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4.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256" r:id="rId2"/>
    <p:sldId id="406" r:id="rId3"/>
    <p:sldId id="257" r:id="rId4"/>
    <p:sldId id="258" r:id="rId5"/>
    <p:sldId id="342" r:id="rId6"/>
    <p:sldId id="343" r:id="rId7"/>
    <p:sldId id="344" r:id="rId8"/>
    <p:sldId id="345" r:id="rId9"/>
    <p:sldId id="346" r:id="rId10"/>
    <p:sldId id="348" r:id="rId11"/>
    <p:sldId id="349" r:id="rId12"/>
    <p:sldId id="347" r:id="rId13"/>
    <p:sldId id="351" r:id="rId14"/>
    <p:sldId id="354" r:id="rId15"/>
    <p:sldId id="355" r:id="rId16"/>
    <p:sldId id="356" r:id="rId17"/>
    <p:sldId id="357" r:id="rId18"/>
    <p:sldId id="358" r:id="rId19"/>
    <p:sldId id="365" r:id="rId20"/>
    <p:sldId id="361" r:id="rId21"/>
    <p:sldId id="362" r:id="rId22"/>
    <p:sldId id="363" r:id="rId23"/>
    <p:sldId id="360" r:id="rId24"/>
    <p:sldId id="262" r:id="rId25"/>
    <p:sldId id="367" r:id="rId26"/>
    <p:sldId id="394" r:id="rId27"/>
    <p:sldId id="395" r:id="rId28"/>
    <p:sldId id="369" r:id="rId29"/>
    <p:sldId id="370" r:id="rId30"/>
    <p:sldId id="371" r:id="rId31"/>
    <p:sldId id="372" r:id="rId32"/>
    <p:sldId id="373" r:id="rId33"/>
    <p:sldId id="374" r:id="rId34"/>
    <p:sldId id="375" r:id="rId35"/>
    <p:sldId id="376" r:id="rId36"/>
    <p:sldId id="377" r:id="rId37"/>
    <p:sldId id="378" r:id="rId38"/>
    <p:sldId id="396" r:id="rId39"/>
    <p:sldId id="397" r:id="rId40"/>
    <p:sldId id="398" r:id="rId41"/>
    <p:sldId id="399" r:id="rId42"/>
    <p:sldId id="380" r:id="rId43"/>
    <p:sldId id="381" r:id="rId44"/>
    <p:sldId id="382" r:id="rId45"/>
    <p:sldId id="383" r:id="rId46"/>
    <p:sldId id="400" r:id="rId47"/>
    <p:sldId id="401" r:id="rId48"/>
    <p:sldId id="402" r:id="rId49"/>
    <p:sldId id="403" r:id="rId50"/>
    <p:sldId id="379" r:id="rId51"/>
    <p:sldId id="384" r:id="rId52"/>
    <p:sldId id="385" r:id="rId53"/>
    <p:sldId id="386" r:id="rId54"/>
    <p:sldId id="404" r:id="rId55"/>
    <p:sldId id="388" r:id="rId56"/>
    <p:sldId id="405" r:id="rId57"/>
    <p:sldId id="389" r:id="rId58"/>
    <p:sldId id="390" r:id="rId59"/>
    <p:sldId id="391" r:id="rId60"/>
    <p:sldId id="392" r:id="rId61"/>
    <p:sldId id="334" r:id="rId62"/>
    <p:sldId id="387" r:id="rId63"/>
  </p:sldIdLst>
  <p:sldSz cx="12192000" cy="6858000"/>
  <p:notesSz cx="6858000" cy="9144000"/>
  <p:custDataLst>
    <p:tags r:id="rId6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36" autoAdjust="0"/>
    <p:restoredTop sz="94659" autoAdjust="0"/>
  </p:normalViewPr>
  <p:slideViewPr>
    <p:cSldViewPr snapToGrid="0" showGuides="1">
      <p:cViewPr>
        <p:scale>
          <a:sx n="60" d="100"/>
          <a:sy n="60" d="100"/>
        </p:scale>
        <p:origin x="-1498" y="-658"/>
      </p:cViewPr>
      <p:guideLst>
        <p:guide orient="horz" pos="2485"/>
        <p:guide orient="horz" pos="790"/>
        <p:guide orient="horz" pos="4150"/>
        <p:guide pos="3865"/>
        <p:guide pos="454"/>
        <p:guide pos="729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95DA7-C378-4EA6-96C8-9729AD8A43DD}" type="datetimeFigureOut">
              <a:rPr lang="zh-CN" altLang="en-US" smtClean="0"/>
              <a:t>2022/1/18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98E3-16CD-4F8A-A268-FE366D8E7381}" type="slidenum">
              <a:rPr lang="zh-CN" altLang="en-US" smtClean="0"/>
              <a:t>‹#›</a:t>
            </a:fld>
            <a:endParaRPr lang="zh-CN" altLang="en-US"/>
          </a:p>
        </p:txBody>
      </p:sp>
    </p:spTree>
    <p:extLst>
      <p:ext uri="{BB962C8B-B14F-4D97-AF65-F5344CB8AC3E}">
        <p14:creationId xmlns:p14="http://schemas.microsoft.com/office/powerpoint/2010/main" val="1624745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62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3" name="任意多边形: 形状 22"/>
          <p:cNvSpPr>
            <a:spLocks noGrp="1"/>
          </p:cNvSpPr>
          <p:nvPr>
            <p:ph type="pic" sz="quarter" idx="12"/>
          </p:nvPr>
        </p:nvSpPr>
        <p:spPr>
          <a:xfrm>
            <a:off x="10890792" y="3345440"/>
            <a:ext cx="1301207" cy="3069398"/>
          </a:xfrm>
          <a:custGeom>
            <a:avLst/>
            <a:gdLst>
              <a:gd name="connsiteX0" fmla="*/ 1301207 w 1301207"/>
              <a:gd name="connsiteY0" fmla="*/ 0 h 3069398"/>
              <a:gd name="connsiteX1" fmla="*/ 1301207 w 1301207"/>
              <a:gd name="connsiteY1" fmla="*/ 3069398 h 3069398"/>
              <a:gd name="connsiteX2" fmla="*/ 165104 w 1301207"/>
              <a:gd name="connsiteY2" fmla="*/ 1933295 h 3069398"/>
              <a:gd name="connsiteX3" fmla="*/ 165104 w 1301207"/>
              <a:gd name="connsiteY3" fmla="*/ 1136103 h 3069398"/>
              <a:gd name="connsiteX0-1" fmla="*/ 1301207 w 1301207"/>
              <a:gd name="connsiteY0-2" fmla="*/ 0 h 3069398"/>
              <a:gd name="connsiteX1-3" fmla="*/ 1288508 w 1301207"/>
              <a:gd name="connsiteY1-4" fmla="*/ 1251960 h 3069398"/>
              <a:gd name="connsiteX2-5" fmla="*/ 1301207 w 1301207"/>
              <a:gd name="connsiteY2-6" fmla="*/ 3069398 h 3069398"/>
              <a:gd name="connsiteX3-7" fmla="*/ 165104 w 1301207"/>
              <a:gd name="connsiteY3-8" fmla="*/ 1933295 h 3069398"/>
              <a:gd name="connsiteX4" fmla="*/ 165104 w 1301207"/>
              <a:gd name="connsiteY4" fmla="*/ 1136103 h 3069398"/>
              <a:gd name="connsiteX5" fmla="*/ 1301207 w 1301207"/>
              <a:gd name="connsiteY5" fmla="*/ 0 h 3069398"/>
              <a:gd name="connsiteX0-9" fmla="*/ 1288508 w 1379948"/>
              <a:gd name="connsiteY0-10" fmla="*/ 1251960 h 3069398"/>
              <a:gd name="connsiteX1-11" fmla="*/ 1301207 w 1379948"/>
              <a:gd name="connsiteY1-12" fmla="*/ 3069398 h 3069398"/>
              <a:gd name="connsiteX2-13" fmla="*/ 165104 w 1379948"/>
              <a:gd name="connsiteY2-14" fmla="*/ 1933295 h 3069398"/>
              <a:gd name="connsiteX3-15" fmla="*/ 165104 w 1379948"/>
              <a:gd name="connsiteY3-16" fmla="*/ 1136103 h 3069398"/>
              <a:gd name="connsiteX4-17" fmla="*/ 1301207 w 1379948"/>
              <a:gd name="connsiteY4-18" fmla="*/ 0 h 3069398"/>
              <a:gd name="connsiteX5-19" fmla="*/ 1379948 w 1379948"/>
              <a:gd name="connsiteY5-20" fmla="*/ 1343400 h 3069398"/>
              <a:gd name="connsiteX0-21" fmla="*/ 1288508 w 1301207"/>
              <a:gd name="connsiteY0-22" fmla="*/ 1251960 h 3069398"/>
              <a:gd name="connsiteX1-23" fmla="*/ 1301207 w 1301207"/>
              <a:gd name="connsiteY1-24" fmla="*/ 3069398 h 3069398"/>
              <a:gd name="connsiteX2-25" fmla="*/ 165104 w 1301207"/>
              <a:gd name="connsiteY2-26" fmla="*/ 1933295 h 3069398"/>
              <a:gd name="connsiteX3-27" fmla="*/ 165104 w 1301207"/>
              <a:gd name="connsiteY3-28" fmla="*/ 1136103 h 3069398"/>
              <a:gd name="connsiteX4-29" fmla="*/ 1301207 w 1301207"/>
              <a:gd name="connsiteY4-30" fmla="*/ 0 h 3069398"/>
              <a:gd name="connsiteX0-31" fmla="*/ 1301207 w 1301207"/>
              <a:gd name="connsiteY0-32" fmla="*/ 3069398 h 3069398"/>
              <a:gd name="connsiteX1-33" fmla="*/ 165104 w 1301207"/>
              <a:gd name="connsiteY1-34" fmla="*/ 1933295 h 3069398"/>
              <a:gd name="connsiteX2-35" fmla="*/ 165104 w 1301207"/>
              <a:gd name="connsiteY2-36" fmla="*/ 1136103 h 3069398"/>
              <a:gd name="connsiteX3-37" fmla="*/ 1301207 w 1301207"/>
              <a:gd name="connsiteY3-38" fmla="*/ 0 h 3069398"/>
            </a:gdLst>
            <a:ahLst/>
            <a:cxnLst>
              <a:cxn ang="0">
                <a:pos x="connsiteX0-1" y="connsiteY0-2"/>
              </a:cxn>
              <a:cxn ang="0">
                <a:pos x="connsiteX1-3" y="connsiteY1-4"/>
              </a:cxn>
              <a:cxn ang="0">
                <a:pos x="connsiteX2-5" y="connsiteY2-6"/>
              </a:cxn>
              <a:cxn ang="0">
                <a:pos x="connsiteX3-7" y="connsiteY3-8"/>
              </a:cxn>
            </a:cxnLst>
            <a:rect l="l" t="t" r="r" b="b"/>
            <a:pathLst>
              <a:path w="1301207" h="3069398">
                <a:moveTo>
                  <a:pt x="1301207" y="3069398"/>
                </a:moveTo>
                <a:lnTo>
                  <a:pt x="165104" y="1933295"/>
                </a:lnTo>
                <a:cubicBezTo>
                  <a:pt x="-55034" y="1713157"/>
                  <a:pt x="-55034" y="1356242"/>
                  <a:pt x="165104" y="1136103"/>
                </a:cubicBezTo>
                <a:lnTo>
                  <a:pt x="1301207" y="0"/>
                </a:lnTo>
              </a:path>
            </a:pathLst>
          </a:cu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20" name="任意多边形: 形状 19"/>
          <p:cNvSpPr>
            <a:spLocks noGrp="1"/>
          </p:cNvSpPr>
          <p:nvPr>
            <p:ph type="pic" sz="quarter" idx="11"/>
          </p:nvPr>
        </p:nvSpPr>
        <p:spPr>
          <a:xfrm>
            <a:off x="8311358" y="142667"/>
            <a:ext cx="3880643" cy="4316073"/>
          </a:xfrm>
          <a:custGeom>
            <a:avLst/>
            <a:gdLst>
              <a:gd name="connsiteX0" fmla="*/ 2158037 w 3880643"/>
              <a:gd name="connsiteY0" fmla="*/ 0 h 4316073"/>
              <a:gd name="connsiteX1" fmla="*/ 2556633 w 3880643"/>
              <a:gd name="connsiteY1" fmla="*/ 165103 h 4316073"/>
              <a:gd name="connsiteX2" fmla="*/ 3880643 w 3880643"/>
              <a:gd name="connsiteY2" fmla="*/ 1489113 h 4316073"/>
              <a:gd name="connsiteX3" fmla="*/ 3880643 w 3880643"/>
              <a:gd name="connsiteY3" fmla="*/ 2826959 h 4316073"/>
              <a:gd name="connsiteX4" fmla="*/ 2556634 w 3880643"/>
              <a:gd name="connsiteY4" fmla="*/ 4150970 h 4316073"/>
              <a:gd name="connsiteX5" fmla="*/ 1759440 w 3880643"/>
              <a:gd name="connsiteY5" fmla="*/ 4150970 h 4316073"/>
              <a:gd name="connsiteX6" fmla="*/ 165104 w 3880643"/>
              <a:gd name="connsiteY6" fmla="*/ 2556633 h 4316073"/>
              <a:gd name="connsiteX7" fmla="*/ 165104 w 3880643"/>
              <a:gd name="connsiteY7" fmla="*/ 1759440 h 4316073"/>
              <a:gd name="connsiteX8" fmla="*/ 1759441 w 3880643"/>
              <a:gd name="connsiteY8" fmla="*/ 165103 h 4316073"/>
              <a:gd name="connsiteX9" fmla="*/ 2158037 w 3880643"/>
              <a:gd name="connsiteY9" fmla="*/ 0 h 431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643" h="4316073">
                <a:moveTo>
                  <a:pt x="2158037" y="0"/>
                </a:moveTo>
                <a:cubicBezTo>
                  <a:pt x="2302301" y="0"/>
                  <a:pt x="2446564" y="55034"/>
                  <a:pt x="2556633" y="165103"/>
                </a:cubicBezTo>
                <a:lnTo>
                  <a:pt x="3880643" y="1489113"/>
                </a:lnTo>
                <a:lnTo>
                  <a:pt x="3880643" y="2826959"/>
                </a:lnTo>
                <a:lnTo>
                  <a:pt x="2556634" y="4150970"/>
                </a:lnTo>
                <a:cubicBezTo>
                  <a:pt x="2336494" y="4371108"/>
                  <a:pt x="1979580" y="4371108"/>
                  <a:pt x="1759440" y="4150970"/>
                </a:cubicBezTo>
                <a:lnTo>
                  <a:pt x="165104" y="2556633"/>
                </a:lnTo>
                <a:cubicBezTo>
                  <a:pt x="-55034" y="2336494"/>
                  <a:pt x="-55034" y="1979579"/>
                  <a:pt x="165104" y="1759440"/>
                </a:cubicBezTo>
                <a:lnTo>
                  <a:pt x="1759441" y="165103"/>
                </a:lnTo>
                <a:cubicBezTo>
                  <a:pt x="1869511" y="55034"/>
                  <a:pt x="2013773" y="0"/>
                  <a:pt x="2158037" y="0"/>
                </a:cubicBezTo>
                <a:close/>
              </a:path>
            </a:pathLst>
          </a:cu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2" name="任意多边形: 形状 11"/>
          <p:cNvSpPr>
            <a:spLocks noGrp="1"/>
          </p:cNvSpPr>
          <p:nvPr>
            <p:ph type="pic" sz="quarter" idx="10"/>
          </p:nvPr>
        </p:nvSpPr>
        <p:spPr>
          <a:xfrm>
            <a:off x="5808252" y="1"/>
            <a:ext cx="4163416" cy="1879305"/>
          </a:xfrm>
          <a:custGeom>
            <a:avLst/>
            <a:gdLst>
              <a:gd name="connsiteX0" fmla="*/ 0 w 4163416"/>
              <a:gd name="connsiteY0" fmla="*/ 0 h 1879305"/>
              <a:gd name="connsiteX1" fmla="*/ 4163416 w 4163416"/>
              <a:gd name="connsiteY1" fmla="*/ 0 h 1879305"/>
              <a:gd name="connsiteX2" fmla="*/ 4146874 w 4163416"/>
              <a:gd name="connsiteY2" fmla="*/ 31436 h 1879305"/>
              <a:gd name="connsiteX3" fmla="*/ 4074640 w 4163416"/>
              <a:gd name="connsiteY3" fmla="*/ 119865 h 1879305"/>
              <a:gd name="connsiteX4" fmla="*/ 2480303 w 4163416"/>
              <a:gd name="connsiteY4" fmla="*/ 1714202 h 1879305"/>
              <a:gd name="connsiteX5" fmla="*/ 1683111 w 4163416"/>
              <a:gd name="connsiteY5" fmla="*/ 1714202 h 1879305"/>
              <a:gd name="connsiteX6" fmla="*/ 88774 w 4163416"/>
              <a:gd name="connsiteY6" fmla="*/ 119865 h 1879305"/>
              <a:gd name="connsiteX7" fmla="*/ 16541 w 4163416"/>
              <a:gd name="connsiteY7" fmla="*/ 31436 h 1879305"/>
              <a:gd name="connsiteX0-1" fmla="*/ 0 w 4163416"/>
              <a:gd name="connsiteY0-2" fmla="*/ 1 h 1879306"/>
              <a:gd name="connsiteX1-3" fmla="*/ 2002248 w 4163416"/>
              <a:gd name="connsiteY1-4" fmla="*/ 0 h 1879306"/>
              <a:gd name="connsiteX2-5" fmla="*/ 4163416 w 4163416"/>
              <a:gd name="connsiteY2-6" fmla="*/ 1 h 1879306"/>
              <a:gd name="connsiteX3-7" fmla="*/ 4146874 w 4163416"/>
              <a:gd name="connsiteY3-8" fmla="*/ 31437 h 1879306"/>
              <a:gd name="connsiteX4-9" fmla="*/ 4074640 w 4163416"/>
              <a:gd name="connsiteY4-10" fmla="*/ 119866 h 1879306"/>
              <a:gd name="connsiteX5-11" fmla="*/ 2480303 w 4163416"/>
              <a:gd name="connsiteY5-12" fmla="*/ 1714203 h 1879306"/>
              <a:gd name="connsiteX6-13" fmla="*/ 1683111 w 4163416"/>
              <a:gd name="connsiteY6-14" fmla="*/ 1714203 h 1879306"/>
              <a:gd name="connsiteX7-15" fmla="*/ 88774 w 4163416"/>
              <a:gd name="connsiteY7-16" fmla="*/ 119866 h 1879306"/>
              <a:gd name="connsiteX8" fmla="*/ 16541 w 4163416"/>
              <a:gd name="connsiteY8" fmla="*/ 31437 h 1879306"/>
              <a:gd name="connsiteX9" fmla="*/ 0 w 4163416"/>
              <a:gd name="connsiteY9" fmla="*/ 1 h 1879306"/>
              <a:gd name="connsiteX0-17" fmla="*/ 2002248 w 4163416"/>
              <a:gd name="connsiteY0-18" fmla="*/ 0 h 1879306"/>
              <a:gd name="connsiteX1-19" fmla="*/ 4163416 w 4163416"/>
              <a:gd name="connsiteY1-20" fmla="*/ 1 h 1879306"/>
              <a:gd name="connsiteX2-21" fmla="*/ 4146874 w 4163416"/>
              <a:gd name="connsiteY2-22" fmla="*/ 31437 h 1879306"/>
              <a:gd name="connsiteX3-23" fmla="*/ 4074640 w 4163416"/>
              <a:gd name="connsiteY3-24" fmla="*/ 119866 h 1879306"/>
              <a:gd name="connsiteX4-25" fmla="*/ 2480303 w 4163416"/>
              <a:gd name="connsiteY4-26" fmla="*/ 1714203 h 1879306"/>
              <a:gd name="connsiteX5-27" fmla="*/ 1683111 w 4163416"/>
              <a:gd name="connsiteY5-28" fmla="*/ 1714203 h 1879306"/>
              <a:gd name="connsiteX6-29" fmla="*/ 88774 w 4163416"/>
              <a:gd name="connsiteY6-30" fmla="*/ 119866 h 1879306"/>
              <a:gd name="connsiteX7-31" fmla="*/ 16541 w 4163416"/>
              <a:gd name="connsiteY7-32" fmla="*/ 31437 h 1879306"/>
              <a:gd name="connsiteX8-33" fmla="*/ 0 w 4163416"/>
              <a:gd name="connsiteY8-34" fmla="*/ 1 h 1879306"/>
              <a:gd name="connsiteX9-35" fmla="*/ 2093688 w 4163416"/>
              <a:gd name="connsiteY9-36" fmla="*/ 91440 h 1879306"/>
              <a:gd name="connsiteX0-37" fmla="*/ 2002248 w 4163416"/>
              <a:gd name="connsiteY0-38" fmla="*/ 0 h 1879306"/>
              <a:gd name="connsiteX1-39" fmla="*/ 4163416 w 4163416"/>
              <a:gd name="connsiteY1-40" fmla="*/ 1 h 1879306"/>
              <a:gd name="connsiteX2-41" fmla="*/ 4146874 w 4163416"/>
              <a:gd name="connsiteY2-42" fmla="*/ 31437 h 1879306"/>
              <a:gd name="connsiteX3-43" fmla="*/ 4074640 w 4163416"/>
              <a:gd name="connsiteY3-44" fmla="*/ 119866 h 1879306"/>
              <a:gd name="connsiteX4-45" fmla="*/ 2480303 w 4163416"/>
              <a:gd name="connsiteY4-46" fmla="*/ 1714203 h 1879306"/>
              <a:gd name="connsiteX5-47" fmla="*/ 1683111 w 4163416"/>
              <a:gd name="connsiteY5-48" fmla="*/ 1714203 h 1879306"/>
              <a:gd name="connsiteX6-49" fmla="*/ 88774 w 4163416"/>
              <a:gd name="connsiteY6-50" fmla="*/ 119866 h 1879306"/>
              <a:gd name="connsiteX7-51" fmla="*/ 16541 w 4163416"/>
              <a:gd name="connsiteY7-52" fmla="*/ 31437 h 1879306"/>
              <a:gd name="connsiteX8-53" fmla="*/ 0 w 4163416"/>
              <a:gd name="connsiteY8-54" fmla="*/ 1 h 1879306"/>
              <a:gd name="connsiteX0-55" fmla="*/ 4163416 w 4163416"/>
              <a:gd name="connsiteY0-56" fmla="*/ 0 h 1879305"/>
              <a:gd name="connsiteX1-57" fmla="*/ 4146874 w 4163416"/>
              <a:gd name="connsiteY1-58" fmla="*/ 31436 h 1879305"/>
              <a:gd name="connsiteX2-59" fmla="*/ 4074640 w 4163416"/>
              <a:gd name="connsiteY2-60" fmla="*/ 119865 h 1879305"/>
              <a:gd name="connsiteX3-61" fmla="*/ 2480303 w 4163416"/>
              <a:gd name="connsiteY3-62" fmla="*/ 1714202 h 1879305"/>
              <a:gd name="connsiteX4-63" fmla="*/ 1683111 w 4163416"/>
              <a:gd name="connsiteY4-64" fmla="*/ 1714202 h 1879305"/>
              <a:gd name="connsiteX5-65" fmla="*/ 88774 w 4163416"/>
              <a:gd name="connsiteY5-66" fmla="*/ 119865 h 1879305"/>
              <a:gd name="connsiteX6-67" fmla="*/ 16541 w 4163416"/>
              <a:gd name="connsiteY6-68" fmla="*/ 31436 h 1879305"/>
              <a:gd name="connsiteX7-69" fmla="*/ 0 w 4163416"/>
              <a:gd name="connsiteY7-70" fmla="*/ 0 h 18793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163416" h="1879305">
                <a:moveTo>
                  <a:pt x="4163416" y="0"/>
                </a:moveTo>
                <a:lnTo>
                  <a:pt x="4146874" y="31436"/>
                </a:lnTo>
                <a:cubicBezTo>
                  <a:pt x="4126236" y="62693"/>
                  <a:pt x="4102157" y="92348"/>
                  <a:pt x="4074640" y="119865"/>
                </a:cubicBezTo>
                <a:lnTo>
                  <a:pt x="2480303" y="1714202"/>
                </a:lnTo>
                <a:cubicBezTo>
                  <a:pt x="2260165" y="1934340"/>
                  <a:pt x="1903250" y="1934340"/>
                  <a:pt x="1683111" y="1714202"/>
                </a:cubicBezTo>
                <a:lnTo>
                  <a:pt x="88774" y="119865"/>
                </a:lnTo>
                <a:cubicBezTo>
                  <a:pt x="61257" y="92348"/>
                  <a:pt x="37179" y="62693"/>
                  <a:pt x="16541" y="31436"/>
                </a:cubicBezTo>
                <a:lnTo>
                  <a:pt x="0" y="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3" name="任意多边形: 形状 12"/>
          <p:cNvSpPr>
            <a:spLocks noGrp="1"/>
          </p:cNvSpPr>
          <p:nvPr>
            <p:ph type="pic" sz="quarter" idx="10"/>
          </p:nvPr>
        </p:nvSpPr>
        <p:spPr>
          <a:xfrm>
            <a:off x="1295495" y="1716603"/>
            <a:ext cx="4262993" cy="4262992"/>
          </a:xfrm>
          <a:custGeom>
            <a:avLst/>
            <a:gdLst>
              <a:gd name="connsiteX0" fmla="*/ 2187077 w 4262993"/>
              <a:gd name="connsiteY0" fmla="*/ 0 h 4262992"/>
              <a:gd name="connsiteX1" fmla="*/ 2323431 w 4262993"/>
              <a:gd name="connsiteY1" fmla="*/ 56479 h 4262992"/>
              <a:gd name="connsiteX2" fmla="*/ 4206514 w 4262993"/>
              <a:gd name="connsiteY2" fmla="*/ 1939563 h 4262992"/>
              <a:gd name="connsiteX3" fmla="*/ 4206514 w 4262993"/>
              <a:gd name="connsiteY3" fmla="*/ 2212270 h 4262992"/>
              <a:gd name="connsiteX4" fmla="*/ 2212271 w 4262993"/>
              <a:gd name="connsiteY4" fmla="*/ 4206513 h 4262992"/>
              <a:gd name="connsiteX5" fmla="*/ 1939564 w 4262993"/>
              <a:gd name="connsiteY5" fmla="*/ 4206513 h 4262992"/>
              <a:gd name="connsiteX6" fmla="*/ 56480 w 4262993"/>
              <a:gd name="connsiteY6" fmla="*/ 2323430 h 4262992"/>
              <a:gd name="connsiteX7" fmla="*/ 56480 w 4262993"/>
              <a:gd name="connsiteY7" fmla="*/ 2050723 h 4262992"/>
              <a:gd name="connsiteX8" fmla="*/ 2050724 w 4262993"/>
              <a:gd name="connsiteY8" fmla="*/ 56479 h 4262992"/>
              <a:gd name="connsiteX9" fmla="*/ 2187077 w 4262993"/>
              <a:gd name="connsiteY9" fmla="*/ 0 h 426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2993" h="4262992">
                <a:moveTo>
                  <a:pt x="2187077" y="0"/>
                </a:moveTo>
                <a:cubicBezTo>
                  <a:pt x="2236427" y="0"/>
                  <a:pt x="2285777" y="18826"/>
                  <a:pt x="2323431" y="56479"/>
                </a:cubicBezTo>
                <a:lnTo>
                  <a:pt x="4206514" y="1939563"/>
                </a:lnTo>
                <a:cubicBezTo>
                  <a:pt x="4281820" y="2014869"/>
                  <a:pt x="4281820" y="2136963"/>
                  <a:pt x="4206514" y="2212270"/>
                </a:cubicBezTo>
                <a:lnTo>
                  <a:pt x="2212271" y="4206513"/>
                </a:lnTo>
                <a:cubicBezTo>
                  <a:pt x="2136964" y="4281819"/>
                  <a:pt x="2014870" y="4281819"/>
                  <a:pt x="1939564" y="4206513"/>
                </a:cubicBezTo>
                <a:lnTo>
                  <a:pt x="56480" y="2323430"/>
                </a:lnTo>
                <a:cubicBezTo>
                  <a:pt x="-18826" y="2248123"/>
                  <a:pt x="-18826" y="2126029"/>
                  <a:pt x="56480" y="2050723"/>
                </a:cubicBezTo>
                <a:lnTo>
                  <a:pt x="2050724" y="56479"/>
                </a:lnTo>
                <a:cubicBezTo>
                  <a:pt x="2088377" y="18826"/>
                  <a:pt x="2137727" y="0"/>
                  <a:pt x="2187077" y="0"/>
                </a:cubicBez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5349054" y="2130866"/>
            <a:ext cx="2011319" cy="2011318"/>
          </a:xfrm>
          <a:custGeom>
            <a:avLst/>
            <a:gdLst>
              <a:gd name="connsiteX0" fmla="*/ 1031884 w 2011319"/>
              <a:gd name="connsiteY0" fmla="*/ 0 h 2011318"/>
              <a:gd name="connsiteX1" fmla="*/ 1096217 w 2011319"/>
              <a:gd name="connsiteY1" fmla="*/ 26647 h 2011318"/>
              <a:gd name="connsiteX2" fmla="*/ 1984672 w 2011319"/>
              <a:gd name="connsiteY2" fmla="*/ 915103 h 2011318"/>
              <a:gd name="connsiteX3" fmla="*/ 1984672 w 2011319"/>
              <a:gd name="connsiteY3" fmla="*/ 1043769 h 2011318"/>
              <a:gd name="connsiteX4" fmla="*/ 1043770 w 2011319"/>
              <a:gd name="connsiteY4" fmla="*/ 1984671 h 2011318"/>
              <a:gd name="connsiteX5" fmla="*/ 915104 w 2011319"/>
              <a:gd name="connsiteY5" fmla="*/ 1984671 h 2011318"/>
              <a:gd name="connsiteX6" fmla="*/ 26648 w 2011319"/>
              <a:gd name="connsiteY6" fmla="*/ 1096215 h 2011318"/>
              <a:gd name="connsiteX7" fmla="*/ 26648 w 2011319"/>
              <a:gd name="connsiteY7" fmla="*/ 967549 h 2011318"/>
              <a:gd name="connsiteX8" fmla="*/ 967550 w 2011319"/>
              <a:gd name="connsiteY8" fmla="*/ 26647 h 2011318"/>
              <a:gd name="connsiteX9" fmla="*/ 1031884 w 2011319"/>
              <a:gd name="connsiteY9" fmla="*/ 0 h 20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1319" h="2011318">
                <a:moveTo>
                  <a:pt x="1031884" y="0"/>
                </a:moveTo>
                <a:cubicBezTo>
                  <a:pt x="1055168" y="0"/>
                  <a:pt x="1078452" y="8882"/>
                  <a:pt x="1096217" y="26647"/>
                </a:cubicBezTo>
                <a:lnTo>
                  <a:pt x="1984672" y="915103"/>
                </a:lnTo>
                <a:cubicBezTo>
                  <a:pt x="2020202" y="950633"/>
                  <a:pt x="2020202" y="1008239"/>
                  <a:pt x="1984672" y="1043769"/>
                </a:cubicBezTo>
                <a:lnTo>
                  <a:pt x="1043770" y="1984671"/>
                </a:lnTo>
                <a:cubicBezTo>
                  <a:pt x="1008240" y="2020201"/>
                  <a:pt x="950634" y="2020201"/>
                  <a:pt x="915104" y="1984671"/>
                </a:cubicBezTo>
                <a:lnTo>
                  <a:pt x="26648" y="1096215"/>
                </a:lnTo>
                <a:cubicBezTo>
                  <a:pt x="-8882" y="1060685"/>
                  <a:pt x="-8882" y="1003079"/>
                  <a:pt x="26648" y="967549"/>
                </a:cubicBezTo>
                <a:lnTo>
                  <a:pt x="967550" y="26647"/>
                </a:lnTo>
                <a:cubicBezTo>
                  <a:pt x="985315" y="8882"/>
                  <a:pt x="1008599" y="0"/>
                  <a:pt x="1031884" y="0"/>
                </a:cubicBezTo>
                <a:close/>
              </a:path>
            </a:pathLst>
          </a:custGeom>
        </p:spPr>
        <p:txBody>
          <a:bodyPr wrap="square">
            <a:noAutofit/>
          </a:bodyPr>
          <a:lstStyle/>
          <a:p>
            <a:endParaRPr lang="zh-CN" altLang="en-US"/>
          </a:p>
        </p:txBody>
      </p:sp>
      <p:sp>
        <p:nvSpPr>
          <p:cNvPr id="15" name="任意多边形: 形状 14"/>
          <p:cNvSpPr>
            <a:spLocks noGrp="1"/>
          </p:cNvSpPr>
          <p:nvPr>
            <p:ph type="pic" sz="quarter" idx="12"/>
          </p:nvPr>
        </p:nvSpPr>
        <p:spPr>
          <a:xfrm>
            <a:off x="4739453" y="4010466"/>
            <a:ext cx="2011319" cy="2011318"/>
          </a:xfrm>
          <a:custGeom>
            <a:avLst/>
            <a:gdLst>
              <a:gd name="connsiteX0" fmla="*/ 1031884 w 2011319"/>
              <a:gd name="connsiteY0" fmla="*/ 0 h 2011318"/>
              <a:gd name="connsiteX1" fmla="*/ 1096217 w 2011319"/>
              <a:gd name="connsiteY1" fmla="*/ 26647 h 2011318"/>
              <a:gd name="connsiteX2" fmla="*/ 1984672 w 2011319"/>
              <a:gd name="connsiteY2" fmla="*/ 915103 h 2011318"/>
              <a:gd name="connsiteX3" fmla="*/ 1984672 w 2011319"/>
              <a:gd name="connsiteY3" fmla="*/ 1043769 h 2011318"/>
              <a:gd name="connsiteX4" fmla="*/ 1043770 w 2011319"/>
              <a:gd name="connsiteY4" fmla="*/ 1984671 h 2011318"/>
              <a:gd name="connsiteX5" fmla="*/ 915104 w 2011319"/>
              <a:gd name="connsiteY5" fmla="*/ 1984671 h 2011318"/>
              <a:gd name="connsiteX6" fmla="*/ 26648 w 2011319"/>
              <a:gd name="connsiteY6" fmla="*/ 1096216 h 2011318"/>
              <a:gd name="connsiteX7" fmla="*/ 26648 w 2011319"/>
              <a:gd name="connsiteY7" fmla="*/ 967549 h 2011318"/>
              <a:gd name="connsiteX8" fmla="*/ 967550 w 2011319"/>
              <a:gd name="connsiteY8" fmla="*/ 26647 h 2011318"/>
              <a:gd name="connsiteX9" fmla="*/ 1031884 w 2011319"/>
              <a:gd name="connsiteY9" fmla="*/ 0 h 20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1319" h="2011318">
                <a:moveTo>
                  <a:pt x="1031884" y="0"/>
                </a:moveTo>
                <a:cubicBezTo>
                  <a:pt x="1055168" y="0"/>
                  <a:pt x="1078452" y="8882"/>
                  <a:pt x="1096217" y="26647"/>
                </a:cubicBezTo>
                <a:lnTo>
                  <a:pt x="1984672" y="915103"/>
                </a:lnTo>
                <a:cubicBezTo>
                  <a:pt x="2020202" y="950633"/>
                  <a:pt x="2020202" y="1008239"/>
                  <a:pt x="1984672" y="1043769"/>
                </a:cubicBezTo>
                <a:lnTo>
                  <a:pt x="1043770" y="1984671"/>
                </a:lnTo>
                <a:cubicBezTo>
                  <a:pt x="1008240" y="2020201"/>
                  <a:pt x="950634" y="2020201"/>
                  <a:pt x="915104" y="1984671"/>
                </a:cubicBezTo>
                <a:lnTo>
                  <a:pt x="26648" y="1096216"/>
                </a:lnTo>
                <a:cubicBezTo>
                  <a:pt x="-8882" y="1060686"/>
                  <a:pt x="-8882" y="1003079"/>
                  <a:pt x="26648" y="967549"/>
                </a:cubicBezTo>
                <a:lnTo>
                  <a:pt x="967550" y="26647"/>
                </a:lnTo>
                <a:cubicBezTo>
                  <a:pt x="985315" y="8882"/>
                  <a:pt x="1008600" y="0"/>
                  <a:pt x="1031884" y="0"/>
                </a:cubicBezTo>
                <a:close/>
              </a:path>
            </a:pathLst>
          </a:custGeom>
        </p:spPr>
        <p:txBody>
          <a:bodyPr wrap="square">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4" name="任意多边形: 形状 13"/>
          <p:cNvSpPr>
            <a:spLocks noGrp="1"/>
          </p:cNvSpPr>
          <p:nvPr>
            <p:ph type="pic" sz="quarter" idx="13"/>
          </p:nvPr>
        </p:nvSpPr>
        <p:spPr>
          <a:xfrm>
            <a:off x="4315366" y="2034973"/>
            <a:ext cx="2093747" cy="1201420"/>
          </a:xfrm>
          <a:custGeom>
            <a:avLst/>
            <a:gdLst>
              <a:gd name="connsiteX0" fmla="*/ 115228 w 2093747"/>
              <a:gd name="connsiteY0" fmla="*/ 0 h 1201420"/>
              <a:gd name="connsiteX1" fmla="*/ 1978519 w 2093747"/>
              <a:gd name="connsiteY1" fmla="*/ 0 h 1201420"/>
              <a:gd name="connsiteX2" fmla="*/ 2093747 w 2093747"/>
              <a:gd name="connsiteY2" fmla="*/ 115228 h 1201420"/>
              <a:gd name="connsiteX3" fmla="*/ 2093747 w 2093747"/>
              <a:gd name="connsiteY3" fmla="*/ 1086192 h 1201420"/>
              <a:gd name="connsiteX4" fmla="*/ 1978519 w 2093747"/>
              <a:gd name="connsiteY4" fmla="*/ 1201420 h 1201420"/>
              <a:gd name="connsiteX5" fmla="*/ 115228 w 2093747"/>
              <a:gd name="connsiteY5" fmla="*/ 1201420 h 1201420"/>
              <a:gd name="connsiteX6" fmla="*/ 0 w 2093747"/>
              <a:gd name="connsiteY6" fmla="*/ 1086192 h 1201420"/>
              <a:gd name="connsiteX7" fmla="*/ 0 w 2093747"/>
              <a:gd name="connsiteY7" fmla="*/ 115228 h 1201420"/>
              <a:gd name="connsiteX8" fmla="*/ 115228 w 2093747"/>
              <a:gd name="connsiteY8" fmla="*/ 0 h 120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747" h="1201420">
                <a:moveTo>
                  <a:pt x="115228" y="0"/>
                </a:moveTo>
                <a:lnTo>
                  <a:pt x="1978519" y="0"/>
                </a:lnTo>
                <a:cubicBezTo>
                  <a:pt x="2042158" y="0"/>
                  <a:pt x="2093747" y="51589"/>
                  <a:pt x="2093747" y="115228"/>
                </a:cubicBezTo>
                <a:lnTo>
                  <a:pt x="2093747" y="1086192"/>
                </a:lnTo>
                <a:cubicBezTo>
                  <a:pt x="2093747" y="1149831"/>
                  <a:pt x="2042158" y="1201420"/>
                  <a:pt x="1978519" y="1201420"/>
                </a:cubicBezTo>
                <a:lnTo>
                  <a:pt x="115228" y="1201420"/>
                </a:lnTo>
                <a:cubicBezTo>
                  <a:pt x="51589" y="1201420"/>
                  <a:pt x="0" y="1149831"/>
                  <a:pt x="0" y="1086192"/>
                </a:cubicBezTo>
                <a:lnTo>
                  <a:pt x="0" y="115228"/>
                </a:lnTo>
                <a:cubicBezTo>
                  <a:pt x="0" y="51589"/>
                  <a:pt x="51589" y="0"/>
                  <a:pt x="115228" y="0"/>
                </a:cubicBezTo>
                <a:close/>
              </a:path>
            </a:pathLst>
          </a:custGeom>
        </p:spPr>
        <p:txBody>
          <a:bodyPr wrap="square">
            <a:noAutofit/>
          </a:bodyPr>
          <a:lstStyle/>
          <a:p>
            <a:endParaRPr lang="zh-CN" altLang="en-US"/>
          </a:p>
        </p:txBody>
      </p:sp>
      <p:sp>
        <p:nvSpPr>
          <p:cNvPr id="15" name="任意多边形: 形状 14"/>
          <p:cNvSpPr>
            <a:spLocks noGrp="1"/>
          </p:cNvSpPr>
          <p:nvPr>
            <p:ph type="pic" sz="quarter" idx="14"/>
          </p:nvPr>
        </p:nvSpPr>
        <p:spPr>
          <a:xfrm>
            <a:off x="4315366" y="3368473"/>
            <a:ext cx="2093747" cy="2298700"/>
          </a:xfrm>
          <a:custGeom>
            <a:avLst/>
            <a:gdLst>
              <a:gd name="connsiteX0" fmla="*/ 107849 w 2093747"/>
              <a:gd name="connsiteY0" fmla="*/ 0 h 2298700"/>
              <a:gd name="connsiteX1" fmla="*/ 1985898 w 2093747"/>
              <a:gd name="connsiteY1" fmla="*/ 0 h 2298700"/>
              <a:gd name="connsiteX2" fmla="*/ 2093747 w 2093747"/>
              <a:gd name="connsiteY2" fmla="*/ 107849 h 2298700"/>
              <a:gd name="connsiteX3" fmla="*/ 2093747 w 2093747"/>
              <a:gd name="connsiteY3" fmla="*/ 2190851 h 2298700"/>
              <a:gd name="connsiteX4" fmla="*/ 1985898 w 2093747"/>
              <a:gd name="connsiteY4" fmla="*/ 2298700 h 2298700"/>
              <a:gd name="connsiteX5" fmla="*/ 107849 w 2093747"/>
              <a:gd name="connsiteY5" fmla="*/ 2298700 h 2298700"/>
              <a:gd name="connsiteX6" fmla="*/ 0 w 2093747"/>
              <a:gd name="connsiteY6" fmla="*/ 2190851 h 2298700"/>
              <a:gd name="connsiteX7" fmla="*/ 0 w 2093747"/>
              <a:gd name="connsiteY7" fmla="*/ 107849 h 2298700"/>
              <a:gd name="connsiteX8" fmla="*/ 107849 w 2093747"/>
              <a:gd name="connsiteY8" fmla="*/ 0 h 229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747" h="2298700">
                <a:moveTo>
                  <a:pt x="107849" y="0"/>
                </a:moveTo>
                <a:lnTo>
                  <a:pt x="1985898" y="0"/>
                </a:lnTo>
                <a:cubicBezTo>
                  <a:pt x="2045461" y="0"/>
                  <a:pt x="2093747" y="48286"/>
                  <a:pt x="2093747" y="107849"/>
                </a:cubicBezTo>
                <a:lnTo>
                  <a:pt x="2093747" y="2190851"/>
                </a:lnTo>
                <a:cubicBezTo>
                  <a:pt x="2093747" y="2250414"/>
                  <a:pt x="2045461" y="2298700"/>
                  <a:pt x="1985898" y="2298700"/>
                </a:cubicBezTo>
                <a:lnTo>
                  <a:pt x="107849" y="2298700"/>
                </a:lnTo>
                <a:cubicBezTo>
                  <a:pt x="48286" y="2298700"/>
                  <a:pt x="0" y="2250414"/>
                  <a:pt x="0" y="2190851"/>
                </a:cubicBezTo>
                <a:lnTo>
                  <a:pt x="0" y="107849"/>
                </a:lnTo>
                <a:cubicBezTo>
                  <a:pt x="0" y="48286"/>
                  <a:pt x="48286" y="0"/>
                  <a:pt x="107849" y="0"/>
                </a:cubicBezTo>
                <a:close/>
              </a:path>
            </a:pathLst>
          </a:custGeom>
        </p:spPr>
        <p:txBody>
          <a:bodyPr wrap="square">
            <a:noAutofit/>
          </a:bodyPr>
          <a:lstStyle/>
          <a:p>
            <a:endParaRPr lang="zh-CN" altLang="en-US"/>
          </a:p>
        </p:txBody>
      </p:sp>
      <p:sp>
        <p:nvSpPr>
          <p:cNvPr id="13" name="任意多边形: 形状 12"/>
          <p:cNvSpPr>
            <a:spLocks noGrp="1"/>
          </p:cNvSpPr>
          <p:nvPr>
            <p:ph type="pic" sz="quarter" idx="15"/>
          </p:nvPr>
        </p:nvSpPr>
        <p:spPr>
          <a:xfrm>
            <a:off x="6596436" y="2034973"/>
            <a:ext cx="4773780" cy="3632200"/>
          </a:xfrm>
          <a:custGeom>
            <a:avLst/>
            <a:gdLst>
              <a:gd name="connsiteX0" fmla="*/ 187095 w 4773780"/>
              <a:gd name="connsiteY0" fmla="*/ 0 h 3632200"/>
              <a:gd name="connsiteX1" fmla="*/ 4586685 w 4773780"/>
              <a:gd name="connsiteY1" fmla="*/ 0 h 3632200"/>
              <a:gd name="connsiteX2" fmla="*/ 4773780 w 4773780"/>
              <a:gd name="connsiteY2" fmla="*/ 187095 h 3632200"/>
              <a:gd name="connsiteX3" fmla="*/ 4773780 w 4773780"/>
              <a:gd name="connsiteY3" fmla="*/ 3445105 h 3632200"/>
              <a:gd name="connsiteX4" fmla="*/ 4586685 w 4773780"/>
              <a:gd name="connsiteY4" fmla="*/ 3632200 h 3632200"/>
              <a:gd name="connsiteX5" fmla="*/ 187095 w 4773780"/>
              <a:gd name="connsiteY5" fmla="*/ 3632200 h 3632200"/>
              <a:gd name="connsiteX6" fmla="*/ 0 w 4773780"/>
              <a:gd name="connsiteY6" fmla="*/ 3445105 h 3632200"/>
              <a:gd name="connsiteX7" fmla="*/ 0 w 4773780"/>
              <a:gd name="connsiteY7" fmla="*/ 187095 h 3632200"/>
              <a:gd name="connsiteX8" fmla="*/ 187095 w 4773780"/>
              <a:gd name="connsiteY8" fmla="*/ 0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780" h="3632200">
                <a:moveTo>
                  <a:pt x="187095" y="0"/>
                </a:moveTo>
                <a:lnTo>
                  <a:pt x="4586685" y="0"/>
                </a:lnTo>
                <a:cubicBezTo>
                  <a:pt x="4690015" y="0"/>
                  <a:pt x="4773780" y="83765"/>
                  <a:pt x="4773780" y="187095"/>
                </a:cubicBezTo>
                <a:lnTo>
                  <a:pt x="4773780" y="3445105"/>
                </a:lnTo>
                <a:cubicBezTo>
                  <a:pt x="4773780" y="3548435"/>
                  <a:pt x="4690015" y="3632200"/>
                  <a:pt x="4586685" y="3632200"/>
                </a:cubicBezTo>
                <a:lnTo>
                  <a:pt x="187095" y="3632200"/>
                </a:lnTo>
                <a:cubicBezTo>
                  <a:pt x="83765" y="3632200"/>
                  <a:pt x="0" y="3548435"/>
                  <a:pt x="0" y="3445105"/>
                </a:cubicBezTo>
                <a:lnTo>
                  <a:pt x="0" y="187095"/>
                </a:lnTo>
                <a:cubicBezTo>
                  <a:pt x="0" y="83765"/>
                  <a:pt x="83765" y="0"/>
                  <a:pt x="187095" y="0"/>
                </a:cubicBez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6" name="任意多边形: 形状 25"/>
          <p:cNvSpPr>
            <a:spLocks noGrp="1"/>
          </p:cNvSpPr>
          <p:nvPr>
            <p:ph type="pic" sz="quarter" idx="18"/>
          </p:nvPr>
        </p:nvSpPr>
        <p:spPr>
          <a:xfrm>
            <a:off x="9089489"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8"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1" name="任意多边形: 形状 30"/>
          <p:cNvSpPr>
            <a:spLocks noGrp="1"/>
          </p:cNvSpPr>
          <p:nvPr>
            <p:ph type="pic" sz="quarter" idx="14"/>
          </p:nvPr>
        </p:nvSpPr>
        <p:spPr>
          <a:xfrm>
            <a:off x="1538935"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2" name="任意多边形: 形状 31"/>
          <p:cNvSpPr>
            <a:spLocks noGrp="1"/>
          </p:cNvSpPr>
          <p:nvPr>
            <p:ph type="pic" sz="quarter" idx="15"/>
          </p:nvPr>
        </p:nvSpPr>
        <p:spPr>
          <a:xfrm>
            <a:off x="3426574"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3" name="任意多边形: 形状 32"/>
          <p:cNvSpPr>
            <a:spLocks noGrp="1"/>
          </p:cNvSpPr>
          <p:nvPr>
            <p:ph type="pic" sz="quarter" idx="16"/>
          </p:nvPr>
        </p:nvSpPr>
        <p:spPr>
          <a:xfrm>
            <a:off x="5314212"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4" name="任意多边形: 形状 33"/>
          <p:cNvSpPr>
            <a:spLocks noGrp="1"/>
          </p:cNvSpPr>
          <p:nvPr>
            <p:ph type="pic" sz="quarter" idx="17"/>
          </p:nvPr>
        </p:nvSpPr>
        <p:spPr>
          <a:xfrm>
            <a:off x="7201851"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27" name="任意多边形: 形状 26"/>
          <p:cNvSpPr>
            <a:spLocks noGrp="1"/>
          </p:cNvSpPr>
          <p:nvPr>
            <p:ph type="pic" sz="quarter" idx="10"/>
          </p:nvPr>
        </p:nvSpPr>
        <p:spPr>
          <a:xfrm>
            <a:off x="2461837"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dirty="0"/>
          </a:p>
        </p:txBody>
      </p:sp>
      <p:sp>
        <p:nvSpPr>
          <p:cNvPr id="28" name="任意多边形: 形状 27"/>
          <p:cNvSpPr>
            <a:spLocks noGrp="1"/>
          </p:cNvSpPr>
          <p:nvPr>
            <p:ph type="pic" sz="quarter" idx="11"/>
          </p:nvPr>
        </p:nvSpPr>
        <p:spPr>
          <a:xfrm>
            <a:off x="4349476"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dirty="0"/>
          </a:p>
        </p:txBody>
      </p:sp>
      <p:sp>
        <p:nvSpPr>
          <p:cNvPr id="29" name="任意多边形: 形状 28"/>
          <p:cNvSpPr>
            <a:spLocks noGrp="1"/>
          </p:cNvSpPr>
          <p:nvPr>
            <p:ph type="pic" sz="quarter" idx="12"/>
          </p:nvPr>
        </p:nvSpPr>
        <p:spPr>
          <a:xfrm>
            <a:off x="6237114"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5" y="20398"/>
                  <a:pt x="746385" y="0"/>
                  <a:pt x="799855" y="0"/>
                </a:cubicBezTo>
                <a:close/>
              </a:path>
            </a:pathLst>
          </a:custGeom>
        </p:spPr>
        <p:txBody>
          <a:bodyPr wrap="square">
            <a:noAutofit/>
          </a:bodyPr>
          <a:lstStyle/>
          <a:p>
            <a:endParaRPr lang="zh-CN" altLang="en-US"/>
          </a:p>
        </p:txBody>
      </p:sp>
      <p:sp>
        <p:nvSpPr>
          <p:cNvPr id="30" name="任意多边形: 形状 29"/>
          <p:cNvSpPr>
            <a:spLocks noGrp="1"/>
          </p:cNvSpPr>
          <p:nvPr>
            <p:ph type="pic" sz="quarter" idx="13"/>
          </p:nvPr>
        </p:nvSpPr>
        <p:spPr>
          <a:xfrm>
            <a:off x="8124752"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4" y="20398"/>
                  <a:pt x="947591" y="61194"/>
                </a:cubicBezTo>
                <a:lnTo>
                  <a:pt x="1538516" y="652119"/>
                </a:lnTo>
                <a:cubicBezTo>
                  <a:pt x="1620108" y="733712"/>
                  <a:pt x="1620108" y="865999"/>
                  <a:pt x="1538516" y="947591"/>
                </a:cubicBezTo>
                <a:lnTo>
                  <a:pt x="947591" y="1538516"/>
                </a:lnTo>
                <a:cubicBezTo>
                  <a:pt x="865998"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
        <p:nvSpPr>
          <p:cNvPr id="7" name="矩形 6"/>
          <p:cNvSpPr/>
          <p:nvPr userDrawn="1"/>
        </p:nvSpPr>
        <p:spPr>
          <a:xfrm>
            <a:off x="8729683" y="6422330"/>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5" name="任意多边形: 形状 14"/>
          <p:cNvSpPr>
            <a:spLocks noGrp="1"/>
          </p:cNvSpPr>
          <p:nvPr>
            <p:ph type="pic" sz="quarter" idx="10"/>
          </p:nvPr>
        </p:nvSpPr>
        <p:spPr>
          <a:xfrm>
            <a:off x="3507265" y="2359368"/>
            <a:ext cx="1627407" cy="2887019"/>
          </a:xfrm>
          <a:custGeom>
            <a:avLst/>
            <a:gdLst>
              <a:gd name="connsiteX0" fmla="*/ 0 w 1627407"/>
              <a:gd name="connsiteY0" fmla="*/ 0 h 2887019"/>
              <a:gd name="connsiteX1" fmla="*/ 1627407 w 1627407"/>
              <a:gd name="connsiteY1" fmla="*/ 0 h 2887019"/>
              <a:gd name="connsiteX2" fmla="*/ 1627407 w 1627407"/>
              <a:gd name="connsiteY2" fmla="*/ 2887019 h 2887019"/>
              <a:gd name="connsiteX3" fmla="*/ 0 w 1627407"/>
              <a:gd name="connsiteY3" fmla="*/ 2887019 h 2887019"/>
            </a:gdLst>
            <a:ahLst/>
            <a:cxnLst>
              <a:cxn ang="0">
                <a:pos x="connsiteX0" y="connsiteY0"/>
              </a:cxn>
              <a:cxn ang="0">
                <a:pos x="connsiteX1" y="connsiteY1"/>
              </a:cxn>
              <a:cxn ang="0">
                <a:pos x="connsiteX2" y="connsiteY2"/>
              </a:cxn>
              <a:cxn ang="0">
                <a:pos x="connsiteX3" y="connsiteY3"/>
              </a:cxn>
            </a:cxnLst>
            <a:rect l="l" t="t" r="r" b="b"/>
            <a:pathLst>
              <a:path w="1627407" h="2887019">
                <a:moveTo>
                  <a:pt x="0" y="0"/>
                </a:moveTo>
                <a:lnTo>
                  <a:pt x="1627407" y="0"/>
                </a:lnTo>
                <a:lnTo>
                  <a:pt x="1627407" y="2887019"/>
                </a:lnTo>
                <a:lnTo>
                  <a:pt x="0" y="2887019"/>
                </a:ln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1311274" y="2359368"/>
            <a:ext cx="1627407" cy="2887019"/>
          </a:xfrm>
          <a:custGeom>
            <a:avLst/>
            <a:gdLst>
              <a:gd name="connsiteX0" fmla="*/ 0 w 1627407"/>
              <a:gd name="connsiteY0" fmla="*/ 0 h 2887019"/>
              <a:gd name="connsiteX1" fmla="*/ 1627407 w 1627407"/>
              <a:gd name="connsiteY1" fmla="*/ 0 h 2887019"/>
              <a:gd name="connsiteX2" fmla="*/ 1627407 w 1627407"/>
              <a:gd name="connsiteY2" fmla="*/ 2887019 h 2887019"/>
              <a:gd name="connsiteX3" fmla="*/ 0 w 1627407"/>
              <a:gd name="connsiteY3" fmla="*/ 2887019 h 2887019"/>
            </a:gdLst>
            <a:ahLst/>
            <a:cxnLst>
              <a:cxn ang="0">
                <a:pos x="connsiteX0" y="connsiteY0"/>
              </a:cxn>
              <a:cxn ang="0">
                <a:pos x="connsiteX1" y="connsiteY1"/>
              </a:cxn>
              <a:cxn ang="0">
                <a:pos x="connsiteX2" y="connsiteY2"/>
              </a:cxn>
              <a:cxn ang="0">
                <a:pos x="connsiteX3" y="connsiteY3"/>
              </a:cxn>
            </a:cxnLst>
            <a:rect l="l" t="t" r="r" b="b"/>
            <a:pathLst>
              <a:path w="1627407" h="2887019">
                <a:moveTo>
                  <a:pt x="0" y="0"/>
                </a:moveTo>
                <a:lnTo>
                  <a:pt x="1627407" y="0"/>
                </a:lnTo>
                <a:lnTo>
                  <a:pt x="1627407" y="2887019"/>
                </a:lnTo>
                <a:lnTo>
                  <a:pt x="0" y="2887019"/>
                </a:lnTo>
                <a:close/>
              </a:path>
            </a:pathLst>
          </a:custGeom>
        </p:spPr>
        <p:txBody>
          <a:bodyPr wrap="square">
            <a:noAutofit/>
          </a:bodyPr>
          <a:lstStyle/>
          <a:p>
            <a:endParaRPr lang="zh-CN" altLang="en-US"/>
          </a:p>
        </p:txBody>
      </p:sp>
      <p:sp>
        <p:nvSpPr>
          <p:cNvPr id="13" name="任意多边形: 形状 12"/>
          <p:cNvSpPr>
            <a:spLocks noGrp="1"/>
          </p:cNvSpPr>
          <p:nvPr>
            <p:ph type="pic" sz="quarter" idx="12"/>
          </p:nvPr>
        </p:nvSpPr>
        <p:spPr>
          <a:xfrm>
            <a:off x="2295507" y="1895063"/>
            <a:ext cx="1901775" cy="3373748"/>
          </a:xfrm>
          <a:custGeom>
            <a:avLst/>
            <a:gdLst>
              <a:gd name="connsiteX0" fmla="*/ 0 w 1901775"/>
              <a:gd name="connsiteY0" fmla="*/ 0 h 3373748"/>
              <a:gd name="connsiteX1" fmla="*/ 1901775 w 1901775"/>
              <a:gd name="connsiteY1" fmla="*/ 0 h 3373748"/>
              <a:gd name="connsiteX2" fmla="*/ 1901775 w 1901775"/>
              <a:gd name="connsiteY2" fmla="*/ 3373748 h 3373748"/>
              <a:gd name="connsiteX3" fmla="*/ 0 w 1901775"/>
              <a:gd name="connsiteY3" fmla="*/ 3373748 h 3373748"/>
            </a:gdLst>
            <a:ahLst/>
            <a:cxnLst>
              <a:cxn ang="0">
                <a:pos x="connsiteX0" y="connsiteY0"/>
              </a:cxn>
              <a:cxn ang="0">
                <a:pos x="connsiteX1" y="connsiteY1"/>
              </a:cxn>
              <a:cxn ang="0">
                <a:pos x="connsiteX2" y="connsiteY2"/>
              </a:cxn>
              <a:cxn ang="0">
                <a:pos x="connsiteX3" y="connsiteY3"/>
              </a:cxn>
            </a:cxnLst>
            <a:rect l="l" t="t" r="r" b="b"/>
            <a:pathLst>
              <a:path w="1901775" h="3373748">
                <a:moveTo>
                  <a:pt x="0" y="0"/>
                </a:moveTo>
                <a:lnTo>
                  <a:pt x="1901775" y="0"/>
                </a:lnTo>
                <a:lnTo>
                  <a:pt x="1901775" y="3373748"/>
                </a:lnTo>
                <a:lnTo>
                  <a:pt x="0" y="3373748"/>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0" y="1"/>
            <a:ext cx="5778474" cy="5747783"/>
          </a:xfrm>
          <a:custGeom>
            <a:avLst/>
            <a:gdLst>
              <a:gd name="connsiteX0" fmla="*/ 2119001 w 5778474"/>
              <a:gd name="connsiteY0" fmla="*/ 3618970 h 5747783"/>
              <a:gd name="connsiteX1" fmla="*/ 2315600 w 5778474"/>
              <a:gd name="connsiteY1" fmla="*/ 3700404 h 5747783"/>
              <a:gd name="connsiteX2" fmla="*/ 3101974 w 5778474"/>
              <a:gd name="connsiteY2" fmla="*/ 4486778 h 5747783"/>
              <a:gd name="connsiteX3" fmla="*/ 3101974 w 5778474"/>
              <a:gd name="connsiteY3" fmla="*/ 4879976 h 5747783"/>
              <a:gd name="connsiteX4" fmla="*/ 2315600 w 5778474"/>
              <a:gd name="connsiteY4" fmla="*/ 5666350 h 5747783"/>
              <a:gd name="connsiteX5" fmla="*/ 1922402 w 5778474"/>
              <a:gd name="connsiteY5" fmla="*/ 5666350 h 5747783"/>
              <a:gd name="connsiteX6" fmla="*/ 1136028 w 5778474"/>
              <a:gd name="connsiteY6" fmla="*/ 4879976 h 5747783"/>
              <a:gd name="connsiteX7" fmla="*/ 1136028 w 5778474"/>
              <a:gd name="connsiteY7" fmla="*/ 4486778 h 5747783"/>
              <a:gd name="connsiteX8" fmla="*/ 1922402 w 5778474"/>
              <a:gd name="connsiteY8" fmla="*/ 3700404 h 5747783"/>
              <a:gd name="connsiteX9" fmla="*/ 2119001 w 5778474"/>
              <a:gd name="connsiteY9" fmla="*/ 3618970 h 5747783"/>
              <a:gd name="connsiteX10" fmla="*/ 821473 w 5778474"/>
              <a:gd name="connsiteY10" fmla="*/ 2321442 h 5747783"/>
              <a:gd name="connsiteX11" fmla="*/ 1018072 w 5778474"/>
              <a:gd name="connsiteY11" fmla="*/ 2402876 h 5747783"/>
              <a:gd name="connsiteX12" fmla="*/ 1804446 w 5778474"/>
              <a:gd name="connsiteY12" fmla="*/ 3189250 h 5747783"/>
              <a:gd name="connsiteX13" fmla="*/ 1804446 w 5778474"/>
              <a:gd name="connsiteY13" fmla="*/ 3582448 h 5747783"/>
              <a:gd name="connsiteX14" fmla="*/ 1018072 w 5778474"/>
              <a:gd name="connsiteY14" fmla="*/ 4368823 h 5747783"/>
              <a:gd name="connsiteX15" fmla="*/ 624874 w 5778474"/>
              <a:gd name="connsiteY15" fmla="*/ 4368823 h 5747783"/>
              <a:gd name="connsiteX16" fmla="*/ 0 w 5778474"/>
              <a:gd name="connsiteY16" fmla="*/ 3743949 h 5747783"/>
              <a:gd name="connsiteX17" fmla="*/ 0 w 5778474"/>
              <a:gd name="connsiteY17" fmla="*/ 3027750 h 5747783"/>
              <a:gd name="connsiteX18" fmla="*/ 624874 w 5778474"/>
              <a:gd name="connsiteY18" fmla="*/ 2402876 h 5747783"/>
              <a:gd name="connsiteX19" fmla="*/ 821473 w 5778474"/>
              <a:gd name="connsiteY19" fmla="*/ 2321442 h 5747783"/>
              <a:gd name="connsiteX20" fmla="*/ 3416534 w 5778474"/>
              <a:gd name="connsiteY20" fmla="*/ 2321437 h 5747783"/>
              <a:gd name="connsiteX21" fmla="*/ 3613133 w 5778474"/>
              <a:gd name="connsiteY21" fmla="*/ 2402870 h 5747783"/>
              <a:gd name="connsiteX22" fmla="*/ 4399507 w 5778474"/>
              <a:gd name="connsiteY22" fmla="*/ 3189245 h 5747783"/>
              <a:gd name="connsiteX23" fmla="*/ 4399507 w 5778474"/>
              <a:gd name="connsiteY23" fmla="*/ 3582443 h 5747783"/>
              <a:gd name="connsiteX24" fmla="*/ 3613133 w 5778474"/>
              <a:gd name="connsiteY24" fmla="*/ 4368817 h 5747783"/>
              <a:gd name="connsiteX25" fmla="*/ 3219935 w 5778474"/>
              <a:gd name="connsiteY25" fmla="*/ 4368817 h 5747783"/>
              <a:gd name="connsiteX26" fmla="*/ 2433561 w 5778474"/>
              <a:gd name="connsiteY26" fmla="*/ 3582443 h 5747783"/>
              <a:gd name="connsiteX27" fmla="*/ 2433561 w 5778474"/>
              <a:gd name="connsiteY27" fmla="*/ 3189245 h 5747783"/>
              <a:gd name="connsiteX28" fmla="*/ 3219935 w 5778474"/>
              <a:gd name="connsiteY28" fmla="*/ 2402870 h 5747783"/>
              <a:gd name="connsiteX29" fmla="*/ 3416534 w 5778474"/>
              <a:gd name="connsiteY29" fmla="*/ 2321437 h 5747783"/>
              <a:gd name="connsiteX30" fmla="*/ 0 w 5778474"/>
              <a:gd name="connsiteY30" fmla="*/ 1384804 h 5747783"/>
              <a:gd name="connsiteX31" fmla="*/ 506920 w 5778474"/>
              <a:gd name="connsiteY31" fmla="*/ 1891724 h 5747783"/>
              <a:gd name="connsiteX32" fmla="*/ 506919 w 5778474"/>
              <a:gd name="connsiteY32" fmla="*/ 2284921 h 5747783"/>
              <a:gd name="connsiteX33" fmla="*/ 0 w 5778474"/>
              <a:gd name="connsiteY33" fmla="*/ 2791839 h 5747783"/>
              <a:gd name="connsiteX34" fmla="*/ 2119006 w 5778474"/>
              <a:gd name="connsiteY34" fmla="*/ 1023909 h 5747783"/>
              <a:gd name="connsiteX35" fmla="*/ 2315606 w 5778474"/>
              <a:gd name="connsiteY35" fmla="*/ 1105343 h 5747783"/>
              <a:gd name="connsiteX36" fmla="*/ 3101980 w 5778474"/>
              <a:gd name="connsiteY36" fmla="*/ 1891717 h 5747783"/>
              <a:gd name="connsiteX37" fmla="*/ 3101980 w 5778474"/>
              <a:gd name="connsiteY37" fmla="*/ 2284914 h 5747783"/>
              <a:gd name="connsiteX38" fmla="*/ 2315606 w 5778474"/>
              <a:gd name="connsiteY38" fmla="*/ 3071289 h 5747783"/>
              <a:gd name="connsiteX39" fmla="*/ 1922408 w 5778474"/>
              <a:gd name="connsiteY39" fmla="*/ 3071289 h 5747783"/>
              <a:gd name="connsiteX40" fmla="*/ 1136034 w 5778474"/>
              <a:gd name="connsiteY40" fmla="*/ 2284914 h 5747783"/>
              <a:gd name="connsiteX41" fmla="*/ 1136034 w 5778474"/>
              <a:gd name="connsiteY41" fmla="*/ 1891716 h 5747783"/>
              <a:gd name="connsiteX42" fmla="*/ 1922408 w 5778474"/>
              <a:gd name="connsiteY42" fmla="*/ 1105342 h 5747783"/>
              <a:gd name="connsiteX43" fmla="*/ 2119006 w 5778474"/>
              <a:gd name="connsiteY43" fmla="*/ 1023909 h 5747783"/>
              <a:gd name="connsiteX44" fmla="*/ 4714068 w 5778474"/>
              <a:gd name="connsiteY44" fmla="*/ 1023903 h 5747783"/>
              <a:gd name="connsiteX45" fmla="*/ 4910667 w 5778474"/>
              <a:gd name="connsiteY45" fmla="*/ 1105337 h 5747783"/>
              <a:gd name="connsiteX46" fmla="*/ 5697041 w 5778474"/>
              <a:gd name="connsiteY46" fmla="*/ 1891711 h 5747783"/>
              <a:gd name="connsiteX47" fmla="*/ 5697041 w 5778474"/>
              <a:gd name="connsiteY47" fmla="*/ 2284909 h 5747783"/>
              <a:gd name="connsiteX48" fmla="*/ 4910667 w 5778474"/>
              <a:gd name="connsiteY48" fmla="*/ 3071283 h 5747783"/>
              <a:gd name="connsiteX49" fmla="*/ 4517469 w 5778474"/>
              <a:gd name="connsiteY49" fmla="*/ 3071283 h 5747783"/>
              <a:gd name="connsiteX50" fmla="*/ 3731095 w 5778474"/>
              <a:gd name="connsiteY50" fmla="*/ 2284909 h 5747783"/>
              <a:gd name="connsiteX51" fmla="*/ 3731095 w 5778474"/>
              <a:gd name="connsiteY51" fmla="*/ 1891711 h 5747783"/>
              <a:gd name="connsiteX52" fmla="*/ 4517469 w 5778474"/>
              <a:gd name="connsiteY52" fmla="*/ 1105337 h 5747783"/>
              <a:gd name="connsiteX53" fmla="*/ 4714068 w 5778474"/>
              <a:gd name="connsiteY53" fmla="*/ 1023903 h 5747783"/>
              <a:gd name="connsiteX54" fmla="*/ 3027750 w 5778474"/>
              <a:gd name="connsiteY54" fmla="*/ 0 h 5747783"/>
              <a:gd name="connsiteX55" fmla="*/ 3805329 w 5778474"/>
              <a:gd name="connsiteY55" fmla="*/ 0 h 5747783"/>
              <a:gd name="connsiteX56" fmla="*/ 4399513 w 5778474"/>
              <a:gd name="connsiteY56" fmla="*/ 594184 h 5747783"/>
              <a:gd name="connsiteX57" fmla="*/ 4399513 w 5778474"/>
              <a:gd name="connsiteY57" fmla="*/ 987382 h 5747783"/>
              <a:gd name="connsiteX58" fmla="*/ 3613139 w 5778474"/>
              <a:gd name="connsiteY58" fmla="*/ 1773756 h 5747783"/>
              <a:gd name="connsiteX59" fmla="*/ 3219941 w 5778474"/>
              <a:gd name="connsiteY59" fmla="*/ 1773756 h 5747783"/>
              <a:gd name="connsiteX60" fmla="*/ 2433567 w 5778474"/>
              <a:gd name="connsiteY60" fmla="*/ 987382 h 5747783"/>
              <a:gd name="connsiteX61" fmla="*/ 2433567 w 5778474"/>
              <a:gd name="connsiteY61" fmla="*/ 594184 h 5747783"/>
              <a:gd name="connsiteX62" fmla="*/ 2791841 w 5778474"/>
              <a:gd name="connsiteY62" fmla="*/ 0 h 5747783"/>
              <a:gd name="connsiteX63" fmla="*/ 2315612 w 5778474"/>
              <a:gd name="connsiteY63" fmla="*/ 476229 h 5747783"/>
              <a:gd name="connsiteX64" fmla="*/ 1922415 w 5778474"/>
              <a:gd name="connsiteY64" fmla="*/ 476230 h 5747783"/>
              <a:gd name="connsiteX65" fmla="*/ 1446185 w 5778474"/>
              <a:gd name="connsiteY65" fmla="*/ 1 h 5747783"/>
              <a:gd name="connsiteX66" fmla="*/ 432697 w 5778474"/>
              <a:gd name="connsiteY66" fmla="*/ 0 h 5747783"/>
              <a:gd name="connsiteX67" fmla="*/ 1210263 w 5778474"/>
              <a:gd name="connsiteY67" fmla="*/ 0 h 5747783"/>
              <a:gd name="connsiteX68" fmla="*/ 1804453 w 5778474"/>
              <a:gd name="connsiteY68" fmla="*/ 594190 h 5747783"/>
              <a:gd name="connsiteX69" fmla="*/ 1804453 w 5778474"/>
              <a:gd name="connsiteY69" fmla="*/ 987388 h 5747783"/>
              <a:gd name="connsiteX70" fmla="*/ 1018079 w 5778474"/>
              <a:gd name="connsiteY70" fmla="*/ 1773762 h 5747783"/>
              <a:gd name="connsiteX71" fmla="*/ 624881 w 5778474"/>
              <a:gd name="connsiteY71" fmla="*/ 1773762 h 5747783"/>
              <a:gd name="connsiteX72" fmla="*/ 0 w 5778474"/>
              <a:gd name="connsiteY72" fmla="*/ 1148882 h 5747783"/>
              <a:gd name="connsiteX73" fmla="*/ 0 w 5778474"/>
              <a:gd name="connsiteY73" fmla="*/ 432696 h 574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778474" h="5747783">
                <a:moveTo>
                  <a:pt x="2119001" y="3618970"/>
                </a:moveTo>
                <a:cubicBezTo>
                  <a:pt x="2190156" y="3618970"/>
                  <a:pt x="2261310" y="3646114"/>
                  <a:pt x="2315600" y="3700404"/>
                </a:cubicBezTo>
                <a:lnTo>
                  <a:pt x="3101974" y="4486778"/>
                </a:lnTo>
                <a:cubicBezTo>
                  <a:pt x="3210552" y="4595356"/>
                  <a:pt x="3210552" y="4771398"/>
                  <a:pt x="3101974" y="4879976"/>
                </a:cubicBezTo>
                <a:lnTo>
                  <a:pt x="2315600" y="5666350"/>
                </a:lnTo>
                <a:cubicBezTo>
                  <a:pt x="2207022" y="5774928"/>
                  <a:pt x="2030980" y="5774928"/>
                  <a:pt x="1922402" y="5666350"/>
                </a:cubicBezTo>
                <a:lnTo>
                  <a:pt x="1136028" y="4879976"/>
                </a:lnTo>
                <a:cubicBezTo>
                  <a:pt x="1027449" y="4771398"/>
                  <a:pt x="1027449" y="4595356"/>
                  <a:pt x="1136028" y="4486778"/>
                </a:cubicBezTo>
                <a:lnTo>
                  <a:pt x="1922402" y="3700404"/>
                </a:lnTo>
                <a:cubicBezTo>
                  <a:pt x="1976691" y="3646114"/>
                  <a:pt x="2047846" y="3618970"/>
                  <a:pt x="2119001" y="3618970"/>
                </a:cubicBezTo>
                <a:close/>
                <a:moveTo>
                  <a:pt x="821473" y="2321442"/>
                </a:moveTo>
                <a:cubicBezTo>
                  <a:pt x="892629" y="2321443"/>
                  <a:pt x="963784" y="2348587"/>
                  <a:pt x="1018072" y="2402876"/>
                </a:cubicBezTo>
                <a:lnTo>
                  <a:pt x="1804446" y="3189250"/>
                </a:lnTo>
                <a:cubicBezTo>
                  <a:pt x="1913025" y="3297829"/>
                  <a:pt x="1913025" y="3473870"/>
                  <a:pt x="1804446" y="3582448"/>
                </a:cubicBezTo>
                <a:lnTo>
                  <a:pt x="1018072" y="4368823"/>
                </a:lnTo>
                <a:cubicBezTo>
                  <a:pt x="909494" y="4477401"/>
                  <a:pt x="733453" y="4477401"/>
                  <a:pt x="624874" y="4368823"/>
                </a:cubicBezTo>
                <a:lnTo>
                  <a:pt x="0" y="3743949"/>
                </a:lnTo>
                <a:lnTo>
                  <a:pt x="0" y="3027750"/>
                </a:lnTo>
                <a:lnTo>
                  <a:pt x="624874" y="2402876"/>
                </a:lnTo>
                <a:cubicBezTo>
                  <a:pt x="679163" y="2348587"/>
                  <a:pt x="750318" y="2321443"/>
                  <a:pt x="821473" y="2321442"/>
                </a:cubicBezTo>
                <a:close/>
                <a:moveTo>
                  <a:pt x="3416534" y="2321437"/>
                </a:moveTo>
                <a:cubicBezTo>
                  <a:pt x="3487689" y="2321437"/>
                  <a:pt x="3558844" y="2348582"/>
                  <a:pt x="3613133" y="2402870"/>
                </a:cubicBezTo>
                <a:lnTo>
                  <a:pt x="4399507" y="3189245"/>
                </a:lnTo>
                <a:cubicBezTo>
                  <a:pt x="4508086" y="3297822"/>
                  <a:pt x="4508086" y="3473865"/>
                  <a:pt x="4399507" y="3582443"/>
                </a:cubicBezTo>
                <a:lnTo>
                  <a:pt x="3613133" y="4368817"/>
                </a:lnTo>
                <a:cubicBezTo>
                  <a:pt x="3504555" y="4477395"/>
                  <a:pt x="3328513" y="4477395"/>
                  <a:pt x="3219935" y="4368817"/>
                </a:cubicBezTo>
                <a:lnTo>
                  <a:pt x="2433561" y="3582443"/>
                </a:lnTo>
                <a:cubicBezTo>
                  <a:pt x="2324983" y="3473864"/>
                  <a:pt x="2324983" y="3297823"/>
                  <a:pt x="2433561" y="3189245"/>
                </a:cubicBezTo>
                <a:lnTo>
                  <a:pt x="3219935" y="2402870"/>
                </a:lnTo>
                <a:cubicBezTo>
                  <a:pt x="3274224" y="2348582"/>
                  <a:pt x="3345379" y="2321437"/>
                  <a:pt x="3416534" y="2321437"/>
                </a:cubicBezTo>
                <a:close/>
                <a:moveTo>
                  <a:pt x="0" y="1384804"/>
                </a:moveTo>
                <a:lnTo>
                  <a:pt x="506920" y="1891724"/>
                </a:lnTo>
                <a:cubicBezTo>
                  <a:pt x="615498" y="2000302"/>
                  <a:pt x="615497" y="2176342"/>
                  <a:pt x="506919" y="2284921"/>
                </a:cubicBezTo>
                <a:lnTo>
                  <a:pt x="0" y="2791839"/>
                </a:lnTo>
                <a:close/>
                <a:moveTo>
                  <a:pt x="2119006" y="1023909"/>
                </a:moveTo>
                <a:cubicBezTo>
                  <a:pt x="2190162" y="1023908"/>
                  <a:pt x="2261317" y="1051054"/>
                  <a:pt x="2315606" y="1105343"/>
                </a:cubicBezTo>
                <a:lnTo>
                  <a:pt x="3101980" y="1891717"/>
                </a:lnTo>
                <a:cubicBezTo>
                  <a:pt x="3210558" y="2000296"/>
                  <a:pt x="3210558" y="2176337"/>
                  <a:pt x="3101980" y="2284914"/>
                </a:cubicBezTo>
                <a:lnTo>
                  <a:pt x="2315606" y="3071289"/>
                </a:lnTo>
                <a:cubicBezTo>
                  <a:pt x="2207028" y="3179867"/>
                  <a:pt x="2030987" y="3179867"/>
                  <a:pt x="1922408" y="3071289"/>
                </a:cubicBezTo>
                <a:lnTo>
                  <a:pt x="1136034" y="2284914"/>
                </a:lnTo>
                <a:cubicBezTo>
                  <a:pt x="1027455" y="2176337"/>
                  <a:pt x="1027455" y="2000296"/>
                  <a:pt x="1136034" y="1891716"/>
                </a:cubicBezTo>
                <a:lnTo>
                  <a:pt x="1922408" y="1105342"/>
                </a:lnTo>
                <a:cubicBezTo>
                  <a:pt x="1976697" y="1051053"/>
                  <a:pt x="2047852" y="1023909"/>
                  <a:pt x="2119006" y="1023909"/>
                </a:cubicBezTo>
                <a:close/>
                <a:moveTo>
                  <a:pt x="4714068" y="1023903"/>
                </a:moveTo>
                <a:cubicBezTo>
                  <a:pt x="4785223" y="1023903"/>
                  <a:pt x="4856377" y="1051048"/>
                  <a:pt x="4910667" y="1105337"/>
                </a:cubicBezTo>
                <a:lnTo>
                  <a:pt x="5697041" y="1891711"/>
                </a:lnTo>
                <a:cubicBezTo>
                  <a:pt x="5805619" y="2000289"/>
                  <a:pt x="5805619" y="2176331"/>
                  <a:pt x="5697041" y="2284909"/>
                </a:cubicBezTo>
                <a:lnTo>
                  <a:pt x="4910667" y="3071283"/>
                </a:lnTo>
                <a:cubicBezTo>
                  <a:pt x="4802089" y="3179862"/>
                  <a:pt x="4626047" y="3179861"/>
                  <a:pt x="4517469" y="3071283"/>
                </a:cubicBezTo>
                <a:lnTo>
                  <a:pt x="3731095" y="2284909"/>
                </a:lnTo>
                <a:cubicBezTo>
                  <a:pt x="3622516" y="2176331"/>
                  <a:pt x="3622516" y="2000289"/>
                  <a:pt x="3731095" y="1891711"/>
                </a:cubicBezTo>
                <a:lnTo>
                  <a:pt x="4517469" y="1105337"/>
                </a:lnTo>
                <a:cubicBezTo>
                  <a:pt x="4571758" y="1051048"/>
                  <a:pt x="4642912" y="1023903"/>
                  <a:pt x="4714068" y="1023903"/>
                </a:cubicBezTo>
                <a:close/>
                <a:moveTo>
                  <a:pt x="3027750" y="0"/>
                </a:moveTo>
                <a:lnTo>
                  <a:pt x="3805329" y="0"/>
                </a:lnTo>
                <a:lnTo>
                  <a:pt x="4399513" y="594184"/>
                </a:lnTo>
                <a:cubicBezTo>
                  <a:pt x="4508091" y="702762"/>
                  <a:pt x="4508091" y="878804"/>
                  <a:pt x="4399513" y="987382"/>
                </a:cubicBezTo>
                <a:lnTo>
                  <a:pt x="3613139" y="1773756"/>
                </a:lnTo>
                <a:cubicBezTo>
                  <a:pt x="3504560" y="1882335"/>
                  <a:pt x="3328519" y="1882335"/>
                  <a:pt x="3219941" y="1773756"/>
                </a:cubicBezTo>
                <a:lnTo>
                  <a:pt x="2433567" y="987382"/>
                </a:lnTo>
                <a:cubicBezTo>
                  <a:pt x="2324988" y="878804"/>
                  <a:pt x="2324989" y="702763"/>
                  <a:pt x="2433567" y="594184"/>
                </a:cubicBezTo>
                <a:close/>
                <a:moveTo>
                  <a:pt x="2791841" y="0"/>
                </a:moveTo>
                <a:lnTo>
                  <a:pt x="2315612" y="476229"/>
                </a:lnTo>
                <a:cubicBezTo>
                  <a:pt x="2207034" y="584808"/>
                  <a:pt x="2030993" y="584808"/>
                  <a:pt x="1922415" y="476230"/>
                </a:cubicBezTo>
                <a:lnTo>
                  <a:pt x="1446185" y="1"/>
                </a:lnTo>
                <a:close/>
                <a:moveTo>
                  <a:pt x="432697" y="0"/>
                </a:moveTo>
                <a:lnTo>
                  <a:pt x="1210263" y="0"/>
                </a:lnTo>
                <a:lnTo>
                  <a:pt x="1804453" y="594190"/>
                </a:lnTo>
                <a:cubicBezTo>
                  <a:pt x="1913031" y="702769"/>
                  <a:pt x="1913031" y="878810"/>
                  <a:pt x="1804453" y="987388"/>
                </a:cubicBezTo>
                <a:lnTo>
                  <a:pt x="1018079" y="1773762"/>
                </a:lnTo>
                <a:cubicBezTo>
                  <a:pt x="909500" y="1882341"/>
                  <a:pt x="733459" y="1882341"/>
                  <a:pt x="624881" y="1773762"/>
                </a:cubicBezTo>
                <a:lnTo>
                  <a:pt x="0" y="1148882"/>
                </a:lnTo>
                <a:lnTo>
                  <a:pt x="0" y="432696"/>
                </a:ln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任意多边形: 形状 8"/>
          <p:cNvSpPr>
            <a:spLocks noGrp="1"/>
          </p:cNvSpPr>
          <p:nvPr>
            <p:ph type="pic" sz="quarter" idx="10"/>
          </p:nvPr>
        </p:nvSpPr>
        <p:spPr>
          <a:xfrm>
            <a:off x="0" y="0"/>
            <a:ext cx="5279257" cy="5530032"/>
          </a:xfrm>
          <a:custGeom>
            <a:avLst/>
            <a:gdLst>
              <a:gd name="connsiteX0" fmla="*/ 0 w 5279257"/>
              <a:gd name="connsiteY0" fmla="*/ 0 h 5530032"/>
              <a:gd name="connsiteX1" fmla="*/ 3641372 w 5279257"/>
              <a:gd name="connsiteY1" fmla="*/ 0 h 5530032"/>
              <a:gd name="connsiteX2" fmla="*/ 5010556 w 5279257"/>
              <a:gd name="connsiteY2" fmla="*/ 1369184 h 5530032"/>
              <a:gd name="connsiteX3" fmla="*/ 5010556 w 5279257"/>
              <a:gd name="connsiteY3" fmla="*/ 2666592 h 5530032"/>
              <a:gd name="connsiteX4" fmla="*/ 2415817 w 5279257"/>
              <a:gd name="connsiteY4" fmla="*/ 5261331 h 5530032"/>
              <a:gd name="connsiteX5" fmla="*/ 1118409 w 5279257"/>
              <a:gd name="connsiteY5" fmla="*/ 5261331 h 5530032"/>
              <a:gd name="connsiteX6" fmla="*/ 1 w 5279257"/>
              <a:gd name="connsiteY6" fmla="*/ 4142923 h 55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9257" h="5530032">
                <a:moveTo>
                  <a:pt x="0" y="0"/>
                </a:moveTo>
                <a:lnTo>
                  <a:pt x="3641372" y="0"/>
                </a:lnTo>
                <a:lnTo>
                  <a:pt x="5010556" y="1369184"/>
                </a:lnTo>
                <a:cubicBezTo>
                  <a:pt x="5368825" y="1727453"/>
                  <a:pt x="5368825" y="2308323"/>
                  <a:pt x="5010556" y="2666592"/>
                </a:cubicBezTo>
                <a:lnTo>
                  <a:pt x="2415817" y="5261331"/>
                </a:lnTo>
                <a:cubicBezTo>
                  <a:pt x="2057548" y="5619600"/>
                  <a:pt x="1476678" y="5619600"/>
                  <a:pt x="1118409" y="5261331"/>
                </a:cubicBezTo>
                <a:lnTo>
                  <a:pt x="1" y="4142923"/>
                </a:ln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C28D3-987D-401E-95A8-72784AD93D33}" type="datetimeFigureOut">
              <a:rPr lang="zh-CN" altLang="en-US" smtClean="0"/>
              <a:t>2022/1/18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A4A5A-5C6D-4E6F-81A3-06DF189A7A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9.xml"/><Relationship Id="rId1" Type="http://schemas.openxmlformats.org/officeDocument/2006/relationships/themeOverride" Target="../theme/themeOverride4.xml"/><Relationship Id="rId4" Type="http://schemas.openxmlformats.org/officeDocument/2006/relationships/image" Target="../media/image11.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hemeOverride" Target="../theme/themeOverride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hemeOverride" Target="../theme/themeOverride3.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1.xml"/><Relationship Id="rId1" Type="http://schemas.openxmlformats.org/officeDocument/2006/relationships/slideLayout" Target="../slideLayouts/slideLayout3.xml"/><Relationship Id="rId5" Type="http://schemas.openxmlformats.org/officeDocument/2006/relationships/image" Target="../media/image24.jpeg"/><Relationship Id="rId4" Type="http://schemas.openxmlformats.org/officeDocument/2006/relationships/image" Target="../media/image4.jpeg"/></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0000">
            <a:off x="4021881" y="3484071"/>
            <a:ext cx="6764267" cy="6764267"/>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1" fmla="*/ 210727 w 6764267"/>
              <a:gd name="connsiteY0-2" fmla="*/ 210726 h 6764267"/>
              <a:gd name="connsiteX1-3" fmla="*/ 719464 w 6764267"/>
              <a:gd name="connsiteY1-4" fmla="*/ 0 h 6764267"/>
              <a:gd name="connsiteX2-5" fmla="*/ 6764267 w 6764267"/>
              <a:gd name="connsiteY2-6" fmla="*/ 0 h 6764267"/>
              <a:gd name="connsiteX3-7" fmla="*/ 3308399 w 6764267"/>
              <a:gd name="connsiteY3-8" fmla="*/ 3454528 h 6764267"/>
              <a:gd name="connsiteX4-9" fmla="*/ 0 w 6764267"/>
              <a:gd name="connsiteY4-10" fmla="*/ 6764267 h 6764267"/>
              <a:gd name="connsiteX5-11" fmla="*/ 0 w 6764267"/>
              <a:gd name="connsiteY5-12" fmla="*/ 719463 h 6764267"/>
              <a:gd name="connsiteX6" fmla="*/ 210727 w 6764267"/>
              <a:gd name="connsiteY6" fmla="*/ 210726 h 6764267"/>
              <a:gd name="connsiteX0-13" fmla="*/ 3308399 w 6764267"/>
              <a:gd name="connsiteY0-14" fmla="*/ 3454528 h 6764267"/>
              <a:gd name="connsiteX1-15" fmla="*/ 0 w 6764267"/>
              <a:gd name="connsiteY1-16" fmla="*/ 6764267 h 6764267"/>
              <a:gd name="connsiteX2-17" fmla="*/ 0 w 6764267"/>
              <a:gd name="connsiteY2-18" fmla="*/ 719463 h 6764267"/>
              <a:gd name="connsiteX3-19" fmla="*/ 210727 w 6764267"/>
              <a:gd name="connsiteY3-20" fmla="*/ 210726 h 6764267"/>
              <a:gd name="connsiteX4-21" fmla="*/ 719464 w 6764267"/>
              <a:gd name="connsiteY4-22" fmla="*/ 0 h 6764267"/>
              <a:gd name="connsiteX5-23" fmla="*/ 6764267 w 6764267"/>
              <a:gd name="connsiteY5-24" fmla="*/ 0 h 6764267"/>
              <a:gd name="connsiteX6-25" fmla="*/ 3399839 w 6764267"/>
              <a:gd name="connsiteY6-26" fmla="*/ 3545968 h 6764267"/>
              <a:gd name="connsiteX0-27" fmla="*/ 3308399 w 6764267"/>
              <a:gd name="connsiteY0-28" fmla="*/ 3454528 h 6764267"/>
              <a:gd name="connsiteX1-29" fmla="*/ 0 w 6764267"/>
              <a:gd name="connsiteY1-30" fmla="*/ 6764267 h 6764267"/>
              <a:gd name="connsiteX2-31" fmla="*/ 0 w 6764267"/>
              <a:gd name="connsiteY2-32" fmla="*/ 719463 h 6764267"/>
              <a:gd name="connsiteX3-33" fmla="*/ 210727 w 6764267"/>
              <a:gd name="connsiteY3-34" fmla="*/ 210726 h 6764267"/>
              <a:gd name="connsiteX4-35" fmla="*/ 719464 w 6764267"/>
              <a:gd name="connsiteY4-36" fmla="*/ 0 h 6764267"/>
              <a:gd name="connsiteX5-37" fmla="*/ 6764267 w 6764267"/>
              <a:gd name="connsiteY5-38" fmla="*/ 0 h 6764267"/>
              <a:gd name="connsiteX0-39" fmla="*/ 0 w 6764267"/>
              <a:gd name="connsiteY0-40" fmla="*/ 6764267 h 6764267"/>
              <a:gd name="connsiteX1-41" fmla="*/ 0 w 6764267"/>
              <a:gd name="connsiteY1-42" fmla="*/ 719463 h 6764267"/>
              <a:gd name="connsiteX2-43" fmla="*/ 210727 w 6764267"/>
              <a:gd name="connsiteY2-44" fmla="*/ 210726 h 6764267"/>
              <a:gd name="connsiteX3-45" fmla="*/ 719464 w 6764267"/>
              <a:gd name="connsiteY3-46" fmla="*/ 0 h 6764267"/>
              <a:gd name="connsiteX4-47" fmla="*/ 6764267 w 6764267"/>
              <a:gd name="connsiteY4-48" fmla="*/ 0 h 6764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占位符 27"/>
          <p:cNvPicPr>
            <a:picLocks noGrp="1" noChangeAspect="1"/>
          </p:cNvPicPr>
          <p:nvPr>
            <p:ph type="pic" sz="quarter" idx="12"/>
          </p:nvPr>
        </p:nvPicPr>
        <p:blipFill>
          <a:blip r:embed="rId4" cstate="screen"/>
          <a:srcRect/>
          <a:stretch>
            <a:fillRect/>
          </a:stretch>
        </p:blipFill>
        <p:spPr>
          <a:xfrm>
            <a:off x="10890792" y="3345440"/>
            <a:ext cx="1301207" cy="3069398"/>
          </a:xfrm>
        </p:spPr>
      </p:pic>
      <p:pic>
        <p:nvPicPr>
          <p:cNvPr id="26" name="图片占位符 25"/>
          <p:cNvPicPr>
            <a:picLocks noGrp="1" noChangeAspect="1"/>
          </p:cNvPicPr>
          <p:nvPr>
            <p:ph type="pic" sz="quarter" idx="11"/>
          </p:nvPr>
        </p:nvPicPr>
        <p:blipFill>
          <a:blip r:embed="rId5" cstate="screen"/>
          <a:srcRect/>
          <a:stretch>
            <a:fillRect/>
          </a:stretch>
        </p:blipFill>
        <p:spPr/>
      </p:pic>
      <p:pic>
        <p:nvPicPr>
          <p:cNvPr id="21" name="图片占位符 20"/>
          <p:cNvPicPr>
            <a:picLocks noGrp="1" noChangeAspect="1"/>
          </p:cNvPicPr>
          <p:nvPr>
            <p:ph type="pic" sz="quarter" idx="10"/>
          </p:nvPr>
        </p:nvPicPr>
        <p:blipFill>
          <a:blip r:embed="rId6" cstate="screen"/>
          <a:srcRect/>
          <a:stretch>
            <a:fillRect/>
          </a:stretch>
        </p:blipFill>
        <p:spPr/>
      </p:pic>
      <p:sp>
        <p:nvSpPr>
          <p:cNvPr id="29" name="文本框 28"/>
          <p:cNvSpPr txBox="1"/>
          <p:nvPr/>
        </p:nvSpPr>
        <p:spPr>
          <a:xfrm>
            <a:off x="695325" y="1298315"/>
            <a:ext cx="4288353" cy="144655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r>
              <a:rPr lang="zh-CN" altLang="en-US" sz="4800" b="0" dirty="0" smtClean="0">
                <a:latin typeface="时尚中黑简体" panose="01010104010101010101" pitchFamily="2" charset="-122"/>
                <a:ea typeface="时尚中黑简体" panose="01010104010101010101" pitchFamily="2" charset="-122"/>
              </a:rPr>
              <a:t>第</a:t>
            </a:r>
            <a:r>
              <a:rPr lang="en-US" altLang="zh-CN" sz="4800" b="0" dirty="0" smtClean="0">
                <a:latin typeface="时尚中黑简体" panose="01010104010101010101" pitchFamily="2" charset="-122"/>
                <a:ea typeface="时尚中黑简体" panose="01010104010101010101" pitchFamily="2" charset="-122"/>
              </a:rPr>
              <a:t>9</a:t>
            </a:r>
            <a:r>
              <a:rPr lang="zh-CN" altLang="en-US" sz="4800" b="0" dirty="0" smtClean="0">
                <a:latin typeface="时尚中黑简体" panose="01010104010101010101" pitchFamily="2" charset="-122"/>
                <a:ea typeface="时尚中黑简体" panose="01010104010101010101" pitchFamily="2" charset="-122"/>
              </a:rPr>
              <a:t>章</a:t>
            </a:r>
            <a:endParaRPr lang="en-US" altLang="zh-CN" sz="4800" b="0" dirty="0">
              <a:latin typeface="时尚中黑简体" panose="01010104010101010101" pitchFamily="2" charset="-122"/>
              <a:ea typeface="时尚中黑简体" panose="01010104010101010101" pitchFamily="2" charset="-122"/>
            </a:endParaRPr>
          </a:p>
          <a:p>
            <a:r>
              <a:rPr lang="zh-CN" altLang="en-US" sz="4000" b="0" dirty="0">
                <a:solidFill>
                  <a:schemeClr val="tx1">
                    <a:lumMod val="65000"/>
                    <a:lumOff val="35000"/>
                  </a:schemeClr>
                </a:solidFill>
                <a:latin typeface="时尚中黑简体" panose="01010104010101010101" pitchFamily="2" charset="-122"/>
                <a:ea typeface="时尚中黑简体" panose="01010104010101010101" pitchFamily="2" charset="-122"/>
              </a:rPr>
              <a:t>存储过程和触发器</a:t>
            </a:r>
          </a:p>
        </p:txBody>
      </p:sp>
      <p:grpSp>
        <p:nvGrpSpPr>
          <p:cNvPr id="38" name="组合 37"/>
          <p:cNvGrpSpPr/>
          <p:nvPr/>
        </p:nvGrpSpPr>
        <p:grpSpPr>
          <a:xfrm>
            <a:off x="784522" y="3311161"/>
            <a:ext cx="1220561" cy="360000"/>
            <a:chOff x="784522" y="3311161"/>
            <a:chExt cx="1220561" cy="360000"/>
          </a:xfrm>
        </p:grpSpPr>
        <p:sp>
          <p:nvSpPr>
            <p:cNvPr id="30" name="矩形: 圆角 29"/>
            <p:cNvSpPr/>
            <p:nvPr/>
          </p:nvSpPr>
          <p:spPr>
            <a:xfrm>
              <a:off x="784522"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853629" y="3332740"/>
              <a:ext cx="1082348"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smtClean="0">
                  <a:solidFill>
                    <a:schemeClr val="bg1"/>
                  </a:solidFill>
                </a:rPr>
                <a:t>原理与应用</a:t>
              </a:r>
              <a:endParaRPr lang="zh-CN" altLang="en-US" sz="1400" b="0" dirty="0">
                <a:solidFill>
                  <a:schemeClr val="bg1"/>
                </a:solidFill>
              </a:endParaRPr>
            </a:p>
          </p:txBody>
        </p:sp>
      </p:grpSp>
      <p:grpSp>
        <p:nvGrpSpPr>
          <p:cNvPr id="39" name="组合 38"/>
          <p:cNvGrpSpPr/>
          <p:nvPr/>
        </p:nvGrpSpPr>
        <p:grpSpPr>
          <a:xfrm>
            <a:off x="2106984" y="3311161"/>
            <a:ext cx="1220561" cy="360000"/>
            <a:chOff x="2106984" y="3311161"/>
            <a:chExt cx="1220561" cy="360000"/>
          </a:xfrm>
        </p:grpSpPr>
        <p:sp>
          <p:nvSpPr>
            <p:cNvPr id="31" name="矩形: 圆角 30"/>
            <p:cNvSpPr/>
            <p:nvPr/>
          </p:nvSpPr>
          <p:spPr>
            <a:xfrm>
              <a:off x="2106984"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445394" y="3332740"/>
              <a:ext cx="543740"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a:solidFill>
                    <a:schemeClr val="bg1"/>
                  </a:solidFill>
                </a:rPr>
                <a:t>微课</a:t>
              </a:r>
              <a:endParaRPr lang="en-US" altLang="zh-CN" sz="1400" b="0" dirty="0">
                <a:solidFill>
                  <a:schemeClr val="bg1"/>
                </a:solidFill>
              </a:endParaRPr>
            </a:p>
          </p:txBody>
        </p:sp>
      </p:grpSp>
      <p:grpSp>
        <p:nvGrpSpPr>
          <p:cNvPr id="40" name="组合 39"/>
          <p:cNvGrpSpPr/>
          <p:nvPr/>
        </p:nvGrpSpPr>
        <p:grpSpPr>
          <a:xfrm>
            <a:off x="3429446" y="3311161"/>
            <a:ext cx="1220561" cy="360000"/>
            <a:chOff x="3429446" y="3311161"/>
            <a:chExt cx="1220561" cy="360000"/>
          </a:xfrm>
        </p:grpSpPr>
        <p:sp>
          <p:nvSpPr>
            <p:cNvPr id="32" name="矩形: 圆角 31"/>
            <p:cNvSpPr/>
            <p:nvPr/>
          </p:nvSpPr>
          <p:spPr>
            <a:xfrm>
              <a:off x="3429446"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478624" y="3332740"/>
              <a:ext cx="1114151"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en-US" altLang="zh-CN" sz="1400" b="0" dirty="0">
                  <a:solidFill>
                    <a:schemeClr val="bg1"/>
                  </a:solidFill>
                </a:rPr>
                <a:t>SQL Server</a:t>
              </a:r>
            </a:p>
          </p:txBody>
        </p:sp>
      </p:grpSp>
      <p:sp>
        <p:nvSpPr>
          <p:cNvPr id="36" name="矩形 35"/>
          <p:cNvSpPr/>
          <p:nvPr/>
        </p:nvSpPr>
        <p:spPr>
          <a:xfrm>
            <a:off x="720725" y="2844987"/>
            <a:ext cx="4437938" cy="30670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zh-CN" sz="1400" noProof="0" dirty="0">
                <a:ln>
                  <a:noFill/>
                </a:ln>
                <a:solidFill>
                  <a:schemeClr val="bg1">
                    <a:lumMod val="65000"/>
                  </a:schemeClr>
                </a:solidFill>
                <a:effectLst/>
                <a:uLnTx/>
                <a:uFillTx/>
                <a:ea typeface="等线" panose="02010600030101010101" pitchFamily="2" charset="-122"/>
                <a:sym typeface="+mn-ea"/>
              </a:rPr>
              <a:t>主讲人</a:t>
            </a:r>
            <a:r>
              <a:rPr lang="zh-CN" altLang="zh-CN" sz="1400" noProof="0" dirty="0" smtClean="0">
                <a:ln>
                  <a:noFill/>
                </a:ln>
                <a:solidFill>
                  <a:schemeClr val="bg1">
                    <a:lumMod val="65000"/>
                  </a:schemeClr>
                </a:solidFill>
                <a:effectLst/>
                <a:uLnTx/>
                <a:uFillTx/>
                <a:ea typeface="等线" panose="02010600030101010101" pitchFamily="2" charset="-122"/>
                <a:sym typeface="+mn-ea"/>
              </a:rPr>
              <a:t>：</a:t>
            </a:r>
            <a:r>
              <a:rPr lang="en-US" altLang="zh-CN" sz="1400" smtClean="0">
                <a:solidFill>
                  <a:schemeClr val="bg1">
                    <a:lumMod val="65000"/>
                  </a:schemeClr>
                </a:solidFill>
                <a:ea typeface="等线" panose="02010600030101010101" pitchFamily="2" charset="-122"/>
                <a:sym typeface="+mn-ea"/>
              </a:rPr>
              <a:t>XXX</a:t>
            </a:r>
            <a:endParaRPr kumimoji="0" lang="zh-CN" altLang="zh-CN" sz="1400" u="none" strike="noStrike" kern="1200" cap="none" spc="0" normalizeH="0" baseline="0" noProof="0" dirty="0">
              <a:ln>
                <a:noFill/>
              </a:ln>
              <a:solidFill>
                <a:schemeClr val="bg1">
                  <a:lumMod val="65000"/>
                </a:schemeClr>
              </a:solidFill>
              <a:effectLst/>
              <a:uLnTx/>
              <a:uFillTx/>
              <a:ea typeface="等线" panose="02010600030101010101" pitchFamily="2" charset="-122"/>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609600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存储过程的创建</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94389" y="1592194"/>
            <a:ext cx="5013679" cy="2987773"/>
            <a:chOff x="1088299" y="4153868"/>
            <a:chExt cx="2241974" cy="1319662"/>
          </a:xfrm>
        </p:grpSpPr>
        <p:sp>
          <p:nvSpPr>
            <p:cNvPr id="43" name="矩形 42"/>
            <p:cNvSpPr/>
            <p:nvPr/>
          </p:nvSpPr>
          <p:spPr>
            <a:xfrm>
              <a:off x="1088299" y="4345219"/>
              <a:ext cx="2202465" cy="1128311"/>
            </a:xfrm>
            <a:prstGeom prst="rect">
              <a:avLst/>
            </a:prstGeom>
          </p:spPr>
          <p:txBody>
            <a:bodyPr wrap="square">
              <a:spAutoFit/>
              <a:scene3d>
                <a:camera prst="orthographicFront"/>
                <a:lightRig rig="threePt" dir="t"/>
              </a:scene3d>
              <a:sp3d contourW="6350"/>
            </a:bodyPr>
            <a:lstStyle/>
            <a:p>
              <a:pPr indent="0"/>
              <a:r>
                <a:rPr lang="en-US" altLang="zh-CN" sz="1600" dirty="0">
                  <a:latin typeface="Courier New" panose="02070309020205020404" charset="0"/>
                  <a:ea typeface="宋体" panose="02010600030101010101" pitchFamily="2" charset="-122"/>
                  <a:sym typeface="+mn-ea"/>
                </a:rPr>
                <a:t>create proc[</a:t>
              </a:r>
              <a:r>
                <a:rPr lang="en-US" altLang="zh-CN" sz="1600" dirty="0" err="1">
                  <a:latin typeface="Courier New" panose="02070309020205020404" charset="0"/>
                  <a:ea typeface="宋体" panose="02010600030101010101" pitchFamily="2" charset="-122"/>
                  <a:sym typeface="+mn-ea"/>
                </a:rPr>
                <a:t>edure</a:t>
              </a:r>
              <a:r>
                <a:rPr lang="en-US" altLang="zh-CN" sz="1600" dirty="0">
                  <a:latin typeface="Courier New" panose="02070309020205020404" charset="0"/>
                  <a:ea typeface="宋体" panose="02010600030101010101" pitchFamily="2" charset="-122"/>
                  <a:sym typeface="+mn-ea"/>
                </a:rPr>
                <a:t>] &lt;</a:t>
              </a:r>
              <a:r>
                <a:rPr lang="zh-CN" altLang="en-US" sz="1600" dirty="0">
                  <a:latin typeface="Courier New" panose="02070309020205020404" charset="0"/>
                  <a:ea typeface="宋体" panose="02010600030101010101" pitchFamily="2" charset="-122"/>
                  <a:sym typeface="+mn-ea"/>
                </a:rPr>
                <a:t>存储过程名</a:t>
              </a:r>
              <a:r>
                <a:rPr lang="en-US" altLang="zh-CN" sz="1600" dirty="0">
                  <a:latin typeface="Courier New" panose="02070309020205020404" charset="0"/>
                  <a:ea typeface="宋体" panose="02010600030101010101" pitchFamily="2" charset="-122"/>
                  <a:sym typeface="+mn-ea"/>
                </a:rPr>
                <a:t>&gt;[;</a:t>
              </a:r>
              <a:r>
                <a:rPr lang="zh-CN" altLang="en-US" sz="1600" dirty="0">
                  <a:latin typeface="Courier New" panose="02070309020205020404" charset="0"/>
                  <a:ea typeface="宋体" panose="02010600030101010101" pitchFamily="2" charset="-122"/>
                  <a:sym typeface="+mn-ea"/>
                </a:rPr>
                <a:t>分组编号</a:t>
              </a:r>
              <a:r>
                <a:rPr lang="en-US" altLang="zh-CN" sz="1600" dirty="0">
                  <a:latin typeface="Courier New" panose="02070309020205020404" charset="0"/>
                  <a:ea typeface="宋体" panose="02010600030101010101" pitchFamily="2" charset="-122"/>
                  <a:sym typeface="+mn-ea"/>
                </a:rPr>
                <a:t>]</a:t>
              </a:r>
            </a:p>
            <a:p>
              <a:pPr indent="0"/>
              <a:r>
                <a:rPr lang="en-US" altLang="zh-CN" sz="1600" dirty="0">
                  <a:latin typeface="Courier New" panose="02070309020205020404" charset="0"/>
                  <a:ea typeface="宋体" panose="02010600030101010101" pitchFamily="2" charset="-122"/>
                  <a:sym typeface="+mn-ea"/>
                </a:rPr>
                <a:t>  [{@</a:t>
              </a:r>
              <a:r>
                <a:rPr lang="zh-CN" altLang="en-US" sz="1600" dirty="0">
                  <a:latin typeface="Courier New" panose="02070309020205020404" charset="0"/>
                  <a:ea typeface="宋体" panose="02010600030101010101" pitchFamily="2" charset="-122"/>
                  <a:sym typeface="+mn-ea"/>
                </a:rPr>
                <a:t>形参 数据类型</a:t>
              </a:r>
              <a:r>
                <a:rPr lang="en-US" altLang="zh-CN" sz="1600" dirty="0">
                  <a:latin typeface="Courier New" panose="02070309020205020404" charset="0"/>
                  <a:ea typeface="宋体" panose="02010600030101010101" pitchFamily="2" charset="-122"/>
                  <a:sym typeface="+mn-ea"/>
                </a:rPr>
                <a:t>} [=</a:t>
              </a:r>
              <a:r>
                <a:rPr lang="zh-CN" altLang="en-US" sz="1600" dirty="0">
                  <a:latin typeface="Courier New" panose="02070309020205020404" charset="0"/>
                  <a:ea typeface="宋体" panose="02010600030101010101" pitchFamily="2" charset="-122"/>
                  <a:sym typeface="+mn-ea"/>
                </a:rPr>
                <a:t>默认值</a:t>
              </a:r>
              <a:r>
                <a:rPr lang="en-US" altLang="zh-CN" sz="1600" dirty="0">
                  <a:latin typeface="Courier New" panose="02070309020205020404" charset="0"/>
                  <a:ea typeface="宋体" panose="02010600030101010101" pitchFamily="2" charset="-122"/>
                  <a:sym typeface="+mn-ea"/>
                </a:rPr>
                <a:t>][output][varying]] [,...n]</a:t>
              </a:r>
            </a:p>
            <a:p>
              <a:pPr indent="0"/>
              <a:r>
                <a:rPr lang="en-US" altLang="zh-CN" sz="1600" dirty="0">
                  <a:latin typeface="Courier New" panose="02070309020205020404" charset="0"/>
                  <a:ea typeface="宋体" panose="02010600030101010101" pitchFamily="2" charset="-122"/>
                  <a:sym typeface="+mn-ea"/>
                </a:rPr>
                <a:t>  [with { recompile | encryption | </a:t>
              </a:r>
              <a:r>
                <a:rPr lang="en-US" altLang="zh-CN" sz="1600" dirty="0" err="1">
                  <a:latin typeface="Courier New" panose="02070309020205020404" charset="0"/>
                  <a:ea typeface="宋体" panose="02010600030101010101" pitchFamily="2" charset="-122"/>
                  <a:sym typeface="+mn-ea"/>
                </a:rPr>
                <a:t>recompile,encryption</a:t>
              </a:r>
              <a:r>
                <a:rPr lang="en-US" altLang="zh-CN" sz="1600" dirty="0">
                  <a:latin typeface="Courier New" panose="02070309020205020404" charset="0"/>
                  <a:ea typeface="宋体" panose="02010600030101010101" pitchFamily="2" charset="-122"/>
                  <a:sym typeface="+mn-ea"/>
                </a:rPr>
                <a:t>}]</a:t>
              </a:r>
            </a:p>
            <a:p>
              <a:pPr indent="0"/>
              <a:r>
                <a:rPr lang="en-US" altLang="zh-CN" sz="1600" dirty="0">
                  <a:latin typeface="Courier New" panose="02070309020205020404" charset="0"/>
                  <a:ea typeface="宋体" panose="02010600030101010101" pitchFamily="2" charset="-122"/>
                  <a:sym typeface="+mn-ea"/>
                </a:rPr>
                <a:t>  [for replication]</a:t>
              </a:r>
            </a:p>
            <a:p>
              <a:pPr indent="0"/>
              <a:r>
                <a:rPr lang="en-US" altLang="zh-CN" sz="1600" dirty="0">
                  <a:latin typeface="Courier New" panose="02070309020205020404" charset="0"/>
                  <a:ea typeface="宋体" panose="02010600030101010101" pitchFamily="2" charset="-122"/>
                  <a:sym typeface="+mn-ea"/>
                </a:rPr>
                <a:t>as </a:t>
              </a:r>
            </a:p>
            <a:p>
              <a:pPr indent="0"/>
              <a:r>
                <a:rPr lang="en-US" altLang="zh-CN" sz="1600" dirty="0" err="1">
                  <a:latin typeface="Courier New" panose="02070309020205020404" charset="0"/>
                  <a:ea typeface="宋体" panose="02010600030101010101" pitchFamily="2" charset="-122"/>
                  <a:sym typeface="+mn-ea"/>
                </a:rPr>
                <a:t>sql</a:t>
              </a:r>
              <a:r>
                <a:rPr lang="zh-CN" altLang="en-US" sz="1600" dirty="0">
                  <a:latin typeface="Courier New" panose="02070309020205020404" charset="0"/>
                  <a:ea typeface="宋体" panose="02010600030101010101" pitchFamily="2" charset="-122"/>
                  <a:sym typeface="+mn-ea"/>
                </a:rPr>
                <a:t>语句 </a:t>
              </a:r>
              <a:r>
                <a:rPr lang="en-US" altLang="zh-CN" sz="1600" dirty="0">
                  <a:latin typeface="Courier New" panose="02070309020205020404" charset="0"/>
                  <a:ea typeface="宋体" panose="02010600030101010101" pitchFamily="2" charset="-122"/>
                  <a:sym typeface="+mn-ea"/>
                </a:rPr>
                <a:t>[...n] </a:t>
              </a:r>
            </a:p>
            <a:p>
              <a:pPr indent="0"/>
              <a:r>
                <a:rPr lang="zh-CN" altLang="en-US" sz="1600" dirty="0">
                  <a:latin typeface="Courier New" panose="02070309020205020404" charset="0"/>
                  <a:ea typeface="宋体" panose="02010600030101010101" pitchFamily="2" charset="-122"/>
                  <a:sym typeface="+mn-ea"/>
                </a:rPr>
                <a:t>功能：在当前数据中创建指定名称的存储过程。</a:t>
              </a:r>
            </a:p>
          </p:txBody>
        </p:sp>
        <p:sp>
          <p:nvSpPr>
            <p:cNvPr id="44" name="矩形 43"/>
            <p:cNvSpPr/>
            <p:nvPr/>
          </p:nvSpPr>
          <p:spPr>
            <a:xfrm>
              <a:off x="1088299" y="4153868"/>
              <a:ext cx="2241974" cy="187599"/>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完整备份语句语法格式</a:t>
              </a:r>
            </a:p>
          </p:txBody>
        </p:sp>
      </p:grpSp>
      <p:sp>
        <p:nvSpPr>
          <p:cNvPr id="16" name="矩形 15"/>
          <p:cNvSpPr/>
          <p:nvPr/>
        </p:nvSpPr>
        <p:spPr>
          <a:xfrm>
            <a:off x="1007686" y="1096737"/>
            <a:ext cx="4527857"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2.</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语句创建存储过程</a:t>
            </a:r>
          </a:p>
        </p:txBody>
      </p:sp>
      <p:grpSp>
        <p:nvGrpSpPr>
          <p:cNvPr id="17" name="组合 16"/>
          <p:cNvGrpSpPr/>
          <p:nvPr/>
        </p:nvGrpSpPr>
        <p:grpSpPr>
          <a:xfrm>
            <a:off x="6268822" y="1592193"/>
            <a:ext cx="5013679" cy="4957541"/>
            <a:chOff x="1088299" y="4153868"/>
            <a:chExt cx="2241974" cy="2189684"/>
          </a:xfrm>
        </p:grpSpPr>
        <p:sp>
          <p:nvSpPr>
            <p:cNvPr id="18" name="矩形 17"/>
            <p:cNvSpPr/>
            <p:nvPr/>
          </p:nvSpPr>
          <p:spPr>
            <a:xfrm>
              <a:off x="1088299" y="4345219"/>
              <a:ext cx="2202465" cy="1998333"/>
            </a:xfrm>
            <a:prstGeom prst="rect">
              <a:avLst/>
            </a:prstGeom>
          </p:spPr>
          <p:txBody>
            <a:bodyPr wrap="square">
              <a:spAutoFit/>
              <a:scene3d>
                <a:camera prst="orthographicFront"/>
                <a:lightRig rig="threePt" dir="t"/>
              </a:scene3d>
              <a:sp3d contourW="6350"/>
            </a:bodyPr>
            <a:lstStyle/>
            <a:p>
              <a:pPr indent="0"/>
              <a:r>
                <a:rPr lang="zh-CN" altLang="en-US" sz="1600" dirty="0" smtClean="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4</a:t>
              </a:r>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默认值</a:t>
              </a:r>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：可选项，指定输入参数的缺省值，可以是常量、</a:t>
              </a:r>
              <a:r>
                <a:rPr lang="en-US" altLang="zh-CN" sz="1600" dirty="0">
                  <a:latin typeface="Courier New" panose="02070309020205020404" charset="0"/>
                  <a:ea typeface="宋体" panose="02010600030101010101" pitchFamily="2" charset="-122"/>
                  <a:sym typeface="+mn-ea"/>
                </a:rPr>
                <a:t>NULL</a:t>
              </a:r>
              <a:r>
                <a:rPr lang="zh-CN" altLang="en-US" sz="1600" dirty="0">
                  <a:latin typeface="Courier New" panose="02070309020205020404" charset="0"/>
                  <a:ea typeface="宋体" panose="02010600030101010101" pitchFamily="2" charset="-122"/>
                  <a:sym typeface="+mn-ea"/>
                </a:rPr>
                <a:t>或</a:t>
              </a:r>
              <a:r>
                <a:rPr lang="en-US" altLang="zh-CN" sz="1600" dirty="0">
                  <a:latin typeface="Courier New" panose="02070309020205020404" charset="0"/>
                  <a:ea typeface="宋体" panose="02010600030101010101" pitchFamily="2" charset="-122"/>
                  <a:sym typeface="+mn-ea"/>
                </a:rPr>
                <a:t>like</a:t>
              </a:r>
              <a:r>
                <a:rPr lang="zh-CN" altLang="en-US" sz="1600" dirty="0">
                  <a:latin typeface="Courier New" panose="02070309020205020404" charset="0"/>
                  <a:ea typeface="宋体" panose="02010600030101010101" pitchFamily="2" charset="-122"/>
                  <a:sym typeface="+mn-ea"/>
                </a:rPr>
                <a:t>表达式，为调用语句省略实参时赋值，否则必须提供实参；</a:t>
              </a:r>
            </a:p>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5</a:t>
              </a:r>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output</a:t>
              </a:r>
              <a:r>
                <a:rPr lang="zh-CN" altLang="en-US" sz="1600" dirty="0">
                  <a:latin typeface="Courier New" panose="02070309020205020404" charset="0"/>
                  <a:ea typeface="宋体" panose="02010600030101010101" pitchFamily="2" charset="-122"/>
                  <a:sym typeface="+mn-ea"/>
                </a:rPr>
                <a:t>：可选项，指明形参是输出参数，形参有输入参数和输出参数之分，省略时为输入参数；</a:t>
              </a:r>
            </a:p>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6</a:t>
              </a:r>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varying</a:t>
              </a:r>
              <a:r>
                <a:rPr lang="zh-CN" altLang="en-US" sz="1600" dirty="0">
                  <a:latin typeface="Courier New" panose="02070309020205020404" charset="0"/>
                  <a:ea typeface="宋体" panose="02010600030101010101" pitchFamily="2" charset="-122"/>
                  <a:sym typeface="+mn-ea"/>
                </a:rPr>
                <a:t>：可选项，指明输出参数返回值是可变的，输出参数据类型为</a:t>
              </a:r>
              <a:r>
                <a:rPr lang="en-US" altLang="zh-CN" sz="1600" dirty="0">
                  <a:latin typeface="Courier New" panose="02070309020205020404" charset="0"/>
                  <a:ea typeface="宋体" panose="02010600030101010101" pitchFamily="2" charset="-122"/>
                  <a:sym typeface="+mn-ea"/>
                </a:rPr>
                <a:t>cursor</a:t>
              </a:r>
              <a:r>
                <a:rPr lang="zh-CN" altLang="en-US" sz="1600" dirty="0">
                  <a:latin typeface="Courier New" panose="02070309020205020404" charset="0"/>
                  <a:ea typeface="宋体" panose="02010600030101010101" pitchFamily="2" charset="-122"/>
                  <a:sym typeface="+mn-ea"/>
                </a:rPr>
                <a:t>时须指定</a:t>
              </a:r>
              <a:r>
                <a:rPr lang="en-US" altLang="zh-CN" sz="1600" dirty="0">
                  <a:latin typeface="Courier New" panose="02070309020205020404" charset="0"/>
                  <a:ea typeface="宋体" panose="02010600030101010101" pitchFamily="2" charset="-122"/>
                  <a:sym typeface="+mn-ea"/>
                </a:rPr>
                <a:t>varying</a:t>
              </a:r>
              <a:r>
                <a:rPr lang="zh-CN" altLang="en-US" sz="1600" dirty="0">
                  <a:latin typeface="Courier New" panose="02070309020205020404" charset="0"/>
                  <a:ea typeface="宋体" panose="02010600030101010101" pitchFamily="2" charset="-122"/>
                  <a:sym typeface="+mn-ea"/>
                </a:rPr>
                <a:t>选项；</a:t>
              </a:r>
            </a:p>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7</a:t>
              </a:r>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with{</a:t>
              </a:r>
              <a:r>
                <a:rPr lang="en-US" altLang="zh-CN" sz="1600" dirty="0" err="1">
                  <a:latin typeface="Courier New" panose="02070309020205020404" charset="0"/>
                  <a:ea typeface="宋体" panose="02010600030101010101" pitchFamily="2" charset="-122"/>
                  <a:sym typeface="+mn-ea"/>
                </a:rPr>
                <a:t>recompile|encryption</a:t>
              </a:r>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：可选项，</a:t>
              </a:r>
              <a:r>
                <a:rPr lang="en-US" altLang="zh-CN" sz="1600" dirty="0">
                  <a:latin typeface="Courier New" panose="02070309020205020404" charset="0"/>
                  <a:ea typeface="宋体" panose="02010600030101010101" pitchFamily="2" charset="-122"/>
                  <a:sym typeface="+mn-ea"/>
                </a:rPr>
                <a:t>recompile</a:t>
              </a:r>
              <a:r>
                <a:rPr lang="zh-CN" altLang="en-US" sz="1600" dirty="0">
                  <a:latin typeface="Courier New" panose="02070309020205020404" charset="0"/>
                  <a:ea typeface="宋体" panose="02010600030101010101" pitchFamily="2" charset="-122"/>
                  <a:sym typeface="+mn-ea"/>
                </a:rPr>
                <a:t>表示每次执行前都要重新编译存储过程，而</a:t>
              </a:r>
              <a:r>
                <a:rPr lang="en-US" altLang="zh-CN" sz="1600" dirty="0">
                  <a:latin typeface="Courier New" panose="02070309020205020404" charset="0"/>
                  <a:ea typeface="宋体" panose="02010600030101010101" pitchFamily="2" charset="-122"/>
                  <a:sym typeface="+mn-ea"/>
                </a:rPr>
                <a:t>encryption</a:t>
              </a:r>
              <a:r>
                <a:rPr lang="zh-CN" altLang="en-US" sz="1600" dirty="0">
                  <a:latin typeface="Courier New" panose="02070309020205020404" charset="0"/>
                  <a:ea typeface="宋体" panose="02010600030101010101" pitchFamily="2" charset="-122"/>
                  <a:sym typeface="+mn-ea"/>
                </a:rPr>
                <a:t>表示加密存储过程文本；</a:t>
              </a:r>
            </a:p>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8</a:t>
              </a:r>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for replication</a:t>
              </a:r>
              <a:r>
                <a:rPr lang="zh-CN" altLang="en-US" sz="1600" dirty="0">
                  <a:latin typeface="Courier New" panose="02070309020205020404" charset="0"/>
                  <a:ea typeface="宋体" panose="02010600030101010101" pitchFamily="2" charset="-122"/>
                  <a:sym typeface="+mn-ea"/>
                </a:rPr>
                <a:t>：可选项，指定存储过程只能在复制过程中执行，而不能在订阅服务器上执行。</a:t>
              </a:r>
              <a:r>
                <a:rPr lang="en-US" altLang="zh-CN" sz="1600" dirty="0">
                  <a:latin typeface="Courier New" panose="02070309020205020404" charset="0"/>
                  <a:ea typeface="宋体" panose="02010600030101010101" pitchFamily="2" charset="-122"/>
                  <a:sym typeface="+mn-ea"/>
                </a:rPr>
                <a:t>for replication</a:t>
              </a:r>
              <a:r>
                <a:rPr lang="zh-CN" altLang="en-US" sz="1600" dirty="0">
                  <a:latin typeface="Courier New" panose="02070309020205020404" charset="0"/>
                  <a:ea typeface="宋体" panose="02010600030101010101" pitchFamily="2" charset="-122"/>
                  <a:sym typeface="+mn-ea"/>
                </a:rPr>
                <a:t>和</a:t>
              </a:r>
              <a:r>
                <a:rPr lang="en-US" altLang="zh-CN" sz="1600" dirty="0">
                  <a:latin typeface="Courier New" panose="02070309020205020404" charset="0"/>
                  <a:ea typeface="宋体" panose="02010600030101010101" pitchFamily="2" charset="-122"/>
                  <a:sym typeface="+mn-ea"/>
                </a:rPr>
                <a:t>with encryption</a:t>
              </a:r>
              <a:r>
                <a:rPr lang="zh-CN" altLang="en-US" sz="1600" dirty="0">
                  <a:latin typeface="Courier New" panose="02070309020205020404" charset="0"/>
                  <a:ea typeface="宋体" panose="02010600030101010101" pitchFamily="2" charset="-122"/>
                  <a:sym typeface="+mn-ea"/>
                </a:rPr>
                <a:t>不能联合使用；</a:t>
              </a:r>
            </a:p>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9</a:t>
              </a:r>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as</a:t>
              </a:r>
              <a:r>
                <a:rPr lang="zh-CN" altLang="en-US" sz="1600" dirty="0">
                  <a:latin typeface="Courier New" panose="02070309020205020404" charset="0"/>
                  <a:ea typeface="宋体" panose="02010600030101010101" pitchFamily="2" charset="-122"/>
                  <a:sym typeface="+mn-ea"/>
                </a:rPr>
                <a:t>：表示指定要执行的操作；</a:t>
              </a:r>
            </a:p>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10</a:t>
              </a:r>
              <a:r>
                <a:rPr lang="zh-CN" altLang="en-US"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sql</a:t>
              </a:r>
              <a:r>
                <a:rPr lang="zh-CN" altLang="en-US" sz="1600" dirty="0">
                  <a:latin typeface="Courier New" panose="02070309020205020404" charset="0"/>
                  <a:ea typeface="宋体" panose="02010600030101010101" pitchFamily="2" charset="-122"/>
                  <a:sym typeface="+mn-ea"/>
                </a:rPr>
                <a:t>语句：存储过程中的</a:t>
              </a:r>
              <a:r>
                <a:rPr lang="en-US" altLang="zh-CN" sz="1600" dirty="0">
                  <a:latin typeface="Courier New" panose="02070309020205020404" charset="0"/>
                  <a:ea typeface="宋体" panose="02010600030101010101" pitchFamily="2" charset="-122"/>
                  <a:sym typeface="+mn-ea"/>
                </a:rPr>
                <a:t>SQL</a:t>
              </a:r>
              <a:r>
                <a:rPr lang="zh-CN" altLang="en-US" sz="1600" dirty="0">
                  <a:latin typeface="Courier New" panose="02070309020205020404" charset="0"/>
                  <a:ea typeface="宋体" panose="02010600030101010101" pitchFamily="2" charset="-122"/>
                  <a:sym typeface="+mn-ea"/>
                </a:rPr>
                <a:t>语句，但不可以使用数据库对象的创建语句。</a:t>
              </a:r>
            </a:p>
          </p:txBody>
        </p:sp>
        <p:sp>
          <p:nvSpPr>
            <p:cNvPr id="19" name="矩形 18"/>
            <p:cNvSpPr/>
            <p:nvPr/>
          </p:nvSpPr>
          <p:spPr>
            <a:xfrm>
              <a:off x="1088299" y="4153868"/>
              <a:ext cx="2241974" cy="174967"/>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说明</a:t>
              </a: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续</a:t>
              </a: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a:t>
              </a:r>
              <a:endParaRPr lang="zh-CN" altLang="en-US" b="1" dirty="0">
                <a:solidFill>
                  <a:schemeClr val="tx1">
                    <a:lumMod val="65000"/>
                    <a:lumOff val="35000"/>
                  </a:schemeClr>
                </a:solidFill>
              </a:endParaRPr>
            </a:p>
          </p:txBody>
        </p:sp>
      </p:grpSp>
      <p:grpSp>
        <p:nvGrpSpPr>
          <p:cNvPr id="20" name="组合 19"/>
          <p:cNvGrpSpPr/>
          <p:nvPr/>
        </p:nvGrpSpPr>
        <p:grpSpPr>
          <a:xfrm>
            <a:off x="894390" y="4357166"/>
            <a:ext cx="5013679" cy="2002887"/>
            <a:chOff x="1088299" y="4153868"/>
            <a:chExt cx="2241974" cy="884650"/>
          </a:xfrm>
        </p:grpSpPr>
        <p:sp>
          <p:nvSpPr>
            <p:cNvPr id="21" name="矩形 20"/>
            <p:cNvSpPr/>
            <p:nvPr/>
          </p:nvSpPr>
          <p:spPr>
            <a:xfrm>
              <a:off x="1088299" y="4345219"/>
              <a:ext cx="2202465" cy="693299"/>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1</a:t>
              </a:r>
              <a:r>
                <a:rPr lang="zh-CN" altLang="en-US" sz="1600" dirty="0">
                  <a:latin typeface="Courier New" panose="02070309020205020404" charset="0"/>
                  <a:ea typeface="宋体" panose="02010600030101010101" pitchFamily="2" charset="-122"/>
                  <a:sym typeface="+mn-ea"/>
                </a:rPr>
                <a:t>）存储过程名：必选项，指定存储过程名称；</a:t>
              </a:r>
            </a:p>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2</a:t>
              </a:r>
              <a:r>
                <a:rPr lang="zh-CN" altLang="en-US" sz="1600" dirty="0">
                  <a:latin typeface="Courier New" panose="02070309020205020404" charset="0"/>
                  <a:ea typeface="宋体" panose="02010600030101010101" pitchFamily="2" charset="-122"/>
                  <a:sym typeface="+mn-ea"/>
                </a:rPr>
                <a:t>）分组编号：可选项，整数，指定存储过程在同名存储过程中的分组编号；</a:t>
              </a:r>
            </a:p>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3</a:t>
              </a:r>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形参 数据类型</a:t>
              </a:r>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：可选项，指定形参名称及其数据类型，其中输入参数不能使用</a:t>
              </a:r>
              <a:r>
                <a:rPr lang="en-US" altLang="zh-CN" sz="1600" dirty="0">
                  <a:latin typeface="Courier New" panose="02070309020205020404" charset="0"/>
                  <a:ea typeface="宋体" panose="02010600030101010101" pitchFamily="2" charset="-122"/>
                  <a:sym typeface="+mn-ea"/>
                </a:rPr>
                <a:t>cursor</a:t>
              </a:r>
              <a:r>
                <a:rPr lang="zh-CN" altLang="en-US" sz="1600" dirty="0">
                  <a:latin typeface="Courier New" panose="02070309020205020404" charset="0"/>
                  <a:ea typeface="宋体" panose="02010600030101010101" pitchFamily="2" charset="-122"/>
                  <a:sym typeface="+mn-ea"/>
                </a:rPr>
                <a:t>（游标）数据类型</a:t>
              </a:r>
              <a:r>
                <a:rPr lang="zh-CN" altLang="en-US" sz="1600" dirty="0" smtClean="0">
                  <a:latin typeface="Courier New" panose="02070309020205020404" charset="0"/>
                  <a:ea typeface="宋体" panose="02010600030101010101" pitchFamily="2" charset="-122"/>
                  <a:sym typeface="+mn-ea"/>
                </a:rPr>
                <a:t>；</a:t>
              </a:r>
              <a:endParaRPr lang="zh-CN" altLang="en-US" sz="1600" dirty="0">
                <a:latin typeface="Courier New" panose="02070309020205020404" charset="0"/>
                <a:ea typeface="宋体" panose="02010600030101010101" pitchFamily="2" charset="-122"/>
                <a:sym typeface="+mn-ea"/>
              </a:endParaRPr>
            </a:p>
          </p:txBody>
        </p:sp>
        <p:sp>
          <p:nvSpPr>
            <p:cNvPr id="22" name="矩形 21"/>
            <p:cNvSpPr/>
            <p:nvPr/>
          </p:nvSpPr>
          <p:spPr>
            <a:xfrm>
              <a:off x="1088299" y="4153868"/>
              <a:ext cx="2241974" cy="174967"/>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说明：</a:t>
              </a:r>
            </a:p>
          </p:txBody>
        </p:sp>
      </p:gr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存储过程的创建</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94389" y="1515999"/>
            <a:ext cx="10461974" cy="5471522"/>
            <a:chOff x="1088299" y="4120212"/>
            <a:chExt cx="2241974" cy="2416702"/>
          </a:xfrm>
        </p:grpSpPr>
        <p:sp>
          <p:nvSpPr>
            <p:cNvPr id="43" name="矩形 42"/>
            <p:cNvSpPr/>
            <p:nvPr/>
          </p:nvSpPr>
          <p:spPr>
            <a:xfrm>
              <a:off x="1088299" y="4321075"/>
              <a:ext cx="2145150" cy="2215839"/>
            </a:xfrm>
            <a:prstGeom prst="rect">
              <a:avLst/>
            </a:prstGeom>
          </p:spPr>
          <p:txBody>
            <a:bodyPr wrap="square">
              <a:spAutoFit/>
              <a:scene3d>
                <a:camera prst="orthographicFront"/>
                <a:lightRig rig="threePt" dir="t"/>
              </a:scene3d>
              <a:sp3d contourW="6350"/>
            </a:bodyPr>
            <a:lstStyle/>
            <a:p>
              <a:pPr indent="0"/>
              <a:r>
                <a:rPr lang="en-US" altLang="zh-CN" sz="1600" dirty="0">
                  <a:latin typeface="Courier New" panose="02070309020205020404" charset="0"/>
                  <a:ea typeface="宋体" panose="02010600030101010101" pitchFamily="2" charset="-122"/>
                  <a:sym typeface="+mn-ea"/>
                </a:rPr>
                <a:t>use </a:t>
              </a:r>
              <a:r>
                <a:rPr lang="en-US" altLang="zh-CN" sz="1600" dirty="0" err="1">
                  <a:latin typeface="Courier New" panose="02070309020205020404" charset="0"/>
                  <a:ea typeface="宋体" panose="02010600030101010101" pitchFamily="2" charset="-122"/>
                  <a:sym typeface="+mn-ea"/>
                </a:rPr>
                <a:t>jxgl</a:t>
              </a:r>
              <a:endParaRPr lang="en-US" altLang="zh-CN" sz="1600" dirty="0">
                <a:latin typeface="Courier New" panose="02070309020205020404" charset="0"/>
                <a:ea typeface="宋体" panose="02010600030101010101" pitchFamily="2" charset="-122"/>
                <a:sym typeface="+mn-ea"/>
              </a:endParaRPr>
            </a:p>
            <a:p>
              <a:pPr indent="0"/>
              <a:r>
                <a:rPr lang="en-US" altLang="zh-CN" sz="1600" dirty="0">
                  <a:latin typeface="Courier New" panose="02070309020205020404" charset="0"/>
                  <a:ea typeface="宋体" panose="02010600030101010101" pitchFamily="2" charset="-122"/>
                  <a:sym typeface="+mn-ea"/>
                </a:rPr>
                <a:t>if exists(select name from </a:t>
              </a:r>
              <a:r>
                <a:rPr lang="en-US" altLang="zh-CN" sz="1600" dirty="0" err="1">
                  <a:latin typeface="Courier New" panose="02070309020205020404" charset="0"/>
                  <a:ea typeface="宋体" panose="02010600030101010101" pitchFamily="2" charset="-122"/>
                  <a:sym typeface="+mn-ea"/>
                </a:rPr>
                <a:t>sysobjects</a:t>
              </a:r>
              <a:r>
                <a:rPr lang="en-US" altLang="zh-CN" sz="1600" dirty="0">
                  <a:latin typeface="Courier New" panose="02070309020205020404" charset="0"/>
                  <a:ea typeface="宋体" panose="02010600030101010101" pitchFamily="2" charset="-122"/>
                  <a:sym typeface="+mn-ea"/>
                </a:rPr>
                <a:t> where name='fact' and type='p')</a:t>
              </a:r>
            </a:p>
            <a:p>
              <a:pPr indent="0"/>
              <a:r>
                <a:rPr lang="en-US" altLang="zh-CN" sz="1600" dirty="0">
                  <a:latin typeface="Courier New" panose="02070309020205020404" charset="0"/>
                  <a:ea typeface="宋体" panose="02010600030101010101" pitchFamily="2" charset="-122"/>
                  <a:sym typeface="+mn-ea"/>
                </a:rPr>
                <a:t>drop proc fact</a:t>
              </a:r>
            </a:p>
            <a:p>
              <a:pPr indent="0"/>
              <a:r>
                <a:rPr lang="en-US" altLang="zh-CN" sz="1600" dirty="0">
                  <a:latin typeface="Courier New" panose="02070309020205020404" charset="0"/>
                  <a:ea typeface="宋体" panose="02010600030101010101" pitchFamily="2" charset="-122"/>
                  <a:sym typeface="+mn-ea"/>
                </a:rPr>
                <a:t>go</a:t>
              </a:r>
            </a:p>
            <a:p>
              <a:pPr indent="0"/>
              <a:r>
                <a:rPr lang="en-US" altLang="zh-CN" sz="1600" dirty="0">
                  <a:latin typeface="Courier New" panose="02070309020205020404" charset="0"/>
                  <a:ea typeface="宋体" panose="02010600030101010101" pitchFamily="2" charset="-122"/>
                  <a:sym typeface="+mn-ea"/>
                </a:rPr>
                <a:t>create procedure </a:t>
              </a:r>
              <a:r>
                <a:rPr lang="en-US" altLang="zh-CN" sz="1600" dirty="0" smtClean="0">
                  <a:latin typeface="Courier New" panose="02070309020205020404" charset="0"/>
                  <a:ea typeface="宋体" panose="02010600030101010101" pitchFamily="2" charset="-122"/>
                  <a:sym typeface="+mn-ea"/>
                </a:rPr>
                <a:t>fact @</a:t>
              </a:r>
              <a:r>
                <a:rPr lang="en-US" altLang="zh-CN" sz="1600" dirty="0">
                  <a:latin typeface="Courier New" panose="02070309020205020404" charset="0"/>
                  <a:ea typeface="宋体" panose="02010600030101010101" pitchFamily="2" charset="-122"/>
                  <a:sym typeface="+mn-ea"/>
                </a:rPr>
                <a:t>n </a:t>
              </a:r>
              <a:r>
                <a:rPr lang="en-US" altLang="zh-CN" sz="1600" dirty="0" err="1">
                  <a:latin typeface="Courier New" panose="02070309020205020404" charset="0"/>
                  <a:ea typeface="宋体" panose="02010600030101010101" pitchFamily="2" charset="-122"/>
                  <a:sym typeface="+mn-ea"/>
                </a:rPr>
                <a:t>int</a:t>
              </a:r>
              <a:r>
                <a:rPr lang="en-US" altLang="zh-CN" sz="1600" dirty="0">
                  <a:latin typeface="Courier New" panose="02070309020205020404" charset="0"/>
                  <a:ea typeface="宋体" panose="02010600030101010101" pitchFamily="2" charset="-122"/>
                  <a:sym typeface="+mn-ea"/>
                </a:rPr>
                <a:t>,@f </a:t>
              </a:r>
              <a:r>
                <a:rPr lang="en-US" altLang="zh-CN" sz="1600" dirty="0" err="1">
                  <a:latin typeface="Courier New" panose="02070309020205020404" charset="0"/>
                  <a:ea typeface="宋体" panose="02010600030101010101" pitchFamily="2" charset="-122"/>
                  <a:sym typeface="+mn-ea"/>
                </a:rPr>
                <a:t>int</a:t>
              </a:r>
              <a:r>
                <a:rPr lang="en-US" altLang="zh-CN" sz="1600" dirty="0">
                  <a:latin typeface="Courier New" panose="02070309020205020404" charset="0"/>
                  <a:ea typeface="宋体" panose="02010600030101010101" pitchFamily="2" charset="-122"/>
                  <a:sym typeface="+mn-ea"/>
                </a:rPr>
                <a:t> output</a:t>
              </a:r>
            </a:p>
            <a:p>
              <a:pPr indent="0"/>
              <a:r>
                <a:rPr lang="en-US" altLang="zh-CN" sz="1600" dirty="0">
                  <a:latin typeface="Courier New" panose="02070309020205020404" charset="0"/>
                  <a:ea typeface="宋体" panose="02010600030101010101" pitchFamily="2" charset="-122"/>
                  <a:sym typeface="+mn-ea"/>
                </a:rPr>
                <a:t> as</a:t>
              </a:r>
            </a:p>
            <a:p>
              <a:pPr indent="0"/>
              <a:r>
                <a:rPr lang="en-US" altLang="zh-CN" sz="1600" dirty="0">
                  <a:latin typeface="Courier New" panose="02070309020205020404" charset="0"/>
                  <a:ea typeface="宋体" panose="02010600030101010101" pitchFamily="2" charset="-122"/>
                  <a:sym typeface="+mn-ea"/>
                </a:rPr>
                <a:t>  if @n&lt;0</a:t>
              </a:r>
            </a:p>
            <a:p>
              <a:pPr indent="0"/>
              <a:r>
                <a:rPr lang="en-US" altLang="zh-CN" sz="1600" dirty="0">
                  <a:latin typeface="Courier New" panose="02070309020205020404" charset="0"/>
                  <a:ea typeface="宋体" panose="02010600030101010101" pitchFamily="2" charset="-122"/>
                  <a:sym typeface="+mn-ea"/>
                </a:rPr>
                <a:t>   print '</a:t>
              </a:r>
              <a:r>
                <a:rPr lang="zh-CN" altLang="en-US" sz="1600" dirty="0">
                  <a:latin typeface="Courier New" panose="02070309020205020404" charset="0"/>
                  <a:ea typeface="宋体" panose="02010600030101010101" pitchFamily="2" charset="-122"/>
                  <a:sym typeface="+mn-ea"/>
                </a:rPr>
                <a:t>你输入了</a:t>
              </a:r>
              <a:r>
                <a:rPr lang="en-US" altLang="zh-CN" sz="1600" dirty="0">
                  <a:latin typeface="Courier New" panose="02070309020205020404" charset="0"/>
                  <a:ea typeface="宋体" panose="02010600030101010101" pitchFamily="2" charset="-122"/>
                  <a:sym typeface="+mn-ea"/>
                </a:rPr>
                <a:t>'+cast(@n as varchar(20))+'</a:t>
              </a:r>
              <a:r>
                <a:rPr lang="zh-CN" altLang="en-US" sz="1600" dirty="0">
                  <a:latin typeface="Courier New" panose="02070309020205020404" charset="0"/>
                  <a:ea typeface="宋体" panose="02010600030101010101" pitchFamily="2" charset="-122"/>
                  <a:sym typeface="+mn-ea"/>
                </a:rPr>
                <a:t>，请输入非负数</a:t>
              </a:r>
              <a:r>
                <a:rPr lang="en-US" altLang="zh-CN" sz="1600" dirty="0">
                  <a:latin typeface="Courier New" panose="02070309020205020404" charset="0"/>
                  <a:ea typeface="宋体" panose="02010600030101010101" pitchFamily="2" charset="-122"/>
                  <a:sym typeface="+mn-ea"/>
                </a:rPr>
                <a:t>'</a:t>
              </a:r>
            </a:p>
            <a:p>
              <a:pPr indent="0"/>
              <a:r>
                <a:rPr lang="en-US" altLang="zh-CN" sz="1600" dirty="0">
                  <a:latin typeface="Courier New" panose="02070309020205020404" charset="0"/>
                  <a:ea typeface="宋体" panose="02010600030101010101" pitchFamily="2" charset="-122"/>
                  <a:sym typeface="+mn-ea"/>
                </a:rPr>
                <a:t>  else</a:t>
              </a:r>
            </a:p>
            <a:p>
              <a:pPr indent="0"/>
              <a:r>
                <a:rPr lang="en-US" altLang="zh-CN" sz="1600" dirty="0">
                  <a:latin typeface="Courier New" panose="02070309020205020404" charset="0"/>
                  <a:ea typeface="宋体" panose="02010600030101010101" pitchFamily="2" charset="-122"/>
                  <a:sym typeface="+mn-ea"/>
                </a:rPr>
                <a:t>   begin</a:t>
              </a:r>
            </a:p>
            <a:p>
              <a:pPr indent="0"/>
              <a:r>
                <a:rPr lang="en-US" altLang="zh-CN" sz="1600" dirty="0">
                  <a:latin typeface="Courier New" panose="02070309020205020404" charset="0"/>
                  <a:ea typeface="宋体" panose="02010600030101010101" pitchFamily="2" charset="-122"/>
                  <a:sym typeface="+mn-ea"/>
                </a:rPr>
                <a:t>    declare @</a:t>
              </a:r>
              <a:r>
                <a:rPr lang="en-US" altLang="zh-CN" sz="1600" dirty="0" err="1">
                  <a:latin typeface="Courier New" panose="02070309020205020404" charset="0"/>
                  <a:ea typeface="宋体" panose="02010600030101010101" pitchFamily="2" charset="-122"/>
                  <a:sym typeface="+mn-ea"/>
                </a:rPr>
                <a:t>i</a:t>
              </a:r>
              <a:r>
                <a:rPr lang="en-US" altLang="zh-CN" sz="1600" dirty="0">
                  <a:latin typeface="Courier New" panose="02070309020205020404" charset="0"/>
                  <a:ea typeface="宋体" panose="02010600030101010101" pitchFamily="2" charset="-122"/>
                  <a:sym typeface="+mn-ea"/>
                </a:rPr>
                <a:t> </a:t>
              </a:r>
              <a:r>
                <a:rPr lang="en-US" altLang="zh-CN" sz="1600" dirty="0" err="1">
                  <a:latin typeface="Courier New" panose="02070309020205020404" charset="0"/>
                  <a:ea typeface="宋体" panose="02010600030101010101" pitchFamily="2" charset="-122"/>
                  <a:sym typeface="+mn-ea"/>
                </a:rPr>
                <a:t>int</a:t>
              </a:r>
              <a:endParaRPr lang="en-US" altLang="zh-CN" sz="1600" dirty="0">
                <a:latin typeface="Courier New" panose="02070309020205020404" charset="0"/>
                <a:ea typeface="宋体" panose="02010600030101010101" pitchFamily="2" charset="-122"/>
                <a:sym typeface="+mn-ea"/>
              </a:endParaRPr>
            </a:p>
            <a:p>
              <a:pPr indent="0"/>
              <a:r>
                <a:rPr lang="en-US" altLang="zh-CN" sz="1600" dirty="0">
                  <a:latin typeface="Courier New" panose="02070309020205020404" charset="0"/>
                  <a:ea typeface="宋体" panose="02010600030101010101" pitchFamily="2" charset="-122"/>
                  <a:sym typeface="+mn-ea"/>
                </a:rPr>
                <a:t>    set @</a:t>
              </a:r>
              <a:r>
                <a:rPr lang="en-US" altLang="zh-CN" sz="1600" dirty="0" err="1">
                  <a:latin typeface="Courier New" panose="02070309020205020404" charset="0"/>
                  <a:ea typeface="宋体" panose="02010600030101010101" pitchFamily="2" charset="-122"/>
                  <a:sym typeface="+mn-ea"/>
                </a:rPr>
                <a:t>i</a:t>
              </a:r>
              <a:r>
                <a:rPr lang="en-US" altLang="zh-CN" sz="1600" dirty="0">
                  <a:latin typeface="Courier New" panose="02070309020205020404" charset="0"/>
                  <a:ea typeface="宋体" panose="02010600030101010101" pitchFamily="2" charset="-122"/>
                  <a:sym typeface="+mn-ea"/>
                </a:rPr>
                <a:t>=1</a:t>
              </a:r>
            </a:p>
            <a:p>
              <a:pPr indent="0"/>
              <a:r>
                <a:rPr lang="en-US" altLang="zh-CN" sz="1600" dirty="0">
                  <a:latin typeface="Courier New" panose="02070309020205020404" charset="0"/>
                  <a:ea typeface="宋体" panose="02010600030101010101" pitchFamily="2" charset="-122"/>
                  <a:sym typeface="+mn-ea"/>
                </a:rPr>
                <a:t>    set @f=1</a:t>
              </a:r>
            </a:p>
            <a:p>
              <a:pPr indent="0"/>
              <a:r>
                <a:rPr lang="en-US" altLang="zh-CN" sz="1600" dirty="0">
                  <a:latin typeface="Courier New" panose="02070309020205020404" charset="0"/>
                  <a:ea typeface="宋体" panose="02010600030101010101" pitchFamily="2" charset="-122"/>
                  <a:sym typeface="+mn-ea"/>
                </a:rPr>
                <a:t>    while @</a:t>
              </a:r>
              <a:r>
                <a:rPr lang="en-US" altLang="zh-CN" sz="1600" dirty="0" err="1">
                  <a:latin typeface="Courier New" panose="02070309020205020404" charset="0"/>
                  <a:ea typeface="宋体" panose="02010600030101010101" pitchFamily="2" charset="-122"/>
                  <a:sym typeface="+mn-ea"/>
                </a:rPr>
                <a:t>i</a:t>
              </a:r>
              <a:r>
                <a:rPr lang="en-US" altLang="zh-CN" sz="1600" dirty="0">
                  <a:latin typeface="Courier New" panose="02070309020205020404" charset="0"/>
                  <a:ea typeface="宋体" panose="02010600030101010101" pitchFamily="2" charset="-122"/>
                  <a:sym typeface="+mn-ea"/>
                </a:rPr>
                <a:t>&lt;=@n</a:t>
              </a:r>
            </a:p>
            <a:p>
              <a:pPr indent="0"/>
              <a:r>
                <a:rPr lang="en-US" altLang="zh-CN" sz="1600" dirty="0">
                  <a:latin typeface="Courier New" panose="02070309020205020404" charset="0"/>
                  <a:ea typeface="宋体" panose="02010600030101010101" pitchFamily="2" charset="-122"/>
                  <a:sym typeface="+mn-ea"/>
                </a:rPr>
                <a:t>     begin</a:t>
              </a:r>
            </a:p>
            <a:p>
              <a:pPr indent="0"/>
              <a:r>
                <a:rPr lang="en-US" altLang="zh-CN" sz="1600" dirty="0">
                  <a:latin typeface="Courier New" panose="02070309020205020404" charset="0"/>
                  <a:ea typeface="宋体" panose="02010600030101010101" pitchFamily="2" charset="-122"/>
                  <a:sym typeface="+mn-ea"/>
                </a:rPr>
                <a:t>      set @f=@f*@</a:t>
              </a:r>
              <a:r>
                <a:rPr lang="en-US" altLang="zh-CN" sz="1600" dirty="0" err="1">
                  <a:latin typeface="Courier New" panose="02070309020205020404" charset="0"/>
                  <a:ea typeface="宋体" panose="02010600030101010101" pitchFamily="2" charset="-122"/>
                  <a:sym typeface="+mn-ea"/>
                </a:rPr>
                <a:t>i</a:t>
              </a:r>
              <a:endParaRPr lang="en-US" altLang="zh-CN" sz="1600" dirty="0">
                <a:latin typeface="Courier New" panose="02070309020205020404" charset="0"/>
                <a:ea typeface="宋体" panose="02010600030101010101" pitchFamily="2" charset="-122"/>
                <a:sym typeface="+mn-ea"/>
              </a:endParaRPr>
            </a:p>
            <a:p>
              <a:pPr indent="0"/>
              <a:r>
                <a:rPr lang="en-US" altLang="zh-CN" sz="1600" dirty="0">
                  <a:latin typeface="Courier New" panose="02070309020205020404" charset="0"/>
                  <a:ea typeface="宋体" panose="02010600030101010101" pitchFamily="2" charset="-122"/>
                  <a:sym typeface="+mn-ea"/>
                </a:rPr>
                <a:t>      set @</a:t>
              </a:r>
              <a:r>
                <a:rPr lang="en-US" altLang="zh-CN" sz="1600" dirty="0" err="1">
                  <a:latin typeface="Courier New" panose="02070309020205020404" charset="0"/>
                  <a:ea typeface="宋体" panose="02010600030101010101" pitchFamily="2" charset="-122"/>
                  <a:sym typeface="+mn-ea"/>
                </a:rPr>
                <a:t>i</a:t>
              </a:r>
              <a:r>
                <a:rPr lang="en-US" altLang="zh-CN" sz="1600" dirty="0">
                  <a:latin typeface="Courier New" panose="02070309020205020404" charset="0"/>
                  <a:ea typeface="宋体" panose="02010600030101010101" pitchFamily="2" charset="-122"/>
                  <a:sym typeface="+mn-ea"/>
                </a:rPr>
                <a:t>=@i+1</a:t>
              </a:r>
            </a:p>
            <a:p>
              <a:pPr indent="0"/>
              <a:r>
                <a:rPr lang="en-US" altLang="zh-CN" sz="1600" dirty="0">
                  <a:latin typeface="Courier New" panose="02070309020205020404" charset="0"/>
                  <a:ea typeface="宋体" panose="02010600030101010101" pitchFamily="2" charset="-122"/>
                  <a:sym typeface="+mn-ea"/>
                </a:rPr>
                <a:t>     end</a:t>
              </a:r>
            </a:p>
            <a:p>
              <a:pPr indent="0"/>
              <a:r>
                <a:rPr lang="en-US" altLang="zh-CN" sz="1600" dirty="0">
                  <a:latin typeface="Courier New" panose="02070309020205020404" charset="0"/>
                  <a:ea typeface="宋体" panose="02010600030101010101" pitchFamily="2" charset="-122"/>
                  <a:sym typeface="+mn-ea"/>
                </a:rPr>
                <a:t>    print cast(@n as varchar(20))+'</a:t>
              </a:r>
              <a:r>
                <a:rPr lang="zh-CN" altLang="en-US" sz="1600" dirty="0">
                  <a:latin typeface="Courier New" panose="02070309020205020404" charset="0"/>
                  <a:ea typeface="宋体" panose="02010600030101010101" pitchFamily="2" charset="-122"/>
                  <a:sym typeface="+mn-ea"/>
                </a:rPr>
                <a:t>的阶乘是：</a:t>
              </a:r>
              <a:r>
                <a:rPr lang="en-US" altLang="zh-CN" sz="1600" dirty="0">
                  <a:latin typeface="Courier New" panose="02070309020205020404" charset="0"/>
                  <a:ea typeface="宋体" panose="02010600030101010101" pitchFamily="2" charset="-122"/>
                  <a:sym typeface="+mn-ea"/>
                </a:rPr>
                <a:t>'+cast(@f as varchar(20))</a:t>
              </a:r>
            </a:p>
            <a:p>
              <a:pPr indent="0"/>
              <a:r>
                <a:rPr lang="en-US" altLang="zh-CN" sz="1600" dirty="0">
                  <a:latin typeface="Courier New" panose="02070309020205020404" charset="0"/>
                  <a:ea typeface="宋体" panose="02010600030101010101" pitchFamily="2" charset="-122"/>
                  <a:sym typeface="+mn-ea"/>
                </a:rPr>
                <a:t>  end</a:t>
              </a:r>
            </a:p>
          </p:txBody>
        </p:sp>
        <p:sp>
          <p:nvSpPr>
            <p:cNvPr id="44" name="矩形 43"/>
            <p:cNvSpPr/>
            <p:nvPr/>
          </p:nvSpPr>
          <p:spPr>
            <a:xfrm>
              <a:off x="1088299" y="4120212"/>
              <a:ext cx="2241974" cy="18759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02】 </a:t>
              </a:r>
              <a:r>
                <a:rPr lang="zh-CN" altLang="en-US" b="1" dirty="0" smtClean="0">
                  <a:solidFill>
                    <a:schemeClr val="tx1">
                      <a:lumMod val="65000"/>
                      <a:lumOff val="35000"/>
                    </a:schemeClr>
                  </a:solidFill>
                </a:rPr>
                <a:t>创</a:t>
              </a:r>
              <a:r>
                <a:rPr lang="zh-CN" altLang="en-US" b="1" dirty="0">
                  <a:solidFill>
                    <a:schemeClr val="tx1">
                      <a:lumMod val="65000"/>
                      <a:lumOff val="35000"/>
                    </a:schemeClr>
                  </a:solidFill>
                </a:rPr>
                <a:t>建一个存储过程，用来求任意一个数的阶乘。</a:t>
              </a:r>
            </a:p>
          </p:txBody>
        </p:sp>
      </p:grpSp>
      <p:sp>
        <p:nvSpPr>
          <p:cNvPr id="16" name="矩形 15"/>
          <p:cNvSpPr/>
          <p:nvPr/>
        </p:nvSpPr>
        <p:spPr>
          <a:xfrm>
            <a:off x="1160083" y="1096737"/>
            <a:ext cx="4527857"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2.</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语句创建存储过程</a:t>
            </a: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50" name="直接连接符 4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374774" y="338348"/>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存储过程的执行</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52" name="文本框 51"/>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03</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53" name="任意多边形: 形状 5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4" name="任意多边形: 形状 5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5" name="任意多边形: 形状 5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8" name="组合 7"/>
          <p:cNvGrpSpPr/>
          <p:nvPr/>
        </p:nvGrpSpPr>
        <p:grpSpPr>
          <a:xfrm>
            <a:off x="1215620" y="1329802"/>
            <a:ext cx="9835984" cy="4944305"/>
            <a:chOff x="1088299" y="4213143"/>
            <a:chExt cx="5176052" cy="984596"/>
          </a:xfrm>
        </p:grpSpPr>
        <p:sp>
          <p:nvSpPr>
            <p:cNvPr id="9" name="矩形 8"/>
            <p:cNvSpPr/>
            <p:nvPr/>
          </p:nvSpPr>
          <p:spPr>
            <a:xfrm>
              <a:off x="1222839" y="4318843"/>
              <a:ext cx="5041512" cy="878896"/>
            </a:xfrm>
            <a:prstGeom prst="rect">
              <a:avLst/>
            </a:prstGeom>
          </p:spPr>
          <p:txBody>
            <a:bodyPr wrap="square">
              <a:spAutoFit/>
              <a:scene3d>
                <a:camera prst="orthographicFront"/>
                <a:lightRig rig="threePt" dir="t"/>
              </a:scene3d>
              <a:sp3d contourW="6350"/>
            </a:bodyPr>
            <a:lstStyle/>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[exec[</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ute</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返回状态值</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存储过程名</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分组编号</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存储过程变量名</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形参 </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实参值</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实参变量</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[output]|[default]}][,...n ] </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[with recompile</a:t>
              </a:r>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a:t>
              </a:r>
            </a:p>
            <a:p>
              <a:pPr algn="just">
                <a:lnSpc>
                  <a:spcPct val="120000"/>
                </a:lnSpc>
              </a:pP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说明：</a:t>
              </a:r>
            </a:p>
            <a:p>
              <a:pPr algn="just">
                <a:lnSpc>
                  <a:spcPct val="120000"/>
                </a:lnSpc>
              </a:pP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1</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execute</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：可选项，执行存储过程的命令，省略时为当前批处理中的第一条语句；</a:t>
              </a:r>
            </a:p>
            <a:p>
              <a:pPr algn="just">
                <a:lnSpc>
                  <a:spcPct val="120000"/>
                </a:lnSpc>
              </a:pP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2</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返回状态值</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：可选项，声明过的整型局部变量，接收存储过程的返回状态值；</a:t>
              </a:r>
            </a:p>
            <a:p>
              <a:pPr algn="just">
                <a:lnSpc>
                  <a:spcPct val="120000"/>
                </a:lnSpc>
              </a:pP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3</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）存储过程名</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分组编号</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存储过程名变量</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：必选项，调用存储过程的名称（分组编号）或者指定的存储过程变量名；</a:t>
              </a:r>
            </a:p>
            <a:p>
              <a:pPr algn="just">
                <a:lnSpc>
                  <a:spcPct val="120000"/>
                </a:lnSpc>
              </a:pP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4</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形参</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：可选项，给形参传递实参值，省略时，按顺序传递实参值；</a:t>
              </a:r>
            </a:p>
            <a:p>
              <a:pPr algn="just">
                <a:lnSpc>
                  <a:spcPct val="120000"/>
                </a:lnSpc>
              </a:pP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5</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）实参值</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实参变量</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[output]|[default]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：实参可以是常量、变量或</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default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，其中</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output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选项表示</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实参变量是接收并返回输出参数的变量值；</a:t>
              </a:r>
            </a:p>
            <a:p>
              <a:pPr algn="just">
                <a:lnSpc>
                  <a:spcPct val="120000"/>
                </a:lnSpc>
              </a:pP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6</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with recompile</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：可选项，重新编译存储过程，不适用扩展存储过程</a:t>
              </a:r>
              <a:r>
                <a:rPr lang="zh-CN" altLang="en-US" dirty="0" smtClean="0">
                  <a:solidFill>
                    <a:schemeClr val="tx1">
                      <a:lumMod val="50000"/>
                      <a:lumOff val="50000"/>
                    </a:schemeClr>
                  </a:solidFill>
                  <a:latin typeface="宋体" panose="02010600030101010101" pitchFamily="2" charset="-122"/>
                  <a:ea typeface="宋体" panose="02010600030101010101" pitchFamily="2" charset="-122"/>
                  <a:sym typeface="+mn-ea"/>
                </a:rPr>
                <a:t>。</a:t>
              </a:r>
              <a:endPar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endParaRPr>
            </a:p>
          </p:txBody>
        </p:sp>
        <p:sp>
          <p:nvSpPr>
            <p:cNvPr id="10" name="矩形 9"/>
            <p:cNvSpPr/>
            <p:nvPr/>
          </p:nvSpPr>
          <p:spPr>
            <a:xfrm>
              <a:off x="1088299" y="4213143"/>
              <a:ext cx="4790772" cy="7888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完整语句语法格式</a:t>
              </a:r>
            </a:p>
          </p:txBody>
        </p:sp>
      </p:gr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50" name="直接连接符 4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374774" y="338348"/>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存储过程的执行</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52" name="文本框 51"/>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03</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53" name="任意多边形: 形状 5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4" name="任意多边形: 形状 5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5" name="任意多边形: 形状 5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8" name="组合 7"/>
          <p:cNvGrpSpPr/>
          <p:nvPr/>
        </p:nvGrpSpPr>
        <p:grpSpPr>
          <a:xfrm>
            <a:off x="1215620" y="1329798"/>
            <a:ext cx="9835984" cy="2100449"/>
            <a:chOff x="1088299" y="4213143"/>
            <a:chExt cx="5176052" cy="418278"/>
          </a:xfrm>
        </p:grpSpPr>
        <p:sp>
          <p:nvSpPr>
            <p:cNvPr id="9" name="矩形 8"/>
            <p:cNvSpPr/>
            <p:nvPr/>
          </p:nvSpPr>
          <p:spPr>
            <a:xfrm>
              <a:off x="1222839" y="4318843"/>
              <a:ext cx="5041512" cy="312578"/>
            </a:xfrm>
            <a:prstGeom prst="rect">
              <a:avLst/>
            </a:prstGeom>
          </p:spPr>
          <p:txBody>
            <a:bodyPr wrap="square">
              <a:spAutoFit/>
              <a:scene3d>
                <a:camera prst="orthographicFront"/>
                <a:lightRig rig="threePt" dir="t"/>
              </a:scene3d>
              <a:sp3d contourW="6350"/>
            </a:bodyPr>
            <a:lstStyle/>
            <a:p>
              <a:pPr algn="just">
                <a:lnSpc>
                  <a:spcPct val="120000"/>
                </a:lnSpc>
              </a:pPr>
              <a:r>
                <a:rPr lang="en-US" altLang="zh-CN" sz="2000" dirty="0">
                  <a:solidFill>
                    <a:schemeClr val="tx1">
                      <a:lumMod val="50000"/>
                      <a:lumOff val="50000"/>
                    </a:schemeClr>
                  </a:solidFill>
                  <a:latin typeface="宋体" panose="02010600030101010101" pitchFamily="2" charset="-122"/>
                  <a:ea typeface="宋体" panose="02010600030101010101" pitchFamily="2" charset="-122"/>
                  <a:sym typeface="+mn-ea"/>
                </a:rPr>
                <a:t>declare @f as float</a:t>
              </a:r>
            </a:p>
            <a:p>
              <a:pPr algn="just">
                <a:lnSpc>
                  <a:spcPct val="120000"/>
                </a:lnSpc>
              </a:pPr>
              <a:r>
                <a:rPr lang="en-US" altLang="zh-CN" sz="2000" dirty="0">
                  <a:solidFill>
                    <a:schemeClr val="tx1">
                      <a:lumMod val="50000"/>
                      <a:lumOff val="50000"/>
                    </a:schemeClr>
                  </a:solidFill>
                  <a:latin typeface="宋体" panose="02010600030101010101" pitchFamily="2" charset="-122"/>
                  <a:ea typeface="宋体" panose="02010600030101010101" pitchFamily="2" charset="-122"/>
                  <a:sym typeface="+mn-ea"/>
                </a:rPr>
                <a:t>execute fact -3,@f output			--</a:t>
              </a:r>
              <a:r>
                <a:rPr lang="zh-CN" altLang="en-US" sz="2000" dirty="0">
                  <a:solidFill>
                    <a:schemeClr val="tx1">
                      <a:lumMod val="50000"/>
                      <a:lumOff val="50000"/>
                    </a:schemeClr>
                  </a:solidFill>
                  <a:latin typeface="宋体" panose="02010600030101010101" pitchFamily="2" charset="-122"/>
                  <a:ea typeface="宋体" panose="02010600030101010101" pitchFamily="2" charset="-122"/>
                  <a:sym typeface="+mn-ea"/>
                </a:rPr>
                <a:t>你输入了</a:t>
              </a:r>
              <a:r>
                <a:rPr lang="en-US" altLang="zh-CN" sz="2000" dirty="0">
                  <a:solidFill>
                    <a:schemeClr val="tx1">
                      <a:lumMod val="50000"/>
                      <a:lumOff val="50000"/>
                    </a:schemeClr>
                  </a:solidFill>
                  <a:latin typeface="宋体" panose="02010600030101010101" pitchFamily="2" charset="-122"/>
                  <a:ea typeface="宋体" panose="02010600030101010101" pitchFamily="2" charset="-122"/>
                  <a:sym typeface="+mn-ea"/>
                </a:rPr>
                <a:t>-3</a:t>
              </a:r>
              <a:r>
                <a:rPr lang="zh-CN" altLang="en-US" sz="2000" dirty="0">
                  <a:solidFill>
                    <a:schemeClr val="tx1">
                      <a:lumMod val="50000"/>
                      <a:lumOff val="50000"/>
                    </a:schemeClr>
                  </a:solidFill>
                  <a:latin typeface="宋体" panose="02010600030101010101" pitchFamily="2" charset="-122"/>
                  <a:ea typeface="宋体" panose="02010600030101010101" pitchFamily="2" charset="-122"/>
                  <a:sym typeface="+mn-ea"/>
                </a:rPr>
                <a:t>，请输入非负数</a:t>
              </a:r>
            </a:p>
            <a:p>
              <a:pPr algn="just">
                <a:lnSpc>
                  <a:spcPct val="120000"/>
                </a:lnSpc>
              </a:pPr>
              <a:r>
                <a:rPr lang="en-US" altLang="zh-CN" sz="2000" dirty="0">
                  <a:solidFill>
                    <a:schemeClr val="tx1">
                      <a:lumMod val="50000"/>
                      <a:lumOff val="50000"/>
                    </a:schemeClr>
                  </a:solidFill>
                  <a:latin typeface="宋体" panose="02010600030101010101" pitchFamily="2" charset="-122"/>
                  <a:ea typeface="宋体" panose="02010600030101010101" pitchFamily="2" charset="-122"/>
                  <a:sym typeface="+mn-ea"/>
                </a:rPr>
                <a:t>print''</a:t>
              </a:r>
            </a:p>
            <a:p>
              <a:pPr algn="just">
                <a:lnSpc>
                  <a:spcPct val="120000"/>
                </a:lnSpc>
              </a:pPr>
              <a:r>
                <a:rPr lang="en-US" altLang="zh-CN" sz="2000" dirty="0">
                  <a:solidFill>
                    <a:schemeClr val="tx1">
                      <a:lumMod val="50000"/>
                      <a:lumOff val="50000"/>
                    </a:schemeClr>
                  </a:solidFill>
                  <a:latin typeface="宋体" panose="02010600030101010101" pitchFamily="2" charset="-122"/>
                  <a:ea typeface="宋体" panose="02010600030101010101" pitchFamily="2" charset="-122"/>
                  <a:sym typeface="+mn-ea"/>
                </a:rPr>
                <a:t>execute fact 3,@f output			--3</a:t>
              </a:r>
              <a:r>
                <a:rPr lang="zh-CN" altLang="en-US" sz="2000" dirty="0">
                  <a:solidFill>
                    <a:schemeClr val="tx1">
                      <a:lumMod val="50000"/>
                      <a:lumOff val="50000"/>
                    </a:schemeClr>
                  </a:solidFill>
                  <a:latin typeface="宋体" panose="02010600030101010101" pitchFamily="2" charset="-122"/>
                  <a:ea typeface="宋体" panose="02010600030101010101" pitchFamily="2" charset="-122"/>
                  <a:sym typeface="+mn-ea"/>
                </a:rPr>
                <a:t>的阶乘是：</a:t>
              </a:r>
              <a:r>
                <a:rPr lang="en-US" altLang="zh-CN" sz="2000" dirty="0">
                  <a:solidFill>
                    <a:schemeClr val="tx1">
                      <a:lumMod val="50000"/>
                      <a:lumOff val="50000"/>
                    </a:schemeClr>
                  </a:solidFill>
                  <a:latin typeface="宋体" panose="02010600030101010101" pitchFamily="2" charset="-122"/>
                  <a:ea typeface="宋体" panose="02010600030101010101" pitchFamily="2" charset="-122"/>
                  <a:sym typeface="+mn-ea"/>
                </a:rPr>
                <a:t>6</a:t>
              </a:r>
            </a:p>
          </p:txBody>
        </p:sp>
        <p:sp>
          <p:nvSpPr>
            <p:cNvPr id="10" name="矩形 9"/>
            <p:cNvSpPr/>
            <p:nvPr/>
          </p:nvSpPr>
          <p:spPr>
            <a:xfrm>
              <a:off x="1088299" y="4213143"/>
              <a:ext cx="4790772" cy="845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04】 </a:t>
              </a:r>
              <a:r>
                <a:rPr lang="zh-CN" altLang="en-US" b="1" dirty="0" smtClean="0">
                  <a:solidFill>
                    <a:schemeClr val="tx1">
                      <a:lumMod val="65000"/>
                      <a:lumOff val="35000"/>
                    </a:schemeClr>
                  </a:solidFill>
                </a:rPr>
                <a:t>执</a:t>
              </a:r>
              <a:r>
                <a:rPr lang="zh-CN" altLang="en-US" b="1" dirty="0">
                  <a:solidFill>
                    <a:schemeClr val="tx1">
                      <a:lumMod val="65000"/>
                      <a:lumOff val="35000"/>
                    </a:schemeClr>
                  </a:solidFill>
                </a:rPr>
                <a:t>行存储过程</a:t>
              </a:r>
              <a:r>
                <a:rPr lang="en-US" altLang="zh-CN" b="1" dirty="0">
                  <a:solidFill>
                    <a:schemeClr val="tx1">
                      <a:lumMod val="65000"/>
                      <a:lumOff val="35000"/>
                    </a:schemeClr>
                  </a:solidFill>
                </a:rPr>
                <a:t>fact</a:t>
              </a:r>
              <a:r>
                <a:rPr lang="zh-CN" altLang="en-US" b="1" dirty="0">
                  <a:solidFill>
                    <a:schemeClr val="tx1">
                      <a:lumMod val="65000"/>
                      <a:lumOff val="35000"/>
                    </a:schemeClr>
                  </a:solidFill>
                </a:rPr>
                <a:t>。</a:t>
              </a:r>
            </a:p>
          </p:txBody>
        </p:sp>
      </p:gr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50" name="直接连接符 4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374774" y="338348"/>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存储过程的修改</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52" name="文本框 51"/>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04</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53" name="任意多边形: 形状 5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4" name="任意多边形: 形状 5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5" name="任意多边形: 形状 5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8" name="组合 7"/>
          <p:cNvGrpSpPr/>
          <p:nvPr/>
        </p:nvGrpSpPr>
        <p:grpSpPr>
          <a:xfrm>
            <a:off x="1215620" y="1329803"/>
            <a:ext cx="9835984" cy="2285116"/>
            <a:chOff x="1088299" y="4213143"/>
            <a:chExt cx="5176052" cy="455052"/>
          </a:xfrm>
        </p:grpSpPr>
        <p:sp>
          <p:nvSpPr>
            <p:cNvPr id="9" name="矩形 8"/>
            <p:cNvSpPr/>
            <p:nvPr/>
          </p:nvSpPr>
          <p:spPr>
            <a:xfrm>
              <a:off x="1222839" y="4318843"/>
              <a:ext cx="5041512" cy="349352"/>
            </a:xfrm>
            <a:prstGeom prst="rect">
              <a:avLst/>
            </a:prstGeom>
          </p:spPr>
          <p:txBody>
            <a:bodyPr wrap="square">
              <a:spAutoFit/>
              <a:scene3d>
                <a:camera prst="orthographicFront"/>
                <a:lightRig rig="threePt" dir="t"/>
              </a:scene3d>
              <a:sp3d contourW="6350"/>
            </a:bodyPr>
            <a:lstStyle/>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alter proc[</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edure</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存储过程名</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编号</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参数名 数据类型</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}[varying][=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默认值</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][output]][,...n]</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with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recompile|encryption|recompile,encryption</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as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sql</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语句</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[...n]</a:t>
              </a:r>
            </a:p>
            <a:p>
              <a:pPr algn="just">
                <a:lnSpc>
                  <a:spcPct val="120000"/>
                </a:lnSpc>
              </a:pP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说明：各参数含义与</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create procedure</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语句相同。</a:t>
              </a:r>
            </a:p>
          </p:txBody>
        </p:sp>
        <p:sp>
          <p:nvSpPr>
            <p:cNvPr id="10" name="矩形 9"/>
            <p:cNvSpPr/>
            <p:nvPr/>
          </p:nvSpPr>
          <p:spPr>
            <a:xfrm>
              <a:off x="1088299" y="4213143"/>
              <a:ext cx="4790772" cy="7888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语句</a:t>
              </a:r>
              <a:r>
                <a:rPr lang="zh-CN" altLang="en-US" b="1" dirty="0">
                  <a:solidFill>
                    <a:schemeClr val="tx1">
                      <a:lumMod val="65000"/>
                      <a:lumOff val="35000"/>
                    </a:schemeClr>
                  </a:solidFill>
                </a:rPr>
                <a:t>语法</a:t>
              </a:r>
              <a:r>
                <a:rPr lang="zh-CN" altLang="en-US" b="1" dirty="0" smtClean="0">
                  <a:solidFill>
                    <a:schemeClr val="tx1">
                      <a:lumMod val="65000"/>
                      <a:lumOff val="35000"/>
                    </a:schemeClr>
                  </a:solidFill>
                </a:rPr>
                <a:t>格式</a:t>
              </a:r>
              <a:endParaRPr lang="zh-CN" altLang="en-US" b="1" dirty="0">
                <a:solidFill>
                  <a:schemeClr val="tx1">
                    <a:lumMod val="65000"/>
                    <a:lumOff val="35000"/>
                  </a:schemeClr>
                </a:solidFill>
              </a:endParaRPr>
            </a:p>
          </p:txBody>
        </p:sp>
      </p:gr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50" name="直接连接符 4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374774" y="338348"/>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存储过程的修改</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52" name="文本框 51"/>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04</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53" name="任意多边形: 形状 5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4" name="任意多边形: 形状 5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5" name="任意多边形: 形状 5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8" name="组合 7"/>
          <p:cNvGrpSpPr/>
          <p:nvPr/>
        </p:nvGrpSpPr>
        <p:grpSpPr>
          <a:xfrm>
            <a:off x="1215620" y="1329794"/>
            <a:ext cx="9835984" cy="5217803"/>
            <a:chOff x="1088299" y="4213143"/>
            <a:chExt cx="5176052" cy="1039060"/>
          </a:xfrm>
        </p:grpSpPr>
        <p:sp>
          <p:nvSpPr>
            <p:cNvPr id="9" name="矩形 8"/>
            <p:cNvSpPr/>
            <p:nvPr/>
          </p:nvSpPr>
          <p:spPr>
            <a:xfrm>
              <a:off x="1222839" y="4296082"/>
              <a:ext cx="5041512" cy="956121"/>
            </a:xfrm>
            <a:prstGeom prst="rect">
              <a:avLst/>
            </a:prstGeom>
          </p:spPr>
          <p:txBody>
            <a:bodyPr wrap="square">
              <a:spAutoFit/>
              <a:scene3d>
                <a:camera prst="orthographicFront"/>
                <a:lightRig rig="threePt" dir="t"/>
              </a:scene3d>
              <a:sp3d contourW="6350"/>
            </a:bodyPr>
            <a:lstStyle/>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use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jxgl</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go</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alter proc fact @n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int</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as</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if @n&lt;100 or @n&gt;999</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print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你输入了的</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'+cast(@n as varchar(20))+'</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，请输入</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3</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位正数</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else</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begin</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declare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i</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int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,@j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int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,@k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int</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set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i</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=@n/100</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set @j=(@n-@I*100)/10</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set @k=@n%10</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if @n=@</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i</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i</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i</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+@j*@j*@j+@k*@k*@k</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print cast(@n as char(3))+'</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是水仙花数</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else</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print cast(@n as char(3))+'</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不是水仙花数</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end</a:t>
              </a:r>
            </a:p>
          </p:txBody>
        </p:sp>
        <p:sp>
          <p:nvSpPr>
            <p:cNvPr id="10" name="矩形 9"/>
            <p:cNvSpPr/>
            <p:nvPr/>
          </p:nvSpPr>
          <p:spPr>
            <a:xfrm>
              <a:off x="1088299" y="4213143"/>
              <a:ext cx="4790772" cy="845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03】 </a:t>
              </a:r>
              <a:r>
                <a:rPr lang="zh-CN" altLang="en-US" b="1" dirty="0" smtClean="0">
                  <a:solidFill>
                    <a:schemeClr val="tx1">
                      <a:lumMod val="65000"/>
                      <a:lumOff val="35000"/>
                    </a:schemeClr>
                  </a:solidFill>
                </a:rPr>
                <a:t>修</a:t>
              </a:r>
              <a:r>
                <a:rPr lang="zh-CN" altLang="en-US" b="1" dirty="0">
                  <a:solidFill>
                    <a:schemeClr val="tx1">
                      <a:lumMod val="65000"/>
                      <a:lumOff val="35000"/>
                    </a:schemeClr>
                  </a:solidFill>
                </a:rPr>
                <a:t>改存储过程</a:t>
              </a:r>
              <a:r>
                <a:rPr lang="en-US" altLang="zh-CN" b="1" dirty="0">
                  <a:solidFill>
                    <a:schemeClr val="tx1">
                      <a:lumMod val="65000"/>
                      <a:lumOff val="35000"/>
                    </a:schemeClr>
                  </a:solidFill>
                </a:rPr>
                <a:t>fact</a:t>
              </a:r>
              <a:r>
                <a:rPr lang="zh-CN" altLang="en-US" b="1" dirty="0">
                  <a:solidFill>
                    <a:schemeClr val="tx1">
                      <a:lumMod val="65000"/>
                      <a:lumOff val="35000"/>
                    </a:schemeClr>
                  </a:solidFill>
                </a:rPr>
                <a:t>的功能为判断一个数是否是水仙花数。</a:t>
              </a:r>
            </a:p>
          </p:txBody>
        </p:sp>
      </p:gr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50" name="直接连接符 4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374774" y="338348"/>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存储过程的删除</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52" name="文本框 51"/>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05</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53" name="任意多边形: 形状 5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4" name="任意多边形: 形状 5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5" name="任意多边形: 形状 5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8" name="组合 7"/>
          <p:cNvGrpSpPr/>
          <p:nvPr/>
        </p:nvGrpSpPr>
        <p:grpSpPr>
          <a:xfrm>
            <a:off x="1215620" y="1329795"/>
            <a:ext cx="9835984" cy="1620318"/>
            <a:chOff x="1088299" y="4213143"/>
            <a:chExt cx="5176052" cy="322666"/>
          </a:xfrm>
        </p:grpSpPr>
        <p:sp>
          <p:nvSpPr>
            <p:cNvPr id="9" name="矩形 8"/>
            <p:cNvSpPr/>
            <p:nvPr/>
          </p:nvSpPr>
          <p:spPr>
            <a:xfrm>
              <a:off x="1222839" y="4318843"/>
              <a:ext cx="5041512" cy="216966"/>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dirty="0" smtClean="0">
                  <a:solidFill>
                    <a:schemeClr val="tx1">
                      <a:lumMod val="50000"/>
                      <a:lumOff val="50000"/>
                    </a:schemeClr>
                  </a:solidFill>
                  <a:latin typeface="宋体" panose="02010600030101010101" pitchFamily="2" charset="-122"/>
                  <a:ea typeface="宋体" panose="02010600030101010101" pitchFamily="2" charset="-122"/>
                  <a:sym typeface="+mn-ea"/>
                </a:rPr>
                <a:t>格式</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drop procedure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存储过程名</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分组编号</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p>
            <a:p>
              <a:pPr algn="just">
                <a:lnSpc>
                  <a:spcPct val="120000"/>
                </a:lnSpc>
              </a:pP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说明：删除指定名称的存储过程，如果同时指定存储过程的分组编号，那么只删除指定编号的存储过程，否则一组同名的存储过程一道删除。</a:t>
              </a:r>
            </a:p>
          </p:txBody>
        </p:sp>
        <p:sp>
          <p:nvSpPr>
            <p:cNvPr id="10" name="矩形 9"/>
            <p:cNvSpPr/>
            <p:nvPr/>
          </p:nvSpPr>
          <p:spPr>
            <a:xfrm>
              <a:off x="1088299" y="4213143"/>
              <a:ext cx="4790772" cy="7888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语法格式</a:t>
              </a:r>
            </a:p>
          </p:txBody>
        </p:sp>
      </p:gr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50" name="直接连接符 4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374774" y="338348"/>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存储过程的应用</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52" name="文本框 51"/>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05</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53" name="任意多边形: 形状 5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4" name="任意多边形: 形状 5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5" name="任意多边形: 形状 5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8" name="组合 7"/>
          <p:cNvGrpSpPr/>
          <p:nvPr/>
        </p:nvGrpSpPr>
        <p:grpSpPr>
          <a:xfrm>
            <a:off x="1215620" y="1620000"/>
            <a:ext cx="10269244" cy="4838246"/>
            <a:chOff x="1088299" y="4213143"/>
            <a:chExt cx="5125265" cy="963476"/>
          </a:xfrm>
        </p:grpSpPr>
        <p:sp>
          <p:nvSpPr>
            <p:cNvPr id="9" name="矩形 8"/>
            <p:cNvSpPr/>
            <p:nvPr/>
          </p:nvSpPr>
          <p:spPr>
            <a:xfrm>
              <a:off x="1172052" y="4363916"/>
              <a:ext cx="5041512" cy="812703"/>
            </a:xfrm>
            <a:prstGeom prst="rect">
              <a:avLst/>
            </a:prstGeom>
          </p:spPr>
          <p:txBody>
            <a:bodyPr wrap="square">
              <a:spAutoFit/>
              <a:scene3d>
                <a:camera prst="orthographicFront"/>
                <a:lightRig rig="threePt" dir="t"/>
              </a:scene3d>
              <a:sp3d contourW="6350"/>
            </a:bodyPr>
            <a:lstStyle/>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use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jxgl</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go</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create proc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pro_avg</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_</a:t>
              </a:r>
              <a:r>
                <a:rPr lang="zh-CN" altLang="en-US" dirty="0" smtClean="0">
                  <a:solidFill>
                    <a:schemeClr val="tx1">
                      <a:lumMod val="50000"/>
                      <a:lumOff val="50000"/>
                    </a:schemeClr>
                  </a:solidFill>
                  <a:latin typeface="宋体" panose="02010600030101010101" pitchFamily="2" charset="-122"/>
                  <a:ea typeface="宋体" panose="02010600030101010101" pitchFamily="2" charset="-122"/>
                  <a:sym typeface="+mn-ea"/>
                </a:rPr>
                <a:t>成绩  </a:t>
              </a:r>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xm</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char(6)='</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储兆雯</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avgscore</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float output</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as</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select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avgscore</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avg</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成绩</a:t>
              </a:r>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 </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from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学生</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选修</a:t>
              </a:r>
            </a:p>
            <a:p>
              <a:pPr algn="just">
                <a:lnSpc>
                  <a:spcPct val="120000"/>
                </a:lnSpc>
              </a:pP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 </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where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学生</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学号</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选修</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学号 </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and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姓名</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xm</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go</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以下是执行存储过程代码：</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declare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xm</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char(6),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avgscore</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float</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set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xm</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汪诗微</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exec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pro_avg</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_</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成绩 </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xm</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avgscore</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output</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print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avgscore</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p:txBody>
        </p:sp>
        <p:sp>
          <p:nvSpPr>
            <p:cNvPr id="10" name="矩形 9"/>
            <p:cNvSpPr/>
            <p:nvPr/>
          </p:nvSpPr>
          <p:spPr>
            <a:xfrm>
              <a:off x="1088299" y="4213143"/>
              <a:ext cx="4790772" cy="15077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05】 </a:t>
              </a:r>
              <a:r>
                <a:rPr lang="zh-CN" altLang="en-US" b="1" dirty="0" smtClean="0">
                  <a:solidFill>
                    <a:schemeClr val="tx1">
                      <a:lumMod val="65000"/>
                      <a:lumOff val="35000"/>
                    </a:schemeClr>
                  </a:solidFill>
                </a:rPr>
                <a:t>创</a:t>
              </a:r>
              <a:r>
                <a:rPr lang="zh-CN" altLang="en-US" b="1" dirty="0">
                  <a:solidFill>
                    <a:schemeClr val="tx1">
                      <a:lumMod val="65000"/>
                      <a:lumOff val="35000"/>
                    </a:schemeClr>
                  </a:solidFill>
                </a:rPr>
                <a:t>建一个存储过程，实现指定姓名（缺省姓名是储兆雯）时，查询该生所有选修课程的平均成绩。</a:t>
              </a:r>
            </a:p>
          </p:txBody>
        </p:sp>
      </p:grpSp>
      <p:sp>
        <p:nvSpPr>
          <p:cNvPr id="2" name="矩形 1"/>
          <p:cNvSpPr/>
          <p:nvPr/>
        </p:nvSpPr>
        <p:spPr>
          <a:xfrm>
            <a:off x="1105892" y="1145136"/>
            <a:ext cx="3839513" cy="369332"/>
          </a:xfrm>
          <a:prstGeom prst="rect">
            <a:avLst/>
          </a:prstGeom>
        </p:spPr>
        <p:txBody>
          <a:bodyPr wrap="none">
            <a:spAutoFit/>
          </a:bodyPr>
          <a:lstStyle/>
          <a:p>
            <a:r>
              <a:rPr lang="en-US" altLang="zh-CN" b="1" dirty="0"/>
              <a:t>1</a:t>
            </a:r>
            <a:r>
              <a:rPr lang="zh-CN" altLang="zh-CN" b="1" dirty="0"/>
              <a:t>．使用带输入</a:t>
            </a:r>
            <a:r>
              <a:rPr lang="en-US" altLang="zh-CN" b="1" dirty="0"/>
              <a:t>/</a:t>
            </a:r>
            <a:r>
              <a:rPr lang="zh-CN" altLang="zh-CN" b="1" dirty="0"/>
              <a:t>输出参数的存储过程</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50" name="直接连接符 4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374774" y="338348"/>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存储过程的应用</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52" name="文本框 51"/>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05</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53" name="任意多边形: 形状 5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4" name="任意多边形: 形状 5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5" name="任意多边形: 形状 5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8" name="组合 7"/>
          <p:cNvGrpSpPr/>
          <p:nvPr/>
        </p:nvGrpSpPr>
        <p:grpSpPr>
          <a:xfrm>
            <a:off x="1215620" y="1619465"/>
            <a:ext cx="9739474" cy="5156950"/>
            <a:chOff x="1088299" y="4213143"/>
            <a:chExt cx="5125265" cy="1026942"/>
          </a:xfrm>
        </p:grpSpPr>
        <p:sp>
          <p:nvSpPr>
            <p:cNvPr id="9" name="矩形 8"/>
            <p:cNvSpPr/>
            <p:nvPr/>
          </p:nvSpPr>
          <p:spPr>
            <a:xfrm>
              <a:off x="1172052" y="4294996"/>
              <a:ext cx="5041512" cy="945089"/>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1</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）创建存储过程代码</a:t>
              </a:r>
              <a:r>
                <a:rPr lang="zh-CN" altLang="en-US" dirty="0" smtClean="0">
                  <a:solidFill>
                    <a:schemeClr val="tx1">
                      <a:lumMod val="50000"/>
                      <a:lumOff val="50000"/>
                    </a:schemeClr>
                  </a:solidFill>
                  <a:latin typeface="宋体" panose="02010600030101010101" pitchFamily="2" charset="-122"/>
                  <a:ea typeface="宋体" panose="02010600030101010101" pitchFamily="2" charset="-122"/>
                  <a:sym typeface="+mn-ea"/>
                </a:rPr>
                <a:t>：</a:t>
              </a:r>
              <a:endPar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endParaRPr>
            </a:p>
            <a:p>
              <a:pPr algn="just">
                <a:lnSpc>
                  <a:spcPct val="120000"/>
                </a:lnSpc>
              </a:pPr>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use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jxgl</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go</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if exists (select name from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sysobjects</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where name='cursor_</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选修</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'and type='p')</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drop proc cursor_</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选修</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go</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create proc cursor_</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选修</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xh</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char(8)='19010101',</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js_cursor</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cursor varying output</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as</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set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js_cursor</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=cursor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forward_only</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static for</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select * from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选修 </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where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学号</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xh</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open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js_cursor</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a:p>
              <a:pPr algn="just">
                <a:lnSpc>
                  <a:spcPct val="120000"/>
                </a:lnSpc>
              </a:pPr>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go</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p:txBody>
        </p:sp>
        <p:sp>
          <p:nvSpPr>
            <p:cNvPr id="10" name="矩形 9"/>
            <p:cNvSpPr/>
            <p:nvPr/>
          </p:nvSpPr>
          <p:spPr>
            <a:xfrm>
              <a:off x="1088299" y="4213143"/>
              <a:ext cx="4790772" cy="845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06】</a:t>
              </a:r>
              <a:r>
                <a:rPr lang="zh-CN" altLang="en-US" b="1" dirty="0">
                  <a:solidFill>
                    <a:schemeClr val="tx1">
                      <a:lumMod val="65000"/>
                      <a:lumOff val="35000"/>
                    </a:schemeClr>
                  </a:solidFill>
                </a:rPr>
                <a:t> 创建一个存储过程，实现指定学生“学号”时，逐行显示该生选修信息。</a:t>
              </a:r>
            </a:p>
          </p:txBody>
        </p:sp>
      </p:grpSp>
      <p:sp>
        <p:nvSpPr>
          <p:cNvPr id="2" name="矩形 1"/>
          <p:cNvSpPr/>
          <p:nvPr/>
        </p:nvSpPr>
        <p:spPr>
          <a:xfrm>
            <a:off x="1105892" y="1145136"/>
            <a:ext cx="4467890" cy="369332"/>
          </a:xfrm>
          <a:prstGeom prst="rect">
            <a:avLst/>
          </a:prstGeom>
        </p:spPr>
        <p:txBody>
          <a:bodyPr wrap="none">
            <a:spAutoFit/>
          </a:bodyPr>
          <a:lstStyle/>
          <a:p>
            <a:r>
              <a:rPr lang="en-US" altLang="zh-CN" b="1" dirty="0"/>
              <a:t>2</a:t>
            </a:r>
            <a:r>
              <a:rPr lang="zh-CN" altLang="en-US" b="1" dirty="0"/>
              <a:t>．使用带输出参数是游标类型的存储过程</a:t>
            </a:r>
            <a:endParaRPr lang="zh-CN" altLang="zh-CN" b="1" dirty="0"/>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50" name="直接连接符 4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374774" y="338348"/>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存储过程的应用</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52" name="文本框 51"/>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05</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53" name="任意多边形: 形状 5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4" name="任意多边形: 形状 5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5" name="任意多边形: 形状 5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8" name="组合 7"/>
          <p:cNvGrpSpPr/>
          <p:nvPr/>
        </p:nvGrpSpPr>
        <p:grpSpPr>
          <a:xfrm>
            <a:off x="1215620" y="1619998"/>
            <a:ext cx="9739474" cy="4492147"/>
            <a:chOff x="1088299" y="4213143"/>
            <a:chExt cx="5125265" cy="894555"/>
          </a:xfrm>
        </p:grpSpPr>
        <p:sp>
          <p:nvSpPr>
            <p:cNvPr id="9" name="矩形 8"/>
            <p:cNvSpPr/>
            <p:nvPr/>
          </p:nvSpPr>
          <p:spPr>
            <a:xfrm>
              <a:off x="1172052" y="4294995"/>
              <a:ext cx="5041512" cy="812703"/>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dirty="0" smtClean="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2</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）调用存储过程代码：</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declare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xh</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char(8),@my cursor</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set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xh</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='19010101'</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exec cursor_</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选修 </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xh</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,@my output</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fetch next from @my	</a:t>
              </a:r>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提取数据</a:t>
              </a:r>
              <a:endPar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endParaRPr>
            </a:p>
            <a:p>
              <a:pPr algn="just">
                <a:lnSpc>
                  <a:spcPct val="120000"/>
                </a:lnSpc>
              </a:pPr>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while</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fetch_status</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=0)</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begin</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fetch next from @my	</a:t>
              </a:r>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提取数据</a:t>
              </a:r>
            </a:p>
            <a:p>
              <a:pPr algn="just">
                <a:lnSpc>
                  <a:spcPct val="120000"/>
                </a:lnSpc>
              </a:pP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 </a:t>
              </a:r>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end</a:t>
              </a:r>
            </a:p>
            <a:p>
              <a:pPr algn="just">
                <a:lnSpc>
                  <a:spcPct val="120000"/>
                </a:lnSpc>
              </a:pPr>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close @my		--</a:t>
              </a:r>
              <a:r>
                <a:rPr lang="zh-CN" altLang="en-US" dirty="0" smtClean="0">
                  <a:solidFill>
                    <a:schemeClr val="tx1">
                      <a:lumMod val="50000"/>
                      <a:lumOff val="50000"/>
                    </a:schemeClr>
                  </a:solidFill>
                  <a:latin typeface="宋体" panose="02010600030101010101" pitchFamily="2" charset="-122"/>
                  <a:ea typeface="宋体" panose="02010600030101010101" pitchFamily="2" charset="-122"/>
                  <a:sym typeface="+mn-ea"/>
                </a:rPr>
                <a:t>关闭游标</a:t>
              </a:r>
            </a:p>
            <a:p>
              <a:pPr algn="just">
                <a:lnSpc>
                  <a:spcPct val="120000"/>
                </a:lnSpc>
              </a:pPr>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deallocate </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@my		</a:t>
              </a:r>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删除游标</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go</a:t>
              </a:r>
            </a:p>
          </p:txBody>
        </p:sp>
        <p:sp>
          <p:nvSpPr>
            <p:cNvPr id="10" name="矩形 9"/>
            <p:cNvSpPr/>
            <p:nvPr/>
          </p:nvSpPr>
          <p:spPr>
            <a:xfrm>
              <a:off x="1088299" y="4213143"/>
              <a:ext cx="4790772" cy="845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06】</a:t>
              </a:r>
              <a:r>
                <a:rPr lang="zh-CN" altLang="en-US" b="1" dirty="0">
                  <a:solidFill>
                    <a:schemeClr val="tx1">
                      <a:lumMod val="65000"/>
                      <a:lumOff val="35000"/>
                    </a:schemeClr>
                  </a:solidFill>
                </a:rPr>
                <a:t>  创建一个存储过程，实现指定学</a:t>
              </a:r>
              <a:r>
                <a:rPr lang="zh-CN" altLang="en-US" b="1" dirty="0" smtClean="0">
                  <a:solidFill>
                    <a:schemeClr val="tx1">
                      <a:lumMod val="65000"/>
                      <a:lumOff val="35000"/>
                    </a:schemeClr>
                  </a:solidFill>
                </a:rPr>
                <a:t>生的“</a:t>
              </a:r>
              <a:r>
                <a:rPr lang="zh-CN" altLang="en-US" b="1" dirty="0">
                  <a:solidFill>
                    <a:schemeClr val="tx1">
                      <a:lumMod val="65000"/>
                      <a:lumOff val="35000"/>
                    </a:schemeClr>
                  </a:solidFill>
                </a:rPr>
                <a:t>学号”时，逐行显示该生选修信息。</a:t>
              </a:r>
              <a:endParaRPr lang="zh-CN" altLang="en-US" b="1" dirty="0">
                <a:solidFill>
                  <a:srgbClr val="FF0000"/>
                </a:solidFill>
              </a:endParaRPr>
            </a:p>
          </p:txBody>
        </p:sp>
      </p:grpSp>
      <p:sp>
        <p:nvSpPr>
          <p:cNvPr id="2" name="矩形 1"/>
          <p:cNvSpPr/>
          <p:nvPr/>
        </p:nvSpPr>
        <p:spPr>
          <a:xfrm>
            <a:off x="1105892" y="1145136"/>
            <a:ext cx="4467890" cy="369332"/>
          </a:xfrm>
          <a:prstGeom prst="rect">
            <a:avLst/>
          </a:prstGeom>
        </p:spPr>
        <p:txBody>
          <a:bodyPr wrap="none">
            <a:spAutoFit/>
          </a:bodyPr>
          <a:lstStyle/>
          <a:p>
            <a:r>
              <a:rPr lang="en-US" altLang="zh-CN" b="1" dirty="0"/>
              <a:t>2</a:t>
            </a:r>
            <a:r>
              <a:rPr lang="zh-CN" altLang="en-US" b="1" dirty="0"/>
              <a:t>．使用带输出参数是游标类型的存储过程</a:t>
            </a:r>
            <a:endParaRPr lang="zh-CN" altLang="zh-CN" b="1" dirty="0"/>
          </a:p>
        </p:txBody>
      </p:sp>
      <p:pic>
        <p:nvPicPr>
          <p:cNvPr id="13" name="Picture 2"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3782" y="2813475"/>
            <a:ext cx="6245142" cy="2837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4" name="直接连接符 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本章导读</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359038" y="400325"/>
            <a:ext cx="85311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rgbClr val="FFFFFF"/>
                </a:solidFill>
                <a:latin typeface="Arial" panose="020B0604020202020204"/>
                <a:ea typeface="微软雅黑" panose="020B0503020204020204" charset="-122"/>
              </a:rPr>
              <a:t>start</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1" name="任意多边形: 形状 10"/>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任意多边形: 形状 11"/>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6" name="组合 15"/>
          <p:cNvGrpSpPr/>
          <p:nvPr/>
        </p:nvGrpSpPr>
        <p:grpSpPr>
          <a:xfrm>
            <a:off x="3017520" y="1573906"/>
            <a:ext cx="8645060" cy="2445411"/>
            <a:chOff x="2154711" y="4290613"/>
            <a:chExt cx="3975100" cy="1775471"/>
          </a:xfrm>
        </p:grpSpPr>
        <p:sp>
          <p:nvSpPr>
            <p:cNvPr id="17" name="矩形 16"/>
            <p:cNvSpPr/>
            <p:nvPr/>
          </p:nvSpPr>
          <p:spPr>
            <a:xfrm>
              <a:off x="2154711" y="4658295"/>
              <a:ext cx="3975100" cy="1407789"/>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存储过程是存储在服务器上的一组预编译好的</a:t>
              </a:r>
              <a:r>
                <a:rPr lang="en-US" altLang="zh-CN" sz="2000" dirty="0">
                  <a:solidFill>
                    <a:schemeClr val="tx1">
                      <a:lumMod val="50000"/>
                      <a:lumOff val="50000"/>
                    </a:schemeClr>
                  </a:solidFill>
                </a:rPr>
                <a:t>T-SQL</a:t>
              </a:r>
              <a:r>
                <a:rPr lang="zh-CN" altLang="en-US" sz="2000" dirty="0">
                  <a:solidFill>
                    <a:schemeClr val="tx1">
                      <a:lumMod val="50000"/>
                      <a:lumOff val="50000"/>
                    </a:schemeClr>
                  </a:solidFill>
                </a:rPr>
                <a:t>语句集合，是按名存储并运行于服务器上的数据库对象，其目的是减少网络通信流量，提高程序执行效率。触发器则是由事件触发而自动执行的一类特殊存储过程，其作用是监控用户数据状态变化，实现比较复杂的完整性约束，以及实现特定数据库对象的管控和对登录帐户的跟踪、限制与锁定。</a:t>
              </a:r>
            </a:p>
          </p:txBody>
        </p:sp>
        <p:sp>
          <p:nvSpPr>
            <p:cNvPr id="18" name="矩形 17"/>
            <p:cNvSpPr/>
            <p:nvPr/>
          </p:nvSpPr>
          <p:spPr>
            <a:xfrm>
              <a:off x="3688505" y="4290613"/>
              <a:ext cx="659563" cy="388818"/>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400" b="1" dirty="0">
                  <a:solidFill>
                    <a:schemeClr val="tx1">
                      <a:lumMod val="65000"/>
                      <a:lumOff val="35000"/>
                    </a:schemeClr>
                  </a:solidFill>
                </a:rPr>
                <a:t>本章导读</a:t>
              </a:r>
            </a:p>
          </p:txBody>
        </p:sp>
      </p:grpSp>
      <p:pic>
        <p:nvPicPr>
          <p:cNvPr id="22" name="图片占位符 21"/>
          <p:cNvPicPr>
            <a:picLocks noGrp="1" noChangeAspect="1"/>
          </p:cNvPicPr>
          <p:nvPr>
            <p:ph type="pic" sz="quarter" idx="11"/>
          </p:nvPr>
        </p:nvPicPr>
        <p:blipFill>
          <a:blip r:embed="rId3" cstate="screen"/>
          <a:srcRect/>
          <a:stretch>
            <a:fillRect/>
          </a:stretch>
        </p:blipFill>
        <p:spPr>
          <a:xfrm>
            <a:off x="785598" y="1329802"/>
            <a:ext cx="2011319" cy="2011318"/>
          </a:xfrm>
        </p:spPr>
      </p:pic>
    </p:spTree>
    <p:extLst>
      <p:ext uri="{BB962C8B-B14F-4D97-AF65-F5344CB8AC3E}">
        <p14:creationId xmlns:p14="http://schemas.microsoft.com/office/powerpoint/2010/main" val="844275783"/>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50" name="直接连接符 4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374774" y="338348"/>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存储过程的应用</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52" name="文本框 51"/>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05</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53" name="任意多边形: 形状 5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4" name="任意多边形: 形状 5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5" name="任意多边形: 形状 5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8" name="组合 7"/>
          <p:cNvGrpSpPr/>
          <p:nvPr/>
        </p:nvGrpSpPr>
        <p:grpSpPr>
          <a:xfrm>
            <a:off x="1215620" y="1608113"/>
            <a:ext cx="9680831" cy="4965522"/>
            <a:chOff x="1088299" y="4210778"/>
            <a:chExt cx="5094405" cy="988822"/>
          </a:xfrm>
        </p:grpSpPr>
        <p:sp>
          <p:nvSpPr>
            <p:cNvPr id="9" name="矩形 8"/>
            <p:cNvSpPr/>
            <p:nvPr/>
          </p:nvSpPr>
          <p:spPr>
            <a:xfrm>
              <a:off x="1141192" y="4353800"/>
              <a:ext cx="5041512" cy="845800"/>
            </a:xfrm>
            <a:prstGeom prst="rect">
              <a:avLst/>
            </a:prstGeom>
          </p:spPr>
          <p:txBody>
            <a:bodyPr wrap="square">
              <a:spAutoFit/>
              <a:scene3d>
                <a:camera prst="orthographicFront"/>
                <a:lightRig rig="threePt" dir="t"/>
              </a:scene3d>
              <a:sp3d contourW="6350"/>
            </a:bodyPr>
            <a:lstStyle/>
            <a:p>
              <a:pPr algn="just"/>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1</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）创建存储过程代码：</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use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jxgl</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go</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create procedure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avgscore</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t>
              </a:r>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classname</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varchar</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(20),@score float output</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as</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declare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classid</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int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返回值参数只能是</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int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类型</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set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classid</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 0 </a:t>
              </a:r>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           --</a:t>
              </a:r>
              <a:r>
                <a:rPr lang="zh-CN" altLang="en-US" dirty="0" smtClean="0">
                  <a:solidFill>
                    <a:schemeClr val="tx1">
                      <a:lumMod val="50000"/>
                      <a:lumOff val="50000"/>
                    </a:schemeClr>
                  </a:solidFill>
                  <a:latin typeface="宋体" panose="02010600030101010101" pitchFamily="2" charset="-122"/>
                  <a:ea typeface="宋体" panose="02010600030101010101" pitchFamily="2" charset="-122"/>
                  <a:sym typeface="+mn-ea"/>
                </a:rPr>
                <a:t>下行</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代码通过班级名称参数</a:t>
              </a:r>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err="1" smtClean="0">
                  <a:solidFill>
                    <a:schemeClr val="tx1">
                      <a:lumMod val="50000"/>
                      <a:lumOff val="50000"/>
                    </a:schemeClr>
                  </a:solidFill>
                  <a:latin typeface="宋体" panose="02010600030101010101" pitchFamily="2" charset="-122"/>
                  <a:ea typeface="宋体" panose="02010600030101010101" pitchFamily="2" charset="-122"/>
                  <a:sym typeface="+mn-ea"/>
                </a:rPr>
                <a:t>classname</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获取班级编号</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select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classid</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班级号 </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from </a:t>
              </a:r>
              <a:r>
                <a:rPr lang="zh-CN" altLang="en-US" dirty="0" smtClean="0">
                  <a:solidFill>
                    <a:schemeClr val="tx1">
                      <a:lumMod val="50000"/>
                      <a:lumOff val="50000"/>
                    </a:schemeClr>
                  </a:solidFill>
                  <a:latin typeface="宋体" panose="02010600030101010101" pitchFamily="2" charset="-122"/>
                  <a:ea typeface="宋体" panose="02010600030101010101" pitchFamily="2" charset="-122"/>
                  <a:sym typeface="+mn-ea"/>
                </a:rPr>
                <a:t>班级  </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where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班级名称</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classname</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t>
              </a:r>
              <a:endPar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endParaRPr>
            </a:p>
            <a:p>
              <a:pPr algn="just"/>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if </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err="1" smtClean="0">
                  <a:solidFill>
                    <a:schemeClr val="tx1">
                      <a:lumMod val="50000"/>
                      <a:lumOff val="50000"/>
                    </a:schemeClr>
                  </a:solidFill>
                  <a:latin typeface="宋体" panose="02010600030101010101" pitchFamily="2" charset="-122"/>
                  <a:ea typeface="宋体" panose="02010600030101010101" pitchFamily="2" charset="-122"/>
                  <a:sym typeface="+mn-ea"/>
                </a:rPr>
                <a:t>classid</a:t>
              </a:r>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=0					--</a:t>
              </a:r>
              <a:r>
                <a:rPr lang="zh-CN" altLang="en-US" dirty="0" smtClean="0">
                  <a:solidFill>
                    <a:schemeClr val="tx1">
                      <a:lumMod val="50000"/>
                      <a:lumOff val="50000"/>
                    </a:schemeClr>
                  </a:solidFill>
                  <a:latin typeface="宋体" panose="02010600030101010101" pitchFamily="2" charset="-122"/>
                  <a:ea typeface="宋体" panose="02010600030101010101" pitchFamily="2" charset="-122"/>
                  <a:sym typeface="+mn-ea"/>
                </a:rPr>
                <a:t>字符类型转换为</a:t>
              </a:r>
              <a:r>
                <a:rPr lang="en-US" altLang="zh-CN" dirty="0" err="1" smtClean="0">
                  <a:solidFill>
                    <a:schemeClr val="tx1">
                      <a:lumMod val="50000"/>
                      <a:lumOff val="50000"/>
                    </a:schemeClr>
                  </a:solidFill>
                  <a:latin typeface="宋体" panose="02010600030101010101" pitchFamily="2" charset="-122"/>
                  <a:ea typeface="宋体" panose="02010600030101010101" pitchFamily="2" charset="-122"/>
                  <a:sym typeface="+mn-ea"/>
                </a:rPr>
                <a:t>int</a:t>
              </a:r>
              <a:r>
                <a:rPr lang="zh-CN" altLang="en-US" dirty="0" smtClean="0">
                  <a:solidFill>
                    <a:schemeClr val="tx1">
                      <a:lumMod val="50000"/>
                      <a:lumOff val="50000"/>
                    </a:schemeClr>
                  </a:solidFill>
                  <a:latin typeface="宋体" panose="02010600030101010101" pitchFamily="2" charset="-122"/>
                  <a:ea typeface="宋体" panose="02010600030101010101" pitchFamily="2" charset="-122"/>
                  <a:sym typeface="+mn-ea"/>
                </a:rPr>
                <a:t>类型</a:t>
              </a:r>
              <a:endPar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endParaRPr>
            </a:p>
            <a:p>
              <a:pPr algn="just"/>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  </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return 0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设置返回值为</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0</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else</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begin</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t>
              </a:r>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 select </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@score=</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avg</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成绩</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from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选修 </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where left(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学号</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,6)=@</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classid</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return 1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设置返回值为</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1</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end</a:t>
              </a:r>
            </a:p>
          </p:txBody>
        </p:sp>
        <p:sp>
          <p:nvSpPr>
            <p:cNvPr id="10" name="矩形 9"/>
            <p:cNvSpPr/>
            <p:nvPr/>
          </p:nvSpPr>
          <p:spPr>
            <a:xfrm>
              <a:off x="1088299" y="4210778"/>
              <a:ext cx="4790772" cy="15077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07】 </a:t>
              </a:r>
              <a:r>
                <a:rPr lang="zh-CN" altLang="en-US" b="1" dirty="0" smtClean="0">
                  <a:solidFill>
                    <a:schemeClr val="tx1">
                      <a:lumMod val="65000"/>
                      <a:lumOff val="35000"/>
                    </a:schemeClr>
                  </a:solidFill>
                </a:rPr>
                <a:t>创</a:t>
              </a:r>
              <a:r>
                <a:rPr lang="zh-CN" altLang="en-US" b="1" dirty="0">
                  <a:solidFill>
                    <a:schemeClr val="tx1">
                      <a:lumMod val="65000"/>
                      <a:lumOff val="35000"/>
                    </a:schemeClr>
                  </a:solidFill>
                </a:rPr>
                <a:t>建存储过程</a:t>
              </a:r>
              <a:r>
                <a:rPr lang="en-US" altLang="zh-CN" b="1" dirty="0" err="1">
                  <a:solidFill>
                    <a:schemeClr val="tx1">
                      <a:lumMod val="65000"/>
                      <a:lumOff val="35000"/>
                    </a:schemeClr>
                  </a:solidFill>
                </a:rPr>
                <a:t>AvgScore</a:t>
              </a:r>
              <a:r>
                <a:rPr lang="zh-CN" altLang="en-US" b="1" dirty="0">
                  <a:solidFill>
                    <a:schemeClr val="tx1">
                      <a:lumMod val="65000"/>
                      <a:lumOff val="35000"/>
                    </a:schemeClr>
                  </a:solidFill>
                </a:rPr>
                <a:t>，根据给定的班级名称计算该班级的平均成绩，并将结果使用输出参数返回。如果指定的班级名称存在，则返回</a:t>
              </a:r>
              <a:r>
                <a:rPr lang="en-US" altLang="zh-CN" b="1" dirty="0">
                  <a:solidFill>
                    <a:schemeClr val="tx1">
                      <a:lumMod val="65000"/>
                      <a:lumOff val="35000"/>
                    </a:schemeClr>
                  </a:solidFill>
                </a:rPr>
                <a:t>1</a:t>
              </a:r>
              <a:r>
                <a:rPr lang="zh-CN" altLang="en-US" b="1" dirty="0">
                  <a:solidFill>
                    <a:schemeClr val="tx1">
                      <a:lumMod val="65000"/>
                      <a:lumOff val="35000"/>
                    </a:schemeClr>
                  </a:solidFill>
                </a:rPr>
                <a:t>，否则返回</a:t>
              </a:r>
              <a:r>
                <a:rPr lang="en-US" altLang="zh-CN" b="1" dirty="0">
                  <a:solidFill>
                    <a:schemeClr val="tx1">
                      <a:lumMod val="65000"/>
                      <a:lumOff val="35000"/>
                    </a:schemeClr>
                  </a:solidFill>
                </a:rPr>
                <a:t>0</a:t>
              </a:r>
              <a:r>
                <a:rPr lang="zh-CN" altLang="en-US" b="1" dirty="0">
                  <a:solidFill>
                    <a:schemeClr val="tx1">
                      <a:lumMod val="65000"/>
                      <a:lumOff val="35000"/>
                    </a:schemeClr>
                  </a:solidFill>
                </a:rPr>
                <a:t>。</a:t>
              </a:r>
            </a:p>
          </p:txBody>
        </p:sp>
      </p:grpSp>
      <p:sp>
        <p:nvSpPr>
          <p:cNvPr id="2" name="矩形 1"/>
          <p:cNvSpPr/>
          <p:nvPr/>
        </p:nvSpPr>
        <p:spPr>
          <a:xfrm>
            <a:off x="1105892" y="1145136"/>
            <a:ext cx="3313728" cy="369332"/>
          </a:xfrm>
          <a:prstGeom prst="rect">
            <a:avLst/>
          </a:prstGeom>
        </p:spPr>
        <p:txBody>
          <a:bodyPr wrap="none">
            <a:spAutoFit/>
          </a:bodyPr>
          <a:lstStyle/>
          <a:p>
            <a:r>
              <a:rPr lang="en-US" altLang="zh-CN" b="1" dirty="0"/>
              <a:t>3</a:t>
            </a:r>
            <a:r>
              <a:rPr lang="zh-CN" altLang="en-US" b="1" dirty="0"/>
              <a:t>．使用</a:t>
            </a:r>
            <a:r>
              <a:rPr lang="zh-CN" altLang="en-US" b="1" dirty="0" smtClean="0"/>
              <a:t>带状态参数的</a:t>
            </a:r>
            <a:r>
              <a:rPr lang="zh-CN" altLang="en-US" b="1" dirty="0"/>
              <a:t>存储</a:t>
            </a:r>
            <a:r>
              <a:rPr lang="zh-CN" altLang="en-US" b="1" dirty="0" smtClean="0"/>
              <a:t>过程</a:t>
            </a:r>
            <a:endParaRPr lang="zh-CN" altLang="zh-CN" b="1" dirty="0"/>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50" name="直接连接符 4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374774" y="338348"/>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存储过程的应用</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52" name="文本框 51"/>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05</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53" name="任意多边形: 形状 5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4" name="任意多边形: 形状 5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5" name="任意多边形: 形状 5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8" name="组合 7"/>
          <p:cNvGrpSpPr/>
          <p:nvPr/>
        </p:nvGrpSpPr>
        <p:grpSpPr>
          <a:xfrm>
            <a:off x="1215620" y="1620000"/>
            <a:ext cx="9680831" cy="3841050"/>
            <a:chOff x="1088299" y="4213143"/>
            <a:chExt cx="5094405" cy="764897"/>
          </a:xfrm>
        </p:grpSpPr>
        <p:sp>
          <p:nvSpPr>
            <p:cNvPr id="9" name="矩形 8"/>
            <p:cNvSpPr/>
            <p:nvPr/>
          </p:nvSpPr>
          <p:spPr>
            <a:xfrm>
              <a:off x="1141192" y="4363916"/>
              <a:ext cx="5041512" cy="614124"/>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2</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）调用存储过程代码</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declare @score float</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declare @status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int</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exec @status =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avgscore</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'19</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会计（</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1</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）班</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@score output</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检查返回值</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if @status = 1</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print'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平均成绩</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cast(@score as varchar(20))</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else</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print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没有对应的记录</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p>
          </p:txBody>
        </p:sp>
        <p:sp>
          <p:nvSpPr>
            <p:cNvPr id="10" name="矩形 9"/>
            <p:cNvSpPr/>
            <p:nvPr/>
          </p:nvSpPr>
          <p:spPr>
            <a:xfrm>
              <a:off x="1088299" y="4213143"/>
              <a:ext cx="4790772" cy="15077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07】 </a:t>
              </a:r>
              <a:r>
                <a:rPr lang="zh-CN" altLang="en-US" b="1" dirty="0" smtClean="0">
                  <a:solidFill>
                    <a:schemeClr val="tx1">
                      <a:lumMod val="65000"/>
                      <a:lumOff val="35000"/>
                    </a:schemeClr>
                  </a:solidFill>
                </a:rPr>
                <a:t>创</a:t>
              </a:r>
              <a:r>
                <a:rPr lang="zh-CN" altLang="en-US" b="1" dirty="0">
                  <a:solidFill>
                    <a:schemeClr val="tx1">
                      <a:lumMod val="65000"/>
                      <a:lumOff val="35000"/>
                    </a:schemeClr>
                  </a:solidFill>
                </a:rPr>
                <a:t>建存储过程</a:t>
              </a:r>
              <a:r>
                <a:rPr lang="en-US" altLang="zh-CN" b="1" dirty="0" err="1">
                  <a:solidFill>
                    <a:schemeClr val="tx1">
                      <a:lumMod val="65000"/>
                      <a:lumOff val="35000"/>
                    </a:schemeClr>
                  </a:solidFill>
                </a:rPr>
                <a:t>AvgScore</a:t>
              </a:r>
              <a:r>
                <a:rPr lang="zh-CN" altLang="en-US" b="1" dirty="0">
                  <a:solidFill>
                    <a:schemeClr val="tx1">
                      <a:lumMod val="65000"/>
                      <a:lumOff val="35000"/>
                    </a:schemeClr>
                  </a:solidFill>
                </a:rPr>
                <a:t>，根据给定的班级名称计算该班级的平均成绩，并将结果使用输出参数返回。如果指定的班级名称存在，则返回</a:t>
              </a:r>
              <a:r>
                <a:rPr lang="en-US" altLang="zh-CN" b="1" dirty="0">
                  <a:solidFill>
                    <a:schemeClr val="tx1">
                      <a:lumMod val="65000"/>
                      <a:lumOff val="35000"/>
                    </a:schemeClr>
                  </a:solidFill>
                </a:rPr>
                <a:t>1</a:t>
              </a:r>
              <a:r>
                <a:rPr lang="zh-CN" altLang="en-US" b="1" dirty="0">
                  <a:solidFill>
                    <a:schemeClr val="tx1">
                      <a:lumMod val="65000"/>
                      <a:lumOff val="35000"/>
                    </a:schemeClr>
                  </a:solidFill>
                </a:rPr>
                <a:t>，否则返回</a:t>
              </a:r>
              <a:r>
                <a:rPr lang="en-US" altLang="zh-CN" b="1" dirty="0">
                  <a:solidFill>
                    <a:schemeClr val="tx1">
                      <a:lumMod val="65000"/>
                      <a:lumOff val="35000"/>
                    </a:schemeClr>
                  </a:solidFill>
                </a:rPr>
                <a:t>0</a:t>
              </a:r>
              <a:r>
                <a:rPr lang="zh-CN" altLang="en-US" b="1" dirty="0">
                  <a:solidFill>
                    <a:schemeClr val="tx1">
                      <a:lumMod val="65000"/>
                      <a:lumOff val="35000"/>
                    </a:schemeClr>
                  </a:solidFill>
                </a:rPr>
                <a:t>。</a:t>
              </a:r>
            </a:p>
          </p:txBody>
        </p:sp>
      </p:grpSp>
      <p:sp>
        <p:nvSpPr>
          <p:cNvPr id="2" name="矩形 1"/>
          <p:cNvSpPr/>
          <p:nvPr/>
        </p:nvSpPr>
        <p:spPr>
          <a:xfrm>
            <a:off x="1105892" y="1145136"/>
            <a:ext cx="3313728" cy="369332"/>
          </a:xfrm>
          <a:prstGeom prst="rect">
            <a:avLst/>
          </a:prstGeom>
        </p:spPr>
        <p:txBody>
          <a:bodyPr wrap="none">
            <a:spAutoFit/>
          </a:bodyPr>
          <a:lstStyle/>
          <a:p>
            <a:r>
              <a:rPr lang="en-US" altLang="zh-CN" b="1" dirty="0"/>
              <a:t>3</a:t>
            </a:r>
            <a:r>
              <a:rPr lang="zh-CN" altLang="en-US" b="1" dirty="0"/>
              <a:t>．使用带状态参数的存储过程</a:t>
            </a:r>
            <a:endParaRPr lang="zh-CN" altLang="zh-CN" b="1" dirty="0"/>
          </a:p>
        </p:txBody>
      </p:sp>
      <p:sp>
        <p:nvSpPr>
          <p:cNvPr id="3" name="矩形 2"/>
          <p:cNvSpPr/>
          <p:nvPr/>
        </p:nvSpPr>
        <p:spPr>
          <a:xfrm>
            <a:off x="1565300" y="5768078"/>
            <a:ext cx="2582758" cy="369332"/>
          </a:xfrm>
          <a:prstGeom prst="rect">
            <a:avLst/>
          </a:prstGeom>
        </p:spPr>
        <p:txBody>
          <a:bodyPr wrap="none">
            <a:spAutoFit/>
          </a:bodyPr>
          <a:lstStyle/>
          <a:p>
            <a:r>
              <a:rPr lang="zh-CN" altLang="zh-CN" dirty="0" smtClean="0"/>
              <a:t>运行</a:t>
            </a:r>
            <a:r>
              <a:rPr lang="zh-CN" altLang="zh-CN" dirty="0"/>
              <a:t>结果：平均成绩</a:t>
            </a:r>
            <a:r>
              <a:rPr lang="en-US" altLang="zh-CN" dirty="0"/>
              <a:t>:91</a:t>
            </a:r>
            <a:endParaRPr lang="zh-CN" altLang="zh-CN" dirty="0"/>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50" name="直接连接符 4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374774" y="338348"/>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存储过程的应用</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52" name="文本框 51"/>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05</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53" name="任意多边形: 形状 5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4" name="任意多边形: 形状 5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5" name="任意多边形: 形状 5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8" name="组合 7"/>
          <p:cNvGrpSpPr/>
          <p:nvPr/>
        </p:nvGrpSpPr>
        <p:grpSpPr>
          <a:xfrm>
            <a:off x="1215620" y="1619998"/>
            <a:ext cx="9680831" cy="4173448"/>
            <a:chOff x="1088299" y="4213143"/>
            <a:chExt cx="5094405" cy="831090"/>
          </a:xfrm>
        </p:grpSpPr>
        <p:sp>
          <p:nvSpPr>
            <p:cNvPr id="9" name="矩形 8"/>
            <p:cNvSpPr/>
            <p:nvPr/>
          </p:nvSpPr>
          <p:spPr>
            <a:xfrm>
              <a:off x="1141192" y="4363916"/>
              <a:ext cx="5041512" cy="680317"/>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1</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）创建存储过程代码：</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use master</a:t>
              </a:r>
            </a:p>
            <a:p>
              <a:pPr algn="just">
                <a:lnSpc>
                  <a:spcPct val="120000"/>
                </a:lnSpc>
              </a:pPr>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if </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exists(select name from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sysobjects</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where name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sp_showtableindex</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and type='p')</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drop proc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sp_showtableindex</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go</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create proc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sp_showtableindex</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tablename</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varchar(30)='</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学生</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as</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select tab.name as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表名</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,inx.name as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索引名</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indid</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as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索引标识号</a:t>
              </a:r>
            </a:p>
            <a:p>
              <a:pPr algn="just">
                <a:lnSpc>
                  <a:spcPct val="120000"/>
                </a:lnSpc>
              </a:pP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 </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from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sysindexes</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inx</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join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sysobjects</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tab on tab.id=inx.id</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where tab.name like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tablename</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p:txBody>
        </p:sp>
        <p:sp>
          <p:nvSpPr>
            <p:cNvPr id="10" name="矩形 9"/>
            <p:cNvSpPr/>
            <p:nvPr/>
          </p:nvSpPr>
          <p:spPr>
            <a:xfrm>
              <a:off x="1088299" y="4213143"/>
              <a:ext cx="4790772" cy="15077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08】 </a:t>
              </a:r>
              <a:r>
                <a:rPr lang="zh-CN" altLang="en-US" b="1" dirty="0" smtClean="0">
                  <a:solidFill>
                    <a:schemeClr val="tx1">
                      <a:lumMod val="65000"/>
                      <a:lumOff val="35000"/>
                    </a:schemeClr>
                  </a:solidFill>
                </a:rPr>
                <a:t>创</a:t>
              </a:r>
              <a:r>
                <a:rPr lang="zh-CN" altLang="en-US" b="1" dirty="0">
                  <a:solidFill>
                    <a:schemeClr val="tx1">
                      <a:lumMod val="65000"/>
                      <a:lumOff val="35000"/>
                    </a:schemeClr>
                  </a:solidFill>
                </a:rPr>
                <a:t>建一个自定义的系统存储过程，显示指定表名的索引，如果没有指定表名，则返回“学生” 表的索引信息。</a:t>
              </a:r>
            </a:p>
          </p:txBody>
        </p:sp>
      </p:grpSp>
      <p:sp>
        <p:nvSpPr>
          <p:cNvPr id="2" name="矩形 1"/>
          <p:cNvSpPr/>
          <p:nvPr/>
        </p:nvSpPr>
        <p:spPr>
          <a:xfrm>
            <a:off x="1105892" y="1145136"/>
            <a:ext cx="3775393" cy="369332"/>
          </a:xfrm>
          <a:prstGeom prst="rect">
            <a:avLst/>
          </a:prstGeom>
        </p:spPr>
        <p:txBody>
          <a:bodyPr wrap="none">
            <a:spAutoFit/>
          </a:bodyPr>
          <a:lstStyle/>
          <a:p>
            <a:r>
              <a:rPr lang="en-US" altLang="zh-CN" b="1" dirty="0"/>
              <a:t>4</a:t>
            </a:r>
            <a:r>
              <a:rPr lang="zh-CN" altLang="en-US" b="1" dirty="0"/>
              <a:t>．使用用户自定义的系统存储过程</a:t>
            </a:r>
            <a:endParaRPr lang="zh-CN" altLang="zh-CN" b="1" dirty="0"/>
          </a:p>
        </p:txBody>
      </p:sp>
      <p:sp>
        <p:nvSpPr>
          <p:cNvPr id="3" name="矩形 2"/>
          <p:cNvSpPr/>
          <p:nvPr/>
        </p:nvSpPr>
        <p:spPr>
          <a:xfrm>
            <a:off x="8614580" y="3832402"/>
            <a:ext cx="3048000" cy="1421928"/>
          </a:xfrm>
          <a:prstGeom prst="rect">
            <a:avLst/>
          </a:prstGeom>
        </p:spPr>
        <p:txBody>
          <a:bodyPr wrap="square">
            <a:spAutoFit/>
          </a:bodyPr>
          <a:lstStyle/>
          <a:p>
            <a:pPr algn="just">
              <a:lnSpc>
                <a:spcPct val="120000"/>
              </a:lnSpc>
            </a:pP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2</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）调用存储过程代码</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use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jxgl</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go</a:t>
            </a:r>
          </a:p>
          <a:p>
            <a:pPr algn="just">
              <a:lnSpc>
                <a:spcPct val="120000"/>
              </a:lnSpc>
            </a:pP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exec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sp_showtableindex</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50" name="直接连接符 4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374774" y="338348"/>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存储过程的应用</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52" name="文本框 51"/>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05</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53" name="任意多边形: 形状 5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4" name="任意多边形: 形状 5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5" name="任意多边形: 形状 5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8" name="组合 7"/>
          <p:cNvGrpSpPr/>
          <p:nvPr/>
        </p:nvGrpSpPr>
        <p:grpSpPr>
          <a:xfrm>
            <a:off x="1215620" y="1619998"/>
            <a:ext cx="9739474" cy="4935354"/>
            <a:chOff x="1088299" y="4213143"/>
            <a:chExt cx="5125265" cy="982814"/>
          </a:xfrm>
        </p:grpSpPr>
        <p:sp>
          <p:nvSpPr>
            <p:cNvPr id="9" name="矩形 8"/>
            <p:cNvSpPr/>
            <p:nvPr/>
          </p:nvSpPr>
          <p:spPr>
            <a:xfrm>
              <a:off x="1172052" y="4294996"/>
              <a:ext cx="5041512" cy="900961"/>
            </a:xfrm>
            <a:prstGeom prst="rect">
              <a:avLst/>
            </a:prstGeom>
          </p:spPr>
          <p:txBody>
            <a:bodyPr wrap="square">
              <a:spAutoFit/>
              <a:scene3d>
                <a:camera prst="orthographicFront"/>
                <a:lightRig rig="threePt" dir="t"/>
              </a:scene3d>
              <a:sp3d contourW="6350"/>
            </a:bodyPr>
            <a:lstStyle/>
            <a:p>
              <a:pPr algn="just"/>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1</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）创建存储过程代码：</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use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jxgl</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go</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if exists(select name from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sysobjects</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where name ='</a:t>
              </a:r>
              <a:r>
                <a:rPr lang="en-US" altLang="zh-CN" dirty="0" err="1">
                  <a:solidFill>
                    <a:schemeClr val="tx1">
                      <a:lumMod val="50000"/>
                      <a:lumOff val="50000"/>
                    </a:schemeClr>
                  </a:solidFill>
                  <a:latin typeface="宋体" panose="02010600030101010101" pitchFamily="2" charset="-122"/>
                  <a:ea typeface="宋体" panose="02010600030101010101" pitchFamily="2" charset="-122"/>
                  <a:sym typeface="+mn-ea"/>
                </a:rPr>
                <a:t>proc_score</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and type ='p')</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drop proc score</a:t>
              </a:r>
            </a:p>
            <a:p>
              <a:pPr algn="just"/>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go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创建存储过程分组编号</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1</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create procedure proc_score;1</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as</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select left(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学号</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,6) as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班级号</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,max(</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成绩</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as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最高分 </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from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选修 </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group by left(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学号</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,6)</a:t>
              </a:r>
            </a:p>
            <a:p>
              <a:pPr algn="just"/>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go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创建存储过程分组编号</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2</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create procedure proc_score;2</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as</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select left(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学号</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,6) as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班级号</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,min(</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成绩</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 as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最低分 </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from </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选修 </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group by left(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学号</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,6</a:t>
              </a:r>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a:t>
              </a:r>
            </a:p>
            <a:p>
              <a:pPr algn="just"/>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2</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）调用存储过程</a:t>
              </a:r>
              <a:r>
                <a:rPr lang="zh-CN" altLang="en-US" dirty="0" smtClean="0">
                  <a:solidFill>
                    <a:schemeClr val="tx1">
                      <a:lumMod val="50000"/>
                      <a:lumOff val="50000"/>
                    </a:schemeClr>
                  </a:solidFill>
                  <a:latin typeface="宋体" panose="02010600030101010101" pitchFamily="2" charset="-122"/>
                  <a:ea typeface="宋体" panose="02010600030101010101" pitchFamily="2" charset="-122"/>
                  <a:sym typeface="+mn-ea"/>
                </a:rPr>
                <a:t>代码</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exec proc_score;1</a:t>
              </a:r>
            </a:p>
            <a:p>
              <a:pPr algn="just"/>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exec </a:t>
              </a:r>
              <a:r>
                <a:rPr lang="en-US" altLang="zh-CN" dirty="0" smtClean="0">
                  <a:solidFill>
                    <a:schemeClr val="tx1">
                      <a:lumMod val="50000"/>
                      <a:lumOff val="50000"/>
                    </a:schemeClr>
                  </a:solidFill>
                  <a:latin typeface="宋体" panose="02010600030101010101" pitchFamily="2" charset="-122"/>
                  <a:ea typeface="宋体" panose="02010600030101010101" pitchFamily="2" charset="-122"/>
                  <a:sym typeface="+mn-ea"/>
                </a:rPr>
                <a:t>proc_score;2</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p:txBody>
        </p:sp>
        <p:sp>
          <p:nvSpPr>
            <p:cNvPr id="10" name="矩形 9"/>
            <p:cNvSpPr/>
            <p:nvPr/>
          </p:nvSpPr>
          <p:spPr>
            <a:xfrm>
              <a:off x="1088299" y="4213143"/>
              <a:ext cx="4790772" cy="845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09】 </a:t>
              </a:r>
              <a:r>
                <a:rPr lang="zh-CN" altLang="en-US" b="1" dirty="0" smtClean="0">
                  <a:solidFill>
                    <a:schemeClr val="tx1">
                      <a:lumMod val="65000"/>
                      <a:lumOff val="35000"/>
                    </a:schemeClr>
                  </a:solidFill>
                </a:rPr>
                <a:t>创</a:t>
              </a:r>
              <a:r>
                <a:rPr lang="zh-CN" altLang="en-US" b="1" dirty="0">
                  <a:solidFill>
                    <a:schemeClr val="tx1">
                      <a:lumMod val="65000"/>
                      <a:lumOff val="35000"/>
                    </a:schemeClr>
                  </a:solidFill>
                </a:rPr>
                <a:t>建一个带游标数据类型的存储过程，实现逐行</a:t>
              </a:r>
              <a:r>
                <a:rPr lang="zh-CN" altLang="en-US" b="1" dirty="0" smtClean="0">
                  <a:solidFill>
                    <a:schemeClr val="tx1">
                      <a:lumMod val="65000"/>
                      <a:lumOff val="35000"/>
                    </a:schemeClr>
                  </a:solidFill>
                </a:rPr>
                <a:t>显示 “学生”</a:t>
              </a:r>
              <a:r>
                <a:rPr lang="zh-CN" altLang="en-US" b="1" dirty="0">
                  <a:solidFill>
                    <a:schemeClr val="tx1">
                      <a:lumMod val="65000"/>
                      <a:lumOff val="35000"/>
                    </a:schemeClr>
                  </a:solidFill>
                </a:rPr>
                <a:t>表中的数据。</a:t>
              </a:r>
            </a:p>
          </p:txBody>
        </p:sp>
      </p:grpSp>
      <p:sp>
        <p:nvSpPr>
          <p:cNvPr id="2" name="矩形 1"/>
          <p:cNvSpPr/>
          <p:nvPr/>
        </p:nvSpPr>
        <p:spPr>
          <a:xfrm>
            <a:off x="1105892" y="1145136"/>
            <a:ext cx="3313728" cy="369332"/>
          </a:xfrm>
          <a:prstGeom prst="rect">
            <a:avLst/>
          </a:prstGeom>
        </p:spPr>
        <p:txBody>
          <a:bodyPr wrap="none">
            <a:spAutoFit/>
          </a:bodyPr>
          <a:lstStyle/>
          <a:p>
            <a:r>
              <a:rPr lang="en-US" altLang="zh-CN" b="1" dirty="0"/>
              <a:t>5</a:t>
            </a:r>
            <a:r>
              <a:rPr lang="zh-CN" altLang="en-US" b="1" dirty="0" smtClean="0"/>
              <a:t>．创建带</a:t>
            </a:r>
            <a:r>
              <a:rPr lang="zh-CN" altLang="en-US" b="1" dirty="0"/>
              <a:t>编号的系统存储过程</a:t>
            </a:r>
            <a:endParaRPr lang="zh-CN" altLang="zh-CN" b="1" dirty="0"/>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02</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1415772"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4"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触发器的分类</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01</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215390" y="1368001"/>
            <a:ext cx="10447190" cy="4930168"/>
            <a:chOff x="1088299" y="4213143"/>
            <a:chExt cx="5041512" cy="5407540"/>
          </a:xfrm>
        </p:grpSpPr>
        <p:sp>
          <p:nvSpPr>
            <p:cNvPr id="132" name="矩形 131"/>
            <p:cNvSpPr/>
            <p:nvPr/>
          </p:nvSpPr>
          <p:spPr>
            <a:xfrm>
              <a:off x="1088299" y="4658294"/>
              <a:ext cx="5041512" cy="4962389"/>
            </a:xfrm>
            <a:prstGeom prst="rect">
              <a:avLst/>
            </a:prstGeom>
          </p:spPr>
          <p:txBody>
            <a:bodyPr wrap="square">
              <a:spAutoFit/>
              <a:scene3d>
                <a:camera prst="orthographicFront"/>
                <a:lightRig rig="threePt" dir="t"/>
              </a:scene3d>
              <a:sp3d contourW="6350"/>
            </a:bodyPr>
            <a:lstStyle/>
            <a:p>
              <a:pPr algn="just">
                <a:lnSpc>
                  <a:spcPct val="120000"/>
                </a:lnSpc>
              </a:pPr>
              <a:r>
                <a:rPr lang="en-US" altLang="zh-CN" sz="2000" dirty="0">
                  <a:solidFill>
                    <a:schemeClr val="tx1">
                      <a:lumMod val="50000"/>
                      <a:lumOff val="50000"/>
                    </a:schemeClr>
                  </a:solidFill>
                </a:rPr>
                <a:t>DML</a:t>
              </a:r>
              <a:r>
                <a:rPr lang="zh-CN" altLang="en-US" sz="2000" dirty="0">
                  <a:solidFill>
                    <a:schemeClr val="tx1">
                      <a:lumMod val="50000"/>
                      <a:lumOff val="50000"/>
                    </a:schemeClr>
                  </a:solidFill>
                </a:rPr>
                <a:t>触发器（表和视图级的作用域）是由</a:t>
              </a:r>
              <a:r>
                <a:rPr lang="en-US" altLang="zh-CN" sz="2000" dirty="0">
                  <a:solidFill>
                    <a:schemeClr val="tx1">
                      <a:lumMod val="50000"/>
                      <a:lumOff val="50000"/>
                    </a:schemeClr>
                  </a:solidFill>
                </a:rPr>
                <a:t>DML</a:t>
              </a:r>
              <a:r>
                <a:rPr lang="zh-CN" altLang="en-US" sz="2000" dirty="0">
                  <a:solidFill>
                    <a:schemeClr val="tx1">
                      <a:lumMod val="50000"/>
                      <a:lumOff val="50000"/>
                    </a:schemeClr>
                  </a:solidFill>
                </a:rPr>
                <a:t>事件激活的触发器，</a:t>
              </a:r>
              <a:r>
                <a:rPr lang="en-US" altLang="zh-CN" sz="2000" dirty="0">
                  <a:solidFill>
                    <a:schemeClr val="tx1">
                      <a:lumMod val="50000"/>
                      <a:lumOff val="50000"/>
                    </a:schemeClr>
                  </a:solidFill>
                </a:rPr>
                <a:t>DML</a:t>
              </a:r>
              <a:r>
                <a:rPr lang="zh-CN" altLang="en-US" sz="2000" dirty="0">
                  <a:solidFill>
                    <a:schemeClr val="tx1">
                      <a:lumMod val="50000"/>
                      <a:lumOff val="50000"/>
                    </a:schemeClr>
                  </a:solidFill>
                </a:rPr>
                <a:t>事件包括在表或视图上进行的</a:t>
              </a:r>
              <a:r>
                <a:rPr lang="en-US" altLang="zh-CN" sz="2000" dirty="0">
                  <a:solidFill>
                    <a:schemeClr val="tx1">
                      <a:lumMod val="50000"/>
                      <a:lumOff val="50000"/>
                    </a:schemeClr>
                  </a:solidFill>
                </a:rPr>
                <a:t>insert</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update</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delete</a:t>
              </a:r>
              <a:r>
                <a:rPr lang="zh-CN" altLang="en-US" sz="2000" dirty="0">
                  <a:solidFill>
                    <a:schemeClr val="tx1">
                      <a:lumMod val="50000"/>
                      <a:lumOff val="50000"/>
                    </a:schemeClr>
                  </a:solidFill>
                </a:rPr>
                <a:t>三种操作语句。其作用是保证表中数据变化遵循比较复杂的完整性约束规则。如当修改表数据时，联动调整关联表数据，以反映数据同步变化。</a:t>
              </a:r>
              <a:endParaRPr lang="en-US" altLang="zh-CN" sz="2000" dirty="0" smtClean="0">
                <a:solidFill>
                  <a:schemeClr val="tx1">
                    <a:lumMod val="50000"/>
                    <a:lumOff val="50000"/>
                  </a:schemeClr>
                </a:solidFill>
              </a:endParaRPr>
            </a:p>
            <a:p>
              <a:pPr algn="just">
                <a:lnSpc>
                  <a:spcPct val="120000"/>
                </a:lnSpc>
              </a:pPr>
              <a:r>
                <a:rPr lang="zh-CN" altLang="en-US" sz="2000" dirty="0" smtClean="0">
                  <a:solidFill>
                    <a:schemeClr val="tx1">
                      <a:lumMod val="50000"/>
                      <a:lumOff val="50000"/>
                    </a:schemeClr>
                  </a:solidFill>
                </a:rPr>
                <a:t>（</a:t>
              </a:r>
              <a:r>
                <a:rPr lang="en-US" altLang="zh-CN" sz="2000" dirty="0">
                  <a:solidFill>
                    <a:schemeClr val="tx1">
                      <a:lumMod val="50000"/>
                      <a:lumOff val="50000"/>
                    </a:schemeClr>
                  </a:solidFill>
                </a:rPr>
                <a:t>1</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DML</a:t>
              </a:r>
              <a:r>
                <a:rPr lang="zh-CN" altLang="en-US" sz="2000" dirty="0">
                  <a:solidFill>
                    <a:schemeClr val="tx1">
                      <a:lumMod val="50000"/>
                      <a:lumOff val="50000"/>
                    </a:schemeClr>
                  </a:solidFill>
                </a:rPr>
                <a:t>触发器分类</a:t>
              </a:r>
            </a:p>
            <a:p>
              <a:pPr algn="just">
                <a:lnSpc>
                  <a:spcPct val="120000"/>
                </a:lnSpc>
              </a:pPr>
              <a:r>
                <a:rPr lang="zh-CN" altLang="en-US" sz="2000" dirty="0">
                  <a:solidFill>
                    <a:schemeClr val="tx1">
                      <a:lumMod val="50000"/>
                      <a:lumOff val="50000"/>
                    </a:schemeClr>
                  </a:solidFill>
                </a:rPr>
                <a:t>根据触发器激活时机不同，</a:t>
              </a:r>
              <a:r>
                <a:rPr lang="en-US" altLang="zh-CN" sz="2000" dirty="0">
                  <a:solidFill>
                    <a:schemeClr val="tx1">
                      <a:lumMod val="50000"/>
                      <a:lumOff val="50000"/>
                    </a:schemeClr>
                  </a:solidFill>
                </a:rPr>
                <a:t>DML</a:t>
              </a:r>
              <a:r>
                <a:rPr lang="zh-CN" altLang="en-US" sz="2000" dirty="0">
                  <a:solidFill>
                    <a:schemeClr val="tx1">
                      <a:lumMod val="50000"/>
                      <a:lumOff val="50000"/>
                    </a:schemeClr>
                  </a:solidFill>
                </a:rPr>
                <a:t>触发器又可分为</a:t>
              </a:r>
              <a:r>
                <a:rPr lang="en-US" altLang="zh-CN" sz="2000" dirty="0">
                  <a:solidFill>
                    <a:schemeClr val="tx1">
                      <a:lumMod val="50000"/>
                      <a:lumOff val="50000"/>
                    </a:schemeClr>
                  </a:solidFill>
                </a:rPr>
                <a:t>instead of</a:t>
              </a:r>
              <a:r>
                <a:rPr lang="zh-CN" altLang="en-US" sz="2000" dirty="0">
                  <a:solidFill>
                    <a:schemeClr val="tx1">
                      <a:lumMod val="50000"/>
                      <a:lumOff val="50000"/>
                    </a:schemeClr>
                  </a:solidFill>
                </a:rPr>
                <a:t>触发器和</a:t>
              </a:r>
              <a:r>
                <a:rPr lang="en-US" altLang="zh-CN" sz="2000" dirty="0">
                  <a:solidFill>
                    <a:schemeClr val="tx1">
                      <a:lumMod val="50000"/>
                      <a:lumOff val="50000"/>
                    </a:schemeClr>
                  </a:solidFill>
                </a:rPr>
                <a:t>after</a:t>
              </a:r>
              <a:r>
                <a:rPr lang="zh-CN" altLang="en-US" sz="2000" dirty="0">
                  <a:solidFill>
                    <a:schemeClr val="tx1">
                      <a:lumMod val="50000"/>
                      <a:lumOff val="50000"/>
                    </a:schemeClr>
                  </a:solidFill>
                </a:rPr>
                <a:t>触发器两类。</a:t>
              </a:r>
            </a:p>
            <a:p>
              <a:pPr algn="just">
                <a:lnSpc>
                  <a:spcPct val="120000"/>
                </a:lnSpc>
              </a:pPr>
              <a:r>
                <a:rPr lang="zh-CN" altLang="en-US" sz="2000" dirty="0" smtClean="0">
                  <a:solidFill>
                    <a:schemeClr val="tx1">
                      <a:lumMod val="50000"/>
                      <a:lumOff val="50000"/>
                    </a:schemeClr>
                  </a:solidFill>
                </a:rPr>
                <a:t>①</a:t>
              </a:r>
              <a:r>
                <a:rPr lang="en-US" altLang="zh-CN" sz="2000" dirty="0" smtClean="0">
                  <a:solidFill>
                    <a:schemeClr val="tx1">
                      <a:lumMod val="50000"/>
                      <a:lumOff val="50000"/>
                    </a:schemeClr>
                  </a:solidFill>
                </a:rPr>
                <a:t>instead </a:t>
              </a:r>
              <a:r>
                <a:rPr lang="en-US" altLang="zh-CN" sz="2000" dirty="0">
                  <a:solidFill>
                    <a:schemeClr val="tx1">
                      <a:lumMod val="50000"/>
                      <a:lumOff val="50000"/>
                    </a:schemeClr>
                  </a:solidFill>
                </a:rPr>
                <a:t>of</a:t>
              </a:r>
              <a:r>
                <a:rPr lang="zh-CN" altLang="en-US" sz="2000" dirty="0">
                  <a:solidFill>
                    <a:schemeClr val="tx1">
                      <a:lumMod val="50000"/>
                      <a:lumOff val="50000"/>
                    </a:schemeClr>
                  </a:solidFill>
                </a:rPr>
                <a:t>触发器：在触发事件（</a:t>
              </a:r>
              <a:r>
                <a:rPr lang="en-US" altLang="zh-CN" sz="2000" dirty="0">
                  <a:solidFill>
                    <a:schemeClr val="tx1">
                      <a:lumMod val="50000"/>
                      <a:lumOff val="50000"/>
                    </a:schemeClr>
                  </a:solidFill>
                </a:rPr>
                <a:t>insert</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delete</a:t>
              </a:r>
              <a:r>
                <a:rPr lang="zh-CN" altLang="en-US" sz="2000" dirty="0">
                  <a:solidFill>
                    <a:schemeClr val="tx1">
                      <a:lumMod val="50000"/>
                      <a:lumOff val="50000"/>
                    </a:schemeClr>
                  </a:solidFill>
                </a:rPr>
                <a:t>和</a:t>
              </a:r>
              <a:r>
                <a:rPr lang="en-US" altLang="zh-CN" sz="2000" dirty="0">
                  <a:solidFill>
                    <a:schemeClr val="tx1">
                      <a:lumMod val="50000"/>
                      <a:lumOff val="50000"/>
                    </a:schemeClr>
                  </a:solidFill>
                </a:rPr>
                <a:t>update</a:t>
              </a:r>
              <a:r>
                <a:rPr lang="zh-CN" altLang="en-US" sz="2000" dirty="0">
                  <a:solidFill>
                    <a:schemeClr val="tx1">
                      <a:lumMod val="50000"/>
                      <a:lumOff val="50000"/>
                    </a:schemeClr>
                  </a:solidFill>
                </a:rPr>
                <a:t>）之前激活触发器，其功能是不执行触发事件语句，而是执行</a:t>
              </a:r>
              <a:r>
                <a:rPr lang="en-US" altLang="zh-CN" sz="2000" dirty="0">
                  <a:solidFill>
                    <a:schemeClr val="tx1">
                      <a:lumMod val="50000"/>
                      <a:lumOff val="50000"/>
                    </a:schemeClr>
                  </a:solidFill>
                </a:rPr>
                <a:t>instead of</a:t>
              </a:r>
              <a:r>
                <a:rPr lang="zh-CN" altLang="en-US" sz="2000" dirty="0">
                  <a:solidFill>
                    <a:schemeClr val="tx1">
                      <a:lumMod val="50000"/>
                      <a:lumOff val="50000"/>
                    </a:schemeClr>
                  </a:solidFill>
                </a:rPr>
                <a:t>触发器本身。</a:t>
              </a:r>
              <a:r>
                <a:rPr lang="en-US" altLang="zh-CN" sz="2000" dirty="0">
                  <a:solidFill>
                    <a:schemeClr val="tx1">
                      <a:lumMod val="50000"/>
                      <a:lumOff val="50000"/>
                    </a:schemeClr>
                  </a:solidFill>
                </a:rPr>
                <a:t>instead of</a:t>
              </a:r>
              <a:r>
                <a:rPr lang="zh-CN" altLang="en-US" sz="2000" dirty="0">
                  <a:solidFill>
                    <a:schemeClr val="tx1">
                      <a:lumMod val="50000"/>
                      <a:lumOff val="50000"/>
                    </a:schemeClr>
                  </a:solidFill>
                </a:rPr>
                <a:t>触发器可以在表和视图上定义，一个表或视图上的每一个</a:t>
              </a:r>
              <a:r>
                <a:rPr lang="en-US" altLang="zh-CN" sz="2000" dirty="0">
                  <a:solidFill>
                    <a:schemeClr val="tx1">
                      <a:lumMod val="50000"/>
                      <a:lumOff val="50000"/>
                    </a:schemeClr>
                  </a:solidFill>
                </a:rPr>
                <a:t>insert</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delete</a:t>
              </a:r>
              <a:r>
                <a:rPr lang="zh-CN" altLang="en-US" sz="2000" dirty="0">
                  <a:solidFill>
                    <a:schemeClr val="tx1">
                      <a:lumMod val="50000"/>
                      <a:lumOff val="50000"/>
                    </a:schemeClr>
                  </a:solidFill>
                </a:rPr>
                <a:t>和</a:t>
              </a:r>
              <a:r>
                <a:rPr lang="en-US" altLang="zh-CN" sz="2000" dirty="0">
                  <a:solidFill>
                    <a:schemeClr val="tx1">
                      <a:lumMod val="50000"/>
                      <a:lumOff val="50000"/>
                    </a:schemeClr>
                  </a:solidFill>
                </a:rPr>
                <a:t>update</a:t>
              </a:r>
              <a:r>
                <a:rPr lang="zh-CN" altLang="en-US" sz="2000" dirty="0">
                  <a:solidFill>
                    <a:schemeClr val="tx1">
                      <a:lumMod val="50000"/>
                      <a:lumOff val="50000"/>
                    </a:schemeClr>
                  </a:solidFill>
                </a:rPr>
                <a:t>操作只能有一个</a:t>
              </a:r>
              <a:r>
                <a:rPr lang="en-US" altLang="zh-CN" sz="2000" dirty="0">
                  <a:solidFill>
                    <a:schemeClr val="tx1">
                      <a:lumMod val="50000"/>
                      <a:lumOff val="50000"/>
                    </a:schemeClr>
                  </a:solidFill>
                </a:rPr>
                <a:t>instead of</a:t>
              </a:r>
              <a:r>
                <a:rPr lang="zh-CN" altLang="en-US" sz="2000" dirty="0">
                  <a:solidFill>
                    <a:schemeClr val="tx1">
                      <a:lumMod val="50000"/>
                      <a:lumOff val="50000"/>
                    </a:schemeClr>
                  </a:solidFill>
                </a:rPr>
                <a:t>触发器。</a:t>
              </a:r>
            </a:p>
            <a:p>
              <a:pPr algn="just">
                <a:lnSpc>
                  <a:spcPct val="120000"/>
                </a:lnSpc>
              </a:pPr>
              <a:r>
                <a:rPr lang="zh-CN" altLang="en-US" sz="2000" dirty="0" smtClean="0">
                  <a:solidFill>
                    <a:schemeClr val="tx1">
                      <a:lumMod val="50000"/>
                      <a:lumOff val="50000"/>
                    </a:schemeClr>
                  </a:solidFill>
                </a:rPr>
                <a:t>②</a:t>
              </a:r>
              <a:r>
                <a:rPr lang="en-US" altLang="zh-CN" sz="2000" dirty="0" smtClean="0">
                  <a:solidFill>
                    <a:schemeClr val="tx1">
                      <a:lumMod val="50000"/>
                      <a:lumOff val="50000"/>
                    </a:schemeClr>
                  </a:solidFill>
                </a:rPr>
                <a:t>after</a:t>
              </a:r>
              <a:r>
                <a:rPr lang="zh-CN" altLang="en-US" sz="2000" dirty="0">
                  <a:solidFill>
                    <a:schemeClr val="tx1">
                      <a:lumMod val="50000"/>
                      <a:lumOff val="50000"/>
                    </a:schemeClr>
                  </a:solidFill>
                </a:rPr>
                <a:t>触发器：在触发事件（</a:t>
              </a:r>
              <a:r>
                <a:rPr lang="en-US" altLang="zh-CN" sz="2000" dirty="0">
                  <a:solidFill>
                    <a:schemeClr val="tx1">
                      <a:lumMod val="50000"/>
                      <a:lumOff val="50000"/>
                    </a:schemeClr>
                  </a:solidFill>
                </a:rPr>
                <a:t>insert</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delete</a:t>
              </a:r>
              <a:r>
                <a:rPr lang="zh-CN" altLang="en-US" sz="2000" dirty="0">
                  <a:solidFill>
                    <a:schemeClr val="tx1">
                      <a:lumMod val="50000"/>
                      <a:lumOff val="50000"/>
                    </a:schemeClr>
                  </a:solidFill>
                </a:rPr>
                <a:t>和</a:t>
              </a:r>
              <a:r>
                <a:rPr lang="en-US" altLang="zh-CN" sz="2000" dirty="0">
                  <a:solidFill>
                    <a:schemeClr val="tx1">
                      <a:lumMod val="50000"/>
                      <a:lumOff val="50000"/>
                    </a:schemeClr>
                  </a:solidFill>
                </a:rPr>
                <a:t>update</a:t>
              </a:r>
              <a:r>
                <a:rPr lang="zh-CN" altLang="en-US" sz="2000" dirty="0">
                  <a:solidFill>
                    <a:schemeClr val="tx1">
                      <a:lumMod val="50000"/>
                      <a:lumOff val="50000"/>
                    </a:schemeClr>
                  </a:solidFill>
                </a:rPr>
                <a:t>）成功执行之后激活触发器，其功能是除非触发体中有回滚语句，否则即使触发事件违反约束规则，也不能阻止触发事件语句执行。</a:t>
              </a:r>
              <a:r>
                <a:rPr lang="en-US" altLang="zh-CN" sz="2000" dirty="0">
                  <a:solidFill>
                    <a:schemeClr val="tx1">
                      <a:lumMod val="50000"/>
                      <a:lumOff val="50000"/>
                    </a:schemeClr>
                  </a:solidFill>
                </a:rPr>
                <a:t>after</a:t>
              </a:r>
              <a:r>
                <a:rPr lang="zh-CN" altLang="en-US" sz="2000" dirty="0">
                  <a:solidFill>
                    <a:schemeClr val="tx1">
                      <a:lumMod val="50000"/>
                      <a:lumOff val="50000"/>
                    </a:schemeClr>
                  </a:solidFill>
                </a:rPr>
                <a:t>触发器只能在表上定义，一个表上的每一个</a:t>
              </a:r>
              <a:r>
                <a:rPr lang="en-US" altLang="zh-CN" sz="2000" dirty="0">
                  <a:solidFill>
                    <a:schemeClr val="tx1">
                      <a:lumMod val="50000"/>
                      <a:lumOff val="50000"/>
                    </a:schemeClr>
                  </a:solidFill>
                </a:rPr>
                <a:t>insert</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delete</a:t>
              </a:r>
              <a:r>
                <a:rPr lang="zh-CN" altLang="en-US" sz="2000" dirty="0">
                  <a:solidFill>
                    <a:schemeClr val="tx1">
                      <a:lumMod val="50000"/>
                      <a:lumOff val="50000"/>
                    </a:schemeClr>
                  </a:solidFill>
                </a:rPr>
                <a:t>和</a:t>
              </a:r>
              <a:r>
                <a:rPr lang="en-US" altLang="zh-CN" sz="2000" dirty="0">
                  <a:solidFill>
                    <a:schemeClr val="tx1">
                      <a:lumMod val="50000"/>
                      <a:lumOff val="50000"/>
                    </a:schemeClr>
                  </a:solidFill>
                </a:rPr>
                <a:t>update</a:t>
              </a:r>
              <a:r>
                <a:rPr lang="zh-CN" altLang="en-US" sz="2000" dirty="0">
                  <a:solidFill>
                    <a:schemeClr val="tx1">
                      <a:lumMod val="50000"/>
                      <a:lumOff val="50000"/>
                    </a:schemeClr>
                  </a:solidFill>
                </a:rPr>
                <a:t>操作都可以有多个</a:t>
              </a:r>
              <a:r>
                <a:rPr lang="en-US" altLang="zh-CN" sz="2000" dirty="0">
                  <a:solidFill>
                    <a:schemeClr val="tx1">
                      <a:lumMod val="50000"/>
                      <a:lumOff val="50000"/>
                    </a:schemeClr>
                  </a:solidFill>
                </a:rPr>
                <a:t>after</a:t>
              </a:r>
              <a:r>
                <a:rPr lang="zh-CN" altLang="en-US" sz="2000" dirty="0">
                  <a:solidFill>
                    <a:schemeClr val="tx1">
                      <a:lumMod val="50000"/>
                      <a:lumOff val="50000"/>
                    </a:schemeClr>
                  </a:solidFill>
                </a:rPr>
                <a:t>触发器。</a:t>
              </a:r>
            </a:p>
          </p:txBody>
        </p:sp>
        <p:sp>
          <p:nvSpPr>
            <p:cNvPr id="133" name="矩形 132"/>
            <p:cNvSpPr/>
            <p:nvPr/>
          </p:nvSpPr>
          <p:spPr>
            <a:xfrm>
              <a:off x="1088299" y="4213143"/>
              <a:ext cx="2241974" cy="4247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1.DML</a:t>
              </a:r>
              <a:r>
                <a:rPr lang="zh-CN" altLang="en-US" b="1" dirty="0">
                  <a:solidFill>
                    <a:schemeClr val="tx1">
                      <a:lumMod val="65000"/>
                      <a:lumOff val="35000"/>
                    </a:schemeClr>
                  </a:solidFill>
                </a:rPr>
                <a:t>触发器</a:t>
              </a:r>
            </a:p>
          </p:txBody>
        </p:sp>
      </p:gr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触发器的分类</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01</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215390" y="1368000"/>
            <a:ext cx="9900285" cy="4969465"/>
            <a:chOff x="1088299" y="4213143"/>
            <a:chExt cx="5041512" cy="4969492"/>
          </a:xfrm>
        </p:grpSpPr>
        <p:sp>
          <p:nvSpPr>
            <p:cNvPr id="132" name="矩形 131"/>
            <p:cNvSpPr/>
            <p:nvPr/>
          </p:nvSpPr>
          <p:spPr>
            <a:xfrm>
              <a:off x="1088299" y="4658295"/>
              <a:ext cx="5041512" cy="452434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2</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DML</a:t>
              </a:r>
              <a:r>
                <a:rPr lang="zh-CN" altLang="en-US" sz="2000" dirty="0">
                  <a:solidFill>
                    <a:schemeClr val="tx1">
                      <a:lumMod val="50000"/>
                      <a:lumOff val="50000"/>
                    </a:schemeClr>
                  </a:solidFill>
                </a:rPr>
                <a:t>触发器的临时表</a:t>
              </a:r>
            </a:p>
            <a:p>
              <a:pPr algn="just">
                <a:lnSpc>
                  <a:spcPct val="120000"/>
                </a:lnSpc>
              </a:pPr>
              <a:r>
                <a:rPr lang="zh-CN" altLang="en-US" sz="2000" dirty="0">
                  <a:solidFill>
                    <a:schemeClr val="tx1">
                      <a:lumMod val="50000"/>
                      <a:lumOff val="50000"/>
                    </a:schemeClr>
                  </a:solidFill>
                </a:rPr>
                <a:t>使用</a:t>
              </a:r>
              <a:r>
                <a:rPr lang="en-US" altLang="zh-CN" sz="2000" dirty="0">
                  <a:solidFill>
                    <a:schemeClr val="tx1">
                      <a:lumMod val="50000"/>
                      <a:lumOff val="50000"/>
                    </a:schemeClr>
                  </a:solidFill>
                </a:rPr>
                <a:t>DML</a:t>
              </a:r>
              <a:r>
                <a:rPr lang="zh-CN" altLang="en-US" sz="2000" dirty="0">
                  <a:solidFill>
                    <a:schemeClr val="tx1">
                      <a:lumMod val="50000"/>
                      <a:lumOff val="50000"/>
                    </a:schemeClr>
                  </a:solidFill>
                </a:rPr>
                <a:t>触发器时，</a:t>
              </a:r>
              <a:r>
                <a:rPr lang="en-US" altLang="zh-CN" sz="2000" dirty="0">
                  <a:solidFill>
                    <a:schemeClr val="tx1">
                      <a:lumMod val="50000"/>
                      <a:lumOff val="50000"/>
                    </a:schemeClr>
                  </a:solidFill>
                </a:rPr>
                <a:t>SQL Server</a:t>
              </a:r>
              <a:r>
                <a:rPr lang="zh-CN" altLang="en-US" sz="2000" dirty="0">
                  <a:solidFill>
                    <a:schemeClr val="tx1">
                      <a:lumMod val="50000"/>
                      <a:lumOff val="50000"/>
                    </a:schemeClr>
                  </a:solidFill>
                </a:rPr>
                <a:t>会为每个触发器建立两个特殊的临时表：</a:t>
              </a:r>
              <a:r>
                <a:rPr lang="en-US" altLang="zh-CN" sz="2000" dirty="0">
                  <a:solidFill>
                    <a:schemeClr val="tx1">
                      <a:lumMod val="50000"/>
                      <a:lumOff val="50000"/>
                    </a:schemeClr>
                  </a:solidFill>
                </a:rPr>
                <a:t>inserted</a:t>
              </a:r>
              <a:r>
                <a:rPr lang="zh-CN" altLang="en-US" sz="2000" dirty="0">
                  <a:solidFill>
                    <a:schemeClr val="tx1">
                      <a:lumMod val="50000"/>
                      <a:lumOff val="50000"/>
                    </a:schemeClr>
                  </a:solidFill>
                </a:rPr>
                <a:t>表和</a:t>
              </a:r>
              <a:r>
                <a:rPr lang="en-US" altLang="zh-CN" sz="2000" dirty="0">
                  <a:solidFill>
                    <a:schemeClr val="tx1">
                      <a:lumMod val="50000"/>
                      <a:lumOff val="50000"/>
                    </a:schemeClr>
                  </a:solidFill>
                </a:rPr>
                <a:t>deleted</a:t>
              </a:r>
              <a:r>
                <a:rPr lang="zh-CN" altLang="en-US" sz="2000" dirty="0">
                  <a:solidFill>
                    <a:schemeClr val="tx1">
                      <a:lumMod val="50000"/>
                      <a:lumOff val="50000"/>
                    </a:schemeClr>
                  </a:solidFill>
                </a:rPr>
                <a:t>表。这两表存储在内存中，与被该触发器应用的表结构完全相同，而且由系统维护和管理，用户只能读取数据而不能修改数据。每个触发器只能访问自己的临时表，触发器执行完毕，两个临时表也会自动释放。</a:t>
              </a:r>
            </a:p>
            <a:p>
              <a:pPr algn="just">
                <a:lnSpc>
                  <a:spcPct val="120000"/>
                </a:lnSpc>
              </a:pPr>
              <a:r>
                <a:rPr lang="zh-CN" altLang="en-US" sz="2000" dirty="0" smtClean="0">
                  <a:solidFill>
                    <a:schemeClr val="tx1">
                      <a:lumMod val="50000"/>
                      <a:lumOff val="50000"/>
                    </a:schemeClr>
                  </a:solidFill>
                </a:rPr>
                <a:t>①</a:t>
              </a:r>
              <a:r>
                <a:rPr lang="en-US" altLang="zh-CN" sz="2000" dirty="0" smtClean="0">
                  <a:solidFill>
                    <a:schemeClr val="tx1">
                      <a:lumMod val="50000"/>
                      <a:lumOff val="50000"/>
                    </a:schemeClr>
                  </a:solidFill>
                </a:rPr>
                <a:t>inserted</a:t>
              </a:r>
              <a:r>
                <a:rPr lang="zh-CN" altLang="en-US" sz="2000" dirty="0">
                  <a:solidFill>
                    <a:schemeClr val="tx1">
                      <a:lumMod val="50000"/>
                      <a:lumOff val="50000"/>
                    </a:schemeClr>
                  </a:solidFill>
                </a:rPr>
                <a:t>表：用于存储</a:t>
              </a:r>
              <a:r>
                <a:rPr lang="en-US" altLang="zh-CN" sz="2000" dirty="0">
                  <a:solidFill>
                    <a:schemeClr val="tx1">
                      <a:lumMod val="50000"/>
                      <a:lumOff val="50000"/>
                    </a:schemeClr>
                  </a:solidFill>
                </a:rPr>
                <a:t>insert</a:t>
              </a:r>
              <a:r>
                <a:rPr lang="zh-CN" altLang="en-US" sz="2000" dirty="0">
                  <a:solidFill>
                    <a:schemeClr val="tx1">
                      <a:lumMod val="50000"/>
                      <a:lumOff val="50000"/>
                    </a:schemeClr>
                  </a:solidFill>
                </a:rPr>
                <a:t>和</a:t>
              </a:r>
              <a:r>
                <a:rPr lang="en-US" altLang="zh-CN" sz="2000" dirty="0">
                  <a:solidFill>
                    <a:schemeClr val="tx1">
                      <a:lumMod val="50000"/>
                      <a:lumOff val="50000"/>
                    </a:schemeClr>
                  </a:solidFill>
                </a:rPr>
                <a:t>update</a:t>
              </a:r>
              <a:r>
                <a:rPr lang="zh-CN" altLang="en-US" sz="2000" dirty="0">
                  <a:solidFill>
                    <a:schemeClr val="tx1">
                      <a:lumMod val="50000"/>
                      <a:lumOff val="50000"/>
                    </a:schemeClr>
                  </a:solidFill>
                </a:rPr>
                <a:t>语句所影响的行副本。当执行</a:t>
              </a:r>
              <a:r>
                <a:rPr lang="en-US" altLang="zh-CN" sz="2000" dirty="0">
                  <a:solidFill>
                    <a:schemeClr val="tx1">
                      <a:lumMod val="50000"/>
                      <a:lumOff val="50000"/>
                    </a:schemeClr>
                  </a:solidFill>
                </a:rPr>
                <a:t>insert</a:t>
              </a:r>
              <a:r>
                <a:rPr lang="zh-CN" altLang="en-US" sz="2000" dirty="0">
                  <a:solidFill>
                    <a:schemeClr val="tx1">
                      <a:lumMod val="50000"/>
                      <a:lumOff val="50000"/>
                    </a:schemeClr>
                  </a:solidFill>
                </a:rPr>
                <a:t>和</a:t>
              </a:r>
              <a:r>
                <a:rPr lang="en-US" altLang="zh-CN" sz="2000" dirty="0">
                  <a:solidFill>
                    <a:schemeClr val="tx1">
                      <a:lumMod val="50000"/>
                      <a:lumOff val="50000"/>
                    </a:schemeClr>
                  </a:solidFill>
                </a:rPr>
                <a:t>update</a:t>
              </a:r>
              <a:r>
                <a:rPr lang="zh-CN" altLang="en-US" sz="2000" dirty="0">
                  <a:solidFill>
                    <a:schemeClr val="tx1">
                      <a:lumMod val="50000"/>
                      <a:lumOff val="50000"/>
                    </a:schemeClr>
                  </a:solidFill>
                </a:rPr>
                <a:t>操作时，新的数据行同时被添加基本表和</a:t>
              </a:r>
              <a:r>
                <a:rPr lang="en-US" altLang="zh-CN" sz="2000" dirty="0">
                  <a:solidFill>
                    <a:schemeClr val="tx1">
                      <a:lumMod val="50000"/>
                      <a:lumOff val="50000"/>
                    </a:schemeClr>
                  </a:solidFill>
                </a:rPr>
                <a:t>inserted</a:t>
              </a:r>
              <a:r>
                <a:rPr lang="zh-CN" altLang="en-US" sz="2000" dirty="0">
                  <a:solidFill>
                    <a:schemeClr val="tx1">
                      <a:lumMod val="50000"/>
                      <a:lumOff val="50000"/>
                    </a:schemeClr>
                  </a:solidFill>
                </a:rPr>
                <a:t>表中。</a:t>
              </a:r>
            </a:p>
            <a:p>
              <a:pPr algn="just">
                <a:lnSpc>
                  <a:spcPct val="120000"/>
                </a:lnSpc>
              </a:pPr>
              <a:r>
                <a:rPr lang="zh-CN" altLang="en-US" sz="2000" dirty="0" smtClean="0">
                  <a:solidFill>
                    <a:schemeClr val="tx1">
                      <a:lumMod val="50000"/>
                      <a:lumOff val="50000"/>
                    </a:schemeClr>
                  </a:solidFill>
                </a:rPr>
                <a:t>②</a:t>
              </a:r>
              <a:r>
                <a:rPr lang="en-US" altLang="zh-CN" sz="2000" dirty="0" smtClean="0">
                  <a:solidFill>
                    <a:schemeClr val="tx1">
                      <a:lumMod val="50000"/>
                      <a:lumOff val="50000"/>
                    </a:schemeClr>
                  </a:solidFill>
                </a:rPr>
                <a:t>deleted</a:t>
              </a:r>
              <a:r>
                <a:rPr lang="zh-CN" altLang="en-US" sz="2000" dirty="0">
                  <a:solidFill>
                    <a:schemeClr val="tx1">
                      <a:lumMod val="50000"/>
                      <a:lumOff val="50000"/>
                    </a:schemeClr>
                  </a:solidFill>
                </a:rPr>
                <a:t>表：用于存储</a:t>
              </a:r>
              <a:r>
                <a:rPr lang="en-US" altLang="zh-CN" sz="2000" dirty="0">
                  <a:solidFill>
                    <a:schemeClr val="tx1">
                      <a:lumMod val="50000"/>
                      <a:lumOff val="50000"/>
                    </a:schemeClr>
                  </a:solidFill>
                </a:rPr>
                <a:t>delete</a:t>
              </a:r>
              <a:r>
                <a:rPr lang="zh-CN" altLang="en-US" sz="2000" dirty="0">
                  <a:solidFill>
                    <a:schemeClr val="tx1">
                      <a:lumMod val="50000"/>
                      <a:lumOff val="50000"/>
                    </a:schemeClr>
                  </a:solidFill>
                </a:rPr>
                <a:t>和</a:t>
              </a:r>
              <a:r>
                <a:rPr lang="en-US" altLang="zh-CN" sz="2000" dirty="0">
                  <a:solidFill>
                    <a:schemeClr val="tx1">
                      <a:lumMod val="50000"/>
                      <a:lumOff val="50000"/>
                    </a:schemeClr>
                  </a:solidFill>
                </a:rPr>
                <a:t>update</a:t>
              </a:r>
              <a:r>
                <a:rPr lang="zh-CN" altLang="en-US" sz="2000" dirty="0">
                  <a:solidFill>
                    <a:schemeClr val="tx1">
                      <a:lumMod val="50000"/>
                      <a:lumOff val="50000"/>
                    </a:schemeClr>
                  </a:solidFill>
                </a:rPr>
                <a:t>语句所影响的行副本。当执行</a:t>
              </a:r>
              <a:r>
                <a:rPr lang="en-US" altLang="zh-CN" sz="2000" dirty="0">
                  <a:solidFill>
                    <a:schemeClr val="tx1">
                      <a:lumMod val="50000"/>
                      <a:lumOff val="50000"/>
                    </a:schemeClr>
                  </a:solidFill>
                </a:rPr>
                <a:t>delete</a:t>
              </a:r>
              <a:r>
                <a:rPr lang="zh-CN" altLang="en-US" sz="2000" dirty="0">
                  <a:solidFill>
                    <a:schemeClr val="tx1">
                      <a:lumMod val="50000"/>
                      <a:lumOff val="50000"/>
                    </a:schemeClr>
                  </a:solidFill>
                </a:rPr>
                <a:t>和</a:t>
              </a:r>
              <a:r>
                <a:rPr lang="en-US" altLang="zh-CN" sz="2000" dirty="0">
                  <a:solidFill>
                    <a:schemeClr val="tx1">
                      <a:lumMod val="50000"/>
                      <a:lumOff val="50000"/>
                    </a:schemeClr>
                  </a:solidFill>
                </a:rPr>
                <a:t>update</a:t>
              </a:r>
              <a:r>
                <a:rPr lang="zh-CN" altLang="en-US" sz="2000" dirty="0">
                  <a:solidFill>
                    <a:schemeClr val="tx1">
                      <a:lumMod val="50000"/>
                      <a:lumOff val="50000"/>
                    </a:schemeClr>
                  </a:solidFill>
                </a:rPr>
                <a:t>操作时，指定的原数据行被用户从基本表中删除，然后被转移到</a:t>
              </a:r>
              <a:r>
                <a:rPr lang="en-US" altLang="zh-CN" sz="2000" dirty="0">
                  <a:solidFill>
                    <a:schemeClr val="tx1">
                      <a:lumMod val="50000"/>
                      <a:lumOff val="50000"/>
                    </a:schemeClr>
                  </a:solidFill>
                </a:rPr>
                <a:t>deleted</a:t>
              </a:r>
              <a:r>
                <a:rPr lang="zh-CN" altLang="en-US" sz="2000" dirty="0">
                  <a:solidFill>
                    <a:schemeClr val="tx1">
                      <a:lumMod val="50000"/>
                      <a:lumOff val="50000"/>
                    </a:schemeClr>
                  </a:solidFill>
                </a:rPr>
                <a:t>表中。一般来说，在基本表和</a:t>
              </a:r>
              <a:r>
                <a:rPr lang="en-US" altLang="zh-CN" sz="2000" dirty="0">
                  <a:solidFill>
                    <a:schemeClr val="tx1">
                      <a:lumMod val="50000"/>
                      <a:lumOff val="50000"/>
                    </a:schemeClr>
                  </a:solidFill>
                </a:rPr>
                <a:t>deleted</a:t>
              </a:r>
              <a:r>
                <a:rPr lang="zh-CN" altLang="en-US" sz="2000" dirty="0">
                  <a:solidFill>
                    <a:schemeClr val="tx1">
                      <a:lumMod val="50000"/>
                      <a:lumOff val="50000"/>
                    </a:schemeClr>
                  </a:solidFill>
                </a:rPr>
                <a:t>表中不会存在相同的数据行。</a:t>
              </a:r>
            </a:p>
            <a:p>
              <a:pPr algn="just">
                <a:lnSpc>
                  <a:spcPct val="120000"/>
                </a:lnSpc>
              </a:pPr>
              <a:r>
                <a:rPr lang="zh-CN" altLang="en-US" sz="2000" dirty="0">
                  <a:solidFill>
                    <a:schemeClr val="tx1">
                      <a:lumMod val="50000"/>
                      <a:lumOff val="50000"/>
                    </a:schemeClr>
                  </a:solidFill>
                </a:rPr>
                <a:t>注意：</a:t>
              </a:r>
              <a:r>
                <a:rPr lang="en-US" altLang="zh-CN" sz="2000" dirty="0">
                  <a:solidFill>
                    <a:schemeClr val="tx1">
                      <a:lumMod val="50000"/>
                      <a:lumOff val="50000"/>
                    </a:schemeClr>
                  </a:solidFill>
                </a:rPr>
                <a:t>update</a:t>
              </a:r>
              <a:r>
                <a:rPr lang="zh-CN" altLang="en-US" sz="2000" dirty="0">
                  <a:solidFill>
                    <a:schemeClr val="tx1">
                      <a:lumMod val="50000"/>
                      <a:lumOff val="50000"/>
                    </a:schemeClr>
                  </a:solidFill>
                </a:rPr>
                <a:t>操作可以看成两个步骤：首先，将基本表中要更新的原数据行移到</a:t>
              </a:r>
              <a:r>
                <a:rPr lang="en-US" altLang="zh-CN" sz="2000" dirty="0">
                  <a:solidFill>
                    <a:schemeClr val="tx1">
                      <a:lumMod val="50000"/>
                      <a:lumOff val="50000"/>
                    </a:schemeClr>
                  </a:solidFill>
                </a:rPr>
                <a:t>deleted</a:t>
              </a:r>
              <a:r>
                <a:rPr lang="zh-CN" altLang="en-US" sz="2000" dirty="0">
                  <a:solidFill>
                    <a:schemeClr val="tx1">
                      <a:lumMod val="50000"/>
                      <a:lumOff val="50000"/>
                    </a:schemeClr>
                  </a:solidFill>
                </a:rPr>
                <a:t>表中，然后从</a:t>
              </a:r>
              <a:r>
                <a:rPr lang="en-US" altLang="zh-CN" sz="2000" dirty="0">
                  <a:solidFill>
                    <a:schemeClr val="tx1">
                      <a:lumMod val="50000"/>
                      <a:lumOff val="50000"/>
                    </a:schemeClr>
                  </a:solidFill>
                </a:rPr>
                <a:t>inserted</a:t>
              </a:r>
              <a:r>
                <a:rPr lang="zh-CN" altLang="en-US" sz="2000" dirty="0">
                  <a:solidFill>
                    <a:schemeClr val="tx1">
                      <a:lumMod val="50000"/>
                      <a:lumOff val="50000"/>
                    </a:schemeClr>
                  </a:solidFill>
                </a:rPr>
                <a:t>表中复制更新后的新数据行到基本表中。</a:t>
              </a:r>
            </a:p>
          </p:txBody>
        </p:sp>
        <p:sp>
          <p:nvSpPr>
            <p:cNvPr id="133" name="矩形 132"/>
            <p:cNvSpPr/>
            <p:nvPr/>
          </p:nvSpPr>
          <p:spPr>
            <a:xfrm>
              <a:off x="1088299" y="4213143"/>
              <a:ext cx="2241974" cy="4247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1.DML</a:t>
              </a:r>
              <a:r>
                <a:rPr lang="zh-CN" altLang="en-US" b="1" dirty="0">
                  <a:solidFill>
                    <a:schemeClr val="tx1">
                      <a:lumMod val="65000"/>
                      <a:lumOff val="35000"/>
                    </a:schemeClr>
                  </a:solidFill>
                </a:rPr>
                <a:t>触发器</a:t>
              </a:r>
            </a:p>
          </p:txBody>
        </p:sp>
      </p:gr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触发器的分类</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01</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215390" y="1368000"/>
            <a:ext cx="9900285" cy="2014809"/>
            <a:chOff x="1088299" y="4213143"/>
            <a:chExt cx="5041512" cy="2014820"/>
          </a:xfrm>
        </p:grpSpPr>
        <p:sp>
          <p:nvSpPr>
            <p:cNvPr id="132" name="矩形 131"/>
            <p:cNvSpPr/>
            <p:nvPr/>
          </p:nvSpPr>
          <p:spPr>
            <a:xfrm>
              <a:off x="1088299" y="4658295"/>
              <a:ext cx="5041512" cy="1569668"/>
            </a:xfrm>
            <a:prstGeom prst="rect">
              <a:avLst/>
            </a:prstGeom>
          </p:spPr>
          <p:txBody>
            <a:bodyPr wrap="square">
              <a:spAutoFit/>
              <a:scene3d>
                <a:camera prst="orthographicFront"/>
                <a:lightRig rig="threePt" dir="t"/>
              </a:scene3d>
              <a:sp3d contourW="6350"/>
            </a:bodyPr>
            <a:lstStyle/>
            <a:p>
              <a:pPr algn="just">
                <a:lnSpc>
                  <a:spcPct val="120000"/>
                </a:lnSpc>
              </a:pPr>
              <a:r>
                <a:rPr lang="en-US" altLang="zh-CN" sz="2000" dirty="0">
                  <a:solidFill>
                    <a:schemeClr val="tx1">
                      <a:lumMod val="50000"/>
                      <a:lumOff val="50000"/>
                    </a:schemeClr>
                  </a:solidFill>
                </a:rPr>
                <a:t>DDL</a:t>
              </a:r>
              <a:r>
                <a:rPr lang="zh-CN" altLang="en-US" sz="2000" dirty="0">
                  <a:solidFill>
                    <a:schemeClr val="tx1">
                      <a:lumMod val="50000"/>
                      <a:lumOff val="50000"/>
                    </a:schemeClr>
                  </a:solidFill>
                </a:rPr>
                <a:t>触发器（服务器或数据库级作用域）是由</a:t>
              </a:r>
              <a:r>
                <a:rPr lang="en-US" altLang="zh-CN" sz="2000" dirty="0">
                  <a:solidFill>
                    <a:schemeClr val="tx1">
                      <a:lumMod val="50000"/>
                      <a:lumOff val="50000"/>
                    </a:schemeClr>
                  </a:solidFill>
                </a:rPr>
                <a:t>DDL</a:t>
              </a:r>
              <a:r>
                <a:rPr lang="zh-CN" altLang="en-US" sz="2000" dirty="0">
                  <a:solidFill>
                    <a:schemeClr val="tx1">
                      <a:lumMod val="50000"/>
                      <a:lumOff val="50000"/>
                    </a:schemeClr>
                  </a:solidFill>
                </a:rPr>
                <a:t>事件（语句）激活的触发器，</a:t>
              </a:r>
              <a:r>
                <a:rPr lang="en-US" altLang="zh-CN" sz="2000" dirty="0">
                  <a:solidFill>
                    <a:schemeClr val="tx1">
                      <a:lumMod val="50000"/>
                      <a:lumOff val="50000"/>
                    </a:schemeClr>
                  </a:solidFill>
                </a:rPr>
                <a:t>DDL</a:t>
              </a:r>
              <a:r>
                <a:rPr lang="zh-CN" altLang="en-US" sz="2000" dirty="0">
                  <a:solidFill>
                    <a:schemeClr val="tx1">
                      <a:lumMod val="50000"/>
                      <a:lumOff val="50000"/>
                    </a:schemeClr>
                  </a:solidFill>
                </a:rPr>
                <a:t>事件包括在服务器或数据库上进行的</a:t>
              </a:r>
              <a:r>
                <a:rPr lang="en-US" altLang="zh-CN" sz="2000" dirty="0">
                  <a:solidFill>
                    <a:schemeClr val="tx1">
                      <a:lumMod val="50000"/>
                      <a:lumOff val="50000"/>
                    </a:schemeClr>
                  </a:solidFill>
                </a:rPr>
                <a:t>create</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alter</a:t>
              </a:r>
              <a:r>
                <a:rPr lang="zh-CN" altLang="en-US" sz="2000" dirty="0">
                  <a:solidFill>
                    <a:schemeClr val="tx1">
                      <a:lumMod val="50000"/>
                      <a:lumOff val="50000"/>
                    </a:schemeClr>
                  </a:solidFill>
                </a:rPr>
                <a:t>和</a:t>
              </a:r>
              <a:r>
                <a:rPr lang="en-US" altLang="zh-CN" sz="2000" dirty="0">
                  <a:solidFill>
                    <a:schemeClr val="tx1">
                      <a:lumMod val="50000"/>
                      <a:lumOff val="50000"/>
                    </a:schemeClr>
                  </a:solidFill>
                </a:rPr>
                <a:t>drop</a:t>
              </a:r>
              <a:r>
                <a:rPr lang="zh-CN" altLang="en-US" sz="2000" dirty="0">
                  <a:solidFill>
                    <a:schemeClr val="tx1">
                      <a:lumMod val="50000"/>
                      <a:lumOff val="50000"/>
                    </a:schemeClr>
                  </a:solidFill>
                </a:rPr>
                <a:t>三类操作语句，以及权限操作相关的</a:t>
              </a:r>
              <a:r>
                <a:rPr lang="en-US" altLang="zh-CN" sz="2000" dirty="0">
                  <a:solidFill>
                    <a:schemeClr val="tx1">
                      <a:lumMod val="50000"/>
                      <a:lumOff val="50000"/>
                    </a:schemeClr>
                  </a:solidFill>
                </a:rPr>
                <a:t>grant</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revoke</a:t>
              </a:r>
              <a:r>
                <a:rPr lang="zh-CN" altLang="en-US" sz="2000" dirty="0">
                  <a:solidFill>
                    <a:schemeClr val="tx1">
                      <a:lumMod val="50000"/>
                      <a:lumOff val="50000"/>
                    </a:schemeClr>
                  </a:solidFill>
                </a:rPr>
                <a:t>和</a:t>
              </a:r>
              <a:r>
                <a:rPr lang="en-US" altLang="zh-CN" sz="2000" dirty="0">
                  <a:solidFill>
                    <a:schemeClr val="tx1">
                      <a:lumMod val="50000"/>
                      <a:lumOff val="50000"/>
                    </a:schemeClr>
                  </a:solidFill>
                </a:rPr>
                <a:t>deny</a:t>
              </a:r>
              <a:r>
                <a:rPr lang="zh-CN" altLang="en-US" sz="2000" dirty="0">
                  <a:solidFill>
                    <a:schemeClr val="tx1">
                      <a:lumMod val="50000"/>
                      <a:lumOff val="50000"/>
                    </a:schemeClr>
                  </a:solidFill>
                </a:rPr>
                <a:t>语句，其作用是管控特定的数据库对象。</a:t>
              </a:r>
              <a:r>
                <a:rPr lang="en-US" altLang="zh-CN" sz="2000" dirty="0">
                  <a:solidFill>
                    <a:schemeClr val="tx1">
                      <a:lumMod val="50000"/>
                      <a:lumOff val="50000"/>
                    </a:schemeClr>
                  </a:solidFill>
                </a:rPr>
                <a:t>DDL</a:t>
              </a:r>
              <a:r>
                <a:rPr lang="zh-CN" altLang="en-US" sz="2000" dirty="0">
                  <a:solidFill>
                    <a:schemeClr val="tx1">
                      <a:lumMod val="50000"/>
                      <a:lumOff val="50000"/>
                    </a:schemeClr>
                  </a:solidFill>
                </a:rPr>
                <a:t>触发器是在触发事件发生后执行的，因而只有</a:t>
              </a:r>
              <a:r>
                <a:rPr lang="en-US" altLang="zh-CN" sz="2000" dirty="0">
                  <a:solidFill>
                    <a:schemeClr val="tx1">
                      <a:lumMod val="50000"/>
                      <a:lumOff val="50000"/>
                    </a:schemeClr>
                  </a:solidFill>
                </a:rPr>
                <a:t>after</a:t>
              </a:r>
              <a:r>
                <a:rPr lang="zh-CN" altLang="en-US" sz="2000" dirty="0">
                  <a:solidFill>
                    <a:schemeClr val="tx1">
                      <a:lumMod val="50000"/>
                      <a:lumOff val="50000"/>
                    </a:schemeClr>
                  </a:solidFill>
                </a:rPr>
                <a:t>触发器。</a:t>
              </a:r>
            </a:p>
          </p:txBody>
        </p:sp>
        <p:sp>
          <p:nvSpPr>
            <p:cNvPr id="133" name="矩形 132"/>
            <p:cNvSpPr/>
            <p:nvPr/>
          </p:nvSpPr>
          <p:spPr>
            <a:xfrm>
              <a:off x="1088299" y="4213143"/>
              <a:ext cx="2241974" cy="4247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2.DDL</a:t>
              </a:r>
              <a:r>
                <a:rPr lang="zh-CN" altLang="en-US" b="1" dirty="0">
                  <a:solidFill>
                    <a:schemeClr val="tx1">
                      <a:lumMod val="65000"/>
                      <a:lumOff val="35000"/>
                    </a:schemeClr>
                  </a:solidFill>
                </a:rPr>
                <a:t>触发器</a:t>
              </a:r>
            </a:p>
          </p:txBody>
        </p:sp>
      </p:grpSp>
      <p:grpSp>
        <p:nvGrpSpPr>
          <p:cNvPr id="12" name="组合 11"/>
          <p:cNvGrpSpPr/>
          <p:nvPr/>
        </p:nvGrpSpPr>
        <p:grpSpPr>
          <a:xfrm>
            <a:off x="1234440" y="3782057"/>
            <a:ext cx="9900285" cy="2014809"/>
            <a:chOff x="1088299" y="4213143"/>
            <a:chExt cx="5041512" cy="2014820"/>
          </a:xfrm>
        </p:grpSpPr>
        <p:sp>
          <p:nvSpPr>
            <p:cNvPr id="13" name="矩形 12"/>
            <p:cNvSpPr/>
            <p:nvPr/>
          </p:nvSpPr>
          <p:spPr>
            <a:xfrm>
              <a:off x="1088299" y="4658295"/>
              <a:ext cx="5041512" cy="1569668"/>
            </a:xfrm>
            <a:prstGeom prst="rect">
              <a:avLst/>
            </a:prstGeom>
          </p:spPr>
          <p:txBody>
            <a:bodyPr wrap="square">
              <a:spAutoFit/>
              <a:scene3d>
                <a:camera prst="orthographicFront"/>
                <a:lightRig rig="threePt" dir="t"/>
              </a:scene3d>
              <a:sp3d contourW="6350"/>
            </a:bodyPr>
            <a:lstStyle/>
            <a:p>
              <a:pPr algn="just">
                <a:lnSpc>
                  <a:spcPct val="120000"/>
                </a:lnSpc>
              </a:pPr>
              <a:r>
                <a:rPr lang="en-US" altLang="zh-CN" sz="2000" dirty="0">
                  <a:solidFill>
                    <a:schemeClr val="tx1">
                      <a:lumMod val="50000"/>
                      <a:lumOff val="50000"/>
                    </a:schemeClr>
                  </a:solidFill>
                </a:rPr>
                <a:t>LOGON</a:t>
              </a:r>
              <a:r>
                <a:rPr lang="zh-CN" altLang="en-US" sz="2000" dirty="0">
                  <a:solidFill>
                    <a:schemeClr val="tx1">
                      <a:lumMod val="50000"/>
                      <a:lumOff val="50000"/>
                    </a:schemeClr>
                  </a:solidFill>
                </a:rPr>
                <a:t>触发器（服务器实例作用域）是由登录事件（语句）激活的触发器，登录事件是在登录帐户身份验证完成后且用户会话未实际建立前触发，其作用是跟踪或限制登录帐户的登录时间、</a:t>
              </a:r>
              <a:r>
                <a:rPr lang="en-US" altLang="zh-CN" sz="2000" dirty="0">
                  <a:solidFill>
                    <a:schemeClr val="tx1">
                      <a:lumMod val="50000"/>
                      <a:lumOff val="50000"/>
                    </a:schemeClr>
                  </a:solidFill>
                </a:rPr>
                <a:t>IP</a:t>
              </a:r>
              <a:r>
                <a:rPr lang="zh-CN" altLang="en-US" sz="2000" dirty="0">
                  <a:solidFill>
                    <a:schemeClr val="tx1">
                      <a:lumMod val="50000"/>
                      <a:lumOff val="50000"/>
                    </a:schemeClr>
                  </a:solidFill>
                </a:rPr>
                <a:t>地址和特定登录帐户的会话数量，以防止帐户密码泄露或非法</a:t>
              </a:r>
              <a:r>
                <a:rPr lang="en-US" altLang="zh-CN" sz="2000" dirty="0">
                  <a:solidFill>
                    <a:schemeClr val="tx1">
                      <a:lumMod val="50000"/>
                      <a:lumOff val="50000"/>
                    </a:schemeClr>
                  </a:solidFill>
                </a:rPr>
                <a:t>IP</a:t>
              </a:r>
              <a:r>
                <a:rPr lang="zh-CN" altLang="en-US" sz="2000" dirty="0">
                  <a:solidFill>
                    <a:schemeClr val="tx1">
                      <a:lumMod val="50000"/>
                      <a:lumOff val="50000"/>
                    </a:schemeClr>
                  </a:solidFill>
                </a:rPr>
                <a:t>的登录。</a:t>
              </a:r>
            </a:p>
          </p:txBody>
        </p:sp>
        <p:sp>
          <p:nvSpPr>
            <p:cNvPr id="14" name="矩形 13"/>
            <p:cNvSpPr/>
            <p:nvPr/>
          </p:nvSpPr>
          <p:spPr>
            <a:xfrm>
              <a:off x="1088299" y="4213143"/>
              <a:ext cx="2241974" cy="4247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3.LOGON</a:t>
              </a:r>
              <a:r>
                <a:rPr lang="zh-CN" altLang="en-US" b="1" dirty="0">
                  <a:solidFill>
                    <a:schemeClr val="tx1">
                      <a:lumMod val="65000"/>
                      <a:lumOff val="35000"/>
                    </a:schemeClr>
                  </a:solidFill>
                </a:rPr>
                <a:t>触发器</a:t>
              </a:r>
            </a:p>
          </p:txBody>
        </p:sp>
      </p:gr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215390" y="1368000"/>
            <a:ext cx="9900285" cy="3122806"/>
            <a:chOff x="1088299" y="4213143"/>
            <a:chExt cx="5041512" cy="3122822"/>
          </a:xfrm>
        </p:grpSpPr>
        <p:sp>
          <p:nvSpPr>
            <p:cNvPr id="132" name="矩形 131"/>
            <p:cNvSpPr/>
            <p:nvPr/>
          </p:nvSpPr>
          <p:spPr>
            <a:xfrm>
              <a:off x="1088299" y="4658295"/>
              <a:ext cx="5041512" cy="2677670"/>
            </a:xfrm>
            <a:prstGeom prst="rect">
              <a:avLst/>
            </a:prstGeom>
          </p:spPr>
          <p:txBody>
            <a:bodyPr wrap="square">
              <a:spAutoFit/>
              <a:scene3d>
                <a:camera prst="orthographicFront"/>
                <a:lightRig rig="threePt" dir="t"/>
              </a:scene3d>
              <a:sp3d contourW="6350"/>
            </a:bodyPr>
            <a:lstStyle/>
            <a:p>
              <a:pPr algn="just">
                <a:lnSpc>
                  <a:spcPct val="120000"/>
                </a:lnSpc>
              </a:pP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例</a:t>
              </a:r>
              <a:r>
                <a:rPr lang="en-US" altLang="zh-CN" sz="2000" dirty="0" smtClean="0">
                  <a:solidFill>
                    <a:schemeClr val="tx1">
                      <a:lumMod val="50000"/>
                      <a:lumOff val="50000"/>
                    </a:schemeClr>
                  </a:solidFill>
                </a:rPr>
                <a:t>10】 </a:t>
              </a:r>
              <a:r>
                <a:rPr lang="zh-CN" altLang="en-US" sz="2000" dirty="0">
                  <a:solidFill>
                    <a:schemeClr val="tx1">
                      <a:lumMod val="50000"/>
                      <a:lumOff val="50000"/>
                    </a:schemeClr>
                  </a:solidFill>
                </a:rPr>
                <a:t>在“学生”表上创建一个</a:t>
              </a:r>
              <a:r>
                <a:rPr lang="en-US" altLang="zh-CN" sz="2000" dirty="0">
                  <a:solidFill>
                    <a:schemeClr val="tx1">
                      <a:lumMod val="50000"/>
                      <a:lumOff val="50000"/>
                    </a:schemeClr>
                  </a:solidFill>
                </a:rPr>
                <a:t>after</a:t>
              </a:r>
              <a:r>
                <a:rPr lang="zh-CN" altLang="en-US" sz="2000" dirty="0">
                  <a:solidFill>
                    <a:schemeClr val="tx1">
                      <a:lumMod val="50000"/>
                      <a:lumOff val="50000"/>
                    </a:schemeClr>
                  </a:solidFill>
                </a:rPr>
                <a:t>类型的插入触发器</a:t>
              </a:r>
              <a:r>
                <a:rPr lang="en-US" altLang="zh-CN" sz="2000" dirty="0" err="1">
                  <a:solidFill>
                    <a:schemeClr val="tx1">
                      <a:lumMod val="50000"/>
                      <a:lumOff val="50000"/>
                    </a:schemeClr>
                  </a:solidFill>
                </a:rPr>
                <a:t>ins_stu</a:t>
              </a:r>
              <a:r>
                <a:rPr lang="zh-CN" altLang="en-US" sz="2000" dirty="0">
                  <a:solidFill>
                    <a:schemeClr val="tx1">
                      <a:lumMod val="50000"/>
                      <a:lumOff val="50000"/>
                    </a:schemeClr>
                  </a:solidFill>
                </a:rPr>
                <a:t>，当插入记录时，给予提示禁止插入记录的信息。</a:t>
              </a:r>
            </a:p>
            <a:p>
              <a:pPr algn="just">
                <a:lnSpc>
                  <a:spcPct val="120000"/>
                </a:lnSpc>
              </a:pPr>
              <a:r>
                <a:rPr lang="en-US" altLang="zh-CN" sz="2000" dirty="0">
                  <a:solidFill>
                    <a:schemeClr val="tx1">
                      <a:lumMod val="50000"/>
                      <a:lumOff val="50000"/>
                    </a:schemeClr>
                  </a:solidFill>
                </a:rPr>
                <a:t>create trigger </a:t>
              </a:r>
              <a:r>
                <a:rPr lang="en-US" altLang="zh-CN" sz="2000" dirty="0" err="1">
                  <a:solidFill>
                    <a:schemeClr val="tx1">
                      <a:lumMod val="50000"/>
                      <a:lumOff val="50000"/>
                    </a:schemeClr>
                  </a:solidFill>
                </a:rPr>
                <a:t>ins_stu</a:t>
              </a:r>
              <a:endParaRPr lang="en-US" altLang="zh-CN" sz="2000" dirty="0">
                <a:solidFill>
                  <a:schemeClr val="tx1">
                    <a:lumMod val="50000"/>
                    <a:lumOff val="50000"/>
                  </a:schemeClr>
                </a:solidFill>
              </a:endParaRPr>
            </a:p>
            <a:p>
              <a:pPr algn="just">
                <a:lnSpc>
                  <a:spcPct val="120000"/>
                </a:lnSpc>
              </a:pPr>
              <a:r>
                <a:rPr lang="en-US" altLang="zh-CN" sz="2000" dirty="0">
                  <a:solidFill>
                    <a:schemeClr val="tx1">
                      <a:lumMod val="50000"/>
                      <a:lumOff val="50000"/>
                    </a:schemeClr>
                  </a:solidFill>
                </a:rPr>
                <a:t>on </a:t>
              </a:r>
              <a:r>
                <a:rPr lang="zh-CN" altLang="en-US" sz="2000" dirty="0">
                  <a:solidFill>
                    <a:schemeClr val="tx1">
                      <a:lumMod val="50000"/>
                      <a:lumOff val="50000"/>
                    </a:schemeClr>
                  </a:solidFill>
                </a:rPr>
                <a:t>学生</a:t>
              </a:r>
            </a:p>
            <a:p>
              <a:pPr algn="just">
                <a:lnSpc>
                  <a:spcPct val="120000"/>
                </a:lnSpc>
              </a:pPr>
              <a:r>
                <a:rPr lang="en-US" altLang="zh-CN" sz="2000" dirty="0">
                  <a:solidFill>
                    <a:schemeClr val="tx1">
                      <a:lumMod val="50000"/>
                      <a:lumOff val="50000"/>
                    </a:schemeClr>
                  </a:solidFill>
                </a:rPr>
                <a:t>for insert</a:t>
              </a:r>
            </a:p>
            <a:p>
              <a:pPr algn="just">
                <a:lnSpc>
                  <a:spcPct val="120000"/>
                </a:lnSpc>
              </a:pPr>
              <a:r>
                <a:rPr lang="en-US" altLang="zh-CN" sz="2000" dirty="0">
                  <a:solidFill>
                    <a:schemeClr val="tx1">
                      <a:lumMod val="50000"/>
                      <a:lumOff val="50000"/>
                    </a:schemeClr>
                  </a:solidFill>
                </a:rPr>
                <a:t>as</a:t>
              </a:r>
            </a:p>
            <a:p>
              <a:pPr algn="just">
                <a:lnSpc>
                  <a:spcPct val="120000"/>
                </a:lnSpc>
              </a:pPr>
              <a:r>
                <a:rPr lang="en-US" altLang="zh-CN" sz="2000" dirty="0" err="1">
                  <a:solidFill>
                    <a:schemeClr val="tx1">
                      <a:lumMod val="50000"/>
                      <a:lumOff val="50000"/>
                    </a:schemeClr>
                  </a:solidFill>
                </a:rPr>
                <a:t>raiserror</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禁止插入记录</a:t>
              </a:r>
              <a:r>
                <a:rPr lang="en-US" altLang="zh-CN" sz="2000" dirty="0">
                  <a:solidFill>
                    <a:schemeClr val="tx1">
                      <a:lumMod val="50000"/>
                      <a:lumOff val="50000"/>
                    </a:schemeClr>
                  </a:solidFill>
                </a:rPr>
                <a:t>',10,1)</a:t>
              </a:r>
            </a:p>
          </p:txBody>
        </p:sp>
        <p:sp>
          <p:nvSpPr>
            <p:cNvPr id="133" name="矩形 132"/>
            <p:cNvSpPr/>
            <p:nvPr/>
          </p:nvSpPr>
          <p:spPr>
            <a:xfrm>
              <a:off x="1088299" y="4213143"/>
              <a:ext cx="2241974" cy="4247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创建触发器</a:t>
              </a:r>
            </a:p>
          </p:txBody>
        </p:sp>
      </p:gr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215390" y="1368000"/>
            <a:ext cx="5403773" cy="3492138"/>
            <a:chOff x="1088298" y="4213143"/>
            <a:chExt cx="5041513" cy="3492156"/>
          </a:xfrm>
        </p:grpSpPr>
        <p:sp>
          <p:nvSpPr>
            <p:cNvPr id="132" name="矩形 131"/>
            <p:cNvSpPr/>
            <p:nvPr/>
          </p:nvSpPr>
          <p:spPr>
            <a:xfrm>
              <a:off x="1088299" y="4658295"/>
              <a:ext cx="5041512" cy="3047004"/>
            </a:xfrm>
            <a:prstGeom prst="rect">
              <a:avLst/>
            </a:prstGeom>
          </p:spPr>
          <p:txBody>
            <a:bodyPr wrap="square">
              <a:spAutoFit/>
              <a:scene3d>
                <a:camera prst="orthographicFront"/>
                <a:lightRig rig="threePt" dir="t"/>
              </a:scene3d>
              <a:sp3d contourW="6350"/>
            </a:bodyPr>
            <a:lstStyle/>
            <a:p>
              <a:pPr algn="just">
                <a:lnSpc>
                  <a:spcPct val="120000"/>
                </a:lnSpc>
              </a:pP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例</a:t>
              </a:r>
              <a:r>
                <a:rPr lang="en-US" altLang="zh-CN" sz="2000" dirty="0" smtClean="0">
                  <a:solidFill>
                    <a:schemeClr val="tx1">
                      <a:lumMod val="50000"/>
                      <a:lumOff val="50000"/>
                    </a:schemeClr>
                  </a:solidFill>
                </a:rPr>
                <a:t>10】 </a:t>
              </a:r>
              <a:r>
                <a:rPr lang="zh-CN" altLang="en-US" sz="2000" dirty="0">
                  <a:solidFill>
                    <a:schemeClr val="tx1">
                      <a:lumMod val="50000"/>
                      <a:lumOff val="50000"/>
                    </a:schemeClr>
                  </a:solidFill>
                </a:rPr>
                <a:t>在“学生”表上创建一个</a:t>
              </a:r>
              <a:r>
                <a:rPr lang="en-US" altLang="zh-CN" sz="2000" dirty="0">
                  <a:solidFill>
                    <a:schemeClr val="tx1">
                      <a:lumMod val="50000"/>
                      <a:lumOff val="50000"/>
                    </a:schemeClr>
                  </a:solidFill>
                </a:rPr>
                <a:t>after</a:t>
              </a:r>
              <a:r>
                <a:rPr lang="zh-CN" altLang="en-US" sz="2000" dirty="0">
                  <a:solidFill>
                    <a:schemeClr val="tx1">
                      <a:lumMod val="50000"/>
                      <a:lumOff val="50000"/>
                    </a:schemeClr>
                  </a:solidFill>
                </a:rPr>
                <a:t>类型的插入触发器</a:t>
              </a:r>
              <a:r>
                <a:rPr lang="en-US" altLang="zh-CN" sz="2000" dirty="0" err="1">
                  <a:solidFill>
                    <a:schemeClr val="tx1">
                      <a:lumMod val="50000"/>
                      <a:lumOff val="50000"/>
                    </a:schemeClr>
                  </a:solidFill>
                </a:rPr>
                <a:t>ins_stu</a:t>
              </a:r>
              <a:r>
                <a:rPr lang="zh-CN" altLang="en-US" sz="2000" dirty="0">
                  <a:solidFill>
                    <a:schemeClr val="tx1">
                      <a:lumMod val="50000"/>
                      <a:lumOff val="50000"/>
                    </a:schemeClr>
                  </a:solidFill>
                </a:rPr>
                <a:t>，当插入记录时，给予提示禁止插入记录的信息。</a:t>
              </a:r>
            </a:p>
            <a:p>
              <a:pPr algn="just">
                <a:lnSpc>
                  <a:spcPct val="120000"/>
                </a:lnSpc>
              </a:pPr>
              <a:r>
                <a:rPr lang="zh-CN" altLang="en-US" sz="2000" dirty="0">
                  <a:solidFill>
                    <a:schemeClr val="tx1">
                      <a:lumMod val="50000"/>
                      <a:lumOff val="50000"/>
                    </a:schemeClr>
                  </a:solidFill>
                </a:rPr>
                <a:t>操作步骤如下：</a:t>
              </a:r>
            </a:p>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1</a:t>
              </a:r>
              <a:r>
                <a:rPr lang="zh-CN" altLang="en-US" sz="2000" dirty="0">
                  <a:solidFill>
                    <a:schemeClr val="tx1">
                      <a:lumMod val="50000"/>
                      <a:lumOff val="50000"/>
                    </a:schemeClr>
                  </a:solidFill>
                </a:rPr>
                <a:t>）启动</a:t>
              </a:r>
              <a:r>
                <a:rPr lang="en-US" altLang="zh-CN" sz="2000" dirty="0">
                  <a:solidFill>
                    <a:schemeClr val="tx1">
                      <a:lumMod val="50000"/>
                      <a:lumOff val="50000"/>
                    </a:schemeClr>
                  </a:solidFill>
                </a:rPr>
                <a:t>SSMS</a:t>
              </a:r>
              <a:r>
                <a:rPr lang="zh-CN" altLang="en-US" sz="2000" dirty="0">
                  <a:solidFill>
                    <a:schemeClr val="tx1">
                      <a:lumMod val="50000"/>
                      <a:lumOff val="50000"/>
                    </a:schemeClr>
                  </a:solidFill>
                </a:rPr>
                <a:t>，在</a:t>
              </a:r>
              <a:r>
                <a:rPr lang="zh-CN" altLang="en-US" sz="2000" dirty="0" smtClean="0">
                  <a:solidFill>
                    <a:schemeClr val="tx1">
                      <a:lumMod val="50000"/>
                      <a:lumOff val="50000"/>
                    </a:schemeClr>
                  </a:solidFill>
                </a:rPr>
                <a:t>“对象资源管理器”</a:t>
              </a:r>
              <a:r>
                <a:rPr lang="zh-CN" altLang="en-US" sz="2000" dirty="0">
                  <a:solidFill>
                    <a:schemeClr val="tx1">
                      <a:lumMod val="50000"/>
                      <a:lumOff val="50000"/>
                    </a:schemeClr>
                  </a:solidFill>
                </a:rPr>
                <a:t>窗格</a:t>
              </a:r>
              <a:r>
                <a:rPr lang="zh-CN" altLang="en-US" sz="2000" dirty="0" smtClean="0">
                  <a:solidFill>
                    <a:schemeClr val="tx1">
                      <a:lumMod val="50000"/>
                      <a:lumOff val="50000"/>
                    </a:schemeClr>
                  </a:solidFill>
                </a:rPr>
                <a:t>中</a:t>
              </a:r>
              <a:r>
                <a:rPr lang="zh-CN" altLang="en-US" sz="2000" dirty="0">
                  <a:solidFill>
                    <a:schemeClr val="tx1">
                      <a:lumMod val="50000"/>
                      <a:lumOff val="50000"/>
                    </a:schemeClr>
                  </a:solidFill>
                </a:rPr>
                <a:t>依次展开“数据库”→</a:t>
              </a:r>
              <a:r>
                <a:rPr lang="en-US" altLang="zh-CN" sz="2000" dirty="0" err="1">
                  <a:solidFill>
                    <a:schemeClr val="tx1">
                      <a:lumMod val="50000"/>
                      <a:lumOff val="50000"/>
                    </a:schemeClr>
                  </a:solidFill>
                </a:rPr>
                <a:t>jxgl</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表”→“学生”右击“触发器”节点</a:t>
              </a:r>
              <a:r>
                <a:rPr lang="zh-CN" altLang="en-US" sz="2000" dirty="0" smtClean="0">
                  <a:solidFill>
                    <a:schemeClr val="tx1">
                      <a:lumMod val="50000"/>
                      <a:lumOff val="50000"/>
                    </a:schemeClr>
                  </a:solidFill>
                </a:rPr>
                <a:t>，在弹</a:t>
              </a:r>
              <a:r>
                <a:rPr lang="zh-CN" altLang="en-US" sz="2000" dirty="0">
                  <a:solidFill>
                    <a:schemeClr val="tx1">
                      <a:lumMod val="50000"/>
                      <a:lumOff val="50000"/>
                    </a:schemeClr>
                  </a:solidFill>
                </a:rPr>
                <a:t>出快捷</a:t>
              </a:r>
              <a:r>
                <a:rPr lang="zh-CN" altLang="en-US" sz="2000" dirty="0" smtClean="0">
                  <a:solidFill>
                    <a:schemeClr val="tx1">
                      <a:lumMod val="50000"/>
                      <a:lumOff val="50000"/>
                    </a:schemeClr>
                  </a:solidFill>
                </a:rPr>
                <a:t>菜单中选择</a:t>
              </a:r>
              <a:r>
                <a:rPr lang="zh-CN" altLang="en-US" sz="2000" dirty="0">
                  <a:solidFill>
                    <a:schemeClr val="tx1">
                      <a:lumMod val="50000"/>
                      <a:lumOff val="50000"/>
                    </a:schemeClr>
                  </a:solidFill>
                </a:rPr>
                <a:t>“新建触发器”</a:t>
              </a:r>
              <a:r>
                <a:rPr lang="zh-CN" altLang="en-US" sz="2000" dirty="0" smtClean="0">
                  <a:solidFill>
                    <a:schemeClr val="tx1">
                      <a:lumMod val="50000"/>
                      <a:lumOff val="50000"/>
                    </a:schemeClr>
                  </a:solidFill>
                </a:rPr>
                <a:t>命令。</a:t>
              </a:r>
              <a:endParaRPr lang="zh-CN" altLang="en-US" sz="2000" dirty="0">
                <a:solidFill>
                  <a:schemeClr val="tx1">
                    <a:lumMod val="50000"/>
                    <a:lumOff val="50000"/>
                  </a:schemeClr>
                </a:solidFill>
              </a:endParaRPr>
            </a:p>
          </p:txBody>
        </p:sp>
        <p:sp>
          <p:nvSpPr>
            <p:cNvPr id="133" name="矩形 132"/>
            <p:cNvSpPr/>
            <p:nvPr/>
          </p:nvSpPr>
          <p:spPr>
            <a:xfrm>
              <a:off x="1088298" y="4213143"/>
              <a:ext cx="3418565" cy="4247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创建触发器</a:t>
              </a:r>
            </a:p>
          </p:txBody>
        </p:sp>
      </p:grpSp>
      <p:pic>
        <p:nvPicPr>
          <p:cNvPr id="5122" name="图片 97"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163" y="1541462"/>
            <a:ext cx="5236175" cy="389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占位符 38"/>
          <p:cNvPicPr>
            <a:picLocks noGrp="1" noChangeAspect="1"/>
          </p:cNvPicPr>
          <p:nvPr>
            <p:ph type="pic" sz="quarter" idx="10"/>
          </p:nvPr>
        </p:nvPicPr>
        <p:blipFill>
          <a:blip r:embed="rId4" cstate="screen"/>
          <a:srcRect/>
          <a:stretch>
            <a:fillRect/>
          </a:stretch>
        </p:blipFill>
        <p:spPr/>
      </p:pic>
      <p:sp>
        <p:nvSpPr>
          <p:cNvPr id="7" name="矩形: 圆角 6"/>
          <p:cNvSpPr/>
          <p:nvPr/>
        </p:nvSpPr>
        <p:spPr>
          <a:xfrm rot="2700000">
            <a:off x="1284923" y="1254233"/>
            <a:ext cx="1668167" cy="1668167"/>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p:cNvSpPr/>
          <p:nvPr/>
        </p:nvSpPr>
        <p:spPr>
          <a:xfrm rot="2700000">
            <a:off x="4687212" y="-1348712"/>
            <a:ext cx="2717656" cy="2717656"/>
          </a:xfrm>
          <a:custGeom>
            <a:avLst/>
            <a:gdLst>
              <a:gd name="connsiteX0" fmla="*/ 0 w 2717656"/>
              <a:gd name="connsiteY0" fmla="*/ 2703351 h 2717656"/>
              <a:gd name="connsiteX1" fmla="*/ 2703351 w 2717656"/>
              <a:gd name="connsiteY1" fmla="*/ 0 h 2717656"/>
              <a:gd name="connsiteX2" fmla="*/ 2717656 w 2717656"/>
              <a:gd name="connsiteY2" fmla="*/ 70857 h 2717656"/>
              <a:gd name="connsiteX3" fmla="*/ 2717656 w 2717656"/>
              <a:gd name="connsiteY3" fmla="*/ 2511563 h 2717656"/>
              <a:gd name="connsiteX4" fmla="*/ 2511563 w 2717656"/>
              <a:gd name="connsiteY4" fmla="*/ 2717656 h 2717656"/>
              <a:gd name="connsiteX5" fmla="*/ 70857 w 2717656"/>
              <a:gd name="connsiteY5" fmla="*/ 2717656 h 271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7656" h="2717656">
                <a:moveTo>
                  <a:pt x="0" y="2703351"/>
                </a:moveTo>
                <a:lnTo>
                  <a:pt x="2703351" y="0"/>
                </a:lnTo>
                <a:lnTo>
                  <a:pt x="2717656" y="70857"/>
                </a:lnTo>
                <a:lnTo>
                  <a:pt x="2717656" y="2511563"/>
                </a:lnTo>
                <a:cubicBezTo>
                  <a:pt x="2717656" y="2625385"/>
                  <a:pt x="2625385" y="2717656"/>
                  <a:pt x="2511563" y="2717656"/>
                </a:cubicBezTo>
                <a:lnTo>
                  <a:pt x="70857" y="271765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262451" y="342900"/>
            <a:ext cx="1605280" cy="521970"/>
          </a:xfrm>
          <a:prstGeom prst="rect">
            <a:avLst/>
          </a:prstGeom>
          <a:noFill/>
        </p:spPr>
        <p:txBody>
          <a:bodyPr wrap="none" rtlCol="0">
            <a:spAutoFit/>
          </a:bodyPr>
          <a:lstStyle/>
          <a:p>
            <a:pPr algn="ctr"/>
            <a:r>
              <a:rPr lang="zh-CN" altLang="en-US" sz="2800" b="1" dirty="0">
                <a:solidFill>
                  <a:schemeClr val="bg1"/>
                </a:solidFill>
              </a:rPr>
              <a:t>内容安排</a:t>
            </a:r>
            <a:endParaRPr lang="en-US" altLang="zh-CN" sz="2800" b="1" dirty="0">
              <a:solidFill>
                <a:schemeClr val="bg1"/>
              </a:solidFill>
            </a:endParaRPr>
          </a:p>
        </p:txBody>
      </p:sp>
      <p:grpSp>
        <p:nvGrpSpPr>
          <p:cNvPr id="40" name="组合 39"/>
          <p:cNvGrpSpPr/>
          <p:nvPr/>
        </p:nvGrpSpPr>
        <p:grpSpPr>
          <a:xfrm>
            <a:off x="6918586" y="2452132"/>
            <a:ext cx="2419435" cy="523220"/>
            <a:chOff x="6918586" y="2452132"/>
            <a:chExt cx="2419435" cy="523220"/>
          </a:xfrm>
        </p:grpSpPr>
        <p:sp>
          <p:nvSpPr>
            <p:cNvPr id="29" name="文本框 28"/>
            <p:cNvSpPr txBox="1"/>
            <p:nvPr/>
          </p:nvSpPr>
          <p:spPr>
            <a:xfrm>
              <a:off x="7717064" y="2452132"/>
              <a:ext cx="1620957" cy="52322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存储过程</a:t>
              </a:r>
            </a:p>
          </p:txBody>
        </p:sp>
        <p:sp>
          <p:nvSpPr>
            <p:cNvPr id="33" name="文本框 32"/>
            <p:cNvSpPr txBox="1"/>
            <p:nvPr/>
          </p:nvSpPr>
          <p:spPr>
            <a:xfrm>
              <a:off x="6918586" y="2452132"/>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01.</a:t>
              </a:r>
              <a:endParaRPr lang="zh-CN" altLang="en-US" dirty="0">
                <a:solidFill>
                  <a:schemeClr val="accent1"/>
                </a:solidFill>
              </a:endParaRPr>
            </a:p>
          </p:txBody>
        </p:sp>
      </p:grpSp>
      <p:grpSp>
        <p:nvGrpSpPr>
          <p:cNvPr id="41" name="组合 40"/>
          <p:cNvGrpSpPr/>
          <p:nvPr/>
        </p:nvGrpSpPr>
        <p:grpSpPr>
          <a:xfrm>
            <a:off x="6918586" y="3267889"/>
            <a:ext cx="2060362" cy="523220"/>
            <a:chOff x="6918586" y="3267889"/>
            <a:chExt cx="2060362" cy="523220"/>
          </a:xfrm>
        </p:grpSpPr>
        <p:sp>
          <p:nvSpPr>
            <p:cNvPr id="30" name="文本框 29"/>
            <p:cNvSpPr txBox="1"/>
            <p:nvPr/>
          </p:nvSpPr>
          <p:spPr>
            <a:xfrm>
              <a:off x="7717064" y="3267889"/>
              <a:ext cx="1261884" cy="52322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触发器</a:t>
              </a:r>
              <a:endParaRPr lang="en-US" altLang="zh-CN" sz="2800" b="1" dirty="0">
                <a:solidFill>
                  <a:schemeClr val="accent1"/>
                </a:solidFill>
              </a:endParaRPr>
            </a:p>
          </p:txBody>
        </p:sp>
        <p:sp>
          <p:nvSpPr>
            <p:cNvPr id="34" name="文本框 33"/>
            <p:cNvSpPr txBox="1"/>
            <p:nvPr/>
          </p:nvSpPr>
          <p:spPr>
            <a:xfrm>
              <a:off x="6918586" y="3267889"/>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02.</a:t>
              </a:r>
              <a:endParaRPr lang="zh-CN" altLang="en-US" dirty="0">
                <a:solidFill>
                  <a:schemeClr val="accent1"/>
                </a:solidFill>
              </a:endParaRPr>
            </a:p>
          </p:txBody>
        </p:sp>
      </p:gr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215390" y="1368000"/>
            <a:ext cx="4950143" cy="2753473"/>
            <a:chOff x="1088298" y="4213143"/>
            <a:chExt cx="5041513" cy="2753487"/>
          </a:xfrm>
        </p:grpSpPr>
        <p:sp>
          <p:nvSpPr>
            <p:cNvPr id="132" name="矩形 131"/>
            <p:cNvSpPr/>
            <p:nvPr/>
          </p:nvSpPr>
          <p:spPr>
            <a:xfrm>
              <a:off x="1088299" y="4658295"/>
              <a:ext cx="5041512" cy="2308335"/>
            </a:xfrm>
            <a:prstGeom prst="rect">
              <a:avLst/>
            </a:prstGeom>
          </p:spPr>
          <p:txBody>
            <a:bodyPr wrap="square">
              <a:spAutoFit/>
              <a:scene3d>
                <a:camera prst="orthographicFront"/>
                <a:lightRig rig="threePt" dir="t"/>
              </a:scene3d>
              <a:sp3d contourW="6350"/>
            </a:bodyPr>
            <a:lstStyle/>
            <a:p>
              <a:pPr algn="just">
                <a:lnSpc>
                  <a:spcPct val="120000"/>
                </a:lnSpc>
              </a:pP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例</a:t>
              </a:r>
              <a:r>
                <a:rPr lang="en-US" altLang="zh-CN" sz="2000" dirty="0" smtClean="0">
                  <a:solidFill>
                    <a:schemeClr val="tx1">
                      <a:lumMod val="50000"/>
                      <a:lumOff val="50000"/>
                    </a:schemeClr>
                  </a:solidFill>
                </a:rPr>
                <a:t>10】 </a:t>
              </a:r>
              <a:r>
                <a:rPr lang="zh-CN" altLang="en-US" sz="2000" dirty="0">
                  <a:solidFill>
                    <a:schemeClr val="tx1">
                      <a:lumMod val="50000"/>
                      <a:lumOff val="50000"/>
                    </a:schemeClr>
                  </a:solidFill>
                </a:rPr>
                <a:t>在“学生”表上创建一个</a:t>
              </a:r>
              <a:r>
                <a:rPr lang="en-US" altLang="zh-CN" sz="2000" dirty="0">
                  <a:solidFill>
                    <a:schemeClr val="tx1">
                      <a:lumMod val="50000"/>
                      <a:lumOff val="50000"/>
                    </a:schemeClr>
                  </a:solidFill>
                </a:rPr>
                <a:t>after</a:t>
              </a:r>
              <a:r>
                <a:rPr lang="zh-CN" altLang="en-US" sz="2000" dirty="0">
                  <a:solidFill>
                    <a:schemeClr val="tx1">
                      <a:lumMod val="50000"/>
                      <a:lumOff val="50000"/>
                    </a:schemeClr>
                  </a:solidFill>
                </a:rPr>
                <a:t>类型的插入触发器</a:t>
              </a:r>
              <a:r>
                <a:rPr lang="en-US" altLang="zh-CN" sz="2000" dirty="0" err="1">
                  <a:solidFill>
                    <a:schemeClr val="tx1">
                      <a:lumMod val="50000"/>
                      <a:lumOff val="50000"/>
                    </a:schemeClr>
                  </a:solidFill>
                </a:rPr>
                <a:t>ins_stu</a:t>
              </a:r>
              <a:r>
                <a:rPr lang="zh-CN" altLang="en-US" sz="2000" dirty="0">
                  <a:solidFill>
                    <a:schemeClr val="tx1">
                      <a:lumMod val="50000"/>
                      <a:lumOff val="50000"/>
                    </a:schemeClr>
                  </a:solidFill>
                </a:rPr>
                <a:t>，当插入记录时，给予提示禁止插入记录的信息。</a:t>
              </a:r>
            </a:p>
            <a:p>
              <a:pPr algn="just">
                <a:lnSpc>
                  <a:spcPct val="120000"/>
                </a:lnSpc>
              </a:pPr>
              <a:r>
                <a:rPr lang="zh-CN" altLang="en-US" sz="2000" dirty="0">
                  <a:solidFill>
                    <a:schemeClr val="tx1">
                      <a:lumMod val="50000"/>
                      <a:lumOff val="50000"/>
                    </a:schemeClr>
                  </a:solidFill>
                </a:rPr>
                <a:t>操作步骤如下：</a:t>
              </a:r>
            </a:p>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2</a:t>
              </a:r>
              <a:r>
                <a:rPr lang="zh-CN" altLang="en-US" sz="2000" dirty="0">
                  <a:solidFill>
                    <a:schemeClr val="tx1">
                      <a:lumMod val="50000"/>
                      <a:lumOff val="50000"/>
                    </a:schemeClr>
                  </a:solidFill>
                </a:rPr>
                <a:t>）单击释放后，弹</a:t>
              </a:r>
              <a:r>
                <a:rPr lang="zh-CN" altLang="en-US" sz="2000" dirty="0" smtClean="0">
                  <a:solidFill>
                    <a:schemeClr val="tx1">
                      <a:lumMod val="50000"/>
                      <a:lumOff val="50000"/>
                    </a:schemeClr>
                  </a:solidFill>
                </a:rPr>
                <a:t>出</a:t>
              </a:r>
              <a:r>
                <a:rPr lang="en-US" altLang="zh-CN" sz="2000" dirty="0" smtClean="0">
                  <a:solidFill>
                    <a:schemeClr val="tx1">
                      <a:lumMod val="50000"/>
                      <a:lumOff val="50000"/>
                    </a:schemeClr>
                  </a:solidFill>
                </a:rPr>
                <a:t>SQL </a:t>
              </a:r>
              <a:r>
                <a:rPr lang="zh-CN" altLang="en-US" sz="2000" dirty="0">
                  <a:solidFill>
                    <a:schemeClr val="tx1">
                      <a:lumMod val="50000"/>
                      <a:lumOff val="50000"/>
                    </a:schemeClr>
                  </a:solidFill>
                </a:rPr>
                <a:t>语句</a:t>
              </a:r>
              <a:r>
                <a:rPr lang="zh-CN" altLang="en-US" sz="2000" dirty="0" smtClean="0">
                  <a:solidFill>
                    <a:schemeClr val="tx1">
                      <a:lumMod val="50000"/>
                      <a:lumOff val="50000"/>
                    </a:schemeClr>
                  </a:solidFill>
                </a:rPr>
                <a:t>编辑器窗格。</a:t>
              </a:r>
              <a:endParaRPr lang="zh-CN" altLang="en-US" sz="2000" dirty="0">
                <a:solidFill>
                  <a:schemeClr val="tx1">
                    <a:lumMod val="50000"/>
                    <a:lumOff val="50000"/>
                  </a:schemeClr>
                </a:solidFill>
              </a:endParaRPr>
            </a:p>
          </p:txBody>
        </p:sp>
        <p:sp>
          <p:nvSpPr>
            <p:cNvPr id="133" name="矩形 132"/>
            <p:cNvSpPr/>
            <p:nvPr/>
          </p:nvSpPr>
          <p:spPr>
            <a:xfrm>
              <a:off x="1088298" y="4213143"/>
              <a:ext cx="3418565" cy="4247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创建触发器</a:t>
              </a:r>
            </a:p>
          </p:txBody>
        </p:sp>
      </p:grpSp>
      <p:pic>
        <p:nvPicPr>
          <p:cNvPr id="6146" name="图片 98"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546" y="1541462"/>
            <a:ext cx="5206784" cy="3853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215390" y="1368000"/>
            <a:ext cx="4950143" cy="2753473"/>
            <a:chOff x="1088298" y="4213143"/>
            <a:chExt cx="5041513" cy="2753487"/>
          </a:xfrm>
        </p:grpSpPr>
        <p:sp>
          <p:nvSpPr>
            <p:cNvPr id="132" name="矩形 131"/>
            <p:cNvSpPr/>
            <p:nvPr/>
          </p:nvSpPr>
          <p:spPr>
            <a:xfrm>
              <a:off x="1088299" y="4658295"/>
              <a:ext cx="5041512" cy="2308335"/>
            </a:xfrm>
            <a:prstGeom prst="rect">
              <a:avLst/>
            </a:prstGeom>
          </p:spPr>
          <p:txBody>
            <a:bodyPr wrap="square">
              <a:spAutoFit/>
              <a:scene3d>
                <a:camera prst="orthographicFront"/>
                <a:lightRig rig="threePt" dir="t"/>
              </a:scene3d>
              <a:sp3d contourW="6350"/>
            </a:bodyPr>
            <a:lstStyle/>
            <a:p>
              <a:pPr algn="just">
                <a:lnSpc>
                  <a:spcPct val="120000"/>
                </a:lnSpc>
              </a:pP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例</a:t>
              </a:r>
              <a:r>
                <a:rPr lang="en-US" altLang="zh-CN" sz="2000" dirty="0" smtClean="0">
                  <a:solidFill>
                    <a:schemeClr val="tx1">
                      <a:lumMod val="50000"/>
                      <a:lumOff val="50000"/>
                    </a:schemeClr>
                  </a:solidFill>
                </a:rPr>
                <a:t>10】 </a:t>
              </a:r>
              <a:r>
                <a:rPr lang="zh-CN" altLang="en-US" sz="2000" dirty="0">
                  <a:solidFill>
                    <a:schemeClr val="tx1">
                      <a:lumMod val="50000"/>
                      <a:lumOff val="50000"/>
                    </a:schemeClr>
                  </a:solidFill>
                </a:rPr>
                <a:t>在“学生”表上创建一个</a:t>
              </a:r>
              <a:r>
                <a:rPr lang="en-US" altLang="zh-CN" sz="2000" dirty="0">
                  <a:solidFill>
                    <a:schemeClr val="tx1">
                      <a:lumMod val="50000"/>
                      <a:lumOff val="50000"/>
                    </a:schemeClr>
                  </a:solidFill>
                </a:rPr>
                <a:t>after</a:t>
              </a:r>
              <a:r>
                <a:rPr lang="zh-CN" altLang="en-US" sz="2000" dirty="0">
                  <a:solidFill>
                    <a:schemeClr val="tx1">
                      <a:lumMod val="50000"/>
                      <a:lumOff val="50000"/>
                    </a:schemeClr>
                  </a:solidFill>
                </a:rPr>
                <a:t>类型的插入触发器</a:t>
              </a:r>
              <a:r>
                <a:rPr lang="en-US" altLang="zh-CN" sz="2000" dirty="0" err="1">
                  <a:solidFill>
                    <a:schemeClr val="tx1">
                      <a:lumMod val="50000"/>
                      <a:lumOff val="50000"/>
                    </a:schemeClr>
                  </a:solidFill>
                </a:rPr>
                <a:t>ins_stu</a:t>
              </a:r>
              <a:r>
                <a:rPr lang="zh-CN" altLang="en-US" sz="2000" dirty="0">
                  <a:solidFill>
                    <a:schemeClr val="tx1">
                      <a:lumMod val="50000"/>
                      <a:lumOff val="50000"/>
                    </a:schemeClr>
                  </a:solidFill>
                </a:rPr>
                <a:t>，当插入记录时，给予提示禁止插入记录的信息。</a:t>
              </a:r>
            </a:p>
            <a:p>
              <a:pPr algn="just">
                <a:lnSpc>
                  <a:spcPct val="120000"/>
                </a:lnSpc>
              </a:pPr>
              <a:r>
                <a:rPr lang="zh-CN" altLang="en-US" sz="2000" dirty="0">
                  <a:solidFill>
                    <a:schemeClr val="tx1">
                      <a:lumMod val="50000"/>
                      <a:lumOff val="50000"/>
                    </a:schemeClr>
                  </a:solidFill>
                </a:rPr>
                <a:t>操作步骤如下：</a:t>
              </a:r>
            </a:p>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3</a:t>
              </a:r>
              <a:r>
                <a:rPr lang="zh-CN" altLang="en-US" sz="2000" dirty="0">
                  <a:solidFill>
                    <a:schemeClr val="tx1">
                      <a:lumMod val="50000"/>
                      <a:lumOff val="50000"/>
                    </a:schemeClr>
                  </a:solidFill>
                </a:rPr>
                <a:t>）在</a:t>
              </a:r>
              <a:r>
                <a:rPr lang="en-US" altLang="zh-CN" sz="2000" dirty="0">
                  <a:solidFill>
                    <a:schemeClr val="tx1">
                      <a:lumMod val="50000"/>
                      <a:lumOff val="50000"/>
                    </a:schemeClr>
                  </a:solidFill>
                </a:rPr>
                <a:t>SQL </a:t>
              </a:r>
              <a:r>
                <a:rPr lang="zh-CN" altLang="en-US" sz="2000" dirty="0">
                  <a:solidFill>
                    <a:schemeClr val="tx1">
                      <a:lumMod val="50000"/>
                      <a:lumOff val="50000"/>
                    </a:schemeClr>
                  </a:solidFill>
                </a:rPr>
                <a:t>语句编辑器窗格中，输入触发器代码。</a:t>
              </a:r>
            </a:p>
          </p:txBody>
        </p:sp>
        <p:sp>
          <p:nvSpPr>
            <p:cNvPr id="133" name="矩形 132"/>
            <p:cNvSpPr/>
            <p:nvPr/>
          </p:nvSpPr>
          <p:spPr>
            <a:xfrm>
              <a:off x="1088298" y="4213143"/>
              <a:ext cx="3418565" cy="4247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创建触发器</a:t>
              </a:r>
            </a:p>
          </p:txBody>
        </p:sp>
      </p:grpSp>
      <p:pic>
        <p:nvPicPr>
          <p:cNvPr id="7170" name="图片 99" descr="未标题-3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600" y="1540800"/>
            <a:ext cx="5250280" cy="3894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215390" y="1368000"/>
            <a:ext cx="4950143" cy="3102388"/>
            <a:chOff x="1088298" y="4213143"/>
            <a:chExt cx="5041513" cy="3102403"/>
          </a:xfrm>
        </p:grpSpPr>
        <p:sp>
          <p:nvSpPr>
            <p:cNvPr id="132" name="矩形 131"/>
            <p:cNvSpPr/>
            <p:nvPr/>
          </p:nvSpPr>
          <p:spPr>
            <a:xfrm>
              <a:off x="1088299" y="4637877"/>
              <a:ext cx="5041512" cy="2677669"/>
            </a:xfrm>
            <a:prstGeom prst="rect">
              <a:avLst/>
            </a:prstGeom>
          </p:spPr>
          <p:txBody>
            <a:bodyPr wrap="square">
              <a:spAutoFit/>
              <a:scene3d>
                <a:camera prst="orthographicFront"/>
                <a:lightRig rig="threePt" dir="t"/>
              </a:scene3d>
              <a:sp3d contourW="6350"/>
            </a:bodyPr>
            <a:lstStyle/>
            <a:p>
              <a:pPr algn="just">
                <a:lnSpc>
                  <a:spcPct val="120000"/>
                </a:lnSpc>
              </a:pP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例</a:t>
              </a:r>
              <a:r>
                <a:rPr lang="en-US" altLang="zh-CN" sz="2000" dirty="0" smtClean="0">
                  <a:solidFill>
                    <a:schemeClr val="tx1">
                      <a:lumMod val="50000"/>
                      <a:lumOff val="50000"/>
                    </a:schemeClr>
                  </a:solidFill>
                </a:rPr>
                <a:t>10】 </a:t>
              </a:r>
              <a:r>
                <a:rPr lang="zh-CN" altLang="en-US" sz="2000" dirty="0">
                  <a:solidFill>
                    <a:schemeClr val="tx1">
                      <a:lumMod val="50000"/>
                      <a:lumOff val="50000"/>
                    </a:schemeClr>
                  </a:solidFill>
                </a:rPr>
                <a:t>在“学生”表上创建一个</a:t>
              </a:r>
              <a:r>
                <a:rPr lang="en-US" altLang="zh-CN" sz="2000" dirty="0">
                  <a:solidFill>
                    <a:schemeClr val="tx1">
                      <a:lumMod val="50000"/>
                      <a:lumOff val="50000"/>
                    </a:schemeClr>
                  </a:solidFill>
                </a:rPr>
                <a:t>after</a:t>
              </a:r>
              <a:r>
                <a:rPr lang="zh-CN" altLang="en-US" sz="2000" dirty="0">
                  <a:solidFill>
                    <a:schemeClr val="tx1">
                      <a:lumMod val="50000"/>
                      <a:lumOff val="50000"/>
                    </a:schemeClr>
                  </a:solidFill>
                </a:rPr>
                <a:t>类型的插入触发器</a:t>
              </a:r>
              <a:r>
                <a:rPr lang="en-US" altLang="zh-CN" sz="2000" dirty="0" err="1">
                  <a:solidFill>
                    <a:schemeClr val="tx1">
                      <a:lumMod val="50000"/>
                      <a:lumOff val="50000"/>
                    </a:schemeClr>
                  </a:solidFill>
                </a:rPr>
                <a:t>ins_stu</a:t>
              </a:r>
              <a:r>
                <a:rPr lang="zh-CN" altLang="en-US" sz="2000" dirty="0">
                  <a:solidFill>
                    <a:schemeClr val="tx1">
                      <a:lumMod val="50000"/>
                      <a:lumOff val="50000"/>
                    </a:schemeClr>
                  </a:solidFill>
                </a:rPr>
                <a:t>，当插入记录时，给予提示禁止插入记录的信息。</a:t>
              </a:r>
            </a:p>
            <a:p>
              <a:pPr algn="just">
                <a:lnSpc>
                  <a:spcPct val="120000"/>
                </a:lnSpc>
              </a:pPr>
              <a:r>
                <a:rPr lang="zh-CN" altLang="en-US" sz="2000" dirty="0">
                  <a:solidFill>
                    <a:schemeClr val="tx1">
                      <a:lumMod val="50000"/>
                      <a:lumOff val="50000"/>
                    </a:schemeClr>
                  </a:solidFill>
                </a:rPr>
                <a:t>操作步骤如下：</a:t>
              </a:r>
            </a:p>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4</a:t>
              </a:r>
              <a:r>
                <a:rPr lang="zh-CN" altLang="en-US" sz="2000" dirty="0">
                  <a:solidFill>
                    <a:schemeClr val="tx1">
                      <a:lumMod val="50000"/>
                      <a:lumOff val="50000"/>
                    </a:schemeClr>
                  </a:solidFill>
                </a:rPr>
                <a:t>）</a:t>
              </a:r>
              <a:r>
                <a:rPr lang="zh-CN" altLang="en-US" sz="2000" dirty="0" smtClean="0">
                  <a:solidFill>
                    <a:schemeClr val="tx1">
                      <a:lumMod val="50000"/>
                      <a:lumOff val="50000"/>
                    </a:schemeClr>
                  </a:solidFill>
                </a:rPr>
                <a:t>单击工具栏“执行”</a:t>
              </a:r>
              <a:r>
                <a:rPr lang="zh-CN" altLang="en-US" sz="2000" dirty="0">
                  <a:solidFill>
                    <a:schemeClr val="tx1">
                      <a:lumMod val="50000"/>
                      <a:lumOff val="50000"/>
                    </a:schemeClr>
                  </a:solidFill>
                </a:rPr>
                <a:t>按钮，在“对象资源管理器”窗格中可查看（刷新）到刚创建的触发器</a:t>
              </a:r>
              <a:r>
                <a:rPr lang="zh-CN" altLang="en-US" sz="2000" dirty="0" smtClean="0">
                  <a:solidFill>
                    <a:schemeClr val="tx1">
                      <a:lumMod val="50000"/>
                      <a:lumOff val="50000"/>
                    </a:schemeClr>
                  </a:solidFill>
                </a:rPr>
                <a:t>名称。</a:t>
              </a:r>
              <a:endParaRPr lang="zh-CN" altLang="en-US" sz="2000" dirty="0">
                <a:solidFill>
                  <a:schemeClr val="tx1">
                    <a:lumMod val="50000"/>
                    <a:lumOff val="50000"/>
                  </a:schemeClr>
                </a:solidFill>
              </a:endParaRPr>
            </a:p>
          </p:txBody>
        </p:sp>
        <p:sp>
          <p:nvSpPr>
            <p:cNvPr id="133" name="矩形 132"/>
            <p:cNvSpPr/>
            <p:nvPr/>
          </p:nvSpPr>
          <p:spPr>
            <a:xfrm>
              <a:off x="1088298" y="4213143"/>
              <a:ext cx="3418565" cy="4247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创建触发器</a:t>
              </a:r>
            </a:p>
          </p:txBody>
        </p:sp>
      </p:grpSp>
      <p:pic>
        <p:nvPicPr>
          <p:cNvPr id="2051" name="Picture 3" descr="未标题-6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5533" y="1540800"/>
            <a:ext cx="5749904" cy="3324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p:cNvSpPr>
            <a:spLocks noChangeArrowheads="1"/>
          </p:cNvSpPr>
          <p:nvPr/>
        </p:nvSpPr>
        <p:spPr bwMode="auto">
          <a:xfrm>
            <a:off x="6562014" y="3756025"/>
            <a:ext cx="1229436" cy="523875"/>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Rectangle 4"/>
          <p:cNvSpPr>
            <a:spLocks noChangeArrowheads="1"/>
          </p:cNvSpPr>
          <p:nvPr/>
        </p:nvSpPr>
        <p:spPr bwMode="auto">
          <a:xfrm>
            <a:off x="8204200" y="2689490"/>
            <a:ext cx="925185" cy="495299"/>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Rectangle 4"/>
          <p:cNvSpPr>
            <a:spLocks noChangeArrowheads="1"/>
          </p:cNvSpPr>
          <p:nvPr/>
        </p:nvSpPr>
        <p:spPr bwMode="auto">
          <a:xfrm>
            <a:off x="9551978" y="1822727"/>
            <a:ext cx="651676" cy="289188"/>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215390" y="1368000"/>
            <a:ext cx="4950143" cy="3471720"/>
            <a:chOff x="1088298" y="4213143"/>
            <a:chExt cx="5041513" cy="3471738"/>
          </a:xfrm>
        </p:grpSpPr>
        <p:sp>
          <p:nvSpPr>
            <p:cNvPr id="132" name="矩形 131"/>
            <p:cNvSpPr/>
            <p:nvPr/>
          </p:nvSpPr>
          <p:spPr>
            <a:xfrm>
              <a:off x="1088299" y="4637877"/>
              <a:ext cx="5041512" cy="3047004"/>
            </a:xfrm>
            <a:prstGeom prst="rect">
              <a:avLst/>
            </a:prstGeom>
          </p:spPr>
          <p:txBody>
            <a:bodyPr wrap="square">
              <a:spAutoFit/>
              <a:scene3d>
                <a:camera prst="orthographicFront"/>
                <a:lightRig rig="threePt" dir="t"/>
              </a:scene3d>
              <a:sp3d contourW="6350"/>
            </a:bodyPr>
            <a:lstStyle/>
            <a:p>
              <a:pPr algn="just">
                <a:lnSpc>
                  <a:spcPct val="120000"/>
                </a:lnSpc>
              </a:pP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例</a:t>
              </a:r>
              <a:r>
                <a:rPr lang="en-US" altLang="zh-CN" sz="2000" dirty="0" smtClean="0">
                  <a:solidFill>
                    <a:schemeClr val="tx1">
                      <a:lumMod val="50000"/>
                      <a:lumOff val="50000"/>
                    </a:schemeClr>
                  </a:solidFill>
                </a:rPr>
                <a:t>10】 </a:t>
              </a:r>
              <a:r>
                <a:rPr lang="zh-CN" altLang="en-US" sz="2000" dirty="0">
                  <a:solidFill>
                    <a:schemeClr val="tx1">
                      <a:lumMod val="50000"/>
                      <a:lumOff val="50000"/>
                    </a:schemeClr>
                  </a:solidFill>
                </a:rPr>
                <a:t>在“学生”表上创建一个</a:t>
              </a:r>
              <a:r>
                <a:rPr lang="en-US" altLang="zh-CN" sz="2000" dirty="0">
                  <a:solidFill>
                    <a:schemeClr val="tx1">
                      <a:lumMod val="50000"/>
                      <a:lumOff val="50000"/>
                    </a:schemeClr>
                  </a:solidFill>
                </a:rPr>
                <a:t>after</a:t>
              </a:r>
              <a:r>
                <a:rPr lang="zh-CN" altLang="en-US" sz="2000" dirty="0">
                  <a:solidFill>
                    <a:schemeClr val="tx1">
                      <a:lumMod val="50000"/>
                      <a:lumOff val="50000"/>
                    </a:schemeClr>
                  </a:solidFill>
                </a:rPr>
                <a:t>类型的插入触发器</a:t>
              </a:r>
              <a:r>
                <a:rPr lang="en-US" altLang="zh-CN" sz="2000" dirty="0" err="1">
                  <a:solidFill>
                    <a:schemeClr val="tx1">
                      <a:lumMod val="50000"/>
                      <a:lumOff val="50000"/>
                    </a:schemeClr>
                  </a:solidFill>
                </a:rPr>
                <a:t>ins_stu</a:t>
              </a:r>
              <a:r>
                <a:rPr lang="zh-CN" altLang="en-US" sz="2000" dirty="0">
                  <a:solidFill>
                    <a:schemeClr val="tx1">
                      <a:lumMod val="50000"/>
                      <a:lumOff val="50000"/>
                    </a:schemeClr>
                  </a:solidFill>
                </a:rPr>
                <a:t>，当插入记录时，给予提示禁止插入记录的信息。</a:t>
              </a:r>
            </a:p>
            <a:p>
              <a:pPr algn="just">
                <a:lnSpc>
                  <a:spcPct val="120000"/>
                </a:lnSpc>
              </a:pPr>
              <a:r>
                <a:rPr lang="zh-CN" altLang="en-US" sz="2000" dirty="0">
                  <a:solidFill>
                    <a:schemeClr val="tx1">
                      <a:lumMod val="50000"/>
                      <a:lumOff val="50000"/>
                    </a:schemeClr>
                  </a:solidFill>
                </a:rPr>
                <a:t>操作步骤如下：</a:t>
              </a:r>
            </a:p>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5</a:t>
              </a:r>
              <a:r>
                <a:rPr lang="zh-CN" altLang="en-US" sz="2000" dirty="0">
                  <a:solidFill>
                    <a:schemeClr val="tx1">
                      <a:lumMod val="50000"/>
                      <a:lumOff val="50000"/>
                    </a:schemeClr>
                  </a:solidFill>
                </a:rPr>
                <a:t>）验证触发器，打开</a:t>
              </a:r>
              <a:r>
                <a:rPr lang="en-US" altLang="zh-CN" sz="2000" dirty="0" smtClean="0">
                  <a:solidFill>
                    <a:schemeClr val="tx1">
                      <a:lumMod val="50000"/>
                      <a:lumOff val="50000"/>
                    </a:schemeClr>
                  </a:solidFill>
                </a:rPr>
                <a:t>SQL</a:t>
              </a:r>
              <a:r>
                <a:rPr lang="zh-CN" altLang="en-US" sz="2000" dirty="0" smtClean="0">
                  <a:solidFill>
                    <a:schemeClr val="tx1">
                      <a:lumMod val="50000"/>
                      <a:lumOff val="50000"/>
                    </a:schemeClr>
                  </a:solidFill>
                </a:rPr>
                <a:t>语句编</a:t>
              </a:r>
              <a:r>
                <a:rPr lang="zh-CN" altLang="en-US" sz="2000" dirty="0">
                  <a:solidFill>
                    <a:schemeClr val="tx1">
                      <a:lumMod val="50000"/>
                      <a:lumOff val="50000"/>
                    </a:schemeClr>
                  </a:solidFill>
                </a:rPr>
                <a:t>辑器输入以下代码，并单击运行按钮。</a:t>
              </a:r>
            </a:p>
            <a:p>
              <a:pPr algn="just">
                <a:lnSpc>
                  <a:spcPct val="120000"/>
                </a:lnSpc>
              </a:pPr>
              <a:r>
                <a:rPr lang="en-US" altLang="zh-CN" sz="2000" dirty="0">
                  <a:solidFill>
                    <a:schemeClr val="tx1">
                      <a:lumMod val="50000"/>
                      <a:lumOff val="50000"/>
                    </a:schemeClr>
                  </a:solidFill>
                </a:rPr>
                <a:t>insert into </a:t>
              </a:r>
              <a:r>
                <a:rPr lang="zh-CN" altLang="en-US" sz="2000" dirty="0">
                  <a:solidFill>
                    <a:schemeClr val="tx1">
                      <a:lumMod val="50000"/>
                      <a:lumOff val="50000"/>
                    </a:schemeClr>
                  </a:solidFill>
                </a:rPr>
                <a:t>学生</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学号</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姓名</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性别</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出生日期</a:t>
              </a:r>
              <a:r>
                <a:rPr lang="en-US" altLang="zh-CN" sz="2000" dirty="0">
                  <a:solidFill>
                    <a:schemeClr val="tx1">
                      <a:lumMod val="50000"/>
                      <a:lumOff val="50000"/>
                    </a:schemeClr>
                  </a:solidFill>
                </a:rPr>
                <a:t>)</a:t>
              </a:r>
            </a:p>
            <a:p>
              <a:pPr algn="just">
                <a:lnSpc>
                  <a:spcPct val="120000"/>
                </a:lnSpc>
              </a:pPr>
              <a:r>
                <a:rPr lang="en-US" altLang="zh-CN" sz="2000" dirty="0">
                  <a:solidFill>
                    <a:schemeClr val="tx1">
                      <a:lumMod val="50000"/>
                      <a:lumOff val="50000"/>
                    </a:schemeClr>
                  </a:solidFill>
                </a:rPr>
                <a:t>  values('20050102','</a:t>
              </a:r>
              <a:r>
                <a:rPr lang="zh-CN" altLang="en-US" sz="2000" dirty="0">
                  <a:solidFill>
                    <a:schemeClr val="tx1">
                      <a:lumMod val="50000"/>
                      <a:lumOff val="50000"/>
                    </a:schemeClr>
                  </a:solidFill>
                </a:rPr>
                <a:t>刘飞翔</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男</a:t>
              </a:r>
              <a:r>
                <a:rPr lang="en-US" altLang="zh-CN" sz="2000" dirty="0">
                  <a:solidFill>
                    <a:schemeClr val="tx1">
                      <a:lumMod val="50000"/>
                      <a:lumOff val="50000"/>
                    </a:schemeClr>
                  </a:solidFill>
                </a:rPr>
                <a:t>','2002-6-7')</a:t>
              </a:r>
            </a:p>
          </p:txBody>
        </p:sp>
        <p:sp>
          <p:nvSpPr>
            <p:cNvPr id="133" name="矩形 132"/>
            <p:cNvSpPr/>
            <p:nvPr/>
          </p:nvSpPr>
          <p:spPr>
            <a:xfrm>
              <a:off x="1088298" y="4213143"/>
              <a:ext cx="3418565" cy="4247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创建触发器</a:t>
              </a:r>
            </a:p>
          </p:txBody>
        </p:sp>
      </p:grpSp>
      <p:sp>
        <p:nvSpPr>
          <p:cNvPr id="3" name="矩形 2"/>
          <p:cNvSpPr/>
          <p:nvPr/>
        </p:nvSpPr>
        <p:spPr>
          <a:xfrm>
            <a:off x="5932300" y="5148643"/>
            <a:ext cx="5117846" cy="646331"/>
          </a:xfrm>
          <a:prstGeom prst="rect">
            <a:avLst/>
          </a:prstGeom>
        </p:spPr>
        <p:txBody>
          <a:bodyPr wrap="square">
            <a:spAutoFit/>
          </a:bodyPr>
          <a:lstStyle/>
          <a:p>
            <a:r>
              <a:rPr lang="zh-CN" altLang="en-US" b="1" dirty="0"/>
              <a:t>思考</a:t>
            </a:r>
            <a:r>
              <a:rPr lang="zh-CN" altLang="en-US" b="1" dirty="0" smtClean="0"/>
              <a:t>：为什么上述记录会成功插入到表</a:t>
            </a:r>
            <a:r>
              <a:rPr lang="zh-CN" altLang="en-US" b="1" dirty="0"/>
              <a:t>中，触发器并没有实现“禁止插入记录”</a:t>
            </a:r>
            <a:r>
              <a:rPr lang="zh-CN" altLang="en-US" b="1" dirty="0" smtClean="0"/>
              <a:t>功能？</a:t>
            </a:r>
            <a:endParaRPr lang="zh-CN" altLang="zh-CN" b="1" dirty="0"/>
          </a:p>
        </p:txBody>
      </p:sp>
      <p:sp>
        <p:nvSpPr>
          <p:cNvPr id="2" name="矩形 1"/>
          <p:cNvSpPr/>
          <p:nvPr/>
        </p:nvSpPr>
        <p:spPr>
          <a:xfrm>
            <a:off x="1666835" y="5010144"/>
            <a:ext cx="2905164" cy="923330"/>
          </a:xfrm>
          <a:prstGeom prst="rect">
            <a:avLst/>
          </a:prstGeom>
        </p:spPr>
        <p:txBody>
          <a:bodyPr wrap="square">
            <a:spAutoFit/>
          </a:bodyPr>
          <a:lstStyle/>
          <a:p>
            <a:r>
              <a:rPr lang="zh-CN" altLang="zh-CN" dirty="0"/>
              <a:t>运行结果：</a:t>
            </a:r>
          </a:p>
          <a:p>
            <a:r>
              <a:rPr lang="zh-CN" altLang="zh-CN" dirty="0"/>
              <a:t>禁止插入记录</a:t>
            </a:r>
          </a:p>
          <a:p>
            <a:r>
              <a:rPr lang="en-US" altLang="zh-CN" dirty="0"/>
              <a:t> (1 </a:t>
            </a:r>
            <a:r>
              <a:rPr lang="zh-CN" altLang="zh-CN" dirty="0"/>
              <a:t>行受影响</a:t>
            </a:r>
            <a:r>
              <a:rPr lang="en-US" altLang="zh-CN" dirty="0"/>
              <a:t>)</a:t>
            </a:r>
            <a:endParaRPr lang="zh-CN" altLang="zh-CN" dirty="0"/>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216800" y="1368000"/>
            <a:ext cx="9938895" cy="3841052"/>
            <a:chOff x="1088298" y="4213143"/>
            <a:chExt cx="5041513" cy="3841071"/>
          </a:xfrm>
        </p:grpSpPr>
        <p:sp>
          <p:nvSpPr>
            <p:cNvPr id="132" name="矩形 131"/>
            <p:cNvSpPr/>
            <p:nvPr/>
          </p:nvSpPr>
          <p:spPr>
            <a:xfrm>
              <a:off x="1088299" y="4637877"/>
              <a:ext cx="5041512" cy="3416337"/>
            </a:xfrm>
            <a:prstGeom prst="rect">
              <a:avLst/>
            </a:prstGeom>
          </p:spPr>
          <p:txBody>
            <a:bodyPr wrap="square">
              <a:spAutoFit/>
              <a:scene3d>
                <a:camera prst="orthographicFront"/>
                <a:lightRig rig="threePt" dir="t"/>
              </a:scene3d>
              <a:sp3d contourW="6350"/>
            </a:bodyPr>
            <a:lstStyle/>
            <a:p>
              <a:pPr algn="just">
                <a:lnSpc>
                  <a:spcPct val="120000"/>
                </a:lnSpc>
              </a:pPr>
              <a:r>
                <a:rPr lang="en-US" altLang="zh-CN" sz="2000" dirty="0">
                  <a:solidFill>
                    <a:schemeClr val="tx1">
                      <a:lumMod val="50000"/>
                      <a:lumOff val="50000"/>
                    </a:schemeClr>
                  </a:solidFill>
                </a:rPr>
                <a:t>create trigger &lt;</a:t>
              </a:r>
              <a:r>
                <a:rPr lang="zh-CN" altLang="en-US" sz="2000" dirty="0">
                  <a:solidFill>
                    <a:schemeClr val="tx1">
                      <a:lumMod val="50000"/>
                      <a:lumOff val="50000"/>
                    </a:schemeClr>
                  </a:solidFill>
                </a:rPr>
                <a:t>触发器名</a:t>
              </a:r>
              <a:r>
                <a:rPr lang="en-US" altLang="zh-CN" sz="2000" dirty="0">
                  <a:solidFill>
                    <a:schemeClr val="tx1">
                      <a:lumMod val="50000"/>
                      <a:lumOff val="50000"/>
                    </a:schemeClr>
                  </a:solidFill>
                </a:rPr>
                <a:t>&gt;</a:t>
              </a:r>
            </a:p>
            <a:p>
              <a:pPr algn="just">
                <a:lnSpc>
                  <a:spcPct val="120000"/>
                </a:lnSpc>
              </a:pPr>
              <a:r>
                <a:rPr lang="en-US" altLang="zh-CN" sz="2000" dirty="0">
                  <a:solidFill>
                    <a:schemeClr val="tx1">
                      <a:lumMod val="50000"/>
                      <a:lumOff val="50000"/>
                    </a:schemeClr>
                  </a:solidFill>
                </a:rPr>
                <a:t> on {</a:t>
              </a:r>
              <a:r>
                <a:rPr lang="zh-CN" altLang="en-US" sz="2000" dirty="0">
                  <a:solidFill>
                    <a:schemeClr val="tx1">
                      <a:lumMod val="50000"/>
                      <a:lumOff val="50000"/>
                    </a:schemeClr>
                  </a:solidFill>
                </a:rPr>
                <a:t>表名</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视图名</a:t>
              </a:r>
              <a:r>
                <a:rPr lang="en-US" altLang="zh-CN" sz="2000" dirty="0">
                  <a:solidFill>
                    <a:schemeClr val="tx1">
                      <a:lumMod val="50000"/>
                      <a:lumOff val="50000"/>
                    </a:schemeClr>
                  </a:solidFill>
                </a:rPr>
                <a:t>}</a:t>
              </a:r>
            </a:p>
            <a:p>
              <a:pPr algn="just">
                <a:lnSpc>
                  <a:spcPct val="120000"/>
                </a:lnSpc>
              </a:pPr>
              <a:r>
                <a:rPr lang="en-US" altLang="zh-CN" sz="2000" dirty="0">
                  <a:solidFill>
                    <a:schemeClr val="tx1">
                      <a:lumMod val="50000"/>
                      <a:lumOff val="50000"/>
                    </a:schemeClr>
                  </a:solidFill>
                </a:rPr>
                <a:t>  [with encryption]{</a:t>
              </a:r>
            </a:p>
            <a:p>
              <a:pPr algn="just">
                <a:lnSpc>
                  <a:spcPct val="120000"/>
                </a:lnSpc>
              </a:pPr>
              <a:r>
                <a:rPr lang="en-US" altLang="zh-CN" sz="2000" dirty="0">
                  <a:solidFill>
                    <a:schemeClr val="tx1">
                      <a:lumMod val="50000"/>
                      <a:lumOff val="50000"/>
                    </a:schemeClr>
                  </a:solidFill>
                </a:rPr>
                <a:t>     {</a:t>
              </a:r>
              <a:r>
                <a:rPr lang="en-US" altLang="zh-CN" sz="2000" dirty="0" err="1">
                  <a:solidFill>
                    <a:schemeClr val="tx1">
                      <a:lumMod val="50000"/>
                      <a:lumOff val="50000"/>
                    </a:schemeClr>
                  </a:solidFill>
                </a:rPr>
                <a:t>for|after|instead</a:t>
              </a:r>
              <a:r>
                <a:rPr lang="en-US" altLang="zh-CN" sz="2000" dirty="0">
                  <a:solidFill>
                    <a:schemeClr val="tx1">
                      <a:lumMod val="50000"/>
                      <a:lumOff val="50000"/>
                    </a:schemeClr>
                  </a:solidFill>
                </a:rPr>
                <a:t> of}{[delete][,][insert][,][update]}</a:t>
              </a:r>
            </a:p>
            <a:p>
              <a:pPr algn="just">
                <a:lnSpc>
                  <a:spcPct val="120000"/>
                </a:lnSpc>
              </a:pPr>
              <a:r>
                <a:rPr lang="en-US" altLang="zh-CN" sz="2000" dirty="0">
                  <a:solidFill>
                    <a:schemeClr val="tx1">
                      <a:lumMod val="50000"/>
                      <a:lumOff val="50000"/>
                    </a:schemeClr>
                  </a:solidFill>
                </a:rPr>
                <a:t>     as[{</a:t>
              </a:r>
            </a:p>
            <a:p>
              <a:pPr algn="just">
                <a:lnSpc>
                  <a:spcPct val="120000"/>
                </a:lnSpc>
              </a:pPr>
              <a:r>
                <a:rPr lang="en-US" altLang="zh-CN" sz="2000" dirty="0">
                  <a:solidFill>
                    <a:schemeClr val="tx1">
                      <a:lumMod val="50000"/>
                      <a:lumOff val="50000"/>
                    </a:schemeClr>
                  </a:solidFill>
                </a:rPr>
                <a:t>     if update(</a:t>
              </a:r>
              <a:r>
                <a:rPr lang="zh-CN" altLang="en-US" sz="2000" dirty="0">
                  <a:solidFill>
                    <a:schemeClr val="tx1">
                      <a:lumMod val="50000"/>
                      <a:lumOff val="50000"/>
                    </a:schemeClr>
                  </a:solidFill>
                </a:rPr>
                <a:t>列</a:t>
              </a:r>
              <a:r>
                <a:rPr lang="en-US" altLang="zh-CN" sz="2000" dirty="0">
                  <a:solidFill>
                    <a:schemeClr val="tx1">
                      <a:lumMod val="50000"/>
                      <a:lumOff val="50000"/>
                    </a:schemeClr>
                  </a:solidFill>
                </a:rPr>
                <a:t>)[{</a:t>
              </a:r>
              <a:r>
                <a:rPr lang="en-US" altLang="zh-CN" sz="2000" dirty="0" err="1">
                  <a:solidFill>
                    <a:schemeClr val="tx1">
                      <a:lumMod val="50000"/>
                      <a:lumOff val="50000"/>
                    </a:schemeClr>
                  </a:solidFill>
                </a:rPr>
                <a:t>and|or</a:t>
              </a:r>
              <a:r>
                <a:rPr lang="en-US" altLang="zh-CN" sz="2000" dirty="0">
                  <a:solidFill>
                    <a:schemeClr val="tx1">
                      <a:lumMod val="50000"/>
                      <a:lumOff val="50000"/>
                    </a:schemeClr>
                  </a:solidFill>
                </a:rPr>
                <a:t>}update(</a:t>
              </a:r>
              <a:r>
                <a:rPr lang="zh-CN" altLang="en-US" sz="2000" dirty="0">
                  <a:solidFill>
                    <a:schemeClr val="tx1">
                      <a:lumMod val="50000"/>
                      <a:lumOff val="50000"/>
                    </a:schemeClr>
                  </a:solidFill>
                </a:rPr>
                <a:t>列</a:t>
              </a:r>
              <a:r>
                <a:rPr lang="en-US" altLang="zh-CN" sz="2000" dirty="0">
                  <a:solidFill>
                    <a:schemeClr val="tx1">
                      <a:lumMod val="50000"/>
                      <a:lumOff val="50000"/>
                    </a:schemeClr>
                  </a:solidFill>
                </a:rPr>
                <a:t>)][...n]</a:t>
              </a:r>
            </a:p>
            <a:p>
              <a:pPr algn="just">
                <a:lnSpc>
                  <a:spcPct val="120000"/>
                </a:lnSpc>
              </a:pPr>
              <a:r>
                <a:rPr lang="en-US" altLang="zh-CN" sz="2000" dirty="0">
                  <a:solidFill>
                    <a:schemeClr val="tx1">
                      <a:lumMod val="50000"/>
                      <a:lumOff val="50000"/>
                    </a:schemeClr>
                  </a:solidFill>
                </a:rPr>
                <a:t>     |if </a:t>
              </a:r>
              <a:r>
                <a:rPr lang="en-US" altLang="zh-CN" sz="2000" dirty="0" err="1">
                  <a:solidFill>
                    <a:schemeClr val="tx1">
                      <a:lumMod val="50000"/>
                      <a:lumOff val="50000"/>
                    </a:schemeClr>
                  </a:solidFill>
                </a:rPr>
                <a:t>columns_updated</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逻辑运算符</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二进制位</a:t>
              </a:r>
              <a:r>
                <a:rPr lang="zh-CN" altLang="en-US" sz="2000" dirty="0" smtClean="0">
                  <a:solidFill>
                    <a:schemeClr val="tx1">
                      <a:lumMod val="50000"/>
                      <a:lumOff val="50000"/>
                    </a:schemeClr>
                  </a:solidFill>
                </a:rPr>
                <a:t>掩码</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比较运算符</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运算结果</a:t>
              </a:r>
              <a:r>
                <a:rPr lang="en-US" altLang="zh-CN" sz="2000" dirty="0">
                  <a:solidFill>
                    <a:schemeClr val="tx1">
                      <a:lumMod val="50000"/>
                      <a:lumOff val="50000"/>
                    </a:schemeClr>
                  </a:solidFill>
                </a:rPr>
                <a:t>[...n] }]</a:t>
              </a:r>
            </a:p>
            <a:p>
              <a:pPr algn="just">
                <a:lnSpc>
                  <a:spcPct val="120000"/>
                </a:lnSpc>
              </a:pPr>
              <a:r>
                <a:rPr lang="en-US" altLang="zh-CN" sz="2000" dirty="0">
                  <a:solidFill>
                    <a:schemeClr val="tx1">
                      <a:lumMod val="50000"/>
                      <a:lumOff val="50000"/>
                    </a:schemeClr>
                  </a:solidFill>
                </a:rPr>
                <a:t>     </a:t>
              </a:r>
              <a:r>
                <a:rPr lang="en-US" altLang="zh-CN" sz="2000" dirty="0" err="1">
                  <a:solidFill>
                    <a:schemeClr val="tx1">
                      <a:lumMod val="50000"/>
                      <a:lumOff val="50000"/>
                    </a:schemeClr>
                  </a:solidFill>
                </a:rPr>
                <a:t>sql</a:t>
              </a:r>
              <a:r>
                <a:rPr lang="zh-CN" altLang="en-US" sz="2000" dirty="0">
                  <a:solidFill>
                    <a:schemeClr val="tx1">
                      <a:lumMod val="50000"/>
                      <a:lumOff val="50000"/>
                    </a:schemeClr>
                  </a:solidFill>
                </a:rPr>
                <a:t>语句</a:t>
              </a:r>
              <a:r>
                <a:rPr lang="en-US" altLang="zh-CN" sz="2000" dirty="0">
                  <a:solidFill>
                    <a:schemeClr val="tx1">
                      <a:lumMod val="50000"/>
                      <a:lumOff val="50000"/>
                    </a:schemeClr>
                  </a:solidFill>
                </a:rPr>
                <a:t>[...n]}</a:t>
              </a:r>
            </a:p>
            <a:p>
              <a:pPr algn="just">
                <a:lnSpc>
                  <a:spcPct val="120000"/>
                </a:lnSpc>
              </a:pPr>
              <a:r>
                <a:rPr lang="zh-CN" altLang="en-US" sz="2000" dirty="0" smtClean="0">
                  <a:solidFill>
                    <a:schemeClr val="tx1">
                      <a:lumMod val="50000"/>
                      <a:lumOff val="50000"/>
                    </a:schemeClr>
                  </a:solidFill>
                </a:rPr>
                <a:t>功能</a:t>
              </a:r>
              <a:r>
                <a:rPr lang="zh-CN" altLang="en-US" sz="2000" dirty="0">
                  <a:solidFill>
                    <a:schemeClr val="tx1">
                      <a:lumMod val="50000"/>
                      <a:lumOff val="50000"/>
                    </a:schemeClr>
                  </a:solidFill>
                </a:rPr>
                <a:t>：在指定的表上创建一个指定名称</a:t>
              </a:r>
              <a:r>
                <a:rPr lang="zh-CN" altLang="en-US" sz="2000" dirty="0" smtClean="0">
                  <a:solidFill>
                    <a:schemeClr val="tx1">
                      <a:lumMod val="50000"/>
                      <a:lumOff val="50000"/>
                    </a:schemeClr>
                  </a:solidFill>
                </a:rPr>
                <a:t>的</a:t>
              </a:r>
              <a:r>
                <a:rPr lang="en-US" altLang="zh-CN" sz="2000" dirty="0" smtClean="0">
                  <a:solidFill>
                    <a:schemeClr val="tx1">
                      <a:lumMod val="50000"/>
                      <a:lumOff val="50000"/>
                    </a:schemeClr>
                  </a:solidFill>
                </a:rPr>
                <a:t>DML</a:t>
              </a:r>
              <a:r>
                <a:rPr lang="zh-CN" altLang="en-US" sz="2000" dirty="0" smtClean="0">
                  <a:solidFill>
                    <a:schemeClr val="tx1">
                      <a:lumMod val="50000"/>
                      <a:lumOff val="50000"/>
                    </a:schemeClr>
                  </a:solidFill>
                </a:rPr>
                <a:t>触发器</a:t>
              </a:r>
              <a:r>
                <a:rPr lang="zh-CN" altLang="en-US" sz="2000" dirty="0">
                  <a:solidFill>
                    <a:schemeClr val="tx1">
                      <a:lumMod val="50000"/>
                      <a:lumOff val="50000"/>
                    </a:schemeClr>
                  </a:solidFill>
                </a:rPr>
                <a:t>。</a:t>
              </a:r>
            </a:p>
          </p:txBody>
        </p:sp>
        <p:sp>
          <p:nvSpPr>
            <p:cNvPr id="133" name="矩形 132"/>
            <p:cNvSpPr/>
            <p:nvPr/>
          </p:nvSpPr>
          <p:spPr>
            <a:xfrm>
              <a:off x="1088298" y="4213143"/>
              <a:ext cx="3418565" cy="4247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2.</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a:t>
              </a:r>
              <a:r>
                <a:rPr lang="zh-CN" altLang="en-US" b="1" dirty="0" smtClean="0">
                  <a:solidFill>
                    <a:schemeClr val="tx1">
                      <a:lumMod val="65000"/>
                      <a:lumOff val="35000"/>
                    </a:schemeClr>
                  </a:solidFill>
                </a:rPr>
                <a:t>创建</a:t>
              </a:r>
              <a:r>
                <a:rPr lang="en-US" altLang="zh-CN" dirty="0">
                  <a:solidFill>
                    <a:schemeClr val="tx1">
                      <a:lumMod val="50000"/>
                      <a:lumOff val="50000"/>
                    </a:schemeClr>
                  </a:solidFill>
                </a:rPr>
                <a:t>DML</a:t>
              </a:r>
              <a:r>
                <a:rPr lang="zh-CN" altLang="en-US" b="1" dirty="0" smtClean="0">
                  <a:solidFill>
                    <a:schemeClr val="tx1">
                      <a:lumMod val="65000"/>
                      <a:lumOff val="35000"/>
                    </a:schemeClr>
                  </a:solidFill>
                </a:rPr>
                <a:t>触发器</a:t>
              </a:r>
              <a:endParaRPr lang="zh-CN" altLang="en-US" b="1" dirty="0">
                <a:solidFill>
                  <a:schemeClr val="tx1">
                    <a:lumMod val="65000"/>
                    <a:lumOff val="35000"/>
                  </a:schemeClr>
                </a:solidFill>
              </a:endParaRPr>
            </a:p>
          </p:txBody>
        </p:sp>
      </p:gr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111251" y="1130228"/>
            <a:ext cx="9938896" cy="5354079"/>
            <a:chOff x="1088298" y="4213143"/>
            <a:chExt cx="4961338" cy="6900202"/>
          </a:xfrm>
        </p:grpSpPr>
        <p:sp>
          <p:nvSpPr>
            <p:cNvPr id="132" name="矩形 131"/>
            <p:cNvSpPr/>
            <p:nvPr/>
          </p:nvSpPr>
          <p:spPr>
            <a:xfrm>
              <a:off x="1088299" y="4806537"/>
              <a:ext cx="4961337" cy="6306808"/>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说明：</a:t>
              </a:r>
            </a:p>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1</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on{</a:t>
              </a:r>
              <a:r>
                <a:rPr lang="zh-CN" altLang="en-US" sz="2000" dirty="0">
                  <a:solidFill>
                    <a:schemeClr val="tx1">
                      <a:lumMod val="50000"/>
                      <a:lumOff val="50000"/>
                    </a:schemeClr>
                  </a:solidFill>
                </a:rPr>
                <a:t>表名</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视图名</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：指明触发器所依赖的表或</a:t>
              </a:r>
              <a:r>
                <a:rPr lang="zh-CN" altLang="en-US" sz="2000" dirty="0" smtClean="0">
                  <a:solidFill>
                    <a:schemeClr val="tx1">
                      <a:lumMod val="50000"/>
                      <a:lumOff val="50000"/>
                    </a:schemeClr>
                  </a:solidFill>
                </a:rPr>
                <a:t>视图；</a:t>
              </a:r>
              <a:endParaRPr lang="zh-CN" altLang="en-US" sz="2000" dirty="0">
                <a:solidFill>
                  <a:schemeClr val="tx1">
                    <a:lumMod val="50000"/>
                    <a:lumOff val="50000"/>
                  </a:schemeClr>
                </a:solidFill>
              </a:endParaRPr>
            </a:p>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2</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{with encryption}</a:t>
              </a:r>
              <a:r>
                <a:rPr lang="zh-CN" altLang="en-US" sz="2000" dirty="0">
                  <a:solidFill>
                    <a:schemeClr val="tx1">
                      <a:lumMod val="50000"/>
                      <a:lumOff val="50000"/>
                    </a:schemeClr>
                  </a:solidFill>
                </a:rPr>
                <a:t>：在</a:t>
              </a:r>
              <a:r>
                <a:rPr lang="en-US" altLang="zh-CN" sz="2000" dirty="0" err="1">
                  <a:solidFill>
                    <a:schemeClr val="tx1">
                      <a:lumMod val="50000"/>
                      <a:lumOff val="50000"/>
                    </a:schemeClr>
                  </a:solidFill>
                </a:rPr>
                <a:t>syscomments</a:t>
              </a:r>
              <a:r>
                <a:rPr lang="zh-CN" altLang="en-US" sz="2000" dirty="0">
                  <a:solidFill>
                    <a:schemeClr val="tx1">
                      <a:lumMod val="50000"/>
                      <a:lumOff val="50000"/>
                    </a:schemeClr>
                  </a:solidFill>
                </a:rPr>
                <a:t>表中加密</a:t>
              </a:r>
              <a:r>
                <a:rPr lang="en-US" altLang="zh-CN" sz="2000" dirty="0">
                  <a:solidFill>
                    <a:schemeClr val="tx1">
                      <a:lumMod val="50000"/>
                      <a:lumOff val="50000"/>
                    </a:schemeClr>
                  </a:solidFill>
                </a:rPr>
                <a:t>create trigger</a:t>
              </a:r>
              <a:r>
                <a:rPr lang="zh-CN" altLang="en-US" sz="2000" dirty="0">
                  <a:solidFill>
                    <a:schemeClr val="tx1">
                      <a:lumMod val="50000"/>
                      <a:lumOff val="50000"/>
                    </a:schemeClr>
                  </a:solidFill>
                </a:rPr>
                <a:t>语句的定义文本内容；</a:t>
              </a:r>
            </a:p>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3</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a:t>
              </a:r>
              <a:r>
                <a:rPr lang="en-US" altLang="zh-CN" sz="2000" dirty="0" err="1">
                  <a:solidFill>
                    <a:schemeClr val="tx1">
                      <a:lumMod val="50000"/>
                      <a:lumOff val="50000"/>
                    </a:schemeClr>
                  </a:solidFill>
                </a:rPr>
                <a:t>for|after|instead</a:t>
              </a:r>
              <a:r>
                <a:rPr lang="en-US" altLang="zh-CN" sz="2000" dirty="0">
                  <a:solidFill>
                    <a:schemeClr val="tx1">
                      <a:lumMod val="50000"/>
                      <a:lumOff val="50000"/>
                    </a:schemeClr>
                  </a:solidFill>
                </a:rPr>
                <a:t> of}</a:t>
              </a:r>
              <a:r>
                <a:rPr lang="zh-CN" altLang="en-US" sz="2000" dirty="0">
                  <a:solidFill>
                    <a:schemeClr val="tx1">
                      <a:lumMod val="50000"/>
                      <a:lumOff val="50000"/>
                    </a:schemeClr>
                  </a:solidFill>
                </a:rPr>
                <a:t>：指明触发器类型。</a:t>
              </a:r>
              <a:r>
                <a:rPr lang="en-US" altLang="zh-CN" sz="2000" dirty="0">
                  <a:solidFill>
                    <a:schemeClr val="tx1">
                      <a:lumMod val="50000"/>
                      <a:lumOff val="50000"/>
                    </a:schemeClr>
                  </a:solidFill>
                </a:rPr>
                <a:t>for</a:t>
              </a:r>
              <a:r>
                <a:rPr lang="zh-CN" altLang="en-US" sz="2000" dirty="0">
                  <a:solidFill>
                    <a:schemeClr val="tx1">
                      <a:lumMod val="50000"/>
                      <a:lumOff val="50000"/>
                    </a:schemeClr>
                  </a:solidFill>
                </a:rPr>
                <a:t>关键字等价于</a:t>
              </a:r>
              <a:r>
                <a:rPr lang="en-US" altLang="zh-CN" sz="2000" dirty="0">
                  <a:solidFill>
                    <a:schemeClr val="tx1">
                      <a:lumMod val="50000"/>
                      <a:lumOff val="50000"/>
                    </a:schemeClr>
                  </a:solidFill>
                </a:rPr>
                <a:t>after</a:t>
              </a:r>
              <a:r>
                <a:rPr lang="zh-CN" altLang="en-US" sz="2000" dirty="0">
                  <a:solidFill>
                    <a:schemeClr val="tx1">
                      <a:lumMod val="50000"/>
                      <a:lumOff val="50000"/>
                    </a:schemeClr>
                  </a:solidFill>
                </a:rPr>
                <a:t>触发器；</a:t>
              </a:r>
            </a:p>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4</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 [delete] [,] [insert] [,] [update] }</a:t>
              </a:r>
              <a:r>
                <a:rPr lang="zh-CN" altLang="en-US" sz="2000" dirty="0">
                  <a:solidFill>
                    <a:schemeClr val="tx1">
                      <a:lumMod val="50000"/>
                      <a:lumOff val="50000"/>
                    </a:schemeClr>
                  </a:solidFill>
                </a:rPr>
                <a:t>：指明激活触发器的触发事件；</a:t>
              </a:r>
            </a:p>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5</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as</a:t>
              </a:r>
              <a:r>
                <a:rPr lang="zh-CN" altLang="en-US" sz="2000" dirty="0">
                  <a:solidFill>
                    <a:schemeClr val="tx1">
                      <a:lumMod val="50000"/>
                      <a:lumOff val="50000"/>
                    </a:schemeClr>
                  </a:solidFill>
                </a:rPr>
                <a:t>：引入触发器激活后要执行的语句；</a:t>
              </a:r>
            </a:p>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6</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if update(</a:t>
              </a:r>
              <a:r>
                <a:rPr lang="zh-CN" altLang="en-US" sz="2000" dirty="0">
                  <a:solidFill>
                    <a:schemeClr val="tx1">
                      <a:lumMod val="50000"/>
                      <a:lumOff val="50000"/>
                    </a:schemeClr>
                  </a:solidFill>
                </a:rPr>
                <a:t>列</a:t>
              </a:r>
              <a:r>
                <a:rPr lang="en-US" altLang="zh-CN" sz="2000" dirty="0">
                  <a:solidFill>
                    <a:schemeClr val="tx1">
                      <a:lumMod val="50000"/>
                      <a:lumOff val="50000"/>
                    </a:schemeClr>
                  </a:solidFill>
                </a:rPr>
                <a:t>)[{</a:t>
              </a:r>
              <a:r>
                <a:rPr lang="en-US" altLang="zh-CN" sz="2000" dirty="0" err="1">
                  <a:solidFill>
                    <a:schemeClr val="tx1">
                      <a:lumMod val="50000"/>
                      <a:lumOff val="50000"/>
                    </a:schemeClr>
                  </a:solidFill>
                </a:rPr>
                <a:t>and|or</a:t>
              </a:r>
              <a:r>
                <a:rPr lang="en-US" altLang="zh-CN" sz="2000" dirty="0">
                  <a:solidFill>
                    <a:schemeClr val="tx1">
                      <a:lumMod val="50000"/>
                      <a:lumOff val="50000"/>
                    </a:schemeClr>
                  </a:solidFill>
                </a:rPr>
                <a:t>}update(</a:t>
              </a:r>
              <a:r>
                <a:rPr lang="zh-CN" altLang="en-US" sz="2000" dirty="0">
                  <a:solidFill>
                    <a:schemeClr val="tx1">
                      <a:lumMod val="50000"/>
                      <a:lumOff val="50000"/>
                    </a:schemeClr>
                  </a:solidFill>
                </a:rPr>
                <a:t>列</a:t>
              </a:r>
              <a:r>
                <a:rPr lang="en-US" altLang="zh-CN" sz="2000" dirty="0">
                  <a:solidFill>
                    <a:schemeClr val="tx1">
                      <a:lumMod val="50000"/>
                      <a:lumOff val="50000"/>
                    </a:schemeClr>
                  </a:solidFill>
                </a:rPr>
                <a:t>)][...n]</a:t>
              </a:r>
              <a:r>
                <a:rPr lang="zh-CN" altLang="en-US" sz="2000" dirty="0">
                  <a:solidFill>
                    <a:schemeClr val="tx1">
                      <a:lumMod val="50000"/>
                      <a:lumOff val="50000"/>
                    </a:schemeClr>
                  </a:solidFill>
                </a:rPr>
                <a:t>：判断指定列（计算列除外）是否执行了插入（</a:t>
              </a:r>
              <a:r>
                <a:rPr lang="en-US" altLang="zh-CN" sz="2000" dirty="0">
                  <a:solidFill>
                    <a:schemeClr val="tx1">
                      <a:lumMod val="50000"/>
                      <a:lumOff val="50000"/>
                    </a:schemeClr>
                  </a:solidFill>
                </a:rPr>
                <a:t>insert</a:t>
              </a:r>
              <a:r>
                <a:rPr lang="zh-CN" altLang="en-US" sz="2000" dirty="0">
                  <a:solidFill>
                    <a:schemeClr val="tx1">
                      <a:lumMod val="50000"/>
                      <a:lumOff val="50000"/>
                    </a:schemeClr>
                  </a:solidFill>
                </a:rPr>
                <a:t>）或更新（</a:t>
              </a:r>
              <a:r>
                <a:rPr lang="en-US" altLang="zh-CN" sz="2000" dirty="0">
                  <a:solidFill>
                    <a:schemeClr val="tx1">
                      <a:lumMod val="50000"/>
                      <a:lumOff val="50000"/>
                    </a:schemeClr>
                  </a:solidFill>
                </a:rPr>
                <a:t>update</a:t>
              </a:r>
              <a:r>
                <a:rPr lang="zh-CN" altLang="en-US" sz="2000" dirty="0">
                  <a:solidFill>
                    <a:schemeClr val="tx1">
                      <a:lumMod val="50000"/>
                      <a:lumOff val="50000"/>
                    </a:schemeClr>
                  </a:solidFill>
                </a:rPr>
                <a:t>）操作，返回值为</a:t>
              </a:r>
              <a:r>
                <a:rPr lang="en-US" altLang="zh-CN" sz="2000" dirty="0">
                  <a:solidFill>
                    <a:schemeClr val="tx1">
                      <a:lumMod val="50000"/>
                      <a:lumOff val="50000"/>
                    </a:schemeClr>
                  </a:solidFill>
                </a:rPr>
                <a:t>true</a:t>
              </a:r>
              <a:r>
                <a:rPr lang="zh-CN" altLang="en-US" sz="2000" dirty="0">
                  <a:solidFill>
                    <a:schemeClr val="tx1">
                      <a:lumMod val="50000"/>
                      <a:lumOff val="50000"/>
                    </a:schemeClr>
                  </a:solidFill>
                </a:rPr>
                <a:t>或</a:t>
              </a:r>
              <a:r>
                <a:rPr lang="en-US" altLang="zh-CN" sz="2000" dirty="0">
                  <a:solidFill>
                    <a:schemeClr val="tx1">
                      <a:lumMod val="50000"/>
                      <a:lumOff val="50000"/>
                    </a:schemeClr>
                  </a:solidFill>
                </a:rPr>
                <a:t>false</a:t>
              </a:r>
              <a:r>
                <a:rPr lang="zh-CN" altLang="en-US" sz="2000" dirty="0" smtClean="0">
                  <a:solidFill>
                    <a:schemeClr val="tx1">
                      <a:lumMod val="50000"/>
                      <a:lumOff val="50000"/>
                    </a:schemeClr>
                  </a:solidFill>
                </a:rPr>
                <a:t>；</a:t>
              </a:r>
              <a:endParaRPr lang="en-US" altLang="zh-CN" sz="2000" dirty="0" smtClean="0">
                <a:solidFill>
                  <a:schemeClr val="tx1">
                    <a:lumMod val="50000"/>
                    <a:lumOff val="50000"/>
                  </a:schemeClr>
                </a:solidFill>
              </a:endParaRPr>
            </a:p>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7</a:t>
              </a:r>
              <a:r>
                <a:rPr lang="zh-CN" altLang="en-US" sz="2000" dirty="0" smtClean="0">
                  <a:solidFill>
                    <a:schemeClr val="tx1">
                      <a:lumMod val="50000"/>
                      <a:lumOff val="50000"/>
                    </a:schemeClr>
                  </a:solidFill>
                </a:rPr>
                <a:t>）</a:t>
              </a:r>
              <a:r>
                <a:rPr lang="en-US" altLang="zh-CN" sz="2000" dirty="0">
                  <a:solidFill>
                    <a:schemeClr val="tx1">
                      <a:lumMod val="50000"/>
                      <a:lumOff val="50000"/>
                    </a:schemeClr>
                  </a:solidFill>
                </a:rPr>
                <a:t>if </a:t>
              </a:r>
              <a:r>
                <a:rPr lang="en-US" altLang="zh-CN" sz="2000" dirty="0" err="1">
                  <a:solidFill>
                    <a:schemeClr val="tx1">
                      <a:lumMod val="50000"/>
                      <a:lumOff val="50000"/>
                    </a:schemeClr>
                  </a:solidFill>
                </a:rPr>
                <a:t>columns_updated</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逻辑运算符</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二进制位掩码</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比较运算符</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运算结果</a:t>
              </a:r>
              <a:r>
                <a:rPr lang="en-US" altLang="zh-CN" sz="2000" dirty="0">
                  <a:solidFill>
                    <a:schemeClr val="tx1">
                      <a:lumMod val="50000"/>
                      <a:lumOff val="50000"/>
                    </a:schemeClr>
                  </a:solidFill>
                </a:rPr>
                <a:t>[...n]</a:t>
              </a:r>
              <a:r>
                <a:rPr lang="zh-CN" altLang="en-US" sz="2000" dirty="0">
                  <a:solidFill>
                    <a:schemeClr val="tx1">
                      <a:lumMod val="50000"/>
                      <a:lumOff val="50000"/>
                    </a:schemeClr>
                  </a:solidFill>
                </a:rPr>
                <a:t>：按位检查指定列是否执行了插入（</a:t>
              </a:r>
              <a:r>
                <a:rPr lang="en-US" altLang="zh-CN" sz="2000" dirty="0">
                  <a:solidFill>
                    <a:schemeClr val="tx1">
                      <a:lumMod val="50000"/>
                      <a:lumOff val="50000"/>
                    </a:schemeClr>
                  </a:solidFill>
                </a:rPr>
                <a:t>insert</a:t>
              </a:r>
              <a:r>
                <a:rPr lang="zh-CN" altLang="en-US" sz="2000" dirty="0">
                  <a:solidFill>
                    <a:schemeClr val="tx1">
                      <a:lumMod val="50000"/>
                      <a:lumOff val="50000"/>
                    </a:schemeClr>
                  </a:solidFill>
                </a:rPr>
                <a:t>）或更新（</a:t>
              </a:r>
              <a:r>
                <a:rPr lang="en-US" altLang="zh-CN" sz="2000" dirty="0">
                  <a:solidFill>
                    <a:schemeClr val="tx1">
                      <a:lumMod val="50000"/>
                      <a:lumOff val="50000"/>
                    </a:schemeClr>
                  </a:solidFill>
                </a:rPr>
                <a:t>update</a:t>
              </a:r>
              <a:r>
                <a:rPr lang="zh-CN" altLang="en-US" sz="2000" dirty="0">
                  <a:solidFill>
                    <a:schemeClr val="tx1">
                      <a:lumMod val="50000"/>
                      <a:lumOff val="50000"/>
                    </a:schemeClr>
                  </a:solidFill>
                </a:rPr>
                <a:t>）操作。其中，逻辑运算符为二进制位逻辑运算符，二进制位掩码中的</a:t>
              </a:r>
              <a:r>
                <a:rPr lang="en-US" altLang="zh-CN" sz="2000" dirty="0">
                  <a:solidFill>
                    <a:schemeClr val="tx1">
                      <a:lumMod val="50000"/>
                      <a:lumOff val="50000"/>
                    </a:schemeClr>
                  </a:solidFill>
                </a:rPr>
                <a:t>1</a:t>
              </a:r>
              <a:r>
                <a:rPr lang="zh-CN" altLang="en-US" sz="2000" dirty="0">
                  <a:solidFill>
                    <a:schemeClr val="tx1">
                      <a:lumMod val="50000"/>
                      <a:lumOff val="50000"/>
                    </a:schemeClr>
                  </a:solidFill>
                </a:rPr>
                <a:t>表示执行，</a:t>
              </a:r>
              <a:r>
                <a:rPr lang="en-US" altLang="zh-CN" sz="2000" dirty="0">
                  <a:solidFill>
                    <a:schemeClr val="tx1">
                      <a:lumMod val="50000"/>
                      <a:lumOff val="50000"/>
                    </a:schemeClr>
                  </a:solidFill>
                </a:rPr>
                <a:t>0</a:t>
              </a:r>
              <a:r>
                <a:rPr lang="zh-CN" altLang="en-US" sz="2000" dirty="0">
                  <a:solidFill>
                    <a:schemeClr val="tx1">
                      <a:lumMod val="50000"/>
                      <a:lumOff val="50000"/>
                    </a:schemeClr>
                  </a:solidFill>
                </a:rPr>
                <a:t>表示不执行，比较运算符一般是等号（</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），运算结果是检查列的运算结果</a:t>
              </a:r>
              <a:r>
                <a:rPr lang="zh-CN" altLang="en-US" sz="2000" dirty="0" smtClean="0">
                  <a:solidFill>
                    <a:schemeClr val="tx1">
                      <a:lumMod val="50000"/>
                      <a:lumOff val="50000"/>
                    </a:schemeClr>
                  </a:solidFill>
                </a:rPr>
                <a:t>。</a:t>
              </a:r>
              <a:endParaRPr lang="en-US" altLang="zh-CN" sz="2000" dirty="0" smtClean="0">
                <a:solidFill>
                  <a:schemeClr val="tx1">
                    <a:lumMod val="50000"/>
                    <a:lumOff val="50000"/>
                  </a:schemeClr>
                </a:solidFill>
              </a:endParaRPr>
            </a:p>
            <a:p>
              <a:pPr algn="just">
                <a:lnSpc>
                  <a:spcPct val="120000"/>
                </a:lnSpc>
              </a:pPr>
              <a:r>
                <a:rPr lang="zh-CN" altLang="en-US" sz="2000" dirty="0" smtClean="0">
                  <a:solidFill>
                    <a:schemeClr val="tx1">
                      <a:lumMod val="50000"/>
                      <a:lumOff val="50000"/>
                    </a:schemeClr>
                  </a:solidFill>
                </a:rPr>
                <a:t>（</a:t>
              </a:r>
              <a:r>
                <a:rPr lang="en-US" altLang="zh-CN" sz="2000" dirty="0">
                  <a:solidFill>
                    <a:schemeClr val="tx1">
                      <a:lumMod val="50000"/>
                      <a:lumOff val="50000"/>
                    </a:schemeClr>
                  </a:solidFill>
                </a:rPr>
                <a:t>8</a:t>
              </a:r>
              <a:r>
                <a:rPr lang="zh-CN" altLang="en-US" sz="2000" dirty="0">
                  <a:solidFill>
                    <a:schemeClr val="tx1">
                      <a:lumMod val="50000"/>
                      <a:lumOff val="50000"/>
                    </a:schemeClr>
                  </a:solidFill>
                </a:rPr>
                <a:t>）</a:t>
              </a:r>
              <a:r>
                <a:rPr lang="en-US" altLang="zh-CN" sz="2000" dirty="0" err="1">
                  <a:solidFill>
                    <a:schemeClr val="tx1">
                      <a:lumMod val="50000"/>
                      <a:lumOff val="50000"/>
                    </a:schemeClr>
                  </a:solidFill>
                </a:rPr>
                <a:t>sql</a:t>
              </a:r>
              <a:r>
                <a:rPr lang="zh-CN" altLang="en-US" sz="2000" dirty="0">
                  <a:solidFill>
                    <a:schemeClr val="tx1">
                      <a:lumMod val="50000"/>
                      <a:lumOff val="50000"/>
                    </a:schemeClr>
                  </a:solidFill>
                </a:rPr>
                <a:t>语句</a:t>
              </a:r>
              <a:r>
                <a:rPr lang="en-US" altLang="zh-CN" sz="2000" dirty="0">
                  <a:solidFill>
                    <a:schemeClr val="tx1">
                      <a:lumMod val="50000"/>
                      <a:lumOff val="50000"/>
                    </a:schemeClr>
                  </a:solidFill>
                </a:rPr>
                <a:t>[...n]</a:t>
              </a:r>
              <a:r>
                <a:rPr lang="zh-CN" altLang="en-US" sz="2000" dirty="0">
                  <a:solidFill>
                    <a:schemeClr val="tx1">
                      <a:lumMod val="50000"/>
                      <a:lumOff val="50000"/>
                    </a:schemeClr>
                  </a:solidFill>
                </a:rPr>
                <a:t>：当尝试</a:t>
              </a:r>
              <a:r>
                <a:rPr lang="en-US" altLang="zh-CN" sz="2000" dirty="0">
                  <a:solidFill>
                    <a:schemeClr val="tx1">
                      <a:lumMod val="50000"/>
                      <a:lumOff val="50000"/>
                    </a:schemeClr>
                  </a:solidFill>
                </a:rPr>
                <a:t>delete</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insert</a:t>
              </a:r>
              <a:r>
                <a:rPr lang="zh-CN" altLang="en-US" sz="2000" dirty="0">
                  <a:solidFill>
                    <a:schemeClr val="tx1">
                      <a:lumMod val="50000"/>
                      <a:lumOff val="50000"/>
                    </a:schemeClr>
                  </a:solidFill>
                </a:rPr>
                <a:t>或</a:t>
              </a:r>
              <a:r>
                <a:rPr lang="en-US" altLang="zh-CN" sz="2000" dirty="0">
                  <a:solidFill>
                    <a:schemeClr val="tx1">
                      <a:lumMod val="50000"/>
                      <a:lumOff val="50000"/>
                    </a:schemeClr>
                  </a:solidFill>
                </a:rPr>
                <a:t>update</a:t>
              </a:r>
              <a:r>
                <a:rPr lang="zh-CN" altLang="en-US" sz="2000" dirty="0">
                  <a:solidFill>
                    <a:schemeClr val="tx1">
                      <a:lumMod val="50000"/>
                      <a:lumOff val="50000"/>
                    </a:schemeClr>
                  </a:solidFill>
                </a:rPr>
                <a:t>操作时要执行的</a:t>
              </a:r>
              <a:r>
                <a:rPr lang="en-US" altLang="zh-CN" sz="2000" dirty="0">
                  <a:solidFill>
                    <a:schemeClr val="tx1">
                      <a:lumMod val="50000"/>
                      <a:lumOff val="50000"/>
                    </a:schemeClr>
                  </a:solidFill>
                </a:rPr>
                <a:t>SQL</a:t>
              </a:r>
              <a:r>
                <a:rPr lang="zh-CN" altLang="en-US" sz="2000" dirty="0">
                  <a:solidFill>
                    <a:schemeClr val="tx1">
                      <a:lumMod val="50000"/>
                      <a:lumOff val="50000"/>
                    </a:schemeClr>
                  </a:solidFill>
                </a:rPr>
                <a:t>语句</a:t>
              </a:r>
              <a:r>
                <a:rPr lang="zh-CN" altLang="en-US" sz="2000" dirty="0" smtClean="0">
                  <a:solidFill>
                    <a:schemeClr val="tx1">
                      <a:lumMod val="50000"/>
                      <a:lumOff val="50000"/>
                    </a:schemeClr>
                  </a:solidFill>
                </a:rPr>
                <a:t>。</a:t>
              </a:r>
              <a:endParaRPr lang="zh-CN" altLang="en-US" sz="2000" dirty="0">
                <a:solidFill>
                  <a:schemeClr val="tx1">
                    <a:lumMod val="50000"/>
                    <a:lumOff val="50000"/>
                  </a:schemeClr>
                </a:solidFill>
              </a:endParaRPr>
            </a:p>
          </p:txBody>
        </p:sp>
        <p:sp>
          <p:nvSpPr>
            <p:cNvPr id="133" name="矩形 132"/>
            <p:cNvSpPr/>
            <p:nvPr/>
          </p:nvSpPr>
          <p:spPr>
            <a:xfrm>
              <a:off x="1088298" y="4213143"/>
              <a:ext cx="3418565" cy="54738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2.</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a:t>
              </a:r>
              <a:r>
                <a:rPr lang="zh-CN" altLang="en-US" b="1" dirty="0" smtClean="0">
                  <a:solidFill>
                    <a:schemeClr val="tx1">
                      <a:lumMod val="65000"/>
                      <a:lumOff val="35000"/>
                    </a:schemeClr>
                  </a:solidFill>
                </a:rPr>
                <a:t>创建</a:t>
              </a:r>
              <a:r>
                <a:rPr lang="en-US" altLang="zh-CN" b="1" dirty="0">
                  <a:solidFill>
                    <a:schemeClr val="tx1">
                      <a:lumMod val="65000"/>
                      <a:lumOff val="35000"/>
                    </a:schemeClr>
                  </a:solidFill>
                </a:rPr>
                <a:t>DML</a:t>
              </a:r>
              <a:r>
                <a:rPr lang="zh-CN" altLang="en-US" b="1" dirty="0" smtClean="0">
                  <a:solidFill>
                    <a:schemeClr val="tx1">
                      <a:lumMod val="65000"/>
                      <a:lumOff val="35000"/>
                    </a:schemeClr>
                  </a:solidFill>
                </a:rPr>
                <a:t>触发器</a:t>
              </a:r>
              <a:endParaRPr lang="zh-CN" altLang="en-US" b="1" dirty="0">
                <a:solidFill>
                  <a:schemeClr val="tx1">
                    <a:lumMod val="65000"/>
                    <a:lumOff val="35000"/>
                  </a:schemeClr>
                </a:solidFill>
              </a:endParaRPr>
            </a:p>
          </p:txBody>
        </p:sp>
      </p:grpSp>
    </p:spTree>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111251" y="1130228"/>
            <a:ext cx="10043262" cy="5161421"/>
            <a:chOff x="1088298" y="4213143"/>
            <a:chExt cx="5013436" cy="6651907"/>
          </a:xfrm>
        </p:grpSpPr>
        <p:sp>
          <p:nvSpPr>
            <p:cNvPr id="132" name="矩形 131"/>
            <p:cNvSpPr/>
            <p:nvPr/>
          </p:nvSpPr>
          <p:spPr>
            <a:xfrm>
              <a:off x="1140397" y="5589545"/>
              <a:ext cx="4961337" cy="5275505"/>
            </a:xfrm>
            <a:prstGeom prst="rect">
              <a:avLst/>
            </a:prstGeom>
          </p:spPr>
          <p:txBody>
            <a:bodyPr wrap="square">
              <a:spAutoFit/>
              <a:scene3d>
                <a:camera prst="orthographicFront"/>
                <a:lightRig rig="threePt" dir="t"/>
              </a:scene3d>
              <a:sp3d contourW="6350"/>
            </a:bodyPr>
            <a:lstStyle/>
            <a:p>
              <a:pPr algn="just"/>
              <a:r>
                <a:rPr lang="zh-CN" altLang="en-US" sz="2000" dirty="0">
                  <a:solidFill>
                    <a:schemeClr val="tx1">
                      <a:lumMod val="50000"/>
                      <a:lumOff val="50000"/>
                    </a:schemeClr>
                  </a:solidFill>
                </a:rPr>
                <a:t>（</a:t>
              </a:r>
              <a:r>
                <a:rPr lang="en-US" altLang="zh-CN" sz="2000" dirty="0">
                  <a:solidFill>
                    <a:schemeClr val="tx1">
                      <a:lumMod val="50000"/>
                      <a:lumOff val="50000"/>
                    </a:schemeClr>
                  </a:solidFill>
                </a:rPr>
                <a:t>1</a:t>
              </a:r>
              <a:r>
                <a:rPr lang="zh-CN" altLang="en-US" sz="2000" dirty="0">
                  <a:solidFill>
                    <a:schemeClr val="tx1">
                      <a:lumMod val="50000"/>
                      <a:lumOff val="50000"/>
                    </a:schemeClr>
                  </a:solidFill>
                </a:rPr>
                <a:t>）创建触发器，输入并执行以下代码：</a:t>
              </a:r>
            </a:p>
            <a:p>
              <a:pPr algn="just"/>
              <a:r>
                <a:rPr lang="en-US" altLang="zh-CN" sz="2000" dirty="0">
                  <a:solidFill>
                    <a:schemeClr val="tx1">
                      <a:lumMod val="50000"/>
                      <a:lumOff val="50000"/>
                    </a:schemeClr>
                  </a:solidFill>
                </a:rPr>
                <a:t>use </a:t>
              </a:r>
              <a:r>
                <a:rPr lang="en-US" altLang="zh-CN" sz="2000" dirty="0" err="1">
                  <a:solidFill>
                    <a:schemeClr val="tx1">
                      <a:lumMod val="50000"/>
                      <a:lumOff val="50000"/>
                    </a:schemeClr>
                  </a:solidFill>
                </a:rPr>
                <a:t>jxgl</a:t>
              </a:r>
              <a:endParaRPr lang="en-US" altLang="zh-CN" sz="2000" dirty="0">
                <a:solidFill>
                  <a:schemeClr val="tx1">
                    <a:lumMod val="50000"/>
                    <a:lumOff val="50000"/>
                  </a:schemeClr>
                </a:solidFill>
              </a:endParaRPr>
            </a:p>
            <a:p>
              <a:pPr algn="just"/>
              <a:r>
                <a:rPr lang="en-US" altLang="zh-CN" sz="2000" dirty="0">
                  <a:solidFill>
                    <a:schemeClr val="tx1">
                      <a:lumMod val="50000"/>
                      <a:lumOff val="50000"/>
                    </a:schemeClr>
                  </a:solidFill>
                </a:rPr>
                <a:t>go</a:t>
              </a:r>
            </a:p>
            <a:p>
              <a:pPr algn="just"/>
              <a:r>
                <a:rPr lang="en-US" altLang="zh-CN" sz="2000" dirty="0">
                  <a:solidFill>
                    <a:schemeClr val="tx1">
                      <a:lumMod val="50000"/>
                      <a:lumOff val="50000"/>
                    </a:schemeClr>
                  </a:solidFill>
                </a:rPr>
                <a:t>create trigger </a:t>
              </a:r>
              <a:r>
                <a:rPr lang="en-US" altLang="zh-CN" sz="2000" dirty="0" err="1">
                  <a:solidFill>
                    <a:schemeClr val="tx1">
                      <a:lumMod val="50000"/>
                      <a:lumOff val="50000"/>
                    </a:schemeClr>
                  </a:solidFill>
                </a:rPr>
                <a:t>ins_choose</a:t>
              </a:r>
              <a:endParaRPr lang="en-US" altLang="zh-CN" sz="2000" dirty="0">
                <a:solidFill>
                  <a:schemeClr val="tx1">
                    <a:lumMod val="50000"/>
                    <a:lumOff val="50000"/>
                  </a:schemeClr>
                </a:solidFill>
              </a:endParaRPr>
            </a:p>
            <a:p>
              <a:pPr algn="just"/>
              <a:r>
                <a:rPr lang="en-US" altLang="zh-CN" sz="2000" dirty="0">
                  <a:solidFill>
                    <a:schemeClr val="tx1">
                      <a:lumMod val="50000"/>
                      <a:lumOff val="50000"/>
                    </a:schemeClr>
                  </a:solidFill>
                </a:rPr>
                <a:t>on </a:t>
              </a:r>
              <a:r>
                <a:rPr lang="zh-CN" altLang="en-US" sz="2000" dirty="0">
                  <a:solidFill>
                    <a:schemeClr val="tx1">
                      <a:lumMod val="50000"/>
                      <a:lumOff val="50000"/>
                    </a:schemeClr>
                  </a:solidFill>
                </a:rPr>
                <a:t>选修</a:t>
              </a:r>
            </a:p>
            <a:p>
              <a:pPr algn="just"/>
              <a:r>
                <a:rPr lang="en-US" altLang="zh-CN" sz="2000" dirty="0">
                  <a:solidFill>
                    <a:schemeClr val="tx1">
                      <a:lumMod val="50000"/>
                      <a:lumOff val="50000"/>
                    </a:schemeClr>
                  </a:solidFill>
                </a:rPr>
                <a:t>after insert</a:t>
              </a:r>
            </a:p>
            <a:p>
              <a:pPr algn="just"/>
              <a:r>
                <a:rPr lang="en-US" altLang="zh-CN" sz="2000" dirty="0">
                  <a:solidFill>
                    <a:schemeClr val="tx1">
                      <a:lumMod val="50000"/>
                      <a:lumOff val="50000"/>
                    </a:schemeClr>
                  </a:solidFill>
                </a:rPr>
                <a:t>as</a:t>
              </a:r>
            </a:p>
            <a:p>
              <a:pPr algn="just"/>
              <a:r>
                <a:rPr lang="en-US" altLang="zh-CN" sz="2000" dirty="0">
                  <a:solidFill>
                    <a:schemeClr val="tx1">
                      <a:lumMod val="50000"/>
                      <a:lumOff val="50000"/>
                    </a:schemeClr>
                  </a:solidFill>
                </a:rPr>
                <a:t>if (select count(*) from </a:t>
              </a:r>
              <a:r>
                <a:rPr lang="zh-CN" altLang="en-US" sz="2000" dirty="0">
                  <a:solidFill>
                    <a:schemeClr val="tx1">
                      <a:lumMod val="50000"/>
                      <a:lumOff val="50000"/>
                    </a:schemeClr>
                  </a:solidFill>
                </a:rPr>
                <a:t>课程</a:t>
              </a:r>
              <a:r>
                <a:rPr lang="en-US" altLang="zh-CN" sz="2000" dirty="0">
                  <a:solidFill>
                    <a:schemeClr val="tx1">
                      <a:lumMod val="50000"/>
                      <a:lumOff val="50000"/>
                    </a:schemeClr>
                  </a:solidFill>
                </a:rPr>
                <a:t>,inserted where </a:t>
              </a:r>
              <a:r>
                <a:rPr lang="zh-CN" altLang="en-US" sz="2000" dirty="0">
                  <a:solidFill>
                    <a:schemeClr val="tx1">
                      <a:lumMod val="50000"/>
                      <a:lumOff val="50000"/>
                    </a:schemeClr>
                  </a:solidFill>
                </a:rPr>
                <a:t>课程</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课程号</a:t>
              </a:r>
              <a:r>
                <a:rPr lang="en-US" altLang="zh-CN" sz="2000" dirty="0">
                  <a:solidFill>
                    <a:schemeClr val="tx1">
                      <a:lumMod val="50000"/>
                      <a:lumOff val="50000"/>
                    </a:schemeClr>
                  </a:solidFill>
                </a:rPr>
                <a:t>=inserted.</a:t>
              </a:r>
              <a:r>
                <a:rPr lang="zh-CN" altLang="en-US" sz="2000" dirty="0">
                  <a:solidFill>
                    <a:schemeClr val="tx1">
                      <a:lumMod val="50000"/>
                      <a:lumOff val="50000"/>
                    </a:schemeClr>
                  </a:solidFill>
                </a:rPr>
                <a:t>课程号</a:t>
              </a:r>
              <a:r>
                <a:rPr lang="en-US" altLang="zh-CN" sz="2000" dirty="0">
                  <a:solidFill>
                    <a:schemeClr val="tx1">
                      <a:lumMod val="50000"/>
                      <a:lumOff val="50000"/>
                    </a:schemeClr>
                  </a:solidFill>
                </a:rPr>
                <a:t>)=0</a:t>
              </a:r>
            </a:p>
            <a:p>
              <a:pPr algn="just"/>
              <a:r>
                <a:rPr lang="en-US" altLang="zh-CN" sz="2000" dirty="0">
                  <a:solidFill>
                    <a:schemeClr val="tx1">
                      <a:lumMod val="50000"/>
                      <a:lumOff val="50000"/>
                    </a:schemeClr>
                  </a:solidFill>
                </a:rPr>
                <a:t>begin</a:t>
              </a:r>
            </a:p>
            <a:p>
              <a:pPr algn="just"/>
              <a:r>
                <a:rPr lang="en-US" altLang="zh-CN" sz="2000" dirty="0">
                  <a:solidFill>
                    <a:schemeClr val="tx1">
                      <a:lumMod val="50000"/>
                      <a:lumOff val="50000"/>
                    </a:schemeClr>
                  </a:solidFill>
                </a:rPr>
                <a:t>   </a:t>
              </a:r>
              <a:r>
                <a:rPr lang="en-US" altLang="zh-CN" sz="2000" dirty="0" err="1">
                  <a:solidFill>
                    <a:schemeClr val="tx1">
                      <a:lumMod val="50000"/>
                      <a:lumOff val="50000"/>
                    </a:schemeClr>
                  </a:solidFill>
                </a:rPr>
                <a:t>raiserror</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没有此课程</a:t>
              </a:r>
              <a:r>
                <a:rPr lang="en-US" altLang="zh-CN" sz="2000" dirty="0">
                  <a:solidFill>
                    <a:schemeClr val="tx1">
                      <a:lumMod val="50000"/>
                      <a:lumOff val="50000"/>
                    </a:schemeClr>
                  </a:solidFill>
                </a:rPr>
                <a:t>',16,1)</a:t>
              </a:r>
            </a:p>
            <a:p>
              <a:pPr algn="just"/>
              <a:r>
                <a:rPr lang="en-US" altLang="zh-CN" sz="2000" dirty="0">
                  <a:solidFill>
                    <a:schemeClr val="tx1">
                      <a:lumMod val="50000"/>
                      <a:lumOff val="50000"/>
                    </a:schemeClr>
                  </a:solidFill>
                </a:rPr>
                <a:t>   rollback transaction</a:t>
              </a:r>
            </a:p>
            <a:p>
              <a:pPr algn="just"/>
              <a:r>
                <a:rPr lang="en-US" altLang="zh-CN" sz="2000" dirty="0">
                  <a:solidFill>
                    <a:schemeClr val="tx1">
                      <a:lumMod val="50000"/>
                      <a:lumOff val="50000"/>
                    </a:schemeClr>
                  </a:solidFill>
                </a:rPr>
                <a:t>end</a:t>
              </a:r>
            </a:p>
            <a:p>
              <a:pPr algn="just"/>
              <a:r>
                <a:rPr lang="en-US" altLang="zh-CN" sz="2000" dirty="0">
                  <a:solidFill>
                    <a:schemeClr val="tx1">
                      <a:lumMod val="50000"/>
                      <a:lumOff val="50000"/>
                    </a:schemeClr>
                  </a:solidFill>
                </a:rPr>
                <a:t>return</a:t>
              </a:r>
            </a:p>
          </p:txBody>
        </p:sp>
        <p:sp>
          <p:nvSpPr>
            <p:cNvPr id="133" name="矩形 132"/>
            <p:cNvSpPr/>
            <p:nvPr/>
          </p:nvSpPr>
          <p:spPr>
            <a:xfrm>
              <a:off x="1088298" y="4213143"/>
              <a:ext cx="4735796" cy="1404157"/>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11】 </a:t>
              </a:r>
              <a:r>
                <a:rPr lang="zh-CN" altLang="en-US" b="1" dirty="0">
                  <a:solidFill>
                    <a:schemeClr val="tx1">
                      <a:lumMod val="65000"/>
                      <a:lumOff val="35000"/>
                    </a:schemeClr>
                  </a:solidFill>
                </a:rPr>
                <a:t>在“选修”表上创建触发器</a:t>
              </a:r>
              <a:r>
                <a:rPr lang="en-US" altLang="zh-CN" b="1" dirty="0" err="1">
                  <a:solidFill>
                    <a:schemeClr val="tx1">
                      <a:lumMod val="65000"/>
                      <a:lumOff val="35000"/>
                    </a:schemeClr>
                  </a:solidFill>
                </a:rPr>
                <a:t>ins_choose</a:t>
              </a:r>
              <a:r>
                <a:rPr lang="zh-CN" altLang="en-US" b="1" dirty="0">
                  <a:solidFill>
                    <a:schemeClr val="tx1">
                      <a:lumMod val="65000"/>
                      <a:lumOff val="35000"/>
                    </a:schemeClr>
                  </a:solidFill>
                </a:rPr>
                <a:t>，使之满足以下要求：实现向选修表插入某门课程的成绩时，检查课程表中是否存在该门课程，如没有就显示提示信息并禁止插入该记录。</a:t>
              </a:r>
            </a:p>
          </p:txBody>
        </p:sp>
      </p:gr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111251" y="1130228"/>
            <a:ext cx="10043262" cy="3745649"/>
            <a:chOff x="1088298" y="4213143"/>
            <a:chExt cx="5013436" cy="4827297"/>
          </a:xfrm>
        </p:grpSpPr>
        <p:sp>
          <p:nvSpPr>
            <p:cNvPr id="132" name="矩形 131"/>
            <p:cNvSpPr/>
            <p:nvPr/>
          </p:nvSpPr>
          <p:spPr>
            <a:xfrm>
              <a:off x="1140397" y="5589545"/>
              <a:ext cx="4961337" cy="3450895"/>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2</a:t>
              </a:r>
              <a:r>
                <a:rPr lang="zh-CN" altLang="en-US" sz="2000" dirty="0">
                  <a:solidFill>
                    <a:schemeClr val="tx1">
                      <a:lumMod val="50000"/>
                      <a:lumOff val="50000"/>
                    </a:schemeClr>
                  </a:solidFill>
                </a:rPr>
                <a:t>）验证触发器的作用，输入并执行以下记录：</a:t>
              </a:r>
            </a:p>
            <a:p>
              <a:pPr algn="just">
                <a:lnSpc>
                  <a:spcPct val="120000"/>
                </a:lnSpc>
              </a:pPr>
              <a:r>
                <a:rPr lang="en-US" altLang="zh-CN" sz="2000" dirty="0">
                  <a:solidFill>
                    <a:schemeClr val="tx1">
                      <a:lumMod val="50000"/>
                      <a:lumOff val="50000"/>
                    </a:schemeClr>
                  </a:solidFill>
                </a:rPr>
                <a:t>Insert into </a:t>
              </a:r>
              <a:r>
                <a:rPr lang="zh-CN" altLang="en-US" sz="2000" dirty="0">
                  <a:solidFill>
                    <a:schemeClr val="tx1">
                      <a:lumMod val="50000"/>
                      <a:lumOff val="50000"/>
                    </a:schemeClr>
                  </a:solidFill>
                </a:rPr>
                <a:t>选修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学号</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课程号</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成绩</a:t>
              </a:r>
              <a:r>
                <a:rPr lang="en-US" altLang="zh-CN" sz="2000" dirty="0">
                  <a:solidFill>
                    <a:schemeClr val="tx1">
                      <a:lumMod val="50000"/>
                      <a:lumOff val="50000"/>
                    </a:schemeClr>
                  </a:solidFill>
                </a:rPr>
                <a:t>) values ('19010101','15',60)</a:t>
              </a:r>
            </a:p>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3</a:t>
              </a:r>
              <a:r>
                <a:rPr lang="zh-CN" altLang="en-US" sz="2000" dirty="0">
                  <a:solidFill>
                    <a:schemeClr val="tx1">
                      <a:lumMod val="50000"/>
                      <a:lumOff val="50000"/>
                    </a:schemeClr>
                  </a:solidFill>
                </a:rPr>
                <a:t>）运行结果如下：</a:t>
              </a:r>
            </a:p>
            <a:p>
              <a:pPr algn="just">
                <a:lnSpc>
                  <a:spcPct val="120000"/>
                </a:lnSpc>
              </a:pPr>
              <a:r>
                <a:rPr lang="zh-CN" altLang="en-US" sz="2000" dirty="0">
                  <a:solidFill>
                    <a:schemeClr val="tx1">
                      <a:lumMod val="50000"/>
                      <a:lumOff val="50000"/>
                    </a:schemeClr>
                  </a:solidFill>
                </a:rPr>
                <a:t>消息 </a:t>
              </a:r>
              <a:r>
                <a:rPr lang="en-US" altLang="zh-CN" sz="2000" dirty="0">
                  <a:solidFill>
                    <a:schemeClr val="tx1">
                      <a:lumMod val="50000"/>
                      <a:lumOff val="50000"/>
                    </a:schemeClr>
                  </a:solidFill>
                </a:rPr>
                <a:t>50000</a:t>
              </a:r>
              <a:r>
                <a:rPr lang="zh-CN" altLang="en-US" sz="2000" dirty="0">
                  <a:solidFill>
                    <a:schemeClr val="tx1">
                      <a:lumMod val="50000"/>
                      <a:lumOff val="50000"/>
                    </a:schemeClr>
                  </a:solidFill>
                </a:rPr>
                <a:t>，级别 </a:t>
              </a:r>
              <a:r>
                <a:rPr lang="en-US" altLang="zh-CN" sz="2000" dirty="0">
                  <a:solidFill>
                    <a:schemeClr val="tx1">
                      <a:lumMod val="50000"/>
                      <a:lumOff val="50000"/>
                    </a:schemeClr>
                  </a:solidFill>
                </a:rPr>
                <a:t>16</a:t>
              </a:r>
              <a:r>
                <a:rPr lang="zh-CN" altLang="en-US" sz="2000" dirty="0">
                  <a:solidFill>
                    <a:schemeClr val="tx1">
                      <a:lumMod val="50000"/>
                      <a:lumOff val="50000"/>
                    </a:schemeClr>
                  </a:solidFill>
                </a:rPr>
                <a:t>，状态 </a:t>
              </a:r>
              <a:r>
                <a:rPr lang="en-US" altLang="zh-CN" sz="2000" dirty="0">
                  <a:solidFill>
                    <a:schemeClr val="tx1">
                      <a:lumMod val="50000"/>
                      <a:lumOff val="50000"/>
                    </a:schemeClr>
                  </a:solidFill>
                </a:rPr>
                <a:t>1</a:t>
              </a:r>
              <a:r>
                <a:rPr lang="zh-CN" altLang="en-US" sz="2000" dirty="0">
                  <a:solidFill>
                    <a:schemeClr val="tx1">
                      <a:lumMod val="50000"/>
                      <a:lumOff val="50000"/>
                    </a:schemeClr>
                  </a:solidFill>
                </a:rPr>
                <a:t>，过程 </a:t>
              </a:r>
              <a:r>
                <a:rPr lang="en-US" altLang="zh-CN" sz="2000" dirty="0" err="1">
                  <a:solidFill>
                    <a:schemeClr val="tx1">
                      <a:lumMod val="50000"/>
                      <a:lumOff val="50000"/>
                    </a:schemeClr>
                  </a:solidFill>
                </a:rPr>
                <a:t>ins_choose</a:t>
              </a:r>
              <a:r>
                <a:rPr lang="zh-CN" altLang="en-US" sz="2000" dirty="0">
                  <a:solidFill>
                    <a:schemeClr val="tx1">
                      <a:lumMod val="50000"/>
                      <a:lumOff val="50000"/>
                    </a:schemeClr>
                  </a:solidFill>
                </a:rPr>
                <a:t>，行 </a:t>
              </a:r>
              <a:r>
                <a:rPr lang="en-US" altLang="zh-CN" sz="2000" dirty="0">
                  <a:solidFill>
                    <a:schemeClr val="tx1">
                      <a:lumMod val="50000"/>
                      <a:lumOff val="50000"/>
                    </a:schemeClr>
                  </a:solidFill>
                </a:rPr>
                <a:t>7 [</a:t>
              </a:r>
              <a:r>
                <a:rPr lang="zh-CN" altLang="en-US" sz="2000" dirty="0">
                  <a:solidFill>
                    <a:schemeClr val="tx1">
                      <a:lumMod val="50000"/>
                      <a:lumOff val="50000"/>
                    </a:schemeClr>
                  </a:solidFill>
                </a:rPr>
                <a:t>批起始行 </a:t>
              </a:r>
              <a:r>
                <a:rPr lang="en-US" altLang="zh-CN" sz="2000" dirty="0">
                  <a:solidFill>
                    <a:schemeClr val="tx1">
                      <a:lumMod val="50000"/>
                      <a:lumOff val="50000"/>
                    </a:schemeClr>
                  </a:solidFill>
                </a:rPr>
                <a:t>0]</a:t>
              </a:r>
            </a:p>
            <a:p>
              <a:pPr algn="just">
                <a:lnSpc>
                  <a:spcPct val="120000"/>
                </a:lnSpc>
              </a:pPr>
              <a:r>
                <a:rPr lang="zh-CN" altLang="en-US" sz="2000" dirty="0">
                  <a:solidFill>
                    <a:schemeClr val="tx1">
                      <a:lumMod val="50000"/>
                      <a:lumOff val="50000"/>
                    </a:schemeClr>
                  </a:solidFill>
                </a:rPr>
                <a:t>没有此课程</a:t>
              </a:r>
            </a:p>
            <a:p>
              <a:pPr algn="just">
                <a:lnSpc>
                  <a:spcPct val="120000"/>
                </a:lnSpc>
              </a:pPr>
              <a:r>
                <a:rPr lang="zh-CN" altLang="en-US" sz="2000" dirty="0">
                  <a:solidFill>
                    <a:schemeClr val="tx1">
                      <a:lumMod val="50000"/>
                      <a:lumOff val="50000"/>
                    </a:schemeClr>
                  </a:solidFill>
                </a:rPr>
                <a:t>消息 </a:t>
              </a:r>
              <a:r>
                <a:rPr lang="en-US" altLang="zh-CN" sz="2000" dirty="0">
                  <a:solidFill>
                    <a:schemeClr val="tx1">
                      <a:lumMod val="50000"/>
                      <a:lumOff val="50000"/>
                    </a:schemeClr>
                  </a:solidFill>
                </a:rPr>
                <a:t>3609</a:t>
              </a:r>
              <a:r>
                <a:rPr lang="zh-CN" altLang="en-US" sz="2000" dirty="0">
                  <a:solidFill>
                    <a:schemeClr val="tx1">
                      <a:lumMod val="50000"/>
                      <a:lumOff val="50000"/>
                    </a:schemeClr>
                  </a:solidFill>
                </a:rPr>
                <a:t>，级别 </a:t>
              </a:r>
              <a:r>
                <a:rPr lang="en-US" altLang="zh-CN" sz="2000" dirty="0">
                  <a:solidFill>
                    <a:schemeClr val="tx1">
                      <a:lumMod val="50000"/>
                      <a:lumOff val="50000"/>
                    </a:schemeClr>
                  </a:solidFill>
                </a:rPr>
                <a:t>16</a:t>
              </a:r>
              <a:r>
                <a:rPr lang="zh-CN" altLang="en-US" sz="2000" dirty="0">
                  <a:solidFill>
                    <a:schemeClr val="tx1">
                      <a:lumMod val="50000"/>
                      <a:lumOff val="50000"/>
                    </a:schemeClr>
                  </a:solidFill>
                </a:rPr>
                <a:t>，状态 </a:t>
              </a:r>
              <a:r>
                <a:rPr lang="en-US" altLang="zh-CN" sz="2000" dirty="0">
                  <a:solidFill>
                    <a:schemeClr val="tx1">
                      <a:lumMod val="50000"/>
                      <a:lumOff val="50000"/>
                    </a:schemeClr>
                  </a:solidFill>
                </a:rPr>
                <a:t>1</a:t>
              </a:r>
              <a:r>
                <a:rPr lang="zh-CN" altLang="en-US" sz="2000" dirty="0">
                  <a:solidFill>
                    <a:schemeClr val="tx1">
                      <a:lumMod val="50000"/>
                      <a:lumOff val="50000"/>
                    </a:schemeClr>
                  </a:solidFill>
                </a:rPr>
                <a:t>，第 </a:t>
              </a:r>
              <a:r>
                <a:rPr lang="en-US" altLang="zh-CN" sz="2000" dirty="0">
                  <a:solidFill>
                    <a:schemeClr val="tx1">
                      <a:lumMod val="50000"/>
                      <a:lumOff val="50000"/>
                    </a:schemeClr>
                  </a:solidFill>
                </a:rPr>
                <a:t>1 </a:t>
              </a:r>
              <a:r>
                <a:rPr lang="zh-CN" altLang="en-US" sz="2000" dirty="0">
                  <a:solidFill>
                    <a:schemeClr val="tx1">
                      <a:lumMod val="50000"/>
                      <a:lumOff val="50000"/>
                    </a:schemeClr>
                  </a:solidFill>
                </a:rPr>
                <a:t>行</a:t>
              </a:r>
            </a:p>
            <a:p>
              <a:pPr algn="just">
                <a:lnSpc>
                  <a:spcPct val="120000"/>
                </a:lnSpc>
              </a:pPr>
              <a:r>
                <a:rPr lang="zh-CN" altLang="en-US" sz="2000" dirty="0">
                  <a:solidFill>
                    <a:schemeClr val="tx1">
                      <a:lumMod val="50000"/>
                      <a:lumOff val="50000"/>
                    </a:schemeClr>
                  </a:solidFill>
                </a:rPr>
                <a:t>事务在触发器中结束。批处理已中止。</a:t>
              </a:r>
            </a:p>
          </p:txBody>
        </p:sp>
        <p:sp>
          <p:nvSpPr>
            <p:cNvPr id="133" name="矩形 132"/>
            <p:cNvSpPr/>
            <p:nvPr/>
          </p:nvSpPr>
          <p:spPr>
            <a:xfrm>
              <a:off x="1088298" y="4213143"/>
              <a:ext cx="4735796" cy="1404157"/>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11】 </a:t>
              </a:r>
              <a:r>
                <a:rPr lang="zh-CN" altLang="en-US" b="1" dirty="0">
                  <a:solidFill>
                    <a:schemeClr val="tx1">
                      <a:lumMod val="65000"/>
                      <a:lumOff val="35000"/>
                    </a:schemeClr>
                  </a:solidFill>
                </a:rPr>
                <a:t>在“选修”表上创建触发器</a:t>
              </a:r>
              <a:r>
                <a:rPr lang="en-US" altLang="zh-CN" b="1" dirty="0" err="1">
                  <a:solidFill>
                    <a:schemeClr val="tx1">
                      <a:lumMod val="65000"/>
                      <a:lumOff val="35000"/>
                    </a:schemeClr>
                  </a:solidFill>
                </a:rPr>
                <a:t>ins_choose</a:t>
              </a:r>
              <a:r>
                <a:rPr lang="zh-CN" altLang="en-US" b="1" dirty="0">
                  <a:solidFill>
                    <a:schemeClr val="tx1">
                      <a:lumMod val="65000"/>
                      <a:lumOff val="35000"/>
                    </a:schemeClr>
                  </a:solidFill>
                </a:rPr>
                <a:t>，使之满足以下要求：实现向选修表插入某门课程的成绩时，检查课程表中是否存在该门课程，如没有就显示提示信息并禁止插入该记录。</a:t>
              </a:r>
            </a:p>
          </p:txBody>
        </p:sp>
      </p:grpSp>
    </p:spTree>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111251" y="1130228"/>
            <a:ext cx="10043262" cy="5453124"/>
            <a:chOff x="1088298" y="4213143"/>
            <a:chExt cx="5013436" cy="7027851"/>
          </a:xfrm>
        </p:grpSpPr>
        <p:sp>
          <p:nvSpPr>
            <p:cNvPr id="132" name="矩形 131"/>
            <p:cNvSpPr/>
            <p:nvPr/>
          </p:nvSpPr>
          <p:spPr>
            <a:xfrm>
              <a:off x="1140397" y="5172176"/>
              <a:ext cx="4961337" cy="6068818"/>
            </a:xfrm>
            <a:prstGeom prst="rect">
              <a:avLst/>
            </a:prstGeom>
          </p:spPr>
          <p:txBody>
            <a:bodyPr wrap="square">
              <a:spAutoFit/>
              <a:scene3d>
                <a:camera prst="orthographicFront"/>
                <a:lightRig rig="threePt" dir="t"/>
              </a:scene3d>
              <a:sp3d contourW="6350"/>
            </a:bodyPr>
            <a:lstStyle/>
            <a:p>
              <a:pPr algn="just"/>
              <a:r>
                <a:rPr lang="zh-CN" altLang="en-US" sz="2000" dirty="0">
                  <a:solidFill>
                    <a:schemeClr val="tx1">
                      <a:lumMod val="50000"/>
                      <a:lumOff val="50000"/>
                    </a:schemeClr>
                  </a:solidFill>
                </a:rPr>
                <a:t>（</a:t>
              </a:r>
              <a:r>
                <a:rPr lang="en-US" altLang="zh-CN" sz="2000" dirty="0">
                  <a:solidFill>
                    <a:schemeClr val="tx1">
                      <a:lumMod val="50000"/>
                      <a:lumOff val="50000"/>
                    </a:schemeClr>
                  </a:solidFill>
                </a:rPr>
                <a:t>1</a:t>
              </a:r>
              <a:r>
                <a:rPr lang="zh-CN" altLang="en-US" sz="2000" dirty="0">
                  <a:solidFill>
                    <a:schemeClr val="tx1">
                      <a:lumMod val="50000"/>
                      <a:lumOff val="50000"/>
                    </a:schemeClr>
                  </a:solidFill>
                </a:rPr>
                <a:t>）创建触发器，输入并执行以下代码：</a:t>
              </a:r>
            </a:p>
            <a:p>
              <a:pPr algn="just"/>
              <a:r>
                <a:rPr lang="en-US" altLang="zh-CN" sz="2000" dirty="0">
                  <a:solidFill>
                    <a:schemeClr val="tx1">
                      <a:lumMod val="50000"/>
                      <a:lumOff val="50000"/>
                    </a:schemeClr>
                  </a:solidFill>
                </a:rPr>
                <a:t>use </a:t>
              </a:r>
              <a:r>
                <a:rPr lang="en-US" altLang="zh-CN" sz="2000" dirty="0" err="1">
                  <a:solidFill>
                    <a:schemeClr val="tx1">
                      <a:lumMod val="50000"/>
                      <a:lumOff val="50000"/>
                    </a:schemeClr>
                  </a:solidFill>
                </a:rPr>
                <a:t>jxgl</a:t>
              </a:r>
              <a:endParaRPr lang="en-US" altLang="zh-CN" sz="2000" dirty="0">
                <a:solidFill>
                  <a:schemeClr val="tx1">
                    <a:lumMod val="50000"/>
                    <a:lumOff val="50000"/>
                  </a:schemeClr>
                </a:solidFill>
              </a:endParaRPr>
            </a:p>
            <a:p>
              <a:pPr algn="just"/>
              <a:r>
                <a:rPr lang="en-US" altLang="zh-CN" sz="2000" dirty="0">
                  <a:solidFill>
                    <a:schemeClr val="tx1">
                      <a:lumMod val="50000"/>
                      <a:lumOff val="50000"/>
                    </a:schemeClr>
                  </a:solidFill>
                </a:rPr>
                <a:t>if exists(select * from </a:t>
              </a:r>
              <a:r>
                <a:rPr lang="en-US" altLang="zh-CN" sz="2000" dirty="0" err="1">
                  <a:solidFill>
                    <a:schemeClr val="tx1">
                      <a:lumMod val="50000"/>
                      <a:lumOff val="50000"/>
                    </a:schemeClr>
                  </a:solidFill>
                </a:rPr>
                <a:t>sysobjects</a:t>
              </a:r>
              <a:r>
                <a:rPr lang="en-US" altLang="zh-CN" sz="2000" dirty="0">
                  <a:solidFill>
                    <a:schemeClr val="tx1">
                      <a:lumMod val="50000"/>
                      <a:lumOff val="50000"/>
                    </a:schemeClr>
                  </a:solidFill>
                </a:rPr>
                <a:t> where name='up_</a:t>
              </a:r>
              <a:r>
                <a:rPr lang="zh-CN" altLang="en-US" sz="2000" dirty="0">
                  <a:solidFill>
                    <a:schemeClr val="tx1">
                      <a:lumMod val="50000"/>
                      <a:lumOff val="50000"/>
                    </a:schemeClr>
                  </a:solidFill>
                </a:rPr>
                <a:t>选修</a:t>
              </a:r>
              <a:r>
                <a:rPr lang="en-US" altLang="zh-CN" sz="2000" dirty="0">
                  <a:solidFill>
                    <a:schemeClr val="tx1">
                      <a:lumMod val="50000"/>
                      <a:lumOff val="50000"/>
                    </a:schemeClr>
                  </a:solidFill>
                </a:rPr>
                <a:t>' and type ='</a:t>
              </a:r>
              <a:r>
                <a:rPr lang="en-US" altLang="zh-CN" sz="2000" dirty="0" err="1">
                  <a:solidFill>
                    <a:schemeClr val="tx1">
                      <a:lumMod val="50000"/>
                      <a:lumOff val="50000"/>
                    </a:schemeClr>
                  </a:solidFill>
                </a:rPr>
                <a:t>tr</a:t>
              </a:r>
              <a:r>
                <a:rPr lang="en-US" altLang="zh-CN" sz="2000" dirty="0">
                  <a:solidFill>
                    <a:schemeClr val="tx1">
                      <a:lumMod val="50000"/>
                      <a:lumOff val="50000"/>
                    </a:schemeClr>
                  </a:solidFill>
                </a:rPr>
                <a:t>') </a:t>
              </a:r>
            </a:p>
            <a:p>
              <a:pPr algn="just"/>
              <a:r>
                <a:rPr lang="en-US" altLang="zh-CN" sz="2000" dirty="0">
                  <a:solidFill>
                    <a:schemeClr val="tx1">
                      <a:lumMod val="50000"/>
                      <a:lumOff val="50000"/>
                    </a:schemeClr>
                  </a:solidFill>
                </a:rPr>
                <a:t>  drop trigger up_</a:t>
              </a:r>
              <a:r>
                <a:rPr lang="zh-CN" altLang="en-US" sz="2000" dirty="0">
                  <a:solidFill>
                    <a:schemeClr val="tx1">
                      <a:lumMod val="50000"/>
                      <a:lumOff val="50000"/>
                    </a:schemeClr>
                  </a:solidFill>
                </a:rPr>
                <a:t>选修</a:t>
              </a:r>
            </a:p>
            <a:p>
              <a:pPr algn="just"/>
              <a:r>
                <a:rPr lang="en-US" altLang="zh-CN" sz="2000" dirty="0">
                  <a:solidFill>
                    <a:schemeClr val="tx1">
                      <a:lumMod val="50000"/>
                      <a:lumOff val="50000"/>
                    </a:schemeClr>
                  </a:solidFill>
                </a:rPr>
                <a:t>go</a:t>
              </a:r>
            </a:p>
            <a:p>
              <a:pPr algn="just"/>
              <a:r>
                <a:rPr lang="en-US" altLang="zh-CN" sz="2000" dirty="0">
                  <a:solidFill>
                    <a:schemeClr val="tx1">
                      <a:lumMod val="50000"/>
                      <a:lumOff val="50000"/>
                    </a:schemeClr>
                  </a:solidFill>
                </a:rPr>
                <a:t>create trigger up_</a:t>
              </a:r>
              <a:r>
                <a:rPr lang="zh-CN" altLang="en-US" sz="2000" dirty="0">
                  <a:solidFill>
                    <a:schemeClr val="tx1">
                      <a:lumMod val="50000"/>
                      <a:lumOff val="50000"/>
                    </a:schemeClr>
                  </a:solidFill>
                </a:rPr>
                <a:t>选修</a:t>
              </a:r>
            </a:p>
            <a:p>
              <a:pPr algn="just"/>
              <a:r>
                <a:rPr lang="en-US" altLang="zh-CN" sz="2000" dirty="0">
                  <a:solidFill>
                    <a:schemeClr val="tx1">
                      <a:lumMod val="50000"/>
                      <a:lumOff val="50000"/>
                    </a:schemeClr>
                  </a:solidFill>
                </a:rPr>
                <a:t>on </a:t>
              </a:r>
              <a:r>
                <a:rPr lang="zh-CN" altLang="en-US" sz="2000" dirty="0">
                  <a:solidFill>
                    <a:schemeClr val="tx1">
                      <a:lumMod val="50000"/>
                      <a:lumOff val="50000"/>
                    </a:schemeClr>
                  </a:solidFill>
                </a:rPr>
                <a:t>选修</a:t>
              </a:r>
            </a:p>
            <a:p>
              <a:pPr algn="just"/>
              <a:r>
                <a:rPr lang="en-US" altLang="zh-CN" sz="2000" dirty="0">
                  <a:solidFill>
                    <a:schemeClr val="tx1">
                      <a:lumMod val="50000"/>
                      <a:lumOff val="50000"/>
                    </a:schemeClr>
                  </a:solidFill>
                </a:rPr>
                <a:t>for update</a:t>
              </a:r>
            </a:p>
            <a:p>
              <a:pPr algn="just"/>
              <a:r>
                <a:rPr lang="en-US" altLang="zh-CN" sz="2000" dirty="0">
                  <a:solidFill>
                    <a:schemeClr val="tx1">
                      <a:lumMod val="50000"/>
                      <a:lumOff val="50000"/>
                    </a:schemeClr>
                  </a:solidFill>
                </a:rPr>
                <a:t>as</a:t>
              </a:r>
            </a:p>
            <a:p>
              <a:pPr algn="just"/>
              <a:r>
                <a:rPr lang="en-US" altLang="zh-CN" sz="2000" dirty="0">
                  <a:solidFill>
                    <a:schemeClr val="tx1">
                      <a:lumMod val="50000"/>
                      <a:lumOff val="50000"/>
                    </a:schemeClr>
                  </a:solidFill>
                </a:rPr>
                <a:t>if update(</a:t>
              </a:r>
              <a:r>
                <a:rPr lang="zh-CN" altLang="en-US" sz="2000" dirty="0">
                  <a:solidFill>
                    <a:schemeClr val="tx1">
                      <a:lumMod val="50000"/>
                      <a:lumOff val="50000"/>
                    </a:schemeClr>
                  </a:solidFill>
                </a:rPr>
                <a:t>成绩</a:t>
              </a:r>
              <a:r>
                <a:rPr lang="en-US" altLang="zh-CN" sz="2000" dirty="0">
                  <a:solidFill>
                    <a:schemeClr val="tx1">
                      <a:lumMod val="50000"/>
                      <a:lumOff val="50000"/>
                    </a:schemeClr>
                  </a:solidFill>
                </a:rPr>
                <a:t>)</a:t>
              </a:r>
            </a:p>
            <a:p>
              <a:pPr algn="just"/>
              <a:r>
                <a:rPr lang="en-US" altLang="zh-CN" sz="2000" dirty="0">
                  <a:solidFill>
                    <a:schemeClr val="tx1">
                      <a:lumMod val="50000"/>
                      <a:lumOff val="50000"/>
                    </a:schemeClr>
                  </a:solidFill>
                </a:rPr>
                <a:t>begin</a:t>
              </a:r>
            </a:p>
            <a:p>
              <a:pPr algn="just"/>
              <a:r>
                <a:rPr lang="en-US" altLang="zh-CN" sz="2000" dirty="0">
                  <a:solidFill>
                    <a:schemeClr val="tx1">
                      <a:lumMod val="50000"/>
                      <a:lumOff val="50000"/>
                    </a:schemeClr>
                  </a:solidFill>
                </a:rPr>
                <a:t> select inserted.</a:t>
              </a:r>
              <a:r>
                <a:rPr lang="zh-CN" altLang="en-US" sz="2000" dirty="0">
                  <a:solidFill>
                    <a:schemeClr val="tx1">
                      <a:lumMod val="50000"/>
                      <a:lumOff val="50000"/>
                    </a:schemeClr>
                  </a:solidFill>
                </a:rPr>
                <a:t>学号</a:t>
              </a:r>
              <a:r>
                <a:rPr lang="en-US" altLang="zh-CN" sz="2000" dirty="0">
                  <a:solidFill>
                    <a:schemeClr val="tx1">
                      <a:lumMod val="50000"/>
                      <a:lumOff val="50000"/>
                    </a:schemeClr>
                  </a:solidFill>
                </a:rPr>
                <a:t>,inserted.</a:t>
              </a:r>
              <a:r>
                <a:rPr lang="zh-CN" altLang="en-US" sz="2000" dirty="0">
                  <a:solidFill>
                    <a:schemeClr val="tx1">
                      <a:lumMod val="50000"/>
                      <a:lumOff val="50000"/>
                    </a:schemeClr>
                  </a:solidFill>
                </a:rPr>
                <a:t>课程号</a:t>
              </a:r>
              <a:r>
                <a:rPr lang="en-US" altLang="zh-CN" sz="2000" dirty="0">
                  <a:solidFill>
                    <a:schemeClr val="tx1">
                      <a:lumMod val="50000"/>
                      <a:lumOff val="50000"/>
                    </a:schemeClr>
                  </a:solidFill>
                </a:rPr>
                <a:t>,deleted.</a:t>
              </a:r>
              <a:r>
                <a:rPr lang="zh-CN" altLang="en-US" sz="2000" dirty="0">
                  <a:solidFill>
                    <a:schemeClr val="tx1">
                      <a:lumMod val="50000"/>
                      <a:lumOff val="50000"/>
                    </a:schemeClr>
                  </a:solidFill>
                </a:rPr>
                <a:t>成绩 原成绩</a:t>
              </a:r>
              <a:r>
                <a:rPr lang="en-US" altLang="zh-CN" sz="2000" dirty="0">
                  <a:solidFill>
                    <a:schemeClr val="tx1">
                      <a:lumMod val="50000"/>
                      <a:lumOff val="50000"/>
                    </a:schemeClr>
                  </a:solidFill>
                </a:rPr>
                <a:t>,inserted.</a:t>
              </a:r>
              <a:r>
                <a:rPr lang="zh-CN" altLang="en-US" sz="2000" dirty="0">
                  <a:solidFill>
                    <a:schemeClr val="tx1">
                      <a:lumMod val="50000"/>
                      <a:lumOff val="50000"/>
                    </a:schemeClr>
                  </a:solidFill>
                </a:rPr>
                <a:t>成绩 新成绩</a:t>
              </a:r>
            </a:p>
            <a:p>
              <a:pPr algn="just"/>
              <a:r>
                <a:rPr lang="zh-CN" altLang="en-US" sz="2000" dirty="0">
                  <a:solidFill>
                    <a:schemeClr val="tx1">
                      <a:lumMod val="50000"/>
                      <a:lumOff val="50000"/>
                    </a:schemeClr>
                  </a:solidFill>
                </a:rPr>
                <a:t> </a:t>
              </a:r>
              <a:r>
                <a:rPr lang="en-US" altLang="zh-CN" sz="2000" dirty="0">
                  <a:solidFill>
                    <a:schemeClr val="tx1">
                      <a:lumMod val="50000"/>
                      <a:lumOff val="50000"/>
                    </a:schemeClr>
                  </a:solidFill>
                </a:rPr>
                <a:t>from </a:t>
              </a:r>
              <a:r>
                <a:rPr lang="en-US" altLang="zh-CN" sz="2000" dirty="0" err="1">
                  <a:solidFill>
                    <a:schemeClr val="tx1">
                      <a:lumMod val="50000"/>
                      <a:lumOff val="50000"/>
                    </a:schemeClr>
                  </a:solidFill>
                </a:rPr>
                <a:t>deleted,inserted</a:t>
              </a:r>
              <a:endParaRPr lang="en-US" altLang="zh-CN" sz="2000" dirty="0">
                <a:solidFill>
                  <a:schemeClr val="tx1">
                    <a:lumMod val="50000"/>
                    <a:lumOff val="50000"/>
                  </a:schemeClr>
                </a:solidFill>
              </a:endParaRPr>
            </a:p>
            <a:p>
              <a:pPr algn="just"/>
              <a:r>
                <a:rPr lang="en-US" altLang="zh-CN" sz="2000" dirty="0">
                  <a:solidFill>
                    <a:schemeClr val="tx1">
                      <a:lumMod val="50000"/>
                      <a:lumOff val="50000"/>
                    </a:schemeClr>
                  </a:solidFill>
                </a:rPr>
                <a:t> where deleted.</a:t>
              </a:r>
              <a:r>
                <a:rPr lang="zh-CN" altLang="en-US" sz="2000" dirty="0">
                  <a:solidFill>
                    <a:schemeClr val="tx1">
                      <a:lumMod val="50000"/>
                      <a:lumOff val="50000"/>
                    </a:schemeClr>
                  </a:solidFill>
                </a:rPr>
                <a:t>学号</a:t>
              </a:r>
              <a:r>
                <a:rPr lang="en-US" altLang="zh-CN" sz="2000" dirty="0">
                  <a:solidFill>
                    <a:schemeClr val="tx1">
                      <a:lumMod val="50000"/>
                      <a:lumOff val="50000"/>
                    </a:schemeClr>
                  </a:solidFill>
                </a:rPr>
                <a:t>= inserted.</a:t>
              </a:r>
              <a:r>
                <a:rPr lang="zh-CN" altLang="en-US" sz="2000" dirty="0">
                  <a:solidFill>
                    <a:schemeClr val="tx1">
                      <a:lumMod val="50000"/>
                      <a:lumOff val="50000"/>
                    </a:schemeClr>
                  </a:solidFill>
                </a:rPr>
                <a:t>学号 </a:t>
              </a:r>
              <a:r>
                <a:rPr lang="en-US" altLang="zh-CN" sz="2000" dirty="0">
                  <a:solidFill>
                    <a:schemeClr val="tx1">
                      <a:lumMod val="50000"/>
                      <a:lumOff val="50000"/>
                    </a:schemeClr>
                  </a:solidFill>
                </a:rPr>
                <a:t>and deleted.</a:t>
              </a:r>
              <a:r>
                <a:rPr lang="zh-CN" altLang="en-US" sz="2000" dirty="0">
                  <a:solidFill>
                    <a:schemeClr val="tx1">
                      <a:lumMod val="50000"/>
                      <a:lumOff val="50000"/>
                    </a:schemeClr>
                  </a:solidFill>
                </a:rPr>
                <a:t>课程号</a:t>
              </a:r>
              <a:r>
                <a:rPr lang="en-US" altLang="zh-CN" sz="2000" dirty="0">
                  <a:solidFill>
                    <a:schemeClr val="tx1">
                      <a:lumMod val="50000"/>
                      <a:lumOff val="50000"/>
                    </a:schemeClr>
                  </a:solidFill>
                </a:rPr>
                <a:t>= inserted.</a:t>
              </a:r>
              <a:r>
                <a:rPr lang="zh-CN" altLang="en-US" sz="2000" dirty="0">
                  <a:solidFill>
                    <a:schemeClr val="tx1">
                      <a:lumMod val="50000"/>
                      <a:lumOff val="50000"/>
                    </a:schemeClr>
                  </a:solidFill>
                </a:rPr>
                <a:t>课程号 </a:t>
              </a:r>
            </a:p>
            <a:p>
              <a:pPr algn="just"/>
              <a:r>
                <a:rPr lang="en-US" altLang="zh-CN" sz="2000" dirty="0">
                  <a:solidFill>
                    <a:schemeClr val="tx1">
                      <a:lumMod val="50000"/>
                      <a:lumOff val="50000"/>
                    </a:schemeClr>
                  </a:solidFill>
                </a:rPr>
                <a:t>end</a:t>
              </a:r>
            </a:p>
          </p:txBody>
        </p:sp>
        <p:sp>
          <p:nvSpPr>
            <p:cNvPr id="133" name="矩形 132"/>
            <p:cNvSpPr/>
            <p:nvPr/>
          </p:nvSpPr>
          <p:spPr>
            <a:xfrm>
              <a:off x="1088298" y="4213143"/>
              <a:ext cx="4735796" cy="97577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12】 </a:t>
              </a:r>
              <a:r>
                <a:rPr lang="zh-CN" altLang="en-US" b="1" dirty="0">
                  <a:solidFill>
                    <a:schemeClr val="tx1">
                      <a:lumMod val="65000"/>
                      <a:lumOff val="35000"/>
                    </a:schemeClr>
                  </a:solidFill>
                </a:rPr>
                <a:t>在选修表上创建一个</a:t>
              </a:r>
              <a:r>
                <a:rPr lang="en-US" altLang="zh-CN" b="1" dirty="0">
                  <a:solidFill>
                    <a:schemeClr val="tx1">
                      <a:lumMod val="65000"/>
                      <a:lumOff val="35000"/>
                    </a:schemeClr>
                  </a:solidFill>
                </a:rPr>
                <a:t>update</a:t>
              </a:r>
              <a:r>
                <a:rPr lang="zh-CN" altLang="en-US" b="1" dirty="0">
                  <a:solidFill>
                    <a:schemeClr val="tx1">
                      <a:lumMod val="65000"/>
                      <a:lumOff val="35000"/>
                    </a:schemeClr>
                  </a:solidFill>
                </a:rPr>
                <a:t>触发器，使用</a:t>
              </a:r>
              <a:r>
                <a:rPr lang="en-US" altLang="zh-CN" b="1" dirty="0">
                  <a:solidFill>
                    <a:schemeClr val="tx1">
                      <a:lumMod val="65000"/>
                      <a:lumOff val="35000"/>
                    </a:schemeClr>
                  </a:solidFill>
                </a:rPr>
                <a:t>update()</a:t>
              </a:r>
              <a:r>
                <a:rPr lang="zh-CN" altLang="en-US" b="1" dirty="0">
                  <a:solidFill>
                    <a:schemeClr val="tx1">
                      <a:lumMod val="65000"/>
                      <a:lumOff val="35000"/>
                    </a:schemeClr>
                  </a:solidFill>
                </a:rPr>
                <a:t>函数测试：当更新学生成绩时，显示修改过的记录信息。</a:t>
              </a:r>
            </a:p>
          </p:txBody>
        </p:sp>
      </p:grpSp>
    </p:spTree>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111251" y="1130231"/>
            <a:ext cx="10043262" cy="1682425"/>
            <a:chOff x="1088298" y="4213143"/>
            <a:chExt cx="5013436" cy="2168263"/>
          </a:xfrm>
        </p:grpSpPr>
        <p:sp>
          <p:nvSpPr>
            <p:cNvPr id="132" name="矩形 131"/>
            <p:cNvSpPr/>
            <p:nvPr/>
          </p:nvSpPr>
          <p:spPr>
            <a:xfrm>
              <a:off x="1140397" y="5310440"/>
              <a:ext cx="4961337" cy="1070966"/>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2</a:t>
              </a:r>
              <a:r>
                <a:rPr lang="zh-CN" altLang="en-US" sz="2000" dirty="0">
                  <a:solidFill>
                    <a:schemeClr val="tx1">
                      <a:lumMod val="50000"/>
                      <a:lumOff val="50000"/>
                    </a:schemeClr>
                  </a:solidFill>
                </a:rPr>
                <a:t>）验证触发器的作用，输入并执行以下记录</a:t>
              </a:r>
              <a:r>
                <a:rPr lang="zh-CN" altLang="en-US" sz="2000" dirty="0" smtClean="0">
                  <a:solidFill>
                    <a:schemeClr val="tx1">
                      <a:lumMod val="50000"/>
                      <a:lumOff val="50000"/>
                    </a:schemeClr>
                  </a:solidFill>
                </a:rPr>
                <a:t>：</a:t>
              </a:r>
              <a:endParaRPr lang="en-US" altLang="zh-CN" sz="2000" dirty="0" smtClean="0">
                <a:solidFill>
                  <a:schemeClr val="tx1">
                    <a:lumMod val="50000"/>
                    <a:lumOff val="50000"/>
                  </a:schemeClr>
                </a:solidFill>
              </a:endParaRPr>
            </a:p>
            <a:p>
              <a:pPr algn="just">
                <a:lnSpc>
                  <a:spcPct val="120000"/>
                </a:lnSpc>
              </a:pPr>
              <a:r>
                <a:rPr lang="en-US" altLang="zh-CN" sz="2000" dirty="0">
                  <a:solidFill>
                    <a:schemeClr val="tx1">
                      <a:lumMod val="50000"/>
                      <a:lumOff val="50000"/>
                    </a:schemeClr>
                  </a:solidFill>
                </a:rPr>
                <a:t>update </a:t>
              </a:r>
              <a:r>
                <a:rPr lang="zh-CN" altLang="en-US" sz="2000" dirty="0">
                  <a:solidFill>
                    <a:schemeClr val="tx1">
                      <a:lumMod val="50000"/>
                      <a:lumOff val="50000"/>
                    </a:schemeClr>
                  </a:solidFill>
                </a:rPr>
                <a:t>选修 </a:t>
              </a:r>
              <a:r>
                <a:rPr lang="en-US" altLang="zh-CN" sz="2000" dirty="0">
                  <a:solidFill>
                    <a:schemeClr val="tx1">
                      <a:lumMod val="50000"/>
                      <a:lumOff val="50000"/>
                    </a:schemeClr>
                  </a:solidFill>
                </a:rPr>
                <a:t>set </a:t>
              </a:r>
              <a:r>
                <a:rPr lang="zh-CN" altLang="en-US" sz="2000" dirty="0">
                  <a:solidFill>
                    <a:schemeClr val="tx1">
                      <a:lumMod val="50000"/>
                      <a:lumOff val="50000"/>
                    </a:schemeClr>
                  </a:solidFill>
                </a:rPr>
                <a:t>成绩</a:t>
              </a:r>
              <a:r>
                <a:rPr lang="en-US" altLang="zh-CN" sz="2000" dirty="0">
                  <a:solidFill>
                    <a:schemeClr val="tx1">
                      <a:lumMod val="50000"/>
                      <a:lumOff val="50000"/>
                    </a:schemeClr>
                  </a:solidFill>
                </a:rPr>
                <a:t>=60 where </a:t>
              </a:r>
              <a:r>
                <a:rPr lang="zh-CN" altLang="en-US" sz="2000" dirty="0">
                  <a:solidFill>
                    <a:schemeClr val="tx1">
                      <a:lumMod val="50000"/>
                      <a:lumOff val="50000"/>
                    </a:schemeClr>
                  </a:solidFill>
                </a:rPr>
                <a:t>学号</a:t>
              </a:r>
              <a:r>
                <a:rPr lang="en-US" altLang="zh-CN" sz="2000" dirty="0">
                  <a:solidFill>
                    <a:schemeClr val="tx1">
                      <a:lumMod val="50000"/>
                      <a:lumOff val="50000"/>
                    </a:schemeClr>
                  </a:solidFill>
                </a:rPr>
                <a:t>='20020102' and </a:t>
              </a:r>
              <a:r>
                <a:rPr lang="zh-CN" altLang="en-US" sz="2000" dirty="0">
                  <a:solidFill>
                    <a:schemeClr val="tx1">
                      <a:lumMod val="50000"/>
                      <a:lumOff val="50000"/>
                    </a:schemeClr>
                  </a:solidFill>
                </a:rPr>
                <a:t>课程号</a:t>
              </a:r>
              <a:r>
                <a:rPr lang="en-US" altLang="zh-CN" sz="2000" dirty="0">
                  <a:solidFill>
                    <a:schemeClr val="tx1">
                      <a:lumMod val="50000"/>
                      <a:lumOff val="50000"/>
                    </a:schemeClr>
                  </a:solidFill>
                </a:rPr>
                <a:t>='06'</a:t>
              </a:r>
            </a:p>
          </p:txBody>
        </p:sp>
        <p:sp>
          <p:nvSpPr>
            <p:cNvPr id="133" name="矩形 132"/>
            <p:cNvSpPr/>
            <p:nvPr/>
          </p:nvSpPr>
          <p:spPr>
            <a:xfrm>
              <a:off x="1088298" y="4213143"/>
              <a:ext cx="4735796" cy="97577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12】 </a:t>
              </a:r>
              <a:r>
                <a:rPr lang="zh-CN" altLang="en-US" b="1" dirty="0">
                  <a:solidFill>
                    <a:schemeClr val="tx1">
                      <a:lumMod val="65000"/>
                      <a:lumOff val="35000"/>
                    </a:schemeClr>
                  </a:solidFill>
                </a:rPr>
                <a:t>在选修表上创建一个</a:t>
              </a:r>
              <a:r>
                <a:rPr lang="en-US" altLang="zh-CN" b="1" dirty="0">
                  <a:solidFill>
                    <a:schemeClr val="tx1">
                      <a:lumMod val="65000"/>
                      <a:lumOff val="35000"/>
                    </a:schemeClr>
                  </a:solidFill>
                </a:rPr>
                <a:t>update</a:t>
              </a:r>
              <a:r>
                <a:rPr lang="zh-CN" altLang="en-US" b="1" dirty="0">
                  <a:solidFill>
                    <a:schemeClr val="tx1">
                      <a:lumMod val="65000"/>
                      <a:lumOff val="35000"/>
                    </a:schemeClr>
                  </a:solidFill>
                </a:rPr>
                <a:t>触发器，使用</a:t>
              </a:r>
              <a:r>
                <a:rPr lang="en-US" altLang="zh-CN" b="1" dirty="0">
                  <a:solidFill>
                    <a:schemeClr val="tx1">
                      <a:lumMod val="65000"/>
                      <a:lumOff val="35000"/>
                    </a:schemeClr>
                  </a:solidFill>
                </a:rPr>
                <a:t>update()</a:t>
              </a:r>
              <a:r>
                <a:rPr lang="zh-CN" altLang="en-US" b="1" dirty="0">
                  <a:solidFill>
                    <a:schemeClr val="tx1">
                      <a:lumMod val="65000"/>
                      <a:lumOff val="35000"/>
                    </a:schemeClr>
                  </a:solidFill>
                </a:rPr>
                <a:t>函数测试：当更新学生成绩时，显示修改过的记录信息。</a:t>
              </a:r>
            </a:p>
          </p:txBody>
        </p:sp>
      </p:grpSp>
      <p:pic>
        <p:nvPicPr>
          <p:cNvPr id="2050" name="Picture 2"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108" y="3361078"/>
            <a:ext cx="5742155" cy="1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sz="4800" dirty="0">
                <a:solidFill>
                  <a:schemeClr val="accent1"/>
                </a:solidFill>
              </a:rPr>
              <a:t>PART  01</a:t>
            </a:r>
            <a:endParaRPr lang="zh-CN" altLang="en-US" sz="4800" dirty="0">
              <a:solidFill>
                <a:schemeClr val="accent1"/>
              </a:solidFill>
            </a:endParaRPr>
          </a:p>
        </p:txBody>
      </p:sp>
      <p:sp>
        <p:nvSpPr>
          <p:cNvPr id="13" name="文本框 12"/>
          <p:cNvSpPr txBox="1"/>
          <p:nvPr/>
        </p:nvSpPr>
        <p:spPr>
          <a:xfrm>
            <a:off x="5981700" y="3288447"/>
            <a:ext cx="1826141" cy="58477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存储过程</a:t>
            </a:r>
          </a:p>
        </p:txBody>
      </p:sp>
      <p:pic>
        <p:nvPicPr>
          <p:cNvPr id="16" name="图片占位符 15"/>
          <p:cNvPicPr>
            <a:picLocks noGrp="1" noChangeAspect="1"/>
          </p:cNvPicPr>
          <p:nvPr>
            <p:ph type="pic" sz="quarter" idx="10"/>
          </p:nvPr>
        </p:nvPicPr>
        <p:blipFill>
          <a:blip r:embed="rId4" cstate="screen"/>
          <a:srcRect/>
          <a:stretch>
            <a:fillRect/>
          </a:stretch>
        </p:blipFill>
        <p:spPr/>
      </p:pic>
      <p:cxnSp>
        <p:nvCxnSpPr>
          <p:cNvPr id="19" name="直接连接符 18"/>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111251" y="1130226"/>
            <a:ext cx="10043262" cy="5773888"/>
            <a:chOff x="1088298" y="4213143"/>
            <a:chExt cx="5013436" cy="7441242"/>
          </a:xfrm>
        </p:grpSpPr>
        <p:sp>
          <p:nvSpPr>
            <p:cNvPr id="132" name="矩形 131"/>
            <p:cNvSpPr/>
            <p:nvPr/>
          </p:nvSpPr>
          <p:spPr>
            <a:xfrm>
              <a:off x="1140397" y="5188913"/>
              <a:ext cx="4961337" cy="6465472"/>
            </a:xfrm>
            <a:prstGeom prst="rect">
              <a:avLst/>
            </a:prstGeom>
          </p:spPr>
          <p:txBody>
            <a:bodyPr wrap="square">
              <a:spAutoFit/>
              <a:scene3d>
                <a:camera prst="orthographicFront"/>
                <a:lightRig rig="threePt" dir="t"/>
              </a:scene3d>
              <a:sp3d contourW="6350"/>
            </a:bodyPr>
            <a:lstStyle/>
            <a:p>
              <a:pPr algn="just"/>
              <a:r>
                <a:rPr lang="zh-CN" altLang="en-US" sz="2000" dirty="0" smtClean="0">
                  <a:solidFill>
                    <a:schemeClr val="tx1">
                      <a:lumMod val="50000"/>
                      <a:lumOff val="50000"/>
                    </a:schemeClr>
                  </a:solidFill>
                </a:rPr>
                <a:t>（</a:t>
              </a:r>
              <a:r>
                <a:rPr lang="en-US" altLang="zh-CN" sz="2000" dirty="0">
                  <a:solidFill>
                    <a:schemeClr val="tx1">
                      <a:lumMod val="50000"/>
                      <a:lumOff val="50000"/>
                    </a:schemeClr>
                  </a:solidFill>
                </a:rPr>
                <a:t>1</a:t>
              </a:r>
              <a:r>
                <a:rPr lang="zh-CN" altLang="en-US" sz="2000" dirty="0">
                  <a:solidFill>
                    <a:schemeClr val="tx1">
                      <a:lumMod val="50000"/>
                      <a:lumOff val="50000"/>
                    </a:schemeClr>
                  </a:solidFill>
                </a:rPr>
                <a:t>）创建触发器，输入并执行以下代码：</a:t>
              </a:r>
            </a:p>
            <a:p>
              <a:pPr algn="just"/>
              <a:r>
                <a:rPr lang="en-US" altLang="zh-CN" sz="2000" dirty="0">
                  <a:solidFill>
                    <a:schemeClr val="tx1">
                      <a:lumMod val="50000"/>
                      <a:lumOff val="50000"/>
                    </a:schemeClr>
                  </a:solidFill>
                </a:rPr>
                <a:t>use </a:t>
              </a:r>
              <a:r>
                <a:rPr lang="en-US" altLang="zh-CN" sz="2000" dirty="0" err="1">
                  <a:solidFill>
                    <a:schemeClr val="tx1">
                      <a:lumMod val="50000"/>
                      <a:lumOff val="50000"/>
                    </a:schemeClr>
                  </a:solidFill>
                </a:rPr>
                <a:t>jxgl</a:t>
              </a:r>
              <a:endParaRPr lang="en-US" altLang="zh-CN" sz="2000" dirty="0">
                <a:solidFill>
                  <a:schemeClr val="tx1">
                    <a:lumMod val="50000"/>
                    <a:lumOff val="50000"/>
                  </a:schemeClr>
                </a:solidFill>
              </a:endParaRPr>
            </a:p>
            <a:p>
              <a:pPr algn="just"/>
              <a:r>
                <a:rPr lang="en-US" altLang="zh-CN" sz="2000" dirty="0">
                  <a:solidFill>
                    <a:schemeClr val="tx1">
                      <a:lumMod val="50000"/>
                      <a:lumOff val="50000"/>
                    </a:schemeClr>
                  </a:solidFill>
                </a:rPr>
                <a:t>go</a:t>
              </a:r>
            </a:p>
            <a:p>
              <a:pPr algn="just"/>
              <a:r>
                <a:rPr lang="en-US" altLang="zh-CN" sz="2000" dirty="0">
                  <a:solidFill>
                    <a:schemeClr val="tx1">
                      <a:lumMod val="50000"/>
                      <a:lumOff val="50000"/>
                    </a:schemeClr>
                  </a:solidFill>
                </a:rPr>
                <a:t>if exists(select * from </a:t>
              </a:r>
              <a:r>
                <a:rPr lang="en-US" altLang="zh-CN" sz="2000" dirty="0" err="1">
                  <a:solidFill>
                    <a:schemeClr val="tx1">
                      <a:lumMod val="50000"/>
                      <a:lumOff val="50000"/>
                    </a:schemeClr>
                  </a:solidFill>
                </a:rPr>
                <a:t>sysobjects</a:t>
              </a:r>
              <a:r>
                <a:rPr lang="en-US" altLang="zh-CN" sz="2000" dirty="0">
                  <a:solidFill>
                    <a:schemeClr val="tx1">
                      <a:lumMod val="50000"/>
                      <a:lumOff val="50000"/>
                    </a:schemeClr>
                  </a:solidFill>
                </a:rPr>
                <a:t> where name='up_</a:t>
              </a:r>
              <a:r>
                <a:rPr lang="zh-CN" altLang="en-US" sz="2000" dirty="0">
                  <a:solidFill>
                    <a:schemeClr val="tx1">
                      <a:lumMod val="50000"/>
                      <a:lumOff val="50000"/>
                    </a:schemeClr>
                  </a:solidFill>
                </a:rPr>
                <a:t>选修</a:t>
              </a:r>
              <a:r>
                <a:rPr lang="en-US" altLang="zh-CN" sz="2000" dirty="0">
                  <a:solidFill>
                    <a:schemeClr val="tx1">
                      <a:lumMod val="50000"/>
                      <a:lumOff val="50000"/>
                    </a:schemeClr>
                  </a:solidFill>
                </a:rPr>
                <a:t>' and type ='</a:t>
              </a:r>
              <a:r>
                <a:rPr lang="en-US" altLang="zh-CN" sz="2000" dirty="0" err="1">
                  <a:solidFill>
                    <a:schemeClr val="tx1">
                      <a:lumMod val="50000"/>
                      <a:lumOff val="50000"/>
                    </a:schemeClr>
                  </a:solidFill>
                </a:rPr>
                <a:t>tr</a:t>
              </a:r>
              <a:r>
                <a:rPr lang="en-US" altLang="zh-CN" sz="2000" dirty="0">
                  <a:solidFill>
                    <a:schemeClr val="tx1">
                      <a:lumMod val="50000"/>
                      <a:lumOff val="50000"/>
                    </a:schemeClr>
                  </a:solidFill>
                </a:rPr>
                <a:t>') </a:t>
              </a:r>
            </a:p>
            <a:p>
              <a:pPr algn="just"/>
              <a:r>
                <a:rPr lang="en-US" altLang="zh-CN" sz="2000" dirty="0">
                  <a:solidFill>
                    <a:schemeClr val="tx1">
                      <a:lumMod val="50000"/>
                      <a:lumOff val="50000"/>
                    </a:schemeClr>
                  </a:solidFill>
                </a:rPr>
                <a:t>drop trigger up_</a:t>
              </a:r>
              <a:r>
                <a:rPr lang="zh-CN" altLang="en-US" sz="2000" dirty="0">
                  <a:solidFill>
                    <a:schemeClr val="tx1">
                      <a:lumMod val="50000"/>
                      <a:lumOff val="50000"/>
                    </a:schemeClr>
                  </a:solidFill>
                </a:rPr>
                <a:t>选修</a:t>
              </a:r>
            </a:p>
            <a:p>
              <a:pPr algn="just"/>
              <a:r>
                <a:rPr lang="en-US" altLang="zh-CN" sz="2000" dirty="0">
                  <a:solidFill>
                    <a:schemeClr val="tx1">
                      <a:lumMod val="50000"/>
                      <a:lumOff val="50000"/>
                    </a:schemeClr>
                  </a:solidFill>
                </a:rPr>
                <a:t>go</a:t>
              </a:r>
            </a:p>
            <a:p>
              <a:pPr algn="just"/>
              <a:r>
                <a:rPr lang="en-US" altLang="zh-CN" sz="2000" dirty="0">
                  <a:solidFill>
                    <a:schemeClr val="tx1">
                      <a:lumMod val="50000"/>
                      <a:lumOff val="50000"/>
                    </a:schemeClr>
                  </a:solidFill>
                </a:rPr>
                <a:t>create trigger up_</a:t>
              </a:r>
              <a:r>
                <a:rPr lang="zh-CN" altLang="en-US" sz="2000" dirty="0" smtClean="0">
                  <a:solidFill>
                    <a:schemeClr val="tx1">
                      <a:lumMod val="50000"/>
                      <a:lumOff val="50000"/>
                    </a:schemeClr>
                  </a:solidFill>
                </a:rPr>
                <a:t>选修</a:t>
              </a:r>
              <a:endParaRPr lang="zh-CN" altLang="en-US" sz="2000" dirty="0">
                <a:solidFill>
                  <a:schemeClr val="tx1">
                    <a:lumMod val="50000"/>
                    <a:lumOff val="50000"/>
                  </a:schemeClr>
                </a:solidFill>
              </a:endParaRPr>
            </a:p>
            <a:p>
              <a:pPr algn="just"/>
              <a:r>
                <a:rPr lang="en-US" altLang="zh-CN" sz="2000" dirty="0">
                  <a:solidFill>
                    <a:schemeClr val="tx1">
                      <a:lumMod val="50000"/>
                      <a:lumOff val="50000"/>
                    </a:schemeClr>
                  </a:solidFill>
                </a:rPr>
                <a:t>on </a:t>
              </a:r>
              <a:r>
                <a:rPr lang="zh-CN" altLang="en-US" sz="2000" dirty="0">
                  <a:solidFill>
                    <a:schemeClr val="tx1">
                      <a:lumMod val="50000"/>
                      <a:lumOff val="50000"/>
                    </a:schemeClr>
                  </a:solidFill>
                </a:rPr>
                <a:t>选修</a:t>
              </a:r>
            </a:p>
            <a:p>
              <a:pPr algn="just"/>
              <a:r>
                <a:rPr lang="en-US" altLang="zh-CN" sz="2000" dirty="0">
                  <a:solidFill>
                    <a:schemeClr val="tx1">
                      <a:lumMod val="50000"/>
                      <a:lumOff val="50000"/>
                    </a:schemeClr>
                  </a:solidFill>
                </a:rPr>
                <a:t>for update</a:t>
              </a:r>
            </a:p>
            <a:p>
              <a:pPr algn="just"/>
              <a:r>
                <a:rPr lang="en-US" altLang="zh-CN" sz="2000" dirty="0">
                  <a:solidFill>
                    <a:schemeClr val="tx1">
                      <a:lumMod val="50000"/>
                      <a:lumOff val="50000"/>
                    </a:schemeClr>
                  </a:solidFill>
                </a:rPr>
                <a:t>as  </a:t>
              </a:r>
            </a:p>
            <a:p>
              <a:pPr algn="just"/>
              <a:r>
                <a:rPr lang="en-US" altLang="zh-CN" sz="2000" dirty="0">
                  <a:solidFill>
                    <a:schemeClr val="tx1">
                      <a:lumMod val="50000"/>
                      <a:lumOff val="50000"/>
                    </a:schemeClr>
                  </a:solidFill>
                </a:rPr>
                <a:t>if </a:t>
              </a:r>
              <a:r>
                <a:rPr lang="en-US" altLang="zh-CN" sz="2000" dirty="0" err="1">
                  <a:solidFill>
                    <a:schemeClr val="tx1">
                      <a:lumMod val="50000"/>
                      <a:lumOff val="50000"/>
                    </a:schemeClr>
                  </a:solidFill>
                </a:rPr>
                <a:t>columns_updated</a:t>
              </a:r>
              <a:r>
                <a:rPr lang="en-US" altLang="zh-CN" sz="2000" dirty="0">
                  <a:solidFill>
                    <a:schemeClr val="tx1">
                      <a:lumMod val="50000"/>
                      <a:lumOff val="50000"/>
                    </a:schemeClr>
                  </a:solidFill>
                </a:rPr>
                <a:t>()&amp;01000=8</a:t>
              </a:r>
            </a:p>
            <a:p>
              <a:pPr algn="just"/>
              <a:r>
                <a:rPr lang="en-US" altLang="zh-CN" sz="2000" dirty="0">
                  <a:solidFill>
                    <a:schemeClr val="tx1">
                      <a:lumMod val="50000"/>
                      <a:lumOff val="50000"/>
                    </a:schemeClr>
                  </a:solidFill>
                </a:rPr>
                <a:t>   begin</a:t>
              </a:r>
            </a:p>
            <a:p>
              <a:pPr algn="just"/>
              <a:r>
                <a:rPr lang="en-US" altLang="zh-CN" sz="2000" dirty="0">
                  <a:solidFill>
                    <a:schemeClr val="tx1">
                      <a:lumMod val="50000"/>
                      <a:lumOff val="50000"/>
                    </a:schemeClr>
                  </a:solidFill>
                </a:rPr>
                <a:t>   select inserted.</a:t>
              </a:r>
              <a:r>
                <a:rPr lang="zh-CN" altLang="en-US" sz="2000" dirty="0">
                  <a:solidFill>
                    <a:schemeClr val="tx1">
                      <a:lumMod val="50000"/>
                      <a:lumOff val="50000"/>
                    </a:schemeClr>
                  </a:solidFill>
                </a:rPr>
                <a:t>学号</a:t>
              </a:r>
              <a:r>
                <a:rPr lang="en-US" altLang="zh-CN" sz="2000" dirty="0">
                  <a:solidFill>
                    <a:schemeClr val="tx1">
                      <a:lumMod val="50000"/>
                      <a:lumOff val="50000"/>
                    </a:schemeClr>
                  </a:solidFill>
                </a:rPr>
                <a:t>,inserted.</a:t>
              </a:r>
              <a:r>
                <a:rPr lang="zh-CN" altLang="en-US" sz="2000" dirty="0">
                  <a:solidFill>
                    <a:schemeClr val="tx1">
                      <a:lumMod val="50000"/>
                      <a:lumOff val="50000"/>
                    </a:schemeClr>
                  </a:solidFill>
                </a:rPr>
                <a:t>课程号</a:t>
              </a:r>
              <a:r>
                <a:rPr lang="en-US" altLang="zh-CN" sz="2000" dirty="0">
                  <a:solidFill>
                    <a:schemeClr val="tx1">
                      <a:lumMod val="50000"/>
                      <a:lumOff val="50000"/>
                    </a:schemeClr>
                  </a:solidFill>
                </a:rPr>
                <a:t>,deleted.</a:t>
              </a:r>
              <a:r>
                <a:rPr lang="zh-CN" altLang="en-US" sz="2000" dirty="0">
                  <a:solidFill>
                    <a:schemeClr val="tx1">
                      <a:lumMod val="50000"/>
                      <a:lumOff val="50000"/>
                    </a:schemeClr>
                  </a:solidFill>
                </a:rPr>
                <a:t>成绩 原成绩</a:t>
              </a:r>
              <a:r>
                <a:rPr lang="en-US" altLang="zh-CN" sz="2000" dirty="0">
                  <a:solidFill>
                    <a:schemeClr val="tx1">
                      <a:lumMod val="50000"/>
                      <a:lumOff val="50000"/>
                    </a:schemeClr>
                  </a:solidFill>
                </a:rPr>
                <a:t>,inserted.</a:t>
              </a:r>
              <a:r>
                <a:rPr lang="zh-CN" altLang="en-US" sz="2000" dirty="0">
                  <a:solidFill>
                    <a:schemeClr val="tx1">
                      <a:lumMod val="50000"/>
                      <a:lumOff val="50000"/>
                    </a:schemeClr>
                  </a:solidFill>
                </a:rPr>
                <a:t>成绩 新成绩 </a:t>
              </a:r>
            </a:p>
            <a:p>
              <a:pPr algn="just"/>
              <a:r>
                <a:rPr lang="zh-CN" altLang="en-US" sz="2000" dirty="0">
                  <a:solidFill>
                    <a:schemeClr val="tx1">
                      <a:lumMod val="50000"/>
                      <a:lumOff val="50000"/>
                    </a:schemeClr>
                  </a:solidFill>
                </a:rPr>
                <a:t>     </a:t>
              </a:r>
              <a:r>
                <a:rPr lang="en-US" altLang="zh-CN" sz="2000" dirty="0">
                  <a:solidFill>
                    <a:schemeClr val="tx1">
                      <a:lumMod val="50000"/>
                      <a:lumOff val="50000"/>
                    </a:schemeClr>
                  </a:solidFill>
                </a:rPr>
                <a:t>from </a:t>
              </a:r>
              <a:r>
                <a:rPr lang="en-US" altLang="zh-CN" sz="2000" dirty="0" err="1">
                  <a:solidFill>
                    <a:schemeClr val="tx1">
                      <a:lumMod val="50000"/>
                      <a:lumOff val="50000"/>
                    </a:schemeClr>
                  </a:solidFill>
                </a:rPr>
                <a:t>deleted,inserted</a:t>
              </a:r>
              <a:endParaRPr lang="en-US" altLang="zh-CN" sz="2000" dirty="0">
                <a:solidFill>
                  <a:schemeClr val="tx1">
                    <a:lumMod val="50000"/>
                    <a:lumOff val="50000"/>
                  </a:schemeClr>
                </a:solidFill>
              </a:endParaRPr>
            </a:p>
            <a:p>
              <a:pPr algn="just"/>
              <a:r>
                <a:rPr lang="en-US" altLang="zh-CN" sz="2000" dirty="0">
                  <a:solidFill>
                    <a:schemeClr val="tx1">
                      <a:lumMod val="50000"/>
                      <a:lumOff val="50000"/>
                    </a:schemeClr>
                  </a:solidFill>
                </a:rPr>
                <a:t>     where deleted.</a:t>
              </a:r>
              <a:r>
                <a:rPr lang="zh-CN" altLang="en-US" sz="2000" dirty="0">
                  <a:solidFill>
                    <a:schemeClr val="tx1">
                      <a:lumMod val="50000"/>
                      <a:lumOff val="50000"/>
                    </a:schemeClr>
                  </a:solidFill>
                </a:rPr>
                <a:t>学号</a:t>
              </a:r>
              <a:r>
                <a:rPr lang="en-US" altLang="zh-CN" sz="2000" dirty="0">
                  <a:solidFill>
                    <a:schemeClr val="tx1">
                      <a:lumMod val="50000"/>
                      <a:lumOff val="50000"/>
                    </a:schemeClr>
                  </a:solidFill>
                </a:rPr>
                <a:t>= inserted.</a:t>
              </a:r>
              <a:r>
                <a:rPr lang="zh-CN" altLang="en-US" sz="2000" dirty="0">
                  <a:solidFill>
                    <a:schemeClr val="tx1">
                      <a:lumMod val="50000"/>
                      <a:lumOff val="50000"/>
                    </a:schemeClr>
                  </a:solidFill>
                </a:rPr>
                <a:t>学号 </a:t>
              </a:r>
              <a:r>
                <a:rPr lang="en-US" altLang="zh-CN" sz="2000" dirty="0">
                  <a:solidFill>
                    <a:schemeClr val="tx1">
                      <a:lumMod val="50000"/>
                      <a:lumOff val="50000"/>
                    </a:schemeClr>
                  </a:solidFill>
                </a:rPr>
                <a:t>and deleted.</a:t>
              </a:r>
              <a:r>
                <a:rPr lang="zh-CN" altLang="en-US" sz="2000" dirty="0">
                  <a:solidFill>
                    <a:schemeClr val="tx1">
                      <a:lumMod val="50000"/>
                      <a:lumOff val="50000"/>
                    </a:schemeClr>
                  </a:solidFill>
                </a:rPr>
                <a:t>课程号</a:t>
              </a:r>
              <a:r>
                <a:rPr lang="en-US" altLang="zh-CN" sz="2000" dirty="0">
                  <a:solidFill>
                    <a:schemeClr val="tx1">
                      <a:lumMod val="50000"/>
                      <a:lumOff val="50000"/>
                    </a:schemeClr>
                  </a:solidFill>
                </a:rPr>
                <a:t>= inserted.</a:t>
              </a:r>
              <a:r>
                <a:rPr lang="zh-CN" altLang="en-US" sz="2000" dirty="0">
                  <a:solidFill>
                    <a:schemeClr val="tx1">
                      <a:lumMod val="50000"/>
                      <a:lumOff val="50000"/>
                    </a:schemeClr>
                  </a:solidFill>
                </a:rPr>
                <a:t>课程号 </a:t>
              </a:r>
            </a:p>
            <a:p>
              <a:pPr algn="just"/>
              <a:r>
                <a:rPr lang="zh-CN" altLang="en-US" sz="2000" dirty="0">
                  <a:solidFill>
                    <a:schemeClr val="tx1">
                      <a:lumMod val="50000"/>
                      <a:lumOff val="50000"/>
                    </a:schemeClr>
                  </a:solidFill>
                </a:rPr>
                <a:t>   </a:t>
              </a:r>
              <a:r>
                <a:rPr lang="en-US" altLang="zh-CN" sz="2000" dirty="0" smtClean="0">
                  <a:solidFill>
                    <a:schemeClr val="tx1">
                      <a:lumMod val="50000"/>
                      <a:lumOff val="50000"/>
                    </a:schemeClr>
                  </a:solidFill>
                </a:rPr>
                <a:t>end</a:t>
              </a:r>
              <a:endParaRPr lang="en-US" altLang="zh-CN" sz="2000" dirty="0">
                <a:solidFill>
                  <a:schemeClr val="tx1">
                    <a:lumMod val="50000"/>
                    <a:lumOff val="50000"/>
                  </a:schemeClr>
                </a:solidFill>
              </a:endParaRPr>
            </a:p>
          </p:txBody>
        </p:sp>
        <p:sp>
          <p:nvSpPr>
            <p:cNvPr id="133" name="矩形 132"/>
            <p:cNvSpPr/>
            <p:nvPr/>
          </p:nvSpPr>
          <p:spPr>
            <a:xfrm>
              <a:off x="1088298" y="4213143"/>
              <a:ext cx="4735796" cy="97577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13】 </a:t>
              </a:r>
              <a:r>
                <a:rPr lang="zh-CN" altLang="en-US" b="1" dirty="0">
                  <a:solidFill>
                    <a:schemeClr val="tx1">
                      <a:lumMod val="65000"/>
                      <a:lumOff val="35000"/>
                    </a:schemeClr>
                  </a:solidFill>
                </a:rPr>
                <a:t>在选修表上创建一个</a:t>
              </a:r>
              <a:r>
                <a:rPr lang="en-US" altLang="zh-CN" b="1" dirty="0">
                  <a:solidFill>
                    <a:schemeClr val="tx1">
                      <a:lumMod val="65000"/>
                      <a:lumOff val="35000"/>
                    </a:schemeClr>
                  </a:solidFill>
                </a:rPr>
                <a:t>update</a:t>
              </a:r>
              <a:r>
                <a:rPr lang="zh-CN" altLang="en-US" b="1" dirty="0">
                  <a:solidFill>
                    <a:schemeClr val="tx1">
                      <a:lumMod val="65000"/>
                      <a:lumOff val="35000"/>
                    </a:schemeClr>
                  </a:solidFill>
                </a:rPr>
                <a:t>触发器，使用</a:t>
              </a:r>
              <a:r>
                <a:rPr lang="en-US" altLang="zh-CN" b="1" dirty="0" err="1">
                  <a:solidFill>
                    <a:schemeClr val="tx1">
                      <a:lumMod val="65000"/>
                      <a:lumOff val="35000"/>
                    </a:schemeClr>
                  </a:solidFill>
                </a:rPr>
                <a:t>columns_updated</a:t>
              </a:r>
              <a:r>
                <a:rPr lang="en-US" altLang="zh-CN" b="1" dirty="0">
                  <a:solidFill>
                    <a:schemeClr val="tx1">
                      <a:lumMod val="65000"/>
                      <a:lumOff val="35000"/>
                    </a:schemeClr>
                  </a:solidFill>
                </a:rPr>
                <a:t>()</a:t>
              </a:r>
              <a:r>
                <a:rPr lang="zh-CN" altLang="en-US" b="1" dirty="0">
                  <a:solidFill>
                    <a:schemeClr val="tx1">
                      <a:lumMod val="65000"/>
                      <a:lumOff val="35000"/>
                    </a:schemeClr>
                  </a:solidFill>
                </a:rPr>
                <a:t>函数测试：当更新学生成绩时，显示修改过的记录信息。</a:t>
              </a:r>
            </a:p>
          </p:txBody>
        </p:sp>
      </p:grpSp>
      <p:sp>
        <p:nvSpPr>
          <p:cNvPr id="2" name="矩形 1"/>
          <p:cNvSpPr/>
          <p:nvPr/>
        </p:nvSpPr>
        <p:spPr>
          <a:xfrm>
            <a:off x="4954146" y="3363436"/>
            <a:ext cx="6096000" cy="1477328"/>
          </a:xfrm>
          <a:prstGeom prst="rect">
            <a:avLst/>
          </a:prstGeom>
          <a:ln>
            <a:solidFill>
              <a:srgbClr val="FF0000"/>
            </a:solidFill>
          </a:ln>
        </p:spPr>
        <p:txBody>
          <a:bodyPr>
            <a:spAutoFit/>
          </a:bodyPr>
          <a:lstStyle/>
          <a:p>
            <a:r>
              <a:rPr lang="zh-CN" altLang="en-US" dirty="0">
                <a:solidFill>
                  <a:schemeClr val="tx1">
                    <a:lumMod val="50000"/>
                    <a:lumOff val="50000"/>
                  </a:schemeClr>
                </a:solidFill>
              </a:rPr>
              <a:t>分析：</a:t>
            </a:r>
            <a:r>
              <a:rPr lang="en-US" altLang="zh-CN" dirty="0" err="1">
                <a:solidFill>
                  <a:schemeClr val="tx1">
                    <a:lumMod val="50000"/>
                    <a:lumOff val="50000"/>
                  </a:schemeClr>
                </a:solidFill>
              </a:rPr>
              <a:t>columns_updated</a:t>
            </a:r>
            <a:r>
              <a:rPr lang="en-US" altLang="zh-CN" dirty="0">
                <a:solidFill>
                  <a:schemeClr val="tx1">
                    <a:lumMod val="50000"/>
                    <a:lumOff val="50000"/>
                  </a:schemeClr>
                </a:solidFill>
              </a:rPr>
              <a:t>()</a:t>
            </a:r>
            <a:r>
              <a:rPr lang="zh-CN" altLang="en-US" dirty="0">
                <a:solidFill>
                  <a:schemeClr val="tx1">
                    <a:lumMod val="50000"/>
                    <a:lumOff val="50000"/>
                  </a:schemeClr>
                </a:solidFill>
              </a:rPr>
              <a:t>函数构造一个字节（</a:t>
            </a:r>
            <a:r>
              <a:rPr lang="en-US" altLang="zh-CN" dirty="0">
                <a:solidFill>
                  <a:schemeClr val="tx1">
                    <a:lumMod val="50000"/>
                    <a:lumOff val="50000"/>
                  </a:schemeClr>
                </a:solidFill>
              </a:rPr>
              <a:t>8bit</a:t>
            </a:r>
            <a:r>
              <a:rPr lang="zh-CN" altLang="en-US" dirty="0">
                <a:solidFill>
                  <a:schemeClr val="tx1">
                    <a:lumMod val="50000"/>
                    <a:lumOff val="50000"/>
                  </a:schemeClr>
                </a:solidFill>
              </a:rPr>
              <a:t>），倒序按位映射表中列的更新状态。当列更新时，对应位设</a:t>
            </a:r>
            <a:r>
              <a:rPr lang="en-US" altLang="zh-CN" dirty="0">
                <a:solidFill>
                  <a:schemeClr val="tx1">
                    <a:lumMod val="50000"/>
                    <a:lumOff val="50000"/>
                  </a:schemeClr>
                </a:solidFill>
              </a:rPr>
              <a:t>1</a:t>
            </a:r>
            <a:r>
              <a:rPr lang="zh-CN" altLang="en-US" dirty="0">
                <a:solidFill>
                  <a:schemeClr val="tx1">
                    <a:lumMod val="50000"/>
                    <a:lumOff val="50000"/>
                  </a:schemeClr>
                </a:solidFill>
              </a:rPr>
              <a:t>，否则为</a:t>
            </a:r>
            <a:r>
              <a:rPr lang="en-US" altLang="zh-CN" dirty="0">
                <a:solidFill>
                  <a:schemeClr val="tx1">
                    <a:lumMod val="50000"/>
                    <a:lumOff val="50000"/>
                  </a:schemeClr>
                </a:solidFill>
              </a:rPr>
              <a:t>0</a:t>
            </a:r>
            <a:r>
              <a:rPr lang="zh-CN" altLang="en-US" dirty="0">
                <a:solidFill>
                  <a:schemeClr val="tx1">
                    <a:lumMod val="50000"/>
                    <a:lumOff val="50000"/>
                  </a:schemeClr>
                </a:solidFill>
              </a:rPr>
              <a:t>。本例从左到右依次映射为成绩编号</a:t>
            </a:r>
            <a:r>
              <a:rPr lang="en-US" altLang="zh-CN" dirty="0">
                <a:solidFill>
                  <a:schemeClr val="tx1">
                    <a:lumMod val="50000"/>
                    <a:lumOff val="50000"/>
                  </a:schemeClr>
                </a:solidFill>
              </a:rPr>
              <a:t>bit0</a:t>
            </a:r>
            <a:r>
              <a:rPr lang="zh-CN" altLang="en-US" dirty="0">
                <a:solidFill>
                  <a:schemeClr val="tx1">
                    <a:lumMod val="50000"/>
                    <a:lumOff val="50000"/>
                  </a:schemeClr>
                </a:solidFill>
              </a:rPr>
              <a:t>、学号</a:t>
            </a:r>
            <a:r>
              <a:rPr lang="en-US" altLang="zh-CN" dirty="0">
                <a:solidFill>
                  <a:schemeClr val="tx1">
                    <a:lumMod val="50000"/>
                    <a:lumOff val="50000"/>
                  </a:schemeClr>
                </a:solidFill>
              </a:rPr>
              <a:t>bit1</a:t>
            </a:r>
            <a:r>
              <a:rPr lang="zh-CN" altLang="en-US" dirty="0">
                <a:solidFill>
                  <a:schemeClr val="tx1">
                    <a:lumMod val="50000"/>
                    <a:lumOff val="50000"/>
                  </a:schemeClr>
                </a:solidFill>
              </a:rPr>
              <a:t>、课程号</a:t>
            </a:r>
            <a:r>
              <a:rPr lang="en-US" altLang="zh-CN" dirty="0">
                <a:solidFill>
                  <a:schemeClr val="tx1">
                    <a:lumMod val="50000"/>
                    <a:lumOff val="50000"/>
                  </a:schemeClr>
                </a:solidFill>
              </a:rPr>
              <a:t>bit2</a:t>
            </a:r>
            <a:r>
              <a:rPr lang="zh-CN" altLang="en-US" dirty="0">
                <a:solidFill>
                  <a:schemeClr val="tx1">
                    <a:lumMod val="50000"/>
                    <a:lumOff val="50000"/>
                  </a:schemeClr>
                </a:solidFill>
              </a:rPr>
              <a:t>、成绩</a:t>
            </a:r>
            <a:r>
              <a:rPr lang="en-US" altLang="zh-CN" dirty="0">
                <a:solidFill>
                  <a:schemeClr val="tx1">
                    <a:lumMod val="50000"/>
                    <a:lumOff val="50000"/>
                  </a:schemeClr>
                </a:solidFill>
              </a:rPr>
              <a:t>bit3</a:t>
            </a:r>
            <a:r>
              <a:rPr lang="zh-CN" altLang="en-US" dirty="0">
                <a:solidFill>
                  <a:schemeClr val="tx1">
                    <a:lumMod val="50000"/>
                    <a:lumOff val="50000"/>
                  </a:schemeClr>
                </a:solidFill>
              </a:rPr>
              <a:t>和备注列</a:t>
            </a:r>
            <a:r>
              <a:rPr lang="en-US" altLang="zh-CN" dirty="0">
                <a:solidFill>
                  <a:schemeClr val="tx1">
                    <a:lumMod val="50000"/>
                    <a:lumOff val="50000"/>
                  </a:schemeClr>
                </a:solidFill>
              </a:rPr>
              <a:t>bit4</a:t>
            </a:r>
            <a:r>
              <a:rPr lang="zh-CN" altLang="en-US" dirty="0">
                <a:solidFill>
                  <a:schemeClr val="tx1">
                    <a:lumMod val="50000"/>
                    <a:lumOff val="50000"/>
                  </a:schemeClr>
                </a:solidFill>
              </a:rPr>
              <a:t>，当只更新“成绩”列，则需构造字节值为</a:t>
            </a:r>
            <a:r>
              <a:rPr lang="en-US" altLang="zh-CN" dirty="0">
                <a:solidFill>
                  <a:schemeClr val="tx1">
                    <a:lumMod val="50000"/>
                    <a:lumOff val="50000"/>
                  </a:schemeClr>
                </a:solidFill>
              </a:rPr>
              <a:t>01000</a:t>
            </a:r>
            <a:r>
              <a:rPr lang="zh-CN" altLang="en-US" dirty="0">
                <a:solidFill>
                  <a:schemeClr val="tx1">
                    <a:lumMod val="50000"/>
                    <a:lumOff val="50000"/>
                  </a:schemeClr>
                </a:solidFill>
              </a:rPr>
              <a:t>。</a:t>
            </a:r>
            <a:endParaRPr lang="zh-CN" altLang="en-US" dirty="0"/>
          </a:p>
        </p:txBody>
      </p:sp>
    </p:spTree>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111251" y="1130226"/>
            <a:ext cx="10043262" cy="2388346"/>
            <a:chOff x="1088298" y="4213143"/>
            <a:chExt cx="5013436" cy="3078040"/>
          </a:xfrm>
        </p:grpSpPr>
        <p:sp>
          <p:nvSpPr>
            <p:cNvPr id="132" name="矩形 131"/>
            <p:cNvSpPr/>
            <p:nvPr/>
          </p:nvSpPr>
          <p:spPr>
            <a:xfrm>
              <a:off x="1140397" y="5188913"/>
              <a:ext cx="4961337" cy="2102270"/>
            </a:xfrm>
            <a:prstGeom prst="rect">
              <a:avLst/>
            </a:prstGeom>
          </p:spPr>
          <p:txBody>
            <a:bodyPr wrap="square">
              <a:spAutoFit/>
              <a:scene3d>
                <a:camera prst="orthographicFront"/>
                <a:lightRig rig="threePt" dir="t"/>
              </a:scene3d>
              <a:sp3d contourW="6350"/>
            </a:bodyPr>
            <a:lstStyle/>
            <a:p>
              <a:pPr algn="just"/>
              <a:r>
                <a:rPr lang="zh-CN" altLang="en-US" sz="2000" dirty="0">
                  <a:solidFill>
                    <a:schemeClr val="tx1">
                      <a:lumMod val="50000"/>
                      <a:lumOff val="50000"/>
                    </a:schemeClr>
                  </a:solidFill>
                </a:rPr>
                <a:t>分析：</a:t>
              </a:r>
              <a:r>
                <a:rPr lang="en-US" altLang="zh-CN" sz="2000" dirty="0" err="1">
                  <a:solidFill>
                    <a:schemeClr val="tx1">
                      <a:lumMod val="50000"/>
                      <a:lumOff val="50000"/>
                    </a:schemeClr>
                  </a:solidFill>
                </a:rPr>
                <a:t>columns_updated</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函数构造一个字节（</a:t>
              </a:r>
              <a:r>
                <a:rPr lang="en-US" altLang="zh-CN" sz="2000" dirty="0">
                  <a:solidFill>
                    <a:schemeClr val="tx1">
                      <a:lumMod val="50000"/>
                      <a:lumOff val="50000"/>
                    </a:schemeClr>
                  </a:solidFill>
                </a:rPr>
                <a:t>8bit</a:t>
              </a:r>
              <a:r>
                <a:rPr lang="zh-CN" altLang="en-US" sz="2000" dirty="0">
                  <a:solidFill>
                    <a:schemeClr val="tx1">
                      <a:lumMod val="50000"/>
                      <a:lumOff val="50000"/>
                    </a:schemeClr>
                  </a:solidFill>
                </a:rPr>
                <a:t>），倒序按位映射表中列的更新状态。当列更新时，对应位设</a:t>
              </a:r>
              <a:r>
                <a:rPr lang="en-US" altLang="zh-CN" sz="2000" dirty="0">
                  <a:solidFill>
                    <a:schemeClr val="tx1">
                      <a:lumMod val="50000"/>
                      <a:lumOff val="50000"/>
                    </a:schemeClr>
                  </a:solidFill>
                </a:rPr>
                <a:t>1</a:t>
              </a:r>
              <a:r>
                <a:rPr lang="zh-CN" altLang="en-US" sz="2000" dirty="0">
                  <a:solidFill>
                    <a:schemeClr val="tx1">
                      <a:lumMod val="50000"/>
                      <a:lumOff val="50000"/>
                    </a:schemeClr>
                  </a:solidFill>
                </a:rPr>
                <a:t>，否则为</a:t>
              </a:r>
              <a:r>
                <a:rPr lang="en-US" altLang="zh-CN" sz="2000" dirty="0">
                  <a:solidFill>
                    <a:schemeClr val="tx1">
                      <a:lumMod val="50000"/>
                      <a:lumOff val="50000"/>
                    </a:schemeClr>
                  </a:solidFill>
                </a:rPr>
                <a:t>0</a:t>
              </a:r>
              <a:r>
                <a:rPr lang="zh-CN" altLang="en-US" sz="2000" dirty="0">
                  <a:solidFill>
                    <a:schemeClr val="tx1">
                      <a:lumMod val="50000"/>
                      <a:lumOff val="50000"/>
                    </a:schemeClr>
                  </a:solidFill>
                </a:rPr>
                <a:t>。本例从左到右依次映射为成绩编号</a:t>
              </a:r>
              <a:r>
                <a:rPr lang="en-US" altLang="zh-CN" sz="2000" dirty="0">
                  <a:solidFill>
                    <a:schemeClr val="tx1">
                      <a:lumMod val="50000"/>
                      <a:lumOff val="50000"/>
                    </a:schemeClr>
                  </a:solidFill>
                </a:rPr>
                <a:t>bit0</a:t>
              </a:r>
              <a:r>
                <a:rPr lang="zh-CN" altLang="en-US" sz="2000" dirty="0">
                  <a:solidFill>
                    <a:schemeClr val="tx1">
                      <a:lumMod val="50000"/>
                      <a:lumOff val="50000"/>
                    </a:schemeClr>
                  </a:solidFill>
                </a:rPr>
                <a:t>、学号</a:t>
              </a:r>
              <a:r>
                <a:rPr lang="en-US" altLang="zh-CN" sz="2000" dirty="0">
                  <a:solidFill>
                    <a:schemeClr val="tx1">
                      <a:lumMod val="50000"/>
                      <a:lumOff val="50000"/>
                    </a:schemeClr>
                  </a:solidFill>
                </a:rPr>
                <a:t>bit1</a:t>
              </a:r>
              <a:r>
                <a:rPr lang="zh-CN" altLang="en-US" sz="2000" dirty="0">
                  <a:solidFill>
                    <a:schemeClr val="tx1">
                      <a:lumMod val="50000"/>
                      <a:lumOff val="50000"/>
                    </a:schemeClr>
                  </a:solidFill>
                </a:rPr>
                <a:t>、课程号</a:t>
              </a:r>
              <a:r>
                <a:rPr lang="en-US" altLang="zh-CN" sz="2000" dirty="0">
                  <a:solidFill>
                    <a:schemeClr val="tx1">
                      <a:lumMod val="50000"/>
                      <a:lumOff val="50000"/>
                    </a:schemeClr>
                  </a:solidFill>
                </a:rPr>
                <a:t>bit2</a:t>
              </a:r>
              <a:r>
                <a:rPr lang="zh-CN" altLang="en-US" sz="2000" dirty="0">
                  <a:solidFill>
                    <a:schemeClr val="tx1">
                      <a:lumMod val="50000"/>
                      <a:lumOff val="50000"/>
                    </a:schemeClr>
                  </a:solidFill>
                </a:rPr>
                <a:t>、成绩</a:t>
              </a:r>
              <a:r>
                <a:rPr lang="en-US" altLang="zh-CN" sz="2000" dirty="0">
                  <a:solidFill>
                    <a:schemeClr val="tx1">
                      <a:lumMod val="50000"/>
                      <a:lumOff val="50000"/>
                    </a:schemeClr>
                  </a:solidFill>
                </a:rPr>
                <a:t>bit3</a:t>
              </a:r>
              <a:r>
                <a:rPr lang="zh-CN" altLang="en-US" sz="2000" dirty="0">
                  <a:solidFill>
                    <a:schemeClr val="tx1">
                      <a:lumMod val="50000"/>
                      <a:lumOff val="50000"/>
                    </a:schemeClr>
                  </a:solidFill>
                </a:rPr>
                <a:t>和备注列</a:t>
              </a:r>
              <a:r>
                <a:rPr lang="en-US" altLang="zh-CN" sz="2000" dirty="0">
                  <a:solidFill>
                    <a:schemeClr val="tx1">
                      <a:lumMod val="50000"/>
                      <a:lumOff val="50000"/>
                    </a:schemeClr>
                  </a:solidFill>
                </a:rPr>
                <a:t>bit4</a:t>
              </a:r>
              <a:r>
                <a:rPr lang="zh-CN" altLang="en-US" sz="2000" dirty="0">
                  <a:solidFill>
                    <a:schemeClr val="tx1">
                      <a:lumMod val="50000"/>
                      <a:lumOff val="50000"/>
                    </a:schemeClr>
                  </a:solidFill>
                </a:rPr>
                <a:t>，当只更新“成绩”列，则需构造字节值为</a:t>
              </a:r>
              <a:r>
                <a:rPr lang="en-US" altLang="zh-CN" sz="2000" dirty="0">
                  <a:solidFill>
                    <a:schemeClr val="tx1">
                      <a:lumMod val="50000"/>
                      <a:lumOff val="50000"/>
                    </a:schemeClr>
                  </a:solidFill>
                </a:rPr>
                <a:t>01000</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2</a:t>
              </a:r>
              <a:r>
                <a:rPr lang="zh-CN" altLang="en-US" sz="2000" dirty="0">
                  <a:solidFill>
                    <a:schemeClr val="tx1">
                      <a:lumMod val="50000"/>
                      <a:lumOff val="50000"/>
                    </a:schemeClr>
                  </a:solidFill>
                </a:rPr>
                <a:t>）验证触发器的作用，输入并执行以下记录：</a:t>
              </a:r>
            </a:p>
            <a:p>
              <a:pPr algn="just"/>
              <a:r>
                <a:rPr lang="en-US" altLang="zh-CN" sz="2000" dirty="0">
                  <a:solidFill>
                    <a:schemeClr val="tx1">
                      <a:lumMod val="50000"/>
                      <a:lumOff val="50000"/>
                    </a:schemeClr>
                  </a:solidFill>
                </a:rPr>
                <a:t>update </a:t>
              </a:r>
              <a:r>
                <a:rPr lang="zh-CN" altLang="en-US" sz="2000" dirty="0">
                  <a:solidFill>
                    <a:schemeClr val="tx1">
                      <a:lumMod val="50000"/>
                      <a:lumOff val="50000"/>
                    </a:schemeClr>
                  </a:solidFill>
                </a:rPr>
                <a:t>选修 </a:t>
              </a:r>
              <a:r>
                <a:rPr lang="en-US" altLang="zh-CN" sz="2000" dirty="0">
                  <a:solidFill>
                    <a:schemeClr val="tx1">
                      <a:lumMod val="50000"/>
                      <a:lumOff val="50000"/>
                    </a:schemeClr>
                  </a:solidFill>
                </a:rPr>
                <a:t>set </a:t>
              </a:r>
              <a:r>
                <a:rPr lang="zh-CN" altLang="en-US" sz="2000" dirty="0">
                  <a:solidFill>
                    <a:schemeClr val="tx1">
                      <a:lumMod val="50000"/>
                      <a:lumOff val="50000"/>
                    </a:schemeClr>
                  </a:solidFill>
                </a:rPr>
                <a:t>成绩</a:t>
              </a:r>
              <a:r>
                <a:rPr lang="en-US" altLang="zh-CN" sz="2000" dirty="0">
                  <a:solidFill>
                    <a:schemeClr val="tx1">
                      <a:lumMod val="50000"/>
                      <a:lumOff val="50000"/>
                    </a:schemeClr>
                  </a:solidFill>
                </a:rPr>
                <a:t>=85 where </a:t>
              </a:r>
              <a:r>
                <a:rPr lang="zh-CN" altLang="en-US" sz="2000" dirty="0">
                  <a:solidFill>
                    <a:schemeClr val="tx1">
                      <a:lumMod val="50000"/>
                      <a:lumOff val="50000"/>
                    </a:schemeClr>
                  </a:solidFill>
                </a:rPr>
                <a:t>学号</a:t>
              </a:r>
              <a:r>
                <a:rPr lang="en-US" altLang="zh-CN" sz="2000" dirty="0">
                  <a:solidFill>
                    <a:schemeClr val="tx1">
                      <a:lumMod val="50000"/>
                      <a:lumOff val="50000"/>
                    </a:schemeClr>
                  </a:solidFill>
                </a:rPr>
                <a:t>='20020102' and </a:t>
              </a:r>
              <a:r>
                <a:rPr lang="zh-CN" altLang="en-US" sz="2000" dirty="0">
                  <a:solidFill>
                    <a:schemeClr val="tx1">
                      <a:lumMod val="50000"/>
                      <a:lumOff val="50000"/>
                    </a:schemeClr>
                  </a:solidFill>
                </a:rPr>
                <a:t>课程号</a:t>
              </a:r>
              <a:r>
                <a:rPr lang="en-US" altLang="zh-CN" sz="2000" dirty="0">
                  <a:solidFill>
                    <a:schemeClr val="tx1">
                      <a:lumMod val="50000"/>
                      <a:lumOff val="50000"/>
                    </a:schemeClr>
                  </a:solidFill>
                </a:rPr>
                <a:t>='06'</a:t>
              </a:r>
            </a:p>
          </p:txBody>
        </p:sp>
        <p:sp>
          <p:nvSpPr>
            <p:cNvPr id="133" name="矩形 132"/>
            <p:cNvSpPr/>
            <p:nvPr/>
          </p:nvSpPr>
          <p:spPr>
            <a:xfrm>
              <a:off x="1088298" y="4213143"/>
              <a:ext cx="4735796" cy="97577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13】 </a:t>
              </a:r>
              <a:r>
                <a:rPr lang="zh-CN" altLang="en-US" b="1" dirty="0">
                  <a:solidFill>
                    <a:schemeClr val="tx1">
                      <a:lumMod val="65000"/>
                      <a:lumOff val="35000"/>
                    </a:schemeClr>
                  </a:solidFill>
                </a:rPr>
                <a:t>在选修表上创建一个</a:t>
              </a:r>
              <a:r>
                <a:rPr lang="en-US" altLang="zh-CN" b="1" dirty="0">
                  <a:solidFill>
                    <a:schemeClr val="tx1">
                      <a:lumMod val="65000"/>
                      <a:lumOff val="35000"/>
                    </a:schemeClr>
                  </a:solidFill>
                </a:rPr>
                <a:t>update</a:t>
              </a:r>
              <a:r>
                <a:rPr lang="zh-CN" altLang="en-US" b="1" dirty="0">
                  <a:solidFill>
                    <a:schemeClr val="tx1">
                      <a:lumMod val="65000"/>
                      <a:lumOff val="35000"/>
                    </a:schemeClr>
                  </a:solidFill>
                </a:rPr>
                <a:t>触发器，使用</a:t>
              </a:r>
              <a:r>
                <a:rPr lang="en-US" altLang="zh-CN" b="1" dirty="0" err="1">
                  <a:solidFill>
                    <a:schemeClr val="tx1">
                      <a:lumMod val="65000"/>
                      <a:lumOff val="35000"/>
                    </a:schemeClr>
                  </a:solidFill>
                </a:rPr>
                <a:t>columns_updated</a:t>
              </a:r>
              <a:r>
                <a:rPr lang="en-US" altLang="zh-CN" b="1" dirty="0">
                  <a:solidFill>
                    <a:schemeClr val="tx1">
                      <a:lumMod val="65000"/>
                      <a:lumOff val="35000"/>
                    </a:schemeClr>
                  </a:solidFill>
                </a:rPr>
                <a:t>()</a:t>
              </a:r>
              <a:r>
                <a:rPr lang="zh-CN" altLang="en-US" b="1" dirty="0">
                  <a:solidFill>
                    <a:schemeClr val="tx1">
                      <a:lumMod val="65000"/>
                      <a:lumOff val="35000"/>
                    </a:schemeClr>
                  </a:solidFill>
                </a:rPr>
                <a:t>函数测试：当更新学生成绩时，显示修改过的记录信息。</a:t>
              </a:r>
            </a:p>
          </p:txBody>
        </p:sp>
      </p:grpSp>
      <p:pic>
        <p:nvPicPr>
          <p:cNvPr id="12" name="Picture 3"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7618" y="3695985"/>
            <a:ext cx="5954895" cy="20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111251" y="1130228"/>
            <a:ext cx="9938895" cy="5133713"/>
            <a:chOff x="1088298" y="4213143"/>
            <a:chExt cx="5041513" cy="5133738"/>
          </a:xfrm>
        </p:grpSpPr>
        <p:sp>
          <p:nvSpPr>
            <p:cNvPr id="132" name="矩形 131"/>
            <p:cNvSpPr/>
            <p:nvPr/>
          </p:nvSpPr>
          <p:spPr>
            <a:xfrm>
              <a:off x="1088299" y="4637877"/>
              <a:ext cx="5041512" cy="4709004"/>
            </a:xfrm>
            <a:prstGeom prst="rect">
              <a:avLst/>
            </a:prstGeom>
          </p:spPr>
          <p:txBody>
            <a:bodyPr wrap="square">
              <a:spAutoFit/>
              <a:scene3d>
                <a:camera prst="orthographicFront"/>
                <a:lightRig rig="threePt" dir="t"/>
              </a:scene3d>
              <a:sp3d contourW="6350"/>
            </a:bodyPr>
            <a:lstStyle/>
            <a:p>
              <a:pPr algn="just"/>
              <a:r>
                <a:rPr lang="en-US" altLang="zh-CN" sz="2000" dirty="0" smtClean="0">
                  <a:solidFill>
                    <a:schemeClr val="tx1">
                      <a:lumMod val="50000"/>
                      <a:lumOff val="50000"/>
                    </a:schemeClr>
                  </a:solidFill>
                </a:rPr>
                <a:t>create </a:t>
              </a:r>
              <a:r>
                <a:rPr lang="en-US" altLang="zh-CN" sz="2000" dirty="0">
                  <a:solidFill>
                    <a:schemeClr val="tx1">
                      <a:lumMod val="50000"/>
                      <a:lumOff val="50000"/>
                    </a:schemeClr>
                  </a:solidFill>
                </a:rPr>
                <a:t>trigger &lt;</a:t>
              </a:r>
              <a:r>
                <a:rPr lang="zh-CN" altLang="en-US" sz="2000" dirty="0">
                  <a:solidFill>
                    <a:schemeClr val="tx1">
                      <a:lumMod val="50000"/>
                      <a:lumOff val="50000"/>
                    </a:schemeClr>
                  </a:solidFill>
                </a:rPr>
                <a:t>触发器名</a:t>
              </a:r>
              <a:r>
                <a:rPr lang="en-US" altLang="zh-CN" sz="2000" dirty="0">
                  <a:solidFill>
                    <a:schemeClr val="tx1">
                      <a:lumMod val="50000"/>
                      <a:lumOff val="50000"/>
                    </a:schemeClr>
                  </a:solidFill>
                </a:rPr>
                <a:t>&gt;</a:t>
              </a:r>
            </a:p>
            <a:p>
              <a:pPr algn="just"/>
              <a:r>
                <a:rPr lang="en-US" altLang="zh-CN" sz="2000" dirty="0">
                  <a:solidFill>
                    <a:schemeClr val="tx1">
                      <a:lumMod val="50000"/>
                      <a:lumOff val="50000"/>
                    </a:schemeClr>
                  </a:solidFill>
                </a:rPr>
                <a:t> on {all </a:t>
              </a:r>
              <a:r>
                <a:rPr lang="en-US" altLang="zh-CN" sz="2000" dirty="0" err="1">
                  <a:solidFill>
                    <a:schemeClr val="tx1">
                      <a:lumMod val="50000"/>
                      <a:lumOff val="50000"/>
                    </a:schemeClr>
                  </a:solidFill>
                </a:rPr>
                <a:t>server|database</a:t>
              </a:r>
              <a:r>
                <a:rPr lang="en-US" altLang="zh-CN" sz="2000" dirty="0">
                  <a:solidFill>
                    <a:schemeClr val="tx1">
                      <a:lumMod val="50000"/>
                      <a:lumOff val="50000"/>
                    </a:schemeClr>
                  </a:solidFill>
                </a:rPr>
                <a:t>}</a:t>
              </a:r>
            </a:p>
            <a:p>
              <a:pPr algn="just"/>
              <a:r>
                <a:rPr lang="en-US" altLang="zh-CN" sz="2000" dirty="0">
                  <a:solidFill>
                    <a:schemeClr val="tx1">
                      <a:lumMod val="50000"/>
                      <a:lumOff val="50000"/>
                    </a:schemeClr>
                  </a:solidFill>
                </a:rPr>
                <a:t>[with encryption]{</a:t>
              </a:r>
            </a:p>
            <a:p>
              <a:pPr algn="just"/>
              <a:r>
                <a:rPr lang="en-US" altLang="zh-CN" sz="2000" dirty="0">
                  <a:solidFill>
                    <a:schemeClr val="tx1">
                      <a:lumMod val="50000"/>
                      <a:lumOff val="50000"/>
                    </a:schemeClr>
                  </a:solidFill>
                </a:rPr>
                <a:t>     {</a:t>
              </a:r>
              <a:r>
                <a:rPr lang="en-US" altLang="zh-CN" sz="2000" dirty="0" err="1">
                  <a:solidFill>
                    <a:schemeClr val="tx1">
                      <a:lumMod val="50000"/>
                      <a:lumOff val="50000"/>
                    </a:schemeClr>
                  </a:solidFill>
                </a:rPr>
                <a:t>for|after</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事件名称</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事件分组名称</a:t>
              </a:r>
              <a:r>
                <a:rPr lang="en-US" altLang="zh-CN" sz="2000" dirty="0">
                  <a:solidFill>
                    <a:schemeClr val="tx1">
                      <a:lumMod val="50000"/>
                      <a:lumOff val="50000"/>
                    </a:schemeClr>
                  </a:solidFill>
                </a:rPr>
                <a:t>}</a:t>
              </a:r>
            </a:p>
            <a:p>
              <a:pPr algn="just"/>
              <a:r>
                <a:rPr lang="en-US" altLang="zh-CN" sz="2000" dirty="0">
                  <a:solidFill>
                    <a:schemeClr val="tx1">
                      <a:lumMod val="50000"/>
                      <a:lumOff val="50000"/>
                    </a:schemeClr>
                  </a:solidFill>
                </a:rPr>
                <a:t>     as </a:t>
              </a:r>
              <a:r>
                <a:rPr lang="en-US" altLang="zh-CN" sz="2000" dirty="0" err="1">
                  <a:solidFill>
                    <a:schemeClr val="tx1">
                      <a:lumMod val="50000"/>
                      <a:lumOff val="50000"/>
                    </a:schemeClr>
                  </a:solidFill>
                </a:rPr>
                <a:t>sql</a:t>
              </a:r>
              <a:r>
                <a:rPr lang="zh-CN" altLang="en-US" sz="2000" dirty="0">
                  <a:solidFill>
                    <a:schemeClr val="tx1">
                      <a:lumMod val="50000"/>
                      <a:lumOff val="50000"/>
                    </a:schemeClr>
                  </a:solidFill>
                </a:rPr>
                <a:t>语句</a:t>
              </a:r>
              <a:r>
                <a:rPr lang="en-US" altLang="zh-CN" sz="2000" dirty="0">
                  <a:solidFill>
                    <a:schemeClr val="tx1">
                      <a:lumMod val="50000"/>
                      <a:lumOff val="50000"/>
                    </a:schemeClr>
                  </a:solidFill>
                </a:rPr>
                <a:t>[;][...n]</a:t>
              </a:r>
            </a:p>
            <a:p>
              <a:pPr algn="just"/>
              <a:r>
                <a:rPr lang="zh-CN" altLang="en-US" sz="2000" dirty="0">
                  <a:solidFill>
                    <a:schemeClr val="tx1">
                      <a:lumMod val="50000"/>
                      <a:lumOff val="50000"/>
                    </a:schemeClr>
                  </a:solidFill>
                </a:rPr>
                <a:t>功能：在服务器或数据库上创建一个指定名称</a:t>
              </a:r>
              <a:r>
                <a:rPr lang="zh-CN" altLang="en-US" sz="2000" dirty="0" smtClean="0">
                  <a:solidFill>
                    <a:schemeClr val="tx1">
                      <a:lumMod val="50000"/>
                      <a:lumOff val="50000"/>
                    </a:schemeClr>
                  </a:solidFill>
                </a:rPr>
                <a:t>的</a:t>
              </a:r>
              <a:r>
                <a:rPr lang="en-US" altLang="zh-CN" sz="2000" dirty="0" smtClean="0">
                  <a:solidFill>
                    <a:schemeClr val="tx1">
                      <a:lumMod val="50000"/>
                      <a:lumOff val="50000"/>
                    </a:schemeClr>
                  </a:solidFill>
                </a:rPr>
                <a:t>DDL</a:t>
              </a:r>
              <a:r>
                <a:rPr lang="zh-CN" altLang="en-US" sz="2000" dirty="0" smtClean="0">
                  <a:solidFill>
                    <a:schemeClr val="tx1">
                      <a:lumMod val="50000"/>
                      <a:lumOff val="50000"/>
                    </a:schemeClr>
                  </a:solidFill>
                </a:rPr>
                <a:t>触发器</a:t>
              </a:r>
              <a:r>
                <a:rPr lang="zh-CN" altLang="en-US" sz="2000" dirty="0">
                  <a:solidFill>
                    <a:schemeClr val="tx1">
                      <a:lumMod val="50000"/>
                      <a:lumOff val="50000"/>
                    </a:schemeClr>
                  </a:solidFill>
                </a:rPr>
                <a:t>。</a:t>
              </a:r>
            </a:p>
            <a:p>
              <a:pPr algn="just"/>
              <a:r>
                <a:rPr lang="zh-CN" altLang="en-US" sz="2000" dirty="0">
                  <a:solidFill>
                    <a:schemeClr val="tx1">
                      <a:lumMod val="50000"/>
                      <a:lumOff val="50000"/>
                    </a:schemeClr>
                  </a:solidFill>
                </a:rPr>
                <a:t>说明</a:t>
              </a:r>
              <a:r>
                <a:rPr lang="zh-CN" altLang="en-US" sz="2000" dirty="0" smtClean="0">
                  <a:solidFill>
                    <a:schemeClr val="tx1">
                      <a:lumMod val="50000"/>
                      <a:lumOff val="50000"/>
                    </a:schemeClr>
                  </a:solidFill>
                </a:rPr>
                <a:t>：</a:t>
              </a:r>
              <a:endParaRPr lang="en-US" altLang="zh-CN" sz="2000" dirty="0" smtClean="0">
                <a:solidFill>
                  <a:schemeClr val="tx1">
                    <a:lumMod val="50000"/>
                    <a:lumOff val="50000"/>
                  </a:schemeClr>
                </a:solidFill>
              </a:endParaRPr>
            </a:p>
            <a:p>
              <a:pPr algn="just"/>
              <a:r>
                <a:rPr lang="zh-CN" altLang="en-US" sz="2000" dirty="0">
                  <a:solidFill>
                    <a:schemeClr val="tx1">
                      <a:lumMod val="50000"/>
                      <a:lumOff val="50000"/>
                    </a:schemeClr>
                  </a:solidFill>
                </a:rPr>
                <a:t>（</a:t>
              </a:r>
              <a:r>
                <a:rPr lang="en-US" altLang="zh-CN" sz="2000" dirty="0">
                  <a:solidFill>
                    <a:schemeClr val="tx1">
                      <a:lumMod val="50000"/>
                      <a:lumOff val="50000"/>
                    </a:schemeClr>
                  </a:solidFill>
                </a:rPr>
                <a:t>1</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on {all </a:t>
              </a:r>
              <a:r>
                <a:rPr lang="en-US" altLang="zh-CN" sz="2000" dirty="0" err="1">
                  <a:solidFill>
                    <a:schemeClr val="tx1">
                      <a:lumMod val="50000"/>
                      <a:lumOff val="50000"/>
                    </a:schemeClr>
                  </a:solidFill>
                </a:rPr>
                <a:t>server|database</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：指明触发器作用域是整个服务器或当前数据库。其中，</a:t>
              </a:r>
              <a:r>
                <a:rPr lang="en-US" altLang="zh-CN" sz="2000" dirty="0">
                  <a:solidFill>
                    <a:schemeClr val="tx1">
                      <a:lumMod val="50000"/>
                      <a:lumOff val="50000"/>
                    </a:schemeClr>
                  </a:solidFill>
                </a:rPr>
                <a:t>all server</a:t>
              </a:r>
              <a:r>
                <a:rPr lang="zh-CN" altLang="en-US" sz="2000" dirty="0">
                  <a:solidFill>
                    <a:schemeClr val="tx1">
                      <a:lumMod val="50000"/>
                      <a:lumOff val="50000"/>
                    </a:schemeClr>
                  </a:solidFill>
                </a:rPr>
                <a:t>触发器包括登录操作和对数据库的操作，</a:t>
              </a:r>
              <a:r>
                <a:rPr lang="en-US" altLang="zh-CN" sz="2000" dirty="0">
                  <a:solidFill>
                    <a:schemeClr val="tx1">
                      <a:lumMod val="50000"/>
                      <a:lumOff val="50000"/>
                    </a:schemeClr>
                  </a:solidFill>
                </a:rPr>
                <a:t>database</a:t>
              </a:r>
              <a:r>
                <a:rPr lang="zh-CN" altLang="en-US" sz="2000" dirty="0">
                  <a:solidFill>
                    <a:schemeClr val="tx1">
                      <a:lumMod val="50000"/>
                      <a:lumOff val="50000"/>
                    </a:schemeClr>
                  </a:solidFill>
                </a:rPr>
                <a:t>触发器包括对</a:t>
              </a:r>
              <a:r>
                <a:rPr lang="en-US" altLang="zh-CN" sz="2000" dirty="0">
                  <a:solidFill>
                    <a:schemeClr val="tx1">
                      <a:lumMod val="50000"/>
                      <a:lumOff val="50000"/>
                    </a:schemeClr>
                  </a:solidFill>
                </a:rPr>
                <a:t>table</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view</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procedure</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trigger</a:t>
              </a:r>
              <a:r>
                <a:rPr lang="zh-CN" altLang="en-US" sz="2000" dirty="0">
                  <a:solidFill>
                    <a:schemeClr val="tx1">
                      <a:lumMod val="50000"/>
                      <a:lumOff val="50000"/>
                    </a:schemeClr>
                  </a:solidFill>
                </a:rPr>
                <a:t>和权限的操作；</a:t>
              </a:r>
            </a:p>
            <a:p>
              <a:pPr algn="just"/>
              <a:r>
                <a:rPr lang="zh-CN" altLang="en-US" sz="2000" dirty="0">
                  <a:solidFill>
                    <a:schemeClr val="tx1">
                      <a:lumMod val="50000"/>
                      <a:lumOff val="50000"/>
                    </a:schemeClr>
                  </a:solidFill>
                </a:rPr>
                <a:t>（</a:t>
              </a:r>
              <a:r>
                <a:rPr lang="en-US" altLang="zh-CN" sz="2000" dirty="0">
                  <a:solidFill>
                    <a:schemeClr val="tx1">
                      <a:lumMod val="50000"/>
                      <a:lumOff val="50000"/>
                    </a:schemeClr>
                  </a:solidFill>
                </a:rPr>
                <a:t>2</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{with encryption}</a:t>
              </a:r>
              <a:r>
                <a:rPr lang="zh-CN" altLang="en-US" sz="2000" dirty="0">
                  <a:solidFill>
                    <a:schemeClr val="tx1">
                      <a:lumMod val="50000"/>
                      <a:lumOff val="50000"/>
                    </a:schemeClr>
                  </a:solidFill>
                </a:rPr>
                <a:t>：在</a:t>
              </a:r>
              <a:r>
                <a:rPr lang="en-US" altLang="zh-CN" sz="2000" dirty="0" err="1">
                  <a:solidFill>
                    <a:schemeClr val="tx1">
                      <a:lumMod val="50000"/>
                      <a:lumOff val="50000"/>
                    </a:schemeClr>
                  </a:solidFill>
                </a:rPr>
                <a:t>syscomments</a:t>
              </a:r>
              <a:r>
                <a:rPr lang="zh-CN" altLang="en-US" sz="2000" dirty="0">
                  <a:solidFill>
                    <a:schemeClr val="tx1">
                      <a:lumMod val="50000"/>
                      <a:lumOff val="50000"/>
                    </a:schemeClr>
                  </a:solidFill>
                </a:rPr>
                <a:t>表中加密</a:t>
              </a:r>
              <a:r>
                <a:rPr lang="en-US" altLang="zh-CN" sz="2000" dirty="0">
                  <a:solidFill>
                    <a:schemeClr val="tx1">
                      <a:lumMod val="50000"/>
                      <a:lumOff val="50000"/>
                    </a:schemeClr>
                  </a:solidFill>
                </a:rPr>
                <a:t>create trigger</a:t>
              </a:r>
              <a:r>
                <a:rPr lang="zh-CN" altLang="en-US" sz="2000" dirty="0">
                  <a:solidFill>
                    <a:schemeClr val="tx1">
                      <a:lumMod val="50000"/>
                      <a:lumOff val="50000"/>
                    </a:schemeClr>
                  </a:solidFill>
                </a:rPr>
                <a:t>语句的定义文本内容；</a:t>
              </a:r>
            </a:p>
            <a:p>
              <a:pPr algn="just"/>
              <a:r>
                <a:rPr lang="zh-CN" altLang="en-US" sz="2000" dirty="0">
                  <a:solidFill>
                    <a:schemeClr val="tx1">
                      <a:lumMod val="50000"/>
                      <a:lumOff val="50000"/>
                    </a:schemeClr>
                  </a:solidFill>
                </a:rPr>
                <a:t>（</a:t>
              </a:r>
              <a:r>
                <a:rPr lang="en-US" altLang="zh-CN" sz="2000" dirty="0">
                  <a:solidFill>
                    <a:schemeClr val="tx1">
                      <a:lumMod val="50000"/>
                      <a:lumOff val="50000"/>
                    </a:schemeClr>
                  </a:solidFill>
                </a:rPr>
                <a:t>3</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a:t>
              </a:r>
              <a:r>
                <a:rPr lang="en-US" altLang="zh-CN" sz="2000" dirty="0" err="1">
                  <a:solidFill>
                    <a:schemeClr val="tx1">
                      <a:lumMod val="50000"/>
                      <a:lumOff val="50000"/>
                    </a:schemeClr>
                  </a:solidFill>
                </a:rPr>
                <a:t>for|after</a:t>
              </a:r>
              <a:r>
                <a:rPr lang="en-US" altLang="zh-CN" sz="2000" dirty="0">
                  <a:solidFill>
                    <a:schemeClr val="tx1">
                      <a:lumMod val="50000"/>
                      <a:lumOff val="50000"/>
                    </a:schemeClr>
                  </a:solidFill>
                </a:rPr>
                <a:t> }</a:t>
              </a:r>
              <a:r>
                <a:rPr lang="zh-CN" altLang="en-US" sz="2000" dirty="0">
                  <a:solidFill>
                    <a:schemeClr val="tx1">
                      <a:lumMod val="50000"/>
                      <a:lumOff val="50000"/>
                    </a:schemeClr>
                  </a:solidFill>
                </a:rPr>
                <a:t>：指明触发器类型。</a:t>
              </a:r>
              <a:r>
                <a:rPr lang="en-US" altLang="zh-CN" sz="2000" dirty="0">
                  <a:solidFill>
                    <a:schemeClr val="tx1">
                      <a:lumMod val="50000"/>
                      <a:lumOff val="50000"/>
                    </a:schemeClr>
                  </a:solidFill>
                </a:rPr>
                <a:t>for</a:t>
              </a:r>
              <a:r>
                <a:rPr lang="zh-CN" altLang="en-US" sz="2000" dirty="0">
                  <a:solidFill>
                    <a:schemeClr val="tx1">
                      <a:lumMod val="50000"/>
                      <a:lumOff val="50000"/>
                    </a:schemeClr>
                  </a:solidFill>
                </a:rPr>
                <a:t>关键字等价于</a:t>
              </a:r>
              <a:r>
                <a:rPr lang="en-US" altLang="zh-CN" sz="2000" dirty="0">
                  <a:solidFill>
                    <a:schemeClr val="tx1">
                      <a:lumMod val="50000"/>
                      <a:lumOff val="50000"/>
                    </a:schemeClr>
                  </a:solidFill>
                </a:rPr>
                <a:t>after</a:t>
              </a:r>
              <a:r>
                <a:rPr lang="zh-CN" altLang="en-US" sz="2000" dirty="0">
                  <a:solidFill>
                    <a:schemeClr val="tx1">
                      <a:lumMod val="50000"/>
                      <a:lumOff val="50000"/>
                    </a:schemeClr>
                  </a:solidFill>
                </a:rPr>
                <a:t>触发器；</a:t>
              </a:r>
            </a:p>
            <a:p>
              <a:pPr algn="just"/>
              <a:r>
                <a:rPr lang="zh-CN" altLang="en-US" sz="2000" dirty="0">
                  <a:solidFill>
                    <a:schemeClr val="tx1">
                      <a:lumMod val="50000"/>
                      <a:lumOff val="50000"/>
                    </a:schemeClr>
                  </a:solidFill>
                </a:rPr>
                <a:t>（</a:t>
              </a:r>
              <a:r>
                <a:rPr lang="en-US" altLang="zh-CN" sz="2000" dirty="0">
                  <a:solidFill>
                    <a:schemeClr val="tx1">
                      <a:lumMod val="50000"/>
                      <a:lumOff val="50000"/>
                    </a:schemeClr>
                  </a:solidFill>
                </a:rPr>
                <a:t>4</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事件名称</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事件分组名称</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：执行后将导致</a:t>
              </a:r>
              <a:r>
                <a:rPr lang="en-US" altLang="zh-CN" sz="2000" dirty="0">
                  <a:solidFill>
                    <a:schemeClr val="tx1">
                      <a:lumMod val="50000"/>
                      <a:lumOff val="50000"/>
                    </a:schemeClr>
                  </a:solidFill>
                </a:rPr>
                <a:t>DDL</a:t>
              </a:r>
              <a:r>
                <a:rPr lang="zh-CN" altLang="en-US" sz="2000" dirty="0">
                  <a:solidFill>
                    <a:schemeClr val="tx1">
                      <a:lumMod val="50000"/>
                      <a:lumOff val="50000"/>
                    </a:schemeClr>
                  </a:solidFill>
                </a:rPr>
                <a:t>触发的</a:t>
              </a:r>
              <a:r>
                <a:rPr lang="en-US" altLang="zh-CN" sz="2000" dirty="0">
                  <a:solidFill>
                    <a:schemeClr val="tx1">
                      <a:lumMod val="50000"/>
                      <a:lumOff val="50000"/>
                    </a:schemeClr>
                  </a:solidFill>
                </a:rPr>
                <a:t>T-SQL</a:t>
              </a:r>
              <a:r>
                <a:rPr lang="zh-CN" altLang="en-US" sz="2000" dirty="0">
                  <a:solidFill>
                    <a:schemeClr val="tx1">
                      <a:lumMod val="50000"/>
                      <a:lumOff val="50000"/>
                    </a:schemeClr>
                  </a:solidFill>
                </a:rPr>
                <a:t>语句事件的名称或事件分组的名称；</a:t>
              </a:r>
            </a:p>
            <a:p>
              <a:pPr algn="just"/>
              <a:r>
                <a:rPr lang="zh-CN" altLang="en-US" sz="2000" dirty="0">
                  <a:solidFill>
                    <a:schemeClr val="tx1">
                      <a:lumMod val="50000"/>
                      <a:lumOff val="50000"/>
                    </a:schemeClr>
                  </a:solidFill>
                </a:rPr>
                <a:t>（</a:t>
              </a:r>
              <a:r>
                <a:rPr lang="en-US" altLang="zh-CN" sz="2000" dirty="0">
                  <a:solidFill>
                    <a:schemeClr val="tx1">
                      <a:lumMod val="50000"/>
                      <a:lumOff val="50000"/>
                    </a:schemeClr>
                  </a:solidFill>
                </a:rPr>
                <a:t>5</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as</a:t>
              </a:r>
              <a:r>
                <a:rPr lang="zh-CN" altLang="en-US" sz="2000" dirty="0">
                  <a:solidFill>
                    <a:schemeClr val="tx1">
                      <a:lumMod val="50000"/>
                      <a:lumOff val="50000"/>
                    </a:schemeClr>
                  </a:solidFill>
                </a:rPr>
                <a:t>：引入触发器激活后要执行的语句</a:t>
              </a:r>
              <a:r>
                <a:rPr lang="zh-CN" altLang="en-US" sz="2000" dirty="0" smtClean="0">
                  <a:solidFill>
                    <a:schemeClr val="tx1">
                      <a:lumMod val="50000"/>
                      <a:lumOff val="50000"/>
                    </a:schemeClr>
                  </a:solidFill>
                </a:rPr>
                <a:t>。</a:t>
              </a:r>
              <a:endParaRPr lang="zh-CN" altLang="en-US" sz="2000" dirty="0">
                <a:solidFill>
                  <a:schemeClr val="tx1">
                    <a:lumMod val="50000"/>
                    <a:lumOff val="50000"/>
                  </a:schemeClr>
                </a:solidFill>
              </a:endParaRPr>
            </a:p>
          </p:txBody>
        </p:sp>
        <p:sp>
          <p:nvSpPr>
            <p:cNvPr id="133" name="矩形 132"/>
            <p:cNvSpPr/>
            <p:nvPr/>
          </p:nvSpPr>
          <p:spPr>
            <a:xfrm>
              <a:off x="1088298" y="4213143"/>
              <a:ext cx="3418565" cy="4247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2.</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a:t>
              </a:r>
              <a:r>
                <a:rPr lang="zh-CN" altLang="en-US" b="1" dirty="0" smtClean="0">
                  <a:solidFill>
                    <a:schemeClr val="tx1">
                      <a:lumMod val="65000"/>
                      <a:lumOff val="35000"/>
                    </a:schemeClr>
                  </a:solidFill>
                </a:rPr>
                <a:t>创建</a:t>
              </a:r>
              <a:r>
                <a:rPr lang="en-US" altLang="zh-CN" dirty="0">
                  <a:solidFill>
                    <a:schemeClr val="tx1">
                      <a:lumMod val="50000"/>
                      <a:lumOff val="50000"/>
                    </a:schemeClr>
                  </a:solidFill>
                </a:rPr>
                <a:t>DDL</a:t>
              </a:r>
              <a:r>
                <a:rPr lang="zh-CN" altLang="en-US" b="1" dirty="0" smtClean="0">
                  <a:solidFill>
                    <a:schemeClr val="tx1">
                      <a:lumMod val="65000"/>
                      <a:lumOff val="35000"/>
                    </a:schemeClr>
                  </a:solidFill>
                </a:rPr>
                <a:t>触发器</a:t>
              </a:r>
              <a:endParaRPr lang="zh-CN" altLang="en-US" b="1" dirty="0">
                <a:solidFill>
                  <a:schemeClr val="tx1">
                    <a:lumMod val="65000"/>
                    <a:lumOff val="35000"/>
                  </a:schemeClr>
                </a:solidFill>
              </a:endParaRPr>
            </a:p>
          </p:txBody>
        </p:sp>
      </p:grpSp>
    </p:spTree>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078583" y="1130228"/>
            <a:ext cx="9938893" cy="5158815"/>
            <a:chOff x="1071727" y="4213143"/>
            <a:chExt cx="5041512" cy="5158842"/>
          </a:xfrm>
        </p:grpSpPr>
        <p:sp>
          <p:nvSpPr>
            <p:cNvPr id="132" name="矩形 131"/>
            <p:cNvSpPr/>
            <p:nvPr/>
          </p:nvSpPr>
          <p:spPr>
            <a:xfrm>
              <a:off x="1071727" y="4970757"/>
              <a:ext cx="5041512" cy="4401228"/>
            </a:xfrm>
            <a:prstGeom prst="rect">
              <a:avLst/>
            </a:prstGeom>
          </p:spPr>
          <p:txBody>
            <a:bodyPr wrap="square">
              <a:spAutoFit/>
              <a:scene3d>
                <a:camera prst="orthographicFront"/>
                <a:lightRig rig="threePt" dir="t"/>
              </a:scene3d>
              <a:sp3d contourW="6350"/>
            </a:bodyPr>
            <a:lstStyle/>
            <a:p>
              <a:pPr algn="just"/>
              <a:r>
                <a:rPr lang="zh-CN" altLang="en-US" sz="2000" dirty="0">
                  <a:solidFill>
                    <a:schemeClr val="tx1">
                      <a:lumMod val="50000"/>
                      <a:lumOff val="50000"/>
                    </a:schemeClr>
                  </a:solidFill>
                </a:rPr>
                <a:t>（</a:t>
              </a:r>
              <a:r>
                <a:rPr lang="en-US" altLang="zh-CN" sz="2000" dirty="0">
                  <a:solidFill>
                    <a:schemeClr val="tx1">
                      <a:lumMod val="50000"/>
                      <a:lumOff val="50000"/>
                    </a:schemeClr>
                  </a:solidFill>
                </a:rPr>
                <a:t>1</a:t>
              </a:r>
              <a:r>
                <a:rPr lang="zh-CN" altLang="en-US" sz="2000" dirty="0">
                  <a:solidFill>
                    <a:schemeClr val="tx1">
                      <a:lumMod val="50000"/>
                      <a:lumOff val="50000"/>
                    </a:schemeClr>
                  </a:solidFill>
                </a:rPr>
                <a:t>）创建触发器，输入并执行以下代码：</a:t>
              </a:r>
            </a:p>
            <a:p>
              <a:pPr algn="just"/>
              <a:r>
                <a:rPr lang="en-US" altLang="zh-CN" sz="2000" dirty="0">
                  <a:solidFill>
                    <a:schemeClr val="tx1">
                      <a:lumMod val="50000"/>
                      <a:lumOff val="50000"/>
                    </a:schemeClr>
                  </a:solidFill>
                </a:rPr>
                <a:t>use </a:t>
              </a:r>
              <a:r>
                <a:rPr lang="en-US" altLang="zh-CN" sz="2000" dirty="0" err="1">
                  <a:solidFill>
                    <a:schemeClr val="tx1">
                      <a:lumMod val="50000"/>
                      <a:lumOff val="50000"/>
                    </a:schemeClr>
                  </a:solidFill>
                </a:rPr>
                <a:t>jxgl</a:t>
              </a:r>
              <a:endParaRPr lang="en-US" altLang="zh-CN" sz="2000" dirty="0">
                <a:solidFill>
                  <a:schemeClr val="tx1">
                    <a:lumMod val="50000"/>
                    <a:lumOff val="50000"/>
                  </a:schemeClr>
                </a:solidFill>
              </a:endParaRPr>
            </a:p>
            <a:p>
              <a:pPr algn="just"/>
              <a:r>
                <a:rPr lang="en-US" altLang="zh-CN" sz="2000" dirty="0">
                  <a:solidFill>
                    <a:schemeClr val="tx1">
                      <a:lumMod val="50000"/>
                      <a:lumOff val="50000"/>
                    </a:schemeClr>
                  </a:solidFill>
                </a:rPr>
                <a:t>go</a:t>
              </a:r>
            </a:p>
            <a:p>
              <a:pPr algn="just"/>
              <a:r>
                <a:rPr lang="en-US" altLang="zh-CN" sz="2000" dirty="0">
                  <a:solidFill>
                    <a:schemeClr val="tx1">
                      <a:lumMod val="50000"/>
                      <a:lumOff val="50000"/>
                    </a:schemeClr>
                  </a:solidFill>
                </a:rPr>
                <a:t>if exists (select * from </a:t>
              </a:r>
              <a:r>
                <a:rPr lang="en-US" altLang="zh-CN" sz="2000" dirty="0" err="1">
                  <a:solidFill>
                    <a:schemeClr val="tx1">
                      <a:lumMod val="50000"/>
                      <a:lumOff val="50000"/>
                    </a:schemeClr>
                  </a:solidFill>
                </a:rPr>
                <a:t>sys.triggers</a:t>
              </a:r>
              <a:r>
                <a:rPr lang="en-US" altLang="zh-CN" sz="2000" dirty="0">
                  <a:solidFill>
                    <a:schemeClr val="tx1">
                      <a:lumMod val="50000"/>
                      <a:lumOff val="50000"/>
                    </a:schemeClr>
                  </a:solidFill>
                </a:rPr>
                <a:t> where </a:t>
              </a:r>
              <a:r>
                <a:rPr lang="en-US" altLang="zh-CN" sz="2000" dirty="0" err="1">
                  <a:solidFill>
                    <a:schemeClr val="tx1">
                      <a:lumMod val="50000"/>
                      <a:lumOff val="50000"/>
                    </a:schemeClr>
                  </a:solidFill>
                </a:rPr>
                <a:t>parent_class</a:t>
              </a:r>
              <a:r>
                <a:rPr lang="en-US" altLang="zh-CN" sz="2000" dirty="0">
                  <a:solidFill>
                    <a:schemeClr val="tx1">
                      <a:lumMod val="50000"/>
                      <a:lumOff val="50000"/>
                    </a:schemeClr>
                  </a:solidFill>
                </a:rPr>
                <a:t>=0 and name='</a:t>
              </a:r>
              <a:r>
                <a:rPr lang="en-US" altLang="zh-CN" sz="2000" dirty="0" err="1">
                  <a:solidFill>
                    <a:schemeClr val="tx1">
                      <a:lumMod val="50000"/>
                      <a:lumOff val="50000"/>
                    </a:schemeClr>
                  </a:solidFill>
                </a:rPr>
                <a:t>alt_jxgl</a:t>
              </a:r>
              <a:r>
                <a:rPr lang="en-US" altLang="zh-CN" sz="2000" dirty="0">
                  <a:solidFill>
                    <a:schemeClr val="tx1">
                      <a:lumMod val="50000"/>
                      <a:lumOff val="50000"/>
                    </a:schemeClr>
                  </a:solidFill>
                </a:rPr>
                <a:t>')</a:t>
              </a:r>
            </a:p>
            <a:p>
              <a:pPr algn="just"/>
              <a:r>
                <a:rPr lang="en-US" altLang="zh-CN" sz="2000" dirty="0">
                  <a:solidFill>
                    <a:schemeClr val="tx1">
                      <a:lumMod val="50000"/>
                      <a:lumOff val="50000"/>
                    </a:schemeClr>
                  </a:solidFill>
                </a:rPr>
                <a:t>drop trigger </a:t>
              </a:r>
              <a:r>
                <a:rPr lang="en-US" altLang="zh-CN" sz="2000" dirty="0" err="1">
                  <a:solidFill>
                    <a:schemeClr val="tx1">
                      <a:lumMod val="50000"/>
                      <a:lumOff val="50000"/>
                    </a:schemeClr>
                  </a:solidFill>
                </a:rPr>
                <a:t>alt_jxgl</a:t>
              </a:r>
              <a:r>
                <a:rPr lang="en-US" altLang="zh-CN" sz="2000" dirty="0">
                  <a:solidFill>
                    <a:schemeClr val="tx1">
                      <a:lumMod val="50000"/>
                      <a:lumOff val="50000"/>
                    </a:schemeClr>
                  </a:solidFill>
                </a:rPr>
                <a:t> on database   --</a:t>
              </a:r>
              <a:r>
                <a:rPr lang="zh-CN" altLang="en-US" sz="2000" dirty="0">
                  <a:solidFill>
                    <a:schemeClr val="tx1">
                      <a:lumMod val="50000"/>
                      <a:lumOff val="50000"/>
                    </a:schemeClr>
                  </a:solidFill>
                </a:rPr>
                <a:t>删除已存在的同名触发器器</a:t>
              </a:r>
            </a:p>
            <a:p>
              <a:pPr algn="just"/>
              <a:r>
                <a:rPr lang="en-US" altLang="zh-CN" sz="2000" dirty="0">
                  <a:solidFill>
                    <a:schemeClr val="tx1">
                      <a:lumMod val="50000"/>
                      <a:lumOff val="50000"/>
                    </a:schemeClr>
                  </a:solidFill>
                </a:rPr>
                <a:t>go</a:t>
              </a:r>
            </a:p>
            <a:p>
              <a:pPr algn="just"/>
              <a:r>
                <a:rPr lang="en-US" altLang="zh-CN" sz="2000" dirty="0">
                  <a:solidFill>
                    <a:schemeClr val="tx1">
                      <a:lumMod val="50000"/>
                      <a:lumOff val="50000"/>
                    </a:schemeClr>
                  </a:solidFill>
                </a:rPr>
                <a:t>create trigger </a:t>
              </a:r>
              <a:r>
                <a:rPr lang="en-US" altLang="zh-CN" sz="2000" dirty="0" err="1">
                  <a:solidFill>
                    <a:schemeClr val="tx1">
                      <a:lumMod val="50000"/>
                      <a:lumOff val="50000"/>
                    </a:schemeClr>
                  </a:solidFill>
                </a:rPr>
                <a:t>alt_jxgl</a:t>
              </a:r>
              <a:endParaRPr lang="en-US" altLang="zh-CN" sz="2000" dirty="0">
                <a:solidFill>
                  <a:schemeClr val="tx1">
                    <a:lumMod val="50000"/>
                    <a:lumOff val="50000"/>
                  </a:schemeClr>
                </a:solidFill>
              </a:endParaRPr>
            </a:p>
            <a:p>
              <a:pPr algn="just"/>
              <a:r>
                <a:rPr lang="en-US" altLang="zh-CN" sz="2000" dirty="0">
                  <a:solidFill>
                    <a:schemeClr val="tx1">
                      <a:lumMod val="50000"/>
                      <a:lumOff val="50000"/>
                    </a:schemeClr>
                  </a:solidFill>
                </a:rPr>
                <a:t>on database</a:t>
              </a:r>
            </a:p>
            <a:p>
              <a:pPr algn="just"/>
              <a:r>
                <a:rPr lang="en-US" altLang="zh-CN" sz="2000" dirty="0">
                  <a:solidFill>
                    <a:schemeClr val="tx1">
                      <a:lumMod val="50000"/>
                      <a:lumOff val="50000"/>
                    </a:schemeClr>
                  </a:solidFill>
                </a:rPr>
                <a:t>after </a:t>
              </a:r>
              <a:r>
                <a:rPr lang="en-US" altLang="zh-CN" sz="2000" dirty="0" err="1">
                  <a:solidFill>
                    <a:schemeClr val="tx1">
                      <a:lumMod val="50000"/>
                      <a:lumOff val="50000"/>
                    </a:schemeClr>
                  </a:solidFill>
                </a:rPr>
                <a:t>drop_table,alter_table</a:t>
              </a:r>
              <a:endParaRPr lang="en-US" altLang="zh-CN" sz="2000" dirty="0">
                <a:solidFill>
                  <a:schemeClr val="tx1">
                    <a:lumMod val="50000"/>
                    <a:lumOff val="50000"/>
                  </a:schemeClr>
                </a:solidFill>
              </a:endParaRPr>
            </a:p>
            <a:p>
              <a:pPr algn="just"/>
              <a:r>
                <a:rPr lang="en-US" altLang="zh-CN" sz="2000" dirty="0">
                  <a:solidFill>
                    <a:schemeClr val="tx1">
                      <a:lumMod val="50000"/>
                      <a:lumOff val="50000"/>
                    </a:schemeClr>
                  </a:solidFill>
                </a:rPr>
                <a:t>as</a:t>
              </a:r>
            </a:p>
            <a:p>
              <a:pPr algn="just"/>
              <a:r>
                <a:rPr lang="en-US" altLang="zh-CN" sz="2000" dirty="0">
                  <a:solidFill>
                    <a:schemeClr val="tx1">
                      <a:lumMod val="50000"/>
                      <a:lumOff val="50000"/>
                    </a:schemeClr>
                  </a:solidFill>
                </a:rPr>
                <a:t>begin</a:t>
              </a:r>
            </a:p>
            <a:p>
              <a:pPr algn="just"/>
              <a:r>
                <a:rPr lang="en-US" altLang="zh-CN" sz="2000" dirty="0">
                  <a:solidFill>
                    <a:schemeClr val="tx1">
                      <a:lumMod val="50000"/>
                      <a:lumOff val="50000"/>
                    </a:schemeClr>
                  </a:solidFill>
                </a:rPr>
                <a:t>print '</a:t>
              </a:r>
              <a:r>
                <a:rPr lang="zh-CN" altLang="en-US" sz="2000" dirty="0">
                  <a:solidFill>
                    <a:schemeClr val="tx1">
                      <a:lumMod val="50000"/>
                      <a:lumOff val="50000"/>
                    </a:schemeClr>
                  </a:solidFill>
                </a:rPr>
                <a:t>禁止删除表和修改表结构</a:t>
              </a:r>
              <a:r>
                <a:rPr lang="en-US" altLang="zh-CN" sz="2000" dirty="0">
                  <a:solidFill>
                    <a:schemeClr val="tx1">
                      <a:lumMod val="50000"/>
                      <a:lumOff val="50000"/>
                    </a:schemeClr>
                  </a:solidFill>
                </a:rPr>
                <a:t>'</a:t>
              </a:r>
            </a:p>
            <a:p>
              <a:pPr algn="just"/>
              <a:r>
                <a:rPr lang="en-US" altLang="zh-CN" sz="2000" dirty="0">
                  <a:solidFill>
                    <a:schemeClr val="tx1">
                      <a:lumMod val="50000"/>
                      <a:lumOff val="50000"/>
                    </a:schemeClr>
                  </a:solidFill>
                </a:rPr>
                <a:t>rollback transaction</a:t>
              </a:r>
            </a:p>
            <a:p>
              <a:pPr algn="just"/>
              <a:r>
                <a:rPr lang="en-US" altLang="zh-CN" sz="2000" dirty="0">
                  <a:solidFill>
                    <a:schemeClr val="tx1">
                      <a:lumMod val="50000"/>
                      <a:lumOff val="50000"/>
                    </a:schemeClr>
                  </a:solidFill>
                </a:rPr>
                <a:t>end</a:t>
              </a:r>
            </a:p>
          </p:txBody>
        </p:sp>
        <p:sp>
          <p:nvSpPr>
            <p:cNvPr id="133" name="矩形 132"/>
            <p:cNvSpPr/>
            <p:nvPr/>
          </p:nvSpPr>
          <p:spPr>
            <a:xfrm>
              <a:off x="1088298" y="4213143"/>
              <a:ext cx="4893797" cy="757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14】 </a:t>
              </a:r>
              <a:r>
                <a:rPr lang="zh-CN" altLang="en-US" b="1" dirty="0">
                  <a:solidFill>
                    <a:schemeClr val="tx1">
                      <a:lumMod val="65000"/>
                      <a:lumOff val="35000"/>
                    </a:schemeClr>
                  </a:solidFill>
                </a:rPr>
                <a:t>在</a:t>
              </a:r>
              <a:r>
                <a:rPr lang="en-US" altLang="zh-CN" b="1" dirty="0">
                  <a:solidFill>
                    <a:schemeClr val="tx1">
                      <a:lumMod val="65000"/>
                      <a:lumOff val="35000"/>
                    </a:schemeClr>
                  </a:solidFill>
                </a:rPr>
                <a:t>JXGL</a:t>
              </a:r>
              <a:r>
                <a:rPr lang="zh-CN" altLang="en-US" b="1" dirty="0">
                  <a:solidFill>
                    <a:schemeClr val="tx1">
                      <a:lumMod val="65000"/>
                      <a:lumOff val="35000"/>
                    </a:schemeClr>
                  </a:solidFill>
                </a:rPr>
                <a:t>数据库上创建一个触发器</a:t>
              </a:r>
              <a:r>
                <a:rPr lang="en-US" altLang="zh-CN" b="1" dirty="0" err="1">
                  <a:solidFill>
                    <a:schemeClr val="tx1">
                      <a:lumMod val="65000"/>
                      <a:lumOff val="35000"/>
                    </a:schemeClr>
                  </a:solidFill>
                </a:rPr>
                <a:t>alt_jxgl</a:t>
              </a:r>
              <a:r>
                <a:rPr lang="zh-CN" altLang="en-US" b="1" dirty="0">
                  <a:solidFill>
                    <a:schemeClr val="tx1">
                      <a:lumMod val="65000"/>
                      <a:lumOff val="35000"/>
                    </a:schemeClr>
                  </a:solidFill>
                </a:rPr>
                <a:t>，防止用户对该数据库中任一表的删除或表结构的修改。</a:t>
              </a:r>
            </a:p>
          </p:txBody>
        </p:sp>
      </p:grpSp>
    </p:spTree>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078583" y="1130229"/>
            <a:ext cx="9938893" cy="1957939"/>
            <a:chOff x="1071727" y="4213143"/>
            <a:chExt cx="5041512" cy="1957949"/>
          </a:xfrm>
        </p:grpSpPr>
        <p:sp>
          <p:nvSpPr>
            <p:cNvPr id="132" name="矩形 131"/>
            <p:cNvSpPr/>
            <p:nvPr/>
          </p:nvSpPr>
          <p:spPr>
            <a:xfrm>
              <a:off x="1071727" y="4970757"/>
              <a:ext cx="5041512" cy="1200335"/>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2</a:t>
              </a:r>
              <a:r>
                <a:rPr lang="zh-CN" altLang="en-US" sz="2000" dirty="0">
                  <a:solidFill>
                    <a:schemeClr val="tx1">
                      <a:lumMod val="50000"/>
                      <a:lumOff val="50000"/>
                    </a:schemeClr>
                  </a:solidFill>
                </a:rPr>
                <a:t>）验证触发器的作用，输入并执行以下记录：</a:t>
              </a:r>
            </a:p>
            <a:p>
              <a:pPr algn="just">
                <a:lnSpc>
                  <a:spcPct val="120000"/>
                </a:lnSpc>
              </a:pPr>
              <a:r>
                <a:rPr lang="en-US" altLang="zh-CN" sz="2000" dirty="0">
                  <a:solidFill>
                    <a:schemeClr val="tx1">
                      <a:lumMod val="50000"/>
                      <a:lumOff val="50000"/>
                    </a:schemeClr>
                  </a:solidFill>
                </a:rPr>
                <a:t>alter table </a:t>
              </a:r>
              <a:r>
                <a:rPr lang="zh-CN" altLang="en-US" sz="2000" dirty="0">
                  <a:solidFill>
                    <a:schemeClr val="tx1">
                      <a:lumMod val="50000"/>
                      <a:lumOff val="50000"/>
                    </a:schemeClr>
                  </a:solidFill>
                </a:rPr>
                <a:t>学生 </a:t>
              </a:r>
              <a:r>
                <a:rPr lang="en-US" altLang="zh-CN" sz="2000" dirty="0">
                  <a:solidFill>
                    <a:schemeClr val="tx1">
                      <a:lumMod val="50000"/>
                      <a:lumOff val="50000"/>
                    </a:schemeClr>
                  </a:solidFill>
                </a:rPr>
                <a:t>add </a:t>
              </a:r>
              <a:r>
                <a:rPr lang="zh-CN" altLang="en-US" sz="2000" dirty="0">
                  <a:solidFill>
                    <a:schemeClr val="tx1">
                      <a:lumMod val="50000"/>
                      <a:lumOff val="50000"/>
                    </a:schemeClr>
                  </a:solidFill>
                </a:rPr>
                <a:t>婚否 </a:t>
              </a:r>
              <a:r>
                <a:rPr lang="en-US" altLang="zh-CN" sz="2000" dirty="0">
                  <a:solidFill>
                    <a:schemeClr val="tx1">
                      <a:lumMod val="50000"/>
                      <a:lumOff val="50000"/>
                    </a:schemeClr>
                  </a:solidFill>
                </a:rPr>
                <a:t>char(2)</a:t>
              </a:r>
            </a:p>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3</a:t>
              </a:r>
              <a:r>
                <a:rPr lang="zh-CN" altLang="en-US" sz="2000" dirty="0">
                  <a:solidFill>
                    <a:schemeClr val="tx1">
                      <a:lumMod val="50000"/>
                      <a:lumOff val="50000"/>
                    </a:schemeClr>
                  </a:solidFill>
                </a:rPr>
                <a:t>）验证结果：禁止删除表和修改表结构</a:t>
              </a:r>
            </a:p>
          </p:txBody>
        </p:sp>
        <p:sp>
          <p:nvSpPr>
            <p:cNvPr id="133" name="矩形 132"/>
            <p:cNvSpPr/>
            <p:nvPr/>
          </p:nvSpPr>
          <p:spPr>
            <a:xfrm>
              <a:off x="1088298" y="4213143"/>
              <a:ext cx="4893797" cy="757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14】 </a:t>
              </a:r>
              <a:r>
                <a:rPr lang="zh-CN" altLang="en-US" b="1" dirty="0">
                  <a:solidFill>
                    <a:schemeClr val="tx1">
                      <a:lumMod val="65000"/>
                      <a:lumOff val="35000"/>
                    </a:schemeClr>
                  </a:solidFill>
                </a:rPr>
                <a:t>在</a:t>
              </a:r>
              <a:r>
                <a:rPr lang="en-US" altLang="zh-CN" b="1" dirty="0">
                  <a:solidFill>
                    <a:schemeClr val="tx1">
                      <a:lumMod val="65000"/>
                      <a:lumOff val="35000"/>
                    </a:schemeClr>
                  </a:solidFill>
                </a:rPr>
                <a:t>JXGL</a:t>
              </a:r>
              <a:r>
                <a:rPr lang="zh-CN" altLang="en-US" b="1" dirty="0">
                  <a:solidFill>
                    <a:schemeClr val="tx1">
                      <a:lumMod val="65000"/>
                      <a:lumOff val="35000"/>
                    </a:schemeClr>
                  </a:solidFill>
                </a:rPr>
                <a:t>数据库上创建一个触发器</a:t>
              </a:r>
              <a:r>
                <a:rPr lang="en-US" altLang="zh-CN" b="1" dirty="0" err="1">
                  <a:solidFill>
                    <a:schemeClr val="tx1">
                      <a:lumMod val="65000"/>
                      <a:lumOff val="35000"/>
                    </a:schemeClr>
                  </a:solidFill>
                </a:rPr>
                <a:t>alt_jxgl</a:t>
              </a:r>
              <a:r>
                <a:rPr lang="zh-CN" altLang="en-US" b="1" dirty="0">
                  <a:solidFill>
                    <a:schemeClr val="tx1">
                      <a:lumMod val="65000"/>
                      <a:lumOff val="35000"/>
                    </a:schemeClr>
                  </a:solidFill>
                </a:rPr>
                <a:t>，防止用户对该数据库中任一表的删除或表结构的修改。</a:t>
              </a:r>
            </a:p>
          </p:txBody>
        </p:sp>
      </p:grpSp>
      <p:sp>
        <p:nvSpPr>
          <p:cNvPr id="2" name="矩形 1"/>
          <p:cNvSpPr/>
          <p:nvPr/>
        </p:nvSpPr>
        <p:spPr>
          <a:xfrm>
            <a:off x="1215620" y="3256848"/>
            <a:ext cx="5403544" cy="1200329"/>
          </a:xfrm>
          <a:prstGeom prst="rect">
            <a:avLst/>
          </a:prstGeom>
        </p:spPr>
        <p:txBody>
          <a:bodyPr wrap="square">
            <a:spAutoFit/>
          </a:bodyPr>
          <a:lstStyle/>
          <a:p>
            <a:r>
              <a:rPr lang="zh-CN" altLang="zh-CN" b="1" dirty="0"/>
              <a:t>注意：</a:t>
            </a:r>
          </a:p>
          <a:p>
            <a:r>
              <a:rPr lang="zh-CN" altLang="zh-CN" b="1" dirty="0"/>
              <a:t>（</a:t>
            </a:r>
            <a:r>
              <a:rPr lang="en-US" altLang="zh-CN" b="1" dirty="0"/>
              <a:t>1</a:t>
            </a:r>
            <a:r>
              <a:rPr lang="zh-CN" altLang="zh-CN" b="1" dirty="0"/>
              <a:t>）服务器范围的</a:t>
            </a:r>
            <a:r>
              <a:rPr lang="en-US" altLang="zh-CN" b="1" dirty="0"/>
              <a:t>DDL</a:t>
            </a:r>
            <a:r>
              <a:rPr lang="zh-CN" altLang="zh-CN" b="1" dirty="0"/>
              <a:t>触发器位于“对象资源管理器”的“服务器对象”→“触发器”节点，如图</a:t>
            </a:r>
            <a:r>
              <a:rPr lang="en-US" altLang="zh-CN" b="1" dirty="0"/>
              <a:t>9-12</a:t>
            </a:r>
            <a:r>
              <a:rPr lang="zh-CN" altLang="zh-CN" b="1" dirty="0"/>
              <a:t>所示</a:t>
            </a:r>
            <a:r>
              <a:rPr lang="zh-CN" altLang="zh-CN" b="1" dirty="0" smtClean="0"/>
              <a:t>。</a:t>
            </a:r>
            <a:endParaRPr lang="zh-CN" altLang="zh-CN" b="1" dirty="0"/>
          </a:p>
        </p:txBody>
      </p:sp>
      <p:pic>
        <p:nvPicPr>
          <p:cNvPr id="10242" name="图片 101"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7046" y="1887839"/>
            <a:ext cx="4758613" cy="3927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078583" y="1130229"/>
            <a:ext cx="9938893" cy="1603226"/>
            <a:chOff x="1071727" y="4213143"/>
            <a:chExt cx="5041512" cy="1603234"/>
          </a:xfrm>
        </p:grpSpPr>
        <p:sp>
          <p:nvSpPr>
            <p:cNvPr id="132" name="矩形 131"/>
            <p:cNvSpPr/>
            <p:nvPr/>
          </p:nvSpPr>
          <p:spPr>
            <a:xfrm>
              <a:off x="1071727" y="4970757"/>
              <a:ext cx="5041512" cy="84562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a:t>
              </a:r>
              <a:r>
                <a:rPr lang="en-US" altLang="zh-CN" sz="1400" dirty="0">
                  <a:solidFill>
                    <a:schemeClr val="tx1">
                      <a:lumMod val="50000"/>
                      <a:lumOff val="50000"/>
                    </a:schemeClr>
                  </a:solidFill>
                </a:rPr>
                <a:t>2</a:t>
              </a:r>
              <a:r>
                <a:rPr lang="zh-CN" altLang="en-US" sz="1400" dirty="0">
                  <a:solidFill>
                    <a:schemeClr val="tx1">
                      <a:lumMod val="50000"/>
                      <a:lumOff val="50000"/>
                    </a:schemeClr>
                  </a:solidFill>
                </a:rPr>
                <a:t>）验证触发器的作用，输入并执行以下记录：</a:t>
              </a:r>
            </a:p>
            <a:p>
              <a:pPr algn="just">
                <a:lnSpc>
                  <a:spcPct val="120000"/>
                </a:lnSpc>
              </a:pPr>
              <a:r>
                <a:rPr lang="en-US" altLang="zh-CN" sz="1400" dirty="0">
                  <a:solidFill>
                    <a:schemeClr val="tx1">
                      <a:lumMod val="50000"/>
                      <a:lumOff val="50000"/>
                    </a:schemeClr>
                  </a:solidFill>
                </a:rPr>
                <a:t>alter table </a:t>
              </a:r>
              <a:r>
                <a:rPr lang="zh-CN" altLang="en-US" sz="1400" dirty="0">
                  <a:solidFill>
                    <a:schemeClr val="tx1">
                      <a:lumMod val="50000"/>
                      <a:lumOff val="50000"/>
                    </a:schemeClr>
                  </a:solidFill>
                </a:rPr>
                <a:t>学生 </a:t>
              </a:r>
              <a:r>
                <a:rPr lang="en-US" altLang="zh-CN" sz="1400" dirty="0">
                  <a:solidFill>
                    <a:schemeClr val="tx1">
                      <a:lumMod val="50000"/>
                      <a:lumOff val="50000"/>
                    </a:schemeClr>
                  </a:solidFill>
                </a:rPr>
                <a:t>add </a:t>
              </a:r>
              <a:r>
                <a:rPr lang="zh-CN" altLang="en-US" sz="1400" dirty="0">
                  <a:solidFill>
                    <a:schemeClr val="tx1">
                      <a:lumMod val="50000"/>
                      <a:lumOff val="50000"/>
                    </a:schemeClr>
                  </a:solidFill>
                </a:rPr>
                <a:t>婚否 </a:t>
              </a:r>
              <a:r>
                <a:rPr lang="en-US" altLang="zh-CN" sz="1400" dirty="0">
                  <a:solidFill>
                    <a:schemeClr val="tx1">
                      <a:lumMod val="50000"/>
                      <a:lumOff val="50000"/>
                    </a:schemeClr>
                  </a:solidFill>
                </a:rPr>
                <a:t>char(2)</a:t>
              </a:r>
            </a:p>
            <a:p>
              <a:pPr algn="just">
                <a:lnSpc>
                  <a:spcPct val="120000"/>
                </a:lnSpc>
              </a:pPr>
              <a:r>
                <a:rPr lang="zh-CN" altLang="en-US" sz="1400" dirty="0">
                  <a:solidFill>
                    <a:schemeClr val="tx1">
                      <a:lumMod val="50000"/>
                      <a:lumOff val="50000"/>
                    </a:schemeClr>
                  </a:solidFill>
                </a:rPr>
                <a:t>（</a:t>
              </a:r>
              <a:r>
                <a:rPr lang="en-US" altLang="zh-CN" sz="1400" dirty="0">
                  <a:solidFill>
                    <a:schemeClr val="tx1">
                      <a:lumMod val="50000"/>
                      <a:lumOff val="50000"/>
                    </a:schemeClr>
                  </a:solidFill>
                </a:rPr>
                <a:t>3</a:t>
              </a:r>
              <a:r>
                <a:rPr lang="zh-CN" altLang="en-US" sz="1400" dirty="0">
                  <a:solidFill>
                    <a:schemeClr val="tx1">
                      <a:lumMod val="50000"/>
                      <a:lumOff val="50000"/>
                    </a:schemeClr>
                  </a:solidFill>
                </a:rPr>
                <a:t>）验证结果：禁止删除表和修改表结构</a:t>
              </a:r>
            </a:p>
          </p:txBody>
        </p:sp>
        <p:sp>
          <p:nvSpPr>
            <p:cNvPr id="133" name="矩形 132"/>
            <p:cNvSpPr/>
            <p:nvPr/>
          </p:nvSpPr>
          <p:spPr>
            <a:xfrm>
              <a:off x="1088298" y="4213143"/>
              <a:ext cx="4893797" cy="757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14】</a:t>
              </a:r>
              <a:r>
                <a:rPr lang="zh-CN" altLang="en-US" b="1" dirty="0">
                  <a:solidFill>
                    <a:schemeClr val="tx1">
                      <a:lumMod val="65000"/>
                      <a:lumOff val="35000"/>
                    </a:schemeClr>
                  </a:solidFill>
                </a:rPr>
                <a:t>在</a:t>
              </a:r>
              <a:r>
                <a:rPr lang="en-US" altLang="zh-CN" b="1" dirty="0">
                  <a:solidFill>
                    <a:schemeClr val="tx1">
                      <a:lumMod val="65000"/>
                      <a:lumOff val="35000"/>
                    </a:schemeClr>
                  </a:solidFill>
                </a:rPr>
                <a:t>JXGL</a:t>
              </a:r>
              <a:r>
                <a:rPr lang="zh-CN" altLang="en-US" b="1" dirty="0">
                  <a:solidFill>
                    <a:schemeClr val="tx1">
                      <a:lumMod val="65000"/>
                      <a:lumOff val="35000"/>
                    </a:schemeClr>
                  </a:solidFill>
                </a:rPr>
                <a:t>数据库上创建一个触发器</a:t>
              </a:r>
              <a:r>
                <a:rPr lang="en-US" altLang="zh-CN" b="1" dirty="0">
                  <a:solidFill>
                    <a:schemeClr val="tx1">
                      <a:lumMod val="65000"/>
                      <a:lumOff val="35000"/>
                    </a:schemeClr>
                  </a:solidFill>
                </a:rPr>
                <a:t>alt_JXGL</a:t>
              </a:r>
              <a:r>
                <a:rPr lang="zh-CN" altLang="en-US" b="1" dirty="0">
                  <a:solidFill>
                    <a:schemeClr val="tx1">
                      <a:lumMod val="65000"/>
                      <a:lumOff val="35000"/>
                    </a:schemeClr>
                  </a:solidFill>
                </a:rPr>
                <a:t>，防止用户在该数据库中删除任一表或修改表结构。</a:t>
              </a:r>
            </a:p>
          </p:txBody>
        </p:sp>
      </p:grpSp>
      <p:sp>
        <p:nvSpPr>
          <p:cNvPr id="2" name="矩形 1"/>
          <p:cNvSpPr/>
          <p:nvPr/>
        </p:nvSpPr>
        <p:spPr>
          <a:xfrm>
            <a:off x="1215620" y="2761548"/>
            <a:ext cx="5403544" cy="1200329"/>
          </a:xfrm>
          <a:prstGeom prst="rect">
            <a:avLst/>
          </a:prstGeom>
        </p:spPr>
        <p:txBody>
          <a:bodyPr wrap="square">
            <a:spAutoFit/>
          </a:bodyPr>
          <a:lstStyle/>
          <a:p>
            <a:r>
              <a:rPr lang="zh-CN" altLang="zh-CN" b="1" dirty="0"/>
              <a:t>注意：</a:t>
            </a:r>
          </a:p>
          <a:p>
            <a:r>
              <a:rPr lang="zh-CN" altLang="zh-CN" b="1" dirty="0" smtClean="0"/>
              <a:t>（</a:t>
            </a:r>
            <a:r>
              <a:rPr lang="en-US" altLang="zh-CN" b="1" dirty="0"/>
              <a:t>2</a:t>
            </a:r>
            <a:r>
              <a:rPr lang="zh-CN" altLang="zh-CN" b="1" dirty="0"/>
              <a:t>）数据库范围的</a:t>
            </a:r>
            <a:r>
              <a:rPr lang="en-US" altLang="zh-CN" b="1" dirty="0"/>
              <a:t>DDL</a:t>
            </a:r>
            <a:r>
              <a:rPr lang="zh-CN" altLang="zh-CN" b="1" dirty="0"/>
              <a:t>触发器位于“对象资源管理器”的 “数据库”→“可编程性”→“函数”→“数据库触发器”节点，如图</a:t>
            </a:r>
            <a:r>
              <a:rPr lang="en-US" altLang="zh-CN" b="1" dirty="0"/>
              <a:t>9-13</a:t>
            </a:r>
            <a:r>
              <a:rPr lang="zh-CN" altLang="zh-CN" b="1" dirty="0"/>
              <a:t>所示。</a:t>
            </a:r>
          </a:p>
        </p:txBody>
      </p:sp>
      <p:pic>
        <p:nvPicPr>
          <p:cNvPr id="11266" name="图片 102" descr="未标题-3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3439" y="1873207"/>
            <a:ext cx="4947792" cy="4015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111251" y="1130228"/>
            <a:ext cx="9938895" cy="3902607"/>
            <a:chOff x="1088298" y="4213143"/>
            <a:chExt cx="5041513" cy="3902626"/>
          </a:xfrm>
        </p:grpSpPr>
        <p:sp>
          <p:nvSpPr>
            <p:cNvPr id="132" name="矩形 131"/>
            <p:cNvSpPr/>
            <p:nvPr/>
          </p:nvSpPr>
          <p:spPr>
            <a:xfrm>
              <a:off x="1088299" y="4637877"/>
              <a:ext cx="5041512" cy="3477892"/>
            </a:xfrm>
            <a:prstGeom prst="rect">
              <a:avLst/>
            </a:prstGeom>
          </p:spPr>
          <p:txBody>
            <a:bodyPr wrap="square">
              <a:spAutoFit/>
              <a:scene3d>
                <a:camera prst="orthographicFront"/>
                <a:lightRig rig="threePt" dir="t"/>
              </a:scene3d>
              <a:sp3d contourW="6350"/>
            </a:bodyPr>
            <a:lstStyle/>
            <a:p>
              <a:pPr algn="just"/>
              <a:r>
                <a:rPr lang="zh-CN" altLang="en-US" sz="2000" dirty="0">
                  <a:solidFill>
                    <a:schemeClr val="tx1">
                      <a:lumMod val="50000"/>
                      <a:lumOff val="50000"/>
                    </a:schemeClr>
                  </a:solidFill>
                </a:rPr>
                <a:t>使用</a:t>
              </a:r>
              <a:r>
                <a:rPr lang="en-US" altLang="zh-CN" sz="2000" dirty="0">
                  <a:solidFill>
                    <a:schemeClr val="tx1">
                      <a:lumMod val="50000"/>
                      <a:lumOff val="50000"/>
                    </a:schemeClr>
                  </a:solidFill>
                </a:rPr>
                <a:t>T-SQL</a:t>
              </a:r>
              <a:r>
                <a:rPr lang="zh-CN" altLang="en-US" sz="2000" dirty="0">
                  <a:solidFill>
                    <a:schemeClr val="tx1">
                      <a:lumMod val="50000"/>
                      <a:lumOff val="50000"/>
                    </a:schemeClr>
                  </a:solidFill>
                </a:rPr>
                <a:t>语句创建</a:t>
              </a:r>
              <a:r>
                <a:rPr lang="en-US" altLang="zh-CN" sz="2000" dirty="0">
                  <a:solidFill>
                    <a:schemeClr val="tx1">
                      <a:lumMod val="50000"/>
                      <a:lumOff val="50000"/>
                    </a:schemeClr>
                  </a:solidFill>
                </a:rPr>
                <a:t>LOGON</a:t>
              </a:r>
              <a:r>
                <a:rPr lang="zh-CN" altLang="en-US" sz="2000" dirty="0">
                  <a:solidFill>
                    <a:schemeClr val="tx1">
                      <a:lumMod val="50000"/>
                      <a:lumOff val="50000"/>
                    </a:schemeClr>
                  </a:solidFill>
                </a:rPr>
                <a:t>触发器的语法格式如下：</a:t>
              </a:r>
            </a:p>
            <a:p>
              <a:pPr algn="just"/>
              <a:r>
                <a:rPr lang="en-US" altLang="zh-CN" sz="2000" dirty="0">
                  <a:solidFill>
                    <a:schemeClr val="tx1">
                      <a:lumMod val="50000"/>
                      <a:lumOff val="50000"/>
                    </a:schemeClr>
                  </a:solidFill>
                </a:rPr>
                <a:t>create trigger &lt;</a:t>
              </a:r>
              <a:r>
                <a:rPr lang="zh-CN" altLang="en-US" sz="2000" dirty="0">
                  <a:solidFill>
                    <a:schemeClr val="tx1">
                      <a:lumMod val="50000"/>
                      <a:lumOff val="50000"/>
                    </a:schemeClr>
                  </a:solidFill>
                </a:rPr>
                <a:t>触发器名</a:t>
              </a:r>
              <a:r>
                <a:rPr lang="en-US" altLang="zh-CN" sz="2000" dirty="0">
                  <a:solidFill>
                    <a:schemeClr val="tx1">
                      <a:lumMod val="50000"/>
                      <a:lumOff val="50000"/>
                    </a:schemeClr>
                  </a:solidFill>
                </a:rPr>
                <a:t>&gt;</a:t>
              </a:r>
            </a:p>
            <a:p>
              <a:pPr algn="just"/>
              <a:r>
                <a:rPr lang="en-US" altLang="zh-CN" sz="2000" dirty="0">
                  <a:solidFill>
                    <a:schemeClr val="tx1">
                      <a:lumMod val="50000"/>
                      <a:lumOff val="50000"/>
                    </a:schemeClr>
                  </a:solidFill>
                </a:rPr>
                <a:t>on all server</a:t>
              </a:r>
            </a:p>
            <a:p>
              <a:pPr algn="just"/>
              <a:r>
                <a:rPr lang="en-US" altLang="zh-CN" sz="2000" dirty="0">
                  <a:solidFill>
                    <a:schemeClr val="tx1">
                      <a:lumMod val="50000"/>
                      <a:lumOff val="50000"/>
                    </a:schemeClr>
                  </a:solidFill>
                </a:rPr>
                <a:t>  [with [encryption] [execute as </a:t>
              </a:r>
              <a:r>
                <a:rPr lang="zh-CN" altLang="en-US" sz="2000" dirty="0">
                  <a:solidFill>
                    <a:schemeClr val="tx1">
                      <a:lumMod val="50000"/>
                      <a:lumOff val="50000"/>
                    </a:schemeClr>
                  </a:solidFill>
                </a:rPr>
                <a:t>登录名</a:t>
              </a:r>
              <a:r>
                <a:rPr lang="en-US" altLang="zh-CN" sz="2000" dirty="0">
                  <a:solidFill>
                    <a:schemeClr val="tx1">
                      <a:lumMod val="50000"/>
                      <a:lumOff val="50000"/>
                    </a:schemeClr>
                  </a:solidFill>
                </a:rPr>
                <a:t>] [,...n]]</a:t>
              </a:r>
            </a:p>
            <a:p>
              <a:pPr algn="just"/>
              <a:r>
                <a:rPr lang="en-US" altLang="zh-CN" sz="2000" dirty="0">
                  <a:solidFill>
                    <a:schemeClr val="tx1">
                      <a:lumMod val="50000"/>
                      <a:lumOff val="50000"/>
                    </a:schemeClr>
                  </a:solidFill>
                </a:rPr>
                <a:t>  { </a:t>
              </a:r>
              <a:r>
                <a:rPr lang="en-US" altLang="zh-CN" sz="2000" dirty="0" err="1">
                  <a:solidFill>
                    <a:schemeClr val="tx1">
                      <a:lumMod val="50000"/>
                      <a:lumOff val="50000"/>
                    </a:schemeClr>
                  </a:solidFill>
                </a:rPr>
                <a:t>for|after</a:t>
              </a:r>
              <a:r>
                <a:rPr lang="en-US" altLang="zh-CN" sz="2000" dirty="0">
                  <a:solidFill>
                    <a:schemeClr val="tx1">
                      <a:lumMod val="50000"/>
                      <a:lumOff val="50000"/>
                    </a:schemeClr>
                  </a:solidFill>
                </a:rPr>
                <a:t> } logon</a:t>
              </a:r>
            </a:p>
            <a:p>
              <a:pPr algn="just"/>
              <a:r>
                <a:rPr lang="en-US" altLang="zh-CN" sz="2000" dirty="0">
                  <a:solidFill>
                    <a:schemeClr val="tx1">
                      <a:lumMod val="50000"/>
                      <a:lumOff val="50000"/>
                    </a:schemeClr>
                  </a:solidFill>
                </a:rPr>
                <a:t>  as </a:t>
              </a:r>
              <a:r>
                <a:rPr lang="en-US" altLang="zh-CN" sz="2000" dirty="0" err="1">
                  <a:solidFill>
                    <a:schemeClr val="tx1">
                      <a:lumMod val="50000"/>
                      <a:lumOff val="50000"/>
                    </a:schemeClr>
                  </a:solidFill>
                </a:rPr>
                <a:t>sql</a:t>
              </a:r>
              <a:r>
                <a:rPr lang="zh-CN" altLang="en-US" sz="2000" dirty="0">
                  <a:solidFill>
                    <a:schemeClr val="tx1">
                      <a:lumMod val="50000"/>
                      <a:lumOff val="50000"/>
                    </a:schemeClr>
                  </a:solidFill>
                </a:rPr>
                <a:t>语句</a:t>
              </a:r>
            </a:p>
            <a:p>
              <a:pPr algn="just"/>
              <a:r>
                <a:rPr lang="zh-CN" altLang="en-US" sz="2000" dirty="0">
                  <a:solidFill>
                    <a:schemeClr val="tx1">
                      <a:lumMod val="50000"/>
                      <a:lumOff val="50000"/>
                    </a:schemeClr>
                  </a:solidFill>
                </a:rPr>
                <a:t>功能：在服务器上创建一个指定名称的</a:t>
              </a:r>
              <a:r>
                <a:rPr lang="en-US" altLang="zh-CN" sz="2000" dirty="0">
                  <a:solidFill>
                    <a:schemeClr val="tx1">
                      <a:lumMod val="50000"/>
                      <a:lumOff val="50000"/>
                    </a:schemeClr>
                  </a:solidFill>
                </a:rPr>
                <a:t>logon</a:t>
              </a:r>
              <a:r>
                <a:rPr lang="zh-CN" altLang="en-US" sz="2000" dirty="0">
                  <a:solidFill>
                    <a:schemeClr val="tx1">
                      <a:lumMod val="50000"/>
                      <a:lumOff val="50000"/>
                    </a:schemeClr>
                  </a:solidFill>
                </a:rPr>
                <a:t>触发器。</a:t>
              </a:r>
            </a:p>
            <a:p>
              <a:pPr algn="just"/>
              <a:r>
                <a:rPr lang="zh-CN" altLang="en-US" sz="2000" dirty="0">
                  <a:solidFill>
                    <a:schemeClr val="tx1">
                      <a:lumMod val="50000"/>
                      <a:lumOff val="50000"/>
                    </a:schemeClr>
                  </a:solidFill>
                </a:rPr>
                <a:t>说明：</a:t>
              </a:r>
            </a:p>
            <a:p>
              <a:pPr algn="just"/>
              <a:r>
                <a:rPr lang="zh-CN" altLang="en-US" sz="2000" dirty="0">
                  <a:solidFill>
                    <a:schemeClr val="tx1">
                      <a:lumMod val="50000"/>
                      <a:lumOff val="50000"/>
                    </a:schemeClr>
                  </a:solidFill>
                </a:rPr>
                <a:t>（</a:t>
              </a:r>
              <a:r>
                <a:rPr lang="en-US" altLang="zh-CN" sz="2000" dirty="0">
                  <a:solidFill>
                    <a:schemeClr val="tx1">
                      <a:lumMod val="50000"/>
                      <a:lumOff val="50000"/>
                    </a:schemeClr>
                  </a:solidFill>
                </a:rPr>
                <a:t>1</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with execute as </a:t>
              </a:r>
              <a:r>
                <a:rPr lang="zh-CN" altLang="en-US" sz="2000" dirty="0">
                  <a:solidFill>
                    <a:schemeClr val="tx1">
                      <a:lumMod val="50000"/>
                      <a:lumOff val="50000"/>
                    </a:schemeClr>
                  </a:solidFill>
                </a:rPr>
                <a:t>登录名：指定触发器使用权限来源的登录帐户，缺省时为当前登陆帐户的权限；</a:t>
              </a:r>
            </a:p>
            <a:p>
              <a:pPr algn="just"/>
              <a:r>
                <a:rPr lang="zh-CN" altLang="en-US" sz="2000" dirty="0">
                  <a:solidFill>
                    <a:schemeClr val="tx1">
                      <a:lumMod val="50000"/>
                      <a:lumOff val="50000"/>
                    </a:schemeClr>
                  </a:solidFill>
                </a:rPr>
                <a:t>（</a:t>
              </a:r>
              <a:r>
                <a:rPr lang="en-US" altLang="zh-CN" sz="2000" dirty="0">
                  <a:solidFill>
                    <a:schemeClr val="tx1">
                      <a:lumMod val="50000"/>
                      <a:lumOff val="50000"/>
                    </a:schemeClr>
                  </a:solidFill>
                </a:rPr>
                <a:t>2</a:t>
              </a:r>
              <a:r>
                <a:rPr lang="zh-CN" altLang="en-US" sz="2000" dirty="0">
                  <a:solidFill>
                    <a:schemeClr val="tx1">
                      <a:lumMod val="50000"/>
                      <a:lumOff val="50000"/>
                    </a:schemeClr>
                  </a:solidFill>
                </a:rPr>
                <a:t>）其他语句含义同上，这里不再赘述。</a:t>
              </a:r>
            </a:p>
          </p:txBody>
        </p:sp>
        <p:sp>
          <p:nvSpPr>
            <p:cNvPr id="133" name="矩形 132"/>
            <p:cNvSpPr/>
            <p:nvPr/>
          </p:nvSpPr>
          <p:spPr>
            <a:xfrm>
              <a:off x="1088298" y="4213143"/>
              <a:ext cx="3418565" cy="4247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3.</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语句创建</a:t>
              </a:r>
              <a:r>
                <a:rPr lang="en-US" altLang="zh-CN" b="1" dirty="0">
                  <a:solidFill>
                    <a:schemeClr val="tx1">
                      <a:lumMod val="65000"/>
                      <a:lumOff val="35000"/>
                    </a:schemeClr>
                  </a:solidFill>
                </a:rPr>
                <a:t>LOGON</a:t>
              </a:r>
              <a:r>
                <a:rPr lang="zh-CN" altLang="en-US" b="1" dirty="0">
                  <a:solidFill>
                    <a:schemeClr val="tx1">
                      <a:lumMod val="65000"/>
                      <a:lumOff val="35000"/>
                    </a:schemeClr>
                  </a:solidFill>
                </a:rPr>
                <a:t>触发器</a:t>
              </a:r>
            </a:p>
          </p:txBody>
        </p:sp>
      </p:grpSp>
    </p:spTree>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078583" y="1130233"/>
            <a:ext cx="5540581" cy="5537146"/>
            <a:chOff x="1071727" y="4213143"/>
            <a:chExt cx="5041512" cy="1982650"/>
          </a:xfrm>
        </p:grpSpPr>
        <p:sp>
          <p:nvSpPr>
            <p:cNvPr id="132" name="矩形 131"/>
            <p:cNvSpPr/>
            <p:nvPr/>
          </p:nvSpPr>
          <p:spPr>
            <a:xfrm>
              <a:off x="1071727" y="4487637"/>
              <a:ext cx="5041512" cy="1708156"/>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1</a:t>
              </a:r>
              <a:r>
                <a:rPr lang="zh-CN" altLang="en-US" sz="2000" dirty="0">
                  <a:solidFill>
                    <a:schemeClr val="tx1">
                      <a:lumMod val="50000"/>
                      <a:lumOff val="50000"/>
                    </a:schemeClr>
                  </a:solidFill>
                </a:rPr>
                <a:t>）</a:t>
              </a:r>
              <a:r>
                <a:rPr lang="zh-CN" altLang="en-US" sz="2000" dirty="0" smtClean="0">
                  <a:solidFill>
                    <a:schemeClr val="tx1">
                      <a:lumMod val="50000"/>
                      <a:lumOff val="50000"/>
                    </a:schemeClr>
                  </a:solidFill>
                </a:rPr>
                <a:t>创建登录</a:t>
              </a:r>
              <a:r>
                <a:rPr lang="zh-CN" altLang="en-US" sz="2000" dirty="0">
                  <a:solidFill>
                    <a:schemeClr val="tx1">
                      <a:lumMod val="50000"/>
                      <a:lumOff val="50000"/>
                    </a:schemeClr>
                  </a:solidFill>
                </a:rPr>
                <a:t>帐户</a:t>
              </a:r>
              <a:r>
                <a:rPr lang="en-US" altLang="zh-CN" sz="2000" dirty="0" err="1">
                  <a:solidFill>
                    <a:schemeClr val="tx1">
                      <a:lumMod val="50000"/>
                      <a:lumOff val="50000"/>
                    </a:schemeClr>
                  </a:solidFill>
                </a:rPr>
                <a:t>Test_logon</a:t>
              </a:r>
              <a:r>
                <a:rPr lang="zh-CN" altLang="en-US" sz="2000" dirty="0">
                  <a:solidFill>
                    <a:schemeClr val="tx1">
                      <a:lumMod val="50000"/>
                      <a:lumOff val="50000"/>
                    </a:schemeClr>
                  </a:solidFill>
                </a:rPr>
                <a:t>。以</a:t>
              </a:r>
              <a:r>
                <a:rPr lang="en-US" altLang="zh-CN" sz="2000" dirty="0" err="1">
                  <a:solidFill>
                    <a:schemeClr val="tx1">
                      <a:lumMod val="50000"/>
                      <a:lumOff val="50000"/>
                    </a:schemeClr>
                  </a:solidFill>
                </a:rPr>
                <a:t>sa</a:t>
              </a:r>
              <a:r>
                <a:rPr lang="zh-CN" altLang="en-US" sz="2000" dirty="0">
                  <a:solidFill>
                    <a:schemeClr val="tx1">
                      <a:lumMod val="50000"/>
                      <a:lumOff val="50000"/>
                    </a:schemeClr>
                  </a:solidFill>
                </a:rPr>
                <a:t>登录服务器，输入并执行以下代码：</a:t>
              </a:r>
            </a:p>
            <a:p>
              <a:pPr algn="just">
                <a:lnSpc>
                  <a:spcPct val="120000"/>
                </a:lnSpc>
              </a:pPr>
              <a:r>
                <a:rPr lang="en-US" altLang="zh-CN" sz="2000" dirty="0">
                  <a:solidFill>
                    <a:schemeClr val="tx1">
                      <a:lumMod val="50000"/>
                      <a:lumOff val="50000"/>
                    </a:schemeClr>
                  </a:solidFill>
                </a:rPr>
                <a:t>create login </a:t>
              </a:r>
              <a:r>
                <a:rPr lang="en-US" altLang="zh-CN" sz="2000" dirty="0" err="1">
                  <a:solidFill>
                    <a:schemeClr val="tx1">
                      <a:lumMod val="50000"/>
                      <a:lumOff val="50000"/>
                    </a:schemeClr>
                  </a:solidFill>
                </a:rPr>
                <a:t>Test_logon</a:t>
              </a:r>
              <a:r>
                <a:rPr lang="en-US" altLang="zh-CN" sz="2000" dirty="0">
                  <a:solidFill>
                    <a:schemeClr val="tx1">
                      <a:lumMod val="50000"/>
                      <a:lumOff val="50000"/>
                    </a:schemeClr>
                  </a:solidFill>
                </a:rPr>
                <a:t> with password ='test'</a:t>
              </a:r>
            </a:p>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2</a:t>
              </a:r>
              <a:r>
                <a:rPr lang="zh-CN" altLang="en-US" sz="2000" dirty="0">
                  <a:solidFill>
                    <a:schemeClr val="tx1">
                      <a:lumMod val="50000"/>
                      <a:lumOff val="50000"/>
                    </a:schemeClr>
                  </a:solidFill>
                </a:rPr>
                <a:t>）测试登录帐户</a:t>
              </a:r>
              <a:r>
                <a:rPr lang="en-US" altLang="zh-CN" sz="2000" dirty="0" err="1">
                  <a:solidFill>
                    <a:schemeClr val="tx1">
                      <a:lumMod val="50000"/>
                      <a:lumOff val="50000"/>
                    </a:schemeClr>
                  </a:solidFill>
                </a:rPr>
                <a:t>Test_logon</a:t>
              </a:r>
              <a:r>
                <a:rPr lang="zh-CN" altLang="en-US" sz="2000" dirty="0">
                  <a:solidFill>
                    <a:schemeClr val="tx1">
                      <a:lumMod val="50000"/>
                      <a:lumOff val="50000"/>
                    </a:schemeClr>
                  </a:solidFill>
                </a:rPr>
                <a:t>连接权限。以</a:t>
              </a:r>
              <a:r>
                <a:rPr lang="en-US" altLang="zh-CN" sz="2000" dirty="0" err="1">
                  <a:solidFill>
                    <a:schemeClr val="tx1">
                      <a:lumMod val="50000"/>
                      <a:lumOff val="50000"/>
                    </a:schemeClr>
                  </a:solidFill>
                </a:rPr>
                <a:t>Test_logon</a:t>
              </a:r>
              <a:r>
                <a:rPr lang="zh-CN" altLang="en-US" sz="2000" dirty="0">
                  <a:solidFill>
                    <a:schemeClr val="tx1">
                      <a:lumMod val="50000"/>
                      <a:lumOff val="50000"/>
                    </a:schemeClr>
                  </a:solidFill>
                </a:rPr>
                <a:t>作为登录名进行连接登录。</a:t>
              </a:r>
            </a:p>
            <a:p>
              <a:pPr algn="just">
                <a:lnSpc>
                  <a:spcPct val="120000"/>
                </a:lnSpc>
              </a:pPr>
              <a:r>
                <a:rPr lang="zh-CN" altLang="en-US" sz="2000" dirty="0">
                  <a:solidFill>
                    <a:schemeClr val="tx1">
                      <a:lumMod val="50000"/>
                      <a:lumOff val="50000"/>
                    </a:schemeClr>
                  </a:solidFill>
                </a:rPr>
                <a:t>运行结果显示登录成功，如图</a:t>
              </a:r>
              <a:r>
                <a:rPr lang="en-US" altLang="zh-CN" sz="2000" dirty="0">
                  <a:solidFill>
                    <a:schemeClr val="tx1">
                      <a:lumMod val="50000"/>
                      <a:lumOff val="50000"/>
                    </a:schemeClr>
                  </a:solidFill>
                </a:rPr>
                <a:t>9-13</a:t>
              </a:r>
              <a:r>
                <a:rPr lang="zh-CN" altLang="en-US" sz="2000" dirty="0">
                  <a:solidFill>
                    <a:schemeClr val="tx1">
                      <a:lumMod val="50000"/>
                      <a:lumOff val="50000"/>
                    </a:schemeClr>
                  </a:solidFill>
                </a:rPr>
                <a:t>所示</a:t>
              </a:r>
              <a:r>
                <a:rPr lang="zh-CN" altLang="en-US" sz="2000" dirty="0" smtClean="0">
                  <a:solidFill>
                    <a:schemeClr val="tx1">
                      <a:lumMod val="50000"/>
                      <a:lumOff val="50000"/>
                    </a:schemeClr>
                  </a:solidFill>
                </a:rPr>
                <a:t>。</a:t>
              </a:r>
              <a:endParaRPr lang="en-US" altLang="zh-CN" sz="2000" dirty="0" smtClean="0">
                <a:solidFill>
                  <a:schemeClr val="tx1">
                    <a:lumMod val="50000"/>
                    <a:lumOff val="50000"/>
                  </a:schemeClr>
                </a:solidFill>
              </a:endParaRPr>
            </a:p>
            <a:p>
              <a:pPr algn="just"/>
              <a:r>
                <a:rPr lang="zh-CN" altLang="en-US" sz="2000" dirty="0">
                  <a:solidFill>
                    <a:schemeClr val="tx1">
                      <a:lumMod val="50000"/>
                      <a:lumOff val="50000"/>
                    </a:schemeClr>
                  </a:solidFill>
                </a:rPr>
                <a:t>（</a:t>
              </a:r>
              <a:r>
                <a:rPr lang="en-US" altLang="zh-CN" sz="2000" dirty="0">
                  <a:solidFill>
                    <a:schemeClr val="tx1">
                      <a:lumMod val="50000"/>
                      <a:lumOff val="50000"/>
                    </a:schemeClr>
                  </a:solidFill>
                </a:rPr>
                <a:t>3</a:t>
              </a:r>
              <a:r>
                <a:rPr lang="zh-CN" altLang="en-US" sz="2000" dirty="0">
                  <a:solidFill>
                    <a:schemeClr val="tx1">
                      <a:lumMod val="50000"/>
                      <a:lumOff val="50000"/>
                    </a:schemeClr>
                  </a:solidFill>
                </a:rPr>
                <a:t>）创建禁用</a:t>
              </a:r>
              <a:r>
                <a:rPr lang="en-US" altLang="zh-CN" sz="2000" dirty="0" err="1">
                  <a:solidFill>
                    <a:schemeClr val="tx1">
                      <a:lumMod val="50000"/>
                      <a:lumOff val="50000"/>
                    </a:schemeClr>
                  </a:solidFill>
                </a:rPr>
                <a:t>Test_logon</a:t>
              </a:r>
              <a:r>
                <a:rPr lang="zh-CN" altLang="en-US" sz="2000" dirty="0">
                  <a:solidFill>
                    <a:schemeClr val="tx1">
                      <a:lumMod val="50000"/>
                      <a:lumOff val="50000"/>
                    </a:schemeClr>
                  </a:solidFill>
                </a:rPr>
                <a:t>的登录触发器。以</a:t>
              </a:r>
              <a:r>
                <a:rPr lang="en-US" altLang="zh-CN" sz="2000" dirty="0" err="1">
                  <a:solidFill>
                    <a:schemeClr val="tx1">
                      <a:lumMod val="50000"/>
                      <a:lumOff val="50000"/>
                    </a:schemeClr>
                  </a:solidFill>
                </a:rPr>
                <a:t>sa</a:t>
              </a:r>
              <a:r>
                <a:rPr lang="zh-CN" altLang="en-US" sz="2000" dirty="0">
                  <a:solidFill>
                    <a:schemeClr val="tx1">
                      <a:lumMod val="50000"/>
                      <a:lumOff val="50000"/>
                    </a:schemeClr>
                  </a:solidFill>
                </a:rPr>
                <a:t>输入并执行以下</a:t>
              </a:r>
              <a:r>
                <a:rPr lang="zh-CN" altLang="en-US" sz="2000" dirty="0" smtClean="0">
                  <a:solidFill>
                    <a:schemeClr val="tx1">
                      <a:lumMod val="50000"/>
                      <a:lumOff val="50000"/>
                    </a:schemeClr>
                  </a:solidFill>
                </a:rPr>
                <a:t>代码</a:t>
              </a:r>
              <a:r>
                <a:rPr lang="zh-CN" altLang="en-US" sz="2000" dirty="0">
                  <a:solidFill>
                    <a:schemeClr val="tx1">
                      <a:lumMod val="50000"/>
                      <a:lumOff val="50000"/>
                    </a:schemeClr>
                  </a:solidFill>
                </a:rPr>
                <a:t>：</a:t>
              </a:r>
            </a:p>
            <a:p>
              <a:r>
                <a:rPr lang="en-US" altLang="zh-CN" sz="2000" dirty="0">
                  <a:solidFill>
                    <a:schemeClr val="tx1">
                      <a:lumMod val="50000"/>
                      <a:lumOff val="50000"/>
                    </a:schemeClr>
                  </a:solidFill>
                </a:rPr>
                <a:t>use master</a:t>
              </a:r>
            </a:p>
            <a:p>
              <a:r>
                <a:rPr lang="en-US" altLang="zh-CN" sz="2000" dirty="0" smtClean="0">
                  <a:solidFill>
                    <a:schemeClr val="tx1">
                      <a:lumMod val="50000"/>
                      <a:lumOff val="50000"/>
                    </a:schemeClr>
                  </a:solidFill>
                </a:rPr>
                <a:t>go</a:t>
              </a:r>
            </a:p>
            <a:p>
              <a:r>
                <a:rPr lang="en-US" altLang="zh-CN" sz="2000" dirty="0">
                  <a:solidFill>
                    <a:schemeClr val="tx1">
                      <a:lumMod val="50000"/>
                      <a:lumOff val="50000"/>
                    </a:schemeClr>
                  </a:solidFill>
                </a:rPr>
                <a:t>If exists(select * from </a:t>
              </a:r>
              <a:r>
                <a:rPr lang="en-US" altLang="zh-CN" sz="2000" dirty="0" err="1">
                  <a:solidFill>
                    <a:schemeClr val="tx1">
                      <a:lumMod val="50000"/>
                      <a:lumOff val="50000"/>
                    </a:schemeClr>
                  </a:solidFill>
                </a:rPr>
                <a:t>sys.server_triggers</a:t>
              </a:r>
              <a:r>
                <a:rPr lang="en-US" altLang="zh-CN" sz="2000" dirty="0">
                  <a:solidFill>
                    <a:schemeClr val="tx1">
                      <a:lumMod val="50000"/>
                      <a:lumOff val="50000"/>
                    </a:schemeClr>
                  </a:solidFill>
                </a:rPr>
                <a:t> where name=</a:t>
              </a:r>
              <a:r>
                <a:rPr lang="en-US" altLang="zh-CN" sz="2000" dirty="0" err="1">
                  <a:solidFill>
                    <a:schemeClr val="tx1">
                      <a:lumMod val="50000"/>
                      <a:lumOff val="50000"/>
                    </a:schemeClr>
                  </a:solidFill>
                </a:rPr>
                <a:t>N'Tri_logon</a:t>
              </a:r>
              <a:r>
                <a:rPr lang="en-US" altLang="zh-CN" sz="2000" dirty="0">
                  <a:solidFill>
                    <a:schemeClr val="tx1">
                      <a:lumMod val="50000"/>
                      <a:lumOff val="50000"/>
                    </a:schemeClr>
                  </a:solidFill>
                </a:rPr>
                <a:t>')</a:t>
              </a:r>
            </a:p>
            <a:p>
              <a:r>
                <a:rPr lang="en-US" altLang="zh-CN" sz="2000" dirty="0">
                  <a:solidFill>
                    <a:schemeClr val="tx1">
                      <a:lumMod val="50000"/>
                      <a:lumOff val="50000"/>
                    </a:schemeClr>
                  </a:solidFill>
                </a:rPr>
                <a:t>  drop trigger </a:t>
              </a:r>
              <a:r>
                <a:rPr lang="en-US" altLang="zh-CN" sz="2000" dirty="0" err="1">
                  <a:solidFill>
                    <a:schemeClr val="tx1">
                      <a:lumMod val="50000"/>
                      <a:lumOff val="50000"/>
                    </a:schemeClr>
                  </a:solidFill>
                </a:rPr>
                <a:t>Tri_logon</a:t>
              </a:r>
              <a:r>
                <a:rPr lang="en-US" altLang="zh-CN" sz="2000" dirty="0">
                  <a:solidFill>
                    <a:schemeClr val="tx1">
                      <a:lumMod val="50000"/>
                      <a:lumOff val="50000"/>
                    </a:schemeClr>
                  </a:solidFill>
                </a:rPr>
                <a:t> on all server </a:t>
              </a:r>
              <a:endParaRPr lang="en-US" altLang="zh-CN" sz="2000" dirty="0" smtClean="0">
                <a:solidFill>
                  <a:schemeClr val="tx1">
                    <a:lumMod val="50000"/>
                    <a:lumOff val="50000"/>
                  </a:schemeClr>
                </a:solidFill>
              </a:endParaRPr>
            </a:p>
            <a:p>
              <a:r>
                <a:rPr lang="en-US" altLang="zh-CN" sz="2000" dirty="0" smtClean="0">
                  <a:solidFill>
                    <a:schemeClr val="tx1">
                      <a:lumMod val="50000"/>
                      <a:lumOff val="50000"/>
                    </a:schemeClr>
                  </a:solidFill>
                </a:rPr>
                <a:t>go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删除已存在的同名</a:t>
              </a:r>
              <a:r>
                <a:rPr lang="zh-CN" altLang="en-US" sz="2000" dirty="0" smtClean="0">
                  <a:solidFill>
                    <a:schemeClr val="tx1">
                      <a:lumMod val="50000"/>
                      <a:lumOff val="50000"/>
                    </a:schemeClr>
                  </a:solidFill>
                </a:rPr>
                <a:t>触发器</a:t>
              </a:r>
              <a:endParaRPr lang="zh-CN" altLang="en-US" sz="2000" dirty="0">
                <a:solidFill>
                  <a:schemeClr val="tx1">
                    <a:lumMod val="50000"/>
                    <a:lumOff val="50000"/>
                  </a:schemeClr>
                </a:solidFill>
              </a:endParaRPr>
            </a:p>
          </p:txBody>
        </p:sp>
        <p:sp>
          <p:nvSpPr>
            <p:cNvPr id="133" name="矩形 132"/>
            <p:cNvSpPr/>
            <p:nvPr/>
          </p:nvSpPr>
          <p:spPr>
            <a:xfrm>
              <a:off x="1088298" y="4213143"/>
              <a:ext cx="4893797" cy="271101"/>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15】 </a:t>
              </a:r>
              <a:r>
                <a:rPr lang="zh-CN" altLang="en-US" b="1" dirty="0">
                  <a:solidFill>
                    <a:schemeClr val="tx1">
                      <a:lumMod val="65000"/>
                      <a:lumOff val="35000"/>
                    </a:schemeClr>
                  </a:solidFill>
                </a:rPr>
                <a:t>限制登录帐户</a:t>
              </a:r>
              <a:r>
                <a:rPr lang="en-US" altLang="zh-CN" b="1" dirty="0" err="1">
                  <a:solidFill>
                    <a:schemeClr val="tx1">
                      <a:lumMod val="65000"/>
                      <a:lumOff val="35000"/>
                    </a:schemeClr>
                  </a:solidFill>
                </a:rPr>
                <a:t>Test_logon</a:t>
              </a:r>
              <a:r>
                <a:rPr lang="zh-CN" altLang="en-US" b="1" dirty="0">
                  <a:solidFill>
                    <a:schemeClr val="tx1">
                      <a:lumMod val="65000"/>
                      <a:lumOff val="35000"/>
                    </a:schemeClr>
                  </a:solidFill>
                </a:rPr>
                <a:t>在上午</a:t>
              </a:r>
              <a:r>
                <a:rPr lang="en-US" altLang="zh-CN" b="1" dirty="0">
                  <a:solidFill>
                    <a:schemeClr val="tx1">
                      <a:lumMod val="65000"/>
                      <a:lumOff val="35000"/>
                    </a:schemeClr>
                  </a:solidFill>
                </a:rPr>
                <a:t>8</a:t>
              </a:r>
              <a:r>
                <a:rPr lang="zh-CN" altLang="en-US" b="1" dirty="0">
                  <a:solidFill>
                    <a:schemeClr val="tx1">
                      <a:lumMod val="65000"/>
                      <a:lumOff val="35000"/>
                    </a:schemeClr>
                  </a:solidFill>
                </a:rPr>
                <a:t>时至晚上</a:t>
              </a:r>
              <a:r>
                <a:rPr lang="en-US" altLang="zh-CN" b="1" dirty="0">
                  <a:solidFill>
                    <a:schemeClr val="tx1">
                      <a:lumMod val="65000"/>
                      <a:lumOff val="35000"/>
                    </a:schemeClr>
                  </a:solidFill>
                </a:rPr>
                <a:t>20</a:t>
              </a:r>
              <a:r>
                <a:rPr lang="zh-CN" altLang="en-US" b="1" dirty="0">
                  <a:solidFill>
                    <a:schemeClr val="tx1">
                      <a:lumMod val="65000"/>
                      <a:lumOff val="35000"/>
                    </a:schemeClr>
                  </a:solidFill>
                </a:rPr>
                <a:t>时之间的登录服务器。</a:t>
              </a:r>
            </a:p>
          </p:txBody>
        </p:sp>
      </p:grpSp>
      <p:pic>
        <p:nvPicPr>
          <p:cNvPr id="3074" name="Picture 2" descr="未标题-4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5918" y="1329802"/>
            <a:ext cx="4432257" cy="4661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pic>
        <p:nvPicPr>
          <p:cNvPr id="4098" name="Picture 2" descr="未标题-5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0" y="1171664"/>
            <a:ext cx="5000099" cy="518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7448550" y="3679201"/>
            <a:ext cx="1581150" cy="511799"/>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nvGrpSpPr>
          <p:cNvPr id="14" name="组合 13"/>
          <p:cNvGrpSpPr/>
          <p:nvPr/>
        </p:nvGrpSpPr>
        <p:grpSpPr>
          <a:xfrm>
            <a:off x="1078583" y="1130225"/>
            <a:ext cx="5540581" cy="4966717"/>
            <a:chOff x="1071727" y="4213143"/>
            <a:chExt cx="5041512" cy="1778401"/>
          </a:xfrm>
        </p:grpSpPr>
        <p:sp>
          <p:nvSpPr>
            <p:cNvPr id="15" name="矩形 14"/>
            <p:cNvSpPr/>
            <p:nvPr/>
          </p:nvSpPr>
          <p:spPr>
            <a:xfrm>
              <a:off x="1071727" y="4525836"/>
              <a:ext cx="5041512" cy="1465708"/>
            </a:xfrm>
            <a:prstGeom prst="rect">
              <a:avLst/>
            </a:prstGeom>
          </p:spPr>
          <p:txBody>
            <a:bodyPr wrap="square">
              <a:spAutoFit/>
              <a:scene3d>
                <a:camera prst="orthographicFront"/>
                <a:lightRig rig="threePt" dir="t"/>
              </a:scene3d>
              <a:sp3d contourW="6350"/>
            </a:bodyPr>
            <a:lstStyle/>
            <a:p>
              <a:r>
                <a:rPr lang="en-US" altLang="zh-CN" sz="2000" dirty="0" smtClean="0">
                  <a:solidFill>
                    <a:schemeClr val="tx1">
                      <a:lumMod val="50000"/>
                      <a:lumOff val="50000"/>
                    </a:schemeClr>
                  </a:solidFill>
                </a:rPr>
                <a:t>create </a:t>
              </a:r>
              <a:r>
                <a:rPr lang="en-US" altLang="zh-CN" sz="2000" dirty="0">
                  <a:solidFill>
                    <a:schemeClr val="tx1">
                      <a:lumMod val="50000"/>
                      <a:lumOff val="50000"/>
                    </a:schemeClr>
                  </a:solidFill>
                </a:rPr>
                <a:t>trigger </a:t>
              </a:r>
              <a:r>
                <a:rPr lang="en-US" altLang="zh-CN" sz="2000" dirty="0" err="1">
                  <a:solidFill>
                    <a:schemeClr val="tx1">
                      <a:lumMod val="50000"/>
                      <a:lumOff val="50000"/>
                    </a:schemeClr>
                  </a:solidFill>
                </a:rPr>
                <a:t>Tri_logon</a:t>
              </a:r>
              <a:r>
                <a:rPr lang="en-US" altLang="zh-CN" sz="2000" dirty="0">
                  <a:solidFill>
                    <a:schemeClr val="tx1">
                      <a:lumMod val="50000"/>
                      <a:lumOff val="50000"/>
                    </a:schemeClr>
                  </a:solidFill>
                </a:rPr>
                <a:t>  on all server for logon</a:t>
              </a:r>
            </a:p>
            <a:p>
              <a:r>
                <a:rPr lang="en-US" altLang="zh-CN" sz="2000" dirty="0">
                  <a:solidFill>
                    <a:schemeClr val="tx1">
                      <a:lumMod val="50000"/>
                      <a:lumOff val="50000"/>
                    </a:schemeClr>
                  </a:solidFill>
                </a:rPr>
                <a:t>  as</a:t>
              </a:r>
            </a:p>
            <a:p>
              <a:r>
                <a:rPr lang="en-US" altLang="zh-CN" sz="2000" dirty="0">
                  <a:solidFill>
                    <a:schemeClr val="tx1">
                      <a:lumMod val="50000"/>
                      <a:lumOff val="50000"/>
                    </a:schemeClr>
                  </a:solidFill>
                </a:rPr>
                <a:t>  begin</a:t>
              </a:r>
            </a:p>
            <a:p>
              <a:r>
                <a:rPr lang="en-US" altLang="zh-CN" sz="2000" dirty="0">
                  <a:solidFill>
                    <a:schemeClr val="tx1">
                      <a:lumMod val="50000"/>
                      <a:lumOff val="50000"/>
                    </a:schemeClr>
                  </a:solidFill>
                </a:rPr>
                <a:t>  if </a:t>
              </a:r>
              <a:r>
                <a:rPr lang="en-US" altLang="zh-CN" sz="2000" dirty="0" err="1">
                  <a:solidFill>
                    <a:schemeClr val="tx1">
                      <a:lumMod val="50000"/>
                      <a:lumOff val="50000"/>
                    </a:schemeClr>
                  </a:solidFill>
                </a:rPr>
                <a:t>original_login</a:t>
              </a:r>
              <a:r>
                <a:rPr lang="en-US" altLang="zh-CN" sz="2000" dirty="0">
                  <a:solidFill>
                    <a:schemeClr val="tx1">
                      <a:lumMod val="50000"/>
                      <a:lumOff val="50000"/>
                    </a:schemeClr>
                  </a:solidFill>
                </a:rPr>
                <a:t>()='</a:t>
              </a:r>
              <a:r>
                <a:rPr lang="en-US" altLang="zh-CN" sz="2000" dirty="0" err="1">
                  <a:solidFill>
                    <a:schemeClr val="tx1">
                      <a:lumMod val="50000"/>
                      <a:lumOff val="50000"/>
                    </a:schemeClr>
                  </a:solidFill>
                </a:rPr>
                <a:t>Test_logon</a:t>
              </a:r>
              <a:r>
                <a:rPr lang="en-US" altLang="zh-CN" sz="2000" dirty="0">
                  <a:solidFill>
                    <a:schemeClr val="tx1">
                      <a:lumMod val="50000"/>
                      <a:lumOff val="50000"/>
                    </a:schemeClr>
                  </a:solidFill>
                </a:rPr>
                <a:t>‘ and </a:t>
              </a:r>
            </a:p>
            <a:p>
              <a:r>
                <a:rPr lang="en-US" altLang="zh-CN" sz="2000" dirty="0" err="1">
                  <a:solidFill>
                    <a:schemeClr val="tx1">
                      <a:lumMod val="50000"/>
                      <a:lumOff val="50000"/>
                    </a:schemeClr>
                  </a:solidFill>
                </a:rPr>
                <a:t>datepart</a:t>
              </a:r>
              <a:r>
                <a:rPr lang="en-US" altLang="zh-CN" sz="2000" dirty="0">
                  <a:solidFill>
                    <a:schemeClr val="tx1">
                      <a:lumMod val="50000"/>
                      <a:lumOff val="50000"/>
                    </a:schemeClr>
                  </a:solidFill>
                </a:rPr>
                <a:t>(</a:t>
              </a:r>
              <a:r>
                <a:rPr lang="en-US" altLang="zh-CN" sz="2000" dirty="0" err="1">
                  <a:solidFill>
                    <a:schemeClr val="tx1">
                      <a:lumMod val="50000"/>
                      <a:lumOff val="50000"/>
                    </a:schemeClr>
                  </a:solidFill>
                </a:rPr>
                <a:t>hh,getdate</a:t>
              </a:r>
              <a:r>
                <a:rPr lang="en-US" altLang="zh-CN" sz="2000" dirty="0">
                  <a:solidFill>
                    <a:schemeClr val="tx1">
                      <a:lumMod val="50000"/>
                      <a:lumOff val="50000"/>
                    </a:schemeClr>
                  </a:solidFill>
                </a:rPr>
                <a:t>()) between 8 and 20</a:t>
              </a:r>
            </a:p>
            <a:p>
              <a:r>
                <a:rPr lang="en-US" altLang="zh-CN" sz="2000" dirty="0">
                  <a:solidFill>
                    <a:schemeClr val="tx1">
                      <a:lumMod val="50000"/>
                      <a:lumOff val="50000"/>
                    </a:schemeClr>
                  </a:solidFill>
                </a:rPr>
                <a:t>   begin</a:t>
              </a:r>
            </a:p>
            <a:p>
              <a:r>
                <a:rPr lang="en-US" altLang="zh-CN" sz="2000" dirty="0" smtClean="0">
                  <a:solidFill>
                    <a:schemeClr val="tx1">
                      <a:lumMod val="50000"/>
                      <a:lumOff val="50000"/>
                    </a:schemeClr>
                  </a:solidFill>
                </a:rPr>
                <a:t>    print N'</a:t>
              </a:r>
              <a:r>
                <a:rPr lang="zh-CN" altLang="en-US" sz="2000" dirty="0">
                  <a:solidFill>
                    <a:schemeClr val="tx1">
                      <a:lumMod val="50000"/>
                      <a:lumOff val="50000"/>
                    </a:schemeClr>
                  </a:solidFill>
                </a:rPr>
                <a:t>限制</a:t>
              </a:r>
              <a:r>
                <a:rPr lang="zh-CN" altLang="en-US" sz="2000" dirty="0" smtClean="0">
                  <a:solidFill>
                    <a:schemeClr val="tx1">
                      <a:lumMod val="50000"/>
                      <a:lumOff val="50000"/>
                    </a:schemeClr>
                  </a:solidFill>
                </a:rPr>
                <a:t>登录</a:t>
              </a:r>
              <a:r>
                <a:rPr lang="zh-CN" altLang="en-US" sz="2000" dirty="0">
                  <a:solidFill>
                    <a:schemeClr val="tx1">
                      <a:lumMod val="50000"/>
                      <a:lumOff val="50000"/>
                    </a:schemeClr>
                  </a:solidFill>
                </a:rPr>
                <a:t>用户</a:t>
              </a:r>
              <a:r>
                <a:rPr lang="en-US" altLang="zh-CN" sz="2000" dirty="0" err="1" smtClean="0">
                  <a:solidFill>
                    <a:schemeClr val="tx1">
                      <a:lumMod val="50000"/>
                      <a:lumOff val="50000"/>
                    </a:schemeClr>
                  </a:solidFill>
                </a:rPr>
                <a:t>Test_logon</a:t>
              </a:r>
              <a:r>
                <a:rPr lang="zh-CN" altLang="en-US" sz="2000" dirty="0" smtClean="0">
                  <a:solidFill>
                    <a:schemeClr val="tx1">
                      <a:lumMod val="50000"/>
                      <a:lumOff val="50000"/>
                    </a:schemeClr>
                  </a:solidFill>
                </a:rPr>
                <a:t>在</a:t>
              </a:r>
              <a:r>
                <a:rPr lang="en-US" altLang="zh-CN" sz="2000" dirty="0" smtClean="0">
                  <a:solidFill>
                    <a:schemeClr val="tx1">
                      <a:lumMod val="50000"/>
                      <a:lumOff val="50000"/>
                    </a:schemeClr>
                  </a:solidFill>
                </a:rPr>
                <a:t>8~20</a:t>
              </a:r>
              <a:r>
                <a:rPr lang="zh-CN" altLang="en-US" sz="2000" dirty="0" smtClean="0">
                  <a:solidFill>
                    <a:schemeClr val="tx1">
                      <a:lumMod val="50000"/>
                      <a:lumOff val="50000"/>
                    </a:schemeClr>
                  </a:solidFill>
                </a:rPr>
                <a:t>点之间登录数据库</a:t>
              </a:r>
              <a:r>
                <a:rPr lang="en-US" altLang="zh-CN" sz="2000" dirty="0" smtClean="0">
                  <a:solidFill>
                    <a:schemeClr val="tx1">
                      <a:lumMod val="50000"/>
                      <a:lumOff val="50000"/>
                    </a:schemeClr>
                  </a:solidFill>
                </a:rPr>
                <a:t>' ;</a:t>
              </a:r>
            </a:p>
            <a:p>
              <a:r>
                <a:rPr lang="en-US" altLang="zh-CN" sz="2000" dirty="0" smtClean="0">
                  <a:solidFill>
                    <a:schemeClr val="tx1">
                      <a:lumMod val="50000"/>
                      <a:lumOff val="50000"/>
                    </a:schemeClr>
                  </a:solidFill>
                </a:rPr>
                <a:t>    rollback</a:t>
              </a:r>
            </a:p>
            <a:p>
              <a:r>
                <a:rPr lang="en-US" altLang="zh-CN" sz="2000" dirty="0" smtClean="0">
                  <a:solidFill>
                    <a:schemeClr val="tx1">
                      <a:lumMod val="50000"/>
                      <a:lumOff val="50000"/>
                    </a:schemeClr>
                  </a:solidFill>
                </a:rPr>
                <a:t>   </a:t>
              </a:r>
              <a:r>
                <a:rPr lang="en-US" altLang="zh-CN" sz="2000" dirty="0">
                  <a:solidFill>
                    <a:schemeClr val="tx1">
                      <a:lumMod val="50000"/>
                      <a:lumOff val="50000"/>
                    </a:schemeClr>
                  </a:solidFill>
                </a:rPr>
                <a:t>end</a:t>
              </a:r>
            </a:p>
            <a:p>
              <a:r>
                <a:rPr lang="en-US" altLang="zh-CN" sz="2000" dirty="0">
                  <a:solidFill>
                    <a:schemeClr val="tx1">
                      <a:lumMod val="50000"/>
                      <a:lumOff val="50000"/>
                    </a:schemeClr>
                  </a:solidFill>
                </a:rPr>
                <a:t>  end</a:t>
              </a:r>
            </a:p>
            <a:p>
              <a:r>
                <a:rPr lang="zh-CN" altLang="en-US" sz="2000" dirty="0">
                  <a:solidFill>
                    <a:schemeClr val="tx1">
                      <a:lumMod val="50000"/>
                      <a:lumOff val="50000"/>
                    </a:schemeClr>
                  </a:solidFill>
                </a:rPr>
                <a:t>运行结果，如图</a:t>
              </a:r>
              <a:r>
                <a:rPr lang="en-US" altLang="zh-CN" sz="2000" dirty="0" smtClean="0">
                  <a:solidFill>
                    <a:schemeClr val="tx1">
                      <a:lumMod val="50000"/>
                      <a:lumOff val="50000"/>
                    </a:schemeClr>
                  </a:solidFill>
                </a:rPr>
                <a:t>9-14</a:t>
              </a:r>
              <a:r>
                <a:rPr lang="zh-CN" altLang="en-US" sz="2000" dirty="0" smtClean="0">
                  <a:solidFill>
                    <a:schemeClr val="tx1">
                      <a:lumMod val="50000"/>
                      <a:lumOff val="50000"/>
                    </a:schemeClr>
                  </a:solidFill>
                </a:rPr>
                <a:t>所</a:t>
              </a:r>
              <a:r>
                <a:rPr lang="zh-CN" altLang="en-US" sz="2000" dirty="0">
                  <a:solidFill>
                    <a:schemeClr val="tx1">
                      <a:lumMod val="50000"/>
                      <a:lumOff val="50000"/>
                    </a:schemeClr>
                  </a:solidFill>
                </a:rPr>
                <a:t>示。</a:t>
              </a:r>
            </a:p>
            <a:p>
              <a:endParaRPr lang="en-US" altLang="zh-CN" sz="2000" dirty="0">
                <a:solidFill>
                  <a:schemeClr val="tx1">
                    <a:lumMod val="50000"/>
                    <a:lumOff val="50000"/>
                  </a:schemeClr>
                </a:solidFill>
              </a:endParaRPr>
            </a:p>
          </p:txBody>
        </p:sp>
        <p:sp>
          <p:nvSpPr>
            <p:cNvPr id="16" name="矩形 15"/>
            <p:cNvSpPr/>
            <p:nvPr/>
          </p:nvSpPr>
          <p:spPr>
            <a:xfrm>
              <a:off x="1088298" y="4213143"/>
              <a:ext cx="4893797" cy="271101"/>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15】 </a:t>
              </a:r>
              <a:r>
                <a:rPr lang="zh-CN" altLang="en-US" b="1" dirty="0">
                  <a:solidFill>
                    <a:schemeClr val="tx1">
                      <a:lumMod val="65000"/>
                      <a:lumOff val="35000"/>
                    </a:schemeClr>
                  </a:solidFill>
                </a:rPr>
                <a:t>限制登录帐户</a:t>
              </a:r>
              <a:r>
                <a:rPr lang="en-US" altLang="zh-CN" b="1" dirty="0" err="1">
                  <a:solidFill>
                    <a:schemeClr val="tx1">
                      <a:lumMod val="65000"/>
                      <a:lumOff val="35000"/>
                    </a:schemeClr>
                  </a:solidFill>
                </a:rPr>
                <a:t>Test_logon</a:t>
              </a:r>
              <a:r>
                <a:rPr lang="zh-CN" altLang="en-US" b="1" dirty="0">
                  <a:solidFill>
                    <a:schemeClr val="tx1">
                      <a:lumMod val="65000"/>
                      <a:lumOff val="35000"/>
                    </a:schemeClr>
                  </a:solidFill>
                </a:rPr>
                <a:t>在上午</a:t>
              </a:r>
              <a:r>
                <a:rPr lang="en-US" altLang="zh-CN" b="1" dirty="0">
                  <a:solidFill>
                    <a:schemeClr val="tx1">
                      <a:lumMod val="65000"/>
                      <a:lumOff val="35000"/>
                    </a:schemeClr>
                  </a:solidFill>
                </a:rPr>
                <a:t>8</a:t>
              </a:r>
              <a:r>
                <a:rPr lang="zh-CN" altLang="en-US" b="1" dirty="0">
                  <a:solidFill>
                    <a:schemeClr val="tx1">
                      <a:lumMod val="65000"/>
                      <a:lumOff val="35000"/>
                    </a:schemeClr>
                  </a:solidFill>
                </a:rPr>
                <a:t>时至晚上</a:t>
              </a:r>
              <a:r>
                <a:rPr lang="en-US" altLang="zh-CN" b="1" dirty="0">
                  <a:solidFill>
                    <a:schemeClr val="tx1">
                      <a:lumMod val="65000"/>
                      <a:lumOff val="35000"/>
                    </a:schemeClr>
                  </a:solidFill>
                </a:rPr>
                <a:t>20</a:t>
              </a:r>
              <a:r>
                <a:rPr lang="zh-CN" altLang="en-US" b="1" dirty="0">
                  <a:solidFill>
                    <a:schemeClr val="tx1">
                      <a:lumMod val="65000"/>
                      <a:lumOff val="35000"/>
                    </a:schemeClr>
                  </a:solidFill>
                </a:rPr>
                <a:t>时之间的登录服务器。</a:t>
              </a:r>
            </a:p>
          </p:txBody>
        </p:sp>
      </p:grpSp>
    </p:spTree>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078583" y="1130175"/>
            <a:ext cx="9971563" cy="1361386"/>
            <a:chOff x="1071727" y="4213143"/>
            <a:chExt cx="5041512" cy="487465"/>
          </a:xfrm>
        </p:grpSpPr>
        <p:sp>
          <p:nvSpPr>
            <p:cNvPr id="132" name="矩形 131"/>
            <p:cNvSpPr/>
            <p:nvPr/>
          </p:nvSpPr>
          <p:spPr>
            <a:xfrm>
              <a:off x="1071727" y="4403058"/>
              <a:ext cx="5041512" cy="29755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4</a:t>
              </a:r>
              <a:r>
                <a:rPr lang="zh-CN" altLang="en-US" sz="2000" dirty="0">
                  <a:solidFill>
                    <a:schemeClr val="tx1">
                      <a:lumMod val="50000"/>
                      <a:lumOff val="50000"/>
                    </a:schemeClr>
                  </a:solidFill>
                </a:rPr>
                <a:t>）再次测试登录帐户</a:t>
              </a:r>
              <a:r>
                <a:rPr lang="en-US" altLang="zh-CN" sz="2000" dirty="0" err="1">
                  <a:solidFill>
                    <a:schemeClr val="tx1">
                      <a:lumMod val="50000"/>
                      <a:lumOff val="50000"/>
                    </a:schemeClr>
                  </a:solidFill>
                </a:rPr>
                <a:t>Test_logon</a:t>
              </a:r>
              <a:r>
                <a:rPr lang="zh-CN" altLang="en-US" sz="2000" dirty="0">
                  <a:solidFill>
                    <a:schemeClr val="tx1">
                      <a:lumMod val="50000"/>
                      <a:lumOff val="50000"/>
                    </a:schemeClr>
                  </a:solidFill>
                </a:rPr>
                <a:t>连接权限。以</a:t>
              </a:r>
              <a:r>
                <a:rPr lang="en-US" altLang="zh-CN" sz="2000" dirty="0" err="1">
                  <a:solidFill>
                    <a:schemeClr val="tx1">
                      <a:lumMod val="50000"/>
                      <a:lumOff val="50000"/>
                    </a:schemeClr>
                  </a:solidFill>
                </a:rPr>
                <a:t>Test_logon</a:t>
              </a:r>
              <a:r>
                <a:rPr lang="zh-CN" altLang="en-US" sz="2000" dirty="0">
                  <a:solidFill>
                    <a:schemeClr val="tx1">
                      <a:lumMod val="50000"/>
                      <a:lumOff val="50000"/>
                    </a:schemeClr>
                  </a:solidFill>
                </a:rPr>
                <a:t>作为登录名进行连接登录。</a:t>
              </a:r>
            </a:p>
            <a:p>
              <a:pPr algn="just">
                <a:lnSpc>
                  <a:spcPct val="120000"/>
                </a:lnSpc>
              </a:pPr>
              <a:r>
                <a:rPr lang="zh-CN" altLang="en-US" sz="2000" dirty="0">
                  <a:solidFill>
                    <a:schemeClr val="tx1">
                      <a:lumMod val="50000"/>
                      <a:lumOff val="50000"/>
                    </a:schemeClr>
                  </a:solidFill>
                </a:rPr>
                <a:t>运行结果显示失败登录，如图</a:t>
              </a:r>
              <a:r>
                <a:rPr lang="en-US" altLang="zh-CN" sz="2000" dirty="0">
                  <a:solidFill>
                    <a:schemeClr val="tx1">
                      <a:lumMod val="50000"/>
                      <a:lumOff val="50000"/>
                    </a:schemeClr>
                  </a:solidFill>
                </a:rPr>
                <a:t>9-15</a:t>
              </a:r>
              <a:r>
                <a:rPr lang="zh-CN" altLang="en-US" sz="2000" dirty="0">
                  <a:solidFill>
                    <a:schemeClr val="tx1">
                      <a:lumMod val="50000"/>
                      <a:lumOff val="50000"/>
                    </a:schemeClr>
                  </a:solidFill>
                </a:rPr>
                <a:t>所示。</a:t>
              </a:r>
            </a:p>
          </p:txBody>
        </p:sp>
        <p:sp>
          <p:nvSpPr>
            <p:cNvPr id="133" name="矩形 132"/>
            <p:cNvSpPr/>
            <p:nvPr/>
          </p:nvSpPr>
          <p:spPr>
            <a:xfrm>
              <a:off x="1088298" y="4213143"/>
              <a:ext cx="4893797" cy="152081"/>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15】 </a:t>
              </a:r>
              <a:r>
                <a:rPr lang="zh-CN" altLang="en-US" b="1" dirty="0">
                  <a:solidFill>
                    <a:schemeClr val="tx1">
                      <a:lumMod val="65000"/>
                      <a:lumOff val="35000"/>
                    </a:schemeClr>
                  </a:solidFill>
                </a:rPr>
                <a:t>限制登录帐户</a:t>
              </a:r>
              <a:r>
                <a:rPr lang="en-US" altLang="zh-CN" b="1" dirty="0" err="1">
                  <a:solidFill>
                    <a:schemeClr val="tx1">
                      <a:lumMod val="65000"/>
                      <a:lumOff val="35000"/>
                    </a:schemeClr>
                  </a:solidFill>
                </a:rPr>
                <a:t>Test_logon</a:t>
              </a:r>
              <a:r>
                <a:rPr lang="zh-CN" altLang="en-US" b="1" dirty="0">
                  <a:solidFill>
                    <a:schemeClr val="tx1">
                      <a:lumMod val="65000"/>
                      <a:lumOff val="35000"/>
                    </a:schemeClr>
                  </a:solidFill>
                </a:rPr>
                <a:t>在上午</a:t>
              </a:r>
              <a:r>
                <a:rPr lang="en-US" altLang="zh-CN" b="1" dirty="0">
                  <a:solidFill>
                    <a:schemeClr val="tx1">
                      <a:lumMod val="65000"/>
                      <a:lumOff val="35000"/>
                    </a:schemeClr>
                  </a:solidFill>
                </a:rPr>
                <a:t>8</a:t>
              </a:r>
              <a:r>
                <a:rPr lang="zh-CN" altLang="en-US" b="1" dirty="0">
                  <a:solidFill>
                    <a:schemeClr val="tx1">
                      <a:lumMod val="65000"/>
                      <a:lumOff val="35000"/>
                    </a:schemeClr>
                  </a:solidFill>
                </a:rPr>
                <a:t>时至晚上</a:t>
              </a:r>
              <a:r>
                <a:rPr lang="en-US" altLang="zh-CN" b="1" dirty="0">
                  <a:solidFill>
                    <a:schemeClr val="tx1">
                      <a:lumMod val="65000"/>
                      <a:lumOff val="35000"/>
                    </a:schemeClr>
                  </a:solidFill>
                </a:rPr>
                <a:t>20</a:t>
              </a:r>
              <a:r>
                <a:rPr lang="zh-CN" altLang="en-US" b="1" dirty="0">
                  <a:solidFill>
                    <a:schemeClr val="tx1">
                      <a:lumMod val="65000"/>
                      <a:lumOff val="35000"/>
                    </a:schemeClr>
                  </a:solidFill>
                </a:rPr>
                <a:t>时之间的登录服务器。</a:t>
              </a:r>
            </a:p>
          </p:txBody>
        </p:sp>
      </p:grpSp>
      <p:pic>
        <p:nvPicPr>
          <p:cNvPr id="5122" name="Picture 2"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050" y="2871441"/>
            <a:ext cx="8464420" cy="2430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p:nvSpPr>
        <p:spPr bwMode="auto">
          <a:xfrm>
            <a:off x="2747108" y="3905496"/>
            <a:ext cx="3562252" cy="241811"/>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50" name="直接连接符 4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374774" y="338348"/>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存储过程的类型</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52" name="文本框 51"/>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53" name="任意多边形: 形状 5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4" name="任意多边形: 形状 5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5" name="任意多边形: 形状 5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8" name="组合 7"/>
          <p:cNvGrpSpPr/>
          <p:nvPr/>
        </p:nvGrpSpPr>
        <p:grpSpPr>
          <a:xfrm>
            <a:off x="1480819" y="1005839"/>
            <a:ext cx="10181761" cy="1054538"/>
            <a:chOff x="1088299" y="4213143"/>
            <a:chExt cx="5041512" cy="1054566"/>
          </a:xfrm>
        </p:grpSpPr>
        <p:sp>
          <p:nvSpPr>
            <p:cNvPr id="9" name="矩形 8"/>
            <p:cNvSpPr/>
            <p:nvPr/>
          </p:nvSpPr>
          <p:spPr>
            <a:xfrm>
              <a:off x="1088299" y="4658295"/>
              <a:ext cx="5041512" cy="609414"/>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sym typeface="+mn-ea"/>
                </a:rPr>
                <a:t>系统存储过程</a:t>
              </a:r>
              <a:r>
                <a:rPr lang="zh-CN" altLang="en-US" sz="1400" dirty="0" smtClean="0">
                  <a:solidFill>
                    <a:schemeClr val="tx1">
                      <a:lumMod val="50000"/>
                      <a:lumOff val="50000"/>
                    </a:schemeClr>
                  </a:solidFill>
                  <a:sym typeface="+mn-ea"/>
                </a:rPr>
                <a:t>是指执</a:t>
              </a:r>
              <a:r>
                <a:rPr lang="zh-CN" altLang="en-US" sz="1400" dirty="0">
                  <a:solidFill>
                    <a:schemeClr val="tx1">
                      <a:lumMod val="50000"/>
                      <a:lumOff val="50000"/>
                    </a:schemeClr>
                  </a:solidFill>
                  <a:sym typeface="+mn-ea"/>
                </a:rPr>
                <a:t>行系统内置的存储过程。系统存储过程名称以</a:t>
              </a:r>
              <a:r>
                <a:rPr lang="en-US" altLang="zh-CN" sz="1400" dirty="0" err="1">
                  <a:solidFill>
                    <a:schemeClr val="tx1">
                      <a:lumMod val="50000"/>
                      <a:lumOff val="50000"/>
                    </a:schemeClr>
                  </a:solidFill>
                  <a:sym typeface="+mn-ea"/>
                </a:rPr>
                <a:t>sp</a:t>
              </a:r>
              <a:r>
                <a:rPr lang="en-US" altLang="zh-CN" sz="1400" dirty="0">
                  <a:solidFill>
                    <a:schemeClr val="tx1">
                      <a:lumMod val="50000"/>
                      <a:lumOff val="50000"/>
                    </a:schemeClr>
                  </a:solidFill>
                  <a:sym typeface="+mn-ea"/>
                </a:rPr>
                <a:t>_</a:t>
              </a:r>
              <a:r>
                <a:rPr lang="zh-CN" altLang="en-US" sz="1400" dirty="0">
                  <a:solidFill>
                    <a:schemeClr val="tx1">
                      <a:lumMod val="50000"/>
                      <a:lumOff val="50000"/>
                    </a:schemeClr>
                  </a:solidFill>
                  <a:sym typeface="+mn-ea"/>
                </a:rPr>
                <a:t>为前缀，并存储于</a:t>
              </a:r>
              <a:r>
                <a:rPr lang="en-US" altLang="zh-CN" sz="1400" dirty="0">
                  <a:solidFill>
                    <a:schemeClr val="tx1">
                      <a:lumMod val="50000"/>
                      <a:lumOff val="50000"/>
                    </a:schemeClr>
                  </a:solidFill>
                  <a:sym typeface="+mn-ea"/>
                </a:rPr>
                <a:t>master</a:t>
              </a:r>
              <a:r>
                <a:rPr lang="zh-CN" altLang="en-US" sz="1400" dirty="0">
                  <a:solidFill>
                    <a:schemeClr val="tx1">
                      <a:lumMod val="50000"/>
                      <a:lumOff val="50000"/>
                    </a:schemeClr>
                  </a:solidFill>
                  <a:sym typeface="+mn-ea"/>
                </a:rPr>
                <a:t>数据库中。用户也可以在</a:t>
              </a:r>
              <a:r>
                <a:rPr lang="en-US" altLang="zh-CN" sz="1400" dirty="0">
                  <a:solidFill>
                    <a:schemeClr val="tx1">
                      <a:lumMod val="50000"/>
                      <a:lumOff val="50000"/>
                    </a:schemeClr>
                  </a:solidFill>
                  <a:sym typeface="+mn-ea"/>
                </a:rPr>
                <a:t>master</a:t>
              </a:r>
              <a:r>
                <a:rPr lang="zh-CN" altLang="en-US" sz="1400" dirty="0">
                  <a:solidFill>
                    <a:schemeClr val="tx1">
                      <a:lumMod val="50000"/>
                      <a:lumOff val="50000"/>
                    </a:schemeClr>
                  </a:solidFill>
                  <a:sym typeface="+mn-ea"/>
                </a:rPr>
                <a:t>数据中自定义</a:t>
              </a:r>
              <a:r>
                <a:rPr lang="en-US" altLang="zh-CN" sz="1400" dirty="0" err="1">
                  <a:solidFill>
                    <a:schemeClr val="tx1">
                      <a:lumMod val="50000"/>
                      <a:lumOff val="50000"/>
                    </a:schemeClr>
                  </a:solidFill>
                  <a:sym typeface="+mn-ea"/>
                </a:rPr>
                <a:t>sp</a:t>
              </a:r>
              <a:r>
                <a:rPr lang="en-US" altLang="zh-CN" sz="1400" dirty="0">
                  <a:solidFill>
                    <a:schemeClr val="tx1">
                      <a:lumMod val="50000"/>
                      <a:lumOff val="50000"/>
                    </a:schemeClr>
                  </a:solidFill>
                  <a:sym typeface="+mn-ea"/>
                </a:rPr>
                <a:t>_</a:t>
              </a:r>
              <a:r>
                <a:rPr lang="zh-CN" altLang="en-US" sz="1400" dirty="0">
                  <a:solidFill>
                    <a:schemeClr val="tx1">
                      <a:lumMod val="50000"/>
                      <a:lumOff val="50000"/>
                    </a:schemeClr>
                  </a:solidFill>
                  <a:sym typeface="+mn-ea"/>
                </a:rPr>
                <a:t>为前缀的系统存储过程。</a:t>
              </a:r>
              <a:endParaRPr sz="1400" dirty="0">
                <a:solidFill>
                  <a:schemeClr val="tx1">
                    <a:lumMod val="50000"/>
                    <a:lumOff val="50000"/>
                  </a:schemeClr>
                </a:solidFill>
                <a:sym typeface="+mn-ea"/>
              </a:endParaRPr>
            </a:p>
          </p:txBody>
        </p:sp>
        <p:sp>
          <p:nvSpPr>
            <p:cNvPr id="10" name="矩形 9"/>
            <p:cNvSpPr/>
            <p:nvPr/>
          </p:nvSpPr>
          <p:spPr>
            <a:xfrm>
              <a:off x="1088299" y="4213143"/>
              <a:ext cx="2241974" cy="42474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系统</a:t>
              </a:r>
              <a:r>
                <a:rPr lang="zh-CN" altLang="en-US" b="1" dirty="0">
                  <a:solidFill>
                    <a:schemeClr val="tx1">
                      <a:lumMod val="65000"/>
                      <a:lumOff val="35000"/>
                    </a:schemeClr>
                  </a:solidFill>
                </a:rPr>
                <a:t>存储过程</a:t>
              </a:r>
            </a:p>
          </p:txBody>
        </p:sp>
      </p:grpSp>
      <p:grpSp>
        <p:nvGrpSpPr>
          <p:cNvPr id="2" name="组合 1"/>
          <p:cNvGrpSpPr/>
          <p:nvPr/>
        </p:nvGrpSpPr>
        <p:grpSpPr>
          <a:xfrm>
            <a:off x="1480820" y="2179685"/>
            <a:ext cx="10181760" cy="1313071"/>
            <a:chOff x="1088299" y="4213143"/>
            <a:chExt cx="5041512" cy="1313104"/>
          </a:xfrm>
        </p:grpSpPr>
        <p:sp>
          <p:nvSpPr>
            <p:cNvPr id="6" name="矩形 5"/>
            <p:cNvSpPr/>
            <p:nvPr/>
          </p:nvSpPr>
          <p:spPr>
            <a:xfrm>
              <a:off x="1088299" y="4658295"/>
              <a:ext cx="5041512" cy="867952"/>
            </a:xfrm>
            <a:prstGeom prst="rect">
              <a:avLst/>
            </a:prstGeom>
            <a:solidFill>
              <a:schemeClr val="bg2">
                <a:lumMod val="90000"/>
              </a:schemeClr>
            </a:solidFill>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sym typeface="+mn-ea"/>
                </a:rPr>
                <a:t>用户存储过程是用户创建的存储过程。用户存储过程名称不推荐使用</a:t>
              </a:r>
              <a:r>
                <a:rPr lang="en-US" altLang="zh-CN" sz="1400" dirty="0" err="1">
                  <a:solidFill>
                    <a:schemeClr val="tx1">
                      <a:lumMod val="50000"/>
                      <a:lumOff val="50000"/>
                    </a:schemeClr>
                  </a:solidFill>
                  <a:sym typeface="+mn-ea"/>
                </a:rPr>
                <a:t>sp</a:t>
              </a:r>
              <a:r>
                <a:rPr lang="en-US" altLang="zh-CN" sz="1400" dirty="0">
                  <a:solidFill>
                    <a:schemeClr val="tx1">
                      <a:lumMod val="50000"/>
                      <a:lumOff val="50000"/>
                    </a:schemeClr>
                  </a:solidFill>
                  <a:sym typeface="+mn-ea"/>
                </a:rPr>
                <a:t>_</a:t>
              </a:r>
              <a:r>
                <a:rPr lang="zh-CN" altLang="en-US" sz="1400" dirty="0">
                  <a:solidFill>
                    <a:schemeClr val="tx1">
                      <a:lumMod val="50000"/>
                      <a:lumOff val="50000"/>
                    </a:schemeClr>
                  </a:solidFill>
                  <a:sym typeface="+mn-ea"/>
                </a:rPr>
                <a:t>为前缀</a:t>
              </a:r>
              <a:r>
                <a:rPr lang="zh-CN" altLang="en-US" sz="1400" dirty="0" smtClean="0">
                  <a:solidFill>
                    <a:schemeClr val="tx1">
                      <a:lumMod val="50000"/>
                      <a:lumOff val="50000"/>
                    </a:schemeClr>
                  </a:solidFill>
                  <a:sym typeface="+mn-ea"/>
                </a:rPr>
                <a:t>，存</a:t>
              </a:r>
              <a:r>
                <a:rPr lang="zh-CN" altLang="en-US" sz="1400" dirty="0">
                  <a:solidFill>
                    <a:schemeClr val="tx1">
                      <a:lumMod val="50000"/>
                      <a:lumOff val="50000"/>
                    </a:schemeClr>
                  </a:solidFill>
                  <a:sym typeface="+mn-ea"/>
                </a:rPr>
                <a:t>储在用户数据库中。如果用户存储过程与系统存储过程同名，则用户存储过程失效。用户存储过程的名称存储在系统表</a:t>
              </a:r>
              <a:r>
                <a:rPr lang="en-US" altLang="zh-CN" sz="1400" dirty="0" err="1">
                  <a:solidFill>
                    <a:schemeClr val="tx1">
                      <a:lumMod val="50000"/>
                      <a:lumOff val="50000"/>
                    </a:schemeClr>
                  </a:solidFill>
                  <a:sym typeface="+mn-ea"/>
                </a:rPr>
                <a:t>sysobjects</a:t>
              </a:r>
              <a:r>
                <a:rPr lang="zh-CN" altLang="en-US" sz="1400" dirty="0">
                  <a:solidFill>
                    <a:schemeClr val="tx1">
                      <a:lumMod val="50000"/>
                      <a:lumOff val="50000"/>
                    </a:schemeClr>
                  </a:solidFill>
                  <a:sym typeface="+mn-ea"/>
                </a:rPr>
                <a:t>中，而其中定义的文本则存储在系统表</a:t>
              </a:r>
              <a:r>
                <a:rPr lang="en-US" altLang="zh-CN" sz="1400" dirty="0" err="1">
                  <a:solidFill>
                    <a:schemeClr val="tx1">
                      <a:lumMod val="50000"/>
                      <a:lumOff val="50000"/>
                    </a:schemeClr>
                  </a:solidFill>
                  <a:sym typeface="+mn-ea"/>
                </a:rPr>
                <a:t>syscomments</a:t>
              </a:r>
              <a:r>
                <a:rPr lang="zh-CN" altLang="en-US" sz="1400" dirty="0">
                  <a:solidFill>
                    <a:schemeClr val="tx1">
                      <a:lumMod val="50000"/>
                      <a:lumOff val="50000"/>
                    </a:schemeClr>
                  </a:solidFill>
                  <a:sym typeface="+mn-ea"/>
                </a:rPr>
                <a:t>中。</a:t>
              </a:r>
            </a:p>
          </p:txBody>
        </p:sp>
        <p:sp>
          <p:nvSpPr>
            <p:cNvPr id="7" name="矩形 6"/>
            <p:cNvSpPr/>
            <p:nvPr/>
          </p:nvSpPr>
          <p:spPr>
            <a:xfrm>
              <a:off x="1088299" y="4213143"/>
              <a:ext cx="2241974" cy="42474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2.</a:t>
              </a:r>
              <a:r>
                <a:rPr lang="zh-CN" altLang="en-US" b="1" dirty="0" smtClean="0">
                  <a:solidFill>
                    <a:schemeClr val="tx1">
                      <a:lumMod val="65000"/>
                      <a:lumOff val="35000"/>
                    </a:schemeClr>
                  </a:solidFill>
                </a:rPr>
                <a:t>用户</a:t>
              </a:r>
              <a:r>
                <a:rPr lang="zh-CN" altLang="en-US" b="1" dirty="0">
                  <a:solidFill>
                    <a:schemeClr val="tx1">
                      <a:lumMod val="65000"/>
                      <a:lumOff val="35000"/>
                    </a:schemeClr>
                  </a:solidFill>
                </a:rPr>
                <a:t>存储过程</a:t>
              </a:r>
            </a:p>
          </p:txBody>
        </p:sp>
      </p:grpSp>
      <p:grpSp>
        <p:nvGrpSpPr>
          <p:cNvPr id="14" name="组合 13"/>
          <p:cNvGrpSpPr/>
          <p:nvPr/>
        </p:nvGrpSpPr>
        <p:grpSpPr>
          <a:xfrm>
            <a:off x="1490345" y="3674111"/>
            <a:ext cx="10172235" cy="1830136"/>
            <a:chOff x="1080089" y="4213143"/>
            <a:chExt cx="5049722" cy="1830184"/>
          </a:xfrm>
        </p:grpSpPr>
        <p:sp>
          <p:nvSpPr>
            <p:cNvPr id="15" name="矩形 14"/>
            <p:cNvSpPr/>
            <p:nvPr/>
          </p:nvSpPr>
          <p:spPr>
            <a:xfrm>
              <a:off x="1088299" y="4658295"/>
              <a:ext cx="5041512" cy="1385032"/>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sym typeface="+mn-ea"/>
                </a:rPr>
                <a:t>临时存储过程分为局部临时存储过程和全局临时存储过程。</a:t>
              </a:r>
            </a:p>
            <a:p>
              <a:pPr algn="just">
                <a:lnSpc>
                  <a:spcPct val="120000"/>
                </a:lnSpc>
              </a:pPr>
              <a:r>
                <a:rPr lang="zh-CN" altLang="en-US" sz="1400" dirty="0">
                  <a:solidFill>
                    <a:schemeClr val="tx1">
                      <a:lumMod val="50000"/>
                      <a:lumOff val="50000"/>
                    </a:schemeClr>
                  </a:solidFill>
                  <a:sym typeface="+mn-ea"/>
                </a:rPr>
                <a:t>局部临时存储过程名称以</a:t>
              </a:r>
              <a:r>
                <a:rPr lang="en-US" altLang="zh-CN" sz="1400" dirty="0">
                  <a:solidFill>
                    <a:schemeClr val="tx1">
                      <a:lumMod val="50000"/>
                      <a:lumOff val="50000"/>
                    </a:schemeClr>
                  </a:solidFill>
                  <a:sym typeface="+mn-ea"/>
                </a:rPr>
                <a:t>#</a:t>
              </a:r>
              <a:r>
                <a:rPr lang="zh-CN" altLang="en-US" sz="1400" dirty="0">
                  <a:solidFill>
                    <a:schemeClr val="tx1">
                      <a:lumMod val="50000"/>
                      <a:lumOff val="50000"/>
                    </a:schemeClr>
                  </a:solidFill>
                  <a:sym typeface="+mn-ea"/>
                </a:rPr>
                <a:t>为前缀，存放在</a:t>
              </a:r>
              <a:r>
                <a:rPr lang="en-US" altLang="zh-CN" sz="1400" dirty="0" err="1">
                  <a:solidFill>
                    <a:schemeClr val="tx1">
                      <a:lumMod val="50000"/>
                      <a:lumOff val="50000"/>
                    </a:schemeClr>
                  </a:solidFill>
                  <a:sym typeface="+mn-ea"/>
                </a:rPr>
                <a:t>tempdb</a:t>
              </a:r>
              <a:r>
                <a:rPr lang="zh-CN" altLang="en-US" sz="1400" dirty="0">
                  <a:solidFill>
                    <a:schemeClr val="tx1">
                      <a:lumMod val="50000"/>
                      <a:lumOff val="50000"/>
                    </a:schemeClr>
                  </a:solidFill>
                  <a:sym typeface="+mn-ea"/>
                </a:rPr>
                <a:t>数据库中，只由创建并连接的用户使用，当该用户断开连接时将自动删除局部临时存储过程。</a:t>
              </a:r>
            </a:p>
            <a:p>
              <a:pPr algn="just">
                <a:lnSpc>
                  <a:spcPct val="120000"/>
                </a:lnSpc>
              </a:pPr>
              <a:r>
                <a:rPr lang="zh-CN" altLang="en-US" sz="1400" dirty="0">
                  <a:solidFill>
                    <a:schemeClr val="tx1">
                      <a:lumMod val="50000"/>
                      <a:lumOff val="50000"/>
                    </a:schemeClr>
                  </a:solidFill>
                  <a:sym typeface="+mn-ea"/>
                </a:rPr>
                <a:t>全局临时存储过程名称以</a:t>
              </a:r>
              <a:r>
                <a:rPr lang="en-US" altLang="zh-CN" sz="1400" dirty="0">
                  <a:solidFill>
                    <a:schemeClr val="tx1">
                      <a:lumMod val="50000"/>
                      <a:lumOff val="50000"/>
                    </a:schemeClr>
                  </a:solidFill>
                  <a:sym typeface="+mn-ea"/>
                </a:rPr>
                <a:t>##</a:t>
              </a:r>
              <a:r>
                <a:rPr lang="zh-CN" altLang="en-US" sz="1400" dirty="0">
                  <a:solidFill>
                    <a:schemeClr val="tx1">
                      <a:lumMod val="50000"/>
                      <a:lumOff val="50000"/>
                    </a:schemeClr>
                  </a:solidFill>
                  <a:sym typeface="+mn-ea"/>
                </a:rPr>
                <a:t>为前缀，存放在</a:t>
              </a:r>
              <a:r>
                <a:rPr lang="en-US" altLang="zh-CN" sz="1400" dirty="0" err="1">
                  <a:solidFill>
                    <a:schemeClr val="tx1">
                      <a:lumMod val="50000"/>
                      <a:lumOff val="50000"/>
                    </a:schemeClr>
                  </a:solidFill>
                  <a:sym typeface="+mn-ea"/>
                </a:rPr>
                <a:t>tempdb</a:t>
              </a:r>
              <a:r>
                <a:rPr lang="zh-CN" altLang="en-US" sz="1400" dirty="0">
                  <a:solidFill>
                    <a:schemeClr val="tx1">
                      <a:lumMod val="50000"/>
                      <a:lumOff val="50000"/>
                    </a:schemeClr>
                  </a:solidFill>
                  <a:sym typeface="+mn-ea"/>
                </a:rPr>
                <a:t>数据库中，允许所有连接的用户使用，在所有用户断开连接时自动被删除。</a:t>
              </a:r>
            </a:p>
          </p:txBody>
        </p:sp>
        <p:sp>
          <p:nvSpPr>
            <p:cNvPr id="16" name="矩形 15"/>
            <p:cNvSpPr/>
            <p:nvPr/>
          </p:nvSpPr>
          <p:spPr>
            <a:xfrm>
              <a:off x="1080089" y="4213143"/>
              <a:ext cx="2241974" cy="42474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3.</a:t>
              </a:r>
              <a:r>
                <a:rPr lang="zh-CN" altLang="en-US" b="1" dirty="0" smtClean="0">
                  <a:solidFill>
                    <a:schemeClr val="tx1">
                      <a:lumMod val="65000"/>
                      <a:lumOff val="35000"/>
                    </a:schemeClr>
                  </a:solidFill>
                </a:rPr>
                <a:t>临时</a:t>
              </a:r>
              <a:r>
                <a:rPr lang="zh-CN" altLang="en-US" b="1" dirty="0">
                  <a:solidFill>
                    <a:schemeClr val="tx1">
                      <a:lumMod val="65000"/>
                      <a:lumOff val="35000"/>
                    </a:schemeClr>
                  </a:solidFill>
                </a:rPr>
                <a:t>存储过程</a:t>
              </a:r>
            </a:p>
          </p:txBody>
        </p:sp>
      </p:grpSp>
      <p:grpSp>
        <p:nvGrpSpPr>
          <p:cNvPr id="11" name="组合 10"/>
          <p:cNvGrpSpPr/>
          <p:nvPr/>
        </p:nvGrpSpPr>
        <p:grpSpPr>
          <a:xfrm>
            <a:off x="1520190" y="5410693"/>
            <a:ext cx="4488486" cy="762136"/>
            <a:chOff x="1088299" y="4161195"/>
            <a:chExt cx="5041512" cy="762160"/>
          </a:xfrm>
        </p:grpSpPr>
        <p:sp>
          <p:nvSpPr>
            <p:cNvPr id="12" name="矩形 11"/>
            <p:cNvSpPr/>
            <p:nvPr/>
          </p:nvSpPr>
          <p:spPr>
            <a:xfrm>
              <a:off x="1088299" y="4594794"/>
              <a:ext cx="5041512" cy="328561"/>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sym typeface="+mn-ea"/>
                </a:rPr>
                <a:t>远程存储过程是位于远程服务器上的存储过程。</a:t>
              </a:r>
            </a:p>
          </p:txBody>
        </p:sp>
        <p:sp>
          <p:nvSpPr>
            <p:cNvPr id="13" name="矩形 12"/>
            <p:cNvSpPr/>
            <p:nvPr/>
          </p:nvSpPr>
          <p:spPr>
            <a:xfrm>
              <a:off x="1088299" y="4161195"/>
              <a:ext cx="2241974" cy="42474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4.</a:t>
              </a:r>
              <a:r>
                <a:rPr lang="zh-CN" altLang="en-US" b="1" dirty="0" smtClean="0">
                  <a:solidFill>
                    <a:schemeClr val="tx1">
                      <a:lumMod val="65000"/>
                      <a:lumOff val="35000"/>
                    </a:schemeClr>
                  </a:solidFill>
                </a:rPr>
                <a:t>远程</a:t>
              </a:r>
              <a:r>
                <a:rPr lang="zh-CN" altLang="en-US" b="1" dirty="0">
                  <a:solidFill>
                    <a:schemeClr val="tx1">
                      <a:lumMod val="65000"/>
                      <a:lumOff val="35000"/>
                    </a:schemeClr>
                  </a:solidFill>
                </a:rPr>
                <a:t>存储过程</a:t>
              </a:r>
            </a:p>
          </p:txBody>
        </p:sp>
      </p:grpSp>
      <p:grpSp>
        <p:nvGrpSpPr>
          <p:cNvPr id="22" name="组合 21"/>
          <p:cNvGrpSpPr/>
          <p:nvPr/>
        </p:nvGrpSpPr>
        <p:grpSpPr>
          <a:xfrm>
            <a:off x="6236208" y="5385300"/>
            <a:ext cx="5506932" cy="1301513"/>
            <a:chOff x="1088299" y="4135795"/>
            <a:chExt cx="5041512" cy="1301553"/>
          </a:xfrm>
        </p:grpSpPr>
        <p:sp>
          <p:nvSpPr>
            <p:cNvPr id="23" name="矩形 22"/>
            <p:cNvSpPr/>
            <p:nvPr/>
          </p:nvSpPr>
          <p:spPr>
            <a:xfrm>
              <a:off x="1088299" y="4569392"/>
              <a:ext cx="5041512" cy="867956"/>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sym typeface="+mn-ea"/>
                </a:rPr>
                <a:t>扩展存储过程是利用外部语言（如</a:t>
              </a:r>
              <a:r>
                <a:rPr lang="en-US" altLang="zh-CN" sz="1400" dirty="0">
                  <a:solidFill>
                    <a:schemeClr val="tx1">
                      <a:lumMod val="50000"/>
                      <a:lumOff val="50000"/>
                    </a:schemeClr>
                  </a:solidFill>
                  <a:sym typeface="+mn-ea"/>
                </a:rPr>
                <a:t>C</a:t>
              </a:r>
              <a:r>
                <a:rPr lang="zh-CN" altLang="en-US" sz="1400" dirty="0">
                  <a:solidFill>
                    <a:schemeClr val="tx1">
                      <a:lumMod val="50000"/>
                      <a:lumOff val="50000"/>
                    </a:schemeClr>
                  </a:solidFill>
                  <a:sym typeface="+mn-ea"/>
                </a:rPr>
                <a:t>语言）编写的存储过程。用于以弥补</a:t>
              </a:r>
              <a:r>
                <a:rPr lang="en-US" altLang="zh-CN" sz="1400" dirty="0">
                  <a:solidFill>
                    <a:schemeClr val="tx1">
                      <a:lumMod val="50000"/>
                      <a:lumOff val="50000"/>
                    </a:schemeClr>
                  </a:solidFill>
                  <a:sym typeface="+mn-ea"/>
                </a:rPr>
                <a:t>SQL Server</a:t>
              </a:r>
              <a:r>
                <a:rPr lang="zh-CN" altLang="en-US" sz="1400" dirty="0">
                  <a:solidFill>
                    <a:schemeClr val="tx1">
                      <a:lumMod val="50000"/>
                      <a:lumOff val="50000"/>
                    </a:schemeClr>
                  </a:solidFill>
                  <a:sym typeface="+mn-ea"/>
                </a:rPr>
                <a:t>的不</a:t>
              </a:r>
              <a:r>
                <a:rPr lang="zh-CN" altLang="en-US" sz="1400" dirty="0" smtClean="0">
                  <a:solidFill>
                    <a:schemeClr val="tx1">
                      <a:lumMod val="50000"/>
                      <a:lumOff val="50000"/>
                    </a:schemeClr>
                  </a:solidFill>
                  <a:sym typeface="+mn-ea"/>
                </a:rPr>
                <a:t>足，并扩</a:t>
              </a:r>
              <a:r>
                <a:rPr lang="zh-CN" altLang="en-US" sz="1400" dirty="0">
                  <a:solidFill>
                    <a:schemeClr val="tx1">
                      <a:lumMod val="50000"/>
                      <a:lumOff val="50000"/>
                    </a:schemeClr>
                  </a:solidFill>
                  <a:sym typeface="+mn-ea"/>
                </a:rPr>
                <a:t>展新的功能，扩展存储过程名以</a:t>
              </a:r>
              <a:r>
                <a:rPr lang="en-US" altLang="zh-CN" sz="1400" dirty="0" err="1">
                  <a:solidFill>
                    <a:schemeClr val="tx1">
                      <a:lumMod val="50000"/>
                      <a:lumOff val="50000"/>
                    </a:schemeClr>
                  </a:solidFill>
                  <a:sym typeface="+mn-ea"/>
                </a:rPr>
                <a:t>xp</a:t>
              </a:r>
              <a:r>
                <a:rPr lang="en-US" altLang="zh-CN" sz="1400" dirty="0">
                  <a:solidFill>
                    <a:schemeClr val="tx1">
                      <a:lumMod val="50000"/>
                      <a:lumOff val="50000"/>
                    </a:schemeClr>
                  </a:solidFill>
                  <a:sym typeface="+mn-ea"/>
                </a:rPr>
                <a:t>_</a:t>
              </a:r>
              <a:r>
                <a:rPr lang="zh-CN" altLang="en-US" sz="1400" dirty="0">
                  <a:solidFill>
                    <a:schemeClr val="tx1">
                      <a:lumMod val="50000"/>
                      <a:lumOff val="50000"/>
                    </a:schemeClr>
                  </a:solidFill>
                  <a:sym typeface="+mn-ea"/>
                </a:rPr>
                <a:t>为前缀。</a:t>
              </a:r>
            </a:p>
          </p:txBody>
        </p:sp>
        <p:sp>
          <p:nvSpPr>
            <p:cNvPr id="24" name="矩形 23"/>
            <p:cNvSpPr/>
            <p:nvPr/>
          </p:nvSpPr>
          <p:spPr>
            <a:xfrm>
              <a:off x="1088299" y="4135795"/>
              <a:ext cx="2241974" cy="42474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5.</a:t>
              </a:r>
              <a:r>
                <a:rPr lang="zh-CN" altLang="en-US" b="1" dirty="0" smtClean="0">
                  <a:solidFill>
                    <a:schemeClr val="tx1">
                      <a:lumMod val="65000"/>
                      <a:lumOff val="35000"/>
                    </a:schemeClr>
                  </a:solidFill>
                </a:rPr>
                <a:t>扩展</a:t>
              </a:r>
              <a:r>
                <a:rPr lang="zh-CN" altLang="en-US" b="1" dirty="0">
                  <a:solidFill>
                    <a:schemeClr val="tx1">
                      <a:lumMod val="65000"/>
                      <a:lumOff val="35000"/>
                    </a:schemeClr>
                  </a:solidFill>
                </a:rPr>
                <a:t>存储过程</a:t>
              </a:r>
            </a:p>
          </p:txBody>
        </p:sp>
      </p:grpSp>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触发器的修改</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03</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111251" y="1130228"/>
            <a:ext cx="10043262" cy="4008825"/>
            <a:chOff x="1088298" y="4213143"/>
            <a:chExt cx="5013436" cy="5166469"/>
          </a:xfrm>
        </p:grpSpPr>
        <p:sp>
          <p:nvSpPr>
            <p:cNvPr id="132" name="矩形 131"/>
            <p:cNvSpPr/>
            <p:nvPr/>
          </p:nvSpPr>
          <p:spPr>
            <a:xfrm>
              <a:off x="1140397" y="4976748"/>
              <a:ext cx="4961337" cy="4402864"/>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使用</a:t>
              </a:r>
              <a:r>
                <a:rPr lang="en-US" altLang="zh-CN" sz="2000" dirty="0">
                  <a:solidFill>
                    <a:schemeClr val="tx1">
                      <a:lumMod val="50000"/>
                      <a:lumOff val="50000"/>
                    </a:schemeClr>
                  </a:solidFill>
                </a:rPr>
                <a:t>T-SQL</a:t>
              </a:r>
              <a:r>
                <a:rPr lang="zh-CN" altLang="en-US" sz="2000" dirty="0">
                  <a:solidFill>
                    <a:schemeClr val="tx1">
                      <a:lumMod val="50000"/>
                      <a:lumOff val="50000"/>
                    </a:schemeClr>
                  </a:solidFill>
                </a:rPr>
                <a:t>语句修改</a:t>
              </a:r>
              <a:r>
                <a:rPr lang="en-US" altLang="zh-CN" sz="2000" dirty="0">
                  <a:solidFill>
                    <a:schemeClr val="tx1">
                      <a:lumMod val="50000"/>
                      <a:lumOff val="50000"/>
                    </a:schemeClr>
                  </a:solidFill>
                </a:rPr>
                <a:t>DML</a:t>
              </a:r>
              <a:r>
                <a:rPr lang="zh-CN" altLang="en-US" sz="2000" dirty="0">
                  <a:solidFill>
                    <a:schemeClr val="tx1">
                      <a:lumMod val="50000"/>
                      <a:lumOff val="50000"/>
                    </a:schemeClr>
                  </a:solidFill>
                </a:rPr>
                <a:t>触发器的语句语法格式如下：</a:t>
              </a:r>
            </a:p>
            <a:p>
              <a:pPr algn="just">
                <a:lnSpc>
                  <a:spcPct val="120000"/>
                </a:lnSpc>
              </a:pPr>
              <a:r>
                <a:rPr lang="en-US" altLang="zh-CN" sz="2000" dirty="0">
                  <a:solidFill>
                    <a:schemeClr val="tx1">
                      <a:lumMod val="50000"/>
                      <a:lumOff val="50000"/>
                    </a:schemeClr>
                  </a:solidFill>
                </a:rPr>
                <a:t>alter trigger &lt;</a:t>
              </a:r>
              <a:r>
                <a:rPr lang="zh-CN" altLang="en-US" sz="2000" dirty="0">
                  <a:solidFill>
                    <a:schemeClr val="tx1">
                      <a:lumMod val="50000"/>
                      <a:lumOff val="50000"/>
                    </a:schemeClr>
                  </a:solidFill>
                </a:rPr>
                <a:t>触发器名</a:t>
              </a:r>
              <a:r>
                <a:rPr lang="en-US" altLang="zh-CN" sz="2000" dirty="0">
                  <a:solidFill>
                    <a:schemeClr val="tx1">
                      <a:lumMod val="50000"/>
                      <a:lumOff val="50000"/>
                    </a:schemeClr>
                  </a:solidFill>
                </a:rPr>
                <a:t>&gt; on {</a:t>
              </a:r>
              <a:r>
                <a:rPr lang="zh-CN" altLang="en-US" sz="2000" dirty="0">
                  <a:solidFill>
                    <a:schemeClr val="tx1">
                      <a:lumMod val="50000"/>
                      <a:lumOff val="50000"/>
                    </a:schemeClr>
                  </a:solidFill>
                </a:rPr>
                <a:t>表名</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视图名</a:t>
              </a:r>
              <a:r>
                <a:rPr lang="en-US" altLang="zh-CN" sz="2000" dirty="0">
                  <a:solidFill>
                    <a:schemeClr val="tx1">
                      <a:lumMod val="50000"/>
                      <a:lumOff val="50000"/>
                    </a:schemeClr>
                  </a:solidFill>
                </a:rPr>
                <a:t>}</a:t>
              </a:r>
            </a:p>
            <a:p>
              <a:pPr algn="just">
                <a:lnSpc>
                  <a:spcPct val="120000"/>
                </a:lnSpc>
              </a:pPr>
              <a:r>
                <a:rPr lang="en-US" altLang="zh-CN" sz="2000" dirty="0">
                  <a:solidFill>
                    <a:schemeClr val="tx1">
                      <a:lumMod val="50000"/>
                      <a:lumOff val="50000"/>
                    </a:schemeClr>
                  </a:solidFill>
                </a:rPr>
                <a:t>  [with encryption]{</a:t>
              </a:r>
            </a:p>
            <a:p>
              <a:pPr algn="just">
                <a:lnSpc>
                  <a:spcPct val="120000"/>
                </a:lnSpc>
              </a:pPr>
              <a:r>
                <a:rPr lang="en-US" altLang="zh-CN" sz="2000" dirty="0">
                  <a:solidFill>
                    <a:schemeClr val="tx1">
                      <a:lumMod val="50000"/>
                      <a:lumOff val="50000"/>
                    </a:schemeClr>
                  </a:solidFill>
                </a:rPr>
                <a:t>  {</a:t>
              </a:r>
              <a:r>
                <a:rPr lang="en-US" altLang="zh-CN" sz="2000" dirty="0" err="1">
                  <a:solidFill>
                    <a:schemeClr val="tx1">
                      <a:lumMod val="50000"/>
                      <a:lumOff val="50000"/>
                    </a:schemeClr>
                  </a:solidFill>
                </a:rPr>
                <a:t>for|after|instead</a:t>
              </a:r>
              <a:r>
                <a:rPr lang="en-US" altLang="zh-CN" sz="2000" dirty="0">
                  <a:solidFill>
                    <a:schemeClr val="tx1">
                      <a:lumMod val="50000"/>
                      <a:lumOff val="50000"/>
                    </a:schemeClr>
                  </a:solidFill>
                </a:rPr>
                <a:t> of}{[delete][,][insert][,][update]}</a:t>
              </a:r>
            </a:p>
            <a:p>
              <a:pPr algn="just">
                <a:lnSpc>
                  <a:spcPct val="120000"/>
                </a:lnSpc>
              </a:pPr>
              <a:r>
                <a:rPr lang="en-US" altLang="zh-CN" sz="2000" dirty="0">
                  <a:solidFill>
                    <a:schemeClr val="tx1">
                      <a:lumMod val="50000"/>
                      <a:lumOff val="50000"/>
                    </a:schemeClr>
                  </a:solidFill>
                </a:rPr>
                <a:t>   as</a:t>
              </a:r>
            </a:p>
            <a:p>
              <a:pPr algn="just">
                <a:lnSpc>
                  <a:spcPct val="120000"/>
                </a:lnSpc>
              </a:pPr>
              <a:r>
                <a:rPr lang="en-US" altLang="zh-CN" sz="2000" dirty="0">
                  <a:solidFill>
                    <a:schemeClr val="tx1">
                      <a:lumMod val="50000"/>
                      <a:lumOff val="50000"/>
                    </a:schemeClr>
                  </a:solidFill>
                </a:rPr>
                <a:t>   [if update(</a:t>
              </a:r>
              <a:r>
                <a:rPr lang="zh-CN" altLang="en-US" sz="2000" dirty="0">
                  <a:solidFill>
                    <a:schemeClr val="tx1">
                      <a:lumMod val="50000"/>
                      <a:lumOff val="50000"/>
                    </a:schemeClr>
                  </a:solidFill>
                </a:rPr>
                <a:t>列</a:t>
              </a:r>
              <a:r>
                <a:rPr lang="en-US" altLang="zh-CN" sz="2000" dirty="0">
                  <a:solidFill>
                    <a:schemeClr val="tx1">
                      <a:lumMod val="50000"/>
                      <a:lumOff val="50000"/>
                    </a:schemeClr>
                  </a:solidFill>
                </a:rPr>
                <a:t>)[{</a:t>
              </a:r>
              <a:r>
                <a:rPr lang="en-US" altLang="zh-CN" sz="2000" dirty="0" err="1">
                  <a:solidFill>
                    <a:schemeClr val="tx1">
                      <a:lumMod val="50000"/>
                      <a:lumOff val="50000"/>
                    </a:schemeClr>
                  </a:solidFill>
                </a:rPr>
                <a:t>and|or</a:t>
              </a:r>
              <a:r>
                <a:rPr lang="en-US" altLang="zh-CN" sz="2000" dirty="0">
                  <a:solidFill>
                    <a:schemeClr val="tx1">
                      <a:lumMod val="50000"/>
                      <a:lumOff val="50000"/>
                    </a:schemeClr>
                  </a:solidFill>
                </a:rPr>
                <a:t>}update(</a:t>
              </a:r>
              <a:r>
                <a:rPr lang="zh-CN" altLang="en-US" sz="2000" dirty="0">
                  <a:solidFill>
                    <a:schemeClr val="tx1">
                      <a:lumMod val="50000"/>
                      <a:lumOff val="50000"/>
                    </a:schemeClr>
                  </a:solidFill>
                </a:rPr>
                <a:t>列</a:t>
              </a:r>
              <a:r>
                <a:rPr lang="en-US" altLang="zh-CN" sz="2000" dirty="0">
                  <a:solidFill>
                    <a:schemeClr val="tx1">
                      <a:lumMod val="50000"/>
                      <a:lumOff val="50000"/>
                    </a:schemeClr>
                  </a:solidFill>
                </a:rPr>
                <a:t>)][...n ]]</a:t>
              </a:r>
            </a:p>
            <a:p>
              <a:pPr algn="just">
                <a:lnSpc>
                  <a:spcPct val="120000"/>
                </a:lnSpc>
              </a:pPr>
              <a:r>
                <a:rPr lang="en-US" altLang="zh-CN" sz="2000" dirty="0">
                  <a:solidFill>
                    <a:schemeClr val="tx1">
                      <a:lumMod val="50000"/>
                      <a:lumOff val="50000"/>
                    </a:schemeClr>
                  </a:solidFill>
                </a:rPr>
                <a:t>   </a:t>
              </a:r>
              <a:r>
                <a:rPr lang="zh-CN" altLang="en-US" sz="2000" dirty="0">
                  <a:solidFill>
                    <a:schemeClr val="tx1">
                      <a:lumMod val="50000"/>
                      <a:lumOff val="50000"/>
                    </a:schemeClr>
                  </a:solidFill>
                </a:rPr>
                <a:t> </a:t>
              </a:r>
              <a:r>
                <a:rPr lang="en-US" altLang="zh-CN" sz="2000" dirty="0">
                  <a:solidFill>
                    <a:schemeClr val="tx1">
                      <a:lumMod val="50000"/>
                      <a:lumOff val="50000"/>
                    </a:schemeClr>
                  </a:solidFill>
                </a:rPr>
                <a:t>|if </a:t>
              </a:r>
              <a:r>
                <a:rPr lang="en-US" altLang="zh-CN" sz="2000" dirty="0" err="1">
                  <a:solidFill>
                    <a:schemeClr val="tx1">
                      <a:lumMod val="50000"/>
                      <a:lumOff val="50000"/>
                    </a:schemeClr>
                  </a:solidFill>
                </a:rPr>
                <a:t>columns_updated</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逻辑运算符</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二进制位掩码</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比较运算符</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运算结果</a:t>
              </a:r>
              <a:r>
                <a:rPr lang="en-US" altLang="zh-CN" sz="2000" dirty="0">
                  <a:solidFill>
                    <a:schemeClr val="tx1">
                      <a:lumMod val="50000"/>
                      <a:lumOff val="50000"/>
                    </a:schemeClr>
                  </a:solidFill>
                </a:rPr>
                <a:t>[...n]}]</a:t>
              </a:r>
            </a:p>
            <a:p>
              <a:pPr algn="just">
                <a:lnSpc>
                  <a:spcPct val="120000"/>
                </a:lnSpc>
              </a:pPr>
              <a:r>
                <a:rPr lang="en-US" altLang="zh-CN" sz="2000" dirty="0">
                  <a:solidFill>
                    <a:schemeClr val="tx1">
                      <a:lumMod val="50000"/>
                      <a:lumOff val="50000"/>
                    </a:schemeClr>
                  </a:solidFill>
                </a:rPr>
                <a:t>     </a:t>
              </a:r>
              <a:r>
                <a:rPr lang="en-US" altLang="zh-CN" sz="2000" dirty="0" err="1">
                  <a:solidFill>
                    <a:schemeClr val="tx1">
                      <a:lumMod val="50000"/>
                      <a:lumOff val="50000"/>
                    </a:schemeClr>
                  </a:solidFill>
                </a:rPr>
                <a:t>sql</a:t>
              </a:r>
              <a:r>
                <a:rPr lang="zh-CN" altLang="en-US" sz="2000" dirty="0">
                  <a:solidFill>
                    <a:schemeClr val="tx1">
                      <a:lumMod val="50000"/>
                      <a:lumOff val="50000"/>
                    </a:schemeClr>
                  </a:solidFill>
                </a:rPr>
                <a:t>语句</a:t>
              </a:r>
              <a:r>
                <a:rPr lang="en-US" altLang="zh-CN" sz="2000" dirty="0">
                  <a:solidFill>
                    <a:schemeClr val="tx1">
                      <a:lumMod val="50000"/>
                      <a:lumOff val="50000"/>
                    </a:schemeClr>
                  </a:solidFill>
                </a:rPr>
                <a:t>[...n]}</a:t>
              </a:r>
            </a:p>
            <a:p>
              <a:pPr algn="just">
                <a:lnSpc>
                  <a:spcPct val="120000"/>
                </a:lnSpc>
              </a:pPr>
              <a:r>
                <a:rPr lang="zh-CN" altLang="en-US" sz="2000" dirty="0" smtClean="0">
                  <a:solidFill>
                    <a:schemeClr val="tx1">
                      <a:lumMod val="50000"/>
                      <a:lumOff val="50000"/>
                    </a:schemeClr>
                  </a:solidFill>
                </a:rPr>
                <a:t>说明</a:t>
              </a:r>
              <a:r>
                <a:rPr lang="zh-CN" altLang="en-US" sz="2000" dirty="0">
                  <a:solidFill>
                    <a:schemeClr val="tx1">
                      <a:lumMod val="50000"/>
                      <a:lumOff val="50000"/>
                    </a:schemeClr>
                  </a:solidFill>
                </a:rPr>
                <a:t>：各子句的含义同创建触发器中的子句一样。</a:t>
              </a:r>
            </a:p>
          </p:txBody>
        </p:sp>
        <p:sp>
          <p:nvSpPr>
            <p:cNvPr id="133" name="矩形 132"/>
            <p:cNvSpPr/>
            <p:nvPr/>
          </p:nvSpPr>
          <p:spPr>
            <a:xfrm>
              <a:off x="1088298" y="4213143"/>
              <a:ext cx="4735796" cy="54738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1.DML</a:t>
              </a:r>
              <a:r>
                <a:rPr lang="zh-CN" altLang="en-US" b="1" dirty="0">
                  <a:solidFill>
                    <a:schemeClr val="tx1">
                      <a:lumMod val="65000"/>
                      <a:lumOff val="35000"/>
                    </a:schemeClr>
                  </a:solidFill>
                </a:rPr>
                <a:t>触发器的修改</a:t>
              </a:r>
            </a:p>
          </p:txBody>
        </p:sp>
      </p:grpSp>
    </p:spTree>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触发器的修改</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03</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111251" y="1130228"/>
            <a:ext cx="10043262" cy="4275242"/>
            <a:chOff x="1088298" y="4213143"/>
            <a:chExt cx="5013436" cy="5509822"/>
          </a:xfrm>
        </p:grpSpPr>
        <p:sp>
          <p:nvSpPr>
            <p:cNvPr id="132" name="矩形 131"/>
            <p:cNvSpPr/>
            <p:nvPr/>
          </p:nvSpPr>
          <p:spPr>
            <a:xfrm>
              <a:off x="1140397" y="5240769"/>
              <a:ext cx="4961337" cy="4482196"/>
            </a:xfrm>
            <a:prstGeom prst="rect">
              <a:avLst/>
            </a:prstGeom>
          </p:spPr>
          <p:txBody>
            <a:bodyPr wrap="square">
              <a:spAutoFit/>
              <a:scene3d>
                <a:camera prst="orthographicFront"/>
                <a:lightRig rig="threePt" dir="t"/>
              </a:scene3d>
              <a:sp3d contourW="6350"/>
            </a:bodyPr>
            <a:lstStyle/>
            <a:p>
              <a:pPr algn="just"/>
              <a:r>
                <a:rPr lang="zh-CN" altLang="en-US" sz="2000" dirty="0">
                  <a:solidFill>
                    <a:schemeClr val="tx1">
                      <a:lumMod val="50000"/>
                      <a:lumOff val="50000"/>
                    </a:schemeClr>
                  </a:solidFill>
                </a:rPr>
                <a:t>（</a:t>
              </a:r>
              <a:r>
                <a:rPr lang="en-US" altLang="zh-CN" sz="2000" dirty="0">
                  <a:solidFill>
                    <a:schemeClr val="tx1">
                      <a:lumMod val="50000"/>
                      <a:lumOff val="50000"/>
                    </a:schemeClr>
                  </a:solidFill>
                </a:rPr>
                <a:t>1</a:t>
              </a:r>
              <a:r>
                <a:rPr lang="zh-CN" altLang="en-US" sz="2000" dirty="0">
                  <a:solidFill>
                    <a:schemeClr val="tx1">
                      <a:lumMod val="50000"/>
                      <a:lumOff val="50000"/>
                    </a:schemeClr>
                  </a:solidFill>
                </a:rPr>
                <a:t>）创建触发器，输入并执行以下代码：</a:t>
              </a:r>
            </a:p>
            <a:p>
              <a:pPr algn="just"/>
              <a:r>
                <a:rPr lang="en-US" altLang="zh-CN" sz="2000" dirty="0">
                  <a:solidFill>
                    <a:schemeClr val="tx1">
                      <a:lumMod val="50000"/>
                      <a:lumOff val="50000"/>
                    </a:schemeClr>
                  </a:solidFill>
                </a:rPr>
                <a:t>use </a:t>
              </a:r>
              <a:r>
                <a:rPr lang="en-US" altLang="zh-CN" sz="2000" dirty="0" err="1">
                  <a:solidFill>
                    <a:schemeClr val="tx1">
                      <a:lumMod val="50000"/>
                      <a:lumOff val="50000"/>
                    </a:schemeClr>
                  </a:solidFill>
                </a:rPr>
                <a:t>jxgl</a:t>
              </a:r>
              <a:endParaRPr lang="en-US" altLang="zh-CN" sz="2000" dirty="0">
                <a:solidFill>
                  <a:schemeClr val="tx1">
                    <a:lumMod val="50000"/>
                    <a:lumOff val="50000"/>
                  </a:schemeClr>
                </a:solidFill>
              </a:endParaRPr>
            </a:p>
            <a:p>
              <a:pPr algn="just"/>
              <a:r>
                <a:rPr lang="en-US" altLang="zh-CN" sz="2000" dirty="0">
                  <a:solidFill>
                    <a:schemeClr val="tx1">
                      <a:lumMod val="50000"/>
                      <a:lumOff val="50000"/>
                    </a:schemeClr>
                  </a:solidFill>
                </a:rPr>
                <a:t>go</a:t>
              </a:r>
            </a:p>
            <a:p>
              <a:pPr algn="just"/>
              <a:r>
                <a:rPr lang="en-US" altLang="zh-CN" sz="2000" dirty="0">
                  <a:solidFill>
                    <a:schemeClr val="tx1">
                      <a:lumMod val="50000"/>
                      <a:lumOff val="50000"/>
                    </a:schemeClr>
                  </a:solidFill>
                </a:rPr>
                <a:t>alter trigger </a:t>
              </a:r>
              <a:r>
                <a:rPr lang="en-US" altLang="zh-CN" sz="2000" dirty="0" err="1">
                  <a:solidFill>
                    <a:schemeClr val="tx1">
                      <a:lumMod val="50000"/>
                      <a:lumOff val="50000"/>
                    </a:schemeClr>
                  </a:solidFill>
                </a:rPr>
                <a:t>ins_stu</a:t>
              </a:r>
              <a:endParaRPr lang="en-US" altLang="zh-CN" sz="2000" dirty="0">
                <a:solidFill>
                  <a:schemeClr val="tx1">
                    <a:lumMod val="50000"/>
                    <a:lumOff val="50000"/>
                  </a:schemeClr>
                </a:solidFill>
              </a:endParaRPr>
            </a:p>
            <a:p>
              <a:pPr algn="just"/>
              <a:r>
                <a:rPr lang="en-US" altLang="zh-CN" sz="2000" dirty="0">
                  <a:solidFill>
                    <a:schemeClr val="tx1">
                      <a:lumMod val="50000"/>
                      <a:lumOff val="50000"/>
                    </a:schemeClr>
                  </a:solidFill>
                </a:rPr>
                <a:t>on </a:t>
              </a:r>
              <a:r>
                <a:rPr lang="zh-CN" altLang="en-US" sz="2000" dirty="0">
                  <a:solidFill>
                    <a:schemeClr val="tx1">
                      <a:lumMod val="50000"/>
                      <a:lumOff val="50000"/>
                    </a:schemeClr>
                  </a:solidFill>
                </a:rPr>
                <a:t>学生</a:t>
              </a:r>
            </a:p>
            <a:p>
              <a:pPr algn="just"/>
              <a:r>
                <a:rPr lang="en-US" altLang="zh-CN" sz="2000" dirty="0">
                  <a:solidFill>
                    <a:schemeClr val="tx1">
                      <a:lumMod val="50000"/>
                      <a:lumOff val="50000"/>
                    </a:schemeClr>
                  </a:solidFill>
                </a:rPr>
                <a:t>instead of insert</a:t>
              </a:r>
            </a:p>
            <a:p>
              <a:pPr algn="just"/>
              <a:r>
                <a:rPr lang="en-US" altLang="zh-CN" sz="2000" dirty="0">
                  <a:solidFill>
                    <a:schemeClr val="tx1">
                      <a:lumMod val="50000"/>
                      <a:lumOff val="50000"/>
                    </a:schemeClr>
                  </a:solidFill>
                </a:rPr>
                <a:t>as</a:t>
              </a:r>
            </a:p>
            <a:p>
              <a:pPr algn="just"/>
              <a:r>
                <a:rPr lang="en-US" altLang="zh-CN" sz="2000" dirty="0" err="1">
                  <a:solidFill>
                    <a:schemeClr val="tx1">
                      <a:lumMod val="50000"/>
                      <a:lumOff val="50000"/>
                    </a:schemeClr>
                  </a:solidFill>
                </a:rPr>
                <a:t>raiserror</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禁止插入记录</a:t>
              </a:r>
              <a:r>
                <a:rPr lang="en-US" altLang="zh-CN" sz="2000" dirty="0">
                  <a:solidFill>
                    <a:schemeClr val="tx1">
                      <a:lumMod val="50000"/>
                      <a:lumOff val="50000"/>
                    </a:schemeClr>
                  </a:solidFill>
                </a:rPr>
                <a:t>',10,1</a:t>
              </a:r>
              <a:r>
                <a:rPr lang="en-US" altLang="zh-CN" sz="2000" dirty="0" smtClean="0">
                  <a:solidFill>
                    <a:schemeClr val="tx1">
                      <a:lumMod val="50000"/>
                      <a:lumOff val="50000"/>
                    </a:schemeClr>
                  </a:solidFill>
                </a:rPr>
                <a:t>)</a:t>
              </a:r>
            </a:p>
            <a:p>
              <a:pPr algn="just"/>
              <a:r>
                <a:rPr lang="zh-CN" altLang="en-US" sz="2000" dirty="0">
                  <a:solidFill>
                    <a:schemeClr val="tx1">
                      <a:lumMod val="50000"/>
                      <a:lumOff val="50000"/>
                    </a:schemeClr>
                  </a:solidFill>
                </a:rPr>
                <a:t>（</a:t>
              </a:r>
              <a:r>
                <a:rPr lang="en-US" altLang="zh-CN" sz="2000" dirty="0">
                  <a:solidFill>
                    <a:schemeClr val="tx1">
                      <a:lumMod val="50000"/>
                      <a:lumOff val="50000"/>
                    </a:schemeClr>
                  </a:solidFill>
                </a:rPr>
                <a:t>2</a:t>
              </a:r>
              <a:r>
                <a:rPr lang="zh-CN" altLang="en-US" sz="2000" dirty="0">
                  <a:solidFill>
                    <a:schemeClr val="tx1">
                      <a:lumMod val="50000"/>
                      <a:lumOff val="50000"/>
                    </a:schemeClr>
                  </a:solidFill>
                </a:rPr>
                <a:t>）验证触发器的作用，输入并执行以下记录：</a:t>
              </a:r>
            </a:p>
            <a:p>
              <a:pPr algn="just"/>
              <a:r>
                <a:rPr lang="en-US" altLang="zh-CN" sz="2000" dirty="0">
                  <a:solidFill>
                    <a:schemeClr val="tx1">
                      <a:lumMod val="50000"/>
                      <a:lumOff val="50000"/>
                    </a:schemeClr>
                  </a:solidFill>
                </a:rPr>
                <a:t>insert into </a:t>
              </a:r>
              <a:r>
                <a:rPr lang="zh-CN" altLang="en-US" sz="2000" dirty="0">
                  <a:solidFill>
                    <a:schemeClr val="tx1">
                      <a:lumMod val="50000"/>
                      <a:lumOff val="50000"/>
                    </a:schemeClr>
                  </a:solidFill>
                </a:rPr>
                <a:t>学生</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学号</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姓名</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性别</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出生日期</a:t>
              </a:r>
              <a:r>
                <a:rPr lang="en-US" altLang="zh-CN" sz="2000" dirty="0">
                  <a:solidFill>
                    <a:schemeClr val="tx1">
                      <a:lumMod val="50000"/>
                      <a:lumOff val="50000"/>
                    </a:schemeClr>
                  </a:solidFill>
                </a:rPr>
                <a:t>)</a:t>
              </a:r>
            </a:p>
            <a:p>
              <a:pPr algn="just"/>
              <a:r>
                <a:rPr lang="en-US" altLang="zh-CN" sz="2000" dirty="0">
                  <a:solidFill>
                    <a:schemeClr val="tx1">
                      <a:lumMod val="50000"/>
                      <a:lumOff val="50000"/>
                    </a:schemeClr>
                  </a:solidFill>
                </a:rPr>
                <a:t>  values('20050103','</a:t>
              </a:r>
              <a:r>
                <a:rPr lang="zh-CN" altLang="en-US" sz="2000" dirty="0">
                  <a:solidFill>
                    <a:schemeClr val="tx1">
                      <a:lumMod val="50000"/>
                      <a:lumOff val="50000"/>
                    </a:schemeClr>
                  </a:solidFill>
                </a:rPr>
                <a:t>刘飞娜</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女</a:t>
              </a:r>
              <a:r>
                <a:rPr lang="en-US" altLang="zh-CN" sz="2000" dirty="0">
                  <a:solidFill>
                    <a:schemeClr val="tx1">
                      <a:lumMod val="50000"/>
                      <a:lumOff val="50000"/>
                    </a:schemeClr>
                  </a:solidFill>
                </a:rPr>
                <a:t>','2003-7-17</a:t>
              </a:r>
              <a:r>
                <a:rPr lang="en-US" altLang="zh-CN" sz="2000" dirty="0" smtClean="0">
                  <a:solidFill>
                    <a:schemeClr val="tx1">
                      <a:lumMod val="50000"/>
                      <a:lumOff val="50000"/>
                    </a:schemeClr>
                  </a:solidFill>
                </a:rPr>
                <a:t>')</a:t>
              </a:r>
              <a:endParaRPr lang="en-US" altLang="zh-CN" sz="2000" dirty="0">
                <a:solidFill>
                  <a:schemeClr val="tx1">
                    <a:lumMod val="50000"/>
                    <a:lumOff val="50000"/>
                  </a:schemeClr>
                </a:solidFill>
              </a:endParaRPr>
            </a:p>
          </p:txBody>
        </p:sp>
        <p:sp>
          <p:nvSpPr>
            <p:cNvPr id="133" name="矩形 132"/>
            <p:cNvSpPr/>
            <p:nvPr/>
          </p:nvSpPr>
          <p:spPr>
            <a:xfrm>
              <a:off x="1088298" y="4213143"/>
              <a:ext cx="4735796" cy="97577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16】</a:t>
              </a:r>
              <a:r>
                <a:rPr lang="zh-CN" altLang="en-US" b="1" dirty="0">
                  <a:solidFill>
                    <a:schemeClr val="tx1">
                      <a:lumMod val="65000"/>
                      <a:lumOff val="35000"/>
                    </a:schemeClr>
                  </a:solidFill>
                </a:rPr>
                <a:t>将“学生”表</a:t>
              </a:r>
              <a:r>
                <a:rPr lang="en-US" altLang="zh-CN" b="1" dirty="0" err="1">
                  <a:solidFill>
                    <a:schemeClr val="tx1">
                      <a:lumMod val="65000"/>
                      <a:lumOff val="35000"/>
                    </a:schemeClr>
                  </a:solidFill>
                </a:rPr>
                <a:t>ins_stu</a:t>
              </a:r>
              <a:r>
                <a:rPr lang="zh-CN" altLang="en-US" b="1" dirty="0">
                  <a:solidFill>
                    <a:schemeClr val="tx1">
                      <a:lumMod val="65000"/>
                      <a:lumOff val="35000"/>
                    </a:schemeClr>
                  </a:solidFill>
                </a:rPr>
                <a:t>触发器类型由</a:t>
              </a:r>
              <a:r>
                <a:rPr lang="en-US" altLang="zh-CN" b="1" dirty="0">
                  <a:solidFill>
                    <a:schemeClr val="tx1">
                      <a:lumMod val="65000"/>
                      <a:lumOff val="35000"/>
                    </a:schemeClr>
                  </a:solidFill>
                </a:rPr>
                <a:t>after</a:t>
              </a:r>
              <a:r>
                <a:rPr lang="zh-CN" altLang="en-US" b="1" dirty="0">
                  <a:solidFill>
                    <a:schemeClr val="tx1">
                      <a:lumMod val="65000"/>
                      <a:lumOff val="35000"/>
                    </a:schemeClr>
                  </a:solidFill>
                </a:rPr>
                <a:t>类型修改为</a:t>
              </a:r>
              <a:r>
                <a:rPr lang="en-US" altLang="zh-CN" b="1" dirty="0">
                  <a:solidFill>
                    <a:schemeClr val="tx1">
                      <a:lumMod val="65000"/>
                      <a:lumOff val="35000"/>
                    </a:schemeClr>
                  </a:solidFill>
                </a:rPr>
                <a:t>instead of</a:t>
              </a:r>
              <a:r>
                <a:rPr lang="zh-CN" altLang="en-US" b="1" dirty="0">
                  <a:solidFill>
                    <a:schemeClr val="tx1">
                      <a:lumMod val="65000"/>
                      <a:lumOff val="35000"/>
                    </a:schemeClr>
                  </a:solidFill>
                </a:rPr>
                <a:t>类型，当插入记录时，给予提示禁止插入记录的信息。</a:t>
              </a:r>
            </a:p>
          </p:txBody>
        </p:sp>
      </p:grpSp>
      <p:sp>
        <p:nvSpPr>
          <p:cNvPr id="2" name="矩形 1"/>
          <p:cNvSpPr/>
          <p:nvPr/>
        </p:nvSpPr>
        <p:spPr>
          <a:xfrm>
            <a:off x="1482440" y="5511483"/>
            <a:ext cx="9115885" cy="609398"/>
          </a:xfrm>
          <a:prstGeom prst="rect">
            <a:avLst/>
          </a:prstGeom>
        </p:spPr>
        <p:txBody>
          <a:bodyPr wrap="square">
            <a:spAutoFit/>
          </a:bodyPr>
          <a:lstStyle/>
          <a:p>
            <a:pPr lvl="0" algn="just">
              <a:lnSpc>
                <a:spcPct val="120000"/>
              </a:lnSpc>
            </a:pPr>
            <a:r>
              <a:rPr lang="zh-CN" altLang="en-US" sz="1400" dirty="0">
                <a:solidFill>
                  <a:srgbClr val="000000">
                    <a:lumMod val="50000"/>
                    <a:lumOff val="50000"/>
                  </a:srgbClr>
                </a:solidFill>
              </a:rPr>
              <a:t>注意：用户打开学生表，可以发现上述记录并没有插入表中，这是由于</a:t>
            </a:r>
            <a:r>
              <a:rPr lang="en-US" altLang="zh-CN" sz="1400" dirty="0">
                <a:solidFill>
                  <a:srgbClr val="000000">
                    <a:lumMod val="50000"/>
                    <a:lumOff val="50000"/>
                  </a:srgbClr>
                </a:solidFill>
              </a:rPr>
              <a:t>instead of</a:t>
            </a:r>
            <a:r>
              <a:rPr lang="zh-CN" altLang="en-US" sz="1400" dirty="0">
                <a:solidFill>
                  <a:srgbClr val="000000">
                    <a:lumMod val="50000"/>
                    <a:lumOff val="50000"/>
                  </a:srgbClr>
                </a:solidFill>
              </a:rPr>
              <a:t>触发器替代执行了触发事件的操作，即不执行触发事件的操作，只执行触发器本身。</a:t>
            </a:r>
          </a:p>
        </p:txBody>
      </p:sp>
    </p:spTree>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触发器的修改</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03</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111251" y="1130226"/>
            <a:ext cx="10043262" cy="2398147"/>
            <a:chOff x="1088298" y="4213143"/>
            <a:chExt cx="5013436" cy="3090671"/>
          </a:xfrm>
        </p:grpSpPr>
        <p:sp>
          <p:nvSpPr>
            <p:cNvPr id="132" name="矩形 131"/>
            <p:cNvSpPr/>
            <p:nvPr/>
          </p:nvSpPr>
          <p:spPr>
            <a:xfrm>
              <a:off x="1140397" y="4804890"/>
              <a:ext cx="4961337" cy="2498924"/>
            </a:xfrm>
            <a:prstGeom prst="rect">
              <a:avLst/>
            </a:prstGeom>
          </p:spPr>
          <p:txBody>
            <a:bodyPr wrap="square">
              <a:spAutoFit/>
              <a:scene3d>
                <a:camera prst="orthographicFront"/>
                <a:lightRig rig="threePt" dir="t"/>
              </a:scene3d>
              <a:sp3d contourW="6350"/>
            </a:bodyPr>
            <a:lstStyle/>
            <a:p>
              <a:pPr algn="just"/>
              <a:r>
                <a:rPr lang="zh-CN" altLang="en-US" sz="2000" dirty="0">
                  <a:solidFill>
                    <a:schemeClr val="tx1">
                      <a:lumMod val="50000"/>
                      <a:lumOff val="50000"/>
                    </a:schemeClr>
                  </a:solidFill>
                </a:rPr>
                <a:t>使用</a:t>
              </a:r>
              <a:r>
                <a:rPr lang="en-US" altLang="zh-CN" sz="2000" dirty="0">
                  <a:solidFill>
                    <a:schemeClr val="tx1">
                      <a:lumMod val="50000"/>
                      <a:lumOff val="50000"/>
                    </a:schemeClr>
                  </a:solidFill>
                </a:rPr>
                <a:t>T-SQL</a:t>
              </a:r>
              <a:r>
                <a:rPr lang="zh-CN" altLang="en-US" sz="2000" dirty="0">
                  <a:solidFill>
                    <a:schemeClr val="tx1">
                      <a:lumMod val="50000"/>
                      <a:lumOff val="50000"/>
                    </a:schemeClr>
                  </a:solidFill>
                </a:rPr>
                <a:t>语句修改</a:t>
              </a:r>
              <a:r>
                <a:rPr lang="en-US" altLang="zh-CN" sz="2000" dirty="0">
                  <a:solidFill>
                    <a:schemeClr val="tx1">
                      <a:lumMod val="50000"/>
                      <a:lumOff val="50000"/>
                    </a:schemeClr>
                  </a:solidFill>
                </a:rPr>
                <a:t>DDL</a:t>
              </a:r>
              <a:r>
                <a:rPr lang="zh-CN" altLang="en-US" sz="2000" dirty="0">
                  <a:solidFill>
                    <a:schemeClr val="tx1">
                      <a:lumMod val="50000"/>
                      <a:lumOff val="50000"/>
                    </a:schemeClr>
                  </a:solidFill>
                </a:rPr>
                <a:t>触发器语法格式如下：</a:t>
              </a:r>
            </a:p>
            <a:p>
              <a:pPr algn="just"/>
              <a:r>
                <a:rPr lang="en-US" altLang="zh-CN" sz="2000" dirty="0">
                  <a:solidFill>
                    <a:schemeClr val="tx1">
                      <a:lumMod val="50000"/>
                      <a:lumOff val="50000"/>
                    </a:schemeClr>
                  </a:solidFill>
                </a:rPr>
                <a:t>alter trigger &lt;</a:t>
              </a:r>
              <a:r>
                <a:rPr lang="zh-CN" altLang="en-US" sz="2000" dirty="0">
                  <a:solidFill>
                    <a:schemeClr val="tx1">
                      <a:lumMod val="50000"/>
                      <a:lumOff val="50000"/>
                    </a:schemeClr>
                  </a:solidFill>
                </a:rPr>
                <a:t>触发器名</a:t>
              </a:r>
              <a:r>
                <a:rPr lang="en-US" altLang="zh-CN" sz="2000" dirty="0">
                  <a:solidFill>
                    <a:schemeClr val="tx1">
                      <a:lumMod val="50000"/>
                      <a:lumOff val="50000"/>
                    </a:schemeClr>
                  </a:solidFill>
                </a:rPr>
                <a:t>&gt; on {</a:t>
              </a:r>
              <a:r>
                <a:rPr lang="en-US" altLang="zh-CN" sz="2000" dirty="0" err="1">
                  <a:solidFill>
                    <a:schemeClr val="tx1">
                      <a:lumMod val="50000"/>
                      <a:lumOff val="50000"/>
                    </a:schemeClr>
                  </a:solidFill>
                </a:rPr>
                <a:t>database|all</a:t>
              </a:r>
              <a:r>
                <a:rPr lang="en-US" altLang="zh-CN" sz="2000" dirty="0">
                  <a:solidFill>
                    <a:schemeClr val="tx1">
                      <a:lumMod val="50000"/>
                      <a:lumOff val="50000"/>
                    </a:schemeClr>
                  </a:solidFill>
                </a:rPr>
                <a:t> server}</a:t>
              </a:r>
            </a:p>
            <a:p>
              <a:pPr algn="just"/>
              <a:r>
                <a:rPr lang="en-US" altLang="zh-CN" sz="2000" dirty="0">
                  <a:solidFill>
                    <a:schemeClr val="tx1">
                      <a:lumMod val="50000"/>
                      <a:lumOff val="50000"/>
                    </a:schemeClr>
                  </a:solidFill>
                </a:rPr>
                <a:t>  [with encryption]{</a:t>
              </a:r>
            </a:p>
            <a:p>
              <a:pPr algn="just"/>
              <a:r>
                <a:rPr lang="en-US" altLang="zh-CN" sz="2000" dirty="0">
                  <a:solidFill>
                    <a:schemeClr val="tx1">
                      <a:lumMod val="50000"/>
                      <a:lumOff val="50000"/>
                    </a:schemeClr>
                  </a:solidFill>
                </a:rPr>
                <a:t>  {</a:t>
              </a:r>
              <a:r>
                <a:rPr lang="en-US" altLang="zh-CN" sz="2000" dirty="0" err="1">
                  <a:solidFill>
                    <a:schemeClr val="tx1">
                      <a:lumMod val="50000"/>
                      <a:lumOff val="50000"/>
                    </a:schemeClr>
                  </a:solidFill>
                </a:rPr>
                <a:t>for|after</a:t>
              </a:r>
              <a:r>
                <a:rPr lang="en-US" altLang="zh-CN" sz="2000" dirty="0">
                  <a:solidFill>
                    <a:schemeClr val="tx1">
                      <a:lumMod val="50000"/>
                      <a:lumOff val="50000"/>
                    </a:schemeClr>
                  </a:solidFill>
                </a:rPr>
                <a:t> }{</a:t>
              </a:r>
              <a:r>
                <a:rPr lang="zh-CN" altLang="en-US" sz="2000" dirty="0">
                  <a:solidFill>
                    <a:schemeClr val="tx1">
                      <a:lumMod val="50000"/>
                      <a:lumOff val="50000"/>
                    </a:schemeClr>
                  </a:solidFill>
                </a:rPr>
                <a:t>事件名称</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事件分组名称</a:t>
              </a:r>
              <a:r>
                <a:rPr lang="en-US" altLang="zh-CN" sz="2000" dirty="0">
                  <a:solidFill>
                    <a:schemeClr val="tx1">
                      <a:lumMod val="50000"/>
                      <a:lumOff val="50000"/>
                    </a:schemeClr>
                  </a:solidFill>
                </a:rPr>
                <a:t>}</a:t>
              </a:r>
            </a:p>
            <a:p>
              <a:pPr algn="just"/>
              <a:r>
                <a:rPr lang="en-US" altLang="zh-CN" sz="2000" dirty="0">
                  <a:solidFill>
                    <a:schemeClr val="tx1">
                      <a:lumMod val="50000"/>
                      <a:lumOff val="50000"/>
                    </a:schemeClr>
                  </a:solidFill>
                </a:rPr>
                <a:t>     as </a:t>
              </a:r>
              <a:r>
                <a:rPr lang="en-US" altLang="zh-CN" sz="2000" dirty="0" err="1">
                  <a:solidFill>
                    <a:schemeClr val="tx1">
                      <a:lumMod val="50000"/>
                      <a:lumOff val="50000"/>
                    </a:schemeClr>
                  </a:solidFill>
                </a:rPr>
                <a:t>sql</a:t>
              </a:r>
              <a:r>
                <a:rPr lang="zh-CN" altLang="en-US" sz="2000" dirty="0">
                  <a:solidFill>
                    <a:schemeClr val="tx1">
                      <a:lumMod val="50000"/>
                      <a:lumOff val="50000"/>
                    </a:schemeClr>
                  </a:solidFill>
                </a:rPr>
                <a:t>语句</a:t>
              </a:r>
              <a:r>
                <a:rPr lang="en-US" altLang="zh-CN" sz="2000" dirty="0">
                  <a:solidFill>
                    <a:schemeClr val="tx1">
                      <a:lumMod val="50000"/>
                      <a:lumOff val="50000"/>
                    </a:schemeClr>
                  </a:solidFill>
                </a:rPr>
                <a:t>[;][...n]</a:t>
              </a:r>
            </a:p>
            <a:p>
              <a:pPr algn="just"/>
              <a:r>
                <a:rPr lang="zh-CN" altLang="en-US" sz="2000" dirty="0">
                  <a:solidFill>
                    <a:schemeClr val="tx1">
                      <a:lumMod val="50000"/>
                      <a:lumOff val="50000"/>
                    </a:schemeClr>
                  </a:solidFill>
                </a:rPr>
                <a:t>说明：各子句的含义同创建触发器中的子句一样。</a:t>
              </a:r>
            </a:p>
          </p:txBody>
        </p:sp>
        <p:sp>
          <p:nvSpPr>
            <p:cNvPr id="133" name="矩形 132"/>
            <p:cNvSpPr/>
            <p:nvPr/>
          </p:nvSpPr>
          <p:spPr>
            <a:xfrm>
              <a:off x="1088298" y="4213143"/>
              <a:ext cx="4735796" cy="54738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2.DDL</a:t>
              </a:r>
              <a:r>
                <a:rPr lang="zh-CN" altLang="en-US" b="1" dirty="0">
                  <a:solidFill>
                    <a:schemeClr val="tx1">
                      <a:lumMod val="65000"/>
                      <a:lumOff val="35000"/>
                    </a:schemeClr>
                  </a:solidFill>
                </a:rPr>
                <a:t>触发器的修改</a:t>
              </a:r>
            </a:p>
          </p:txBody>
        </p:sp>
      </p:grpSp>
      <p:grpSp>
        <p:nvGrpSpPr>
          <p:cNvPr id="12" name="组合 11"/>
          <p:cNvGrpSpPr/>
          <p:nvPr/>
        </p:nvGrpSpPr>
        <p:grpSpPr>
          <a:xfrm>
            <a:off x="1117347" y="3509954"/>
            <a:ext cx="10037166" cy="3311675"/>
            <a:chOff x="1088298" y="4213143"/>
            <a:chExt cx="5010393" cy="4267999"/>
          </a:xfrm>
        </p:grpSpPr>
        <p:sp>
          <p:nvSpPr>
            <p:cNvPr id="13" name="矩形 12"/>
            <p:cNvSpPr/>
            <p:nvPr/>
          </p:nvSpPr>
          <p:spPr>
            <a:xfrm>
              <a:off x="1137354" y="5188912"/>
              <a:ext cx="4961337" cy="3292230"/>
            </a:xfrm>
            <a:prstGeom prst="rect">
              <a:avLst/>
            </a:prstGeom>
          </p:spPr>
          <p:txBody>
            <a:bodyPr wrap="square">
              <a:spAutoFit/>
              <a:scene3d>
                <a:camera prst="orthographicFront"/>
                <a:lightRig rig="threePt" dir="t"/>
              </a:scene3d>
              <a:sp3d contourW="6350"/>
            </a:bodyPr>
            <a:lstStyle/>
            <a:p>
              <a:pPr algn="just"/>
              <a:r>
                <a:rPr lang="en-US" altLang="zh-CN" sz="2000" dirty="0">
                  <a:solidFill>
                    <a:schemeClr val="tx1">
                      <a:lumMod val="50000"/>
                      <a:lumOff val="50000"/>
                    </a:schemeClr>
                  </a:solidFill>
                </a:rPr>
                <a:t>alter trigger </a:t>
              </a:r>
              <a:r>
                <a:rPr lang="en-US" altLang="zh-CN" sz="2000" dirty="0" err="1">
                  <a:solidFill>
                    <a:schemeClr val="tx1">
                      <a:lumMod val="50000"/>
                      <a:lumOff val="50000"/>
                    </a:schemeClr>
                  </a:solidFill>
                </a:rPr>
                <a:t>alt_jxgl</a:t>
              </a:r>
              <a:r>
                <a:rPr lang="en-US" altLang="zh-CN" sz="2000" dirty="0">
                  <a:solidFill>
                    <a:schemeClr val="tx1">
                      <a:lumMod val="50000"/>
                      <a:lumOff val="50000"/>
                    </a:schemeClr>
                  </a:solidFill>
                </a:rPr>
                <a:t> </a:t>
              </a:r>
            </a:p>
            <a:p>
              <a:pPr algn="just"/>
              <a:r>
                <a:rPr lang="en-US" altLang="zh-CN" sz="2000" dirty="0">
                  <a:solidFill>
                    <a:schemeClr val="tx1">
                      <a:lumMod val="50000"/>
                      <a:lumOff val="50000"/>
                    </a:schemeClr>
                  </a:solidFill>
                </a:rPr>
                <a:t>on database </a:t>
              </a:r>
            </a:p>
            <a:p>
              <a:pPr algn="just"/>
              <a:r>
                <a:rPr lang="en-US" altLang="zh-CN" sz="2000" dirty="0">
                  <a:solidFill>
                    <a:schemeClr val="tx1">
                      <a:lumMod val="50000"/>
                      <a:lumOff val="50000"/>
                    </a:schemeClr>
                  </a:solidFill>
                </a:rPr>
                <a:t>after </a:t>
              </a:r>
              <a:r>
                <a:rPr lang="en-US" altLang="zh-CN" sz="2000" dirty="0" err="1">
                  <a:solidFill>
                    <a:schemeClr val="tx1">
                      <a:lumMod val="50000"/>
                      <a:lumOff val="50000"/>
                    </a:schemeClr>
                  </a:solidFill>
                </a:rPr>
                <a:t>drop_table,alter_table,drop_index</a:t>
              </a:r>
              <a:endParaRPr lang="en-US" altLang="zh-CN" sz="2000" dirty="0">
                <a:solidFill>
                  <a:schemeClr val="tx1">
                    <a:lumMod val="50000"/>
                    <a:lumOff val="50000"/>
                  </a:schemeClr>
                </a:solidFill>
              </a:endParaRPr>
            </a:p>
            <a:p>
              <a:pPr algn="just"/>
              <a:r>
                <a:rPr lang="en-US" altLang="zh-CN" sz="2000" dirty="0">
                  <a:solidFill>
                    <a:schemeClr val="tx1">
                      <a:lumMod val="50000"/>
                      <a:lumOff val="50000"/>
                    </a:schemeClr>
                  </a:solidFill>
                </a:rPr>
                <a:t>as </a:t>
              </a:r>
            </a:p>
            <a:p>
              <a:pPr algn="just"/>
              <a:r>
                <a:rPr lang="en-US" altLang="zh-CN" sz="2000" dirty="0">
                  <a:solidFill>
                    <a:schemeClr val="tx1">
                      <a:lumMod val="50000"/>
                      <a:lumOff val="50000"/>
                    </a:schemeClr>
                  </a:solidFill>
                </a:rPr>
                <a:t>begin</a:t>
              </a:r>
            </a:p>
            <a:p>
              <a:pPr algn="just"/>
              <a:r>
                <a:rPr lang="en-US" altLang="zh-CN" sz="2000" dirty="0">
                  <a:solidFill>
                    <a:schemeClr val="tx1">
                      <a:lumMod val="50000"/>
                      <a:lumOff val="50000"/>
                    </a:schemeClr>
                  </a:solidFill>
                </a:rPr>
                <a:t>print '</a:t>
              </a:r>
              <a:r>
                <a:rPr lang="zh-CN" altLang="en-US" sz="2000" dirty="0">
                  <a:solidFill>
                    <a:schemeClr val="tx1">
                      <a:lumMod val="50000"/>
                      <a:lumOff val="50000"/>
                    </a:schemeClr>
                  </a:solidFill>
                </a:rPr>
                <a:t>禁止删除表、修改表结构和删除索引</a:t>
              </a:r>
              <a:r>
                <a:rPr lang="en-US" altLang="zh-CN" sz="2000" dirty="0">
                  <a:solidFill>
                    <a:schemeClr val="tx1">
                      <a:lumMod val="50000"/>
                      <a:lumOff val="50000"/>
                    </a:schemeClr>
                  </a:solidFill>
                </a:rPr>
                <a:t>'</a:t>
              </a:r>
            </a:p>
            <a:p>
              <a:pPr algn="just"/>
              <a:r>
                <a:rPr lang="en-US" altLang="zh-CN" sz="2000" dirty="0">
                  <a:solidFill>
                    <a:schemeClr val="tx1">
                      <a:lumMod val="50000"/>
                      <a:lumOff val="50000"/>
                    </a:schemeClr>
                  </a:solidFill>
                </a:rPr>
                <a:t>rollback transaction</a:t>
              </a:r>
            </a:p>
            <a:p>
              <a:pPr algn="just"/>
              <a:r>
                <a:rPr lang="en-US" altLang="zh-CN" sz="2000" dirty="0">
                  <a:solidFill>
                    <a:schemeClr val="tx1">
                      <a:lumMod val="50000"/>
                      <a:lumOff val="50000"/>
                    </a:schemeClr>
                  </a:solidFill>
                </a:rPr>
                <a:t>end</a:t>
              </a:r>
            </a:p>
          </p:txBody>
        </p:sp>
        <p:sp>
          <p:nvSpPr>
            <p:cNvPr id="14" name="矩形 13"/>
            <p:cNvSpPr/>
            <p:nvPr/>
          </p:nvSpPr>
          <p:spPr>
            <a:xfrm>
              <a:off x="1088298" y="4213143"/>
              <a:ext cx="4735796" cy="97576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17】 </a:t>
              </a:r>
              <a:r>
                <a:rPr lang="zh-CN" altLang="en-US" b="1" dirty="0">
                  <a:solidFill>
                    <a:schemeClr val="tx1">
                      <a:lumMod val="65000"/>
                      <a:lumOff val="35000"/>
                    </a:schemeClr>
                  </a:solidFill>
                </a:rPr>
                <a:t>修改触发器</a:t>
              </a:r>
              <a:r>
                <a:rPr lang="en-US" altLang="zh-CN" b="1" dirty="0" err="1">
                  <a:solidFill>
                    <a:schemeClr val="tx1">
                      <a:lumMod val="65000"/>
                      <a:lumOff val="35000"/>
                    </a:schemeClr>
                  </a:solidFill>
                </a:rPr>
                <a:t>alt_jxgl</a:t>
              </a:r>
              <a:r>
                <a:rPr lang="zh-CN" altLang="en-US" b="1" dirty="0">
                  <a:solidFill>
                    <a:schemeClr val="tx1">
                      <a:lumMod val="65000"/>
                      <a:lumOff val="35000"/>
                    </a:schemeClr>
                  </a:solidFill>
                </a:rPr>
                <a:t>，使之由“禁止修改或删除表”变为“禁止删除表、修改表结构和修改表索引”。</a:t>
              </a:r>
            </a:p>
          </p:txBody>
        </p:sp>
      </p:grpSp>
    </p:spTree>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877985"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触发器的禁用和启用</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04</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111251" y="1130228"/>
            <a:ext cx="10043262" cy="2162165"/>
            <a:chOff x="1088298" y="4213143"/>
            <a:chExt cx="5013436" cy="2786542"/>
          </a:xfrm>
        </p:grpSpPr>
        <p:sp>
          <p:nvSpPr>
            <p:cNvPr id="132" name="矩形 131"/>
            <p:cNvSpPr/>
            <p:nvPr/>
          </p:nvSpPr>
          <p:spPr>
            <a:xfrm>
              <a:off x="1140397" y="4976748"/>
              <a:ext cx="4961337" cy="2022937"/>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功能：禁用或启用</a:t>
              </a:r>
              <a:r>
                <a:rPr lang="en-US" altLang="zh-CN" sz="2000" dirty="0">
                  <a:solidFill>
                    <a:schemeClr val="tx1">
                      <a:lumMod val="50000"/>
                      <a:lumOff val="50000"/>
                    </a:schemeClr>
                  </a:solidFill>
                </a:rPr>
                <a:t>DML</a:t>
              </a:r>
              <a:r>
                <a:rPr lang="zh-CN" altLang="en-US" sz="2000" dirty="0">
                  <a:solidFill>
                    <a:schemeClr val="tx1">
                      <a:lumMod val="50000"/>
                      <a:lumOff val="50000"/>
                    </a:schemeClr>
                  </a:solidFill>
                </a:rPr>
                <a:t>触发器。</a:t>
              </a:r>
            </a:p>
            <a:p>
              <a:pPr algn="just">
                <a:lnSpc>
                  <a:spcPct val="120000"/>
                </a:lnSpc>
              </a:pPr>
              <a:r>
                <a:rPr lang="zh-CN" altLang="en-US" sz="2000" dirty="0">
                  <a:solidFill>
                    <a:schemeClr val="tx1">
                      <a:lumMod val="50000"/>
                      <a:lumOff val="50000"/>
                    </a:schemeClr>
                  </a:solidFill>
                </a:rPr>
                <a:t>说明：</a:t>
              </a:r>
            </a:p>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1</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enable</a:t>
              </a:r>
              <a:r>
                <a:rPr lang="zh-CN" altLang="en-US" sz="2000" dirty="0">
                  <a:solidFill>
                    <a:schemeClr val="tx1">
                      <a:lumMod val="50000"/>
                      <a:lumOff val="50000"/>
                    </a:schemeClr>
                  </a:solidFill>
                </a:rPr>
                <a:t>是启动触发器，而</a:t>
              </a:r>
              <a:r>
                <a:rPr lang="en-US" altLang="zh-CN" sz="2000" dirty="0">
                  <a:solidFill>
                    <a:schemeClr val="tx1">
                      <a:lumMod val="50000"/>
                      <a:lumOff val="50000"/>
                    </a:schemeClr>
                  </a:solidFill>
                </a:rPr>
                <a:t>disable</a:t>
              </a:r>
              <a:r>
                <a:rPr lang="zh-CN" altLang="en-US" sz="2000" dirty="0">
                  <a:solidFill>
                    <a:schemeClr val="tx1">
                      <a:lumMod val="50000"/>
                      <a:lumOff val="50000"/>
                    </a:schemeClr>
                  </a:solidFill>
                </a:rPr>
                <a:t>是禁用触发器；</a:t>
              </a:r>
            </a:p>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2</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all</a:t>
              </a:r>
              <a:r>
                <a:rPr lang="zh-CN" altLang="en-US" sz="2000" dirty="0">
                  <a:solidFill>
                    <a:schemeClr val="tx1">
                      <a:lumMod val="50000"/>
                      <a:lumOff val="50000"/>
                    </a:schemeClr>
                  </a:solidFill>
                </a:rPr>
                <a:t>代表所有触发器，而触发器名则表示指定触发器。</a:t>
              </a:r>
            </a:p>
          </p:txBody>
        </p:sp>
        <p:sp>
          <p:nvSpPr>
            <p:cNvPr id="133" name="矩形 132"/>
            <p:cNvSpPr/>
            <p:nvPr/>
          </p:nvSpPr>
          <p:spPr>
            <a:xfrm>
              <a:off x="1088298" y="4213143"/>
              <a:ext cx="4735796" cy="510527"/>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格式</a:t>
              </a:r>
              <a:r>
                <a:rPr lang="en-US" altLang="zh-CN" b="1" dirty="0">
                  <a:solidFill>
                    <a:schemeClr val="tx1">
                      <a:lumMod val="65000"/>
                      <a:lumOff val="35000"/>
                    </a:schemeClr>
                  </a:solidFill>
                </a:rPr>
                <a:t>1</a:t>
              </a:r>
              <a:r>
                <a:rPr lang="zh-CN" altLang="en-US" b="1" dirty="0">
                  <a:solidFill>
                    <a:schemeClr val="tx1">
                      <a:lumMod val="65000"/>
                      <a:lumOff val="35000"/>
                    </a:schemeClr>
                  </a:solidFill>
                </a:rPr>
                <a:t>：</a:t>
              </a:r>
              <a:r>
                <a:rPr lang="en-US" altLang="zh-CN" b="1" dirty="0">
                  <a:solidFill>
                    <a:schemeClr val="tx1">
                      <a:lumMod val="65000"/>
                      <a:lumOff val="35000"/>
                    </a:schemeClr>
                  </a:solidFill>
                </a:rPr>
                <a:t>alter table &lt;</a:t>
              </a:r>
              <a:r>
                <a:rPr lang="zh-CN" altLang="en-US" b="1" dirty="0">
                  <a:solidFill>
                    <a:schemeClr val="tx1">
                      <a:lumMod val="65000"/>
                      <a:lumOff val="35000"/>
                    </a:schemeClr>
                  </a:solidFill>
                </a:rPr>
                <a:t>表名</a:t>
              </a:r>
              <a:r>
                <a:rPr lang="en-US" altLang="zh-CN" b="1" dirty="0">
                  <a:solidFill>
                    <a:schemeClr val="tx1">
                      <a:lumMod val="65000"/>
                      <a:lumOff val="35000"/>
                    </a:schemeClr>
                  </a:solidFill>
                </a:rPr>
                <a:t>&gt;{</a:t>
              </a:r>
              <a:r>
                <a:rPr lang="en-US" altLang="zh-CN" b="1" dirty="0" err="1">
                  <a:solidFill>
                    <a:schemeClr val="tx1">
                      <a:lumMod val="65000"/>
                      <a:lumOff val="35000"/>
                    </a:schemeClr>
                  </a:solidFill>
                </a:rPr>
                <a:t>enable|disable</a:t>
              </a:r>
              <a:r>
                <a:rPr lang="en-US" altLang="zh-CN" b="1" dirty="0">
                  <a:solidFill>
                    <a:schemeClr val="tx1">
                      <a:lumMod val="65000"/>
                      <a:lumOff val="35000"/>
                    </a:schemeClr>
                  </a:solidFill>
                </a:rPr>
                <a:t>} trigger &lt;all|</a:t>
              </a:r>
              <a:r>
                <a:rPr lang="zh-CN" altLang="en-US" b="1" dirty="0">
                  <a:solidFill>
                    <a:schemeClr val="tx1">
                      <a:lumMod val="65000"/>
                      <a:lumOff val="35000"/>
                    </a:schemeClr>
                  </a:solidFill>
                </a:rPr>
                <a:t>触发器名</a:t>
              </a:r>
              <a:r>
                <a:rPr lang="en-US" altLang="zh-CN" b="1" dirty="0">
                  <a:solidFill>
                    <a:schemeClr val="tx1">
                      <a:lumMod val="65000"/>
                      <a:lumOff val="35000"/>
                    </a:schemeClr>
                  </a:solidFill>
                </a:rPr>
                <a:t>&gt;</a:t>
              </a:r>
              <a:endParaRPr lang="zh-CN" altLang="en-US" b="1" dirty="0">
                <a:solidFill>
                  <a:schemeClr val="tx1">
                    <a:lumMod val="65000"/>
                    <a:lumOff val="35000"/>
                  </a:schemeClr>
                </a:solidFill>
              </a:endParaRPr>
            </a:p>
          </p:txBody>
        </p:sp>
      </p:grpSp>
      <p:grpSp>
        <p:nvGrpSpPr>
          <p:cNvPr id="12" name="组合 11"/>
          <p:cNvGrpSpPr/>
          <p:nvPr/>
        </p:nvGrpSpPr>
        <p:grpSpPr>
          <a:xfrm>
            <a:off x="1117347" y="3605204"/>
            <a:ext cx="10037166" cy="2494954"/>
            <a:chOff x="1088298" y="4213143"/>
            <a:chExt cx="5010393" cy="3215431"/>
          </a:xfrm>
        </p:grpSpPr>
        <p:sp>
          <p:nvSpPr>
            <p:cNvPr id="13" name="矩形 12"/>
            <p:cNvSpPr/>
            <p:nvPr/>
          </p:nvSpPr>
          <p:spPr>
            <a:xfrm>
              <a:off x="1137354" y="4929652"/>
              <a:ext cx="4961337" cy="2498922"/>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功能：禁用或启用</a:t>
              </a:r>
              <a:r>
                <a:rPr lang="en-US" altLang="zh-CN" sz="2000" dirty="0">
                  <a:solidFill>
                    <a:schemeClr val="tx1">
                      <a:lumMod val="50000"/>
                      <a:lumOff val="50000"/>
                    </a:schemeClr>
                  </a:solidFill>
                </a:rPr>
                <a:t>DML</a:t>
              </a:r>
              <a:r>
                <a:rPr lang="zh-CN" altLang="en-US" sz="2000" dirty="0">
                  <a:solidFill>
                    <a:schemeClr val="tx1">
                      <a:lumMod val="50000"/>
                      <a:lumOff val="50000"/>
                    </a:schemeClr>
                  </a:solidFill>
                </a:rPr>
                <a:t>和</a:t>
              </a:r>
              <a:r>
                <a:rPr lang="en-US" altLang="zh-CN" sz="2000" dirty="0">
                  <a:solidFill>
                    <a:schemeClr val="tx1">
                      <a:lumMod val="50000"/>
                      <a:lumOff val="50000"/>
                    </a:schemeClr>
                  </a:solidFill>
                </a:rPr>
                <a:t>DDL</a:t>
              </a:r>
              <a:r>
                <a:rPr lang="zh-CN" altLang="en-US" sz="2000" dirty="0">
                  <a:solidFill>
                    <a:schemeClr val="tx1">
                      <a:lumMod val="50000"/>
                      <a:lumOff val="50000"/>
                    </a:schemeClr>
                  </a:solidFill>
                </a:rPr>
                <a:t>触发器（</a:t>
              </a:r>
              <a:r>
                <a:rPr lang="en-US" altLang="zh-CN" sz="2000" dirty="0">
                  <a:solidFill>
                    <a:schemeClr val="tx1">
                      <a:lumMod val="50000"/>
                      <a:lumOff val="50000"/>
                    </a:schemeClr>
                  </a:solidFill>
                </a:rPr>
                <a:t>SQL server 2008</a:t>
              </a:r>
              <a:r>
                <a:rPr lang="zh-CN" altLang="en-US" sz="2000" dirty="0">
                  <a:solidFill>
                    <a:schemeClr val="tx1">
                      <a:lumMod val="50000"/>
                      <a:lumOff val="50000"/>
                    </a:schemeClr>
                  </a:solidFill>
                </a:rPr>
                <a:t>以上版本）。</a:t>
              </a:r>
            </a:p>
            <a:p>
              <a:pPr algn="just">
                <a:lnSpc>
                  <a:spcPct val="120000"/>
                </a:lnSpc>
              </a:pPr>
              <a:r>
                <a:rPr lang="zh-CN" altLang="en-US" sz="2000" dirty="0">
                  <a:solidFill>
                    <a:schemeClr val="tx1">
                      <a:lumMod val="50000"/>
                      <a:lumOff val="50000"/>
                    </a:schemeClr>
                  </a:solidFill>
                </a:rPr>
                <a:t>说明：</a:t>
              </a:r>
            </a:p>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1</a:t>
              </a:r>
              <a:r>
                <a:rPr lang="zh-CN" altLang="en-US" sz="2000" dirty="0">
                  <a:solidFill>
                    <a:schemeClr val="tx1">
                      <a:lumMod val="50000"/>
                      <a:lumOff val="50000"/>
                    </a:schemeClr>
                  </a:solidFill>
                </a:rPr>
                <a:t>）架构名：不能指定</a:t>
              </a:r>
              <a:r>
                <a:rPr lang="en-US" altLang="zh-CN" sz="2000" dirty="0">
                  <a:solidFill>
                    <a:schemeClr val="tx1">
                      <a:lumMod val="50000"/>
                      <a:lumOff val="50000"/>
                    </a:schemeClr>
                  </a:solidFill>
                </a:rPr>
                <a:t>DDL</a:t>
              </a:r>
              <a:r>
                <a:rPr lang="zh-CN" altLang="en-US" sz="2000" dirty="0">
                  <a:solidFill>
                    <a:schemeClr val="tx1">
                      <a:lumMod val="50000"/>
                      <a:lumOff val="50000"/>
                    </a:schemeClr>
                  </a:solidFill>
                </a:rPr>
                <a:t>或登录触发器。</a:t>
              </a:r>
            </a:p>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2</a:t>
              </a:r>
              <a:r>
                <a:rPr lang="zh-CN" altLang="en-US" sz="2000" dirty="0">
                  <a:solidFill>
                    <a:schemeClr val="tx1">
                      <a:lumMod val="50000"/>
                      <a:lumOff val="50000"/>
                    </a:schemeClr>
                  </a:solidFill>
                </a:rPr>
                <a:t>）对象名：创建</a:t>
              </a:r>
              <a:r>
                <a:rPr lang="en-US" altLang="zh-CN" sz="2000" dirty="0">
                  <a:solidFill>
                    <a:schemeClr val="tx1">
                      <a:lumMod val="50000"/>
                      <a:lumOff val="50000"/>
                    </a:schemeClr>
                  </a:solidFill>
                </a:rPr>
                <a:t>DML</a:t>
              </a:r>
              <a:r>
                <a:rPr lang="zh-CN" altLang="en-US" sz="2000" dirty="0">
                  <a:solidFill>
                    <a:schemeClr val="tx1">
                      <a:lumMod val="50000"/>
                      <a:lumOff val="50000"/>
                    </a:schemeClr>
                  </a:solidFill>
                </a:rPr>
                <a:t>触发器的数据库表或视图。</a:t>
              </a:r>
            </a:p>
            <a:p>
              <a:pPr algn="just">
                <a:lnSpc>
                  <a:spcPct val="120000"/>
                </a:lnSpc>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3</a:t>
              </a:r>
              <a:r>
                <a:rPr lang="zh-CN" altLang="en-US" sz="2000" dirty="0">
                  <a:solidFill>
                    <a:schemeClr val="tx1">
                      <a:lumMod val="50000"/>
                      <a:lumOff val="50000"/>
                    </a:schemeClr>
                  </a:solidFill>
                </a:rPr>
                <a:t>）</a:t>
              </a:r>
              <a:r>
                <a:rPr lang="en-US" altLang="zh-CN" sz="2000" dirty="0">
                  <a:solidFill>
                    <a:schemeClr val="tx1">
                      <a:lumMod val="50000"/>
                      <a:lumOff val="50000"/>
                    </a:schemeClr>
                  </a:solidFill>
                </a:rPr>
                <a:t>DDL</a:t>
              </a:r>
              <a:r>
                <a:rPr lang="zh-CN" altLang="en-US" sz="2000" dirty="0">
                  <a:solidFill>
                    <a:schemeClr val="tx1">
                      <a:lumMod val="50000"/>
                      <a:lumOff val="50000"/>
                    </a:schemeClr>
                  </a:solidFill>
                </a:rPr>
                <a:t>触发器需要指定作用域（</a:t>
              </a:r>
              <a:r>
                <a:rPr lang="en-US" altLang="zh-CN" sz="2000" dirty="0" err="1">
                  <a:solidFill>
                    <a:schemeClr val="tx1">
                      <a:lumMod val="50000"/>
                      <a:lumOff val="50000"/>
                    </a:schemeClr>
                  </a:solidFill>
                </a:rPr>
                <a:t>database|all</a:t>
              </a:r>
              <a:r>
                <a:rPr lang="en-US" altLang="zh-CN" sz="2000" dirty="0">
                  <a:solidFill>
                    <a:schemeClr val="tx1">
                      <a:lumMod val="50000"/>
                      <a:lumOff val="50000"/>
                    </a:schemeClr>
                  </a:solidFill>
                </a:rPr>
                <a:t> server</a:t>
              </a:r>
              <a:r>
                <a:rPr lang="zh-CN" altLang="en-US" sz="2000" dirty="0">
                  <a:solidFill>
                    <a:schemeClr val="tx1">
                      <a:lumMod val="50000"/>
                      <a:lumOff val="50000"/>
                    </a:schemeClr>
                  </a:solidFill>
                </a:rPr>
                <a:t>）</a:t>
              </a:r>
            </a:p>
          </p:txBody>
        </p:sp>
        <p:sp>
          <p:nvSpPr>
            <p:cNvPr id="14" name="矩形 13"/>
            <p:cNvSpPr/>
            <p:nvPr/>
          </p:nvSpPr>
          <p:spPr>
            <a:xfrm>
              <a:off x="1088298" y="4213143"/>
              <a:ext cx="4958295" cy="547383"/>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格式</a:t>
              </a:r>
              <a:r>
                <a:rPr lang="en-US" altLang="zh-CN" b="1" dirty="0">
                  <a:solidFill>
                    <a:schemeClr val="tx1">
                      <a:lumMod val="65000"/>
                      <a:lumOff val="35000"/>
                    </a:schemeClr>
                  </a:solidFill>
                </a:rPr>
                <a:t>2</a:t>
              </a:r>
              <a:r>
                <a:rPr lang="zh-CN" altLang="en-US" b="1" dirty="0">
                  <a:solidFill>
                    <a:schemeClr val="tx1">
                      <a:lumMod val="65000"/>
                      <a:lumOff val="35000"/>
                    </a:schemeClr>
                  </a:solidFill>
                </a:rPr>
                <a:t>：</a:t>
              </a:r>
              <a:r>
                <a:rPr lang="en-US" altLang="zh-CN" b="1" dirty="0">
                  <a:solidFill>
                    <a:schemeClr val="tx1">
                      <a:lumMod val="65000"/>
                      <a:lumOff val="35000"/>
                    </a:schemeClr>
                  </a:solidFill>
                </a:rPr>
                <a:t>{</a:t>
              </a:r>
              <a:r>
                <a:rPr lang="en-US" altLang="zh-CN" b="1" dirty="0" err="1">
                  <a:solidFill>
                    <a:schemeClr val="tx1">
                      <a:lumMod val="65000"/>
                      <a:lumOff val="35000"/>
                    </a:schemeClr>
                  </a:solidFill>
                </a:rPr>
                <a:t>enable|disable</a:t>
              </a:r>
              <a:r>
                <a:rPr lang="en-US" altLang="zh-CN" b="1" dirty="0">
                  <a:solidFill>
                    <a:schemeClr val="tx1">
                      <a:lumMod val="65000"/>
                      <a:lumOff val="35000"/>
                    </a:schemeClr>
                  </a:solidFill>
                </a:rPr>
                <a:t>} trigger{[</a:t>
              </a:r>
              <a:r>
                <a:rPr lang="zh-CN" altLang="en-US" b="1" dirty="0">
                  <a:solidFill>
                    <a:schemeClr val="tx1">
                      <a:lumMod val="65000"/>
                      <a:lumOff val="35000"/>
                    </a:schemeClr>
                  </a:solidFill>
                </a:rPr>
                <a:t>架构名</a:t>
              </a:r>
              <a:r>
                <a:rPr lang="en-US" altLang="zh-CN" b="1" dirty="0">
                  <a:solidFill>
                    <a:schemeClr val="tx1">
                      <a:lumMod val="65000"/>
                      <a:lumOff val="35000"/>
                    </a:schemeClr>
                  </a:solidFill>
                </a:rPr>
                <a:t>.]</a:t>
              </a:r>
              <a:r>
                <a:rPr lang="zh-CN" altLang="en-US" b="1" dirty="0">
                  <a:solidFill>
                    <a:schemeClr val="tx1">
                      <a:lumMod val="65000"/>
                      <a:lumOff val="35000"/>
                    </a:schemeClr>
                  </a:solidFill>
                </a:rPr>
                <a:t>触发器名</a:t>
              </a:r>
              <a:r>
                <a:rPr lang="en-US" altLang="zh-CN" b="1" dirty="0">
                  <a:solidFill>
                    <a:schemeClr val="tx1">
                      <a:lumMod val="65000"/>
                      <a:lumOff val="35000"/>
                    </a:schemeClr>
                  </a:solidFill>
                </a:rPr>
                <a:t>[ ,...n ]|all}on {</a:t>
              </a:r>
              <a:r>
                <a:rPr lang="zh-CN" altLang="en-US" b="1" dirty="0">
                  <a:solidFill>
                    <a:schemeClr val="tx1">
                      <a:lumMod val="65000"/>
                      <a:lumOff val="35000"/>
                    </a:schemeClr>
                  </a:solidFill>
                </a:rPr>
                <a:t>对象名</a:t>
              </a:r>
              <a:r>
                <a:rPr lang="en-US" altLang="zh-CN" b="1" dirty="0">
                  <a:solidFill>
                    <a:schemeClr val="tx1">
                      <a:lumMod val="65000"/>
                      <a:lumOff val="35000"/>
                    </a:schemeClr>
                  </a:solidFill>
                </a:rPr>
                <a:t>|database| all server}</a:t>
              </a:r>
              <a:endParaRPr lang="zh-CN" altLang="en-US" b="1" dirty="0">
                <a:solidFill>
                  <a:schemeClr val="tx1">
                    <a:lumMod val="65000"/>
                    <a:lumOff val="35000"/>
                  </a:schemeClr>
                </a:solidFill>
              </a:endParaRPr>
            </a:p>
          </p:txBody>
        </p:sp>
      </p:grpSp>
    </p:spTree>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触发器</a:t>
            </a:r>
            <a:r>
              <a:rPr lang="zh-CN" altLang="en-US" sz="3200" b="1" dirty="0" smtClean="0">
                <a:solidFill>
                  <a:srgbClr val="2980B9"/>
                </a:solidFill>
                <a:ea typeface="微软雅黑" panose="020B0503020204020204" charset="-122"/>
              </a:rPr>
              <a:t>的删除</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05</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111251" y="1130228"/>
            <a:ext cx="10043262" cy="1792834"/>
            <a:chOff x="1088298" y="4213143"/>
            <a:chExt cx="5013436" cy="2310558"/>
          </a:xfrm>
        </p:grpSpPr>
        <p:sp>
          <p:nvSpPr>
            <p:cNvPr id="132" name="矩形 131"/>
            <p:cNvSpPr/>
            <p:nvPr/>
          </p:nvSpPr>
          <p:spPr>
            <a:xfrm>
              <a:off x="1140397" y="4976748"/>
              <a:ext cx="4961337" cy="1546953"/>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格式：</a:t>
              </a:r>
              <a:r>
                <a:rPr lang="en-US" altLang="zh-CN" sz="2000" dirty="0">
                  <a:solidFill>
                    <a:schemeClr val="tx1">
                      <a:lumMod val="50000"/>
                      <a:lumOff val="50000"/>
                    </a:schemeClr>
                  </a:solidFill>
                </a:rPr>
                <a:t>drop trigger &lt;</a:t>
              </a:r>
              <a:r>
                <a:rPr lang="zh-CN" altLang="en-US" sz="2000" dirty="0">
                  <a:solidFill>
                    <a:schemeClr val="tx1">
                      <a:lumMod val="50000"/>
                      <a:lumOff val="50000"/>
                    </a:schemeClr>
                  </a:solidFill>
                </a:rPr>
                <a:t>触发器名</a:t>
              </a:r>
              <a:r>
                <a:rPr lang="en-US" altLang="zh-CN" sz="2000" dirty="0">
                  <a:solidFill>
                    <a:schemeClr val="tx1">
                      <a:lumMod val="50000"/>
                      <a:lumOff val="50000"/>
                    </a:schemeClr>
                  </a:solidFill>
                </a:rPr>
                <a:t>&gt; [on {database|all server}]</a:t>
              </a:r>
            </a:p>
            <a:p>
              <a:pPr algn="just">
                <a:lnSpc>
                  <a:spcPct val="120000"/>
                </a:lnSpc>
              </a:pPr>
              <a:r>
                <a:rPr lang="zh-CN" altLang="en-US" sz="2000" dirty="0">
                  <a:solidFill>
                    <a:schemeClr val="tx1">
                      <a:lumMod val="50000"/>
                      <a:lumOff val="50000"/>
                    </a:schemeClr>
                  </a:solidFill>
                </a:rPr>
                <a:t>功能：删除指定名称的触发器。</a:t>
              </a:r>
            </a:p>
            <a:p>
              <a:pPr algn="just">
                <a:lnSpc>
                  <a:spcPct val="120000"/>
                </a:lnSpc>
              </a:pPr>
              <a:r>
                <a:rPr lang="zh-CN" altLang="en-US" sz="2000" dirty="0">
                  <a:solidFill>
                    <a:schemeClr val="tx1">
                      <a:lumMod val="50000"/>
                      <a:lumOff val="50000"/>
                    </a:schemeClr>
                  </a:solidFill>
                </a:rPr>
                <a:t>说明：删除</a:t>
              </a:r>
              <a:r>
                <a:rPr lang="en-US" altLang="zh-CN" sz="2000" dirty="0">
                  <a:solidFill>
                    <a:schemeClr val="tx1">
                      <a:lumMod val="50000"/>
                      <a:lumOff val="50000"/>
                    </a:schemeClr>
                  </a:solidFill>
                </a:rPr>
                <a:t>DDL</a:t>
              </a:r>
              <a:r>
                <a:rPr lang="zh-CN" altLang="en-US" sz="2000" dirty="0">
                  <a:solidFill>
                    <a:schemeClr val="tx1">
                      <a:lumMod val="50000"/>
                      <a:lumOff val="50000"/>
                    </a:schemeClr>
                  </a:solidFill>
                </a:rPr>
                <a:t>触发器需要指定作用域（</a:t>
              </a:r>
              <a:r>
                <a:rPr lang="en-US" altLang="zh-CN" sz="2000" dirty="0">
                  <a:solidFill>
                    <a:schemeClr val="tx1">
                      <a:lumMod val="50000"/>
                      <a:lumOff val="50000"/>
                    </a:schemeClr>
                  </a:solidFill>
                </a:rPr>
                <a:t>database|all server</a:t>
              </a:r>
              <a:r>
                <a:rPr lang="zh-CN" altLang="en-US" sz="2000" dirty="0" smtClean="0">
                  <a:solidFill>
                    <a:schemeClr val="tx1">
                      <a:lumMod val="50000"/>
                      <a:lumOff val="50000"/>
                    </a:schemeClr>
                  </a:solidFill>
                </a:rPr>
                <a:t>）</a:t>
              </a:r>
              <a:r>
                <a:rPr lang="zh-CN" altLang="en-US" sz="1400" dirty="0" smtClean="0">
                  <a:solidFill>
                    <a:schemeClr val="tx1">
                      <a:lumMod val="50000"/>
                      <a:lumOff val="50000"/>
                    </a:schemeClr>
                  </a:solidFill>
                </a:rPr>
                <a:t>。</a:t>
              </a:r>
              <a:endParaRPr lang="zh-CN" altLang="en-US" sz="1400" dirty="0">
                <a:solidFill>
                  <a:schemeClr val="tx1">
                    <a:lumMod val="50000"/>
                    <a:lumOff val="50000"/>
                  </a:schemeClr>
                </a:solidFill>
              </a:endParaRPr>
            </a:p>
          </p:txBody>
        </p:sp>
        <p:sp>
          <p:nvSpPr>
            <p:cNvPr id="133" name="矩形 132"/>
            <p:cNvSpPr/>
            <p:nvPr/>
          </p:nvSpPr>
          <p:spPr>
            <a:xfrm>
              <a:off x="1088298" y="4213143"/>
              <a:ext cx="4735796" cy="510527"/>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语法格式</a:t>
              </a:r>
              <a:endParaRPr lang="zh-CN" altLang="en-US" b="1" dirty="0">
                <a:solidFill>
                  <a:schemeClr val="tx1">
                    <a:lumMod val="65000"/>
                    <a:lumOff val="35000"/>
                  </a:schemeClr>
                </a:solidFill>
              </a:endParaRPr>
            </a:p>
          </p:txBody>
        </p:sp>
      </p:grpSp>
      <p:grpSp>
        <p:nvGrpSpPr>
          <p:cNvPr id="13" name="组合 12"/>
          <p:cNvGrpSpPr/>
          <p:nvPr/>
        </p:nvGrpSpPr>
        <p:grpSpPr>
          <a:xfrm>
            <a:off x="1111251" y="3721029"/>
            <a:ext cx="10043262" cy="1391698"/>
            <a:chOff x="1088298" y="4213143"/>
            <a:chExt cx="5013436" cy="1793584"/>
          </a:xfrm>
        </p:grpSpPr>
        <p:sp>
          <p:nvSpPr>
            <p:cNvPr id="14" name="矩形 13"/>
            <p:cNvSpPr/>
            <p:nvPr/>
          </p:nvSpPr>
          <p:spPr>
            <a:xfrm>
              <a:off x="1140397" y="4976748"/>
              <a:ext cx="4961337" cy="1029979"/>
            </a:xfrm>
            <a:prstGeom prst="rect">
              <a:avLst/>
            </a:prstGeom>
          </p:spPr>
          <p:txBody>
            <a:bodyPr wrap="square">
              <a:spAutoFit/>
              <a:scene3d>
                <a:camera prst="orthographicFront"/>
                <a:lightRig rig="threePt" dir="t"/>
              </a:scene3d>
              <a:sp3d contourW="6350"/>
            </a:bodyPr>
            <a:lstStyle/>
            <a:p>
              <a:pPr algn="just">
                <a:lnSpc>
                  <a:spcPct val="120000"/>
                </a:lnSpc>
              </a:pPr>
              <a:r>
                <a:rPr lang="en-US" altLang="zh-CN" sz="2000" dirty="0" smtClean="0">
                  <a:solidFill>
                    <a:schemeClr val="tx1">
                      <a:lumMod val="50000"/>
                      <a:lumOff val="50000"/>
                    </a:schemeClr>
                  </a:solidFill>
                </a:rPr>
                <a:t>if </a:t>
              </a:r>
              <a:r>
                <a:rPr lang="en-US" altLang="zh-CN" sz="2000" dirty="0">
                  <a:solidFill>
                    <a:schemeClr val="tx1">
                      <a:lumMod val="50000"/>
                      <a:lumOff val="50000"/>
                    </a:schemeClr>
                  </a:solidFill>
                </a:rPr>
                <a:t>exists (select * from </a:t>
              </a:r>
              <a:r>
                <a:rPr lang="en-US" altLang="zh-CN" sz="2000" dirty="0" err="1">
                  <a:solidFill>
                    <a:schemeClr val="tx1">
                      <a:lumMod val="50000"/>
                      <a:lumOff val="50000"/>
                    </a:schemeClr>
                  </a:solidFill>
                </a:rPr>
                <a:t>sys.server_triggers</a:t>
              </a:r>
              <a:r>
                <a:rPr lang="en-US" altLang="zh-CN" sz="2000" dirty="0">
                  <a:solidFill>
                    <a:schemeClr val="tx1">
                      <a:lumMod val="50000"/>
                      <a:lumOff val="50000"/>
                    </a:schemeClr>
                  </a:solidFill>
                </a:rPr>
                <a:t> where name='</a:t>
              </a:r>
              <a:r>
                <a:rPr lang="en-US" altLang="zh-CN" sz="2000" dirty="0" err="1">
                  <a:solidFill>
                    <a:schemeClr val="tx1">
                      <a:lumMod val="50000"/>
                      <a:lumOff val="50000"/>
                    </a:schemeClr>
                  </a:solidFill>
                </a:rPr>
                <a:t>alt_jxgl</a:t>
              </a:r>
              <a:r>
                <a:rPr lang="en-US" altLang="zh-CN" sz="2000" dirty="0">
                  <a:solidFill>
                    <a:schemeClr val="tx1">
                      <a:lumMod val="50000"/>
                      <a:lumOff val="50000"/>
                    </a:schemeClr>
                  </a:solidFill>
                </a:rPr>
                <a:t>')</a:t>
              </a:r>
            </a:p>
            <a:p>
              <a:pPr algn="just">
                <a:lnSpc>
                  <a:spcPct val="120000"/>
                </a:lnSpc>
              </a:pPr>
              <a:r>
                <a:rPr lang="en-US" altLang="zh-CN" sz="2000" dirty="0">
                  <a:solidFill>
                    <a:schemeClr val="tx1">
                      <a:lumMod val="50000"/>
                      <a:lumOff val="50000"/>
                    </a:schemeClr>
                  </a:solidFill>
                </a:rPr>
                <a:t>  drop trigger </a:t>
              </a:r>
              <a:r>
                <a:rPr lang="en-US" altLang="zh-CN" sz="2000" dirty="0" err="1">
                  <a:solidFill>
                    <a:schemeClr val="tx1">
                      <a:lumMod val="50000"/>
                      <a:lumOff val="50000"/>
                    </a:schemeClr>
                  </a:solidFill>
                </a:rPr>
                <a:t>alt_jxgl</a:t>
              </a:r>
              <a:r>
                <a:rPr lang="en-US" altLang="zh-CN" sz="2000" dirty="0">
                  <a:solidFill>
                    <a:schemeClr val="tx1">
                      <a:lumMod val="50000"/>
                      <a:lumOff val="50000"/>
                    </a:schemeClr>
                  </a:solidFill>
                </a:rPr>
                <a:t> on all server 	--</a:t>
              </a:r>
              <a:r>
                <a:rPr lang="zh-CN" altLang="en-US" sz="2000" dirty="0">
                  <a:solidFill>
                    <a:schemeClr val="tx1">
                      <a:lumMod val="50000"/>
                      <a:lumOff val="50000"/>
                    </a:schemeClr>
                  </a:solidFill>
                </a:rPr>
                <a:t>删除已存在的同名触发器器</a:t>
              </a:r>
            </a:p>
          </p:txBody>
        </p:sp>
        <p:sp>
          <p:nvSpPr>
            <p:cNvPr id="15" name="矩形 14"/>
            <p:cNvSpPr/>
            <p:nvPr/>
          </p:nvSpPr>
          <p:spPr>
            <a:xfrm>
              <a:off x="1088298" y="4213143"/>
              <a:ext cx="4735796" cy="54738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a:t>
              </a:r>
              <a:r>
                <a:rPr lang="zh-CN" altLang="en-US" b="1" dirty="0">
                  <a:solidFill>
                    <a:schemeClr val="tx1">
                      <a:lumMod val="65000"/>
                      <a:lumOff val="35000"/>
                    </a:schemeClr>
                  </a:solidFill>
                </a:rPr>
                <a:t>例</a:t>
              </a:r>
              <a:r>
                <a:rPr lang="en-US" altLang="zh-CN" b="1" dirty="0" smtClean="0">
                  <a:solidFill>
                    <a:schemeClr val="tx1">
                      <a:lumMod val="65000"/>
                      <a:lumOff val="35000"/>
                    </a:schemeClr>
                  </a:solidFill>
                </a:rPr>
                <a:t>18】 </a:t>
              </a:r>
              <a:r>
                <a:rPr lang="zh-CN" altLang="en-US" b="1" dirty="0">
                  <a:solidFill>
                    <a:schemeClr val="tx1">
                      <a:lumMod val="65000"/>
                      <a:lumOff val="35000"/>
                    </a:schemeClr>
                  </a:solidFill>
                </a:rPr>
                <a:t>如果服务器上存在触发器</a:t>
              </a:r>
              <a:r>
                <a:rPr lang="en-US" altLang="zh-CN" b="1" dirty="0" err="1">
                  <a:solidFill>
                    <a:schemeClr val="tx1">
                      <a:lumMod val="65000"/>
                      <a:lumOff val="35000"/>
                    </a:schemeClr>
                  </a:solidFill>
                </a:rPr>
                <a:t>alt_jxgl</a:t>
              </a:r>
              <a:r>
                <a:rPr lang="zh-CN" altLang="en-US" b="1" dirty="0">
                  <a:solidFill>
                    <a:schemeClr val="tx1">
                      <a:lumMod val="65000"/>
                      <a:lumOff val="35000"/>
                    </a:schemeClr>
                  </a:solidFill>
                </a:rPr>
                <a:t>，请删除。</a:t>
              </a:r>
            </a:p>
          </p:txBody>
        </p:sp>
      </p:grpSp>
    </p:spTree>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614420" cy="583565"/>
          </a:xfrm>
          <a:prstGeom prst="rect">
            <a:avLst/>
          </a:prstGeom>
          <a:noFill/>
        </p:spPr>
        <p:txBody>
          <a:bodyPr wrap="none" rtlCol="0">
            <a:spAutoFit/>
            <a:scene3d>
              <a:camera prst="orthographicFront"/>
              <a:lightRig rig="threePt" dir="t"/>
            </a:scene3d>
            <a:sp3d contourW="6350"/>
          </a:bodyPr>
          <a:lstStyle/>
          <a:p>
            <a:pPr lvl="0" algn="l">
              <a:defRPr/>
            </a:pPr>
            <a:r>
              <a:rPr lang="zh-CN" altLang="en-US" sz="3200" b="1" dirty="0">
                <a:solidFill>
                  <a:srgbClr val="2980B9"/>
                </a:solidFill>
                <a:ea typeface="微软雅黑" panose="020B0503020204020204" charset="-122"/>
              </a:rPr>
              <a:t> DML触发器的应用</a:t>
            </a: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06</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111251" y="1130228"/>
            <a:ext cx="10043262" cy="4378157"/>
            <a:chOff x="1088298" y="4213143"/>
            <a:chExt cx="5013436" cy="5642455"/>
          </a:xfrm>
        </p:grpSpPr>
        <p:sp>
          <p:nvSpPr>
            <p:cNvPr id="132" name="矩形 131"/>
            <p:cNvSpPr/>
            <p:nvPr/>
          </p:nvSpPr>
          <p:spPr>
            <a:xfrm>
              <a:off x="1140397" y="4976748"/>
              <a:ext cx="4961337" cy="4878850"/>
            </a:xfrm>
            <a:prstGeom prst="rect">
              <a:avLst/>
            </a:prstGeom>
          </p:spPr>
          <p:txBody>
            <a:bodyPr wrap="square">
              <a:spAutoFit/>
              <a:scene3d>
                <a:camera prst="orthographicFront"/>
                <a:lightRig rig="threePt" dir="t"/>
              </a:scene3d>
              <a:sp3d contourW="6350"/>
            </a:bodyPr>
            <a:lstStyle/>
            <a:p>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例</a:t>
              </a:r>
              <a:r>
                <a:rPr lang="en-US" altLang="zh-CN" sz="2000" dirty="0" smtClean="0">
                  <a:solidFill>
                    <a:schemeClr val="tx1">
                      <a:lumMod val="50000"/>
                      <a:lumOff val="50000"/>
                    </a:schemeClr>
                  </a:solidFill>
                </a:rPr>
                <a:t>19】 </a:t>
              </a:r>
              <a:r>
                <a:rPr lang="zh-CN" altLang="en-US" sz="2000" dirty="0">
                  <a:solidFill>
                    <a:schemeClr val="tx1">
                      <a:lumMod val="50000"/>
                      <a:lumOff val="50000"/>
                    </a:schemeClr>
                  </a:solidFill>
                </a:rPr>
                <a:t>在学生表上创建一个</a:t>
              </a:r>
              <a:r>
                <a:rPr lang="en-US" altLang="zh-CN" sz="2000" dirty="0">
                  <a:solidFill>
                    <a:schemeClr val="tx1">
                      <a:lumMod val="50000"/>
                      <a:lumOff val="50000"/>
                    </a:schemeClr>
                  </a:solidFill>
                </a:rPr>
                <a:t>update</a:t>
              </a:r>
              <a:r>
                <a:rPr lang="zh-CN" altLang="en-US" sz="2000" dirty="0">
                  <a:solidFill>
                    <a:schemeClr val="tx1">
                      <a:lumMod val="50000"/>
                      <a:lumOff val="50000"/>
                    </a:schemeClr>
                  </a:solidFill>
                </a:rPr>
                <a:t>触发器，当更新学生学号时，同时更新选修表中的学生学号。</a:t>
              </a:r>
            </a:p>
            <a:p>
              <a:r>
                <a:rPr lang="en-US" altLang="zh-CN" sz="2000" dirty="0">
                  <a:solidFill>
                    <a:schemeClr val="tx1">
                      <a:lumMod val="50000"/>
                      <a:lumOff val="50000"/>
                    </a:schemeClr>
                  </a:solidFill>
                </a:rPr>
                <a:t>use </a:t>
              </a:r>
              <a:r>
                <a:rPr lang="en-US" altLang="zh-CN" sz="2000" dirty="0" err="1">
                  <a:solidFill>
                    <a:schemeClr val="tx1">
                      <a:lumMod val="50000"/>
                      <a:lumOff val="50000"/>
                    </a:schemeClr>
                  </a:solidFill>
                </a:rPr>
                <a:t>jxgl</a:t>
              </a:r>
              <a:endParaRPr lang="en-US" altLang="zh-CN" sz="2000" dirty="0">
                <a:solidFill>
                  <a:schemeClr val="tx1">
                    <a:lumMod val="50000"/>
                    <a:lumOff val="50000"/>
                  </a:schemeClr>
                </a:solidFill>
              </a:endParaRPr>
            </a:p>
            <a:p>
              <a:r>
                <a:rPr lang="en-US" altLang="zh-CN" sz="2000" dirty="0">
                  <a:solidFill>
                    <a:schemeClr val="tx1">
                      <a:lumMod val="50000"/>
                      <a:lumOff val="50000"/>
                    </a:schemeClr>
                  </a:solidFill>
                </a:rPr>
                <a:t>go</a:t>
              </a:r>
            </a:p>
            <a:p>
              <a:r>
                <a:rPr lang="en-US" altLang="zh-CN" sz="2000" dirty="0">
                  <a:solidFill>
                    <a:schemeClr val="tx1">
                      <a:lumMod val="50000"/>
                      <a:lumOff val="50000"/>
                    </a:schemeClr>
                  </a:solidFill>
                </a:rPr>
                <a:t>create trigger up_</a:t>
              </a:r>
              <a:r>
                <a:rPr lang="zh-CN" altLang="en-US" sz="2000" dirty="0">
                  <a:solidFill>
                    <a:schemeClr val="tx1">
                      <a:lumMod val="50000"/>
                      <a:lumOff val="50000"/>
                    </a:schemeClr>
                  </a:solidFill>
                </a:rPr>
                <a:t>学生</a:t>
              </a:r>
            </a:p>
            <a:p>
              <a:r>
                <a:rPr lang="en-US" altLang="zh-CN" sz="2000" dirty="0">
                  <a:solidFill>
                    <a:schemeClr val="tx1">
                      <a:lumMod val="50000"/>
                      <a:lumOff val="50000"/>
                    </a:schemeClr>
                  </a:solidFill>
                </a:rPr>
                <a:t>on </a:t>
              </a:r>
              <a:r>
                <a:rPr lang="zh-CN" altLang="en-US" sz="2000" dirty="0">
                  <a:solidFill>
                    <a:schemeClr val="tx1">
                      <a:lumMod val="50000"/>
                      <a:lumOff val="50000"/>
                    </a:schemeClr>
                  </a:solidFill>
                </a:rPr>
                <a:t>学生</a:t>
              </a:r>
            </a:p>
            <a:p>
              <a:r>
                <a:rPr lang="en-US" altLang="zh-CN" sz="2000" dirty="0">
                  <a:solidFill>
                    <a:schemeClr val="tx1">
                      <a:lumMod val="50000"/>
                      <a:lumOff val="50000"/>
                    </a:schemeClr>
                  </a:solidFill>
                </a:rPr>
                <a:t>for update</a:t>
              </a:r>
            </a:p>
            <a:p>
              <a:r>
                <a:rPr lang="en-US" altLang="zh-CN" sz="2000" dirty="0">
                  <a:solidFill>
                    <a:schemeClr val="tx1">
                      <a:lumMod val="50000"/>
                      <a:lumOff val="50000"/>
                    </a:schemeClr>
                  </a:solidFill>
                </a:rPr>
                <a:t>as</a:t>
              </a:r>
            </a:p>
            <a:p>
              <a:r>
                <a:rPr lang="en-US" altLang="zh-CN" sz="2000" dirty="0">
                  <a:solidFill>
                    <a:schemeClr val="tx1">
                      <a:lumMod val="50000"/>
                      <a:lumOff val="50000"/>
                    </a:schemeClr>
                  </a:solidFill>
                </a:rPr>
                <a:t>declare @</a:t>
              </a:r>
              <a:r>
                <a:rPr lang="en-US" altLang="zh-CN" sz="2000" dirty="0" err="1">
                  <a:solidFill>
                    <a:schemeClr val="tx1">
                      <a:lumMod val="50000"/>
                      <a:lumOff val="50000"/>
                    </a:schemeClr>
                  </a:solidFill>
                </a:rPr>
                <a:t>oldid</a:t>
              </a:r>
              <a:r>
                <a:rPr lang="en-US" altLang="zh-CN" sz="2000" dirty="0">
                  <a:solidFill>
                    <a:schemeClr val="tx1">
                      <a:lumMod val="50000"/>
                      <a:lumOff val="50000"/>
                    </a:schemeClr>
                  </a:solidFill>
                </a:rPr>
                <a:t> char(8),@</a:t>
              </a:r>
              <a:r>
                <a:rPr lang="en-US" altLang="zh-CN" sz="2000" dirty="0" err="1">
                  <a:solidFill>
                    <a:schemeClr val="tx1">
                      <a:lumMod val="50000"/>
                      <a:lumOff val="50000"/>
                    </a:schemeClr>
                  </a:solidFill>
                </a:rPr>
                <a:t>newid</a:t>
              </a:r>
              <a:r>
                <a:rPr lang="en-US" altLang="zh-CN" sz="2000" dirty="0">
                  <a:solidFill>
                    <a:schemeClr val="tx1">
                      <a:lumMod val="50000"/>
                      <a:lumOff val="50000"/>
                    </a:schemeClr>
                  </a:solidFill>
                </a:rPr>
                <a:t> char(8)</a:t>
              </a:r>
            </a:p>
            <a:p>
              <a:r>
                <a:rPr lang="en-US" altLang="zh-CN" sz="2000" dirty="0">
                  <a:solidFill>
                    <a:schemeClr val="tx1">
                      <a:lumMod val="50000"/>
                      <a:lumOff val="50000"/>
                    </a:schemeClr>
                  </a:solidFill>
                </a:rPr>
                <a:t>select @</a:t>
              </a:r>
              <a:r>
                <a:rPr lang="en-US" altLang="zh-CN" sz="2000" dirty="0" err="1">
                  <a:solidFill>
                    <a:schemeClr val="tx1">
                      <a:lumMod val="50000"/>
                      <a:lumOff val="50000"/>
                    </a:schemeClr>
                  </a:solidFill>
                </a:rPr>
                <a:t>oldid</a:t>
              </a:r>
              <a:r>
                <a:rPr lang="en-US" altLang="zh-CN" sz="2000" dirty="0">
                  <a:solidFill>
                    <a:schemeClr val="tx1">
                      <a:lumMod val="50000"/>
                      <a:lumOff val="50000"/>
                    </a:schemeClr>
                  </a:solidFill>
                </a:rPr>
                <a:t>=deleted.</a:t>
              </a:r>
              <a:r>
                <a:rPr lang="zh-CN" altLang="en-US" sz="2000" dirty="0">
                  <a:solidFill>
                    <a:schemeClr val="tx1">
                      <a:lumMod val="50000"/>
                      <a:lumOff val="50000"/>
                    </a:schemeClr>
                  </a:solidFill>
                </a:rPr>
                <a:t>学号</a:t>
              </a:r>
              <a:r>
                <a:rPr lang="en-US" altLang="zh-CN" sz="2000" dirty="0">
                  <a:solidFill>
                    <a:schemeClr val="tx1">
                      <a:lumMod val="50000"/>
                      <a:lumOff val="50000"/>
                    </a:schemeClr>
                  </a:solidFill>
                </a:rPr>
                <a:t>,@</a:t>
              </a:r>
              <a:r>
                <a:rPr lang="en-US" altLang="zh-CN" sz="2000" dirty="0" err="1">
                  <a:solidFill>
                    <a:schemeClr val="tx1">
                      <a:lumMod val="50000"/>
                      <a:lumOff val="50000"/>
                    </a:schemeClr>
                  </a:solidFill>
                </a:rPr>
                <a:t>newid</a:t>
              </a:r>
              <a:r>
                <a:rPr lang="en-US" altLang="zh-CN" sz="2000" dirty="0">
                  <a:solidFill>
                    <a:schemeClr val="tx1">
                      <a:lumMod val="50000"/>
                      <a:lumOff val="50000"/>
                    </a:schemeClr>
                  </a:solidFill>
                </a:rPr>
                <a:t>=inserted.</a:t>
              </a:r>
              <a:r>
                <a:rPr lang="zh-CN" altLang="en-US" sz="2000" dirty="0">
                  <a:solidFill>
                    <a:schemeClr val="tx1">
                      <a:lumMod val="50000"/>
                      <a:lumOff val="50000"/>
                    </a:schemeClr>
                  </a:solidFill>
                </a:rPr>
                <a:t>学号</a:t>
              </a:r>
            </a:p>
            <a:p>
              <a:r>
                <a:rPr lang="zh-CN" altLang="en-US" sz="2000" dirty="0">
                  <a:solidFill>
                    <a:schemeClr val="tx1">
                      <a:lumMod val="50000"/>
                      <a:lumOff val="50000"/>
                    </a:schemeClr>
                  </a:solidFill>
                </a:rPr>
                <a:t>  </a:t>
              </a:r>
              <a:r>
                <a:rPr lang="en-US" altLang="zh-CN" sz="2000" dirty="0">
                  <a:solidFill>
                    <a:schemeClr val="tx1">
                      <a:lumMod val="50000"/>
                      <a:lumOff val="50000"/>
                    </a:schemeClr>
                  </a:solidFill>
                </a:rPr>
                <a:t>from </a:t>
              </a:r>
              <a:r>
                <a:rPr lang="en-US" altLang="zh-CN" sz="2000" dirty="0" err="1">
                  <a:solidFill>
                    <a:schemeClr val="tx1">
                      <a:lumMod val="50000"/>
                      <a:lumOff val="50000"/>
                    </a:schemeClr>
                  </a:solidFill>
                </a:rPr>
                <a:t>deleted,inserted</a:t>
              </a:r>
              <a:r>
                <a:rPr lang="en-US" altLang="zh-CN" sz="2000" dirty="0">
                  <a:solidFill>
                    <a:schemeClr val="tx1">
                      <a:lumMod val="50000"/>
                      <a:lumOff val="50000"/>
                    </a:schemeClr>
                  </a:solidFill>
                </a:rPr>
                <a:t> where deleted.</a:t>
              </a:r>
              <a:r>
                <a:rPr lang="zh-CN" altLang="en-US" sz="2000" dirty="0">
                  <a:solidFill>
                    <a:schemeClr val="tx1">
                      <a:lumMod val="50000"/>
                      <a:lumOff val="50000"/>
                    </a:schemeClr>
                  </a:solidFill>
                </a:rPr>
                <a:t>姓名</a:t>
              </a:r>
              <a:r>
                <a:rPr lang="en-US" altLang="zh-CN" sz="2000" dirty="0">
                  <a:solidFill>
                    <a:schemeClr val="tx1">
                      <a:lumMod val="50000"/>
                      <a:lumOff val="50000"/>
                    </a:schemeClr>
                  </a:solidFill>
                </a:rPr>
                <a:t>=inserted.</a:t>
              </a:r>
              <a:r>
                <a:rPr lang="zh-CN" altLang="en-US" sz="2000" dirty="0">
                  <a:solidFill>
                    <a:schemeClr val="tx1">
                      <a:lumMod val="50000"/>
                      <a:lumOff val="50000"/>
                    </a:schemeClr>
                  </a:solidFill>
                </a:rPr>
                <a:t>姓名</a:t>
              </a:r>
            </a:p>
            <a:p>
              <a:r>
                <a:rPr lang="en-US" altLang="zh-CN" sz="2000" dirty="0">
                  <a:solidFill>
                    <a:schemeClr val="tx1">
                      <a:lumMod val="50000"/>
                      <a:lumOff val="50000"/>
                    </a:schemeClr>
                  </a:solidFill>
                </a:rPr>
                <a:t>update </a:t>
              </a:r>
              <a:r>
                <a:rPr lang="zh-CN" altLang="en-US" sz="2000" dirty="0">
                  <a:solidFill>
                    <a:schemeClr val="tx1">
                      <a:lumMod val="50000"/>
                      <a:lumOff val="50000"/>
                    </a:schemeClr>
                  </a:solidFill>
                </a:rPr>
                <a:t>选修 </a:t>
              </a:r>
              <a:r>
                <a:rPr lang="en-US" altLang="zh-CN" sz="2000" dirty="0">
                  <a:solidFill>
                    <a:schemeClr val="tx1">
                      <a:lumMod val="50000"/>
                      <a:lumOff val="50000"/>
                    </a:schemeClr>
                  </a:solidFill>
                </a:rPr>
                <a:t>set </a:t>
              </a:r>
              <a:r>
                <a:rPr lang="zh-CN" altLang="en-US" sz="2000" dirty="0">
                  <a:solidFill>
                    <a:schemeClr val="tx1">
                      <a:lumMod val="50000"/>
                      <a:lumOff val="50000"/>
                    </a:schemeClr>
                  </a:solidFill>
                </a:rPr>
                <a:t>学号</a:t>
              </a:r>
              <a:r>
                <a:rPr lang="en-US" altLang="zh-CN" sz="2000" dirty="0">
                  <a:solidFill>
                    <a:schemeClr val="tx1">
                      <a:lumMod val="50000"/>
                      <a:lumOff val="50000"/>
                    </a:schemeClr>
                  </a:solidFill>
                </a:rPr>
                <a:t>=@</a:t>
              </a:r>
              <a:r>
                <a:rPr lang="en-US" altLang="zh-CN" sz="2000" dirty="0" err="1">
                  <a:solidFill>
                    <a:schemeClr val="tx1">
                      <a:lumMod val="50000"/>
                      <a:lumOff val="50000"/>
                    </a:schemeClr>
                  </a:solidFill>
                </a:rPr>
                <a:t>newid</a:t>
              </a:r>
              <a:r>
                <a:rPr lang="en-US" altLang="zh-CN" sz="2000" dirty="0">
                  <a:solidFill>
                    <a:schemeClr val="tx1">
                      <a:lumMod val="50000"/>
                      <a:lumOff val="50000"/>
                    </a:schemeClr>
                  </a:solidFill>
                </a:rPr>
                <a:t> where </a:t>
              </a:r>
              <a:r>
                <a:rPr lang="zh-CN" altLang="en-US" sz="2000" dirty="0">
                  <a:solidFill>
                    <a:schemeClr val="tx1">
                      <a:lumMod val="50000"/>
                      <a:lumOff val="50000"/>
                    </a:schemeClr>
                  </a:solidFill>
                </a:rPr>
                <a:t>学号</a:t>
              </a:r>
              <a:r>
                <a:rPr lang="en-US" altLang="zh-CN" sz="2000" dirty="0">
                  <a:solidFill>
                    <a:schemeClr val="tx1">
                      <a:lumMod val="50000"/>
                      <a:lumOff val="50000"/>
                    </a:schemeClr>
                  </a:solidFill>
                </a:rPr>
                <a:t>=@</a:t>
              </a:r>
              <a:r>
                <a:rPr lang="en-US" altLang="zh-CN" sz="2000" dirty="0" err="1">
                  <a:solidFill>
                    <a:schemeClr val="tx1">
                      <a:lumMod val="50000"/>
                      <a:lumOff val="50000"/>
                    </a:schemeClr>
                  </a:solidFill>
                </a:rPr>
                <a:t>oldid</a:t>
              </a:r>
              <a:endParaRPr lang="en-US" altLang="zh-CN" sz="2000" dirty="0">
                <a:solidFill>
                  <a:schemeClr val="tx1">
                    <a:lumMod val="50000"/>
                    <a:lumOff val="50000"/>
                  </a:schemeClr>
                </a:solidFill>
              </a:endParaRPr>
            </a:p>
          </p:txBody>
        </p:sp>
        <p:sp>
          <p:nvSpPr>
            <p:cNvPr id="133" name="矩形 132"/>
            <p:cNvSpPr/>
            <p:nvPr/>
          </p:nvSpPr>
          <p:spPr>
            <a:xfrm>
              <a:off x="1088298" y="4213143"/>
              <a:ext cx="4735796" cy="54738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级</a:t>
              </a:r>
              <a:r>
                <a:rPr lang="zh-CN" altLang="en-US" b="1" dirty="0">
                  <a:solidFill>
                    <a:schemeClr val="tx1">
                      <a:lumMod val="65000"/>
                      <a:lumOff val="35000"/>
                    </a:schemeClr>
                  </a:solidFill>
                </a:rPr>
                <a:t>联更新</a:t>
              </a:r>
            </a:p>
          </p:txBody>
        </p:sp>
      </p:grpSp>
    </p:spTree>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614420" cy="583565"/>
          </a:xfrm>
          <a:prstGeom prst="rect">
            <a:avLst/>
          </a:prstGeom>
          <a:noFill/>
        </p:spPr>
        <p:txBody>
          <a:bodyPr wrap="none" rtlCol="0">
            <a:spAutoFit/>
            <a:scene3d>
              <a:camera prst="orthographicFront"/>
              <a:lightRig rig="threePt" dir="t"/>
            </a:scene3d>
            <a:sp3d contourW="6350"/>
          </a:bodyPr>
          <a:lstStyle/>
          <a:p>
            <a:pPr lvl="0" algn="l">
              <a:defRPr/>
            </a:pPr>
            <a:r>
              <a:rPr lang="zh-CN" altLang="en-US" sz="3200" b="1" dirty="0">
                <a:solidFill>
                  <a:srgbClr val="2980B9"/>
                </a:solidFill>
                <a:ea typeface="微软雅黑" panose="020B0503020204020204" charset="-122"/>
              </a:rPr>
              <a:t> DML触发器的应用</a:t>
            </a: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06</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111251" y="1130228"/>
            <a:ext cx="10043262" cy="5301486"/>
            <a:chOff x="1088298" y="4213143"/>
            <a:chExt cx="5013436" cy="6832417"/>
          </a:xfrm>
        </p:grpSpPr>
        <p:sp>
          <p:nvSpPr>
            <p:cNvPr id="132" name="矩形 131"/>
            <p:cNvSpPr/>
            <p:nvPr/>
          </p:nvSpPr>
          <p:spPr>
            <a:xfrm>
              <a:off x="1140397" y="4976748"/>
              <a:ext cx="4961337" cy="6068812"/>
            </a:xfrm>
            <a:prstGeom prst="rect">
              <a:avLst/>
            </a:prstGeom>
          </p:spPr>
          <p:txBody>
            <a:bodyPr wrap="square">
              <a:spAutoFit/>
              <a:scene3d>
                <a:camera prst="orthographicFront"/>
                <a:lightRig rig="threePt" dir="t"/>
              </a:scene3d>
              <a:sp3d contourW="6350"/>
            </a:bodyPr>
            <a:lstStyle/>
            <a:p>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例</a:t>
              </a:r>
              <a:r>
                <a:rPr lang="en-US" altLang="zh-CN" sz="2000" dirty="0" smtClean="0">
                  <a:solidFill>
                    <a:schemeClr val="tx1">
                      <a:lumMod val="50000"/>
                      <a:lumOff val="50000"/>
                    </a:schemeClr>
                  </a:solidFill>
                </a:rPr>
                <a:t>20】</a:t>
              </a:r>
              <a:r>
                <a:rPr lang="zh-CN" altLang="en-US" sz="2000" dirty="0" smtClean="0">
                  <a:solidFill>
                    <a:schemeClr val="tx1">
                      <a:lumMod val="50000"/>
                      <a:lumOff val="50000"/>
                    </a:schemeClr>
                  </a:solidFill>
                </a:rPr>
                <a:t>在</a:t>
              </a:r>
              <a:r>
                <a:rPr lang="zh-CN" altLang="en-US" sz="2000" dirty="0">
                  <a:solidFill>
                    <a:schemeClr val="tx1">
                      <a:lumMod val="50000"/>
                      <a:lumOff val="50000"/>
                    </a:schemeClr>
                  </a:solidFill>
                </a:rPr>
                <a:t>学生表上创建一个</a:t>
              </a:r>
              <a:r>
                <a:rPr lang="en-US" altLang="zh-CN" sz="2000" dirty="0">
                  <a:solidFill>
                    <a:schemeClr val="tx1">
                      <a:lumMod val="50000"/>
                      <a:lumOff val="50000"/>
                    </a:schemeClr>
                  </a:solidFill>
                </a:rPr>
                <a:t>update</a:t>
              </a:r>
              <a:r>
                <a:rPr lang="zh-CN" altLang="en-US" sz="2000" dirty="0">
                  <a:solidFill>
                    <a:schemeClr val="tx1">
                      <a:lumMod val="50000"/>
                      <a:lumOff val="50000"/>
                    </a:schemeClr>
                  </a:solidFill>
                </a:rPr>
                <a:t>触发器，使用</a:t>
              </a:r>
              <a:r>
                <a:rPr lang="en-US" altLang="zh-CN" sz="2000" dirty="0">
                  <a:solidFill>
                    <a:schemeClr val="tx1">
                      <a:lumMod val="50000"/>
                      <a:lumOff val="50000"/>
                    </a:schemeClr>
                  </a:solidFill>
                </a:rPr>
                <a:t>update()</a:t>
              </a:r>
              <a:r>
                <a:rPr lang="zh-CN" altLang="en-US" sz="2000" dirty="0">
                  <a:solidFill>
                    <a:schemeClr val="tx1">
                      <a:lumMod val="50000"/>
                      <a:lumOff val="50000"/>
                    </a:schemeClr>
                  </a:solidFill>
                </a:rPr>
                <a:t>函数测试：当更新学生学号时，同时更新选修表中的学生学号。</a:t>
              </a:r>
            </a:p>
            <a:p>
              <a:r>
                <a:rPr lang="en-US" altLang="zh-CN" sz="2000" dirty="0">
                  <a:solidFill>
                    <a:schemeClr val="tx1">
                      <a:lumMod val="50000"/>
                      <a:lumOff val="50000"/>
                    </a:schemeClr>
                  </a:solidFill>
                </a:rPr>
                <a:t>use jxgl</a:t>
              </a:r>
            </a:p>
            <a:p>
              <a:r>
                <a:rPr lang="en-US" altLang="zh-CN" sz="2000" dirty="0">
                  <a:solidFill>
                    <a:schemeClr val="tx1">
                      <a:lumMod val="50000"/>
                      <a:lumOff val="50000"/>
                    </a:schemeClr>
                  </a:solidFill>
                </a:rPr>
                <a:t>go</a:t>
              </a:r>
            </a:p>
            <a:p>
              <a:r>
                <a:rPr lang="en-US" altLang="zh-CN" sz="2000" dirty="0">
                  <a:solidFill>
                    <a:schemeClr val="tx1">
                      <a:lumMod val="50000"/>
                      <a:lumOff val="50000"/>
                    </a:schemeClr>
                  </a:solidFill>
                </a:rPr>
                <a:t>if exists(select * from sysobjects where name='up_</a:t>
              </a:r>
              <a:r>
                <a:rPr lang="zh-CN" altLang="en-US" sz="2000" dirty="0">
                  <a:solidFill>
                    <a:schemeClr val="tx1">
                      <a:lumMod val="50000"/>
                      <a:lumOff val="50000"/>
                    </a:schemeClr>
                  </a:solidFill>
                </a:rPr>
                <a:t>学生</a:t>
              </a:r>
              <a:r>
                <a:rPr lang="en-US" altLang="zh-CN" sz="2000" dirty="0">
                  <a:solidFill>
                    <a:schemeClr val="tx1">
                      <a:lumMod val="50000"/>
                      <a:lumOff val="50000"/>
                    </a:schemeClr>
                  </a:solidFill>
                </a:rPr>
                <a:t>' and type ='tr') </a:t>
              </a:r>
            </a:p>
            <a:p>
              <a:r>
                <a:rPr lang="en-US" altLang="zh-CN" sz="2000" dirty="0">
                  <a:solidFill>
                    <a:schemeClr val="tx1">
                      <a:lumMod val="50000"/>
                      <a:lumOff val="50000"/>
                    </a:schemeClr>
                  </a:solidFill>
                </a:rPr>
                <a:t>drop trigger up_</a:t>
              </a:r>
              <a:r>
                <a:rPr lang="zh-CN" altLang="en-US" sz="2000" dirty="0">
                  <a:solidFill>
                    <a:schemeClr val="tx1">
                      <a:lumMod val="50000"/>
                      <a:lumOff val="50000"/>
                    </a:schemeClr>
                  </a:solidFill>
                </a:rPr>
                <a:t>学生</a:t>
              </a:r>
            </a:p>
            <a:p>
              <a:r>
                <a:rPr lang="en-US" altLang="zh-CN" sz="2000" dirty="0">
                  <a:solidFill>
                    <a:schemeClr val="tx1">
                      <a:lumMod val="50000"/>
                      <a:lumOff val="50000"/>
                    </a:schemeClr>
                  </a:solidFill>
                </a:rPr>
                <a:t>go</a:t>
              </a:r>
            </a:p>
            <a:p>
              <a:r>
                <a:rPr lang="en-US" altLang="zh-CN" sz="2000" dirty="0">
                  <a:solidFill>
                    <a:schemeClr val="tx1">
                      <a:lumMod val="50000"/>
                      <a:lumOff val="50000"/>
                    </a:schemeClr>
                  </a:solidFill>
                </a:rPr>
                <a:t>create trigger up_</a:t>
              </a:r>
              <a:r>
                <a:rPr lang="zh-CN" altLang="en-US" sz="2000" dirty="0">
                  <a:solidFill>
                    <a:schemeClr val="tx1">
                      <a:lumMod val="50000"/>
                      <a:lumOff val="50000"/>
                    </a:schemeClr>
                  </a:solidFill>
                </a:rPr>
                <a:t>学生</a:t>
              </a:r>
            </a:p>
            <a:p>
              <a:r>
                <a:rPr lang="en-US" altLang="zh-CN" sz="2000" dirty="0">
                  <a:solidFill>
                    <a:schemeClr val="tx1">
                      <a:lumMod val="50000"/>
                      <a:lumOff val="50000"/>
                    </a:schemeClr>
                  </a:solidFill>
                </a:rPr>
                <a:t>on </a:t>
              </a:r>
              <a:r>
                <a:rPr lang="zh-CN" altLang="en-US" sz="2000" dirty="0">
                  <a:solidFill>
                    <a:schemeClr val="tx1">
                      <a:lumMod val="50000"/>
                      <a:lumOff val="50000"/>
                    </a:schemeClr>
                  </a:solidFill>
                </a:rPr>
                <a:t>学生</a:t>
              </a:r>
            </a:p>
            <a:p>
              <a:r>
                <a:rPr lang="en-US" altLang="zh-CN" sz="2000" dirty="0">
                  <a:solidFill>
                    <a:schemeClr val="tx1">
                      <a:lumMod val="50000"/>
                      <a:lumOff val="50000"/>
                    </a:schemeClr>
                  </a:solidFill>
                </a:rPr>
                <a:t>for update</a:t>
              </a:r>
            </a:p>
            <a:p>
              <a:r>
                <a:rPr lang="en-US" altLang="zh-CN" sz="2000" dirty="0">
                  <a:solidFill>
                    <a:schemeClr val="tx1">
                      <a:lumMod val="50000"/>
                      <a:lumOff val="50000"/>
                    </a:schemeClr>
                  </a:solidFill>
                </a:rPr>
                <a:t>as</a:t>
              </a:r>
            </a:p>
            <a:p>
              <a:r>
                <a:rPr lang="en-US" altLang="zh-CN" sz="2000" dirty="0">
                  <a:solidFill>
                    <a:schemeClr val="tx1">
                      <a:lumMod val="50000"/>
                      <a:lumOff val="50000"/>
                    </a:schemeClr>
                  </a:solidFill>
                </a:rPr>
                <a:t>if update(</a:t>
              </a:r>
              <a:r>
                <a:rPr lang="zh-CN" altLang="en-US" sz="2000" dirty="0">
                  <a:solidFill>
                    <a:schemeClr val="tx1">
                      <a:lumMod val="50000"/>
                      <a:lumOff val="50000"/>
                    </a:schemeClr>
                  </a:solidFill>
                </a:rPr>
                <a:t>学号</a:t>
              </a:r>
              <a:r>
                <a:rPr lang="en-US" altLang="zh-CN" sz="2000" dirty="0">
                  <a:solidFill>
                    <a:schemeClr val="tx1">
                      <a:lumMod val="50000"/>
                      <a:lumOff val="50000"/>
                    </a:schemeClr>
                  </a:solidFill>
                </a:rPr>
                <a:t>)</a:t>
              </a:r>
            </a:p>
            <a:p>
              <a:r>
                <a:rPr lang="en-US" altLang="zh-CN" sz="2000" dirty="0">
                  <a:solidFill>
                    <a:schemeClr val="tx1">
                      <a:lumMod val="50000"/>
                      <a:lumOff val="50000"/>
                    </a:schemeClr>
                  </a:solidFill>
                </a:rPr>
                <a:t>update </a:t>
              </a:r>
              <a:r>
                <a:rPr lang="zh-CN" altLang="en-US" sz="2000" dirty="0">
                  <a:solidFill>
                    <a:schemeClr val="tx1">
                      <a:lumMod val="50000"/>
                      <a:lumOff val="50000"/>
                    </a:schemeClr>
                  </a:solidFill>
                </a:rPr>
                <a:t>选修 </a:t>
              </a:r>
              <a:r>
                <a:rPr lang="en-US" altLang="zh-CN" sz="2000" dirty="0">
                  <a:solidFill>
                    <a:schemeClr val="tx1">
                      <a:lumMod val="50000"/>
                      <a:lumOff val="50000"/>
                    </a:schemeClr>
                  </a:solidFill>
                </a:rPr>
                <a:t>set </a:t>
              </a:r>
              <a:r>
                <a:rPr lang="zh-CN" altLang="en-US" sz="2000" dirty="0">
                  <a:solidFill>
                    <a:schemeClr val="tx1">
                      <a:lumMod val="50000"/>
                      <a:lumOff val="50000"/>
                    </a:schemeClr>
                  </a:solidFill>
                </a:rPr>
                <a:t>选修</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学号</a:t>
              </a:r>
              <a:r>
                <a:rPr lang="en-US" altLang="zh-CN" sz="2000" dirty="0">
                  <a:solidFill>
                    <a:schemeClr val="tx1">
                      <a:lumMod val="50000"/>
                      <a:lumOff val="50000"/>
                    </a:schemeClr>
                  </a:solidFill>
                </a:rPr>
                <a:t>=inserted.</a:t>
              </a:r>
              <a:r>
                <a:rPr lang="zh-CN" altLang="en-US" sz="2000" dirty="0">
                  <a:solidFill>
                    <a:schemeClr val="tx1">
                      <a:lumMod val="50000"/>
                      <a:lumOff val="50000"/>
                    </a:schemeClr>
                  </a:solidFill>
                </a:rPr>
                <a:t>学号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选择</a:t>
              </a:r>
              <a:r>
                <a:rPr lang="en-US" altLang="zh-CN" sz="2000" dirty="0">
                  <a:solidFill>
                    <a:schemeClr val="tx1">
                      <a:lumMod val="50000"/>
                      <a:lumOff val="50000"/>
                    </a:schemeClr>
                  </a:solidFill>
                </a:rPr>
                <a:t>inserted</a:t>
              </a:r>
              <a:r>
                <a:rPr lang="zh-CN" altLang="en-US" sz="2000" dirty="0">
                  <a:solidFill>
                    <a:schemeClr val="tx1">
                      <a:lumMod val="50000"/>
                      <a:lumOff val="50000"/>
                    </a:schemeClr>
                  </a:solidFill>
                </a:rPr>
                <a:t>表</a:t>
              </a:r>
            </a:p>
            <a:p>
              <a:r>
                <a:rPr lang="en-US" altLang="zh-CN" sz="2000" dirty="0">
                  <a:solidFill>
                    <a:schemeClr val="tx1">
                      <a:lumMod val="50000"/>
                      <a:lumOff val="50000"/>
                    </a:schemeClr>
                  </a:solidFill>
                </a:rPr>
                <a:t>from </a:t>
              </a:r>
              <a:r>
                <a:rPr lang="zh-CN" altLang="en-US" sz="2000" dirty="0">
                  <a:solidFill>
                    <a:schemeClr val="tx1">
                      <a:lumMod val="50000"/>
                      <a:lumOff val="50000"/>
                    </a:schemeClr>
                  </a:solidFill>
                </a:rPr>
                <a:t>选修</a:t>
              </a:r>
              <a:r>
                <a:rPr lang="en-US" altLang="zh-CN" sz="2000" dirty="0">
                  <a:solidFill>
                    <a:schemeClr val="tx1">
                      <a:lumMod val="50000"/>
                      <a:lumOff val="50000"/>
                    </a:schemeClr>
                  </a:solidFill>
                </a:rPr>
                <a:t>,inserted,deleted</a:t>
              </a:r>
            </a:p>
            <a:p>
              <a:r>
                <a:rPr lang="en-US" altLang="zh-CN" sz="2000" dirty="0">
                  <a:solidFill>
                    <a:schemeClr val="tx1">
                      <a:lumMod val="50000"/>
                      <a:lumOff val="50000"/>
                    </a:schemeClr>
                  </a:solidFill>
                </a:rPr>
                <a:t>where </a:t>
              </a:r>
              <a:r>
                <a:rPr lang="zh-CN" altLang="en-US" sz="2000" dirty="0">
                  <a:solidFill>
                    <a:schemeClr val="tx1">
                      <a:lumMod val="50000"/>
                      <a:lumOff val="50000"/>
                    </a:schemeClr>
                  </a:solidFill>
                </a:rPr>
                <a:t>选修</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学号</a:t>
              </a:r>
              <a:r>
                <a:rPr lang="en-US" altLang="zh-CN" sz="2000" dirty="0">
                  <a:solidFill>
                    <a:schemeClr val="tx1">
                      <a:lumMod val="50000"/>
                      <a:lumOff val="50000"/>
                    </a:schemeClr>
                  </a:solidFill>
                </a:rPr>
                <a:t>=deleted.</a:t>
              </a:r>
              <a:r>
                <a:rPr lang="zh-CN" altLang="en-US" sz="2000" dirty="0">
                  <a:solidFill>
                    <a:schemeClr val="tx1">
                      <a:lumMod val="50000"/>
                      <a:lumOff val="50000"/>
                    </a:schemeClr>
                  </a:solidFill>
                </a:rPr>
                <a:t>学号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选择</a:t>
              </a:r>
              <a:r>
                <a:rPr lang="en-US" altLang="zh-CN" sz="2000" dirty="0">
                  <a:solidFill>
                    <a:schemeClr val="tx1">
                      <a:lumMod val="50000"/>
                      <a:lumOff val="50000"/>
                    </a:schemeClr>
                  </a:solidFill>
                </a:rPr>
                <a:t>deleted</a:t>
              </a:r>
              <a:r>
                <a:rPr lang="zh-CN" altLang="en-US" sz="2000" dirty="0">
                  <a:solidFill>
                    <a:schemeClr val="tx1">
                      <a:lumMod val="50000"/>
                      <a:lumOff val="50000"/>
                    </a:schemeClr>
                  </a:solidFill>
                </a:rPr>
                <a:t>表</a:t>
              </a:r>
            </a:p>
          </p:txBody>
        </p:sp>
        <p:sp>
          <p:nvSpPr>
            <p:cNvPr id="133" name="矩形 132"/>
            <p:cNvSpPr/>
            <p:nvPr/>
          </p:nvSpPr>
          <p:spPr>
            <a:xfrm>
              <a:off x="1088298" y="4213143"/>
              <a:ext cx="4735796" cy="54738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级</a:t>
              </a:r>
              <a:r>
                <a:rPr lang="zh-CN" altLang="en-US" b="1" dirty="0">
                  <a:solidFill>
                    <a:schemeClr val="tx1">
                      <a:lumMod val="65000"/>
                      <a:lumOff val="35000"/>
                    </a:schemeClr>
                  </a:solidFill>
                </a:rPr>
                <a:t>联更新</a:t>
              </a:r>
            </a:p>
          </p:txBody>
        </p:sp>
      </p:grpSp>
    </p:spTree>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614420" cy="583565"/>
          </a:xfrm>
          <a:prstGeom prst="rect">
            <a:avLst/>
          </a:prstGeom>
          <a:noFill/>
        </p:spPr>
        <p:txBody>
          <a:bodyPr wrap="none" rtlCol="0">
            <a:spAutoFit/>
            <a:scene3d>
              <a:camera prst="orthographicFront"/>
              <a:lightRig rig="threePt" dir="t"/>
            </a:scene3d>
            <a:sp3d contourW="6350"/>
          </a:bodyPr>
          <a:lstStyle/>
          <a:p>
            <a:pPr lvl="0" algn="l">
              <a:defRPr/>
            </a:pPr>
            <a:r>
              <a:rPr lang="zh-CN" altLang="en-US" sz="3200" b="1" dirty="0">
                <a:solidFill>
                  <a:srgbClr val="2980B9"/>
                </a:solidFill>
                <a:ea typeface="微软雅黑" panose="020B0503020204020204" charset="-122"/>
              </a:rPr>
              <a:t> DML触发器的应用</a:t>
            </a: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06</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111251" y="1130228"/>
            <a:ext cx="10043262" cy="3977021"/>
            <a:chOff x="1088298" y="4213143"/>
            <a:chExt cx="5013436" cy="5125482"/>
          </a:xfrm>
        </p:grpSpPr>
        <p:sp>
          <p:nvSpPr>
            <p:cNvPr id="132" name="矩形 131"/>
            <p:cNvSpPr/>
            <p:nvPr/>
          </p:nvSpPr>
          <p:spPr>
            <a:xfrm>
              <a:off x="1140397" y="4976748"/>
              <a:ext cx="4961337" cy="4361877"/>
            </a:xfrm>
            <a:prstGeom prst="rect">
              <a:avLst/>
            </a:prstGeom>
          </p:spPr>
          <p:txBody>
            <a:bodyPr wrap="square">
              <a:spAutoFit/>
              <a:scene3d>
                <a:camera prst="orthographicFront"/>
                <a:lightRig rig="threePt" dir="t"/>
              </a:scene3d>
              <a:sp3d contourW="6350"/>
            </a:bodyPr>
            <a:lstStyle/>
            <a:p>
              <a:pPr>
                <a:lnSpc>
                  <a:spcPct val="120000"/>
                </a:lnSpc>
              </a:pP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例</a:t>
              </a:r>
              <a:r>
                <a:rPr lang="en-US" altLang="zh-CN" sz="2000" dirty="0" smtClean="0">
                  <a:solidFill>
                    <a:schemeClr val="tx1">
                      <a:lumMod val="50000"/>
                      <a:lumOff val="50000"/>
                    </a:schemeClr>
                  </a:solidFill>
                </a:rPr>
                <a:t>21】 </a:t>
              </a:r>
              <a:r>
                <a:rPr lang="zh-CN" altLang="en-US" sz="2000" dirty="0">
                  <a:solidFill>
                    <a:schemeClr val="tx1">
                      <a:lumMod val="50000"/>
                      <a:lumOff val="50000"/>
                    </a:schemeClr>
                  </a:solidFill>
                </a:rPr>
                <a:t>在学生表上创建一个</a:t>
              </a:r>
              <a:r>
                <a:rPr lang="en-US" altLang="zh-CN" sz="2000" dirty="0">
                  <a:solidFill>
                    <a:schemeClr val="tx1">
                      <a:lumMod val="50000"/>
                      <a:lumOff val="50000"/>
                    </a:schemeClr>
                  </a:solidFill>
                </a:rPr>
                <a:t>delete</a:t>
              </a:r>
              <a:r>
                <a:rPr lang="zh-CN" altLang="en-US" sz="2000" dirty="0">
                  <a:solidFill>
                    <a:schemeClr val="tx1">
                      <a:lumMod val="50000"/>
                      <a:lumOff val="50000"/>
                    </a:schemeClr>
                  </a:solidFill>
                </a:rPr>
                <a:t>触发器，当删除学生记录时，同时删除选修表中对应的学生记录。</a:t>
              </a:r>
            </a:p>
            <a:p>
              <a:pPr>
                <a:lnSpc>
                  <a:spcPct val="120000"/>
                </a:lnSpc>
              </a:pPr>
              <a:r>
                <a:rPr lang="en-US" altLang="zh-CN" sz="2000" dirty="0">
                  <a:solidFill>
                    <a:schemeClr val="tx1">
                      <a:lumMod val="50000"/>
                      <a:lumOff val="50000"/>
                    </a:schemeClr>
                  </a:solidFill>
                </a:rPr>
                <a:t>use </a:t>
              </a:r>
              <a:r>
                <a:rPr lang="en-US" altLang="zh-CN" sz="2000" dirty="0" err="1">
                  <a:solidFill>
                    <a:schemeClr val="tx1">
                      <a:lumMod val="50000"/>
                      <a:lumOff val="50000"/>
                    </a:schemeClr>
                  </a:solidFill>
                </a:rPr>
                <a:t>jxgl</a:t>
              </a:r>
              <a:endParaRPr lang="en-US" altLang="zh-CN" sz="2000" dirty="0">
                <a:solidFill>
                  <a:schemeClr val="tx1">
                    <a:lumMod val="50000"/>
                    <a:lumOff val="50000"/>
                  </a:schemeClr>
                </a:solidFill>
              </a:endParaRPr>
            </a:p>
            <a:p>
              <a:pPr>
                <a:lnSpc>
                  <a:spcPct val="120000"/>
                </a:lnSpc>
              </a:pPr>
              <a:r>
                <a:rPr lang="en-US" altLang="zh-CN" sz="2000" dirty="0">
                  <a:solidFill>
                    <a:schemeClr val="tx1">
                      <a:lumMod val="50000"/>
                      <a:lumOff val="50000"/>
                    </a:schemeClr>
                  </a:solidFill>
                </a:rPr>
                <a:t>go</a:t>
              </a:r>
            </a:p>
            <a:p>
              <a:pPr>
                <a:lnSpc>
                  <a:spcPct val="120000"/>
                </a:lnSpc>
              </a:pPr>
              <a:r>
                <a:rPr lang="en-US" altLang="zh-CN" sz="2000" dirty="0">
                  <a:solidFill>
                    <a:schemeClr val="tx1">
                      <a:lumMod val="50000"/>
                      <a:lumOff val="50000"/>
                    </a:schemeClr>
                  </a:solidFill>
                </a:rPr>
                <a:t>create trigger del_</a:t>
              </a:r>
              <a:r>
                <a:rPr lang="zh-CN" altLang="en-US" sz="2000" dirty="0">
                  <a:solidFill>
                    <a:schemeClr val="tx1">
                      <a:lumMod val="50000"/>
                      <a:lumOff val="50000"/>
                    </a:schemeClr>
                  </a:solidFill>
                </a:rPr>
                <a:t>学生 </a:t>
              </a:r>
              <a:r>
                <a:rPr lang="en-US" altLang="zh-CN" sz="2000" dirty="0">
                  <a:solidFill>
                    <a:schemeClr val="tx1">
                      <a:lumMod val="50000"/>
                      <a:lumOff val="50000"/>
                    </a:schemeClr>
                  </a:solidFill>
                </a:rPr>
                <a:t>on </a:t>
              </a:r>
              <a:r>
                <a:rPr lang="zh-CN" altLang="en-US" sz="2000" dirty="0">
                  <a:solidFill>
                    <a:schemeClr val="tx1">
                      <a:lumMod val="50000"/>
                      <a:lumOff val="50000"/>
                    </a:schemeClr>
                  </a:solidFill>
                </a:rPr>
                <a:t>学生</a:t>
              </a:r>
            </a:p>
            <a:p>
              <a:pPr>
                <a:lnSpc>
                  <a:spcPct val="120000"/>
                </a:lnSpc>
              </a:pPr>
              <a:r>
                <a:rPr lang="en-US" altLang="zh-CN" sz="2000" dirty="0">
                  <a:solidFill>
                    <a:schemeClr val="tx1">
                      <a:lumMod val="50000"/>
                      <a:lumOff val="50000"/>
                    </a:schemeClr>
                  </a:solidFill>
                </a:rPr>
                <a:t>after delete</a:t>
              </a:r>
            </a:p>
            <a:p>
              <a:pPr>
                <a:lnSpc>
                  <a:spcPct val="120000"/>
                </a:lnSpc>
              </a:pPr>
              <a:r>
                <a:rPr lang="en-US" altLang="zh-CN" sz="2000" dirty="0">
                  <a:solidFill>
                    <a:schemeClr val="tx1">
                      <a:lumMod val="50000"/>
                      <a:lumOff val="50000"/>
                    </a:schemeClr>
                  </a:solidFill>
                </a:rPr>
                <a:t>as</a:t>
              </a:r>
            </a:p>
            <a:p>
              <a:pPr>
                <a:lnSpc>
                  <a:spcPct val="120000"/>
                </a:lnSpc>
              </a:pPr>
              <a:r>
                <a:rPr lang="en-US" altLang="zh-CN" sz="2000" dirty="0">
                  <a:solidFill>
                    <a:schemeClr val="tx1">
                      <a:lumMod val="50000"/>
                      <a:lumOff val="50000"/>
                    </a:schemeClr>
                  </a:solidFill>
                </a:rPr>
                <a:t>delete from </a:t>
              </a:r>
              <a:r>
                <a:rPr lang="zh-CN" altLang="en-US" sz="2000" dirty="0">
                  <a:solidFill>
                    <a:schemeClr val="tx1">
                      <a:lumMod val="50000"/>
                      <a:lumOff val="50000"/>
                    </a:schemeClr>
                  </a:solidFill>
                </a:rPr>
                <a:t>选修</a:t>
              </a:r>
            </a:p>
            <a:p>
              <a:pPr>
                <a:lnSpc>
                  <a:spcPct val="120000"/>
                </a:lnSpc>
              </a:pPr>
              <a:r>
                <a:rPr lang="en-US" altLang="zh-CN" sz="2000" dirty="0">
                  <a:solidFill>
                    <a:schemeClr val="tx1">
                      <a:lumMod val="50000"/>
                      <a:lumOff val="50000"/>
                    </a:schemeClr>
                  </a:solidFill>
                </a:rPr>
                <a:t>where </a:t>
              </a:r>
              <a:r>
                <a:rPr lang="zh-CN" altLang="en-US" sz="2000" dirty="0">
                  <a:solidFill>
                    <a:schemeClr val="tx1">
                      <a:lumMod val="50000"/>
                      <a:lumOff val="50000"/>
                    </a:schemeClr>
                  </a:solidFill>
                </a:rPr>
                <a:t>学号 </a:t>
              </a:r>
              <a:r>
                <a:rPr lang="en-US" altLang="zh-CN" sz="2000" dirty="0">
                  <a:solidFill>
                    <a:schemeClr val="tx1">
                      <a:lumMod val="50000"/>
                      <a:lumOff val="50000"/>
                    </a:schemeClr>
                  </a:solidFill>
                </a:rPr>
                <a:t>in (select </a:t>
              </a:r>
              <a:r>
                <a:rPr lang="zh-CN" altLang="en-US" sz="2000" dirty="0">
                  <a:solidFill>
                    <a:schemeClr val="tx1">
                      <a:lumMod val="50000"/>
                      <a:lumOff val="50000"/>
                    </a:schemeClr>
                  </a:solidFill>
                </a:rPr>
                <a:t>学号 </a:t>
              </a:r>
              <a:r>
                <a:rPr lang="en-US" altLang="zh-CN" sz="2000" dirty="0">
                  <a:solidFill>
                    <a:schemeClr val="tx1">
                      <a:lumMod val="50000"/>
                      <a:lumOff val="50000"/>
                    </a:schemeClr>
                  </a:solidFill>
                </a:rPr>
                <a:t>from deleted)</a:t>
              </a:r>
            </a:p>
          </p:txBody>
        </p:sp>
        <p:sp>
          <p:nvSpPr>
            <p:cNvPr id="133" name="矩形 132"/>
            <p:cNvSpPr/>
            <p:nvPr/>
          </p:nvSpPr>
          <p:spPr>
            <a:xfrm>
              <a:off x="1088298" y="4213143"/>
              <a:ext cx="4735796" cy="54738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2.</a:t>
              </a:r>
              <a:r>
                <a:rPr lang="zh-CN" altLang="en-US" b="1" dirty="0" smtClean="0">
                  <a:solidFill>
                    <a:schemeClr val="tx1">
                      <a:lumMod val="65000"/>
                      <a:lumOff val="35000"/>
                    </a:schemeClr>
                  </a:solidFill>
                </a:rPr>
                <a:t>级</a:t>
              </a:r>
              <a:r>
                <a:rPr lang="zh-CN" altLang="en-US" b="1" dirty="0">
                  <a:solidFill>
                    <a:schemeClr val="tx1">
                      <a:lumMod val="65000"/>
                      <a:lumOff val="35000"/>
                    </a:schemeClr>
                  </a:solidFill>
                </a:rPr>
                <a:t>联删除</a:t>
              </a:r>
            </a:p>
          </p:txBody>
        </p:sp>
      </p:grpSp>
    </p:spTree>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614420" cy="583565"/>
          </a:xfrm>
          <a:prstGeom prst="rect">
            <a:avLst/>
          </a:prstGeom>
          <a:noFill/>
        </p:spPr>
        <p:txBody>
          <a:bodyPr wrap="none" rtlCol="0">
            <a:spAutoFit/>
            <a:scene3d>
              <a:camera prst="orthographicFront"/>
              <a:lightRig rig="threePt" dir="t"/>
            </a:scene3d>
            <a:sp3d contourW="6350"/>
          </a:bodyPr>
          <a:lstStyle/>
          <a:p>
            <a:pPr lvl="0" algn="l">
              <a:defRPr/>
            </a:pPr>
            <a:r>
              <a:rPr lang="zh-CN" altLang="en-US" sz="3200" b="1" dirty="0">
                <a:solidFill>
                  <a:srgbClr val="2980B9"/>
                </a:solidFill>
                <a:ea typeface="微软雅黑" panose="020B0503020204020204" charset="-122"/>
              </a:rPr>
              <a:t> DML触发器的应用</a:t>
            </a: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06</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111251" y="1130228"/>
            <a:ext cx="10043262" cy="4943201"/>
            <a:chOff x="1088298" y="4213143"/>
            <a:chExt cx="5013436" cy="6370669"/>
          </a:xfrm>
        </p:grpSpPr>
        <p:sp>
          <p:nvSpPr>
            <p:cNvPr id="132" name="矩形 131"/>
            <p:cNvSpPr/>
            <p:nvPr/>
          </p:nvSpPr>
          <p:spPr>
            <a:xfrm>
              <a:off x="1140397" y="4796706"/>
              <a:ext cx="4961337" cy="5787106"/>
            </a:xfrm>
            <a:prstGeom prst="rect">
              <a:avLst/>
            </a:prstGeom>
          </p:spPr>
          <p:txBody>
            <a:bodyPr wrap="square">
              <a:spAutoFit/>
              <a:scene3d>
                <a:camera prst="orthographicFront"/>
                <a:lightRig rig="threePt" dir="t"/>
              </a:scene3d>
              <a:sp3d contourW="6350"/>
            </a:bodyPr>
            <a:lstStyle/>
            <a:p>
              <a:pPr>
                <a:lnSpc>
                  <a:spcPct val="120000"/>
                </a:lnSpc>
              </a:pP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例</a:t>
              </a:r>
              <a:r>
                <a:rPr lang="en-US" altLang="zh-CN" sz="2000" dirty="0" smtClean="0">
                  <a:solidFill>
                    <a:schemeClr val="tx1">
                      <a:lumMod val="50000"/>
                      <a:lumOff val="50000"/>
                    </a:schemeClr>
                  </a:solidFill>
                </a:rPr>
                <a:t>22】</a:t>
              </a:r>
              <a:r>
                <a:rPr lang="zh-CN" altLang="en-US" sz="2000" dirty="0">
                  <a:solidFill>
                    <a:schemeClr val="tx1">
                      <a:lumMod val="50000"/>
                      <a:lumOff val="50000"/>
                    </a:schemeClr>
                  </a:solidFill>
                </a:rPr>
                <a:t>在选修表上创建一个触发器，当向选修表中插入学号时，同时检查学生表中是否存在该学号，若不存在，不允许插入该记录。</a:t>
              </a:r>
            </a:p>
            <a:p>
              <a:pPr>
                <a:lnSpc>
                  <a:spcPct val="120000"/>
                </a:lnSpc>
              </a:pPr>
              <a:r>
                <a:rPr lang="en-US" altLang="zh-CN" sz="2000" dirty="0">
                  <a:solidFill>
                    <a:schemeClr val="tx1">
                      <a:lumMod val="50000"/>
                      <a:lumOff val="50000"/>
                    </a:schemeClr>
                  </a:solidFill>
                </a:rPr>
                <a:t>use </a:t>
              </a:r>
              <a:r>
                <a:rPr lang="en-US" altLang="zh-CN" sz="2000" dirty="0" err="1">
                  <a:solidFill>
                    <a:schemeClr val="tx1">
                      <a:lumMod val="50000"/>
                      <a:lumOff val="50000"/>
                    </a:schemeClr>
                  </a:solidFill>
                </a:rPr>
                <a:t>jxgl</a:t>
              </a:r>
              <a:endParaRPr lang="en-US" altLang="zh-CN" sz="2000" dirty="0">
                <a:solidFill>
                  <a:schemeClr val="tx1">
                    <a:lumMod val="50000"/>
                    <a:lumOff val="50000"/>
                  </a:schemeClr>
                </a:solidFill>
              </a:endParaRPr>
            </a:p>
            <a:p>
              <a:pPr>
                <a:lnSpc>
                  <a:spcPct val="120000"/>
                </a:lnSpc>
              </a:pPr>
              <a:r>
                <a:rPr lang="en-US" altLang="zh-CN" sz="2000" dirty="0">
                  <a:solidFill>
                    <a:schemeClr val="tx1">
                      <a:lumMod val="50000"/>
                      <a:lumOff val="50000"/>
                    </a:schemeClr>
                  </a:solidFill>
                </a:rPr>
                <a:t>go</a:t>
              </a:r>
            </a:p>
            <a:p>
              <a:pPr>
                <a:lnSpc>
                  <a:spcPct val="120000"/>
                </a:lnSpc>
              </a:pPr>
              <a:r>
                <a:rPr lang="en-US" altLang="zh-CN" sz="2000" dirty="0">
                  <a:solidFill>
                    <a:schemeClr val="tx1">
                      <a:lumMod val="50000"/>
                      <a:lumOff val="50000"/>
                    </a:schemeClr>
                  </a:solidFill>
                </a:rPr>
                <a:t>create trigger ins_</a:t>
              </a:r>
              <a:r>
                <a:rPr lang="zh-CN" altLang="en-US" sz="2000" dirty="0">
                  <a:solidFill>
                    <a:schemeClr val="tx1">
                      <a:lumMod val="50000"/>
                      <a:lumOff val="50000"/>
                    </a:schemeClr>
                  </a:solidFill>
                </a:rPr>
                <a:t>选修 </a:t>
              </a:r>
              <a:r>
                <a:rPr lang="en-US" altLang="zh-CN" sz="2000" dirty="0">
                  <a:solidFill>
                    <a:schemeClr val="tx1">
                      <a:lumMod val="50000"/>
                      <a:lumOff val="50000"/>
                    </a:schemeClr>
                  </a:solidFill>
                </a:rPr>
                <a:t>on </a:t>
              </a:r>
              <a:r>
                <a:rPr lang="zh-CN" altLang="en-US" sz="2000" dirty="0">
                  <a:solidFill>
                    <a:schemeClr val="tx1">
                      <a:lumMod val="50000"/>
                      <a:lumOff val="50000"/>
                    </a:schemeClr>
                  </a:solidFill>
                </a:rPr>
                <a:t>选修</a:t>
              </a:r>
            </a:p>
            <a:p>
              <a:pPr>
                <a:lnSpc>
                  <a:spcPct val="120000"/>
                </a:lnSpc>
              </a:pPr>
              <a:r>
                <a:rPr lang="en-US" altLang="zh-CN" sz="2000" dirty="0">
                  <a:solidFill>
                    <a:schemeClr val="tx1">
                      <a:lumMod val="50000"/>
                      <a:lumOff val="50000"/>
                    </a:schemeClr>
                  </a:solidFill>
                </a:rPr>
                <a:t>after insert</a:t>
              </a:r>
            </a:p>
            <a:p>
              <a:pPr>
                <a:lnSpc>
                  <a:spcPct val="120000"/>
                </a:lnSpc>
              </a:pPr>
              <a:r>
                <a:rPr lang="en-US" altLang="zh-CN" sz="2000" dirty="0">
                  <a:solidFill>
                    <a:schemeClr val="tx1">
                      <a:lumMod val="50000"/>
                      <a:lumOff val="50000"/>
                    </a:schemeClr>
                  </a:solidFill>
                </a:rPr>
                <a:t>as</a:t>
              </a:r>
            </a:p>
            <a:p>
              <a:pPr>
                <a:lnSpc>
                  <a:spcPct val="120000"/>
                </a:lnSpc>
              </a:pPr>
              <a:r>
                <a:rPr lang="en-US" altLang="zh-CN" sz="2000" dirty="0">
                  <a:solidFill>
                    <a:schemeClr val="tx1">
                      <a:lumMod val="50000"/>
                      <a:lumOff val="50000"/>
                    </a:schemeClr>
                  </a:solidFill>
                </a:rPr>
                <a:t>if (select count(*) from </a:t>
              </a:r>
              <a:r>
                <a:rPr lang="zh-CN" altLang="en-US" sz="2000" dirty="0">
                  <a:solidFill>
                    <a:schemeClr val="tx1">
                      <a:lumMod val="50000"/>
                      <a:lumOff val="50000"/>
                    </a:schemeClr>
                  </a:solidFill>
                </a:rPr>
                <a:t>学生</a:t>
              </a:r>
              <a:r>
                <a:rPr lang="en-US" altLang="zh-CN" sz="2000" dirty="0">
                  <a:solidFill>
                    <a:schemeClr val="tx1">
                      <a:lumMod val="50000"/>
                      <a:lumOff val="50000"/>
                    </a:schemeClr>
                  </a:solidFill>
                </a:rPr>
                <a:t>,inserted where </a:t>
              </a:r>
              <a:r>
                <a:rPr lang="zh-CN" altLang="en-US" sz="2000" dirty="0">
                  <a:solidFill>
                    <a:schemeClr val="tx1">
                      <a:lumMod val="50000"/>
                      <a:lumOff val="50000"/>
                    </a:schemeClr>
                  </a:solidFill>
                </a:rPr>
                <a:t>学生</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学号</a:t>
              </a:r>
              <a:r>
                <a:rPr lang="en-US" altLang="zh-CN" sz="2000" dirty="0">
                  <a:solidFill>
                    <a:schemeClr val="tx1">
                      <a:lumMod val="50000"/>
                      <a:lumOff val="50000"/>
                    </a:schemeClr>
                  </a:solidFill>
                </a:rPr>
                <a:t>=inserted.</a:t>
              </a:r>
              <a:r>
                <a:rPr lang="zh-CN" altLang="en-US" sz="2000" dirty="0">
                  <a:solidFill>
                    <a:schemeClr val="tx1">
                      <a:lumMod val="50000"/>
                      <a:lumOff val="50000"/>
                    </a:schemeClr>
                  </a:solidFill>
                </a:rPr>
                <a:t>学号</a:t>
              </a:r>
              <a:r>
                <a:rPr lang="en-US" altLang="zh-CN" sz="2000" dirty="0">
                  <a:solidFill>
                    <a:schemeClr val="tx1">
                      <a:lumMod val="50000"/>
                      <a:lumOff val="50000"/>
                    </a:schemeClr>
                  </a:solidFill>
                </a:rPr>
                <a:t>)=0</a:t>
              </a:r>
            </a:p>
            <a:p>
              <a:pPr>
                <a:lnSpc>
                  <a:spcPct val="120000"/>
                </a:lnSpc>
              </a:pPr>
              <a:r>
                <a:rPr lang="en-US" altLang="zh-CN" sz="2000" dirty="0">
                  <a:solidFill>
                    <a:schemeClr val="tx1">
                      <a:lumMod val="50000"/>
                      <a:lumOff val="50000"/>
                    </a:schemeClr>
                  </a:solidFill>
                </a:rPr>
                <a:t>begin</a:t>
              </a:r>
            </a:p>
            <a:p>
              <a:pPr>
                <a:lnSpc>
                  <a:spcPct val="120000"/>
                </a:lnSpc>
              </a:pPr>
              <a:r>
                <a:rPr lang="en-US" altLang="zh-CN" sz="2000" dirty="0">
                  <a:solidFill>
                    <a:schemeClr val="tx1">
                      <a:lumMod val="50000"/>
                      <a:lumOff val="50000"/>
                    </a:schemeClr>
                  </a:solidFill>
                </a:rPr>
                <a:t>print '</a:t>
              </a:r>
              <a:r>
                <a:rPr lang="zh-CN" altLang="en-US" sz="2000" dirty="0">
                  <a:solidFill>
                    <a:schemeClr val="tx1">
                      <a:lumMod val="50000"/>
                      <a:lumOff val="50000"/>
                    </a:schemeClr>
                  </a:solidFill>
                </a:rPr>
                <a:t>该学号不存在学生表中，不能插入该记录</a:t>
              </a:r>
              <a:r>
                <a:rPr lang="en-US" altLang="zh-CN" sz="2000" dirty="0">
                  <a:solidFill>
                    <a:schemeClr val="tx1">
                      <a:lumMod val="50000"/>
                      <a:lumOff val="50000"/>
                    </a:schemeClr>
                  </a:solidFill>
                </a:rPr>
                <a:t>'</a:t>
              </a:r>
            </a:p>
            <a:p>
              <a:pPr>
                <a:lnSpc>
                  <a:spcPct val="120000"/>
                </a:lnSpc>
              </a:pPr>
              <a:r>
                <a:rPr lang="en-US" altLang="zh-CN" sz="2000" dirty="0">
                  <a:solidFill>
                    <a:schemeClr val="tx1">
                      <a:lumMod val="50000"/>
                      <a:lumOff val="50000"/>
                    </a:schemeClr>
                  </a:solidFill>
                </a:rPr>
                <a:t>rollback transaction</a:t>
              </a:r>
            </a:p>
            <a:p>
              <a:pPr>
                <a:lnSpc>
                  <a:spcPct val="120000"/>
                </a:lnSpc>
              </a:pPr>
              <a:r>
                <a:rPr lang="en-US" altLang="zh-CN" sz="2000" dirty="0">
                  <a:solidFill>
                    <a:schemeClr val="tx1">
                      <a:lumMod val="50000"/>
                      <a:lumOff val="50000"/>
                    </a:schemeClr>
                  </a:solidFill>
                </a:rPr>
                <a:t>end</a:t>
              </a:r>
            </a:p>
          </p:txBody>
        </p:sp>
        <p:sp>
          <p:nvSpPr>
            <p:cNvPr id="133" name="矩形 132"/>
            <p:cNvSpPr/>
            <p:nvPr/>
          </p:nvSpPr>
          <p:spPr>
            <a:xfrm>
              <a:off x="1088298" y="4213143"/>
              <a:ext cx="4735796" cy="54738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3.</a:t>
              </a:r>
              <a:r>
                <a:rPr lang="zh-CN" altLang="en-US" b="1" dirty="0" smtClean="0">
                  <a:solidFill>
                    <a:schemeClr val="tx1">
                      <a:lumMod val="65000"/>
                      <a:lumOff val="35000"/>
                    </a:schemeClr>
                  </a:solidFill>
                </a:rPr>
                <a:t>禁止</a:t>
              </a:r>
              <a:r>
                <a:rPr lang="zh-CN" altLang="en-US" b="1" dirty="0">
                  <a:solidFill>
                    <a:schemeClr val="tx1">
                      <a:lumMod val="65000"/>
                      <a:lumOff val="35000"/>
                    </a:schemeClr>
                  </a:solidFill>
                </a:rPr>
                <a:t>插入（级联限制）</a:t>
              </a:r>
            </a:p>
          </p:txBody>
        </p:sp>
      </p:grpSp>
    </p:spTree>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614420" cy="583565"/>
          </a:xfrm>
          <a:prstGeom prst="rect">
            <a:avLst/>
          </a:prstGeom>
          <a:noFill/>
        </p:spPr>
        <p:txBody>
          <a:bodyPr wrap="none" rtlCol="0">
            <a:spAutoFit/>
            <a:scene3d>
              <a:camera prst="orthographicFront"/>
              <a:lightRig rig="threePt" dir="t"/>
            </a:scene3d>
            <a:sp3d contourW="6350"/>
          </a:bodyPr>
          <a:lstStyle/>
          <a:p>
            <a:pPr lvl="0" algn="l">
              <a:defRPr/>
            </a:pPr>
            <a:r>
              <a:rPr lang="zh-CN" altLang="en-US" sz="3200" b="1" dirty="0">
                <a:solidFill>
                  <a:srgbClr val="2980B9"/>
                </a:solidFill>
                <a:ea typeface="微软雅黑" panose="020B0503020204020204" charset="-122"/>
              </a:rPr>
              <a:t> DML触发器的应用</a:t>
            </a: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06</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111251" y="1130228"/>
            <a:ext cx="10043262" cy="4607789"/>
            <a:chOff x="1088298" y="4213143"/>
            <a:chExt cx="5013436" cy="5938398"/>
          </a:xfrm>
        </p:grpSpPr>
        <p:sp>
          <p:nvSpPr>
            <p:cNvPr id="132" name="矩形 131"/>
            <p:cNvSpPr/>
            <p:nvPr/>
          </p:nvSpPr>
          <p:spPr>
            <a:xfrm>
              <a:off x="1140397" y="4796706"/>
              <a:ext cx="4961337" cy="5354835"/>
            </a:xfrm>
            <a:prstGeom prst="rect">
              <a:avLst/>
            </a:prstGeom>
          </p:spPr>
          <p:txBody>
            <a:bodyPr wrap="square">
              <a:spAutoFit/>
              <a:scene3d>
                <a:camera prst="orthographicFront"/>
                <a:lightRig rig="threePt" dir="t"/>
              </a:scene3d>
              <a:sp3d contourW="6350"/>
            </a:bodyPr>
            <a:lstStyle/>
            <a:p>
              <a:pPr algn="just">
                <a:lnSpc>
                  <a:spcPct val="120000"/>
                </a:lnSpc>
              </a:pP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例</a:t>
              </a:r>
              <a:r>
                <a:rPr lang="en-US" altLang="zh-CN" sz="2000" dirty="0" smtClean="0">
                  <a:solidFill>
                    <a:schemeClr val="tx1">
                      <a:lumMod val="50000"/>
                      <a:lumOff val="50000"/>
                    </a:schemeClr>
                  </a:solidFill>
                </a:rPr>
                <a:t>23】 </a:t>
              </a:r>
              <a:r>
                <a:rPr lang="zh-CN" altLang="en-US" sz="2000" dirty="0">
                  <a:solidFill>
                    <a:schemeClr val="tx1">
                      <a:lumMod val="50000"/>
                      <a:lumOff val="50000"/>
                    </a:schemeClr>
                  </a:solidFill>
                </a:rPr>
                <a:t>在班级表上创建一个</a:t>
              </a:r>
              <a:r>
                <a:rPr lang="en-US" altLang="zh-CN" sz="2000" dirty="0">
                  <a:solidFill>
                    <a:schemeClr val="tx1">
                      <a:lumMod val="50000"/>
                      <a:lumOff val="50000"/>
                    </a:schemeClr>
                  </a:solidFill>
                </a:rPr>
                <a:t>update</a:t>
              </a:r>
              <a:r>
                <a:rPr lang="zh-CN" altLang="en-US" sz="2000" dirty="0">
                  <a:solidFill>
                    <a:schemeClr val="tx1">
                      <a:lumMod val="50000"/>
                      <a:lumOff val="50000"/>
                    </a:schemeClr>
                  </a:solidFill>
                </a:rPr>
                <a:t>触发器，禁止对班级表中的班级号进行修改。</a:t>
              </a:r>
            </a:p>
            <a:p>
              <a:pPr algn="just">
                <a:lnSpc>
                  <a:spcPct val="120000"/>
                </a:lnSpc>
              </a:pPr>
              <a:r>
                <a:rPr lang="en-US" altLang="zh-CN" sz="2000" dirty="0">
                  <a:solidFill>
                    <a:schemeClr val="tx1">
                      <a:lumMod val="50000"/>
                      <a:lumOff val="50000"/>
                    </a:schemeClr>
                  </a:solidFill>
                </a:rPr>
                <a:t>use </a:t>
              </a:r>
              <a:r>
                <a:rPr lang="en-US" altLang="zh-CN" sz="2000" dirty="0" err="1">
                  <a:solidFill>
                    <a:schemeClr val="tx1">
                      <a:lumMod val="50000"/>
                      <a:lumOff val="50000"/>
                    </a:schemeClr>
                  </a:solidFill>
                </a:rPr>
                <a:t>jxgl</a:t>
              </a:r>
              <a:endParaRPr lang="en-US" altLang="zh-CN" sz="2000" dirty="0">
                <a:solidFill>
                  <a:schemeClr val="tx1">
                    <a:lumMod val="50000"/>
                    <a:lumOff val="50000"/>
                  </a:schemeClr>
                </a:solidFill>
              </a:endParaRPr>
            </a:p>
            <a:p>
              <a:pPr algn="just">
                <a:lnSpc>
                  <a:spcPct val="120000"/>
                </a:lnSpc>
              </a:pPr>
              <a:r>
                <a:rPr lang="en-US" altLang="zh-CN" sz="2000" dirty="0">
                  <a:solidFill>
                    <a:schemeClr val="tx1">
                      <a:lumMod val="50000"/>
                      <a:lumOff val="50000"/>
                    </a:schemeClr>
                  </a:solidFill>
                </a:rPr>
                <a:t>go</a:t>
              </a:r>
            </a:p>
            <a:p>
              <a:pPr algn="just">
                <a:lnSpc>
                  <a:spcPct val="120000"/>
                </a:lnSpc>
              </a:pPr>
              <a:r>
                <a:rPr lang="en-US" altLang="zh-CN" sz="2000" dirty="0">
                  <a:solidFill>
                    <a:schemeClr val="tx1">
                      <a:lumMod val="50000"/>
                      <a:lumOff val="50000"/>
                    </a:schemeClr>
                  </a:solidFill>
                </a:rPr>
                <a:t>create trigger up_</a:t>
              </a:r>
              <a:r>
                <a:rPr lang="zh-CN" altLang="en-US" sz="2000" dirty="0">
                  <a:solidFill>
                    <a:schemeClr val="tx1">
                      <a:lumMod val="50000"/>
                      <a:lumOff val="50000"/>
                    </a:schemeClr>
                  </a:solidFill>
                </a:rPr>
                <a:t>班级 </a:t>
              </a:r>
              <a:r>
                <a:rPr lang="en-US" altLang="zh-CN" sz="2000" dirty="0">
                  <a:solidFill>
                    <a:schemeClr val="tx1">
                      <a:lumMod val="50000"/>
                      <a:lumOff val="50000"/>
                    </a:schemeClr>
                  </a:solidFill>
                </a:rPr>
                <a:t>on </a:t>
              </a:r>
              <a:r>
                <a:rPr lang="zh-CN" altLang="en-US" sz="2000" dirty="0">
                  <a:solidFill>
                    <a:schemeClr val="tx1">
                      <a:lumMod val="50000"/>
                      <a:lumOff val="50000"/>
                    </a:schemeClr>
                  </a:solidFill>
                </a:rPr>
                <a:t>班级</a:t>
              </a:r>
            </a:p>
            <a:p>
              <a:pPr algn="just">
                <a:lnSpc>
                  <a:spcPct val="120000"/>
                </a:lnSpc>
              </a:pPr>
              <a:r>
                <a:rPr lang="en-US" altLang="zh-CN" sz="2000" dirty="0">
                  <a:solidFill>
                    <a:schemeClr val="tx1">
                      <a:lumMod val="50000"/>
                      <a:lumOff val="50000"/>
                    </a:schemeClr>
                  </a:solidFill>
                </a:rPr>
                <a:t>after update</a:t>
              </a:r>
            </a:p>
            <a:p>
              <a:pPr algn="just">
                <a:lnSpc>
                  <a:spcPct val="120000"/>
                </a:lnSpc>
              </a:pPr>
              <a:r>
                <a:rPr lang="en-US" altLang="zh-CN" sz="2000" dirty="0">
                  <a:solidFill>
                    <a:schemeClr val="tx1">
                      <a:lumMod val="50000"/>
                      <a:lumOff val="50000"/>
                    </a:schemeClr>
                  </a:solidFill>
                </a:rPr>
                <a:t>as</a:t>
              </a:r>
            </a:p>
            <a:p>
              <a:pPr algn="just">
                <a:lnSpc>
                  <a:spcPct val="120000"/>
                </a:lnSpc>
              </a:pPr>
              <a:r>
                <a:rPr lang="en-US" altLang="zh-CN" sz="2000" dirty="0">
                  <a:solidFill>
                    <a:schemeClr val="tx1">
                      <a:lumMod val="50000"/>
                      <a:lumOff val="50000"/>
                    </a:schemeClr>
                  </a:solidFill>
                </a:rPr>
                <a:t>if update(</a:t>
              </a:r>
              <a:r>
                <a:rPr lang="zh-CN" altLang="en-US" sz="2000" dirty="0">
                  <a:solidFill>
                    <a:schemeClr val="tx1">
                      <a:lumMod val="50000"/>
                      <a:lumOff val="50000"/>
                    </a:schemeClr>
                  </a:solidFill>
                </a:rPr>
                <a:t>班级号</a:t>
              </a:r>
              <a:r>
                <a:rPr lang="en-US" altLang="zh-CN" sz="2000" dirty="0">
                  <a:solidFill>
                    <a:schemeClr val="tx1">
                      <a:lumMod val="50000"/>
                      <a:lumOff val="50000"/>
                    </a:schemeClr>
                  </a:solidFill>
                </a:rPr>
                <a:t>)</a:t>
              </a:r>
            </a:p>
            <a:p>
              <a:pPr algn="just">
                <a:lnSpc>
                  <a:spcPct val="120000"/>
                </a:lnSpc>
              </a:pPr>
              <a:r>
                <a:rPr lang="en-US" altLang="zh-CN" sz="2000" dirty="0">
                  <a:solidFill>
                    <a:schemeClr val="tx1">
                      <a:lumMod val="50000"/>
                      <a:lumOff val="50000"/>
                    </a:schemeClr>
                  </a:solidFill>
                </a:rPr>
                <a:t>begin</a:t>
              </a:r>
            </a:p>
            <a:p>
              <a:pPr algn="just">
                <a:lnSpc>
                  <a:spcPct val="120000"/>
                </a:lnSpc>
              </a:pPr>
              <a:r>
                <a:rPr lang="en-US" altLang="zh-CN" sz="2000" dirty="0">
                  <a:solidFill>
                    <a:schemeClr val="tx1">
                      <a:lumMod val="50000"/>
                      <a:lumOff val="50000"/>
                    </a:schemeClr>
                  </a:solidFill>
                </a:rPr>
                <a:t>print '</a:t>
              </a:r>
              <a:r>
                <a:rPr lang="zh-CN" altLang="en-US" sz="2000" dirty="0">
                  <a:solidFill>
                    <a:schemeClr val="tx1">
                      <a:lumMod val="50000"/>
                      <a:lumOff val="50000"/>
                    </a:schemeClr>
                  </a:solidFill>
                </a:rPr>
                <a:t>课程表的班级号不能修改</a:t>
              </a:r>
              <a:r>
                <a:rPr lang="en-US" altLang="zh-CN" sz="2000" dirty="0">
                  <a:solidFill>
                    <a:schemeClr val="tx1">
                      <a:lumMod val="50000"/>
                      <a:lumOff val="50000"/>
                    </a:schemeClr>
                  </a:solidFill>
                </a:rPr>
                <a:t>'</a:t>
              </a:r>
            </a:p>
            <a:p>
              <a:pPr algn="just">
                <a:lnSpc>
                  <a:spcPct val="120000"/>
                </a:lnSpc>
              </a:pPr>
              <a:r>
                <a:rPr lang="en-US" altLang="zh-CN" sz="2000" dirty="0">
                  <a:solidFill>
                    <a:schemeClr val="tx1">
                      <a:lumMod val="50000"/>
                      <a:lumOff val="50000"/>
                    </a:schemeClr>
                  </a:solidFill>
                </a:rPr>
                <a:t>rollback transaction</a:t>
              </a:r>
            </a:p>
            <a:p>
              <a:pPr algn="just">
                <a:lnSpc>
                  <a:spcPct val="120000"/>
                </a:lnSpc>
              </a:pPr>
              <a:r>
                <a:rPr lang="en-US" altLang="zh-CN" sz="2000" dirty="0">
                  <a:solidFill>
                    <a:schemeClr val="tx1">
                      <a:lumMod val="50000"/>
                      <a:lumOff val="50000"/>
                    </a:schemeClr>
                  </a:solidFill>
                </a:rPr>
                <a:t>end</a:t>
              </a:r>
            </a:p>
          </p:txBody>
        </p:sp>
        <p:sp>
          <p:nvSpPr>
            <p:cNvPr id="133" name="矩形 132"/>
            <p:cNvSpPr/>
            <p:nvPr/>
          </p:nvSpPr>
          <p:spPr>
            <a:xfrm>
              <a:off x="1088298" y="4213143"/>
              <a:ext cx="4735796" cy="54738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4.</a:t>
              </a:r>
              <a:r>
                <a:rPr lang="zh-CN" altLang="en-US" b="1" dirty="0" smtClean="0">
                  <a:solidFill>
                    <a:schemeClr val="tx1">
                      <a:lumMod val="65000"/>
                      <a:lumOff val="35000"/>
                    </a:schemeClr>
                  </a:solidFill>
                </a:rPr>
                <a:t>禁止</a:t>
              </a:r>
              <a:r>
                <a:rPr lang="zh-CN" altLang="en-US" b="1" dirty="0">
                  <a:solidFill>
                    <a:schemeClr val="tx1">
                      <a:lumMod val="65000"/>
                      <a:lumOff val="35000"/>
                    </a:schemeClr>
                  </a:solidFill>
                </a:rPr>
                <a:t>更新特定列</a:t>
              </a:r>
            </a:p>
          </p:txBody>
        </p:sp>
      </p:gr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50" name="直接连接符 4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374774" y="338348"/>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存储过程的创建</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52" name="文本框 51"/>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53" name="任意多边形: 形状 5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4" name="任意多边形: 形状 5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5" name="任意多边形: 形状 5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8" name="组合 7"/>
          <p:cNvGrpSpPr/>
          <p:nvPr/>
        </p:nvGrpSpPr>
        <p:grpSpPr>
          <a:xfrm>
            <a:off x="1374774" y="1508297"/>
            <a:ext cx="10181761" cy="4673990"/>
            <a:chOff x="1088299" y="4213143"/>
            <a:chExt cx="5041512" cy="4674114"/>
          </a:xfrm>
        </p:grpSpPr>
        <p:sp>
          <p:nvSpPr>
            <p:cNvPr id="9" name="矩形 8"/>
            <p:cNvSpPr/>
            <p:nvPr/>
          </p:nvSpPr>
          <p:spPr>
            <a:xfrm>
              <a:off x="1088299" y="4658295"/>
              <a:ext cx="5041512" cy="4228962"/>
            </a:xfrm>
            <a:prstGeom prst="rect">
              <a:avLst/>
            </a:prstGeom>
          </p:spPr>
          <p:txBody>
            <a:bodyPr wrap="square">
              <a:spAutoFit/>
              <a:scene3d>
                <a:camera prst="orthographicFront"/>
                <a:lightRig rig="threePt" dir="t"/>
              </a:scene3d>
              <a:sp3d contourW="6350"/>
            </a:bodyPr>
            <a:lstStyle/>
            <a:p>
              <a:pPr algn="just">
                <a:lnSpc>
                  <a:spcPct val="120000"/>
                </a:lnSpc>
              </a:pPr>
              <a:r>
                <a:rPr lang="en-US" altLang="zh-CN" sz="1400" dirty="0">
                  <a:solidFill>
                    <a:schemeClr val="tx1">
                      <a:lumMod val="50000"/>
                      <a:lumOff val="50000"/>
                    </a:schemeClr>
                  </a:solidFill>
                  <a:sym typeface="+mn-ea"/>
                </a:rPr>
                <a:t>create procedure multi</a:t>
              </a:r>
            </a:p>
            <a:p>
              <a:pPr algn="just">
                <a:lnSpc>
                  <a:spcPct val="120000"/>
                </a:lnSpc>
              </a:pPr>
              <a:r>
                <a:rPr lang="en-US" altLang="zh-CN" sz="1400" dirty="0">
                  <a:solidFill>
                    <a:schemeClr val="tx1">
                      <a:lumMod val="50000"/>
                      <a:lumOff val="50000"/>
                    </a:schemeClr>
                  </a:solidFill>
                  <a:sym typeface="+mn-ea"/>
                </a:rPr>
                <a:t>as</a:t>
              </a:r>
            </a:p>
            <a:p>
              <a:pPr algn="just">
                <a:lnSpc>
                  <a:spcPct val="120000"/>
                </a:lnSpc>
              </a:pPr>
              <a:r>
                <a:rPr lang="en-US" altLang="zh-CN" sz="1400" dirty="0">
                  <a:solidFill>
                    <a:schemeClr val="tx1">
                      <a:lumMod val="50000"/>
                      <a:lumOff val="50000"/>
                    </a:schemeClr>
                  </a:solidFill>
                  <a:sym typeface="+mn-ea"/>
                </a:rPr>
                <a:t>declare @</a:t>
              </a:r>
              <a:r>
                <a:rPr lang="en-US" altLang="zh-CN" sz="1400" dirty="0" err="1">
                  <a:solidFill>
                    <a:schemeClr val="tx1">
                      <a:lumMod val="50000"/>
                      <a:lumOff val="50000"/>
                    </a:schemeClr>
                  </a:solidFill>
                  <a:sym typeface="+mn-ea"/>
                </a:rPr>
                <a:t>i</a:t>
              </a:r>
              <a:r>
                <a:rPr lang="en-US" altLang="zh-CN" sz="1400" dirty="0">
                  <a:solidFill>
                    <a:schemeClr val="tx1">
                      <a:lumMod val="50000"/>
                      <a:lumOff val="50000"/>
                    </a:schemeClr>
                  </a:solidFill>
                  <a:sym typeface="+mn-ea"/>
                </a:rPr>
                <a:t> </a:t>
              </a:r>
              <a:r>
                <a:rPr lang="en-US" altLang="zh-CN" sz="1400" dirty="0" err="1">
                  <a:solidFill>
                    <a:schemeClr val="tx1">
                      <a:lumMod val="50000"/>
                      <a:lumOff val="50000"/>
                    </a:schemeClr>
                  </a:solidFill>
                  <a:sym typeface="+mn-ea"/>
                </a:rPr>
                <a:t>int</a:t>
              </a:r>
              <a:r>
                <a:rPr lang="en-US" altLang="zh-CN" sz="1400" dirty="0">
                  <a:solidFill>
                    <a:schemeClr val="tx1">
                      <a:lumMod val="50000"/>
                      <a:lumOff val="50000"/>
                    </a:schemeClr>
                  </a:solidFill>
                  <a:sym typeface="+mn-ea"/>
                </a:rPr>
                <a:t>,@j </a:t>
              </a:r>
              <a:r>
                <a:rPr lang="en-US" altLang="zh-CN" sz="1400" dirty="0" err="1">
                  <a:solidFill>
                    <a:schemeClr val="tx1">
                      <a:lumMod val="50000"/>
                      <a:lumOff val="50000"/>
                    </a:schemeClr>
                  </a:solidFill>
                  <a:sym typeface="+mn-ea"/>
                </a:rPr>
                <a:t>int</a:t>
              </a:r>
              <a:r>
                <a:rPr lang="en-US" altLang="zh-CN" sz="1400" dirty="0">
                  <a:solidFill>
                    <a:schemeClr val="tx1">
                      <a:lumMod val="50000"/>
                      <a:lumOff val="50000"/>
                    </a:schemeClr>
                  </a:solidFill>
                  <a:sym typeface="+mn-ea"/>
                </a:rPr>
                <a:t>,@out varchar(80)</a:t>
              </a:r>
            </a:p>
            <a:p>
              <a:pPr algn="just">
                <a:lnSpc>
                  <a:spcPct val="120000"/>
                </a:lnSpc>
              </a:pPr>
              <a:r>
                <a:rPr lang="en-US" altLang="zh-CN" sz="1400" dirty="0">
                  <a:solidFill>
                    <a:schemeClr val="tx1">
                      <a:lumMod val="50000"/>
                      <a:lumOff val="50000"/>
                    </a:schemeClr>
                  </a:solidFill>
                  <a:sym typeface="+mn-ea"/>
                </a:rPr>
                <a:t>set @</a:t>
              </a:r>
              <a:r>
                <a:rPr lang="en-US" altLang="zh-CN" sz="1400" dirty="0" err="1">
                  <a:solidFill>
                    <a:schemeClr val="tx1">
                      <a:lumMod val="50000"/>
                      <a:lumOff val="50000"/>
                    </a:schemeClr>
                  </a:solidFill>
                  <a:sym typeface="+mn-ea"/>
                </a:rPr>
                <a:t>i</a:t>
              </a:r>
              <a:r>
                <a:rPr lang="en-US" altLang="zh-CN" sz="1400" dirty="0">
                  <a:solidFill>
                    <a:schemeClr val="tx1">
                      <a:lumMod val="50000"/>
                      <a:lumOff val="50000"/>
                    </a:schemeClr>
                  </a:solidFill>
                  <a:sym typeface="+mn-ea"/>
                </a:rPr>
                <a:t>=1</a:t>
              </a:r>
            </a:p>
            <a:p>
              <a:pPr algn="just">
                <a:lnSpc>
                  <a:spcPct val="120000"/>
                </a:lnSpc>
              </a:pPr>
              <a:r>
                <a:rPr lang="en-US" altLang="zh-CN" sz="1400" dirty="0">
                  <a:solidFill>
                    <a:schemeClr val="tx1">
                      <a:lumMod val="50000"/>
                      <a:lumOff val="50000"/>
                    </a:schemeClr>
                  </a:solidFill>
                  <a:sym typeface="+mn-ea"/>
                </a:rPr>
                <a:t>while @</a:t>
              </a:r>
              <a:r>
                <a:rPr lang="en-US" altLang="zh-CN" sz="1400" dirty="0" err="1">
                  <a:solidFill>
                    <a:schemeClr val="tx1">
                      <a:lumMod val="50000"/>
                      <a:lumOff val="50000"/>
                    </a:schemeClr>
                  </a:solidFill>
                  <a:sym typeface="+mn-ea"/>
                </a:rPr>
                <a:t>i</a:t>
              </a:r>
              <a:r>
                <a:rPr lang="en-US" altLang="zh-CN" sz="1400" dirty="0">
                  <a:solidFill>
                    <a:schemeClr val="tx1">
                      <a:lumMod val="50000"/>
                      <a:lumOff val="50000"/>
                    </a:schemeClr>
                  </a:solidFill>
                  <a:sym typeface="+mn-ea"/>
                </a:rPr>
                <a:t>&lt;=9</a:t>
              </a:r>
            </a:p>
            <a:p>
              <a:pPr algn="just">
                <a:lnSpc>
                  <a:spcPct val="120000"/>
                </a:lnSpc>
              </a:pPr>
              <a:r>
                <a:rPr lang="en-US" altLang="zh-CN" sz="1400" dirty="0">
                  <a:solidFill>
                    <a:schemeClr val="tx1">
                      <a:lumMod val="50000"/>
                      <a:lumOff val="50000"/>
                    </a:schemeClr>
                  </a:solidFill>
                  <a:sym typeface="+mn-ea"/>
                </a:rPr>
                <a:t>begin</a:t>
              </a:r>
            </a:p>
            <a:p>
              <a:pPr algn="just">
                <a:lnSpc>
                  <a:spcPct val="120000"/>
                </a:lnSpc>
              </a:pPr>
              <a:r>
                <a:rPr lang="en-US" altLang="zh-CN" sz="1400" dirty="0">
                  <a:solidFill>
                    <a:schemeClr val="tx1">
                      <a:lumMod val="50000"/>
                      <a:lumOff val="50000"/>
                    </a:schemeClr>
                  </a:solidFill>
                  <a:sym typeface="+mn-ea"/>
                </a:rPr>
                <a:t> set @out =cast(@</a:t>
              </a:r>
              <a:r>
                <a:rPr lang="en-US" altLang="zh-CN" sz="1400" dirty="0" err="1">
                  <a:solidFill>
                    <a:schemeClr val="tx1">
                      <a:lumMod val="50000"/>
                      <a:lumOff val="50000"/>
                    </a:schemeClr>
                  </a:solidFill>
                  <a:sym typeface="+mn-ea"/>
                </a:rPr>
                <a:t>i</a:t>
              </a:r>
              <a:r>
                <a:rPr lang="en-US" altLang="zh-CN" sz="1400" dirty="0">
                  <a:solidFill>
                    <a:schemeClr val="tx1">
                      <a:lumMod val="50000"/>
                      <a:lumOff val="50000"/>
                    </a:schemeClr>
                  </a:solidFill>
                  <a:sym typeface="+mn-ea"/>
                </a:rPr>
                <a:t> as char(1))+')'</a:t>
              </a:r>
            </a:p>
            <a:p>
              <a:pPr algn="just">
                <a:lnSpc>
                  <a:spcPct val="120000"/>
                </a:lnSpc>
              </a:pPr>
              <a:r>
                <a:rPr lang="en-US" altLang="zh-CN" sz="1400" dirty="0">
                  <a:solidFill>
                    <a:schemeClr val="tx1">
                      <a:lumMod val="50000"/>
                      <a:lumOff val="50000"/>
                    </a:schemeClr>
                  </a:solidFill>
                  <a:sym typeface="+mn-ea"/>
                </a:rPr>
                <a:t> set @j=1</a:t>
              </a:r>
            </a:p>
            <a:p>
              <a:pPr algn="just">
                <a:lnSpc>
                  <a:spcPct val="120000"/>
                </a:lnSpc>
              </a:pPr>
              <a:r>
                <a:rPr lang="en-US" altLang="zh-CN" sz="1400" dirty="0">
                  <a:solidFill>
                    <a:schemeClr val="tx1">
                      <a:lumMod val="50000"/>
                      <a:lumOff val="50000"/>
                    </a:schemeClr>
                  </a:solidFill>
                  <a:sym typeface="+mn-ea"/>
                </a:rPr>
                <a:t> while @j&lt;=@</a:t>
              </a:r>
              <a:r>
                <a:rPr lang="en-US" altLang="zh-CN" sz="1400" dirty="0" err="1">
                  <a:solidFill>
                    <a:schemeClr val="tx1">
                      <a:lumMod val="50000"/>
                      <a:lumOff val="50000"/>
                    </a:schemeClr>
                  </a:solidFill>
                  <a:sym typeface="+mn-ea"/>
                </a:rPr>
                <a:t>i</a:t>
              </a:r>
              <a:endParaRPr lang="en-US" altLang="zh-CN" sz="1400" dirty="0">
                <a:solidFill>
                  <a:schemeClr val="tx1">
                    <a:lumMod val="50000"/>
                    <a:lumOff val="50000"/>
                  </a:schemeClr>
                </a:solidFill>
                <a:sym typeface="+mn-ea"/>
              </a:endParaRPr>
            </a:p>
            <a:p>
              <a:pPr algn="just">
                <a:lnSpc>
                  <a:spcPct val="120000"/>
                </a:lnSpc>
              </a:pPr>
              <a:r>
                <a:rPr lang="en-US" altLang="zh-CN" sz="1400" dirty="0">
                  <a:solidFill>
                    <a:schemeClr val="tx1">
                      <a:lumMod val="50000"/>
                      <a:lumOff val="50000"/>
                    </a:schemeClr>
                  </a:solidFill>
                  <a:sym typeface="+mn-ea"/>
                </a:rPr>
                <a:t>  begin</a:t>
              </a:r>
            </a:p>
            <a:p>
              <a:pPr algn="just">
                <a:lnSpc>
                  <a:spcPct val="120000"/>
                </a:lnSpc>
              </a:pPr>
              <a:r>
                <a:rPr lang="en-US" altLang="zh-CN" sz="1400" dirty="0">
                  <a:solidFill>
                    <a:schemeClr val="tx1">
                      <a:lumMod val="50000"/>
                      <a:lumOff val="50000"/>
                    </a:schemeClr>
                  </a:solidFill>
                  <a:sym typeface="+mn-ea"/>
                </a:rPr>
                <a:t>   set @out=@</a:t>
              </a:r>
              <a:r>
                <a:rPr lang="en-US" altLang="zh-CN" sz="1400" dirty="0" err="1">
                  <a:solidFill>
                    <a:schemeClr val="tx1">
                      <a:lumMod val="50000"/>
                      <a:lumOff val="50000"/>
                    </a:schemeClr>
                  </a:solidFill>
                  <a:sym typeface="+mn-ea"/>
                </a:rPr>
                <a:t>out+cast</a:t>
              </a:r>
              <a:r>
                <a:rPr lang="en-US" altLang="zh-CN" sz="1400" dirty="0">
                  <a:solidFill>
                    <a:schemeClr val="tx1">
                      <a:lumMod val="50000"/>
                      <a:lumOff val="50000"/>
                    </a:schemeClr>
                  </a:solidFill>
                  <a:sym typeface="+mn-ea"/>
                </a:rPr>
                <a:t>(@</a:t>
              </a:r>
              <a:r>
                <a:rPr lang="en-US" altLang="zh-CN" sz="1400" dirty="0" err="1">
                  <a:solidFill>
                    <a:schemeClr val="tx1">
                      <a:lumMod val="50000"/>
                      <a:lumOff val="50000"/>
                    </a:schemeClr>
                  </a:solidFill>
                  <a:sym typeface="+mn-ea"/>
                </a:rPr>
                <a:t>i</a:t>
              </a:r>
              <a:r>
                <a:rPr lang="en-US" altLang="zh-CN" sz="1400" dirty="0">
                  <a:solidFill>
                    <a:schemeClr val="tx1">
                      <a:lumMod val="50000"/>
                      <a:lumOff val="50000"/>
                    </a:schemeClr>
                  </a:solidFill>
                  <a:sym typeface="+mn-ea"/>
                </a:rPr>
                <a:t> as char(1))+'*'+cast(@j as char(1))+'='+cast(@</a:t>
              </a:r>
              <a:r>
                <a:rPr lang="en-US" altLang="zh-CN" sz="1400" dirty="0" err="1">
                  <a:solidFill>
                    <a:schemeClr val="tx1">
                      <a:lumMod val="50000"/>
                      <a:lumOff val="50000"/>
                    </a:schemeClr>
                  </a:solidFill>
                  <a:sym typeface="+mn-ea"/>
                </a:rPr>
                <a:t>i</a:t>
              </a:r>
              <a:r>
                <a:rPr lang="en-US" altLang="zh-CN" sz="1400" dirty="0">
                  <a:solidFill>
                    <a:schemeClr val="tx1">
                      <a:lumMod val="50000"/>
                      <a:lumOff val="50000"/>
                    </a:schemeClr>
                  </a:solidFill>
                  <a:sym typeface="+mn-ea"/>
                </a:rPr>
                <a:t>*@j as char(2))+space(2)</a:t>
              </a:r>
            </a:p>
            <a:p>
              <a:pPr algn="just">
                <a:lnSpc>
                  <a:spcPct val="120000"/>
                </a:lnSpc>
              </a:pPr>
              <a:r>
                <a:rPr lang="en-US" altLang="zh-CN" sz="1400" dirty="0">
                  <a:solidFill>
                    <a:schemeClr val="tx1">
                      <a:lumMod val="50000"/>
                      <a:lumOff val="50000"/>
                    </a:schemeClr>
                  </a:solidFill>
                  <a:sym typeface="+mn-ea"/>
                </a:rPr>
                <a:t>   set @j=@j+1</a:t>
              </a:r>
            </a:p>
            <a:p>
              <a:pPr algn="just">
                <a:lnSpc>
                  <a:spcPct val="120000"/>
                </a:lnSpc>
              </a:pPr>
              <a:r>
                <a:rPr lang="en-US" altLang="zh-CN" sz="1400" dirty="0">
                  <a:solidFill>
                    <a:schemeClr val="tx1">
                      <a:lumMod val="50000"/>
                      <a:lumOff val="50000"/>
                    </a:schemeClr>
                  </a:solidFill>
                  <a:sym typeface="+mn-ea"/>
                </a:rPr>
                <a:t>  end</a:t>
              </a:r>
            </a:p>
            <a:p>
              <a:pPr algn="just">
                <a:lnSpc>
                  <a:spcPct val="120000"/>
                </a:lnSpc>
              </a:pPr>
              <a:r>
                <a:rPr lang="en-US" altLang="zh-CN" sz="1400" dirty="0">
                  <a:solidFill>
                    <a:schemeClr val="tx1">
                      <a:lumMod val="50000"/>
                      <a:lumOff val="50000"/>
                    </a:schemeClr>
                  </a:solidFill>
                  <a:sym typeface="+mn-ea"/>
                </a:rPr>
                <a:t>  print @out</a:t>
              </a:r>
            </a:p>
            <a:p>
              <a:pPr algn="just">
                <a:lnSpc>
                  <a:spcPct val="120000"/>
                </a:lnSpc>
              </a:pPr>
              <a:r>
                <a:rPr lang="en-US" altLang="zh-CN" sz="1400" dirty="0">
                  <a:solidFill>
                    <a:schemeClr val="tx1">
                      <a:lumMod val="50000"/>
                      <a:lumOff val="50000"/>
                    </a:schemeClr>
                  </a:solidFill>
                  <a:sym typeface="+mn-ea"/>
                </a:rPr>
                <a:t>  set @</a:t>
              </a:r>
              <a:r>
                <a:rPr lang="en-US" altLang="zh-CN" sz="1400" dirty="0" err="1">
                  <a:solidFill>
                    <a:schemeClr val="tx1">
                      <a:lumMod val="50000"/>
                      <a:lumOff val="50000"/>
                    </a:schemeClr>
                  </a:solidFill>
                  <a:sym typeface="+mn-ea"/>
                </a:rPr>
                <a:t>i</a:t>
              </a:r>
              <a:r>
                <a:rPr lang="en-US" altLang="zh-CN" sz="1400" dirty="0">
                  <a:solidFill>
                    <a:schemeClr val="tx1">
                      <a:lumMod val="50000"/>
                      <a:lumOff val="50000"/>
                    </a:schemeClr>
                  </a:solidFill>
                  <a:sym typeface="+mn-ea"/>
                </a:rPr>
                <a:t>=@i+1</a:t>
              </a:r>
            </a:p>
            <a:p>
              <a:pPr algn="just">
                <a:lnSpc>
                  <a:spcPct val="120000"/>
                </a:lnSpc>
              </a:pPr>
              <a:r>
                <a:rPr lang="en-US" altLang="zh-CN" sz="1400" dirty="0">
                  <a:solidFill>
                    <a:schemeClr val="tx1">
                      <a:lumMod val="50000"/>
                      <a:lumOff val="50000"/>
                    </a:schemeClr>
                  </a:solidFill>
                  <a:sym typeface="+mn-ea"/>
                </a:rPr>
                <a:t>end</a:t>
              </a:r>
            </a:p>
          </p:txBody>
        </p:sp>
        <p:sp>
          <p:nvSpPr>
            <p:cNvPr id="10" name="矩形 9"/>
            <p:cNvSpPr/>
            <p:nvPr/>
          </p:nvSpPr>
          <p:spPr>
            <a:xfrm>
              <a:off x="1088299" y="4213143"/>
              <a:ext cx="4790773" cy="42474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01】 </a:t>
              </a:r>
              <a:r>
                <a:rPr lang="zh-CN" altLang="en-US" b="1" dirty="0" smtClean="0">
                  <a:solidFill>
                    <a:schemeClr val="tx1">
                      <a:lumMod val="65000"/>
                      <a:lumOff val="35000"/>
                    </a:schemeClr>
                  </a:solidFill>
                </a:rPr>
                <a:t>使</a:t>
              </a:r>
              <a:r>
                <a:rPr lang="zh-CN" altLang="en-US" b="1" dirty="0">
                  <a:solidFill>
                    <a:schemeClr val="tx1">
                      <a:lumMod val="65000"/>
                      <a:lumOff val="35000"/>
                    </a:schemeClr>
                  </a:solidFill>
                </a:rPr>
                <a:t>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创建一个打印</a:t>
              </a:r>
              <a:r>
                <a:rPr lang="en-US" altLang="zh-CN" b="1" dirty="0">
                  <a:solidFill>
                    <a:schemeClr val="tx1">
                      <a:lumMod val="65000"/>
                      <a:lumOff val="35000"/>
                    </a:schemeClr>
                  </a:solidFill>
                </a:rPr>
                <a:t>9</a:t>
              </a:r>
              <a:r>
                <a:rPr lang="zh-CN" altLang="en-US" b="1" dirty="0">
                  <a:solidFill>
                    <a:schemeClr val="tx1">
                      <a:lumMod val="65000"/>
                      <a:lumOff val="35000"/>
                    </a:schemeClr>
                  </a:solidFill>
                </a:rPr>
                <a:t>乘</a:t>
              </a:r>
              <a:r>
                <a:rPr lang="en-US" altLang="zh-CN" b="1" dirty="0">
                  <a:solidFill>
                    <a:schemeClr val="tx1">
                      <a:lumMod val="65000"/>
                      <a:lumOff val="35000"/>
                    </a:schemeClr>
                  </a:solidFill>
                </a:rPr>
                <a:t>9</a:t>
              </a:r>
              <a:r>
                <a:rPr lang="zh-CN" altLang="en-US" b="1" dirty="0">
                  <a:solidFill>
                    <a:schemeClr val="tx1">
                      <a:lumMod val="65000"/>
                      <a:lumOff val="35000"/>
                    </a:schemeClr>
                  </a:solidFill>
                </a:rPr>
                <a:t>乘法表的存储过程。</a:t>
              </a:r>
            </a:p>
          </p:txBody>
        </p:sp>
      </p:grpSp>
      <p:sp>
        <p:nvSpPr>
          <p:cNvPr id="25" name="矩形 24"/>
          <p:cNvSpPr/>
          <p:nvPr/>
        </p:nvSpPr>
        <p:spPr>
          <a:xfrm>
            <a:off x="1380212" y="1096737"/>
            <a:ext cx="4527857"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创建存储过程</a:t>
            </a:r>
          </a:p>
        </p:txBody>
      </p:sp>
    </p:spTree>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614420" cy="583565"/>
          </a:xfrm>
          <a:prstGeom prst="rect">
            <a:avLst/>
          </a:prstGeom>
          <a:noFill/>
        </p:spPr>
        <p:txBody>
          <a:bodyPr wrap="none" rtlCol="0">
            <a:spAutoFit/>
            <a:scene3d>
              <a:camera prst="orthographicFront"/>
              <a:lightRig rig="threePt" dir="t"/>
            </a:scene3d>
            <a:sp3d contourW="6350"/>
          </a:bodyPr>
          <a:lstStyle/>
          <a:p>
            <a:pPr lvl="0" algn="l">
              <a:defRPr/>
            </a:pPr>
            <a:r>
              <a:rPr lang="zh-CN" altLang="en-US" sz="3200" b="1" dirty="0">
                <a:solidFill>
                  <a:srgbClr val="2980B9"/>
                </a:solidFill>
                <a:ea typeface="微软雅黑" panose="020B0503020204020204" charset="-122"/>
              </a:rPr>
              <a:t> DML触发器的应用</a:t>
            </a:r>
          </a:p>
        </p:txBody>
      </p:sp>
      <p:sp>
        <p:nvSpPr>
          <p:cNvPr id="36" name="文本框 35"/>
          <p:cNvSpPr txBox="1"/>
          <p:nvPr/>
        </p:nvSpPr>
        <p:spPr>
          <a:xfrm>
            <a:off x="521742"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06</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111251" y="1130228"/>
            <a:ext cx="10043262" cy="5639584"/>
            <a:chOff x="1088298" y="4213143"/>
            <a:chExt cx="5013436" cy="7268150"/>
          </a:xfrm>
        </p:grpSpPr>
        <p:sp>
          <p:nvSpPr>
            <p:cNvPr id="132" name="矩形 131"/>
            <p:cNvSpPr/>
            <p:nvPr/>
          </p:nvSpPr>
          <p:spPr>
            <a:xfrm>
              <a:off x="1140397" y="4698502"/>
              <a:ext cx="4961337" cy="6782791"/>
            </a:xfrm>
            <a:prstGeom prst="rect">
              <a:avLst/>
            </a:prstGeom>
          </p:spPr>
          <p:txBody>
            <a:bodyPr wrap="square">
              <a:spAutoFit/>
              <a:scene3d>
                <a:camera prst="orthographicFront"/>
                <a:lightRig rig="threePt" dir="t"/>
              </a:scene3d>
              <a:sp3d contourW="6350"/>
            </a:bodyPr>
            <a:lstStyle/>
            <a:p>
              <a:pPr algn="just">
                <a:lnSpc>
                  <a:spcPct val="120000"/>
                </a:lnSpc>
              </a:pP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例</a:t>
              </a:r>
              <a:r>
                <a:rPr lang="en-US" altLang="zh-CN" sz="2000" dirty="0" smtClean="0">
                  <a:solidFill>
                    <a:schemeClr val="tx1">
                      <a:lumMod val="50000"/>
                      <a:lumOff val="50000"/>
                    </a:schemeClr>
                  </a:solidFill>
                </a:rPr>
                <a:t>24】 </a:t>
              </a:r>
              <a:r>
                <a:rPr lang="zh-CN" altLang="en-US" sz="2000" dirty="0">
                  <a:solidFill>
                    <a:schemeClr val="tx1">
                      <a:lumMod val="50000"/>
                      <a:lumOff val="50000"/>
                    </a:schemeClr>
                  </a:solidFill>
                </a:rPr>
                <a:t>在选修表上创建一个</a:t>
              </a:r>
              <a:r>
                <a:rPr lang="en-US" altLang="zh-CN" sz="2000" dirty="0">
                  <a:solidFill>
                    <a:schemeClr val="tx1">
                      <a:lumMod val="50000"/>
                      <a:lumOff val="50000"/>
                    </a:schemeClr>
                  </a:solidFill>
                </a:rPr>
                <a:t>delete</a:t>
              </a:r>
              <a:r>
                <a:rPr lang="zh-CN" altLang="en-US" sz="2000" dirty="0">
                  <a:solidFill>
                    <a:schemeClr val="tx1">
                      <a:lumMod val="50000"/>
                      <a:lumOff val="50000"/>
                    </a:schemeClr>
                  </a:solidFill>
                </a:rPr>
                <a:t>触发器，禁止删除选修表中的成绩大于</a:t>
              </a:r>
              <a:r>
                <a:rPr lang="en-US" altLang="zh-CN" sz="2000" dirty="0">
                  <a:solidFill>
                    <a:schemeClr val="tx1">
                      <a:lumMod val="50000"/>
                      <a:lumOff val="50000"/>
                    </a:schemeClr>
                  </a:solidFill>
                </a:rPr>
                <a:t>60</a:t>
              </a:r>
              <a:r>
                <a:rPr lang="zh-CN" altLang="en-US" sz="2000" dirty="0">
                  <a:solidFill>
                    <a:schemeClr val="tx1">
                      <a:lumMod val="50000"/>
                      <a:lumOff val="50000"/>
                    </a:schemeClr>
                  </a:solidFill>
                </a:rPr>
                <a:t>的记录。</a:t>
              </a:r>
            </a:p>
            <a:p>
              <a:pPr algn="just">
                <a:lnSpc>
                  <a:spcPct val="120000"/>
                </a:lnSpc>
              </a:pPr>
              <a:r>
                <a:rPr lang="en-US" altLang="zh-CN" sz="2000" dirty="0">
                  <a:solidFill>
                    <a:schemeClr val="tx1">
                      <a:lumMod val="50000"/>
                      <a:lumOff val="50000"/>
                    </a:schemeClr>
                  </a:solidFill>
                </a:rPr>
                <a:t>use </a:t>
              </a:r>
              <a:r>
                <a:rPr lang="en-US" altLang="zh-CN" sz="2000" dirty="0" err="1">
                  <a:solidFill>
                    <a:schemeClr val="tx1">
                      <a:lumMod val="50000"/>
                      <a:lumOff val="50000"/>
                    </a:schemeClr>
                  </a:solidFill>
                </a:rPr>
                <a:t>jxgl</a:t>
              </a:r>
              <a:endParaRPr lang="en-US" altLang="zh-CN" sz="2000" dirty="0">
                <a:solidFill>
                  <a:schemeClr val="tx1">
                    <a:lumMod val="50000"/>
                    <a:lumOff val="50000"/>
                  </a:schemeClr>
                </a:solidFill>
              </a:endParaRPr>
            </a:p>
            <a:p>
              <a:pPr algn="just">
                <a:lnSpc>
                  <a:spcPct val="120000"/>
                </a:lnSpc>
              </a:pPr>
              <a:r>
                <a:rPr lang="en-US" altLang="zh-CN" sz="2000" dirty="0">
                  <a:solidFill>
                    <a:schemeClr val="tx1">
                      <a:lumMod val="50000"/>
                      <a:lumOff val="50000"/>
                    </a:schemeClr>
                  </a:solidFill>
                </a:rPr>
                <a:t>go</a:t>
              </a:r>
            </a:p>
            <a:p>
              <a:pPr algn="just">
                <a:lnSpc>
                  <a:spcPct val="120000"/>
                </a:lnSpc>
              </a:pPr>
              <a:r>
                <a:rPr lang="en-US" altLang="zh-CN" sz="2000" dirty="0">
                  <a:solidFill>
                    <a:schemeClr val="tx1">
                      <a:lumMod val="50000"/>
                      <a:lumOff val="50000"/>
                    </a:schemeClr>
                  </a:solidFill>
                </a:rPr>
                <a:t>create trigger del_</a:t>
              </a:r>
              <a:r>
                <a:rPr lang="zh-CN" altLang="en-US" sz="2000" dirty="0">
                  <a:solidFill>
                    <a:schemeClr val="tx1">
                      <a:lumMod val="50000"/>
                      <a:lumOff val="50000"/>
                    </a:schemeClr>
                  </a:solidFill>
                </a:rPr>
                <a:t>删除</a:t>
              </a:r>
            </a:p>
            <a:p>
              <a:pPr algn="just">
                <a:lnSpc>
                  <a:spcPct val="120000"/>
                </a:lnSpc>
              </a:pPr>
              <a:r>
                <a:rPr lang="en-US" altLang="zh-CN" sz="2000" dirty="0">
                  <a:solidFill>
                    <a:schemeClr val="tx1">
                      <a:lumMod val="50000"/>
                      <a:lumOff val="50000"/>
                    </a:schemeClr>
                  </a:solidFill>
                </a:rPr>
                <a:t>on </a:t>
              </a:r>
              <a:r>
                <a:rPr lang="zh-CN" altLang="en-US" sz="2000" dirty="0">
                  <a:solidFill>
                    <a:schemeClr val="tx1">
                      <a:lumMod val="50000"/>
                      <a:lumOff val="50000"/>
                    </a:schemeClr>
                  </a:solidFill>
                </a:rPr>
                <a:t>选修</a:t>
              </a:r>
            </a:p>
            <a:p>
              <a:pPr algn="just">
                <a:lnSpc>
                  <a:spcPct val="120000"/>
                </a:lnSpc>
              </a:pPr>
              <a:r>
                <a:rPr lang="en-US" altLang="zh-CN" sz="2000" dirty="0">
                  <a:solidFill>
                    <a:schemeClr val="tx1">
                      <a:lumMod val="50000"/>
                      <a:lumOff val="50000"/>
                    </a:schemeClr>
                  </a:solidFill>
                </a:rPr>
                <a:t>for delete</a:t>
              </a:r>
            </a:p>
            <a:p>
              <a:pPr algn="just">
                <a:lnSpc>
                  <a:spcPct val="120000"/>
                </a:lnSpc>
              </a:pPr>
              <a:r>
                <a:rPr lang="en-US" altLang="zh-CN" sz="2000" dirty="0">
                  <a:solidFill>
                    <a:schemeClr val="tx1">
                      <a:lumMod val="50000"/>
                      <a:lumOff val="50000"/>
                    </a:schemeClr>
                  </a:solidFill>
                </a:rPr>
                <a:t>as</a:t>
              </a:r>
            </a:p>
            <a:p>
              <a:pPr algn="just">
                <a:lnSpc>
                  <a:spcPct val="120000"/>
                </a:lnSpc>
              </a:pPr>
              <a:r>
                <a:rPr lang="en-US" altLang="zh-CN" sz="2000" dirty="0">
                  <a:solidFill>
                    <a:schemeClr val="tx1">
                      <a:lumMod val="50000"/>
                      <a:lumOff val="50000"/>
                    </a:schemeClr>
                  </a:solidFill>
                </a:rPr>
                <a:t>declare @score </a:t>
              </a:r>
              <a:r>
                <a:rPr lang="en-US" altLang="zh-CN" sz="2000" dirty="0" err="1">
                  <a:solidFill>
                    <a:schemeClr val="tx1">
                      <a:lumMod val="50000"/>
                      <a:lumOff val="50000"/>
                    </a:schemeClr>
                  </a:solidFill>
                </a:rPr>
                <a:t>int</a:t>
              </a:r>
              <a:endParaRPr lang="en-US" altLang="zh-CN" sz="2000" dirty="0">
                <a:solidFill>
                  <a:schemeClr val="tx1">
                    <a:lumMod val="50000"/>
                    <a:lumOff val="50000"/>
                  </a:schemeClr>
                </a:solidFill>
              </a:endParaRPr>
            </a:p>
            <a:p>
              <a:pPr algn="just">
                <a:lnSpc>
                  <a:spcPct val="120000"/>
                </a:lnSpc>
              </a:pPr>
              <a:r>
                <a:rPr lang="en-US" altLang="zh-CN" sz="2000" dirty="0">
                  <a:solidFill>
                    <a:schemeClr val="tx1">
                      <a:lumMod val="50000"/>
                      <a:lumOff val="50000"/>
                    </a:schemeClr>
                  </a:solidFill>
                </a:rPr>
                <a:t>select @score = </a:t>
              </a:r>
              <a:r>
                <a:rPr lang="zh-CN" altLang="en-US" sz="2000" dirty="0">
                  <a:solidFill>
                    <a:schemeClr val="tx1">
                      <a:lumMod val="50000"/>
                      <a:lumOff val="50000"/>
                    </a:schemeClr>
                  </a:solidFill>
                </a:rPr>
                <a:t>成绩 </a:t>
              </a:r>
              <a:r>
                <a:rPr lang="en-US" altLang="zh-CN" sz="2000" dirty="0">
                  <a:solidFill>
                    <a:schemeClr val="tx1">
                      <a:lumMod val="50000"/>
                      <a:lumOff val="50000"/>
                    </a:schemeClr>
                  </a:solidFill>
                </a:rPr>
                <a:t>from deleted </a:t>
              </a:r>
            </a:p>
            <a:p>
              <a:pPr algn="just">
                <a:lnSpc>
                  <a:spcPct val="120000"/>
                </a:lnSpc>
              </a:pPr>
              <a:r>
                <a:rPr lang="en-US" altLang="zh-CN" sz="2000" dirty="0">
                  <a:solidFill>
                    <a:schemeClr val="tx1">
                      <a:lumMod val="50000"/>
                      <a:lumOff val="50000"/>
                    </a:schemeClr>
                  </a:solidFill>
                </a:rPr>
                <a:t>if @score&gt;60</a:t>
              </a:r>
            </a:p>
            <a:p>
              <a:pPr algn="just">
                <a:lnSpc>
                  <a:spcPct val="120000"/>
                </a:lnSpc>
              </a:pPr>
              <a:r>
                <a:rPr lang="en-US" altLang="zh-CN" sz="2000" dirty="0">
                  <a:solidFill>
                    <a:schemeClr val="tx1">
                      <a:lumMod val="50000"/>
                      <a:lumOff val="50000"/>
                    </a:schemeClr>
                  </a:solidFill>
                </a:rPr>
                <a:t>begin</a:t>
              </a:r>
            </a:p>
            <a:p>
              <a:pPr algn="just">
                <a:lnSpc>
                  <a:spcPct val="120000"/>
                </a:lnSpc>
              </a:pPr>
              <a:r>
                <a:rPr lang="en-US" altLang="zh-CN" sz="2000" dirty="0">
                  <a:solidFill>
                    <a:schemeClr val="tx1">
                      <a:lumMod val="50000"/>
                      <a:lumOff val="50000"/>
                    </a:schemeClr>
                  </a:solidFill>
                </a:rPr>
                <a:t> rollback transaction </a:t>
              </a:r>
            </a:p>
            <a:p>
              <a:pPr algn="just">
                <a:lnSpc>
                  <a:spcPct val="120000"/>
                </a:lnSpc>
              </a:pPr>
              <a:r>
                <a:rPr lang="en-US" altLang="zh-CN" sz="2000" dirty="0">
                  <a:solidFill>
                    <a:schemeClr val="tx1">
                      <a:lumMod val="50000"/>
                      <a:lumOff val="50000"/>
                    </a:schemeClr>
                  </a:solidFill>
                </a:rPr>
                <a:t> </a:t>
              </a:r>
              <a:r>
                <a:rPr lang="en-US" altLang="zh-CN" sz="2000" dirty="0" err="1">
                  <a:solidFill>
                    <a:schemeClr val="tx1">
                      <a:lumMod val="50000"/>
                      <a:lumOff val="50000"/>
                    </a:schemeClr>
                  </a:solidFill>
                </a:rPr>
                <a:t>raiserror</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不允许删除成绩大于</a:t>
              </a:r>
              <a:r>
                <a:rPr lang="en-US" altLang="zh-CN" sz="2000" dirty="0">
                  <a:solidFill>
                    <a:schemeClr val="tx1">
                      <a:lumMod val="50000"/>
                      <a:lumOff val="50000"/>
                    </a:schemeClr>
                  </a:solidFill>
                </a:rPr>
                <a:t>60</a:t>
              </a:r>
              <a:r>
                <a:rPr lang="zh-CN" altLang="en-US" sz="2000" dirty="0">
                  <a:solidFill>
                    <a:schemeClr val="tx1">
                      <a:lumMod val="50000"/>
                      <a:lumOff val="50000"/>
                    </a:schemeClr>
                  </a:solidFill>
                </a:rPr>
                <a:t>的记录</a:t>
              </a:r>
              <a:r>
                <a:rPr lang="en-US" altLang="zh-CN" sz="2000" dirty="0">
                  <a:solidFill>
                    <a:schemeClr val="tx1">
                      <a:lumMod val="50000"/>
                      <a:lumOff val="50000"/>
                    </a:schemeClr>
                  </a:solidFill>
                </a:rPr>
                <a:t>',16,1)</a:t>
              </a:r>
            </a:p>
            <a:p>
              <a:pPr algn="just">
                <a:lnSpc>
                  <a:spcPct val="120000"/>
                </a:lnSpc>
              </a:pPr>
              <a:r>
                <a:rPr lang="en-US" altLang="zh-CN" sz="2000" dirty="0">
                  <a:solidFill>
                    <a:schemeClr val="tx1">
                      <a:lumMod val="50000"/>
                      <a:lumOff val="50000"/>
                    </a:schemeClr>
                  </a:solidFill>
                </a:rPr>
                <a:t>end</a:t>
              </a:r>
            </a:p>
          </p:txBody>
        </p:sp>
        <p:sp>
          <p:nvSpPr>
            <p:cNvPr id="133" name="矩形 132"/>
            <p:cNvSpPr/>
            <p:nvPr/>
          </p:nvSpPr>
          <p:spPr>
            <a:xfrm>
              <a:off x="1088298" y="4213143"/>
              <a:ext cx="4735796" cy="54738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5.</a:t>
              </a:r>
              <a:r>
                <a:rPr lang="zh-CN" altLang="en-US" b="1" dirty="0" smtClean="0">
                  <a:solidFill>
                    <a:schemeClr val="tx1">
                      <a:lumMod val="65000"/>
                      <a:lumOff val="35000"/>
                    </a:schemeClr>
                  </a:solidFill>
                </a:rPr>
                <a:t>禁止</a:t>
              </a:r>
              <a:r>
                <a:rPr lang="zh-CN" altLang="en-US" b="1" dirty="0">
                  <a:solidFill>
                    <a:schemeClr val="tx1">
                      <a:lumMod val="65000"/>
                      <a:lumOff val="35000"/>
                    </a:schemeClr>
                  </a:solidFill>
                </a:rPr>
                <a:t>删除特定行</a:t>
              </a:r>
            </a:p>
          </p:txBody>
        </p:sp>
      </p:grpSp>
    </p:spTree>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4" name="直接连接符 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349" y="366923"/>
            <a:ext cx="995680" cy="583565"/>
          </a:xfrm>
          <a:prstGeom prst="rect">
            <a:avLst/>
          </a:prstGeom>
          <a:noFill/>
        </p:spPr>
        <p:txBody>
          <a:bodyPr wrap="none" rtlCol="0">
            <a:spAutoFit/>
            <a:scene3d>
              <a:camera prst="orthographicFront"/>
              <a:lightRig rig="threePt" dir="t"/>
            </a:scene3d>
            <a:sp3d contourW="635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小结</a:t>
            </a:r>
          </a:p>
        </p:txBody>
      </p:sp>
      <p:sp>
        <p:nvSpPr>
          <p:cNvPr id="7" name="文本框 6"/>
          <p:cNvSpPr txBox="1"/>
          <p:nvPr/>
        </p:nvSpPr>
        <p:spPr>
          <a:xfrm>
            <a:off x="419952" y="400325"/>
            <a:ext cx="73129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end</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1" name="任意多边形: 形状 10"/>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任意多边形: 形状 11"/>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7" name="矩形 16"/>
          <p:cNvSpPr/>
          <p:nvPr/>
        </p:nvSpPr>
        <p:spPr>
          <a:xfrm>
            <a:off x="7543800" y="1814920"/>
            <a:ext cx="4118780" cy="4154984"/>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存储过程是一段运行在服务器端的数据库对象，它可以提高程序代码的可重用性和执行效率，其运行必须由用户、应用程序或者触发器显式调用执行。触发器是加载到服务器、数据库或表上的特殊存储过程，它主要用于完成完整性约</a:t>
            </a:r>
            <a:r>
              <a:rPr lang="zh-CN" altLang="en-US" sz="2000" dirty="0" smtClean="0">
                <a:solidFill>
                  <a:schemeClr val="tx1">
                    <a:lumMod val="50000"/>
                    <a:lumOff val="50000"/>
                  </a:schemeClr>
                </a:solidFill>
              </a:rPr>
              <a:t>束以</a:t>
            </a:r>
            <a:r>
              <a:rPr lang="zh-CN" altLang="en-US" sz="2000" dirty="0">
                <a:solidFill>
                  <a:schemeClr val="tx1">
                    <a:lumMod val="50000"/>
                    <a:lumOff val="50000"/>
                  </a:schemeClr>
                </a:solidFill>
              </a:rPr>
              <a:t>及实现数据</a:t>
            </a:r>
            <a:r>
              <a:rPr lang="zh-CN" altLang="en-US" sz="2000" dirty="0" smtClean="0">
                <a:solidFill>
                  <a:schemeClr val="tx1">
                    <a:lumMod val="50000"/>
                    <a:lumOff val="50000"/>
                  </a:schemeClr>
                </a:solidFill>
              </a:rPr>
              <a:t>库</a:t>
            </a:r>
            <a:r>
              <a:rPr lang="zh-CN" altLang="en-US" sz="2000" dirty="0">
                <a:solidFill>
                  <a:schemeClr val="tx1">
                    <a:lumMod val="50000"/>
                    <a:lumOff val="50000"/>
                  </a:schemeClr>
                </a:solidFill>
              </a:rPr>
              <a:t>的</a:t>
            </a:r>
            <a:r>
              <a:rPr lang="zh-CN" altLang="en-US" sz="2000" dirty="0" smtClean="0">
                <a:solidFill>
                  <a:schemeClr val="tx1">
                    <a:lumMod val="50000"/>
                    <a:lumOff val="50000"/>
                  </a:schemeClr>
                </a:solidFill>
              </a:rPr>
              <a:t>一</a:t>
            </a:r>
            <a:r>
              <a:rPr lang="zh-CN" altLang="en-US" sz="2000" dirty="0">
                <a:solidFill>
                  <a:schemeClr val="tx1">
                    <a:lumMod val="50000"/>
                    <a:lumOff val="50000"/>
                  </a:schemeClr>
                </a:solidFill>
              </a:rPr>
              <a:t>些管理功能，其运行是由特定事件激活自动执行的</a:t>
            </a:r>
            <a:r>
              <a:rPr lang="zh-CN" altLang="en-US" sz="2000">
                <a:solidFill>
                  <a:schemeClr val="tx1">
                    <a:lumMod val="50000"/>
                    <a:lumOff val="50000"/>
                  </a:schemeClr>
                </a:solidFill>
              </a:rPr>
              <a:t>，</a:t>
            </a:r>
            <a:r>
              <a:rPr lang="zh-CN" altLang="en-US" sz="2000" smtClean="0">
                <a:solidFill>
                  <a:schemeClr val="tx1">
                    <a:lumMod val="50000"/>
                    <a:lumOff val="50000"/>
                  </a:schemeClr>
                </a:solidFill>
              </a:rPr>
              <a:t>因此不</a:t>
            </a:r>
            <a:r>
              <a:rPr lang="zh-CN" altLang="en-US" sz="2000" dirty="0">
                <a:solidFill>
                  <a:schemeClr val="tx1">
                    <a:lumMod val="50000"/>
                    <a:lumOff val="50000"/>
                  </a:schemeClr>
                </a:solidFill>
              </a:rPr>
              <a:t>同类型触发器的作用域和触发事件有所不同。</a:t>
            </a:r>
          </a:p>
        </p:txBody>
      </p:sp>
      <p:pic>
        <p:nvPicPr>
          <p:cNvPr id="20" name="图片占位符 19"/>
          <p:cNvPicPr>
            <a:picLocks noGrp="1" noChangeAspect="1"/>
          </p:cNvPicPr>
          <p:nvPr>
            <p:ph type="pic" sz="quarter" idx="10"/>
          </p:nvPr>
        </p:nvPicPr>
        <p:blipFill>
          <a:blip r:embed="rId3" cstate="screen"/>
          <a:srcRect/>
          <a:stretch>
            <a:fillRect/>
          </a:stretch>
        </p:blipFill>
        <p:spPr/>
      </p:pic>
      <p:pic>
        <p:nvPicPr>
          <p:cNvPr id="22" name="图片占位符 21"/>
          <p:cNvPicPr>
            <a:picLocks noGrp="1" noChangeAspect="1"/>
          </p:cNvPicPr>
          <p:nvPr>
            <p:ph type="pic" sz="quarter" idx="11"/>
          </p:nvPr>
        </p:nvPicPr>
        <p:blipFill>
          <a:blip r:embed="rId4" cstate="screen"/>
          <a:srcRect/>
          <a:stretch>
            <a:fillRect/>
          </a:stretch>
        </p:blipFill>
        <p:spPr/>
      </p:pic>
      <p:pic>
        <p:nvPicPr>
          <p:cNvPr id="24" name="图片占位符 23"/>
          <p:cNvPicPr>
            <a:picLocks noGrp="1" noChangeAspect="1"/>
          </p:cNvPicPr>
          <p:nvPr>
            <p:ph type="pic" sz="quarter" idx="12"/>
          </p:nvPr>
        </p:nvPicPr>
        <p:blipFill>
          <a:blip r:embed="rId5" cstate="screen"/>
          <a:srcRect/>
          <a:stretch>
            <a:fillRect/>
          </a:stretch>
        </p:blipFill>
        <p:spPr/>
      </p:pic>
    </p:spTree>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0000">
            <a:off x="4021881" y="3484071"/>
            <a:ext cx="6764267" cy="6764267"/>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1" fmla="*/ 210727 w 6764267"/>
              <a:gd name="connsiteY0-2" fmla="*/ 210726 h 6764267"/>
              <a:gd name="connsiteX1-3" fmla="*/ 719464 w 6764267"/>
              <a:gd name="connsiteY1-4" fmla="*/ 0 h 6764267"/>
              <a:gd name="connsiteX2-5" fmla="*/ 6764267 w 6764267"/>
              <a:gd name="connsiteY2-6" fmla="*/ 0 h 6764267"/>
              <a:gd name="connsiteX3-7" fmla="*/ 3308399 w 6764267"/>
              <a:gd name="connsiteY3-8" fmla="*/ 3454528 h 6764267"/>
              <a:gd name="connsiteX4-9" fmla="*/ 0 w 6764267"/>
              <a:gd name="connsiteY4-10" fmla="*/ 6764267 h 6764267"/>
              <a:gd name="connsiteX5-11" fmla="*/ 0 w 6764267"/>
              <a:gd name="connsiteY5-12" fmla="*/ 719463 h 6764267"/>
              <a:gd name="connsiteX6" fmla="*/ 210727 w 6764267"/>
              <a:gd name="connsiteY6" fmla="*/ 210726 h 6764267"/>
              <a:gd name="connsiteX0-13" fmla="*/ 3308399 w 6764267"/>
              <a:gd name="connsiteY0-14" fmla="*/ 3454528 h 6764267"/>
              <a:gd name="connsiteX1-15" fmla="*/ 0 w 6764267"/>
              <a:gd name="connsiteY1-16" fmla="*/ 6764267 h 6764267"/>
              <a:gd name="connsiteX2-17" fmla="*/ 0 w 6764267"/>
              <a:gd name="connsiteY2-18" fmla="*/ 719463 h 6764267"/>
              <a:gd name="connsiteX3-19" fmla="*/ 210727 w 6764267"/>
              <a:gd name="connsiteY3-20" fmla="*/ 210726 h 6764267"/>
              <a:gd name="connsiteX4-21" fmla="*/ 719464 w 6764267"/>
              <a:gd name="connsiteY4-22" fmla="*/ 0 h 6764267"/>
              <a:gd name="connsiteX5-23" fmla="*/ 6764267 w 6764267"/>
              <a:gd name="connsiteY5-24" fmla="*/ 0 h 6764267"/>
              <a:gd name="connsiteX6-25" fmla="*/ 3399839 w 6764267"/>
              <a:gd name="connsiteY6-26" fmla="*/ 3545968 h 6764267"/>
              <a:gd name="connsiteX0-27" fmla="*/ 3308399 w 6764267"/>
              <a:gd name="connsiteY0-28" fmla="*/ 3454528 h 6764267"/>
              <a:gd name="connsiteX1-29" fmla="*/ 0 w 6764267"/>
              <a:gd name="connsiteY1-30" fmla="*/ 6764267 h 6764267"/>
              <a:gd name="connsiteX2-31" fmla="*/ 0 w 6764267"/>
              <a:gd name="connsiteY2-32" fmla="*/ 719463 h 6764267"/>
              <a:gd name="connsiteX3-33" fmla="*/ 210727 w 6764267"/>
              <a:gd name="connsiteY3-34" fmla="*/ 210726 h 6764267"/>
              <a:gd name="connsiteX4-35" fmla="*/ 719464 w 6764267"/>
              <a:gd name="connsiteY4-36" fmla="*/ 0 h 6764267"/>
              <a:gd name="connsiteX5-37" fmla="*/ 6764267 w 6764267"/>
              <a:gd name="connsiteY5-38" fmla="*/ 0 h 6764267"/>
              <a:gd name="connsiteX0-39" fmla="*/ 0 w 6764267"/>
              <a:gd name="connsiteY0-40" fmla="*/ 6764267 h 6764267"/>
              <a:gd name="connsiteX1-41" fmla="*/ 0 w 6764267"/>
              <a:gd name="connsiteY1-42" fmla="*/ 719463 h 6764267"/>
              <a:gd name="connsiteX2-43" fmla="*/ 210727 w 6764267"/>
              <a:gd name="connsiteY2-44" fmla="*/ 210726 h 6764267"/>
              <a:gd name="connsiteX3-45" fmla="*/ 719464 w 6764267"/>
              <a:gd name="connsiteY3-46" fmla="*/ 0 h 6764267"/>
              <a:gd name="connsiteX4-47" fmla="*/ 6764267 w 6764267"/>
              <a:gd name="connsiteY4-48" fmla="*/ 0 h 6764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pic>
        <p:nvPicPr>
          <p:cNvPr id="28" name="图片占位符 27"/>
          <p:cNvPicPr>
            <a:picLocks noGrp="1" noChangeAspect="1"/>
          </p:cNvPicPr>
          <p:nvPr>
            <p:ph type="pic" sz="quarter" idx="12"/>
          </p:nvPr>
        </p:nvPicPr>
        <p:blipFill>
          <a:blip r:embed="rId3" cstate="screen"/>
          <a:srcRect/>
          <a:stretch>
            <a:fillRect/>
          </a:stretch>
        </p:blipFill>
        <p:spPr/>
      </p:pic>
      <p:pic>
        <p:nvPicPr>
          <p:cNvPr id="26" name="图片占位符 25"/>
          <p:cNvPicPr>
            <a:picLocks noGrp="1" noChangeAspect="1"/>
          </p:cNvPicPr>
          <p:nvPr>
            <p:ph type="pic" sz="quarter" idx="11"/>
          </p:nvPr>
        </p:nvPicPr>
        <p:blipFill>
          <a:blip r:embed="rId4" cstate="screen"/>
          <a:srcRect/>
          <a:stretch>
            <a:fillRect/>
          </a:stretch>
        </p:blipFill>
        <p:spPr/>
      </p:pic>
      <p:pic>
        <p:nvPicPr>
          <p:cNvPr id="21" name="图片占位符 20"/>
          <p:cNvPicPr>
            <a:picLocks noGrp="1" noChangeAspect="1"/>
          </p:cNvPicPr>
          <p:nvPr>
            <p:ph type="pic" sz="quarter" idx="10"/>
          </p:nvPr>
        </p:nvPicPr>
        <p:blipFill>
          <a:blip r:embed="rId5" cstate="screen"/>
          <a:srcRect/>
          <a:stretch>
            <a:fillRect/>
          </a:stretch>
        </p:blipFill>
        <p:spPr/>
      </p:pic>
      <p:sp>
        <p:nvSpPr>
          <p:cNvPr id="6" name="文本框 5"/>
          <p:cNvSpPr txBox="1"/>
          <p:nvPr/>
        </p:nvSpPr>
        <p:spPr>
          <a:xfrm>
            <a:off x="700215" y="1915937"/>
            <a:ext cx="3877985"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zh-CN" altLang="en-US" sz="4800" dirty="0">
                <a:solidFill>
                  <a:schemeClr val="accent1"/>
                </a:solidFill>
              </a:rPr>
              <a:t>感谢您的观看</a:t>
            </a:r>
          </a:p>
        </p:txBody>
      </p:sp>
      <p:sp>
        <p:nvSpPr>
          <p:cNvPr id="7" name="矩形: 圆角 6"/>
          <p:cNvSpPr/>
          <p:nvPr/>
        </p:nvSpPr>
        <p:spPr>
          <a:xfrm>
            <a:off x="784522"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nvSpPr>
        <p:spPr>
          <a:xfrm>
            <a:off x="2106984"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3429446"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53629" y="3173083"/>
            <a:ext cx="1082348"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smtClean="0">
                <a:solidFill>
                  <a:schemeClr val="bg1"/>
                </a:solidFill>
              </a:rPr>
              <a:t>原理与应用</a:t>
            </a:r>
            <a:endParaRPr lang="en-US" altLang="zh-CN" sz="1400" b="0" dirty="0">
              <a:solidFill>
                <a:schemeClr val="bg1"/>
              </a:solidFill>
            </a:endParaRPr>
          </a:p>
        </p:txBody>
      </p:sp>
      <p:sp>
        <p:nvSpPr>
          <p:cNvPr id="11" name="文本框 10"/>
          <p:cNvSpPr txBox="1"/>
          <p:nvPr/>
        </p:nvSpPr>
        <p:spPr>
          <a:xfrm>
            <a:off x="2448025" y="3173083"/>
            <a:ext cx="538480" cy="306705"/>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a:solidFill>
                  <a:schemeClr val="bg1"/>
                </a:solidFill>
              </a:rPr>
              <a:t>微课</a:t>
            </a:r>
          </a:p>
        </p:txBody>
      </p:sp>
      <p:sp>
        <p:nvSpPr>
          <p:cNvPr id="12" name="文本框 11"/>
          <p:cNvSpPr txBox="1"/>
          <p:nvPr/>
        </p:nvSpPr>
        <p:spPr>
          <a:xfrm>
            <a:off x="3478623" y="3173083"/>
            <a:ext cx="1114152"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en-US" altLang="zh-CN" sz="1400" b="0" dirty="0" smtClean="0">
                <a:solidFill>
                  <a:schemeClr val="bg1"/>
                </a:solidFill>
              </a:rPr>
              <a:t>SQL Server</a:t>
            </a:r>
            <a:endParaRPr lang="en-US" altLang="zh-CN" sz="1400" b="0" dirty="0">
              <a:solidFill>
                <a:schemeClr val="bg1"/>
              </a:solidFill>
            </a:endParaRPr>
          </a:p>
        </p:txBody>
      </p:sp>
      <p:sp>
        <p:nvSpPr>
          <p:cNvPr id="13" name="矩形 12"/>
          <p:cNvSpPr/>
          <p:nvPr/>
        </p:nvSpPr>
        <p:spPr>
          <a:xfrm>
            <a:off x="720725" y="2728872"/>
            <a:ext cx="4437938" cy="306705"/>
          </a:xfrm>
          <a:prstGeom prst="rect">
            <a:avLst/>
          </a:prstGeom>
        </p:spPr>
        <p:txBody>
          <a:bodyPr wrap="square">
            <a:spAutoFit/>
          </a:bodyPr>
          <a:lstStyle/>
          <a:p>
            <a:pPr lvl="0">
              <a:defRPr/>
            </a:pPr>
            <a:r>
              <a:rPr lang="zh-CN" altLang="en-US" sz="1400">
                <a:solidFill>
                  <a:schemeClr val="bg1">
                    <a:lumMod val="65000"/>
                  </a:schemeClr>
                </a:solidFill>
                <a:ea typeface="等线" panose="02010600030101010101" pitchFamily="2" charset="-122"/>
              </a:rPr>
              <a:t>人民邮电出版社</a:t>
            </a:r>
            <a:endParaRPr lang="zh-CN" altLang="en-US" sz="1400" dirty="0">
              <a:solidFill>
                <a:schemeClr val="bg1">
                  <a:lumMod val="65000"/>
                </a:schemeClr>
              </a:solidFill>
              <a:ea typeface="等线" panose="02010600030101010101" pitchFamily="2" charset="-122"/>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50" name="直接连接符 4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374774" y="338348"/>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存储过程的创建</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52" name="文本框 51"/>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53" name="任意多边形: 形状 5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4" name="任意多边形: 形状 5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5" name="任意多边形: 形状 5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8" name="组合 7"/>
          <p:cNvGrpSpPr/>
          <p:nvPr/>
        </p:nvGrpSpPr>
        <p:grpSpPr>
          <a:xfrm>
            <a:off x="1374775" y="1709473"/>
            <a:ext cx="4052366" cy="3282313"/>
            <a:chOff x="1088299" y="4213143"/>
            <a:chExt cx="5176052" cy="653631"/>
          </a:xfrm>
        </p:grpSpPr>
        <p:sp>
          <p:nvSpPr>
            <p:cNvPr id="9" name="矩形 8"/>
            <p:cNvSpPr/>
            <p:nvPr/>
          </p:nvSpPr>
          <p:spPr>
            <a:xfrm>
              <a:off x="1222839" y="4318843"/>
              <a:ext cx="5041512" cy="547931"/>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1</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）在“对象资源管理器”中依次展开“数据库”→</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JXGL→“</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可编程性”，右击“存储过程”节点，在弹出快捷菜单中选择“新建”→“存储过程”命令，如图</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9-1</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所示，单击命令释放后，弹出“</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SQL</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语句编辑器”对话框，输入上述代码，如图</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9-2</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所示。</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p:txBody>
        </p:sp>
        <p:sp>
          <p:nvSpPr>
            <p:cNvPr id="10" name="矩形 9"/>
            <p:cNvSpPr/>
            <p:nvPr/>
          </p:nvSpPr>
          <p:spPr>
            <a:xfrm>
              <a:off x="1088299" y="4213143"/>
              <a:ext cx="4790773" cy="424743"/>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操作步骤</a:t>
              </a:r>
              <a:r>
                <a:rPr lang="zh-CN" altLang="en-US" b="1" dirty="0" smtClean="0">
                  <a:solidFill>
                    <a:schemeClr val="tx1">
                      <a:lumMod val="65000"/>
                      <a:lumOff val="35000"/>
                    </a:schemeClr>
                  </a:solidFill>
                </a:rPr>
                <a:t>如下：</a:t>
              </a:r>
              <a:endParaRPr lang="zh-CN" altLang="en-US" b="1" dirty="0">
                <a:solidFill>
                  <a:schemeClr val="tx1">
                    <a:lumMod val="65000"/>
                    <a:lumOff val="35000"/>
                  </a:schemeClr>
                </a:solidFill>
              </a:endParaRPr>
            </a:p>
          </p:txBody>
        </p:sp>
      </p:grpSp>
      <p:sp>
        <p:nvSpPr>
          <p:cNvPr id="25" name="矩形 24"/>
          <p:cNvSpPr/>
          <p:nvPr/>
        </p:nvSpPr>
        <p:spPr>
          <a:xfrm>
            <a:off x="1380212" y="1096737"/>
            <a:ext cx="4527857"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创建存储过程</a:t>
            </a:r>
          </a:p>
        </p:txBody>
      </p:sp>
      <p:pic>
        <p:nvPicPr>
          <p:cNvPr id="1026" name="图片 93"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9631" y="1492871"/>
            <a:ext cx="5293525" cy="466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50" name="直接连接符 4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374774" y="338348"/>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存储过程的创建</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52" name="文本框 51"/>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53" name="任意多边形: 形状 5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4" name="任意多边形: 形状 5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5" name="任意多边形: 形状 5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8" name="组合 7"/>
          <p:cNvGrpSpPr/>
          <p:nvPr/>
        </p:nvGrpSpPr>
        <p:grpSpPr>
          <a:xfrm>
            <a:off x="1374775" y="1709478"/>
            <a:ext cx="4052366" cy="2949915"/>
            <a:chOff x="1088299" y="4213143"/>
            <a:chExt cx="5176052" cy="587438"/>
          </a:xfrm>
        </p:grpSpPr>
        <p:sp>
          <p:nvSpPr>
            <p:cNvPr id="9" name="矩形 8"/>
            <p:cNvSpPr/>
            <p:nvPr/>
          </p:nvSpPr>
          <p:spPr>
            <a:xfrm>
              <a:off x="1222839" y="4318843"/>
              <a:ext cx="5041512" cy="481738"/>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1</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）在“对象资源管理器”窗格中依次展开“数据库”→</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JXGL→“</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可编程性”节点，右击“存储过程”节点，在弹出的快捷菜单中选择“新建”→“存储过程”命令</a:t>
              </a:r>
              <a:r>
                <a:rPr lang="zh-CN" altLang="en-US" dirty="0" smtClean="0">
                  <a:solidFill>
                    <a:schemeClr val="tx1">
                      <a:lumMod val="50000"/>
                      <a:lumOff val="50000"/>
                    </a:schemeClr>
                  </a:solidFill>
                  <a:latin typeface="宋体" panose="02010600030101010101" pitchFamily="2" charset="-122"/>
                  <a:ea typeface="宋体" panose="02010600030101010101" pitchFamily="2" charset="-122"/>
                  <a:sym typeface="+mn-ea"/>
                </a:rPr>
                <a:t>，。</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单击释放后，弹出</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SQL</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语句编辑器窗格，输入上述代码，如图</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9-2</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所示。</a:t>
              </a:r>
            </a:p>
          </p:txBody>
        </p:sp>
        <p:sp>
          <p:nvSpPr>
            <p:cNvPr id="10" name="矩形 9"/>
            <p:cNvSpPr/>
            <p:nvPr/>
          </p:nvSpPr>
          <p:spPr>
            <a:xfrm>
              <a:off x="1088299" y="4213143"/>
              <a:ext cx="4790773" cy="424743"/>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操作步骤</a:t>
              </a:r>
              <a:r>
                <a:rPr lang="zh-CN" altLang="en-US" b="1" dirty="0" smtClean="0">
                  <a:solidFill>
                    <a:schemeClr val="tx1">
                      <a:lumMod val="65000"/>
                      <a:lumOff val="35000"/>
                    </a:schemeClr>
                  </a:solidFill>
                </a:rPr>
                <a:t>如下：</a:t>
              </a:r>
              <a:endParaRPr lang="zh-CN" altLang="en-US" b="1" dirty="0">
                <a:solidFill>
                  <a:schemeClr val="tx1">
                    <a:lumMod val="65000"/>
                    <a:lumOff val="35000"/>
                  </a:schemeClr>
                </a:solidFill>
              </a:endParaRPr>
            </a:p>
          </p:txBody>
        </p:sp>
      </p:grpSp>
      <p:sp>
        <p:nvSpPr>
          <p:cNvPr id="25" name="矩形 24"/>
          <p:cNvSpPr/>
          <p:nvPr/>
        </p:nvSpPr>
        <p:spPr>
          <a:xfrm>
            <a:off x="1380212" y="1096737"/>
            <a:ext cx="4527857"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创建存储过程</a:t>
            </a:r>
          </a:p>
        </p:txBody>
      </p:sp>
      <p:pic>
        <p:nvPicPr>
          <p:cNvPr id="2050" name="图片 94" descr="未标题-3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069" y="1487188"/>
            <a:ext cx="5587388" cy="473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50" name="直接连接符 4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374774" y="338348"/>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存储过程的创建</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52" name="文本框 51"/>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53" name="任意多边形: 形状 5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4" name="任意多边形: 形状 5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5" name="任意多边形: 形状 5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8" name="组合 7"/>
          <p:cNvGrpSpPr/>
          <p:nvPr/>
        </p:nvGrpSpPr>
        <p:grpSpPr>
          <a:xfrm>
            <a:off x="1374775" y="1709471"/>
            <a:ext cx="4052366" cy="2132915"/>
            <a:chOff x="1088299" y="4213143"/>
            <a:chExt cx="5176052" cy="424743"/>
          </a:xfrm>
        </p:grpSpPr>
        <p:sp>
          <p:nvSpPr>
            <p:cNvPr id="9" name="矩形 8"/>
            <p:cNvSpPr/>
            <p:nvPr/>
          </p:nvSpPr>
          <p:spPr>
            <a:xfrm>
              <a:off x="1222839" y="4318843"/>
              <a:ext cx="5041512" cy="283159"/>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2</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）单击工具栏中“执行”按钮并返回</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SSMS</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窗口，在左侧“对象资源管理器”窗格中可以发现完成存储过程</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multi</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的</a:t>
              </a:r>
              <a:r>
                <a:rPr lang="zh-CN" altLang="en-US" dirty="0" smtClean="0">
                  <a:solidFill>
                    <a:schemeClr val="tx1">
                      <a:lumMod val="50000"/>
                      <a:lumOff val="50000"/>
                    </a:schemeClr>
                  </a:solidFill>
                  <a:latin typeface="宋体" panose="02010600030101010101" pitchFamily="2" charset="-122"/>
                  <a:ea typeface="宋体" panose="02010600030101010101" pitchFamily="2" charset="-122"/>
                  <a:sym typeface="+mn-ea"/>
                </a:rPr>
                <a:t>创建，如</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图</a:t>
              </a:r>
              <a:r>
                <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rPr>
                <a:t>9-3</a:t>
              </a:r>
              <a:r>
                <a:rPr lang="zh-CN" altLang="en-US" dirty="0">
                  <a:solidFill>
                    <a:schemeClr val="tx1">
                      <a:lumMod val="50000"/>
                      <a:lumOff val="50000"/>
                    </a:schemeClr>
                  </a:solidFill>
                  <a:latin typeface="宋体" panose="02010600030101010101" pitchFamily="2" charset="-122"/>
                  <a:ea typeface="宋体" panose="02010600030101010101" pitchFamily="2" charset="-122"/>
                  <a:sym typeface="+mn-ea"/>
                </a:rPr>
                <a:t>所示。</a:t>
              </a:r>
              <a:endParaRPr lang="en-US" altLang="zh-CN" dirty="0">
                <a:solidFill>
                  <a:schemeClr val="tx1">
                    <a:lumMod val="50000"/>
                    <a:lumOff val="50000"/>
                  </a:schemeClr>
                </a:solidFill>
                <a:latin typeface="宋体" panose="02010600030101010101" pitchFamily="2" charset="-122"/>
                <a:ea typeface="宋体" panose="02010600030101010101" pitchFamily="2" charset="-122"/>
                <a:sym typeface="+mn-ea"/>
              </a:endParaRPr>
            </a:p>
          </p:txBody>
        </p:sp>
        <p:sp>
          <p:nvSpPr>
            <p:cNvPr id="10" name="矩形 9"/>
            <p:cNvSpPr/>
            <p:nvPr/>
          </p:nvSpPr>
          <p:spPr>
            <a:xfrm>
              <a:off x="1088299" y="4213143"/>
              <a:ext cx="4790773" cy="424743"/>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操作步骤</a:t>
              </a:r>
              <a:r>
                <a:rPr lang="zh-CN" altLang="en-US" b="1" dirty="0" smtClean="0">
                  <a:solidFill>
                    <a:schemeClr val="tx1">
                      <a:lumMod val="65000"/>
                      <a:lumOff val="35000"/>
                    </a:schemeClr>
                  </a:solidFill>
                </a:rPr>
                <a:t>如下：</a:t>
              </a:r>
              <a:endParaRPr lang="zh-CN" altLang="en-US" b="1" dirty="0">
                <a:solidFill>
                  <a:schemeClr val="tx1">
                    <a:lumMod val="65000"/>
                    <a:lumOff val="35000"/>
                  </a:schemeClr>
                </a:solidFill>
              </a:endParaRPr>
            </a:p>
          </p:txBody>
        </p:sp>
      </p:grpSp>
      <p:sp>
        <p:nvSpPr>
          <p:cNvPr id="25" name="矩形 24"/>
          <p:cNvSpPr/>
          <p:nvPr/>
        </p:nvSpPr>
        <p:spPr>
          <a:xfrm>
            <a:off x="1380212" y="1096737"/>
            <a:ext cx="4527857" cy="4247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创建存储过程</a:t>
            </a:r>
          </a:p>
        </p:txBody>
      </p:sp>
      <p:pic>
        <p:nvPicPr>
          <p:cNvPr id="3074" name="图片 95"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508" y="1571128"/>
            <a:ext cx="6019072" cy="342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633154" y="3992754"/>
            <a:ext cx="4021972" cy="1754326"/>
          </a:xfrm>
          <a:prstGeom prst="rect">
            <a:avLst/>
          </a:prstGeom>
        </p:spPr>
        <p:txBody>
          <a:bodyPr wrap="square">
            <a:spAutoFit/>
          </a:bodyPr>
          <a:lstStyle/>
          <a:p>
            <a:r>
              <a:rPr lang="zh-CN" altLang="zh-CN" b="1" dirty="0"/>
              <a:t>注意：</a:t>
            </a:r>
            <a:r>
              <a:rPr lang="en-US" altLang="zh-CN" b="1" dirty="0"/>
              <a:t>SSMS</a:t>
            </a:r>
            <a:r>
              <a:rPr lang="zh-CN" altLang="zh-CN" b="1" dirty="0"/>
              <a:t>只能是辅助设计存储过程，其代码编写仍然依赖于开发人员的自身素养，因而后续操作不再讲解</a:t>
            </a:r>
            <a:r>
              <a:rPr lang="en-US" altLang="zh-CN" b="1" dirty="0"/>
              <a:t>SSMS</a:t>
            </a:r>
            <a:r>
              <a:rPr lang="zh-CN" altLang="zh-CN" b="1" dirty="0"/>
              <a:t>方式。通过</a:t>
            </a:r>
            <a:r>
              <a:rPr lang="en-US" altLang="zh-CN" b="1" dirty="0"/>
              <a:t>SSMS</a:t>
            </a:r>
            <a:r>
              <a:rPr lang="zh-CN" altLang="zh-CN" b="1" dirty="0"/>
              <a:t>可以对存储过程执行删除、重命名等操作，或者查看属性、修改存储过程等操作。</a:t>
            </a:r>
          </a:p>
        </p:txBody>
      </p:sp>
    </p:spTree>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127</TotalTime>
  <Words>7020</Words>
  <Application>Microsoft Office PowerPoint</Application>
  <PresentationFormat>自定义</PresentationFormat>
  <Paragraphs>773</Paragraphs>
  <Slides>62</Slides>
  <Notes>62</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dc:title>
  <dc:creator>第一PPT</dc:creator>
  <cp:keywords>www.1ppt.com</cp:keywords>
  <dc:description>www.1ppt.com</dc:description>
  <cp:lastModifiedBy>微软用户</cp:lastModifiedBy>
  <cp:revision>203</cp:revision>
  <dcterms:created xsi:type="dcterms:W3CDTF">2017-05-13T03:05:00Z</dcterms:created>
  <dcterms:modified xsi:type="dcterms:W3CDTF">2022-01-18T09:37:13Z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EA2A3DD2A6984D008749ECB841CE55FB</vt:lpwstr>
  </property>
</Properties>
</file>