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3.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heme/themeOverride4.xml" ContentType="application/vnd.openxmlformats-officedocument.themeOverr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theme/themeOverride5.xml" ContentType="application/vnd.openxmlformats-officedocument.themeOverr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6"/>
  </p:notesMasterIdLst>
  <p:sldIdLst>
    <p:sldId id="256" r:id="rId2"/>
    <p:sldId id="459" r:id="rId3"/>
    <p:sldId id="362" r:id="rId4"/>
    <p:sldId id="258" r:id="rId5"/>
    <p:sldId id="342" r:id="rId6"/>
    <p:sldId id="363" r:id="rId7"/>
    <p:sldId id="348" r:id="rId8"/>
    <p:sldId id="325" r:id="rId9"/>
    <p:sldId id="364" r:id="rId10"/>
    <p:sldId id="365" r:id="rId11"/>
    <p:sldId id="351" r:id="rId12"/>
    <p:sldId id="443" r:id="rId13"/>
    <p:sldId id="422" r:id="rId14"/>
    <p:sldId id="423" r:id="rId15"/>
    <p:sldId id="424" r:id="rId16"/>
    <p:sldId id="425" r:id="rId17"/>
    <p:sldId id="426" r:id="rId18"/>
    <p:sldId id="366" r:id="rId19"/>
    <p:sldId id="367" r:id="rId20"/>
    <p:sldId id="368" r:id="rId21"/>
    <p:sldId id="261" r:id="rId22"/>
    <p:sldId id="327" r:id="rId23"/>
    <p:sldId id="444" r:id="rId24"/>
    <p:sldId id="445" r:id="rId25"/>
    <p:sldId id="446" r:id="rId26"/>
    <p:sldId id="447" r:id="rId27"/>
    <p:sldId id="448" r:id="rId28"/>
    <p:sldId id="449" r:id="rId29"/>
    <p:sldId id="369" r:id="rId30"/>
    <p:sldId id="326" r:id="rId31"/>
    <p:sldId id="371" r:id="rId32"/>
    <p:sldId id="260" r:id="rId33"/>
    <p:sldId id="358" r:id="rId34"/>
    <p:sldId id="450" r:id="rId35"/>
    <p:sldId id="427" r:id="rId36"/>
    <p:sldId id="428" r:id="rId37"/>
    <p:sldId id="451" r:id="rId38"/>
    <p:sldId id="452" r:id="rId39"/>
    <p:sldId id="453" r:id="rId40"/>
    <p:sldId id="454" r:id="rId41"/>
    <p:sldId id="455" r:id="rId42"/>
    <p:sldId id="376" r:id="rId43"/>
    <p:sldId id="429" r:id="rId44"/>
    <p:sldId id="430" r:id="rId45"/>
    <p:sldId id="433" r:id="rId46"/>
    <p:sldId id="434" r:id="rId47"/>
    <p:sldId id="377" r:id="rId48"/>
    <p:sldId id="435" r:id="rId49"/>
    <p:sldId id="436" r:id="rId50"/>
    <p:sldId id="437" r:id="rId51"/>
    <p:sldId id="438" r:id="rId52"/>
    <p:sldId id="439" r:id="rId53"/>
    <p:sldId id="440" r:id="rId54"/>
    <p:sldId id="441" r:id="rId55"/>
    <p:sldId id="442" r:id="rId56"/>
    <p:sldId id="456" r:id="rId57"/>
    <p:sldId id="380" r:id="rId58"/>
    <p:sldId id="382" r:id="rId59"/>
    <p:sldId id="418" r:id="rId60"/>
    <p:sldId id="419" r:id="rId61"/>
    <p:sldId id="420" r:id="rId62"/>
    <p:sldId id="381" r:id="rId63"/>
    <p:sldId id="385" r:id="rId64"/>
    <p:sldId id="387" r:id="rId65"/>
    <p:sldId id="388" r:id="rId66"/>
    <p:sldId id="389" r:id="rId67"/>
    <p:sldId id="390" r:id="rId68"/>
    <p:sldId id="408" r:id="rId69"/>
    <p:sldId id="409" r:id="rId70"/>
    <p:sldId id="410" r:id="rId71"/>
    <p:sldId id="411" r:id="rId72"/>
    <p:sldId id="414" r:id="rId73"/>
    <p:sldId id="412" r:id="rId74"/>
    <p:sldId id="415" r:id="rId75"/>
    <p:sldId id="416" r:id="rId76"/>
    <p:sldId id="458" r:id="rId77"/>
    <p:sldId id="391" r:id="rId78"/>
    <p:sldId id="392" r:id="rId79"/>
    <p:sldId id="393" r:id="rId80"/>
    <p:sldId id="394" r:id="rId81"/>
    <p:sldId id="395" r:id="rId82"/>
    <p:sldId id="396" r:id="rId83"/>
    <p:sldId id="397" r:id="rId84"/>
    <p:sldId id="398" r:id="rId85"/>
    <p:sldId id="399" r:id="rId86"/>
    <p:sldId id="400" r:id="rId87"/>
    <p:sldId id="402" r:id="rId88"/>
    <p:sldId id="404" r:id="rId89"/>
    <p:sldId id="403" r:id="rId90"/>
    <p:sldId id="405" r:id="rId91"/>
    <p:sldId id="406" r:id="rId92"/>
    <p:sldId id="407" r:id="rId93"/>
    <p:sldId id="334" r:id="rId94"/>
    <p:sldId id="263" r:id="rId95"/>
  </p:sldIdLst>
  <p:sldSz cx="12192000" cy="6858000"/>
  <p:notesSz cx="6858000" cy="9144000"/>
  <p:custDataLst>
    <p:tags r:id="rId9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67" autoAdjust="0"/>
    <p:restoredTop sz="94660"/>
  </p:normalViewPr>
  <p:slideViewPr>
    <p:cSldViewPr snapToGrid="0" showGuides="1">
      <p:cViewPr>
        <p:scale>
          <a:sx n="60" d="100"/>
          <a:sy n="60" d="100"/>
        </p:scale>
        <p:origin x="-1742" y="-658"/>
      </p:cViewPr>
      <p:guideLst>
        <p:guide orient="horz" pos="2485"/>
        <p:guide orient="horz" pos="790"/>
        <p:guide orient="horz" pos="4150"/>
        <p:guide pos="3865"/>
        <p:guide pos="454"/>
        <p:guide pos="729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95DA7-C378-4EA6-96C8-9729AD8A43DD}" type="datetimeFigureOut">
              <a:rPr lang="zh-CN" altLang="en-US" smtClean="0"/>
              <a:t>2022/1/18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398E3-16CD-4F8A-A268-FE366D8E7381}" type="slidenum">
              <a:rPr lang="zh-CN" altLang="en-US" smtClean="0"/>
              <a:t>‹#›</a:t>
            </a:fld>
            <a:endParaRPr lang="zh-CN" altLang="en-US"/>
          </a:p>
        </p:txBody>
      </p:sp>
    </p:spTree>
    <p:extLst>
      <p:ext uri="{BB962C8B-B14F-4D97-AF65-F5344CB8AC3E}">
        <p14:creationId xmlns:p14="http://schemas.microsoft.com/office/powerpoint/2010/main" val="3837975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19</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20</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59</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60</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61</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62</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64</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65</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66</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67</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68</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69</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70</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71</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72</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73</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74</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75</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76</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77</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78</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79</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80</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81</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82</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83</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84</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85</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86</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87</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88</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89</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90</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91</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92</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93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94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3" name="任意多边形: 形状 22"/>
          <p:cNvSpPr>
            <a:spLocks noGrp="1"/>
          </p:cNvSpPr>
          <p:nvPr>
            <p:ph type="pic" sz="quarter" idx="12"/>
          </p:nvPr>
        </p:nvSpPr>
        <p:spPr>
          <a:xfrm>
            <a:off x="10890792" y="3345440"/>
            <a:ext cx="1301207" cy="3069398"/>
          </a:xfrm>
          <a:custGeom>
            <a:avLst/>
            <a:gdLst>
              <a:gd name="connsiteX0" fmla="*/ 1301207 w 1301207"/>
              <a:gd name="connsiteY0" fmla="*/ 0 h 3069398"/>
              <a:gd name="connsiteX1" fmla="*/ 1301207 w 1301207"/>
              <a:gd name="connsiteY1" fmla="*/ 3069398 h 3069398"/>
              <a:gd name="connsiteX2" fmla="*/ 165104 w 1301207"/>
              <a:gd name="connsiteY2" fmla="*/ 1933295 h 3069398"/>
              <a:gd name="connsiteX3" fmla="*/ 165104 w 1301207"/>
              <a:gd name="connsiteY3" fmla="*/ 1136103 h 3069398"/>
              <a:gd name="connsiteX0-1" fmla="*/ 1301207 w 1301207"/>
              <a:gd name="connsiteY0-2" fmla="*/ 0 h 3069398"/>
              <a:gd name="connsiteX1-3" fmla="*/ 1288508 w 1301207"/>
              <a:gd name="connsiteY1-4" fmla="*/ 1251960 h 3069398"/>
              <a:gd name="connsiteX2-5" fmla="*/ 1301207 w 1301207"/>
              <a:gd name="connsiteY2-6" fmla="*/ 3069398 h 3069398"/>
              <a:gd name="connsiteX3-7" fmla="*/ 165104 w 1301207"/>
              <a:gd name="connsiteY3-8" fmla="*/ 1933295 h 3069398"/>
              <a:gd name="connsiteX4" fmla="*/ 165104 w 1301207"/>
              <a:gd name="connsiteY4" fmla="*/ 1136103 h 3069398"/>
              <a:gd name="connsiteX5" fmla="*/ 1301207 w 1301207"/>
              <a:gd name="connsiteY5" fmla="*/ 0 h 3069398"/>
              <a:gd name="connsiteX0-9" fmla="*/ 1288508 w 1379948"/>
              <a:gd name="connsiteY0-10" fmla="*/ 1251960 h 3069398"/>
              <a:gd name="connsiteX1-11" fmla="*/ 1301207 w 1379948"/>
              <a:gd name="connsiteY1-12" fmla="*/ 3069398 h 3069398"/>
              <a:gd name="connsiteX2-13" fmla="*/ 165104 w 1379948"/>
              <a:gd name="connsiteY2-14" fmla="*/ 1933295 h 3069398"/>
              <a:gd name="connsiteX3-15" fmla="*/ 165104 w 1379948"/>
              <a:gd name="connsiteY3-16" fmla="*/ 1136103 h 3069398"/>
              <a:gd name="connsiteX4-17" fmla="*/ 1301207 w 1379948"/>
              <a:gd name="connsiteY4-18" fmla="*/ 0 h 3069398"/>
              <a:gd name="connsiteX5-19" fmla="*/ 1379948 w 1379948"/>
              <a:gd name="connsiteY5-20" fmla="*/ 1343400 h 3069398"/>
              <a:gd name="connsiteX0-21" fmla="*/ 1288508 w 1301207"/>
              <a:gd name="connsiteY0-22" fmla="*/ 1251960 h 3069398"/>
              <a:gd name="connsiteX1-23" fmla="*/ 1301207 w 1301207"/>
              <a:gd name="connsiteY1-24" fmla="*/ 3069398 h 3069398"/>
              <a:gd name="connsiteX2-25" fmla="*/ 165104 w 1301207"/>
              <a:gd name="connsiteY2-26" fmla="*/ 1933295 h 3069398"/>
              <a:gd name="connsiteX3-27" fmla="*/ 165104 w 1301207"/>
              <a:gd name="connsiteY3-28" fmla="*/ 1136103 h 3069398"/>
              <a:gd name="connsiteX4-29" fmla="*/ 1301207 w 1301207"/>
              <a:gd name="connsiteY4-30" fmla="*/ 0 h 3069398"/>
              <a:gd name="connsiteX0-31" fmla="*/ 1301207 w 1301207"/>
              <a:gd name="connsiteY0-32" fmla="*/ 3069398 h 3069398"/>
              <a:gd name="connsiteX1-33" fmla="*/ 165104 w 1301207"/>
              <a:gd name="connsiteY1-34" fmla="*/ 1933295 h 3069398"/>
              <a:gd name="connsiteX2-35" fmla="*/ 165104 w 1301207"/>
              <a:gd name="connsiteY2-36" fmla="*/ 1136103 h 3069398"/>
              <a:gd name="connsiteX3-37" fmla="*/ 1301207 w 1301207"/>
              <a:gd name="connsiteY3-38" fmla="*/ 0 h 3069398"/>
            </a:gdLst>
            <a:ahLst/>
            <a:cxnLst>
              <a:cxn ang="0">
                <a:pos x="connsiteX0-1" y="connsiteY0-2"/>
              </a:cxn>
              <a:cxn ang="0">
                <a:pos x="connsiteX1-3" y="connsiteY1-4"/>
              </a:cxn>
              <a:cxn ang="0">
                <a:pos x="connsiteX2-5" y="connsiteY2-6"/>
              </a:cxn>
              <a:cxn ang="0">
                <a:pos x="connsiteX3-7" y="connsiteY3-8"/>
              </a:cxn>
            </a:cxnLst>
            <a:rect l="l" t="t" r="r" b="b"/>
            <a:pathLst>
              <a:path w="1301207" h="3069398">
                <a:moveTo>
                  <a:pt x="1301207" y="3069398"/>
                </a:moveTo>
                <a:lnTo>
                  <a:pt x="165104" y="1933295"/>
                </a:lnTo>
                <a:cubicBezTo>
                  <a:pt x="-55034" y="1713157"/>
                  <a:pt x="-55034" y="1356242"/>
                  <a:pt x="165104" y="1136103"/>
                </a:cubicBezTo>
                <a:lnTo>
                  <a:pt x="1301207" y="0"/>
                </a:lnTo>
              </a:path>
            </a:pathLst>
          </a:cu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
        <p:nvSpPr>
          <p:cNvPr id="20" name="任意多边形: 形状 19"/>
          <p:cNvSpPr>
            <a:spLocks noGrp="1"/>
          </p:cNvSpPr>
          <p:nvPr>
            <p:ph type="pic" sz="quarter" idx="11"/>
          </p:nvPr>
        </p:nvSpPr>
        <p:spPr>
          <a:xfrm>
            <a:off x="8311358" y="142667"/>
            <a:ext cx="3880643" cy="4316073"/>
          </a:xfrm>
          <a:custGeom>
            <a:avLst/>
            <a:gdLst>
              <a:gd name="connsiteX0" fmla="*/ 2158037 w 3880643"/>
              <a:gd name="connsiteY0" fmla="*/ 0 h 4316073"/>
              <a:gd name="connsiteX1" fmla="*/ 2556633 w 3880643"/>
              <a:gd name="connsiteY1" fmla="*/ 165103 h 4316073"/>
              <a:gd name="connsiteX2" fmla="*/ 3880643 w 3880643"/>
              <a:gd name="connsiteY2" fmla="*/ 1489113 h 4316073"/>
              <a:gd name="connsiteX3" fmla="*/ 3880643 w 3880643"/>
              <a:gd name="connsiteY3" fmla="*/ 2826959 h 4316073"/>
              <a:gd name="connsiteX4" fmla="*/ 2556634 w 3880643"/>
              <a:gd name="connsiteY4" fmla="*/ 4150970 h 4316073"/>
              <a:gd name="connsiteX5" fmla="*/ 1759440 w 3880643"/>
              <a:gd name="connsiteY5" fmla="*/ 4150970 h 4316073"/>
              <a:gd name="connsiteX6" fmla="*/ 165104 w 3880643"/>
              <a:gd name="connsiteY6" fmla="*/ 2556633 h 4316073"/>
              <a:gd name="connsiteX7" fmla="*/ 165104 w 3880643"/>
              <a:gd name="connsiteY7" fmla="*/ 1759440 h 4316073"/>
              <a:gd name="connsiteX8" fmla="*/ 1759441 w 3880643"/>
              <a:gd name="connsiteY8" fmla="*/ 165103 h 4316073"/>
              <a:gd name="connsiteX9" fmla="*/ 2158037 w 3880643"/>
              <a:gd name="connsiteY9" fmla="*/ 0 h 4316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0643" h="4316073">
                <a:moveTo>
                  <a:pt x="2158037" y="0"/>
                </a:moveTo>
                <a:cubicBezTo>
                  <a:pt x="2302301" y="0"/>
                  <a:pt x="2446564" y="55034"/>
                  <a:pt x="2556633" y="165103"/>
                </a:cubicBezTo>
                <a:lnTo>
                  <a:pt x="3880643" y="1489113"/>
                </a:lnTo>
                <a:lnTo>
                  <a:pt x="3880643" y="2826959"/>
                </a:lnTo>
                <a:lnTo>
                  <a:pt x="2556634" y="4150970"/>
                </a:lnTo>
                <a:cubicBezTo>
                  <a:pt x="2336494" y="4371108"/>
                  <a:pt x="1979580" y="4371108"/>
                  <a:pt x="1759440" y="4150970"/>
                </a:cubicBezTo>
                <a:lnTo>
                  <a:pt x="165104" y="2556633"/>
                </a:lnTo>
                <a:cubicBezTo>
                  <a:pt x="-55034" y="2336494"/>
                  <a:pt x="-55034" y="1979579"/>
                  <a:pt x="165104" y="1759440"/>
                </a:cubicBezTo>
                <a:lnTo>
                  <a:pt x="1759441" y="165103"/>
                </a:lnTo>
                <a:cubicBezTo>
                  <a:pt x="1869511" y="55034"/>
                  <a:pt x="2013773" y="0"/>
                  <a:pt x="2158037" y="0"/>
                </a:cubicBezTo>
                <a:close/>
              </a:path>
            </a:pathLst>
          </a:cu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
        <p:nvSpPr>
          <p:cNvPr id="12" name="任意多边形: 形状 11"/>
          <p:cNvSpPr>
            <a:spLocks noGrp="1"/>
          </p:cNvSpPr>
          <p:nvPr>
            <p:ph type="pic" sz="quarter" idx="10"/>
          </p:nvPr>
        </p:nvSpPr>
        <p:spPr>
          <a:xfrm>
            <a:off x="5808252" y="1"/>
            <a:ext cx="4163416" cy="1879305"/>
          </a:xfrm>
          <a:custGeom>
            <a:avLst/>
            <a:gdLst>
              <a:gd name="connsiteX0" fmla="*/ 0 w 4163416"/>
              <a:gd name="connsiteY0" fmla="*/ 0 h 1879305"/>
              <a:gd name="connsiteX1" fmla="*/ 4163416 w 4163416"/>
              <a:gd name="connsiteY1" fmla="*/ 0 h 1879305"/>
              <a:gd name="connsiteX2" fmla="*/ 4146874 w 4163416"/>
              <a:gd name="connsiteY2" fmla="*/ 31436 h 1879305"/>
              <a:gd name="connsiteX3" fmla="*/ 4074640 w 4163416"/>
              <a:gd name="connsiteY3" fmla="*/ 119865 h 1879305"/>
              <a:gd name="connsiteX4" fmla="*/ 2480303 w 4163416"/>
              <a:gd name="connsiteY4" fmla="*/ 1714202 h 1879305"/>
              <a:gd name="connsiteX5" fmla="*/ 1683111 w 4163416"/>
              <a:gd name="connsiteY5" fmla="*/ 1714202 h 1879305"/>
              <a:gd name="connsiteX6" fmla="*/ 88774 w 4163416"/>
              <a:gd name="connsiteY6" fmla="*/ 119865 h 1879305"/>
              <a:gd name="connsiteX7" fmla="*/ 16541 w 4163416"/>
              <a:gd name="connsiteY7" fmla="*/ 31436 h 1879305"/>
              <a:gd name="connsiteX0-1" fmla="*/ 0 w 4163416"/>
              <a:gd name="connsiteY0-2" fmla="*/ 1 h 1879306"/>
              <a:gd name="connsiteX1-3" fmla="*/ 2002248 w 4163416"/>
              <a:gd name="connsiteY1-4" fmla="*/ 0 h 1879306"/>
              <a:gd name="connsiteX2-5" fmla="*/ 4163416 w 4163416"/>
              <a:gd name="connsiteY2-6" fmla="*/ 1 h 1879306"/>
              <a:gd name="connsiteX3-7" fmla="*/ 4146874 w 4163416"/>
              <a:gd name="connsiteY3-8" fmla="*/ 31437 h 1879306"/>
              <a:gd name="connsiteX4-9" fmla="*/ 4074640 w 4163416"/>
              <a:gd name="connsiteY4-10" fmla="*/ 119866 h 1879306"/>
              <a:gd name="connsiteX5-11" fmla="*/ 2480303 w 4163416"/>
              <a:gd name="connsiteY5-12" fmla="*/ 1714203 h 1879306"/>
              <a:gd name="connsiteX6-13" fmla="*/ 1683111 w 4163416"/>
              <a:gd name="connsiteY6-14" fmla="*/ 1714203 h 1879306"/>
              <a:gd name="connsiteX7-15" fmla="*/ 88774 w 4163416"/>
              <a:gd name="connsiteY7-16" fmla="*/ 119866 h 1879306"/>
              <a:gd name="connsiteX8" fmla="*/ 16541 w 4163416"/>
              <a:gd name="connsiteY8" fmla="*/ 31437 h 1879306"/>
              <a:gd name="connsiteX9" fmla="*/ 0 w 4163416"/>
              <a:gd name="connsiteY9" fmla="*/ 1 h 1879306"/>
              <a:gd name="connsiteX0-17" fmla="*/ 2002248 w 4163416"/>
              <a:gd name="connsiteY0-18" fmla="*/ 0 h 1879306"/>
              <a:gd name="connsiteX1-19" fmla="*/ 4163416 w 4163416"/>
              <a:gd name="connsiteY1-20" fmla="*/ 1 h 1879306"/>
              <a:gd name="connsiteX2-21" fmla="*/ 4146874 w 4163416"/>
              <a:gd name="connsiteY2-22" fmla="*/ 31437 h 1879306"/>
              <a:gd name="connsiteX3-23" fmla="*/ 4074640 w 4163416"/>
              <a:gd name="connsiteY3-24" fmla="*/ 119866 h 1879306"/>
              <a:gd name="connsiteX4-25" fmla="*/ 2480303 w 4163416"/>
              <a:gd name="connsiteY4-26" fmla="*/ 1714203 h 1879306"/>
              <a:gd name="connsiteX5-27" fmla="*/ 1683111 w 4163416"/>
              <a:gd name="connsiteY5-28" fmla="*/ 1714203 h 1879306"/>
              <a:gd name="connsiteX6-29" fmla="*/ 88774 w 4163416"/>
              <a:gd name="connsiteY6-30" fmla="*/ 119866 h 1879306"/>
              <a:gd name="connsiteX7-31" fmla="*/ 16541 w 4163416"/>
              <a:gd name="connsiteY7-32" fmla="*/ 31437 h 1879306"/>
              <a:gd name="connsiteX8-33" fmla="*/ 0 w 4163416"/>
              <a:gd name="connsiteY8-34" fmla="*/ 1 h 1879306"/>
              <a:gd name="connsiteX9-35" fmla="*/ 2093688 w 4163416"/>
              <a:gd name="connsiteY9-36" fmla="*/ 91440 h 1879306"/>
              <a:gd name="connsiteX0-37" fmla="*/ 2002248 w 4163416"/>
              <a:gd name="connsiteY0-38" fmla="*/ 0 h 1879306"/>
              <a:gd name="connsiteX1-39" fmla="*/ 4163416 w 4163416"/>
              <a:gd name="connsiteY1-40" fmla="*/ 1 h 1879306"/>
              <a:gd name="connsiteX2-41" fmla="*/ 4146874 w 4163416"/>
              <a:gd name="connsiteY2-42" fmla="*/ 31437 h 1879306"/>
              <a:gd name="connsiteX3-43" fmla="*/ 4074640 w 4163416"/>
              <a:gd name="connsiteY3-44" fmla="*/ 119866 h 1879306"/>
              <a:gd name="connsiteX4-45" fmla="*/ 2480303 w 4163416"/>
              <a:gd name="connsiteY4-46" fmla="*/ 1714203 h 1879306"/>
              <a:gd name="connsiteX5-47" fmla="*/ 1683111 w 4163416"/>
              <a:gd name="connsiteY5-48" fmla="*/ 1714203 h 1879306"/>
              <a:gd name="connsiteX6-49" fmla="*/ 88774 w 4163416"/>
              <a:gd name="connsiteY6-50" fmla="*/ 119866 h 1879306"/>
              <a:gd name="connsiteX7-51" fmla="*/ 16541 w 4163416"/>
              <a:gd name="connsiteY7-52" fmla="*/ 31437 h 1879306"/>
              <a:gd name="connsiteX8-53" fmla="*/ 0 w 4163416"/>
              <a:gd name="connsiteY8-54" fmla="*/ 1 h 1879306"/>
              <a:gd name="connsiteX0-55" fmla="*/ 4163416 w 4163416"/>
              <a:gd name="connsiteY0-56" fmla="*/ 0 h 1879305"/>
              <a:gd name="connsiteX1-57" fmla="*/ 4146874 w 4163416"/>
              <a:gd name="connsiteY1-58" fmla="*/ 31436 h 1879305"/>
              <a:gd name="connsiteX2-59" fmla="*/ 4074640 w 4163416"/>
              <a:gd name="connsiteY2-60" fmla="*/ 119865 h 1879305"/>
              <a:gd name="connsiteX3-61" fmla="*/ 2480303 w 4163416"/>
              <a:gd name="connsiteY3-62" fmla="*/ 1714202 h 1879305"/>
              <a:gd name="connsiteX4-63" fmla="*/ 1683111 w 4163416"/>
              <a:gd name="connsiteY4-64" fmla="*/ 1714202 h 1879305"/>
              <a:gd name="connsiteX5-65" fmla="*/ 88774 w 4163416"/>
              <a:gd name="connsiteY5-66" fmla="*/ 119865 h 1879305"/>
              <a:gd name="connsiteX6-67" fmla="*/ 16541 w 4163416"/>
              <a:gd name="connsiteY6-68" fmla="*/ 31436 h 1879305"/>
              <a:gd name="connsiteX7-69" fmla="*/ 0 w 4163416"/>
              <a:gd name="connsiteY7-70" fmla="*/ 0 h 18793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163416" h="1879305">
                <a:moveTo>
                  <a:pt x="4163416" y="0"/>
                </a:moveTo>
                <a:lnTo>
                  <a:pt x="4146874" y="31436"/>
                </a:lnTo>
                <a:cubicBezTo>
                  <a:pt x="4126236" y="62693"/>
                  <a:pt x="4102157" y="92348"/>
                  <a:pt x="4074640" y="119865"/>
                </a:cubicBezTo>
                <a:lnTo>
                  <a:pt x="2480303" y="1714202"/>
                </a:lnTo>
                <a:cubicBezTo>
                  <a:pt x="2260165" y="1934340"/>
                  <a:pt x="1903250" y="1934340"/>
                  <a:pt x="1683111" y="1714202"/>
                </a:cubicBezTo>
                <a:lnTo>
                  <a:pt x="88774" y="119865"/>
                </a:lnTo>
                <a:cubicBezTo>
                  <a:pt x="61257" y="92348"/>
                  <a:pt x="37179" y="62693"/>
                  <a:pt x="16541" y="31436"/>
                </a:cubicBezTo>
                <a:lnTo>
                  <a:pt x="0" y="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1DC28D3-987D-401E-95A8-72784AD93D33}" type="datetimeFigureOut">
              <a:rPr lang="zh-CN" altLang="en-US" smtClean="0"/>
              <a:t>2022/1/18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7A4A5A-5C6D-4E6F-81A3-06DF189A7A6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3" name="任意多边形: 形状 12"/>
          <p:cNvSpPr>
            <a:spLocks noGrp="1"/>
          </p:cNvSpPr>
          <p:nvPr>
            <p:ph type="pic" sz="quarter" idx="10"/>
          </p:nvPr>
        </p:nvSpPr>
        <p:spPr>
          <a:xfrm>
            <a:off x="1295495" y="1716603"/>
            <a:ext cx="4262993" cy="4262992"/>
          </a:xfrm>
          <a:custGeom>
            <a:avLst/>
            <a:gdLst>
              <a:gd name="connsiteX0" fmla="*/ 2187077 w 4262993"/>
              <a:gd name="connsiteY0" fmla="*/ 0 h 4262992"/>
              <a:gd name="connsiteX1" fmla="*/ 2323431 w 4262993"/>
              <a:gd name="connsiteY1" fmla="*/ 56479 h 4262992"/>
              <a:gd name="connsiteX2" fmla="*/ 4206514 w 4262993"/>
              <a:gd name="connsiteY2" fmla="*/ 1939563 h 4262992"/>
              <a:gd name="connsiteX3" fmla="*/ 4206514 w 4262993"/>
              <a:gd name="connsiteY3" fmla="*/ 2212270 h 4262992"/>
              <a:gd name="connsiteX4" fmla="*/ 2212271 w 4262993"/>
              <a:gd name="connsiteY4" fmla="*/ 4206513 h 4262992"/>
              <a:gd name="connsiteX5" fmla="*/ 1939564 w 4262993"/>
              <a:gd name="connsiteY5" fmla="*/ 4206513 h 4262992"/>
              <a:gd name="connsiteX6" fmla="*/ 56480 w 4262993"/>
              <a:gd name="connsiteY6" fmla="*/ 2323430 h 4262992"/>
              <a:gd name="connsiteX7" fmla="*/ 56480 w 4262993"/>
              <a:gd name="connsiteY7" fmla="*/ 2050723 h 4262992"/>
              <a:gd name="connsiteX8" fmla="*/ 2050724 w 4262993"/>
              <a:gd name="connsiteY8" fmla="*/ 56479 h 4262992"/>
              <a:gd name="connsiteX9" fmla="*/ 2187077 w 4262993"/>
              <a:gd name="connsiteY9" fmla="*/ 0 h 4262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2993" h="4262992">
                <a:moveTo>
                  <a:pt x="2187077" y="0"/>
                </a:moveTo>
                <a:cubicBezTo>
                  <a:pt x="2236427" y="0"/>
                  <a:pt x="2285777" y="18826"/>
                  <a:pt x="2323431" y="56479"/>
                </a:cubicBezTo>
                <a:lnTo>
                  <a:pt x="4206514" y="1939563"/>
                </a:lnTo>
                <a:cubicBezTo>
                  <a:pt x="4281820" y="2014869"/>
                  <a:pt x="4281820" y="2136963"/>
                  <a:pt x="4206514" y="2212270"/>
                </a:cubicBezTo>
                <a:lnTo>
                  <a:pt x="2212271" y="4206513"/>
                </a:lnTo>
                <a:cubicBezTo>
                  <a:pt x="2136964" y="4281819"/>
                  <a:pt x="2014870" y="4281819"/>
                  <a:pt x="1939564" y="4206513"/>
                </a:cubicBezTo>
                <a:lnTo>
                  <a:pt x="56480" y="2323430"/>
                </a:lnTo>
                <a:cubicBezTo>
                  <a:pt x="-18826" y="2248123"/>
                  <a:pt x="-18826" y="2126029"/>
                  <a:pt x="56480" y="2050723"/>
                </a:cubicBezTo>
                <a:lnTo>
                  <a:pt x="2050724" y="56479"/>
                </a:lnTo>
                <a:cubicBezTo>
                  <a:pt x="2088377" y="18826"/>
                  <a:pt x="2137727" y="0"/>
                  <a:pt x="2187077" y="0"/>
                </a:cubicBezTo>
                <a:close/>
              </a:path>
            </a:pathLst>
          </a:custGeom>
        </p:spPr>
        <p:txBody>
          <a:bodyPr wrap="square">
            <a:noAutofit/>
          </a:bodyPr>
          <a:lstStyle/>
          <a:p>
            <a:endParaRPr lang="zh-CN" altLang="en-US"/>
          </a:p>
        </p:txBody>
      </p:sp>
      <p:sp>
        <p:nvSpPr>
          <p:cNvPr id="14" name="任意多边形: 形状 13"/>
          <p:cNvSpPr>
            <a:spLocks noGrp="1"/>
          </p:cNvSpPr>
          <p:nvPr>
            <p:ph type="pic" sz="quarter" idx="11"/>
          </p:nvPr>
        </p:nvSpPr>
        <p:spPr>
          <a:xfrm>
            <a:off x="5349054" y="2130866"/>
            <a:ext cx="2011319" cy="2011318"/>
          </a:xfrm>
          <a:custGeom>
            <a:avLst/>
            <a:gdLst>
              <a:gd name="connsiteX0" fmla="*/ 1031884 w 2011319"/>
              <a:gd name="connsiteY0" fmla="*/ 0 h 2011318"/>
              <a:gd name="connsiteX1" fmla="*/ 1096217 w 2011319"/>
              <a:gd name="connsiteY1" fmla="*/ 26647 h 2011318"/>
              <a:gd name="connsiteX2" fmla="*/ 1984672 w 2011319"/>
              <a:gd name="connsiteY2" fmla="*/ 915103 h 2011318"/>
              <a:gd name="connsiteX3" fmla="*/ 1984672 w 2011319"/>
              <a:gd name="connsiteY3" fmla="*/ 1043769 h 2011318"/>
              <a:gd name="connsiteX4" fmla="*/ 1043770 w 2011319"/>
              <a:gd name="connsiteY4" fmla="*/ 1984671 h 2011318"/>
              <a:gd name="connsiteX5" fmla="*/ 915104 w 2011319"/>
              <a:gd name="connsiteY5" fmla="*/ 1984671 h 2011318"/>
              <a:gd name="connsiteX6" fmla="*/ 26648 w 2011319"/>
              <a:gd name="connsiteY6" fmla="*/ 1096215 h 2011318"/>
              <a:gd name="connsiteX7" fmla="*/ 26648 w 2011319"/>
              <a:gd name="connsiteY7" fmla="*/ 967549 h 2011318"/>
              <a:gd name="connsiteX8" fmla="*/ 967550 w 2011319"/>
              <a:gd name="connsiteY8" fmla="*/ 26647 h 2011318"/>
              <a:gd name="connsiteX9" fmla="*/ 1031884 w 2011319"/>
              <a:gd name="connsiteY9" fmla="*/ 0 h 201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1319" h="2011318">
                <a:moveTo>
                  <a:pt x="1031884" y="0"/>
                </a:moveTo>
                <a:cubicBezTo>
                  <a:pt x="1055168" y="0"/>
                  <a:pt x="1078452" y="8882"/>
                  <a:pt x="1096217" y="26647"/>
                </a:cubicBezTo>
                <a:lnTo>
                  <a:pt x="1984672" y="915103"/>
                </a:lnTo>
                <a:cubicBezTo>
                  <a:pt x="2020202" y="950633"/>
                  <a:pt x="2020202" y="1008239"/>
                  <a:pt x="1984672" y="1043769"/>
                </a:cubicBezTo>
                <a:lnTo>
                  <a:pt x="1043770" y="1984671"/>
                </a:lnTo>
                <a:cubicBezTo>
                  <a:pt x="1008240" y="2020201"/>
                  <a:pt x="950634" y="2020201"/>
                  <a:pt x="915104" y="1984671"/>
                </a:cubicBezTo>
                <a:lnTo>
                  <a:pt x="26648" y="1096215"/>
                </a:lnTo>
                <a:cubicBezTo>
                  <a:pt x="-8882" y="1060685"/>
                  <a:pt x="-8882" y="1003079"/>
                  <a:pt x="26648" y="967549"/>
                </a:cubicBezTo>
                <a:lnTo>
                  <a:pt x="967550" y="26647"/>
                </a:lnTo>
                <a:cubicBezTo>
                  <a:pt x="985315" y="8882"/>
                  <a:pt x="1008599" y="0"/>
                  <a:pt x="1031884" y="0"/>
                </a:cubicBezTo>
                <a:close/>
              </a:path>
            </a:pathLst>
          </a:custGeom>
        </p:spPr>
        <p:txBody>
          <a:bodyPr wrap="square">
            <a:noAutofit/>
          </a:bodyPr>
          <a:lstStyle/>
          <a:p>
            <a:endParaRPr lang="zh-CN" altLang="en-US"/>
          </a:p>
        </p:txBody>
      </p:sp>
      <p:sp>
        <p:nvSpPr>
          <p:cNvPr id="15" name="任意多边形: 形状 14"/>
          <p:cNvSpPr>
            <a:spLocks noGrp="1"/>
          </p:cNvSpPr>
          <p:nvPr>
            <p:ph type="pic" sz="quarter" idx="12"/>
          </p:nvPr>
        </p:nvSpPr>
        <p:spPr>
          <a:xfrm>
            <a:off x="4739453" y="4010466"/>
            <a:ext cx="2011319" cy="2011318"/>
          </a:xfrm>
          <a:custGeom>
            <a:avLst/>
            <a:gdLst>
              <a:gd name="connsiteX0" fmla="*/ 1031884 w 2011319"/>
              <a:gd name="connsiteY0" fmla="*/ 0 h 2011318"/>
              <a:gd name="connsiteX1" fmla="*/ 1096217 w 2011319"/>
              <a:gd name="connsiteY1" fmla="*/ 26647 h 2011318"/>
              <a:gd name="connsiteX2" fmla="*/ 1984672 w 2011319"/>
              <a:gd name="connsiteY2" fmla="*/ 915103 h 2011318"/>
              <a:gd name="connsiteX3" fmla="*/ 1984672 w 2011319"/>
              <a:gd name="connsiteY3" fmla="*/ 1043769 h 2011318"/>
              <a:gd name="connsiteX4" fmla="*/ 1043770 w 2011319"/>
              <a:gd name="connsiteY4" fmla="*/ 1984671 h 2011318"/>
              <a:gd name="connsiteX5" fmla="*/ 915104 w 2011319"/>
              <a:gd name="connsiteY5" fmla="*/ 1984671 h 2011318"/>
              <a:gd name="connsiteX6" fmla="*/ 26648 w 2011319"/>
              <a:gd name="connsiteY6" fmla="*/ 1096216 h 2011318"/>
              <a:gd name="connsiteX7" fmla="*/ 26648 w 2011319"/>
              <a:gd name="connsiteY7" fmla="*/ 967549 h 2011318"/>
              <a:gd name="connsiteX8" fmla="*/ 967550 w 2011319"/>
              <a:gd name="connsiteY8" fmla="*/ 26647 h 2011318"/>
              <a:gd name="connsiteX9" fmla="*/ 1031884 w 2011319"/>
              <a:gd name="connsiteY9" fmla="*/ 0 h 201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1319" h="2011318">
                <a:moveTo>
                  <a:pt x="1031884" y="0"/>
                </a:moveTo>
                <a:cubicBezTo>
                  <a:pt x="1055168" y="0"/>
                  <a:pt x="1078452" y="8882"/>
                  <a:pt x="1096217" y="26647"/>
                </a:cubicBezTo>
                <a:lnTo>
                  <a:pt x="1984672" y="915103"/>
                </a:lnTo>
                <a:cubicBezTo>
                  <a:pt x="2020202" y="950633"/>
                  <a:pt x="2020202" y="1008239"/>
                  <a:pt x="1984672" y="1043769"/>
                </a:cubicBezTo>
                <a:lnTo>
                  <a:pt x="1043770" y="1984671"/>
                </a:lnTo>
                <a:cubicBezTo>
                  <a:pt x="1008240" y="2020201"/>
                  <a:pt x="950634" y="2020201"/>
                  <a:pt x="915104" y="1984671"/>
                </a:cubicBezTo>
                <a:lnTo>
                  <a:pt x="26648" y="1096216"/>
                </a:lnTo>
                <a:cubicBezTo>
                  <a:pt x="-8882" y="1060686"/>
                  <a:pt x="-8882" y="1003079"/>
                  <a:pt x="26648" y="967549"/>
                </a:cubicBezTo>
                <a:lnTo>
                  <a:pt x="967550" y="26647"/>
                </a:lnTo>
                <a:cubicBezTo>
                  <a:pt x="985315" y="8882"/>
                  <a:pt x="1008600" y="0"/>
                  <a:pt x="1031884" y="0"/>
                </a:cubicBezTo>
                <a:close/>
              </a:path>
            </a:pathLst>
          </a:custGeom>
        </p:spPr>
        <p:txBody>
          <a:bodyPr wrap="square">
            <a:noAutofit/>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4" name="任意多边形: 形状 13"/>
          <p:cNvSpPr>
            <a:spLocks noGrp="1"/>
          </p:cNvSpPr>
          <p:nvPr>
            <p:ph type="pic" sz="quarter" idx="13"/>
          </p:nvPr>
        </p:nvSpPr>
        <p:spPr>
          <a:xfrm>
            <a:off x="4315366" y="2034973"/>
            <a:ext cx="2093747" cy="1201420"/>
          </a:xfrm>
          <a:custGeom>
            <a:avLst/>
            <a:gdLst>
              <a:gd name="connsiteX0" fmla="*/ 115228 w 2093747"/>
              <a:gd name="connsiteY0" fmla="*/ 0 h 1201420"/>
              <a:gd name="connsiteX1" fmla="*/ 1978519 w 2093747"/>
              <a:gd name="connsiteY1" fmla="*/ 0 h 1201420"/>
              <a:gd name="connsiteX2" fmla="*/ 2093747 w 2093747"/>
              <a:gd name="connsiteY2" fmla="*/ 115228 h 1201420"/>
              <a:gd name="connsiteX3" fmla="*/ 2093747 w 2093747"/>
              <a:gd name="connsiteY3" fmla="*/ 1086192 h 1201420"/>
              <a:gd name="connsiteX4" fmla="*/ 1978519 w 2093747"/>
              <a:gd name="connsiteY4" fmla="*/ 1201420 h 1201420"/>
              <a:gd name="connsiteX5" fmla="*/ 115228 w 2093747"/>
              <a:gd name="connsiteY5" fmla="*/ 1201420 h 1201420"/>
              <a:gd name="connsiteX6" fmla="*/ 0 w 2093747"/>
              <a:gd name="connsiteY6" fmla="*/ 1086192 h 1201420"/>
              <a:gd name="connsiteX7" fmla="*/ 0 w 2093747"/>
              <a:gd name="connsiteY7" fmla="*/ 115228 h 1201420"/>
              <a:gd name="connsiteX8" fmla="*/ 115228 w 2093747"/>
              <a:gd name="connsiteY8" fmla="*/ 0 h 120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3747" h="1201420">
                <a:moveTo>
                  <a:pt x="115228" y="0"/>
                </a:moveTo>
                <a:lnTo>
                  <a:pt x="1978519" y="0"/>
                </a:lnTo>
                <a:cubicBezTo>
                  <a:pt x="2042158" y="0"/>
                  <a:pt x="2093747" y="51589"/>
                  <a:pt x="2093747" y="115228"/>
                </a:cubicBezTo>
                <a:lnTo>
                  <a:pt x="2093747" y="1086192"/>
                </a:lnTo>
                <a:cubicBezTo>
                  <a:pt x="2093747" y="1149831"/>
                  <a:pt x="2042158" y="1201420"/>
                  <a:pt x="1978519" y="1201420"/>
                </a:cubicBezTo>
                <a:lnTo>
                  <a:pt x="115228" y="1201420"/>
                </a:lnTo>
                <a:cubicBezTo>
                  <a:pt x="51589" y="1201420"/>
                  <a:pt x="0" y="1149831"/>
                  <a:pt x="0" y="1086192"/>
                </a:cubicBezTo>
                <a:lnTo>
                  <a:pt x="0" y="115228"/>
                </a:lnTo>
                <a:cubicBezTo>
                  <a:pt x="0" y="51589"/>
                  <a:pt x="51589" y="0"/>
                  <a:pt x="115228" y="0"/>
                </a:cubicBezTo>
                <a:close/>
              </a:path>
            </a:pathLst>
          </a:custGeom>
        </p:spPr>
        <p:txBody>
          <a:bodyPr wrap="square">
            <a:noAutofit/>
          </a:bodyPr>
          <a:lstStyle/>
          <a:p>
            <a:endParaRPr lang="zh-CN" altLang="en-US"/>
          </a:p>
        </p:txBody>
      </p:sp>
      <p:sp>
        <p:nvSpPr>
          <p:cNvPr id="15" name="任意多边形: 形状 14"/>
          <p:cNvSpPr>
            <a:spLocks noGrp="1"/>
          </p:cNvSpPr>
          <p:nvPr>
            <p:ph type="pic" sz="quarter" idx="14"/>
          </p:nvPr>
        </p:nvSpPr>
        <p:spPr>
          <a:xfrm>
            <a:off x="4315366" y="3368473"/>
            <a:ext cx="2093747" cy="2298700"/>
          </a:xfrm>
          <a:custGeom>
            <a:avLst/>
            <a:gdLst>
              <a:gd name="connsiteX0" fmla="*/ 107849 w 2093747"/>
              <a:gd name="connsiteY0" fmla="*/ 0 h 2298700"/>
              <a:gd name="connsiteX1" fmla="*/ 1985898 w 2093747"/>
              <a:gd name="connsiteY1" fmla="*/ 0 h 2298700"/>
              <a:gd name="connsiteX2" fmla="*/ 2093747 w 2093747"/>
              <a:gd name="connsiteY2" fmla="*/ 107849 h 2298700"/>
              <a:gd name="connsiteX3" fmla="*/ 2093747 w 2093747"/>
              <a:gd name="connsiteY3" fmla="*/ 2190851 h 2298700"/>
              <a:gd name="connsiteX4" fmla="*/ 1985898 w 2093747"/>
              <a:gd name="connsiteY4" fmla="*/ 2298700 h 2298700"/>
              <a:gd name="connsiteX5" fmla="*/ 107849 w 2093747"/>
              <a:gd name="connsiteY5" fmla="*/ 2298700 h 2298700"/>
              <a:gd name="connsiteX6" fmla="*/ 0 w 2093747"/>
              <a:gd name="connsiteY6" fmla="*/ 2190851 h 2298700"/>
              <a:gd name="connsiteX7" fmla="*/ 0 w 2093747"/>
              <a:gd name="connsiteY7" fmla="*/ 107849 h 2298700"/>
              <a:gd name="connsiteX8" fmla="*/ 107849 w 2093747"/>
              <a:gd name="connsiteY8" fmla="*/ 0 h 229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3747" h="2298700">
                <a:moveTo>
                  <a:pt x="107849" y="0"/>
                </a:moveTo>
                <a:lnTo>
                  <a:pt x="1985898" y="0"/>
                </a:lnTo>
                <a:cubicBezTo>
                  <a:pt x="2045461" y="0"/>
                  <a:pt x="2093747" y="48286"/>
                  <a:pt x="2093747" y="107849"/>
                </a:cubicBezTo>
                <a:lnTo>
                  <a:pt x="2093747" y="2190851"/>
                </a:lnTo>
                <a:cubicBezTo>
                  <a:pt x="2093747" y="2250414"/>
                  <a:pt x="2045461" y="2298700"/>
                  <a:pt x="1985898" y="2298700"/>
                </a:cubicBezTo>
                <a:lnTo>
                  <a:pt x="107849" y="2298700"/>
                </a:lnTo>
                <a:cubicBezTo>
                  <a:pt x="48286" y="2298700"/>
                  <a:pt x="0" y="2250414"/>
                  <a:pt x="0" y="2190851"/>
                </a:cubicBezTo>
                <a:lnTo>
                  <a:pt x="0" y="107849"/>
                </a:lnTo>
                <a:cubicBezTo>
                  <a:pt x="0" y="48286"/>
                  <a:pt x="48286" y="0"/>
                  <a:pt x="107849" y="0"/>
                </a:cubicBezTo>
                <a:close/>
              </a:path>
            </a:pathLst>
          </a:custGeom>
        </p:spPr>
        <p:txBody>
          <a:bodyPr wrap="square">
            <a:noAutofit/>
          </a:bodyPr>
          <a:lstStyle/>
          <a:p>
            <a:endParaRPr lang="zh-CN" altLang="en-US"/>
          </a:p>
        </p:txBody>
      </p:sp>
      <p:sp>
        <p:nvSpPr>
          <p:cNvPr id="13" name="任意多边形: 形状 12"/>
          <p:cNvSpPr>
            <a:spLocks noGrp="1"/>
          </p:cNvSpPr>
          <p:nvPr>
            <p:ph type="pic" sz="quarter" idx="15"/>
          </p:nvPr>
        </p:nvSpPr>
        <p:spPr>
          <a:xfrm>
            <a:off x="6596436" y="2034973"/>
            <a:ext cx="4773780" cy="3632200"/>
          </a:xfrm>
          <a:custGeom>
            <a:avLst/>
            <a:gdLst>
              <a:gd name="connsiteX0" fmla="*/ 187095 w 4773780"/>
              <a:gd name="connsiteY0" fmla="*/ 0 h 3632200"/>
              <a:gd name="connsiteX1" fmla="*/ 4586685 w 4773780"/>
              <a:gd name="connsiteY1" fmla="*/ 0 h 3632200"/>
              <a:gd name="connsiteX2" fmla="*/ 4773780 w 4773780"/>
              <a:gd name="connsiteY2" fmla="*/ 187095 h 3632200"/>
              <a:gd name="connsiteX3" fmla="*/ 4773780 w 4773780"/>
              <a:gd name="connsiteY3" fmla="*/ 3445105 h 3632200"/>
              <a:gd name="connsiteX4" fmla="*/ 4586685 w 4773780"/>
              <a:gd name="connsiteY4" fmla="*/ 3632200 h 3632200"/>
              <a:gd name="connsiteX5" fmla="*/ 187095 w 4773780"/>
              <a:gd name="connsiteY5" fmla="*/ 3632200 h 3632200"/>
              <a:gd name="connsiteX6" fmla="*/ 0 w 4773780"/>
              <a:gd name="connsiteY6" fmla="*/ 3445105 h 3632200"/>
              <a:gd name="connsiteX7" fmla="*/ 0 w 4773780"/>
              <a:gd name="connsiteY7" fmla="*/ 187095 h 3632200"/>
              <a:gd name="connsiteX8" fmla="*/ 187095 w 4773780"/>
              <a:gd name="connsiteY8" fmla="*/ 0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3780" h="3632200">
                <a:moveTo>
                  <a:pt x="187095" y="0"/>
                </a:moveTo>
                <a:lnTo>
                  <a:pt x="4586685" y="0"/>
                </a:lnTo>
                <a:cubicBezTo>
                  <a:pt x="4690015" y="0"/>
                  <a:pt x="4773780" y="83765"/>
                  <a:pt x="4773780" y="187095"/>
                </a:cubicBezTo>
                <a:lnTo>
                  <a:pt x="4773780" y="3445105"/>
                </a:lnTo>
                <a:cubicBezTo>
                  <a:pt x="4773780" y="3548435"/>
                  <a:pt x="4690015" y="3632200"/>
                  <a:pt x="4586685" y="3632200"/>
                </a:cubicBezTo>
                <a:lnTo>
                  <a:pt x="187095" y="3632200"/>
                </a:lnTo>
                <a:cubicBezTo>
                  <a:pt x="83765" y="3632200"/>
                  <a:pt x="0" y="3548435"/>
                  <a:pt x="0" y="3445105"/>
                </a:cubicBezTo>
                <a:lnTo>
                  <a:pt x="0" y="187095"/>
                </a:lnTo>
                <a:cubicBezTo>
                  <a:pt x="0" y="83765"/>
                  <a:pt x="83765" y="0"/>
                  <a:pt x="187095" y="0"/>
                </a:cubicBezTo>
                <a:close/>
              </a:path>
            </a:pathLst>
          </a:custGeom>
        </p:spPr>
        <p:txBody>
          <a:bodyPr wrap="square">
            <a:noAutofit/>
          </a:bodyPr>
          <a:lstStyle/>
          <a:p>
            <a:endParaRPr lang="zh-CN" altLang="en-US"/>
          </a:p>
        </p:txBody>
      </p:sp>
      <p:sp>
        <p:nvSpPr>
          <p:cNvPr id="3" name="日期占位符 2"/>
          <p:cNvSpPr>
            <a:spLocks noGrp="1"/>
          </p:cNvSpPr>
          <p:nvPr>
            <p:ph type="dt" sz="half" idx="10"/>
          </p:nvPr>
        </p:nvSpPr>
        <p:spPr/>
        <p:txBody>
          <a:bodyPr/>
          <a:lstStyle/>
          <a:p>
            <a:fld id="{B1DC28D3-987D-401E-95A8-72784AD93D33}" type="datetimeFigureOut">
              <a:rPr lang="zh-CN" altLang="en-US" smtClean="0"/>
              <a:t>2022/1/18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7A4A5A-5C6D-4E6F-81A3-06DF189A7A6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6" name="任意多边形: 形状 25"/>
          <p:cNvSpPr>
            <a:spLocks noGrp="1"/>
          </p:cNvSpPr>
          <p:nvPr>
            <p:ph type="pic" sz="quarter" idx="18"/>
          </p:nvPr>
        </p:nvSpPr>
        <p:spPr>
          <a:xfrm>
            <a:off x="9089489"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8"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1" name="任意多边形: 形状 30"/>
          <p:cNvSpPr>
            <a:spLocks noGrp="1"/>
          </p:cNvSpPr>
          <p:nvPr>
            <p:ph type="pic" sz="quarter" idx="14"/>
          </p:nvPr>
        </p:nvSpPr>
        <p:spPr>
          <a:xfrm>
            <a:off x="1538935"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2" name="任意多边形: 形状 31"/>
          <p:cNvSpPr>
            <a:spLocks noGrp="1"/>
          </p:cNvSpPr>
          <p:nvPr>
            <p:ph type="pic" sz="quarter" idx="15"/>
          </p:nvPr>
        </p:nvSpPr>
        <p:spPr>
          <a:xfrm>
            <a:off x="3426574"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3" name="任意多边形: 形状 32"/>
          <p:cNvSpPr>
            <a:spLocks noGrp="1"/>
          </p:cNvSpPr>
          <p:nvPr>
            <p:ph type="pic" sz="quarter" idx="16"/>
          </p:nvPr>
        </p:nvSpPr>
        <p:spPr>
          <a:xfrm>
            <a:off x="5314212"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4" name="任意多边形: 形状 33"/>
          <p:cNvSpPr>
            <a:spLocks noGrp="1"/>
          </p:cNvSpPr>
          <p:nvPr>
            <p:ph type="pic" sz="quarter" idx="17"/>
          </p:nvPr>
        </p:nvSpPr>
        <p:spPr>
          <a:xfrm>
            <a:off x="7201851"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27" name="任意多边形: 形状 26"/>
          <p:cNvSpPr>
            <a:spLocks noGrp="1"/>
          </p:cNvSpPr>
          <p:nvPr>
            <p:ph type="pic" sz="quarter" idx="10"/>
          </p:nvPr>
        </p:nvSpPr>
        <p:spPr>
          <a:xfrm>
            <a:off x="2461837"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dirty="0"/>
          </a:p>
        </p:txBody>
      </p:sp>
      <p:sp>
        <p:nvSpPr>
          <p:cNvPr id="28" name="任意多边形: 形状 27"/>
          <p:cNvSpPr>
            <a:spLocks noGrp="1"/>
          </p:cNvSpPr>
          <p:nvPr>
            <p:ph type="pic" sz="quarter" idx="11"/>
          </p:nvPr>
        </p:nvSpPr>
        <p:spPr>
          <a:xfrm>
            <a:off x="4349476"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dirty="0"/>
          </a:p>
        </p:txBody>
      </p:sp>
      <p:sp>
        <p:nvSpPr>
          <p:cNvPr id="29" name="任意多边形: 形状 28"/>
          <p:cNvSpPr>
            <a:spLocks noGrp="1"/>
          </p:cNvSpPr>
          <p:nvPr>
            <p:ph type="pic" sz="quarter" idx="12"/>
          </p:nvPr>
        </p:nvSpPr>
        <p:spPr>
          <a:xfrm>
            <a:off x="6237114"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5" y="20398"/>
                  <a:pt x="746385" y="0"/>
                  <a:pt x="799855" y="0"/>
                </a:cubicBezTo>
                <a:close/>
              </a:path>
            </a:pathLst>
          </a:custGeom>
        </p:spPr>
        <p:txBody>
          <a:bodyPr wrap="square">
            <a:noAutofit/>
          </a:bodyPr>
          <a:lstStyle/>
          <a:p>
            <a:endParaRPr lang="zh-CN" altLang="en-US"/>
          </a:p>
        </p:txBody>
      </p:sp>
      <p:sp>
        <p:nvSpPr>
          <p:cNvPr id="30" name="任意多边形: 形状 29"/>
          <p:cNvSpPr>
            <a:spLocks noGrp="1"/>
          </p:cNvSpPr>
          <p:nvPr>
            <p:ph type="pic" sz="quarter" idx="13"/>
          </p:nvPr>
        </p:nvSpPr>
        <p:spPr>
          <a:xfrm>
            <a:off x="8124752"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4" y="20398"/>
                  <a:pt x="947591" y="61194"/>
                </a:cubicBezTo>
                <a:lnTo>
                  <a:pt x="1538516" y="652119"/>
                </a:lnTo>
                <a:cubicBezTo>
                  <a:pt x="1620108" y="733712"/>
                  <a:pt x="1620108" y="865999"/>
                  <a:pt x="1538516" y="947591"/>
                </a:cubicBezTo>
                <a:lnTo>
                  <a:pt x="947591" y="1538516"/>
                </a:lnTo>
                <a:cubicBezTo>
                  <a:pt x="865998"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1DC28D3-987D-401E-95A8-72784AD93D33}" type="datetimeFigureOut">
              <a:rPr lang="zh-CN" altLang="en-US" smtClean="0"/>
              <a:t>2022/1/18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7A4A5A-5C6D-4E6F-81A3-06DF189A7A65}" type="slidenum">
              <a:rPr lang="zh-CN" altLang="en-US" smtClean="0"/>
              <a:t>‹#›</a:t>
            </a:fld>
            <a:endParaRPr lang="zh-CN" altLang="en-US"/>
          </a:p>
        </p:txBody>
      </p:sp>
      <p:sp>
        <p:nvSpPr>
          <p:cNvPr id="7" name="矩形 6"/>
          <p:cNvSpPr/>
          <p:nvPr userDrawn="1"/>
        </p:nvSpPr>
        <p:spPr>
          <a:xfrm>
            <a:off x="8729683" y="6422330"/>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5" name="任意多边形: 形状 14"/>
          <p:cNvSpPr>
            <a:spLocks noGrp="1"/>
          </p:cNvSpPr>
          <p:nvPr>
            <p:ph type="pic" sz="quarter" idx="10"/>
          </p:nvPr>
        </p:nvSpPr>
        <p:spPr>
          <a:xfrm>
            <a:off x="3507265" y="2359368"/>
            <a:ext cx="1627407" cy="2887019"/>
          </a:xfrm>
          <a:custGeom>
            <a:avLst/>
            <a:gdLst>
              <a:gd name="connsiteX0" fmla="*/ 0 w 1627407"/>
              <a:gd name="connsiteY0" fmla="*/ 0 h 2887019"/>
              <a:gd name="connsiteX1" fmla="*/ 1627407 w 1627407"/>
              <a:gd name="connsiteY1" fmla="*/ 0 h 2887019"/>
              <a:gd name="connsiteX2" fmla="*/ 1627407 w 1627407"/>
              <a:gd name="connsiteY2" fmla="*/ 2887019 h 2887019"/>
              <a:gd name="connsiteX3" fmla="*/ 0 w 1627407"/>
              <a:gd name="connsiteY3" fmla="*/ 2887019 h 2887019"/>
            </a:gdLst>
            <a:ahLst/>
            <a:cxnLst>
              <a:cxn ang="0">
                <a:pos x="connsiteX0" y="connsiteY0"/>
              </a:cxn>
              <a:cxn ang="0">
                <a:pos x="connsiteX1" y="connsiteY1"/>
              </a:cxn>
              <a:cxn ang="0">
                <a:pos x="connsiteX2" y="connsiteY2"/>
              </a:cxn>
              <a:cxn ang="0">
                <a:pos x="connsiteX3" y="connsiteY3"/>
              </a:cxn>
            </a:cxnLst>
            <a:rect l="l" t="t" r="r" b="b"/>
            <a:pathLst>
              <a:path w="1627407" h="2887019">
                <a:moveTo>
                  <a:pt x="0" y="0"/>
                </a:moveTo>
                <a:lnTo>
                  <a:pt x="1627407" y="0"/>
                </a:lnTo>
                <a:lnTo>
                  <a:pt x="1627407" y="2887019"/>
                </a:lnTo>
                <a:lnTo>
                  <a:pt x="0" y="2887019"/>
                </a:lnTo>
                <a:close/>
              </a:path>
            </a:pathLst>
          </a:custGeom>
        </p:spPr>
        <p:txBody>
          <a:bodyPr wrap="square">
            <a:noAutofit/>
          </a:bodyPr>
          <a:lstStyle/>
          <a:p>
            <a:endParaRPr lang="zh-CN" altLang="en-US"/>
          </a:p>
        </p:txBody>
      </p:sp>
      <p:sp>
        <p:nvSpPr>
          <p:cNvPr id="14" name="任意多边形: 形状 13"/>
          <p:cNvSpPr>
            <a:spLocks noGrp="1"/>
          </p:cNvSpPr>
          <p:nvPr>
            <p:ph type="pic" sz="quarter" idx="11"/>
          </p:nvPr>
        </p:nvSpPr>
        <p:spPr>
          <a:xfrm>
            <a:off x="1311274" y="2359368"/>
            <a:ext cx="1627407" cy="2887019"/>
          </a:xfrm>
          <a:custGeom>
            <a:avLst/>
            <a:gdLst>
              <a:gd name="connsiteX0" fmla="*/ 0 w 1627407"/>
              <a:gd name="connsiteY0" fmla="*/ 0 h 2887019"/>
              <a:gd name="connsiteX1" fmla="*/ 1627407 w 1627407"/>
              <a:gd name="connsiteY1" fmla="*/ 0 h 2887019"/>
              <a:gd name="connsiteX2" fmla="*/ 1627407 w 1627407"/>
              <a:gd name="connsiteY2" fmla="*/ 2887019 h 2887019"/>
              <a:gd name="connsiteX3" fmla="*/ 0 w 1627407"/>
              <a:gd name="connsiteY3" fmla="*/ 2887019 h 2887019"/>
            </a:gdLst>
            <a:ahLst/>
            <a:cxnLst>
              <a:cxn ang="0">
                <a:pos x="connsiteX0" y="connsiteY0"/>
              </a:cxn>
              <a:cxn ang="0">
                <a:pos x="connsiteX1" y="connsiteY1"/>
              </a:cxn>
              <a:cxn ang="0">
                <a:pos x="connsiteX2" y="connsiteY2"/>
              </a:cxn>
              <a:cxn ang="0">
                <a:pos x="connsiteX3" y="connsiteY3"/>
              </a:cxn>
            </a:cxnLst>
            <a:rect l="l" t="t" r="r" b="b"/>
            <a:pathLst>
              <a:path w="1627407" h="2887019">
                <a:moveTo>
                  <a:pt x="0" y="0"/>
                </a:moveTo>
                <a:lnTo>
                  <a:pt x="1627407" y="0"/>
                </a:lnTo>
                <a:lnTo>
                  <a:pt x="1627407" y="2887019"/>
                </a:lnTo>
                <a:lnTo>
                  <a:pt x="0" y="2887019"/>
                </a:lnTo>
                <a:close/>
              </a:path>
            </a:pathLst>
          </a:custGeom>
        </p:spPr>
        <p:txBody>
          <a:bodyPr wrap="square">
            <a:noAutofit/>
          </a:bodyPr>
          <a:lstStyle/>
          <a:p>
            <a:endParaRPr lang="zh-CN" altLang="en-US"/>
          </a:p>
        </p:txBody>
      </p:sp>
      <p:sp>
        <p:nvSpPr>
          <p:cNvPr id="13" name="任意多边形: 形状 12"/>
          <p:cNvSpPr>
            <a:spLocks noGrp="1"/>
          </p:cNvSpPr>
          <p:nvPr>
            <p:ph type="pic" sz="quarter" idx="12"/>
          </p:nvPr>
        </p:nvSpPr>
        <p:spPr>
          <a:xfrm>
            <a:off x="2295507" y="1895063"/>
            <a:ext cx="1901775" cy="3373748"/>
          </a:xfrm>
          <a:custGeom>
            <a:avLst/>
            <a:gdLst>
              <a:gd name="connsiteX0" fmla="*/ 0 w 1901775"/>
              <a:gd name="connsiteY0" fmla="*/ 0 h 3373748"/>
              <a:gd name="connsiteX1" fmla="*/ 1901775 w 1901775"/>
              <a:gd name="connsiteY1" fmla="*/ 0 h 3373748"/>
              <a:gd name="connsiteX2" fmla="*/ 1901775 w 1901775"/>
              <a:gd name="connsiteY2" fmla="*/ 3373748 h 3373748"/>
              <a:gd name="connsiteX3" fmla="*/ 0 w 1901775"/>
              <a:gd name="connsiteY3" fmla="*/ 3373748 h 3373748"/>
            </a:gdLst>
            <a:ahLst/>
            <a:cxnLst>
              <a:cxn ang="0">
                <a:pos x="connsiteX0" y="connsiteY0"/>
              </a:cxn>
              <a:cxn ang="0">
                <a:pos x="connsiteX1" y="connsiteY1"/>
              </a:cxn>
              <a:cxn ang="0">
                <a:pos x="connsiteX2" y="connsiteY2"/>
              </a:cxn>
              <a:cxn ang="0">
                <a:pos x="connsiteX3" y="connsiteY3"/>
              </a:cxn>
            </a:cxnLst>
            <a:rect l="l" t="t" r="r" b="b"/>
            <a:pathLst>
              <a:path w="1901775" h="3373748">
                <a:moveTo>
                  <a:pt x="0" y="0"/>
                </a:moveTo>
                <a:lnTo>
                  <a:pt x="1901775" y="0"/>
                </a:lnTo>
                <a:lnTo>
                  <a:pt x="1901775" y="3373748"/>
                </a:lnTo>
                <a:lnTo>
                  <a:pt x="0" y="3373748"/>
                </a:lnTo>
                <a:close/>
              </a:path>
            </a:pathLst>
          </a:custGeom>
        </p:spPr>
        <p:txBody>
          <a:bodyPr wrap="square">
            <a:noAutofit/>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0" y="1"/>
            <a:ext cx="5778474" cy="5747783"/>
          </a:xfrm>
          <a:custGeom>
            <a:avLst/>
            <a:gdLst>
              <a:gd name="connsiteX0" fmla="*/ 2119001 w 5778474"/>
              <a:gd name="connsiteY0" fmla="*/ 3618970 h 5747783"/>
              <a:gd name="connsiteX1" fmla="*/ 2315600 w 5778474"/>
              <a:gd name="connsiteY1" fmla="*/ 3700404 h 5747783"/>
              <a:gd name="connsiteX2" fmla="*/ 3101974 w 5778474"/>
              <a:gd name="connsiteY2" fmla="*/ 4486778 h 5747783"/>
              <a:gd name="connsiteX3" fmla="*/ 3101974 w 5778474"/>
              <a:gd name="connsiteY3" fmla="*/ 4879976 h 5747783"/>
              <a:gd name="connsiteX4" fmla="*/ 2315600 w 5778474"/>
              <a:gd name="connsiteY4" fmla="*/ 5666350 h 5747783"/>
              <a:gd name="connsiteX5" fmla="*/ 1922402 w 5778474"/>
              <a:gd name="connsiteY5" fmla="*/ 5666350 h 5747783"/>
              <a:gd name="connsiteX6" fmla="*/ 1136028 w 5778474"/>
              <a:gd name="connsiteY6" fmla="*/ 4879976 h 5747783"/>
              <a:gd name="connsiteX7" fmla="*/ 1136028 w 5778474"/>
              <a:gd name="connsiteY7" fmla="*/ 4486778 h 5747783"/>
              <a:gd name="connsiteX8" fmla="*/ 1922402 w 5778474"/>
              <a:gd name="connsiteY8" fmla="*/ 3700404 h 5747783"/>
              <a:gd name="connsiteX9" fmla="*/ 2119001 w 5778474"/>
              <a:gd name="connsiteY9" fmla="*/ 3618970 h 5747783"/>
              <a:gd name="connsiteX10" fmla="*/ 821473 w 5778474"/>
              <a:gd name="connsiteY10" fmla="*/ 2321442 h 5747783"/>
              <a:gd name="connsiteX11" fmla="*/ 1018072 w 5778474"/>
              <a:gd name="connsiteY11" fmla="*/ 2402876 h 5747783"/>
              <a:gd name="connsiteX12" fmla="*/ 1804446 w 5778474"/>
              <a:gd name="connsiteY12" fmla="*/ 3189250 h 5747783"/>
              <a:gd name="connsiteX13" fmla="*/ 1804446 w 5778474"/>
              <a:gd name="connsiteY13" fmla="*/ 3582448 h 5747783"/>
              <a:gd name="connsiteX14" fmla="*/ 1018072 w 5778474"/>
              <a:gd name="connsiteY14" fmla="*/ 4368823 h 5747783"/>
              <a:gd name="connsiteX15" fmla="*/ 624874 w 5778474"/>
              <a:gd name="connsiteY15" fmla="*/ 4368823 h 5747783"/>
              <a:gd name="connsiteX16" fmla="*/ 0 w 5778474"/>
              <a:gd name="connsiteY16" fmla="*/ 3743949 h 5747783"/>
              <a:gd name="connsiteX17" fmla="*/ 0 w 5778474"/>
              <a:gd name="connsiteY17" fmla="*/ 3027750 h 5747783"/>
              <a:gd name="connsiteX18" fmla="*/ 624874 w 5778474"/>
              <a:gd name="connsiteY18" fmla="*/ 2402876 h 5747783"/>
              <a:gd name="connsiteX19" fmla="*/ 821473 w 5778474"/>
              <a:gd name="connsiteY19" fmla="*/ 2321442 h 5747783"/>
              <a:gd name="connsiteX20" fmla="*/ 3416534 w 5778474"/>
              <a:gd name="connsiteY20" fmla="*/ 2321437 h 5747783"/>
              <a:gd name="connsiteX21" fmla="*/ 3613133 w 5778474"/>
              <a:gd name="connsiteY21" fmla="*/ 2402870 h 5747783"/>
              <a:gd name="connsiteX22" fmla="*/ 4399507 w 5778474"/>
              <a:gd name="connsiteY22" fmla="*/ 3189245 h 5747783"/>
              <a:gd name="connsiteX23" fmla="*/ 4399507 w 5778474"/>
              <a:gd name="connsiteY23" fmla="*/ 3582443 h 5747783"/>
              <a:gd name="connsiteX24" fmla="*/ 3613133 w 5778474"/>
              <a:gd name="connsiteY24" fmla="*/ 4368817 h 5747783"/>
              <a:gd name="connsiteX25" fmla="*/ 3219935 w 5778474"/>
              <a:gd name="connsiteY25" fmla="*/ 4368817 h 5747783"/>
              <a:gd name="connsiteX26" fmla="*/ 2433561 w 5778474"/>
              <a:gd name="connsiteY26" fmla="*/ 3582443 h 5747783"/>
              <a:gd name="connsiteX27" fmla="*/ 2433561 w 5778474"/>
              <a:gd name="connsiteY27" fmla="*/ 3189245 h 5747783"/>
              <a:gd name="connsiteX28" fmla="*/ 3219935 w 5778474"/>
              <a:gd name="connsiteY28" fmla="*/ 2402870 h 5747783"/>
              <a:gd name="connsiteX29" fmla="*/ 3416534 w 5778474"/>
              <a:gd name="connsiteY29" fmla="*/ 2321437 h 5747783"/>
              <a:gd name="connsiteX30" fmla="*/ 0 w 5778474"/>
              <a:gd name="connsiteY30" fmla="*/ 1384804 h 5747783"/>
              <a:gd name="connsiteX31" fmla="*/ 506920 w 5778474"/>
              <a:gd name="connsiteY31" fmla="*/ 1891724 h 5747783"/>
              <a:gd name="connsiteX32" fmla="*/ 506919 w 5778474"/>
              <a:gd name="connsiteY32" fmla="*/ 2284921 h 5747783"/>
              <a:gd name="connsiteX33" fmla="*/ 0 w 5778474"/>
              <a:gd name="connsiteY33" fmla="*/ 2791839 h 5747783"/>
              <a:gd name="connsiteX34" fmla="*/ 2119006 w 5778474"/>
              <a:gd name="connsiteY34" fmla="*/ 1023909 h 5747783"/>
              <a:gd name="connsiteX35" fmla="*/ 2315606 w 5778474"/>
              <a:gd name="connsiteY35" fmla="*/ 1105343 h 5747783"/>
              <a:gd name="connsiteX36" fmla="*/ 3101980 w 5778474"/>
              <a:gd name="connsiteY36" fmla="*/ 1891717 h 5747783"/>
              <a:gd name="connsiteX37" fmla="*/ 3101980 w 5778474"/>
              <a:gd name="connsiteY37" fmla="*/ 2284914 h 5747783"/>
              <a:gd name="connsiteX38" fmla="*/ 2315606 w 5778474"/>
              <a:gd name="connsiteY38" fmla="*/ 3071289 h 5747783"/>
              <a:gd name="connsiteX39" fmla="*/ 1922408 w 5778474"/>
              <a:gd name="connsiteY39" fmla="*/ 3071289 h 5747783"/>
              <a:gd name="connsiteX40" fmla="*/ 1136034 w 5778474"/>
              <a:gd name="connsiteY40" fmla="*/ 2284914 h 5747783"/>
              <a:gd name="connsiteX41" fmla="*/ 1136034 w 5778474"/>
              <a:gd name="connsiteY41" fmla="*/ 1891716 h 5747783"/>
              <a:gd name="connsiteX42" fmla="*/ 1922408 w 5778474"/>
              <a:gd name="connsiteY42" fmla="*/ 1105342 h 5747783"/>
              <a:gd name="connsiteX43" fmla="*/ 2119006 w 5778474"/>
              <a:gd name="connsiteY43" fmla="*/ 1023909 h 5747783"/>
              <a:gd name="connsiteX44" fmla="*/ 4714068 w 5778474"/>
              <a:gd name="connsiteY44" fmla="*/ 1023903 h 5747783"/>
              <a:gd name="connsiteX45" fmla="*/ 4910667 w 5778474"/>
              <a:gd name="connsiteY45" fmla="*/ 1105337 h 5747783"/>
              <a:gd name="connsiteX46" fmla="*/ 5697041 w 5778474"/>
              <a:gd name="connsiteY46" fmla="*/ 1891711 h 5747783"/>
              <a:gd name="connsiteX47" fmla="*/ 5697041 w 5778474"/>
              <a:gd name="connsiteY47" fmla="*/ 2284909 h 5747783"/>
              <a:gd name="connsiteX48" fmla="*/ 4910667 w 5778474"/>
              <a:gd name="connsiteY48" fmla="*/ 3071283 h 5747783"/>
              <a:gd name="connsiteX49" fmla="*/ 4517469 w 5778474"/>
              <a:gd name="connsiteY49" fmla="*/ 3071283 h 5747783"/>
              <a:gd name="connsiteX50" fmla="*/ 3731095 w 5778474"/>
              <a:gd name="connsiteY50" fmla="*/ 2284909 h 5747783"/>
              <a:gd name="connsiteX51" fmla="*/ 3731095 w 5778474"/>
              <a:gd name="connsiteY51" fmla="*/ 1891711 h 5747783"/>
              <a:gd name="connsiteX52" fmla="*/ 4517469 w 5778474"/>
              <a:gd name="connsiteY52" fmla="*/ 1105337 h 5747783"/>
              <a:gd name="connsiteX53" fmla="*/ 4714068 w 5778474"/>
              <a:gd name="connsiteY53" fmla="*/ 1023903 h 5747783"/>
              <a:gd name="connsiteX54" fmla="*/ 3027750 w 5778474"/>
              <a:gd name="connsiteY54" fmla="*/ 0 h 5747783"/>
              <a:gd name="connsiteX55" fmla="*/ 3805329 w 5778474"/>
              <a:gd name="connsiteY55" fmla="*/ 0 h 5747783"/>
              <a:gd name="connsiteX56" fmla="*/ 4399513 w 5778474"/>
              <a:gd name="connsiteY56" fmla="*/ 594184 h 5747783"/>
              <a:gd name="connsiteX57" fmla="*/ 4399513 w 5778474"/>
              <a:gd name="connsiteY57" fmla="*/ 987382 h 5747783"/>
              <a:gd name="connsiteX58" fmla="*/ 3613139 w 5778474"/>
              <a:gd name="connsiteY58" fmla="*/ 1773756 h 5747783"/>
              <a:gd name="connsiteX59" fmla="*/ 3219941 w 5778474"/>
              <a:gd name="connsiteY59" fmla="*/ 1773756 h 5747783"/>
              <a:gd name="connsiteX60" fmla="*/ 2433567 w 5778474"/>
              <a:gd name="connsiteY60" fmla="*/ 987382 h 5747783"/>
              <a:gd name="connsiteX61" fmla="*/ 2433567 w 5778474"/>
              <a:gd name="connsiteY61" fmla="*/ 594184 h 5747783"/>
              <a:gd name="connsiteX62" fmla="*/ 2791841 w 5778474"/>
              <a:gd name="connsiteY62" fmla="*/ 0 h 5747783"/>
              <a:gd name="connsiteX63" fmla="*/ 2315612 w 5778474"/>
              <a:gd name="connsiteY63" fmla="*/ 476229 h 5747783"/>
              <a:gd name="connsiteX64" fmla="*/ 1922415 w 5778474"/>
              <a:gd name="connsiteY64" fmla="*/ 476230 h 5747783"/>
              <a:gd name="connsiteX65" fmla="*/ 1446185 w 5778474"/>
              <a:gd name="connsiteY65" fmla="*/ 1 h 5747783"/>
              <a:gd name="connsiteX66" fmla="*/ 432697 w 5778474"/>
              <a:gd name="connsiteY66" fmla="*/ 0 h 5747783"/>
              <a:gd name="connsiteX67" fmla="*/ 1210263 w 5778474"/>
              <a:gd name="connsiteY67" fmla="*/ 0 h 5747783"/>
              <a:gd name="connsiteX68" fmla="*/ 1804453 w 5778474"/>
              <a:gd name="connsiteY68" fmla="*/ 594190 h 5747783"/>
              <a:gd name="connsiteX69" fmla="*/ 1804453 w 5778474"/>
              <a:gd name="connsiteY69" fmla="*/ 987388 h 5747783"/>
              <a:gd name="connsiteX70" fmla="*/ 1018079 w 5778474"/>
              <a:gd name="connsiteY70" fmla="*/ 1773762 h 5747783"/>
              <a:gd name="connsiteX71" fmla="*/ 624881 w 5778474"/>
              <a:gd name="connsiteY71" fmla="*/ 1773762 h 5747783"/>
              <a:gd name="connsiteX72" fmla="*/ 0 w 5778474"/>
              <a:gd name="connsiteY72" fmla="*/ 1148882 h 5747783"/>
              <a:gd name="connsiteX73" fmla="*/ 0 w 5778474"/>
              <a:gd name="connsiteY73" fmla="*/ 432696 h 5747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5778474" h="5747783">
                <a:moveTo>
                  <a:pt x="2119001" y="3618970"/>
                </a:moveTo>
                <a:cubicBezTo>
                  <a:pt x="2190156" y="3618970"/>
                  <a:pt x="2261310" y="3646114"/>
                  <a:pt x="2315600" y="3700404"/>
                </a:cubicBezTo>
                <a:lnTo>
                  <a:pt x="3101974" y="4486778"/>
                </a:lnTo>
                <a:cubicBezTo>
                  <a:pt x="3210552" y="4595356"/>
                  <a:pt x="3210552" y="4771398"/>
                  <a:pt x="3101974" y="4879976"/>
                </a:cubicBezTo>
                <a:lnTo>
                  <a:pt x="2315600" y="5666350"/>
                </a:lnTo>
                <a:cubicBezTo>
                  <a:pt x="2207022" y="5774928"/>
                  <a:pt x="2030980" y="5774928"/>
                  <a:pt x="1922402" y="5666350"/>
                </a:cubicBezTo>
                <a:lnTo>
                  <a:pt x="1136028" y="4879976"/>
                </a:lnTo>
                <a:cubicBezTo>
                  <a:pt x="1027449" y="4771398"/>
                  <a:pt x="1027449" y="4595356"/>
                  <a:pt x="1136028" y="4486778"/>
                </a:cubicBezTo>
                <a:lnTo>
                  <a:pt x="1922402" y="3700404"/>
                </a:lnTo>
                <a:cubicBezTo>
                  <a:pt x="1976691" y="3646114"/>
                  <a:pt x="2047846" y="3618970"/>
                  <a:pt x="2119001" y="3618970"/>
                </a:cubicBezTo>
                <a:close/>
                <a:moveTo>
                  <a:pt x="821473" y="2321442"/>
                </a:moveTo>
                <a:cubicBezTo>
                  <a:pt x="892629" y="2321443"/>
                  <a:pt x="963784" y="2348587"/>
                  <a:pt x="1018072" y="2402876"/>
                </a:cubicBezTo>
                <a:lnTo>
                  <a:pt x="1804446" y="3189250"/>
                </a:lnTo>
                <a:cubicBezTo>
                  <a:pt x="1913025" y="3297829"/>
                  <a:pt x="1913025" y="3473870"/>
                  <a:pt x="1804446" y="3582448"/>
                </a:cubicBezTo>
                <a:lnTo>
                  <a:pt x="1018072" y="4368823"/>
                </a:lnTo>
                <a:cubicBezTo>
                  <a:pt x="909494" y="4477401"/>
                  <a:pt x="733453" y="4477401"/>
                  <a:pt x="624874" y="4368823"/>
                </a:cubicBezTo>
                <a:lnTo>
                  <a:pt x="0" y="3743949"/>
                </a:lnTo>
                <a:lnTo>
                  <a:pt x="0" y="3027750"/>
                </a:lnTo>
                <a:lnTo>
                  <a:pt x="624874" y="2402876"/>
                </a:lnTo>
                <a:cubicBezTo>
                  <a:pt x="679163" y="2348587"/>
                  <a:pt x="750318" y="2321443"/>
                  <a:pt x="821473" y="2321442"/>
                </a:cubicBezTo>
                <a:close/>
                <a:moveTo>
                  <a:pt x="3416534" y="2321437"/>
                </a:moveTo>
                <a:cubicBezTo>
                  <a:pt x="3487689" y="2321437"/>
                  <a:pt x="3558844" y="2348582"/>
                  <a:pt x="3613133" y="2402870"/>
                </a:cubicBezTo>
                <a:lnTo>
                  <a:pt x="4399507" y="3189245"/>
                </a:lnTo>
                <a:cubicBezTo>
                  <a:pt x="4508086" y="3297822"/>
                  <a:pt x="4508086" y="3473865"/>
                  <a:pt x="4399507" y="3582443"/>
                </a:cubicBezTo>
                <a:lnTo>
                  <a:pt x="3613133" y="4368817"/>
                </a:lnTo>
                <a:cubicBezTo>
                  <a:pt x="3504555" y="4477395"/>
                  <a:pt x="3328513" y="4477395"/>
                  <a:pt x="3219935" y="4368817"/>
                </a:cubicBezTo>
                <a:lnTo>
                  <a:pt x="2433561" y="3582443"/>
                </a:lnTo>
                <a:cubicBezTo>
                  <a:pt x="2324983" y="3473864"/>
                  <a:pt x="2324983" y="3297823"/>
                  <a:pt x="2433561" y="3189245"/>
                </a:cubicBezTo>
                <a:lnTo>
                  <a:pt x="3219935" y="2402870"/>
                </a:lnTo>
                <a:cubicBezTo>
                  <a:pt x="3274224" y="2348582"/>
                  <a:pt x="3345379" y="2321437"/>
                  <a:pt x="3416534" y="2321437"/>
                </a:cubicBezTo>
                <a:close/>
                <a:moveTo>
                  <a:pt x="0" y="1384804"/>
                </a:moveTo>
                <a:lnTo>
                  <a:pt x="506920" y="1891724"/>
                </a:lnTo>
                <a:cubicBezTo>
                  <a:pt x="615498" y="2000302"/>
                  <a:pt x="615497" y="2176342"/>
                  <a:pt x="506919" y="2284921"/>
                </a:cubicBezTo>
                <a:lnTo>
                  <a:pt x="0" y="2791839"/>
                </a:lnTo>
                <a:close/>
                <a:moveTo>
                  <a:pt x="2119006" y="1023909"/>
                </a:moveTo>
                <a:cubicBezTo>
                  <a:pt x="2190162" y="1023908"/>
                  <a:pt x="2261317" y="1051054"/>
                  <a:pt x="2315606" y="1105343"/>
                </a:cubicBezTo>
                <a:lnTo>
                  <a:pt x="3101980" y="1891717"/>
                </a:lnTo>
                <a:cubicBezTo>
                  <a:pt x="3210558" y="2000296"/>
                  <a:pt x="3210558" y="2176337"/>
                  <a:pt x="3101980" y="2284914"/>
                </a:cubicBezTo>
                <a:lnTo>
                  <a:pt x="2315606" y="3071289"/>
                </a:lnTo>
                <a:cubicBezTo>
                  <a:pt x="2207028" y="3179867"/>
                  <a:pt x="2030987" y="3179867"/>
                  <a:pt x="1922408" y="3071289"/>
                </a:cubicBezTo>
                <a:lnTo>
                  <a:pt x="1136034" y="2284914"/>
                </a:lnTo>
                <a:cubicBezTo>
                  <a:pt x="1027455" y="2176337"/>
                  <a:pt x="1027455" y="2000296"/>
                  <a:pt x="1136034" y="1891716"/>
                </a:cubicBezTo>
                <a:lnTo>
                  <a:pt x="1922408" y="1105342"/>
                </a:lnTo>
                <a:cubicBezTo>
                  <a:pt x="1976697" y="1051053"/>
                  <a:pt x="2047852" y="1023909"/>
                  <a:pt x="2119006" y="1023909"/>
                </a:cubicBezTo>
                <a:close/>
                <a:moveTo>
                  <a:pt x="4714068" y="1023903"/>
                </a:moveTo>
                <a:cubicBezTo>
                  <a:pt x="4785223" y="1023903"/>
                  <a:pt x="4856377" y="1051048"/>
                  <a:pt x="4910667" y="1105337"/>
                </a:cubicBezTo>
                <a:lnTo>
                  <a:pt x="5697041" y="1891711"/>
                </a:lnTo>
                <a:cubicBezTo>
                  <a:pt x="5805619" y="2000289"/>
                  <a:pt x="5805619" y="2176331"/>
                  <a:pt x="5697041" y="2284909"/>
                </a:cubicBezTo>
                <a:lnTo>
                  <a:pt x="4910667" y="3071283"/>
                </a:lnTo>
                <a:cubicBezTo>
                  <a:pt x="4802089" y="3179862"/>
                  <a:pt x="4626047" y="3179861"/>
                  <a:pt x="4517469" y="3071283"/>
                </a:cubicBezTo>
                <a:lnTo>
                  <a:pt x="3731095" y="2284909"/>
                </a:lnTo>
                <a:cubicBezTo>
                  <a:pt x="3622516" y="2176331"/>
                  <a:pt x="3622516" y="2000289"/>
                  <a:pt x="3731095" y="1891711"/>
                </a:cubicBezTo>
                <a:lnTo>
                  <a:pt x="4517469" y="1105337"/>
                </a:lnTo>
                <a:cubicBezTo>
                  <a:pt x="4571758" y="1051048"/>
                  <a:pt x="4642912" y="1023903"/>
                  <a:pt x="4714068" y="1023903"/>
                </a:cubicBezTo>
                <a:close/>
                <a:moveTo>
                  <a:pt x="3027750" y="0"/>
                </a:moveTo>
                <a:lnTo>
                  <a:pt x="3805329" y="0"/>
                </a:lnTo>
                <a:lnTo>
                  <a:pt x="4399513" y="594184"/>
                </a:lnTo>
                <a:cubicBezTo>
                  <a:pt x="4508091" y="702762"/>
                  <a:pt x="4508091" y="878804"/>
                  <a:pt x="4399513" y="987382"/>
                </a:cubicBezTo>
                <a:lnTo>
                  <a:pt x="3613139" y="1773756"/>
                </a:lnTo>
                <a:cubicBezTo>
                  <a:pt x="3504560" y="1882335"/>
                  <a:pt x="3328519" y="1882335"/>
                  <a:pt x="3219941" y="1773756"/>
                </a:cubicBezTo>
                <a:lnTo>
                  <a:pt x="2433567" y="987382"/>
                </a:lnTo>
                <a:cubicBezTo>
                  <a:pt x="2324988" y="878804"/>
                  <a:pt x="2324989" y="702763"/>
                  <a:pt x="2433567" y="594184"/>
                </a:cubicBezTo>
                <a:close/>
                <a:moveTo>
                  <a:pt x="2791841" y="0"/>
                </a:moveTo>
                <a:lnTo>
                  <a:pt x="2315612" y="476229"/>
                </a:lnTo>
                <a:cubicBezTo>
                  <a:pt x="2207034" y="584808"/>
                  <a:pt x="2030993" y="584808"/>
                  <a:pt x="1922415" y="476230"/>
                </a:cubicBezTo>
                <a:lnTo>
                  <a:pt x="1446185" y="1"/>
                </a:lnTo>
                <a:close/>
                <a:moveTo>
                  <a:pt x="432697" y="0"/>
                </a:moveTo>
                <a:lnTo>
                  <a:pt x="1210263" y="0"/>
                </a:lnTo>
                <a:lnTo>
                  <a:pt x="1804453" y="594190"/>
                </a:lnTo>
                <a:cubicBezTo>
                  <a:pt x="1913031" y="702769"/>
                  <a:pt x="1913031" y="878810"/>
                  <a:pt x="1804453" y="987388"/>
                </a:cubicBezTo>
                <a:lnTo>
                  <a:pt x="1018079" y="1773762"/>
                </a:lnTo>
                <a:cubicBezTo>
                  <a:pt x="909500" y="1882341"/>
                  <a:pt x="733459" y="1882341"/>
                  <a:pt x="624881" y="1773762"/>
                </a:cubicBezTo>
                <a:lnTo>
                  <a:pt x="0" y="1148882"/>
                </a:lnTo>
                <a:lnTo>
                  <a:pt x="0" y="432696"/>
                </a:lnTo>
                <a:close/>
              </a:path>
            </a:pathLst>
          </a:custGeom>
        </p:spPr>
        <p:txBody>
          <a:bodyPr wrap="square">
            <a:noAutofit/>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9" name="任意多边形: 形状 8"/>
          <p:cNvSpPr>
            <a:spLocks noGrp="1"/>
          </p:cNvSpPr>
          <p:nvPr>
            <p:ph type="pic" sz="quarter" idx="10"/>
          </p:nvPr>
        </p:nvSpPr>
        <p:spPr>
          <a:xfrm>
            <a:off x="0" y="0"/>
            <a:ext cx="5279257" cy="5530032"/>
          </a:xfrm>
          <a:custGeom>
            <a:avLst/>
            <a:gdLst>
              <a:gd name="connsiteX0" fmla="*/ 0 w 5279257"/>
              <a:gd name="connsiteY0" fmla="*/ 0 h 5530032"/>
              <a:gd name="connsiteX1" fmla="*/ 3641372 w 5279257"/>
              <a:gd name="connsiteY1" fmla="*/ 0 h 5530032"/>
              <a:gd name="connsiteX2" fmla="*/ 5010556 w 5279257"/>
              <a:gd name="connsiteY2" fmla="*/ 1369184 h 5530032"/>
              <a:gd name="connsiteX3" fmla="*/ 5010556 w 5279257"/>
              <a:gd name="connsiteY3" fmla="*/ 2666592 h 5530032"/>
              <a:gd name="connsiteX4" fmla="*/ 2415817 w 5279257"/>
              <a:gd name="connsiteY4" fmla="*/ 5261331 h 5530032"/>
              <a:gd name="connsiteX5" fmla="*/ 1118409 w 5279257"/>
              <a:gd name="connsiteY5" fmla="*/ 5261331 h 5530032"/>
              <a:gd name="connsiteX6" fmla="*/ 1 w 5279257"/>
              <a:gd name="connsiteY6" fmla="*/ 4142923 h 553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9257" h="5530032">
                <a:moveTo>
                  <a:pt x="0" y="0"/>
                </a:moveTo>
                <a:lnTo>
                  <a:pt x="3641372" y="0"/>
                </a:lnTo>
                <a:lnTo>
                  <a:pt x="5010556" y="1369184"/>
                </a:lnTo>
                <a:cubicBezTo>
                  <a:pt x="5368825" y="1727453"/>
                  <a:pt x="5368825" y="2308323"/>
                  <a:pt x="5010556" y="2666592"/>
                </a:cubicBezTo>
                <a:lnTo>
                  <a:pt x="2415817" y="5261331"/>
                </a:lnTo>
                <a:cubicBezTo>
                  <a:pt x="2057548" y="5619600"/>
                  <a:pt x="1476678" y="5619600"/>
                  <a:pt x="1118409" y="5261331"/>
                </a:cubicBezTo>
                <a:lnTo>
                  <a:pt x="1" y="4142923"/>
                </a:lnTo>
                <a:close/>
              </a:path>
            </a:pathLst>
          </a:custGeom>
        </p:spPr>
        <p:txBody>
          <a:bodyPr wrap="square">
            <a:noAutofit/>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DC28D3-987D-401E-95A8-72784AD93D33}" type="datetimeFigureOut">
              <a:rPr lang="zh-CN" altLang="en-US" smtClean="0"/>
              <a:t>2022/1/18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A4A5A-5C6D-4E6F-81A3-06DF189A7A6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themeOverride" Target="../theme/themeOverride3.xm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hemeOverride" Target="../theme/themeOverride4.xml"/><Relationship Id="rId4" Type="http://schemas.openxmlformats.org/officeDocument/2006/relationships/image" Target="../media/image28.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hemeOverride" Target="../theme/themeOverride2.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8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8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5.gif"/><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image" Target="../media/image66.gif"/></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93.xml"/><Relationship Id="rId1" Type="http://schemas.openxmlformats.org/officeDocument/2006/relationships/slideLayout" Target="../slideLayouts/slideLayout3.xml"/><Relationship Id="rId5" Type="http://schemas.openxmlformats.org/officeDocument/2006/relationships/image" Target="../media/image68.jpeg"/><Relationship Id="rId4" Type="http://schemas.openxmlformats.org/officeDocument/2006/relationships/image" Target="../media/image4.jpe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xml"/><Relationship Id="rId1" Type="http://schemas.openxmlformats.org/officeDocument/2006/relationships/themeOverride" Target="../theme/themeOverride5.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nvSpPr>
        <p:spPr>
          <a:xfrm rot="2700000">
            <a:off x="4021881" y="3484071"/>
            <a:ext cx="6764267" cy="6764267"/>
          </a:xfrm>
          <a:custGeom>
            <a:avLst/>
            <a:gdLst>
              <a:gd name="connsiteX0" fmla="*/ 210727 w 6764267"/>
              <a:gd name="connsiteY0" fmla="*/ 210726 h 6764267"/>
              <a:gd name="connsiteX1" fmla="*/ 719464 w 6764267"/>
              <a:gd name="connsiteY1" fmla="*/ 0 h 6764267"/>
              <a:gd name="connsiteX2" fmla="*/ 6764267 w 6764267"/>
              <a:gd name="connsiteY2" fmla="*/ 0 h 6764267"/>
              <a:gd name="connsiteX3" fmla="*/ 0 w 6764267"/>
              <a:gd name="connsiteY3" fmla="*/ 6764267 h 6764267"/>
              <a:gd name="connsiteX4" fmla="*/ 0 w 6764267"/>
              <a:gd name="connsiteY4" fmla="*/ 719463 h 6764267"/>
              <a:gd name="connsiteX5" fmla="*/ 210727 w 6764267"/>
              <a:gd name="connsiteY5" fmla="*/ 210726 h 6764267"/>
              <a:gd name="connsiteX0-1" fmla="*/ 210727 w 6764267"/>
              <a:gd name="connsiteY0-2" fmla="*/ 210726 h 6764267"/>
              <a:gd name="connsiteX1-3" fmla="*/ 719464 w 6764267"/>
              <a:gd name="connsiteY1-4" fmla="*/ 0 h 6764267"/>
              <a:gd name="connsiteX2-5" fmla="*/ 6764267 w 6764267"/>
              <a:gd name="connsiteY2-6" fmla="*/ 0 h 6764267"/>
              <a:gd name="connsiteX3-7" fmla="*/ 3308399 w 6764267"/>
              <a:gd name="connsiteY3-8" fmla="*/ 3454528 h 6764267"/>
              <a:gd name="connsiteX4-9" fmla="*/ 0 w 6764267"/>
              <a:gd name="connsiteY4-10" fmla="*/ 6764267 h 6764267"/>
              <a:gd name="connsiteX5-11" fmla="*/ 0 w 6764267"/>
              <a:gd name="connsiteY5-12" fmla="*/ 719463 h 6764267"/>
              <a:gd name="connsiteX6" fmla="*/ 210727 w 6764267"/>
              <a:gd name="connsiteY6" fmla="*/ 210726 h 6764267"/>
              <a:gd name="connsiteX0-13" fmla="*/ 3308399 w 6764267"/>
              <a:gd name="connsiteY0-14" fmla="*/ 3454528 h 6764267"/>
              <a:gd name="connsiteX1-15" fmla="*/ 0 w 6764267"/>
              <a:gd name="connsiteY1-16" fmla="*/ 6764267 h 6764267"/>
              <a:gd name="connsiteX2-17" fmla="*/ 0 w 6764267"/>
              <a:gd name="connsiteY2-18" fmla="*/ 719463 h 6764267"/>
              <a:gd name="connsiteX3-19" fmla="*/ 210727 w 6764267"/>
              <a:gd name="connsiteY3-20" fmla="*/ 210726 h 6764267"/>
              <a:gd name="connsiteX4-21" fmla="*/ 719464 w 6764267"/>
              <a:gd name="connsiteY4-22" fmla="*/ 0 h 6764267"/>
              <a:gd name="connsiteX5-23" fmla="*/ 6764267 w 6764267"/>
              <a:gd name="connsiteY5-24" fmla="*/ 0 h 6764267"/>
              <a:gd name="connsiteX6-25" fmla="*/ 3399839 w 6764267"/>
              <a:gd name="connsiteY6-26" fmla="*/ 3545968 h 6764267"/>
              <a:gd name="connsiteX0-27" fmla="*/ 3308399 w 6764267"/>
              <a:gd name="connsiteY0-28" fmla="*/ 3454528 h 6764267"/>
              <a:gd name="connsiteX1-29" fmla="*/ 0 w 6764267"/>
              <a:gd name="connsiteY1-30" fmla="*/ 6764267 h 6764267"/>
              <a:gd name="connsiteX2-31" fmla="*/ 0 w 6764267"/>
              <a:gd name="connsiteY2-32" fmla="*/ 719463 h 6764267"/>
              <a:gd name="connsiteX3-33" fmla="*/ 210727 w 6764267"/>
              <a:gd name="connsiteY3-34" fmla="*/ 210726 h 6764267"/>
              <a:gd name="connsiteX4-35" fmla="*/ 719464 w 6764267"/>
              <a:gd name="connsiteY4-36" fmla="*/ 0 h 6764267"/>
              <a:gd name="connsiteX5-37" fmla="*/ 6764267 w 6764267"/>
              <a:gd name="connsiteY5-38" fmla="*/ 0 h 6764267"/>
              <a:gd name="connsiteX0-39" fmla="*/ 0 w 6764267"/>
              <a:gd name="connsiteY0-40" fmla="*/ 6764267 h 6764267"/>
              <a:gd name="connsiteX1-41" fmla="*/ 0 w 6764267"/>
              <a:gd name="connsiteY1-42" fmla="*/ 719463 h 6764267"/>
              <a:gd name="connsiteX2-43" fmla="*/ 210727 w 6764267"/>
              <a:gd name="connsiteY2-44" fmla="*/ 210726 h 6764267"/>
              <a:gd name="connsiteX3-45" fmla="*/ 719464 w 6764267"/>
              <a:gd name="connsiteY3-46" fmla="*/ 0 h 6764267"/>
              <a:gd name="connsiteX4-47" fmla="*/ 6764267 w 6764267"/>
              <a:gd name="connsiteY4-48" fmla="*/ 0 h 6764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764267" h="6764267">
                <a:moveTo>
                  <a:pt x="0" y="6764267"/>
                </a:moveTo>
                <a:lnTo>
                  <a:pt x="0" y="719463"/>
                </a:lnTo>
                <a:cubicBezTo>
                  <a:pt x="0" y="520789"/>
                  <a:pt x="80529" y="340923"/>
                  <a:pt x="210727" y="210726"/>
                </a:cubicBezTo>
                <a:cubicBezTo>
                  <a:pt x="340924" y="80529"/>
                  <a:pt x="520790" y="0"/>
                  <a:pt x="719464" y="0"/>
                </a:cubicBezTo>
                <a:lnTo>
                  <a:pt x="6764267" y="0"/>
                </a:lnTo>
              </a:path>
            </a:pathLst>
          </a:custGeom>
          <a:ln w="1524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占位符 27"/>
          <p:cNvPicPr>
            <a:picLocks noGrp="1" noChangeAspect="1"/>
          </p:cNvPicPr>
          <p:nvPr>
            <p:ph type="pic" sz="quarter" idx="12"/>
          </p:nvPr>
        </p:nvPicPr>
        <p:blipFill>
          <a:blip r:embed="rId4" cstate="screen"/>
          <a:srcRect/>
          <a:stretch>
            <a:fillRect/>
          </a:stretch>
        </p:blipFill>
        <p:spPr>
          <a:xfrm>
            <a:off x="10890792" y="3345440"/>
            <a:ext cx="1301207" cy="3069398"/>
          </a:xfrm>
        </p:spPr>
      </p:pic>
      <p:pic>
        <p:nvPicPr>
          <p:cNvPr id="26" name="图片占位符 25"/>
          <p:cNvPicPr>
            <a:picLocks noGrp="1" noChangeAspect="1"/>
          </p:cNvPicPr>
          <p:nvPr>
            <p:ph type="pic" sz="quarter" idx="11"/>
          </p:nvPr>
        </p:nvPicPr>
        <p:blipFill>
          <a:blip r:embed="rId5" cstate="screen"/>
          <a:srcRect/>
          <a:stretch>
            <a:fillRect/>
          </a:stretch>
        </p:blipFill>
        <p:spPr/>
      </p:pic>
      <p:pic>
        <p:nvPicPr>
          <p:cNvPr id="21" name="图片占位符 20"/>
          <p:cNvPicPr>
            <a:picLocks noGrp="1" noChangeAspect="1"/>
          </p:cNvPicPr>
          <p:nvPr>
            <p:ph type="pic" sz="quarter" idx="10"/>
          </p:nvPr>
        </p:nvPicPr>
        <p:blipFill>
          <a:blip r:embed="rId6" cstate="screen"/>
          <a:srcRect/>
          <a:stretch>
            <a:fillRect/>
          </a:stretch>
        </p:blipFill>
        <p:spPr/>
      </p:pic>
      <p:sp>
        <p:nvSpPr>
          <p:cNvPr id="29" name="文本框 28"/>
          <p:cNvSpPr txBox="1"/>
          <p:nvPr/>
        </p:nvSpPr>
        <p:spPr>
          <a:xfrm>
            <a:off x="695325" y="1298315"/>
            <a:ext cx="4288353" cy="144655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r>
              <a:rPr lang="zh-CN" altLang="en-US" sz="4800" b="0" dirty="0">
                <a:latin typeface="时尚中黑简体" panose="01010104010101010101" pitchFamily="2" charset="-122"/>
                <a:ea typeface="时尚中黑简体" panose="01010104010101010101" pitchFamily="2" charset="-122"/>
              </a:rPr>
              <a:t>第</a:t>
            </a:r>
            <a:r>
              <a:rPr lang="en-US" altLang="zh-CN" sz="4800" b="0" smtClean="0">
                <a:latin typeface="时尚中黑简体" panose="01010104010101010101" pitchFamily="2" charset="-122"/>
                <a:ea typeface="时尚中黑简体" panose="01010104010101010101" pitchFamily="2" charset="-122"/>
              </a:rPr>
              <a:t>11</a:t>
            </a:r>
            <a:r>
              <a:rPr lang="zh-CN" altLang="en-US" sz="4800" b="0" smtClean="0">
                <a:latin typeface="时尚中黑简体" panose="01010104010101010101" pitchFamily="2" charset="-122"/>
                <a:ea typeface="时尚中黑简体" panose="01010104010101010101" pitchFamily="2" charset="-122"/>
              </a:rPr>
              <a:t>章</a:t>
            </a:r>
            <a:endParaRPr lang="en-US" altLang="zh-CN" sz="4800" b="0" dirty="0">
              <a:latin typeface="时尚中黑简体" panose="01010104010101010101" pitchFamily="2" charset="-122"/>
              <a:ea typeface="时尚中黑简体" panose="01010104010101010101" pitchFamily="2" charset="-122"/>
            </a:endParaRPr>
          </a:p>
          <a:p>
            <a:r>
              <a:rPr lang="zh-CN" altLang="en-US" sz="4000" b="0" dirty="0">
                <a:solidFill>
                  <a:schemeClr val="tx1">
                    <a:lumMod val="65000"/>
                    <a:lumOff val="35000"/>
                  </a:schemeClr>
                </a:solidFill>
                <a:latin typeface="时尚中黑简体" panose="01010104010101010101" pitchFamily="2" charset="-122"/>
                <a:ea typeface="时尚中黑简体" panose="01010104010101010101" pitchFamily="2" charset="-122"/>
              </a:rPr>
              <a:t>数据库安全性管理</a:t>
            </a:r>
          </a:p>
        </p:txBody>
      </p:sp>
      <p:grpSp>
        <p:nvGrpSpPr>
          <p:cNvPr id="38" name="组合 37"/>
          <p:cNvGrpSpPr/>
          <p:nvPr/>
        </p:nvGrpSpPr>
        <p:grpSpPr>
          <a:xfrm>
            <a:off x="784522" y="3311161"/>
            <a:ext cx="1220561" cy="360000"/>
            <a:chOff x="784522" y="3311161"/>
            <a:chExt cx="1220561" cy="360000"/>
          </a:xfrm>
        </p:grpSpPr>
        <p:sp>
          <p:nvSpPr>
            <p:cNvPr id="30" name="矩形: 圆角 29"/>
            <p:cNvSpPr/>
            <p:nvPr/>
          </p:nvSpPr>
          <p:spPr>
            <a:xfrm>
              <a:off x="784522" y="3311161"/>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947762" y="3332740"/>
              <a:ext cx="894080" cy="306705"/>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a:solidFill>
                    <a:schemeClr val="bg1"/>
                  </a:solidFill>
                </a:rPr>
                <a:t>微课视频</a:t>
              </a:r>
            </a:p>
          </p:txBody>
        </p:sp>
      </p:grpSp>
      <p:grpSp>
        <p:nvGrpSpPr>
          <p:cNvPr id="39" name="组合 38"/>
          <p:cNvGrpSpPr/>
          <p:nvPr/>
        </p:nvGrpSpPr>
        <p:grpSpPr>
          <a:xfrm>
            <a:off x="2106984" y="3311161"/>
            <a:ext cx="1220561" cy="360000"/>
            <a:chOff x="2106984" y="3311161"/>
            <a:chExt cx="1220561" cy="360000"/>
          </a:xfrm>
        </p:grpSpPr>
        <p:sp>
          <p:nvSpPr>
            <p:cNvPr id="31" name="矩形: 圆角 30"/>
            <p:cNvSpPr/>
            <p:nvPr/>
          </p:nvSpPr>
          <p:spPr>
            <a:xfrm>
              <a:off x="2106984" y="3311161"/>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160190" y="3332740"/>
              <a:ext cx="1114152"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en-US" altLang="zh-CN" sz="1400" b="0" dirty="0" smtClean="0">
                  <a:solidFill>
                    <a:schemeClr val="bg1"/>
                  </a:solidFill>
                </a:rPr>
                <a:t>SQL Server</a:t>
              </a:r>
              <a:endParaRPr lang="en-US" altLang="zh-CN" sz="1400" b="0" dirty="0">
                <a:solidFill>
                  <a:schemeClr val="bg1"/>
                </a:solidFill>
              </a:endParaRPr>
            </a:p>
          </p:txBody>
        </p:sp>
      </p:grpSp>
      <p:grpSp>
        <p:nvGrpSpPr>
          <p:cNvPr id="40" name="组合 39"/>
          <p:cNvGrpSpPr/>
          <p:nvPr/>
        </p:nvGrpSpPr>
        <p:grpSpPr>
          <a:xfrm>
            <a:off x="3429446" y="3311161"/>
            <a:ext cx="1220561" cy="360000"/>
            <a:chOff x="3429446" y="3311161"/>
            <a:chExt cx="1220561" cy="360000"/>
          </a:xfrm>
        </p:grpSpPr>
        <p:sp>
          <p:nvSpPr>
            <p:cNvPr id="32" name="矩形: 圆角 31"/>
            <p:cNvSpPr/>
            <p:nvPr/>
          </p:nvSpPr>
          <p:spPr>
            <a:xfrm>
              <a:off x="3429446" y="3311161"/>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3494525" y="3332740"/>
              <a:ext cx="1082348"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smtClean="0">
                  <a:solidFill>
                    <a:schemeClr val="bg1"/>
                  </a:solidFill>
                </a:rPr>
                <a:t>原理与应用</a:t>
              </a:r>
              <a:endParaRPr lang="en-US" altLang="zh-CN" sz="1400" b="0" dirty="0">
                <a:solidFill>
                  <a:schemeClr val="bg1"/>
                </a:solidFill>
              </a:endParaRPr>
            </a:p>
          </p:txBody>
        </p:sp>
      </p:grpSp>
      <p:sp>
        <p:nvSpPr>
          <p:cNvPr id="36" name="矩形 35"/>
          <p:cNvSpPr/>
          <p:nvPr/>
        </p:nvSpPr>
        <p:spPr>
          <a:xfrm>
            <a:off x="720725" y="2844987"/>
            <a:ext cx="4437938" cy="30670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zh-CN" sz="1400" noProof="0" dirty="0">
                <a:ln>
                  <a:noFill/>
                </a:ln>
                <a:solidFill>
                  <a:schemeClr val="bg1">
                    <a:lumMod val="65000"/>
                  </a:schemeClr>
                </a:solidFill>
                <a:effectLst/>
                <a:uLnTx/>
                <a:uFillTx/>
                <a:ea typeface="等线" panose="02010600030101010101" pitchFamily="2" charset="-122"/>
                <a:sym typeface="+mn-ea"/>
              </a:rPr>
              <a:t>主讲人</a:t>
            </a:r>
            <a:r>
              <a:rPr lang="zh-CN" altLang="zh-CN" sz="1400" noProof="0" dirty="0" smtClean="0">
                <a:ln>
                  <a:noFill/>
                </a:ln>
                <a:solidFill>
                  <a:schemeClr val="bg1">
                    <a:lumMod val="65000"/>
                  </a:schemeClr>
                </a:solidFill>
                <a:effectLst/>
                <a:uLnTx/>
                <a:uFillTx/>
                <a:ea typeface="等线" panose="02010600030101010101" pitchFamily="2" charset="-122"/>
                <a:sym typeface="+mn-ea"/>
              </a:rPr>
              <a:t>：</a:t>
            </a:r>
            <a:r>
              <a:rPr lang="en-US" altLang="zh-CN" sz="1400" noProof="0" dirty="0" smtClean="0">
                <a:ln>
                  <a:noFill/>
                </a:ln>
                <a:solidFill>
                  <a:schemeClr val="bg1">
                    <a:lumMod val="65000"/>
                  </a:schemeClr>
                </a:solidFill>
                <a:effectLst/>
                <a:uLnTx/>
                <a:uFillTx/>
                <a:ea typeface="等线" panose="02010600030101010101" pitchFamily="2" charset="-122"/>
                <a:sym typeface="+mn-ea"/>
              </a:rPr>
              <a:t>XXX</a:t>
            </a:r>
            <a:endParaRPr kumimoji="0" lang="zh-CN" altLang="zh-CN" sz="1400" u="none" strike="noStrike" kern="1200" cap="none" spc="0" normalizeH="0" baseline="0" noProof="0" dirty="0">
              <a:ln>
                <a:noFill/>
              </a:ln>
              <a:solidFill>
                <a:schemeClr val="bg1">
                  <a:lumMod val="65000"/>
                </a:schemeClr>
              </a:solidFill>
              <a:effectLst/>
              <a:uLnTx/>
              <a:uFillTx/>
              <a:ea typeface="等线" panose="02010600030101010101" pitchFamily="2" charset="-122"/>
              <a:cs typeface="+mn-cs"/>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smtClean="0">
                <a:solidFill>
                  <a:srgbClr val="2980B9"/>
                </a:solidFill>
                <a:ea typeface="微软雅黑" panose="020B0503020204020204" charset="-122"/>
              </a:rPr>
              <a:t>登录帐户概述</a:t>
            </a:r>
            <a:endPar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7" name="文本框 136"/>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01</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1" name="矩形 10"/>
          <p:cNvSpPr/>
          <p:nvPr/>
        </p:nvSpPr>
        <p:spPr>
          <a:xfrm>
            <a:off x="1046328" y="1755080"/>
            <a:ext cx="10003818" cy="327077"/>
          </a:xfrm>
          <a:prstGeom prst="rect">
            <a:avLst/>
          </a:prstGeom>
        </p:spPr>
        <p:txBody>
          <a:bodyPr wrap="square">
            <a:spAutoFit/>
            <a:scene3d>
              <a:camera prst="orthographicFront"/>
              <a:lightRig rig="threePt" dir="t"/>
            </a:scene3d>
            <a:sp3d contourW="6350"/>
          </a:bodyPr>
          <a:lstStyle/>
          <a:p>
            <a:pPr algn="just">
              <a:lnSpc>
                <a:spcPct val="120000"/>
              </a:lnSpc>
            </a:pPr>
            <a:endParaRPr lang="zh-CN" altLang="en-US" sz="1400" dirty="0">
              <a:solidFill>
                <a:srgbClr val="000000">
                  <a:lumMod val="50000"/>
                  <a:lumOff val="50000"/>
                </a:srgbClr>
              </a:solidFill>
            </a:endParaRPr>
          </a:p>
        </p:txBody>
      </p:sp>
      <p:sp>
        <p:nvSpPr>
          <p:cNvPr id="13" name="矩形 12"/>
          <p:cNvSpPr/>
          <p:nvPr/>
        </p:nvSpPr>
        <p:spPr>
          <a:xfrm>
            <a:off x="1046329" y="1309928"/>
            <a:ext cx="3003898" cy="4247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rgbClr val="000000">
                    <a:lumMod val="65000"/>
                    <a:lumOff val="35000"/>
                  </a:srgbClr>
                </a:solidFill>
              </a:rPr>
              <a:t>3.</a:t>
            </a:r>
            <a:r>
              <a:rPr lang="zh-CN" altLang="en-US" b="1" dirty="0" smtClean="0">
                <a:solidFill>
                  <a:srgbClr val="000000">
                    <a:lumMod val="65000"/>
                    <a:lumOff val="35000"/>
                  </a:srgbClr>
                </a:solidFill>
              </a:rPr>
              <a:t>服务器</a:t>
            </a:r>
            <a:r>
              <a:rPr lang="zh-CN" altLang="en-US" b="1" dirty="0">
                <a:solidFill>
                  <a:srgbClr val="000000">
                    <a:lumMod val="65000"/>
                    <a:lumOff val="35000"/>
                  </a:srgbClr>
                </a:solidFill>
              </a:rPr>
              <a:t>身份验证模式设置</a:t>
            </a:r>
          </a:p>
        </p:txBody>
      </p:sp>
      <p:pic>
        <p:nvPicPr>
          <p:cNvPr id="4098" name="Picture 2"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407" y="1755080"/>
            <a:ext cx="5123830" cy="375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未标题-1 拷贝"/>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2439" y="1826445"/>
            <a:ext cx="5126201" cy="3715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924407" y="5642430"/>
            <a:ext cx="5123830" cy="1200329"/>
          </a:xfrm>
          <a:prstGeom prst="rect">
            <a:avLst/>
          </a:prstGeom>
        </p:spPr>
        <p:txBody>
          <a:bodyPr wrap="square">
            <a:spAutoFit/>
          </a:bodyPr>
          <a:lstStyle/>
          <a:p>
            <a:r>
              <a:rPr lang="zh-CN" altLang="en-US" dirty="0"/>
              <a:t>（</a:t>
            </a:r>
            <a:r>
              <a:rPr lang="en-US" altLang="zh-CN" dirty="0"/>
              <a:t>1</a:t>
            </a:r>
            <a:r>
              <a:rPr lang="zh-CN" altLang="en-US" dirty="0"/>
              <a:t>）启动</a:t>
            </a:r>
            <a:r>
              <a:rPr lang="en-US" altLang="zh-CN" dirty="0"/>
              <a:t>SSMS</a:t>
            </a:r>
            <a:r>
              <a:rPr lang="zh-CN" altLang="en-US" dirty="0"/>
              <a:t>，在“对象资源管理器”窗格中右击服务器（</a:t>
            </a:r>
            <a:r>
              <a:rPr lang="en-US" altLang="zh-CN" dirty="0"/>
              <a:t>SHUJU</a:t>
            </a:r>
            <a:r>
              <a:rPr lang="zh-CN" altLang="en-US" dirty="0"/>
              <a:t>）节点，在弹出快捷菜单中选择“属性”命令，打开</a:t>
            </a:r>
            <a:r>
              <a:rPr lang="zh-CN" altLang="en-US" dirty="0" smtClean="0"/>
              <a:t>“服务器属性”窗口的</a:t>
            </a:r>
            <a:r>
              <a:rPr lang="zh-CN" altLang="en-US" dirty="0"/>
              <a:t>“常规”选项卡。</a:t>
            </a:r>
          </a:p>
        </p:txBody>
      </p:sp>
      <p:sp>
        <p:nvSpPr>
          <p:cNvPr id="3" name="矩形 2"/>
          <p:cNvSpPr/>
          <p:nvPr/>
        </p:nvSpPr>
        <p:spPr>
          <a:xfrm>
            <a:off x="6736080" y="1202398"/>
            <a:ext cx="5135434" cy="646331"/>
          </a:xfrm>
          <a:prstGeom prst="rect">
            <a:avLst/>
          </a:prstGeom>
        </p:spPr>
        <p:txBody>
          <a:bodyPr wrap="square">
            <a:spAutoFit/>
          </a:bodyPr>
          <a:lstStyle/>
          <a:p>
            <a:r>
              <a:rPr lang="zh-CN" altLang="en-US" dirty="0"/>
              <a:t>（</a:t>
            </a:r>
            <a:r>
              <a:rPr lang="en-US" altLang="zh-CN" dirty="0"/>
              <a:t>2</a:t>
            </a:r>
            <a:r>
              <a:rPr lang="zh-CN" altLang="en-US" dirty="0"/>
              <a:t>）在左侧“选择页”列表框中单击“安全性”选项卡，右侧可以设置服务器身份验证模式。</a:t>
            </a:r>
          </a:p>
        </p:txBody>
      </p:sp>
      <p:sp>
        <p:nvSpPr>
          <p:cNvPr id="4" name="矩形 3"/>
          <p:cNvSpPr/>
          <p:nvPr/>
        </p:nvSpPr>
        <p:spPr>
          <a:xfrm>
            <a:off x="6255797" y="5573974"/>
            <a:ext cx="5834603" cy="1200329"/>
          </a:xfrm>
          <a:prstGeom prst="rect">
            <a:avLst/>
          </a:prstGeom>
        </p:spPr>
        <p:txBody>
          <a:bodyPr wrap="square">
            <a:spAutoFit/>
          </a:bodyPr>
          <a:lstStyle/>
          <a:p>
            <a:r>
              <a:rPr lang="zh-CN" altLang="zh-CN" dirty="0"/>
              <a:t>注意：无：不审</a:t>
            </a:r>
            <a:r>
              <a:rPr lang="zh-CN" altLang="zh-CN" dirty="0" smtClean="0"/>
              <a:t>核</a:t>
            </a:r>
            <a:r>
              <a:rPr lang="zh-CN" altLang="en-US" dirty="0" smtClean="0"/>
              <a:t>、</a:t>
            </a:r>
            <a:r>
              <a:rPr lang="zh-CN" altLang="zh-CN" dirty="0" smtClean="0"/>
              <a:t>不</a:t>
            </a:r>
            <a:r>
              <a:rPr lang="zh-CN" altLang="zh-CN" dirty="0"/>
              <a:t>记录日志；仅限成功的登录：审核成功的登录并记录日志；仅限失败的登录：审核失败的登录并记录日志；失败和成功的登录：审核所有登录并记录日志。</a:t>
            </a: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创建登录帐户</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3" name="矩形 22"/>
          <p:cNvSpPr/>
          <p:nvPr/>
        </p:nvSpPr>
        <p:spPr>
          <a:xfrm>
            <a:off x="1046327" y="1309928"/>
            <a:ext cx="3003899" cy="4247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rgbClr val="000000">
                    <a:lumMod val="65000"/>
                    <a:lumOff val="35000"/>
                  </a:srgbClr>
                </a:solidFill>
              </a:rPr>
              <a:t>1.</a:t>
            </a:r>
            <a:r>
              <a:rPr lang="zh-CN" altLang="en-US" b="1" dirty="0" smtClean="0">
                <a:solidFill>
                  <a:srgbClr val="000000">
                    <a:lumMod val="65000"/>
                    <a:lumOff val="35000"/>
                  </a:srgbClr>
                </a:solidFill>
              </a:rPr>
              <a:t>使用</a:t>
            </a:r>
            <a:r>
              <a:rPr lang="en-US" altLang="zh-CN" b="1" dirty="0">
                <a:solidFill>
                  <a:srgbClr val="000000">
                    <a:lumMod val="65000"/>
                    <a:lumOff val="35000"/>
                  </a:srgbClr>
                </a:solidFill>
              </a:rPr>
              <a:t>SSMS</a:t>
            </a:r>
            <a:r>
              <a:rPr lang="zh-CN" altLang="en-US" b="1" dirty="0">
                <a:solidFill>
                  <a:srgbClr val="000000">
                    <a:lumMod val="65000"/>
                    <a:lumOff val="35000"/>
                  </a:srgbClr>
                </a:solidFill>
              </a:rPr>
              <a:t>创建登录帐户</a:t>
            </a:r>
          </a:p>
        </p:txBody>
      </p:sp>
      <p:grpSp>
        <p:nvGrpSpPr>
          <p:cNvPr id="10" name="组合 9"/>
          <p:cNvGrpSpPr/>
          <p:nvPr/>
        </p:nvGrpSpPr>
        <p:grpSpPr>
          <a:xfrm>
            <a:off x="982646" y="2244217"/>
            <a:ext cx="3995235" cy="3433759"/>
            <a:chOff x="1088299" y="4153868"/>
            <a:chExt cx="2241974" cy="1393448"/>
          </a:xfrm>
        </p:grpSpPr>
        <p:sp>
          <p:nvSpPr>
            <p:cNvPr id="11" name="矩形 10"/>
            <p:cNvSpPr/>
            <p:nvPr/>
          </p:nvSpPr>
          <p:spPr>
            <a:xfrm>
              <a:off x="1088299" y="4385762"/>
              <a:ext cx="2142923" cy="1161554"/>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1</a:t>
              </a:r>
              <a:r>
                <a:rPr lang="zh-CN" altLang="en-US" sz="2000" dirty="0">
                  <a:latin typeface="Courier New" panose="02070309020205020404" charset="0"/>
                  <a:ea typeface="宋体" panose="02010600030101010101" pitchFamily="2" charset="-122"/>
                  <a:sym typeface="+mn-ea"/>
                </a:rPr>
                <a:t>）启动</a:t>
              </a:r>
              <a:r>
                <a:rPr lang="en-US" altLang="zh-CN" sz="2000" dirty="0">
                  <a:latin typeface="Courier New" panose="02070309020205020404" charset="0"/>
                  <a:ea typeface="宋体" panose="02010600030101010101" pitchFamily="2" charset="-122"/>
                  <a:sym typeface="+mn-ea"/>
                </a:rPr>
                <a:t>SSMS</a:t>
              </a:r>
              <a:r>
                <a:rPr lang="zh-CN" altLang="en-US" sz="2000" dirty="0">
                  <a:latin typeface="Courier New" panose="02070309020205020404" charset="0"/>
                  <a:ea typeface="宋体" panose="02010600030101010101" pitchFamily="2" charset="-122"/>
                  <a:sym typeface="+mn-ea"/>
                </a:rPr>
                <a:t>，在“对象资源管理器”窗格中展开“安全性”目录，右击“登录”节点，在弹出的快捷菜单中执行“新建”→“登录”命令，打开“登录名</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新建”窗口的“常规”选项卡，可以设置登录名及其身份验证模式、默认数据库（默认为</a:t>
              </a:r>
              <a:r>
                <a:rPr lang="en-US" altLang="zh-CN" sz="2000" dirty="0">
                  <a:latin typeface="Courier New" panose="02070309020205020404" charset="0"/>
                  <a:ea typeface="宋体" panose="02010600030101010101" pitchFamily="2" charset="-122"/>
                  <a:sym typeface="+mn-ea"/>
                </a:rPr>
                <a:t>master</a:t>
              </a:r>
              <a:r>
                <a:rPr lang="zh-CN" altLang="en-US" sz="2000" dirty="0">
                  <a:latin typeface="Courier New" panose="02070309020205020404" charset="0"/>
                  <a:ea typeface="宋体" panose="02010600030101010101" pitchFamily="2" charset="-122"/>
                  <a:sym typeface="+mn-ea"/>
                </a:rPr>
                <a:t>）</a:t>
              </a:r>
            </a:p>
          </p:txBody>
        </p:sp>
        <p:sp>
          <p:nvSpPr>
            <p:cNvPr id="12" name="矩形 11"/>
            <p:cNvSpPr/>
            <p:nvPr/>
          </p:nvSpPr>
          <p:spPr>
            <a:xfrm>
              <a:off x="1088299" y="4153868"/>
              <a:ext cx="2241974" cy="17236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01】 </a:t>
              </a:r>
              <a:r>
                <a:rPr lang="zh-CN" altLang="en-US" b="1" dirty="0" smtClean="0">
                  <a:solidFill>
                    <a:schemeClr val="tx1">
                      <a:lumMod val="65000"/>
                      <a:lumOff val="35000"/>
                    </a:schemeClr>
                  </a:solidFill>
                </a:rPr>
                <a:t>利</a:t>
              </a:r>
              <a:r>
                <a:rPr lang="zh-CN" altLang="en-US" b="1" dirty="0">
                  <a:solidFill>
                    <a:schemeClr val="tx1">
                      <a:lumMod val="65000"/>
                      <a:lumOff val="35000"/>
                    </a:schemeClr>
                  </a:solidFill>
                </a:rPr>
                <a:t>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创建登录帐户。</a:t>
              </a:r>
            </a:p>
          </p:txBody>
        </p:sp>
      </p:grpSp>
      <p:pic>
        <p:nvPicPr>
          <p:cNvPr id="17410" name="Picture 2" descr="未标题-2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4729" y="1373225"/>
            <a:ext cx="6367851" cy="493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创建登录帐户</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3" name="矩形 22"/>
          <p:cNvSpPr/>
          <p:nvPr/>
        </p:nvSpPr>
        <p:spPr>
          <a:xfrm>
            <a:off x="1046327" y="1309928"/>
            <a:ext cx="3003899" cy="4247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rgbClr val="000000">
                    <a:lumMod val="65000"/>
                    <a:lumOff val="35000"/>
                  </a:srgbClr>
                </a:solidFill>
              </a:rPr>
              <a:t>1.</a:t>
            </a:r>
            <a:r>
              <a:rPr lang="zh-CN" altLang="en-US" b="1" dirty="0" smtClean="0">
                <a:solidFill>
                  <a:srgbClr val="000000">
                    <a:lumMod val="65000"/>
                    <a:lumOff val="35000"/>
                  </a:srgbClr>
                </a:solidFill>
              </a:rPr>
              <a:t>使用</a:t>
            </a:r>
            <a:r>
              <a:rPr lang="en-US" altLang="zh-CN" b="1" dirty="0">
                <a:solidFill>
                  <a:srgbClr val="000000">
                    <a:lumMod val="65000"/>
                    <a:lumOff val="35000"/>
                  </a:srgbClr>
                </a:solidFill>
              </a:rPr>
              <a:t>SSMS</a:t>
            </a:r>
            <a:r>
              <a:rPr lang="zh-CN" altLang="en-US" b="1" dirty="0">
                <a:solidFill>
                  <a:srgbClr val="000000">
                    <a:lumMod val="65000"/>
                    <a:lumOff val="35000"/>
                  </a:srgbClr>
                </a:solidFill>
              </a:rPr>
              <a:t>创建登录帐户</a:t>
            </a:r>
          </a:p>
        </p:txBody>
      </p:sp>
      <p:grpSp>
        <p:nvGrpSpPr>
          <p:cNvPr id="10" name="组合 9"/>
          <p:cNvGrpSpPr/>
          <p:nvPr/>
        </p:nvGrpSpPr>
        <p:grpSpPr>
          <a:xfrm>
            <a:off x="982646" y="2244215"/>
            <a:ext cx="3995235" cy="3372205"/>
            <a:chOff x="1088299" y="4153868"/>
            <a:chExt cx="2241974" cy="1368469"/>
          </a:xfrm>
        </p:grpSpPr>
        <p:sp>
          <p:nvSpPr>
            <p:cNvPr id="11" name="矩形 10"/>
            <p:cNvSpPr/>
            <p:nvPr/>
          </p:nvSpPr>
          <p:spPr>
            <a:xfrm>
              <a:off x="1088299" y="4385762"/>
              <a:ext cx="2142923" cy="1136575"/>
            </a:xfrm>
            <a:prstGeom prst="rect">
              <a:avLst/>
            </a:prstGeom>
          </p:spPr>
          <p:txBody>
            <a:bodyPr wrap="square">
              <a:spAutoFit/>
              <a:scene3d>
                <a:camera prst="orthographicFront"/>
                <a:lightRig rig="threePt" dir="t"/>
              </a:scene3d>
              <a:sp3d contourW="6350"/>
            </a:bodyPr>
            <a:lstStyle/>
            <a:p>
              <a:pPr indent="0"/>
              <a:r>
                <a:rPr lang="zh-CN" altLang="en-US" sz="1600" dirty="0">
                  <a:latin typeface="Courier New" panose="02070309020205020404" charset="0"/>
                  <a:ea typeface="宋体" panose="02010600030101010101" pitchFamily="2" charset="-122"/>
                  <a:sym typeface="+mn-ea"/>
                </a:rPr>
                <a:t>（</a:t>
              </a:r>
              <a:r>
                <a:rPr lang="en-US" altLang="zh-CN" sz="1600" dirty="0" smtClean="0">
                  <a:latin typeface="Courier New" panose="02070309020205020404" charset="0"/>
                  <a:ea typeface="宋体" panose="02010600030101010101" pitchFamily="2" charset="-122"/>
                  <a:sym typeface="+mn-ea"/>
                </a:rPr>
                <a:t>1</a:t>
              </a:r>
              <a:r>
                <a:rPr lang="zh-CN" altLang="en-US" sz="1600" dirty="0" smtClean="0">
                  <a:latin typeface="Courier New" panose="02070309020205020404" charset="0"/>
                  <a:ea typeface="宋体" panose="02010600030101010101" pitchFamily="2" charset="-122"/>
                  <a:sym typeface="+mn-ea"/>
                </a:rPr>
                <a:t>）</a:t>
              </a:r>
              <a:r>
                <a:rPr lang="en-US" altLang="zh-CN" sz="1600" dirty="0" smtClean="0">
                  <a:latin typeface="Courier New" panose="02070309020205020404" charset="0"/>
                  <a:ea typeface="宋体" panose="02010600030101010101" pitchFamily="2" charset="-122"/>
                  <a:sym typeface="+mn-ea"/>
                </a:rPr>
                <a:t>-</a:t>
              </a:r>
              <a:r>
                <a:rPr lang="zh-CN" altLang="en-US" sz="1600" dirty="0" smtClean="0">
                  <a:latin typeface="Courier New" panose="02070309020205020404" charset="0"/>
                  <a:ea typeface="宋体" panose="02010600030101010101" pitchFamily="2" charset="-122"/>
                  <a:sym typeface="+mn-ea"/>
                </a:rPr>
                <a:t>①</a:t>
              </a:r>
              <a:r>
                <a:rPr lang="zh-CN" altLang="en-US" sz="1600" dirty="0">
                  <a:latin typeface="Courier New" panose="02070309020205020404" charset="0"/>
                  <a:ea typeface="宋体" panose="02010600030101010101" pitchFamily="2" charset="-122"/>
                  <a:sym typeface="+mn-ea"/>
                </a:rPr>
                <a:t>如选择</a:t>
              </a:r>
              <a:r>
                <a:rPr lang="en-US" altLang="zh-CN" sz="1600" dirty="0">
                  <a:latin typeface="Courier New" panose="02070309020205020404" charset="0"/>
                  <a:ea typeface="宋体" panose="02010600030101010101" pitchFamily="2" charset="-122"/>
                  <a:sym typeface="+mn-ea"/>
                </a:rPr>
                <a:t>Windows</a:t>
              </a:r>
              <a:r>
                <a:rPr lang="zh-CN" altLang="en-US" sz="1600" dirty="0">
                  <a:latin typeface="Courier New" panose="02070309020205020404" charset="0"/>
                  <a:ea typeface="宋体" panose="02010600030101010101" pitchFamily="2" charset="-122"/>
                  <a:sym typeface="+mn-ea"/>
                </a:rPr>
                <a:t>身份验证，则需单击“登录名”文本框后“搜索”按钮，在打开“选择用户或组”对话框中选择用户（如</a:t>
              </a:r>
              <a:r>
                <a:rPr lang="en-US" altLang="zh-CN" sz="1600" dirty="0" err="1">
                  <a:latin typeface="Courier New" panose="02070309020205020404" charset="0"/>
                  <a:ea typeface="宋体" panose="02010600030101010101" pitchFamily="2" charset="-122"/>
                  <a:sym typeface="+mn-ea"/>
                </a:rPr>
                <a:t>shuju</a:t>
              </a:r>
              <a:r>
                <a:rPr lang="en-US" altLang="zh-CN" sz="1600" dirty="0">
                  <a:latin typeface="Courier New" panose="02070309020205020404" charset="0"/>
                  <a:ea typeface="宋体" panose="02010600030101010101" pitchFamily="2" charset="-122"/>
                  <a:sym typeface="+mn-ea"/>
                </a:rPr>
                <a:t>\</a:t>
              </a:r>
              <a:r>
                <a:rPr lang="en-US" altLang="zh-CN" sz="1600" dirty="0" err="1">
                  <a:latin typeface="Courier New" panose="02070309020205020404" charset="0"/>
                  <a:ea typeface="宋体" panose="02010600030101010101" pitchFamily="2" charset="-122"/>
                  <a:sym typeface="+mn-ea"/>
                </a:rPr>
                <a:t>win_regA</a:t>
              </a:r>
              <a:r>
                <a:rPr lang="zh-CN" altLang="en-US" sz="1600" dirty="0">
                  <a:latin typeface="Courier New" panose="02070309020205020404" charset="0"/>
                  <a:ea typeface="宋体" panose="02010600030101010101" pitchFamily="2" charset="-122"/>
                  <a:sym typeface="+mn-ea"/>
                </a:rPr>
                <a:t>）映射为登录帐户，如图</a:t>
              </a:r>
              <a:r>
                <a:rPr lang="en-US" altLang="zh-CN" sz="1600" dirty="0">
                  <a:latin typeface="Courier New" panose="02070309020205020404" charset="0"/>
                  <a:ea typeface="宋体" panose="02010600030101010101" pitchFamily="2" charset="-122"/>
                  <a:sym typeface="+mn-ea"/>
                </a:rPr>
                <a:t>11-6</a:t>
              </a:r>
              <a:r>
                <a:rPr lang="zh-CN" altLang="en-US" sz="1600" dirty="0">
                  <a:latin typeface="Courier New" panose="02070309020205020404" charset="0"/>
                  <a:ea typeface="宋体" panose="02010600030101010101" pitchFamily="2" charset="-122"/>
                  <a:sym typeface="+mn-ea"/>
                </a:rPr>
                <a:t>所示。用户可以借助“高级”和“检查名称”按钮来检查用户名有效性</a:t>
              </a:r>
              <a:r>
                <a:rPr lang="zh-CN" altLang="en-US" sz="1600" dirty="0" smtClean="0">
                  <a:latin typeface="Courier New" panose="02070309020205020404" charset="0"/>
                  <a:ea typeface="宋体" panose="02010600030101010101" pitchFamily="2" charset="-122"/>
                  <a:sym typeface="+mn-ea"/>
                </a:rPr>
                <a:t>。</a:t>
              </a:r>
              <a:endParaRPr lang="en-US" altLang="zh-CN" sz="1600" dirty="0" smtClean="0">
                <a:latin typeface="Courier New" panose="02070309020205020404" charset="0"/>
                <a:ea typeface="宋体" panose="02010600030101010101" pitchFamily="2" charset="-122"/>
                <a:sym typeface="+mn-ea"/>
              </a:endParaRPr>
            </a:p>
            <a:p>
              <a:pPr indent="0"/>
              <a:r>
                <a:rPr lang="en-US" altLang="zh-CN" sz="1600" dirty="0">
                  <a:latin typeface="Courier New" panose="02070309020205020404" charset="0"/>
                  <a:ea typeface="宋体" panose="02010600030101010101" pitchFamily="2" charset="-122"/>
                  <a:sym typeface="+mn-ea"/>
                </a:rPr>
                <a:t>-②</a:t>
              </a:r>
              <a:r>
                <a:rPr lang="zh-CN" altLang="en-US" sz="1600" dirty="0">
                  <a:latin typeface="Courier New" panose="02070309020205020404" charset="0"/>
                  <a:ea typeface="宋体" panose="02010600030101010101" pitchFamily="2" charset="-122"/>
                  <a:sym typeface="+mn-ea"/>
                </a:rPr>
                <a:t>如选择</a:t>
              </a:r>
              <a:r>
                <a:rPr lang="en-US" altLang="zh-CN" sz="1600" dirty="0">
                  <a:latin typeface="Courier New" panose="02070309020205020404" charset="0"/>
                  <a:ea typeface="宋体" panose="02010600030101010101" pitchFamily="2" charset="-122"/>
                  <a:sym typeface="+mn-ea"/>
                </a:rPr>
                <a:t>SQL Server</a:t>
              </a:r>
              <a:r>
                <a:rPr lang="zh-CN" altLang="en-US" sz="1600" dirty="0">
                  <a:latin typeface="Courier New" panose="02070309020205020404" charset="0"/>
                  <a:ea typeface="宋体" panose="02010600030101010101" pitchFamily="2" charset="-122"/>
                  <a:sym typeface="+mn-ea"/>
                </a:rPr>
                <a:t>身份验证，则按提示输入密码和确认密码（建议登</a:t>
              </a:r>
              <a:r>
                <a:rPr lang="zh-CN" altLang="en-US" sz="1600" dirty="0" smtClean="0">
                  <a:latin typeface="Courier New" panose="02070309020205020404" charset="0"/>
                  <a:ea typeface="宋体" panose="02010600030101010101" pitchFamily="2" charset="-122"/>
                  <a:sym typeface="+mn-ea"/>
                </a:rPr>
                <a:t>录名和</a:t>
              </a:r>
              <a:r>
                <a:rPr lang="zh-CN" altLang="en-US" sz="1600" dirty="0">
                  <a:latin typeface="Courier New" panose="02070309020205020404" charset="0"/>
                  <a:ea typeface="宋体" panose="02010600030101010101" pitchFamily="2" charset="-122"/>
                  <a:sym typeface="+mn-ea"/>
                </a:rPr>
                <a:t>密码分别设置为</a:t>
              </a:r>
              <a:r>
                <a:rPr lang="en-US" altLang="zh-CN" sz="1600" dirty="0" err="1">
                  <a:latin typeface="Courier New" panose="02070309020205020404" charset="0"/>
                  <a:ea typeface="宋体" panose="02010600030101010101" pitchFamily="2" charset="-122"/>
                  <a:sym typeface="+mn-ea"/>
                </a:rPr>
                <a:t>sql_loginA</a:t>
              </a:r>
              <a:r>
                <a:rPr lang="zh-CN" altLang="en-US" sz="1600" dirty="0">
                  <a:latin typeface="Courier New" panose="02070309020205020404" charset="0"/>
                  <a:ea typeface="宋体" panose="02010600030101010101" pitchFamily="2" charset="-122"/>
                  <a:sym typeface="+mn-ea"/>
                </a:rPr>
                <a:t>和</a:t>
              </a:r>
              <a:r>
                <a:rPr lang="en-US" altLang="zh-CN" sz="1600" dirty="0">
                  <a:latin typeface="Courier New" panose="02070309020205020404" charset="0"/>
                  <a:ea typeface="宋体" panose="02010600030101010101" pitchFamily="2" charset="-122"/>
                  <a:sym typeface="+mn-ea"/>
                </a:rPr>
                <a:t>test</a:t>
              </a:r>
              <a:r>
                <a:rPr lang="zh-CN" altLang="en-US" sz="1600" dirty="0">
                  <a:latin typeface="Courier New" panose="02070309020205020404" charset="0"/>
                  <a:ea typeface="宋体" panose="02010600030101010101" pitchFamily="2" charset="-122"/>
                  <a:sym typeface="+mn-ea"/>
                </a:rPr>
                <a:t>）。</a:t>
              </a:r>
            </a:p>
          </p:txBody>
        </p:sp>
        <p:sp>
          <p:nvSpPr>
            <p:cNvPr id="12" name="矩形 11"/>
            <p:cNvSpPr/>
            <p:nvPr/>
          </p:nvSpPr>
          <p:spPr>
            <a:xfrm>
              <a:off x="1088299" y="4153868"/>
              <a:ext cx="2241974" cy="17236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01】 </a:t>
              </a:r>
              <a:r>
                <a:rPr lang="zh-CN" altLang="en-US" b="1" dirty="0" smtClean="0">
                  <a:solidFill>
                    <a:schemeClr val="tx1">
                      <a:lumMod val="65000"/>
                      <a:lumOff val="35000"/>
                    </a:schemeClr>
                  </a:solidFill>
                </a:rPr>
                <a:t>利</a:t>
              </a:r>
              <a:r>
                <a:rPr lang="zh-CN" altLang="en-US" b="1" dirty="0">
                  <a:solidFill>
                    <a:schemeClr val="tx1">
                      <a:lumMod val="65000"/>
                      <a:lumOff val="35000"/>
                    </a:schemeClr>
                  </a:solidFill>
                </a:rPr>
                <a:t>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创建登录帐户。</a:t>
              </a:r>
            </a:p>
          </p:txBody>
        </p:sp>
      </p:grpSp>
      <p:pic>
        <p:nvPicPr>
          <p:cNvPr id="3074" name="图片 135"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7881" y="1926043"/>
            <a:ext cx="6964883" cy="370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创建登录帐户</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3" name="矩形 22"/>
          <p:cNvSpPr/>
          <p:nvPr/>
        </p:nvSpPr>
        <p:spPr>
          <a:xfrm>
            <a:off x="1046327" y="1309928"/>
            <a:ext cx="3003899" cy="4247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rgbClr val="000000">
                    <a:lumMod val="65000"/>
                    <a:lumOff val="35000"/>
                  </a:srgbClr>
                </a:solidFill>
              </a:rPr>
              <a:t>1.</a:t>
            </a:r>
            <a:r>
              <a:rPr lang="zh-CN" altLang="en-US" b="1" dirty="0" smtClean="0">
                <a:solidFill>
                  <a:srgbClr val="000000">
                    <a:lumMod val="65000"/>
                    <a:lumOff val="35000"/>
                  </a:srgbClr>
                </a:solidFill>
              </a:rPr>
              <a:t>使用</a:t>
            </a:r>
            <a:r>
              <a:rPr lang="en-US" altLang="zh-CN" b="1" dirty="0">
                <a:solidFill>
                  <a:srgbClr val="000000">
                    <a:lumMod val="65000"/>
                    <a:lumOff val="35000"/>
                  </a:srgbClr>
                </a:solidFill>
              </a:rPr>
              <a:t>SSMS</a:t>
            </a:r>
            <a:r>
              <a:rPr lang="zh-CN" altLang="en-US" b="1" dirty="0">
                <a:solidFill>
                  <a:srgbClr val="000000">
                    <a:lumMod val="65000"/>
                    <a:lumOff val="35000"/>
                  </a:srgbClr>
                </a:solidFill>
              </a:rPr>
              <a:t>创建登录帐户</a:t>
            </a:r>
          </a:p>
        </p:txBody>
      </p:sp>
      <p:grpSp>
        <p:nvGrpSpPr>
          <p:cNvPr id="10" name="组合 9"/>
          <p:cNvGrpSpPr/>
          <p:nvPr/>
        </p:nvGrpSpPr>
        <p:grpSpPr>
          <a:xfrm>
            <a:off x="982646" y="2244217"/>
            <a:ext cx="3995235" cy="2510429"/>
            <a:chOff x="1088299" y="4153868"/>
            <a:chExt cx="2241974" cy="1018753"/>
          </a:xfrm>
        </p:grpSpPr>
        <p:sp>
          <p:nvSpPr>
            <p:cNvPr id="11" name="矩形 10"/>
            <p:cNvSpPr/>
            <p:nvPr/>
          </p:nvSpPr>
          <p:spPr>
            <a:xfrm>
              <a:off x="1088299" y="4385762"/>
              <a:ext cx="2142923" cy="786859"/>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2</a:t>
              </a:r>
              <a:r>
                <a:rPr lang="zh-CN" altLang="en-US" sz="2000" dirty="0">
                  <a:latin typeface="Courier New" panose="02070309020205020404" charset="0"/>
                  <a:ea typeface="宋体" panose="02010600030101010101" pitchFamily="2" charset="-122"/>
                  <a:sym typeface="+mn-ea"/>
                </a:rPr>
                <a:t>）在左侧“选择页”列表框中单击“服务器角色”选项卡，右侧可以为登录名授予服务器</a:t>
              </a:r>
              <a:r>
                <a:rPr lang="zh-CN" altLang="en-US" sz="2000" dirty="0" smtClean="0">
                  <a:latin typeface="Courier New" panose="02070309020205020404" charset="0"/>
                  <a:ea typeface="宋体" panose="02010600030101010101" pitchFamily="2" charset="-122"/>
                  <a:sym typeface="+mn-ea"/>
                </a:rPr>
                <a:t>角色。</a:t>
              </a:r>
              <a:r>
                <a:rPr lang="zh-CN" altLang="en-US" sz="2000" dirty="0">
                  <a:latin typeface="Courier New" panose="02070309020205020404" charset="0"/>
                  <a:ea typeface="宋体" panose="02010600030101010101" pitchFamily="2" charset="-122"/>
                  <a:sym typeface="+mn-ea"/>
                </a:rPr>
                <a:t>新建登录名自动成为服务器角色</a:t>
              </a:r>
              <a:r>
                <a:rPr lang="en-US" altLang="zh-CN" sz="2000" dirty="0">
                  <a:latin typeface="Courier New" panose="02070309020205020404" charset="0"/>
                  <a:ea typeface="宋体" panose="02010600030101010101" pitchFamily="2" charset="-122"/>
                  <a:sym typeface="+mn-ea"/>
                </a:rPr>
                <a:t>public</a:t>
              </a:r>
              <a:r>
                <a:rPr lang="zh-CN" altLang="en-US" sz="2000" dirty="0">
                  <a:latin typeface="Courier New" panose="02070309020205020404" charset="0"/>
                  <a:ea typeface="宋体" panose="02010600030101010101" pitchFamily="2" charset="-122"/>
                  <a:sym typeface="+mn-ea"/>
                </a:rPr>
                <a:t>的成员（只有公众访问权限，没有任何操作权限</a:t>
              </a:r>
              <a:r>
                <a:rPr lang="zh-CN" altLang="en-US" sz="2000" dirty="0" smtClean="0">
                  <a:latin typeface="Courier New" panose="02070309020205020404" charset="0"/>
                  <a:ea typeface="宋体" panose="02010600030101010101" pitchFamily="2" charset="-122"/>
                  <a:sym typeface="+mn-ea"/>
                </a:rPr>
                <a:t>）。</a:t>
              </a:r>
              <a:endParaRPr lang="zh-CN" altLang="en-US" sz="2000" dirty="0">
                <a:latin typeface="Courier New" panose="02070309020205020404" charset="0"/>
                <a:ea typeface="宋体" panose="02010600030101010101" pitchFamily="2" charset="-122"/>
                <a:sym typeface="+mn-ea"/>
              </a:endParaRPr>
            </a:p>
          </p:txBody>
        </p:sp>
        <p:sp>
          <p:nvSpPr>
            <p:cNvPr id="12" name="矩形 11"/>
            <p:cNvSpPr/>
            <p:nvPr/>
          </p:nvSpPr>
          <p:spPr>
            <a:xfrm>
              <a:off x="1088299" y="4153868"/>
              <a:ext cx="2241974" cy="17236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01】 </a:t>
              </a:r>
              <a:r>
                <a:rPr lang="zh-CN" altLang="en-US" b="1" dirty="0" smtClean="0">
                  <a:solidFill>
                    <a:schemeClr val="tx1">
                      <a:lumMod val="65000"/>
                      <a:lumOff val="35000"/>
                    </a:schemeClr>
                  </a:solidFill>
                </a:rPr>
                <a:t>利</a:t>
              </a:r>
              <a:r>
                <a:rPr lang="zh-CN" altLang="en-US" b="1" dirty="0">
                  <a:solidFill>
                    <a:schemeClr val="tx1">
                      <a:lumMod val="65000"/>
                      <a:lumOff val="35000"/>
                    </a:schemeClr>
                  </a:solidFill>
                </a:rPr>
                <a:t>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创建登录帐户。</a:t>
              </a:r>
            </a:p>
          </p:txBody>
        </p:sp>
      </p:grpSp>
      <p:pic>
        <p:nvPicPr>
          <p:cNvPr id="19458" name="Picture 2"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0389" y="1391729"/>
            <a:ext cx="7006306" cy="384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488"/>
          <p:cNvSpPr>
            <a:spLocks noChangeArrowheads="1"/>
          </p:cNvSpPr>
          <p:nvPr/>
        </p:nvSpPr>
        <p:spPr bwMode="auto">
          <a:xfrm>
            <a:off x="7030369" y="3576421"/>
            <a:ext cx="4632211" cy="172937"/>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创建登录帐户</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3" name="矩形 22"/>
          <p:cNvSpPr/>
          <p:nvPr/>
        </p:nvSpPr>
        <p:spPr>
          <a:xfrm>
            <a:off x="1046328" y="1309928"/>
            <a:ext cx="3220872" cy="4247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rgbClr val="000000">
                    <a:lumMod val="65000"/>
                    <a:lumOff val="35000"/>
                  </a:srgbClr>
                </a:solidFill>
              </a:rPr>
              <a:t>1.</a:t>
            </a:r>
            <a:r>
              <a:rPr lang="zh-CN" altLang="en-US" b="1" dirty="0" smtClean="0">
                <a:solidFill>
                  <a:srgbClr val="000000">
                    <a:lumMod val="65000"/>
                    <a:lumOff val="35000"/>
                  </a:srgbClr>
                </a:solidFill>
              </a:rPr>
              <a:t>使用</a:t>
            </a:r>
            <a:r>
              <a:rPr lang="en-US" altLang="zh-CN" b="1" dirty="0">
                <a:solidFill>
                  <a:srgbClr val="000000">
                    <a:lumMod val="65000"/>
                    <a:lumOff val="35000"/>
                  </a:srgbClr>
                </a:solidFill>
              </a:rPr>
              <a:t>SSMS</a:t>
            </a:r>
            <a:r>
              <a:rPr lang="zh-CN" altLang="en-US" b="1" dirty="0">
                <a:solidFill>
                  <a:srgbClr val="000000">
                    <a:lumMod val="65000"/>
                    <a:lumOff val="35000"/>
                  </a:srgbClr>
                </a:solidFill>
              </a:rPr>
              <a:t>创建登录帐户</a:t>
            </a:r>
          </a:p>
        </p:txBody>
      </p:sp>
      <p:grpSp>
        <p:nvGrpSpPr>
          <p:cNvPr id="10" name="组合 9"/>
          <p:cNvGrpSpPr/>
          <p:nvPr/>
        </p:nvGrpSpPr>
        <p:grpSpPr>
          <a:xfrm>
            <a:off x="982646" y="2244216"/>
            <a:ext cx="3995235" cy="3433759"/>
            <a:chOff x="1088299" y="4153868"/>
            <a:chExt cx="2241974" cy="1393448"/>
          </a:xfrm>
        </p:grpSpPr>
        <p:sp>
          <p:nvSpPr>
            <p:cNvPr id="11" name="矩形 10"/>
            <p:cNvSpPr/>
            <p:nvPr/>
          </p:nvSpPr>
          <p:spPr>
            <a:xfrm>
              <a:off x="1088299" y="4385762"/>
              <a:ext cx="2142923" cy="1161554"/>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3</a:t>
              </a:r>
              <a:r>
                <a:rPr lang="zh-CN" altLang="en-US" sz="2000" dirty="0">
                  <a:latin typeface="Courier New" panose="02070309020205020404" charset="0"/>
                  <a:ea typeface="宋体" panose="02010600030101010101" pitchFamily="2" charset="-122"/>
                  <a:sym typeface="+mn-ea"/>
                </a:rPr>
                <a:t>）在左侧“选择页”列表框中单击“用户映射”选项卡，右侧可以为登录名映射数据库用户及其数据库</a:t>
              </a:r>
              <a:r>
                <a:rPr lang="zh-CN" altLang="en-US" sz="2000" dirty="0" smtClean="0">
                  <a:latin typeface="Courier New" panose="02070309020205020404" charset="0"/>
                  <a:ea typeface="宋体" panose="02010600030101010101" pitchFamily="2" charset="-122"/>
                  <a:sym typeface="+mn-ea"/>
                </a:rPr>
                <a:t>角色。</a:t>
              </a:r>
              <a:r>
                <a:rPr lang="zh-CN" altLang="en-US" sz="2000" dirty="0">
                  <a:latin typeface="Courier New" panose="02070309020205020404" charset="0"/>
                  <a:ea typeface="宋体" panose="02010600030101010101" pitchFamily="2" charset="-122"/>
                  <a:sym typeface="+mn-ea"/>
                </a:rPr>
                <a:t>其中，“映射到此登录名的用户”表示为登录账户设置可访问的数据库及其在数据库中映射的数据库用户；“数据库角色成员身份”表示数据库用户拥有的数据库角色。</a:t>
              </a:r>
            </a:p>
          </p:txBody>
        </p:sp>
        <p:sp>
          <p:nvSpPr>
            <p:cNvPr id="12" name="矩形 11"/>
            <p:cNvSpPr/>
            <p:nvPr/>
          </p:nvSpPr>
          <p:spPr>
            <a:xfrm>
              <a:off x="1088299" y="4153868"/>
              <a:ext cx="2241974" cy="17236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01】 </a:t>
              </a:r>
              <a:r>
                <a:rPr lang="zh-CN" altLang="en-US" b="1" dirty="0" smtClean="0">
                  <a:solidFill>
                    <a:schemeClr val="tx1">
                      <a:lumMod val="65000"/>
                      <a:lumOff val="35000"/>
                    </a:schemeClr>
                  </a:solidFill>
                </a:rPr>
                <a:t>利</a:t>
              </a:r>
              <a:r>
                <a:rPr lang="zh-CN" altLang="en-US" b="1" dirty="0">
                  <a:solidFill>
                    <a:schemeClr val="tx1">
                      <a:lumMod val="65000"/>
                      <a:lumOff val="35000"/>
                    </a:schemeClr>
                  </a:solidFill>
                </a:rPr>
                <a:t>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创建登录帐户。</a:t>
              </a:r>
            </a:p>
          </p:txBody>
        </p:sp>
      </p:grpSp>
      <p:pic>
        <p:nvPicPr>
          <p:cNvPr id="20482" name="Picture 2"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4689" y="1428484"/>
            <a:ext cx="6130642" cy="4838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创建登录帐户</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3" name="矩形 22"/>
          <p:cNvSpPr/>
          <p:nvPr/>
        </p:nvSpPr>
        <p:spPr>
          <a:xfrm>
            <a:off x="1046327" y="1309928"/>
            <a:ext cx="3003899" cy="4247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rgbClr val="000000">
                    <a:lumMod val="65000"/>
                    <a:lumOff val="35000"/>
                  </a:srgbClr>
                </a:solidFill>
              </a:rPr>
              <a:t>1.</a:t>
            </a:r>
            <a:r>
              <a:rPr lang="zh-CN" altLang="en-US" b="1" dirty="0" smtClean="0">
                <a:solidFill>
                  <a:srgbClr val="000000">
                    <a:lumMod val="65000"/>
                    <a:lumOff val="35000"/>
                  </a:srgbClr>
                </a:solidFill>
              </a:rPr>
              <a:t>使用</a:t>
            </a:r>
            <a:r>
              <a:rPr lang="en-US" altLang="zh-CN" b="1" dirty="0">
                <a:solidFill>
                  <a:srgbClr val="000000">
                    <a:lumMod val="65000"/>
                    <a:lumOff val="35000"/>
                  </a:srgbClr>
                </a:solidFill>
              </a:rPr>
              <a:t>SSMS</a:t>
            </a:r>
            <a:r>
              <a:rPr lang="zh-CN" altLang="en-US" b="1" dirty="0">
                <a:solidFill>
                  <a:srgbClr val="000000">
                    <a:lumMod val="65000"/>
                    <a:lumOff val="35000"/>
                  </a:srgbClr>
                </a:solidFill>
              </a:rPr>
              <a:t>创建登录帐户</a:t>
            </a:r>
          </a:p>
        </p:txBody>
      </p:sp>
      <p:grpSp>
        <p:nvGrpSpPr>
          <p:cNvPr id="10" name="组合 9"/>
          <p:cNvGrpSpPr/>
          <p:nvPr/>
        </p:nvGrpSpPr>
        <p:grpSpPr>
          <a:xfrm>
            <a:off x="982646" y="2244216"/>
            <a:ext cx="3995235" cy="3125983"/>
            <a:chOff x="1088299" y="4153868"/>
            <a:chExt cx="2241974" cy="1268550"/>
          </a:xfrm>
        </p:grpSpPr>
        <p:sp>
          <p:nvSpPr>
            <p:cNvPr id="11" name="矩形 10"/>
            <p:cNvSpPr/>
            <p:nvPr/>
          </p:nvSpPr>
          <p:spPr>
            <a:xfrm>
              <a:off x="1088299" y="4385762"/>
              <a:ext cx="2142923" cy="1036656"/>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4</a:t>
              </a:r>
              <a:r>
                <a:rPr lang="zh-CN" altLang="en-US" sz="2000" dirty="0">
                  <a:latin typeface="Courier New" panose="02070309020205020404" charset="0"/>
                  <a:ea typeface="宋体" panose="02010600030101010101" pitchFamily="2" charset="-122"/>
                  <a:sym typeface="+mn-ea"/>
                </a:rPr>
                <a:t>）在左侧“选择页”列表框中单击“安全对象”选项卡，右侧可以为登录名设置“安全对象”及相关权限，单击“搜索”按钮，在弹出的“添加对象”对话框中可进一步选择不同类型的安全对象（如服务器），并进行对象权限的授予或拒绝</a:t>
              </a:r>
              <a:r>
                <a:rPr lang="zh-CN" altLang="en-US" sz="2000" dirty="0" smtClean="0">
                  <a:latin typeface="Courier New" panose="02070309020205020404" charset="0"/>
                  <a:ea typeface="宋体" panose="02010600030101010101" pitchFamily="2" charset="-122"/>
                  <a:sym typeface="+mn-ea"/>
                </a:rPr>
                <a:t>操作。</a:t>
              </a:r>
              <a:endParaRPr lang="zh-CN" altLang="en-US" sz="2000" dirty="0">
                <a:latin typeface="Courier New" panose="02070309020205020404" charset="0"/>
                <a:ea typeface="宋体" panose="02010600030101010101" pitchFamily="2" charset="-122"/>
                <a:sym typeface="+mn-ea"/>
              </a:endParaRPr>
            </a:p>
          </p:txBody>
        </p:sp>
        <p:sp>
          <p:nvSpPr>
            <p:cNvPr id="12" name="矩形 11"/>
            <p:cNvSpPr/>
            <p:nvPr/>
          </p:nvSpPr>
          <p:spPr>
            <a:xfrm>
              <a:off x="1088299" y="4153868"/>
              <a:ext cx="2241974" cy="17236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01】 </a:t>
              </a:r>
              <a:r>
                <a:rPr lang="zh-CN" altLang="en-US" b="1" dirty="0" smtClean="0">
                  <a:solidFill>
                    <a:schemeClr val="tx1">
                      <a:lumMod val="65000"/>
                      <a:lumOff val="35000"/>
                    </a:schemeClr>
                  </a:solidFill>
                </a:rPr>
                <a:t>利</a:t>
              </a:r>
              <a:r>
                <a:rPr lang="zh-CN" altLang="en-US" b="1" dirty="0">
                  <a:solidFill>
                    <a:schemeClr val="tx1">
                      <a:lumMod val="65000"/>
                      <a:lumOff val="35000"/>
                    </a:schemeClr>
                  </a:solidFill>
                </a:rPr>
                <a:t>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创建登录帐户。</a:t>
              </a:r>
            </a:p>
          </p:txBody>
        </p:sp>
      </p:grpSp>
      <p:pic>
        <p:nvPicPr>
          <p:cNvPr id="21506" name="Picture 2" descr="未标题-6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7881" y="1329802"/>
            <a:ext cx="6915405" cy="465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创建登录帐户</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3" name="矩形 22"/>
          <p:cNvSpPr/>
          <p:nvPr/>
        </p:nvSpPr>
        <p:spPr>
          <a:xfrm>
            <a:off x="1046328" y="1309928"/>
            <a:ext cx="3220872" cy="4247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rgbClr val="000000">
                    <a:lumMod val="65000"/>
                    <a:lumOff val="35000"/>
                  </a:srgbClr>
                </a:solidFill>
              </a:rPr>
              <a:t>1.</a:t>
            </a:r>
            <a:r>
              <a:rPr lang="zh-CN" altLang="en-US" b="1" dirty="0" smtClean="0">
                <a:solidFill>
                  <a:srgbClr val="000000">
                    <a:lumMod val="65000"/>
                    <a:lumOff val="35000"/>
                  </a:srgbClr>
                </a:solidFill>
              </a:rPr>
              <a:t>使用</a:t>
            </a:r>
            <a:r>
              <a:rPr lang="en-US" altLang="zh-CN" b="1" dirty="0">
                <a:solidFill>
                  <a:srgbClr val="000000">
                    <a:lumMod val="65000"/>
                    <a:lumOff val="35000"/>
                  </a:srgbClr>
                </a:solidFill>
              </a:rPr>
              <a:t>SSMS</a:t>
            </a:r>
            <a:r>
              <a:rPr lang="zh-CN" altLang="en-US" b="1" dirty="0">
                <a:solidFill>
                  <a:srgbClr val="000000">
                    <a:lumMod val="65000"/>
                    <a:lumOff val="35000"/>
                  </a:srgbClr>
                </a:solidFill>
              </a:rPr>
              <a:t>创建登录帐户</a:t>
            </a:r>
          </a:p>
        </p:txBody>
      </p:sp>
      <p:grpSp>
        <p:nvGrpSpPr>
          <p:cNvPr id="10" name="组合 9"/>
          <p:cNvGrpSpPr/>
          <p:nvPr/>
        </p:nvGrpSpPr>
        <p:grpSpPr>
          <a:xfrm>
            <a:off x="982646" y="2244216"/>
            <a:ext cx="3995235" cy="2202653"/>
            <a:chOff x="1088299" y="4153868"/>
            <a:chExt cx="2241974" cy="893855"/>
          </a:xfrm>
        </p:grpSpPr>
        <p:sp>
          <p:nvSpPr>
            <p:cNvPr id="11" name="矩形 10"/>
            <p:cNvSpPr/>
            <p:nvPr/>
          </p:nvSpPr>
          <p:spPr>
            <a:xfrm>
              <a:off x="1088299" y="4385762"/>
              <a:ext cx="2142923" cy="661961"/>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5</a:t>
              </a:r>
              <a:r>
                <a:rPr lang="zh-CN" altLang="en-US" sz="2000" dirty="0">
                  <a:latin typeface="Courier New" panose="02070309020205020404" charset="0"/>
                  <a:ea typeface="宋体" panose="02010600030101010101" pitchFamily="2" charset="-122"/>
                  <a:sym typeface="+mn-ea"/>
                </a:rPr>
                <a:t>）在左侧“选择页”列表框中单击“状态”选项卡，右侧可以设置“是否允许连接数据库引擎”，以及“登录名”的启用或</a:t>
              </a:r>
              <a:r>
                <a:rPr lang="zh-CN" altLang="en-US" sz="2000" dirty="0" smtClean="0">
                  <a:latin typeface="Courier New" panose="02070309020205020404" charset="0"/>
                  <a:ea typeface="宋体" panose="02010600030101010101" pitchFamily="2" charset="-122"/>
                  <a:sym typeface="+mn-ea"/>
                </a:rPr>
                <a:t>禁用</a:t>
              </a:r>
              <a:r>
                <a:rPr lang="zh-CN" altLang="en-US" sz="1600" dirty="0" smtClean="0">
                  <a:latin typeface="Courier New" panose="02070309020205020404" charset="0"/>
                  <a:ea typeface="宋体" panose="02010600030101010101" pitchFamily="2" charset="-122"/>
                  <a:sym typeface="+mn-ea"/>
                </a:rPr>
                <a:t>。</a:t>
              </a:r>
              <a:endParaRPr lang="zh-CN" altLang="en-US" sz="1600" dirty="0">
                <a:latin typeface="Courier New" panose="02070309020205020404" charset="0"/>
                <a:ea typeface="宋体" panose="02010600030101010101" pitchFamily="2" charset="-122"/>
                <a:sym typeface="+mn-ea"/>
              </a:endParaRPr>
            </a:p>
          </p:txBody>
        </p:sp>
        <p:sp>
          <p:nvSpPr>
            <p:cNvPr id="12" name="矩形 11"/>
            <p:cNvSpPr/>
            <p:nvPr/>
          </p:nvSpPr>
          <p:spPr>
            <a:xfrm>
              <a:off x="1088299" y="4153868"/>
              <a:ext cx="2241974" cy="17236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01】 </a:t>
              </a:r>
              <a:r>
                <a:rPr lang="zh-CN" altLang="en-US" b="1" dirty="0" smtClean="0">
                  <a:solidFill>
                    <a:schemeClr val="tx1">
                      <a:lumMod val="65000"/>
                      <a:lumOff val="35000"/>
                    </a:schemeClr>
                  </a:solidFill>
                </a:rPr>
                <a:t>利</a:t>
              </a:r>
              <a:r>
                <a:rPr lang="zh-CN" altLang="en-US" b="1" dirty="0">
                  <a:solidFill>
                    <a:schemeClr val="tx1">
                      <a:lumMod val="65000"/>
                      <a:lumOff val="35000"/>
                    </a:schemeClr>
                  </a:solidFill>
                </a:rPr>
                <a:t>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创建登录帐户。</a:t>
              </a:r>
            </a:p>
          </p:txBody>
        </p:sp>
      </p:grpSp>
      <p:pic>
        <p:nvPicPr>
          <p:cNvPr id="22530" name="Picture 2" descr="未标题-4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9476" y="1309928"/>
            <a:ext cx="6046887" cy="4705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创建登录帐户</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3" name="矩形 22"/>
          <p:cNvSpPr/>
          <p:nvPr/>
        </p:nvSpPr>
        <p:spPr>
          <a:xfrm>
            <a:off x="1046328" y="1309928"/>
            <a:ext cx="3220872" cy="4247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rgbClr val="000000">
                    <a:lumMod val="65000"/>
                    <a:lumOff val="35000"/>
                  </a:srgbClr>
                </a:solidFill>
              </a:rPr>
              <a:t>1.</a:t>
            </a:r>
            <a:r>
              <a:rPr lang="zh-CN" altLang="en-US" b="1" dirty="0" smtClean="0">
                <a:solidFill>
                  <a:srgbClr val="000000">
                    <a:lumMod val="65000"/>
                    <a:lumOff val="35000"/>
                  </a:srgbClr>
                </a:solidFill>
              </a:rPr>
              <a:t>使用</a:t>
            </a:r>
            <a:r>
              <a:rPr lang="en-US" altLang="zh-CN" b="1" dirty="0">
                <a:solidFill>
                  <a:srgbClr val="000000">
                    <a:lumMod val="65000"/>
                    <a:lumOff val="35000"/>
                  </a:srgbClr>
                </a:solidFill>
              </a:rPr>
              <a:t>SSMS</a:t>
            </a:r>
            <a:r>
              <a:rPr lang="zh-CN" altLang="en-US" b="1" dirty="0">
                <a:solidFill>
                  <a:srgbClr val="000000">
                    <a:lumMod val="65000"/>
                    <a:lumOff val="35000"/>
                  </a:srgbClr>
                </a:solidFill>
              </a:rPr>
              <a:t>创建登录帐户</a:t>
            </a:r>
          </a:p>
        </p:txBody>
      </p:sp>
      <p:grpSp>
        <p:nvGrpSpPr>
          <p:cNvPr id="10" name="组合 9"/>
          <p:cNvGrpSpPr/>
          <p:nvPr/>
        </p:nvGrpSpPr>
        <p:grpSpPr>
          <a:xfrm>
            <a:off x="982646" y="2244216"/>
            <a:ext cx="3995235" cy="1279323"/>
            <a:chOff x="1088299" y="4153868"/>
            <a:chExt cx="2241974" cy="519160"/>
          </a:xfrm>
        </p:grpSpPr>
        <p:sp>
          <p:nvSpPr>
            <p:cNvPr id="11" name="矩形 10"/>
            <p:cNvSpPr/>
            <p:nvPr/>
          </p:nvSpPr>
          <p:spPr>
            <a:xfrm>
              <a:off x="1088299" y="4385762"/>
              <a:ext cx="2142923" cy="287266"/>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6</a:t>
              </a:r>
              <a:r>
                <a:rPr lang="zh-CN" altLang="en-US" sz="2000" dirty="0">
                  <a:latin typeface="Courier New" panose="02070309020205020404" charset="0"/>
                  <a:ea typeface="宋体" panose="02010600030101010101" pitchFamily="2" charset="-122"/>
                  <a:sym typeface="+mn-ea"/>
                </a:rPr>
                <a:t>）单击“确定”按钮，返回</a:t>
              </a:r>
              <a:r>
                <a:rPr lang="en-US" altLang="zh-CN" sz="2000" dirty="0">
                  <a:latin typeface="Courier New" panose="02070309020205020404" charset="0"/>
                  <a:ea typeface="宋体" panose="02010600030101010101" pitchFamily="2" charset="-122"/>
                  <a:sym typeface="+mn-ea"/>
                </a:rPr>
                <a:t>SSMS</a:t>
              </a:r>
              <a:r>
                <a:rPr lang="zh-CN" altLang="en-US" sz="2000" dirty="0">
                  <a:latin typeface="Courier New" panose="02070309020205020404" charset="0"/>
                  <a:ea typeface="宋体" panose="02010600030101010101" pitchFamily="2" charset="-122"/>
                  <a:sym typeface="+mn-ea"/>
                </a:rPr>
                <a:t>，完成登录帐户的</a:t>
              </a:r>
              <a:r>
                <a:rPr lang="zh-CN" altLang="en-US" sz="2000" dirty="0" smtClean="0">
                  <a:latin typeface="Courier New" panose="02070309020205020404" charset="0"/>
                  <a:ea typeface="宋体" panose="02010600030101010101" pitchFamily="2" charset="-122"/>
                  <a:sym typeface="+mn-ea"/>
                </a:rPr>
                <a:t>创建。</a:t>
              </a:r>
              <a:endParaRPr lang="zh-CN" altLang="en-US" sz="2000" dirty="0">
                <a:latin typeface="Courier New" panose="02070309020205020404" charset="0"/>
                <a:ea typeface="宋体" panose="02010600030101010101" pitchFamily="2" charset="-122"/>
                <a:sym typeface="+mn-ea"/>
              </a:endParaRPr>
            </a:p>
          </p:txBody>
        </p:sp>
        <p:sp>
          <p:nvSpPr>
            <p:cNvPr id="12" name="矩形 11"/>
            <p:cNvSpPr/>
            <p:nvPr/>
          </p:nvSpPr>
          <p:spPr>
            <a:xfrm>
              <a:off x="1088299" y="4153868"/>
              <a:ext cx="2241974" cy="17236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01】 </a:t>
              </a:r>
              <a:r>
                <a:rPr lang="zh-CN" altLang="en-US" b="1" dirty="0" smtClean="0">
                  <a:solidFill>
                    <a:schemeClr val="tx1">
                      <a:lumMod val="65000"/>
                      <a:lumOff val="35000"/>
                    </a:schemeClr>
                  </a:solidFill>
                </a:rPr>
                <a:t>利</a:t>
              </a:r>
              <a:r>
                <a:rPr lang="zh-CN" altLang="en-US" b="1" dirty="0">
                  <a:solidFill>
                    <a:schemeClr val="tx1">
                      <a:lumMod val="65000"/>
                      <a:lumOff val="35000"/>
                    </a:schemeClr>
                  </a:solidFill>
                </a:rPr>
                <a:t>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创建登录帐户。</a:t>
              </a:r>
            </a:p>
          </p:txBody>
        </p:sp>
      </p:grpSp>
      <p:pic>
        <p:nvPicPr>
          <p:cNvPr id="23554" name="Picture 2" descr="未标题-2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7881" y="1362076"/>
            <a:ext cx="4813819" cy="5025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创建登录帐户</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3" name="矩形 22"/>
          <p:cNvSpPr/>
          <p:nvPr/>
        </p:nvSpPr>
        <p:spPr>
          <a:xfrm>
            <a:off x="1046328" y="1309928"/>
            <a:ext cx="3388512" cy="4247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rgbClr val="000000">
                    <a:lumMod val="65000"/>
                    <a:lumOff val="35000"/>
                  </a:srgbClr>
                </a:solidFill>
              </a:rPr>
              <a:t>2.</a:t>
            </a:r>
            <a:r>
              <a:rPr lang="zh-CN" altLang="en-US" b="1" dirty="0" smtClean="0">
                <a:solidFill>
                  <a:srgbClr val="000000">
                    <a:lumMod val="65000"/>
                    <a:lumOff val="35000"/>
                  </a:srgbClr>
                </a:solidFill>
              </a:rPr>
              <a:t>使用</a:t>
            </a:r>
            <a:r>
              <a:rPr lang="en-US" altLang="zh-CN" b="1" dirty="0">
                <a:solidFill>
                  <a:srgbClr val="000000">
                    <a:lumMod val="65000"/>
                    <a:lumOff val="35000"/>
                  </a:srgbClr>
                </a:solidFill>
              </a:rPr>
              <a:t>T-SQL</a:t>
            </a:r>
            <a:r>
              <a:rPr lang="zh-CN" altLang="en-US" b="1" dirty="0">
                <a:solidFill>
                  <a:srgbClr val="000000">
                    <a:lumMod val="65000"/>
                    <a:lumOff val="35000"/>
                  </a:srgbClr>
                </a:solidFill>
              </a:rPr>
              <a:t>语句创建登录帐户</a:t>
            </a:r>
          </a:p>
        </p:txBody>
      </p:sp>
      <p:grpSp>
        <p:nvGrpSpPr>
          <p:cNvPr id="10" name="组合 9"/>
          <p:cNvGrpSpPr/>
          <p:nvPr/>
        </p:nvGrpSpPr>
        <p:grpSpPr>
          <a:xfrm>
            <a:off x="1049452" y="1866739"/>
            <a:ext cx="6463868" cy="2850100"/>
            <a:chOff x="1088297" y="4213143"/>
            <a:chExt cx="4653271" cy="2474224"/>
          </a:xfrm>
        </p:grpSpPr>
        <p:sp>
          <p:nvSpPr>
            <p:cNvPr id="11" name="矩形 10"/>
            <p:cNvSpPr/>
            <p:nvPr/>
          </p:nvSpPr>
          <p:spPr>
            <a:xfrm>
              <a:off x="1088297" y="4587281"/>
              <a:ext cx="4653271" cy="2100086"/>
            </a:xfrm>
            <a:prstGeom prst="rect">
              <a:avLst/>
            </a:prstGeom>
          </p:spPr>
          <p:txBody>
            <a:bodyPr wrap="square">
              <a:spAutoFit/>
              <a:scene3d>
                <a:camera prst="orthographicFront"/>
                <a:lightRig rig="threePt" dir="t"/>
              </a:scene3d>
              <a:sp3d contourW="6350"/>
            </a:bodyPr>
            <a:lstStyle/>
            <a:p>
              <a:pPr algn="just">
                <a:lnSpc>
                  <a:spcPct val="120000"/>
                </a:lnSpc>
              </a:pPr>
              <a:r>
                <a:rPr lang="en-US" altLang="zh-CN" dirty="0">
                  <a:solidFill>
                    <a:schemeClr val="tx1">
                      <a:lumMod val="50000"/>
                      <a:lumOff val="50000"/>
                    </a:schemeClr>
                  </a:solidFill>
                </a:rPr>
                <a:t>create login </a:t>
              </a:r>
              <a:r>
                <a:rPr lang="zh-CN" altLang="en-US" dirty="0">
                  <a:solidFill>
                    <a:schemeClr val="tx1">
                      <a:lumMod val="50000"/>
                      <a:lumOff val="50000"/>
                    </a:schemeClr>
                  </a:solidFill>
                </a:rPr>
                <a:t>登录名 </a:t>
              </a:r>
              <a:r>
                <a:rPr lang="en-US" altLang="zh-CN" dirty="0">
                  <a:solidFill>
                    <a:schemeClr val="tx1">
                      <a:lumMod val="50000"/>
                      <a:lumOff val="50000"/>
                    </a:schemeClr>
                  </a:solidFill>
                </a:rPr>
                <a:t>[with </a:t>
              </a:r>
            </a:p>
            <a:p>
              <a:pPr algn="just">
                <a:lnSpc>
                  <a:spcPct val="120000"/>
                </a:lnSpc>
              </a:pPr>
              <a:r>
                <a:rPr lang="en-US" altLang="zh-CN" dirty="0">
                  <a:solidFill>
                    <a:schemeClr val="tx1">
                      <a:lumMod val="50000"/>
                      <a:lumOff val="50000"/>
                    </a:schemeClr>
                  </a:solidFill>
                </a:rPr>
                <a:t>[password= '</a:t>
              </a:r>
              <a:r>
                <a:rPr lang="zh-CN" altLang="en-US" dirty="0">
                  <a:solidFill>
                    <a:schemeClr val="tx1">
                      <a:lumMod val="50000"/>
                      <a:lumOff val="50000"/>
                    </a:schemeClr>
                  </a:solidFill>
                </a:rPr>
                <a:t>登录密码</a:t>
              </a:r>
              <a:r>
                <a:rPr lang="en-US" altLang="zh-CN" dirty="0">
                  <a:solidFill>
                    <a:schemeClr val="tx1">
                      <a:lumMod val="50000"/>
                      <a:lumOff val="50000"/>
                    </a:schemeClr>
                  </a:solidFill>
                </a:rPr>
                <a:t>']                    </a:t>
              </a:r>
              <a:r>
                <a:rPr lang="en-US" altLang="zh-CN" dirty="0" smtClean="0">
                  <a:solidFill>
                    <a:schemeClr val="tx1">
                      <a:lumMod val="50000"/>
                      <a:lumOff val="50000"/>
                    </a:schemeClr>
                  </a:solidFill>
                </a:rPr>
                <a:t>  </a:t>
              </a:r>
              <a:r>
                <a:rPr lang="en-US" altLang="zh-CN" dirty="0">
                  <a:solidFill>
                    <a:schemeClr val="tx1">
                      <a:lumMod val="50000"/>
                      <a:lumOff val="50000"/>
                    </a:schemeClr>
                  </a:solidFill>
                </a:rPr>
                <a:t>/*</a:t>
              </a:r>
              <a:r>
                <a:rPr lang="zh-CN" altLang="en-US" dirty="0">
                  <a:solidFill>
                    <a:schemeClr val="tx1">
                      <a:lumMod val="50000"/>
                      <a:lumOff val="50000"/>
                    </a:schemeClr>
                  </a:solidFill>
                </a:rPr>
                <a:t>设置帐户密码*</a:t>
              </a:r>
              <a:r>
                <a:rPr lang="en-US" altLang="zh-CN" dirty="0">
                  <a:solidFill>
                    <a:schemeClr val="tx1">
                      <a:lumMod val="50000"/>
                      <a:lumOff val="50000"/>
                    </a:schemeClr>
                  </a:solidFill>
                </a:rPr>
                <a:t>/</a:t>
              </a:r>
            </a:p>
            <a:p>
              <a:pPr algn="just">
                <a:lnSpc>
                  <a:spcPct val="120000"/>
                </a:lnSpc>
              </a:pPr>
              <a:r>
                <a:rPr lang="en-US" altLang="zh-CN" dirty="0">
                  <a:solidFill>
                    <a:schemeClr val="tx1">
                      <a:lumMod val="50000"/>
                      <a:lumOff val="50000"/>
                    </a:schemeClr>
                  </a:solidFill>
                </a:rPr>
                <a:t>[[,]</a:t>
              </a:r>
              <a:r>
                <a:rPr lang="en-US" altLang="zh-CN" dirty="0" err="1">
                  <a:solidFill>
                    <a:schemeClr val="tx1">
                      <a:lumMod val="50000"/>
                      <a:lumOff val="50000"/>
                    </a:schemeClr>
                  </a:solidFill>
                </a:rPr>
                <a:t>default_database</a:t>
              </a:r>
              <a:r>
                <a:rPr lang="en-US" altLang="zh-CN" dirty="0">
                  <a:solidFill>
                    <a:schemeClr val="tx1">
                      <a:lumMod val="50000"/>
                      <a:lumOff val="50000"/>
                    </a:schemeClr>
                  </a:solidFill>
                </a:rPr>
                <a:t>=</a:t>
              </a:r>
              <a:r>
                <a:rPr lang="zh-CN" altLang="en-US" dirty="0">
                  <a:solidFill>
                    <a:schemeClr val="tx1">
                      <a:lumMod val="50000"/>
                      <a:lumOff val="50000"/>
                    </a:schemeClr>
                  </a:solidFill>
                </a:rPr>
                <a:t>默认</a:t>
              </a:r>
              <a:r>
                <a:rPr lang="zh-CN" altLang="en-US" dirty="0" smtClean="0">
                  <a:solidFill>
                    <a:schemeClr val="tx1">
                      <a:lumMod val="50000"/>
                      <a:lumOff val="50000"/>
                    </a:schemeClr>
                  </a:solidFill>
                </a:rPr>
                <a:t>数据库名</a:t>
              </a:r>
              <a:r>
                <a:rPr lang="en-US" altLang="zh-CN" dirty="0" smtClean="0">
                  <a:solidFill>
                    <a:schemeClr val="tx1">
                      <a:lumMod val="50000"/>
                      <a:lumOff val="50000"/>
                    </a:schemeClr>
                  </a:solidFill>
                </a:rPr>
                <a:t>]  </a:t>
              </a:r>
              <a:r>
                <a:rPr lang="en-US" altLang="zh-CN" dirty="0">
                  <a:solidFill>
                    <a:schemeClr val="tx1">
                      <a:lumMod val="50000"/>
                      <a:lumOff val="50000"/>
                    </a:schemeClr>
                  </a:solidFill>
                </a:rPr>
                <a:t>/*</a:t>
              </a:r>
              <a:r>
                <a:rPr lang="zh-CN" altLang="en-US" dirty="0">
                  <a:solidFill>
                    <a:schemeClr val="tx1">
                      <a:lumMod val="50000"/>
                      <a:lumOff val="50000"/>
                    </a:schemeClr>
                  </a:solidFill>
                </a:rPr>
                <a:t>设置默认数据库*</a:t>
              </a:r>
              <a:r>
                <a:rPr lang="en-US" altLang="zh-CN" dirty="0">
                  <a:solidFill>
                    <a:schemeClr val="tx1">
                      <a:lumMod val="50000"/>
                      <a:lumOff val="50000"/>
                    </a:schemeClr>
                  </a:solidFill>
                </a:rPr>
                <a:t>/</a:t>
              </a:r>
            </a:p>
            <a:p>
              <a:pPr algn="just">
                <a:lnSpc>
                  <a:spcPct val="120000"/>
                </a:lnSpc>
              </a:pPr>
              <a:r>
                <a:rPr lang="en-US" altLang="zh-CN" dirty="0">
                  <a:solidFill>
                    <a:schemeClr val="tx1">
                      <a:lumMod val="50000"/>
                      <a:lumOff val="50000"/>
                    </a:schemeClr>
                  </a:solidFill>
                </a:rPr>
                <a:t>[[,]</a:t>
              </a:r>
              <a:r>
                <a:rPr lang="en-US" altLang="zh-CN" dirty="0" err="1">
                  <a:solidFill>
                    <a:schemeClr val="tx1">
                      <a:lumMod val="50000"/>
                      <a:lumOff val="50000"/>
                    </a:schemeClr>
                  </a:solidFill>
                </a:rPr>
                <a:t>default_language</a:t>
              </a:r>
              <a:r>
                <a:rPr lang="en-US" altLang="zh-CN" dirty="0">
                  <a:solidFill>
                    <a:schemeClr val="tx1">
                      <a:lumMod val="50000"/>
                      <a:lumOff val="50000"/>
                    </a:schemeClr>
                  </a:solidFill>
                </a:rPr>
                <a:t>=</a:t>
              </a:r>
              <a:r>
                <a:rPr lang="zh-CN" altLang="en-US" dirty="0">
                  <a:solidFill>
                    <a:schemeClr val="tx1">
                      <a:lumMod val="50000"/>
                      <a:lumOff val="50000"/>
                    </a:schemeClr>
                  </a:solidFill>
                </a:rPr>
                <a:t>默认语言名称</a:t>
              </a:r>
              <a:r>
                <a:rPr lang="en-US" altLang="zh-CN" dirty="0" smtClean="0">
                  <a:solidFill>
                    <a:schemeClr val="tx1">
                      <a:lumMod val="50000"/>
                      <a:lumOff val="50000"/>
                    </a:schemeClr>
                  </a:solidFill>
                </a:rPr>
                <a:t>]  </a:t>
              </a:r>
              <a:r>
                <a:rPr lang="en-US" altLang="zh-CN" dirty="0">
                  <a:solidFill>
                    <a:schemeClr val="tx1">
                      <a:lumMod val="50000"/>
                      <a:lumOff val="50000"/>
                    </a:schemeClr>
                  </a:solidFill>
                </a:rPr>
                <a:t>/*</a:t>
              </a:r>
              <a:r>
                <a:rPr lang="zh-CN" altLang="en-US" dirty="0">
                  <a:solidFill>
                    <a:schemeClr val="tx1">
                      <a:lumMod val="50000"/>
                      <a:lumOff val="50000"/>
                    </a:schemeClr>
                  </a:solidFill>
                </a:rPr>
                <a:t>设置字符集语言*</a:t>
              </a:r>
              <a:r>
                <a:rPr lang="en-US" altLang="zh-CN" dirty="0">
                  <a:solidFill>
                    <a:schemeClr val="tx1">
                      <a:lumMod val="50000"/>
                      <a:lumOff val="50000"/>
                    </a:schemeClr>
                  </a:solidFill>
                </a:rPr>
                <a:t>/</a:t>
              </a:r>
            </a:p>
            <a:p>
              <a:pPr algn="just">
                <a:lnSpc>
                  <a:spcPct val="120000"/>
                </a:lnSpc>
              </a:pPr>
              <a:r>
                <a:rPr lang="en-US" altLang="zh-CN" dirty="0">
                  <a:solidFill>
                    <a:schemeClr val="tx1">
                      <a:lumMod val="50000"/>
                      <a:lumOff val="50000"/>
                    </a:schemeClr>
                  </a:solidFill>
                </a:rPr>
                <a:t>[[,]</a:t>
              </a:r>
              <a:r>
                <a:rPr lang="en-US" altLang="zh-CN" dirty="0" err="1">
                  <a:solidFill>
                    <a:schemeClr val="tx1">
                      <a:lumMod val="50000"/>
                      <a:lumOff val="50000"/>
                    </a:schemeClr>
                  </a:solidFill>
                </a:rPr>
                <a:t>check_policy</a:t>
              </a:r>
              <a:r>
                <a:rPr lang="en-US" altLang="zh-CN" dirty="0">
                  <a:solidFill>
                    <a:schemeClr val="tx1">
                      <a:lumMod val="50000"/>
                      <a:lumOff val="50000"/>
                    </a:schemeClr>
                  </a:solidFill>
                </a:rPr>
                <a:t>=</a:t>
              </a:r>
              <a:r>
                <a:rPr lang="en-US" altLang="zh-CN" dirty="0" err="1">
                  <a:solidFill>
                    <a:schemeClr val="tx1">
                      <a:lumMod val="50000"/>
                      <a:lumOff val="50000"/>
                    </a:schemeClr>
                  </a:solidFill>
                </a:rPr>
                <a:t>on|off</a:t>
              </a:r>
              <a:r>
                <a:rPr lang="en-US" altLang="zh-CN" dirty="0">
                  <a:solidFill>
                    <a:schemeClr val="tx1">
                      <a:lumMod val="50000"/>
                      <a:lumOff val="50000"/>
                    </a:schemeClr>
                  </a:solidFill>
                </a:rPr>
                <a:t>]             </a:t>
              </a:r>
              <a:r>
                <a:rPr lang="en-US" altLang="zh-CN" dirty="0" smtClean="0">
                  <a:solidFill>
                    <a:schemeClr val="tx1">
                      <a:lumMod val="50000"/>
                      <a:lumOff val="50000"/>
                    </a:schemeClr>
                  </a:solidFill>
                </a:rPr>
                <a:t>        /*</a:t>
              </a:r>
              <a:r>
                <a:rPr lang="zh-CN" altLang="en-US" dirty="0">
                  <a:solidFill>
                    <a:schemeClr val="tx1">
                      <a:lumMod val="50000"/>
                      <a:lumOff val="50000"/>
                    </a:schemeClr>
                  </a:solidFill>
                </a:rPr>
                <a:t>是否强制实施密码策略*</a:t>
              </a:r>
              <a:r>
                <a:rPr lang="en-US" altLang="zh-CN" dirty="0">
                  <a:solidFill>
                    <a:schemeClr val="tx1">
                      <a:lumMod val="50000"/>
                      <a:lumOff val="50000"/>
                    </a:schemeClr>
                  </a:solidFill>
                </a:rPr>
                <a:t>/</a:t>
              </a:r>
            </a:p>
            <a:p>
              <a:pPr algn="just">
                <a:lnSpc>
                  <a:spcPct val="120000"/>
                </a:lnSpc>
              </a:pPr>
              <a:r>
                <a:rPr lang="en-US" altLang="zh-CN" dirty="0">
                  <a:solidFill>
                    <a:schemeClr val="tx1">
                      <a:lumMod val="50000"/>
                      <a:lumOff val="50000"/>
                    </a:schemeClr>
                  </a:solidFill>
                </a:rPr>
                <a:t>[[,]</a:t>
              </a:r>
              <a:r>
                <a:rPr lang="en-US" altLang="zh-CN" dirty="0" err="1">
                  <a:solidFill>
                    <a:schemeClr val="tx1">
                      <a:lumMod val="50000"/>
                      <a:lumOff val="50000"/>
                    </a:schemeClr>
                  </a:solidFill>
                </a:rPr>
                <a:t>check_expiration</a:t>
              </a:r>
              <a:r>
                <a:rPr lang="en-US" altLang="zh-CN" dirty="0">
                  <a:solidFill>
                    <a:schemeClr val="tx1">
                      <a:lumMod val="50000"/>
                      <a:lumOff val="50000"/>
                    </a:schemeClr>
                  </a:solidFill>
                </a:rPr>
                <a:t>=</a:t>
              </a:r>
              <a:r>
                <a:rPr lang="en-US" altLang="zh-CN" dirty="0" err="1">
                  <a:solidFill>
                    <a:schemeClr val="tx1">
                      <a:lumMod val="50000"/>
                      <a:lumOff val="50000"/>
                    </a:schemeClr>
                  </a:solidFill>
                </a:rPr>
                <a:t>off|on</a:t>
              </a:r>
              <a:r>
                <a:rPr lang="en-US" altLang="zh-CN" dirty="0">
                  <a:solidFill>
                    <a:schemeClr val="tx1">
                      <a:lumMod val="50000"/>
                      <a:lumOff val="50000"/>
                    </a:schemeClr>
                  </a:solidFill>
                </a:rPr>
                <a:t>]            </a:t>
              </a:r>
              <a:r>
                <a:rPr lang="en-US" altLang="zh-CN" dirty="0" smtClean="0">
                  <a:solidFill>
                    <a:schemeClr val="tx1">
                      <a:lumMod val="50000"/>
                      <a:lumOff val="50000"/>
                    </a:schemeClr>
                  </a:solidFill>
                </a:rPr>
                <a:t>   /*</a:t>
              </a:r>
              <a:r>
                <a:rPr lang="zh-CN" altLang="en-US" dirty="0">
                  <a:solidFill>
                    <a:schemeClr val="tx1">
                      <a:lumMod val="50000"/>
                      <a:lumOff val="50000"/>
                    </a:schemeClr>
                  </a:solidFill>
                </a:rPr>
                <a:t>是否强制密码过期*</a:t>
              </a:r>
              <a:r>
                <a:rPr lang="en-US" altLang="zh-CN" dirty="0">
                  <a:solidFill>
                    <a:schemeClr val="tx1">
                      <a:lumMod val="50000"/>
                      <a:lumOff val="50000"/>
                    </a:schemeClr>
                  </a:solidFill>
                </a:rPr>
                <a:t>/</a:t>
              </a:r>
            </a:p>
            <a:p>
              <a:pPr algn="just">
                <a:lnSpc>
                  <a:spcPct val="120000"/>
                </a:lnSpc>
              </a:pPr>
              <a:r>
                <a:rPr lang="en-US" altLang="zh-CN" dirty="0">
                  <a:solidFill>
                    <a:schemeClr val="tx1">
                      <a:lumMod val="50000"/>
                      <a:lumOff val="50000"/>
                    </a:schemeClr>
                  </a:solidFill>
                </a:rPr>
                <a:t>]</a:t>
              </a:r>
            </a:p>
          </p:txBody>
        </p:sp>
        <p:sp>
          <p:nvSpPr>
            <p:cNvPr id="12" name="矩形 11"/>
            <p:cNvSpPr/>
            <p:nvPr/>
          </p:nvSpPr>
          <p:spPr>
            <a:xfrm>
              <a:off x="1088297" y="4213143"/>
              <a:ext cx="3394042" cy="343891"/>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格式：</a:t>
              </a:r>
            </a:p>
          </p:txBody>
        </p:sp>
      </p:grpSp>
      <p:grpSp>
        <p:nvGrpSpPr>
          <p:cNvPr id="13" name="组合 12"/>
          <p:cNvGrpSpPr/>
          <p:nvPr/>
        </p:nvGrpSpPr>
        <p:grpSpPr>
          <a:xfrm>
            <a:off x="7643545" y="1987846"/>
            <a:ext cx="3862655" cy="3060578"/>
            <a:chOff x="1088297" y="4213143"/>
            <a:chExt cx="4653271" cy="2656944"/>
          </a:xfrm>
        </p:grpSpPr>
        <p:sp>
          <p:nvSpPr>
            <p:cNvPr id="14" name="矩形 13"/>
            <p:cNvSpPr/>
            <p:nvPr/>
          </p:nvSpPr>
          <p:spPr>
            <a:xfrm>
              <a:off x="1088297" y="4481440"/>
              <a:ext cx="4653271" cy="2388647"/>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dirty="0" smtClean="0">
                  <a:solidFill>
                    <a:schemeClr val="tx1">
                      <a:lumMod val="50000"/>
                      <a:lumOff val="50000"/>
                    </a:schemeClr>
                  </a:solidFill>
                </a:rPr>
                <a:t>（</a:t>
              </a:r>
              <a:r>
                <a:rPr lang="en-US" altLang="zh-CN" dirty="0">
                  <a:solidFill>
                    <a:schemeClr val="tx1">
                      <a:lumMod val="50000"/>
                      <a:lumOff val="50000"/>
                    </a:schemeClr>
                  </a:solidFill>
                </a:rPr>
                <a:t>1</a:t>
              </a:r>
              <a:r>
                <a:rPr lang="zh-CN" altLang="en-US" dirty="0">
                  <a:solidFill>
                    <a:schemeClr val="tx1">
                      <a:lumMod val="50000"/>
                      <a:lumOff val="50000"/>
                    </a:schemeClr>
                  </a:solidFill>
                </a:rPr>
                <a:t>）当登录名是</a:t>
              </a:r>
              <a:r>
                <a:rPr lang="en-US" altLang="zh-CN" dirty="0">
                  <a:solidFill>
                    <a:schemeClr val="tx1">
                      <a:lumMod val="50000"/>
                      <a:lumOff val="50000"/>
                    </a:schemeClr>
                  </a:solidFill>
                </a:rPr>
                <a:t>Windows</a:t>
              </a:r>
              <a:r>
                <a:rPr lang="zh-CN" altLang="en-US" dirty="0">
                  <a:solidFill>
                    <a:schemeClr val="tx1">
                      <a:lumMod val="50000"/>
                      <a:lumOff val="50000"/>
                    </a:schemeClr>
                  </a:solidFill>
                </a:rPr>
                <a:t>身份验证模式的登录名，登录名格式是</a:t>
              </a:r>
              <a:r>
                <a:rPr lang="en-US" altLang="zh-CN" dirty="0">
                  <a:solidFill>
                    <a:schemeClr val="tx1">
                      <a:lumMod val="50000"/>
                      <a:lumOff val="50000"/>
                    </a:schemeClr>
                  </a:solidFill>
                </a:rPr>
                <a:t>[</a:t>
              </a:r>
              <a:r>
                <a:rPr lang="zh-CN" altLang="en-US" dirty="0">
                  <a:solidFill>
                    <a:schemeClr val="tx1">
                      <a:lumMod val="50000"/>
                      <a:lumOff val="50000"/>
                    </a:schemeClr>
                  </a:solidFill>
                </a:rPr>
                <a:t>域名</a:t>
              </a:r>
              <a:r>
                <a:rPr lang="en-US" altLang="zh-CN" dirty="0">
                  <a:solidFill>
                    <a:schemeClr val="tx1">
                      <a:lumMod val="50000"/>
                      <a:lumOff val="50000"/>
                    </a:schemeClr>
                  </a:solidFill>
                </a:rPr>
                <a:t>\</a:t>
              </a:r>
              <a:r>
                <a:rPr lang="zh-CN" altLang="en-US" dirty="0">
                  <a:solidFill>
                    <a:schemeClr val="tx1">
                      <a:lumMod val="50000"/>
                      <a:lumOff val="50000"/>
                    </a:schemeClr>
                  </a:solidFill>
                </a:rPr>
                <a:t>登录名</a:t>
              </a:r>
              <a:r>
                <a:rPr lang="en-US" altLang="zh-CN" dirty="0">
                  <a:solidFill>
                    <a:schemeClr val="tx1">
                      <a:lumMod val="50000"/>
                      <a:lumOff val="50000"/>
                    </a:schemeClr>
                  </a:solidFill>
                </a:rPr>
                <a:t>] from windows</a:t>
              </a:r>
              <a:r>
                <a:rPr lang="zh-CN" altLang="en-US" dirty="0">
                  <a:solidFill>
                    <a:schemeClr val="tx1">
                      <a:lumMod val="50000"/>
                      <a:lumOff val="50000"/>
                    </a:schemeClr>
                  </a:solidFill>
                </a:rPr>
                <a:t>且不能省略定界符</a:t>
              </a:r>
              <a:r>
                <a:rPr lang="en-US" altLang="zh-CN" dirty="0">
                  <a:solidFill>
                    <a:schemeClr val="tx1">
                      <a:lumMod val="50000"/>
                      <a:lumOff val="50000"/>
                    </a:schemeClr>
                  </a:solidFill>
                </a:rPr>
                <a:t>[ ]</a:t>
              </a:r>
              <a:r>
                <a:rPr lang="zh-CN" altLang="en-US" dirty="0">
                  <a:solidFill>
                    <a:schemeClr val="tx1">
                      <a:lumMod val="50000"/>
                      <a:lumOff val="50000"/>
                    </a:schemeClr>
                  </a:solidFill>
                </a:rPr>
                <a:t>；</a:t>
              </a:r>
            </a:p>
            <a:p>
              <a:pPr algn="just">
                <a:lnSpc>
                  <a:spcPct val="120000"/>
                </a:lnSpc>
              </a:pPr>
              <a:r>
                <a:rPr lang="zh-CN" altLang="en-US" dirty="0">
                  <a:solidFill>
                    <a:schemeClr val="tx1">
                      <a:lumMod val="50000"/>
                      <a:lumOff val="50000"/>
                    </a:schemeClr>
                  </a:solidFill>
                </a:rPr>
                <a:t>（</a:t>
              </a:r>
              <a:r>
                <a:rPr lang="en-US" altLang="zh-CN" dirty="0">
                  <a:solidFill>
                    <a:schemeClr val="tx1">
                      <a:lumMod val="50000"/>
                      <a:lumOff val="50000"/>
                    </a:schemeClr>
                  </a:solidFill>
                </a:rPr>
                <a:t>2</a:t>
              </a:r>
              <a:r>
                <a:rPr lang="zh-CN" altLang="en-US" dirty="0">
                  <a:solidFill>
                    <a:schemeClr val="tx1">
                      <a:lumMod val="50000"/>
                      <a:lumOff val="50000"/>
                    </a:schemeClr>
                  </a:solidFill>
                </a:rPr>
                <a:t>）当登录名是</a:t>
              </a:r>
              <a:r>
                <a:rPr lang="en-US" altLang="zh-CN" dirty="0">
                  <a:solidFill>
                    <a:schemeClr val="tx1">
                      <a:lumMod val="50000"/>
                      <a:lumOff val="50000"/>
                    </a:schemeClr>
                  </a:solidFill>
                </a:rPr>
                <a:t>SQL Server</a:t>
              </a:r>
              <a:r>
                <a:rPr lang="zh-CN" altLang="en-US" dirty="0">
                  <a:solidFill>
                    <a:schemeClr val="tx1">
                      <a:lumMod val="50000"/>
                      <a:lumOff val="50000"/>
                    </a:schemeClr>
                  </a:solidFill>
                </a:rPr>
                <a:t>身份验证模式的登录名，需指定</a:t>
              </a:r>
              <a:r>
                <a:rPr lang="en-US" altLang="zh-CN" dirty="0">
                  <a:solidFill>
                    <a:schemeClr val="tx1">
                      <a:lumMod val="50000"/>
                      <a:lumOff val="50000"/>
                    </a:schemeClr>
                  </a:solidFill>
                </a:rPr>
                <a:t>password</a:t>
              </a:r>
              <a:r>
                <a:rPr lang="zh-CN" altLang="en-US" dirty="0">
                  <a:solidFill>
                    <a:schemeClr val="tx1">
                      <a:lumMod val="50000"/>
                      <a:lumOff val="50000"/>
                    </a:schemeClr>
                  </a:solidFill>
                </a:rPr>
                <a:t>，</a:t>
              </a:r>
              <a:r>
                <a:rPr lang="en-US" altLang="zh-CN" dirty="0" err="1">
                  <a:solidFill>
                    <a:schemeClr val="tx1">
                      <a:lumMod val="50000"/>
                      <a:lumOff val="50000"/>
                    </a:schemeClr>
                  </a:solidFill>
                </a:rPr>
                <a:t>check_expiration</a:t>
              </a:r>
              <a:r>
                <a:rPr lang="zh-CN" altLang="en-US" dirty="0">
                  <a:solidFill>
                    <a:schemeClr val="tx1">
                      <a:lumMod val="50000"/>
                      <a:lumOff val="50000"/>
                    </a:schemeClr>
                  </a:solidFill>
                </a:rPr>
                <a:t>，</a:t>
              </a:r>
              <a:r>
                <a:rPr lang="en-US" altLang="zh-CN" dirty="0" err="1">
                  <a:solidFill>
                    <a:schemeClr val="tx1">
                      <a:lumMod val="50000"/>
                      <a:lumOff val="50000"/>
                    </a:schemeClr>
                  </a:solidFill>
                </a:rPr>
                <a:t>check_policy</a:t>
              </a:r>
              <a:r>
                <a:rPr lang="zh-CN" altLang="en-US" dirty="0">
                  <a:solidFill>
                    <a:schemeClr val="tx1">
                      <a:lumMod val="50000"/>
                      <a:lumOff val="50000"/>
                    </a:schemeClr>
                  </a:solidFill>
                </a:rPr>
                <a:t>等子句。</a:t>
              </a:r>
              <a:endParaRPr lang="en-US" altLang="zh-CN" dirty="0">
                <a:solidFill>
                  <a:schemeClr val="tx1">
                    <a:lumMod val="50000"/>
                    <a:lumOff val="50000"/>
                  </a:schemeClr>
                </a:solidFill>
              </a:endParaRPr>
            </a:p>
          </p:txBody>
        </p:sp>
        <p:sp>
          <p:nvSpPr>
            <p:cNvPr id="15" name="矩形 14"/>
            <p:cNvSpPr/>
            <p:nvPr/>
          </p:nvSpPr>
          <p:spPr>
            <a:xfrm>
              <a:off x="1088297" y="4213143"/>
              <a:ext cx="3394042" cy="343891"/>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说明：</a:t>
              </a:r>
            </a:p>
          </p:txBody>
        </p:sp>
      </p:grpSp>
      <p:sp>
        <p:nvSpPr>
          <p:cNvPr id="2" name="矩形 1"/>
          <p:cNvSpPr/>
          <p:nvPr/>
        </p:nvSpPr>
        <p:spPr>
          <a:xfrm>
            <a:off x="1049452" y="5002589"/>
            <a:ext cx="10613128" cy="1477328"/>
          </a:xfrm>
          <a:prstGeom prst="rect">
            <a:avLst/>
          </a:prstGeom>
        </p:spPr>
        <p:txBody>
          <a:bodyPr wrap="square">
            <a:spAutoFit/>
          </a:bodyPr>
          <a:lstStyle/>
          <a:p>
            <a:r>
              <a:rPr lang="en-US" altLang="zh-CN" dirty="0"/>
              <a:t>【</a:t>
            </a:r>
            <a:r>
              <a:rPr lang="zh-CN" altLang="en-US" dirty="0"/>
              <a:t>例</a:t>
            </a:r>
            <a:r>
              <a:rPr lang="en-US" altLang="zh-CN" dirty="0"/>
              <a:t>11-2】 </a:t>
            </a:r>
            <a:r>
              <a:rPr lang="zh-CN" altLang="en-US" dirty="0"/>
              <a:t>将本地</a:t>
            </a:r>
            <a:r>
              <a:rPr lang="en-US" altLang="zh-CN" dirty="0"/>
              <a:t>windows</a:t>
            </a:r>
            <a:r>
              <a:rPr lang="zh-CN" altLang="en-US" dirty="0"/>
              <a:t>系统用户</a:t>
            </a:r>
            <a:r>
              <a:rPr lang="en-US" altLang="zh-CN" dirty="0"/>
              <a:t>SHUJU\</a:t>
            </a:r>
            <a:r>
              <a:rPr lang="en-US" altLang="zh-CN" dirty="0" err="1"/>
              <a:t>win_regB</a:t>
            </a:r>
            <a:r>
              <a:rPr lang="zh-CN" altLang="en-US" dirty="0"/>
              <a:t>映射为</a:t>
            </a:r>
            <a:r>
              <a:rPr lang="en-US" altLang="zh-CN" dirty="0"/>
              <a:t>SQL Server</a:t>
            </a:r>
            <a:r>
              <a:rPr lang="zh-CN" altLang="en-US" dirty="0"/>
              <a:t>登录帐户。</a:t>
            </a:r>
          </a:p>
          <a:p>
            <a:r>
              <a:rPr lang="en-US" altLang="zh-CN" dirty="0"/>
              <a:t>create login [SHUJU\</a:t>
            </a:r>
            <a:r>
              <a:rPr lang="en-US" altLang="zh-CN" dirty="0" err="1"/>
              <a:t>win_regB</a:t>
            </a:r>
            <a:r>
              <a:rPr lang="en-US" altLang="zh-CN" dirty="0"/>
              <a:t>] from windows </a:t>
            </a:r>
          </a:p>
          <a:p>
            <a:r>
              <a:rPr lang="en-US" altLang="zh-CN" dirty="0"/>
              <a:t>【</a:t>
            </a:r>
            <a:r>
              <a:rPr lang="zh-CN" altLang="en-US" dirty="0"/>
              <a:t>例</a:t>
            </a:r>
            <a:r>
              <a:rPr lang="en-US" altLang="zh-CN" dirty="0"/>
              <a:t>11-3】 </a:t>
            </a:r>
            <a:r>
              <a:rPr lang="zh-CN" altLang="en-US" dirty="0"/>
              <a:t>创建</a:t>
            </a:r>
            <a:r>
              <a:rPr lang="en-US" altLang="zh-CN" dirty="0"/>
              <a:t>SQL Server</a:t>
            </a:r>
            <a:r>
              <a:rPr lang="zh-CN" altLang="en-US" dirty="0"/>
              <a:t>登录帐户</a:t>
            </a:r>
            <a:r>
              <a:rPr lang="en-US" altLang="zh-CN" dirty="0" err="1"/>
              <a:t>sql_loginB</a:t>
            </a:r>
            <a:r>
              <a:rPr lang="zh-CN" altLang="en-US" dirty="0"/>
              <a:t>，密码为</a:t>
            </a:r>
            <a:r>
              <a:rPr lang="en-US" altLang="zh-CN" dirty="0"/>
              <a:t>test</a:t>
            </a:r>
            <a:r>
              <a:rPr lang="zh-CN" altLang="en-US" dirty="0"/>
              <a:t>，默认数据库为</a:t>
            </a:r>
            <a:r>
              <a:rPr lang="en-US" altLang="zh-CN" dirty="0" err="1"/>
              <a:t>jxgl</a:t>
            </a:r>
            <a:r>
              <a:rPr lang="zh-CN" altLang="en-US" dirty="0"/>
              <a:t>。</a:t>
            </a:r>
          </a:p>
          <a:p>
            <a:r>
              <a:rPr lang="en-US" altLang="zh-CN" dirty="0"/>
              <a:t>create login </a:t>
            </a:r>
            <a:r>
              <a:rPr lang="en-US" altLang="zh-CN" dirty="0" err="1"/>
              <a:t>sql_loginB</a:t>
            </a:r>
            <a:r>
              <a:rPr lang="en-US" altLang="zh-CN" dirty="0"/>
              <a:t> with password ='test',</a:t>
            </a:r>
            <a:r>
              <a:rPr lang="en-US" altLang="zh-CN" dirty="0" err="1"/>
              <a:t>default_database</a:t>
            </a:r>
            <a:r>
              <a:rPr lang="en-US" altLang="zh-CN" dirty="0"/>
              <a:t>=</a:t>
            </a:r>
            <a:r>
              <a:rPr lang="en-US" altLang="zh-CN" dirty="0" err="1"/>
              <a:t>jxgl</a:t>
            </a:r>
            <a:endParaRPr lang="en-US" altLang="zh-CN" dirty="0"/>
          </a:p>
          <a:p>
            <a:r>
              <a:rPr lang="zh-CN" altLang="en-US" dirty="0"/>
              <a:t>思考：成功执行后，为什么</a:t>
            </a:r>
            <a:r>
              <a:rPr lang="en-US" altLang="zh-CN" dirty="0" err="1"/>
              <a:t>sql_loginB</a:t>
            </a:r>
            <a:r>
              <a:rPr lang="zh-CN" altLang="en-US" dirty="0"/>
              <a:t>还是无法打开默认数据库，并显示登录失败？</a:t>
            </a: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管理登录帐户</a:t>
            </a: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03</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23" name="矩形 22"/>
          <p:cNvSpPr/>
          <p:nvPr/>
        </p:nvSpPr>
        <p:spPr>
          <a:xfrm>
            <a:off x="1046328" y="1309928"/>
            <a:ext cx="3388512" cy="1421928"/>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rgbClr val="000000">
                    <a:lumMod val="65000"/>
                    <a:lumOff val="35000"/>
                  </a:srgbClr>
                </a:solidFill>
              </a:rPr>
              <a:t>1</a:t>
            </a:r>
            <a:r>
              <a:rPr lang="zh-CN" altLang="en-US" b="1" dirty="0">
                <a:solidFill>
                  <a:srgbClr val="000000">
                    <a:lumMod val="65000"/>
                    <a:lumOff val="35000"/>
                  </a:srgbClr>
                </a:solidFill>
              </a:rPr>
              <a:t>．使用</a:t>
            </a:r>
            <a:r>
              <a:rPr lang="en-US" altLang="zh-CN" b="1" dirty="0">
                <a:solidFill>
                  <a:srgbClr val="000000">
                    <a:lumMod val="65000"/>
                    <a:lumOff val="35000"/>
                  </a:srgbClr>
                </a:solidFill>
              </a:rPr>
              <a:t>SSMS</a:t>
            </a:r>
            <a:r>
              <a:rPr lang="zh-CN" altLang="en-US" b="1" dirty="0">
                <a:solidFill>
                  <a:srgbClr val="000000">
                    <a:lumMod val="65000"/>
                    <a:lumOff val="35000"/>
                  </a:srgbClr>
                </a:solidFill>
              </a:rPr>
              <a:t>修改登录账户</a:t>
            </a:r>
          </a:p>
          <a:p>
            <a:pPr>
              <a:lnSpc>
                <a:spcPct val="120000"/>
              </a:lnSpc>
            </a:pPr>
            <a:r>
              <a:rPr lang="zh-CN" altLang="en-US" b="1" dirty="0">
                <a:solidFill>
                  <a:srgbClr val="000000">
                    <a:lumMod val="65000"/>
                    <a:lumOff val="35000"/>
                  </a:srgbClr>
                </a:solidFill>
              </a:rPr>
              <a:t>参照查看</a:t>
            </a:r>
            <a:r>
              <a:rPr lang="en-US" altLang="zh-CN" b="1" dirty="0">
                <a:solidFill>
                  <a:srgbClr val="000000">
                    <a:lumMod val="65000"/>
                    <a:lumOff val="35000"/>
                  </a:srgbClr>
                </a:solidFill>
              </a:rPr>
              <a:t>11.2.2</a:t>
            </a:r>
            <a:r>
              <a:rPr lang="zh-CN" altLang="en-US" b="1" dirty="0">
                <a:solidFill>
                  <a:srgbClr val="000000">
                    <a:lumMod val="65000"/>
                    <a:lumOff val="35000"/>
                  </a:srgbClr>
                </a:solidFill>
              </a:rPr>
              <a:t>小节中登录账户的创建，打开“登录属性”窗口，即可自行修改</a:t>
            </a:r>
            <a:r>
              <a:rPr lang="zh-CN" altLang="en-US" b="1" dirty="0" smtClean="0">
                <a:solidFill>
                  <a:srgbClr val="000000">
                    <a:lumMod val="65000"/>
                    <a:lumOff val="35000"/>
                  </a:srgbClr>
                </a:solidFill>
              </a:rPr>
              <a:t>。</a:t>
            </a:r>
            <a:endParaRPr lang="zh-CN" altLang="en-US" b="1" dirty="0">
              <a:solidFill>
                <a:srgbClr val="000000">
                  <a:lumMod val="65000"/>
                  <a:lumOff val="35000"/>
                </a:srgbClr>
              </a:solidFill>
            </a:endParaRPr>
          </a:p>
        </p:txBody>
      </p:sp>
      <p:sp>
        <p:nvSpPr>
          <p:cNvPr id="2" name="矩形 1"/>
          <p:cNvSpPr/>
          <p:nvPr/>
        </p:nvSpPr>
        <p:spPr>
          <a:xfrm>
            <a:off x="5895772" y="1329802"/>
            <a:ext cx="6096000" cy="4745915"/>
          </a:xfrm>
          <a:prstGeom prst="rect">
            <a:avLst/>
          </a:prstGeom>
        </p:spPr>
        <p:txBody>
          <a:bodyPr>
            <a:spAutoFit/>
          </a:bodyPr>
          <a:lstStyle/>
          <a:p>
            <a:pPr algn="just">
              <a:lnSpc>
                <a:spcPct val="120000"/>
              </a:lnSpc>
            </a:pPr>
            <a:r>
              <a:rPr lang="en-US" altLang="zh-CN" b="1" dirty="0">
                <a:solidFill>
                  <a:srgbClr val="000000">
                    <a:lumMod val="65000"/>
                    <a:lumOff val="35000"/>
                  </a:srgbClr>
                </a:solidFill>
              </a:rPr>
              <a:t>2</a:t>
            </a:r>
            <a:r>
              <a:rPr lang="zh-CN" altLang="en-US" b="1" dirty="0">
                <a:solidFill>
                  <a:srgbClr val="000000">
                    <a:lumMod val="65000"/>
                    <a:lumOff val="35000"/>
                  </a:srgbClr>
                </a:solidFill>
              </a:rPr>
              <a:t>．使用</a:t>
            </a:r>
            <a:r>
              <a:rPr lang="en-US" altLang="zh-CN" b="1" dirty="0">
                <a:solidFill>
                  <a:srgbClr val="000000">
                    <a:lumMod val="65000"/>
                    <a:lumOff val="35000"/>
                  </a:srgbClr>
                </a:solidFill>
              </a:rPr>
              <a:t>T-SQL</a:t>
            </a:r>
            <a:r>
              <a:rPr lang="zh-CN" altLang="en-US" b="1" dirty="0">
                <a:solidFill>
                  <a:srgbClr val="000000">
                    <a:lumMod val="65000"/>
                    <a:lumOff val="35000"/>
                  </a:srgbClr>
                </a:solidFill>
              </a:rPr>
              <a:t>语句修改登录账户</a:t>
            </a:r>
          </a:p>
          <a:p>
            <a:pPr algn="just">
              <a:lnSpc>
                <a:spcPct val="120000"/>
              </a:lnSpc>
            </a:pPr>
            <a:r>
              <a:rPr lang="zh-CN" altLang="zh-CN" dirty="0" smtClean="0">
                <a:solidFill>
                  <a:srgbClr val="000000">
                    <a:lumMod val="50000"/>
                    <a:lumOff val="50000"/>
                  </a:srgbClr>
                </a:solidFill>
              </a:rPr>
              <a:t>（</a:t>
            </a:r>
            <a:r>
              <a:rPr lang="en-US" altLang="zh-CN" dirty="0">
                <a:solidFill>
                  <a:srgbClr val="000000">
                    <a:lumMod val="50000"/>
                    <a:lumOff val="50000"/>
                  </a:srgbClr>
                </a:solidFill>
              </a:rPr>
              <a:t>1</a:t>
            </a:r>
            <a:r>
              <a:rPr lang="zh-CN" altLang="zh-CN" dirty="0">
                <a:solidFill>
                  <a:srgbClr val="000000">
                    <a:lumMod val="50000"/>
                    <a:lumOff val="50000"/>
                  </a:srgbClr>
                </a:solidFill>
              </a:rPr>
              <a:t>）使用</a:t>
            </a:r>
            <a:r>
              <a:rPr lang="en-US" altLang="zh-CN" dirty="0">
                <a:solidFill>
                  <a:srgbClr val="000000">
                    <a:lumMod val="50000"/>
                    <a:lumOff val="50000"/>
                  </a:srgbClr>
                </a:solidFill>
              </a:rPr>
              <a:t>alter login</a:t>
            </a:r>
            <a:r>
              <a:rPr lang="zh-CN" altLang="zh-CN" dirty="0">
                <a:solidFill>
                  <a:srgbClr val="000000">
                    <a:lumMod val="50000"/>
                    <a:lumOff val="50000"/>
                  </a:srgbClr>
                </a:solidFill>
              </a:rPr>
              <a:t>启用或禁用</a:t>
            </a:r>
            <a:r>
              <a:rPr lang="zh-CN" altLang="zh-CN" dirty="0" smtClean="0">
                <a:solidFill>
                  <a:srgbClr val="000000">
                    <a:lumMod val="50000"/>
                    <a:lumOff val="50000"/>
                  </a:srgbClr>
                </a:solidFill>
              </a:rPr>
              <a:t>登录</a:t>
            </a:r>
            <a:r>
              <a:rPr lang="zh-CN" altLang="en-US" dirty="0" smtClean="0">
                <a:solidFill>
                  <a:srgbClr val="000000">
                    <a:lumMod val="50000"/>
                    <a:lumOff val="50000"/>
                  </a:srgbClr>
                </a:solidFill>
              </a:rPr>
              <a:t>名</a:t>
            </a:r>
            <a:endParaRPr lang="en-US" altLang="zh-CN" dirty="0" smtClean="0">
              <a:solidFill>
                <a:srgbClr val="000000">
                  <a:lumMod val="50000"/>
                  <a:lumOff val="50000"/>
                </a:srgbClr>
              </a:solidFill>
            </a:endParaRPr>
          </a:p>
          <a:p>
            <a:pPr algn="just">
              <a:lnSpc>
                <a:spcPct val="120000"/>
              </a:lnSpc>
            </a:pPr>
            <a:r>
              <a:rPr lang="zh-CN" altLang="zh-CN" dirty="0" smtClean="0">
                <a:solidFill>
                  <a:srgbClr val="000000">
                    <a:lumMod val="50000"/>
                    <a:lumOff val="50000"/>
                  </a:srgbClr>
                </a:solidFill>
              </a:rPr>
              <a:t>格式</a:t>
            </a:r>
            <a:r>
              <a:rPr lang="zh-CN" altLang="zh-CN" dirty="0">
                <a:solidFill>
                  <a:srgbClr val="000000">
                    <a:lumMod val="50000"/>
                    <a:lumOff val="50000"/>
                  </a:srgbClr>
                </a:solidFill>
              </a:rPr>
              <a:t>：</a:t>
            </a:r>
            <a:r>
              <a:rPr lang="en-US" altLang="zh-CN" dirty="0">
                <a:solidFill>
                  <a:srgbClr val="000000">
                    <a:lumMod val="50000"/>
                    <a:lumOff val="50000"/>
                  </a:srgbClr>
                </a:solidFill>
              </a:rPr>
              <a:t>alter login </a:t>
            </a:r>
            <a:r>
              <a:rPr lang="zh-CN" altLang="zh-CN" dirty="0">
                <a:solidFill>
                  <a:srgbClr val="000000">
                    <a:lumMod val="50000"/>
                    <a:lumOff val="50000"/>
                  </a:srgbClr>
                </a:solidFill>
              </a:rPr>
              <a:t>登录名</a:t>
            </a:r>
            <a:r>
              <a:rPr lang="en-US" altLang="zh-CN" dirty="0" err="1">
                <a:solidFill>
                  <a:srgbClr val="000000">
                    <a:lumMod val="50000"/>
                    <a:lumOff val="50000"/>
                  </a:srgbClr>
                </a:solidFill>
              </a:rPr>
              <a:t>enable|disable</a:t>
            </a:r>
            <a:endParaRPr lang="zh-CN" altLang="zh-CN" dirty="0">
              <a:solidFill>
                <a:srgbClr val="000000">
                  <a:lumMod val="50000"/>
                  <a:lumOff val="50000"/>
                </a:srgbClr>
              </a:solidFill>
            </a:endParaRPr>
          </a:p>
          <a:p>
            <a:pPr algn="just">
              <a:lnSpc>
                <a:spcPct val="120000"/>
              </a:lnSpc>
            </a:pPr>
            <a:r>
              <a:rPr lang="zh-CN" altLang="zh-CN" dirty="0">
                <a:solidFill>
                  <a:srgbClr val="000000">
                    <a:lumMod val="50000"/>
                    <a:lumOff val="50000"/>
                  </a:srgbClr>
                </a:solidFill>
              </a:rPr>
              <a:t>说明：启用或禁用指定的</a:t>
            </a:r>
            <a:r>
              <a:rPr lang="zh-CN" altLang="zh-CN" dirty="0" smtClean="0">
                <a:solidFill>
                  <a:srgbClr val="000000">
                    <a:lumMod val="50000"/>
                    <a:lumOff val="50000"/>
                  </a:srgbClr>
                </a:solidFill>
              </a:rPr>
              <a:t>登录</a:t>
            </a:r>
            <a:r>
              <a:rPr lang="zh-CN" altLang="en-US" dirty="0">
                <a:solidFill>
                  <a:srgbClr val="000000">
                    <a:lumMod val="50000"/>
                    <a:lumOff val="50000"/>
                  </a:srgbClr>
                </a:solidFill>
              </a:rPr>
              <a:t>名</a:t>
            </a:r>
            <a:r>
              <a:rPr lang="zh-CN" altLang="zh-CN" dirty="0" smtClean="0">
                <a:solidFill>
                  <a:srgbClr val="000000">
                    <a:lumMod val="50000"/>
                    <a:lumOff val="50000"/>
                  </a:srgbClr>
                </a:solidFill>
              </a:rPr>
              <a:t>。</a:t>
            </a:r>
            <a:endParaRPr lang="zh-CN" altLang="zh-CN" dirty="0">
              <a:solidFill>
                <a:srgbClr val="000000">
                  <a:lumMod val="50000"/>
                  <a:lumOff val="50000"/>
                </a:srgbClr>
              </a:solidFill>
            </a:endParaRPr>
          </a:p>
          <a:p>
            <a:pPr algn="just">
              <a:lnSpc>
                <a:spcPct val="120000"/>
              </a:lnSpc>
            </a:pPr>
            <a:r>
              <a:rPr lang="zh-CN" altLang="zh-CN" dirty="0">
                <a:solidFill>
                  <a:srgbClr val="000000">
                    <a:lumMod val="50000"/>
                    <a:lumOff val="50000"/>
                  </a:srgbClr>
                </a:solidFill>
              </a:rPr>
              <a:t>（</a:t>
            </a:r>
            <a:r>
              <a:rPr lang="en-US" altLang="zh-CN" dirty="0">
                <a:solidFill>
                  <a:srgbClr val="000000">
                    <a:lumMod val="50000"/>
                    <a:lumOff val="50000"/>
                  </a:srgbClr>
                </a:solidFill>
              </a:rPr>
              <a:t>2</a:t>
            </a:r>
            <a:r>
              <a:rPr lang="zh-CN" altLang="zh-CN" dirty="0">
                <a:solidFill>
                  <a:srgbClr val="000000">
                    <a:lumMod val="50000"/>
                    <a:lumOff val="50000"/>
                  </a:srgbClr>
                </a:solidFill>
              </a:rPr>
              <a:t>）使用</a:t>
            </a:r>
            <a:r>
              <a:rPr lang="en-US" altLang="zh-CN" dirty="0">
                <a:solidFill>
                  <a:srgbClr val="000000">
                    <a:lumMod val="50000"/>
                    <a:lumOff val="50000"/>
                  </a:srgbClr>
                </a:solidFill>
              </a:rPr>
              <a:t>drop login</a:t>
            </a:r>
            <a:r>
              <a:rPr lang="zh-CN" altLang="zh-CN" dirty="0">
                <a:solidFill>
                  <a:srgbClr val="000000">
                    <a:lumMod val="50000"/>
                    <a:lumOff val="50000"/>
                  </a:srgbClr>
                </a:solidFill>
              </a:rPr>
              <a:t>删除</a:t>
            </a:r>
            <a:r>
              <a:rPr lang="zh-CN" altLang="zh-CN" dirty="0" smtClean="0">
                <a:solidFill>
                  <a:srgbClr val="000000">
                    <a:lumMod val="50000"/>
                    <a:lumOff val="50000"/>
                  </a:srgbClr>
                </a:solidFill>
              </a:rPr>
              <a:t>登录</a:t>
            </a:r>
            <a:r>
              <a:rPr lang="zh-CN" altLang="en-US" dirty="0" smtClean="0">
                <a:solidFill>
                  <a:srgbClr val="000000">
                    <a:lumMod val="50000"/>
                    <a:lumOff val="50000"/>
                  </a:srgbClr>
                </a:solidFill>
              </a:rPr>
              <a:t>名</a:t>
            </a:r>
            <a:endParaRPr lang="zh-CN" altLang="zh-CN" dirty="0">
              <a:solidFill>
                <a:srgbClr val="000000">
                  <a:lumMod val="50000"/>
                  <a:lumOff val="50000"/>
                </a:srgbClr>
              </a:solidFill>
            </a:endParaRPr>
          </a:p>
          <a:p>
            <a:pPr algn="just">
              <a:lnSpc>
                <a:spcPct val="120000"/>
              </a:lnSpc>
            </a:pPr>
            <a:r>
              <a:rPr lang="zh-CN" altLang="zh-CN" dirty="0">
                <a:solidFill>
                  <a:srgbClr val="000000">
                    <a:lumMod val="50000"/>
                    <a:lumOff val="50000"/>
                  </a:srgbClr>
                </a:solidFill>
              </a:rPr>
              <a:t>格式：</a:t>
            </a:r>
            <a:r>
              <a:rPr lang="en-US" altLang="zh-CN" dirty="0">
                <a:solidFill>
                  <a:srgbClr val="000000">
                    <a:lumMod val="50000"/>
                    <a:lumOff val="50000"/>
                  </a:srgbClr>
                </a:solidFill>
              </a:rPr>
              <a:t>drop login </a:t>
            </a:r>
            <a:r>
              <a:rPr lang="zh-CN" altLang="zh-CN" dirty="0">
                <a:solidFill>
                  <a:srgbClr val="000000">
                    <a:lumMod val="50000"/>
                    <a:lumOff val="50000"/>
                  </a:srgbClr>
                </a:solidFill>
              </a:rPr>
              <a:t>登录名</a:t>
            </a:r>
          </a:p>
          <a:p>
            <a:pPr algn="just">
              <a:lnSpc>
                <a:spcPct val="120000"/>
              </a:lnSpc>
            </a:pPr>
            <a:r>
              <a:rPr lang="zh-CN" altLang="zh-CN" dirty="0">
                <a:solidFill>
                  <a:srgbClr val="000000">
                    <a:lumMod val="50000"/>
                    <a:lumOff val="50000"/>
                  </a:srgbClr>
                </a:solidFill>
              </a:rPr>
              <a:t>说明：删除指定的登录名。</a:t>
            </a:r>
          </a:p>
          <a:p>
            <a:pPr algn="just">
              <a:lnSpc>
                <a:spcPct val="120000"/>
              </a:lnSpc>
            </a:pPr>
            <a:r>
              <a:rPr lang="zh-CN" altLang="zh-CN" dirty="0">
                <a:solidFill>
                  <a:srgbClr val="000000">
                    <a:lumMod val="50000"/>
                    <a:lumOff val="50000"/>
                  </a:srgbClr>
                </a:solidFill>
              </a:rPr>
              <a:t>（</a:t>
            </a:r>
            <a:r>
              <a:rPr lang="en-US" altLang="zh-CN" dirty="0">
                <a:solidFill>
                  <a:srgbClr val="000000">
                    <a:lumMod val="50000"/>
                    <a:lumOff val="50000"/>
                  </a:srgbClr>
                </a:solidFill>
              </a:rPr>
              <a:t>3</a:t>
            </a:r>
            <a:r>
              <a:rPr lang="zh-CN" altLang="zh-CN" dirty="0">
                <a:solidFill>
                  <a:srgbClr val="000000">
                    <a:lumMod val="50000"/>
                    <a:lumOff val="50000"/>
                  </a:srgbClr>
                </a:solidFill>
              </a:rPr>
              <a:t>）修改登录帐户的名称</a:t>
            </a:r>
          </a:p>
          <a:p>
            <a:pPr algn="just">
              <a:lnSpc>
                <a:spcPct val="120000"/>
              </a:lnSpc>
            </a:pPr>
            <a:r>
              <a:rPr lang="zh-CN" altLang="zh-CN" dirty="0">
                <a:solidFill>
                  <a:srgbClr val="000000">
                    <a:lumMod val="50000"/>
                    <a:lumOff val="50000"/>
                  </a:srgbClr>
                </a:solidFill>
              </a:rPr>
              <a:t>格式：</a:t>
            </a:r>
            <a:r>
              <a:rPr lang="en-US" altLang="zh-CN" dirty="0">
                <a:solidFill>
                  <a:srgbClr val="000000">
                    <a:lumMod val="50000"/>
                    <a:lumOff val="50000"/>
                  </a:srgbClr>
                </a:solidFill>
              </a:rPr>
              <a:t>alter login </a:t>
            </a:r>
            <a:r>
              <a:rPr lang="zh-CN" altLang="zh-CN" dirty="0">
                <a:solidFill>
                  <a:srgbClr val="000000">
                    <a:lumMod val="50000"/>
                    <a:lumOff val="50000"/>
                  </a:srgbClr>
                </a:solidFill>
              </a:rPr>
              <a:t>旧登录名 </a:t>
            </a:r>
            <a:r>
              <a:rPr lang="en-US" altLang="zh-CN" dirty="0">
                <a:solidFill>
                  <a:srgbClr val="000000">
                    <a:lumMod val="50000"/>
                    <a:lumOff val="50000"/>
                  </a:srgbClr>
                </a:solidFill>
              </a:rPr>
              <a:t>with name=</a:t>
            </a:r>
            <a:r>
              <a:rPr lang="zh-CN" altLang="zh-CN" dirty="0">
                <a:solidFill>
                  <a:srgbClr val="000000">
                    <a:lumMod val="50000"/>
                    <a:lumOff val="50000"/>
                  </a:srgbClr>
                </a:solidFill>
              </a:rPr>
              <a:t>新登录名</a:t>
            </a:r>
          </a:p>
          <a:p>
            <a:pPr algn="just">
              <a:lnSpc>
                <a:spcPct val="120000"/>
              </a:lnSpc>
            </a:pPr>
            <a:r>
              <a:rPr lang="zh-CN" altLang="zh-CN" dirty="0">
                <a:solidFill>
                  <a:srgbClr val="000000">
                    <a:lumMod val="50000"/>
                    <a:lumOff val="50000"/>
                  </a:srgbClr>
                </a:solidFill>
              </a:rPr>
              <a:t>说明：修改登录账号名。</a:t>
            </a:r>
          </a:p>
          <a:p>
            <a:pPr algn="just">
              <a:lnSpc>
                <a:spcPct val="120000"/>
              </a:lnSpc>
            </a:pPr>
            <a:r>
              <a:rPr lang="zh-CN" altLang="zh-CN" dirty="0">
                <a:solidFill>
                  <a:srgbClr val="000000">
                    <a:lumMod val="50000"/>
                    <a:lumOff val="50000"/>
                  </a:srgbClr>
                </a:solidFill>
              </a:rPr>
              <a:t>（</a:t>
            </a:r>
            <a:r>
              <a:rPr lang="en-US" altLang="zh-CN" dirty="0">
                <a:solidFill>
                  <a:srgbClr val="000000">
                    <a:lumMod val="50000"/>
                    <a:lumOff val="50000"/>
                  </a:srgbClr>
                </a:solidFill>
              </a:rPr>
              <a:t>4</a:t>
            </a:r>
            <a:r>
              <a:rPr lang="zh-CN" altLang="zh-CN" dirty="0">
                <a:solidFill>
                  <a:srgbClr val="000000">
                    <a:lumMod val="50000"/>
                    <a:lumOff val="50000"/>
                  </a:srgbClr>
                </a:solidFill>
              </a:rPr>
              <a:t>）修改登录帐户的密码</a:t>
            </a:r>
          </a:p>
          <a:p>
            <a:pPr algn="just">
              <a:lnSpc>
                <a:spcPct val="120000"/>
              </a:lnSpc>
            </a:pPr>
            <a:r>
              <a:rPr lang="zh-CN" altLang="zh-CN" dirty="0">
                <a:solidFill>
                  <a:srgbClr val="000000">
                    <a:lumMod val="50000"/>
                    <a:lumOff val="50000"/>
                  </a:srgbClr>
                </a:solidFill>
              </a:rPr>
              <a:t>格式：</a:t>
            </a:r>
            <a:r>
              <a:rPr lang="en-US" altLang="zh-CN" dirty="0">
                <a:solidFill>
                  <a:srgbClr val="000000">
                    <a:lumMod val="50000"/>
                    <a:lumOff val="50000"/>
                  </a:srgbClr>
                </a:solidFill>
              </a:rPr>
              <a:t>alter login </a:t>
            </a:r>
            <a:r>
              <a:rPr lang="zh-CN" altLang="zh-CN" dirty="0">
                <a:solidFill>
                  <a:srgbClr val="000000">
                    <a:lumMod val="50000"/>
                    <a:lumOff val="50000"/>
                  </a:srgbClr>
                </a:solidFill>
              </a:rPr>
              <a:t>登录名 </a:t>
            </a:r>
            <a:r>
              <a:rPr lang="en-US" altLang="zh-CN" dirty="0">
                <a:solidFill>
                  <a:srgbClr val="000000">
                    <a:lumMod val="50000"/>
                    <a:lumOff val="50000"/>
                  </a:srgbClr>
                </a:solidFill>
              </a:rPr>
              <a:t>with password='</a:t>
            </a:r>
            <a:r>
              <a:rPr lang="zh-CN" altLang="zh-CN" dirty="0">
                <a:solidFill>
                  <a:srgbClr val="000000">
                    <a:lumMod val="50000"/>
                    <a:lumOff val="50000"/>
                  </a:srgbClr>
                </a:solidFill>
              </a:rPr>
              <a:t>新密码</a:t>
            </a:r>
            <a:r>
              <a:rPr lang="en-US" altLang="zh-CN" dirty="0">
                <a:solidFill>
                  <a:srgbClr val="000000">
                    <a:lumMod val="50000"/>
                    <a:lumOff val="50000"/>
                  </a:srgbClr>
                </a:solidFill>
              </a:rPr>
              <a:t>'</a:t>
            </a:r>
            <a:endParaRPr lang="zh-CN" altLang="zh-CN" dirty="0">
              <a:solidFill>
                <a:srgbClr val="000000">
                  <a:lumMod val="50000"/>
                  <a:lumOff val="50000"/>
                </a:srgbClr>
              </a:solidFill>
            </a:endParaRPr>
          </a:p>
          <a:p>
            <a:pPr algn="just">
              <a:lnSpc>
                <a:spcPct val="120000"/>
              </a:lnSpc>
            </a:pPr>
            <a:r>
              <a:rPr lang="zh-CN" altLang="zh-CN" dirty="0">
                <a:solidFill>
                  <a:srgbClr val="000000">
                    <a:lumMod val="50000"/>
                    <a:lumOff val="50000"/>
                  </a:srgbClr>
                </a:solidFill>
              </a:rPr>
              <a:t>说明：</a:t>
            </a:r>
            <a:r>
              <a:rPr lang="zh-CN" altLang="zh-CN" dirty="0" smtClean="0">
                <a:solidFill>
                  <a:srgbClr val="000000">
                    <a:lumMod val="50000"/>
                    <a:lumOff val="50000"/>
                  </a:srgbClr>
                </a:solidFill>
              </a:rPr>
              <a:t>登录</a:t>
            </a:r>
            <a:r>
              <a:rPr lang="zh-CN" altLang="en-US" dirty="0">
                <a:solidFill>
                  <a:srgbClr val="000000">
                    <a:lumMod val="50000"/>
                    <a:lumOff val="50000"/>
                  </a:srgbClr>
                </a:solidFill>
              </a:rPr>
              <a:t>名</a:t>
            </a:r>
            <a:r>
              <a:rPr lang="zh-CN" altLang="zh-CN" dirty="0" smtClean="0">
                <a:solidFill>
                  <a:srgbClr val="000000">
                    <a:lumMod val="50000"/>
                    <a:lumOff val="50000"/>
                  </a:srgbClr>
                </a:solidFill>
              </a:rPr>
              <a:t>只</a:t>
            </a:r>
            <a:r>
              <a:rPr lang="zh-CN" altLang="zh-CN" dirty="0">
                <a:solidFill>
                  <a:srgbClr val="000000">
                    <a:lumMod val="50000"/>
                    <a:lumOff val="50000"/>
                  </a:srgbClr>
                </a:solidFill>
              </a:rPr>
              <a:t>可修改自己密码，而只有</a:t>
            </a:r>
            <a:r>
              <a:rPr lang="en-US" altLang="zh-CN" dirty="0">
                <a:solidFill>
                  <a:srgbClr val="000000">
                    <a:lumMod val="50000"/>
                    <a:lumOff val="50000"/>
                  </a:srgbClr>
                </a:solidFill>
              </a:rPr>
              <a:t>sysadmin</a:t>
            </a:r>
            <a:r>
              <a:rPr lang="zh-CN" altLang="zh-CN" dirty="0">
                <a:solidFill>
                  <a:srgbClr val="000000">
                    <a:lumMod val="50000"/>
                    <a:lumOff val="50000"/>
                  </a:srgbClr>
                </a:solidFill>
              </a:rPr>
              <a:t>角色成员才可修改其他帐户密码。</a:t>
            </a: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4" name="直接连接符 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本章导读</a:t>
            </a:r>
            <a:endPar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7" name="文本框 6"/>
          <p:cNvSpPr txBox="1"/>
          <p:nvPr/>
        </p:nvSpPr>
        <p:spPr>
          <a:xfrm>
            <a:off x="359038" y="400325"/>
            <a:ext cx="85311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smtClean="0">
                <a:solidFill>
                  <a:srgbClr val="FFFFFF"/>
                </a:solidFill>
                <a:latin typeface="Arial" panose="020B0604020202020204"/>
                <a:ea typeface="微软雅黑" panose="020B0503020204020204" charset="-122"/>
              </a:rPr>
              <a:t>start</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11" name="任意多边形: 形状 10"/>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任意多边形: 形状 11"/>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 name="任意多边形: 形状 12"/>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6" name="组合 15"/>
          <p:cNvGrpSpPr/>
          <p:nvPr/>
        </p:nvGrpSpPr>
        <p:grpSpPr>
          <a:xfrm>
            <a:off x="3017520" y="1573907"/>
            <a:ext cx="8645060" cy="2076080"/>
            <a:chOff x="2154711" y="4290613"/>
            <a:chExt cx="3975100" cy="1507321"/>
          </a:xfrm>
        </p:grpSpPr>
        <p:sp>
          <p:nvSpPr>
            <p:cNvPr id="17" name="矩形 16"/>
            <p:cNvSpPr/>
            <p:nvPr/>
          </p:nvSpPr>
          <p:spPr>
            <a:xfrm>
              <a:off x="2154711" y="4658295"/>
              <a:ext cx="3975100" cy="1139639"/>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000" dirty="0">
                  <a:solidFill>
                    <a:schemeClr val="tx1">
                      <a:lumMod val="50000"/>
                      <a:lumOff val="50000"/>
                    </a:schemeClr>
                  </a:solidFill>
                </a:rPr>
                <a:t>合理有效的数据库安全机制不仅可以保证合法用户的有效访问，还能够防止非法用户的入侵。数据库安全性管理是建立在主体（请求资源的实体、登录账户及其服务器角色、数据库用户及其数据库角色）、权限和安全对象的基础上，并通过登录名、数据库用户、角色与权限许可等机制来实现。</a:t>
              </a:r>
            </a:p>
          </p:txBody>
        </p:sp>
        <p:sp>
          <p:nvSpPr>
            <p:cNvPr id="18" name="矩形 17"/>
            <p:cNvSpPr/>
            <p:nvPr/>
          </p:nvSpPr>
          <p:spPr>
            <a:xfrm>
              <a:off x="3688505" y="4290613"/>
              <a:ext cx="659563" cy="388818"/>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400" b="1" dirty="0">
                  <a:solidFill>
                    <a:schemeClr val="tx1">
                      <a:lumMod val="65000"/>
                      <a:lumOff val="35000"/>
                    </a:schemeClr>
                  </a:solidFill>
                </a:rPr>
                <a:t>本章导读</a:t>
              </a:r>
            </a:p>
          </p:txBody>
        </p:sp>
      </p:grpSp>
      <p:pic>
        <p:nvPicPr>
          <p:cNvPr id="22" name="图片占位符 21"/>
          <p:cNvPicPr>
            <a:picLocks noGrp="1" noChangeAspect="1"/>
          </p:cNvPicPr>
          <p:nvPr>
            <p:ph type="pic" sz="quarter" idx="11"/>
          </p:nvPr>
        </p:nvPicPr>
        <p:blipFill>
          <a:blip r:embed="rId3" cstate="screen"/>
          <a:srcRect/>
          <a:stretch>
            <a:fillRect/>
          </a:stretch>
        </p:blipFill>
        <p:spPr>
          <a:xfrm>
            <a:off x="785598" y="1329802"/>
            <a:ext cx="2011319" cy="2011318"/>
          </a:xfrm>
        </p:spPr>
      </p:pic>
    </p:spTree>
    <p:extLst>
      <p:ext uri="{BB962C8B-B14F-4D97-AF65-F5344CB8AC3E}">
        <p14:creationId xmlns:p14="http://schemas.microsoft.com/office/powerpoint/2010/main" val="1493192307"/>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查看登录帐户</a:t>
            </a:r>
          </a:p>
        </p:txBody>
      </p:sp>
      <p:sp>
        <p:nvSpPr>
          <p:cNvPr id="31" name="文本框 30"/>
          <p:cNvSpPr txBox="1"/>
          <p:nvPr/>
        </p:nvSpPr>
        <p:spPr>
          <a:xfrm>
            <a:off x="461630" y="400325"/>
            <a:ext cx="647934" cy="461665"/>
          </a:xfrm>
          <a:prstGeom prst="rect">
            <a:avLst/>
          </a:prstGeom>
          <a:noFill/>
        </p:spPr>
        <p:txBody>
          <a:bodyPr wrap="none" rtlCol="0">
            <a:spAutoFit/>
          </a:bodyPr>
          <a:lstStyle/>
          <a:p>
            <a:pPr algn="ctr">
              <a:defRPr/>
            </a:pPr>
            <a:r>
              <a:rPr lang="en-US" altLang="zh-CN" sz="2400" b="1" dirty="0" smtClean="0">
                <a:solidFill>
                  <a:srgbClr val="FFFFFF"/>
                </a:solidFill>
              </a:rPr>
              <a:t>04</a:t>
            </a:r>
            <a:r>
              <a:rPr lang="en-US" altLang="zh-CN" sz="2400" b="1" dirty="0" smtClean="0">
                <a:solidFill>
                  <a:srgbClr val="FFFFFF"/>
                </a:solidFill>
                <a:ea typeface="微软雅黑" panose="020B0503020204020204" charset="-122"/>
              </a:rPr>
              <a:t>*</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91089" y="1253622"/>
            <a:ext cx="10226697" cy="773975"/>
            <a:chOff x="1088299" y="4153868"/>
            <a:chExt cx="2241974" cy="602040"/>
          </a:xfrm>
        </p:grpSpPr>
        <p:sp>
          <p:nvSpPr>
            <p:cNvPr id="15" name="矩形 14"/>
            <p:cNvSpPr/>
            <p:nvPr/>
          </p:nvSpPr>
          <p:spPr>
            <a:xfrm>
              <a:off x="1088299" y="4468621"/>
              <a:ext cx="2142923" cy="287287"/>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参照查看</a:t>
              </a:r>
              <a:r>
                <a:rPr lang="en-US" altLang="zh-CN" dirty="0">
                  <a:latin typeface="Courier New" panose="02070309020205020404" charset="0"/>
                  <a:ea typeface="宋体" panose="02010600030101010101" pitchFamily="2" charset="-122"/>
                  <a:sym typeface="+mn-ea"/>
                </a:rPr>
                <a:t>11.2.1</a:t>
              </a:r>
              <a:r>
                <a:rPr lang="zh-CN" altLang="en-US" dirty="0">
                  <a:latin typeface="Courier New" panose="02070309020205020404" charset="0"/>
                  <a:ea typeface="宋体" panose="02010600030101010101" pitchFamily="2" charset="-122"/>
                  <a:sym typeface="+mn-ea"/>
                </a:rPr>
                <a:t>登录帐户分类，查看所有登录帐户，这里不再赘述。</a:t>
              </a:r>
              <a:endParaRPr lang="en-US" dirty="0">
                <a:latin typeface="Courier New" panose="02070309020205020404" charset="0"/>
                <a:ea typeface="宋体" panose="02010600030101010101" pitchFamily="2" charset="-122"/>
                <a:sym typeface="+mn-ea"/>
              </a:endParaRPr>
            </a:p>
          </p:txBody>
        </p:sp>
        <p:sp>
          <p:nvSpPr>
            <p:cNvPr id="16" name="矩形 15"/>
            <p:cNvSpPr/>
            <p:nvPr/>
          </p:nvSpPr>
          <p:spPr>
            <a:xfrm>
              <a:off x="1088299" y="4153868"/>
              <a:ext cx="2241974" cy="33038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查看登录帐户</a:t>
              </a:r>
            </a:p>
          </p:txBody>
        </p:sp>
      </p:grpSp>
      <p:grpSp>
        <p:nvGrpSpPr>
          <p:cNvPr id="27" name="组合 26"/>
          <p:cNvGrpSpPr/>
          <p:nvPr/>
        </p:nvGrpSpPr>
        <p:grpSpPr>
          <a:xfrm>
            <a:off x="982645" y="2091816"/>
            <a:ext cx="10679935" cy="2158968"/>
            <a:chOff x="1088299" y="4153868"/>
            <a:chExt cx="2241974" cy="1679363"/>
          </a:xfrm>
        </p:grpSpPr>
        <p:sp>
          <p:nvSpPr>
            <p:cNvPr id="35" name="矩形 34"/>
            <p:cNvSpPr/>
            <p:nvPr/>
          </p:nvSpPr>
          <p:spPr>
            <a:xfrm>
              <a:off x="1088299" y="4468621"/>
              <a:ext cx="2241974" cy="1364610"/>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格式：</a:t>
              </a:r>
              <a:r>
                <a:rPr lang="en-US" altLang="zh-CN" dirty="0" err="1">
                  <a:latin typeface="Courier New" panose="02070309020205020404" charset="0"/>
                  <a:ea typeface="宋体" panose="02010600030101010101" pitchFamily="2" charset="-122"/>
                  <a:sym typeface="+mn-ea"/>
                </a:rPr>
                <a:t>sp_helplogins</a:t>
              </a:r>
              <a:r>
                <a:rPr lang="en-US" altLang="zh-CN" dirty="0">
                  <a:latin typeface="Courier New" panose="02070309020205020404" charset="0"/>
                  <a:ea typeface="宋体" panose="02010600030101010101" pitchFamily="2" charset="-122"/>
                  <a:sym typeface="+mn-ea"/>
                </a:rPr>
                <a:t>[[@</a:t>
              </a:r>
              <a:r>
                <a:rPr lang="en-US" altLang="zh-CN" dirty="0" err="1">
                  <a:latin typeface="Courier New" panose="02070309020205020404" charset="0"/>
                  <a:ea typeface="宋体" panose="02010600030101010101" pitchFamily="2" charset="-122"/>
                  <a:sym typeface="+mn-ea"/>
                </a:rPr>
                <a:t>loginnamepattern</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登录名</a:t>
              </a:r>
              <a:r>
                <a:rPr lang="en-US" altLang="zh-CN" dirty="0">
                  <a:latin typeface="Courier New" panose="02070309020205020404" charset="0"/>
                  <a:ea typeface="宋体" panose="02010600030101010101" pitchFamily="2" charset="-122"/>
                  <a:sym typeface="+mn-ea"/>
                </a:rPr>
                <a:t>']</a:t>
              </a:r>
            </a:p>
            <a:p>
              <a:pPr indent="0"/>
              <a:r>
                <a:rPr lang="zh-CN" altLang="en-US" dirty="0">
                  <a:latin typeface="Courier New" panose="02070309020205020404" charset="0"/>
                  <a:ea typeface="宋体" panose="02010600030101010101" pitchFamily="2" charset="-122"/>
                  <a:sym typeface="+mn-ea"/>
                </a:rPr>
                <a:t>说明：</a:t>
              </a:r>
            </a:p>
            <a:p>
              <a:pPr indent="0"/>
              <a:r>
                <a:rPr lang="zh-CN" altLang="en-US" dirty="0">
                  <a:latin typeface="Courier New" panose="02070309020205020404" charset="0"/>
                  <a:ea typeface="宋体" panose="02010600030101010101" pitchFamily="2" charset="-122"/>
                  <a:sym typeface="+mn-ea"/>
                </a:rPr>
                <a:t>（</a:t>
              </a:r>
              <a:r>
                <a:rPr lang="en-US" altLang="zh-CN" dirty="0">
                  <a:latin typeface="Courier New" panose="02070309020205020404" charset="0"/>
                  <a:ea typeface="宋体" panose="02010600030101010101" pitchFamily="2" charset="-122"/>
                  <a:sym typeface="+mn-ea"/>
                </a:rPr>
                <a:t>1</a:t>
              </a:r>
              <a:r>
                <a:rPr lang="zh-CN" altLang="en-US" dirty="0">
                  <a:latin typeface="Courier New" panose="02070309020205020404" charset="0"/>
                  <a:ea typeface="宋体" panose="02010600030101010101" pitchFamily="2" charset="-122"/>
                  <a:sym typeface="+mn-ea"/>
                </a:rPr>
                <a:t>）只有</a:t>
              </a:r>
              <a:r>
                <a:rPr lang="en-US" altLang="zh-CN" dirty="0">
                  <a:latin typeface="Courier New" panose="02070309020205020404" charset="0"/>
                  <a:ea typeface="宋体" panose="02010600030101010101" pitchFamily="2" charset="-122"/>
                  <a:sym typeface="+mn-ea"/>
                </a:rPr>
                <a:t>sysadmin</a:t>
              </a:r>
              <a:r>
                <a:rPr lang="zh-CN" altLang="en-US" dirty="0">
                  <a:latin typeface="Courier New" panose="02070309020205020404" charset="0"/>
                  <a:ea typeface="宋体" panose="02010600030101010101" pitchFamily="2" charset="-122"/>
                  <a:sym typeface="+mn-ea"/>
                </a:rPr>
                <a:t>和</a:t>
              </a:r>
              <a:r>
                <a:rPr lang="en-US" altLang="zh-CN" dirty="0" err="1">
                  <a:latin typeface="Courier New" panose="02070309020205020404" charset="0"/>
                  <a:ea typeface="宋体" panose="02010600030101010101" pitchFamily="2" charset="-122"/>
                  <a:sym typeface="+mn-ea"/>
                </a:rPr>
                <a:t>securityadmin</a:t>
              </a:r>
              <a:r>
                <a:rPr lang="zh-CN" altLang="en-US" dirty="0">
                  <a:latin typeface="Courier New" panose="02070309020205020404" charset="0"/>
                  <a:ea typeface="宋体" panose="02010600030101010101" pitchFamily="2" charset="-122"/>
                  <a:sym typeface="+mn-ea"/>
                </a:rPr>
                <a:t>固定服务器角色的成员才可以执行</a:t>
              </a:r>
              <a:r>
                <a:rPr lang="en-US" altLang="zh-CN" dirty="0" err="1">
                  <a:latin typeface="Courier New" panose="02070309020205020404" charset="0"/>
                  <a:ea typeface="宋体" panose="02010600030101010101" pitchFamily="2" charset="-122"/>
                  <a:sym typeface="+mn-ea"/>
                </a:rPr>
                <a:t>sp_helplogins</a:t>
              </a:r>
              <a:r>
                <a:rPr lang="zh-CN" altLang="en-US" dirty="0">
                  <a:latin typeface="Courier New" panose="02070309020205020404" charset="0"/>
                  <a:ea typeface="宋体" panose="02010600030101010101" pitchFamily="2" charset="-122"/>
                  <a:sym typeface="+mn-ea"/>
                </a:rPr>
                <a:t>命令，并检查服务器上的所有登录帐户。</a:t>
              </a:r>
            </a:p>
            <a:p>
              <a:pPr indent="0"/>
              <a:r>
                <a:rPr lang="zh-CN" altLang="en-US" dirty="0">
                  <a:latin typeface="Courier New" panose="02070309020205020404" charset="0"/>
                  <a:ea typeface="宋体" panose="02010600030101010101" pitchFamily="2" charset="-122"/>
                  <a:sym typeface="+mn-ea"/>
                </a:rPr>
                <a:t>（</a:t>
              </a:r>
              <a:r>
                <a:rPr lang="en-US" altLang="zh-CN" dirty="0">
                  <a:latin typeface="Courier New" panose="02070309020205020404" charset="0"/>
                  <a:ea typeface="宋体" panose="02010600030101010101" pitchFamily="2" charset="-122"/>
                  <a:sym typeface="+mn-ea"/>
                </a:rPr>
                <a:t>2</a:t>
              </a:r>
              <a:r>
                <a:rPr lang="zh-CN" altLang="en-US" dirty="0">
                  <a:latin typeface="Courier New" panose="02070309020205020404" charset="0"/>
                  <a:ea typeface="宋体" panose="02010600030101010101" pitchFamily="2" charset="-122"/>
                  <a:sym typeface="+mn-ea"/>
                </a:rPr>
                <a:t>）如果指定登录名（必须已存在），则查看指定登录名的相关登录信息，否则查看所有登录名的相关信息。</a:t>
              </a:r>
            </a:p>
          </p:txBody>
        </p:sp>
        <p:sp>
          <p:nvSpPr>
            <p:cNvPr id="36" name="矩形 35"/>
            <p:cNvSpPr/>
            <p:nvPr/>
          </p:nvSpPr>
          <p:spPr>
            <a:xfrm>
              <a:off x="1088299" y="4153868"/>
              <a:ext cx="2241974" cy="33038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2.</a:t>
              </a:r>
              <a:r>
                <a:rPr lang="zh-CN" altLang="en-US" b="1" dirty="0" smtClean="0">
                  <a:solidFill>
                    <a:schemeClr val="tx1">
                      <a:lumMod val="65000"/>
                      <a:lumOff val="35000"/>
                    </a:schemeClr>
                  </a:solidFill>
                </a:rPr>
                <a:t>使用</a:t>
              </a:r>
              <a:r>
                <a:rPr lang="zh-CN" altLang="en-US" b="1" dirty="0">
                  <a:solidFill>
                    <a:schemeClr val="tx1">
                      <a:lumMod val="65000"/>
                      <a:lumOff val="35000"/>
                    </a:schemeClr>
                  </a:solidFill>
                </a:rPr>
                <a:t>存储过程查看登录帐户</a:t>
              </a:r>
            </a:p>
          </p:txBody>
        </p:sp>
      </p:grpSp>
      <p:grpSp>
        <p:nvGrpSpPr>
          <p:cNvPr id="37" name="组合 36"/>
          <p:cNvGrpSpPr/>
          <p:nvPr/>
        </p:nvGrpSpPr>
        <p:grpSpPr>
          <a:xfrm>
            <a:off x="991089" y="4384605"/>
            <a:ext cx="10226697" cy="1050974"/>
            <a:chOff x="1088299" y="4206556"/>
            <a:chExt cx="2241974" cy="817505"/>
          </a:xfrm>
        </p:grpSpPr>
        <p:sp>
          <p:nvSpPr>
            <p:cNvPr id="38" name="矩形 37"/>
            <p:cNvSpPr/>
            <p:nvPr/>
          </p:nvSpPr>
          <p:spPr>
            <a:xfrm>
              <a:off x="1091640" y="4521309"/>
              <a:ext cx="2142923" cy="502752"/>
            </a:xfrm>
            <a:prstGeom prst="rect">
              <a:avLst/>
            </a:prstGeom>
          </p:spPr>
          <p:txBody>
            <a:bodyPr wrap="square">
              <a:spAutoFit/>
              <a:scene3d>
                <a:camera prst="orthographicFront"/>
                <a:lightRig rig="threePt" dir="t"/>
              </a:scene3d>
              <a:sp3d contourW="6350"/>
            </a:bodyPr>
            <a:lstStyle/>
            <a:p>
              <a:pPr indent="0"/>
              <a:r>
                <a:rPr lang="en-US" altLang="zh-CN" dirty="0">
                  <a:latin typeface="Courier New" panose="02070309020205020404" charset="0"/>
                  <a:ea typeface="宋体" panose="02010600030101010101" pitchFamily="2" charset="-122"/>
                  <a:sym typeface="+mn-ea"/>
                </a:rPr>
                <a:t>select </a:t>
              </a:r>
              <a:r>
                <a:rPr lang="en-US" altLang="zh-CN" dirty="0" err="1" smtClean="0">
                  <a:latin typeface="Courier New" panose="02070309020205020404" charset="0"/>
                  <a:ea typeface="宋体" panose="02010600030101010101" pitchFamily="2" charset="-122"/>
                  <a:sym typeface="+mn-ea"/>
                </a:rPr>
                <a:t>name,type_desc,is_disabled</a:t>
              </a:r>
              <a:r>
                <a:rPr lang="en-US" altLang="zh-CN" dirty="0" smtClean="0">
                  <a:latin typeface="Courier New" panose="02070309020205020404" charset="0"/>
                  <a:ea typeface="宋体" panose="02010600030101010101" pitchFamily="2" charset="-122"/>
                  <a:sym typeface="+mn-ea"/>
                </a:rPr>
                <a:t> </a:t>
              </a:r>
            </a:p>
            <a:p>
              <a:pPr indent="0"/>
              <a:r>
                <a:rPr lang="en-US" altLang="zh-CN" dirty="0" smtClean="0">
                  <a:latin typeface="Courier New" panose="02070309020205020404" charset="0"/>
                  <a:ea typeface="宋体" panose="02010600030101010101" pitchFamily="2" charset="-122"/>
                  <a:sym typeface="+mn-ea"/>
                </a:rPr>
                <a:t> from </a:t>
              </a:r>
              <a:r>
                <a:rPr lang="en-US" altLang="zh-CN" dirty="0" err="1">
                  <a:latin typeface="Courier New" panose="02070309020205020404" charset="0"/>
                  <a:ea typeface="宋体" panose="02010600030101010101" pitchFamily="2" charset="-122"/>
                  <a:sym typeface="+mn-ea"/>
                </a:rPr>
                <a:t>sys.server_principals</a:t>
              </a:r>
              <a:r>
                <a:rPr lang="en-US" altLang="zh-CN" dirty="0">
                  <a:latin typeface="Courier New" panose="02070309020205020404" charset="0"/>
                  <a:ea typeface="宋体" panose="02010600030101010101" pitchFamily="2" charset="-122"/>
                  <a:sym typeface="+mn-ea"/>
                </a:rPr>
                <a:t> where type='s' or type='u'</a:t>
              </a:r>
            </a:p>
          </p:txBody>
        </p:sp>
        <p:sp>
          <p:nvSpPr>
            <p:cNvPr id="39" name="矩形 38"/>
            <p:cNvSpPr/>
            <p:nvPr/>
          </p:nvSpPr>
          <p:spPr>
            <a:xfrm>
              <a:off x="1088299" y="4206556"/>
              <a:ext cx="2241974" cy="33038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3.</a:t>
              </a:r>
              <a:r>
                <a:rPr lang="zh-CN" altLang="en-US" b="1" dirty="0" smtClean="0">
                  <a:solidFill>
                    <a:schemeClr val="tx1">
                      <a:lumMod val="65000"/>
                      <a:lumOff val="35000"/>
                    </a:schemeClr>
                  </a:solidFill>
                </a:rPr>
                <a:t>使用</a:t>
              </a:r>
              <a:r>
                <a:rPr lang="zh-CN" altLang="en-US" b="1" dirty="0">
                  <a:solidFill>
                    <a:schemeClr val="tx1">
                      <a:lumMod val="65000"/>
                      <a:lumOff val="35000"/>
                    </a:schemeClr>
                  </a:solidFill>
                </a:rPr>
                <a:t>查询语句在</a:t>
              </a:r>
              <a:r>
                <a:rPr lang="en-US" altLang="zh-CN" b="1" dirty="0" err="1">
                  <a:solidFill>
                    <a:schemeClr val="tx1">
                      <a:lumMod val="65000"/>
                      <a:lumOff val="35000"/>
                    </a:schemeClr>
                  </a:solidFill>
                </a:rPr>
                <a:t>sys.server_principals</a:t>
              </a:r>
              <a:r>
                <a:rPr lang="zh-CN" altLang="en-US" b="1" dirty="0">
                  <a:solidFill>
                    <a:schemeClr val="tx1">
                      <a:lumMod val="65000"/>
                      <a:lumOff val="35000"/>
                    </a:schemeClr>
                  </a:solidFill>
                </a:rPr>
                <a:t>中查看登录帐户</a:t>
              </a:r>
            </a:p>
          </p:txBody>
        </p:sp>
      </p:grpSp>
      <p:grpSp>
        <p:nvGrpSpPr>
          <p:cNvPr id="40" name="组合 39"/>
          <p:cNvGrpSpPr/>
          <p:nvPr/>
        </p:nvGrpSpPr>
        <p:grpSpPr>
          <a:xfrm>
            <a:off x="1003732" y="5549614"/>
            <a:ext cx="10226697" cy="773975"/>
            <a:chOff x="1084958" y="4153868"/>
            <a:chExt cx="2241974" cy="602040"/>
          </a:xfrm>
        </p:grpSpPr>
        <p:sp>
          <p:nvSpPr>
            <p:cNvPr id="41" name="矩形 40"/>
            <p:cNvSpPr/>
            <p:nvPr/>
          </p:nvSpPr>
          <p:spPr>
            <a:xfrm>
              <a:off x="1091640" y="4468621"/>
              <a:ext cx="2142923" cy="287287"/>
            </a:xfrm>
            <a:prstGeom prst="rect">
              <a:avLst/>
            </a:prstGeom>
          </p:spPr>
          <p:txBody>
            <a:bodyPr wrap="square">
              <a:spAutoFit/>
              <a:scene3d>
                <a:camera prst="orthographicFront"/>
                <a:lightRig rig="threePt" dir="t"/>
              </a:scene3d>
              <a:sp3d contourW="6350"/>
            </a:bodyPr>
            <a:lstStyle/>
            <a:p>
              <a:pPr indent="0"/>
              <a:r>
                <a:rPr lang="en-US" altLang="zh-CN" dirty="0">
                  <a:latin typeface="Courier New" panose="02070309020205020404" charset="0"/>
                  <a:ea typeface="宋体" panose="02010600030101010101" pitchFamily="2" charset="-122"/>
                  <a:sym typeface="+mn-ea"/>
                </a:rPr>
                <a:t>print </a:t>
              </a:r>
              <a:r>
                <a:rPr lang="en-US" altLang="zh-CN" dirty="0" err="1">
                  <a:latin typeface="Courier New" panose="02070309020205020404" charset="0"/>
                  <a:ea typeface="宋体" panose="02010600030101010101" pitchFamily="2" charset="-122"/>
                  <a:sym typeface="+mn-ea"/>
                </a:rPr>
                <a:t>system_user</a:t>
              </a:r>
              <a:endParaRPr lang="en-US" altLang="zh-CN" dirty="0">
                <a:latin typeface="Courier New" panose="02070309020205020404" charset="0"/>
                <a:ea typeface="宋体" panose="02010600030101010101" pitchFamily="2" charset="-122"/>
                <a:sym typeface="+mn-ea"/>
              </a:endParaRPr>
            </a:p>
          </p:txBody>
        </p:sp>
        <p:sp>
          <p:nvSpPr>
            <p:cNvPr id="42" name="矩形 41"/>
            <p:cNvSpPr/>
            <p:nvPr/>
          </p:nvSpPr>
          <p:spPr>
            <a:xfrm>
              <a:off x="1084958" y="4153868"/>
              <a:ext cx="2241974" cy="33038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4.</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print </a:t>
              </a:r>
              <a:r>
                <a:rPr lang="en-US" altLang="zh-CN" b="1" dirty="0" err="1">
                  <a:solidFill>
                    <a:schemeClr val="tx1">
                      <a:lumMod val="65000"/>
                      <a:lumOff val="35000"/>
                    </a:schemeClr>
                  </a:solidFill>
                </a:rPr>
                <a:t>system_user</a:t>
              </a:r>
              <a:r>
                <a:rPr lang="zh-CN" altLang="en-US" b="1" dirty="0">
                  <a:solidFill>
                    <a:schemeClr val="tx1">
                      <a:lumMod val="65000"/>
                      <a:lumOff val="35000"/>
                    </a:schemeClr>
                  </a:solidFill>
                </a:rPr>
                <a:t>查看当前登录帐户名</a:t>
              </a:r>
            </a:p>
          </p:txBody>
        </p:sp>
      </p:gr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PART  03</a:t>
            </a:r>
            <a:endParaRPr kumimoji="0" lang="zh-CN" altLang="en-US"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 name="文本框 12"/>
          <p:cNvSpPr txBox="1"/>
          <p:nvPr/>
        </p:nvSpPr>
        <p:spPr>
          <a:xfrm>
            <a:off x="5981700" y="3288447"/>
            <a:ext cx="2236510"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数据库用户</a:t>
            </a:r>
          </a:p>
        </p:txBody>
      </p:sp>
      <p:pic>
        <p:nvPicPr>
          <p:cNvPr id="5" name="图片占位符 4"/>
          <p:cNvPicPr>
            <a:picLocks noGrp="1" noChangeAspect="1"/>
          </p:cNvPicPr>
          <p:nvPr>
            <p:ph type="pic" sz="quarter" idx="10"/>
          </p:nvPr>
        </p:nvPicPr>
        <p:blipFill>
          <a:blip r:embed="rId4" cstate="screen"/>
          <a:srcRect/>
          <a:stretch>
            <a:fillRect/>
          </a:stretch>
        </p:blipFill>
        <p:spPr/>
      </p:pic>
      <p:cxnSp>
        <p:nvCxnSpPr>
          <p:cNvPr id="14" name="直接连接符 13"/>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数据库用户概述</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01</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046328" y="1610361"/>
            <a:ext cx="10616252" cy="3975330"/>
            <a:chOff x="1002208" y="4213144"/>
            <a:chExt cx="5041512" cy="2726160"/>
          </a:xfrm>
        </p:grpSpPr>
        <p:sp>
          <p:nvSpPr>
            <p:cNvPr id="132" name="矩形 131"/>
            <p:cNvSpPr/>
            <p:nvPr/>
          </p:nvSpPr>
          <p:spPr>
            <a:xfrm>
              <a:off x="1002208" y="4824445"/>
              <a:ext cx="5041512" cy="2114859"/>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dirty="0">
                  <a:solidFill>
                    <a:schemeClr val="tx1">
                      <a:lumMod val="50000"/>
                      <a:lumOff val="50000"/>
                    </a:schemeClr>
                  </a:solidFill>
                </a:rPr>
                <a:t>（</a:t>
              </a:r>
              <a:r>
                <a:rPr lang="en-US" altLang="zh-CN" dirty="0">
                  <a:solidFill>
                    <a:schemeClr val="tx1">
                      <a:lumMod val="50000"/>
                      <a:lumOff val="50000"/>
                    </a:schemeClr>
                  </a:solidFill>
                </a:rPr>
                <a:t>1</a:t>
              </a:r>
              <a:r>
                <a:rPr lang="zh-CN" altLang="en-US" dirty="0">
                  <a:solidFill>
                    <a:schemeClr val="tx1">
                      <a:lumMod val="50000"/>
                      <a:lumOff val="50000"/>
                    </a:schemeClr>
                  </a:solidFill>
                </a:rPr>
                <a:t>）</a:t>
              </a:r>
              <a:r>
                <a:rPr lang="en-US" altLang="zh-CN" dirty="0">
                  <a:solidFill>
                    <a:schemeClr val="tx1">
                      <a:lumMod val="50000"/>
                      <a:lumOff val="50000"/>
                    </a:schemeClr>
                  </a:solidFill>
                </a:rPr>
                <a:t>dbo</a:t>
              </a:r>
              <a:r>
                <a:rPr lang="zh-CN" altLang="en-US" dirty="0">
                  <a:solidFill>
                    <a:schemeClr val="tx1">
                      <a:lumMod val="50000"/>
                      <a:lumOff val="50000"/>
                    </a:schemeClr>
                  </a:solidFill>
                </a:rPr>
                <a:t>：数据库所有者，拥有对本数据库的所有操作权限。创建数据库的数据库用户是该数据库的</a:t>
              </a:r>
              <a:r>
                <a:rPr lang="en-US" altLang="zh-CN" dirty="0">
                  <a:solidFill>
                    <a:schemeClr val="tx1">
                      <a:lumMod val="50000"/>
                      <a:lumOff val="50000"/>
                    </a:schemeClr>
                  </a:solidFill>
                </a:rPr>
                <a:t>dbo</a:t>
              </a:r>
              <a:r>
                <a:rPr lang="zh-CN" altLang="en-US" dirty="0">
                  <a:solidFill>
                    <a:schemeClr val="tx1">
                      <a:lumMod val="50000"/>
                      <a:lumOff val="50000"/>
                    </a:schemeClr>
                  </a:solidFill>
                </a:rPr>
                <a:t>，固定服务器角色</a:t>
              </a:r>
              <a:r>
                <a:rPr lang="en-US" altLang="zh-CN" dirty="0">
                  <a:solidFill>
                    <a:schemeClr val="tx1">
                      <a:lumMod val="50000"/>
                      <a:lumOff val="50000"/>
                    </a:schemeClr>
                  </a:solidFill>
                </a:rPr>
                <a:t>sysadmin</a:t>
              </a:r>
              <a:r>
                <a:rPr lang="zh-CN" altLang="en-US" dirty="0">
                  <a:solidFill>
                    <a:schemeClr val="tx1">
                      <a:lumMod val="50000"/>
                      <a:lumOff val="50000"/>
                    </a:schemeClr>
                  </a:solidFill>
                </a:rPr>
                <a:t>和</a:t>
              </a:r>
              <a:r>
                <a:rPr lang="en-US" altLang="zh-CN" dirty="0">
                  <a:solidFill>
                    <a:schemeClr val="tx1">
                      <a:lumMod val="50000"/>
                      <a:lumOff val="50000"/>
                    </a:schemeClr>
                  </a:solidFill>
                </a:rPr>
                <a:t>dbcreater</a:t>
              </a:r>
              <a:r>
                <a:rPr lang="zh-CN" altLang="en-US" dirty="0">
                  <a:solidFill>
                    <a:schemeClr val="tx1">
                      <a:lumMod val="50000"/>
                      <a:lumOff val="50000"/>
                    </a:schemeClr>
                  </a:solidFill>
                </a:rPr>
                <a:t>的任何成员（如</a:t>
              </a:r>
              <a:r>
                <a:rPr lang="en-US" altLang="zh-CN" dirty="0">
                  <a:solidFill>
                    <a:schemeClr val="tx1">
                      <a:lumMod val="50000"/>
                      <a:lumOff val="50000"/>
                    </a:schemeClr>
                  </a:solidFill>
                </a:rPr>
                <a:t>sa</a:t>
              </a:r>
              <a:r>
                <a:rPr lang="zh-CN" altLang="en-US" dirty="0">
                  <a:solidFill>
                    <a:schemeClr val="tx1">
                      <a:lumMod val="50000"/>
                      <a:lumOff val="50000"/>
                    </a:schemeClr>
                  </a:solidFill>
                </a:rPr>
                <a:t>）都会自动映射（指派）</a:t>
              </a:r>
              <a:r>
                <a:rPr lang="en-US" altLang="zh-CN" dirty="0">
                  <a:solidFill>
                    <a:schemeClr val="tx1">
                      <a:lumMod val="50000"/>
                      <a:lumOff val="50000"/>
                    </a:schemeClr>
                  </a:solidFill>
                </a:rPr>
                <a:t>dbo</a:t>
              </a:r>
              <a:r>
                <a:rPr lang="zh-CN" altLang="en-US" dirty="0">
                  <a:solidFill>
                    <a:schemeClr val="tx1">
                      <a:lumMod val="50000"/>
                      <a:lumOff val="50000"/>
                    </a:schemeClr>
                  </a:solidFill>
                </a:rPr>
                <a:t>为数据库用户。</a:t>
              </a:r>
            </a:p>
            <a:p>
              <a:pPr algn="just">
                <a:lnSpc>
                  <a:spcPct val="120000"/>
                </a:lnSpc>
              </a:pPr>
              <a:r>
                <a:rPr lang="zh-CN" altLang="en-US" dirty="0">
                  <a:solidFill>
                    <a:schemeClr val="tx1">
                      <a:lumMod val="50000"/>
                      <a:lumOff val="50000"/>
                    </a:schemeClr>
                  </a:solidFill>
                </a:rPr>
                <a:t>（</a:t>
              </a:r>
              <a:r>
                <a:rPr lang="en-US" altLang="zh-CN" dirty="0">
                  <a:solidFill>
                    <a:schemeClr val="tx1">
                      <a:lumMod val="50000"/>
                      <a:lumOff val="50000"/>
                    </a:schemeClr>
                  </a:solidFill>
                </a:rPr>
                <a:t>2</a:t>
              </a:r>
              <a:r>
                <a:rPr lang="zh-CN" altLang="en-US" dirty="0">
                  <a:solidFill>
                    <a:schemeClr val="tx1">
                      <a:lumMod val="50000"/>
                      <a:lumOff val="50000"/>
                    </a:schemeClr>
                  </a:solidFill>
                </a:rPr>
                <a:t>）</a:t>
              </a:r>
              <a:r>
                <a:rPr lang="en-US" altLang="zh-CN" dirty="0">
                  <a:solidFill>
                    <a:schemeClr val="tx1">
                      <a:lumMod val="50000"/>
                      <a:lumOff val="50000"/>
                    </a:schemeClr>
                  </a:solidFill>
                </a:rPr>
                <a:t>guest</a:t>
              </a:r>
              <a:r>
                <a:rPr lang="zh-CN" altLang="en-US" dirty="0">
                  <a:solidFill>
                    <a:schemeClr val="tx1">
                      <a:lumMod val="50000"/>
                      <a:lumOff val="50000"/>
                    </a:schemeClr>
                  </a:solidFill>
                </a:rPr>
                <a:t>：游客，拥有对数据库基本的查看权限。如果数据库启用了数据库用户</a:t>
              </a:r>
              <a:r>
                <a:rPr lang="en-US" altLang="zh-CN" dirty="0">
                  <a:solidFill>
                    <a:schemeClr val="tx1">
                      <a:lumMod val="50000"/>
                      <a:lumOff val="50000"/>
                    </a:schemeClr>
                  </a:solidFill>
                </a:rPr>
                <a:t>guest</a:t>
              </a:r>
              <a:r>
                <a:rPr lang="zh-CN" altLang="en-US" dirty="0">
                  <a:solidFill>
                    <a:schemeClr val="tx1">
                      <a:lumMod val="50000"/>
                      <a:lumOff val="50000"/>
                    </a:schemeClr>
                  </a:solidFill>
                </a:rPr>
                <a:t>（</a:t>
              </a:r>
              <a:r>
                <a:rPr lang="en-US" altLang="zh-CN" dirty="0">
                  <a:solidFill>
                    <a:schemeClr val="tx1">
                      <a:lumMod val="50000"/>
                      <a:lumOff val="50000"/>
                    </a:schemeClr>
                  </a:solidFill>
                </a:rPr>
                <a:t>grant connect to guest</a:t>
              </a:r>
              <a:r>
                <a:rPr lang="zh-CN" altLang="en-US" dirty="0">
                  <a:solidFill>
                    <a:schemeClr val="tx1">
                      <a:lumMod val="50000"/>
                      <a:lumOff val="50000"/>
                    </a:schemeClr>
                  </a:solidFill>
                </a:rPr>
                <a:t>），未映射数据库用户的登录账户可委托</a:t>
              </a:r>
              <a:r>
                <a:rPr lang="en-US" altLang="zh-CN" dirty="0">
                  <a:solidFill>
                    <a:schemeClr val="tx1">
                      <a:lumMod val="50000"/>
                      <a:lumOff val="50000"/>
                    </a:schemeClr>
                  </a:solidFill>
                </a:rPr>
                <a:t>guest</a:t>
              </a:r>
              <a:r>
                <a:rPr lang="zh-CN" altLang="en-US" dirty="0">
                  <a:solidFill>
                    <a:schemeClr val="tx1">
                      <a:lumMod val="50000"/>
                      <a:lumOff val="50000"/>
                    </a:schemeClr>
                  </a:solidFill>
                </a:rPr>
                <a:t>来访问该数据库。</a:t>
              </a:r>
            </a:p>
            <a:p>
              <a:pPr algn="just">
                <a:lnSpc>
                  <a:spcPct val="120000"/>
                </a:lnSpc>
              </a:pPr>
              <a:r>
                <a:rPr lang="zh-CN" altLang="en-US" dirty="0">
                  <a:solidFill>
                    <a:schemeClr val="tx1">
                      <a:lumMod val="50000"/>
                      <a:lumOff val="50000"/>
                    </a:schemeClr>
                  </a:solidFill>
                </a:rPr>
                <a:t>注意：数据库</a:t>
              </a:r>
              <a:r>
                <a:rPr lang="en-US" altLang="zh-CN" dirty="0">
                  <a:solidFill>
                    <a:schemeClr val="tx1">
                      <a:lumMod val="50000"/>
                      <a:lumOff val="50000"/>
                    </a:schemeClr>
                  </a:solidFill>
                </a:rPr>
                <a:t>msdb</a:t>
              </a:r>
              <a:r>
                <a:rPr lang="zh-CN" altLang="en-US" dirty="0">
                  <a:solidFill>
                    <a:schemeClr val="tx1">
                      <a:lumMod val="50000"/>
                      <a:lumOff val="50000"/>
                    </a:schemeClr>
                  </a:solidFill>
                </a:rPr>
                <a:t>允许删除和禁用</a:t>
              </a:r>
              <a:r>
                <a:rPr lang="en-US" altLang="zh-CN" dirty="0">
                  <a:solidFill>
                    <a:schemeClr val="tx1">
                      <a:lumMod val="50000"/>
                      <a:lumOff val="50000"/>
                    </a:schemeClr>
                  </a:solidFill>
                </a:rPr>
                <a:t>guest</a:t>
              </a:r>
              <a:r>
                <a:rPr lang="zh-CN" altLang="en-US" dirty="0">
                  <a:solidFill>
                    <a:schemeClr val="tx1">
                      <a:lumMod val="50000"/>
                      <a:lumOff val="50000"/>
                    </a:schemeClr>
                  </a:solidFill>
                </a:rPr>
                <a:t>，数据库</a:t>
              </a:r>
              <a:r>
                <a:rPr lang="en-US" altLang="zh-CN" dirty="0">
                  <a:solidFill>
                    <a:schemeClr val="tx1">
                      <a:lumMod val="50000"/>
                      <a:lumOff val="50000"/>
                    </a:schemeClr>
                  </a:solidFill>
                </a:rPr>
                <a:t>master</a:t>
              </a:r>
              <a:r>
                <a:rPr lang="zh-CN" altLang="en-US" dirty="0">
                  <a:solidFill>
                    <a:schemeClr val="tx1">
                      <a:lumMod val="50000"/>
                      <a:lumOff val="50000"/>
                    </a:schemeClr>
                  </a:solidFill>
                </a:rPr>
                <a:t>和</a:t>
              </a:r>
              <a:r>
                <a:rPr lang="en-US" altLang="zh-CN" dirty="0">
                  <a:solidFill>
                    <a:schemeClr val="tx1">
                      <a:lumMod val="50000"/>
                      <a:lumOff val="50000"/>
                    </a:schemeClr>
                  </a:solidFill>
                </a:rPr>
                <a:t>tempdb</a:t>
              </a:r>
              <a:r>
                <a:rPr lang="zh-CN" altLang="en-US" dirty="0">
                  <a:solidFill>
                    <a:schemeClr val="tx1">
                      <a:lumMod val="50000"/>
                      <a:lumOff val="50000"/>
                    </a:schemeClr>
                  </a:solidFill>
                </a:rPr>
                <a:t>中不允许禁用</a:t>
              </a:r>
              <a:r>
                <a:rPr lang="en-US" altLang="zh-CN" dirty="0">
                  <a:solidFill>
                    <a:schemeClr val="tx1">
                      <a:lumMod val="50000"/>
                      <a:lumOff val="50000"/>
                    </a:schemeClr>
                  </a:solidFill>
                </a:rPr>
                <a:t>guest</a:t>
              </a:r>
              <a:r>
                <a:rPr lang="zh-CN" altLang="en-US" dirty="0">
                  <a:solidFill>
                    <a:schemeClr val="tx1">
                      <a:lumMod val="50000"/>
                      <a:lumOff val="50000"/>
                    </a:schemeClr>
                  </a:solidFill>
                </a:rPr>
                <a:t>。</a:t>
              </a:r>
            </a:p>
            <a:p>
              <a:pPr algn="just">
                <a:lnSpc>
                  <a:spcPct val="120000"/>
                </a:lnSpc>
              </a:pPr>
              <a:r>
                <a:rPr lang="zh-CN" altLang="en-US" dirty="0">
                  <a:solidFill>
                    <a:schemeClr val="tx1">
                      <a:lumMod val="50000"/>
                      <a:lumOff val="50000"/>
                    </a:schemeClr>
                  </a:solidFill>
                </a:rPr>
                <a:t>（</a:t>
              </a:r>
              <a:r>
                <a:rPr lang="en-US" altLang="zh-CN" dirty="0">
                  <a:solidFill>
                    <a:schemeClr val="tx1">
                      <a:lumMod val="50000"/>
                      <a:lumOff val="50000"/>
                    </a:schemeClr>
                  </a:solidFill>
                </a:rPr>
                <a:t>3</a:t>
              </a:r>
              <a:r>
                <a:rPr lang="zh-CN" altLang="en-US" dirty="0">
                  <a:solidFill>
                    <a:schemeClr val="tx1">
                      <a:lumMod val="50000"/>
                      <a:lumOff val="50000"/>
                    </a:schemeClr>
                  </a:solidFill>
                </a:rPr>
                <a:t>）</a:t>
              </a:r>
              <a:r>
                <a:rPr lang="en-US" altLang="zh-CN" dirty="0">
                  <a:solidFill>
                    <a:schemeClr val="tx1">
                      <a:lumMod val="50000"/>
                      <a:lumOff val="50000"/>
                    </a:schemeClr>
                  </a:solidFill>
                </a:rPr>
                <a:t>information_schema</a:t>
              </a:r>
              <a:r>
                <a:rPr lang="zh-CN" altLang="en-US" dirty="0">
                  <a:solidFill>
                    <a:schemeClr val="tx1">
                      <a:lumMod val="50000"/>
                      <a:lumOff val="50000"/>
                    </a:schemeClr>
                  </a:solidFill>
                </a:rPr>
                <a:t>：信息架构，拥有对“信息架构”下对象元数据的访问权限。</a:t>
              </a:r>
            </a:p>
            <a:p>
              <a:pPr algn="just">
                <a:lnSpc>
                  <a:spcPct val="120000"/>
                </a:lnSpc>
              </a:pPr>
              <a:r>
                <a:rPr lang="zh-CN" altLang="en-US" dirty="0">
                  <a:solidFill>
                    <a:schemeClr val="tx1">
                      <a:lumMod val="50000"/>
                      <a:lumOff val="50000"/>
                    </a:schemeClr>
                  </a:solidFill>
                </a:rPr>
                <a:t>（</a:t>
              </a:r>
              <a:r>
                <a:rPr lang="en-US" altLang="zh-CN" dirty="0">
                  <a:solidFill>
                    <a:schemeClr val="tx1">
                      <a:lumMod val="50000"/>
                      <a:lumOff val="50000"/>
                    </a:schemeClr>
                  </a:solidFill>
                </a:rPr>
                <a:t>4</a:t>
              </a:r>
              <a:r>
                <a:rPr lang="zh-CN" altLang="en-US" dirty="0">
                  <a:solidFill>
                    <a:schemeClr val="tx1">
                      <a:lumMod val="50000"/>
                      <a:lumOff val="50000"/>
                    </a:schemeClr>
                  </a:solidFill>
                </a:rPr>
                <a:t>）</a:t>
              </a:r>
              <a:r>
                <a:rPr lang="en-US" altLang="zh-CN" dirty="0">
                  <a:solidFill>
                    <a:schemeClr val="tx1">
                      <a:lumMod val="50000"/>
                      <a:lumOff val="50000"/>
                    </a:schemeClr>
                  </a:solidFill>
                </a:rPr>
                <a:t>sys</a:t>
              </a:r>
              <a:r>
                <a:rPr lang="zh-CN" altLang="en-US" dirty="0">
                  <a:solidFill>
                    <a:schemeClr val="tx1">
                      <a:lumMod val="50000"/>
                      <a:lumOff val="50000"/>
                    </a:schemeClr>
                  </a:solidFill>
                </a:rPr>
                <a:t>：系统，拥有对“系统架构”下对象元数据的访问权限。</a:t>
              </a:r>
            </a:p>
            <a:p>
              <a:pPr algn="just">
                <a:lnSpc>
                  <a:spcPct val="120000"/>
                </a:lnSpc>
              </a:pPr>
              <a:r>
                <a:rPr lang="zh-CN" altLang="en-US" dirty="0">
                  <a:solidFill>
                    <a:schemeClr val="tx1">
                      <a:lumMod val="50000"/>
                      <a:lumOff val="50000"/>
                    </a:schemeClr>
                  </a:solidFill>
                </a:rPr>
                <a:t>注意：</a:t>
              </a:r>
              <a:r>
                <a:rPr lang="en-US" altLang="zh-CN" dirty="0">
                  <a:solidFill>
                    <a:schemeClr val="tx1">
                      <a:lumMod val="50000"/>
                      <a:lumOff val="50000"/>
                    </a:schemeClr>
                  </a:solidFill>
                </a:rPr>
                <a:t>guest</a:t>
              </a:r>
              <a:r>
                <a:rPr lang="zh-CN" altLang="en-US" dirty="0">
                  <a:solidFill>
                    <a:schemeClr val="tx1">
                      <a:lumMod val="50000"/>
                      <a:lumOff val="50000"/>
                    </a:schemeClr>
                  </a:solidFill>
                </a:rPr>
                <a:t>、</a:t>
              </a:r>
              <a:r>
                <a:rPr lang="en-US" altLang="zh-CN" dirty="0">
                  <a:solidFill>
                    <a:schemeClr val="tx1">
                      <a:lumMod val="50000"/>
                      <a:lumOff val="50000"/>
                    </a:schemeClr>
                  </a:solidFill>
                </a:rPr>
                <a:t>information_schema</a:t>
              </a:r>
              <a:r>
                <a:rPr lang="zh-CN" altLang="en-US" dirty="0">
                  <a:solidFill>
                    <a:schemeClr val="tx1">
                      <a:lumMod val="50000"/>
                      <a:lumOff val="50000"/>
                    </a:schemeClr>
                  </a:solidFill>
                </a:rPr>
                <a:t>和</a:t>
              </a:r>
              <a:r>
                <a:rPr lang="en-US" altLang="zh-CN" dirty="0">
                  <a:solidFill>
                    <a:schemeClr val="tx1">
                      <a:lumMod val="50000"/>
                      <a:lumOff val="50000"/>
                    </a:schemeClr>
                  </a:solidFill>
                </a:rPr>
                <a:t>sys</a:t>
              </a:r>
              <a:r>
                <a:rPr lang="zh-CN" altLang="en-US" dirty="0">
                  <a:solidFill>
                    <a:schemeClr val="tx1">
                      <a:lumMod val="50000"/>
                      <a:lumOff val="50000"/>
                    </a:schemeClr>
                  </a:solidFill>
                </a:rPr>
                <a:t>默认是数据库角色</a:t>
              </a:r>
              <a:r>
                <a:rPr lang="en-US" altLang="zh-CN" dirty="0">
                  <a:solidFill>
                    <a:schemeClr val="tx1">
                      <a:lumMod val="50000"/>
                      <a:lumOff val="50000"/>
                    </a:schemeClr>
                  </a:solidFill>
                </a:rPr>
                <a:t>public</a:t>
              </a:r>
              <a:r>
                <a:rPr lang="zh-CN" altLang="en-US" dirty="0">
                  <a:solidFill>
                    <a:schemeClr val="tx1">
                      <a:lumMod val="50000"/>
                      <a:lumOff val="50000"/>
                    </a:schemeClr>
                  </a:solidFill>
                </a:rPr>
                <a:t>的成员且被禁用。</a:t>
              </a:r>
            </a:p>
          </p:txBody>
        </p:sp>
        <p:sp>
          <p:nvSpPr>
            <p:cNvPr id="133" name="矩形 132"/>
            <p:cNvSpPr/>
            <p:nvPr/>
          </p:nvSpPr>
          <p:spPr>
            <a:xfrm>
              <a:off x="1088299" y="4213144"/>
              <a:ext cx="4859851" cy="747166"/>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一个登录帐户可以映射多个数据库用户，但在每个数据库中，至多有一个数据库用户与之映射（接受其委托）。数据库用户最低权限是连接（</a:t>
              </a:r>
              <a:r>
                <a:rPr lang="en-US" altLang="zh-CN" b="1" dirty="0">
                  <a:solidFill>
                    <a:schemeClr val="tx1">
                      <a:lumMod val="65000"/>
                      <a:lumOff val="35000"/>
                    </a:schemeClr>
                  </a:solidFill>
                </a:rPr>
                <a:t>connect</a:t>
              </a:r>
              <a:r>
                <a:rPr lang="zh-CN" altLang="en-US" b="1" dirty="0">
                  <a:solidFill>
                    <a:schemeClr val="tx1">
                      <a:lumMod val="65000"/>
                      <a:lumOff val="35000"/>
                    </a:schemeClr>
                  </a:solidFill>
                </a:rPr>
                <a:t>）权限，最高权限是控制（</a:t>
              </a:r>
              <a:r>
                <a:rPr lang="en-US" altLang="zh-CN" b="1" dirty="0">
                  <a:solidFill>
                    <a:schemeClr val="tx1">
                      <a:lumMod val="65000"/>
                      <a:lumOff val="35000"/>
                    </a:schemeClr>
                  </a:solidFill>
                </a:rPr>
                <a:t>control</a:t>
              </a:r>
              <a:r>
                <a:rPr lang="zh-CN" altLang="en-US" b="1" dirty="0">
                  <a:solidFill>
                    <a:schemeClr val="tx1">
                      <a:lumMod val="65000"/>
                      <a:lumOff val="35000"/>
                    </a:schemeClr>
                  </a:solidFill>
                </a:rPr>
                <a:t>）权限。</a:t>
              </a:r>
            </a:p>
          </p:txBody>
        </p:sp>
      </p:gr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创建数据库用户</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 name="矩形 13"/>
          <p:cNvSpPr/>
          <p:nvPr/>
        </p:nvSpPr>
        <p:spPr>
          <a:xfrm>
            <a:off x="823449" y="1329796"/>
            <a:ext cx="5554735" cy="4247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1</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创建数据库用户</a:t>
            </a:r>
          </a:p>
        </p:txBody>
      </p:sp>
      <p:sp>
        <p:nvSpPr>
          <p:cNvPr id="20" name="矩形 19"/>
          <p:cNvSpPr/>
          <p:nvPr/>
        </p:nvSpPr>
        <p:spPr>
          <a:xfrm>
            <a:off x="785598" y="1754528"/>
            <a:ext cx="5113348" cy="923330"/>
          </a:xfrm>
          <a:prstGeom prst="rect">
            <a:avLst/>
          </a:prstGeom>
        </p:spPr>
        <p:txBody>
          <a:bodyPr wrap="square">
            <a:spAutoFit/>
            <a:scene3d>
              <a:camera prst="orthographicFront"/>
              <a:lightRig rig="threePt" dir="t"/>
            </a:scene3d>
            <a:sp3d contourW="6350"/>
          </a:bodyPr>
          <a:lstStyle/>
          <a:p>
            <a:r>
              <a:rPr lang="zh-CN" altLang="zh-CN" dirty="0"/>
              <a:t>【</a:t>
            </a:r>
            <a:r>
              <a:rPr lang="zh-CN" altLang="zh-CN" dirty="0" smtClean="0"/>
              <a:t>例</a:t>
            </a:r>
            <a:r>
              <a:rPr lang="en-US" altLang="zh-CN" dirty="0"/>
              <a:t>0</a:t>
            </a:r>
            <a:r>
              <a:rPr lang="en-US" altLang="zh-CN" dirty="0" smtClean="0"/>
              <a:t>4</a:t>
            </a:r>
            <a:r>
              <a:rPr lang="zh-CN" altLang="zh-CN" dirty="0"/>
              <a:t>】 在数据库</a:t>
            </a:r>
            <a:r>
              <a:rPr lang="en-US" altLang="zh-CN" dirty="0"/>
              <a:t>JXGL</a:t>
            </a:r>
            <a:r>
              <a:rPr lang="zh-CN" altLang="zh-CN" dirty="0"/>
              <a:t>中，为登录名</a:t>
            </a:r>
            <a:r>
              <a:rPr lang="en-US" altLang="zh-CN" dirty="0"/>
              <a:t>SHUJU\win_regA</a:t>
            </a:r>
            <a:r>
              <a:rPr lang="zh-CN" altLang="zh-CN" dirty="0"/>
              <a:t>映射（指派）可以访问（连接）当前数据库的数据库用户</a:t>
            </a:r>
            <a:r>
              <a:rPr lang="en-US" altLang="zh-CN" dirty="0"/>
              <a:t>win_regA_U</a:t>
            </a:r>
            <a:r>
              <a:rPr lang="zh-CN" altLang="zh-CN" dirty="0"/>
              <a:t>。</a:t>
            </a:r>
          </a:p>
        </p:txBody>
      </p:sp>
      <p:sp>
        <p:nvSpPr>
          <p:cNvPr id="2" name="矩形 1"/>
          <p:cNvSpPr/>
          <p:nvPr/>
        </p:nvSpPr>
        <p:spPr>
          <a:xfrm>
            <a:off x="823449" y="2684251"/>
            <a:ext cx="5310651" cy="2585323"/>
          </a:xfrm>
          <a:prstGeom prst="rect">
            <a:avLst/>
          </a:prstGeom>
        </p:spPr>
        <p:txBody>
          <a:bodyPr wrap="square">
            <a:spAutoFit/>
          </a:bodyPr>
          <a:lstStyle/>
          <a:p>
            <a:r>
              <a:rPr lang="zh-CN" altLang="en-US" dirty="0"/>
              <a:t>（</a:t>
            </a:r>
            <a:r>
              <a:rPr lang="en-US" altLang="zh-CN" dirty="0"/>
              <a:t>1</a:t>
            </a:r>
            <a:r>
              <a:rPr lang="zh-CN" altLang="en-US" dirty="0"/>
              <a:t>）启动</a:t>
            </a:r>
            <a:r>
              <a:rPr lang="en-US" altLang="zh-CN" dirty="0"/>
              <a:t>SSMS</a:t>
            </a:r>
            <a:r>
              <a:rPr lang="zh-CN" altLang="en-US" dirty="0"/>
              <a:t>，在“对象资源管理器”窗格中，逐级展开</a:t>
            </a:r>
            <a:r>
              <a:rPr lang="en-US" altLang="zh-CN" dirty="0"/>
              <a:t>JXGL→“</a:t>
            </a:r>
            <a:r>
              <a:rPr lang="zh-CN" altLang="en-US" dirty="0"/>
              <a:t>安全性”→“用户”节点，右击“用户”节点，在弹出的快捷菜单中执行“新建用户”命令，弹出“数据库用户</a:t>
            </a:r>
            <a:r>
              <a:rPr lang="en-US" altLang="zh-CN" dirty="0"/>
              <a:t>-</a:t>
            </a:r>
            <a:r>
              <a:rPr lang="zh-CN" altLang="en-US" dirty="0"/>
              <a:t>新建</a:t>
            </a:r>
            <a:r>
              <a:rPr lang="zh-CN" altLang="en-US" dirty="0" smtClean="0"/>
              <a:t>”窗口。</a:t>
            </a:r>
            <a:r>
              <a:rPr lang="zh-CN" altLang="en-US" dirty="0"/>
              <a:t>在“用户类型”下拉列表框中选择</a:t>
            </a:r>
            <a:r>
              <a:rPr lang="en-US" altLang="zh-CN" dirty="0"/>
              <a:t>Windows</a:t>
            </a:r>
            <a:r>
              <a:rPr lang="zh-CN" altLang="en-US" dirty="0"/>
              <a:t>用户；在“用户名”文本框中输入数据库用户名</a:t>
            </a:r>
            <a:r>
              <a:rPr lang="en-US" altLang="zh-CN" dirty="0"/>
              <a:t>win_regA_U</a:t>
            </a:r>
            <a:r>
              <a:rPr lang="zh-CN" altLang="en-US" dirty="0"/>
              <a:t>；在“登录名”文本框中选择登录账户</a:t>
            </a:r>
            <a:r>
              <a:rPr lang="en-US" altLang="zh-CN" dirty="0"/>
              <a:t>SHUJU\win_regA</a:t>
            </a:r>
            <a:r>
              <a:rPr lang="zh-CN" altLang="en-US" dirty="0"/>
              <a:t>；在“默认架构”文本框中选择默认架构，缺省为系统架构</a:t>
            </a:r>
            <a:r>
              <a:rPr lang="en-US" altLang="zh-CN" dirty="0"/>
              <a:t>dbo</a:t>
            </a:r>
            <a:r>
              <a:rPr lang="zh-CN" altLang="en-US" dirty="0"/>
              <a:t>。</a:t>
            </a:r>
            <a:endParaRPr lang="zh-CN" altLang="zh-CN" dirty="0"/>
          </a:p>
        </p:txBody>
      </p:sp>
      <p:pic>
        <p:nvPicPr>
          <p:cNvPr id="1026" name="图片 141" descr="未标题-2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9384" y="1343736"/>
            <a:ext cx="5226164" cy="442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创建数据库用户</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 name="矩形 13"/>
          <p:cNvSpPr/>
          <p:nvPr/>
        </p:nvSpPr>
        <p:spPr>
          <a:xfrm>
            <a:off x="823449" y="1329796"/>
            <a:ext cx="5554735" cy="4247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1</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创建数据库用户</a:t>
            </a:r>
          </a:p>
        </p:txBody>
      </p:sp>
      <p:sp>
        <p:nvSpPr>
          <p:cNvPr id="20" name="矩形 19"/>
          <p:cNvSpPr/>
          <p:nvPr/>
        </p:nvSpPr>
        <p:spPr>
          <a:xfrm>
            <a:off x="785598" y="1754528"/>
            <a:ext cx="5113348" cy="923330"/>
          </a:xfrm>
          <a:prstGeom prst="rect">
            <a:avLst/>
          </a:prstGeom>
        </p:spPr>
        <p:txBody>
          <a:bodyPr wrap="square">
            <a:spAutoFit/>
            <a:scene3d>
              <a:camera prst="orthographicFront"/>
              <a:lightRig rig="threePt" dir="t"/>
            </a:scene3d>
            <a:sp3d contourW="6350"/>
          </a:bodyPr>
          <a:lstStyle/>
          <a:p>
            <a:r>
              <a:rPr lang="zh-CN" altLang="zh-CN" dirty="0"/>
              <a:t>【</a:t>
            </a:r>
            <a:r>
              <a:rPr lang="zh-CN" altLang="zh-CN" dirty="0" smtClean="0"/>
              <a:t>例</a:t>
            </a:r>
            <a:r>
              <a:rPr lang="en-US" altLang="zh-CN" dirty="0"/>
              <a:t>0</a:t>
            </a:r>
            <a:r>
              <a:rPr lang="en-US" altLang="zh-CN" dirty="0" smtClean="0"/>
              <a:t>4</a:t>
            </a:r>
            <a:r>
              <a:rPr lang="zh-CN" altLang="zh-CN" dirty="0"/>
              <a:t>】 在数据库</a:t>
            </a:r>
            <a:r>
              <a:rPr lang="en-US" altLang="zh-CN" dirty="0"/>
              <a:t>JXGL</a:t>
            </a:r>
            <a:r>
              <a:rPr lang="zh-CN" altLang="zh-CN" dirty="0"/>
              <a:t>中，为登录名</a:t>
            </a:r>
            <a:r>
              <a:rPr lang="en-US" altLang="zh-CN" dirty="0"/>
              <a:t>SHUJU\win_regA</a:t>
            </a:r>
            <a:r>
              <a:rPr lang="zh-CN" altLang="zh-CN" dirty="0"/>
              <a:t>映射（指派）可以访问（连接）当前数据库的数据库用户</a:t>
            </a:r>
            <a:r>
              <a:rPr lang="en-US" altLang="zh-CN" dirty="0"/>
              <a:t>win_regA_U</a:t>
            </a:r>
            <a:r>
              <a:rPr lang="zh-CN" altLang="zh-CN" dirty="0"/>
              <a:t>。</a:t>
            </a:r>
          </a:p>
        </p:txBody>
      </p:sp>
      <p:sp>
        <p:nvSpPr>
          <p:cNvPr id="2" name="矩形 1"/>
          <p:cNvSpPr/>
          <p:nvPr/>
        </p:nvSpPr>
        <p:spPr>
          <a:xfrm>
            <a:off x="823449" y="2684251"/>
            <a:ext cx="5310651" cy="923330"/>
          </a:xfrm>
          <a:prstGeom prst="rect">
            <a:avLst/>
          </a:prstGeom>
        </p:spPr>
        <p:txBody>
          <a:bodyPr wrap="square">
            <a:spAutoFit/>
          </a:bodyPr>
          <a:lstStyle/>
          <a:p>
            <a:r>
              <a:rPr lang="zh-CN" altLang="en-US" dirty="0"/>
              <a:t>（</a:t>
            </a:r>
            <a:r>
              <a:rPr lang="en-US" altLang="zh-CN" dirty="0"/>
              <a:t>2</a:t>
            </a:r>
            <a:r>
              <a:rPr lang="zh-CN" altLang="en-US" dirty="0"/>
              <a:t>）在左侧“选择页”列表框中单击“拥有的架构”选项卡，右侧可以为数据库用户授予“拥有的架构”，这里不勾选任何</a:t>
            </a:r>
            <a:r>
              <a:rPr lang="zh-CN" altLang="en-US" dirty="0" smtClean="0"/>
              <a:t>架构。</a:t>
            </a:r>
            <a:endParaRPr lang="zh-CN" altLang="zh-CN" dirty="0"/>
          </a:p>
        </p:txBody>
      </p:sp>
      <p:pic>
        <p:nvPicPr>
          <p:cNvPr id="2050" name="图片 142"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8184" y="1329802"/>
            <a:ext cx="5492770" cy="472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903815" y="4377035"/>
            <a:ext cx="4995131" cy="1200329"/>
          </a:xfrm>
          <a:prstGeom prst="rect">
            <a:avLst/>
          </a:prstGeom>
        </p:spPr>
        <p:txBody>
          <a:bodyPr wrap="square">
            <a:spAutoFit/>
          </a:bodyPr>
          <a:lstStyle/>
          <a:p>
            <a:r>
              <a:rPr lang="zh-CN" altLang="zh-CN" dirty="0"/>
              <a:t>注意：架构是数据库对象（表、视图和存储过程等）的容器，授予数据库用户对架构访问的权限，就是授予数据库用户对架构下所有对象的访问权限。</a:t>
            </a:r>
          </a:p>
        </p:txBody>
      </p:sp>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创建数据库用户</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 name="矩形 13"/>
          <p:cNvSpPr/>
          <p:nvPr/>
        </p:nvSpPr>
        <p:spPr>
          <a:xfrm>
            <a:off x="823449" y="1329796"/>
            <a:ext cx="5554735" cy="4247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1</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创建数据库用户</a:t>
            </a:r>
          </a:p>
        </p:txBody>
      </p:sp>
      <p:sp>
        <p:nvSpPr>
          <p:cNvPr id="20" name="矩形 19"/>
          <p:cNvSpPr/>
          <p:nvPr/>
        </p:nvSpPr>
        <p:spPr>
          <a:xfrm>
            <a:off x="785598" y="1754528"/>
            <a:ext cx="5113348" cy="923330"/>
          </a:xfrm>
          <a:prstGeom prst="rect">
            <a:avLst/>
          </a:prstGeom>
        </p:spPr>
        <p:txBody>
          <a:bodyPr wrap="square">
            <a:spAutoFit/>
            <a:scene3d>
              <a:camera prst="orthographicFront"/>
              <a:lightRig rig="threePt" dir="t"/>
            </a:scene3d>
            <a:sp3d contourW="6350"/>
          </a:bodyPr>
          <a:lstStyle/>
          <a:p>
            <a:r>
              <a:rPr lang="zh-CN" altLang="zh-CN" dirty="0"/>
              <a:t>【</a:t>
            </a:r>
            <a:r>
              <a:rPr lang="zh-CN" altLang="zh-CN" dirty="0" smtClean="0"/>
              <a:t>例</a:t>
            </a:r>
            <a:r>
              <a:rPr lang="en-US" altLang="zh-CN" dirty="0"/>
              <a:t>0</a:t>
            </a:r>
            <a:r>
              <a:rPr lang="en-US" altLang="zh-CN" dirty="0" smtClean="0"/>
              <a:t>4</a:t>
            </a:r>
            <a:r>
              <a:rPr lang="zh-CN" altLang="zh-CN" dirty="0"/>
              <a:t>】 在数据库</a:t>
            </a:r>
            <a:r>
              <a:rPr lang="en-US" altLang="zh-CN" dirty="0"/>
              <a:t>JXGL</a:t>
            </a:r>
            <a:r>
              <a:rPr lang="zh-CN" altLang="zh-CN" dirty="0"/>
              <a:t>中，为登录名</a:t>
            </a:r>
            <a:r>
              <a:rPr lang="en-US" altLang="zh-CN" dirty="0"/>
              <a:t>SHUJU\win_regA</a:t>
            </a:r>
            <a:r>
              <a:rPr lang="zh-CN" altLang="zh-CN" dirty="0"/>
              <a:t>映射（指派）可以访问（连接）当前数据库的数据库用户</a:t>
            </a:r>
            <a:r>
              <a:rPr lang="en-US" altLang="zh-CN" dirty="0"/>
              <a:t>win_regA_U</a:t>
            </a:r>
            <a:r>
              <a:rPr lang="zh-CN" altLang="zh-CN" dirty="0"/>
              <a:t>。</a:t>
            </a:r>
          </a:p>
        </p:txBody>
      </p:sp>
      <p:sp>
        <p:nvSpPr>
          <p:cNvPr id="2" name="矩形 1"/>
          <p:cNvSpPr/>
          <p:nvPr/>
        </p:nvSpPr>
        <p:spPr>
          <a:xfrm>
            <a:off x="823449" y="2684251"/>
            <a:ext cx="5310651" cy="923330"/>
          </a:xfrm>
          <a:prstGeom prst="rect">
            <a:avLst/>
          </a:prstGeom>
        </p:spPr>
        <p:txBody>
          <a:bodyPr wrap="square">
            <a:spAutoFit/>
          </a:bodyPr>
          <a:lstStyle/>
          <a:p>
            <a:r>
              <a:rPr lang="zh-CN" altLang="en-US" dirty="0"/>
              <a:t>（</a:t>
            </a:r>
            <a:r>
              <a:rPr lang="en-US" altLang="zh-CN" dirty="0"/>
              <a:t>3</a:t>
            </a:r>
            <a:r>
              <a:rPr lang="zh-CN" altLang="en-US" dirty="0"/>
              <a:t>）在左侧“选择页”列表框中单击“成员身份”选项卡，右侧可以为数据库用户授予具体的“数据库角色”身份，如图</a:t>
            </a:r>
            <a:r>
              <a:rPr lang="en-US" altLang="zh-CN" dirty="0"/>
              <a:t>11-14</a:t>
            </a:r>
            <a:r>
              <a:rPr lang="zh-CN" altLang="en-US" dirty="0"/>
              <a:t>所示。</a:t>
            </a:r>
            <a:endParaRPr lang="zh-CN" altLang="zh-CN" dirty="0"/>
          </a:p>
        </p:txBody>
      </p:sp>
      <p:pic>
        <p:nvPicPr>
          <p:cNvPr id="3074" name="图片 143" descr="未标题-2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4099" y="1356882"/>
            <a:ext cx="5806773" cy="4510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创建数据库用户</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 name="矩形 13"/>
          <p:cNvSpPr/>
          <p:nvPr/>
        </p:nvSpPr>
        <p:spPr>
          <a:xfrm>
            <a:off x="823449" y="1329796"/>
            <a:ext cx="5554735" cy="4247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1</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创建数据库用户</a:t>
            </a:r>
          </a:p>
        </p:txBody>
      </p:sp>
      <p:sp>
        <p:nvSpPr>
          <p:cNvPr id="20" name="矩形 19"/>
          <p:cNvSpPr/>
          <p:nvPr/>
        </p:nvSpPr>
        <p:spPr>
          <a:xfrm>
            <a:off x="785598" y="1754528"/>
            <a:ext cx="5113348" cy="923330"/>
          </a:xfrm>
          <a:prstGeom prst="rect">
            <a:avLst/>
          </a:prstGeom>
        </p:spPr>
        <p:txBody>
          <a:bodyPr wrap="square">
            <a:spAutoFit/>
            <a:scene3d>
              <a:camera prst="orthographicFront"/>
              <a:lightRig rig="threePt" dir="t"/>
            </a:scene3d>
            <a:sp3d contourW="6350"/>
          </a:bodyPr>
          <a:lstStyle/>
          <a:p>
            <a:r>
              <a:rPr lang="zh-CN" altLang="zh-CN" dirty="0"/>
              <a:t>【</a:t>
            </a:r>
            <a:r>
              <a:rPr lang="zh-CN" altLang="zh-CN" dirty="0" smtClean="0"/>
              <a:t>例</a:t>
            </a:r>
            <a:r>
              <a:rPr lang="en-US" altLang="zh-CN" dirty="0"/>
              <a:t>0</a:t>
            </a:r>
            <a:r>
              <a:rPr lang="en-US" altLang="zh-CN" dirty="0" smtClean="0"/>
              <a:t>4</a:t>
            </a:r>
            <a:r>
              <a:rPr lang="zh-CN" altLang="zh-CN" dirty="0"/>
              <a:t>】 在数据库</a:t>
            </a:r>
            <a:r>
              <a:rPr lang="en-US" altLang="zh-CN" dirty="0"/>
              <a:t>JXGL</a:t>
            </a:r>
            <a:r>
              <a:rPr lang="zh-CN" altLang="zh-CN" dirty="0"/>
              <a:t>中，为登录名</a:t>
            </a:r>
            <a:r>
              <a:rPr lang="en-US" altLang="zh-CN" dirty="0"/>
              <a:t>SHUJU\win_regA</a:t>
            </a:r>
            <a:r>
              <a:rPr lang="zh-CN" altLang="zh-CN" dirty="0"/>
              <a:t>映射（指派）可以访问（连接）当前数据库的数据库用户</a:t>
            </a:r>
            <a:r>
              <a:rPr lang="en-US" altLang="zh-CN" dirty="0"/>
              <a:t>win_regA_U</a:t>
            </a:r>
            <a:r>
              <a:rPr lang="zh-CN" altLang="zh-CN" dirty="0"/>
              <a:t>。</a:t>
            </a:r>
          </a:p>
        </p:txBody>
      </p:sp>
      <p:sp>
        <p:nvSpPr>
          <p:cNvPr id="2" name="矩形 1"/>
          <p:cNvSpPr/>
          <p:nvPr/>
        </p:nvSpPr>
        <p:spPr>
          <a:xfrm>
            <a:off x="823449" y="2684251"/>
            <a:ext cx="5310651" cy="1477328"/>
          </a:xfrm>
          <a:prstGeom prst="rect">
            <a:avLst/>
          </a:prstGeom>
        </p:spPr>
        <p:txBody>
          <a:bodyPr wrap="square">
            <a:spAutoFit/>
          </a:bodyPr>
          <a:lstStyle/>
          <a:p>
            <a:r>
              <a:rPr lang="zh-CN" altLang="en-US" dirty="0"/>
              <a:t>（</a:t>
            </a:r>
            <a:r>
              <a:rPr lang="en-US" altLang="zh-CN" dirty="0"/>
              <a:t>4</a:t>
            </a:r>
            <a:r>
              <a:rPr lang="zh-CN" altLang="en-US" dirty="0"/>
              <a:t>）在左侧“选择页”列表框中单击“安全对象”选项卡，右侧可以为数据库用户授予可以访问的“安全对象”及访问安全对象时的具体“权限”，如图</a:t>
            </a:r>
            <a:r>
              <a:rPr lang="en-US" altLang="zh-CN" dirty="0"/>
              <a:t>11-15</a:t>
            </a:r>
            <a:r>
              <a:rPr lang="zh-CN" altLang="en-US" dirty="0"/>
              <a:t>所示。具体设置可通过单击“搜索”按钮打开后续对话框完成，这里暂不做处理。</a:t>
            </a:r>
            <a:endParaRPr lang="zh-CN" altLang="zh-CN" dirty="0"/>
          </a:p>
        </p:txBody>
      </p:sp>
      <p:pic>
        <p:nvPicPr>
          <p:cNvPr id="4098" name="图片 144" descr="未标题-4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8183" y="1329796"/>
            <a:ext cx="5704815" cy="4366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85598" y="4733836"/>
            <a:ext cx="5113348" cy="1200329"/>
          </a:xfrm>
          <a:prstGeom prst="rect">
            <a:avLst/>
          </a:prstGeom>
        </p:spPr>
        <p:txBody>
          <a:bodyPr wrap="square">
            <a:spAutoFit/>
          </a:bodyPr>
          <a:lstStyle/>
          <a:p>
            <a:r>
              <a:rPr lang="zh-CN" altLang="zh-CN" b="1" dirty="0"/>
              <a:t>注意：数据库用户属于数据库级主体，其请求的安全对象包括用户、角色、应用程序角色、程序集、消息类型、路由、服务、远程服务绑定、全文目录、证书、非对称密钥等。</a:t>
            </a:r>
          </a:p>
        </p:txBody>
      </p:sp>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创建数据库用户</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 name="矩形 13"/>
          <p:cNvSpPr/>
          <p:nvPr/>
        </p:nvSpPr>
        <p:spPr>
          <a:xfrm>
            <a:off x="823449" y="1329796"/>
            <a:ext cx="5554735" cy="4247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1</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创建数据库用户</a:t>
            </a:r>
          </a:p>
        </p:txBody>
      </p:sp>
      <p:sp>
        <p:nvSpPr>
          <p:cNvPr id="20" name="矩形 19"/>
          <p:cNvSpPr/>
          <p:nvPr/>
        </p:nvSpPr>
        <p:spPr>
          <a:xfrm>
            <a:off x="785598" y="1754528"/>
            <a:ext cx="5113348" cy="923330"/>
          </a:xfrm>
          <a:prstGeom prst="rect">
            <a:avLst/>
          </a:prstGeom>
        </p:spPr>
        <p:txBody>
          <a:bodyPr wrap="square">
            <a:spAutoFit/>
            <a:scene3d>
              <a:camera prst="orthographicFront"/>
              <a:lightRig rig="threePt" dir="t"/>
            </a:scene3d>
            <a:sp3d contourW="6350"/>
          </a:bodyPr>
          <a:lstStyle/>
          <a:p>
            <a:r>
              <a:rPr lang="zh-CN" altLang="zh-CN" dirty="0"/>
              <a:t>【</a:t>
            </a:r>
            <a:r>
              <a:rPr lang="zh-CN" altLang="zh-CN" dirty="0" smtClean="0"/>
              <a:t>例</a:t>
            </a:r>
            <a:r>
              <a:rPr lang="en-US" altLang="zh-CN" dirty="0"/>
              <a:t>0</a:t>
            </a:r>
            <a:r>
              <a:rPr lang="en-US" altLang="zh-CN" dirty="0" smtClean="0"/>
              <a:t>4</a:t>
            </a:r>
            <a:r>
              <a:rPr lang="zh-CN" altLang="zh-CN" dirty="0"/>
              <a:t>】 在数据库</a:t>
            </a:r>
            <a:r>
              <a:rPr lang="en-US" altLang="zh-CN" dirty="0"/>
              <a:t>JXGL</a:t>
            </a:r>
            <a:r>
              <a:rPr lang="zh-CN" altLang="zh-CN" dirty="0"/>
              <a:t>中，为登录名</a:t>
            </a:r>
            <a:r>
              <a:rPr lang="en-US" altLang="zh-CN" dirty="0"/>
              <a:t>SHUJU\win_regA</a:t>
            </a:r>
            <a:r>
              <a:rPr lang="zh-CN" altLang="zh-CN" dirty="0"/>
              <a:t>映射（指派）可以访问（连接）当前数据库的数据库用户</a:t>
            </a:r>
            <a:r>
              <a:rPr lang="en-US" altLang="zh-CN" dirty="0"/>
              <a:t>win_regA_U</a:t>
            </a:r>
            <a:r>
              <a:rPr lang="zh-CN" altLang="zh-CN" dirty="0"/>
              <a:t>。</a:t>
            </a:r>
          </a:p>
        </p:txBody>
      </p:sp>
      <p:sp>
        <p:nvSpPr>
          <p:cNvPr id="2" name="矩形 1"/>
          <p:cNvSpPr/>
          <p:nvPr/>
        </p:nvSpPr>
        <p:spPr>
          <a:xfrm>
            <a:off x="823449" y="2684251"/>
            <a:ext cx="5310651" cy="923330"/>
          </a:xfrm>
          <a:prstGeom prst="rect">
            <a:avLst/>
          </a:prstGeom>
        </p:spPr>
        <p:txBody>
          <a:bodyPr wrap="square">
            <a:spAutoFit/>
          </a:bodyPr>
          <a:lstStyle/>
          <a:p>
            <a:r>
              <a:rPr lang="zh-CN" altLang="en-US" dirty="0"/>
              <a:t>（</a:t>
            </a:r>
            <a:r>
              <a:rPr lang="en-US" altLang="zh-CN" dirty="0"/>
              <a:t>5</a:t>
            </a:r>
            <a:r>
              <a:rPr lang="zh-CN" altLang="en-US" dirty="0"/>
              <a:t>）在左侧“选择页”列表框中单击“扩展属性”选项卡，右侧可以为数据库用户授予“扩展属性”，如图</a:t>
            </a:r>
            <a:r>
              <a:rPr lang="en-US" altLang="zh-CN" dirty="0"/>
              <a:t>11-16</a:t>
            </a:r>
            <a:r>
              <a:rPr lang="zh-CN" altLang="en-US" dirty="0"/>
              <a:t>所示。</a:t>
            </a:r>
            <a:endParaRPr lang="zh-CN" altLang="zh-CN" dirty="0"/>
          </a:p>
        </p:txBody>
      </p:sp>
      <p:pic>
        <p:nvPicPr>
          <p:cNvPr id="5122" name="图片 145" descr="未标题-6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4100" y="1329802"/>
            <a:ext cx="5877715" cy="40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创建数据库用户</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 name="矩形 13"/>
          <p:cNvSpPr/>
          <p:nvPr/>
        </p:nvSpPr>
        <p:spPr>
          <a:xfrm>
            <a:off x="823449" y="1329796"/>
            <a:ext cx="5554735" cy="4247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1</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创建数据库用户</a:t>
            </a:r>
          </a:p>
        </p:txBody>
      </p:sp>
      <p:sp>
        <p:nvSpPr>
          <p:cNvPr id="20" name="矩形 19"/>
          <p:cNvSpPr/>
          <p:nvPr/>
        </p:nvSpPr>
        <p:spPr>
          <a:xfrm>
            <a:off x="785598" y="1754528"/>
            <a:ext cx="5113348" cy="923330"/>
          </a:xfrm>
          <a:prstGeom prst="rect">
            <a:avLst/>
          </a:prstGeom>
        </p:spPr>
        <p:txBody>
          <a:bodyPr wrap="square">
            <a:spAutoFit/>
            <a:scene3d>
              <a:camera prst="orthographicFront"/>
              <a:lightRig rig="threePt" dir="t"/>
            </a:scene3d>
            <a:sp3d contourW="6350"/>
          </a:bodyPr>
          <a:lstStyle/>
          <a:p>
            <a:r>
              <a:rPr lang="zh-CN" altLang="zh-CN" dirty="0"/>
              <a:t>【</a:t>
            </a:r>
            <a:r>
              <a:rPr lang="zh-CN" altLang="zh-CN" dirty="0" smtClean="0"/>
              <a:t>例</a:t>
            </a:r>
            <a:r>
              <a:rPr lang="en-US" altLang="zh-CN" dirty="0"/>
              <a:t>0</a:t>
            </a:r>
            <a:r>
              <a:rPr lang="en-US" altLang="zh-CN" dirty="0" smtClean="0"/>
              <a:t>4</a:t>
            </a:r>
            <a:r>
              <a:rPr lang="zh-CN" altLang="zh-CN" dirty="0"/>
              <a:t>】 在数据库</a:t>
            </a:r>
            <a:r>
              <a:rPr lang="en-US" altLang="zh-CN" dirty="0"/>
              <a:t>JXGL</a:t>
            </a:r>
            <a:r>
              <a:rPr lang="zh-CN" altLang="zh-CN" dirty="0"/>
              <a:t>中，为登录名</a:t>
            </a:r>
            <a:r>
              <a:rPr lang="en-US" altLang="zh-CN" dirty="0"/>
              <a:t>SHUJU\win_regA</a:t>
            </a:r>
            <a:r>
              <a:rPr lang="zh-CN" altLang="zh-CN" dirty="0"/>
              <a:t>映射（指派）可以访问（连接）当前数据库的数据库用户</a:t>
            </a:r>
            <a:r>
              <a:rPr lang="en-US" altLang="zh-CN" dirty="0"/>
              <a:t>win_regA_U</a:t>
            </a:r>
            <a:r>
              <a:rPr lang="zh-CN" altLang="zh-CN" dirty="0"/>
              <a:t>。</a:t>
            </a:r>
          </a:p>
        </p:txBody>
      </p:sp>
      <p:sp>
        <p:nvSpPr>
          <p:cNvPr id="2" name="矩形 1"/>
          <p:cNvSpPr/>
          <p:nvPr/>
        </p:nvSpPr>
        <p:spPr>
          <a:xfrm>
            <a:off x="823449" y="2684251"/>
            <a:ext cx="5310651" cy="646331"/>
          </a:xfrm>
          <a:prstGeom prst="rect">
            <a:avLst/>
          </a:prstGeom>
        </p:spPr>
        <p:txBody>
          <a:bodyPr wrap="square">
            <a:spAutoFit/>
          </a:bodyPr>
          <a:lstStyle/>
          <a:p>
            <a:r>
              <a:rPr lang="zh-CN" altLang="en-US" dirty="0"/>
              <a:t>（</a:t>
            </a:r>
            <a:r>
              <a:rPr lang="en-US" altLang="zh-CN" dirty="0"/>
              <a:t>6</a:t>
            </a:r>
            <a:r>
              <a:rPr lang="zh-CN" altLang="en-US" dirty="0"/>
              <a:t>）单击“确定”按钮，返回</a:t>
            </a:r>
            <a:r>
              <a:rPr lang="en-US" altLang="zh-CN" dirty="0"/>
              <a:t>SSMS</a:t>
            </a:r>
            <a:r>
              <a:rPr lang="zh-CN" altLang="en-US" dirty="0"/>
              <a:t>，完成数据库用户的创建，如图</a:t>
            </a:r>
            <a:r>
              <a:rPr lang="en-US" altLang="zh-CN" dirty="0"/>
              <a:t>11-17</a:t>
            </a:r>
            <a:r>
              <a:rPr lang="zh-CN" altLang="en-US" dirty="0"/>
              <a:t>所示。</a:t>
            </a:r>
            <a:endParaRPr lang="zh-CN" altLang="zh-CN" dirty="0"/>
          </a:p>
        </p:txBody>
      </p:sp>
      <p:pic>
        <p:nvPicPr>
          <p:cNvPr id="6146" name="图片 146" descr="未标题-8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8183" y="1302500"/>
            <a:ext cx="5361245" cy="443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945490" y="4416581"/>
            <a:ext cx="5310651" cy="1200329"/>
          </a:xfrm>
          <a:prstGeom prst="rect">
            <a:avLst/>
          </a:prstGeom>
        </p:spPr>
        <p:txBody>
          <a:bodyPr wrap="square">
            <a:spAutoFit/>
          </a:bodyPr>
          <a:lstStyle/>
          <a:p>
            <a:r>
              <a:rPr lang="zh-CN" altLang="en-US" dirty="0" smtClean="0"/>
              <a:t>注意：</a:t>
            </a:r>
            <a:r>
              <a:rPr lang="zh-CN" altLang="zh-CN" dirty="0" smtClean="0"/>
              <a:t>数</a:t>
            </a:r>
            <a:r>
              <a:rPr lang="zh-CN" altLang="zh-CN" dirty="0"/>
              <a:t>据库用户总是基于数据库的，一般都与某个登录帐户映射。因此，在新建数据库用户时，除了事先准备好一个等待映射的登录帐户外，还需要选定一个数据库。</a:t>
            </a:r>
          </a:p>
        </p:txBody>
      </p:sp>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创建数据库用户</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2" name="组合 11"/>
          <p:cNvGrpSpPr/>
          <p:nvPr/>
        </p:nvGrpSpPr>
        <p:grpSpPr>
          <a:xfrm>
            <a:off x="823449" y="1329802"/>
            <a:ext cx="11109471" cy="1604971"/>
            <a:chOff x="1088299" y="4153868"/>
            <a:chExt cx="2241974" cy="1248434"/>
          </a:xfrm>
        </p:grpSpPr>
        <p:sp>
          <p:nvSpPr>
            <p:cNvPr id="13" name="矩形 12"/>
            <p:cNvSpPr/>
            <p:nvPr/>
          </p:nvSpPr>
          <p:spPr>
            <a:xfrm>
              <a:off x="1088299" y="4468621"/>
              <a:ext cx="2241974" cy="933681"/>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格式：</a:t>
              </a:r>
              <a:r>
                <a:rPr lang="en-US" altLang="zh-CN" dirty="0">
                  <a:latin typeface="Courier New" panose="02070309020205020404" charset="0"/>
                  <a:ea typeface="宋体" panose="02010600030101010101" pitchFamily="2" charset="-122"/>
                  <a:sym typeface="+mn-ea"/>
                </a:rPr>
                <a:t>create user </a:t>
              </a:r>
              <a:r>
                <a:rPr lang="zh-CN" altLang="en-US" dirty="0">
                  <a:latin typeface="Courier New" panose="02070309020205020404" charset="0"/>
                  <a:ea typeface="宋体" panose="02010600030101010101" pitchFamily="2" charset="-122"/>
                  <a:sym typeface="+mn-ea"/>
                </a:rPr>
                <a:t>数据库用户 </a:t>
              </a:r>
              <a:r>
                <a:rPr lang="en-US" altLang="zh-CN" dirty="0">
                  <a:latin typeface="Courier New" panose="02070309020205020404" charset="0"/>
                  <a:ea typeface="宋体" panose="02010600030101010101" pitchFamily="2" charset="-122"/>
                  <a:sym typeface="+mn-ea"/>
                </a:rPr>
                <a:t>{</a:t>
              </a:r>
              <a:r>
                <a:rPr lang="en-US" altLang="zh-CN" dirty="0" err="1">
                  <a:latin typeface="Courier New" panose="02070309020205020404" charset="0"/>
                  <a:ea typeface="宋体" panose="02010600030101010101" pitchFamily="2" charset="-122"/>
                  <a:sym typeface="+mn-ea"/>
                </a:rPr>
                <a:t>from|for</a:t>
              </a:r>
              <a:r>
                <a:rPr lang="en-US" altLang="zh-CN" dirty="0">
                  <a:latin typeface="Courier New" panose="02070309020205020404" charset="0"/>
                  <a:ea typeface="宋体" panose="02010600030101010101" pitchFamily="2" charset="-122"/>
                  <a:sym typeface="+mn-ea"/>
                </a:rPr>
                <a:t>} login </a:t>
              </a:r>
              <a:r>
                <a:rPr lang="zh-CN" altLang="en-US" dirty="0">
                  <a:latin typeface="Courier New" panose="02070309020205020404" charset="0"/>
                  <a:ea typeface="宋体" panose="02010600030101010101" pitchFamily="2" charset="-122"/>
                  <a:sym typeface="+mn-ea"/>
                </a:rPr>
                <a:t>登录帐户 </a:t>
              </a:r>
              <a:r>
                <a:rPr lang="en-US" altLang="zh-CN" dirty="0">
                  <a:latin typeface="Courier New" panose="02070309020205020404" charset="0"/>
                  <a:ea typeface="宋体" panose="02010600030101010101" pitchFamily="2" charset="-122"/>
                  <a:sym typeface="+mn-ea"/>
                </a:rPr>
                <a:t>[with </a:t>
              </a:r>
              <a:r>
                <a:rPr lang="en-US" altLang="zh-CN" dirty="0" err="1">
                  <a:latin typeface="Courier New" panose="02070309020205020404" charset="0"/>
                  <a:ea typeface="宋体" panose="02010600030101010101" pitchFamily="2" charset="-122"/>
                  <a:sym typeface="+mn-ea"/>
                </a:rPr>
                <a:t>default_schema</a:t>
              </a:r>
              <a:r>
                <a:rPr lang="en-US" altLang="zh-CN" dirty="0">
                  <a:latin typeface="Courier New" panose="02070309020205020404" charset="0"/>
                  <a:ea typeface="宋体" panose="02010600030101010101" pitchFamily="2" charset="-122"/>
                  <a:sym typeface="+mn-ea"/>
                </a:rPr>
                <a:t> =</a:t>
              </a:r>
              <a:r>
                <a:rPr lang="zh-CN" altLang="en-US" dirty="0">
                  <a:latin typeface="Courier New" panose="02070309020205020404" charset="0"/>
                  <a:ea typeface="宋体" panose="02010600030101010101" pitchFamily="2" charset="-122"/>
                  <a:sym typeface="+mn-ea"/>
                </a:rPr>
                <a:t>默认架构</a:t>
              </a:r>
              <a:r>
                <a:rPr lang="en-US" altLang="zh-CN" dirty="0">
                  <a:latin typeface="Courier New" panose="02070309020205020404" charset="0"/>
                  <a:ea typeface="宋体" panose="02010600030101010101" pitchFamily="2" charset="-122"/>
                  <a:sym typeface="+mn-ea"/>
                </a:rPr>
                <a:t>]</a:t>
              </a:r>
            </a:p>
            <a:p>
              <a:pPr indent="0"/>
              <a:r>
                <a:rPr lang="zh-CN" altLang="en-US" dirty="0">
                  <a:latin typeface="Courier New" panose="02070309020205020404" charset="0"/>
                  <a:ea typeface="宋体" panose="02010600030101010101" pitchFamily="2" charset="-122"/>
                  <a:sym typeface="+mn-ea"/>
                </a:rPr>
                <a:t>功能：在当前数据库中为登录名指派连接（</a:t>
              </a:r>
              <a:r>
                <a:rPr lang="en-US" altLang="zh-CN" dirty="0">
                  <a:latin typeface="Courier New" panose="02070309020205020404" charset="0"/>
                  <a:ea typeface="宋体" panose="02010600030101010101" pitchFamily="2" charset="-122"/>
                  <a:sym typeface="+mn-ea"/>
                </a:rPr>
                <a:t>connect</a:t>
              </a:r>
              <a:r>
                <a:rPr lang="zh-CN" altLang="en-US" dirty="0">
                  <a:latin typeface="Courier New" panose="02070309020205020404" charset="0"/>
                  <a:ea typeface="宋体" panose="02010600030101010101" pitchFamily="2" charset="-122"/>
                  <a:sym typeface="+mn-ea"/>
                </a:rPr>
                <a:t>）数据库的数据库用户。</a:t>
              </a:r>
            </a:p>
            <a:p>
              <a:pPr indent="0"/>
              <a:r>
                <a:rPr lang="zh-CN" altLang="en-US" dirty="0">
                  <a:latin typeface="Courier New" panose="02070309020205020404" charset="0"/>
                  <a:ea typeface="宋体" panose="02010600030101010101" pitchFamily="2" charset="-122"/>
                  <a:sym typeface="+mn-ea"/>
                </a:rPr>
                <a:t>说明</a:t>
              </a:r>
              <a:r>
                <a:rPr lang="zh-CN" altLang="en-US" dirty="0" smtClean="0">
                  <a:latin typeface="Courier New" panose="02070309020205020404" charset="0"/>
                  <a:ea typeface="宋体" panose="02010600030101010101" pitchFamily="2" charset="-122"/>
                  <a:sym typeface="+mn-ea"/>
                </a:rPr>
                <a:t>：</a:t>
              </a:r>
              <a:r>
                <a:rPr lang="en-US" altLang="zh-CN" dirty="0" err="1">
                  <a:latin typeface="Courier New" panose="02070309020205020404" charset="0"/>
                  <a:ea typeface="宋体" panose="02010600030101010101" pitchFamily="2" charset="-122"/>
                  <a:sym typeface="+mn-ea"/>
                </a:rPr>
                <a:t>from|for</a:t>
              </a:r>
              <a:r>
                <a:rPr lang="zh-CN" altLang="en-US" dirty="0">
                  <a:latin typeface="Courier New" panose="02070309020205020404" charset="0"/>
                  <a:ea typeface="宋体" panose="02010600030101010101" pitchFamily="2" charset="-122"/>
                  <a:sym typeface="+mn-ea"/>
                </a:rPr>
                <a:t>分别引导</a:t>
              </a:r>
              <a:r>
                <a:rPr lang="en-US" altLang="zh-CN" dirty="0">
                  <a:latin typeface="Courier New" panose="02070309020205020404" charset="0"/>
                  <a:ea typeface="宋体" panose="02010600030101010101" pitchFamily="2" charset="-122"/>
                  <a:sym typeface="+mn-ea"/>
                </a:rPr>
                <a:t>windows</a:t>
              </a:r>
              <a:r>
                <a:rPr lang="zh-CN" altLang="en-US" dirty="0">
                  <a:latin typeface="Courier New" panose="02070309020205020404" charset="0"/>
                  <a:ea typeface="宋体" panose="02010600030101010101" pitchFamily="2" charset="-122"/>
                  <a:sym typeface="+mn-ea"/>
                </a:rPr>
                <a:t>身份验证和</a:t>
              </a:r>
              <a:r>
                <a:rPr lang="en-US" altLang="zh-CN" dirty="0">
                  <a:latin typeface="Courier New" panose="02070309020205020404" charset="0"/>
                  <a:ea typeface="宋体" panose="02010600030101010101" pitchFamily="2" charset="-122"/>
                  <a:sym typeface="+mn-ea"/>
                </a:rPr>
                <a:t>SQL Server</a:t>
              </a:r>
              <a:r>
                <a:rPr lang="zh-CN" altLang="en-US" dirty="0">
                  <a:latin typeface="Courier New" panose="02070309020205020404" charset="0"/>
                  <a:ea typeface="宋体" panose="02010600030101010101" pitchFamily="2" charset="-122"/>
                  <a:sym typeface="+mn-ea"/>
                </a:rPr>
                <a:t>身份验证的登录名；</a:t>
              </a:r>
              <a:r>
                <a:rPr lang="en-US" altLang="zh-CN" dirty="0">
                  <a:latin typeface="Courier New" panose="02070309020205020404" charset="0"/>
                  <a:ea typeface="宋体" panose="02010600030101010101" pitchFamily="2" charset="-122"/>
                  <a:sym typeface="+mn-ea"/>
                </a:rPr>
                <a:t>with </a:t>
              </a:r>
              <a:r>
                <a:rPr lang="en-US" altLang="zh-CN" dirty="0" err="1">
                  <a:latin typeface="Courier New" panose="02070309020205020404" charset="0"/>
                  <a:ea typeface="宋体" panose="02010600030101010101" pitchFamily="2" charset="-122"/>
                  <a:sym typeface="+mn-ea"/>
                </a:rPr>
                <a:t>default_schema</a:t>
              </a:r>
              <a:r>
                <a:rPr lang="zh-CN" altLang="en-US" dirty="0">
                  <a:latin typeface="Courier New" panose="02070309020205020404" charset="0"/>
                  <a:ea typeface="宋体" panose="02010600030101010101" pitchFamily="2" charset="-122"/>
                  <a:sym typeface="+mn-ea"/>
                </a:rPr>
                <a:t>指定用户拥有的默认架构，缺省时选择系统架构名</a:t>
              </a:r>
              <a:r>
                <a:rPr lang="en-US" altLang="zh-CN" dirty="0" err="1">
                  <a:latin typeface="Courier New" panose="02070309020205020404" charset="0"/>
                  <a:ea typeface="宋体" panose="02010600030101010101" pitchFamily="2" charset="-122"/>
                  <a:sym typeface="+mn-ea"/>
                </a:rPr>
                <a:t>dbo</a:t>
              </a:r>
              <a:r>
                <a:rPr lang="zh-CN" altLang="en-US">
                  <a:latin typeface="Courier New" panose="02070309020205020404" charset="0"/>
                  <a:ea typeface="宋体" panose="02010600030101010101" pitchFamily="2" charset="-122"/>
                  <a:sym typeface="+mn-ea"/>
                </a:rPr>
                <a:t>为默认架构。</a:t>
              </a:r>
              <a:endParaRPr lang="zh-CN" altLang="en-US" dirty="0">
                <a:latin typeface="Courier New" panose="02070309020205020404" charset="0"/>
                <a:ea typeface="宋体" panose="02010600030101010101" pitchFamily="2" charset="-122"/>
                <a:sym typeface="+mn-ea"/>
              </a:endParaRPr>
            </a:p>
          </p:txBody>
        </p:sp>
        <p:sp>
          <p:nvSpPr>
            <p:cNvPr id="14" name="矩形 13"/>
            <p:cNvSpPr/>
            <p:nvPr/>
          </p:nvSpPr>
          <p:spPr>
            <a:xfrm>
              <a:off x="1088299" y="4153868"/>
              <a:ext cx="2241974" cy="33038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2</a:t>
              </a:r>
              <a:r>
                <a:rPr lang="zh-CN" altLang="en-US" b="1" dirty="0" smtClean="0">
                  <a:solidFill>
                    <a:schemeClr val="tx1">
                      <a:lumMod val="65000"/>
                      <a:lumOff val="35000"/>
                    </a:schemeClr>
                  </a:solidFill>
                </a:rPr>
                <a:t>．</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T-SQL</a:t>
              </a:r>
              <a:r>
                <a:rPr lang="zh-CN" altLang="en-US" b="1" dirty="0">
                  <a:solidFill>
                    <a:schemeClr val="tx1">
                      <a:lumMod val="65000"/>
                      <a:lumOff val="35000"/>
                    </a:schemeClr>
                  </a:solidFill>
                </a:rPr>
                <a:t>语句创建数据库用户</a:t>
              </a:r>
            </a:p>
          </p:txBody>
        </p:sp>
      </p:grpSp>
      <p:grpSp>
        <p:nvGrpSpPr>
          <p:cNvPr id="18" name="组合 17"/>
          <p:cNvGrpSpPr/>
          <p:nvPr/>
        </p:nvGrpSpPr>
        <p:grpSpPr>
          <a:xfrm>
            <a:off x="823450" y="3122630"/>
            <a:ext cx="10226697" cy="1327973"/>
            <a:chOff x="1088299" y="4153868"/>
            <a:chExt cx="2241974" cy="1032970"/>
          </a:xfrm>
        </p:grpSpPr>
        <p:sp>
          <p:nvSpPr>
            <p:cNvPr id="19" name="矩形 18"/>
            <p:cNvSpPr/>
            <p:nvPr/>
          </p:nvSpPr>
          <p:spPr>
            <a:xfrm>
              <a:off x="1088299" y="4468621"/>
              <a:ext cx="2142923" cy="718217"/>
            </a:xfrm>
            <a:prstGeom prst="rect">
              <a:avLst/>
            </a:prstGeom>
          </p:spPr>
          <p:txBody>
            <a:bodyPr wrap="square">
              <a:spAutoFit/>
              <a:scene3d>
                <a:camera prst="orthographicFront"/>
                <a:lightRig rig="threePt" dir="t"/>
              </a:scene3d>
              <a:sp3d contourW="6350"/>
            </a:bodyPr>
            <a:lstStyle/>
            <a:p>
              <a:pPr indent="0"/>
              <a:r>
                <a:rPr lang="en-US" altLang="zh-CN" dirty="0">
                  <a:latin typeface="Courier New" panose="02070309020205020404" charset="0"/>
                  <a:ea typeface="宋体" panose="02010600030101010101" pitchFamily="2" charset="-122"/>
                  <a:sym typeface="+mn-ea"/>
                </a:rPr>
                <a:t>use </a:t>
              </a:r>
              <a:r>
                <a:rPr lang="en-US" altLang="zh-CN" dirty="0" err="1">
                  <a:latin typeface="Courier New" panose="02070309020205020404" charset="0"/>
                  <a:ea typeface="宋体" panose="02010600030101010101" pitchFamily="2" charset="-122"/>
                  <a:sym typeface="+mn-ea"/>
                </a:rPr>
                <a:t>jxgl</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go</a:t>
              </a:r>
            </a:p>
            <a:p>
              <a:pPr indent="0"/>
              <a:r>
                <a:rPr lang="en-US" altLang="zh-CN" dirty="0">
                  <a:latin typeface="Courier New" panose="02070309020205020404" charset="0"/>
                  <a:ea typeface="宋体" panose="02010600030101010101" pitchFamily="2" charset="-122"/>
                  <a:sym typeface="+mn-ea"/>
                </a:rPr>
                <a:t>create user </a:t>
              </a:r>
              <a:r>
                <a:rPr lang="en-US" altLang="zh-CN" dirty="0" err="1">
                  <a:latin typeface="Courier New" panose="02070309020205020404" charset="0"/>
                  <a:ea typeface="宋体" panose="02010600030101010101" pitchFamily="2" charset="-122"/>
                  <a:sym typeface="+mn-ea"/>
                </a:rPr>
                <a:t>win_regB_U</a:t>
              </a:r>
              <a:r>
                <a:rPr lang="en-US" altLang="zh-CN" dirty="0">
                  <a:latin typeface="Courier New" panose="02070309020205020404" charset="0"/>
                  <a:ea typeface="宋体" panose="02010600030101010101" pitchFamily="2" charset="-122"/>
                  <a:sym typeface="+mn-ea"/>
                </a:rPr>
                <a:t> from login [</a:t>
              </a:r>
              <a:r>
                <a:rPr lang="en-US" altLang="zh-CN" dirty="0" err="1">
                  <a:latin typeface="Courier New" panose="02070309020205020404" charset="0"/>
                  <a:ea typeface="宋体" panose="02010600030101010101" pitchFamily="2" charset="-122"/>
                  <a:sym typeface="+mn-ea"/>
                </a:rPr>
                <a:t>shuju</a:t>
              </a:r>
              <a:r>
                <a:rPr lang="en-US" altLang="zh-CN" dirty="0">
                  <a:latin typeface="Courier New" panose="02070309020205020404" charset="0"/>
                  <a:ea typeface="宋体" panose="02010600030101010101" pitchFamily="2" charset="-122"/>
                  <a:sym typeface="+mn-ea"/>
                </a:rPr>
                <a:t>\</a:t>
              </a:r>
              <a:r>
                <a:rPr lang="en-US" altLang="zh-CN" dirty="0" err="1">
                  <a:latin typeface="Courier New" panose="02070309020205020404" charset="0"/>
                  <a:ea typeface="宋体" panose="02010600030101010101" pitchFamily="2" charset="-122"/>
                  <a:sym typeface="+mn-ea"/>
                </a:rPr>
                <a:t>win_regB</a:t>
              </a:r>
              <a:r>
                <a:rPr lang="en-US" altLang="zh-CN" dirty="0">
                  <a:latin typeface="Courier New" panose="02070309020205020404" charset="0"/>
                  <a:ea typeface="宋体" panose="02010600030101010101" pitchFamily="2" charset="-122"/>
                  <a:sym typeface="+mn-ea"/>
                </a:rPr>
                <a:t>]</a:t>
              </a:r>
            </a:p>
          </p:txBody>
        </p:sp>
        <p:sp>
          <p:nvSpPr>
            <p:cNvPr id="20" name="矩形 19"/>
            <p:cNvSpPr/>
            <p:nvPr/>
          </p:nvSpPr>
          <p:spPr>
            <a:xfrm>
              <a:off x="1088299" y="4153868"/>
              <a:ext cx="2241974" cy="33038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05】 </a:t>
              </a:r>
              <a:r>
                <a:rPr lang="zh-CN" altLang="en-US" b="1" dirty="0" smtClean="0">
                  <a:solidFill>
                    <a:schemeClr val="tx1">
                      <a:lumMod val="65000"/>
                      <a:lumOff val="35000"/>
                    </a:schemeClr>
                  </a:solidFill>
                </a:rPr>
                <a:t>为</a:t>
              </a:r>
              <a:r>
                <a:rPr lang="zh-CN" altLang="en-US" b="1" dirty="0">
                  <a:solidFill>
                    <a:schemeClr val="tx1">
                      <a:lumMod val="65000"/>
                      <a:lumOff val="35000"/>
                    </a:schemeClr>
                  </a:solidFill>
                </a:rPr>
                <a:t>登录帐户</a:t>
              </a:r>
              <a:r>
                <a:rPr lang="en-US" altLang="zh-CN" b="1" dirty="0" err="1">
                  <a:solidFill>
                    <a:schemeClr val="tx1">
                      <a:lumMod val="65000"/>
                      <a:lumOff val="35000"/>
                    </a:schemeClr>
                  </a:solidFill>
                </a:rPr>
                <a:t>win_regB</a:t>
              </a:r>
              <a:r>
                <a:rPr lang="zh-CN" altLang="en-US" b="1" dirty="0">
                  <a:solidFill>
                    <a:schemeClr val="tx1">
                      <a:lumMod val="65000"/>
                      <a:lumOff val="35000"/>
                    </a:schemeClr>
                  </a:solidFill>
                </a:rPr>
                <a:t>在数据库</a:t>
              </a:r>
              <a:r>
                <a:rPr lang="en-US" altLang="zh-CN" b="1" dirty="0" err="1">
                  <a:solidFill>
                    <a:schemeClr val="tx1">
                      <a:lumMod val="65000"/>
                      <a:lumOff val="35000"/>
                    </a:schemeClr>
                  </a:solidFill>
                </a:rPr>
                <a:t>jxgl</a:t>
              </a:r>
              <a:r>
                <a:rPr lang="zh-CN" altLang="en-US" b="1" dirty="0">
                  <a:solidFill>
                    <a:schemeClr val="tx1">
                      <a:lumMod val="65000"/>
                      <a:lumOff val="35000"/>
                    </a:schemeClr>
                  </a:solidFill>
                </a:rPr>
                <a:t>中创建一个数据库用户</a:t>
              </a:r>
              <a:r>
                <a:rPr lang="en-US" altLang="zh-CN" b="1" dirty="0" err="1">
                  <a:solidFill>
                    <a:schemeClr val="tx1">
                      <a:lumMod val="65000"/>
                      <a:lumOff val="35000"/>
                    </a:schemeClr>
                  </a:solidFill>
                </a:rPr>
                <a:t>win_regB_U</a:t>
              </a:r>
              <a:r>
                <a:rPr lang="zh-CN" altLang="en-US" b="1" dirty="0">
                  <a:solidFill>
                    <a:schemeClr val="tx1">
                      <a:lumMod val="65000"/>
                      <a:lumOff val="35000"/>
                    </a:schemeClr>
                  </a:solidFill>
                </a:rPr>
                <a:t>。</a:t>
              </a:r>
            </a:p>
          </p:txBody>
        </p:sp>
      </p:grpSp>
      <p:grpSp>
        <p:nvGrpSpPr>
          <p:cNvPr id="21" name="组合 20"/>
          <p:cNvGrpSpPr/>
          <p:nvPr/>
        </p:nvGrpSpPr>
        <p:grpSpPr>
          <a:xfrm>
            <a:off x="823445" y="4560674"/>
            <a:ext cx="10226702" cy="1992629"/>
            <a:chOff x="1088298" y="4153868"/>
            <a:chExt cx="2241975" cy="888927"/>
          </a:xfrm>
        </p:grpSpPr>
        <p:sp>
          <p:nvSpPr>
            <p:cNvPr id="22" name="矩形 21"/>
            <p:cNvSpPr/>
            <p:nvPr/>
          </p:nvSpPr>
          <p:spPr>
            <a:xfrm>
              <a:off x="1088298" y="4507319"/>
              <a:ext cx="2142923" cy="535476"/>
            </a:xfrm>
            <a:prstGeom prst="rect">
              <a:avLst/>
            </a:prstGeom>
          </p:spPr>
          <p:txBody>
            <a:bodyPr wrap="square">
              <a:spAutoFit/>
              <a:scene3d>
                <a:camera prst="orthographicFront"/>
                <a:lightRig rig="threePt" dir="t"/>
              </a:scene3d>
              <a:sp3d contourW="6350"/>
            </a:bodyPr>
            <a:lstStyle/>
            <a:p>
              <a:pPr indent="0"/>
              <a:r>
                <a:rPr lang="en-US" altLang="zh-CN" dirty="0">
                  <a:latin typeface="Courier New" panose="02070309020205020404" charset="0"/>
                  <a:ea typeface="宋体" panose="02010600030101010101" pitchFamily="2" charset="-122"/>
                  <a:sym typeface="+mn-ea"/>
                </a:rPr>
                <a:t>use </a:t>
              </a:r>
              <a:r>
                <a:rPr lang="en-US" altLang="zh-CN" dirty="0" err="1">
                  <a:latin typeface="Courier New" panose="02070309020205020404" charset="0"/>
                  <a:ea typeface="宋体" panose="02010600030101010101" pitchFamily="2" charset="-122"/>
                  <a:sym typeface="+mn-ea"/>
                </a:rPr>
                <a:t>jxgl</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go</a:t>
              </a:r>
            </a:p>
            <a:p>
              <a:pPr indent="0"/>
              <a:r>
                <a:rPr lang="en-US" altLang="zh-CN" dirty="0">
                  <a:latin typeface="Courier New" panose="02070309020205020404" charset="0"/>
                  <a:ea typeface="宋体" panose="02010600030101010101" pitchFamily="2" charset="-122"/>
                  <a:sym typeface="+mn-ea"/>
                </a:rPr>
                <a:t>create user </a:t>
              </a:r>
              <a:r>
                <a:rPr lang="en-US" altLang="zh-CN" dirty="0" err="1">
                  <a:latin typeface="Courier New" panose="02070309020205020404" charset="0"/>
                  <a:ea typeface="宋体" panose="02010600030101010101" pitchFamily="2" charset="-122"/>
                  <a:sym typeface="+mn-ea"/>
                </a:rPr>
                <a:t>sql_loginA_U</a:t>
              </a:r>
              <a:r>
                <a:rPr lang="en-US" altLang="zh-CN" dirty="0">
                  <a:latin typeface="Courier New" panose="02070309020205020404" charset="0"/>
                  <a:ea typeface="宋体" panose="02010600030101010101" pitchFamily="2" charset="-122"/>
                  <a:sym typeface="+mn-ea"/>
                </a:rPr>
                <a:t> for login </a:t>
              </a:r>
              <a:r>
                <a:rPr lang="en-US" altLang="zh-CN" dirty="0" err="1">
                  <a:latin typeface="Courier New" panose="02070309020205020404" charset="0"/>
                  <a:ea typeface="宋体" panose="02010600030101010101" pitchFamily="2" charset="-122"/>
                  <a:sym typeface="+mn-ea"/>
                </a:rPr>
                <a:t>sql_loginA</a:t>
              </a:r>
              <a:r>
                <a:rPr lang="en-US" altLang="zh-CN" dirty="0">
                  <a:latin typeface="Courier New" panose="02070309020205020404" charset="0"/>
                  <a:ea typeface="宋体" panose="02010600030101010101" pitchFamily="2" charset="-122"/>
                  <a:sym typeface="+mn-ea"/>
                </a:rPr>
                <a:t>		--</a:t>
              </a:r>
              <a:r>
                <a:rPr lang="zh-CN" altLang="en-US" dirty="0">
                  <a:latin typeface="Courier New" panose="02070309020205020404" charset="0"/>
                  <a:ea typeface="宋体" panose="02010600030101010101" pitchFamily="2" charset="-122"/>
                  <a:sym typeface="+mn-ea"/>
                </a:rPr>
                <a:t>关联例</a:t>
              </a:r>
              <a:r>
                <a:rPr lang="en-US" altLang="zh-CN" dirty="0">
                  <a:latin typeface="Courier New" panose="02070309020205020404" charset="0"/>
                  <a:ea typeface="宋体" panose="02010600030101010101" pitchFamily="2" charset="-122"/>
                  <a:sym typeface="+mn-ea"/>
                </a:rPr>
                <a:t>11-1</a:t>
              </a:r>
            </a:p>
            <a:p>
              <a:pPr indent="0"/>
              <a:r>
                <a:rPr lang="en-US" altLang="zh-CN" dirty="0">
                  <a:latin typeface="Courier New" panose="02070309020205020404" charset="0"/>
                  <a:ea typeface="宋体" panose="02010600030101010101" pitchFamily="2" charset="-122"/>
                  <a:sym typeface="+mn-ea"/>
                </a:rPr>
                <a:t>create user </a:t>
              </a:r>
              <a:r>
                <a:rPr lang="en-US" altLang="zh-CN" dirty="0" err="1">
                  <a:latin typeface="Courier New" panose="02070309020205020404" charset="0"/>
                  <a:ea typeface="宋体" panose="02010600030101010101" pitchFamily="2" charset="-122"/>
                  <a:sym typeface="+mn-ea"/>
                </a:rPr>
                <a:t>sql_loginB_U</a:t>
              </a:r>
              <a:r>
                <a:rPr lang="en-US" altLang="zh-CN" dirty="0">
                  <a:latin typeface="Courier New" panose="02070309020205020404" charset="0"/>
                  <a:ea typeface="宋体" panose="02010600030101010101" pitchFamily="2" charset="-122"/>
                  <a:sym typeface="+mn-ea"/>
                </a:rPr>
                <a:t> for login </a:t>
              </a:r>
              <a:r>
                <a:rPr lang="en-US" altLang="zh-CN" dirty="0" err="1">
                  <a:latin typeface="Courier New" panose="02070309020205020404" charset="0"/>
                  <a:ea typeface="宋体" panose="02010600030101010101" pitchFamily="2" charset="-122"/>
                  <a:sym typeface="+mn-ea"/>
                </a:rPr>
                <a:t>sql_loginB</a:t>
              </a:r>
              <a:r>
                <a:rPr lang="en-US" altLang="zh-CN" dirty="0">
                  <a:latin typeface="Courier New" panose="02070309020205020404" charset="0"/>
                  <a:ea typeface="宋体" panose="02010600030101010101" pitchFamily="2" charset="-122"/>
                  <a:sym typeface="+mn-ea"/>
                </a:rPr>
                <a:t>		--</a:t>
              </a:r>
              <a:r>
                <a:rPr lang="zh-CN" altLang="en-US" dirty="0">
                  <a:latin typeface="Courier New" panose="02070309020205020404" charset="0"/>
                  <a:ea typeface="宋体" panose="02010600030101010101" pitchFamily="2" charset="-122"/>
                  <a:sym typeface="+mn-ea"/>
                </a:rPr>
                <a:t>关联例</a:t>
              </a:r>
              <a:r>
                <a:rPr lang="en-US" altLang="zh-CN" dirty="0">
                  <a:latin typeface="Courier New" panose="02070309020205020404" charset="0"/>
                  <a:ea typeface="宋体" panose="02010600030101010101" pitchFamily="2" charset="-122"/>
                  <a:sym typeface="+mn-ea"/>
                </a:rPr>
                <a:t>11-3</a:t>
              </a:r>
            </a:p>
          </p:txBody>
        </p:sp>
        <p:sp>
          <p:nvSpPr>
            <p:cNvPr id="23" name="矩形 22"/>
            <p:cNvSpPr/>
            <p:nvPr/>
          </p:nvSpPr>
          <p:spPr>
            <a:xfrm>
              <a:off x="1088299" y="4153868"/>
              <a:ext cx="2241974" cy="337761"/>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06】 </a:t>
              </a:r>
              <a:r>
                <a:rPr lang="zh-CN" altLang="en-US" b="1" dirty="0" smtClean="0">
                  <a:solidFill>
                    <a:schemeClr val="tx1">
                      <a:lumMod val="65000"/>
                      <a:lumOff val="35000"/>
                    </a:schemeClr>
                  </a:solidFill>
                </a:rPr>
                <a:t>在</a:t>
              </a:r>
              <a:r>
                <a:rPr lang="zh-CN" altLang="en-US" b="1" dirty="0">
                  <a:solidFill>
                    <a:schemeClr val="tx1">
                      <a:lumMod val="65000"/>
                      <a:lumOff val="35000"/>
                    </a:schemeClr>
                  </a:solidFill>
                </a:rPr>
                <a:t>数据库</a:t>
              </a:r>
              <a:r>
                <a:rPr lang="en-US" altLang="zh-CN" b="1" dirty="0" err="1">
                  <a:solidFill>
                    <a:schemeClr val="tx1">
                      <a:lumMod val="65000"/>
                      <a:lumOff val="35000"/>
                    </a:schemeClr>
                  </a:solidFill>
                </a:rPr>
                <a:t>jxgl</a:t>
              </a:r>
              <a:r>
                <a:rPr lang="zh-CN" altLang="en-US" b="1" dirty="0">
                  <a:solidFill>
                    <a:schemeClr val="tx1">
                      <a:lumMod val="65000"/>
                      <a:lumOff val="35000"/>
                    </a:schemeClr>
                  </a:solidFill>
                </a:rPr>
                <a:t>中为登录帐户</a:t>
              </a:r>
              <a:r>
                <a:rPr lang="en-US" altLang="zh-CN" b="1" dirty="0" err="1">
                  <a:solidFill>
                    <a:schemeClr val="tx1">
                      <a:lumMod val="65000"/>
                      <a:lumOff val="35000"/>
                    </a:schemeClr>
                  </a:solidFill>
                </a:rPr>
                <a:t>sql_loginA</a:t>
              </a:r>
              <a:r>
                <a:rPr lang="zh-CN" altLang="en-US" b="1" dirty="0">
                  <a:solidFill>
                    <a:schemeClr val="tx1">
                      <a:lumMod val="65000"/>
                      <a:lumOff val="35000"/>
                    </a:schemeClr>
                  </a:solidFill>
                </a:rPr>
                <a:t>创建数据库用户</a:t>
              </a:r>
              <a:r>
                <a:rPr lang="en-US" altLang="zh-CN" b="1" dirty="0" err="1">
                  <a:solidFill>
                    <a:schemeClr val="tx1">
                      <a:lumMod val="65000"/>
                      <a:lumOff val="35000"/>
                    </a:schemeClr>
                  </a:solidFill>
                </a:rPr>
                <a:t>sql_loginA_U</a:t>
              </a:r>
              <a:r>
                <a:rPr lang="zh-CN" altLang="en-US" b="1" dirty="0">
                  <a:solidFill>
                    <a:schemeClr val="tx1">
                      <a:lumMod val="65000"/>
                      <a:lumOff val="35000"/>
                    </a:schemeClr>
                  </a:solidFill>
                </a:rPr>
                <a:t>，同时为登录帐户</a:t>
              </a:r>
              <a:r>
                <a:rPr lang="en-US" altLang="zh-CN" b="1" dirty="0" err="1">
                  <a:solidFill>
                    <a:schemeClr val="tx1">
                      <a:lumMod val="65000"/>
                      <a:lumOff val="35000"/>
                    </a:schemeClr>
                  </a:solidFill>
                </a:rPr>
                <a:t>sql_loginB</a:t>
              </a:r>
              <a:r>
                <a:rPr lang="zh-CN" altLang="en-US" b="1" dirty="0">
                  <a:solidFill>
                    <a:schemeClr val="tx1">
                      <a:lumMod val="65000"/>
                      <a:lumOff val="35000"/>
                    </a:schemeClr>
                  </a:solidFill>
                </a:rPr>
                <a:t>创建数据库用户</a:t>
              </a:r>
              <a:r>
                <a:rPr lang="en-US" altLang="zh-CN" b="1" dirty="0" err="1">
                  <a:solidFill>
                    <a:schemeClr val="tx1">
                      <a:lumMod val="65000"/>
                      <a:lumOff val="35000"/>
                    </a:schemeClr>
                  </a:solidFill>
                </a:rPr>
                <a:t>sql_loginB_U</a:t>
              </a:r>
              <a:r>
                <a:rPr lang="zh-CN" altLang="en-US" b="1" dirty="0">
                  <a:solidFill>
                    <a:schemeClr val="tx1">
                      <a:lumMod val="65000"/>
                      <a:lumOff val="35000"/>
                    </a:schemeClr>
                  </a:solidFill>
                </a:rPr>
                <a:t>。</a:t>
              </a:r>
            </a:p>
          </p:txBody>
        </p:sp>
      </p:gr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占位符 38"/>
          <p:cNvPicPr>
            <a:picLocks noGrp="1" noChangeAspect="1"/>
          </p:cNvPicPr>
          <p:nvPr>
            <p:ph type="pic" sz="quarter" idx="10"/>
          </p:nvPr>
        </p:nvPicPr>
        <p:blipFill>
          <a:blip r:embed="rId3" cstate="screen"/>
          <a:srcRect/>
          <a:stretch>
            <a:fillRect/>
          </a:stretch>
        </p:blipFill>
        <p:spPr/>
      </p:pic>
      <p:sp>
        <p:nvSpPr>
          <p:cNvPr id="7" name="矩形: 圆角 6"/>
          <p:cNvSpPr/>
          <p:nvPr/>
        </p:nvSpPr>
        <p:spPr>
          <a:xfrm rot="2700000">
            <a:off x="1284923" y="1254233"/>
            <a:ext cx="1668167" cy="1668167"/>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形状 23"/>
          <p:cNvSpPr/>
          <p:nvPr/>
        </p:nvSpPr>
        <p:spPr>
          <a:xfrm rot="2700000">
            <a:off x="4687212" y="-1348712"/>
            <a:ext cx="2717656" cy="2717656"/>
          </a:xfrm>
          <a:custGeom>
            <a:avLst/>
            <a:gdLst>
              <a:gd name="connsiteX0" fmla="*/ 0 w 2717656"/>
              <a:gd name="connsiteY0" fmla="*/ 2703351 h 2717656"/>
              <a:gd name="connsiteX1" fmla="*/ 2703351 w 2717656"/>
              <a:gd name="connsiteY1" fmla="*/ 0 h 2717656"/>
              <a:gd name="connsiteX2" fmla="*/ 2717656 w 2717656"/>
              <a:gd name="connsiteY2" fmla="*/ 70857 h 2717656"/>
              <a:gd name="connsiteX3" fmla="*/ 2717656 w 2717656"/>
              <a:gd name="connsiteY3" fmla="*/ 2511563 h 2717656"/>
              <a:gd name="connsiteX4" fmla="*/ 2511563 w 2717656"/>
              <a:gd name="connsiteY4" fmla="*/ 2717656 h 2717656"/>
              <a:gd name="connsiteX5" fmla="*/ 70857 w 2717656"/>
              <a:gd name="connsiteY5" fmla="*/ 2717656 h 271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7656" h="2717656">
                <a:moveTo>
                  <a:pt x="0" y="2703351"/>
                </a:moveTo>
                <a:lnTo>
                  <a:pt x="2703351" y="0"/>
                </a:lnTo>
                <a:lnTo>
                  <a:pt x="2717656" y="70857"/>
                </a:lnTo>
                <a:lnTo>
                  <a:pt x="2717656" y="2511563"/>
                </a:lnTo>
                <a:cubicBezTo>
                  <a:pt x="2717656" y="2625385"/>
                  <a:pt x="2625385" y="2717656"/>
                  <a:pt x="2511563" y="2717656"/>
                </a:cubicBezTo>
                <a:lnTo>
                  <a:pt x="70857" y="271765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262451" y="342900"/>
            <a:ext cx="1605280" cy="521970"/>
          </a:xfrm>
          <a:prstGeom prst="rect">
            <a:avLst/>
          </a:prstGeom>
          <a:noFill/>
        </p:spPr>
        <p:txBody>
          <a:bodyPr wrap="none" rtlCol="0">
            <a:spAutoFit/>
          </a:bodyPr>
          <a:lstStyle/>
          <a:p>
            <a:pPr algn="ctr"/>
            <a:r>
              <a:rPr lang="zh-CN" altLang="en-US" sz="2800" b="1" dirty="0">
                <a:solidFill>
                  <a:schemeClr val="bg1"/>
                </a:solidFill>
              </a:rPr>
              <a:t>内容安排</a:t>
            </a:r>
            <a:endParaRPr lang="en-US" altLang="zh-CN" sz="2800" b="1" dirty="0">
              <a:solidFill>
                <a:schemeClr val="bg1"/>
              </a:solidFill>
            </a:endParaRPr>
          </a:p>
        </p:txBody>
      </p:sp>
      <p:grpSp>
        <p:nvGrpSpPr>
          <p:cNvPr id="40" name="组合 39"/>
          <p:cNvGrpSpPr/>
          <p:nvPr/>
        </p:nvGrpSpPr>
        <p:grpSpPr>
          <a:xfrm>
            <a:off x="7311651" y="1946672"/>
            <a:ext cx="2265546" cy="369332"/>
            <a:chOff x="6918586" y="2452132"/>
            <a:chExt cx="2265546" cy="369332"/>
          </a:xfrm>
        </p:grpSpPr>
        <p:sp>
          <p:nvSpPr>
            <p:cNvPr id="29" name="文本框 28"/>
            <p:cNvSpPr txBox="1"/>
            <p:nvPr/>
          </p:nvSpPr>
          <p:spPr>
            <a:xfrm>
              <a:off x="7717064" y="2452132"/>
              <a:ext cx="1467068" cy="369332"/>
            </a:xfrm>
            <a:prstGeom prst="rect">
              <a:avLst/>
            </a:prstGeom>
            <a:noFill/>
          </p:spPr>
          <p:txBody>
            <a:bodyPr wrap="none" rtlCol="0">
              <a:spAutoFit/>
              <a:scene3d>
                <a:camera prst="orthographicFront"/>
                <a:lightRig rig="threePt" dir="t"/>
              </a:scene3d>
              <a:sp3d contourW="6350"/>
            </a:bodyPr>
            <a:lstStyle/>
            <a:p>
              <a:pPr fontAlgn="base">
                <a:lnSpc>
                  <a:spcPct val="90000"/>
                </a:lnSpc>
              </a:pPr>
              <a:r>
                <a:rPr lang="zh-CN" altLang="en-US" sz="2000" b="1" dirty="0">
                  <a:solidFill>
                    <a:schemeClr val="accent1"/>
                  </a:solidFill>
                </a:rPr>
                <a:t>安全性概述</a:t>
              </a:r>
            </a:p>
          </p:txBody>
        </p:sp>
        <p:sp>
          <p:nvSpPr>
            <p:cNvPr id="33" name="文本框 32"/>
            <p:cNvSpPr txBox="1"/>
            <p:nvPr/>
          </p:nvSpPr>
          <p:spPr>
            <a:xfrm>
              <a:off x="6918586" y="2452132"/>
              <a:ext cx="535305" cy="36830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fontAlgn="base">
                <a:lnSpc>
                  <a:spcPct val="90000"/>
                </a:lnSpc>
              </a:pPr>
              <a:r>
                <a:rPr lang="en-US" altLang="zh-CN" sz="2000" dirty="0">
                  <a:solidFill>
                    <a:schemeClr val="accent1"/>
                  </a:solidFill>
                </a:rPr>
                <a:t>01.</a:t>
              </a:r>
            </a:p>
          </p:txBody>
        </p:sp>
      </p:grpSp>
      <p:grpSp>
        <p:nvGrpSpPr>
          <p:cNvPr id="41" name="组合 40"/>
          <p:cNvGrpSpPr/>
          <p:nvPr/>
        </p:nvGrpSpPr>
        <p:grpSpPr>
          <a:xfrm>
            <a:off x="7293871" y="2455089"/>
            <a:ext cx="2009066" cy="369332"/>
            <a:chOff x="6918586" y="3267889"/>
            <a:chExt cx="2009066" cy="369332"/>
          </a:xfrm>
        </p:grpSpPr>
        <p:sp>
          <p:nvSpPr>
            <p:cNvPr id="30" name="文本框 29"/>
            <p:cNvSpPr txBox="1"/>
            <p:nvPr/>
          </p:nvSpPr>
          <p:spPr>
            <a:xfrm>
              <a:off x="7717064" y="3267889"/>
              <a:ext cx="1210588" cy="369332"/>
            </a:xfrm>
            <a:prstGeom prst="rect">
              <a:avLst/>
            </a:prstGeom>
            <a:noFill/>
          </p:spPr>
          <p:txBody>
            <a:bodyPr wrap="none" rtlCol="0">
              <a:spAutoFit/>
              <a:scene3d>
                <a:camera prst="orthographicFront"/>
                <a:lightRig rig="threePt" dir="t"/>
              </a:scene3d>
              <a:sp3d contourW="6350"/>
            </a:bodyPr>
            <a:lstStyle/>
            <a:p>
              <a:pPr fontAlgn="base">
                <a:lnSpc>
                  <a:spcPct val="90000"/>
                </a:lnSpc>
              </a:pPr>
              <a:r>
                <a:rPr lang="zh-CN" altLang="en-US" sz="2000" b="1" dirty="0">
                  <a:solidFill>
                    <a:schemeClr val="accent1"/>
                  </a:solidFill>
                </a:rPr>
                <a:t>登录帐户</a:t>
              </a:r>
            </a:p>
          </p:txBody>
        </p:sp>
        <p:sp>
          <p:nvSpPr>
            <p:cNvPr id="34" name="文本框 33"/>
            <p:cNvSpPr txBox="1"/>
            <p:nvPr/>
          </p:nvSpPr>
          <p:spPr>
            <a:xfrm>
              <a:off x="6918586" y="3267889"/>
              <a:ext cx="535305" cy="36830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fontAlgn="base">
                <a:lnSpc>
                  <a:spcPct val="90000"/>
                </a:lnSpc>
              </a:pPr>
              <a:r>
                <a:rPr lang="en-US" altLang="zh-CN" sz="2000" dirty="0">
                  <a:solidFill>
                    <a:schemeClr val="accent1"/>
                  </a:solidFill>
                </a:rPr>
                <a:t>02.</a:t>
              </a:r>
            </a:p>
          </p:txBody>
        </p:sp>
      </p:grpSp>
      <p:grpSp>
        <p:nvGrpSpPr>
          <p:cNvPr id="42" name="组合 41"/>
          <p:cNvGrpSpPr/>
          <p:nvPr/>
        </p:nvGrpSpPr>
        <p:grpSpPr>
          <a:xfrm>
            <a:off x="7293871" y="2977476"/>
            <a:ext cx="2265546" cy="369332"/>
            <a:chOff x="6918586" y="4083646"/>
            <a:chExt cx="2265546" cy="369332"/>
          </a:xfrm>
        </p:grpSpPr>
        <p:sp>
          <p:nvSpPr>
            <p:cNvPr id="31" name="文本框 30"/>
            <p:cNvSpPr txBox="1"/>
            <p:nvPr/>
          </p:nvSpPr>
          <p:spPr>
            <a:xfrm>
              <a:off x="7717064" y="4083646"/>
              <a:ext cx="1467068" cy="369332"/>
            </a:xfrm>
            <a:prstGeom prst="rect">
              <a:avLst/>
            </a:prstGeom>
            <a:noFill/>
          </p:spPr>
          <p:txBody>
            <a:bodyPr wrap="none" rtlCol="0">
              <a:spAutoFit/>
              <a:scene3d>
                <a:camera prst="orthographicFront"/>
                <a:lightRig rig="threePt" dir="t"/>
              </a:scene3d>
              <a:sp3d contourW="6350"/>
            </a:bodyPr>
            <a:lstStyle/>
            <a:p>
              <a:pPr fontAlgn="base">
                <a:lnSpc>
                  <a:spcPct val="90000"/>
                </a:lnSpc>
              </a:pPr>
              <a:r>
                <a:rPr lang="zh-CN" altLang="en-US" sz="2000" b="1" dirty="0">
                  <a:solidFill>
                    <a:schemeClr val="accent1"/>
                  </a:solidFill>
                </a:rPr>
                <a:t>数据库</a:t>
              </a:r>
              <a:r>
                <a:rPr lang="zh-CN" altLang="en-US" sz="2000" b="1" dirty="0" smtClean="0">
                  <a:solidFill>
                    <a:schemeClr val="accent1"/>
                  </a:solidFill>
                </a:rPr>
                <a:t>用</a:t>
              </a:r>
              <a:r>
                <a:rPr lang="zh-CN" altLang="en-US" sz="2000" b="1" dirty="0">
                  <a:solidFill>
                    <a:schemeClr val="accent1"/>
                  </a:solidFill>
                </a:rPr>
                <a:t>户</a:t>
              </a:r>
            </a:p>
          </p:txBody>
        </p:sp>
        <p:sp>
          <p:nvSpPr>
            <p:cNvPr id="35" name="文本框 34"/>
            <p:cNvSpPr txBox="1"/>
            <p:nvPr/>
          </p:nvSpPr>
          <p:spPr>
            <a:xfrm>
              <a:off x="6918586" y="4083646"/>
              <a:ext cx="535305" cy="36830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fontAlgn="base">
                <a:lnSpc>
                  <a:spcPct val="90000"/>
                </a:lnSpc>
              </a:pPr>
              <a:r>
                <a:rPr lang="en-US" altLang="zh-CN" sz="2000" dirty="0">
                  <a:solidFill>
                    <a:schemeClr val="accent1"/>
                  </a:solidFill>
                </a:rPr>
                <a:t>03.</a:t>
              </a:r>
            </a:p>
          </p:txBody>
        </p:sp>
      </p:grpSp>
      <p:grpSp>
        <p:nvGrpSpPr>
          <p:cNvPr id="43" name="组合 42"/>
          <p:cNvGrpSpPr/>
          <p:nvPr/>
        </p:nvGrpSpPr>
        <p:grpSpPr>
          <a:xfrm>
            <a:off x="7293871" y="3499862"/>
            <a:ext cx="1496105" cy="369332"/>
            <a:chOff x="6918586" y="4899402"/>
            <a:chExt cx="1496105" cy="369332"/>
          </a:xfrm>
        </p:grpSpPr>
        <p:sp>
          <p:nvSpPr>
            <p:cNvPr id="32" name="文本框 31"/>
            <p:cNvSpPr txBox="1"/>
            <p:nvPr/>
          </p:nvSpPr>
          <p:spPr>
            <a:xfrm>
              <a:off x="7717064" y="4899402"/>
              <a:ext cx="697627" cy="369332"/>
            </a:xfrm>
            <a:prstGeom prst="rect">
              <a:avLst/>
            </a:prstGeom>
            <a:noFill/>
          </p:spPr>
          <p:txBody>
            <a:bodyPr wrap="none" rtlCol="0">
              <a:spAutoFit/>
              <a:scene3d>
                <a:camera prst="orthographicFront"/>
                <a:lightRig rig="threePt" dir="t"/>
              </a:scene3d>
              <a:sp3d contourW="6350"/>
            </a:bodyPr>
            <a:lstStyle/>
            <a:p>
              <a:pPr fontAlgn="base">
                <a:lnSpc>
                  <a:spcPct val="90000"/>
                </a:lnSpc>
              </a:pPr>
              <a:r>
                <a:rPr lang="zh-CN" altLang="en-US" sz="2000" b="1" dirty="0">
                  <a:solidFill>
                    <a:schemeClr val="accent1"/>
                  </a:solidFill>
                </a:rPr>
                <a:t>角色</a:t>
              </a:r>
            </a:p>
          </p:txBody>
        </p:sp>
        <p:sp>
          <p:nvSpPr>
            <p:cNvPr id="36" name="文本框 35"/>
            <p:cNvSpPr txBox="1"/>
            <p:nvPr/>
          </p:nvSpPr>
          <p:spPr>
            <a:xfrm>
              <a:off x="6918586" y="4899402"/>
              <a:ext cx="535305" cy="36830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fontAlgn="base">
                <a:lnSpc>
                  <a:spcPct val="90000"/>
                </a:lnSpc>
              </a:pPr>
              <a:r>
                <a:rPr lang="en-US" altLang="zh-CN" sz="2000" dirty="0">
                  <a:solidFill>
                    <a:schemeClr val="accent1"/>
                  </a:solidFill>
                </a:rPr>
                <a:t>04.</a:t>
              </a:r>
            </a:p>
          </p:txBody>
        </p:sp>
      </p:grpSp>
      <p:grpSp>
        <p:nvGrpSpPr>
          <p:cNvPr id="15" name="组合 14"/>
          <p:cNvGrpSpPr/>
          <p:nvPr/>
        </p:nvGrpSpPr>
        <p:grpSpPr>
          <a:xfrm>
            <a:off x="7311016" y="4000897"/>
            <a:ext cx="1496105" cy="369332"/>
            <a:chOff x="6918586" y="2452132"/>
            <a:chExt cx="1496105" cy="369332"/>
          </a:xfrm>
        </p:grpSpPr>
        <p:sp>
          <p:nvSpPr>
            <p:cNvPr id="16" name="文本框 15"/>
            <p:cNvSpPr txBox="1"/>
            <p:nvPr/>
          </p:nvSpPr>
          <p:spPr>
            <a:xfrm>
              <a:off x="7717064" y="2452132"/>
              <a:ext cx="697627" cy="369332"/>
            </a:xfrm>
            <a:prstGeom prst="rect">
              <a:avLst/>
            </a:prstGeom>
            <a:noFill/>
          </p:spPr>
          <p:txBody>
            <a:bodyPr wrap="none" rtlCol="0">
              <a:spAutoFit/>
              <a:scene3d>
                <a:camera prst="orthographicFront"/>
                <a:lightRig rig="threePt" dir="t"/>
              </a:scene3d>
              <a:sp3d contourW="6350"/>
            </a:bodyPr>
            <a:lstStyle/>
            <a:p>
              <a:pPr fontAlgn="base">
                <a:lnSpc>
                  <a:spcPct val="90000"/>
                </a:lnSpc>
              </a:pPr>
              <a:r>
                <a:rPr lang="zh-CN" altLang="en-US" sz="2000" b="1" dirty="0">
                  <a:solidFill>
                    <a:schemeClr val="accent1"/>
                  </a:solidFill>
                </a:rPr>
                <a:t>架构</a:t>
              </a:r>
            </a:p>
          </p:txBody>
        </p:sp>
        <p:sp>
          <p:nvSpPr>
            <p:cNvPr id="17" name="文本框 16"/>
            <p:cNvSpPr txBox="1"/>
            <p:nvPr/>
          </p:nvSpPr>
          <p:spPr>
            <a:xfrm>
              <a:off x="6918586" y="2452132"/>
              <a:ext cx="535305" cy="36830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fontAlgn="base">
                <a:lnSpc>
                  <a:spcPct val="90000"/>
                </a:lnSpc>
              </a:pPr>
              <a:r>
                <a:rPr lang="en-US" altLang="zh-CN" sz="2000" dirty="0">
                  <a:solidFill>
                    <a:schemeClr val="accent1"/>
                  </a:solidFill>
                </a:rPr>
                <a:t>05.</a:t>
              </a:r>
            </a:p>
          </p:txBody>
        </p:sp>
      </p:grpSp>
      <p:grpSp>
        <p:nvGrpSpPr>
          <p:cNvPr id="18" name="组合 17"/>
          <p:cNvGrpSpPr/>
          <p:nvPr/>
        </p:nvGrpSpPr>
        <p:grpSpPr>
          <a:xfrm>
            <a:off x="7311016" y="4549954"/>
            <a:ext cx="2009066" cy="369332"/>
            <a:chOff x="6918586" y="3267889"/>
            <a:chExt cx="2009066" cy="369332"/>
          </a:xfrm>
        </p:grpSpPr>
        <p:sp>
          <p:nvSpPr>
            <p:cNvPr id="19" name="文本框 18"/>
            <p:cNvSpPr txBox="1"/>
            <p:nvPr/>
          </p:nvSpPr>
          <p:spPr>
            <a:xfrm>
              <a:off x="7717064" y="3267889"/>
              <a:ext cx="1210588" cy="369332"/>
            </a:xfrm>
            <a:prstGeom prst="rect">
              <a:avLst/>
            </a:prstGeom>
            <a:noFill/>
          </p:spPr>
          <p:txBody>
            <a:bodyPr wrap="none" rtlCol="0">
              <a:spAutoFit/>
              <a:scene3d>
                <a:camera prst="orthographicFront"/>
                <a:lightRig rig="threePt" dir="t"/>
              </a:scene3d>
              <a:sp3d contourW="6350"/>
            </a:bodyPr>
            <a:lstStyle/>
            <a:p>
              <a:pPr fontAlgn="base">
                <a:lnSpc>
                  <a:spcPct val="90000"/>
                </a:lnSpc>
              </a:pPr>
              <a:r>
                <a:rPr lang="zh-CN" altLang="en-US" sz="2000" b="1" dirty="0">
                  <a:solidFill>
                    <a:schemeClr val="accent1"/>
                  </a:solidFill>
                </a:rPr>
                <a:t>操作权限</a:t>
              </a:r>
            </a:p>
          </p:txBody>
        </p:sp>
        <p:sp>
          <p:nvSpPr>
            <p:cNvPr id="20" name="文本框 19"/>
            <p:cNvSpPr txBox="1"/>
            <p:nvPr/>
          </p:nvSpPr>
          <p:spPr>
            <a:xfrm>
              <a:off x="6918586" y="3267889"/>
              <a:ext cx="535305" cy="36830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fontAlgn="base">
                <a:lnSpc>
                  <a:spcPct val="90000"/>
                </a:lnSpc>
              </a:pPr>
              <a:r>
                <a:rPr lang="en-US" altLang="zh-CN" sz="2000" dirty="0">
                  <a:solidFill>
                    <a:schemeClr val="accent1"/>
                  </a:solidFill>
                </a:rPr>
                <a:t>06.</a:t>
              </a:r>
            </a:p>
          </p:txBody>
        </p:sp>
      </p:gr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a:off x="6096000" y="1790799"/>
            <a:ext cx="0" cy="4114701"/>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管理数据库用户</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03</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2" name="组合 41"/>
          <p:cNvGrpSpPr/>
          <p:nvPr/>
        </p:nvGrpSpPr>
        <p:grpSpPr>
          <a:xfrm>
            <a:off x="823450" y="1558402"/>
            <a:ext cx="5039608" cy="2158968"/>
            <a:chOff x="1088299" y="4153868"/>
            <a:chExt cx="2241974" cy="1679363"/>
          </a:xfrm>
        </p:grpSpPr>
        <p:sp>
          <p:nvSpPr>
            <p:cNvPr id="43" name="矩形 42"/>
            <p:cNvSpPr/>
            <p:nvPr/>
          </p:nvSpPr>
          <p:spPr>
            <a:xfrm>
              <a:off x="1088299" y="4468621"/>
              <a:ext cx="2142923" cy="1364610"/>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启动</a:t>
              </a:r>
              <a:r>
                <a:rPr lang="en-US" altLang="zh-CN" dirty="0">
                  <a:latin typeface="Courier New" panose="02070309020205020404" charset="0"/>
                  <a:ea typeface="宋体" panose="02010600030101010101" pitchFamily="2" charset="-122"/>
                  <a:sym typeface="+mn-ea"/>
                </a:rPr>
                <a:t>SSMS</a:t>
              </a:r>
              <a:r>
                <a:rPr lang="zh-CN" altLang="en-US" dirty="0">
                  <a:latin typeface="Courier New" panose="02070309020205020404" charset="0"/>
                  <a:ea typeface="宋体" panose="02010600030101010101" pitchFamily="2" charset="-122"/>
                  <a:sym typeface="+mn-ea"/>
                </a:rPr>
                <a:t>，在“对象资源管理器”窗格中展开目标数据库（</a:t>
              </a:r>
              <a:r>
                <a:rPr lang="en-US" altLang="zh-CN" dirty="0">
                  <a:latin typeface="Courier New" panose="02070309020205020404" charset="0"/>
                  <a:ea typeface="宋体" panose="02010600030101010101" pitchFamily="2" charset="-122"/>
                  <a:sym typeface="+mn-ea"/>
                </a:rPr>
                <a:t>JXGL</a:t>
              </a:r>
              <a:r>
                <a:rPr lang="zh-CN" altLang="en-US" dirty="0">
                  <a:latin typeface="Courier New" panose="02070309020205020404" charset="0"/>
                  <a:ea typeface="宋体" panose="02010600030101010101" pitchFamily="2" charset="-122"/>
                  <a:sym typeface="+mn-ea"/>
                </a:rPr>
                <a:t>）目录，直至“用户”节点，右击“用户”节点，在弹出的快捷菜单中执行“属性”命令，打开“数据库用户”窗口，即可自行修改；或者在弹出的快捷菜单中执行“删除”命令，即可删除当前数据库用户。</a:t>
              </a:r>
            </a:p>
          </p:txBody>
        </p:sp>
        <p:sp>
          <p:nvSpPr>
            <p:cNvPr id="44" name="矩形 43"/>
            <p:cNvSpPr/>
            <p:nvPr/>
          </p:nvSpPr>
          <p:spPr>
            <a:xfrm>
              <a:off x="1088299" y="4153868"/>
              <a:ext cx="2241974" cy="359108"/>
            </a:xfrm>
            <a:prstGeom prst="rect">
              <a:avLst/>
            </a:prstGeom>
          </p:spPr>
          <p:txBody>
            <a:bodyPr wrap="square">
              <a:spAutoFit/>
              <a:scene3d>
                <a:camera prst="orthographicFront"/>
                <a:lightRig rig="threePt" dir="t"/>
              </a:scene3d>
              <a:sp3d contourW="6350"/>
            </a:bodyPr>
            <a:lstStyle/>
            <a:p>
              <a:pPr>
                <a:lnSpc>
                  <a:spcPct val="120000"/>
                </a:lnSpc>
              </a:pPr>
              <a:r>
                <a:rPr lang="en-US" altLang="zh-CN" sz="2000" b="1" dirty="0" smtClean="0">
                  <a:solidFill>
                    <a:schemeClr val="tx1">
                      <a:lumMod val="65000"/>
                      <a:lumOff val="35000"/>
                    </a:schemeClr>
                  </a:solidFill>
                </a:rPr>
                <a:t>1</a:t>
              </a:r>
              <a:r>
                <a:rPr lang="zh-CN" altLang="en-US" sz="2000" b="1" dirty="0" smtClean="0">
                  <a:solidFill>
                    <a:schemeClr val="tx1">
                      <a:lumMod val="65000"/>
                      <a:lumOff val="35000"/>
                    </a:schemeClr>
                  </a:solidFill>
                </a:rPr>
                <a:t>．</a:t>
              </a:r>
              <a:r>
                <a:rPr lang="zh-CN" altLang="en-US" sz="2000" b="1" dirty="0">
                  <a:solidFill>
                    <a:schemeClr val="tx1">
                      <a:lumMod val="65000"/>
                      <a:lumOff val="35000"/>
                    </a:schemeClr>
                  </a:solidFill>
                </a:rPr>
                <a:t>使用</a:t>
              </a:r>
              <a:r>
                <a:rPr lang="en-US" altLang="zh-CN" sz="2000" b="1" dirty="0">
                  <a:solidFill>
                    <a:schemeClr val="tx1">
                      <a:lumMod val="65000"/>
                      <a:lumOff val="35000"/>
                    </a:schemeClr>
                  </a:solidFill>
                </a:rPr>
                <a:t>SSMS</a:t>
              </a:r>
              <a:r>
                <a:rPr lang="zh-CN" altLang="en-US" sz="2000" b="1" dirty="0">
                  <a:solidFill>
                    <a:schemeClr val="tx1">
                      <a:lumMod val="65000"/>
                      <a:lumOff val="35000"/>
                    </a:schemeClr>
                  </a:solidFill>
                </a:rPr>
                <a:t>管理数据库用户</a:t>
              </a:r>
            </a:p>
          </p:txBody>
        </p:sp>
      </p:grpSp>
      <p:grpSp>
        <p:nvGrpSpPr>
          <p:cNvPr id="45" name="组合 44"/>
          <p:cNvGrpSpPr/>
          <p:nvPr/>
        </p:nvGrpSpPr>
        <p:grpSpPr>
          <a:xfrm>
            <a:off x="6622972" y="1483724"/>
            <a:ext cx="5039608" cy="4651960"/>
            <a:chOff x="1088299" y="4153868"/>
            <a:chExt cx="2241974" cy="3618548"/>
          </a:xfrm>
        </p:grpSpPr>
        <p:sp>
          <p:nvSpPr>
            <p:cNvPr id="46" name="矩形 45"/>
            <p:cNvSpPr/>
            <p:nvPr/>
          </p:nvSpPr>
          <p:spPr>
            <a:xfrm>
              <a:off x="1088299" y="4468621"/>
              <a:ext cx="2241974" cy="3303795"/>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a:t>
              </a:r>
              <a:r>
                <a:rPr lang="en-US" altLang="zh-CN" dirty="0">
                  <a:latin typeface="Courier New" panose="02070309020205020404" charset="0"/>
                  <a:ea typeface="宋体" panose="02010600030101010101" pitchFamily="2" charset="-122"/>
                  <a:sym typeface="+mn-ea"/>
                </a:rPr>
                <a:t>1</a:t>
              </a:r>
              <a:r>
                <a:rPr lang="zh-CN" altLang="en-US" dirty="0">
                  <a:latin typeface="Courier New" panose="02070309020205020404" charset="0"/>
                  <a:ea typeface="宋体" panose="02010600030101010101" pitchFamily="2" charset="-122"/>
                  <a:sym typeface="+mn-ea"/>
                </a:rPr>
                <a:t>）使用</a:t>
              </a:r>
              <a:r>
                <a:rPr lang="en-US" altLang="zh-CN" dirty="0">
                  <a:latin typeface="Courier New" panose="02070309020205020404" charset="0"/>
                  <a:ea typeface="宋体" panose="02010600030101010101" pitchFamily="2" charset="-122"/>
                  <a:sym typeface="+mn-ea"/>
                </a:rPr>
                <a:t>alter user</a:t>
              </a:r>
              <a:r>
                <a:rPr lang="zh-CN" altLang="en-US" dirty="0">
                  <a:latin typeface="Courier New" panose="02070309020205020404" charset="0"/>
                  <a:ea typeface="宋体" panose="02010600030101010101" pitchFamily="2" charset="-122"/>
                  <a:sym typeface="+mn-ea"/>
                </a:rPr>
                <a:t>语句修改数据库用户</a:t>
              </a:r>
            </a:p>
            <a:p>
              <a:pPr indent="0"/>
              <a:r>
                <a:rPr lang="zh-CN" altLang="en-US" dirty="0">
                  <a:latin typeface="Courier New" panose="02070309020205020404" charset="0"/>
                  <a:ea typeface="宋体" panose="02010600030101010101" pitchFamily="2" charset="-122"/>
                  <a:sym typeface="+mn-ea"/>
                </a:rPr>
                <a:t>格式：</a:t>
              </a:r>
              <a:r>
                <a:rPr lang="en-US" altLang="zh-CN" dirty="0">
                  <a:latin typeface="Courier New" panose="02070309020205020404" charset="0"/>
                  <a:ea typeface="宋体" panose="02010600030101010101" pitchFamily="2" charset="-122"/>
                  <a:sym typeface="+mn-ea"/>
                </a:rPr>
                <a:t>alter user </a:t>
              </a:r>
              <a:r>
                <a:rPr lang="zh-CN" altLang="en-US" dirty="0">
                  <a:latin typeface="Courier New" panose="02070309020205020404" charset="0"/>
                  <a:ea typeface="宋体" panose="02010600030101010101" pitchFamily="2" charset="-122"/>
                  <a:sym typeface="+mn-ea"/>
                </a:rPr>
                <a:t>数据库用户 </a:t>
              </a:r>
              <a:r>
                <a:rPr lang="en-US" altLang="zh-CN" dirty="0">
                  <a:latin typeface="Courier New" panose="02070309020205020404" charset="0"/>
                  <a:ea typeface="宋体" panose="02010600030101010101" pitchFamily="2" charset="-122"/>
                  <a:sym typeface="+mn-ea"/>
                </a:rPr>
                <a:t>with &lt;name=</a:t>
              </a:r>
              <a:r>
                <a:rPr lang="zh-CN" altLang="en-US" dirty="0">
                  <a:latin typeface="Courier New" panose="02070309020205020404" charset="0"/>
                  <a:ea typeface="宋体" panose="02010600030101010101" pitchFamily="2" charset="-122"/>
                  <a:sym typeface="+mn-ea"/>
                </a:rPr>
                <a:t>新用户</a:t>
              </a:r>
              <a:r>
                <a:rPr lang="en-US" altLang="zh-CN" dirty="0">
                  <a:latin typeface="Courier New" panose="02070309020205020404" charset="0"/>
                  <a:ea typeface="宋体" panose="02010600030101010101" pitchFamily="2" charset="-122"/>
                  <a:sym typeface="+mn-ea"/>
                </a:rPr>
                <a:t>|</a:t>
              </a:r>
              <a:r>
                <a:rPr lang="en-US" altLang="zh-CN" dirty="0" err="1">
                  <a:latin typeface="Courier New" panose="02070309020205020404" charset="0"/>
                  <a:ea typeface="宋体" panose="02010600030101010101" pitchFamily="2" charset="-122"/>
                  <a:sym typeface="+mn-ea"/>
                </a:rPr>
                <a:t>default_schema</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新架构</a:t>
              </a:r>
              <a:r>
                <a:rPr lang="en-US" altLang="zh-CN" dirty="0">
                  <a:latin typeface="Courier New" panose="02070309020205020404" charset="0"/>
                  <a:ea typeface="宋体" panose="02010600030101010101" pitchFamily="2" charset="-122"/>
                  <a:sym typeface="+mn-ea"/>
                </a:rPr>
                <a:t>|login=</a:t>
              </a:r>
              <a:r>
                <a:rPr lang="zh-CN" altLang="en-US" dirty="0">
                  <a:latin typeface="Courier New" panose="02070309020205020404" charset="0"/>
                  <a:ea typeface="宋体" panose="02010600030101010101" pitchFamily="2" charset="-122"/>
                  <a:sym typeface="+mn-ea"/>
                </a:rPr>
                <a:t>新登录</a:t>
              </a:r>
              <a:r>
                <a:rPr lang="en-US" altLang="zh-CN" dirty="0">
                  <a:latin typeface="Courier New" panose="02070309020205020404" charset="0"/>
                  <a:ea typeface="宋体" panose="02010600030101010101" pitchFamily="2" charset="-122"/>
                  <a:sym typeface="+mn-ea"/>
                </a:rPr>
                <a:t>&gt;</a:t>
              </a:r>
            </a:p>
            <a:p>
              <a:pPr indent="0"/>
              <a:r>
                <a:rPr lang="zh-CN" altLang="en-US" dirty="0">
                  <a:latin typeface="Courier New" panose="02070309020205020404" charset="0"/>
                  <a:ea typeface="宋体" panose="02010600030101010101" pitchFamily="2" charset="-122"/>
                  <a:sym typeface="+mn-ea"/>
                </a:rPr>
                <a:t>功能：修改数据库用户名称、默认架构名称和所依赖的登录名</a:t>
              </a:r>
            </a:p>
            <a:p>
              <a:pPr indent="0"/>
              <a:r>
                <a:rPr lang="zh-CN" altLang="en-US" dirty="0">
                  <a:latin typeface="Courier New" panose="02070309020205020404" charset="0"/>
                  <a:ea typeface="宋体" panose="02010600030101010101" pitchFamily="2" charset="-122"/>
                  <a:sym typeface="+mn-ea"/>
                </a:rPr>
                <a:t>（</a:t>
              </a:r>
              <a:r>
                <a:rPr lang="en-US" altLang="zh-CN" dirty="0">
                  <a:latin typeface="Courier New" panose="02070309020205020404" charset="0"/>
                  <a:ea typeface="宋体" panose="02010600030101010101" pitchFamily="2" charset="-122"/>
                  <a:sym typeface="+mn-ea"/>
                </a:rPr>
                <a:t>2</a:t>
              </a:r>
              <a:r>
                <a:rPr lang="zh-CN" altLang="en-US" dirty="0">
                  <a:latin typeface="Courier New" panose="02070309020205020404" charset="0"/>
                  <a:ea typeface="宋体" panose="02010600030101010101" pitchFamily="2" charset="-122"/>
                  <a:sym typeface="+mn-ea"/>
                </a:rPr>
                <a:t>）禁用和启用数据库用户</a:t>
              </a:r>
            </a:p>
            <a:p>
              <a:pPr indent="0"/>
              <a:r>
                <a:rPr lang="zh-CN" altLang="en-US" dirty="0">
                  <a:latin typeface="Courier New" panose="02070309020205020404" charset="0"/>
                  <a:ea typeface="宋体" panose="02010600030101010101" pitchFamily="2" charset="-122"/>
                  <a:sym typeface="+mn-ea"/>
                </a:rPr>
                <a:t>格式：</a:t>
              </a:r>
              <a:r>
                <a:rPr lang="en-US" altLang="zh-CN" dirty="0" err="1">
                  <a:latin typeface="Courier New" panose="02070309020205020404" charset="0"/>
                  <a:ea typeface="宋体" panose="02010600030101010101" pitchFamily="2" charset="-122"/>
                  <a:sym typeface="+mn-ea"/>
                </a:rPr>
                <a:t>grant|revoke</a:t>
              </a:r>
              <a:r>
                <a:rPr lang="en-US" altLang="zh-CN" dirty="0">
                  <a:latin typeface="Courier New" panose="02070309020205020404" charset="0"/>
                  <a:ea typeface="宋体" panose="02010600030101010101" pitchFamily="2" charset="-122"/>
                  <a:sym typeface="+mn-ea"/>
                </a:rPr>
                <a:t> connect to </a:t>
              </a:r>
              <a:r>
                <a:rPr lang="zh-CN" altLang="en-US" dirty="0">
                  <a:latin typeface="Courier New" panose="02070309020205020404" charset="0"/>
                  <a:ea typeface="宋体" panose="02010600030101010101" pitchFamily="2" charset="-122"/>
                  <a:sym typeface="+mn-ea"/>
                </a:rPr>
                <a:t>数据库用户</a:t>
              </a:r>
            </a:p>
            <a:p>
              <a:pPr indent="0"/>
              <a:r>
                <a:rPr lang="zh-CN" altLang="en-US" dirty="0">
                  <a:latin typeface="Courier New" panose="02070309020205020404" charset="0"/>
                  <a:ea typeface="宋体" panose="02010600030101010101" pitchFamily="2" charset="-122"/>
                  <a:sym typeface="+mn-ea"/>
                </a:rPr>
                <a:t>功能：启用或禁用数据库用户。</a:t>
              </a:r>
            </a:p>
            <a:p>
              <a:pPr indent="0"/>
              <a:r>
                <a:rPr lang="zh-CN" altLang="en-US" dirty="0">
                  <a:latin typeface="Courier New" panose="02070309020205020404" charset="0"/>
                  <a:ea typeface="宋体" panose="02010600030101010101" pitchFamily="2" charset="-122"/>
                  <a:sym typeface="+mn-ea"/>
                </a:rPr>
                <a:t>（</a:t>
              </a:r>
              <a:r>
                <a:rPr lang="en-US" altLang="zh-CN" dirty="0">
                  <a:latin typeface="Courier New" panose="02070309020205020404" charset="0"/>
                  <a:ea typeface="宋体" panose="02010600030101010101" pitchFamily="2" charset="-122"/>
                  <a:sym typeface="+mn-ea"/>
                </a:rPr>
                <a:t>3</a:t>
              </a:r>
              <a:r>
                <a:rPr lang="zh-CN" altLang="en-US" dirty="0">
                  <a:latin typeface="Courier New" panose="02070309020205020404" charset="0"/>
                  <a:ea typeface="宋体" panose="02010600030101010101" pitchFamily="2" charset="-122"/>
                  <a:sym typeface="+mn-ea"/>
                </a:rPr>
                <a:t>）使用</a:t>
              </a:r>
              <a:r>
                <a:rPr lang="en-US" altLang="zh-CN" dirty="0">
                  <a:latin typeface="Courier New" panose="02070309020205020404" charset="0"/>
                  <a:ea typeface="宋体" panose="02010600030101010101" pitchFamily="2" charset="-122"/>
                  <a:sym typeface="+mn-ea"/>
                </a:rPr>
                <a:t>drop user</a:t>
              </a:r>
              <a:r>
                <a:rPr lang="zh-CN" altLang="en-US" dirty="0">
                  <a:latin typeface="Courier New" panose="02070309020205020404" charset="0"/>
                  <a:ea typeface="宋体" panose="02010600030101010101" pitchFamily="2" charset="-122"/>
                  <a:sym typeface="+mn-ea"/>
                </a:rPr>
                <a:t>语句删除数据库用户</a:t>
              </a:r>
            </a:p>
            <a:p>
              <a:pPr indent="0"/>
              <a:r>
                <a:rPr lang="zh-CN" altLang="en-US" dirty="0">
                  <a:latin typeface="Courier New" panose="02070309020205020404" charset="0"/>
                  <a:ea typeface="宋体" panose="02010600030101010101" pitchFamily="2" charset="-122"/>
                  <a:sym typeface="+mn-ea"/>
                </a:rPr>
                <a:t>格式：</a:t>
              </a:r>
              <a:r>
                <a:rPr lang="en-US" altLang="zh-CN" dirty="0">
                  <a:latin typeface="Courier New" panose="02070309020205020404" charset="0"/>
                  <a:ea typeface="宋体" panose="02010600030101010101" pitchFamily="2" charset="-122"/>
                  <a:sym typeface="+mn-ea"/>
                </a:rPr>
                <a:t>drop user </a:t>
              </a:r>
              <a:r>
                <a:rPr lang="zh-CN" altLang="en-US" dirty="0" smtClean="0">
                  <a:latin typeface="Courier New" panose="02070309020205020404" charset="0"/>
                  <a:ea typeface="宋体" panose="02010600030101010101" pitchFamily="2" charset="-122"/>
                  <a:sym typeface="+mn-ea"/>
                </a:rPr>
                <a:t>数</a:t>
              </a:r>
              <a:r>
                <a:rPr lang="zh-CN" altLang="en-US" dirty="0">
                  <a:latin typeface="Courier New" panose="02070309020205020404" charset="0"/>
                  <a:ea typeface="宋体" panose="02010600030101010101" pitchFamily="2" charset="-122"/>
                  <a:sym typeface="+mn-ea"/>
                </a:rPr>
                <a:t>据库用户</a:t>
              </a:r>
              <a:r>
                <a:rPr lang="zh-CN" altLang="en-US" dirty="0" smtClean="0">
                  <a:latin typeface="Courier New" panose="02070309020205020404" charset="0"/>
                  <a:ea typeface="宋体" panose="02010600030101010101" pitchFamily="2" charset="-122"/>
                  <a:sym typeface="+mn-ea"/>
                </a:rPr>
                <a:t>名</a:t>
              </a:r>
              <a:endParaRPr lang="en-US" altLang="zh-CN" dirty="0">
                <a:latin typeface="Courier New" panose="02070309020205020404" charset="0"/>
                <a:ea typeface="宋体" panose="02010600030101010101" pitchFamily="2" charset="-122"/>
                <a:sym typeface="+mn-ea"/>
              </a:endParaRPr>
            </a:p>
            <a:p>
              <a:pPr indent="0"/>
              <a:r>
                <a:rPr lang="zh-CN" altLang="en-US" dirty="0">
                  <a:latin typeface="Courier New" panose="02070309020205020404" charset="0"/>
                  <a:ea typeface="宋体" panose="02010600030101010101" pitchFamily="2" charset="-122"/>
                  <a:sym typeface="+mn-ea"/>
                </a:rPr>
                <a:t>功能：从当前数据库中删除指定的数据库用户。</a:t>
              </a:r>
            </a:p>
            <a:p>
              <a:pPr indent="0"/>
              <a:r>
                <a:rPr lang="zh-CN" altLang="en-US" dirty="0">
                  <a:latin typeface="Courier New" panose="02070309020205020404" charset="0"/>
                  <a:ea typeface="宋体" panose="02010600030101010101" pitchFamily="2" charset="-122"/>
                  <a:sym typeface="+mn-ea"/>
                </a:rPr>
                <a:t>说明：不能删除拥有架构的数据库用户，除非先删除或转移</a:t>
              </a:r>
              <a:r>
                <a:rPr lang="zh-CN" altLang="en-US" dirty="0" smtClean="0">
                  <a:latin typeface="Courier New" panose="02070309020205020404" charset="0"/>
                  <a:ea typeface="宋体" panose="02010600030101010101" pitchFamily="2" charset="-122"/>
                  <a:sym typeface="+mn-ea"/>
                </a:rPr>
                <a:t>其拥有架</a:t>
              </a:r>
              <a:r>
                <a:rPr lang="zh-CN" altLang="en-US" dirty="0">
                  <a:latin typeface="Courier New" panose="02070309020205020404" charset="0"/>
                  <a:ea typeface="宋体" panose="02010600030101010101" pitchFamily="2" charset="-122"/>
                  <a:sym typeface="+mn-ea"/>
                </a:rPr>
                <a:t>构的所有权。</a:t>
              </a:r>
            </a:p>
          </p:txBody>
        </p:sp>
        <p:sp>
          <p:nvSpPr>
            <p:cNvPr id="47" name="矩形 46"/>
            <p:cNvSpPr/>
            <p:nvPr/>
          </p:nvSpPr>
          <p:spPr>
            <a:xfrm>
              <a:off x="1088299" y="4153868"/>
              <a:ext cx="2241974" cy="359108"/>
            </a:xfrm>
            <a:prstGeom prst="rect">
              <a:avLst/>
            </a:prstGeom>
          </p:spPr>
          <p:txBody>
            <a:bodyPr wrap="square">
              <a:spAutoFit/>
              <a:scene3d>
                <a:camera prst="orthographicFront"/>
                <a:lightRig rig="threePt" dir="t"/>
              </a:scene3d>
              <a:sp3d contourW="6350"/>
            </a:bodyPr>
            <a:lstStyle/>
            <a:p>
              <a:pPr>
                <a:lnSpc>
                  <a:spcPct val="120000"/>
                </a:lnSpc>
              </a:pPr>
              <a:r>
                <a:rPr lang="en-US" altLang="zh-CN" sz="2000" b="1" dirty="0">
                  <a:solidFill>
                    <a:schemeClr val="tx1">
                      <a:lumMod val="65000"/>
                      <a:lumOff val="35000"/>
                    </a:schemeClr>
                  </a:solidFill>
                </a:rPr>
                <a:t>2</a:t>
              </a:r>
              <a:r>
                <a:rPr lang="zh-CN" altLang="en-US" sz="2000" b="1" dirty="0">
                  <a:solidFill>
                    <a:schemeClr val="tx1">
                      <a:lumMod val="65000"/>
                      <a:lumOff val="35000"/>
                    </a:schemeClr>
                  </a:solidFill>
                </a:rPr>
                <a:t>．使用</a:t>
              </a:r>
              <a:r>
                <a:rPr lang="en-US" altLang="zh-CN" sz="2000" b="1" dirty="0">
                  <a:solidFill>
                    <a:schemeClr val="tx1">
                      <a:lumMod val="65000"/>
                      <a:lumOff val="35000"/>
                    </a:schemeClr>
                  </a:solidFill>
                </a:rPr>
                <a:t>T-SQL</a:t>
              </a:r>
              <a:r>
                <a:rPr lang="zh-CN" altLang="en-US" sz="2000" b="1" dirty="0">
                  <a:solidFill>
                    <a:schemeClr val="tx1">
                      <a:lumMod val="65000"/>
                      <a:lumOff val="35000"/>
                    </a:schemeClr>
                  </a:solidFill>
                </a:rPr>
                <a:t>语句管理数据库用户</a:t>
              </a:r>
            </a:p>
          </p:txBody>
        </p:sp>
      </p:grpSp>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a:off x="6096000" y="1790799"/>
            <a:ext cx="0" cy="4114701"/>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查看数据库用户</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04</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2" name="组合 41"/>
          <p:cNvGrpSpPr/>
          <p:nvPr/>
        </p:nvGrpSpPr>
        <p:grpSpPr>
          <a:xfrm>
            <a:off x="823450" y="1558401"/>
            <a:ext cx="5039608" cy="1143306"/>
            <a:chOff x="1088299" y="4153868"/>
            <a:chExt cx="2241974" cy="889326"/>
          </a:xfrm>
        </p:grpSpPr>
        <p:sp>
          <p:nvSpPr>
            <p:cNvPr id="43" name="矩形 42"/>
            <p:cNvSpPr/>
            <p:nvPr/>
          </p:nvSpPr>
          <p:spPr>
            <a:xfrm>
              <a:off x="1088299" y="4468621"/>
              <a:ext cx="2142923" cy="574573"/>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启动</a:t>
              </a:r>
              <a:r>
                <a:rPr lang="en-US" altLang="zh-CN" sz="1400" dirty="0">
                  <a:latin typeface="Courier New" panose="02070309020205020404" charset="0"/>
                  <a:ea typeface="宋体" panose="02010600030101010101" pitchFamily="2" charset="-122"/>
                  <a:sym typeface="+mn-ea"/>
                </a:rPr>
                <a:t>SSMS</a:t>
              </a:r>
              <a:r>
                <a:rPr lang="zh-CN" altLang="en-US" sz="1400" dirty="0">
                  <a:latin typeface="Courier New" panose="02070309020205020404" charset="0"/>
                  <a:ea typeface="宋体" panose="02010600030101010101" pitchFamily="2" charset="-122"/>
                  <a:sym typeface="+mn-ea"/>
                </a:rPr>
                <a:t>，在“对象资源管理器”窗格中展开数据库（</a:t>
              </a:r>
              <a:r>
                <a:rPr lang="en-US" altLang="zh-CN" sz="1400" dirty="0">
                  <a:latin typeface="Courier New" panose="02070309020205020404" charset="0"/>
                  <a:ea typeface="宋体" panose="02010600030101010101" pitchFamily="2" charset="-122"/>
                  <a:sym typeface="+mn-ea"/>
                </a:rPr>
                <a:t>JXGL</a:t>
              </a:r>
              <a:r>
                <a:rPr lang="zh-CN" altLang="en-US" sz="1400" dirty="0">
                  <a:latin typeface="Courier New" panose="02070309020205020404" charset="0"/>
                  <a:ea typeface="宋体" panose="02010600030101010101" pitchFamily="2" charset="-122"/>
                  <a:sym typeface="+mn-ea"/>
                </a:rPr>
                <a:t>）目录，单击“用户”节点，右侧“对象资源管理器详细信息”窗格显示当前数据库的数据库</a:t>
              </a:r>
              <a:r>
                <a:rPr lang="zh-CN" altLang="en-US" sz="1400" dirty="0" smtClean="0">
                  <a:latin typeface="Courier New" panose="02070309020205020404" charset="0"/>
                  <a:ea typeface="宋体" panose="02010600030101010101" pitchFamily="2" charset="-122"/>
                  <a:sym typeface="+mn-ea"/>
                </a:rPr>
                <a:t>用户。</a:t>
              </a:r>
              <a:endParaRPr lang="zh-CN" altLang="en-US" sz="1400" dirty="0">
                <a:latin typeface="Courier New" panose="02070309020205020404" charset="0"/>
                <a:ea typeface="宋体" panose="02010600030101010101" pitchFamily="2" charset="-122"/>
                <a:sym typeface="+mn-ea"/>
              </a:endParaRPr>
            </a:p>
          </p:txBody>
        </p:sp>
        <p:sp>
          <p:nvSpPr>
            <p:cNvPr id="44" name="矩形 43"/>
            <p:cNvSpPr/>
            <p:nvPr/>
          </p:nvSpPr>
          <p:spPr>
            <a:xfrm>
              <a:off x="1088299" y="4153868"/>
              <a:ext cx="2241974" cy="33038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查看数据库用户</a:t>
              </a:r>
            </a:p>
          </p:txBody>
        </p:sp>
      </p:grpSp>
      <p:grpSp>
        <p:nvGrpSpPr>
          <p:cNvPr id="45" name="组合 44"/>
          <p:cNvGrpSpPr/>
          <p:nvPr/>
        </p:nvGrpSpPr>
        <p:grpSpPr>
          <a:xfrm>
            <a:off x="6412675" y="1483722"/>
            <a:ext cx="5249905" cy="1143306"/>
            <a:chOff x="1088299" y="4153868"/>
            <a:chExt cx="2241974" cy="889326"/>
          </a:xfrm>
        </p:grpSpPr>
        <p:sp>
          <p:nvSpPr>
            <p:cNvPr id="46" name="矩形 45"/>
            <p:cNvSpPr/>
            <p:nvPr/>
          </p:nvSpPr>
          <p:spPr>
            <a:xfrm>
              <a:off x="1088299" y="4468621"/>
              <a:ext cx="2142923" cy="574573"/>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格式：</a:t>
              </a:r>
              <a:r>
                <a:rPr lang="en-US" altLang="zh-CN" sz="1400" dirty="0">
                  <a:latin typeface="Courier New" panose="02070309020205020404" charset="0"/>
                  <a:ea typeface="宋体" panose="02010600030101010101" pitchFamily="2" charset="-122"/>
                  <a:sym typeface="+mn-ea"/>
                </a:rPr>
                <a:t>exec sp_helpuser </a:t>
              </a:r>
              <a:r>
                <a:rPr lang="en-US" altLang="zh-CN" sz="1400" dirty="0" smtClean="0">
                  <a:latin typeface="Courier New" panose="02070309020205020404" charset="0"/>
                  <a:ea typeface="宋体" panose="02010600030101010101" pitchFamily="2" charset="-122"/>
                  <a:sym typeface="+mn-ea"/>
                </a:rPr>
                <a:t>[</a:t>
              </a:r>
              <a:r>
                <a:rPr lang="zh-CN" altLang="en-US" sz="1400" dirty="0" smtClean="0">
                  <a:latin typeface="Courier New" panose="02070309020205020404" charset="0"/>
                  <a:ea typeface="宋体" panose="02010600030101010101" pitchFamily="2" charset="-122"/>
                  <a:sym typeface="+mn-ea"/>
                </a:rPr>
                <a:t>数</a:t>
              </a:r>
              <a:r>
                <a:rPr lang="zh-CN" altLang="en-US" sz="1400" dirty="0">
                  <a:latin typeface="Courier New" panose="02070309020205020404" charset="0"/>
                  <a:ea typeface="宋体" panose="02010600030101010101" pitchFamily="2" charset="-122"/>
                  <a:sym typeface="+mn-ea"/>
                </a:rPr>
                <a:t>据库用户</a:t>
              </a:r>
              <a:r>
                <a:rPr lang="zh-CN" altLang="en-US" sz="1400" dirty="0" smtClean="0">
                  <a:latin typeface="Courier New" panose="02070309020205020404" charset="0"/>
                  <a:ea typeface="宋体" panose="02010600030101010101" pitchFamily="2" charset="-122"/>
                  <a:sym typeface="+mn-ea"/>
                </a:rPr>
                <a:t>名</a:t>
              </a:r>
              <a:r>
                <a:rPr lang="en-US" altLang="zh-CN" sz="1400" dirty="0" smtClean="0">
                  <a:latin typeface="Courier New" panose="02070309020205020404" charset="0"/>
                  <a:ea typeface="宋体" panose="02010600030101010101" pitchFamily="2" charset="-122"/>
                  <a:sym typeface="+mn-ea"/>
                </a:rPr>
                <a:t>]</a:t>
              </a:r>
              <a:endParaRPr lang="en-US" altLang="zh-CN" sz="1400" dirty="0">
                <a:latin typeface="Courier New" panose="02070309020205020404" charset="0"/>
                <a:ea typeface="宋体" panose="02010600030101010101" pitchFamily="2" charset="-122"/>
                <a:sym typeface="+mn-ea"/>
              </a:endParaRPr>
            </a:p>
            <a:p>
              <a:pPr indent="0"/>
              <a:r>
                <a:rPr lang="zh-CN" altLang="en-US" sz="1400" dirty="0">
                  <a:latin typeface="Courier New" panose="02070309020205020404" charset="0"/>
                  <a:ea typeface="宋体" panose="02010600030101010101" pitchFamily="2" charset="-122"/>
                  <a:sym typeface="+mn-ea"/>
                </a:rPr>
                <a:t>说明：查看当前数据库中指定数据库用户名的信息，缺省数据库用户名，则显示当前数据库中所有数据库用户信息。</a:t>
              </a:r>
            </a:p>
          </p:txBody>
        </p:sp>
        <p:sp>
          <p:nvSpPr>
            <p:cNvPr id="47" name="矩形 46"/>
            <p:cNvSpPr/>
            <p:nvPr/>
          </p:nvSpPr>
          <p:spPr>
            <a:xfrm>
              <a:off x="1088299" y="4153868"/>
              <a:ext cx="2241974" cy="588937"/>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2.</a:t>
              </a:r>
              <a:r>
                <a:rPr lang="zh-CN" altLang="en-US" b="1" dirty="0" smtClean="0">
                  <a:solidFill>
                    <a:schemeClr val="tx1">
                      <a:lumMod val="65000"/>
                      <a:lumOff val="35000"/>
                    </a:schemeClr>
                  </a:solidFill>
                </a:rPr>
                <a:t>使用</a:t>
              </a:r>
              <a:r>
                <a:rPr lang="zh-CN" altLang="en-US" b="1" dirty="0">
                  <a:solidFill>
                    <a:schemeClr val="tx1">
                      <a:lumMod val="65000"/>
                      <a:lumOff val="35000"/>
                    </a:schemeClr>
                  </a:solidFill>
                </a:rPr>
                <a:t>系统存储过程</a:t>
              </a:r>
              <a:r>
                <a:rPr lang="en-US" altLang="zh-CN" b="1" dirty="0" err="1">
                  <a:solidFill>
                    <a:schemeClr val="tx1">
                      <a:lumMod val="65000"/>
                      <a:lumOff val="35000"/>
                    </a:schemeClr>
                  </a:solidFill>
                </a:rPr>
                <a:t>sp_helpuser</a:t>
              </a:r>
              <a:r>
                <a:rPr lang="zh-CN" altLang="en-US" b="1" dirty="0">
                  <a:solidFill>
                    <a:schemeClr val="tx1">
                      <a:lumMod val="65000"/>
                      <a:lumOff val="35000"/>
                    </a:schemeClr>
                  </a:solidFill>
                </a:rPr>
                <a:t>查看数据库用户</a:t>
              </a:r>
            </a:p>
          </p:txBody>
        </p:sp>
      </p:grpSp>
      <p:grpSp>
        <p:nvGrpSpPr>
          <p:cNvPr id="17" name="组合 16"/>
          <p:cNvGrpSpPr/>
          <p:nvPr/>
        </p:nvGrpSpPr>
        <p:grpSpPr>
          <a:xfrm>
            <a:off x="6412675" y="2809597"/>
            <a:ext cx="5249905" cy="1293037"/>
            <a:chOff x="1088299" y="4153868"/>
            <a:chExt cx="2241974" cy="675859"/>
          </a:xfrm>
        </p:grpSpPr>
        <p:sp>
          <p:nvSpPr>
            <p:cNvPr id="18" name="矩形 17"/>
            <p:cNvSpPr/>
            <p:nvPr/>
          </p:nvSpPr>
          <p:spPr>
            <a:xfrm>
              <a:off x="1088299" y="4556245"/>
              <a:ext cx="2142923" cy="273482"/>
            </a:xfrm>
            <a:prstGeom prst="rect">
              <a:avLst/>
            </a:prstGeom>
          </p:spPr>
          <p:txBody>
            <a:bodyPr wrap="square">
              <a:spAutoFit/>
              <a:scene3d>
                <a:camera prst="orthographicFront"/>
                <a:lightRig rig="threePt" dir="t"/>
              </a:scene3d>
              <a:sp3d contourW="6350"/>
            </a:bodyPr>
            <a:lstStyle/>
            <a:p>
              <a:pPr indent="0"/>
              <a:r>
                <a:rPr lang="en-US" altLang="zh-CN" sz="1400" dirty="0">
                  <a:latin typeface="Courier New" panose="02070309020205020404" charset="0"/>
                  <a:ea typeface="宋体" panose="02010600030101010101" pitchFamily="2" charset="-122"/>
                  <a:sym typeface="+mn-ea"/>
                </a:rPr>
                <a:t>use </a:t>
              </a:r>
              <a:r>
                <a:rPr lang="en-US" altLang="zh-CN" sz="1400" dirty="0" err="1">
                  <a:latin typeface="Courier New" panose="02070309020205020404" charset="0"/>
                  <a:ea typeface="宋体" panose="02010600030101010101" pitchFamily="2" charset="-122"/>
                  <a:sym typeface="+mn-ea"/>
                </a:rPr>
                <a:t>jxgl</a:t>
              </a:r>
              <a:endParaRPr lang="en-US" altLang="zh-CN" sz="1400" dirty="0">
                <a:latin typeface="Courier New" panose="02070309020205020404" charset="0"/>
                <a:ea typeface="宋体" panose="02010600030101010101" pitchFamily="2" charset="-122"/>
                <a:sym typeface="+mn-ea"/>
              </a:endParaRPr>
            </a:p>
            <a:p>
              <a:pPr indent="0"/>
              <a:r>
                <a:rPr lang="en-US" altLang="zh-CN" sz="1400" dirty="0">
                  <a:latin typeface="Courier New" panose="02070309020205020404" charset="0"/>
                  <a:ea typeface="宋体" panose="02010600030101010101" pitchFamily="2" charset="-122"/>
                  <a:sym typeface="+mn-ea"/>
                </a:rPr>
                <a:t>exec </a:t>
              </a:r>
              <a:r>
                <a:rPr lang="en-US" altLang="zh-CN" sz="1400" dirty="0" err="1" smtClean="0">
                  <a:latin typeface="Courier New" panose="02070309020205020404" charset="0"/>
                  <a:ea typeface="宋体" panose="02010600030101010101" pitchFamily="2" charset="-122"/>
                  <a:sym typeface="+mn-ea"/>
                </a:rPr>
                <a:t>sp_helpuser</a:t>
              </a:r>
              <a:endParaRPr lang="en-US" altLang="zh-CN" sz="1400" dirty="0">
                <a:latin typeface="Courier New" panose="02070309020205020404" charset="0"/>
                <a:ea typeface="宋体" panose="02010600030101010101" pitchFamily="2" charset="-122"/>
                <a:sym typeface="+mn-ea"/>
              </a:endParaRPr>
            </a:p>
          </p:txBody>
        </p:sp>
        <p:sp>
          <p:nvSpPr>
            <p:cNvPr id="19" name="矩形 18"/>
            <p:cNvSpPr/>
            <p:nvPr/>
          </p:nvSpPr>
          <p:spPr>
            <a:xfrm>
              <a:off x="1088299" y="4153868"/>
              <a:ext cx="2241974" cy="395745"/>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07】 </a:t>
              </a:r>
              <a:r>
                <a:rPr lang="zh-CN" altLang="en-US" b="1" dirty="0" smtClean="0">
                  <a:solidFill>
                    <a:schemeClr val="tx1">
                      <a:lumMod val="65000"/>
                      <a:lumOff val="35000"/>
                    </a:schemeClr>
                  </a:solidFill>
                </a:rPr>
                <a:t>使</a:t>
              </a:r>
              <a:r>
                <a:rPr lang="zh-CN" altLang="en-US" b="1" dirty="0">
                  <a:solidFill>
                    <a:schemeClr val="tx1">
                      <a:lumMod val="65000"/>
                      <a:lumOff val="35000"/>
                    </a:schemeClr>
                  </a:solidFill>
                </a:rPr>
                <a:t>用存储过程</a:t>
              </a:r>
              <a:r>
                <a:rPr lang="en-US" altLang="zh-CN" b="1" dirty="0" err="1">
                  <a:solidFill>
                    <a:schemeClr val="tx1">
                      <a:lumMod val="65000"/>
                      <a:lumOff val="35000"/>
                    </a:schemeClr>
                  </a:solidFill>
                </a:rPr>
                <a:t>sp_helpuser</a:t>
              </a:r>
              <a:r>
                <a:rPr lang="zh-CN" altLang="en-US" b="1" dirty="0">
                  <a:solidFill>
                    <a:schemeClr val="tx1">
                      <a:lumMod val="65000"/>
                      <a:lumOff val="35000"/>
                    </a:schemeClr>
                  </a:solidFill>
                </a:rPr>
                <a:t>查看当前数据库（</a:t>
              </a:r>
              <a:r>
                <a:rPr lang="en-US" altLang="zh-CN" b="1" dirty="0">
                  <a:solidFill>
                    <a:schemeClr val="tx1">
                      <a:lumMod val="65000"/>
                      <a:lumOff val="35000"/>
                    </a:schemeClr>
                  </a:solidFill>
                </a:rPr>
                <a:t>JXGL</a:t>
              </a:r>
              <a:r>
                <a:rPr lang="zh-CN" altLang="en-US" b="1" dirty="0">
                  <a:solidFill>
                    <a:schemeClr val="tx1">
                      <a:lumMod val="65000"/>
                      <a:lumOff val="35000"/>
                    </a:schemeClr>
                  </a:solidFill>
                </a:rPr>
                <a:t>）中数据库用户信息。</a:t>
              </a:r>
            </a:p>
          </p:txBody>
        </p:sp>
      </p:grpSp>
      <p:pic>
        <p:nvPicPr>
          <p:cNvPr id="4098" name="图片 147" descr="未标题-2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07" y="2934561"/>
            <a:ext cx="5664386" cy="2777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图片 148" descr="未标题-5 拷贝"/>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171" y="4268767"/>
            <a:ext cx="5818350" cy="193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PART  04</a:t>
            </a:r>
            <a:endParaRPr kumimoji="0" lang="zh-CN" altLang="en-US"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 name="文本框 12"/>
          <p:cNvSpPr txBox="1"/>
          <p:nvPr/>
        </p:nvSpPr>
        <p:spPr>
          <a:xfrm>
            <a:off x="5981700" y="3288447"/>
            <a:ext cx="1005403"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角色</a:t>
            </a:r>
            <a:endPar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pic>
        <p:nvPicPr>
          <p:cNvPr id="5" name="图片占位符 4"/>
          <p:cNvPicPr>
            <a:picLocks noGrp="1" noChangeAspect="1"/>
          </p:cNvPicPr>
          <p:nvPr>
            <p:ph type="pic" sz="quarter" idx="10"/>
          </p:nvPr>
        </p:nvPicPr>
        <p:blipFill>
          <a:blip r:embed="rId4" cstate="screen"/>
          <a:srcRect/>
          <a:stretch>
            <a:fillRect/>
          </a:stretch>
        </p:blipFill>
        <p:spPr/>
      </p:pic>
      <p:cxnSp>
        <p:nvCxnSpPr>
          <p:cNvPr id="14" name="直接连接符 13"/>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角色类型概述</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5" name="矩形 34"/>
          <p:cNvSpPr/>
          <p:nvPr/>
        </p:nvSpPr>
        <p:spPr>
          <a:xfrm>
            <a:off x="1049452" y="6280178"/>
            <a:ext cx="10776788" cy="328551"/>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对服务器的操作权限不能直接授予登录帐户，登录帐户只有成为某服务器角色的成员，才具有该服务器角色的全部权限。</a:t>
            </a:r>
          </a:p>
        </p:txBody>
      </p:sp>
      <p:grpSp>
        <p:nvGrpSpPr>
          <p:cNvPr id="12" name="组合 11"/>
          <p:cNvGrpSpPr/>
          <p:nvPr/>
        </p:nvGrpSpPr>
        <p:grpSpPr>
          <a:xfrm>
            <a:off x="823450" y="1238403"/>
            <a:ext cx="11002790" cy="1050974"/>
            <a:chOff x="1088299" y="4153868"/>
            <a:chExt cx="2241974" cy="817504"/>
          </a:xfrm>
        </p:grpSpPr>
        <p:sp>
          <p:nvSpPr>
            <p:cNvPr id="13" name="矩形 12"/>
            <p:cNvSpPr/>
            <p:nvPr/>
          </p:nvSpPr>
          <p:spPr>
            <a:xfrm>
              <a:off x="1088299" y="4468621"/>
              <a:ext cx="2241974" cy="502751"/>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服务器角色是指对服务器实例执行管理操作的权限集合。服务器角色是在服务器级别定义并存储于每个服务器实例中。服务器角色又分为固定服务器角色、用户自定义服务器角色。</a:t>
              </a:r>
            </a:p>
          </p:txBody>
        </p:sp>
        <p:sp>
          <p:nvSpPr>
            <p:cNvPr id="14" name="矩形 13"/>
            <p:cNvSpPr/>
            <p:nvPr/>
          </p:nvSpPr>
          <p:spPr>
            <a:xfrm>
              <a:off x="1088299" y="4153868"/>
              <a:ext cx="2241974" cy="3081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1.</a:t>
              </a:r>
              <a:r>
                <a:rPr lang="zh-CN" altLang="en-US" b="1" dirty="0">
                  <a:solidFill>
                    <a:schemeClr val="tx1">
                      <a:lumMod val="65000"/>
                      <a:lumOff val="35000"/>
                    </a:schemeClr>
                  </a:solidFill>
                </a:rPr>
                <a:t>服务器角色</a:t>
              </a:r>
            </a:p>
          </p:txBody>
        </p:sp>
      </p:grpSp>
      <p:sp>
        <p:nvSpPr>
          <p:cNvPr id="2" name="矩形 1"/>
          <p:cNvSpPr/>
          <p:nvPr/>
        </p:nvSpPr>
        <p:spPr>
          <a:xfrm>
            <a:off x="1046328" y="2469619"/>
            <a:ext cx="10616252" cy="923330"/>
          </a:xfrm>
          <a:prstGeom prst="rect">
            <a:avLst/>
          </a:prstGeom>
        </p:spPr>
        <p:txBody>
          <a:bodyPr wrap="square">
            <a:spAutoFit/>
          </a:bodyPr>
          <a:lstStyle/>
          <a:p>
            <a:r>
              <a:rPr lang="zh-CN" altLang="zh-CN" dirty="0"/>
              <a:t>（</a:t>
            </a:r>
            <a:r>
              <a:rPr lang="en-US" altLang="zh-CN" dirty="0"/>
              <a:t>1</a:t>
            </a:r>
            <a:r>
              <a:rPr lang="zh-CN" altLang="zh-CN" dirty="0"/>
              <a:t>）固定服务器角色</a:t>
            </a:r>
          </a:p>
          <a:p>
            <a:r>
              <a:rPr lang="zh-CN" altLang="zh-CN" dirty="0"/>
              <a:t>固定服务器角色是系统内置、固定的服务器角色。管理员不能添加、修改和删除固定服务器角色类别，只能为其添加、修改和删除登录名</a:t>
            </a:r>
            <a:r>
              <a:rPr lang="zh-CN" altLang="zh-CN" dirty="0" smtClean="0"/>
              <a:t>。</a:t>
            </a:r>
            <a:endParaRPr lang="zh-CN" altLang="zh-CN" dirty="0"/>
          </a:p>
        </p:txBody>
      </p:sp>
      <p:sp>
        <p:nvSpPr>
          <p:cNvPr id="3" name="矩形 2"/>
          <p:cNvSpPr/>
          <p:nvPr/>
        </p:nvSpPr>
        <p:spPr>
          <a:xfrm>
            <a:off x="1049451" y="3550659"/>
            <a:ext cx="10161307" cy="923330"/>
          </a:xfrm>
          <a:prstGeom prst="rect">
            <a:avLst/>
          </a:prstGeom>
        </p:spPr>
        <p:txBody>
          <a:bodyPr wrap="square">
            <a:spAutoFit/>
          </a:bodyPr>
          <a:lstStyle/>
          <a:p>
            <a:r>
              <a:rPr lang="zh-CN" altLang="zh-CN" dirty="0"/>
              <a:t>（</a:t>
            </a:r>
            <a:r>
              <a:rPr lang="en-US" altLang="zh-CN" dirty="0"/>
              <a:t>2</a:t>
            </a:r>
            <a:r>
              <a:rPr lang="zh-CN" altLang="zh-CN" dirty="0"/>
              <a:t>）用户自定义服务器角色</a:t>
            </a:r>
          </a:p>
          <a:p>
            <a:r>
              <a:rPr lang="zh-CN" altLang="zh-CN" dirty="0"/>
              <a:t>用户自定义服务器角色是指由用户创建并定义权限的服务器角色，以便于集中管理同等操作权限的登录名。</a:t>
            </a:r>
          </a:p>
        </p:txBody>
      </p:sp>
    </p:spTree>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角色类型概述</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5" name="矩形 34"/>
          <p:cNvSpPr/>
          <p:nvPr/>
        </p:nvSpPr>
        <p:spPr>
          <a:xfrm>
            <a:off x="1046328" y="6004426"/>
            <a:ext cx="10776788" cy="328551"/>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对服务器的操作权限不能直接授予登录帐户，登录帐户只有成为某服务器角色的成员，才具有该服务器角色的全部权限。</a:t>
            </a:r>
          </a:p>
        </p:txBody>
      </p:sp>
      <p:sp>
        <p:nvSpPr>
          <p:cNvPr id="14" name="矩形 13"/>
          <p:cNvSpPr/>
          <p:nvPr/>
        </p:nvSpPr>
        <p:spPr>
          <a:xfrm>
            <a:off x="823450" y="1238396"/>
            <a:ext cx="11002790" cy="424731"/>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chemeClr val="tx1">
                    <a:lumMod val="65000"/>
                    <a:lumOff val="35000"/>
                  </a:schemeClr>
                </a:solidFill>
              </a:rPr>
              <a:t>（</a:t>
            </a:r>
            <a:r>
              <a:rPr lang="en-US" altLang="zh-CN" b="1" dirty="0" smtClean="0">
                <a:solidFill>
                  <a:schemeClr val="tx1">
                    <a:lumMod val="65000"/>
                    <a:lumOff val="35000"/>
                  </a:schemeClr>
                </a:solidFill>
              </a:rPr>
              <a:t>1</a:t>
            </a:r>
            <a:r>
              <a:rPr lang="zh-CN" altLang="en-US" b="1" dirty="0" smtClean="0">
                <a:solidFill>
                  <a:schemeClr val="tx1">
                    <a:lumMod val="65000"/>
                    <a:lumOff val="35000"/>
                  </a:schemeClr>
                </a:solidFill>
              </a:rPr>
              <a:t>）</a:t>
            </a:r>
            <a:r>
              <a:rPr lang="zh-CN" altLang="en-US" b="1" dirty="0">
                <a:solidFill>
                  <a:schemeClr val="tx1">
                    <a:lumMod val="65000"/>
                    <a:lumOff val="35000"/>
                  </a:schemeClr>
                </a:solidFill>
              </a:rPr>
              <a:t>固定</a:t>
            </a:r>
            <a:r>
              <a:rPr lang="zh-CN" altLang="en-US" b="1" dirty="0" smtClean="0">
                <a:solidFill>
                  <a:schemeClr val="tx1">
                    <a:lumMod val="65000"/>
                    <a:lumOff val="35000"/>
                  </a:schemeClr>
                </a:solidFill>
              </a:rPr>
              <a:t>服</a:t>
            </a:r>
            <a:r>
              <a:rPr lang="zh-CN" altLang="en-US" b="1" dirty="0">
                <a:solidFill>
                  <a:schemeClr val="tx1">
                    <a:lumMod val="65000"/>
                    <a:lumOff val="35000"/>
                  </a:schemeClr>
                </a:solidFill>
              </a:rPr>
              <a:t>务器角色</a:t>
            </a:r>
          </a:p>
        </p:txBody>
      </p:sp>
      <p:graphicFrame>
        <p:nvGraphicFramePr>
          <p:cNvPr id="2" name="表格 1"/>
          <p:cNvGraphicFramePr>
            <a:graphicFrameLocks noGrp="1"/>
          </p:cNvGraphicFramePr>
          <p:nvPr>
            <p:extLst>
              <p:ext uri="{D42A27DB-BD31-4B8C-83A1-F6EECF244321}">
                <p14:modId xmlns:p14="http://schemas.microsoft.com/office/powerpoint/2010/main" val="2000519884"/>
              </p:ext>
            </p:extLst>
          </p:nvPr>
        </p:nvGraphicFramePr>
        <p:xfrm>
          <a:off x="1049451" y="1860331"/>
          <a:ext cx="10306911" cy="3720662"/>
        </p:xfrm>
        <a:graphic>
          <a:graphicData uri="http://schemas.openxmlformats.org/drawingml/2006/table">
            <a:tbl>
              <a:tblPr/>
              <a:tblGrid>
                <a:gridCol w="1738360"/>
                <a:gridCol w="8568551"/>
              </a:tblGrid>
              <a:tr h="338242">
                <a:tc>
                  <a:txBody>
                    <a:bodyPr/>
                    <a:lstStyle/>
                    <a:p>
                      <a:pPr algn="l">
                        <a:lnSpc>
                          <a:spcPts val="1400"/>
                        </a:lnSpc>
                        <a:spcBef>
                          <a:spcPts val="100"/>
                        </a:spcBef>
                        <a:spcAft>
                          <a:spcPts val="100"/>
                        </a:spcAft>
                      </a:pPr>
                      <a:r>
                        <a:rPr lang="zh-CN" sz="1600" kern="100" dirty="0">
                          <a:effectLst/>
                          <a:latin typeface="宋体" panose="02010600030101010101" pitchFamily="2" charset="-122"/>
                          <a:ea typeface="宋体" panose="02010600030101010101" pitchFamily="2" charset="-122"/>
                          <a:cs typeface="Times New Roman"/>
                        </a:rPr>
                        <a:t>服务器角色</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400"/>
                        </a:lnSpc>
                        <a:spcBef>
                          <a:spcPts val="100"/>
                        </a:spcBef>
                        <a:spcAft>
                          <a:spcPts val="100"/>
                        </a:spcAft>
                      </a:pPr>
                      <a:r>
                        <a:rPr lang="zh-CN" sz="1600" kern="100">
                          <a:effectLst/>
                          <a:latin typeface="宋体" panose="02010600030101010101" pitchFamily="2" charset="-122"/>
                          <a:ea typeface="宋体" panose="02010600030101010101" pitchFamily="2" charset="-122"/>
                          <a:cs typeface="Times New Roman"/>
                        </a:rPr>
                        <a:t>权限描述</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242">
                <a:tc>
                  <a:txBody>
                    <a:bodyPr/>
                    <a:lstStyle/>
                    <a:p>
                      <a:pPr marL="36195" marR="36195" algn="l">
                        <a:lnSpc>
                          <a:spcPts val="1400"/>
                        </a:lnSpc>
                        <a:spcBef>
                          <a:spcPts val="100"/>
                        </a:spcBef>
                        <a:spcAft>
                          <a:spcPts val="100"/>
                        </a:spcAft>
                      </a:pPr>
                      <a:r>
                        <a:rPr lang="en-US" sz="1600" dirty="0">
                          <a:effectLst/>
                          <a:latin typeface="宋体" panose="02010600030101010101" pitchFamily="2" charset="-122"/>
                          <a:ea typeface="宋体" panose="02010600030101010101" pitchFamily="2" charset="-122"/>
                        </a:rPr>
                        <a:t>sysadmin</a:t>
                      </a:r>
                      <a:endParaRPr lang="zh-CN" sz="1600" dirty="0">
                        <a:effectLst/>
                        <a:latin typeface="宋体" panose="02010600030101010101" pitchFamily="2" charset="-122"/>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l">
                        <a:lnSpc>
                          <a:spcPts val="1400"/>
                        </a:lnSpc>
                        <a:spcBef>
                          <a:spcPts val="100"/>
                        </a:spcBef>
                        <a:spcAft>
                          <a:spcPts val="100"/>
                        </a:spcAft>
                      </a:pPr>
                      <a:r>
                        <a:rPr lang="zh-CN" sz="1600" dirty="0">
                          <a:effectLst/>
                          <a:latin typeface="宋体" panose="02010600030101010101" pitchFamily="2" charset="-122"/>
                          <a:ea typeface="宋体" panose="02010600030101010101" pitchFamily="2" charset="-122"/>
                        </a:rPr>
                        <a:t>全称为</a:t>
                      </a:r>
                      <a:r>
                        <a:rPr lang="en-US" sz="1600" dirty="0">
                          <a:effectLst/>
                          <a:latin typeface="宋体" panose="02010600030101010101" pitchFamily="2" charset="-122"/>
                          <a:ea typeface="宋体" panose="02010600030101010101" pitchFamily="2" charset="-122"/>
                        </a:rPr>
                        <a:t>System Administrators</a:t>
                      </a:r>
                      <a:r>
                        <a:rPr lang="zh-CN" sz="1600" dirty="0">
                          <a:effectLst/>
                          <a:latin typeface="宋体" panose="02010600030101010101" pitchFamily="2" charset="-122"/>
                          <a:ea typeface="宋体" panose="02010600030101010101" pitchFamily="2" charset="-122"/>
                        </a:rPr>
                        <a:t>（下同），在</a:t>
                      </a:r>
                      <a:r>
                        <a:rPr lang="en-US" sz="1600" dirty="0">
                          <a:effectLst/>
                          <a:latin typeface="宋体" panose="02010600030101010101" pitchFamily="2" charset="-122"/>
                          <a:ea typeface="宋体" panose="02010600030101010101" pitchFamily="2" charset="-122"/>
                        </a:rPr>
                        <a:t>SQL Server</a:t>
                      </a:r>
                      <a:r>
                        <a:rPr lang="zh-CN" sz="1600" dirty="0">
                          <a:effectLst/>
                          <a:latin typeface="宋体" panose="02010600030101010101" pitchFamily="2" charset="-122"/>
                          <a:ea typeface="宋体" panose="02010600030101010101" pitchFamily="2" charset="-122"/>
                        </a:rPr>
                        <a:t>系统中执行任何活动</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242">
                <a:tc>
                  <a:txBody>
                    <a:bodyPr/>
                    <a:lstStyle/>
                    <a:p>
                      <a:pPr marL="36195" marR="36195" algn="l">
                        <a:lnSpc>
                          <a:spcPts val="1400"/>
                        </a:lnSpc>
                        <a:spcBef>
                          <a:spcPts val="100"/>
                        </a:spcBef>
                        <a:spcAft>
                          <a:spcPts val="100"/>
                        </a:spcAft>
                      </a:pPr>
                      <a:r>
                        <a:rPr lang="en-US" sz="1600" dirty="0">
                          <a:effectLst/>
                          <a:latin typeface="宋体" panose="02010600030101010101" pitchFamily="2" charset="-122"/>
                          <a:ea typeface="宋体" panose="02010600030101010101" pitchFamily="2" charset="-122"/>
                        </a:rPr>
                        <a:t>serveradmin</a:t>
                      </a:r>
                      <a:endParaRPr lang="zh-CN" sz="1600" dirty="0">
                        <a:effectLst/>
                        <a:latin typeface="宋体" panose="02010600030101010101" pitchFamily="2" charset="-122"/>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l">
                        <a:lnSpc>
                          <a:spcPts val="1400"/>
                        </a:lnSpc>
                        <a:spcBef>
                          <a:spcPts val="100"/>
                        </a:spcBef>
                        <a:spcAft>
                          <a:spcPts val="100"/>
                        </a:spcAft>
                      </a:pPr>
                      <a:r>
                        <a:rPr lang="en-US" sz="1600" dirty="0">
                          <a:effectLst/>
                          <a:latin typeface="宋体" panose="02010600030101010101" pitchFamily="2" charset="-122"/>
                          <a:ea typeface="宋体" panose="02010600030101010101" pitchFamily="2" charset="-122"/>
                        </a:rPr>
                        <a:t>Server Administrators</a:t>
                      </a:r>
                      <a:r>
                        <a:rPr lang="zh-CN" sz="1600" dirty="0">
                          <a:effectLst/>
                          <a:latin typeface="宋体" panose="02010600030101010101" pitchFamily="2" charset="-122"/>
                          <a:ea typeface="宋体" panose="02010600030101010101" pitchFamily="2" charset="-122"/>
                        </a:rPr>
                        <a:t>，设置服务器范围的配置选项，关闭服务器</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242">
                <a:tc>
                  <a:txBody>
                    <a:bodyPr/>
                    <a:lstStyle/>
                    <a:p>
                      <a:pPr marL="36195" marR="36195" algn="l">
                        <a:lnSpc>
                          <a:spcPts val="1400"/>
                        </a:lnSpc>
                        <a:spcBef>
                          <a:spcPts val="100"/>
                        </a:spcBef>
                        <a:spcAft>
                          <a:spcPts val="100"/>
                        </a:spcAft>
                      </a:pPr>
                      <a:r>
                        <a:rPr lang="en-US" sz="1600">
                          <a:effectLst/>
                          <a:latin typeface="宋体" panose="02010600030101010101" pitchFamily="2" charset="-122"/>
                          <a:ea typeface="宋体" panose="02010600030101010101" pitchFamily="2" charset="-122"/>
                        </a:rPr>
                        <a:t>setupadmin</a:t>
                      </a:r>
                      <a:endParaRPr lang="zh-CN" sz="1600">
                        <a:effectLst/>
                        <a:latin typeface="宋体" panose="02010600030101010101" pitchFamily="2" charset="-122"/>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l">
                        <a:lnSpc>
                          <a:spcPts val="1400"/>
                        </a:lnSpc>
                        <a:spcBef>
                          <a:spcPts val="100"/>
                        </a:spcBef>
                        <a:spcAft>
                          <a:spcPts val="100"/>
                        </a:spcAft>
                      </a:pPr>
                      <a:r>
                        <a:rPr lang="en-US" sz="1600">
                          <a:effectLst/>
                          <a:latin typeface="宋体" panose="02010600030101010101" pitchFamily="2" charset="-122"/>
                          <a:ea typeface="宋体" panose="02010600030101010101" pitchFamily="2" charset="-122"/>
                        </a:rPr>
                        <a:t>Setup Administrators</a:t>
                      </a:r>
                      <a:r>
                        <a:rPr lang="zh-CN" sz="1600">
                          <a:effectLst/>
                          <a:latin typeface="宋体" panose="02010600030101010101" pitchFamily="2" charset="-122"/>
                          <a:ea typeface="宋体" panose="02010600030101010101" pitchFamily="2" charset="-122"/>
                        </a:rPr>
                        <a:t>，管理链接服务器和启动过程</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6484">
                <a:tc>
                  <a:txBody>
                    <a:bodyPr/>
                    <a:lstStyle/>
                    <a:p>
                      <a:pPr marL="36195" marR="36195" algn="l">
                        <a:lnSpc>
                          <a:spcPts val="1400"/>
                        </a:lnSpc>
                        <a:spcBef>
                          <a:spcPts val="100"/>
                        </a:spcBef>
                        <a:spcAft>
                          <a:spcPts val="100"/>
                        </a:spcAft>
                      </a:pPr>
                      <a:r>
                        <a:rPr lang="en-US" sz="1600">
                          <a:effectLst/>
                          <a:latin typeface="宋体" panose="02010600030101010101" pitchFamily="2" charset="-122"/>
                          <a:ea typeface="宋体" panose="02010600030101010101" pitchFamily="2" charset="-122"/>
                        </a:rPr>
                        <a:t>securityadmin</a:t>
                      </a:r>
                      <a:endParaRPr lang="zh-CN" sz="1600">
                        <a:effectLst/>
                        <a:latin typeface="宋体" panose="02010600030101010101" pitchFamily="2" charset="-122"/>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l">
                        <a:lnSpc>
                          <a:spcPts val="1400"/>
                        </a:lnSpc>
                        <a:spcBef>
                          <a:spcPts val="100"/>
                        </a:spcBef>
                        <a:spcAft>
                          <a:spcPts val="100"/>
                        </a:spcAft>
                      </a:pPr>
                      <a:r>
                        <a:rPr lang="en-US" sz="1600" dirty="0">
                          <a:effectLst/>
                          <a:latin typeface="宋体" panose="02010600030101010101" pitchFamily="2" charset="-122"/>
                          <a:ea typeface="宋体" panose="02010600030101010101" pitchFamily="2" charset="-122"/>
                        </a:rPr>
                        <a:t>Security Administrators</a:t>
                      </a:r>
                      <a:r>
                        <a:rPr lang="zh-CN" sz="1600" dirty="0">
                          <a:effectLst/>
                          <a:latin typeface="宋体" panose="02010600030101010101" pitchFamily="2" charset="-122"/>
                          <a:ea typeface="宋体" panose="02010600030101010101" pitchFamily="2" charset="-122"/>
                        </a:rPr>
                        <a:t>，管理登录和创建数据库的权限，读取错误日志和更改密码</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242">
                <a:tc>
                  <a:txBody>
                    <a:bodyPr/>
                    <a:lstStyle/>
                    <a:p>
                      <a:pPr marL="36195" marR="36195" algn="l">
                        <a:lnSpc>
                          <a:spcPts val="1400"/>
                        </a:lnSpc>
                        <a:spcBef>
                          <a:spcPts val="100"/>
                        </a:spcBef>
                        <a:spcAft>
                          <a:spcPts val="100"/>
                        </a:spcAft>
                      </a:pPr>
                      <a:r>
                        <a:rPr lang="en-US" sz="1600">
                          <a:effectLst/>
                          <a:latin typeface="宋体" panose="02010600030101010101" pitchFamily="2" charset="-122"/>
                          <a:ea typeface="宋体" panose="02010600030101010101" pitchFamily="2" charset="-122"/>
                        </a:rPr>
                        <a:t>processadmin</a:t>
                      </a:r>
                      <a:endParaRPr lang="zh-CN" sz="1600">
                        <a:effectLst/>
                        <a:latin typeface="宋体" panose="02010600030101010101" pitchFamily="2" charset="-122"/>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l">
                        <a:lnSpc>
                          <a:spcPts val="1400"/>
                        </a:lnSpc>
                        <a:spcBef>
                          <a:spcPts val="100"/>
                        </a:spcBef>
                        <a:spcAft>
                          <a:spcPts val="100"/>
                        </a:spcAft>
                      </a:pPr>
                      <a:r>
                        <a:rPr lang="en-US" sz="1600" dirty="0">
                          <a:effectLst/>
                          <a:latin typeface="宋体" panose="02010600030101010101" pitchFamily="2" charset="-122"/>
                          <a:ea typeface="宋体" panose="02010600030101010101" pitchFamily="2" charset="-122"/>
                        </a:rPr>
                        <a:t>Process Administrators</a:t>
                      </a:r>
                      <a:r>
                        <a:rPr lang="zh-CN" sz="1600" dirty="0">
                          <a:effectLst/>
                          <a:latin typeface="宋体" panose="02010600030101010101" pitchFamily="2" charset="-122"/>
                          <a:ea typeface="宋体" panose="02010600030101010101" pitchFamily="2" charset="-122"/>
                        </a:rPr>
                        <a:t>，管理</a:t>
                      </a:r>
                      <a:r>
                        <a:rPr lang="en-US" sz="1600" dirty="0">
                          <a:effectLst/>
                          <a:latin typeface="宋体" panose="02010600030101010101" pitchFamily="2" charset="-122"/>
                          <a:ea typeface="宋体" panose="02010600030101010101" pitchFamily="2" charset="-122"/>
                        </a:rPr>
                        <a:t>SQL Server</a:t>
                      </a:r>
                      <a:r>
                        <a:rPr lang="zh-CN" sz="1600" dirty="0">
                          <a:effectLst/>
                          <a:latin typeface="宋体" panose="02010600030101010101" pitchFamily="2" charset="-122"/>
                          <a:ea typeface="宋体" panose="02010600030101010101" pitchFamily="2" charset="-122"/>
                        </a:rPr>
                        <a:t>系统中运行的进程</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242">
                <a:tc>
                  <a:txBody>
                    <a:bodyPr/>
                    <a:lstStyle/>
                    <a:p>
                      <a:pPr marL="36195" marR="36195" algn="l">
                        <a:lnSpc>
                          <a:spcPts val="1400"/>
                        </a:lnSpc>
                        <a:spcBef>
                          <a:spcPts val="100"/>
                        </a:spcBef>
                        <a:spcAft>
                          <a:spcPts val="100"/>
                        </a:spcAft>
                      </a:pPr>
                      <a:r>
                        <a:rPr lang="en-US" sz="1600">
                          <a:effectLst/>
                          <a:latin typeface="宋体" panose="02010600030101010101" pitchFamily="2" charset="-122"/>
                          <a:ea typeface="宋体" panose="02010600030101010101" pitchFamily="2" charset="-122"/>
                        </a:rPr>
                        <a:t>dbcreator</a:t>
                      </a:r>
                      <a:endParaRPr lang="zh-CN" sz="1600">
                        <a:effectLst/>
                        <a:latin typeface="宋体" panose="02010600030101010101" pitchFamily="2" charset="-122"/>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l">
                        <a:lnSpc>
                          <a:spcPts val="1400"/>
                        </a:lnSpc>
                        <a:spcBef>
                          <a:spcPts val="100"/>
                        </a:spcBef>
                        <a:spcAft>
                          <a:spcPts val="100"/>
                        </a:spcAft>
                      </a:pPr>
                      <a:r>
                        <a:rPr lang="en-US" sz="1600" dirty="0">
                          <a:effectLst/>
                          <a:latin typeface="宋体" panose="02010600030101010101" pitchFamily="2" charset="-122"/>
                          <a:ea typeface="宋体" panose="02010600030101010101" pitchFamily="2" charset="-122"/>
                        </a:rPr>
                        <a:t>Database Creators</a:t>
                      </a:r>
                      <a:r>
                        <a:rPr lang="zh-CN" sz="1600" dirty="0">
                          <a:effectLst/>
                          <a:latin typeface="宋体" panose="02010600030101010101" pitchFamily="2" charset="-122"/>
                          <a:ea typeface="宋体" panose="02010600030101010101" pitchFamily="2" charset="-122"/>
                        </a:rPr>
                        <a:t>，创建、更改和删除数据库</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242">
                <a:tc>
                  <a:txBody>
                    <a:bodyPr/>
                    <a:lstStyle/>
                    <a:p>
                      <a:pPr marL="36195" marR="36195" algn="l">
                        <a:lnSpc>
                          <a:spcPts val="1400"/>
                        </a:lnSpc>
                        <a:spcBef>
                          <a:spcPts val="100"/>
                        </a:spcBef>
                        <a:spcAft>
                          <a:spcPts val="100"/>
                        </a:spcAft>
                      </a:pPr>
                      <a:r>
                        <a:rPr lang="en-US" sz="1600">
                          <a:effectLst/>
                          <a:latin typeface="宋体" panose="02010600030101010101" pitchFamily="2" charset="-122"/>
                          <a:ea typeface="宋体" panose="02010600030101010101" pitchFamily="2" charset="-122"/>
                        </a:rPr>
                        <a:t>diskadmin</a:t>
                      </a:r>
                      <a:endParaRPr lang="zh-CN" sz="1600">
                        <a:effectLst/>
                        <a:latin typeface="宋体" panose="02010600030101010101" pitchFamily="2" charset="-122"/>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l">
                        <a:lnSpc>
                          <a:spcPts val="1400"/>
                        </a:lnSpc>
                        <a:spcBef>
                          <a:spcPts val="100"/>
                        </a:spcBef>
                        <a:spcAft>
                          <a:spcPts val="100"/>
                        </a:spcAft>
                      </a:pPr>
                      <a:r>
                        <a:rPr lang="en-US" sz="1600" dirty="0">
                          <a:effectLst/>
                          <a:latin typeface="宋体" panose="02010600030101010101" pitchFamily="2" charset="-122"/>
                          <a:ea typeface="宋体" panose="02010600030101010101" pitchFamily="2" charset="-122"/>
                        </a:rPr>
                        <a:t>Disk Adminstrators</a:t>
                      </a:r>
                      <a:r>
                        <a:rPr lang="zh-CN" sz="1600" dirty="0">
                          <a:effectLst/>
                          <a:latin typeface="宋体" panose="02010600030101010101" pitchFamily="2" charset="-122"/>
                          <a:ea typeface="宋体" panose="02010600030101010101" pitchFamily="2" charset="-122"/>
                        </a:rPr>
                        <a:t>，管理磁盘文件</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242">
                <a:tc>
                  <a:txBody>
                    <a:bodyPr/>
                    <a:lstStyle/>
                    <a:p>
                      <a:pPr marL="36195" marR="36195" algn="l">
                        <a:lnSpc>
                          <a:spcPts val="1400"/>
                        </a:lnSpc>
                        <a:spcBef>
                          <a:spcPts val="100"/>
                        </a:spcBef>
                        <a:spcAft>
                          <a:spcPts val="100"/>
                        </a:spcAft>
                      </a:pPr>
                      <a:r>
                        <a:rPr lang="en-US" sz="1600">
                          <a:effectLst/>
                          <a:latin typeface="宋体" panose="02010600030101010101" pitchFamily="2" charset="-122"/>
                          <a:ea typeface="宋体" panose="02010600030101010101" pitchFamily="2" charset="-122"/>
                        </a:rPr>
                        <a:t>bulkadmin</a:t>
                      </a:r>
                      <a:endParaRPr lang="zh-CN" sz="1600">
                        <a:effectLst/>
                        <a:latin typeface="宋体" panose="02010600030101010101" pitchFamily="2" charset="-122"/>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l">
                        <a:lnSpc>
                          <a:spcPts val="1400"/>
                        </a:lnSpc>
                        <a:spcBef>
                          <a:spcPts val="100"/>
                        </a:spcBef>
                        <a:spcAft>
                          <a:spcPts val="100"/>
                        </a:spcAft>
                      </a:pPr>
                      <a:r>
                        <a:rPr lang="en-US" sz="1600" dirty="0">
                          <a:effectLst/>
                          <a:latin typeface="宋体" panose="02010600030101010101" pitchFamily="2" charset="-122"/>
                          <a:ea typeface="宋体" panose="02010600030101010101" pitchFamily="2" charset="-122"/>
                        </a:rPr>
                        <a:t>Bulk Insert Adminstrators</a:t>
                      </a:r>
                      <a:r>
                        <a:rPr lang="zh-CN" sz="1600" dirty="0">
                          <a:effectLst/>
                          <a:latin typeface="宋体" panose="02010600030101010101" pitchFamily="2" charset="-122"/>
                          <a:ea typeface="宋体" panose="02010600030101010101" pitchFamily="2" charset="-122"/>
                        </a:rPr>
                        <a:t>，执行</a:t>
                      </a:r>
                      <a:r>
                        <a:rPr lang="en-US" sz="1600" dirty="0">
                          <a:effectLst/>
                          <a:latin typeface="宋体" panose="02010600030101010101" pitchFamily="2" charset="-122"/>
                          <a:ea typeface="宋体" panose="02010600030101010101" pitchFamily="2" charset="-122"/>
                        </a:rPr>
                        <a:t>bulk insert</a:t>
                      </a:r>
                      <a:r>
                        <a:rPr lang="zh-CN" sz="1600" dirty="0">
                          <a:effectLst/>
                          <a:latin typeface="宋体" panose="02010600030101010101" pitchFamily="2" charset="-122"/>
                          <a:ea typeface="宋体" panose="02010600030101010101" pitchFamily="2" charset="-122"/>
                        </a:rPr>
                        <a:t>（大容量插 入）语句</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242">
                <a:tc>
                  <a:txBody>
                    <a:bodyPr/>
                    <a:lstStyle/>
                    <a:p>
                      <a:pPr marL="36195" marR="36195" algn="l">
                        <a:lnSpc>
                          <a:spcPts val="1400"/>
                        </a:lnSpc>
                        <a:spcBef>
                          <a:spcPts val="100"/>
                        </a:spcBef>
                        <a:spcAft>
                          <a:spcPts val="100"/>
                        </a:spcAft>
                      </a:pPr>
                      <a:r>
                        <a:rPr lang="en-US" sz="1600">
                          <a:solidFill>
                            <a:srgbClr val="FF0000"/>
                          </a:solidFill>
                          <a:effectLst/>
                          <a:latin typeface="宋体" panose="02010600030101010101" pitchFamily="2" charset="-122"/>
                          <a:ea typeface="宋体" panose="02010600030101010101" pitchFamily="2" charset="-122"/>
                        </a:rPr>
                        <a:t>public</a:t>
                      </a:r>
                      <a:endParaRPr lang="zh-CN" sz="1600">
                        <a:effectLst/>
                        <a:latin typeface="宋体" panose="02010600030101010101" pitchFamily="2" charset="-122"/>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l">
                        <a:lnSpc>
                          <a:spcPts val="1400"/>
                        </a:lnSpc>
                        <a:spcBef>
                          <a:spcPts val="100"/>
                        </a:spcBef>
                        <a:spcAft>
                          <a:spcPts val="100"/>
                        </a:spcAft>
                      </a:pPr>
                      <a:r>
                        <a:rPr lang="zh-CN" sz="1600" dirty="0">
                          <a:solidFill>
                            <a:srgbClr val="FF0000"/>
                          </a:solidFill>
                          <a:effectLst/>
                          <a:latin typeface="宋体" panose="02010600030101010101" pitchFamily="2" charset="-122"/>
                          <a:ea typeface="宋体" panose="02010600030101010101" pitchFamily="2" charset="-122"/>
                        </a:rPr>
                        <a:t>最基本的服务器角色，每个登录名都是</a:t>
                      </a:r>
                      <a:r>
                        <a:rPr lang="en-US" sz="1600" dirty="0">
                          <a:solidFill>
                            <a:srgbClr val="FF0000"/>
                          </a:solidFill>
                          <a:effectLst/>
                          <a:latin typeface="宋体" panose="02010600030101010101" pitchFamily="2" charset="-122"/>
                          <a:ea typeface="宋体" panose="02010600030101010101" pitchFamily="2" charset="-122"/>
                        </a:rPr>
                        <a:t>public</a:t>
                      </a:r>
                      <a:r>
                        <a:rPr lang="zh-CN" sz="1600" dirty="0">
                          <a:solidFill>
                            <a:srgbClr val="FF0000"/>
                          </a:solidFill>
                          <a:effectLst/>
                          <a:latin typeface="宋体" panose="02010600030101010101" pitchFamily="2" charset="-122"/>
                          <a:ea typeface="宋体" panose="02010600030101010101" pitchFamily="2" charset="-122"/>
                        </a:rPr>
                        <a:t>服务器角色成员，拥有</a:t>
                      </a:r>
                      <a:r>
                        <a:rPr lang="en-US" sz="1600" dirty="0">
                          <a:solidFill>
                            <a:srgbClr val="FF0000"/>
                          </a:solidFill>
                          <a:effectLst/>
                          <a:latin typeface="宋体" panose="02010600030101010101" pitchFamily="2" charset="-122"/>
                          <a:ea typeface="宋体" panose="02010600030101010101" pitchFamily="2" charset="-122"/>
                        </a:rPr>
                        <a:t>connect</a:t>
                      </a:r>
                      <a:r>
                        <a:rPr lang="zh-CN" sz="1600" dirty="0">
                          <a:solidFill>
                            <a:srgbClr val="FF0000"/>
                          </a:solidFill>
                          <a:effectLst/>
                          <a:latin typeface="宋体" panose="02010600030101010101" pitchFamily="2" charset="-122"/>
                          <a:ea typeface="宋体" panose="02010600030101010101" pitchFamily="2" charset="-122"/>
                        </a:rPr>
                        <a:t>权限</a:t>
                      </a:r>
                      <a:endParaRPr lang="zh-CN" sz="1600" dirty="0">
                        <a:effectLst/>
                        <a:latin typeface="宋体" panose="02010600030101010101" pitchFamily="2" charset="-122"/>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81379326"/>
      </p:ext>
    </p:extLst>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角色类型概述</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2" name="组合 11"/>
          <p:cNvGrpSpPr/>
          <p:nvPr/>
        </p:nvGrpSpPr>
        <p:grpSpPr>
          <a:xfrm>
            <a:off x="823450" y="1238403"/>
            <a:ext cx="11002790" cy="1050974"/>
            <a:chOff x="1088299" y="4153868"/>
            <a:chExt cx="2241974" cy="817504"/>
          </a:xfrm>
        </p:grpSpPr>
        <p:sp>
          <p:nvSpPr>
            <p:cNvPr id="13" name="矩形 12"/>
            <p:cNvSpPr/>
            <p:nvPr/>
          </p:nvSpPr>
          <p:spPr>
            <a:xfrm>
              <a:off x="1088299" y="4468621"/>
              <a:ext cx="2241974" cy="502751"/>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数据库角色是指对数据库对象执行管理操作的权限集合。数据库角色是在数据库级别定义并存储于每个数据库中。数据库角色又分为固定数据库角色、用户自定义数据库角色。</a:t>
              </a:r>
            </a:p>
          </p:txBody>
        </p:sp>
        <p:sp>
          <p:nvSpPr>
            <p:cNvPr id="14" name="矩形 13"/>
            <p:cNvSpPr/>
            <p:nvPr/>
          </p:nvSpPr>
          <p:spPr>
            <a:xfrm>
              <a:off x="1088299" y="4153868"/>
              <a:ext cx="2241974" cy="3081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2</a:t>
              </a:r>
              <a:r>
                <a:rPr lang="zh-CN" altLang="en-US" b="1" dirty="0">
                  <a:solidFill>
                    <a:schemeClr val="tx1">
                      <a:lumMod val="65000"/>
                      <a:lumOff val="35000"/>
                    </a:schemeClr>
                  </a:solidFill>
                </a:rPr>
                <a:t>．数据库角色</a:t>
              </a:r>
            </a:p>
          </p:txBody>
        </p:sp>
      </p:grpSp>
      <p:grpSp>
        <p:nvGrpSpPr>
          <p:cNvPr id="17" name="组合 16"/>
          <p:cNvGrpSpPr/>
          <p:nvPr/>
        </p:nvGrpSpPr>
        <p:grpSpPr>
          <a:xfrm>
            <a:off x="823450" y="2411886"/>
            <a:ext cx="11002790" cy="1050973"/>
            <a:chOff x="1088299" y="4153869"/>
            <a:chExt cx="2241974" cy="817503"/>
          </a:xfrm>
        </p:grpSpPr>
        <p:sp>
          <p:nvSpPr>
            <p:cNvPr id="18" name="矩形 17"/>
            <p:cNvSpPr/>
            <p:nvPr/>
          </p:nvSpPr>
          <p:spPr>
            <a:xfrm>
              <a:off x="1088299" y="4468621"/>
              <a:ext cx="2241974" cy="502751"/>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固定数据库角色是系统内置、固定的数据库角色。管理员不能添加、修改和删除固定数据库角色类别，只能为其添加、修改和删除数据库用户。</a:t>
              </a:r>
            </a:p>
          </p:txBody>
        </p:sp>
        <p:sp>
          <p:nvSpPr>
            <p:cNvPr id="19" name="矩形 18"/>
            <p:cNvSpPr/>
            <p:nvPr/>
          </p:nvSpPr>
          <p:spPr>
            <a:xfrm>
              <a:off x="1088299" y="4153869"/>
              <a:ext cx="2241974" cy="30813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a:t>
              </a:r>
              <a:r>
                <a:rPr lang="en-US" altLang="zh-CN" b="1" dirty="0">
                  <a:solidFill>
                    <a:schemeClr val="tx1">
                      <a:lumMod val="65000"/>
                      <a:lumOff val="35000"/>
                    </a:schemeClr>
                  </a:solidFill>
                </a:rPr>
                <a:t>1</a:t>
              </a:r>
              <a:r>
                <a:rPr lang="zh-CN" altLang="en-US" b="1" dirty="0">
                  <a:solidFill>
                    <a:schemeClr val="tx1">
                      <a:lumMod val="65000"/>
                      <a:lumOff val="35000"/>
                    </a:schemeClr>
                  </a:solidFill>
                </a:rPr>
                <a:t>）固定数据库角色</a:t>
              </a:r>
            </a:p>
          </p:txBody>
        </p:sp>
      </p:grpSp>
      <p:grpSp>
        <p:nvGrpSpPr>
          <p:cNvPr id="21" name="组合 20"/>
          <p:cNvGrpSpPr/>
          <p:nvPr/>
        </p:nvGrpSpPr>
        <p:grpSpPr>
          <a:xfrm>
            <a:off x="823450" y="3890166"/>
            <a:ext cx="11002790" cy="773975"/>
            <a:chOff x="1088299" y="4153868"/>
            <a:chExt cx="2241974" cy="602039"/>
          </a:xfrm>
        </p:grpSpPr>
        <p:sp>
          <p:nvSpPr>
            <p:cNvPr id="22" name="矩形 21"/>
            <p:cNvSpPr/>
            <p:nvPr/>
          </p:nvSpPr>
          <p:spPr>
            <a:xfrm>
              <a:off x="1088299" y="4468621"/>
              <a:ext cx="2241974" cy="287286"/>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用户自定义数据库角色是指由用户创建并定义权限的数据库角色。</a:t>
              </a:r>
            </a:p>
          </p:txBody>
        </p:sp>
        <p:sp>
          <p:nvSpPr>
            <p:cNvPr id="23" name="矩形 22"/>
            <p:cNvSpPr/>
            <p:nvPr/>
          </p:nvSpPr>
          <p:spPr>
            <a:xfrm>
              <a:off x="1088299" y="4153868"/>
              <a:ext cx="2241974" cy="30813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a:t>
              </a:r>
              <a:r>
                <a:rPr lang="en-US" altLang="zh-CN" b="1" dirty="0">
                  <a:solidFill>
                    <a:schemeClr val="tx1">
                      <a:lumMod val="65000"/>
                      <a:lumOff val="35000"/>
                    </a:schemeClr>
                  </a:solidFill>
                </a:rPr>
                <a:t>2</a:t>
              </a:r>
              <a:r>
                <a:rPr lang="zh-CN" altLang="en-US" b="1" dirty="0">
                  <a:solidFill>
                    <a:schemeClr val="tx1">
                      <a:lumMod val="65000"/>
                      <a:lumOff val="35000"/>
                    </a:schemeClr>
                  </a:solidFill>
                </a:rPr>
                <a:t>）用户自定义数据库角色</a:t>
              </a:r>
            </a:p>
          </p:txBody>
        </p:sp>
      </p:grpSp>
      <p:grpSp>
        <p:nvGrpSpPr>
          <p:cNvPr id="25" name="组合 24"/>
          <p:cNvGrpSpPr/>
          <p:nvPr/>
        </p:nvGrpSpPr>
        <p:grpSpPr>
          <a:xfrm>
            <a:off x="823450" y="5048403"/>
            <a:ext cx="11002790" cy="1050974"/>
            <a:chOff x="1088299" y="4153868"/>
            <a:chExt cx="2241974" cy="817504"/>
          </a:xfrm>
        </p:grpSpPr>
        <p:sp>
          <p:nvSpPr>
            <p:cNvPr id="26" name="矩形 25"/>
            <p:cNvSpPr/>
            <p:nvPr/>
          </p:nvSpPr>
          <p:spPr>
            <a:xfrm>
              <a:off x="1088299" y="4468621"/>
              <a:ext cx="2241974" cy="502751"/>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应用程序角色是不含任何成员的数据库级主体，只允许通过特定应用程序连接的用户访问特定数据。当用户使用应用程序角色在进行连接时，便自动放弃了所有数据库角色权限。</a:t>
              </a:r>
            </a:p>
          </p:txBody>
        </p:sp>
        <p:sp>
          <p:nvSpPr>
            <p:cNvPr id="27" name="矩形 26"/>
            <p:cNvSpPr/>
            <p:nvPr/>
          </p:nvSpPr>
          <p:spPr>
            <a:xfrm>
              <a:off x="1088299" y="4153868"/>
              <a:ext cx="2241974" cy="3081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3</a:t>
              </a:r>
              <a:r>
                <a:rPr lang="zh-CN" altLang="en-US" b="1" dirty="0">
                  <a:solidFill>
                    <a:schemeClr val="tx1">
                      <a:lumMod val="65000"/>
                      <a:lumOff val="35000"/>
                    </a:schemeClr>
                  </a:solidFill>
                </a:rPr>
                <a:t>．应用程序角色</a:t>
              </a:r>
            </a:p>
          </p:txBody>
        </p:sp>
      </p:grpSp>
    </p:spTree>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角色类型概述</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2" name="组合 11"/>
          <p:cNvGrpSpPr/>
          <p:nvPr/>
        </p:nvGrpSpPr>
        <p:grpSpPr>
          <a:xfrm>
            <a:off x="823450" y="1238406"/>
            <a:ext cx="11002790" cy="773975"/>
            <a:chOff x="1088299" y="4153868"/>
            <a:chExt cx="2241974" cy="602039"/>
          </a:xfrm>
        </p:grpSpPr>
        <p:sp>
          <p:nvSpPr>
            <p:cNvPr id="13" name="矩形 12"/>
            <p:cNvSpPr/>
            <p:nvPr/>
          </p:nvSpPr>
          <p:spPr>
            <a:xfrm>
              <a:off x="1088299" y="4468621"/>
              <a:ext cx="2241974" cy="287286"/>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a:t>
              </a:r>
              <a:r>
                <a:rPr lang="en-US" altLang="zh-CN" dirty="0">
                  <a:latin typeface="Courier New" panose="02070309020205020404" charset="0"/>
                  <a:ea typeface="宋体" panose="02010600030101010101" pitchFamily="2" charset="-122"/>
                  <a:sym typeface="+mn-ea"/>
                </a:rPr>
                <a:t>1</a:t>
              </a:r>
              <a:r>
                <a:rPr lang="zh-CN" altLang="en-US" dirty="0">
                  <a:latin typeface="Courier New" panose="02070309020205020404" charset="0"/>
                  <a:ea typeface="宋体" panose="02010600030101010101" pitchFamily="2" charset="-122"/>
                  <a:sym typeface="+mn-ea"/>
                </a:rPr>
                <a:t>）固定数据库角色</a:t>
              </a:r>
            </a:p>
          </p:txBody>
        </p:sp>
        <p:sp>
          <p:nvSpPr>
            <p:cNvPr id="14" name="矩形 13"/>
            <p:cNvSpPr/>
            <p:nvPr/>
          </p:nvSpPr>
          <p:spPr>
            <a:xfrm>
              <a:off x="1088299" y="4153868"/>
              <a:ext cx="2241974" cy="3081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2</a:t>
              </a:r>
              <a:r>
                <a:rPr lang="zh-CN" altLang="en-US" b="1" dirty="0">
                  <a:solidFill>
                    <a:schemeClr val="tx1">
                      <a:lumMod val="65000"/>
                      <a:lumOff val="35000"/>
                    </a:schemeClr>
                  </a:solidFill>
                </a:rPr>
                <a:t>．数据库角色</a:t>
              </a:r>
            </a:p>
          </p:txBody>
        </p:sp>
      </p:grpSp>
      <p:graphicFrame>
        <p:nvGraphicFramePr>
          <p:cNvPr id="15" name="表格 14"/>
          <p:cNvGraphicFramePr>
            <a:graphicFrameLocks noGrp="1"/>
          </p:cNvGraphicFramePr>
          <p:nvPr>
            <p:extLst>
              <p:ext uri="{D42A27DB-BD31-4B8C-83A1-F6EECF244321}">
                <p14:modId xmlns:p14="http://schemas.microsoft.com/office/powerpoint/2010/main" val="4029226622"/>
              </p:ext>
            </p:extLst>
          </p:nvPr>
        </p:nvGraphicFramePr>
        <p:xfrm>
          <a:off x="1215621" y="2225038"/>
          <a:ext cx="9995138" cy="3627118"/>
        </p:xfrm>
        <a:graphic>
          <a:graphicData uri="http://schemas.openxmlformats.org/drawingml/2006/table">
            <a:tbl>
              <a:tblPr/>
              <a:tblGrid>
                <a:gridCol w="2353541"/>
                <a:gridCol w="7641597"/>
              </a:tblGrid>
              <a:tr h="329738">
                <a:tc>
                  <a:txBody>
                    <a:bodyPr/>
                    <a:lstStyle/>
                    <a:p>
                      <a:pPr algn="ctr">
                        <a:lnSpc>
                          <a:spcPts val="1400"/>
                        </a:lnSpc>
                        <a:spcBef>
                          <a:spcPts val="100"/>
                        </a:spcBef>
                        <a:spcAft>
                          <a:spcPts val="100"/>
                        </a:spcAft>
                      </a:pPr>
                      <a:r>
                        <a:rPr lang="zh-CN" sz="1600" kern="100" dirty="0">
                          <a:effectLst/>
                          <a:latin typeface="Arial"/>
                          <a:ea typeface="黑体"/>
                          <a:cs typeface="Times New Roman"/>
                        </a:rPr>
                        <a:t>固定数据库角色</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600" kern="100">
                          <a:effectLst/>
                          <a:latin typeface="Arial"/>
                          <a:ea typeface="黑体"/>
                          <a:cs typeface="Times New Roman"/>
                        </a:rPr>
                        <a:t>权限描述</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738">
                <a:tc>
                  <a:txBody>
                    <a:bodyPr/>
                    <a:lstStyle/>
                    <a:p>
                      <a:pPr marL="36195" marR="36195" algn="just">
                        <a:lnSpc>
                          <a:spcPts val="1400"/>
                        </a:lnSpc>
                        <a:spcBef>
                          <a:spcPts val="100"/>
                        </a:spcBef>
                        <a:spcAft>
                          <a:spcPts val="100"/>
                        </a:spcAft>
                      </a:pPr>
                      <a:r>
                        <a:rPr lang="en-US" sz="1600" dirty="0">
                          <a:effectLst/>
                          <a:latin typeface="Times New Roman"/>
                          <a:ea typeface="宋体"/>
                        </a:rPr>
                        <a:t>db_owner</a:t>
                      </a:r>
                      <a:endParaRPr lang="zh-CN" sz="1600" dirty="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600">
                          <a:effectLst/>
                          <a:latin typeface="Times New Roman"/>
                          <a:ea typeface="宋体"/>
                        </a:rPr>
                        <a:t>在数据库中拥有全部权限，包括配置、维护和删除数据库</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738">
                <a:tc>
                  <a:txBody>
                    <a:bodyPr/>
                    <a:lstStyle/>
                    <a:p>
                      <a:pPr marL="36195" marR="36195" algn="just">
                        <a:lnSpc>
                          <a:spcPts val="1400"/>
                        </a:lnSpc>
                        <a:spcBef>
                          <a:spcPts val="100"/>
                        </a:spcBef>
                        <a:spcAft>
                          <a:spcPts val="100"/>
                        </a:spcAft>
                      </a:pPr>
                      <a:r>
                        <a:rPr lang="en-US" sz="1600" dirty="0">
                          <a:effectLst/>
                          <a:latin typeface="Times New Roman"/>
                          <a:ea typeface="宋体"/>
                        </a:rPr>
                        <a:t>db_accessadmin</a:t>
                      </a:r>
                      <a:endParaRPr lang="zh-CN" sz="1600" dirty="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600">
                          <a:effectLst/>
                          <a:latin typeface="Times New Roman"/>
                          <a:ea typeface="宋体"/>
                        </a:rPr>
                        <a:t>可以添加或删除数据库用户的访问权限</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738">
                <a:tc>
                  <a:txBody>
                    <a:bodyPr/>
                    <a:lstStyle/>
                    <a:p>
                      <a:pPr marL="36195" marR="36195" algn="just">
                        <a:lnSpc>
                          <a:spcPts val="1400"/>
                        </a:lnSpc>
                        <a:spcBef>
                          <a:spcPts val="100"/>
                        </a:spcBef>
                        <a:spcAft>
                          <a:spcPts val="100"/>
                        </a:spcAft>
                      </a:pPr>
                      <a:r>
                        <a:rPr lang="en-US" sz="1600">
                          <a:effectLst/>
                          <a:latin typeface="Times New Roman"/>
                          <a:ea typeface="宋体"/>
                        </a:rPr>
                        <a:t>db_datareader</a:t>
                      </a:r>
                      <a:endParaRPr lang="zh-CN" sz="16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600" dirty="0">
                          <a:effectLst/>
                          <a:latin typeface="Times New Roman"/>
                          <a:ea typeface="宋体"/>
                        </a:rPr>
                        <a:t>可以查看所有数据库中所有用户表的全部数据</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738">
                <a:tc>
                  <a:txBody>
                    <a:bodyPr/>
                    <a:lstStyle/>
                    <a:p>
                      <a:pPr marL="36195" marR="36195" algn="just">
                        <a:lnSpc>
                          <a:spcPts val="1400"/>
                        </a:lnSpc>
                        <a:spcBef>
                          <a:spcPts val="100"/>
                        </a:spcBef>
                        <a:spcAft>
                          <a:spcPts val="100"/>
                        </a:spcAft>
                      </a:pPr>
                      <a:r>
                        <a:rPr lang="en-US" sz="1600">
                          <a:effectLst/>
                          <a:latin typeface="Times New Roman"/>
                          <a:ea typeface="宋体"/>
                        </a:rPr>
                        <a:t>db_datawriter</a:t>
                      </a:r>
                      <a:endParaRPr lang="zh-CN" sz="16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600" dirty="0">
                          <a:effectLst/>
                          <a:latin typeface="Times New Roman"/>
                          <a:ea typeface="宋体"/>
                        </a:rPr>
                        <a:t>可以添加、更新和删除所有数据库中所有用户表的全部数据</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738">
                <a:tc>
                  <a:txBody>
                    <a:bodyPr/>
                    <a:lstStyle/>
                    <a:p>
                      <a:pPr marL="36195" marR="36195" algn="just">
                        <a:lnSpc>
                          <a:spcPts val="1400"/>
                        </a:lnSpc>
                        <a:spcBef>
                          <a:spcPts val="100"/>
                        </a:spcBef>
                        <a:spcAft>
                          <a:spcPts val="100"/>
                        </a:spcAft>
                      </a:pPr>
                      <a:r>
                        <a:rPr lang="en-US" sz="1600">
                          <a:effectLst/>
                          <a:latin typeface="Times New Roman"/>
                          <a:ea typeface="宋体"/>
                        </a:rPr>
                        <a:t>db_ddladmin</a:t>
                      </a:r>
                      <a:endParaRPr lang="zh-CN" sz="16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600">
                          <a:effectLst/>
                          <a:latin typeface="Times New Roman"/>
                          <a:ea typeface="宋体"/>
                        </a:rPr>
                        <a:t>可以添加、修改或删除数据库中的对象</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738">
                <a:tc>
                  <a:txBody>
                    <a:bodyPr/>
                    <a:lstStyle/>
                    <a:p>
                      <a:pPr marL="36195" marR="36195" algn="just">
                        <a:lnSpc>
                          <a:spcPts val="1400"/>
                        </a:lnSpc>
                        <a:spcBef>
                          <a:spcPts val="100"/>
                        </a:spcBef>
                        <a:spcAft>
                          <a:spcPts val="100"/>
                        </a:spcAft>
                      </a:pPr>
                      <a:r>
                        <a:rPr lang="en-US" sz="1600">
                          <a:effectLst/>
                          <a:latin typeface="Times New Roman"/>
                          <a:ea typeface="宋体"/>
                        </a:rPr>
                        <a:t>db_securityadmin</a:t>
                      </a:r>
                      <a:endParaRPr lang="zh-CN" sz="16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600" dirty="0">
                          <a:effectLst/>
                          <a:latin typeface="Times New Roman"/>
                          <a:ea typeface="宋体"/>
                        </a:rPr>
                        <a:t>可以管理数据库角色和成员，并管理数据库中的语句和对象权限</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738">
                <a:tc>
                  <a:txBody>
                    <a:bodyPr/>
                    <a:lstStyle/>
                    <a:p>
                      <a:pPr marL="36195" marR="36195" algn="just">
                        <a:lnSpc>
                          <a:spcPts val="1400"/>
                        </a:lnSpc>
                        <a:spcBef>
                          <a:spcPts val="100"/>
                        </a:spcBef>
                        <a:spcAft>
                          <a:spcPts val="100"/>
                        </a:spcAft>
                      </a:pPr>
                      <a:r>
                        <a:rPr lang="en-US" sz="1600">
                          <a:effectLst/>
                          <a:latin typeface="Times New Roman"/>
                          <a:ea typeface="宋体"/>
                        </a:rPr>
                        <a:t>db_backupoperator</a:t>
                      </a:r>
                      <a:endParaRPr lang="zh-CN" sz="16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600" dirty="0">
                          <a:effectLst/>
                          <a:latin typeface="Times New Roman"/>
                          <a:ea typeface="宋体"/>
                        </a:rPr>
                        <a:t>可以对数据库进行备份</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738">
                <a:tc>
                  <a:txBody>
                    <a:bodyPr/>
                    <a:lstStyle/>
                    <a:p>
                      <a:pPr marL="36195" marR="36195" algn="just">
                        <a:lnSpc>
                          <a:spcPts val="1400"/>
                        </a:lnSpc>
                        <a:spcBef>
                          <a:spcPts val="100"/>
                        </a:spcBef>
                        <a:spcAft>
                          <a:spcPts val="100"/>
                        </a:spcAft>
                      </a:pPr>
                      <a:r>
                        <a:rPr lang="en-US" sz="1600">
                          <a:effectLst/>
                          <a:latin typeface="Times New Roman"/>
                          <a:ea typeface="宋体"/>
                        </a:rPr>
                        <a:t>db_denydatareader</a:t>
                      </a:r>
                      <a:endParaRPr lang="zh-CN" sz="16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600" dirty="0">
                          <a:effectLst/>
                          <a:latin typeface="Times New Roman"/>
                          <a:ea typeface="宋体"/>
                        </a:rPr>
                        <a:t>可以拒绝查看所有数据库中所有用户表的任何数据</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738">
                <a:tc>
                  <a:txBody>
                    <a:bodyPr/>
                    <a:lstStyle/>
                    <a:p>
                      <a:pPr marL="36195" marR="36195" algn="just">
                        <a:lnSpc>
                          <a:spcPts val="1400"/>
                        </a:lnSpc>
                        <a:spcBef>
                          <a:spcPts val="100"/>
                        </a:spcBef>
                        <a:spcAft>
                          <a:spcPts val="100"/>
                        </a:spcAft>
                      </a:pPr>
                      <a:r>
                        <a:rPr lang="en-US" sz="1600">
                          <a:effectLst/>
                          <a:latin typeface="Times New Roman"/>
                          <a:ea typeface="宋体"/>
                        </a:rPr>
                        <a:t>db_denydatawriter</a:t>
                      </a:r>
                      <a:endParaRPr lang="zh-CN" sz="16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600" dirty="0">
                          <a:effectLst/>
                          <a:latin typeface="Times New Roman"/>
                          <a:ea typeface="宋体"/>
                        </a:rPr>
                        <a:t>可以拒绝添加、更新和删除所有数据库中所有用户表的任何数据</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738">
                <a:tc>
                  <a:txBody>
                    <a:bodyPr/>
                    <a:lstStyle/>
                    <a:p>
                      <a:pPr marL="36195" marR="36195" algn="just">
                        <a:lnSpc>
                          <a:spcPts val="1400"/>
                        </a:lnSpc>
                        <a:spcBef>
                          <a:spcPts val="100"/>
                        </a:spcBef>
                        <a:spcAft>
                          <a:spcPts val="100"/>
                        </a:spcAft>
                      </a:pPr>
                      <a:r>
                        <a:rPr lang="en-US" sz="1600">
                          <a:solidFill>
                            <a:srgbClr val="FF0000"/>
                          </a:solidFill>
                          <a:effectLst/>
                          <a:latin typeface="Times New Roman"/>
                          <a:ea typeface="宋体"/>
                        </a:rPr>
                        <a:t>public</a:t>
                      </a:r>
                      <a:endParaRPr lang="zh-CN" sz="16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600" dirty="0">
                          <a:solidFill>
                            <a:srgbClr val="FF0000"/>
                          </a:solidFill>
                          <a:effectLst/>
                          <a:latin typeface="Times New Roman"/>
                          <a:ea typeface="宋体"/>
                        </a:rPr>
                        <a:t>最基本的数据库角色，每个数据库用户都是</a:t>
                      </a:r>
                      <a:r>
                        <a:rPr lang="en-US" sz="1600" dirty="0">
                          <a:solidFill>
                            <a:srgbClr val="FF0000"/>
                          </a:solidFill>
                          <a:effectLst/>
                          <a:latin typeface="Times New Roman"/>
                          <a:ea typeface="宋体"/>
                        </a:rPr>
                        <a:t>public</a:t>
                      </a:r>
                      <a:r>
                        <a:rPr lang="zh-CN" sz="1600" dirty="0">
                          <a:solidFill>
                            <a:srgbClr val="FF0000"/>
                          </a:solidFill>
                          <a:effectLst/>
                          <a:latin typeface="Times New Roman"/>
                          <a:ea typeface="宋体"/>
                        </a:rPr>
                        <a:t>角色成员，拥有查看权限</a:t>
                      </a:r>
                      <a:endParaRPr lang="zh-CN" sz="16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 name="矩形 15"/>
          <p:cNvSpPr/>
          <p:nvPr/>
        </p:nvSpPr>
        <p:spPr>
          <a:xfrm>
            <a:off x="1049452" y="6051578"/>
            <a:ext cx="10776788" cy="307777"/>
          </a:xfrm>
          <a:prstGeom prst="rect">
            <a:avLst/>
          </a:prstGeom>
        </p:spPr>
        <p:txBody>
          <a:bodyPr wrap="square">
            <a:spAutoFit/>
            <a:scene3d>
              <a:camera prst="orthographicFront"/>
              <a:lightRig rig="threePt" dir="t"/>
            </a:scene3d>
            <a:sp3d contourW="6350"/>
          </a:bodyPr>
          <a:lstStyle/>
          <a:p>
            <a:r>
              <a:rPr lang="zh-CN" altLang="zh-CN" sz="1400" b="1" dirty="0"/>
              <a:t>注意：默认情况下，</a:t>
            </a:r>
            <a:r>
              <a:rPr lang="en-US" altLang="zh-CN" sz="1400" b="1" dirty="0"/>
              <a:t>public</a:t>
            </a:r>
            <a:r>
              <a:rPr lang="zh-CN" altLang="zh-CN" sz="1400" b="1" dirty="0"/>
              <a:t>角色的成员只能</a:t>
            </a:r>
            <a:r>
              <a:rPr lang="en-US" altLang="zh-CN" sz="1400" b="1" dirty="0"/>
              <a:t>“</a:t>
            </a:r>
            <a:r>
              <a:rPr lang="zh-CN" altLang="zh-CN" sz="1400" b="1" dirty="0"/>
              <a:t>看到</a:t>
            </a:r>
            <a:r>
              <a:rPr lang="en-US" altLang="zh-CN" sz="1400" b="1" dirty="0"/>
              <a:t>”</a:t>
            </a:r>
            <a:r>
              <a:rPr lang="zh-CN" altLang="zh-CN" sz="1400" b="1" dirty="0"/>
              <a:t>该数据库，但不能操作该数据库。</a:t>
            </a:r>
          </a:p>
        </p:txBody>
      </p:sp>
    </p:spTree>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a:off x="5958840" y="1790799"/>
            <a:ext cx="0" cy="4114701"/>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创建服务器角色</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2" name="组合 41"/>
          <p:cNvGrpSpPr/>
          <p:nvPr/>
        </p:nvGrpSpPr>
        <p:grpSpPr>
          <a:xfrm>
            <a:off x="823450" y="1558409"/>
            <a:ext cx="5039608" cy="1050974"/>
            <a:chOff x="1088299" y="4153868"/>
            <a:chExt cx="2241974" cy="817504"/>
          </a:xfrm>
        </p:grpSpPr>
        <p:sp>
          <p:nvSpPr>
            <p:cNvPr id="43" name="矩形 42"/>
            <p:cNvSpPr/>
            <p:nvPr/>
          </p:nvSpPr>
          <p:spPr>
            <a:xfrm>
              <a:off x="1088299" y="4468621"/>
              <a:ext cx="2142923" cy="502751"/>
            </a:xfrm>
            <a:prstGeom prst="rect">
              <a:avLst/>
            </a:prstGeom>
          </p:spPr>
          <p:txBody>
            <a:bodyPr wrap="square">
              <a:spAutoFit/>
              <a:scene3d>
                <a:camera prst="orthographicFront"/>
                <a:lightRig rig="threePt" dir="t"/>
              </a:scene3d>
              <a:sp3d contourW="6350"/>
            </a:bodyPr>
            <a:lstStyle/>
            <a:p>
              <a:pPr indent="0"/>
              <a:r>
                <a:rPr lang="en-US" altLang="zh-CN" dirty="0">
                  <a:latin typeface="Courier New" panose="02070309020205020404" charset="0"/>
                  <a:ea typeface="宋体" panose="02010600030101010101" pitchFamily="2" charset="-122"/>
                  <a:sym typeface="+mn-ea"/>
                </a:rPr>
                <a:t>【</a:t>
              </a:r>
              <a:r>
                <a:rPr lang="zh-CN" altLang="en-US" dirty="0" smtClean="0">
                  <a:latin typeface="Courier New" panose="02070309020205020404" charset="0"/>
                  <a:ea typeface="宋体" panose="02010600030101010101" pitchFamily="2" charset="-122"/>
                  <a:sym typeface="+mn-ea"/>
                </a:rPr>
                <a:t>例</a:t>
              </a:r>
              <a:r>
                <a:rPr lang="en-US" altLang="zh-CN" dirty="0" smtClean="0">
                  <a:latin typeface="Courier New" panose="02070309020205020404" charset="0"/>
                  <a:ea typeface="宋体" panose="02010600030101010101" pitchFamily="2" charset="-122"/>
                  <a:sym typeface="+mn-ea"/>
                </a:rPr>
                <a:t>08</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使用</a:t>
              </a:r>
              <a:r>
                <a:rPr lang="en-US" altLang="zh-CN" dirty="0">
                  <a:latin typeface="Courier New" panose="02070309020205020404" charset="0"/>
                  <a:ea typeface="宋体" panose="02010600030101010101" pitchFamily="2" charset="-122"/>
                  <a:sym typeface="+mn-ea"/>
                </a:rPr>
                <a:t>SSMS</a:t>
              </a:r>
              <a:r>
                <a:rPr lang="zh-CN" altLang="en-US" dirty="0">
                  <a:latin typeface="Courier New" panose="02070309020205020404" charset="0"/>
                  <a:ea typeface="宋体" panose="02010600030101010101" pitchFamily="2" charset="-122"/>
                  <a:sym typeface="+mn-ea"/>
                </a:rPr>
                <a:t>创建用户自定义的服务器角色</a:t>
              </a:r>
              <a:r>
                <a:rPr lang="en-US" altLang="zh-CN" dirty="0">
                  <a:latin typeface="Courier New" panose="02070309020205020404" charset="0"/>
                  <a:ea typeface="宋体" panose="02010600030101010101" pitchFamily="2" charset="-122"/>
                  <a:sym typeface="+mn-ea"/>
                </a:rPr>
                <a:t>ServerRole-ssms</a:t>
              </a:r>
              <a:r>
                <a:rPr lang="zh-CN" altLang="en-US" dirty="0" smtClean="0">
                  <a:latin typeface="Courier New" panose="02070309020205020404" charset="0"/>
                  <a:ea typeface="宋体" panose="02010600030101010101" pitchFamily="2" charset="-122"/>
                  <a:sym typeface="+mn-ea"/>
                </a:rPr>
                <a:t>。</a:t>
              </a:r>
              <a:endParaRPr lang="zh-CN" altLang="en-US" dirty="0">
                <a:latin typeface="Courier New" panose="02070309020205020404" charset="0"/>
                <a:ea typeface="宋体" panose="02010600030101010101" pitchFamily="2" charset="-122"/>
                <a:sym typeface="+mn-ea"/>
              </a:endParaRPr>
            </a:p>
          </p:txBody>
        </p:sp>
        <p:sp>
          <p:nvSpPr>
            <p:cNvPr id="44" name="矩形 43"/>
            <p:cNvSpPr/>
            <p:nvPr/>
          </p:nvSpPr>
          <p:spPr>
            <a:xfrm>
              <a:off x="1088299" y="4153868"/>
              <a:ext cx="2241974" cy="330379"/>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创建用户自定义服务器角色</a:t>
              </a:r>
            </a:p>
          </p:txBody>
        </p:sp>
      </p:grpSp>
      <p:sp>
        <p:nvSpPr>
          <p:cNvPr id="2" name="矩形 1"/>
          <p:cNvSpPr/>
          <p:nvPr/>
        </p:nvSpPr>
        <p:spPr>
          <a:xfrm>
            <a:off x="823450" y="3002257"/>
            <a:ext cx="5039608" cy="1477328"/>
          </a:xfrm>
          <a:prstGeom prst="rect">
            <a:avLst/>
          </a:prstGeom>
        </p:spPr>
        <p:txBody>
          <a:bodyPr wrap="square">
            <a:spAutoFit/>
          </a:bodyPr>
          <a:lstStyle/>
          <a:p>
            <a:r>
              <a:rPr lang="zh-CN" altLang="en-US" dirty="0">
                <a:latin typeface="Courier New" panose="02070309020205020404" charset="0"/>
                <a:ea typeface="宋体" panose="02010600030101010101" pitchFamily="2" charset="-122"/>
                <a:sym typeface="+mn-ea"/>
              </a:rPr>
              <a:t>具体操作步骤：</a:t>
            </a:r>
          </a:p>
          <a:p>
            <a:r>
              <a:rPr lang="zh-CN" altLang="zh-CN" dirty="0" smtClean="0"/>
              <a:t>（</a:t>
            </a:r>
            <a:r>
              <a:rPr lang="en-US" altLang="zh-CN" dirty="0"/>
              <a:t>1</a:t>
            </a:r>
            <a:r>
              <a:rPr lang="zh-CN" altLang="zh-CN" dirty="0"/>
              <a:t>）在“对象资源管理器”窗格中依次展开服务器实例（</a:t>
            </a:r>
            <a:r>
              <a:rPr lang="en-US" altLang="zh-CN" dirty="0"/>
              <a:t>SHUJU</a:t>
            </a:r>
            <a:r>
              <a:rPr lang="zh-CN" altLang="zh-CN" dirty="0"/>
              <a:t>）→“安全性”，右击“服务器角色”节点，在弹出快捷菜单中选择“新建服务器角色”命令，如图</a:t>
            </a:r>
            <a:r>
              <a:rPr lang="en-US" altLang="zh-CN" dirty="0"/>
              <a:t>11-20</a:t>
            </a:r>
            <a:r>
              <a:rPr lang="zh-CN" altLang="zh-CN" dirty="0"/>
              <a:t>所示。</a:t>
            </a:r>
          </a:p>
        </p:txBody>
      </p:sp>
      <p:pic>
        <p:nvPicPr>
          <p:cNvPr id="3074" name="Picture 2"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5392" y="1682705"/>
            <a:ext cx="3911047" cy="4024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0852326"/>
      </p:ext>
    </p:extLst>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a:off x="5958840" y="1790799"/>
            <a:ext cx="0" cy="4114701"/>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创建服务器角色</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2" name="组合 41"/>
          <p:cNvGrpSpPr/>
          <p:nvPr/>
        </p:nvGrpSpPr>
        <p:grpSpPr>
          <a:xfrm>
            <a:off x="823450" y="1558409"/>
            <a:ext cx="5039608" cy="1050974"/>
            <a:chOff x="1088299" y="4153868"/>
            <a:chExt cx="2241974" cy="817504"/>
          </a:xfrm>
        </p:grpSpPr>
        <p:sp>
          <p:nvSpPr>
            <p:cNvPr id="43" name="矩形 42"/>
            <p:cNvSpPr/>
            <p:nvPr/>
          </p:nvSpPr>
          <p:spPr>
            <a:xfrm>
              <a:off x="1088299" y="4468621"/>
              <a:ext cx="2142923" cy="502751"/>
            </a:xfrm>
            <a:prstGeom prst="rect">
              <a:avLst/>
            </a:prstGeom>
          </p:spPr>
          <p:txBody>
            <a:bodyPr wrap="square">
              <a:spAutoFit/>
              <a:scene3d>
                <a:camera prst="orthographicFront"/>
                <a:lightRig rig="threePt" dir="t"/>
              </a:scene3d>
              <a:sp3d contourW="6350"/>
            </a:bodyPr>
            <a:lstStyle/>
            <a:p>
              <a:pPr indent="0"/>
              <a:r>
                <a:rPr lang="en-US" altLang="zh-CN" dirty="0">
                  <a:latin typeface="Courier New" panose="02070309020205020404" charset="0"/>
                  <a:ea typeface="宋体" panose="02010600030101010101" pitchFamily="2" charset="-122"/>
                  <a:sym typeface="+mn-ea"/>
                </a:rPr>
                <a:t>【</a:t>
              </a:r>
              <a:r>
                <a:rPr lang="zh-CN" altLang="en-US" dirty="0" smtClean="0">
                  <a:latin typeface="Courier New" panose="02070309020205020404" charset="0"/>
                  <a:ea typeface="宋体" panose="02010600030101010101" pitchFamily="2" charset="-122"/>
                  <a:sym typeface="+mn-ea"/>
                </a:rPr>
                <a:t>例</a:t>
              </a:r>
              <a:r>
                <a:rPr lang="en-US" altLang="zh-CN" dirty="0" smtClean="0">
                  <a:latin typeface="Courier New" panose="02070309020205020404" charset="0"/>
                  <a:ea typeface="宋体" panose="02010600030101010101" pitchFamily="2" charset="-122"/>
                  <a:sym typeface="+mn-ea"/>
                </a:rPr>
                <a:t>08</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使用</a:t>
              </a:r>
              <a:r>
                <a:rPr lang="en-US" altLang="zh-CN" dirty="0">
                  <a:latin typeface="Courier New" panose="02070309020205020404" charset="0"/>
                  <a:ea typeface="宋体" panose="02010600030101010101" pitchFamily="2" charset="-122"/>
                  <a:sym typeface="+mn-ea"/>
                </a:rPr>
                <a:t>SSMS</a:t>
              </a:r>
              <a:r>
                <a:rPr lang="zh-CN" altLang="en-US" dirty="0">
                  <a:latin typeface="Courier New" panose="02070309020205020404" charset="0"/>
                  <a:ea typeface="宋体" panose="02010600030101010101" pitchFamily="2" charset="-122"/>
                  <a:sym typeface="+mn-ea"/>
                </a:rPr>
                <a:t>创建用户自定义的服务器角色</a:t>
              </a:r>
              <a:r>
                <a:rPr lang="en-US" altLang="zh-CN" dirty="0">
                  <a:latin typeface="Courier New" panose="02070309020205020404" charset="0"/>
                  <a:ea typeface="宋体" panose="02010600030101010101" pitchFamily="2" charset="-122"/>
                  <a:sym typeface="+mn-ea"/>
                </a:rPr>
                <a:t>ServerRole-ssms</a:t>
              </a:r>
              <a:r>
                <a:rPr lang="zh-CN" altLang="en-US" dirty="0" smtClean="0">
                  <a:latin typeface="Courier New" panose="02070309020205020404" charset="0"/>
                  <a:ea typeface="宋体" panose="02010600030101010101" pitchFamily="2" charset="-122"/>
                  <a:sym typeface="+mn-ea"/>
                </a:rPr>
                <a:t>。</a:t>
              </a:r>
              <a:endParaRPr lang="zh-CN" altLang="en-US" dirty="0">
                <a:latin typeface="Courier New" panose="02070309020205020404" charset="0"/>
                <a:ea typeface="宋体" panose="02010600030101010101" pitchFamily="2" charset="-122"/>
                <a:sym typeface="+mn-ea"/>
              </a:endParaRPr>
            </a:p>
          </p:txBody>
        </p:sp>
        <p:sp>
          <p:nvSpPr>
            <p:cNvPr id="44" name="矩形 43"/>
            <p:cNvSpPr/>
            <p:nvPr/>
          </p:nvSpPr>
          <p:spPr>
            <a:xfrm>
              <a:off x="1088299" y="4153868"/>
              <a:ext cx="2241974" cy="330379"/>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创建用户自定义服务器角色</a:t>
              </a:r>
            </a:p>
          </p:txBody>
        </p:sp>
      </p:grpSp>
      <p:sp>
        <p:nvSpPr>
          <p:cNvPr id="2" name="矩形 1"/>
          <p:cNvSpPr/>
          <p:nvPr/>
        </p:nvSpPr>
        <p:spPr>
          <a:xfrm>
            <a:off x="823450" y="3002257"/>
            <a:ext cx="5039608" cy="1477328"/>
          </a:xfrm>
          <a:prstGeom prst="rect">
            <a:avLst/>
          </a:prstGeom>
        </p:spPr>
        <p:txBody>
          <a:bodyPr wrap="square">
            <a:spAutoFit/>
          </a:bodyPr>
          <a:lstStyle/>
          <a:p>
            <a:r>
              <a:rPr lang="zh-CN" altLang="en-US" dirty="0">
                <a:latin typeface="Courier New" panose="02070309020205020404" charset="0"/>
                <a:ea typeface="宋体" panose="02010600030101010101" pitchFamily="2" charset="-122"/>
                <a:sym typeface="+mn-ea"/>
              </a:rPr>
              <a:t>具体操作步骤：</a:t>
            </a:r>
          </a:p>
          <a:p>
            <a:r>
              <a:rPr lang="zh-CN" altLang="en-US" dirty="0"/>
              <a:t>（</a:t>
            </a:r>
            <a:r>
              <a:rPr lang="en-US" altLang="zh-CN" dirty="0"/>
              <a:t>2</a:t>
            </a:r>
            <a:r>
              <a:rPr lang="zh-CN" altLang="en-US" dirty="0"/>
              <a:t>）单击释放后，弹出“新建服务器角色”窗口的“常规”选项卡。在“服务器角色名称”文本框中输入名称：</a:t>
            </a:r>
            <a:r>
              <a:rPr lang="en-US" altLang="zh-CN" dirty="0"/>
              <a:t>ServerRole_ssms</a:t>
            </a:r>
            <a:r>
              <a:rPr lang="zh-CN" altLang="en-US" dirty="0"/>
              <a:t>，如图</a:t>
            </a:r>
            <a:r>
              <a:rPr lang="en-US" altLang="zh-CN" dirty="0"/>
              <a:t>11-21</a:t>
            </a:r>
            <a:r>
              <a:rPr lang="zh-CN" altLang="en-US" dirty="0"/>
              <a:t>所示。</a:t>
            </a:r>
            <a:endParaRPr lang="zh-CN" altLang="zh-CN" dirty="0"/>
          </a:p>
        </p:txBody>
      </p:sp>
      <p:pic>
        <p:nvPicPr>
          <p:cNvPr id="4098" name="Picture 2"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7738" y="1366752"/>
            <a:ext cx="5369786" cy="4538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3189284"/>
      </p:ext>
    </p:extLst>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a:off x="5958840" y="1790799"/>
            <a:ext cx="0" cy="4114701"/>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创建服务器角色</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2" name="组合 41"/>
          <p:cNvGrpSpPr/>
          <p:nvPr/>
        </p:nvGrpSpPr>
        <p:grpSpPr>
          <a:xfrm>
            <a:off x="823450" y="1558409"/>
            <a:ext cx="5039608" cy="1050974"/>
            <a:chOff x="1088299" y="4153868"/>
            <a:chExt cx="2241974" cy="817504"/>
          </a:xfrm>
        </p:grpSpPr>
        <p:sp>
          <p:nvSpPr>
            <p:cNvPr id="43" name="矩形 42"/>
            <p:cNvSpPr/>
            <p:nvPr/>
          </p:nvSpPr>
          <p:spPr>
            <a:xfrm>
              <a:off x="1088299" y="4468621"/>
              <a:ext cx="2142923" cy="502751"/>
            </a:xfrm>
            <a:prstGeom prst="rect">
              <a:avLst/>
            </a:prstGeom>
          </p:spPr>
          <p:txBody>
            <a:bodyPr wrap="square">
              <a:spAutoFit/>
              <a:scene3d>
                <a:camera prst="orthographicFront"/>
                <a:lightRig rig="threePt" dir="t"/>
              </a:scene3d>
              <a:sp3d contourW="6350"/>
            </a:bodyPr>
            <a:lstStyle/>
            <a:p>
              <a:pPr indent="0"/>
              <a:r>
                <a:rPr lang="en-US" altLang="zh-CN" dirty="0">
                  <a:latin typeface="Courier New" panose="02070309020205020404" charset="0"/>
                  <a:ea typeface="宋体" panose="02010600030101010101" pitchFamily="2" charset="-122"/>
                  <a:sym typeface="+mn-ea"/>
                </a:rPr>
                <a:t>【</a:t>
              </a:r>
              <a:r>
                <a:rPr lang="zh-CN" altLang="en-US" dirty="0" smtClean="0">
                  <a:latin typeface="Courier New" panose="02070309020205020404" charset="0"/>
                  <a:ea typeface="宋体" panose="02010600030101010101" pitchFamily="2" charset="-122"/>
                  <a:sym typeface="+mn-ea"/>
                </a:rPr>
                <a:t>例</a:t>
              </a:r>
              <a:r>
                <a:rPr lang="en-US" altLang="zh-CN" dirty="0" smtClean="0">
                  <a:latin typeface="Courier New" panose="02070309020205020404" charset="0"/>
                  <a:ea typeface="宋体" panose="02010600030101010101" pitchFamily="2" charset="-122"/>
                  <a:sym typeface="+mn-ea"/>
                </a:rPr>
                <a:t>08</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使用</a:t>
              </a:r>
              <a:r>
                <a:rPr lang="en-US" altLang="zh-CN" dirty="0">
                  <a:latin typeface="Courier New" panose="02070309020205020404" charset="0"/>
                  <a:ea typeface="宋体" panose="02010600030101010101" pitchFamily="2" charset="-122"/>
                  <a:sym typeface="+mn-ea"/>
                </a:rPr>
                <a:t>SSMS</a:t>
              </a:r>
              <a:r>
                <a:rPr lang="zh-CN" altLang="en-US" dirty="0">
                  <a:latin typeface="Courier New" panose="02070309020205020404" charset="0"/>
                  <a:ea typeface="宋体" panose="02010600030101010101" pitchFamily="2" charset="-122"/>
                  <a:sym typeface="+mn-ea"/>
                </a:rPr>
                <a:t>创建用户自定义的服务器角色</a:t>
              </a:r>
              <a:r>
                <a:rPr lang="en-US" altLang="zh-CN" dirty="0">
                  <a:latin typeface="Courier New" panose="02070309020205020404" charset="0"/>
                  <a:ea typeface="宋体" panose="02010600030101010101" pitchFamily="2" charset="-122"/>
                  <a:sym typeface="+mn-ea"/>
                </a:rPr>
                <a:t>ServerRole-ssms</a:t>
              </a:r>
              <a:r>
                <a:rPr lang="zh-CN" altLang="en-US" dirty="0" smtClean="0">
                  <a:latin typeface="Courier New" panose="02070309020205020404" charset="0"/>
                  <a:ea typeface="宋体" panose="02010600030101010101" pitchFamily="2" charset="-122"/>
                  <a:sym typeface="+mn-ea"/>
                </a:rPr>
                <a:t>。</a:t>
              </a:r>
              <a:endParaRPr lang="zh-CN" altLang="en-US" dirty="0">
                <a:latin typeface="Courier New" panose="02070309020205020404" charset="0"/>
                <a:ea typeface="宋体" panose="02010600030101010101" pitchFamily="2" charset="-122"/>
                <a:sym typeface="+mn-ea"/>
              </a:endParaRPr>
            </a:p>
          </p:txBody>
        </p:sp>
        <p:sp>
          <p:nvSpPr>
            <p:cNvPr id="44" name="矩形 43"/>
            <p:cNvSpPr/>
            <p:nvPr/>
          </p:nvSpPr>
          <p:spPr>
            <a:xfrm>
              <a:off x="1088299" y="4153868"/>
              <a:ext cx="2241974" cy="330379"/>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创建用户自定义服务器角色</a:t>
              </a:r>
            </a:p>
          </p:txBody>
        </p:sp>
      </p:grpSp>
      <p:sp>
        <p:nvSpPr>
          <p:cNvPr id="2" name="矩形 1"/>
          <p:cNvSpPr/>
          <p:nvPr/>
        </p:nvSpPr>
        <p:spPr>
          <a:xfrm>
            <a:off x="823450" y="3002257"/>
            <a:ext cx="5039608" cy="923330"/>
          </a:xfrm>
          <a:prstGeom prst="rect">
            <a:avLst/>
          </a:prstGeom>
        </p:spPr>
        <p:txBody>
          <a:bodyPr wrap="square">
            <a:spAutoFit/>
          </a:bodyPr>
          <a:lstStyle/>
          <a:p>
            <a:r>
              <a:rPr lang="zh-CN" altLang="en-US" dirty="0">
                <a:latin typeface="Courier New" panose="02070309020205020404" charset="0"/>
                <a:ea typeface="宋体" panose="02010600030101010101" pitchFamily="2" charset="-122"/>
                <a:sym typeface="+mn-ea"/>
              </a:rPr>
              <a:t>具体操作步骤：</a:t>
            </a:r>
          </a:p>
          <a:p>
            <a:r>
              <a:rPr lang="zh-CN" altLang="en-US" dirty="0"/>
              <a:t>（</a:t>
            </a:r>
            <a:r>
              <a:rPr lang="en-US" altLang="zh-CN" dirty="0"/>
              <a:t>3</a:t>
            </a:r>
            <a:r>
              <a:rPr lang="zh-CN" altLang="en-US" dirty="0"/>
              <a:t>）继续单击“成员”选项，右侧可以设置“此角色的成员”，如图</a:t>
            </a:r>
            <a:r>
              <a:rPr lang="en-US" altLang="zh-CN" dirty="0"/>
              <a:t>11-22</a:t>
            </a:r>
            <a:r>
              <a:rPr lang="zh-CN" altLang="en-US" dirty="0"/>
              <a:t>所示。</a:t>
            </a:r>
            <a:endParaRPr lang="zh-CN" altLang="zh-CN" dirty="0"/>
          </a:p>
        </p:txBody>
      </p:sp>
      <p:pic>
        <p:nvPicPr>
          <p:cNvPr id="5122" name="Picture 2"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8551" y="1500845"/>
            <a:ext cx="5207811" cy="440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8716850"/>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sz="4800" dirty="0">
                <a:solidFill>
                  <a:schemeClr val="accent1"/>
                </a:solidFill>
              </a:rPr>
              <a:t>PART  01</a:t>
            </a:r>
            <a:endParaRPr lang="zh-CN" altLang="en-US" sz="4800" dirty="0">
              <a:solidFill>
                <a:schemeClr val="accent1"/>
              </a:solidFill>
            </a:endParaRPr>
          </a:p>
        </p:txBody>
      </p:sp>
      <p:sp>
        <p:nvSpPr>
          <p:cNvPr id="13" name="文本框 12"/>
          <p:cNvSpPr txBox="1"/>
          <p:nvPr/>
        </p:nvSpPr>
        <p:spPr>
          <a:xfrm>
            <a:off x="5981700" y="3288447"/>
            <a:ext cx="2236510" cy="584775"/>
          </a:xfrm>
          <a:prstGeom prst="rect">
            <a:avLst/>
          </a:prstGeom>
          <a:noFill/>
        </p:spPr>
        <p:txBody>
          <a:bodyPr wrap="none" rtlCol="0">
            <a:spAutoFit/>
            <a:scene3d>
              <a:camera prst="orthographicFront"/>
              <a:lightRig rig="threePt" dir="t"/>
            </a:scene3d>
            <a:sp3d contourW="6350"/>
          </a:bodyPr>
          <a:lstStyle/>
          <a:p>
            <a:r>
              <a:rPr lang="zh-CN" altLang="en-US" sz="3200" b="1" dirty="0">
                <a:solidFill>
                  <a:schemeClr val="accent1"/>
                </a:solidFill>
              </a:rPr>
              <a:t>安全性概述</a:t>
            </a:r>
          </a:p>
        </p:txBody>
      </p:sp>
      <p:pic>
        <p:nvPicPr>
          <p:cNvPr id="16" name="图片占位符 15"/>
          <p:cNvPicPr>
            <a:picLocks noGrp="1" noChangeAspect="1"/>
          </p:cNvPicPr>
          <p:nvPr>
            <p:ph type="pic" sz="quarter" idx="10"/>
          </p:nvPr>
        </p:nvPicPr>
        <p:blipFill>
          <a:blip r:embed="rId4" cstate="screen"/>
          <a:srcRect/>
          <a:stretch>
            <a:fillRect/>
          </a:stretch>
        </p:blipFill>
        <p:spPr/>
      </p:pic>
      <p:cxnSp>
        <p:nvCxnSpPr>
          <p:cNvPr id="19" name="直接连接符 18"/>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a:off x="5958840" y="1790799"/>
            <a:ext cx="0" cy="4114701"/>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创建服务器角色</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2" name="组合 41"/>
          <p:cNvGrpSpPr/>
          <p:nvPr/>
        </p:nvGrpSpPr>
        <p:grpSpPr>
          <a:xfrm>
            <a:off x="823450" y="1558409"/>
            <a:ext cx="5039608" cy="1050974"/>
            <a:chOff x="1088299" y="4153868"/>
            <a:chExt cx="2241974" cy="817504"/>
          </a:xfrm>
        </p:grpSpPr>
        <p:sp>
          <p:nvSpPr>
            <p:cNvPr id="43" name="矩形 42"/>
            <p:cNvSpPr/>
            <p:nvPr/>
          </p:nvSpPr>
          <p:spPr>
            <a:xfrm>
              <a:off x="1088299" y="4468621"/>
              <a:ext cx="2142923" cy="502751"/>
            </a:xfrm>
            <a:prstGeom prst="rect">
              <a:avLst/>
            </a:prstGeom>
          </p:spPr>
          <p:txBody>
            <a:bodyPr wrap="square">
              <a:spAutoFit/>
              <a:scene3d>
                <a:camera prst="orthographicFront"/>
                <a:lightRig rig="threePt" dir="t"/>
              </a:scene3d>
              <a:sp3d contourW="6350"/>
            </a:bodyPr>
            <a:lstStyle/>
            <a:p>
              <a:pPr indent="0"/>
              <a:r>
                <a:rPr lang="en-US" altLang="zh-CN" dirty="0">
                  <a:latin typeface="Courier New" panose="02070309020205020404" charset="0"/>
                  <a:ea typeface="宋体" panose="02010600030101010101" pitchFamily="2" charset="-122"/>
                  <a:sym typeface="+mn-ea"/>
                </a:rPr>
                <a:t>【</a:t>
              </a:r>
              <a:r>
                <a:rPr lang="zh-CN" altLang="en-US" dirty="0" smtClean="0">
                  <a:latin typeface="Courier New" panose="02070309020205020404" charset="0"/>
                  <a:ea typeface="宋体" panose="02010600030101010101" pitchFamily="2" charset="-122"/>
                  <a:sym typeface="+mn-ea"/>
                </a:rPr>
                <a:t>例</a:t>
              </a:r>
              <a:r>
                <a:rPr lang="en-US" altLang="zh-CN" dirty="0" smtClean="0">
                  <a:latin typeface="Courier New" panose="02070309020205020404" charset="0"/>
                  <a:ea typeface="宋体" panose="02010600030101010101" pitchFamily="2" charset="-122"/>
                  <a:sym typeface="+mn-ea"/>
                </a:rPr>
                <a:t>08</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使用</a:t>
              </a:r>
              <a:r>
                <a:rPr lang="en-US" altLang="zh-CN" dirty="0">
                  <a:latin typeface="Courier New" panose="02070309020205020404" charset="0"/>
                  <a:ea typeface="宋体" panose="02010600030101010101" pitchFamily="2" charset="-122"/>
                  <a:sym typeface="+mn-ea"/>
                </a:rPr>
                <a:t>SSMS</a:t>
              </a:r>
              <a:r>
                <a:rPr lang="zh-CN" altLang="en-US" dirty="0">
                  <a:latin typeface="Courier New" panose="02070309020205020404" charset="0"/>
                  <a:ea typeface="宋体" panose="02010600030101010101" pitchFamily="2" charset="-122"/>
                  <a:sym typeface="+mn-ea"/>
                </a:rPr>
                <a:t>创建用户自定义的服务器角色</a:t>
              </a:r>
              <a:r>
                <a:rPr lang="en-US" altLang="zh-CN" dirty="0">
                  <a:latin typeface="Courier New" panose="02070309020205020404" charset="0"/>
                  <a:ea typeface="宋体" panose="02010600030101010101" pitchFamily="2" charset="-122"/>
                  <a:sym typeface="+mn-ea"/>
                </a:rPr>
                <a:t>ServerRole-ssms</a:t>
              </a:r>
              <a:r>
                <a:rPr lang="zh-CN" altLang="en-US" dirty="0" smtClean="0">
                  <a:latin typeface="Courier New" panose="02070309020205020404" charset="0"/>
                  <a:ea typeface="宋体" panose="02010600030101010101" pitchFamily="2" charset="-122"/>
                  <a:sym typeface="+mn-ea"/>
                </a:rPr>
                <a:t>。</a:t>
              </a:r>
              <a:endParaRPr lang="zh-CN" altLang="en-US" dirty="0">
                <a:latin typeface="Courier New" panose="02070309020205020404" charset="0"/>
                <a:ea typeface="宋体" panose="02010600030101010101" pitchFamily="2" charset="-122"/>
                <a:sym typeface="+mn-ea"/>
              </a:endParaRPr>
            </a:p>
          </p:txBody>
        </p:sp>
        <p:sp>
          <p:nvSpPr>
            <p:cNvPr id="44" name="矩形 43"/>
            <p:cNvSpPr/>
            <p:nvPr/>
          </p:nvSpPr>
          <p:spPr>
            <a:xfrm>
              <a:off x="1088299" y="4153868"/>
              <a:ext cx="2241974" cy="330379"/>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创建用户自定义服务器角色</a:t>
              </a:r>
            </a:p>
          </p:txBody>
        </p:sp>
      </p:grpSp>
      <p:sp>
        <p:nvSpPr>
          <p:cNvPr id="2" name="矩形 1"/>
          <p:cNvSpPr/>
          <p:nvPr/>
        </p:nvSpPr>
        <p:spPr>
          <a:xfrm>
            <a:off x="823450" y="3002257"/>
            <a:ext cx="5039608" cy="923330"/>
          </a:xfrm>
          <a:prstGeom prst="rect">
            <a:avLst/>
          </a:prstGeom>
        </p:spPr>
        <p:txBody>
          <a:bodyPr wrap="square">
            <a:spAutoFit/>
          </a:bodyPr>
          <a:lstStyle/>
          <a:p>
            <a:r>
              <a:rPr lang="zh-CN" altLang="en-US" dirty="0">
                <a:latin typeface="Courier New" panose="02070309020205020404" charset="0"/>
                <a:ea typeface="宋体" panose="02010600030101010101" pitchFamily="2" charset="-122"/>
                <a:sym typeface="+mn-ea"/>
              </a:rPr>
              <a:t>具体操作步骤：</a:t>
            </a:r>
          </a:p>
          <a:p>
            <a:r>
              <a:rPr lang="zh-CN" altLang="en-US" dirty="0"/>
              <a:t>（</a:t>
            </a:r>
            <a:r>
              <a:rPr lang="en-US" altLang="zh-CN" dirty="0"/>
              <a:t>4</a:t>
            </a:r>
            <a:r>
              <a:rPr lang="zh-CN" altLang="en-US" dirty="0"/>
              <a:t>）继续单击“成员身份”选项，右侧可以设置“服务器角色成员身份”，如图</a:t>
            </a:r>
            <a:r>
              <a:rPr lang="en-US" altLang="zh-CN" dirty="0"/>
              <a:t>11-23</a:t>
            </a:r>
            <a:r>
              <a:rPr lang="zh-CN" altLang="en-US" dirty="0"/>
              <a:t>所示。</a:t>
            </a:r>
            <a:endParaRPr lang="zh-CN" altLang="zh-CN" dirty="0"/>
          </a:p>
        </p:txBody>
      </p:sp>
      <p:pic>
        <p:nvPicPr>
          <p:cNvPr id="6146" name="Picture 2"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6206" y="1595439"/>
            <a:ext cx="5099227" cy="4310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823450" y="4477435"/>
            <a:ext cx="5039608" cy="646331"/>
          </a:xfrm>
          <a:prstGeom prst="rect">
            <a:avLst/>
          </a:prstGeom>
        </p:spPr>
        <p:txBody>
          <a:bodyPr wrap="square">
            <a:spAutoFit/>
          </a:bodyPr>
          <a:lstStyle/>
          <a:p>
            <a:r>
              <a:rPr lang="zh-CN" altLang="zh-CN" dirty="0"/>
              <a:t>（</a:t>
            </a:r>
            <a:r>
              <a:rPr lang="en-US" altLang="zh-CN" dirty="0"/>
              <a:t>5</a:t>
            </a:r>
            <a:r>
              <a:rPr lang="zh-CN" altLang="zh-CN" dirty="0"/>
              <a:t>）单击“完成”按钮，返回</a:t>
            </a:r>
            <a:r>
              <a:rPr lang="en-US" altLang="zh-CN" dirty="0"/>
              <a:t>SSMS</a:t>
            </a:r>
            <a:r>
              <a:rPr lang="zh-CN" altLang="zh-CN" dirty="0"/>
              <a:t>，完成自定义服务器角色的创建。</a:t>
            </a:r>
          </a:p>
        </p:txBody>
      </p:sp>
    </p:spTree>
    <p:extLst>
      <p:ext uri="{BB962C8B-B14F-4D97-AF65-F5344CB8AC3E}">
        <p14:creationId xmlns:p14="http://schemas.microsoft.com/office/powerpoint/2010/main" val="2949342302"/>
      </p:ext>
    </p:extLst>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创建服务器角色</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2" name="组合 41"/>
          <p:cNvGrpSpPr/>
          <p:nvPr/>
        </p:nvGrpSpPr>
        <p:grpSpPr>
          <a:xfrm>
            <a:off x="823450" y="1558409"/>
            <a:ext cx="10226696" cy="2251591"/>
            <a:chOff x="1088299" y="4153868"/>
            <a:chExt cx="2241974" cy="1463898"/>
          </a:xfrm>
        </p:grpSpPr>
        <p:sp>
          <p:nvSpPr>
            <p:cNvPr id="43" name="矩形 42"/>
            <p:cNvSpPr/>
            <p:nvPr/>
          </p:nvSpPr>
          <p:spPr>
            <a:xfrm>
              <a:off x="1088299" y="4468621"/>
              <a:ext cx="2142923" cy="1149145"/>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格式：</a:t>
              </a:r>
              <a:r>
                <a:rPr lang="en-US" altLang="zh-CN" dirty="0">
                  <a:latin typeface="Courier New" panose="02070309020205020404" charset="0"/>
                  <a:ea typeface="宋体" panose="02010600030101010101" pitchFamily="2" charset="-122"/>
                  <a:sym typeface="+mn-ea"/>
                </a:rPr>
                <a:t>create server role &lt;</a:t>
              </a:r>
              <a:r>
                <a:rPr lang="zh-CN" altLang="en-US" dirty="0">
                  <a:latin typeface="Courier New" panose="02070309020205020404" charset="0"/>
                  <a:ea typeface="宋体" panose="02010600030101010101" pitchFamily="2" charset="-122"/>
                  <a:sym typeface="+mn-ea"/>
                </a:rPr>
                <a:t>用户自定义服务器角色</a:t>
              </a:r>
              <a:r>
                <a:rPr lang="en-US" altLang="zh-CN" dirty="0">
                  <a:latin typeface="Courier New" panose="02070309020205020404" charset="0"/>
                  <a:ea typeface="宋体" panose="02010600030101010101" pitchFamily="2" charset="-122"/>
                  <a:sym typeface="+mn-ea"/>
                </a:rPr>
                <a:t>&gt; [authorization &lt;</a:t>
              </a:r>
              <a:r>
                <a:rPr lang="zh-CN" altLang="en-US" dirty="0">
                  <a:latin typeface="Courier New" panose="02070309020205020404" charset="0"/>
                  <a:ea typeface="宋体" panose="02010600030101010101" pitchFamily="2" charset="-122"/>
                  <a:sym typeface="+mn-ea"/>
                </a:rPr>
                <a:t>登录名</a:t>
              </a:r>
              <a:r>
                <a:rPr lang="en-US" altLang="zh-CN" dirty="0">
                  <a:latin typeface="Courier New" panose="02070309020205020404" charset="0"/>
                  <a:ea typeface="宋体" panose="02010600030101010101" pitchFamily="2" charset="-122"/>
                  <a:sym typeface="+mn-ea"/>
                </a:rPr>
                <a:t>&gt;]</a:t>
              </a:r>
            </a:p>
            <a:p>
              <a:pPr indent="0"/>
              <a:r>
                <a:rPr lang="zh-CN" altLang="en-US" dirty="0">
                  <a:latin typeface="Courier New" panose="02070309020205020404" charset="0"/>
                  <a:ea typeface="宋体" panose="02010600030101010101" pitchFamily="2" charset="-122"/>
                  <a:sym typeface="+mn-ea"/>
                </a:rPr>
                <a:t>功能：创建用户自定自定义服务器角色。</a:t>
              </a:r>
            </a:p>
            <a:p>
              <a:pPr indent="0"/>
              <a:r>
                <a:rPr lang="zh-CN" altLang="en-US" dirty="0">
                  <a:latin typeface="Courier New" panose="02070309020205020404" charset="0"/>
                  <a:ea typeface="宋体" panose="02010600030101010101" pitchFamily="2" charset="-122"/>
                  <a:sym typeface="+mn-ea"/>
                </a:rPr>
                <a:t>说明：</a:t>
              </a:r>
              <a:r>
                <a:rPr lang="en-US" altLang="zh-CN" dirty="0">
                  <a:latin typeface="Courier New" panose="02070309020205020404" charset="0"/>
                  <a:ea typeface="宋体" panose="02010600030101010101" pitchFamily="2" charset="-122"/>
                  <a:sym typeface="+mn-ea"/>
                </a:rPr>
                <a:t>authorization</a:t>
              </a:r>
              <a:r>
                <a:rPr lang="zh-CN" altLang="en-US" dirty="0">
                  <a:latin typeface="Courier New" panose="02070309020205020404" charset="0"/>
                  <a:ea typeface="宋体" panose="02010600030101010101" pitchFamily="2" charset="-122"/>
                  <a:sym typeface="+mn-ea"/>
                </a:rPr>
                <a:t>是指定拥有此服务器角色的登录名，缺省时为当前登录名。</a:t>
              </a:r>
            </a:p>
          </p:txBody>
        </p:sp>
        <p:sp>
          <p:nvSpPr>
            <p:cNvPr id="44" name="矩形 43"/>
            <p:cNvSpPr/>
            <p:nvPr/>
          </p:nvSpPr>
          <p:spPr>
            <a:xfrm>
              <a:off x="1088299" y="4153868"/>
              <a:ext cx="2241974" cy="3081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2</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T-SQL</a:t>
              </a:r>
              <a:r>
                <a:rPr lang="zh-CN" altLang="en-US" b="1" dirty="0">
                  <a:solidFill>
                    <a:schemeClr val="tx1">
                      <a:lumMod val="65000"/>
                      <a:lumOff val="35000"/>
                    </a:schemeClr>
                  </a:solidFill>
                </a:rPr>
                <a:t>语句创建服务器角色</a:t>
              </a:r>
            </a:p>
          </p:txBody>
        </p:sp>
      </p:grpSp>
    </p:spTree>
    <p:extLst>
      <p:ext uri="{BB962C8B-B14F-4D97-AF65-F5344CB8AC3E}">
        <p14:creationId xmlns:p14="http://schemas.microsoft.com/office/powerpoint/2010/main" val="677517971"/>
      </p:ext>
    </p:extLst>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a:off x="5958840" y="1790799"/>
            <a:ext cx="0" cy="4114701"/>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管理服务器</a:t>
            </a:r>
            <a:r>
              <a:rPr lang="zh-CN" altLang="en-US" sz="3200" b="1" dirty="0" smtClean="0">
                <a:solidFill>
                  <a:srgbClr val="2980B9"/>
                </a:solidFill>
                <a:ea typeface="微软雅黑" panose="020B0503020204020204" charset="-122"/>
              </a:rPr>
              <a:t>角色</a:t>
            </a:r>
            <a:endParaRPr lang="zh-CN" altLang="en-US" sz="3200" b="1" dirty="0">
              <a:solidFill>
                <a:srgbClr val="2980B9"/>
              </a:solidFill>
              <a:ea typeface="微软雅黑" panose="020B0503020204020204" charset="-122"/>
            </a:endParaRP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03</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2" name="组合 41"/>
          <p:cNvGrpSpPr/>
          <p:nvPr/>
        </p:nvGrpSpPr>
        <p:grpSpPr>
          <a:xfrm>
            <a:off x="823450" y="1558407"/>
            <a:ext cx="5039608" cy="1789638"/>
            <a:chOff x="1088299" y="4153868"/>
            <a:chExt cx="2241974" cy="1392077"/>
          </a:xfrm>
        </p:grpSpPr>
        <p:sp>
          <p:nvSpPr>
            <p:cNvPr id="43" name="矩形 42"/>
            <p:cNvSpPr/>
            <p:nvPr/>
          </p:nvSpPr>
          <p:spPr>
            <a:xfrm>
              <a:off x="1088299" y="4468621"/>
              <a:ext cx="2142923" cy="1077324"/>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在“对象资源管理器”窗格中依次展开服务器实例→“安全性”→“服务器角色”节点，右击需要修改的“服务器角色”，在弹出快捷菜单中选择“属性”命令，打开</a:t>
              </a:r>
              <a:r>
                <a:rPr lang="zh-CN" altLang="en-US" sz="1400" dirty="0" smtClean="0">
                  <a:latin typeface="Courier New" panose="02070309020205020404" charset="0"/>
                  <a:ea typeface="宋体" panose="02010600030101010101" pitchFamily="2" charset="-122"/>
                  <a:sym typeface="+mn-ea"/>
                </a:rPr>
                <a:t>“服务器角色”</a:t>
              </a:r>
              <a:r>
                <a:rPr lang="zh-CN" altLang="en-US" sz="1400" dirty="0">
                  <a:latin typeface="Courier New" panose="02070309020205020404" charset="0"/>
                  <a:ea typeface="宋体" panose="02010600030101010101" pitchFamily="2" charset="-122"/>
                  <a:sym typeface="+mn-ea"/>
                </a:rPr>
                <a:t>窗口</a:t>
              </a:r>
              <a:r>
                <a:rPr lang="zh-CN" altLang="en-US" sz="1400" dirty="0" smtClean="0">
                  <a:latin typeface="Courier New" panose="02070309020205020404" charset="0"/>
                  <a:ea typeface="宋体" panose="02010600030101010101" pitchFamily="2" charset="-122"/>
                  <a:sym typeface="+mn-ea"/>
                </a:rPr>
                <a:t>，</a:t>
              </a:r>
              <a:r>
                <a:rPr lang="zh-CN" altLang="en-US" sz="1400" dirty="0">
                  <a:latin typeface="Courier New" panose="02070309020205020404" charset="0"/>
                  <a:ea typeface="宋体" panose="02010600030101010101" pitchFamily="2" charset="-122"/>
                  <a:sym typeface="+mn-ea"/>
                </a:rPr>
                <a:t>即可为其添加成员或者删除成员等操作；或者在弹出快捷菜单中选择“删除”命令，即可删除用户自定义的服务器器角色。</a:t>
              </a:r>
            </a:p>
          </p:txBody>
        </p:sp>
        <p:sp>
          <p:nvSpPr>
            <p:cNvPr id="44" name="矩形 43"/>
            <p:cNvSpPr/>
            <p:nvPr/>
          </p:nvSpPr>
          <p:spPr>
            <a:xfrm>
              <a:off x="1088299" y="4153868"/>
              <a:ext cx="2241974" cy="330379"/>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管理服务器</a:t>
              </a:r>
              <a:r>
                <a:rPr lang="zh-CN" altLang="en-US" b="1" dirty="0" smtClean="0">
                  <a:solidFill>
                    <a:schemeClr val="tx1">
                      <a:lumMod val="65000"/>
                      <a:lumOff val="35000"/>
                    </a:schemeClr>
                  </a:solidFill>
                </a:rPr>
                <a:t>角色</a:t>
              </a:r>
              <a:endParaRPr lang="zh-CN" altLang="en-US" b="1" dirty="0">
                <a:solidFill>
                  <a:schemeClr val="tx1">
                    <a:lumMod val="65000"/>
                    <a:lumOff val="35000"/>
                  </a:schemeClr>
                </a:solidFill>
              </a:endParaRPr>
            </a:p>
          </p:txBody>
        </p:sp>
      </p:grpSp>
      <p:grpSp>
        <p:nvGrpSpPr>
          <p:cNvPr id="45" name="组合 44"/>
          <p:cNvGrpSpPr/>
          <p:nvPr/>
        </p:nvGrpSpPr>
        <p:grpSpPr>
          <a:xfrm>
            <a:off x="823450" y="3698959"/>
            <a:ext cx="5135390" cy="1574193"/>
            <a:chOff x="1088299" y="4153868"/>
            <a:chExt cx="2241974" cy="1224493"/>
          </a:xfrm>
        </p:grpSpPr>
        <p:sp>
          <p:nvSpPr>
            <p:cNvPr id="46" name="矩形 45"/>
            <p:cNvSpPr/>
            <p:nvPr/>
          </p:nvSpPr>
          <p:spPr>
            <a:xfrm>
              <a:off x="1088299" y="4468621"/>
              <a:ext cx="2241974" cy="909740"/>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格式：</a:t>
              </a:r>
            </a:p>
            <a:p>
              <a:pPr indent="0"/>
              <a:r>
                <a:rPr lang="en-US" altLang="zh-CN" sz="1400" dirty="0">
                  <a:latin typeface="Courier New" panose="02070309020205020404" charset="0"/>
                  <a:ea typeface="宋体" panose="02010600030101010101" pitchFamily="2" charset="-122"/>
                  <a:sym typeface="+mn-ea"/>
                </a:rPr>
                <a:t>alter server role &lt;</a:t>
              </a:r>
              <a:r>
                <a:rPr lang="zh-CN" altLang="en-US" sz="1400" dirty="0">
                  <a:latin typeface="Courier New" panose="02070309020205020404" charset="0"/>
                  <a:ea typeface="宋体" panose="02010600030101010101" pitchFamily="2" charset="-122"/>
                  <a:sym typeface="+mn-ea"/>
                </a:rPr>
                <a:t>服务器角色</a:t>
              </a:r>
              <a:r>
                <a:rPr lang="en-US" altLang="zh-CN" sz="1400" dirty="0">
                  <a:latin typeface="Courier New" panose="02070309020205020404" charset="0"/>
                  <a:ea typeface="宋体" panose="02010600030101010101" pitchFamily="2" charset="-122"/>
                  <a:sym typeface="+mn-ea"/>
                </a:rPr>
                <a:t>&gt; {with name=</a:t>
              </a:r>
              <a:r>
                <a:rPr lang="zh-CN" altLang="en-US" sz="1400" dirty="0">
                  <a:latin typeface="Courier New" panose="02070309020205020404" charset="0"/>
                  <a:ea typeface="宋体" panose="02010600030101010101" pitchFamily="2" charset="-122"/>
                  <a:sym typeface="+mn-ea"/>
                </a:rPr>
                <a:t>新角色名</a:t>
              </a:r>
              <a:r>
                <a:rPr lang="en-US" altLang="zh-CN" sz="1400" dirty="0">
                  <a:latin typeface="Courier New" panose="02070309020205020404" charset="0"/>
                  <a:ea typeface="宋体" panose="02010600030101010101" pitchFamily="2" charset="-122"/>
                  <a:sym typeface="+mn-ea"/>
                </a:rPr>
                <a:t>|{</a:t>
              </a:r>
              <a:r>
                <a:rPr lang="en-US" altLang="zh-CN" sz="1400" dirty="0" err="1">
                  <a:latin typeface="Courier New" panose="02070309020205020404" charset="0"/>
                  <a:ea typeface="宋体" panose="02010600030101010101" pitchFamily="2" charset="-122"/>
                  <a:sym typeface="+mn-ea"/>
                </a:rPr>
                <a:t>add|drop</a:t>
              </a:r>
              <a:r>
                <a:rPr lang="en-US" altLang="zh-CN" sz="1400" dirty="0">
                  <a:latin typeface="Courier New" panose="02070309020205020404" charset="0"/>
                  <a:ea typeface="宋体" panose="02010600030101010101" pitchFamily="2" charset="-122"/>
                  <a:sym typeface="+mn-ea"/>
                </a:rPr>
                <a:t>} member </a:t>
              </a:r>
              <a:r>
                <a:rPr lang="zh-CN" altLang="en-US" sz="1400" dirty="0">
                  <a:latin typeface="Courier New" panose="02070309020205020404" charset="0"/>
                  <a:ea typeface="宋体" panose="02010600030101010101" pitchFamily="2" charset="-122"/>
                  <a:sym typeface="+mn-ea"/>
                </a:rPr>
                <a:t>服务器级主体</a:t>
              </a:r>
              <a:r>
                <a:rPr lang="en-US" altLang="zh-CN" sz="1400" dirty="0">
                  <a:latin typeface="Courier New" panose="02070309020205020404" charset="0"/>
                  <a:ea typeface="宋体" panose="02010600030101010101" pitchFamily="2" charset="-122"/>
                  <a:sym typeface="+mn-ea"/>
                </a:rPr>
                <a:t>}</a:t>
              </a:r>
            </a:p>
            <a:p>
              <a:pPr indent="0"/>
              <a:r>
                <a:rPr lang="zh-CN" altLang="en-US" sz="1400" dirty="0">
                  <a:latin typeface="Courier New" panose="02070309020205020404" charset="0"/>
                  <a:ea typeface="宋体" panose="02010600030101010101" pitchFamily="2" charset="-122"/>
                  <a:sym typeface="+mn-ea"/>
                </a:rPr>
                <a:t>功能：更改服务器角色的成员关系或更改用户定义的服务器角色的名称</a:t>
              </a:r>
              <a:r>
                <a:rPr lang="zh-CN" altLang="en-US" sz="1400" dirty="0" smtClean="0">
                  <a:latin typeface="Courier New" panose="02070309020205020404" charset="0"/>
                  <a:ea typeface="宋体" panose="02010600030101010101" pitchFamily="2" charset="-122"/>
                  <a:sym typeface="+mn-ea"/>
                </a:rPr>
                <a:t>。</a:t>
              </a:r>
              <a:endParaRPr lang="zh-CN" altLang="en-US" sz="1400" dirty="0">
                <a:latin typeface="Courier New" panose="02070309020205020404" charset="0"/>
                <a:ea typeface="宋体" panose="02010600030101010101" pitchFamily="2" charset="-122"/>
                <a:sym typeface="+mn-ea"/>
              </a:endParaRPr>
            </a:p>
          </p:txBody>
        </p:sp>
        <p:sp>
          <p:nvSpPr>
            <p:cNvPr id="47" name="矩形 46"/>
            <p:cNvSpPr/>
            <p:nvPr/>
          </p:nvSpPr>
          <p:spPr>
            <a:xfrm>
              <a:off x="1088299" y="4153868"/>
              <a:ext cx="2241974" cy="308135"/>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2</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T-SQL</a:t>
              </a:r>
              <a:r>
                <a:rPr lang="zh-CN" altLang="en-US" b="1" dirty="0">
                  <a:solidFill>
                    <a:schemeClr val="tx1">
                      <a:lumMod val="65000"/>
                      <a:lumOff val="35000"/>
                    </a:schemeClr>
                  </a:solidFill>
                </a:rPr>
                <a:t>语句修改服务器角色</a:t>
              </a:r>
            </a:p>
          </p:txBody>
        </p:sp>
      </p:grpSp>
      <p:grpSp>
        <p:nvGrpSpPr>
          <p:cNvPr id="16" name="组合 15"/>
          <p:cNvGrpSpPr/>
          <p:nvPr/>
        </p:nvGrpSpPr>
        <p:grpSpPr>
          <a:xfrm>
            <a:off x="6501052" y="4085957"/>
            <a:ext cx="5294708" cy="927863"/>
            <a:chOff x="1088299" y="4153868"/>
            <a:chExt cx="2241974" cy="721742"/>
          </a:xfrm>
        </p:grpSpPr>
        <p:sp>
          <p:nvSpPr>
            <p:cNvPr id="17" name="矩形 16"/>
            <p:cNvSpPr/>
            <p:nvPr/>
          </p:nvSpPr>
          <p:spPr>
            <a:xfrm>
              <a:off x="1088299" y="4468621"/>
              <a:ext cx="2241974" cy="406989"/>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格式：</a:t>
              </a:r>
              <a:r>
                <a:rPr lang="en-US" altLang="zh-CN" sz="1400" dirty="0">
                  <a:latin typeface="Courier New" panose="02070309020205020404" charset="0"/>
                  <a:ea typeface="宋体" panose="02010600030101010101" pitchFamily="2" charset="-122"/>
                  <a:sym typeface="+mn-ea"/>
                </a:rPr>
                <a:t>drop server role &lt;</a:t>
              </a:r>
              <a:r>
                <a:rPr lang="zh-CN" altLang="en-US" sz="1400" dirty="0">
                  <a:latin typeface="Courier New" panose="02070309020205020404" charset="0"/>
                  <a:ea typeface="宋体" panose="02010600030101010101" pitchFamily="2" charset="-122"/>
                  <a:sym typeface="+mn-ea"/>
                </a:rPr>
                <a:t>服务器角色</a:t>
              </a:r>
              <a:r>
                <a:rPr lang="en-US" altLang="zh-CN" sz="1400" dirty="0">
                  <a:latin typeface="Courier New" panose="02070309020205020404" charset="0"/>
                  <a:ea typeface="宋体" panose="02010600030101010101" pitchFamily="2" charset="-122"/>
                  <a:sym typeface="+mn-ea"/>
                </a:rPr>
                <a:t>&gt;</a:t>
              </a:r>
            </a:p>
            <a:p>
              <a:pPr indent="0"/>
              <a:r>
                <a:rPr lang="zh-CN" altLang="en-US" sz="1400" dirty="0">
                  <a:latin typeface="Courier New" panose="02070309020205020404" charset="0"/>
                  <a:ea typeface="宋体" panose="02010600030101010101" pitchFamily="2" charset="-122"/>
                  <a:sym typeface="+mn-ea"/>
                </a:rPr>
                <a:t>功能：删除用户定义的服务器角色。</a:t>
              </a:r>
            </a:p>
          </p:txBody>
        </p:sp>
        <p:sp>
          <p:nvSpPr>
            <p:cNvPr id="18" name="矩形 17"/>
            <p:cNvSpPr/>
            <p:nvPr/>
          </p:nvSpPr>
          <p:spPr>
            <a:xfrm>
              <a:off x="1088299" y="4153868"/>
              <a:ext cx="2241974" cy="308135"/>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3</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T-SQL</a:t>
              </a:r>
              <a:r>
                <a:rPr lang="zh-CN" altLang="en-US" b="1" dirty="0">
                  <a:solidFill>
                    <a:schemeClr val="tx1">
                      <a:lumMod val="65000"/>
                      <a:lumOff val="35000"/>
                    </a:schemeClr>
                  </a:solidFill>
                </a:rPr>
                <a:t>语句删除服务器角色</a:t>
              </a:r>
            </a:p>
          </p:txBody>
        </p:sp>
      </p:grpSp>
      <p:grpSp>
        <p:nvGrpSpPr>
          <p:cNvPr id="19" name="组合 18"/>
          <p:cNvGrpSpPr/>
          <p:nvPr/>
        </p:nvGrpSpPr>
        <p:grpSpPr>
          <a:xfrm>
            <a:off x="6220973" y="1558403"/>
            <a:ext cx="5135390" cy="1751990"/>
            <a:chOff x="1088299" y="4153868"/>
            <a:chExt cx="2241974" cy="1002218"/>
          </a:xfrm>
        </p:grpSpPr>
        <p:sp>
          <p:nvSpPr>
            <p:cNvPr id="20" name="矩形 19"/>
            <p:cNvSpPr/>
            <p:nvPr/>
          </p:nvSpPr>
          <p:spPr>
            <a:xfrm>
              <a:off x="1088299" y="4610294"/>
              <a:ext cx="2241974" cy="545792"/>
            </a:xfrm>
            <a:prstGeom prst="rect">
              <a:avLst/>
            </a:prstGeom>
          </p:spPr>
          <p:txBody>
            <a:bodyPr wrap="square">
              <a:spAutoFit/>
              <a:scene3d>
                <a:camera prst="orthographicFront"/>
                <a:lightRig rig="threePt" dir="t"/>
              </a:scene3d>
              <a:sp3d contourW="6350"/>
            </a:bodyPr>
            <a:lstStyle/>
            <a:p>
              <a:pPr indent="0"/>
              <a:r>
                <a:rPr lang="en-US" altLang="zh-CN" sz="1400" dirty="0">
                  <a:latin typeface="Courier New" panose="02070309020205020404" charset="0"/>
                  <a:ea typeface="宋体" panose="02010600030101010101" pitchFamily="2" charset="-122"/>
                  <a:sym typeface="+mn-ea"/>
                </a:rPr>
                <a:t>create login sql_login_sys with password ='123456'</a:t>
              </a:r>
            </a:p>
            <a:p>
              <a:pPr indent="0"/>
              <a:r>
                <a:rPr lang="en-US" altLang="zh-CN" sz="1400" dirty="0">
                  <a:latin typeface="Courier New" panose="02070309020205020404" charset="0"/>
                  <a:ea typeface="宋体" panose="02010600030101010101" pitchFamily="2" charset="-122"/>
                  <a:sym typeface="+mn-ea"/>
                </a:rPr>
                <a:t>alter server role sysadmin add  member sql_login_sys</a:t>
              </a:r>
            </a:p>
          </p:txBody>
        </p:sp>
        <p:sp>
          <p:nvSpPr>
            <p:cNvPr id="21" name="矩形 20"/>
            <p:cNvSpPr/>
            <p:nvPr/>
          </p:nvSpPr>
          <p:spPr>
            <a:xfrm>
              <a:off x="1088299" y="4153868"/>
              <a:ext cx="2241974" cy="433113"/>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a:solidFill>
                    <a:schemeClr val="tx1">
                      <a:lumMod val="65000"/>
                      <a:lumOff val="35000"/>
                    </a:schemeClr>
                  </a:solidFill>
                </a:rPr>
                <a:t>0</a:t>
              </a:r>
              <a:r>
                <a:rPr lang="en-US" altLang="zh-CN" b="1" dirty="0" smtClean="0">
                  <a:solidFill>
                    <a:schemeClr val="tx1">
                      <a:lumMod val="65000"/>
                      <a:lumOff val="35000"/>
                    </a:schemeClr>
                  </a:solidFill>
                </a:rPr>
                <a:t>9</a:t>
              </a:r>
              <a:r>
                <a:rPr lang="en-US" altLang="zh-CN" b="1" dirty="0">
                  <a:solidFill>
                    <a:schemeClr val="tx1">
                      <a:lumMod val="65000"/>
                      <a:lumOff val="35000"/>
                    </a:schemeClr>
                  </a:solidFill>
                </a:rPr>
                <a:t>】 </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T-SQL</a:t>
              </a:r>
              <a:r>
                <a:rPr lang="zh-CN" altLang="en-US" b="1" dirty="0">
                  <a:solidFill>
                    <a:schemeClr val="tx1">
                      <a:lumMod val="65000"/>
                      <a:lumOff val="35000"/>
                    </a:schemeClr>
                  </a:solidFill>
                </a:rPr>
                <a:t>语句创建拥有服务器角色</a:t>
              </a:r>
              <a:r>
                <a:rPr lang="en-US" altLang="zh-CN" b="1" dirty="0">
                  <a:solidFill>
                    <a:schemeClr val="tx1">
                      <a:lumMod val="65000"/>
                      <a:lumOff val="35000"/>
                    </a:schemeClr>
                  </a:solidFill>
                </a:rPr>
                <a:t>sysadmin</a:t>
              </a:r>
              <a:r>
                <a:rPr lang="zh-CN" altLang="en-US" b="1" dirty="0">
                  <a:solidFill>
                    <a:schemeClr val="tx1">
                      <a:lumMod val="65000"/>
                      <a:lumOff val="35000"/>
                    </a:schemeClr>
                  </a:solidFill>
                </a:rPr>
                <a:t>的登录名</a:t>
              </a:r>
              <a:r>
                <a:rPr lang="en-US" altLang="zh-CN" b="1" dirty="0">
                  <a:solidFill>
                    <a:schemeClr val="tx1">
                      <a:lumMod val="65000"/>
                      <a:lumOff val="35000"/>
                    </a:schemeClr>
                  </a:solidFill>
                </a:rPr>
                <a:t>sql_login_sys</a:t>
              </a:r>
              <a:r>
                <a:rPr lang="zh-CN" altLang="en-US" b="1" dirty="0">
                  <a:solidFill>
                    <a:schemeClr val="tx1">
                      <a:lumMod val="65000"/>
                      <a:lumOff val="35000"/>
                    </a:schemeClr>
                  </a:solidFill>
                </a:rPr>
                <a:t>。</a:t>
              </a:r>
            </a:p>
          </p:txBody>
        </p:sp>
      </p:grpSp>
    </p:spTree>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a:off x="6096000" y="1790799"/>
            <a:ext cx="0" cy="4114701"/>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创建数据库角色</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04</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44" name="矩形 43"/>
          <p:cNvSpPr/>
          <p:nvPr/>
        </p:nvSpPr>
        <p:spPr>
          <a:xfrm>
            <a:off x="823450" y="1558398"/>
            <a:ext cx="5039608" cy="4247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创建用户自定义数据库角色</a:t>
            </a:r>
          </a:p>
        </p:txBody>
      </p:sp>
      <p:sp>
        <p:nvSpPr>
          <p:cNvPr id="46" name="矩形 45"/>
          <p:cNvSpPr/>
          <p:nvPr/>
        </p:nvSpPr>
        <p:spPr>
          <a:xfrm>
            <a:off x="6622972" y="1888364"/>
            <a:ext cx="4816957" cy="738664"/>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2</a:t>
            </a:r>
            <a:r>
              <a:rPr lang="zh-CN" altLang="en-US" sz="1400" dirty="0">
                <a:latin typeface="Courier New" panose="02070309020205020404" charset="0"/>
                <a:ea typeface="宋体" panose="02010600030101010101" pitchFamily="2" charset="-122"/>
                <a:sym typeface="+mn-ea"/>
              </a:rPr>
              <a:t>）单击释放后，弹出“数据库角色</a:t>
            </a:r>
            <a:r>
              <a:rPr lang="en-US" altLang="zh-CN" sz="1400" dirty="0">
                <a:latin typeface="Courier New" panose="02070309020205020404" charset="0"/>
                <a:ea typeface="宋体" panose="02010600030101010101" pitchFamily="2" charset="-122"/>
                <a:sym typeface="+mn-ea"/>
              </a:rPr>
              <a:t>-</a:t>
            </a:r>
            <a:r>
              <a:rPr lang="zh-CN" altLang="en-US" sz="1400" dirty="0">
                <a:latin typeface="Courier New" panose="02070309020205020404" charset="0"/>
                <a:ea typeface="宋体" panose="02010600030101010101" pitchFamily="2" charset="-122"/>
                <a:sym typeface="+mn-ea"/>
              </a:rPr>
              <a:t>新建”窗口。在“角色名称”文本框中输入名称：</a:t>
            </a:r>
            <a:r>
              <a:rPr lang="en-US" altLang="zh-CN" sz="1400" dirty="0" err="1">
                <a:latin typeface="Courier New" panose="02070309020205020404" charset="0"/>
                <a:ea typeface="宋体" panose="02010600030101010101" pitchFamily="2" charset="-122"/>
                <a:sym typeface="+mn-ea"/>
              </a:rPr>
              <a:t>user_role_ssms</a:t>
            </a:r>
            <a:r>
              <a:rPr lang="zh-CN" altLang="en-US" sz="1400" dirty="0">
                <a:latin typeface="Courier New" panose="02070309020205020404" charset="0"/>
                <a:ea typeface="宋体" panose="02010600030101010101" pitchFamily="2" charset="-122"/>
                <a:sym typeface="+mn-ea"/>
              </a:rPr>
              <a:t>，并勾选“此角色拥有的架构”为</a:t>
            </a:r>
            <a:r>
              <a:rPr lang="en-US" altLang="zh-CN" sz="1400" dirty="0" err="1" smtClean="0">
                <a:latin typeface="Courier New" panose="02070309020205020404" charset="0"/>
                <a:ea typeface="宋体" panose="02010600030101010101" pitchFamily="2" charset="-122"/>
                <a:sym typeface="+mn-ea"/>
              </a:rPr>
              <a:t>db_accessadmin</a:t>
            </a:r>
            <a:endParaRPr lang="zh-CN" altLang="en-US" sz="1400" dirty="0">
              <a:latin typeface="Courier New" panose="02070309020205020404" charset="0"/>
              <a:ea typeface="宋体" panose="02010600030101010101" pitchFamily="2" charset="-122"/>
              <a:sym typeface="+mn-ea"/>
            </a:endParaRPr>
          </a:p>
        </p:txBody>
      </p:sp>
      <p:grpSp>
        <p:nvGrpSpPr>
          <p:cNvPr id="20" name="组合 19"/>
          <p:cNvGrpSpPr/>
          <p:nvPr/>
        </p:nvGrpSpPr>
        <p:grpSpPr>
          <a:xfrm>
            <a:off x="823450" y="2117346"/>
            <a:ext cx="5039608" cy="2344240"/>
            <a:chOff x="1088299" y="4153868"/>
            <a:chExt cx="2241974" cy="1225313"/>
          </a:xfrm>
        </p:grpSpPr>
        <p:sp>
          <p:nvSpPr>
            <p:cNvPr id="21" name="矩形 20"/>
            <p:cNvSpPr/>
            <p:nvPr/>
          </p:nvSpPr>
          <p:spPr>
            <a:xfrm>
              <a:off x="1088299" y="4880476"/>
              <a:ext cx="2142923" cy="498705"/>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1</a:t>
              </a:r>
              <a:r>
                <a:rPr lang="zh-CN" altLang="en-US" sz="1400" dirty="0">
                  <a:latin typeface="Courier New" panose="02070309020205020404" charset="0"/>
                  <a:ea typeface="宋体" panose="02010600030101010101" pitchFamily="2" charset="-122"/>
                  <a:sym typeface="+mn-ea"/>
                </a:rPr>
                <a:t>）启动</a:t>
              </a:r>
              <a:r>
                <a:rPr lang="en-US" altLang="zh-CN" sz="1400" dirty="0">
                  <a:latin typeface="Courier New" panose="02070309020205020404" charset="0"/>
                  <a:ea typeface="宋体" panose="02010600030101010101" pitchFamily="2" charset="-122"/>
                  <a:sym typeface="+mn-ea"/>
                </a:rPr>
                <a:t>SSMS</a:t>
              </a:r>
              <a:r>
                <a:rPr lang="zh-CN" altLang="en-US" sz="1400" dirty="0">
                  <a:latin typeface="Courier New" panose="02070309020205020404" charset="0"/>
                  <a:ea typeface="宋体" panose="02010600030101010101" pitchFamily="2" charset="-122"/>
                  <a:sym typeface="+mn-ea"/>
                </a:rPr>
                <a:t>，在“对象资源管理器”窗格中依次展开服务器实例（</a:t>
              </a:r>
              <a:r>
                <a:rPr lang="en-US" altLang="zh-CN" sz="1400" dirty="0">
                  <a:latin typeface="Courier New" panose="02070309020205020404" charset="0"/>
                  <a:ea typeface="宋体" panose="02010600030101010101" pitchFamily="2" charset="-122"/>
                  <a:sym typeface="+mn-ea"/>
                </a:rPr>
                <a:t>SHUJU</a:t>
              </a:r>
              <a:r>
                <a:rPr lang="zh-CN" altLang="en-US" sz="1400" dirty="0">
                  <a:latin typeface="Courier New" panose="02070309020205020404" charset="0"/>
                  <a:ea typeface="宋体" panose="02010600030101010101" pitchFamily="2" charset="-122"/>
                  <a:sym typeface="+mn-ea"/>
                </a:rPr>
                <a:t>）→“数据库”→</a:t>
              </a:r>
              <a:r>
                <a:rPr lang="en-US" altLang="zh-CN" sz="1400" dirty="0">
                  <a:latin typeface="Courier New" panose="02070309020205020404" charset="0"/>
                  <a:ea typeface="宋体" panose="02010600030101010101" pitchFamily="2" charset="-122"/>
                  <a:sym typeface="+mn-ea"/>
                </a:rPr>
                <a:t>JXGL→“</a:t>
              </a:r>
              <a:r>
                <a:rPr lang="zh-CN" altLang="en-US" sz="1400" dirty="0">
                  <a:latin typeface="Courier New" panose="02070309020205020404" charset="0"/>
                  <a:ea typeface="宋体" panose="02010600030101010101" pitchFamily="2" charset="-122"/>
                  <a:sym typeface="+mn-ea"/>
                </a:rPr>
                <a:t>安全性”→“角色”命令，右击“数据库角色”节点，在弹出的快捷菜单中选择“新建数据库角色”</a:t>
              </a:r>
              <a:r>
                <a:rPr lang="zh-CN" altLang="en-US" sz="1400" dirty="0" smtClean="0">
                  <a:latin typeface="Courier New" panose="02070309020205020404" charset="0"/>
                  <a:ea typeface="宋体" panose="02010600030101010101" pitchFamily="2" charset="-122"/>
                  <a:sym typeface="+mn-ea"/>
                </a:rPr>
                <a:t>命令。</a:t>
              </a:r>
              <a:endParaRPr lang="en-US" altLang="zh-CN" sz="1400" dirty="0">
                <a:latin typeface="Courier New" panose="02070309020205020404" charset="0"/>
                <a:ea typeface="宋体" panose="02010600030101010101" pitchFamily="2" charset="-122"/>
                <a:sym typeface="+mn-ea"/>
              </a:endParaRPr>
            </a:p>
          </p:txBody>
        </p:sp>
        <p:sp>
          <p:nvSpPr>
            <p:cNvPr id="22" name="矩形 21"/>
            <p:cNvSpPr/>
            <p:nvPr/>
          </p:nvSpPr>
          <p:spPr>
            <a:xfrm>
              <a:off x="1088299" y="4153868"/>
              <a:ext cx="2241974" cy="7432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10】 </a:t>
              </a:r>
              <a:r>
                <a:rPr lang="zh-CN" altLang="en-US" b="1" dirty="0" smtClean="0">
                  <a:solidFill>
                    <a:schemeClr val="tx1">
                      <a:lumMod val="65000"/>
                      <a:lumOff val="35000"/>
                    </a:schemeClr>
                  </a:solidFill>
                </a:rPr>
                <a:t>使</a:t>
              </a:r>
              <a:r>
                <a:rPr lang="zh-CN" altLang="en-US" b="1" dirty="0">
                  <a:solidFill>
                    <a:schemeClr val="tx1">
                      <a:lumMod val="65000"/>
                      <a:lumOff val="35000"/>
                    </a:schemeClr>
                  </a:solidFill>
                </a:rPr>
                <a:t>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创建用户自定义数据库角色</a:t>
              </a:r>
              <a:r>
                <a:rPr lang="en-US" altLang="zh-CN" b="1" dirty="0" err="1">
                  <a:solidFill>
                    <a:schemeClr val="tx1">
                      <a:lumMod val="65000"/>
                      <a:lumOff val="35000"/>
                    </a:schemeClr>
                  </a:solidFill>
                </a:rPr>
                <a:t>user_role_ssms</a:t>
              </a:r>
              <a:r>
                <a:rPr lang="zh-CN" altLang="en-US" b="1" dirty="0">
                  <a:solidFill>
                    <a:schemeClr val="tx1">
                      <a:lumMod val="65000"/>
                      <a:lumOff val="35000"/>
                    </a:schemeClr>
                  </a:solidFill>
                </a:rPr>
                <a:t>，并授予其拥有的架构为</a:t>
              </a:r>
              <a:r>
                <a:rPr lang="en-US" altLang="zh-CN" b="1" dirty="0" err="1">
                  <a:solidFill>
                    <a:schemeClr val="tx1">
                      <a:lumMod val="65000"/>
                      <a:lumOff val="35000"/>
                    </a:schemeClr>
                  </a:solidFill>
                </a:rPr>
                <a:t>db_accessadmin</a:t>
              </a:r>
              <a:r>
                <a:rPr lang="zh-CN" altLang="en-US" b="1" dirty="0">
                  <a:solidFill>
                    <a:schemeClr val="tx1">
                      <a:lumMod val="65000"/>
                      <a:lumOff val="35000"/>
                    </a:schemeClr>
                  </a:solidFill>
                </a:rPr>
                <a:t>，以及添加数据库用户</a:t>
              </a:r>
              <a:r>
                <a:rPr lang="en-US" altLang="zh-CN" b="1" dirty="0" err="1">
                  <a:solidFill>
                    <a:schemeClr val="tx1">
                      <a:lumMod val="65000"/>
                      <a:lumOff val="35000"/>
                    </a:schemeClr>
                  </a:solidFill>
                </a:rPr>
                <a:t>win_regA_U</a:t>
              </a:r>
              <a:r>
                <a:rPr lang="zh-CN" altLang="en-US" b="1" dirty="0">
                  <a:solidFill>
                    <a:schemeClr val="tx1">
                      <a:lumMod val="65000"/>
                      <a:lumOff val="35000"/>
                    </a:schemeClr>
                  </a:solidFill>
                </a:rPr>
                <a:t>为其成员。</a:t>
              </a: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025" y="4618565"/>
            <a:ext cx="4826153" cy="1850707"/>
          </a:xfrm>
          <a:prstGeom prst="rect">
            <a:avLst/>
          </a:prstGeom>
          <a:noFill/>
          <a:extLst>
            <a:ext uri="{909E8E84-426E-40DD-AFC4-6F175D3DCCD1}">
              <a14:hiddenFill xmlns:a14="http://schemas.microsoft.com/office/drawing/2010/main">
                <a:solidFill>
                  <a:srgbClr val="FFFFFF"/>
                </a:solidFill>
              </a14:hiddenFill>
            </a:ext>
          </a:extLst>
        </p:spPr>
      </p:pic>
      <p:pic>
        <p:nvPicPr>
          <p:cNvPr id="5122" name="图片 150" descr="未标题-2 拷贝"/>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4341" y="2924174"/>
            <a:ext cx="4494217" cy="3458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创建数据库角色</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04</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44" name="矩形 43"/>
          <p:cNvSpPr/>
          <p:nvPr/>
        </p:nvSpPr>
        <p:spPr>
          <a:xfrm>
            <a:off x="823450" y="1558398"/>
            <a:ext cx="5039608" cy="4247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创建用户自定义数据库角色</a:t>
            </a:r>
          </a:p>
        </p:txBody>
      </p:sp>
      <p:grpSp>
        <p:nvGrpSpPr>
          <p:cNvPr id="20" name="组合 19"/>
          <p:cNvGrpSpPr/>
          <p:nvPr/>
        </p:nvGrpSpPr>
        <p:grpSpPr>
          <a:xfrm>
            <a:off x="823450" y="2117340"/>
            <a:ext cx="10839130" cy="1446630"/>
            <a:chOff x="1088299" y="4153868"/>
            <a:chExt cx="2241974" cy="756141"/>
          </a:xfrm>
        </p:grpSpPr>
        <p:sp>
          <p:nvSpPr>
            <p:cNvPr id="21" name="矩形 20"/>
            <p:cNvSpPr/>
            <p:nvPr/>
          </p:nvSpPr>
          <p:spPr>
            <a:xfrm>
              <a:off x="1088299" y="4572177"/>
              <a:ext cx="2142923" cy="337832"/>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a:t>
              </a:r>
              <a:r>
                <a:rPr lang="en-US" altLang="zh-CN" dirty="0">
                  <a:latin typeface="Courier New" panose="02070309020205020404" charset="0"/>
                  <a:ea typeface="宋体" panose="02010600030101010101" pitchFamily="2" charset="-122"/>
                  <a:sym typeface="+mn-ea"/>
                </a:rPr>
                <a:t>3</a:t>
              </a:r>
              <a:r>
                <a:rPr lang="zh-CN" altLang="en-US" dirty="0">
                  <a:latin typeface="Courier New" panose="02070309020205020404" charset="0"/>
                  <a:ea typeface="宋体" panose="02010600030101010101" pitchFamily="2" charset="-122"/>
                  <a:sym typeface="+mn-ea"/>
                </a:rPr>
                <a:t>）单击“添加”按钮，弹出“选择数据库用户或角色”对话框，</a:t>
              </a:r>
              <a:r>
                <a:rPr lang="zh-CN" altLang="en-US" dirty="0" smtClean="0">
                  <a:latin typeface="Courier New" panose="02070309020205020404" charset="0"/>
                  <a:ea typeface="宋体" panose="02010600030101010101" pitchFamily="2" charset="-122"/>
                  <a:sym typeface="+mn-ea"/>
                </a:rPr>
                <a:t>如</a:t>
              </a:r>
              <a:r>
                <a:rPr lang="zh-CN" altLang="en-US" dirty="0">
                  <a:latin typeface="Courier New" panose="02070309020205020404" charset="0"/>
                  <a:ea typeface="宋体" panose="02010600030101010101" pitchFamily="2" charset="-122"/>
                  <a:sym typeface="+mn-ea"/>
                </a:rPr>
                <a:t>左下</a:t>
              </a:r>
              <a:r>
                <a:rPr lang="zh-CN" altLang="en-US" dirty="0" smtClean="0">
                  <a:latin typeface="Courier New" panose="02070309020205020404" charset="0"/>
                  <a:ea typeface="宋体" panose="02010600030101010101" pitchFamily="2" charset="-122"/>
                  <a:sym typeface="+mn-ea"/>
                </a:rPr>
                <a:t>图所</a:t>
              </a:r>
              <a:r>
                <a:rPr lang="zh-CN" altLang="en-US" dirty="0">
                  <a:latin typeface="Courier New" panose="02070309020205020404" charset="0"/>
                  <a:ea typeface="宋体" panose="02010600030101010101" pitchFamily="2" charset="-122"/>
                  <a:sym typeface="+mn-ea"/>
                </a:rPr>
                <a:t>示。在此对话框继续单击“浏览”按钮，弹出“查找对象”对话框，</a:t>
              </a:r>
              <a:r>
                <a:rPr lang="zh-CN" altLang="en-US" dirty="0" smtClean="0">
                  <a:latin typeface="Courier New" panose="02070309020205020404" charset="0"/>
                  <a:ea typeface="宋体" panose="02010600030101010101" pitchFamily="2" charset="-122"/>
                  <a:sym typeface="+mn-ea"/>
                </a:rPr>
                <a:t>如右下图所</a:t>
              </a:r>
              <a:r>
                <a:rPr lang="zh-CN" altLang="en-US" dirty="0">
                  <a:latin typeface="Courier New" panose="02070309020205020404" charset="0"/>
                  <a:ea typeface="宋体" panose="02010600030101010101" pitchFamily="2" charset="-122"/>
                  <a:sym typeface="+mn-ea"/>
                </a:rPr>
                <a:t>示。</a:t>
              </a:r>
              <a:endParaRPr lang="en-US" altLang="zh-CN" dirty="0">
                <a:latin typeface="Courier New" panose="02070309020205020404" charset="0"/>
                <a:ea typeface="宋体" panose="02010600030101010101" pitchFamily="2" charset="-122"/>
                <a:sym typeface="+mn-ea"/>
              </a:endParaRPr>
            </a:p>
          </p:txBody>
        </p:sp>
        <p:sp>
          <p:nvSpPr>
            <p:cNvPr id="22" name="矩形 21"/>
            <p:cNvSpPr/>
            <p:nvPr/>
          </p:nvSpPr>
          <p:spPr>
            <a:xfrm>
              <a:off x="1088299" y="4153868"/>
              <a:ext cx="2241974" cy="395745"/>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10】 </a:t>
              </a:r>
              <a:r>
                <a:rPr lang="zh-CN" altLang="en-US" b="1" dirty="0" smtClean="0">
                  <a:solidFill>
                    <a:schemeClr val="tx1">
                      <a:lumMod val="65000"/>
                      <a:lumOff val="35000"/>
                    </a:schemeClr>
                  </a:solidFill>
                </a:rPr>
                <a:t>使</a:t>
              </a:r>
              <a:r>
                <a:rPr lang="zh-CN" altLang="en-US" b="1" dirty="0">
                  <a:solidFill>
                    <a:schemeClr val="tx1">
                      <a:lumMod val="65000"/>
                      <a:lumOff val="35000"/>
                    </a:schemeClr>
                  </a:solidFill>
                </a:rPr>
                <a:t>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创建用户自定义数据库角色</a:t>
              </a:r>
              <a:r>
                <a:rPr lang="en-US" altLang="zh-CN" b="1" dirty="0" err="1">
                  <a:solidFill>
                    <a:schemeClr val="tx1">
                      <a:lumMod val="65000"/>
                      <a:lumOff val="35000"/>
                    </a:schemeClr>
                  </a:solidFill>
                </a:rPr>
                <a:t>user_role_ssms</a:t>
              </a:r>
              <a:r>
                <a:rPr lang="zh-CN" altLang="en-US" b="1" dirty="0">
                  <a:solidFill>
                    <a:schemeClr val="tx1">
                      <a:lumMod val="65000"/>
                      <a:lumOff val="35000"/>
                    </a:schemeClr>
                  </a:solidFill>
                </a:rPr>
                <a:t>，并授予其拥有的架构为</a:t>
              </a:r>
              <a:r>
                <a:rPr lang="en-US" altLang="zh-CN" b="1" dirty="0" err="1">
                  <a:solidFill>
                    <a:schemeClr val="tx1">
                      <a:lumMod val="65000"/>
                      <a:lumOff val="35000"/>
                    </a:schemeClr>
                  </a:solidFill>
                </a:rPr>
                <a:t>db_accessadmin</a:t>
              </a:r>
              <a:r>
                <a:rPr lang="zh-CN" altLang="en-US" b="1" dirty="0" smtClean="0">
                  <a:solidFill>
                    <a:schemeClr val="tx1">
                      <a:lumMod val="65000"/>
                      <a:lumOff val="35000"/>
                    </a:schemeClr>
                  </a:solidFill>
                </a:rPr>
                <a:t>，并添加</a:t>
              </a:r>
              <a:r>
                <a:rPr lang="zh-CN" altLang="en-US" b="1" dirty="0">
                  <a:solidFill>
                    <a:schemeClr val="tx1">
                      <a:lumMod val="65000"/>
                      <a:lumOff val="35000"/>
                    </a:schemeClr>
                  </a:solidFill>
                </a:rPr>
                <a:t>数据库用户</a:t>
              </a:r>
              <a:r>
                <a:rPr lang="en-US" altLang="zh-CN" b="1" dirty="0" err="1">
                  <a:solidFill>
                    <a:schemeClr val="tx1">
                      <a:lumMod val="65000"/>
                      <a:lumOff val="35000"/>
                    </a:schemeClr>
                  </a:solidFill>
                </a:rPr>
                <a:t>win_regA_U</a:t>
              </a:r>
              <a:r>
                <a:rPr lang="zh-CN" altLang="en-US" b="1" dirty="0">
                  <a:solidFill>
                    <a:schemeClr val="tx1">
                      <a:lumMod val="65000"/>
                      <a:lumOff val="35000"/>
                    </a:schemeClr>
                  </a:solidFill>
                </a:rPr>
                <a:t>为其成员。</a:t>
              </a:r>
            </a:p>
          </p:txBody>
        </p:sp>
      </p:grpSp>
      <p:pic>
        <p:nvPicPr>
          <p:cNvPr id="3074" name="图片 151"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039" y="3563970"/>
            <a:ext cx="3900506" cy="2631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图片 152" descr="未标题-2 拷贝"/>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9589" y="3440605"/>
            <a:ext cx="2422566" cy="2878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创建数据库角色</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04</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44" name="矩形 43"/>
          <p:cNvSpPr/>
          <p:nvPr/>
        </p:nvSpPr>
        <p:spPr>
          <a:xfrm>
            <a:off x="823450" y="1558398"/>
            <a:ext cx="5039608" cy="4247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创建用户自定义数据库角色</a:t>
            </a:r>
          </a:p>
        </p:txBody>
      </p:sp>
      <p:grpSp>
        <p:nvGrpSpPr>
          <p:cNvPr id="20" name="组合 19"/>
          <p:cNvGrpSpPr/>
          <p:nvPr/>
        </p:nvGrpSpPr>
        <p:grpSpPr>
          <a:xfrm>
            <a:off x="823450" y="2117340"/>
            <a:ext cx="10839130" cy="1446630"/>
            <a:chOff x="1088299" y="4153868"/>
            <a:chExt cx="2241974" cy="756141"/>
          </a:xfrm>
        </p:grpSpPr>
        <p:sp>
          <p:nvSpPr>
            <p:cNvPr id="21" name="矩形 20"/>
            <p:cNvSpPr/>
            <p:nvPr/>
          </p:nvSpPr>
          <p:spPr>
            <a:xfrm>
              <a:off x="1088299" y="4572177"/>
              <a:ext cx="2142923" cy="337832"/>
            </a:xfrm>
            <a:prstGeom prst="rect">
              <a:avLst/>
            </a:prstGeom>
          </p:spPr>
          <p:txBody>
            <a:bodyPr wrap="square">
              <a:spAutoFit/>
              <a:scene3d>
                <a:camera prst="orthographicFront"/>
                <a:lightRig rig="threePt" dir="t"/>
              </a:scene3d>
              <a:sp3d contourW="6350"/>
            </a:bodyPr>
            <a:lstStyle/>
            <a:p>
              <a:pPr indent="0"/>
              <a:r>
                <a:rPr lang="zh-CN" altLang="en-US" dirty="0" smtClean="0">
                  <a:latin typeface="Courier New" panose="02070309020205020404" charset="0"/>
                  <a:ea typeface="宋体" panose="02010600030101010101" pitchFamily="2" charset="-122"/>
                  <a:sym typeface="+mn-ea"/>
                </a:rPr>
                <a:t>（</a:t>
              </a:r>
              <a:r>
                <a:rPr lang="en-US" altLang="zh-CN" dirty="0" smtClean="0">
                  <a:latin typeface="Courier New" panose="02070309020205020404" charset="0"/>
                  <a:ea typeface="宋体" panose="02010600030101010101" pitchFamily="2" charset="-122"/>
                  <a:sym typeface="+mn-ea"/>
                </a:rPr>
                <a:t>4</a:t>
              </a:r>
              <a:r>
                <a:rPr lang="zh-CN" altLang="en-US" dirty="0" smtClean="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继续选择一个或多个数据库用户（如</a:t>
              </a:r>
              <a:r>
                <a:rPr lang="en-US" altLang="zh-CN" dirty="0" err="1">
                  <a:latin typeface="Courier New" panose="02070309020205020404" charset="0"/>
                  <a:ea typeface="宋体" panose="02010600030101010101" pitchFamily="2" charset="-122"/>
                  <a:sym typeface="+mn-ea"/>
                </a:rPr>
                <a:t>win_regA_U</a:t>
              </a:r>
              <a:r>
                <a:rPr lang="zh-CN" altLang="en-US" dirty="0">
                  <a:latin typeface="Courier New" panose="02070309020205020404" charset="0"/>
                  <a:ea typeface="宋体" panose="02010600030101010101" pitchFamily="2" charset="-122"/>
                  <a:sym typeface="+mn-ea"/>
                </a:rPr>
                <a:t>），单击“确定”按钮，返回“选择数据库用户或角色”对话框</a:t>
              </a:r>
              <a:r>
                <a:rPr lang="en-US" altLang="zh-CN" dirty="0" smtClean="0">
                  <a:latin typeface="Courier New" panose="02070309020205020404" charset="0"/>
                  <a:ea typeface="宋体" panose="02010600030101010101" pitchFamily="2" charset="-122"/>
                  <a:sym typeface="+mn-ea"/>
                </a:rPr>
                <a:t>2</a:t>
              </a:r>
              <a:r>
                <a:rPr lang="zh-CN" altLang="en-US" dirty="0" smtClean="0">
                  <a:latin typeface="Courier New" panose="02070309020205020404" charset="0"/>
                  <a:ea typeface="宋体" panose="02010600030101010101" pitchFamily="2" charset="-122"/>
                  <a:sym typeface="+mn-ea"/>
                </a:rPr>
                <a:t>。</a:t>
              </a:r>
              <a:endParaRPr lang="en-US" altLang="zh-CN" dirty="0">
                <a:latin typeface="Courier New" panose="02070309020205020404" charset="0"/>
                <a:ea typeface="宋体" panose="02010600030101010101" pitchFamily="2" charset="-122"/>
                <a:sym typeface="+mn-ea"/>
              </a:endParaRPr>
            </a:p>
          </p:txBody>
        </p:sp>
        <p:sp>
          <p:nvSpPr>
            <p:cNvPr id="22" name="矩形 21"/>
            <p:cNvSpPr/>
            <p:nvPr/>
          </p:nvSpPr>
          <p:spPr>
            <a:xfrm>
              <a:off x="1088299" y="4153868"/>
              <a:ext cx="2241974" cy="395745"/>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10】 </a:t>
              </a:r>
              <a:r>
                <a:rPr lang="zh-CN" altLang="en-US" b="1" dirty="0" smtClean="0">
                  <a:solidFill>
                    <a:schemeClr val="tx1">
                      <a:lumMod val="65000"/>
                      <a:lumOff val="35000"/>
                    </a:schemeClr>
                  </a:solidFill>
                </a:rPr>
                <a:t>使</a:t>
              </a:r>
              <a:r>
                <a:rPr lang="zh-CN" altLang="en-US" b="1" dirty="0">
                  <a:solidFill>
                    <a:schemeClr val="tx1">
                      <a:lumMod val="65000"/>
                      <a:lumOff val="35000"/>
                    </a:schemeClr>
                  </a:solidFill>
                </a:rPr>
                <a:t>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创建用户自定义数据库角色</a:t>
              </a:r>
              <a:r>
                <a:rPr lang="en-US" altLang="zh-CN" b="1" dirty="0" err="1">
                  <a:solidFill>
                    <a:schemeClr val="tx1">
                      <a:lumMod val="65000"/>
                      <a:lumOff val="35000"/>
                    </a:schemeClr>
                  </a:solidFill>
                </a:rPr>
                <a:t>user_role_ssms</a:t>
              </a:r>
              <a:r>
                <a:rPr lang="zh-CN" altLang="en-US" b="1" dirty="0">
                  <a:solidFill>
                    <a:schemeClr val="tx1">
                      <a:lumMod val="65000"/>
                      <a:lumOff val="35000"/>
                    </a:schemeClr>
                  </a:solidFill>
                </a:rPr>
                <a:t>，并授予其拥有的架构为</a:t>
              </a:r>
              <a:r>
                <a:rPr lang="en-US" altLang="zh-CN" b="1" dirty="0" err="1">
                  <a:solidFill>
                    <a:schemeClr val="tx1">
                      <a:lumMod val="65000"/>
                      <a:lumOff val="35000"/>
                    </a:schemeClr>
                  </a:solidFill>
                </a:rPr>
                <a:t>db_accessadmin</a:t>
              </a:r>
              <a:r>
                <a:rPr lang="zh-CN" altLang="en-US" b="1" dirty="0" smtClean="0">
                  <a:solidFill>
                    <a:schemeClr val="tx1">
                      <a:lumMod val="65000"/>
                      <a:lumOff val="35000"/>
                    </a:schemeClr>
                  </a:solidFill>
                </a:rPr>
                <a:t>，并添加</a:t>
              </a:r>
              <a:r>
                <a:rPr lang="zh-CN" altLang="en-US" b="1" dirty="0">
                  <a:solidFill>
                    <a:schemeClr val="tx1">
                      <a:lumMod val="65000"/>
                      <a:lumOff val="35000"/>
                    </a:schemeClr>
                  </a:solidFill>
                </a:rPr>
                <a:t>数据库用户</a:t>
              </a:r>
              <a:r>
                <a:rPr lang="en-US" altLang="zh-CN" b="1" dirty="0" err="1">
                  <a:solidFill>
                    <a:schemeClr val="tx1">
                      <a:lumMod val="65000"/>
                      <a:lumOff val="35000"/>
                    </a:schemeClr>
                  </a:solidFill>
                </a:rPr>
                <a:t>win_regA_U</a:t>
              </a:r>
              <a:r>
                <a:rPr lang="zh-CN" altLang="en-US" b="1" dirty="0">
                  <a:solidFill>
                    <a:schemeClr val="tx1">
                      <a:lumMod val="65000"/>
                      <a:lumOff val="35000"/>
                    </a:schemeClr>
                  </a:solidFill>
                </a:rPr>
                <a:t>为其成员。</a:t>
              </a:r>
            </a:p>
          </p:txBody>
        </p:sp>
      </p:grpSp>
      <p:pic>
        <p:nvPicPr>
          <p:cNvPr id="6146" name="图片 153"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1420" y="3478124"/>
            <a:ext cx="4469924" cy="3008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a:off x="6096000" y="1790799"/>
            <a:ext cx="0" cy="4114701"/>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创建数据库角色</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03</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44" name="矩形 43"/>
          <p:cNvSpPr/>
          <p:nvPr/>
        </p:nvSpPr>
        <p:spPr>
          <a:xfrm>
            <a:off x="823450" y="1558398"/>
            <a:ext cx="5039608" cy="4247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创建用户自定义数据库角色</a:t>
            </a:r>
          </a:p>
        </p:txBody>
      </p:sp>
      <p:grpSp>
        <p:nvGrpSpPr>
          <p:cNvPr id="20" name="组合 19"/>
          <p:cNvGrpSpPr/>
          <p:nvPr/>
        </p:nvGrpSpPr>
        <p:grpSpPr>
          <a:xfrm>
            <a:off x="823450" y="2117311"/>
            <a:ext cx="5039608" cy="2573227"/>
            <a:chOff x="1088299" y="4153868"/>
            <a:chExt cx="2241974" cy="1345007"/>
          </a:xfrm>
        </p:grpSpPr>
        <p:sp>
          <p:nvSpPr>
            <p:cNvPr id="21" name="矩形 20"/>
            <p:cNvSpPr/>
            <p:nvPr/>
          </p:nvSpPr>
          <p:spPr>
            <a:xfrm>
              <a:off x="1088299" y="4871471"/>
              <a:ext cx="2142923" cy="627404"/>
            </a:xfrm>
            <a:prstGeom prst="rect">
              <a:avLst/>
            </a:prstGeom>
          </p:spPr>
          <p:txBody>
            <a:bodyPr wrap="square">
              <a:spAutoFit/>
              <a:scene3d>
                <a:camera prst="orthographicFront"/>
                <a:lightRig rig="threePt" dir="t"/>
              </a:scene3d>
              <a:sp3d contourW="6350"/>
            </a:bodyPr>
            <a:lstStyle/>
            <a:p>
              <a:pPr indent="0"/>
              <a:r>
                <a:rPr lang="zh-CN" altLang="en-US" dirty="0" smtClean="0">
                  <a:latin typeface="Courier New" panose="02070309020205020404" charset="0"/>
                  <a:ea typeface="宋体" panose="02010600030101010101" pitchFamily="2" charset="-122"/>
                  <a:sym typeface="+mn-ea"/>
                </a:rPr>
                <a:t>（</a:t>
              </a:r>
              <a:r>
                <a:rPr lang="en-US" altLang="zh-CN" dirty="0" smtClean="0">
                  <a:latin typeface="Courier New" panose="02070309020205020404" charset="0"/>
                  <a:ea typeface="宋体" panose="02010600030101010101" pitchFamily="2" charset="-122"/>
                  <a:sym typeface="+mn-ea"/>
                </a:rPr>
                <a:t>5</a:t>
              </a:r>
              <a:r>
                <a:rPr lang="zh-CN" altLang="en-US" dirty="0" smtClean="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单击“确定”按钮，返回“数据库角色</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新建”对话框</a:t>
              </a:r>
              <a:r>
                <a:rPr lang="en-US" altLang="zh-CN" dirty="0">
                  <a:latin typeface="Courier New" panose="02070309020205020404" charset="0"/>
                  <a:ea typeface="宋体" panose="02010600030101010101" pitchFamily="2" charset="-122"/>
                  <a:sym typeface="+mn-ea"/>
                </a:rPr>
                <a:t>2</a:t>
              </a:r>
              <a:r>
                <a:rPr lang="zh-CN" altLang="en-US" dirty="0">
                  <a:latin typeface="Courier New" panose="02070309020205020404" charset="0"/>
                  <a:ea typeface="宋体" panose="02010600030101010101" pitchFamily="2" charset="-122"/>
                  <a:sym typeface="+mn-ea"/>
                </a:rPr>
                <a:t>，如图</a:t>
              </a:r>
              <a:r>
                <a:rPr lang="en-US" altLang="zh-CN" dirty="0">
                  <a:latin typeface="Courier New" panose="02070309020205020404" charset="0"/>
                  <a:ea typeface="宋体" panose="02010600030101010101" pitchFamily="2" charset="-122"/>
                  <a:sym typeface="+mn-ea"/>
                </a:rPr>
                <a:t>11-25</a:t>
              </a:r>
              <a:r>
                <a:rPr lang="zh-CN" altLang="en-US" dirty="0">
                  <a:latin typeface="Courier New" panose="02070309020205020404" charset="0"/>
                  <a:ea typeface="宋体" panose="02010600030101010101" pitchFamily="2" charset="-122"/>
                  <a:sym typeface="+mn-ea"/>
                </a:rPr>
                <a:t>所示</a:t>
              </a:r>
              <a:r>
                <a:rPr lang="zh-CN" altLang="en-US" dirty="0" smtClean="0">
                  <a:latin typeface="Courier New" panose="02070309020205020404" charset="0"/>
                  <a:ea typeface="宋体" panose="02010600030101010101" pitchFamily="2" charset="-122"/>
                  <a:sym typeface="+mn-ea"/>
                </a:rPr>
                <a:t>。</a:t>
              </a:r>
              <a:endParaRPr lang="en-US" altLang="zh-CN" dirty="0" smtClean="0">
                <a:latin typeface="Courier New" panose="02070309020205020404" charset="0"/>
                <a:ea typeface="宋体" panose="02010600030101010101" pitchFamily="2" charset="-122"/>
                <a:sym typeface="+mn-ea"/>
              </a:endParaRPr>
            </a:p>
            <a:p>
              <a:pPr indent="0"/>
              <a:r>
                <a:rPr lang="zh-CN" altLang="en-US" dirty="0" smtClean="0">
                  <a:latin typeface="Courier New" panose="02070309020205020404" charset="0"/>
                  <a:ea typeface="宋体" panose="02010600030101010101" pitchFamily="2" charset="-122"/>
                  <a:sym typeface="+mn-ea"/>
                </a:rPr>
                <a:t>（</a:t>
              </a:r>
              <a:r>
                <a:rPr lang="en-US" altLang="zh-CN" dirty="0" smtClean="0">
                  <a:latin typeface="Courier New" panose="02070309020205020404" charset="0"/>
                  <a:ea typeface="宋体" panose="02010600030101010101" pitchFamily="2" charset="-122"/>
                  <a:sym typeface="+mn-ea"/>
                </a:rPr>
                <a:t>6</a:t>
              </a:r>
              <a:r>
                <a:rPr lang="zh-CN" altLang="en-US" dirty="0" smtClean="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单击“确定”按钮，返回</a:t>
              </a:r>
              <a:r>
                <a:rPr lang="en-US" altLang="zh-CN" dirty="0">
                  <a:latin typeface="Courier New" panose="02070309020205020404" charset="0"/>
                  <a:ea typeface="宋体" panose="02010600030101010101" pitchFamily="2" charset="-122"/>
                  <a:sym typeface="+mn-ea"/>
                </a:rPr>
                <a:t>SSMS</a:t>
              </a:r>
              <a:r>
                <a:rPr lang="zh-CN" altLang="en-US" dirty="0">
                  <a:latin typeface="Courier New" panose="02070309020205020404" charset="0"/>
                  <a:ea typeface="宋体" panose="02010600030101010101" pitchFamily="2" charset="-122"/>
                  <a:sym typeface="+mn-ea"/>
                </a:rPr>
                <a:t>，完成数据库角色的创建及其成员的添加。</a:t>
              </a:r>
              <a:endParaRPr lang="en-US" altLang="zh-CN" dirty="0">
                <a:latin typeface="Courier New" panose="02070309020205020404" charset="0"/>
                <a:ea typeface="宋体" panose="02010600030101010101" pitchFamily="2" charset="-122"/>
                <a:sym typeface="+mn-ea"/>
              </a:endParaRPr>
            </a:p>
          </p:txBody>
        </p:sp>
        <p:sp>
          <p:nvSpPr>
            <p:cNvPr id="22" name="矩形 21"/>
            <p:cNvSpPr/>
            <p:nvPr/>
          </p:nvSpPr>
          <p:spPr>
            <a:xfrm>
              <a:off x="1088299" y="4153868"/>
              <a:ext cx="2241974" cy="7432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10】 </a:t>
              </a:r>
              <a:r>
                <a:rPr lang="zh-CN" altLang="en-US" b="1" dirty="0" smtClean="0">
                  <a:solidFill>
                    <a:schemeClr val="tx1">
                      <a:lumMod val="65000"/>
                      <a:lumOff val="35000"/>
                    </a:schemeClr>
                  </a:solidFill>
                </a:rPr>
                <a:t>使</a:t>
              </a:r>
              <a:r>
                <a:rPr lang="zh-CN" altLang="en-US" b="1" dirty="0">
                  <a:solidFill>
                    <a:schemeClr val="tx1">
                      <a:lumMod val="65000"/>
                      <a:lumOff val="35000"/>
                    </a:schemeClr>
                  </a:solidFill>
                </a:rPr>
                <a:t>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创建用户自定义数据库角色</a:t>
              </a:r>
              <a:r>
                <a:rPr lang="en-US" altLang="zh-CN" b="1" dirty="0" err="1">
                  <a:solidFill>
                    <a:schemeClr val="tx1">
                      <a:lumMod val="65000"/>
                      <a:lumOff val="35000"/>
                    </a:schemeClr>
                  </a:solidFill>
                </a:rPr>
                <a:t>user_role_ssms</a:t>
              </a:r>
              <a:r>
                <a:rPr lang="zh-CN" altLang="en-US" b="1" dirty="0">
                  <a:solidFill>
                    <a:schemeClr val="tx1">
                      <a:lumMod val="65000"/>
                      <a:lumOff val="35000"/>
                    </a:schemeClr>
                  </a:solidFill>
                </a:rPr>
                <a:t>，并授予其拥有的架构为</a:t>
              </a:r>
              <a:r>
                <a:rPr lang="en-US" altLang="zh-CN" b="1" dirty="0" err="1">
                  <a:solidFill>
                    <a:schemeClr val="tx1">
                      <a:lumMod val="65000"/>
                      <a:lumOff val="35000"/>
                    </a:schemeClr>
                  </a:solidFill>
                </a:rPr>
                <a:t>db_accessadmin</a:t>
              </a:r>
              <a:r>
                <a:rPr lang="zh-CN" altLang="en-US" b="1" dirty="0">
                  <a:solidFill>
                    <a:schemeClr val="tx1">
                      <a:lumMod val="65000"/>
                      <a:lumOff val="35000"/>
                    </a:schemeClr>
                  </a:solidFill>
                </a:rPr>
                <a:t>，以及添加数据库用户</a:t>
              </a:r>
              <a:r>
                <a:rPr lang="en-US" altLang="zh-CN" b="1" dirty="0" err="1">
                  <a:solidFill>
                    <a:schemeClr val="tx1">
                      <a:lumMod val="65000"/>
                      <a:lumOff val="35000"/>
                    </a:schemeClr>
                  </a:solidFill>
                </a:rPr>
                <a:t>win_regA_U</a:t>
              </a:r>
              <a:r>
                <a:rPr lang="zh-CN" altLang="en-US" b="1" dirty="0">
                  <a:solidFill>
                    <a:schemeClr val="tx1">
                      <a:lumMod val="65000"/>
                      <a:lumOff val="35000"/>
                    </a:schemeClr>
                  </a:solidFill>
                </a:rPr>
                <a:t>为其成员。</a:t>
              </a:r>
            </a:p>
          </p:txBody>
        </p:sp>
      </p:grpSp>
      <p:pic>
        <p:nvPicPr>
          <p:cNvPr id="7170" name="图片 154" descr="未标题-2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709986"/>
            <a:ext cx="5535123" cy="4194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创建数据库角色</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04</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5" name="组合 44"/>
          <p:cNvGrpSpPr/>
          <p:nvPr/>
        </p:nvGrpSpPr>
        <p:grpSpPr>
          <a:xfrm>
            <a:off x="823450" y="1501248"/>
            <a:ext cx="10839130" cy="1327972"/>
            <a:chOff x="1088299" y="4153868"/>
            <a:chExt cx="2241974" cy="1032969"/>
          </a:xfrm>
        </p:grpSpPr>
        <p:sp>
          <p:nvSpPr>
            <p:cNvPr id="46" name="矩形 45"/>
            <p:cNvSpPr/>
            <p:nvPr/>
          </p:nvSpPr>
          <p:spPr>
            <a:xfrm>
              <a:off x="1088299" y="4468621"/>
              <a:ext cx="2142923" cy="718216"/>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格式：</a:t>
              </a:r>
              <a:r>
                <a:rPr lang="en-US" altLang="zh-CN" dirty="0">
                  <a:latin typeface="Courier New" panose="02070309020205020404" charset="0"/>
                  <a:ea typeface="宋体" panose="02010600030101010101" pitchFamily="2" charset="-122"/>
                  <a:sym typeface="+mn-ea"/>
                </a:rPr>
                <a:t>create role</a:t>
              </a:r>
              <a:r>
                <a:rPr lang="zh-CN" altLang="en-US" dirty="0">
                  <a:latin typeface="Courier New" panose="02070309020205020404" charset="0"/>
                  <a:ea typeface="宋体" panose="02010600030101010101" pitchFamily="2" charset="-122"/>
                  <a:sym typeface="+mn-ea"/>
                </a:rPr>
                <a:t>数据库角色名</a:t>
              </a:r>
              <a:r>
                <a:rPr lang="en-US" altLang="zh-CN" dirty="0">
                  <a:latin typeface="Courier New" panose="02070309020205020404" charset="0"/>
                  <a:ea typeface="宋体" panose="02010600030101010101" pitchFamily="2" charset="-122"/>
                  <a:sym typeface="+mn-ea"/>
                </a:rPr>
                <a:t>[authorization&lt;</a:t>
              </a:r>
              <a:r>
                <a:rPr lang="zh-CN" altLang="en-US" dirty="0">
                  <a:latin typeface="Courier New" panose="02070309020205020404" charset="0"/>
                  <a:ea typeface="宋体" panose="02010600030101010101" pitchFamily="2" charset="-122"/>
                  <a:sym typeface="+mn-ea"/>
                </a:rPr>
                <a:t>数据库用户名</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数据库角色</a:t>
              </a:r>
              <a:r>
                <a:rPr lang="en-US" altLang="zh-CN" dirty="0">
                  <a:latin typeface="Courier New" panose="02070309020205020404" charset="0"/>
                  <a:ea typeface="宋体" panose="02010600030101010101" pitchFamily="2" charset="-122"/>
                  <a:sym typeface="+mn-ea"/>
                </a:rPr>
                <a:t>&gt;]</a:t>
              </a:r>
            </a:p>
            <a:p>
              <a:pPr indent="0"/>
              <a:r>
                <a:rPr lang="zh-CN" altLang="en-US" dirty="0">
                  <a:latin typeface="Courier New" panose="02070309020205020404" charset="0"/>
                  <a:ea typeface="宋体" panose="02010600030101010101" pitchFamily="2" charset="-122"/>
                  <a:sym typeface="+mn-ea"/>
                </a:rPr>
                <a:t>功能：创建自定义数据库角色。</a:t>
              </a:r>
            </a:p>
            <a:p>
              <a:pPr indent="0"/>
              <a:r>
                <a:rPr lang="zh-CN" altLang="en-US" dirty="0">
                  <a:latin typeface="Courier New" panose="02070309020205020404" charset="0"/>
                  <a:ea typeface="宋体" panose="02010600030101010101" pitchFamily="2" charset="-122"/>
                  <a:sym typeface="+mn-ea"/>
                </a:rPr>
                <a:t>说明：</a:t>
              </a:r>
              <a:r>
                <a:rPr lang="en-US" altLang="zh-CN" dirty="0">
                  <a:latin typeface="Courier New" panose="02070309020205020404" charset="0"/>
                  <a:ea typeface="宋体" panose="02010600030101010101" pitchFamily="2" charset="-122"/>
                  <a:sym typeface="+mn-ea"/>
                </a:rPr>
                <a:t>authorization&lt;</a:t>
              </a:r>
              <a:r>
                <a:rPr lang="zh-CN" altLang="en-US" dirty="0">
                  <a:latin typeface="Courier New" panose="02070309020205020404" charset="0"/>
                  <a:ea typeface="宋体" panose="02010600030101010101" pitchFamily="2" charset="-122"/>
                  <a:sym typeface="+mn-ea"/>
                </a:rPr>
                <a:t>数据库用户名</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数据库角色</a:t>
              </a:r>
              <a:r>
                <a:rPr lang="en-US" altLang="zh-CN" dirty="0">
                  <a:latin typeface="Courier New" panose="02070309020205020404" charset="0"/>
                  <a:ea typeface="宋体" panose="02010600030101010101" pitchFamily="2" charset="-122"/>
                  <a:sym typeface="+mn-ea"/>
                </a:rPr>
                <a:t>&gt;</a:t>
              </a:r>
              <a:r>
                <a:rPr lang="zh-CN" altLang="en-US" dirty="0">
                  <a:latin typeface="Courier New" panose="02070309020205020404" charset="0"/>
                  <a:ea typeface="宋体" panose="02010600030101010101" pitchFamily="2" charset="-122"/>
                  <a:sym typeface="+mn-ea"/>
                </a:rPr>
                <a:t>指定拥有自定义数据库角色的所有者</a:t>
              </a:r>
              <a:r>
                <a:rPr lang="zh-CN" altLang="en-US" dirty="0" smtClean="0">
                  <a:latin typeface="Courier New" panose="02070309020205020404" charset="0"/>
                  <a:ea typeface="宋体" panose="02010600030101010101" pitchFamily="2" charset="-122"/>
                  <a:sym typeface="+mn-ea"/>
                </a:rPr>
                <a:t>。</a:t>
              </a:r>
              <a:endParaRPr lang="zh-CN" altLang="en-US" dirty="0">
                <a:latin typeface="Courier New" panose="02070309020205020404" charset="0"/>
                <a:ea typeface="宋体" panose="02010600030101010101" pitchFamily="2" charset="-122"/>
                <a:sym typeface="+mn-ea"/>
              </a:endParaRPr>
            </a:p>
          </p:txBody>
        </p:sp>
        <p:sp>
          <p:nvSpPr>
            <p:cNvPr id="47" name="矩形 46"/>
            <p:cNvSpPr/>
            <p:nvPr/>
          </p:nvSpPr>
          <p:spPr>
            <a:xfrm>
              <a:off x="1088299" y="4153868"/>
              <a:ext cx="2241974" cy="33038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2.</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T-SQL</a:t>
              </a:r>
              <a:r>
                <a:rPr lang="zh-CN" altLang="en-US" b="1" dirty="0">
                  <a:solidFill>
                    <a:schemeClr val="tx1">
                      <a:lumMod val="65000"/>
                      <a:lumOff val="35000"/>
                    </a:schemeClr>
                  </a:solidFill>
                </a:rPr>
                <a:t>语句创建自定义数据库角色</a:t>
              </a:r>
            </a:p>
          </p:txBody>
        </p:sp>
      </p:grpSp>
      <p:grpSp>
        <p:nvGrpSpPr>
          <p:cNvPr id="17" name="组合 16"/>
          <p:cNvGrpSpPr/>
          <p:nvPr/>
        </p:nvGrpSpPr>
        <p:grpSpPr>
          <a:xfrm>
            <a:off x="963968" y="3262851"/>
            <a:ext cx="10698611" cy="1464546"/>
            <a:chOff x="1088299" y="4153868"/>
            <a:chExt cx="2241974" cy="765504"/>
          </a:xfrm>
        </p:grpSpPr>
        <p:sp>
          <p:nvSpPr>
            <p:cNvPr id="18" name="矩形 17"/>
            <p:cNvSpPr/>
            <p:nvPr/>
          </p:nvSpPr>
          <p:spPr>
            <a:xfrm>
              <a:off x="1088299" y="4436756"/>
              <a:ext cx="2142923" cy="482616"/>
            </a:xfrm>
            <a:prstGeom prst="rect">
              <a:avLst/>
            </a:prstGeom>
          </p:spPr>
          <p:txBody>
            <a:bodyPr wrap="square">
              <a:spAutoFit/>
              <a:scene3d>
                <a:camera prst="orthographicFront"/>
                <a:lightRig rig="threePt" dir="t"/>
              </a:scene3d>
              <a:sp3d contourW="6350"/>
            </a:bodyPr>
            <a:lstStyle/>
            <a:p>
              <a:pPr indent="0"/>
              <a:r>
                <a:rPr lang="en-US" altLang="zh-CN" dirty="0">
                  <a:latin typeface="Courier New" panose="02070309020205020404" charset="0"/>
                  <a:ea typeface="宋体" panose="02010600030101010101" pitchFamily="2" charset="-122"/>
                  <a:sym typeface="+mn-ea"/>
                </a:rPr>
                <a:t>use </a:t>
              </a:r>
              <a:r>
                <a:rPr lang="en-US" altLang="zh-CN" dirty="0" err="1">
                  <a:latin typeface="Courier New" panose="02070309020205020404" charset="0"/>
                  <a:ea typeface="宋体" panose="02010600030101010101" pitchFamily="2" charset="-122"/>
                  <a:sym typeface="+mn-ea"/>
                </a:rPr>
                <a:t>jxgl</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go</a:t>
              </a:r>
            </a:p>
            <a:p>
              <a:pPr indent="0"/>
              <a:r>
                <a:rPr lang="en-US" altLang="zh-CN" dirty="0">
                  <a:latin typeface="Courier New" panose="02070309020205020404" charset="0"/>
                  <a:ea typeface="宋体" panose="02010600030101010101" pitchFamily="2" charset="-122"/>
                  <a:sym typeface="+mn-ea"/>
                </a:rPr>
                <a:t>create role </a:t>
              </a:r>
              <a:r>
                <a:rPr lang="en-US" altLang="zh-CN" dirty="0" err="1">
                  <a:latin typeface="Courier New" panose="02070309020205020404" charset="0"/>
                  <a:ea typeface="宋体" panose="02010600030101010101" pitchFamily="2" charset="-122"/>
                  <a:sym typeface="+mn-ea"/>
                </a:rPr>
                <a:t>user_role_tsql</a:t>
              </a:r>
              <a:endParaRPr lang="en-US" altLang="zh-CN" dirty="0">
                <a:latin typeface="Courier New" panose="02070309020205020404" charset="0"/>
                <a:ea typeface="宋体" panose="02010600030101010101" pitchFamily="2" charset="-122"/>
                <a:sym typeface="+mn-ea"/>
              </a:endParaRPr>
            </a:p>
          </p:txBody>
        </p:sp>
        <p:sp>
          <p:nvSpPr>
            <p:cNvPr id="19" name="矩形 18"/>
            <p:cNvSpPr/>
            <p:nvPr/>
          </p:nvSpPr>
          <p:spPr>
            <a:xfrm>
              <a:off x="1088299" y="4153868"/>
              <a:ext cx="2241974" cy="222003"/>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11】</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T-SQL</a:t>
              </a:r>
              <a:r>
                <a:rPr lang="zh-CN" altLang="en-US" b="1" dirty="0">
                  <a:solidFill>
                    <a:schemeClr val="tx1">
                      <a:lumMod val="65000"/>
                      <a:lumOff val="35000"/>
                    </a:schemeClr>
                  </a:solidFill>
                </a:rPr>
                <a:t>语句创建用户自定义数据库角色</a:t>
              </a:r>
              <a:r>
                <a:rPr lang="en-US" altLang="zh-CN" b="1" dirty="0" err="1" smtClean="0">
                  <a:solidFill>
                    <a:schemeClr val="tx1">
                      <a:lumMod val="65000"/>
                      <a:lumOff val="35000"/>
                    </a:schemeClr>
                  </a:solidFill>
                </a:rPr>
                <a:t>user_role_tsql</a:t>
              </a:r>
              <a:r>
                <a:rPr lang="zh-CN" altLang="en-US" b="1" dirty="0">
                  <a:solidFill>
                    <a:schemeClr val="tx1">
                      <a:lumMod val="65000"/>
                      <a:lumOff val="35000"/>
                    </a:schemeClr>
                  </a:solidFill>
                </a:rPr>
                <a:t>（关联</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13</a:t>
              </a:r>
              <a:r>
                <a:rPr lang="zh-CN" altLang="en-US" b="1" dirty="0" smtClean="0">
                  <a:solidFill>
                    <a:schemeClr val="tx1">
                      <a:lumMod val="65000"/>
                      <a:lumOff val="35000"/>
                    </a:schemeClr>
                  </a:solidFill>
                </a:rPr>
                <a:t>）</a:t>
              </a:r>
              <a:r>
                <a:rPr lang="zh-CN" altLang="en-US" b="1" dirty="0">
                  <a:solidFill>
                    <a:schemeClr val="tx1">
                      <a:lumMod val="65000"/>
                      <a:lumOff val="35000"/>
                    </a:schemeClr>
                  </a:solidFill>
                </a:rPr>
                <a:t>。</a:t>
              </a:r>
            </a:p>
          </p:txBody>
        </p:sp>
      </p:grpSp>
    </p:spTree>
  </p:cSld>
  <p:clrMapOvr>
    <a:masterClrMapping/>
  </p:clrMapOvr>
  <p:transition spd="slow">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创建数据库角色</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04</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5" name="组合 44"/>
          <p:cNvGrpSpPr/>
          <p:nvPr/>
        </p:nvGrpSpPr>
        <p:grpSpPr>
          <a:xfrm>
            <a:off x="823450" y="1501249"/>
            <a:ext cx="10839130" cy="1050973"/>
            <a:chOff x="1088299" y="4153868"/>
            <a:chExt cx="2241974" cy="817504"/>
          </a:xfrm>
        </p:grpSpPr>
        <p:sp>
          <p:nvSpPr>
            <p:cNvPr id="46" name="矩形 45"/>
            <p:cNvSpPr/>
            <p:nvPr/>
          </p:nvSpPr>
          <p:spPr>
            <a:xfrm>
              <a:off x="1088299" y="4468621"/>
              <a:ext cx="2142923" cy="502751"/>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格式：</a:t>
              </a:r>
              <a:r>
                <a:rPr lang="en-US" altLang="zh-CN" dirty="0">
                  <a:latin typeface="Courier New" panose="02070309020205020404" charset="0"/>
                  <a:ea typeface="宋体" panose="02010600030101010101" pitchFamily="2" charset="-122"/>
                  <a:sym typeface="+mn-ea"/>
                </a:rPr>
                <a:t>create application role </a:t>
              </a:r>
              <a:r>
                <a:rPr lang="zh-CN" altLang="en-US" dirty="0">
                  <a:latin typeface="Courier New" panose="02070309020205020404" charset="0"/>
                  <a:ea typeface="宋体" panose="02010600030101010101" pitchFamily="2" charset="-122"/>
                  <a:sym typeface="+mn-ea"/>
                </a:rPr>
                <a:t>角色名 </a:t>
              </a:r>
              <a:r>
                <a:rPr lang="en-US" altLang="zh-CN" dirty="0">
                  <a:latin typeface="Courier New" panose="02070309020205020404" charset="0"/>
                  <a:ea typeface="宋体" panose="02010600030101010101" pitchFamily="2" charset="-122"/>
                  <a:sym typeface="+mn-ea"/>
                </a:rPr>
                <a:t>with password='</a:t>
              </a:r>
              <a:r>
                <a:rPr lang="zh-CN" altLang="en-US" dirty="0">
                  <a:latin typeface="Courier New" panose="02070309020205020404" charset="0"/>
                  <a:ea typeface="宋体" panose="02010600030101010101" pitchFamily="2" charset="-122"/>
                  <a:sym typeface="+mn-ea"/>
                </a:rPr>
                <a:t>密码</a:t>
              </a:r>
              <a:r>
                <a:rPr lang="en-US" altLang="zh-CN" dirty="0">
                  <a:latin typeface="Courier New" panose="02070309020205020404" charset="0"/>
                  <a:ea typeface="宋体" panose="02010600030101010101" pitchFamily="2" charset="-122"/>
                  <a:sym typeface="+mn-ea"/>
                </a:rPr>
                <a:t>'</a:t>
              </a:r>
            </a:p>
            <a:p>
              <a:pPr indent="0"/>
              <a:r>
                <a:rPr lang="zh-CN" altLang="en-US" dirty="0">
                  <a:latin typeface="Courier New" panose="02070309020205020404" charset="0"/>
                  <a:ea typeface="宋体" panose="02010600030101010101" pitchFamily="2" charset="-122"/>
                  <a:sym typeface="+mn-ea"/>
                </a:rPr>
                <a:t>功能：创建包含密码的应用程序角色。</a:t>
              </a:r>
            </a:p>
          </p:txBody>
        </p:sp>
        <p:sp>
          <p:nvSpPr>
            <p:cNvPr id="47" name="矩形 46"/>
            <p:cNvSpPr/>
            <p:nvPr/>
          </p:nvSpPr>
          <p:spPr>
            <a:xfrm>
              <a:off x="1088299" y="4153868"/>
              <a:ext cx="2241974" cy="308135"/>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3</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T-SQL</a:t>
              </a:r>
              <a:r>
                <a:rPr lang="zh-CN" altLang="en-US" b="1" dirty="0">
                  <a:solidFill>
                    <a:schemeClr val="tx1">
                      <a:lumMod val="65000"/>
                      <a:lumOff val="35000"/>
                    </a:schemeClr>
                  </a:solidFill>
                </a:rPr>
                <a:t>语句创建应用程序角色</a:t>
              </a:r>
            </a:p>
          </p:txBody>
        </p:sp>
      </p:grpSp>
      <p:grpSp>
        <p:nvGrpSpPr>
          <p:cNvPr id="17" name="组合 16"/>
          <p:cNvGrpSpPr/>
          <p:nvPr/>
        </p:nvGrpSpPr>
        <p:grpSpPr>
          <a:xfrm>
            <a:off x="963968" y="2786601"/>
            <a:ext cx="10698611" cy="3680537"/>
            <a:chOff x="1088299" y="4153868"/>
            <a:chExt cx="2241974" cy="1923781"/>
          </a:xfrm>
        </p:grpSpPr>
        <p:sp>
          <p:nvSpPr>
            <p:cNvPr id="18" name="矩形 17"/>
            <p:cNvSpPr/>
            <p:nvPr/>
          </p:nvSpPr>
          <p:spPr>
            <a:xfrm>
              <a:off x="1088299" y="4436756"/>
              <a:ext cx="2142923" cy="1640893"/>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操作步骤：</a:t>
              </a:r>
            </a:p>
            <a:p>
              <a:pPr indent="0"/>
              <a:r>
                <a:rPr lang="zh-CN" altLang="en-US" dirty="0">
                  <a:latin typeface="Courier New" panose="02070309020205020404" charset="0"/>
                  <a:ea typeface="宋体" panose="02010600030101010101" pitchFamily="2" charset="-122"/>
                  <a:sym typeface="+mn-ea"/>
                </a:rPr>
                <a:t>步骤</a:t>
              </a:r>
              <a:r>
                <a:rPr lang="en-US" altLang="zh-CN" dirty="0">
                  <a:latin typeface="Courier New" panose="02070309020205020404" charset="0"/>
                  <a:ea typeface="宋体" panose="02010600030101010101" pitchFamily="2" charset="-122"/>
                  <a:sym typeface="+mn-ea"/>
                </a:rPr>
                <a:t>1</a:t>
              </a:r>
              <a:r>
                <a:rPr lang="zh-CN" altLang="en-US" dirty="0">
                  <a:latin typeface="Courier New" panose="02070309020205020404" charset="0"/>
                  <a:ea typeface="宋体" panose="02010600030101010101" pitchFamily="2" charset="-122"/>
                  <a:sym typeface="+mn-ea"/>
                </a:rPr>
                <a:t>：以</a:t>
              </a:r>
              <a:r>
                <a:rPr lang="en-US" altLang="zh-CN" dirty="0" err="1">
                  <a:latin typeface="Courier New" panose="02070309020205020404" charset="0"/>
                  <a:ea typeface="宋体" panose="02010600030101010101" pitchFamily="2" charset="-122"/>
                  <a:sym typeface="+mn-ea"/>
                </a:rPr>
                <a:t>sa</a:t>
              </a:r>
              <a:r>
                <a:rPr lang="zh-CN" altLang="en-US" dirty="0">
                  <a:latin typeface="Courier New" panose="02070309020205020404" charset="0"/>
                  <a:ea typeface="宋体" panose="02010600030101010101" pitchFamily="2" charset="-122"/>
                  <a:sym typeface="+mn-ea"/>
                </a:rPr>
                <a:t>登录数据库服务器，输入并执行以下代码：</a:t>
              </a:r>
            </a:p>
            <a:p>
              <a:pPr indent="0"/>
              <a:r>
                <a:rPr lang="en-US" altLang="zh-CN" dirty="0">
                  <a:latin typeface="Courier New" panose="02070309020205020404" charset="0"/>
                  <a:ea typeface="宋体" panose="02010600030101010101" pitchFamily="2" charset="-122"/>
                  <a:sym typeface="+mn-ea"/>
                </a:rPr>
                <a:t>use </a:t>
              </a:r>
              <a:r>
                <a:rPr lang="en-US" altLang="zh-CN" dirty="0" err="1">
                  <a:latin typeface="Courier New" panose="02070309020205020404" charset="0"/>
                  <a:ea typeface="宋体" panose="02010600030101010101" pitchFamily="2" charset="-122"/>
                  <a:sym typeface="+mn-ea"/>
                </a:rPr>
                <a:t>jxgl</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创建应用程序角色</a:t>
              </a:r>
            </a:p>
            <a:p>
              <a:pPr indent="0"/>
              <a:r>
                <a:rPr lang="en-US" altLang="zh-CN" dirty="0">
                  <a:latin typeface="Courier New" panose="02070309020205020404" charset="0"/>
                  <a:ea typeface="宋体" panose="02010600030101010101" pitchFamily="2" charset="-122"/>
                  <a:sym typeface="+mn-ea"/>
                </a:rPr>
                <a:t>create application role </a:t>
              </a:r>
              <a:r>
                <a:rPr lang="en-US" altLang="zh-CN" dirty="0" err="1">
                  <a:latin typeface="Courier New" panose="02070309020205020404" charset="0"/>
                  <a:ea typeface="宋体" panose="02010600030101010101" pitchFamily="2" charset="-122"/>
                  <a:sym typeface="+mn-ea"/>
                </a:rPr>
                <a:t>approle</a:t>
              </a:r>
              <a:r>
                <a:rPr lang="en-US" altLang="zh-CN" dirty="0">
                  <a:latin typeface="Courier New" panose="02070309020205020404" charset="0"/>
                  <a:ea typeface="宋体" panose="02010600030101010101" pitchFamily="2" charset="-122"/>
                  <a:sym typeface="+mn-ea"/>
                </a:rPr>
                <a:t> with password='123456'</a:t>
              </a:r>
            </a:p>
            <a:p>
              <a:pPr indent="0"/>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授予应用程序角色</a:t>
              </a:r>
              <a:r>
                <a:rPr lang="en-US" altLang="zh-CN" dirty="0">
                  <a:latin typeface="Courier New" panose="02070309020205020404" charset="0"/>
                  <a:ea typeface="宋体" panose="02010600030101010101" pitchFamily="2" charset="-122"/>
                  <a:sym typeface="+mn-ea"/>
                </a:rPr>
                <a:t>select</a:t>
              </a:r>
              <a:r>
                <a:rPr lang="zh-CN" altLang="en-US" dirty="0">
                  <a:latin typeface="Courier New" panose="02070309020205020404" charset="0"/>
                  <a:ea typeface="宋体" panose="02010600030101010101" pitchFamily="2" charset="-122"/>
                  <a:sym typeface="+mn-ea"/>
                </a:rPr>
                <a:t>权限</a:t>
              </a:r>
            </a:p>
            <a:p>
              <a:pPr indent="0"/>
              <a:r>
                <a:rPr lang="en-US" altLang="zh-CN" dirty="0">
                  <a:latin typeface="Courier New" panose="02070309020205020404" charset="0"/>
                  <a:ea typeface="宋体" panose="02010600030101010101" pitchFamily="2" charset="-122"/>
                  <a:sym typeface="+mn-ea"/>
                </a:rPr>
                <a:t>grant select on object::</a:t>
              </a:r>
              <a:r>
                <a:rPr lang="en-US" altLang="zh-CN" dirty="0" err="1">
                  <a:latin typeface="Courier New" panose="02070309020205020404" charset="0"/>
                  <a:ea typeface="宋体" panose="02010600030101010101" pitchFamily="2" charset="-122"/>
                  <a:sym typeface="+mn-ea"/>
                </a:rPr>
                <a:t>dbo</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班级 </a:t>
              </a:r>
              <a:r>
                <a:rPr lang="en-US" altLang="zh-CN" dirty="0">
                  <a:latin typeface="Courier New" panose="02070309020205020404" charset="0"/>
                  <a:ea typeface="宋体" panose="02010600030101010101" pitchFamily="2" charset="-122"/>
                  <a:sym typeface="+mn-ea"/>
                </a:rPr>
                <a:t>to </a:t>
              </a:r>
              <a:r>
                <a:rPr lang="en-US" altLang="zh-CN" dirty="0" err="1">
                  <a:latin typeface="Courier New" panose="02070309020205020404" charset="0"/>
                  <a:ea typeface="宋体" panose="02010600030101010101" pitchFamily="2" charset="-122"/>
                  <a:sym typeface="+mn-ea"/>
                </a:rPr>
                <a:t>approle</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创建登录帐户</a:t>
              </a:r>
            </a:p>
            <a:p>
              <a:pPr indent="0"/>
              <a:r>
                <a:rPr lang="en-US" altLang="zh-CN" dirty="0">
                  <a:latin typeface="Courier New" panose="02070309020205020404" charset="0"/>
                  <a:ea typeface="宋体" panose="02010600030101010101" pitchFamily="2" charset="-122"/>
                  <a:sym typeface="+mn-ea"/>
                </a:rPr>
                <a:t>create login </a:t>
              </a:r>
              <a:r>
                <a:rPr lang="en-US" altLang="zh-CN" dirty="0" err="1">
                  <a:latin typeface="Courier New" panose="02070309020205020404" charset="0"/>
                  <a:ea typeface="宋体" panose="02010600030101010101" pitchFamily="2" charset="-122"/>
                  <a:sym typeface="+mn-ea"/>
                </a:rPr>
                <a:t>sql_loginP</a:t>
              </a:r>
              <a:r>
                <a:rPr lang="en-US" altLang="zh-CN" dirty="0">
                  <a:latin typeface="Courier New" panose="02070309020205020404" charset="0"/>
                  <a:ea typeface="宋体" panose="02010600030101010101" pitchFamily="2" charset="-122"/>
                  <a:sym typeface="+mn-ea"/>
                </a:rPr>
                <a:t> with password ='test',</a:t>
              </a:r>
              <a:r>
                <a:rPr lang="en-US" altLang="zh-CN" dirty="0" err="1">
                  <a:latin typeface="Courier New" panose="02070309020205020404" charset="0"/>
                  <a:ea typeface="宋体" panose="02010600030101010101" pitchFamily="2" charset="-122"/>
                  <a:sym typeface="+mn-ea"/>
                </a:rPr>
                <a:t>default_database</a:t>
              </a:r>
              <a:r>
                <a:rPr lang="en-US" altLang="zh-CN" dirty="0">
                  <a:latin typeface="Courier New" panose="02070309020205020404" charset="0"/>
                  <a:ea typeface="宋体" panose="02010600030101010101" pitchFamily="2" charset="-122"/>
                  <a:sym typeface="+mn-ea"/>
                </a:rPr>
                <a:t>=</a:t>
              </a:r>
              <a:r>
                <a:rPr lang="en-US" altLang="zh-CN" dirty="0" err="1">
                  <a:latin typeface="Courier New" panose="02070309020205020404" charset="0"/>
                  <a:ea typeface="宋体" panose="02010600030101010101" pitchFamily="2" charset="-122"/>
                  <a:sym typeface="+mn-ea"/>
                </a:rPr>
                <a:t>jxgl</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创建数据用户</a:t>
              </a:r>
            </a:p>
            <a:p>
              <a:pPr indent="0"/>
              <a:r>
                <a:rPr lang="en-US" altLang="zh-CN" dirty="0">
                  <a:latin typeface="Courier New" panose="02070309020205020404" charset="0"/>
                  <a:ea typeface="宋体" panose="02010600030101010101" pitchFamily="2" charset="-122"/>
                  <a:sym typeface="+mn-ea"/>
                </a:rPr>
                <a:t>create user </a:t>
              </a:r>
              <a:r>
                <a:rPr lang="en-US" altLang="zh-CN" dirty="0" err="1">
                  <a:latin typeface="Courier New" panose="02070309020205020404" charset="0"/>
                  <a:ea typeface="宋体" panose="02010600030101010101" pitchFamily="2" charset="-122"/>
                  <a:sym typeface="+mn-ea"/>
                </a:rPr>
                <a:t>sql_loginP_U</a:t>
              </a:r>
              <a:r>
                <a:rPr lang="en-US" altLang="zh-CN" dirty="0">
                  <a:latin typeface="Courier New" panose="02070309020205020404" charset="0"/>
                  <a:ea typeface="宋体" panose="02010600030101010101" pitchFamily="2" charset="-122"/>
                  <a:sym typeface="+mn-ea"/>
                </a:rPr>
                <a:t> for login </a:t>
              </a:r>
              <a:r>
                <a:rPr lang="en-US" altLang="zh-CN" dirty="0" err="1">
                  <a:latin typeface="Courier New" panose="02070309020205020404" charset="0"/>
                  <a:ea typeface="宋体" panose="02010600030101010101" pitchFamily="2" charset="-122"/>
                  <a:sym typeface="+mn-ea"/>
                </a:rPr>
                <a:t>sql_loginP</a:t>
              </a:r>
              <a:endParaRPr lang="en-US" altLang="zh-CN" dirty="0">
                <a:latin typeface="Courier New" panose="02070309020205020404" charset="0"/>
                <a:ea typeface="宋体" panose="02010600030101010101" pitchFamily="2" charset="-122"/>
                <a:sym typeface="+mn-ea"/>
              </a:endParaRPr>
            </a:p>
          </p:txBody>
        </p:sp>
        <p:sp>
          <p:nvSpPr>
            <p:cNvPr id="19" name="矩形 18"/>
            <p:cNvSpPr/>
            <p:nvPr/>
          </p:nvSpPr>
          <p:spPr>
            <a:xfrm>
              <a:off x="1088299" y="4153868"/>
              <a:ext cx="2241974" cy="222003"/>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12】 </a:t>
              </a:r>
              <a:r>
                <a:rPr lang="zh-CN" altLang="en-US" b="1" dirty="0" smtClean="0">
                  <a:solidFill>
                    <a:schemeClr val="tx1">
                      <a:lumMod val="65000"/>
                      <a:lumOff val="35000"/>
                    </a:schemeClr>
                  </a:solidFill>
                </a:rPr>
                <a:t>在</a:t>
              </a:r>
              <a:r>
                <a:rPr lang="zh-CN" altLang="en-US" b="1" dirty="0">
                  <a:solidFill>
                    <a:schemeClr val="tx1">
                      <a:lumMod val="65000"/>
                      <a:lumOff val="35000"/>
                    </a:schemeClr>
                  </a:solidFill>
                </a:rPr>
                <a:t>数据库</a:t>
              </a:r>
              <a:r>
                <a:rPr lang="en-US" altLang="zh-CN" b="1" dirty="0" err="1">
                  <a:solidFill>
                    <a:schemeClr val="tx1">
                      <a:lumMod val="65000"/>
                      <a:lumOff val="35000"/>
                    </a:schemeClr>
                  </a:solidFill>
                </a:rPr>
                <a:t>jxgl</a:t>
              </a:r>
              <a:r>
                <a:rPr lang="zh-CN" altLang="en-US" b="1" dirty="0">
                  <a:solidFill>
                    <a:schemeClr val="tx1">
                      <a:lumMod val="65000"/>
                      <a:lumOff val="35000"/>
                    </a:schemeClr>
                  </a:solidFill>
                </a:rPr>
                <a:t>中创建应用程序角色</a:t>
              </a:r>
              <a:r>
                <a:rPr lang="en-US" altLang="zh-CN" b="1" dirty="0" err="1">
                  <a:solidFill>
                    <a:schemeClr val="tx1">
                      <a:lumMod val="65000"/>
                      <a:lumOff val="35000"/>
                    </a:schemeClr>
                  </a:solidFill>
                </a:rPr>
                <a:t>approle</a:t>
              </a:r>
              <a:r>
                <a:rPr lang="zh-CN" altLang="en-US" b="1" dirty="0">
                  <a:solidFill>
                    <a:schemeClr val="tx1">
                      <a:lumMod val="65000"/>
                      <a:lumOff val="35000"/>
                    </a:schemeClr>
                  </a:solidFill>
                </a:rPr>
                <a:t>，并指定密码为</a:t>
              </a:r>
              <a:r>
                <a:rPr lang="en-US" altLang="zh-CN" b="1" dirty="0">
                  <a:solidFill>
                    <a:schemeClr val="tx1">
                      <a:lumMod val="65000"/>
                      <a:lumOff val="35000"/>
                    </a:schemeClr>
                  </a:solidFill>
                </a:rPr>
                <a:t>123456</a:t>
              </a:r>
              <a:r>
                <a:rPr lang="zh-CN" altLang="en-US" b="1" dirty="0">
                  <a:solidFill>
                    <a:schemeClr val="tx1">
                      <a:lumMod val="65000"/>
                      <a:lumOff val="35000"/>
                    </a:schemeClr>
                  </a:solidFill>
                </a:rPr>
                <a:t>。</a:t>
              </a:r>
            </a:p>
          </p:txBody>
        </p:sp>
      </p:grpSp>
    </p:spTree>
  </p:cSld>
  <p:clrMapOvr>
    <a:masterClrMapping/>
  </p:clrMapOvr>
  <p:transition spd="slow">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创建数据库角色</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04</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47" name="矩形 46"/>
          <p:cNvSpPr/>
          <p:nvPr/>
        </p:nvSpPr>
        <p:spPr>
          <a:xfrm>
            <a:off x="823450" y="1501255"/>
            <a:ext cx="10839130" cy="396135"/>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3</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T-SQL</a:t>
            </a:r>
            <a:r>
              <a:rPr lang="zh-CN" altLang="en-US" b="1" dirty="0">
                <a:solidFill>
                  <a:schemeClr val="tx1">
                    <a:lumMod val="65000"/>
                    <a:lumOff val="35000"/>
                  </a:schemeClr>
                </a:solidFill>
              </a:rPr>
              <a:t>语句创建应用程序角色</a:t>
            </a:r>
          </a:p>
        </p:txBody>
      </p:sp>
      <p:grpSp>
        <p:nvGrpSpPr>
          <p:cNvPr id="17" name="组合 16"/>
          <p:cNvGrpSpPr/>
          <p:nvPr/>
        </p:nvGrpSpPr>
        <p:grpSpPr>
          <a:xfrm>
            <a:off x="963968" y="2138901"/>
            <a:ext cx="10698611" cy="2295541"/>
            <a:chOff x="1088299" y="4153868"/>
            <a:chExt cx="2241974" cy="1199857"/>
          </a:xfrm>
        </p:grpSpPr>
        <p:sp>
          <p:nvSpPr>
            <p:cNvPr id="18" name="矩形 17"/>
            <p:cNvSpPr/>
            <p:nvPr/>
          </p:nvSpPr>
          <p:spPr>
            <a:xfrm>
              <a:off x="1088299" y="4436756"/>
              <a:ext cx="2142923" cy="916969"/>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操作步骤：</a:t>
              </a:r>
            </a:p>
            <a:p>
              <a:pPr indent="0"/>
              <a:r>
                <a:rPr lang="zh-CN" altLang="en-US" dirty="0">
                  <a:latin typeface="Courier New" panose="02070309020205020404" charset="0"/>
                  <a:ea typeface="宋体" panose="02010600030101010101" pitchFamily="2" charset="-122"/>
                  <a:sym typeface="+mn-ea"/>
                </a:rPr>
                <a:t>步骤</a:t>
              </a:r>
              <a:r>
                <a:rPr lang="en-US" altLang="zh-CN" dirty="0">
                  <a:latin typeface="Courier New" panose="02070309020205020404" charset="0"/>
                  <a:ea typeface="宋体" panose="02010600030101010101" pitchFamily="2" charset="-122"/>
                  <a:sym typeface="+mn-ea"/>
                </a:rPr>
                <a:t>2</a:t>
              </a:r>
              <a:r>
                <a:rPr lang="zh-CN" altLang="en-US" dirty="0">
                  <a:latin typeface="Courier New" panose="02070309020205020404" charset="0"/>
                  <a:ea typeface="宋体" panose="02010600030101010101" pitchFamily="2" charset="-122"/>
                  <a:sym typeface="+mn-ea"/>
                </a:rPr>
                <a:t>：以</a:t>
              </a:r>
              <a:r>
                <a:rPr lang="en-US" altLang="zh-CN" dirty="0" err="1">
                  <a:latin typeface="Courier New" panose="02070309020205020404" charset="0"/>
                  <a:ea typeface="宋体" panose="02010600030101010101" pitchFamily="2" charset="-122"/>
                  <a:sym typeface="+mn-ea"/>
                </a:rPr>
                <a:t>sql_loginP</a:t>
              </a:r>
              <a:r>
                <a:rPr lang="zh-CN" altLang="en-US" dirty="0">
                  <a:latin typeface="Courier New" panose="02070309020205020404" charset="0"/>
                  <a:ea typeface="宋体" panose="02010600030101010101" pitchFamily="2" charset="-122"/>
                  <a:sym typeface="+mn-ea"/>
                </a:rPr>
                <a:t>登录数据库服务器，输入并执行以下代码：</a:t>
              </a:r>
            </a:p>
            <a:p>
              <a:pPr indent="0"/>
              <a:r>
                <a:rPr lang="en-US" altLang="zh-CN" dirty="0">
                  <a:latin typeface="Courier New" panose="02070309020205020404" charset="0"/>
                  <a:ea typeface="宋体" panose="02010600030101010101" pitchFamily="2" charset="-122"/>
                  <a:sym typeface="+mn-ea"/>
                </a:rPr>
                <a:t>use </a:t>
              </a:r>
              <a:r>
                <a:rPr lang="en-US" altLang="zh-CN" dirty="0" err="1">
                  <a:latin typeface="Courier New" panose="02070309020205020404" charset="0"/>
                  <a:ea typeface="宋体" panose="02010600030101010101" pitchFamily="2" charset="-122"/>
                  <a:sym typeface="+mn-ea"/>
                </a:rPr>
                <a:t>jxgl</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查询表，可理解为应用程序</a:t>
              </a:r>
            </a:p>
            <a:p>
              <a:pPr indent="0"/>
              <a:r>
                <a:rPr lang="en-US" altLang="zh-CN" dirty="0">
                  <a:latin typeface="Courier New" panose="02070309020205020404" charset="0"/>
                  <a:ea typeface="宋体" panose="02010600030101010101" pitchFamily="2" charset="-122"/>
                  <a:sym typeface="+mn-ea"/>
                </a:rPr>
                <a:t>select * from </a:t>
              </a:r>
              <a:r>
                <a:rPr lang="en-US" altLang="zh-CN" dirty="0" err="1">
                  <a:latin typeface="Courier New" panose="02070309020205020404" charset="0"/>
                  <a:ea typeface="宋体" panose="02010600030101010101" pitchFamily="2" charset="-122"/>
                  <a:sym typeface="+mn-ea"/>
                </a:rPr>
                <a:t>dbo</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班级</a:t>
              </a:r>
            </a:p>
            <a:p>
              <a:pPr indent="0"/>
              <a:r>
                <a:rPr lang="zh-CN" altLang="en-US" dirty="0">
                  <a:latin typeface="Courier New" panose="02070309020205020404" charset="0"/>
                  <a:ea typeface="宋体" panose="02010600030101010101" pitchFamily="2" charset="-122"/>
                  <a:sym typeface="+mn-ea"/>
                </a:rPr>
                <a:t>运行结果如</a:t>
              </a:r>
              <a:r>
                <a:rPr lang="zh-CN" altLang="en-US" dirty="0" smtClean="0">
                  <a:latin typeface="Courier New" panose="02070309020205020404" charset="0"/>
                  <a:ea typeface="宋体" panose="02010600030101010101" pitchFamily="2" charset="-122"/>
                  <a:sym typeface="+mn-ea"/>
                </a:rPr>
                <a:t>图所</a:t>
              </a:r>
              <a:r>
                <a:rPr lang="zh-CN" altLang="en-US" dirty="0">
                  <a:latin typeface="Courier New" panose="02070309020205020404" charset="0"/>
                  <a:ea typeface="宋体" panose="02010600030101010101" pitchFamily="2" charset="-122"/>
                  <a:sym typeface="+mn-ea"/>
                </a:rPr>
                <a:t>示。</a:t>
              </a:r>
            </a:p>
          </p:txBody>
        </p:sp>
        <p:sp>
          <p:nvSpPr>
            <p:cNvPr id="19" name="矩形 18"/>
            <p:cNvSpPr/>
            <p:nvPr/>
          </p:nvSpPr>
          <p:spPr>
            <a:xfrm>
              <a:off x="1088299" y="4153868"/>
              <a:ext cx="2241974" cy="222003"/>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12】 </a:t>
              </a:r>
              <a:r>
                <a:rPr lang="zh-CN" altLang="en-US" b="1" dirty="0" smtClean="0">
                  <a:solidFill>
                    <a:schemeClr val="tx1">
                      <a:lumMod val="65000"/>
                      <a:lumOff val="35000"/>
                    </a:schemeClr>
                  </a:solidFill>
                </a:rPr>
                <a:t>在</a:t>
              </a:r>
              <a:r>
                <a:rPr lang="zh-CN" altLang="en-US" b="1" dirty="0">
                  <a:solidFill>
                    <a:schemeClr val="tx1">
                      <a:lumMod val="65000"/>
                      <a:lumOff val="35000"/>
                    </a:schemeClr>
                  </a:solidFill>
                </a:rPr>
                <a:t>数据库</a:t>
              </a:r>
              <a:r>
                <a:rPr lang="en-US" altLang="zh-CN" b="1" dirty="0" err="1">
                  <a:solidFill>
                    <a:schemeClr val="tx1">
                      <a:lumMod val="65000"/>
                      <a:lumOff val="35000"/>
                    </a:schemeClr>
                  </a:solidFill>
                </a:rPr>
                <a:t>jxgl</a:t>
              </a:r>
              <a:r>
                <a:rPr lang="zh-CN" altLang="en-US" b="1" dirty="0">
                  <a:solidFill>
                    <a:schemeClr val="tx1">
                      <a:lumMod val="65000"/>
                      <a:lumOff val="35000"/>
                    </a:schemeClr>
                  </a:solidFill>
                </a:rPr>
                <a:t>中创建应用程序角色</a:t>
              </a:r>
              <a:r>
                <a:rPr lang="en-US" altLang="zh-CN" b="1" dirty="0" err="1">
                  <a:solidFill>
                    <a:schemeClr val="tx1">
                      <a:lumMod val="65000"/>
                      <a:lumOff val="35000"/>
                    </a:schemeClr>
                  </a:solidFill>
                </a:rPr>
                <a:t>approle</a:t>
              </a:r>
              <a:r>
                <a:rPr lang="zh-CN" altLang="en-US" b="1" dirty="0">
                  <a:solidFill>
                    <a:schemeClr val="tx1">
                      <a:lumMod val="65000"/>
                      <a:lumOff val="35000"/>
                    </a:schemeClr>
                  </a:solidFill>
                </a:rPr>
                <a:t>，并指定密码为</a:t>
              </a:r>
              <a:r>
                <a:rPr lang="en-US" altLang="zh-CN" b="1" dirty="0">
                  <a:solidFill>
                    <a:schemeClr val="tx1">
                      <a:lumMod val="65000"/>
                      <a:lumOff val="35000"/>
                    </a:schemeClr>
                  </a:solidFill>
                </a:rPr>
                <a:t>123456</a:t>
              </a:r>
              <a:r>
                <a:rPr lang="zh-CN" altLang="en-US" b="1" dirty="0">
                  <a:solidFill>
                    <a:schemeClr val="tx1">
                      <a:lumMod val="65000"/>
                      <a:lumOff val="35000"/>
                    </a:schemeClr>
                  </a:solidFill>
                </a:rPr>
                <a:t>。</a:t>
              </a:r>
            </a:p>
          </p:txBody>
        </p:sp>
      </p:grpSp>
      <p:pic>
        <p:nvPicPr>
          <p:cNvPr id="1026" name="图片 155"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7647" y="4251366"/>
            <a:ext cx="7766173" cy="1603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3467616"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计算机安全性概述</a:t>
            </a:r>
          </a:p>
        </p:txBody>
      </p:sp>
      <p:sp>
        <p:nvSpPr>
          <p:cNvPr id="137" name="文本框 136"/>
          <p:cNvSpPr txBox="1"/>
          <p:nvPr/>
        </p:nvSpPr>
        <p:spPr>
          <a:xfrm>
            <a:off x="461631" y="400325"/>
            <a:ext cx="647934"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6" name="组合 5"/>
          <p:cNvGrpSpPr/>
          <p:nvPr/>
        </p:nvGrpSpPr>
        <p:grpSpPr>
          <a:xfrm>
            <a:off x="1046479" y="1242060"/>
            <a:ext cx="10309884" cy="1614686"/>
            <a:chOff x="1088299" y="4213143"/>
            <a:chExt cx="2241974" cy="1614731"/>
          </a:xfrm>
        </p:grpSpPr>
        <p:sp>
          <p:nvSpPr>
            <p:cNvPr id="7" name="矩形 6"/>
            <p:cNvSpPr/>
            <p:nvPr/>
          </p:nvSpPr>
          <p:spPr>
            <a:xfrm>
              <a:off x="1088299" y="4658290"/>
              <a:ext cx="2142956" cy="1169584"/>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计算机系统安全性是指为计算机系统建立和采取的各种安全保护措施，以保护计算机系统硬件、软件及数据，防止其因偶然因素导致系统破坏，或数据遭到更改或泄露。</a:t>
              </a:r>
            </a:p>
            <a:p>
              <a:pPr indent="0"/>
              <a:r>
                <a:rPr lang="zh-CN" altLang="en-US" sz="1400" dirty="0">
                  <a:latin typeface="Courier New" panose="02070309020205020404" charset="0"/>
                  <a:ea typeface="宋体" panose="02010600030101010101" pitchFamily="2" charset="-122"/>
                  <a:sym typeface="+mn-ea"/>
                </a:rPr>
                <a:t>影响计算机系统安全性的因素很多，不仅有硬件因素，还有环境和人的因素；不仅涉及技术方面，还涉及管理规范、政策法律方面等。计算机安全性包括计算机安全理论、策略、技术，计算机安全管理、评价、监督，计算机安全犯罪、侦察、法律等。概括起来，计算机系统的安全性分为三大类：技术安全类、管理安全类和政策法律类。这里只涉及技术安全类。</a:t>
              </a: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安全概述</a:t>
              </a:r>
            </a:p>
          </p:txBody>
        </p:sp>
      </p:grpSp>
      <p:grpSp>
        <p:nvGrpSpPr>
          <p:cNvPr id="2" name="组合 1"/>
          <p:cNvGrpSpPr/>
          <p:nvPr/>
        </p:nvGrpSpPr>
        <p:grpSpPr>
          <a:xfrm>
            <a:off x="1113153" y="3111799"/>
            <a:ext cx="10243209" cy="1614686"/>
            <a:chOff x="1088299" y="4213143"/>
            <a:chExt cx="2241974" cy="1614731"/>
          </a:xfrm>
        </p:grpSpPr>
        <p:sp>
          <p:nvSpPr>
            <p:cNvPr id="3" name="矩形 2"/>
            <p:cNvSpPr/>
            <p:nvPr/>
          </p:nvSpPr>
          <p:spPr>
            <a:xfrm>
              <a:off x="1088299" y="4658290"/>
              <a:ext cx="2143082" cy="1169584"/>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为了准确地测定和评估计算机系统的安全性能，规范和指导计算机系统的生产，各国逐步建立和发展了一套“可信计算机系统安全性的评测标准”。其中，</a:t>
              </a:r>
              <a:r>
                <a:rPr lang="en-US" altLang="zh-CN" sz="1400" dirty="0">
                  <a:latin typeface="Courier New" panose="02070309020205020404" charset="0"/>
                  <a:ea typeface="宋体" panose="02010600030101010101" pitchFamily="2" charset="-122"/>
                  <a:sym typeface="+mn-ea"/>
                </a:rPr>
                <a:t>1985</a:t>
              </a:r>
              <a:r>
                <a:rPr lang="zh-CN" altLang="en-US" sz="1400" dirty="0">
                  <a:latin typeface="Courier New" panose="02070309020205020404" charset="0"/>
                  <a:ea typeface="宋体" panose="02010600030101010101" pitchFamily="2" charset="-122"/>
                  <a:sym typeface="+mn-ea"/>
                </a:rPr>
                <a:t>年美国国防部颁布的</a:t>
              </a:r>
              <a:r>
                <a:rPr lang="en-US" altLang="zh-CN" sz="1400" dirty="0">
                  <a:latin typeface="Courier New" panose="02070309020205020404" charset="0"/>
                  <a:ea typeface="宋体" panose="02010600030101010101" pitchFamily="2" charset="-122"/>
                  <a:sym typeface="+mn-ea"/>
                </a:rPr>
                <a:t>《DoD</a:t>
              </a:r>
              <a:r>
                <a:rPr lang="zh-CN" altLang="en-US" sz="1400" dirty="0">
                  <a:latin typeface="Courier New" panose="02070309020205020404" charset="0"/>
                  <a:ea typeface="宋体" panose="02010600030101010101" pitchFamily="2" charset="-122"/>
                  <a:sym typeface="+mn-ea"/>
                </a:rPr>
                <a:t>可信计算机系统评估标准</a:t>
              </a:r>
              <a:r>
                <a:rPr lang="en-US" altLang="zh-CN" sz="1400" dirty="0">
                  <a:latin typeface="Courier New" panose="02070309020205020404" charset="0"/>
                  <a:ea typeface="宋体" panose="02010600030101010101" pitchFamily="2" charset="-122"/>
                  <a:sym typeface="+mn-ea"/>
                </a:rPr>
                <a:t>》</a:t>
              </a:r>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Trusted Computer System Evaluation Critical</a:t>
              </a:r>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TCSEC</a:t>
              </a:r>
              <a:r>
                <a:rPr lang="zh-CN" altLang="en-US" sz="1400" dirty="0">
                  <a:latin typeface="Courier New" panose="02070309020205020404" charset="0"/>
                  <a:ea typeface="宋体" panose="02010600030101010101" pitchFamily="2" charset="-122"/>
                  <a:sym typeface="+mn-ea"/>
                </a:rPr>
                <a:t>）和</a:t>
              </a:r>
              <a:r>
                <a:rPr lang="en-US" altLang="zh-CN" sz="1400" dirty="0">
                  <a:latin typeface="Courier New" panose="02070309020205020404" charset="0"/>
                  <a:ea typeface="宋体" panose="02010600030101010101" pitchFamily="2" charset="-122"/>
                  <a:sym typeface="+mn-ea"/>
                </a:rPr>
                <a:t>1991</a:t>
              </a:r>
              <a:r>
                <a:rPr lang="zh-CN" altLang="en-US" sz="1400" dirty="0">
                  <a:latin typeface="Courier New" panose="02070309020205020404" charset="0"/>
                  <a:ea typeface="宋体" panose="02010600030101010101" pitchFamily="2" charset="-122"/>
                  <a:sym typeface="+mn-ea"/>
                </a:rPr>
                <a:t>年美国国家计算机安全中心（</a:t>
              </a:r>
              <a:r>
                <a:rPr lang="en-US" altLang="zh-CN" sz="1400" dirty="0">
                  <a:latin typeface="Courier New" panose="02070309020205020404" charset="0"/>
                  <a:ea typeface="宋体" panose="02010600030101010101" pitchFamily="2" charset="-122"/>
                  <a:sym typeface="+mn-ea"/>
                </a:rPr>
                <a:t>NCSC</a:t>
              </a:r>
              <a:r>
                <a:rPr lang="zh-CN" altLang="en-US" sz="1400" dirty="0">
                  <a:latin typeface="Courier New" panose="02070309020205020404" charset="0"/>
                  <a:ea typeface="宋体" panose="02010600030101010101" pitchFamily="2" charset="-122"/>
                  <a:sym typeface="+mn-ea"/>
                </a:rPr>
                <a:t>）颁发的</a:t>
              </a:r>
              <a:r>
                <a:rPr lang="en-US" altLang="zh-CN" sz="1400" dirty="0">
                  <a:latin typeface="Courier New" panose="02070309020205020404" charset="0"/>
                  <a:ea typeface="宋体" panose="02010600030101010101" pitchFamily="2" charset="-122"/>
                  <a:sym typeface="+mn-ea"/>
                </a:rPr>
                <a:t>《</a:t>
              </a:r>
              <a:r>
                <a:rPr lang="zh-CN" altLang="en-US" sz="1400" dirty="0">
                  <a:latin typeface="Courier New" panose="02070309020205020404" charset="0"/>
                  <a:ea typeface="宋体" panose="02010600030101010101" pitchFamily="2" charset="-122"/>
                  <a:sym typeface="+mn-ea"/>
                </a:rPr>
                <a:t>可信计算机系统评估标准关于可信数据库系统的解释</a:t>
              </a:r>
              <a:r>
                <a:rPr lang="en-US" altLang="zh-CN" sz="1400" dirty="0">
                  <a:latin typeface="Courier New" panose="02070309020205020404" charset="0"/>
                  <a:ea typeface="宋体" panose="02010600030101010101" pitchFamily="2" charset="-122"/>
                  <a:sym typeface="+mn-ea"/>
                </a:rPr>
                <a:t>》</a:t>
              </a:r>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Trusted Database Interpretation</a:t>
              </a:r>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TDI</a:t>
              </a:r>
              <a:r>
                <a:rPr lang="zh-CN" altLang="en-US" sz="1400" dirty="0">
                  <a:latin typeface="Courier New" panose="02070309020205020404" charset="0"/>
                  <a:ea typeface="宋体" panose="02010600030101010101" pitchFamily="2" charset="-122"/>
                  <a:sym typeface="+mn-ea"/>
                </a:rPr>
                <a:t>）最为重要。</a:t>
              </a:r>
              <a:r>
                <a:rPr lang="en-US" altLang="zh-CN" sz="1400" dirty="0">
                  <a:latin typeface="Courier New" panose="02070309020205020404" charset="0"/>
                  <a:ea typeface="宋体" panose="02010600030101010101" pitchFamily="2" charset="-122"/>
                  <a:sym typeface="+mn-ea"/>
                </a:rPr>
                <a:t>TDI</a:t>
              </a:r>
              <a:r>
                <a:rPr lang="zh-CN" altLang="en-US" sz="1400" dirty="0">
                  <a:latin typeface="Courier New" panose="02070309020205020404" charset="0"/>
                  <a:ea typeface="宋体" panose="02010600030101010101" pitchFamily="2" charset="-122"/>
                  <a:sym typeface="+mn-ea"/>
                </a:rPr>
                <a:t>将</a:t>
              </a:r>
              <a:r>
                <a:rPr lang="en-US" altLang="zh-CN" sz="1400" dirty="0">
                  <a:latin typeface="Courier New" panose="02070309020205020404" charset="0"/>
                  <a:ea typeface="宋体" panose="02010600030101010101" pitchFamily="2" charset="-122"/>
                  <a:sym typeface="+mn-ea"/>
                </a:rPr>
                <a:t>TCSEC</a:t>
              </a:r>
              <a:r>
                <a:rPr lang="zh-CN" altLang="en-US" sz="1400" dirty="0">
                  <a:latin typeface="Courier New" panose="02070309020205020404" charset="0"/>
                  <a:ea typeface="宋体" panose="02010600030101010101" pitchFamily="2" charset="-122"/>
                  <a:sym typeface="+mn-ea"/>
                </a:rPr>
                <a:t>扩展到数据库管理系统，定义了数据库系统设计与实现中需要满足及其评估的安全等级标准。</a:t>
              </a:r>
            </a:p>
          </p:txBody>
        </p:sp>
        <p:sp>
          <p:nvSpPr>
            <p:cNvPr id="4" name="矩形 3"/>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安全标准</a:t>
              </a:r>
            </a:p>
          </p:txBody>
        </p:sp>
      </p:grpSp>
      <p:grpSp>
        <p:nvGrpSpPr>
          <p:cNvPr id="5" name="组合 4"/>
          <p:cNvGrpSpPr/>
          <p:nvPr/>
        </p:nvGrpSpPr>
        <p:grpSpPr>
          <a:xfrm>
            <a:off x="1129665" y="4883151"/>
            <a:ext cx="10226697" cy="1095493"/>
            <a:chOff x="1088299" y="4213143"/>
            <a:chExt cx="2241974" cy="852138"/>
          </a:xfrm>
        </p:grpSpPr>
        <p:sp>
          <p:nvSpPr>
            <p:cNvPr id="9" name="矩形 8"/>
            <p:cNvSpPr/>
            <p:nvPr/>
          </p:nvSpPr>
          <p:spPr>
            <a:xfrm>
              <a:off x="1088299" y="4658290"/>
              <a:ext cx="2142923" cy="406991"/>
            </a:xfrm>
            <a:prstGeom prst="rect">
              <a:avLst/>
            </a:prstGeom>
          </p:spPr>
          <p:txBody>
            <a:bodyPr wrap="square">
              <a:spAutoFit/>
              <a:scene3d>
                <a:camera prst="orthographicFront"/>
                <a:lightRig rig="threePt" dir="t"/>
              </a:scene3d>
              <a:sp3d contourW="6350"/>
            </a:bodyPr>
            <a:lstStyle/>
            <a:p>
              <a:pPr indent="0"/>
              <a:r>
                <a:rPr lang="en-US" altLang="zh-CN" sz="1400" dirty="0">
                  <a:latin typeface="Courier New" panose="02070309020205020404" charset="0"/>
                  <a:ea typeface="宋体" panose="02010600030101010101" pitchFamily="2" charset="-122"/>
                  <a:sym typeface="+mn-ea"/>
                </a:rPr>
                <a:t>TCSEC/TDI</a:t>
              </a:r>
              <a:r>
                <a:rPr lang="zh-CN" altLang="en-US" sz="1400" dirty="0">
                  <a:latin typeface="Courier New" panose="02070309020205020404" charset="0"/>
                  <a:ea typeface="宋体" panose="02010600030101010101" pitchFamily="2" charset="-122"/>
                  <a:sym typeface="+mn-ea"/>
                </a:rPr>
                <a:t>将系统划分为</a:t>
              </a:r>
              <a:r>
                <a:rPr lang="en-US" altLang="zh-CN" sz="1400" dirty="0">
                  <a:latin typeface="Courier New" panose="02070309020205020404" charset="0"/>
                  <a:ea typeface="宋体" panose="02010600030101010101" pitchFamily="2" charset="-122"/>
                  <a:sym typeface="+mn-ea"/>
                </a:rPr>
                <a:t>DCBA</a:t>
              </a:r>
              <a:r>
                <a:rPr lang="zh-CN" altLang="en-US" sz="1400" dirty="0">
                  <a:latin typeface="Courier New" panose="02070309020205020404" charset="0"/>
                  <a:ea typeface="宋体" panose="02010600030101010101" pitchFamily="2" charset="-122"/>
                  <a:sym typeface="+mn-ea"/>
                </a:rPr>
                <a:t>四组</a:t>
              </a:r>
              <a:r>
                <a:rPr lang="en-US" altLang="zh-CN" sz="1400" dirty="0">
                  <a:latin typeface="Courier New" panose="02070309020205020404" charset="0"/>
                  <a:ea typeface="宋体" panose="02010600030101010101" pitchFamily="2" charset="-122"/>
                  <a:sym typeface="+mn-ea"/>
                </a:rPr>
                <a:t>7</a:t>
              </a:r>
              <a:r>
                <a:rPr lang="zh-CN" altLang="en-US" sz="1400" dirty="0">
                  <a:latin typeface="Courier New" panose="02070309020205020404" charset="0"/>
                  <a:ea typeface="宋体" panose="02010600030101010101" pitchFamily="2" charset="-122"/>
                  <a:sym typeface="+mn-ea"/>
                </a:rPr>
                <a:t>个等级，从低到高依次为</a:t>
              </a:r>
              <a:r>
                <a:rPr lang="en-US" altLang="zh-CN" sz="1400" dirty="0">
                  <a:latin typeface="Courier New" panose="02070309020205020404" charset="0"/>
                  <a:ea typeface="宋体" panose="02010600030101010101" pitchFamily="2" charset="-122"/>
                  <a:sym typeface="+mn-ea"/>
                </a:rPr>
                <a:t>D</a:t>
              </a:r>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C1</a:t>
              </a:r>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C2</a:t>
              </a:r>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B1</a:t>
              </a:r>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B2</a:t>
              </a:r>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B3</a:t>
              </a:r>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A1</a:t>
              </a:r>
              <a:r>
                <a:rPr lang="zh-CN" altLang="en-US" sz="1400" dirty="0">
                  <a:latin typeface="Courier New" panose="02070309020205020404" charset="0"/>
                  <a:ea typeface="宋体" panose="02010600030101010101" pitchFamily="2" charset="-122"/>
                  <a:sym typeface="+mn-ea"/>
                </a:rPr>
                <a:t>。较高的安全等级提供的安全保护要包含较低等级的所有保护要求，同时提供更多完善的保护。</a:t>
              </a:r>
              <a:endParaRPr lang="en-US" sz="1400" dirty="0">
                <a:latin typeface="Courier New" panose="02070309020205020404" charset="0"/>
                <a:ea typeface="宋体" panose="02010600030101010101" pitchFamily="2" charset="-122"/>
                <a:sym typeface="+mn-ea"/>
              </a:endParaRPr>
            </a:p>
          </p:txBody>
        </p:sp>
        <p:sp>
          <p:nvSpPr>
            <p:cNvPr id="10" name="矩形 9"/>
            <p:cNvSpPr/>
            <p:nvPr/>
          </p:nvSpPr>
          <p:spPr>
            <a:xfrm>
              <a:off x="1088299" y="4213143"/>
              <a:ext cx="2241974" cy="308136"/>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安全等级</a:t>
              </a:r>
            </a:p>
          </p:txBody>
        </p:sp>
      </p:grpSp>
    </p:spTree>
  </p:cSld>
  <p:clrMapOvr>
    <a:masterClrMapping/>
  </p:clrMapOvr>
  <p:transition spd="slow">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创建数据库角色</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04</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47" name="矩形 46"/>
          <p:cNvSpPr/>
          <p:nvPr/>
        </p:nvSpPr>
        <p:spPr>
          <a:xfrm>
            <a:off x="823450" y="1501255"/>
            <a:ext cx="10839130" cy="396135"/>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3</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T-SQL</a:t>
            </a:r>
            <a:r>
              <a:rPr lang="zh-CN" altLang="en-US" b="1" dirty="0">
                <a:solidFill>
                  <a:schemeClr val="tx1">
                    <a:lumMod val="65000"/>
                    <a:lumOff val="35000"/>
                  </a:schemeClr>
                </a:solidFill>
              </a:rPr>
              <a:t>语句创建应用程序角色</a:t>
            </a:r>
          </a:p>
        </p:txBody>
      </p:sp>
      <p:grpSp>
        <p:nvGrpSpPr>
          <p:cNvPr id="17" name="组合 16"/>
          <p:cNvGrpSpPr/>
          <p:nvPr/>
        </p:nvGrpSpPr>
        <p:grpSpPr>
          <a:xfrm>
            <a:off x="785596" y="2138400"/>
            <a:ext cx="10876983" cy="4687467"/>
            <a:chOff x="1050920" y="4153868"/>
            <a:chExt cx="2142923" cy="1850102"/>
          </a:xfrm>
        </p:grpSpPr>
        <p:sp>
          <p:nvSpPr>
            <p:cNvPr id="18" name="矩形 17"/>
            <p:cNvSpPr/>
            <p:nvPr/>
          </p:nvSpPr>
          <p:spPr>
            <a:xfrm>
              <a:off x="1050920" y="4764908"/>
              <a:ext cx="2142923" cy="1239062"/>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操作步骤：</a:t>
              </a:r>
            </a:p>
            <a:p>
              <a:pPr indent="0"/>
              <a:r>
                <a:rPr lang="zh-CN" altLang="en-US" sz="2000" dirty="0">
                  <a:latin typeface="Courier New" panose="02070309020205020404" charset="0"/>
                  <a:ea typeface="宋体" panose="02010600030101010101" pitchFamily="2" charset="-122"/>
                  <a:sym typeface="+mn-ea"/>
                </a:rPr>
                <a:t>步骤</a:t>
              </a:r>
              <a:r>
                <a:rPr lang="en-US" altLang="zh-CN" sz="2000" dirty="0">
                  <a:latin typeface="Courier New" panose="02070309020205020404" charset="0"/>
                  <a:ea typeface="宋体" panose="02010600030101010101" pitchFamily="2" charset="-122"/>
                  <a:sym typeface="+mn-ea"/>
                </a:rPr>
                <a:t>3</a:t>
              </a:r>
              <a:r>
                <a:rPr lang="zh-CN" altLang="en-US" sz="2000" dirty="0">
                  <a:latin typeface="Courier New" panose="02070309020205020404" charset="0"/>
                  <a:ea typeface="宋体" panose="02010600030101010101" pitchFamily="2" charset="-122"/>
                  <a:sym typeface="+mn-ea"/>
                </a:rPr>
                <a:t>：以</a:t>
              </a:r>
              <a:r>
                <a:rPr lang="en-US" altLang="zh-CN" sz="2000" dirty="0" err="1">
                  <a:latin typeface="Courier New" panose="02070309020205020404" charset="0"/>
                  <a:ea typeface="宋体" panose="02010600030101010101" pitchFamily="2" charset="-122"/>
                  <a:sym typeface="+mn-ea"/>
                </a:rPr>
                <a:t>sql_loginP</a:t>
              </a:r>
              <a:r>
                <a:rPr lang="zh-CN" altLang="en-US" sz="2000" dirty="0">
                  <a:latin typeface="Courier New" panose="02070309020205020404" charset="0"/>
                  <a:ea typeface="宋体" panose="02010600030101010101" pitchFamily="2" charset="-122"/>
                  <a:sym typeface="+mn-ea"/>
                </a:rPr>
                <a:t>登录数据库服务器，输入并执行以下代码：</a:t>
              </a:r>
            </a:p>
            <a:p>
              <a:pPr indent="0"/>
              <a:r>
                <a:rPr lang="en-US" altLang="zh-CN" sz="2000" dirty="0">
                  <a:latin typeface="Courier New" panose="02070309020205020404" charset="0"/>
                  <a:ea typeface="宋体" panose="02010600030101010101" pitchFamily="2" charset="-122"/>
                  <a:sym typeface="+mn-ea"/>
                </a:rPr>
                <a:t>use </a:t>
              </a:r>
              <a:r>
                <a:rPr lang="en-US" altLang="zh-CN" sz="2000" dirty="0" err="1">
                  <a:latin typeface="Courier New" panose="02070309020205020404" charset="0"/>
                  <a:ea typeface="宋体" panose="02010600030101010101" pitchFamily="2" charset="-122"/>
                  <a:sym typeface="+mn-ea"/>
                </a:rPr>
                <a:t>jxgl</a:t>
              </a:r>
              <a:endParaRPr lang="en-US" altLang="zh-CN" sz="2000" dirty="0">
                <a:latin typeface="Courier New" panose="02070309020205020404" charset="0"/>
                <a:ea typeface="宋体" panose="02010600030101010101" pitchFamily="2" charset="-122"/>
                <a:sym typeface="+mn-ea"/>
              </a:endParaRPr>
            </a:p>
            <a:p>
              <a:pPr indent="0"/>
              <a:r>
                <a:rPr lang="en-US" altLang="zh-CN" sz="2000" dirty="0">
                  <a:latin typeface="Courier New" panose="02070309020205020404" charset="0"/>
                  <a:ea typeface="宋体" panose="02010600030101010101" pitchFamily="2" charset="-122"/>
                  <a:sym typeface="+mn-ea"/>
                </a:rPr>
                <a:t>declare @cookie </a:t>
              </a:r>
              <a:r>
                <a:rPr lang="en-US" altLang="zh-CN" sz="2000" dirty="0" err="1">
                  <a:latin typeface="Courier New" panose="02070309020205020404" charset="0"/>
                  <a:ea typeface="宋体" panose="02010600030101010101" pitchFamily="2" charset="-122"/>
                  <a:sym typeface="+mn-ea"/>
                </a:rPr>
                <a:t>varbinary</a:t>
              </a:r>
              <a:r>
                <a:rPr lang="en-US" altLang="zh-CN" sz="2000" dirty="0">
                  <a:latin typeface="Courier New" panose="02070309020205020404" charset="0"/>
                  <a:ea typeface="宋体" panose="02010600030101010101" pitchFamily="2" charset="-122"/>
                  <a:sym typeface="+mn-ea"/>
                </a:rPr>
                <a:t>(8000);                </a:t>
              </a:r>
              <a:r>
                <a:rPr lang="en-US" altLang="zh-CN" sz="2000" dirty="0" smtClean="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初始化变量</a:t>
              </a:r>
            </a:p>
            <a:p>
              <a:pPr indent="0"/>
              <a:r>
                <a:rPr lang="en-US" altLang="zh-CN" sz="2000" dirty="0">
                  <a:latin typeface="Courier New" panose="02070309020205020404" charset="0"/>
                  <a:ea typeface="宋体" panose="02010600030101010101" pitchFamily="2" charset="-122"/>
                  <a:sym typeface="+mn-ea"/>
                </a:rPr>
                <a:t>exec </a:t>
              </a:r>
              <a:r>
                <a:rPr lang="en-US" altLang="zh-CN" sz="2000" dirty="0" err="1">
                  <a:latin typeface="Courier New" panose="02070309020205020404" charset="0"/>
                  <a:ea typeface="宋体" panose="02010600030101010101" pitchFamily="2" charset="-122"/>
                  <a:sym typeface="+mn-ea"/>
                </a:rPr>
                <a:t>sys.sp_setapprole</a:t>
              </a:r>
              <a:r>
                <a:rPr lang="en-US" altLang="zh-CN" sz="2000" dirty="0">
                  <a:latin typeface="Courier New" panose="02070309020205020404" charset="0"/>
                  <a:ea typeface="宋体" panose="02010600030101010101" pitchFamily="2" charset="-122"/>
                  <a:sym typeface="+mn-ea"/>
                </a:rPr>
                <a:t> 'approle','123456',</a:t>
              </a:r>
            </a:p>
            <a:p>
              <a:pPr indent="0"/>
              <a:r>
                <a:rPr lang="en-US" altLang="zh-CN" sz="2000" dirty="0">
                  <a:latin typeface="Courier New" panose="02070309020205020404" charset="0"/>
                  <a:ea typeface="宋体" panose="02010600030101010101" pitchFamily="2" charset="-122"/>
                  <a:sym typeface="+mn-ea"/>
                </a:rPr>
                <a:t>   @</a:t>
              </a:r>
              <a:r>
                <a:rPr lang="en-US" altLang="zh-CN" sz="2000" dirty="0" err="1">
                  <a:latin typeface="Courier New" panose="02070309020205020404" charset="0"/>
                  <a:ea typeface="宋体" panose="02010600030101010101" pitchFamily="2" charset="-122"/>
                  <a:sym typeface="+mn-ea"/>
                </a:rPr>
                <a:t>fCreateCookie</a:t>
              </a:r>
              <a:r>
                <a:rPr lang="en-US" altLang="zh-CN" sz="2000" dirty="0">
                  <a:latin typeface="Courier New" panose="02070309020205020404" charset="0"/>
                  <a:ea typeface="宋体" panose="02010600030101010101" pitchFamily="2" charset="-122"/>
                  <a:sym typeface="+mn-ea"/>
                </a:rPr>
                <a:t>=</a:t>
              </a:r>
              <a:r>
                <a:rPr lang="en-US" altLang="zh-CN" sz="2000" dirty="0" err="1">
                  <a:latin typeface="Courier New" panose="02070309020205020404" charset="0"/>
                  <a:ea typeface="宋体" panose="02010600030101010101" pitchFamily="2" charset="-122"/>
                  <a:sym typeface="+mn-ea"/>
                </a:rPr>
                <a:t>true,@cookie</a:t>
              </a:r>
              <a:r>
                <a:rPr lang="en-US" altLang="zh-CN" sz="2000" dirty="0">
                  <a:latin typeface="Courier New" panose="02070309020205020404" charset="0"/>
                  <a:ea typeface="宋体" panose="02010600030101010101" pitchFamily="2" charset="-122"/>
                  <a:sym typeface="+mn-ea"/>
                </a:rPr>
                <a:t>=@cookie output;  </a:t>
              </a:r>
              <a:r>
                <a:rPr lang="en-US" altLang="zh-CN" sz="2000" dirty="0" smtClean="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激活应用程序角色</a:t>
              </a:r>
            </a:p>
            <a:p>
              <a:pPr indent="0"/>
              <a:r>
                <a:rPr lang="en-US" altLang="zh-CN" sz="2000" dirty="0">
                  <a:latin typeface="Courier New" panose="02070309020205020404" charset="0"/>
                  <a:ea typeface="宋体" panose="02010600030101010101" pitchFamily="2" charset="-122"/>
                  <a:sym typeface="+mn-ea"/>
                </a:rPr>
                <a:t>select * from </a:t>
              </a:r>
              <a:r>
                <a:rPr lang="en-US" altLang="zh-CN" sz="2000" dirty="0" err="1">
                  <a:latin typeface="Courier New" panose="02070309020205020404" charset="0"/>
                  <a:ea typeface="宋体" panose="02010600030101010101" pitchFamily="2" charset="-122"/>
                  <a:sym typeface="+mn-ea"/>
                </a:rPr>
                <a:t>dbo</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班级                           </a:t>
              </a:r>
              <a:r>
                <a:rPr lang="en-US" altLang="zh-CN" sz="2000" dirty="0" smtClean="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查询</a:t>
              </a:r>
              <a:r>
                <a:rPr lang="zh-CN" altLang="en-US" sz="2000" dirty="0" smtClean="0">
                  <a:latin typeface="Courier New" panose="02070309020205020404" charset="0"/>
                  <a:ea typeface="宋体" panose="02010600030101010101" pitchFamily="2" charset="-122"/>
                  <a:sym typeface="+mn-ea"/>
                </a:rPr>
                <a:t>表</a:t>
              </a:r>
              <a:r>
                <a:rPr lang="en-US" altLang="zh-CN" sz="2000" dirty="0" err="1">
                  <a:latin typeface="Courier New" panose="02070309020205020404" charset="0"/>
                  <a:ea typeface="宋体" panose="02010600030101010101" pitchFamily="2" charset="-122"/>
                  <a:sym typeface="+mn-ea"/>
                </a:rPr>
                <a:t>dbo</a:t>
              </a:r>
              <a:r>
                <a:rPr lang="zh-CN" altLang="en-US" sz="2000" dirty="0">
                  <a:latin typeface="Courier New" panose="02070309020205020404" charset="0"/>
                  <a:ea typeface="宋体" panose="02010600030101010101" pitchFamily="2" charset="-122"/>
                  <a:sym typeface="+mn-ea"/>
                </a:rPr>
                <a:t>架构下的表</a:t>
              </a:r>
            </a:p>
            <a:p>
              <a:pPr indent="0"/>
              <a:r>
                <a:rPr lang="en-US" altLang="zh-CN" sz="2000" dirty="0">
                  <a:latin typeface="Courier New" panose="02070309020205020404" charset="0"/>
                  <a:ea typeface="宋体" panose="02010600030101010101" pitchFamily="2" charset="-122"/>
                  <a:sym typeface="+mn-ea"/>
                </a:rPr>
                <a:t>exec </a:t>
              </a:r>
              <a:r>
                <a:rPr lang="en-US" altLang="zh-CN" sz="2000" dirty="0" err="1">
                  <a:latin typeface="Courier New" panose="02070309020205020404" charset="0"/>
                  <a:ea typeface="宋体" panose="02010600030101010101" pitchFamily="2" charset="-122"/>
                  <a:sym typeface="+mn-ea"/>
                </a:rPr>
                <a:t>sys.sp_unsetapprole</a:t>
              </a:r>
              <a:r>
                <a:rPr lang="en-US" altLang="zh-CN" sz="2000" dirty="0">
                  <a:latin typeface="Courier New" panose="02070309020205020404" charset="0"/>
                  <a:ea typeface="宋体" panose="02010600030101010101" pitchFamily="2" charset="-122"/>
                  <a:sym typeface="+mn-ea"/>
                </a:rPr>
                <a:t> @cookie;               </a:t>
              </a:r>
              <a:r>
                <a:rPr lang="en-US" altLang="zh-CN" sz="2000" dirty="0" smtClean="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解除应用程序角色</a:t>
              </a:r>
            </a:p>
            <a:p>
              <a:pPr indent="0"/>
              <a:r>
                <a:rPr lang="zh-CN" altLang="en-US" sz="2000" dirty="0">
                  <a:latin typeface="Courier New" panose="02070309020205020404" charset="0"/>
                  <a:ea typeface="宋体" panose="02010600030101010101" pitchFamily="2" charset="-122"/>
                  <a:sym typeface="+mn-ea"/>
                </a:rPr>
                <a:t>运行结果如图</a:t>
              </a:r>
              <a:r>
                <a:rPr lang="en-US" altLang="zh-CN" sz="2000" dirty="0">
                  <a:latin typeface="Courier New" panose="02070309020205020404" charset="0"/>
                  <a:ea typeface="宋体" panose="02010600030101010101" pitchFamily="2" charset="-122"/>
                  <a:sym typeface="+mn-ea"/>
                </a:rPr>
                <a:t>11-27</a:t>
              </a:r>
              <a:r>
                <a:rPr lang="zh-CN" altLang="en-US" sz="2000" dirty="0">
                  <a:latin typeface="Courier New" panose="02070309020205020404" charset="0"/>
                  <a:ea typeface="宋体" panose="02010600030101010101" pitchFamily="2" charset="-122"/>
                  <a:sym typeface="+mn-ea"/>
                </a:rPr>
                <a:t>所示。</a:t>
              </a:r>
            </a:p>
          </p:txBody>
        </p:sp>
        <p:sp>
          <p:nvSpPr>
            <p:cNvPr id="19" name="矩形 18"/>
            <p:cNvSpPr/>
            <p:nvPr/>
          </p:nvSpPr>
          <p:spPr>
            <a:xfrm>
              <a:off x="1088299" y="4153868"/>
              <a:ext cx="1185089" cy="298833"/>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12】 </a:t>
              </a:r>
              <a:r>
                <a:rPr lang="zh-CN" altLang="en-US" b="1" dirty="0" smtClean="0">
                  <a:solidFill>
                    <a:schemeClr val="tx1">
                      <a:lumMod val="65000"/>
                      <a:lumOff val="35000"/>
                    </a:schemeClr>
                  </a:solidFill>
                </a:rPr>
                <a:t>在</a:t>
              </a:r>
              <a:r>
                <a:rPr lang="zh-CN" altLang="en-US" b="1" dirty="0">
                  <a:solidFill>
                    <a:schemeClr val="tx1">
                      <a:lumMod val="65000"/>
                      <a:lumOff val="35000"/>
                    </a:schemeClr>
                  </a:solidFill>
                </a:rPr>
                <a:t>数据库</a:t>
              </a:r>
              <a:r>
                <a:rPr lang="en-US" altLang="zh-CN" b="1" dirty="0" err="1">
                  <a:solidFill>
                    <a:schemeClr val="tx1">
                      <a:lumMod val="65000"/>
                      <a:lumOff val="35000"/>
                    </a:schemeClr>
                  </a:solidFill>
                </a:rPr>
                <a:t>jxgl</a:t>
              </a:r>
              <a:r>
                <a:rPr lang="zh-CN" altLang="en-US" b="1" dirty="0">
                  <a:solidFill>
                    <a:schemeClr val="tx1">
                      <a:lumMod val="65000"/>
                      <a:lumOff val="35000"/>
                    </a:schemeClr>
                  </a:solidFill>
                </a:rPr>
                <a:t>中创建应用程序角色</a:t>
              </a:r>
              <a:r>
                <a:rPr lang="en-US" altLang="zh-CN" b="1" dirty="0" err="1">
                  <a:solidFill>
                    <a:schemeClr val="tx1">
                      <a:lumMod val="65000"/>
                      <a:lumOff val="35000"/>
                    </a:schemeClr>
                  </a:solidFill>
                </a:rPr>
                <a:t>approle</a:t>
              </a:r>
              <a:r>
                <a:rPr lang="zh-CN" altLang="en-US" b="1" dirty="0">
                  <a:solidFill>
                    <a:schemeClr val="tx1">
                      <a:lumMod val="65000"/>
                      <a:lumOff val="35000"/>
                    </a:schemeClr>
                  </a:solidFill>
                </a:rPr>
                <a:t>，并指定密码为</a:t>
              </a:r>
              <a:r>
                <a:rPr lang="en-US" altLang="zh-CN" b="1" dirty="0">
                  <a:solidFill>
                    <a:schemeClr val="tx1">
                      <a:lumMod val="65000"/>
                      <a:lumOff val="35000"/>
                    </a:schemeClr>
                  </a:solidFill>
                </a:rPr>
                <a:t>123456</a:t>
              </a:r>
              <a:r>
                <a:rPr lang="zh-CN" altLang="en-US" b="1" dirty="0">
                  <a:solidFill>
                    <a:schemeClr val="tx1">
                      <a:lumMod val="65000"/>
                      <a:lumOff val="35000"/>
                    </a:schemeClr>
                  </a:solidFill>
                </a:rPr>
                <a:t>。</a:t>
              </a:r>
            </a:p>
          </p:txBody>
        </p:sp>
      </p:grpSp>
      <p:pic>
        <p:nvPicPr>
          <p:cNvPr id="2" name="图片 156"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7367" y="349244"/>
            <a:ext cx="4040749" cy="3578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管理数据库</a:t>
            </a:r>
            <a:r>
              <a:rPr lang="zh-CN" altLang="en-US" sz="3200" b="1" dirty="0" smtClean="0">
                <a:solidFill>
                  <a:srgbClr val="2980B9"/>
                </a:solidFill>
                <a:ea typeface="微软雅黑" panose="020B0503020204020204" charset="-122"/>
              </a:rPr>
              <a:t>角色</a:t>
            </a:r>
            <a:endParaRPr lang="zh-CN" altLang="en-US" sz="3200" b="1" dirty="0">
              <a:solidFill>
                <a:srgbClr val="2980B9"/>
              </a:solidFill>
              <a:ea typeface="微软雅黑" panose="020B0503020204020204" charset="-122"/>
            </a:endParaRP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05</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7" name="组合 16"/>
          <p:cNvGrpSpPr/>
          <p:nvPr/>
        </p:nvGrpSpPr>
        <p:grpSpPr>
          <a:xfrm>
            <a:off x="963968" y="1338303"/>
            <a:ext cx="10698611" cy="1741544"/>
            <a:chOff x="1088299" y="4153868"/>
            <a:chExt cx="2241974" cy="910288"/>
          </a:xfrm>
        </p:grpSpPr>
        <p:sp>
          <p:nvSpPr>
            <p:cNvPr id="18" name="矩形 17"/>
            <p:cNvSpPr/>
            <p:nvPr/>
          </p:nvSpPr>
          <p:spPr>
            <a:xfrm>
              <a:off x="1088299" y="4436756"/>
              <a:ext cx="2142923" cy="627400"/>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在“对象资源管理器”窗格中依次展开服务器实例→</a:t>
              </a:r>
              <a:r>
                <a:rPr lang="en-US" altLang="zh-CN" dirty="0">
                  <a:latin typeface="Courier New" panose="02070309020205020404" charset="0"/>
                  <a:ea typeface="宋体" panose="02010600030101010101" pitchFamily="2" charset="-122"/>
                  <a:sym typeface="+mn-ea"/>
                </a:rPr>
                <a:t>JXGL→“</a:t>
              </a:r>
              <a:r>
                <a:rPr lang="zh-CN" altLang="en-US" dirty="0">
                  <a:latin typeface="Courier New" panose="02070309020205020404" charset="0"/>
                  <a:ea typeface="宋体" panose="02010600030101010101" pitchFamily="2" charset="-122"/>
                  <a:sym typeface="+mn-ea"/>
                </a:rPr>
                <a:t>安全性”→“角色”节点，右击需要修改的“数据库角色”，在弹出快捷菜单中选择“属性”命令，打开“数据库角色”对话框，即可为其添加成员或者删除成员等操作；或者在弹出快捷菜单中选择“删除”命令，即可删除用户自定义的数据库角色。</a:t>
              </a:r>
            </a:p>
          </p:txBody>
        </p:sp>
        <p:sp>
          <p:nvSpPr>
            <p:cNvPr id="19" name="矩形 18"/>
            <p:cNvSpPr/>
            <p:nvPr/>
          </p:nvSpPr>
          <p:spPr>
            <a:xfrm>
              <a:off x="1088299" y="4153868"/>
              <a:ext cx="2241974" cy="207055"/>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1</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管理数据库角色成员</a:t>
              </a:r>
            </a:p>
          </p:txBody>
        </p:sp>
      </p:grpSp>
      <p:grpSp>
        <p:nvGrpSpPr>
          <p:cNvPr id="14" name="组合 13"/>
          <p:cNvGrpSpPr/>
          <p:nvPr/>
        </p:nvGrpSpPr>
        <p:grpSpPr>
          <a:xfrm>
            <a:off x="963968" y="3109953"/>
            <a:ext cx="10698611" cy="1187547"/>
            <a:chOff x="1088299" y="4153868"/>
            <a:chExt cx="2241974" cy="620719"/>
          </a:xfrm>
        </p:grpSpPr>
        <p:sp>
          <p:nvSpPr>
            <p:cNvPr id="15" name="矩形 14"/>
            <p:cNvSpPr/>
            <p:nvPr/>
          </p:nvSpPr>
          <p:spPr>
            <a:xfrm>
              <a:off x="1088299" y="4436756"/>
              <a:ext cx="2241974" cy="337831"/>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格式：</a:t>
              </a:r>
              <a:r>
                <a:rPr lang="en-US" altLang="zh-CN" dirty="0">
                  <a:latin typeface="Courier New" panose="02070309020205020404" charset="0"/>
                  <a:ea typeface="宋体" panose="02010600030101010101" pitchFamily="2" charset="-122"/>
                  <a:sym typeface="+mn-ea"/>
                </a:rPr>
                <a:t>alter role &lt;</a:t>
              </a:r>
              <a:r>
                <a:rPr lang="zh-CN" altLang="en-US" dirty="0">
                  <a:latin typeface="Courier New" panose="02070309020205020404" charset="0"/>
                  <a:ea typeface="宋体" panose="02010600030101010101" pitchFamily="2" charset="-122"/>
                  <a:sym typeface="+mn-ea"/>
                </a:rPr>
                <a:t>数据库角色</a:t>
              </a:r>
              <a:r>
                <a:rPr lang="en-US" altLang="zh-CN" dirty="0">
                  <a:latin typeface="Courier New" panose="02070309020205020404" charset="0"/>
                  <a:ea typeface="宋体" panose="02010600030101010101" pitchFamily="2" charset="-122"/>
                  <a:sym typeface="+mn-ea"/>
                </a:rPr>
                <a:t>&gt; {with name=</a:t>
              </a:r>
              <a:r>
                <a:rPr lang="zh-CN" altLang="en-US" dirty="0">
                  <a:latin typeface="Courier New" panose="02070309020205020404" charset="0"/>
                  <a:ea typeface="宋体" panose="02010600030101010101" pitchFamily="2" charset="-122"/>
                  <a:sym typeface="+mn-ea"/>
                </a:rPr>
                <a:t>新角色名</a:t>
              </a:r>
              <a:r>
                <a:rPr lang="en-US" altLang="zh-CN" dirty="0">
                  <a:latin typeface="Courier New" panose="02070309020205020404" charset="0"/>
                  <a:ea typeface="宋体" panose="02010600030101010101" pitchFamily="2" charset="-122"/>
                  <a:sym typeface="+mn-ea"/>
                </a:rPr>
                <a:t>|{</a:t>
              </a:r>
              <a:r>
                <a:rPr lang="en-US" altLang="zh-CN" dirty="0" err="1">
                  <a:latin typeface="Courier New" panose="02070309020205020404" charset="0"/>
                  <a:ea typeface="宋体" panose="02010600030101010101" pitchFamily="2" charset="-122"/>
                  <a:sym typeface="+mn-ea"/>
                </a:rPr>
                <a:t>add|drop</a:t>
              </a:r>
              <a:r>
                <a:rPr lang="en-US" altLang="zh-CN" dirty="0">
                  <a:latin typeface="Courier New" panose="02070309020205020404" charset="0"/>
                  <a:ea typeface="宋体" panose="02010600030101010101" pitchFamily="2" charset="-122"/>
                  <a:sym typeface="+mn-ea"/>
                </a:rPr>
                <a:t>} member </a:t>
              </a:r>
              <a:r>
                <a:rPr lang="zh-CN" altLang="en-US" dirty="0">
                  <a:latin typeface="Courier New" panose="02070309020205020404" charset="0"/>
                  <a:ea typeface="宋体" panose="02010600030101010101" pitchFamily="2" charset="-122"/>
                  <a:sym typeface="+mn-ea"/>
                </a:rPr>
                <a:t>数据库级主体</a:t>
              </a:r>
              <a:r>
                <a:rPr lang="en-US" altLang="zh-CN" dirty="0">
                  <a:latin typeface="Courier New" panose="02070309020205020404" charset="0"/>
                  <a:ea typeface="宋体" panose="02010600030101010101" pitchFamily="2" charset="-122"/>
                  <a:sym typeface="+mn-ea"/>
                </a:rPr>
                <a:t>}</a:t>
              </a:r>
            </a:p>
            <a:p>
              <a:pPr indent="0"/>
              <a:r>
                <a:rPr lang="zh-CN" altLang="en-US" dirty="0">
                  <a:latin typeface="Courier New" panose="02070309020205020404" charset="0"/>
                  <a:ea typeface="宋体" panose="02010600030101010101" pitchFamily="2" charset="-122"/>
                  <a:sym typeface="+mn-ea"/>
                </a:rPr>
                <a:t>功能：为数据库角色添加或删除成员，或更改用户定义的数据库角色的名称。</a:t>
              </a:r>
            </a:p>
          </p:txBody>
        </p:sp>
        <p:sp>
          <p:nvSpPr>
            <p:cNvPr id="16" name="矩形 15"/>
            <p:cNvSpPr/>
            <p:nvPr/>
          </p:nvSpPr>
          <p:spPr>
            <a:xfrm>
              <a:off x="1088299" y="4153868"/>
              <a:ext cx="2241974" cy="222003"/>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2</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T-SQL</a:t>
              </a:r>
              <a:r>
                <a:rPr lang="zh-CN" altLang="en-US" b="1" dirty="0" smtClean="0">
                  <a:solidFill>
                    <a:schemeClr val="tx1">
                      <a:lumMod val="65000"/>
                      <a:lumOff val="35000"/>
                    </a:schemeClr>
                  </a:solidFill>
                </a:rPr>
                <a:t>语句修改数据库角色</a:t>
              </a:r>
              <a:endParaRPr lang="zh-CN" altLang="en-US" b="1" dirty="0">
                <a:solidFill>
                  <a:schemeClr val="tx1">
                    <a:lumMod val="65000"/>
                    <a:lumOff val="35000"/>
                  </a:schemeClr>
                </a:solidFill>
              </a:endParaRPr>
            </a:p>
          </p:txBody>
        </p:sp>
      </p:grpSp>
    </p:spTree>
  </p:cSld>
  <p:clrMapOvr>
    <a:masterClrMapping/>
  </p:clrMapOvr>
  <p:transition spd="slow">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管理数据库</a:t>
            </a:r>
            <a:r>
              <a:rPr lang="zh-CN" altLang="en-US" sz="3200" b="1" dirty="0" smtClean="0">
                <a:solidFill>
                  <a:srgbClr val="2980B9"/>
                </a:solidFill>
                <a:ea typeface="微软雅黑" panose="020B0503020204020204" charset="-122"/>
              </a:rPr>
              <a:t>角色</a:t>
            </a:r>
            <a:endParaRPr lang="zh-CN" altLang="en-US" sz="3200" b="1" dirty="0">
              <a:solidFill>
                <a:srgbClr val="2980B9"/>
              </a:solidFill>
              <a:ea typeface="微软雅黑" panose="020B0503020204020204" charset="-122"/>
            </a:endParaRP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05</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7" name="组合 16"/>
          <p:cNvGrpSpPr/>
          <p:nvPr/>
        </p:nvGrpSpPr>
        <p:grpSpPr>
          <a:xfrm>
            <a:off x="963968" y="1338330"/>
            <a:ext cx="10698611" cy="2524140"/>
            <a:chOff x="1088299" y="4153868"/>
            <a:chExt cx="2241974" cy="1319338"/>
          </a:xfrm>
        </p:grpSpPr>
        <p:sp>
          <p:nvSpPr>
            <p:cNvPr id="18" name="矩形 17"/>
            <p:cNvSpPr/>
            <p:nvPr/>
          </p:nvSpPr>
          <p:spPr>
            <a:xfrm>
              <a:off x="1088299" y="4556240"/>
              <a:ext cx="2142923" cy="916966"/>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操作步骤：</a:t>
              </a:r>
            </a:p>
            <a:p>
              <a:pPr indent="0"/>
              <a:r>
                <a:rPr lang="zh-CN" altLang="en-US" dirty="0">
                  <a:latin typeface="Courier New" panose="02070309020205020404" charset="0"/>
                  <a:ea typeface="宋体" panose="02010600030101010101" pitchFamily="2" charset="-122"/>
                  <a:sym typeface="+mn-ea"/>
                </a:rPr>
                <a:t>步骤</a:t>
              </a:r>
              <a:r>
                <a:rPr lang="en-US" altLang="zh-CN" dirty="0">
                  <a:latin typeface="Courier New" panose="02070309020205020404" charset="0"/>
                  <a:ea typeface="宋体" panose="02010600030101010101" pitchFamily="2" charset="-122"/>
                  <a:sym typeface="+mn-ea"/>
                </a:rPr>
                <a:t>1</a:t>
              </a:r>
              <a:r>
                <a:rPr lang="zh-CN" altLang="en-US" dirty="0">
                  <a:latin typeface="Courier New" panose="02070309020205020404" charset="0"/>
                  <a:ea typeface="宋体" panose="02010600030101010101" pitchFamily="2" charset="-122"/>
                  <a:sym typeface="+mn-ea"/>
                </a:rPr>
                <a:t>：以</a:t>
              </a:r>
              <a:r>
                <a:rPr lang="en-US" altLang="zh-CN" dirty="0" err="1">
                  <a:latin typeface="Courier New" panose="02070309020205020404" charset="0"/>
                  <a:ea typeface="宋体" panose="02010600030101010101" pitchFamily="2" charset="-122"/>
                  <a:sym typeface="+mn-ea"/>
                </a:rPr>
                <a:t>sql_loginB</a:t>
              </a:r>
              <a:r>
                <a:rPr lang="zh-CN" altLang="en-US" dirty="0">
                  <a:latin typeface="Courier New" panose="02070309020205020404" charset="0"/>
                  <a:ea typeface="宋体" panose="02010600030101010101" pitchFamily="2" charset="-122"/>
                  <a:sym typeface="+mn-ea"/>
                </a:rPr>
                <a:t>登录数据库服务器，输入并执行以下代码：</a:t>
              </a:r>
            </a:p>
            <a:p>
              <a:pPr indent="0"/>
              <a:r>
                <a:rPr lang="en-US" altLang="zh-CN" dirty="0">
                  <a:latin typeface="Courier New" panose="02070309020205020404" charset="0"/>
                  <a:ea typeface="宋体" panose="02010600030101010101" pitchFamily="2" charset="-122"/>
                  <a:sym typeface="+mn-ea"/>
                </a:rPr>
                <a:t>use </a:t>
              </a:r>
              <a:r>
                <a:rPr lang="en-US" altLang="zh-CN" dirty="0" err="1">
                  <a:latin typeface="Courier New" panose="02070309020205020404" charset="0"/>
                  <a:ea typeface="宋体" panose="02010600030101010101" pitchFamily="2" charset="-122"/>
                  <a:sym typeface="+mn-ea"/>
                </a:rPr>
                <a:t>jxgl</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go</a:t>
              </a:r>
            </a:p>
            <a:p>
              <a:pPr indent="0"/>
              <a:r>
                <a:rPr lang="en-US" altLang="zh-CN" dirty="0">
                  <a:latin typeface="Courier New" panose="02070309020205020404" charset="0"/>
                  <a:ea typeface="宋体" panose="02010600030101010101" pitchFamily="2" charset="-122"/>
                  <a:sym typeface="+mn-ea"/>
                </a:rPr>
                <a:t>create view </a:t>
              </a:r>
              <a:r>
                <a:rPr lang="en-US" altLang="zh-CN" dirty="0" err="1">
                  <a:latin typeface="Courier New" panose="02070309020205020404" charset="0"/>
                  <a:ea typeface="宋体" panose="02010600030101010101" pitchFamily="2" charset="-122"/>
                  <a:sym typeface="+mn-ea"/>
                </a:rPr>
                <a:t>sql_loginB_V</a:t>
              </a:r>
              <a:r>
                <a:rPr lang="en-US" altLang="zh-CN" dirty="0">
                  <a:latin typeface="Courier New" panose="02070309020205020404" charset="0"/>
                  <a:ea typeface="宋体" panose="02010600030101010101" pitchFamily="2" charset="-122"/>
                  <a:sym typeface="+mn-ea"/>
                </a:rPr>
                <a:t> as select count(*) as </a:t>
              </a:r>
              <a:r>
                <a:rPr lang="zh-CN" altLang="en-US" dirty="0">
                  <a:latin typeface="Courier New" panose="02070309020205020404" charset="0"/>
                  <a:ea typeface="宋体" panose="02010600030101010101" pitchFamily="2" charset="-122"/>
                  <a:sym typeface="+mn-ea"/>
                </a:rPr>
                <a:t>招生总数 </a:t>
              </a:r>
              <a:r>
                <a:rPr lang="en-US" altLang="zh-CN" dirty="0">
                  <a:latin typeface="Courier New" panose="02070309020205020404" charset="0"/>
                  <a:ea typeface="宋体" panose="02010600030101010101" pitchFamily="2" charset="-122"/>
                  <a:sym typeface="+mn-ea"/>
                </a:rPr>
                <a:t>from </a:t>
              </a:r>
              <a:r>
                <a:rPr lang="zh-CN" altLang="en-US" dirty="0">
                  <a:latin typeface="Courier New" panose="02070309020205020404" charset="0"/>
                  <a:ea typeface="宋体" panose="02010600030101010101" pitchFamily="2" charset="-122"/>
                  <a:sym typeface="+mn-ea"/>
                </a:rPr>
                <a:t>学生</a:t>
              </a:r>
            </a:p>
            <a:p>
              <a:pPr indent="0"/>
              <a:r>
                <a:rPr lang="zh-CN" altLang="en-US" dirty="0">
                  <a:latin typeface="Courier New" panose="02070309020205020404" charset="0"/>
                  <a:ea typeface="宋体" panose="02010600030101010101" pitchFamily="2" charset="-122"/>
                  <a:sym typeface="+mn-ea"/>
                </a:rPr>
                <a:t>运行结果如</a:t>
              </a:r>
              <a:r>
                <a:rPr lang="zh-CN" altLang="en-US" dirty="0" smtClean="0">
                  <a:latin typeface="Courier New" panose="02070309020205020404" charset="0"/>
                  <a:ea typeface="宋体" panose="02010600030101010101" pitchFamily="2" charset="-122"/>
                  <a:sym typeface="+mn-ea"/>
                </a:rPr>
                <a:t>图所示</a:t>
              </a:r>
              <a:r>
                <a:rPr lang="zh-CN" altLang="en-US" dirty="0">
                  <a:latin typeface="Courier New" panose="02070309020205020404" charset="0"/>
                  <a:ea typeface="宋体" panose="02010600030101010101" pitchFamily="2" charset="-122"/>
                  <a:sym typeface="+mn-ea"/>
                </a:rPr>
                <a:t>。</a:t>
              </a:r>
            </a:p>
          </p:txBody>
        </p:sp>
        <p:sp>
          <p:nvSpPr>
            <p:cNvPr id="19" name="矩形 18"/>
            <p:cNvSpPr/>
            <p:nvPr/>
          </p:nvSpPr>
          <p:spPr>
            <a:xfrm>
              <a:off x="1088299" y="4153868"/>
              <a:ext cx="2241974" cy="39574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13】 </a:t>
              </a:r>
              <a:r>
                <a:rPr lang="zh-CN" altLang="en-US" b="1" dirty="0" smtClean="0">
                  <a:solidFill>
                    <a:schemeClr val="tx1">
                      <a:lumMod val="65000"/>
                      <a:lumOff val="35000"/>
                    </a:schemeClr>
                  </a:solidFill>
                </a:rPr>
                <a:t>在</a:t>
              </a:r>
              <a:r>
                <a:rPr lang="zh-CN" altLang="en-US" b="1" dirty="0">
                  <a:solidFill>
                    <a:schemeClr val="tx1">
                      <a:lumMod val="65000"/>
                      <a:lumOff val="35000"/>
                    </a:schemeClr>
                  </a:solidFill>
                </a:rPr>
                <a:t>数据库</a:t>
              </a:r>
              <a:r>
                <a:rPr lang="en-US" altLang="zh-CN" b="1" dirty="0">
                  <a:solidFill>
                    <a:schemeClr val="tx1">
                      <a:lumMod val="65000"/>
                      <a:lumOff val="35000"/>
                    </a:schemeClr>
                  </a:solidFill>
                </a:rPr>
                <a:t>JXGL</a:t>
              </a:r>
              <a:r>
                <a:rPr lang="zh-CN" altLang="en-US" b="1" dirty="0">
                  <a:solidFill>
                    <a:schemeClr val="tx1">
                      <a:lumMod val="65000"/>
                      <a:lumOff val="35000"/>
                    </a:schemeClr>
                  </a:solidFill>
                </a:rPr>
                <a:t>中，验证数据库用户</a:t>
              </a:r>
              <a:r>
                <a:rPr lang="en-US" altLang="zh-CN" b="1" dirty="0" err="1">
                  <a:solidFill>
                    <a:schemeClr val="tx1">
                      <a:lumMod val="65000"/>
                      <a:lumOff val="35000"/>
                    </a:schemeClr>
                  </a:solidFill>
                </a:rPr>
                <a:t>sql_loginB_U</a:t>
              </a:r>
              <a:r>
                <a:rPr lang="zh-CN" altLang="en-US" b="1" dirty="0">
                  <a:solidFill>
                    <a:schemeClr val="tx1">
                      <a:lumMod val="65000"/>
                      <a:lumOff val="35000"/>
                    </a:schemeClr>
                  </a:solidFill>
                </a:rPr>
                <a:t>在获得数据库角色</a:t>
              </a:r>
              <a:r>
                <a:rPr lang="en-US" altLang="zh-CN" b="1" dirty="0" err="1">
                  <a:solidFill>
                    <a:schemeClr val="tx1">
                      <a:lumMod val="65000"/>
                      <a:lumOff val="35000"/>
                    </a:schemeClr>
                  </a:solidFill>
                </a:rPr>
                <a:t>db_owner</a:t>
              </a:r>
              <a:r>
                <a:rPr lang="zh-CN" altLang="en-US" b="1" dirty="0">
                  <a:solidFill>
                    <a:schemeClr val="tx1">
                      <a:lumMod val="65000"/>
                      <a:lumOff val="35000"/>
                    </a:schemeClr>
                  </a:solidFill>
                </a:rPr>
                <a:t>前后的权限变化（关联</a:t>
              </a:r>
              <a:r>
                <a:rPr lang="zh-CN" altLang="en-US" b="1" dirty="0" smtClean="0">
                  <a:solidFill>
                    <a:schemeClr val="tx1">
                      <a:lumMod val="65000"/>
                      <a:lumOff val="35000"/>
                    </a:schemeClr>
                  </a:solidFill>
                </a:rPr>
                <a:t>例</a:t>
              </a:r>
              <a:r>
                <a:rPr lang="en-US" altLang="zh-CN" b="1" dirty="0">
                  <a:solidFill>
                    <a:schemeClr val="tx1">
                      <a:lumMod val="65000"/>
                      <a:lumOff val="35000"/>
                    </a:schemeClr>
                  </a:solidFill>
                </a:rPr>
                <a:t>0</a:t>
              </a:r>
              <a:r>
                <a:rPr lang="en-US" altLang="zh-CN" b="1" dirty="0" smtClean="0">
                  <a:solidFill>
                    <a:schemeClr val="tx1">
                      <a:lumMod val="65000"/>
                      <a:lumOff val="35000"/>
                    </a:schemeClr>
                  </a:solidFill>
                </a:rPr>
                <a:t>6</a:t>
              </a:r>
              <a:r>
                <a:rPr lang="zh-CN" altLang="en-US" b="1" dirty="0">
                  <a:solidFill>
                    <a:schemeClr val="tx1">
                      <a:lumMod val="65000"/>
                      <a:lumOff val="35000"/>
                    </a:schemeClr>
                  </a:solidFill>
                </a:rPr>
                <a:t>，并请与</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21</a:t>
              </a:r>
              <a:r>
                <a:rPr lang="zh-CN" altLang="en-US" b="1" dirty="0">
                  <a:solidFill>
                    <a:schemeClr val="tx1">
                      <a:lumMod val="65000"/>
                      <a:lumOff val="35000"/>
                    </a:schemeClr>
                  </a:solidFill>
                </a:rPr>
                <a:t>比较）</a:t>
              </a:r>
            </a:p>
          </p:txBody>
        </p:sp>
      </p:grpSp>
      <p:pic>
        <p:nvPicPr>
          <p:cNvPr id="10242" name="图片 157"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5620" y="4138864"/>
            <a:ext cx="10299491" cy="2045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管理数据库</a:t>
            </a:r>
            <a:r>
              <a:rPr lang="zh-CN" altLang="en-US" sz="3200" b="1" dirty="0" smtClean="0">
                <a:solidFill>
                  <a:srgbClr val="2980B9"/>
                </a:solidFill>
                <a:ea typeface="微软雅黑" panose="020B0503020204020204" charset="-122"/>
              </a:rPr>
              <a:t>角色</a:t>
            </a:r>
            <a:endParaRPr lang="zh-CN" altLang="en-US" sz="3200" b="1" dirty="0">
              <a:solidFill>
                <a:srgbClr val="2980B9"/>
              </a:solidFill>
              <a:ea typeface="微软雅黑" panose="020B0503020204020204" charset="-122"/>
            </a:endParaRP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05</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7" name="组合 16"/>
          <p:cNvGrpSpPr/>
          <p:nvPr/>
        </p:nvGrpSpPr>
        <p:grpSpPr>
          <a:xfrm>
            <a:off x="963968" y="1338330"/>
            <a:ext cx="5349305" cy="3986596"/>
            <a:chOff x="1088299" y="4153868"/>
            <a:chExt cx="2241974" cy="1426784"/>
          </a:xfrm>
        </p:grpSpPr>
        <p:sp>
          <p:nvSpPr>
            <p:cNvPr id="18" name="矩形 17"/>
            <p:cNvSpPr/>
            <p:nvPr/>
          </p:nvSpPr>
          <p:spPr>
            <a:xfrm>
              <a:off x="1088299" y="4556240"/>
              <a:ext cx="2142923" cy="1024412"/>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操作步骤：</a:t>
              </a:r>
            </a:p>
            <a:p>
              <a:pPr indent="0"/>
              <a:r>
                <a:rPr lang="zh-CN" altLang="en-US" dirty="0">
                  <a:latin typeface="Courier New" panose="02070309020205020404" charset="0"/>
                  <a:ea typeface="宋体" panose="02010600030101010101" pitchFamily="2" charset="-122"/>
                  <a:sym typeface="+mn-ea"/>
                </a:rPr>
                <a:t>步骤</a:t>
              </a:r>
              <a:r>
                <a:rPr lang="en-US" altLang="zh-CN" dirty="0">
                  <a:latin typeface="Courier New" panose="02070309020205020404" charset="0"/>
                  <a:ea typeface="宋体" panose="02010600030101010101" pitchFamily="2" charset="-122"/>
                  <a:sym typeface="+mn-ea"/>
                </a:rPr>
                <a:t>2</a:t>
              </a:r>
              <a:r>
                <a:rPr lang="zh-CN" altLang="en-US" dirty="0">
                  <a:latin typeface="Courier New" panose="02070309020205020404" charset="0"/>
                  <a:ea typeface="宋体" panose="02010600030101010101" pitchFamily="2" charset="-122"/>
                  <a:sym typeface="+mn-ea"/>
                </a:rPr>
                <a:t>：以</a:t>
              </a:r>
              <a:r>
                <a:rPr lang="en-US" altLang="zh-CN" dirty="0" err="1">
                  <a:latin typeface="Courier New" panose="02070309020205020404" charset="0"/>
                  <a:ea typeface="宋体" panose="02010600030101010101" pitchFamily="2" charset="-122"/>
                  <a:sym typeface="+mn-ea"/>
                </a:rPr>
                <a:t>sa</a:t>
              </a:r>
              <a:r>
                <a:rPr lang="zh-CN" altLang="en-US" dirty="0">
                  <a:latin typeface="Courier New" panose="02070309020205020404" charset="0"/>
                  <a:ea typeface="宋体" panose="02010600030101010101" pitchFamily="2" charset="-122"/>
                  <a:sym typeface="+mn-ea"/>
                </a:rPr>
                <a:t>或者等价</a:t>
              </a:r>
              <a:r>
                <a:rPr lang="en-US" altLang="zh-CN" dirty="0" err="1">
                  <a:latin typeface="Courier New" panose="02070309020205020404" charset="0"/>
                  <a:ea typeface="宋体" panose="02010600030101010101" pitchFamily="2" charset="-122"/>
                  <a:sym typeface="+mn-ea"/>
                </a:rPr>
                <a:t>sa</a:t>
              </a:r>
              <a:r>
                <a:rPr lang="zh-CN" altLang="en-US" dirty="0">
                  <a:latin typeface="Courier New" panose="02070309020205020404" charset="0"/>
                  <a:ea typeface="宋体" panose="02010600030101010101" pitchFamily="2" charset="-122"/>
                  <a:sym typeface="+mn-ea"/>
                </a:rPr>
                <a:t>的登录帐户登录数据库服务器，输入并执行以下代码：</a:t>
              </a:r>
            </a:p>
            <a:p>
              <a:pPr indent="0"/>
              <a:r>
                <a:rPr lang="en-US" altLang="zh-CN" dirty="0">
                  <a:latin typeface="Courier New" panose="02070309020205020404" charset="0"/>
                  <a:ea typeface="宋体" panose="02010600030101010101" pitchFamily="2" charset="-122"/>
                  <a:sym typeface="+mn-ea"/>
                </a:rPr>
                <a:t>use </a:t>
              </a:r>
              <a:r>
                <a:rPr lang="en-US" altLang="zh-CN" dirty="0" err="1">
                  <a:latin typeface="Courier New" panose="02070309020205020404" charset="0"/>
                  <a:ea typeface="宋体" panose="02010600030101010101" pitchFamily="2" charset="-122"/>
                  <a:sym typeface="+mn-ea"/>
                </a:rPr>
                <a:t>jxgl</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go</a:t>
              </a:r>
            </a:p>
            <a:p>
              <a:pPr indent="0"/>
              <a:r>
                <a:rPr lang="en-US" altLang="zh-CN" dirty="0">
                  <a:latin typeface="Courier New" panose="02070309020205020404" charset="0"/>
                  <a:ea typeface="宋体" panose="02010600030101010101" pitchFamily="2" charset="-122"/>
                  <a:sym typeface="+mn-ea"/>
                </a:rPr>
                <a:t>alter role </a:t>
              </a:r>
              <a:r>
                <a:rPr lang="en-US" altLang="zh-CN" dirty="0" err="1">
                  <a:latin typeface="Courier New" panose="02070309020205020404" charset="0"/>
                  <a:ea typeface="宋体" panose="02010600030101010101" pitchFamily="2" charset="-122"/>
                  <a:sym typeface="+mn-ea"/>
                </a:rPr>
                <a:t>db_owner</a:t>
              </a:r>
              <a:r>
                <a:rPr lang="en-US" altLang="zh-CN" dirty="0">
                  <a:latin typeface="Courier New" panose="02070309020205020404" charset="0"/>
                  <a:ea typeface="宋体" panose="02010600030101010101" pitchFamily="2" charset="-122"/>
                  <a:sym typeface="+mn-ea"/>
                </a:rPr>
                <a:t> </a:t>
              </a:r>
              <a:endParaRPr lang="en-US" altLang="zh-CN" dirty="0" smtClean="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 </a:t>
              </a:r>
              <a:r>
                <a:rPr lang="en-US" altLang="zh-CN" dirty="0" smtClean="0">
                  <a:latin typeface="Courier New" panose="02070309020205020404" charset="0"/>
                  <a:ea typeface="宋体" panose="02010600030101010101" pitchFamily="2" charset="-122"/>
                  <a:sym typeface="+mn-ea"/>
                </a:rPr>
                <a:t>add </a:t>
              </a:r>
              <a:r>
                <a:rPr lang="en-US" altLang="zh-CN" dirty="0">
                  <a:latin typeface="Courier New" panose="02070309020205020404" charset="0"/>
                  <a:ea typeface="宋体" panose="02010600030101010101" pitchFamily="2" charset="-122"/>
                  <a:sym typeface="+mn-ea"/>
                </a:rPr>
                <a:t>member </a:t>
              </a:r>
              <a:r>
                <a:rPr lang="en-US" altLang="zh-CN" dirty="0" err="1">
                  <a:latin typeface="Courier New" panose="02070309020205020404" charset="0"/>
                  <a:ea typeface="宋体" panose="02010600030101010101" pitchFamily="2" charset="-122"/>
                  <a:sym typeface="+mn-ea"/>
                </a:rPr>
                <a:t>sql_loginB_U</a:t>
              </a:r>
              <a:endParaRPr lang="en-US" altLang="zh-CN" dirty="0">
                <a:latin typeface="Courier New" panose="02070309020205020404" charset="0"/>
                <a:ea typeface="宋体" panose="02010600030101010101" pitchFamily="2" charset="-122"/>
                <a:sym typeface="+mn-ea"/>
              </a:endParaRPr>
            </a:p>
            <a:p>
              <a:pPr indent="0"/>
              <a:r>
                <a:rPr lang="zh-CN" altLang="en-US" dirty="0">
                  <a:latin typeface="Courier New" panose="02070309020205020404" charset="0"/>
                  <a:ea typeface="宋体" panose="02010600030101010101" pitchFamily="2" charset="-122"/>
                  <a:sym typeface="+mn-ea"/>
                </a:rPr>
                <a:t>在“数据库角色属性</a:t>
              </a:r>
              <a:r>
                <a:rPr lang="en-US" altLang="zh-CN" dirty="0">
                  <a:latin typeface="Courier New" panose="02070309020205020404" charset="0"/>
                  <a:ea typeface="宋体" panose="02010600030101010101" pitchFamily="2" charset="-122"/>
                  <a:sym typeface="+mn-ea"/>
                </a:rPr>
                <a:t>-</a:t>
              </a:r>
              <a:r>
                <a:rPr lang="en-US" altLang="zh-CN" dirty="0" err="1">
                  <a:latin typeface="Courier New" panose="02070309020205020404" charset="0"/>
                  <a:ea typeface="宋体" panose="02010600030101010101" pitchFamily="2" charset="-122"/>
                  <a:sym typeface="+mn-ea"/>
                </a:rPr>
                <a:t>db_owner</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对话框中，可以查看到数据库角色</a:t>
              </a:r>
              <a:r>
                <a:rPr lang="en-US" altLang="zh-CN" dirty="0" err="1" smtClean="0">
                  <a:latin typeface="Courier New" panose="02070309020205020404" charset="0"/>
                  <a:ea typeface="宋体" panose="02010600030101010101" pitchFamily="2" charset="-122"/>
                  <a:sym typeface="+mn-ea"/>
                </a:rPr>
                <a:t>db_owner</a:t>
              </a:r>
              <a:r>
                <a:rPr lang="zh-CN" altLang="en-US" dirty="0">
                  <a:latin typeface="Courier New" panose="02070309020205020404" charset="0"/>
                  <a:ea typeface="宋体" panose="02010600030101010101" pitchFamily="2" charset="-122"/>
                  <a:sym typeface="+mn-ea"/>
                </a:rPr>
                <a:t>的成员中新增</a:t>
              </a:r>
              <a:r>
                <a:rPr lang="zh-CN" altLang="en-US" dirty="0" smtClean="0">
                  <a:latin typeface="Courier New" panose="02070309020205020404" charset="0"/>
                  <a:ea typeface="宋体" panose="02010600030101010101" pitchFamily="2" charset="-122"/>
                  <a:sym typeface="+mn-ea"/>
                </a:rPr>
                <a:t>了数据库</a:t>
              </a:r>
              <a:r>
                <a:rPr lang="zh-CN" altLang="en-US" dirty="0">
                  <a:latin typeface="Courier New" panose="02070309020205020404" charset="0"/>
                  <a:ea typeface="宋体" panose="02010600030101010101" pitchFamily="2" charset="-122"/>
                  <a:sym typeface="+mn-ea"/>
                </a:rPr>
                <a:t>用户</a:t>
              </a:r>
              <a:r>
                <a:rPr lang="en-US" altLang="zh-CN" dirty="0" err="1">
                  <a:latin typeface="Courier New" panose="02070309020205020404" charset="0"/>
                  <a:ea typeface="宋体" panose="02010600030101010101" pitchFamily="2" charset="-122"/>
                  <a:sym typeface="+mn-ea"/>
                </a:rPr>
                <a:t>sql_loginB_U</a:t>
              </a:r>
              <a:r>
                <a:rPr lang="zh-CN" altLang="en-US" dirty="0">
                  <a:latin typeface="Courier New" panose="02070309020205020404" charset="0"/>
                  <a:ea typeface="宋体" panose="02010600030101010101" pitchFamily="2" charset="-122"/>
                  <a:sym typeface="+mn-ea"/>
                </a:rPr>
                <a:t>，如图</a:t>
              </a:r>
              <a:r>
                <a:rPr lang="en-US" altLang="zh-CN" dirty="0">
                  <a:latin typeface="Courier New" panose="02070309020205020404" charset="0"/>
                  <a:ea typeface="宋体" panose="02010600030101010101" pitchFamily="2" charset="-122"/>
                  <a:sym typeface="+mn-ea"/>
                </a:rPr>
                <a:t>11-29</a:t>
              </a:r>
              <a:r>
                <a:rPr lang="zh-CN" altLang="en-US" dirty="0">
                  <a:latin typeface="Courier New" panose="02070309020205020404" charset="0"/>
                  <a:ea typeface="宋体" panose="02010600030101010101" pitchFamily="2" charset="-122"/>
                  <a:sym typeface="+mn-ea"/>
                </a:rPr>
                <a:t>所示。</a:t>
              </a:r>
            </a:p>
          </p:txBody>
        </p:sp>
        <p:sp>
          <p:nvSpPr>
            <p:cNvPr id="19" name="矩形 18"/>
            <p:cNvSpPr/>
            <p:nvPr/>
          </p:nvSpPr>
          <p:spPr>
            <a:xfrm>
              <a:off x="1088299" y="4153868"/>
              <a:ext cx="2241974" cy="37970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13】 </a:t>
              </a:r>
              <a:r>
                <a:rPr lang="zh-CN" altLang="en-US" b="1" dirty="0" smtClean="0">
                  <a:solidFill>
                    <a:schemeClr val="tx1">
                      <a:lumMod val="65000"/>
                      <a:lumOff val="35000"/>
                    </a:schemeClr>
                  </a:solidFill>
                </a:rPr>
                <a:t>在</a:t>
              </a:r>
              <a:r>
                <a:rPr lang="zh-CN" altLang="en-US" b="1" dirty="0">
                  <a:solidFill>
                    <a:schemeClr val="tx1">
                      <a:lumMod val="65000"/>
                      <a:lumOff val="35000"/>
                    </a:schemeClr>
                  </a:solidFill>
                </a:rPr>
                <a:t>数据库</a:t>
              </a:r>
              <a:r>
                <a:rPr lang="en-US" altLang="zh-CN" b="1" dirty="0">
                  <a:solidFill>
                    <a:schemeClr val="tx1">
                      <a:lumMod val="65000"/>
                      <a:lumOff val="35000"/>
                    </a:schemeClr>
                  </a:solidFill>
                </a:rPr>
                <a:t>JXGL</a:t>
              </a:r>
              <a:r>
                <a:rPr lang="zh-CN" altLang="en-US" b="1" dirty="0">
                  <a:solidFill>
                    <a:schemeClr val="tx1">
                      <a:lumMod val="65000"/>
                      <a:lumOff val="35000"/>
                    </a:schemeClr>
                  </a:solidFill>
                </a:rPr>
                <a:t>中，验证数据库用户</a:t>
              </a:r>
              <a:r>
                <a:rPr lang="en-US" altLang="zh-CN" b="1" dirty="0" err="1">
                  <a:solidFill>
                    <a:schemeClr val="tx1">
                      <a:lumMod val="65000"/>
                      <a:lumOff val="35000"/>
                    </a:schemeClr>
                  </a:solidFill>
                </a:rPr>
                <a:t>sql_loginB_U</a:t>
              </a:r>
              <a:r>
                <a:rPr lang="zh-CN" altLang="en-US" b="1" dirty="0">
                  <a:solidFill>
                    <a:schemeClr val="tx1">
                      <a:lumMod val="65000"/>
                      <a:lumOff val="35000"/>
                    </a:schemeClr>
                  </a:solidFill>
                </a:rPr>
                <a:t>在获得数据库角色</a:t>
              </a:r>
              <a:r>
                <a:rPr lang="en-US" altLang="zh-CN" b="1" dirty="0" err="1">
                  <a:solidFill>
                    <a:schemeClr val="tx1">
                      <a:lumMod val="65000"/>
                      <a:lumOff val="35000"/>
                    </a:schemeClr>
                  </a:solidFill>
                </a:rPr>
                <a:t>db_owner</a:t>
              </a:r>
              <a:r>
                <a:rPr lang="zh-CN" altLang="en-US" b="1" dirty="0">
                  <a:solidFill>
                    <a:schemeClr val="tx1">
                      <a:lumMod val="65000"/>
                      <a:lumOff val="35000"/>
                    </a:schemeClr>
                  </a:solidFill>
                </a:rPr>
                <a:t>前后的权限变化（关联例</a:t>
              </a:r>
              <a:r>
                <a:rPr lang="en-US" altLang="zh-CN" b="1" dirty="0">
                  <a:solidFill>
                    <a:schemeClr val="tx1">
                      <a:lumMod val="65000"/>
                      <a:lumOff val="35000"/>
                    </a:schemeClr>
                  </a:solidFill>
                </a:rPr>
                <a:t>06</a:t>
              </a:r>
              <a:r>
                <a:rPr lang="zh-CN" altLang="en-US" b="1" dirty="0">
                  <a:solidFill>
                    <a:schemeClr val="tx1">
                      <a:lumMod val="65000"/>
                      <a:lumOff val="35000"/>
                    </a:schemeClr>
                  </a:solidFill>
                </a:rPr>
                <a:t>，并请与例</a:t>
              </a:r>
              <a:r>
                <a:rPr lang="en-US" altLang="zh-CN" b="1" dirty="0">
                  <a:solidFill>
                    <a:schemeClr val="tx1">
                      <a:lumMod val="65000"/>
                      <a:lumOff val="35000"/>
                    </a:schemeClr>
                  </a:solidFill>
                </a:rPr>
                <a:t>21</a:t>
              </a:r>
              <a:r>
                <a:rPr lang="zh-CN" altLang="en-US" b="1" dirty="0">
                  <a:solidFill>
                    <a:schemeClr val="tx1">
                      <a:lumMod val="65000"/>
                      <a:lumOff val="35000"/>
                    </a:schemeClr>
                  </a:solidFill>
                </a:rPr>
                <a:t>比</a:t>
              </a:r>
              <a:r>
                <a:rPr lang="zh-CN" altLang="en-US" b="1" dirty="0" smtClean="0">
                  <a:solidFill>
                    <a:schemeClr val="tx1">
                      <a:lumMod val="65000"/>
                      <a:lumOff val="35000"/>
                    </a:schemeClr>
                  </a:solidFill>
                </a:rPr>
                <a:t>较）。</a:t>
              </a:r>
              <a:endParaRPr lang="zh-CN" altLang="en-US" b="1" dirty="0">
                <a:solidFill>
                  <a:schemeClr val="tx1">
                    <a:lumMod val="65000"/>
                    <a:lumOff val="35000"/>
                  </a:schemeClr>
                </a:solidFill>
              </a:endParaRPr>
            </a:p>
          </p:txBody>
        </p:sp>
      </p:grpSp>
      <p:pic>
        <p:nvPicPr>
          <p:cNvPr id="10242" name="图片 158"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632" y="1372732"/>
            <a:ext cx="5612610" cy="4437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管理数据库</a:t>
            </a:r>
            <a:r>
              <a:rPr lang="zh-CN" altLang="en-US" sz="3200" b="1" dirty="0" smtClean="0">
                <a:solidFill>
                  <a:srgbClr val="2980B9"/>
                </a:solidFill>
                <a:ea typeface="微软雅黑" panose="020B0503020204020204" charset="-122"/>
              </a:rPr>
              <a:t>角色</a:t>
            </a:r>
            <a:endParaRPr lang="zh-CN" altLang="en-US" sz="3200" b="1" dirty="0">
              <a:solidFill>
                <a:srgbClr val="2980B9"/>
              </a:solidFill>
              <a:ea typeface="微软雅黑" panose="020B0503020204020204" charset="-122"/>
            </a:endParaRP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05</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7" name="组合 16"/>
          <p:cNvGrpSpPr/>
          <p:nvPr/>
        </p:nvGrpSpPr>
        <p:grpSpPr>
          <a:xfrm>
            <a:off x="963968" y="1338347"/>
            <a:ext cx="10698612" cy="2888895"/>
            <a:chOff x="1088299" y="4153868"/>
            <a:chExt cx="2241974" cy="1033920"/>
          </a:xfrm>
        </p:grpSpPr>
        <p:sp>
          <p:nvSpPr>
            <p:cNvPr id="18" name="矩形 17"/>
            <p:cNvSpPr/>
            <p:nvPr/>
          </p:nvSpPr>
          <p:spPr>
            <a:xfrm>
              <a:off x="1088299" y="4460788"/>
              <a:ext cx="2147292" cy="727000"/>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步骤</a:t>
              </a:r>
              <a:r>
                <a:rPr lang="en-US" altLang="zh-CN" dirty="0">
                  <a:latin typeface="Courier New" panose="02070309020205020404" charset="0"/>
                  <a:ea typeface="宋体" panose="02010600030101010101" pitchFamily="2" charset="-122"/>
                  <a:sym typeface="+mn-ea"/>
                </a:rPr>
                <a:t>3</a:t>
              </a:r>
              <a:r>
                <a:rPr lang="zh-CN" altLang="en-US" dirty="0">
                  <a:latin typeface="Courier New" panose="02070309020205020404" charset="0"/>
                  <a:ea typeface="宋体" panose="02010600030101010101" pitchFamily="2" charset="-122"/>
                  <a:sym typeface="+mn-ea"/>
                </a:rPr>
                <a:t>：以</a:t>
              </a:r>
              <a:r>
                <a:rPr lang="en-US" altLang="zh-CN" dirty="0" err="1">
                  <a:latin typeface="Courier New" panose="02070309020205020404" charset="0"/>
                  <a:ea typeface="宋体" panose="02010600030101010101" pitchFamily="2" charset="-122"/>
                  <a:sym typeface="+mn-ea"/>
                </a:rPr>
                <a:t>sql_loginB</a:t>
              </a:r>
              <a:r>
                <a:rPr lang="zh-CN" altLang="en-US" dirty="0">
                  <a:latin typeface="Courier New" panose="02070309020205020404" charset="0"/>
                  <a:ea typeface="宋体" panose="02010600030101010101" pitchFamily="2" charset="-122"/>
                  <a:sym typeface="+mn-ea"/>
                </a:rPr>
                <a:t>登录数据库服务器，再次执行步骤</a:t>
              </a:r>
              <a:r>
                <a:rPr lang="en-US" altLang="zh-CN" dirty="0">
                  <a:latin typeface="Courier New" panose="02070309020205020404" charset="0"/>
                  <a:ea typeface="宋体" panose="02010600030101010101" pitchFamily="2" charset="-122"/>
                  <a:sym typeface="+mn-ea"/>
                </a:rPr>
                <a:t>1</a:t>
              </a:r>
              <a:r>
                <a:rPr lang="zh-CN" altLang="en-US" dirty="0">
                  <a:latin typeface="Courier New" panose="02070309020205020404" charset="0"/>
                  <a:ea typeface="宋体" panose="02010600030101010101" pitchFamily="2" charset="-122"/>
                  <a:sym typeface="+mn-ea"/>
                </a:rPr>
                <a:t>代码。</a:t>
              </a:r>
            </a:p>
            <a:p>
              <a:pPr indent="0"/>
              <a:r>
                <a:rPr lang="en-US" altLang="zh-CN" dirty="0">
                  <a:latin typeface="Courier New" panose="02070309020205020404" charset="0"/>
                  <a:ea typeface="宋体" panose="02010600030101010101" pitchFamily="2" charset="-122"/>
                  <a:sym typeface="+mn-ea"/>
                </a:rPr>
                <a:t>use </a:t>
              </a:r>
              <a:r>
                <a:rPr lang="en-US" altLang="zh-CN" dirty="0" err="1">
                  <a:latin typeface="Courier New" panose="02070309020205020404" charset="0"/>
                  <a:ea typeface="宋体" panose="02010600030101010101" pitchFamily="2" charset="-122"/>
                  <a:sym typeface="+mn-ea"/>
                </a:rPr>
                <a:t>jxgl</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go</a:t>
              </a:r>
            </a:p>
            <a:p>
              <a:pPr indent="0"/>
              <a:r>
                <a:rPr lang="en-US" altLang="zh-CN" dirty="0">
                  <a:latin typeface="Courier New" panose="02070309020205020404" charset="0"/>
                  <a:ea typeface="宋体" panose="02010600030101010101" pitchFamily="2" charset="-122"/>
                  <a:sym typeface="+mn-ea"/>
                </a:rPr>
                <a:t>create view </a:t>
              </a:r>
              <a:r>
                <a:rPr lang="en-US" altLang="zh-CN" dirty="0" err="1">
                  <a:latin typeface="Courier New" panose="02070309020205020404" charset="0"/>
                  <a:ea typeface="宋体" panose="02010600030101010101" pitchFamily="2" charset="-122"/>
                  <a:sym typeface="+mn-ea"/>
                </a:rPr>
                <a:t>sql_loginB_V</a:t>
              </a:r>
              <a:r>
                <a:rPr lang="en-US" altLang="zh-CN" dirty="0">
                  <a:latin typeface="Courier New" panose="02070309020205020404" charset="0"/>
                  <a:ea typeface="宋体" panose="02010600030101010101" pitchFamily="2" charset="-122"/>
                  <a:sym typeface="+mn-ea"/>
                </a:rPr>
                <a:t> as select count(*) as </a:t>
              </a:r>
              <a:r>
                <a:rPr lang="zh-CN" altLang="en-US" dirty="0">
                  <a:latin typeface="Courier New" panose="02070309020205020404" charset="0"/>
                  <a:ea typeface="宋体" panose="02010600030101010101" pitchFamily="2" charset="-122"/>
                  <a:sym typeface="+mn-ea"/>
                </a:rPr>
                <a:t>招生总数 </a:t>
              </a:r>
              <a:r>
                <a:rPr lang="en-US" altLang="zh-CN" dirty="0">
                  <a:latin typeface="Courier New" panose="02070309020205020404" charset="0"/>
                  <a:ea typeface="宋体" panose="02010600030101010101" pitchFamily="2" charset="-122"/>
                  <a:sym typeface="+mn-ea"/>
                </a:rPr>
                <a:t>from </a:t>
              </a:r>
              <a:r>
                <a:rPr lang="zh-CN" altLang="en-US" dirty="0">
                  <a:latin typeface="Courier New" panose="02070309020205020404" charset="0"/>
                  <a:ea typeface="宋体" panose="02010600030101010101" pitchFamily="2" charset="-122"/>
                  <a:sym typeface="+mn-ea"/>
                </a:rPr>
                <a:t>学生</a:t>
              </a:r>
            </a:p>
            <a:p>
              <a:pPr indent="0"/>
              <a:r>
                <a:rPr lang="zh-CN" altLang="en-US" dirty="0">
                  <a:latin typeface="Courier New" panose="02070309020205020404" charset="0"/>
                  <a:ea typeface="宋体" panose="02010600030101010101" pitchFamily="2" charset="-122"/>
                  <a:sym typeface="+mn-ea"/>
                </a:rPr>
                <a:t>运行结果如下：</a:t>
              </a:r>
            </a:p>
            <a:p>
              <a:pPr indent="0"/>
              <a:r>
                <a:rPr lang="zh-CN" altLang="en-US" dirty="0">
                  <a:latin typeface="Courier New" panose="02070309020205020404" charset="0"/>
                  <a:ea typeface="宋体" panose="02010600030101010101" pitchFamily="2" charset="-122"/>
                  <a:sym typeface="+mn-ea"/>
                </a:rPr>
                <a:t>命令成功完成。</a:t>
              </a:r>
            </a:p>
            <a:p>
              <a:pPr indent="0"/>
              <a:r>
                <a:rPr lang="zh-CN" altLang="en-US" dirty="0">
                  <a:latin typeface="Courier New" panose="02070309020205020404" charset="0"/>
                  <a:ea typeface="宋体" panose="02010600030101010101" pitchFamily="2" charset="-122"/>
                  <a:sym typeface="+mn-ea"/>
                </a:rPr>
                <a:t>注意：视图节点下出现名为</a:t>
              </a:r>
              <a:r>
                <a:rPr lang="en-US" altLang="zh-CN" dirty="0" err="1">
                  <a:latin typeface="Courier New" panose="02070309020205020404" charset="0"/>
                  <a:ea typeface="宋体" panose="02010600030101010101" pitchFamily="2" charset="-122"/>
                  <a:sym typeface="+mn-ea"/>
                </a:rPr>
                <a:t>dbo.sql_loginB_V</a:t>
              </a:r>
              <a:r>
                <a:rPr lang="zh-CN" altLang="en-US" dirty="0">
                  <a:latin typeface="Courier New" panose="02070309020205020404" charset="0"/>
                  <a:ea typeface="宋体" panose="02010600030101010101" pitchFamily="2" charset="-122"/>
                  <a:sym typeface="+mn-ea"/>
                </a:rPr>
                <a:t>的视图。</a:t>
              </a:r>
            </a:p>
          </p:txBody>
        </p:sp>
        <p:sp>
          <p:nvSpPr>
            <p:cNvPr id="19" name="矩形 18"/>
            <p:cNvSpPr/>
            <p:nvPr/>
          </p:nvSpPr>
          <p:spPr>
            <a:xfrm>
              <a:off x="1088299" y="4153868"/>
              <a:ext cx="2241974" cy="270973"/>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13】 </a:t>
              </a:r>
              <a:r>
                <a:rPr lang="zh-CN" altLang="en-US" b="1" dirty="0" smtClean="0">
                  <a:solidFill>
                    <a:schemeClr val="tx1">
                      <a:lumMod val="65000"/>
                      <a:lumOff val="35000"/>
                    </a:schemeClr>
                  </a:solidFill>
                </a:rPr>
                <a:t>在</a:t>
              </a:r>
              <a:r>
                <a:rPr lang="zh-CN" altLang="en-US" b="1" dirty="0">
                  <a:solidFill>
                    <a:schemeClr val="tx1">
                      <a:lumMod val="65000"/>
                      <a:lumOff val="35000"/>
                    </a:schemeClr>
                  </a:solidFill>
                </a:rPr>
                <a:t>数据库</a:t>
              </a:r>
              <a:r>
                <a:rPr lang="en-US" altLang="zh-CN" b="1" dirty="0">
                  <a:solidFill>
                    <a:schemeClr val="tx1">
                      <a:lumMod val="65000"/>
                      <a:lumOff val="35000"/>
                    </a:schemeClr>
                  </a:solidFill>
                </a:rPr>
                <a:t>JXGL</a:t>
              </a:r>
              <a:r>
                <a:rPr lang="zh-CN" altLang="en-US" b="1" dirty="0">
                  <a:solidFill>
                    <a:schemeClr val="tx1">
                      <a:lumMod val="65000"/>
                      <a:lumOff val="35000"/>
                    </a:schemeClr>
                  </a:solidFill>
                </a:rPr>
                <a:t>中，验证数据库用户</a:t>
              </a:r>
              <a:r>
                <a:rPr lang="en-US" altLang="zh-CN" b="1" dirty="0" err="1">
                  <a:solidFill>
                    <a:schemeClr val="tx1">
                      <a:lumMod val="65000"/>
                      <a:lumOff val="35000"/>
                    </a:schemeClr>
                  </a:solidFill>
                </a:rPr>
                <a:t>sql_loginB_U</a:t>
              </a:r>
              <a:r>
                <a:rPr lang="zh-CN" altLang="en-US" b="1" dirty="0">
                  <a:solidFill>
                    <a:schemeClr val="tx1">
                      <a:lumMod val="65000"/>
                      <a:lumOff val="35000"/>
                    </a:schemeClr>
                  </a:solidFill>
                </a:rPr>
                <a:t>在获得数据库角色</a:t>
              </a:r>
              <a:r>
                <a:rPr lang="en-US" altLang="zh-CN" b="1" dirty="0" err="1">
                  <a:solidFill>
                    <a:schemeClr val="tx1">
                      <a:lumMod val="65000"/>
                      <a:lumOff val="35000"/>
                    </a:schemeClr>
                  </a:solidFill>
                </a:rPr>
                <a:t>db_owner</a:t>
              </a:r>
              <a:r>
                <a:rPr lang="zh-CN" altLang="en-US" b="1" dirty="0">
                  <a:solidFill>
                    <a:schemeClr val="tx1">
                      <a:lumMod val="65000"/>
                      <a:lumOff val="35000"/>
                    </a:schemeClr>
                  </a:solidFill>
                </a:rPr>
                <a:t>前后的权限变化（关联例</a:t>
              </a:r>
              <a:r>
                <a:rPr lang="en-US" altLang="zh-CN" b="1" dirty="0">
                  <a:solidFill>
                    <a:schemeClr val="tx1">
                      <a:lumMod val="65000"/>
                      <a:lumOff val="35000"/>
                    </a:schemeClr>
                  </a:solidFill>
                </a:rPr>
                <a:t>06</a:t>
              </a:r>
              <a:r>
                <a:rPr lang="zh-CN" altLang="en-US" b="1" dirty="0">
                  <a:solidFill>
                    <a:schemeClr val="tx1">
                      <a:lumMod val="65000"/>
                      <a:lumOff val="35000"/>
                    </a:schemeClr>
                  </a:solidFill>
                </a:rPr>
                <a:t>，并请与例</a:t>
              </a:r>
              <a:r>
                <a:rPr lang="en-US" altLang="zh-CN" b="1" dirty="0">
                  <a:solidFill>
                    <a:schemeClr val="tx1">
                      <a:lumMod val="65000"/>
                      <a:lumOff val="35000"/>
                    </a:schemeClr>
                  </a:solidFill>
                </a:rPr>
                <a:t>21</a:t>
              </a:r>
              <a:r>
                <a:rPr lang="zh-CN" altLang="en-US" b="1" dirty="0">
                  <a:solidFill>
                    <a:schemeClr val="tx1">
                      <a:lumMod val="65000"/>
                      <a:lumOff val="35000"/>
                    </a:schemeClr>
                  </a:solidFill>
                </a:rPr>
                <a:t>比较</a:t>
              </a:r>
              <a:r>
                <a:rPr lang="zh-CN" altLang="en-US" b="1" dirty="0" smtClean="0">
                  <a:solidFill>
                    <a:schemeClr val="tx1">
                      <a:lumMod val="65000"/>
                      <a:lumOff val="35000"/>
                    </a:schemeClr>
                  </a:solidFill>
                </a:rPr>
                <a:t>）。</a:t>
              </a:r>
              <a:endParaRPr lang="zh-CN" altLang="en-US" b="1" dirty="0">
                <a:solidFill>
                  <a:schemeClr val="tx1">
                    <a:lumMod val="65000"/>
                    <a:lumOff val="35000"/>
                  </a:schemeClr>
                </a:solidFill>
              </a:endParaRPr>
            </a:p>
          </p:txBody>
        </p:sp>
      </p:grpSp>
    </p:spTree>
  </p:cSld>
  <p:clrMapOvr>
    <a:masterClrMapping/>
  </p:clrMapOvr>
  <p:transition spd="slow">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管理数据库</a:t>
            </a:r>
            <a:r>
              <a:rPr lang="zh-CN" altLang="en-US" sz="3200" b="1" dirty="0" smtClean="0">
                <a:solidFill>
                  <a:srgbClr val="2980B9"/>
                </a:solidFill>
                <a:ea typeface="微软雅黑" panose="020B0503020204020204" charset="-122"/>
              </a:rPr>
              <a:t>角色</a:t>
            </a:r>
            <a:endParaRPr lang="zh-CN" altLang="en-US" sz="3200" b="1" dirty="0">
              <a:solidFill>
                <a:srgbClr val="2980B9"/>
              </a:solidFill>
              <a:ea typeface="微软雅黑" panose="020B0503020204020204" charset="-122"/>
            </a:endParaRP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05</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7" name="组合 16"/>
          <p:cNvGrpSpPr/>
          <p:nvPr/>
        </p:nvGrpSpPr>
        <p:grpSpPr>
          <a:xfrm>
            <a:off x="963968" y="1338329"/>
            <a:ext cx="10698611" cy="1970142"/>
            <a:chOff x="1088299" y="4153868"/>
            <a:chExt cx="2241974" cy="1029770"/>
          </a:xfrm>
        </p:grpSpPr>
        <p:sp>
          <p:nvSpPr>
            <p:cNvPr id="18" name="矩形 17"/>
            <p:cNvSpPr/>
            <p:nvPr/>
          </p:nvSpPr>
          <p:spPr>
            <a:xfrm>
              <a:off x="1088299" y="4556240"/>
              <a:ext cx="2142923" cy="627398"/>
            </a:xfrm>
            <a:prstGeom prst="rect">
              <a:avLst/>
            </a:prstGeom>
          </p:spPr>
          <p:txBody>
            <a:bodyPr wrap="square">
              <a:spAutoFit/>
              <a:scene3d>
                <a:camera prst="orthographicFront"/>
                <a:lightRig rig="threePt" dir="t"/>
              </a:scene3d>
              <a:sp3d contourW="6350"/>
            </a:bodyPr>
            <a:lstStyle/>
            <a:p>
              <a:pPr indent="0"/>
              <a:r>
                <a:rPr lang="en-US" altLang="zh-CN" dirty="0">
                  <a:latin typeface="Courier New" panose="02070309020205020404" charset="0"/>
                  <a:ea typeface="宋体" panose="02010600030101010101" pitchFamily="2" charset="-122"/>
                  <a:sym typeface="+mn-ea"/>
                </a:rPr>
                <a:t>use </a:t>
              </a:r>
              <a:r>
                <a:rPr lang="en-US" altLang="zh-CN" dirty="0" err="1">
                  <a:latin typeface="Courier New" panose="02070309020205020404" charset="0"/>
                  <a:ea typeface="宋体" panose="02010600030101010101" pitchFamily="2" charset="-122"/>
                  <a:sym typeface="+mn-ea"/>
                </a:rPr>
                <a:t>jxgl</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go</a:t>
              </a:r>
            </a:p>
            <a:p>
              <a:pPr indent="0"/>
              <a:r>
                <a:rPr lang="en-US" altLang="zh-CN" dirty="0">
                  <a:latin typeface="Courier New" panose="02070309020205020404" charset="0"/>
                  <a:ea typeface="宋体" panose="02010600030101010101" pitchFamily="2" charset="-122"/>
                  <a:sym typeface="+mn-ea"/>
                </a:rPr>
                <a:t>alter role </a:t>
              </a:r>
              <a:r>
                <a:rPr lang="en-US" altLang="zh-CN" dirty="0" err="1">
                  <a:latin typeface="Courier New" panose="02070309020205020404" charset="0"/>
                  <a:ea typeface="宋体" panose="02010600030101010101" pitchFamily="2" charset="-122"/>
                  <a:sym typeface="+mn-ea"/>
                </a:rPr>
                <a:t>user_role_tsql</a:t>
              </a:r>
              <a:r>
                <a:rPr lang="en-US" altLang="zh-CN" dirty="0">
                  <a:latin typeface="Courier New" panose="02070309020205020404" charset="0"/>
                  <a:ea typeface="宋体" panose="02010600030101010101" pitchFamily="2" charset="-122"/>
                  <a:sym typeface="+mn-ea"/>
                </a:rPr>
                <a:t> add member </a:t>
              </a:r>
              <a:r>
                <a:rPr lang="en-US" altLang="zh-CN" dirty="0" err="1">
                  <a:latin typeface="Courier New" panose="02070309020205020404" charset="0"/>
                  <a:ea typeface="宋体" panose="02010600030101010101" pitchFamily="2" charset="-122"/>
                  <a:sym typeface="+mn-ea"/>
                </a:rPr>
                <a:t>sql_loginA_U</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alter role </a:t>
              </a:r>
              <a:r>
                <a:rPr lang="en-US" altLang="zh-CN" dirty="0" err="1">
                  <a:latin typeface="Courier New" panose="02070309020205020404" charset="0"/>
                  <a:ea typeface="宋体" panose="02010600030101010101" pitchFamily="2" charset="-122"/>
                  <a:sym typeface="+mn-ea"/>
                </a:rPr>
                <a:t>user_role_tsql</a:t>
              </a:r>
              <a:r>
                <a:rPr lang="en-US" altLang="zh-CN" dirty="0">
                  <a:latin typeface="Courier New" panose="02070309020205020404" charset="0"/>
                  <a:ea typeface="宋体" panose="02010600030101010101" pitchFamily="2" charset="-122"/>
                  <a:sym typeface="+mn-ea"/>
                </a:rPr>
                <a:t> add member </a:t>
              </a:r>
              <a:r>
                <a:rPr lang="en-US" altLang="zh-CN" dirty="0" err="1">
                  <a:latin typeface="Courier New" panose="02070309020205020404" charset="0"/>
                  <a:ea typeface="宋体" panose="02010600030101010101" pitchFamily="2" charset="-122"/>
                  <a:sym typeface="+mn-ea"/>
                </a:rPr>
                <a:t>sql_loginB_U</a:t>
              </a:r>
              <a:endParaRPr lang="en-US" altLang="zh-CN" dirty="0">
                <a:latin typeface="Courier New" panose="02070309020205020404" charset="0"/>
                <a:ea typeface="宋体" panose="02010600030101010101" pitchFamily="2" charset="-122"/>
                <a:sym typeface="+mn-ea"/>
              </a:endParaRPr>
            </a:p>
          </p:txBody>
        </p:sp>
        <p:sp>
          <p:nvSpPr>
            <p:cNvPr id="19" name="矩形 18"/>
            <p:cNvSpPr/>
            <p:nvPr/>
          </p:nvSpPr>
          <p:spPr>
            <a:xfrm>
              <a:off x="1088299" y="4153868"/>
              <a:ext cx="2241974" cy="39574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14】</a:t>
              </a:r>
              <a:r>
                <a:rPr lang="zh-CN" altLang="en-US" b="1" dirty="0">
                  <a:solidFill>
                    <a:schemeClr val="tx1">
                      <a:lumMod val="65000"/>
                      <a:lumOff val="35000"/>
                    </a:schemeClr>
                  </a:solidFill>
                </a:rPr>
                <a:t>在数据库（</a:t>
              </a:r>
              <a:r>
                <a:rPr lang="en-US" altLang="zh-CN" b="1" dirty="0">
                  <a:solidFill>
                    <a:schemeClr val="tx1">
                      <a:lumMod val="65000"/>
                      <a:lumOff val="35000"/>
                    </a:schemeClr>
                  </a:solidFill>
                </a:rPr>
                <a:t>JXGL</a:t>
              </a:r>
              <a:r>
                <a:rPr lang="zh-CN" altLang="en-US" b="1" dirty="0">
                  <a:solidFill>
                    <a:schemeClr val="tx1">
                      <a:lumMod val="65000"/>
                      <a:lumOff val="35000"/>
                    </a:schemeClr>
                  </a:solidFill>
                </a:rPr>
                <a:t>）中，使用</a:t>
              </a:r>
              <a:r>
                <a:rPr lang="en-US" altLang="zh-CN" b="1" dirty="0">
                  <a:solidFill>
                    <a:schemeClr val="tx1">
                      <a:lumMod val="65000"/>
                      <a:lumOff val="35000"/>
                    </a:schemeClr>
                  </a:solidFill>
                </a:rPr>
                <a:t>T-SQL</a:t>
              </a:r>
              <a:r>
                <a:rPr lang="zh-CN" altLang="en-US" b="1" dirty="0">
                  <a:solidFill>
                    <a:schemeClr val="tx1">
                      <a:lumMod val="65000"/>
                      <a:lumOff val="35000"/>
                    </a:schemeClr>
                  </a:solidFill>
                </a:rPr>
                <a:t>语句将数据库用户</a:t>
              </a:r>
              <a:r>
                <a:rPr lang="en-US" altLang="zh-CN" b="1" dirty="0" err="1">
                  <a:solidFill>
                    <a:schemeClr val="tx1">
                      <a:lumMod val="65000"/>
                      <a:lumOff val="35000"/>
                    </a:schemeClr>
                  </a:solidFill>
                </a:rPr>
                <a:t>sql_loginA_U</a:t>
              </a:r>
              <a:r>
                <a:rPr lang="zh-CN" altLang="en-US" b="1" dirty="0">
                  <a:solidFill>
                    <a:schemeClr val="tx1">
                      <a:lumMod val="65000"/>
                      <a:lumOff val="35000"/>
                    </a:schemeClr>
                  </a:solidFill>
                </a:rPr>
                <a:t>和</a:t>
              </a:r>
              <a:r>
                <a:rPr lang="en-US" altLang="zh-CN" b="1" dirty="0" err="1">
                  <a:solidFill>
                    <a:schemeClr val="tx1">
                      <a:lumMod val="65000"/>
                      <a:lumOff val="35000"/>
                    </a:schemeClr>
                  </a:solidFill>
                </a:rPr>
                <a:t>sql_loginB_U</a:t>
              </a:r>
              <a:r>
                <a:rPr lang="zh-CN" altLang="en-US" b="1" dirty="0">
                  <a:solidFill>
                    <a:schemeClr val="tx1">
                      <a:lumMod val="65000"/>
                      <a:lumOff val="35000"/>
                    </a:schemeClr>
                  </a:solidFill>
                </a:rPr>
                <a:t>添加到的用户自定义数据库角色</a:t>
              </a:r>
              <a:r>
                <a:rPr lang="en-US" altLang="zh-CN" b="1" dirty="0" err="1">
                  <a:solidFill>
                    <a:schemeClr val="tx1">
                      <a:lumMod val="65000"/>
                      <a:lumOff val="35000"/>
                    </a:schemeClr>
                  </a:solidFill>
                </a:rPr>
                <a:t>user_role_tsql</a:t>
              </a:r>
              <a:r>
                <a:rPr lang="zh-CN" altLang="en-US" b="1" dirty="0">
                  <a:solidFill>
                    <a:schemeClr val="tx1">
                      <a:lumMod val="65000"/>
                      <a:lumOff val="35000"/>
                    </a:schemeClr>
                  </a:solidFill>
                </a:rPr>
                <a:t>中（关联</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11</a:t>
              </a:r>
              <a:r>
                <a:rPr lang="zh-CN" altLang="en-US" b="1" dirty="0" smtClean="0">
                  <a:solidFill>
                    <a:schemeClr val="tx1">
                      <a:lumMod val="65000"/>
                      <a:lumOff val="35000"/>
                    </a:schemeClr>
                  </a:solidFill>
                </a:rPr>
                <a:t>）。</a:t>
              </a:r>
              <a:endParaRPr lang="zh-CN" altLang="en-US" b="1" dirty="0">
                <a:solidFill>
                  <a:schemeClr val="tx1">
                    <a:lumMod val="65000"/>
                    <a:lumOff val="35000"/>
                  </a:schemeClr>
                </a:solidFill>
              </a:endParaRPr>
            </a:p>
          </p:txBody>
        </p:sp>
      </p:grpSp>
      <p:grpSp>
        <p:nvGrpSpPr>
          <p:cNvPr id="15" name="组合 14"/>
          <p:cNvGrpSpPr/>
          <p:nvPr/>
        </p:nvGrpSpPr>
        <p:grpSpPr>
          <a:xfrm>
            <a:off x="963968" y="3643378"/>
            <a:ext cx="10698611" cy="1693143"/>
            <a:chOff x="1088299" y="4153868"/>
            <a:chExt cx="2241974" cy="884986"/>
          </a:xfrm>
        </p:grpSpPr>
        <p:sp>
          <p:nvSpPr>
            <p:cNvPr id="16" name="矩形 15"/>
            <p:cNvSpPr/>
            <p:nvPr/>
          </p:nvSpPr>
          <p:spPr>
            <a:xfrm>
              <a:off x="1088299" y="4556240"/>
              <a:ext cx="2142923" cy="482614"/>
            </a:xfrm>
            <a:prstGeom prst="rect">
              <a:avLst/>
            </a:prstGeom>
          </p:spPr>
          <p:txBody>
            <a:bodyPr wrap="square">
              <a:spAutoFit/>
              <a:scene3d>
                <a:camera prst="orthographicFront"/>
                <a:lightRig rig="threePt" dir="t"/>
              </a:scene3d>
              <a:sp3d contourW="6350"/>
            </a:bodyPr>
            <a:lstStyle/>
            <a:p>
              <a:pPr indent="0"/>
              <a:r>
                <a:rPr lang="en-US" altLang="zh-CN" dirty="0">
                  <a:latin typeface="Courier New" panose="02070309020205020404" charset="0"/>
                  <a:ea typeface="宋体" panose="02010600030101010101" pitchFamily="2" charset="-122"/>
                  <a:sym typeface="+mn-ea"/>
                </a:rPr>
                <a:t>use </a:t>
              </a:r>
              <a:r>
                <a:rPr lang="en-US" altLang="zh-CN" dirty="0" err="1">
                  <a:latin typeface="Courier New" panose="02070309020205020404" charset="0"/>
                  <a:ea typeface="宋体" panose="02010600030101010101" pitchFamily="2" charset="-122"/>
                  <a:sym typeface="+mn-ea"/>
                </a:rPr>
                <a:t>jxgl</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go</a:t>
              </a:r>
            </a:p>
            <a:p>
              <a:pPr indent="0"/>
              <a:r>
                <a:rPr lang="en-US" altLang="zh-CN" dirty="0">
                  <a:latin typeface="Courier New" panose="02070309020205020404" charset="0"/>
                  <a:ea typeface="宋体" panose="02010600030101010101" pitchFamily="2" charset="-122"/>
                  <a:sym typeface="+mn-ea"/>
                </a:rPr>
                <a:t>alter role </a:t>
              </a:r>
              <a:r>
                <a:rPr lang="en-US" altLang="zh-CN" dirty="0" err="1">
                  <a:latin typeface="Courier New" panose="02070309020205020404" charset="0"/>
                  <a:ea typeface="宋体" panose="02010600030101010101" pitchFamily="2" charset="-122"/>
                  <a:sym typeface="+mn-ea"/>
                </a:rPr>
                <a:t>user_role_tsql</a:t>
              </a:r>
              <a:r>
                <a:rPr lang="en-US" altLang="zh-CN" dirty="0">
                  <a:latin typeface="Courier New" panose="02070309020205020404" charset="0"/>
                  <a:ea typeface="宋体" panose="02010600030101010101" pitchFamily="2" charset="-122"/>
                  <a:sym typeface="+mn-ea"/>
                </a:rPr>
                <a:t> drop member </a:t>
              </a:r>
              <a:r>
                <a:rPr lang="en-US" altLang="zh-CN" dirty="0" err="1">
                  <a:latin typeface="Courier New" panose="02070309020205020404" charset="0"/>
                  <a:ea typeface="宋体" panose="02010600030101010101" pitchFamily="2" charset="-122"/>
                  <a:sym typeface="+mn-ea"/>
                </a:rPr>
                <a:t>sql_loginB_U</a:t>
              </a:r>
              <a:endParaRPr lang="en-US" altLang="zh-CN" dirty="0">
                <a:latin typeface="Courier New" panose="02070309020205020404" charset="0"/>
                <a:ea typeface="宋体" panose="02010600030101010101" pitchFamily="2" charset="-122"/>
                <a:sym typeface="+mn-ea"/>
              </a:endParaRPr>
            </a:p>
          </p:txBody>
        </p:sp>
        <p:sp>
          <p:nvSpPr>
            <p:cNvPr id="20" name="矩形 19"/>
            <p:cNvSpPr/>
            <p:nvPr/>
          </p:nvSpPr>
          <p:spPr>
            <a:xfrm>
              <a:off x="1088299" y="4153868"/>
              <a:ext cx="2241974" cy="39574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15】</a:t>
              </a:r>
              <a:r>
                <a:rPr lang="zh-CN" altLang="en-US" b="1" dirty="0">
                  <a:solidFill>
                    <a:schemeClr val="tx1">
                      <a:lumMod val="65000"/>
                      <a:lumOff val="35000"/>
                    </a:schemeClr>
                  </a:solidFill>
                </a:rPr>
                <a:t>在数据库（</a:t>
              </a:r>
              <a:r>
                <a:rPr lang="en-US" altLang="zh-CN" b="1" dirty="0">
                  <a:solidFill>
                    <a:schemeClr val="tx1">
                      <a:lumMod val="65000"/>
                      <a:lumOff val="35000"/>
                    </a:schemeClr>
                  </a:solidFill>
                </a:rPr>
                <a:t>JXGL</a:t>
              </a:r>
              <a:r>
                <a:rPr lang="zh-CN" altLang="en-US" b="1" dirty="0">
                  <a:solidFill>
                    <a:schemeClr val="tx1">
                      <a:lumMod val="65000"/>
                      <a:lumOff val="35000"/>
                    </a:schemeClr>
                  </a:solidFill>
                </a:rPr>
                <a:t>）中，使用</a:t>
              </a:r>
              <a:r>
                <a:rPr lang="en-US" altLang="zh-CN" b="1" dirty="0">
                  <a:solidFill>
                    <a:schemeClr val="tx1">
                      <a:lumMod val="65000"/>
                      <a:lumOff val="35000"/>
                    </a:schemeClr>
                  </a:solidFill>
                </a:rPr>
                <a:t>T-SQL</a:t>
              </a:r>
              <a:r>
                <a:rPr lang="zh-CN" altLang="en-US" b="1" dirty="0">
                  <a:solidFill>
                    <a:schemeClr val="tx1">
                      <a:lumMod val="65000"/>
                      <a:lumOff val="35000"/>
                    </a:schemeClr>
                  </a:solidFill>
                </a:rPr>
                <a:t>语句将数据库用户</a:t>
              </a:r>
              <a:r>
                <a:rPr lang="en-US" altLang="zh-CN" b="1" dirty="0" err="1">
                  <a:solidFill>
                    <a:schemeClr val="tx1">
                      <a:lumMod val="65000"/>
                      <a:lumOff val="35000"/>
                    </a:schemeClr>
                  </a:solidFill>
                </a:rPr>
                <a:t>sql_loginB_U</a:t>
              </a:r>
              <a:r>
                <a:rPr lang="zh-CN" altLang="en-US" b="1" dirty="0">
                  <a:solidFill>
                    <a:schemeClr val="tx1">
                      <a:lumMod val="65000"/>
                      <a:lumOff val="35000"/>
                    </a:schemeClr>
                  </a:solidFill>
                </a:rPr>
                <a:t>从用户自定义数据库角色</a:t>
              </a:r>
              <a:r>
                <a:rPr lang="en-US" altLang="zh-CN" b="1" dirty="0" err="1">
                  <a:solidFill>
                    <a:schemeClr val="tx1">
                      <a:lumMod val="65000"/>
                      <a:lumOff val="35000"/>
                    </a:schemeClr>
                  </a:solidFill>
                </a:rPr>
                <a:t>user_role_tsql</a:t>
              </a:r>
              <a:r>
                <a:rPr lang="zh-CN" altLang="en-US" b="1" dirty="0">
                  <a:solidFill>
                    <a:schemeClr val="tx1">
                      <a:lumMod val="65000"/>
                      <a:lumOff val="35000"/>
                    </a:schemeClr>
                  </a:solidFill>
                </a:rPr>
                <a:t>删除。</a:t>
              </a:r>
            </a:p>
          </p:txBody>
        </p:sp>
      </p:grpSp>
      <p:sp>
        <p:nvSpPr>
          <p:cNvPr id="3" name="矩形 2"/>
          <p:cNvSpPr/>
          <p:nvPr/>
        </p:nvSpPr>
        <p:spPr>
          <a:xfrm>
            <a:off x="1049451" y="5408710"/>
            <a:ext cx="10613127" cy="1200329"/>
          </a:xfrm>
          <a:prstGeom prst="rect">
            <a:avLst/>
          </a:prstGeom>
        </p:spPr>
        <p:txBody>
          <a:bodyPr wrap="square">
            <a:spAutoFit/>
          </a:bodyPr>
          <a:lstStyle/>
          <a:p>
            <a:r>
              <a:rPr lang="en-US" altLang="zh-CN" b="1" dirty="0"/>
              <a:t>3</a:t>
            </a:r>
            <a:r>
              <a:rPr lang="zh-CN" altLang="zh-CN" b="1" dirty="0"/>
              <a:t>．使用</a:t>
            </a:r>
            <a:r>
              <a:rPr lang="en-US" altLang="zh-CN" b="1" dirty="0"/>
              <a:t>T-SQL</a:t>
            </a:r>
            <a:r>
              <a:rPr lang="zh-CN" altLang="zh-CN" b="1" dirty="0" smtClean="0"/>
              <a:t>语句</a:t>
            </a:r>
            <a:r>
              <a:rPr lang="zh-CN" altLang="en-US" b="1" dirty="0" smtClean="0"/>
              <a:t>修改</a:t>
            </a:r>
            <a:r>
              <a:rPr lang="zh-CN" altLang="zh-CN" b="1" dirty="0" smtClean="0"/>
              <a:t>应用程序</a:t>
            </a:r>
            <a:r>
              <a:rPr lang="zh-CN" altLang="zh-CN" b="1" dirty="0"/>
              <a:t>角色</a:t>
            </a:r>
          </a:p>
          <a:p>
            <a:r>
              <a:rPr lang="zh-CN" altLang="zh-CN" dirty="0"/>
              <a:t>格式：</a:t>
            </a:r>
            <a:r>
              <a:rPr lang="en-US" altLang="zh-CN" dirty="0"/>
              <a:t>alter application role &lt;</a:t>
            </a:r>
            <a:r>
              <a:rPr lang="zh-CN" altLang="zh-CN" dirty="0"/>
              <a:t>应用程序角色</a:t>
            </a:r>
            <a:r>
              <a:rPr lang="en-US" altLang="zh-CN" dirty="0"/>
              <a:t>&gt; {with </a:t>
            </a:r>
            <a:endParaRPr lang="zh-CN" altLang="zh-CN" dirty="0"/>
          </a:p>
          <a:p>
            <a:r>
              <a:rPr lang="en-US" altLang="zh-CN" dirty="0"/>
              <a:t> [name=</a:t>
            </a:r>
            <a:r>
              <a:rPr lang="zh-CN" altLang="zh-CN" dirty="0"/>
              <a:t>新角色名</a:t>
            </a:r>
            <a:r>
              <a:rPr lang="en-US" altLang="zh-CN" dirty="0"/>
              <a:t>][ [, ] password='</a:t>
            </a:r>
            <a:r>
              <a:rPr lang="zh-CN" altLang="zh-CN" dirty="0"/>
              <a:t>新密码</a:t>
            </a:r>
            <a:r>
              <a:rPr lang="en-US" altLang="zh-CN" dirty="0"/>
              <a:t>'][ [,] </a:t>
            </a:r>
            <a:r>
              <a:rPr lang="en-US" altLang="zh-CN" dirty="0" err="1"/>
              <a:t>default_schema</a:t>
            </a:r>
            <a:r>
              <a:rPr lang="en-US" altLang="zh-CN" dirty="0"/>
              <a:t>=</a:t>
            </a:r>
            <a:r>
              <a:rPr lang="zh-CN" altLang="zh-CN" dirty="0"/>
              <a:t>新架构名</a:t>
            </a:r>
            <a:r>
              <a:rPr lang="en-US" altLang="zh-CN" dirty="0"/>
              <a:t>]}</a:t>
            </a:r>
            <a:endParaRPr lang="zh-CN" altLang="zh-CN" dirty="0"/>
          </a:p>
          <a:p>
            <a:r>
              <a:rPr lang="zh-CN" altLang="zh-CN" dirty="0"/>
              <a:t>功能：修改应用程序角色的名称、密码和架构。</a:t>
            </a:r>
          </a:p>
        </p:txBody>
      </p:sp>
    </p:spTree>
  </p:cSld>
  <p:clrMapOvr>
    <a:masterClrMapping/>
  </p:clrMapOvr>
  <p:transition spd="slow">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管理数据库</a:t>
            </a:r>
            <a:r>
              <a:rPr lang="zh-CN" altLang="en-US" sz="3200" b="1" dirty="0" smtClean="0">
                <a:solidFill>
                  <a:srgbClr val="2980B9"/>
                </a:solidFill>
                <a:ea typeface="微软雅黑" panose="020B0503020204020204" charset="-122"/>
              </a:rPr>
              <a:t>角色</a:t>
            </a:r>
            <a:endParaRPr lang="zh-CN" altLang="en-US" sz="3200" b="1" dirty="0">
              <a:solidFill>
                <a:srgbClr val="2980B9"/>
              </a:solidFill>
              <a:ea typeface="微软雅黑" panose="020B0503020204020204" charset="-122"/>
            </a:endParaRP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05</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7" name="组合 16"/>
          <p:cNvGrpSpPr/>
          <p:nvPr/>
        </p:nvGrpSpPr>
        <p:grpSpPr>
          <a:xfrm>
            <a:off x="963968" y="1338355"/>
            <a:ext cx="10698611" cy="1065614"/>
            <a:chOff x="1088299" y="4153868"/>
            <a:chExt cx="2241974" cy="556982"/>
          </a:xfrm>
        </p:grpSpPr>
        <p:sp>
          <p:nvSpPr>
            <p:cNvPr id="18" name="矩形 17"/>
            <p:cNvSpPr/>
            <p:nvPr/>
          </p:nvSpPr>
          <p:spPr>
            <a:xfrm>
              <a:off x="1088299" y="4373022"/>
              <a:ext cx="2142923" cy="337828"/>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格式：</a:t>
              </a:r>
              <a:r>
                <a:rPr lang="en-US" altLang="zh-CN" dirty="0">
                  <a:latin typeface="Courier New" panose="02070309020205020404" charset="0"/>
                  <a:ea typeface="宋体" panose="02010600030101010101" pitchFamily="2" charset="-122"/>
                  <a:sym typeface="+mn-ea"/>
                </a:rPr>
                <a:t>drop role &lt;</a:t>
              </a:r>
              <a:r>
                <a:rPr lang="zh-CN" altLang="en-US" dirty="0">
                  <a:latin typeface="Courier New" panose="02070309020205020404" charset="0"/>
                  <a:ea typeface="宋体" panose="02010600030101010101" pitchFamily="2" charset="-122"/>
                  <a:sym typeface="+mn-ea"/>
                </a:rPr>
                <a:t>用户自定义的数据库角色名</a:t>
              </a:r>
              <a:r>
                <a:rPr lang="en-US" altLang="zh-CN" dirty="0">
                  <a:latin typeface="Courier New" panose="02070309020205020404" charset="0"/>
                  <a:ea typeface="宋体" panose="02010600030101010101" pitchFamily="2" charset="-122"/>
                  <a:sym typeface="+mn-ea"/>
                </a:rPr>
                <a:t>&gt;</a:t>
              </a:r>
            </a:p>
            <a:p>
              <a:pPr indent="0"/>
              <a:r>
                <a:rPr lang="zh-CN" altLang="en-US" dirty="0">
                  <a:latin typeface="Courier New" panose="02070309020205020404" charset="0"/>
                  <a:ea typeface="宋体" panose="02010600030101010101" pitchFamily="2" charset="-122"/>
                  <a:sym typeface="+mn-ea"/>
                </a:rPr>
                <a:t>功能：删除指定名称的数据库角色。</a:t>
              </a:r>
            </a:p>
          </p:txBody>
        </p:sp>
        <p:sp>
          <p:nvSpPr>
            <p:cNvPr id="19" name="矩形 18"/>
            <p:cNvSpPr/>
            <p:nvPr/>
          </p:nvSpPr>
          <p:spPr>
            <a:xfrm>
              <a:off x="1088299" y="4153868"/>
              <a:ext cx="2241974" cy="207055"/>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4</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T-SQL</a:t>
              </a:r>
              <a:r>
                <a:rPr lang="zh-CN" altLang="en-US" b="1" dirty="0">
                  <a:solidFill>
                    <a:schemeClr val="tx1">
                      <a:lumMod val="65000"/>
                      <a:lumOff val="35000"/>
                    </a:schemeClr>
                  </a:solidFill>
                </a:rPr>
                <a:t>语句删除用户自定义数据库角色</a:t>
              </a:r>
            </a:p>
          </p:txBody>
        </p:sp>
      </p:grpSp>
      <p:grpSp>
        <p:nvGrpSpPr>
          <p:cNvPr id="15" name="组合 14"/>
          <p:cNvGrpSpPr/>
          <p:nvPr/>
        </p:nvGrpSpPr>
        <p:grpSpPr>
          <a:xfrm>
            <a:off x="956234" y="5133112"/>
            <a:ext cx="10698611" cy="1051297"/>
            <a:chOff x="1088299" y="4153868"/>
            <a:chExt cx="2241974" cy="549501"/>
          </a:xfrm>
        </p:grpSpPr>
        <p:sp>
          <p:nvSpPr>
            <p:cNvPr id="16" name="矩形 15"/>
            <p:cNvSpPr/>
            <p:nvPr/>
          </p:nvSpPr>
          <p:spPr>
            <a:xfrm>
              <a:off x="1088299" y="4365539"/>
              <a:ext cx="2142923" cy="337830"/>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格式：</a:t>
              </a:r>
              <a:r>
                <a:rPr lang="en-US" altLang="zh-CN" dirty="0">
                  <a:latin typeface="Courier New" panose="02070309020205020404" charset="0"/>
                  <a:ea typeface="宋体" panose="02010600030101010101" pitchFamily="2" charset="-122"/>
                  <a:sym typeface="+mn-ea"/>
                </a:rPr>
                <a:t>drop application role &lt;</a:t>
              </a:r>
              <a:r>
                <a:rPr lang="zh-CN" altLang="en-US" dirty="0">
                  <a:latin typeface="Courier New" panose="02070309020205020404" charset="0"/>
                  <a:ea typeface="宋体" panose="02010600030101010101" pitchFamily="2" charset="-122"/>
                  <a:sym typeface="+mn-ea"/>
                </a:rPr>
                <a:t>应用程序角色</a:t>
              </a:r>
              <a:r>
                <a:rPr lang="en-US" altLang="zh-CN" dirty="0">
                  <a:latin typeface="Courier New" panose="02070309020205020404" charset="0"/>
                  <a:ea typeface="宋体" panose="02010600030101010101" pitchFamily="2" charset="-122"/>
                  <a:sym typeface="+mn-ea"/>
                </a:rPr>
                <a:t>&gt;</a:t>
              </a:r>
            </a:p>
            <a:p>
              <a:pPr indent="0"/>
              <a:r>
                <a:rPr lang="zh-CN" altLang="en-US" dirty="0">
                  <a:latin typeface="Courier New" panose="02070309020205020404" charset="0"/>
                  <a:ea typeface="宋体" panose="02010600030101010101" pitchFamily="2" charset="-122"/>
                  <a:sym typeface="+mn-ea"/>
                </a:rPr>
                <a:t>说明：删除指定的应用程序角色。</a:t>
              </a:r>
            </a:p>
          </p:txBody>
        </p:sp>
        <p:sp>
          <p:nvSpPr>
            <p:cNvPr id="20" name="矩形 19"/>
            <p:cNvSpPr/>
            <p:nvPr/>
          </p:nvSpPr>
          <p:spPr>
            <a:xfrm>
              <a:off x="1088299" y="4153868"/>
              <a:ext cx="2241974" cy="207055"/>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5</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T-SQL</a:t>
              </a:r>
              <a:r>
                <a:rPr lang="zh-CN" altLang="en-US" b="1" dirty="0">
                  <a:solidFill>
                    <a:schemeClr val="tx1">
                      <a:lumMod val="65000"/>
                      <a:lumOff val="35000"/>
                    </a:schemeClr>
                  </a:solidFill>
                </a:rPr>
                <a:t>语句删除应用程序角色</a:t>
              </a:r>
            </a:p>
          </p:txBody>
        </p:sp>
      </p:grpSp>
      <p:sp>
        <p:nvSpPr>
          <p:cNvPr id="2" name="矩形 1"/>
          <p:cNvSpPr/>
          <p:nvPr/>
        </p:nvSpPr>
        <p:spPr>
          <a:xfrm>
            <a:off x="1049451" y="2400010"/>
            <a:ext cx="10613127" cy="2585323"/>
          </a:xfrm>
          <a:prstGeom prst="rect">
            <a:avLst/>
          </a:prstGeom>
        </p:spPr>
        <p:txBody>
          <a:bodyPr wrap="square">
            <a:spAutoFit/>
          </a:bodyPr>
          <a:lstStyle/>
          <a:p>
            <a:r>
              <a:rPr lang="zh-CN" altLang="zh-CN" dirty="0"/>
              <a:t>【例</a:t>
            </a:r>
            <a:r>
              <a:rPr lang="en-US" altLang="zh-CN" dirty="0" smtClean="0"/>
              <a:t>16</a:t>
            </a:r>
            <a:r>
              <a:rPr lang="zh-CN" altLang="zh-CN" dirty="0" smtClean="0"/>
              <a:t>】</a:t>
            </a:r>
            <a:r>
              <a:rPr lang="zh-CN" altLang="zh-CN" dirty="0"/>
              <a:t>使用</a:t>
            </a:r>
            <a:r>
              <a:rPr lang="en-US" altLang="zh-CN" dirty="0"/>
              <a:t>T-SQL</a:t>
            </a:r>
            <a:r>
              <a:rPr lang="zh-CN" altLang="zh-CN" dirty="0"/>
              <a:t>语句删除用户自定义数据库角色</a:t>
            </a:r>
            <a:r>
              <a:rPr lang="en-US" altLang="zh-CN" dirty="0" err="1"/>
              <a:t>user_role_ssms</a:t>
            </a:r>
            <a:r>
              <a:rPr lang="zh-CN" altLang="zh-CN" dirty="0"/>
              <a:t>（关联例</a:t>
            </a:r>
            <a:r>
              <a:rPr lang="en-US" altLang="zh-CN" dirty="0" smtClean="0"/>
              <a:t>10</a:t>
            </a:r>
            <a:r>
              <a:rPr lang="zh-CN" altLang="zh-CN" dirty="0" smtClean="0"/>
              <a:t>）。</a:t>
            </a:r>
            <a:endParaRPr lang="zh-CN" altLang="zh-CN" dirty="0"/>
          </a:p>
          <a:p>
            <a:r>
              <a:rPr lang="en-US" altLang="zh-CN" dirty="0">
                <a:latin typeface="黑体" pitchFamily="49" charset="-122"/>
                <a:ea typeface="黑体" pitchFamily="49" charset="-122"/>
              </a:rPr>
              <a:t>use </a:t>
            </a:r>
            <a:r>
              <a:rPr lang="en-US" altLang="zh-CN" dirty="0" err="1">
                <a:latin typeface="黑体" pitchFamily="49" charset="-122"/>
                <a:ea typeface="黑体" pitchFamily="49" charset="-122"/>
              </a:rPr>
              <a:t>jxgl</a:t>
            </a:r>
            <a:endParaRPr lang="zh-CN" altLang="zh-CN" dirty="0">
              <a:latin typeface="黑体" pitchFamily="49" charset="-122"/>
              <a:ea typeface="黑体" pitchFamily="49" charset="-122"/>
            </a:endParaRPr>
          </a:p>
          <a:p>
            <a:r>
              <a:rPr lang="en-US" altLang="zh-CN" dirty="0">
                <a:latin typeface="黑体" pitchFamily="49" charset="-122"/>
                <a:ea typeface="黑体" pitchFamily="49" charset="-122"/>
              </a:rPr>
              <a:t>go      --</a:t>
            </a:r>
            <a:r>
              <a:rPr lang="zh-CN" altLang="zh-CN" dirty="0">
                <a:latin typeface="黑体" pitchFamily="49" charset="-122"/>
                <a:ea typeface="黑体" pitchFamily="49" charset="-122"/>
              </a:rPr>
              <a:t>删除数据库角色之前，需转移此数据库角色拥有的架构</a:t>
            </a:r>
          </a:p>
          <a:p>
            <a:r>
              <a:rPr lang="en-US" altLang="zh-CN" dirty="0">
                <a:latin typeface="黑体" pitchFamily="49" charset="-122"/>
                <a:ea typeface="黑体" pitchFamily="49" charset="-122"/>
              </a:rPr>
              <a:t>alter authorization on schema::</a:t>
            </a:r>
            <a:r>
              <a:rPr lang="en-US" altLang="zh-CN" dirty="0" err="1">
                <a:latin typeface="黑体" pitchFamily="49" charset="-122"/>
                <a:ea typeface="黑体" pitchFamily="49" charset="-122"/>
              </a:rPr>
              <a:t>db_accessadmin</a:t>
            </a:r>
            <a:r>
              <a:rPr lang="en-US" altLang="zh-CN" dirty="0">
                <a:latin typeface="黑体" pitchFamily="49" charset="-122"/>
                <a:ea typeface="黑体" pitchFamily="49" charset="-122"/>
              </a:rPr>
              <a:t> to </a:t>
            </a:r>
            <a:r>
              <a:rPr lang="en-US" altLang="zh-CN" dirty="0" err="1">
                <a:latin typeface="黑体" pitchFamily="49" charset="-122"/>
                <a:ea typeface="黑体" pitchFamily="49" charset="-122"/>
              </a:rPr>
              <a:t>db_accessadmin</a:t>
            </a:r>
            <a:endParaRPr lang="zh-CN" altLang="zh-CN" dirty="0">
              <a:latin typeface="黑体" pitchFamily="49" charset="-122"/>
              <a:ea typeface="黑体" pitchFamily="49" charset="-122"/>
            </a:endParaRPr>
          </a:p>
          <a:p>
            <a:r>
              <a:rPr lang="en-US" altLang="zh-CN" dirty="0">
                <a:latin typeface="黑体" pitchFamily="49" charset="-122"/>
                <a:ea typeface="黑体" pitchFamily="49" charset="-122"/>
              </a:rPr>
              <a:t>go      --</a:t>
            </a:r>
            <a:r>
              <a:rPr lang="zh-CN" altLang="zh-CN" dirty="0">
                <a:latin typeface="黑体" pitchFamily="49" charset="-122"/>
                <a:ea typeface="黑体" pitchFamily="49" charset="-122"/>
              </a:rPr>
              <a:t>删除数据库角色之前，需删除此数据库角色中的成员</a:t>
            </a:r>
          </a:p>
          <a:p>
            <a:r>
              <a:rPr lang="en-US" altLang="zh-CN" dirty="0">
                <a:latin typeface="黑体" pitchFamily="49" charset="-122"/>
                <a:ea typeface="黑体" pitchFamily="49" charset="-122"/>
              </a:rPr>
              <a:t>alter role </a:t>
            </a:r>
            <a:r>
              <a:rPr lang="en-US" altLang="zh-CN" dirty="0" err="1">
                <a:latin typeface="黑体" pitchFamily="49" charset="-122"/>
                <a:ea typeface="黑体" pitchFamily="49" charset="-122"/>
              </a:rPr>
              <a:t>user_role_ssms</a:t>
            </a:r>
            <a:r>
              <a:rPr lang="en-US" altLang="zh-CN" dirty="0">
                <a:latin typeface="黑体" pitchFamily="49" charset="-122"/>
                <a:ea typeface="黑体" pitchFamily="49" charset="-122"/>
              </a:rPr>
              <a:t> drop member </a:t>
            </a:r>
            <a:r>
              <a:rPr lang="en-US" altLang="zh-CN" dirty="0" err="1">
                <a:latin typeface="黑体" pitchFamily="49" charset="-122"/>
                <a:ea typeface="黑体" pitchFamily="49" charset="-122"/>
              </a:rPr>
              <a:t>win_regA_U</a:t>
            </a:r>
            <a:r>
              <a:rPr lang="en-US" altLang="zh-CN" dirty="0">
                <a:latin typeface="黑体" pitchFamily="49" charset="-122"/>
                <a:ea typeface="黑体" pitchFamily="49" charset="-122"/>
              </a:rPr>
              <a:t> </a:t>
            </a:r>
            <a:endParaRPr lang="zh-CN" altLang="zh-CN" dirty="0">
              <a:latin typeface="黑体" pitchFamily="49" charset="-122"/>
              <a:ea typeface="黑体" pitchFamily="49" charset="-122"/>
            </a:endParaRPr>
          </a:p>
          <a:p>
            <a:r>
              <a:rPr lang="en-US" altLang="zh-CN" dirty="0">
                <a:latin typeface="黑体" pitchFamily="49" charset="-122"/>
                <a:ea typeface="黑体" pitchFamily="49" charset="-122"/>
              </a:rPr>
              <a:t>go</a:t>
            </a:r>
            <a:endParaRPr lang="zh-CN" altLang="zh-CN" dirty="0">
              <a:latin typeface="黑体" pitchFamily="49" charset="-122"/>
              <a:ea typeface="黑体" pitchFamily="49" charset="-122"/>
            </a:endParaRPr>
          </a:p>
          <a:p>
            <a:r>
              <a:rPr lang="en-US" altLang="zh-CN" dirty="0">
                <a:latin typeface="黑体" pitchFamily="49" charset="-122"/>
                <a:ea typeface="黑体" pitchFamily="49" charset="-122"/>
              </a:rPr>
              <a:t>if exists(select * from </a:t>
            </a:r>
            <a:r>
              <a:rPr lang="en-US" altLang="zh-CN" dirty="0" err="1">
                <a:latin typeface="黑体" pitchFamily="49" charset="-122"/>
                <a:ea typeface="黑体" pitchFamily="49" charset="-122"/>
              </a:rPr>
              <a:t>sys.database_principals</a:t>
            </a:r>
            <a:r>
              <a:rPr lang="en-US" altLang="zh-CN" dirty="0">
                <a:latin typeface="黑体" pitchFamily="49" charset="-122"/>
                <a:ea typeface="黑体" pitchFamily="49" charset="-122"/>
              </a:rPr>
              <a:t> where name='</a:t>
            </a:r>
            <a:r>
              <a:rPr lang="en-US" altLang="zh-CN" dirty="0" err="1">
                <a:latin typeface="黑体" pitchFamily="49" charset="-122"/>
                <a:ea typeface="黑体" pitchFamily="49" charset="-122"/>
              </a:rPr>
              <a:t>user_role_ssms</a:t>
            </a:r>
            <a:r>
              <a:rPr lang="en-US" altLang="zh-CN" dirty="0">
                <a:latin typeface="黑体" pitchFamily="49" charset="-122"/>
                <a:ea typeface="黑体" pitchFamily="49" charset="-122"/>
              </a:rPr>
              <a:t>')</a:t>
            </a:r>
            <a:endParaRPr lang="zh-CN" altLang="zh-CN" dirty="0">
              <a:latin typeface="黑体" pitchFamily="49" charset="-122"/>
              <a:ea typeface="黑体" pitchFamily="49" charset="-122"/>
            </a:endParaRPr>
          </a:p>
          <a:p>
            <a:r>
              <a:rPr lang="en-US" altLang="zh-CN" dirty="0">
                <a:latin typeface="黑体" pitchFamily="49" charset="-122"/>
                <a:ea typeface="黑体" pitchFamily="49" charset="-122"/>
              </a:rPr>
              <a:t>drop role </a:t>
            </a:r>
            <a:r>
              <a:rPr lang="en-US" altLang="zh-CN" dirty="0" err="1">
                <a:latin typeface="黑体" pitchFamily="49" charset="-122"/>
                <a:ea typeface="黑体" pitchFamily="49" charset="-122"/>
              </a:rPr>
              <a:t>user_role_ssms</a:t>
            </a:r>
            <a:endParaRPr lang="zh-CN" altLang="zh-CN" dirty="0">
              <a:latin typeface="黑体" pitchFamily="49" charset="-122"/>
              <a:ea typeface="黑体" pitchFamily="49" charset="-122"/>
            </a:endParaRPr>
          </a:p>
        </p:txBody>
      </p:sp>
    </p:spTree>
    <p:extLst>
      <p:ext uri="{BB962C8B-B14F-4D97-AF65-F5344CB8AC3E}">
        <p14:creationId xmlns:p14="http://schemas.microsoft.com/office/powerpoint/2010/main" val="1377312045"/>
      </p:ext>
    </p:extLst>
  </p:cSld>
  <p:clrMapOvr>
    <a:masterClrMapping/>
  </p:clrMapOvr>
  <p:transition spd="slow">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5981700" y="2419350"/>
            <a:ext cx="2813050" cy="829945"/>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PART  05</a:t>
            </a:r>
            <a:endParaRPr kumimoji="0" lang="zh-CN" altLang="en-US"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 name="文本框 12"/>
          <p:cNvSpPr txBox="1"/>
          <p:nvPr/>
        </p:nvSpPr>
        <p:spPr>
          <a:xfrm>
            <a:off x="5981700" y="3288447"/>
            <a:ext cx="1005403"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架构</a:t>
            </a:r>
            <a:endPar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pic>
        <p:nvPicPr>
          <p:cNvPr id="5" name="图片占位符 4"/>
          <p:cNvPicPr>
            <a:picLocks noGrp="1" noChangeAspect="1"/>
          </p:cNvPicPr>
          <p:nvPr>
            <p:ph type="pic" sz="quarter" idx="10"/>
          </p:nvPr>
        </p:nvPicPr>
        <p:blipFill>
          <a:blip r:embed="rId3" cstate="screen"/>
          <a:srcRect/>
          <a:stretch>
            <a:fillRect/>
          </a:stretch>
        </p:blipFill>
        <p:spPr/>
      </p:pic>
      <p:cxnSp>
        <p:nvCxnSpPr>
          <p:cNvPr id="14" name="直接连接符 13"/>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 name="组合 130"/>
          <p:cNvGrpSpPr/>
          <p:nvPr/>
        </p:nvGrpSpPr>
        <p:grpSpPr>
          <a:xfrm>
            <a:off x="8598249" y="1332667"/>
            <a:ext cx="3243231" cy="3483520"/>
            <a:chOff x="1088295" y="4213143"/>
            <a:chExt cx="5041515" cy="2118444"/>
          </a:xfrm>
        </p:grpSpPr>
        <p:sp>
          <p:nvSpPr>
            <p:cNvPr id="132" name="矩形 131"/>
            <p:cNvSpPr/>
            <p:nvPr/>
          </p:nvSpPr>
          <p:spPr>
            <a:xfrm>
              <a:off x="1118959" y="4658295"/>
              <a:ext cx="5010851" cy="1673292"/>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a:t>
              </a:r>
              <a:r>
                <a:rPr lang="en-US" altLang="zh-CN" sz="1600" dirty="0">
                  <a:solidFill>
                    <a:schemeClr val="tx1">
                      <a:lumMod val="50000"/>
                      <a:lumOff val="50000"/>
                    </a:schemeClr>
                  </a:solidFill>
                </a:rPr>
                <a:t>1</a:t>
              </a:r>
              <a:r>
                <a:rPr lang="zh-CN" altLang="en-US" sz="1600" dirty="0">
                  <a:solidFill>
                    <a:schemeClr val="tx1">
                      <a:lumMod val="50000"/>
                      <a:lumOff val="50000"/>
                    </a:schemeClr>
                  </a:solidFill>
                </a:rPr>
                <a:t>）</a:t>
              </a:r>
              <a:r>
                <a:rPr lang="en-US" altLang="zh-CN" sz="1600" dirty="0" err="1">
                  <a:solidFill>
                    <a:schemeClr val="tx1">
                      <a:lumMod val="50000"/>
                      <a:lumOff val="50000"/>
                    </a:schemeClr>
                  </a:solidFill>
                </a:rPr>
                <a:t>dbo</a:t>
              </a:r>
              <a:r>
                <a:rPr lang="zh-CN" altLang="en-US" sz="1600" dirty="0">
                  <a:solidFill>
                    <a:schemeClr val="tx1">
                      <a:lumMod val="50000"/>
                      <a:lumOff val="50000"/>
                    </a:schemeClr>
                  </a:solidFill>
                </a:rPr>
                <a:t>：是数据库对象默认架构，其拥有者是数据库用户</a:t>
              </a:r>
              <a:r>
                <a:rPr lang="en-US" altLang="zh-CN" sz="1600" dirty="0" err="1">
                  <a:solidFill>
                    <a:schemeClr val="tx1">
                      <a:lumMod val="50000"/>
                      <a:lumOff val="50000"/>
                    </a:schemeClr>
                  </a:solidFill>
                </a:rPr>
                <a:t>dbo</a:t>
              </a:r>
              <a:r>
                <a:rPr lang="zh-CN" altLang="en-US" sz="1600" dirty="0">
                  <a:solidFill>
                    <a:schemeClr val="tx1">
                      <a:lumMod val="50000"/>
                      <a:lumOff val="50000"/>
                    </a:schemeClr>
                  </a:solidFill>
                </a:rPr>
                <a:t>；</a:t>
              </a:r>
            </a:p>
            <a:p>
              <a:pPr algn="just">
                <a:lnSpc>
                  <a:spcPct val="120000"/>
                </a:lnSpc>
              </a:pPr>
              <a:r>
                <a:rPr lang="zh-CN" altLang="en-US" sz="1600" dirty="0">
                  <a:solidFill>
                    <a:schemeClr val="tx1">
                      <a:lumMod val="50000"/>
                      <a:lumOff val="50000"/>
                    </a:schemeClr>
                  </a:solidFill>
                </a:rPr>
                <a:t>（</a:t>
              </a:r>
              <a:r>
                <a:rPr lang="en-US" altLang="zh-CN" sz="1600" dirty="0">
                  <a:solidFill>
                    <a:schemeClr val="tx1">
                      <a:lumMod val="50000"/>
                      <a:lumOff val="50000"/>
                    </a:schemeClr>
                  </a:solidFill>
                </a:rPr>
                <a:t>2</a:t>
              </a:r>
              <a:r>
                <a:rPr lang="zh-CN" altLang="en-US" sz="1600" dirty="0">
                  <a:solidFill>
                    <a:schemeClr val="tx1">
                      <a:lumMod val="50000"/>
                      <a:lumOff val="50000"/>
                    </a:schemeClr>
                  </a:solidFill>
                </a:rPr>
                <a:t>）</a:t>
              </a:r>
              <a:r>
                <a:rPr lang="en-US" altLang="zh-CN" sz="1600" dirty="0">
                  <a:solidFill>
                    <a:schemeClr val="tx1">
                      <a:lumMod val="50000"/>
                      <a:lumOff val="50000"/>
                    </a:schemeClr>
                  </a:solidFill>
                </a:rPr>
                <a:t>guest</a:t>
              </a:r>
              <a:r>
                <a:rPr lang="zh-CN" altLang="en-US" sz="1600" dirty="0">
                  <a:solidFill>
                    <a:schemeClr val="tx1">
                      <a:lumMod val="50000"/>
                      <a:lumOff val="50000"/>
                    </a:schemeClr>
                  </a:solidFill>
                </a:rPr>
                <a:t>：是访客的默认架构，其拥有者是数据库用户</a:t>
              </a:r>
              <a:r>
                <a:rPr lang="en-US" altLang="zh-CN" sz="1600" dirty="0">
                  <a:solidFill>
                    <a:schemeClr val="tx1">
                      <a:lumMod val="50000"/>
                      <a:lumOff val="50000"/>
                    </a:schemeClr>
                  </a:solidFill>
                </a:rPr>
                <a:t>guest</a:t>
              </a:r>
              <a:r>
                <a:rPr lang="zh-CN" altLang="en-US" sz="1600" dirty="0">
                  <a:solidFill>
                    <a:schemeClr val="tx1">
                      <a:lumMod val="50000"/>
                      <a:lumOff val="50000"/>
                    </a:schemeClr>
                  </a:solidFill>
                </a:rPr>
                <a:t>；</a:t>
              </a:r>
            </a:p>
            <a:p>
              <a:pPr algn="just">
                <a:lnSpc>
                  <a:spcPct val="120000"/>
                </a:lnSpc>
              </a:pPr>
              <a:r>
                <a:rPr lang="zh-CN" altLang="en-US" sz="1600" dirty="0">
                  <a:solidFill>
                    <a:schemeClr val="tx1">
                      <a:lumMod val="50000"/>
                      <a:lumOff val="50000"/>
                    </a:schemeClr>
                  </a:solidFill>
                </a:rPr>
                <a:t>（</a:t>
              </a:r>
              <a:r>
                <a:rPr lang="en-US" altLang="zh-CN" sz="1600" dirty="0">
                  <a:solidFill>
                    <a:schemeClr val="tx1">
                      <a:lumMod val="50000"/>
                      <a:lumOff val="50000"/>
                    </a:schemeClr>
                  </a:solidFill>
                </a:rPr>
                <a:t>3</a:t>
              </a:r>
              <a:r>
                <a:rPr lang="zh-CN" altLang="en-US" sz="1600" dirty="0">
                  <a:solidFill>
                    <a:schemeClr val="tx1">
                      <a:lumMod val="50000"/>
                      <a:lumOff val="50000"/>
                    </a:schemeClr>
                  </a:solidFill>
                </a:rPr>
                <a:t>）</a:t>
              </a:r>
              <a:r>
                <a:rPr lang="en-US" altLang="zh-CN" sz="1600" dirty="0">
                  <a:solidFill>
                    <a:schemeClr val="tx1">
                      <a:lumMod val="50000"/>
                      <a:lumOff val="50000"/>
                    </a:schemeClr>
                  </a:solidFill>
                </a:rPr>
                <a:t>sys</a:t>
              </a:r>
              <a:r>
                <a:rPr lang="zh-CN" altLang="en-US" sz="1600" dirty="0">
                  <a:solidFill>
                    <a:schemeClr val="tx1">
                      <a:lumMod val="50000"/>
                      <a:lumOff val="50000"/>
                    </a:schemeClr>
                  </a:solidFill>
                </a:rPr>
                <a:t>：是系统对象（系统元数据、视图、函数）的默认架构。</a:t>
              </a:r>
            </a:p>
            <a:p>
              <a:pPr algn="just">
                <a:lnSpc>
                  <a:spcPct val="120000"/>
                </a:lnSpc>
              </a:pPr>
              <a:r>
                <a:rPr lang="zh-CN" altLang="en-US" sz="1600" dirty="0">
                  <a:solidFill>
                    <a:schemeClr val="tx1">
                      <a:lumMod val="50000"/>
                      <a:lumOff val="50000"/>
                    </a:schemeClr>
                  </a:solidFill>
                </a:rPr>
                <a:t>（</a:t>
              </a:r>
              <a:r>
                <a:rPr lang="en-US" altLang="zh-CN" sz="1600" dirty="0">
                  <a:solidFill>
                    <a:schemeClr val="tx1">
                      <a:lumMod val="50000"/>
                      <a:lumOff val="50000"/>
                    </a:schemeClr>
                  </a:solidFill>
                </a:rPr>
                <a:t>4</a:t>
              </a:r>
              <a:r>
                <a:rPr lang="zh-CN" altLang="en-US" sz="1600" dirty="0">
                  <a:solidFill>
                    <a:schemeClr val="tx1">
                      <a:lumMod val="50000"/>
                      <a:lumOff val="50000"/>
                    </a:schemeClr>
                  </a:solidFill>
                </a:rPr>
                <a:t>）</a:t>
              </a:r>
              <a:r>
                <a:rPr lang="en-US" altLang="zh-CN" sz="1600" dirty="0">
                  <a:solidFill>
                    <a:schemeClr val="tx1">
                      <a:lumMod val="50000"/>
                      <a:lumOff val="50000"/>
                    </a:schemeClr>
                  </a:solidFill>
                </a:rPr>
                <a:t>INFORMATION_SCHEMA</a:t>
              </a:r>
              <a:r>
                <a:rPr lang="zh-CN" altLang="en-US" sz="1600" dirty="0">
                  <a:solidFill>
                    <a:schemeClr val="tx1">
                      <a:lumMod val="50000"/>
                      <a:lumOff val="50000"/>
                    </a:schemeClr>
                  </a:solidFill>
                </a:rPr>
                <a:t>：是数据库引擎内部的架构，用户不能删除和修改。</a:t>
              </a:r>
            </a:p>
          </p:txBody>
        </p:sp>
        <p:sp>
          <p:nvSpPr>
            <p:cNvPr id="133" name="矩形 132"/>
            <p:cNvSpPr/>
            <p:nvPr/>
          </p:nvSpPr>
          <p:spPr>
            <a:xfrm>
              <a:off x="1088295" y="4213143"/>
              <a:ext cx="2882722" cy="25829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四个特殊的架构</a:t>
              </a:r>
            </a:p>
          </p:txBody>
        </p:sp>
      </p:gr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架构概述</a:t>
            </a: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0" name="矩形 19"/>
          <p:cNvSpPr/>
          <p:nvPr/>
        </p:nvSpPr>
        <p:spPr>
          <a:xfrm>
            <a:off x="1046328" y="1332668"/>
            <a:ext cx="4402683" cy="39613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系统内置架构</a:t>
            </a:r>
          </a:p>
        </p:txBody>
      </p:sp>
      <p:pic>
        <p:nvPicPr>
          <p:cNvPr id="1536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596" y="1941167"/>
            <a:ext cx="7596402" cy="4587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创建架构</a:t>
            </a: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91090" y="1253623"/>
            <a:ext cx="10671490" cy="3366755"/>
            <a:chOff x="1088299" y="4153868"/>
            <a:chExt cx="2241974" cy="910348"/>
          </a:xfrm>
        </p:grpSpPr>
        <p:sp>
          <p:nvSpPr>
            <p:cNvPr id="15" name="矩形 14"/>
            <p:cNvSpPr/>
            <p:nvPr/>
          </p:nvSpPr>
          <p:spPr>
            <a:xfrm>
              <a:off x="1099904" y="4365162"/>
              <a:ext cx="668669" cy="699054"/>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具体操作步骤：</a:t>
              </a:r>
            </a:p>
            <a:p>
              <a:pPr indent="0"/>
              <a:r>
                <a:rPr lang="zh-CN" altLang="en-US" dirty="0">
                  <a:latin typeface="Courier New" panose="02070309020205020404" charset="0"/>
                  <a:ea typeface="宋体" panose="02010600030101010101" pitchFamily="2" charset="-122"/>
                  <a:sym typeface="+mn-ea"/>
                </a:rPr>
                <a:t>（</a:t>
              </a:r>
              <a:r>
                <a:rPr lang="en-US" altLang="zh-CN" dirty="0">
                  <a:latin typeface="Courier New" panose="02070309020205020404" charset="0"/>
                  <a:ea typeface="宋体" panose="02010600030101010101" pitchFamily="2" charset="-122"/>
                  <a:sym typeface="+mn-ea"/>
                </a:rPr>
                <a:t>1</a:t>
              </a:r>
              <a:r>
                <a:rPr lang="zh-CN" altLang="en-US" dirty="0">
                  <a:latin typeface="Courier New" panose="02070309020205020404" charset="0"/>
                  <a:ea typeface="宋体" panose="02010600030101010101" pitchFamily="2" charset="-122"/>
                  <a:sym typeface="+mn-ea"/>
                </a:rPr>
                <a:t>）启动</a:t>
              </a:r>
              <a:r>
                <a:rPr lang="en-US" altLang="zh-CN" dirty="0">
                  <a:latin typeface="Courier New" panose="02070309020205020404" charset="0"/>
                  <a:ea typeface="宋体" panose="02010600030101010101" pitchFamily="2" charset="-122"/>
                  <a:sym typeface="+mn-ea"/>
                </a:rPr>
                <a:t>SSMS</a:t>
              </a:r>
              <a:r>
                <a:rPr lang="zh-CN" altLang="en-US" dirty="0">
                  <a:latin typeface="Courier New" panose="02070309020205020404" charset="0"/>
                  <a:ea typeface="宋体" panose="02010600030101010101" pitchFamily="2" charset="-122"/>
                  <a:sym typeface="+mn-ea"/>
                </a:rPr>
                <a:t>，在“对象资源管理器”窗格中右击“架构”节点，在弹出快捷菜单中选择“新建架构”命令。弹出“架构</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新建”对话框的“常规”界面，输入架构名</a:t>
              </a:r>
              <a:r>
                <a:rPr lang="en-US" altLang="zh-CN" dirty="0">
                  <a:latin typeface="Courier New" panose="02070309020205020404" charset="0"/>
                  <a:ea typeface="宋体" panose="02010600030101010101" pitchFamily="2" charset="-122"/>
                  <a:sym typeface="+mn-ea"/>
                </a:rPr>
                <a:t>user_schema_ssms</a:t>
              </a:r>
              <a:r>
                <a:rPr lang="zh-CN" altLang="en-US" dirty="0">
                  <a:latin typeface="Courier New" panose="02070309020205020404" charset="0"/>
                  <a:ea typeface="宋体" panose="02010600030101010101" pitchFamily="2" charset="-122"/>
                  <a:sym typeface="+mn-ea"/>
                </a:rPr>
                <a:t>和架构所有者</a:t>
              </a:r>
              <a:r>
                <a:rPr lang="en-US" altLang="zh-CN" dirty="0" err="1" smtClean="0">
                  <a:latin typeface="Courier New" panose="02070309020205020404" charset="0"/>
                  <a:ea typeface="宋体" panose="02010600030101010101" pitchFamily="2" charset="-122"/>
                  <a:sym typeface="+mn-ea"/>
                </a:rPr>
                <a:t>win_regB_U</a:t>
              </a:r>
              <a:r>
                <a:rPr lang="zh-CN" altLang="en-US" dirty="0" smtClean="0">
                  <a:latin typeface="Courier New" panose="02070309020205020404" charset="0"/>
                  <a:ea typeface="宋体" panose="02010600030101010101" pitchFamily="2" charset="-122"/>
                  <a:sym typeface="+mn-ea"/>
                </a:rPr>
                <a:t>。</a:t>
              </a:r>
              <a:endParaRPr lang="zh-CN" altLang="en-US" dirty="0">
                <a:latin typeface="Courier New" panose="02070309020205020404" charset="0"/>
                <a:ea typeface="宋体" panose="02010600030101010101" pitchFamily="2" charset="-122"/>
                <a:sym typeface="+mn-ea"/>
              </a:endParaRPr>
            </a:p>
          </p:txBody>
        </p:sp>
        <p:sp>
          <p:nvSpPr>
            <p:cNvPr id="16" name="矩形 15"/>
            <p:cNvSpPr/>
            <p:nvPr/>
          </p:nvSpPr>
          <p:spPr>
            <a:xfrm>
              <a:off x="1088299" y="4153868"/>
              <a:ext cx="2241974" cy="204723"/>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17】</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创建架构</a:t>
              </a:r>
              <a:r>
                <a:rPr lang="en-US" altLang="zh-CN" b="1" dirty="0">
                  <a:solidFill>
                    <a:schemeClr val="tx1">
                      <a:lumMod val="65000"/>
                      <a:lumOff val="35000"/>
                    </a:schemeClr>
                  </a:solidFill>
                </a:rPr>
                <a:t>user_schema_ssms</a:t>
              </a:r>
              <a:r>
                <a:rPr lang="zh-CN" altLang="en-US" b="1" dirty="0">
                  <a:solidFill>
                    <a:schemeClr val="tx1">
                      <a:lumMod val="65000"/>
                      <a:lumOff val="35000"/>
                    </a:schemeClr>
                  </a:solidFill>
                </a:rPr>
                <a:t>，所有者是</a:t>
              </a:r>
              <a:r>
                <a:rPr lang="en-US" altLang="zh-CN" b="1" dirty="0">
                  <a:solidFill>
                    <a:schemeClr val="tx1">
                      <a:lumMod val="65000"/>
                      <a:lumOff val="35000"/>
                    </a:schemeClr>
                  </a:solidFill>
                </a:rPr>
                <a:t>win_regB_U</a:t>
              </a:r>
              <a:r>
                <a:rPr lang="zh-CN" altLang="en-US" b="1" dirty="0">
                  <a:solidFill>
                    <a:schemeClr val="tx1">
                      <a:lumMod val="65000"/>
                      <a:lumOff val="35000"/>
                    </a:schemeClr>
                  </a:solidFill>
                </a:rPr>
                <a:t>，并授权</a:t>
              </a:r>
              <a:r>
                <a:rPr lang="en-US" altLang="zh-CN" b="1" dirty="0">
                  <a:solidFill>
                    <a:schemeClr val="tx1">
                      <a:lumMod val="65000"/>
                      <a:lumOff val="35000"/>
                    </a:schemeClr>
                  </a:solidFill>
                </a:rPr>
                <a:t>win_regA_U</a:t>
              </a:r>
              <a:r>
                <a:rPr lang="zh-CN" altLang="en-US" b="1" dirty="0">
                  <a:solidFill>
                    <a:schemeClr val="tx1">
                      <a:lumMod val="65000"/>
                      <a:lumOff val="35000"/>
                    </a:schemeClr>
                  </a:solidFill>
                </a:rPr>
                <a:t>拥有访问架构的权限。）</a:t>
              </a:r>
            </a:p>
          </p:txBody>
        </p:sp>
      </p:grpSp>
      <p:pic>
        <p:nvPicPr>
          <p:cNvPr id="15362"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7086" y="2168406"/>
            <a:ext cx="7265494" cy="362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1049453" y="5737966"/>
            <a:ext cx="2627198" cy="4247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rgbClr val="FF0000"/>
                </a:solidFill>
              </a:rPr>
              <a:t>1.</a:t>
            </a:r>
            <a:r>
              <a:rPr lang="zh-CN" altLang="en-US" b="1" dirty="0" smtClean="0">
                <a:solidFill>
                  <a:srgbClr val="FF0000"/>
                </a:solidFill>
              </a:rPr>
              <a:t>使用</a:t>
            </a:r>
            <a:r>
              <a:rPr lang="en-US" altLang="zh-CN" b="1" dirty="0">
                <a:solidFill>
                  <a:srgbClr val="FF0000"/>
                </a:solidFill>
              </a:rPr>
              <a:t>SSMS</a:t>
            </a:r>
            <a:r>
              <a:rPr lang="zh-CN" altLang="en-US" b="1" dirty="0">
                <a:solidFill>
                  <a:srgbClr val="FF0000"/>
                </a:solidFill>
              </a:rPr>
              <a:t>创建架构</a:t>
            </a: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3467616"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数据库安全性概述</a:t>
            </a:r>
          </a:p>
        </p:txBody>
      </p:sp>
      <p:sp>
        <p:nvSpPr>
          <p:cNvPr id="137" name="文本框 136"/>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5" name="组合 4"/>
          <p:cNvGrpSpPr/>
          <p:nvPr/>
        </p:nvGrpSpPr>
        <p:grpSpPr>
          <a:xfrm>
            <a:off x="1049452" y="2720081"/>
            <a:ext cx="10613127" cy="896577"/>
            <a:chOff x="1088299" y="4340535"/>
            <a:chExt cx="2241974" cy="697410"/>
          </a:xfrm>
        </p:grpSpPr>
        <p:sp>
          <p:nvSpPr>
            <p:cNvPr id="9" name="矩形 8"/>
            <p:cNvSpPr/>
            <p:nvPr/>
          </p:nvSpPr>
          <p:spPr>
            <a:xfrm>
              <a:off x="1088299" y="4630954"/>
              <a:ext cx="2146529" cy="406991"/>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登录帐户属于服务器级别主体，是</a:t>
              </a:r>
              <a:r>
                <a:rPr lang="en-US" altLang="zh-CN" sz="1400" dirty="0">
                  <a:latin typeface="Courier New" panose="02070309020205020404" charset="0"/>
                  <a:ea typeface="宋体" panose="02010600030101010101" pitchFamily="2" charset="-122"/>
                  <a:sym typeface="+mn-ea"/>
                </a:rPr>
                <a:t>SQL Server</a:t>
              </a:r>
              <a:r>
                <a:rPr lang="zh-CN" altLang="en-US" sz="1400" dirty="0">
                  <a:latin typeface="Courier New" panose="02070309020205020404" charset="0"/>
                  <a:ea typeface="宋体" panose="02010600030101010101" pitchFamily="2" charset="-122"/>
                  <a:sym typeface="+mn-ea"/>
                </a:rPr>
                <a:t>安全体系中第一道防线</a:t>
              </a:r>
              <a:r>
                <a:rPr lang="zh-CN" altLang="en-US" sz="1400" dirty="0" smtClean="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SQL Server</a:t>
              </a:r>
              <a:r>
                <a:rPr lang="zh-CN" altLang="en-US" sz="1400" dirty="0">
                  <a:latin typeface="Courier New" panose="02070309020205020404" charset="0"/>
                  <a:ea typeface="宋体" panose="02010600030101010101" pitchFamily="2" charset="-122"/>
                  <a:sym typeface="+mn-ea"/>
                </a:rPr>
                <a:t>服务器（数据库引擎）负责验证登录帐户的身份（</a:t>
              </a:r>
              <a:r>
                <a:rPr lang="en-US" altLang="zh-CN" sz="1400" dirty="0">
                  <a:latin typeface="Courier New" panose="02070309020205020404" charset="0"/>
                  <a:ea typeface="宋体" panose="02010600030101010101" pitchFamily="2" charset="-122"/>
                  <a:sym typeface="+mn-ea"/>
                </a:rPr>
                <a:t>SID</a:t>
              </a:r>
              <a:r>
                <a:rPr lang="zh-CN" altLang="en-US" sz="1400" dirty="0">
                  <a:latin typeface="Courier New" panose="02070309020205020404" charset="0"/>
                  <a:ea typeface="宋体" panose="02010600030101010101" pitchFamily="2" charset="-122"/>
                  <a:sym typeface="+mn-ea"/>
                </a:rPr>
                <a:t>是登录帐户的唯一标识，用于区分同名登录帐户），核查其是否具有连接（</a:t>
              </a:r>
              <a:r>
                <a:rPr lang="en-US" altLang="zh-CN" sz="1400" dirty="0">
                  <a:latin typeface="Courier New" panose="02070309020205020404" charset="0"/>
                  <a:ea typeface="宋体" panose="02010600030101010101" pitchFamily="2" charset="-122"/>
                  <a:sym typeface="+mn-ea"/>
                </a:rPr>
                <a:t>connect</a:t>
              </a:r>
              <a:r>
                <a:rPr lang="zh-CN" altLang="en-US" sz="1400" dirty="0">
                  <a:latin typeface="Courier New" panose="02070309020205020404" charset="0"/>
                  <a:ea typeface="宋体" panose="02010600030101010101" pitchFamily="2" charset="-122"/>
                  <a:sym typeface="+mn-ea"/>
                </a:rPr>
                <a:t>）服务器实例的权限。</a:t>
              </a:r>
              <a:endParaRPr lang="en-US" sz="1400" dirty="0">
                <a:latin typeface="Courier New" panose="02070309020205020404" charset="0"/>
                <a:ea typeface="宋体" panose="02010600030101010101" pitchFamily="2" charset="-122"/>
                <a:sym typeface="+mn-ea"/>
              </a:endParaRPr>
            </a:p>
          </p:txBody>
        </p:sp>
        <p:sp>
          <p:nvSpPr>
            <p:cNvPr id="10" name="矩形 9"/>
            <p:cNvSpPr/>
            <p:nvPr/>
          </p:nvSpPr>
          <p:spPr>
            <a:xfrm>
              <a:off x="1088299" y="4340535"/>
              <a:ext cx="2241974" cy="308136"/>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登录帐户</a:t>
              </a:r>
            </a:p>
          </p:txBody>
        </p:sp>
      </p:grpSp>
      <p:grpSp>
        <p:nvGrpSpPr>
          <p:cNvPr id="20" name="组合 19"/>
          <p:cNvGrpSpPr/>
          <p:nvPr/>
        </p:nvGrpSpPr>
        <p:grpSpPr>
          <a:xfrm>
            <a:off x="1018972" y="3708409"/>
            <a:ext cx="10643606" cy="1134798"/>
            <a:chOff x="1088299" y="4213143"/>
            <a:chExt cx="2241974" cy="882712"/>
          </a:xfrm>
        </p:grpSpPr>
        <p:sp>
          <p:nvSpPr>
            <p:cNvPr id="21" name="矩形 20"/>
            <p:cNvSpPr/>
            <p:nvPr/>
          </p:nvSpPr>
          <p:spPr>
            <a:xfrm>
              <a:off x="1088299" y="4521279"/>
              <a:ext cx="2166909" cy="574576"/>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数据库用户属于数据库级别主体，是</a:t>
              </a:r>
              <a:r>
                <a:rPr lang="en-US" altLang="zh-CN" sz="1400" dirty="0">
                  <a:latin typeface="Courier New" panose="02070309020205020404" charset="0"/>
                  <a:ea typeface="宋体" panose="02010600030101010101" pitchFamily="2" charset="-122"/>
                  <a:sym typeface="+mn-ea"/>
                </a:rPr>
                <a:t>SQL Server</a:t>
              </a:r>
              <a:r>
                <a:rPr lang="zh-CN" altLang="en-US" sz="1400" dirty="0">
                  <a:latin typeface="Courier New" panose="02070309020205020404" charset="0"/>
                  <a:ea typeface="宋体" panose="02010600030101010101" pitchFamily="2" charset="-122"/>
                  <a:sym typeface="+mn-ea"/>
                </a:rPr>
                <a:t>安全体系中第二道防线。登录帐户通过服务器的验证后，将委托数据库用户访问权限映射下的数据库。默认情况下，</a:t>
              </a:r>
              <a:r>
                <a:rPr lang="zh-CN" altLang="en-US" sz="1400" dirty="0" smtClean="0">
                  <a:latin typeface="Courier New" panose="02070309020205020404" charset="0"/>
                  <a:ea typeface="宋体" panose="02010600030101010101" pitchFamily="2" charset="-122"/>
                  <a:sym typeface="+mn-ea"/>
                </a:rPr>
                <a:t>如果未为</a:t>
              </a:r>
              <a:r>
                <a:rPr lang="zh-CN" altLang="en-US" sz="1400" dirty="0">
                  <a:latin typeface="Courier New" panose="02070309020205020404" charset="0"/>
                  <a:ea typeface="宋体" panose="02010600030101010101" pitchFamily="2" charset="-122"/>
                  <a:sym typeface="+mn-ea"/>
                </a:rPr>
                <a:t>登录帐户映射数据库及其数据库用户，其权限映射为</a:t>
              </a:r>
              <a:r>
                <a:rPr lang="en-US" altLang="zh-CN" sz="1400" dirty="0">
                  <a:latin typeface="Courier New" panose="02070309020205020404" charset="0"/>
                  <a:ea typeface="宋体" panose="02010600030101010101" pitchFamily="2" charset="-122"/>
                  <a:sym typeface="+mn-ea"/>
                </a:rPr>
                <a:t>master</a:t>
              </a:r>
              <a:r>
                <a:rPr lang="zh-CN" altLang="en-US" sz="1400" dirty="0">
                  <a:latin typeface="Courier New" panose="02070309020205020404" charset="0"/>
                  <a:ea typeface="宋体" panose="02010600030101010101" pitchFamily="2" charset="-122"/>
                  <a:sym typeface="+mn-ea"/>
                </a:rPr>
                <a:t>数据库内的数据库用户</a:t>
              </a:r>
              <a:r>
                <a:rPr lang="en-US" altLang="zh-CN" sz="1400" dirty="0">
                  <a:latin typeface="Courier New" panose="02070309020205020404" charset="0"/>
                  <a:ea typeface="宋体" panose="02010600030101010101" pitchFamily="2" charset="-122"/>
                  <a:sym typeface="+mn-ea"/>
                </a:rPr>
                <a:t>guest</a:t>
              </a:r>
              <a:r>
                <a:rPr lang="zh-CN" altLang="en-US" sz="1400" dirty="0">
                  <a:latin typeface="Courier New" panose="02070309020205020404" charset="0"/>
                  <a:ea typeface="宋体" panose="02010600030101010101" pitchFamily="2" charset="-122"/>
                  <a:sym typeface="+mn-ea"/>
                </a:rPr>
                <a:t>权限。</a:t>
              </a:r>
              <a:endParaRPr lang="en-US" sz="1400" dirty="0">
                <a:latin typeface="Courier New" panose="02070309020205020404" charset="0"/>
                <a:ea typeface="宋体" panose="02010600030101010101" pitchFamily="2" charset="-122"/>
                <a:sym typeface="+mn-ea"/>
              </a:endParaRPr>
            </a:p>
          </p:txBody>
        </p:sp>
        <p:sp>
          <p:nvSpPr>
            <p:cNvPr id="22" name="矩形 21"/>
            <p:cNvSpPr/>
            <p:nvPr/>
          </p:nvSpPr>
          <p:spPr>
            <a:xfrm>
              <a:off x="1088299" y="4213143"/>
              <a:ext cx="2241974" cy="308136"/>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数据库用户</a:t>
              </a:r>
            </a:p>
          </p:txBody>
        </p:sp>
      </p:grpSp>
      <p:grpSp>
        <p:nvGrpSpPr>
          <p:cNvPr id="23" name="组合 22"/>
          <p:cNvGrpSpPr/>
          <p:nvPr/>
        </p:nvGrpSpPr>
        <p:grpSpPr>
          <a:xfrm>
            <a:off x="1003731" y="4749737"/>
            <a:ext cx="10658847" cy="1134798"/>
            <a:chOff x="1088299" y="4213143"/>
            <a:chExt cx="2241974" cy="882712"/>
          </a:xfrm>
        </p:grpSpPr>
        <p:sp>
          <p:nvSpPr>
            <p:cNvPr id="24" name="矩形 23"/>
            <p:cNvSpPr/>
            <p:nvPr/>
          </p:nvSpPr>
          <p:spPr>
            <a:xfrm>
              <a:off x="1088299" y="4521279"/>
              <a:ext cx="2241974" cy="574576"/>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操作权限是主体对特定安全对象的操作权力，也可以理解为诸多操作权力的集合。每个安全对象都有授予主体访问的关联权限，数据库引擎通过授权，使得主体拥有安全对象的访问与操作权力。如无特殊说明，权限是指数据库级主体存储于系统表</a:t>
              </a:r>
              <a:r>
                <a:rPr lang="en-US" altLang="zh-CN" sz="1400" dirty="0">
                  <a:latin typeface="Courier New" panose="02070309020205020404" charset="0"/>
                  <a:ea typeface="宋体" panose="02010600030101010101" pitchFamily="2" charset="-122"/>
                  <a:sym typeface="+mn-ea"/>
                </a:rPr>
                <a:t>sysprotects</a:t>
              </a:r>
              <a:r>
                <a:rPr lang="zh-CN" altLang="en-US" sz="1400" dirty="0">
                  <a:latin typeface="Courier New" panose="02070309020205020404" charset="0"/>
                  <a:ea typeface="宋体" panose="02010600030101010101" pitchFamily="2" charset="-122"/>
                  <a:sym typeface="+mn-ea"/>
                </a:rPr>
                <a:t>中的权</a:t>
              </a:r>
              <a:r>
                <a:rPr lang="zh-CN" altLang="en-US" sz="1400" dirty="0" smtClean="0">
                  <a:latin typeface="Courier New" panose="02070309020205020404" charset="0"/>
                  <a:ea typeface="宋体" panose="02010600030101010101" pitchFamily="2" charset="-122"/>
                  <a:sym typeface="+mn-ea"/>
                </a:rPr>
                <a:t>限。</a:t>
              </a:r>
              <a:endParaRPr lang="en-US" sz="1400" dirty="0">
                <a:latin typeface="Courier New" panose="02070309020205020404" charset="0"/>
                <a:ea typeface="宋体" panose="02010600030101010101" pitchFamily="2" charset="-122"/>
                <a:sym typeface="+mn-ea"/>
              </a:endParaRPr>
            </a:p>
          </p:txBody>
        </p:sp>
        <p:sp>
          <p:nvSpPr>
            <p:cNvPr id="25" name="矩形 24"/>
            <p:cNvSpPr/>
            <p:nvPr/>
          </p:nvSpPr>
          <p:spPr>
            <a:xfrm>
              <a:off x="1088299" y="4213143"/>
              <a:ext cx="2241974" cy="308136"/>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操作权限</a:t>
              </a:r>
            </a:p>
          </p:txBody>
        </p:sp>
      </p:grpSp>
      <p:grpSp>
        <p:nvGrpSpPr>
          <p:cNvPr id="26" name="组合 25"/>
          <p:cNvGrpSpPr/>
          <p:nvPr/>
        </p:nvGrpSpPr>
        <p:grpSpPr>
          <a:xfrm>
            <a:off x="1003732" y="5872954"/>
            <a:ext cx="10658848" cy="919354"/>
            <a:chOff x="1088299" y="4213143"/>
            <a:chExt cx="2241974" cy="715127"/>
          </a:xfrm>
        </p:grpSpPr>
        <p:sp>
          <p:nvSpPr>
            <p:cNvPr id="27" name="矩形 26"/>
            <p:cNvSpPr/>
            <p:nvPr/>
          </p:nvSpPr>
          <p:spPr>
            <a:xfrm>
              <a:off x="1088299" y="4521279"/>
              <a:ext cx="2241974" cy="406991"/>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安全对象是数据库引擎授权主体（登录帐户和数据库用户）可以访问的资源。狭义安全对象是指数据库中能被访问的数据库对象，如表、视图、存储过程等。广义安全对象涵盖了服务器、数据库和架构三层范</a:t>
              </a:r>
              <a:r>
                <a:rPr lang="zh-CN" altLang="en-US" sz="1400" dirty="0" smtClean="0">
                  <a:latin typeface="Courier New" panose="02070309020205020404" charset="0"/>
                  <a:ea typeface="宋体" panose="02010600030101010101" pitchFamily="2" charset="-122"/>
                  <a:sym typeface="+mn-ea"/>
                </a:rPr>
                <a:t>围内的安</a:t>
              </a:r>
              <a:r>
                <a:rPr lang="zh-CN" altLang="en-US" sz="1400" dirty="0">
                  <a:latin typeface="Courier New" panose="02070309020205020404" charset="0"/>
                  <a:ea typeface="宋体" panose="02010600030101010101" pitchFamily="2" charset="-122"/>
                  <a:sym typeface="+mn-ea"/>
                </a:rPr>
                <a:t>全对</a:t>
              </a:r>
              <a:r>
                <a:rPr lang="zh-CN" altLang="en-US" sz="1400" dirty="0" smtClean="0">
                  <a:latin typeface="Courier New" panose="02070309020205020404" charset="0"/>
                  <a:ea typeface="宋体" panose="02010600030101010101" pitchFamily="2" charset="-122"/>
                  <a:sym typeface="+mn-ea"/>
                </a:rPr>
                <a:t>象。</a:t>
              </a:r>
              <a:endParaRPr lang="en-US" sz="1400" dirty="0">
                <a:latin typeface="Courier New" panose="02070309020205020404" charset="0"/>
                <a:ea typeface="宋体" panose="02010600030101010101" pitchFamily="2" charset="-122"/>
                <a:sym typeface="+mn-ea"/>
              </a:endParaRPr>
            </a:p>
          </p:txBody>
        </p:sp>
        <p:sp>
          <p:nvSpPr>
            <p:cNvPr id="28" name="矩形 27"/>
            <p:cNvSpPr/>
            <p:nvPr/>
          </p:nvSpPr>
          <p:spPr>
            <a:xfrm>
              <a:off x="1088299" y="4213143"/>
              <a:ext cx="2241974" cy="308136"/>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安全对象</a:t>
              </a:r>
            </a:p>
          </p:txBody>
        </p:sp>
      </p:grpSp>
      <p:pic>
        <p:nvPicPr>
          <p:cNvPr id="1026" name="图片 185"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2484" y="1329802"/>
            <a:ext cx="7430584" cy="1442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创建架构</a:t>
            </a: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91090" y="1253622"/>
            <a:ext cx="10671490" cy="4474752"/>
            <a:chOff x="1088299" y="4153868"/>
            <a:chExt cx="2241974" cy="1209943"/>
          </a:xfrm>
        </p:grpSpPr>
        <p:sp>
          <p:nvSpPr>
            <p:cNvPr id="15" name="矩形 14"/>
            <p:cNvSpPr/>
            <p:nvPr/>
          </p:nvSpPr>
          <p:spPr>
            <a:xfrm>
              <a:off x="1099904" y="4365162"/>
              <a:ext cx="668669" cy="998649"/>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具体操作步骤：</a:t>
              </a:r>
            </a:p>
            <a:p>
              <a:pPr indent="0"/>
              <a:r>
                <a:rPr lang="zh-CN" altLang="en-US" dirty="0">
                  <a:latin typeface="Courier New" panose="02070309020205020404" charset="0"/>
                  <a:ea typeface="宋体" panose="02010600030101010101" pitchFamily="2" charset="-122"/>
                  <a:sym typeface="+mn-ea"/>
                </a:rPr>
                <a:t>（</a:t>
              </a:r>
              <a:r>
                <a:rPr lang="en-US" altLang="zh-CN" dirty="0">
                  <a:latin typeface="Courier New" panose="02070309020205020404" charset="0"/>
                  <a:ea typeface="宋体" panose="02010600030101010101" pitchFamily="2" charset="-122"/>
                  <a:sym typeface="+mn-ea"/>
                </a:rPr>
                <a:t>2</a:t>
              </a:r>
              <a:r>
                <a:rPr lang="zh-CN" altLang="en-US" dirty="0">
                  <a:latin typeface="Courier New" panose="02070309020205020404" charset="0"/>
                  <a:ea typeface="宋体" panose="02010600030101010101" pitchFamily="2" charset="-122"/>
                  <a:sym typeface="+mn-ea"/>
                </a:rPr>
                <a:t>）在左侧“选择页”中单击“权限”选项，右侧进入“权限”界面，在“用户或角色”栏中选择数据库用户</a:t>
              </a:r>
              <a:r>
                <a:rPr lang="en-US" altLang="zh-CN" dirty="0">
                  <a:latin typeface="Courier New" panose="02070309020205020404" charset="0"/>
                  <a:ea typeface="宋体" panose="02010600030101010101" pitchFamily="2" charset="-122"/>
                  <a:sym typeface="+mn-ea"/>
                </a:rPr>
                <a:t>win_regA_U</a:t>
              </a:r>
              <a:r>
                <a:rPr lang="zh-CN" altLang="en-US" dirty="0">
                  <a:latin typeface="Courier New" panose="02070309020205020404" charset="0"/>
                  <a:ea typeface="宋体" panose="02010600030101010101" pitchFamily="2" charset="-122"/>
                  <a:sym typeface="+mn-ea"/>
                </a:rPr>
                <a:t>，在</a:t>
              </a:r>
              <a:r>
                <a:rPr lang="en-US" altLang="zh-CN" dirty="0">
                  <a:latin typeface="Courier New" panose="02070309020205020404" charset="0"/>
                  <a:ea typeface="宋体" panose="02010600030101010101" pitchFamily="2" charset="-122"/>
                  <a:sym typeface="+mn-ea"/>
                </a:rPr>
                <a:t>win_regA_U</a:t>
              </a:r>
              <a:r>
                <a:rPr lang="zh-CN" altLang="en-US" dirty="0">
                  <a:latin typeface="Courier New" panose="02070309020205020404" charset="0"/>
                  <a:ea typeface="宋体" panose="02010600030101010101" pitchFamily="2" charset="-122"/>
                  <a:sym typeface="+mn-ea"/>
                </a:rPr>
                <a:t>的权限栏中选择“插入、更新、选择和删除”</a:t>
              </a:r>
              <a:r>
                <a:rPr lang="zh-CN" altLang="en-US" dirty="0" smtClean="0">
                  <a:latin typeface="Courier New" panose="02070309020205020404" charset="0"/>
                  <a:ea typeface="宋体" panose="02010600030101010101" pitchFamily="2" charset="-122"/>
                  <a:sym typeface="+mn-ea"/>
                </a:rPr>
                <a:t>权限。</a:t>
              </a:r>
              <a:endParaRPr lang="en-US" altLang="zh-CN" dirty="0" smtClean="0">
                <a:latin typeface="Courier New" panose="02070309020205020404" charset="0"/>
                <a:ea typeface="宋体" panose="02010600030101010101" pitchFamily="2" charset="-122"/>
                <a:sym typeface="+mn-ea"/>
              </a:endParaRPr>
            </a:p>
            <a:p>
              <a:pPr indent="0"/>
              <a:endParaRPr lang="en-US" altLang="zh-CN" dirty="0" smtClean="0">
                <a:latin typeface="Courier New" panose="02070309020205020404" charset="0"/>
                <a:ea typeface="宋体" panose="02010600030101010101" pitchFamily="2" charset="-122"/>
                <a:sym typeface="+mn-ea"/>
              </a:endParaRPr>
            </a:p>
            <a:p>
              <a:pPr indent="0"/>
              <a:r>
                <a:rPr lang="zh-CN" altLang="en-US" dirty="0" smtClean="0">
                  <a:latin typeface="Courier New" panose="02070309020205020404" charset="0"/>
                  <a:ea typeface="宋体" panose="02010600030101010101" pitchFamily="2" charset="-122"/>
                  <a:sym typeface="+mn-ea"/>
                </a:rPr>
                <a:t>（</a:t>
              </a:r>
              <a:r>
                <a:rPr lang="en-US" altLang="zh-CN" dirty="0">
                  <a:latin typeface="Courier New" panose="02070309020205020404" charset="0"/>
                  <a:ea typeface="宋体" panose="02010600030101010101" pitchFamily="2" charset="-122"/>
                  <a:sym typeface="+mn-ea"/>
                </a:rPr>
                <a:t>3</a:t>
              </a:r>
              <a:r>
                <a:rPr lang="zh-CN" altLang="en-US" dirty="0">
                  <a:latin typeface="Courier New" panose="02070309020205020404" charset="0"/>
                  <a:ea typeface="宋体" panose="02010600030101010101" pitchFamily="2" charset="-122"/>
                  <a:sym typeface="+mn-ea"/>
                </a:rPr>
                <a:t>）单击“确定”按钮，返回</a:t>
              </a:r>
              <a:r>
                <a:rPr lang="en-US" altLang="zh-CN" dirty="0">
                  <a:latin typeface="Courier New" panose="02070309020205020404" charset="0"/>
                  <a:ea typeface="宋体" panose="02010600030101010101" pitchFamily="2" charset="-122"/>
                  <a:sym typeface="+mn-ea"/>
                </a:rPr>
                <a:t>SSMS</a:t>
              </a:r>
              <a:r>
                <a:rPr lang="zh-CN" altLang="en-US" dirty="0">
                  <a:latin typeface="Courier New" panose="02070309020205020404" charset="0"/>
                  <a:ea typeface="宋体" panose="02010600030101010101" pitchFamily="2" charset="-122"/>
                  <a:sym typeface="+mn-ea"/>
                </a:rPr>
                <a:t>，完成架构的创建及其成员权限的授予。</a:t>
              </a:r>
            </a:p>
          </p:txBody>
        </p:sp>
        <p:sp>
          <p:nvSpPr>
            <p:cNvPr id="16" name="矩形 15"/>
            <p:cNvSpPr/>
            <p:nvPr/>
          </p:nvSpPr>
          <p:spPr>
            <a:xfrm>
              <a:off x="1088299" y="4153868"/>
              <a:ext cx="2241974" cy="204723"/>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17】</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创建架构</a:t>
              </a:r>
              <a:r>
                <a:rPr lang="en-US" altLang="zh-CN" b="1" dirty="0">
                  <a:solidFill>
                    <a:schemeClr val="tx1">
                      <a:lumMod val="65000"/>
                      <a:lumOff val="35000"/>
                    </a:schemeClr>
                  </a:solidFill>
                </a:rPr>
                <a:t>user_schema_ssms</a:t>
              </a:r>
              <a:r>
                <a:rPr lang="zh-CN" altLang="en-US" b="1" dirty="0">
                  <a:solidFill>
                    <a:schemeClr val="tx1">
                      <a:lumMod val="65000"/>
                      <a:lumOff val="35000"/>
                    </a:schemeClr>
                  </a:solidFill>
                </a:rPr>
                <a:t>，所有者是</a:t>
              </a:r>
              <a:r>
                <a:rPr lang="en-US" altLang="zh-CN" b="1" dirty="0">
                  <a:solidFill>
                    <a:schemeClr val="tx1">
                      <a:lumMod val="65000"/>
                      <a:lumOff val="35000"/>
                    </a:schemeClr>
                  </a:solidFill>
                </a:rPr>
                <a:t>win_regB_U</a:t>
              </a:r>
              <a:r>
                <a:rPr lang="zh-CN" altLang="en-US" b="1" dirty="0">
                  <a:solidFill>
                    <a:schemeClr val="tx1">
                      <a:lumMod val="65000"/>
                      <a:lumOff val="35000"/>
                    </a:schemeClr>
                  </a:solidFill>
                </a:rPr>
                <a:t>，并授权</a:t>
              </a:r>
              <a:r>
                <a:rPr lang="en-US" altLang="zh-CN" b="1" dirty="0">
                  <a:solidFill>
                    <a:schemeClr val="tx1">
                      <a:lumMod val="65000"/>
                      <a:lumOff val="35000"/>
                    </a:schemeClr>
                  </a:solidFill>
                </a:rPr>
                <a:t>win_regA_U</a:t>
              </a:r>
              <a:r>
                <a:rPr lang="zh-CN" altLang="en-US" b="1" dirty="0">
                  <a:solidFill>
                    <a:schemeClr val="tx1">
                      <a:lumMod val="65000"/>
                      <a:lumOff val="35000"/>
                    </a:schemeClr>
                  </a:solidFill>
                </a:rPr>
                <a:t>拥有访问架构的权限。）</a:t>
              </a:r>
            </a:p>
          </p:txBody>
        </p:sp>
      </p:grpSp>
      <p:pic>
        <p:nvPicPr>
          <p:cNvPr id="16386"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3901" y="1825102"/>
            <a:ext cx="6821045" cy="438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1049453" y="5737966"/>
            <a:ext cx="2627198" cy="4247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rgbClr val="FF0000"/>
                </a:solidFill>
              </a:rPr>
              <a:t>1.</a:t>
            </a:r>
            <a:r>
              <a:rPr lang="zh-CN" altLang="en-US" b="1" dirty="0" smtClean="0">
                <a:solidFill>
                  <a:srgbClr val="FF0000"/>
                </a:solidFill>
              </a:rPr>
              <a:t>使用</a:t>
            </a:r>
            <a:r>
              <a:rPr lang="en-US" altLang="zh-CN" b="1" dirty="0">
                <a:solidFill>
                  <a:srgbClr val="FF0000"/>
                </a:solidFill>
              </a:rPr>
              <a:t>SSMS</a:t>
            </a:r>
            <a:r>
              <a:rPr lang="zh-CN" altLang="en-US" b="1" dirty="0">
                <a:solidFill>
                  <a:srgbClr val="FF0000"/>
                </a:solidFill>
              </a:rPr>
              <a:t>创建架构</a:t>
            </a:r>
          </a:p>
        </p:txBody>
      </p:sp>
    </p:spTree>
  </p:cSld>
  <p:clrMapOvr>
    <a:masterClrMapping/>
  </p:clrMapOvr>
  <p:transition spd="slow">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创建架构</a:t>
            </a: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91090" y="1253625"/>
            <a:ext cx="10671490" cy="1476161"/>
            <a:chOff x="1088299" y="4153868"/>
            <a:chExt cx="2241974" cy="399144"/>
          </a:xfrm>
        </p:grpSpPr>
        <p:sp>
          <p:nvSpPr>
            <p:cNvPr id="15" name="矩形 14"/>
            <p:cNvSpPr/>
            <p:nvPr/>
          </p:nvSpPr>
          <p:spPr>
            <a:xfrm>
              <a:off x="1088299" y="4303350"/>
              <a:ext cx="1832912" cy="249662"/>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格式：</a:t>
              </a:r>
              <a:r>
                <a:rPr lang="en-US" altLang="zh-CN" dirty="0">
                  <a:latin typeface="Courier New" panose="02070309020205020404" charset="0"/>
                  <a:ea typeface="宋体" panose="02010600030101010101" pitchFamily="2" charset="-122"/>
                  <a:sym typeface="+mn-ea"/>
                </a:rPr>
                <a:t>create schema </a:t>
              </a:r>
              <a:r>
                <a:rPr lang="zh-CN" altLang="en-US" dirty="0">
                  <a:latin typeface="Courier New" panose="02070309020205020404" charset="0"/>
                  <a:ea typeface="宋体" panose="02010600030101010101" pitchFamily="2" charset="-122"/>
                  <a:sym typeface="+mn-ea"/>
                </a:rPr>
                <a:t>架构名 </a:t>
              </a:r>
              <a:r>
                <a:rPr lang="en-US" altLang="zh-CN" dirty="0">
                  <a:latin typeface="Courier New" panose="02070309020205020404" charset="0"/>
                  <a:ea typeface="宋体" panose="02010600030101010101" pitchFamily="2" charset="-122"/>
                  <a:sym typeface="+mn-ea"/>
                </a:rPr>
                <a:t>[authorization &lt;</a:t>
              </a:r>
              <a:r>
                <a:rPr lang="zh-CN" altLang="en-US" dirty="0">
                  <a:latin typeface="Courier New" panose="02070309020205020404" charset="0"/>
                  <a:ea typeface="宋体" panose="02010600030101010101" pitchFamily="2" charset="-122"/>
                  <a:sym typeface="+mn-ea"/>
                </a:rPr>
                <a:t>数据库角色</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数据库用户</a:t>
              </a:r>
              <a:r>
                <a:rPr lang="en-US" altLang="zh-CN" dirty="0">
                  <a:latin typeface="Courier New" panose="02070309020205020404" charset="0"/>
                  <a:ea typeface="宋体" panose="02010600030101010101" pitchFamily="2" charset="-122"/>
                  <a:sym typeface="+mn-ea"/>
                </a:rPr>
                <a:t>&gt;]</a:t>
              </a:r>
            </a:p>
            <a:p>
              <a:pPr indent="0"/>
              <a:r>
                <a:rPr lang="zh-CN" altLang="en-US" dirty="0">
                  <a:latin typeface="Courier New" panose="02070309020205020404" charset="0"/>
                  <a:ea typeface="宋体" panose="02010600030101010101" pitchFamily="2" charset="-122"/>
                  <a:sym typeface="+mn-ea"/>
                </a:rPr>
                <a:t>功能：创建用户自定义架构。</a:t>
              </a:r>
            </a:p>
            <a:p>
              <a:pPr indent="0"/>
              <a:r>
                <a:rPr lang="zh-CN" altLang="en-US" dirty="0">
                  <a:latin typeface="Courier New" panose="02070309020205020404" charset="0"/>
                  <a:ea typeface="宋体" panose="02010600030101010101" pitchFamily="2" charset="-122"/>
                  <a:sym typeface="+mn-ea"/>
                </a:rPr>
                <a:t>说明：</a:t>
              </a:r>
              <a:r>
                <a:rPr lang="en-US" altLang="zh-CN" dirty="0">
                  <a:latin typeface="Courier New" panose="02070309020205020404" charset="0"/>
                  <a:ea typeface="宋体" panose="02010600030101010101" pitchFamily="2" charset="-122"/>
                  <a:sym typeface="+mn-ea"/>
                </a:rPr>
                <a:t>authorization</a:t>
              </a:r>
              <a:r>
                <a:rPr lang="zh-CN" altLang="en-US" dirty="0">
                  <a:latin typeface="Courier New" panose="02070309020205020404" charset="0"/>
                  <a:ea typeface="宋体" panose="02010600030101010101" pitchFamily="2" charset="-122"/>
                  <a:sym typeface="+mn-ea"/>
                </a:rPr>
                <a:t>用来指定架构的所有者（数据库角色或数据库用户）。</a:t>
              </a:r>
            </a:p>
          </p:txBody>
        </p:sp>
        <p:sp>
          <p:nvSpPr>
            <p:cNvPr id="16" name="矩形 15"/>
            <p:cNvSpPr/>
            <p:nvPr/>
          </p:nvSpPr>
          <p:spPr>
            <a:xfrm>
              <a:off x="1088299" y="4153868"/>
              <a:ext cx="2241974" cy="114845"/>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2.</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T-SQL</a:t>
              </a:r>
              <a:r>
                <a:rPr lang="zh-CN" altLang="en-US" b="1" dirty="0">
                  <a:solidFill>
                    <a:schemeClr val="tx1">
                      <a:lumMod val="65000"/>
                      <a:lumOff val="35000"/>
                    </a:schemeClr>
                  </a:solidFill>
                </a:rPr>
                <a:t>语句创建架构</a:t>
              </a:r>
            </a:p>
          </p:txBody>
        </p:sp>
      </p:grpSp>
      <p:grpSp>
        <p:nvGrpSpPr>
          <p:cNvPr id="18" name="组合 17"/>
          <p:cNvGrpSpPr/>
          <p:nvPr/>
        </p:nvGrpSpPr>
        <p:grpSpPr>
          <a:xfrm>
            <a:off x="991090" y="3349125"/>
            <a:ext cx="10671490" cy="1476161"/>
            <a:chOff x="1088299" y="4153868"/>
            <a:chExt cx="2241974" cy="399144"/>
          </a:xfrm>
        </p:grpSpPr>
        <p:sp>
          <p:nvSpPr>
            <p:cNvPr id="19" name="矩形 18"/>
            <p:cNvSpPr/>
            <p:nvPr/>
          </p:nvSpPr>
          <p:spPr>
            <a:xfrm>
              <a:off x="1088299" y="4303350"/>
              <a:ext cx="1832912" cy="249662"/>
            </a:xfrm>
            <a:prstGeom prst="rect">
              <a:avLst/>
            </a:prstGeom>
          </p:spPr>
          <p:txBody>
            <a:bodyPr wrap="square">
              <a:spAutoFit/>
              <a:scene3d>
                <a:camera prst="orthographicFront"/>
                <a:lightRig rig="threePt" dir="t"/>
              </a:scene3d>
              <a:sp3d contourW="6350"/>
            </a:bodyPr>
            <a:lstStyle/>
            <a:p>
              <a:pPr indent="0"/>
              <a:r>
                <a:rPr lang="en-US" altLang="zh-CN" dirty="0">
                  <a:latin typeface="Courier New" panose="02070309020205020404" charset="0"/>
                  <a:ea typeface="宋体" panose="02010600030101010101" pitchFamily="2" charset="-122"/>
                  <a:sym typeface="+mn-ea"/>
                </a:rPr>
                <a:t>use jxgl</a:t>
              </a:r>
            </a:p>
            <a:p>
              <a:pPr indent="0"/>
              <a:r>
                <a:rPr lang="en-US" altLang="zh-CN" dirty="0">
                  <a:latin typeface="Courier New" panose="02070309020205020404" charset="0"/>
                  <a:ea typeface="宋体" panose="02010600030101010101" pitchFamily="2" charset="-122"/>
                  <a:sym typeface="+mn-ea"/>
                </a:rPr>
                <a:t>go</a:t>
              </a:r>
            </a:p>
            <a:p>
              <a:pPr indent="0"/>
              <a:r>
                <a:rPr lang="en-US" altLang="zh-CN" dirty="0">
                  <a:latin typeface="Courier New" panose="02070309020205020404" charset="0"/>
                  <a:ea typeface="宋体" panose="02010600030101010101" pitchFamily="2" charset="-122"/>
                  <a:sym typeface="+mn-ea"/>
                </a:rPr>
                <a:t>create schema user_schema_sql authorization sql_loginB_U</a:t>
              </a:r>
            </a:p>
          </p:txBody>
        </p:sp>
        <p:sp>
          <p:nvSpPr>
            <p:cNvPr id="20" name="矩形 19"/>
            <p:cNvSpPr/>
            <p:nvPr/>
          </p:nvSpPr>
          <p:spPr>
            <a:xfrm>
              <a:off x="1088299" y="4153868"/>
              <a:ext cx="2241974" cy="114845"/>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18】 </a:t>
              </a:r>
              <a:r>
                <a:rPr lang="zh-CN" altLang="en-US" b="1" dirty="0" smtClean="0">
                  <a:solidFill>
                    <a:schemeClr val="tx1">
                      <a:lumMod val="65000"/>
                      <a:lumOff val="35000"/>
                    </a:schemeClr>
                  </a:solidFill>
                </a:rPr>
                <a:t>使</a:t>
              </a:r>
              <a:r>
                <a:rPr lang="zh-CN" altLang="en-US" b="1" dirty="0">
                  <a:solidFill>
                    <a:schemeClr val="tx1">
                      <a:lumMod val="65000"/>
                      <a:lumOff val="35000"/>
                    </a:schemeClr>
                  </a:solidFill>
                </a:rPr>
                <a:t>用</a:t>
              </a:r>
              <a:r>
                <a:rPr lang="en-US" altLang="zh-CN" b="1" dirty="0">
                  <a:solidFill>
                    <a:schemeClr val="tx1">
                      <a:lumMod val="65000"/>
                      <a:lumOff val="35000"/>
                    </a:schemeClr>
                  </a:solidFill>
                </a:rPr>
                <a:t>T-SQL</a:t>
              </a:r>
              <a:r>
                <a:rPr lang="zh-CN" altLang="en-US" b="1" dirty="0">
                  <a:solidFill>
                    <a:schemeClr val="tx1">
                      <a:lumMod val="65000"/>
                      <a:lumOff val="35000"/>
                    </a:schemeClr>
                  </a:solidFill>
                </a:rPr>
                <a:t>语句创建架构</a:t>
              </a:r>
              <a:r>
                <a:rPr lang="en-US" altLang="zh-CN" b="1" dirty="0">
                  <a:solidFill>
                    <a:schemeClr val="tx1">
                      <a:lumMod val="65000"/>
                      <a:lumOff val="35000"/>
                    </a:schemeClr>
                  </a:solidFill>
                </a:rPr>
                <a:t>user_schema_sql</a:t>
              </a:r>
              <a:r>
                <a:rPr lang="zh-CN" altLang="en-US" b="1" dirty="0">
                  <a:solidFill>
                    <a:schemeClr val="tx1">
                      <a:lumMod val="65000"/>
                      <a:lumOff val="35000"/>
                    </a:schemeClr>
                  </a:solidFill>
                </a:rPr>
                <a:t>，并指定</a:t>
              </a:r>
              <a:r>
                <a:rPr lang="en-US" altLang="zh-CN" b="1" dirty="0">
                  <a:solidFill>
                    <a:schemeClr val="tx1">
                      <a:lumMod val="65000"/>
                      <a:lumOff val="35000"/>
                    </a:schemeClr>
                  </a:solidFill>
                </a:rPr>
                <a:t>sql_loginB_U</a:t>
              </a:r>
              <a:r>
                <a:rPr lang="zh-CN" altLang="en-US" b="1" dirty="0">
                  <a:solidFill>
                    <a:schemeClr val="tx1">
                      <a:lumMod val="65000"/>
                      <a:lumOff val="35000"/>
                    </a:schemeClr>
                  </a:solidFill>
                </a:rPr>
                <a:t>为架构所有者。</a:t>
              </a:r>
            </a:p>
          </p:txBody>
        </p:sp>
      </p:grpSp>
    </p:spTree>
  </p:cSld>
  <p:clrMapOvr>
    <a:masterClrMapping/>
  </p:clrMapOvr>
  <p:transition spd="slow">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smtClean="0">
                <a:solidFill>
                  <a:srgbClr val="2980B9"/>
                </a:solidFill>
              </a:rPr>
              <a:t>管理架构</a:t>
            </a:r>
            <a:endParaRPr lang="zh-CN" altLang="en-US" sz="3200" b="1" dirty="0">
              <a:solidFill>
                <a:srgbClr val="2980B9"/>
              </a:solidFill>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03</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91089" y="1253622"/>
            <a:ext cx="10226697" cy="773975"/>
            <a:chOff x="1088299" y="4153868"/>
            <a:chExt cx="2241974" cy="602040"/>
          </a:xfrm>
        </p:grpSpPr>
        <p:sp>
          <p:nvSpPr>
            <p:cNvPr id="15" name="矩形 14"/>
            <p:cNvSpPr/>
            <p:nvPr/>
          </p:nvSpPr>
          <p:spPr>
            <a:xfrm>
              <a:off x="1088299" y="4468621"/>
              <a:ext cx="2142923" cy="287287"/>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参照</a:t>
              </a:r>
              <a:r>
                <a:rPr lang="en-US" altLang="zh-CN" dirty="0">
                  <a:latin typeface="Courier New" panose="02070309020205020404" charset="0"/>
                  <a:ea typeface="宋体" panose="02010600030101010101" pitchFamily="2" charset="-122"/>
                  <a:sym typeface="+mn-ea"/>
                </a:rPr>
                <a:t>11.5.2  </a:t>
              </a:r>
              <a:r>
                <a:rPr lang="zh-CN" altLang="en-US" dirty="0">
                  <a:latin typeface="Courier New" panose="02070309020205020404" charset="0"/>
                  <a:ea typeface="宋体" panose="02010600030101010101" pitchFamily="2" charset="-122"/>
                  <a:sym typeface="+mn-ea"/>
                </a:rPr>
                <a:t>创建架构，用户可以查看、修改架构名称及其拥有者，这里不再赘述</a:t>
              </a:r>
              <a:r>
                <a:rPr lang="zh-CN" altLang="en-US" sz="1400" dirty="0">
                  <a:latin typeface="Courier New" panose="02070309020205020404" charset="0"/>
                  <a:ea typeface="宋体" panose="02010600030101010101" pitchFamily="2" charset="-122"/>
                  <a:sym typeface="+mn-ea"/>
                </a:rPr>
                <a:t>。</a:t>
              </a:r>
              <a:endParaRPr lang="en-US" sz="1400" dirty="0">
                <a:latin typeface="Courier New" panose="02070309020205020404" charset="0"/>
                <a:ea typeface="宋体" panose="02010600030101010101" pitchFamily="2" charset="-122"/>
                <a:sym typeface="+mn-ea"/>
              </a:endParaRPr>
            </a:p>
          </p:txBody>
        </p:sp>
        <p:sp>
          <p:nvSpPr>
            <p:cNvPr id="16" name="矩形 15"/>
            <p:cNvSpPr/>
            <p:nvPr/>
          </p:nvSpPr>
          <p:spPr>
            <a:xfrm>
              <a:off x="1088299" y="4153868"/>
              <a:ext cx="2241974" cy="33038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管理架构</a:t>
              </a:r>
            </a:p>
          </p:txBody>
        </p:sp>
      </p:grpSp>
      <p:grpSp>
        <p:nvGrpSpPr>
          <p:cNvPr id="27" name="组合 26"/>
          <p:cNvGrpSpPr/>
          <p:nvPr/>
        </p:nvGrpSpPr>
        <p:grpSpPr>
          <a:xfrm>
            <a:off x="982645" y="2133733"/>
            <a:ext cx="7010736" cy="4609454"/>
            <a:chOff x="1088299" y="4139050"/>
            <a:chExt cx="2241974" cy="3585484"/>
          </a:xfrm>
        </p:grpSpPr>
        <p:sp>
          <p:nvSpPr>
            <p:cNvPr id="35" name="矩形 34"/>
            <p:cNvSpPr/>
            <p:nvPr/>
          </p:nvSpPr>
          <p:spPr>
            <a:xfrm>
              <a:off x="1088299" y="4468621"/>
              <a:ext cx="2241974" cy="3255913"/>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1</a:t>
              </a:r>
              <a:r>
                <a:rPr lang="zh-CN" altLang="en-US" sz="1400" dirty="0">
                  <a:latin typeface="Courier New" panose="02070309020205020404" charset="0"/>
                  <a:ea typeface="宋体" panose="02010600030101010101" pitchFamily="2" charset="-122"/>
                  <a:sym typeface="+mn-ea"/>
                </a:rPr>
                <a:t>）使用</a:t>
              </a:r>
              <a:r>
                <a:rPr lang="en-US" altLang="zh-CN" sz="1400" dirty="0">
                  <a:latin typeface="Courier New" panose="02070309020205020404" charset="0"/>
                  <a:ea typeface="宋体" panose="02010600030101010101" pitchFamily="2" charset="-122"/>
                  <a:sym typeface="+mn-ea"/>
                </a:rPr>
                <a:t>T-SQL</a:t>
              </a:r>
              <a:r>
                <a:rPr lang="zh-CN" altLang="en-US" sz="1400" dirty="0">
                  <a:latin typeface="Courier New" panose="02070309020205020404" charset="0"/>
                  <a:ea typeface="宋体" panose="02010600030101010101" pitchFamily="2" charset="-122"/>
                  <a:sym typeface="+mn-ea"/>
                </a:rPr>
                <a:t>语句在架构之间传输安全对象</a:t>
              </a:r>
            </a:p>
            <a:p>
              <a:pPr indent="0"/>
              <a:r>
                <a:rPr lang="zh-CN" altLang="en-US" sz="1400" dirty="0">
                  <a:latin typeface="Courier New" panose="02070309020205020404" charset="0"/>
                  <a:ea typeface="宋体" panose="02010600030101010101" pitchFamily="2" charset="-122"/>
                  <a:sym typeface="+mn-ea"/>
                </a:rPr>
                <a:t>格式：</a:t>
              </a:r>
              <a:r>
                <a:rPr lang="en-US" altLang="zh-CN" sz="1400" dirty="0">
                  <a:latin typeface="Courier New" panose="02070309020205020404" charset="0"/>
                  <a:ea typeface="宋体" panose="02010600030101010101" pitchFamily="2" charset="-122"/>
                  <a:sym typeface="+mn-ea"/>
                </a:rPr>
                <a:t>alter schema </a:t>
              </a:r>
              <a:r>
                <a:rPr lang="zh-CN" altLang="en-US" sz="1400" dirty="0">
                  <a:latin typeface="Courier New" panose="02070309020205020404" charset="0"/>
                  <a:ea typeface="宋体" panose="02010600030101010101" pitchFamily="2" charset="-122"/>
                  <a:sym typeface="+mn-ea"/>
                </a:rPr>
                <a:t>架构名 </a:t>
              </a:r>
              <a:r>
                <a:rPr lang="en-US" altLang="zh-CN" sz="1400" dirty="0">
                  <a:latin typeface="Courier New" panose="02070309020205020404" charset="0"/>
                  <a:ea typeface="宋体" panose="02010600030101010101" pitchFamily="2" charset="-122"/>
                  <a:sym typeface="+mn-ea"/>
                </a:rPr>
                <a:t>transfer [&lt;</a:t>
              </a:r>
              <a:r>
                <a:rPr lang="zh-CN" altLang="en-US" sz="1400" dirty="0">
                  <a:latin typeface="Courier New" panose="02070309020205020404" charset="0"/>
                  <a:ea typeface="宋体" panose="02010600030101010101" pitchFamily="2" charset="-122"/>
                  <a:sym typeface="+mn-ea"/>
                </a:rPr>
                <a:t>实体类型名</a:t>
              </a:r>
              <a:r>
                <a:rPr lang="en-US" altLang="zh-CN" sz="1400" dirty="0" smtClean="0">
                  <a:latin typeface="Courier New" panose="02070309020205020404" charset="0"/>
                  <a:ea typeface="宋体" panose="02010600030101010101" pitchFamily="2" charset="-122"/>
                  <a:sym typeface="+mn-ea"/>
                </a:rPr>
                <a:t>&gt;::]</a:t>
              </a:r>
              <a:r>
                <a:rPr lang="zh-CN" altLang="en-US" sz="1400" dirty="0">
                  <a:latin typeface="Courier New" panose="02070309020205020404" charset="0"/>
                  <a:ea typeface="宋体" panose="02010600030101010101" pitchFamily="2" charset="-122"/>
                  <a:sym typeface="+mn-ea"/>
                </a:rPr>
                <a:t>安全对象名</a:t>
              </a:r>
            </a:p>
            <a:p>
              <a:pPr indent="0"/>
              <a:r>
                <a:rPr lang="zh-CN" altLang="en-US" sz="1400" dirty="0">
                  <a:latin typeface="Courier New" panose="02070309020205020404" charset="0"/>
                  <a:ea typeface="宋体" panose="02010600030101010101" pitchFamily="2" charset="-122"/>
                  <a:sym typeface="+mn-ea"/>
                </a:rPr>
                <a:t>功能：将安全对象移入到当前架构中。</a:t>
              </a:r>
            </a:p>
            <a:p>
              <a:pPr indent="0"/>
              <a:r>
                <a:rPr lang="zh-CN" altLang="en-US" sz="1400" dirty="0">
                  <a:latin typeface="Courier New" panose="02070309020205020404" charset="0"/>
                  <a:ea typeface="宋体" panose="02010600030101010101" pitchFamily="2" charset="-122"/>
                  <a:sym typeface="+mn-ea"/>
                </a:rPr>
                <a:t>说明：</a:t>
              </a:r>
            </a:p>
            <a:p>
              <a:pPr indent="0"/>
              <a:r>
                <a:rPr lang="en-US" altLang="zh-CN" sz="1400" dirty="0">
                  <a:latin typeface="Courier New" panose="02070309020205020404" charset="0"/>
                  <a:ea typeface="宋体" panose="02010600030101010101" pitchFamily="2" charset="-122"/>
                  <a:sym typeface="+mn-ea"/>
                </a:rPr>
                <a:t>1</a:t>
              </a:r>
              <a:r>
                <a:rPr lang="zh-CN" altLang="en-US" sz="1400" dirty="0">
                  <a:latin typeface="Courier New" panose="02070309020205020404" charset="0"/>
                  <a:ea typeface="宋体" panose="02010600030101010101" pitchFamily="2" charset="-122"/>
                  <a:sym typeface="+mn-ea"/>
                </a:rPr>
                <a:t>）架构名：指定当前数据库中的架构名称，安全对象将移入</a:t>
              </a:r>
              <a:r>
                <a:rPr lang="zh-CN" altLang="en-US" sz="1400" dirty="0" smtClean="0">
                  <a:latin typeface="Courier New" panose="02070309020205020404" charset="0"/>
                  <a:ea typeface="宋体" panose="02010600030101010101" pitchFamily="2" charset="-122"/>
                  <a:sym typeface="+mn-ea"/>
                </a:rPr>
                <a:t>其中；</a:t>
              </a:r>
              <a:endParaRPr lang="zh-CN" altLang="en-US" sz="1400" dirty="0">
                <a:latin typeface="Courier New" panose="02070309020205020404" charset="0"/>
                <a:ea typeface="宋体" panose="02010600030101010101" pitchFamily="2" charset="-122"/>
                <a:sym typeface="+mn-ea"/>
              </a:endParaRPr>
            </a:p>
            <a:p>
              <a:pPr indent="0"/>
              <a:r>
                <a:rPr lang="en-US" altLang="zh-CN" sz="1400" dirty="0">
                  <a:latin typeface="Courier New" panose="02070309020205020404" charset="0"/>
                  <a:ea typeface="宋体" panose="02010600030101010101" pitchFamily="2" charset="-122"/>
                  <a:sym typeface="+mn-ea"/>
                </a:rPr>
                <a:t>2</a:t>
              </a:r>
              <a:r>
                <a:rPr lang="zh-CN" altLang="en-US" sz="1400" dirty="0">
                  <a:latin typeface="Courier New" panose="02070309020205020404" charset="0"/>
                  <a:ea typeface="宋体" panose="02010600030101010101" pitchFamily="2" charset="-122"/>
                  <a:sym typeface="+mn-ea"/>
                </a:rPr>
                <a:t>）实体类型名：指定所有者的实体类型，如</a:t>
              </a:r>
              <a:r>
                <a:rPr lang="en-US" altLang="zh-CN" sz="1400" dirty="0">
                  <a:latin typeface="Courier New" panose="02070309020205020404" charset="0"/>
                  <a:ea typeface="宋体" panose="02010600030101010101" pitchFamily="2" charset="-122"/>
                  <a:sym typeface="+mn-ea"/>
                </a:rPr>
                <a:t>object</a:t>
              </a:r>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type</a:t>
              </a:r>
              <a:r>
                <a:rPr lang="zh-CN" altLang="en-US" sz="1400" dirty="0">
                  <a:latin typeface="Courier New" panose="02070309020205020404" charset="0"/>
                  <a:ea typeface="宋体" panose="02010600030101010101" pitchFamily="2" charset="-122"/>
                  <a:sym typeface="+mn-ea"/>
                </a:rPr>
                <a:t>或者</a:t>
              </a:r>
              <a:r>
                <a:rPr lang="en-US" altLang="zh-CN" sz="1400" dirty="0">
                  <a:latin typeface="Courier New" panose="02070309020205020404" charset="0"/>
                  <a:ea typeface="宋体" panose="02010600030101010101" pitchFamily="2" charset="-122"/>
                  <a:sym typeface="+mn-ea"/>
                </a:rPr>
                <a:t>xml schema collection</a:t>
              </a:r>
              <a:r>
                <a:rPr lang="zh-CN" altLang="en-US" sz="1400" dirty="0">
                  <a:latin typeface="Courier New" panose="02070309020205020404" charset="0"/>
                  <a:ea typeface="宋体" panose="02010600030101010101" pitchFamily="2" charset="-122"/>
                  <a:sym typeface="+mn-ea"/>
                </a:rPr>
                <a:t>，缺省值为</a:t>
              </a:r>
              <a:r>
                <a:rPr lang="en-US" altLang="zh-CN" sz="1400" dirty="0">
                  <a:latin typeface="Courier New" panose="02070309020205020404" charset="0"/>
                  <a:ea typeface="宋体" panose="02010600030101010101" pitchFamily="2" charset="-122"/>
                  <a:sym typeface="+mn-ea"/>
                </a:rPr>
                <a:t>object</a:t>
              </a:r>
              <a:r>
                <a:rPr lang="zh-CN" altLang="en-US" sz="1400" dirty="0">
                  <a:latin typeface="Courier New" panose="02070309020205020404" charset="0"/>
                  <a:ea typeface="宋体" panose="02010600030101010101" pitchFamily="2" charset="-122"/>
                  <a:sym typeface="+mn-ea"/>
                </a:rPr>
                <a:t>。</a:t>
              </a:r>
            </a:p>
            <a:p>
              <a:pPr indent="0"/>
              <a:r>
                <a:rPr lang="en-US" altLang="zh-CN" sz="1400" dirty="0">
                  <a:latin typeface="Courier New" panose="02070309020205020404" charset="0"/>
                  <a:ea typeface="宋体" panose="02010600030101010101" pitchFamily="2" charset="-122"/>
                  <a:sym typeface="+mn-ea"/>
                </a:rPr>
                <a:t>3</a:t>
              </a:r>
              <a:r>
                <a:rPr lang="zh-CN" altLang="en-US" sz="1400" dirty="0">
                  <a:latin typeface="Courier New" panose="02070309020205020404" charset="0"/>
                  <a:ea typeface="宋体" panose="02010600030101010101" pitchFamily="2" charset="-122"/>
                  <a:sym typeface="+mn-ea"/>
                </a:rPr>
                <a:t>）安全对象名：指定要移入当前架构范围内的安全对象名称。</a:t>
              </a:r>
            </a:p>
            <a:p>
              <a:pPr indent="0"/>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2</a:t>
              </a:r>
              <a:r>
                <a:rPr lang="zh-CN" altLang="en-US" sz="1400" dirty="0">
                  <a:latin typeface="Courier New" panose="02070309020205020404" charset="0"/>
                  <a:ea typeface="宋体" panose="02010600030101010101" pitchFamily="2" charset="-122"/>
                  <a:sym typeface="+mn-ea"/>
                </a:rPr>
                <a:t>）使用</a:t>
              </a:r>
              <a:r>
                <a:rPr lang="en-US" altLang="zh-CN" sz="1400" dirty="0">
                  <a:latin typeface="Courier New" panose="02070309020205020404" charset="0"/>
                  <a:ea typeface="宋体" panose="02010600030101010101" pitchFamily="2" charset="-122"/>
                  <a:sym typeface="+mn-ea"/>
                </a:rPr>
                <a:t>T-SQL</a:t>
              </a:r>
              <a:r>
                <a:rPr lang="zh-CN" altLang="en-US" sz="1400" dirty="0">
                  <a:latin typeface="Courier New" panose="02070309020205020404" charset="0"/>
                  <a:ea typeface="宋体" panose="02010600030101010101" pitchFamily="2" charset="-122"/>
                  <a:sym typeface="+mn-ea"/>
                </a:rPr>
                <a:t>语句授予用户访问架构的权限</a:t>
              </a:r>
            </a:p>
            <a:p>
              <a:pPr indent="0"/>
              <a:r>
                <a:rPr lang="zh-CN" altLang="en-US" sz="1400" dirty="0">
                  <a:latin typeface="Courier New" panose="02070309020205020404" charset="0"/>
                  <a:ea typeface="宋体" panose="02010600030101010101" pitchFamily="2" charset="-122"/>
                  <a:sym typeface="+mn-ea"/>
                </a:rPr>
                <a:t>格式：</a:t>
              </a:r>
              <a:r>
                <a:rPr lang="en-US" altLang="zh-CN" sz="1400" dirty="0">
                  <a:latin typeface="Courier New" panose="02070309020205020404" charset="0"/>
                  <a:ea typeface="宋体" panose="02010600030101010101" pitchFamily="2" charset="-122"/>
                  <a:sym typeface="+mn-ea"/>
                </a:rPr>
                <a:t>grant {</a:t>
              </a:r>
              <a:r>
                <a:rPr lang="zh-CN" altLang="en-US" sz="1400" dirty="0">
                  <a:latin typeface="Courier New" panose="02070309020205020404" charset="0"/>
                  <a:ea typeface="宋体" panose="02010600030101010101" pitchFamily="2" charset="-122"/>
                  <a:sym typeface="+mn-ea"/>
                </a:rPr>
                <a:t>架构权限</a:t>
              </a:r>
              <a:r>
                <a:rPr lang="en-US" altLang="zh-CN" sz="1400" dirty="0">
                  <a:latin typeface="Courier New" panose="02070309020205020404" charset="0"/>
                  <a:ea typeface="宋体" panose="02010600030101010101" pitchFamily="2" charset="-122"/>
                  <a:sym typeface="+mn-ea"/>
                </a:rPr>
                <a:t>}[,...n] on schema::</a:t>
              </a:r>
              <a:r>
                <a:rPr lang="zh-CN" altLang="en-US" sz="1400" dirty="0">
                  <a:latin typeface="Courier New" panose="02070309020205020404" charset="0"/>
                  <a:ea typeface="宋体" panose="02010600030101010101" pitchFamily="2" charset="-122"/>
                  <a:sym typeface="+mn-ea"/>
                </a:rPr>
                <a:t>架构名 </a:t>
              </a:r>
              <a:r>
                <a:rPr lang="en-US" altLang="zh-CN" sz="1400" dirty="0">
                  <a:latin typeface="Courier New" panose="02070309020205020404" charset="0"/>
                  <a:ea typeface="宋体" panose="02010600030101010101" pitchFamily="2" charset="-122"/>
                  <a:sym typeface="+mn-ea"/>
                </a:rPr>
                <a:t>to &lt;</a:t>
              </a:r>
              <a:r>
                <a:rPr lang="zh-CN" altLang="en-US" sz="1400" dirty="0">
                  <a:latin typeface="Courier New" panose="02070309020205020404" charset="0"/>
                  <a:ea typeface="宋体" panose="02010600030101010101" pitchFamily="2" charset="-122"/>
                  <a:sym typeface="+mn-ea"/>
                </a:rPr>
                <a:t>数据库主体</a:t>
              </a:r>
              <a:r>
                <a:rPr lang="en-US" altLang="zh-CN" sz="1400" dirty="0">
                  <a:latin typeface="Courier New" panose="02070309020205020404" charset="0"/>
                  <a:ea typeface="宋体" panose="02010600030101010101" pitchFamily="2" charset="-122"/>
                  <a:sym typeface="+mn-ea"/>
                </a:rPr>
                <a:t>&gt;[,...n] [with grant option][as</a:t>
              </a:r>
              <a:r>
                <a:rPr lang="zh-CN" altLang="en-US" sz="1400" dirty="0">
                  <a:latin typeface="Courier New" panose="02070309020205020404" charset="0"/>
                  <a:ea typeface="宋体" panose="02010600030101010101" pitchFamily="2" charset="-122"/>
                  <a:sym typeface="+mn-ea"/>
                </a:rPr>
                <a:t>组</a:t>
              </a:r>
              <a:r>
                <a:rPr lang="en-US" altLang="zh-CN" sz="1400" dirty="0">
                  <a:latin typeface="Courier New" panose="02070309020205020404" charset="0"/>
                  <a:ea typeface="宋体" panose="02010600030101010101" pitchFamily="2" charset="-122"/>
                  <a:sym typeface="+mn-ea"/>
                </a:rPr>
                <a:t>|</a:t>
              </a:r>
              <a:r>
                <a:rPr lang="zh-CN" altLang="en-US" sz="1400" dirty="0">
                  <a:latin typeface="Courier New" panose="02070309020205020404" charset="0"/>
                  <a:ea typeface="宋体" panose="02010600030101010101" pitchFamily="2" charset="-122"/>
                  <a:sym typeface="+mn-ea"/>
                </a:rPr>
                <a:t>角色</a:t>
              </a:r>
              <a:r>
                <a:rPr lang="en-US" altLang="zh-CN" sz="1400" dirty="0">
                  <a:latin typeface="Courier New" panose="02070309020205020404" charset="0"/>
                  <a:ea typeface="宋体" panose="02010600030101010101" pitchFamily="2" charset="-122"/>
                  <a:sym typeface="+mn-ea"/>
                </a:rPr>
                <a:t>]</a:t>
              </a:r>
            </a:p>
            <a:p>
              <a:pPr indent="0"/>
              <a:r>
                <a:rPr lang="zh-CN" altLang="en-US" sz="1400" dirty="0">
                  <a:latin typeface="Courier New" panose="02070309020205020404" charset="0"/>
                  <a:ea typeface="宋体" panose="02010600030101010101" pitchFamily="2" charset="-122"/>
                  <a:sym typeface="+mn-ea"/>
                </a:rPr>
                <a:t>功能：将架构权限授予指定数据库主体</a:t>
              </a:r>
              <a:r>
                <a:rPr lang="zh-CN" altLang="en-US" sz="1400" dirty="0" smtClean="0">
                  <a:latin typeface="Courier New" panose="02070309020205020404" charset="0"/>
                  <a:ea typeface="宋体" panose="02010600030101010101" pitchFamily="2" charset="-122"/>
                  <a:sym typeface="+mn-ea"/>
                </a:rPr>
                <a:t>。</a:t>
              </a:r>
              <a:endParaRPr lang="en-US" altLang="zh-CN" sz="1400" dirty="0" smtClean="0">
                <a:latin typeface="Courier New" panose="02070309020205020404" charset="0"/>
                <a:ea typeface="宋体" panose="02010600030101010101" pitchFamily="2" charset="-122"/>
                <a:sym typeface="+mn-ea"/>
              </a:endParaRPr>
            </a:p>
            <a:p>
              <a:pPr indent="0"/>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3</a:t>
              </a:r>
              <a:r>
                <a:rPr lang="zh-CN" altLang="en-US" sz="1400" dirty="0">
                  <a:latin typeface="Courier New" panose="02070309020205020404" charset="0"/>
                  <a:ea typeface="宋体" panose="02010600030101010101" pitchFamily="2" charset="-122"/>
                  <a:sym typeface="+mn-ea"/>
                </a:rPr>
                <a:t>）使用</a:t>
              </a:r>
              <a:r>
                <a:rPr lang="en-US" altLang="zh-CN" sz="1400" dirty="0">
                  <a:latin typeface="Courier New" panose="02070309020205020404" charset="0"/>
                  <a:ea typeface="宋体" panose="02010600030101010101" pitchFamily="2" charset="-122"/>
                  <a:sym typeface="+mn-ea"/>
                </a:rPr>
                <a:t>T-SQL</a:t>
              </a:r>
              <a:r>
                <a:rPr lang="zh-CN" altLang="en-US" sz="1400" dirty="0">
                  <a:latin typeface="Courier New" panose="02070309020205020404" charset="0"/>
                  <a:ea typeface="宋体" panose="02010600030101010101" pitchFamily="2" charset="-122"/>
                  <a:sym typeface="+mn-ea"/>
                </a:rPr>
                <a:t>语句变更架构所有者</a:t>
              </a:r>
            </a:p>
            <a:p>
              <a:pPr indent="0"/>
              <a:r>
                <a:rPr lang="zh-CN" altLang="en-US" sz="1400" dirty="0">
                  <a:latin typeface="Courier New" panose="02070309020205020404" charset="0"/>
                  <a:ea typeface="宋体" panose="02010600030101010101" pitchFamily="2" charset="-122"/>
                  <a:sym typeface="+mn-ea"/>
                </a:rPr>
                <a:t>格式：</a:t>
              </a:r>
              <a:r>
                <a:rPr lang="en-US" altLang="zh-CN" sz="1400" dirty="0">
                  <a:latin typeface="Courier New" panose="02070309020205020404" charset="0"/>
                  <a:ea typeface="宋体" panose="02010600030101010101" pitchFamily="2" charset="-122"/>
                  <a:sym typeface="+mn-ea"/>
                </a:rPr>
                <a:t>alter authorization on schema::</a:t>
              </a:r>
              <a:r>
                <a:rPr lang="zh-CN" altLang="en-US" sz="1400" dirty="0">
                  <a:latin typeface="Courier New" panose="02070309020205020404" charset="0"/>
                  <a:ea typeface="宋体" panose="02010600030101010101" pitchFamily="2" charset="-122"/>
                  <a:sym typeface="+mn-ea"/>
                </a:rPr>
                <a:t>架构名</a:t>
              </a:r>
              <a:r>
                <a:rPr lang="en-US" altLang="zh-CN" sz="1400" dirty="0">
                  <a:latin typeface="Courier New" panose="02070309020205020404" charset="0"/>
                  <a:ea typeface="宋体" panose="02010600030101010101" pitchFamily="2" charset="-122"/>
                  <a:sym typeface="+mn-ea"/>
                </a:rPr>
                <a:t>to </a:t>
              </a:r>
              <a:r>
                <a:rPr lang="zh-CN" altLang="en-US" sz="1400" dirty="0">
                  <a:latin typeface="Courier New" panose="02070309020205020404" charset="0"/>
                  <a:ea typeface="宋体" panose="02010600030101010101" pitchFamily="2" charset="-122"/>
                  <a:sym typeface="+mn-ea"/>
                </a:rPr>
                <a:t>数据库主体</a:t>
              </a:r>
            </a:p>
            <a:p>
              <a:pPr indent="0"/>
              <a:r>
                <a:rPr lang="zh-CN" altLang="en-US" sz="1400" dirty="0">
                  <a:latin typeface="Courier New" panose="02070309020205020404" charset="0"/>
                  <a:ea typeface="宋体" panose="02010600030101010101" pitchFamily="2" charset="-122"/>
                  <a:sym typeface="+mn-ea"/>
                </a:rPr>
                <a:t>功能：修改架构的所有者，数据库主体为</a:t>
              </a:r>
              <a:r>
                <a:rPr lang="en-US" altLang="zh-CN" sz="1400" dirty="0" err="1">
                  <a:latin typeface="Courier New" panose="02070309020205020404" charset="0"/>
                  <a:ea typeface="宋体" panose="02010600030101010101" pitchFamily="2" charset="-122"/>
                  <a:sym typeface="+mn-ea"/>
                </a:rPr>
                <a:t>dbo</a:t>
              </a:r>
              <a:r>
                <a:rPr lang="zh-CN" altLang="en-US" sz="1400" dirty="0">
                  <a:latin typeface="Courier New" panose="02070309020205020404" charset="0"/>
                  <a:ea typeface="宋体" panose="02010600030101010101" pitchFamily="2" charset="-122"/>
                  <a:sym typeface="+mn-ea"/>
                </a:rPr>
                <a:t>则表示撤销架构所有者权限。</a:t>
              </a:r>
            </a:p>
            <a:p>
              <a:pPr indent="0"/>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4</a:t>
              </a:r>
              <a:r>
                <a:rPr lang="zh-CN" altLang="en-US" sz="1400" dirty="0">
                  <a:latin typeface="Courier New" panose="02070309020205020404" charset="0"/>
                  <a:ea typeface="宋体" panose="02010600030101010101" pitchFamily="2" charset="-122"/>
                  <a:sym typeface="+mn-ea"/>
                </a:rPr>
                <a:t>）使用</a:t>
              </a:r>
              <a:r>
                <a:rPr lang="en-US" altLang="zh-CN" sz="1400" dirty="0">
                  <a:latin typeface="Courier New" panose="02070309020205020404" charset="0"/>
                  <a:ea typeface="宋体" panose="02010600030101010101" pitchFamily="2" charset="-122"/>
                  <a:sym typeface="+mn-ea"/>
                </a:rPr>
                <a:t>T-SQL</a:t>
              </a:r>
              <a:r>
                <a:rPr lang="zh-CN" altLang="en-US" sz="1400" dirty="0">
                  <a:latin typeface="Courier New" panose="02070309020205020404" charset="0"/>
                  <a:ea typeface="宋体" panose="02010600030101010101" pitchFamily="2" charset="-122"/>
                  <a:sym typeface="+mn-ea"/>
                </a:rPr>
                <a:t>语句删除架构</a:t>
              </a:r>
            </a:p>
            <a:p>
              <a:pPr indent="0"/>
              <a:r>
                <a:rPr lang="zh-CN" altLang="en-US" sz="1400" dirty="0">
                  <a:latin typeface="Courier New" panose="02070309020205020404" charset="0"/>
                  <a:ea typeface="宋体" panose="02010600030101010101" pitchFamily="2" charset="-122"/>
                  <a:sym typeface="+mn-ea"/>
                </a:rPr>
                <a:t>格式：</a:t>
              </a:r>
              <a:r>
                <a:rPr lang="en-US" altLang="zh-CN" sz="1400" dirty="0">
                  <a:latin typeface="Courier New" panose="02070309020205020404" charset="0"/>
                  <a:ea typeface="宋体" panose="02010600030101010101" pitchFamily="2" charset="-122"/>
                  <a:sym typeface="+mn-ea"/>
                </a:rPr>
                <a:t>drop schema </a:t>
              </a:r>
              <a:r>
                <a:rPr lang="zh-CN" altLang="en-US" sz="1400" dirty="0">
                  <a:latin typeface="Courier New" panose="02070309020205020404" charset="0"/>
                  <a:ea typeface="宋体" panose="02010600030101010101" pitchFamily="2" charset="-122"/>
                  <a:sym typeface="+mn-ea"/>
                </a:rPr>
                <a:t>架构</a:t>
              </a:r>
            </a:p>
            <a:p>
              <a:pPr indent="0"/>
              <a:r>
                <a:rPr lang="zh-CN" altLang="en-US" sz="1400" dirty="0">
                  <a:latin typeface="Courier New" panose="02070309020205020404" charset="0"/>
                  <a:ea typeface="宋体" panose="02010600030101010101" pitchFamily="2" charset="-122"/>
                  <a:sym typeface="+mn-ea"/>
                </a:rPr>
                <a:t>功能：删除指定名称的架构。</a:t>
              </a:r>
            </a:p>
            <a:p>
              <a:pPr indent="0"/>
              <a:r>
                <a:rPr lang="zh-CN" altLang="en-US" sz="1400" dirty="0">
                  <a:latin typeface="Courier New" panose="02070309020205020404" charset="0"/>
                  <a:ea typeface="宋体" panose="02010600030101010101" pitchFamily="2" charset="-122"/>
                  <a:sym typeface="+mn-ea"/>
                </a:rPr>
                <a:t>说明：删除架构不影响架构所有者</a:t>
              </a:r>
              <a:r>
                <a:rPr lang="zh-CN" altLang="en-US" sz="1400" dirty="0" smtClean="0">
                  <a:latin typeface="Courier New" panose="02070309020205020404" charset="0"/>
                  <a:ea typeface="宋体" panose="02010600030101010101" pitchFamily="2" charset="-122"/>
                  <a:sym typeface="+mn-ea"/>
                </a:rPr>
                <a:t>。</a:t>
              </a:r>
              <a:endParaRPr lang="zh-CN" altLang="en-US" sz="1400" dirty="0">
                <a:latin typeface="Courier New" panose="02070309020205020404" charset="0"/>
                <a:ea typeface="宋体" panose="02010600030101010101" pitchFamily="2" charset="-122"/>
                <a:sym typeface="+mn-ea"/>
              </a:endParaRPr>
            </a:p>
          </p:txBody>
        </p:sp>
        <p:sp>
          <p:nvSpPr>
            <p:cNvPr id="36" name="矩形 35"/>
            <p:cNvSpPr/>
            <p:nvPr/>
          </p:nvSpPr>
          <p:spPr>
            <a:xfrm>
              <a:off x="1088299" y="4139050"/>
              <a:ext cx="2241974" cy="33038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2.</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T-SQL</a:t>
              </a:r>
              <a:r>
                <a:rPr lang="zh-CN" altLang="en-US" b="1" dirty="0">
                  <a:solidFill>
                    <a:schemeClr val="tx1">
                      <a:lumMod val="65000"/>
                      <a:lumOff val="35000"/>
                    </a:schemeClr>
                  </a:solidFill>
                </a:rPr>
                <a:t>语句管理架构</a:t>
              </a:r>
            </a:p>
          </p:txBody>
        </p:sp>
      </p:grpSp>
      <p:grpSp>
        <p:nvGrpSpPr>
          <p:cNvPr id="17" name="组合 16"/>
          <p:cNvGrpSpPr/>
          <p:nvPr/>
        </p:nvGrpSpPr>
        <p:grpSpPr>
          <a:xfrm>
            <a:off x="8129446" y="2362328"/>
            <a:ext cx="3684118" cy="2483193"/>
            <a:chOff x="1054676" y="4153868"/>
            <a:chExt cx="2275597" cy="797320"/>
          </a:xfrm>
        </p:grpSpPr>
        <p:sp>
          <p:nvSpPr>
            <p:cNvPr id="18" name="矩形 17"/>
            <p:cNvSpPr/>
            <p:nvPr/>
          </p:nvSpPr>
          <p:spPr>
            <a:xfrm>
              <a:off x="1054676" y="4565778"/>
              <a:ext cx="2275596" cy="385410"/>
            </a:xfrm>
            <a:prstGeom prst="rect">
              <a:avLst/>
            </a:prstGeom>
          </p:spPr>
          <p:txBody>
            <a:bodyPr wrap="square">
              <a:spAutoFit/>
              <a:scene3d>
                <a:camera prst="orthographicFront"/>
                <a:lightRig rig="threePt" dir="t"/>
              </a:scene3d>
              <a:sp3d contourW="6350"/>
            </a:bodyPr>
            <a:lstStyle/>
            <a:p>
              <a:pPr indent="0"/>
              <a:r>
                <a:rPr lang="en-US" altLang="zh-CN" dirty="0">
                  <a:latin typeface="Courier New" panose="02070309020205020404" charset="0"/>
                  <a:ea typeface="宋体" panose="02010600030101010101" pitchFamily="2" charset="-122"/>
                  <a:sym typeface="+mn-ea"/>
                </a:rPr>
                <a:t>use </a:t>
              </a:r>
              <a:r>
                <a:rPr lang="en-US" altLang="zh-CN" dirty="0" err="1">
                  <a:latin typeface="Courier New" panose="02070309020205020404" charset="0"/>
                  <a:ea typeface="宋体" panose="02010600030101010101" pitchFamily="2" charset="-122"/>
                  <a:sym typeface="+mn-ea"/>
                </a:rPr>
                <a:t>jxgl</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alter schema </a:t>
              </a:r>
              <a:r>
                <a:rPr lang="en-US" altLang="zh-CN" dirty="0" err="1">
                  <a:latin typeface="Courier New" panose="02070309020205020404" charset="0"/>
                  <a:ea typeface="宋体" panose="02010600030101010101" pitchFamily="2" charset="-122"/>
                  <a:sym typeface="+mn-ea"/>
                </a:rPr>
                <a:t>user_schema_sql</a:t>
              </a:r>
              <a:r>
                <a:rPr lang="en-US" altLang="zh-CN" dirty="0">
                  <a:latin typeface="Courier New" panose="02070309020205020404" charset="0"/>
                  <a:ea typeface="宋体" panose="02010600030101010101" pitchFamily="2" charset="-122"/>
                  <a:sym typeface="+mn-ea"/>
                </a:rPr>
                <a:t> </a:t>
              </a:r>
              <a:endParaRPr lang="en-US" altLang="zh-CN" dirty="0" smtClean="0">
                <a:latin typeface="Courier New" panose="02070309020205020404" charset="0"/>
                <a:ea typeface="宋体" panose="02010600030101010101" pitchFamily="2" charset="-122"/>
                <a:sym typeface="+mn-ea"/>
              </a:endParaRPr>
            </a:p>
            <a:p>
              <a:pPr indent="0"/>
              <a:r>
                <a:rPr lang="en-US" altLang="zh-CN" dirty="0" smtClean="0">
                  <a:latin typeface="Courier New" panose="02070309020205020404" charset="0"/>
                  <a:ea typeface="宋体" panose="02010600030101010101" pitchFamily="2" charset="-122"/>
                  <a:sym typeface="+mn-ea"/>
                </a:rPr>
                <a:t>transfer </a:t>
              </a:r>
              <a:r>
                <a:rPr lang="en-US" altLang="zh-CN" dirty="0">
                  <a:latin typeface="Courier New" panose="02070309020205020404" charset="0"/>
                  <a:ea typeface="宋体" panose="02010600030101010101" pitchFamily="2" charset="-122"/>
                  <a:sym typeface="+mn-ea"/>
                </a:rPr>
                <a:t>object::</a:t>
              </a:r>
              <a:r>
                <a:rPr lang="en-US" altLang="zh-CN" dirty="0" err="1">
                  <a:latin typeface="Courier New" panose="02070309020205020404" charset="0"/>
                  <a:ea typeface="宋体" panose="02010600030101010101" pitchFamily="2" charset="-122"/>
                  <a:sym typeface="+mn-ea"/>
                </a:rPr>
                <a:t>dbo</a:t>
              </a:r>
              <a:r>
                <a:rPr lang="en-US" altLang="zh-CN" dirty="0">
                  <a:latin typeface="Courier New" panose="02070309020205020404" charset="0"/>
                  <a:ea typeface="宋体" panose="02010600030101010101" pitchFamily="2" charset="-122"/>
                  <a:sym typeface="+mn-ea"/>
                </a:rPr>
                <a:t>.</a:t>
              </a:r>
              <a:r>
                <a:rPr lang="zh-CN" altLang="en-US" dirty="0" smtClean="0">
                  <a:latin typeface="Courier New" panose="02070309020205020404" charset="0"/>
                  <a:ea typeface="宋体" panose="02010600030101010101" pitchFamily="2" charset="-122"/>
                  <a:sym typeface="+mn-ea"/>
                </a:rPr>
                <a:t>学生</a:t>
              </a:r>
              <a:endParaRPr lang="zh-CN" altLang="en-US" dirty="0">
                <a:latin typeface="Courier New" panose="02070309020205020404" charset="0"/>
                <a:ea typeface="宋体" panose="02010600030101010101" pitchFamily="2" charset="-122"/>
                <a:sym typeface="+mn-ea"/>
              </a:endParaRPr>
            </a:p>
          </p:txBody>
        </p:sp>
        <p:sp>
          <p:nvSpPr>
            <p:cNvPr id="19" name="矩形 18"/>
            <p:cNvSpPr/>
            <p:nvPr/>
          </p:nvSpPr>
          <p:spPr>
            <a:xfrm>
              <a:off x="1088299" y="4153868"/>
              <a:ext cx="2241974" cy="349833"/>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19】 </a:t>
              </a:r>
              <a:r>
                <a:rPr lang="zh-CN" altLang="en-US" b="1" dirty="0" smtClean="0">
                  <a:solidFill>
                    <a:schemeClr val="tx1">
                      <a:lumMod val="65000"/>
                      <a:lumOff val="35000"/>
                    </a:schemeClr>
                  </a:solidFill>
                </a:rPr>
                <a:t>将</a:t>
              </a:r>
              <a:r>
                <a:rPr lang="zh-CN" altLang="en-US" b="1" dirty="0">
                  <a:solidFill>
                    <a:schemeClr val="tx1">
                      <a:lumMod val="65000"/>
                      <a:lumOff val="35000"/>
                    </a:schemeClr>
                  </a:solidFill>
                </a:rPr>
                <a:t>数据库</a:t>
              </a:r>
              <a:r>
                <a:rPr lang="en-US" altLang="zh-CN" b="1" dirty="0" err="1">
                  <a:solidFill>
                    <a:schemeClr val="tx1">
                      <a:lumMod val="65000"/>
                      <a:lumOff val="35000"/>
                    </a:schemeClr>
                  </a:solidFill>
                </a:rPr>
                <a:t>jxgl</a:t>
              </a:r>
              <a:r>
                <a:rPr lang="zh-CN" altLang="en-US" b="1" dirty="0">
                  <a:solidFill>
                    <a:schemeClr val="tx1">
                      <a:lumMod val="65000"/>
                      <a:lumOff val="35000"/>
                    </a:schemeClr>
                  </a:solidFill>
                </a:rPr>
                <a:t>中的安全对象</a:t>
              </a:r>
              <a:r>
                <a:rPr lang="en-US" altLang="zh-CN" b="1" dirty="0" err="1">
                  <a:solidFill>
                    <a:schemeClr val="tx1">
                      <a:lumMod val="65000"/>
                      <a:lumOff val="35000"/>
                    </a:schemeClr>
                  </a:solidFill>
                </a:rPr>
                <a:t>dbo</a:t>
              </a:r>
              <a:r>
                <a:rPr lang="en-US" altLang="zh-CN" b="1" dirty="0">
                  <a:solidFill>
                    <a:schemeClr val="tx1">
                      <a:lumMod val="65000"/>
                      <a:lumOff val="35000"/>
                    </a:schemeClr>
                  </a:solidFill>
                </a:rPr>
                <a:t>.</a:t>
              </a:r>
              <a:r>
                <a:rPr lang="zh-CN" altLang="en-US" b="1" dirty="0">
                  <a:solidFill>
                    <a:schemeClr val="tx1">
                      <a:lumMod val="65000"/>
                      <a:lumOff val="35000"/>
                    </a:schemeClr>
                  </a:solidFill>
                </a:rPr>
                <a:t>学生移入架构</a:t>
              </a:r>
              <a:r>
                <a:rPr lang="en-US" altLang="zh-CN" b="1" dirty="0" err="1">
                  <a:solidFill>
                    <a:schemeClr val="tx1">
                      <a:lumMod val="65000"/>
                      <a:lumOff val="35000"/>
                    </a:schemeClr>
                  </a:solidFill>
                </a:rPr>
                <a:t>user_schema_sql</a:t>
              </a:r>
              <a:r>
                <a:rPr lang="zh-CN" altLang="en-US" b="1" dirty="0">
                  <a:solidFill>
                    <a:schemeClr val="tx1">
                      <a:lumMod val="65000"/>
                      <a:lumOff val="35000"/>
                    </a:schemeClr>
                  </a:solidFill>
                </a:rPr>
                <a:t>中。</a:t>
              </a:r>
            </a:p>
          </p:txBody>
        </p:sp>
      </p:grpSp>
    </p:spTree>
  </p:cSld>
  <p:clrMapOvr>
    <a:masterClrMapping/>
  </p:clrMapOvr>
  <p:transition spd="slow">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PART  </a:t>
            </a:r>
            <a:r>
              <a:rPr kumimoji="0" lang="en-US" altLang="zh-CN" sz="4800" b="1" i="0" u="none" strike="noStrike" kern="1200" cap="none" spc="0" normalizeH="0" baseline="0" noProof="0" dirty="0" smtClean="0">
                <a:ln>
                  <a:noFill/>
                </a:ln>
                <a:solidFill>
                  <a:srgbClr val="2980B9"/>
                </a:solidFill>
                <a:effectLst/>
                <a:uLnTx/>
                <a:uFillTx/>
                <a:latin typeface="Arial" panose="020B0604020202020204"/>
                <a:ea typeface="微软雅黑" panose="020B0503020204020204" charset="-122"/>
                <a:cs typeface="+mn-cs"/>
              </a:rPr>
              <a:t>06</a:t>
            </a:r>
            <a:endParaRPr kumimoji="0" lang="zh-CN" altLang="en-US"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 name="文本框 12"/>
          <p:cNvSpPr txBox="1"/>
          <p:nvPr/>
        </p:nvSpPr>
        <p:spPr>
          <a:xfrm>
            <a:off x="5981700" y="3288447"/>
            <a:ext cx="1826141"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操作权限</a:t>
            </a:r>
            <a:endPar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pic>
        <p:nvPicPr>
          <p:cNvPr id="5" name="图片占位符 4"/>
          <p:cNvPicPr>
            <a:picLocks noGrp="1" noChangeAspect="1"/>
          </p:cNvPicPr>
          <p:nvPr>
            <p:ph type="pic" sz="quarter" idx="10"/>
          </p:nvPr>
        </p:nvPicPr>
        <p:blipFill>
          <a:blip r:embed="rId3" cstate="screen"/>
          <a:srcRect/>
          <a:stretch>
            <a:fillRect/>
          </a:stretch>
        </p:blipFill>
        <p:spPr/>
      </p:pic>
      <p:cxnSp>
        <p:nvCxnSpPr>
          <p:cNvPr id="14" name="直接连接符 13"/>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权限概述</a:t>
            </a: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01</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91089" y="1253624"/>
            <a:ext cx="10226697" cy="2989966"/>
            <a:chOff x="1088299" y="4153868"/>
            <a:chExt cx="2241974" cy="2325758"/>
          </a:xfrm>
        </p:grpSpPr>
        <p:sp>
          <p:nvSpPr>
            <p:cNvPr id="15" name="矩形 14"/>
            <p:cNvSpPr/>
            <p:nvPr/>
          </p:nvSpPr>
          <p:spPr>
            <a:xfrm>
              <a:off x="1088299" y="4468621"/>
              <a:ext cx="2142923" cy="2011005"/>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权限操作是指对主体授予（</a:t>
              </a:r>
              <a:r>
                <a:rPr lang="en-US" altLang="zh-CN" dirty="0">
                  <a:latin typeface="Courier New" panose="02070309020205020404" charset="0"/>
                  <a:ea typeface="宋体" panose="02010600030101010101" pitchFamily="2" charset="-122"/>
                  <a:sym typeface="+mn-ea"/>
                </a:rPr>
                <a:t>grant</a:t>
              </a:r>
              <a:r>
                <a:rPr lang="zh-CN" altLang="en-US" dirty="0">
                  <a:latin typeface="Courier New" panose="02070309020205020404" charset="0"/>
                  <a:ea typeface="宋体" panose="02010600030101010101" pitchFamily="2" charset="-122"/>
                  <a:sym typeface="+mn-ea"/>
                </a:rPr>
                <a:t>）、拒绝（</a:t>
              </a:r>
              <a:r>
                <a:rPr lang="en-US" altLang="zh-CN" dirty="0">
                  <a:latin typeface="Courier New" panose="02070309020205020404" charset="0"/>
                  <a:ea typeface="宋体" panose="02010600030101010101" pitchFamily="2" charset="-122"/>
                  <a:sym typeface="+mn-ea"/>
                </a:rPr>
                <a:t>deny</a:t>
              </a:r>
              <a:r>
                <a:rPr lang="zh-CN" altLang="en-US" dirty="0">
                  <a:latin typeface="Courier New" panose="02070309020205020404" charset="0"/>
                  <a:ea typeface="宋体" panose="02010600030101010101" pitchFamily="2" charset="-122"/>
                  <a:sym typeface="+mn-ea"/>
                </a:rPr>
                <a:t>）和废除（</a:t>
              </a:r>
              <a:r>
                <a:rPr lang="en-US" altLang="zh-CN" dirty="0">
                  <a:latin typeface="Courier New" panose="02070309020205020404" charset="0"/>
                  <a:ea typeface="宋体" panose="02010600030101010101" pitchFamily="2" charset="-122"/>
                  <a:sym typeface="+mn-ea"/>
                </a:rPr>
                <a:t>revoke</a:t>
              </a:r>
              <a:r>
                <a:rPr lang="zh-CN" altLang="en-US" dirty="0">
                  <a:latin typeface="Courier New" panose="02070309020205020404" charset="0"/>
                  <a:ea typeface="宋体" panose="02010600030101010101" pitchFamily="2" charset="-122"/>
                  <a:sym typeface="+mn-ea"/>
                </a:rPr>
                <a:t>）安全对象的权限。数据库引擎实行权限分层管理，服务器主体管理服务器级别权限，数据库主体管理数据库级别的权限。主体的许可权限以记录形式存储在对应数据库的系统表</a:t>
              </a:r>
              <a:r>
                <a:rPr lang="en-US" altLang="zh-CN" dirty="0" err="1">
                  <a:latin typeface="Courier New" panose="02070309020205020404" charset="0"/>
                  <a:ea typeface="宋体" panose="02010600030101010101" pitchFamily="2" charset="-122"/>
                  <a:sym typeface="+mn-ea"/>
                </a:rPr>
                <a:t>sysprotects</a:t>
              </a:r>
              <a:r>
                <a:rPr lang="zh-CN" altLang="en-US" dirty="0">
                  <a:latin typeface="Courier New" panose="02070309020205020404" charset="0"/>
                  <a:ea typeface="宋体" panose="02010600030101010101" pitchFamily="2" charset="-122"/>
                  <a:sym typeface="+mn-ea"/>
                </a:rPr>
                <a:t>中</a:t>
              </a:r>
              <a:r>
                <a:rPr lang="zh-CN" altLang="en-US" dirty="0" smtClean="0">
                  <a:latin typeface="Courier New" panose="02070309020205020404" charset="0"/>
                  <a:ea typeface="宋体" panose="02010600030101010101" pitchFamily="2" charset="-122"/>
                  <a:sym typeface="+mn-ea"/>
                </a:rPr>
                <a:t>。</a:t>
              </a:r>
              <a:endParaRPr lang="en-US" altLang="zh-CN" dirty="0" smtClean="0">
                <a:latin typeface="Courier New" panose="02070309020205020404" charset="0"/>
                <a:ea typeface="宋体" panose="02010600030101010101" pitchFamily="2" charset="-122"/>
                <a:sym typeface="+mn-ea"/>
              </a:endParaRPr>
            </a:p>
            <a:p>
              <a:pPr indent="0"/>
              <a:r>
                <a:rPr lang="zh-CN" altLang="en-US" dirty="0" smtClean="0">
                  <a:latin typeface="Courier New" panose="02070309020205020404" charset="0"/>
                  <a:ea typeface="宋体" panose="02010600030101010101" pitchFamily="2" charset="-122"/>
                  <a:sym typeface="+mn-ea"/>
                </a:rPr>
                <a:t>（</a:t>
              </a:r>
              <a:r>
                <a:rPr lang="en-US" altLang="zh-CN" dirty="0">
                  <a:latin typeface="Courier New" panose="02070309020205020404" charset="0"/>
                  <a:ea typeface="宋体" panose="02010600030101010101" pitchFamily="2" charset="-122"/>
                  <a:sym typeface="+mn-ea"/>
                </a:rPr>
                <a:t>1</a:t>
              </a:r>
              <a:r>
                <a:rPr lang="zh-CN" altLang="en-US" dirty="0">
                  <a:latin typeface="Courier New" panose="02070309020205020404" charset="0"/>
                  <a:ea typeface="宋体" panose="02010600030101010101" pitchFamily="2" charset="-122"/>
                  <a:sym typeface="+mn-ea"/>
                </a:rPr>
                <a:t>）授予权限：授予数据库用户或角色的语句权限和对象权限，使得数据库用户在当前数据库中具有执行活动和处理数据的权限。</a:t>
              </a:r>
            </a:p>
            <a:p>
              <a:pPr indent="0"/>
              <a:r>
                <a:rPr lang="zh-CN" altLang="en-US" dirty="0">
                  <a:latin typeface="Courier New" panose="02070309020205020404" charset="0"/>
                  <a:ea typeface="宋体" panose="02010600030101010101" pitchFamily="2" charset="-122"/>
                  <a:sym typeface="+mn-ea"/>
                </a:rPr>
                <a:t>（</a:t>
              </a:r>
              <a:r>
                <a:rPr lang="en-US" altLang="zh-CN" dirty="0">
                  <a:latin typeface="Courier New" panose="02070309020205020404" charset="0"/>
                  <a:ea typeface="宋体" panose="02010600030101010101" pitchFamily="2" charset="-122"/>
                  <a:sym typeface="+mn-ea"/>
                </a:rPr>
                <a:t>2</a:t>
              </a:r>
              <a:r>
                <a:rPr lang="zh-CN" altLang="en-US" dirty="0">
                  <a:latin typeface="Courier New" panose="02070309020205020404" charset="0"/>
                  <a:ea typeface="宋体" panose="02010600030101010101" pitchFamily="2" charset="-122"/>
                  <a:sym typeface="+mn-ea"/>
                </a:rPr>
                <a:t>）拒绝权限：删除以前授予数据库用户或角色的语句权限和对象权限，并拒绝其通过其它组或数据库角色继承权限，确保其将来不继承更高级别组或数据库角色的权限。</a:t>
              </a:r>
            </a:p>
            <a:p>
              <a:pPr indent="0"/>
              <a:r>
                <a:rPr lang="zh-CN" altLang="en-US" dirty="0">
                  <a:latin typeface="Courier New" panose="02070309020205020404" charset="0"/>
                  <a:ea typeface="宋体" panose="02010600030101010101" pitchFamily="2" charset="-122"/>
                  <a:sym typeface="+mn-ea"/>
                </a:rPr>
                <a:t>（</a:t>
              </a:r>
              <a:r>
                <a:rPr lang="en-US" altLang="zh-CN" dirty="0">
                  <a:latin typeface="Courier New" panose="02070309020205020404" charset="0"/>
                  <a:ea typeface="宋体" panose="02010600030101010101" pitchFamily="2" charset="-122"/>
                  <a:sym typeface="+mn-ea"/>
                </a:rPr>
                <a:t>3</a:t>
              </a:r>
              <a:r>
                <a:rPr lang="zh-CN" altLang="en-US" dirty="0">
                  <a:latin typeface="Courier New" panose="02070309020205020404" charset="0"/>
                  <a:ea typeface="宋体" panose="02010600030101010101" pitchFamily="2" charset="-122"/>
                  <a:sym typeface="+mn-ea"/>
                </a:rPr>
                <a:t>）废除权限：收回（撤销）以前授予或拒绝的权限，但不妨碍数据库用户或角色从更高级别继承已授予的权限。</a:t>
              </a:r>
            </a:p>
          </p:txBody>
        </p:sp>
        <p:sp>
          <p:nvSpPr>
            <p:cNvPr id="16" name="矩形 15"/>
            <p:cNvSpPr/>
            <p:nvPr/>
          </p:nvSpPr>
          <p:spPr>
            <a:xfrm>
              <a:off x="1088299" y="4153868"/>
              <a:ext cx="2241974" cy="33038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a:t>
              </a:r>
              <a:r>
                <a:rPr lang="zh-CN" altLang="en-US" b="1" dirty="0" smtClean="0">
                  <a:solidFill>
                    <a:schemeClr val="tx1">
                      <a:lumMod val="65000"/>
                      <a:lumOff val="35000"/>
                    </a:schemeClr>
                  </a:solidFill>
                </a:rPr>
                <a:t>权限</a:t>
              </a:r>
              <a:r>
                <a:rPr lang="zh-CN" altLang="en-US" b="1" dirty="0">
                  <a:solidFill>
                    <a:schemeClr val="tx1">
                      <a:lumMod val="65000"/>
                      <a:lumOff val="35000"/>
                    </a:schemeClr>
                  </a:solidFill>
                </a:rPr>
                <a:t>操作类型</a:t>
              </a:r>
            </a:p>
          </p:txBody>
        </p:sp>
      </p:grpSp>
    </p:spTree>
  </p:cSld>
  <p:clrMapOvr>
    <a:masterClrMapping/>
  </p:clrMapOvr>
  <p:transition spd="slow">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权限概述</a:t>
            </a: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01</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91089" y="1253624"/>
            <a:ext cx="10226697" cy="1728082"/>
            <a:chOff x="1088299" y="4153868"/>
            <a:chExt cx="2241974" cy="1344196"/>
          </a:xfrm>
        </p:grpSpPr>
        <p:sp>
          <p:nvSpPr>
            <p:cNvPr id="15" name="矩形 14"/>
            <p:cNvSpPr/>
            <p:nvPr/>
          </p:nvSpPr>
          <p:spPr>
            <a:xfrm>
              <a:off x="1088299" y="4468621"/>
              <a:ext cx="2142923" cy="1029443"/>
            </a:xfrm>
            <a:prstGeom prst="rect">
              <a:avLst/>
            </a:prstGeom>
          </p:spPr>
          <p:txBody>
            <a:bodyPr wrap="square">
              <a:spAutoFit/>
              <a:scene3d>
                <a:camera prst="orthographicFront"/>
                <a:lightRig rig="threePt" dir="t"/>
              </a:scene3d>
              <a:sp3d contourW="6350"/>
            </a:bodyPr>
            <a:lstStyle/>
            <a:p>
              <a:pPr indent="0"/>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1</a:t>
              </a:r>
              <a:r>
                <a:rPr lang="zh-CN" altLang="en-US" sz="1600" dirty="0">
                  <a:latin typeface="Courier New" panose="02070309020205020404" charset="0"/>
                  <a:ea typeface="宋体" panose="02010600030101010101" pitchFamily="2" charset="-122"/>
                  <a:sym typeface="+mn-ea"/>
                </a:rPr>
                <a:t>）隐含权限</a:t>
              </a:r>
            </a:p>
            <a:p>
              <a:pPr indent="0"/>
              <a:r>
                <a:rPr lang="zh-CN" altLang="en-US" sz="1600" dirty="0">
                  <a:latin typeface="Courier New" panose="02070309020205020404" charset="0"/>
                  <a:ea typeface="宋体" panose="02010600030101010101" pitchFamily="2" charset="-122"/>
                  <a:sym typeface="+mn-ea"/>
                </a:rPr>
                <a:t>隐含权限是指数据库用户拥有的系统内置权限。数据库用户的隐含权限是不能明确地授予和撤销。其中，数据库用户</a:t>
              </a:r>
              <a:r>
                <a:rPr lang="en-US" altLang="zh-CN" sz="1600" dirty="0" err="1">
                  <a:latin typeface="Courier New" panose="02070309020205020404" charset="0"/>
                  <a:ea typeface="宋体" panose="02010600030101010101" pitchFamily="2" charset="-122"/>
                  <a:sym typeface="+mn-ea"/>
                </a:rPr>
                <a:t>dbo</a:t>
              </a:r>
              <a:r>
                <a:rPr lang="zh-CN" altLang="en-US" sz="1600" dirty="0">
                  <a:latin typeface="Courier New" panose="02070309020205020404" charset="0"/>
                  <a:ea typeface="宋体" panose="02010600030101010101" pitchFamily="2" charset="-122"/>
                  <a:sym typeface="+mn-ea"/>
                </a:rPr>
                <a:t>拥有本地数据库的全部操作权限。</a:t>
              </a:r>
            </a:p>
            <a:p>
              <a:pPr indent="0"/>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2</a:t>
              </a:r>
              <a:r>
                <a:rPr lang="zh-CN" altLang="en-US" sz="1600" dirty="0">
                  <a:latin typeface="Courier New" panose="02070309020205020404" charset="0"/>
                  <a:ea typeface="宋体" panose="02010600030101010101" pitchFamily="2" charset="-122"/>
                  <a:sym typeface="+mn-ea"/>
                </a:rPr>
                <a:t>）语句权限</a:t>
              </a:r>
            </a:p>
            <a:p>
              <a:pPr indent="0"/>
              <a:r>
                <a:rPr lang="zh-CN" altLang="en-US" sz="1600" dirty="0">
                  <a:latin typeface="Courier New" panose="02070309020205020404" charset="0"/>
                  <a:ea typeface="宋体" panose="02010600030101010101" pitchFamily="2" charset="-122"/>
                  <a:sym typeface="+mn-ea"/>
                </a:rPr>
                <a:t>语句权限是</a:t>
              </a:r>
              <a:r>
                <a:rPr lang="zh-CN" altLang="en-US" sz="1600" dirty="0" smtClean="0">
                  <a:latin typeface="Courier New" panose="02070309020205020404" charset="0"/>
                  <a:ea typeface="宋体" panose="02010600030101010101" pitchFamily="2" charset="-122"/>
                  <a:sym typeface="+mn-ea"/>
                </a:rPr>
                <a:t>指</a:t>
              </a:r>
              <a:r>
                <a:rPr lang="zh-CN" altLang="en-US" sz="1600" dirty="0">
                  <a:latin typeface="Courier New" panose="02070309020205020404" charset="0"/>
                  <a:ea typeface="宋体" panose="02010600030101010101" pitchFamily="2" charset="-122"/>
                  <a:sym typeface="+mn-ea"/>
                </a:rPr>
                <a:t>数据库用户拥有创建数据库对象（表、视图、自定义函数、存储过程等）</a:t>
              </a:r>
              <a:r>
                <a:rPr lang="zh-CN" altLang="en-US" sz="1600" dirty="0" smtClean="0">
                  <a:latin typeface="Courier New" panose="02070309020205020404" charset="0"/>
                  <a:ea typeface="宋体" panose="02010600030101010101" pitchFamily="2" charset="-122"/>
                  <a:sym typeface="+mn-ea"/>
                </a:rPr>
                <a:t>的权限。</a:t>
              </a:r>
              <a:endParaRPr lang="en-US" altLang="zh-CN" sz="1600" dirty="0" smtClean="0">
                <a:latin typeface="Courier New" panose="02070309020205020404" charset="0"/>
                <a:ea typeface="宋体" panose="02010600030101010101" pitchFamily="2" charset="-122"/>
                <a:sym typeface="+mn-ea"/>
              </a:endParaRPr>
            </a:p>
          </p:txBody>
        </p:sp>
        <p:sp>
          <p:nvSpPr>
            <p:cNvPr id="16" name="矩形 15"/>
            <p:cNvSpPr/>
            <p:nvPr/>
          </p:nvSpPr>
          <p:spPr>
            <a:xfrm>
              <a:off x="1088299" y="4153868"/>
              <a:ext cx="2241974" cy="30813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权限类型</a:t>
              </a:r>
            </a:p>
          </p:txBody>
        </p:sp>
      </p:grpSp>
      <p:graphicFrame>
        <p:nvGraphicFramePr>
          <p:cNvPr id="2" name="表格 1"/>
          <p:cNvGraphicFramePr>
            <a:graphicFrameLocks noGrp="1"/>
          </p:cNvGraphicFramePr>
          <p:nvPr/>
        </p:nvGraphicFramePr>
        <p:xfrm>
          <a:off x="1631973" y="3439000"/>
          <a:ext cx="8966352" cy="2123600"/>
        </p:xfrm>
        <a:graphic>
          <a:graphicData uri="http://schemas.openxmlformats.org/drawingml/2006/table">
            <a:tbl>
              <a:tblPr/>
              <a:tblGrid>
                <a:gridCol w="2097213"/>
                <a:gridCol w="2401160"/>
                <a:gridCol w="2218793"/>
                <a:gridCol w="2249186"/>
              </a:tblGrid>
              <a:tr h="474375">
                <a:tc>
                  <a:txBody>
                    <a:bodyPr/>
                    <a:lstStyle/>
                    <a:p>
                      <a:pPr indent="269875" algn="l">
                        <a:lnSpc>
                          <a:spcPts val="1265"/>
                        </a:lnSpc>
                        <a:spcBef>
                          <a:spcPts val="100"/>
                        </a:spcBef>
                        <a:spcAft>
                          <a:spcPts val="100"/>
                        </a:spcAft>
                      </a:pPr>
                      <a:r>
                        <a:rPr lang="zh-CN" sz="1600" kern="100" dirty="0">
                          <a:effectLst/>
                          <a:latin typeface="宋体" panose="02010600030101010101" pitchFamily="2" charset="-122"/>
                          <a:ea typeface="宋体" panose="02010600030101010101" pitchFamily="2" charset="-122"/>
                        </a:rPr>
                        <a:t>语句权限</a:t>
                      </a:r>
                    </a:p>
                  </a:txBody>
                  <a:tcPr marL="68580" marR="68580" marT="952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265"/>
                        </a:lnSpc>
                        <a:spcBef>
                          <a:spcPts val="100"/>
                        </a:spcBef>
                        <a:spcAft>
                          <a:spcPts val="100"/>
                        </a:spcAft>
                      </a:pPr>
                      <a:r>
                        <a:rPr lang="zh-CN" sz="1600" kern="100">
                          <a:effectLst/>
                          <a:latin typeface="宋体" panose="02010600030101010101" pitchFamily="2" charset="-122"/>
                          <a:ea typeface="宋体" panose="02010600030101010101" pitchFamily="2" charset="-122"/>
                        </a:rPr>
                        <a:t>语句权限含义</a:t>
                      </a:r>
                    </a:p>
                  </a:txBody>
                  <a:tcPr marL="68580" marR="68580" marT="9525"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265"/>
                        </a:lnSpc>
                        <a:spcBef>
                          <a:spcPts val="100"/>
                        </a:spcBef>
                        <a:spcAft>
                          <a:spcPts val="100"/>
                        </a:spcAft>
                      </a:pPr>
                      <a:r>
                        <a:rPr lang="zh-CN" sz="1600" kern="100" dirty="0">
                          <a:effectLst/>
                          <a:latin typeface="宋体" panose="02010600030101010101" pitchFamily="2" charset="-122"/>
                          <a:ea typeface="宋体" panose="02010600030101010101" pitchFamily="2" charset="-122"/>
                        </a:rPr>
                        <a:t>语句权限</a:t>
                      </a:r>
                    </a:p>
                  </a:txBody>
                  <a:tcPr marL="68580" marR="68580" marT="9525"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265"/>
                        </a:lnSpc>
                        <a:spcBef>
                          <a:spcPts val="100"/>
                        </a:spcBef>
                        <a:spcAft>
                          <a:spcPts val="100"/>
                        </a:spcAft>
                      </a:pPr>
                      <a:r>
                        <a:rPr lang="zh-CN" sz="1600" kern="100">
                          <a:effectLst/>
                          <a:latin typeface="宋体" panose="02010600030101010101" pitchFamily="2" charset="-122"/>
                          <a:ea typeface="宋体" panose="02010600030101010101" pitchFamily="2" charset="-122"/>
                        </a:rPr>
                        <a:t>语句权限含义</a:t>
                      </a:r>
                    </a:p>
                  </a:txBody>
                  <a:tcPr marL="68580" marR="68580" marT="9525"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439">
                <a:tc>
                  <a:txBody>
                    <a:bodyPr/>
                    <a:lstStyle/>
                    <a:p>
                      <a:pPr indent="269875" algn="l">
                        <a:lnSpc>
                          <a:spcPts val="1140"/>
                        </a:lnSpc>
                        <a:spcAft>
                          <a:spcPts val="0"/>
                        </a:spcAft>
                      </a:pPr>
                      <a:r>
                        <a:rPr lang="en-US" sz="1600" kern="100">
                          <a:effectLst/>
                          <a:latin typeface="宋体" panose="02010600030101010101" pitchFamily="2" charset="-122"/>
                          <a:ea typeface="宋体" panose="02010600030101010101" pitchFamily="2" charset="-122"/>
                        </a:rPr>
                        <a:t>create table</a:t>
                      </a:r>
                      <a:endParaRPr lang="zh-CN" sz="1600" kern="100">
                        <a:effectLst/>
                        <a:latin typeface="宋体" panose="02010600030101010101" pitchFamily="2" charset="-122"/>
                        <a:ea typeface="宋体" panose="02010600030101010101" pitchFamily="2" charset="-122"/>
                      </a:endParaRPr>
                    </a:p>
                  </a:txBody>
                  <a:tcPr marL="68580" marR="68580" marT="952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140"/>
                        </a:lnSpc>
                        <a:spcAft>
                          <a:spcPts val="0"/>
                        </a:spcAft>
                      </a:pPr>
                      <a:r>
                        <a:rPr lang="zh-CN" sz="1600" kern="100" dirty="0">
                          <a:effectLst/>
                          <a:latin typeface="宋体" panose="02010600030101010101" pitchFamily="2" charset="-122"/>
                          <a:ea typeface="宋体" panose="02010600030101010101" pitchFamily="2" charset="-122"/>
                        </a:rPr>
                        <a:t>创建</a:t>
                      </a:r>
                      <a:r>
                        <a:rPr lang="zh-CN" sz="1600" kern="100" dirty="0">
                          <a:effectLst/>
                          <a:latin typeface="宋体" panose="02010600030101010101" pitchFamily="2" charset="-122"/>
                          <a:ea typeface="宋体" panose="02010600030101010101" pitchFamily="2" charset="-122"/>
                          <a:cs typeface="Arial" panose="020B0604020202020204"/>
                        </a:rPr>
                        <a:t>表</a:t>
                      </a:r>
                      <a:endParaRPr lang="zh-CN" sz="1600" kern="100" dirty="0">
                        <a:effectLst/>
                        <a:latin typeface="宋体" panose="02010600030101010101" pitchFamily="2" charset="-122"/>
                        <a:ea typeface="宋体" panose="02010600030101010101" pitchFamily="2" charset="-122"/>
                      </a:endParaRPr>
                    </a:p>
                  </a:txBody>
                  <a:tcPr marL="68580" marR="68580" marT="9525"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140"/>
                        </a:lnSpc>
                        <a:spcAft>
                          <a:spcPts val="0"/>
                        </a:spcAft>
                      </a:pPr>
                      <a:r>
                        <a:rPr lang="en-US" sz="1600" kern="100" dirty="0">
                          <a:effectLst/>
                          <a:latin typeface="宋体" panose="02010600030101010101" pitchFamily="2" charset="-122"/>
                          <a:ea typeface="宋体" panose="02010600030101010101" pitchFamily="2" charset="-122"/>
                        </a:rPr>
                        <a:t>create function</a:t>
                      </a:r>
                      <a:endParaRPr lang="zh-CN" sz="1600" kern="100" dirty="0">
                        <a:effectLst/>
                        <a:latin typeface="宋体" panose="02010600030101010101" pitchFamily="2" charset="-122"/>
                        <a:ea typeface="宋体" panose="02010600030101010101" pitchFamily="2" charset="-122"/>
                      </a:endParaRPr>
                    </a:p>
                  </a:txBody>
                  <a:tcPr marL="68580" marR="68580" marT="9525"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140"/>
                        </a:lnSpc>
                        <a:spcAft>
                          <a:spcPts val="0"/>
                        </a:spcAft>
                      </a:pPr>
                      <a:r>
                        <a:rPr lang="zh-CN" sz="1600" kern="100">
                          <a:effectLst/>
                          <a:latin typeface="宋体" panose="02010600030101010101" pitchFamily="2" charset="-122"/>
                          <a:ea typeface="宋体" panose="02010600030101010101" pitchFamily="2" charset="-122"/>
                        </a:rPr>
                        <a:t>创建</a:t>
                      </a:r>
                      <a:r>
                        <a:rPr lang="zh-CN" sz="1600" kern="100">
                          <a:effectLst/>
                          <a:latin typeface="宋体" panose="02010600030101010101" pitchFamily="2" charset="-122"/>
                          <a:ea typeface="宋体" panose="02010600030101010101" pitchFamily="2" charset="-122"/>
                          <a:cs typeface="Arial" panose="020B0604020202020204"/>
                        </a:rPr>
                        <a:t>函数</a:t>
                      </a:r>
                      <a:endParaRPr lang="zh-CN" sz="1600" kern="100">
                        <a:effectLst/>
                        <a:latin typeface="宋体" panose="02010600030101010101" pitchFamily="2" charset="-122"/>
                        <a:ea typeface="宋体" panose="02010600030101010101" pitchFamily="2" charset="-122"/>
                      </a:endParaRPr>
                    </a:p>
                  </a:txBody>
                  <a:tcPr marL="68580" marR="68580" marT="9525"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908">
                <a:tc>
                  <a:txBody>
                    <a:bodyPr/>
                    <a:lstStyle/>
                    <a:p>
                      <a:pPr indent="269875" algn="l">
                        <a:lnSpc>
                          <a:spcPts val="1160"/>
                        </a:lnSpc>
                        <a:spcAft>
                          <a:spcPts val="0"/>
                        </a:spcAft>
                      </a:pPr>
                      <a:r>
                        <a:rPr lang="en-US" sz="1600" kern="100">
                          <a:effectLst/>
                          <a:latin typeface="宋体" panose="02010600030101010101" pitchFamily="2" charset="-122"/>
                          <a:ea typeface="宋体" panose="02010600030101010101" pitchFamily="2" charset="-122"/>
                        </a:rPr>
                        <a:t>create view</a:t>
                      </a:r>
                      <a:endParaRPr lang="zh-CN" sz="1600" kern="100">
                        <a:effectLst/>
                        <a:latin typeface="宋体" panose="02010600030101010101" pitchFamily="2" charset="-122"/>
                        <a:ea typeface="宋体" panose="02010600030101010101" pitchFamily="2" charset="-122"/>
                      </a:endParaRPr>
                    </a:p>
                  </a:txBody>
                  <a:tcPr marL="68580" marR="68580" marT="952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160"/>
                        </a:lnSpc>
                        <a:spcAft>
                          <a:spcPts val="0"/>
                        </a:spcAft>
                      </a:pPr>
                      <a:r>
                        <a:rPr lang="zh-CN" sz="1600" kern="100">
                          <a:effectLst/>
                          <a:latin typeface="宋体" panose="02010600030101010101" pitchFamily="2" charset="-122"/>
                          <a:ea typeface="宋体" panose="02010600030101010101" pitchFamily="2" charset="-122"/>
                        </a:rPr>
                        <a:t>创建</a:t>
                      </a:r>
                      <a:r>
                        <a:rPr lang="zh-CN" sz="1600" kern="100">
                          <a:effectLst/>
                          <a:latin typeface="宋体" panose="02010600030101010101" pitchFamily="2" charset="-122"/>
                          <a:ea typeface="宋体" panose="02010600030101010101" pitchFamily="2" charset="-122"/>
                          <a:cs typeface="Arial" panose="020B0604020202020204"/>
                        </a:rPr>
                        <a:t>视图</a:t>
                      </a:r>
                      <a:endParaRPr lang="zh-CN" sz="1600" kern="100">
                        <a:effectLst/>
                        <a:latin typeface="宋体" panose="02010600030101010101" pitchFamily="2" charset="-122"/>
                        <a:ea typeface="宋体" panose="02010600030101010101" pitchFamily="2" charset="-122"/>
                      </a:endParaRPr>
                    </a:p>
                  </a:txBody>
                  <a:tcPr marL="68580" marR="68580" marT="9525"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160"/>
                        </a:lnSpc>
                        <a:spcAft>
                          <a:spcPts val="0"/>
                        </a:spcAft>
                      </a:pPr>
                      <a:r>
                        <a:rPr lang="en-US" sz="1600" kern="100" dirty="0">
                          <a:effectLst/>
                          <a:latin typeface="宋体" panose="02010600030101010101" pitchFamily="2" charset="-122"/>
                          <a:ea typeface="宋体" panose="02010600030101010101" pitchFamily="2" charset="-122"/>
                        </a:rPr>
                        <a:t>create procedure</a:t>
                      </a:r>
                      <a:endParaRPr lang="zh-CN" sz="1600" kern="100" dirty="0">
                        <a:effectLst/>
                        <a:latin typeface="宋体" panose="02010600030101010101" pitchFamily="2" charset="-122"/>
                        <a:ea typeface="宋体" panose="02010600030101010101" pitchFamily="2" charset="-122"/>
                      </a:endParaRPr>
                    </a:p>
                  </a:txBody>
                  <a:tcPr marL="68580" marR="68580" marT="9525"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160"/>
                        </a:lnSpc>
                        <a:spcAft>
                          <a:spcPts val="0"/>
                        </a:spcAft>
                      </a:pPr>
                      <a:r>
                        <a:rPr lang="zh-CN" sz="1600" kern="100" dirty="0">
                          <a:effectLst/>
                          <a:latin typeface="宋体" panose="02010600030101010101" pitchFamily="2" charset="-122"/>
                          <a:ea typeface="宋体" panose="02010600030101010101" pitchFamily="2" charset="-122"/>
                        </a:rPr>
                        <a:t>创建</a:t>
                      </a:r>
                      <a:r>
                        <a:rPr lang="zh-CN" sz="1600" kern="100" dirty="0">
                          <a:effectLst/>
                          <a:latin typeface="宋体" panose="02010600030101010101" pitchFamily="2" charset="-122"/>
                          <a:ea typeface="宋体" panose="02010600030101010101" pitchFamily="2" charset="-122"/>
                          <a:cs typeface="Arial" panose="020B0604020202020204"/>
                        </a:rPr>
                        <a:t>存储过程</a:t>
                      </a:r>
                      <a:endParaRPr lang="zh-CN" sz="1600" kern="100" dirty="0">
                        <a:effectLst/>
                        <a:latin typeface="宋体" panose="02010600030101010101" pitchFamily="2" charset="-122"/>
                        <a:ea typeface="宋体" panose="02010600030101010101" pitchFamily="2" charset="-122"/>
                      </a:endParaRPr>
                    </a:p>
                  </a:txBody>
                  <a:tcPr marL="68580" marR="68580" marT="9525"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439">
                <a:tc>
                  <a:txBody>
                    <a:bodyPr/>
                    <a:lstStyle/>
                    <a:p>
                      <a:pPr indent="269875" algn="l">
                        <a:lnSpc>
                          <a:spcPts val="1110"/>
                        </a:lnSpc>
                        <a:spcAft>
                          <a:spcPts val="0"/>
                        </a:spcAft>
                      </a:pPr>
                      <a:r>
                        <a:rPr lang="en-US" sz="1600" kern="100">
                          <a:effectLst/>
                          <a:latin typeface="宋体" panose="02010600030101010101" pitchFamily="2" charset="-122"/>
                          <a:ea typeface="宋体" panose="02010600030101010101" pitchFamily="2" charset="-122"/>
                        </a:rPr>
                        <a:t>create default</a:t>
                      </a:r>
                      <a:endParaRPr lang="zh-CN" sz="1600" kern="100">
                        <a:effectLst/>
                        <a:latin typeface="宋体" panose="02010600030101010101" pitchFamily="2" charset="-122"/>
                        <a:ea typeface="宋体" panose="02010600030101010101" pitchFamily="2" charset="-122"/>
                      </a:endParaRPr>
                    </a:p>
                  </a:txBody>
                  <a:tcPr marL="68580" marR="68580" marT="952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110"/>
                        </a:lnSpc>
                        <a:spcAft>
                          <a:spcPts val="0"/>
                        </a:spcAft>
                      </a:pPr>
                      <a:r>
                        <a:rPr lang="zh-CN" sz="1600" kern="100">
                          <a:effectLst/>
                          <a:latin typeface="宋体" panose="02010600030101010101" pitchFamily="2" charset="-122"/>
                          <a:ea typeface="宋体" panose="02010600030101010101" pitchFamily="2" charset="-122"/>
                        </a:rPr>
                        <a:t>创建</a:t>
                      </a:r>
                      <a:r>
                        <a:rPr lang="zh-CN" sz="1600" kern="100">
                          <a:effectLst/>
                          <a:latin typeface="宋体" panose="02010600030101010101" pitchFamily="2" charset="-122"/>
                          <a:ea typeface="宋体" panose="02010600030101010101" pitchFamily="2" charset="-122"/>
                          <a:cs typeface="Arial" panose="020B0604020202020204"/>
                        </a:rPr>
                        <a:t>默认值对象</a:t>
                      </a:r>
                      <a:endParaRPr lang="zh-CN" sz="1600" kern="100">
                        <a:effectLst/>
                        <a:latin typeface="宋体" panose="02010600030101010101" pitchFamily="2" charset="-122"/>
                        <a:ea typeface="宋体" panose="02010600030101010101" pitchFamily="2" charset="-122"/>
                      </a:endParaRPr>
                    </a:p>
                  </a:txBody>
                  <a:tcPr marL="68580" marR="68580" marT="9525"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110"/>
                        </a:lnSpc>
                        <a:spcAft>
                          <a:spcPts val="0"/>
                        </a:spcAft>
                      </a:pPr>
                      <a:r>
                        <a:rPr lang="en-US" sz="1600" kern="100" dirty="0">
                          <a:effectLst/>
                          <a:latin typeface="宋体" panose="02010600030101010101" pitchFamily="2" charset="-122"/>
                          <a:ea typeface="宋体" panose="02010600030101010101" pitchFamily="2" charset="-122"/>
                        </a:rPr>
                        <a:t>backup database</a:t>
                      </a:r>
                      <a:endParaRPr lang="zh-CN" sz="1600" kern="100" dirty="0">
                        <a:effectLst/>
                        <a:latin typeface="宋体" panose="02010600030101010101" pitchFamily="2" charset="-122"/>
                        <a:ea typeface="宋体" panose="02010600030101010101" pitchFamily="2" charset="-122"/>
                      </a:endParaRPr>
                    </a:p>
                  </a:txBody>
                  <a:tcPr marL="68580" marR="68580" marT="9525"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110"/>
                        </a:lnSpc>
                        <a:spcAft>
                          <a:spcPts val="0"/>
                        </a:spcAft>
                      </a:pPr>
                      <a:r>
                        <a:rPr lang="zh-CN" sz="1600" kern="100" dirty="0">
                          <a:effectLst/>
                          <a:latin typeface="宋体" panose="02010600030101010101" pitchFamily="2" charset="-122"/>
                          <a:ea typeface="宋体" panose="02010600030101010101" pitchFamily="2" charset="-122"/>
                        </a:rPr>
                        <a:t>备份</a:t>
                      </a:r>
                      <a:r>
                        <a:rPr lang="zh-CN" sz="1600" kern="100" dirty="0">
                          <a:effectLst/>
                          <a:latin typeface="宋体" panose="02010600030101010101" pitchFamily="2" charset="-122"/>
                          <a:ea typeface="宋体" panose="02010600030101010101" pitchFamily="2" charset="-122"/>
                          <a:cs typeface="Arial" panose="020B0604020202020204"/>
                        </a:rPr>
                        <a:t>数据库</a:t>
                      </a:r>
                      <a:endParaRPr lang="zh-CN" sz="1600" kern="100" dirty="0">
                        <a:effectLst/>
                        <a:latin typeface="宋体" panose="02010600030101010101" pitchFamily="2" charset="-122"/>
                        <a:ea typeface="宋体" panose="02010600030101010101" pitchFamily="2" charset="-122"/>
                      </a:endParaRPr>
                    </a:p>
                  </a:txBody>
                  <a:tcPr marL="68580" marR="68580" marT="9525"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439">
                <a:tc>
                  <a:txBody>
                    <a:bodyPr/>
                    <a:lstStyle/>
                    <a:p>
                      <a:pPr indent="269875" algn="l">
                        <a:lnSpc>
                          <a:spcPts val="1110"/>
                        </a:lnSpc>
                        <a:spcAft>
                          <a:spcPts val="0"/>
                        </a:spcAft>
                      </a:pPr>
                      <a:r>
                        <a:rPr lang="en-US" sz="1600" kern="100">
                          <a:effectLst/>
                          <a:latin typeface="宋体" panose="02010600030101010101" pitchFamily="2" charset="-122"/>
                          <a:ea typeface="宋体" panose="02010600030101010101" pitchFamily="2" charset="-122"/>
                        </a:rPr>
                        <a:t>create rule</a:t>
                      </a:r>
                      <a:endParaRPr lang="zh-CN" sz="1600" kern="100">
                        <a:effectLst/>
                        <a:latin typeface="宋体" panose="02010600030101010101" pitchFamily="2" charset="-122"/>
                        <a:ea typeface="宋体" panose="02010600030101010101" pitchFamily="2" charset="-122"/>
                      </a:endParaRPr>
                    </a:p>
                  </a:txBody>
                  <a:tcPr marL="68580" marR="68580" marT="952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110"/>
                        </a:lnSpc>
                        <a:spcAft>
                          <a:spcPts val="0"/>
                        </a:spcAft>
                      </a:pPr>
                      <a:r>
                        <a:rPr lang="zh-CN" sz="1600" kern="100">
                          <a:effectLst/>
                          <a:latin typeface="宋体" panose="02010600030101010101" pitchFamily="2" charset="-122"/>
                          <a:ea typeface="宋体" panose="02010600030101010101" pitchFamily="2" charset="-122"/>
                        </a:rPr>
                        <a:t>创建</a:t>
                      </a:r>
                      <a:r>
                        <a:rPr lang="zh-CN" sz="1600" kern="100">
                          <a:effectLst/>
                          <a:latin typeface="宋体" panose="02010600030101010101" pitchFamily="2" charset="-122"/>
                          <a:ea typeface="宋体" panose="02010600030101010101" pitchFamily="2" charset="-122"/>
                          <a:cs typeface="Arial" panose="020B0604020202020204"/>
                        </a:rPr>
                        <a:t>规则对象</a:t>
                      </a:r>
                      <a:endParaRPr lang="zh-CN" sz="1600" kern="100">
                        <a:effectLst/>
                        <a:latin typeface="宋体" panose="02010600030101010101" pitchFamily="2" charset="-122"/>
                        <a:ea typeface="宋体" panose="02010600030101010101" pitchFamily="2" charset="-122"/>
                      </a:endParaRPr>
                    </a:p>
                  </a:txBody>
                  <a:tcPr marL="68580" marR="68580" marT="9525"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110"/>
                        </a:lnSpc>
                        <a:spcAft>
                          <a:spcPts val="0"/>
                        </a:spcAft>
                      </a:pPr>
                      <a:r>
                        <a:rPr lang="en-US" sz="1600" kern="100">
                          <a:effectLst/>
                          <a:latin typeface="宋体" panose="02010600030101010101" pitchFamily="2" charset="-122"/>
                          <a:ea typeface="宋体" panose="02010600030101010101" pitchFamily="2" charset="-122"/>
                        </a:rPr>
                        <a:t>backup log</a:t>
                      </a:r>
                      <a:endParaRPr lang="zh-CN" sz="1600" kern="100">
                        <a:effectLst/>
                        <a:latin typeface="宋体" panose="02010600030101010101" pitchFamily="2" charset="-122"/>
                        <a:ea typeface="宋体" panose="02010600030101010101" pitchFamily="2" charset="-122"/>
                      </a:endParaRPr>
                    </a:p>
                  </a:txBody>
                  <a:tcPr marL="68580" marR="68580" marT="9525"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110"/>
                        </a:lnSpc>
                        <a:spcAft>
                          <a:spcPts val="0"/>
                        </a:spcAft>
                      </a:pPr>
                      <a:r>
                        <a:rPr lang="zh-CN" sz="1600" kern="100" dirty="0">
                          <a:effectLst/>
                          <a:latin typeface="宋体" panose="02010600030101010101" pitchFamily="2" charset="-122"/>
                          <a:ea typeface="宋体" panose="02010600030101010101" pitchFamily="2" charset="-122"/>
                        </a:rPr>
                        <a:t>备份</a:t>
                      </a:r>
                      <a:r>
                        <a:rPr lang="zh-CN" sz="1600" kern="100" dirty="0">
                          <a:effectLst/>
                          <a:latin typeface="宋体" panose="02010600030101010101" pitchFamily="2" charset="-122"/>
                          <a:ea typeface="宋体" panose="02010600030101010101" pitchFamily="2" charset="-122"/>
                          <a:cs typeface="Arial" panose="020B0604020202020204"/>
                        </a:rPr>
                        <a:t>事务日志</a:t>
                      </a:r>
                      <a:endParaRPr lang="zh-CN" sz="1600" kern="100" dirty="0">
                        <a:effectLst/>
                        <a:latin typeface="宋体" panose="02010600030101010101" pitchFamily="2" charset="-122"/>
                        <a:ea typeface="宋体" panose="02010600030101010101" pitchFamily="2" charset="-122"/>
                      </a:endParaRPr>
                    </a:p>
                  </a:txBody>
                  <a:tcPr marL="68580" marR="68580" marT="9525"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权限概述</a:t>
            </a: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01</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91089" y="1253623"/>
            <a:ext cx="10226697" cy="1481861"/>
            <a:chOff x="1088299" y="4153868"/>
            <a:chExt cx="2241974" cy="1152672"/>
          </a:xfrm>
        </p:grpSpPr>
        <p:sp>
          <p:nvSpPr>
            <p:cNvPr id="15" name="矩形 14"/>
            <p:cNvSpPr/>
            <p:nvPr/>
          </p:nvSpPr>
          <p:spPr>
            <a:xfrm>
              <a:off x="1088299" y="4468621"/>
              <a:ext cx="2142923" cy="837919"/>
            </a:xfrm>
            <a:prstGeom prst="rect">
              <a:avLst/>
            </a:prstGeom>
          </p:spPr>
          <p:txBody>
            <a:bodyPr wrap="square">
              <a:spAutoFit/>
              <a:scene3d>
                <a:camera prst="orthographicFront"/>
                <a:lightRig rig="threePt" dir="t"/>
              </a:scene3d>
              <a:sp3d contourW="6350"/>
            </a:bodyPr>
            <a:lstStyle/>
            <a:p>
              <a:pPr indent="0"/>
              <a:r>
                <a:rPr lang="zh-CN" altLang="en-US" sz="1600" dirty="0" smtClean="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3</a:t>
              </a:r>
              <a:r>
                <a:rPr lang="zh-CN" altLang="en-US" sz="1600" dirty="0">
                  <a:latin typeface="Courier New" panose="02070309020205020404" charset="0"/>
                  <a:ea typeface="宋体" panose="02010600030101010101" pitchFamily="2" charset="-122"/>
                  <a:sym typeface="+mn-ea"/>
                </a:rPr>
                <a:t>）对象权限</a:t>
              </a:r>
            </a:p>
            <a:p>
              <a:pPr indent="0"/>
              <a:r>
                <a:rPr lang="zh-CN" altLang="en-US" sz="1600" dirty="0">
                  <a:latin typeface="Courier New" panose="02070309020205020404" charset="0"/>
                  <a:ea typeface="宋体" panose="02010600030101010101" pitchFamily="2" charset="-122"/>
                  <a:sym typeface="+mn-ea"/>
                </a:rPr>
                <a:t>对象权限是指数据库用户拥有操作（已存在）数据库对象（表、视图、自定义函数、存储过程等）的行为。只有</a:t>
              </a:r>
              <a:r>
                <a:rPr lang="en-US" altLang="zh-CN" sz="1600" dirty="0">
                  <a:latin typeface="Courier New" panose="02070309020205020404" charset="0"/>
                  <a:ea typeface="宋体" panose="02010600030101010101" pitchFamily="2" charset="-122"/>
                  <a:sym typeface="+mn-ea"/>
                </a:rPr>
                <a:t>sysadmin</a:t>
              </a:r>
              <a:r>
                <a:rPr lang="zh-CN" altLang="en-US" sz="1600" dirty="0">
                  <a:latin typeface="Courier New" panose="02070309020205020404" charset="0"/>
                  <a:ea typeface="宋体" panose="02010600030101010101" pitchFamily="2" charset="-122"/>
                  <a:sym typeface="+mn-ea"/>
                </a:rPr>
                <a:t>、</a:t>
              </a:r>
              <a:r>
                <a:rPr lang="en-US" altLang="zh-CN" sz="1600" dirty="0" err="1">
                  <a:latin typeface="Courier New" panose="02070309020205020404" charset="0"/>
                  <a:ea typeface="宋体" panose="02010600030101010101" pitchFamily="2" charset="-122"/>
                  <a:sym typeface="+mn-ea"/>
                </a:rPr>
                <a:t>db_owner</a:t>
              </a:r>
              <a:r>
                <a:rPr lang="zh-CN" altLang="en-US" sz="1600" dirty="0">
                  <a:latin typeface="Courier New" panose="02070309020205020404" charset="0"/>
                  <a:ea typeface="宋体" panose="02010600030101010101" pitchFamily="2" charset="-122"/>
                  <a:sym typeface="+mn-ea"/>
                </a:rPr>
                <a:t>和</a:t>
              </a:r>
              <a:r>
                <a:rPr lang="en-US" altLang="zh-CN" sz="1600" dirty="0" err="1">
                  <a:latin typeface="Courier New" panose="02070309020205020404" charset="0"/>
                  <a:ea typeface="宋体" panose="02010600030101010101" pitchFamily="2" charset="-122"/>
                  <a:sym typeface="+mn-ea"/>
                </a:rPr>
                <a:t>db_securityadmin</a:t>
              </a:r>
              <a:r>
                <a:rPr lang="zh-CN" altLang="en-US" sz="1600" dirty="0">
                  <a:latin typeface="Courier New" panose="02070309020205020404" charset="0"/>
                  <a:ea typeface="宋体" panose="02010600030101010101" pitchFamily="2" charset="-122"/>
                  <a:sym typeface="+mn-ea"/>
                </a:rPr>
                <a:t>数据库角色的成员才能授予数据库用户的语句权限。不同数据库对象支持不同的对象权限。</a:t>
              </a:r>
            </a:p>
          </p:txBody>
        </p:sp>
        <p:sp>
          <p:nvSpPr>
            <p:cNvPr id="16" name="矩形 15"/>
            <p:cNvSpPr/>
            <p:nvPr/>
          </p:nvSpPr>
          <p:spPr>
            <a:xfrm>
              <a:off x="1088299" y="4153868"/>
              <a:ext cx="2241974" cy="30813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权限类型</a:t>
              </a:r>
            </a:p>
          </p:txBody>
        </p:sp>
      </p:grpSp>
      <p:graphicFrame>
        <p:nvGraphicFramePr>
          <p:cNvPr id="4" name="表格 3"/>
          <p:cNvGraphicFramePr>
            <a:graphicFrameLocks noGrp="1"/>
          </p:cNvGraphicFramePr>
          <p:nvPr/>
        </p:nvGraphicFramePr>
        <p:xfrm>
          <a:off x="1637206" y="3231674"/>
          <a:ext cx="9128762" cy="1035790"/>
        </p:xfrm>
        <a:graphic>
          <a:graphicData uri="http://schemas.openxmlformats.org/drawingml/2006/table">
            <a:tbl>
              <a:tblPr/>
              <a:tblGrid>
                <a:gridCol w="1234442"/>
                <a:gridCol w="3810000"/>
                <a:gridCol w="1295400"/>
                <a:gridCol w="2788920"/>
              </a:tblGrid>
              <a:tr h="340095">
                <a:tc>
                  <a:txBody>
                    <a:bodyPr/>
                    <a:lstStyle/>
                    <a:p>
                      <a:pPr algn="l">
                        <a:lnSpc>
                          <a:spcPts val="1400"/>
                        </a:lnSpc>
                        <a:spcBef>
                          <a:spcPts val="100"/>
                        </a:spcBef>
                        <a:spcAft>
                          <a:spcPts val="100"/>
                        </a:spcAft>
                      </a:pPr>
                      <a:r>
                        <a:rPr lang="zh-CN" sz="1600" kern="100" dirty="0">
                          <a:effectLst/>
                          <a:latin typeface="宋体" panose="02010600030101010101" pitchFamily="2" charset="-122"/>
                          <a:ea typeface="宋体" panose="02010600030101010101" pitchFamily="2" charset="-122"/>
                          <a:cs typeface="Times New Roman" panose="02020603050405020304"/>
                        </a:rPr>
                        <a:t>数据库对象</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400"/>
                        </a:lnSpc>
                        <a:spcBef>
                          <a:spcPts val="100"/>
                        </a:spcBef>
                        <a:spcAft>
                          <a:spcPts val="100"/>
                        </a:spcAft>
                      </a:pPr>
                      <a:r>
                        <a:rPr lang="zh-CN" sz="1600" kern="100" dirty="0">
                          <a:effectLst/>
                          <a:latin typeface="宋体" panose="02010600030101010101" pitchFamily="2" charset="-122"/>
                          <a:ea typeface="宋体" panose="02010600030101010101" pitchFamily="2" charset="-122"/>
                          <a:cs typeface="Times New Roman" panose="02020603050405020304"/>
                        </a:rPr>
                        <a:t>支持的对象权限</a:t>
                      </a: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400"/>
                        </a:lnSpc>
                        <a:spcBef>
                          <a:spcPts val="100"/>
                        </a:spcBef>
                        <a:spcAft>
                          <a:spcPts val="100"/>
                        </a:spcAft>
                      </a:pPr>
                      <a:r>
                        <a:rPr lang="zh-CN" sz="1600" kern="100">
                          <a:effectLst/>
                          <a:latin typeface="宋体" panose="02010600030101010101" pitchFamily="2" charset="-122"/>
                          <a:ea typeface="宋体" panose="02010600030101010101" pitchFamily="2" charset="-122"/>
                          <a:cs typeface="Times New Roman" panose="02020603050405020304"/>
                        </a:rPr>
                        <a:t>数据库对象</a:t>
                      </a: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400"/>
                        </a:lnSpc>
                        <a:spcBef>
                          <a:spcPts val="100"/>
                        </a:spcBef>
                        <a:spcAft>
                          <a:spcPts val="100"/>
                        </a:spcAft>
                      </a:pPr>
                      <a:r>
                        <a:rPr lang="zh-CN" sz="1600" kern="100">
                          <a:effectLst/>
                          <a:latin typeface="宋体" panose="02010600030101010101" pitchFamily="2" charset="-122"/>
                          <a:ea typeface="宋体" panose="02010600030101010101" pitchFamily="2" charset="-122"/>
                          <a:cs typeface="Times New Roman" panose="02020603050405020304"/>
                        </a:rPr>
                        <a:t>支持的对象权限</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095">
                <a:tc>
                  <a:txBody>
                    <a:bodyPr/>
                    <a:lstStyle/>
                    <a:p>
                      <a:pPr marL="36195" marR="36195" algn="l">
                        <a:lnSpc>
                          <a:spcPts val="1400"/>
                        </a:lnSpc>
                        <a:spcBef>
                          <a:spcPts val="100"/>
                        </a:spcBef>
                        <a:spcAft>
                          <a:spcPts val="100"/>
                        </a:spcAft>
                      </a:pPr>
                      <a:r>
                        <a:rPr lang="zh-CN" sz="1600">
                          <a:effectLst/>
                          <a:latin typeface="宋体" panose="02010600030101010101" pitchFamily="2" charset="-122"/>
                          <a:ea typeface="宋体" panose="02010600030101010101" pitchFamily="2" charset="-122"/>
                        </a:rPr>
                        <a:t>表</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l">
                        <a:lnSpc>
                          <a:spcPts val="1400"/>
                        </a:lnSpc>
                        <a:spcBef>
                          <a:spcPts val="100"/>
                        </a:spcBef>
                        <a:spcAft>
                          <a:spcPts val="100"/>
                        </a:spcAft>
                      </a:pPr>
                      <a:r>
                        <a:rPr lang="en-US" sz="1600" dirty="0">
                          <a:effectLst/>
                          <a:latin typeface="宋体" panose="02010600030101010101" pitchFamily="2" charset="-122"/>
                          <a:ea typeface="宋体" panose="02010600030101010101" pitchFamily="2" charset="-122"/>
                        </a:rPr>
                        <a:t>select</a:t>
                      </a:r>
                      <a:r>
                        <a:rPr lang="zh-CN" sz="1600" dirty="0">
                          <a:effectLst/>
                          <a:latin typeface="宋体" panose="02010600030101010101" pitchFamily="2" charset="-122"/>
                          <a:ea typeface="宋体" panose="02010600030101010101" pitchFamily="2" charset="-122"/>
                        </a:rPr>
                        <a:t>、</a:t>
                      </a:r>
                      <a:r>
                        <a:rPr lang="en-US" sz="1600" dirty="0">
                          <a:effectLst/>
                          <a:latin typeface="宋体" panose="02010600030101010101" pitchFamily="2" charset="-122"/>
                          <a:ea typeface="宋体" panose="02010600030101010101" pitchFamily="2" charset="-122"/>
                        </a:rPr>
                        <a:t>insert</a:t>
                      </a:r>
                      <a:r>
                        <a:rPr lang="zh-CN" sz="1600" dirty="0">
                          <a:effectLst/>
                          <a:latin typeface="宋体" panose="02010600030101010101" pitchFamily="2" charset="-122"/>
                          <a:ea typeface="宋体" panose="02010600030101010101" pitchFamily="2" charset="-122"/>
                        </a:rPr>
                        <a:t>、</a:t>
                      </a:r>
                      <a:r>
                        <a:rPr lang="en-US" sz="1600" dirty="0">
                          <a:effectLst/>
                          <a:latin typeface="宋体" panose="02010600030101010101" pitchFamily="2" charset="-122"/>
                          <a:ea typeface="宋体" panose="02010600030101010101" pitchFamily="2" charset="-122"/>
                        </a:rPr>
                        <a:t>delete</a:t>
                      </a:r>
                      <a:r>
                        <a:rPr lang="zh-CN" sz="1600" dirty="0">
                          <a:effectLst/>
                          <a:latin typeface="宋体" panose="02010600030101010101" pitchFamily="2" charset="-122"/>
                          <a:ea typeface="宋体" panose="02010600030101010101" pitchFamily="2" charset="-122"/>
                        </a:rPr>
                        <a:t>、</a:t>
                      </a:r>
                      <a:r>
                        <a:rPr lang="en-US" sz="1600" dirty="0">
                          <a:effectLst/>
                          <a:latin typeface="宋体" panose="02010600030101010101" pitchFamily="2" charset="-122"/>
                          <a:ea typeface="宋体" panose="02010600030101010101" pitchFamily="2" charset="-122"/>
                        </a:rPr>
                        <a:t>update</a:t>
                      </a:r>
                      <a:r>
                        <a:rPr lang="zh-CN" sz="1600" dirty="0">
                          <a:effectLst/>
                          <a:latin typeface="宋体" panose="02010600030101010101" pitchFamily="2" charset="-122"/>
                          <a:ea typeface="宋体" panose="02010600030101010101" pitchFamily="2" charset="-122"/>
                        </a:rPr>
                        <a:t>、</a:t>
                      </a:r>
                      <a:r>
                        <a:rPr lang="en-US" sz="1600" dirty="0">
                          <a:effectLst/>
                          <a:latin typeface="宋体" panose="02010600030101010101" pitchFamily="2" charset="-122"/>
                          <a:ea typeface="宋体" panose="02010600030101010101" pitchFamily="2" charset="-122"/>
                        </a:rPr>
                        <a:t>reference</a:t>
                      </a:r>
                      <a:endParaRPr lang="zh-CN" sz="1600" dirty="0">
                        <a:effectLst/>
                        <a:latin typeface="宋体" panose="02010600030101010101" pitchFamily="2" charset="-122"/>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l">
                        <a:lnSpc>
                          <a:spcPts val="1400"/>
                        </a:lnSpc>
                        <a:spcBef>
                          <a:spcPts val="100"/>
                        </a:spcBef>
                        <a:spcAft>
                          <a:spcPts val="100"/>
                        </a:spcAft>
                      </a:pPr>
                      <a:r>
                        <a:rPr lang="zh-CN" sz="1600" dirty="0">
                          <a:effectLst/>
                          <a:latin typeface="宋体" panose="02010600030101010101" pitchFamily="2" charset="-122"/>
                          <a:ea typeface="宋体" panose="02010600030101010101" pitchFamily="2" charset="-122"/>
                        </a:rPr>
                        <a:t>列</a:t>
                      </a: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l">
                        <a:lnSpc>
                          <a:spcPts val="1400"/>
                        </a:lnSpc>
                        <a:spcBef>
                          <a:spcPts val="100"/>
                        </a:spcBef>
                        <a:spcAft>
                          <a:spcPts val="100"/>
                        </a:spcAft>
                      </a:pPr>
                      <a:r>
                        <a:rPr lang="en-US" sz="1600">
                          <a:effectLst/>
                          <a:latin typeface="宋体" panose="02010600030101010101" pitchFamily="2" charset="-122"/>
                          <a:ea typeface="宋体" panose="02010600030101010101" pitchFamily="2" charset="-122"/>
                        </a:rPr>
                        <a:t>select</a:t>
                      </a:r>
                      <a:r>
                        <a:rPr lang="zh-CN" sz="1600">
                          <a:effectLst/>
                          <a:latin typeface="宋体" panose="02010600030101010101" pitchFamily="2" charset="-122"/>
                          <a:ea typeface="宋体" panose="02010600030101010101" pitchFamily="2" charset="-122"/>
                        </a:rPr>
                        <a:t>、</a:t>
                      </a:r>
                      <a:r>
                        <a:rPr lang="en-US" sz="1600">
                          <a:effectLst/>
                          <a:latin typeface="宋体" panose="02010600030101010101" pitchFamily="2" charset="-122"/>
                          <a:ea typeface="宋体" panose="02010600030101010101" pitchFamily="2" charset="-122"/>
                        </a:rPr>
                        <a:t>update</a:t>
                      </a:r>
                      <a:r>
                        <a:rPr lang="zh-CN" sz="1600">
                          <a:effectLst/>
                          <a:latin typeface="宋体" panose="02010600030101010101" pitchFamily="2" charset="-122"/>
                          <a:ea typeface="宋体" panose="02010600030101010101" pitchFamily="2" charset="-122"/>
                        </a:rPr>
                        <a:t>、</a:t>
                      </a:r>
                      <a:r>
                        <a:rPr lang="en-US" sz="1600">
                          <a:effectLst/>
                          <a:latin typeface="宋体" panose="02010600030101010101" pitchFamily="2" charset="-122"/>
                          <a:ea typeface="宋体" panose="02010600030101010101" pitchFamily="2" charset="-122"/>
                        </a:rPr>
                        <a:t>reference</a:t>
                      </a:r>
                      <a:endParaRPr lang="zh-CN" sz="1600">
                        <a:effectLst/>
                        <a:latin typeface="宋体" panose="02010600030101010101" pitchFamily="2" charset="-122"/>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095">
                <a:tc>
                  <a:txBody>
                    <a:bodyPr/>
                    <a:lstStyle/>
                    <a:p>
                      <a:pPr marL="36195" marR="36195" algn="l">
                        <a:lnSpc>
                          <a:spcPts val="1400"/>
                        </a:lnSpc>
                        <a:spcBef>
                          <a:spcPts val="100"/>
                        </a:spcBef>
                        <a:spcAft>
                          <a:spcPts val="100"/>
                        </a:spcAft>
                      </a:pPr>
                      <a:r>
                        <a:rPr lang="zh-CN" sz="1600" dirty="0">
                          <a:effectLst/>
                          <a:latin typeface="宋体" panose="02010600030101010101" pitchFamily="2" charset="-122"/>
                          <a:ea typeface="宋体" panose="02010600030101010101" pitchFamily="2" charset="-122"/>
                        </a:rPr>
                        <a:t>视图</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l">
                        <a:lnSpc>
                          <a:spcPts val="1400"/>
                        </a:lnSpc>
                        <a:spcBef>
                          <a:spcPts val="100"/>
                        </a:spcBef>
                        <a:spcAft>
                          <a:spcPts val="100"/>
                        </a:spcAft>
                      </a:pPr>
                      <a:r>
                        <a:rPr lang="en-US" sz="1600" dirty="0">
                          <a:effectLst/>
                          <a:latin typeface="宋体" panose="02010600030101010101" pitchFamily="2" charset="-122"/>
                          <a:ea typeface="宋体" panose="02010600030101010101" pitchFamily="2" charset="-122"/>
                        </a:rPr>
                        <a:t>select</a:t>
                      </a:r>
                      <a:r>
                        <a:rPr lang="zh-CN" sz="1600" dirty="0">
                          <a:effectLst/>
                          <a:latin typeface="宋体" panose="02010600030101010101" pitchFamily="2" charset="-122"/>
                          <a:ea typeface="宋体" panose="02010600030101010101" pitchFamily="2" charset="-122"/>
                        </a:rPr>
                        <a:t>、</a:t>
                      </a:r>
                      <a:r>
                        <a:rPr lang="en-US" sz="1600" dirty="0">
                          <a:effectLst/>
                          <a:latin typeface="宋体" panose="02010600030101010101" pitchFamily="2" charset="-122"/>
                          <a:ea typeface="宋体" panose="02010600030101010101" pitchFamily="2" charset="-122"/>
                        </a:rPr>
                        <a:t>insert</a:t>
                      </a:r>
                      <a:r>
                        <a:rPr lang="zh-CN" sz="1600" dirty="0">
                          <a:effectLst/>
                          <a:latin typeface="宋体" panose="02010600030101010101" pitchFamily="2" charset="-122"/>
                          <a:ea typeface="宋体" panose="02010600030101010101" pitchFamily="2" charset="-122"/>
                        </a:rPr>
                        <a:t>、</a:t>
                      </a:r>
                      <a:r>
                        <a:rPr lang="en-US" sz="1600" dirty="0">
                          <a:effectLst/>
                          <a:latin typeface="宋体" panose="02010600030101010101" pitchFamily="2" charset="-122"/>
                          <a:ea typeface="宋体" panose="02010600030101010101" pitchFamily="2" charset="-122"/>
                        </a:rPr>
                        <a:t>delete</a:t>
                      </a:r>
                      <a:r>
                        <a:rPr lang="zh-CN" sz="1600" dirty="0">
                          <a:effectLst/>
                          <a:latin typeface="宋体" panose="02010600030101010101" pitchFamily="2" charset="-122"/>
                          <a:ea typeface="宋体" panose="02010600030101010101" pitchFamily="2" charset="-122"/>
                        </a:rPr>
                        <a:t>、</a:t>
                      </a:r>
                      <a:r>
                        <a:rPr lang="en-US" sz="1600" dirty="0">
                          <a:effectLst/>
                          <a:latin typeface="宋体" panose="02010600030101010101" pitchFamily="2" charset="-122"/>
                          <a:ea typeface="宋体" panose="02010600030101010101" pitchFamily="2" charset="-122"/>
                        </a:rPr>
                        <a:t>update</a:t>
                      </a:r>
                      <a:endParaRPr lang="zh-CN" sz="1600" dirty="0">
                        <a:effectLst/>
                        <a:latin typeface="宋体" panose="02010600030101010101" pitchFamily="2" charset="-122"/>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l">
                        <a:lnSpc>
                          <a:spcPts val="1400"/>
                        </a:lnSpc>
                        <a:spcBef>
                          <a:spcPts val="100"/>
                        </a:spcBef>
                        <a:spcAft>
                          <a:spcPts val="100"/>
                        </a:spcAft>
                      </a:pPr>
                      <a:r>
                        <a:rPr lang="zh-CN" sz="1600" dirty="0">
                          <a:effectLst/>
                          <a:latin typeface="宋体" panose="02010600030101010101" pitchFamily="2" charset="-122"/>
                          <a:ea typeface="宋体" panose="02010600030101010101" pitchFamily="2" charset="-122"/>
                        </a:rPr>
                        <a:t>存储过程</a:t>
                      </a: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l">
                        <a:lnSpc>
                          <a:spcPts val="1400"/>
                        </a:lnSpc>
                        <a:spcBef>
                          <a:spcPts val="100"/>
                        </a:spcBef>
                        <a:spcAft>
                          <a:spcPts val="100"/>
                        </a:spcAft>
                      </a:pPr>
                      <a:r>
                        <a:rPr lang="en-US" sz="1600" dirty="0">
                          <a:effectLst/>
                          <a:latin typeface="宋体" panose="02010600030101010101" pitchFamily="2" charset="-122"/>
                          <a:ea typeface="宋体" panose="02010600030101010101" pitchFamily="2" charset="-122"/>
                        </a:rPr>
                        <a:t>execute</a:t>
                      </a:r>
                      <a:endParaRPr lang="zh-CN" sz="1600" dirty="0">
                        <a:effectLst/>
                        <a:latin typeface="宋体" panose="02010600030101010101" pitchFamily="2" charset="-122"/>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权</a:t>
            </a:r>
            <a:r>
              <a:rPr lang="zh-CN" altLang="en-US" sz="3200" b="1" dirty="0" smtClean="0">
                <a:solidFill>
                  <a:srgbClr val="2980B9"/>
                </a:solidFill>
              </a:rPr>
              <a:t>限管理</a:t>
            </a:r>
            <a:endParaRPr lang="zh-CN" altLang="en-US" sz="3200" b="1" dirty="0">
              <a:solidFill>
                <a:srgbClr val="2980B9"/>
              </a:solidFill>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91089" y="1253623"/>
            <a:ext cx="10226697" cy="989418"/>
            <a:chOff x="1088299" y="4153868"/>
            <a:chExt cx="2241974" cy="769623"/>
          </a:xfrm>
        </p:grpSpPr>
        <p:sp>
          <p:nvSpPr>
            <p:cNvPr id="15" name="矩形 14"/>
            <p:cNvSpPr/>
            <p:nvPr/>
          </p:nvSpPr>
          <p:spPr>
            <a:xfrm>
              <a:off x="1088299" y="4468621"/>
              <a:ext cx="2142923" cy="454870"/>
            </a:xfrm>
            <a:prstGeom prst="rect">
              <a:avLst/>
            </a:prstGeom>
          </p:spPr>
          <p:txBody>
            <a:bodyPr wrap="square">
              <a:spAutoFit/>
              <a:scene3d>
                <a:camera prst="orthographicFront"/>
                <a:lightRig rig="threePt" dir="t"/>
              </a:scene3d>
              <a:sp3d contourW="6350"/>
            </a:bodyPr>
            <a:lstStyle/>
            <a:p>
              <a:pPr indent="0"/>
              <a:r>
                <a:rPr lang="zh-CN" altLang="en-US" sz="1600" dirty="0">
                  <a:latin typeface="Courier New" panose="02070309020205020404" charset="0"/>
                  <a:ea typeface="宋体" panose="02010600030101010101" pitchFamily="2" charset="-122"/>
                  <a:sym typeface="+mn-ea"/>
                </a:rPr>
                <a:t>使用</a:t>
              </a:r>
              <a:r>
                <a:rPr lang="en-US" altLang="zh-CN" sz="1600" dirty="0">
                  <a:latin typeface="Courier New" panose="02070309020205020404" charset="0"/>
                  <a:ea typeface="宋体" panose="02010600030101010101" pitchFamily="2" charset="-122"/>
                  <a:sym typeface="+mn-ea"/>
                </a:rPr>
                <a:t>SSMS</a:t>
              </a:r>
              <a:r>
                <a:rPr lang="zh-CN" altLang="en-US" sz="1600" dirty="0">
                  <a:latin typeface="Courier New" panose="02070309020205020404" charset="0"/>
                  <a:ea typeface="宋体" panose="02010600030101010101" pitchFamily="2" charset="-122"/>
                  <a:sym typeface="+mn-ea"/>
                </a:rPr>
                <a:t>对管理对象权限有两种途径：面向单一用户的对象权限管理和面向数据库对象的对象权限管理</a:t>
              </a:r>
              <a:r>
                <a:rPr lang="zh-CN" altLang="en-US" sz="1600" dirty="0" smtClean="0">
                  <a:latin typeface="Courier New" panose="02070309020205020404" charset="0"/>
                  <a:ea typeface="宋体" panose="02010600030101010101" pitchFamily="2" charset="-122"/>
                  <a:sym typeface="+mn-ea"/>
                </a:rPr>
                <a:t>。</a:t>
              </a:r>
              <a:endParaRPr lang="en-US" altLang="zh-CN" sz="1600" dirty="0" smtClean="0">
                <a:latin typeface="Courier New" panose="02070309020205020404" charset="0"/>
                <a:ea typeface="宋体" panose="02010600030101010101" pitchFamily="2" charset="-122"/>
                <a:sym typeface="+mn-ea"/>
              </a:endParaRPr>
            </a:p>
            <a:p>
              <a:pPr indent="0"/>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1</a:t>
              </a:r>
              <a:r>
                <a:rPr lang="zh-CN" altLang="en-US" sz="1600" dirty="0">
                  <a:latin typeface="Courier New" panose="02070309020205020404" charset="0"/>
                  <a:ea typeface="宋体" panose="02010600030101010101" pitchFamily="2" charset="-122"/>
                  <a:sym typeface="+mn-ea"/>
                </a:rPr>
                <a:t>）面向单一用户的对象权限管</a:t>
              </a:r>
              <a:r>
                <a:rPr lang="zh-CN" altLang="en-US" sz="1600" dirty="0" smtClean="0">
                  <a:latin typeface="Courier New" panose="02070309020205020404" charset="0"/>
                  <a:ea typeface="宋体" panose="02010600030101010101" pitchFamily="2" charset="-122"/>
                  <a:sym typeface="+mn-ea"/>
                </a:rPr>
                <a:t>理</a:t>
              </a:r>
              <a:endParaRPr lang="zh-CN" altLang="en-US" sz="1600" dirty="0">
                <a:latin typeface="Courier New" panose="02070309020205020404" charset="0"/>
                <a:ea typeface="宋体" panose="02010600030101010101" pitchFamily="2" charset="-122"/>
                <a:sym typeface="+mn-ea"/>
              </a:endParaRPr>
            </a:p>
          </p:txBody>
        </p:sp>
        <p:sp>
          <p:nvSpPr>
            <p:cNvPr id="16" name="矩形 15"/>
            <p:cNvSpPr/>
            <p:nvPr/>
          </p:nvSpPr>
          <p:spPr>
            <a:xfrm>
              <a:off x="1088299" y="4153868"/>
              <a:ext cx="2241974" cy="33038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管理对象权限</a:t>
              </a:r>
            </a:p>
          </p:txBody>
        </p:sp>
      </p:grpSp>
      <p:grpSp>
        <p:nvGrpSpPr>
          <p:cNvPr id="12" name="组合 11"/>
          <p:cNvGrpSpPr/>
          <p:nvPr/>
        </p:nvGrpSpPr>
        <p:grpSpPr>
          <a:xfrm>
            <a:off x="991089" y="2358522"/>
            <a:ext cx="10226697" cy="1235640"/>
            <a:chOff x="1088299" y="4153868"/>
            <a:chExt cx="2241974" cy="961148"/>
          </a:xfrm>
        </p:grpSpPr>
        <p:sp>
          <p:nvSpPr>
            <p:cNvPr id="13" name="矩形 12"/>
            <p:cNvSpPr/>
            <p:nvPr/>
          </p:nvSpPr>
          <p:spPr>
            <a:xfrm>
              <a:off x="1088299" y="4468621"/>
              <a:ext cx="2142923" cy="646395"/>
            </a:xfrm>
            <a:prstGeom prst="rect">
              <a:avLst/>
            </a:prstGeom>
          </p:spPr>
          <p:txBody>
            <a:bodyPr wrap="square">
              <a:spAutoFit/>
              <a:scene3d>
                <a:camera prst="orthographicFront"/>
                <a:lightRig rig="threePt" dir="t"/>
              </a:scene3d>
              <a:sp3d contourW="6350"/>
            </a:bodyPr>
            <a:lstStyle/>
            <a:p>
              <a:pPr indent="0"/>
              <a:r>
                <a:rPr lang="zh-CN" altLang="en-US" sz="1600" dirty="0">
                  <a:latin typeface="Courier New" panose="02070309020205020404" charset="0"/>
                  <a:ea typeface="宋体" panose="02010600030101010101" pitchFamily="2" charset="-122"/>
                  <a:sym typeface="+mn-ea"/>
                </a:rPr>
                <a:t>具体操作步骤：</a:t>
              </a:r>
            </a:p>
            <a:p>
              <a:pPr indent="0"/>
              <a:r>
                <a:rPr lang="en-US" altLang="zh-CN" sz="1600" dirty="0">
                  <a:latin typeface="Courier New" panose="02070309020205020404" charset="0"/>
                  <a:ea typeface="宋体" panose="02010600030101010101" pitchFamily="2" charset="-122"/>
                  <a:sym typeface="+mn-ea"/>
                </a:rPr>
                <a:t>1</a:t>
              </a:r>
              <a:r>
                <a:rPr lang="zh-CN" altLang="en-US" sz="1600" dirty="0">
                  <a:latin typeface="Courier New" panose="02070309020205020404" charset="0"/>
                  <a:ea typeface="宋体" panose="02010600030101010101" pitchFamily="2" charset="-122"/>
                  <a:sym typeface="+mn-ea"/>
                </a:rPr>
                <a:t>）参照</a:t>
              </a:r>
              <a:r>
                <a:rPr lang="en-US" altLang="zh-CN" sz="1600" dirty="0">
                  <a:latin typeface="Courier New" panose="02070309020205020404" charset="0"/>
                  <a:ea typeface="宋体" panose="02010600030101010101" pitchFamily="2" charset="-122"/>
                  <a:sym typeface="+mn-ea"/>
                </a:rPr>
                <a:t>11.3.4  </a:t>
              </a:r>
              <a:r>
                <a:rPr lang="zh-CN" altLang="en-US" sz="1600" dirty="0">
                  <a:latin typeface="Courier New" panose="02070309020205020404" charset="0"/>
                  <a:ea typeface="宋体" panose="02010600030101010101" pitchFamily="2" charset="-122"/>
                  <a:sym typeface="+mn-ea"/>
                </a:rPr>
                <a:t>查看数据库用户，打开</a:t>
              </a:r>
              <a:r>
                <a:rPr lang="en-US" altLang="zh-CN" sz="1600" dirty="0">
                  <a:latin typeface="Courier New" panose="02070309020205020404" charset="0"/>
                  <a:ea typeface="宋体" panose="02010600030101010101" pitchFamily="2" charset="-122"/>
                  <a:sym typeface="+mn-ea"/>
                </a:rPr>
                <a:t>SSMS</a:t>
              </a:r>
              <a:r>
                <a:rPr lang="zh-CN" altLang="en-US" sz="1600" dirty="0">
                  <a:latin typeface="Courier New" panose="02070309020205020404" charset="0"/>
                  <a:ea typeface="宋体" panose="02010600030101010101" pitchFamily="2" charset="-122"/>
                  <a:sym typeface="+mn-ea"/>
                </a:rPr>
                <a:t>，右击一个用户（如</a:t>
              </a:r>
              <a:r>
                <a:rPr lang="en-US" altLang="zh-CN" sz="1600" dirty="0">
                  <a:latin typeface="Courier New" panose="02070309020205020404" charset="0"/>
                  <a:ea typeface="宋体" panose="02010600030101010101" pitchFamily="2" charset="-122"/>
                  <a:sym typeface="+mn-ea"/>
                </a:rPr>
                <a:t>win_regA_U</a:t>
              </a:r>
              <a:r>
                <a:rPr lang="zh-CN" altLang="en-US" sz="1600" dirty="0">
                  <a:latin typeface="Courier New" panose="02070309020205020404" charset="0"/>
                  <a:ea typeface="宋体" panose="02010600030101010101" pitchFamily="2" charset="-122"/>
                  <a:sym typeface="+mn-ea"/>
                </a:rPr>
                <a:t>），在弹出快捷菜单中选择“属性”命令，如图</a:t>
              </a:r>
              <a:r>
                <a:rPr lang="en-US" altLang="zh-CN" sz="1600" dirty="0">
                  <a:latin typeface="Courier New" panose="02070309020205020404" charset="0"/>
                  <a:ea typeface="宋体" panose="02010600030101010101" pitchFamily="2" charset="-122"/>
                  <a:sym typeface="+mn-ea"/>
                </a:rPr>
                <a:t>11-33</a:t>
              </a:r>
              <a:r>
                <a:rPr lang="zh-CN" altLang="en-US" sz="1600" dirty="0">
                  <a:latin typeface="Courier New" panose="02070309020205020404" charset="0"/>
                  <a:ea typeface="宋体" panose="02010600030101010101" pitchFamily="2" charset="-122"/>
                  <a:sym typeface="+mn-ea"/>
                </a:rPr>
                <a:t>所示。</a:t>
              </a:r>
            </a:p>
          </p:txBody>
        </p:sp>
        <p:sp>
          <p:nvSpPr>
            <p:cNvPr id="17" name="矩形 16"/>
            <p:cNvSpPr/>
            <p:nvPr/>
          </p:nvSpPr>
          <p:spPr>
            <a:xfrm>
              <a:off x="1088299" y="4153868"/>
              <a:ext cx="2241974" cy="33038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20】 </a:t>
              </a:r>
              <a:r>
                <a:rPr lang="zh-CN" altLang="en-US" b="1" dirty="0" smtClean="0">
                  <a:solidFill>
                    <a:schemeClr val="tx1">
                      <a:lumMod val="65000"/>
                      <a:lumOff val="35000"/>
                    </a:schemeClr>
                  </a:solidFill>
                </a:rPr>
                <a:t>使</a:t>
              </a:r>
              <a:r>
                <a:rPr lang="zh-CN" altLang="en-US" b="1" dirty="0">
                  <a:solidFill>
                    <a:schemeClr val="tx1">
                      <a:lumMod val="65000"/>
                      <a:lumOff val="35000"/>
                    </a:schemeClr>
                  </a:solidFill>
                </a:rPr>
                <a:t>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对数据库用户</a:t>
              </a:r>
              <a:r>
                <a:rPr lang="en-US" altLang="zh-CN" b="1" dirty="0">
                  <a:solidFill>
                    <a:schemeClr val="tx1">
                      <a:lumMod val="65000"/>
                      <a:lumOff val="35000"/>
                    </a:schemeClr>
                  </a:solidFill>
                </a:rPr>
                <a:t>win_regA_U</a:t>
              </a:r>
              <a:r>
                <a:rPr lang="zh-CN" altLang="en-US" b="1" dirty="0">
                  <a:solidFill>
                    <a:schemeClr val="tx1">
                      <a:lumMod val="65000"/>
                      <a:lumOff val="35000"/>
                    </a:schemeClr>
                  </a:solidFill>
                </a:rPr>
                <a:t>进行对象权限管理。</a:t>
              </a:r>
            </a:p>
          </p:txBody>
        </p:sp>
      </p:grpSp>
    </p:spTree>
  </p:cSld>
  <p:clrMapOvr>
    <a:masterClrMapping/>
  </p:clrMapOvr>
  <p:transition spd="slow">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权</a:t>
            </a:r>
            <a:r>
              <a:rPr lang="zh-CN" altLang="en-US" sz="3200" b="1" dirty="0" smtClean="0">
                <a:solidFill>
                  <a:srgbClr val="2980B9"/>
                </a:solidFill>
              </a:rPr>
              <a:t>限管理</a:t>
            </a:r>
            <a:endParaRPr lang="zh-CN" altLang="en-US" sz="3200" b="1" dirty="0">
              <a:solidFill>
                <a:srgbClr val="2980B9"/>
              </a:solidFill>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91089" y="1253622"/>
            <a:ext cx="10226697" cy="1295740"/>
            <a:chOff x="1088299" y="4153868"/>
            <a:chExt cx="2241974" cy="1007897"/>
          </a:xfrm>
        </p:grpSpPr>
        <p:sp>
          <p:nvSpPr>
            <p:cNvPr id="15" name="矩形 14"/>
            <p:cNvSpPr/>
            <p:nvPr/>
          </p:nvSpPr>
          <p:spPr>
            <a:xfrm>
              <a:off x="1150599" y="4515370"/>
              <a:ext cx="2142923" cy="646395"/>
            </a:xfrm>
            <a:prstGeom prst="rect">
              <a:avLst/>
            </a:prstGeom>
          </p:spPr>
          <p:txBody>
            <a:bodyPr wrap="square">
              <a:spAutoFit/>
              <a:scene3d>
                <a:camera prst="orthographicFront"/>
                <a:lightRig rig="threePt" dir="t"/>
              </a:scene3d>
              <a:sp3d contourW="6350"/>
            </a:bodyPr>
            <a:lstStyle/>
            <a:p>
              <a:pPr indent="0"/>
              <a:r>
                <a:rPr lang="zh-CN" altLang="en-US" sz="1600" dirty="0">
                  <a:latin typeface="Courier New" panose="02070309020205020404" charset="0"/>
                  <a:ea typeface="宋体" panose="02010600030101010101" pitchFamily="2" charset="-122"/>
                  <a:sym typeface="+mn-ea"/>
                </a:rPr>
                <a:t>具体操作步骤：</a:t>
              </a:r>
            </a:p>
            <a:p>
              <a:pPr indent="0"/>
              <a:r>
                <a:rPr lang="en-US" altLang="zh-CN" sz="1600" dirty="0">
                  <a:latin typeface="Courier New" panose="02070309020205020404" charset="0"/>
                  <a:ea typeface="宋体" panose="02010600030101010101" pitchFamily="2" charset="-122"/>
                  <a:sym typeface="+mn-ea"/>
                </a:rPr>
                <a:t>1</a:t>
              </a:r>
              <a:r>
                <a:rPr lang="zh-CN" altLang="en-US" sz="1600" dirty="0">
                  <a:latin typeface="Courier New" panose="02070309020205020404" charset="0"/>
                  <a:ea typeface="宋体" panose="02010600030101010101" pitchFamily="2" charset="-122"/>
                  <a:sym typeface="+mn-ea"/>
                </a:rPr>
                <a:t>）参照</a:t>
              </a:r>
              <a:r>
                <a:rPr lang="en-US" altLang="zh-CN" sz="1600" dirty="0">
                  <a:latin typeface="Courier New" panose="02070309020205020404" charset="0"/>
                  <a:ea typeface="宋体" panose="02010600030101010101" pitchFamily="2" charset="-122"/>
                  <a:sym typeface="+mn-ea"/>
                </a:rPr>
                <a:t>11.3.4  </a:t>
              </a:r>
              <a:r>
                <a:rPr lang="zh-CN" altLang="en-US" sz="1600" dirty="0">
                  <a:latin typeface="Courier New" panose="02070309020205020404" charset="0"/>
                  <a:ea typeface="宋体" panose="02010600030101010101" pitchFamily="2" charset="-122"/>
                  <a:sym typeface="+mn-ea"/>
                </a:rPr>
                <a:t>查看数据库用户，打开</a:t>
              </a:r>
              <a:r>
                <a:rPr lang="en-US" altLang="zh-CN" sz="1600" dirty="0">
                  <a:latin typeface="Courier New" panose="02070309020205020404" charset="0"/>
                  <a:ea typeface="宋体" panose="02010600030101010101" pitchFamily="2" charset="-122"/>
                  <a:sym typeface="+mn-ea"/>
                </a:rPr>
                <a:t>SSMS</a:t>
              </a:r>
              <a:r>
                <a:rPr lang="zh-CN" altLang="en-US" sz="1600" dirty="0">
                  <a:latin typeface="Courier New" panose="02070309020205020404" charset="0"/>
                  <a:ea typeface="宋体" panose="02010600030101010101" pitchFamily="2" charset="-122"/>
                  <a:sym typeface="+mn-ea"/>
                </a:rPr>
                <a:t>，右击一个用户（如</a:t>
              </a:r>
              <a:r>
                <a:rPr lang="en-US" altLang="zh-CN" sz="1600" dirty="0">
                  <a:latin typeface="Courier New" panose="02070309020205020404" charset="0"/>
                  <a:ea typeface="宋体" panose="02010600030101010101" pitchFamily="2" charset="-122"/>
                  <a:sym typeface="+mn-ea"/>
                </a:rPr>
                <a:t>win_regA_U</a:t>
              </a:r>
              <a:r>
                <a:rPr lang="zh-CN" altLang="en-US" sz="1600" dirty="0">
                  <a:latin typeface="Courier New" panose="02070309020205020404" charset="0"/>
                  <a:ea typeface="宋体" panose="02010600030101010101" pitchFamily="2" charset="-122"/>
                  <a:sym typeface="+mn-ea"/>
                </a:rPr>
                <a:t>），在弹出快捷菜单中选择“属性”</a:t>
              </a:r>
              <a:r>
                <a:rPr lang="zh-CN" altLang="en-US" sz="1600" dirty="0" smtClean="0">
                  <a:latin typeface="Courier New" panose="02070309020205020404" charset="0"/>
                  <a:ea typeface="宋体" panose="02010600030101010101" pitchFamily="2" charset="-122"/>
                  <a:sym typeface="+mn-ea"/>
                </a:rPr>
                <a:t>命令。</a:t>
              </a:r>
              <a:endParaRPr lang="zh-CN" altLang="en-US" sz="1600" dirty="0">
                <a:latin typeface="Courier New" panose="02070309020205020404" charset="0"/>
                <a:ea typeface="宋体" panose="02010600030101010101" pitchFamily="2" charset="-122"/>
                <a:sym typeface="+mn-ea"/>
              </a:endParaRPr>
            </a:p>
          </p:txBody>
        </p:sp>
        <p:sp>
          <p:nvSpPr>
            <p:cNvPr id="16" name="矩形 15"/>
            <p:cNvSpPr/>
            <p:nvPr/>
          </p:nvSpPr>
          <p:spPr>
            <a:xfrm>
              <a:off x="1088299" y="4153868"/>
              <a:ext cx="2241974" cy="33038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20】 </a:t>
              </a:r>
              <a:r>
                <a:rPr lang="zh-CN" altLang="en-US" b="1" dirty="0" smtClean="0">
                  <a:solidFill>
                    <a:schemeClr val="tx1">
                      <a:lumMod val="65000"/>
                      <a:lumOff val="35000"/>
                    </a:schemeClr>
                  </a:solidFill>
                </a:rPr>
                <a:t>使</a:t>
              </a:r>
              <a:r>
                <a:rPr lang="zh-CN" altLang="en-US" b="1" dirty="0">
                  <a:solidFill>
                    <a:schemeClr val="tx1">
                      <a:lumMod val="65000"/>
                      <a:lumOff val="35000"/>
                    </a:schemeClr>
                  </a:solidFill>
                </a:rPr>
                <a:t>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对数据库用户</a:t>
              </a:r>
              <a:r>
                <a:rPr lang="en-US" altLang="zh-CN" b="1" dirty="0">
                  <a:solidFill>
                    <a:schemeClr val="tx1">
                      <a:lumMod val="65000"/>
                      <a:lumOff val="35000"/>
                    </a:schemeClr>
                  </a:solidFill>
                </a:rPr>
                <a:t>win_regA_U</a:t>
              </a:r>
              <a:r>
                <a:rPr lang="zh-CN" altLang="en-US" b="1" dirty="0">
                  <a:solidFill>
                    <a:schemeClr val="tx1">
                      <a:lumMod val="65000"/>
                      <a:lumOff val="35000"/>
                    </a:schemeClr>
                  </a:solidFill>
                </a:rPr>
                <a:t>进行对象权限管理。</a:t>
              </a:r>
            </a:p>
          </p:txBody>
        </p:sp>
      </p:grpSp>
      <p:pic>
        <p:nvPicPr>
          <p:cNvPr id="7170" name="Picture 2" descr="未标题-4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0054" y="2588886"/>
            <a:ext cx="7800695" cy="4108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权</a:t>
            </a:r>
            <a:r>
              <a:rPr lang="zh-CN" altLang="en-US" sz="3200" b="1" dirty="0" smtClean="0">
                <a:solidFill>
                  <a:srgbClr val="2980B9"/>
                </a:solidFill>
              </a:rPr>
              <a:t>限管理</a:t>
            </a:r>
            <a:endParaRPr lang="zh-CN" altLang="en-US" sz="3200" b="1" dirty="0">
              <a:solidFill>
                <a:srgbClr val="2980B9"/>
              </a:solidFill>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91090" y="1253621"/>
            <a:ext cx="4514360" cy="2240088"/>
            <a:chOff x="1088299" y="4153868"/>
            <a:chExt cx="2241974" cy="696377"/>
          </a:xfrm>
        </p:grpSpPr>
        <p:sp>
          <p:nvSpPr>
            <p:cNvPr id="15" name="矩形 14"/>
            <p:cNvSpPr/>
            <p:nvPr/>
          </p:nvSpPr>
          <p:spPr>
            <a:xfrm>
              <a:off x="1150599" y="4515370"/>
              <a:ext cx="2142923" cy="334875"/>
            </a:xfrm>
            <a:prstGeom prst="rect">
              <a:avLst/>
            </a:prstGeom>
          </p:spPr>
          <p:txBody>
            <a:bodyPr wrap="square">
              <a:spAutoFit/>
              <a:scene3d>
                <a:camera prst="orthographicFront"/>
                <a:lightRig rig="threePt" dir="t"/>
              </a:scene3d>
              <a:sp3d contourW="6350"/>
            </a:bodyPr>
            <a:lstStyle/>
            <a:p>
              <a:pPr indent="0"/>
              <a:r>
                <a:rPr lang="zh-CN" altLang="en-US" sz="1600" dirty="0">
                  <a:latin typeface="Courier New" panose="02070309020205020404" charset="0"/>
                  <a:ea typeface="宋体" panose="02010600030101010101" pitchFamily="2" charset="-122"/>
                  <a:sym typeface="+mn-ea"/>
                </a:rPr>
                <a:t>具体操作步骤：</a:t>
              </a:r>
            </a:p>
            <a:p>
              <a:pPr indent="0"/>
              <a:r>
                <a:rPr lang="en-US" altLang="zh-CN" sz="1600" dirty="0">
                  <a:latin typeface="Courier New" panose="02070309020205020404" charset="0"/>
                  <a:ea typeface="宋体" panose="02010600030101010101" pitchFamily="2" charset="-122"/>
                  <a:sym typeface="+mn-ea"/>
                </a:rPr>
                <a:t>2</a:t>
              </a:r>
              <a:r>
                <a:rPr lang="zh-CN" altLang="en-US" sz="1600" dirty="0">
                  <a:latin typeface="Courier New" panose="02070309020205020404" charset="0"/>
                  <a:ea typeface="宋体" panose="02010600030101010101" pitchFamily="2" charset="-122"/>
                  <a:sym typeface="+mn-ea"/>
                </a:rPr>
                <a:t>）单击释放后，打开“数据库用户”窗口，在“选择页”窗格中单击“安全对象”选项，进入权限设置</a:t>
              </a:r>
              <a:r>
                <a:rPr lang="zh-CN" altLang="en-US" sz="1600" dirty="0" smtClean="0">
                  <a:latin typeface="Courier New" panose="02070309020205020404" charset="0"/>
                  <a:ea typeface="宋体" panose="02010600030101010101" pitchFamily="2" charset="-122"/>
                  <a:sym typeface="+mn-ea"/>
                </a:rPr>
                <a:t>页面。</a:t>
              </a:r>
              <a:endParaRPr lang="zh-CN" altLang="en-US" sz="1600" dirty="0">
                <a:latin typeface="Courier New" panose="02070309020205020404" charset="0"/>
                <a:ea typeface="宋体" panose="02010600030101010101" pitchFamily="2" charset="-122"/>
                <a:sym typeface="+mn-ea"/>
              </a:endParaRPr>
            </a:p>
          </p:txBody>
        </p:sp>
        <p:sp>
          <p:nvSpPr>
            <p:cNvPr id="16" name="矩形 15"/>
            <p:cNvSpPr/>
            <p:nvPr/>
          </p:nvSpPr>
          <p:spPr>
            <a:xfrm>
              <a:off x="1088299" y="4153868"/>
              <a:ext cx="2241974" cy="235369"/>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20】 </a:t>
              </a:r>
              <a:r>
                <a:rPr lang="zh-CN" altLang="en-US" b="1" dirty="0" smtClean="0">
                  <a:solidFill>
                    <a:schemeClr val="tx1">
                      <a:lumMod val="65000"/>
                      <a:lumOff val="35000"/>
                    </a:schemeClr>
                  </a:solidFill>
                </a:rPr>
                <a:t>使</a:t>
              </a:r>
              <a:r>
                <a:rPr lang="zh-CN" altLang="en-US" b="1" dirty="0">
                  <a:solidFill>
                    <a:schemeClr val="tx1">
                      <a:lumMod val="65000"/>
                      <a:lumOff val="35000"/>
                    </a:schemeClr>
                  </a:solidFill>
                </a:rPr>
                <a:t>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对数据库用户</a:t>
              </a:r>
              <a:r>
                <a:rPr lang="en-US" altLang="zh-CN" b="1" dirty="0">
                  <a:solidFill>
                    <a:schemeClr val="tx1">
                      <a:lumMod val="65000"/>
                      <a:lumOff val="35000"/>
                    </a:schemeClr>
                  </a:solidFill>
                </a:rPr>
                <a:t>win_regA_U</a:t>
              </a:r>
              <a:r>
                <a:rPr lang="zh-CN" altLang="en-US" b="1" dirty="0">
                  <a:solidFill>
                    <a:schemeClr val="tx1">
                      <a:lumMod val="65000"/>
                      <a:lumOff val="35000"/>
                    </a:schemeClr>
                  </a:solidFill>
                </a:rPr>
                <a:t>进行对象权限管理。</a:t>
              </a:r>
            </a:p>
          </p:txBody>
        </p:sp>
      </p:grpSp>
      <p:pic>
        <p:nvPicPr>
          <p:cNvPr id="8194" name="Picture 2" descr="未标题-2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5810" y="1329802"/>
            <a:ext cx="5989858" cy="4747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PART  02</a:t>
            </a:r>
            <a:endParaRPr kumimoji="0" lang="zh-CN" altLang="en-US"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 name="文本框 12"/>
          <p:cNvSpPr txBox="1"/>
          <p:nvPr/>
        </p:nvSpPr>
        <p:spPr>
          <a:xfrm>
            <a:off x="5981700" y="3288447"/>
            <a:ext cx="1826141"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登录帐户</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pic>
        <p:nvPicPr>
          <p:cNvPr id="5" name="图片占位符 4"/>
          <p:cNvPicPr>
            <a:picLocks noGrp="1" noChangeAspect="1"/>
          </p:cNvPicPr>
          <p:nvPr>
            <p:ph type="pic" sz="quarter" idx="10"/>
          </p:nvPr>
        </p:nvPicPr>
        <p:blipFill>
          <a:blip r:embed="rId3" cstate="screen"/>
          <a:srcRect/>
          <a:stretch>
            <a:fillRect/>
          </a:stretch>
        </p:blipFill>
        <p:spPr/>
      </p:pic>
      <p:cxnSp>
        <p:nvCxnSpPr>
          <p:cNvPr id="14" name="直接连接符 13"/>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权</a:t>
            </a:r>
            <a:r>
              <a:rPr lang="zh-CN" altLang="en-US" sz="3200" b="1" dirty="0" smtClean="0">
                <a:solidFill>
                  <a:srgbClr val="2980B9"/>
                </a:solidFill>
              </a:rPr>
              <a:t>限管理</a:t>
            </a:r>
            <a:endParaRPr lang="zh-CN" altLang="en-US" sz="3200" b="1" dirty="0">
              <a:solidFill>
                <a:srgbClr val="2980B9"/>
              </a:solidFill>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91090" y="1253625"/>
            <a:ext cx="4514360" cy="1993867"/>
            <a:chOff x="1088299" y="4153868"/>
            <a:chExt cx="2241974" cy="619834"/>
          </a:xfrm>
        </p:grpSpPr>
        <p:sp>
          <p:nvSpPr>
            <p:cNvPr id="15" name="矩形 14"/>
            <p:cNvSpPr/>
            <p:nvPr/>
          </p:nvSpPr>
          <p:spPr>
            <a:xfrm>
              <a:off x="1150599" y="4515370"/>
              <a:ext cx="2142923" cy="258332"/>
            </a:xfrm>
            <a:prstGeom prst="rect">
              <a:avLst/>
            </a:prstGeom>
          </p:spPr>
          <p:txBody>
            <a:bodyPr wrap="square">
              <a:spAutoFit/>
              <a:scene3d>
                <a:camera prst="orthographicFront"/>
                <a:lightRig rig="threePt" dir="t"/>
              </a:scene3d>
              <a:sp3d contourW="6350"/>
            </a:bodyPr>
            <a:lstStyle/>
            <a:p>
              <a:pPr indent="0"/>
              <a:r>
                <a:rPr lang="zh-CN" altLang="en-US" sz="1600" dirty="0">
                  <a:latin typeface="Courier New" panose="02070309020205020404" charset="0"/>
                  <a:ea typeface="宋体" panose="02010600030101010101" pitchFamily="2" charset="-122"/>
                  <a:sym typeface="+mn-ea"/>
                </a:rPr>
                <a:t>具体操作步骤：</a:t>
              </a:r>
            </a:p>
            <a:p>
              <a:pPr indent="0"/>
              <a:r>
                <a:rPr lang="en-US" altLang="zh-CN" sz="1600" dirty="0">
                  <a:latin typeface="Courier New" panose="02070309020205020404" charset="0"/>
                  <a:ea typeface="宋体" panose="02010600030101010101" pitchFamily="2" charset="-122"/>
                  <a:sym typeface="+mn-ea"/>
                </a:rPr>
                <a:t>3</a:t>
              </a:r>
              <a:r>
                <a:rPr lang="zh-CN" altLang="en-US" sz="1600" dirty="0">
                  <a:latin typeface="Courier New" panose="02070309020205020404" charset="0"/>
                  <a:ea typeface="宋体" panose="02010600030101010101" pitchFamily="2" charset="-122"/>
                  <a:sym typeface="+mn-ea"/>
                </a:rPr>
                <a:t>）单击“搜索</a:t>
              </a:r>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按钮，弹出“添加对象”对话框，选择对象</a:t>
              </a:r>
              <a:r>
                <a:rPr lang="zh-CN" altLang="en-US" sz="1600" dirty="0" smtClean="0">
                  <a:latin typeface="Courier New" panose="02070309020205020404" charset="0"/>
                  <a:ea typeface="宋体" panose="02010600030101010101" pitchFamily="2" charset="-122"/>
                  <a:sym typeface="+mn-ea"/>
                </a:rPr>
                <a:t>类别。</a:t>
              </a:r>
              <a:endParaRPr lang="zh-CN" altLang="en-US" sz="1600" dirty="0">
                <a:latin typeface="Courier New" panose="02070309020205020404" charset="0"/>
                <a:ea typeface="宋体" panose="02010600030101010101" pitchFamily="2" charset="-122"/>
                <a:sym typeface="+mn-ea"/>
              </a:endParaRPr>
            </a:p>
          </p:txBody>
        </p:sp>
        <p:sp>
          <p:nvSpPr>
            <p:cNvPr id="16" name="矩形 15"/>
            <p:cNvSpPr/>
            <p:nvPr/>
          </p:nvSpPr>
          <p:spPr>
            <a:xfrm>
              <a:off x="1088299" y="4153868"/>
              <a:ext cx="2241974" cy="235369"/>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20】 </a:t>
              </a:r>
              <a:r>
                <a:rPr lang="zh-CN" altLang="en-US" b="1" dirty="0" smtClean="0">
                  <a:solidFill>
                    <a:schemeClr val="tx1">
                      <a:lumMod val="65000"/>
                      <a:lumOff val="35000"/>
                    </a:schemeClr>
                  </a:solidFill>
                </a:rPr>
                <a:t>使</a:t>
              </a:r>
              <a:r>
                <a:rPr lang="zh-CN" altLang="en-US" b="1" dirty="0">
                  <a:solidFill>
                    <a:schemeClr val="tx1">
                      <a:lumMod val="65000"/>
                      <a:lumOff val="35000"/>
                    </a:schemeClr>
                  </a:solidFill>
                </a:rPr>
                <a:t>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对数据库用户</a:t>
              </a:r>
              <a:r>
                <a:rPr lang="en-US" altLang="zh-CN" b="1" dirty="0">
                  <a:solidFill>
                    <a:schemeClr val="tx1">
                      <a:lumMod val="65000"/>
                      <a:lumOff val="35000"/>
                    </a:schemeClr>
                  </a:solidFill>
                </a:rPr>
                <a:t>win_regA_U</a:t>
              </a:r>
              <a:r>
                <a:rPr lang="zh-CN" altLang="en-US" b="1" dirty="0">
                  <a:solidFill>
                    <a:schemeClr val="tx1">
                      <a:lumMod val="65000"/>
                      <a:lumOff val="35000"/>
                    </a:schemeClr>
                  </a:solidFill>
                </a:rPr>
                <a:t>进行对象权限管理。</a:t>
              </a:r>
            </a:p>
          </p:txBody>
        </p:sp>
      </p:grpSp>
      <p:pic>
        <p:nvPicPr>
          <p:cNvPr id="9218" name="Picture 2" descr="未标题-2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1449" y="1329802"/>
            <a:ext cx="6182476" cy="4285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权</a:t>
            </a:r>
            <a:r>
              <a:rPr lang="zh-CN" altLang="en-US" sz="3200" b="1" dirty="0" smtClean="0">
                <a:solidFill>
                  <a:srgbClr val="2980B9"/>
                </a:solidFill>
              </a:rPr>
              <a:t>限管理</a:t>
            </a:r>
            <a:endParaRPr lang="zh-CN" altLang="en-US" sz="3200" b="1" dirty="0">
              <a:solidFill>
                <a:srgbClr val="2980B9"/>
              </a:solidFill>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91090" y="1253625"/>
            <a:ext cx="4228610" cy="2414165"/>
            <a:chOff x="1088299" y="4153868"/>
            <a:chExt cx="2241974" cy="652774"/>
          </a:xfrm>
        </p:grpSpPr>
        <p:sp>
          <p:nvSpPr>
            <p:cNvPr id="15" name="矩形 14"/>
            <p:cNvSpPr/>
            <p:nvPr/>
          </p:nvSpPr>
          <p:spPr>
            <a:xfrm>
              <a:off x="1150599" y="4515370"/>
              <a:ext cx="2142923" cy="291272"/>
            </a:xfrm>
            <a:prstGeom prst="rect">
              <a:avLst/>
            </a:prstGeom>
          </p:spPr>
          <p:txBody>
            <a:bodyPr wrap="square">
              <a:spAutoFit/>
              <a:scene3d>
                <a:camera prst="orthographicFront"/>
                <a:lightRig rig="threePt" dir="t"/>
              </a:scene3d>
              <a:sp3d contourW="6350"/>
            </a:bodyPr>
            <a:lstStyle/>
            <a:p>
              <a:pPr indent="0"/>
              <a:r>
                <a:rPr lang="zh-CN" altLang="en-US" sz="1600" dirty="0">
                  <a:latin typeface="Courier New" panose="02070309020205020404" charset="0"/>
                  <a:ea typeface="宋体" panose="02010600030101010101" pitchFamily="2" charset="-122"/>
                  <a:sym typeface="+mn-ea"/>
                </a:rPr>
                <a:t>具体操作步骤：</a:t>
              </a:r>
            </a:p>
            <a:p>
              <a:pPr indent="0"/>
              <a:r>
                <a:rPr lang="en-US" altLang="zh-CN" sz="1600" dirty="0">
                  <a:latin typeface="Courier New" panose="02070309020205020404" charset="0"/>
                  <a:ea typeface="宋体" panose="02010600030101010101" pitchFamily="2" charset="-122"/>
                  <a:sym typeface="+mn-ea"/>
                </a:rPr>
                <a:t>4</a:t>
              </a:r>
              <a:r>
                <a:rPr lang="zh-CN" altLang="en-US" sz="1600" dirty="0">
                  <a:latin typeface="Courier New" panose="02070309020205020404" charset="0"/>
                  <a:ea typeface="宋体" panose="02010600030101010101" pitchFamily="2" charset="-122"/>
                  <a:sym typeface="+mn-ea"/>
                </a:rPr>
                <a:t>）单击“确定”按钮，弹出“选择对象”</a:t>
              </a:r>
              <a:r>
                <a:rPr lang="zh-CN" altLang="en-US" sz="1600" dirty="0" smtClean="0">
                  <a:latin typeface="Courier New" panose="02070309020205020404" charset="0"/>
                  <a:ea typeface="宋体" panose="02010600030101010101" pitchFamily="2" charset="-122"/>
                  <a:sym typeface="+mn-ea"/>
                </a:rPr>
                <a:t>对话框。</a:t>
              </a:r>
              <a:endParaRPr lang="zh-CN" altLang="en-US" sz="1600" dirty="0">
                <a:latin typeface="Courier New" panose="02070309020205020404" charset="0"/>
                <a:ea typeface="宋体" panose="02010600030101010101" pitchFamily="2" charset="-122"/>
                <a:sym typeface="+mn-ea"/>
              </a:endParaRPr>
            </a:p>
            <a:p>
              <a:pPr indent="0"/>
              <a:r>
                <a:rPr lang="zh-CN" altLang="en-US" sz="1600" dirty="0">
                  <a:latin typeface="Courier New" panose="02070309020205020404" charset="0"/>
                  <a:ea typeface="宋体" panose="02010600030101010101" pitchFamily="2" charset="-122"/>
                  <a:sym typeface="+mn-ea"/>
                </a:rPr>
                <a:t> 			</a:t>
              </a:r>
            </a:p>
          </p:txBody>
        </p:sp>
        <p:sp>
          <p:nvSpPr>
            <p:cNvPr id="16" name="矩形 15"/>
            <p:cNvSpPr/>
            <p:nvPr/>
          </p:nvSpPr>
          <p:spPr>
            <a:xfrm>
              <a:off x="1088299" y="4153868"/>
              <a:ext cx="2241974" cy="204723"/>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20】 </a:t>
              </a:r>
              <a:r>
                <a:rPr lang="zh-CN" altLang="en-US" b="1" dirty="0" smtClean="0">
                  <a:solidFill>
                    <a:schemeClr val="tx1">
                      <a:lumMod val="65000"/>
                      <a:lumOff val="35000"/>
                    </a:schemeClr>
                  </a:solidFill>
                </a:rPr>
                <a:t>使</a:t>
              </a:r>
              <a:r>
                <a:rPr lang="zh-CN" altLang="en-US" b="1" dirty="0">
                  <a:solidFill>
                    <a:schemeClr val="tx1">
                      <a:lumMod val="65000"/>
                      <a:lumOff val="35000"/>
                    </a:schemeClr>
                  </a:solidFill>
                </a:rPr>
                <a:t>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对数据库用户</a:t>
              </a:r>
              <a:r>
                <a:rPr lang="en-US" altLang="zh-CN" b="1" dirty="0">
                  <a:solidFill>
                    <a:schemeClr val="tx1">
                      <a:lumMod val="65000"/>
                      <a:lumOff val="35000"/>
                    </a:schemeClr>
                  </a:solidFill>
                </a:rPr>
                <a:t>win_regA_U</a:t>
              </a:r>
              <a:r>
                <a:rPr lang="zh-CN" altLang="en-US" b="1" dirty="0">
                  <a:solidFill>
                    <a:schemeClr val="tx1">
                      <a:lumMod val="65000"/>
                      <a:lumOff val="35000"/>
                    </a:schemeClr>
                  </a:solidFill>
                </a:rPr>
                <a:t>进行对象权限管理。</a:t>
              </a:r>
            </a:p>
          </p:txBody>
        </p:sp>
      </p:grpSp>
      <p:pic>
        <p:nvPicPr>
          <p:cNvPr id="10242" name="Picture 2" descr="未标题-2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1343025"/>
            <a:ext cx="6508682"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权</a:t>
            </a:r>
            <a:r>
              <a:rPr lang="zh-CN" altLang="en-US" sz="3200" b="1" dirty="0" smtClean="0">
                <a:solidFill>
                  <a:srgbClr val="2980B9"/>
                </a:solidFill>
              </a:rPr>
              <a:t>限管理</a:t>
            </a:r>
            <a:endParaRPr lang="zh-CN" altLang="en-US" sz="3200" b="1" dirty="0">
              <a:solidFill>
                <a:srgbClr val="2980B9"/>
              </a:solidFill>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91090" y="1253625"/>
            <a:ext cx="4228610" cy="2414165"/>
            <a:chOff x="1088299" y="4153868"/>
            <a:chExt cx="2241974" cy="652774"/>
          </a:xfrm>
        </p:grpSpPr>
        <p:sp>
          <p:nvSpPr>
            <p:cNvPr id="15" name="矩形 14"/>
            <p:cNvSpPr/>
            <p:nvPr/>
          </p:nvSpPr>
          <p:spPr>
            <a:xfrm>
              <a:off x="1150599" y="4515370"/>
              <a:ext cx="2142923" cy="291272"/>
            </a:xfrm>
            <a:prstGeom prst="rect">
              <a:avLst/>
            </a:prstGeom>
          </p:spPr>
          <p:txBody>
            <a:bodyPr wrap="square">
              <a:spAutoFit/>
              <a:scene3d>
                <a:camera prst="orthographicFront"/>
                <a:lightRig rig="threePt" dir="t"/>
              </a:scene3d>
              <a:sp3d contourW="6350"/>
            </a:bodyPr>
            <a:lstStyle/>
            <a:p>
              <a:pPr indent="0"/>
              <a:r>
                <a:rPr lang="zh-CN" altLang="en-US" sz="1600" dirty="0">
                  <a:latin typeface="Courier New" panose="02070309020205020404" charset="0"/>
                  <a:ea typeface="宋体" panose="02010600030101010101" pitchFamily="2" charset="-122"/>
                  <a:sym typeface="+mn-ea"/>
                </a:rPr>
                <a:t>具体操作步骤：</a:t>
              </a:r>
            </a:p>
            <a:p>
              <a:pPr indent="0"/>
              <a:r>
                <a:rPr lang="en-US" altLang="zh-CN" sz="1600" dirty="0">
                  <a:latin typeface="Courier New" panose="02070309020205020404" charset="0"/>
                  <a:ea typeface="宋体" panose="02010600030101010101" pitchFamily="2" charset="-122"/>
                  <a:sym typeface="+mn-ea"/>
                </a:rPr>
                <a:t>5</a:t>
              </a:r>
              <a:r>
                <a:rPr lang="zh-CN" altLang="en-US" sz="1600" dirty="0">
                  <a:latin typeface="Courier New" panose="02070309020205020404" charset="0"/>
                  <a:ea typeface="宋体" panose="02010600030101010101" pitchFamily="2" charset="-122"/>
                  <a:sym typeface="+mn-ea"/>
                </a:rPr>
                <a:t>）继续单击“对象类型”按钮，弹出“选择对象类型”对话框，依次选择需要添加权限的对象类型（如表和</a:t>
              </a:r>
              <a:r>
                <a:rPr lang="zh-CN" altLang="en-US" sz="1600" dirty="0" smtClean="0">
                  <a:latin typeface="Courier New" panose="02070309020205020404" charset="0"/>
                  <a:ea typeface="宋体" panose="02010600030101010101" pitchFamily="2" charset="-122"/>
                  <a:sym typeface="+mn-ea"/>
                </a:rPr>
                <a:t>视图。</a:t>
              </a:r>
              <a:endParaRPr lang="zh-CN" altLang="en-US" sz="1600" dirty="0">
                <a:latin typeface="Courier New" panose="02070309020205020404" charset="0"/>
                <a:ea typeface="宋体" panose="02010600030101010101" pitchFamily="2" charset="-122"/>
                <a:sym typeface="+mn-ea"/>
              </a:endParaRPr>
            </a:p>
          </p:txBody>
        </p:sp>
        <p:sp>
          <p:nvSpPr>
            <p:cNvPr id="16" name="矩形 15"/>
            <p:cNvSpPr/>
            <p:nvPr/>
          </p:nvSpPr>
          <p:spPr>
            <a:xfrm>
              <a:off x="1088299" y="4153868"/>
              <a:ext cx="2241974" cy="204723"/>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20】 </a:t>
              </a:r>
              <a:r>
                <a:rPr lang="zh-CN" altLang="en-US" b="1" dirty="0" smtClean="0">
                  <a:solidFill>
                    <a:schemeClr val="tx1">
                      <a:lumMod val="65000"/>
                      <a:lumOff val="35000"/>
                    </a:schemeClr>
                  </a:solidFill>
                </a:rPr>
                <a:t>使</a:t>
              </a:r>
              <a:r>
                <a:rPr lang="zh-CN" altLang="en-US" b="1" dirty="0">
                  <a:solidFill>
                    <a:schemeClr val="tx1">
                      <a:lumMod val="65000"/>
                      <a:lumOff val="35000"/>
                    </a:schemeClr>
                  </a:solidFill>
                </a:rPr>
                <a:t>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对数据库用户</a:t>
              </a:r>
              <a:r>
                <a:rPr lang="en-US" altLang="zh-CN" b="1" dirty="0">
                  <a:solidFill>
                    <a:schemeClr val="tx1">
                      <a:lumMod val="65000"/>
                      <a:lumOff val="35000"/>
                    </a:schemeClr>
                  </a:solidFill>
                </a:rPr>
                <a:t>win_regA_U</a:t>
              </a:r>
              <a:r>
                <a:rPr lang="zh-CN" altLang="en-US" b="1" dirty="0">
                  <a:solidFill>
                    <a:schemeClr val="tx1">
                      <a:lumMod val="65000"/>
                      <a:lumOff val="35000"/>
                    </a:schemeClr>
                  </a:solidFill>
                </a:rPr>
                <a:t>进行对象权限管理。</a:t>
              </a:r>
            </a:p>
          </p:txBody>
        </p:sp>
      </p:grpSp>
      <p:pic>
        <p:nvPicPr>
          <p:cNvPr id="11266" name="Picture 2" descr="未标题-3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0" y="1253900"/>
            <a:ext cx="5992012" cy="4918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权</a:t>
            </a:r>
            <a:r>
              <a:rPr lang="zh-CN" altLang="en-US" sz="3200" b="1" dirty="0" smtClean="0">
                <a:solidFill>
                  <a:srgbClr val="2980B9"/>
                </a:solidFill>
              </a:rPr>
              <a:t>限管理</a:t>
            </a:r>
            <a:endParaRPr lang="zh-CN" altLang="en-US" sz="3200" b="1" dirty="0">
              <a:solidFill>
                <a:srgbClr val="2980B9"/>
              </a:solidFill>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91090" y="1253626"/>
            <a:ext cx="4228610" cy="2660388"/>
            <a:chOff x="1088299" y="4153868"/>
            <a:chExt cx="2241974" cy="719351"/>
          </a:xfrm>
        </p:grpSpPr>
        <p:sp>
          <p:nvSpPr>
            <p:cNvPr id="15" name="矩形 14"/>
            <p:cNvSpPr/>
            <p:nvPr/>
          </p:nvSpPr>
          <p:spPr>
            <a:xfrm>
              <a:off x="1150599" y="4515370"/>
              <a:ext cx="2142923" cy="357849"/>
            </a:xfrm>
            <a:prstGeom prst="rect">
              <a:avLst/>
            </a:prstGeom>
          </p:spPr>
          <p:txBody>
            <a:bodyPr wrap="square">
              <a:spAutoFit/>
              <a:scene3d>
                <a:camera prst="orthographicFront"/>
                <a:lightRig rig="threePt" dir="t"/>
              </a:scene3d>
              <a:sp3d contourW="6350"/>
            </a:bodyPr>
            <a:lstStyle/>
            <a:p>
              <a:pPr indent="0"/>
              <a:r>
                <a:rPr lang="zh-CN" altLang="en-US" sz="1600" dirty="0">
                  <a:latin typeface="Courier New" panose="02070309020205020404" charset="0"/>
                  <a:ea typeface="宋体" panose="02010600030101010101" pitchFamily="2" charset="-122"/>
                  <a:sym typeface="+mn-ea"/>
                </a:rPr>
                <a:t>具体操作步骤：</a:t>
              </a:r>
            </a:p>
            <a:p>
              <a:pPr indent="0"/>
              <a:r>
                <a:rPr lang="en-US" altLang="zh-CN" sz="1600" dirty="0">
                  <a:latin typeface="Courier New" panose="02070309020205020404" charset="0"/>
                  <a:ea typeface="宋体" panose="02010600030101010101" pitchFamily="2" charset="-122"/>
                  <a:sym typeface="+mn-ea"/>
                </a:rPr>
                <a:t>6</a:t>
              </a:r>
              <a:r>
                <a:rPr lang="zh-CN" altLang="en-US" sz="1600" dirty="0">
                  <a:latin typeface="Courier New" panose="02070309020205020404" charset="0"/>
                  <a:ea typeface="宋体" panose="02010600030101010101" pitchFamily="2" charset="-122"/>
                  <a:sym typeface="+mn-ea"/>
                </a:rPr>
                <a:t>）单击“确定”按钮，返回“选择对象”对话框，继续单击“浏览”按钮，弹出“查找对象”对话框，依次选择需要添加权限的对象（如学生</a:t>
              </a:r>
              <a:r>
                <a:rPr lang="zh-CN" altLang="en-US" sz="1600" dirty="0" smtClean="0">
                  <a:latin typeface="Courier New" panose="02070309020205020404" charset="0"/>
                  <a:ea typeface="宋体" panose="02010600030101010101" pitchFamily="2" charset="-122"/>
                  <a:sym typeface="+mn-ea"/>
                </a:rPr>
                <a:t>）。</a:t>
              </a:r>
              <a:endParaRPr lang="zh-CN" altLang="en-US" sz="1600" dirty="0">
                <a:latin typeface="Courier New" panose="02070309020205020404" charset="0"/>
                <a:ea typeface="宋体" panose="02010600030101010101" pitchFamily="2" charset="-122"/>
                <a:sym typeface="+mn-ea"/>
              </a:endParaRPr>
            </a:p>
          </p:txBody>
        </p:sp>
        <p:sp>
          <p:nvSpPr>
            <p:cNvPr id="16" name="矩形 15"/>
            <p:cNvSpPr/>
            <p:nvPr/>
          </p:nvSpPr>
          <p:spPr>
            <a:xfrm>
              <a:off x="1088299" y="4153868"/>
              <a:ext cx="2241974" cy="204723"/>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20】 </a:t>
              </a:r>
              <a:r>
                <a:rPr lang="zh-CN" altLang="en-US" b="1" dirty="0" smtClean="0">
                  <a:solidFill>
                    <a:schemeClr val="tx1">
                      <a:lumMod val="65000"/>
                      <a:lumOff val="35000"/>
                    </a:schemeClr>
                  </a:solidFill>
                </a:rPr>
                <a:t>使</a:t>
              </a:r>
              <a:r>
                <a:rPr lang="zh-CN" altLang="en-US" b="1" dirty="0">
                  <a:solidFill>
                    <a:schemeClr val="tx1">
                      <a:lumMod val="65000"/>
                      <a:lumOff val="35000"/>
                    </a:schemeClr>
                  </a:solidFill>
                </a:rPr>
                <a:t>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对数据库用户</a:t>
              </a:r>
              <a:r>
                <a:rPr lang="en-US" altLang="zh-CN" b="1" dirty="0">
                  <a:solidFill>
                    <a:schemeClr val="tx1">
                      <a:lumMod val="65000"/>
                      <a:lumOff val="35000"/>
                    </a:schemeClr>
                  </a:solidFill>
                </a:rPr>
                <a:t>win_regA_U</a:t>
              </a:r>
              <a:r>
                <a:rPr lang="zh-CN" altLang="en-US" b="1" dirty="0">
                  <a:solidFill>
                    <a:schemeClr val="tx1">
                      <a:lumMod val="65000"/>
                      <a:lumOff val="35000"/>
                    </a:schemeClr>
                  </a:solidFill>
                </a:rPr>
                <a:t>进行对象权限管理。</a:t>
              </a:r>
            </a:p>
          </p:txBody>
        </p:sp>
      </p:grpSp>
      <p:pic>
        <p:nvPicPr>
          <p:cNvPr id="11267" name="Picture 3" descr="未标题-4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0384" y="1272927"/>
            <a:ext cx="6205979" cy="530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权</a:t>
            </a:r>
            <a:r>
              <a:rPr lang="zh-CN" altLang="en-US" sz="3200" b="1" dirty="0" smtClean="0">
                <a:solidFill>
                  <a:srgbClr val="2980B9"/>
                </a:solidFill>
              </a:rPr>
              <a:t>限管理</a:t>
            </a:r>
            <a:endParaRPr lang="zh-CN" altLang="en-US" sz="3200" b="1" dirty="0">
              <a:solidFill>
                <a:srgbClr val="2980B9"/>
              </a:solidFill>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91090" y="1253626"/>
            <a:ext cx="4228610" cy="2167946"/>
            <a:chOff x="1088299" y="4153868"/>
            <a:chExt cx="2241974" cy="586198"/>
          </a:xfrm>
        </p:grpSpPr>
        <p:sp>
          <p:nvSpPr>
            <p:cNvPr id="15" name="矩形 14"/>
            <p:cNvSpPr/>
            <p:nvPr/>
          </p:nvSpPr>
          <p:spPr>
            <a:xfrm>
              <a:off x="1150599" y="4515370"/>
              <a:ext cx="2142923" cy="224696"/>
            </a:xfrm>
            <a:prstGeom prst="rect">
              <a:avLst/>
            </a:prstGeom>
          </p:spPr>
          <p:txBody>
            <a:bodyPr wrap="square">
              <a:spAutoFit/>
              <a:scene3d>
                <a:camera prst="orthographicFront"/>
                <a:lightRig rig="threePt" dir="t"/>
              </a:scene3d>
              <a:sp3d contourW="6350"/>
            </a:bodyPr>
            <a:lstStyle/>
            <a:p>
              <a:pPr indent="0"/>
              <a:r>
                <a:rPr lang="zh-CN" altLang="en-US" sz="1600" dirty="0">
                  <a:latin typeface="Courier New" panose="02070309020205020404" charset="0"/>
                  <a:ea typeface="宋体" panose="02010600030101010101" pitchFamily="2" charset="-122"/>
                  <a:sym typeface="+mn-ea"/>
                </a:rPr>
                <a:t>具体操作步骤：</a:t>
              </a:r>
            </a:p>
            <a:p>
              <a:pPr indent="0"/>
              <a:r>
                <a:rPr lang="en-US" altLang="zh-CN" sz="1600" dirty="0">
                  <a:latin typeface="Courier New" panose="02070309020205020404" charset="0"/>
                  <a:ea typeface="宋体" panose="02010600030101010101" pitchFamily="2" charset="-122"/>
                  <a:sym typeface="+mn-ea"/>
                </a:rPr>
                <a:t>7</a:t>
              </a:r>
              <a:r>
                <a:rPr lang="zh-CN" altLang="en-US" sz="1600" dirty="0">
                  <a:latin typeface="Courier New" panose="02070309020205020404" charset="0"/>
                  <a:ea typeface="宋体" panose="02010600030101010101" pitchFamily="2" charset="-122"/>
                  <a:sym typeface="+mn-ea"/>
                </a:rPr>
                <a:t>）单击“确定”按钮，再次返回“选择对象”</a:t>
              </a:r>
              <a:r>
                <a:rPr lang="zh-CN" altLang="en-US" sz="1600" dirty="0" smtClean="0">
                  <a:latin typeface="Courier New" panose="02070309020205020404" charset="0"/>
                  <a:ea typeface="宋体" panose="02010600030101010101" pitchFamily="2" charset="-122"/>
                  <a:sym typeface="+mn-ea"/>
                </a:rPr>
                <a:t>对话框。</a:t>
              </a:r>
              <a:endParaRPr lang="zh-CN" altLang="en-US" sz="1600" dirty="0">
                <a:latin typeface="Courier New" panose="02070309020205020404" charset="0"/>
                <a:ea typeface="宋体" panose="02010600030101010101" pitchFamily="2" charset="-122"/>
                <a:sym typeface="+mn-ea"/>
              </a:endParaRPr>
            </a:p>
          </p:txBody>
        </p:sp>
        <p:sp>
          <p:nvSpPr>
            <p:cNvPr id="16" name="矩形 15"/>
            <p:cNvSpPr/>
            <p:nvPr/>
          </p:nvSpPr>
          <p:spPr>
            <a:xfrm>
              <a:off x="1088299" y="4153868"/>
              <a:ext cx="2241974" cy="204723"/>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20】 </a:t>
              </a:r>
              <a:r>
                <a:rPr lang="zh-CN" altLang="en-US" b="1" dirty="0" smtClean="0">
                  <a:solidFill>
                    <a:schemeClr val="tx1">
                      <a:lumMod val="65000"/>
                      <a:lumOff val="35000"/>
                    </a:schemeClr>
                  </a:solidFill>
                </a:rPr>
                <a:t>使</a:t>
              </a:r>
              <a:r>
                <a:rPr lang="zh-CN" altLang="en-US" b="1" dirty="0">
                  <a:solidFill>
                    <a:schemeClr val="tx1">
                      <a:lumMod val="65000"/>
                      <a:lumOff val="35000"/>
                    </a:schemeClr>
                  </a:solidFill>
                </a:rPr>
                <a:t>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对数据库用户</a:t>
              </a:r>
              <a:r>
                <a:rPr lang="en-US" altLang="zh-CN" b="1" dirty="0">
                  <a:solidFill>
                    <a:schemeClr val="tx1">
                      <a:lumMod val="65000"/>
                      <a:lumOff val="35000"/>
                    </a:schemeClr>
                  </a:solidFill>
                </a:rPr>
                <a:t>win_regA_U</a:t>
              </a:r>
              <a:r>
                <a:rPr lang="zh-CN" altLang="en-US" b="1" dirty="0">
                  <a:solidFill>
                    <a:schemeClr val="tx1">
                      <a:lumMod val="65000"/>
                      <a:lumOff val="35000"/>
                    </a:schemeClr>
                  </a:solidFill>
                </a:rPr>
                <a:t>进行对象权限管理。</a:t>
              </a:r>
            </a:p>
          </p:txBody>
        </p:sp>
      </p:grpSp>
      <p:pic>
        <p:nvPicPr>
          <p:cNvPr id="13314" name="Picture 2" descr="未标题-5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1355543"/>
            <a:ext cx="6461890" cy="435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权</a:t>
            </a:r>
            <a:r>
              <a:rPr lang="zh-CN" altLang="en-US" sz="3200" b="1" dirty="0" smtClean="0">
                <a:solidFill>
                  <a:srgbClr val="2980B9"/>
                </a:solidFill>
              </a:rPr>
              <a:t>限管理</a:t>
            </a:r>
            <a:endParaRPr lang="zh-CN" altLang="en-US" sz="3200" b="1" dirty="0">
              <a:solidFill>
                <a:srgbClr val="2980B9"/>
              </a:solidFill>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91090" y="1253627"/>
            <a:ext cx="4228610" cy="3399053"/>
            <a:chOff x="1088299" y="4153868"/>
            <a:chExt cx="2241974" cy="919081"/>
          </a:xfrm>
        </p:grpSpPr>
        <p:sp>
          <p:nvSpPr>
            <p:cNvPr id="15" name="矩形 14"/>
            <p:cNvSpPr/>
            <p:nvPr/>
          </p:nvSpPr>
          <p:spPr>
            <a:xfrm>
              <a:off x="1150599" y="4515370"/>
              <a:ext cx="2142923" cy="557579"/>
            </a:xfrm>
            <a:prstGeom prst="rect">
              <a:avLst/>
            </a:prstGeom>
          </p:spPr>
          <p:txBody>
            <a:bodyPr wrap="square">
              <a:spAutoFit/>
              <a:scene3d>
                <a:camera prst="orthographicFront"/>
                <a:lightRig rig="threePt" dir="t"/>
              </a:scene3d>
              <a:sp3d contourW="6350"/>
            </a:bodyPr>
            <a:lstStyle/>
            <a:p>
              <a:pPr indent="0"/>
              <a:r>
                <a:rPr lang="zh-CN" altLang="en-US" sz="1600" dirty="0">
                  <a:latin typeface="Courier New" panose="02070309020205020404" charset="0"/>
                  <a:ea typeface="宋体" panose="02010600030101010101" pitchFamily="2" charset="-122"/>
                  <a:sym typeface="+mn-ea"/>
                </a:rPr>
                <a:t>具体操作步骤：</a:t>
              </a:r>
            </a:p>
            <a:p>
              <a:pPr indent="0"/>
              <a:r>
                <a:rPr lang="en-US" altLang="zh-CN" sz="1600" dirty="0">
                  <a:latin typeface="Courier New" panose="02070309020205020404" charset="0"/>
                  <a:ea typeface="宋体" panose="02010600030101010101" pitchFamily="2" charset="-122"/>
                  <a:sym typeface="+mn-ea"/>
                </a:rPr>
                <a:t>8</a:t>
              </a:r>
              <a:r>
                <a:rPr lang="zh-CN" altLang="en-US" sz="1600" dirty="0">
                  <a:latin typeface="Courier New" panose="02070309020205020404" charset="0"/>
                  <a:ea typeface="宋体" panose="02010600030101010101" pitchFamily="2" charset="-122"/>
                  <a:sym typeface="+mn-ea"/>
                </a:rPr>
                <a:t>）单击“确定”按钮，返回“数据库用户”对话框，在“安全对象”窗格中选择对象，并在“显式权限”窗格中设置用户的对象权限（授予</a:t>
              </a:r>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拒绝），如</a:t>
              </a:r>
              <a:r>
                <a:rPr lang="zh-CN" altLang="en-US" sz="1600" dirty="0" smtClean="0">
                  <a:latin typeface="Courier New" panose="02070309020205020404" charset="0"/>
                  <a:ea typeface="宋体" panose="02010600030101010101" pitchFamily="2" charset="-122"/>
                  <a:sym typeface="+mn-ea"/>
                </a:rPr>
                <a:t>图所</a:t>
              </a:r>
              <a:r>
                <a:rPr lang="zh-CN" altLang="en-US" sz="1600" dirty="0">
                  <a:latin typeface="Courier New" panose="02070309020205020404" charset="0"/>
                  <a:ea typeface="宋体" panose="02010600030101010101" pitchFamily="2" charset="-122"/>
                  <a:sym typeface="+mn-ea"/>
                </a:rPr>
                <a:t>示。设置完该用户所有对象权限后，单击“确定”按钮，返回</a:t>
              </a:r>
              <a:r>
                <a:rPr lang="en-US" altLang="zh-CN" sz="1600" dirty="0">
                  <a:latin typeface="Courier New" panose="02070309020205020404" charset="0"/>
                  <a:ea typeface="宋体" panose="02010600030101010101" pitchFamily="2" charset="-122"/>
                  <a:sym typeface="+mn-ea"/>
                </a:rPr>
                <a:t>SSMS</a:t>
              </a:r>
              <a:r>
                <a:rPr lang="zh-CN" altLang="en-US" sz="1600" dirty="0">
                  <a:latin typeface="Courier New" panose="02070309020205020404" charset="0"/>
                  <a:ea typeface="宋体" panose="02010600030101010101" pitchFamily="2" charset="-122"/>
                  <a:sym typeface="+mn-ea"/>
                </a:rPr>
                <a:t>，完成给该用户添加对象权限的操作。</a:t>
              </a:r>
            </a:p>
          </p:txBody>
        </p:sp>
        <p:sp>
          <p:nvSpPr>
            <p:cNvPr id="16" name="矩形 15"/>
            <p:cNvSpPr/>
            <p:nvPr/>
          </p:nvSpPr>
          <p:spPr>
            <a:xfrm>
              <a:off x="1088299" y="4153868"/>
              <a:ext cx="2241974" cy="204723"/>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20】 </a:t>
              </a:r>
              <a:r>
                <a:rPr lang="zh-CN" altLang="en-US" b="1" dirty="0" smtClean="0">
                  <a:solidFill>
                    <a:schemeClr val="tx1">
                      <a:lumMod val="65000"/>
                      <a:lumOff val="35000"/>
                    </a:schemeClr>
                  </a:solidFill>
                </a:rPr>
                <a:t>使</a:t>
              </a:r>
              <a:r>
                <a:rPr lang="zh-CN" altLang="en-US" b="1" dirty="0">
                  <a:solidFill>
                    <a:schemeClr val="tx1">
                      <a:lumMod val="65000"/>
                      <a:lumOff val="35000"/>
                    </a:schemeClr>
                  </a:solidFill>
                </a:rPr>
                <a:t>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对数据库用户</a:t>
              </a:r>
              <a:r>
                <a:rPr lang="en-US" altLang="zh-CN" b="1" dirty="0">
                  <a:solidFill>
                    <a:schemeClr val="tx1">
                      <a:lumMod val="65000"/>
                      <a:lumOff val="35000"/>
                    </a:schemeClr>
                  </a:solidFill>
                </a:rPr>
                <a:t>win_regA_U</a:t>
              </a:r>
              <a:r>
                <a:rPr lang="zh-CN" altLang="en-US" b="1" dirty="0">
                  <a:solidFill>
                    <a:schemeClr val="tx1">
                      <a:lumMod val="65000"/>
                      <a:lumOff val="35000"/>
                    </a:schemeClr>
                  </a:solidFill>
                </a:rPr>
                <a:t>进行对象权限管理。</a:t>
              </a:r>
            </a:p>
          </p:txBody>
        </p:sp>
      </p:grpSp>
      <p:pic>
        <p:nvPicPr>
          <p:cNvPr id="14338" name="Picture 2"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1849" y="1329802"/>
            <a:ext cx="6525332" cy="4670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权</a:t>
            </a:r>
            <a:r>
              <a:rPr lang="zh-CN" altLang="en-US" sz="3200" b="1" dirty="0" smtClean="0">
                <a:solidFill>
                  <a:srgbClr val="2980B9"/>
                </a:solidFill>
              </a:rPr>
              <a:t>限管理</a:t>
            </a:r>
            <a:endParaRPr lang="zh-CN" altLang="en-US" sz="3200" b="1" dirty="0">
              <a:solidFill>
                <a:srgbClr val="2980B9"/>
              </a:solidFill>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91089" y="1253621"/>
            <a:ext cx="10226697" cy="1327972"/>
            <a:chOff x="1088299" y="4153868"/>
            <a:chExt cx="2241974" cy="1032969"/>
          </a:xfrm>
        </p:grpSpPr>
        <p:sp>
          <p:nvSpPr>
            <p:cNvPr id="15" name="矩形 14"/>
            <p:cNvSpPr/>
            <p:nvPr/>
          </p:nvSpPr>
          <p:spPr>
            <a:xfrm>
              <a:off x="1088299" y="4468621"/>
              <a:ext cx="2142923" cy="718216"/>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使用</a:t>
              </a:r>
              <a:r>
                <a:rPr lang="en-US" altLang="zh-CN" dirty="0">
                  <a:latin typeface="Courier New" panose="02070309020205020404" charset="0"/>
                  <a:ea typeface="宋体" panose="02010600030101010101" pitchFamily="2" charset="-122"/>
                  <a:sym typeface="+mn-ea"/>
                </a:rPr>
                <a:t>SSMS</a:t>
              </a:r>
              <a:r>
                <a:rPr lang="zh-CN" altLang="en-US" dirty="0">
                  <a:latin typeface="Courier New" panose="02070309020205020404" charset="0"/>
                  <a:ea typeface="宋体" panose="02010600030101010101" pitchFamily="2" charset="-122"/>
                  <a:sym typeface="+mn-ea"/>
                </a:rPr>
                <a:t>对管理对象权限有两种途径：面向单一用户的对象权限管理和面向数据库对象的对象权限管理</a:t>
              </a:r>
              <a:r>
                <a:rPr lang="zh-CN" altLang="en-US" dirty="0" smtClean="0">
                  <a:latin typeface="Courier New" panose="02070309020205020404" charset="0"/>
                  <a:ea typeface="宋体" panose="02010600030101010101" pitchFamily="2" charset="-122"/>
                  <a:sym typeface="+mn-ea"/>
                </a:rPr>
                <a:t>。</a:t>
              </a:r>
              <a:endParaRPr lang="en-US" altLang="zh-CN" dirty="0" smtClean="0">
                <a:latin typeface="Courier New" panose="02070309020205020404" charset="0"/>
                <a:ea typeface="宋体" panose="02010600030101010101" pitchFamily="2" charset="-122"/>
                <a:sym typeface="+mn-ea"/>
              </a:endParaRPr>
            </a:p>
            <a:p>
              <a:pPr indent="0"/>
              <a:r>
                <a:rPr lang="zh-CN" altLang="en-US" dirty="0">
                  <a:latin typeface="Courier New" panose="02070309020205020404" charset="0"/>
                  <a:ea typeface="宋体" panose="02010600030101010101" pitchFamily="2" charset="-122"/>
                  <a:sym typeface="+mn-ea"/>
                </a:rPr>
                <a:t>（</a:t>
              </a:r>
              <a:r>
                <a:rPr lang="en-US" altLang="zh-CN" dirty="0">
                  <a:latin typeface="Courier New" panose="02070309020205020404" charset="0"/>
                  <a:ea typeface="宋体" panose="02010600030101010101" pitchFamily="2" charset="-122"/>
                  <a:sym typeface="+mn-ea"/>
                </a:rPr>
                <a:t>2</a:t>
              </a:r>
              <a:r>
                <a:rPr lang="zh-CN" altLang="en-US" dirty="0">
                  <a:latin typeface="Courier New" panose="02070309020205020404" charset="0"/>
                  <a:ea typeface="宋体" panose="02010600030101010101" pitchFamily="2" charset="-122"/>
                  <a:sym typeface="+mn-ea"/>
                </a:rPr>
                <a:t>）面向数据库对象的对象权限</a:t>
              </a:r>
              <a:r>
                <a:rPr lang="zh-CN" altLang="en-US" dirty="0" smtClean="0">
                  <a:latin typeface="Courier New" panose="02070309020205020404" charset="0"/>
                  <a:ea typeface="宋体" panose="02010600030101010101" pitchFamily="2" charset="-122"/>
                  <a:sym typeface="+mn-ea"/>
                </a:rPr>
                <a:t>管理</a:t>
              </a:r>
              <a:endParaRPr lang="en-US" altLang="zh-CN" dirty="0" smtClean="0">
                <a:latin typeface="Courier New" panose="02070309020205020404" charset="0"/>
                <a:ea typeface="宋体" panose="02010600030101010101" pitchFamily="2" charset="-122"/>
                <a:sym typeface="+mn-ea"/>
              </a:endParaRPr>
            </a:p>
          </p:txBody>
        </p:sp>
        <p:sp>
          <p:nvSpPr>
            <p:cNvPr id="16" name="矩形 15"/>
            <p:cNvSpPr/>
            <p:nvPr/>
          </p:nvSpPr>
          <p:spPr>
            <a:xfrm>
              <a:off x="1088299" y="4153868"/>
              <a:ext cx="2241974" cy="33038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管理对象权限</a:t>
              </a:r>
            </a:p>
          </p:txBody>
        </p:sp>
      </p:grpSp>
      <p:sp>
        <p:nvSpPr>
          <p:cNvPr id="2" name="矩形 1"/>
          <p:cNvSpPr/>
          <p:nvPr/>
        </p:nvSpPr>
        <p:spPr>
          <a:xfrm>
            <a:off x="1215619" y="2705635"/>
            <a:ext cx="5093741" cy="2862322"/>
          </a:xfrm>
          <a:prstGeom prst="rect">
            <a:avLst/>
          </a:prstGeom>
        </p:spPr>
        <p:txBody>
          <a:bodyPr wrap="square">
            <a:spAutoFit/>
          </a:bodyPr>
          <a:lstStyle/>
          <a:p>
            <a:r>
              <a:rPr lang="zh-CN" altLang="zh-CN" dirty="0">
                <a:latin typeface="宋体" pitchFamily="2" charset="-122"/>
                <a:ea typeface="宋体" pitchFamily="2" charset="-122"/>
              </a:rPr>
              <a:t>在“对象资源管理器”中，展开“数据库”→</a:t>
            </a:r>
            <a:r>
              <a:rPr lang="en-US" altLang="zh-CN" dirty="0">
                <a:latin typeface="宋体" pitchFamily="2" charset="-122"/>
                <a:ea typeface="宋体" pitchFamily="2" charset="-122"/>
              </a:rPr>
              <a:t>JXGL</a:t>
            </a:r>
            <a:r>
              <a:rPr lang="zh-CN" altLang="zh-CN" dirty="0">
                <a:latin typeface="宋体" pitchFamily="2" charset="-122"/>
                <a:ea typeface="宋体" pitchFamily="2" charset="-122"/>
              </a:rPr>
              <a:t>→“表”节点，右击表（学生），在弹出快捷菜单中选择“属性”命令，弹出“表属性</a:t>
            </a:r>
            <a:r>
              <a:rPr lang="en-US" altLang="zh-CN" dirty="0">
                <a:latin typeface="宋体" pitchFamily="2" charset="-122"/>
                <a:ea typeface="宋体" pitchFamily="2" charset="-122"/>
              </a:rPr>
              <a:t>-</a:t>
            </a:r>
            <a:r>
              <a:rPr lang="zh-CN" altLang="zh-CN" dirty="0">
                <a:latin typeface="宋体" pitchFamily="2" charset="-122"/>
                <a:ea typeface="宋体" pitchFamily="2" charset="-122"/>
              </a:rPr>
              <a:t>学生”对话框的“常规”界面，单击“权限”选项，进入“权限”界面。在右侧中间栏目“用户或角色”上，通过“搜索”按钮可以继续添加用户或角色，如添加数据库用户</a:t>
            </a:r>
            <a:r>
              <a:rPr lang="en-US" altLang="zh-CN" dirty="0" err="1">
                <a:latin typeface="宋体" pitchFamily="2" charset="-122"/>
                <a:ea typeface="宋体" pitchFamily="2" charset="-122"/>
              </a:rPr>
              <a:t>win_regA_U</a:t>
            </a:r>
            <a:r>
              <a:rPr lang="zh-CN" altLang="zh-CN" dirty="0">
                <a:latin typeface="宋体" pitchFamily="2" charset="-122"/>
                <a:ea typeface="宋体" pitchFamily="2" charset="-122"/>
              </a:rPr>
              <a:t>，如图</a:t>
            </a:r>
            <a:r>
              <a:rPr lang="en-US" altLang="zh-CN" dirty="0">
                <a:latin typeface="宋体" pitchFamily="2" charset="-122"/>
                <a:ea typeface="宋体" pitchFamily="2" charset="-122"/>
              </a:rPr>
              <a:t>11-45</a:t>
            </a:r>
            <a:r>
              <a:rPr lang="zh-CN" altLang="zh-CN" dirty="0">
                <a:latin typeface="宋体" pitchFamily="2" charset="-122"/>
                <a:ea typeface="宋体" pitchFamily="2" charset="-122"/>
              </a:rPr>
              <a:t>所示。在右侧下方栏目用户的“权限”上，可以分别设置各用户的权限。其他步骤方法</a:t>
            </a:r>
            <a:r>
              <a:rPr lang="en-US" altLang="zh-CN" dirty="0">
                <a:latin typeface="宋体" pitchFamily="2" charset="-122"/>
                <a:ea typeface="宋体" pitchFamily="2" charset="-122"/>
              </a:rPr>
              <a:t>1</a:t>
            </a:r>
            <a:r>
              <a:rPr lang="zh-CN" altLang="zh-CN" dirty="0">
                <a:latin typeface="宋体" pitchFamily="2" charset="-122"/>
                <a:ea typeface="宋体" pitchFamily="2" charset="-122"/>
              </a:rPr>
              <a:t>基本相似，这里不再赘述</a:t>
            </a:r>
            <a:r>
              <a:rPr lang="zh-CN" altLang="zh-CN" dirty="0"/>
              <a:t>。</a:t>
            </a:r>
          </a:p>
        </p:txBody>
      </p:sp>
      <p:pic>
        <p:nvPicPr>
          <p:cNvPr id="1026" name="图片 170"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5954" y="2243040"/>
            <a:ext cx="4574192" cy="3962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3932465"/>
      </p:ext>
    </p:extLst>
  </p:cSld>
  <p:clrMapOvr>
    <a:masterClrMapping/>
  </p:clrMapOvr>
  <p:transition spd="slow">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权</a:t>
            </a:r>
            <a:r>
              <a:rPr lang="zh-CN" altLang="en-US" sz="3200" b="1" dirty="0" smtClean="0">
                <a:solidFill>
                  <a:srgbClr val="2980B9"/>
                </a:solidFill>
              </a:rPr>
              <a:t>限管理</a:t>
            </a:r>
            <a:endParaRPr lang="zh-CN" altLang="en-US" sz="3200" b="1" dirty="0">
              <a:solidFill>
                <a:srgbClr val="2980B9"/>
              </a:solidFill>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91090" y="1329779"/>
            <a:ext cx="4002453" cy="3294261"/>
            <a:chOff x="1088299" y="4153868"/>
            <a:chExt cx="2241974" cy="612858"/>
          </a:xfrm>
        </p:grpSpPr>
        <p:sp>
          <p:nvSpPr>
            <p:cNvPr id="15" name="矩形 14"/>
            <p:cNvSpPr/>
            <p:nvPr/>
          </p:nvSpPr>
          <p:spPr>
            <a:xfrm>
              <a:off x="1088299" y="4234225"/>
              <a:ext cx="2142923" cy="532501"/>
            </a:xfrm>
            <a:prstGeom prst="rect">
              <a:avLst/>
            </a:prstGeom>
          </p:spPr>
          <p:txBody>
            <a:bodyPr wrap="square">
              <a:spAutoFit/>
              <a:scene3d>
                <a:camera prst="orthographicFront"/>
                <a:lightRig rig="threePt" dir="t"/>
              </a:scene3d>
              <a:sp3d contourW="6350"/>
            </a:bodyPr>
            <a:lstStyle/>
            <a:p>
              <a:pPr indent="0"/>
              <a:r>
                <a:rPr lang="zh-CN" altLang="en-US" dirty="0" smtClean="0">
                  <a:latin typeface="Courier New" panose="02070309020205020404" charset="0"/>
                  <a:ea typeface="宋体" panose="02010600030101010101" pitchFamily="2" charset="-122"/>
                  <a:sym typeface="+mn-ea"/>
                </a:rPr>
                <a:t>打开</a:t>
              </a:r>
              <a:r>
                <a:rPr lang="zh-CN" altLang="en-US" dirty="0">
                  <a:latin typeface="Courier New" panose="02070309020205020404" charset="0"/>
                  <a:ea typeface="宋体" panose="02010600030101010101" pitchFamily="2" charset="-122"/>
                  <a:sym typeface="+mn-ea"/>
                </a:rPr>
                <a:t>“数据库属性</a:t>
              </a:r>
              <a:r>
                <a:rPr lang="en-US" altLang="zh-CN" dirty="0">
                  <a:latin typeface="Courier New" panose="02070309020205020404" charset="0"/>
                  <a:ea typeface="宋体" panose="02010600030101010101" pitchFamily="2" charset="-122"/>
                  <a:sym typeface="+mn-ea"/>
                </a:rPr>
                <a:t>-jxgl”</a:t>
              </a:r>
              <a:r>
                <a:rPr lang="zh-CN" altLang="en-US" dirty="0">
                  <a:latin typeface="Courier New" panose="02070309020205020404" charset="0"/>
                  <a:ea typeface="宋体" panose="02010600030101010101" pitchFamily="2" charset="-122"/>
                  <a:sym typeface="+mn-ea"/>
                </a:rPr>
                <a:t>对话框，在“选择页”窗格中单击“权限”选项，如图</a:t>
              </a:r>
              <a:r>
                <a:rPr lang="en-US" altLang="zh-CN" dirty="0">
                  <a:latin typeface="Courier New" panose="02070309020205020404" charset="0"/>
                  <a:ea typeface="宋体" panose="02010600030101010101" pitchFamily="2" charset="-122"/>
                  <a:sym typeface="+mn-ea"/>
                </a:rPr>
                <a:t>11-42</a:t>
              </a:r>
              <a:r>
                <a:rPr lang="zh-CN" altLang="en-US" dirty="0">
                  <a:latin typeface="Courier New" panose="02070309020205020404" charset="0"/>
                  <a:ea typeface="宋体" panose="02010600030101010101" pitchFamily="2" charset="-122"/>
                  <a:sym typeface="+mn-ea"/>
                </a:rPr>
                <a:t>所示，在“用户或角色”窗格中选择用户或角色，并在“显式权限”窗格中根据需要设置该用户或角色的语句权限（授予</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拒绝）。设置完所有用户或角色的语句对象后，单击“确定”按钮，返回</a:t>
              </a:r>
              <a:r>
                <a:rPr lang="en-US" altLang="zh-CN" dirty="0">
                  <a:latin typeface="Courier New" panose="02070309020205020404" charset="0"/>
                  <a:ea typeface="宋体" panose="02010600030101010101" pitchFamily="2" charset="-122"/>
                  <a:sym typeface="+mn-ea"/>
                </a:rPr>
                <a:t>SSMS</a:t>
              </a:r>
              <a:r>
                <a:rPr lang="zh-CN" altLang="en-US" dirty="0">
                  <a:latin typeface="Courier New" panose="02070309020205020404" charset="0"/>
                  <a:ea typeface="宋体" panose="02010600030101010101" pitchFamily="2" charset="-122"/>
                  <a:sym typeface="+mn-ea"/>
                </a:rPr>
                <a:t>，完成所有用户或角色的语句权限操作。</a:t>
              </a:r>
            </a:p>
          </p:txBody>
        </p:sp>
        <p:sp>
          <p:nvSpPr>
            <p:cNvPr id="16" name="矩形 15"/>
            <p:cNvSpPr/>
            <p:nvPr/>
          </p:nvSpPr>
          <p:spPr>
            <a:xfrm>
              <a:off x="1088299" y="4153868"/>
              <a:ext cx="2241974" cy="79016"/>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2.</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管理语句权限</a:t>
              </a:r>
            </a:p>
          </p:txBody>
        </p:sp>
      </p:grpSp>
      <p:pic>
        <p:nvPicPr>
          <p:cNvPr id="1026" name="Picture 2"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5450" y="1273631"/>
            <a:ext cx="6308269" cy="4860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权</a:t>
            </a:r>
            <a:r>
              <a:rPr lang="zh-CN" altLang="en-US" sz="3200" b="1" dirty="0" smtClean="0">
                <a:solidFill>
                  <a:srgbClr val="2980B9"/>
                </a:solidFill>
              </a:rPr>
              <a:t>限管理</a:t>
            </a:r>
            <a:endParaRPr lang="zh-CN" altLang="en-US" sz="3200" b="1" dirty="0">
              <a:solidFill>
                <a:srgbClr val="2980B9"/>
              </a:solidFill>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41708" y="1329784"/>
            <a:ext cx="10720872" cy="2508379"/>
            <a:chOff x="1072548" y="4153868"/>
            <a:chExt cx="3224212" cy="658203"/>
          </a:xfrm>
        </p:grpSpPr>
        <p:sp>
          <p:nvSpPr>
            <p:cNvPr id="15" name="矩形 14"/>
            <p:cNvSpPr/>
            <p:nvPr/>
          </p:nvSpPr>
          <p:spPr>
            <a:xfrm>
              <a:off x="1072548" y="4279048"/>
              <a:ext cx="3224212" cy="533023"/>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a:t>
              </a:r>
              <a:r>
                <a:rPr lang="en-US" altLang="zh-CN" dirty="0">
                  <a:latin typeface="Courier New" panose="02070309020205020404" charset="0"/>
                  <a:ea typeface="宋体" panose="02010600030101010101" pitchFamily="2" charset="-122"/>
                  <a:sym typeface="+mn-ea"/>
                </a:rPr>
                <a:t>1</a:t>
              </a:r>
              <a:r>
                <a:rPr lang="zh-CN" altLang="en-US" dirty="0">
                  <a:latin typeface="Courier New" panose="02070309020205020404" charset="0"/>
                  <a:ea typeface="宋体" panose="02010600030101010101" pitchFamily="2" charset="-122"/>
                  <a:sym typeface="+mn-ea"/>
                </a:rPr>
                <a:t>）授予语句权限</a:t>
              </a:r>
            </a:p>
            <a:p>
              <a:pPr indent="0"/>
              <a:r>
                <a:rPr lang="zh-CN" altLang="en-US" dirty="0">
                  <a:latin typeface="Courier New" panose="02070309020205020404" charset="0"/>
                  <a:ea typeface="宋体" panose="02010600030101010101" pitchFamily="2" charset="-122"/>
                  <a:sym typeface="+mn-ea"/>
                </a:rPr>
                <a:t>格式：</a:t>
              </a:r>
              <a:r>
                <a:rPr lang="en-US" altLang="zh-CN" dirty="0">
                  <a:latin typeface="Courier New" panose="02070309020205020404" charset="0"/>
                  <a:ea typeface="宋体" panose="02010600030101010101" pitchFamily="2" charset="-122"/>
                  <a:sym typeface="+mn-ea"/>
                </a:rPr>
                <a:t>grant {</a:t>
              </a:r>
              <a:r>
                <a:rPr lang="zh-CN" altLang="en-US" dirty="0">
                  <a:latin typeface="Courier New" panose="02070309020205020404" charset="0"/>
                  <a:ea typeface="宋体" panose="02010600030101010101" pitchFamily="2" charset="-122"/>
                  <a:sym typeface="+mn-ea"/>
                </a:rPr>
                <a:t>语句权限</a:t>
              </a:r>
              <a:r>
                <a:rPr lang="en-US" altLang="zh-CN" dirty="0">
                  <a:latin typeface="Courier New" panose="02070309020205020404" charset="0"/>
                  <a:ea typeface="宋体" panose="02010600030101010101" pitchFamily="2" charset="-122"/>
                  <a:sym typeface="+mn-ea"/>
                </a:rPr>
                <a:t>[,...n]} to </a:t>
              </a:r>
              <a:r>
                <a:rPr lang="zh-CN" altLang="en-US" dirty="0">
                  <a:latin typeface="Courier New" panose="02070309020205020404" charset="0"/>
                  <a:ea typeface="宋体" panose="02010600030101010101" pitchFamily="2" charset="-122"/>
                  <a:sym typeface="+mn-ea"/>
                </a:rPr>
                <a:t>数据库主体</a:t>
              </a:r>
              <a:r>
                <a:rPr lang="en-US" altLang="zh-CN" dirty="0">
                  <a:latin typeface="Courier New" panose="02070309020205020404" charset="0"/>
                  <a:ea typeface="宋体" panose="02010600030101010101" pitchFamily="2" charset="-122"/>
                  <a:sym typeface="+mn-ea"/>
                </a:rPr>
                <a:t>[,...n]</a:t>
              </a:r>
            </a:p>
            <a:p>
              <a:pPr indent="0"/>
              <a:r>
                <a:rPr lang="zh-CN" altLang="en-US" dirty="0">
                  <a:latin typeface="Courier New" panose="02070309020205020404" charset="0"/>
                  <a:ea typeface="宋体" panose="02010600030101010101" pitchFamily="2" charset="-122"/>
                  <a:sym typeface="+mn-ea"/>
                </a:rPr>
                <a:t>功能：授予数据库主体拥有创建数据库对象的行为。</a:t>
              </a:r>
            </a:p>
            <a:p>
              <a:pPr indent="0"/>
              <a:r>
                <a:rPr lang="zh-CN" altLang="en-US" dirty="0">
                  <a:latin typeface="Courier New" panose="02070309020205020404" charset="0"/>
                  <a:ea typeface="宋体" panose="02010600030101010101" pitchFamily="2" charset="-122"/>
                  <a:sym typeface="+mn-ea"/>
                </a:rPr>
                <a:t>说明：</a:t>
              </a:r>
            </a:p>
            <a:p>
              <a:pPr indent="0"/>
              <a:r>
                <a:rPr lang="en-US" altLang="zh-CN" dirty="0">
                  <a:latin typeface="Courier New" panose="02070309020205020404" charset="0"/>
                  <a:ea typeface="宋体" panose="02010600030101010101" pitchFamily="2" charset="-122"/>
                  <a:sym typeface="+mn-ea"/>
                </a:rPr>
                <a:t>1</a:t>
              </a:r>
              <a:r>
                <a:rPr lang="zh-CN" altLang="en-US" dirty="0">
                  <a:latin typeface="Courier New" panose="02070309020205020404" charset="0"/>
                  <a:ea typeface="宋体" panose="02010600030101010101" pitchFamily="2" charset="-122"/>
                  <a:sym typeface="+mn-ea"/>
                </a:rPr>
                <a:t>）语句权限</a:t>
              </a:r>
              <a:r>
                <a:rPr lang="zh-CN" altLang="en-US" dirty="0" smtClean="0">
                  <a:latin typeface="Courier New" panose="02070309020205020404" charset="0"/>
                  <a:ea typeface="宋体" panose="02010600030101010101" pitchFamily="2" charset="-122"/>
                  <a:sym typeface="+mn-ea"/>
                </a:rPr>
                <a:t>：指定授予</a:t>
              </a:r>
              <a:r>
                <a:rPr lang="zh-CN" altLang="en-US" dirty="0">
                  <a:latin typeface="Courier New" panose="02070309020205020404" charset="0"/>
                  <a:ea typeface="宋体" panose="02010600030101010101" pitchFamily="2" charset="-122"/>
                  <a:sym typeface="+mn-ea"/>
                </a:rPr>
                <a:t>数据库主体的语句权限；</a:t>
              </a:r>
            </a:p>
            <a:p>
              <a:pPr indent="0"/>
              <a:r>
                <a:rPr lang="en-US" altLang="zh-CN" dirty="0">
                  <a:latin typeface="Courier New" panose="02070309020205020404" charset="0"/>
                  <a:ea typeface="宋体" panose="02010600030101010101" pitchFamily="2" charset="-122"/>
                  <a:sym typeface="+mn-ea"/>
                </a:rPr>
                <a:t>2</a:t>
              </a:r>
              <a:r>
                <a:rPr lang="zh-CN" altLang="en-US" dirty="0">
                  <a:latin typeface="Courier New" panose="02070309020205020404" charset="0"/>
                  <a:ea typeface="宋体" panose="02010600030101010101" pitchFamily="2" charset="-122"/>
                  <a:sym typeface="+mn-ea"/>
                </a:rPr>
                <a:t>）数据库主体</a:t>
              </a:r>
              <a:r>
                <a:rPr lang="zh-CN" altLang="en-US" dirty="0" smtClean="0">
                  <a:latin typeface="Courier New" panose="02070309020205020404" charset="0"/>
                  <a:ea typeface="宋体" panose="02010600030101010101" pitchFamily="2" charset="-122"/>
                  <a:sym typeface="+mn-ea"/>
                </a:rPr>
                <a:t>：指定接受</a:t>
              </a:r>
              <a:r>
                <a:rPr lang="zh-CN" altLang="en-US" dirty="0">
                  <a:latin typeface="Courier New" panose="02070309020205020404" charset="0"/>
                  <a:ea typeface="宋体" panose="02010600030101010101" pitchFamily="2" charset="-122"/>
                  <a:sym typeface="+mn-ea"/>
                </a:rPr>
                <a:t>权限的数据库主体。当数据库主体为数据库角色或</a:t>
              </a:r>
              <a:r>
                <a:rPr lang="en-US" altLang="zh-CN" dirty="0">
                  <a:latin typeface="Courier New" panose="02070309020205020404" charset="0"/>
                  <a:ea typeface="宋体" panose="02010600030101010101" pitchFamily="2" charset="-122"/>
                  <a:sym typeface="+mn-ea"/>
                </a:rPr>
                <a:t>Windows </a:t>
              </a:r>
              <a:r>
                <a:rPr lang="zh-CN" altLang="en-US" dirty="0">
                  <a:latin typeface="Courier New" panose="02070309020205020404" charset="0"/>
                  <a:ea typeface="宋体" panose="02010600030101010101" pitchFamily="2" charset="-122"/>
                  <a:sym typeface="+mn-ea"/>
                </a:rPr>
                <a:t>组名时，角色或组中成员同样受影响。</a:t>
              </a:r>
            </a:p>
          </p:txBody>
        </p:sp>
        <p:sp>
          <p:nvSpPr>
            <p:cNvPr id="16" name="矩形 15"/>
            <p:cNvSpPr/>
            <p:nvPr/>
          </p:nvSpPr>
          <p:spPr>
            <a:xfrm>
              <a:off x="1088299" y="4153868"/>
              <a:ext cx="2241974" cy="11145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3.</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grant</a:t>
              </a:r>
              <a:r>
                <a:rPr lang="zh-CN" altLang="en-US" b="1" dirty="0">
                  <a:solidFill>
                    <a:schemeClr val="tx1">
                      <a:lumMod val="65000"/>
                      <a:lumOff val="35000"/>
                    </a:schemeClr>
                  </a:solidFill>
                </a:rPr>
                <a:t>语句授予数据库用户（角色）的语句权限和对象权限</a:t>
              </a:r>
            </a:p>
          </p:txBody>
        </p:sp>
      </p:grpSp>
      <p:grpSp>
        <p:nvGrpSpPr>
          <p:cNvPr id="13" name="组合 12"/>
          <p:cNvGrpSpPr/>
          <p:nvPr/>
        </p:nvGrpSpPr>
        <p:grpSpPr>
          <a:xfrm>
            <a:off x="934613" y="4002204"/>
            <a:ext cx="10720872" cy="1954381"/>
            <a:chOff x="1072548" y="4153868"/>
            <a:chExt cx="3224212" cy="512833"/>
          </a:xfrm>
        </p:grpSpPr>
        <p:sp>
          <p:nvSpPr>
            <p:cNvPr id="17" name="矩形 16"/>
            <p:cNvSpPr/>
            <p:nvPr/>
          </p:nvSpPr>
          <p:spPr>
            <a:xfrm>
              <a:off x="1072548" y="4279048"/>
              <a:ext cx="3224212" cy="387653"/>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操作步骤：</a:t>
              </a:r>
            </a:p>
            <a:p>
              <a:pPr indent="0"/>
              <a:r>
                <a:rPr lang="zh-CN" altLang="en-US" dirty="0">
                  <a:latin typeface="Courier New" panose="02070309020205020404" charset="0"/>
                  <a:ea typeface="宋体" panose="02010600030101010101" pitchFamily="2" charset="-122"/>
                  <a:sym typeface="+mn-ea"/>
                </a:rPr>
                <a:t>步骤</a:t>
              </a:r>
              <a:r>
                <a:rPr lang="en-US" altLang="zh-CN" dirty="0">
                  <a:latin typeface="Courier New" panose="02070309020205020404" charset="0"/>
                  <a:ea typeface="宋体" panose="02010600030101010101" pitchFamily="2" charset="-122"/>
                  <a:sym typeface="+mn-ea"/>
                </a:rPr>
                <a:t>1</a:t>
              </a:r>
              <a:r>
                <a:rPr lang="zh-CN" altLang="en-US" dirty="0">
                  <a:latin typeface="Courier New" panose="02070309020205020404" charset="0"/>
                  <a:ea typeface="宋体" panose="02010600030101010101" pitchFamily="2" charset="-122"/>
                  <a:sym typeface="+mn-ea"/>
                </a:rPr>
                <a:t>：以</a:t>
              </a:r>
              <a:r>
                <a:rPr lang="en-US" altLang="zh-CN" dirty="0" smtClean="0">
                  <a:latin typeface="Courier New" panose="02070309020205020404" charset="0"/>
                  <a:ea typeface="宋体" panose="02010600030101010101" pitchFamily="2" charset="-122"/>
                  <a:sym typeface="+mn-ea"/>
                </a:rPr>
                <a:t>sa</a:t>
              </a:r>
              <a:r>
                <a:rPr lang="zh-CN" altLang="en-US" dirty="0">
                  <a:latin typeface="Courier New" panose="02070309020205020404" charset="0"/>
                  <a:ea typeface="宋体" panose="02010600030101010101" pitchFamily="2" charset="-122"/>
                  <a:sym typeface="+mn-ea"/>
                </a:rPr>
                <a:t>或者等价</a:t>
              </a:r>
              <a:r>
                <a:rPr lang="en-US" altLang="zh-CN" dirty="0">
                  <a:latin typeface="Courier New" panose="02070309020205020404" charset="0"/>
                  <a:ea typeface="宋体" panose="02010600030101010101" pitchFamily="2" charset="-122"/>
                  <a:sym typeface="+mn-ea"/>
                </a:rPr>
                <a:t>sa</a:t>
              </a:r>
              <a:r>
                <a:rPr lang="zh-CN" altLang="en-US" dirty="0">
                  <a:latin typeface="Courier New" panose="02070309020205020404" charset="0"/>
                  <a:ea typeface="宋体" panose="02010600030101010101" pitchFamily="2" charset="-122"/>
                  <a:sym typeface="+mn-ea"/>
                </a:rPr>
                <a:t>的登录帐户登录数据库服务器，输入并执行以下代码：</a:t>
              </a:r>
            </a:p>
            <a:p>
              <a:pPr indent="0"/>
              <a:r>
                <a:rPr lang="en-US" altLang="zh-CN" dirty="0">
                  <a:latin typeface="Courier New" panose="02070309020205020404" charset="0"/>
                  <a:ea typeface="宋体" panose="02010600030101010101" pitchFamily="2" charset="-122"/>
                  <a:sym typeface="+mn-ea"/>
                </a:rPr>
                <a:t>use </a:t>
              </a:r>
              <a:r>
                <a:rPr lang="en-US" altLang="zh-CN" dirty="0" err="1">
                  <a:latin typeface="Courier New" panose="02070309020205020404" charset="0"/>
                  <a:ea typeface="宋体" panose="02010600030101010101" pitchFamily="2" charset="-122"/>
                  <a:sym typeface="+mn-ea"/>
                </a:rPr>
                <a:t>jxgl</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go               --</a:t>
              </a:r>
              <a:r>
                <a:rPr lang="zh-CN" altLang="en-US" dirty="0">
                  <a:latin typeface="Courier New" panose="02070309020205020404" charset="0"/>
                  <a:ea typeface="宋体" panose="02010600030101010101" pitchFamily="2" charset="-122"/>
                  <a:sym typeface="+mn-ea"/>
                </a:rPr>
                <a:t>创建一个架构</a:t>
              </a:r>
              <a:r>
                <a:rPr lang="en-US" altLang="zh-CN" dirty="0" err="1">
                  <a:latin typeface="Courier New" panose="02070309020205020404" charset="0"/>
                  <a:ea typeface="宋体" panose="02010600030101010101" pitchFamily="2" charset="-122"/>
                  <a:sym typeface="+mn-ea"/>
                </a:rPr>
                <a:t>loginA_schema</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create schema </a:t>
              </a:r>
              <a:r>
                <a:rPr lang="en-US" altLang="zh-CN" dirty="0" err="1">
                  <a:latin typeface="Courier New" panose="02070309020205020404" charset="0"/>
                  <a:ea typeface="宋体" panose="02010600030101010101" pitchFamily="2" charset="-122"/>
                  <a:sym typeface="+mn-ea"/>
                </a:rPr>
                <a:t>loginA_schema</a:t>
              </a:r>
              <a:r>
                <a:rPr lang="en-US" altLang="zh-CN" dirty="0">
                  <a:latin typeface="Courier New" panose="02070309020205020404" charset="0"/>
                  <a:ea typeface="宋体" panose="02010600030101010101" pitchFamily="2" charset="-122"/>
                  <a:sym typeface="+mn-ea"/>
                </a:rPr>
                <a:t> authorization </a:t>
              </a:r>
              <a:r>
                <a:rPr lang="en-US" altLang="zh-CN" dirty="0" err="1">
                  <a:latin typeface="Courier New" panose="02070309020205020404" charset="0"/>
                  <a:ea typeface="宋体" panose="02010600030101010101" pitchFamily="2" charset="-122"/>
                  <a:sym typeface="+mn-ea"/>
                </a:rPr>
                <a:t>sql_loginA_U</a:t>
              </a:r>
              <a:endParaRPr lang="en-US" altLang="zh-CN" dirty="0">
                <a:latin typeface="Courier New" panose="02070309020205020404" charset="0"/>
                <a:ea typeface="宋体" panose="02010600030101010101" pitchFamily="2" charset="-122"/>
                <a:sym typeface="+mn-ea"/>
              </a:endParaRPr>
            </a:p>
          </p:txBody>
        </p:sp>
        <p:sp>
          <p:nvSpPr>
            <p:cNvPr id="19" name="矩形 18"/>
            <p:cNvSpPr/>
            <p:nvPr/>
          </p:nvSpPr>
          <p:spPr>
            <a:xfrm>
              <a:off x="1088299" y="4153868"/>
              <a:ext cx="2562006" cy="11145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21】 </a:t>
              </a:r>
              <a:r>
                <a:rPr lang="zh-CN" altLang="en-US" b="1" dirty="0" smtClean="0">
                  <a:solidFill>
                    <a:schemeClr val="tx1">
                      <a:lumMod val="65000"/>
                      <a:lumOff val="35000"/>
                    </a:schemeClr>
                  </a:solidFill>
                </a:rPr>
                <a:t>授</a:t>
              </a:r>
              <a:r>
                <a:rPr lang="zh-CN" altLang="en-US" b="1" dirty="0">
                  <a:solidFill>
                    <a:schemeClr val="tx1">
                      <a:lumMod val="65000"/>
                      <a:lumOff val="35000"/>
                    </a:schemeClr>
                  </a:solidFill>
                </a:rPr>
                <a:t>予数据库用户</a:t>
              </a:r>
              <a:r>
                <a:rPr lang="en-US" altLang="zh-CN" b="1" dirty="0" err="1">
                  <a:solidFill>
                    <a:schemeClr val="tx1">
                      <a:lumMod val="65000"/>
                      <a:lumOff val="35000"/>
                    </a:schemeClr>
                  </a:solidFill>
                </a:rPr>
                <a:t>sql_loginA_U</a:t>
              </a:r>
              <a:r>
                <a:rPr lang="zh-CN" altLang="en-US" b="1" dirty="0">
                  <a:solidFill>
                    <a:schemeClr val="tx1">
                      <a:lumMod val="65000"/>
                      <a:lumOff val="35000"/>
                    </a:schemeClr>
                  </a:solidFill>
                </a:rPr>
                <a:t>拥有创建视图的语句权限（与例</a:t>
              </a:r>
              <a:r>
                <a:rPr lang="en-US" altLang="zh-CN" b="1" dirty="0">
                  <a:solidFill>
                    <a:schemeClr val="tx1">
                      <a:lumMod val="65000"/>
                      <a:lumOff val="35000"/>
                    </a:schemeClr>
                  </a:solidFill>
                </a:rPr>
                <a:t>13</a:t>
              </a:r>
              <a:r>
                <a:rPr lang="zh-CN" altLang="en-US" b="1" dirty="0">
                  <a:solidFill>
                    <a:schemeClr val="tx1">
                      <a:lumMod val="65000"/>
                      <a:lumOff val="35000"/>
                    </a:schemeClr>
                  </a:solidFill>
                </a:rPr>
                <a:t>比较）</a:t>
              </a:r>
            </a:p>
          </p:txBody>
        </p:sp>
      </p:grpSp>
    </p:spTree>
  </p:cSld>
  <p:clrMapOvr>
    <a:masterClrMapping/>
  </p:clrMapOvr>
  <p:transition spd="slow">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权</a:t>
            </a:r>
            <a:r>
              <a:rPr lang="zh-CN" altLang="en-US" sz="3200" b="1" dirty="0" smtClean="0">
                <a:solidFill>
                  <a:srgbClr val="2980B9"/>
                </a:solidFill>
              </a:rPr>
              <a:t>限管理</a:t>
            </a:r>
            <a:endParaRPr lang="zh-CN" altLang="en-US" sz="3200" b="1" dirty="0">
              <a:solidFill>
                <a:srgbClr val="2980B9"/>
              </a:solidFill>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41708" y="1329798"/>
            <a:ext cx="8640442" cy="4299383"/>
            <a:chOff x="1072548" y="4153868"/>
            <a:chExt cx="2257725" cy="1066146"/>
          </a:xfrm>
        </p:grpSpPr>
        <p:sp>
          <p:nvSpPr>
            <p:cNvPr id="15" name="矩形 14"/>
            <p:cNvSpPr/>
            <p:nvPr/>
          </p:nvSpPr>
          <p:spPr>
            <a:xfrm>
              <a:off x="1072548" y="4304158"/>
              <a:ext cx="2142923" cy="915856"/>
            </a:xfrm>
            <a:prstGeom prst="rect">
              <a:avLst/>
            </a:prstGeom>
          </p:spPr>
          <p:txBody>
            <a:bodyPr wrap="square">
              <a:spAutoFit/>
              <a:scene3d>
                <a:camera prst="orthographicFront"/>
                <a:lightRig rig="threePt" dir="t"/>
              </a:scene3d>
              <a:sp3d contourW="6350"/>
            </a:bodyPr>
            <a:lstStyle/>
            <a:p>
              <a:pPr indent="0"/>
              <a:r>
                <a:rPr lang="zh-CN" altLang="en-US" dirty="0" smtClean="0">
                  <a:latin typeface="Courier New" panose="02070309020205020404" charset="0"/>
                  <a:ea typeface="宋体" panose="02010600030101010101" pitchFamily="2" charset="-122"/>
                  <a:sym typeface="+mn-ea"/>
                </a:rPr>
                <a:t>步骤</a:t>
              </a:r>
              <a:r>
                <a:rPr lang="en-US" altLang="zh-CN" dirty="0">
                  <a:latin typeface="Courier New" panose="02070309020205020404" charset="0"/>
                  <a:ea typeface="宋体" panose="02010600030101010101" pitchFamily="2" charset="-122"/>
                  <a:sym typeface="+mn-ea"/>
                </a:rPr>
                <a:t>2</a:t>
              </a:r>
              <a:r>
                <a:rPr lang="zh-CN" altLang="en-US" dirty="0">
                  <a:latin typeface="Courier New" panose="02070309020205020404" charset="0"/>
                  <a:ea typeface="宋体" panose="02010600030101010101" pitchFamily="2" charset="-122"/>
                  <a:sym typeface="+mn-ea"/>
                </a:rPr>
                <a:t>：以</a:t>
              </a:r>
              <a:r>
                <a:rPr lang="en-US" altLang="zh-CN" dirty="0">
                  <a:latin typeface="Courier New" panose="02070309020205020404" charset="0"/>
                  <a:ea typeface="宋体" panose="02010600030101010101" pitchFamily="2" charset="-122"/>
                  <a:sym typeface="+mn-ea"/>
                </a:rPr>
                <a:t>sql_loginA</a:t>
              </a:r>
              <a:r>
                <a:rPr lang="zh-CN" altLang="en-US" dirty="0">
                  <a:latin typeface="Courier New" panose="02070309020205020404" charset="0"/>
                  <a:ea typeface="宋体" panose="02010600030101010101" pitchFamily="2" charset="-122"/>
                  <a:sym typeface="+mn-ea"/>
                </a:rPr>
                <a:t>登录数据库服务器，输入并执行以下代码：</a:t>
              </a:r>
            </a:p>
            <a:p>
              <a:pPr indent="0"/>
              <a:r>
                <a:rPr lang="en-US" altLang="zh-CN" dirty="0">
                  <a:latin typeface="Courier New" panose="02070309020205020404" charset="0"/>
                  <a:ea typeface="宋体" panose="02010600030101010101" pitchFamily="2" charset="-122"/>
                  <a:sym typeface="+mn-ea"/>
                </a:rPr>
                <a:t>use jxgl</a:t>
              </a:r>
            </a:p>
            <a:p>
              <a:pPr indent="0"/>
              <a:r>
                <a:rPr lang="en-US" altLang="zh-CN" dirty="0">
                  <a:latin typeface="Courier New" panose="02070309020205020404" charset="0"/>
                  <a:ea typeface="宋体" panose="02010600030101010101" pitchFamily="2" charset="-122"/>
                  <a:sym typeface="+mn-ea"/>
                </a:rPr>
                <a:t>go</a:t>
              </a:r>
            </a:p>
            <a:p>
              <a:pPr indent="0"/>
              <a:r>
                <a:rPr lang="en-US" altLang="zh-CN" dirty="0">
                  <a:latin typeface="Courier New" panose="02070309020205020404" charset="0"/>
                  <a:ea typeface="宋体" panose="02010600030101010101" pitchFamily="2" charset="-122"/>
                  <a:sym typeface="+mn-ea"/>
                </a:rPr>
                <a:t>create view </a:t>
              </a:r>
              <a:r>
                <a:rPr lang="en-US" altLang="zh-CN" dirty="0" smtClean="0">
                  <a:latin typeface="Courier New" panose="02070309020205020404" charset="0"/>
                  <a:ea typeface="宋体" panose="02010600030101010101" pitchFamily="2" charset="-122"/>
                  <a:sym typeface="+mn-ea"/>
                </a:rPr>
                <a:t>loginA_schema.enroll</a:t>
              </a:r>
            </a:p>
            <a:p>
              <a:pPr indent="0"/>
              <a:r>
                <a:rPr lang="en-US" altLang="zh-CN" dirty="0" smtClean="0">
                  <a:latin typeface="Courier New" panose="02070309020205020404" charset="0"/>
                  <a:ea typeface="宋体" panose="02010600030101010101" pitchFamily="2" charset="-122"/>
                  <a:sym typeface="+mn-ea"/>
                </a:rPr>
                <a:t> </a:t>
              </a:r>
              <a:r>
                <a:rPr lang="en-US" altLang="zh-CN" dirty="0">
                  <a:latin typeface="Courier New" panose="02070309020205020404" charset="0"/>
                  <a:ea typeface="宋体" panose="02010600030101010101" pitchFamily="2" charset="-122"/>
                  <a:sym typeface="+mn-ea"/>
                </a:rPr>
                <a:t>as select count(*) as </a:t>
              </a:r>
              <a:r>
                <a:rPr lang="zh-CN" altLang="en-US" dirty="0">
                  <a:latin typeface="Courier New" panose="02070309020205020404" charset="0"/>
                  <a:ea typeface="宋体" panose="02010600030101010101" pitchFamily="2" charset="-122"/>
                  <a:sym typeface="+mn-ea"/>
                </a:rPr>
                <a:t>招生总数 </a:t>
              </a:r>
              <a:r>
                <a:rPr lang="en-US" altLang="zh-CN" dirty="0">
                  <a:latin typeface="Courier New" panose="02070309020205020404" charset="0"/>
                  <a:ea typeface="宋体" panose="02010600030101010101" pitchFamily="2" charset="-122"/>
                  <a:sym typeface="+mn-ea"/>
                </a:rPr>
                <a:t>from </a:t>
              </a:r>
              <a:r>
                <a:rPr lang="zh-CN" altLang="en-US" dirty="0">
                  <a:latin typeface="Courier New" panose="02070309020205020404" charset="0"/>
                  <a:ea typeface="宋体" panose="02010600030101010101" pitchFamily="2" charset="-122"/>
                  <a:sym typeface="+mn-ea"/>
                </a:rPr>
                <a:t>学生</a:t>
              </a:r>
            </a:p>
            <a:p>
              <a:pPr indent="0"/>
              <a:r>
                <a:rPr lang="zh-CN" altLang="en-US" dirty="0">
                  <a:latin typeface="Courier New" panose="02070309020205020404" charset="0"/>
                  <a:ea typeface="宋体" panose="02010600030101010101" pitchFamily="2" charset="-122"/>
                  <a:sym typeface="+mn-ea"/>
                </a:rPr>
                <a:t>运行结果</a:t>
              </a:r>
              <a:r>
                <a:rPr lang="zh-CN" altLang="en-US" dirty="0" smtClean="0">
                  <a:latin typeface="Courier New" panose="02070309020205020404" charset="0"/>
                  <a:ea typeface="宋体" panose="02010600030101010101" pitchFamily="2" charset="-122"/>
                  <a:sym typeface="+mn-ea"/>
                </a:rPr>
                <a:t>如上图所</a:t>
              </a:r>
              <a:r>
                <a:rPr lang="zh-CN" altLang="en-US" dirty="0">
                  <a:latin typeface="Courier New" panose="02070309020205020404" charset="0"/>
                  <a:ea typeface="宋体" panose="02010600030101010101" pitchFamily="2" charset="-122"/>
                  <a:sym typeface="+mn-ea"/>
                </a:rPr>
                <a:t>示</a:t>
              </a:r>
              <a:r>
                <a:rPr lang="zh-CN" altLang="en-US" dirty="0" smtClean="0">
                  <a:latin typeface="Courier New" panose="02070309020205020404" charset="0"/>
                  <a:ea typeface="宋体" panose="02010600030101010101" pitchFamily="2" charset="-122"/>
                  <a:sym typeface="+mn-ea"/>
                </a:rPr>
                <a:t>。验证</a:t>
              </a:r>
              <a:r>
                <a:rPr lang="zh-CN" altLang="en-US" dirty="0">
                  <a:latin typeface="Courier New" panose="02070309020205020404" charset="0"/>
                  <a:ea typeface="宋体" panose="02010600030101010101" pitchFamily="2" charset="-122"/>
                  <a:sym typeface="+mn-ea"/>
                </a:rPr>
                <a:t>了数据库用户</a:t>
              </a:r>
              <a:r>
                <a:rPr lang="en-US" altLang="zh-CN" dirty="0">
                  <a:latin typeface="Courier New" panose="02070309020205020404" charset="0"/>
                  <a:ea typeface="宋体" panose="02010600030101010101" pitchFamily="2" charset="-122"/>
                  <a:sym typeface="+mn-ea"/>
                </a:rPr>
                <a:t>sql_loginA_U</a:t>
              </a:r>
              <a:r>
                <a:rPr lang="zh-CN" altLang="en-US" dirty="0">
                  <a:latin typeface="Courier New" panose="02070309020205020404" charset="0"/>
                  <a:ea typeface="宋体" panose="02010600030101010101" pitchFamily="2" charset="-122"/>
                  <a:sym typeface="+mn-ea"/>
                </a:rPr>
                <a:t>无权限创建视</a:t>
              </a:r>
              <a:r>
                <a:rPr lang="zh-CN" altLang="en-US" dirty="0" smtClean="0">
                  <a:latin typeface="Courier New" panose="02070309020205020404" charset="0"/>
                  <a:ea typeface="宋体" panose="02010600030101010101" pitchFamily="2" charset="-122"/>
                  <a:sym typeface="+mn-ea"/>
                </a:rPr>
                <a:t>图。</a:t>
              </a:r>
              <a:endParaRPr lang="en-US" altLang="zh-CN" dirty="0" smtClean="0">
                <a:latin typeface="Courier New" panose="02070309020205020404" charset="0"/>
                <a:ea typeface="宋体" panose="02010600030101010101" pitchFamily="2" charset="-122"/>
                <a:sym typeface="+mn-ea"/>
              </a:endParaRPr>
            </a:p>
            <a:p>
              <a:pPr indent="0"/>
              <a:endParaRPr lang="en-US" altLang="zh-CN" dirty="0" smtClean="0">
                <a:latin typeface="Courier New" panose="02070309020205020404" charset="0"/>
                <a:ea typeface="宋体" panose="02010600030101010101" pitchFamily="2" charset="-122"/>
                <a:sym typeface="+mn-ea"/>
              </a:endParaRPr>
            </a:p>
            <a:p>
              <a:pPr indent="0"/>
              <a:endParaRPr lang="en-US" altLang="zh-CN" dirty="0">
                <a:latin typeface="Courier New" panose="02070309020205020404" charset="0"/>
                <a:ea typeface="宋体" panose="02010600030101010101" pitchFamily="2" charset="-122"/>
                <a:sym typeface="+mn-ea"/>
              </a:endParaRPr>
            </a:p>
            <a:p>
              <a:pPr indent="0"/>
              <a:r>
                <a:rPr lang="zh-CN" altLang="en-US" dirty="0" smtClean="0">
                  <a:latin typeface="Courier New" panose="02070309020205020404" charset="0"/>
                  <a:ea typeface="宋体" panose="02010600030101010101" pitchFamily="2" charset="-122"/>
                  <a:sym typeface="+mn-ea"/>
                </a:rPr>
                <a:t>步骤</a:t>
              </a:r>
              <a:r>
                <a:rPr lang="en-US" altLang="zh-CN" dirty="0">
                  <a:latin typeface="Courier New" panose="02070309020205020404" charset="0"/>
                  <a:ea typeface="宋体" panose="02010600030101010101" pitchFamily="2" charset="-122"/>
                  <a:sym typeface="+mn-ea"/>
                </a:rPr>
                <a:t>3</a:t>
              </a:r>
              <a:r>
                <a:rPr lang="zh-CN" altLang="en-US" dirty="0">
                  <a:latin typeface="Courier New" panose="02070309020205020404" charset="0"/>
                  <a:ea typeface="宋体" panose="02010600030101010101" pitchFamily="2" charset="-122"/>
                  <a:sym typeface="+mn-ea"/>
                </a:rPr>
                <a:t>：以</a:t>
              </a:r>
              <a:r>
                <a:rPr lang="en-US" altLang="zh-CN" dirty="0" err="1">
                  <a:latin typeface="Courier New" panose="02070309020205020404" charset="0"/>
                  <a:ea typeface="宋体" panose="02010600030101010101" pitchFamily="2" charset="-122"/>
                  <a:sym typeface="+mn-ea"/>
                </a:rPr>
                <a:t>sa</a:t>
              </a:r>
              <a:r>
                <a:rPr lang="zh-CN" altLang="en-US" dirty="0">
                  <a:latin typeface="Courier New" panose="02070309020205020404" charset="0"/>
                  <a:ea typeface="宋体" panose="02010600030101010101" pitchFamily="2" charset="-122"/>
                  <a:sym typeface="+mn-ea"/>
                </a:rPr>
                <a:t>或者等价</a:t>
              </a:r>
              <a:r>
                <a:rPr lang="en-US" altLang="zh-CN" dirty="0" err="1">
                  <a:latin typeface="Courier New" panose="02070309020205020404" charset="0"/>
                  <a:ea typeface="宋体" panose="02010600030101010101" pitchFamily="2" charset="-122"/>
                  <a:sym typeface="+mn-ea"/>
                </a:rPr>
                <a:t>sa</a:t>
              </a:r>
              <a:r>
                <a:rPr lang="zh-CN" altLang="en-US" dirty="0">
                  <a:latin typeface="Courier New" panose="02070309020205020404" charset="0"/>
                  <a:ea typeface="宋体" panose="02010600030101010101" pitchFamily="2" charset="-122"/>
                  <a:sym typeface="+mn-ea"/>
                </a:rPr>
                <a:t>的登录帐户登录服务器，输入并执行以下代码：</a:t>
              </a:r>
            </a:p>
            <a:p>
              <a:pPr indent="0"/>
              <a:r>
                <a:rPr lang="en-US" altLang="zh-CN" dirty="0">
                  <a:latin typeface="Courier New" panose="02070309020205020404" charset="0"/>
                  <a:ea typeface="宋体" panose="02010600030101010101" pitchFamily="2" charset="-122"/>
                  <a:sym typeface="+mn-ea"/>
                </a:rPr>
                <a:t>use </a:t>
              </a:r>
              <a:r>
                <a:rPr lang="en-US" altLang="zh-CN" dirty="0" err="1">
                  <a:latin typeface="Courier New" panose="02070309020205020404" charset="0"/>
                  <a:ea typeface="宋体" panose="02010600030101010101" pitchFamily="2" charset="-122"/>
                  <a:sym typeface="+mn-ea"/>
                </a:rPr>
                <a:t>jxgl</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go       --</a:t>
              </a:r>
              <a:r>
                <a:rPr lang="zh-CN" altLang="en-US" dirty="0">
                  <a:latin typeface="Courier New" panose="02070309020205020404" charset="0"/>
                  <a:ea typeface="宋体" panose="02010600030101010101" pitchFamily="2" charset="-122"/>
                  <a:sym typeface="+mn-ea"/>
                </a:rPr>
                <a:t>授予数据库用户创建视图权限</a:t>
              </a:r>
            </a:p>
            <a:p>
              <a:pPr indent="0"/>
              <a:r>
                <a:rPr lang="en-US" altLang="zh-CN" dirty="0">
                  <a:latin typeface="Courier New" panose="02070309020205020404" charset="0"/>
                  <a:ea typeface="宋体" panose="02010600030101010101" pitchFamily="2" charset="-122"/>
                  <a:sym typeface="+mn-ea"/>
                </a:rPr>
                <a:t>grant create view to </a:t>
              </a:r>
              <a:r>
                <a:rPr lang="en-US" altLang="zh-CN" dirty="0" err="1">
                  <a:latin typeface="Courier New" panose="02070309020205020404" charset="0"/>
                  <a:ea typeface="宋体" panose="02010600030101010101" pitchFamily="2" charset="-122"/>
                  <a:sym typeface="+mn-ea"/>
                </a:rPr>
                <a:t>sql_loginA_U</a:t>
              </a:r>
              <a:endParaRPr lang="en-US" altLang="zh-CN" dirty="0">
                <a:latin typeface="Courier New" panose="02070309020205020404" charset="0"/>
                <a:ea typeface="宋体" panose="02010600030101010101" pitchFamily="2" charset="-122"/>
                <a:sym typeface="+mn-ea"/>
              </a:endParaRPr>
            </a:p>
            <a:p>
              <a:pPr indent="0"/>
              <a:r>
                <a:rPr lang="zh-CN" altLang="en-US" dirty="0">
                  <a:latin typeface="Courier New" panose="02070309020205020404" charset="0"/>
                  <a:ea typeface="宋体" panose="02010600030101010101" pitchFamily="2" charset="-122"/>
                  <a:sym typeface="+mn-ea"/>
                </a:rPr>
                <a:t>运行结果如</a:t>
              </a:r>
              <a:r>
                <a:rPr lang="zh-CN" altLang="en-US" dirty="0" smtClean="0">
                  <a:latin typeface="Courier New" panose="02070309020205020404" charset="0"/>
                  <a:ea typeface="宋体" panose="02010600030101010101" pitchFamily="2" charset="-122"/>
                  <a:sym typeface="+mn-ea"/>
                </a:rPr>
                <a:t>右</a:t>
              </a:r>
              <a:r>
                <a:rPr lang="zh-CN" altLang="en-US" dirty="0">
                  <a:latin typeface="Courier New" panose="02070309020205020404" charset="0"/>
                  <a:ea typeface="宋体" panose="02010600030101010101" pitchFamily="2" charset="-122"/>
                  <a:sym typeface="+mn-ea"/>
                </a:rPr>
                <a:t>下</a:t>
              </a:r>
              <a:r>
                <a:rPr lang="zh-CN" altLang="en-US" dirty="0" smtClean="0">
                  <a:latin typeface="Courier New" panose="02070309020205020404" charset="0"/>
                  <a:ea typeface="宋体" panose="02010600030101010101" pitchFamily="2" charset="-122"/>
                  <a:sym typeface="+mn-ea"/>
                </a:rPr>
                <a:t>图</a:t>
              </a:r>
              <a:r>
                <a:rPr lang="zh-CN" altLang="en-US" dirty="0">
                  <a:latin typeface="Courier New" panose="02070309020205020404" charset="0"/>
                  <a:ea typeface="宋体" panose="02010600030101010101" pitchFamily="2" charset="-122"/>
                  <a:sym typeface="+mn-ea"/>
                </a:rPr>
                <a:t>所示</a:t>
              </a:r>
              <a:r>
                <a:rPr lang="zh-CN" altLang="en-US" dirty="0" smtClean="0">
                  <a:latin typeface="Courier New" panose="02070309020205020404" charset="0"/>
                  <a:ea typeface="宋体" panose="02010600030101010101" pitchFamily="2" charset="-122"/>
                  <a:sym typeface="+mn-ea"/>
                </a:rPr>
                <a:t>。</a:t>
              </a:r>
              <a:endParaRPr lang="zh-CN" altLang="en-US" dirty="0">
                <a:latin typeface="Courier New" panose="02070309020205020404" charset="0"/>
                <a:ea typeface="宋体" panose="02010600030101010101" pitchFamily="2" charset="-122"/>
                <a:sym typeface="+mn-ea"/>
              </a:endParaRPr>
            </a:p>
          </p:txBody>
        </p:sp>
        <p:sp>
          <p:nvSpPr>
            <p:cNvPr id="16" name="矩形 15"/>
            <p:cNvSpPr/>
            <p:nvPr/>
          </p:nvSpPr>
          <p:spPr>
            <a:xfrm>
              <a:off x="1088299" y="4153868"/>
              <a:ext cx="2241974" cy="10532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21】 </a:t>
              </a:r>
              <a:r>
                <a:rPr lang="zh-CN" altLang="en-US" b="1" dirty="0" smtClean="0">
                  <a:solidFill>
                    <a:schemeClr val="tx1">
                      <a:lumMod val="65000"/>
                      <a:lumOff val="35000"/>
                    </a:schemeClr>
                  </a:solidFill>
                </a:rPr>
                <a:t>授</a:t>
              </a:r>
              <a:r>
                <a:rPr lang="zh-CN" altLang="en-US" b="1" dirty="0">
                  <a:solidFill>
                    <a:schemeClr val="tx1">
                      <a:lumMod val="65000"/>
                      <a:lumOff val="35000"/>
                    </a:schemeClr>
                  </a:solidFill>
                </a:rPr>
                <a:t>予数据库用户</a:t>
              </a:r>
              <a:r>
                <a:rPr lang="en-US" altLang="zh-CN" b="1" dirty="0">
                  <a:solidFill>
                    <a:schemeClr val="tx1">
                      <a:lumMod val="65000"/>
                      <a:lumOff val="35000"/>
                    </a:schemeClr>
                  </a:solidFill>
                </a:rPr>
                <a:t>sql_loginA_U</a:t>
              </a:r>
              <a:r>
                <a:rPr lang="zh-CN" altLang="en-US" b="1" dirty="0">
                  <a:solidFill>
                    <a:schemeClr val="tx1">
                      <a:lumMod val="65000"/>
                      <a:lumOff val="35000"/>
                    </a:schemeClr>
                  </a:solidFill>
                </a:rPr>
                <a:t>拥有创建视图的语句权限</a:t>
              </a:r>
              <a:r>
                <a:rPr lang="zh-CN" altLang="en-US" b="1" dirty="0" smtClean="0">
                  <a:solidFill>
                    <a:schemeClr val="tx1">
                      <a:lumMod val="65000"/>
                      <a:lumOff val="35000"/>
                    </a:schemeClr>
                  </a:solidFill>
                </a:rPr>
                <a:t>（与例</a:t>
              </a:r>
              <a:r>
                <a:rPr lang="en-US" altLang="zh-CN" b="1" dirty="0" smtClean="0">
                  <a:solidFill>
                    <a:schemeClr val="tx1">
                      <a:lumMod val="65000"/>
                      <a:lumOff val="35000"/>
                    </a:schemeClr>
                  </a:solidFill>
                </a:rPr>
                <a:t>13</a:t>
              </a:r>
              <a:r>
                <a:rPr lang="zh-CN" altLang="en-US" b="1" dirty="0">
                  <a:solidFill>
                    <a:schemeClr val="tx1">
                      <a:lumMod val="65000"/>
                      <a:lumOff val="35000"/>
                    </a:schemeClr>
                  </a:solidFill>
                </a:rPr>
                <a:t>比较）</a:t>
              </a:r>
            </a:p>
          </p:txBody>
        </p:sp>
      </p:grpSp>
      <p:pic>
        <p:nvPicPr>
          <p:cNvPr id="1026" name="Picture 2"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7312" y="1924361"/>
            <a:ext cx="3458828" cy="1862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未标题-1 拷贝"/>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8903" y="4569163"/>
            <a:ext cx="3456994" cy="212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登录帐户概述</a:t>
            </a:r>
            <a:endPar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7" name="文本框 136"/>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01</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1" name="矩形 10"/>
          <p:cNvSpPr/>
          <p:nvPr/>
        </p:nvSpPr>
        <p:spPr>
          <a:xfrm>
            <a:off x="1046328" y="1755080"/>
            <a:ext cx="10003818" cy="327077"/>
          </a:xfrm>
          <a:prstGeom prst="rect">
            <a:avLst/>
          </a:prstGeom>
        </p:spPr>
        <p:txBody>
          <a:bodyPr wrap="square">
            <a:spAutoFit/>
            <a:scene3d>
              <a:camera prst="orthographicFront"/>
              <a:lightRig rig="threePt" dir="t"/>
            </a:scene3d>
            <a:sp3d contourW="6350"/>
          </a:bodyPr>
          <a:lstStyle/>
          <a:p>
            <a:pPr algn="just">
              <a:lnSpc>
                <a:spcPct val="120000"/>
              </a:lnSpc>
            </a:pPr>
            <a:endParaRPr lang="zh-CN" altLang="en-US" sz="1400" dirty="0">
              <a:solidFill>
                <a:srgbClr val="000000">
                  <a:lumMod val="50000"/>
                  <a:lumOff val="50000"/>
                </a:srgbClr>
              </a:solidFill>
            </a:endParaRPr>
          </a:p>
        </p:txBody>
      </p:sp>
      <p:sp>
        <p:nvSpPr>
          <p:cNvPr id="13" name="矩形 12"/>
          <p:cNvSpPr/>
          <p:nvPr/>
        </p:nvSpPr>
        <p:spPr>
          <a:xfrm>
            <a:off x="1046329" y="1309928"/>
            <a:ext cx="2224362" cy="4247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rgbClr val="000000">
                    <a:lumMod val="65000"/>
                    <a:lumOff val="35000"/>
                  </a:srgbClr>
                </a:solidFill>
              </a:rPr>
              <a:t>1.</a:t>
            </a:r>
            <a:r>
              <a:rPr lang="zh-CN" altLang="en-US" b="1" dirty="0" smtClean="0">
                <a:solidFill>
                  <a:srgbClr val="000000">
                    <a:lumMod val="65000"/>
                    <a:lumOff val="35000"/>
                  </a:srgbClr>
                </a:solidFill>
              </a:rPr>
              <a:t>登录</a:t>
            </a:r>
            <a:r>
              <a:rPr lang="zh-CN" altLang="en-US" b="1" dirty="0">
                <a:solidFill>
                  <a:srgbClr val="000000">
                    <a:lumMod val="65000"/>
                    <a:lumOff val="35000"/>
                  </a:srgbClr>
                </a:solidFill>
              </a:rPr>
              <a:t>帐户分类</a:t>
            </a:r>
          </a:p>
        </p:txBody>
      </p:sp>
      <p:pic>
        <p:nvPicPr>
          <p:cNvPr id="3074" name="Picture 2" descr="未标题-2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9745" y="1858462"/>
            <a:ext cx="8829192" cy="4273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权</a:t>
            </a:r>
            <a:r>
              <a:rPr lang="zh-CN" altLang="en-US" sz="3200" b="1" dirty="0" smtClean="0">
                <a:solidFill>
                  <a:srgbClr val="2980B9"/>
                </a:solidFill>
              </a:rPr>
              <a:t>限管理</a:t>
            </a:r>
            <a:endParaRPr lang="zh-CN" altLang="en-US" sz="3200" b="1" dirty="0">
              <a:solidFill>
                <a:srgbClr val="2980B9"/>
              </a:solidFill>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41708" y="1329801"/>
            <a:ext cx="5397833" cy="1976925"/>
            <a:chOff x="1072548" y="4153868"/>
            <a:chExt cx="2257725" cy="379254"/>
          </a:xfrm>
        </p:grpSpPr>
        <p:sp>
          <p:nvSpPr>
            <p:cNvPr id="15" name="矩形 14"/>
            <p:cNvSpPr/>
            <p:nvPr/>
          </p:nvSpPr>
          <p:spPr>
            <a:xfrm>
              <a:off x="1072548" y="4304158"/>
              <a:ext cx="2142923" cy="228964"/>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操作步骤：</a:t>
              </a:r>
            </a:p>
            <a:p>
              <a:pPr indent="0"/>
              <a:r>
                <a:rPr lang="zh-CN" altLang="en-US" dirty="0">
                  <a:latin typeface="Courier New" panose="02070309020205020404" charset="0"/>
                  <a:ea typeface="宋体" panose="02010600030101010101" pitchFamily="2" charset="-122"/>
                  <a:sym typeface="+mn-ea"/>
                </a:rPr>
                <a:t>注意：在“数据库属性</a:t>
              </a:r>
              <a:r>
                <a:rPr lang="en-US" altLang="zh-CN" dirty="0">
                  <a:latin typeface="Courier New" panose="02070309020205020404" charset="0"/>
                  <a:ea typeface="宋体" panose="02010600030101010101" pitchFamily="2" charset="-122"/>
                  <a:sym typeface="+mn-ea"/>
                </a:rPr>
                <a:t>-JXGL”</a:t>
              </a:r>
              <a:r>
                <a:rPr lang="zh-CN" altLang="en-US" dirty="0">
                  <a:latin typeface="Courier New" panose="02070309020205020404" charset="0"/>
                  <a:ea typeface="宋体" panose="02010600030101010101" pitchFamily="2" charset="-122"/>
                  <a:sym typeface="+mn-ea"/>
                </a:rPr>
                <a:t>对话框中，可以查看到数据库用户</a:t>
              </a:r>
              <a:r>
                <a:rPr lang="en-US" altLang="zh-CN" dirty="0" err="1">
                  <a:latin typeface="Courier New" panose="02070309020205020404" charset="0"/>
                  <a:ea typeface="宋体" panose="02010600030101010101" pitchFamily="2" charset="-122"/>
                  <a:sym typeface="+mn-ea"/>
                </a:rPr>
                <a:t>sql_loginA_U</a:t>
              </a:r>
              <a:r>
                <a:rPr lang="zh-CN" altLang="en-US" dirty="0">
                  <a:latin typeface="Courier New" panose="02070309020205020404" charset="0"/>
                  <a:ea typeface="宋体" panose="02010600030101010101" pitchFamily="2" charset="-122"/>
                  <a:sym typeface="+mn-ea"/>
                </a:rPr>
                <a:t>拥有了“创建视图”的权限，如图</a:t>
              </a:r>
              <a:r>
                <a:rPr lang="en-US" altLang="zh-CN" dirty="0">
                  <a:latin typeface="Courier New" panose="02070309020205020404" charset="0"/>
                  <a:ea typeface="宋体" panose="02010600030101010101" pitchFamily="2" charset="-122"/>
                  <a:sym typeface="+mn-ea"/>
                </a:rPr>
                <a:t>11-45</a:t>
              </a:r>
              <a:r>
                <a:rPr lang="zh-CN" altLang="en-US" dirty="0">
                  <a:latin typeface="Courier New" panose="02070309020205020404" charset="0"/>
                  <a:ea typeface="宋体" panose="02010600030101010101" pitchFamily="2" charset="-122"/>
                  <a:sym typeface="+mn-ea"/>
                </a:rPr>
                <a:t>所示。</a:t>
              </a:r>
            </a:p>
          </p:txBody>
        </p:sp>
        <p:sp>
          <p:nvSpPr>
            <p:cNvPr id="16" name="矩形 15"/>
            <p:cNvSpPr/>
            <p:nvPr/>
          </p:nvSpPr>
          <p:spPr>
            <a:xfrm>
              <a:off x="1088299" y="4153868"/>
              <a:ext cx="2241974" cy="145248"/>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21】 </a:t>
              </a:r>
              <a:r>
                <a:rPr lang="zh-CN" altLang="en-US" b="1" dirty="0" smtClean="0">
                  <a:solidFill>
                    <a:schemeClr val="tx1">
                      <a:lumMod val="65000"/>
                      <a:lumOff val="35000"/>
                    </a:schemeClr>
                  </a:solidFill>
                </a:rPr>
                <a:t>授</a:t>
              </a:r>
              <a:r>
                <a:rPr lang="zh-CN" altLang="en-US" b="1" dirty="0">
                  <a:solidFill>
                    <a:schemeClr val="tx1">
                      <a:lumMod val="65000"/>
                      <a:lumOff val="35000"/>
                    </a:schemeClr>
                  </a:solidFill>
                </a:rPr>
                <a:t>予数据库用户</a:t>
              </a:r>
              <a:r>
                <a:rPr lang="en-US" altLang="zh-CN" b="1" dirty="0">
                  <a:solidFill>
                    <a:schemeClr val="tx1">
                      <a:lumMod val="65000"/>
                      <a:lumOff val="35000"/>
                    </a:schemeClr>
                  </a:solidFill>
                </a:rPr>
                <a:t>sql_loginA_U</a:t>
              </a:r>
              <a:r>
                <a:rPr lang="zh-CN" altLang="en-US" b="1" dirty="0">
                  <a:solidFill>
                    <a:schemeClr val="tx1">
                      <a:lumMod val="65000"/>
                      <a:lumOff val="35000"/>
                    </a:schemeClr>
                  </a:solidFill>
                </a:rPr>
                <a:t>拥有创建视图的语句权限（与例</a:t>
              </a:r>
              <a:r>
                <a:rPr lang="en-US" altLang="zh-CN" b="1" dirty="0">
                  <a:solidFill>
                    <a:schemeClr val="tx1">
                      <a:lumMod val="65000"/>
                      <a:lumOff val="35000"/>
                    </a:schemeClr>
                  </a:solidFill>
                </a:rPr>
                <a:t>13</a:t>
              </a:r>
              <a:r>
                <a:rPr lang="zh-CN" altLang="en-US" b="1" dirty="0">
                  <a:solidFill>
                    <a:schemeClr val="tx1">
                      <a:lumMod val="65000"/>
                      <a:lumOff val="35000"/>
                    </a:schemeClr>
                  </a:solidFill>
                </a:rPr>
                <a:t>比较）</a:t>
              </a:r>
            </a:p>
          </p:txBody>
        </p:sp>
      </p:grpSp>
      <p:pic>
        <p:nvPicPr>
          <p:cNvPr id="2051" name="Picture 3" descr="未标题-3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357" y="3435659"/>
            <a:ext cx="5228062" cy="236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a:xfrm>
            <a:off x="6463773" y="1404335"/>
            <a:ext cx="5123361" cy="2031324"/>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步骤</a:t>
            </a:r>
            <a:r>
              <a:rPr lang="en-US" altLang="zh-CN" dirty="0">
                <a:latin typeface="Courier New" panose="02070309020205020404" charset="0"/>
                <a:ea typeface="宋体" panose="02010600030101010101" pitchFamily="2" charset="-122"/>
                <a:sym typeface="+mn-ea"/>
              </a:rPr>
              <a:t>4</a:t>
            </a:r>
            <a:r>
              <a:rPr lang="zh-CN" altLang="en-US" dirty="0">
                <a:latin typeface="Courier New" panose="02070309020205020404" charset="0"/>
                <a:ea typeface="宋体" panose="02010600030101010101" pitchFamily="2" charset="-122"/>
                <a:sym typeface="+mn-ea"/>
              </a:rPr>
              <a:t>：再以</a:t>
            </a:r>
            <a:r>
              <a:rPr lang="en-US" altLang="zh-CN" dirty="0" err="1">
                <a:latin typeface="Courier New" panose="02070309020205020404" charset="0"/>
                <a:ea typeface="宋体" panose="02010600030101010101" pitchFamily="2" charset="-122"/>
                <a:sym typeface="+mn-ea"/>
              </a:rPr>
              <a:t>sql_loginA</a:t>
            </a:r>
            <a:r>
              <a:rPr lang="zh-CN" altLang="en-US" dirty="0">
                <a:latin typeface="Courier New" panose="02070309020205020404" charset="0"/>
                <a:ea typeface="宋体" panose="02010600030101010101" pitchFamily="2" charset="-122"/>
                <a:sym typeface="+mn-ea"/>
              </a:rPr>
              <a:t>登录数据库服务器，执行步骤</a:t>
            </a:r>
            <a:r>
              <a:rPr lang="en-US" altLang="zh-CN" dirty="0">
                <a:latin typeface="Courier New" panose="02070309020205020404" charset="0"/>
                <a:ea typeface="宋体" panose="02010600030101010101" pitchFamily="2" charset="-122"/>
                <a:sym typeface="+mn-ea"/>
              </a:rPr>
              <a:t>2</a:t>
            </a:r>
            <a:r>
              <a:rPr lang="zh-CN" altLang="en-US" dirty="0">
                <a:latin typeface="Courier New" panose="02070309020205020404" charset="0"/>
                <a:ea typeface="宋体" panose="02010600030101010101" pitchFamily="2" charset="-122"/>
                <a:sym typeface="+mn-ea"/>
              </a:rPr>
              <a:t>代码：</a:t>
            </a:r>
          </a:p>
          <a:p>
            <a:pPr indent="0"/>
            <a:r>
              <a:rPr lang="en-US" altLang="zh-CN" dirty="0">
                <a:latin typeface="Courier New" panose="02070309020205020404" charset="0"/>
                <a:ea typeface="宋体" panose="02010600030101010101" pitchFamily="2" charset="-122"/>
                <a:sym typeface="+mn-ea"/>
              </a:rPr>
              <a:t>use </a:t>
            </a:r>
            <a:r>
              <a:rPr lang="en-US" altLang="zh-CN" dirty="0" err="1">
                <a:latin typeface="Courier New" panose="02070309020205020404" charset="0"/>
                <a:ea typeface="宋体" panose="02010600030101010101" pitchFamily="2" charset="-122"/>
                <a:sym typeface="+mn-ea"/>
              </a:rPr>
              <a:t>jxgl</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go</a:t>
            </a:r>
          </a:p>
          <a:p>
            <a:pPr indent="0"/>
            <a:r>
              <a:rPr lang="en-US" altLang="zh-CN" dirty="0">
                <a:latin typeface="Courier New" panose="02070309020205020404" charset="0"/>
                <a:ea typeface="宋体" panose="02010600030101010101" pitchFamily="2" charset="-122"/>
                <a:sym typeface="+mn-ea"/>
              </a:rPr>
              <a:t>create view </a:t>
            </a:r>
            <a:r>
              <a:rPr lang="en-US" altLang="zh-CN" dirty="0" err="1">
                <a:latin typeface="Courier New" panose="02070309020205020404" charset="0"/>
                <a:ea typeface="宋体" panose="02010600030101010101" pitchFamily="2" charset="-122"/>
                <a:sym typeface="+mn-ea"/>
              </a:rPr>
              <a:t>loginA_schema.enroll</a:t>
            </a:r>
            <a:r>
              <a:rPr lang="en-US" altLang="zh-CN" dirty="0">
                <a:latin typeface="Courier New" panose="02070309020205020404" charset="0"/>
                <a:ea typeface="宋体" panose="02010600030101010101" pitchFamily="2" charset="-122"/>
                <a:sym typeface="+mn-ea"/>
              </a:rPr>
              <a:t> as select count(*) as </a:t>
            </a:r>
            <a:r>
              <a:rPr lang="zh-CN" altLang="en-US" dirty="0">
                <a:latin typeface="Courier New" panose="02070309020205020404" charset="0"/>
                <a:ea typeface="宋体" panose="02010600030101010101" pitchFamily="2" charset="-122"/>
                <a:sym typeface="+mn-ea"/>
              </a:rPr>
              <a:t>招生总数 </a:t>
            </a:r>
            <a:r>
              <a:rPr lang="en-US" altLang="zh-CN" dirty="0">
                <a:latin typeface="Courier New" panose="02070309020205020404" charset="0"/>
                <a:ea typeface="宋体" panose="02010600030101010101" pitchFamily="2" charset="-122"/>
                <a:sym typeface="+mn-ea"/>
              </a:rPr>
              <a:t>from </a:t>
            </a:r>
            <a:r>
              <a:rPr lang="zh-CN" altLang="en-US" dirty="0">
                <a:latin typeface="Courier New" panose="02070309020205020404" charset="0"/>
                <a:ea typeface="宋体" panose="02010600030101010101" pitchFamily="2" charset="-122"/>
                <a:sym typeface="+mn-ea"/>
              </a:rPr>
              <a:t>学生</a:t>
            </a:r>
          </a:p>
          <a:p>
            <a:pPr indent="0"/>
            <a:r>
              <a:rPr lang="zh-CN" altLang="en-US" dirty="0">
                <a:latin typeface="Courier New" panose="02070309020205020404" charset="0"/>
                <a:ea typeface="宋体" panose="02010600030101010101" pitchFamily="2" charset="-122"/>
                <a:sym typeface="+mn-ea"/>
              </a:rPr>
              <a:t>运行结结果如图</a:t>
            </a:r>
            <a:r>
              <a:rPr lang="en-US" altLang="zh-CN" dirty="0">
                <a:latin typeface="Courier New" panose="02070309020205020404" charset="0"/>
                <a:ea typeface="宋体" panose="02010600030101010101" pitchFamily="2" charset="-122"/>
                <a:sym typeface="+mn-ea"/>
              </a:rPr>
              <a:t>11-46</a:t>
            </a:r>
            <a:r>
              <a:rPr lang="zh-CN" altLang="en-US" dirty="0">
                <a:latin typeface="Courier New" panose="02070309020205020404" charset="0"/>
                <a:ea typeface="宋体" panose="02010600030101010101" pitchFamily="2" charset="-122"/>
                <a:sym typeface="+mn-ea"/>
              </a:rPr>
              <a:t>所示。</a:t>
            </a:r>
          </a:p>
        </p:txBody>
      </p:sp>
      <p:pic>
        <p:nvPicPr>
          <p:cNvPr id="1026" name="图片 175" descr="未标题-2 拷贝"/>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9164" y="3475776"/>
            <a:ext cx="4430982" cy="2575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权</a:t>
            </a:r>
            <a:r>
              <a:rPr lang="zh-CN" altLang="en-US" sz="3200" b="1" dirty="0" smtClean="0">
                <a:solidFill>
                  <a:srgbClr val="2980B9"/>
                </a:solidFill>
              </a:rPr>
              <a:t>限管理</a:t>
            </a:r>
            <a:endParaRPr lang="zh-CN" altLang="en-US" sz="3200" b="1" dirty="0">
              <a:solidFill>
                <a:srgbClr val="2980B9"/>
              </a:solidFill>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41708" y="1329800"/>
            <a:ext cx="8640442" cy="1529395"/>
            <a:chOff x="1072548" y="4153868"/>
            <a:chExt cx="2257725" cy="379254"/>
          </a:xfrm>
        </p:grpSpPr>
        <p:sp>
          <p:nvSpPr>
            <p:cNvPr id="15" name="矩形 14"/>
            <p:cNvSpPr/>
            <p:nvPr/>
          </p:nvSpPr>
          <p:spPr>
            <a:xfrm>
              <a:off x="1072548" y="4304158"/>
              <a:ext cx="2142923" cy="228964"/>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操作步骤：</a:t>
              </a:r>
            </a:p>
            <a:p>
              <a:pPr indent="0"/>
              <a:r>
                <a:rPr lang="zh-CN" altLang="en-US" dirty="0">
                  <a:latin typeface="Courier New" panose="02070309020205020404" charset="0"/>
                  <a:ea typeface="宋体" panose="02010600030101010101" pitchFamily="2" charset="-122"/>
                  <a:sym typeface="+mn-ea"/>
                </a:rPr>
                <a:t>注意：在“对象资源管理器”窗格中，可以查看到“视图”节点下出现</a:t>
              </a:r>
              <a:r>
                <a:rPr lang="en-US" altLang="zh-CN" dirty="0" err="1">
                  <a:latin typeface="Courier New" panose="02070309020205020404" charset="0"/>
                  <a:ea typeface="宋体" panose="02010600030101010101" pitchFamily="2" charset="-122"/>
                  <a:sym typeface="+mn-ea"/>
                </a:rPr>
                <a:t>loginA_schema.enroll</a:t>
              </a:r>
              <a:r>
                <a:rPr lang="zh-CN" altLang="en-US" dirty="0">
                  <a:latin typeface="Courier New" panose="02070309020205020404" charset="0"/>
                  <a:ea typeface="宋体" panose="02010600030101010101" pitchFamily="2" charset="-122"/>
                  <a:sym typeface="+mn-ea"/>
                </a:rPr>
                <a:t>视图，如</a:t>
              </a:r>
              <a:r>
                <a:rPr lang="zh-CN" altLang="en-US" dirty="0" smtClean="0">
                  <a:latin typeface="Courier New" panose="02070309020205020404" charset="0"/>
                  <a:ea typeface="宋体" panose="02010600030101010101" pitchFamily="2" charset="-122"/>
                  <a:sym typeface="+mn-ea"/>
                </a:rPr>
                <a:t>图所</a:t>
              </a:r>
              <a:r>
                <a:rPr lang="zh-CN" altLang="en-US" dirty="0">
                  <a:latin typeface="Courier New" panose="02070309020205020404" charset="0"/>
                  <a:ea typeface="宋体" panose="02010600030101010101" pitchFamily="2" charset="-122"/>
                  <a:sym typeface="+mn-ea"/>
                </a:rPr>
                <a:t>示。</a:t>
              </a:r>
            </a:p>
          </p:txBody>
        </p:sp>
        <p:sp>
          <p:nvSpPr>
            <p:cNvPr id="16" name="矩形 15"/>
            <p:cNvSpPr/>
            <p:nvPr/>
          </p:nvSpPr>
          <p:spPr>
            <a:xfrm>
              <a:off x="1088299" y="4153868"/>
              <a:ext cx="2241974" cy="982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21】 </a:t>
              </a:r>
              <a:r>
                <a:rPr lang="zh-CN" altLang="en-US" b="1" dirty="0" smtClean="0">
                  <a:solidFill>
                    <a:schemeClr val="tx1">
                      <a:lumMod val="65000"/>
                      <a:lumOff val="35000"/>
                    </a:schemeClr>
                  </a:solidFill>
                </a:rPr>
                <a:t>授</a:t>
              </a:r>
              <a:r>
                <a:rPr lang="zh-CN" altLang="en-US" b="1" dirty="0">
                  <a:solidFill>
                    <a:schemeClr val="tx1">
                      <a:lumMod val="65000"/>
                      <a:lumOff val="35000"/>
                    </a:schemeClr>
                  </a:solidFill>
                </a:rPr>
                <a:t>予数据库用户</a:t>
              </a:r>
              <a:r>
                <a:rPr lang="en-US" altLang="zh-CN" b="1" dirty="0">
                  <a:solidFill>
                    <a:schemeClr val="tx1">
                      <a:lumMod val="65000"/>
                      <a:lumOff val="35000"/>
                    </a:schemeClr>
                  </a:solidFill>
                </a:rPr>
                <a:t>sql_loginA_U</a:t>
              </a:r>
              <a:r>
                <a:rPr lang="zh-CN" altLang="en-US" b="1" dirty="0">
                  <a:solidFill>
                    <a:schemeClr val="tx1">
                      <a:lumMod val="65000"/>
                      <a:lumOff val="35000"/>
                    </a:schemeClr>
                  </a:solidFill>
                </a:rPr>
                <a:t>拥有创建视图的语句权限</a:t>
              </a:r>
              <a:r>
                <a:rPr lang="zh-CN" altLang="en-US" b="1" dirty="0" smtClean="0">
                  <a:solidFill>
                    <a:schemeClr val="tx1">
                      <a:lumMod val="65000"/>
                      <a:lumOff val="35000"/>
                    </a:schemeClr>
                  </a:solidFill>
                </a:rPr>
                <a:t>（与例</a:t>
              </a:r>
              <a:r>
                <a:rPr lang="en-US" altLang="zh-CN" b="1" dirty="0" smtClean="0">
                  <a:solidFill>
                    <a:schemeClr val="tx1">
                      <a:lumMod val="65000"/>
                      <a:lumOff val="35000"/>
                    </a:schemeClr>
                  </a:solidFill>
                </a:rPr>
                <a:t>13</a:t>
              </a:r>
              <a:r>
                <a:rPr lang="zh-CN" altLang="en-US" b="1" dirty="0">
                  <a:solidFill>
                    <a:schemeClr val="tx1">
                      <a:lumMod val="65000"/>
                      <a:lumOff val="35000"/>
                    </a:schemeClr>
                  </a:solidFill>
                </a:rPr>
                <a:t>比较）</a:t>
              </a:r>
            </a:p>
          </p:txBody>
        </p:sp>
      </p:grpSp>
      <p:pic>
        <p:nvPicPr>
          <p:cNvPr id="3076" name="Picture 4"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2627" y="2988994"/>
            <a:ext cx="5592062" cy="3383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权</a:t>
            </a:r>
            <a:r>
              <a:rPr lang="zh-CN" altLang="en-US" sz="3200" b="1" dirty="0" smtClean="0">
                <a:solidFill>
                  <a:srgbClr val="2980B9"/>
                </a:solidFill>
              </a:rPr>
              <a:t>限管理</a:t>
            </a:r>
            <a:endParaRPr lang="zh-CN" altLang="en-US" sz="3200" b="1" dirty="0">
              <a:solidFill>
                <a:srgbClr val="2980B9"/>
              </a:solidFill>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41707" y="1329809"/>
            <a:ext cx="10269051" cy="5016997"/>
            <a:chOff x="1072548" y="4153868"/>
            <a:chExt cx="2257725" cy="1530389"/>
          </a:xfrm>
        </p:grpSpPr>
        <p:sp>
          <p:nvSpPr>
            <p:cNvPr id="15" name="矩形 14"/>
            <p:cNvSpPr/>
            <p:nvPr/>
          </p:nvSpPr>
          <p:spPr>
            <a:xfrm>
              <a:off x="1072548" y="4304156"/>
              <a:ext cx="2158389" cy="1380101"/>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a:t>
              </a:r>
              <a:r>
                <a:rPr lang="en-US" altLang="zh-CN" dirty="0">
                  <a:latin typeface="Courier New" panose="02070309020205020404" charset="0"/>
                  <a:ea typeface="宋体" panose="02010600030101010101" pitchFamily="2" charset="-122"/>
                  <a:sym typeface="+mn-ea"/>
                </a:rPr>
                <a:t>2</a:t>
              </a:r>
              <a:r>
                <a:rPr lang="zh-CN" altLang="en-US" dirty="0">
                  <a:latin typeface="Courier New" panose="02070309020205020404" charset="0"/>
                  <a:ea typeface="宋体" panose="02010600030101010101" pitchFamily="2" charset="-122"/>
                  <a:sym typeface="+mn-ea"/>
                </a:rPr>
                <a:t>）授予对象权限</a:t>
              </a:r>
            </a:p>
            <a:p>
              <a:pPr indent="0"/>
              <a:r>
                <a:rPr lang="zh-CN" altLang="en-US" dirty="0">
                  <a:latin typeface="Courier New" panose="02070309020205020404" charset="0"/>
                  <a:ea typeface="宋体" panose="02010600030101010101" pitchFamily="2" charset="-122"/>
                  <a:sym typeface="+mn-ea"/>
                </a:rPr>
                <a:t>格式：</a:t>
              </a:r>
            </a:p>
            <a:p>
              <a:pPr indent="0"/>
              <a:r>
                <a:rPr lang="en-US" altLang="zh-CN" dirty="0">
                  <a:latin typeface="Courier New" panose="02070309020205020404" charset="0"/>
                  <a:ea typeface="宋体" panose="02010600030101010101" pitchFamily="2" charset="-122"/>
                  <a:sym typeface="+mn-ea"/>
                </a:rPr>
                <a:t>grant {</a:t>
              </a:r>
              <a:r>
                <a:rPr lang="en-US" altLang="zh-CN" dirty="0" smtClean="0">
                  <a:latin typeface="Courier New" panose="02070309020205020404" charset="0"/>
                  <a:ea typeface="宋体" panose="02010600030101010101" pitchFamily="2" charset="-122"/>
                  <a:sym typeface="+mn-ea"/>
                </a:rPr>
                <a:t>all[privileges]|</a:t>
              </a:r>
              <a:r>
                <a:rPr lang="zh-CN" altLang="en-US" dirty="0">
                  <a:latin typeface="Courier New" panose="02070309020205020404" charset="0"/>
                  <a:ea typeface="宋体" panose="02010600030101010101" pitchFamily="2" charset="-122"/>
                  <a:sym typeface="+mn-ea"/>
                </a:rPr>
                <a:t>对象权限</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列名</a:t>
              </a:r>
              <a:r>
                <a:rPr lang="en-US" altLang="zh-CN" dirty="0">
                  <a:latin typeface="Courier New" panose="02070309020205020404" charset="0"/>
                  <a:ea typeface="宋体" panose="02010600030101010101" pitchFamily="2" charset="-122"/>
                  <a:sym typeface="+mn-ea"/>
                </a:rPr>
                <a:t>[,...</a:t>
              </a:r>
              <a:r>
                <a:rPr lang="en-US" altLang="zh-CN" dirty="0" smtClean="0">
                  <a:latin typeface="Courier New" panose="02070309020205020404" charset="0"/>
                  <a:ea typeface="宋体" panose="02010600030101010101" pitchFamily="2" charset="-122"/>
                  <a:sym typeface="+mn-ea"/>
                </a:rPr>
                <a:t>n])]}[,...n] </a:t>
              </a:r>
              <a:r>
                <a:rPr lang="en-US" altLang="zh-CN" dirty="0">
                  <a:latin typeface="Courier New" panose="02070309020205020404" charset="0"/>
                  <a:ea typeface="宋体" panose="02010600030101010101" pitchFamily="2" charset="-122"/>
                  <a:sym typeface="+mn-ea"/>
                </a:rPr>
                <a:t>on</a:t>
              </a:r>
            </a:p>
            <a:p>
              <a:pPr indent="0"/>
              <a:r>
                <a:rPr lang="en-US" altLang="zh-CN" dirty="0">
                  <a:latin typeface="Courier New" panose="02070309020205020404" charset="0"/>
                  <a:ea typeface="宋体" panose="02010600030101010101" pitchFamily="2" charset="-122"/>
                  <a:sym typeface="+mn-ea"/>
                </a:rPr>
                <a:t> [</a:t>
              </a:r>
              <a:r>
                <a:rPr lang="en-US" altLang="zh-CN" dirty="0" smtClean="0">
                  <a:latin typeface="Courier New" panose="02070309020205020404" charset="0"/>
                  <a:ea typeface="宋体" panose="02010600030101010101" pitchFamily="2" charset="-122"/>
                  <a:sym typeface="+mn-ea"/>
                </a:rPr>
                <a:t>object::][</a:t>
              </a:r>
              <a:r>
                <a:rPr lang="zh-CN" altLang="en-US" dirty="0">
                  <a:latin typeface="Courier New" panose="02070309020205020404" charset="0"/>
                  <a:ea typeface="宋体" panose="02010600030101010101" pitchFamily="2" charset="-122"/>
                  <a:sym typeface="+mn-ea"/>
                </a:rPr>
                <a:t>架构名</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对象名</a:t>
              </a:r>
              <a:r>
                <a:rPr lang="en-US" altLang="zh-CN" dirty="0" smtClean="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列名</a:t>
              </a:r>
              <a:r>
                <a:rPr lang="en-US" altLang="zh-CN" dirty="0" smtClean="0">
                  <a:latin typeface="Courier New" panose="02070309020205020404" charset="0"/>
                  <a:ea typeface="宋体" panose="02010600030101010101" pitchFamily="2" charset="-122"/>
                  <a:sym typeface="+mn-ea"/>
                </a:rPr>
                <a:t>[,...n])]</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to </a:t>
              </a:r>
              <a:r>
                <a:rPr lang="zh-CN" altLang="en-US" dirty="0">
                  <a:latin typeface="Courier New" panose="02070309020205020404" charset="0"/>
                  <a:ea typeface="宋体" panose="02010600030101010101" pitchFamily="2" charset="-122"/>
                  <a:sym typeface="+mn-ea"/>
                </a:rPr>
                <a:t>数据库主体</a:t>
              </a:r>
              <a:r>
                <a:rPr lang="en-US" altLang="zh-CN" dirty="0">
                  <a:latin typeface="Courier New" panose="02070309020205020404" charset="0"/>
                  <a:ea typeface="宋体" panose="02010600030101010101" pitchFamily="2" charset="-122"/>
                  <a:sym typeface="+mn-ea"/>
                </a:rPr>
                <a:t>[,...n]</a:t>
              </a:r>
            </a:p>
            <a:p>
              <a:pPr indent="0"/>
              <a:r>
                <a:rPr lang="en-US" altLang="zh-CN" dirty="0">
                  <a:latin typeface="Courier New" panose="02070309020205020404" charset="0"/>
                  <a:ea typeface="宋体" panose="02010600030101010101" pitchFamily="2" charset="-122"/>
                  <a:sym typeface="+mn-ea"/>
                </a:rPr>
                <a:t> </a:t>
              </a:r>
              <a:r>
                <a:rPr lang="en-US" altLang="zh-CN" dirty="0" smtClean="0">
                  <a:latin typeface="Courier New" panose="02070309020205020404" charset="0"/>
                  <a:ea typeface="宋体" panose="02010600030101010101" pitchFamily="2" charset="-122"/>
                  <a:sym typeface="+mn-ea"/>
                </a:rPr>
                <a:t>[with </a:t>
              </a:r>
              <a:r>
                <a:rPr lang="en-US" altLang="zh-CN" dirty="0">
                  <a:latin typeface="Courier New" panose="02070309020205020404" charset="0"/>
                  <a:ea typeface="宋体" panose="02010600030101010101" pitchFamily="2" charset="-122"/>
                  <a:sym typeface="+mn-ea"/>
                </a:rPr>
                <a:t>grant option</a:t>
              </a:r>
              <a:r>
                <a:rPr lang="en-US" altLang="zh-CN" dirty="0" smtClean="0">
                  <a:latin typeface="Courier New" panose="02070309020205020404" charset="0"/>
                  <a:ea typeface="宋体" panose="02010600030101010101" pitchFamily="2" charset="-122"/>
                  <a:sym typeface="+mn-ea"/>
                </a:rPr>
                <a:t>][</a:t>
              </a:r>
              <a:r>
                <a:rPr lang="en-US" altLang="zh-CN" dirty="0">
                  <a:latin typeface="Courier New" panose="02070309020205020404" charset="0"/>
                  <a:ea typeface="宋体" panose="02010600030101010101" pitchFamily="2" charset="-122"/>
                  <a:sym typeface="+mn-ea"/>
                </a:rPr>
                <a:t>as{</a:t>
              </a:r>
              <a:r>
                <a:rPr lang="zh-CN" altLang="en-US" dirty="0">
                  <a:latin typeface="Courier New" panose="02070309020205020404" charset="0"/>
                  <a:ea typeface="宋体" panose="02010600030101010101" pitchFamily="2" charset="-122"/>
                  <a:sym typeface="+mn-ea"/>
                </a:rPr>
                <a:t>组</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角色</a:t>
              </a:r>
              <a:r>
                <a:rPr lang="en-US" altLang="zh-CN" dirty="0" smtClean="0">
                  <a:latin typeface="Courier New" panose="02070309020205020404" charset="0"/>
                  <a:ea typeface="宋体" panose="02010600030101010101" pitchFamily="2" charset="-122"/>
                  <a:sym typeface="+mn-ea"/>
                </a:rPr>
                <a:t>}]</a:t>
              </a:r>
              <a:endParaRPr lang="en-US" altLang="zh-CN" dirty="0">
                <a:latin typeface="Courier New" panose="02070309020205020404" charset="0"/>
                <a:ea typeface="宋体" panose="02010600030101010101" pitchFamily="2" charset="-122"/>
                <a:sym typeface="+mn-ea"/>
              </a:endParaRPr>
            </a:p>
            <a:p>
              <a:pPr indent="0"/>
              <a:r>
                <a:rPr lang="zh-CN" altLang="en-US" dirty="0">
                  <a:latin typeface="Courier New" panose="02070309020205020404" charset="0"/>
                  <a:ea typeface="宋体" panose="02010600030101010101" pitchFamily="2" charset="-122"/>
                  <a:sym typeface="+mn-ea"/>
                </a:rPr>
                <a:t>功能：授予数据库主体拥有操作数据库对象的特定行为。</a:t>
              </a:r>
            </a:p>
            <a:p>
              <a:pPr indent="0"/>
              <a:r>
                <a:rPr lang="zh-CN" altLang="en-US" dirty="0">
                  <a:latin typeface="Courier New" panose="02070309020205020404" charset="0"/>
                  <a:ea typeface="宋体" panose="02010600030101010101" pitchFamily="2" charset="-122"/>
                  <a:sym typeface="+mn-ea"/>
                </a:rPr>
                <a:t>说明：</a:t>
              </a:r>
            </a:p>
            <a:p>
              <a:pPr indent="0"/>
              <a:r>
                <a:rPr lang="en-US" altLang="zh-CN" dirty="0">
                  <a:latin typeface="Courier New" panose="02070309020205020404" charset="0"/>
                  <a:ea typeface="宋体" panose="02010600030101010101" pitchFamily="2" charset="-122"/>
                  <a:sym typeface="+mn-ea"/>
                </a:rPr>
                <a:t>1</a:t>
              </a:r>
              <a:r>
                <a:rPr lang="zh-CN" altLang="en-US" dirty="0">
                  <a:latin typeface="Courier New" panose="02070309020205020404" charset="0"/>
                  <a:ea typeface="宋体" panose="02010600030101010101" pitchFamily="2" charset="-122"/>
                  <a:sym typeface="+mn-ea"/>
                </a:rPr>
                <a:t>）</a:t>
              </a:r>
              <a:r>
                <a:rPr lang="en-US" altLang="zh-CN" dirty="0">
                  <a:latin typeface="Courier New" panose="02070309020205020404" charset="0"/>
                  <a:ea typeface="宋体" panose="02010600030101010101" pitchFamily="2" charset="-122"/>
                  <a:sym typeface="+mn-ea"/>
                </a:rPr>
                <a:t>{all </a:t>
              </a:r>
              <a:r>
                <a:rPr lang="en-US" altLang="zh-CN" dirty="0" smtClean="0">
                  <a:latin typeface="Courier New" panose="02070309020205020404" charset="0"/>
                  <a:ea typeface="宋体" panose="02010600030101010101" pitchFamily="2" charset="-122"/>
                  <a:sym typeface="+mn-ea"/>
                </a:rPr>
                <a:t>[privileges]|</a:t>
              </a:r>
              <a:r>
                <a:rPr lang="zh-CN" altLang="en-US" dirty="0">
                  <a:latin typeface="Courier New" panose="02070309020205020404" charset="0"/>
                  <a:ea typeface="宋体" panose="02010600030101010101" pitchFamily="2" charset="-122"/>
                  <a:sym typeface="+mn-ea"/>
                </a:rPr>
                <a:t>对象权限</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列名</a:t>
              </a:r>
              <a:r>
                <a:rPr lang="en-US" altLang="zh-CN" dirty="0">
                  <a:latin typeface="Courier New" panose="02070309020205020404" charset="0"/>
                  <a:ea typeface="宋体" panose="02010600030101010101" pitchFamily="2" charset="-122"/>
                  <a:sym typeface="+mn-ea"/>
                </a:rPr>
                <a:t>[,...</a:t>
              </a:r>
              <a:r>
                <a:rPr lang="en-US" altLang="zh-CN" dirty="0" smtClean="0">
                  <a:latin typeface="Courier New" panose="02070309020205020404" charset="0"/>
                  <a:ea typeface="宋体" panose="02010600030101010101" pitchFamily="2" charset="-122"/>
                  <a:sym typeface="+mn-ea"/>
                </a:rPr>
                <a:t>n])]}[,...n]</a:t>
              </a:r>
              <a:r>
                <a:rPr lang="zh-CN" altLang="en-US" dirty="0">
                  <a:latin typeface="Courier New" panose="02070309020205020404" charset="0"/>
                  <a:ea typeface="宋体" panose="02010600030101010101" pitchFamily="2" charset="-122"/>
                  <a:sym typeface="+mn-ea"/>
                </a:rPr>
                <a:t>：</a:t>
              </a:r>
              <a:r>
                <a:rPr lang="en-US" altLang="zh-CN" dirty="0">
                  <a:latin typeface="Courier New" panose="02070309020205020404" charset="0"/>
                  <a:ea typeface="宋体" panose="02010600030101010101" pitchFamily="2" charset="-122"/>
                  <a:sym typeface="+mn-ea"/>
                </a:rPr>
                <a:t>all</a:t>
              </a:r>
              <a:r>
                <a:rPr lang="zh-CN" altLang="en-US" dirty="0">
                  <a:latin typeface="Courier New" panose="02070309020205020404" charset="0"/>
                  <a:ea typeface="宋体" panose="02010600030101010101" pitchFamily="2" charset="-122"/>
                  <a:sym typeface="+mn-ea"/>
                </a:rPr>
                <a:t>表示授予适用于对象的所有对象权限；对象权限表示授予对象的具体对象权限；</a:t>
              </a:r>
            </a:p>
            <a:p>
              <a:pPr indent="0"/>
              <a:r>
                <a:rPr lang="en-US" altLang="zh-CN" dirty="0">
                  <a:latin typeface="Courier New" panose="02070309020205020404" charset="0"/>
                  <a:ea typeface="宋体" panose="02010600030101010101" pitchFamily="2" charset="-122"/>
                  <a:sym typeface="+mn-ea"/>
                </a:rPr>
                <a:t>2</a:t>
              </a:r>
              <a:r>
                <a:rPr lang="zh-CN" altLang="en-US" dirty="0">
                  <a:latin typeface="Courier New" panose="02070309020205020404" charset="0"/>
                  <a:ea typeface="宋体" panose="02010600030101010101" pitchFamily="2" charset="-122"/>
                  <a:sym typeface="+mn-ea"/>
                </a:rPr>
                <a:t>）</a:t>
              </a:r>
              <a:r>
                <a:rPr lang="en-US" altLang="zh-CN" dirty="0">
                  <a:latin typeface="Courier New" panose="02070309020205020404" charset="0"/>
                  <a:ea typeface="宋体" panose="02010600030101010101" pitchFamily="2" charset="-122"/>
                  <a:sym typeface="+mn-ea"/>
                </a:rPr>
                <a:t>on [</a:t>
              </a:r>
              <a:r>
                <a:rPr lang="en-US" altLang="zh-CN" dirty="0" smtClean="0">
                  <a:latin typeface="Courier New" panose="02070309020205020404" charset="0"/>
                  <a:ea typeface="宋体" panose="02010600030101010101" pitchFamily="2" charset="-122"/>
                  <a:sym typeface="+mn-ea"/>
                </a:rPr>
                <a:t>object::][</a:t>
              </a:r>
              <a:r>
                <a:rPr lang="zh-CN" altLang="en-US" dirty="0">
                  <a:latin typeface="Courier New" panose="02070309020205020404" charset="0"/>
                  <a:ea typeface="宋体" panose="02010600030101010101" pitchFamily="2" charset="-122"/>
                  <a:sym typeface="+mn-ea"/>
                </a:rPr>
                <a:t>架构名</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对象名</a:t>
              </a:r>
              <a:r>
                <a:rPr lang="en-US" altLang="zh-CN" dirty="0">
                  <a:latin typeface="Courier New" panose="02070309020205020404" charset="0"/>
                  <a:ea typeface="宋体" panose="02010600030101010101" pitchFamily="2" charset="-122"/>
                  <a:sym typeface="+mn-ea"/>
                </a:rPr>
                <a:t>[ (</a:t>
              </a:r>
              <a:r>
                <a:rPr lang="zh-CN" altLang="en-US" dirty="0">
                  <a:latin typeface="Courier New" panose="02070309020205020404" charset="0"/>
                  <a:ea typeface="宋体" panose="02010600030101010101" pitchFamily="2" charset="-122"/>
                  <a:sym typeface="+mn-ea"/>
                </a:rPr>
                <a:t>列名</a:t>
              </a:r>
              <a:r>
                <a:rPr lang="en-US" altLang="zh-CN" dirty="0">
                  <a:latin typeface="Courier New" panose="02070309020205020404" charset="0"/>
                  <a:ea typeface="宋体" panose="02010600030101010101" pitchFamily="2" charset="-122"/>
                  <a:sym typeface="+mn-ea"/>
                </a:rPr>
                <a:t>[ ,...n </a:t>
              </a:r>
              <a:r>
                <a:rPr lang="en-US" altLang="zh-CN" dirty="0" smtClean="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：指定授予对象权限的对象，其中</a:t>
              </a:r>
              <a:r>
                <a:rPr lang="en-US" altLang="zh-CN" dirty="0">
                  <a:latin typeface="Courier New" panose="02070309020205020404" charset="0"/>
                  <a:ea typeface="宋体" panose="02010600030101010101" pitchFamily="2" charset="-122"/>
                  <a:sym typeface="+mn-ea"/>
                </a:rPr>
                <a:t>object</a:t>
              </a:r>
              <a:r>
                <a:rPr lang="zh-CN" altLang="en-US" dirty="0">
                  <a:latin typeface="Courier New" panose="02070309020205020404" charset="0"/>
                  <a:ea typeface="宋体" panose="02010600030101010101" pitchFamily="2" charset="-122"/>
                  <a:sym typeface="+mn-ea"/>
                </a:rPr>
                <a:t>表示作用范围为对象；架构名表示对象的所属架构，缺省为默认架构。</a:t>
              </a:r>
            </a:p>
            <a:p>
              <a:pPr indent="0"/>
              <a:r>
                <a:rPr lang="en-US" altLang="zh-CN" dirty="0">
                  <a:latin typeface="Courier New" panose="02070309020205020404" charset="0"/>
                  <a:ea typeface="宋体" panose="02010600030101010101" pitchFamily="2" charset="-122"/>
                  <a:sym typeface="+mn-ea"/>
                </a:rPr>
                <a:t>3</a:t>
              </a:r>
              <a:r>
                <a:rPr lang="zh-CN" altLang="en-US" dirty="0">
                  <a:latin typeface="Courier New" panose="02070309020205020404" charset="0"/>
                  <a:ea typeface="宋体" panose="02010600030101010101" pitchFamily="2" charset="-122"/>
                  <a:sym typeface="+mn-ea"/>
                </a:rPr>
                <a:t>）数据库主体</a:t>
              </a:r>
              <a:r>
                <a:rPr lang="zh-CN" altLang="en-US" dirty="0" smtClean="0">
                  <a:latin typeface="Courier New" panose="02070309020205020404" charset="0"/>
                  <a:ea typeface="宋体" panose="02010600030101010101" pitchFamily="2" charset="-122"/>
                  <a:sym typeface="+mn-ea"/>
                </a:rPr>
                <a:t>：指定接受</a:t>
              </a:r>
              <a:r>
                <a:rPr lang="zh-CN" altLang="en-US" dirty="0">
                  <a:latin typeface="Courier New" panose="02070309020205020404" charset="0"/>
                  <a:ea typeface="宋体" panose="02010600030101010101" pitchFamily="2" charset="-122"/>
                  <a:sym typeface="+mn-ea"/>
                </a:rPr>
                <a:t>对象权限的数据库主体，当数据库主体为数据库角色或</a:t>
              </a:r>
              <a:r>
                <a:rPr lang="en-US" altLang="zh-CN" dirty="0">
                  <a:latin typeface="Courier New" panose="02070309020205020404" charset="0"/>
                  <a:ea typeface="宋体" panose="02010600030101010101" pitchFamily="2" charset="-122"/>
                  <a:sym typeface="+mn-ea"/>
                </a:rPr>
                <a:t>Windows </a:t>
              </a:r>
              <a:r>
                <a:rPr lang="zh-CN" altLang="en-US" dirty="0">
                  <a:latin typeface="Courier New" panose="02070309020205020404" charset="0"/>
                  <a:ea typeface="宋体" panose="02010600030101010101" pitchFamily="2" charset="-122"/>
                  <a:sym typeface="+mn-ea"/>
                </a:rPr>
                <a:t>组名时，角色或组中成员同样受影响。</a:t>
              </a:r>
            </a:p>
            <a:p>
              <a:pPr indent="0"/>
              <a:r>
                <a:rPr lang="en-US" altLang="zh-CN" dirty="0">
                  <a:latin typeface="Courier New" panose="02070309020205020404" charset="0"/>
                  <a:ea typeface="宋体" panose="02010600030101010101" pitchFamily="2" charset="-122"/>
                  <a:sym typeface="+mn-ea"/>
                </a:rPr>
                <a:t>4</a:t>
              </a:r>
              <a:r>
                <a:rPr lang="zh-CN" altLang="en-US" dirty="0">
                  <a:latin typeface="Courier New" panose="02070309020205020404" charset="0"/>
                  <a:ea typeface="宋体" panose="02010600030101010101" pitchFamily="2" charset="-122"/>
                  <a:sym typeface="+mn-ea"/>
                </a:rPr>
                <a:t>）</a:t>
              </a:r>
              <a:r>
                <a:rPr lang="en-US" altLang="zh-CN" dirty="0">
                  <a:latin typeface="Courier New" panose="02070309020205020404" charset="0"/>
                  <a:ea typeface="宋体" panose="02010600030101010101" pitchFamily="2" charset="-122"/>
                  <a:sym typeface="+mn-ea"/>
                </a:rPr>
                <a:t>with grant option</a:t>
              </a:r>
              <a:r>
                <a:rPr lang="zh-CN" altLang="en-US" dirty="0">
                  <a:latin typeface="Courier New" panose="02070309020205020404" charset="0"/>
                  <a:ea typeface="宋体" panose="02010600030101010101" pitchFamily="2" charset="-122"/>
                  <a:sym typeface="+mn-ea"/>
                </a:rPr>
                <a:t>：允许数据库主体将对象权限授权给其它数据库主体；</a:t>
              </a:r>
            </a:p>
            <a:p>
              <a:pPr indent="0"/>
              <a:r>
                <a:rPr lang="en-US" altLang="zh-CN" dirty="0">
                  <a:latin typeface="Courier New" panose="02070309020205020404" charset="0"/>
                  <a:ea typeface="宋体" panose="02010600030101010101" pitchFamily="2" charset="-122"/>
                  <a:sym typeface="+mn-ea"/>
                </a:rPr>
                <a:t>5</a:t>
              </a:r>
              <a:r>
                <a:rPr lang="zh-CN" altLang="en-US" dirty="0">
                  <a:latin typeface="Courier New" panose="02070309020205020404" charset="0"/>
                  <a:ea typeface="宋体" panose="02010600030101010101" pitchFamily="2" charset="-122"/>
                  <a:sym typeface="+mn-ea"/>
                </a:rPr>
                <a:t>）</a:t>
              </a:r>
              <a:r>
                <a:rPr lang="en-US" altLang="zh-CN" dirty="0">
                  <a:latin typeface="Courier New" panose="02070309020205020404" charset="0"/>
                  <a:ea typeface="宋体" panose="02010600030101010101" pitchFamily="2" charset="-122"/>
                  <a:sym typeface="+mn-ea"/>
                </a:rPr>
                <a:t>as{</a:t>
              </a:r>
              <a:r>
                <a:rPr lang="zh-CN" altLang="en-US" dirty="0">
                  <a:latin typeface="Courier New" panose="02070309020205020404" charset="0"/>
                  <a:ea typeface="宋体" panose="02010600030101010101" pitchFamily="2" charset="-122"/>
                  <a:sym typeface="+mn-ea"/>
                </a:rPr>
                <a:t>角色</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组</a:t>
              </a:r>
              <a:r>
                <a:rPr lang="en-US" altLang="zh-CN" dirty="0">
                  <a:latin typeface="Courier New" panose="02070309020205020404" charset="0"/>
                  <a:ea typeface="宋体" panose="02010600030101010101" pitchFamily="2" charset="-122"/>
                  <a:sym typeface="+mn-ea"/>
                </a:rPr>
                <a:t>}</a:t>
              </a:r>
              <a:r>
                <a:rPr lang="zh-CN" altLang="en-US" dirty="0" smtClean="0">
                  <a:latin typeface="Courier New" panose="02070309020205020404" charset="0"/>
                  <a:ea typeface="宋体" panose="02010600030101010101" pitchFamily="2" charset="-122"/>
                  <a:sym typeface="+mn-ea"/>
                </a:rPr>
                <a:t>：指定数据库</a:t>
              </a:r>
              <a:r>
                <a:rPr lang="zh-CN" altLang="en-US" dirty="0">
                  <a:latin typeface="Courier New" panose="02070309020205020404" charset="0"/>
                  <a:ea typeface="宋体" panose="02010600030101010101" pitchFamily="2" charset="-122"/>
                  <a:sym typeface="+mn-ea"/>
                </a:rPr>
                <a:t>主体继承权限的来源角色或组。</a:t>
              </a:r>
            </a:p>
          </p:txBody>
        </p:sp>
        <p:sp>
          <p:nvSpPr>
            <p:cNvPr id="16" name="矩形 15"/>
            <p:cNvSpPr/>
            <p:nvPr/>
          </p:nvSpPr>
          <p:spPr>
            <a:xfrm>
              <a:off x="1088299" y="4153868"/>
              <a:ext cx="2241974" cy="129561"/>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3.</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grant</a:t>
              </a:r>
              <a:r>
                <a:rPr lang="zh-CN" altLang="en-US" b="1" dirty="0">
                  <a:solidFill>
                    <a:schemeClr val="tx1">
                      <a:lumMod val="65000"/>
                      <a:lumOff val="35000"/>
                    </a:schemeClr>
                  </a:solidFill>
                </a:rPr>
                <a:t>语句授予数据库用户（角色）的语句权限和对象权限</a:t>
              </a:r>
            </a:p>
          </p:txBody>
        </p:sp>
      </p:grpSp>
    </p:spTree>
  </p:cSld>
  <p:clrMapOvr>
    <a:masterClrMapping/>
  </p:clrMapOvr>
  <p:transition spd="slow">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权</a:t>
            </a:r>
            <a:r>
              <a:rPr lang="zh-CN" altLang="en-US" sz="3200" b="1" dirty="0" smtClean="0">
                <a:solidFill>
                  <a:srgbClr val="2980B9"/>
                </a:solidFill>
              </a:rPr>
              <a:t>限管理</a:t>
            </a:r>
            <a:endParaRPr lang="zh-CN" altLang="en-US" sz="3200" b="1" dirty="0">
              <a:solidFill>
                <a:srgbClr val="2980B9"/>
              </a:solidFill>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41707" y="1329796"/>
            <a:ext cx="10269051" cy="4897411"/>
            <a:chOff x="1072548" y="4153868"/>
            <a:chExt cx="2257725" cy="1214443"/>
          </a:xfrm>
        </p:grpSpPr>
        <p:sp>
          <p:nvSpPr>
            <p:cNvPr id="15" name="矩形 14"/>
            <p:cNvSpPr/>
            <p:nvPr/>
          </p:nvSpPr>
          <p:spPr>
            <a:xfrm>
              <a:off x="1072548" y="4452455"/>
              <a:ext cx="2142923" cy="915856"/>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操作步骤：</a:t>
              </a:r>
            </a:p>
            <a:p>
              <a:pPr indent="0"/>
              <a:r>
                <a:rPr lang="zh-CN" altLang="en-US" dirty="0">
                  <a:latin typeface="Courier New" panose="02070309020205020404" charset="0"/>
                  <a:ea typeface="宋体" panose="02010600030101010101" pitchFamily="2" charset="-122"/>
                  <a:sym typeface="+mn-ea"/>
                </a:rPr>
                <a:t>步骤</a:t>
              </a:r>
              <a:r>
                <a:rPr lang="en-US" altLang="zh-CN" dirty="0">
                  <a:latin typeface="Courier New" panose="02070309020205020404" charset="0"/>
                  <a:ea typeface="宋体" panose="02010600030101010101" pitchFamily="2" charset="-122"/>
                  <a:sym typeface="+mn-ea"/>
                </a:rPr>
                <a:t>1</a:t>
              </a:r>
              <a:r>
                <a:rPr lang="zh-CN" altLang="en-US" dirty="0">
                  <a:latin typeface="Courier New" panose="02070309020205020404" charset="0"/>
                  <a:ea typeface="宋体" panose="02010600030101010101" pitchFamily="2" charset="-122"/>
                  <a:sym typeface="+mn-ea"/>
                </a:rPr>
                <a:t>：以</a:t>
              </a:r>
              <a:r>
                <a:rPr lang="en-US" altLang="zh-CN" dirty="0">
                  <a:latin typeface="Courier New" panose="02070309020205020404" charset="0"/>
                  <a:ea typeface="宋体" panose="02010600030101010101" pitchFamily="2" charset="-122"/>
                  <a:sym typeface="+mn-ea"/>
                </a:rPr>
                <a:t>sa</a:t>
              </a:r>
              <a:r>
                <a:rPr lang="zh-CN" altLang="en-US" dirty="0">
                  <a:latin typeface="Courier New" panose="02070309020205020404" charset="0"/>
                  <a:ea typeface="宋体" panose="02010600030101010101" pitchFamily="2" charset="-122"/>
                  <a:sym typeface="+mn-ea"/>
                </a:rPr>
                <a:t>登录数据库服务器，输入并执行以下代码：</a:t>
              </a:r>
            </a:p>
            <a:p>
              <a:pPr indent="0"/>
              <a:r>
                <a:rPr lang="en-US" altLang="zh-CN" dirty="0">
                  <a:latin typeface="Courier New" panose="02070309020205020404" charset="0"/>
                  <a:ea typeface="宋体" panose="02010600030101010101" pitchFamily="2" charset="-122"/>
                  <a:sym typeface="+mn-ea"/>
                </a:rPr>
                <a:t>use jxgl</a:t>
              </a:r>
            </a:p>
            <a:p>
              <a:pPr indent="0"/>
              <a:r>
                <a:rPr lang="en-US" altLang="zh-CN" dirty="0">
                  <a:latin typeface="Courier New" panose="02070309020205020404" charset="0"/>
                  <a:ea typeface="宋体" panose="02010600030101010101" pitchFamily="2" charset="-122"/>
                  <a:sym typeface="+mn-ea"/>
                </a:rPr>
                <a:t>go</a:t>
              </a:r>
            </a:p>
            <a:p>
              <a:pPr indent="0"/>
              <a:r>
                <a:rPr lang="en-US" altLang="zh-CN" dirty="0">
                  <a:latin typeface="Courier New" panose="02070309020205020404" charset="0"/>
                  <a:ea typeface="宋体" panose="02010600030101010101" pitchFamily="2" charset="-122"/>
                  <a:sym typeface="+mn-ea"/>
                </a:rPr>
                <a:t>create login sqlloginT with password='123456'</a:t>
              </a:r>
            </a:p>
            <a:p>
              <a:pPr indent="0"/>
              <a:r>
                <a:rPr lang="en-US" altLang="zh-CN" dirty="0">
                  <a:latin typeface="Courier New" panose="02070309020205020404" charset="0"/>
                  <a:ea typeface="宋体" panose="02010600030101010101" pitchFamily="2" charset="-122"/>
                  <a:sym typeface="+mn-ea"/>
                </a:rPr>
                <a:t>create login sqlloginS with password='123456'</a:t>
              </a:r>
            </a:p>
            <a:p>
              <a:pPr indent="0"/>
              <a:r>
                <a:rPr lang="en-US" altLang="zh-CN" dirty="0">
                  <a:latin typeface="Courier New" panose="02070309020205020404" charset="0"/>
                  <a:ea typeface="宋体" panose="02010600030101010101" pitchFamily="2" charset="-122"/>
                  <a:sym typeface="+mn-ea"/>
                </a:rPr>
                <a:t>go</a:t>
              </a:r>
            </a:p>
            <a:p>
              <a:pPr indent="0"/>
              <a:r>
                <a:rPr lang="en-US" altLang="zh-CN" dirty="0">
                  <a:latin typeface="Courier New" panose="02070309020205020404" charset="0"/>
                  <a:ea typeface="宋体" panose="02010600030101010101" pitchFamily="2" charset="-122"/>
                  <a:sym typeface="+mn-ea"/>
                </a:rPr>
                <a:t>create user sqlloginT_U for login sqlloginT</a:t>
              </a:r>
            </a:p>
            <a:p>
              <a:pPr indent="0"/>
              <a:r>
                <a:rPr lang="en-US" altLang="zh-CN" dirty="0">
                  <a:latin typeface="Courier New" panose="02070309020205020404" charset="0"/>
                  <a:ea typeface="宋体" panose="02010600030101010101" pitchFamily="2" charset="-122"/>
                  <a:sym typeface="+mn-ea"/>
                </a:rPr>
                <a:t>create user sqlloginS_U for login sqlloginS</a:t>
              </a:r>
            </a:p>
            <a:p>
              <a:pPr indent="0"/>
              <a:r>
                <a:rPr lang="en-US" altLang="zh-CN" dirty="0">
                  <a:latin typeface="Courier New" panose="02070309020205020404" charset="0"/>
                  <a:ea typeface="宋体" panose="02010600030101010101" pitchFamily="2" charset="-122"/>
                  <a:sym typeface="+mn-ea"/>
                </a:rPr>
                <a:t>go</a:t>
              </a:r>
            </a:p>
            <a:p>
              <a:pPr indent="0"/>
              <a:r>
                <a:rPr lang="en-US" altLang="zh-CN" dirty="0">
                  <a:latin typeface="Courier New" panose="02070309020205020404" charset="0"/>
                  <a:ea typeface="宋体" panose="02010600030101010101" pitchFamily="2" charset="-122"/>
                  <a:sym typeface="+mn-ea"/>
                </a:rPr>
                <a:t>grant select on </a:t>
              </a:r>
              <a:r>
                <a:rPr lang="zh-CN" altLang="en-US" dirty="0">
                  <a:latin typeface="Courier New" panose="02070309020205020404" charset="0"/>
                  <a:ea typeface="宋体" panose="02010600030101010101" pitchFamily="2" charset="-122"/>
                  <a:sym typeface="+mn-ea"/>
                </a:rPr>
                <a:t>选修 </a:t>
              </a:r>
              <a:r>
                <a:rPr lang="en-US" altLang="zh-CN" dirty="0">
                  <a:latin typeface="Courier New" panose="02070309020205020404" charset="0"/>
                  <a:ea typeface="宋体" panose="02010600030101010101" pitchFamily="2" charset="-122"/>
                  <a:sym typeface="+mn-ea"/>
                </a:rPr>
                <a:t>to sqlloginT_U,sqlloginS_U</a:t>
              </a:r>
            </a:p>
            <a:p>
              <a:pPr indent="0"/>
              <a:r>
                <a:rPr lang="en-US" altLang="zh-CN" dirty="0">
                  <a:latin typeface="Courier New" panose="02070309020205020404" charset="0"/>
                  <a:ea typeface="宋体" panose="02010600030101010101" pitchFamily="2" charset="-122"/>
                  <a:sym typeface="+mn-ea"/>
                </a:rPr>
                <a:t>grant update on </a:t>
              </a:r>
              <a:r>
                <a:rPr lang="zh-CN" altLang="en-US" dirty="0">
                  <a:latin typeface="Courier New" panose="02070309020205020404" charset="0"/>
                  <a:ea typeface="宋体" panose="02010600030101010101" pitchFamily="2" charset="-122"/>
                  <a:sym typeface="+mn-ea"/>
                </a:rPr>
                <a:t>选修</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成绩</a:t>
              </a:r>
              <a:r>
                <a:rPr lang="en-US" altLang="zh-CN" dirty="0">
                  <a:latin typeface="Courier New" panose="02070309020205020404" charset="0"/>
                  <a:ea typeface="宋体" panose="02010600030101010101" pitchFamily="2" charset="-122"/>
                  <a:sym typeface="+mn-ea"/>
                </a:rPr>
                <a:t>) to sqlloginT_U</a:t>
              </a:r>
            </a:p>
            <a:p>
              <a:pPr indent="0"/>
              <a:r>
                <a:rPr lang="en-US" altLang="zh-CN" dirty="0" smtClean="0">
                  <a:latin typeface="Courier New" panose="02070309020205020404" charset="0"/>
                  <a:ea typeface="宋体" panose="02010600030101010101" pitchFamily="2" charset="-122"/>
                  <a:sym typeface="+mn-ea"/>
                </a:rPr>
                <a:t>go</a:t>
              </a:r>
              <a:endParaRPr lang="en-US" altLang="zh-CN" dirty="0">
                <a:latin typeface="Courier New" panose="02070309020205020404" charset="0"/>
                <a:ea typeface="宋体" panose="02010600030101010101" pitchFamily="2" charset="-122"/>
                <a:sym typeface="+mn-ea"/>
              </a:endParaRPr>
            </a:p>
          </p:txBody>
        </p:sp>
        <p:sp>
          <p:nvSpPr>
            <p:cNvPr id="16" name="矩形 15"/>
            <p:cNvSpPr/>
            <p:nvPr/>
          </p:nvSpPr>
          <p:spPr>
            <a:xfrm>
              <a:off x="1088299" y="4153868"/>
              <a:ext cx="2241974" cy="270178"/>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22】 </a:t>
              </a:r>
              <a:r>
                <a:rPr lang="zh-CN" altLang="en-US" b="1" dirty="0" smtClean="0">
                  <a:solidFill>
                    <a:schemeClr val="tx1">
                      <a:lumMod val="65000"/>
                      <a:lumOff val="35000"/>
                    </a:schemeClr>
                  </a:solidFill>
                </a:rPr>
                <a:t>为</a:t>
              </a:r>
              <a:r>
                <a:rPr lang="zh-CN" altLang="en-US" b="1" dirty="0">
                  <a:solidFill>
                    <a:schemeClr val="tx1">
                      <a:lumMod val="65000"/>
                      <a:lumOff val="35000"/>
                    </a:schemeClr>
                  </a:solidFill>
                </a:rPr>
                <a:t>数据库</a:t>
              </a:r>
              <a:r>
                <a:rPr lang="en-US" altLang="zh-CN" b="1" dirty="0">
                  <a:solidFill>
                    <a:schemeClr val="tx1">
                      <a:lumMod val="65000"/>
                      <a:lumOff val="35000"/>
                    </a:schemeClr>
                  </a:solidFill>
                </a:rPr>
                <a:t>JXGL</a:t>
              </a:r>
              <a:r>
                <a:rPr lang="zh-CN" altLang="en-US" b="1" dirty="0">
                  <a:solidFill>
                    <a:schemeClr val="tx1">
                      <a:lumMod val="65000"/>
                      <a:lumOff val="35000"/>
                    </a:schemeClr>
                  </a:solidFill>
                </a:rPr>
                <a:t>添加两数据库用户（</a:t>
              </a:r>
              <a:r>
                <a:rPr lang="en-US" altLang="zh-CN" b="1" dirty="0">
                  <a:solidFill>
                    <a:schemeClr val="tx1">
                      <a:lumMod val="65000"/>
                      <a:lumOff val="35000"/>
                    </a:schemeClr>
                  </a:solidFill>
                </a:rPr>
                <a:t>sqlloginT_U</a:t>
              </a:r>
              <a:r>
                <a:rPr lang="zh-CN" altLang="en-US" b="1" dirty="0">
                  <a:solidFill>
                    <a:schemeClr val="tx1">
                      <a:lumMod val="65000"/>
                      <a:lumOff val="35000"/>
                    </a:schemeClr>
                  </a:solidFill>
                </a:rPr>
                <a:t>，</a:t>
              </a:r>
              <a:r>
                <a:rPr lang="en-US" altLang="zh-CN" b="1" dirty="0">
                  <a:solidFill>
                    <a:schemeClr val="tx1">
                      <a:lumMod val="65000"/>
                      <a:lumOff val="35000"/>
                    </a:schemeClr>
                  </a:solidFill>
                </a:rPr>
                <a:t>sqlloginS_U</a:t>
              </a:r>
              <a:r>
                <a:rPr lang="zh-CN" altLang="en-US" b="1" dirty="0">
                  <a:solidFill>
                    <a:schemeClr val="tx1">
                      <a:lumMod val="65000"/>
                      <a:lumOff val="35000"/>
                    </a:schemeClr>
                  </a:solidFill>
                </a:rPr>
                <a:t>），对应登录帐户（</a:t>
              </a:r>
              <a:r>
                <a:rPr lang="en-US" altLang="zh-CN" b="1" dirty="0">
                  <a:solidFill>
                    <a:schemeClr val="tx1">
                      <a:lumMod val="65000"/>
                      <a:lumOff val="35000"/>
                    </a:schemeClr>
                  </a:solidFill>
                </a:rPr>
                <a:t>sqlloginT</a:t>
              </a:r>
              <a:r>
                <a:rPr lang="zh-CN" altLang="en-US" b="1" dirty="0">
                  <a:solidFill>
                    <a:schemeClr val="tx1">
                      <a:lumMod val="65000"/>
                      <a:lumOff val="35000"/>
                    </a:schemeClr>
                  </a:solidFill>
                </a:rPr>
                <a:t>，</a:t>
              </a:r>
              <a:r>
                <a:rPr lang="en-US" altLang="zh-CN" b="1" dirty="0">
                  <a:solidFill>
                    <a:schemeClr val="tx1">
                      <a:lumMod val="65000"/>
                      <a:lumOff val="35000"/>
                    </a:schemeClr>
                  </a:solidFill>
                </a:rPr>
                <a:t>sqlloginS</a:t>
              </a:r>
              <a:r>
                <a:rPr lang="zh-CN" altLang="en-US" b="1" dirty="0">
                  <a:solidFill>
                    <a:schemeClr val="tx1">
                      <a:lumMod val="65000"/>
                      <a:lumOff val="35000"/>
                    </a:schemeClr>
                  </a:solidFill>
                </a:rPr>
                <a:t>），首先授予两数据库用户拥有（在</a:t>
              </a:r>
              <a:r>
                <a:rPr lang="en-US" altLang="zh-CN" b="1" dirty="0">
                  <a:solidFill>
                    <a:schemeClr val="tx1">
                      <a:lumMod val="65000"/>
                      <a:lumOff val="35000"/>
                    </a:schemeClr>
                  </a:solidFill>
                </a:rPr>
                <a:t>JXGL</a:t>
              </a:r>
              <a:r>
                <a:rPr lang="zh-CN" altLang="en-US" b="1" dirty="0">
                  <a:solidFill>
                    <a:schemeClr val="tx1">
                      <a:lumMod val="65000"/>
                      <a:lumOff val="35000"/>
                    </a:schemeClr>
                  </a:solidFill>
                </a:rPr>
                <a:t>数据库中）查看“选修”表信息，再授予数据用户</a:t>
              </a:r>
              <a:r>
                <a:rPr lang="en-US" altLang="zh-CN" b="1" dirty="0" smtClean="0">
                  <a:solidFill>
                    <a:schemeClr val="tx1">
                      <a:lumMod val="65000"/>
                      <a:lumOff val="35000"/>
                    </a:schemeClr>
                  </a:solidFill>
                </a:rPr>
                <a:t>sqlloginT_U</a:t>
              </a:r>
              <a:r>
                <a:rPr lang="zh-CN" altLang="en-US" b="1" dirty="0">
                  <a:solidFill>
                    <a:schemeClr val="tx1">
                      <a:lumMod val="65000"/>
                      <a:lumOff val="35000"/>
                    </a:schemeClr>
                  </a:solidFill>
                </a:rPr>
                <a:t>拥有更新“选修”表“成绩”列数据。）</a:t>
              </a:r>
            </a:p>
          </p:txBody>
        </p:sp>
      </p:grpSp>
    </p:spTree>
  </p:cSld>
  <p:clrMapOvr>
    <a:masterClrMapping/>
  </p:clrMapOvr>
  <p:transition spd="slow">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权</a:t>
            </a:r>
            <a:r>
              <a:rPr lang="zh-CN" altLang="en-US" sz="3200" b="1" dirty="0" smtClean="0">
                <a:solidFill>
                  <a:srgbClr val="2980B9"/>
                </a:solidFill>
              </a:rPr>
              <a:t>限管理</a:t>
            </a:r>
            <a:endParaRPr lang="zh-CN" altLang="en-US" sz="3200" b="1" dirty="0">
              <a:solidFill>
                <a:srgbClr val="2980B9"/>
              </a:solidFill>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41707" y="1329795"/>
            <a:ext cx="10269051" cy="2127423"/>
            <a:chOff x="1072548" y="4153868"/>
            <a:chExt cx="2257725" cy="527551"/>
          </a:xfrm>
        </p:grpSpPr>
        <p:sp>
          <p:nvSpPr>
            <p:cNvPr id="15" name="矩形 14"/>
            <p:cNvSpPr/>
            <p:nvPr/>
          </p:nvSpPr>
          <p:spPr>
            <a:xfrm>
              <a:off x="1072548" y="4452455"/>
              <a:ext cx="2142923" cy="228964"/>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操作步骤：</a:t>
              </a:r>
            </a:p>
            <a:p>
              <a:pPr indent="0"/>
              <a:r>
                <a:rPr lang="zh-CN" altLang="en-US" dirty="0">
                  <a:latin typeface="Courier New" panose="02070309020205020404" charset="0"/>
                  <a:ea typeface="宋体" panose="02010600030101010101" pitchFamily="2" charset="-122"/>
                  <a:sym typeface="+mn-ea"/>
                </a:rPr>
                <a:t>步骤</a:t>
              </a:r>
              <a:r>
                <a:rPr lang="en-US" altLang="zh-CN" dirty="0">
                  <a:latin typeface="Courier New" panose="02070309020205020404" charset="0"/>
                  <a:ea typeface="宋体" panose="02010600030101010101" pitchFamily="2" charset="-122"/>
                  <a:sym typeface="+mn-ea"/>
                </a:rPr>
                <a:t>2</a:t>
              </a:r>
              <a:r>
                <a:rPr lang="zh-CN" altLang="en-US" dirty="0">
                  <a:latin typeface="Courier New" panose="02070309020205020404" charset="0"/>
                  <a:ea typeface="宋体" panose="02010600030101010101" pitchFamily="2" charset="-122"/>
                  <a:sym typeface="+mn-ea"/>
                </a:rPr>
                <a:t>：分别以</a:t>
              </a:r>
              <a:r>
                <a:rPr lang="en-US" altLang="zh-CN" dirty="0">
                  <a:latin typeface="Courier New" panose="02070309020205020404" charset="0"/>
                  <a:ea typeface="宋体" panose="02010600030101010101" pitchFamily="2" charset="-122"/>
                  <a:sym typeface="+mn-ea"/>
                </a:rPr>
                <a:t>sqlloginT</a:t>
              </a:r>
              <a:r>
                <a:rPr lang="zh-CN" altLang="en-US" dirty="0">
                  <a:latin typeface="Courier New" panose="02070309020205020404" charset="0"/>
                  <a:ea typeface="宋体" panose="02010600030101010101" pitchFamily="2" charset="-122"/>
                  <a:sym typeface="+mn-ea"/>
                </a:rPr>
                <a:t>和</a:t>
              </a:r>
              <a:r>
                <a:rPr lang="en-US" altLang="zh-CN" dirty="0">
                  <a:latin typeface="Courier New" panose="02070309020205020404" charset="0"/>
                  <a:ea typeface="宋体" panose="02010600030101010101" pitchFamily="2" charset="-122"/>
                  <a:sym typeface="+mn-ea"/>
                </a:rPr>
                <a:t>sqlloginS</a:t>
              </a:r>
              <a:r>
                <a:rPr lang="zh-CN" altLang="en-US" dirty="0">
                  <a:latin typeface="Courier New" panose="02070309020205020404" charset="0"/>
                  <a:ea typeface="宋体" panose="02010600030101010101" pitchFamily="2" charset="-122"/>
                  <a:sym typeface="+mn-ea"/>
                </a:rPr>
                <a:t>登录数据库服务器，浏览</a:t>
              </a:r>
              <a:r>
                <a:rPr lang="en-US" altLang="zh-CN" dirty="0">
                  <a:latin typeface="Courier New" panose="02070309020205020404" charset="0"/>
                  <a:ea typeface="宋体" panose="02010600030101010101" pitchFamily="2" charset="-122"/>
                  <a:sym typeface="+mn-ea"/>
                </a:rPr>
                <a:t>JXGL</a:t>
              </a:r>
              <a:r>
                <a:rPr lang="zh-CN" altLang="en-US" dirty="0">
                  <a:latin typeface="Courier New" panose="02070309020205020404" charset="0"/>
                  <a:ea typeface="宋体" panose="02010600030101010101" pitchFamily="2" charset="-122"/>
                  <a:sym typeface="+mn-ea"/>
                </a:rPr>
                <a:t>中的数据库对象，从中只能查看到</a:t>
              </a:r>
              <a:r>
                <a:rPr lang="en-US" altLang="zh-CN" dirty="0">
                  <a:latin typeface="Courier New" panose="02070309020205020404" charset="0"/>
                  <a:ea typeface="宋体" panose="02010600030101010101" pitchFamily="2" charset="-122"/>
                  <a:sym typeface="+mn-ea"/>
                </a:rPr>
                <a:t>dbo.</a:t>
              </a:r>
              <a:r>
                <a:rPr lang="zh-CN" altLang="en-US" dirty="0">
                  <a:latin typeface="Courier New" panose="02070309020205020404" charset="0"/>
                  <a:ea typeface="宋体" panose="02010600030101010101" pitchFamily="2" charset="-122"/>
                  <a:sym typeface="+mn-ea"/>
                </a:rPr>
                <a:t>选修表，查看不到其他数据表，如图</a:t>
              </a:r>
              <a:r>
                <a:rPr lang="en-US" altLang="zh-CN" dirty="0">
                  <a:latin typeface="Courier New" panose="02070309020205020404" charset="0"/>
                  <a:ea typeface="宋体" panose="02010600030101010101" pitchFamily="2" charset="-122"/>
                  <a:sym typeface="+mn-ea"/>
                </a:rPr>
                <a:t>11-47</a:t>
              </a:r>
              <a:r>
                <a:rPr lang="zh-CN" altLang="en-US" dirty="0">
                  <a:latin typeface="Courier New" panose="02070309020205020404" charset="0"/>
                  <a:ea typeface="宋体" panose="02010600030101010101" pitchFamily="2" charset="-122"/>
                  <a:sym typeface="+mn-ea"/>
                </a:rPr>
                <a:t>所示。</a:t>
              </a:r>
              <a:endParaRPr lang="en-US" altLang="zh-CN" dirty="0">
                <a:latin typeface="Courier New" panose="02070309020205020404" charset="0"/>
                <a:ea typeface="宋体" panose="02010600030101010101" pitchFamily="2" charset="-122"/>
                <a:sym typeface="+mn-ea"/>
              </a:endParaRPr>
            </a:p>
          </p:txBody>
        </p:sp>
        <p:sp>
          <p:nvSpPr>
            <p:cNvPr id="16" name="矩形 15"/>
            <p:cNvSpPr/>
            <p:nvPr/>
          </p:nvSpPr>
          <p:spPr>
            <a:xfrm>
              <a:off x="1088299" y="4153868"/>
              <a:ext cx="2241974" cy="270178"/>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22】 </a:t>
              </a:r>
              <a:r>
                <a:rPr lang="zh-CN" altLang="en-US" b="1" dirty="0" smtClean="0">
                  <a:solidFill>
                    <a:schemeClr val="tx1">
                      <a:lumMod val="65000"/>
                      <a:lumOff val="35000"/>
                    </a:schemeClr>
                  </a:solidFill>
                </a:rPr>
                <a:t>为</a:t>
              </a:r>
              <a:r>
                <a:rPr lang="zh-CN" altLang="en-US" b="1" dirty="0">
                  <a:solidFill>
                    <a:schemeClr val="tx1">
                      <a:lumMod val="65000"/>
                      <a:lumOff val="35000"/>
                    </a:schemeClr>
                  </a:solidFill>
                </a:rPr>
                <a:t>数据库</a:t>
              </a:r>
              <a:r>
                <a:rPr lang="en-US" altLang="zh-CN" b="1" dirty="0">
                  <a:solidFill>
                    <a:schemeClr val="tx1">
                      <a:lumMod val="65000"/>
                      <a:lumOff val="35000"/>
                    </a:schemeClr>
                  </a:solidFill>
                </a:rPr>
                <a:t>JXGL</a:t>
              </a:r>
              <a:r>
                <a:rPr lang="zh-CN" altLang="en-US" b="1" dirty="0">
                  <a:solidFill>
                    <a:schemeClr val="tx1">
                      <a:lumMod val="65000"/>
                      <a:lumOff val="35000"/>
                    </a:schemeClr>
                  </a:solidFill>
                </a:rPr>
                <a:t>添加两数据库用户（</a:t>
              </a:r>
              <a:r>
                <a:rPr lang="en-US" altLang="zh-CN" b="1" dirty="0">
                  <a:solidFill>
                    <a:schemeClr val="tx1">
                      <a:lumMod val="65000"/>
                      <a:lumOff val="35000"/>
                    </a:schemeClr>
                  </a:solidFill>
                </a:rPr>
                <a:t>sqlloginT_U</a:t>
              </a:r>
              <a:r>
                <a:rPr lang="zh-CN" altLang="en-US" b="1" dirty="0">
                  <a:solidFill>
                    <a:schemeClr val="tx1">
                      <a:lumMod val="65000"/>
                      <a:lumOff val="35000"/>
                    </a:schemeClr>
                  </a:solidFill>
                </a:rPr>
                <a:t>，</a:t>
              </a:r>
              <a:r>
                <a:rPr lang="en-US" altLang="zh-CN" b="1" dirty="0">
                  <a:solidFill>
                    <a:schemeClr val="tx1">
                      <a:lumMod val="65000"/>
                      <a:lumOff val="35000"/>
                    </a:schemeClr>
                  </a:solidFill>
                </a:rPr>
                <a:t>sqlloginS_U</a:t>
              </a:r>
              <a:r>
                <a:rPr lang="zh-CN" altLang="en-US" b="1" dirty="0">
                  <a:solidFill>
                    <a:schemeClr val="tx1">
                      <a:lumMod val="65000"/>
                      <a:lumOff val="35000"/>
                    </a:schemeClr>
                  </a:solidFill>
                </a:rPr>
                <a:t>），对应登录帐户（</a:t>
              </a:r>
              <a:r>
                <a:rPr lang="en-US" altLang="zh-CN" b="1" dirty="0">
                  <a:solidFill>
                    <a:schemeClr val="tx1">
                      <a:lumMod val="65000"/>
                      <a:lumOff val="35000"/>
                    </a:schemeClr>
                  </a:solidFill>
                </a:rPr>
                <a:t>sqlloginT</a:t>
              </a:r>
              <a:r>
                <a:rPr lang="zh-CN" altLang="en-US" b="1" dirty="0">
                  <a:solidFill>
                    <a:schemeClr val="tx1">
                      <a:lumMod val="65000"/>
                      <a:lumOff val="35000"/>
                    </a:schemeClr>
                  </a:solidFill>
                </a:rPr>
                <a:t>，</a:t>
              </a:r>
              <a:r>
                <a:rPr lang="en-US" altLang="zh-CN" b="1" dirty="0">
                  <a:solidFill>
                    <a:schemeClr val="tx1">
                      <a:lumMod val="65000"/>
                      <a:lumOff val="35000"/>
                    </a:schemeClr>
                  </a:solidFill>
                </a:rPr>
                <a:t>sqlloginS</a:t>
              </a:r>
              <a:r>
                <a:rPr lang="zh-CN" altLang="en-US" b="1" dirty="0">
                  <a:solidFill>
                    <a:schemeClr val="tx1">
                      <a:lumMod val="65000"/>
                      <a:lumOff val="35000"/>
                    </a:schemeClr>
                  </a:solidFill>
                </a:rPr>
                <a:t>），首先授予两数据库用户拥有（在</a:t>
              </a:r>
              <a:r>
                <a:rPr lang="en-US" altLang="zh-CN" b="1" dirty="0">
                  <a:solidFill>
                    <a:schemeClr val="tx1">
                      <a:lumMod val="65000"/>
                      <a:lumOff val="35000"/>
                    </a:schemeClr>
                  </a:solidFill>
                </a:rPr>
                <a:t>JXGL</a:t>
              </a:r>
              <a:r>
                <a:rPr lang="zh-CN" altLang="en-US" b="1" dirty="0">
                  <a:solidFill>
                    <a:schemeClr val="tx1">
                      <a:lumMod val="65000"/>
                      <a:lumOff val="35000"/>
                    </a:schemeClr>
                  </a:solidFill>
                </a:rPr>
                <a:t>数据库中）查看“选修”表信息，再授予数据用户</a:t>
              </a:r>
              <a:r>
                <a:rPr lang="en-US" altLang="zh-CN" b="1" dirty="0" smtClean="0">
                  <a:solidFill>
                    <a:schemeClr val="tx1">
                      <a:lumMod val="65000"/>
                      <a:lumOff val="35000"/>
                    </a:schemeClr>
                  </a:solidFill>
                </a:rPr>
                <a:t>sqlloginT_U</a:t>
              </a:r>
              <a:r>
                <a:rPr lang="zh-CN" altLang="en-US" b="1" dirty="0">
                  <a:solidFill>
                    <a:schemeClr val="tx1">
                      <a:lumMod val="65000"/>
                      <a:lumOff val="35000"/>
                    </a:schemeClr>
                  </a:solidFill>
                </a:rPr>
                <a:t>拥有更新“选修”表“成绩”列数据。）</a:t>
              </a:r>
            </a:p>
          </p:txBody>
        </p:sp>
      </p:grpSp>
      <p:pic>
        <p:nvPicPr>
          <p:cNvPr id="4098" name="Picture 2"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7218" y="3557586"/>
            <a:ext cx="3305313" cy="2919413"/>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1" descr="未标题-2 拷贝"/>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2349" y="3457218"/>
            <a:ext cx="3399411" cy="301978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7"/>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8"/>
          <p:cNvSpPr>
            <a:spLocks noChangeArrowheads="1"/>
          </p:cNvSpPr>
          <p:nvPr/>
        </p:nvSpPr>
        <p:spPr bwMode="auto">
          <a:xfrm>
            <a:off x="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9"/>
          <p:cNvSpPr>
            <a:spLocks noChangeArrowheads="1"/>
          </p:cNvSpPr>
          <p:nvPr/>
        </p:nvSpPr>
        <p:spPr bwMode="auto">
          <a:xfrm>
            <a:off x="0" y="22669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ransition spd="slow">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权</a:t>
            </a:r>
            <a:r>
              <a:rPr lang="zh-CN" altLang="en-US" sz="3200" b="1" dirty="0" smtClean="0">
                <a:solidFill>
                  <a:srgbClr val="2980B9"/>
                </a:solidFill>
              </a:rPr>
              <a:t>限管理</a:t>
            </a:r>
            <a:endParaRPr lang="zh-CN" altLang="en-US" sz="3200" b="1" dirty="0">
              <a:solidFill>
                <a:srgbClr val="2980B9"/>
              </a:solidFill>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41707" y="1329796"/>
            <a:ext cx="10269051" cy="3235419"/>
            <a:chOff x="1072548" y="4153868"/>
            <a:chExt cx="2257725" cy="802308"/>
          </a:xfrm>
        </p:grpSpPr>
        <p:sp>
          <p:nvSpPr>
            <p:cNvPr id="15" name="矩形 14"/>
            <p:cNvSpPr/>
            <p:nvPr/>
          </p:nvSpPr>
          <p:spPr>
            <a:xfrm>
              <a:off x="1072548" y="4452455"/>
              <a:ext cx="2142923" cy="503721"/>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操作步骤：</a:t>
              </a:r>
            </a:p>
            <a:p>
              <a:pPr indent="0"/>
              <a:r>
                <a:rPr lang="zh-CN" altLang="en-US" dirty="0">
                  <a:latin typeface="Courier New" panose="02070309020205020404" charset="0"/>
                  <a:ea typeface="宋体" panose="02010600030101010101" pitchFamily="2" charset="-122"/>
                  <a:sym typeface="+mn-ea"/>
                </a:rPr>
                <a:t>步骤</a:t>
              </a:r>
              <a:r>
                <a:rPr lang="en-US" altLang="zh-CN" dirty="0">
                  <a:latin typeface="Courier New" panose="02070309020205020404" charset="0"/>
                  <a:ea typeface="宋体" panose="02010600030101010101" pitchFamily="2" charset="-122"/>
                  <a:sym typeface="+mn-ea"/>
                </a:rPr>
                <a:t>3</a:t>
              </a:r>
              <a:r>
                <a:rPr lang="zh-CN" altLang="en-US" dirty="0">
                  <a:latin typeface="Courier New" panose="02070309020205020404" charset="0"/>
                  <a:ea typeface="宋体" panose="02010600030101010101" pitchFamily="2" charset="-122"/>
                  <a:sym typeface="+mn-ea"/>
                </a:rPr>
                <a:t>：分别以</a:t>
              </a:r>
              <a:r>
                <a:rPr lang="en-US" altLang="zh-CN" dirty="0">
                  <a:latin typeface="Courier New" panose="02070309020205020404" charset="0"/>
                  <a:ea typeface="宋体" panose="02010600030101010101" pitchFamily="2" charset="-122"/>
                  <a:sym typeface="+mn-ea"/>
                </a:rPr>
                <a:t>sqlloginT</a:t>
              </a:r>
              <a:r>
                <a:rPr lang="zh-CN" altLang="en-US" dirty="0">
                  <a:latin typeface="Courier New" panose="02070309020205020404" charset="0"/>
                  <a:ea typeface="宋体" panose="02010600030101010101" pitchFamily="2" charset="-122"/>
                  <a:sym typeface="+mn-ea"/>
                </a:rPr>
                <a:t>和</a:t>
              </a:r>
              <a:r>
                <a:rPr lang="en-US" altLang="zh-CN" dirty="0">
                  <a:latin typeface="Courier New" panose="02070309020205020404" charset="0"/>
                  <a:ea typeface="宋体" panose="02010600030101010101" pitchFamily="2" charset="-122"/>
                  <a:sym typeface="+mn-ea"/>
                </a:rPr>
                <a:t>sqlloginS</a:t>
              </a:r>
              <a:r>
                <a:rPr lang="zh-CN" altLang="en-US" dirty="0">
                  <a:latin typeface="Courier New" panose="02070309020205020404" charset="0"/>
                  <a:ea typeface="宋体" panose="02010600030101010101" pitchFamily="2" charset="-122"/>
                  <a:sym typeface="+mn-ea"/>
                </a:rPr>
                <a:t>登录数据库服务器后，输入以下代码：</a:t>
              </a:r>
            </a:p>
            <a:p>
              <a:pPr indent="0"/>
              <a:r>
                <a:rPr lang="en-US" altLang="zh-CN" dirty="0">
                  <a:latin typeface="Courier New" panose="02070309020205020404" charset="0"/>
                  <a:ea typeface="宋体" panose="02010600030101010101" pitchFamily="2" charset="-122"/>
                  <a:sym typeface="+mn-ea"/>
                </a:rPr>
                <a:t>use jxgl</a:t>
              </a:r>
            </a:p>
            <a:p>
              <a:pPr indent="0"/>
              <a:r>
                <a:rPr lang="en-US" altLang="zh-CN" dirty="0">
                  <a:latin typeface="Courier New" panose="02070309020205020404" charset="0"/>
                  <a:ea typeface="宋体" panose="02010600030101010101" pitchFamily="2" charset="-122"/>
                  <a:sym typeface="+mn-ea"/>
                </a:rPr>
                <a:t>select * from </a:t>
              </a:r>
              <a:r>
                <a:rPr lang="zh-CN" altLang="en-US" dirty="0">
                  <a:latin typeface="Courier New" panose="02070309020205020404" charset="0"/>
                  <a:ea typeface="宋体" panose="02010600030101010101" pitchFamily="2" charset="-122"/>
                  <a:sym typeface="+mn-ea"/>
                </a:rPr>
                <a:t>选修 </a:t>
              </a:r>
              <a:r>
                <a:rPr lang="en-US" altLang="zh-CN" dirty="0">
                  <a:latin typeface="Courier New" panose="02070309020205020404" charset="0"/>
                  <a:ea typeface="宋体" panose="02010600030101010101" pitchFamily="2" charset="-122"/>
                  <a:sym typeface="+mn-ea"/>
                </a:rPr>
                <a:t>where </a:t>
              </a:r>
              <a:r>
                <a:rPr lang="zh-CN" altLang="en-US" dirty="0">
                  <a:latin typeface="Courier New" panose="02070309020205020404" charset="0"/>
                  <a:ea typeface="宋体" panose="02010600030101010101" pitchFamily="2" charset="-122"/>
                  <a:sym typeface="+mn-ea"/>
                </a:rPr>
                <a:t>学号</a:t>
              </a:r>
              <a:r>
                <a:rPr lang="en-US" altLang="zh-CN" dirty="0">
                  <a:latin typeface="Courier New" panose="02070309020205020404" charset="0"/>
                  <a:ea typeface="宋体" panose="02010600030101010101" pitchFamily="2" charset="-122"/>
                  <a:sym typeface="+mn-ea"/>
                </a:rPr>
                <a:t>='19010101'</a:t>
              </a:r>
            </a:p>
            <a:p>
              <a:pPr indent="0"/>
              <a:r>
                <a:rPr lang="en-US" altLang="zh-CN" dirty="0">
                  <a:latin typeface="Courier New" panose="02070309020205020404" charset="0"/>
                  <a:ea typeface="宋体" panose="02010600030101010101" pitchFamily="2" charset="-122"/>
                  <a:sym typeface="+mn-ea"/>
                </a:rPr>
                <a:t>update </a:t>
              </a:r>
              <a:r>
                <a:rPr lang="zh-CN" altLang="en-US" dirty="0">
                  <a:latin typeface="Courier New" panose="02070309020205020404" charset="0"/>
                  <a:ea typeface="宋体" panose="02010600030101010101" pitchFamily="2" charset="-122"/>
                  <a:sym typeface="+mn-ea"/>
                </a:rPr>
                <a:t>选修 </a:t>
              </a:r>
              <a:r>
                <a:rPr lang="en-US" altLang="zh-CN" dirty="0">
                  <a:latin typeface="Courier New" panose="02070309020205020404" charset="0"/>
                  <a:ea typeface="宋体" panose="02010600030101010101" pitchFamily="2" charset="-122"/>
                  <a:sym typeface="+mn-ea"/>
                </a:rPr>
                <a:t>set </a:t>
              </a:r>
              <a:r>
                <a:rPr lang="zh-CN" altLang="en-US" dirty="0">
                  <a:latin typeface="Courier New" panose="02070309020205020404" charset="0"/>
                  <a:ea typeface="宋体" panose="02010600030101010101" pitchFamily="2" charset="-122"/>
                  <a:sym typeface="+mn-ea"/>
                </a:rPr>
                <a:t>成绩</a:t>
              </a:r>
              <a:r>
                <a:rPr lang="en-US" altLang="zh-CN" dirty="0">
                  <a:latin typeface="Courier New" panose="02070309020205020404" charset="0"/>
                  <a:ea typeface="宋体" panose="02010600030101010101" pitchFamily="2" charset="-122"/>
                  <a:sym typeface="+mn-ea"/>
                </a:rPr>
                <a:t>=98 where </a:t>
              </a:r>
              <a:r>
                <a:rPr lang="zh-CN" altLang="en-US" dirty="0">
                  <a:latin typeface="Courier New" panose="02070309020205020404" charset="0"/>
                  <a:ea typeface="宋体" panose="02010600030101010101" pitchFamily="2" charset="-122"/>
                  <a:sym typeface="+mn-ea"/>
                </a:rPr>
                <a:t>学号</a:t>
              </a:r>
              <a:r>
                <a:rPr lang="en-US" altLang="zh-CN" dirty="0">
                  <a:latin typeface="Courier New" panose="02070309020205020404" charset="0"/>
                  <a:ea typeface="宋体" panose="02010600030101010101" pitchFamily="2" charset="-122"/>
                  <a:sym typeface="+mn-ea"/>
                </a:rPr>
                <a:t>='19010101'</a:t>
              </a:r>
            </a:p>
            <a:p>
              <a:pPr indent="0"/>
              <a:r>
                <a:rPr lang="en-US" altLang="zh-CN" dirty="0">
                  <a:latin typeface="Courier New" panose="02070309020205020404" charset="0"/>
                  <a:ea typeface="宋体" panose="02010600030101010101" pitchFamily="2" charset="-122"/>
                  <a:sym typeface="+mn-ea"/>
                </a:rPr>
                <a:t>select * from </a:t>
              </a:r>
              <a:r>
                <a:rPr lang="zh-CN" altLang="en-US" dirty="0">
                  <a:latin typeface="Courier New" panose="02070309020205020404" charset="0"/>
                  <a:ea typeface="宋体" panose="02010600030101010101" pitchFamily="2" charset="-122"/>
                  <a:sym typeface="+mn-ea"/>
                </a:rPr>
                <a:t>选修 </a:t>
              </a:r>
              <a:r>
                <a:rPr lang="en-US" altLang="zh-CN" dirty="0">
                  <a:latin typeface="Courier New" panose="02070309020205020404" charset="0"/>
                  <a:ea typeface="宋体" panose="02010600030101010101" pitchFamily="2" charset="-122"/>
                  <a:sym typeface="+mn-ea"/>
                </a:rPr>
                <a:t>where </a:t>
              </a:r>
              <a:r>
                <a:rPr lang="zh-CN" altLang="en-US" dirty="0">
                  <a:latin typeface="Courier New" panose="02070309020205020404" charset="0"/>
                  <a:ea typeface="宋体" panose="02010600030101010101" pitchFamily="2" charset="-122"/>
                  <a:sym typeface="+mn-ea"/>
                </a:rPr>
                <a:t>学号</a:t>
              </a:r>
              <a:r>
                <a:rPr lang="en-US" altLang="zh-CN" dirty="0">
                  <a:latin typeface="Courier New" panose="02070309020205020404" charset="0"/>
                  <a:ea typeface="宋体" panose="02010600030101010101" pitchFamily="2" charset="-122"/>
                  <a:sym typeface="+mn-ea"/>
                </a:rPr>
                <a:t>='19010101'</a:t>
              </a:r>
            </a:p>
            <a:p>
              <a:pPr indent="0"/>
              <a:r>
                <a:rPr lang="zh-CN" altLang="en-US" dirty="0">
                  <a:latin typeface="Courier New" panose="02070309020205020404" charset="0"/>
                  <a:ea typeface="宋体" panose="02010600030101010101" pitchFamily="2" charset="-122"/>
                  <a:sym typeface="+mn-ea"/>
                </a:rPr>
                <a:t>运行结果如图</a:t>
              </a:r>
              <a:r>
                <a:rPr lang="en-US" altLang="zh-CN" dirty="0">
                  <a:latin typeface="Courier New" panose="02070309020205020404" charset="0"/>
                  <a:ea typeface="宋体" panose="02010600030101010101" pitchFamily="2" charset="-122"/>
                  <a:sym typeface="+mn-ea"/>
                </a:rPr>
                <a:t>11-48</a:t>
              </a:r>
              <a:r>
                <a:rPr lang="zh-CN" altLang="en-US" dirty="0">
                  <a:latin typeface="Courier New" panose="02070309020205020404" charset="0"/>
                  <a:ea typeface="宋体" panose="02010600030101010101" pitchFamily="2" charset="-122"/>
                  <a:sym typeface="+mn-ea"/>
                </a:rPr>
                <a:t>所示。发现</a:t>
              </a:r>
              <a:r>
                <a:rPr lang="en-US" altLang="zh-CN" dirty="0">
                  <a:latin typeface="Courier New" panose="02070309020205020404" charset="0"/>
                  <a:ea typeface="宋体" panose="02010600030101010101" pitchFamily="2" charset="-122"/>
                  <a:sym typeface="+mn-ea"/>
                </a:rPr>
                <a:t>sqlloginS_U</a:t>
              </a:r>
              <a:r>
                <a:rPr lang="zh-CN" altLang="en-US" dirty="0">
                  <a:latin typeface="Courier New" panose="02070309020205020404" charset="0"/>
                  <a:ea typeface="宋体" panose="02010600030101010101" pitchFamily="2" charset="-122"/>
                  <a:sym typeface="+mn-ea"/>
                </a:rPr>
                <a:t>只能查看信息，无权修改“成绩”列数据。</a:t>
              </a:r>
            </a:p>
          </p:txBody>
        </p:sp>
        <p:sp>
          <p:nvSpPr>
            <p:cNvPr id="16" name="矩形 15"/>
            <p:cNvSpPr/>
            <p:nvPr/>
          </p:nvSpPr>
          <p:spPr>
            <a:xfrm>
              <a:off x="1088299" y="4153868"/>
              <a:ext cx="2241974" cy="270178"/>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22】 </a:t>
              </a:r>
              <a:r>
                <a:rPr lang="zh-CN" altLang="en-US" b="1" dirty="0" smtClean="0">
                  <a:solidFill>
                    <a:schemeClr val="tx1">
                      <a:lumMod val="65000"/>
                      <a:lumOff val="35000"/>
                    </a:schemeClr>
                  </a:solidFill>
                </a:rPr>
                <a:t>为</a:t>
              </a:r>
              <a:r>
                <a:rPr lang="zh-CN" altLang="en-US" b="1" dirty="0">
                  <a:solidFill>
                    <a:schemeClr val="tx1">
                      <a:lumMod val="65000"/>
                      <a:lumOff val="35000"/>
                    </a:schemeClr>
                  </a:solidFill>
                </a:rPr>
                <a:t>数据库</a:t>
              </a:r>
              <a:r>
                <a:rPr lang="en-US" altLang="zh-CN" b="1" dirty="0">
                  <a:solidFill>
                    <a:schemeClr val="tx1">
                      <a:lumMod val="65000"/>
                      <a:lumOff val="35000"/>
                    </a:schemeClr>
                  </a:solidFill>
                </a:rPr>
                <a:t>JXGL</a:t>
              </a:r>
              <a:r>
                <a:rPr lang="zh-CN" altLang="en-US" b="1" dirty="0">
                  <a:solidFill>
                    <a:schemeClr val="tx1">
                      <a:lumMod val="65000"/>
                      <a:lumOff val="35000"/>
                    </a:schemeClr>
                  </a:solidFill>
                </a:rPr>
                <a:t>添加两数据库用户（</a:t>
              </a:r>
              <a:r>
                <a:rPr lang="en-US" altLang="zh-CN" b="1" dirty="0">
                  <a:solidFill>
                    <a:schemeClr val="tx1">
                      <a:lumMod val="65000"/>
                      <a:lumOff val="35000"/>
                    </a:schemeClr>
                  </a:solidFill>
                </a:rPr>
                <a:t>sqlloginT_U</a:t>
              </a:r>
              <a:r>
                <a:rPr lang="zh-CN" altLang="en-US" b="1" dirty="0">
                  <a:solidFill>
                    <a:schemeClr val="tx1">
                      <a:lumMod val="65000"/>
                      <a:lumOff val="35000"/>
                    </a:schemeClr>
                  </a:solidFill>
                </a:rPr>
                <a:t>，</a:t>
              </a:r>
              <a:r>
                <a:rPr lang="en-US" altLang="zh-CN" b="1" dirty="0">
                  <a:solidFill>
                    <a:schemeClr val="tx1">
                      <a:lumMod val="65000"/>
                      <a:lumOff val="35000"/>
                    </a:schemeClr>
                  </a:solidFill>
                </a:rPr>
                <a:t>sqlloginS_U</a:t>
              </a:r>
              <a:r>
                <a:rPr lang="zh-CN" altLang="en-US" b="1" dirty="0">
                  <a:solidFill>
                    <a:schemeClr val="tx1">
                      <a:lumMod val="65000"/>
                      <a:lumOff val="35000"/>
                    </a:schemeClr>
                  </a:solidFill>
                </a:rPr>
                <a:t>），对应登录帐户（</a:t>
              </a:r>
              <a:r>
                <a:rPr lang="en-US" altLang="zh-CN" b="1" dirty="0">
                  <a:solidFill>
                    <a:schemeClr val="tx1">
                      <a:lumMod val="65000"/>
                      <a:lumOff val="35000"/>
                    </a:schemeClr>
                  </a:solidFill>
                </a:rPr>
                <a:t>sqlloginT</a:t>
              </a:r>
              <a:r>
                <a:rPr lang="zh-CN" altLang="en-US" b="1" dirty="0">
                  <a:solidFill>
                    <a:schemeClr val="tx1">
                      <a:lumMod val="65000"/>
                      <a:lumOff val="35000"/>
                    </a:schemeClr>
                  </a:solidFill>
                </a:rPr>
                <a:t>，</a:t>
              </a:r>
              <a:r>
                <a:rPr lang="en-US" altLang="zh-CN" b="1" dirty="0">
                  <a:solidFill>
                    <a:schemeClr val="tx1">
                      <a:lumMod val="65000"/>
                      <a:lumOff val="35000"/>
                    </a:schemeClr>
                  </a:solidFill>
                </a:rPr>
                <a:t>sqlloginS</a:t>
              </a:r>
              <a:r>
                <a:rPr lang="zh-CN" altLang="en-US" b="1" dirty="0">
                  <a:solidFill>
                    <a:schemeClr val="tx1">
                      <a:lumMod val="65000"/>
                      <a:lumOff val="35000"/>
                    </a:schemeClr>
                  </a:solidFill>
                </a:rPr>
                <a:t>），首先授予两数据库用户拥有（在</a:t>
              </a:r>
              <a:r>
                <a:rPr lang="en-US" altLang="zh-CN" b="1" dirty="0">
                  <a:solidFill>
                    <a:schemeClr val="tx1">
                      <a:lumMod val="65000"/>
                      <a:lumOff val="35000"/>
                    </a:schemeClr>
                  </a:solidFill>
                </a:rPr>
                <a:t>JXGL</a:t>
              </a:r>
              <a:r>
                <a:rPr lang="zh-CN" altLang="en-US" b="1" dirty="0">
                  <a:solidFill>
                    <a:schemeClr val="tx1">
                      <a:lumMod val="65000"/>
                      <a:lumOff val="35000"/>
                    </a:schemeClr>
                  </a:solidFill>
                </a:rPr>
                <a:t>数据库中）查看“选修”表信息，再授予数据用户</a:t>
              </a:r>
              <a:r>
                <a:rPr lang="en-US" altLang="zh-CN" b="1" dirty="0" smtClean="0">
                  <a:solidFill>
                    <a:schemeClr val="tx1">
                      <a:lumMod val="65000"/>
                      <a:lumOff val="35000"/>
                    </a:schemeClr>
                  </a:solidFill>
                </a:rPr>
                <a:t>sqlloginT_U</a:t>
              </a:r>
              <a:r>
                <a:rPr lang="zh-CN" altLang="en-US" b="1" dirty="0">
                  <a:solidFill>
                    <a:schemeClr val="tx1">
                      <a:lumMod val="65000"/>
                      <a:lumOff val="35000"/>
                    </a:schemeClr>
                  </a:solidFill>
                </a:rPr>
                <a:t>拥有更新“选修”表“成绩”列数据。）</a:t>
              </a:r>
            </a:p>
          </p:txBody>
        </p:sp>
      </p:grpSp>
      <p:pic>
        <p:nvPicPr>
          <p:cNvPr id="6146" name="Picture 2" descr="未标题-5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107" y="4565215"/>
            <a:ext cx="2734943" cy="2079867"/>
          </a:xfrm>
          <a:prstGeom prst="rect">
            <a:avLst/>
          </a:prstGeom>
          <a:noFill/>
          <a:extLst>
            <a:ext uri="{909E8E84-426E-40DD-AFC4-6F175D3DCCD1}">
              <a14:hiddenFill xmlns:a14="http://schemas.microsoft.com/office/drawing/2010/main">
                <a:solidFill>
                  <a:srgbClr val="FFFFFF"/>
                </a:solidFill>
              </a14:hiddenFill>
            </a:ext>
          </a:extLst>
        </p:spPr>
      </p:pic>
      <p:pic>
        <p:nvPicPr>
          <p:cNvPr id="6145" name="Picture 1" descr="未标题-4 拷贝"/>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0050" y="4565215"/>
            <a:ext cx="4708819" cy="207986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1819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ransition spd="slow">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权</a:t>
            </a:r>
            <a:r>
              <a:rPr lang="zh-CN" altLang="en-US" sz="3200" b="1" dirty="0" smtClean="0">
                <a:solidFill>
                  <a:srgbClr val="2980B9"/>
                </a:solidFill>
              </a:rPr>
              <a:t>限管理</a:t>
            </a:r>
            <a:endParaRPr lang="zh-CN" altLang="en-US" sz="3200" b="1" dirty="0">
              <a:solidFill>
                <a:srgbClr val="2980B9"/>
              </a:solidFill>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41707" y="1329796"/>
            <a:ext cx="10720873" cy="3789415"/>
            <a:chOff x="1072548" y="4153868"/>
            <a:chExt cx="2257725" cy="939686"/>
          </a:xfrm>
        </p:grpSpPr>
        <p:sp>
          <p:nvSpPr>
            <p:cNvPr id="15" name="矩形 14"/>
            <p:cNvSpPr/>
            <p:nvPr/>
          </p:nvSpPr>
          <p:spPr>
            <a:xfrm>
              <a:off x="1072548" y="4452455"/>
              <a:ext cx="2142923" cy="641099"/>
            </a:xfrm>
            <a:prstGeom prst="rect">
              <a:avLst/>
            </a:prstGeom>
          </p:spPr>
          <p:txBody>
            <a:bodyPr wrap="square">
              <a:spAutoFit/>
              <a:scene3d>
                <a:camera prst="orthographicFront"/>
                <a:lightRig rig="threePt" dir="t"/>
              </a:scene3d>
              <a:sp3d contourW="6350"/>
            </a:bodyPr>
            <a:lstStyle/>
            <a:p>
              <a:pPr indent="0"/>
              <a:r>
                <a:rPr lang="zh-CN" altLang="en-US" dirty="0" smtClean="0">
                  <a:latin typeface="Courier New" panose="02070309020205020404" charset="0"/>
                  <a:ea typeface="宋体" panose="02010600030101010101" pitchFamily="2" charset="-122"/>
                  <a:sym typeface="+mn-ea"/>
                </a:rPr>
                <a:t>操</a:t>
              </a:r>
              <a:r>
                <a:rPr lang="zh-CN" altLang="en-US" dirty="0">
                  <a:latin typeface="Courier New" panose="02070309020205020404" charset="0"/>
                  <a:ea typeface="宋体" panose="02010600030101010101" pitchFamily="2" charset="-122"/>
                  <a:sym typeface="+mn-ea"/>
                </a:rPr>
                <a:t>作步骤：</a:t>
              </a:r>
            </a:p>
            <a:p>
              <a:pPr indent="0"/>
              <a:r>
                <a:rPr lang="zh-CN" altLang="en-US" dirty="0">
                  <a:latin typeface="Courier New" panose="02070309020205020404" charset="0"/>
                  <a:ea typeface="宋体" panose="02010600030101010101" pitchFamily="2" charset="-122"/>
                  <a:sym typeface="+mn-ea"/>
                </a:rPr>
                <a:t>步骤</a:t>
              </a:r>
              <a:r>
                <a:rPr lang="en-US" altLang="zh-CN" dirty="0">
                  <a:latin typeface="Courier New" panose="02070309020205020404" charset="0"/>
                  <a:ea typeface="宋体" panose="02010600030101010101" pitchFamily="2" charset="-122"/>
                  <a:sym typeface="+mn-ea"/>
                </a:rPr>
                <a:t>1</a:t>
              </a:r>
              <a:r>
                <a:rPr lang="zh-CN" altLang="en-US" dirty="0">
                  <a:latin typeface="Courier New" panose="02070309020205020404" charset="0"/>
                  <a:ea typeface="宋体" panose="02010600030101010101" pitchFamily="2" charset="-122"/>
                  <a:sym typeface="+mn-ea"/>
                </a:rPr>
                <a:t>：以</a:t>
              </a:r>
              <a:r>
                <a:rPr lang="en-US" altLang="zh-CN" dirty="0">
                  <a:latin typeface="Courier New" panose="02070309020205020404" charset="0"/>
                  <a:ea typeface="宋体" panose="02010600030101010101" pitchFamily="2" charset="-122"/>
                  <a:sym typeface="+mn-ea"/>
                </a:rPr>
                <a:t>sa</a:t>
              </a:r>
              <a:r>
                <a:rPr lang="zh-CN" altLang="en-US" dirty="0">
                  <a:latin typeface="Courier New" panose="02070309020205020404" charset="0"/>
                  <a:ea typeface="宋体" panose="02010600030101010101" pitchFamily="2" charset="-122"/>
                  <a:sym typeface="+mn-ea"/>
                </a:rPr>
                <a:t>或者等价</a:t>
              </a:r>
              <a:r>
                <a:rPr lang="en-US" altLang="zh-CN" dirty="0">
                  <a:latin typeface="Courier New" panose="02070309020205020404" charset="0"/>
                  <a:ea typeface="宋体" panose="02010600030101010101" pitchFamily="2" charset="-122"/>
                  <a:sym typeface="+mn-ea"/>
                </a:rPr>
                <a:t>sa</a:t>
              </a:r>
              <a:r>
                <a:rPr lang="zh-CN" altLang="en-US" dirty="0">
                  <a:latin typeface="Courier New" panose="02070309020205020404" charset="0"/>
                  <a:ea typeface="宋体" panose="02010600030101010101" pitchFamily="2" charset="-122"/>
                  <a:sym typeface="+mn-ea"/>
                </a:rPr>
                <a:t>的登录帐户登录服务器，输入并执行以下代码：</a:t>
              </a:r>
            </a:p>
            <a:p>
              <a:pPr indent="0"/>
              <a:r>
                <a:rPr lang="en-US" altLang="zh-CN" dirty="0">
                  <a:latin typeface="Courier New" panose="02070309020205020404" charset="0"/>
                  <a:ea typeface="宋体" panose="02010600030101010101" pitchFamily="2" charset="-122"/>
                  <a:sym typeface="+mn-ea"/>
                </a:rPr>
                <a:t>use jxgl</a:t>
              </a:r>
            </a:p>
            <a:p>
              <a:pPr indent="0"/>
              <a:r>
                <a:rPr lang="en-US" altLang="zh-CN" dirty="0">
                  <a:latin typeface="Courier New" panose="02070309020205020404" charset="0"/>
                  <a:ea typeface="宋体" panose="02010600030101010101" pitchFamily="2" charset="-122"/>
                  <a:sym typeface="+mn-ea"/>
                </a:rPr>
                <a:t>go</a:t>
              </a:r>
            </a:p>
            <a:p>
              <a:pPr indent="0"/>
              <a:r>
                <a:rPr lang="en-US" altLang="zh-CN" dirty="0">
                  <a:latin typeface="Courier New" panose="02070309020205020404" charset="0"/>
                  <a:ea typeface="宋体" panose="02010600030101010101" pitchFamily="2" charset="-122"/>
                  <a:sym typeface="+mn-ea"/>
                </a:rPr>
                <a:t>create role </a:t>
              </a:r>
              <a:r>
                <a:rPr lang="en-US" altLang="zh-CN" dirty="0" err="1">
                  <a:latin typeface="Courier New" panose="02070309020205020404" charset="0"/>
                  <a:ea typeface="宋体" panose="02010600030101010101" pitchFamily="2" charset="-122"/>
                  <a:sym typeface="+mn-ea"/>
                </a:rPr>
                <a:t>TS_role</a:t>
              </a:r>
              <a:r>
                <a:rPr lang="en-US" altLang="zh-CN" dirty="0">
                  <a:latin typeface="Courier New" panose="02070309020205020404" charset="0"/>
                  <a:ea typeface="宋体" panose="02010600030101010101" pitchFamily="2" charset="-122"/>
                  <a:sym typeface="+mn-ea"/>
                </a:rPr>
                <a:t>                              </a:t>
              </a:r>
              <a:r>
                <a:rPr lang="en-US" altLang="zh-CN" dirty="0" smtClean="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创建数据库角色</a:t>
              </a:r>
              <a:r>
                <a:rPr lang="en-US" altLang="zh-CN" dirty="0">
                  <a:latin typeface="Courier New" panose="02070309020205020404" charset="0"/>
                  <a:ea typeface="宋体" panose="02010600030101010101" pitchFamily="2" charset="-122"/>
                  <a:sym typeface="+mn-ea"/>
                </a:rPr>
                <a:t>'TS_role'</a:t>
              </a:r>
            </a:p>
            <a:p>
              <a:pPr indent="0"/>
              <a:r>
                <a:rPr lang="en-US" altLang="zh-CN" dirty="0">
                  <a:latin typeface="Courier New" panose="02070309020205020404" charset="0"/>
                  <a:ea typeface="宋体" panose="02010600030101010101" pitchFamily="2" charset="-122"/>
                  <a:sym typeface="+mn-ea"/>
                </a:rPr>
                <a:t>alter role TS_role add member sqlloginT_U        --</a:t>
              </a:r>
              <a:r>
                <a:rPr lang="zh-CN" altLang="en-US" dirty="0">
                  <a:latin typeface="Courier New" panose="02070309020205020404" charset="0"/>
                  <a:ea typeface="宋体" panose="02010600030101010101" pitchFamily="2" charset="-122"/>
                  <a:sym typeface="+mn-ea"/>
                </a:rPr>
                <a:t>添加数据库用户成员</a:t>
              </a:r>
            </a:p>
            <a:p>
              <a:pPr indent="0"/>
              <a:r>
                <a:rPr lang="en-US" altLang="zh-CN" dirty="0">
                  <a:latin typeface="Courier New" panose="02070309020205020404" charset="0"/>
                  <a:ea typeface="宋体" panose="02010600030101010101" pitchFamily="2" charset="-122"/>
                  <a:sym typeface="+mn-ea"/>
                </a:rPr>
                <a:t>go</a:t>
              </a:r>
            </a:p>
            <a:p>
              <a:pPr indent="0"/>
              <a:r>
                <a:rPr lang="en-US" altLang="zh-CN" dirty="0">
                  <a:latin typeface="Courier New" panose="02070309020205020404" charset="0"/>
                  <a:ea typeface="宋体" panose="02010600030101010101" pitchFamily="2" charset="-122"/>
                  <a:sym typeface="+mn-ea"/>
                </a:rPr>
                <a:t>grant select on </a:t>
              </a:r>
              <a:r>
                <a:rPr lang="zh-CN" altLang="en-US" dirty="0">
                  <a:latin typeface="Courier New" panose="02070309020205020404" charset="0"/>
                  <a:ea typeface="宋体" panose="02010600030101010101" pitchFamily="2" charset="-122"/>
                  <a:sym typeface="+mn-ea"/>
                </a:rPr>
                <a:t>学生</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学号</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姓名</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籍贯</a:t>
              </a:r>
              <a:r>
                <a:rPr lang="en-US" altLang="zh-CN" dirty="0">
                  <a:latin typeface="Courier New" panose="02070309020205020404" charset="0"/>
                  <a:ea typeface="宋体" panose="02010600030101010101" pitchFamily="2" charset="-122"/>
                  <a:sym typeface="+mn-ea"/>
                </a:rPr>
                <a:t>) to </a:t>
              </a:r>
              <a:r>
                <a:rPr lang="en-US" altLang="zh-CN" dirty="0" err="1">
                  <a:latin typeface="Courier New" panose="02070309020205020404" charset="0"/>
                  <a:ea typeface="宋体" panose="02010600030101010101" pitchFamily="2" charset="-122"/>
                  <a:sym typeface="+mn-ea"/>
                </a:rPr>
                <a:t>TS_role</a:t>
              </a:r>
              <a:r>
                <a:rPr lang="en-US" altLang="zh-CN">
                  <a:latin typeface="Courier New" panose="02070309020205020404" charset="0"/>
                  <a:ea typeface="宋体" panose="02010600030101010101" pitchFamily="2" charset="-122"/>
                  <a:sym typeface="+mn-ea"/>
                </a:rPr>
                <a:t>   </a:t>
              </a:r>
              <a:r>
                <a:rPr lang="en-US" altLang="zh-CN" smtClean="0">
                  <a:latin typeface="Courier New" panose="02070309020205020404" charset="0"/>
                  <a:ea typeface="宋体" panose="02010600030101010101" pitchFamily="2" charset="-122"/>
                  <a:sym typeface="+mn-ea"/>
                </a:rPr>
                <a:t>  </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授予数据库角色</a:t>
              </a:r>
              <a:r>
                <a:rPr lang="en-US" altLang="zh-CN" dirty="0">
                  <a:latin typeface="Courier New" panose="02070309020205020404" charset="0"/>
                  <a:ea typeface="宋体" panose="02010600030101010101" pitchFamily="2" charset="-122"/>
                  <a:sym typeface="+mn-ea"/>
                </a:rPr>
                <a:t>select</a:t>
              </a:r>
              <a:r>
                <a:rPr lang="zh-CN" altLang="en-US" dirty="0">
                  <a:latin typeface="Courier New" panose="02070309020205020404" charset="0"/>
                  <a:ea typeface="宋体" panose="02010600030101010101" pitchFamily="2" charset="-122"/>
                  <a:sym typeface="+mn-ea"/>
                </a:rPr>
                <a:t>权限</a:t>
              </a:r>
            </a:p>
            <a:p>
              <a:pPr indent="0"/>
              <a:r>
                <a:rPr lang="zh-CN" altLang="en-US" dirty="0">
                  <a:latin typeface="Courier New" panose="02070309020205020404" charset="0"/>
                  <a:ea typeface="宋体" panose="02010600030101010101" pitchFamily="2" charset="-122"/>
                  <a:sym typeface="+mn-ea"/>
                </a:rPr>
                <a:t> </a:t>
              </a:r>
              <a:r>
                <a:rPr lang="en-US" altLang="zh-CN" dirty="0">
                  <a:latin typeface="Courier New" panose="02070309020205020404" charset="0"/>
                  <a:ea typeface="宋体" panose="02010600030101010101" pitchFamily="2" charset="-122"/>
                  <a:sym typeface="+mn-ea"/>
                </a:rPr>
                <a:t>with grant option                             </a:t>
              </a:r>
              <a:r>
                <a:rPr lang="en-US" altLang="zh-CN" dirty="0" smtClean="0">
                  <a:latin typeface="Courier New" panose="02070309020205020404" charset="0"/>
                  <a:ea typeface="宋体" panose="02010600030101010101" pitchFamily="2" charset="-122"/>
                  <a:sym typeface="+mn-ea"/>
                </a:rPr>
                <a:t>  </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允许授予第三方权限</a:t>
              </a:r>
            </a:p>
          </p:txBody>
        </p:sp>
        <p:sp>
          <p:nvSpPr>
            <p:cNvPr id="16" name="矩形 15"/>
            <p:cNvSpPr/>
            <p:nvPr/>
          </p:nvSpPr>
          <p:spPr>
            <a:xfrm>
              <a:off x="1088299" y="4153868"/>
              <a:ext cx="2241974" cy="270178"/>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23】 </a:t>
              </a:r>
              <a:r>
                <a:rPr lang="zh-CN" altLang="en-US" b="1" dirty="0" smtClean="0">
                  <a:solidFill>
                    <a:schemeClr val="tx1">
                      <a:lumMod val="65000"/>
                      <a:lumOff val="35000"/>
                    </a:schemeClr>
                  </a:solidFill>
                </a:rPr>
                <a:t>在</a:t>
              </a:r>
              <a:r>
                <a:rPr lang="zh-CN" altLang="en-US" b="1" dirty="0">
                  <a:solidFill>
                    <a:schemeClr val="tx1">
                      <a:lumMod val="65000"/>
                      <a:lumOff val="35000"/>
                    </a:schemeClr>
                  </a:solidFill>
                </a:rPr>
                <a:t>数据库</a:t>
              </a:r>
              <a:r>
                <a:rPr lang="en-US" altLang="zh-CN" b="1" dirty="0">
                  <a:solidFill>
                    <a:schemeClr val="tx1">
                      <a:lumMod val="65000"/>
                      <a:lumOff val="35000"/>
                    </a:schemeClr>
                  </a:solidFill>
                </a:rPr>
                <a:t>jxgl</a:t>
              </a:r>
              <a:r>
                <a:rPr lang="zh-CN" altLang="en-US" b="1" dirty="0">
                  <a:solidFill>
                    <a:schemeClr val="tx1">
                      <a:lumMod val="65000"/>
                      <a:lumOff val="35000"/>
                    </a:schemeClr>
                  </a:solidFill>
                </a:rPr>
                <a:t>中创建数据库角色</a:t>
              </a:r>
              <a:r>
                <a:rPr lang="en-US" altLang="zh-CN" b="1" dirty="0">
                  <a:solidFill>
                    <a:schemeClr val="tx1">
                      <a:lumMod val="65000"/>
                      <a:lumOff val="35000"/>
                    </a:schemeClr>
                  </a:solidFill>
                </a:rPr>
                <a:t>TS_role</a:t>
              </a:r>
              <a:r>
                <a:rPr lang="zh-CN" altLang="en-US" b="1" dirty="0">
                  <a:solidFill>
                    <a:schemeClr val="tx1">
                      <a:lumMod val="65000"/>
                      <a:lumOff val="35000"/>
                    </a:schemeClr>
                  </a:solidFill>
                </a:rPr>
                <a:t>，数据库用户</a:t>
              </a:r>
              <a:r>
                <a:rPr lang="en-US" altLang="zh-CN" b="1" dirty="0">
                  <a:solidFill>
                    <a:schemeClr val="tx1">
                      <a:lumMod val="65000"/>
                      <a:lumOff val="35000"/>
                    </a:schemeClr>
                  </a:solidFill>
                </a:rPr>
                <a:t>sqlloginT_U</a:t>
              </a:r>
              <a:r>
                <a:rPr lang="zh-CN" altLang="en-US" b="1" dirty="0">
                  <a:solidFill>
                    <a:schemeClr val="tx1">
                      <a:lumMod val="65000"/>
                      <a:lumOff val="35000"/>
                    </a:schemeClr>
                  </a:solidFill>
                </a:rPr>
                <a:t>是其成员，数据库角色</a:t>
              </a:r>
              <a:r>
                <a:rPr lang="en-US" altLang="zh-CN" b="1" dirty="0">
                  <a:solidFill>
                    <a:schemeClr val="tx1">
                      <a:lumMod val="65000"/>
                      <a:lumOff val="35000"/>
                    </a:schemeClr>
                  </a:solidFill>
                </a:rPr>
                <a:t>TS_role</a:t>
              </a:r>
              <a:r>
                <a:rPr lang="zh-CN" altLang="en-US" b="1" dirty="0">
                  <a:solidFill>
                    <a:schemeClr val="tx1">
                      <a:lumMod val="65000"/>
                      <a:lumOff val="35000"/>
                    </a:schemeClr>
                  </a:solidFill>
                </a:rPr>
                <a:t>拥有查询“学生”表中“学号、姓名、籍贯”列的信息，数据库用户</a:t>
              </a:r>
              <a:r>
                <a:rPr lang="en-US" altLang="zh-CN" b="1" dirty="0">
                  <a:solidFill>
                    <a:schemeClr val="tx1">
                      <a:lumMod val="65000"/>
                      <a:lumOff val="35000"/>
                    </a:schemeClr>
                  </a:solidFill>
                </a:rPr>
                <a:t>sqlloginT_U</a:t>
              </a:r>
              <a:r>
                <a:rPr lang="zh-CN" altLang="en-US" b="1" dirty="0">
                  <a:solidFill>
                    <a:schemeClr val="tx1">
                      <a:lumMod val="65000"/>
                      <a:lumOff val="35000"/>
                    </a:schemeClr>
                  </a:solidFill>
                </a:rPr>
                <a:t>拥有授予第三方（</a:t>
              </a:r>
              <a:r>
                <a:rPr lang="en-US" altLang="zh-CN" b="1" dirty="0">
                  <a:solidFill>
                    <a:schemeClr val="tx1">
                      <a:lumMod val="65000"/>
                      <a:lumOff val="35000"/>
                    </a:schemeClr>
                  </a:solidFill>
                </a:rPr>
                <a:t>with grant option</a:t>
              </a:r>
              <a:r>
                <a:rPr lang="zh-CN" altLang="en-US" b="1" dirty="0">
                  <a:solidFill>
                    <a:schemeClr val="tx1">
                      <a:lumMod val="65000"/>
                      <a:lumOff val="35000"/>
                    </a:schemeClr>
                  </a:solidFill>
                </a:rPr>
                <a:t>）数据库用户具有数据库角色</a:t>
              </a:r>
              <a:r>
                <a:rPr lang="en-US" altLang="zh-CN" b="1" dirty="0">
                  <a:solidFill>
                    <a:schemeClr val="tx1">
                      <a:lumMod val="65000"/>
                      <a:lumOff val="35000"/>
                    </a:schemeClr>
                  </a:solidFill>
                </a:rPr>
                <a:t>TS_role</a:t>
              </a:r>
              <a:r>
                <a:rPr lang="zh-CN" altLang="en-US" b="1" dirty="0">
                  <a:solidFill>
                    <a:schemeClr val="tx1">
                      <a:lumMod val="65000"/>
                      <a:lumOff val="35000"/>
                    </a:schemeClr>
                  </a:solidFill>
                </a:rPr>
                <a:t>权限。</a:t>
              </a:r>
            </a:p>
          </p:txBody>
        </p:sp>
      </p:grpSp>
    </p:spTree>
  </p:cSld>
  <p:clrMapOvr>
    <a:masterClrMapping/>
  </p:clrMapOvr>
  <p:transition spd="slow">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权</a:t>
            </a:r>
            <a:r>
              <a:rPr lang="zh-CN" altLang="en-US" sz="3200" b="1" dirty="0" smtClean="0">
                <a:solidFill>
                  <a:srgbClr val="2980B9"/>
                </a:solidFill>
              </a:rPr>
              <a:t>限管理</a:t>
            </a:r>
            <a:endParaRPr lang="zh-CN" altLang="en-US" sz="3200" b="1" dirty="0">
              <a:solidFill>
                <a:srgbClr val="2980B9"/>
              </a:solidFill>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41707" y="1329796"/>
            <a:ext cx="10720873" cy="4897411"/>
            <a:chOff x="1072548" y="4153868"/>
            <a:chExt cx="2257725" cy="1214443"/>
          </a:xfrm>
        </p:grpSpPr>
        <p:sp>
          <p:nvSpPr>
            <p:cNvPr id="15" name="矩形 14"/>
            <p:cNvSpPr/>
            <p:nvPr/>
          </p:nvSpPr>
          <p:spPr>
            <a:xfrm>
              <a:off x="1072548" y="4452455"/>
              <a:ext cx="2142923" cy="915856"/>
            </a:xfrm>
            <a:prstGeom prst="rect">
              <a:avLst/>
            </a:prstGeom>
          </p:spPr>
          <p:txBody>
            <a:bodyPr wrap="square">
              <a:spAutoFit/>
              <a:scene3d>
                <a:camera prst="orthographicFront"/>
                <a:lightRig rig="threePt" dir="t"/>
              </a:scene3d>
              <a:sp3d contourW="6350"/>
            </a:bodyPr>
            <a:lstStyle/>
            <a:p>
              <a:pPr indent="0"/>
              <a:r>
                <a:rPr lang="zh-CN" altLang="en-US" dirty="0" smtClean="0">
                  <a:latin typeface="Courier New" panose="02070309020205020404" charset="0"/>
                  <a:ea typeface="宋体" panose="02010600030101010101" pitchFamily="2" charset="-122"/>
                  <a:sym typeface="+mn-ea"/>
                </a:rPr>
                <a:t>操</a:t>
              </a:r>
              <a:r>
                <a:rPr lang="zh-CN" altLang="en-US" dirty="0">
                  <a:latin typeface="Courier New" panose="02070309020205020404" charset="0"/>
                  <a:ea typeface="宋体" panose="02010600030101010101" pitchFamily="2" charset="-122"/>
                  <a:sym typeface="+mn-ea"/>
                </a:rPr>
                <a:t>作步骤：</a:t>
              </a:r>
            </a:p>
            <a:p>
              <a:pPr indent="0"/>
              <a:r>
                <a:rPr lang="zh-CN" altLang="en-US" dirty="0">
                  <a:latin typeface="Courier New" panose="02070309020205020404" charset="0"/>
                  <a:ea typeface="宋体" panose="02010600030101010101" pitchFamily="2" charset="-122"/>
                  <a:sym typeface="+mn-ea"/>
                </a:rPr>
                <a:t>步骤</a:t>
              </a:r>
              <a:r>
                <a:rPr lang="en-US" altLang="zh-CN" dirty="0">
                  <a:latin typeface="Courier New" panose="02070309020205020404" charset="0"/>
                  <a:ea typeface="宋体" panose="02010600030101010101" pitchFamily="2" charset="-122"/>
                  <a:sym typeface="+mn-ea"/>
                </a:rPr>
                <a:t>2</a:t>
              </a:r>
              <a:r>
                <a:rPr lang="zh-CN" altLang="en-US" dirty="0">
                  <a:latin typeface="Courier New" panose="02070309020205020404" charset="0"/>
                  <a:ea typeface="宋体" panose="02010600030101010101" pitchFamily="2" charset="-122"/>
                  <a:sym typeface="+mn-ea"/>
                </a:rPr>
                <a:t>：以登录帐户</a:t>
              </a:r>
              <a:r>
                <a:rPr lang="en-US" altLang="zh-CN" dirty="0" err="1">
                  <a:latin typeface="Courier New" panose="02070309020205020404" charset="0"/>
                  <a:ea typeface="宋体" panose="02010600030101010101" pitchFamily="2" charset="-122"/>
                  <a:sym typeface="+mn-ea"/>
                </a:rPr>
                <a:t>sqlloginT</a:t>
              </a:r>
              <a:r>
                <a:rPr lang="zh-CN" altLang="en-US" dirty="0">
                  <a:latin typeface="Courier New" panose="02070309020205020404" charset="0"/>
                  <a:ea typeface="宋体" panose="02010600030101010101" pitchFamily="2" charset="-122"/>
                  <a:sym typeface="+mn-ea"/>
                </a:rPr>
                <a:t>登录服务器，输入并执行以下代码：</a:t>
              </a:r>
            </a:p>
            <a:p>
              <a:pPr indent="0"/>
              <a:r>
                <a:rPr lang="en-US" altLang="zh-CN" dirty="0">
                  <a:latin typeface="Courier New" panose="02070309020205020404" charset="0"/>
                  <a:ea typeface="宋体" panose="02010600030101010101" pitchFamily="2" charset="-122"/>
                  <a:sym typeface="+mn-ea"/>
                </a:rPr>
                <a:t>use </a:t>
              </a:r>
              <a:r>
                <a:rPr lang="en-US" altLang="zh-CN" dirty="0" err="1">
                  <a:latin typeface="Courier New" panose="02070309020205020404" charset="0"/>
                  <a:ea typeface="宋体" panose="02010600030101010101" pitchFamily="2" charset="-122"/>
                  <a:sym typeface="+mn-ea"/>
                </a:rPr>
                <a:t>jxgl</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验证数据库用户</a:t>
              </a:r>
              <a:r>
                <a:rPr lang="en-US" altLang="zh-CN" dirty="0" err="1">
                  <a:latin typeface="Courier New" panose="02070309020205020404" charset="0"/>
                  <a:ea typeface="宋体" panose="02010600030101010101" pitchFamily="2" charset="-122"/>
                  <a:sym typeface="+mn-ea"/>
                </a:rPr>
                <a:t>sqlloginT_U</a:t>
              </a:r>
              <a:r>
                <a:rPr lang="en-US" altLang="zh-CN" dirty="0">
                  <a:latin typeface="Courier New" panose="02070309020205020404" charset="0"/>
                  <a:ea typeface="宋体" panose="02010600030101010101" pitchFamily="2" charset="-122"/>
                  <a:sym typeface="+mn-ea"/>
                </a:rPr>
                <a:t> </a:t>
              </a:r>
              <a:r>
                <a:rPr lang="zh-CN" altLang="en-US" dirty="0">
                  <a:latin typeface="Courier New" panose="02070309020205020404" charset="0"/>
                  <a:ea typeface="宋体" panose="02010600030101010101" pitchFamily="2" charset="-122"/>
                  <a:sym typeface="+mn-ea"/>
                </a:rPr>
                <a:t>的</a:t>
              </a:r>
              <a:r>
                <a:rPr lang="en-US" altLang="zh-CN" dirty="0">
                  <a:latin typeface="Courier New" panose="02070309020205020404" charset="0"/>
                  <a:ea typeface="宋体" panose="02010600030101010101" pitchFamily="2" charset="-122"/>
                  <a:sym typeface="+mn-ea"/>
                </a:rPr>
                <a:t>select</a:t>
              </a:r>
              <a:r>
                <a:rPr lang="zh-CN" altLang="en-US" dirty="0">
                  <a:latin typeface="Courier New" panose="02070309020205020404" charset="0"/>
                  <a:ea typeface="宋体" panose="02010600030101010101" pitchFamily="2" charset="-122"/>
                  <a:sym typeface="+mn-ea"/>
                </a:rPr>
                <a:t>权限</a:t>
              </a:r>
            </a:p>
            <a:p>
              <a:pPr indent="0"/>
              <a:r>
                <a:rPr lang="en-US" altLang="zh-CN" dirty="0">
                  <a:latin typeface="Courier New" panose="02070309020205020404" charset="0"/>
                  <a:ea typeface="宋体" panose="02010600030101010101" pitchFamily="2" charset="-122"/>
                  <a:sym typeface="+mn-ea"/>
                </a:rPr>
                <a:t>select </a:t>
              </a:r>
              <a:r>
                <a:rPr lang="zh-CN" altLang="en-US" dirty="0">
                  <a:latin typeface="Courier New" panose="02070309020205020404" charset="0"/>
                  <a:ea typeface="宋体" panose="02010600030101010101" pitchFamily="2" charset="-122"/>
                  <a:sym typeface="+mn-ea"/>
                </a:rPr>
                <a:t>学号</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姓名 </a:t>
              </a:r>
              <a:r>
                <a:rPr lang="en-US" altLang="zh-CN" dirty="0">
                  <a:latin typeface="Courier New" panose="02070309020205020404" charset="0"/>
                  <a:ea typeface="宋体" panose="02010600030101010101" pitchFamily="2" charset="-122"/>
                  <a:sym typeface="+mn-ea"/>
                </a:rPr>
                <a:t>from </a:t>
              </a:r>
              <a:r>
                <a:rPr lang="zh-CN" altLang="en-US" dirty="0">
                  <a:latin typeface="Courier New" panose="02070309020205020404" charset="0"/>
                  <a:ea typeface="宋体" panose="02010600030101010101" pitchFamily="2" charset="-122"/>
                  <a:sym typeface="+mn-ea"/>
                </a:rPr>
                <a:t>学生 </a:t>
              </a:r>
              <a:r>
                <a:rPr lang="en-US" altLang="zh-CN" dirty="0">
                  <a:latin typeface="Courier New" panose="02070309020205020404" charset="0"/>
                  <a:ea typeface="宋体" panose="02010600030101010101" pitchFamily="2" charset="-122"/>
                  <a:sym typeface="+mn-ea"/>
                </a:rPr>
                <a:t>where </a:t>
              </a:r>
              <a:r>
                <a:rPr lang="zh-CN" altLang="en-US" dirty="0">
                  <a:latin typeface="Courier New" panose="02070309020205020404" charset="0"/>
                  <a:ea typeface="宋体" panose="02010600030101010101" pitchFamily="2" charset="-122"/>
                  <a:sym typeface="+mn-ea"/>
                </a:rPr>
                <a:t>籍贯</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安徽</a:t>
              </a:r>
              <a:r>
                <a:rPr lang="en-US" altLang="zh-CN" dirty="0">
                  <a:latin typeface="Courier New" panose="02070309020205020404" charset="0"/>
                  <a:ea typeface="宋体" panose="02010600030101010101" pitchFamily="2" charset="-122"/>
                  <a:sym typeface="+mn-ea"/>
                </a:rPr>
                <a:t>' </a:t>
              </a:r>
            </a:p>
            <a:p>
              <a:pPr indent="0"/>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授予</a:t>
              </a:r>
              <a:r>
                <a:rPr lang="en-US" altLang="zh-CN" dirty="0" err="1">
                  <a:latin typeface="Courier New" panose="02070309020205020404" charset="0"/>
                  <a:ea typeface="宋体" panose="02010600030101010101" pitchFamily="2" charset="-122"/>
                  <a:sym typeface="+mn-ea"/>
                </a:rPr>
                <a:t>sqlloginS_U</a:t>
              </a:r>
              <a:r>
                <a:rPr lang="zh-CN" altLang="en-US" dirty="0">
                  <a:latin typeface="Courier New" panose="02070309020205020404" charset="0"/>
                  <a:ea typeface="宋体" panose="02010600030101010101" pitchFamily="2" charset="-122"/>
                  <a:sym typeface="+mn-ea"/>
                </a:rPr>
                <a:t>第三方权限</a:t>
              </a:r>
            </a:p>
            <a:p>
              <a:pPr indent="0"/>
              <a:r>
                <a:rPr lang="en-US" altLang="zh-CN" dirty="0">
                  <a:latin typeface="Courier New" panose="02070309020205020404" charset="0"/>
                  <a:ea typeface="宋体" panose="02010600030101010101" pitchFamily="2" charset="-122"/>
                  <a:sym typeface="+mn-ea"/>
                </a:rPr>
                <a:t>grant select on </a:t>
              </a:r>
              <a:r>
                <a:rPr lang="zh-CN" altLang="en-US" dirty="0">
                  <a:latin typeface="Courier New" panose="02070309020205020404" charset="0"/>
                  <a:ea typeface="宋体" panose="02010600030101010101" pitchFamily="2" charset="-122"/>
                  <a:sym typeface="+mn-ea"/>
                </a:rPr>
                <a:t>学生</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学号</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姓名</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籍贯</a:t>
              </a:r>
              <a:r>
                <a:rPr lang="en-US" altLang="zh-CN" dirty="0">
                  <a:latin typeface="Courier New" panose="02070309020205020404" charset="0"/>
                  <a:ea typeface="宋体" panose="02010600030101010101" pitchFamily="2" charset="-122"/>
                  <a:sym typeface="+mn-ea"/>
                </a:rPr>
                <a:t>) to </a:t>
              </a:r>
              <a:r>
                <a:rPr lang="en-US" altLang="zh-CN" dirty="0" err="1" smtClean="0">
                  <a:latin typeface="Courier New" panose="02070309020205020404" charset="0"/>
                  <a:ea typeface="宋体" panose="02010600030101010101" pitchFamily="2" charset="-122"/>
                  <a:sym typeface="+mn-ea"/>
                </a:rPr>
                <a:t>sqlloginS_U</a:t>
              </a:r>
              <a:r>
                <a:rPr lang="en-US" altLang="zh-CN" dirty="0" smtClean="0">
                  <a:latin typeface="Courier New" panose="02070309020205020404" charset="0"/>
                  <a:ea typeface="宋体" panose="02010600030101010101" pitchFamily="2" charset="-122"/>
                  <a:sym typeface="+mn-ea"/>
                </a:rPr>
                <a:t> as </a:t>
              </a:r>
              <a:r>
                <a:rPr lang="en-US" altLang="zh-CN" dirty="0" err="1">
                  <a:latin typeface="Courier New" panose="02070309020205020404" charset="0"/>
                  <a:ea typeface="宋体" panose="02010600030101010101" pitchFamily="2" charset="-122"/>
                  <a:sym typeface="+mn-ea"/>
                </a:rPr>
                <a:t>TS_role</a:t>
              </a:r>
              <a:endParaRPr lang="en-US" altLang="zh-CN" dirty="0">
                <a:latin typeface="Courier New" panose="02070309020205020404" charset="0"/>
                <a:ea typeface="宋体" panose="02010600030101010101" pitchFamily="2" charset="-122"/>
                <a:sym typeface="+mn-ea"/>
              </a:endParaRPr>
            </a:p>
            <a:p>
              <a:r>
                <a:rPr lang="zh-CN" altLang="en-US" dirty="0">
                  <a:latin typeface="Courier New" panose="02070309020205020404" charset="0"/>
                  <a:ea typeface="宋体" panose="02010600030101010101" pitchFamily="2" charset="-122"/>
                  <a:sym typeface="+mn-ea"/>
                </a:rPr>
                <a:t>运行结果如图所示</a:t>
              </a:r>
              <a:endParaRPr lang="en-US" altLang="zh-CN">
                <a:latin typeface="Courier New" panose="02070309020205020404" charset="0"/>
                <a:ea typeface="宋体" panose="02010600030101010101" pitchFamily="2" charset="-122"/>
                <a:sym typeface="+mn-ea"/>
              </a:endParaRPr>
            </a:p>
            <a:p>
              <a:pPr indent="0"/>
              <a:r>
                <a:rPr lang="zh-CN" altLang="en-US" smtClean="0">
                  <a:latin typeface="Courier New" panose="02070309020205020404" charset="0"/>
                  <a:ea typeface="宋体" panose="02010600030101010101" pitchFamily="2" charset="-122"/>
                  <a:sym typeface="+mn-ea"/>
                </a:rPr>
                <a:t>步骤</a:t>
              </a:r>
              <a:r>
                <a:rPr lang="en-US" altLang="zh-CN" dirty="0">
                  <a:latin typeface="Courier New" panose="02070309020205020404" charset="0"/>
                  <a:ea typeface="宋体" panose="02010600030101010101" pitchFamily="2" charset="-122"/>
                  <a:sym typeface="+mn-ea"/>
                </a:rPr>
                <a:t>3</a:t>
              </a:r>
              <a:r>
                <a:rPr lang="zh-CN" altLang="en-US" dirty="0">
                  <a:latin typeface="Courier New" panose="02070309020205020404" charset="0"/>
                  <a:ea typeface="宋体" panose="02010600030101010101" pitchFamily="2" charset="-122"/>
                  <a:sym typeface="+mn-ea"/>
                </a:rPr>
                <a:t>：以登录帐户</a:t>
              </a:r>
              <a:r>
                <a:rPr lang="en-US" altLang="zh-CN" dirty="0">
                  <a:latin typeface="Courier New" panose="02070309020205020404" charset="0"/>
                  <a:ea typeface="宋体" panose="02010600030101010101" pitchFamily="2" charset="-122"/>
                  <a:sym typeface="+mn-ea"/>
                </a:rPr>
                <a:t>sqlloginS</a:t>
              </a:r>
              <a:r>
                <a:rPr lang="zh-CN" altLang="en-US" dirty="0">
                  <a:latin typeface="Courier New" panose="02070309020205020404" charset="0"/>
                  <a:ea typeface="宋体" panose="02010600030101010101" pitchFamily="2" charset="-122"/>
                  <a:sym typeface="+mn-ea"/>
                </a:rPr>
                <a:t>登录服务器，输入并执行以下代码：</a:t>
              </a:r>
            </a:p>
            <a:p>
              <a:pPr indent="0"/>
              <a:r>
                <a:rPr lang="en-US" altLang="zh-CN" dirty="0">
                  <a:latin typeface="Courier New" panose="02070309020205020404" charset="0"/>
                  <a:ea typeface="宋体" panose="02010600030101010101" pitchFamily="2" charset="-122"/>
                  <a:sym typeface="+mn-ea"/>
                </a:rPr>
                <a:t>use jxgl</a:t>
              </a:r>
            </a:p>
            <a:p>
              <a:pPr indent="0"/>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验证数据库用户</a:t>
              </a:r>
              <a:r>
                <a:rPr lang="en-US" altLang="zh-CN" dirty="0">
                  <a:latin typeface="Courier New" panose="02070309020205020404" charset="0"/>
                  <a:ea typeface="宋体" panose="02010600030101010101" pitchFamily="2" charset="-122"/>
                  <a:sym typeface="+mn-ea"/>
                </a:rPr>
                <a:t>sqlloginS_U</a:t>
              </a:r>
              <a:r>
                <a:rPr lang="zh-CN" altLang="en-US" dirty="0">
                  <a:latin typeface="Courier New" panose="02070309020205020404" charset="0"/>
                  <a:ea typeface="宋体" panose="02010600030101010101" pitchFamily="2" charset="-122"/>
                  <a:sym typeface="+mn-ea"/>
                </a:rPr>
                <a:t>的</a:t>
              </a:r>
              <a:r>
                <a:rPr lang="en-US" altLang="zh-CN" dirty="0">
                  <a:latin typeface="Courier New" panose="02070309020205020404" charset="0"/>
                  <a:ea typeface="宋体" panose="02010600030101010101" pitchFamily="2" charset="-122"/>
                  <a:sym typeface="+mn-ea"/>
                </a:rPr>
                <a:t>select</a:t>
              </a:r>
              <a:r>
                <a:rPr lang="zh-CN" altLang="en-US" dirty="0">
                  <a:latin typeface="Courier New" panose="02070309020205020404" charset="0"/>
                  <a:ea typeface="宋体" panose="02010600030101010101" pitchFamily="2" charset="-122"/>
                  <a:sym typeface="+mn-ea"/>
                </a:rPr>
                <a:t>权限</a:t>
              </a:r>
            </a:p>
            <a:p>
              <a:pPr indent="0"/>
              <a:r>
                <a:rPr lang="en-US" altLang="zh-CN" dirty="0">
                  <a:latin typeface="Courier New" panose="02070309020205020404" charset="0"/>
                  <a:ea typeface="宋体" panose="02010600030101010101" pitchFamily="2" charset="-122"/>
                  <a:sym typeface="+mn-ea"/>
                </a:rPr>
                <a:t>select </a:t>
              </a:r>
              <a:r>
                <a:rPr lang="zh-CN" altLang="en-US" dirty="0">
                  <a:latin typeface="Courier New" panose="02070309020205020404" charset="0"/>
                  <a:ea typeface="宋体" panose="02010600030101010101" pitchFamily="2" charset="-122"/>
                  <a:sym typeface="+mn-ea"/>
                </a:rPr>
                <a:t>学号</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姓名 </a:t>
              </a:r>
              <a:r>
                <a:rPr lang="en-US" altLang="zh-CN" dirty="0">
                  <a:latin typeface="Courier New" panose="02070309020205020404" charset="0"/>
                  <a:ea typeface="宋体" panose="02010600030101010101" pitchFamily="2" charset="-122"/>
                  <a:sym typeface="+mn-ea"/>
                </a:rPr>
                <a:t>from </a:t>
              </a:r>
              <a:r>
                <a:rPr lang="zh-CN" altLang="en-US" dirty="0">
                  <a:latin typeface="Courier New" panose="02070309020205020404" charset="0"/>
                  <a:ea typeface="宋体" panose="02010600030101010101" pitchFamily="2" charset="-122"/>
                  <a:sym typeface="+mn-ea"/>
                </a:rPr>
                <a:t>学生 </a:t>
              </a:r>
              <a:r>
                <a:rPr lang="en-US" altLang="zh-CN" dirty="0">
                  <a:latin typeface="Courier New" panose="02070309020205020404" charset="0"/>
                  <a:ea typeface="宋体" panose="02010600030101010101" pitchFamily="2" charset="-122"/>
                  <a:sym typeface="+mn-ea"/>
                </a:rPr>
                <a:t>where </a:t>
              </a:r>
              <a:r>
                <a:rPr lang="zh-CN" altLang="en-US" dirty="0">
                  <a:latin typeface="Courier New" panose="02070309020205020404" charset="0"/>
                  <a:ea typeface="宋体" panose="02010600030101010101" pitchFamily="2" charset="-122"/>
                  <a:sym typeface="+mn-ea"/>
                </a:rPr>
                <a:t>籍贯</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安徽</a:t>
              </a:r>
              <a:r>
                <a:rPr lang="en-US" altLang="zh-CN" dirty="0">
                  <a:latin typeface="Courier New" panose="02070309020205020404" charset="0"/>
                  <a:ea typeface="宋体" panose="02010600030101010101" pitchFamily="2" charset="-122"/>
                  <a:sym typeface="+mn-ea"/>
                </a:rPr>
                <a:t>' </a:t>
              </a:r>
              <a:endParaRPr lang="en-US" altLang="zh-CN" dirty="0" smtClean="0">
                <a:latin typeface="Courier New" panose="02070309020205020404" charset="0"/>
                <a:ea typeface="宋体" panose="02010600030101010101" pitchFamily="2" charset="-122"/>
                <a:sym typeface="+mn-ea"/>
              </a:endParaRPr>
            </a:p>
            <a:p>
              <a:pPr indent="0"/>
              <a:r>
                <a:rPr lang="zh-CN" altLang="en-US" dirty="0" smtClean="0">
                  <a:latin typeface="Courier New" panose="02070309020205020404" charset="0"/>
                  <a:ea typeface="宋体" panose="02010600030101010101" pitchFamily="2" charset="-122"/>
                  <a:sym typeface="+mn-ea"/>
                </a:rPr>
                <a:t>运行结果如图所示</a:t>
              </a:r>
              <a:endParaRPr lang="en-US" altLang="zh-CN" dirty="0">
                <a:latin typeface="Courier New" panose="02070309020205020404" charset="0"/>
                <a:ea typeface="宋体" panose="02010600030101010101" pitchFamily="2" charset="-122"/>
                <a:sym typeface="+mn-ea"/>
              </a:endParaRPr>
            </a:p>
          </p:txBody>
        </p:sp>
        <p:sp>
          <p:nvSpPr>
            <p:cNvPr id="16" name="矩形 15"/>
            <p:cNvSpPr/>
            <p:nvPr/>
          </p:nvSpPr>
          <p:spPr>
            <a:xfrm>
              <a:off x="1088299" y="4153868"/>
              <a:ext cx="2241974" cy="270178"/>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23】 </a:t>
              </a:r>
              <a:r>
                <a:rPr lang="zh-CN" altLang="en-US" b="1" dirty="0" smtClean="0">
                  <a:solidFill>
                    <a:schemeClr val="tx1">
                      <a:lumMod val="65000"/>
                      <a:lumOff val="35000"/>
                    </a:schemeClr>
                  </a:solidFill>
                </a:rPr>
                <a:t>在</a:t>
              </a:r>
              <a:r>
                <a:rPr lang="zh-CN" altLang="en-US" b="1" dirty="0">
                  <a:solidFill>
                    <a:schemeClr val="tx1">
                      <a:lumMod val="65000"/>
                      <a:lumOff val="35000"/>
                    </a:schemeClr>
                  </a:solidFill>
                </a:rPr>
                <a:t>数据库</a:t>
              </a:r>
              <a:r>
                <a:rPr lang="en-US" altLang="zh-CN" b="1" dirty="0">
                  <a:solidFill>
                    <a:schemeClr val="tx1">
                      <a:lumMod val="65000"/>
                      <a:lumOff val="35000"/>
                    </a:schemeClr>
                  </a:solidFill>
                </a:rPr>
                <a:t>jxgl</a:t>
              </a:r>
              <a:r>
                <a:rPr lang="zh-CN" altLang="en-US" b="1" dirty="0">
                  <a:solidFill>
                    <a:schemeClr val="tx1">
                      <a:lumMod val="65000"/>
                      <a:lumOff val="35000"/>
                    </a:schemeClr>
                  </a:solidFill>
                </a:rPr>
                <a:t>中创建数据库角色</a:t>
              </a:r>
              <a:r>
                <a:rPr lang="en-US" altLang="zh-CN" b="1" dirty="0">
                  <a:solidFill>
                    <a:schemeClr val="tx1">
                      <a:lumMod val="65000"/>
                      <a:lumOff val="35000"/>
                    </a:schemeClr>
                  </a:solidFill>
                </a:rPr>
                <a:t>TS_role</a:t>
              </a:r>
              <a:r>
                <a:rPr lang="zh-CN" altLang="en-US" b="1" dirty="0">
                  <a:solidFill>
                    <a:schemeClr val="tx1">
                      <a:lumMod val="65000"/>
                      <a:lumOff val="35000"/>
                    </a:schemeClr>
                  </a:solidFill>
                </a:rPr>
                <a:t>，数据库用户</a:t>
              </a:r>
              <a:r>
                <a:rPr lang="en-US" altLang="zh-CN" b="1" dirty="0">
                  <a:solidFill>
                    <a:schemeClr val="tx1">
                      <a:lumMod val="65000"/>
                      <a:lumOff val="35000"/>
                    </a:schemeClr>
                  </a:solidFill>
                </a:rPr>
                <a:t>sqlloginT_U</a:t>
              </a:r>
              <a:r>
                <a:rPr lang="zh-CN" altLang="en-US" b="1" dirty="0">
                  <a:solidFill>
                    <a:schemeClr val="tx1">
                      <a:lumMod val="65000"/>
                      <a:lumOff val="35000"/>
                    </a:schemeClr>
                  </a:solidFill>
                </a:rPr>
                <a:t>是其成员，数据库角色</a:t>
              </a:r>
              <a:r>
                <a:rPr lang="en-US" altLang="zh-CN" b="1" dirty="0">
                  <a:solidFill>
                    <a:schemeClr val="tx1">
                      <a:lumMod val="65000"/>
                      <a:lumOff val="35000"/>
                    </a:schemeClr>
                  </a:solidFill>
                </a:rPr>
                <a:t>TS_role</a:t>
              </a:r>
              <a:r>
                <a:rPr lang="zh-CN" altLang="en-US" b="1" dirty="0">
                  <a:solidFill>
                    <a:schemeClr val="tx1">
                      <a:lumMod val="65000"/>
                      <a:lumOff val="35000"/>
                    </a:schemeClr>
                  </a:solidFill>
                </a:rPr>
                <a:t>拥有查询“学生”表中“学号、姓名、籍贯”列的信息，数据库用户</a:t>
              </a:r>
              <a:r>
                <a:rPr lang="en-US" altLang="zh-CN" b="1" dirty="0">
                  <a:solidFill>
                    <a:schemeClr val="tx1">
                      <a:lumMod val="65000"/>
                      <a:lumOff val="35000"/>
                    </a:schemeClr>
                  </a:solidFill>
                </a:rPr>
                <a:t>sqlloginT_U</a:t>
              </a:r>
              <a:r>
                <a:rPr lang="zh-CN" altLang="en-US" b="1" dirty="0">
                  <a:solidFill>
                    <a:schemeClr val="tx1">
                      <a:lumMod val="65000"/>
                      <a:lumOff val="35000"/>
                    </a:schemeClr>
                  </a:solidFill>
                </a:rPr>
                <a:t>拥有授予第三方（</a:t>
              </a:r>
              <a:r>
                <a:rPr lang="en-US" altLang="zh-CN" b="1" dirty="0">
                  <a:solidFill>
                    <a:schemeClr val="tx1">
                      <a:lumMod val="65000"/>
                      <a:lumOff val="35000"/>
                    </a:schemeClr>
                  </a:solidFill>
                </a:rPr>
                <a:t>with grant option</a:t>
              </a:r>
              <a:r>
                <a:rPr lang="zh-CN" altLang="en-US" b="1" dirty="0">
                  <a:solidFill>
                    <a:schemeClr val="tx1">
                      <a:lumMod val="65000"/>
                      <a:lumOff val="35000"/>
                    </a:schemeClr>
                  </a:solidFill>
                </a:rPr>
                <a:t>）数据库用户具有数据库角色</a:t>
              </a:r>
              <a:r>
                <a:rPr lang="en-US" altLang="zh-CN" b="1" dirty="0">
                  <a:solidFill>
                    <a:schemeClr val="tx1">
                      <a:lumMod val="65000"/>
                      <a:lumOff val="35000"/>
                    </a:schemeClr>
                  </a:solidFill>
                </a:rPr>
                <a:t>TS_role</a:t>
              </a:r>
              <a:r>
                <a:rPr lang="zh-CN" altLang="en-US" b="1" dirty="0">
                  <a:solidFill>
                    <a:schemeClr val="tx1">
                      <a:lumMod val="65000"/>
                      <a:lumOff val="35000"/>
                    </a:schemeClr>
                  </a:solidFill>
                </a:rPr>
                <a:t>权限。</a:t>
              </a:r>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116" y="2469062"/>
            <a:ext cx="3133725" cy="1552575"/>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4828" y="4882636"/>
            <a:ext cx="3162300" cy="1581150"/>
          </a:xfrm>
          <a:prstGeom prst="rect">
            <a:avLst/>
          </a:prstGeom>
        </p:spPr>
      </p:pic>
    </p:spTree>
  </p:cSld>
  <p:clrMapOvr>
    <a:masterClrMapping/>
  </p:clrMapOvr>
  <p:transition spd="slow">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权</a:t>
            </a:r>
            <a:r>
              <a:rPr lang="zh-CN" altLang="en-US" sz="3200" b="1" dirty="0" smtClean="0">
                <a:solidFill>
                  <a:srgbClr val="2980B9"/>
                </a:solidFill>
              </a:rPr>
              <a:t>限管理</a:t>
            </a:r>
            <a:endParaRPr lang="zh-CN" altLang="en-US" sz="3200" b="1" dirty="0">
              <a:solidFill>
                <a:srgbClr val="2980B9"/>
              </a:solidFill>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41707" y="1329805"/>
            <a:ext cx="10269051" cy="1416010"/>
            <a:chOff x="1072548" y="4153868"/>
            <a:chExt cx="2257725" cy="431941"/>
          </a:xfrm>
        </p:grpSpPr>
        <p:sp>
          <p:nvSpPr>
            <p:cNvPr id="15" name="矩形 14"/>
            <p:cNvSpPr/>
            <p:nvPr/>
          </p:nvSpPr>
          <p:spPr>
            <a:xfrm>
              <a:off x="1072548" y="4304156"/>
              <a:ext cx="2158389" cy="281653"/>
            </a:xfrm>
            <a:prstGeom prst="rect">
              <a:avLst/>
            </a:prstGeom>
          </p:spPr>
          <p:txBody>
            <a:bodyPr wrap="square">
              <a:spAutoFit/>
              <a:scene3d>
                <a:camera prst="orthographicFront"/>
                <a:lightRig rig="threePt" dir="t"/>
              </a:scene3d>
              <a:sp3d contourW="6350"/>
            </a:bodyPr>
            <a:lstStyle/>
            <a:p>
              <a:pPr indent="0"/>
              <a:r>
                <a:rPr lang="zh-CN" altLang="en-US" dirty="0" smtClean="0">
                  <a:latin typeface="Courier New" panose="02070309020205020404" charset="0"/>
                  <a:ea typeface="宋体" panose="02010600030101010101" pitchFamily="2" charset="-122"/>
                  <a:sym typeface="+mn-ea"/>
                </a:rPr>
                <a:t>（</a:t>
              </a:r>
              <a:r>
                <a:rPr lang="en-US" altLang="zh-CN" dirty="0" smtClean="0">
                  <a:latin typeface="Courier New" panose="02070309020205020404" charset="0"/>
                  <a:ea typeface="宋体" panose="02010600030101010101" pitchFamily="2" charset="-122"/>
                  <a:sym typeface="+mn-ea"/>
                </a:rPr>
                <a:t>1</a:t>
              </a:r>
              <a:r>
                <a:rPr lang="zh-CN" altLang="en-US" dirty="0">
                  <a:latin typeface="Courier New" panose="02070309020205020404" charset="0"/>
                  <a:ea typeface="宋体" panose="02010600030101010101" pitchFamily="2" charset="-122"/>
                  <a:sym typeface="+mn-ea"/>
                </a:rPr>
                <a:t>）拒绝语句权限</a:t>
              </a:r>
            </a:p>
            <a:p>
              <a:pPr indent="0"/>
              <a:r>
                <a:rPr lang="zh-CN" altLang="en-US" dirty="0">
                  <a:latin typeface="Courier New" panose="02070309020205020404" charset="0"/>
                  <a:ea typeface="宋体" panose="02010600030101010101" pitchFamily="2" charset="-122"/>
                  <a:sym typeface="+mn-ea"/>
                </a:rPr>
                <a:t>格式：</a:t>
              </a:r>
              <a:r>
                <a:rPr lang="en-US" altLang="zh-CN" dirty="0">
                  <a:latin typeface="Courier New" panose="02070309020205020404" charset="0"/>
                  <a:ea typeface="宋体" panose="02010600030101010101" pitchFamily="2" charset="-122"/>
                  <a:sym typeface="+mn-ea"/>
                </a:rPr>
                <a:t>deny {all|</a:t>
              </a:r>
              <a:r>
                <a:rPr lang="zh-CN" altLang="en-US" dirty="0">
                  <a:latin typeface="Courier New" panose="02070309020205020404" charset="0"/>
                  <a:ea typeface="宋体" panose="02010600030101010101" pitchFamily="2" charset="-122"/>
                  <a:sym typeface="+mn-ea"/>
                </a:rPr>
                <a:t>语句权限</a:t>
              </a:r>
              <a:r>
                <a:rPr lang="en-US" altLang="zh-CN" dirty="0">
                  <a:latin typeface="Courier New" panose="02070309020205020404" charset="0"/>
                  <a:ea typeface="宋体" panose="02010600030101010101" pitchFamily="2" charset="-122"/>
                  <a:sym typeface="+mn-ea"/>
                </a:rPr>
                <a:t>[,...n]} to</a:t>
              </a:r>
              <a:r>
                <a:rPr lang="zh-CN" altLang="en-US" dirty="0">
                  <a:latin typeface="Courier New" panose="02070309020205020404" charset="0"/>
                  <a:ea typeface="宋体" panose="02010600030101010101" pitchFamily="2" charset="-122"/>
                  <a:sym typeface="+mn-ea"/>
                </a:rPr>
                <a:t>数据库主体 </a:t>
              </a:r>
              <a:r>
                <a:rPr lang="en-US" altLang="zh-CN" dirty="0">
                  <a:latin typeface="Courier New" panose="02070309020205020404" charset="0"/>
                  <a:ea typeface="宋体" panose="02010600030101010101" pitchFamily="2" charset="-122"/>
                  <a:sym typeface="+mn-ea"/>
                </a:rPr>
                <a:t>[,...n]</a:t>
              </a:r>
            </a:p>
            <a:p>
              <a:pPr indent="0"/>
              <a:r>
                <a:rPr lang="zh-CN" altLang="en-US" dirty="0">
                  <a:latin typeface="Courier New" panose="02070309020205020404" charset="0"/>
                  <a:ea typeface="宋体" panose="02010600030101010101" pitchFamily="2" charset="-122"/>
                  <a:sym typeface="+mn-ea"/>
                </a:rPr>
                <a:t>功能：拒绝数据库主体的语句权限。</a:t>
              </a:r>
            </a:p>
          </p:txBody>
        </p:sp>
        <p:sp>
          <p:nvSpPr>
            <p:cNvPr id="16" name="矩形 15"/>
            <p:cNvSpPr/>
            <p:nvPr/>
          </p:nvSpPr>
          <p:spPr>
            <a:xfrm>
              <a:off x="1088299" y="4153868"/>
              <a:ext cx="2241974" cy="129561"/>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4.</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deny</a:t>
              </a:r>
              <a:r>
                <a:rPr lang="zh-CN" altLang="en-US" b="1" dirty="0">
                  <a:solidFill>
                    <a:schemeClr val="tx1">
                      <a:lumMod val="65000"/>
                      <a:lumOff val="35000"/>
                    </a:schemeClr>
                  </a:solidFill>
                </a:rPr>
                <a:t>语句拒绝数据库用户（角色）的语句权限和对象权限（将来都不许给）</a:t>
              </a:r>
            </a:p>
          </p:txBody>
        </p:sp>
      </p:grpSp>
      <p:grpSp>
        <p:nvGrpSpPr>
          <p:cNvPr id="12" name="组合 11"/>
          <p:cNvGrpSpPr/>
          <p:nvPr/>
        </p:nvGrpSpPr>
        <p:grpSpPr>
          <a:xfrm>
            <a:off x="941707" y="3025254"/>
            <a:ext cx="10269051" cy="3078003"/>
            <a:chOff x="1072548" y="4153868"/>
            <a:chExt cx="2257725" cy="938917"/>
          </a:xfrm>
        </p:grpSpPr>
        <p:sp>
          <p:nvSpPr>
            <p:cNvPr id="13" name="矩形 12"/>
            <p:cNvSpPr/>
            <p:nvPr/>
          </p:nvSpPr>
          <p:spPr>
            <a:xfrm>
              <a:off x="1072548" y="4304156"/>
              <a:ext cx="2158389" cy="788629"/>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操作步骤：</a:t>
              </a:r>
            </a:p>
            <a:p>
              <a:pPr indent="0"/>
              <a:r>
                <a:rPr lang="zh-CN" altLang="en-US" dirty="0">
                  <a:latin typeface="Courier New" panose="02070309020205020404" charset="0"/>
                  <a:ea typeface="宋体" panose="02010600030101010101" pitchFamily="2" charset="-122"/>
                  <a:sym typeface="+mn-ea"/>
                </a:rPr>
                <a:t>步骤</a:t>
              </a:r>
              <a:r>
                <a:rPr lang="en-US" altLang="zh-CN" dirty="0">
                  <a:latin typeface="Courier New" panose="02070309020205020404" charset="0"/>
                  <a:ea typeface="宋体" panose="02010600030101010101" pitchFamily="2" charset="-122"/>
                  <a:sym typeface="+mn-ea"/>
                </a:rPr>
                <a:t>1</a:t>
              </a:r>
              <a:r>
                <a:rPr lang="zh-CN" altLang="en-US" dirty="0">
                  <a:latin typeface="Courier New" panose="02070309020205020404" charset="0"/>
                  <a:ea typeface="宋体" panose="02010600030101010101" pitchFamily="2" charset="-122"/>
                  <a:sym typeface="+mn-ea"/>
                </a:rPr>
                <a:t>：以</a:t>
              </a:r>
              <a:r>
                <a:rPr lang="en-US" altLang="zh-CN" dirty="0">
                  <a:latin typeface="Courier New" panose="02070309020205020404" charset="0"/>
                  <a:ea typeface="宋体" panose="02010600030101010101" pitchFamily="2" charset="-122"/>
                  <a:sym typeface="+mn-ea"/>
                </a:rPr>
                <a:t>sa</a:t>
              </a:r>
              <a:r>
                <a:rPr lang="zh-CN" altLang="en-US" dirty="0">
                  <a:latin typeface="Courier New" panose="02070309020205020404" charset="0"/>
                  <a:ea typeface="宋体" panose="02010600030101010101" pitchFamily="2" charset="-122"/>
                  <a:sym typeface="+mn-ea"/>
                </a:rPr>
                <a:t>或者等价</a:t>
              </a:r>
              <a:r>
                <a:rPr lang="en-US" altLang="zh-CN" dirty="0">
                  <a:latin typeface="Courier New" panose="02070309020205020404" charset="0"/>
                  <a:ea typeface="宋体" panose="02010600030101010101" pitchFamily="2" charset="-122"/>
                  <a:sym typeface="+mn-ea"/>
                </a:rPr>
                <a:t>sa</a:t>
              </a:r>
              <a:r>
                <a:rPr lang="zh-CN" altLang="en-US" dirty="0">
                  <a:latin typeface="Courier New" panose="02070309020205020404" charset="0"/>
                  <a:ea typeface="宋体" panose="02010600030101010101" pitchFamily="2" charset="-122"/>
                  <a:sym typeface="+mn-ea"/>
                </a:rPr>
                <a:t>的登录帐户登录服务器，输入并执行以下代码：</a:t>
              </a:r>
            </a:p>
            <a:p>
              <a:pPr indent="0"/>
              <a:r>
                <a:rPr lang="en-US" altLang="zh-CN" dirty="0">
                  <a:latin typeface="Courier New" panose="02070309020205020404" charset="0"/>
                  <a:ea typeface="宋体" panose="02010600030101010101" pitchFamily="2" charset="-122"/>
                  <a:sym typeface="+mn-ea"/>
                </a:rPr>
                <a:t>use jxgl</a:t>
              </a:r>
            </a:p>
            <a:p>
              <a:pPr indent="0"/>
              <a:r>
                <a:rPr lang="en-US" altLang="zh-CN" dirty="0">
                  <a:latin typeface="Courier New" panose="02070309020205020404" charset="0"/>
                  <a:ea typeface="宋体" panose="02010600030101010101" pitchFamily="2" charset="-122"/>
                  <a:sym typeface="+mn-ea"/>
                </a:rPr>
                <a:t>deny create view to sql_loginA_U</a:t>
              </a:r>
            </a:p>
            <a:p>
              <a:pPr indent="0"/>
              <a:r>
                <a:rPr lang="zh-CN" altLang="en-US" dirty="0">
                  <a:latin typeface="Courier New" panose="02070309020205020404" charset="0"/>
                  <a:ea typeface="宋体" panose="02010600030101010101" pitchFamily="2" charset="-122"/>
                  <a:sym typeface="+mn-ea"/>
                </a:rPr>
                <a:t>步骤</a:t>
              </a:r>
              <a:r>
                <a:rPr lang="en-US" altLang="zh-CN" dirty="0">
                  <a:latin typeface="Courier New" panose="02070309020205020404" charset="0"/>
                  <a:ea typeface="宋体" panose="02010600030101010101" pitchFamily="2" charset="-122"/>
                  <a:sym typeface="+mn-ea"/>
                </a:rPr>
                <a:t>2</a:t>
              </a:r>
              <a:r>
                <a:rPr lang="zh-CN" altLang="en-US" dirty="0">
                  <a:latin typeface="Courier New" panose="02070309020205020404" charset="0"/>
                  <a:ea typeface="宋体" panose="02010600030101010101" pitchFamily="2" charset="-122"/>
                  <a:sym typeface="+mn-ea"/>
                </a:rPr>
                <a:t>：以</a:t>
              </a:r>
              <a:r>
                <a:rPr lang="en-US" altLang="zh-CN" dirty="0">
                  <a:latin typeface="Courier New" panose="02070309020205020404" charset="0"/>
                  <a:ea typeface="宋体" panose="02010600030101010101" pitchFamily="2" charset="-122"/>
                  <a:sym typeface="+mn-ea"/>
                </a:rPr>
                <a:t>sql_loginA</a:t>
              </a:r>
              <a:r>
                <a:rPr lang="zh-CN" altLang="en-US" dirty="0">
                  <a:latin typeface="Courier New" panose="02070309020205020404" charset="0"/>
                  <a:ea typeface="宋体" panose="02010600030101010101" pitchFamily="2" charset="-122"/>
                  <a:sym typeface="+mn-ea"/>
                </a:rPr>
                <a:t>登录数据库服务器，输入并执行以下代码：</a:t>
              </a:r>
            </a:p>
            <a:p>
              <a:pPr indent="0"/>
              <a:r>
                <a:rPr lang="en-US" altLang="zh-CN" dirty="0">
                  <a:latin typeface="Courier New" panose="02070309020205020404" charset="0"/>
                  <a:ea typeface="宋体" panose="02010600030101010101" pitchFamily="2" charset="-122"/>
                  <a:sym typeface="+mn-ea"/>
                </a:rPr>
                <a:t>create view loginA_schema.student</a:t>
              </a:r>
            </a:p>
            <a:p>
              <a:pPr indent="0"/>
              <a:r>
                <a:rPr lang="en-US" altLang="zh-CN" dirty="0">
                  <a:latin typeface="Courier New" panose="02070309020205020404" charset="0"/>
                  <a:ea typeface="宋体" panose="02010600030101010101" pitchFamily="2" charset="-122"/>
                  <a:sym typeface="+mn-ea"/>
                </a:rPr>
                <a:t> as select * from </a:t>
              </a:r>
              <a:r>
                <a:rPr lang="zh-CN" altLang="en-US" dirty="0">
                  <a:latin typeface="Courier New" panose="02070309020205020404" charset="0"/>
                  <a:ea typeface="宋体" panose="02010600030101010101" pitchFamily="2" charset="-122"/>
                  <a:sym typeface="+mn-ea"/>
                </a:rPr>
                <a:t>学生</a:t>
              </a:r>
            </a:p>
            <a:p>
              <a:pPr indent="0"/>
              <a:r>
                <a:rPr lang="zh-CN" altLang="en-US" dirty="0">
                  <a:latin typeface="Courier New" panose="02070309020205020404" charset="0"/>
                  <a:ea typeface="宋体" panose="02010600030101010101" pitchFamily="2" charset="-122"/>
                  <a:sym typeface="+mn-ea"/>
                </a:rPr>
                <a:t>运行结果</a:t>
              </a:r>
              <a:r>
                <a:rPr lang="zh-CN" altLang="en-US" dirty="0" smtClean="0">
                  <a:latin typeface="Courier New" panose="02070309020205020404" charset="0"/>
                  <a:ea typeface="宋体" panose="02010600030101010101" pitchFamily="2" charset="-122"/>
                  <a:sym typeface="+mn-ea"/>
                </a:rPr>
                <a:t>：</a:t>
              </a:r>
              <a:endParaRPr lang="en-US" altLang="zh-CN" dirty="0" smtClean="0">
                <a:latin typeface="Courier New" panose="02070309020205020404" charset="0"/>
                <a:ea typeface="宋体" panose="02010600030101010101" pitchFamily="2" charset="-122"/>
                <a:sym typeface="+mn-ea"/>
              </a:endParaRPr>
            </a:p>
            <a:p>
              <a:pPr indent="0"/>
              <a:r>
                <a:rPr lang="zh-CN" altLang="en-US" dirty="0" smtClean="0">
                  <a:latin typeface="Courier New" panose="02070309020205020404" charset="0"/>
                  <a:ea typeface="宋体" panose="02010600030101010101" pitchFamily="2" charset="-122"/>
                  <a:sym typeface="+mn-ea"/>
                </a:rPr>
                <a:t>在</a:t>
              </a:r>
              <a:r>
                <a:rPr lang="zh-CN" altLang="en-US" dirty="0">
                  <a:latin typeface="Courier New" panose="02070309020205020404" charset="0"/>
                  <a:ea typeface="宋体" panose="02010600030101010101" pitchFamily="2" charset="-122"/>
                  <a:sym typeface="+mn-ea"/>
                </a:rPr>
                <a:t>数据库 </a:t>
              </a:r>
              <a:r>
                <a:rPr lang="en-US" altLang="zh-CN" dirty="0">
                  <a:latin typeface="Courier New" panose="02070309020205020404" charset="0"/>
                  <a:ea typeface="宋体" panose="02010600030101010101" pitchFamily="2" charset="-122"/>
                  <a:sym typeface="+mn-ea"/>
                </a:rPr>
                <a:t>'JXGL' </a:t>
              </a:r>
              <a:r>
                <a:rPr lang="zh-CN" altLang="en-US" dirty="0">
                  <a:latin typeface="Courier New" panose="02070309020205020404" charset="0"/>
                  <a:ea typeface="宋体" panose="02010600030101010101" pitchFamily="2" charset="-122"/>
                  <a:sym typeface="+mn-ea"/>
                </a:rPr>
                <a:t>中拒绝了 </a:t>
              </a:r>
              <a:r>
                <a:rPr lang="en-US" altLang="zh-CN" dirty="0">
                  <a:latin typeface="Courier New" panose="02070309020205020404" charset="0"/>
                  <a:ea typeface="宋体" panose="02010600030101010101" pitchFamily="2" charset="-122"/>
                  <a:sym typeface="+mn-ea"/>
                </a:rPr>
                <a:t>CREATE VIEW </a:t>
              </a:r>
              <a:r>
                <a:rPr lang="zh-CN" altLang="en-US" dirty="0">
                  <a:latin typeface="Courier New" panose="02070309020205020404" charset="0"/>
                  <a:ea typeface="宋体" panose="02010600030101010101" pitchFamily="2" charset="-122"/>
                  <a:sym typeface="+mn-ea"/>
                </a:rPr>
                <a:t>权限。</a:t>
              </a:r>
            </a:p>
          </p:txBody>
        </p:sp>
        <p:sp>
          <p:nvSpPr>
            <p:cNvPr id="17" name="矩形 16"/>
            <p:cNvSpPr/>
            <p:nvPr/>
          </p:nvSpPr>
          <p:spPr>
            <a:xfrm>
              <a:off x="1088299" y="4153868"/>
              <a:ext cx="2241974" cy="129561"/>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24】</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deny</a:t>
              </a:r>
              <a:r>
                <a:rPr lang="zh-CN" altLang="en-US" b="1" dirty="0">
                  <a:solidFill>
                    <a:schemeClr val="tx1">
                      <a:lumMod val="65000"/>
                      <a:lumOff val="35000"/>
                    </a:schemeClr>
                  </a:solidFill>
                </a:rPr>
                <a:t>语句拒绝数据库用户</a:t>
              </a:r>
              <a:r>
                <a:rPr lang="en-US" altLang="zh-CN" b="1" dirty="0">
                  <a:solidFill>
                    <a:schemeClr val="tx1">
                      <a:lumMod val="65000"/>
                      <a:lumOff val="35000"/>
                    </a:schemeClr>
                  </a:solidFill>
                </a:rPr>
                <a:t>sql_loginA_U</a:t>
              </a:r>
              <a:r>
                <a:rPr lang="zh-CN" altLang="en-US" b="1" dirty="0">
                  <a:solidFill>
                    <a:schemeClr val="tx1">
                      <a:lumMod val="65000"/>
                      <a:lumOff val="35000"/>
                    </a:schemeClr>
                  </a:solidFill>
                </a:rPr>
                <a:t>的创建视图的权限。</a:t>
              </a:r>
            </a:p>
          </p:txBody>
        </p:sp>
      </p:grpSp>
    </p:spTree>
  </p:cSld>
  <p:clrMapOvr>
    <a:masterClrMapping/>
  </p:clrMapOvr>
  <p:transition spd="slow">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权</a:t>
            </a:r>
            <a:r>
              <a:rPr lang="zh-CN" altLang="en-US" sz="3200" b="1" dirty="0" smtClean="0">
                <a:solidFill>
                  <a:srgbClr val="2980B9"/>
                </a:solidFill>
              </a:rPr>
              <a:t>限管理</a:t>
            </a:r>
            <a:endParaRPr lang="zh-CN" altLang="en-US" sz="3200" b="1" dirty="0">
              <a:solidFill>
                <a:srgbClr val="2980B9"/>
              </a:solidFill>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41707" y="1329807"/>
            <a:ext cx="10269051" cy="2524006"/>
            <a:chOff x="1072548" y="4153868"/>
            <a:chExt cx="2257725" cy="769925"/>
          </a:xfrm>
        </p:grpSpPr>
        <p:sp>
          <p:nvSpPr>
            <p:cNvPr id="15" name="矩形 14"/>
            <p:cNvSpPr/>
            <p:nvPr/>
          </p:nvSpPr>
          <p:spPr>
            <a:xfrm>
              <a:off x="1072548" y="4304156"/>
              <a:ext cx="2158389" cy="619637"/>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a:t>
              </a:r>
              <a:r>
                <a:rPr lang="en-US" altLang="zh-CN" dirty="0">
                  <a:latin typeface="Courier New" panose="02070309020205020404" charset="0"/>
                  <a:ea typeface="宋体" panose="02010600030101010101" pitchFamily="2" charset="-122"/>
                  <a:sym typeface="+mn-ea"/>
                </a:rPr>
                <a:t>2</a:t>
              </a:r>
              <a:r>
                <a:rPr lang="zh-CN" altLang="en-US" dirty="0">
                  <a:latin typeface="Courier New" panose="02070309020205020404" charset="0"/>
                  <a:ea typeface="宋体" panose="02010600030101010101" pitchFamily="2" charset="-122"/>
                  <a:sym typeface="+mn-ea"/>
                </a:rPr>
                <a:t>）拒绝对象权限</a:t>
              </a:r>
            </a:p>
            <a:p>
              <a:pPr indent="0"/>
              <a:r>
                <a:rPr lang="zh-CN" altLang="en-US" dirty="0">
                  <a:latin typeface="Courier New" panose="02070309020205020404" charset="0"/>
                  <a:ea typeface="宋体" panose="02010600030101010101" pitchFamily="2" charset="-122"/>
                  <a:sym typeface="+mn-ea"/>
                </a:rPr>
                <a:t>格式：</a:t>
              </a:r>
            </a:p>
            <a:p>
              <a:pPr indent="0"/>
              <a:r>
                <a:rPr lang="en-US" altLang="zh-CN" dirty="0">
                  <a:latin typeface="Courier New" panose="02070309020205020404" charset="0"/>
                  <a:ea typeface="宋体" panose="02010600030101010101" pitchFamily="2" charset="-122"/>
                  <a:sym typeface="+mn-ea"/>
                </a:rPr>
                <a:t>deny {all [privileges] |</a:t>
              </a:r>
              <a:r>
                <a:rPr lang="zh-CN" altLang="en-US" dirty="0">
                  <a:latin typeface="Courier New" panose="02070309020205020404" charset="0"/>
                  <a:ea typeface="宋体" panose="02010600030101010101" pitchFamily="2" charset="-122"/>
                  <a:sym typeface="+mn-ea"/>
                </a:rPr>
                <a:t>对象权限</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列名</a:t>
              </a:r>
              <a:r>
                <a:rPr lang="en-US" altLang="zh-CN" dirty="0">
                  <a:latin typeface="Courier New" panose="02070309020205020404" charset="0"/>
                  <a:ea typeface="宋体" panose="02010600030101010101" pitchFamily="2" charset="-122"/>
                  <a:sym typeface="+mn-ea"/>
                </a:rPr>
                <a:t>[,...n ])]}[,...n ] on</a:t>
              </a:r>
            </a:p>
            <a:p>
              <a:pPr indent="0"/>
              <a:r>
                <a:rPr lang="en-US" altLang="zh-CN" dirty="0">
                  <a:latin typeface="Courier New" panose="02070309020205020404" charset="0"/>
                  <a:ea typeface="宋体" panose="02010600030101010101" pitchFamily="2" charset="-122"/>
                  <a:sym typeface="+mn-ea"/>
                </a:rPr>
                <a:t> [object::][</a:t>
              </a:r>
              <a:r>
                <a:rPr lang="zh-CN" altLang="en-US" dirty="0">
                  <a:latin typeface="Courier New" panose="02070309020205020404" charset="0"/>
                  <a:ea typeface="宋体" panose="02010600030101010101" pitchFamily="2" charset="-122"/>
                  <a:sym typeface="+mn-ea"/>
                </a:rPr>
                <a:t>架构名</a:t>
              </a:r>
              <a:r>
                <a:rPr lang="en-US" altLang="zh-CN" dirty="0">
                  <a:latin typeface="Courier New" panose="02070309020205020404" charset="0"/>
                  <a:ea typeface="宋体" panose="02010600030101010101" pitchFamily="2" charset="-122"/>
                  <a:sym typeface="+mn-ea"/>
                </a:rPr>
                <a:t>]. </a:t>
              </a:r>
              <a:r>
                <a:rPr lang="zh-CN" altLang="en-US" dirty="0">
                  <a:latin typeface="Courier New" panose="02070309020205020404" charset="0"/>
                  <a:ea typeface="宋体" panose="02010600030101010101" pitchFamily="2" charset="-122"/>
                  <a:sym typeface="+mn-ea"/>
                </a:rPr>
                <a:t>对象名</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列名</a:t>
              </a:r>
              <a:r>
                <a:rPr lang="en-US" altLang="zh-CN" dirty="0">
                  <a:latin typeface="Courier New" panose="02070309020205020404" charset="0"/>
                  <a:ea typeface="宋体" panose="02010600030101010101" pitchFamily="2" charset="-122"/>
                  <a:sym typeface="+mn-ea"/>
                </a:rPr>
                <a:t>[,...n])]</a:t>
              </a:r>
            </a:p>
            <a:p>
              <a:pPr indent="0"/>
              <a:r>
                <a:rPr lang="en-US" altLang="zh-CN" dirty="0">
                  <a:latin typeface="Courier New" panose="02070309020205020404" charset="0"/>
                  <a:ea typeface="宋体" panose="02010600030101010101" pitchFamily="2" charset="-122"/>
                  <a:sym typeface="+mn-ea"/>
                </a:rPr>
                <a:t> to</a:t>
              </a:r>
              <a:r>
                <a:rPr lang="zh-CN" altLang="en-US" dirty="0">
                  <a:latin typeface="Courier New" panose="02070309020205020404" charset="0"/>
                  <a:ea typeface="宋体" panose="02010600030101010101" pitchFamily="2" charset="-122"/>
                  <a:sym typeface="+mn-ea"/>
                </a:rPr>
                <a:t>数据库主体</a:t>
              </a:r>
              <a:r>
                <a:rPr lang="en-US" altLang="zh-CN" dirty="0">
                  <a:latin typeface="Courier New" panose="02070309020205020404" charset="0"/>
                  <a:ea typeface="宋体" panose="02010600030101010101" pitchFamily="2" charset="-122"/>
                  <a:sym typeface="+mn-ea"/>
                </a:rPr>
                <a:t>[,...n][cascade] [as&lt;</a:t>
              </a:r>
              <a:r>
                <a:rPr lang="zh-CN" altLang="en-US" dirty="0">
                  <a:latin typeface="Courier New" panose="02070309020205020404" charset="0"/>
                  <a:ea typeface="宋体" panose="02010600030101010101" pitchFamily="2" charset="-122"/>
                  <a:sym typeface="+mn-ea"/>
                </a:rPr>
                <a:t>角色</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组</a:t>
              </a:r>
              <a:r>
                <a:rPr lang="en-US" altLang="zh-CN" dirty="0">
                  <a:latin typeface="Courier New" panose="02070309020205020404" charset="0"/>
                  <a:ea typeface="宋体" panose="02010600030101010101" pitchFamily="2" charset="-122"/>
                  <a:sym typeface="+mn-ea"/>
                </a:rPr>
                <a:t>&gt; ]</a:t>
              </a:r>
            </a:p>
            <a:p>
              <a:pPr indent="0"/>
              <a:r>
                <a:rPr lang="zh-CN" altLang="en-US" dirty="0">
                  <a:latin typeface="Courier New" panose="02070309020205020404" charset="0"/>
                  <a:ea typeface="宋体" panose="02010600030101010101" pitchFamily="2" charset="-122"/>
                  <a:sym typeface="+mn-ea"/>
                </a:rPr>
                <a:t>功能：拒绝数据库主体的对象权限。</a:t>
              </a:r>
            </a:p>
            <a:p>
              <a:pPr indent="0"/>
              <a:r>
                <a:rPr lang="zh-CN" altLang="en-US" dirty="0">
                  <a:latin typeface="Courier New" panose="02070309020205020404" charset="0"/>
                  <a:ea typeface="宋体" panose="02010600030101010101" pitchFamily="2" charset="-122"/>
                  <a:sym typeface="+mn-ea"/>
                </a:rPr>
                <a:t>说明：</a:t>
              </a:r>
              <a:r>
                <a:rPr lang="en-US" altLang="zh-CN" dirty="0">
                  <a:latin typeface="Courier New" panose="02070309020205020404" charset="0"/>
                  <a:ea typeface="宋体" panose="02010600030101010101" pitchFamily="2" charset="-122"/>
                  <a:sym typeface="+mn-ea"/>
                </a:rPr>
                <a:t>cascade</a:t>
              </a:r>
              <a:r>
                <a:rPr lang="zh-CN" altLang="en-US" dirty="0">
                  <a:latin typeface="Courier New" panose="02070309020205020404" charset="0"/>
                  <a:ea typeface="宋体" panose="02010600030101010101" pitchFamily="2" charset="-122"/>
                  <a:sym typeface="+mn-ea"/>
                </a:rPr>
                <a:t>表示连带拒绝来源此数据库主体授权的数据库主体权限。</a:t>
              </a:r>
            </a:p>
          </p:txBody>
        </p:sp>
        <p:sp>
          <p:nvSpPr>
            <p:cNvPr id="16" name="矩形 15"/>
            <p:cNvSpPr/>
            <p:nvPr/>
          </p:nvSpPr>
          <p:spPr>
            <a:xfrm>
              <a:off x="1088299" y="4153868"/>
              <a:ext cx="2241974" cy="129561"/>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4.</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deny</a:t>
              </a:r>
              <a:r>
                <a:rPr lang="zh-CN" altLang="en-US" b="1" dirty="0">
                  <a:solidFill>
                    <a:schemeClr val="tx1">
                      <a:lumMod val="65000"/>
                      <a:lumOff val="35000"/>
                    </a:schemeClr>
                  </a:solidFill>
                </a:rPr>
                <a:t>语句拒绝数据库用户（角色）的语句权限和对象权限（将来都不许给）</a:t>
              </a:r>
            </a:p>
          </p:txBody>
        </p:sp>
      </p:grpSp>
      <p:grpSp>
        <p:nvGrpSpPr>
          <p:cNvPr id="12" name="组合 11"/>
          <p:cNvGrpSpPr/>
          <p:nvPr/>
        </p:nvGrpSpPr>
        <p:grpSpPr>
          <a:xfrm>
            <a:off x="941707" y="3787254"/>
            <a:ext cx="10269051" cy="3078003"/>
            <a:chOff x="1072548" y="4153868"/>
            <a:chExt cx="2257725" cy="938917"/>
          </a:xfrm>
        </p:grpSpPr>
        <p:sp>
          <p:nvSpPr>
            <p:cNvPr id="13" name="矩形 12"/>
            <p:cNvSpPr/>
            <p:nvPr/>
          </p:nvSpPr>
          <p:spPr>
            <a:xfrm>
              <a:off x="1072548" y="4304156"/>
              <a:ext cx="2158389" cy="788629"/>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操作步骤：</a:t>
              </a:r>
            </a:p>
            <a:p>
              <a:pPr indent="0"/>
              <a:r>
                <a:rPr lang="zh-CN" altLang="en-US" dirty="0">
                  <a:latin typeface="Courier New" panose="02070309020205020404" charset="0"/>
                  <a:ea typeface="宋体" panose="02010600030101010101" pitchFamily="2" charset="-122"/>
                  <a:sym typeface="+mn-ea"/>
                </a:rPr>
                <a:t>步骤</a:t>
              </a:r>
              <a:r>
                <a:rPr lang="en-US" altLang="zh-CN" dirty="0">
                  <a:latin typeface="Courier New" panose="02070309020205020404" charset="0"/>
                  <a:ea typeface="宋体" panose="02010600030101010101" pitchFamily="2" charset="-122"/>
                  <a:sym typeface="+mn-ea"/>
                </a:rPr>
                <a:t>1</a:t>
              </a:r>
              <a:r>
                <a:rPr lang="zh-CN" altLang="en-US" dirty="0">
                  <a:latin typeface="Courier New" panose="02070309020205020404" charset="0"/>
                  <a:ea typeface="宋体" panose="02010600030101010101" pitchFamily="2" charset="-122"/>
                  <a:sym typeface="+mn-ea"/>
                </a:rPr>
                <a:t>：以</a:t>
              </a:r>
              <a:r>
                <a:rPr lang="en-US" altLang="zh-CN" dirty="0">
                  <a:latin typeface="Courier New" panose="02070309020205020404" charset="0"/>
                  <a:ea typeface="宋体" panose="02010600030101010101" pitchFamily="2" charset="-122"/>
                  <a:sym typeface="+mn-ea"/>
                </a:rPr>
                <a:t>sa</a:t>
              </a:r>
              <a:r>
                <a:rPr lang="zh-CN" altLang="en-US" dirty="0">
                  <a:latin typeface="Courier New" panose="02070309020205020404" charset="0"/>
                  <a:ea typeface="宋体" panose="02010600030101010101" pitchFamily="2" charset="-122"/>
                  <a:sym typeface="+mn-ea"/>
                </a:rPr>
                <a:t>或者等价</a:t>
              </a:r>
              <a:r>
                <a:rPr lang="en-US" altLang="zh-CN" dirty="0">
                  <a:latin typeface="Courier New" panose="02070309020205020404" charset="0"/>
                  <a:ea typeface="宋体" panose="02010600030101010101" pitchFamily="2" charset="-122"/>
                  <a:sym typeface="+mn-ea"/>
                </a:rPr>
                <a:t>sa</a:t>
              </a:r>
              <a:r>
                <a:rPr lang="zh-CN" altLang="en-US" dirty="0">
                  <a:latin typeface="Courier New" panose="02070309020205020404" charset="0"/>
                  <a:ea typeface="宋体" panose="02010600030101010101" pitchFamily="2" charset="-122"/>
                  <a:sym typeface="+mn-ea"/>
                </a:rPr>
                <a:t>的登录帐户登录服务器，输入并执行以下代码：</a:t>
              </a:r>
            </a:p>
            <a:p>
              <a:pPr indent="0"/>
              <a:r>
                <a:rPr lang="en-US" altLang="zh-CN" dirty="0">
                  <a:latin typeface="Courier New" panose="02070309020205020404" charset="0"/>
                  <a:ea typeface="宋体" panose="02010600030101010101" pitchFamily="2" charset="-122"/>
                  <a:sym typeface="+mn-ea"/>
                </a:rPr>
                <a:t>use jxgl</a:t>
              </a:r>
            </a:p>
            <a:p>
              <a:pPr indent="0"/>
              <a:r>
                <a:rPr lang="en-US" altLang="zh-CN" dirty="0">
                  <a:latin typeface="Courier New" panose="02070309020205020404" charset="0"/>
                  <a:ea typeface="宋体" panose="02010600030101010101" pitchFamily="2" charset="-122"/>
                  <a:sym typeface="+mn-ea"/>
                </a:rPr>
                <a:t>deny select on </a:t>
              </a:r>
              <a:r>
                <a:rPr lang="zh-CN" altLang="en-US" dirty="0">
                  <a:latin typeface="Courier New" panose="02070309020205020404" charset="0"/>
                  <a:ea typeface="宋体" panose="02010600030101010101" pitchFamily="2" charset="-122"/>
                  <a:sym typeface="+mn-ea"/>
                </a:rPr>
                <a:t>学生 </a:t>
              </a:r>
              <a:r>
                <a:rPr lang="en-US" altLang="zh-CN" dirty="0">
                  <a:latin typeface="Courier New" panose="02070309020205020404" charset="0"/>
                  <a:ea typeface="宋体" panose="02010600030101010101" pitchFamily="2" charset="-122"/>
                  <a:sym typeface="+mn-ea"/>
                </a:rPr>
                <a:t>to TS_role cascade</a:t>
              </a:r>
            </a:p>
            <a:p>
              <a:pPr indent="0"/>
              <a:r>
                <a:rPr lang="zh-CN" altLang="en-US" dirty="0">
                  <a:latin typeface="Courier New" panose="02070309020205020404" charset="0"/>
                  <a:ea typeface="宋体" panose="02010600030101010101" pitchFamily="2" charset="-122"/>
                  <a:sym typeface="+mn-ea"/>
                </a:rPr>
                <a:t>步骤</a:t>
              </a:r>
              <a:r>
                <a:rPr lang="en-US" altLang="zh-CN" dirty="0">
                  <a:latin typeface="Courier New" panose="02070309020205020404" charset="0"/>
                  <a:ea typeface="宋体" panose="02010600030101010101" pitchFamily="2" charset="-122"/>
                  <a:sym typeface="+mn-ea"/>
                </a:rPr>
                <a:t>2</a:t>
              </a:r>
              <a:r>
                <a:rPr lang="zh-CN" altLang="en-US" dirty="0">
                  <a:latin typeface="Courier New" panose="02070309020205020404" charset="0"/>
                  <a:ea typeface="宋体" panose="02010600030101010101" pitchFamily="2" charset="-122"/>
                  <a:sym typeface="+mn-ea"/>
                </a:rPr>
                <a:t>：以登录帐户</a:t>
              </a:r>
              <a:r>
                <a:rPr lang="en-US" altLang="zh-CN" dirty="0">
                  <a:latin typeface="Courier New" panose="02070309020205020404" charset="0"/>
                  <a:ea typeface="宋体" panose="02010600030101010101" pitchFamily="2" charset="-122"/>
                  <a:sym typeface="+mn-ea"/>
                </a:rPr>
                <a:t>sqlloginT</a:t>
              </a:r>
              <a:r>
                <a:rPr lang="zh-CN" altLang="en-US" dirty="0">
                  <a:latin typeface="Courier New" panose="02070309020205020404" charset="0"/>
                  <a:ea typeface="宋体" panose="02010600030101010101" pitchFamily="2" charset="-122"/>
                  <a:sym typeface="+mn-ea"/>
                </a:rPr>
                <a:t>登录服务器，输入并执行以下代码：</a:t>
              </a:r>
            </a:p>
            <a:p>
              <a:pPr indent="0"/>
              <a:r>
                <a:rPr lang="en-US" altLang="zh-CN" dirty="0">
                  <a:latin typeface="Courier New" panose="02070309020205020404" charset="0"/>
                  <a:ea typeface="宋体" panose="02010600030101010101" pitchFamily="2" charset="-122"/>
                  <a:sym typeface="+mn-ea"/>
                </a:rPr>
                <a:t>use jxgl</a:t>
              </a:r>
            </a:p>
            <a:p>
              <a:pPr indent="0"/>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验证数据库用户</a:t>
              </a:r>
              <a:r>
                <a:rPr lang="en-US" altLang="zh-CN" dirty="0">
                  <a:latin typeface="Courier New" panose="02070309020205020404" charset="0"/>
                  <a:ea typeface="宋体" panose="02010600030101010101" pitchFamily="2" charset="-122"/>
                  <a:sym typeface="+mn-ea"/>
                </a:rPr>
                <a:t>sqlloginT_U </a:t>
              </a:r>
              <a:r>
                <a:rPr lang="zh-CN" altLang="en-US" dirty="0">
                  <a:latin typeface="Courier New" panose="02070309020205020404" charset="0"/>
                  <a:ea typeface="宋体" panose="02010600030101010101" pitchFamily="2" charset="-122"/>
                  <a:sym typeface="+mn-ea"/>
                </a:rPr>
                <a:t>的</a:t>
              </a:r>
              <a:r>
                <a:rPr lang="en-US" altLang="zh-CN" dirty="0">
                  <a:latin typeface="Courier New" panose="02070309020205020404" charset="0"/>
                  <a:ea typeface="宋体" panose="02010600030101010101" pitchFamily="2" charset="-122"/>
                  <a:sym typeface="+mn-ea"/>
                </a:rPr>
                <a:t>select</a:t>
              </a:r>
              <a:r>
                <a:rPr lang="zh-CN" altLang="en-US" dirty="0">
                  <a:latin typeface="Courier New" panose="02070309020205020404" charset="0"/>
                  <a:ea typeface="宋体" panose="02010600030101010101" pitchFamily="2" charset="-122"/>
                  <a:sym typeface="+mn-ea"/>
                </a:rPr>
                <a:t>权限</a:t>
              </a:r>
            </a:p>
            <a:p>
              <a:pPr indent="0"/>
              <a:r>
                <a:rPr lang="en-US" altLang="zh-CN" dirty="0">
                  <a:latin typeface="Courier New" panose="02070309020205020404" charset="0"/>
                  <a:ea typeface="宋体" panose="02010600030101010101" pitchFamily="2" charset="-122"/>
                  <a:sym typeface="+mn-ea"/>
                </a:rPr>
                <a:t>select </a:t>
              </a:r>
              <a:r>
                <a:rPr lang="zh-CN" altLang="en-US" dirty="0">
                  <a:latin typeface="Courier New" panose="02070309020205020404" charset="0"/>
                  <a:ea typeface="宋体" panose="02010600030101010101" pitchFamily="2" charset="-122"/>
                  <a:sym typeface="+mn-ea"/>
                </a:rPr>
                <a:t>学号</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姓名 </a:t>
              </a:r>
              <a:r>
                <a:rPr lang="en-US" altLang="zh-CN" dirty="0">
                  <a:latin typeface="Courier New" panose="02070309020205020404" charset="0"/>
                  <a:ea typeface="宋体" panose="02010600030101010101" pitchFamily="2" charset="-122"/>
                  <a:sym typeface="+mn-ea"/>
                </a:rPr>
                <a:t>from </a:t>
              </a:r>
              <a:r>
                <a:rPr lang="zh-CN" altLang="en-US" dirty="0">
                  <a:latin typeface="Courier New" panose="02070309020205020404" charset="0"/>
                  <a:ea typeface="宋体" panose="02010600030101010101" pitchFamily="2" charset="-122"/>
                  <a:sym typeface="+mn-ea"/>
                </a:rPr>
                <a:t>学生 </a:t>
              </a:r>
              <a:r>
                <a:rPr lang="en-US" altLang="zh-CN" dirty="0">
                  <a:latin typeface="Courier New" panose="02070309020205020404" charset="0"/>
                  <a:ea typeface="宋体" panose="02010600030101010101" pitchFamily="2" charset="-122"/>
                  <a:sym typeface="+mn-ea"/>
                </a:rPr>
                <a:t>where </a:t>
              </a:r>
              <a:r>
                <a:rPr lang="zh-CN" altLang="en-US" dirty="0">
                  <a:latin typeface="Courier New" panose="02070309020205020404" charset="0"/>
                  <a:ea typeface="宋体" panose="02010600030101010101" pitchFamily="2" charset="-122"/>
                  <a:sym typeface="+mn-ea"/>
                </a:rPr>
                <a:t>籍贯</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安徽</a:t>
              </a:r>
              <a:r>
                <a:rPr lang="en-US" altLang="zh-CN" dirty="0">
                  <a:latin typeface="Courier New" panose="02070309020205020404" charset="0"/>
                  <a:ea typeface="宋体" panose="02010600030101010101" pitchFamily="2" charset="-122"/>
                  <a:sym typeface="+mn-ea"/>
                </a:rPr>
                <a:t>'</a:t>
              </a:r>
            </a:p>
            <a:p>
              <a:pPr indent="0"/>
              <a:r>
                <a:rPr lang="zh-CN" altLang="en-US" dirty="0">
                  <a:latin typeface="Courier New" panose="02070309020205020404" charset="0"/>
                  <a:ea typeface="宋体" panose="02010600030101010101" pitchFamily="2" charset="-122"/>
                  <a:sym typeface="+mn-ea"/>
                </a:rPr>
                <a:t>运行结果：拒绝了对对象 </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学生</a:t>
              </a:r>
              <a:r>
                <a:rPr lang="en-US" altLang="zh-CN" dirty="0">
                  <a:latin typeface="Courier New" panose="02070309020205020404" charset="0"/>
                  <a:ea typeface="宋体" panose="02010600030101010101" pitchFamily="2" charset="-122"/>
                  <a:sym typeface="+mn-ea"/>
                </a:rPr>
                <a:t>' (</a:t>
              </a:r>
              <a:r>
                <a:rPr lang="zh-CN" altLang="en-US" dirty="0">
                  <a:latin typeface="Courier New" panose="02070309020205020404" charset="0"/>
                  <a:ea typeface="宋体" panose="02010600030101010101" pitchFamily="2" charset="-122"/>
                  <a:sym typeface="+mn-ea"/>
                </a:rPr>
                <a:t>数据库 </a:t>
              </a:r>
              <a:r>
                <a:rPr lang="en-US" altLang="zh-CN" dirty="0">
                  <a:latin typeface="Courier New" panose="02070309020205020404" charset="0"/>
                  <a:ea typeface="宋体" panose="02010600030101010101" pitchFamily="2" charset="-122"/>
                  <a:sym typeface="+mn-ea"/>
                </a:rPr>
                <a:t>'JXGL'</a:t>
              </a:r>
              <a:r>
                <a:rPr lang="zh-CN" altLang="en-US" dirty="0">
                  <a:latin typeface="Courier New" panose="02070309020205020404" charset="0"/>
                  <a:ea typeface="宋体" panose="02010600030101010101" pitchFamily="2" charset="-122"/>
                  <a:sym typeface="+mn-ea"/>
                </a:rPr>
                <a:t>，架构 </a:t>
              </a:r>
              <a:r>
                <a:rPr lang="en-US" altLang="zh-CN" dirty="0">
                  <a:latin typeface="Courier New" panose="02070309020205020404" charset="0"/>
                  <a:ea typeface="宋体" panose="02010600030101010101" pitchFamily="2" charset="-122"/>
                  <a:sym typeface="+mn-ea"/>
                </a:rPr>
                <a:t>'dbo')</a:t>
              </a:r>
              <a:r>
                <a:rPr lang="zh-CN" altLang="en-US" dirty="0">
                  <a:latin typeface="Courier New" panose="02070309020205020404" charset="0"/>
                  <a:ea typeface="宋体" panose="02010600030101010101" pitchFamily="2" charset="-122"/>
                  <a:sym typeface="+mn-ea"/>
                </a:rPr>
                <a:t>的 </a:t>
              </a:r>
              <a:r>
                <a:rPr lang="en-US" altLang="zh-CN" dirty="0">
                  <a:latin typeface="Courier New" panose="02070309020205020404" charset="0"/>
                  <a:ea typeface="宋体" panose="02010600030101010101" pitchFamily="2" charset="-122"/>
                  <a:sym typeface="+mn-ea"/>
                </a:rPr>
                <a:t>SELECT </a:t>
              </a:r>
              <a:r>
                <a:rPr lang="zh-CN" altLang="en-US" dirty="0">
                  <a:latin typeface="Courier New" panose="02070309020205020404" charset="0"/>
                  <a:ea typeface="宋体" panose="02010600030101010101" pitchFamily="2" charset="-122"/>
                  <a:sym typeface="+mn-ea"/>
                </a:rPr>
                <a:t>权限。</a:t>
              </a:r>
            </a:p>
          </p:txBody>
        </p:sp>
        <p:sp>
          <p:nvSpPr>
            <p:cNvPr id="17" name="矩形 16"/>
            <p:cNvSpPr/>
            <p:nvPr/>
          </p:nvSpPr>
          <p:spPr>
            <a:xfrm>
              <a:off x="1088299" y="4153868"/>
              <a:ext cx="2241974" cy="129561"/>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25】 </a:t>
              </a:r>
              <a:r>
                <a:rPr lang="zh-CN" altLang="en-US" b="1" dirty="0" smtClean="0">
                  <a:solidFill>
                    <a:schemeClr val="tx1">
                      <a:lumMod val="65000"/>
                      <a:lumOff val="35000"/>
                    </a:schemeClr>
                  </a:solidFill>
                </a:rPr>
                <a:t>使</a:t>
              </a:r>
              <a:r>
                <a:rPr lang="zh-CN" altLang="en-US" b="1" dirty="0">
                  <a:solidFill>
                    <a:schemeClr val="tx1">
                      <a:lumMod val="65000"/>
                      <a:lumOff val="35000"/>
                    </a:schemeClr>
                  </a:solidFill>
                </a:rPr>
                <a:t>用</a:t>
              </a:r>
              <a:r>
                <a:rPr lang="en-US" altLang="zh-CN" b="1" dirty="0">
                  <a:solidFill>
                    <a:schemeClr val="tx1">
                      <a:lumMod val="65000"/>
                      <a:lumOff val="35000"/>
                    </a:schemeClr>
                  </a:solidFill>
                </a:rPr>
                <a:t>deny</a:t>
              </a:r>
              <a:r>
                <a:rPr lang="zh-CN" altLang="en-US" b="1" dirty="0">
                  <a:solidFill>
                    <a:schemeClr val="tx1">
                      <a:lumMod val="65000"/>
                      <a:lumOff val="35000"/>
                    </a:schemeClr>
                  </a:solidFill>
                </a:rPr>
                <a:t>语句拒绝数据库角色</a:t>
              </a:r>
              <a:r>
                <a:rPr lang="en-US" altLang="zh-CN" b="1" dirty="0">
                  <a:solidFill>
                    <a:schemeClr val="tx1">
                      <a:lumMod val="65000"/>
                      <a:lumOff val="35000"/>
                    </a:schemeClr>
                  </a:solidFill>
                </a:rPr>
                <a:t>TS_role</a:t>
              </a:r>
              <a:r>
                <a:rPr lang="zh-CN" altLang="en-US" b="1" dirty="0">
                  <a:solidFill>
                    <a:schemeClr val="tx1">
                      <a:lumMod val="65000"/>
                      <a:lumOff val="35000"/>
                    </a:schemeClr>
                  </a:solidFill>
                </a:rPr>
                <a:t>对“学生”表的</a:t>
              </a:r>
              <a:r>
                <a:rPr lang="en-US" altLang="zh-CN" b="1" dirty="0">
                  <a:solidFill>
                    <a:schemeClr val="tx1">
                      <a:lumMod val="65000"/>
                      <a:lumOff val="35000"/>
                    </a:schemeClr>
                  </a:solidFill>
                </a:rPr>
                <a:t>select</a:t>
              </a:r>
              <a:r>
                <a:rPr lang="zh-CN" altLang="en-US" b="1" dirty="0">
                  <a:solidFill>
                    <a:schemeClr val="tx1">
                      <a:lumMod val="65000"/>
                      <a:lumOff val="35000"/>
                    </a:schemeClr>
                  </a:solidFill>
                </a:rPr>
                <a:t>权限。</a:t>
              </a:r>
            </a:p>
          </p:txBody>
        </p:sp>
      </p:gr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104614" y="1878971"/>
            <a:ext cx="4422410" cy="4157272"/>
            <a:chOff x="1104614" y="1878971"/>
            <a:chExt cx="4422410" cy="4157272"/>
          </a:xfrm>
        </p:grpSpPr>
        <p:grpSp>
          <p:nvGrpSpPr>
            <p:cNvPr id="4" name="Group 6"/>
            <p:cNvGrpSpPr/>
            <p:nvPr/>
          </p:nvGrpSpPr>
          <p:grpSpPr>
            <a:xfrm>
              <a:off x="2679613" y="1878971"/>
              <a:ext cx="2847411" cy="2876550"/>
              <a:chOff x="1990055" y="662512"/>
              <a:chExt cx="2847411" cy="2876550"/>
            </a:xfrm>
          </p:grpSpPr>
          <p:grpSp>
            <p:nvGrpSpPr>
              <p:cNvPr id="15" name="Group 14"/>
              <p:cNvGrpSpPr/>
              <p:nvPr/>
            </p:nvGrpSpPr>
            <p:grpSpPr>
              <a:xfrm>
                <a:off x="1990055" y="662512"/>
                <a:ext cx="2847411" cy="2876550"/>
                <a:chOff x="1922526" y="662512"/>
                <a:chExt cx="2847411" cy="2876550"/>
              </a:xfrm>
            </p:grpSpPr>
            <p:sp>
              <p:nvSpPr>
                <p:cNvPr id="20" name="Parallelogram 5"/>
                <p:cNvSpPr/>
                <p:nvPr/>
              </p:nvSpPr>
              <p:spPr>
                <a:xfrm flipH="1">
                  <a:off x="3164096" y="2568575"/>
                  <a:ext cx="1605841" cy="481752"/>
                </a:xfrm>
                <a:prstGeom prst="parallelogram">
                  <a:avLst>
                    <a:gd name="adj" fmla="val 63945"/>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Parallelogram 4"/>
                <p:cNvSpPr/>
                <p:nvPr/>
              </p:nvSpPr>
              <p:spPr>
                <a:xfrm>
                  <a:off x="2851120" y="2568575"/>
                  <a:ext cx="1605841" cy="970487"/>
                </a:xfrm>
                <a:prstGeom prst="parallelogram">
                  <a:avLst>
                    <a:gd name="adj" fmla="val 38669"/>
                  </a:avLst>
                </a:prstGeom>
                <a:solidFill>
                  <a:schemeClr val="accent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22" name="Group 13"/>
                <p:cNvGrpSpPr/>
                <p:nvPr/>
              </p:nvGrpSpPr>
              <p:grpSpPr>
                <a:xfrm>
                  <a:off x="1922526" y="662512"/>
                  <a:ext cx="2150430" cy="2876550"/>
                  <a:chOff x="1922526" y="662512"/>
                  <a:chExt cx="2150430" cy="2876550"/>
                </a:xfrm>
                <a:solidFill>
                  <a:schemeClr val="accent2"/>
                </a:solidFill>
              </p:grpSpPr>
              <p:sp>
                <p:nvSpPr>
                  <p:cNvPr id="23" name="Isosceles Triangle 2"/>
                  <p:cNvSpPr/>
                  <p:nvPr/>
                </p:nvSpPr>
                <p:spPr>
                  <a:xfrm flipH="1">
                    <a:off x="1922526" y="662512"/>
                    <a:ext cx="2150430" cy="1368456"/>
                  </a:xfrm>
                  <a:prstGeom prst="triangle">
                    <a:avLst>
                      <a:gd name="adj" fmla="val 65232"/>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Parallelogram 3"/>
                  <p:cNvSpPr/>
                  <p:nvPr/>
                </p:nvSpPr>
                <p:spPr>
                  <a:xfrm flipH="1">
                    <a:off x="2371923" y="2023986"/>
                    <a:ext cx="1701033" cy="1515076"/>
                  </a:xfrm>
                  <a:prstGeom prst="parallelogram">
                    <a:avLst>
                      <a:gd name="adj" fmla="val 30532"/>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sp>
            <p:nvSpPr>
              <p:cNvPr id="18" name="Freeform: Shape 19"/>
              <p:cNvSpPr/>
              <p:nvPr/>
            </p:nvSpPr>
            <p:spPr bwMode="auto">
              <a:xfrm>
                <a:off x="2661123" y="1315323"/>
                <a:ext cx="515051" cy="514096"/>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a:p>
            </p:txBody>
          </p:sp>
          <p:sp>
            <p:nvSpPr>
              <p:cNvPr id="19" name="Rectangle 1"/>
              <p:cNvSpPr/>
              <p:nvPr/>
            </p:nvSpPr>
            <p:spPr>
              <a:xfrm>
                <a:off x="2723573" y="2555787"/>
                <a:ext cx="1132790" cy="523220"/>
              </a:xfrm>
              <a:prstGeom prst="rect">
                <a:avLst/>
              </a:prstGeom>
            </p:spPr>
            <p:txBody>
              <a:bodyPr wrap="none">
                <a:noAutofit/>
              </a:bodyPr>
              <a:lstStyle/>
              <a:p>
                <a:r>
                  <a:rPr lang="zh-CN" altLang="en-US" sz="2800" b="1" dirty="0">
                    <a:solidFill>
                      <a:schemeClr val="bg1"/>
                    </a:solidFill>
                  </a:rPr>
                  <a:t>仅</a:t>
                </a:r>
                <a:r>
                  <a:rPr lang="en-US" altLang="zh-CN" sz="2800" b="1" dirty="0" smtClean="0">
                    <a:solidFill>
                      <a:schemeClr val="bg1"/>
                    </a:solidFill>
                  </a:rPr>
                  <a:t>Windows</a:t>
                </a:r>
              </a:p>
              <a:p>
                <a:pPr algn="r"/>
                <a:r>
                  <a:rPr lang="zh-CN" altLang="en-US" sz="2800" b="1" dirty="0" smtClean="0">
                    <a:solidFill>
                      <a:schemeClr val="bg1"/>
                    </a:solidFill>
                  </a:rPr>
                  <a:t>模式</a:t>
                </a:r>
                <a:endParaRPr lang="en-US" altLang="zh-CN" sz="2800" b="1" dirty="0">
                  <a:solidFill>
                    <a:schemeClr val="bg1"/>
                  </a:solidFill>
                </a:endParaRPr>
              </a:p>
            </p:txBody>
          </p:sp>
        </p:grpSp>
        <p:sp>
          <p:nvSpPr>
            <p:cNvPr id="26" name="矩形 25"/>
            <p:cNvSpPr/>
            <p:nvPr/>
          </p:nvSpPr>
          <p:spPr>
            <a:xfrm>
              <a:off x="1104614" y="5426845"/>
              <a:ext cx="4109434" cy="609398"/>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只允许使用</a:t>
              </a:r>
              <a:r>
                <a:rPr lang="en-US" altLang="zh-CN" sz="1400" dirty="0">
                  <a:solidFill>
                    <a:schemeClr val="tx1">
                      <a:lumMod val="50000"/>
                      <a:lumOff val="50000"/>
                    </a:schemeClr>
                  </a:solidFill>
                </a:rPr>
                <a:t>Windows</a:t>
              </a:r>
              <a:r>
                <a:rPr lang="zh-CN" altLang="en-US" sz="1400" dirty="0">
                  <a:solidFill>
                    <a:schemeClr val="tx1">
                      <a:lumMod val="50000"/>
                      <a:lumOff val="50000"/>
                    </a:schemeClr>
                  </a:solidFill>
                </a:rPr>
                <a:t>登录帐户连接</a:t>
              </a:r>
              <a:r>
                <a:rPr lang="en-US" altLang="zh-CN" sz="1400" dirty="0">
                  <a:solidFill>
                    <a:schemeClr val="tx1">
                      <a:lumMod val="50000"/>
                      <a:lumOff val="50000"/>
                    </a:schemeClr>
                  </a:solidFill>
                </a:rPr>
                <a:t>SQL Server</a:t>
              </a:r>
              <a:r>
                <a:rPr lang="zh-CN" altLang="en-US" sz="1400" dirty="0">
                  <a:solidFill>
                    <a:schemeClr val="tx1">
                      <a:lumMod val="50000"/>
                      <a:lumOff val="50000"/>
                    </a:schemeClr>
                  </a:solidFill>
                </a:rPr>
                <a:t>服务器实例</a:t>
              </a:r>
            </a:p>
          </p:txBody>
        </p:sp>
      </p:grpSp>
      <p:grpSp>
        <p:nvGrpSpPr>
          <p:cNvPr id="5" name="Group 7"/>
          <p:cNvGrpSpPr/>
          <p:nvPr/>
        </p:nvGrpSpPr>
        <p:grpSpPr>
          <a:xfrm>
            <a:off x="6911975" y="2070100"/>
            <a:ext cx="2847340" cy="2876550"/>
            <a:chOff x="7354535" y="2568575"/>
            <a:chExt cx="2847411" cy="2876550"/>
          </a:xfrm>
        </p:grpSpPr>
        <p:grpSp>
          <p:nvGrpSpPr>
            <p:cNvPr id="6" name="Group 8"/>
            <p:cNvGrpSpPr/>
            <p:nvPr/>
          </p:nvGrpSpPr>
          <p:grpSpPr>
            <a:xfrm flipH="1" flipV="1">
              <a:off x="7354535" y="2568575"/>
              <a:ext cx="2847411" cy="2876550"/>
              <a:chOff x="2074926" y="1130300"/>
              <a:chExt cx="2847411" cy="2876550"/>
            </a:xfrm>
          </p:grpSpPr>
          <p:sp>
            <p:nvSpPr>
              <p:cNvPr id="11" name="Parallelogram 9"/>
              <p:cNvSpPr/>
              <p:nvPr/>
            </p:nvSpPr>
            <p:spPr>
              <a:xfrm>
                <a:off x="2074926" y="3036363"/>
                <a:ext cx="1605841" cy="481752"/>
              </a:xfrm>
              <a:prstGeom prst="parallelogram">
                <a:avLst>
                  <a:gd name="adj" fmla="val 63945"/>
                </a:avLst>
              </a:prstGeom>
              <a:solidFill>
                <a:schemeClr val="bg1">
                  <a:lumMod val="6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Parallelogram 10"/>
              <p:cNvSpPr/>
              <p:nvPr/>
            </p:nvSpPr>
            <p:spPr>
              <a:xfrm flipH="1">
                <a:off x="2387902" y="3036363"/>
                <a:ext cx="1605841" cy="970487"/>
              </a:xfrm>
              <a:prstGeom prst="parallelogram">
                <a:avLst>
                  <a:gd name="adj" fmla="val 38669"/>
                </a:avLst>
              </a:prstGeom>
              <a:solidFill>
                <a:schemeClr val="tx1">
                  <a:lumMod val="65000"/>
                  <a:lumOff val="3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Isosceles Triangle 11"/>
              <p:cNvSpPr/>
              <p:nvPr/>
            </p:nvSpPr>
            <p:spPr>
              <a:xfrm>
                <a:off x="2771907" y="1130300"/>
                <a:ext cx="2150430" cy="1368456"/>
              </a:xfrm>
              <a:prstGeom prst="triangle">
                <a:avLst>
                  <a:gd name="adj" fmla="val 65232"/>
                </a:avLst>
              </a:prstGeom>
              <a:solidFill>
                <a:schemeClr val="bg1">
                  <a:lumMod val="6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Parallelogram 12"/>
              <p:cNvSpPr/>
              <p:nvPr/>
            </p:nvSpPr>
            <p:spPr>
              <a:xfrm>
                <a:off x="2771907" y="2491774"/>
                <a:ext cx="1701033" cy="1515076"/>
              </a:xfrm>
              <a:prstGeom prst="parallelogram">
                <a:avLst>
                  <a:gd name="adj" fmla="val 30532"/>
                </a:avLst>
              </a:prstGeom>
              <a:solidFill>
                <a:schemeClr val="bg1">
                  <a:lumMod val="6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0" name="Rectangle 22"/>
            <p:cNvSpPr/>
            <p:nvPr/>
          </p:nvSpPr>
          <p:spPr>
            <a:xfrm>
              <a:off x="7617910" y="4126208"/>
              <a:ext cx="1781115" cy="440832"/>
            </a:xfrm>
            <a:prstGeom prst="rect">
              <a:avLst/>
            </a:prstGeom>
          </p:spPr>
          <p:txBody>
            <a:bodyPr wrap="none">
              <a:noAutofit/>
            </a:bodyPr>
            <a:lstStyle/>
            <a:p>
              <a:r>
                <a:rPr lang="zh-CN" altLang="en-US" sz="2800" b="1" dirty="0">
                  <a:solidFill>
                    <a:srgbClr val="0070C0"/>
                  </a:solidFill>
                </a:rPr>
                <a:t>混合模式</a:t>
              </a:r>
              <a:endParaRPr lang="en-US" altLang="zh-CN" sz="2800" b="1" dirty="0">
                <a:solidFill>
                  <a:srgbClr val="0070C0"/>
                </a:solidFill>
              </a:endParaRPr>
            </a:p>
            <a:p>
              <a:endParaRPr lang="en-US" altLang="zh-CN" sz="2800" b="1" dirty="0">
                <a:solidFill>
                  <a:schemeClr val="bg1"/>
                </a:solidFill>
              </a:endParaRPr>
            </a:p>
          </p:txBody>
        </p:sp>
      </p:grpSp>
      <p:cxnSp>
        <p:nvCxnSpPr>
          <p:cNvPr id="32" name="直接连接符 31"/>
          <p:cNvCxnSpPr/>
          <p:nvPr/>
        </p:nvCxnSpPr>
        <p:spPr>
          <a:xfrm>
            <a:off x="6096000" y="1790799"/>
            <a:ext cx="0" cy="4114701"/>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登录帐户概述</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01</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52" name="组合 51"/>
          <p:cNvGrpSpPr/>
          <p:nvPr/>
        </p:nvGrpSpPr>
        <p:grpSpPr>
          <a:xfrm>
            <a:off x="6487086" y="2313542"/>
            <a:ext cx="4109434" cy="3700387"/>
            <a:chOff x="1159459" y="2313542"/>
            <a:chExt cx="4109434" cy="3700387"/>
          </a:xfrm>
        </p:grpSpPr>
        <p:sp>
          <p:nvSpPr>
            <p:cNvPr id="56" name="Freeform: Shape 19"/>
            <p:cNvSpPr/>
            <p:nvPr/>
          </p:nvSpPr>
          <p:spPr bwMode="auto">
            <a:xfrm>
              <a:off x="2734084" y="2313542"/>
              <a:ext cx="515051" cy="514096"/>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a:p>
          </p:txBody>
        </p:sp>
        <p:sp>
          <p:nvSpPr>
            <p:cNvPr id="54" name="矩形 53"/>
            <p:cNvSpPr/>
            <p:nvPr/>
          </p:nvSpPr>
          <p:spPr>
            <a:xfrm>
              <a:off x="1159459" y="5145999"/>
              <a:ext cx="4109434" cy="867930"/>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既可以使用</a:t>
              </a:r>
              <a:r>
                <a:rPr lang="en-US" altLang="zh-CN" sz="1400" dirty="0">
                  <a:solidFill>
                    <a:schemeClr val="tx1">
                      <a:lumMod val="50000"/>
                      <a:lumOff val="50000"/>
                    </a:schemeClr>
                  </a:solidFill>
                </a:rPr>
                <a:t>Windows</a:t>
              </a:r>
              <a:r>
                <a:rPr lang="zh-CN" altLang="en-US" sz="1400" dirty="0">
                  <a:solidFill>
                    <a:schemeClr val="tx1">
                      <a:lumMod val="50000"/>
                      <a:lumOff val="50000"/>
                    </a:schemeClr>
                  </a:solidFill>
                </a:rPr>
                <a:t>登录帐户，也可以使用</a:t>
              </a:r>
              <a:r>
                <a:rPr lang="en-US" altLang="zh-CN" sz="1400" dirty="0">
                  <a:solidFill>
                    <a:schemeClr val="tx1">
                      <a:lumMod val="50000"/>
                      <a:lumOff val="50000"/>
                    </a:schemeClr>
                  </a:solidFill>
                </a:rPr>
                <a:t>SQL Server</a:t>
              </a:r>
              <a:r>
                <a:rPr lang="zh-CN" altLang="en-US" sz="1400" dirty="0">
                  <a:solidFill>
                    <a:schemeClr val="tx1">
                      <a:lumMod val="50000"/>
                      <a:lumOff val="50000"/>
                    </a:schemeClr>
                  </a:solidFill>
                </a:rPr>
                <a:t>登录帐户。当使用</a:t>
              </a:r>
              <a:r>
                <a:rPr lang="en-US" altLang="zh-CN" sz="1400" dirty="0">
                  <a:solidFill>
                    <a:schemeClr val="tx1">
                      <a:lumMod val="50000"/>
                      <a:lumOff val="50000"/>
                    </a:schemeClr>
                  </a:solidFill>
                </a:rPr>
                <a:t>SQL Server</a:t>
              </a:r>
              <a:r>
                <a:rPr lang="zh-CN" altLang="en-US" sz="1400" dirty="0">
                  <a:solidFill>
                    <a:schemeClr val="tx1">
                      <a:lumMod val="50000"/>
                      <a:lumOff val="50000"/>
                    </a:schemeClr>
                  </a:solidFill>
                </a:rPr>
                <a:t>登录帐户时，还需要为其提供相应密码。</a:t>
              </a:r>
            </a:p>
          </p:txBody>
        </p:sp>
      </p:grpSp>
      <p:sp>
        <p:nvSpPr>
          <p:cNvPr id="42" name="矩形 41"/>
          <p:cNvSpPr/>
          <p:nvPr/>
        </p:nvSpPr>
        <p:spPr>
          <a:xfrm>
            <a:off x="1046328" y="1309928"/>
            <a:ext cx="2561877" cy="4247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rgbClr val="000000">
                    <a:lumMod val="65000"/>
                    <a:lumOff val="35000"/>
                  </a:srgbClr>
                </a:solidFill>
              </a:rPr>
              <a:t>2.</a:t>
            </a:r>
            <a:r>
              <a:rPr lang="zh-CN" altLang="en-US" b="1" dirty="0" smtClean="0">
                <a:solidFill>
                  <a:srgbClr val="000000">
                    <a:lumMod val="65000"/>
                    <a:lumOff val="35000"/>
                  </a:srgbClr>
                </a:solidFill>
              </a:rPr>
              <a:t>服务器</a:t>
            </a:r>
            <a:r>
              <a:rPr lang="zh-CN" altLang="en-US" b="1" dirty="0">
                <a:solidFill>
                  <a:srgbClr val="000000">
                    <a:lumMod val="65000"/>
                    <a:lumOff val="35000"/>
                  </a:srgbClr>
                </a:solidFill>
              </a:rPr>
              <a:t>身份验证模式</a:t>
            </a:r>
          </a:p>
        </p:txBody>
      </p:sp>
    </p:spTree>
  </p:cSld>
  <p:clrMapOvr>
    <a:masterClrMapping/>
  </p:clrMapOvr>
  <p:transition spd="slow">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权</a:t>
            </a:r>
            <a:r>
              <a:rPr lang="zh-CN" altLang="en-US" sz="3200" b="1" dirty="0" smtClean="0">
                <a:solidFill>
                  <a:srgbClr val="2980B9"/>
                </a:solidFill>
              </a:rPr>
              <a:t>限管理</a:t>
            </a:r>
            <a:endParaRPr lang="zh-CN" altLang="en-US" sz="3200" b="1" dirty="0">
              <a:solidFill>
                <a:srgbClr val="2980B9"/>
              </a:solidFill>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41707" y="1329805"/>
            <a:ext cx="10269051" cy="1416010"/>
            <a:chOff x="1072548" y="4153868"/>
            <a:chExt cx="2257725" cy="431941"/>
          </a:xfrm>
        </p:grpSpPr>
        <p:sp>
          <p:nvSpPr>
            <p:cNvPr id="15" name="矩形 14"/>
            <p:cNvSpPr/>
            <p:nvPr/>
          </p:nvSpPr>
          <p:spPr>
            <a:xfrm>
              <a:off x="1072548" y="4304156"/>
              <a:ext cx="2158389" cy="281653"/>
            </a:xfrm>
            <a:prstGeom prst="rect">
              <a:avLst/>
            </a:prstGeom>
          </p:spPr>
          <p:txBody>
            <a:bodyPr wrap="square">
              <a:spAutoFit/>
              <a:scene3d>
                <a:camera prst="orthographicFront"/>
                <a:lightRig rig="threePt" dir="t"/>
              </a:scene3d>
              <a:sp3d contourW="6350"/>
            </a:bodyPr>
            <a:lstStyle/>
            <a:p>
              <a:pPr indent="0"/>
              <a:r>
                <a:rPr lang="zh-CN" altLang="en-US" dirty="0" smtClean="0">
                  <a:latin typeface="Courier New" panose="02070309020205020404" charset="0"/>
                  <a:ea typeface="宋体" panose="02010600030101010101" pitchFamily="2" charset="-122"/>
                  <a:sym typeface="+mn-ea"/>
                </a:rPr>
                <a:t>（</a:t>
              </a:r>
              <a:r>
                <a:rPr lang="en-US" altLang="zh-CN" dirty="0">
                  <a:latin typeface="Courier New" panose="02070309020205020404" charset="0"/>
                  <a:ea typeface="宋体" panose="02010600030101010101" pitchFamily="2" charset="-122"/>
                  <a:sym typeface="+mn-ea"/>
                </a:rPr>
                <a:t>1</a:t>
              </a:r>
              <a:r>
                <a:rPr lang="zh-CN" altLang="en-US" dirty="0">
                  <a:latin typeface="Courier New" panose="02070309020205020404" charset="0"/>
                  <a:ea typeface="宋体" panose="02010600030101010101" pitchFamily="2" charset="-122"/>
                  <a:sym typeface="+mn-ea"/>
                </a:rPr>
                <a:t>）废除语句权限</a:t>
              </a:r>
            </a:p>
            <a:p>
              <a:pPr indent="0"/>
              <a:r>
                <a:rPr lang="zh-CN" altLang="en-US" dirty="0">
                  <a:latin typeface="Courier New" panose="02070309020205020404" charset="0"/>
                  <a:ea typeface="宋体" panose="02010600030101010101" pitchFamily="2" charset="-122"/>
                  <a:sym typeface="+mn-ea"/>
                </a:rPr>
                <a:t>格式：</a:t>
              </a:r>
              <a:r>
                <a:rPr lang="en-US" altLang="zh-CN" dirty="0">
                  <a:latin typeface="Courier New" panose="02070309020205020404" charset="0"/>
                  <a:ea typeface="宋体" panose="02010600030101010101" pitchFamily="2" charset="-122"/>
                  <a:sym typeface="+mn-ea"/>
                </a:rPr>
                <a:t>revoke {all|</a:t>
              </a:r>
              <a:r>
                <a:rPr lang="zh-CN" altLang="en-US" dirty="0">
                  <a:latin typeface="Courier New" panose="02070309020205020404" charset="0"/>
                  <a:ea typeface="宋体" panose="02010600030101010101" pitchFamily="2" charset="-122"/>
                  <a:sym typeface="+mn-ea"/>
                </a:rPr>
                <a:t>语句权限</a:t>
              </a:r>
              <a:r>
                <a:rPr lang="en-US" altLang="zh-CN" dirty="0">
                  <a:latin typeface="Courier New" panose="02070309020205020404" charset="0"/>
                  <a:ea typeface="宋体" panose="02010600030101010101" pitchFamily="2" charset="-122"/>
                  <a:sym typeface="+mn-ea"/>
                </a:rPr>
                <a:t>[,...n]} from</a:t>
              </a:r>
              <a:r>
                <a:rPr lang="zh-CN" altLang="en-US" dirty="0">
                  <a:latin typeface="Courier New" panose="02070309020205020404" charset="0"/>
                  <a:ea typeface="宋体" panose="02010600030101010101" pitchFamily="2" charset="-122"/>
                  <a:sym typeface="+mn-ea"/>
                </a:rPr>
                <a:t>数据库主体 </a:t>
              </a:r>
              <a:r>
                <a:rPr lang="en-US" altLang="zh-CN" dirty="0">
                  <a:latin typeface="Courier New" panose="02070309020205020404" charset="0"/>
                  <a:ea typeface="宋体" panose="02010600030101010101" pitchFamily="2" charset="-122"/>
                  <a:sym typeface="+mn-ea"/>
                </a:rPr>
                <a:t>[,...n]</a:t>
              </a:r>
            </a:p>
            <a:p>
              <a:pPr indent="0"/>
              <a:r>
                <a:rPr lang="zh-CN" altLang="en-US" dirty="0">
                  <a:latin typeface="Courier New" panose="02070309020205020404" charset="0"/>
                  <a:ea typeface="宋体" panose="02010600030101010101" pitchFamily="2" charset="-122"/>
                  <a:sym typeface="+mn-ea"/>
                </a:rPr>
                <a:t>功能：收回数据库主体的语句权限。</a:t>
              </a:r>
            </a:p>
          </p:txBody>
        </p:sp>
        <p:sp>
          <p:nvSpPr>
            <p:cNvPr id="16" name="矩形 15"/>
            <p:cNvSpPr/>
            <p:nvPr/>
          </p:nvSpPr>
          <p:spPr>
            <a:xfrm>
              <a:off x="1088299" y="4153868"/>
              <a:ext cx="2241974" cy="129561"/>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5.</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revoke</a:t>
              </a:r>
              <a:r>
                <a:rPr lang="zh-CN" altLang="en-US" b="1" dirty="0">
                  <a:solidFill>
                    <a:schemeClr val="tx1">
                      <a:lumMod val="65000"/>
                      <a:lumOff val="35000"/>
                    </a:schemeClr>
                  </a:solidFill>
                </a:rPr>
                <a:t>语句废除数据库用户（角色）的语句权限和对象权限（收回已经给予的）</a:t>
              </a:r>
            </a:p>
          </p:txBody>
        </p:sp>
      </p:grpSp>
      <p:grpSp>
        <p:nvGrpSpPr>
          <p:cNvPr id="12" name="组合 11"/>
          <p:cNvGrpSpPr/>
          <p:nvPr/>
        </p:nvGrpSpPr>
        <p:grpSpPr>
          <a:xfrm>
            <a:off x="941707" y="2968105"/>
            <a:ext cx="10269051" cy="3632001"/>
            <a:chOff x="1072548" y="4153868"/>
            <a:chExt cx="2257725" cy="1107909"/>
          </a:xfrm>
        </p:grpSpPr>
        <p:sp>
          <p:nvSpPr>
            <p:cNvPr id="13" name="矩形 12"/>
            <p:cNvSpPr/>
            <p:nvPr/>
          </p:nvSpPr>
          <p:spPr>
            <a:xfrm>
              <a:off x="1072548" y="4304156"/>
              <a:ext cx="2158389" cy="957621"/>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操作步骤：</a:t>
              </a:r>
            </a:p>
            <a:p>
              <a:pPr indent="0"/>
              <a:r>
                <a:rPr lang="zh-CN" altLang="en-US" dirty="0">
                  <a:latin typeface="Courier New" panose="02070309020205020404" charset="0"/>
                  <a:ea typeface="宋体" panose="02010600030101010101" pitchFamily="2" charset="-122"/>
                  <a:sym typeface="+mn-ea"/>
                </a:rPr>
                <a:t>步骤</a:t>
              </a:r>
              <a:r>
                <a:rPr lang="en-US" altLang="zh-CN" dirty="0">
                  <a:latin typeface="Courier New" panose="02070309020205020404" charset="0"/>
                  <a:ea typeface="宋体" panose="02010600030101010101" pitchFamily="2" charset="-122"/>
                  <a:sym typeface="+mn-ea"/>
                </a:rPr>
                <a:t>1</a:t>
              </a:r>
              <a:r>
                <a:rPr lang="zh-CN" altLang="en-US" dirty="0">
                  <a:latin typeface="Courier New" panose="02070309020205020404" charset="0"/>
                  <a:ea typeface="宋体" panose="02010600030101010101" pitchFamily="2" charset="-122"/>
                  <a:sym typeface="+mn-ea"/>
                </a:rPr>
                <a:t>：以</a:t>
              </a:r>
              <a:r>
                <a:rPr lang="en-US" altLang="zh-CN" dirty="0">
                  <a:latin typeface="Courier New" panose="02070309020205020404" charset="0"/>
                  <a:ea typeface="宋体" panose="02010600030101010101" pitchFamily="2" charset="-122"/>
                  <a:sym typeface="+mn-ea"/>
                </a:rPr>
                <a:t>sa</a:t>
              </a:r>
              <a:r>
                <a:rPr lang="zh-CN" altLang="en-US" dirty="0">
                  <a:latin typeface="Courier New" panose="02070309020205020404" charset="0"/>
                  <a:ea typeface="宋体" panose="02010600030101010101" pitchFamily="2" charset="-122"/>
                  <a:sym typeface="+mn-ea"/>
                </a:rPr>
                <a:t>或者等价</a:t>
              </a:r>
              <a:r>
                <a:rPr lang="en-US" altLang="zh-CN" dirty="0">
                  <a:latin typeface="Courier New" panose="02070309020205020404" charset="0"/>
                  <a:ea typeface="宋体" panose="02010600030101010101" pitchFamily="2" charset="-122"/>
                  <a:sym typeface="+mn-ea"/>
                </a:rPr>
                <a:t>sa</a:t>
              </a:r>
              <a:r>
                <a:rPr lang="zh-CN" altLang="en-US" dirty="0">
                  <a:latin typeface="Courier New" panose="02070309020205020404" charset="0"/>
                  <a:ea typeface="宋体" panose="02010600030101010101" pitchFamily="2" charset="-122"/>
                  <a:sym typeface="+mn-ea"/>
                </a:rPr>
                <a:t>的登录帐户登录服务器，输入并执行以下代码：</a:t>
              </a:r>
            </a:p>
            <a:p>
              <a:pPr indent="0"/>
              <a:r>
                <a:rPr lang="en-US" altLang="zh-CN" dirty="0">
                  <a:latin typeface="Courier New" panose="02070309020205020404" charset="0"/>
                  <a:ea typeface="宋体" panose="02010600030101010101" pitchFamily="2" charset="-122"/>
                  <a:sym typeface="+mn-ea"/>
                </a:rPr>
                <a:t>use jxgl</a:t>
              </a:r>
            </a:p>
            <a:p>
              <a:pPr indent="0"/>
              <a:r>
                <a:rPr lang="en-US" altLang="zh-CN" dirty="0">
                  <a:latin typeface="Courier New" panose="02070309020205020404" charset="0"/>
                  <a:ea typeface="宋体" panose="02010600030101010101" pitchFamily="2" charset="-122"/>
                  <a:sym typeface="+mn-ea"/>
                </a:rPr>
                <a:t>revoke create view from sql_loginA_U</a:t>
              </a:r>
            </a:p>
            <a:p>
              <a:pPr indent="0"/>
              <a:r>
                <a:rPr lang="zh-CN" altLang="en-US" dirty="0">
                  <a:latin typeface="Courier New" panose="02070309020205020404" charset="0"/>
                  <a:ea typeface="宋体" panose="02010600030101010101" pitchFamily="2" charset="-122"/>
                  <a:sym typeface="+mn-ea"/>
                </a:rPr>
                <a:t>步骤</a:t>
              </a:r>
              <a:r>
                <a:rPr lang="en-US" altLang="zh-CN" dirty="0">
                  <a:latin typeface="Courier New" panose="02070309020205020404" charset="0"/>
                  <a:ea typeface="宋体" panose="02010600030101010101" pitchFamily="2" charset="-122"/>
                  <a:sym typeface="+mn-ea"/>
                </a:rPr>
                <a:t>2</a:t>
              </a:r>
              <a:r>
                <a:rPr lang="zh-CN" altLang="en-US" dirty="0">
                  <a:latin typeface="Courier New" panose="02070309020205020404" charset="0"/>
                  <a:ea typeface="宋体" panose="02010600030101010101" pitchFamily="2" charset="-122"/>
                  <a:sym typeface="+mn-ea"/>
                </a:rPr>
                <a:t>：以</a:t>
              </a:r>
              <a:r>
                <a:rPr lang="en-US" altLang="zh-CN" dirty="0">
                  <a:latin typeface="Courier New" panose="02070309020205020404" charset="0"/>
                  <a:ea typeface="宋体" panose="02010600030101010101" pitchFamily="2" charset="-122"/>
                  <a:sym typeface="+mn-ea"/>
                </a:rPr>
                <a:t>sql_loginA</a:t>
              </a:r>
              <a:r>
                <a:rPr lang="zh-CN" altLang="en-US" dirty="0">
                  <a:latin typeface="Courier New" panose="02070309020205020404" charset="0"/>
                  <a:ea typeface="宋体" panose="02010600030101010101" pitchFamily="2" charset="-122"/>
                  <a:sym typeface="+mn-ea"/>
                </a:rPr>
                <a:t>登录数据库服务器，输入并执行以下代码：</a:t>
              </a:r>
            </a:p>
            <a:p>
              <a:pPr indent="0"/>
              <a:r>
                <a:rPr lang="en-US" altLang="zh-CN" dirty="0">
                  <a:latin typeface="Courier New" panose="02070309020205020404" charset="0"/>
                  <a:ea typeface="宋体" panose="02010600030101010101" pitchFamily="2" charset="-122"/>
                  <a:sym typeface="+mn-ea"/>
                </a:rPr>
                <a:t>use jxgl</a:t>
              </a:r>
            </a:p>
            <a:p>
              <a:pPr indent="0"/>
              <a:r>
                <a:rPr lang="en-US" altLang="zh-CN" dirty="0">
                  <a:latin typeface="Courier New" panose="02070309020205020404" charset="0"/>
                  <a:ea typeface="宋体" panose="02010600030101010101" pitchFamily="2" charset="-122"/>
                  <a:sym typeface="+mn-ea"/>
                </a:rPr>
                <a:t>go</a:t>
              </a:r>
            </a:p>
            <a:p>
              <a:pPr indent="0"/>
              <a:r>
                <a:rPr lang="en-US" altLang="zh-CN" dirty="0">
                  <a:latin typeface="Courier New" panose="02070309020205020404" charset="0"/>
                  <a:ea typeface="宋体" panose="02010600030101010101" pitchFamily="2" charset="-122"/>
                  <a:sym typeface="+mn-ea"/>
                </a:rPr>
                <a:t>create view loginA_schema.student</a:t>
              </a:r>
            </a:p>
            <a:p>
              <a:pPr indent="0"/>
              <a:r>
                <a:rPr lang="en-US" altLang="zh-CN" dirty="0">
                  <a:latin typeface="Courier New" panose="02070309020205020404" charset="0"/>
                  <a:ea typeface="宋体" panose="02010600030101010101" pitchFamily="2" charset="-122"/>
                  <a:sym typeface="+mn-ea"/>
                </a:rPr>
                <a:t> as select * from </a:t>
              </a:r>
              <a:r>
                <a:rPr lang="zh-CN" altLang="en-US" dirty="0">
                  <a:latin typeface="Courier New" panose="02070309020205020404" charset="0"/>
                  <a:ea typeface="宋体" panose="02010600030101010101" pitchFamily="2" charset="-122"/>
                  <a:sym typeface="+mn-ea"/>
                </a:rPr>
                <a:t>学生</a:t>
              </a:r>
            </a:p>
            <a:p>
              <a:pPr indent="0"/>
              <a:r>
                <a:rPr lang="zh-CN" altLang="en-US" dirty="0">
                  <a:latin typeface="Courier New" panose="02070309020205020404" charset="0"/>
                  <a:ea typeface="宋体" panose="02010600030101010101" pitchFamily="2" charset="-122"/>
                  <a:sym typeface="+mn-ea"/>
                </a:rPr>
                <a:t>运行结果</a:t>
              </a:r>
              <a:r>
                <a:rPr lang="zh-CN" altLang="en-US" dirty="0" smtClean="0">
                  <a:latin typeface="Courier New" panose="02070309020205020404" charset="0"/>
                  <a:ea typeface="宋体" panose="02010600030101010101" pitchFamily="2" charset="-122"/>
                  <a:sym typeface="+mn-ea"/>
                </a:rPr>
                <a:t>：</a:t>
              </a:r>
              <a:endParaRPr lang="en-US" altLang="zh-CN" dirty="0" smtClean="0">
                <a:latin typeface="Courier New" panose="02070309020205020404" charset="0"/>
                <a:ea typeface="宋体" panose="02010600030101010101" pitchFamily="2" charset="-122"/>
                <a:sym typeface="+mn-ea"/>
              </a:endParaRPr>
            </a:p>
            <a:p>
              <a:pPr indent="0"/>
              <a:r>
                <a:rPr lang="zh-CN" altLang="en-US" dirty="0" smtClean="0">
                  <a:latin typeface="Courier New" panose="02070309020205020404" charset="0"/>
                  <a:ea typeface="宋体" panose="02010600030101010101" pitchFamily="2" charset="-122"/>
                  <a:sym typeface="+mn-ea"/>
                </a:rPr>
                <a:t>在</a:t>
              </a:r>
              <a:r>
                <a:rPr lang="zh-CN" altLang="en-US" dirty="0">
                  <a:latin typeface="Courier New" panose="02070309020205020404" charset="0"/>
                  <a:ea typeface="宋体" panose="02010600030101010101" pitchFamily="2" charset="-122"/>
                  <a:sym typeface="+mn-ea"/>
                </a:rPr>
                <a:t>数据库</a:t>
              </a:r>
              <a:r>
                <a:rPr lang="en-US" altLang="zh-CN" dirty="0">
                  <a:latin typeface="Courier New" panose="02070309020205020404" charset="0"/>
                  <a:ea typeface="宋体" panose="02010600030101010101" pitchFamily="2" charset="-122"/>
                  <a:sym typeface="+mn-ea"/>
                </a:rPr>
                <a:t>'JXGL'</a:t>
              </a:r>
              <a:r>
                <a:rPr lang="zh-CN" altLang="en-US" dirty="0">
                  <a:latin typeface="Courier New" panose="02070309020205020404" charset="0"/>
                  <a:ea typeface="宋体" panose="02010600030101010101" pitchFamily="2" charset="-122"/>
                  <a:sym typeface="+mn-ea"/>
                </a:rPr>
                <a:t>中拒绝了</a:t>
              </a:r>
              <a:r>
                <a:rPr lang="en-US" altLang="zh-CN" dirty="0">
                  <a:latin typeface="Courier New" panose="02070309020205020404" charset="0"/>
                  <a:ea typeface="宋体" panose="02010600030101010101" pitchFamily="2" charset="-122"/>
                  <a:sym typeface="+mn-ea"/>
                </a:rPr>
                <a:t>CREATE VIEW </a:t>
              </a:r>
              <a:r>
                <a:rPr lang="zh-CN" altLang="en-US" dirty="0">
                  <a:latin typeface="Courier New" panose="02070309020205020404" charset="0"/>
                  <a:ea typeface="宋体" panose="02010600030101010101" pitchFamily="2" charset="-122"/>
                  <a:sym typeface="+mn-ea"/>
                </a:rPr>
                <a:t>权限。</a:t>
              </a:r>
            </a:p>
          </p:txBody>
        </p:sp>
        <p:sp>
          <p:nvSpPr>
            <p:cNvPr id="17" name="矩形 16"/>
            <p:cNvSpPr/>
            <p:nvPr/>
          </p:nvSpPr>
          <p:spPr>
            <a:xfrm>
              <a:off x="1088299" y="4153868"/>
              <a:ext cx="2241974" cy="129561"/>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26】 </a:t>
              </a:r>
              <a:r>
                <a:rPr lang="zh-CN" altLang="en-US" b="1" dirty="0" smtClean="0">
                  <a:solidFill>
                    <a:schemeClr val="tx1">
                      <a:lumMod val="65000"/>
                      <a:lumOff val="35000"/>
                    </a:schemeClr>
                  </a:solidFill>
                </a:rPr>
                <a:t>使</a:t>
              </a:r>
              <a:r>
                <a:rPr lang="zh-CN" altLang="en-US" b="1" dirty="0">
                  <a:solidFill>
                    <a:schemeClr val="tx1">
                      <a:lumMod val="65000"/>
                      <a:lumOff val="35000"/>
                    </a:schemeClr>
                  </a:solidFill>
                </a:rPr>
                <a:t>用</a:t>
              </a:r>
              <a:r>
                <a:rPr lang="en-US" altLang="zh-CN" b="1" dirty="0">
                  <a:solidFill>
                    <a:schemeClr val="tx1">
                      <a:lumMod val="65000"/>
                      <a:lumOff val="35000"/>
                    </a:schemeClr>
                  </a:solidFill>
                </a:rPr>
                <a:t>revoke</a:t>
              </a:r>
              <a:r>
                <a:rPr lang="zh-CN" altLang="en-US" b="1" dirty="0">
                  <a:solidFill>
                    <a:schemeClr val="tx1">
                      <a:lumMod val="65000"/>
                      <a:lumOff val="35000"/>
                    </a:schemeClr>
                  </a:solidFill>
                </a:rPr>
                <a:t>语句收回数据库用户</a:t>
              </a:r>
              <a:r>
                <a:rPr lang="en-US" altLang="zh-CN" b="1" dirty="0">
                  <a:solidFill>
                    <a:schemeClr val="tx1">
                      <a:lumMod val="65000"/>
                      <a:lumOff val="35000"/>
                    </a:schemeClr>
                  </a:solidFill>
                </a:rPr>
                <a:t>sql_loginA_U</a:t>
              </a:r>
              <a:r>
                <a:rPr lang="zh-CN" altLang="en-US" b="1" dirty="0">
                  <a:solidFill>
                    <a:schemeClr val="tx1">
                      <a:lumMod val="65000"/>
                      <a:lumOff val="35000"/>
                    </a:schemeClr>
                  </a:solidFill>
                </a:rPr>
                <a:t>创建视图的权限。</a:t>
              </a:r>
            </a:p>
          </p:txBody>
        </p:sp>
      </p:grpSp>
    </p:spTree>
  </p:cSld>
  <p:clrMapOvr>
    <a:masterClrMapping/>
  </p:clrMapOvr>
  <p:transition spd="slow">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权</a:t>
            </a:r>
            <a:r>
              <a:rPr lang="zh-CN" altLang="en-US" sz="3200" b="1" dirty="0" smtClean="0">
                <a:solidFill>
                  <a:srgbClr val="2980B9"/>
                </a:solidFill>
              </a:rPr>
              <a:t>限管理</a:t>
            </a:r>
            <a:endParaRPr lang="zh-CN" altLang="en-US" sz="3200" b="1" dirty="0">
              <a:solidFill>
                <a:srgbClr val="2980B9"/>
              </a:solidFill>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41707" y="1329805"/>
            <a:ext cx="10269051" cy="4462998"/>
            <a:chOff x="1072548" y="4153868"/>
            <a:chExt cx="2257725" cy="1361397"/>
          </a:xfrm>
        </p:grpSpPr>
        <p:sp>
          <p:nvSpPr>
            <p:cNvPr id="15" name="矩形 14"/>
            <p:cNvSpPr/>
            <p:nvPr/>
          </p:nvSpPr>
          <p:spPr>
            <a:xfrm>
              <a:off x="1072548" y="4304156"/>
              <a:ext cx="2158389" cy="1211109"/>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a:t>
              </a:r>
              <a:r>
                <a:rPr lang="en-US" altLang="zh-CN" dirty="0">
                  <a:latin typeface="Courier New" panose="02070309020205020404" charset="0"/>
                  <a:ea typeface="宋体" panose="02010600030101010101" pitchFamily="2" charset="-122"/>
                  <a:sym typeface="+mn-ea"/>
                </a:rPr>
                <a:t>2</a:t>
              </a:r>
              <a:r>
                <a:rPr lang="zh-CN" altLang="en-US" dirty="0">
                  <a:latin typeface="Courier New" panose="02070309020205020404" charset="0"/>
                  <a:ea typeface="宋体" panose="02010600030101010101" pitchFamily="2" charset="-122"/>
                  <a:sym typeface="+mn-ea"/>
                </a:rPr>
                <a:t>）废除对象权限</a:t>
              </a:r>
            </a:p>
            <a:p>
              <a:pPr indent="0"/>
              <a:r>
                <a:rPr lang="zh-CN" altLang="en-US" dirty="0">
                  <a:latin typeface="Courier New" panose="02070309020205020404" charset="0"/>
                  <a:ea typeface="宋体" panose="02010600030101010101" pitchFamily="2" charset="-122"/>
                  <a:sym typeface="+mn-ea"/>
                </a:rPr>
                <a:t>格式：</a:t>
              </a:r>
            </a:p>
            <a:p>
              <a:pPr indent="0"/>
              <a:r>
                <a:rPr lang="en-US" altLang="zh-CN" dirty="0">
                  <a:latin typeface="Courier New" panose="02070309020205020404" charset="0"/>
                  <a:ea typeface="宋体" panose="02010600030101010101" pitchFamily="2" charset="-122"/>
                  <a:sym typeface="+mn-ea"/>
                </a:rPr>
                <a:t>revoke [grant option for] {all [privileges]|</a:t>
              </a:r>
              <a:r>
                <a:rPr lang="zh-CN" altLang="en-US" dirty="0">
                  <a:latin typeface="Courier New" panose="02070309020205020404" charset="0"/>
                  <a:ea typeface="宋体" panose="02010600030101010101" pitchFamily="2" charset="-122"/>
                  <a:sym typeface="+mn-ea"/>
                </a:rPr>
                <a:t>对象权限</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列名</a:t>
              </a:r>
              <a:r>
                <a:rPr lang="en-US" altLang="zh-CN" dirty="0">
                  <a:latin typeface="Courier New" panose="02070309020205020404" charset="0"/>
                  <a:ea typeface="宋体" panose="02010600030101010101" pitchFamily="2" charset="-122"/>
                  <a:sym typeface="+mn-ea"/>
                </a:rPr>
                <a:t>[,...n ])]}[,...n ]on</a:t>
              </a:r>
            </a:p>
            <a:p>
              <a:pPr indent="0"/>
              <a:r>
                <a:rPr lang="en-US" altLang="zh-CN" dirty="0">
                  <a:latin typeface="Courier New" panose="02070309020205020404" charset="0"/>
                  <a:ea typeface="宋体" panose="02010600030101010101" pitchFamily="2" charset="-122"/>
                  <a:sym typeface="+mn-ea"/>
                </a:rPr>
                <a:t>[object::][</a:t>
              </a:r>
              <a:r>
                <a:rPr lang="zh-CN" altLang="en-US" dirty="0">
                  <a:latin typeface="Courier New" panose="02070309020205020404" charset="0"/>
                  <a:ea typeface="宋体" panose="02010600030101010101" pitchFamily="2" charset="-122"/>
                  <a:sym typeface="+mn-ea"/>
                </a:rPr>
                <a:t>架构名</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对象名</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列名</a:t>
              </a:r>
              <a:r>
                <a:rPr lang="en-US" altLang="zh-CN" dirty="0">
                  <a:latin typeface="Courier New" panose="02070309020205020404" charset="0"/>
                  <a:ea typeface="宋体" panose="02010600030101010101" pitchFamily="2" charset="-122"/>
                  <a:sym typeface="+mn-ea"/>
                </a:rPr>
                <a:t>[,...n])]</a:t>
              </a:r>
            </a:p>
            <a:p>
              <a:pPr indent="0"/>
              <a:r>
                <a:rPr lang="en-US" altLang="zh-CN" dirty="0">
                  <a:latin typeface="Courier New" panose="02070309020205020404" charset="0"/>
                  <a:ea typeface="宋体" panose="02010600030101010101" pitchFamily="2" charset="-122"/>
                  <a:sym typeface="+mn-ea"/>
                </a:rPr>
                <a:t> {from | to}</a:t>
              </a:r>
              <a:r>
                <a:rPr lang="zh-CN" altLang="en-US" dirty="0">
                  <a:latin typeface="Courier New" panose="02070309020205020404" charset="0"/>
                  <a:ea typeface="宋体" panose="02010600030101010101" pitchFamily="2" charset="-122"/>
                  <a:sym typeface="+mn-ea"/>
                </a:rPr>
                <a:t>数据库主体</a:t>
              </a:r>
              <a:r>
                <a:rPr lang="en-US" altLang="zh-CN" dirty="0">
                  <a:latin typeface="Courier New" panose="02070309020205020404" charset="0"/>
                  <a:ea typeface="宋体" panose="02010600030101010101" pitchFamily="2" charset="-122"/>
                  <a:sym typeface="+mn-ea"/>
                </a:rPr>
                <a:t>[,...n][cascade][as {</a:t>
              </a:r>
              <a:r>
                <a:rPr lang="zh-CN" altLang="en-US" dirty="0">
                  <a:latin typeface="Courier New" panose="02070309020205020404" charset="0"/>
                  <a:ea typeface="宋体" panose="02010600030101010101" pitchFamily="2" charset="-122"/>
                  <a:sym typeface="+mn-ea"/>
                </a:rPr>
                <a:t>组</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角色</a:t>
              </a:r>
              <a:r>
                <a:rPr lang="en-US" altLang="zh-CN" dirty="0">
                  <a:latin typeface="Courier New" panose="02070309020205020404" charset="0"/>
                  <a:ea typeface="宋体" panose="02010600030101010101" pitchFamily="2" charset="-122"/>
                  <a:sym typeface="+mn-ea"/>
                </a:rPr>
                <a:t>}]</a:t>
              </a:r>
            </a:p>
            <a:p>
              <a:pPr indent="0"/>
              <a:r>
                <a:rPr lang="zh-CN" altLang="en-US" dirty="0">
                  <a:latin typeface="Courier New" panose="02070309020205020404" charset="0"/>
                  <a:ea typeface="宋体" panose="02010600030101010101" pitchFamily="2" charset="-122"/>
                  <a:sym typeface="+mn-ea"/>
                </a:rPr>
                <a:t>功能：收回数据库主体的对象权限。</a:t>
              </a:r>
            </a:p>
            <a:p>
              <a:pPr indent="0"/>
              <a:r>
                <a:rPr lang="zh-CN" altLang="en-US" dirty="0">
                  <a:latin typeface="Courier New" panose="02070309020205020404" charset="0"/>
                  <a:ea typeface="宋体" panose="02010600030101010101" pitchFamily="2" charset="-122"/>
                  <a:sym typeface="+mn-ea"/>
                </a:rPr>
                <a:t>说明：</a:t>
              </a:r>
            </a:p>
            <a:p>
              <a:pPr indent="0"/>
              <a:r>
                <a:rPr lang="en-US" altLang="zh-CN" dirty="0">
                  <a:latin typeface="Courier New" panose="02070309020205020404" charset="0"/>
                  <a:ea typeface="宋体" panose="02010600030101010101" pitchFamily="2" charset="-122"/>
                  <a:sym typeface="+mn-ea"/>
                </a:rPr>
                <a:t>1</a:t>
              </a:r>
              <a:r>
                <a:rPr lang="zh-CN" altLang="en-US" dirty="0">
                  <a:latin typeface="Courier New" panose="02070309020205020404" charset="0"/>
                  <a:ea typeface="宋体" panose="02010600030101010101" pitchFamily="2" charset="-122"/>
                  <a:sym typeface="+mn-ea"/>
                </a:rPr>
                <a:t>）</a:t>
              </a:r>
              <a:r>
                <a:rPr lang="en-US" altLang="zh-CN" dirty="0">
                  <a:latin typeface="Courier New" panose="02070309020205020404" charset="0"/>
                  <a:ea typeface="宋体" panose="02010600030101010101" pitchFamily="2" charset="-122"/>
                  <a:sym typeface="+mn-ea"/>
                </a:rPr>
                <a:t>grant option for</a:t>
              </a:r>
              <a:r>
                <a:rPr lang="zh-CN" altLang="en-US" dirty="0">
                  <a:latin typeface="Courier New" panose="02070309020205020404" charset="0"/>
                  <a:ea typeface="宋体" panose="02010600030101010101" pitchFamily="2" charset="-122"/>
                  <a:sym typeface="+mn-ea"/>
                </a:rPr>
                <a:t>：收回</a:t>
              </a:r>
              <a:r>
                <a:rPr lang="en-US" altLang="zh-CN" dirty="0">
                  <a:latin typeface="Courier New" panose="02070309020205020404" charset="0"/>
                  <a:ea typeface="宋体" panose="02010600030101010101" pitchFamily="2" charset="-122"/>
                  <a:sym typeface="+mn-ea"/>
                </a:rPr>
                <a:t>with grant option</a:t>
              </a:r>
              <a:r>
                <a:rPr lang="zh-CN" altLang="en-US" dirty="0">
                  <a:latin typeface="Courier New" panose="02070309020205020404" charset="0"/>
                  <a:ea typeface="宋体" panose="02010600030101010101" pitchFamily="2" charset="-122"/>
                  <a:sym typeface="+mn-ea"/>
                </a:rPr>
                <a:t>权限，不能拥有授予其它数据库主体的权限。</a:t>
              </a:r>
            </a:p>
            <a:p>
              <a:pPr indent="0"/>
              <a:r>
                <a:rPr lang="en-US" altLang="zh-CN" dirty="0">
                  <a:latin typeface="Courier New" panose="02070309020205020404" charset="0"/>
                  <a:ea typeface="宋体" panose="02010600030101010101" pitchFamily="2" charset="-122"/>
                  <a:sym typeface="+mn-ea"/>
                </a:rPr>
                <a:t>2</a:t>
              </a:r>
              <a:r>
                <a:rPr lang="zh-CN" altLang="en-US" dirty="0">
                  <a:latin typeface="Courier New" panose="02070309020205020404" charset="0"/>
                  <a:ea typeface="宋体" panose="02010600030101010101" pitchFamily="2" charset="-122"/>
                  <a:sym typeface="+mn-ea"/>
                </a:rPr>
                <a:t>）</a:t>
              </a:r>
              <a:r>
                <a:rPr lang="en-US" altLang="zh-CN" dirty="0">
                  <a:latin typeface="Courier New" panose="02070309020205020404" charset="0"/>
                  <a:ea typeface="宋体" panose="02010600030101010101" pitchFamily="2" charset="-122"/>
                  <a:sym typeface="+mn-ea"/>
                </a:rPr>
                <a:t>cascade</a:t>
              </a:r>
              <a:r>
                <a:rPr lang="zh-CN" altLang="en-US" dirty="0">
                  <a:latin typeface="Courier New" panose="02070309020205020404" charset="0"/>
                  <a:ea typeface="宋体" panose="02010600030101010101" pitchFamily="2" charset="-122"/>
                  <a:sym typeface="+mn-ea"/>
                </a:rPr>
                <a:t>：连带收回来源此数据库主体授权的数据库主体权限。</a:t>
              </a:r>
            </a:p>
            <a:p>
              <a:pPr indent="0"/>
              <a:r>
                <a:rPr lang="en-US" altLang="zh-CN" dirty="0">
                  <a:latin typeface="Courier New" panose="02070309020205020404" charset="0"/>
                  <a:ea typeface="宋体" panose="02010600030101010101" pitchFamily="2" charset="-122"/>
                  <a:sym typeface="+mn-ea"/>
                </a:rPr>
                <a:t>3</a:t>
              </a:r>
              <a:r>
                <a:rPr lang="zh-CN" altLang="en-US" dirty="0">
                  <a:latin typeface="Courier New" panose="02070309020205020404" charset="0"/>
                  <a:ea typeface="宋体" panose="02010600030101010101" pitchFamily="2" charset="-122"/>
                  <a:sym typeface="+mn-ea"/>
                </a:rPr>
                <a:t>）收回</a:t>
              </a:r>
              <a:r>
                <a:rPr lang="en-US" altLang="zh-CN" dirty="0">
                  <a:latin typeface="Courier New" panose="02070309020205020404" charset="0"/>
                  <a:ea typeface="宋体" panose="02010600030101010101" pitchFamily="2" charset="-122"/>
                  <a:sym typeface="+mn-ea"/>
                </a:rPr>
                <a:t>with grant option</a:t>
              </a:r>
              <a:r>
                <a:rPr lang="zh-CN" altLang="en-US" dirty="0">
                  <a:latin typeface="Courier New" panose="02070309020205020404" charset="0"/>
                  <a:ea typeface="宋体" panose="02010600030101010101" pitchFamily="2" charset="-122"/>
                  <a:sym typeface="+mn-ea"/>
                </a:rPr>
                <a:t>设置的权限，需指定</a:t>
              </a:r>
              <a:r>
                <a:rPr lang="en-US" altLang="zh-CN" dirty="0">
                  <a:latin typeface="Courier New" panose="02070309020205020404" charset="0"/>
                  <a:ea typeface="宋体" panose="02010600030101010101" pitchFamily="2" charset="-122"/>
                  <a:sym typeface="+mn-ea"/>
                </a:rPr>
                <a:t>cascade</a:t>
              </a:r>
              <a:r>
                <a:rPr lang="zh-CN" altLang="en-US" dirty="0">
                  <a:latin typeface="Courier New" panose="02070309020205020404" charset="0"/>
                  <a:ea typeface="宋体" panose="02010600030101010101" pitchFamily="2" charset="-122"/>
                  <a:sym typeface="+mn-ea"/>
                </a:rPr>
                <a:t>和</a:t>
              </a:r>
              <a:r>
                <a:rPr lang="en-US" altLang="zh-CN" dirty="0">
                  <a:latin typeface="Courier New" panose="02070309020205020404" charset="0"/>
                  <a:ea typeface="宋体" panose="02010600030101010101" pitchFamily="2" charset="-122"/>
                  <a:sym typeface="+mn-ea"/>
                </a:rPr>
                <a:t>grant option for</a:t>
              </a:r>
              <a:r>
                <a:rPr lang="zh-CN" altLang="en-US" dirty="0">
                  <a:latin typeface="Courier New" panose="02070309020205020404" charset="0"/>
                  <a:ea typeface="宋体" panose="02010600030101010101" pitchFamily="2" charset="-122"/>
                  <a:sym typeface="+mn-ea"/>
                </a:rPr>
                <a:t>子句，否则出错。</a:t>
              </a:r>
            </a:p>
            <a:p>
              <a:pPr indent="0"/>
              <a:r>
                <a:rPr lang="en-US" altLang="zh-CN" dirty="0">
                  <a:latin typeface="Courier New" panose="02070309020205020404" charset="0"/>
                  <a:ea typeface="宋体" panose="02010600030101010101" pitchFamily="2" charset="-122"/>
                  <a:sym typeface="+mn-ea"/>
                </a:rPr>
                <a:t>4</a:t>
              </a:r>
              <a:r>
                <a:rPr lang="zh-CN" altLang="en-US" dirty="0">
                  <a:latin typeface="Courier New" panose="02070309020205020404" charset="0"/>
                  <a:ea typeface="宋体" panose="02010600030101010101" pitchFamily="2" charset="-122"/>
                  <a:sym typeface="+mn-ea"/>
                </a:rPr>
                <a:t>）</a:t>
              </a:r>
              <a:r>
                <a:rPr lang="en-US" altLang="zh-CN" dirty="0">
                  <a:latin typeface="Courier New" panose="02070309020205020404" charset="0"/>
                  <a:ea typeface="宋体" panose="02010600030101010101" pitchFamily="2" charset="-122"/>
                  <a:sym typeface="+mn-ea"/>
                </a:rPr>
                <a:t>as {</a:t>
              </a:r>
              <a:r>
                <a:rPr lang="zh-CN" altLang="en-US" dirty="0">
                  <a:latin typeface="Courier New" panose="02070309020205020404" charset="0"/>
                  <a:ea typeface="宋体" panose="02010600030101010101" pitchFamily="2" charset="-122"/>
                  <a:sym typeface="+mn-ea"/>
                </a:rPr>
                <a:t>组</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角色</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：说明数据库主体继承权限的来源角色或组。</a:t>
              </a:r>
            </a:p>
          </p:txBody>
        </p:sp>
        <p:sp>
          <p:nvSpPr>
            <p:cNvPr id="16" name="矩形 15"/>
            <p:cNvSpPr/>
            <p:nvPr/>
          </p:nvSpPr>
          <p:spPr>
            <a:xfrm>
              <a:off x="1088299" y="4153868"/>
              <a:ext cx="2241974" cy="129561"/>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5.</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revoke</a:t>
              </a:r>
              <a:r>
                <a:rPr lang="zh-CN" altLang="en-US" b="1" dirty="0">
                  <a:solidFill>
                    <a:schemeClr val="tx1">
                      <a:lumMod val="65000"/>
                      <a:lumOff val="35000"/>
                    </a:schemeClr>
                  </a:solidFill>
                </a:rPr>
                <a:t>语</a:t>
              </a:r>
              <a:r>
                <a:rPr lang="zh-CN" altLang="en-US" b="1" dirty="0" smtClean="0">
                  <a:solidFill>
                    <a:schemeClr val="tx1">
                      <a:lumMod val="65000"/>
                      <a:lumOff val="35000"/>
                    </a:schemeClr>
                  </a:solidFill>
                </a:rPr>
                <a:t>句</a:t>
              </a:r>
              <a:r>
                <a:rPr lang="zh-CN" altLang="en-US" b="1" dirty="0">
                  <a:solidFill>
                    <a:schemeClr val="tx1">
                      <a:lumMod val="65000"/>
                      <a:lumOff val="35000"/>
                    </a:schemeClr>
                  </a:solidFill>
                </a:rPr>
                <a:t>废除</a:t>
              </a:r>
              <a:r>
                <a:rPr lang="zh-CN" altLang="en-US" b="1" dirty="0" smtClean="0">
                  <a:solidFill>
                    <a:schemeClr val="tx1">
                      <a:lumMod val="65000"/>
                      <a:lumOff val="35000"/>
                    </a:schemeClr>
                  </a:solidFill>
                </a:rPr>
                <a:t>数</a:t>
              </a:r>
              <a:r>
                <a:rPr lang="zh-CN" altLang="en-US" b="1" dirty="0">
                  <a:solidFill>
                    <a:schemeClr val="tx1">
                      <a:lumMod val="65000"/>
                      <a:lumOff val="35000"/>
                    </a:schemeClr>
                  </a:solidFill>
                </a:rPr>
                <a:t>据库用户（角色）的语句权限和对象权限（收回已经给予的）</a:t>
              </a:r>
            </a:p>
          </p:txBody>
        </p:sp>
      </p:grpSp>
    </p:spTree>
  </p:cSld>
  <p:clrMapOvr>
    <a:masterClrMapping/>
  </p:clrMapOvr>
  <p:transition spd="slow">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权</a:t>
            </a:r>
            <a:r>
              <a:rPr lang="zh-CN" altLang="en-US" sz="3200" b="1" dirty="0" smtClean="0">
                <a:solidFill>
                  <a:srgbClr val="2980B9"/>
                </a:solidFill>
              </a:rPr>
              <a:t>限管理</a:t>
            </a:r>
            <a:endParaRPr lang="zh-CN" altLang="en-US" sz="3200" b="1" dirty="0">
              <a:solidFill>
                <a:srgbClr val="2980B9"/>
              </a:solidFill>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41707" y="1329801"/>
            <a:ext cx="10269051" cy="2801007"/>
            <a:chOff x="1072548" y="4153868"/>
            <a:chExt cx="2257725" cy="854422"/>
          </a:xfrm>
        </p:grpSpPr>
        <p:sp>
          <p:nvSpPr>
            <p:cNvPr id="15" name="矩形 14"/>
            <p:cNvSpPr/>
            <p:nvPr/>
          </p:nvSpPr>
          <p:spPr>
            <a:xfrm>
              <a:off x="1072548" y="4304157"/>
              <a:ext cx="2158389" cy="704133"/>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操作步骤：</a:t>
              </a:r>
            </a:p>
            <a:p>
              <a:pPr indent="0"/>
              <a:r>
                <a:rPr lang="zh-CN" altLang="en-US" dirty="0">
                  <a:latin typeface="Courier New" panose="02070309020205020404" charset="0"/>
                  <a:ea typeface="宋体" panose="02010600030101010101" pitchFamily="2" charset="-122"/>
                  <a:sym typeface="+mn-ea"/>
                </a:rPr>
                <a:t>步骤</a:t>
              </a:r>
              <a:r>
                <a:rPr lang="en-US" altLang="zh-CN" dirty="0">
                  <a:latin typeface="Courier New" panose="02070309020205020404" charset="0"/>
                  <a:ea typeface="宋体" panose="02010600030101010101" pitchFamily="2" charset="-122"/>
                  <a:sym typeface="+mn-ea"/>
                </a:rPr>
                <a:t>1</a:t>
              </a:r>
              <a:r>
                <a:rPr lang="zh-CN" altLang="en-US" dirty="0">
                  <a:latin typeface="Courier New" panose="02070309020205020404" charset="0"/>
                  <a:ea typeface="宋体" panose="02010600030101010101" pitchFamily="2" charset="-122"/>
                  <a:sym typeface="+mn-ea"/>
                </a:rPr>
                <a:t>：以</a:t>
              </a:r>
              <a:r>
                <a:rPr lang="en-US" altLang="zh-CN" dirty="0">
                  <a:latin typeface="Courier New" panose="02070309020205020404" charset="0"/>
                  <a:ea typeface="宋体" panose="02010600030101010101" pitchFamily="2" charset="-122"/>
                  <a:sym typeface="+mn-ea"/>
                </a:rPr>
                <a:t>sa</a:t>
              </a:r>
              <a:r>
                <a:rPr lang="zh-CN" altLang="en-US" dirty="0">
                  <a:latin typeface="Courier New" panose="02070309020205020404" charset="0"/>
                  <a:ea typeface="宋体" panose="02010600030101010101" pitchFamily="2" charset="-122"/>
                  <a:sym typeface="+mn-ea"/>
                </a:rPr>
                <a:t>或者等价</a:t>
              </a:r>
              <a:r>
                <a:rPr lang="en-US" altLang="zh-CN" dirty="0">
                  <a:latin typeface="Courier New" panose="02070309020205020404" charset="0"/>
                  <a:ea typeface="宋体" panose="02010600030101010101" pitchFamily="2" charset="-122"/>
                  <a:sym typeface="+mn-ea"/>
                </a:rPr>
                <a:t>sa</a:t>
              </a:r>
              <a:r>
                <a:rPr lang="zh-CN" altLang="en-US" dirty="0">
                  <a:latin typeface="Courier New" panose="02070309020205020404" charset="0"/>
                  <a:ea typeface="宋体" panose="02010600030101010101" pitchFamily="2" charset="-122"/>
                  <a:sym typeface="+mn-ea"/>
                </a:rPr>
                <a:t>的登录帐户登录服务器，输入并执行以下代码：</a:t>
              </a:r>
            </a:p>
            <a:p>
              <a:pPr indent="0"/>
              <a:r>
                <a:rPr lang="en-US" altLang="zh-CN" dirty="0">
                  <a:latin typeface="Courier New" panose="02070309020205020404" charset="0"/>
                  <a:ea typeface="宋体" panose="02010600030101010101" pitchFamily="2" charset="-122"/>
                  <a:sym typeface="+mn-ea"/>
                </a:rPr>
                <a:t>use jxgl</a:t>
              </a:r>
            </a:p>
            <a:p>
              <a:pPr indent="0"/>
              <a:r>
                <a:rPr lang="en-US" altLang="zh-CN" dirty="0">
                  <a:latin typeface="Courier New" panose="02070309020205020404" charset="0"/>
                  <a:ea typeface="宋体" panose="02010600030101010101" pitchFamily="2" charset="-122"/>
                  <a:sym typeface="+mn-ea"/>
                </a:rPr>
                <a:t>revoke update(</a:t>
              </a:r>
              <a:r>
                <a:rPr lang="zh-CN" altLang="en-US" dirty="0">
                  <a:latin typeface="Courier New" panose="02070309020205020404" charset="0"/>
                  <a:ea typeface="宋体" panose="02010600030101010101" pitchFamily="2" charset="-122"/>
                  <a:sym typeface="+mn-ea"/>
                </a:rPr>
                <a:t>成绩</a:t>
              </a:r>
              <a:r>
                <a:rPr lang="en-US" altLang="zh-CN" dirty="0">
                  <a:latin typeface="Courier New" panose="02070309020205020404" charset="0"/>
                  <a:ea typeface="宋体" panose="02010600030101010101" pitchFamily="2" charset="-122"/>
                  <a:sym typeface="+mn-ea"/>
                </a:rPr>
                <a:t>) on </a:t>
              </a:r>
              <a:r>
                <a:rPr lang="zh-CN" altLang="en-US" dirty="0">
                  <a:latin typeface="Courier New" panose="02070309020205020404" charset="0"/>
                  <a:ea typeface="宋体" panose="02010600030101010101" pitchFamily="2" charset="-122"/>
                  <a:sym typeface="+mn-ea"/>
                </a:rPr>
                <a:t>选修 </a:t>
              </a:r>
              <a:r>
                <a:rPr lang="en-US" altLang="zh-CN" dirty="0">
                  <a:latin typeface="Courier New" panose="02070309020205020404" charset="0"/>
                  <a:ea typeface="宋体" panose="02010600030101010101" pitchFamily="2" charset="-122"/>
                  <a:sym typeface="+mn-ea"/>
                </a:rPr>
                <a:t>from sqlloginT_U</a:t>
              </a:r>
            </a:p>
            <a:p>
              <a:pPr indent="0"/>
              <a:r>
                <a:rPr lang="zh-CN" altLang="en-US" dirty="0">
                  <a:latin typeface="Courier New" panose="02070309020205020404" charset="0"/>
                  <a:ea typeface="宋体" panose="02010600030101010101" pitchFamily="2" charset="-122"/>
                  <a:sym typeface="+mn-ea"/>
                </a:rPr>
                <a:t>步骤</a:t>
              </a:r>
              <a:r>
                <a:rPr lang="en-US" altLang="zh-CN" dirty="0">
                  <a:latin typeface="Courier New" panose="02070309020205020404" charset="0"/>
                  <a:ea typeface="宋体" panose="02010600030101010101" pitchFamily="2" charset="-122"/>
                  <a:sym typeface="+mn-ea"/>
                </a:rPr>
                <a:t>2</a:t>
              </a:r>
              <a:r>
                <a:rPr lang="zh-CN" altLang="en-US" dirty="0">
                  <a:latin typeface="Courier New" panose="02070309020205020404" charset="0"/>
                  <a:ea typeface="宋体" panose="02010600030101010101" pitchFamily="2" charset="-122"/>
                  <a:sym typeface="+mn-ea"/>
                </a:rPr>
                <a:t>：以</a:t>
              </a:r>
              <a:r>
                <a:rPr lang="en-US" altLang="zh-CN" dirty="0">
                  <a:latin typeface="Courier New" panose="02070309020205020404" charset="0"/>
                  <a:ea typeface="宋体" panose="02010600030101010101" pitchFamily="2" charset="-122"/>
                  <a:sym typeface="+mn-ea"/>
                </a:rPr>
                <a:t>sqlloginT</a:t>
              </a:r>
              <a:r>
                <a:rPr lang="zh-CN" altLang="en-US" dirty="0">
                  <a:latin typeface="Courier New" panose="02070309020205020404" charset="0"/>
                  <a:ea typeface="宋体" panose="02010600030101010101" pitchFamily="2" charset="-122"/>
                  <a:sym typeface="+mn-ea"/>
                </a:rPr>
                <a:t>登录服务器，输入并执行以下代码：</a:t>
              </a:r>
            </a:p>
            <a:p>
              <a:pPr indent="0"/>
              <a:r>
                <a:rPr lang="en-US" altLang="zh-CN" dirty="0">
                  <a:latin typeface="Courier New" panose="02070309020205020404" charset="0"/>
                  <a:ea typeface="宋体" panose="02010600030101010101" pitchFamily="2" charset="-122"/>
                  <a:sym typeface="+mn-ea"/>
                </a:rPr>
                <a:t>use jxgl</a:t>
              </a:r>
            </a:p>
            <a:p>
              <a:pPr indent="0"/>
              <a:r>
                <a:rPr lang="en-US" altLang="zh-CN" dirty="0">
                  <a:latin typeface="Courier New" panose="02070309020205020404" charset="0"/>
                  <a:ea typeface="宋体" panose="02010600030101010101" pitchFamily="2" charset="-122"/>
                  <a:sym typeface="+mn-ea"/>
                </a:rPr>
                <a:t>update </a:t>
              </a:r>
              <a:r>
                <a:rPr lang="zh-CN" altLang="en-US" dirty="0">
                  <a:latin typeface="Courier New" panose="02070309020205020404" charset="0"/>
                  <a:ea typeface="宋体" panose="02010600030101010101" pitchFamily="2" charset="-122"/>
                  <a:sym typeface="+mn-ea"/>
                </a:rPr>
                <a:t>选修 </a:t>
              </a:r>
              <a:r>
                <a:rPr lang="en-US" altLang="zh-CN" dirty="0">
                  <a:latin typeface="Courier New" panose="02070309020205020404" charset="0"/>
                  <a:ea typeface="宋体" panose="02010600030101010101" pitchFamily="2" charset="-122"/>
                  <a:sym typeface="+mn-ea"/>
                </a:rPr>
                <a:t>set </a:t>
              </a:r>
              <a:r>
                <a:rPr lang="zh-CN" altLang="en-US" dirty="0">
                  <a:latin typeface="Courier New" panose="02070309020205020404" charset="0"/>
                  <a:ea typeface="宋体" panose="02010600030101010101" pitchFamily="2" charset="-122"/>
                  <a:sym typeface="+mn-ea"/>
                </a:rPr>
                <a:t>成绩</a:t>
              </a:r>
              <a:r>
                <a:rPr lang="en-US" altLang="zh-CN" dirty="0">
                  <a:latin typeface="Courier New" panose="02070309020205020404" charset="0"/>
                  <a:ea typeface="宋体" panose="02010600030101010101" pitchFamily="2" charset="-122"/>
                  <a:sym typeface="+mn-ea"/>
                </a:rPr>
                <a:t>= NULL where </a:t>
              </a:r>
              <a:r>
                <a:rPr lang="zh-CN" altLang="en-US" dirty="0">
                  <a:latin typeface="Courier New" panose="02070309020205020404" charset="0"/>
                  <a:ea typeface="宋体" panose="02010600030101010101" pitchFamily="2" charset="-122"/>
                  <a:sym typeface="+mn-ea"/>
                </a:rPr>
                <a:t>学号</a:t>
              </a:r>
              <a:r>
                <a:rPr lang="en-US" altLang="zh-CN" dirty="0">
                  <a:latin typeface="Courier New" panose="02070309020205020404" charset="0"/>
                  <a:ea typeface="宋体" panose="02010600030101010101" pitchFamily="2" charset="-122"/>
                  <a:sym typeface="+mn-ea"/>
                </a:rPr>
                <a:t>='19010101'</a:t>
              </a:r>
            </a:p>
            <a:p>
              <a:pPr indent="0"/>
              <a:r>
                <a:rPr lang="zh-CN" altLang="en-US" dirty="0">
                  <a:latin typeface="Courier New" panose="02070309020205020404" charset="0"/>
                  <a:ea typeface="宋体" panose="02010600030101010101" pitchFamily="2" charset="-122"/>
                  <a:sym typeface="+mn-ea"/>
                </a:rPr>
                <a:t>运行结果：拒绝了对对象</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选修</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数据库</a:t>
              </a:r>
              <a:r>
                <a:rPr lang="en-US" altLang="zh-CN" dirty="0">
                  <a:latin typeface="Courier New" panose="02070309020205020404" charset="0"/>
                  <a:ea typeface="宋体" panose="02010600030101010101" pitchFamily="2" charset="-122"/>
                  <a:sym typeface="+mn-ea"/>
                </a:rPr>
                <a:t>'JXGL'</a:t>
              </a:r>
              <a:r>
                <a:rPr lang="zh-CN" altLang="en-US" dirty="0">
                  <a:latin typeface="Courier New" panose="02070309020205020404" charset="0"/>
                  <a:ea typeface="宋体" panose="02010600030101010101" pitchFamily="2" charset="-122"/>
                  <a:sym typeface="+mn-ea"/>
                </a:rPr>
                <a:t>，架构</a:t>
              </a:r>
              <a:r>
                <a:rPr lang="en-US" altLang="zh-CN" dirty="0">
                  <a:latin typeface="Courier New" panose="02070309020205020404" charset="0"/>
                  <a:ea typeface="宋体" panose="02010600030101010101" pitchFamily="2" charset="-122"/>
                  <a:sym typeface="+mn-ea"/>
                </a:rPr>
                <a:t>'dbo')</a:t>
              </a:r>
              <a:r>
                <a:rPr lang="zh-CN" altLang="en-US" dirty="0">
                  <a:latin typeface="Courier New" panose="02070309020205020404" charset="0"/>
                  <a:ea typeface="宋体" panose="02010600030101010101" pitchFamily="2" charset="-122"/>
                  <a:sym typeface="+mn-ea"/>
                </a:rPr>
                <a:t>的</a:t>
              </a:r>
              <a:r>
                <a:rPr lang="en-US" altLang="zh-CN" dirty="0">
                  <a:latin typeface="Courier New" panose="02070309020205020404" charset="0"/>
                  <a:ea typeface="宋体" panose="02010600030101010101" pitchFamily="2" charset="-122"/>
                  <a:sym typeface="+mn-ea"/>
                </a:rPr>
                <a:t>UPDATE</a:t>
              </a:r>
              <a:r>
                <a:rPr lang="zh-CN" altLang="en-US" dirty="0">
                  <a:latin typeface="Courier New" panose="02070309020205020404" charset="0"/>
                  <a:ea typeface="宋体" panose="02010600030101010101" pitchFamily="2" charset="-122"/>
                  <a:sym typeface="+mn-ea"/>
                </a:rPr>
                <a:t>权限。</a:t>
              </a:r>
            </a:p>
          </p:txBody>
        </p:sp>
        <p:sp>
          <p:nvSpPr>
            <p:cNvPr id="16" name="矩形 15"/>
            <p:cNvSpPr/>
            <p:nvPr/>
          </p:nvSpPr>
          <p:spPr>
            <a:xfrm>
              <a:off x="1088299" y="4153868"/>
              <a:ext cx="2241974" cy="129561"/>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27】 </a:t>
              </a:r>
              <a:r>
                <a:rPr lang="zh-CN" altLang="en-US" b="1" dirty="0" smtClean="0">
                  <a:solidFill>
                    <a:schemeClr val="tx1">
                      <a:lumMod val="65000"/>
                      <a:lumOff val="35000"/>
                    </a:schemeClr>
                  </a:solidFill>
                </a:rPr>
                <a:t>废</a:t>
              </a:r>
              <a:r>
                <a:rPr lang="zh-CN" altLang="en-US" b="1" dirty="0">
                  <a:solidFill>
                    <a:schemeClr val="tx1">
                      <a:lumMod val="65000"/>
                      <a:lumOff val="35000"/>
                    </a:schemeClr>
                  </a:solidFill>
                </a:rPr>
                <a:t>除数据库用户</a:t>
              </a:r>
              <a:r>
                <a:rPr lang="en-US" altLang="zh-CN" b="1" dirty="0">
                  <a:solidFill>
                    <a:schemeClr val="tx1">
                      <a:lumMod val="65000"/>
                      <a:lumOff val="35000"/>
                    </a:schemeClr>
                  </a:solidFill>
                </a:rPr>
                <a:t>sqlloginT_U</a:t>
              </a:r>
              <a:r>
                <a:rPr lang="zh-CN" altLang="en-US" b="1" dirty="0">
                  <a:solidFill>
                    <a:schemeClr val="tx1">
                      <a:lumMod val="65000"/>
                      <a:lumOff val="35000"/>
                    </a:schemeClr>
                  </a:solidFill>
                </a:rPr>
                <a:t>对选修表的成绩列的修改权限。</a:t>
              </a:r>
            </a:p>
          </p:txBody>
        </p:sp>
      </p:grpSp>
    </p:spTree>
  </p:cSld>
  <p:clrMapOvr>
    <a:masterClrMapping/>
  </p:clrMapOvr>
  <p:transition spd="slow">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4" name="直接连接符 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03349" y="366923"/>
            <a:ext cx="995680" cy="583565"/>
          </a:xfrm>
          <a:prstGeom prst="rect">
            <a:avLst/>
          </a:prstGeom>
          <a:noFill/>
        </p:spPr>
        <p:txBody>
          <a:bodyPr wrap="none" rtlCol="0">
            <a:spAutoFit/>
            <a:scene3d>
              <a:camera prst="orthographicFront"/>
              <a:lightRig rig="threePt" dir="t"/>
            </a:scene3d>
            <a:sp3d contourW="635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小结</a:t>
            </a:r>
          </a:p>
        </p:txBody>
      </p:sp>
      <p:sp>
        <p:nvSpPr>
          <p:cNvPr id="7" name="文本框 6"/>
          <p:cNvSpPr txBox="1"/>
          <p:nvPr/>
        </p:nvSpPr>
        <p:spPr>
          <a:xfrm>
            <a:off x="419952" y="400325"/>
            <a:ext cx="731290"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end</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11" name="任意多边形: 形状 10"/>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任意多边形: 形状 11"/>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 name="任意多边形: 形状 12"/>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7" name="矩形 16"/>
          <p:cNvSpPr/>
          <p:nvPr/>
        </p:nvSpPr>
        <p:spPr>
          <a:xfrm>
            <a:off x="7410450" y="1335096"/>
            <a:ext cx="4252130" cy="5382114"/>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dirty="0">
                <a:solidFill>
                  <a:schemeClr val="tx1">
                    <a:lumMod val="50000"/>
                    <a:lumOff val="50000"/>
                  </a:schemeClr>
                </a:solidFill>
              </a:rPr>
              <a:t>数据库安全性管理是</a:t>
            </a:r>
            <a:r>
              <a:rPr lang="en-US" altLang="zh-CN" dirty="0">
                <a:solidFill>
                  <a:schemeClr val="tx1">
                    <a:lumMod val="50000"/>
                    <a:lumOff val="50000"/>
                  </a:schemeClr>
                </a:solidFill>
              </a:rPr>
              <a:t>DBMS</a:t>
            </a:r>
            <a:r>
              <a:rPr lang="zh-CN" altLang="en-US" dirty="0">
                <a:solidFill>
                  <a:schemeClr val="tx1">
                    <a:lumMod val="50000"/>
                    <a:lumOff val="50000"/>
                  </a:schemeClr>
                </a:solidFill>
              </a:rPr>
              <a:t>中非常重要的内容，安全性管控措施的好坏直接影响到信息安全。本章主要探讨了数据库系统的安全性问题，包括登录帐户、数据库用户、角色、架构与权限许可。其中登录名和数据库用户是分属服务器和数据库级主体。角色是为了简化权限管理而引入的技术，而架构的引入则使得权限管理更加精细，架构是数据库对象的集合，用户操作数据库对象时，不仅需要获得操作对象的权限，还要获得架构的所有权。权限是有父</a:t>
            </a:r>
            <a:r>
              <a:rPr lang="en-US" altLang="zh-CN" dirty="0">
                <a:solidFill>
                  <a:schemeClr val="tx1">
                    <a:lumMod val="50000"/>
                    <a:lumOff val="50000"/>
                  </a:schemeClr>
                </a:solidFill>
              </a:rPr>
              <a:t>/</a:t>
            </a:r>
            <a:r>
              <a:rPr lang="zh-CN" altLang="en-US" dirty="0">
                <a:solidFill>
                  <a:schemeClr val="tx1">
                    <a:lumMod val="50000"/>
                    <a:lumOff val="50000"/>
                  </a:schemeClr>
                </a:solidFill>
              </a:rPr>
              <a:t>子层次结构，且具有传递性和嵌套性，登录名对数据库的访问一定是通过数据库用户实现的，而多个数据库用户可以通过角色成员或</a:t>
            </a:r>
            <a:r>
              <a:rPr lang="en-US" altLang="zh-CN" dirty="0">
                <a:solidFill>
                  <a:schemeClr val="tx1">
                    <a:lumMod val="50000"/>
                    <a:lumOff val="50000"/>
                  </a:schemeClr>
                </a:solidFill>
              </a:rPr>
              <a:t>Windows</a:t>
            </a:r>
            <a:r>
              <a:rPr lang="zh-CN" altLang="en-US" dirty="0">
                <a:solidFill>
                  <a:schemeClr val="tx1">
                    <a:lumMod val="50000"/>
                    <a:lumOff val="50000"/>
                  </a:schemeClr>
                </a:solidFill>
              </a:rPr>
              <a:t>组成员来拥有同一个架构。</a:t>
            </a:r>
          </a:p>
        </p:txBody>
      </p:sp>
      <p:pic>
        <p:nvPicPr>
          <p:cNvPr id="20" name="图片占位符 19"/>
          <p:cNvPicPr>
            <a:picLocks noGrp="1" noChangeAspect="1"/>
          </p:cNvPicPr>
          <p:nvPr>
            <p:ph type="pic" sz="quarter" idx="10"/>
          </p:nvPr>
        </p:nvPicPr>
        <p:blipFill>
          <a:blip r:embed="rId3" cstate="screen"/>
          <a:srcRect/>
          <a:stretch>
            <a:fillRect/>
          </a:stretch>
        </p:blipFill>
        <p:spPr/>
      </p:pic>
      <p:pic>
        <p:nvPicPr>
          <p:cNvPr id="22" name="图片占位符 21"/>
          <p:cNvPicPr>
            <a:picLocks noGrp="1" noChangeAspect="1"/>
          </p:cNvPicPr>
          <p:nvPr>
            <p:ph type="pic" sz="quarter" idx="11"/>
          </p:nvPr>
        </p:nvPicPr>
        <p:blipFill>
          <a:blip r:embed="rId4" cstate="screen"/>
          <a:srcRect/>
          <a:stretch>
            <a:fillRect/>
          </a:stretch>
        </p:blipFill>
        <p:spPr/>
      </p:pic>
      <p:pic>
        <p:nvPicPr>
          <p:cNvPr id="24" name="图片占位符 23"/>
          <p:cNvPicPr>
            <a:picLocks noGrp="1" noChangeAspect="1"/>
          </p:cNvPicPr>
          <p:nvPr>
            <p:ph type="pic" sz="quarter" idx="12"/>
          </p:nvPr>
        </p:nvPicPr>
        <p:blipFill>
          <a:blip r:embed="rId5" cstate="screen"/>
          <a:srcRect/>
          <a:stretch>
            <a:fillRect/>
          </a:stretch>
        </p:blipFill>
        <p:spPr/>
      </p:pic>
    </p:spTree>
  </p:cSld>
  <p:clrMapOvr>
    <a:masterClrMapping/>
  </p:clrMapOvr>
  <p:transition spd="slow">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nvSpPr>
        <p:spPr>
          <a:xfrm rot="2700000">
            <a:off x="4021881" y="3484071"/>
            <a:ext cx="6764267" cy="6764267"/>
          </a:xfrm>
          <a:custGeom>
            <a:avLst/>
            <a:gdLst>
              <a:gd name="connsiteX0" fmla="*/ 210727 w 6764267"/>
              <a:gd name="connsiteY0" fmla="*/ 210726 h 6764267"/>
              <a:gd name="connsiteX1" fmla="*/ 719464 w 6764267"/>
              <a:gd name="connsiteY1" fmla="*/ 0 h 6764267"/>
              <a:gd name="connsiteX2" fmla="*/ 6764267 w 6764267"/>
              <a:gd name="connsiteY2" fmla="*/ 0 h 6764267"/>
              <a:gd name="connsiteX3" fmla="*/ 0 w 6764267"/>
              <a:gd name="connsiteY3" fmla="*/ 6764267 h 6764267"/>
              <a:gd name="connsiteX4" fmla="*/ 0 w 6764267"/>
              <a:gd name="connsiteY4" fmla="*/ 719463 h 6764267"/>
              <a:gd name="connsiteX5" fmla="*/ 210727 w 6764267"/>
              <a:gd name="connsiteY5" fmla="*/ 210726 h 6764267"/>
              <a:gd name="connsiteX0-1" fmla="*/ 210727 w 6764267"/>
              <a:gd name="connsiteY0-2" fmla="*/ 210726 h 6764267"/>
              <a:gd name="connsiteX1-3" fmla="*/ 719464 w 6764267"/>
              <a:gd name="connsiteY1-4" fmla="*/ 0 h 6764267"/>
              <a:gd name="connsiteX2-5" fmla="*/ 6764267 w 6764267"/>
              <a:gd name="connsiteY2-6" fmla="*/ 0 h 6764267"/>
              <a:gd name="connsiteX3-7" fmla="*/ 3308399 w 6764267"/>
              <a:gd name="connsiteY3-8" fmla="*/ 3454528 h 6764267"/>
              <a:gd name="connsiteX4-9" fmla="*/ 0 w 6764267"/>
              <a:gd name="connsiteY4-10" fmla="*/ 6764267 h 6764267"/>
              <a:gd name="connsiteX5-11" fmla="*/ 0 w 6764267"/>
              <a:gd name="connsiteY5-12" fmla="*/ 719463 h 6764267"/>
              <a:gd name="connsiteX6" fmla="*/ 210727 w 6764267"/>
              <a:gd name="connsiteY6" fmla="*/ 210726 h 6764267"/>
              <a:gd name="connsiteX0-13" fmla="*/ 3308399 w 6764267"/>
              <a:gd name="connsiteY0-14" fmla="*/ 3454528 h 6764267"/>
              <a:gd name="connsiteX1-15" fmla="*/ 0 w 6764267"/>
              <a:gd name="connsiteY1-16" fmla="*/ 6764267 h 6764267"/>
              <a:gd name="connsiteX2-17" fmla="*/ 0 w 6764267"/>
              <a:gd name="connsiteY2-18" fmla="*/ 719463 h 6764267"/>
              <a:gd name="connsiteX3-19" fmla="*/ 210727 w 6764267"/>
              <a:gd name="connsiteY3-20" fmla="*/ 210726 h 6764267"/>
              <a:gd name="connsiteX4-21" fmla="*/ 719464 w 6764267"/>
              <a:gd name="connsiteY4-22" fmla="*/ 0 h 6764267"/>
              <a:gd name="connsiteX5-23" fmla="*/ 6764267 w 6764267"/>
              <a:gd name="connsiteY5-24" fmla="*/ 0 h 6764267"/>
              <a:gd name="connsiteX6-25" fmla="*/ 3399839 w 6764267"/>
              <a:gd name="connsiteY6-26" fmla="*/ 3545968 h 6764267"/>
              <a:gd name="connsiteX0-27" fmla="*/ 3308399 w 6764267"/>
              <a:gd name="connsiteY0-28" fmla="*/ 3454528 h 6764267"/>
              <a:gd name="connsiteX1-29" fmla="*/ 0 w 6764267"/>
              <a:gd name="connsiteY1-30" fmla="*/ 6764267 h 6764267"/>
              <a:gd name="connsiteX2-31" fmla="*/ 0 w 6764267"/>
              <a:gd name="connsiteY2-32" fmla="*/ 719463 h 6764267"/>
              <a:gd name="connsiteX3-33" fmla="*/ 210727 w 6764267"/>
              <a:gd name="connsiteY3-34" fmla="*/ 210726 h 6764267"/>
              <a:gd name="connsiteX4-35" fmla="*/ 719464 w 6764267"/>
              <a:gd name="connsiteY4-36" fmla="*/ 0 h 6764267"/>
              <a:gd name="connsiteX5-37" fmla="*/ 6764267 w 6764267"/>
              <a:gd name="connsiteY5-38" fmla="*/ 0 h 6764267"/>
              <a:gd name="connsiteX0-39" fmla="*/ 0 w 6764267"/>
              <a:gd name="connsiteY0-40" fmla="*/ 6764267 h 6764267"/>
              <a:gd name="connsiteX1-41" fmla="*/ 0 w 6764267"/>
              <a:gd name="connsiteY1-42" fmla="*/ 719463 h 6764267"/>
              <a:gd name="connsiteX2-43" fmla="*/ 210727 w 6764267"/>
              <a:gd name="connsiteY2-44" fmla="*/ 210726 h 6764267"/>
              <a:gd name="connsiteX3-45" fmla="*/ 719464 w 6764267"/>
              <a:gd name="connsiteY3-46" fmla="*/ 0 h 6764267"/>
              <a:gd name="connsiteX4-47" fmla="*/ 6764267 w 6764267"/>
              <a:gd name="connsiteY4-48" fmla="*/ 0 h 6764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764267" h="6764267">
                <a:moveTo>
                  <a:pt x="0" y="6764267"/>
                </a:moveTo>
                <a:lnTo>
                  <a:pt x="0" y="719463"/>
                </a:lnTo>
                <a:cubicBezTo>
                  <a:pt x="0" y="520789"/>
                  <a:pt x="80529" y="340923"/>
                  <a:pt x="210727" y="210726"/>
                </a:cubicBezTo>
                <a:cubicBezTo>
                  <a:pt x="340924" y="80529"/>
                  <a:pt x="520790" y="0"/>
                  <a:pt x="719464" y="0"/>
                </a:cubicBezTo>
                <a:lnTo>
                  <a:pt x="6764267" y="0"/>
                </a:lnTo>
              </a:path>
            </a:pathLst>
          </a:custGeom>
          <a:ln w="1524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pic>
        <p:nvPicPr>
          <p:cNvPr id="28" name="图片占位符 27"/>
          <p:cNvPicPr>
            <a:picLocks noGrp="1" noChangeAspect="1"/>
          </p:cNvPicPr>
          <p:nvPr>
            <p:ph type="pic" sz="quarter" idx="12"/>
          </p:nvPr>
        </p:nvPicPr>
        <p:blipFill>
          <a:blip r:embed="rId4" cstate="screen"/>
          <a:srcRect/>
          <a:stretch>
            <a:fillRect/>
          </a:stretch>
        </p:blipFill>
        <p:spPr/>
      </p:pic>
      <p:pic>
        <p:nvPicPr>
          <p:cNvPr id="26" name="图片占位符 25"/>
          <p:cNvPicPr>
            <a:picLocks noGrp="1" noChangeAspect="1"/>
          </p:cNvPicPr>
          <p:nvPr>
            <p:ph type="pic" sz="quarter" idx="11"/>
          </p:nvPr>
        </p:nvPicPr>
        <p:blipFill>
          <a:blip r:embed="rId5" cstate="screen"/>
          <a:srcRect/>
          <a:stretch>
            <a:fillRect/>
          </a:stretch>
        </p:blipFill>
        <p:spPr/>
      </p:pic>
      <p:pic>
        <p:nvPicPr>
          <p:cNvPr id="21" name="图片占位符 20"/>
          <p:cNvPicPr>
            <a:picLocks noGrp="1" noChangeAspect="1"/>
          </p:cNvPicPr>
          <p:nvPr>
            <p:ph type="pic" sz="quarter" idx="10"/>
          </p:nvPr>
        </p:nvPicPr>
        <p:blipFill>
          <a:blip r:embed="rId6" cstate="screen"/>
          <a:srcRect/>
          <a:stretch>
            <a:fillRect/>
          </a:stretch>
        </p:blipFill>
        <p:spPr/>
      </p:pic>
      <p:sp>
        <p:nvSpPr>
          <p:cNvPr id="6" name="文本框 5"/>
          <p:cNvSpPr txBox="1"/>
          <p:nvPr/>
        </p:nvSpPr>
        <p:spPr>
          <a:xfrm>
            <a:off x="700215" y="1915937"/>
            <a:ext cx="3877985"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zh-CN" altLang="en-US" sz="4800" dirty="0">
                <a:solidFill>
                  <a:schemeClr val="accent1"/>
                </a:solidFill>
              </a:rPr>
              <a:t>感谢您的观看</a:t>
            </a:r>
          </a:p>
        </p:txBody>
      </p:sp>
      <p:sp>
        <p:nvSpPr>
          <p:cNvPr id="7" name="矩形: 圆角 6"/>
          <p:cNvSpPr/>
          <p:nvPr/>
        </p:nvSpPr>
        <p:spPr>
          <a:xfrm>
            <a:off x="784522" y="3151504"/>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p:cNvSpPr/>
          <p:nvPr/>
        </p:nvSpPr>
        <p:spPr>
          <a:xfrm>
            <a:off x="2106984" y="3151504"/>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3429446" y="3151504"/>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53629" y="3173083"/>
            <a:ext cx="1082348"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smtClean="0">
                <a:solidFill>
                  <a:schemeClr val="bg1"/>
                </a:solidFill>
              </a:rPr>
              <a:t>原理与应用</a:t>
            </a:r>
            <a:endParaRPr lang="en-US" altLang="zh-CN" sz="1400" b="0" dirty="0">
              <a:solidFill>
                <a:schemeClr val="bg1"/>
              </a:solidFill>
            </a:endParaRPr>
          </a:p>
        </p:txBody>
      </p:sp>
      <p:sp>
        <p:nvSpPr>
          <p:cNvPr id="11" name="文本框 10"/>
          <p:cNvSpPr txBox="1"/>
          <p:nvPr/>
        </p:nvSpPr>
        <p:spPr>
          <a:xfrm>
            <a:off x="2448025" y="3173083"/>
            <a:ext cx="538480" cy="306705"/>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a:solidFill>
                  <a:schemeClr val="bg1"/>
                </a:solidFill>
              </a:rPr>
              <a:t>微课</a:t>
            </a:r>
          </a:p>
        </p:txBody>
      </p:sp>
      <p:sp>
        <p:nvSpPr>
          <p:cNvPr id="12" name="文本框 11"/>
          <p:cNvSpPr txBox="1"/>
          <p:nvPr/>
        </p:nvSpPr>
        <p:spPr>
          <a:xfrm>
            <a:off x="3478623" y="3173083"/>
            <a:ext cx="1114152"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en-US" altLang="zh-CN" sz="1400" b="0" dirty="0" smtClean="0">
                <a:solidFill>
                  <a:schemeClr val="bg1"/>
                </a:solidFill>
              </a:rPr>
              <a:t>SQL Server</a:t>
            </a:r>
            <a:endParaRPr lang="en-US" altLang="zh-CN" sz="1400" b="0" dirty="0">
              <a:solidFill>
                <a:schemeClr val="bg1"/>
              </a:solidFill>
            </a:endParaRPr>
          </a:p>
        </p:txBody>
      </p:sp>
      <p:sp>
        <p:nvSpPr>
          <p:cNvPr id="13" name="矩形 12"/>
          <p:cNvSpPr/>
          <p:nvPr/>
        </p:nvSpPr>
        <p:spPr>
          <a:xfrm>
            <a:off x="720725" y="2728872"/>
            <a:ext cx="4437938" cy="306705"/>
          </a:xfrm>
          <a:prstGeom prst="rect">
            <a:avLst/>
          </a:prstGeom>
        </p:spPr>
        <p:txBody>
          <a:bodyPr wrap="square">
            <a:spAutoFit/>
          </a:bodyPr>
          <a:lstStyle/>
          <a:p>
            <a:pPr lvl="0">
              <a:defRPr/>
            </a:pPr>
            <a:r>
              <a:rPr lang="zh-CN" altLang="en-US" sz="1400">
                <a:solidFill>
                  <a:schemeClr val="bg1">
                    <a:lumMod val="65000"/>
                  </a:schemeClr>
                </a:solidFill>
                <a:ea typeface="等线" panose="02010600030101010101" pitchFamily="2" charset="-122"/>
              </a:rPr>
              <a:t>人民邮电出版社</a:t>
            </a:r>
            <a:endParaRPr lang="zh-CN" altLang="en-US" sz="1400" dirty="0">
              <a:solidFill>
                <a:schemeClr val="bg1">
                  <a:lumMod val="65000"/>
                </a:schemeClr>
              </a:solidFill>
              <a:ea typeface="等线" panose="02010600030101010101" pitchFamily="2" charset="-122"/>
            </a:endParaRPr>
          </a:p>
        </p:txBody>
      </p:sp>
    </p:spTree>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235</TotalTime>
  <Words>9929</Words>
  <Application>Microsoft Office PowerPoint</Application>
  <PresentationFormat>自定义</PresentationFormat>
  <Paragraphs>966</Paragraphs>
  <Slides>94</Slides>
  <Notes>94</Notes>
  <HiddenSlides>0</HiddenSlides>
  <MMClips>0</MMClips>
  <ScaleCrop>false</ScaleCrop>
  <HeadingPairs>
    <vt:vector size="4" baseType="variant">
      <vt:variant>
        <vt:lpstr>主题</vt:lpstr>
      </vt:variant>
      <vt:variant>
        <vt:i4>1</vt:i4>
      </vt:variant>
      <vt:variant>
        <vt:lpstr>幻灯片标题</vt:lpstr>
      </vt:variant>
      <vt:variant>
        <vt:i4>94</vt:i4>
      </vt:variant>
    </vt:vector>
  </HeadingPairs>
  <TitlesOfParts>
    <vt:vector size="95"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dc:title>
  <dc:creator>第一PPT</dc:creator>
  <cp:keywords>www.1ppt.com</cp:keywords>
  <dc:description>www.1ppt.com</dc:description>
  <cp:lastModifiedBy>微软用户</cp:lastModifiedBy>
  <cp:revision>265</cp:revision>
  <dcterms:created xsi:type="dcterms:W3CDTF">2017-05-13T03:05:00Z</dcterms:created>
  <dcterms:modified xsi:type="dcterms:W3CDTF">2022-01-18T09:36:27Z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