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3.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heme/themeOverride4.xml" ContentType="application/vnd.openxmlformats-officedocument.themeOverr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heme/themeOverride5.xml" ContentType="application/vnd.openxmlformats-officedocument.themeOverr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459" r:id="rId3"/>
    <p:sldId id="362" r:id="rId4"/>
    <p:sldId id="258" r:id="rId5"/>
    <p:sldId id="342" r:id="rId6"/>
    <p:sldId id="467" r:id="rId7"/>
    <p:sldId id="463" r:id="rId8"/>
    <p:sldId id="469" r:id="rId9"/>
    <p:sldId id="470" r:id="rId10"/>
    <p:sldId id="462" r:id="rId11"/>
    <p:sldId id="348" r:id="rId12"/>
    <p:sldId id="325" r:id="rId13"/>
    <p:sldId id="364" r:id="rId14"/>
    <p:sldId id="471" r:id="rId15"/>
    <p:sldId id="472" r:id="rId16"/>
    <p:sldId id="473" r:id="rId17"/>
    <p:sldId id="474" r:id="rId18"/>
    <p:sldId id="367" r:id="rId19"/>
    <p:sldId id="475" r:id="rId20"/>
    <p:sldId id="476" r:id="rId21"/>
    <p:sldId id="477" r:id="rId22"/>
    <p:sldId id="478" r:id="rId23"/>
    <p:sldId id="261" r:id="rId24"/>
    <p:sldId id="327" r:id="rId25"/>
    <p:sldId id="479" r:id="rId26"/>
    <p:sldId id="480" r:id="rId27"/>
    <p:sldId id="445" r:id="rId28"/>
    <p:sldId id="481" r:id="rId29"/>
    <p:sldId id="482" r:id="rId30"/>
    <p:sldId id="326" r:id="rId31"/>
    <p:sldId id="483" r:id="rId32"/>
    <p:sldId id="371" r:id="rId33"/>
    <p:sldId id="484" r:id="rId34"/>
    <p:sldId id="485" r:id="rId35"/>
    <p:sldId id="486" r:id="rId36"/>
    <p:sldId id="487" r:id="rId37"/>
    <p:sldId id="488" r:id="rId38"/>
    <p:sldId id="489" r:id="rId39"/>
    <p:sldId id="490" r:id="rId40"/>
    <p:sldId id="491" r:id="rId41"/>
    <p:sldId id="492" r:id="rId42"/>
    <p:sldId id="494" r:id="rId43"/>
    <p:sldId id="495" r:id="rId44"/>
    <p:sldId id="496" r:id="rId45"/>
    <p:sldId id="497" r:id="rId46"/>
    <p:sldId id="498" r:id="rId47"/>
    <p:sldId id="499" r:id="rId48"/>
    <p:sldId id="260" r:id="rId49"/>
    <p:sldId id="358" r:id="rId50"/>
    <p:sldId id="500" r:id="rId51"/>
    <p:sldId id="451" r:id="rId52"/>
    <p:sldId id="501" r:id="rId53"/>
    <p:sldId id="502" r:id="rId54"/>
    <p:sldId id="504" r:id="rId55"/>
    <p:sldId id="503" r:id="rId56"/>
    <p:sldId id="505" r:id="rId57"/>
    <p:sldId id="506" r:id="rId58"/>
    <p:sldId id="507" r:id="rId59"/>
    <p:sldId id="376" r:id="rId60"/>
    <p:sldId id="508" r:id="rId61"/>
    <p:sldId id="509" r:id="rId62"/>
    <p:sldId id="510" r:id="rId63"/>
    <p:sldId id="511" r:id="rId64"/>
    <p:sldId id="334" r:id="rId65"/>
    <p:sldId id="263" r:id="rId66"/>
  </p:sldIdLst>
  <p:sldSz cx="12192000" cy="6858000"/>
  <p:notesSz cx="6858000" cy="9144000"/>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84" autoAdjust="0"/>
    <p:restoredTop sz="94660"/>
  </p:normalViewPr>
  <p:slideViewPr>
    <p:cSldViewPr snapToGrid="0" showGuides="1">
      <p:cViewPr>
        <p:scale>
          <a:sx n="60" d="100"/>
          <a:sy n="60" d="100"/>
        </p:scale>
        <p:origin x="43" y="-523"/>
      </p:cViewPr>
      <p:guideLst>
        <p:guide orient="horz" pos="2485"/>
        <p:guide orient="horz" pos="790"/>
        <p:guide orient="horz" pos="4150"/>
        <p:guide pos="3865"/>
        <p:guide pos="454"/>
        <p:guide pos="729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5DA7-C378-4EA6-96C8-9729AD8A43DD}"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98E3-16CD-4F8A-A268-FE366D8E7381}" type="slidenum">
              <a:rPr lang="zh-CN" altLang="en-US" smtClean="0"/>
              <a:t>‹#›</a:t>
            </a:fld>
            <a:endParaRPr lang="zh-CN" altLang="en-US"/>
          </a:p>
        </p:txBody>
      </p:sp>
    </p:spTree>
    <p:extLst>
      <p:ext uri="{BB962C8B-B14F-4D97-AF65-F5344CB8AC3E}">
        <p14:creationId xmlns:p14="http://schemas.microsoft.com/office/powerpoint/2010/main" val="3837975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10</a:t>
            </a:fld>
            <a:endParaRPr lang="zh-CN" altLang="en-US">
              <a:solidFill>
                <a:prstClr val="black"/>
              </a:solidFill>
              <a:latin typeface="Calibri"/>
              <a:ea typeface="宋体"/>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t>18</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pPr/>
              <a:t>19</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pPr/>
              <a:t>20</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pPr/>
              <a:t>21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panose="020F0502020204030204"/>
                <a:ea typeface="宋体" panose="02010600030101010101" pitchFamily="2" charset="-122"/>
              </a:rPr>
              <a:pPr/>
              <a:t>22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26</a:t>
            </a:fld>
            <a:endParaRPr lang="zh-CN" altLang="en-US">
              <a:solidFill>
                <a:prstClr val="black"/>
              </a:solidFill>
              <a:latin typeface="Calibri"/>
              <a:ea typeface="宋体"/>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28</a:t>
            </a:fld>
            <a:endParaRPr lang="zh-CN" altLang="en-US">
              <a:solidFill>
                <a:prstClr val="black"/>
              </a:solidFill>
              <a:latin typeface="Calibri"/>
              <a:ea typeface="宋体"/>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29</a:t>
            </a:fld>
            <a:endParaRPr lang="zh-CN" altLang="en-US">
              <a:solidFill>
                <a:prstClr val="black"/>
              </a:solidFill>
              <a:latin typeface="Calibri"/>
              <a:ea typeface="宋体"/>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31</a:t>
            </a:fld>
            <a:endParaRPr lang="zh-CN" altLang="en-US">
              <a:solidFill>
                <a:prstClr val="black"/>
              </a:solidFill>
              <a:latin typeface="Calibri"/>
              <a:ea typeface="宋体"/>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36</a:t>
            </a:fld>
            <a:endParaRPr lang="zh-CN" altLang="en-US">
              <a:solidFill>
                <a:prstClr val="black"/>
              </a:solidFill>
              <a:latin typeface="Calibri"/>
              <a:ea typeface="宋体"/>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37</a:t>
            </a:fld>
            <a:endParaRPr lang="zh-CN" altLang="en-US">
              <a:solidFill>
                <a:prstClr val="black"/>
              </a:solidFill>
              <a:latin typeface="Calibri"/>
              <a:ea typeface="宋体"/>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38</a:t>
            </a:fld>
            <a:endParaRPr lang="zh-CN" altLang="en-US">
              <a:solidFill>
                <a:prstClr val="black"/>
              </a:solidFill>
              <a:latin typeface="Calibri"/>
              <a:ea typeface="宋体"/>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39</a:t>
            </a:fld>
            <a:endParaRPr lang="zh-CN" altLang="en-US">
              <a:solidFill>
                <a:prstClr val="black"/>
              </a:solidFill>
              <a:latin typeface="Calibri"/>
              <a:ea typeface="宋体"/>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40</a:t>
            </a:fld>
            <a:endParaRPr lang="zh-CN" altLang="en-US">
              <a:solidFill>
                <a:prstClr val="black"/>
              </a:solidFill>
              <a:latin typeface="Calibri"/>
              <a:ea typeface="宋体"/>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41</a:t>
            </a:fld>
            <a:endParaRPr lang="zh-CN" altLang="en-US">
              <a:solidFill>
                <a:prstClr val="black"/>
              </a:solidFill>
              <a:latin typeface="Calibri"/>
              <a:ea typeface="宋体"/>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42</a:t>
            </a:fld>
            <a:endParaRPr lang="zh-CN" altLang="en-US">
              <a:solidFill>
                <a:prstClr val="black"/>
              </a:solidFill>
              <a:latin typeface="Calibri"/>
              <a:ea typeface="宋体"/>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43</a:t>
            </a:fld>
            <a:endParaRPr lang="zh-CN" altLang="en-US">
              <a:solidFill>
                <a:prstClr val="black"/>
              </a:solidFill>
              <a:latin typeface="Calibri"/>
              <a:ea typeface="宋体"/>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44</a:t>
            </a:fld>
            <a:endParaRPr lang="zh-CN" altLang="en-US">
              <a:solidFill>
                <a:prstClr val="black"/>
              </a:solidFill>
              <a:latin typeface="Calibri"/>
              <a:ea typeface="宋体"/>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45</a:t>
            </a:fld>
            <a:endParaRPr lang="zh-CN" altLang="en-US">
              <a:solidFill>
                <a:prstClr val="black"/>
              </a:solidFill>
              <a:latin typeface="Calibri"/>
              <a:ea typeface="宋体"/>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46</a:t>
            </a:fld>
            <a:endParaRPr lang="zh-CN" altLang="en-US">
              <a:solidFill>
                <a:prstClr val="black"/>
              </a:solidFill>
              <a:latin typeface="Calibri"/>
              <a:ea typeface="宋体"/>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47</a:t>
            </a:fld>
            <a:endParaRPr lang="zh-CN" altLang="en-US">
              <a:solidFill>
                <a:prstClr val="black"/>
              </a:solidFill>
              <a:latin typeface="Calibri"/>
              <a:ea typeface="宋体"/>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53</a:t>
            </a:fld>
            <a:endParaRPr lang="zh-CN" altLang="en-US">
              <a:solidFill>
                <a:prstClr val="black"/>
              </a:solidFill>
              <a:latin typeface="Calibri"/>
              <a:ea typeface="宋体"/>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54</a:t>
            </a:fld>
            <a:endParaRPr lang="zh-CN" altLang="en-US">
              <a:solidFill>
                <a:prstClr val="black"/>
              </a:solidFill>
              <a:latin typeface="Calibri"/>
              <a:ea typeface="宋体"/>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55</a:t>
            </a:fld>
            <a:endParaRPr lang="zh-CN" altLang="en-US">
              <a:solidFill>
                <a:prstClr val="black"/>
              </a:solidFill>
              <a:latin typeface="Calibri"/>
              <a:ea typeface="宋体"/>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56</a:t>
            </a:fld>
            <a:endParaRPr lang="zh-CN" altLang="en-US">
              <a:solidFill>
                <a:prstClr val="black"/>
              </a:solidFill>
              <a:latin typeface="Calibri"/>
              <a:ea typeface="宋体"/>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57</a:t>
            </a:fld>
            <a:endParaRPr lang="zh-CN" altLang="en-US">
              <a:solidFill>
                <a:prstClr val="black"/>
              </a:solidFill>
              <a:latin typeface="Calibri"/>
              <a:ea typeface="宋体"/>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58</a:t>
            </a:fld>
            <a:endParaRPr lang="zh-CN" altLang="en-US">
              <a:solidFill>
                <a:prstClr val="black"/>
              </a:solidFill>
              <a:latin typeface="Calibri"/>
              <a:ea typeface="宋体"/>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6</a:t>
            </a:fld>
            <a:endParaRPr lang="zh-CN" altLang="en-US">
              <a:solidFill>
                <a:prstClr val="black"/>
              </a:solidFill>
              <a:latin typeface="Calibri"/>
              <a:ea typeface="宋体"/>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61</a:t>
            </a:fld>
            <a:endParaRPr lang="zh-CN" altLang="en-US">
              <a:solidFill>
                <a:prstClr val="black"/>
              </a:solidFill>
              <a:latin typeface="Calibri"/>
              <a:ea typeface="宋体"/>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62</a:t>
            </a:fld>
            <a:endParaRPr lang="zh-CN" altLang="en-US">
              <a:solidFill>
                <a:prstClr val="black"/>
              </a:solidFill>
              <a:latin typeface="Calibri"/>
              <a:ea typeface="宋体"/>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63</a:t>
            </a:fld>
            <a:endParaRPr lang="zh-CN" altLang="en-US">
              <a:solidFill>
                <a:prstClr val="black"/>
              </a:solidFill>
              <a:latin typeface="Calibri"/>
              <a:ea typeface="宋体"/>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7</a:t>
            </a:fld>
            <a:endParaRPr lang="zh-CN" altLang="en-US">
              <a:solidFill>
                <a:prstClr val="black"/>
              </a:solidFill>
              <a:latin typeface="Calibri"/>
              <a:ea typeface="宋体"/>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8</a:t>
            </a:fld>
            <a:endParaRPr lang="zh-CN" altLang="en-US">
              <a:solidFill>
                <a:prstClr val="black"/>
              </a:solidFill>
              <a:latin typeface="Calibri"/>
              <a:ea typeface="宋体"/>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solidFill>
                  <a:prstClr val="black"/>
                </a:solidFill>
                <a:latin typeface="Calibri"/>
                <a:ea typeface="宋体"/>
              </a:rPr>
              <a:pPr/>
              <a:t>9</a:t>
            </a:fld>
            <a:endParaRPr lang="zh-CN" altLang="en-US">
              <a:solidFill>
                <a:prstClr val="black"/>
              </a:solidFill>
              <a:latin typeface="Calibri"/>
              <a:ea typeface="宋体"/>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3" name="任意多边形: 形状 22"/>
          <p:cNvSpPr>
            <a:spLocks noGrp="1"/>
          </p:cNvSpPr>
          <p:nvPr>
            <p:ph type="pic" sz="quarter" idx="12"/>
          </p:nvPr>
        </p:nvSpPr>
        <p:spPr>
          <a:xfrm>
            <a:off x="10890792" y="3345440"/>
            <a:ext cx="1301207" cy="3069398"/>
          </a:xfrm>
          <a:custGeom>
            <a:avLst/>
            <a:gdLst>
              <a:gd name="connsiteX0" fmla="*/ 1301207 w 1301207"/>
              <a:gd name="connsiteY0" fmla="*/ 0 h 3069398"/>
              <a:gd name="connsiteX1" fmla="*/ 1301207 w 1301207"/>
              <a:gd name="connsiteY1" fmla="*/ 3069398 h 3069398"/>
              <a:gd name="connsiteX2" fmla="*/ 165104 w 1301207"/>
              <a:gd name="connsiteY2" fmla="*/ 1933295 h 3069398"/>
              <a:gd name="connsiteX3" fmla="*/ 165104 w 1301207"/>
              <a:gd name="connsiteY3" fmla="*/ 1136103 h 3069398"/>
              <a:gd name="connsiteX0-1" fmla="*/ 1301207 w 1301207"/>
              <a:gd name="connsiteY0-2" fmla="*/ 0 h 3069398"/>
              <a:gd name="connsiteX1-3" fmla="*/ 1288508 w 1301207"/>
              <a:gd name="connsiteY1-4" fmla="*/ 1251960 h 3069398"/>
              <a:gd name="connsiteX2-5" fmla="*/ 1301207 w 1301207"/>
              <a:gd name="connsiteY2-6" fmla="*/ 3069398 h 3069398"/>
              <a:gd name="connsiteX3-7" fmla="*/ 165104 w 1301207"/>
              <a:gd name="connsiteY3-8" fmla="*/ 1933295 h 3069398"/>
              <a:gd name="connsiteX4" fmla="*/ 165104 w 1301207"/>
              <a:gd name="connsiteY4" fmla="*/ 1136103 h 3069398"/>
              <a:gd name="connsiteX5" fmla="*/ 1301207 w 1301207"/>
              <a:gd name="connsiteY5" fmla="*/ 0 h 3069398"/>
              <a:gd name="connsiteX0-9" fmla="*/ 1288508 w 1379948"/>
              <a:gd name="connsiteY0-10" fmla="*/ 1251960 h 3069398"/>
              <a:gd name="connsiteX1-11" fmla="*/ 1301207 w 1379948"/>
              <a:gd name="connsiteY1-12" fmla="*/ 3069398 h 3069398"/>
              <a:gd name="connsiteX2-13" fmla="*/ 165104 w 1379948"/>
              <a:gd name="connsiteY2-14" fmla="*/ 1933295 h 3069398"/>
              <a:gd name="connsiteX3-15" fmla="*/ 165104 w 1379948"/>
              <a:gd name="connsiteY3-16" fmla="*/ 1136103 h 3069398"/>
              <a:gd name="connsiteX4-17" fmla="*/ 1301207 w 1379948"/>
              <a:gd name="connsiteY4-18" fmla="*/ 0 h 3069398"/>
              <a:gd name="connsiteX5-19" fmla="*/ 1379948 w 1379948"/>
              <a:gd name="connsiteY5-20" fmla="*/ 1343400 h 3069398"/>
              <a:gd name="connsiteX0-21" fmla="*/ 1288508 w 1301207"/>
              <a:gd name="connsiteY0-22" fmla="*/ 1251960 h 3069398"/>
              <a:gd name="connsiteX1-23" fmla="*/ 1301207 w 1301207"/>
              <a:gd name="connsiteY1-24" fmla="*/ 3069398 h 3069398"/>
              <a:gd name="connsiteX2-25" fmla="*/ 165104 w 1301207"/>
              <a:gd name="connsiteY2-26" fmla="*/ 1933295 h 3069398"/>
              <a:gd name="connsiteX3-27" fmla="*/ 165104 w 1301207"/>
              <a:gd name="connsiteY3-28" fmla="*/ 1136103 h 3069398"/>
              <a:gd name="connsiteX4-29" fmla="*/ 1301207 w 1301207"/>
              <a:gd name="connsiteY4-30" fmla="*/ 0 h 3069398"/>
              <a:gd name="connsiteX0-31" fmla="*/ 1301207 w 1301207"/>
              <a:gd name="connsiteY0-32" fmla="*/ 3069398 h 3069398"/>
              <a:gd name="connsiteX1-33" fmla="*/ 165104 w 1301207"/>
              <a:gd name="connsiteY1-34" fmla="*/ 1933295 h 3069398"/>
              <a:gd name="connsiteX2-35" fmla="*/ 165104 w 1301207"/>
              <a:gd name="connsiteY2-36" fmla="*/ 1136103 h 3069398"/>
              <a:gd name="connsiteX3-37" fmla="*/ 1301207 w 1301207"/>
              <a:gd name="connsiteY3-38" fmla="*/ 0 h 3069398"/>
            </a:gdLst>
            <a:ahLst/>
            <a:cxnLst>
              <a:cxn ang="0">
                <a:pos x="connsiteX0-1" y="connsiteY0-2"/>
              </a:cxn>
              <a:cxn ang="0">
                <a:pos x="connsiteX1-3" y="connsiteY1-4"/>
              </a:cxn>
              <a:cxn ang="0">
                <a:pos x="connsiteX2-5" y="connsiteY2-6"/>
              </a:cxn>
              <a:cxn ang="0">
                <a:pos x="connsiteX3-7" y="connsiteY3-8"/>
              </a:cxn>
            </a:cxnLst>
            <a:rect l="l" t="t" r="r" b="b"/>
            <a:pathLst>
              <a:path w="1301207" h="3069398">
                <a:moveTo>
                  <a:pt x="1301207" y="3069398"/>
                </a:moveTo>
                <a:lnTo>
                  <a:pt x="165104" y="1933295"/>
                </a:lnTo>
                <a:cubicBezTo>
                  <a:pt x="-55034" y="1713157"/>
                  <a:pt x="-55034" y="1356242"/>
                  <a:pt x="165104" y="1136103"/>
                </a:cubicBezTo>
                <a:lnTo>
                  <a:pt x="1301207" y="0"/>
                </a:lnTo>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20" name="任意多边形: 形状 19"/>
          <p:cNvSpPr>
            <a:spLocks noGrp="1"/>
          </p:cNvSpPr>
          <p:nvPr>
            <p:ph type="pic" sz="quarter" idx="11"/>
          </p:nvPr>
        </p:nvSpPr>
        <p:spPr>
          <a:xfrm>
            <a:off x="8311358" y="142667"/>
            <a:ext cx="3880643" cy="4316073"/>
          </a:xfrm>
          <a:custGeom>
            <a:avLst/>
            <a:gdLst>
              <a:gd name="connsiteX0" fmla="*/ 2158037 w 3880643"/>
              <a:gd name="connsiteY0" fmla="*/ 0 h 4316073"/>
              <a:gd name="connsiteX1" fmla="*/ 2556633 w 3880643"/>
              <a:gd name="connsiteY1" fmla="*/ 165103 h 4316073"/>
              <a:gd name="connsiteX2" fmla="*/ 3880643 w 3880643"/>
              <a:gd name="connsiteY2" fmla="*/ 1489113 h 4316073"/>
              <a:gd name="connsiteX3" fmla="*/ 3880643 w 3880643"/>
              <a:gd name="connsiteY3" fmla="*/ 2826959 h 4316073"/>
              <a:gd name="connsiteX4" fmla="*/ 2556634 w 3880643"/>
              <a:gd name="connsiteY4" fmla="*/ 4150970 h 4316073"/>
              <a:gd name="connsiteX5" fmla="*/ 1759440 w 3880643"/>
              <a:gd name="connsiteY5" fmla="*/ 4150970 h 4316073"/>
              <a:gd name="connsiteX6" fmla="*/ 165104 w 3880643"/>
              <a:gd name="connsiteY6" fmla="*/ 2556633 h 4316073"/>
              <a:gd name="connsiteX7" fmla="*/ 165104 w 3880643"/>
              <a:gd name="connsiteY7" fmla="*/ 1759440 h 4316073"/>
              <a:gd name="connsiteX8" fmla="*/ 1759441 w 3880643"/>
              <a:gd name="connsiteY8" fmla="*/ 165103 h 4316073"/>
              <a:gd name="connsiteX9" fmla="*/ 2158037 w 3880643"/>
              <a:gd name="connsiteY9" fmla="*/ 0 h 43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643" h="4316073">
                <a:moveTo>
                  <a:pt x="2158037" y="0"/>
                </a:moveTo>
                <a:cubicBezTo>
                  <a:pt x="2302301" y="0"/>
                  <a:pt x="2446564" y="55034"/>
                  <a:pt x="2556633" y="165103"/>
                </a:cubicBezTo>
                <a:lnTo>
                  <a:pt x="3880643" y="1489113"/>
                </a:lnTo>
                <a:lnTo>
                  <a:pt x="3880643" y="2826959"/>
                </a:lnTo>
                <a:lnTo>
                  <a:pt x="2556634" y="4150970"/>
                </a:lnTo>
                <a:cubicBezTo>
                  <a:pt x="2336494" y="4371108"/>
                  <a:pt x="1979580" y="4371108"/>
                  <a:pt x="1759440" y="4150970"/>
                </a:cubicBezTo>
                <a:lnTo>
                  <a:pt x="165104" y="2556633"/>
                </a:lnTo>
                <a:cubicBezTo>
                  <a:pt x="-55034" y="2336494"/>
                  <a:pt x="-55034" y="1979579"/>
                  <a:pt x="165104" y="1759440"/>
                </a:cubicBezTo>
                <a:lnTo>
                  <a:pt x="1759441" y="165103"/>
                </a:lnTo>
                <a:cubicBezTo>
                  <a:pt x="1869511" y="55034"/>
                  <a:pt x="2013773" y="0"/>
                  <a:pt x="2158037" y="0"/>
                </a:cubicBezTo>
                <a:close/>
              </a:path>
            </a:pathLst>
          </a:cu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2" name="任意多边形: 形状 11"/>
          <p:cNvSpPr>
            <a:spLocks noGrp="1"/>
          </p:cNvSpPr>
          <p:nvPr>
            <p:ph type="pic" sz="quarter" idx="10"/>
          </p:nvPr>
        </p:nvSpPr>
        <p:spPr>
          <a:xfrm>
            <a:off x="5808252" y="1"/>
            <a:ext cx="4163416" cy="1879305"/>
          </a:xfrm>
          <a:custGeom>
            <a:avLst/>
            <a:gdLst>
              <a:gd name="connsiteX0" fmla="*/ 0 w 4163416"/>
              <a:gd name="connsiteY0" fmla="*/ 0 h 1879305"/>
              <a:gd name="connsiteX1" fmla="*/ 4163416 w 4163416"/>
              <a:gd name="connsiteY1" fmla="*/ 0 h 1879305"/>
              <a:gd name="connsiteX2" fmla="*/ 4146874 w 4163416"/>
              <a:gd name="connsiteY2" fmla="*/ 31436 h 1879305"/>
              <a:gd name="connsiteX3" fmla="*/ 4074640 w 4163416"/>
              <a:gd name="connsiteY3" fmla="*/ 119865 h 1879305"/>
              <a:gd name="connsiteX4" fmla="*/ 2480303 w 4163416"/>
              <a:gd name="connsiteY4" fmla="*/ 1714202 h 1879305"/>
              <a:gd name="connsiteX5" fmla="*/ 1683111 w 4163416"/>
              <a:gd name="connsiteY5" fmla="*/ 1714202 h 1879305"/>
              <a:gd name="connsiteX6" fmla="*/ 88774 w 4163416"/>
              <a:gd name="connsiteY6" fmla="*/ 119865 h 1879305"/>
              <a:gd name="connsiteX7" fmla="*/ 16541 w 4163416"/>
              <a:gd name="connsiteY7" fmla="*/ 31436 h 1879305"/>
              <a:gd name="connsiteX0-1" fmla="*/ 0 w 4163416"/>
              <a:gd name="connsiteY0-2" fmla="*/ 1 h 1879306"/>
              <a:gd name="connsiteX1-3" fmla="*/ 2002248 w 4163416"/>
              <a:gd name="connsiteY1-4" fmla="*/ 0 h 1879306"/>
              <a:gd name="connsiteX2-5" fmla="*/ 4163416 w 4163416"/>
              <a:gd name="connsiteY2-6" fmla="*/ 1 h 1879306"/>
              <a:gd name="connsiteX3-7" fmla="*/ 4146874 w 4163416"/>
              <a:gd name="connsiteY3-8" fmla="*/ 31437 h 1879306"/>
              <a:gd name="connsiteX4-9" fmla="*/ 4074640 w 4163416"/>
              <a:gd name="connsiteY4-10" fmla="*/ 119866 h 1879306"/>
              <a:gd name="connsiteX5-11" fmla="*/ 2480303 w 4163416"/>
              <a:gd name="connsiteY5-12" fmla="*/ 1714203 h 1879306"/>
              <a:gd name="connsiteX6-13" fmla="*/ 1683111 w 4163416"/>
              <a:gd name="connsiteY6-14" fmla="*/ 1714203 h 1879306"/>
              <a:gd name="connsiteX7-15" fmla="*/ 88774 w 4163416"/>
              <a:gd name="connsiteY7-16" fmla="*/ 119866 h 1879306"/>
              <a:gd name="connsiteX8" fmla="*/ 16541 w 4163416"/>
              <a:gd name="connsiteY8" fmla="*/ 31437 h 1879306"/>
              <a:gd name="connsiteX9" fmla="*/ 0 w 4163416"/>
              <a:gd name="connsiteY9" fmla="*/ 1 h 1879306"/>
              <a:gd name="connsiteX0-17" fmla="*/ 2002248 w 4163416"/>
              <a:gd name="connsiteY0-18" fmla="*/ 0 h 1879306"/>
              <a:gd name="connsiteX1-19" fmla="*/ 4163416 w 4163416"/>
              <a:gd name="connsiteY1-20" fmla="*/ 1 h 1879306"/>
              <a:gd name="connsiteX2-21" fmla="*/ 4146874 w 4163416"/>
              <a:gd name="connsiteY2-22" fmla="*/ 31437 h 1879306"/>
              <a:gd name="connsiteX3-23" fmla="*/ 4074640 w 4163416"/>
              <a:gd name="connsiteY3-24" fmla="*/ 119866 h 1879306"/>
              <a:gd name="connsiteX4-25" fmla="*/ 2480303 w 4163416"/>
              <a:gd name="connsiteY4-26" fmla="*/ 1714203 h 1879306"/>
              <a:gd name="connsiteX5-27" fmla="*/ 1683111 w 4163416"/>
              <a:gd name="connsiteY5-28" fmla="*/ 1714203 h 1879306"/>
              <a:gd name="connsiteX6-29" fmla="*/ 88774 w 4163416"/>
              <a:gd name="connsiteY6-30" fmla="*/ 119866 h 1879306"/>
              <a:gd name="connsiteX7-31" fmla="*/ 16541 w 4163416"/>
              <a:gd name="connsiteY7-32" fmla="*/ 31437 h 1879306"/>
              <a:gd name="connsiteX8-33" fmla="*/ 0 w 4163416"/>
              <a:gd name="connsiteY8-34" fmla="*/ 1 h 1879306"/>
              <a:gd name="connsiteX9-35" fmla="*/ 2093688 w 4163416"/>
              <a:gd name="connsiteY9-36" fmla="*/ 91440 h 1879306"/>
              <a:gd name="connsiteX0-37" fmla="*/ 2002248 w 4163416"/>
              <a:gd name="connsiteY0-38" fmla="*/ 0 h 1879306"/>
              <a:gd name="connsiteX1-39" fmla="*/ 4163416 w 4163416"/>
              <a:gd name="connsiteY1-40" fmla="*/ 1 h 1879306"/>
              <a:gd name="connsiteX2-41" fmla="*/ 4146874 w 4163416"/>
              <a:gd name="connsiteY2-42" fmla="*/ 31437 h 1879306"/>
              <a:gd name="connsiteX3-43" fmla="*/ 4074640 w 4163416"/>
              <a:gd name="connsiteY3-44" fmla="*/ 119866 h 1879306"/>
              <a:gd name="connsiteX4-45" fmla="*/ 2480303 w 4163416"/>
              <a:gd name="connsiteY4-46" fmla="*/ 1714203 h 1879306"/>
              <a:gd name="connsiteX5-47" fmla="*/ 1683111 w 4163416"/>
              <a:gd name="connsiteY5-48" fmla="*/ 1714203 h 1879306"/>
              <a:gd name="connsiteX6-49" fmla="*/ 88774 w 4163416"/>
              <a:gd name="connsiteY6-50" fmla="*/ 119866 h 1879306"/>
              <a:gd name="connsiteX7-51" fmla="*/ 16541 w 4163416"/>
              <a:gd name="connsiteY7-52" fmla="*/ 31437 h 1879306"/>
              <a:gd name="connsiteX8-53" fmla="*/ 0 w 4163416"/>
              <a:gd name="connsiteY8-54" fmla="*/ 1 h 1879306"/>
              <a:gd name="connsiteX0-55" fmla="*/ 4163416 w 4163416"/>
              <a:gd name="connsiteY0-56" fmla="*/ 0 h 1879305"/>
              <a:gd name="connsiteX1-57" fmla="*/ 4146874 w 4163416"/>
              <a:gd name="connsiteY1-58" fmla="*/ 31436 h 1879305"/>
              <a:gd name="connsiteX2-59" fmla="*/ 4074640 w 4163416"/>
              <a:gd name="connsiteY2-60" fmla="*/ 119865 h 1879305"/>
              <a:gd name="connsiteX3-61" fmla="*/ 2480303 w 4163416"/>
              <a:gd name="connsiteY3-62" fmla="*/ 1714202 h 1879305"/>
              <a:gd name="connsiteX4-63" fmla="*/ 1683111 w 4163416"/>
              <a:gd name="connsiteY4-64" fmla="*/ 1714202 h 1879305"/>
              <a:gd name="connsiteX5-65" fmla="*/ 88774 w 4163416"/>
              <a:gd name="connsiteY5-66" fmla="*/ 119865 h 1879305"/>
              <a:gd name="connsiteX6-67" fmla="*/ 16541 w 4163416"/>
              <a:gd name="connsiteY6-68" fmla="*/ 31436 h 1879305"/>
              <a:gd name="connsiteX7-69" fmla="*/ 0 w 4163416"/>
              <a:gd name="connsiteY7-70" fmla="*/ 0 h 18793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4163416" h="1879305">
                <a:moveTo>
                  <a:pt x="4163416" y="0"/>
                </a:moveTo>
                <a:lnTo>
                  <a:pt x="4146874" y="31436"/>
                </a:lnTo>
                <a:cubicBezTo>
                  <a:pt x="4126236" y="62693"/>
                  <a:pt x="4102157" y="92348"/>
                  <a:pt x="4074640" y="119865"/>
                </a:cubicBezTo>
                <a:lnTo>
                  <a:pt x="2480303" y="1714202"/>
                </a:lnTo>
                <a:cubicBezTo>
                  <a:pt x="2260165" y="1934340"/>
                  <a:pt x="1903250" y="1934340"/>
                  <a:pt x="1683111" y="1714202"/>
                </a:cubicBezTo>
                <a:lnTo>
                  <a:pt x="88774" y="119865"/>
                </a:lnTo>
                <a:cubicBezTo>
                  <a:pt x="61257" y="92348"/>
                  <a:pt x="37179" y="62693"/>
                  <a:pt x="16541" y="31436"/>
                </a:cubicBezTo>
                <a:lnTo>
                  <a:pt x="0" y="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295495" y="1716603"/>
            <a:ext cx="4262993" cy="4262992"/>
          </a:xfrm>
          <a:custGeom>
            <a:avLst/>
            <a:gdLst>
              <a:gd name="connsiteX0" fmla="*/ 2187077 w 4262993"/>
              <a:gd name="connsiteY0" fmla="*/ 0 h 4262992"/>
              <a:gd name="connsiteX1" fmla="*/ 2323431 w 4262993"/>
              <a:gd name="connsiteY1" fmla="*/ 56479 h 4262992"/>
              <a:gd name="connsiteX2" fmla="*/ 4206514 w 4262993"/>
              <a:gd name="connsiteY2" fmla="*/ 1939563 h 4262992"/>
              <a:gd name="connsiteX3" fmla="*/ 4206514 w 4262993"/>
              <a:gd name="connsiteY3" fmla="*/ 2212270 h 4262992"/>
              <a:gd name="connsiteX4" fmla="*/ 2212271 w 4262993"/>
              <a:gd name="connsiteY4" fmla="*/ 4206513 h 4262992"/>
              <a:gd name="connsiteX5" fmla="*/ 1939564 w 4262993"/>
              <a:gd name="connsiteY5" fmla="*/ 4206513 h 4262992"/>
              <a:gd name="connsiteX6" fmla="*/ 56480 w 4262993"/>
              <a:gd name="connsiteY6" fmla="*/ 2323430 h 4262992"/>
              <a:gd name="connsiteX7" fmla="*/ 56480 w 4262993"/>
              <a:gd name="connsiteY7" fmla="*/ 2050723 h 4262992"/>
              <a:gd name="connsiteX8" fmla="*/ 2050724 w 4262993"/>
              <a:gd name="connsiteY8" fmla="*/ 56479 h 4262992"/>
              <a:gd name="connsiteX9" fmla="*/ 2187077 w 4262993"/>
              <a:gd name="connsiteY9" fmla="*/ 0 h 4262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2993" h="4262992">
                <a:moveTo>
                  <a:pt x="2187077" y="0"/>
                </a:moveTo>
                <a:cubicBezTo>
                  <a:pt x="2236427" y="0"/>
                  <a:pt x="2285777" y="18826"/>
                  <a:pt x="2323431" y="56479"/>
                </a:cubicBezTo>
                <a:lnTo>
                  <a:pt x="4206514" y="1939563"/>
                </a:lnTo>
                <a:cubicBezTo>
                  <a:pt x="4281820" y="2014869"/>
                  <a:pt x="4281820" y="2136963"/>
                  <a:pt x="4206514" y="2212270"/>
                </a:cubicBezTo>
                <a:lnTo>
                  <a:pt x="2212271" y="4206513"/>
                </a:lnTo>
                <a:cubicBezTo>
                  <a:pt x="2136964" y="4281819"/>
                  <a:pt x="2014870" y="4281819"/>
                  <a:pt x="1939564" y="4206513"/>
                </a:cubicBezTo>
                <a:lnTo>
                  <a:pt x="56480" y="2323430"/>
                </a:lnTo>
                <a:cubicBezTo>
                  <a:pt x="-18826" y="2248123"/>
                  <a:pt x="-18826" y="2126029"/>
                  <a:pt x="56480" y="2050723"/>
                </a:cubicBezTo>
                <a:lnTo>
                  <a:pt x="2050724" y="56479"/>
                </a:lnTo>
                <a:cubicBezTo>
                  <a:pt x="2088377" y="18826"/>
                  <a:pt x="2137727" y="0"/>
                  <a:pt x="2187077" y="0"/>
                </a:cubicBez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5349054" y="21308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5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5"/>
                </a:lnTo>
                <a:cubicBezTo>
                  <a:pt x="-8882" y="1060685"/>
                  <a:pt x="-8882" y="1003079"/>
                  <a:pt x="26648" y="967549"/>
                </a:cubicBezTo>
                <a:lnTo>
                  <a:pt x="967550" y="26647"/>
                </a:lnTo>
                <a:cubicBezTo>
                  <a:pt x="985315" y="8882"/>
                  <a:pt x="1008599" y="0"/>
                  <a:pt x="1031884"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4739453" y="4010466"/>
            <a:ext cx="2011319" cy="2011318"/>
          </a:xfrm>
          <a:custGeom>
            <a:avLst/>
            <a:gdLst>
              <a:gd name="connsiteX0" fmla="*/ 1031884 w 2011319"/>
              <a:gd name="connsiteY0" fmla="*/ 0 h 2011318"/>
              <a:gd name="connsiteX1" fmla="*/ 1096217 w 2011319"/>
              <a:gd name="connsiteY1" fmla="*/ 26647 h 2011318"/>
              <a:gd name="connsiteX2" fmla="*/ 1984672 w 2011319"/>
              <a:gd name="connsiteY2" fmla="*/ 915103 h 2011318"/>
              <a:gd name="connsiteX3" fmla="*/ 1984672 w 2011319"/>
              <a:gd name="connsiteY3" fmla="*/ 1043769 h 2011318"/>
              <a:gd name="connsiteX4" fmla="*/ 1043770 w 2011319"/>
              <a:gd name="connsiteY4" fmla="*/ 1984671 h 2011318"/>
              <a:gd name="connsiteX5" fmla="*/ 915104 w 2011319"/>
              <a:gd name="connsiteY5" fmla="*/ 1984671 h 2011318"/>
              <a:gd name="connsiteX6" fmla="*/ 26648 w 2011319"/>
              <a:gd name="connsiteY6" fmla="*/ 1096216 h 2011318"/>
              <a:gd name="connsiteX7" fmla="*/ 26648 w 2011319"/>
              <a:gd name="connsiteY7" fmla="*/ 967549 h 2011318"/>
              <a:gd name="connsiteX8" fmla="*/ 967550 w 2011319"/>
              <a:gd name="connsiteY8" fmla="*/ 26647 h 2011318"/>
              <a:gd name="connsiteX9" fmla="*/ 1031884 w 2011319"/>
              <a:gd name="connsiteY9" fmla="*/ 0 h 201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1319" h="2011318">
                <a:moveTo>
                  <a:pt x="1031884" y="0"/>
                </a:moveTo>
                <a:cubicBezTo>
                  <a:pt x="1055168" y="0"/>
                  <a:pt x="1078452" y="8882"/>
                  <a:pt x="1096217" y="26647"/>
                </a:cubicBezTo>
                <a:lnTo>
                  <a:pt x="1984672" y="915103"/>
                </a:lnTo>
                <a:cubicBezTo>
                  <a:pt x="2020202" y="950633"/>
                  <a:pt x="2020202" y="1008239"/>
                  <a:pt x="1984672" y="1043769"/>
                </a:cubicBezTo>
                <a:lnTo>
                  <a:pt x="1043770" y="1984671"/>
                </a:lnTo>
                <a:cubicBezTo>
                  <a:pt x="1008240" y="2020201"/>
                  <a:pt x="950634" y="2020201"/>
                  <a:pt x="915104" y="1984671"/>
                </a:cubicBezTo>
                <a:lnTo>
                  <a:pt x="26648" y="1096216"/>
                </a:lnTo>
                <a:cubicBezTo>
                  <a:pt x="-8882" y="1060686"/>
                  <a:pt x="-8882" y="1003079"/>
                  <a:pt x="26648" y="967549"/>
                </a:cubicBezTo>
                <a:lnTo>
                  <a:pt x="967550" y="26647"/>
                </a:lnTo>
                <a:cubicBezTo>
                  <a:pt x="985315" y="8882"/>
                  <a:pt x="1008600" y="0"/>
                  <a:pt x="1031884"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4" name="任意多边形: 形状 13"/>
          <p:cNvSpPr>
            <a:spLocks noGrp="1"/>
          </p:cNvSpPr>
          <p:nvPr>
            <p:ph type="pic" sz="quarter" idx="13"/>
          </p:nvPr>
        </p:nvSpPr>
        <p:spPr>
          <a:xfrm>
            <a:off x="4315366" y="2034973"/>
            <a:ext cx="2093747" cy="1201420"/>
          </a:xfrm>
          <a:custGeom>
            <a:avLst/>
            <a:gdLst>
              <a:gd name="connsiteX0" fmla="*/ 115228 w 2093747"/>
              <a:gd name="connsiteY0" fmla="*/ 0 h 1201420"/>
              <a:gd name="connsiteX1" fmla="*/ 1978519 w 2093747"/>
              <a:gd name="connsiteY1" fmla="*/ 0 h 1201420"/>
              <a:gd name="connsiteX2" fmla="*/ 2093747 w 2093747"/>
              <a:gd name="connsiteY2" fmla="*/ 115228 h 1201420"/>
              <a:gd name="connsiteX3" fmla="*/ 2093747 w 2093747"/>
              <a:gd name="connsiteY3" fmla="*/ 1086192 h 1201420"/>
              <a:gd name="connsiteX4" fmla="*/ 1978519 w 2093747"/>
              <a:gd name="connsiteY4" fmla="*/ 1201420 h 1201420"/>
              <a:gd name="connsiteX5" fmla="*/ 115228 w 2093747"/>
              <a:gd name="connsiteY5" fmla="*/ 1201420 h 1201420"/>
              <a:gd name="connsiteX6" fmla="*/ 0 w 2093747"/>
              <a:gd name="connsiteY6" fmla="*/ 1086192 h 1201420"/>
              <a:gd name="connsiteX7" fmla="*/ 0 w 2093747"/>
              <a:gd name="connsiteY7" fmla="*/ 115228 h 1201420"/>
              <a:gd name="connsiteX8" fmla="*/ 115228 w 2093747"/>
              <a:gd name="connsiteY8" fmla="*/ 0 h 120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1201420">
                <a:moveTo>
                  <a:pt x="115228" y="0"/>
                </a:moveTo>
                <a:lnTo>
                  <a:pt x="1978519" y="0"/>
                </a:lnTo>
                <a:cubicBezTo>
                  <a:pt x="2042158" y="0"/>
                  <a:pt x="2093747" y="51589"/>
                  <a:pt x="2093747" y="115228"/>
                </a:cubicBezTo>
                <a:lnTo>
                  <a:pt x="2093747" y="1086192"/>
                </a:lnTo>
                <a:cubicBezTo>
                  <a:pt x="2093747" y="1149831"/>
                  <a:pt x="2042158" y="1201420"/>
                  <a:pt x="1978519" y="1201420"/>
                </a:cubicBezTo>
                <a:lnTo>
                  <a:pt x="115228" y="1201420"/>
                </a:lnTo>
                <a:cubicBezTo>
                  <a:pt x="51589" y="1201420"/>
                  <a:pt x="0" y="1149831"/>
                  <a:pt x="0" y="1086192"/>
                </a:cubicBezTo>
                <a:lnTo>
                  <a:pt x="0" y="115228"/>
                </a:lnTo>
                <a:cubicBezTo>
                  <a:pt x="0" y="51589"/>
                  <a:pt x="51589" y="0"/>
                  <a:pt x="115228" y="0"/>
                </a:cubicBezTo>
                <a:close/>
              </a:path>
            </a:pathLst>
          </a:custGeom>
        </p:spPr>
        <p:txBody>
          <a:bodyPr wrap="square">
            <a:noAutofit/>
          </a:bodyPr>
          <a:lstStyle/>
          <a:p>
            <a:endParaRPr lang="zh-CN" altLang="en-US"/>
          </a:p>
        </p:txBody>
      </p:sp>
      <p:sp>
        <p:nvSpPr>
          <p:cNvPr id="15" name="任意多边形: 形状 14"/>
          <p:cNvSpPr>
            <a:spLocks noGrp="1"/>
          </p:cNvSpPr>
          <p:nvPr>
            <p:ph type="pic" sz="quarter" idx="14"/>
          </p:nvPr>
        </p:nvSpPr>
        <p:spPr>
          <a:xfrm>
            <a:off x="4315366" y="3368473"/>
            <a:ext cx="2093747" cy="2298700"/>
          </a:xfrm>
          <a:custGeom>
            <a:avLst/>
            <a:gdLst>
              <a:gd name="connsiteX0" fmla="*/ 107849 w 2093747"/>
              <a:gd name="connsiteY0" fmla="*/ 0 h 2298700"/>
              <a:gd name="connsiteX1" fmla="*/ 1985898 w 2093747"/>
              <a:gd name="connsiteY1" fmla="*/ 0 h 2298700"/>
              <a:gd name="connsiteX2" fmla="*/ 2093747 w 2093747"/>
              <a:gd name="connsiteY2" fmla="*/ 107849 h 2298700"/>
              <a:gd name="connsiteX3" fmla="*/ 2093747 w 2093747"/>
              <a:gd name="connsiteY3" fmla="*/ 2190851 h 2298700"/>
              <a:gd name="connsiteX4" fmla="*/ 1985898 w 2093747"/>
              <a:gd name="connsiteY4" fmla="*/ 2298700 h 2298700"/>
              <a:gd name="connsiteX5" fmla="*/ 107849 w 2093747"/>
              <a:gd name="connsiteY5" fmla="*/ 2298700 h 2298700"/>
              <a:gd name="connsiteX6" fmla="*/ 0 w 2093747"/>
              <a:gd name="connsiteY6" fmla="*/ 2190851 h 2298700"/>
              <a:gd name="connsiteX7" fmla="*/ 0 w 2093747"/>
              <a:gd name="connsiteY7" fmla="*/ 107849 h 2298700"/>
              <a:gd name="connsiteX8" fmla="*/ 107849 w 2093747"/>
              <a:gd name="connsiteY8" fmla="*/ 0 h 229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747" h="2298700">
                <a:moveTo>
                  <a:pt x="107849" y="0"/>
                </a:moveTo>
                <a:lnTo>
                  <a:pt x="1985898" y="0"/>
                </a:lnTo>
                <a:cubicBezTo>
                  <a:pt x="2045461" y="0"/>
                  <a:pt x="2093747" y="48286"/>
                  <a:pt x="2093747" y="107849"/>
                </a:cubicBezTo>
                <a:lnTo>
                  <a:pt x="2093747" y="2190851"/>
                </a:lnTo>
                <a:cubicBezTo>
                  <a:pt x="2093747" y="2250414"/>
                  <a:pt x="2045461" y="2298700"/>
                  <a:pt x="1985898" y="2298700"/>
                </a:cubicBezTo>
                <a:lnTo>
                  <a:pt x="107849" y="2298700"/>
                </a:lnTo>
                <a:cubicBezTo>
                  <a:pt x="48286" y="2298700"/>
                  <a:pt x="0" y="2250414"/>
                  <a:pt x="0" y="2190851"/>
                </a:cubicBezTo>
                <a:lnTo>
                  <a:pt x="0" y="107849"/>
                </a:lnTo>
                <a:cubicBezTo>
                  <a:pt x="0" y="48286"/>
                  <a:pt x="48286" y="0"/>
                  <a:pt x="107849" y="0"/>
                </a:cubicBezTo>
                <a:close/>
              </a:path>
            </a:pathLst>
          </a:custGeom>
        </p:spPr>
        <p:txBody>
          <a:bodyPr wrap="square">
            <a:noAutofit/>
          </a:bodyPr>
          <a:lstStyle/>
          <a:p>
            <a:endParaRPr lang="zh-CN" altLang="en-US"/>
          </a:p>
        </p:txBody>
      </p:sp>
      <p:sp>
        <p:nvSpPr>
          <p:cNvPr id="13" name="任意多边形: 形状 12"/>
          <p:cNvSpPr>
            <a:spLocks noGrp="1"/>
          </p:cNvSpPr>
          <p:nvPr>
            <p:ph type="pic" sz="quarter" idx="15"/>
          </p:nvPr>
        </p:nvSpPr>
        <p:spPr>
          <a:xfrm>
            <a:off x="6596436" y="2034973"/>
            <a:ext cx="4773780" cy="3632200"/>
          </a:xfrm>
          <a:custGeom>
            <a:avLst/>
            <a:gdLst>
              <a:gd name="connsiteX0" fmla="*/ 187095 w 4773780"/>
              <a:gd name="connsiteY0" fmla="*/ 0 h 3632200"/>
              <a:gd name="connsiteX1" fmla="*/ 4586685 w 4773780"/>
              <a:gd name="connsiteY1" fmla="*/ 0 h 3632200"/>
              <a:gd name="connsiteX2" fmla="*/ 4773780 w 4773780"/>
              <a:gd name="connsiteY2" fmla="*/ 187095 h 3632200"/>
              <a:gd name="connsiteX3" fmla="*/ 4773780 w 4773780"/>
              <a:gd name="connsiteY3" fmla="*/ 3445105 h 3632200"/>
              <a:gd name="connsiteX4" fmla="*/ 4586685 w 4773780"/>
              <a:gd name="connsiteY4" fmla="*/ 3632200 h 3632200"/>
              <a:gd name="connsiteX5" fmla="*/ 187095 w 4773780"/>
              <a:gd name="connsiteY5" fmla="*/ 3632200 h 3632200"/>
              <a:gd name="connsiteX6" fmla="*/ 0 w 4773780"/>
              <a:gd name="connsiteY6" fmla="*/ 3445105 h 3632200"/>
              <a:gd name="connsiteX7" fmla="*/ 0 w 4773780"/>
              <a:gd name="connsiteY7" fmla="*/ 187095 h 3632200"/>
              <a:gd name="connsiteX8" fmla="*/ 187095 w 477378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3780" h="3632200">
                <a:moveTo>
                  <a:pt x="187095" y="0"/>
                </a:moveTo>
                <a:lnTo>
                  <a:pt x="4586685" y="0"/>
                </a:lnTo>
                <a:cubicBezTo>
                  <a:pt x="4690015" y="0"/>
                  <a:pt x="4773780" y="83765"/>
                  <a:pt x="4773780" y="187095"/>
                </a:cubicBezTo>
                <a:lnTo>
                  <a:pt x="4773780" y="3445105"/>
                </a:lnTo>
                <a:cubicBezTo>
                  <a:pt x="4773780" y="3548435"/>
                  <a:pt x="4690015" y="3632200"/>
                  <a:pt x="4586685" y="3632200"/>
                </a:cubicBezTo>
                <a:lnTo>
                  <a:pt x="187095" y="3632200"/>
                </a:lnTo>
                <a:cubicBezTo>
                  <a:pt x="83765" y="3632200"/>
                  <a:pt x="0" y="3548435"/>
                  <a:pt x="0" y="3445105"/>
                </a:cubicBezTo>
                <a:lnTo>
                  <a:pt x="0" y="187095"/>
                </a:lnTo>
                <a:cubicBezTo>
                  <a:pt x="0" y="83765"/>
                  <a:pt x="83765" y="0"/>
                  <a:pt x="187095" y="0"/>
                </a:cubicBez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6" name="任意多边形: 形状 25"/>
          <p:cNvSpPr>
            <a:spLocks noGrp="1"/>
          </p:cNvSpPr>
          <p:nvPr>
            <p:ph type="pic" sz="quarter" idx="18"/>
          </p:nvPr>
        </p:nvSpPr>
        <p:spPr>
          <a:xfrm>
            <a:off x="9089489"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1" name="任意多边形: 形状 30"/>
          <p:cNvSpPr>
            <a:spLocks noGrp="1"/>
          </p:cNvSpPr>
          <p:nvPr>
            <p:ph type="pic" sz="quarter" idx="14"/>
          </p:nvPr>
        </p:nvSpPr>
        <p:spPr>
          <a:xfrm>
            <a:off x="1538935"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2" name="任意多边形: 形状 31"/>
          <p:cNvSpPr>
            <a:spLocks noGrp="1"/>
          </p:cNvSpPr>
          <p:nvPr>
            <p:ph type="pic" sz="quarter" idx="15"/>
          </p:nvPr>
        </p:nvSpPr>
        <p:spPr>
          <a:xfrm>
            <a:off x="3426574"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3" name="任意多边形: 形状 32"/>
          <p:cNvSpPr>
            <a:spLocks noGrp="1"/>
          </p:cNvSpPr>
          <p:nvPr>
            <p:ph type="pic" sz="quarter" idx="16"/>
          </p:nvPr>
        </p:nvSpPr>
        <p:spPr>
          <a:xfrm>
            <a:off x="5314212"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34" name="任意多边形: 形状 33"/>
          <p:cNvSpPr>
            <a:spLocks noGrp="1"/>
          </p:cNvSpPr>
          <p:nvPr>
            <p:ph type="pic" sz="quarter" idx="17"/>
          </p:nvPr>
        </p:nvSpPr>
        <p:spPr>
          <a:xfrm>
            <a:off x="7201851" y="34054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
        <p:nvSpPr>
          <p:cNvPr id="27" name="任意多边形: 形状 26"/>
          <p:cNvSpPr>
            <a:spLocks noGrp="1"/>
          </p:cNvSpPr>
          <p:nvPr>
            <p:ph type="pic" sz="quarter" idx="10"/>
          </p:nvPr>
        </p:nvSpPr>
        <p:spPr>
          <a:xfrm>
            <a:off x="2461837"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4 w 1599710"/>
              <a:gd name="connsiteY6" fmla="*/ 947591 h 1599710"/>
              <a:gd name="connsiteX7" fmla="*/ 61194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4" y="947591"/>
                </a:lnTo>
                <a:cubicBezTo>
                  <a:pt x="-20398" y="865999"/>
                  <a:pt x="-20398" y="733712"/>
                  <a:pt x="61194"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8" name="任意多边形: 形状 27"/>
          <p:cNvSpPr>
            <a:spLocks noGrp="1"/>
          </p:cNvSpPr>
          <p:nvPr>
            <p:ph type="pic" sz="quarter" idx="11"/>
          </p:nvPr>
        </p:nvSpPr>
        <p:spPr>
          <a:xfrm>
            <a:off x="4349476"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dirty="0"/>
          </a:p>
        </p:txBody>
      </p:sp>
      <p:sp>
        <p:nvSpPr>
          <p:cNvPr id="29" name="任意多边形: 形状 28"/>
          <p:cNvSpPr>
            <a:spLocks noGrp="1"/>
          </p:cNvSpPr>
          <p:nvPr>
            <p:ph type="pic" sz="quarter" idx="12"/>
          </p:nvPr>
        </p:nvSpPr>
        <p:spPr>
          <a:xfrm>
            <a:off x="6237114"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5" y="20398"/>
                  <a:pt x="947591" y="61194"/>
                </a:cubicBezTo>
                <a:lnTo>
                  <a:pt x="1538516" y="652119"/>
                </a:lnTo>
                <a:cubicBezTo>
                  <a:pt x="1620108" y="733712"/>
                  <a:pt x="1620108" y="865999"/>
                  <a:pt x="1538516" y="947591"/>
                </a:cubicBezTo>
                <a:lnTo>
                  <a:pt x="947591" y="1538516"/>
                </a:lnTo>
                <a:cubicBezTo>
                  <a:pt x="865999" y="1620108"/>
                  <a:pt x="733712" y="1620108"/>
                  <a:pt x="652119" y="1538516"/>
                </a:cubicBezTo>
                <a:lnTo>
                  <a:pt x="61195" y="947591"/>
                </a:lnTo>
                <a:cubicBezTo>
                  <a:pt x="-20398" y="865999"/>
                  <a:pt x="-20398" y="733712"/>
                  <a:pt x="61195" y="652119"/>
                </a:cubicBezTo>
                <a:lnTo>
                  <a:pt x="652119" y="61194"/>
                </a:lnTo>
                <a:cubicBezTo>
                  <a:pt x="692915" y="20398"/>
                  <a:pt x="746385" y="0"/>
                  <a:pt x="799855" y="0"/>
                </a:cubicBezTo>
                <a:close/>
              </a:path>
            </a:pathLst>
          </a:custGeom>
        </p:spPr>
        <p:txBody>
          <a:bodyPr wrap="square">
            <a:noAutofit/>
          </a:bodyPr>
          <a:lstStyle/>
          <a:p>
            <a:endParaRPr lang="zh-CN" altLang="en-US"/>
          </a:p>
        </p:txBody>
      </p:sp>
      <p:sp>
        <p:nvSpPr>
          <p:cNvPr id="30" name="任意多边形: 形状 29"/>
          <p:cNvSpPr>
            <a:spLocks noGrp="1"/>
          </p:cNvSpPr>
          <p:nvPr>
            <p:ph type="pic" sz="quarter" idx="13"/>
          </p:nvPr>
        </p:nvSpPr>
        <p:spPr>
          <a:xfrm>
            <a:off x="8124752" y="1675581"/>
            <a:ext cx="1599710" cy="1599710"/>
          </a:xfrm>
          <a:custGeom>
            <a:avLst/>
            <a:gdLst>
              <a:gd name="connsiteX0" fmla="*/ 799855 w 1599710"/>
              <a:gd name="connsiteY0" fmla="*/ 0 h 1599710"/>
              <a:gd name="connsiteX1" fmla="*/ 947591 w 1599710"/>
              <a:gd name="connsiteY1" fmla="*/ 61194 h 1599710"/>
              <a:gd name="connsiteX2" fmla="*/ 1538516 w 1599710"/>
              <a:gd name="connsiteY2" fmla="*/ 652119 h 1599710"/>
              <a:gd name="connsiteX3" fmla="*/ 1538516 w 1599710"/>
              <a:gd name="connsiteY3" fmla="*/ 947591 h 1599710"/>
              <a:gd name="connsiteX4" fmla="*/ 947591 w 1599710"/>
              <a:gd name="connsiteY4" fmla="*/ 1538516 h 1599710"/>
              <a:gd name="connsiteX5" fmla="*/ 652119 w 1599710"/>
              <a:gd name="connsiteY5" fmla="*/ 1538516 h 1599710"/>
              <a:gd name="connsiteX6" fmla="*/ 61195 w 1599710"/>
              <a:gd name="connsiteY6" fmla="*/ 947591 h 1599710"/>
              <a:gd name="connsiteX7" fmla="*/ 61195 w 1599710"/>
              <a:gd name="connsiteY7" fmla="*/ 652119 h 1599710"/>
              <a:gd name="connsiteX8" fmla="*/ 652119 w 1599710"/>
              <a:gd name="connsiteY8" fmla="*/ 61194 h 1599710"/>
              <a:gd name="connsiteX9" fmla="*/ 799855 w 1599710"/>
              <a:gd name="connsiteY9" fmla="*/ 0 h 159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9710" h="1599710">
                <a:moveTo>
                  <a:pt x="799855" y="0"/>
                </a:moveTo>
                <a:cubicBezTo>
                  <a:pt x="853325" y="0"/>
                  <a:pt x="906794" y="20398"/>
                  <a:pt x="947591" y="61194"/>
                </a:cubicBezTo>
                <a:lnTo>
                  <a:pt x="1538516" y="652119"/>
                </a:lnTo>
                <a:cubicBezTo>
                  <a:pt x="1620108" y="733712"/>
                  <a:pt x="1620108" y="865999"/>
                  <a:pt x="1538516" y="947591"/>
                </a:cubicBezTo>
                <a:lnTo>
                  <a:pt x="947591" y="1538516"/>
                </a:lnTo>
                <a:cubicBezTo>
                  <a:pt x="865998" y="1620108"/>
                  <a:pt x="733712" y="1620108"/>
                  <a:pt x="652119" y="1538516"/>
                </a:cubicBezTo>
                <a:lnTo>
                  <a:pt x="61195" y="947591"/>
                </a:lnTo>
                <a:cubicBezTo>
                  <a:pt x="-20398" y="865999"/>
                  <a:pt x="-20398" y="733712"/>
                  <a:pt x="61195" y="652119"/>
                </a:cubicBezTo>
                <a:lnTo>
                  <a:pt x="652119" y="61194"/>
                </a:lnTo>
                <a:cubicBezTo>
                  <a:pt x="692916" y="20398"/>
                  <a:pt x="746385" y="0"/>
                  <a:pt x="799855"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DC28D3-987D-401E-95A8-72784AD93D33}" type="datetimeFigureOut">
              <a:rPr lang="zh-CN" altLang="en-US" smtClean="0"/>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7A4A5A-5C6D-4E6F-81A3-06DF189A7A65}" type="slidenum">
              <a:rPr lang="zh-CN" altLang="en-US" smtClean="0"/>
              <a:t>‹#›</a:t>
            </a:fld>
            <a:endParaRPr lang="zh-CN" altLang="en-US"/>
          </a:p>
        </p:txBody>
      </p:sp>
      <p:sp>
        <p:nvSpPr>
          <p:cNvPr id="7" name="矩形 6"/>
          <p:cNvSpPr/>
          <p:nvPr userDrawn="1"/>
        </p:nvSpPr>
        <p:spPr>
          <a:xfrm>
            <a:off x="8729683" y="6422330"/>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3507265"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1311274" y="2359368"/>
            <a:ext cx="1627407" cy="2887019"/>
          </a:xfrm>
          <a:custGeom>
            <a:avLst/>
            <a:gdLst>
              <a:gd name="connsiteX0" fmla="*/ 0 w 1627407"/>
              <a:gd name="connsiteY0" fmla="*/ 0 h 2887019"/>
              <a:gd name="connsiteX1" fmla="*/ 1627407 w 1627407"/>
              <a:gd name="connsiteY1" fmla="*/ 0 h 2887019"/>
              <a:gd name="connsiteX2" fmla="*/ 1627407 w 1627407"/>
              <a:gd name="connsiteY2" fmla="*/ 2887019 h 2887019"/>
              <a:gd name="connsiteX3" fmla="*/ 0 w 1627407"/>
              <a:gd name="connsiteY3" fmla="*/ 2887019 h 2887019"/>
            </a:gdLst>
            <a:ahLst/>
            <a:cxnLst>
              <a:cxn ang="0">
                <a:pos x="connsiteX0" y="connsiteY0"/>
              </a:cxn>
              <a:cxn ang="0">
                <a:pos x="connsiteX1" y="connsiteY1"/>
              </a:cxn>
              <a:cxn ang="0">
                <a:pos x="connsiteX2" y="connsiteY2"/>
              </a:cxn>
              <a:cxn ang="0">
                <a:pos x="connsiteX3" y="connsiteY3"/>
              </a:cxn>
            </a:cxnLst>
            <a:rect l="l" t="t" r="r" b="b"/>
            <a:pathLst>
              <a:path w="1627407" h="2887019">
                <a:moveTo>
                  <a:pt x="0" y="0"/>
                </a:moveTo>
                <a:lnTo>
                  <a:pt x="1627407" y="0"/>
                </a:lnTo>
                <a:lnTo>
                  <a:pt x="1627407" y="2887019"/>
                </a:lnTo>
                <a:lnTo>
                  <a:pt x="0" y="2887019"/>
                </a:lnTo>
                <a:close/>
              </a:path>
            </a:pathLst>
          </a:custGeom>
        </p:spPr>
        <p:txBody>
          <a:bodyPr wrap="square">
            <a:noAutofit/>
          </a:bodyPr>
          <a:lstStyle/>
          <a:p>
            <a:endParaRPr lang="zh-CN" altLang="en-US"/>
          </a:p>
        </p:txBody>
      </p:sp>
      <p:sp>
        <p:nvSpPr>
          <p:cNvPr id="13" name="任意多边形: 形状 12"/>
          <p:cNvSpPr>
            <a:spLocks noGrp="1"/>
          </p:cNvSpPr>
          <p:nvPr>
            <p:ph type="pic" sz="quarter" idx="12"/>
          </p:nvPr>
        </p:nvSpPr>
        <p:spPr>
          <a:xfrm>
            <a:off x="2295507" y="1895063"/>
            <a:ext cx="1901775" cy="3373748"/>
          </a:xfrm>
          <a:custGeom>
            <a:avLst/>
            <a:gdLst>
              <a:gd name="connsiteX0" fmla="*/ 0 w 1901775"/>
              <a:gd name="connsiteY0" fmla="*/ 0 h 3373748"/>
              <a:gd name="connsiteX1" fmla="*/ 1901775 w 1901775"/>
              <a:gd name="connsiteY1" fmla="*/ 0 h 3373748"/>
              <a:gd name="connsiteX2" fmla="*/ 1901775 w 1901775"/>
              <a:gd name="connsiteY2" fmla="*/ 3373748 h 3373748"/>
              <a:gd name="connsiteX3" fmla="*/ 0 w 1901775"/>
              <a:gd name="connsiteY3" fmla="*/ 3373748 h 3373748"/>
            </a:gdLst>
            <a:ahLst/>
            <a:cxnLst>
              <a:cxn ang="0">
                <a:pos x="connsiteX0" y="connsiteY0"/>
              </a:cxn>
              <a:cxn ang="0">
                <a:pos x="connsiteX1" y="connsiteY1"/>
              </a:cxn>
              <a:cxn ang="0">
                <a:pos x="connsiteX2" y="connsiteY2"/>
              </a:cxn>
              <a:cxn ang="0">
                <a:pos x="connsiteX3" y="connsiteY3"/>
              </a:cxn>
            </a:cxnLst>
            <a:rect l="l" t="t" r="r" b="b"/>
            <a:pathLst>
              <a:path w="1901775" h="3373748">
                <a:moveTo>
                  <a:pt x="0" y="0"/>
                </a:moveTo>
                <a:lnTo>
                  <a:pt x="1901775" y="0"/>
                </a:lnTo>
                <a:lnTo>
                  <a:pt x="1901775" y="3373748"/>
                </a:lnTo>
                <a:lnTo>
                  <a:pt x="0" y="3373748"/>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0" y="1"/>
            <a:ext cx="5778474" cy="5747783"/>
          </a:xfrm>
          <a:custGeom>
            <a:avLst/>
            <a:gdLst>
              <a:gd name="connsiteX0" fmla="*/ 2119001 w 5778474"/>
              <a:gd name="connsiteY0" fmla="*/ 3618970 h 5747783"/>
              <a:gd name="connsiteX1" fmla="*/ 2315600 w 5778474"/>
              <a:gd name="connsiteY1" fmla="*/ 3700404 h 5747783"/>
              <a:gd name="connsiteX2" fmla="*/ 3101974 w 5778474"/>
              <a:gd name="connsiteY2" fmla="*/ 4486778 h 5747783"/>
              <a:gd name="connsiteX3" fmla="*/ 3101974 w 5778474"/>
              <a:gd name="connsiteY3" fmla="*/ 4879976 h 5747783"/>
              <a:gd name="connsiteX4" fmla="*/ 2315600 w 5778474"/>
              <a:gd name="connsiteY4" fmla="*/ 5666350 h 5747783"/>
              <a:gd name="connsiteX5" fmla="*/ 1922402 w 5778474"/>
              <a:gd name="connsiteY5" fmla="*/ 5666350 h 5747783"/>
              <a:gd name="connsiteX6" fmla="*/ 1136028 w 5778474"/>
              <a:gd name="connsiteY6" fmla="*/ 4879976 h 5747783"/>
              <a:gd name="connsiteX7" fmla="*/ 1136028 w 5778474"/>
              <a:gd name="connsiteY7" fmla="*/ 4486778 h 5747783"/>
              <a:gd name="connsiteX8" fmla="*/ 1922402 w 5778474"/>
              <a:gd name="connsiteY8" fmla="*/ 3700404 h 5747783"/>
              <a:gd name="connsiteX9" fmla="*/ 2119001 w 5778474"/>
              <a:gd name="connsiteY9" fmla="*/ 3618970 h 5747783"/>
              <a:gd name="connsiteX10" fmla="*/ 821473 w 5778474"/>
              <a:gd name="connsiteY10" fmla="*/ 2321442 h 5747783"/>
              <a:gd name="connsiteX11" fmla="*/ 1018072 w 5778474"/>
              <a:gd name="connsiteY11" fmla="*/ 2402876 h 5747783"/>
              <a:gd name="connsiteX12" fmla="*/ 1804446 w 5778474"/>
              <a:gd name="connsiteY12" fmla="*/ 3189250 h 5747783"/>
              <a:gd name="connsiteX13" fmla="*/ 1804446 w 5778474"/>
              <a:gd name="connsiteY13" fmla="*/ 3582448 h 5747783"/>
              <a:gd name="connsiteX14" fmla="*/ 1018072 w 5778474"/>
              <a:gd name="connsiteY14" fmla="*/ 4368823 h 5747783"/>
              <a:gd name="connsiteX15" fmla="*/ 624874 w 5778474"/>
              <a:gd name="connsiteY15" fmla="*/ 4368823 h 5747783"/>
              <a:gd name="connsiteX16" fmla="*/ 0 w 5778474"/>
              <a:gd name="connsiteY16" fmla="*/ 3743949 h 5747783"/>
              <a:gd name="connsiteX17" fmla="*/ 0 w 5778474"/>
              <a:gd name="connsiteY17" fmla="*/ 3027750 h 5747783"/>
              <a:gd name="connsiteX18" fmla="*/ 624874 w 5778474"/>
              <a:gd name="connsiteY18" fmla="*/ 2402876 h 5747783"/>
              <a:gd name="connsiteX19" fmla="*/ 821473 w 5778474"/>
              <a:gd name="connsiteY19" fmla="*/ 2321442 h 5747783"/>
              <a:gd name="connsiteX20" fmla="*/ 3416534 w 5778474"/>
              <a:gd name="connsiteY20" fmla="*/ 2321437 h 5747783"/>
              <a:gd name="connsiteX21" fmla="*/ 3613133 w 5778474"/>
              <a:gd name="connsiteY21" fmla="*/ 2402870 h 5747783"/>
              <a:gd name="connsiteX22" fmla="*/ 4399507 w 5778474"/>
              <a:gd name="connsiteY22" fmla="*/ 3189245 h 5747783"/>
              <a:gd name="connsiteX23" fmla="*/ 4399507 w 5778474"/>
              <a:gd name="connsiteY23" fmla="*/ 3582443 h 5747783"/>
              <a:gd name="connsiteX24" fmla="*/ 3613133 w 5778474"/>
              <a:gd name="connsiteY24" fmla="*/ 4368817 h 5747783"/>
              <a:gd name="connsiteX25" fmla="*/ 3219935 w 5778474"/>
              <a:gd name="connsiteY25" fmla="*/ 4368817 h 5747783"/>
              <a:gd name="connsiteX26" fmla="*/ 2433561 w 5778474"/>
              <a:gd name="connsiteY26" fmla="*/ 3582443 h 5747783"/>
              <a:gd name="connsiteX27" fmla="*/ 2433561 w 5778474"/>
              <a:gd name="connsiteY27" fmla="*/ 3189245 h 5747783"/>
              <a:gd name="connsiteX28" fmla="*/ 3219935 w 5778474"/>
              <a:gd name="connsiteY28" fmla="*/ 2402870 h 5747783"/>
              <a:gd name="connsiteX29" fmla="*/ 3416534 w 5778474"/>
              <a:gd name="connsiteY29" fmla="*/ 2321437 h 5747783"/>
              <a:gd name="connsiteX30" fmla="*/ 0 w 5778474"/>
              <a:gd name="connsiteY30" fmla="*/ 1384804 h 5747783"/>
              <a:gd name="connsiteX31" fmla="*/ 506920 w 5778474"/>
              <a:gd name="connsiteY31" fmla="*/ 1891724 h 5747783"/>
              <a:gd name="connsiteX32" fmla="*/ 506919 w 5778474"/>
              <a:gd name="connsiteY32" fmla="*/ 2284921 h 5747783"/>
              <a:gd name="connsiteX33" fmla="*/ 0 w 5778474"/>
              <a:gd name="connsiteY33" fmla="*/ 2791839 h 5747783"/>
              <a:gd name="connsiteX34" fmla="*/ 2119006 w 5778474"/>
              <a:gd name="connsiteY34" fmla="*/ 1023909 h 5747783"/>
              <a:gd name="connsiteX35" fmla="*/ 2315606 w 5778474"/>
              <a:gd name="connsiteY35" fmla="*/ 1105343 h 5747783"/>
              <a:gd name="connsiteX36" fmla="*/ 3101980 w 5778474"/>
              <a:gd name="connsiteY36" fmla="*/ 1891717 h 5747783"/>
              <a:gd name="connsiteX37" fmla="*/ 3101980 w 5778474"/>
              <a:gd name="connsiteY37" fmla="*/ 2284914 h 5747783"/>
              <a:gd name="connsiteX38" fmla="*/ 2315606 w 5778474"/>
              <a:gd name="connsiteY38" fmla="*/ 3071289 h 5747783"/>
              <a:gd name="connsiteX39" fmla="*/ 1922408 w 5778474"/>
              <a:gd name="connsiteY39" fmla="*/ 3071289 h 5747783"/>
              <a:gd name="connsiteX40" fmla="*/ 1136034 w 5778474"/>
              <a:gd name="connsiteY40" fmla="*/ 2284914 h 5747783"/>
              <a:gd name="connsiteX41" fmla="*/ 1136034 w 5778474"/>
              <a:gd name="connsiteY41" fmla="*/ 1891716 h 5747783"/>
              <a:gd name="connsiteX42" fmla="*/ 1922408 w 5778474"/>
              <a:gd name="connsiteY42" fmla="*/ 1105342 h 5747783"/>
              <a:gd name="connsiteX43" fmla="*/ 2119006 w 5778474"/>
              <a:gd name="connsiteY43" fmla="*/ 1023909 h 5747783"/>
              <a:gd name="connsiteX44" fmla="*/ 4714068 w 5778474"/>
              <a:gd name="connsiteY44" fmla="*/ 1023903 h 5747783"/>
              <a:gd name="connsiteX45" fmla="*/ 4910667 w 5778474"/>
              <a:gd name="connsiteY45" fmla="*/ 1105337 h 5747783"/>
              <a:gd name="connsiteX46" fmla="*/ 5697041 w 5778474"/>
              <a:gd name="connsiteY46" fmla="*/ 1891711 h 5747783"/>
              <a:gd name="connsiteX47" fmla="*/ 5697041 w 5778474"/>
              <a:gd name="connsiteY47" fmla="*/ 2284909 h 5747783"/>
              <a:gd name="connsiteX48" fmla="*/ 4910667 w 5778474"/>
              <a:gd name="connsiteY48" fmla="*/ 3071283 h 5747783"/>
              <a:gd name="connsiteX49" fmla="*/ 4517469 w 5778474"/>
              <a:gd name="connsiteY49" fmla="*/ 3071283 h 5747783"/>
              <a:gd name="connsiteX50" fmla="*/ 3731095 w 5778474"/>
              <a:gd name="connsiteY50" fmla="*/ 2284909 h 5747783"/>
              <a:gd name="connsiteX51" fmla="*/ 3731095 w 5778474"/>
              <a:gd name="connsiteY51" fmla="*/ 1891711 h 5747783"/>
              <a:gd name="connsiteX52" fmla="*/ 4517469 w 5778474"/>
              <a:gd name="connsiteY52" fmla="*/ 1105337 h 5747783"/>
              <a:gd name="connsiteX53" fmla="*/ 4714068 w 5778474"/>
              <a:gd name="connsiteY53" fmla="*/ 1023903 h 5747783"/>
              <a:gd name="connsiteX54" fmla="*/ 3027750 w 5778474"/>
              <a:gd name="connsiteY54" fmla="*/ 0 h 5747783"/>
              <a:gd name="connsiteX55" fmla="*/ 3805329 w 5778474"/>
              <a:gd name="connsiteY55" fmla="*/ 0 h 5747783"/>
              <a:gd name="connsiteX56" fmla="*/ 4399513 w 5778474"/>
              <a:gd name="connsiteY56" fmla="*/ 594184 h 5747783"/>
              <a:gd name="connsiteX57" fmla="*/ 4399513 w 5778474"/>
              <a:gd name="connsiteY57" fmla="*/ 987382 h 5747783"/>
              <a:gd name="connsiteX58" fmla="*/ 3613139 w 5778474"/>
              <a:gd name="connsiteY58" fmla="*/ 1773756 h 5747783"/>
              <a:gd name="connsiteX59" fmla="*/ 3219941 w 5778474"/>
              <a:gd name="connsiteY59" fmla="*/ 1773756 h 5747783"/>
              <a:gd name="connsiteX60" fmla="*/ 2433567 w 5778474"/>
              <a:gd name="connsiteY60" fmla="*/ 987382 h 5747783"/>
              <a:gd name="connsiteX61" fmla="*/ 2433567 w 5778474"/>
              <a:gd name="connsiteY61" fmla="*/ 594184 h 5747783"/>
              <a:gd name="connsiteX62" fmla="*/ 2791841 w 5778474"/>
              <a:gd name="connsiteY62" fmla="*/ 0 h 5747783"/>
              <a:gd name="connsiteX63" fmla="*/ 2315612 w 5778474"/>
              <a:gd name="connsiteY63" fmla="*/ 476229 h 5747783"/>
              <a:gd name="connsiteX64" fmla="*/ 1922415 w 5778474"/>
              <a:gd name="connsiteY64" fmla="*/ 476230 h 5747783"/>
              <a:gd name="connsiteX65" fmla="*/ 1446185 w 5778474"/>
              <a:gd name="connsiteY65" fmla="*/ 1 h 5747783"/>
              <a:gd name="connsiteX66" fmla="*/ 432697 w 5778474"/>
              <a:gd name="connsiteY66" fmla="*/ 0 h 5747783"/>
              <a:gd name="connsiteX67" fmla="*/ 1210263 w 5778474"/>
              <a:gd name="connsiteY67" fmla="*/ 0 h 5747783"/>
              <a:gd name="connsiteX68" fmla="*/ 1804453 w 5778474"/>
              <a:gd name="connsiteY68" fmla="*/ 594190 h 5747783"/>
              <a:gd name="connsiteX69" fmla="*/ 1804453 w 5778474"/>
              <a:gd name="connsiteY69" fmla="*/ 987388 h 5747783"/>
              <a:gd name="connsiteX70" fmla="*/ 1018079 w 5778474"/>
              <a:gd name="connsiteY70" fmla="*/ 1773762 h 5747783"/>
              <a:gd name="connsiteX71" fmla="*/ 624881 w 5778474"/>
              <a:gd name="connsiteY71" fmla="*/ 1773762 h 5747783"/>
              <a:gd name="connsiteX72" fmla="*/ 0 w 5778474"/>
              <a:gd name="connsiteY72" fmla="*/ 1148882 h 5747783"/>
              <a:gd name="connsiteX73" fmla="*/ 0 w 5778474"/>
              <a:gd name="connsiteY73" fmla="*/ 432696 h 574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778474" h="5747783">
                <a:moveTo>
                  <a:pt x="2119001" y="3618970"/>
                </a:moveTo>
                <a:cubicBezTo>
                  <a:pt x="2190156" y="3618970"/>
                  <a:pt x="2261310" y="3646114"/>
                  <a:pt x="2315600" y="3700404"/>
                </a:cubicBezTo>
                <a:lnTo>
                  <a:pt x="3101974" y="4486778"/>
                </a:lnTo>
                <a:cubicBezTo>
                  <a:pt x="3210552" y="4595356"/>
                  <a:pt x="3210552" y="4771398"/>
                  <a:pt x="3101974" y="4879976"/>
                </a:cubicBezTo>
                <a:lnTo>
                  <a:pt x="2315600" y="5666350"/>
                </a:lnTo>
                <a:cubicBezTo>
                  <a:pt x="2207022" y="5774928"/>
                  <a:pt x="2030980" y="5774928"/>
                  <a:pt x="1922402" y="5666350"/>
                </a:cubicBezTo>
                <a:lnTo>
                  <a:pt x="1136028" y="4879976"/>
                </a:lnTo>
                <a:cubicBezTo>
                  <a:pt x="1027449" y="4771398"/>
                  <a:pt x="1027449" y="4595356"/>
                  <a:pt x="1136028" y="4486778"/>
                </a:cubicBezTo>
                <a:lnTo>
                  <a:pt x="1922402" y="3700404"/>
                </a:lnTo>
                <a:cubicBezTo>
                  <a:pt x="1976691" y="3646114"/>
                  <a:pt x="2047846" y="3618970"/>
                  <a:pt x="2119001" y="3618970"/>
                </a:cubicBezTo>
                <a:close/>
                <a:moveTo>
                  <a:pt x="821473" y="2321442"/>
                </a:moveTo>
                <a:cubicBezTo>
                  <a:pt x="892629" y="2321443"/>
                  <a:pt x="963784" y="2348587"/>
                  <a:pt x="1018072" y="2402876"/>
                </a:cubicBezTo>
                <a:lnTo>
                  <a:pt x="1804446" y="3189250"/>
                </a:lnTo>
                <a:cubicBezTo>
                  <a:pt x="1913025" y="3297829"/>
                  <a:pt x="1913025" y="3473870"/>
                  <a:pt x="1804446" y="3582448"/>
                </a:cubicBezTo>
                <a:lnTo>
                  <a:pt x="1018072" y="4368823"/>
                </a:lnTo>
                <a:cubicBezTo>
                  <a:pt x="909494" y="4477401"/>
                  <a:pt x="733453" y="4477401"/>
                  <a:pt x="624874" y="4368823"/>
                </a:cubicBezTo>
                <a:lnTo>
                  <a:pt x="0" y="3743949"/>
                </a:lnTo>
                <a:lnTo>
                  <a:pt x="0" y="3027750"/>
                </a:lnTo>
                <a:lnTo>
                  <a:pt x="624874" y="2402876"/>
                </a:lnTo>
                <a:cubicBezTo>
                  <a:pt x="679163" y="2348587"/>
                  <a:pt x="750318" y="2321443"/>
                  <a:pt x="821473" y="2321442"/>
                </a:cubicBezTo>
                <a:close/>
                <a:moveTo>
                  <a:pt x="3416534" y="2321437"/>
                </a:moveTo>
                <a:cubicBezTo>
                  <a:pt x="3487689" y="2321437"/>
                  <a:pt x="3558844" y="2348582"/>
                  <a:pt x="3613133" y="2402870"/>
                </a:cubicBezTo>
                <a:lnTo>
                  <a:pt x="4399507" y="3189245"/>
                </a:lnTo>
                <a:cubicBezTo>
                  <a:pt x="4508086" y="3297822"/>
                  <a:pt x="4508086" y="3473865"/>
                  <a:pt x="4399507" y="3582443"/>
                </a:cubicBezTo>
                <a:lnTo>
                  <a:pt x="3613133" y="4368817"/>
                </a:lnTo>
                <a:cubicBezTo>
                  <a:pt x="3504555" y="4477395"/>
                  <a:pt x="3328513" y="4477395"/>
                  <a:pt x="3219935" y="4368817"/>
                </a:cubicBezTo>
                <a:lnTo>
                  <a:pt x="2433561" y="3582443"/>
                </a:lnTo>
                <a:cubicBezTo>
                  <a:pt x="2324983" y="3473864"/>
                  <a:pt x="2324983" y="3297823"/>
                  <a:pt x="2433561" y="3189245"/>
                </a:cubicBezTo>
                <a:lnTo>
                  <a:pt x="3219935" y="2402870"/>
                </a:lnTo>
                <a:cubicBezTo>
                  <a:pt x="3274224" y="2348582"/>
                  <a:pt x="3345379" y="2321437"/>
                  <a:pt x="3416534" y="2321437"/>
                </a:cubicBezTo>
                <a:close/>
                <a:moveTo>
                  <a:pt x="0" y="1384804"/>
                </a:moveTo>
                <a:lnTo>
                  <a:pt x="506920" y="1891724"/>
                </a:lnTo>
                <a:cubicBezTo>
                  <a:pt x="615498" y="2000302"/>
                  <a:pt x="615497" y="2176342"/>
                  <a:pt x="506919" y="2284921"/>
                </a:cubicBezTo>
                <a:lnTo>
                  <a:pt x="0" y="2791839"/>
                </a:lnTo>
                <a:close/>
                <a:moveTo>
                  <a:pt x="2119006" y="1023909"/>
                </a:moveTo>
                <a:cubicBezTo>
                  <a:pt x="2190162" y="1023908"/>
                  <a:pt x="2261317" y="1051054"/>
                  <a:pt x="2315606" y="1105343"/>
                </a:cubicBezTo>
                <a:lnTo>
                  <a:pt x="3101980" y="1891717"/>
                </a:lnTo>
                <a:cubicBezTo>
                  <a:pt x="3210558" y="2000296"/>
                  <a:pt x="3210558" y="2176337"/>
                  <a:pt x="3101980" y="2284914"/>
                </a:cubicBezTo>
                <a:lnTo>
                  <a:pt x="2315606" y="3071289"/>
                </a:lnTo>
                <a:cubicBezTo>
                  <a:pt x="2207028" y="3179867"/>
                  <a:pt x="2030987" y="3179867"/>
                  <a:pt x="1922408" y="3071289"/>
                </a:cubicBezTo>
                <a:lnTo>
                  <a:pt x="1136034" y="2284914"/>
                </a:lnTo>
                <a:cubicBezTo>
                  <a:pt x="1027455" y="2176337"/>
                  <a:pt x="1027455" y="2000296"/>
                  <a:pt x="1136034" y="1891716"/>
                </a:cubicBezTo>
                <a:lnTo>
                  <a:pt x="1922408" y="1105342"/>
                </a:lnTo>
                <a:cubicBezTo>
                  <a:pt x="1976697" y="1051053"/>
                  <a:pt x="2047852" y="1023909"/>
                  <a:pt x="2119006" y="1023909"/>
                </a:cubicBezTo>
                <a:close/>
                <a:moveTo>
                  <a:pt x="4714068" y="1023903"/>
                </a:moveTo>
                <a:cubicBezTo>
                  <a:pt x="4785223" y="1023903"/>
                  <a:pt x="4856377" y="1051048"/>
                  <a:pt x="4910667" y="1105337"/>
                </a:cubicBezTo>
                <a:lnTo>
                  <a:pt x="5697041" y="1891711"/>
                </a:lnTo>
                <a:cubicBezTo>
                  <a:pt x="5805619" y="2000289"/>
                  <a:pt x="5805619" y="2176331"/>
                  <a:pt x="5697041" y="2284909"/>
                </a:cubicBezTo>
                <a:lnTo>
                  <a:pt x="4910667" y="3071283"/>
                </a:lnTo>
                <a:cubicBezTo>
                  <a:pt x="4802089" y="3179862"/>
                  <a:pt x="4626047" y="3179861"/>
                  <a:pt x="4517469" y="3071283"/>
                </a:cubicBezTo>
                <a:lnTo>
                  <a:pt x="3731095" y="2284909"/>
                </a:lnTo>
                <a:cubicBezTo>
                  <a:pt x="3622516" y="2176331"/>
                  <a:pt x="3622516" y="2000289"/>
                  <a:pt x="3731095" y="1891711"/>
                </a:cubicBezTo>
                <a:lnTo>
                  <a:pt x="4517469" y="1105337"/>
                </a:lnTo>
                <a:cubicBezTo>
                  <a:pt x="4571758" y="1051048"/>
                  <a:pt x="4642912" y="1023903"/>
                  <a:pt x="4714068" y="1023903"/>
                </a:cubicBezTo>
                <a:close/>
                <a:moveTo>
                  <a:pt x="3027750" y="0"/>
                </a:moveTo>
                <a:lnTo>
                  <a:pt x="3805329" y="0"/>
                </a:lnTo>
                <a:lnTo>
                  <a:pt x="4399513" y="594184"/>
                </a:lnTo>
                <a:cubicBezTo>
                  <a:pt x="4508091" y="702762"/>
                  <a:pt x="4508091" y="878804"/>
                  <a:pt x="4399513" y="987382"/>
                </a:cubicBezTo>
                <a:lnTo>
                  <a:pt x="3613139" y="1773756"/>
                </a:lnTo>
                <a:cubicBezTo>
                  <a:pt x="3504560" y="1882335"/>
                  <a:pt x="3328519" y="1882335"/>
                  <a:pt x="3219941" y="1773756"/>
                </a:cubicBezTo>
                <a:lnTo>
                  <a:pt x="2433567" y="987382"/>
                </a:lnTo>
                <a:cubicBezTo>
                  <a:pt x="2324988" y="878804"/>
                  <a:pt x="2324989" y="702763"/>
                  <a:pt x="2433567" y="594184"/>
                </a:cubicBezTo>
                <a:close/>
                <a:moveTo>
                  <a:pt x="2791841" y="0"/>
                </a:moveTo>
                <a:lnTo>
                  <a:pt x="2315612" y="476229"/>
                </a:lnTo>
                <a:cubicBezTo>
                  <a:pt x="2207034" y="584808"/>
                  <a:pt x="2030993" y="584808"/>
                  <a:pt x="1922415" y="476230"/>
                </a:cubicBezTo>
                <a:lnTo>
                  <a:pt x="1446185" y="1"/>
                </a:lnTo>
                <a:close/>
                <a:moveTo>
                  <a:pt x="432697" y="0"/>
                </a:moveTo>
                <a:lnTo>
                  <a:pt x="1210263" y="0"/>
                </a:lnTo>
                <a:lnTo>
                  <a:pt x="1804453" y="594190"/>
                </a:lnTo>
                <a:cubicBezTo>
                  <a:pt x="1913031" y="702769"/>
                  <a:pt x="1913031" y="878810"/>
                  <a:pt x="1804453" y="987388"/>
                </a:cubicBezTo>
                <a:lnTo>
                  <a:pt x="1018079" y="1773762"/>
                </a:lnTo>
                <a:cubicBezTo>
                  <a:pt x="909500" y="1882341"/>
                  <a:pt x="733459" y="1882341"/>
                  <a:pt x="624881" y="1773762"/>
                </a:cubicBezTo>
                <a:lnTo>
                  <a:pt x="0" y="1148882"/>
                </a:lnTo>
                <a:lnTo>
                  <a:pt x="0" y="432696"/>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0" y="0"/>
            <a:ext cx="5279257" cy="5530032"/>
          </a:xfrm>
          <a:custGeom>
            <a:avLst/>
            <a:gdLst>
              <a:gd name="connsiteX0" fmla="*/ 0 w 5279257"/>
              <a:gd name="connsiteY0" fmla="*/ 0 h 5530032"/>
              <a:gd name="connsiteX1" fmla="*/ 3641372 w 5279257"/>
              <a:gd name="connsiteY1" fmla="*/ 0 h 5530032"/>
              <a:gd name="connsiteX2" fmla="*/ 5010556 w 5279257"/>
              <a:gd name="connsiteY2" fmla="*/ 1369184 h 5530032"/>
              <a:gd name="connsiteX3" fmla="*/ 5010556 w 5279257"/>
              <a:gd name="connsiteY3" fmla="*/ 2666592 h 5530032"/>
              <a:gd name="connsiteX4" fmla="*/ 2415817 w 5279257"/>
              <a:gd name="connsiteY4" fmla="*/ 5261331 h 5530032"/>
              <a:gd name="connsiteX5" fmla="*/ 1118409 w 5279257"/>
              <a:gd name="connsiteY5" fmla="*/ 5261331 h 5530032"/>
              <a:gd name="connsiteX6" fmla="*/ 1 w 5279257"/>
              <a:gd name="connsiteY6" fmla="*/ 4142923 h 55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257" h="5530032">
                <a:moveTo>
                  <a:pt x="0" y="0"/>
                </a:moveTo>
                <a:lnTo>
                  <a:pt x="3641372" y="0"/>
                </a:lnTo>
                <a:lnTo>
                  <a:pt x="5010556" y="1369184"/>
                </a:lnTo>
                <a:cubicBezTo>
                  <a:pt x="5368825" y="1727453"/>
                  <a:pt x="5368825" y="2308323"/>
                  <a:pt x="5010556" y="2666592"/>
                </a:cubicBezTo>
                <a:lnTo>
                  <a:pt x="2415817" y="5261331"/>
                </a:lnTo>
                <a:cubicBezTo>
                  <a:pt x="2057548" y="5619600"/>
                  <a:pt x="1476678" y="5619600"/>
                  <a:pt x="1118409" y="5261331"/>
                </a:cubicBezTo>
                <a:lnTo>
                  <a:pt x="1" y="4142923"/>
                </a:ln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C28D3-987D-401E-95A8-72784AD93D33}" type="datetimeFigureOut">
              <a:rPr lang="zh-CN" altLang="en-US" smtClean="0"/>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A4A5A-5C6D-4E6F-81A3-06DF189A7A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21.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image" Target="../media/image34.jpeg"/><Relationship Id="rId4" Type="http://schemas.openxmlformats.org/officeDocument/2006/relationships/image" Target="../media/image4.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2"/>
          </p:nvPr>
        </p:nvPicPr>
        <p:blipFill>
          <a:blip r:embed="rId4" cstate="screen"/>
          <a:srcRect/>
          <a:stretch>
            <a:fillRect/>
          </a:stretch>
        </p:blipFill>
        <p:spPr>
          <a:xfrm>
            <a:off x="10890792" y="3345440"/>
            <a:ext cx="1301207" cy="3069398"/>
          </a:xfrm>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29" name="文本框 28"/>
          <p:cNvSpPr txBox="1"/>
          <p:nvPr/>
        </p:nvSpPr>
        <p:spPr>
          <a:xfrm>
            <a:off x="695325" y="1298315"/>
            <a:ext cx="2236510" cy="144655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r>
              <a:rPr lang="zh-CN" altLang="en-US" sz="4800" b="0" dirty="0">
                <a:latin typeface="时尚中黑简体" panose="01010104010101010101" pitchFamily="2" charset="-122"/>
                <a:ea typeface="时尚中黑简体" panose="01010104010101010101" pitchFamily="2" charset="-122"/>
              </a:rPr>
              <a:t>第</a:t>
            </a:r>
            <a:r>
              <a:rPr lang="en-US" altLang="zh-CN" sz="4800" b="0" dirty="0" smtClean="0">
                <a:latin typeface="时尚中黑简体" panose="01010104010101010101" pitchFamily="2" charset="-122"/>
                <a:ea typeface="时尚中黑简体" panose="01010104010101010101" pitchFamily="2" charset="-122"/>
              </a:rPr>
              <a:t>12</a:t>
            </a:r>
            <a:r>
              <a:rPr lang="zh-CN" altLang="en-US" sz="4800" b="0" dirty="0" smtClean="0">
                <a:latin typeface="时尚中黑简体" panose="01010104010101010101" pitchFamily="2" charset="-122"/>
                <a:ea typeface="时尚中黑简体" panose="01010104010101010101" pitchFamily="2" charset="-122"/>
              </a:rPr>
              <a:t>章</a:t>
            </a:r>
            <a:endParaRPr lang="en-US" altLang="zh-CN" sz="4800" b="0" dirty="0">
              <a:latin typeface="时尚中黑简体" panose="01010104010101010101" pitchFamily="2" charset="-122"/>
              <a:ea typeface="时尚中黑简体" panose="01010104010101010101" pitchFamily="2" charset="-122"/>
            </a:endParaRPr>
          </a:p>
          <a:p>
            <a:r>
              <a:rPr lang="zh-CN" altLang="en-US" sz="4000" b="0" dirty="0">
                <a:solidFill>
                  <a:schemeClr val="tx1">
                    <a:lumMod val="65000"/>
                    <a:lumOff val="35000"/>
                  </a:schemeClr>
                </a:solidFill>
                <a:latin typeface="时尚中黑简体" panose="01010104010101010101" pitchFamily="2" charset="-122"/>
                <a:ea typeface="时尚中黑简体" panose="01010104010101010101" pitchFamily="2" charset="-122"/>
              </a:rPr>
              <a:t>并发控制</a:t>
            </a:r>
          </a:p>
        </p:txBody>
      </p:sp>
      <p:grpSp>
        <p:nvGrpSpPr>
          <p:cNvPr id="38" name="组合 37"/>
          <p:cNvGrpSpPr/>
          <p:nvPr/>
        </p:nvGrpSpPr>
        <p:grpSpPr>
          <a:xfrm>
            <a:off x="784522" y="3311161"/>
            <a:ext cx="1220561" cy="360000"/>
            <a:chOff x="784522" y="3311161"/>
            <a:chExt cx="1220561" cy="360000"/>
          </a:xfrm>
        </p:grpSpPr>
        <p:sp>
          <p:nvSpPr>
            <p:cNvPr id="30" name="矩形: 圆角 29"/>
            <p:cNvSpPr/>
            <p:nvPr/>
          </p:nvSpPr>
          <p:spPr>
            <a:xfrm>
              <a:off x="784522"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947762" y="3332740"/>
              <a:ext cx="8940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微课视频</a:t>
              </a:r>
            </a:p>
          </p:txBody>
        </p:sp>
      </p:grpSp>
      <p:grpSp>
        <p:nvGrpSpPr>
          <p:cNvPr id="39" name="组合 38"/>
          <p:cNvGrpSpPr/>
          <p:nvPr/>
        </p:nvGrpSpPr>
        <p:grpSpPr>
          <a:xfrm>
            <a:off x="2106984" y="3311161"/>
            <a:ext cx="1220561" cy="360000"/>
            <a:chOff x="2106984" y="3311161"/>
            <a:chExt cx="1220561" cy="360000"/>
          </a:xfrm>
        </p:grpSpPr>
        <p:sp>
          <p:nvSpPr>
            <p:cNvPr id="31" name="矩形: 圆角 30"/>
            <p:cNvSpPr/>
            <p:nvPr/>
          </p:nvSpPr>
          <p:spPr>
            <a:xfrm>
              <a:off x="2106984"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160190" y="3332740"/>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grpSp>
      <p:grpSp>
        <p:nvGrpSpPr>
          <p:cNvPr id="40" name="组合 39"/>
          <p:cNvGrpSpPr/>
          <p:nvPr/>
        </p:nvGrpSpPr>
        <p:grpSpPr>
          <a:xfrm>
            <a:off x="3429446" y="3311161"/>
            <a:ext cx="1220561" cy="360000"/>
            <a:chOff x="3429446" y="3311161"/>
            <a:chExt cx="1220561" cy="360000"/>
          </a:xfrm>
        </p:grpSpPr>
        <p:sp>
          <p:nvSpPr>
            <p:cNvPr id="32" name="矩形: 圆角 31"/>
            <p:cNvSpPr/>
            <p:nvPr/>
          </p:nvSpPr>
          <p:spPr>
            <a:xfrm>
              <a:off x="3429446" y="3311161"/>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494525" y="3332740"/>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grpSp>
      <p:sp>
        <p:nvSpPr>
          <p:cNvPr id="36" name="矩形 35"/>
          <p:cNvSpPr/>
          <p:nvPr/>
        </p:nvSpPr>
        <p:spPr>
          <a:xfrm>
            <a:off x="720725" y="2844987"/>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zh-CN" sz="1400" noProof="0" dirty="0">
                <a:ln>
                  <a:noFill/>
                </a:ln>
                <a:solidFill>
                  <a:schemeClr val="bg1">
                    <a:lumMod val="65000"/>
                  </a:schemeClr>
                </a:solidFill>
                <a:effectLst/>
                <a:uLnTx/>
                <a:uFillTx/>
                <a:ea typeface="等线" panose="02010600030101010101" pitchFamily="2" charset="-122"/>
                <a:sym typeface="+mn-ea"/>
              </a:rPr>
              <a:t>主讲人</a:t>
            </a:r>
            <a:r>
              <a:rPr lang="zh-CN" altLang="zh-CN" sz="1400" noProof="0" dirty="0" smtClean="0">
                <a:ln>
                  <a:noFill/>
                </a:ln>
                <a:solidFill>
                  <a:schemeClr val="bg1">
                    <a:lumMod val="65000"/>
                  </a:schemeClr>
                </a:solidFill>
                <a:effectLst/>
                <a:uLnTx/>
                <a:uFillTx/>
                <a:ea typeface="等线" panose="02010600030101010101" pitchFamily="2" charset="-122"/>
                <a:sym typeface="+mn-ea"/>
              </a:rPr>
              <a:t>：</a:t>
            </a:r>
            <a:r>
              <a:rPr lang="en-US" altLang="zh-CN" sz="1400" noProof="0" dirty="0" smtClean="0">
                <a:ln>
                  <a:noFill/>
                </a:ln>
                <a:solidFill>
                  <a:schemeClr val="bg1">
                    <a:lumMod val="65000"/>
                  </a:schemeClr>
                </a:solidFill>
                <a:effectLst/>
                <a:uLnTx/>
                <a:uFillTx/>
                <a:ea typeface="等线" panose="02010600030101010101" pitchFamily="2" charset="-122"/>
                <a:sym typeface="+mn-ea"/>
              </a:rPr>
              <a:t>XXX</a:t>
            </a:r>
            <a:endParaRPr kumimoji="0" lang="zh-CN" alt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事务模式</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16" name="组合 15"/>
          <p:cNvGrpSpPr/>
          <p:nvPr/>
        </p:nvGrpSpPr>
        <p:grpSpPr>
          <a:xfrm>
            <a:off x="785598" y="3183056"/>
            <a:ext cx="10720872" cy="2785378"/>
            <a:chOff x="1072548" y="4153868"/>
            <a:chExt cx="3224212" cy="730888"/>
          </a:xfrm>
        </p:grpSpPr>
        <p:sp>
          <p:nvSpPr>
            <p:cNvPr id="17" name="矩形 16"/>
            <p:cNvSpPr/>
            <p:nvPr/>
          </p:nvSpPr>
          <p:spPr>
            <a:xfrm>
              <a:off x="1072548" y="4279048"/>
              <a:ext cx="3224212" cy="605708"/>
            </a:xfrm>
            <a:prstGeom prst="rect">
              <a:avLst/>
            </a:prstGeom>
          </p:spPr>
          <p:txBody>
            <a:bodyPr wrap="square">
              <a:spAutoFit/>
              <a:scene3d>
                <a:camera prst="orthographicFront"/>
                <a:lightRig rig="threePt" dir="t"/>
              </a:scene3d>
              <a:sp3d contourW="6350"/>
            </a:bodyPr>
            <a:lstStyle/>
            <a:p>
              <a:r>
                <a:rPr lang="en-US" altLang="zh-CN" dirty="0">
                  <a:solidFill>
                    <a:srgbClr val="000000"/>
                  </a:solidFill>
                  <a:latin typeface="Courier New" panose="02070309020205020404" charset="0"/>
                  <a:ea typeface="宋体" panose="02010600030101010101" pitchFamily="2" charset="-122"/>
                  <a:sym typeface="+mn-ea"/>
                </a:rPr>
                <a:t>use </a:t>
              </a:r>
              <a:r>
                <a:rPr lang="en-US" altLang="zh-CN" dirty="0" err="1">
                  <a:solidFill>
                    <a:srgbClr val="000000"/>
                  </a:solidFill>
                  <a:latin typeface="Courier New" panose="02070309020205020404" charset="0"/>
                  <a:ea typeface="宋体" panose="02010600030101010101" pitchFamily="2" charset="-122"/>
                  <a:sym typeface="+mn-ea"/>
                </a:rPr>
                <a:t>jxgl</a:t>
              </a:r>
              <a:endParaRPr lang="en-US" altLang="zh-CN" dirty="0">
                <a:solidFill>
                  <a:srgbClr val="000000"/>
                </a:solidFill>
                <a:latin typeface="Courier New" panose="02070309020205020404" charset="0"/>
                <a:ea typeface="宋体" panose="02010600030101010101" pitchFamily="2" charset="-122"/>
                <a:sym typeface="+mn-ea"/>
              </a:endParaRPr>
            </a:p>
            <a:p>
              <a:r>
                <a:rPr lang="en-US" altLang="zh-CN" dirty="0">
                  <a:solidFill>
                    <a:srgbClr val="000000"/>
                  </a:solidFill>
                  <a:latin typeface="Courier New" panose="02070309020205020404" charset="0"/>
                  <a:ea typeface="宋体" panose="02010600030101010101" pitchFamily="2" charset="-122"/>
                  <a:sym typeface="+mn-ea"/>
                </a:rPr>
                <a:t>go</a:t>
              </a:r>
            </a:p>
            <a:p>
              <a:r>
                <a:rPr lang="en-US" altLang="zh-CN" dirty="0">
                  <a:solidFill>
                    <a:srgbClr val="000000"/>
                  </a:solidFill>
                  <a:latin typeface="Courier New" panose="02070309020205020404" charset="0"/>
                  <a:ea typeface="宋体" panose="02010600030101010101" pitchFamily="2" charset="-122"/>
                  <a:sym typeface="+mn-ea"/>
                </a:rPr>
                <a:t>set </a:t>
              </a:r>
              <a:r>
                <a:rPr lang="en-US" altLang="zh-CN" dirty="0" err="1">
                  <a:solidFill>
                    <a:srgbClr val="000000"/>
                  </a:solidFill>
                  <a:latin typeface="Courier New" panose="02070309020205020404" charset="0"/>
                  <a:ea typeface="宋体" panose="02010600030101010101" pitchFamily="2" charset="-122"/>
                  <a:sym typeface="+mn-ea"/>
                </a:rPr>
                <a:t>implicit_transactions</a:t>
              </a:r>
              <a:r>
                <a:rPr lang="en-US" altLang="zh-CN" dirty="0">
                  <a:solidFill>
                    <a:srgbClr val="000000"/>
                  </a:solidFill>
                  <a:latin typeface="Courier New" panose="02070309020205020404" charset="0"/>
                  <a:ea typeface="宋体" panose="02010600030101010101" pitchFamily="2" charset="-122"/>
                  <a:sym typeface="+mn-ea"/>
                </a:rPr>
                <a:t> on    --</a:t>
              </a:r>
              <a:r>
                <a:rPr lang="zh-CN" altLang="en-US" dirty="0">
                  <a:solidFill>
                    <a:srgbClr val="000000"/>
                  </a:solidFill>
                  <a:latin typeface="Courier New" panose="02070309020205020404" charset="0"/>
                  <a:ea typeface="宋体" panose="02010600030101010101" pitchFamily="2" charset="-122"/>
                  <a:sym typeface="+mn-ea"/>
                </a:rPr>
                <a:t>使用隐式事务模式</a:t>
              </a:r>
            </a:p>
            <a:p>
              <a:r>
                <a:rPr lang="zh-CN" altLang="en-US" dirty="0">
                  <a:solidFill>
                    <a:srgbClr val="000000"/>
                  </a:solidFill>
                  <a:latin typeface="Courier New" panose="02070309020205020404" charset="0"/>
                  <a:ea typeface="宋体" panose="02010600030101010101" pitchFamily="2" charset="-122"/>
                  <a:sym typeface="+mn-ea"/>
                </a:rPr>
                <a:t>   </a:t>
              </a:r>
              <a:r>
                <a:rPr lang="en-US" altLang="zh-CN" dirty="0">
                  <a:solidFill>
                    <a:srgbClr val="000000"/>
                  </a:solidFill>
                  <a:latin typeface="Courier New" panose="02070309020205020404" charset="0"/>
                  <a:ea typeface="宋体" panose="02010600030101010101" pitchFamily="2" charset="-122"/>
                  <a:sym typeface="+mn-ea"/>
                </a:rPr>
                <a:t>insert into </a:t>
              </a:r>
              <a:r>
                <a:rPr lang="zh-CN" altLang="en-US" dirty="0">
                  <a:solidFill>
                    <a:srgbClr val="000000"/>
                  </a:solidFill>
                  <a:latin typeface="Courier New" panose="02070309020205020404" charset="0"/>
                  <a:ea typeface="宋体" panose="02010600030101010101" pitchFamily="2" charset="-122"/>
                  <a:sym typeface="+mn-ea"/>
                </a:rPr>
                <a:t>学生</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)values('22010102','</a:t>
              </a:r>
              <a:r>
                <a:rPr lang="zh-CN" altLang="en-US" dirty="0">
                  <a:solidFill>
                    <a:srgbClr val="000000"/>
                  </a:solidFill>
                  <a:latin typeface="Courier New" panose="02070309020205020404" charset="0"/>
                  <a:ea typeface="宋体" panose="02010600030101010101" pitchFamily="2" charset="-122"/>
                  <a:sym typeface="+mn-ea"/>
                </a:rPr>
                <a:t>那佳佳</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女</a:t>
              </a:r>
              <a:r>
                <a:rPr lang="en-US" altLang="zh-CN" dirty="0">
                  <a:solidFill>
                    <a:srgbClr val="000000"/>
                  </a:solidFill>
                  <a:latin typeface="Courier New" panose="02070309020205020404" charset="0"/>
                  <a:ea typeface="宋体" panose="02010600030101010101" pitchFamily="2" charset="-122"/>
                  <a:sym typeface="+mn-ea"/>
                </a:rPr>
                <a:t>')</a:t>
              </a:r>
            </a:p>
            <a:p>
              <a:r>
                <a:rPr lang="en-US" altLang="zh-CN" dirty="0">
                  <a:solidFill>
                    <a:srgbClr val="000000"/>
                  </a:solidFill>
                  <a:latin typeface="Courier New" panose="02070309020205020404" charset="0"/>
                  <a:ea typeface="宋体" panose="02010600030101010101" pitchFamily="2" charset="-122"/>
                  <a:sym typeface="+mn-ea"/>
                </a:rPr>
                <a:t>rollback</a:t>
              </a:r>
            </a:p>
            <a:p>
              <a:r>
                <a:rPr lang="en-US" altLang="zh-CN" dirty="0">
                  <a:solidFill>
                    <a:srgbClr val="000000"/>
                  </a:solidFill>
                  <a:latin typeface="Courier New" panose="02070309020205020404" charset="0"/>
                  <a:ea typeface="宋体" panose="02010600030101010101" pitchFamily="2" charset="-122"/>
                  <a:sym typeface="+mn-ea"/>
                </a:rPr>
                <a:t>   insert into </a:t>
              </a:r>
              <a:r>
                <a:rPr lang="zh-CN" altLang="en-US" dirty="0">
                  <a:solidFill>
                    <a:srgbClr val="000000"/>
                  </a:solidFill>
                  <a:latin typeface="Courier New" panose="02070309020205020404" charset="0"/>
                  <a:ea typeface="宋体" panose="02010600030101010101" pitchFamily="2" charset="-122"/>
                  <a:sym typeface="+mn-ea"/>
                </a:rPr>
                <a:t>学生</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)values('22010101','</a:t>
              </a:r>
              <a:r>
                <a:rPr lang="zh-CN" altLang="en-US" dirty="0">
                  <a:solidFill>
                    <a:srgbClr val="000000"/>
                  </a:solidFill>
                  <a:latin typeface="Courier New" panose="02070309020205020404" charset="0"/>
                  <a:ea typeface="宋体" panose="02010600030101010101" pitchFamily="2" charset="-122"/>
                  <a:sym typeface="+mn-ea"/>
                </a:rPr>
                <a:t>司武长</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男</a:t>
              </a:r>
              <a:r>
                <a:rPr lang="en-US" altLang="zh-CN" dirty="0">
                  <a:solidFill>
                    <a:srgbClr val="000000"/>
                  </a:solidFill>
                  <a:latin typeface="Courier New" panose="02070309020205020404" charset="0"/>
                  <a:ea typeface="宋体" panose="02010600030101010101" pitchFamily="2" charset="-122"/>
                  <a:sym typeface="+mn-ea"/>
                </a:rPr>
                <a:t>')</a:t>
              </a:r>
            </a:p>
            <a:p>
              <a:r>
                <a:rPr lang="en-US" altLang="zh-CN" dirty="0">
                  <a:solidFill>
                    <a:srgbClr val="000000"/>
                  </a:solidFill>
                  <a:latin typeface="Courier New" panose="02070309020205020404" charset="0"/>
                  <a:ea typeface="宋体" panose="02010600030101010101" pitchFamily="2" charset="-122"/>
                  <a:sym typeface="+mn-ea"/>
                </a:rPr>
                <a:t>commit</a:t>
              </a:r>
            </a:p>
            <a:p>
              <a:r>
                <a:rPr lang="en-US" altLang="zh-CN" dirty="0">
                  <a:solidFill>
                    <a:srgbClr val="000000"/>
                  </a:solidFill>
                  <a:latin typeface="Courier New" panose="02070309020205020404" charset="0"/>
                  <a:ea typeface="宋体" panose="02010600030101010101" pitchFamily="2" charset="-122"/>
                  <a:sym typeface="+mn-ea"/>
                </a:rPr>
                <a:t>   select * from </a:t>
              </a:r>
              <a:r>
                <a:rPr lang="zh-CN" altLang="en-US" dirty="0">
                  <a:solidFill>
                    <a:srgbClr val="000000"/>
                  </a:solidFill>
                  <a:latin typeface="Courier New" panose="02070309020205020404" charset="0"/>
                  <a:ea typeface="宋体" panose="02010600030101010101" pitchFamily="2" charset="-122"/>
                  <a:sym typeface="+mn-ea"/>
                </a:rPr>
                <a:t>学生</a:t>
              </a:r>
            </a:p>
          </p:txBody>
        </p:sp>
        <p:sp>
          <p:nvSpPr>
            <p:cNvPr id="18" name="矩形 17"/>
            <p:cNvSpPr/>
            <p:nvPr/>
          </p:nvSpPr>
          <p:spPr>
            <a:xfrm>
              <a:off x="1088299" y="4153868"/>
              <a:ext cx="2562006" cy="111450"/>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a:t>
              </a:r>
              <a:r>
                <a:rPr lang="zh-CN" altLang="en-US" b="1" dirty="0" smtClean="0">
                  <a:solidFill>
                    <a:srgbClr val="000000">
                      <a:lumMod val="65000"/>
                      <a:lumOff val="35000"/>
                    </a:srgbClr>
                  </a:solidFill>
                </a:rPr>
                <a:t>例</a:t>
              </a:r>
              <a:r>
                <a:rPr lang="en-US" altLang="zh-CN" b="1" dirty="0" smtClean="0">
                  <a:solidFill>
                    <a:srgbClr val="000000">
                      <a:lumMod val="65000"/>
                      <a:lumOff val="35000"/>
                    </a:srgbClr>
                  </a:solidFill>
                </a:rPr>
                <a:t>04】</a:t>
              </a:r>
              <a:r>
                <a:rPr lang="zh-CN" altLang="en-US" b="1" dirty="0">
                  <a:solidFill>
                    <a:srgbClr val="000000">
                      <a:lumMod val="65000"/>
                      <a:lumOff val="35000"/>
                    </a:srgbClr>
                  </a:solidFill>
                </a:rPr>
                <a:t>在隐式事务模式下向学生表中插入一条包含学号、姓名和性别的记录。</a:t>
              </a:r>
            </a:p>
          </p:txBody>
        </p:sp>
      </p:grpSp>
      <p:grpSp>
        <p:nvGrpSpPr>
          <p:cNvPr id="19" name="组合 18"/>
          <p:cNvGrpSpPr/>
          <p:nvPr/>
        </p:nvGrpSpPr>
        <p:grpSpPr>
          <a:xfrm>
            <a:off x="847623" y="1217319"/>
            <a:ext cx="10658847" cy="1565685"/>
            <a:chOff x="1088299" y="4213143"/>
            <a:chExt cx="2241974" cy="1217881"/>
          </a:xfrm>
        </p:grpSpPr>
        <p:sp>
          <p:nvSpPr>
            <p:cNvPr id="20" name="矩形 19"/>
            <p:cNvSpPr/>
            <p:nvPr/>
          </p:nvSpPr>
          <p:spPr>
            <a:xfrm>
              <a:off x="1088299" y="4521279"/>
              <a:ext cx="2241974" cy="909745"/>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隐式事务是由</a:t>
              </a:r>
              <a:r>
                <a:rPr lang="en-US" altLang="zh-CN" sz="1400" dirty="0">
                  <a:solidFill>
                    <a:srgbClr val="000000"/>
                  </a:solidFill>
                  <a:latin typeface="Courier New" panose="02070309020205020404" charset="0"/>
                  <a:ea typeface="宋体" panose="02010600030101010101" pitchFamily="2" charset="-122"/>
                  <a:sym typeface="+mn-ea"/>
                </a:rPr>
                <a:t>set implicit transactions on</a:t>
              </a:r>
              <a:r>
                <a:rPr lang="zh-CN" altLang="en-US" sz="1400" dirty="0">
                  <a:solidFill>
                    <a:srgbClr val="000000"/>
                  </a:solidFill>
                  <a:latin typeface="Courier New" panose="02070309020205020404" charset="0"/>
                  <a:ea typeface="宋体" panose="02010600030101010101" pitchFamily="2" charset="-122"/>
                  <a:sym typeface="+mn-ea"/>
                </a:rPr>
                <a:t>语句引导的事务处理语句。在隐式事务模式下，不需要用</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语句显式开始事务，但仍然需要用</a:t>
              </a:r>
              <a:r>
                <a:rPr lang="en-US" altLang="zh-CN" sz="1400" dirty="0">
                  <a:solidFill>
                    <a:srgbClr val="000000"/>
                  </a:solidFill>
                  <a:latin typeface="Courier New" panose="02070309020205020404" charset="0"/>
                  <a:ea typeface="宋体" panose="02010600030101010101" pitchFamily="2" charset="-122"/>
                  <a:sym typeface="+mn-ea"/>
                </a:rPr>
                <a:t>commit</a:t>
              </a:r>
              <a:r>
                <a:rPr lang="zh-CN" altLang="en-US" sz="1400" dirty="0">
                  <a:solidFill>
                    <a:srgbClr val="000000"/>
                  </a:solidFill>
                  <a:latin typeface="Courier New" panose="02070309020205020404" charset="0"/>
                  <a:ea typeface="宋体" panose="02010600030101010101" pitchFamily="2" charset="-122"/>
                  <a:sym typeface="+mn-ea"/>
                </a:rPr>
                <a:t>或</a:t>
              </a:r>
              <a:r>
                <a:rPr lang="en-US" altLang="zh-CN" sz="1400" dirty="0">
                  <a:solidFill>
                    <a:srgbClr val="000000"/>
                  </a:solidFill>
                  <a:latin typeface="Courier New" panose="02070309020205020404" charset="0"/>
                  <a:ea typeface="宋体" panose="02010600030101010101" pitchFamily="2" charset="-122"/>
                  <a:sym typeface="+mn-ea"/>
                </a:rPr>
                <a:t>rollback</a:t>
              </a:r>
              <a:r>
                <a:rPr lang="zh-CN" altLang="en-US" sz="1400" dirty="0">
                  <a:solidFill>
                    <a:srgbClr val="000000"/>
                  </a:solidFill>
                  <a:latin typeface="Courier New" panose="02070309020205020404" charset="0"/>
                  <a:ea typeface="宋体" panose="02010600030101010101" pitchFamily="2" charset="-122"/>
                  <a:sym typeface="+mn-ea"/>
                </a:rPr>
                <a:t>语句明显地定义事务结束的事务。在隐式事务模式下，在当前事务提交或回滚后，</a:t>
              </a:r>
              <a:r>
                <a:rPr lang="en-US" altLang="zh-CN" sz="1400" dirty="0">
                  <a:solidFill>
                    <a:srgbClr val="000000"/>
                  </a:solidFill>
                  <a:latin typeface="Courier New" panose="02070309020205020404" charset="0"/>
                  <a:ea typeface="宋体" panose="02010600030101010101" pitchFamily="2" charset="-122"/>
                  <a:sym typeface="+mn-ea"/>
                </a:rPr>
                <a:t>SQL Server</a:t>
              </a:r>
              <a:r>
                <a:rPr lang="zh-CN" altLang="en-US" sz="1400" dirty="0">
                  <a:solidFill>
                    <a:srgbClr val="000000"/>
                  </a:solidFill>
                  <a:latin typeface="Courier New" panose="02070309020205020404" charset="0"/>
                  <a:ea typeface="宋体" panose="02010600030101010101" pitchFamily="2" charset="-122"/>
                  <a:sym typeface="+mn-ea"/>
                </a:rPr>
                <a:t>自动开始下一个事务。隐式事务模式回滚模式设置语句如下：</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set </a:t>
              </a:r>
              <a:r>
                <a:rPr lang="en-US" altLang="zh-CN" sz="1400" dirty="0" err="1">
                  <a:solidFill>
                    <a:srgbClr val="000000"/>
                  </a:solidFill>
                  <a:latin typeface="Courier New" panose="02070309020205020404" charset="0"/>
                  <a:ea typeface="宋体" panose="02010600030101010101" pitchFamily="2" charset="-122"/>
                  <a:sym typeface="+mn-ea"/>
                </a:rPr>
                <a:t>xact_abort</a:t>
              </a:r>
              <a:r>
                <a:rPr lang="en-US" altLang="zh-CN" sz="1400" dirty="0">
                  <a:solidFill>
                    <a:srgbClr val="000000"/>
                  </a:solidFill>
                  <a:latin typeface="Courier New" panose="02070309020205020404" charset="0"/>
                  <a:ea typeface="宋体" panose="02010600030101010101" pitchFamily="2" charset="-122"/>
                  <a:sym typeface="+mn-ea"/>
                </a:rPr>
                <a:t> on</a:t>
              </a:r>
              <a:r>
                <a:rPr lang="zh-CN" altLang="en-US" sz="1400" dirty="0">
                  <a:solidFill>
                    <a:srgbClr val="000000"/>
                  </a:solidFill>
                  <a:latin typeface="Courier New" panose="02070309020205020404" charset="0"/>
                  <a:ea typeface="宋体" panose="02010600030101010101" pitchFamily="2" charset="-122"/>
                  <a:sym typeface="+mn-ea"/>
                </a:rPr>
                <a:t>：当事务中任意一条语句运行错误时，整个事务将终止并整体回滚；</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set </a:t>
              </a:r>
              <a:r>
                <a:rPr lang="en-US" altLang="zh-CN" sz="1400" dirty="0" err="1">
                  <a:solidFill>
                    <a:srgbClr val="000000"/>
                  </a:solidFill>
                  <a:latin typeface="Courier New" panose="02070309020205020404" charset="0"/>
                  <a:ea typeface="宋体" panose="02010600030101010101" pitchFamily="2" charset="-122"/>
                  <a:sym typeface="+mn-ea"/>
                </a:rPr>
                <a:t>xact_abort</a:t>
              </a:r>
              <a:r>
                <a:rPr lang="en-US" altLang="zh-CN" sz="1400" dirty="0">
                  <a:solidFill>
                    <a:srgbClr val="000000"/>
                  </a:solidFill>
                  <a:latin typeface="Courier New" panose="02070309020205020404" charset="0"/>
                  <a:ea typeface="宋体" panose="02010600030101010101" pitchFamily="2" charset="-122"/>
                  <a:sym typeface="+mn-ea"/>
                </a:rPr>
                <a:t> off</a:t>
              </a:r>
              <a:r>
                <a:rPr lang="zh-CN" altLang="en-US" sz="1400" dirty="0">
                  <a:solidFill>
                    <a:srgbClr val="000000"/>
                  </a:solidFill>
                  <a:latin typeface="Courier New" panose="02070309020205020404" charset="0"/>
                  <a:ea typeface="宋体" panose="02010600030101010101" pitchFamily="2" charset="-122"/>
                  <a:sym typeface="+mn-ea"/>
                </a:rPr>
                <a:t>：当事务中语句运行错误时，将终止本条语句且只回滚本条语句。</a:t>
              </a:r>
            </a:p>
          </p:txBody>
        </p:sp>
        <p:sp>
          <p:nvSpPr>
            <p:cNvPr id="21" name="矩形 20"/>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隐式事务模式</a:t>
              </a:r>
            </a:p>
          </p:txBody>
        </p:sp>
      </p:grpSp>
      <p:sp>
        <p:nvSpPr>
          <p:cNvPr id="3" name="矩形 2"/>
          <p:cNvSpPr/>
          <p:nvPr/>
        </p:nvSpPr>
        <p:spPr>
          <a:xfrm>
            <a:off x="847623" y="6021119"/>
            <a:ext cx="9911314" cy="646331"/>
          </a:xfrm>
          <a:prstGeom prst="rect">
            <a:avLst/>
          </a:prstGeom>
        </p:spPr>
        <p:txBody>
          <a:bodyPr wrap="square">
            <a:spAutoFit/>
          </a:bodyPr>
          <a:lstStyle/>
          <a:p>
            <a:r>
              <a:rPr lang="zh-CN" altLang="zh-CN" b="1" dirty="0"/>
              <a:t>注意：在隐式事务模式下，上一个事务的结束就标志了下一个事务的开始，所以第一条</a:t>
            </a:r>
            <a:r>
              <a:rPr lang="en-US" altLang="zh-CN" b="1" dirty="0"/>
              <a:t>insert</a:t>
            </a:r>
            <a:r>
              <a:rPr lang="zh-CN" altLang="zh-CN" b="1" dirty="0"/>
              <a:t>语句被回滚，第二条语句</a:t>
            </a:r>
            <a:r>
              <a:rPr lang="en-US" altLang="zh-CN" b="1" dirty="0"/>
              <a:t>insert</a:t>
            </a:r>
            <a:r>
              <a:rPr lang="zh-CN" altLang="zh-CN" b="1" dirty="0"/>
              <a:t>被成功提交。</a:t>
            </a:r>
          </a:p>
        </p:txBody>
      </p:sp>
    </p:spTree>
    <p:extLst>
      <p:ext uri="{BB962C8B-B14F-4D97-AF65-F5344CB8AC3E}">
        <p14:creationId xmlns:p14="http://schemas.microsoft.com/office/powerpoint/2010/main" val="1816610021"/>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02</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并发访问</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3"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并发概述</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7" name="文本框 136"/>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1" name="矩形 10"/>
          <p:cNvSpPr/>
          <p:nvPr/>
        </p:nvSpPr>
        <p:spPr>
          <a:xfrm>
            <a:off x="1046328" y="1755080"/>
            <a:ext cx="10003818" cy="327077"/>
          </a:xfrm>
          <a:prstGeom prst="rect">
            <a:avLst/>
          </a:prstGeom>
        </p:spPr>
        <p:txBody>
          <a:bodyPr wrap="square">
            <a:spAutoFit/>
            <a:scene3d>
              <a:camera prst="orthographicFront"/>
              <a:lightRig rig="threePt" dir="t"/>
            </a:scene3d>
            <a:sp3d contourW="6350"/>
          </a:bodyPr>
          <a:lstStyle/>
          <a:p>
            <a:pPr algn="just">
              <a:lnSpc>
                <a:spcPct val="120000"/>
              </a:lnSpc>
            </a:pPr>
            <a:endParaRPr lang="zh-CN" altLang="en-US" sz="1400" dirty="0">
              <a:solidFill>
                <a:srgbClr val="000000">
                  <a:lumMod val="50000"/>
                  <a:lumOff val="50000"/>
                </a:srgbClr>
              </a:solidFill>
            </a:endParaRPr>
          </a:p>
        </p:txBody>
      </p:sp>
      <p:pic>
        <p:nvPicPr>
          <p:cNvPr id="12" name="Picture 195" descr="图形1"/>
          <p:cNvPicPr/>
          <p:nvPr/>
        </p:nvPicPr>
        <p:blipFill>
          <a:blip r:embed="rId3">
            <a:extLst>
              <a:ext uri="{28A0092B-C50C-407E-A947-70E740481C1C}">
                <a14:useLocalDpi xmlns:a14="http://schemas.microsoft.com/office/drawing/2010/main" val="0"/>
              </a:ext>
            </a:extLst>
          </a:blip>
          <a:srcRect/>
          <a:stretch>
            <a:fillRect/>
          </a:stretch>
        </p:blipFill>
        <p:spPr bwMode="auto">
          <a:xfrm>
            <a:off x="6048237" y="1356360"/>
            <a:ext cx="5877063" cy="4949190"/>
          </a:xfrm>
          <a:prstGeom prst="rect">
            <a:avLst/>
          </a:prstGeom>
          <a:noFill/>
          <a:ln>
            <a:noFill/>
          </a:ln>
        </p:spPr>
      </p:pic>
      <p:sp>
        <p:nvSpPr>
          <p:cNvPr id="2" name="矩形 1"/>
          <p:cNvSpPr/>
          <p:nvPr/>
        </p:nvSpPr>
        <p:spPr>
          <a:xfrm>
            <a:off x="1049452" y="1365490"/>
            <a:ext cx="4998785" cy="4093428"/>
          </a:xfrm>
          <a:prstGeom prst="rect">
            <a:avLst/>
          </a:prstGeom>
        </p:spPr>
        <p:txBody>
          <a:bodyPr wrap="square">
            <a:spAutoFit/>
          </a:bodyPr>
          <a:lstStyle/>
          <a:p>
            <a:r>
              <a:rPr lang="zh-CN" altLang="zh-CN" sz="2000" dirty="0"/>
              <a:t>如果事务是顺序执行的，即一个事务完成之后，再开始另一个事务，则称为串行执行，如图</a:t>
            </a:r>
            <a:r>
              <a:rPr lang="en-US" altLang="zh-CN" sz="2000" dirty="0"/>
              <a:t>12-1(a)</a:t>
            </a:r>
            <a:r>
              <a:rPr lang="zh-CN" altLang="zh-CN" sz="2000" dirty="0"/>
              <a:t>所示；如果系统可以同时接收多个事务，并且这些事务在时间上可以重叠执行，则称为并行执行。并行执行又分为交叉并发和同时并发两种，其中，在单</a:t>
            </a:r>
            <a:r>
              <a:rPr lang="en-US" altLang="zh-CN" sz="2000" dirty="0"/>
              <a:t>CPU</a:t>
            </a:r>
            <a:r>
              <a:rPr lang="zh-CN" altLang="zh-CN" sz="2000" dirty="0"/>
              <a:t>系统中，同一时间只能有一个事务占据</a:t>
            </a:r>
            <a:r>
              <a:rPr lang="en-US" altLang="zh-CN" sz="2000" dirty="0"/>
              <a:t>CPU</a:t>
            </a:r>
            <a:r>
              <a:rPr lang="zh-CN" altLang="zh-CN" sz="2000" dirty="0"/>
              <a:t>，各事务交叉地使用</a:t>
            </a:r>
            <a:r>
              <a:rPr lang="en-US" altLang="zh-CN" sz="2000" dirty="0"/>
              <a:t>CPU</a:t>
            </a:r>
            <a:r>
              <a:rPr lang="zh-CN" altLang="zh-CN" sz="2000" dirty="0"/>
              <a:t>，这种并发方式被称为交叉并发。在多</a:t>
            </a:r>
            <a:r>
              <a:rPr lang="en-US" altLang="zh-CN" sz="2000" dirty="0"/>
              <a:t>CPU</a:t>
            </a:r>
            <a:r>
              <a:rPr lang="zh-CN" altLang="zh-CN" sz="2000" dirty="0"/>
              <a:t>系统中，多个事务可以同时占据</a:t>
            </a:r>
            <a:r>
              <a:rPr lang="en-US" altLang="zh-CN" sz="2000" dirty="0"/>
              <a:t>CPU</a:t>
            </a:r>
            <a:r>
              <a:rPr lang="zh-CN" altLang="zh-CN" sz="2000" dirty="0"/>
              <a:t>，这种并发方式称为同时并发，如图</a:t>
            </a:r>
            <a:r>
              <a:rPr lang="en-US" altLang="zh-CN" sz="2000" dirty="0"/>
              <a:t>12-1(b)</a:t>
            </a:r>
            <a:r>
              <a:rPr lang="zh-CN" altLang="zh-CN" sz="2000" dirty="0"/>
              <a:t>所示。在没有特殊说明的情况下，只考虑单</a:t>
            </a:r>
            <a:r>
              <a:rPr lang="en-US" altLang="zh-CN" sz="2000" dirty="0"/>
              <a:t>CPU</a:t>
            </a:r>
            <a:r>
              <a:rPr lang="zh-CN" altLang="zh-CN" sz="2000" dirty="0"/>
              <a:t>系统中的交叉并发的情况。</a:t>
            </a:r>
            <a:endParaRPr lang="zh-CN" altLang="en-US" sz="2000" dirty="0"/>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并发异常</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2" name="矩形 41"/>
          <p:cNvSpPr/>
          <p:nvPr/>
        </p:nvSpPr>
        <p:spPr>
          <a:xfrm>
            <a:off x="1046328" y="1309928"/>
            <a:ext cx="2561877"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1</a:t>
            </a:r>
            <a:r>
              <a:rPr lang="zh-CN" altLang="en-US" b="1" dirty="0">
                <a:solidFill>
                  <a:srgbClr val="000000">
                    <a:lumMod val="65000"/>
                    <a:lumOff val="35000"/>
                  </a:srgbClr>
                </a:solidFill>
              </a:rPr>
              <a:t>．丢失更新</a:t>
            </a:r>
          </a:p>
        </p:txBody>
      </p:sp>
      <p:sp>
        <p:nvSpPr>
          <p:cNvPr id="2" name="矩形 1"/>
          <p:cNvSpPr/>
          <p:nvPr/>
        </p:nvSpPr>
        <p:spPr>
          <a:xfrm>
            <a:off x="1046328" y="1760166"/>
            <a:ext cx="2784693" cy="2862322"/>
          </a:xfrm>
          <a:prstGeom prst="rect">
            <a:avLst/>
          </a:prstGeom>
        </p:spPr>
        <p:txBody>
          <a:bodyPr wrap="square">
            <a:spAutoFit/>
          </a:bodyPr>
          <a:lstStyle/>
          <a:p>
            <a:r>
              <a:rPr lang="zh-CN" altLang="en-US" sz="2000" dirty="0" smtClean="0"/>
              <a:t>丢失更新是指当两个或两个以上的事务同时读取同一数据并进行修改，其中一个事务提交的修改结果破坏了另一个事务的提交的修改结果。丢失更新又分为两类：第一类丢失更新和第二类丢失更新。</a:t>
            </a:r>
            <a:endParaRPr lang="zh-CN" altLang="en-US" sz="2000" dirty="0"/>
          </a:p>
        </p:txBody>
      </p:sp>
      <p:graphicFrame>
        <p:nvGraphicFramePr>
          <p:cNvPr id="3" name="表格 2"/>
          <p:cNvGraphicFramePr>
            <a:graphicFrameLocks noGrp="1"/>
          </p:cNvGraphicFramePr>
          <p:nvPr>
            <p:extLst>
              <p:ext uri="{D42A27DB-BD31-4B8C-83A1-F6EECF244321}">
                <p14:modId xmlns:p14="http://schemas.microsoft.com/office/powerpoint/2010/main" val="465762281"/>
              </p:ext>
            </p:extLst>
          </p:nvPr>
        </p:nvGraphicFramePr>
        <p:xfrm>
          <a:off x="4272455" y="1507995"/>
          <a:ext cx="7567447" cy="4924334"/>
        </p:xfrm>
        <a:graphic>
          <a:graphicData uri="http://schemas.openxmlformats.org/drawingml/2006/table">
            <a:tbl>
              <a:tblPr>
                <a:tableStyleId>{5C22544A-7EE6-4342-B048-85BDC9FD1C3A}</a:tableStyleId>
              </a:tblPr>
              <a:tblGrid>
                <a:gridCol w="1100712"/>
                <a:gridCol w="3423992"/>
                <a:gridCol w="3042743"/>
              </a:tblGrid>
              <a:tr h="492199">
                <a:tc>
                  <a:txBody>
                    <a:bodyPr/>
                    <a:lstStyle/>
                    <a:p>
                      <a:pPr algn="ctr">
                        <a:lnSpc>
                          <a:spcPts val="1400"/>
                        </a:lnSpc>
                        <a:spcBef>
                          <a:spcPts val="100"/>
                        </a:spcBef>
                        <a:spcAft>
                          <a:spcPts val="100"/>
                        </a:spcAft>
                      </a:pPr>
                      <a:r>
                        <a:rPr lang="zh-CN" sz="1800" kern="100" dirty="0">
                          <a:effectLst/>
                        </a:rPr>
                        <a:t>时间</a:t>
                      </a:r>
                      <a:endParaRPr lang="zh-CN" sz="18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1800" kern="100" dirty="0">
                          <a:effectLst/>
                        </a:rPr>
                        <a:t>取款事务</a:t>
                      </a:r>
                      <a:r>
                        <a:rPr lang="en-US" sz="1800" kern="100" dirty="0">
                          <a:effectLst/>
                        </a:rPr>
                        <a:t>a</a:t>
                      </a:r>
                      <a:endParaRPr lang="zh-CN" sz="18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1800" kern="100">
                          <a:effectLst/>
                        </a:rPr>
                        <a:t>转账事务</a:t>
                      </a:r>
                      <a:r>
                        <a:rPr lang="en-US" sz="1800" kern="100">
                          <a:effectLst/>
                        </a:rPr>
                        <a:t>b</a:t>
                      </a:r>
                      <a:endParaRPr lang="zh-CN" sz="1800" kern="100">
                        <a:effectLst/>
                        <a:latin typeface="Arial"/>
                        <a:ea typeface="黑体"/>
                        <a:cs typeface="Times New Roman"/>
                      </a:endParaRPr>
                    </a:p>
                  </a:txBody>
                  <a:tcPr marL="68580" marR="68580" marT="0" marB="0" anchor="ctr"/>
                </a:tc>
              </a:tr>
              <a:tr h="492785">
                <a:tc>
                  <a:txBody>
                    <a:bodyPr/>
                    <a:lstStyle/>
                    <a:p>
                      <a:pPr marL="36195" marR="36195" algn="l">
                        <a:lnSpc>
                          <a:spcPts val="1400"/>
                        </a:lnSpc>
                        <a:spcBef>
                          <a:spcPts val="100"/>
                        </a:spcBef>
                        <a:spcAft>
                          <a:spcPts val="100"/>
                        </a:spcAft>
                      </a:pPr>
                      <a:r>
                        <a:rPr lang="en-US" sz="1800">
                          <a:effectLst/>
                        </a:rPr>
                        <a:t>t1</a:t>
                      </a:r>
                      <a:endParaRPr lang="zh-CN" sz="180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zh-CN" sz="1800" dirty="0">
                          <a:effectLst/>
                        </a:rPr>
                        <a:t>开始事务</a:t>
                      </a:r>
                      <a:endParaRPr lang="zh-CN" sz="1800" dirty="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en-US" sz="1800" dirty="0">
                          <a:effectLst/>
                        </a:rPr>
                        <a:t> </a:t>
                      </a:r>
                      <a:endParaRPr lang="zh-CN" sz="1800" dirty="0">
                        <a:effectLst/>
                        <a:latin typeface="Times New Roman"/>
                        <a:ea typeface="宋体"/>
                      </a:endParaRPr>
                    </a:p>
                  </a:txBody>
                  <a:tcPr marL="68580" marR="68580" marT="0" marB="0" anchor="ctr"/>
                </a:tc>
              </a:tr>
              <a:tr h="492785">
                <a:tc>
                  <a:txBody>
                    <a:bodyPr/>
                    <a:lstStyle/>
                    <a:p>
                      <a:pPr marL="36195" marR="36195" algn="l">
                        <a:lnSpc>
                          <a:spcPts val="1400"/>
                        </a:lnSpc>
                        <a:spcBef>
                          <a:spcPts val="100"/>
                        </a:spcBef>
                        <a:spcAft>
                          <a:spcPts val="100"/>
                        </a:spcAft>
                      </a:pPr>
                      <a:r>
                        <a:rPr lang="en-US" sz="1800">
                          <a:effectLst/>
                        </a:rPr>
                        <a:t>t2</a:t>
                      </a:r>
                      <a:endParaRPr lang="zh-CN" sz="180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en-US" sz="1800" dirty="0">
                          <a:effectLst/>
                        </a:rPr>
                        <a:t> </a:t>
                      </a:r>
                      <a:endParaRPr lang="zh-CN" sz="1800" dirty="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zh-CN" sz="1800">
                          <a:effectLst/>
                        </a:rPr>
                        <a:t>开始事务</a:t>
                      </a:r>
                      <a:endParaRPr lang="zh-CN" sz="1800">
                        <a:effectLst/>
                        <a:latin typeface="Times New Roman"/>
                        <a:ea typeface="宋体"/>
                      </a:endParaRPr>
                    </a:p>
                  </a:txBody>
                  <a:tcPr marL="68580" marR="68580" marT="0" marB="0" anchor="ctr"/>
                </a:tc>
              </a:tr>
              <a:tr h="492199">
                <a:tc>
                  <a:txBody>
                    <a:bodyPr/>
                    <a:lstStyle/>
                    <a:p>
                      <a:pPr marL="36195" marR="36195" algn="l">
                        <a:lnSpc>
                          <a:spcPts val="1400"/>
                        </a:lnSpc>
                        <a:spcBef>
                          <a:spcPts val="100"/>
                        </a:spcBef>
                        <a:spcAft>
                          <a:spcPts val="100"/>
                        </a:spcAft>
                      </a:pPr>
                      <a:r>
                        <a:rPr lang="en-US" sz="1800">
                          <a:effectLst/>
                        </a:rPr>
                        <a:t>t3</a:t>
                      </a:r>
                      <a:endParaRPr lang="zh-CN" sz="180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zh-CN" sz="1800" dirty="0">
                          <a:effectLst/>
                        </a:rPr>
                        <a:t>查询账户余额为</a:t>
                      </a:r>
                      <a:r>
                        <a:rPr lang="en-US" sz="1800" dirty="0">
                          <a:effectLst/>
                        </a:rPr>
                        <a:t>1000</a:t>
                      </a:r>
                      <a:r>
                        <a:rPr lang="zh-CN" sz="1800" dirty="0">
                          <a:effectLst/>
                        </a:rPr>
                        <a:t>元</a:t>
                      </a:r>
                      <a:endParaRPr lang="zh-CN" sz="1800" dirty="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en-US" sz="1800" dirty="0">
                          <a:effectLst/>
                        </a:rPr>
                        <a:t> </a:t>
                      </a:r>
                      <a:endParaRPr lang="zh-CN" sz="1800" dirty="0">
                        <a:effectLst/>
                        <a:latin typeface="Times New Roman"/>
                        <a:ea typeface="宋体"/>
                      </a:endParaRPr>
                    </a:p>
                  </a:txBody>
                  <a:tcPr marL="68580" marR="68580" marT="0" marB="0" anchor="ctr"/>
                </a:tc>
              </a:tr>
              <a:tr h="492199">
                <a:tc>
                  <a:txBody>
                    <a:bodyPr/>
                    <a:lstStyle/>
                    <a:p>
                      <a:pPr marL="36195" marR="36195" algn="l">
                        <a:lnSpc>
                          <a:spcPts val="1400"/>
                        </a:lnSpc>
                        <a:spcBef>
                          <a:spcPts val="100"/>
                        </a:spcBef>
                        <a:spcAft>
                          <a:spcPts val="100"/>
                        </a:spcAft>
                      </a:pPr>
                      <a:r>
                        <a:rPr lang="en-US" sz="1800" dirty="0">
                          <a:effectLst/>
                        </a:rPr>
                        <a:t>t4</a:t>
                      </a:r>
                      <a:endParaRPr lang="zh-CN" sz="1800" dirty="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en-US" sz="1800" dirty="0">
                          <a:effectLst/>
                        </a:rPr>
                        <a:t> </a:t>
                      </a:r>
                      <a:endParaRPr lang="zh-CN" sz="1800" dirty="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zh-CN" sz="1800" dirty="0">
                          <a:effectLst/>
                        </a:rPr>
                        <a:t>查询账户余额为</a:t>
                      </a:r>
                      <a:r>
                        <a:rPr lang="en-US" sz="1800" dirty="0">
                          <a:effectLst/>
                        </a:rPr>
                        <a:t>1000</a:t>
                      </a:r>
                      <a:r>
                        <a:rPr lang="zh-CN" sz="1800" dirty="0">
                          <a:effectLst/>
                        </a:rPr>
                        <a:t>元</a:t>
                      </a:r>
                      <a:endParaRPr lang="zh-CN" sz="1800" dirty="0">
                        <a:effectLst/>
                        <a:latin typeface="Times New Roman"/>
                        <a:ea typeface="宋体"/>
                      </a:endParaRPr>
                    </a:p>
                  </a:txBody>
                  <a:tcPr marL="68580" marR="68580" marT="0" marB="0" anchor="ctr"/>
                </a:tc>
              </a:tr>
              <a:tr h="492199">
                <a:tc>
                  <a:txBody>
                    <a:bodyPr/>
                    <a:lstStyle/>
                    <a:p>
                      <a:pPr marL="36195" marR="36195" algn="l">
                        <a:lnSpc>
                          <a:spcPts val="1400"/>
                        </a:lnSpc>
                        <a:spcBef>
                          <a:spcPts val="100"/>
                        </a:spcBef>
                        <a:spcAft>
                          <a:spcPts val="100"/>
                        </a:spcAft>
                      </a:pPr>
                      <a:r>
                        <a:rPr lang="en-US" sz="1800">
                          <a:effectLst/>
                        </a:rPr>
                        <a:t>t5</a:t>
                      </a:r>
                      <a:endParaRPr lang="zh-CN" sz="180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en-US" sz="1800" dirty="0">
                          <a:effectLst/>
                        </a:rPr>
                        <a:t> </a:t>
                      </a:r>
                      <a:endParaRPr lang="zh-CN" sz="1800" dirty="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zh-CN" sz="1800" dirty="0">
                          <a:effectLst/>
                        </a:rPr>
                        <a:t>汇入</a:t>
                      </a:r>
                      <a:r>
                        <a:rPr lang="en-US" sz="1800" dirty="0">
                          <a:effectLst/>
                        </a:rPr>
                        <a:t>100</a:t>
                      </a:r>
                      <a:r>
                        <a:rPr lang="zh-CN" sz="1800" dirty="0">
                          <a:effectLst/>
                        </a:rPr>
                        <a:t>元把余额改为</a:t>
                      </a:r>
                      <a:r>
                        <a:rPr lang="en-US" sz="1800" dirty="0">
                          <a:effectLst/>
                        </a:rPr>
                        <a:t>1100</a:t>
                      </a:r>
                      <a:r>
                        <a:rPr lang="zh-CN" sz="1800" dirty="0">
                          <a:effectLst/>
                        </a:rPr>
                        <a:t>元</a:t>
                      </a:r>
                      <a:endParaRPr lang="zh-CN" sz="1800" dirty="0">
                        <a:effectLst/>
                        <a:latin typeface="Times New Roman"/>
                        <a:ea typeface="宋体"/>
                      </a:endParaRPr>
                    </a:p>
                  </a:txBody>
                  <a:tcPr marL="68580" marR="68580" marT="0" marB="0" anchor="ctr"/>
                </a:tc>
              </a:tr>
              <a:tr h="492785">
                <a:tc>
                  <a:txBody>
                    <a:bodyPr/>
                    <a:lstStyle/>
                    <a:p>
                      <a:pPr marL="36195" marR="36195" algn="l">
                        <a:lnSpc>
                          <a:spcPts val="1400"/>
                        </a:lnSpc>
                        <a:spcBef>
                          <a:spcPts val="100"/>
                        </a:spcBef>
                        <a:spcAft>
                          <a:spcPts val="100"/>
                        </a:spcAft>
                      </a:pPr>
                      <a:r>
                        <a:rPr lang="en-US" sz="1800">
                          <a:effectLst/>
                        </a:rPr>
                        <a:t>t6</a:t>
                      </a:r>
                      <a:endParaRPr lang="zh-CN" sz="180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en-US" sz="1800" dirty="0">
                          <a:effectLst/>
                        </a:rPr>
                        <a:t> </a:t>
                      </a:r>
                      <a:endParaRPr lang="zh-CN" sz="1800" dirty="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zh-CN" sz="1800" dirty="0">
                          <a:effectLst/>
                        </a:rPr>
                        <a:t>提交事务</a:t>
                      </a:r>
                      <a:endParaRPr lang="zh-CN" sz="1800" dirty="0">
                        <a:effectLst/>
                        <a:latin typeface="Times New Roman"/>
                        <a:ea typeface="宋体"/>
                      </a:endParaRPr>
                    </a:p>
                  </a:txBody>
                  <a:tcPr marL="68580" marR="68580" marT="0" marB="0" anchor="ctr"/>
                </a:tc>
              </a:tr>
              <a:tr h="492199">
                <a:tc>
                  <a:txBody>
                    <a:bodyPr/>
                    <a:lstStyle/>
                    <a:p>
                      <a:pPr marL="36195" marR="36195" algn="l">
                        <a:lnSpc>
                          <a:spcPts val="1400"/>
                        </a:lnSpc>
                        <a:spcBef>
                          <a:spcPts val="100"/>
                        </a:spcBef>
                        <a:spcAft>
                          <a:spcPts val="100"/>
                        </a:spcAft>
                      </a:pPr>
                      <a:r>
                        <a:rPr lang="en-US" sz="1800">
                          <a:effectLst/>
                        </a:rPr>
                        <a:t>t7</a:t>
                      </a:r>
                      <a:endParaRPr lang="zh-CN" sz="180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zh-CN" sz="1800" dirty="0">
                          <a:effectLst/>
                        </a:rPr>
                        <a:t>取出</a:t>
                      </a:r>
                      <a:r>
                        <a:rPr lang="en-US" sz="1800" dirty="0">
                          <a:effectLst/>
                        </a:rPr>
                        <a:t>100</a:t>
                      </a:r>
                      <a:r>
                        <a:rPr lang="zh-CN" sz="1800" dirty="0">
                          <a:effectLst/>
                        </a:rPr>
                        <a:t>元把余额改为</a:t>
                      </a:r>
                      <a:r>
                        <a:rPr lang="en-US" sz="1800" dirty="0">
                          <a:effectLst/>
                        </a:rPr>
                        <a:t>900</a:t>
                      </a:r>
                      <a:r>
                        <a:rPr lang="zh-CN" sz="1800" dirty="0">
                          <a:effectLst/>
                        </a:rPr>
                        <a:t>元</a:t>
                      </a:r>
                      <a:endParaRPr lang="zh-CN" sz="1800" dirty="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en-US" sz="1800" dirty="0">
                          <a:effectLst/>
                        </a:rPr>
                        <a:t> </a:t>
                      </a:r>
                      <a:endParaRPr lang="zh-CN" sz="1800" dirty="0">
                        <a:effectLst/>
                        <a:latin typeface="Times New Roman"/>
                        <a:ea typeface="宋体"/>
                      </a:endParaRPr>
                    </a:p>
                  </a:txBody>
                  <a:tcPr marL="68580" marR="68580" marT="0" marB="0" anchor="ctr"/>
                </a:tc>
              </a:tr>
              <a:tr h="492785">
                <a:tc>
                  <a:txBody>
                    <a:bodyPr/>
                    <a:lstStyle/>
                    <a:p>
                      <a:pPr marL="36195" marR="36195" algn="l">
                        <a:lnSpc>
                          <a:spcPts val="1400"/>
                        </a:lnSpc>
                        <a:spcBef>
                          <a:spcPts val="100"/>
                        </a:spcBef>
                        <a:spcAft>
                          <a:spcPts val="100"/>
                        </a:spcAft>
                      </a:pPr>
                      <a:r>
                        <a:rPr lang="en-US" sz="1800">
                          <a:effectLst/>
                        </a:rPr>
                        <a:t>t8</a:t>
                      </a:r>
                      <a:endParaRPr lang="zh-CN" sz="180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zh-CN" sz="1800" dirty="0">
                          <a:effectLst/>
                        </a:rPr>
                        <a:t>撤销事务</a:t>
                      </a:r>
                      <a:endParaRPr lang="zh-CN" sz="1800" dirty="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en-US" sz="1800" dirty="0">
                          <a:effectLst/>
                        </a:rPr>
                        <a:t> </a:t>
                      </a:r>
                      <a:endParaRPr lang="zh-CN" sz="1800" dirty="0">
                        <a:effectLst/>
                        <a:latin typeface="Times New Roman"/>
                        <a:ea typeface="宋体"/>
                      </a:endParaRPr>
                    </a:p>
                  </a:txBody>
                  <a:tcPr marL="68580" marR="68580" marT="0" marB="0" anchor="ctr"/>
                </a:tc>
              </a:tr>
              <a:tr h="492199">
                <a:tc>
                  <a:txBody>
                    <a:bodyPr/>
                    <a:lstStyle/>
                    <a:p>
                      <a:pPr marL="36195" marR="36195" algn="l">
                        <a:lnSpc>
                          <a:spcPts val="1400"/>
                        </a:lnSpc>
                        <a:spcBef>
                          <a:spcPts val="100"/>
                        </a:spcBef>
                        <a:spcAft>
                          <a:spcPts val="100"/>
                        </a:spcAft>
                      </a:pPr>
                      <a:r>
                        <a:rPr lang="en-US" sz="1800">
                          <a:effectLst/>
                        </a:rPr>
                        <a:t>t9</a:t>
                      </a:r>
                      <a:endParaRPr lang="zh-CN" sz="180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zh-CN" sz="1800">
                          <a:effectLst/>
                        </a:rPr>
                        <a:t>余额恢复为</a:t>
                      </a:r>
                      <a:r>
                        <a:rPr lang="en-US" sz="1800">
                          <a:effectLst/>
                        </a:rPr>
                        <a:t>1000</a:t>
                      </a:r>
                      <a:r>
                        <a:rPr lang="zh-CN" sz="1800">
                          <a:effectLst/>
                        </a:rPr>
                        <a:t>元（丢失更新）</a:t>
                      </a:r>
                      <a:endParaRPr lang="zh-CN" sz="1800">
                        <a:effectLst/>
                        <a:latin typeface="Times New Roman"/>
                        <a:ea typeface="宋体"/>
                      </a:endParaRPr>
                    </a:p>
                  </a:txBody>
                  <a:tcPr marL="68580" marR="68580" marT="0" marB="0" anchor="ctr"/>
                </a:tc>
                <a:tc>
                  <a:txBody>
                    <a:bodyPr/>
                    <a:lstStyle/>
                    <a:p>
                      <a:pPr marL="36195" marR="36195" algn="l">
                        <a:lnSpc>
                          <a:spcPts val="1400"/>
                        </a:lnSpc>
                        <a:spcBef>
                          <a:spcPts val="100"/>
                        </a:spcBef>
                        <a:spcAft>
                          <a:spcPts val="100"/>
                        </a:spcAft>
                      </a:pPr>
                      <a:r>
                        <a:rPr lang="en-US" sz="1800" dirty="0">
                          <a:effectLst/>
                        </a:rPr>
                        <a:t> </a:t>
                      </a:r>
                      <a:endParaRPr lang="zh-CN" sz="1800" dirty="0">
                        <a:effectLst/>
                        <a:latin typeface="Times New Roman"/>
                        <a:ea typeface="宋体"/>
                      </a:endParaRPr>
                    </a:p>
                  </a:txBody>
                  <a:tcPr marL="68580" marR="68580" marT="0" marB="0" anchor="ctr"/>
                </a:tc>
              </a:tr>
            </a:tbl>
          </a:graphicData>
        </a:graphic>
      </p:graphicFrame>
      <p:sp>
        <p:nvSpPr>
          <p:cNvPr id="7" name="矩形 6"/>
          <p:cNvSpPr/>
          <p:nvPr/>
        </p:nvSpPr>
        <p:spPr>
          <a:xfrm>
            <a:off x="1103069" y="4824276"/>
            <a:ext cx="2727952" cy="1200329"/>
          </a:xfrm>
          <a:prstGeom prst="rect">
            <a:avLst/>
          </a:prstGeom>
        </p:spPr>
        <p:txBody>
          <a:bodyPr wrap="square">
            <a:spAutoFit/>
          </a:bodyPr>
          <a:lstStyle/>
          <a:p>
            <a:r>
              <a:rPr lang="zh-CN" altLang="en-US" dirty="0"/>
              <a:t>（</a:t>
            </a:r>
            <a:r>
              <a:rPr lang="en-US" altLang="zh-CN" dirty="0"/>
              <a:t>1</a:t>
            </a:r>
            <a:r>
              <a:rPr lang="zh-CN" altLang="en-US" dirty="0"/>
              <a:t>）第一类丢失更新：一个事务在撤销时，覆盖了其他事务提交的更新数据，如表</a:t>
            </a:r>
            <a:r>
              <a:rPr lang="en-US" altLang="zh-CN" dirty="0"/>
              <a:t>12-1</a:t>
            </a:r>
            <a:r>
              <a:rPr lang="zh-CN" altLang="en-US" dirty="0"/>
              <a:t>所示。</a:t>
            </a: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并发异常</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2" name="矩形 41"/>
          <p:cNvSpPr/>
          <p:nvPr/>
        </p:nvSpPr>
        <p:spPr>
          <a:xfrm>
            <a:off x="1046328" y="1309928"/>
            <a:ext cx="2561877"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1</a:t>
            </a:r>
            <a:r>
              <a:rPr lang="zh-CN" altLang="en-US" b="1" dirty="0">
                <a:solidFill>
                  <a:srgbClr val="000000">
                    <a:lumMod val="65000"/>
                    <a:lumOff val="35000"/>
                  </a:srgbClr>
                </a:solidFill>
              </a:rPr>
              <a:t>．丢失更新</a:t>
            </a:r>
          </a:p>
        </p:txBody>
      </p:sp>
      <p:sp>
        <p:nvSpPr>
          <p:cNvPr id="2" name="矩形 1"/>
          <p:cNvSpPr/>
          <p:nvPr/>
        </p:nvSpPr>
        <p:spPr>
          <a:xfrm>
            <a:off x="1046328" y="1760166"/>
            <a:ext cx="2784693" cy="2862322"/>
          </a:xfrm>
          <a:prstGeom prst="rect">
            <a:avLst/>
          </a:prstGeom>
        </p:spPr>
        <p:txBody>
          <a:bodyPr wrap="square">
            <a:spAutoFit/>
          </a:bodyPr>
          <a:lstStyle/>
          <a:p>
            <a:r>
              <a:rPr lang="zh-CN" altLang="en-US" sz="2000" dirty="0" smtClean="0"/>
              <a:t>丢失更新是指当两个或两个以上的事务同时读取同一数据并进行修改，其中一个事务提交的修改结果破坏了另一个事务的提交的修改结果。丢失更新又分为两类：第一类丢失更新和第二类丢失更新。</a:t>
            </a:r>
            <a:endParaRPr lang="zh-CN" altLang="en-US" sz="2000" dirty="0"/>
          </a:p>
        </p:txBody>
      </p:sp>
      <p:sp>
        <p:nvSpPr>
          <p:cNvPr id="7" name="矩形 6"/>
          <p:cNvSpPr/>
          <p:nvPr/>
        </p:nvSpPr>
        <p:spPr>
          <a:xfrm>
            <a:off x="1103069" y="4824276"/>
            <a:ext cx="2727952" cy="1200329"/>
          </a:xfrm>
          <a:prstGeom prst="rect">
            <a:avLst/>
          </a:prstGeom>
        </p:spPr>
        <p:txBody>
          <a:bodyPr wrap="square">
            <a:spAutoFit/>
          </a:bodyPr>
          <a:lstStyle/>
          <a:p>
            <a:r>
              <a:rPr lang="zh-CN" altLang="en-US" dirty="0"/>
              <a:t>（</a:t>
            </a:r>
            <a:r>
              <a:rPr lang="en-US" altLang="zh-CN" dirty="0"/>
              <a:t>2</a:t>
            </a:r>
            <a:r>
              <a:rPr lang="zh-CN" altLang="en-US" dirty="0"/>
              <a:t>）第二类丢失更新：一个事务在提交时，覆盖了其他事务提交的更新数据，如表</a:t>
            </a:r>
            <a:r>
              <a:rPr lang="en-US" altLang="zh-CN" dirty="0"/>
              <a:t>12-2</a:t>
            </a:r>
            <a:r>
              <a:rPr lang="zh-CN" altLang="en-US" dirty="0"/>
              <a:t>所示。</a:t>
            </a:r>
          </a:p>
        </p:txBody>
      </p:sp>
      <p:graphicFrame>
        <p:nvGraphicFramePr>
          <p:cNvPr id="4" name="表格 3"/>
          <p:cNvGraphicFramePr>
            <a:graphicFrameLocks noGrp="1"/>
          </p:cNvGraphicFramePr>
          <p:nvPr>
            <p:extLst>
              <p:ext uri="{D42A27DB-BD31-4B8C-83A1-F6EECF244321}">
                <p14:modId xmlns:p14="http://schemas.microsoft.com/office/powerpoint/2010/main" val="901249772"/>
              </p:ext>
            </p:extLst>
          </p:nvPr>
        </p:nvGraphicFramePr>
        <p:xfrm>
          <a:off x="4160300" y="1760166"/>
          <a:ext cx="7742665" cy="4514510"/>
        </p:xfrm>
        <a:graphic>
          <a:graphicData uri="http://schemas.openxmlformats.org/drawingml/2006/table">
            <a:tbl>
              <a:tblPr/>
              <a:tblGrid>
                <a:gridCol w="719783"/>
                <a:gridCol w="3685139"/>
                <a:gridCol w="3337743"/>
              </a:tblGrid>
              <a:tr h="451451">
                <a:tc>
                  <a:txBody>
                    <a:bodyPr/>
                    <a:lstStyle/>
                    <a:p>
                      <a:pPr algn="ctr">
                        <a:lnSpc>
                          <a:spcPts val="1400"/>
                        </a:lnSpc>
                        <a:spcBef>
                          <a:spcPts val="100"/>
                        </a:spcBef>
                        <a:spcAft>
                          <a:spcPts val="100"/>
                        </a:spcAft>
                      </a:pPr>
                      <a:r>
                        <a:rPr lang="zh-CN" sz="2000" kern="100" dirty="0">
                          <a:effectLst/>
                          <a:latin typeface="Arial"/>
                          <a:ea typeface="黑体"/>
                          <a:cs typeface="Times New Roman"/>
                        </a:rPr>
                        <a:t>时间</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转账事务</a:t>
                      </a:r>
                      <a:r>
                        <a:rPr lang="en-US" sz="2000" kern="100" dirty="0">
                          <a:effectLst/>
                          <a:latin typeface="Arial"/>
                          <a:ea typeface="黑体"/>
                          <a:cs typeface="Times New Roman"/>
                        </a:rPr>
                        <a:t>a</a:t>
                      </a:r>
                      <a:endParaRPr lang="zh-CN" sz="2000" kern="100" dirty="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取款事务</a:t>
                      </a:r>
                      <a:r>
                        <a:rPr lang="en-US" sz="2000" kern="100">
                          <a:effectLst/>
                          <a:latin typeface="Arial"/>
                          <a:ea typeface="黑体"/>
                          <a:cs typeface="Times New Roman"/>
                        </a:rPr>
                        <a:t>b</a:t>
                      </a:r>
                      <a:endParaRPr lang="zh-CN" sz="20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51">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a:effectLst/>
                          <a:latin typeface="Times New Roman"/>
                          <a:ea typeface="宋体"/>
                        </a:rPr>
                        <a:t>开始事务</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51">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dirty="0">
                          <a:effectLst/>
                          <a:latin typeface="Times New Roman"/>
                          <a:ea typeface="宋体"/>
                        </a:rPr>
                        <a:t>开始事务</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51">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查询账户余额为</a:t>
                      </a:r>
                      <a:r>
                        <a:rPr lang="en-US" sz="2000">
                          <a:effectLst/>
                          <a:latin typeface="Times New Roman"/>
                          <a:ea typeface="宋体"/>
                        </a:rPr>
                        <a:t>1000</a:t>
                      </a:r>
                      <a:r>
                        <a:rPr lang="zh-CN" sz="200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51">
                <a:tc>
                  <a:txBody>
                    <a:bodyPr/>
                    <a:lstStyle/>
                    <a:p>
                      <a:pPr marL="36195" marR="36195" algn="just">
                        <a:lnSpc>
                          <a:spcPts val="1400"/>
                        </a:lnSpc>
                        <a:spcBef>
                          <a:spcPts val="100"/>
                        </a:spcBef>
                        <a:spcAft>
                          <a:spcPts val="100"/>
                        </a:spcAft>
                      </a:pPr>
                      <a:r>
                        <a:rPr lang="en-US" sz="2000">
                          <a:effectLst/>
                          <a:latin typeface="Times New Roman"/>
                          <a:ea typeface="宋体"/>
                        </a:rPr>
                        <a:t>t4</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查询账户余额为</a:t>
                      </a:r>
                      <a:r>
                        <a:rPr lang="en-US" sz="2000" dirty="0">
                          <a:effectLst/>
                          <a:latin typeface="Times New Roman"/>
                          <a:ea typeface="宋体"/>
                        </a:rPr>
                        <a:t>1000</a:t>
                      </a:r>
                      <a:r>
                        <a:rPr lang="zh-CN" sz="2000" dirty="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51">
                <a:tc>
                  <a:txBody>
                    <a:bodyPr/>
                    <a:lstStyle/>
                    <a:p>
                      <a:pPr marL="36195" marR="36195" algn="just">
                        <a:lnSpc>
                          <a:spcPts val="1400"/>
                        </a:lnSpc>
                        <a:spcBef>
                          <a:spcPts val="100"/>
                        </a:spcBef>
                        <a:spcAft>
                          <a:spcPts val="100"/>
                        </a:spcAft>
                      </a:pPr>
                      <a:r>
                        <a:rPr lang="en-US" sz="2000">
                          <a:effectLst/>
                          <a:latin typeface="Times New Roman"/>
                          <a:ea typeface="宋体"/>
                        </a:rPr>
                        <a:t>t5</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取出</a:t>
                      </a:r>
                      <a:r>
                        <a:rPr lang="en-US" sz="2000" dirty="0">
                          <a:effectLst/>
                          <a:latin typeface="Times New Roman"/>
                          <a:ea typeface="宋体"/>
                        </a:rPr>
                        <a:t>100</a:t>
                      </a:r>
                      <a:r>
                        <a:rPr lang="zh-CN" sz="2000" dirty="0">
                          <a:effectLst/>
                          <a:latin typeface="Times New Roman"/>
                          <a:ea typeface="宋体"/>
                        </a:rPr>
                        <a:t>元把余额改为</a:t>
                      </a:r>
                      <a:r>
                        <a:rPr lang="en-US" sz="2000" dirty="0">
                          <a:effectLst/>
                          <a:latin typeface="Times New Roman"/>
                          <a:ea typeface="宋体"/>
                        </a:rPr>
                        <a:t>900</a:t>
                      </a:r>
                      <a:r>
                        <a:rPr lang="zh-CN" sz="2000" dirty="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51">
                <a:tc>
                  <a:txBody>
                    <a:bodyPr/>
                    <a:lstStyle/>
                    <a:p>
                      <a:pPr marL="36195" marR="36195" algn="just">
                        <a:lnSpc>
                          <a:spcPts val="1400"/>
                        </a:lnSpc>
                        <a:spcBef>
                          <a:spcPts val="100"/>
                        </a:spcBef>
                        <a:spcAft>
                          <a:spcPts val="100"/>
                        </a:spcAft>
                      </a:pPr>
                      <a:r>
                        <a:rPr lang="en-US" sz="2000">
                          <a:effectLst/>
                          <a:latin typeface="Times New Roman"/>
                          <a:ea typeface="宋体"/>
                        </a:rPr>
                        <a:t>t6</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dirty="0">
                          <a:effectLst/>
                          <a:latin typeface="Times New Roman"/>
                          <a:ea typeface="宋体"/>
                        </a:rPr>
                        <a:t>提交事务</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51">
                <a:tc>
                  <a:txBody>
                    <a:bodyPr/>
                    <a:lstStyle/>
                    <a:p>
                      <a:pPr marL="36195" marR="36195" algn="just">
                        <a:lnSpc>
                          <a:spcPts val="1400"/>
                        </a:lnSpc>
                        <a:spcBef>
                          <a:spcPts val="100"/>
                        </a:spcBef>
                        <a:spcAft>
                          <a:spcPts val="100"/>
                        </a:spcAft>
                      </a:pPr>
                      <a:r>
                        <a:rPr lang="en-US" sz="2000">
                          <a:effectLst/>
                          <a:latin typeface="Times New Roman"/>
                          <a:ea typeface="宋体"/>
                        </a:rPr>
                        <a:t>t7</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汇入</a:t>
                      </a:r>
                      <a:r>
                        <a:rPr lang="en-US" sz="2000">
                          <a:effectLst/>
                          <a:latin typeface="Times New Roman"/>
                          <a:ea typeface="宋体"/>
                        </a:rPr>
                        <a:t>100</a:t>
                      </a:r>
                      <a:r>
                        <a:rPr lang="zh-CN" sz="200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51">
                <a:tc>
                  <a:txBody>
                    <a:bodyPr/>
                    <a:lstStyle/>
                    <a:p>
                      <a:pPr marL="36195" marR="36195" algn="just">
                        <a:lnSpc>
                          <a:spcPts val="1400"/>
                        </a:lnSpc>
                        <a:spcBef>
                          <a:spcPts val="100"/>
                        </a:spcBef>
                        <a:spcAft>
                          <a:spcPts val="100"/>
                        </a:spcAft>
                      </a:pPr>
                      <a:r>
                        <a:rPr lang="en-US" sz="2000">
                          <a:effectLst/>
                          <a:latin typeface="Times New Roman"/>
                          <a:ea typeface="宋体"/>
                        </a:rPr>
                        <a:t>t8</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a:effectLst/>
                          <a:latin typeface="Times New Roman"/>
                          <a:ea typeface="宋体"/>
                        </a:rPr>
                        <a:t>提交事务</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51">
                <a:tc>
                  <a:txBody>
                    <a:bodyPr/>
                    <a:lstStyle/>
                    <a:p>
                      <a:pPr marL="36195" marR="36195" algn="just">
                        <a:lnSpc>
                          <a:spcPts val="1400"/>
                        </a:lnSpc>
                        <a:spcBef>
                          <a:spcPts val="100"/>
                        </a:spcBef>
                        <a:spcAft>
                          <a:spcPts val="100"/>
                        </a:spcAft>
                      </a:pPr>
                      <a:r>
                        <a:rPr lang="en-US" sz="2000">
                          <a:effectLst/>
                          <a:latin typeface="Times New Roman"/>
                          <a:ea typeface="宋体"/>
                        </a:rPr>
                        <a:t>t9</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把余额改为</a:t>
                      </a:r>
                      <a:r>
                        <a:rPr lang="en-US" sz="2000">
                          <a:effectLst/>
                          <a:latin typeface="Times New Roman"/>
                          <a:ea typeface="宋体"/>
                        </a:rPr>
                        <a:t>1100</a:t>
                      </a:r>
                      <a:r>
                        <a:rPr lang="zh-CN" sz="2000">
                          <a:effectLst/>
                          <a:latin typeface="Times New Roman"/>
                          <a:ea typeface="宋体"/>
                        </a:rPr>
                        <a:t>元（丢失更新）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94683859"/>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并发异常</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2" name="矩形 41"/>
          <p:cNvSpPr/>
          <p:nvPr/>
        </p:nvSpPr>
        <p:spPr>
          <a:xfrm>
            <a:off x="1046328" y="1309928"/>
            <a:ext cx="2561877"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2</a:t>
            </a:r>
            <a:r>
              <a:rPr lang="zh-CN" altLang="en-US" b="1" dirty="0">
                <a:solidFill>
                  <a:srgbClr val="000000">
                    <a:lumMod val="65000"/>
                    <a:lumOff val="35000"/>
                  </a:srgbClr>
                </a:solidFill>
              </a:rPr>
              <a:t>．脏读</a:t>
            </a:r>
          </a:p>
        </p:txBody>
      </p:sp>
      <p:sp>
        <p:nvSpPr>
          <p:cNvPr id="2" name="矩形 1"/>
          <p:cNvSpPr/>
          <p:nvPr/>
        </p:nvSpPr>
        <p:spPr>
          <a:xfrm>
            <a:off x="1046328" y="1760166"/>
            <a:ext cx="2784693" cy="1323439"/>
          </a:xfrm>
          <a:prstGeom prst="rect">
            <a:avLst/>
          </a:prstGeom>
        </p:spPr>
        <p:txBody>
          <a:bodyPr wrap="square">
            <a:spAutoFit/>
          </a:bodyPr>
          <a:lstStyle/>
          <a:p>
            <a:r>
              <a:rPr lang="zh-CN" altLang="en-US" sz="2000" dirty="0"/>
              <a:t>脏读是指一个事务读到另一个事务尚未提交的更新数据，如表</a:t>
            </a:r>
            <a:r>
              <a:rPr lang="en-US" altLang="zh-CN" sz="2000" dirty="0"/>
              <a:t>12-3</a:t>
            </a:r>
            <a:r>
              <a:rPr lang="zh-CN" altLang="en-US" sz="2000" dirty="0"/>
              <a:t>所示。</a:t>
            </a:r>
          </a:p>
        </p:txBody>
      </p:sp>
      <p:graphicFrame>
        <p:nvGraphicFramePr>
          <p:cNvPr id="3" name="表格 2"/>
          <p:cNvGraphicFramePr>
            <a:graphicFrameLocks noGrp="1"/>
          </p:cNvGraphicFramePr>
          <p:nvPr>
            <p:extLst>
              <p:ext uri="{D42A27DB-BD31-4B8C-83A1-F6EECF244321}">
                <p14:modId xmlns:p14="http://schemas.microsoft.com/office/powerpoint/2010/main" val="1909725579"/>
              </p:ext>
            </p:extLst>
          </p:nvPr>
        </p:nvGraphicFramePr>
        <p:xfrm>
          <a:off x="3980552" y="1760166"/>
          <a:ext cx="7796288" cy="4672164"/>
        </p:xfrm>
        <a:graphic>
          <a:graphicData uri="http://schemas.openxmlformats.org/drawingml/2006/table">
            <a:tbl>
              <a:tblPr/>
              <a:tblGrid>
                <a:gridCol w="758814"/>
                <a:gridCol w="3518737"/>
                <a:gridCol w="3518737"/>
              </a:tblGrid>
              <a:tr h="467404">
                <a:tc>
                  <a:txBody>
                    <a:bodyPr/>
                    <a:lstStyle/>
                    <a:p>
                      <a:pPr algn="ctr">
                        <a:lnSpc>
                          <a:spcPts val="1400"/>
                        </a:lnSpc>
                        <a:spcBef>
                          <a:spcPts val="100"/>
                        </a:spcBef>
                        <a:spcAft>
                          <a:spcPts val="100"/>
                        </a:spcAft>
                      </a:pPr>
                      <a:r>
                        <a:rPr lang="zh-CN" sz="2000" kern="100" dirty="0">
                          <a:effectLst/>
                          <a:latin typeface="Arial"/>
                          <a:ea typeface="黑体"/>
                          <a:cs typeface="Times New Roman"/>
                        </a:rPr>
                        <a:t>时间</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转账事务</a:t>
                      </a:r>
                      <a:r>
                        <a:rPr lang="en-US" sz="2000" kern="100" dirty="0">
                          <a:effectLst/>
                          <a:latin typeface="Arial"/>
                          <a:ea typeface="黑体"/>
                          <a:cs typeface="Times New Roman"/>
                        </a:rPr>
                        <a:t>a</a:t>
                      </a:r>
                      <a:endParaRPr lang="zh-CN" sz="2000" kern="100" dirty="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取款事务</a:t>
                      </a:r>
                      <a:r>
                        <a:rPr lang="en-US" sz="2000" kern="100">
                          <a:effectLst/>
                          <a:latin typeface="Arial"/>
                          <a:ea typeface="黑体"/>
                          <a:cs typeface="Times New Roman"/>
                        </a:rPr>
                        <a:t>b</a:t>
                      </a:r>
                      <a:endParaRPr lang="zh-CN" sz="20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595">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a:effectLst/>
                          <a:latin typeface="Times New Roman"/>
                          <a:ea typeface="宋体"/>
                        </a:rPr>
                        <a:t>开始事务</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595">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dirty="0">
                          <a:effectLst/>
                          <a:latin typeface="Times New Roman"/>
                          <a:ea typeface="宋体"/>
                        </a:rPr>
                        <a:t>开始事务</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595">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查询账户余额为</a:t>
                      </a:r>
                      <a:r>
                        <a:rPr lang="en-US" sz="2000" dirty="0">
                          <a:effectLst/>
                          <a:latin typeface="Times New Roman"/>
                          <a:ea typeface="宋体"/>
                        </a:rPr>
                        <a:t>1000</a:t>
                      </a:r>
                      <a:r>
                        <a:rPr lang="zh-CN" sz="2000" dirty="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595">
                <a:tc>
                  <a:txBody>
                    <a:bodyPr/>
                    <a:lstStyle/>
                    <a:p>
                      <a:pPr marL="36195" marR="36195" algn="just">
                        <a:lnSpc>
                          <a:spcPts val="1400"/>
                        </a:lnSpc>
                        <a:spcBef>
                          <a:spcPts val="100"/>
                        </a:spcBef>
                        <a:spcAft>
                          <a:spcPts val="100"/>
                        </a:spcAft>
                      </a:pPr>
                      <a:r>
                        <a:rPr lang="en-US" sz="2000">
                          <a:effectLst/>
                          <a:latin typeface="Times New Roman"/>
                          <a:ea typeface="宋体"/>
                        </a:rPr>
                        <a:t>t4</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取出</a:t>
                      </a:r>
                      <a:r>
                        <a:rPr lang="en-US" sz="2000" dirty="0">
                          <a:effectLst/>
                          <a:latin typeface="Times New Roman"/>
                          <a:ea typeface="宋体"/>
                        </a:rPr>
                        <a:t>500</a:t>
                      </a:r>
                      <a:r>
                        <a:rPr lang="zh-CN" sz="2000" dirty="0">
                          <a:effectLst/>
                          <a:latin typeface="Times New Roman"/>
                          <a:ea typeface="宋体"/>
                        </a:rPr>
                        <a:t>元把余额改为</a:t>
                      </a:r>
                      <a:r>
                        <a:rPr lang="en-US" sz="2000" dirty="0">
                          <a:effectLst/>
                          <a:latin typeface="Times New Roman"/>
                          <a:ea typeface="宋体"/>
                        </a:rPr>
                        <a:t>500</a:t>
                      </a:r>
                      <a:r>
                        <a:rPr lang="zh-CN" sz="2000" dirty="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595">
                <a:tc>
                  <a:txBody>
                    <a:bodyPr/>
                    <a:lstStyle/>
                    <a:p>
                      <a:pPr marL="36195" marR="36195" algn="just">
                        <a:lnSpc>
                          <a:spcPts val="1400"/>
                        </a:lnSpc>
                        <a:spcBef>
                          <a:spcPts val="100"/>
                        </a:spcBef>
                        <a:spcAft>
                          <a:spcPts val="100"/>
                        </a:spcAft>
                      </a:pPr>
                      <a:r>
                        <a:rPr lang="en-US" sz="2000">
                          <a:effectLst/>
                          <a:latin typeface="Times New Roman"/>
                          <a:ea typeface="宋体"/>
                        </a:rPr>
                        <a:t>t5</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查询账户余额为</a:t>
                      </a:r>
                      <a:r>
                        <a:rPr lang="en-US" sz="2000">
                          <a:effectLst/>
                          <a:latin typeface="Times New Roman"/>
                          <a:ea typeface="宋体"/>
                        </a:rPr>
                        <a:t>500</a:t>
                      </a:r>
                      <a:r>
                        <a:rPr lang="zh-CN" sz="200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595">
                <a:tc>
                  <a:txBody>
                    <a:bodyPr/>
                    <a:lstStyle/>
                    <a:p>
                      <a:pPr marL="36195" marR="36195" algn="just">
                        <a:lnSpc>
                          <a:spcPts val="1400"/>
                        </a:lnSpc>
                        <a:spcBef>
                          <a:spcPts val="100"/>
                        </a:spcBef>
                        <a:spcAft>
                          <a:spcPts val="100"/>
                        </a:spcAft>
                      </a:pPr>
                      <a:r>
                        <a:rPr lang="en-US" sz="2000">
                          <a:effectLst/>
                          <a:latin typeface="Times New Roman"/>
                          <a:ea typeface="宋体"/>
                        </a:rPr>
                        <a:t>t6</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dirty="0">
                          <a:effectLst/>
                          <a:latin typeface="Times New Roman"/>
                          <a:ea typeface="宋体"/>
                        </a:rPr>
                        <a:t>撤销事务余额恢复为</a:t>
                      </a:r>
                      <a:r>
                        <a:rPr lang="en-US" sz="2000" b="1" dirty="0">
                          <a:effectLst/>
                          <a:latin typeface="Times New Roman"/>
                          <a:ea typeface="宋体"/>
                        </a:rPr>
                        <a:t>1000</a:t>
                      </a:r>
                      <a:r>
                        <a:rPr lang="zh-CN" sz="2000" b="1" dirty="0">
                          <a:effectLst/>
                          <a:latin typeface="Times New Roman"/>
                          <a:ea typeface="宋体"/>
                        </a:rPr>
                        <a:t>元</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595">
                <a:tc>
                  <a:txBody>
                    <a:bodyPr/>
                    <a:lstStyle/>
                    <a:p>
                      <a:pPr marL="36195" marR="36195" algn="just">
                        <a:lnSpc>
                          <a:spcPts val="1400"/>
                        </a:lnSpc>
                        <a:spcBef>
                          <a:spcPts val="100"/>
                        </a:spcBef>
                        <a:spcAft>
                          <a:spcPts val="100"/>
                        </a:spcAft>
                      </a:pPr>
                      <a:r>
                        <a:rPr lang="en-US" sz="2000">
                          <a:effectLst/>
                          <a:latin typeface="Times New Roman"/>
                          <a:ea typeface="宋体"/>
                        </a:rPr>
                        <a:t>t7</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汇入</a:t>
                      </a:r>
                      <a:r>
                        <a:rPr lang="en-US" sz="2000">
                          <a:effectLst/>
                          <a:latin typeface="Times New Roman"/>
                          <a:ea typeface="宋体"/>
                        </a:rPr>
                        <a:t>100</a:t>
                      </a:r>
                      <a:r>
                        <a:rPr lang="zh-CN" sz="2000">
                          <a:effectLst/>
                          <a:latin typeface="Times New Roman"/>
                          <a:ea typeface="宋体"/>
                        </a:rPr>
                        <a:t>元把余额改为</a:t>
                      </a:r>
                      <a:r>
                        <a:rPr lang="en-US" sz="2000">
                          <a:effectLst/>
                          <a:latin typeface="Times New Roman"/>
                          <a:ea typeface="宋体"/>
                        </a:rPr>
                        <a:t>600</a:t>
                      </a:r>
                      <a:r>
                        <a:rPr lang="zh-CN" sz="200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595">
                <a:tc>
                  <a:txBody>
                    <a:bodyPr/>
                    <a:lstStyle/>
                    <a:p>
                      <a:pPr marL="36195" marR="36195" algn="just">
                        <a:lnSpc>
                          <a:spcPts val="1400"/>
                        </a:lnSpc>
                        <a:spcBef>
                          <a:spcPts val="100"/>
                        </a:spcBef>
                        <a:spcAft>
                          <a:spcPts val="100"/>
                        </a:spcAft>
                      </a:pPr>
                      <a:r>
                        <a:rPr lang="en-US" sz="2000">
                          <a:effectLst/>
                          <a:latin typeface="Times New Roman"/>
                          <a:ea typeface="宋体"/>
                        </a:rPr>
                        <a:t>t8</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a:effectLst/>
                          <a:latin typeface="Times New Roman"/>
                          <a:ea typeface="宋体"/>
                        </a:rPr>
                        <a:t>提交事务</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96960190"/>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并发异常</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2" name="矩形 41"/>
          <p:cNvSpPr/>
          <p:nvPr/>
        </p:nvSpPr>
        <p:spPr>
          <a:xfrm>
            <a:off x="1046328" y="1309928"/>
            <a:ext cx="2561877"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3</a:t>
            </a:r>
            <a:r>
              <a:rPr lang="zh-CN" altLang="en-US" b="1" dirty="0">
                <a:solidFill>
                  <a:srgbClr val="000000">
                    <a:lumMod val="65000"/>
                    <a:lumOff val="35000"/>
                  </a:srgbClr>
                </a:solidFill>
              </a:rPr>
              <a:t>．不可重复读</a:t>
            </a:r>
          </a:p>
        </p:txBody>
      </p:sp>
      <p:sp>
        <p:nvSpPr>
          <p:cNvPr id="2" name="矩形 1"/>
          <p:cNvSpPr/>
          <p:nvPr/>
        </p:nvSpPr>
        <p:spPr>
          <a:xfrm>
            <a:off x="1046329" y="1760166"/>
            <a:ext cx="2359024" cy="2246769"/>
          </a:xfrm>
          <a:prstGeom prst="rect">
            <a:avLst/>
          </a:prstGeom>
        </p:spPr>
        <p:txBody>
          <a:bodyPr wrap="square">
            <a:spAutoFit/>
          </a:bodyPr>
          <a:lstStyle/>
          <a:p>
            <a:r>
              <a:rPr lang="zh-CN" altLang="en-US" sz="2000" dirty="0"/>
              <a:t>不可重复读是指一个事务在两次读取同一数据行的过程中，由于另一个事务的修改，导致第一个事务两次查询的结果</a:t>
            </a:r>
            <a:r>
              <a:rPr lang="zh-CN" altLang="en-US" sz="2000" dirty="0" smtClean="0"/>
              <a:t>不一样</a:t>
            </a:r>
            <a:r>
              <a:rPr lang="en-US" altLang="zh-CN" sz="2000" dirty="0" smtClean="0"/>
              <a:t>.</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505947252"/>
              </p:ext>
            </p:extLst>
          </p:nvPr>
        </p:nvGraphicFramePr>
        <p:xfrm>
          <a:off x="3831020" y="1446706"/>
          <a:ext cx="8056180" cy="4780672"/>
        </p:xfrm>
        <a:graphic>
          <a:graphicData uri="http://schemas.openxmlformats.org/drawingml/2006/table">
            <a:tbl>
              <a:tblPr>
                <a:tableStyleId>{5C22544A-7EE6-4342-B048-85BDC9FD1C3A}</a:tableStyleId>
              </a:tblPr>
              <a:tblGrid>
                <a:gridCol w="875757"/>
                <a:gridCol w="4203382"/>
                <a:gridCol w="2977041"/>
              </a:tblGrid>
              <a:tr h="597228">
                <a:tc>
                  <a:txBody>
                    <a:bodyPr/>
                    <a:lstStyle/>
                    <a:p>
                      <a:pPr algn="ctr">
                        <a:lnSpc>
                          <a:spcPts val="1400"/>
                        </a:lnSpc>
                        <a:spcBef>
                          <a:spcPts val="100"/>
                        </a:spcBef>
                        <a:spcAft>
                          <a:spcPts val="100"/>
                        </a:spcAft>
                      </a:pPr>
                      <a:r>
                        <a:rPr lang="zh-CN" sz="2000" kern="100" dirty="0">
                          <a:effectLst/>
                        </a:rPr>
                        <a:t>时间</a:t>
                      </a:r>
                      <a:endParaRPr lang="zh-CN" sz="20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dirty="0">
                          <a:effectLst/>
                        </a:rPr>
                        <a:t>取款事务</a:t>
                      </a:r>
                      <a:r>
                        <a:rPr lang="en-US" sz="2000" kern="100" dirty="0">
                          <a:effectLst/>
                        </a:rPr>
                        <a:t>a</a:t>
                      </a:r>
                      <a:endParaRPr lang="zh-CN" sz="20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a:effectLst/>
                        </a:rPr>
                        <a:t>转账事务</a:t>
                      </a:r>
                      <a:r>
                        <a:rPr lang="en-US" sz="2000" kern="100">
                          <a:effectLst/>
                        </a:rPr>
                        <a:t>b</a:t>
                      </a:r>
                      <a:endParaRPr lang="zh-CN" sz="2000" kern="100">
                        <a:effectLst/>
                        <a:latin typeface="Arial"/>
                        <a:ea typeface="黑体"/>
                        <a:cs typeface="Times New Roman"/>
                      </a:endParaRPr>
                    </a:p>
                  </a:txBody>
                  <a:tcPr marL="68580" marR="68580" marT="0" marB="0" anchor="ctr"/>
                </a:tc>
              </a:tr>
              <a:tr h="597940">
                <a:tc>
                  <a:txBody>
                    <a:bodyPr/>
                    <a:lstStyle/>
                    <a:p>
                      <a:pPr marL="36195" marR="36195" algn="just">
                        <a:lnSpc>
                          <a:spcPts val="1400"/>
                        </a:lnSpc>
                        <a:spcBef>
                          <a:spcPts val="100"/>
                        </a:spcBef>
                        <a:spcAft>
                          <a:spcPts val="100"/>
                        </a:spcAft>
                      </a:pPr>
                      <a:r>
                        <a:rPr lang="en-US" sz="2000" dirty="0">
                          <a:effectLst/>
                        </a:rPr>
                        <a:t>t1</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开始事务</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r>
              <a:tr h="597940">
                <a:tc>
                  <a:txBody>
                    <a:bodyPr/>
                    <a:lstStyle/>
                    <a:p>
                      <a:pPr marL="36195" marR="36195" algn="just">
                        <a:lnSpc>
                          <a:spcPts val="1400"/>
                        </a:lnSpc>
                        <a:spcBef>
                          <a:spcPts val="100"/>
                        </a:spcBef>
                        <a:spcAft>
                          <a:spcPts val="100"/>
                        </a:spcAft>
                      </a:pPr>
                      <a:r>
                        <a:rPr lang="en-US" sz="2000">
                          <a:effectLst/>
                        </a:rPr>
                        <a:t>t2</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查询账户余额为</a:t>
                      </a:r>
                      <a:r>
                        <a:rPr lang="en-US" sz="2000" dirty="0">
                          <a:effectLst/>
                        </a:rPr>
                        <a:t>1000</a:t>
                      </a:r>
                      <a:r>
                        <a:rPr lang="zh-CN" sz="2000" dirty="0">
                          <a:effectLst/>
                        </a:rPr>
                        <a:t>元</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a:effectLst/>
                        </a:rPr>
                        <a:t>开始事务</a:t>
                      </a:r>
                      <a:endParaRPr lang="zh-CN" sz="2000">
                        <a:effectLst/>
                        <a:latin typeface="Times New Roman"/>
                        <a:ea typeface="宋体"/>
                      </a:endParaRPr>
                    </a:p>
                  </a:txBody>
                  <a:tcPr marL="68580" marR="68580" marT="0" marB="0" anchor="ctr"/>
                </a:tc>
              </a:tr>
              <a:tr h="597228">
                <a:tc>
                  <a:txBody>
                    <a:bodyPr/>
                    <a:lstStyle/>
                    <a:p>
                      <a:pPr marL="36195" marR="36195" algn="just">
                        <a:lnSpc>
                          <a:spcPts val="1400"/>
                        </a:lnSpc>
                        <a:spcBef>
                          <a:spcPts val="100"/>
                        </a:spcBef>
                        <a:spcAft>
                          <a:spcPts val="100"/>
                        </a:spcAft>
                      </a:pPr>
                      <a:r>
                        <a:rPr lang="en-US" sz="2000">
                          <a:effectLst/>
                        </a:rPr>
                        <a:t>t3</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 </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a:effectLst/>
                        </a:rPr>
                        <a:t>查询账户余额为</a:t>
                      </a:r>
                      <a:r>
                        <a:rPr lang="en-US" sz="2000">
                          <a:effectLst/>
                        </a:rPr>
                        <a:t>1000</a:t>
                      </a:r>
                      <a:r>
                        <a:rPr lang="zh-CN" sz="2000">
                          <a:effectLst/>
                        </a:rPr>
                        <a:t>元</a:t>
                      </a:r>
                      <a:endParaRPr lang="zh-CN" sz="2000">
                        <a:effectLst/>
                        <a:latin typeface="Times New Roman"/>
                        <a:ea typeface="宋体"/>
                      </a:endParaRPr>
                    </a:p>
                  </a:txBody>
                  <a:tcPr marL="68580" marR="68580" marT="0" marB="0" anchor="ctr"/>
                </a:tc>
              </a:tr>
              <a:tr h="597228">
                <a:tc>
                  <a:txBody>
                    <a:bodyPr/>
                    <a:lstStyle/>
                    <a:p>
                      <a:pPr marL="36195" marR="36195" algn="just">
                        <a:lnSpc>
                          <a:spcPts val="1400"/>
                        </a:lnSpc>
                        <a:spcBef>
                          <a:spcPts val="100"/>
                        </a:spcBef>
                        <a:spcAft>
                          <a:spcPts val="100"/>
                        </a:spcAft>
                      </a:pPr>
                      <a:r>
                        <a:rPr lang="en-US" sz="2000">
                          <a:effectLst/>
                        </a:rPr>
                        <a:t>t4</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 </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取出</a:t>
                      </a:r>
                      <a:r>
                        <a:rPr lang="en-US" sz="2000" dirty="0">
                          <a:effectLst/>
                        </a:rPr>
                        <a:t>100</a:t>
                      </a:r>
                      <a:r>
                        <a:rPr lang="zh-CN" sz="2000" dirty="0">
                          <a:effectLst/>
                        </a:rPr>
                        <a:t>元把余额改为</a:t>
                      </a:r>
                      <a:r>
                        <a:rPr lang="en-US" sz="2000" dirty="0">
                          <a:effectLst/>
                        </a:rPr>
                        <a:t>900</a:t>
                      </a:r>
                      <a:r>
                        <a:rPr lang="zh-CN" sz="2000" dirty="0">
                          <a:effectLst/>
                        </a:rPr>
                        <a:t>元</a:t>
                      </a:r>
                      <a:endParaRPr lang="zh-CN" sz="2000" dirty="0">
                        <a:effectLst/>
                        <a:latin typeface="Times New Roman"/>
                        <a:ea typeface="宋体"/>
                      </a:endParaRPr>
                    </a:p>
                  </a:txBody>
                  <a:tcPr marL="68580" marR="68580" marT="0" marB="0" anchor="ctr"/>
                </a:tc>
              </a:tr>
              <a:tr h="597940">
                <a:tc>
                  <a:txBody>
                    <a:bodyPr/>
                    <a:lstStyle/>
                    <a:p>
                      <a:pPr marL="36195" marR="36195" algn="just">
                        <a:lnSpc>
                          <a:spcPts val="1400"/>
                        </a:lnSpc>
                        <a:spcBef>
                          <a:spcPts val="100"/>
                        </a:spcBef>
                        <a:spcAft>
                          <a:spcPts val="100"/>
                        </a:spcAft>
                      </a:pPr>
                      <a:r>
                        <a:rPr lang="en-US" sz="2000">
                          <a:effectLst/>
                        </a:rPr>
                        <a:t>t5</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提交事务</a:t>
                      </a:r>
                      <a:endParaRPr lang="zh-CN" sz="2000" dirty="0">
                        <a:effectLst/>
                        <a:latin typeface="Times New Roman"/>
                        <a:ea typeface="宋体"/>
                      </a:endParaRPr>
                    </a:p>
                  </a:txBody>
                  <a:tcPr marL="68580" marR="68580" marT="0" marB="0" anchor="ctr"/>
                </a:tc>
              </a:tr>
              <a:tr h="597228">
                <a:tc>
                  <a:txBody>
                    <a:bodyPr/>
                    <a:lstStyle/>
                    <a:p>
                      <a:pPr marL="36195" marR="36195" algn="just">
                        <a:lnSpc>
                          <a:spcPts val="1400"/>
                        </a:lnSpc>
                        <a:spcBef>
                          <a:spcPts val="100"/>
                        </a:spcBef>
                        <a:spcAft>
                          <a:spcPts val="100"/>
                        </a:spcAft>
                      </a:pPr>
                      <a:r>
                        <a:rPr lang="en-US" sz="2000">
                          <a:effectLst/>
                        </a:rPr>
                        <a:t>t6</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查询账户余额为</a:t>
                      </a:r>
                      <a:r>
                        <a:rPr lang="en-US" sz="2000" dirty="0">
                          <a:effectLst/>
                        </a:rPr>
                        <a:t>900</a:t>
                      </a:r>
                      <a:r>
                        <a:rPr lang="zh-CN" sz="2000" dirty="0">
                          <a:effectLst/>
                        </a:rPr>
                        <a:t>元（和</a:t>
                      </a:r>
                      <a:r>
                        <a:rPr lang="en-US" sz="2000" dirty="0">
                          <a:effectLst/>
                        </a:rPr>
                        <a:t>t2</a:t>
                      </a:r>
                      <a:r>
                        <a:rPr lang="zh-CN" sz="2000" dirty="0">
                          <a:effectLst/>
                        </a:rPr>
                        <a:t>读取的不一致）</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 </a:t>
                      </a:r>
                      <a:endParaRPr lang="zh-CN" sz="2000" dirty="0">
                        <a:effectLst/>
                        <a:latin typeface="Times New Roman"/>
                        <a:ea typeface="宋体"/>
                      </a:endParaRPr>
                    </a:p>
                  </a:txBody>
                  <a:tcPr marL="68580" marR="68580" marT="0" marB="0" anchor="ctr"/>
                </a:tc>
              </a:tr>
              <a:tr h="597940">
                <a:tc>
                  <a:txBody>
                    <a:bodyPr/>
                    <a:lstStyle/>
                    <a:p>
                      <a:pPr marL="36195" marR="36195" algn="just">
                        <a:lnSpc>
                          <a:spcPts val="1400"/>
                        </a:lnSpc>
                        <a:spcBef>
                          <a:spcPts val="100"/>
                        </a:spcBef>
                        <a:spcAft>
                          <a:spcPts val="100"/>
                        </a:spcAft>
                      </a:pPr>
                      <a:r>
                        <a:rPr lang="en-US" sz="2000">
                          <a:effectLst/>
                        </a:rPr>
                        <a:t>t7</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a:effectLst/>
                        </a:rPr>
                        <a:t>提交事务</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 </a:t>
                      </a:r>
                      <a:endParaRPr lang="zh-CN" sz="20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81341094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并发异常</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2" name="矩形 41"/>
          <p:cNvSpPr/>
          <p:nvPr/>
        </p:nvSpPr>
        <p:spPr>
          <a:xfrm>
            <a:off x="1046328" y="1309928"/>
            <a:ext cx="2561877"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4</a:t>
            </a:r>
            <a:r>
              <a:rPr lang="zh-CN" altLang="en-US" b="1" dirty="0">
                <a:solidFill>
                  <a:srgbClr val="000000">
                    <a:lumMod val="65000"/>
                    <a:lumOff val="35000"/>
                  </a:srgbClr>
                </a:solidFill>
              </a:rPr>
              <a:t>．幻读</a:t>
            </a:r>
          </a:p>
        </p:txBody>
      </p:sp>
      <p:sp>
        <p:nvSpPr>
          <p:cNvPr id="2" name="矩形 1"/>
          <p:cNvSpPr/>
          <p:nvPr/>
        </p:nvSpPr>
        <p:spPr>
          <a:xfrm>
            <a:off x="1046329" y="1760166"/>
            <a:ext cx="2359024" cy="2862322"/>
          </a:xfrm>
          <a:prstGeom prst="rect">
            <a:avLst/>
          </a:prstGeom>
        </p:spPr>
        <p:txBody>
          <a:bodyPr wrap="square">
            <a:spAutoFit/>
          </a:bodyPr>
          <a:lstStyle/>
          <a:p>
            <a:r>
              <a:rPr lang="zh-CN" altLang="en-US" sz="2000" dirty="0"/>
              <a:t>幻读是指一个事务在执行两次查询的过程中，由于另外一个事务插入或删除了数据行，导致第一个事务在第二次查询中发现新增或丢失数据行的现象</a:t>
            </a:r>
          </a:p>
        </p:txBody>
      </p:sp>
      <p:graphicFrame>
        <p:nvGraphicFramePr>
          <p:cNvPr id="3" name="表格 2"/>
          <p:cNvGraphicFramePr>
            <a:graphicFrameLocks noGrp="1"/>
          </p:cNvGraphicFramePr>
          <p:nvPr>
            <p:extLst>
              <p:ext uri="{D42A27DB-BD31-4B8C-83A1-F6EECF244321}">
                <p14:modId xmlns:p14="http://schemas.microsoft.com/office/powerpoint/2010/main" val="963560137"/>
              </p:ext>
            </p:extLst>
          </p:nvPr>
        </p:nvGraphicFramePr>
        <p:xfrm>
          <a:off x="3405353" y="1420092"/>
          <a:ext cx="8513378" cy="4870348"/>
        </p:xfrm>
        <a:graphic>
          <a:graphicData uri="http://schemas.openxmlformats.org/drawingml/2006/table">
            <a:tbl>
              <a:tblPr/>
              <a:tblGrid>
                <a:gridCol w="691832"/>
                <a:gridCol w="4181020"/>
                <a:gridCol w="3640526"/>
              </a:tblGrid>
              <a:tr h="695764">
                <a:tc>
                  <a:txBody>
                    <a:bodyPr/>
                    <a:lstStyle/>
                    <a:p>
                      <a:pPr algn="ctr">
                        <a:lnSpc>
                          <a:spcPts val="1400"/>
                        </a:lnSpc>
                        <a:spcBef>
                          <a:spcPts val="100"/>
                        </a:spcBef>
                        <a:spcAft>
                          <a:spcPts val="100"/>
                        </a:spcAft>
                      </a:pPr>
                      <a:r>
                        <a:rPr lang="zh-CN" sz="2000" kern="100" dirty="0">
                          <a:effectLst/>
                          <a:latin typeface="Arial"/>
                          <a:ea typeface="黑体"/>
                          <a:cs typeface="Times New Roman"/>
                        </a:rPr>
                        <a:t>时间</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统计金额事务</a:t>
                      </a:r>
                      <a:r>
                        <a:rPr lang="en-US" sz="2000" kern="100" dirty="0">
                          <a:effectLst/>
                          <a:latin typeface="Arial"/>
                          <a:ea typeface="黑体"/>
                          <a:cs typeface="Times New Roman"/>
                        </a:rPr>
                        <a:t>a</a:t>
                      </a:r>
                      <a:endParaRPr lang="zh-CN" sz="2000" kern="100" dirty="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转账事务</a:t>
                      </a:r>
                      <a:r>
                        <a:rPr lang="en-US" sz="2000" kern="100">
                          <a:effectLst/>
                          <a:latin typeface="Arial"/>
                          <a:ea typeface="黑体"/>
                          <a:cs typeface="Times New Roman"/>
                        </a:rPr>
                        <a:t>b</a:t>
                      </a:r>
                      <a:endParaRPr lang="zh-CN" sz="20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5764">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a:effectLst/>
                          <a:latin typeface="Times New Roman"/>
                          <a:ea typeface="宋体"/>
                        </a:rPr>
                        <a:t>开始事务</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5764">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dirty="0">
                          <a:effectLst/>
                          <a:latin typeface="Times New Roman"/>
                          <a:ea typeface="宋体"/>
                        </a:rPr>
                        <a:t>开始事务</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5764">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统计总存款数为</a:t>
                      </a:r>
                      <a:r>
                        <a:rPr lang="en-US" sz="2000" dirty="0">
                          <a:effectLst/>
                          <a:latin typeface="Times New Roman"/>
                          <a:ea typeface="宋体"/>
                        </a:rPr>
                        <a:t>1000</a:t>
                      </a:r>
                      <a:r>
                        <a:rPr lang="zh-CN" sz="2000" dirty="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5764">
                <a:tc>
                  <a:txBody>
                    <a:bodyPr/>
                    <a:lstStyle/>
                    <a:p>
                      <a:pPr marL="36195" marR="36195" algn="just">
                        <a:lnSpc>
                          <a:spcPts val="1400"/>
                        </a:lnSpc>
                        <a:spcBef>
                          <a:spcPts val="100"/>
                        </a:spcBef>
                        <a:spcAft>
                          <a:spcPts val="100"/>
                        </a:spcAft>
                      </a:pPr>
                      <a:r>
                        <a:rPr lang="en-US" sz="2000">
                          <a:effectLst/>
                          <a:latin typeface="Times New Roman"/>
                          <a:ea typeface="宋体"/>
                        </a:rPr>
                        <a:t>t4</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新增一个存款账户，存款为</a:t>
                      </a:r>
                      <a:r>
                        <a:rPr lang="en-US" sz="2000" dirty="0">
                          <a:effectLst/>
                          <a:latin typeface="Times New Roman"/>
                          <a:ea typeface="宋体"/>
                        </a:rPr>
                        <a:t>100</a:t>
                      </a:r>
                      <a:r>
                        <a:rPr lang="zh-CN" sz="2000" dirty="0">
                          <a:effectLst/>
                          <a:latin typeface="Times New Roman"/>
                          <a:ea typeface="宋体"/>
                        </a:rPr>
                        <a:t>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5764">
                <a:tc>
                  <a:txBody>
                    <a:bodyPr/>
                    <a:lstStyle/>
                    <a:p>
                      <a:pPr marL="36195" marR="36195" algn="just">
                        <a:lnSpc>
                          <a:spcPts val="1400"/>
                        </a:lnSpc>
                        <a:spcBef>
                          <a:spcPts val="100"/>
                        </a:spcBef>
                        <a:spcAft>
                          <a:spcPts val="100"/>
                        </a:spcAft>
                      </a:pPr>
                      <a:r>
                        <a:rPr lang="en-US" sz="2000">
                          <a:effectLst/>
                          <a:latin typeface="Times New Roman"/>
                          <a:ea typeface="宋体"/>
                        </a:rPr>
                        <a:t>t5</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b="1" dirty="0">
                          <a:effectLst/>
                          <a:latin typeface="Times New Roman"/>
                          <a:ea typeface="宋体"/>
                        </a:rPr>
                        <a:t>提交事务</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5764">
                <a:tc>
                  <a:txBody>
                    <a:bodyPr/>
                    <a:lstStyle/>
                    <a:p>
                      <a:pPr marL="36195" marR="36195" algn="just">
                        <a:lnSpc>
                          <a:spcPts val="1400"/>
                        </a:lnSpc>
                        <a:spcBef>
                          <a:spcPts val="100"/>
                        </a:spcBef>
                        <a:spcAft>
                          <a:spcPts val="100"/>
                        </a:spcAft>
                      </a:pPr>
                      <a:r>
                        <a:rPr lang="en-US" sz="2000">
                          <a:effectLst/>
                          <a:latin typeface="Times New Roman"/>
                          <a:ea typeface="宋体"/>
                        </a:rPr>
                        <a:t>t6</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再次统计总存款数为</a:t>
                      </a:r>
                      <a:r>
                        <a:rPr lang="en-US" sz="2000">
                          <a:effectLst/>
                          <a:latin typeface="Times New Roman"/>
                          <a:ea typeface="宋体"/>
                        </a:rPr>
                        <a:t>1100</a:t>
                      </a:r>
                      <a:r>
                        <a:rPr lang="zh-CN" sz="2000">
                          <a:effectLst/>
                          <a:latin typeface="Times New Roman"/>
                          <a:ea typeface="宋体"/>
                        </a:rPr>
                        <a:t>元（幻象读）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52002865"/>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并发调度</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3" name="矩形 22"/>
          <p:cNvSpPr/>
          <p:nvPr/>
        </p:nvSpPr>
        <p:spPr>
          <a:xfrm>
            <a:off x="1046328" y="1309928"/>
            <a:ext cx="3388512"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1</a:t>
            </a:r>
            <a:r>
              <a:rPr lang="zh-CN" altLang="en-US" b="1" dirty="0">
                <a:solidFill>
                  <a:srgbClr val="000000">
                    <a:lumMod val="65000"/>
                    <a:lumOff val="35000"/>
                  </a:srgbClr>
                </a:solidFill>
              </a:rPr>
              <a:t>．串行调度</a:t>
            </a:r>
          </a:p>
        </p:txBody>
      </p:sp>
      <p:sp>
        <p:nvSpPr>
          <p:cNvPr id="3" name="矩形 2"/>
          <p:cNvSpPr/>
          <p:nvPr/>
        </p:nvSpPr>
        <p:spPr>
          <a:xfrm>
            <a:off x="355577" y="1914574"/>
            <a:ext cx="11000786" cy="923330"/>
          </a:xfrm>
          <a:prstGeom prst="rect">
            <a:avLst/>
          </a:prstGeom>
        </p:spPr>
        <p:txBody>
          <a:bodyPr wrap="square">
            <a:spAutoFit/>
          </a:bodyPr>
          <a:lstStyle/>
          <a:p>
            <a:r>
              <a:rPr lang="en-US" altLang="zh-CN" dirty="0" smtClean="0"/>
              <a:t>【</a:t>
            </a:r>
            <a:r>
              <a:rPr lang="zh-CN" altLang="en-US" dirty="0" smtClean="0"/>
              <a:t>例</a:t>
            </a:r>
            <a:r>
              <a:rPr lang="en-US" altLang="zh-CN" dirty="0"/>
              <a:t>0</a:t>
            </a:r>
            <a:r>
              <a:rPr lang="en-US" altLang="zh-CN" dirty="0" smtClean="0"/>
              <a:t>5</a:t>
            </a:r>
            <a:r>
              <a:rPr lang="en-US" altLang="zh-CN" dirty="0"/>
              <a:t>】 </a:t>
            </a:r>
            <a:r>
              <a:rPr lang="zh-CN" altLang="en-US" dirty="0"/>
              <a:t>有甲、乙两个售票窗，各卖出某一车次的硬座车票</a:t>
            </a:r>
            <a:r>
              <a:rPr lang="en-US" altLang="zh-CN" dirty="0"/>
              <a:t>2</a:t>
            </a:r>
            <a:r>
              <a:rPr lang="zh-CN" altLang="en-US" dirty="0"/>
              <a:t>张，卧铺车票</a:t>
            </a:r>
            <a:r>
              <a:rPr lang="en-US" altLang="zh-CN" dirty="0"/>
              <a:t>1</a:t>
            </a:r>
            <a:r>
              <a:rPr lang="zh-CN" altLang="en-US" dirty="0"/>
              <a:t>张。设该车次的初始硬座车票数为</a:t>
            </a:r>
            <a:r>
              <a:rPr lang="en-US" altLang="zh-CN" dirty="0"/>
              <a:t>A=50</a:t>
            </a:r>
            <a:r>
              <a:rPr lang="zh-CN" altLang="en-US" dirty="0"/>
              <a:t>，卧铺车票数为</a:t>
            </a:r>
            <a:r>
              <a:rPr lang="en-US" altLang="zh-CN" dirty="0"/>
              <a:t>B=30</a:t>
            </a:r>
            <a:r>
              <a:rPr lang="zh-CN" altLang="en-US" dirty="0"/>
              <a:t>，</a:t>
            </a:r>
            <a:r>
              <a:rPr lang="en-US" altLang="zh-CN" dirty="0"/>
              <a:t>read()</a:t>
            </a:r>
            <a:r>
              <a:rPr lang="zh-CN" altLang="en-US" dirty="0"/>
              <a:t>函数表示读出数据，</a:t>
            </a:r>
            <a:r>
              <a:rPr lang="en-US" altLang="zh-CN" dirty="0"/>
              <a:t>write()</a:t>
            </a:r>
            <a:r>
              <a:rPr lang="zh-CN" altLang="en-US" dirty="0"/>
              <a:t>函数表示写入数据。现将事务甲和事务乙串行执行，表</a:t>
            </a:r>
            <a:r>
              <a:rPr lang="en-US" altLang="zh-CN" dirty="0"/>
              <a:t>12-6</a:t>
            </a:r>
            <a:r>
              <a:rPr lang="zh-CN" altLang="en-US" dirty="0"/>
              <a:t>和表</a:t>
            </a:r>
            <a:r>
              <a:rPr lang="en-US" altLang="zh-CN" dirty="0"/>
              <a:t>12-7</a:t>
            </a:r>
            <a:r>
              <a:rPr lang="zh-CN" altLang="en-US" dirty="0"/>
              <a:t>中列出了两种调度方法。</a:t>
            </a:r>
          </a:p>
        </p:txBody>
      </p:sp>
      <p:graphicFrame>
        <p:nvGraphicFramePr>
          <p:cNvPr id="5" name="表格 4"/>
          <p:cNvGraphicFramePr>
            <a:graphicFrameLocks noGrp="1"/>
          </p:cNvGraphicFramePr>
          <p:nvPr>
            <p:extLst>
              <p:ext uri="{D42A27DB-BD31-4B8C-83A1-F6EECF244321}">
                <p14:modId xmlns:p14="http://schemas.microsoft.com/office/powerpoint/2010/main" val="1881309586"/>
              </p:ext>
            </p:extLst>
          </p:nvPr>
        </p:nvGraphicFramePr>
        <p:xfrm>
          <a:off x="521743" y="3137256"/>
          <a:ext cx="10942752" cy="3011293"/>
        </p:xfrm>
        <a:graphic>
          <a:graphicData uri="http://schemas.openxmlformats.org/drawingml/2006/table">
            <a:tbl>
              <a:tblPr/>
              <a:tblGrid>
                <a:gridCol w="1823792"/>
                <a:gridCol w="1823792"/>
                <a:gridCol w="1823792"/>
                <a:gridCol w="1823792"/>
                <a:gridCol w="1823792"/>
                <a:gridCol w="1823792"/>
              </a:tblGrid>
              <a:tr h="388705">
                <a:tc>
                  <a:txBody>
                    <a:bodyPr/>
                    <a:lstStyle/>
                    <a:p>
                      <a:pPr algn="ctr">
                        <a:lnSpc>
                          <a:spcPts val="1400"/>
                        </a:lnSpc>
                        <a:spcBef>
                          <a:spcPts val="100"/>
                        </a:spcBef>
                        <a:spcAft>
                          <a:spcPts val="100"/>
                        </a:spcAft>
                      </a:pPr>
                      <a:r>
                        <a:rPr lang="zh-CN" sz="2000" kern="100" dirty="0">
                          <a:effectLst/>
                          <a:latin typeface="Arial"/>
                          <a:ea typeface="黑体"/>
                          <a:cs typeface="Times New Roman"/>
                        </a:rPr>
                        <a:t>时刻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时刻</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098">
                <a:tc>
                  <a:txBody>
                    <a:bodyPr/>
                    <a:lstStyle/>
                    <a:p>
                      <a:pPr marL="36195" marR="36195" algn="just">
                        <a:lnSpc>
                          <a:spcPts val="1400"/>
                        </a:lnSpc>
                        <a:spcBef>
                          <a:spcPts val="100"/>
                        </a:spcBef>
                        <a:spcAft>
                          <a:spcPts val="100"/>
                        </a:spcAft>
                      </a:pPr>
                      <a:r>
                        <a:rPr lang="en-US" sz="2000" dirty="0">
                          <a:effectLst/>
                          <a:latin typeface="Times New Roman"/>
                          <a:ea typeface="宋体"/>
                        </a:rPr>
                        <a:t>t0</a:t>
                      </a:r>
                      <a:endParaRPr lang="zh-CN" sz="20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read(A)=50</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t6</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read(A)=48</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098">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A=A-2</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t7</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A=A-2</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098">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write(A)=48</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t8</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write(A)=46</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098">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read(B</a:t>
                      </a:r>
                      <a:r>
                        <a:rPr lang="zh-CN" sz="2000">
                          <a:effectLst/>
                          <a:latin typeface="Times New Roman"/>
                          <a:ea typeface="宋体"/>
                        </a:rPr>
                        <a:t>）</a:t>
                      </a:r>
                      <a:r>
                        <a:rPr lang="en-US" sz="2000">
                          <a:effectLst/>
                          <a:latin typeface="Times New Roman"/>
                          <a:ea typeface="宋体"/>
                        </a:rPr>
                        <a:t>=30</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t9</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read(B)=29</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098">
                <a:tc>
                  <a:txBody>
                    <a:bodyPr/>
                    <a:lstStyle/>
                    <a:p>
                      <a:pPr marL="36195" marR="36195" algn="just">
                        <a:lnSpc>
                          <a:spcPts val="1400"/>
                        </a:lnSpc>
                        <a:spcBef>
                          <a:spcPts val="100"/>
                        </a:spcBef>
                        <a:spcAft>
                          <a:spcPts val="100"/>
                        </a:spcAft>
                      </a:pPr>
                      <a:r>
                        <a:rPr lang="en-US" sz="2000">
                          <a:effectLst/>
                          <a:latin typeface="Times New Roman"/>
                          <a:ea typeface="宋体"/>
                        </a:rPr>
                        <a:t>t4</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B=B-1</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t10</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B=B-1</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098">
                <a:tc>
                  <a:txBody>
                    <a:bodyPr/>
                    <a:lstStyle/>
                    <a:p>
                      <a:pPr marL="36195" marR="36195" algn="just">
                        <a:lnSpc>
                          <a:spcPts val="1400"/>
                        </a:lnSpc>
                        <a:spcBef>
                          <a:spcPts val="100"/>
                        </a:spcBef>
                        <a:spcAft>
                          <a:spcPts val="100"/>
                        </a:spcAft>
                      </a:pPr>
                      <a:r>
                        <a:rPr lang="en-US" sz="2000">
                          <a:effectLst/>
                          <a:latin typeface="Times New Roman"/>
                          <a:ea typeface="宋体"/>
                        </a:rPr>
                        <a:t>t5</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write(B)=29</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t11</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write(B)=28</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5368878" y="6224017"/>
            <a:ext cx="1454244" cy="369332"/>
          </a:xfrm>
          <a:prstGeom prst="rect">
            <a:avLst/>
          </a:prstGeom>
        </p:spPr>
        <p:txBody>
          <a:bodyPr wrap="none">
            <a:spAutoFit/>
          </a:bodyPr>
          <a:lstStyle/>
          <a:p>
            <a:r>
              <a:rPr lang="zh-CN" altLang="zh-CN" kern="100" dirty="0">
                <a:latin typeface="Times New Roman"/>
                <a:ea typeface="宋体"/>
                <a:cs typeface="Times New Roman"/>
              </a:rPr>
              <a:t>串行化调度</a:t>
            </a:r>
            <a:r>
              <a:rPr lang="en-US" altLang="zh-CN" kern="100" dirty="0">
                <a:latin typeface="Times New Roman"/>
                <a:ea typeface="宋体"/>
              </a:rPr>
              <a:t>1</a:t>
            </a:r>
            <a:endParaRPr lang="zh-CN" altLang="en-US" dirty="0"/>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并发调度</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3" name="矩形 22"/>
          <p:cNvSpPr/>
          <p:nvPr/>
        </p:nvSpPr>
        <p:spPr>
          <a:xfrm>
            <a:off x="1046328" y="1309928"/>
            <a:ext cx="3388512"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1</a:t>
            </a:r>
            <a:r>
              <a:rPr lang="zh-CN" altLang="en-US" b="1" dirty="0">
                <a:solidFill>
                  <a:srgbClr val="000000">
                    <a:lumMod val="65000"/>
                    <a:lumOff val="35000"/>
                  </a:srgbClr>
                </a:solidFill>
              </a:rPr>
              <a:t>．串行调度</a:t>
            </a:r>
          </a:p>
        </p:txBody>
      </p:sp>
      <p:sp>
        <p:nvSpPr>
          <p:cNvPr id="3" name="矩形 2"/>
          <p:cNvSpPr/>
          <p:nvPr/>
        </p:nvSpPr>
        <p:spPr>
          <a:xfrm>
            <a:off x="355577" y="1914574"/>
            <a:ext cx="11000786" cy="923330"/>
          </a:xfrm>
          <a:prstGeom prst="rect">
            <a:avLst/>
          </a:prstGeom>
        </p:spPr>
        <p:txBody>
          <a:bodyPr wrap="square">
            <a:spAutoFit/>
          </a:bodyPr>
          <a:lstStyle/>
          <a:p>
            <a:r>
              <a:rPr lang="en-US" altLang="zh-CN" dirty="0" smtClean="0">
                <a:solidFill>
                  <a:srgbClr val="000000"/>
                </a:solidFill>
              </a:rPr>
              <a:t>【</a:t>
            </a:r>
            <a:r>
              <a:rPr lang="zh-CN" altLang="en-US" dirty="0" smtClean="0">
                <a:solidFill>
                  <a:srgbClr val="000000"/>
                </a:solidFill>
              </a:rPr>
              <a:t>例</a:t>
            </a:r>
            <a:r>
              <a:rPr lang="en-US" altLang="zh-CN" dirty="0">
                <a:solidFill>
                  <a:srgbClr val="000000"/>
                </a:solidFill>
              </a:rPr>
              <a:t>0</a:t>
            </a:r>
            <a:r>
              <a:rPr lang="en-US" altLang="zh-CN" dirty="0" smtClean="0">
                <a:solidFill>
                  <a:srgbClr val="000000"/>
                </a:solidFill>
              </a:rPr>
              <a:t>5</a:t>
            </a:r>
            <a:r>
              <a:rPr lang="en-US" altLang="zh-CN" dirty="0">
                <a:solidFill>
                  <a:srgbClr val="000000"/>
                </a:solidFill>
              </a:rPr>
              <a:t>】 </a:t>
            </a:r>
            <a:r>
              <a:rPr lang="zh-CN" altLang="en-US" dirty="0">
                <a:solidFill>
                  <a:srgbClr val="000000"/>
                </a:solidFill>
              </a:rPr>
              <a:t>有甲、乙两个售票窗，各卖出某一车次的硬座车票</a:t>
            </a:r>
            <a:r>
              <a:rPr lang="en-US" altLang="zh-CN" dirty="0">
                <a:solidFill>
                  <a:srgbClr val="000000"/>
                </a:solidFill>
              </a:rPr>
              <a:t>2</a:t>
            </a:r>
            <a:r>
              <a:rPr lang="zh-CN" altLang="en-US" dirty="0">
                <a:solidFill>
                  <a:srgbClr val="000000"/>
                </a:solidFill>
              </a:rPr>
              <a:t>张，卧铺车票</a:t>
            </a:r>
            <a:r>
              <a:rPr lang="en-US" altLang="zh-CN" dirty="0">
                <a:solidFill>
                  <a:srgbClr val="000000"/>
                </a:solidFill>
              </a:rPr>
              <a:t>1</a:t>
            </a:r>
            <a:r>
              <a:rPr lang="zh-CN" altLang="en-US" dirty="0">
                <a:solidFill>
                  <a:srgbClr val="000000"/>
                </a:solidFill>
              </a:rPr>
              <a:t>张。设该车次的初始硬座车票数为</a:t>
            </a:r>
            <a:r>
              <a:rPr lang="en-US" altLang="zh-CN" dirty="0">
                <a:solidFill>
                  <a:srgbClr val="000000"/>
                </a:solidFill>
              </a:rPr>
              <a:t>A=50</a:t>
            </a:r>
            <a:r>
              <a:rPr lang="zh-CN" altLang="en-US" dirty="0">
                <a:solidFill>
                  <a:srgbClr val="000000"/>
                </a:solidFill>
              </a:rPr>
              <a:t>，卧铺车票数为</a:t>
            </a:r>
            <a:r>
              <a:rPr lang="en-US" altLang="zh-CN" dirty="0">
                <a:solidFill>
                  <a:srgbClr val="000000"/>
                </a:solidFill>
              </a:rPr>
              <a:t>B=30</a:t>
            </a:r>
            <a:r>
              <a:rPr lang="zh-CN" altLang="en-US" dirty="0">
                <a:solidFill>
                  <a:srgbClr val="000000"/>
                </a:solidFill>
              </a:rPr>
              <a:t>，</a:t>
            </a:r>
            <a:r>
              <a:rPr lang="en-US" altLang="zh-CN" dirty="0">
                <a:solidFill>
                  <a:srgbClr val="000000"/>
                </a:solidFill>
              </a:rPr>
              <a:t>read()</a:t>
            </a:r>
            <a:r>
              <a:rPr lang="zh-CN" altLang="en-US" dirty="0">
                <a:solidFill>
                  <a:srgbClr val="000000"/>
                </a:solidFill>
              </a:rPr>
              <a:t>函数表示读出数据，</a:t>
            </a:r>
            <a:r>
              <a:rPr lang="en-US" altLang="zh-CN" dirty="0">
                <a:solidFill>
                  <a:srgbClr val="000000"/>
                </a:solidFill>
              </a:rPr>
              <a:t>write()</a:t>
            </a:r>
            <a:r>
              <a:rPr lang="zh-CN" altLang="en-US" dirty="0">
                <a:solidFill>
                  <a:srgbClr val="000000"/>
                </a:solidFill>
              </a:rPr>
              <a:t>函数表示写入数据。现将事务甲和事务乙串行执行，表</a:t>
            </a:r>
            <a:r>
              <a:rPr lang="en-US" altLang="zh-CN" dirty="0">
                <a:solidFill>
                  <a:srgbClr val="000000"/>
                </a:solidFill>
              </a:rPr>
              <a:t>12-6</a:t>
            </a:r>
            <a:r>
              <a:rPr lang="zh-CN" altLang="en-US" dirty="0">
                <a:solidFill>
                  <a:srgbClr val="000000"/>
                </a:solidFill>
              </a:rPr>
              <a:t>和表</a:t>
            </a:r>
            <a:r>
              <a:rPr lang="en-US" altLang="zh-CN" dirty="0">
                <a:solidFill>
                  <a:srgbClr val="000000"/>
                </a:solidFill>
              </a:rPr>
              <a:t>12-7</a:t>
            </a:r>
            <a:r>
              <a:rPr lang="zh-CN" altLang="en-US" dirty="0">
                <a:solidFill>
                  <a:srgbClr val="000000"/>
                </a:solidFill>
              </a:rPr>
              <a:t>中列出了两种调度方法。</a:t>
            </a:r>
          </a:p>
        </p:txBody>
      </p:sp>
      <p:sp>
        <p:nvSpPr>
          <p:cNvPr id="6" name="矩形 5"/>
          <p:cNvSpPr/>
          <p:nvPr/>
        </p:nvSpPr>
        <p:spPr>
          <a:xfrm>
            <a:off x="5368878" y="6224017"/>
            <a:ext cx="1454244" cy="369332"/>
          </a:xfrm>
          <a:prstGeom prst="rect">
            <a:avLst/>
          </a:prstGeom>
        </p:spPr>
        <p:txBody>
          <a:bodyPr wrap="none">
            <a:spAutoFit/>
          </a:bodyPr>
          <a:lstStyle/>
          <a:p>
            <a:r>
              <a:rPr lang="zh-CN" altLang="zh-CN" kern="100" dirty="0">
                <a:solidFill>
                  <a:srgbClr val="000000"/>
                </a:solidFill>
                <a:latin typeface="Times New Roman"/>
                <a:ea typeface="宋体"/>
                <a:cs typeface="Times New Roman"/>
              </a:rPr>
              <a:t>串行化</a:t>
            </a:r>
            <a:r>
              <a:rPr lang="zh-CN" altLang="zh-CN" kern="100" dirty="0" smtClean="0">
                <a:solidFill>
                  <a:srgbClr val="000000"/>
                </a:solidFill>
                <a:latin typeface="Times New Roman"/>
                <a:ea typeface="宋体"/>
                <a:cs typeface="Times New Roman"/>
              </a:rPr>
              <a:t>调度</a:t>
            </a:r>
            <a:r>
              <a:rPr lang="en-US" altLang="zh-CN" kern="100" dirty="0" smtClean="0">
                <a:solidFill>
                  <a:srgbClr val="000000"/>
                </a:solidFill>
                <a:latin typeface="Times New Roman"/>
                <a:ea typeface="宋体"/>
              </a:rPr>
              <a:t>2</a:t>
            </a:r>
            <a:endParaRPr lang="zh-CN" altLang="en-US"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866164916"/>
              </p:ext>
            </p:extLst>
          </p:nvPr>
        </p:nvGraphicFramePr>
        <p:xfrm>
          <a:off x="545257" y="2995449"/>
          <a:ext cx="11117322" cy="2963918"/>
        </p:xfrm>
        <a:graphic>
          <a:graphicData uri="http://schemas.openxmlformats.org/drawingml/2006/table">
            <a:tbl>
              <a:tblPr>
                <a:tableStyleId>{5C22544A-7EE6-4342-B048-85BDC9FD1C3A}</a:tableStyleId>
              </a:tblPr>
              <a:tblGrid>
                <a:gridCol w="1852887"/>
                <a:gridCol w="1852887"/>
                <a:gridCol w="1852887"/>
                <a:gridCol w="1852887"/>
                <a:gridCol w="1852887"/>
                <a:gridCol w="1852887"/>
              </a:tblGrid>
              <a:tr h="424136">
                <a:tc>
                  <a:txBody>
                    <a:bodyPr/>
                    <a:lstStyle/>
                    <a:p>
                      <a:pPr algn="ctr">
                        <a:lnSpc>
                          <a:spcPts val="1400"/>
                        </a:lnSpc>
                        <a:spcBef>
                          <a:spcPts val="100"/>
                        </a:spcBef>
                        <a:spcAft>
                          <a:spcPts val="100"/>
                        </a:spcAft>
                      </a:pPr>
                      <a:r>
                        <a:rPr lang="zh-CN" sz="2000" kern="100" dirty="0">
                          <a:effectLst/>
                        </a:rPr>
                        <a:t>时刻</a:t>
                      </a:r>
                      <a:endParaRPr lang="zh-CN" sz="20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a:effectLst/>
                        </a:rPr>
                        <a:t>事务甲</a:t>
                      </a:r>
                      <a:endParaRPr lang="zh-CN" sz="2000" kern="10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a:effectLst/>
                        </a:rPr>
                        <a:t>事务乙</a:t>
                      </a:r>
                      <a:endParaRPr lang="zh-CN" sz="2000" kern="10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a:effectLst/>
                        </a:rPr>
                        <a:t>时刻</a:t>
                      </a:r>
                      <a:endParaRPr lang="zh-CN" sz="2000" kern="10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a:effectLst/>
                        </a:rPr>
                        <a:t>事务甲</a:t>
                      </a:r>
                      <a:endParaRPr lang="zh-CN" sz="2000" kern="10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a:effectLst/>
                        </a:rPr>
                        <a:t>事务乙</a:t>
                      </a:r>
                      <a:endParaRPr lang="zh-CN" sz="2000" kern="100">
                        <a:effectLst/>
                        <a:latin typeface="Arial"/>
                        <a:ea typeface="黑体"/>
                        <a:cs typeface="Times New Roman"/>
                      </a:endParaRPr>
                    </a:p>
                  </a:txBody>
                  <a:tcPr marL="68580" marR="68580" marT="0" marB="0" anchor="ctr"/>
                </a:tc>
              </a:tr>
              <a:tr h="423297">
                <a:tc>
                  <a:txBody>
                    <a:bodyPr/>
                    <a:lstStyle/>
                    <a:p>
                      <a:pPr marL="36195" marR="36195" algn="just">
                        <a:lnSpc>
                          <a:spcPts val="1400"/>
                        </a:lnSpc>
                        <a:spcBef>
                          <a:spcPts val="100"/>
                        </a:spcBef>
                        <a:spcAft>
                          <a:spcPts val="100"/>
                        </a:spcAft>
                      </a:pPr>
                      <a:r>
                        <a:rPr lang="en-US" sz="2000" dirty="0">
                          <a:effectLst/>
                        </a:rPr>
                        <a:t>t0</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 </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read(A)=50</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t6</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read(A)=48</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r>
              <a:tr h="423297">
                <a:tc>
                  <a:txBody>
                    <a:bodyPr/>
                    <a:lstStyle/>
                    <a:p>
                      <a:pPr marL="36195" marR="36195" algn="just">
                        <a:lnSpc>
                          <a:spcPts val="1400"/>
                        </a:lnSpc>
                        <a:spcBef>
                          <a:spcPts val="100"/>
                        </a:spcBef>
                        <a:spcAft>
                          <a:spcPts val="100"/>
                        </a:spcAft>
                      </a:pPr>
                      <a:r>
                        <a:rPr lang="en-US" sz="2000">
                          <a:effectLst/>
                        </a:rPr>
                        <a:t>t1</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 </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A=A-2</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t7</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A=A-2</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r>
              <a:tr h="423297">
                <a:tc>
                  <a:txBody>
                    <a:bodyPr/>
                    <a:lstStyle/>
                    <a:p>
                      <a:pPr marL="36195" marR="36195" algn="just">
                        <a:lnSpc>
                          <a:spcPts val="1400"/>
                        </a:lnSpc>
                        <a:spcBef>
                          <a:spcPts val="100"/>
                        </a:spcBef>
                        <a:spcAft>
                          <a:spcPts val="100"/>
                        </a:spcAft>
                      </a:pPr>
                      <a:r>
                        <a:rPr lang="en-US" sz="2000">
                          <a:effectLst/>
                        </a:rPr>
                        <a:t>t2</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write(A)=48</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t8</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write(A)=46</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r>
              <a:tr h="423297">
                <a:tc>
                  <a:txBody>
                    <a:bodyPr/>
                    <a:lstStyle/>
                    <a:p>
                      <a:pPr marL="36195" marR="36195" algn="just">
                        <a:lnSpc>
                          <a:spcPts val="1400"/>
                        </a:lnSpc>
                        <a:spcBef>
                          <a:spcPts val="100"/>
                        </a:spcBef>
                        <a:spcAft>
                          <a:spcPts val="100"/>
                        </a:spcAft>
                      </a:pPr>
                      <a:r>
                        <a:rPr lang="en-US" sz="2000">
                          <a:effectLst/>
                        </a:rPr>
                        <a:t>t3</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read(B)=30</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t9</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read(B)=29</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r>
              <a:tr h="423297">
                <a:tc>
                  <a:txBody>
                    <a:bodyPr/>
                    <a:lstStyle/>
                    <a:p>
                      <a:pPr marL="36195" marR="36195" algn="just">
                        <a:lnSpc>
                          <a:spcPts val="1400"/>
                        </a:lnSpc>
                        <a:spcBef>
                          <a:spcPts val="100"/>
                        </a:spcBef>
                        <a:spcAft>
                          <a:spcPts val="100"/>
                        </a:spcAft>
                      </a:pPr>
                      <a:r>
                        <a:rPr lang="en-US" sz="2000">
                          <a:effectLst/>
                        </a:rPr>
                        <a:t>t4</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B=B-1</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T10</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B=B-1</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r>
              <a:tr h="423297">
                <a:tc>
                  <a:txBody>
                    <a:bodyPr/>
                    <a:lstStyle/>
                    <a:p>
                      <a:pPr marL="36195" marR="36195" algn="just">
                        <a:lnSpc>
                          <a:spcPts val="1400"/>
                        </a:lnSpc>
                        <a:spcBef>
                          <a:spcPts val="100"/>
                        </a:spcBef>
                        <a:spcAft>
                          <a:spcPts val="100"/>
                        </a:spcAft>
                      </a:pPr>
                      <a:r>
                        <a:rPr lang="en-US" sz="2000">
                          <a:effectLst/>
                        </a:rPr>
                        <a:t>t5</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write(B)=29</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t11</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write(B)=28</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 </a:t>
                      </a:r>
                      <a:endParaRPr lang="zh-CN" sz="20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251897962"/>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本章导读</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7" name="文本框 6"/>
          <p:cNvSpPr txBox="1"/>
          <p:nvPr/>
        </p:nvSpPr>
        <p:spPr>
          <a:xfrm>
            <a:off x="359038" y="400325"/>
            <a:ext cx="85311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smtClean="0">
                <a:solidFill>
                  <a:srgbClr val="FFFFFF"/>
                </a:solidFill>
                <a:latin typeface="Arial" panose="020B0604020202020204"/>
                <a:ea typeface="微软雅黑" panose="020B0503020204020204" charset="-122"/>
              </a:rPr>
              <a:t>start</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16" name="组合 15"/>
          <p:cNvGrpSpPr/>
          <p:nvPr/>
        </p:nvGrpSpPr>
        <p:grpSpPr>
          <a:xfrm>
            <a:off x="3017520" y="1573906"/>
            <a:ext cx="8645060" cy="2445411"/>
            <a:chOff x="2154711" y="4290613"/>
            <a:chExt cx="3975100" cy="1775471"/>
          </a:xfrm>
        </p:grpSpPr>
        <p:sp>
          <p:nvSpPr>
            <p:cNvPr id="17" name="矩形 16"/>
            <p:cNvSpPr/>
            <p:nvPr/>
          </p:nvSpPr>
          <p:spPr>
            <a:xfrm>
              <a:off x="2154711" y="4658295"/>
              <a:ext cx="3975100" cy="1407789"/>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000" dirty="0">
                  <a:solidFill>
                    <a:schemeClr val="tx1">
                      <a:lumMod val="50000"/>
                      <a:lumOff val="50000"/>
                    </a:schemeClr>
                  </a:solidFill>
                </a:rPr>
                <a:t>事务是数据处理的基本单位和逻辑单元，数据库是一个多用户共享的信息资源，难免存在事务处理的并发访问行为。为了避免多用户的并发行为破坏数据的完整性和一致性，</a:t>
              </a:r>
              <a:r>
                <a:rPr lang="en-US" altLang="zh-CN" sz="2000" dirty="0">
                  <a:solidFill>
                    <a:schemeClr val="tx1">
                      <a:lumMod val="50000"/>
                      <a:lumOff val="50000"/>
                    </a:schemeClr>
                  </a:solidFill>
                </a:rPr>
                <a:t>SQL Server </a:t>
              </a:r>
              <a:r>
                <a:rPr lang="zh-CN" altLang="en-US" sz="2000" dirty="0">
                  <a:solidFill>
                    <a:schemeClr val="tx1">
                      <a:lumMod val="50000"/>
                      <a:lumOff val="50000"/>
                    </a:schemeClr>
                  </a:solidFill>
                </a:rPr>
                <a:t>提供了并发控制机制。并发控制主要通过事务隔离级别和封锁机制来调度并发事务的执行，使一个事务的执行不受其他事务的干扰。</a:t>
              </a:r>
            </a:p>
          </p:txBody>
        </p:sp>
        <p:sp>
          <p:nvSpPr>
            <p:cNvPr id="18" name="矩形 17"/>
            <p:cNvSpPr/>
            <p:nvPr/>
          </p:nvSpPr>
          <p:spPr>
            <a:xfrm>
              <a:off x="3688505" y="4290613"/>
              <a:ext cx="659563" cy="388818"/>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2400" b="1" dirty="0">
                  <a:solidFill>
                    <a:schemeClr val="tx1">
                      <a:lumMod val="65000"/>
                      <a:lumOff val="35000"/>
                    </a:schemeClr>
                  </a:solidFill>
                </a:rPr>
                <a:t>本章导读</a:t>
              </a:r>
            </a:p>
          </p:txBody>
        </p:sp>
      </p:grpSp>
      <p:pic>
        <p:nvPicPr>
          <p:cNvPr id="22" name="图片占位符 21"/>
          <p:cNvPicPr>
            <a:picLocks noGrp="1" noChangeAspect="1"/>
          </p:cNvPicPr>
          <p:nvPr>
            <p:ph type="pic" sz="quarter" idx="11"/>
          </p:nvPr>
        </p:nvPicPr>
        <p:blipFill>
          <a:blip r:embed="rId3" cstate="screen"/>
          <a:srcRect/>
          <a:stretch>
            <a:fillRect/>
          </a:stretch>
        </p:blipFill>
        <p:spPr>
          <a:xfrm>
            <a:off x="785598" y="1329802"/>
            <a:ext cx="2011319" cy="2011318"/>
          </a:xfrm>
        </p:spPr>
      </p:pic>
    </p:spTree>
    <p:extLst>
      <p:ext uri="{BB962C8B-B14F-4D97-AF65-F5344CB8AC3E}">
        <p14:creationId xmlns:p14="http://schemas.microsoft.com/office/powerpoint/2010/main" val="1493192307"/>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并发调度</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3" name="矩形 22"/>
          <p:cNvSpPr/>
          <p:nvPr/>
        </p:nvSpPr>
        <p:spPr>
          <a:xfrm>
            <a:off x="1046328" y="1309928"/>
            <a:ext cx="3388512"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2</a:t>
            </a:r>
            <a:r>
              <a:rPr lang="zh-CN" altLang="en-US" b="1" dirty="0">
                <a:solidFill>
                  <a:srgbClr val="000000">
                    <a:lumMod val="65000"/>
                    <a:lumOff val="35000"/>
                  </a:srgbClr>
                </a:solidFill>
              </a:rPr>
              <a:t>．并行调度</a:t>
            </a:r>
          </a:p>
        </p:txBody>
      </p:sp>
      <p:sp>
        <p:nvSpPr>
          <p:cNvPr id="3" name="矩形 2"/>
          <p:cNvSpPr/>
          <p:nvPr/>
        </p:nvSpPr>
        <p:spPr>
          <a:xfrm>
            <a:off x="355577" y="1914574"/>
            <a:ext cx="11000786" cy="923330"/>
          </a:xfrm>
          <a:prstGeom prst="rect">
            <a:avLst/>
          </a:prstGeom>
        </p:spPr>
        <p:txBody>
          <a:bodyPr wrap="square">
            <a:spAutoFit/>
          </a:bodyPr>
          <a:lstStyle/>
          <a:p>
            <a:r>
              <a:rPr lang="en-US" altLang="zh-CN" dirty="0" smtClean="0">
                <a:solidFill>
                  <a:srgbClr val="000000"/>
                </a:solidFill>
              </a:rPr>
              <a:t>【</a:t>
            </a:r>
            <a:r>
              <a:rPr lang="zh-CN" altLang="en-US" dirty="0" smtClean="0">
                <a:solidFill>
                  <a:srgbClr val="000000"/>
                </a:solidFill>
              </a:rPr>
              <a:t>例</a:t>
            </a:r>
            <a:r>
              <a:rPr lang="en-US" altLang="zh-CN" dirty="0">
                <a:solidFill>
                  <a:srgbClr val="000000"/>
                </a:solidFill>
              </a:rPr>
              <a:t>0</a:t>
            </a:r>
            <a:r>
              <a:rPr lang="en-US" altLang="zh-CN" dirty="0" smtClean="0">
                <a:solidFill>
                  <a:srgbClr val="000000"/>
                </a:solidFill>
              </a:rPr>
              <a:t>6</a:t>
            </a:r>
            <a:r>
              <a:rPr lang="en-US" altLang="zh-CN" dirty="0">
                <a:solidFill>
                  <a:srgbClr val="000000"/>
                </a:solidFill>
              </a:rPr>
              <a:t>】 </a:t>
            </a:r>
            <a:r>
              <a:rPr lang="zh-CN" altLang="en-US" dirty="0">
                <a:solidFill>
                  <a:srgbClr val="000000"/>
                </a:solidFill>
              </a:rPr>
              <a:t>有甲乙两个售票窗，各卖出某一车次的硬座车票</a:t>
            </a:r>
            <a:r>
              <a:rPr lang="en-US" altLang="zh-CN" dirty="0">
                <a:solidFill>
                  <a:srgbClr val="000000"/>
                </a:solidFill>
              </a:rPr>
              <a:t>2</a:t>
            </a:r>
            <a:r>
              <a:rPr lang="zh-CN" altLang="en-US" dirty="0">
                <a:solidFill>
                  <a:srgbClr val="000000"/>
                </a:solidFill>
              </a:rPr>
              <a:t>张，卧铺车票</a:t>
            </a:r>
            <a:r>
              <a:rPr lang="en-US" altLang="zh-CN" dirty="0">
                <a:solidFill>
                  <a:srgbClr val="000000"/>
                </a:solidFill>
              </a:rPr>
              <a:t>1</a:t>
            </a:r>
            <a:r>
              <a:rPr lang="zh-CN" altLang="en-US" dirty="0">
                <a:solidFill>
                  <a:srgbClr val="000000"/>
                </a:solidFill>
              </a:rPr>
              <a:t>张。设该车次的初始硬座车票数为</a:t>
            </a:r>
            <a:r>
              <a:rPr lang="en-US" altLang="zh-CN" dirty="0">
                <a:solidFill>
                  <a:srgbClr val="000000"/>
                </a:solidFill>
              </a:rPr>
              <a:t>A=50</a:t>
            </a:r>
            <a:r>
              <a:rPr lang="zh-CN" altLang="en-US" dirty="0">
                <a:solidFill>
                  <a:srgbClr val="000000"/>
                </a:solidFill>
              </a:rPr>
              <a:t>，卧铺车票数为</a:t>
            </a:r>
            <a:r>
              <a:rPr lang="en-US" altLang="zh-CN" dirty="0">
                <a:solidFill>
                  <a:srgbClr val="000000"/>
                </a:solidFill>
              </a:rPr>
              <a:t>B=30</a:t>
            </a:r>
            <a:r>
              <a:rPr lang="zh-CN" altLang="en-US" dirty="0">
                <a:solidFill>
                  <a:srgbClr val="000000"/>
                </a:solidFill>
              </a:rPr>
              <a:t>，</a:t>
            </a:r>
            <a:r>
              <a:rPr lang="en-US" altLang="zh-CN" dirty="0">
                <a:solidFill>
                  <a:srgbClr val="000000"/>
                </a:solidFill>
              </a:rPr>
              <a:t>read()</a:t>
            </a:r>
            <a:r>
              <a:rPr lang="zh-CN" altLang="en-US" dirty="0">
                <a:solidFill>
                  <a:srgbClr val="000000"/>
                </a:solidFill>
              </a:rPr>
              <a:t>函数表示读出数据，</a:t>
            </a:r>
            <a:r>
              <a:rPr lang="en-US" altLang="zh-CN" dirty="0">
                <a:solidFill>
                  <a:srgbClr val="000000"/>
                </a:solidFill>
              </a:rPr>
              <a:t>write()</a:t>
            </a:r>
            <a:r>
              <a:rPr lang="zh-CN" altLang="en-US" dirty="0">
                <a:solidFill>
                  <a:srgbClr val="000000"/>
                </a:solidFill>
              </a:rPr>
              <a:t>函数表示写入数据。现将事务甲和事务乙并行执行，表</a:t>
            </a:r>
            <a:r>
              <a:rPr lang="en-US" altLang="zh-CN" dirty="0">
                <a:solidFill>
                  <a:srgbClr val="000000"/>
                </a:solidFill>
              </a:rPr>
              <a:t>12-8</a:t>
            </a:r>
            <a:r>
              <a:rPr lang="zh-CN" altLang="en-US" dirty="0">
                <a:solidFill>
                  <a:srgbClr val="000000"/>
                </a:solidFill>
              </a:rPr>
              <a:t>和表</a:t>
            </a:r>
            <a:r>
              <a:rPr lang="en-US" altLang="zh-CN" dirty="0">
                <a:solidFill>
                  <a:srgbClr val="000000"/>
                </a:solidFill>
              </a:rPr>
              <a:t>12-9</a:t>
            </a:r>
            <a:r>
              <a:rPr lang="zh-CN" altLang="en-US" dirty="0">
                <a:solidFill>
                  <a:srgbClr val="000000"/>
                </a:solidFill>
              </a:rPr>
              <a:t>中列出了两种调度方法。</a:t>
            </a:r>
          </a:p>
        </p:txBody>
      </p:sp>
      <p:sp>
        <p:nvSpPr>
          <p:cNvPr id="6" name="矩形 5"/>
          <p:cNvSpPr/>
          <p:nvPr/>
        </p:nvSpPr>
        <p:spPr>
          <a:xfrm>
            <a:off x="5368878" y="6224017"/>
            <a:ext cx="1223412" cy="369332"/>
          </a:xfrm>
          <a:prstGeom prst="rect">
            <a:avLst/>
          </a:prstGeom>
        </p:spPr>
        <p:txBody>
          <a:bodyPr wrap="none">
            <a:spAutoFit/>
          </a:bodyPr>
          <a:lstStyle/>
          <a:p>
            <a:r>
              <a:rPr lang="zh-CN" altLang="en-US" kern="100" dirty="0">
                <a:solidFill>
                  <a:srgbClr val="000000"/>
                </a:solidFill>
                <a:latin typeface="Times New Roman"/>
                <a:ea typeface="宋体"/>
                <a:cs typeface="Times New Roman"/>
              </a:rPr>
              <a:t>并行调度</a:t>
            </a:r>
            <a:r>
              <a:rPr lang="en-US" altLang="zh-CN" kern="100" dirty="0">
                <a:solidFill>
                  <a:srgbClr val="000000"/>
                </a:solidFill>
                <a:latin typeface="Times New Roman"/>
                <a:ea typeface="宋体"/>
                <a:cs typeface="Times New Roman"/>
              </a:rPr>
              <a:t>1</a:t>
            </a:r>
            <a:endParaRPr lang="zh-CN" altLang="en-US"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179218638"/>
              </p:ext>
            </p:extLst>
          </p:nvPr>
        </p:nvGraphicFramePr>
        <p:xfrm>
          <a:off x="676638" y="3032148"/>
          <a:ext cx="11163264" cy="2942982"/>
        </p:xfrm>
        <a:graphic>
          <a:graphicData uri="http://schemas.openxmlformats.org/drawingml/2006/table">
            <a:tbl>
              <a:tblPr/>
              <a:tblGrid>
                <a:gridCol w="1860544"/>
                <a:gridCol w="1860544"/>
                <a:gridCol w="1860544"/>
                <a:gridCol w="1860544"/>
                <a:gridCol w="1860544"/>
                <a:gridCol w="1860544"/>
              </a:tblGrid>
              <a:tr h="420426">
                <a:tc>
                  <a:txBody>
                    <a:bodyPr/>
                    <a:lstStyle/>
                    <a:p>
                      <a:pPr algn="ctr">
                        <a:lnSpc>
                          <a:spcPts val="1400"/>
                        </a:lnSpc>
                        <a:spcBef>
                          <a:spcPts val="100"/>
                        </a:spcBef>
                        <a:spcAft>
                          <a:spcPts val="100"/>
                        </a:spcAft>
                      </a:pPr>
                      <a:r>
                        <a:rPr lang="zh-CN" sz="2000" kern="100" dirty="0">
                          <a:effectLst/>
                          <a:latin typeface="Arial"/>
                          <a:ea typeface="黑体"/>
                          <a:cs typeface="Times New Roman"/>
                        </a:rPr>
                        <a:t>时刻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时刻</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426">
                <a:tc>
                  <a:txBody>
                    <a:bodyPr/>
                    <a:lstStyle/>
                    <a:p>
                      <a:pPr marL="36195" marR="36195" algn="just">
                        <a:lnSpc>
                          <a:spcPts val="1400"/>
                        </a:lnSpc>
                        <a:spcBef>
                          <a:spcPts val="100"/>
                        </a:spcBef>
                        <a:spcAft>
                          <a:spcPts val="100"/>
                        </a:spcAft>
                      </a:pPr>
                      <a:r>
                        <a:rPr lang="en-US" sz="2000">
                          <a:effectLst/>
                          <a:latin typeface="Times New Roman"/>
                          <a:ea typeface="宋体"/>
                        </a:rPr>
                        <a:t>t0</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read(A)=50</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t6</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read(B)=30</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426">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A=A-2</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t7</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B=B-1</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426">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write(A)=48</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t8</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write(B)=29</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426">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read(A)=48</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t9</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read(B)=29</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426">
                <a:tc>
                  <a:txBody>
                    <a:bodyPr/>
                    <a:lstStyle/>
                    <a:p>
                      <a:pPr marL="36195" marR="36195" algn="just">
                        <a:lnSpc>
                          <a:spcPts val="1400"/>
                        </a:lnSpc>
                        <a:spcBef>
                          <a:spcPts val="100"/>
                        </a:spcBef>
                        <a:spcAft>
                          <a:spcPts val="100"/>
                        </a:spcAft>
                      </a:pPr>
                      <a:r>
                        <a:rPr lang="en-US" sz="2000">
                          <a:effectLst/>
                          <a:latin typeface="Times New Roman"/>
                          <a:ea typeface="宋体"/>
                        </a:rPr>
                        <a:t>t4</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A=A-2</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t10</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B=B-1</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426">
                <a:tc>
                  <a:txBody>
                    <a:bodyPr/>
                    <a:lstStyle/>
                    <a:p>
                      <a:pPr marL="36195" marR="36195" algn="just">
                        <a:lnSpc>
                          <a:spcPts val="1400"/>
                        </a:lnSpc>
                        <a:spcBef>
                          <a:spcPts val="100"/>
                        </a:spcBef>
                        <a:spcAft>
                          <a:spcPts val="100"/>
                        </a:spcAft>
                      </a:pPr>
                      <a:r>
                        <a:rPr lang="en-US" sz="2000">
                          <a:effectLst/>
                          <a:latin typeface="Times New Roman"/>
                          <a:ea typeface="宋体"/>
                        </a:rPr>
                        <a:t>t5</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write(A)=46</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t11</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write(B)=28</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86364674"/>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并发调度</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3" name="矩形 22"/>
          <p:cNvSpPr/>
          <p:nvPr/>
        </p:nvSpPr>
        <p:spPr>
          <a:xfrm>
            <a:off x="1046328" y="1309928"/>
            <a:ext cx="3388512"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2</a:t>
            </a:r>
            <a:r>
              <a:rPr lang="zh-CN" altLang="en-US" b="1" dirty="0">
                <a:solidFill>
                  <a:srgbClr val="000000">
                    <a:lumMod val="65000"/>
                    <a:lumOff val="35000"/>
                  </a:srgbClr>
                </a:solidFill>
              </a:rPr>
              <a:t>．并行调度</a:t>
            </a:r>
          </a:p>
        </p:txBody>
      </p:sp>
      <p:sp>
        <p:nvSpPr>
          <p:cNvPr id="3" name="矩形 2"/>
          <p:cNvSpPr/>
          <p:nvPr/>
        </p:nvSpPr>
        <p:spPr>
          <a:xfrm>
            <a:off x="355577" y="1914574"/>
            <a:ext cx="11000786" cy="923330"/>
          </a:xfrm>
          <a:prstGeom prst="rect">
            <a:avLst/>
          </a:prstGeom>
        </p:spPr>
        <p:txBody>
          <a:bodyPr wrap="square">
            <a:spAutoFit/>
          </a:bodyPr>
          <a:lstStyle/>
          <a:p>
            <a:r>
              <a:rPr lang="en-US" altLang="zh-CN" dirty="0" smtClean="0">
                <a:solidFill>
                  <a:srgbClr val="000000"/>
                </a:solidFill>
              </a:rPr>
              <a:t>【</a:t>
            </a:r>
            <a:r>
              <a:rPr lang="zh-CN" altLang="en-US" dirty="0" smtClean="0">
                <a:solidFill>
                  <a:srgbClr val="000000"/>
                </a:solidFill>
              </a:rPr>
              <a:t>例</a:t>
            </a:r>
            <a:r>
              <a:rPr lang="en-US" altLang="zh-CN" dirty="0">
                <a:solidFill>
                  <a:srgbClr val="000000"/>
                </a:solidFill>
              </a:rPr>
              <a:t>0</a:t>
            </a:r>
            <a:r>
              <a:rPr lang="en-US" altLang="zh-CN" dirty="0" smtClean="0">
                <a:solidFill>
                  <a:srgbClr val="000000"/>
                </a:solidFill>
              </a:rPr>
              <a:t>6</a:t>
            </a:r>
            <a:r>
              <a:rPr lang="en-US" altLang="zh-CN" dirty="0">
                <a:solidFill>
                  <a:srgbClr val="000000"/>
                </a:solidFill>
              </a:rPr>
              <a:t>】 </a:t>
            </a:r>
            <a:r>
              <a:rPr lang="zh-CN" altLang="en-US" dirty="0">
                <a:solidFill>
                  <a:srgbClr val="000000"/>
                </a:solidFill>
              </a:rPr>
              <a:t>有甲乙两个售票窗，各卖出某一车次的硬座车票</a:t>
            </a:r>
            <a:r>
              <a:rPr lang="en-US" altLang="zh-CN" dirty="0">
                <a:solidFill>
                  <a:srgbClr val="000000"/>
                </a:solidFill>
              </a:rPr>
              <a:t>2</a:t>
            </a:r>
            <a:r>
              <a:rPr lang="zh-CN" altLang="en-US" dirty="0">
                <a:solidFill>
                  <a:srgbClr val="000000"/>
                </a:solidFill>
              </a:rPr>
              <a:t>张，卧铺车票</a:t>
            </a:r>
            <a:r>
              <a:rPr lang="en-US" altLang="zh-CN" dirty="0">
                <a:solidFill>
                  <a:srgbClr val="000000"/>
                </a:solidFill>
              </a:rPr>
              <a:t>1</a:t>
            </a:r>
            <a:r>
              <a:rPr lang="zh-CN" altLang="en-US" dirty="0">
                <a:solidFill>
                  <a:srgbClr val="000000"/>
                </a:solidFill>
              </a:rPr>
              <a:t>张。设该车次的初始硬座车票数为</a:t>
            </a:r>
            <a:r>
              <a:rPr lang="en-US" altLang="zh-CN" dirty="0">
                <a:solidFill>
                  <a:srgbClr val="000000"/>
                </a:solidFill>
              </a:rPr>
              <a:t>A=50</a:t>
            </a:r>
            <a:r>
              <a:rPr lang="zh-CN" altLang="en-US" dirty="0">
                <a:solidFill>
                  <a:srgbClr val="000000"/>
                </a:solidFill>
              </a:rPr>
              <a:t>，卧铺车票数为</a:t>
            </a:r>
            <a:r>
              <a:rPr lang="en-US" altLang="zh-CN" dirty="0">
                <a:solidFill>
                  <a:srgbClr val="000000"/>
                </a:solidFill>
              </a:rPr>
              <a:t>B=30</a:t>
            </a:r>
            <a:r>
              <a:rPr lang="zh-CN" altLang="en-US" dirty="0">
                <a:solidFill>
                  <a:srgbClr val="000000"/>
                </a:solidFill>
              </a:rPr>
              <a:t>，</a:t>
            </a:r>
            <a:r>
              <a:rPr lang="en-US" altLang="zh-CN" dirty="0">
                <a:solidFill>
                  <a:srgbClr val="000000"/>
                </a:solidFill>
              </a:rPr>
              <a:t>read()</a:t>
            </a:r>
            <a:r>
              <a:rPr lang="zh-CN" altLang="en-US" dirty="0">
                <a:solidFill>
                  <a:srgbClr val="000000"/>
                </a:solidFill>
              </a:rPr>
              <a:t>函数表示读出数据，</a:t>
            </a:r>
            <a:r>
              <a:rPr lang="en-US" altLang="zh-CN" dirty="0">
                <a:solidFill>
                  <a:srgbClr val="000000"/>
                </a:solidFill>
              </a:rPr>
              <a:t>write()</a:t>
            </a:r>
            <a:r>
              <a:rPr lang="zh-CN" altLang="en-US" dirty="0">
                <a:solidFill>
                  <a:srgbClr val="000000"/>
                </a:solidFill>
              </a:rPr>
              <a:t>函数表示写入数据。现将事务甲和事务乙并行执行，表</a:t>
            </a:r>
            <a:r>
              <a:rPr lang="en-US" altLang="zh-CN" dirty="0">
                <a:solidFill>
                  <a:srgbClr val="000000"/>
                </a:solidFill>
              </a:rPr>
              <a:t>12-8</a:t>
            </a:r>
            <a:r>
              <a:rPr lang="zh-CN" altLang="en-US" dirty="0">
                <a:solidFill>
                  <a:srgbClr val="000000"/>
                </a:solidFill>
              </a:rPr>
              <a:t>和表</a:t>
            </a:r>
            <a:r>
              <a:rPr lang="en-US" altLang="zh-CN" dirty="0">
                <a:solidFill>
                  <a:srgbClr val="000000"/>
                </a:solidFill>
              </a:rPr>
              <a:t>12-9</a:t>
            </a:r>
            <a:r>
              <a:rPr lang="zh-CN" altLang="en-US" dirty="0">
                <a:solidFill>
                  <a:srgbClr val="000000"/>
                </a:solidFill>
              </a:rPr>
              <a:t>中列出了两种调度方法。</a:t>
            </a:r>
          </a:p>
        </p:txBody>
      </p:sp>
      <p:sp>
        <p:nvSpPr>
          <p:cNvPr id="6" name="矩形 5"/>
          <p:cNvSpPr/>
          <p:nvPr/>
        </p:nvSpPr>
        <p:spPr>
          <a:xfrm>
            <a:off x="5368878" y="6224017"/>
            <a:ext cx="1223412" cy="369332"/>
          </a:xfrm>
          <a:prstGeom prst="rect">
            <a:avLst/>
          </a:prstGeom>
        </p:spPr>
        <p:txBody>
          <a:bodyPr wrap="none">
            <a:spAutoFit/>
          </a:bodyPr>
          <a:lstStyle/>
          <a:p>
            <a:r>
              <a:rPr lang="zh-CN" altLang="en-US" kern="100" dirty="0">
                <a:solidFill>
                  <a:srgbClr val="000000"/>
                </a:solidFill>
                <a:latin typeface="Times New Roman"/>
                <a:ea typeface="宋体"/>
                <a:cs typeface="Times New Roman"/>
              </a:rPr>
              <a:t>并行</a:t>
            </a:r>
            <a:r>
              <a:rPr lang="zh-CN" altLang="en-US" kern="100" dirty="0" smtClean="0">
                <a:solidFill>
                  <a:srgbClr val="000000"/>
                </a:solidFill>
                <a:latin typeface="Times New Roman"/>
                <a:ea typeface="宋体"/>
                <a:cs typeface="Times New Roman"/>
              </a:rPr>
              <a:t>调度</a:t>
            </a:r>
            <a:r>
              <a:rPr lang="en-US" altLang="zh-CN" kern="100" dirty="0" smtClean="0">
                <a:solidFill>
                  <a:srgbClr val="000000"/>
                </a:solidFill>
                <a:latin typeface="Times New Roman"/>
                <a:ea typeface="宋体"/>
                <a:cs typeface="Times New Roman"/>
              </a:rPr>
              <a:t>2</a:t>
            </a:r>
            <a:endParaRPr lang="zh-CN" altLang="en-US"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713803415"/>
              </p:ext>
            </p:extLst>
          </p:nvPr>
        </p:nvGraphicFramePr>
        <p:xfrm>
          <a:off x="722784" y="2953325"/>
          <a:ext cx="11117118" cy="3037573"/>
        </p:xfrm>
        <a:graphic>
          <a:graphicData uri="http://schemas.openxmlformats.org/drawingml/2006/table">
            <a:tbl>
              <a:tblPr/>
              <a:tblGrid>
                <a:gridCol w="1852853"/>
                <a:gridCol w="1852853"/>
                <a:gridCol w="1852853"/>
                <a:gridCol w="1852853"/>
                <a:gridCol w="1852853"/>
                <a:gridCol w="1852853"/>
              </a:tblGrid>
              <a:tr h="433939">
                <a:tc>
                  <a:txBody>
                    <a:bodyPr/>
                    <a:lstStyle/>
                    <a:p>
                      <a:pPr algn="ctr">
                        <a:lnSpc>
                          <a:spcPts val="1400"/>
                        </a:lnSpc>
                        <a:spcBef>
                          <a:spcPts val="100"/>
                        </a:spcBef>
                        <a:spcAft>
                          <a:spcPts val="100"/>
                        </a:spcAft>
                      </a:pPr>
                      <a:r>
                        <a:rPr lang="zh-CN" sz="2000" kern="100" dirty="0">
                          <a:effectLst/>
                          <a:latin typeface="Arial"/>
                          <a:ea typeface="黑体"/>
                          <a:cs typeface="Times New Roman"/>
                        </a:rPr>
                        <a:t>时刻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时刻</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939">
                <a:tc>
                  <a:txBody>
                    <a:bodyPr/>
                    <a:lstStyle/>
                    <a:p>
                      <a:pPr marL="36195" marR="36195" algn="just">
                        <a:lnSpc>
                          <a:spcPts val="1400"/>
                        </a:lnSpc>
                        <a:spcBef>
                          <a:spcPts val="100"/>
                        </a:spcBef>
                        <a:spcAft>
                          <a:spcPts val="100"/>
                        </a:spcAft>
                      </a:pPr>
                      <a:r>
                        <a:rPr lang="en-US" sz="2000">
                          <a:effectLst/>
                          <a:latin typeface="Times New Roman"/>
                          <a:ea typeface="宋体"/>
                        </a:rPr>
                        <a:t>t0</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read(A)=50</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t6</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write(A)=46</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939">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A=A-2</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t7</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read(B)=30</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939">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write(A)=48</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t8</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B=B-1</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939">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read(B)=30</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t9</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write(B)=29</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939">
                <a:tc>
                  <a:txBody>
                    <a:bodyPr/>
                    <a:lstStyle/>
                    <a:p>
                      <a:pPr marL="36195" marR="36195" algn="just">
                        <a:lnSpc>
                          <a:spcPts val="1400"/>
                        </a:lnSpc>
                        <a:spcBef>
                          <a:spcPts val="100"/>
                        </a:spcBef>
                        <a:spcAft>
                          <a:spcPts val="100"/>
                        </a:spcAft>
                      </a:pPr>
                      <a:r>
                        <a:rPr lang="en-US" sz="2000">
                          <a:effectLst/>
                          <a:latin typeface="Times New Roman"/>
                          <a:ea typeface="宋体"/>
                        </a:rPr>
                        <a:t>t4</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read(A)=48</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t10</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B=B-1</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939">
                <a:tc>
                  <a:txBody>
                    <a:bodyPr/>
                    <a:lstStyle/>
                    <a:p>
                      <a:pPr marL="36195" marR="36195" algn="just">
                        <a:lnSpc>
                          <a:spcPts val="1400"/>
                        </a:lnSpc>
                        <a:spcBef>
                          <a:spcPts val="100"/>
                        </a:spcBef>
                        <a:spcAft>
                          <a:spcPts val="100"/>
                        </a:spcAft>
                      </a:pPr>
                      <a:r>
                        <a:rPr lang="en-US" sz="2000">
                          <a:effectLst/>
                          <a:latin typeface="Times New Roman"/>
                          <a:ea typeface="宋体"/>
                        </a:rPr>
                        <a:t>t5</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A=A-2</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t11</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write(B)=29</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0073729"/>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并发调度</a:t>
            </a:r>
          </a:p>
        </p:txBody>
      </p:sp>
      <p:sp>
        <p:nvSpPr>
          <p:cNvPr id="31" name="文本框 30"/>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3" name="矩形 22"/>
          <p:cNvSpPr/>
          <p:nvPr/>
        </p:nvSpPr>
        <p:spPr>
          <a:xfrm>
            <a:off x="1046328" y="1309928"/>
            <a:ext cx="3388512"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3</a:t>
            </a:r>
            <a:r>
              <a:rPr lang="zh-CN" altLang="en-US" b="1" dirty="0">
                <a:solidFill>
                  <a:srgbClr val="000000">
                    <a:lumMod val="65000"/>
                    <a:lumOff val="35000"/>
                  </a:srgbClr>
                </a:solidFill>
              </a:rPr>
              <a:t>．可串行化调度</a:t>
            </a:r>
          </a:p>
        </p:txBody>
      </p:sp>
      <p:sp>
        <p:nvSpPr>
          <p:cNvPr id="3" name="矩形 2"/>
          <p:cNvSpPr/>
          <p:nvPr/>
        </p:nvSpPr>
        <p:spPr>
          <a:xfrm>
            <a:off x="355577" y="1914574"/>
            <a:ext cx="11000786" cy="923330"/>
          </a:xfrm>
          <a:prstGeom prst="rect">
            <a:avLst/>
          </a:prstGeom>
        </p:spPr>
        <p:txBody>
          <a:bodyPr wrap="square">
            <a:spAutoFit/>
          </a:bodyPr>
          <a:lstStyle/>
          <a:p>
            <a:r>
              <a:rPr lang="zh-CN" altLang="en-US" dirty="0">
                <a:solidFill>
                  <a:srgbClr val="000000"/>
                </a:solidFill>
              </a:rPr>
              <a:t>如果一个多事务的并行调度是正确的，且其结果与按某一次序串行调度时的结果是等价相同，则称这种调度策略为事务可串行化（</a:t>
            </a:r>
            <a:r>
              <a:rPr lang="en-US" altLang="zh-CN" dirty="0" err="1">
                <a:solidFill>
                  <a:srgbClr val="000000"/>
                </a:solidFill>
              </a:rPr>
              <a:t>Serializable</a:t>
            </a:r>
            <a:r>
              <a:rPr lang="zh-CN" altLang="en-US" dirty="0">
                <a:solidFill>
                  <a:srgbClr val="000000"/>
                </a:solidFill>
              </a:rPr>
              <a:t>）调度。可串行化是并发事务正确性的判别准则，一个给定的并发调度，当且仅当它是可串行化时，才认为是正确的调度。</a:t>
            </a:r>
          </a:p>
        </p:txBody>
      </p:sp>
    </p:spTree>
    <p:extLst>
      <p:ext uri="{BB962C8B-B14F-4D97-AF65-F5344CB8AC3E}">
        <p14:creationId xmlns:p14="http://schemas.microsoft.com/office/powerpoint/2010/main" val="150298537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03</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595035"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锁</a:t>
            </a: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锁的模式</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aphicFrame>
        <p:nvGraphicFramePr>
          <p:cNvPr id="4" name="表格 3"/>
          <p:cNvGraphicFramePr>
            <a:graphicFrameLocks noGrp="1"/>
          </p:cNvGraphicFramePr>
          <p:nvPr>
            <p:extLst>
              <p:ext uri="{D42A27DB-BD31-4B8C-83A1-F6EECF244321}">
                <p14:modId xmlns:p14="http://schemas.microsoft.com/office/powerpoint/2010/main" val="710236756"/>
              </p:ext>
            </p:extLst>
          </p:nvPr>
        </p:nvGraphicFramePr>
        <p:xfrm>
          <a:off x="1046328" y="1329801"/>
          <a:ext cx="10935465" cy="5228652"/>
        </p:xfrm>
        <a:graphic>
          <a:graphicData uri="http://schemas.openxmlformats.org/drawingml/2006/table">
            <a:tbl>
              <a:tblPr/>
              <a:tblGrid>
                <a:gridCol w="735175"/>
                <a:gridCol w="10200290"/>
              </a:tblGrid>
              <a:tr h="475332">
                <a:tc>
                  <a:txBody>
                    <a:bodyPr/>
                    <a:lstStyle/>
                    <a:p>
                      <a:pPr algn="just">
                        <a:lnSpc>
                          <a:spcPts val="1400"/>
                        </a:lnSpc>
                        <a:spcBef>
                          <a:spcPts val="100"/>
                        </a:spcBef>
                        <a:spcAft>
                          <a:spcPts val="100"/>
                        </a:spcAft>
                      </a:pPr>
                      <a:r>
                        <a:rPr lang="zh-CN" sz="2000" kern="100" dirty="0">
                          <a:effectLst/>
                          <a:latin typeface="Arial"/>
                          <a:ea typeface="黑体"/>
                          <a:cs typeface="Times New Roman"/>
                        </a:rPr>
                        <a:t>缩写</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400"/>
                        </a:lnSpc>
                        <a:spcBef>
                          <a:spcPts val="100"/>
                        </a:spcBef>
                        <a:spcAft>
                          <a:spcPts val="100"/>
                        </a:spcAft>
                      </a:pPr>
                      <a:r>
                        <a:rPr lang="zh-CN" sz="2000" kern="100">
                          <a:effectLst/>
                          <a:latin typeface="Arial"/>
                          <a:ea typeface="黑体"/>
                          <a:cs typeface="Times New Roman"/>
                        </a:rPr>
                        <a:t>描述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dirty="0">
                          <a:effectLst/>
                          <a:latin typeface="Times New Roman"/>
                          <a:ea typeface="宋体"/>
                        </a:rPr>
                        <a:t>s</a:t>
                      </a:r>
                      <a:endParaRPr lang="zh-CN" sz="20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允许其他用户读取但不能修改被锁定的资源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a:effectLst/>
                          <a:latin typeface="Times New Roman"/>
                          <a:ea typeface="宋体"/>
                        </a:rPr>
                        <a:t>x</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防止别的进程修改或者读取被锁定资源的数据（除非该进程设定为未提交读隔离级别）</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a:effectLst/>
                          <a:latin typeface="Times New Roman"/>
                          <a:ea typeface="宋体"/>
                        </a:rPr>
                        <a:t>u</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防止其他进程获取更新锁或者排他锁；在搜索数据并修改时使用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a:effectLst/>
                          <a:latin typeface="Times New Roman"/>
                          <a:ea typeface="宋体"/>
                        </a:rPr>
                        <a:t>is</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表示该资源的一个组件被一个共享锁锁定了。这类锁只能在表级或者分页级才能被获取</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a:effectLst/>
                          <a:latin typeface="Times New Roman"/>
                          <a:ea typeface="宋体"/>
                        </a:rPr>
                        <a:t>iu</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表示该资源的一个组件被一个更新锁锁定了。这类锁只能在表级或者分页级才能被获取</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a:effectLst/>
                          <a:latin typeface="Times New Roman"/>
                          <a:ea typeface="宋体"/>
                        </a:rPr>
                        <a:t>ix</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表示该资源的一个组件被一个排他锁锁定了。这类锁只能在表级或者分页级才能被获取</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a:effectLst/>
                          <a:latin typeface="Times New Roman"/>
                          <a:ea typeface="宋体"/>
                        </a:rPr>
                        <a:t>six</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表示一个正持有共享锁的资源还有一个组件（一个分页或者一行记录）被一个排他锁锁定</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a:effectLst/>
                          <a:latin typeface="Times New Roman"/>
                          <a:ea typeface="宋体"/>
                        </a:rPr>
                        <a:t>siu</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表示一个正持有共享锁的资源还有一个组件（一个分页或者一行记录）被一个更新锁锁定</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a:effectLst/>
                          <a:latin typeface="Times New Roman"/>
                          <a:ea typeface="宋体"/>
                        </a:rPr>
                        <a:t>uix</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表示一个正持有更新锁的资源还有一个组件（一个分页或者一行记录）被一个排他锁锁定</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5332">
                <a:tc>
                  <a:txBody>
                    <a:bodyPr/>
                    <a:lstStyle/>
                    <a:p>
                      <a:pPr marL="36195" marR="36195" algn="just">
                        <a:lnSpc>
                          <a:spcPts val="1400"/>
                        </a:lnSpc>
                        <a:spcBef>
                          <a:spcPts val="100"/>
                        </a:spcBef>
                        <a:spcAft>
                          <a:spcPts val="100"/>
                        </a:spcAft>
                      </a:pPr>
                      <a:r>
                        <a:rPr lang="en-US" sz="2000">
                          <a:effectLst/>
                          <a:latin typeface="Times New Roman"/>
                          <a:ea typeface="宋体"/>
                        </a:rPr>
                        <a:t>sch-s</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表示一个使用该表的查询正在被编译</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锁的模式</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01</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 name="矩形 1"/>
          <p:cNvSpPr/>
          <p:nvPr/>
        </p:nvSpPr>
        <p:spPr>
          <a:xfrm>
            <a:off x="428210" y="1329802"/>
            <a:ext cx="1236236" cy="369332"/>
          </a:xfrm>
          <a:prstGeom prst="rect">
            <a:avLst/>
          </a:prstGeom>
        </p:spPr>
        <p:txBody>
          <a:bodyPr wrap="none">
            <a:spAutoFit/>
          </a:bodyPr>
          <a:lstStyle/>
          <a:p>
            <a:r>
              <a:rPr lang="en-US" altLang="zh-CN" b="1" dirty="0"/>
              <a:t>1</a:t>
            </a:r>
            <a:r>
              <a:rPr lang="zh-CN" altLang="zh-CN" b="1" dirty="0"/>
              <a:t>．基本锁</a:t>
            </a:r>
          </a:p>
        </p:txBody>
      </p:sp>
      <p:sp>
        <p:nvSpPr>
          <p:cNvPr id="3" name="矩形 2"/>
          <p:cNvSpPr/>
          <p:nvPr/>
        </p:nvSpPr>
        <p:spPr>
          <a:xfrm>
            <a:off x="523164" y="1699134"/>
            <a:ext cx="11139416" cy="4401205"/>
          </a:xfrm>
          <a:prstGeom prst="rect">
            <a:avLst/>
          </a:prstGeom>
        </p:spPr>
        <p:txBody>
          <a:bodyPr wrap="square">
            <a:spAutoFit/>
          </a:bodyPr>
          <a:lstStyle/>
          <a:p>
            <a:r>
              <a:rPr lang="zh-CN" altLang="zh-CN" dirty="0"/>
              <a:t>（</a:t>
            </a:r>
            <a:r>
              <a:rPr lang="en-US" altLang="zh-CN" sz="2000" dirty="0"/>
              <a:t>1</a:t>
            </a:r>
            <a:r>
              <a:rPr lang="zh-CN" altLang="zh-CN" sz="2000" dirty="0"/>
              <a:t>）共享锁：又称为</a:t>
            </a:r>
            <a:r>
              <a:rPr lang="en-US" altLang="zh-CN" sz="2000" dirty="0"/>
              <a:t>S</a:t>
            </a:r>
            <a:r>
              <a:rPr lang="zh-CN" altLang="zh-CN" sz="2000" dirty="0"/>
              <a:t>锁或读锁，发生在查询数据时。如果事务</a:t>
            </a:r>
            <a:r>
              <a:rPr lang="en-US" altLang="zh-CN" sz="2000" dirty="0"/>
              <a:t>T</a:t>
            </a:r>
            <a:r>
              <a:rPr lang="zh-CN" altLang="zh-CN" sz="2000" dirty="0"/>
              <a:t>对数据对象</a:t>
            </a:r>
            <a:r>
              <a:rPr lang="en-US" altLang="zh-CN" sz="2000" dirty="0"/>
              <a:t>R</a:t>
            </a:r>
            <a:r>
              <a:rPr lang="zh-CN" altLang="zh-CN" sz="2000" dirty="0"/>
              <a:t>加上了</a:t>
            </a:r>
            <a:r>
              <a:rPr lang="en-US" altLang="zh-CN" sz="2000" dirty="0"/>
              <a:t>S</a:t>
            </a:r>
            <a:r>
              <a:rPr lang="zh-CN" altLang="zh-CN" sz="2000" dirty="0"/>
              <a:t>锁，则</a:t>
            </a:r>
            <a:r>
              <a:rPr lang="en-US" altLang="zh-CN" sz="2000" dirty="0"/>
              <a:t>T</a:t>
            </a:r>
            <a:r>
              <a:rPr lang="zh-CN" altLang="zh-CN" sz="2000" dirty="0"/>
              <a:t>只可以读取</a:t>
            </a:r>
            <a:r>
              <a:rPr lang="en-US" altLang="zh-CN" sz="2000" dirty="0"/>
              <a:t>R</a:t>
            </a:r>
            <a:r>
              <a:rPr lang="zh-CN" altLang="zh-CN" sz="2000" dirty="0"/>
              <a:t>，不可以修改</a:t>
            </a:r>
            <a:r>
              <a:rPr lang="en-US" altLang="zh-CN" sz="2000" dirty="0"/>
              <a:t>R</a:t>
            </a:r>
            <a:r>
              <a:rPr lang="zh-CN" altLang="zh-CN" sz="2000" dirty="0"/>
              <a:t>，同时允许其他事务继续加</a:t>
            </a:r>
            <a:r>
              <a:rPr lang="en-US" altLang="zh-CN" sz="2000" dirty="0"/>
              <a:t>S</a:t>
            </a:r>
            <a:r>
              <a:rPr lang="zh-CN" altLang="zh-CN" sz="2000" dirty="0"/>
              <a:t>锁，与</a:t>
            </a:r>
            <a:r>
              <a:rPr lang="en-US" altLang="zh-CN" sz="2000" dirty="0"/>
              <a:t>T</a:t>
            </a:r>
            <a:r>
              <a:rPr lang="zh-CN" altLang="zh-CN" sz="2000" dirty="0"/>
              <a:t>并行读取</a:t>
            </a:r>
            <a:r>
              <a:rPr lang="en-US" altLang="zh-CN" sz="2000" dirty="0"/>
              <a:t>R</a:t>
            </a:r>
            <a:r>
              <a:rPr lang="zh-CN" altLang="zh-CN" sz="2000" dirty="0"/>
              <a:t>，但不能修改</a:t>
            </a:r>
            <a:r>
              <a:rPr lang="en-US" altLang="zh-CN" sz="2000" dirty="0"/>
              <a:t>R</a:t>
            </a:r>
            <a:r>
              <a:rPr lang="zh-CN" altLang="zh-CN" sz="2000" dirty="0"/>
              <a:t>，直到</a:t>
            </a:r>
            <a:r>
              <a:rPr lang="en-US" altLang="zh-CN" sz="2000" dirty="0"/>
              <a:t>T</a:t>
            </a:r>
            <a:r>
              <a:rPr lang="zh-CN" altLang="zh-CN" sz="2000" dirty="0"/>
              <a:t>释放</a:t>
            </a:r>
            <a:r>
              <a:rPr lang="en-US" altLang="zh-CN" sz="2000" dirty="0"/>
              <a:t>R</a:t>
            </a:r>
            <a:r>
              <a:rPr lang="zh-CN" altLang="zh-CN" sz="2000" dirty="0"/>
              <a:t>上的</a:t>
            </a:r>
            <a:r>
              <a:rPr lang="en-US" altLang="zh-CN" sz="2000" dirty="0"/>
              <a:t>S</a:t>
            </a:r>
            <a:r>
              <a:rPr lang="zh-CN" altLang="zh-CN" sz="2000" dirty="0"/>
              <a:t>锁。换句话说，共享锁是非独占的，允许其他事务共享锁定，防止其他事务排他锁定。用户读取数据之后，立即释放共享锁</a:t>
            </a:r>
            <a:r>
              <a:rPr lang="zh-CN" altLang="zh-CN" sz="2000" dirty="0" smtClean="0"/>
              <a:t>。</a:t>
            </a:r>
            <a:endParaRPr lang="en-US" altLang="zh-CN" sz="2000" dirty="0" smtClean="0"/>
          </a:p>
          <a:p>
            <a:endParaRPr lang="zh-CN" altLang="zh-CN" sz="2000" dirty="0"/>
          </a:p>
          <a:p>
            <a:r>
              <a:rPr lang="zh-CN" altLang="zh-CN" sz="2000" b="1" dirty="0"/>
              <a:t>注意：一般来说，共享锁的锁定时间与事务的隔离级别有关。如果隔离级别为</a:t>
            </a:r>
            <a:r>
              <a:rPr lang="en-US" altLang="zh-CN" sz="2000" b="1" dirty="0"/>
              <a:t>Read Committed</a:t>
            </a:r>
            <a:r>
              <a:rPr lang="zh-CN" altLang="zh-CN" sz="2000" b="1" dirty="0"/>
              <a:t>级别，则只在读取（</a:t>
            </a:r>
            <a:r>
              <a:rPr lang="en-US" altLang="zh-CN" sz="2000" b="1" dirty="0"/>
              <a:t>select</a:t>
            </a:r>
            <a:r>
              <a:rPr lang="zh-CN" altLang="zh-CN" sz="2000" b="1" dirty="0"/>
              <a:t>）的期间保持锁定，查询出数据后立即释放锁；如果隔离级别为</a:t>
            </a:r>
            <a:r>
              <a:rPr lang="en-US" altLang="zh-CN" sz="2000" b="1" dirty="0"/>
              <a:t> Repeatable read </a:t>
            </a:r>
            <a:r>
              <a:rPr lang="zh-CN" altLang="zh-CN" sz="2000" b="1" dirty="0"/>
              <a:t>或</a:t>
            </a:r>
            <a:r>
              <a:rPr lang="en-US" altLang="zh-CN" sz="2000" b="1" dirty="0"/>
              <a:t> </a:t>
            </a:r>
            <a:r>
              <a:rPr lang="en-US" altLang="zh-CN" sz="2000" b="1" dirty="0" err="1"/>
              <a:t>Serializable</a:t>
            </a:r>
            <a:r>
              <a:rPr lang="en-US" altLang="zh-CN" sz="2000" b="1" dirty="0"/>
              <a:t> </a:t>
            </a:r>
            <a:r>
              <a:rPr lang="zh-CN" altLang="zh-CN" sz="2000" b="1" dirty="0"/>
              <a:t>级别，直到事务结束才释放锁。另外，如果</a:t>
            </a:r>
            <a:r>
              <a:rPr lang="en-US" altLang="zh-CN" sz="2000" b="1" dirty="0"/>
              <a:t> select </a:t>
            </a:r>
            <a:r>
              <a:rPr lang="zh-CN" altLang="zh-CN" sz="2000" b="1" dirty="0"/>
              <a:t>语句中指定了</a:t>
            </a:r>
            <a:r>
              <a:rPr lang="en-US" altLang="zh-CN" sz="2000" b="1" dirty="0" err="1"/>
              <a:t>HoldLock</a:t>
            </a:r>
            <a:r>
              <a:rPr lang="zh-CN" altLang="zh-CN" sz="2000" b="1" dirty="0"/>
              <a:t>提示，则也要等到事务结束才释放锁</a:t>
            </a:r>
            <a:r>
              <a:rPr lang="zh-CN" altLang="zh-CN" sz="2000" b="1" dirty="0" smtClean="0"/>
              <a:t>。</a:t>
            </a:r>
            <a:endParaRPr lang="en-US" altLang="zh-CN" sz="2000" b="1" dirty="0" smtClean="0"/>
          </a:p>
          <a:p>
            <a:endParaRPr lang="zh-CN" altLang="zh-CN" sz="2000" b="1" dirty="0"/>
          </a:p>
          <a:p>
            <a:r>
              <a:rPr lang="zh-CN" altLang="zh-CN" sz="2000" dirty="0"/>
              <a:t>（</a:t>
            </a:r>
            <a:r>
              <a:rPr lang="en-US" altLang="zh-CN" sz="2000" dirty="0"/>
              <a:t>2</a:t>
            </a:r>
            <a:r>
              <a:rPr lang="zh-CN" altLang="zh-CN" sz="2000" dirty="0"/>
              <a:t>）排他锁：又称为</a:t>
            </a:r>
            <a:r>
              <a:rPr lang="en-US" altLang="zh-CN" sz="2000" dirty="0"/>
              <a:t>X</a:t>
            </a:r>
            <a:r>
              <a:rPr lang="zh-CN" altLang="zh-CN" sz="2000" dirty="0"/>
              <a:t>锁或写锁，发生在增加、删除和更新数据时。如果事务</a:t>
            </a:r>
            <a:r>
              <a:rPr lang="en-US" altLang="zh-CN" sz="2000" dirty="0"/>
              <a:t>T</a:t>
            </a:r>
            <a:r>
              <a:rPr lang="zh-CN" altLang="zh-CN" sz="2000" dirty="0"/>
              <a:t>对数据对象</a:t>
            </a:r>
            <a:r>
              <a:rPr lang="en-US" altLang="zh-CN" sz="2000" dirty="0"/>
              <a:t>R</a:t>
            </a:r>
            <a:r>
              <a:rPr lang="zh-CN" altLang="zh-CN" sz="2000" dirty="0"/>
              <a:t>加上了</a:t>
            </a:r>
            <a:r>
              <a:rPr lang="en-US" altLang="zh-CN" sz="2000" dirty="0"/>
              <a:t>X</a:t>
            </a:r>
            <a:r>
              <a:rPr lang="zh-CN" altLang="zh-CN" sz="2000" dirty="0"/>
              <a:t>锁，则只允许</a:t>
            </a:r>
            <a:r>
              <a:rPr lang="en-US" altLang="zh-CN" sz="2000" dirty="0"/>
              <a:t>T</a:t>
            </a:r>
            <a:r>
              <a:rPr lang="zh-CN" altLang="zh-CN" sz="2000" dirty="0"/>
              <a:t>读写</a:t>
            </a:r>
            <a:r>
              <a:rPr lang="en-US" altLang="zh-CN" sz="2000" dirty="0"/>
              <a:t>R</a:t>
            </a:r>
            <a:r>
              <a:rPr lang="zh-CN" altLang="zh-CN" sz="2000" dirty="0"/>
              <a:t>，其他事务都不能再对</a:t>
            </a:r>
            <a:r>
              <a:rPr lang="en-US" altLang="zh-CN" sz="2000" dirty="0"/>
              <a:t>R</a:t>
            </a:r>
            <a:r>
              <a:rPr lang="zh-CN" altLang="zh-CN" sz="2000" dirty="0"/>
              <a:t>加任何锁，直到</a:t>
            </a:r>
            <a:r>
              <a:rPr lang="en-US" altLang="zh-CN" sz="2000" dirty="0"/>
              <a:t>T</a:t>
            </a:r>
            <a:r>
              <a:rPr lang="zh-CN" altLang="zh-CN" sz="2000" dirty="0"/>
              <a:t>释放</a:t>
            </a:r>
            <a:r>
              <a:rPr lang="en-US" altLang="zh-CN" sz="2000" dirty="0"/>
              <a:t>R</a:t>
            </a:r>
            <a:r>
              <a:rPr lang="zh-CN" altLang="zh-CN" sz="2000" dirty="0"/>
              <a:t>上的</a:t>
            </a:r>
            <a:r>
              <a:rPr lang="en-US" altLang="zh-CN" sz="2000" dirty="0"/>
              <a:t>X</a:t>
            </a:r>
            <a:r>
              <a:rPr lang="zh-CN" altLang="zh-CN" sz="2000" dirty="0"/>
              <a:t>锁。换句话说，排他锁是独占的，与其他事务的共享锁或排他锁都不兼容。用户更改数据总是通过排他锁来锁定并持续到事务结束。</a:t>
            </a:r>
          </a:p>
        </p:txBody>
      </p:sp>
    </p:spTree>
    <p:extLst>
      <p:ext uri="{BB962C8B-B14F-4D97-AF65-F5344CB8AC3E}">
        <p14:creationId xmlns:p14="http://schemas.microsoft.com/office/powerpoint/2010/main" val="2628704849"/>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锁的模式</a:t>
            </a:r>
            <a:endParaRPr lang="en-US" altLang="zh-CN" sz="3200" b="1" dirty="0">
              <a:solidFill>
                <a:srgbClr val="2980B9"/>
              </a:solidFill>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01</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 name="矩形 1"/>
          <p:cNvSpPr/>
          <p:nvPr/>
        </p:nvSpPr>
        <p:spPr>
          <a:xfrm>
            <a:off x="428210" y="1329802"/>
            <a:ext cx="1236236" cy="369332"/>
          </a:xfrm>
          <a:prstGeom prst="rect">
            <a:avLst/>
          </a:prstGeom>
        </p:spPr>
        <p:txBody>
          <a:bodyPr wrap="none">
            <a:spAutoFit/>
          </a:bodyPr>
          <a:lstStyle/>
          <a:p>
            <a:r>
              <a:rPr lang="en-US" altLang="zh-CN" b="1" dirty="0">
                <a:solidFill>
                  <a:srgbClr val="000000"/>
                </a:solidFill>
              </a:rPr>
              <a:t>2</a:t>
            </a:r>
            <a:r>
              <a:rPr lang="zh-CN" altLang="en-US" b="1" dirty="0">
                <a:solidFill>
                  <a:srgbClr val="000000"/>
                </a:solidFill>
              </a:rPr>
              <a:t>．专用锁</a:t>
            </a:r>
            <a:endParaRPr lang="zh-CN" altLang="zh-CN" b="1" dirty="0">
              <a:solidFill>
                <a:srgbClr val="000000"/>
              </a:solidFill>
            </a:endParaRPr>
          </a:p>
        </p:txBody>
      </p:sp>
      <p:sp>
        <p:nvSpPr>
          <p:cNvPr id="3" name="矩形 2"/>
          <p:cNvSpPr/>
          <p:nvPr/>
        </p:nvSpPr>
        <p:spPr>
          <a:xfrm>
            <a:off x="523164" y="1699134"/>
            <a:ext cx="11139416" cy="5016758"/>
          </a:xfrm>
          <a:prstGeom prst="rect">
            <a:avLst/>
          </a:prstGeom>
        </p:spPr>
        <p:txBody>
          <a:bodyPr wrap="square">
            <a:spAutoFit/>
          </a:bodyPr>
          <a:lstStyle/>
          <a:p>
            <a:r>
              <a:rPr lang="zh-CN" altLang="en-US" dirty="0">
                <a:solidFill>
                  <a:srgbClr val="000000"/>
                </a:solidFill>
              </a:rPr>
              <a:t>（</a:t>
            </a:r>
            <a:r>
              <a:rPr lang="en-US" altLang="zh-CN" sz="2000" dirty="0">
                <a:solidFill>
                  <a:srgbClr val="000000"/>
                </a:solidFill>
              </a:rPr>
              <a:t>1</a:t>
            </a:r>
            <a:r>
              <a:rPr lang="zh-CN" altLang="en-US" sz="2000" dirty="0">
                <a:solidFill>
                  <a:srgbClr val="000000"/>
                </a:solidFill>
              </a:rPr>
              <a:t>）更新锁：又称为</a:t>
            </a:r>
            <a:r>
              <a:rPr lang="en-US" altLang="zh-CN" sz="2000" dirty="0">
                <a:solidFill>
                  <a:srgbClr val="000000"/>
                </a:solidFill>
              </a:rPr>
              <a:t>U</a:t>
            </a:r>
            <a:r>
              <a:rPr lang="zh-CN" altLang="en-US" sz="2000" dirty="0">
                <a:solidFill>
                  <a:srgbClr val="000000"/>
                </a:solidFill>
              </a:rPr>
              <a:t>锁，是一种介于共享锁和排他锁之间的中继锁。如果两个以上事务同时将共享锁升级为排他锁时，必然出现彼此等待对方释放共享锁，从而造成死锁。在修改数据事务开始时，如果直接申请更新锁，锁定可能要被修改的资源，就可以避免潜在的死锁。一次只有一个事务可以获得更新锁，若修改数据，则转换为排他锁，否则转换为共享锁。</a:t>
            </a:r>
          </a:p>
          <a:p>
            <a:r>
              <a:rPr lang="zh-CN" altLang="en-US" sz="2000" dirty="0">
                <a:solidFill>
                  <a:srgbClr val="000000"/>
                </a:solidFill>
              </a:rPr>
              <a:t>（</a:t>
            </a:r>
            <a:r>
              <a:rPr lang="en-US" altLang="zh-CN" sz="2000" dirty="0">
                <a:solidFill>
                  <a:srgbClr val="000000"/>
                </a:solidFill>
              </a:rPr>
              <a:t>2</a:t>
            </a:r>
            <a:r>
              <a:rPr lang="zh-CN" altLang="en-US" sz="2000" dirty="0">
                <a:solidFill>
                  <a:srgbClr val="000000"/>
                </a:solidFill>
              </a:rPr>
              <a:t>）意向锁：表示</a:t>
            </a:r>
            <a:r>
              <a:rPr lang="en-US" altLang="zh-CN" sz="2000" dirty="0">
                <a:solidFill>
                  <a:srgbClr val="000000"/>
                </a:solidFill>
              </a:rPr>
              <a:t>SQL Server</a:t>
            </a:r>
            <a:r>
              <a:rPr lang="zh-CN" altLang="en-US" sz="2000" dirty="0">
                <a:solidFill>
                  <a:srgbClr val="000000"/>
                </a:solidFill>
              </a:rPr>
              <a:t>有在资源的低层获得共享锁或排他锁的意向。例如放置在表上的共享意向锁，表示事务打算在表中的页或行上加共享锁。意向锁可以提高性能，因为系统仅在表级上检查意向锁而无须检查下层。意向锁又分为意向共享（</a:t>
            </a:r>
            <a:r>
              <a:rPr lang="en-US" altLang="zh-CN" sz="2000" dirty="0">
                <a:solidFill>
                  <a:srgbClr val="000000"/>
                </a:solidFill>
              </a:rPr>
              <a:t>IS</a:t>
            </a:r>
            <a:r>
              <a:rPr lang="zh-CN" altLang="en-US" sz="2000" dirty="0">
                <a:solidFill>
                  <a:srgbClr val="000000"/>
                </a:solidFill>
              </a:rPr>
              <a:t>）锁、意向排他（</a:t>
            </a:r>
            <a:r>
              <a:rPr lang="en-US" altLang="zh-CN" sz="2000" dirty="0">
                <a:solidFill>
                  <a:srgbClr val="000000"/>
                </a:solidFill>
              </a:rPr>
              <a:t>IX</a:t>
            </a:r>
            <a:r>
              <a:rPr lang="zh-CN" altLang="en-US" sz="2000" dirty="0">
                <a:solidFill>
                  <a:srgbClr val="000000"/>
                </a:solidFill>
              </a:rPr>
              <a:t>）锁和意向排他共享（</a:t>
            </a:r>
            <a:r>
              <a:rPr lang="en-US" altLang="zh-CN" sz="2000" dirty="0">
                <a:solidFill>
                  <a:srgbClr val="000000"/>
                </a:solidFill>
              </a:rPr>
              <a:t>SIX</a:t>
            </a:r>
            <a:r>
              <a:rPr lang="zh-CN" altLang="en-US" sz="2000" dirty="0">
                <a:solidFill>
                  <a:srgbClr val="000000"/>
                </a:solidFill>
              </a:rPr>
              <a:t>锁）。</a:t>
            </a:r>
          </a:p>
          <a:p>
            <a:r>
              <a:rPr lang="zh-CN" altLang="en-US" sz="2000" dirty="0">
                <a:solidFill>
                  <a:srgbClr val="000000"/>
                </a:solidFill>
              </a:rPr>
              <a:t>①意向共享锁：说明事务意图在它的低层资源上放置共享锁来读取数据。</a:t>
            </a:r>
          </a:p>
          <a:p>
            <a:r>
              <a:rPr lang="zh-CN" altLang="en-US" sz="2000" dirty="0">
                <a:solidFill>
                  <a:srgbClr val="000000"/>
                </a:solidFill>
              </a:rPr>
              <a:t>②意向排他锁：说明事务意图在它的低层资源上放置独占锁来修改数据。</a:t>
            </a:r>
          </a:p>
          <a:p>
            <a:r>
              <a:rPr lang="zh-CN" altLang="en-US" sz="2000" dirty="0">
                <a:solidFill>
                  <a:srgbClr val="000000"/>
                </a:solidFill>
              </a:rPr>
              <a:t>③意向排他共享锁：说明事务意图在它的顶层资源放置共享锁来读取数据，并意图在它的低层资源上放置排他锁，也称共享式独占锁。</a:t>
            </a:r>
          </a:p>
          <a:p>
            <a:r>
              <a:rPr lang="zh-CN" altLang="en-US" sz="2000" dirty="0">
                <a:solidFill>
                  <a:srgbClr val="000000"/>
                </a:solidFill>
              </a:rPr>
              <a:t>（</a:t>
            </a:r>
            <a:r>
              <a:rPr lang="en-US" altLang="zh-CN" sz="2000" dirty="0">
                <a:solidFill>
                  <a:srgbClr val="000000"/>
                </a:solidFill>
              </a:rPr>
              <a:t>3</a:t>
            </a:r>
            <a:r>
              <a:rPr lang="zh-CN" altLang="en-US" sz="2000" dirty="0">
                <a:solidFill>
                  <a:srgbClr val="000000"/>
                </a:solidFill>
              </a:rPr>
              <a:t>）结构锁：用于保证有些进在程需要结构保持一致时不会发生结构修改。结构锁分为架构修改锁（</a:t>
            </a:r>
            <a:r>
              <a:rPr lang="en-US" altLang="zh-CN" sz="2000" dirty="0" err="1">
                <a:solidFill>
                  <a:srgbClr val="000000"/>
                </a:solidFill>
              </a:rPr>
              <a:t>Sch</a:t>
            </a:r>
            <a:r>
              <a:rPr lang="en-US" altLang="zh-CN" sz="2000" dirty="0">
                <a:solidFill>
                  <a:srgbClr val="000000"/>
                </a:solidFill>
              </a:rPr>
              <a:t>-M</a:t>
            </a:r>
            <a:r>
              <a:rPr lang="zh-CN" altLang="en-US" sz="2000" dirty="0">
                <a:solidFill>
                  <a:srgbClr val="000000"/>
                </a:solidFill>
              </a:rPr>
              <a:t>）和架构稳定锁（</a:t>
            </a:r>
            <a:r>
              <a:rPr lang="en-US" altLang="zh-CN" sz="2000" dirty="0" err="1">
                <a:solidFill>
                  <a:srgbClr val="000000"/>
                </a:solidFill>
              </a:rPr>
              <a:t>Sch</a:t>
            </a:r>
            <a:r>
              <a:rPr lang="en-US" altLang="zh-CN" sz="2000" dirty="0">
                <a:solidFill>
                  <a:srgbClr val="000000"/>
                </a:solidFill>
              </a:rPr>
              <a:t>-S</a:t>
            </a:r>
            <a:r>
              <a:rPr lang="zh-CN" altLang="en-US" sz="2000" dirty="0">
                <a:solidFill>
                  <a:srgbClr val="000000"/>
                </a:solidFill>
              </a:rPr>
              <a:t>）。执行表（结构）定义语言操作时，</a:t>
            </a:r>
            <a:r>
              <a:rPr lang="en-US" altLang="zh-CN" sz="2000" dirty="0">
                <a:solidFill>
                  <a:srgbClr val="000000"/>
                </a:solidFill>
              </a:rPr>
              <a:t>SQL Server</a:t>
            </a:r>
            <a:r>
              <a:rPr lang="zh-CN" altLang="en-US" sz="2000" dirty="0">
                <a:solidFill>
                  <a:srgbClr val="000000"/>
                </a:solidFill>
              </a:rPr>
              <a:t>采用</a:t>
            </a:r>
            <a:r>
              <a:rPr lang="en-US" altLang="zh-CN" sz="2000" dirty="0" err="1">
                <a:solidFill>
                  <a:srgbClr val="000000"/>
                </a:solidFill>
              </a:rPr>
              <a:t>Sch</a:t>
            </a:r>
            <a:r>
              <a:rPr lang="en-US" altLang="zh-CN" sz="2000" dirty="0">
                <a:solidFill>
                  <a:srgbClr val="000000"/>
                </a:solidFill>
              </a:rPr>
              <a:t>-M</a:t>
            </a:r>
            <a:r>
              <a:rPr lang="zh-CN" altLang="en-US" sz="2000" dirty="0">
                <a:solidFill>
                  <a:srgbClr val="000000"/>
                </a:solidFill>
              </a:rPr>
              <a:t>锁；编译查询时，</a:t>
            </a:r>
            <a:r>
              <a:rPr lang="en-US" altLang="zh-CN" sz="2000" dirty="0">
                <a:solidFill>
                  <a:srgbClr val="000000"/>
                </a:solidFill>
              </a:rPr>
              <a:t>SQL Server</a:t>
            </a:r>
            <a:r>
              <a:rPr lang="zh-CN" altLang="en-US" sz="2000" dirty="0">
                <a:solidFill>
                  <a:srgbClr val="000000"/>
                </a:solidFill>
              </a:rPr>
              <a:t>采用</a:t>
            </a:r>
            <a:r>
              <a:rPr lang="en-US" altLang="zh-CN" sz="2000" dirty="0" err="1">
                <a:solidFill>
                  <a:srgbClr val="000000"/>
                </a:solidFill>
              </a:rPr>
              <a:t>Sch</a:t>
            </a:r>
            <a:r>
              <a:rPr lang="en-US" altLang="zh-CN" sz="2000" dirty="0">
                <a:solidFill>
                  <a:srgbClr val="000000"/>
                </a:solidFill>
              </a:rPr>
              <a:t>-S</a:t>
            </a:r>
            <a:r>
              <a:rPr lang="zh-CN" altLang="en-US" sz="2000" dirty="0">
                <a:solidFill>
                  <a:srgbClr val="000000"/>
                </a:solidFill>
              </a:rPr>
              <a:t>锁，</a:t>
            </a:r>
            <a:r>
              <a:rPr lang="en-US" altLang="zh-CN" sz="2000" dirty="0" err="1">
                <a:solidFill>
                  <a:srgbClr val="000000"/>
                </a:solidFill>
              </a:rPr>
              <a:t>Sch</a:t>
            </a:r>
            <a:r>
              <a:rPr lang="en-US" altLang="zh-CN" sz="2000" dirty="0">
                <a:solidFill>
                  <a:srgbClr val="000000"/>
                </a:solidFill>
              </a:rPr>
              <a:t>-S</a:t>
            </a:r>
            <a:r>
              <a:rPr lang="zh-CN" altLang="en-US" sz="2000" dirty="0">
                <a:solidFill>
                  <a:srgbClr val="000000"/>
                </a:solidFill>
              </a:rPr>
              <a:t>锁不阻塞任何事务锁。</a:t>
            </a:r>
          </a:p>
          <a:p>
            <a:r>
              <a:rPr lang="zh-CN" altLang="en-US" sz="2000" dirty="0">
                <a:solidFill>
                  <a:srgbClr val="000000"/>
                </a:solidFill>
              </a:rPr>
              <a:t>（</a:t>
            </a:r>
            <a:r>
              <a:rPr lang="en-US" altLang="zh-CN" sz="2000" dirty="0">
                <a:solidFill>
                  <a:srgbClr val="000000"/>
                </a:solidFill>
              </a:rPr>
              <a:t>4</a:t>
            </a:r>
            <a:r>
              <a:rPr lang="zh-CN" altLang="en-US" sz="2000" dirty="0">
                <a:solidFill>
                  <a:srgbClr val="000000"/>
                </a:solidFill>
              </a:rPr>
              <a:t>）批量更新锁：批量复制数据并指定了</a:t>
            </a:r>
            <a:r>
              <a:rPr lang="en-US" altLang="zh-CN" sz="2000" dirty="0" err="1">
                <a:solidFill>
                  <a:srgbClr val="000000"/>
                </a:solidFill>
              </a:rPr>
              <a:t>tablock</a:t>
            </a:r>
            <a:r>
              <a:rPr lang="zh-CN" altLang="en-US" sz="2000" dirty="0">
                <a:solidFill>
                  <a:srgbClr val="000000"/>
                </a:solidFill>
              </a:rPr>
              <a:t>锁定提示时使用批量更新锁。</a:t>
            </a:r>
          </a:p>
        </p:txBody>
      </p:sp>
    </p:spTree>
    <p:extLst>
      <p:ext uri="{BB962C8B-B14F-4D97-AF65-F5344CB8AC3E}">
        <p14:creationId xmlns:p14="http://schemas.microsoft.com/office/powerpoint/2010/main" val="1032751736"/>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封锁协议</a:t>
            </a:r>
            <a:endParaRPr kumimoji="0" lang="en-US" altLang="zh-CN"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nvSpPr>
        <p:spPr>
          <a:xfrm>
            <a:off x="823449" y="1329796"/>
            <a:ext cx="5554735"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．一级封锁协议</a:t>
            </a:r>
          </a:p>
        </p:txBody>
      </p:sp>
      <p:sp>
        <p:nvSpPr>
          <p:cNvPr id="20" name="矩形 19"/>
          <p:cNvSpPr/>
          <p:nvPr/>
        </p:nvSpPr>
        <p:spPr>
          <a:xfrm>
            <a:off x="785598" y="1754528"/>
            <a:ext cx="10876982" cy="1200329"/>
          </a:xfrm>
          <a:prstGeom prst="rect">
            <a:avLst/>
          </a:prstGeom>
        </p:spPr>
        <p:txBody>
          <a:bodyPr wrap="square">
            <a:spAutoFit/>
            <a:scene3d>
              <a:camera prst="orthographicFront"/>
              <a:lightRig rig="threePt" dir="t"/>
            </a:scene3d>
            <a:sp3d contourW="6350"/>
          </a:bodyPr>
          <a:lstStyle/>
          <a:p>
            <a:r>
              <a:rPr lang="zh-CN" altLang="en-US" dirty="0"/>
              <a:t>事务</a:t>
            </a:r>
            <a:r>
              <a:rPr lang="en-US" altLang="zh-CN" dirty="0"/>
              <a:t>T</a:t>
            </a:r>
            <a:r>
              <a:rPr lang="zh-CN" altLang="en-US" dirty="0"/>
              <a:t>在更新数据对象之前，必须对其获准加</a:t>
            </a:r>
            <a:r>
              <a:rPr lang="en-US" altLang="zh-CN" dirty="0"/>
              <a:t>X</a:t>
            </a:r>
            <a:r>
              <a:rPr lang="zh-CN" altLang="en-US" dirty="0"/>
              <a:t>锁，并且直到事务</a:t>
            </a:r>
            <a:r>
              <a:rPr lang="en-US" altLang="zh-CN" dirty="0"/>
              <a:t>T</a:t>
            </a:r>
            <a:r>
              <a:rPr lang="zh-CN" altLang="en-US" dirty="0"/>
              <a:t>结束时才释放该锁。如果未获准加</a:t>
            </a:r>
            <a:r>
              <a:rPr lang="en-US" altLang="zh-CN" dirty="0"/>
              <a:t>X</a:t>
            </a:r>
            <a:r>
              <a:rPr lang="zh-CN" altLang="en-US" dirty="0"/>
              <a:t>锁，则该事务</a:t>
            </a:r>
            <a:r>
              <a:rPr lang="en-US" altLang="zh-CN" dirty="0"/>
              <a:t>T</a:t>
            </a:r>
            <a:r>
              <a:rPr lang="zh-CN" altLang="en-US" dirty="0"/>
              <a:t>进入等待状态，直到获准加</a:t>
            </a:r>
            <a:r>
              <a:rPr lang="en-US" altLang="zh-CN" dirty="0"/>
              <a:t>X</a:t>
            </a:r>
            <a:r>
              <a:rPr lang="zh-CN" altLang="en-US" dirty="0"/>
              <a:t>锁后该事务才继续执行。</a:t>
            </a:r>
          </a:p>
          <a:p>
            <a:r>
              <a:rPr lang="zh-CN" altLang="en-US" dirty="0"/>
              <a:t>一级协议可以防止丢失修改，并保证事务</a:t>
            </a:r>
            <a:r>
              <a:rPr lang="en-US" altLang="zh-CN" dirty="0"/>
              <a:t>T</a:t>
            </a:r>
            <a:r>
              <a:rPr lang="zh-CN" altLang="en-US" dirty="0"/>
              <a:t>是可恢复的。在</a:t>
            </a:r>
            <a:r>
              <a:rPr lang="en-US" altLang="zh-CN" dirty="0"/>
              <a:t>1</a:t>
            </a:r>
            <a:r>
              <a:rPr lang="zh-CN" altLang="en-US" dirty="0"/>
              <a:t>级封锁协议中，如果是读数据，则不需要加锁，所以它不能保证可重复读和不读“脏”数据</a:t>
            </a:r>
          </a:p>
        </p:txBody>
      </p:sp>
      <p:graphicFrame>
        <p:nvGraphicFramePr>
          <p:cNvPr id="4" name="表格 3"/>
          <p:cNvGraphicFramePr>
            <a:graphicFrameLocks noGrp="1"/>
          </p:cNvGraphicFramePr>
          <p:nvPr>
            <p:extLst>
              <p:ext uri="{D42A27DB-BD31-4B8C-83A1-F6EECF244321}">
                <p14:modId xmlns:p14="http://schemas.microsoft.com/office/powerpoint/2010/main" val="3941891163"/>
              </p:ext>
            </p:extLst>
          </p:nvPr>
        </p:nvGraphicFramePr>
        <p:xfrm>
          <a:off x="823446" y="3074278"/>
          <a:ext cx="10532916" cy="2490948"/>
        </p:xfrm>
        <a:graphic>
          <a:graphicData uri="http://schemas.openxmlformats.org/drawingml/2006/table">
            <a:tbl>
              <a:tblPr/>
              <a:tblGrid>
                <a:gridCol w="1755486"/>
                <a:gridCol w="1755486"/>
                <a:gridCol w="1755486"/>
                <a:gridCol w="1755486"/>
                <a:gridCol w="1755486"/>
                <a:gridCol w="1755486"/>
              </a:tblGrid>
              <a:tr h="407268">
                <a:tc>
                  <a:txBody>
                    <a:bodyPr/>
                    <a:lstStyle/>
                    <a:p>
                      <a:pPr algn="ctr">
                        <a:lnSpc>
                          <a:spcPts val="1400"/>
                        </a:lnSpc>
                        <a:spcBef>
                          <a:spcPts val="100"/>
                        </a:spcBef>
                        <a:spcAft>
                          <a:spcPts val="100"/>
                        </a:spcAft>
                      </a:pPr>
                      <a:r>
                        <a:rPr lang="zh-CN" sz="2000" kern="100" dirty="0">
                          <a:effectLst/>
                          <a:latin typeface="Arial"/>
                          <a:ea typeface="黑体"/>
                          <a:cs typeface="Times New Roman"/>
                        </a:rPr>
                        <a:t>时刻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时刻</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36">
                <a:tc>
                  <a:txBody>
                    <a:bodyPr/>
                    <a:lstStyle/>
                    <a:p>
                      <a:pPr marL="36195" marR="36195" algn="just">
                        <a:lnSpc>
                          <a:spcPts val="1400"/>
                        </a:lnSpc>
                        <a:spcBef>
                          <a:spcPts val="100"/>
                        </a:spcBef>
                        <a:spcAft>
                          <a:spcPts val="100"/>
                        </a:spcAft>
                      </a:pPr>
                      <a:r>
                        <a:rPr lang="en-US" sz="2000">
                          <a:effectLst/>
                          <a:latin typeface="Times New Roman"/>
                          <a:ea typeface="宋体"/>
                        </a:rPr>
                        <a:t>t0</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获准</a:t>
                      </a:r>
                      <a:r>
                        <a:rPr lang="en-US" sz="2000" dirty="0" err="1">
                          <a:effectLst/>
                          <a:latin typeface="Times New Roman"/>
                          <a:ea typeface="宋体"/>
                        </a:rPr>
                        <a:t>Xlock</a:t>
                      </a:r>
                      <a:r>
                        <a:rPr lang="en-US" sz="2000" dirty="0">
                          <a:effectLst/>
                          <a:latin typeface="Times New Roman"/>
                          <a:ea typeface="宋体"/>
                        </a:rPr>
                        <a:t>(A)</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t5</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Unlock(A)</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36">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Read(A)=50</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t6</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获准</a:t>
                      </a:r>
                      <a:r>
                        <a:rPr lang="en-US" sz="2000">
                          <a:effectLst/>
                          <a:latin typeface="Times New Roman"/>
                          <a:ea typeface="宋体"/>
                        </a:rPr>
                        <a:t>Xlock(A)</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36">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申请</a:t>
                      </a:r>
                      <a:r>
                        <a:rPr lang="en-US" sz="2000">
                          <a:effectLst/>
                          <a:latin typeface="Times New Roman"/>
                          <a:ea typeface="宋体"/>
                        </a:rPr>
                        <a:t>Xlock(A)</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t7</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Read(A)=47</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36">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A=A-3</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t8</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A=A-2</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36">
                <a:tc>
                  <a:txBody>
                    <a:bodyPr/>
                    <a:lstStyle/>
                    <a:p>
                      <a:pPr marL="36195" marR="36195" algn="just">
                        <a:lnSpc>
                          <a:spcPts val="1400"/>
                        </a:lnSpc>
                        <a:spcBef>
                          <a:spcPts val="100"/>
                        </a:spcBef>
                        <a:spcAft>
                          <a:spcPts val="100"/>
                        </a:spcAft>
                      </a:pPr>
                      <a:r>
                        <a:rPr lang="en-US" sz="2000">
                          <a:effectLst/>
                          <a:latin typeface="Times New Roman"/>
                          <a:ea typeface="宋体"/>
                        </a:rPr>
                        <a:t>t4</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Write(A)=47</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t9</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Write(A)=45</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封锁协议</a:t>
            </a:r>
            <a:endParaRPr lang="en-US" altLang="zh-CN" sz="3200" b="1" dirty="0">
              <a:solidFill>
                <a:srgbClr val="2980B9"/>
              </a:solidFill>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 name="矩形 13"/>
          <p:cNvSpPr/>
          <p:nvPr/>
        </p:nvSpPr>
        <p:spPr>
          <a:xfrm>
            <a:off x="823449" y="1329796"/>
            <a:ext cx="5554735"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2</a:t>
            </a:r>
            <a:r>
              <a:rPr lang="zh-CN" altLang="en-US" b="1" dirty="0">
                <a:solidFill>
                  <a:srgbClr val="000000">
                    <a:lumMod val="65000"/>
                    <a:lumOff val="35000"/>
                  </a:srgbClr>
                </a:solidFill>
              </a:rPr>
              <a:t>．二级封锁协议</a:t>
            </a:r>
          </a:p>
        </p:txBody>
      </p:sp>
      <p:sp>
        <p:nvSpPr>
          <p:cNvPr id="20" name="矩形 19"/>
          <p:cNvSpPr/>
          <p:nvPr/>
        </p:nvSpPr>
        <p:spPr>
          <a:xfrm>
            <a:off x="785598" y="1754528"/>
            <a:ext cx="10876982" cy="1200329"/>
          </a:xfrm>
          <a:prstGeom prst="rect">
            <a:avLst/>
          </a:prstGeom>
        </p:spPr>
        <p:txBody>
          <a:bodyPr wrap="square">
            <a:spAutoFit/>
            <a:scene3d>
              <a:camera prst="orthographicFront"/>
              <a:lightRig rig="threePt" dir="t"/>
            </a:scene3d>
            <a:sp3d contourW="6350"/>
          </a:bodyPr>
          <a:lstStyle/>
          <a:p>
            <a:r>
              <a:rPr lang="zh-CN" altLang="en-US" dirty="0">
                <a:solidFill>
                  <a:srgbClr val="000000"/>
                </a:solidFill>
              </a:rPr>
              <a:t>二级封锁协议在一级封锁协议的基础上，加上事务</a:t>
            </a:r>
            <a:r>
              <a:rPr lang="en-US" altLang="zh-CN" dirty="0">
                <a:solidFill>
                  <a:srgbClr val="000000"/>
                </a:solidFill>
              </a:rPr>
              <a:t>T</a:t>
            </a:r>
            <a:r>
              <a:rPr lang="zh-CN" altLang="en-US" dirty="0">
                <a:solidFill>
                  <a:srgbClr val="000000"/>
                </a:solidFill>
              </a:rPr>
              <a:t>在读取数据对象</a:t>
            </a:r>
            <a:r>
              <a:rPr lang="en-US" altLang="zh-CN" dirty="0">
                <a:solidFill>
                  <a:srgbClr val="000000"/>
                </a:solidFill>
              </a:rPr>
              <a:t>R</a:t>
            </a:r>
            <a:r>
              <a:rPr lang="zh-CN" altLang="en-US" dirty="0">
                <a:solidFill>
                  <a:srgbClr val="000000"/>
                </a:solidFill>
              </a:rPr>
              <a:t>以前必须先对其加</a:t>
            </a:r>
            <a:r>
              <a:rPr lang="en-US" altLang="zh-CN" dirty="0">
                <a:solidFill>
                  <a:srgbClr val="000000"/>
                </a:solidFill>
              </a:rPr>
              <a:t>S</a:t>
            </a:r>
            <a:r>
              <a:rPr lang="zh-CN" altLang="en-US" dirty="0">
                <a:solidFill>
                  <a:srgbClr val="000000"/>
                </a:solidFill>
              </a:rPr>
              <a:t>锁，读完数据对象</a:t>
            </a:r>
            <a:r>
              <a:rPr lang="en-US" altLang="zh-CN" dirty="0">
                <a:solidFill>
                  <a:srgbClr val="000000"/>
                </a:solidFill>
              </a:rPr>
              <a:t>R</a:t>
            </a:r>
            <a:r>
              <a:rPr lang="zh-CN" altLang="en-US" dirty="0">
                <a:solidFill>
                  <a:srgbClr val="000000"/>
                </a:solidFill>
              </a:rPr>
              <a:t>后即可释放</a:t>
            </a:r>
            <a:r>
              <a:rPr lang="en-US" altLang="zh-CN" dirty="0">
                <a:solidFill>
                  <a:srgbClr val="000000"/>
                </a:solidFill>
              </a:rPr>
              <a:t>S</a:t>
            </a:r>
            <a:r>
              <a:rPr lang="zh-CN" altLang="en-US" dirty="0">
                <a:solidFill>
                  <a:srgbClr val="000000"/>
                </a:solidFill>
              </a:rPr>
              <a:t>锁。如果未获准加</a:t>
            </a:r>
            <a:r>
              <a:rPr lang="en-US" altLang="zh-CN" dirty="0">
                <a:solidFill>
                  <a:srgbClr val="000000"/>
                </a:solidFill>
              </a:rPr>
              <a:t>S</a:t>
            </a:r>
            <a:r>
              <a:rPr lang="zh-CN" altLang="en-US" dirty="0">
                <a:solidFill>
                  <a:srgbClr val="000000"/>
                </a:solidFill>
              </a:rPr>
              <a:t>锁，则该事务</a:t>
            </a:r>
            <a:r>
              <a:rPr lang="en-US" altLang="zh-CN" dirty="0">
                <a:solidFill>
                  <a:srgbClr val="000000"/>
                </a:solidFill>
              </a:rPr>
              <a:t>T</a:t>
            </a:r>
            <a:r>
              <a:rPr lang="zh-CN" altLang="en-US" dirty="0">
                <a:solidFill>
                  <a:srgbClr val="000000"/>
                </a:solidFill>
              </a:rPr>
              <a:t>进入等待状态，直到获准加</a:t>
            </a:r>
            <a:r>
              <a:rPr lang="en-US" altLang="zh-CN" dirty="0">
                <a:solidFill>
                  <a:srgbClr val="000000"/>
                </a:solidFill>
              </a:rPr>
              <a:t>X</a:t>
            </a:r>
            <a:r>
              <a:rPr lang="zh-CN" altLang="en-US" dirty="0">
                <a:solidFill>
                  <a:srgbClr val="000000"/>
                </a:solidFill>
              </a:rPr>
              <a:t>锁后该事务才继续执行。</a:t>
            </a:r>
          </a:p>
          <a:p>
            <a:r>
              <a:rPr lang="zh-CN" altLang="en-US" dirty="0">
                <a:solidFill>
                  <a:srgbClr val="000000"/>
                </a:solidFill>
              </a:rPr>
              <a:t>二级封锁协议除了能防止丢失修改的问题之外，还能解决读“脏”数据的问题，如表</a:t>
            </a:r>
            <a:r>
              <a:rPr lang="en-US" altLang="zh-CN" dirty="0">
                <a:solidFill>
                  <a:srgbClr val="000000"/>
                </a:solidFill>
              </a:rPr>
              <a:t>12-12</a:t>
            </a:r>
            <a:r>
              <a:rPr lang="zh-CN" altLang="en-US" dirty="0">
                <a:solidFill>
                  <a:srgbClr val="000000"/>
                </a:solidFill>
              </a:rPr>
              <a:t>所示。在</a:t>
            </a:r>
            <a:r>
              <a:rPr lang="en-US" altLang="zh-CN" dirty="0">
                <a:solidFill>
                  <a:srgbClr val="000000"/>
                </a:solidFill>
              </a:rPr>
              <a:t>2</a:t>
            </a:r>
            <a:r>
              <a:rPr lang="zh-CN" altLang="en-US" dirty="0">
                <a:solidFill>
                  <a:srgbClr val="000000"/>
                </a:solidFill>
              </a:rPr>
              <a:t>级封锁协议中，由于读完数据后即可释放</a:t>
            </a:r>
            <a:r>
              <a:rPr lang="en-US" altLang="zh-CN" dirty="0">
                <a:solidFill>
                  <a:srgbClr val="000000"/>
                </a:solidFill>
              </a:rPr>
              <a:t>S</a:t>
            </a:r>
            <a:r>
              <a:rPr lang="zh-CN" altLang="en-US" dirty="0">
                <a:solidFill>
                  <a:srgbClr val="000000"/>
                </a:solidFill>
              </a:rPr>
              <a:t>锁，所以它不能保证可重复读。</a:t>
            </a:r>
          </a:p>
        </p:txBody>
      </p:sp>
      <p:graphicFrame>
        <p:nvGraphicFramePr>
          <p:cNvPr id="2" name="表格 1"/>
          <p:cNvGraphicFramePr>
            <a:graphicFrameLocks noGrp="1"/>
          </p:cNvGraphicFramePr>
          <p:nvPr>
            <p:extLst>
              <p:ext uri="{D42A27DB-BD31-4B8C-83A1-F6EECF244321}">
                <p14:modId xmlns:p14="http://schemas.microsoft.com/office/powerpoint/2010/main" val="1171437255"/>
              </p:ext>
            </p:extLst>
          </p:nvPr>
        </p:nvGraphicFramePr>
        <p:xfrm>
          <a:off x="785592" y="3556795"/>
          <a:ext cx="11070076" cy="2197618"/>
        </p:xfrm>
        <a:graphic>
          <a:graphicData uri="http://schemas.openxmlformats.org/drawingml/2006/table">
            <a:tbl>
              <a:tblPr/>
              <a:tblGrid>
                <a:gridCol w="1429723"/>
                <a:gridCol w="1950269"/>
                <a:gridCol w="1918557"/>
                <a:gridCol w="2081501"/>
                <a:gridCol w="1845013"/>
                <a:gridCol w="1845013"/>
              </a:tblGrid>
              <a:tr h="431498">
                <a:tc>
                  <a:txBody>
                    <a:bodyPr/>
                    <a:lstStyle/>
                    <a:p>
                      <a:pPr algn="ctr">
                        <a:lnSpc>
                          <a:spcPts val="1400"/>
                        </a:lnSpc>
                        <a:spcBef>
                          <a:spcPts val="100"/>
                        </a:spcBef>
                        <a:spcAft>
                          <a:spcPts val="100"/>
                        </a:spcAft>
                      </a:pPr>
                      <a:r>
                        <a:rPr lang="zh-CN" sz="2000" kern="100" dirty="0">
                          <a:effectLst/>
                          <a:latin typeface="Arial"/>
                          <a:ea typeface="黑体"/>
                          <a:cs typeface="Times New Roman"/>
                        </a:rPr>
                        <a:t>时刻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时刻</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530">
                <a:tc>
                  <a:txBody>
                    <a:bodyPr/>
                    <a:lstStyle/>
                    <a:p>
                      <a:pPr marL="36195" marR="36195" algn="just">
                        <a:lnSpc>
                          <a:spcPts val="1400"/>
                        </a:lnSpc>
                        <a:spcBef>
                          <a:spcPts val="100"/>
                        </a:spcBef>
                        <a:spcAft>
                          <a:spcPts val="100"/>
                        </a:spcAft>
                      </a:pPr>
                      <a:r>
                        <a:rPr lang="en-US" sz="2000" dirty="0">
                          <a:effectLst/>
                          <a:latin typeface="Times New Roman"/>
                          <a:ea typeface="宋体"/>
                        </a:rPr>
                        <a:t>t0</a:t>
                      </a:r>
                      <a:endParaRPr lang="zh-CN" sz="20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获准</a:t>
                      </a:r>
                      <a:r>
                        <a:rPr lang="en-US" sz="2000" dirty="0" err="1">
                          <a:effectLst/>
                          <a:latin typeface="Times New Roman"/>
                          <a:ea typeface="宋体"/>
                        </a:rPr>
                        <a:t>Slock</a:t>
                      </a:r>
                      <a:r>
                        <a:rPr lang="en-US" sz="2000" dirty="0">
                          <a:effectLst/>
                          <a:latin typeface="Times New Roman"/>
                          <a:ea typeface="宋体"/>
                        </a:rPr>
                        <a:t>(A)</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t4</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Rollback</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530">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Read(A)=50</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t5</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Unlock(A)</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530">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A=A-3</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t6</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获准</a:t>
                      </a:r>
                      <a:r>
                        <a:rPr lang="en-US" sz="2000">
                          <a:effectLst/>
                          <a:latin typeface="Times New Roman"/>
                          <a:ea typeface="宋体"/>
                        </a:rPr>
                        <a:t>Xlock(A)</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530">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Write(A)=47</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申请</a:t>
                      </a:r>
                      <a:r>
                        <a:rPr lang="en-US" sz="2000" dirty="0" err="1">
                          <a:effectLst/>
                          <a:latin typeface="Times New Roman"/>
                          <a:ea typeface="宋体"/>
                        </a:rPr>
                        <a:t>Xlock</a:t>
                      </a:r>
                      <a:r>
                        <a:rPr lang="en-US" sz="2000" dirty="0">
                          <a:effectLst/>
                          <a:latin typeface="Times New Roman"/>
                          <a:ea typeface="宋体"/>
                        </a:rPr>
                        <a:t>(A)</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t7</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Read(A)=50</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2458430"/>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封锁协议</a:t>
            </a:r>
            <a:endParaRPr lang="en-US" altLang="zh-CN" sz="3200" b="1" dirty="0">
              <a:solidFill>
                <a:srgbClr val="2980B9"/>
              </a:solidFill>
            </a:endParaRP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 name="矩形 13"/>
          <p:cNvSpPr/>
          <p:nvPr/>
        </p:nvSpPr>
        <p:spPr>
          <a:xfrm>
            <a:off x="823449" y="1329796"/>
            <a:ext cx="5554735" cy="396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rgbClr val="000000">
                    <a:lumMod val="65000"/>
                    <a:lumOff val="35000"/>
                  </a:srgbClr>
                </a:solidFill>
              </a:rPr>
              <a:t>3</a:t>
            </a:r>
            <a:r>
              <a:rPr lang="zh-CN" altLang="en-US" b="1" dirty="0">
                <a:solidFill>
                  <a:srgbClr val="000000">
                    <a:lumMod val="65000"/>
                    <a:lumOff val="35000"/>
                  </a:srgbClr>
                </a:solidFill>
              </a:rPr>
              <a:t>．三级封锁协议</a:t>
            </a:r>
          </a:p>
        </p:txBody>
      </p:sp>
      <p:sp>
        <p:nvSpPr>
          <p:cNvPr id="20" name="矩形 19"/>
          <p:cNvSpPr/>
          <p:nvPr/>
        </p:nvSpPr>
        <p:spPr>
          <a:xfrm>
            <a:off x="785598" y="1754528"/>
            <a:ext cx="10876982" cy="1200329"/>
          </a:xfrm>
          <a:prstGeom prst="rect">
            <a:avLst/>
          </a:prstGeom>
        </p:spPr>
        <p:txBody>
          <a:bodyPr wrap="square">
            <a:spAutoFit/>
            <a:scene3d>
              <a:camera prst="orthographicFront"/>
              <a:lightRig rig="threePt" dir="t"/>
            </a:scene3d>
            <a:sp3d contourW="6350"/>
          </a:bodyPr>
          <a:lstStyle/>
          <a:p>
            <a:r>
              <a:rPr lang="zh-CN" altLang="en-US" dirty="0">
                <a:solidFill>
                  <a:srgbClr val="000000"/>
                </a:solidFill>
              </a:rPr>
              <a:t>三级封锁协议在二级封锁协议的基础上，再规定</a:t>
            </a:r>
            <a:r>
              <a:rPr lang="en-US" altLang="zh-CN" dirty="0">
                <a:solidFill>
                  <a:srgbClr val="000000"/>
                </a:solidFill>
              </a:rPr>
              <a:t>S</a:t>
            </a:r>
            <a:r>
              <a:rPr lang="zh-CN" altLang="en-US" dirty="0">
                <a:solidFill>
                  <a:srgbClr val="000000"/>
                </a:solidFill>
              </a:rPr>
              <a:t>锁必须在事务</a:t>
            </a:r>
            <a:r>
              <a:rPr lang="en-US" altLang="zh-CN" dirty="0">
                <a:solidFill>
                  <a:srgbClr val="000000"/>
                </a:solidFill>
              </a:rPr>
              <a:t>T</a:t>
            </a:r>
            <a:r>
              <a:rPr lang="zh-CN" altLang="en-US" dirty="0">
                <a:solidFill>
                  <a:srgbClr val="000000"/>
                </a:solidFill>
              </a:rPr>
              <a:t>结束后才能释放。如果未获准加</a:t>
            </a:r>
            <a:r>
              <a:rPr lang="en-US" altLang="zh-CN" dirty="0">
                <a:solidFill>
                  <a:srgbClr val="000000"/>
                </a:solidFill>
              </a:rPr>
              <a:t>S</a:t>
            </a:r>
            <a:r>
              <a:rPr lang="zh-CN" altLang="en-US" dirty="0">
                <a:solidFill>
                  <a:srgbClr val="000000"/>
                </a:solidFill>
              </a:rPr>
              <a:t>锁，则该事务</a:t>
            </a:r>
            <a:r>
              <a:rPr lang="en-US" altLang="zh-CN" dirty="0">
                <a:solidFill>
                  <a:srgbClr val="000000"/>
                </a:solidFill>
              </a:rPr>
              <a:t>T</a:t>
            </a:r>
            <a:r>
              <a:rPr lang="zh-CN" altLang="en-US" dirty="0">
                <a:solidFill>
                  <a:srgbClr val="000000"/>
                </a:solidFill>
              </a:rPr>
              <a:t>进入等待状态，直到获准加</a:t>
            </a:r>
            <a:r>
              <a:rPr lang="en-US" altLang="zh-CN" dirty="0">
                <a:solidFill>
                  <a:srgbClr val="000000"/>
                </a:solidFill>
              </a:rPr>
              <a:t>X</a:t>
            </a:r>
            <a:r>
              <a:rPr lang="zh-CN" altLang="en-US" dirty="0">
                <a:solidFill>
                  <a:srgbClr val="000000"/>
                </a:solidFill>
              </a:rPr>
              <a:t>锁后该事务才继续执行。</a:t>
            </a:r>
          </a:p>
          <a:p>
            <a:r>
              <a:rPr lang="zh-CN" altLang="en-US" dirty="0">
                <a:solidFill>
                  <a:srgbClr val="000000"/>
                </a:solidFill>
              </a:rPr>
              <a:t>三级封锁协议除了能防止丢失修改和读“脏”数据的问题之外，还能解决不可重复读的问题，如表</a:t>
            </a:r>
            <a:r>
              <a:rPr lang="en-US" altLang="zh-CN" dirty="0">
                <a:solidFill>
                  <a:srgbClr val="000000"/>
                </a:solidFill>
              </a:rPr>
              <a:t>12-13</a:t>
            </a:r>
            <a:r>
              <a:rPr lang="zh-CN" altLang="en-US" dirty="0">
                <a:solidFill>
                  <a:srgbClr val="000000"/>
                </a:solidFill>
              </a:rPr>
              <a:t>所示。</a:t>
            </a:r>
          </a:p>
        </p:txBody>
      </p:sp>
      <p:graphicFrame>
        <p:nvGraphicFramePr>
          <p:cNvPr id="3" name="表格 2"/>
          <p:cNvGraphicFramePr>
            <a:graphicFrameLocks noGrp="1"/>
          </p:cNvGraphicFramePr>
          <p:nvPr>
            <p:extLst>
              <p:ext uri="{D42A27DB-BD31-4B8C-83A1-F6EECF244321}">
                <p14:modId xmlns:p14="http://schemas.microsoft.com/office/powerpoint/2010/main" val="679963905"/>
              </p:ext>
            </p:extLst>
          </p:nvPr>
        </p:nvGraphicFramePr>
        <p:xfrm>
          <a:off x="838200" y="3556792"/>
          <a:ext cx="11049000" cy="2323745"/>
        </p:xfrm>
        <a:graphic>
          <a:graphicData uri="http://schemas.openxmlformats.org/drawingml/2006/table">
            <a:tbl>
              <a:tblPr/>
              <a:tblGrid>
                <a:gridCol w="1841500"/>
                <a:gridCol w="1841500"/>
                <a:gridCol w="1841500"/>
                <a:gridCol w="1841500"/>
                <a:gridCol w="1841500"/>
                <a:gridCol w="1841500"/>
              </a:tblGrid>
              <a:tr h="464749">
                <a:tc>
                  <a:txBody>
                    <a:bodyPr/>
                    <a:lstStyle/>
                    <a:p>
                      <a:pPr algn="ctr">
                        <a:lnSpc>
                          <a:spcPts val="1400"/>
                        </a:lnSpc>
                        <a:spcBef>
                          <a:spcPts val="100"/>
                        </a:spcBef>
                        <a:spcAft>
                          <a:spcPts val="100"/>
                        </a:spcAft>
                      </a:pPr>
                      <a:r>
                        <a:rPr lang="zh-CN" sz="2000" kern="100" dirty="0">
                          <a:effectLst/>
                          <a:latin typeface="Arial"/>
                          <a:ea typeface="黑体"/>
                          <a:cs typeface="Times New Roman"/>
                        </a:rPr>
                        <a:t>时刻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时刻</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事务甲</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事务乙</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749">
                <a:tc>
                  <a:txBody>
                    <a:bodyPr/>
                    <a:lstStyle/>
                    <a:p>
                      <a:pPr marL="36195" marR="36195" algn="just">
                        <a:lnSpc>
                          <a:spcPts val="1400"/>
                        </a:lnSpc>
                        <a:spcBef>
                          <a:spcPts val="100"/>
                        </a:spcBef>
                        <a:spcAft>
                          <a:spcPts val="100"/>
                        </a:spcAft>
                      </a:pPr>
                      <a:r>
                        <a:rPr lang="en-US" sz="2000" dirty="0">
                          <a:effectLst/>
                          <a:latin typeface="Times New Roman"/>
                          <a:ea typeface="宋体"/>
                        </a:rPr>
                        <a:t>t0</a:t>
                      </a:r>
                      <a:endParaRPr lang="zh-CN" sz="20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获准</a:t>
                      </a:r>
                      <a:r>
                        <a:rPr lang="en-US" sz="2000" dirty="0" err="1">
                          <a:effectLst/>
                          <a:latin typeface="Times New Roman"/>
                          <a:ea typeface="宋体"/>
                        </a:rPr>
                        <a:t>Xlock</a:t>
                      </a:r>
                      <a:r>
                        <a:rPr lang="en-US" sz="2000" dirty="0">
                          <a:effectLst/>
                          <a:latin typeface="Times New Roman"/>
                          <a:ea typeface="宋体"/>
                        </a:rPr>
                        <a:t>(A)</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t4</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Rollback</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749">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Read(A)=50</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t5</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Unlock(A)</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749">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A=A-3</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t6</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 </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获准</a:t>
                      </a:r>
                      <a:r>
                        <a:rPr lang="en-US" sz="2000">
                          <a:effectLst/>
                          <a:latin typeface="Times New Roman"/>
                          <a:ea typeface="宋体"/>
                        </a:rPr>
                        <a:t>Slock(A)</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4749">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Write(A)=47</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申请</a:t>
                      </a:r>
                      <a:r>
                        <a:rPr lang="en-US" sz="2000">
                          <a:effectLst/>
                          <a:latin typeface="Times New Roman"/>
                          <a:ea typeface="宋体"/>
                        </a:rPr>
                        <a:t>Slock(A)</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t7</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Read(A)=50</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0098922"/>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占位符 38"/>
          <p:cNvPicPr>
            <a:picLocks noGrp="1" noChangeAspect="1"/>
          </p:cNvPicPr>
          <p:nvPr>
            <p:ph type="pic" sz="quarter" idx="10"/>
          </p:nvPr>
        </p:nvPicPr>
        <p:blipFill>
          <a:blip r:embed="rId3" cstate="screen"/>
          <a:srcRect/>
          <a:stretch>
            <a:fillRect/>
          </a:stretch>
        </p:blipFill>
        <p:spPr/>
      </p:pic>
      <p:sp>
        <p:nvSpPr>
          <p:cNvPr id="7" name="矩形: 圆角 6"/>
          <p:cNvSpPr/>
          <p:nvPr/>
        </p:nvSpPr>
        <p:spPr>
          <a:xfrm rot="2700000">
            <a:off x="1284923" y="1254233"/>
            <a:ext cx="1668167" cy="1668167"/>
          </a:xfrm>
          <a:prstGeom prst="round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p:nvSpPr>
        <p:spPr>
          <a:xfrm rot="2700000">
            <a:off x="4687212" y="-1348712"/>
            <a:ext cx="2717656" cy="2717656"/>
          </a:xfrm>
          <a:custGeom>
            <a:avLst/>
            <a:gdLst>
              <a:gd name="connsiteX0" fmla="*/ 0 w 2717656"/>
              <a:gd name="connsiteY0" fmla="*/ 2703351 h 2717656"/>
              <a:gd name="connsiteX1" fmla="*/ 2703351 w 2717656"/>
              <a:gd name="connsiteY1" fmla="*/ 0 h 2717656"/>
              <a:gd name="connsiteX2" fmla="*/ 2717656 w 2717656"/>
              <a:gd name="connsiteY2" fmla="*/ 70857 h 2717656"/>
              <a:gd name="connsiteX3" fmla="*/ 2717656 w 2717656"/>
              <a:gd name="connsiteY3" fmla="*/ 2511563 h 2717656"/>
              <a:gd name="connsiteX4" fmla="*/ 2511563 w 2717656"/>
              <a:gd name="connsiteY4" fmla="*/ 2717656 h 2717656"/>
              <a:gd name="connsiteX5" fmla="*/ 70857 w 2717656"/>
              <a:gd name="connsiteY5" fmla="*/ 2717656 h 271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7656" h="2717656">
                <a:moveTo>
                  <a:pt x="0" y="2703351"/>
                </a:moveTo>
                <a:lnTo>
                  <a:pt x="2703351" y="0"/>
                </a:lnTo>
                <a:lnTo>
                  <a:pt x="2717656" y="70857"/>
                </a:lnTo>
                <a:lnTo>
                  <a:pt x="2717656" y="2511563"/>
                </a:lnTo>
                <a:cubicBezTo>
                  <a:pt x="2717656" y="2625385"/>
                  <a:pt x="2625385" y="2717656"/>
                  <a:pt x="2511563" y="2717656"/>
                </a:cubicBezTo>
                <a:lnTo>
                  <a:pt x="70857" y="271765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262451" y="342900"/>
            <a:ext cx="1605280" cy="521970"/>
          </a:xfrm>
          <a:prstGeom prst="rect">
            <a:avLst/>
          </a:prstGeom>
          <a:noFill/>
        </p:spPr>
        <p:txBody>
          <a:bodyPr wrap="none" rtlCol="0">
            <a:spAutoFit/>
          </a:bodyPr>
          <a:lstStyle/>
          <a:p>
            <a:pPr algn="ctr"/>
            <a:r>
              <a:rPr lang="zh-CN" altLang="en-US" sz="2800" b="1" dirty="0">
                <a:solidFill>
                  <a:schemeClr val="bg1"/>
                </a:solidFill>
              </a:rPr>
              <a:t>内容安排</a:t>
            </a:r>
            <a:endParaRPr lang="en-US" altLang="zh-CN" sz="2800" b="1" dirty="0">
              <a:solidFill>
                <a:schemeClr val="bg1"/>
              </a:solidFill>
            </a:endParaRPr>
          </a:p>
        </p:txBody>
      </p:sp>
      <p:grpSp>
        <p:nvGrpSpPr>
          <p:cNvPr id="40" name="组合 39"/>
          <p:cNvGrpSpPr/>
          <p:nvPr/>
        </p:nvGrpSpPr>
        <p:grpSpPr>
          <a:xfrm>
            <a:off x="7311651" y="1946672"/>
            <a:ext cx="2009066" cy="369332"/>
            <a:chOff x="6918586" y="2452132"/>
            <a:chExt cx="2009066" cy="369332"/>
          </a:xfrm>
        </p:grpSpPr>
        <p:sp>
          <p:nvSpPr>
            <p:cNvPr id="29" name="文本框 28"/>
            <p:cNvSpPr txBox="1"/>
            <p:nvPr/>
          </p:nvSpPr>
          <p:spPr>
            <a:xfrm>
              <a:off x="7717064" y="2452132"/>
              <a:ext cx="1210588"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a:solidFill>
                    <a:schemeClr val="accent1"/>
                  </a:solidFill>
                </a:rPr>
                <a:t>事务处理</a:t>
              </a:r>
            </a:p>
          </p:txBody>
        </p:sp>
        <p:sp>
          <p:nvSpPr>
            <p:cNvPr id="33" name="文本框 32"/>
            <p:cNvSpPr txBox="1"/>
            <p:nvPr/>
          </p:nvSpPr>
          <p:spPr>
            <a:xfrm>
              <a:off x="6918586" y="2452132"/>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01.</a:t>
              </a:r>
            </a:p>
          </p:txBody>
        </p:sp>
      </p:grpSp>
      <p:grpSp>
        <p:nvGrpSpPr>
          <p:cNvPr id="41" name="组合 40"/>
          <p:cNvGrpSpPr/>
          <p:nvPr/>
        </p:nvGrpSpPr>
        <p:grpSpPr>
          <a:xfrm>
            <a:off x="7293871" y="2455089"/>
            <a:ext cx="2009066" cy="369332"/>
            <a:chOff x="6918586" y="3267889"/>
            <a:chExt cx="2009066" cy="369332"/>
          </a:xfrm>
        </p:grpSpPr>
        <p:sp>
          <p:nvSpPr>
            <p:cNvPr id="30" name="文本框 29"/>
            <p:cNvSpPr txBox="1"/>
            <p:nvPr/>
          </p:nvSpPr>
          <p:spPr>
            <a:xfrm>
              <a:off x="7717064" y="3267889"/>
              <a:ext cx="1210588"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a:solidFill>
                    <a:schemeClr val="accent1"/>
                  </a:solidFill>
                </a:rPr>
                <a:t>并发访问</a:t>
              </a:r>
              <a:endParaRPr lang="zh-CN" altLang="en-US" sz="2000" b="1" dirty="0">
                <a:solidFill>
                  <a:schemeClr val="accent1"/>
                </a:solidFill>
              </a:endParaRPr>
            </a:p>
          </p:txBody>
        </p:sp>
        <p:sp>
          <p:nvSpPr>
            <p:cNvPr id="34" name="文本框 33"/>
            <p:cNvSpPr txBox="1"/>
            <p:nvPr/>
          </p:nvSpPr>
          <p:spPr>
            <a:xfrm>
              <a:off x="6918586" y="3267889"/>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02.</a:t>
              </a:r>
            </a:p>
          </p:txBody>
        </p:sp>
      </p:grpSp>
      <p:grpSp>
        <p:nvGrpSpPr>
          <p:cNvPr id="42" name="组合 41"/>
          <p:cNvGrpSpPr/>
          <p:nvPr/>
        </p:nvGrpSpPr>
        <p:grpSpPr>
          <a:xfrm>
            <a:off x="7293871" y="2977476"/>
            <a:ext cx="1239624" cy="369332"/>
            <a:chOff x="6918586" y="4083646"/>
            <a:chExt cx="1239624" cy="369332"/>
          </a:xfrm>
        </p:grpSpPr>
        <p:sp>
          <p:nvSpPr>
            <p:cNvPr id="31" name="文本框 30"/>
            <p:cNvSpPr txBox="1"/>
            <p:nvPr/>
          </p:nvSpPr>
          <p:spPr>
            <a:xfrm>
              <a:off x="7717064" y="4083646"/>
              <a:ext cx="441146"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smtClean="0">
                  <a:solidFill>
                    <a:schemeClr val="accent1"/>
                  </a:solidFill>
                </a:rPr>
                <a:t>锁</a:t>
              </a:r>
              <a:endParaRPr lang="zh-CN" altLang="en-US" sz="2000" b="1" dirty="0">
                <a:solidFill>
                  <a:schemeClr val="accent1"/>
                </a:solidFill>
              </a:endParaRPr>
            </a:p>
          </p:txBody>
        </p:sp>
        <p:sp>
          <p:nvSpPr>
            <p:cNvPr id="35" name="文本框 34"/>
            <p:cNvSpPr txBox="1"/>
            <p:nvPr/>
          </p:nvSpPr>
          <p:spPr>
            <a:xfrm>
              <a:off x="6918586" y="4083646"/>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03.</a:t>
              </a:r>
            </a:p>
          </p:txBody>
        </p:sp>
      </p:grpSp>
      <p:grpSp>
        <p:nvGrpSpPr>
          <p:cNvPr id="43" name="组合 42"/>
          <p:cNvGrpSpPr/>
          <p:nvPr/>
        </p:nvGrpSpPr>
        <p:grpSpPr>
          <a:xfrm>
            <a:off x="7293871" y="3499862"/>
            <a:ext cx="2522027" cy="369332"/>
            <a:chOff x="6918586" y="4899402"/>
            <a:chExt cx="2522027" cy="369332"/>
          </a:xfrm>
        </p:grpSpPr>
        <p:sp>
          <p:nvSpPr>
            <p:cNvPr id="32" name="文本框 31"/>
            <p:cNvSpPr txBox="1"/>
            <p:nvPr/>
          </p:nvSpPr>
          <p:spPr>
            <a:xfrm>
              <a:off x="7717064" y="4899402"/>
              <a:ext cx="1723549" cy="369332"/>
            </a:xfrm>
            <a:prstGeom prst="rect">
              <a:avLst/>
            </a:prstGeom>
            <a:noFill/>
          </p:spPr>
          <p:txBody>
            <a:bodyPr wrap="none" rtlCol="0">
              <a:spAutoFit/>
              <a:scene3d>
                <a:camera prst="orthographicFront"/>
                <a:lightRig rig="threePt" dir="t"/>
              </a:scene3d>
              <a:sp3d contourW="6350"/>
            </a:bodyPr>
            <a:lstStyle/>
            <a:p>
              <a:pPr fontAlgn="base">
                <a:lnSpc>
                  <a:spcPct val="90000"/>
                </a:lnSpc>
              </a:pPr>
              <a:r>
                <a:rPr lang="zh-CN" altLang="en-US" sz="2000" b="1" dirty="0">
                  <a:solidFill>
                    <a:schemeClr val="accent1"/>
                  </a:solidFill>
                </a:rPr>
                <a:t>事务隔离级别</a:t>
              </a:r>
              <a:endParaRPr lang="zh-CN" altLang="en-US" sz="2000" b="1" dirty="0">
                <a:solidFill>
                  <a:schemeClr val="accent1"/>
                </a:solidFill>
              </a:endParaRPr>
            </a:p>
          </p:txBody>
        </p:sp>
        <p:sp>
          <p:nvSpPr>
            <p:cNvPr id="36" name="文本框 35"/>
            <p:cNvSpPr txBox="1"/>
            <p:nvPr/>
          </p:nvSpPr>
          <p:spPr>
            <a:xfrm>
              <a:off x="6918586" y="4899402"/>
              <a:ext cx="535305" cy="368300"/>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fontAlgn="base">
                <a:lnSpc>
                  <a:spcPct val="90000"/>
                </a:lnSpc>
              </a:pPr>
              <a:r>
                <a:rPr lang="en-US" altLang="zh-CN" sz="2000" dirty="0">
                  <a:solidFill>
                    <a:schemeClr val="accent1"/>
                  </a:solidFill>
                </a:rPr>
                <a:t>04.</a:t>
              </a:r>
            </a:p>
          </p:txBody>
        </p:sp>
      </p:gr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350323"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 两段锁协议</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03</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7" name="矩形 46"/>
          <p:cNvSpPr/>
          <p:nvPr/>
        </p:nvSpPr>
        <p:spPr>
          <a:xfrm>
            <a:off x="6622972" y="1483727"/>
            <a:ext cx="5039608" cy="3015184"/>
          </a:xfrm>
          <a:prstGeom prst="rect">
            <a:avLst/>
          </a:prstGeom>
        </p:spPr>
        <p:txBody>
          <a:bodyPr wrap="square">
            <a:spAutoFit/>
            <a:scene3d>
              <a:camera prst="orthographicFront"/>
              <a:lightRig rig="threePt" dir="t"/>
            </a:scene3d>
            <a:sp3d contourW="6350"/>
          </a:bodyPr>
          <a:lstStyle/>
          <a:p>
            <a:pPr>
              <a:lnSpc>
                <a:spcPct val="120000"/>
              </a:lnSpc>
            </a:pPr>
            <a:r>
              <a:rPr lang="zh-CN" altLang="en-US" sz="2000" b="1" dirty="0">
                <a:solidFill>
                  <a:schemeClr val="tx1">
                    <a:lumMod val="65000"/>
                    <a:lumOff val="35000"/>
                  </a:schemeClr>
                </a:solidFill>
              </a:rPr>
              <a:t>两段锁协议是从加锁、解锁顺序（会影响事务的并发调度）的角度来描述。若并发执行的事务均遵守两段锁协议，则对这些事务的任何并发调度策略都是可串行化的。两段锁协议是并发调度可串行化的充分条件，但不是必要条件。在实际应用中也有一些事务并不遵守两段锁协议，但它们却可能是可串行化调度</a:t>
            </a:r>
            <a:r>
              <a:rPr lang="zh-CN" altLang="en-US" sz="2000" b="1" dirty="0" smtClean="0">
                <a:solidFill>
                  <a:schemeClr val="tx1">
                    <a:lumMod val="65000"/>
                    <a:lumOff val="35000"/>
                  </a:schemeClr>
                </a:solidFill>
              </a:rPr>
              <a:t>。</a:t>
            </a:r>
            <a:endParaRPr lang="zh-CN" altLang="en-US" sz="2000" b="1" dirty="0">
              <a:solidFill>
                <a:schemeClr val="tx1">
                  <a:lumMod val="65000"/>
                  <a:lumOff val="35000"/>
                </a:schemeClr>
              </a:solidFill>
            </a:endParaRPr>
          </a:p>
        </p:txBody>
      </p:sp>
      <p:sp>
        <p:nvSpPr>
          <p:cNvPr id="2" name="矩形 1"/>
          <p:cNvSpPr/>
          <p:nvPr/>
        </p:nvSpPr>
        <p:spPr>
          <a:xfrm>
            <a:off x="785597" y="1329802"/>
            <a:ext cx="5000348" cy="4093428"/>
          </a:xfrm>
          <a:prstGeom prst="rect">
            <a:avLst/>
          </a:prstGeom>
        </p:spPr>
        <p:txBody>
          <a:bodyPr wrap="square">
            <a:spAutoFit/>
          </a:bodyPr>
          <a:lstStyle/>
          <a:p>
            <a:r>
              <a:rPr lang="zh-CN" altLang="en-US" sz="2000" dirty="0"/>
              <a:t>为了保证并发调度的正确性，</a:t>
            </a:r>
            <a:r>
              <a:rPr lang="en-US" altLang="zh-CN" sz="2000" dirty="0"/>
              <a:t>DBMS</a:t>
            </a:r>
            <a:r>
              <a:rPr lang="zh-CN" altLang="en-US" sz="2000" dirty="0"/>
              <a:t>普遍采用两段锁协议来实现并发调度的可串行化。所谓两段锁协议是指将每个事务的执行严格分为两个阶段：加锁阶段（扩展阶段）和解锁阶段（收缩阶段）。遵守第三级封锁协议必然遵守两段锁协议。</a:t>
            </a:r>
          </a:p>
          <a:p>
            <a:r>
              <a:rPr lang="zh-CN" altLang="en-US" sz="2000" dirty="0"/>
              <a:t>（</a:t>
            </a:r>
            <a:r>
              <a:rPr lang="en-US" altLang="zh-CN" sz="2000" dirty="0"/>
              <a:t>1</a:t>
            </a:r>
            <a:r>
              <a:rPr lang="zh-CN" altLang="en-US" sz="2000" dirty="0"/>
              <a:t>）加锁阶段：在对任何数据进行读操作之前要申请并获得</a:t>
            </a:r>
            <a:r>
              <a:rPr lang="en-US" altLang="zh-CN" sz="2000" dirty="0"/>
              <a:t>S</a:t>
            </a:r>
            <a:r>
              <a:rPr lang="zh-CN" altLang="en-US" sz="2000" dirty="0"/>
              <a:t>锁，在进行写操作之前要申请并获得</a:t>
            </a:r>
            <a:r>
              <a:rPr lang="en-US" altLang="zh-CN" sz="2000" dirty="0"/>
              <a:t>X</a:t>
            </a:r>
            <a:r>
              <a:rPr lang="zh-CN" altLang="en-US" sz="2000" dirty="0"/>
              <a:t>锁，在这个阶段，事务可以申请加锁，但不能释放锁。</a:t>
            </a:r>
          </a:p>
          <a:p>
            <a:r>
              <a:rPr lang="zh-CN" altLang="en-US" sz="2000" dirty="0"/>
              <a:t>（</a:t>
            </a:r>
            <a:r>
              <a:rPr lang="en-US" altLang="zh-CN" sz="2000" dirty="0"/>
              <a:t>2</a:t>
            </a:r>
            <a:r>
              <a:rPr lang="zh-CN" altLang="en-US" sz="2000" dirty="0"/>
              <a:t>）解锁阶段：当事务释放了一个锁以后，事务会进入解锁阶段，在这个阶段，事务只能解锁，不能再进行加锁。</a:t>
            </a:r>
          </a:p>
        </p:txBody>
      </p:sp>
      <p:sp>
        <p:nvSpPr>
          <p:cNvPr id="3" name="矩形 2"/>
          <p:cNvSpPr/>
          <p:nvPr/>
        </p:nvSpPr>
        <p:spPr>
          <a:xfrm>
            <a:off x="6604560" y="4982170"/>
            <a:ext cx="5076432" cy="923330"/>
          </a:xfrm>
          <a:prstGeom prst="rect">
            <a:avLst/>
          </a:prstGeom>
        </p:spPr>
        <p:txBody>
          <a:bodyPr wrap="square">
            <a:spAutoFit/>
          </a:bodyPr>
          <a:lstStyle/>
          <a:p>
            <a:r>
              <a:rPr lang="zh-CN" altLang="en-US" dirty="0"/>
              <a:t>例如，表</a:t>
            </a:r>
            <a:r>
              <a:rPr lang="en-US" altLang="zh-CN" dirty="0"/>
              <a:t>12-14</a:t>
            </a:r>
            <a:r>
              <a:rPr lang="zh-CN" altLang="en-US" dirty="0"/>
              <a:t>所示为遵守两段协议的可串行化调度，而表</a:t>
            </a:r>
            <a:r>
              <a:rPr lang="en-US" altLang="zh-CN" dirty="0"/>
              <a:t>12-15</a:t>
            </a:r>
            <a:r>
              <a:rPr lang="zh-CN" altLang="en-US" dirty="0"/>
              <a:t>所示为不遵守两段协议的可串行化调度。</a:t>
            </a: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p:cNvCxnSpPr/>
          <p:nvPr/>
        </p:nvCxnSpPr>
        <p:spPr>
          <a:xfrm>
            <a:off x="6096000" y="1790799"/>
            <a:ext cx="0" cy="411470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350323"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 两段锁协议</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1215620" y="1329802"/>
            <a:ext cx="4134465" cy="369332"/>
          </a:xfrm>
          <a:prstGeom prst="rect">
            <a:avLst/>
          </a:prstGeom>
        </p:spPr>
        <p:txBody>
          <a:bodyPr wrap="none">
            <a:spAutoFit/>
          </a:bodyPr>
          <a:lstStyle/>
          <a:p>
            <a:r>
              <a:rPr lang="zh-CN" altLang="zh-CN" dirty="0"/>
              <a:t>表</a:t>
            </a:r>
            <a:r>
              <a:rPr lang="en-US" altLang="zh-CN" dirty="0"/>
              <a:t>12-14  </a:t>
            </a:r>
            <a:r>
              <a:rPr lang="zh-CN" altLang="zh-CN" dirty="0"/>
              <a:t>遵守两段协议的可串行化调度</a:t>
            </a:r>
          </a:p>
        </p:txBody>
      </p:sp>
      <p:sp>
        <p:nvSpPr>
          <p:cNvPr id="5" name="矩形 4"/>
          <p:cNvSpPr/>
          <p:nvPr/>
        </p:nvSpPr>
        <p:spPr>
          <a:xfrm>
            <a:off x="6909582" y="1342205"/>
            <a:ext cx="4301177" cy="369332"/>
          </a:xfrm>
          <a:prstGeom prst="rect">
            <a:avLst/>
          </a:prstGeom>
        </p:spPr>
        <p:txBody>
          <a:bodyPr wrap="none">
            <a:spAutoFit/>
          </a:bodyPr>
          <a:lstStyle/>
          <a:p>
            <a:r>
              <a:rPr lang="zh-CN" altLang="zh-CN" dirty="0"/>
              <a:t>表</a:t>
            </a:r>
            <a:r>
              <a:rPr lang="en-US" altLang="zh-CN" dirty="0"/>
              <a:t>12-15 </a:t>
            </a:r>
            <a:r>
              <a:rPr lang="zh-CN" altLang="zh-CN" dirty="0"/>
              <a:t>不遵守两段协议的可串行化调度</a:t>
            </a:r>
          </a:p>
        </p:txBody>
      </p:sp>
      <p:graphicFrame>
        <p:nvGraphicFramePr>
          <p:cNvPr id="6" name="表格 5"/>
          <p:cNvGraphicFramePr>
            <a:graphicFrameLocks noGrp="1"/>
          </p:cNvGraphicFramePr>
          <p:nvPr>
            <p:extLst>
              <p:ext uri="{D42A27DB-BD31-4B8C-83A1-F6EECF244321}">
                <p14:modId xmlns:p14="http://schemas.microsoft.com/office/powerpoint/2010/main" val="3148712275"/>
              </p:ext>
            </p:extLst>
          </p:nvPr>
        </p:nvGraphicFramePr>
        <p:xfrm>
          <a:off x="260451" y="1790792"/>
          <a:ext cx="5620086" cy="4546945"/>
        </p:xfrm>
        <a:graphic>
          <a:graphicData uri="http://schemas.openxmlformats.org/drawingml/2006/table">
            <a:tbl>
              <a:tblPr/>
              <a:tblGrid>
                <a:gridCol w="936681"/>
                <a:gridCol w="936681"/>
                <a:gridCol w="936681"/>
                <a:gridCol w="936681"/>
                <a:gridCol w="936681"/>
                <a:gridCol w="936681"/>
              </a:tblGrid>
              <a:tr h="349765">
                <a:tc>
                  <a:txBody>
                    <a:bodyPr/>
                    <a:lstStyle/>
                    <a:p>
                      <a:pPr algn="ctr">
                        <a:lnSpc>
                          <a:spcPts val="1400"/>
                        </a:lnSpc>
                        <a:spcBef>
                          <a:spcPts val="100"/>
                        </a:spcBef>
                        <a:spcAft>
                          <a:spcPts val="100"/>
                        </a:spcAft>
                      </a:pPr>
                      <a:r>
                        <a:rPr lang="zh-CN" sz="1200" kern="100" dirty="0">
                          <a:effectLst/>
                          <a:latin typeface="Arial"/>
                          <a:ea typeface="黑体"/>
                          <a:cs typeface="Times New Roman"/>
                        </a:rPr>
                        <a:t>时刻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事务</a:t>
                      </a:r>
                      <a:r>
                        <a:rPr lang="en-US" sz="1200" kern="100">
                          <a:effectLst/>
                          <a:latin typeface="Arial"/>
                          <a:ea typeface="黑体"/>
                          <a:cs typeface="Times New Roman"/>
                        </a:rPr>
                        <a:t>T1</a:t>
                      </a:r>
                      <a:endParaRPr lang="zh-CN" sz="12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事务</a:t>
                      </a:r>
                      <a:r>
                        <a:rPr lang="en-US" sz="1200" kern="100">
                          <a:effectLst/>
                          <a:latin typeface="Arial"/>
                          <a:ea typeface="黑体"/>
                          <a:cs typeface="Times New Roman"/>
                        </a:rPr>
                        <a:t>T2</a:t>
                      </a:r>
                      <a:endParaRPr lang="zh-CN" sz="12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时刻</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事务</a:t>
                      </a:r>
                      <a:r>
                        <a:rPr lang="en-US" sz="1200" kern="100">
                          <a:effectLst/>
                          <a:latin typeface="Arial"/>
                          <a:ea typeface="黑体"/>
                          <a:cs typeface="Times New Roman"/>
                        </a:rPr>
                        <a:t>T1</a:t>
                      </a:r>
                      <a:endParaRPr lang="zh-CN" sz="12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事务</a:t>
                      </a:r>
                      <a:r>
                        <a:rPr lang="en-US" sz="1200" kern="100">
                          <a:effectLst/>
                          <a:latin typeface="Arial"/>
                          <a:ea typeface="黑体"/>
                          <a:cs typeface="Times New Roman"/>
                        </a:rPr>
                        <a:t>T2</a:t>
                      </a:r>
                      <a:endParaRPr lang="zh-CN" sz="12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t0</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err="1">
                          <a:effectLst/>
                          <a:latin typeface="Times New Roman"/>
                          <a:ea typeface="宋体"/>
                        </a:rPr>
                        <a:t>Slock</a:t>
                      </a:r>
                      <a:r>
                        <a:rPr lang="en-US" sz="1200" dirty="0">
                          <a:effectLst/>
                          <a:latin typeface="Times New Roman"/>
                          <a:ea typeface="宋体"/>
                        </a:rPr>
                        <a:t> A</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t12</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Read B=29</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t1</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Read A=50</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t13</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Xlock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t2</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Xlock A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t14</a:t>
                      </a:r>
                      <a:endParaRPr lang="zh-CN" sz="12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B=B-1</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t3</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A=A-2</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t15</a:t>
                      </a:r>
                      <a:endParaRPr lang="zh-CN" sz="12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Write B=28</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t4</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Write A=48</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t16</a:t>
                      </a:r>
                      <a:endParaRPr lang="zh-CN" sz="12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Slock A</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t5</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Slock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t17</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Unlock A</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Wait</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t6</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Read B=30</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t18</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Read A=48</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t7</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Xlock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t19</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Xlock A</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t8</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Slock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t20</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A=A-2</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t9</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B=B-1</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Wait</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t21</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Write A=46</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t10</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Write B=29</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Wait</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t22</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Unlock A</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9765">
                <a:tc>
                  <a:txBody>
                    <a:bodyPr/>
                    <a:lstStyle/>
                    <a:p>
                      <a:pPr marL="36195" marR="36195" algn="just">
                        <a:lnSpc>
                          <a:spcPts val="1400"/>
                        </a:lnSpc>
                        <a:spcBef>
                          <a:spcPts val="100"/>
                        </a:spcBef>
                        <a:spcAft>
                          <a:spcPts val="100"/>
                        </a:spcAft>
                      </a:pPr>
                      <a:r>
                        <a:rPr lang="en-US" sz="1200">
                          <a:effectLst/>
                          <a:latin typeface="Times New Roman"/>
                          <a:ea typeface="宋体"/>
                        </a:rPr>
                        <a:t>t11</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Unlock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Wait</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t23</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Unlock B</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734016829"/>
              </p:ext>
            </p:extLst>
          </p:nvPr>
        </p:nvGraphicFramePr>
        <p:xfrm>
          <a:off x="6432326" y="1790800"/>
          <a:ext cx="5549466" cy="4612950"/>
        </p:xfrm>
        <a:graphic>
          <a:graphicData uri="http://schemas.openxmlformats.org/drawingml/2006/table">
            <a:tbl>
              <a:tblPr/>
              <a:tblGrid>
                <a:gridCol w="924911"/>
                <a:gridCol w="924911"/>
                <a:gridCol w="924911"/>
                <a:gridCol w="924911"/>
                <a:gridCol w="924911"/>
                <a:gridCol w="924911"/>
              </a:tblGrid>
              <a:tr h="354615">
                <a:tc>
                  <a:txBody>
                    <a:bodyPr/>
                    <a:lstStyle/>
                    <a:p>
                      <a:pPr algn="ctr">
                        <a:lnSpc>
                          <a:spcPts val="1400"/>
                        </a:lnSpc>
                        <a:spcBef>
                          <a:spcPts val="100"/>
                        </a:spcBef>
                        <a:spcAft>
                          <a:spcPts val="100"/>
                        </a:spcAft>
                      </a:pPr>
                      <a:r>
                        <a:rPr lang="zh-CN" sz="1200" kern="100" dirty="0">
                          <a:effectLst/>
                          <a:latin typeface="Arial"/>
                          <a:ea typeface="黑体"/>
                          <a:cs typeface="Times New Roman"/>
                        </a:rPr>
                        <a:t>时刻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事务</a:t>
                      </a:r>
                      <a:r>
                        <a:rPr lang="en-US" sz="1200" kern="100">
                          <a:effectLst/>
                          <a:latin typeface="Arial"/>
                          <a:ea typeface="黑体"/>
                          <a:cs typeface="Times New Roman"/>
                        </a:rPr>
                        <a:t>T1</a:t>
                      </a:r>
                      <a:endParaRPr lang="zh-CN" sz="12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事务</a:t>
                      </a:r>
                      <a:r>
                        <a:rPr lang="en-US" sz="1200" kern="100">
                          <a:effectLst/>
                          <a:latin typeface="Arial"/>
                          <a:ea typeface="黑体"/>
                          <a:cs typeface="Times New Roman"/>
                        </a:rPr>
                        <a:t>T2</a:t>
                      </a:r>
                      <a:endParaRPr lang="zh-CN" sz="12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时刻</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事务</a:t>
                      </a:r>
                      <a:r>
                        <a:rPr lang="en-US" sz="1200" kern="100">
                          <a:effectLst/>
                          <a:latin typeface="Arial"/>
                          <a:ea typeface="黑体"/>
                          <a:cs typeface="Times New Roman"/>
                        </a:rPr>
                        <a:t>T1</a:t>
                      </a:r>
                      <a:endParaRPr lang="zh-CN" sz="12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200" kern="100">
                          <a:effectLst/>
                          <a:latin typeface="Arial"/>
                          <a:ea typeface="黑体"/>
                          <a:cs typeface="Times New Roman"/>
                        </a:rPr>
                        <a:t>事务</a:t>
                      </a:r>
                      <a:r>
                        <a:rPr lang="en-US" sz="1200" kern="100">
                          <a:effectLst/>
                          <a:latin typeface="Arial"/>
                          <a:ea typeface="黑体"/>
                          <a:cs typeface="Times New Roman"/>
                        </a:rPr>
                        <a:t>T2</a:t>
                      </a:r>
                      <a:endParaRPr lang="zh-CN" sz="12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dirty="0">
                          <a:effectLst/>
                          <a:latin typeface="Times New Roman"/>
                          <a:ea typeface="宋体"/>
                        </a:rPr>
                        <a:t>t0</a:t>
                      </a:r>
                      <a:endParaRPr lang="zh-CN" sz="12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err="1">
                          <a:effectLst/>
                          <a:latin typeface="Times New Roman"/>
                          <a:ea typeface="宋体"/>
                        </a:rPr>
                        <a:t>Slock</a:t>
                      </a:r>
                      <a:r>
                        <a:rPr lang="en-US" sz="1200" dirty="0">
                          <a:effectLst/>
                          <a:latin typeface="Times New Roman"/>
                          <a:ea typeface="宋体"/>
                        </a:rPr>
                        <a:t> A</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t12</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Unlock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Wait</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t1</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Read A=50</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t13</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Read B=29</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t2</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Xlock A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t14</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Xlock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t3</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A=A-2</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t15</a:t>
                      </a:r>
                      <a:endParaRPr lang="zh-CN" sz="12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B=B-1</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t4</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Write A=48</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t16</a:t>
                      </a:r>
                      <a:endParaRPr lang="zh-CN" sz="12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Write B=28</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t5</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Unlock A</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t17</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Unlock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t6</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Slock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t18</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Slock A</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t7</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Read B=30</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t19</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Read A=48</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t8</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Xlock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t20</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 </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Xlock A</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t9</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Slock B</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t21</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A=A-2</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t10</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B=B-1</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Wait</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t22</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Write A=46</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4615">
                <a:tc>
                  <a:txBody>
                    <a:bodyPr/>
                    <a:lstStyle/>
                    <a:p>
                      <a:pPr marL="36195" marR="36195" algn="just">
                        <a:lnSpc>
                          <a:spcPts val="1400"/>
                        </a:lnSpc>
                        <a:spcBef>
                          <a:spcPts val="100"/>
                        </a:spcBef>
                        <a:spcAft>
                          <a:spcPts val="100"/>
                        </a:spcAft>
                      </a:pPr>
                      <a:r>
                        <a:rPr lang="en-US" sz="1200">
                          <a:effectLst/>
                          <a:latin typeface="Times New Roman"/>
                          <a:ea typeface="宋体"/>
                        </a:rPr>
                        <a:t>t11</a:t>
                      </a:r>
                      <a:endParaRPr lang="zh-CN" sz="12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Write B=29</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Wait</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t23</a:t>
                      </a:r>
                      <a:endParaRPr lang="zh-CN" sz="12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a:effectLst/>
                          <a:latin typeface="Times New Roman"/>
                          <a:ea typeface="宋体"/>
                        </a:rPr>
                        <a:t> </a:t>
                      </a:r>
                      <a:endParaRPr lang="zh-CN" sz="12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1200" dirty="0">
                          <a:effectLst/>
                          <a:latin typeface="Times New Roman"/>
                          <a:ea typeface="宋体"/>
                        </a:rPr>
                        <a:t>Unlock A</a:t>
                      </a:r>
                      <a:endParaRPr lang="zh-CN" sz="12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43919241"/>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锁的粒度</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3" name="矩形 42"/>
          <p:cNvSpPr/>
          <p:nvPr/>
        </p:nvSpPr>
        <p:spPr>
          <a:xfrm>
            <a:off x="304012" y="1217281"/>
            <a:ext cx="11630485" cy="1077218"/>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加锁对并发访问的影响体现在锁的粒度上，锁的粒度是指锁的生效范围（封锁对象）。</a:t>
            </a:r>
          </a:p>
          <a:p>
            <a:pPr indent="0"/>
            <a:r>
              <a:rPr lang="en-US" altLang="zh-CN" sz="1600" dirty="0">
                <a:latin typeface="Courier New" panose="02070309020205020404" charset="0"/>
                <a:ea typeface="宋体" panose="02010600030101010101" pitchFamily="2" charset="-122"/>
                <a:sym typeface="+mn-ea"/>
              </a:rPr>
              <a:t>SQL Server</a:t>
            </a:r>
            <a:r>
              <a:rPr lang="zh-CN" altLang="en-US" sz="1600" dirty="0">
                <a:latin typeface="Courier New" panose="02070309020205020404" charset="0"/>
                <a:ea typeface="宋体" panose="02010600030101010101" pitchFamily="2" charset="-122"/>
                <a:sym typeface="+mn-ea"/>
              </a:rPr>
              <a:t>系统具有多粒度锁定，允许锁定不同层次的资源。为了使锁定成本减至最低，系统会自动分析</a:t>
            </a:r>
            <a:r>
              <a:rPr lang="en-US" altLang="zh-CN" sz="1600" dirty="0">
                <a:latin typeface="Courier New" panose="02070309020205020404" charset="0"/>
                <a:ea typeface="宋体" panose="02010600030101010101" pitchFamily="2" charset="-122"/>
                <a:sym typeface="+mn-ea"/>
              </a:rPr>
              <a:t>SQL</a:t>
            </a:r>
            <a:r>
              <a:rPr lang="zh-CN" altLang="en-US" sz="1600" dirty="0">
                <a:latin typeface="Courier New" panose="02070309020205020404" charset="0"/>
                <a:ea typeface="宋体" panose="02010600030101010101" pitchFamily="2" charset="-122"/>
                <a:sym typeface="+mn-ea"/>
              </a:rPr>
              <a:t>语句请求，将资源锁定在适合任务的级别上，在锁的数目太多时，也会自动进行锁升级。如更新某一行，用行级锁，或更新所有行，升级为表级锁。</a:t>
            </a:r>
          </a:p>
        </p:txBody>
      </p:sp>
      <p:graphicFrame>
        <p:nvGraphicFramePr>
          <p:cNvPr id="3" name="表格 2"/>
          <p:cNvGraphicFramePr>
            <a:graphicFrameLocks noGrp="1"/>
          </p:cNvGraphicFramePr>
          <p:nvPr>
            <p:extLst>
              <p:ext uri="{D42A27DB-BD31-4B8C-83A1-F6EECF244321}">
                <p14:modId xmlns:p14="http://schemas.microsoft.com/office/powerpoint/2010/main" val="2638867129"/>
              </p:ext>
            </p:extLst>
          </p:nvPr>
        </p:nvGraphicFramePr>
        <p:xfrm>
          <a:off x="521743" y="2097835"/>
          <a:ext cx="11538878" cy="4570980"/>
        </p:xfrm>
        <a:graphic>
          <a:graphicData uri="http://schemas.openxmlformats.org/drawingml/2006/table">
            <a:tbl>
              <a:tblPr/>
              <a:tblGrid>
                <a:gridCol w="3886095"/>
                <a:gridCol w="7652783"/>
              </a:tblGrid>
              <a:tr h="380915">
                <a:tc>
                  <a:txBody>
                    <a:bodyPr/>
                    <a:lstStyle/>
                    <a:p>
                      <a:pPr algn="ctr">
                        <a:lnSpc>
                          <a:spcPts val="1400"/>
                        </a:lnSpc>
                        <a:spcBef>
                          <a:spcPts val="100"/>
                        </a:spcBef>
                        <a:spcAft>
                          <a:spcPts val="100"/>
                        </a:spcAft>
                      </a:pPr>
                      <a:r>
                        <a:rPr lang="zh-CN" sz="1800" kern="100" dirty="0">
                          <a:effectLst/>
                          <a:latin typeface="Arial"/>
                          <a:ea typeface="黑体"/>
                          <a:cs typeface="Times New Roman"/>
                        </a:rPr>
                        <a:t>资源</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1800" kern="100">
                          <a:effectLst/>
                          <a:latin typeface="Arial"/>
                          <a:ea typeface="黑体"/>
                          <a:cs typeface="Times New Roman"/>
                        </a:rPr>
                        <a:t>描述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dirty="0">
                          <a:effectLst/>
                          <a:latin typeface="Times New Roman"/>
                          <a:ea typeface="宋体"/>
                        </a:rPr>
                        <a:t>数据行（</a:t>
                      </a:r>
                      <a:r>
                        <a:rPr lang="en-US" sz="1800" dirty="0">
                          <a:effectLst/>
                          <a:latin typeface="Times New Roman"/>
                          <a:ea typeface="宋体"/>
                        </a:rPr>
                        <a:t>RID</a:t>
                      </a:r>
                      <a:r>
                        <a:rPr lang="zh-CN" sz="1800" dirty="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a:effectLst/>
                          <a:latin typeface="Times New Roman"/>
                          <a:ea typeface="宋体"/>
                        </a:rPr>
                        <a:t>用于锁定堆中的单个行的行标识符</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dirty="0">
                          <a:effectLst/>
                          <a:latin typeface="Times New Roman"/>
                          <a:ea typeface="宋体"/>
                        </a:rPr>
                        <a:t>索引行（</a:t>
                      </a:r>
                      <a:r>
                        <a:rPr lang="en-US" sz="1800" dirty="0">
                          <a:effectLst/>
                          <a:latin typeface="Times New Roman"/>
                          <a:ea typeface="宋体"/>
                        </a:rPr>
                        <a:t>Key</a:t>
                      </a:r>
                      <a:r>
                        <a:rPr lang="zh-CN" sz="1800" dirty="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索引中用于保护可序列化事务中的键范围的行锁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dirty="0">
                          <a:effectLst/>
                          <a:latin typeface="Times New Roman"/>
                          <a:ea typeface="宋体"/>
                        </a:rPr>
                        <a:t>页（</a:t>
                      </a:r>
                      <a:r>
                        <a:rPr lang="en-US" sz="1800" dirty="0">
                          <a:effectLst/>
                          <a:latin typeface="Times New Roman"/>
                          <a:ea typeface="宋体"/>
                        </a:rPr>
                        <a:t>Page</a:t>
                      </a:r>
                      <a:r>
                        <a:rPr lang="zh-CN" sz="1800" dirty="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一个数据页或索引页，其大小为</a:t>
                      </a:r>
                      <a:r>
                        <a:rPr lang="en-US" sz="1800" dirty="0">
                          <a:effectLst/>
                          <a:latin typeface="Times New Roman"/>
                          <a:ea typeface="宋体"/>
                        </a:rPr>
                        <a:t>8KB</a:t>
                      </a:r>
                      <a:endParaRPr lang="zh-CN"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a:effectLst/>
                          <a:latin typeface="Times New Roman"/>
                          <a:ea typeface="宋体"/>
                        </a:rPr>
                        <a:t>范围（</a:t>
                      </a:r>
                      <a:r>
                        <a:rPr lang="en-US" sz="1800">
                          <a:effectLst/>
                          <a:latin typeface="Times New Roman"/>
                          <a:ea typeface="宋体"/>
                        </a:rPr>
                        <a:t>Extent</a:t>
                      </a:r>
                      <a:r>
                        <a:rPr lang="zh-CN" sz="180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一组连续的</a:t>
                      </a:r>
                      <a:r>
                        <a:rPr lang="en-US" sz="1800" dirty="0">
                          <a:effectLst/>
                          <a:latin typeface="Times New Roman"/>
                          <a:ea typeface="宋体"/>
                        </a:rPr>
                        <a:t>8</a:t>
                      </a:r>
                      <a:r>
                        <a:rPr lang="zh-CN" sz="1800" dirty="0">
                          <a:effectLst/>
                          <a:latin typeface="Times New Roman"/>
                          <a:ea typeface="宋体"/>
                        </a:rPr>
                        <a:t>个页组成，如数据页或索引页</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en-US" sz="1800">
                          <a:effectLst/>
                          <a:latin typeface="Times New Roman"/>
                          <a:ea typeface="宋体"/>
                        </a:rPr>
                        <a:t>HOBT</a:t>
                      </a:r>
                      <a:endParaRPr lang="zh-CN" sz="18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堆或</a:t>
                      </a:r>
                      <a:r>
                        <a:rPr lang="en-US" sz="1800" dirty="0">
                          <a:effectLst/>
                          <a:latin typeface="Times New Roman"/>
                          <a:ea typeface="宋体"/>
                        </a:rPr>
                        <a:t>B</a:t>
                      </a:r>
                      <a:r>
                        <a:rPr lang="zh-CN" sz="1800" dirty="0">
                          <a:effectLst/>
                          <a:latin typeface="Times New Roman"/>
                          <a:ea typeface="宋体"/>
                        </a:rPr>
                        <a:t>树。保护索引或没有聚集索引的表中数据页堆的锁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a:effectLst/>
                          <a:latin typeface="Times New Roman"/>
                          <a:ea typeface="宋体"/>
                        </a:rPr>
                        <a:t>表（</a:t>
                      </a:r>
                      <a:r>
                        <a:rPr lang="en-US" sz="1800">
                          <a:effectLst/>
                          <a:latin typeface="Times New Roman"/>
                          <a:ea typeface="宋体"/>
                        </a:rPr>
                        <a:t>Table</a:t>
                      </a:r>
                      <a:r>
                        <a:rPr lang="zh-CN" sz="180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包括所有数据和索引的整个表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a:effectLst/>
                          <a:latin typeface="Times New Roman"/>
                          <a:ea typeface="宋体"/>
                        </a:rPr>
                        <a:t>文件（</a:t>
                      </a:r>
                      <a:r>
                        <a:rPr lang="en-US" sz="1800">
                          <a:effectLst/>
                          <a:latin typeface="Times New Roman"/>
                          <a:ea typeface="宋体"/>
                        </a:rPr>
                        <a:t>File</a:t>
                      </a:r>
                      <a:r>
                        <a:rPr lang="zh-CN" sz="180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数据库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a:effectLst/>
                          <a:latin typeface="Times New Roman"/>
                          <a:ea typeface="宋体"/>
                        </a:rPr>
                        <a:t>应用程序（</a:t>
                      </a:r>
                      <a:r>
                        <a:rPr lang="en-US" sz="1800">
                          <a:effectLst/>
                          <a:latin typeface="Times New Roman"/>
                          <a:ea typeface="宋体"/>
                        </a:rPr>
                        <a:t>Application</a:t>
                      </a:r>
                      <a:r>
                        <a:rPr lang="zh-CN" sz="180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应用程序专用的资源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a:effectLst/>
                          <a:latin typeface="Times New Roman"/>
                          <a:ea typeface="宋体"/>
                        </a:rPr>
                        <a:t>元数据（</a:t>
                      </a:r>
                      <a:r>
                        <a:rPr lang="en-US" sz="1800">
                          <a:effectLst/>
                          <a:latin typeface="Times New Roman"/>
                          <a:ea typeface="宋体"/>
                        </a:rPr>
                        <a:t>Metadata</a:t>
                      </a:r>
                      <a:r>
                        <a:rPr lang="zh-CN" sz="180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元数据锁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a:effectLst/>
                          <a:latin typeface="Times New Roman"/>
                          <a:ea typeface="宋体"/>
                        </a:rPr>
                        <a:t>分配单元（</a:t>
                      </a:r>
                      <a:r>
                        <a:rPr lang="en-US" sz="1800">
                          <a:effectLst/>
                          <a:latin typeface="Times New Roman"/>
                          <a:ea typeface="宋体"/>
                        </a:rPr>
                        <a:t>Allocation_Unit</a:t>
                      </a:r>
                      <a:r>
                        <a:rPr lang="zh-CN" sz="180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分配单元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0915">
                <a:tc>
                  <a:txBody>
                    <a:bodyPr/>
                    <a:lstStyle/>
                    <a:p>
                      <a:pPr marL="36195" marR="36195" algn="just">
                        <a:lnSpc>
                          <a:spcPts val="1400"/>
                        </a:lnSpc>
                        <a:spcBef>
                          <a:spcPts val="100"/>
                        </a:spcBef>
                        <a:spcAft>
                          <a:spcPts val="100"/>
                        </a:spcAft>
                      </a:pPr>
                      <a:r>
                        <a:rPr lang="zh-CN" sz="1800">
                          <a:effectLst/>
                          <a:latin typeface="Times New Roman"/>
                          <a:ea typeface="宋体"/>
                        </a:rPr>
                        <a:t>数据库（</a:t>
                      </a:r>
                      <a:r>
                        <a:rPr lang="en-US" sz="1800">
                          <a:effectLst/>
                          <a:latin typeface="Times New Roman"/>
                          <a:ea typeface="宋体"/>
                        </a:rPr>
                        <a:t>Database</a:t>
                      </a:r>
                      <a:r>
                        <a:rPr lang="zh-CN" sz="1800">
                          <a:effectLst/>
                          <a:latin typeface="Times New Roman"/>
                          <a:ea typeface="宋体"/>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1800" dirty="0">
                          <a:effectLst/>
                          <a:latin typeface="Times New Roman"/>
                          <a:ea typeface="宋体"/>
                        </a:rPr>
                        <a:t>整个数据库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锁的粒度</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04</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3" name="矩形 42"/>
          <p:cNvSpPr/>
          <p:nvPr/>
        </p:nvSpPr>
        <p:spPr>
          <a:xfrm>
            <a:off x="304012" y="1217281"/>
            <a:ext cx="11630485" cy="1569660"/>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封锁粒度与系统的并发度和并发控制的开销密切相关。直观地看，封锁的粒度越大，数据库所能够封锁的数据单元就越少，并发度就越小，系统开销也越小；反之，封锁的粒度越小，并发度越高，但系统开销也就越大。</a:t>
            </a:r>
          </a:p>
          <a:p>
            <a:pPr indent="0"/>
            <a:r>
              <a:rPr lang="zh-CN" altLang="en-US" sz="1600" dirty="0">
                <a:latin typeface="Courier New" panose="02070309020205020404" charset="0"/>
                <a:ea typeface="宋体" panose="02010600030101010101" pitchFamily="2" charset="-122"/>
                <a:sym typeface="+mn-ea"/>
              </a:rPr>
              <a:t>注意</a:t>
            </a:r>
            <a:r>
              <a:rPr lang="zh-CN" altLang="en-US" sz="1600" dirty="0" smtClean="0">
                <a:latin typeface="Courier New" panose="02070309020205020404" charset="0"/>
                <a:ea typeface="宋体" panose="02010600030101010101" pitchFamily="2" charset="-122"/>
                <a:sym typeface="+mn-ea"/>
              </a:rPr>
              <a:t>：</a:t>
            </a:r>
            <a:endParaRPr lang="en-US" altLang="zh-CN" sz="1600" dirty="0" smtClean="0">
              <a:latin typeface="Courier New" panose="02070309020205020404" charset="0"/>
              <a:ea typeface="宋体" panose="02010600030101010101" pitchFamily="2" charset="-122"/>
              <a:sym typeface="+mn-ea"/>
            </a:endParaRP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1</a:t>
            </a:r>
            <a:r>
              <a:rPr lang="zh-CN" altLang="en-US" sz="1600" dirty="0">
                <a:latin typeface="Courier New" panose="02070309020205020404" charset="0"/>
                <a:ea typeface="宋体" panose="02010600030101010101" pitchFamily="2" charset="-122"/>
                <a:sym typeface="+mn-ea"/>
              </a:rPr>
              <a:t>）行级锁是一种最优锁，因为行级锁不可能出现占用数据而不使用数据的现象；</a:t>
            </a:r>
          </a:p>
          <a:p>
            <a:pPr indent="0"/>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2</a:t>
            </a:r>
            <a:r>
              <a:rPr lang="zh-CN" altLang="en-US" sz="1600" dirty="0">
                <a:latin typeface="Courier New" panose="02070309020205020404" charset="0"/>
                <a:ea typeface="宋体" panose="02010600030101010101" pitchFamily="2" charset="-122"/>
                <a:sym typeface="+mn-ea"/>
              </a:rPr>
              <a:t>）锁升级是指调整锁的粒度，将多个低粒度的锁替换成少数的更高粒度的锁。</a:t>
            </a:r>
          </a:p>
          <a:p>
            <a:pPr indent="0"/>
            <a:endParaRPr lang="zh-CN" altLang="en-US" sz="1600" dirty="0">
              <a:latin typeface="Courier New" panose="02070309020205020404" charset="0"/>
              <a:ea typeface="宋体" panose="02010600030101010101" pitchFamily="2" charset="-122"/>
              <a:sym typeface="+mn-ea"/>
            </a:endParaRPr>
          </a:p>
        </p:txBody>
      </p:sp>
    </p:spTree>
    <p:extLst>
      <p:ext uri="{BB962C8B-B14F-4D97-AF65-F5344CB8AC3E}">
        <p14:creationId xmlns:p14="http://schemas.microsoft.com/office/powerpoint/2010/main" val="757871520"/>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查看锁的信息</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05</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3" name="矩形 42"/>
          <p:cNvSpPr/>
          <p:nvPr/>
        </p:nvSpPr>
        <p:spPr>
          <a:xfrm>
            <a:off x="304012" y="1217281"/>
            <a:ext cx="11630485" cy="584775"/>
          </a:xfrm>
          <a:prstGeom prst="rect">
            <a:avLst/>
          </a:prstGeom>
        </p:spPr>
        <p:txBody>
          <a:bodyPr wrap="square">
            <a:spAutoFit/>
            <a:scene3d>
              <a:camera prst="orthographicFront"/>
              <a:lightRig rig="threePt" dir="t"/>
            </a:scene3d>
            <a:sp3d contourW="6350"/>
          </a:bodyPr>
          <a:lstStyle/>
          <a:p>
            <a:pPr indent="0"/>
            <a:r>
              <a:rPr lang="zh-CN" altLang="en-US" sz="1600" dirty="0">
                <a:latin typeface="Courier New" panose="02070309020205020404" charset="0"/>
                <a:ea typeface="宋体" panose="02010600030101010101" pitchFamily="2" charset="-122"/>
                <a:sym typeface="+mn-ea"/>
              </a:rPr>
              <a:t>在</a:t>
            </a:r>
            <a:r>
              <a:rPr lang="en-US" altLang="zh-CN" sz="1600" dirty="0">
                <a:latin typeface="Courier New" panose="02070309020205020404" charset="0"/>
                <a:ea typeface="宋体" panose="02010600030101010101" pitchFamily="2" charset="-122"/>
                <a:sym typeface="+mn-ea"/>
              </a:rPr>
              <a:t>SQL Server 2019</a:t>
            </a:r>
            <a:r>
              <a:rPr lang="zh-CN" altLang="en-US" sz="1600" dirty="0">
                <a:latin typeface="Courier New" panose="02070309020205020404" charset="0"/>
                <a:ea typeface="宋体" panose="02010600030101010101" pitchFamily="2" charset="-122"/>
                <a:sym typeface="+mn-ea"/>
              </a:rPr>
              <a:t>中，查看锁的信息有多种方式，既可以通过</a:t>
            </a:r>
            <a:r>
              <a:rPr lang="en-US" altLang="zh-CN" sz="1600" dirty="0">
                <a:latin typeface="Courier New" panose="02070309020205020404" charset="0"/>
                <a:ea typeface="宋体" panose="02010600030101010101" pitchFamily="2" charset="-122"/>
                <a:sym typeface="+mn-ea"/>
              </a:rPr>
              <a:t>SSMS</a:t>
            </a:r>
            <a:r>
              <a:rPr lang="zh-CN" altLang="en-US" sz="1600" dirty="0">
                <a:latin typeface="Courier New" panose="02070309020205020404" charset="0"/>
                <a:ea typeface="宋体" panose="02010600030101010101" pitchFamily="2" charset="-122"/>
                <a:sym typeface="+mn-ea"/>
              </a:rPr>
              <a:t>查看锁的信息，也可以通过存储过程查看锁的信息。另外，通过</a:t>
            </a:r>
            <a:r>
              <a:rPr lang="en-US" altLang="zh-CN" sz="1600" dirty="0">
                <a:latin typeface="Courier New" panose="02070309020205020404" charset="0"/>
                <a:ea typeface="宋体" panose="02010600030101010101" pitchFamily="2" charset="-122"/>
                <a:sym typeface="+mn-ea"/>
              </a:rPr>
              <a:t>SQL Profiler</a:t>
            </a:r>
            <a:r>
              <a:rPr lang="zh-CN" altLang="en-US" sz="1600" dirty="0">
                <a:latin typeface="Courier New" panose="02070309020205020404" charset="0"/>
                <a:ea typeface="宋体" panose="02010600030101010101" pitchFamily="2" charset="-122"/>
                <a:sym typeface="+mn-ea"/>
              </a:rPr>
              <a:t>工具，还可以用图形化的方式显示与分析死锁（</a:t>
            </a:r>
            <a:r>
              <a:rPr lang="en-US" altLang="zh-CN" sz="1600" dirty="0">
                <a:latin typeface="Courier New" panose="02070309020205020404" charset="0"/>
                <a:ea typeface="宋体" panose="02010600030101010101" pitchFamily="2" charset="-122"/>
                <a:sym typeface="+mn-ea"/>
              </a:rPr>
              <a:t>Deadlock</a:t>
            </a:r>
            <a:r>
              <a:rPr lang="zh-CN" altLang="en-US" sz="1600" dirty="0">
                <a:latin typeface="Courier New" panose="02070309020205020404" charset="0"/>
                <a:ea typeface="宋体" panose="02010600030101010101" pitchFamily="2" charset="-122"/>
                <a:sym typeface="+mn-ea"/>
              </a:rPr>
              <a:t>）事件，有关操作请参阅相关资料。</a:t>
            </a:r>
          </a:p>
        </p:txBody>
      </p:sp>
      <p:sp>
        <p:nvSpPr>
          <p:cNvPr id="2" name="矩形 1"/>
          <p:cNvSpPr/>
          <p:nvPr/>
        </p:nvSpPr>
        <p:spPr>
          <a:xfrm>
            <a:off x="523164" y="1802056"/>
            <a:ext cx="6096000" cy="1754326"/>
          </a:xfrm>
          <a:prstGeom prst="rect">
            <a:avLst/>
          </a:prstGeom>
        </p:spPr>
        <p:txBody>
          <a:bodyPr>
            <a:spAutoFit/>
          </a:bodyPr>
          <a:lstStyle/>
          <a:p>
            <a:r>
              <a:rPr lang="en-US" altLang="zh-CN" dirty="0"/>
              <a:t>1</a:t>
            </a:r>
            <a:r>
              <a:rPr lang="zh-CN" altLang="en-US" dirty="0"/>
              <a:t>．锁的兼容性</a:t>
            </a:r>
          </a:p>
          <a:p>
            <a:r>
              <a:rPr lang="zh-CN" altLang="en-US" dirty="0"/>
              <a:t>在一个事务已经锁定某个对象的情况下，另一个事务也请求锁定该对象，则会出现锁定兼容与冲突。当两种锁定方式兼容时，允许第二个事务的锁定请求。反之，不允许第二个事务的锁定请求，直至等待第一个事务释放其现有的不兼容锁定为止</a:t>
            </a:r>
          </a:p>
        </p:txBody>
      </p:sp>
      <p:pic>
        <p:nvPicPr>
          <p:cNvPr id="11" name="Picture 2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1107" y="3912606"/>
            <a:ext cx="5501224" cy="2314773"/>
          </a:xfrm>
          <a:prstGeom prst="rect">
            <a:avLst/>
          </a:prstGeom>
          <a:noFill/>
          <a:ln>
            <a:noFill/>
          </a:ln>
        </p:spPr>
      </p:pic>
      <p:sp>
        <p:nvSpPr>
          <p:cNvPr id="3" name="矩形 2"/>
          <p:cNvSpPr/>
          <p:nvPr/>
        </p:nvSpPr>
        <p:spPr>
          <a:xfrm>
            <a:off x="6619164" y="2125220"/>
            <a:ext cx="5315333" cy="3139321"/>
          </a:xfrm>
          <a:prstGeom prst="rect">
            <a:avLst/>
          </a:prstGeom>
        </p:spPr>
        <p:txBody>
          <a:bodyPr wrap="square">
            <a:spAutoFit/>
          </a:bodyPr>
          <a:lstStyle/>
          <a:p>
            <a:r>
              <a:rPr lang="zh-CN" altLang="zh-CN" b="1" dirty="0"/>
              <a:t>注意：</a:t>
            </a:r>
          </a:p>
          <a:p>
            <a:r>
              <a:rPr lang="zh-CN" altLang="zh-CN" b="1" dirty="0"/>
              <a:t>（</a:t>
            </a:r>
            <a:r>
              <a:rPr lang="en-US" altLang="zh-CN" b="1" dirty="0"/>
              <a:t>1</a:t>
            </a:r>
            <a:r>
              <a:rPr lang="zh-CN" altLang="zh-CN" b="1" dirty="0"/>
              <a:t>）意向排他（</a:t>
            </a:r>
            <a:r>
              <a:rPr lang="en-US" altLang="zh-CN" b="1" dirty="0"/>
              <a:t>IX</a:t>
            </a:r>
            <a:r>
              <a:rPr lang="zh-CN" altLang="zh-CN" b="1" dirty="0"/>
              <a:t>）锁与意向排他（</a:t>
            </a:r>
            <a:r>
              <a:rPr lang="en-US" altLang="zh-CN" b="1" dirty="0"/>
              <a:t>IX</a:t>
            </a:r>
            <a:r>
              <a:rPr lang="zh-CN" altLang="zh-CN" b="1" dirty="0"/>
              <a:t>）锁模式兼容，因为</a:t>
            </a:r>
            <a:r>
              <a:rPr lang="en-US" altLang="zh-CN" b="1" dirty="0"/>
              <a:t>IX</a:t>
            </a:r>
            <a:r>
              <a:rPr lang="zh-CN" altLang="zh-CN" b="1" dirty="0"/>
              <a:t>锁只打算更新一些行而不是所有行，还允许其他事务读取或更新部分行，只要这些行不是当前事务所更新的行即可；</a:t>
            </a:r>
          </a:p>
          <a:p>
            <a:r>
              <a:rPr lang="zh-CN" altLang="zh-CN" b="1" dirty="0"/>
              <a:t>（</a:t>
            </a:r>
            <a:r>
              <a:rPr lang="en-US" altLang="zh-CN" b="1" dirty="0"/>
              <a:t>2</a:t>
            </a:r>
            <a:r>
              <a:rPr lang="zh-CN" altLang="zh-CN" b="1" dirty="0"/>
              <a:t>）架构稳定性（</a:t>
            </a:r>
            <a:r>
              <a:rPr lang="en-US" altLang="zh-CN" b="1" dirty="0" err="1"/>
              <a:t>Sch</a:t>
            </a:r>
            <a:r>
              <a:rPr lang="en-US" altLang="zh-CN" b="1" dirty="0"/>
              <a:t>-S</a:t>
            </a:r>
            <a:r>
              <a:rPr lang="zh-CN" altLang="zh-CN" b="1" dirty="0"/>
              <a:t>）锁与除了架构修改（</a:t>
            </a:r>
            <a:r>
              <a:rPr lang="en-US" altLang="zh-CN" b="1" dirty="0" err="1"/>
              <a:t>Sch</a:t>
            </a:r>
            <a:r>
              <a:rPr lang="en-US" altLang="zh-CN" b="1" dirty="0"/>
              <a:t>-M</a:t>
            </a:r>
            <a:r>
              <a:rPr lang="zh-CN" altLang="zh-CN" b="1" dirty="0"/>
              <a:t>）锁模式之外的所有锁模式相兼容；</a:t>
            </a:r>
          </a:p>
          <a:p>
            <a:r>
              <a:rPr lang="zh-CN" altLang="zh-CN" b="1" dirty="0"/>
              <a:t>（</a:t>
            </a:r>
            <a:r>
              <a:rPr lang="en-US" altLang="zh-CN" b="1" dirty="0"/>
              <a:t>3</a:t>
            </a:r>
            <a:r>
              <a:rPr lang="zh-CN" altLang="zh-CN" b="1" dirty="0"/>
              <a:t>）架构修改（</a:t>
            </a:r>
            <a:r>
              <a:rPr lang="en-US" altLang="zh-CN" b="1" dirty="0" err="1"/>
              <a:t>Sch</a:t>
            </a:r>
            <a:r>
              <a:rPr lang="en-US" altLang="zh-CN" b="1" dirty="0"/>
              <a:t>-M</a:t>
            </a:r>
            <a:r>
              <a:rPr lang="zh-CN" altLang="zh-CN" b="1" dirty="0"/>
              <a:t>）锁与所有锁模式都不兼容；</a:t>
            </a:r>
          </a:p>
          <a:p>
            <a:r>
              <a:rPr lang="zh-CN" altLang="zh-CN" b="1" dirty="0"/>
              <a:t>（</a:t>
            </a:r>
            <a:r>
              <a:rPr lang="en-US" altLang="zh-CN" b="1" dirty="0"/>
              <a:t>4</a:t>
            </a:r>
            <a:r>
              <a:rPr lang="zh-CN" altLang="zh-CN" b="1" dirty="0"/>
              <a:t>）批量更新（</a:t>
            </a:r>
            <a:r>
              <a:rPr lang="en-US" altLang="zh-CN" b="1" dirty="0"/>
              <a:t>BU</a:t>
            </a:r>
            <a:r>
              <a:rPr lang="zh-CN" altLang="zh-CN" b="1" dirty="0"/>
              <a:t>）锁只与架构稳定（</a:t>
            </a:r>
            <a:r>
              <a:rPr lang="en-US" altLang="zh-CN" b="1" dirty="0" err="1"/>
              <a:t>Sch</a:t>
            </a:r>
            <a:r>
              <a:rPr lang="en-US" altLang="zh-CN" b="1" dirty="0"/>
              <a:t>-S</a:t>
            </a:r>
            <a:r>
              <a:rPr lang="zh-CN" altLang="zh-CN" b="1" dirty="0"/>
              <a:t>）锁及其他</a:t>
            </a:r>
            <a:r>
              <a:rPr lang="en-US" altLang="zh-CN" b="1" dirty="0"/>
              <a:t>BU</a:t>
            </a:r>
            <a:r>
              <a:rPr lang="zh-CN" altLang="zh-CN" b="1" dirty="0"/>
              <a:t>锁相兼容。</a:t>
            </a:r>
          </a:p>
        </p:txBody>
      </p:sp>
    </p:spTree>
    <p:extLst>
      <p:ext uri="{BB962C8B-B14F-4D97-AF65-F5344CB8AC3E}">
        <p14:creationId xmlns:p14="http://schemas.microsoft.com/office/powerpoint/2010/main" val="1065700970"/>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查看锁的信息</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05</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3" name="矩形 42"/>
          <p:cNvSpPr/>
          <p:nvPr/>
        </p:nvSpPr>
        <p:spPr>
          <a:xfrm>
            <a:off x="304012" y="1217281"/>
            <a:ext cx="11630485" cy="5016758"/>
          </a:xfrm>
          <a:prstGeom prst="rect">
            <a:avLst/>
          </a:prstGeom>
        </p:spPr>
        <p:txBody>
          <a:bodyPr wrap="square">
            <a:spAutoFit/>
            <a:scene3d>
              <a:camera prst="orthographicFront"/>
              <a:lightRig rig="threePt" dir="t"/>
            </a:scene3d>
            <a:sp3d contourW="6350"/>
          </a:bodyPr>
          <a:lstStyle/>
          <a:p>
            <a:pPr indent="0"/>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例</a:t>
            </a:r>
            <a:r>
              <a:rPr lang="en-US" altLang="zh-CN" sz="1600" dirty="0">
                <a:latin typeface="Courier New" panose="02070309020205020404" charset="0"/>
                <a:ea typeface="宋体" panose="02010600030101010101" pitchFamily="2" charset="-122"/>
                <a:sym typeface="+mn-ea"/>
              </a:rPr>
              <a:t>12-7】 </a:t>
            </a:r>
            <a:r>
              <a:rPr lang="zh-CN" altLang="en-US" sz="1600" dirty="0">
                <a:latin typeface="Courier New" panose="02070309020205020404" charset="0"/>
                <a:ea typeface="宋体" panose="02010600030101010101" pitchFamily="2" charset="-122"/>
                <a:sym typeface="+mn-ea"/>
              </a:rPr>
              <a:t>共享锁和更新锁兼容示例（</a:t>
            </a:r>
            <a:r>
              <a:rPr lang="en-US" altLang="zh-CN" sz="1600" dirty="0">
                <a:latin typeface="Courier New" panose="02070309020205020404" charset="0"/>
                <a:ea typeface="宋体" panose="02010600030101010101" pitchFamily="2" charset="-122"/>
                <a:sym typeface="+mn-ea"/>
              </a:rPr>
              <a:t>A</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B</a:t>
            </a:r>
            <a:r>
              <a:rPr lang="zh-CN" altLang="en-US" sz="1600" dirty="0">
                <a:latin typeface="Courier New" panose="02070309020205020404" charset="0"/>
                <a:ea typeface="宋体" panose="02010600030101010101" pitchFamily="2" charset="-122"/>
                <a:sym typeface="+mn-ea"/>
              </a:rPr>
              <a:t>代码分别存储于两个窗格中，下同）。</a:t>
            </a:r>
          </a:p>
          <a:p>
            <a:pPr indent="0"/>
            <a:r>
              <a:rPr lang="en-US" altLang="zh-CN" sz="1600" dirty="0">
                <a:latin typeface="Courier New" panose="02070309020205020404" charset="0"/>
                <a:ea typeface="宋体" panose="02010600030101010101" pitchFamily="2" charset="-122"/>
                <a:sym typeface="+mn-ea"/>
              </a:rPr>
              <a:t>--A</a:t>
            </a:r>
            <a:r>
              <a:rPr lang="zh-CN" altLang="en-US" sz="1600" dirty="0">
                <a:latin typeface="Courier New" panose="02070309020205020404" charset="0"/>
                <a:ea typeface="宋体" panose="02010600030101010101" pitchFamily="2" charset="-122"/>
                <a:sym typeface="+mn-ea"/>
              </a:rPr>
              <a:t>事务：</a:t>
            </a:r>
          </a:p>
          <a:p>
            <a:pPr indent="0"/>
            <a:r>
              <a:rPr lang="en-US" altLang="zh-CN" sz="1600" dirty="0">
                <a:latin typeface="Courier New" panose="02070309020205020404" charset="0"/>
                <a:ea typeface="宋体" panose="02010600030101010101" pitchFamily="2" charset="-122"/>
                <a:sym typeface="+mn-ea"/>
              </a:rPr>
              <a:t>begin </a:t>
            </a:r>
            <a:r>
              <a:rPr lang="en-US" altLang="zh-CN" sz="1600" dirty="0" err="1">
                <a:latin typeface="Courier New" panose="02070309020205020404" charset="0"/>
                <a:ea typeface="宋体" panose="02010600030101010101" pitchFamily="2" charset="-122"/>
                <a:sym typeface="+mn-ea"/>
              </a:rPr>
              <a:t>tran</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select </a:t>
            </a:r>
            <a:r>
              <a:rPr lang="zh-CN" altLang="en-US" sz="1600" dirty="0">
                <a:latin typeface="Courier New" panose="02070309020205020404" charset="0"/>
                <a:ea typeface="宋体" panose="02010600030101010101" pitchFamily="2" charset="-122"/>
                <a:sym typeface="+mn-ea"/>
              </a:rPr>
              <a:t>时间</a:t>
            </a:r>
            <a:r>
              <a:rPr lang="en-US" altLang="zh-CN" sz="1600" dirty="0">
                <a:latin typeface="Courier New" panose="02070309020205020404" charset="0"/>
                <a:ea typeface="宋体" panose="02010600030101010101" pitchFamily="2" charset="-122"/>
                <a:sym typeface="+mn-ea"/>
              </a:rPr>
              <a:t>1=</a:t>
            </a:r>
            <a:r>
              <a:rPr lang="en-US" altLang="zh-CN" sz="1600" dirty="0" err="1">
                <a:latin typeface="Courier New" panose="02070309020205020404" charset="0"/>
                <a:ea typeface="宋体" panose="02010600030101010101" pitchFamily="2" charset="-122"/>
                <a:sym typeface="+mn-ea"/>
              </a:rPr>
              <a:t>getdate</a:t>
            </a:r>
            <a:r>
              <a:rPr lang="en-US" altLang="zh-CN" sz="1600" dirty="0">
                <a:latin typeface="Courier New" panose="02070309020205020404" charset="0"/>
                <a:ea typeface="宋体" panose="02010600030101010101" pitchFamily="2" charset="-122"/>
                <a:sym typeface="+mn-ea"/>
              </a:rPr>
              <a:t>(),* from </a:t>
            </a:r>
            <a:r>
              <a:rPr lang="zh-CN" altLang="en-US" sz="1600" dirty="0">
                <a:latin typeface="Courier New" panose="02070309020205020404" charset="0"/>
                <a:ea typeface="宋体" panose="02010600030101010101" pitchFamily="2" charset="-122"/>
                <a:sym typeface="+mn-ea"/>
              </a:rPr>
              <a:t>学生 </a:t>
            </a:r>
            <a:r>
              <a:rPr lang="en-US" altLang="zh-CN" sz="1600" dirty="0">
                <a:latin typeface="Courier New" panose="02070309020205020404" charset="0"/>
                <a:ea typeface="宋体" panose="02010600030101010101" pitchFamily="2" charset="-122"/>
                <a:sym typeface="+mn-ea"/>
              </a:rPr>
              <a:t>with(</a:t>
            </a:r>
            <a:r>
              <a:rPr lang="en-US" altLang="zh-CN" sz="1600" dirty="0" err="1">
                <a:latin typeface="Courier New" panose="02070309020205020404" charset="0"/>
                <a:ea typeface="宋体" panose="02010600030101010101" pitchFamily="2" charset="-122"/>
                <a:sym typeface="+mn-ea"/>
              </a:rPr>
              <a:t>updlock</a:t>
            </a:r>
            <a:r>
              <a:rPr lang="en-US" altLang="zh-CN" sz="1600" dirty="0">
                <a:latin typeface="Courier New" panose="02070309020205020404" charset="0"/>
                <a:ea typeface="宋体" panose="02010600030101010101" pitchFamily="2" charset="-122"/>
                <a:sym typeface="+mn-ea"/>
              </a:rPr>
              <a:t>) where </a:t>
            </a:r>
            <a:r>
              <a:rPr lang="zh-CN" altLang="en-US" sz="1600" dirty="0">
                <a:latin typeface="Courier New" panose="02070309020205020404" charset="0"/>
                <a:ea typeface="宋体" panose="02010600030101010101" pitchFamily="2" charset="-122"/>
                <a:sym typeface="+mn-ea"/>
              </a:rPr>
              <a:t>学号</a:t>
            </a:r>
            <a:r>
              <a:rPr lang="en-US" altLang="zh-CN" sz="1600" dirty="0">
                <a:latin typeface="Courier New" panose="02070309020205020404" charset="0"/>
                <a:ea typeface="宋体" panose="02010600030101010101" pitchFamily="2" charset="-122"/>
                <a:sym typeface="+mn-ea"/>
              </a:rPr>
              <a:t>='19010101' </a:t>
            </a:r>
          </a:p>
          <a:p>
            <a:pPr indent="0"/>
            <a:r>
              <a:rPr lang="en-US" altLang="zh-CN" sz="1600" dirty="0">
                <a:latin typeface="Courier New" panose="02070309020205020404" charset="0"/>
                <a:ea typeface="宋体" panose="02010600030101010101" pitchFamily="2" charset="-122"/>
                <a:sym typeface="+mn-ea"/>
              </a:rPr>
              <a:t>go</a:t>
            </a:r>
          </a:p>
          <a:p>
            <a:pPr indent="0"/>
            <a:r>
              <a:rPr lang="en-US" altLang="zh-CN" sz="1600" dirty="0" err="1">
                <a:latin typeface="Courier New" panose="02070309020205020404" charset="0"/>
                <a:ea typeface="宋体" panose="02010600030101010101" pitchFamily="2" charset="-122"/>
                <a:sym typeface="+mn-ea"/>
              </a:rPr>
              <a:t>waitfor</a:t>
            </a:r>
            <a:r>
              <a:rPr lang="en-US" altLang="zh-CN" sz="1600" dirty="0">
                <a:latin typeface="Courier New" panose="02070309020205020404" charset="0"/>
                <a:ea typeface="宋体" panose="02010600030101010101" pitchFamily="2" charset="-122"/>
                <a:sym typeface="+mn-ea"/>
              </a:rPr>
              <a:t> delay '00:00:06'					</a:t>
            </a:r>
            <a:r>
              <a:rPr lang="en-US" altLang="zh-CN" sz="1600" dirty="0" smtClean="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暂停</a:t>
            </a:r>
            <a:r>
              <a:rPr lang="en-US" altLang="zh-CN" sz="1600" dirty="0">
                <a:latin typeface="Courier New" panose="02070309020205020404" charset="0"/>
                <a:ea typeface="宋体" panose="02010600030101010101" pitchFamily="2" charset="-122"/>
                <a:sym typeface="+mn-ea"/>
              </a:rPr>
              <a:t>6</a:t>
            </a:r>
            <a:r>
              <a:rPr lang="zh-CN" altLang="en-US" sz="1600" dirty="0">
                <a:latin typeface="Courier New" panose="02070309020205020404" charset="0"/>
                <a:ea typeface="宋体" panose="02010600030101010101" pitchFamily="2" charset="-122"/>
                <a:sym typeface="+mn-ea"/>
              </a:rPr>
              <a:t>秒</a:t>
            </a:r>
          </a:p>
          <a:p>
            <a:pPr indent="0"/>
            <a:r>
              <a:rPr lang="en-US" altLang="zh-CN" sz="1600" dirty="0">
                <a:latin typeface="Courier New" panose="02070309020205020404" charset="0"/>
                <a:ea typeface="宋体" panose="02010600030101010101" pitchFamily="2" charset="-122"/>
                <a:sym typeface="+mn-ea"/>
              </a:rPr>
              <a:t>update </a:t>
            </a:r>
            <a:r>
              <a:rPr lang="zh-CN" altLang="en-US" sz="1600" dirty="0">
                <a:latin typeface="Courier New" panose="02070309020205020404" charset="0"/>
                <a:ea typeface="宋体" panose="02010600030101010101" pitchFamily="2" charset="-122"/>
                <a:sym typeface="+mn-ea"/>
              </a:rPr>
              <a:t>学生 </a:t>
            </a:r>
            <a:r>
              <a:rPr lang="en-US" altLang="zh-CN" sz="1600" dirty="0">
                <a:latin typeface="Courier New" panose="02070309020205020404" charset="0"/>
                <a:ea typeface="宋体" panose="02010600030101010101" pitchFamily="2" charset="-122"/>
                <a:sym typeface="+mn-ea"/>
              </a:rPr>
              <a:t>set </a:t>
            </a:r>
            <a:r>
              <a:rPr lang="zh-CN" altLang="en-US" sz="1600" dirty="0">
                <a:latin typeface="Courier New" panose="02070309020205020404" charset="0"/>
                <a:ea typeface="宋体" panose="02010600030101010101" pitchFamily="2" charset="-122"/>
                <a:sym typeface="+mn-ea"/>
              </a:rPr>
              <a:t>总分</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总分</a:t>
            </a:r>
            <a:r>
              <a:rPr lang="en-US" altLang="zh-CN" sz="1600" dirty="0">
                <a:latin typeface="Courier New" panose="02070309020205020404" charset="0"/>
                <a:ea typeface="宋体" panose="02010600030101010101" pitchFamily="2" charset="-122"/>
                <a:sym typeface="+mn-ea"/>
              </a:rPr>
              <a:t>-10 where </a:t>
            </a:r>
            <a:r>
              <a:rPr lang="zh-CN" altLang="en-US" sz="1600" dirty="0">
                <a:latin typeface="Courier New" panose="02070309020205020404" charset="0"/>
                <a:ea typeface="宋体" panose="02010600030101010101" pitchFamily="2" charset="-122"/>
                <a:sym typeface="+mn-ea"/>
              </a:rPr>
              <a:t>学号</a:t>
            </a:r>
            <a:r>
              <a:rPr lang="en-US" altLang="zh-CN" sz="1600" dirty="0">
                <a:latin typeface="Courier New" panose="02070309020205020404" charset="0"/>
                <a:ea typeface="宋体" panose="02010600030101010101" pitchFamily="2" charset="-122"/>
                <a:sym typeface="+mn-ea"/>
              </a:rPr>
              <a:t>='19010101'		--</a:t>
            </a:r>
            <a:r>
              <a:rPr lang="en-US" altLang="zh-CN" sz="1600" dirty="0" err="1">
                <a:latin typeface="Courier New" panose="02070309020205020404" charset="0"/>
                <a:ea typeface="宋体" panose="02010600030101010101" pitchFamily="2" charset="-122"/>
                <a:sym typeface="+mn-ea"/>
              </a:rPr>
              <a:t>updlock</a:t>
            </a:r>
            <a:r>
              <a:rPr lang="zh-CN" altLang="en-US" sz="1600" dirty="0">
                <a:latin typeface="Courier New" panose="02070309020205020404" charset="0"/>
                <a:ea typeface="宋体" panose="02010600030101010101" pitchFamily="2" charset="-122"/>
                <a:sym typeface="+mn-ea"/>
              </a:rPr>
              <a:t>升级为排他锁</a:t>
            </a:r>
          </a:p>
          <a:p>
            <a:pPr indent="0"/>
            <a:r>
              <a:rPr lang="en-US" altLang="zh-CN" sz="1600" dirty="0" err="1">
                <a:latin typeface="Courier New" panose="02070309020205020404" charset="0"/>
                <a:ea typeface="宋体" panose="02010600030101010101" pitchFamily="2" charset="-122"/>
                <a:sym typeface="+mn-ea"/>
              </a:rPr>
              <a:t>waitfor</a:t>
            </a:r>
            <a:r>
              <a:rPr lang="en-US" altLang="zh-CN" sz="1600" dirty="0">
                <a:latin typeface="Courier New" panose="02070309020205020404" charset="0"/>
                <a:ea typeface="宋体" panose="02010600030101010101" pitchFamily="2" charset="-122"/>
                <a:sym typeface="+mn-ea"/>
              </a:rPr>
              <a:t> delay '00:00:06'</a:t>
            </a:r>
          </a:p>
          <a:p>
            <a:pPr indent="0"/>
            <a:r>
              <a:rPr lang="en-US" altLang="zh-CN" sz="1600" dirty="0">
                <a:latin typeface="Courier New" panose="02070309020205020404" charset="0"/>
                <a:ea typeface="宋体" panose="02010600030101010101" pitchFamily="2" charset="-122"/>
                <a:sym typeface="+mn-ea"/>
              </a:rPr>
              <a:t>rollback </a:t>
            </a:r>
            <a:r>
              <a:rPr lang="en-US" altLang="zh-CN" sz="1600" dirty="0" err="1">
                <a:latin typeface="Courier New" panose="02070309020205020404" charset="0"/>
                <a:ea typeface="宋体" panose="02010600030101010101" pitchFamily="2" charset="-122"/>
                <a:sym typeface="+mn-ea"/>
              </a:rPr>
              <a:t>tran</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go</a:t>
            </a:r>
          </a:p>
          <a:p>
            <a:pPr indent="0"/>
            <a:r>
              <a:rPr lang="en-US" altLang="zh-CN" sz="1600" dirty="0">
                <a:latin typeface="Courier New" panose="02070309020205020404" charset="0"/>
                <a:ea typeface="宋体" panose="02010600030101010101" pitchFamily="2" charset="-122"/>
                <a:sym typeface="+mn-ea"/>
              </a:rPr>
              <a:t>select </a:t>
            </a:r>
            <a:r>
              <a:rPr lang="zh-CN" altLang="en-US" sz="1600" dirty="0">
                <a:latin typeface="Courier New" panose="02070309020205020404" charset="0"/>
                <a:ea typeface="宋体" panose="02010600030101010101" pitchFamily="2" charset="-122"/>
                <a:sym typeface="+mn-ea"/>
              </a:rPr>
              <a:t>时间</a:t>
            </a:r>
            <a:r>
              <a:rPr lang="en-US" altLang="zh-CN" sz="1600" dirty="0">
                <a:latin typeface="Courier New" panose="02070309020205020404" charset="0"/>
                <a:ea typeface="宋体" panose="02010600030101010101" pitchFamily="2" charset="-122"/>
                <a:sym typeface="+mn-ea"/>
              </a:rPr>
              <a:t>2=</a:t>
            </a:r>
            <a:r>
              <a:rPr lang="en-US" altLang="zh-CN" sz="1600" dirty="0" err="1">
                <a:latin typeface="Courier New" panose="02070309020205020404" charset="0"/>
                <a:ea typeface="宋体" panose="02010600030101010101" pitchFamily="2" charset="-122"/>
                <a:sym typeface="+mn-ea"/>
              </a:rPr>
              <a:t>getdate</a:t>
            </a:r>
            <a:r>
              <a:rPr lang="en-US" altLang="zh-CN" sz="1600" dirty="0">
                <a:latin typeface="Courier New" panose="02070309020205020404" charset="0"/>
                <a:ea typeface="宋体" panose="02010600030101010101" pitchFamily="2" charset="-122"/>
                <a:sym typeface="+mn-ea"/>
              </a:rPr>
              <a:t>(),* from </a:t>
            </a:r>
            <a:r>
              <a:rPr lang="zh-CN" altLang="en-US" sz="1600" dirty="0">
                <a:latin typeface="Courier New" panose="02070309020205020404" charset="0"/>
                <a:ea typeface="宋体" panose="02010600030101010101" pitchFamily="2" charset="-122"/>
                <a:sym typeface="+mn-ea"/>
              </a:rPr>
              <a:t>学生 </a:t>
            </a:r>
            <a:r>
              <a:rPr lang="en-US" altLang="zh-CN" sz="1600" dirty="0">
                <a:latin typeface="Courier New" panose="02070309020205020404" charset="0"/>
                <a:ea typeface="宋体" panose="02010600030101010101" pitchFamily="2" charset="-122"/>
                <a:sym typeface="+mn-ea"/>
              </a:rPr>
              <a:t>where </a:t>
            </a:r>
            <a:r>
              <a:rPr lang="zh-CN" altLang="en-US" sz="1600" dirty="0">
                <a:latin typeface="Courier New" panose="02070309020205020404" charset="0"/>
                <a:ea typeface="宋体" panose="02010600030101010101" pitchFamily="2" charset="-122"/>
                <a:sym typeface="+mn-ea"/>
              </a:rPr>
              <a:t>学号</a:t>
            </a:r>
            <a:r>
              <a:rPr lang="en-US" altLang="zh-CN" sz="1600" dirty="0">
                <a:latin typeface="Courier New" panose="02070309020205020404" charset="0"/>
                <a:ea typeface="宋体" panose="02010600030101010101" pitchFamily="2" charset="-122"/>
                <a:sym typeface="+mn-ea"/>
              </a:rPr>
              <a:t>='19010101'</a:t>
            </a:r>
          </a:p>
          <a:p>
            <a:pPr indent="0"/>
            <a:r>
              <a:rPr lang="en-US" altLang="zh-CN" sz="1600" dirty="0">
                <a:latin typeface="Courier New" panose="02070309020205020404" charset="0"/>
                <a:ea typeface="宋体" panose="02010600030101010101" pitchFamily="2" charset="-122"/>
                <a:sym typeface="+mn-ea"/>
              </a:rPr>
              <a:t>--B</a:t>
            </a:r>
            <a:r>
              <a:rPr lang="zh-CN" altLang="en-US" sz="1600" dirty="0">
                <a:latin typeface="Courier New" panose="02070309020205020404" charset="0"/>
                <a:ea typeface="宋体" panose="02010600030101010101" pitchFamily="2" charset="-122"/>
                <a:sym typeface="+mn-ea"/>
              </a:rPr>
              <a:t>事务：</a:t>
            </a:r>
          </a:p>
          <a:p>
            <a:pPr indent="0"/>
            <a:r>
              <a:rPr lang="en-US" altLang="zh-CN" sz="1600" dirty="0">
                <a:latin typeface="Courier New" panose="02070309020205020404" charset="0"/>
                <a:ea typeface="宋体" panose="02010600030101010101" pitchFamily="2" charset="-122"/>
                <a:sym typeface="+mn-ea"/>
              </a:rPr>
              <a:t>begin </a:t>
            </a:r>
            <a:r>
              <a:rPr lang="en-US" altLang="zh-CN" sz="1600" dirty="0" err="1">
                <a:latin typeface="Courier New" panose="02070309020205020404" charset="0"/>
                <a:ea typeface="宋体" panose="02010600030101010101" pitchFamily="2" charset="-122"/>
                <a:sym typeface="+mn-ea"/>
              </a:rPr>
              <a:t>tran</a:t>
            </a:r>
            <a:endParaRPr lang="en-US" altLang="zh-CN" sz="1600" dirty="0">
              <a:latin typeface="Courier New" panose="02070309020205020404" charset="0"/>
              <a:ea typeface="宋体" panose="02010600030101010101" pitchFamily="2" charset="-122"/>
              <a:sym typeface="+mn-ea"/>
            </a:endParaRPr>
          </a:p>
          <a:p>
            <a:pPr indent="0"/>
            <a:r>
              <a:rPr lang="en-US" altLang="zh-CN" sz="1600" dirty="0">
                <a:latin typeface="Courier New" panose="02070309020205020404" charset="0"/>
                <a:ea typeface="宋体" panose="02010600030101010101" pitchFamily="2" charset="-122"/>
                <a:sym typeface="+mn-ea"/>
              </a:rPr>
              <a:t>select </a:t>
            </a:r>
            <a:r>
              <a:rPr lang="zh-CN" altLang="en-US" sz="1600" dirty="0">
                <a:latin typeface="Courier New" panose="02070309020205020404" charset="0"/>
                <a:ea typeface="宋体" panose="02010600030101010101" pitchFamily="2" charset="-122"/>
                <a:sym typeface="+mn-ea"/>
              </a:rPr>
              <a:t>时间</a:t>
            </a:r>
            <a:r>
              <a:rPr lang="en-US" altLang="zh-CN" sz="1600" dirty="0">
                <a:latin typeface="Courier New" panose="02070309020205020404" charset="0"/>
                <a:ea typeface="宋体" panose="02010600030101010101" pitchFamily="2" charset="-122"/>
                <a:sym typeface="+mn-ea"/>
              </a:rPr>
              <a:t>1=</a:t>
            </a:r>
            <a:r>
              <a:rPr lang="en-US" altLang="zh-CN" sz="1600" dirty="0" err="1">
                <a:latin typeface="Courier New" panose="02070309020205020404" charset="0"/>
                <a:ea typeface="宋体" panose="02010600030101010101" pitchFamily="2" charset="-122"/>
                <a:sym typeface="+mn-ea"/>
              </a:rPr>
              <a:t>getdate</a:t>
            </a:r>
            <a:r>
              <a:rPr lang="en-US" altLang="zh-CN" sz="1600" dirty="0">
                <a:latin typeface="Courier New" panose="02070309020205020404" charset="0"/>
                <a:ea typeface="宋体" panose="02010600030101010101" pitchFamily="2" charset="-122"/>
                <a:sym typeface="+mn-ea"/>
              </a:rPr>
              <a:t>(),* from </a:t>
            </a:r>
            <a:r>
              <a:rPr lang="zh-CN" altLang="en-US" sz="1600" dirty="0">
                <a:latin typeface="Courier New" panose="02070309020205020404" charset="0"/>
                <a:ea typeface="宋体" panose="02010600030101010101" pitchFamily="2" charset="-122"/>
                <a:sym typeface="+mn-ea"/>
              </a:rPr>
              <a:t>学生 </a:t>
            </a:r>
            <a:r>
              <a:rPr lang="en-US" altLang="zh-CN" sz="1600" dirty="0">
                <a:latin typeface="Courier New" panose="02070309020205020404" charset="0"/>
                <a:ea typeface="宋体" panose="02010600030101010101" pitchFamily="2" charset="-122"/>
                <a:sym typeface="+mn-ea"/>
              </a:rPr>
              <a:t>with(</a:t>
            </a:r>
            <a:r>
              <a:rPr lang="en-US" altLang="zh-CN" sz="1600" dirty="0" err="1">
                <a:latin typeface="Courier New" panose="02070309020205020404" charset="0"/>
                <a:ea typeface="宋体" panose="02010600030101010101" pitchFamily="2" charset="-122"/>
                <a:sym typeface="+mn-ea"/>
              </a:rPr>
              <a:t>updlock</a:t>
            </a:r>
            <a:r>
              <a:rPr lang="en-US" altLang="zh-CN" sz="1600" dirty="0">
                <a:latin typeface="Courier New" panose="02070309020205020404" charset="0"/>
                <a:ea typeface="宋体" panose="02010600030101010101" pitchFamily="2" charset="-122"/>
                <a:sym typeface="+mn-ea"/>
              </a:rPr>
              <a:t>) where </a:t>
            </a:r>
            <a:r>
              <a:rPr lang="zh-CN" altLang="en-US" sz="1600" dirty="0">
                <a:latin typeface="Courier New" panose="02070309020205020404" charset="0"/>
                <a:ea typeface="宋体" panose="02010600030101010101" pitchFamily="2" charset="-122"/>
                <a:sym typeface="+mn-ea"/>
              </a:rPr>
              <a:t>学号</a:t>
            </a:r>
            <a:r>
              <a:rPr lang="en-US" altLang="zh-CN" sz="1600" dirty="0">
                <a:latin typeface="Courier New" panose="02070309020205020404" charset="0"/>
                <a:ea typeface="宋体" panose="02010600030101010101" pitchFamily="2" charset="-122"/>
                <a:sym typeface="+mn-ea"/>
              </a:rPr>
              <a:t>='19010101' </a:t>
            </a:r>
          </a:p>
          <a:p>
            <a:pPr indent="0"/>
            <a:r>
              <a:rPr lang="en-US" altLang="zh-CN" sz="1600" dirty="0">
                <a:latin typeface="Courier New" panose="02070309020205020404" charset="0"/>
                <a:ea typeface="宋体" panose="02010600030101010101" pitchFamily="2" charset="-122"/>
                <a:sym typeface="+mn-ea"/>
              </a:rPr>
              <a:t>go</a:t>
            </a:r>
          </a:p>
          <a:p>
            <a:pPr indent="0"/>
            <a:r>
              <a:rPr lang="en-US" altLang="zh-CN" sz="1600" dirty="0" err="1">
                <a:latin typeface="Courier New" panose="02070309020205020404" charset="0"/>
                <a:ea typeface="宋体" panose="02010600030101010101" pitchFamily="2" charset="-122"/>
                <a:sym typeface="+mn-ea"/>
              </a:rPr>
              <a:t>waitfor</a:t>
            </a:r>
            <a:r>
              <a:rPr lang="en-US" altLang="zh-CN" sz="1600" dirty="0">
                <a:latin typeface="Courier New" panose="02070309020205020404" charset="0"/>
                <a:ea typeface="宋体" panose="02010600030101010101" pitchFamily="2" charset="-122"/>
                <a:sym typeface="+mn-ea"/>
              </a:rPr>
              <a:t> delay '00:00:06'</a:t>
            </a:r>
          </a:p>
          <a:p>
            <a:pPr indent="0"/>
            <a:r>
              <a:rPr lang="en-US" altLang="zh-CN" sz="1600" dirty="0">
                <a:latin typeface="Courier New" panose="02070309020205020404" charset="0"/>
                <a:ea typeface="宋体" panose="02010600030101010101" pitchFamily="2" charset="-122"/>
                <a:sym typeface="+mn-ea"/>
              </a:rPr>
              <a:t>update </a:t>
            </a:r>
            <a:r>
              <a:rPr lang="zh-CN" altLang="en-US" sz="1600" dirty="0">
                <a:latin typeface="Courier New" panose="02070309020205020404" charset="0"/>
                <a:ea typeface="宋体" panose="02010600030101010101" pitchFamily="2" charset="-122"/>
                <a:sym typeface="+mn-ea"/>
              </a:rPr>
              <a:t>学生 </a:t>
            </a:r>
            <a:r>
              <a:rPr lang="en-US" altLang="zh-CN" sz="1600" dirty="0">
                <a:latin typeface="Courier New" panose="02070309020205020404" charset="0"/>
                <a:ea typeface="宋体" panose="02010600030101010101" pitchFamily="2" charset="-122"/>
                <a:sym typeface="+mn-ea"/>
              </a:rPr>
              <a:t>set </a:t>
            </a:r>
            <a:r>
              <a:rPr lang="zh-CN" altLang="en-US" sz="1600" dirty="0">
                <a:latin typeface="Courier New" panose="02070309020205020404" charset="0"/>
                <a:ea typeface="宋体" panose="02010600030101010101" pitchFamily="2" charset="-122"/>
                <a:sym typeface="+mn-ea"/>
              </a:rPr>
              <a:t>总分</a:t>
            </a:r>
            <a:r>
              <a:rPr lang="en-US" altLang="zh-CN" sz="1600" dirty="0">
                <a:latin typeface="Courier New" panose="02070309020205020404" charset="0"/>
                <a:ea typeface="宋体" panose="02010600030101010101" pitchFamily="2" charset="-122"/>
                <a:sym typeface="+mn-ea"/>
              </a:rPr>
              <a:t>=</a:t>
            </a:r>
            <a:r>
              <a:rPr lang="zh-CN" altLang="en-US" sz="1600" dirty="0">
                <a:latin typeface="Courier New" panose="02070309020205020404" charset="0"/>
                <a:ea typeface="宋体" panose="02010600030101010101" pitchFamily="2" charset="-122"/>
                <a:sym typeface="+mn-ea"/>
              </a:rPr>
              <a:t>总分</a:t>
            </a:r>
            <a:r>
              <a:rPr lang="en-US" altLang="zh-CN" sz="1600" dirty="0">
                <a:latin typeface="Courier New" panose="02070309020205020404" charset="0"/>
                <a:ea typeface="宋体" panose="02010600030101010101" pitchFamily="2" charset="-122"/>
                <a:sym typeface="+mn-ea"/>
              </a:rPr>
              <a:t>+10 where </a:t>
            </a:r>
            <a:r>
              <a:rPr lang="zh-CN" altLang="en-US" sz="1600" dirty="0">
                <a:latin typeface="Courier New" panose="02070309020205020404" charset="0"/>
                <a:ea typeface="宋体" panose="02010600030101010101" pitchFamily="2" charset="-122"/>
                <a:sym typeface="+mn-ea"/>
              </a:rPr>
              <a:t>学号</a:t>
            </a:r>
            <a:r>
              <a:rPr lang="en-US" altLang="zh-CN" sz="1600" dirty="0">
                <a:latin typeface="Courier New" panose="02070309020205020404" charset="0"/>
                <a:ea typeface="宋体" panose="02010600030101010101" pitchFamily="2" charset="-122"/>
                <a:sym typeface="+mn-ea"/>
              </a:rPr>
              <a:t>='19010101' </a:t>
            </a:r>
          </a:p>
          <a:p>
            <a:pPr indent="0"/>
            <a:r>
              <a:rPr lang="en-US" altLang="zh-CN" sz="1600" dirty="0">
                <a:latin typeface="Courier New" panose="02070309020205020404" charset="0"/>
                <a:ea typeface="宋体" panose="02010600030101010101" pitchFamily="2" charset="-122"/>
                <a:sym typeface="+mn-ea"/>
              </a:rPr>
              <a:t>select </a:t>
            </a:r>
            <a:r>
              <a:rPr lang="zh-CN" altLang="en-US" sz="1600" dirty="0">
                <a:latin typeface="Courier New" panose="02070309020205020404" charset="0"/>
                <a:ea typeface="宋体" panose="02010600030101010101" pitchFamily="2" charset="-122"/>
                <a:sym typeface="+mn-ea"/>
              </a:rPr>
              <a:t>时间</a:t>
            </a:r>
            <a:r>
              <a:rPr lang="en-US" altLang="zh-CN" sz="1600" dirty="0">
                <a:latin typeface="Courier New" panose="02070309020205020404" charset="0"/>
                <a:ea typeface="宋体" panose="02010600030101010101" pitchFamily="2" charset="-122"/>
                <a:sym typeface="+mn-ea"/>
              </a:rPr>
              <a:t>2=</a:t>
            </a:r>
            <a:r>
              <a:rPr lang="en-US" altLang="zh-CN" sz="1600" dirty="0" err="1">
                <a:latin typeface="Courier New" panose="02070309020205020404" charset="0"/>
                <a:ea typeface="宋体" panose="02010600030101010101" pitchFamily="2" charset="-122"/>
                <a:sym typeface="+mn-ea"/>
              </a:rPr>
              <a:t>getdate</a:t>
            </a:r>
            <a:r>
              <a:rPr lang="en-US" altLang="zh-CN" sz="1600" dirty="0">
                <a:latin typeface="Courier New" panose="02070309020205020404" charset="0"/>
                <a:ea typeface="宋体" panose="02010600030101010101" pitchFamily="2" charset="-122"/>
                <a:sym typeface="+mn-ea"/>
              </a:rPr>
              <a:t>(), * from </a:t>
            </a:r>
            <a:r>
              <a:rPr lang="zh-CN" altLang="en-US" sz="1600" dirty="0">
                <a:latin typeface="Courier New" panose="02070309020205020404" charset="0"/>
                <a:ea typeface="宋体" panose="02010600030101010101" pitchFamily="2" charset="-122"/>
                <a:sym typeface="+mn-ea"/>
              </a:rPr>
              <a:t>学生 </a:t>
            </a:r>
            <a:r>
              <a:rPr lang="en-US" altLang="zh-CN" sz="1600" dirty="0">
                <a:latin typeface="Courier New" panose="02070309020205020404" charset="0"/>
                <a:ea typeface="宋体" panose="02010600030101010101" pitchFamily="2" charset="-122"/>
                <a:sym typeface="+mn-ea"/>
              </a:rPr>
              <a:t>where </a:t>
            </a:r>
            <a:r>
              <a:rPr lang="zh-CN" altLang="en-US" sz="1600" dirty="0">
                <a:latin typeface="Courier New" panose="02070309020205020404" charset="0"/>
                <a:ea typeface="宋体" panose="02010600030101010101" pitchFamily="2" charset="-122"/>
                <a:sym typeface="+mn-ea"/>
              </a:rPr>
              <a:t>学号</a:t>
            </a:r>
            <a:r>
              <a:rPr lang="en-US" altLang="zh-CN" sz="1600" dirty="0">
                <a:latin typeface="Courier New" panose="02070309020205020404" charset="0"/>
                <a:ea typeface="宋体" panose="02010600030101010101" pitchFamily="2" charset="-122"/>
                <a:sym typeface="+mn-ea"/>
              </a:rPr>
              <a:t>='19010101'</a:t>
            </a:r>
          </a:p>
          <a:p>
            <a:pPr indent="0"/>
            <a:r>
              <a:rPr lang="en-US" altLang="zh-CN" sz="1600" dirty="0">
                <a:latin typeface="Courier New" panose="02070309020205020404" charset="0"/>
                <a:ea typeface="宋体" panose="02010600030101010101" pitchFamily="2" charset="-122"/>
                <a:sym typeface="+mn-ea"/>
              </a:rPr>
              <a:t>commit </a:t>
            </a:r>
            <a:r>
              <a:rPr lang="en-US" altLang="zh-CN" sz="1600" dirty="0" err="1">
                <a:latin typeface="Courier New" panose="02070309020205020404" charset="0"/>
                <a:ea typeface="宋体" panose="02010600030101010101" pitchFamily="2" charset="-122"/>
                <a:sym typeface="+mn-ea"/>
              </a:rPr>
              <a:t>tran</a:t>
            </a:r>
            <a:endParaRPr lang="en-US" altLang="zh-CN" sz="1600" dirty="0">
              <a:latin typeface="Courier New" panose="02070309020205020404" charset="0"/>
              <a:ea typeface="宋体" panose="02010600030101010101" pitchFamily="2" charset="-122"/>
              <a:sym typeface="+mn-ea"/>
            </a:endParaRPr>
          </a:p>
          <a:p>
            <a:pPr indent="0"/>
            <a:r>
              <a:rPr lang="zh-CN" altLang="en-US" sz="1600" dirty="0">
                <a:latin typeface="Courier New" panose="02070309020205020404" charset="0"/>
                <a:ea typeface="宋体" panose="02010600030101010101" pitchFamily="2" charset="-122"/>
                <a:sym typeface="+mn-ea"/>
              </a:rPr>
              <a:t>先执行</a:t>
            </a:r>
            <a:r>
              <a:rPr lang="en-US" altLang="zh-CN" sz="1600" dirty="0">
                <a:latin typeface="Courier New" panose="02070309020205020404" charset="0"/>
                <a:ea typeface="宋体" panose="02010600030101010101" pitchFamily="2" charset="-122"/>
                <a:sym typeface="+mn-ea"/>
              </a:rPr>
              <a:t>A</a:t>
            </a:r>
            <a:r>
              <a:rPr lang="zh-CN" altLang="en-US" sz="1600" dirty="0">
                <a:latin typeface="Courier New" panose="02070309020205020404" charset="0"/>
                <a:ea typeface="宋体" panose="02010600030101010101" pitchFamily="2" charset="-122"/>
                <a:sym typeface="+mn-ea"/>
              </a:rPr>
              <a:t>事务，然后立即执行</a:t>
            </a:r>
            <a:r>
              <a:rPr lang="en-US" altLang="zh-CN" sz="1600" dirty="0">
                <a:latin typeface="Courier New" panose="02070309020205020404" charset="0"/>
                <a:ea typeface="宋体" panose="02010600030101010101" pitchFamily="2" charset="-122"/>
                <a:sym typeface="+mn-ea"/>
              </a:rPr>
              <a:t>B</a:t>
            </a:r>
            <a:r>
              <a:rPr lang="zh-CN" altLang="en-US" sz="1600" dirty="0">
                <a:latin typeface="Courier New" panose="02070309020205020404" charset="0"/>
                <a:ea typeface="宋体" panose="02010600030101010101" pitchFamily="2" charset="-122"/>
                <a:sym typeface="+mn-ea"/>
              </a:rPr>
              <a:t>事务，</a:t>
            </a:r>
            <a:r>
              <a:rPr lang="en-US" altLang="zh-CN" sz="1600" dirty="0">
                <a:latin typeface="Courier New" panose="02070309020205020404" charset="0"/>
                <a:ea typeface="宋体" panose="02010600030101010101" pitchFamily="2" charset="-122"/>
                <a:sym typeface="+mn-ea"/>
              </a:rPr>
              <a:t>A</a:t>
            </a:r>
            <a:r>
              <a:rPr lang="zh-CN" altLang="en-US" sz="1600" dirty="0">
                <a:latin typeface="Courier New" panose="02070309020205020404" charset="0"/>
                <a:ea typeface="宋体" panose="02010600030101010101" pitchFamily="2" charset="-122"/>
                <a:sym typeface="+mn-ea"/>
              </a:rPr>
              <a:t>、</a:t>
            </a:r>
            <a:r>
              <a:rPr lang="en-US" altLang="zh-CN" sz="1600" dirty="0">
                <a:latin typeface="Courier New" panose="02070309020205020404" charset="0"/>
                <a:ea typeface="宋体" panose="02010600030101010101" pitchFamily="2" charset="-122"/>
                <a:sym typeface="+mn-ea"/>
              </a:rPr>
              <a:t>B</a:t>
            </a:r>
            <a:r>
              <a:rPr lang="zh-CN" altLang="en-US" sz="1600" dirty="0">
                <a:latin typeface="Courier New" panose="02070309020205020404" charset="0"/>
                <a:ea typeface="宋体" panose="02010600030101010101" pitchFamily="2" charset="-122"/>
                <a:sym typeface="+mn-ea"/>
              </a:rPr>
              <a:t>事务的最终运行结果分别如图</a:t>
            </a:r>
            <a:r>
              <a:rPr lang="en-US" altLang="zh-CN" sz="1600" dirty="0">
                <a:latin typeface="Courier New" panose="02070309020205020404" charset="0"/>
                <a:ea typeface="宋体" panose="02010600030101010101" pitchFamily="2" charset="-122"/>
                <a:sym typeface="+mn-ea"/>
              </a:rPr>
              <a:t>12-2</a:t>
            </a:r>
            <a:r>
              <a:rPr lang="zh-CN" altLang="en-US" sz="1600" dirty="0">
                <a:latin typeface="Courier New" panose="02070309020205020404" charset="0"/>
                <a:ea typeface="宋体" panose="02010600030101010101" pitchFamily="2" charset="-122"/>
                <a:sym typeface="+mn-ea"/>
              </a:rPr>
              <a:t>和图</a:t>
            </a:r>
            <a:r>
              <a:rPr lang="en-US" altLang="zh-CN" sz="1600" dirty="0">
                <a:latin typeface="Courier New" panose="02070309020205020404" charset="0"/>
                <a:ea typeface="宋体" panose="02010600030101010101" pitchFamily="2" charset="-122"/>
                <a:sym typeface="+mn-ea"/>
              </a:rPr>
              <a:t>12-3</a:t>
            </a:r>
            <a:r>
              <a:rPr lang="zh-CN" altLang="en-US" sz="1600" dirty="0">
                <a:latin typeface="Courier New" panose="02070309020205020404" charset="0"/>
                <a:ea typeface="宋体" panose="02010600030101010101" pitchFamily="2" charset="-122"/>
                <a:sym typeface="+mn-ea"/>
              </a:rPr>
              <a:t>所示。</a:t>
            </a:r>
          </a:p>
        </p:txBody>
      </p:sp>
      <p:pic>
        <p:nvPicPr>
          <p:cNvPr id="10" name="图片 9" descr="未标题-5 拷贝"/>
          <p:cNvPicPr/>
          <p:nvPr/>
        </p:nvPicPr>
        <p:blipFill>
          <a:blip r:embed="rId3">
            <a:extLst>
              <a:ext uri="{28A0092B-C50C-407E-A947-70E740481C1C}">
                <a14:useLocalDpi xmlns:a14="http://schemas.microsoft.com/office/drawing/2010/main" val="0"/>
              </a:ext>
            </a:extLst>
          </a:blip>
          <a:srcRect/>
          <a:stretch>
            <a:fillRect/>
          </a:stretch>
        </p:blipFill>
        <p:spPr bwMode="auto">
          <a:xfrm>
            <a:off x="7921160" y="3337040"/>
            <a:ext cx="3741420" cy="777240"/>
          </a:xfrm>
          <a:prstGeom prst="rect">
            <a:avLst/>
          </a:prstGeom>
          <a:noFill/>
          <a:ln>
            <a:noFill/>
          </a:ln>
        </p:spPr>
      </p:pic>
      <p:pic>
        <p:nvPicPr>
          <p:cNvPr id="11" name="图片 10" descr="Ashiwu"/>
          <p:cNvPicPr/>
          <p:nvPr/>
        </p:nvPicPr>
        <p:blipFill>
          <a:blip r:embed="rId4">
            <a:extLst>
              <a:ext uri="{28A0092B-C50C-407E-A947-70E740481C1C}">
                <a14:useLocalDpi xmlns:a14="http://schemas.microsoft.com/office/drawing/2010/main" val="0"/>
              </a:ext>
            </a:extLst>
          </a:blip>
          <a:srcRect/>
          <a:stretch>
            <a:fillRect/>
          </a:stretch>
        </p:blipFill>
        <p:spPr bwMode="auto">
          <a:xfrm>
            <a:off x="7974330" y="4916477"/>
            <a:ext cx="3756660" cy="777240"/>
          </a:xfrm>
          <a:prstGeom prst="rect">
            <a:avLst/>
          </a:prstGeom>
          <a:noFill/>
          <a:ln>
            <a:noFill/>
          </a:ln>
        </p:spPr>
      </p:pic>
      <p:sp>
        <p:nvSpPr>
          <p:cNvPr id="2" name="矩形 1"/>
          <p:cNvSpPr/>
          <p:nvPr/>
        </p:nvSpPr>
        <p:spPr>
          <a:xfrm>
            <a:off x="9129633" y="4114280"/>
            <a:ext cx="1774909" cy="369332"/>
          </a:xfrm>
          <a:prstGeom prst="rect">
            <a:avLst/>
          </a:prstGeom>
        </p:spPr>
        <p:txBody>
          <a:bodyPr wrap="none">
            <a:spAutoFit/>
          </a:bodyPr>
          <a:lstStyle/>
          <a:p>
            <a:r>
              <a:rPr lang="zh-CN" altLang="en-US" dirty="0"/>
              <a:t> </a:t>
            </a:r>
            <a:r>
              <a:rPr lang="en-US" altLang="zh-CN" dirty="0"/>
              <a:t>A</a:t>
            </a:r>
            <a:r>
              <a:rPr lang="zh-CN" altLang="en-US" dirty="0"/>
              <a:t>事务运行结果</a:t>
            </a:r>
          </a:p>
        </p:txBody>
      </p:sp>
      <p:sp>
        <p:nvSpPr>
          <p:cNvPr id="3" name="矩形 2"/>
          <p:cNvSpPr/>
          <p:nvPr/>
        </p:nvSpPr>
        <p:spPr>
          <a:xfrm>
            <a:off x="9487210" y="5864707"/>
            <a:ext cx="1723549" cy="369332"/>
          </a:xfrm>
          <a:prstGeom prst="rect">
            <a:avLst/>
          </a:prstGeom>
        </p:spPr>
        <p:txBody>
          <a:bodyPr wrap="none">
            <a:spAutoFit/>
          </a:bodyPr>
          <a:lstStyle/>
          <a:p>
            <a:r>
              <a:rPr lang="en-US" altLang="zh-CN" dirty="0"/>
              <a:t>B</a:t>
            </a:r>
            <a:r>
              <a:rPr lang="zh-CN" altLang="en-US" dirty="0"/>
              <a:t>事务运行结果</a:t>
            </a:r>
          </a:p>
        </p:txBody>
      </p:sp>
    </p:spTree>
    <p:extLst>
      <p:ext uri="{BB962C8B-B14F-4D97-AF65-F5344CB8AC3E}">
        <p14:creationId xmlns:p14="http://schemas.microsoft.com/office/powerpoint/2010/main" val="470736627"/>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646878"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查看锁的信息</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05</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326439"/>
            <a:ext cx="3044423" cy="369332"/>
          </a:xfrm>
          <a:prstGeom prst="rect">
            <a:avLst/>
          </a:prstGeom>
        </p:spPr>
        <p:txBody>
          <a:bodyPr wrap="none">
            <a:spAutoFit/>
          </a:bodyPr>
          <a:lstStyle/>
          <a:p>
            <a:r>
              <a:rPr lang="en-US" altLang="zh-CN" b="1" dirty="0"/>
              <a:t>2</a:t>
            </a:r>
            <a:r>
              <a:rPr lang="zh-CN" altLang="zh-CN" b="1" dirty="0"/>
              <a:t>．通过</a:t>
            </a:r>
            <a:r>
              <a:rPr lang="en-US" altLang="zh-CN" b="1" dirty="0"/>
              <a:t>SSMS</a:t>
            </a:r>
            <a:r>
              <a:rPr lang="zh-CN" altLang="zh-CN" b="1" dirty="0"/>
              <a:t>查看锁的信息</a:t>
            </a:r>
          </a:p>
        </p:txBody>
      </p:sp>
      <p:sp>
        <p:nvSpPr>
          <p:cNvPr id="5" name="矩形 4"/>
          <p:cNvSpPr/>
          <p:nvPr/>
        </p:nvSpPr>
        <p:spPr>
          <a:xfrm>
            <a:off x="355577" y="1832218"/>
            <a:ext cx="11000786" cy="646331"/>
          </a:xfrm>
          <a:prstGeom prst="rect">
            <a:avLst/>
          </a:prstGeom>
        </p:spPr>
        <p:txBody>
          <a:bodyPr wrap="square">
            <a:spAutoFit/>
          </a:bodyPr>
          <a:lstStyle/>
          <a:p>
            <a:r>
              <a:rPr lang="zh-CN" altLang="zh-CN" kern="100" dirty="0">
                <a:latin typeface="Times New Roman"/>
                <a:ea typeface="宋体"/>
                <a:cs typeface="Times New Roman"/>
              </a:rPr>
              <a:t>启动</a:t>
            </a:r>
            <a:r>
              <a:rPr lang="en-US" altLang="zh-CN" kern="100" dirty="0">
                <a:latin typeface="Times New Roman"/>
                <a:ea typeface="宋体"/>
              </a:rPr>
              <a:t>SSMS</a:t>
            </a:r>
            <a:r>
              <a:rPr lang="zh-CN" altLang="zh-CN" kern="100" dirty="0">
                <a:latin typeface="Times New Roman"/>
                <a:ea typeface="宋体"/>
                <a:cs typeface="Times New Roman"/>
              </a:rPr>
              <a:t>，在“对象资源管理器”窗格中右击</a:t>
            </a:r>
            <a:r>
              <a:rPr lang="en-US" altLang="zh-CN" kern="100" dirty="0">
                <a:latin typeface="Times New Roman"/>
                <a:ea typeface="宋体"/>
              </a:rPr>
              <a:t>SHUJU</a:t>
            </a:r>
            <a:r>
              <a:rPr lang="zh-CN" altLang="zh-CN" kern="100" dirty="0">
                <a:latin typeface="Times New Roman"/>
                <a:ea typeface="宋体"/>
                <a:cs typeface="Times New Roman"/>
              </a:rPr>
              <a:t>（服务器实例）节点，在弹出</a:t>
            </a:r>
            <a:r>
              <a:rPr lang="zh-CN" altLang="zh-CN" kern="100" dirty="0">
                <a:solidFill>
                  <a:srgbClr val="FF0000"/>
                </a:solidFill>
                <a:latin typeface="Times New Roman"/>
                <a:ea typeface="宋体"/>
                <a:cs typeface="Times New Roman"/>
              </a:rPr>
              <a:t>的</a:t>
            </a:r>
            <a:r>
              <a:rPr lang="zh-CN" altLang="zh-CN" kern="100" dirty="0">
                <a:latin typeface="Times New Roman"/>
                <a:ea typeface="宋体"/>
                <a:cs typeface="Times New Roman"/>
              </a:rPr>
              <a:t>快捷菜单中</a:t>
            </a:r>
            <a:r>
              <a:rPr lang="zh-CN" altLang="zh-CN" kern="100" dirty="0">
                <a:solidFill>
                  <a:srgbClr val="FF0000"/>
                </a:solidFill>
                <a:latin typeface="Times New Roman"/>
                <a:ea typeface="宋体"/>
                <a:cs typeface="Times New Roman"/>
              </a:rPr>
              <a:t>执行</a:t>
            </a:r>
            <a:r>
              <a:rPr lang="zh-CN" altLang="zh-CN" kern="100" dirty="0">
                <a:latin typeface="Times New Roman"/>
                <a:ea typeface="宋体"/>
                <a:cs typeface="Times New Roman"/>
              </a:rPr>
              <a:t>“活动和监视器”命令，</a:t>
            </a:r>
            <a:r>
              <a:rPr lang="zh-CN" altLang="zh-CN" kern="100" dirty="0">
                <a:solidFill>
                  <a:srgbClr val="FF0000"/>
                </a:solidFill>
                <a:latin typeface="Times New Roman"/>
                <a:ea typeface="宋体"/>
                <a:cs typeface="Times New Roman"/>
              </a:rPr>
              <a:t>打开</a:t>
            </a:r>
            <a:r>
              <a:rPr lang="zh-CN" altLang="zh-CN" kern="100" dirty="0">
                <a:latin typeface="Times New Roman"/>
                <a:ea typeface="宋体"/>
                <a:cs typeface="Times New Roman"/>
              </a:rPr>
              <a:t>“</a:t>
            </a:r>
            <a:r>
              <a:rPr lang="en-US" altLang="zh-CN" kern="100" dirty="0">
                <a:solidFill>
                  <a:srgbClr val="FF0000"/>
                </a:solidFill>
                <a:latin typeface="Times New Roman"/>
                <a:ea typeface="宋体"/>
              </a:rPr>
              <a:t>SHUJU-</a:t>
            </a:r>
            <a:r>
              <a:rPr lang="zh-CN" altLang="zh-CN" kern="100" dirty="0">
                <a:latin typeface="Times New Roman"/>
                <a:ea typeface="宋体"/>
                <a:cs typeface="Times New Roman"/>
              </a:rPr>
              <a:t>活动监视器”窗格，</a:t>
            </a:r>
            <a:endParaRPr lang="zh-CN" altLang="en-US" dirty="0"/>
          </a:p>
        </p:txBody>
      </p:sp>
      <p:pic>
        <p:nvPicPr>
          <p:cNvPr id="16" name="图片 15" descr="未标题-2 拷贝"/>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623" y="2629162"/>
            <a:ext cx="10971319" cy="3440561"/>
          </a:xfrm>
          <a:prstGeom prst="rect">
            <a:avLst/>
          </a:prstGeom>
          <a:noFill/>
          <a:ln>
            <a:noFill/>
          </a:ln>
        </p:spPr>
      </p:pic>
      <p:sp>
        <p:nvSpPr>
          <p:cNvPr id="18" name="矩形 17"/>
          <p:cNvSpPr/>
          <p:nvPr/>
        </p:nvSpPr>
        <p:spPr>
          <a:xfrm>
            <a:off x="3050085" y="5934670"/>
            <a:ext cx="8609255" cy="923330"/>
          </a:xfrm>
          <a:prstGeom prst="rect">
            <a:avLst/>
          </a:prstGeom>
        </p:spPr>
        <p:txBody>
          <a:bodyPr wrap="square">
            <a:spAutoFit/>
          </a:bodyPr>
          <a:lstStyle/>
          <a:p>
            <a:r>
              <a:rPr lang="en-US" altLang="zh-CN" dirty="0" smtClean="0"/>
              <a:t>select </a:t>
            </a:r>
            <a:r>
              <a:rPr lang="en-US" altLang="zh-CN" dirty="0" err="1"/>
              <a:t>request_session_id</a:t>
            </a:r>
            <a:r>
              <a:rPr lang="en-US" altLang="zh-CN" dirty="0"/>
              <a:t> </a:t>
            </a:r>
            <a:r>
              <a:rPr lang="en-US" altLang="zh-CN" dirty="0" err="1"/>
              <a:t>spid</a:t>
            </a:r>
            <a:r>
              <a:rPr lang="en-US" altLang="zh-CN" dirty="0"/>
              <a:t>,</a:t>
            </a:r>
          </a:p>
          <a:p>
            <a:r>
              <a:rPr lang="en-US" altLang="zh-CN" dirty="0"/>
              <a:t> </a:t>
            </a:r>
            <a:r>
              <a:rPr lang="en-US" altLang="zh-CN" dirty="0" err="1"/>
              <a:t>object_name</a:t>
            </a:r>
            <a:r>
              <a:rPr lang="en-US" altLang="zh-CN" dirty="0"/>
              <a:t>(</a:t>
            </a:r>
            <a:r>
              <a:rPr lang="en-US" altLang="zh-CN" dirty="0" err="1"/>
              <a:t>resource_associated_entity_id</a:t>
            </a:r>
            <a:r>
              <a:rPr lang="en-US" altLang="zh-CN" dirty="0"/>
              <a:t>) </a:t>
            </a:r>
            <a:r>
              <a:rPr lang="en-US" altLang="zh-CN" dirty="0" err="1"/>
              <a:t>tableName</a:t>
            </a:r>
            <a:endParaRPr lang="en-US" altLang="zh-CN" dirty="0"/>
          </a:p>
          <a:p>
            <a:r>
              <a:rPr lang="en-US" altLang="zh-CN" dirty="0"/>
              <a:t> from </a:t>
            </a:r>
            <a:r>
              <a:rPr lang="en-US" altLang="zh-CN" dirty="0" err="1"/>
              <a:t>sys.dm_tran_locks</a:t>
            </a:r>
            <a:r>
              <a:rPr lang="en-US" altLang="zh-CN" dirty="0"/>
              <a:t> where </a:t>
            </a:r>
            <a:r>
              <a:rPr lang="en-US" altLang="zh-CN" dirty="0" err="1"/>
              <a:t>resource_type</a:t>
            </a:r>
            <a:r>
              <a:rPr lang="en-US" altLang="zh-CN" dirty="0"/>
              <a:t>='object'</a:t>
            </a:r>
          </a:p>
        </p:txBody>
      </p:sp>
      <p:sp>
        <p:nvSpPr>
          <p:cNvPr id="7" name="矩形 6"/>
          <p:cNvSpPr/>
          <p:nvPr/>
        </p:nvSpPr>
        <p:spPr>
          <a:xfrm>
            <a:off x="4562923" y="4742058"/>
            <a:ext cx="5583580" cy="369332"/>
          </a:xfrm>
          <a:prstGeom prst="rect">
            <a:avLst/>
          </a:prstGeom>
        </p:spPr>
        <p:txBody>
          <a:bodyPr wrap="none">
            <a:spAutoFit/>
          </a:bodyPr>
          <a:lstStyle/>
          <a:p>
            <a:r>
              <a:rPr lang="zh-CN" altLang="en-US" dirty="0"/>
              <a:t>注意：使用</a:t>
            </a:r>
            <a:r>
              <a:rPr lang="en-US" altLang="zh-CN" dirty="0" err="1"/>
              <a:t>object_name</a:t>
            </a:r>
            <a:r>
              <a:rPr lang="en-US" altLang="zh-CN" dirty="0"/>
              <a:t>()</a:t>
            </a:r>
            <a:r>
              <a:rPr lang="zh-CN" altLang="en-US" dirty="0"/>
              <a:t>函数可以查看被锁表信息。</a:t>
            </a:r>
          </a:p>
        </p:txBody>
      </p:sp>
    </p:spTree>
    <p:extLst>
      <p:ext uri="{BB962C8B-B14F-4D97-AF65-F5344CB8AC3E}">
        <p14:creationId xmlns:p14="http://schemas.microsoft.com/office/powerpoint/2010/main" val="2884153193"/>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锁定提示</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06</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326439"/>
            <a:ext cx="3313728" cy="369332"/>
          </a:xfrm>
          <a:prstGeom prst="rect">
            <a:avLst/>
          </a:prstGeom>
        </p:spPr>
        <p:txBody>
          <a:bodyPr wrap="none">
            <a:spAutoFit/>
          </a:bodyPr>
          <a:lstStyle/>
          <a:p>
            <a:r>
              <a:rPr lang="en-US" altLang="zh-CN" b="1" dirty="0"/>
              <a:t>3</a:t>
            </a:r>
            <a:r>
              <a:rPr lang="zh-CN" altLang="en-US" b="1" dirty="0"/>
              <a:t>．使用存储过程查看锁的信息</a:t>
            </a:r>
            <a:endParaRPr lang="zh-CN" altLang="zh-CN" b="1" dirty="0"/>
          </a:p>
        </p:txBody>
      </p:sp>
      <p:sp>
        <p:nvSpPr>
          <p:cNvPr id="5" name="矩形 4"/>
          <p:cNvSpPr/>
          <p:nvPr/>
        </p:nvSpPr>
        <p:spPr>
          <a:xfrm>
            <a:off x="355577" y="1832218"/>
            <a:ext cx="5588023" cy="923330"/>
          </a:xfrm>
          <a:prstGeom prst="rect">
            <a:avLst/>
          </a:prstGeom>
        </p:spPr>
        <p:txBody>
          <a:bodyPr wrap="square">
            <a:spAutoFit/>
          </a:bodyPr>
          <a:lstStyle/>
          <a:p>
            <a:r>
              <a:rPr lang="zh-CN" altLang="en-US" kern="100" dirty="0">
                <a:latin typeface="Times New Roman"/>
                <a:ea typeface="宋体"/>
                <a:cs typeface="Times New Roman"/>
              </a:rPr>
              <a:t>格式：</a:t>
            </a:r>
            <a:r>
              <a:rPr lang="en-US" altLang="zh-CN" kern="100" dirty="0">
                <a:latin typeface="Times New Roman"/>
                <a:ea typeface="宋体"/>
                <a:cs typeface="Times New Roman"/>
              </a:rPr>
              <a:t>select * from &lt;</a:t>
            </a:r>
            <a:r>
              <a:rPr lang="zh-CN" altLang="en-US" kern="100" dirty="0">
                <a:latin typeface="Times New Roman"/>
                <a:ea typeface="宋体"/>
                <a:cs typeface="Times New Roman"/>
              </a:rPr>
              <a:t>表名</a:t>
            </a:r>
            <a:r>
              <a:rPr lang="en-US" altLang="zh-CN" kern="100" dirty="0">
                <a:latin typeface="Times New Roman"/>
                <a:ea typeface="宋体"/>
                <a:cs typeface="Times New Roman"/>
              </a:rPr>
              <a:t>&gt; </a:t>
            </a:r>
            <a:r>
              <a:rPr lang="en-US" altLang="zh-CN" kern="100" dirty="0" err="1">
                <a:latin typeface="Times New Roman"/>
                <a:ea typeface="宋体"/>
                <a:cs typeface="Times New Roman"/>
              </a:rPr>
              <a:t>whith</a:t>
            </a:r>
            <a:r>
              <a:rPr lang="en-US" altLang="zh-CN" kern="100" dirty="0">
                <a:latin typeface="Times New Roman"/>
                <a:ea typeface="宋体"/>
                <a:cs typeface="Times New Roman"/>
              </a:rPr>
              <a:t>(</a:t>
            </a:r>
            <a:r>
              <a:rPr lang="zh-CN" altLang="en-US" kern="100" dirty="0">
                <a:latin typeface="Times New Roman"/>
                <a:ea typeface="宋体"/>
                <a:cs typeface="Times New Roman"/>
              </a:rPr>
              <a:t>锁</a:t>
            </a:r>
            <a:r>
              <a:rPr lang="en-US" altLang="zh-CN" kern="100" dirty="0">
                <a:latin typeface="Times New Roman"/>
                <a:ea typeface="宋体"/>
                <a:cs typeface="Times New Roman"/>
              </a:rPr>
              <a:t>) where &lt;</a:t>
            </a:r>
            <a:r>
              <a:rPr lang="zh-CN" altLang="en-US" kern="100" dirty="0">
                <a:latin typeface="Times New Roman"/>
                <a:ea typeface="宋体"/>
                <a:cs typeface="Times New Roman"/>
              </a:rPr>
              <a:t>条件</a:t>
            </a:r>
            <a:r>
              <a:rPr lang="en-US" altLang="zh-CN" kern="100" dirty="0">
                <a:latin typeface="Times New Roman"/>
                <a:ea typeface="宋体"/>
                <a:cs typeface="Times New Roman"/>
              </a:rPr>
              <a:t>&gt;</a:t>
            </a:r>
          </a:p>
          <a:p>
            <a:r>
              <a:rPr lang="zh-CN" altLang="en-US" kern="100" dirty="0">
                <a:latin typeface="Times New Roman"/>
                <a:ea typeface="宋体"/>
                <a:cs typeface="Times New Roman"/>
              </a:rPr>
              <a:t>说明：锁定提示优先于事务隔离级别，常见的锁定提示有三种类型：</a:t>
            </a:r>
          </a:p>
        </p:txBody>
      </p:sp>
      <p:sp>
        <p:nvSpPr>
          <p:cNvPr id="2" name="矩形 1"/>
          <p:cNvSpPr/>
          <p:nvPr/>
        </p:nvSpPr>
        <p:spPr>
          <a:xfrm>
            <a:off x="355577" y="3005646"/>
            <a:ext cx="5446133" cy="1477328"/>
          </a:xfrm>
          <a:prstGeom prst="rect">
            <a:avLst/>
          </a:prstGeom>
          <a:ln>
            <a:solidFill>
              <a:schemeClr val="accent2">
                <a:lumMod val="60000"/>
                <a:lumOff val="40000"/>
              </a:schemeClr>
            </a:solidFill>
          </a:ln>
        </p:spPr>
        <p:txBody>
          <a:bodyPr wrap="square">
            <a:spAutoFit/>
          </a:bodyPr>
          <a:lstStyle/>
          <a:p>
            <a:r>
              <a:rPr lang="zh-CN" altLang="en-US" dirty="0"/>
              <a:t>（</a:t>
            </a:r>
            <a:r>
              <a:rPr lang="en-US" altLang="zh-CN" dirty="0"/>
              <a:t>1</a:t>
            </a:r>
            <a:r>
              <a:rPr lang="zh-CN" altLang="en-US" dirty="0"/>
              <a:t>）类型</a:t>
            </a:r>
            <a:r>
              <a:rPr lang="en-US" altLang="zh-CN" dirty="0"/>
              <a:t>1</a:t>
            </a:r>
          </a:p>
          <a:p>
            <a:r>
              <a:rPr lang="en-US" altLang="zh-CN" dirty="0"/>
              <a:t>①Read </a:t>
            </a:r>
            <a:r>
              <a:rPr lang="en-US" altLang="zh-CN" dirty="0" err="1"/>
              <a:t>unCommitted</a:t>
            </a:r>
            <a:r>
              <a:rPr lang="zh-CN" altLang="en-US" dirty="0"/>
              <a:t>：不发出锁。</a:t>
            </a:r>
          </a:p>
          <a:p>
            <a:r>
              <a:rPr lang="zh-CN" altLang="en-US" dirty="0"/>
              <a:t>②</a:t>
            </a:r>
            <a:r>
              <a:rPr lang="en-US" altLang="zh-CN" dirty="0"/>
              <a:t>Read Committed</a:t>
            </a:r>
            <a:r>
              <a:rPr lang="zh-CN" altLang="en-US" dirty="0"/>
              <a:t>：发出共享锁，保持到读取结束。</a:t>
            </a:r>
          </a:p>
          <a:p>
            <a:r>
              <a:rPr lang="zh-CN" altLang="en-US" dirty="0"/>
              <a:t>③</a:t>
            </a:r>
            <a:r>
              <a:rPr lang="en-US" altLang="zh-CN" dirty="0" err="1"/>
              <a:t>Repeatableread</a:t>
            </a:r>
            <a:r>
              <a:rPr lang="zh-CN" altLang="en-US" dirty="0"/>
              <a:t>：发出共享锁，保持到事务结束。</a:t>
            </a:r>
          </a:p>
          <a:p>
            <a:r>
              <a:rPr lang="zh-CN" altLang="en-US" dirty="0"/>
              <a:t>④</a:t>
            </a:r>
            <a:r>
              <a:rPr lang="en-US" altLang="zh-CN" dirty="0" err="1"/>
              <a:t>Serializable</a:t>
            </a:r>
            <a:r>
              <a:rPr lang="zh-CN" altLang="en-US" dirty="0"/>
              <a:t>：发出共享锁，保持到事务结束。</a:t>
            </a:r>
          </a:p>
        </p:txBody>
      </p:sp>
      <p:sp>
        <p:nvSpPr>
          <p:cNvPr id="3" name="矩形 2"/>
          <p:cNvSpPr/>
          <p:nvPr/>
        </p:nvSpPr>
        <p:spPr>
          <a:xfrm>
            <a:off x="5943600" y="1297486"/>
            <a:ext cx="6096000" cy="3416320"/>
          </a:xfrm>
          <a:prstGeom prst="rect">
            <a:avLst/>
          </a:prstGeom>
          <a:ln>
            <a:solidFill>
              <a:schemeClr val="accent1"/>
            </a:solidFill>
          </a:ln>
        </p:spPr>
        <p:txBody>
          <a:bodyPr>
            <a:spAutoFit/>
          </a:bodyPr>
          <a:lstStyle/>
          <a:p>
            <a:r>
              <a:rPr lang="zh-CN" altLang="en-US" dirty="0"/>
              <a:t>（</a:t>
            </a:r>
            <a:r>
              <a:rPr lang="en-US" altLang="zh-CN" dirty="0"/>
              <a:t>2</a:t>
            </a:r>
            <a:r>
              <a:rPr lang="zh-CN" altLang="en-US" dirty="0"/>
              <a:t>）类型</a:t>
            </a:r>
            <a:r>
              <a:rPr lang="en-US" altLang="zh-CN" dirty="0"/>
              <a:t>2</a:t>
            </a:r>
          </a:p>
          <a:p>
            <a:r>
              <a:rPr lang="en-US" altLang="zh-CN" dirty="0"/>
              <a:t>①</a:t>
            </a:r>
            <a:r>
              <a:rPr lang="en-US" altLang="zh-CN" dirty="0" err="1"/>
              <a:t>Nolock</a:t>
            </a:r>
            <a:r>
              <a:rPr lang="zh-CN" altLang="en-US" dirty="0"/>
              <a:t>：不发出锁，可读到“脏”数据，这个选项仅仅应用于</a:t>
            </a:r>
            <a:r>
              <a:rPr lang="en-US" altLang="zh-CN" dirty="0"/>
              <a:t>select</a:t>
            </a:r>
            <a:r>
              <a:rPr lang="zh-CN" altLang="en-US" dirty="0"/>
              <a:t>语句。</a:t>
            </a:r>
          </a:p>
          <a:p>
            <a:r>
              <a:rPr lang="zh-CN" altLang="en-US" dirty="0"/>
              <a:t>②</a:t>
            </a:r>
            <a:r>
              <a:rPr lang="en-US" altLang="zh-CN" dirty="0" err="1"/>
              <a:t>Holdlock</a:t>
            </a:r>
            <a:r>
              <a:rPr lang="zh-CN" altLang="en-US" dirty="0"/>
              <a:t>：发出共享锁，持续到事务结束释放，等同于</a:t>
            </a:r>
            <a:r>
              <a:rPr lang="en-US" altLang="zh-CN" dirty="0" err="1"/>
              <a:t>Serializable</a:t>
            </a:r>
            <a:r>
              <a:rPr lang="zh-CN" altLang="en-US" dirty="0"/>
              <a:t>在表级上的应用。</a:t>
            </a:r>
          </a:p>
          <a:p>
            <a:r>
              <a:rPr lang="zh-CN" altLang="en-US" dirty="0"/>
              <a:t>③</a:t>
            </a:r>
            <a:r>
              <a:rPr lang="en-US" altLang="zh-CN" dirty="0" err="1"/>
              <a:t>Xlock</a:t>
            </a:r>
            <a:r>
              <a:rPr lang="zh-CN" altLang="en-US" dirty="0"/>
              <a:t>：发出排他锁，持续到事务结束释放（排他锁与共享锁不兼容）。</a:t>
            </a:r>
          </a:p>
          <a:p>
            <a:r>
              <a:rPr lang="zh-CN" altLang="en-US" dirty="0"/>
              <a:t>④</a:t>
            </a:r>
            <a:r>
              <a:rPr lang="en-US" altLang="zh-CN" dirty="0" err="1"/>
              <a:t>Updlock</a:t>
            </a:r>
            <a:r>
              <a:rPr lang="zh-CN" altLang="en-US" dirty="0"/>
              <a:t>：发出更新锁，持续到这个语句或整个事务结束释放，允许别的事务读数据（更新锁与共享锁兼容），不允许更新和删除。</a:t>
            </a:r>
          </a:p>
          <a:p>
            <a:r>
              <a:rPr lang="zh-CN" altLang="en-US" dirty="0"/>
              <a:t>⑤</a:t>
            </a:r>
            <a:r>
              <a:rPr lang="en-US" altLang="zh-CN" dirty="0" err="1"/>
              <a:t>Readpast</a:t>
            </a:r>
            <a:r>
              <a:rPr lang="zh-CN" altLang="en-US" dirty="0"/>
              <a:t>：发出共享锁，但跳过锁定行，它不会被阻塞。适用条件：提交读的隔离级别，行级锁，</a:t>
            </a:r>
            <a:r>
              <a:rPr lang="en-US" altLang="zh-CN" dirty="0"/>
              <a:t>Select</a:t>
            </a:r>
            <a:r>
              <a:rPr lang="zh-CN" altLang="en-US" dirty="0"/>
              <a:t>语句中。</a:t>
            </a:r>
          </a:p>
        </p:txBody>
      </p:sp>
      <p:sp>
        <p:nvSpPr>
          <p:cNvPr id="6" name="矩形 5"/>
          <p:cNvSpPr/>
          <p:nvPr/>
        </p:nvSpPr>
        <p:spPr>
          <a:xfrm>
            <a:off x="521743" y="5128397"/>
            <a:ext cx="11386477" cy="1477328"/>
          </a:xfrm>
          <a:prstGeom prst="rect">
            <a:avLst/>
          </a:prstGeom>
          <a:ln>
            <a:solidFill>
              <a:srgbClr val="FF0000"/>
            </a:solidFill>
          </a:ln>
        </p:spPr>
        <p:txBody>
          <a:bodyPr wrap="square">
            <a:spAutoFit/>
          </a:bodyPr>
          <a:lstStyle/>
          <a:p>
            <a:r>
              <a:rPr lang="zh-CN" altLang="zh-CN" dirty="0"/>
              <a:t>（</a:t>
            </a:r>
            <a:r>
              <a:rPr lang="en-US" altLang="zh-CN" dirty="0"/>
              <a:t>3</a:t>
            </a:r>
            <a:r>
              <a:rPr lang="zh-CN" altLang="zh-CN" dirty="0"/>
              <a:t>）类型</a:t>
            </a:r>
            <a:r>
              <a:rPr lang="en-US" altLang="zh-CN" dirty="0"/>
              <a:t>3</a:t>
            </a:r>
            <a:endParaRPr lang="zh-CN" altLang="zh-CN" dirty="0"/>
          </a:p>
          <a:p>
            <a:r>
              <a:rPr lang="zh-CN" altLang="zh-CN" dirty="0"/>
              <a:t>①</a:t>
            </a:r>
            <a:r>
              <a:rPr lang="en-US" altLang="zh-CN" dirty="0"/>
              <a:t>Rowlock</a:t>
            </a:r>
            <a:r>
              <a:rPr lang="zh-CN" altLang="zh-CN" dirty="0"/>
              <a:t>：使用行级锁，而不使用粒度更粗的页级锁和表级锁。</a:t>
            </a:r>
          </a:p>
          <a:p>
            <a:r>
              <a:rPr lang="zh-CN" altLang="zh-CN" dirty="0"/>
              <a:t>②</a:t>
            </a:r>
            <a:r>
              <a:rPr lang="en-US" altLang="zh-CN" dirty="0" err="1"/>
              <a:t>Paglock</a:t>
            </a:r>
            <a:r>
              <a:rPr lang="zh-CN" altLang="zh-CN" dirty="0"/>
              <a:t>：在使用一个表锁的地方使用多个页锁。</a:t>
            </a:r>
          </a:p>
          <a:p>
            <a:r>
              <a:rPr lang="zh-CN" altLang="zh-CN" dirty="0"/>
              <a:t>③</a:t>
            </a:r>
            <a:r>
              <a:rPr lang="en-US" altLang="zh-CN" dirty="0" err="1"/>
              <a:t>Tablock</a:t>
            </a:r>
            <a:r>
              <a:rPr lang="zh-CN" altLang="zh-CN" dirty="0"/>
              <a:t>：在表级上发出共享锁，持续到语句结束释放。</a:t>
            </a:r>
            <a:r>
              <a:rPr lang="en-US" altLang="zh-CN" dirty="0" err="1"/>
              <a:t>xlock</a:t>
            </a:r>
            <a:r>
              <a:rPr lang="en-US" altLang="zh-CN" dirty="0"/>
              <a:t> </a:t>
            </a:r>
            <a:r>
              <a:rPr lang="en-US" altLang="zh-CN" dirty="0" err="1"/>
              <a:t>tablock</a:t>
            </a:r>
            <a:r>
              <a:rPr lang="zh-CN" altLang="zh-CN" dirty="0"/>
              <a:t>等价于</a:t>
            </a:r>
            <a:r>
              <a:rPr lang="en-US" altLang="zh-CN" dirty="0" err="1"/>
              <a:t>Tablockx</a:t>
            </a:r>
            <a:r>
              <a:rPr lang="zh-CN" altLang="zh-CN" dirty="0"/>
              <a:t>。</a:t>
            </a:r>
          </a:p>
          <a:p>
            <a:r>
              <a:rPr lang="zh-CN" altLang="zh-CN" dirty="0"/>
              <a:t>④</a:t>
            </a:r>
            <a:r>
              <a:rPr lang="en-US" altLang="zh-CN" dirty="0" err="1"/>
              <a:t>Tablockx</a:t>
            </a:r>
            <a:r>
              <a:rPr lang="zh-CN" altLang="zh-CN" dirty="0"/>
              <a:t>：在表级上发出排他锁，持续到语句或事务结束，阻止其他事务读或更新数据。</a:t>
            </a:r>
          </a:p>
        </p:txBody>
      </p:sp>
    </p:spTree>
    <p:extLst>
      <p:ext uri="{BB962C8B-B14F-4D97-AF65-F5344CB8AC3E}">
        <p14:creationId xmlns:p14="http://schemas.microsoft.com/office/powerpoint/2010/main" val="522955977"/>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锁定提示</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06</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326439"/>
            <a:ext cx="3967753" cy="369332"/>
          </a:xfrm>
          <a:prstGeom prst="rect">
            <a:avLst/>
          </a:prstGeom>
        </p:spPr>
        <p:txBody>
          <a:bodyPr wrap="none">
            <a:spAutoFit/>
          </a:bodyPr>
          <a:lstStyle/>
          <a:p>
            <a:r>
              <a:rPr lang="en-US" altLang="zh-CN" b="1" dirty="0" smtClean="0"/>
              <a:t>【</a:t>
            </a:r>
            <a:r>
              <a:rPr lang="zh-CN" altLang="en-US" b="1" dirty="0" smtClean="0"/>
              <a:t>例</a:t>
            </a:r>
            <a:r>
              <a:rPr lang="en-US" altLang="zh-CN" b="1" dirty="0"/>
              <a:t>0</a:t>
            </a:r>
            <a:r>
              <a:rPr lang="en-US" altLang="zh-CN" b="1" dirty="0" smtClean="0"/>
              <a:t>9</a:t>
            </a:r>
            <a:r>
              <a:rPr lang="en-US" altLang="zh-CN" b="1" dirty="0"/>
              <a:t>】 </a:t>
            </a:r>
            <a:r>
              <a:rPr lang="zh-CN" altLang="en-US" b="1" dirty="0"/>
              <a:t>系统自动加排他锁的情况。</a:t>
            </a:r>
            <a:endParaRPr lang="zh-CN" altLang="zh-CN" b="1" dirty="0"/>
          </a:p>
        </p:txBody>
      </p:sp>
      <p:sp>
        <p:nvSpPr>
          <p:cNvPr id="5" name="矩形 4"/>
          <p:cNvSpPr/>
          <p:nvPr/>
        </p:nvSpPr>
        <p:spPr>
          <a:xfrm>
            <a:off x="355576" y="1832218"/>
            <a:ext cx="11307004" cy="4247317"/>
          </a:xfrm>
          <a:prstGeom prst="rect">
            <a:avLst/>
          </a:prstGeom>
        </p:spPr>
        <p:txBody>
          <a:bodyPr wrap="square">
            <a:spAutoFit/>
          </a:bodyPr>
          <a:lstStyle/>
          <a:p>
            <a:r>
              <a:rPr lang="en-US" altLang="zh-CN" kern="100" dirty="0">
                <a:latin typeface="Times New Roman"/>
                <a:ea typeface="宋体"/>
                <a:cs typeface="Times New Roman"/>
              </a:rPr>
              <a:t>--A</a:t>
            </a:r>
            <a:r>
              <a:rPr lang="zh-CN" altLang="en-US" kern="100" dirty="0">
                <a:latin typeface="Times New Roman"/>
                <a:ea typeface="宋体"/>
                <a:cs typeface="Times New Roman"/>
              </a:rPr>
              <a:t>事务：</a:t>
            </a:r>
          </a:p>
          <a:p>
            <a:r>
              <a:rPr lang="en-US" altLang="zh-CN" kern="100" dirty="0">
                <a:latin typeface="Times New Roman"/>
                <a:ea typeface="宋体"/>
                <a:cs typeface="Times New Roman"/>
              </a:rPr>
              <a:t>use </a:t>
            </a:r>
            <a:r>
              <a:rPr lang="en-US" altLang="zh-CN" kern="100" dirty="0" err="1">
                <a:latin typeface="Times New Roman"/>
                <a:ea typeface="宋体"/>
                <a:cs typeface="Times New Roman"/>
              </a:rPr>
              <a:t>jxgl</a:t>
            </a:r>
            <a:endParaRPr lang="en-US" altLang="zh-CN" kern="100" dirty="0">
              <a:latin typeface="Times New Roman"/>
              <a:ea typeface="宋体"/>
              <a:cs typeface="Times New Roman"/>
            </a:endParaRPr>
          </a:p>
          <a:p>
            <a:r>
              <a:rPr lang="en-US" altLang="zh-CN" kern="100" dirty="0">
                <a:latin typeface="Times New Roman"/>
                <a:ea typeface="宋体"/>
                <a:cs typeface="Times New Roman"/>
              </a:rPr>
              <a:t>go</a:t>
            </a:r>
          </a:p>
          <a:p>
            <a:r>
              <a:rPr lang="en-US" altLang="zh-CN" kern="100" dirty="0">
                <a:latin typeface="Times New Roman"/>
                <a:ea typeface="宋体"/>
                <a:cs typeface="Times New Roman"/>
              </a:rPr>
              <a:t>begin </a:t>
            </a:r>
            <a:r>
              <a:rPr lang="en-US" altLang="zh-CN" kern="100" dirty="0" err="1">
                <a:latin typeface="Times New Roman"/>
                <a:ea typeface="宋体"/>
                <a:cs typeface="Times New Roman"/>
              </a:rPr>
              <a:t>tran</a:t>
            </a:r>
            <a:endParaRPr lang="en-US" altLang="zh-CN" kern="100" dirty="0">
              <a:latin typeface="Times New Roman"/>
              <a:ea typeface="宋体"/>
              <a:cs typeface="Times New Roman"/>
            </a:endParaRPr>
          </a:p>
          <a:p>
            <a:r>
              <a:rPr lang="en-US" altLang="zh-CN" kern="100" dirty="0">
                <a:latin typeface="Times New Roman"/>
                <a:ea typeface="宋体"/>
                <a:cs typeface="Times New Roman"/>
              </a:rPr>
              <a:t>  update </a:t>
            </a:r>
            <a:r>
              <a:rPr lang="zh-CN" altLang="en-US" kern="100" dirty="0">
                <a:latin typeface="Times New Roman"/>
                <a:ea typeface="宋体"/>
                <a:cs typeface="Times New Roman"/>
              </a:rPr>
              <a:t>学生 </a:t>
            </a:r>
            <a:r>
              <a:rPr lang="en-US" altLang="zh-CN" kern="100" dirty="0">
                <a:latin typeface="Times New Roman"/>
                <a:ea typeface="宋体"/>
                <a:cs typeface="Times New Roman"/>
              </a:rPr>
              <a:t>set </a:t>
            </a:r>
            <a:r>
              <a:rPr lang="zh-CN" altLang="en-US" kern="100" dirty="0">
                <a:latin typeface="Times New Roman"/>
                <a:ea typeface="宋体"/>
                <a:cs typeface="Times New Roman"/>
              </a:rPr>
              <a:t>姓名</a:t>
            </a:r>
            <a:r>
              <a:rPr lang="en-US" altLang="zh-CN" kern="100" dirty="0">
                <a:latin typeface="Times New Roman"/>
                <a:ea typeface="宋体"/>
                <a:cs typeface="Times New Roman"/>
              </a:rPr>
              <a:t>='</a:t>
            </a:r>
            <a:r>
              <a:rPr lang="zh-CN" altLang="en-US" kern="100" dirty="0">
                <a:latin typeface="Times New Roman"/>
                <a:ea typeface="宋体"/>
                <a:cs typeface="Times New Roman"/>
              </a:rPr>
              <a:t>席同锁</a:t>
            </a:r>
            <a:r>
              <a:rPr lang="en-US" altLang="zh-CN" kern="100" dirty="0">
                <a:latin typeface="Times New Roman"/>
                <a:ea typeface="宋体"/>
                <a:cs typeface="Times New Roman"/>
              </a:rPr>
              <a:t>' where </a:t>
            </a:r>
            <a:r>
              <a:rPr lang="zh-CN" altLang="en-US" kern="100" dirty="0">
                <a:latin typeface="Times New Roman"/>
                <a:ea typeface="宋体"/>
                <a:cs typeface="Times New Roman"/>
              </a:rPr>
              <a:t>学号</a:t>
            </a:r>
            <a:r>
              <a:rPr lang="en-US" altLang="zh-CN" kern="100" dirty="0">
                <a:latin typeface="Times New Roman"/>
                <a:ea typeface="宋体"/>
                <a:cs typeface="Times New Roman"/>
              </a:rPr>
              <a:t>='19010101'</a:t>
            </a:r>
          </a:p>
          <a:p>
            <a:r>
              <a:rPr lang="en-US" altLang="zh-CN" kern="100" dirty="0">
                <a:latin typeface="Times New Roman"/>
                <a:ea typeface="宋体"/>
                <a:cs typeface="Times New Roman"/>
              </a:rPr>
              <a:t>  </a:t>
            </a:r>
            <a:r>
              <a:rPr lang="en-US" altLang="zh-CN" kern="100" dirty="0" err="1">
                <a:latin typeface="Times New Roman"/>
                <a:ea typeface="宋体"/>
                <a:cs typeface="Times New Roman"/>
              </a:rPr>
              <a:t>waitfor</a:t>
            </a:r>
            <a:r>
              <a:rPr lang="en-US" altLang="zh-CN" kern="100" dirty="0">
                <a:latin typeface="Times New Roman"/>
                <a:ea typeface="宋体"/>
                <a:cs typeface="Times New Roman"/>
              </a:rPr>
              <a:t> delay '00:00:10' 						--</a:t>
            </a:r>
            <a:r>
              <a:rPr lang="zh-CN" altLang="en-US" kern="100" dirty="0">
                <a:latin typeface="Times New Roman"/>
                <a:ea typeface="宋体"/>
                <a:cs typeface="Times New Roman"/>
              </a:rPr>
              <a:t>等待</a:t>
            </a:r>
            <a:r>
              <a:rPr lang="en-US" altLang="zh-CN" kern="100" dirty="0">
                <a:latin typeface="Times New Roman"/>
                <a:ea typeface="宋体"/>
                <a:cs typeface="Times New Roman"/>
              </a:rPr>
              <a:t>10</a:t>
            </a:r>
            <a:r>
              <a:rPr lang="zh-CN" altLang="en-US" kern="100" dirty="0">
                <a:latin typeface="Times New Roman"/>
                <a:ea typeface="宋体"/>
                <a:cs typeface="Times New Roman"/>
              </a:rPr>
              <a:t>秒</a:t>
            </a:r>
          </a:p>
          <a:p>
            <a:r>
              <a:rPr lang="en-US" altLang="zh-CN" kern="100" dirty="0">
                <a:latin typeface="Times New Roman"/>
                <a:ea typeface="宋体"/>
                <a:cs typeface="Times New Roman"/>
              </a:rPr>
              <a:t>commit </a:t>
            </a:r>
            <a:r>
              <a:rPr lang="en-US" altLang="zh-CN" kern="100" dirty="0" err="1">
                <a:latin typeface="Times New Roman"/>
                <a:ea typeface="宋体"/>
                <a:cs typeface="Times New Roman"/>
              </a:rPr>
              <a:t>tran</a:t>
            </a:r>
            <a:endParaRPr lang="en-US" altLang="zh-CN" kern="100" dirty="0">
              <a:latin typeface="Times New Roman"/>
              <a:ea typeface="宋体"/>
              <a:cs typeface="Times New Roman"/>
            </a:endParaRPr>
          </a:p>
          <a:p>
            <a:r>
              <a:rPr lang="en-US" altLang="zh-CN" kern="100" dirty="0">
                <a:latin typeface="Times New Roman"/>
                <a:ea typeface="宋体"/>
                <a:cs typeface="Times New Roman"/>
              </a:rPr>
              <a:t>--B</a:t>
            </a:r>
            <a:r>
              <a:rPr lang="zh-CN" altLang="en-US" kern="100" dirty="0">
                <a:latin typeface="Times New Roman"/>
                <a:ea typeface="宋体"/>
                <a:cs typeface="Times New Roman"/>
              </a:rPr>
              <a:t>事务：</a:t>
            </a:r>
          </a:p>
          <a:p>
            <a:r>
              <a:rPr lang="en-US" altLang="zh-CN" kern="100" dirty="0">
                <a:latin typeface="Times New Roman"/>
                <a:ea typeface="宋体"/>
                <a:cs typeface="Times New Roman"/>
              </a:rPr>
              <a:t>use </a:t>
            </a:r>
            <a:r>
              <a:rPr lang="en-US" altLang="zh-CN" kern="100" dirty="0" err="1">
                <a:latin typeface="Times New Roman"/>
                <a:ea typeface="宋体"/>
                <a:cs typeface="Times New Roman"/>
              </a:rPr>
              <a:t>jxgl</a:t>
            </a:r>
            <a:endParaRPr lang="en-US" altLang="zh-CN" kern="100" dirty="0">
              <a:latin typeface="Times New Roman"/>
              <a:ea typeface="宋体"/>
              <a:cs typeface="Times New Roman"/>
            </a:endParaRPr>
          </a:p>
          <a:p>
            <a:r>
              <a:rPr lang="en-US" altLang="zh-CN" kern="100" dirty="0">
                <a:latin typeface="Times New Roman"/>
                <a:ea typeface="宋体"/>
                <a:cs typeface="Times New Roman"/>
              </a:rPr>
              <a:t>go</a:t>
            </a:r>
          </a:p>
          <a:p>
            <a:r>
              <a:rPr lang="en-US" altLang="zh-CN" kern="100" dirty="0">
                <a:latin typeface="Times New Roman"/>
                <a:ea typeface="宋体"/>
                <a:cs typeface="Times New Roman"/>
              </a:rPr>
              <a:t>begin </a:t>
            </a:r>
            <a:r>
              <a:rPr lang="en-US" altLang="zh-CN" kern="100" dirty="0" err="1">
                <a:latin typeface="Times New Roman"/>
                <a:ea typeface="宋体"/>
                <a:cs typeface="Times New Roman"/>
              </a:rPr>
              <a:t>tran</a:t>
            </a:r>
            <a:endParaRPr lang="en-US" altLang="zh-CN" kern="100" dirty="0">
              <a:latin typeface="Times New Roman"/>
              <a:ea typeface="宋体"/>
              <a:cs typeface="Times New Roman"/>
            </a:endParaRPr>
          </a:p>
          <a:p>
            <a:r>
              <a:rPr lang="en-US" altLang="zh-CN" kern="100" dirty="0">
                <a:latin typeface="Times New Roman"/>
                <a:ea typeface="宋体"/>
                <a:cs typeface="Times New Roman"/>
              </a:rPr>
              <a:t>  select * from </a:t>
            </a:r>
            <a:r>
              <a:rPr lang="zh-CN" altLang="en-US" kern="100" dirty="0">
                <a:latin typeface="Times New Roman"/>
                <a:ea typeface="宋体"/>
                <a:cs typeface="Times New Roman"/>
              </a:rPr>
              <a:t>学生 </a:t>
            </a:r>
            <a:r>
              <a:rPr lang="en-US" altLang="zh-CN" kern="100" dirty="0">
                <a:latin typeface="Times New Roman"/>
                <a:ea typeface="宋体"/>
                <a:cs typeface="Times New Roman"/>
              </a:rPr>
              <a:t>where </a:t>
            </a:r>
            <a:r>
              <a:rPr lang="zh-CN" altLang="en-US" kern="100" dirty="0">
                <a:latin typeface="Times New Roman"/>
                <a:ea typeface="宋体"/>
                <a:cs typeface="Times New Roman"/>
              </a:rPr>
              <a:t>学号</a:t>
            </a:r>
            <a:r>
              <a:rPr lang="en-US" altLang="zh-CN" kern="100" dirty="0">
                <a:latin typeface="Times New Roman"/>
                <a:ea typeface="宋体"/>
                <a:cs typeface="Times New Roman"/>
              </a:rPr>
              <a:t>='19010101'		--</a:t>
            </a:r>
            <a:r>
              <a:rPr lang="zh-CN" altLang="en-US" kern="100" dirty="0">
                <a:latin typeface="Times New Roman"/>
                <a:ea typeface="宋体"/>
                <a:cs typeface="Times New Roman"/>
              </a:rPr>
              <a:t>等待</a:t>
            </a:r>
            <a:r>
              <a:rPr lang="en-US" altLang="zh-CN" kern="100" dirty="0">
                <a:latin typeface="Times New Roman"/>
                <a:ea typeface="宋体"/>
                <a:cs typeface="Times New Roman"/>
              </a:rPr>
              <a:t>A</a:t>
            </a:r>
            <a:r>
              <a:rPr lang="zh-CN" altLang="en-US" kern="100" dirty="0">
                <a:latin typeface="Times New Roman"/>
                <a:ea typeface="宋体"/>
                <a:cs typeface="Times New Roman"/>
              </a:rPr>
              <a:t>事务结束才能执行</a:t>
            </a:r>
          </a:p>
          <a:p>
            <a:r>
              <a:rPr lang="en-US" altLang="zh-CN" kern="100" dirty="0">
                <a:latin typeface="Times New Roman"/>
                <a:ea typeface="宋体"/>
                <a:cs typeface="Times New Roman"/>
              </a:rPr>
              <a:t>commit </a:t>
            </a:r>
            <a:r>
              <a:rPr lang="en-US" altLang="zh-CN" kern="100" dirty="0" err="1">
                <a:latin typeface="Times New Roman"/>
                <a:ea typeface="宋体"/>
                <a:cs typeface="Times New Roman"/>
              </a:rPr>
              <a:t>tran</a:t>
            </a:r>
            <a:endParaRPr lang="en-US" altLang="zh-CN" kern="100" dirty="0">
              <a:latin typeface="Times New Roman"/>
              <a:ea typeface="宋体"/>
              <a:cs typeface="Times New Roman"/>
            </a:endParaRPr>
          </a:p>
          <a:p>
            <a:r>
              <a:rPr lang="zh-CN" altLang="en-US" kern="100" dirty="0">
                <a:latin typeface="Times New Roman"/>
                <a:ea typeface="宋体"/>
                <a:cs typeface="Times New Roman"/>
              </a:rPr>
              <a:t>执行</a:t>
            </a:r>
            <a:r>
              <a:rPr lang="en-US" altLang="zh-CN" kern="100" dirty="0">
                <a:latin typeface="Times New Roman"/>
                <a:ea typeface="宋体"/>
                <a:cs typeface="Times New Roman"/>
              </a:rPr>
              <a:t>A</a:t>
            </a:r>
            <a:r>
              <a:rPr lang="zh-CN" altLang="en-US" kern="100" dirty="0">
                <a:latin typeface="Times New Roman"/>
                <a:ea typeface="宋体"/>
                <a:cs typeface="Times New Roman"/>
              </a:rPr>
              <a:t>事务后，立即执行</a:t>
            </a:r>
            <a:r>
              <a:rPr lang="en-US" altLang="zh-CN" kern="100" dirty="0">
                <a:latin typeface="Times New Roman"/>
                <a:ea typeface="宋体"/>
                <a:cs typeface="Times New Roman"/>
              </a:rPr>
              <a:t>B</a:t>
            </a:r>
            <a:r>
              <a:rPr lang="zh-CN" altLang="en-US" kern="100" dirty="0">
                <a:latin typeface="Times New Roman"/>
                <a:ea typeface="宋体"/>
                <a:cs typeface="Times New Roman"/>
              </a:rPr>
              <a:t>事务，则</a:t>
            </a:r>
            <a:r>
              <a:rPr lang="en-US" altLang="zh-CN" kern="100" dirty="0">
                <a:latin typeface="Times New Roman"/>
                <a:ea typeface="宋体"/>
                <a:cs typeface="Times New Roman"/>
              </a:rPr>
              <a:t>B</a:t>
            </a:r>
            <a:r>
              <a:rPr lang="zh-CN" altLang="en-US" kern="100" dirty="0">
                <a:latin typeface="Times New Roman"/>
                <a:ea typeface="宋体"/>
                <a:cs typeface="Times New Roman"/>
              </a:rPr>
              <a:t>事务（</a:t>
            </a:r>
            <a:r>
              <a:rPr lang="en-US" altLang="zh-CN" kern="100" dirty="0">
                <a:latin typeface="Times New Roman"/>
                <a:ea typeface="宋体"/>
                <a:cs typeface="Times New Roman"/>
              </a:rPr>
              <a:t>select </a:t>
            </a:r>
            <a:r>
              <a:rPr lang="zh-CN" altLang="en-US" kern="100" dirty="0">
                <a:latin typeface="Times New Roman"/>
                <a:ea typeface="宋体"/>
                <a:cs typeface="Times New Roman"/>
              </a:rPr>
              <a:t>语句）必须等待</a:t>
            </a:r>
            <a:r>
              <a:rPr lang="en-US" altLang="zh-CN" kern="100" dirty="0">
                <a:latin typeface="Times New Roman"/>
                <a:ea typeface="宋体"/>
                <a:cs typeface="Times New Roman"/>
              </a:rPr>
              <a:t>A</a:t>
            </a:r>
            <a:r>
              <a:rPr lang="zh-CN" altLang="en-US" kern="100" dirty="0">
                <a:latin typeface="Times New Roman"/>
                <a:ea typeface="宋体"/>
                <a:cs typeface="Times New Roman"/>
              </a:rPr>
              <a:t>事务（执行</a:t>
            </a:r>
            <a:r>
              <a:rPr lang="en-US" altLang="zh-CN" kern="100" dirty="0">
                <a:latin typeface="Times New Roman"/>
                <a:ea typeface="宋体"/>
                <a:cs typeface="Times New Roman"/>
              </a:rPr>
              <a:t>update</a:t>
            </a:r>
            <a:r>
              <a:rPr lang="zh-CN" altLang="en-US" kern="100" dirty="0">
                <a:latin typeface="Times New Roman"/>
                <a:ea typeface="宋体"/>
                <a:cs typeface="Times New Roman"/>
              </a:rPr>
              <a:t>语句时，系统自动加上排他锁）执行完毕才能执行，即</a:t>
            </a:r>
            <a:r>
              <a:rPr lang="en-US" altLang="zh-CN" kern="100" dirty="0">
                <a:latin typeface="Times New Roman"/>
                <a:ea typeface="宋体"/>
                <a:cs typeface="Times New Roman"/>
              </a:rPr>
              <a:t>B</a:t>
            </a:r>
            <a:r>
              <a:rPr lang="zh-CN" altLang="en-US" kern="100" dirty="0">
                <a:latin typeface="Times New Roman"/>
                <a:ea typeface="宋体"/>
                <a:cs typeface="Times New Roman"/>
              </a:rPr>
              <a:t>事务要等待</a:t>
            </a:r>
            <a:r>
              <a:rPr lang="en-US" altLang="zh-CN" kern="100" dirty="0">
                <a:latin typeface="Times New Roman"/>
                <a:ea typeface="宋体"/>
                <a:cs typeface="Times New Roman"/>
              </a:rPr>
              <a:t>10</a:t>
            </a:r>
            <a:r>
              <a:rPr lang="zh-CN" altLang="en-US" kern="100" dirty="0">
                <a:latin typeface="Times New Roman"/>
                <a:ea typeface="宋体"/>
                <a:cs typeface="Times New Roman"/>
              </a:rPr>
              <a:t>秒才能显示查询结果。</a:t>
            </a:r>
          </a:p>
        </p:txBody>
      </p:sp>
    </p:spTree>
    <p:extLst>
      <p:ext uri="{BB962C8B-B14F-4D97-AF65-F5344CB8AC3E}">
        <p14:creationId xmlns:p14="http://schemas.microsoft.com/office/powerpoint/2010/main" val="2762872474"/>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锁定提示</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06</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326439"/>
            <a:ext cx="6186309" cy="369332"/>
          </a:xfrm>
          <a:prstGeom prst="rect">
            <a:avLst/>
          </a:prstGeom>
        </p:spPr>
        <p:txBody>
          <a:bodyPr wrap="none">
            <a:spAutoFit/>
          </a:bodyPr>
          <a:lstStyle/>
          <a:p>
            <a:r>
              <a:rPr lang="en-US" altLang="zh-CN" b="1" dirty="0" smtClean="0">
                <a:solidFill>
                  <a:srgbClr val="000000"/>
                </a:solidFill>
              </a:rPr>
              <a:t>【</a:t>
            </a:r>
            <a:r>
              <a:rPr lang="zh-CN" altLang="en-US" b="1" dirty="0" smtClean="0">
                <a:solidFill>
                  <a:srgbClr val="000000"/>
                </a:solidFill>
              </a:rPr>
              <a:t>例</a:t>
            </a:r>
            <a:r>
              <a:rPr lang="en-US" altLang="zh-CN" b="1" dirty="0" smtClean="0">
                <a:solidFill>
                  <a:srgbClr val="000000"/>
                </a:solidFill>
              </a:rPr>
              <a:t>10</a:t>
            </a:r>
            <a:r>
              <a:rPr lang="en-US" altLang="zh-CN" b="1" dirty="0">
                <a:solidFill>
                  <a:srgbClr val="000000"/>
                </a:solidFill>
              </a:rPr>
              <a:t>】 </a:t>
            </a:r>
            <a:r>
              <a:rPr lang="zh-CN" altLang="en-US" b="1" dirty="0">
                <a:solidFill>
                  <a:srgbClr val="000000"/>
                </a:solidFill>
              </a:rPr>
              <a:t>人为加</a:t>
            </a:r>
            <a:r>
              <a:rPr lang="en-US" altLang="zh-CN" b="1" dirty="0" err="1">
                <a:solidFill>
                  <a:srgbClr val="000000"/>
                </a:solidFill>
              </a:rPr>
              <a:t>holdlock</a:t>
            </a:r>
            <a:r>
              <a:rPr lang="zh-CN" altLang="en-US" b="1" dirty="0">
                <a:solidFill>
                  <a:srgbClr val="000000"/>
                </a:solidFill>
              </a:rPr>
              <a:t>锁的情况（比较</a:t>
            </a:r>
            <a:r>
              <a:rPr lang="en-US" altLang="zh-CN" b="1" dirty="0" err="1">
                <a:solidFill>
                  <a:srgbClr val="000000"/>
                </a:solidFill>
              </a:rPr>
              <a:t>tablock</a:t>
            </a:r>
            <a:r>
              <a:rPr lang="zh-CN" altLang="en-US" b="1" dirty="0">
                <a:solidFill>
                  <a:srgbClr val="000000"/>
                </a:solidFill>
              </a:rPr>
              <a:t>锁）</a:t>
            </a:r>
            <a:r>
              <a:rPr lang="zh-CN" altLang="en-US" b="1" dirty="0" smtClean="0">
                <a:solidFill>
                  <a:srgbClr val="000000"/>
                </a:solidFill>
              </a:rPr>
              <a:t>。</a:t>
            </a:r>
            <a:endParaRPr lang="zh-CN" altLang="zh-CN" b="1" dirty="0">
              <a:solidFill>
                <a:srgbClr val="000000"/>
              </a:solidFill>
            </a:endParaRPr>
          </a:p>
        </p:txBody>
      </p:sp>
      <p:sp>
        <p:nvSpPr>
          <p:cNvPr id="5" name="矩形 4"/>
          <p:cNvSpPr/>
          <p:nvPr/>
        </p:nvSpPr>
        <p:spPr>
          <a:xfrm>
            <a:off x="355576" y="1832218"/>
            <a:ext cx="11307004" cy="5078313"/>
          </a:xfrm>
          <a:prstGeom prst="rect">
            <a:avLst/>
          </a:prstGeom>
        </p:spPr>
        <p:txBody>
          <a:bodyPr wrap="square">
            <a:spAutoFit/>
          </a:bodyPr>
          <a:lstStyle/>
          <a:p>
            <a:r>
              <a:rPr lang="en-US" altLang="zh-CN" kern="100" dirty="0">
                <a:solidFill>
                  <a:srgbClr val="000000"/>
                </a:solidFill>
                <a:latin typeface="Times New Roman"/>
                <a:ea typeface="宋体"/>
                <a:cs typeface="Times New Roman"/>
              </a:rPr>
              <a:t>--A</a:t>
            </a:r>
            <a:r>
              <a:rPr lang="zh-CN" altLang="en-US" kern="100" dirty="0">
                <a:solidFill>
                  <a:srgbClr val="000000"/>
                </a:solidFill>
                <a:latin typeface="Times New Roman"/>
                <a:ea typeface="宋体"/>
                <a:cs typeface="Times New Roman"/>
              </a:rPr>
              <a:t>事务：</a:t>
            </a:r>
          </a:p>
          <a:p>
            <a:r>
              <a:rPr lang="en-US" altLang="zh-CN" kern="100" dirty="0">
                <a:solidFill>
                  <a:srgbClr val="000000"/>
                </a:solidFill>
                <a:latin typeface="Times New Roman"/>
                <a:ea typeface="宋体"/>
                <a:cs typeface="Times New Roman"/>
              </a:rPr>
              <a:t>use </a:t>
            </a:r>
            <a:r>
              <a:rPr lang="en-US" altLang="zh-CN" kern="100" dirty="0" err="1">
                <a:solidFill>
                  <a:srgbClr val="000000"/>
                </a:solidFill>
                <a:latin typeface="Times New Roman"/>
                <a:ea typeface="宋体"/>
                <a:cs typeface="Times New Roman"/>
              </a:rPr>
              <a:t>jxgl</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go</a:t>
            </a:r>
          </a:p>
          <a:p>
            <a:r>
              <a:rPr lang="en-US" altLang="zh-CN" kern="100" dirty="0">
                <a:solidFill>
                  <a:srgbClr val="000000"/>
                </a:solidFill>
                <a:latin typeface="Times New Roman"/>
                <a:ea typeface="宋体"/>
                <a:cs typeface="Times New Roman"/>
              </a:rPr>
              <a:t>begin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  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0=</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with (</a:t>
            </a:r>
            <a:r>
              <a:rPr lang="en-US" altLang="zh-CN" kern="100" dirty="0" err="1">
                <a:solidFill>
                  <a:srgbClr val="000000"/>
                </a:solidFill>
                <a:latin typeface="Times New Roman"/>
                <a:ea typeface="宋体"/>
                <a:cs typeface="Times New Roman"/>
              </a:rPr>
              <a:t>holdlock</a:t>
            </a:r>
            <a:r>
              <a:rPr lang="en-US" altLang="zh-CN" kern="100" dirty="0">
                <a:solidFill>
                  <a:srgbClr val="000000"/>
                </a:solidFill>
                <a:latin typeface="Times New Roman"/>
                <a:ea typeface="宋体"/>
                <a:cs typeface="Times New Roman"/>
              </a:rPr>
              <a:t>)		--</a:t>
            </a:r>
            <a:r>
              <a:rPr lang="zh-CN" altLang="en-US" kern="100" dirty="0">
                <a:solidFill>
                  <a:srgbClr val="000000"/>
                </a:solidFill>
                <a:latin typeface="Times New Roman"/>
                <a:ea typeface="宋体"/>
                <a:cs typeface="Times New Roman"/>
              </a:rPr>
              <a:t>人为加</a:t>
            </a:r>
            <a:r>
              <a:rPr lang="en-US" altLang="zh-CN" kern="100" dirty="0" err="1">
                <a:solidFill>
                  <a:srgbClr val="000000"/>
                </a:solidFill>
                <a:latin typeface="Times New Roman"/>
                <a:ea typeface="宋体"/>
                <a:cs typeface="Times New Roman"/>
              </a:rPr>
              <a:t>holdlock</a:t>
            </a:r>
            <a:r>
              <a:rPr lang="zh-CN" altLang="en-US" kern="100" dirty="0">
                <a:solidFill>
                  <a:srgbClr val="000000"/>
                </a:solidFill>
                <a:latin typeface="Times New Roman"/>
                <a:ea typeface="宋体"/>
                <a:cs typeface="Times New Roman"/>
              </a:rPr>
              <a:t>锁</a:t>
            </a:r>
          </a:p>
          <a:p>
            <a:r>
              <a:rPr lang="zh-CN" altLang="en-US" kern="100" dirty="0">
                <a:solidFill>
                  <a:srgbClr val="000000"/>
                </a:solidFill>
                <a:latin typeface="Times New Roman"/>
                <a:ea typeface="宋体"/>
                <a:cs typeface="Times New Roman"/>
              </a:rPr>
              <a:t>  </a:t>
            </a:r>
            <a:r>
              <a:rPr lang="en-US" altLang="zh-CN" kern="100" dirty="0">
                <a:solidFill>
                  <a:srgbClr val="000000"/>
                </a:solidFill>
                <a:latin typeface="Times New Roman"/>
                <a:ea typeface="宋体"/>
                <a:cs typeface="Times New Roman"/>
              </a:rPr>
              <a:t>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a:t>
            </a:r>
          </a:p>
          <a:p>
            <a:r>
              <a:rPr lang="en-US" altLang="zh-CN" kern="100" dirty="0">
                <a:solidFill>
                  <a:srgbClr val="000000"/>
                </a:solidFill>
                <a:latin typeface="Times New Roman"/>
                <a:ea typeface="宋体"/>
                <a:cs typeface="Times New Roman"/>
              </a:rPr>
              <a:t>  </a:t>
            </a:r>
            <a:r>
              <a:rPr lang="en-US" altLang="zh-CN" kern="100" dirty="0" err="1">
                <a:solidFill>
                  <a:srgbClr val="000000"/>
                </a:solidFill>
                <a:latin typeface="Times New Roman"/>
                <a:ea typeface="宋体"/>
                <a:cs typeface="Times New Roman"/>
              </a:rPr>
              <a:t>waitfor</a:t>
            </a:r>
            <a:r>
              <a:rPr lang="en-US" altLang="zh-CN" kern="100" dirty="0">
                <a:solidFill>
                  <a:srgbClr val="000000"/>
                </a:solidFill>
                <a:latin typeface="Times New Roman"/>
                <a:ea typeface="宋体"/>
                <a:cs typeface="Times New Roman"/>
              </a:rPr>
              <a:t> delay '00:00:10'					</a:t>
            </a:r>
            <a:r>
              <a:rPr lang="en-US" altLang="zh-CN" kern="100" dirty="0" smtClean="0">
                <a:solidFill>
                  <a:srgbClr val="000000"/>
                </a:solidFill>
                <a:latin typeface="Times New Roman"/>
                <a:ea typeface="宋体"/>
                <a:cs typeface="Times New Roman"/>
              </a:rPr>
              <a:t>--</a:t>
            </a:r>
            <a:r>
              <a:rPr lang="zh-CN" altLang="en-US" kern="100" dirty="0">
                <a:solidFill>
                  <a:srgbClr val="000000"/>
                </a:solidFill>
                <a:latin typeface="Times New Roman"/>
                <a:ea typeface="宋体"/>
                <a:cs typeface="Times New Roman"/>
              </a:rPr>
              <a:t>延迟</a:t>
            </a:r>
            <a:r>
              <a:rPr lang="en-US" altLang="zh-CN" kern="100" dirty="0">
                <a:solidFill>
                  <a:srgbClr val="000000"/>
                </a:solidFill>
                <a:latin typeface="Times New Roman"/>
                <a:ea typeface="宋体"/>
                <a:cs typeface="Times New Roman"/>
              </a:rPr>
              <a:t>10</a:t>
            </a:r>
            <a:r>
              <a:rPr lang="zh-CN" altLang="en-US" kern="100" dirty="0">
                <a:solidFill>
                  <a:srgbClr val="000000"/>
                </a:solidFill>
                <a:latin typeface="Times New Roman"/>
                <a:ea typeface="宋体"/>
                <a:cs typeface="Times New Roman"/>
              </a:rPr>
              <a:t>秒后结束事务</a:t>
            </a:r>
          </a:p>
          <a:p>
            <a:r>
              <a:rPr lang="en-US" altLang="zh-CN" kern="100" dirty="0">
                <a:solidFill>
                  <a:srgbClr val="000000"/>
                </a:solidFill>
                <a:latin typeface="Times New Roman"/>
                <a:ea typeface="宋体"/>
                <a:cs typeface="Times New Roman"/>
              </a:rPr>
              <a:t>commit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--B</a:t>
            </a:r>
            <a:r>
              <a:rPr lang="zh-CN" altLang="en-US" kern="100" dirty="0">
                <a:solidFill>
                  <a:srgbClr val="000000"/>
                </a:solidFill>
                <a:latin typeface="Times New Roman"/>
                <a:ea typeface="宋体"/>
                <a:cs typeface="Times New Roman"/>
              </a:rPr>
              <a:t>事务：</a:t>
            </a:r>
          </a:p>
          <a:p>
            <a:r>
              <a:rPr lang="en-US" altLang="zh-CN" kern="100" dirty="0">
                <a:solidFill>
                  <a:srgbClr val="000000"/>
                </a:solidFill>
                <a:latin typeface="Times New Roman"/>
                <a:ea typeface="宋体"/>
                <a:cs typeface="Times New Roman"/>
              </a:rPr>
              <a:t>use </a:t>
            </a:r>
            <a:r>
              <a:rPr lang="en-US" altLang="zh-CN" kern="100" dirty="0" err="1">
                <a:solidFill>
                  <a:srgbClr val="000000"/>
                </a:solidFill>
                <a:latin typeface="Times New Roman"/>
                <a:ea typeface="宋体"/>
                <a:cs typeface="Times New Roman"/>
              </a:rPr>
              <a:t>jxgl</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go</a:t>
            </a:r>
          </a:p>
          <a:p>
            <a:r>
              <a:rPr lang="en-US" altLang="zh-CN" kern="100" dirty="0">
                <a:solidFill>
                  <a:srgbClr val="000000"/>
                </a:solidFill>
                <a:latin typeface="Times New Roman"/>
                <a:ea typeface="宋体"/>
                <a:cs typeface="Times New Roman"/>
              </a:rPr>
              <a:t>begin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  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1=</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a:t>
            </a:r>
            <a:r>
              <a:rPr lang="zh-CN" altLang="en-US" kern="100" dirty="0">
                <a:solidFill>
                  <a:srgbClr val="000000"/>
                </a:solidFill>
                <a:latin typeface="Times New Roman"/>
                <a:ea typeface="宋体"/>
                <a:cs typeface="Times New Roman"/>
              </a:rPr>
              <a:t>不等待，立即执行</a:t>
            </a:r>
          </a:p>
          <a:p>
            <a:r>
              <a:rPr lang="zh-CN" altLang="en-US" kern="100" dirty="0">
                <a:solidFill>
                  <a:srgbClr val="000000"/>
                </a:solidFill>
                <a:latin typeface="Times New Roman"/>
                <a:ea typeface="宋体"/>
                <a:cs typeface="Times New Roman"/>
              </a:rPr>
              <a:t>  </a:t>
            </a:r>
            <a:r>
              <a:rPr lang="en-US" altLang="zh-CN" kern="100" dirty="0">
                <a:solidFill>
                  <a:srgbClr val="000000"/>
                </a:solidFill>
                <a:latin typeface="Times New Roman"/>
                <a:ea typeface="宋体"/>
                <a:cs typeface="Times New Roman"/>
              </a:rPr>
              <a:t>go</a:t>
            </a:r>
          </a:p>
          <a:p>
            <a:r>
              <a:rPr lang="en-US" altLang="zh-CN" kern="100" dirty="0">
                <a:solidFill>
                  <a:srgbClr val="000000"/>
                </a:solidFill>
                <a:latin typeface="Times New Roman"/>
                <a:ea typeface="宋体"/>
                <a:cs typeface="Times New Roman"/>
              </a:rPr>
              <a:t>  update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set </a:t>
            </a:r>
            <a:r>
              <a:rPr lang="zh-CN" altLang="en-US" kern="100" dirty="0">
                <a:solidFill>
                  <a:srgbClr val="000000"/>
                </a:solidFill>
                <a:latin typeface="Times New Roman"/>
                <a:ea typeface="宋体"/>
                <a:cs typeface="Times New Roman"/>
              </a:rPr>
              <a:t>姓名</a:t>
            </a:r>
            <a:r>
              <a:rPr lang="en-US" altLang="zh-CN" kern="100" dirty="0">
                <a:solidFill>
                  <a:srgbClr val="000000"/>
                </a:solidFill>
                <a:latin typeface="Times New Roman"/>
                <a:ea typeface="宋体"/>
                <a:cs typeface="Times New Roman"/>
              </a:rPr>
              <a:t>='</a:t>
            </a:r>
            <a:r>
              <a:rPr lang="zh-CN" altLang="en-US" kern="100" dirty="0">
                <a:solidFill>
                  <a:srgbClr val="000000"/>
                </a:solidFill>
                <a:latin typeface="Times New Roman"/>
                <a:ea typeface="宋体"/>
                <a:cs typeface="Times New Roman"/>
              </a:rPr>
              <a:t>任伟锁</a:t>
            </a:r>
            <a:r>
              <a:rPr lang="en-US" altLang="zh-CN" kern="100" dirty="0">
                <a:solidFill>
                  <a:srgbClr val="000000"/>
                </a:solidFill>
                <a:latin typeface="Times New Roman"/>
                <a:ea typeface="宋体"/>
                <a:cs typeface="Times New Roman"/>
              </a:rPr>
              <a:t>' 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		--</a:t>
            </a:r>
            <a:r>
              <a:rPr lang="zh-CN" altLang="en-US" kern="100" dirty="0">
                <a:solidFill>
                  <a:srgbClr val="000000"/>
                </a:solidFill>
                <a:latin typeface="Times New Roman"/>
                <a:ea typeface="宋体"/>
                <a:cs typeface="Times New Roman"/>
              </a:rPr>
              <a:t>伴随</a:t>
            </a:r>
            <a:r>
              <a:rPr lang="en-US" altLang="zh-CN" kern="100" dirty="0">
                <a:solidFill>
                  <a:srgbClr val="000000"/>
                </a:solidFill>
                <a:latin typeface="Times New Roman"/>
                <a:ea typeface="宋体"/>
                <a:cs typeface="Times New Roman"/>
              </a:rPr>
              <a:t>A</a:t>
            </a:r>
            <a:r>
              <a:rPr lang="zh-CN" altLang="en-US" kern="100" dirty="0">
                <a:solidFill>
                  <a:srgbClr val="000000"/>
                </a:solidFill>
                <a:latin typeface="Times New Roman"/>
                <a:ea typeface="宋体"/>
                <a:cs typeface="Times New Roman"/>
              </a:rPr>
              <a:t>事务延迟</a:t>
            </a:r>
          </a:p>
          <a:p>
            <a:r>
              <a:rPr lang="zh-CN" altLang="en-US" kern="100" dirty="0">
                <a:solidFill>
                  <a:srgbClr val="000000"/>
                </a:solidFill>
                <a:latin typeface="Times New Roman"/>
                <a:ea typeface="宋体"/>
                <a:cs typeface="Times New Roman"/>
              </a:rPr>
              <a:t>  </a:t>
            </a:r>
            <a:r>
              <a:rPr lang="en-US" altLang="zh-CN" kern="100" dirty="0">
                <a:solidFill>
                  <a:srgbClr val="000000"/>
                </a:solidFill>
                <a:latin typeface="Times New Roman"/>
                <a:ea typeface="宋体"/>
                <a:cs typeface="Times New Roman"/>
              </a:rPr>
              <a:t>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2=</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a:t>
            </a:r>
          </a:p>
          <a:p>
            <a:r>
              <a:rPr lang="en-US" altLang="zh-CN" kern="100" dirty="0">
                <a:solidFill>
                  <a:srgbClr val="000000"/>
                </a:solidFill>
                <a:latin typeface="Times New Roman"/>
                <a:ea typeface="宋体"/>
                <a:cs typeface="Times New Roman"/>
              </a:rPr>
              <a:t>commit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zh-CN" altLang="en-US" kern="100" dirty="0">
                <a:solidFill>
                  <a:srgbClr val="000000"/>
                </a:solidFill>
                <a:latin typeface="Times New Roman"/>
                <a:ea typeface="宋体"/>
                <a:cs typeface="Times New Roman"/>
              </a:rPr>
              <a:t>执行</a:t>
            </a:r>
            <a:r>
              <a:rPr lang="en-US" altLang="zh-CN" kern="100" dirty="0">
                <a:solidFill>
                  <a:srgbClr val="000000"/>
                </a:solidFill>
                <a:latin typeface="Times New Roman"/>
                <a:ea typeface="宋体"/>
                <a:cs typeface="Times New Roman"/>
              </a:rPr>
              <a:t>A</a:t>
            </a:r>
            <a:r>
              <a:rPr lang="zh-CN" altLang="en-US" kern="100" dirty="0">
                <a:solidFill>
                  <a:srgbClr val="000000"/>
                </a:solidFill>
                <a:latin typeface="Times New Roman"/>
                <a:ea typeface="宋体"/>
                <a:cs typeface="Times New Roman"/>
              </a:rPr>
              <a:t>事务后，立即执行</a:t>
            </a:r>
            <a:r>
              <a:rPr lang="en-US" altLang="zh-CN" kern="100" dirty="0">
                <a:solidFill>
                  <a:srgbClr val="000000"/>
                </a:solidFill>
                <a:latin typeface="Times New Roman"/>
                <a:ea typeface="宋体"/>
                <a:cs typeface="Times New Roman"/>
              </a:rPr>
              <a:t>B</a:t>
            </a:r>
            <a:r>
              <a:rPr lang="zh-CN" altLang="en-US" kern="100" dirty="0">
                <a:solidFill>
                  <a:srgbClr val="000000"/>
                </a:solidFill>
                <a:latin typeface="Times New Roman"/>
                <a:ea typeface="宋体"/>
                <a:cs typeface="Times New Roman"/>
              </a:rPr>
              <a:t>事务，</a:t>
            </a:r>
            <a:r>
              <a:rPr lang="en-US" altLang="zh-CN" kern="100" dirty="0">
                <a:solidFill>
                  <a:srgbClr val="000000"/>
                </a:solidFill>
                <a:latin typeface="Times New Roman"/>
                <a:ea typeface="宋体"/>
                <a:cs typeface="Times New Roman"/>
              </a:rPr>
              <a:t>A</a:t>
            </a:r>
            <a:r>
              <a:rPr lang="zh-CN" altLang="en-US"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B</a:t>
            </a:r>
            <a:r>
              <a:rPr lang="zh-CN" altLang="en-US" kern="100" dirty="0">
                <a:solidFill>
                  <a:srgbClr val="000000"/>
                </a:solidFill>
                <a:latin typeface="Times New Roman"/>
                <a:ea typeface="宋体"/>
                <a:cs typeface="Times New Roman"/>
              </a:rPr>
              <a:t>事务的最终运行结果分别如图</a:t>
            </a:r>
            <a:r>
              <a:rPr lang="en-US" altLang="zh-CN" kern="100" dirty="0">
                <a:solidFill>
                  <a:srgbClr val="000000"/>
                </a:solidFill>
                <a:latin typeface="Times New Roman"/>
                <a:ea typeface="宋体"/>
                <a:cs typeface="Times New Roman"/>
              </a:rPr>
              <a:t>12-5</a:t>
            </a:r>
            <a:r>
              <a:rPr lang="zh-CN" altLang="en-US" kern="100" dirty="0">
                <a:solidFill>
                  <a:srgbClr val="000000"/>
                </a:solidFill>
                <a:latin typeface="Times New Roman"/>
                <a:ea typeface="宋体"/>
                <a:cs typeface="Times New Roman"/>
              </a:rPr>
              <a:t>和</a:t>
            </a:r>
            <a:r>
              <a:rPr lang="en-US" altLang="zh-CN" kern="100" dirty="0">
                <a:solidFill>
                  <a:srgbClr val="000000"/>
                </a:solidFill>
                <a:latin typeface="Times New Roman"/>
                <a:ea typeface="宋体"/>
                <a:cs typeface="Times New Roman"/>
              </a:rPr>
              <a:t>12-6</a:t>
            </a:r>
            <a:r>
              <a:rPr lang="zh-CN" altLang="en-US" kern="100" dirty="0">
                <a:solidFill>
                  <a:srgbClr val="000000"/>
                </a:solidFill>
                <a:latin typeface="Times New Roman"/>
                <a:ea typeface="宋体"/>
                <a:cs typeface="Times New Roman"/>
              </a:rPr>
              <a:t>所示。</a:t>
            </a:r>
          </a:p>
        </p:txBody>
      </p:sp>
      <p:pic>
        <p:nvPicPr>
          <p:cNvPr id="11" name="图片 10" descr="未标题-2 拷贝"/>
          <p:cNvPicPr/>
          <p:nvPr/>
        </p:nvPicPr>
        <p:blipFill>
          <a:blip r:embed="rId3">
            <a:extLst>
              <a:ext uri="{28A0092B-C50C-407E-A947-70E740481C1C}">
                <a14:useLocalDpi xmlns:a14="http://schemas.microsoft.com/office/drawing/2010/main" val="0"/>
              </a:ext>
            </a:extLst>
          </a:blip>
          <a:srcRect/>
          <a:stretch>
            <a:fillRect/>
          </a:stretch>
        </p:blipFill>
        <p:spPr bwMode="auto">
          <a:xfrm>
            <a:off x="6619164" y="1726185"/>
            <a:ext cx="5075401" cy="971823"/>
          </a:xfrm>
          <a:prstGeom prst="rect">
            <a:avLst/>
          </a:prstGeom>
          <a:noFill/>
          <a:ln>
            <a:noFill/>
          </a:ln>
        </p:spPr>
      </p:pic>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164" y="3987198"/>
            <a:ext cx="5008196" cy="102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9407841" y="2855874"/>
            <a:ext cx="1723549" cy="369332"/>
          </a:xfrm>
          <a:prstGeom prst="rect">
            <a:avLst/>
          </a:prstGeom>
        </p:spPr>
        <p:txBody>
          <a:bodyPr wrap="none">
            <a:spAutoFit/>
          </a:bodyPr>
          <a:lstStyle/>
          <a:p>
            <a:r>
              <a:rPr lang="en-US" altLang="zh-CN" dirty="0"/>
              <a:t>A</a:t>
            </a:r>
            <a:r>
              <a:rPr lang="zh-CN" altLang="en-US" dirty="0"/>
              <a:t>事务运行结果</a:t>
            </a:r>
          </a:p>
        </p:txBody>
      </p:sp>
      <p:sp>
        <p:nvSpPr>
          <p:cNvPr id="15" name="矩形 14"/>
          <p:cNvSpPr/>
          <p:nvPr/>
        </p:nvSpPr>
        <p:spPr>
          <a:xfrm>
            <a:off x="9423090" y="5088899"/>
            <a:ext cx="1787669" cy="369332"/>
          </a:xfrm>
          <a:prstGeom prst="rect">
            <a:avLst/>
          </a:prstGeom>
        </p:spPr>
        <p:txBody>
          <a:bodyPr wrap="none">
            <a:spAutoFit/>
          </a:bodyPr>
          <a:lstStyle/>
          <a:p>
            <a:r>
              <a:rPr lang="zh-CN" altLang="en-US" dirty="0"/>
              <a:t> </a:t>
            </a:r>
            <a:r>
              <a:rPr lang="en-US" altLang="zh-CN" dirty="0"/>
              <a:t>B</a:t>
            </a:r>
            <a:r>
              <a:rPr lang="zh-CN" altLang="en-US" dirty="0"/>
              <a:t>事务运行结果</a:t>
            </a:r>
          </a:p>
        </p:txBody>
      </p:sp>
    </p:spTree>
    <p:extLst>
      <p:ext uri="{BB962C8B-B14F-4D97-AF65-F5344CB8AC3E}">
        <p14:creationId xmlns:p14="http://schemas.microsoft.com/office/powerpoint/2010/main" val="844142968"/>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en-US" altLang="zh-CN" sz="4800" dirty="0">
                <a:solidFill>
                  <a:schemeClr val="accent1"/>
                </a:solidFill>
              </a:rPr>
              <a:t>PART  01</a:t>
            </a:r>
            <a:endParaRPr lang="zh-CN" altLang="en-US" sz="4800" dirty="0">
              <a:solidFill>
                <a:schemeClr val="accent1"/>
              </a:solidFill>
            </a:endParaRPr>
          </a:p>
        </p:txBody>
      </p:sp>
      <p:sp>
        <p:nvSpPr>
          <p:cNvPr id="13" name="文本框 12"/>
          <p:cNvSpPr txBox="1"/>
          <p:nvPr/>
        </p:nvSpPr>
        <p:spPr>
          <a:xfrm>
            <a:off x="5981700" y="3288447"/>
            <a:ext cx="1826141" cy="584775"/>
          </a:xfrm>
          <a:prstGeom prst="rect">
            <a:avLst/>
          </a:prstGeom>
          <a:noFill/>
        </p:spPr>
        <p:txBody>
          <a:bodyPr wrap="none" rtlCol="0">
            <a:spAutoFit/>
            <a:scene3d>
              <a:camera prst="orthographicFront"/>
              <a:lightRig rig="threePt" dir="t"/>
            </a:scene3d>
            <a:sp3d contourW="6350"/>
          </a:bodyPr>
          <a:lstStyle/>
          <a:p>
            <a:r>
              <a:rPr lang="zh-CN" altLang="en-US" sz="3200" b="1" dirty="0">
                <a:solidFill>
                  <a:schemeClr val="accent1"/>
                </a:solidFill>
              </a:rPr>
              <a:t>事务模式</a:t>
            </a:r>
          </a:p>
        </p:txBody>
      </p:sp>
      <p:pic>
        <p:nvPicPr>
          <p:cNvPr id="16" name="图片占位符 15"/>
          <p:cNvPicPr>
            <a:picLocks noGrp="1" noChangeAspect="1"/>
          </p:cNvPicPr>
          <p:nvPr>
            <p:ph type="pic" sz="quarter" idx="10"/>
          </p:nvPr>
        </p:nvPicPr>
        <p:blipFill>
          <a:blip r:embed="rId4" cstate="screen"/>
          <a:srcRect/>
          <a:stretch>
            <a:fillRect/>
          </a:stretch>
        </p:blipFill>
        <p:spPr/>
      </p:pic>
      <p:cxnSp>
        <p:nvCxnSpPr>
          <p:cNvPr id="19" name="直接连接符 18"/>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锁定提示</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06</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326439"/>
            <a:ext cx="5942717" cy="369332"/>
          </a:xfrm>
          <a:prstGeom prst="rect">
            <a:avLst/>
          </a:prstGeom>
        </p:spPr>
        <p:txBody>
          <a:bodyPr wrap="none">
            <a:spAutoFit/>
          </a:bodyPr>
          <a:lstStyle/>
          <a:p>
            <a:r>
              <a:rPr lang="en-US" altLang="zh-CN" b="1" dirty="0" smtClean="0">
                <a:solidFill>
                  <a:srgbClr val="000000"/>
                </a:solidFill>
              </a:rPr>
              <a:t>【</a:t>
            </a:r>
            <a:r>
              <a:rPr lang="zh-CN" altLang="en-US" b="1" dirty="0" smtClean="0">
                <a:solidFill>
                  <a:srgbClr val="000000"/>
                </a:solidFill>
              </a:rPr>
              <a:t>例</a:t>
            </a:r>
            <a:r>
              <a:rPr lang="en-US" altLang="zh-CN" b="1" dirty="0">
                <a:solidFill>
                  <a:srgbClr val="000000"/>
                </a:solidFill>
              </a:rPr>
              <a:t>11】 </a:t>
            </a:r>
            <a:r>
              <a:rPr lang="zh-CN" altLang="en-US" b="1" dirty="0">
                <a:solidFill>
                  <a:srgbClr val="000000"/>
                </a:solidFill>
              </a:rPr>
              <a:t>人为加</a:t>
            </a:r>
            <a:r>
              <a:rPr lang="en-US" altLang="zh-CN" b="1" dirty="0" err="1">
                <a:solidFill>
                  <a:srgbClr val="000000"/>
                </a:solidFill>
              </a:rPr>
              <a:t>tablock</a:t>
            </a:r>
            <a:r>
              <a:rPr lang="zh-CN" altLang="en-US" b="1" dirty="0">
                <a:solidFill>
                  <a:srgbClr val="000000"/>
                </a:solidFill>
              </a:rPr>
              <a:t>锁的情况（比较</a:t>
            </a:r>
            <a:r>
              <a:rPr lang="en-US" altLang="zh-CN" b="1" dirty="0" err="1">
                <a:solidFill>
                  <a:srgbClr val="000000"/>
                </a:solidFill>
              </a:rPr>
              <a:t>holdlock</a:t>
            </a:r>
            <a:r>
              <a:rPr lang="zh-CN" altLang="en-US" b="1" dirty="0">
                <a:solidFill>
                  <a:srgbClr val="000000"/>
                </a:solidFill>
              </a:rPr>
              <a:t>锁）。</a:t>
            </a:r>
            <a:endParaRPr lang="zh-CN" altLang="zh-CN" b="1" dirty="0">
              <a:solidFill>
                <a:srgbClr val="000000"/>
              </a:solidFill>
            </a:endParaRPr>
          </a:p>
        </p:txBody>
      </p:sp>
      <p:sp>
        <p:nvSpPr>
          <p:cNvPr id="5" name="矩形 4"/>
          <p:cNvSpPr/>
          <p:nvPr/>
        </p:nvSpPr>
        <p:spPr>
          <a:xfrm>
            <a:off x="355576" y="1832218"/>
            <a:ext cx="11307004" cy="5078313"/>
          </a:xfrm>
          <a:prstGeom prst="rect">
            <a:avLst/>
          </a:prstGeom>
        </p:spPr>
        <p:txBody>
          <a:bodyPr wrap="square">
            <a:spAutoFit/>
          </a:bodyPr>
          <a:lstStyle/>
          <a:p>
            <a:r>
              <a:rPr lang="en-US" altLang="zh-CN" kern="100" dirty="0">
                <a:solidFill>
                  <a:srgbClr val="000000"/>
                </a:solidFill>
                <a:latin typeface="Times New Roman"/>
                <a:ea typeface="宋体"/>
                <a:cs typeface="Times New Roman"/>
              </a:rPr>
              <a:t>A</a:t>
            </a:r>
            <a:r>
              <a:rPr lang="zh-CN" altLang="en-US" kern="100" dirty="0">
                <a:solidFill>
                  <a:srgbClr val="000000"/>
                </a:solidFill>
                <a:latin typeface="Times New Roman"/>
                <a:ea typeface="宋体"/>
                <a:cs typeface="Times New Roman"/>
              </a:rPr>
              <a:t>事务：</a:t>
            </a:r>
          </a:p>
          <a:p>
            <a:r>
              <a:rPr lang="en-US" altLang="zh-CN" kern="100" dirty="0">
                <a:solidFill>
                  <a:srgbClr val="000000"/>
                </a:solidFill>
                <a:latin typeface="Times New Roman"/>
                <a:ea typeface="宋体"/>
                <a:cs typeface="Times New Roman"/>
              </a:rPr>
              <a:t>use </a:t>
            </a:r>
            <a:r>
              <a:rPr lang="en-US" altLang="zh-CN" kern="100" dirty="0" err="1">
                <a:solidFill>
                  <a:srgbClr val="000000"/>
                </a:solidFill>
                <a:latin typeface="Times New Roman"/>
                <a:ea typeface="宋体"/>
                <a:cs typeface="Times New Roman"/>
              </a:rPr>
              <a:t>jxgl</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go</a:t>
            </a:r>
          </a:p>
          <a:p>
            <a:r>
              <a:rPr lang="en-US" altLang="zh-CN" kern="100" dirty="0">
                <a:solidFill>
                  <a:srgbClr val="000000"/>
                </a:solidFill>
                <a:latin typeface="Times New Roman"/>
                <a:ea typeface="宋体"/>
                <a:cs typeface="Times New Roman"/>
              </a:rPr>
              <a:t>begin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  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0=</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with (</a:t>
            </a:r>
            <a:r>
              <a:rPr lang="en-US" altLang="zh-CN" kern="100" dirty="0" err="1">
                <a:solidFill>
                  <a:srgbClr val="000000"/>
                </a:solidFill>
                <a:latin typeface="Times New Roman"/>
                <a:ea typeface="宋体"/>
                <a:cs typeface="Times New Roman"/>
              </a:rPr>
              <a:t>tablock</a:t>
            </a:r>
            <a:r>
              <a:rPr lang="en-US" altLang="zh-CN" kern="100" dirty="0">
                <a:solidFill>
                  <a:srgbClr val="000000"/>
                </a:solidFill>
                <a:latin typeface="Times New Roman"/>
                <a:ea typeface="宋体"/>
                <a:cs typeface="Times New Roman"/>
              </a:rPr>
              <a:t>)		--</a:t>
            </a:r>
            <a:r>
              <a:rPr lang="zh-CN" altLang="en-US" kern="100" dirty="0">
                <a:solidFill>
                  <a:srgbClr val="000000"/>
                </a:solidFill>
                <a:latin typeface="Times New Roman"/>
                <a:ea typeface="宋体"/>
                <a:cs typeface="Times New Roman"/>
              </a:rPr>
              <a:t>人为加</a:t>
            </a:r>
            <a:r>
              <a:rPr lang="en-US" altLang="zh-CN" kern="100" dirty="0" err="1">
                <a:solidFill>
                  <a:srgbClr val="000000"/>
                </a:solidFill>
                <a:latin typeface="Times New Roman"/>
                <a:ea typeface="宋体"/>
                <a:cs typeface="Times New Roman"/>
              </a:rPr>
              <a:t>tablock</a:t>
            </a:r>
            <a:r>
              <a:rPr lang="zh-CN" altLang="en-US" kern="100" dirty="0">
                <a:solidFill>
                  <a:srgbClr val="000000"/>
                </a:solidFill>
                <a:latin typeface="Times New Roman"/>
                <a:ea typeface="宋体"/>
                <a:cs typeface="Times New Roman"/>
              </a:rPr>
              <a:t>锁</a:t>
            </a:r>
          </a:p>
          <a:p>
            <a:r>
              <a:rPr lang="zh-CN" altLang="en-US" kern="100" dirty="0">
                <a:solidFill>
                  <a:srgbClr val="000000"/>
                </a:solidFill>
                <a:latin typeface="Times New Roman"/>
                <a:ea typeface="宋体"/>
                <a:cs typeface="Times New Roman"/>
              </a:rPr>
              <a:t>  </a:t>
            </a:r>
            <a:r>
              <a:rPr lang="en-US" altLang="zh-CN" kern="100" dirty="0">
                <a:solidFill>
                  <a:srgbClr val="000000"/>
                </a:solidFill>
                <a:latin typeface="Times New Roman"/>
                <a:ea typeface="宋体"/>
                <a:cs typeface="Times New Roman"/>
              </a:rPr>
              <a:t>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a:t>
            </a:r>
          </a:p>
          <a:p>
            <a:r>
              <a:rPr lang="en-US" altLang="zh-CN" kern="100" dirty="0">
                <a:solidFill>
                  <a:srgbClr val="000000"/>
                </a:solidFill>
                <a:latin typeface="Times New Roman"/>
                <a:ea typeface="宋体"/>
                <a:cs typeface="Times New Roman"/>
              </a:rPr>
              <a:t>  </a:t>
            </a:r>
            <a:r>
              <a:rPr lang="en-US" altLang="zh-CN" kern="100" dirty="0" err="1">
                <a:solidFill>
                  <a:srgbClr val="000000"/>
                </a:solidFill>
                <a:latin typeface="Times New Roman"/>
                <a:ea typeface="宋体"/>
                <a:cs typeface="Times New Roman"/>
              </a:rPr>
              <a:t>waitfor</a:t>
            </a:r>
            <a:r>
              <a:rPr lang="en-US" altLang="zh-CN" kern="100" dirty="0">
                <a:solidFill>
                  <a:srgbClr val="000000"/>
                </a:solidFill>
                <a:latin typeface="Times New Roman"/>
                <a:ea typeface="宋体"/>
                <a:cs typeface="Times New Roman"/>
              </a:rPr>
              <a:t> delay '00:00:10'					</a:t>
            </a:r>
            <a:r>
              <a:rPr lang="en-US" altLang="zh-CN" kern="100" dirty="0" smtClean="0">
                <a:solidFill>
                  <a:srgbClr val="000000"/>
                </a:solidFill>
                <a:latin typeface="Times New Roman"/>
                <a:ea typeface="宋体"/>
                <a:cs typeface="Times New Roman"/>
              </a:rPr>
              <a:t>--</a:t>
            </a:r>
            <a:r>
              <a:rPr lang="zh-CN" altLang="en-US" kern="100" dirty="0">
                <a:solidFill>
                  <a:srgbClr val="000000"/>
                </a:solidFill>
                <a:latin typeface="Times New Roman"/>
                <a:ea typeface="宋体"/>
                <a:cs typeface="Times New Roman"/>
              </a:rPr>
              <a:t>延迟</a:t>
            </a:r>
            <a:r>
              <a:rPr lang="en-US" altLang="zh-CN" kern="100" dirty="0">
                <a:solidFill>
                  <a:srgbClr val="000000"/>
                </a:solidFill>
                <a:latin typeface="Times New Roman"/>
                <a:ea typeface="宋体"/>
                <a:cs typeface="Times New Roman"/>
              </a:rPr>
              <a:t>10</a:t>
            </a:r>
            <a:r>
              <a:rPr lang="zh-CN" altLang="en-US" kern="100" dirty="0">
                <a:solidFill>
                  <a:srgbClr val="000000"/>
                </a:solidFill>
                <a:latin typeface="Times New Roman"/>
                <a:ea typeface="宋体"/>
                <a:cs typeface="Times New Roman"/>
              </a:rPr>
              <a:t>秒后结束事务</a:t>
            </a:r>
          </a:p>
          <a:p>
            <a:r>
              <a:rPr lang="en-US" altLang="zh-CN" kern="100" dirty="0">
                <a:solidFill>
                  <a:srgbClr val="000000"/>
                </a:solidFill>
                <a:latin typeface="Times New Roman"/>
                <a:ea typeface="宋体"/>
                <a:cs typeface="Times New Roman"/>
              </a:rPr>
              <a:t>commit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B</a:t>
            </a:r>
            <a:r>
              <a:rPr lang="zh-CN" altLang="en-US" kern="100" dirty="0">
                <a:solidFill>
                  <a:srgbClr val="000000"/>
                </a:solidFill>
                <a:latin typeface="Times New Roman"/>
                <a:ea typeface="宋体"/>
                <a:cs typeface="Times New Roman"/>
              </a:rPr>
              <a:t>事务：</a:t>
            </a:r>
          </a:p>
          <a:p>
            <a:r>
              <a:rPr lang="en-US" altLang="zh-CN" kern="100" dirty="0">
                <a:solidFill>
                  <a:srgbClr val="000000"/>
                </a:solidFill>
                <a:latin typeface="Times New Roman"/>
                <a:ea typeface="宋体"/>
                <a:cs typeface="Times New Roman"/>
              </a:rPr>
              <a:t>use </a:t>
            </a:r>
            <a:r>
              <a:rPr lang="en-US" altLang="zh-CN" kern="100" dirty="0" err="1">
                <a:solidFill>
                  <a:srgbClr val="000000"/>
                </a:solidFill>
                <a:latin typeface="Times New Roman"/>
                <a:ea typeface="宋体"/>
                <a:cs typeface="Times New Roman"/>
              </a:rPr>
              <a:t>jxgl</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go</a:t>
            </a:r>
          </a:p>
          <a:p>
            <a:r>
              <a:rPr lang="en-US" altLang="zh-CN" kern="100" dirty="0">
                <a:solidFill>
                  <a:srgbClr val="000000"/>
                </a:solidFill>
                <a:latin typeface="Times New Roman"/>
                <a:ea typeface="宋体"/>
                <a:cs typeface="Times New Roman"/>
              </a:rPr>
              <a:t>begin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  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1=</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a:t>
            </a:r>
            <a:r>
              <a:rPr lang="zh-CN" altLang="en-US" kern="100" dirty="0">
                <a:solidFill>
                  <a:srgbClr val="000000"/>
                </a:solidFill>
                <a:latin typeface="Times New Roman"/>
                <a:ea typeface="宋体"/>
                <a:cs typeface="Times New Roman"/>
              </a:rPr>
              <a:t>不等待，立即执行</a:t>
            </a:r>
          </a:p>
          <a:p>
            <a:r>
              <a:rPr lang="zh-CN" altLang="en-US" kern="100" dirty="0">
                <a:solidFill>
                  <a:srgbClr val="000000"/>
                </a:solidFill>
                <a:latin typeface="Times New Roman"/>
                <a:ea typeface="宋体"/>
                <a:cs typeface="Times New Roman"/>
              </a:rPr>
              <a:t>  </a:t>
            </a:r>
            <a:r>
              <a:rPr lang="en-US" altLang="zh-CN" kern="100" dirty="0">
                <a:solidFill>
                  <a:srgbClr val="000000"/>
                </a:solidFill>
                <a:latin typeface="Times New Roman"/>
                <a:ea typeface="宋体"/>
                <a:cs typeface="Times New Roman"/>
              </a:rPr>
              <a:t>go</a:t>
            </a:r>
          </a:p>
          <a:p>
            <a:r>
              <a:rPr lang="en-US" altLang="zh-CN" kern="100" dirty="0">
                <a:solidFill>
                  <a:srgbClr val="000000"/>
                </a:solidFill>
                <a:latin typeface="Times New Roman"/>
                <a:ea typeface="宋体"/>
                <a:cs typeface="Times New Roman"/>
              </a:rPr>
              <a:t>  update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set </a:t>
            </a:r>
            <a:r>
              <a:rPr lang="zh-CN" altLang="en-US" kern="100" dirty="0">
                <a:solidFill>
                  <a:srgbClr val="000000"/>
                </a:solidFill>
                <a:latin typeface="Times New Roman"/>
                <a:ea typeface="宋体"/>
                <a:cs typeface="Times New Roman"/>
              </a:rPr>
              <a:t>姓名</a:t>
            </a:r>
            <a:r>
              <a:rPr lang="en-US" altLang="zh-CN" kern="100" dirty="0">
                <a:solidFill>
                  <a:srgbClr val="000000"/>
                </a:solidFill>
                <a:latin typeface="Times New Roman"/>
                <a:ea typeface="宋体"/>
                <a:cs typeface="Times New Roman"/>
              </a:rPr>
              <a:t>='</a:t>
            </a:r>
            <a:r>
              <a:rPr lang="zh-CN" altLang="en-US" kern="100" dirty="0">
                <a:solidFill>
                  <a:srgbClr val="000000"/>
                </a:solidFill>
                <a:latin typeface="Times New Roman"/>
                <a:ea typeface="宋体"/>
                <a:cs typeface="Times New Roman"/>
              </a:rPr>
              <a:t>龚巷锁</a:t>
            </a:r>
            <a:r>
              <a:rPr lang="en-US" altLang="zh-CN" kern="100" dirty="0">
                <a:solidFill>
                  <a:srgbClr val="000000"/>
                </a:solidFill>
                <a:latin typeface="Times New Roman"/>
                <a:ea typeface="宋体"/>
                <a:cs typeface="Times New Roman"/>
              </a:rPr>
              <a:t>' 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		--</a:t>
            </a:r>
            <a:r>
              <a:rPr lang="zh-CN" altLang="en-US" kern="100" dirty="0">
                <a:solidFill>
                  <a:srgbClr val="000000"/>
                </a:solidFill>
                <a:latin typeface="Times New Roman"/>
                <a:ea typeface="宋体"/>
                <a:cs typeface="Times New Roman"/>
              </a:rPr>
              <a:t>不等待，立即执行</a:t>
            </a:r>
          </a:p>
          <a:p>
            <a:r>
              <a:rPr lang="zh-CN" altLang="en-US" kern="100" dirty="0">
                <a:solidFill>
                  <a:srgbClr val="000000"/>
                </a:solidFill>
                <a:latin typeface="Times New Roman"/>
                <a:ea typeface="宋体"/>
                <a:cs typeface="Times New Roman"/>
              </a:rPr>
              <a:t>  </a:t>
            </a:r>
            <a:r>
              <a:rPr lang="en-US" altLang="zh-CN" kern="100" dirty="0">
                <a:solidFill>
                  <a:srgbClr val="000000"/>
                </a:solidFill>
                <a:latin typeface="Times New Roman"/>
                <a:ea typeface="宋体"/>
                <a:cs typeface="Times New Roman"/>
              </a:rPr>
              <a:t>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2=</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a:t>
            </a:r>
          </a:p>
          <a:p>
            <a:r>
              <a:rPr lang="en-US" altLang="zh-CN" kern="100" dirty="0">
                <a:solidFill>
                  <a:srgbClr val="000000"/>
                </a:solidFill>
                <a:latin typeface="Times New Roman"/>
                <a:ea typeface="宋体"/>
                <a:cs typeface="Times New Roman"/>
              </a:rPr>
              <a:t>commit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zh-CN" altLang="en-US" kern="100" dirty="0">
                <a:solidFill>
                  <a:srgbClr val="000000"/>
                </a:solidFill>
                <a:latin typeface="Times New Roman"/>
                <a:ea typeface="宋体"/>
                <a:cs typeface="Times New Roman"/>
              </a:rPr>
              <a:t>执行</a:t>
            </a:r>
            <a:r>
              <a:rPr lang="en-US" altLang="zh-CN" kern="100" dirty="0">
                <a:solidFill>
                  <a:srgbClr val="000000"/>
                </a:solidFill>
                <a:latin typeface="Times New Roman"/>
                <a:ea typeface="宋体"/>
                <a:cs typeface="Times New Roman"/>
              </a:rPr>
              <a:t>A</a:t>
            </a:r>
            <a:r>
              <a:rPr lang="zh-CN" altLang="en-US" kern="100" dirty="0">
                <a:solidFill>
                  <a:srgbClr val="000000"/>
                </a:solidFill>
                <a:latin typeface="Times New Roman"/>
                <a:ea typeface="宋体"/>
                <a:cs typeface="Times New Roman"/>
              </a:rPr>
              <a:t>事务后，立即执行</a:t>
            </a:r>
            <a:r>
              <a:rPr lang="en-US" altLang="zh-CN" kern="100" dirty="0">
                <a:solidFill>
                  <a:srgbClr val="000000"/>
                </a:solidFill>
                <a:latin typeface="Times New Roman"/>
                <a:ea typeface="宋体"/>
                <a:cs typeface="Times New Roman"/>
              </a:rPr>
              <a:t>B</a:t>
            </a:r>
            <a:r>
              <a:rPr lang="zh-CN" altLang="en-US" kern="100" dirty="0">
                <a:solidFill>
                  <a:srgbClr val="000000"/>
                </a:solidFill>
                <a:latin typeface="Times New Roman"/>
                <a:ea typeface="宋体"/>
                <a:cs typeface="Times New Roman"/>
              </a:rPr>
              <a:t>事务，</a:t>
            </a:r>
            <a:r>
              <a:rPr lang="en-US" altLang="zh-CN" kern="100" dirty="0">
                <a:solidFill>
                  <a:srgbClr val="000000"/>
                </a:solidFill>
                <a:latin typeface="Times New Roman"/>
                <a:ea typeface="宋体"/>
                <a:cs typeface="Times New Roman"/>
              </a:rPr>
              <a:t>A</a:t>
            </a:r>
            <a:r>
              <a:rPr lang="zh-CN" altLang="en-US"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B</a:t>
            </a:r>
            <a:r>
              <a:rPr lang="zh-CN" altLang="en-US" kern="100" dirty="0">
                <a:solidFill>
                  <a:srgbClr val="000000"/>
                </a:solidFill>
                <a:latin typeface="Times New Roman"/>
                <a:ea typeface="宋体"/>
                <a:cs typeface="Times New Roman"/>
              </a:rPr>
              <a:t>事务的最终运行结果分别如图</a:t>
            </a:r>
            <a:r>
              <a:rPr lang="en-US" altLang="zh-CN" kern="100" dirty="0">
                <a:solidFill>
                  <a:srgbClr val="000000"/>
                </a:solidFill>
                <a:latin typeface="Times New Roman"/>
                <a:ea typeface="宋体"/>
                <a:cs typeface="Times New Roman"/>
              </a:rPr>
              <a:t>12-7</a:t>
            </a:r>
            <a:r>
              <a:rPr lang="zh-CN" altLang="en-US" kern="100" dirty="0">
                <a:solidFill>
                  <a:srgbClr val="000000"/>
                </a:solidFill>
                <a:latin typeface="Times New Roman"/>
                <a:ea typeface="宋体"/>
                <a:cs typeface="Times New Roman"/>
              </a:rPr>
              <a:t>和</a:t>
            </a:r>
            <a:r>
              <a:rPr lang="en-US" altLang="zh-CN" kern="100" dirty="0">
                <a:solidFill>
                  <a:srgbClr val="000000"/>
                </a:solidFill>
                <a:latin typeface="Times New Roman"/>
                <a:ea typeface="宋体"/>
                <a:cs typeface="Times New Roman"/>
              </a:rPr>
              <a:t>12-8</a:t>
            </a:r>
            <a:r>
              <a:rPr lang="zh-CN" altLang="en-US" kern="100" dirty="0">
                <a:solidFill>
                  <a:srgbClr val="000000"/>
                </a:solidFill>
                <a:latin typeface="Times New Roman"/>
                <a:ea typeface="宋体"/>
                <a:cs typeface="Times New Roman"/>
              </a:rPr>
              <a:t>所示。</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078" y="1832218"/>
            <a:ext cx="5510261" cy="78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8874776" y="2617076"/>
            <a:ext cx="1723549" cy="369332"/>
          </a:xfrm>
          <a:prstGeom prst="rect">
            <a:avLst/>
          </a:prstGeom>
        </p:spPr>
        <p:txBody>
          <a:bodyPr wrap="none">
            <a:spAutoFit/>
          </a:bodyPr>
          <a:lstStyle/>
          <a:p>
            <a:r>
              <a:rPr lang="en-US" altLang="zh-CN" dirty="0"/>
              <a:t>A</a:t>
            </a:r>
            <a:r>
              <a:rPr lang="zh-CN" altLang="en-US" dirty="0"/>
              <a:t>事务运行结果</a:t>
            </a:r>
          </a:p>
        </p:txBody>
      </p:sp>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078" y="3798505"/>
            <a:ext cx="5414121" cy="114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9423090" y="5088899"/>
            <a:ext cx="1787669" cy="369332"/>
          </a:xfrm>
          <a:prstGeom prst="rect">
            <a:avLst/>
          </a:prstGeom>
        </p:spPr>
        <p:txBody>
          <a:bodyPr wrap="none">
            <a:spAutoFit/>
          </a:bodyPr>
          <a:lstStyle/>
          <a:p>
            <a:r>
              <a:rPr lang="zh-CN" altLang="en-US" dirty="0"/>
              <a:t> </a:t>
            </a:r>
            <a:r>
              <a:rPr lang="en-US" altLang="zh-CN" dirty="0"/>
              <a:t>B</a:t>
            </a:r>
            <a:r>
              <a:rPr lang="zh-CN" altLang="en-US" dirty="0"/>
              <a:t>事务运行结果</a:t>
            </a:r>
          </a:p>
        </p:txBody>
      </p:sp>
    </p:spTree>
    <p:extLst>
      <p:ext uri="{BB962C8B-B14F-4D97-AF65-F5344CB8AC3E}">
        <p14:creationId xmlns:p14="http://schemas.microsoft.com/office/powerpoint/2010/main" val="2197774550"/>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活锁与死锁</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07</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175440"/>
            <a:ext cx="1005403" cy="369332"/>
          </a:xfrm>
          <a:prstGeom prst="rect">
            <a:avLst/>
          </a:prstGeom>
        </p:spPr>
        <p:txBody>
          <a:bodyPr wrap="none">
            <a:spAutoFit/>
          </a:bodyPr>
          <a:lstStyle/>
          <a:p>
            <a:r>
              <a:rPr lang="en-US" altLang="zh-CN" b="1" dirty="0">
                <a:solidFill>
                  <a:srgbClr val="000000"/>
                </a:solidFill>
              </a:rPr>
              <a:t>1</a:t>
            </a:r>
            <a:r>
              <a:rPr lang="zh-CN" altLang="en-US" b="1" dirty="0">
                <a:solidFill>
                  <a:srgbClr val="000000"/>
                </a:solidFill>
              </a:rPr>
              <a:t>．活锁</a:t>
            </a:r>
            <a:endParaRPr lang="zh-CN" altLang="zh-CN" b="1" dirty="0">
              <a:solidFill>
                <a:srgbClr val="000000"/>
              </a:solidFill>
            </a:endParaRPr>
          </a:p>
        </p:txBody>
      </p:sp>
      <p:sp>
        <p:nvSpPr>
          <p:cNvPr id="5" name="矩形 4"/>
          <p:cNvSpPr/>
          <p:nvPr/>
        </p:nvSpPr>
        <p:spPr>
          <a:xfrm>
            <a:off x="355576" y="1544772"/>
            <a:ext cx="11307004" cy="646331"/>
          </a:xfrm>
          <a:prstGeom prst="rect">
            <a:avLst/>
          </a:prstGeom>
        </p:spPr>
        <p:txBody>
          <a:bodyPr wrap="square">
            <a:spAutoFit/>
          </a:bodyPr>
          <a:lstStyle/>
          <a:p>
            <a:r>
              <a:rPr lang="zh-CN" altLang="en-US" kern="100" dirty="0">
                <a:solidFill>
                  <a:srgbClr val="000000"/>
                </a:solidFill>
                <a:latin typeface="Times New Roman"/>
                <a:ea typeface="宋体"/>
                <a:cs typeface="Times New Roman"/>
              </a:rPr>
              <a:t>当某个事务请求对某一数据的排他性封锁时，由于其他事务对该数据的操作而使这个事务处于永久等待状态，这种状态称为活锁。</a:t>
            </a:r>
          </a:p>
        </p:txBody>
      </p:sp>
      <p:sp>
        <p:nvSpPr>
          <p:cNvPr id="6" name="矩形 5"/>
          <p:cNvSpPr/>
          <p:nvPr/>
        </p:nvSpPr>
        <p:spPr>
          <a:xfrm>
            <a:off x="355575" y="2250076"/>
            <a:ext cx="3964177" cy="4247317"/>
          </a:xfrm>
          <a:prstGeom prst="rect">
            <a:avLst/>
          </a:prstGeom>
        </p:spPr>
        <p:txBody>
          <a:bodyPr wrap="square">
            <a:spAutoFit/>
          </a:bodyPr>
          <a:lstStyle/>
          <a:p>
            <a:pPr indent="269875" algn="just">
              <a:lnSpc>
                <a:spcPct val="150000"/>
              </a:lnSpc>
              <a:spcAft>
                <a:spcPts val="0"/>
              </a:spcAft>
            </a:pPr>
            <a:r>
              <a:rPr lang="zh-CN" altLang="zh-CN" sz="2000" kern="100" dirty="0">
                <a:latin typeface="Times New Roman"/>
                <a:ea typeface="宋体"/>
              </a:rPr>
              <a:t>【例</a:t>
            </a:r>
            <a:r>
              <a:rPr lang="en-US" altLang="zh-CN" sz="2000" kern="100" dirty="0" smtClean="0">
                <a:latin typeface="Times New Roman"/>
                <a:ea typeface="宋体"/>
              </a:rPr>
              <a:t>12</a:t>
            </a:r>
            <a:r>
              <a:rPr lang="zh-CN" altLang="zh-CN" sz="2000" kern="100" dirty="0" smtClean="0">
                <a:latin typeface="Times New Roman"/>
                <a:ea typeface="宋体"/>
              </a:rPr>
              <a:t>】 </a:t>
            </a:r>
            <a:r>
              <a:rPr lang="zh-CN" altLang="zh-CN" sz="2000" kern="100" dirty="0">
                <a:latin typeface="Times New Roman"/>
                <a:ea typeface="宋体"/>
              </a:rPr>
              <a:t>如果事务</a:t>
            </a:r>
            <a:r>
              <a:rPr lang="en-US" altLang="zh-CN" sz="2000" kern="100" dirty="0">
                <a:latin typeface="Times New Roman"/>
                <a:ea typeface="宋体"/>
              </a:rPr>
              <a:t>T1</a:t>
            </a:r>
            <a:r>
              <a:rPr lang="zh-CN" altLang="zh-CN" sz="2000" kern="100" dirty="0">
                <a:latin typeface="Times New Roman"/>
                <a:ea typeface="宋体"/>
              </a:rPr>
              <a:t>封锁了数据</a:t>
            </a:r>
            <a:r>
              <a:rPr lang="en-US" altLang="zh-CN" sz="2000" kern="100" dirty="0">
                <a:latin typeface="Times New Roman"/>
                <a:ea typeface="宋体"/>
              </a:rPr>
              <a:t>R</a:t>
            </a:r>
            <a:r>
              <a:rPr lang="zh-CN" altLang="zh-CN" sz="2000" kern="100" dirty="0">
                <a:latin typeface="Times New Roman"/>
                <a:ea typeface="宋体"/>
              </a:rPr>
              <a:t>，事务</a:t>
            </a:r>
            <a:r>
              <a:rPr lang="en-US" altLang="zh-CN" sz="2000" kern="100" dirty="0">
                <a:latin typeface="Times New Roman"/>
                <a:ea typeface="宋体"/>
              </a:rPr>
              <a:t>T2</a:t>
            </a:r>
            <a:r>
              <a:rPr lang="zh-CN" altLang="zh-CN" sz="2000" kern="100" dirty="0">
                <a:latin typeface="Times New Roman"/>
                <a:ea typeface="宋体"/>
              </a:rPr>
              <a:t>又请求封锁</a:t>
            </a:r>
            <a:r>
              <a:rPr lang="en-US" altLang="zh-CN" sz="2000" kern="100" dirty="0">
                <a:latin typeface="Times New Roman"/>
                <a:ea typeface="宋体"/>
              </a:rPr>
              <a:t>R</a:t>
            </a:r>
            <a:r>
              <a:rPr lang="zh-CN" altLang="zh-CN" sz="2000" kern="100" dirty="0">
                <a:latin typeface="Times New Roman"/>
                <a:ea typeface="宋体"/>
              </a:rPr>
              <a:t>，于是</a:t>
            </a:r>
            <a:r>
              <a:rPr lang="en-US" altLang="zh-CN" sz="2000" kern="100" dirty="0">
                <a:latin typeface="Times New Roman"/>
                <a:ea typeface="宋体"/>
              </a:rPr>
              <a:t>T2</a:t>
            </a:r>
            <a:r>
              <a:rPr lang="zh-CN" altLang="zh-CN" sz="2000" kern="100" dirty="0">
                <a:latin typeface="Times New Roman"/>
                <a:ea typeface="宋体"/>
              </a:rPr>
              <a:t>等待。</a:t>
            </a:r>
            <a:r>
              <a:rPr lang="en-US" altLang="zh-CN" sz="2000" kern="100" dirty="0">
                <a:latin typeface="Times New Roman"/>
                <a:ea typeface="宋体"/>
              </a:rPr>
              <a:t>T3</a:t>
            </a:r>
            <a:r>
              <a:rPr lang="zh-CN" altLang="zh-CN" sz="2000" kern="100" dirty="0">
                <a:latin typeface="Times New Roman"/>
                <a:ea typeface="宋体"/>
              </a:rPr>
              <a:t>也请求封锁</a:t>
            </a:r>
            <a:r>
              <a:rPr lang="en-US" altLang="zh-CN" sz="2000" kern="100" dirty="0">
                <a:latin typeface="Times New Roman"/>
                <a:ea typeface="宋体"/>
              </a:rPr>
              <a:t>R</a:t>
            </a:r>
            <a:r>
              <a:rPr lang="zh-CN" altLang="zh-CN" sz="2000" kern="100" dirty="0">
                <a:latin typeface="Times New Roman"/>
                <a:ea typeface="宋体"/>
              </a:rPr>
              <a:t>，当</a:t>
            </a:r>
            <a:r>
              <a:rPr lang="en-US" altLang="zh-CN" sz="2000" kern="100" dirty="0">
                <a:latin typeface="Times New Roman"/>
                <a:ea typeface="宋体"/>
              </a:rPr>
              <a:t>T1</a:t>
            </a:r>
            <a:r>
              <a:rPr lang="zh-CN" altLang="zh-CN" sz="2000" kern="100" dirty="0">
                <a:latin typeface="Times New Roman"/>
                <a:ea typeface="宋体"/>
              </a:rPr>
              <a:t>释放了</a:t>
            </a:r>
            <a:r>
              <a:rPr lang="en-US" altLang="zh-CN" sz="2000" kern="100" dirty="0">
                <a:latin typeface="Times New Roman"/>
                <a:ea typeface="宋体"/>
              </a:rPr>
              <a:t>R</a:t>
            </a:r>
            <a:r>
              <a:rPr lang="zh-CN" altLang="zh-CN" sz="2000" kern="100" dirty="0">
                <a:latin typeface="Times New Roman"/>
                <a:ea typeface="宋体"/>
              </a:rPr>
              <a:t>上的封锁之后系统先批准了</a:t>
            </a:r>
            <a:r>
              <a:rPr lang="en-US" altLang="zh-CN" sz="2000" kern="100" dirty="0">
                <a:latin typeface="Times New Roman"/>
                <a:ea typeface="宋体"/>
              </a:rPr>
              <a:t>T3</a:t>
            </a:r>
            <a:r>
              <a:rPr lang="zh-CN" altLang="zh-CN" sz="2000" kern="100" dirty="0">
                <a:latin typeface="Times New Roman"/>
                <a:ea typeface="宋体"/>
              </a:rPr>
              <a:t>的请求，</a:t>
            </a:r>
            <a:r>
              <a:rPr lang="en-US" altLang="zh-CN" sz="2000" kern="100" dirty="0">
                <a:latin typeface="Times New Roman"/>
                <a:ea typeface="宋体"/>
              </a:rPr>
              <a:t>T2</a:t>
            </a:r>
            <a:r>
              <a:rPr lang="zh-CN" altLang="zh-CN" sz="2000" kern="100" dirty="0">
                <a:latin typeface="Times New Roman"/>
                <a:ea typeface="宋体"/>
              </a:rPr>
              <a:t>仍然等待。然后</a:t>
            </a:r>
            <a:r>
              <a:rPr lang="en-US" altLang="zh-CN" sz="2000" kern="100" dirty="0">
                <a:latin typeface="Times New Roman"/>
                <a:ea typeface="宋体"/>
              </a:rPr>
              <a:t>T4</a:t>
            </a:r>
            <a:r>
              <a:rPr lang="zh-CN" altLang="zh-CN" sz="2000" kern="100" dirty="0">
                <a:latin typeface="Times New Roman"/>
                <a:ea typeface="宋体"/>
              </a:rPr>
              <a:t>又请求封锁</a:t>
            </a:r>
            <a:r>
              <a:rPr lang="en-US" altLang="zh-CN" sz="2000" kern="100" dirty="0">
                <a:latin typeface="Times New Roman"/>
                <a:ea typeface="宋体"/>
              </a:rPr>
              <a:t>R</a:t>
            </a:r>
            <a:r>
              <a:rPr lang="zh-CN" altLang="zh-CN" sz="2000" kern="100" dirty="0">
                <a:latin typeface="Times New Roman"/>
                <a:ea typeface="宋体"/>
              </a:rPr>
              <a:t>，当</a:t>
            </a:r>
            <a:r>
              <a:rPr lang="en-US" altLang="zh-CN" sz="2000" kern="100" dirty="0">
                <a:latin typeface="Times New Roman"/>
                <a:ea typeface="宋体"/>
              </a:rPr>
              <a:t>T3</a:t>
            </a:r>
            <a:r>
              <a:rPr lang="zh-CN" altLang="zh-CN" sz="2000" kern="100" dirty="0">
                <a:latin typeface="Times New Roman"/>
                <a:ea typeface="宋体"/>
              </a:rPr>
              <a:t>释放了</a:t>
            </a:r>
            <a:r>
              <a:rPr lang="en-US" altLang="zh-CN" sz="2000" kern="100" dirty="0">
                <a:latin typeface="Times New Roman"/>
                <a:ea typeface="宋体"/>
              </a:rPr>
              <a:t>R</a:t>
            </a:r>
            <a:r>
              <a:rPr lang="zh-CN" altLang="zh-CN" sz="2000" kern="100" dirty="0">
                <a:latin typeface="Times New Roman"/>
                <a:ea typeface="宋体"/>
              </a:rPr>
              <a:t>上的封锁之后系统又批准了</a:t>
            </a:r>
            <a:r>
              <a:rPr lang="en-US" altLang="zh-CN" sz="2000" kern="100" dirty="0">
                <a:latin typeface="Times New Roman"/>
                <a:ea typeface="宋体"/>
              </a:rPr>
              <a:t>T4</a:t>
            </a:r>
            <a:r>
              <a:rPr lang="zh-CN" altLang="zh-CN" sz="2000" kern="100" dirty="0">
                <a:latin typeface="Times New Roman"/>
                <a:ea typeface="宋体"/>
              </a:rPr>
              <a:t>的请求……</a:t>
            </a:r>
            <a:r>
              <a:rPr lang="en-US" altLang="zh-CN" sz="2000" kern="100" dirty="0">
                <a:latin typeface="Times New Roman"/>
                <a:ea typeface="宋体"/>
              </a:rPr>
              <a:t>T2</a:t>
            </a:r>
            <a:r>
              <a:rPr lang="zh-CN" altLang="zh-CN" sz="2000" kern="100" dirty="0">
                <a:latin typeface="Times New Roman"/>
                <a:ea typeface="宋体"/>
              </a:rPr>
              <a:t>有可能永远等待，从而发生了活锁，如表</a:t>
            </a:r>
            <a:r>
              <a:rPr lang="en-US" altLang="zh-CN" sz="2000" kern="100" dirty="0">
                <a:latin typeface="Times New Roman"/>
                <a:ea typeface="宋体"/>
              </a:rPr>
              <a:t>12-18</a:t>
            </a:r>
            <a:r>
              <a:rPr lang="zh-CN" altLang="zh-CN" sz="2000" kern="100" dirty="0">
                <a:latin typeface="Times New Roman"/>
                <a:ea typeface="宋体"/>
              </a:rPr>
              <a:t>所示。</a:t>
            </a:r>
            <a:endParaRPr lang="zh-CN" altLang="zh-CN" sz="2000" kern="100" dirty="0">
              <a:effectLst/>
              <a:latin typeface="Times New Roman"/>
              <a:ea typeface="宋体"/>
            </a:endParaRPr>
          </a:p>
        </p:txBody>
      </p:sp>
      <p:graphicFrame>
        <p:nvGraphicFramePr>
          <p:cNvPr id="7" name="表格 6"/>
          <p:cNvGraphicFramePr>
            <a:graphicFrameLocks noGrp="1"/>
          </p:cNvGraphicFramePr>
          <p:nvPr>
            <p:extLst>
              <p:ext uri="{D42A27DB-BD31-4B8C-83A1-F6EECF244321}">
                <p14:modId xmlns:p14="http://schemas.microsoft.com/office/powerpoint/2010/main" val="259074094"/>
              </p:ext>
            </p:extLst>
          </p:nvPr>
        </p:nvGraphicFramePr>
        <p:xfrm>
          <a:off x="4631160" y="2016828"/>
          <a:ext cx="7031420" cy="3816415"/>
        </p:xfrm>
        <a:graphic>
          <a:graphicData uri="http://schemas.openxmlformats.org/drawingml/2006/table">
            <a:tbl>
              <a:tblPr>
                <a:tableStyleId>{5C22544A-7EE6-4342-B048-85BDC9FD1C3A}</a:tableStyleId>
              </a:tblPr>
              <a:tblGrid>
                <a:gridCol w="736247"/>
                <a:gridCol w="1354900"/>
                <a:gridCol w="1655279"/>
                <a:gridCol w="1642497"/>
                <a:gridCol w="1642497"/>
              </a:tblGrid>
              <a:tr h="377809">
                <a:tc>
                  <a:txBody>
                    <a:bodyPr/>
                    <a:lstStyle/>
                    <a:p>
                      <a:pPr algn="ctr">
                        <a:lnSpc>
                          <a:spcPts val="1400"/>
                        </a:lnSpc>
                        <a:spcBef>
                          <a:spcPts val="100"/>
                        </a:spcBef>
                        <a:spcAft>
                          <a:spcPts val="100"/>
                        </a:spcAft>
                      </a:pPr>
                      <a:r>
                        <a:rPr lang="zh-CN" sz="2000" kern="100" dirty="0">
                          <a:effectLst/>
                        </a:rPr>
                        <a:t>时刻</a:t>
                      </a:r>
                      <a:endParaRPr lang="zh-CN" sz="20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dirty="0">
                          <a:effectLst/>
                        </a:rPr>
                        <a:t>事务</a:t>
                      </a:r>
                      <a:r>
                        <a:rPr lang="en-US" sz="2000" kern="100" dirty="0">
                          <a:effectLst/>
                        </a:rPr>
                        <a:t>T1</a:t>
                      </a:r>
                      <a:endParaRPr lang="zh-CN" sz="2000" kern="100" dirty="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a:effectLst/>
                        </a:rPr>
                        <a:t>事务</a:t>
                      </a:r>
                      <a:r>
                        <a:rPr lang="en-US" sz="2000" kern="100">
                          <a:effectLst/>
                        </a:rPr>
                        <a:t>T2</a:t>
                      </a:r>
                      <a:endParaRPr lang="zh-CN" sz="2000" kern="10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a:effectLst/>
                        </a:rPr>
                        <a:t>事务</a:t>
                      </a:r>
                      <a:r>
                        <a:rPr lang="en-US" sz="2000" kern="100">
                          <a:effectLst/>
                        </a:rPr>
                        <a:t>T3</a:t>
                      </a:r>
                      <a:endParaRPr lang="zh-CN" sz="2000" kern="100">
                        <a:effectLst/>
                        <a:latin typeface="Arial"/>
                        <a:ea typeface="黑体"/>
                        <a:cs typeface="Times New Roman"/>
                      </a:endParaRPr>
                    </a:p>
                  </a:txBody>
                  <a:tcPr marL="68580" marR="68580" marT="0" marB="0" anchor="ctr"/>
                </a:tc>
                <a:tc>
                  <a:txBody>
                    <a:bodyPr/>
                    <a:lstStyle/>
                    <a:p>
                      <a:pPr algn="ctr">
                        <a:lnSpc>
                          <a:spcPts val="1400"/>
                        </a:lnSpc>
                        <a:spcBef>
                          <a:spcPts val="100"/>
                        </a:spcBef>
                        <a:spcAft>
                          <a:spcPts val="100"/>
                        </a:spcAft>
                      </a:pPr>
                      <a:r>
                        <a:rPr lang="zh-CN" sz="2000" kern="100">
                          <a:effectLst/>
                        </a:rPr>
                        <a:t>事务</a:t>
                      </a:r>
                      <a:r>
                        <a:rPr lang="en-US" sz="2000" kern="100">
                          <a:effectLst/>
                        </a:rPr>
                        <a:t>T4</a:t>
                      </a:r>
                      <a:endParaRPr lang="zh-CN" sz="2000" kern="100">
                        <a:effectLst/>
                        <a:latin typeface="Arial"/>
                        <a:ea typeface="黑体"/>
                        <a:cs typeface="Times New Roman"/>
                      </a:endParaRPr>
                    </a:p>
                  </a:txBody>
                  <a:tcPr marL="68580" marR="68580" marT="0" marB="0" anchor="ctr"/>
                </a:tc>
              </a:tr>
              <a:tr h="377062">
                <a:tc>
                  <a:txBody>
                    <a:bodyPr/>
                    <a:lstStyle/>
                    <a:p>
                      <a:pPr marL="36195" marR="36195" algn="just">
                        <a:lnSpc>
                          <a:spcPts val="1400"/>
                        </a:lnSpc>
                        <a:spcBef>
                          <a:spcPts val="100"/>
                        </a:spcBef>
                        <a:spcAft>
                          <a:spcPts val="100"/>
                        </a:spcAft>
                      </a:pPr>
                      <a:r>
                        <a:rPr lang="en-US" sz="2000">
                          <a:effectLst/>
                        </a:rPr>
                        <a:t>t0</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lock(R)</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r>
              <a:tr h="377809">
                <a:tc>
                  <a:txBody>
                    <a:bodyPr/>
                    <a:lstStyle/>
                    <a:p>
                      <a:pPr marL="36195" marR="36195" algn="just">
                        <a:lnSpc>
                          <a:spcPts val="1400"/>
                        </a:lnSpc>
                        <a:spcBef>
                          <a:spcPts val="100"/>
                        </a:spcBef>
                        <a:spcAft>
                          <a:spcPts val="100"/>
                        </a:spcAft>
                      </a:pPr>
                      <a:r>
                        <a:rPr lang="en-US" sz="2000">
                          <a:effectLst/>
                        </a:rPr>
                        <a:t>t1</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申请</a:t>
                      </a:r>
                      <a:r>
                        <a:rPr lang="en-US" sz="2000" dirty="0">
                          <a:effectLst/>
                        </a:rPr>
                        <a:t>lock(A)</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r>
              <a:tr h="377809">
                <a:tc>
                  <a:txBody>
                    <a:bodyPr/>
                    <a:lstStyle/>
                    <a:p>
                      <a:pPr marL="36195" marR="36195" algn="just">
                        <a:lnSpc>
                          <a:spcPts val="1400"/>
                        </a:lnSpc>
                        <a:spcBef>
                          <a:spcPts val="100"/>
                        </a:spcBef>
                        <a:spcAft>
                          <a:spcPts val="100"/>
                        </a:spcAft>
                      </a:pPr>
                      <a:r>
                        <a:rPr lang="en-US" sz="2000">
                          <a:effectLst/>
                        </a:rPr>
                        <a:t>t2</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a:effectLst/>
                        </a:rPr>
                        <a:t>…</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wait</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申请</a:t>
                      </a:r>
                      <a:r>
                        <a:rPr lang="en-US" sz="2000" dirty="0">
                          <a:effectLst/>
                        </a:rPr>
                        <a:t>lock(R)</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r>
              <a:tr h="796184">
                <a:tc>
                  <a:txBody>
                    <a:bodyPr/>
                    <a:lstStyle/>
                    <a:p>
                      <a:pPr marL="36195" marR="36195" algn="just">
                        <a:lnSpc>
                          <a:spcPts val="1400"/>
                        </a:lnSpc>
                        <a:spcBef>
                          <a:spcPts val="100"/>
                        </a:spcBef>
                        <a:spcAft>
                          <a:spcPts val="100"/>
                        </a:spcAft>
                      </a:pPr>
                      <a:r>
                        <a:rPr lang="en-US" sz="2000" dirty="0">
                          <a:effectLst/>
                        </a:rPr>
                        <a:t>t3</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unlock(R)</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wait</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wait</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a:effectLst/>
                        </a:rPr>
                        <a:t>申请</a:t>
                      </a:r>
                      <a:r>
                        <a:rPr lang="en-US" sz="2000">
                          <a:effectLst/>
                        </a:rPr>
                        <a:t>lock(R)</a:t>
                      </a:r>
                      <a:endParaRPr lang="zh-CN" sz="2000">
                        <a:effectLst/>
                        <a:latin typeface="Times New Roman"/>
                        <a:ea typeface="宋体"/>
                      </a:endParaRPr>
                    </a:p>
                  </a:txBody>
                  <a:tcPr marL="68580" marR="68580" marT="0" marB="0" anchor="ctr"/>
                </a:tc>
              </a:tr>
              <a:tr h="377809">
                <a:tc>
                  <a:txBody>
                    <a:bodyPr/>
                    <a:lstStyle/>
                    <a:p>
                      <a:pPr marL="36195" marR="36195" algn="just">
                        <a:lnSpc>
                          <a:spcPts val="1400"/>
                        </a:lnSpc>
                        <a:spcBef>
                          <a:spcPts val="100"/>
                        </a:spcBef>
                        <a:spcAft>
                          <a:spcPts val="100"/>
                        </a:spcAft>
                      </a:pPr>
                      <a:r>
                        <a:rPr lang="en-US" sz="2000">
                          <a:effectLst/>
                        </a:rPr>
                        <a:t>t4</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wait</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获准</a:t>
                      </a:r>
                      <a:r>
                        <a:rPr lang="en-US" sz="2000" dirty="0">
                          <a:effectLst/>
                        </a:rPr>
                        <a:t>lock(R) </a:t>
                      </a:r>
                      <a:endParaRPr lang="zh-CN" sz="2000" dirty="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wait</a:t>
                      </a:r>
                      <a:endParaRPr lang="zh-CN" sz="2000" dirty="0">
                        <a:effectLst/>
                        <a:latin typeface="Times New Roman"/>
                        <a:ea typeface="宋体"/>
                      </a:endParaRPr>
                    </a:p>
                  </a:txBody>
                  <a:tcPr marL="68580" marR="68580" marT="0" marB="0" anchor="ctr"/>
                </a:tc>
              </a:tr>
              <a:tr h="377062">
                <a:tc>
                  <a:txBody>
                    <a:bodyPr/>
                    <a:lstStyle/>
                    <a:p>
                      <a:pPr marL="36195" marR="36195" algn="just">
                        <a:lnSpc>
                          <a:spcPts val="1400"/>
                        </a:lnSpc>
                        <a:spcBef>
                          <a:spcPts val="100"/>
                        </a:spcBef>
                        <a:spcAft>
                          <a:spcPts val="100"/>
                        </a:spcAft>
                      </a:pPr>
                      <a:r>
                        <a:rPr lang="en-US" sz="2000">
                          <a:effectLst/>
                        </a:rPr>
                        <a:t>t5</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wait</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a:effectLst/>
                        </a:rPr>
                        <a:t>…</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wait</a:t>
                      </a:r>
                      <a:endParaRPr lang="zh-CN" sz="2000" dirty="0">
                        <a:effectLst/>
                        <a:latin typeface="Times New Roman"/>
                        <a:ea typeface="宋体"/>
                      </a:endParaRPr>
                    </a:p>
                  </a:txBody>
                  <a:tcPr marL="68580" marR="68580" marT="0" marB="0" anchor="ctr"/>
                </a:tc>
              </a:tr>
              <a:tr h="377062">
                <a:tc>
                  <a:txBody>
                    <a:bodyPr/>
                    <a:lstStyle/>
                    <a:p>
                      <a:pPr marL="36195" marR="36195" algn="just">
                        <a:lnSpc>
                          <a:spcPts val="1400"/>
                        </a:lnSpc>
                        <a:spcBef>
                          <a:spcPts val="100"/>
                        </a:spcBef>
                        <a:spcAft>
                          <a:spcPts val="100"/>
                        </a:spcAft>
                      </a:pPr>
                      <a:r>
                        <a:rPr lang="en-US" sz="2000">
                          <a:effectLst/>
                        </a:rPr>
                        <a:t>t6</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wait</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unlock(R)</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dirty="0">
                          <a:effectLst/>
                        </a:rPr>
                        <a:t>wait</a:t>
                      </a:r>
                      <a:endParaRPr lang="zh-CN" sz="2000" dirty="0">
                        <a:effectLst/>
                        <a:latin typeface="Times New Roman"/>
                        <a:ea typeface="宋体"/>
                      </a:endParaRPr>
                    </a:p>
                  </a:txBody>
                  <a:tcPr marL="68580" marR="68580" marT="0" marB="0" anchor="ctr"/>
                </a:tc>
              </a:tr>
              <a:tr h="377809">
                <a:tc>
                  <a:txBody>
                    <a:bodyPr/>
                    <a:lstStyle/>
                    <a:p>
                      <a:pPr marL="36195" marR="36195" algn="just">
                        <a:lnSpc>
                          <a:spcPts val="1400"/>
                        </a:lnSpc>
                        <a:spcBef>
                          <a:spcPts val="100"/>
                        </a:spcBef>
                        <a:spcAft>
                          <a:spcPts val="100"/>
                        </a:spcAft>
                      </a:pPr>
                      <a:r>
                        <a:rPr lang="en-US" sz="2000">
                          <a:effectLst/>
                        </a:rPr>
                        <a:t>t7</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wait</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en-US" sz="2000">
                          <a:effectLst/>
                        </a:rPr>
                        <a:t> </a:t>
                      </a:r>
                      <a:endParaRPr lang="zh-CN" sz="2000">
                        <a:effectLst/>
                        <a:latin typeface="Times New Roman"/>
                        <a:ea typeface="宋体"/>
                      </a:endParaRPr>
                    </a:p>
                  </a:txBody>
                  <a:tcPr marL="68580" marR="68580" marT="0" marB="0" anchor="ctr"/>
                </a:tc>
                <a:tc>
                  <a:txBody>
                    <a:bodyPr/>
                    <a:lstStyle/>
                    <a:p>
                      <a:pPr marL="36195" marR="36195" algn="just">
                        <a:lnSpc>
                          <a:spcPts val="1400"/>
                        </a:lnSpc>
                        <a:spcBef>
                          <a:spcPts val="100"/>
                        </a:spcBef>
                        <a:spcAft>
                          <a:spcPts val="100"/>
                        </a:spcAft>
                      </a:pPr>
                      <a:r>
                        <a:rPr lang="zh-CN" sz="2000" dirty="0">
                          <a:effectLst/>
                        </a:rPr>
                        <a:t>获准</a:t>
                      </a:r>
                      <a:r>
                        <a:rPr lang="en-US" sz="2000" dirty="0">
                          <a:effectLst/>
                        </a:rPr>
                        <a:t>lock(R)</a:t>
                      </a:r>
                      <a:endParaRPr lang="zh-CN" sz="2000" dirty="0">
                        <a:effectLst/>
                        <a:latin typeface="Times New Roman"/>
                        <a:ea typeface="宋体"/>
                      </a:endParaRPr>
                    </a:p>
                  </a:txBody>
                  <a:tcPr marL="68580" marR="68580" marT="0" marB="0" anchor="ctr"/>
                </a:tc>
              </a:tr>
            </a:tbl>
          </a:graphicData>
        </a:graphic>
      </p:graphicFrame>
      <p:sp>
        <p:nvSpPr>
          <p:cNvPr id="8" name="矩形 7"/>
          <p:cNvSpPr/>
          <p:nvPr/>
        </p:nvSpPr>
        <p:spPr>
          <a:xfrm>
            <a:off x="5265125" y="6093167"/>
            <a:ext cx="5493812" cy="369332"/>
          </a:xfrm>
          <a:prstGeom prst="rect">
            <a:avLst/>
          </a:prstGeom>
        </p:spPr>
        <p:txBody>
          <a:bodyPr wrap="none">
            <a:spAutoFit/>
          </a:bodyPr>
          <a:lstStyle/>
          <a:p>
            <a:r>
              <a:rPr lang="zh-CN" altLang="en-US" dirty="0"/>
              <a:t>预防活锁的简单办法是采用“先来先服务”的策略。</a:t>
            </a:r>
          </a:p>
        </p:txBody>
      </p:sp>
    </p:spTree>
    <p:extLst>
      <p:ext uri="{BB962C8B-B14F-4D97-AF65-F5344CB8AC3E}">
        <p14:creationId xmlns:p14="http://schemas.microsoft.com/office/powerpoint/2010/main" val="4212265871"/>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活锁与死锁</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07</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175440"/>
            <a:ext cx="1005403" cy="369332"/>
          </a:xfrm>
          <a:prstGeom prst="rect">
            <a:avLst/>
          </a:prstGeom>
        </p:spPr>
        <p:txBody>
          <a:bodyPr wrap="none">
            <a:spAutoFit/>
          </a:bodyPr>
          <a:lstStyle/>
          <a:p>
            <a:r>
              <a:rPr lang="en-US" altLang="zh-CN" b="1" dirty="0">
                <a:solidFill>
                  <a:srgbClr val="000000"/>
                </a:solidFill>
              </a:rPr>
              <a:t>2</a:t>
            </a:r>
            <a:r>
              <a:rPr lang="zh-CN" altLang="en-US" b="1" dirty="0">
                <a:solidFill>
                  <a:srgbClr val="000000"/>
                </a:solidFill>
              </a:rPr>
              <a:t>．死锁</a:t>
            </a:r>
            <a:endParaRPr lang="zh-CN" altLang="zh-CN" b="1" dirty="0">
              <a:solidFill>
                <a:srgbClr val="000000"/>
              </a:solidFill>
            </a:endParaRPr>
          </a:p>
        </p:txBody>
      </p:sp>
      <p:sp>
        <p:nvSpPr>
          <p:cNvPr id="5" name="矩形 4"/>
          <p:cNvSpPr/>
          <p:nvPr/>
        </p:nvSpPr>
        <p:spPr>
          <a:xfrm>
            <a:off x="355576" y="1544772"/>
            <a:ext cx="11307004" cy="1477328"/>
          </a:xfrm>
          <a:prstGeom prst="rect">
            <a:avLst/>
          </a:prstGeom>
        </p:spPr>
        <p:txBody>
          <a:bodyPr wrap="square">
            <a:spAutoFit/>
          </a:bodyPr>
          <a:lstStyle/>
          <a:p>
            <a:r>
              <a:rPr lang="zh-CN" altLang="en-US" kern="100" dirty="0">
                <a:solidFill>
                  <a:srgbClr val="000000"/>
                </a:solidFill>
                <a:latin typeface="Times New Roman"/>
                <a:ea typeface="宋体"/>
                <a:cs typeface="Times New Roman"/>
              </a:rPr>
              <a:t>死锁是指多个用户（进程）分别锁定了一个资源，并又试图请求锁定对方已经锁定的资源，这就产生了一个锁定请求环，导致多个用户（进程）都处于等待对方释放所锁定资源的状态。死锁是所有事务都被无限延迟的极端阻塞情况，导致死锁出现的情况主要有两种。</a:t>
            </a:r>
          </a:p>
          <a:p>
            <a:r>
              <a:rPr lang="zh-CN" altLang="en-US"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1</a:t>
            </a:r>
            <a:r>
              <a:rPr lang="zh-CN" altLang="en-US" kern="100" dirty="0">
                <a:solidFill>
                  <a:srgbClr val="000000"/>
                </a:solidFill>
                <a:latin typeface="Times New Roman"/>
                <a:ea typeface="宋体"/>
                <a:cs typeface="Times New Roman"/>
              </a:rPr>
              <a:t>）两个事务同时锁定两个单独的对象，又彼此要求封锁对方的锁定对象。</a:t>
            </a:r>
          </a:p>
          <a:p>
            <a:r>
              <a:rPr lang="zh-CN" altLang="en-US"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2</a:t>
            </a:r>
            <a:r>
              <a:rPr lang="zh-CN" altLang="en-US" kern="100" dirty="0">
                <a:solidFill>
                  <a:srgbClr val="000000"/>
                </a:solidFill>
                <a:latin typeface="Times New Roman"/>
                <a:ea typeface="宋体"/>
                <a:cs typeface="Times New Roman"/>
              </a:rPr>
              <a:t>）长时间执行不能控制处理顺序的并发事务，如复杂查询中的连接查询。</a:t>
            </a:r>
          </a:p>
        </p:txBody>
      </p:sp>
      <p:sp>
        <p:nvSpPr>
          <p:cNvPr id="6" name="矩形 5"/>
          <p:cNvSpPr/>
          <p:nvPr/>
        </p:nvSpPr>
        <p:spPr>
          <a:xfrm>
            <a:off x="521743" y="3022100"/>
            <a:ext cx="3964177" cy="3515642"/>
          </a:xfrm>
          <a:prstGeom prst="rect">
            <a:avLst/>
          </a:prstGeom>
        </p:spPr>
        <p:txBody>
          <a:bodyPr wrap="square">
            <a:spAutoFit/>
          </a:bodyPr>
          <a:lstStyle/>
          <a:p>
            <a:pPr indent="269875" algn="just">
              <a:lnSpc>
                <a:spcPct val="125000"/>
              </a:lnSpc>
              <a:spcAft>
                <a:spcPts val="0"/>
              </a:spcAft>
            </a:pPr>
            <a:r>
              <a:rPr lang="zh-CN" altLang="zh-CN" sz="2000" kern="100" dirty="0" smtClean="0">
                <a:latin typeface="Times New Roman"/>
                <a:ea typeface="宋体"/>
              </a:rPr>
              <a:t>【例</a:t>
            </a:r>
            <a:r>
              <a:rPr lang="en-US" altLang="zh-CN" sz="2000" kern="100" dirty="0">
                <a:latin typeface="Times New Roman"/>
                <a:ea typeface="宋体"/>
              </a:rPr>
              <a:t>13】 </a:t>
            </a:r>
            <a:r>
              <a:rPr lang="zh-CN" altLang="en-US" sz="2000" kern="100" dirty="0">
                <a:latin typeface="Times New Roman"/>
                <a:ea typeface="宋体"/>
              </a:rPr>
              <a:t>如果事务</a:t>
            </a:r>
            <a:r>
              <a:rPr lang="en-US" altLang="zh-CN" sz="2000" kern="100" dirty="0">
                <a:latin typeface="Times New Roman"/>
                <a:ea typeface="宋体"/>
              </a:rPr>
              <a:t>T1</a:t>
            </a:r>
            <a:r>
              <a:rPr lang="zh-CN" altLang="en-US" sz="2000" kern="100" dirty="0">
                <a:latin typeface="Times New Roman"/>
                <a:ea typeface="宋体"/>
              </a:rPr>
              <a:t>封锁了数据</a:t>
            </a:r>
            <a:r>
              <a:rPr lang="en-US" altLang="zh-CN" sz="2000" kern="100" dirty="0">
                <a:latin typeface="Times New Roman"/>
                <a:ea typeface="宋体"/>
              </a:rPr>
              <a:t>R1</a:t>
            </a:r>
            <a:r>
              <a:rPr lang="zh-CN" altLang="en-US" sz="2000" kern="100" dirty="0">
                <a:latin typeface="Times New Roman"/>
                <a:ea typeface="宋体"/>
              </a:rPr>
              <a:t>，</a:t>
            </a:r>
            <a:r>
              <a:rPr lang="en-US" altLang="zh-CN" sz="2000" kern="100" dirty="0">
                <a:latin typeface="Times New Roman"/>
                <a:ea typeface="宋体"/>
              </a:rPr>
              <a:t>T2</a:t>
            </a:r>
            <a:r>
              <a:rPr lang="zh-CN" altLang="en-US" sz="2000" kern="100" dirty="0">
                <a:latin typeface="Times New Roman"/>
                <a:ea typeface="宋体"/>
              </a:rPr>
              <a:t>封锁了数据</a:t>
            </a:r>
            <a:r>
              <a:rPr lang="en-US" altLang="zh-CN" sz="2000" kern="100" dirty="0">
                <a:latin typeface="Times New Roman"/>
                <a:ea typeface="宋体"/>
              </a:rPr>
              <a:t>R2</a:t>
            </a:r>
            <a:r>
              <a:rPr lang="zh-CN" altLang="en-US" sz="2000" kern="100" dirty="0">
                <a:latin typeface="Times New Roman"/>
                <a:ea typeface="宋体"/>
              </a:rPr>
              <a:t>，然后</a:t>
            </a:r>
            <a:r>
              <a:rPr lang="en-US" altLang="zh-CN" sz="2000" kern="100" dirty="0">
                <a:latin typeface="Times New Roman"/>
                <a:ea typeface="宋体"/>
              </a:rPr>
              <a:t>T1</a:t>
            </a:r>
            <a:r>
              <a:rPr lang="zh-CN" altLang="en-US" sz="2000" kern="100" dirty="0">
                <a:latin typeface="Times New Roman"/>
                <a:ea typeface="宋体"/>
              </a:rPr>
              <a:t>又请求封锁</a:t>
            </a:r>
            <a:r>
              <a:rPr lang="en-US" altLang="zh-CN" sz="2000" kern="100" dirty="0">
                <a:latin typeface="Times New Roman"/>
                <a:ea typeface="宋体"/>
              </a:rPr>
              <a:t>R2</a:t>
            </a:r>
            <a:r>
              <a:rPr lang="zh-CN" altLang="en-US" sz="2000" kern="100" dirty="0">
                <a:latin typeface="Times New Roman"/>
                <a:ea typeface="宋体"/>
              </a:rPr>
              <a:t>，因</a:t>
            </a:r>
            <a:r>
              <a:rPr lang="en-US" altLang="zh-CN" sz="2000" kern="100" dirty="0">
                <a:latin typeface="Times New Roman"/>
                <a:ea typeface="宋体"/>
              </a:rPr>
              <a:t>T2</a:t>
            </a:r>
            <a:r>
              <a:rPr lang="zh-CN" altLang="en-US" sz="2000" kern="100" dirty="0">
                <a:latin typeface="Times New Roman"/>
                <a:ea typeface="宋体"/>
              </a:rPr>
              <a:t>已封锁了</a:t>
            </a:r>
            <a:r>
              <a:rPr lang="en-US" altLang="zh-CN" sz="2000" kern="100" dirty="0">
                <a:latin typeface="Times New Roman"/>
                <a:ea typeface="宋体"/>
              </a:rPr>
              <a:t>R2</a:t>
            </a:r>
            <a:r>
              <a:rPr lang="zh-CN" altLang="en-US" sz="2000" kern="100" dirty="0">
                <a:latin typeface="Times New Roman"/>
                <a:ea typeface="宋体"/>
              </a:rPr>
              <a:t>，于是</a:t>
            </a:r>
            <a:r>
              <a:rPr lang="en-US" altLang="zh-CN" sz="2000" kern="100" dirty="0">
                <a:latin typeface="Times New Roman"/>
                <a:ea typeface="宋体"/>
              </a:rPr>
              <a:t>T1</a:t>
            </a:r>
            <a:r>
              <a:rPr lang="zh-CN" altLang="en-US" sz="2000" kern="100" dirty="0">
                <a:latin typeface="Times New Roman"/>
                <a:ea typeface="宋体"/>
              </a:rPr>
              <a:t>等待</a:t>
            </a:r>
            <a:r>
              <a:rPr lang="en-US" altLang="zh-CN" sz="2000" kern="100" dirty="0">
                <a:latin typeface="Times New Roman"/>
                <a:ea typeface="宋体"/>
              </a:rPr>
              <a:t>T2</a:t>
            </a:r>
            <a:r>
              <a:rPr lang="zh-CN" altLang="en-US" sz="2000" kern="100" dirty="0">
                <a:latin typeface="Times New Roman"/>
                <a:ea typeface="宋体"/>
              </a:rPr>
              <a:t>释放</a:t>
            </a:r>
            <a:r>
              <a:rPr lang="en-US" altLang="zh-CN" sz="2000" kern="100" dirty="0">
                <a:latin typeface="Times New Roman"/>
                <a:ea typeface="宋体"/>
              </a:rPr>
              <a:t>R2</a:t>
            </a:r>
            <a:r>
              <a:rPr lang="zh-CN" altLang="en-US" sz="2000" kern="100" dirty="0">
                <a:latin typeface="Times New Roman"/>
                <a:ea typeface="宋体"/>
              </a:rPr>
              <a:t>上的锁。接着</a:t>
            </a:r>
            <a:r>
              <a:rPr lang="en-US" altLang="zh-CN" sz="2000" kern="100" dirty="0">
                <a:latin typeface="Times New Roman"/>
                <a:ea typeface="宋体"/>
              </a:rPr>
              <a:t>T2</a:t>
            </a:r>
            <a:r>
              <a:rPr lang="zh-CN" altLang="en-US" sz="2000" kern="100" dirty="0">
                <a:latin typeface="Times New Roman"/>
                <a:ea typeface="宋体"/>
              </a:rPr>
              <a:t>又申请封锁</a:t>
            </a:r>
            <a:r>
              <a:rPr lang="en-US" altLang="zh-CN" sz="2000" kern="100" dirty="0">
                <a:latin typeface="Times New Roman"/>
                <a:ea typeface="宋体"/>
              </a:rPr>
              <a:t>R1</a:t>
            </a:r>
            <a:r>
              <a:rPr lang="zh-CN" altLang="en-US" sz="2000" kern="100" dirty="0">
                <a:latin typeface="Times New Roman"/>
                <a:ea typeface="宋体"/>
              </a:rPr>
              <a:t>，因</a:t>
            </a:r>
            <a:r>
              <a:rPr lang="en-US" altLang="zh-CN" sz="2000" kern="100" dirty="0">
                <a:latin typeface="Times New Roman"/>
                <a:ea typeface="宋体"/>
              </a:rPr>
              <a:t>T1</a:t>
            </a:r>
            <a:r>
              <a:rPr lang="zh-CN" altLang="en-US" sz="2000" kern="100" dirty="0">
                <a:latin typeface="Times New Roman"/>
                <a:ea typeface="宋体"/>
              </a:rPr>
              <a:t>已封锁了</a:t>
            </a:r>
            <a:r>
              <a:rPr lang="en-US" altLang="zh-CN" sz="2000" kern="100" dirty="0">
                <a:latin typeface="Times New Roman"/>
                <a:ea typeface="宋体"/>
              </a:rPr>
              <a:t>R1</a:t>
            </a:r>
            <a:r>
              <a:rPr lang="zh-CN" altLang="en-US" sz="2000" kern="100" dirty="0">
                <a:latin typeface="Times New Roman"/>
                <a:ea typeface="宋体"/>
              </a:rPr>
              <a:t>，</a:t>
            </a:r>
            <a:r>
              <a:rPr lang="en-US" altLang="zh-CN" sz="2000" kern="100" dirty="0">
                <a:latin typeface="Times New Roman"/>
                <a:ea typeface="宋体"/>
              </a:rPr>
              <a:t>T2</a:t>
            </a:r>
            <a:r>
              <a:rPr lang="zh-CN" altLang="en-US" sz="2000" kern="100" dirty="0">
                <a:latin typeface="Times New Roman"/>
                <a:ea typeface="宋体"/>
              </a:rPr>
              <a:t>也只能等待</a:t>
            </a:r>
            <a:r>
              <a:rPr lang="en-US" altLang="zh-CN" sz="2000" kern="100" dirty="0">
                <a:latin typeface="Times New Roman"/>
                <a:ea typeface="宋体"/>
              </a:rPr>
              <a:t>T1</a:t>
            </a:r>
            <a:r>
              <a:rPr lang="zh-CN" altLang="en-US" sz="2000" kern="100" dirty="0">
                <a:latin typeface="Times New Roman"/>
                <a:ea typeface="宋体"/>
              </a:rPr>
              <a:t>释放</a:t>
            </a:r>
            <a:r>
              <a:rPr lang="en-US" altLang="zh-CN" sz="2000" kern="100" dirty="0">
                <a:latin typeface="Times New Roman"/>
                <a:ea typeface="宋体"/>
              </a:rPr>
              <a:t>R1</a:t>
            </a:r>
            <a:r>
              <a:rPr lang="zh-CN" altLang="en-US" sz="2000" kern="100" dirty="0">
                <a:latin typeface="Times New Roman"/>
                <a:ea typeface="宋体"/>
              </a:rPr>
              <a:t>上的锁。这样就出现了相互等待状态而不能结束，就形成了死锁的局面，如表</a:t>
            </a:r>
            <a:r>
              <a:rPr lang="en-US" altLang="zh-CN" sz="2000" kern="100" dirty="0">
                <a:latin typeface="Times New Roman"/>
                <a:ea typeface="宋体"/>
              </a:rPr>
              <a:t>12-19</a:t>
            </a:r>
            <a:r>
              <a:rPr lang="zh-CN" altLang="en-US" sz="2000" kern="100" dirty="0">
                <a:latin typeface="Times New Roman"/>
                <a:ea typeface="宋体"/>
              </a:rPr>
              <a:t>所示。</a:t>
            </a:r>
            <a:endParaRPr lang="zh-CN" altLang="zh-CN" sz="2000" kern="100" dirty="0">
              <a:effectLst/>
              <a:latin typeface="Times New Roman"/>
              <a:ea typeface="宋体"/>
            </a:endParaRPr>
          </a:p>
        </p:txBody>
      </p:sp>
      <p:graphicFrame>
        <p:nvGraphicFramePr>
          <p:cNvPr id="2" name="表格 1"/>
          <p:cNvGraphicFramePr>
            <a:graphicFrameLocks noGrp="1"/>
          </p:cNvGraphicFramePr>
          <p:nvPr>
            <p:extLst>
              <p:ext uri="{D42A27DB-BD31-4B8C-83A1-F6EECF244321}">
                <p14:modId xmlns:p14="http://schemas.microsoft.com/office/powerpoint/2010/main" val="1294364001"/>
              </p:ext>
            </p:extLst>
          </p:nvPr>
        </p:nvGraphicFramePr>
        <p:xfrm>
          <a:off x="4666595" y="3275015"/>
          <a:ext cx="7394027" cy="2512930"/>
        </p:xfrm>
        <a:graphic>
          <a:graphicData uri="http://schemas.openxmlformats.org/drawingml/2006/table">
            <a:tbl>
              <a:tblPr/>
              <a:tblGrid>
                <a:gridCol w="908010"/>
                <a:gridCol w="1740595"/>
                <a:gridCol w="1686911"/>
                <a:gridCol w="725213"/>
                <a:gridCol w="1100960"/>
                <a:gridCol w="1232338"/>
              </a:tblGrid>
              <a:tr h="502586">
                <a:tc>
                  <a:txBody>
                    <a:bodyPr/>
                    <a:lstStyle/>
                    <a:p>
                      <a:pPr algn="ctr">
                        <a:lnSpc>
                          <a:spcPts val="1400"/>
                        </a:lnSpc>
                        <a:spcBef>
                          <a:spcPts val="100"/>
                        </a:spcBef>
                        <a:spcAft>
                          <a:spcPts val="100"/>
                        </a:spcAft>
                      </a:pPr>
                      <a:r>
                        <a:rPr lang="zh-CN" sz="2000" kern="100" dirty="0">
                          <a:effectLst/>
                          <a:latin typeface="Arial"/>
                          <a:ea typeface="黑体"/>
                          <a:cs typeface="Times New Roman"/>
                        </a:rPr>
                        <a:t>时刻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事务</a:t>
                      </a:r>
                      <a:r>
                        <a:rPr lang="en-US" sz="2000" kern="100" dirty="0">
                          <a:effectLst/>
                          <a:latin typeface="Arial"/>
                          <a:ea typeface="黑体"/>
                          <a:cs typeface="Times New Roman"/>
                        </a:rPr>
                        <a:t>T1</a:t>
                      </a:r>
                      <a:endParaRPr lang="zh-CN" sz="2000" kern="100" dirty="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事务</a:t>
                      </a:r>
                      <a:r>
                        <a:rPr lang="en-US" sz="2000" kern="100" dirty="0">
                          <a:effectLst/>
                          <a:latin typeface="Arial"/>
                          <a:ea typeface="黑体"/>
                          <a:cs typeface="Times New Roman"/>
                        </a:rPr>
                        <a:t>T2</a:t>
                      </a:r>
                      <a:endParaRPr lang="zh-CN" sz="2000" kern="100" dirty="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时刻</a:t>
                      </a: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a:t>
                      </a:r>
                      <a:r>
                        <a:rPr lang="en-US" sz="2000" kern="100">
                          <a:effectLst/>
                          <a:latin typeface="Arial"/>
                          <a:ea typeface="黑体"/>
                          <a:cs typeface="Times New Roman"/>
                        </a:rPr>
                        <a:t>T1</a:t>
                      </a:r>
                      <a:endParaRPr lang="zh-CN" sz="20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事务</a:t>
                      </a:r>
                      <a:r>
                        <a:rPr lang="en-US" sz="2000" kern="100">
                          <a:effectLst/>
                          <a:latin typeface="Arial"/>
                          <a:ea typeface="黑体"/>
                          <a:cs typeface="Times New Roman"/>
                        </a:rPr>
                        <a:t>T2</a:t>
                      </a:r>
                      <a:endParaRPr lang="zh-CN" sz="2000" kern="10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586">
                <a:tc>
                  <a:txBody>
                    <a:bodyPr/>
                    <a:lstStyle/>
                    <a:p>
                      <a:pPr marL="36195" marR="36195" algn="just">
                        <a:lnSpc>
                          <a:spcPts val="1400"/>
                        </a:lnSpc>
                        <a:spcBef>
                          <a:spcPts val="100"/>
                        </a:spcBef>
                        <a:spcAft>
                          <a:spcPts val="100"/>
                        </a:spcAft>
                      </a:pPr>
                      <a:r>
                        <a:rPr lang="en-US" sz="2000">
                          <a:effectLst/>
                          <a:latin typeface="Times New Roman"/>
                          <a:ea typeface="宋体"/>
                        </a:rPr>
                        <a:t>t0</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lock(R1)</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 </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t4</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586">
                <a:tc>
                  <a:txBody>
                    <a:bodyPr/>
                    <a:lstStyle/>
                    <a:p>
                      <a:pPr marL="36195" marR="36195" algn="just">
                        <a:lnSpc>
                          <a:spcPts val="1400"/>
                        </a:lnSpc>
                        <a:spcBef>
                          <a:spcPts val="100"/>
                        </a:spcBef>
                        <a:spcAft>
                          <a:spcPts val="100"/>
                        </a:spcAft>
                      </a:pPr>
                      <a:r>
                        <a:rPr lang="en-US" sz="2000">
                          <a:effectLst/>
                          <a:latin typeface="Times New Roman"/>
                          <a:ea typeface="宋体"/>
                        </a:rPr>
                        <a:t>t1</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lock(R2)</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t5</a:t>
                      </a:r>
                      <a:endParaRPr lang="zh-CN" sz="2000" dirty="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wait</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586">
                <a:tc>
                  <a:txBody>
                    <a:bodyPr/>
                    <a:lstStyle/>
                    <a:p>
                      <a:pPr marL="36195" marR="36195" algn="just">
                        <a:lnSpc>
                          <a:spcPts val="1400"/>
                        </a:lnSpc>
                        <a:spcBef>
                          <a:spcPts val="100"/>
                        </a:spcBef>
                        <a:spcAft>
                          <a:spcPts val="100"/>
                        </a:spcAft>
                      </a:pPr>
                      <a:r>
                        <a:rPr lang="en-US" sz="2000">
                          <a:effectLst/>
                          <a:latin typeface="Times New Roman"/>
                          <a:ea typeface="宋体"/>
                        </a:rPr>
                        <a:t>t2</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申请</a:t>
                      </a:r>
                      <a:r>
                        <a:rPr lang="en-US" sz="2000">
                          <a:effectLst/>
                          <a:latin typeface="Times New Roman"/>
                          <a:ea typeface="宋体"/>
                        </a:rPr>
                        <a:t>lock(R2)</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a:t>
                      </a: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t6</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wait</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586">
                <a:tc>
                  <a:txBody>
                    <a:bodyPr/>
                    <a:lstStyle/>
                    <a:p>
                      <a:pPr marL="36195" marR="36195" algn="just">
                        <a:lnSpc>
                          <a:spcPts val="1400"/>
                        </a:lnSpc>
                        <a:spcBef>
                          <a:spcPts val="100"/>
                        </a:spcBef>
                        <a:spcAft>
                          <a:spcPts val="100"/>
                        </a:spcAft>
                      </a:pPr>
                      <a:r>
                        <a:rPr lang="en-US" sz="2000">
                          <a:effectLst/>
                          <a:latin typeface="Times New Roman"/>
                          <a:ea typeface="宋体"/>
                        </a:rPr>
                        <a:t>t3</a:t>
                      </a:r>
                      <a:endParaRPr lang="zh-CN" sz="20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wait</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申请</a:t>
                      </a:r>
                      <a:r>
                        <a:rPr lang="en-US" sz="2000">
                          <a:effectLst/>
                          <a:latin typeface="Times New Roman"/>
                          <a:ea typeface="宋体"/>
                        </a:rPr>
                        <a:t>lock(R1)</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t7</a:t>
                      </a:r>
                      <a:endParaRPr lang="zh-CN" sz="2000">
                        <a:effectLst/>
                        <a:latin typeface="Times New Roman"/>
                        <a:ea typeface="宋体"/>
                      </a:endParaRPr>
                    </a:p>
                  </a:txBody>
                  <a:tcPr marL="68580" marR="68580"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a:effectLst/>
                          <a:latin typeface="Times New Roman"/>
                          <a:ea typeface="宋体"/>
                        </a:rPr>
                        <a:t>wait</a:t>
                      </a:r>
                      <a:endParaRPr lang="zh-CN" sz="20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en-US" sz="2000" dirty="0">
                          <a:effectLst/>
                          <a:latin typeface="Times New Roman"/>
                          <a:ea typeface="宋体"/>
                        </a:rPr>
                        <a:t>wait</a:t>
                      </a:r>
                      <a:endParaRPr lang="zh-CN" sz="20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39041565"/>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活锁与死锁</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07</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175440"/>
            <a:ext cx="1005403" cy="369332"/>
          </a:xfrm>
          <a:prstGeom prst="rect">
            <a:avLst/>
          </a:prstGeom>
        </p:spPr>
        <p:txBody>
          <a:bodyPr wrap="none">
            <a:spAutoFit/>
          </a:bodyPr>
          <a:lstStyle/>
          <a:p>
            <a:r>
              <a:rPr lang="en-US" altLang="zh-CN" b="1" dirty="0">
                <a:solidFill>
                  <a:srgbClr val="000000"/>
                </a:solidFill>
              </a:rPr>
              <a:t>2</a:t>
            </a:r>
            <a:r>
              <a:rPr lang="zh-CN" altLang="en-US" b="1" dirty="0">
                <a:solidFill>
                  <a:srgbClr val="000000"/>
                </a:solidFill>
              </a:rPr>
              <a:t>．死锁</a:t>
            </a:r>
            <a:endParaRPr lang="zh-CN" altLang="zh-CN" b="1" dirty="0">
              <a:solidFill>
                <a:srgbClr val="000000"/>
              </a:solidFill>
            </a:endParaRPr>
          </a:p>
        </p:txBody>
      </p:sp>
      <p:sp>
        <p:nvSpPr>
          <p:cNvPr id="5" name="矩形 4"/>
          <p:cNvSpPr/>
          <p:nvPr/>
        </p:nvSpPr>
        <p:spPr>
          <a:xfrm>
            <a:off x="355576" y="1544772"/>
            <a:ext cx="11307004" cy="3416320"/>
          </a:xfrm>
          <a:prstGeom prst="rect">
            <a:avLst/>
          </a:prstGeom>
        </p:spPr>
        <p:txBody>
          <a:bodyPr wrap="square">
            <a:spAutoFit/>
          </a:bodyPr>
          <a:lstStyle/>
          <a:p>
            <a:r>
              <a:rPr lang="zh-CN" altLang="en-US" kern="100" dirty="0">
                <a:solidFill>
                  <a:srgbClr val="000000"/>
                </a:solidFill>
                <a:latin typeface="Times New Roman"/>
                <a:ea typeface="宋体"/>
                <a:cs typeface="Times New Roman"/>
              </a:rPr>
              <a:t>防止死锁的发生其实就是要破坏产生死锁的条件。预防死锁通常有两种方法：</a:t>
            </a:r>
          </a:p>
          <a:p>
            <a:r>
              <a:rPr lang="zh-CN" altLang="en-US"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1</a:t>
            </a:r>
            <a:r>
              <a:rPr lang="zh-CN" altLang="en-US" kern="100" dirty="0">
                <a:solidFill>
                  <a:srgbClr val="000000"/>
                </a:solidFill>
                <a:latin typeface="Times New Roman"/>
                <a:ea typeface="宋体"/>
                <a:cs typeface="Times New Roman"/>
              </a:rPr>
              <a:t>）一次加锁法</a:t>
            </a:r>
          </a:p>
          <a:p>
            <a:r>
              <a:rPr lang="zh-CN" altLang="en-US" kern="100" dirty="0">
                <a:solidFill>
                  <a:srgbClr val="000000"/>
                </a:solidFill>
                <a:latin typeface="Times New Roman"/>
                <a:ea typeface="宋体"/>
                <a:cs typeface="Times New Roman"/>
              </a:rPr>
              <a:t>要求每个事务一次就将要使用的数据全部加锁，否则就不能继续执行下去。这种方法存在以下缺点：</a:t>
            </a:r>
          </a:p>
          <a:p>
            <a:r>
              <a:rPr lang="zh-CN" altLang="en-US" kern="100" dirty="0">
                <a:solidFill>
                  <a:srgbClr val="000000"/>
                </a:solidFill>
                <a:latin typeface="Times New Roman"/>
                <a:ea typeface="宋体"/>
                <a:cs typeface="Times New Roman"/>
              </a:rPr>
              <a:t>①事务耗时锁定过多数据，延迟其他事务及时访问，降低了系统的并发程度。</a:t>
            </a:r>
          </a:p>
          <a:p>
            <a:r>
              <a:rPr lang="zh-CN" altLang="en-US" kern="100" dirty="0">
                <a:solidFill>
                  <a:srgbClr val="000000"/>
                </a:solidFill>
                <a:latin typeface="Times New Roman"/>
                <a:ea typeface="宋体"/>
                <a:cs typeface="Times New Roman"/>
              </a:rPr>
              <a:t>②无法预知事务需要加锁的数据，被迫扩大加锁范围，降低了系统的并发程度。</a:t>
            </a:r>
          </a:p>
          <a:p>
            <a:r>
              <a:rPr lang="zh-CN" altLang="en-US"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2</a:t>
            </a:r>
            <a:r>
              <a:rPr lang="zh-CN" altLang="en-US" kern="100" dirty="0">
                <a:solidFill>
                  <a:srgbClr val="000000"/>
                </a:solidFill>
                <a:latin typeface="Times New Roman"/>
                <a:ea typeface="宋体"/>
                <a:cs typeface="Times New Roman"/>
              </a:rPr>
              <a:t>）顺序加锁法</a:t>
            </a:r>
          </a:p>
          <a:p>
            <a:r>
              <a:rPr lang="zh-CN" altLang="en-US" kern="100" dirty="0">
                <a:solidFill>
                  <a:srgbClr val="000000"/>
                </a:solidFill>
                <a:latin typeface="Times New Roman"/>
                <a:ea typeface="宋体"/>
                <a:cs typeface="Times New Roman"/>
              </a:rPr>
              <a:t>预先规定一个访问数据的加锁顺序，要求所有事务都遵照执行这个加锁顺序。这种方法存在以下缺点：</a:t>
            </a:r>
          </a:p>
          <a:p>
            <a:r>
              <a:rPr lang="zh-CN" altLang="en-US" kern="100" dirty="0">
                <a:solidFill>
                  <a:srgbClr val="000000"/>
                </a:solidFill>
                <a:latin typeface="Times New Roman"/>
                <a:ea typeface="宋体"/>
                <a:cs typeface="Times New Roman"/>
              </a:rPr>
              <a:t>①需要加锁的数据过多，并且不断变化，维护加锁顺序很困难，代价非常大；</a:t>
            </a:r>
          </a:p>
          <a:p>
            <a:r>
              <a:rPr lang="zh-CN" altLang="en-US" kern="100" dirty="0">
                <a:solidFill>
                  <a:srgbClr val="000000"/>
                </a:solidFill>
                <a:latin typeface="Times New Roman"/>
                <a:ea typeface="宋体"/>
                <a:cs typeface="Times New Roman"/>
              </a:rPr>
              <a:t>②事务封锁请求是随着事务执行而动态决定，无法预知事务访问的数据，难以统一要求事务遵照固定的加锁顺序；</a:t>
            </a:r>
          </a:p>
          <a:p>
            <a:r>
              <a:rPr lang="zh-CN" altLang="en-US" kern="100" dirty="0">
                <a:solidFill>
                  <a:srgbClr val="000000"/>
                </a:solidFill>
                <a:latin typeface="Times New Roman"/>
                <a:ea typeface="宋体"/>
                <a:cs typeface="Times New Roman"/>
              </a:rPr>
              <a:t>在操作系统中广为使用的预防死锁发生的策略并不适合数据库系统的特点。在</a:t>
            </a:r>
            <a:r>
              <a:rPr lang="en-US" altLang="zh-CN" kern="100" dirty="0">
                <a:solidFill>
                  <a:srgbClr val="000000"/>
                </a:solidFill>
                <a:latin typeface="Times New Roman"/>
                <a:ea typeface="宋体"/>
                <a:cs typeface="Times New Roman"/>
              </a:rPr>
              <a:t>DBMS</a:t>
            </a:r>
            <a:r>
              <a:rPr lang="zh-CN" altLang="en-US" kern="100" dirty="0">
                <a:solidFill>
                  <a:srgbClr val="000000"/>
                </a:solidFill>
                <a:latin typeface="Times New Roman"/>
                <a:ea typeface="宋体"/>
                <a:cs typeface="Times New Roman"/>
              </a:rPr>
              <a:t>中普遍采用的是诊断并解除死锁的办法，即允许发生死锁，采用一定手段定期诊断系统中有无死锁，如有就设法解除之。</a:t>
            </a:r>
          </a:p>
        </p:txBody>
      </p:sp>
    </p:spTree>
    <p:extLst>
      <p:ext uri="{BB962C8B-B14F-4D97-AF65-F5344CB8AC3E}">
        <p14:creationId xmlns:p14="http://schemas.microsoft.com/office/powerpoint/2010/main" val="408637855"/>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活锁与死锁</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07</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175440"/>
            <a:ext cx="1005403" cy="369332"/>
          </a:xfrm>
          <a:prstGeom prst="rect">
            <a:avLst/>
          </a:prstGeom>
        </p:spPr>
        <p:txBody>
          <a:bodyPr wrap="none">
            <a:spAutoFit/>
          </a:bodyPr>
          <a:lstStyle/>
          <a:p>
            <a:r>
              <a:rPr lang="en-US" altLang="zh-CN" b="1" dirty="0">
                <a:solidFill>
                  <a:srgbClr val="000000"/>
                </a:solidFill>
              </a:rPr>
              <a:t>2</a:t>
            </a:r>
            <a:r>
              <a:rPr lang="zh-CN" altLang="en-US" b="1" dirty="0">
                <a:solidFill>
                  <a:srgbClr val="000000"/>
                </a:solidFill>
              </a:rPr>
              <a:t>．死锁</a:t>
            </a:r>
            <a:endParaRPr lang="zh-CN" altLang="zh-CN" b="1" dirty="0">
              <a:solidFill>
                <a:srgbClr val="000000"/>
              </a:solidFill>
            </a:endParaRPr>
          </a:p>
        </p:txBody>
      </p:sp>
      <p:sp>
        <p:nvSpPr>
          <p:cNvPr id="5" name="矩形 4"/>
          <p:cNvSpPr/>
          <p:nvPr/>
        </p:nvSpPr>
        <p:spPr>
          <a:xfrm>
            <a:off x="355576" y="1544772"/>
            <a:ext cx="11307004" cy="3139321"/>
          </a:xfrm>
          <a:prstGeom prst="rect">
            <a:avLst/>
          </a:prstGeom>
        </p:spPr>
        <p:txBody>
          <a:bodyPr wrap="square">
            <a:spAutoFit/>
          </a:bodyPr>
          <a:lstStyle/>
          <a:p>
            <a:r>
              <a:rPr lang="zh-CN" altLang="en-US" kern="100" dirty="0">
                <a:solidFill>
                  <a:srgbClr val="000000"/>
                </a:solidFill>
                <a:latin typeface="Times New Roman"/>
                <a:ea typeface="宋体"/>
                <a:cs typeface="Times New Roman"/>
              </a:rPr>
              <a:t>诊断死锁并解除死锁的方法有超时法和事务等待图法。</a:t>
            </a:r>
          </a:p>
          <a:p>
            <a:r>
              <a:rPr lang="zh-CN" altLang="en-US"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1</a:t>
            </a:r>
            <a:r>
              <a:rPr lang="zh-CN" altLang="en-US" kern="100" dirty="0">
                <a:solidFill>
                  <a:srgbClr val="000000"/>
                </a:solidFill>
                <a:latin typeface="Times New Roman"/>
                <a:ea typeface="宋体"/>
                <a:cs typeface="Times New Roman"/>
              </a:rPr>
              <a:t>）超时法：如果一个事务的等待时间超过规定时间，就认为发生了死锁。这个实现简单，但不足也很明显。一是误判死锁，事务因为其他原因使等待时间超过时限被误判为死锁；二是时限设置太长，死锁发生后不可能及时发现。</a:t>
            </a:r>
          </a:p>
          <a:p>
            <a:r>
              <a:rPr lang="zh-CN" altLang="en-US"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2</a:t>
            </a:r>
            <a:r>
              <a:rPr lang="zh-CN" altLang="en-US" kern="100" dirty="0">
                <a:solidFill>
                  <a:srgbClr val="000000"/>
                </a:solidFill>
                <a:latin typeface="Times New Roman"/>
                <a:ea typeface="宋体"/>
                <a:cs typeface="Times New Roman"/>
              </a:rPr>
              <a:t>）事务等待图法：事务等待图是一个有向图</a:t>
            </a:r>
            <a:r>
              <a:rPr lang="en-US" altLang="zh-CN" kern="100" dirty="0">
                <a:solidFill>
                  <a:srgbClr val="000000"/>
                </a:solidFill>
                <a:latin typeface="Times New Roman"/>
                <a:ea typeface="宋体"/>
                <a:cs typeface="Times New Roman"/>
              </a:rPr>
              <a:t>G=(T,U)</a:t>
            </a:r>
            <a:r>
              <a:rPr lang="zh-CN" altLang="en-US" kern="100" dirty="0">
                <a:solidFill>
                  <a:srgbClr val="000000"/>
                </a:solidFill>
                <a:latin typeface="Times New Roman"/>
                <a:ea typeface="宋体"/>
                <a:cs typeface="Times New Roman"/>
              </a:rPr>
              <a:t>，</a:t>
            </a:r>
            <a:r>
              <a:rPr lang="en-US" altLang="zh-CN" kern="100" dirty="0">
                <a:solidFill>
                  <a:srgbClr val="000000"/>
                </a:solidFill>
                <a:latin typeface="Times New Roman"/>
                <a:ea typeface="宋体"/>
                <a:cs typeface="Times New Roman"/>
              </a:rPr>
              <a:t>T</a:t>
            </a:r>
            <a:r>
              <a:rPr lang="zh-CN" altLang="en-US" kern="100" dirty="0">
                <a:solidFill>
                  <a:srgbClr val="000000"/>
                </a:solidFill>
                <a:latin typeface="Times New Roman"/>
                <a:ea typeface="宋体"/>
                <a:cs typeface="Times New Roman"/>
              </a:rPr>
              <a:t>为节点的集合，每个节点表示正在运行的事务；</a:t>
            </a:r>
            <a:r>
              <a:rPr lang="en-US" altLang="zh-CN" kern="100" dirty="0">
                <a:solidFill>
                  <a:srgbClr val="000000"/>
                </a:solidFill>
                <a:latin typeface="Times New Roman"/>
                <a:ea typeface="宋体"/>
                <a:cs typeface="Times New Roman"/>
              </a:rPr>
              <a:t>U</a:t>
            </a:r>
            <a:r>
              <a:rPr lang="zh-CN" altLang="en-US" kern="100" dirty="0">
                <a:solidFill>
                  <a:srgbClr val="000000"/>
                </a:solidFill>
                <a:latin typeface="Times New Roman"/>
                <a:ea typeface="宋体"/>
                <a:cs typeface="Times New Roman"/>
              </a:rPr>
              <a:t>为边的集合，每条边表示事务等待的情况。若事务</a:t>
            </a:r>
            <a:r>
              <a:rPr lang="en-US" altLang="zh-CN" kern="100" dirty="0">
                <a:solidFill>
                  <a:srgbClr val="000000"/>
                </a:solidFill>
                <a:latin typeface="Times New Roman"/>
                <a:ea typeface="宋体"/>
                <a:cs typeface="Times New Roman"/>
              </a:rPr>
              <a:t>T1</a:t>
            </a:r>
            <a:r>
              <a:rPr lang="zh-CN" altLang="en-US" kern="100" dirty="0">
                <a:solidFill>
                  <a:srgbClr val="000000"/>
                </a:solidFill>
                <a:latin typeface="Times New Roman"/>
                <a:ea typeface="宋体"/>
                <a:cs typeface="Times New Roman"/>
              </a:rPr>
              <a:t>等待事务</a:t>
            </a:r>
            <a:r>
              <a:rPr lang="en-US" altLang="zh-CN" kern="100" dirty="0">
                <a:solidFill>
                  <a:srgbClr val="000000"/>
                </a:solidFill>
                <a:latin typeface="Times New Roman"/>
                <a:ea typeface="宋体"/>
                <a:cs typeface="Times New Roman"/>
              </a:rPr>
              <a:t>T2</a:t>
            </a:r>
            <a:r>
              <a:rPr lang="zh-CN" altLang="en-US" kern="100" dirty="0">
                <a:solidFill>
                  <a:srgbClr val="000000"/>
                </a:solidFill>
                <a:latin typeface="Times New Roman"/>
                <a:ea typeface="宋体"/>
                <a:cs typeface="Times New Roman"/>
              </a:rPr>
              <a:t>，则在</a:t>
            </a:r>
            <a:r>
              <a:rPr lang="en-US" altLang="zh-CN" kern="100" dirty="0">
                <a:solidFill>
                  <a:srgbClr val="000000"/>
                </a:solidFill>
                <a:latin typeface="Times New Roman"/>
                <a:ea typeface="宋体"/>
                <a:cs typeface="Times New Roman"/>
              </a:rPr>
              <a:t>T1</a:t>
            </a:r>
            <a:r>
              <a:rPr lang="zh-CN" altLang="en-US" kern="100" dirty="0">
                <a:solidFill>
                  <a:srgbClr val="000000"/>
                </a:solidFill>
                <a:latin typeface="Times New Roman"/>
                <a:ea typeface="宋体"/>
                <a:cs typeface="Times New Roman"/>
              </a:rPr>
              <a:t>和</a:t>
            </a:r>
            <a:r>
              <a:rPr lang="en-US" altLang="zh-CN" kern="100" dirty="0">
                <a:solidFill>
                  <a:srgbClr val="000000"/>
                </a:solidFill>
                <a:latin typeface="Times New Roman"/>
                <a:ea typeface="宋体"/>
                <a:cs typeface="Times New Roman"/>
              </a:rPr>
              <a:t>T2</a:t>
            </a:r>
            <a:r>
              <a:rPr lang="zh-CN" altLang="en-US" kern="100" dirty="0">
                <a:solidFill>
                  <a:srgbClr val="000000"/>
                </a:solidFill>
                <a:latin typeface="Times New Roman"/>
                <a:ea typeface="宋体"/>
                <a:cs typeface="Times New Roman"/>
              </a:rPr>
              <a:t>之间划一条有向边，表示从</a:t>
            </a:r>
            <a:r>
              <a:rPr lang="en-US" altLang="zh-CN" kern="100" dirty="0">
                <a:solidFill>
                  <a:srgbClr val="000000"/>
                </a:solidFill>
                <a:latin typeface="Times New Roman"/>
                <a:ea typeface="宋体"/>
                <a:cs typeface="Times New Roman"/>
              </a:rPr>
              <a:t>T1</a:t>
            </a:r>
            <a:r>
              <a:rPr lang="zh-CN" altLang="en-US" kern="100" dirty="0">
                <a:solidFill>
                  <a:srgbClr val="000000"/>
                </a:solidFill>
                <a:latin typeface="Times New Roman"/>
                <a:ea typeface="宋体"/>
                <a:cs typeface="Times New Roman"/>
              </a:rPr>
              <a:t>指向</a:t>
            </a:r>
            <a:r>
              <a:rPr lang="en-US" altLang="zh-CN" kern="100" dirty="0">
                <a:solidFill>
                  <a:srgbClr val="000000"/>
                </a:solidFill>
                <a:latin typeface="Times New Roman"/>
                <a:ea typeface="宋体"/>
                <a:cs typeface="Times New Roman"/>
              </a:rPr>
              <a:t>T2</a:t>
            </a:r>
            <a:r>
              <a:rPr lang="zh-CN" altLang="en-US" kern="100" dirty="0">
                <a:solidFill>
                  <a:srgbClr val="000000"/>
                </a:solidFill>
                <a:latin typeface="Times New Roman"/>
                <a:ea typeface="宋体"/>
                <a:cs typeface="Times New Roman"/>
              </a:rPr>
              <a:t>。</a:t>
            </a:r>
          </a:p>
          <a:p>
            <a:r>
              <a:rPr lang="zh-CN" altLang="en-US" kern="100" dirty="0">
                <a:solidFill>
                  <a:srgbClr val="000000"/>
                </a:solidFill>
                <a:latin typeface="Times New Roman"/>
                <a:ea typeface="宋体"/>
                <a:cs typeface="Times New Roman"/>
              </a:rPr>
              <a:t>事务等待图动态地反映了所有事务的等待情况。并发控制子系统周期性地生成事务等待图，并进行检测。如果发现图中存在回路，则表示系统中出现了死锁。当搜索检测到锁定请求环时，</a:t>
            </a:r>
            <a:r>
              <a:rPr lang="en-US" altLang="zh-CN" kern="100" dirty="0">
                <a:solidFill>
                  <a:srgbClr val="000000"/>
                </a:solidFill>
                <a:latin typeface="Times New Roman"/>
                <a:ea typeface="宋体"/>
                <a:cs typeface="Times New Roman"/>
              </a:rPr>
              <a:t>SQL Server </a:t>
            </a:r>
            <a:r>
              <a:rPr lang="zh-CN" altLang="en-US" kern="100" dirty="0">
                <a:solidFill>
                  <a:srgbClr val="000000"/>
                </a:solidFill>
                <a:latin typeface="Times New Roman"/>
                <a:ea typeface="宋体"/>
                <a:cs typeface="Times New Roman"/>
              </a:rPr>
              <a:t>系统通常选择一个处理死锁代价最小的事务，将其撤销，释放此事务持有的所有锁，使其他事务得以继续下去。当然，系统会回滚该事务以保持数据一致性，并向该进程发出</a:t>
            </a:r>
            <a:r>
              <a:rPr lang="en-US" altLang="zh-CN" kern="100" dirty="0">
                <a:solidFill>
                  <a:srgbClr val="000000"/>
                </a:solidFill>
                <a:latin typeface="Times New Roman"/>
                <a:ea typeface="宋体"/>
                <a:cs typeface="Times New Roman"/>
              </a:rPr>
              <a:t>1205</a:t>
            </a:r>
            <a:r>
              <a:rPr lang="zh-CN" altLang="en-US" kern="100" dirty="0">
                <a:solidFill>
                  <a:srgbClr val="000000"/>
                </a:solidFill>
                <a:latin typeface="Times New Roman"/>
                <a:ea typeface="宋体"/>
                <a:cs typeface="Times New Roman"/>
              </a:rPr>
              <a:t>号错误信息。</a:t>
            </a:r>
          </a:p>
        </p:txBody>
      </p:sp>
    </p:spTree>
    <p:extLst>
      <p:ext uri="{BB962C8B-B14F-4D97-AF65-F5344CB8AC3E}">
        <p14:creationId xmlns:p14="http://schemas.microsoft.com/office/powerpoint/2010/main" val="2715955329"/>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活锁与死锁</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07</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175440"/>
            <a:ext cx="1005403" cy="369332"/>
          </a:xfrm>
          <a:prstGeom prst="rect">
            <a:avLst/>
          </a:prstGeom>
        </p:spPr>
        <p:txBody>
          <a:bodyPr wrap="none">
            <a:spAutoFit/>
          </a:bodyPr>
          <a:lstStyle/>
          <a:p>
            <a:r>
              <a:rPr lang="en-US" altLang="zh-CN" b="1" dirty="0">
                <a:solidFill>
                  <a:srgbClr val="000000"/>
                </a:solidFill>
              </a:rPr>
              <a:t>2</a:t>
            </a:r>
            <a:r>
              <a:rPr lang="zh-CN" altLang="en-US" b="1" dirty="0">
                <a:solidFill>
                  <a:srgbClr val="000000"/>
                </a:solidFill>
              </a:rPr>
              <a:t>．死锁</a:t>
            </a:r>
            <a:endParaRPr lang="zh-CN" altLang="zh-CN" b="1" dirty="0">
              <a:solidFill>
                <a:srgbClr val="000000"/>
              </a:solidFill>
            </a:endParaRPr>
          </a:p>
        </p:txBody>
      </p:sp>
      <p:sp>
        <p:nvSpPr>
          <p:cNvPr id="5" name="矩形 4"/>
          <p:cNvSpPr/>
          <p:nvPr/>
        </p:nvSpPr>
        <p:spPr>
          <a:xfrm>
            <a:off x="355576" y="1544772"/>
            <a:ext cx="11307004" cy="4247317"/>
          </a:xfrm>
          <a:prstGeom prst="rect">
            <a:avLst/>
          </a:prstGeom>
        </p:spPr>
        <p:txBody>
          <a:bodyPr wrap="square">
            <a:spAutoFit/>
          </a:bodyPr>
          <a:lstStyle/>
          <a:p>
            <a:r>
              <a:rPr lang="en-US" altLang="zh-CN" kern="100" dirty="0" smtClean="0">
                <a:solidFill>
                  <a:srgbClr val="000000"/>
                </a:solidFill>
                <a:latin typeface="Times New Roman"/>
                <a:ea typeface="宋体"/>
                <a:cs typeface="Times New Roman"/>
              </a:rPr>
              <a:t>【</a:t>
            </a:r>
            <a:r>
              <a:rPr lang="zh-CN" altLang="en-US" kern="100" dirty="0" smtClean="0">
                <a:solidFill>
                  <a:srgbClr val="000000"/>
                </a:solidFill>
                <a:latin typeface="Times New Roman"/>
                <a:ea typeface="宋体"/>
                <a:cs typeface="Times New Roman"/>
              </a:rPr>
              <a:t>例</a:t>
            </a:r>
            <a:r>
              <a:rPr lang="en-US" altLang="zh-CN" kern="100" dirty="0" smtClean="0">
                <a:solidFill>
                  <a:srgbClr val="000000"/>
                </a:solidFill>
                <a:latin typeface="Times New Roman"/>
                <a:ea typeface="宋体"/>
                <a:cs typeface="Times New Roman"/>
              </a:rPr>
              <a:t>14</a:t>
            </a:r>
            <a:r>
              <a:rPr lang="en-US" altLang="zh-CN" kern="100" dirty="0">
                <a:solidFill>
                  <a:srgbClr val="000000"/>
                </a:solidFill>
                <a:latin typeface="Times New Roman"/>
                <a:ea typeface="宋体"/>
                <a:cs typeface="Times New Roman"/>
              </a:rPr>
              <a:t>】 </a:t>
            </a:r>
            <a:r>
              <a:rPr lang="zh-CN" altLang="en-US" kern="100" dirty="0">
                <a:solidFill>
                  <a:srgbClr val="000000"/>
                </a:solidFill>
                <a:latin typeface="Times New Roman"/>
                <a:ea typeface="宋体"/>
                <a:cs typeface="Times New Roman"/>
              </a:rPr>
              <a:t>死锁示例（初始化总分为</a:t>
            </a:r>
            <a:r>
              <a:rPr lang="en-US" altLang="zh-CN" kern="100" dirty="0">
                <a:solidFill>
                  <a:srgbClr val="000000"/>
                </a:solidFill>
                <a:latin typeface="Times New Roman"/>
                <a:ea typeface="宋体"/>
                <a:cs typeface="Times New Roman"/>
              </a:rPr>
              <a:t>540</a:t>
            </a:r>
            <a:r>
              <a:rPr lang="zh-CN" altLang="en-US" kern="100" dirty="0">
                <a:solidFill>
                  <a:srgbClr val="000000"/>
                </a:solidFill>
                <a:latin typeface="Times New Roman"/>
                <a:ea typeface="宋体"/>
                <a:cs typeface="Times New Roman"/>
              </a:rPr>
              <a:t>分，姓名为储兆雯）</a:t>
            </a:r>
            <a:r>
              <a:rPr lang="zh-CN" altLang="en-US" kern="100" dirty="0" smtClean="0">
                <a:solidFill>
                  <a:srgbClr val="000000"/>
                </a:solidFill>
                <a:latin typeface="Times New Roman"/>
                <a:ea typeface="宋体"/>
                <a:cs typeface="Times New Roman"/>
              </a:rPr>
              <a:t>。</a:t>
            </a:r>
            <a:endParaRPr lang="en-US" altLang="zh-CN" kern="100" dirty="0" smtClean="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A</a:t>
            </a:r>
            <a:r>
              <a:rPr lang="zh-CN" altLang="en-US" kern="100" dirty="0">
                <a:solidFill>
                  <a:srgbClr val="000000"/>
                </a:solidFill>
                <a:latin typeface="Times New Roman"/>
                <a:ea typeface="宋体"/>
                <a:cs typeface="Times New Roman"/>
              </a:rPr>
              <a:t>事务：</a:t>
            </a:r>
          </a:p>
          <a:p>
            <a:r>
              <a:rPr lang="en-US" altLang="zh-CN" kern="100" dirty="0">
                <a:solidFill>
                  <a:srgbClr val="000000"/>
                </a:solidFill>
                <a:latin typeface="Times New Roman"/>
                <a:ea typeface="宋体"/>
                <a:cs typeface="Times New Roman"/>
              </a:rPr>
              <a:t>use </a:t>
            </a:r>
            <a:r>
              <a:rPr lang="en-US" altLang="zh-CN" kern="100" dirty="0" err="1">
                <a:solidFill>
                  <a:srgbClr val="000000"/>
                </a:solidFill>
                <a:latin typeface="Times New Roman"/>
                <a:ea typeface="宋体"/>
                <a:cs typeface="Times New Roman"/>
              </a:rPr>
              <a:t>jxgl</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go</a:t>
            </a:r>
          </a:p>
          <a:p>
            <a:r>
              <a:rPr lang="en-US" altLang="zh-CN" kern="100" dirty="0">
                <a:solidFill>
                  <a:srgbClr val="000000"/>
                </a:solidFill>
                <a:latin typeface="Times New Roman"/>
                <a:ea typeface="宋体"/>
                <a:cs typeface="Times New Roman"/>
              </a:rPr>
              <a:t>begin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1=</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with(</a:t>
            </a:r>
            <a:r>
              <a:rPr lang="en-US" altLang="zh-CN" kern="100" dirty="0" err="1">
                <a:solidFill>
                  <a:srgbClr val="000000"/>
                </a:solidFill>
                <a:latin typeface="Times New Roman"/>
                <a:ea typeface="宋体"/>
                <a:cs typeface="Times New Roman"/>
              </a:rPr>
              <a:t>holdlock</a:t>
            </a:r>
            <a:r>
              <a:rPr lang="en-US" altLang="zh-CN" kern="100" dirty="0">
                <a:solidFill>
                  <a:srgbClr val="000000"/>
                </a:solidFill>
                <a:latin typeface="Times New Roman"/>
                <a:ea typeface="宋体"/>
                <a:cs typeface="Times New Roman"/>
              </a:rPr>
              <a:t>) 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 </a:t>
            </a:r>
          </a:p>
          <a:p>
            <a:r>
              <a:rPr lang="en-US" altLang="zh-CN" kern="100" dirty="0">
                <a:solidFill>
                  <a:srgbClr val="000000"/>
                </a:solidFill>
                <a:latin typeface="Times New Roman"/>
                <a:ea typeface="宋体"/>
                <a:cs typeface="Times New Roman"/>
              </a:rPr>
              <a:t>go</a:t>
            </a:r>
          </a:p>
          <a:p>
            <a:r>
              <a:rPr lang="en-US" altLang="zh-CN" kern="100" dirty="0" err="1">
                <a:solidFill>
                  <a:srgbClr val="000000"/>
                </a:solidFill>
                <a:latin typeface="Times New Roman"/>
                <a:ea typeface="宋体"/>
                <a:cs typeface="Times New Roman"/>
              </a:rPr>
              <a:t>waitfor</a:t>
            </a:r>
            <a:r>
              <a:rPr lang="en-US" altLang="zh-CN" kern="100" dirty="0">
                <a:solidFill>
                  <a:srgbClr val="000000"/>
                </a:solidFill>
                <a:latin typeface="Times New Roman"/>
                <a:ea typeface="宋体"/>
                <a:cs typeface="Times New Roman"/>
              </a:rPr>
              <a:t> delay '00:00:06'</a:t>
            </a:r>
          </a:p>
          <a:p>
            <a:r>
              <a:rPr lang="en-US" altLang="zh-CN" kern="100" dirty="0">
                <a:solidFill>
                  <a:srgbClr val="000000"/>
                </a:solidFill>
                <a:latin typeface="Times New Roman"/>
                <a:ea typeface="宋体"/>
                <a:cs typeface="Times New Roman"/>
              </a:rPr>
              <a:t>update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set </a:t>
            </a:r>
            <a:r>
              <a:rPr lang="zh-CN" altLang="en-US" kern="100" dirty="0">
                <a:solidFill>
                  <a:srgbClr val="000000"/>
                </a:solidFill>
                <a:latin typeface="Times New Roman"/>
                <a:ea typeface="宋体"/>
                <a:cs typeface="Times New Roman"/>
              </a:rPr>
              <a:t>总分</a:t>
            </a:r>
            <a:r>
              <a:rPr lang="en-US" altLang="zh-CN" kern="100" dirty="0">
                <a:solidFill>
                  <a:srgbClr val="000000"/>
                </a:solidFill>
                <a:latin typeface="Times New Roman"/>
                <a:ea typeface="宋体"/>
                <a:cs typeface="Times New Roman"/>
              </a:rPr>
              <a:t>=</a:t>
            </a:r>
            <a:r>
              <a:rPr lang="zh-CN" altLang="en-US" kern="100" dirty="0">
                <a:solidFill>
                  <a:srgbClr val="000000"/>
                </a:solidFill>
                <a:latin typeface="Times New Roman"/>
                <a:ea typeface="宋体"/>
                <a:cs typeface="Times New Roman"/>
              </a:rPr>
              <a:t>总分</a:t>
            </a:r>
            <a:r>
              <a:rPr lang="en-US" altLang="zh-CN" kern="100" dirty="0">
                <a:solidFill>
                  <a:srgbClr val="000000"/>
                </a:solidFill>
                <a:latin typeface="Times New Roman"/>
                <a:ea typeface="宋体"/>
                <a:cs typeface="Times New Roman"/>
              </a:rPr>
              <a:t>-10 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 </a:t>
            </a:r>
          </a:p>
          <a:p>
            <a:r>
              <a:rPr lang="en-US" altLang="zh-CN" kern="100" dirty="0" err="1">
                <a:solidFill>
                  <a:srgbClr val="000000"/>
                </a:solidFill>
                <a:latin typeface="Times New Roman"/>
                <a:ea typeface="宋体"/>
                <a:cs typeface="Times New Roman"/>
              </a:rPr>
              <a:t>waitfor</a:t>
            </a:r>
            <a:r>
              <a:rPr lang="en-US" altLang="zh-CN" kern="100" dirty="0">
                <a:solidFill>
                  <a:srgbClr val="000000"/>
                </a:solidFill>
                <a:latin typeface="Times New Roman"/>
                <a:ea typeface="宋体"/>
                <a:cs typeface="Times New Roman"/>
              </a:rPr>
              <a:t> delay '00:00:06'</a:t>
            </a:r>
          </a:p>
          <a:p>
            <a:r>
              <a:rPr lang="en-US" altLang="zh-CN" kern="100" dirty="0">
                <a:solidFill>
                  <a:srgbClr val="000000"/>
                </a:solidFill>
                <a:latin typeface="Times New Roman"/>
                <a:ea typeface="宋体"/>
                <a:cs typeface="Times New Roman"/>
              </a:rPr>
              <a:t>rollback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go</a:t>
            </a:r>
          </a:p>
          <a:p>
            <a:r>
              <a:rPr lang="en-US" altLang="zh-CN" kern="100" dirty="0">
                <a:solidFill>
                  <a:srgbClr val="000000"/>
                </a:solidFill>
                <a:latin typeface="Times New Roman"/>
                <a:ea typeface="宋体"/>
                <a:cs typeface="Times New Roman"/>
              </a:rPr>
              <a:t>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2=</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a:t>
            </a:r>
          </a:p>
          <a:p>
            <a:endParaRPr lang="en-US" altLang="zh-CN" kern="100" dirty="0">
              <a:solidFill>
                <a:srgbClr val="000000"/>
              </a:solidFill>
              <a:latin typeface="Times New Roman"/>
              <a:ea typeface="宋体"/>
              <a:cs typeface="Times New Roman"/>
            </a:endParaRPr>
          </a:p>
          <a:p>
            <a:endParaRPr lang="en-US" altLang="zh-CN" kern="100" dirty="0" smtClean="0">
              <a:solidFill>
                <a:srgbClr val="000000"/>
              </a:solidFill>
              <a:latin typeface="Times New Roman"/>
              <a:ea typeface="宋体"/>
              <a:cs typeface="Times New Roman"/>
            </a:endParaRPr>
          </a:p>
        </p:txBody>
      </p:sp>
      <p:pic>
        <p:nvPicPr>
          <p:cNvPr id="11" name="图片 10" descr="未标题-4 拷贝"/>
          <p:cNvPicPr/>
          <p:nvPr/>
        </p:nvPicPr>
        <p:blipFill>
          <a:blip r:embed="rId3">
            <a:extLst>
              <a:ext uri="{28A0092B-C50C-407E-A947-70E740481C1C}">
                <a14:useLocalDpi xmlns:a14="http://schemas.microsoft.com/office/drawing/2010/main" val="0"/>
              </a:ext>
            </a:extLst>
          </a:blip>
          <a:srcRect/>
          <a:stretch>
            <a:fillRect/>
          </a:stretch>
        </p:blipFill>
        <p:spPr bwMode="auto">
          <a:xfrm>
            <a:off x="5896303" y="3274292"/>
            <a:ext cx="5943599" cy="1613018"/>
          </a:xfrm>
          <a:prstGeom prst="rect">
            <a:avLst/>
          </a:prstGeom>
          <a:noFill/>
          <a:ln>
            <a:noFill/>
          </a:ln>
        </p:spPr>
      </p:pic>
      <p:sp>
        <p:nvSpPr>
          <p:cNvPr id="2" name="矩形 1"/>
          <p:cNvSpPr/>
          <p:nvPr/>
        </p:nvSpPr>
        <p:spPr>
          <a:xfrm>
            <a:off x="8206023" y="5238091"/>
            <a:ext cx="1723549" cy="369332"/>
          </a:xfrm>
          <a:prstGeom prst="rect">
            <a:avLst/>
          </a:prstGeom>
        </p:spPr>
        <p:txBody>
          <a:bodyPr wrap="none">
            <a:spAutoFit/>
          </a:bodyPr>
          <a:lstStyle/>
          <a:p>
            <a:r>
              <a:rPr lang="en-US" altLang="zh-CN" dirty="0"/>
              <a:t>A</a:t>
            </a:r>
            <a:r>
              <a:rPr lang="zh-CN" altLang="en-US" dirty="0"/>
              <a:t>事务运行结果</a:t>
            </a:r>
          </a:p>
        </p:txBody>
      </p:sp>
    </p:spTree>
    <p:extLst>
      <p:ext uri="{BB962C8B-B14F-4D97-AF65-F5344CB8AC3E}">
        <p14:creationId xmlns:p14="http://schemas.microsoft.com/office/powerpoint/2010/main" val="1194597439"/>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活锁与死锁</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07</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175440"/>
            <a:ext cx="1005403" cy="369332"/>
          </a:xfrm>
          <a:prstGeom prst="rect">
            <a:avLst/>
          </a:prstGeom>
        </p:spPr>
        <p:txBody>
          <a:bodyPr wrap="none">
            <a:spAutoFit/>
          </a:bodyPr>
          <a:lstStyle/>
          <a:p>
            <a:r>
              <a:rPr lang="en-US" altLang="zh-CN" b="1" dirty="0">
                <a:solidFill>
                  <a:srgbClr val="000000"/>
                </a:solidFill>
              </a:rPr>
              <a:t>2</a:t>
            </a:r>
            <a:r>
              <a:rPr lang="zh-CN" altLang="en-US" b="1" dirty="0">
                <a:solidFill>
                  <a:srgbClr val="000000"/>
                </a:solidFill>
              </a:rPr>
              <a:t>．死锁</a:t>
            </a:r>
            <a:endParaRPr lang="zh-CN" altLang="zh-CN" b="1" dirty="0">
              <a:solidFill>
                <a:srgbClr val="000000"/>
              </a:solidFill>
            </a:endParaRPr>
          </a:p>
        </p:txBody>
      </p:sp>
      <p:sp>
        <p:nvSpPr>
          <p:cNvPr id="5" name="矩形 4"/>
          <p:cNvSpPr/>
          <p:nvPr/>
        </p:nvSpPr>
        <p:spPr>
          <a:xfrm>
            <a:off x="355576" y="1544772"/>
            <a:ext cx="11307004" cy="3139321"/>
          </a:xfrm>
          <a:prstGeom prst="rect">
            <a:avLst/>
          </a:prstGeom>
        </p:spPr>
        <p:txBody>
          <a:bodyPr wrap="square">
            <a:spAutoFit/>
          </a:bodyPr>
          <a:lstStyle/>
          <a:p>
            <a:r>
              <a:rPr lang="en-US" altLang="zh-CN" kern="100" dirty="0" smtClean="0">
                <a:solidFill>
                  <a:srgbClr val="000000"/>
                </a:solidFill>
                <a:latin typeface="Times New Roman"/>
                <a:ea typeface="宋体"/>
                <a:cs typeface="Times New Roman"/>
              </a:rPr>
              <a:t>【</a:t>
            </a:r>
            <a:r>
              <a:rPr lang="zh-CN" altLang="en-US" kern="100" dirty="0" smtClean="0">
                <a:solidFill>
                  <a:srgbClr val="000000"/>
                </a:solidFill>
                <a:latin typeface="Times New Roman"/>
                <a:ea typeface="宋体"/>
                <a:cs typeface="Times New Roman"/>
              </a:rPr>
              <a:t>例</a:t>
            </a:r>
            <a:r>
              <a:rPr lang="en-US" altLang="zh-CN" kern="100" dirty="0" smtClean="0">
                <a:solidFill>
                  <a:srgbClr val="000000"/>
                </a:solidFill>
                <a:latin typeface="Times New Roman"/>
                <a:ea typeface="宋体"/>
                <a:cs typeface="Times New Roman"/>
              </a:rPr>
              <a:t>14</a:t>
            </a:r>
            <a:r>
              <a:rPr lang="en-US" altLang="zh-CN" kern="100" dirty="0">
                <a:solidFill>
                  <a:srgbClr val="000000"/>
                </a:solidFill>
                <a:latin typeface="Times New Roman"/>
                <a:ea typeface="宋体"/>
                <a:cs typeface="Times New Roman"/>
              </a:rPr>
              <a:t>】 </a:t>
            </a:r>
            <a:r>
              <a:rPr lang="zh-CN" altLang="en-US" kern="100" dirty="0">
                <a:solidFill>
                  <a:srgbClr val="000000"/>
                </a:solidFill>
                <a:latin typeface="Times New Roman"/>
                <a:ea typeface="宋体"/>
                <a:cs typeface="Times New Roman"/>
              </a:rPr>
              <a:t>死锁示例（初始化总分为</a:t>
            </a:r>
            <a:r>
              <a:rPr lang="en-US" altLang="zh-CN" kern="100" dirty="0">
                <a:solidFill>
                  <a:srgbClr val="000000"/>
                </a:solidFill>
                <a:latin typeface="Times New Roman"/>
                <a:ea typeface="宋体"/>
                <a:cs typeface="Times New Roman"/>
              </a:rPr>
              <a:t>540</a:t>
            </a:r>
            <a:r>
              <a:rPr lang="zh-CN" altLang="en-US" kern="100" dirty="0">
                <a:solidFill>
                  <a:srgbClr val="000000"/>
                </a:solidFill>
                <a:latin typeface="Times New Roman"/>
                <a:ea typeface="宋体"/>
                <a:cs typeface="Times New Roman"/>
              </a:rPr>
              <a:t>分，姓名为储兆雯）</a:t>
            </a:r>
            <a:r>
              <a:rPr lang="zh-CN" altLang="en-US" kern="100" dirty="0" smtClean="0">
                <a:solidFill>
                  <a:srgbClr val="000000"/>
                </a:solidFill>
                <a:latin typeface="Times New Roman"/>
                <a:ea typeface="宋体"/>
                <a:cs typeface="Times New Roman"/>
              </a:rPr>
              <a:t>。</a:t>
            </a:r>
            <a:endParaRPr lang="en-US" altLang="zh-CN" kern="100" dirty="0" smtClean="0">
              <a:solidFill>
                <a:srgbClr val="000000"/>
              </a:solidFill>
              <a:latin typeface="Times New Roman"/>
              <a:ea typeface="宋体"/>
              <a:cs typeface="Times New Roman"/>
            </a:endParaRPr>
          </a:p>
          <a:p>
            <a:r>
              <a:rPr lang="en-US" altLang="zh-CN" kern="100" dirty="0" smtClean="0">
                <a:solidFill>
                  <a:srgbClr val="000000"/>
                </a:solidFill>
                <a:latin typeface="Times New Roman"/>
                <a:ea typeface="宋体"/>
                <a:cs typeface="Times New Roman"/>
              </a:rPr>
              <a:t>B</a:t>
            </a:r>
            <a:r>
              <a:rPr lang="zh-CN" altLang="en-US" kern="100" dirty="0">
                <a:solidFill>
                  <a:srgbClr val="000000"/>
                </a:solidFill>
                <a:latin typeface="Times New Roman"/>
                <a:ea typeface="宋体"/>
                <a:cs typeface="Times New Roman"/>
              </a:rPr>
              <a:t>事务：</a:t>
            </a:r>
          </a:p>
          <a:p>
            <a:r>
              <a:rPr lang="en-US" altLang="zh-CN" kern="100" dirty="0">
                <a:solidFill>
                  <a:srgbClr val="000000"/>
                </a:solidFill>
                <a:latin typeface="Times New Roman"/>
                <a:ea typeface="宋体"/>
                <a:cs typeface="Times New Roman"/>
              </a:rPr>
              <a:t>use </a:t>
            </a:r>
            <a:r>
              <a:rPr lang="en-US" altLang="zh-CN" kern="100" dirty="0" err="1">
                <a:solidFill>
                  <a:srgbClr val="000000"/>
                </a:solidFill>
                <a:latin typeface="Times New Roman"/>
                <a:ea typeface="宋体"/>
                <a:cs typeface="Times New Roman"/>
              </a:rPr>
              <a:t>jxgl</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go</a:t>
            </a:r>
          </a:p>
          <a:p>
            <a:r>
              <a:rPr lang="en-US" altLang="zh-CN" kern="100" dirty="0">
                <a:solidFill>
                  <a:srgbClr val="000000"/>
                </a:solidFill>
                <a:latin typeface="Times New Roman"/>
                <a:ea typeface="宋体"/>
                <a:cs typeface="Times New Roman"/>
              </a:rPr>
              <a:t>begin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1=</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with(</a:t>
            </a:r>
            <a:r>
              <a:rPr lang="en-US" altLang="zh-CN" kern="100" dirty="0" err="1">
                <a:solidFill>
                  <a:srgbClr val="000000"/>
                </a:solidFill>
                <a:latin typeface="Times New Roman"/>
                <a:ea typeface="宋体"/>
                <a:cs typeface="Times New Roman"/>
              </a:rPr>
              <a:t>holdlock</a:t>
            </a:r>
            <a:r>
              <a:rPr lang="en-US" altLang="zh-CN" kern="100" dirty="0">
                <a:solidFill>
                  <a:srgbClr val="000000"/>
                </a:solidFill>
                <a:latin typeface="Times New Roman"/>
                <a:ea typeface="宋体"/>
                <a:cs typeface="Times New Roman"/>
              </a:rPr>
              <a:t>) 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 </a:t>
            </a:r>
          </a:p>
          <a:p>
            <a:r>
              <a:rPr lang="en-US" altLang="zh-CN" kern="100" dirty="0" err="1">
                <a:solidFill>
                  <a:srgbClr val="000000"/>
                </a:solidFill>
                <a:latin typeface="Times New Roman"/>
                <a:ea typeface="宋体"/>
                <a:cs typeface="Times New Roman"/>
              </a:rPr>
              <a:t>waitfor</a:t>
            </a:r>
            <a:r>
              <a:rPr lang="en-US" altLang="zh-CN" kern="100" dirty="0">
                <a:solidFill>
                  <a:srgbClr val="000000"/>
                </a:solidFill>
                <a:latin typeface="Times New Roman"/>
                <a:ea typeface="宋体"/>
                <a:cs typeface="Times New Roman"/>
              </a:rPr>
              <a:t> delay '00:00:06'</a:t>
            </a:r>
          </a:p>
          <a:p>
            <a:r>
              <a:rPr lang="en-US" altLang="zh-CN" kern="100" dirty="0">
                <a:solidFill>
                  <a:srgbClr val="000000"/>
                </a:solidFill>
                <a:latin typeface="Times New Roman"/>
                <a:ea typeface="宋体"/>
                <a:cs typeface="Times New Roman"/>
              </a:rPr>
              <a:t>update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set </a:t>
            </a:r>
            <a:r>
              <a:rPr lang="zh-CN" altLang="en-US" kern="100" dirty="0">
                <a:solidFill>
                  <a:srgbClr val="000000"/>
                </a:solidFill>
                <a:latin typeface="Times New Roman"/>
                <a:ea typeface="宋体"/>
                <a:cs typeface="Times New Roman"/>
              </a:rPr>
              <a:t>总分</a:t>
            </a:r>
            <a:r>
              <a:rPr lang="en-US" altLang="zh-CN" kern="100" dirty="0">
                <a:solidFill>
                  <a:srgbClr val="000000"/>
                </a:solidFill>
                <a:latin typeface="Times New Roman"/>
                <a:ea typeface="宋体"/>
                <a:cs typeface="Times New Roman"/>
              </a:rPr>
              <a:t>=</a:t>
            </a:r>
            <a:r>
              <a:rPr lang="zh-CN" altLang="en-US" kern="100" dirty="0">
                <a:solidFill>
                  <a:srgbClr val="000000"/>
                </a:solidFill>
                <a:latin typeface="Times New Roman"/>
                <a:ea typeface="宋体"/>
                <a:cs typeface="Times New Roman"/>
              </a:rPr>
              <a:t>总分</a:t>
            </a:r>
            <a:r>
              <a:rPr lang="en-US" altLang="zh-CN" kern="100" dirty="0">
                <a:solidFill>
                  <a:srgbClr val="000000"/>
                </a:solidFill>
                <a:latin typeface="Times New Roman"/>
                <a:ea typeface="宋体"/>
                <a:cs typeface="Times New Roman"/>
              </a:rPr>
              <a:t>-10 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 </a:t>
            </a:r>
          </a:p>
          <a:p>
            <a:r>
              <a:rPr lang="en-US" altLang="zh-CN" kern="100" dirty="0">
                <a:solidFill>
                  <a:srgbClr val="000000"/>
                </a:solidFill>
                <a:latin typeface="Times New Roman"/>
                <a:ea typeface="宋体"/>
                <a:cs typeface="Times New Roman"/>
              </a:rPr>
              <a:t>select </a:t>
            </a:r>
            <a:r>
              <a:rPr lang="zh-CN" altLang="en-US" kern="100" dirty="0">
                <a:solidFill>
                  <a:srgbClr val="000000"/>
                </a:solidFill>
                <a:latin typeface="Times New Roman"/>
                <a:ea typeface="宋体"/>
                <a:cs typeface="Times New Roman"/>
              </a:rPr>
              <a:t>时间</a:t>
            </a:r>
            <a:r>
              <a:rPr lang="en-US" altLang="zh-CN" kern="100" dirty="0">
                <a:solidFill>
                  <a:srgbClr val="000000"/>
                </a:solidFill>
                <a:latin typeface="Times New Roman"/>
                <a:ea typeface="宋体"/>
                <a:cs typeface="Times New Roman"/>
              </a:rPr>
              <a:t>2=</a:t>
            </a:r>
            <a:r>
              <a:rPr lang="en-US" altLang="zh-CN" kern="100" dirty="0" err="1">
                <a:solidFill>
                  <a:srgbClr val="000000"/>
                </a:solidFill>
                <a:latin typeface="Times New Roman"/>
                <a:ea typeface="宋体"/>
                <a:cs typeface="Times New Roman"/>
              </a:rPr>
              <a:t>getdate</a:t>
            </a:r>
            <a:r>
              <a:rPr lang="en-US" altLang="zh-CN" kern="100" dirty="0">
                <a:solidFill>
                  <a:srgbClr val="000000"/>
                </a:solidFill>
                <a:latin typeface="Times New Roman"/>
                <a:ea typeface="宋体"/>
                <a:cs typeface="Times New Roman"/>
              </a:rPr>
              <a:t>(), * from </a:t>
            </a:r>
            <a:r>
              <a:rPr lang="zh-CN" altLang="en-US" kern="100" dirty="0">
                <a:solidFill>
                  <a:srgbClr val="000000"/>
                </a:solidFill>
                <a:latin typeface="Times New Roman"/>
                <a:ea typeface="宋体"/>
                <a:cs typeface="Times New Roman"/>
              </a:rPr>
              <a:t>学生 </a:t>
            </a:r>
            <a:r>
              <a:rPr lang="en-US" altLang="zh-CN" kern="100" dirty="0">
                <a:solidFill>
                  <a:srgbClr val="000000"/>
                </a:solidFill>
                <a:latin typeface="Times New Roman"/>
                <a:ea typeface="宋体"/>
                <a:cs typeface="Times New Roman"/>
              </a:rPr>
              <a:t>where </a:t>
            </a:r>
            <a:r>
              <a:rPr lang="zh-CN" altLang="en-US" kern="100" dirty="0">
                <a:solidFill>
                  <a:srgbClr val="000000"/>
                </a:solidFill>
                <a:latin typeface="Times New Roman"/>
                <a:ea typeface="宋体"/>
                <a:cs typeface="Times New Roman"/>
              </a:rPr>
              <a:t>学号</a:t>
            </a:r>
            <a:r>
              <a:rPr lang="en-US" altLang="zh-CN" kern="100" dirty="0">
                <a:solidFill>
                  <a:srgbClr val="000000"/>
                </a:solidFill>
                <a:latin typeface="Times New Roman"/>
                <a:ea typeface="宋体"/>
                <a:cs typeface="Times New Roman"/>
              </a:rPr>
              <a:t>='19010101'</a:t>
            </a:r>
          </a:p>
          <a:p>
            <a:r>
              <a:rPr lang="en-US" altLang="zh-CN" kern="100" dirty="0">
                <a:solidFill>
                  <a:srgbClr val="000000"/>
                </a:solidFill>
                <a:latin typeface="Times New Roman"/>
                <a:ea typeface="宋体"/>
                <a:cs typeface="Times New Roman"/>
              </a:rPr>
              <a:t>commit </a:t>
            </a:r>
            <a:r>
              <a:rPr lang="en-US" altLang="zh-CN" kern="100" dirty="0" err="1">
                <a:solidFill>
                  <a:srgbClr val="000000"/>
                </a:solidFill>
                <a:latin typeface="Times New Roman"/>
                <a:ea typeface="宋体"/>
                <a:cs typeface="Times New Roman"/>
              </a:rPr>
              <a:t>tran</a:t>
            </a:r>
            <a:endParaRPr lang="en-US" altLang="zh-CN" kern="100" dirty="0">
              <a:solidFill>
                <a:srgbClr val="000000"/>
              </a:solidFill>
              <a:latin typeface="Times New Roman"/>
              <a:ea typeface="宋体"/>
              <a:cs typeface="Times New Roman"/>
            </a:endParaRPr>
          </a:p>
          <a:p>
            <a:endParaRPr lang="en-US" altLang="zh-CN" kern="100" dirty="0" smtClean="0">
              <a:solidFill>
                <a:srgbClr val="000000"/>
              </a:solidFill>
              <a:latin typeface="Times New Roman"/>
              <a:ea typeface="宋体"/>
              <a:cs typeface="Times New Roman"/>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691" y="4337829"/>
            <a:ext cx="7974672" cy="1901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252297" y="5709954"/>
            <a:ext cx="1787669" cy="369332"/>
          </a:xfrm>
          <a:prstGeom prst="rect">
            <a:avLst/>
          </a:prstGeom>
        </p:spPr>
        <p:txBody>
          <a:bodyPr wrap="none">
            <a:spAutoFit/>
          </a:bodyPr>
          <a:lstStyle/>
          <a:p>
            <a:r>
              <a:rPr lang="zh-CN" altLang="en-US" dirty="0"/>
              <a:t> </a:t>
            </a:r>
            <a:r>
              <a:rPr lang="en-US" altLang="zh-CN" dirty="0"/>
              <a:t>B</a:t>
            </a:r>
            <a:r>
              <a:rPr lang="zh-CN" altLang="en-US" dirty="0"/>
              <a:t>事务运行结果</a:t>
            </a:r>
          </a:p>
        </p:txBody>
      </p:sp>
    </p:spTree>
    <p:extLst>
      <p:ext uri="{BB962C8B-B14F-4D97-AF65-F5344CB8AC3E}">
        <p14:creationId xmlns:p14="http://schemas.microsoft.com/office/powerpoint/2010/main" val="2238110019"/>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2236510"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活锁与死锁</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07</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 name="矩形 3"/>
          <p:cNvSpPr/>
          <p:nvPr/>
        </p:nvSpPr>
        <p:spPr>
          <a:xfrm>
            <a:off x="355577" y="1175440"/>
            <a:ext cx="1005403" cy="369332"/>
          </a:xfrm>
          <a:prstGeom prst="rect">
            <a:avLst/>
          </a:prstGeom>
        </p:spPr>
        <p:txBody>
          <a:bodyPr wrap="none">
            <a:spAutoFit/>
          </a:bodyPr>
          <a:lstStyle/>
          <a:p>
            <a:r>
              <a:rPr lang="en-US" altLang="zh-CN" b="1" dirty="0">
                <a:solidFill>
                  <a:srgbClr val="000000"/>
                </a:solidFill>
              </a:rPr>
              <a:t>2</a:t>
            </a:r>
            <a:r>
              <a:rPr lang="zh-CN" altLang="en-US" b="1" dirty="0">
                <a:solidFill>
                  <a:srgbClr val="000000"/>
                </a:solidFill>
              </a:rPr>
              <a:t>．死锁</a:t>
            </a:r>
            <a:endParaRPr lang="zh-CN" altLang="zh-CN" b="1" dirty="0">
              <a:solidFill>
                <a:srgbClr val="000000"/>
              </a:solidFill>
            </a:endParaRPr>
          </a:p>
        </p:txBody>
      </p:sp>
      <p:sp>
        <p:nvSpPr>
          <p:cNvPr id="5" name="矩形 4"/>
          <p:cNvSpPr/>
          <p:nvPr/>
        </p:nvSpPr>
        <p:spPr>
          <a:xfrm>
            <a:off x="355576" y="1544772"/>
            <a:ext cx="11307004" cy="2031325"/>
          </a:xfrm>
          <a:prstGeom prst="rect">
            <a:avLst/>
          </a:prstGeom>
        </p:spPr>
        <p:txBody>
          <a:bodyPr wrap="square">
            <a:spAutoFit/>
          </a:bodyPr>
          <a:lstStyle/>
          <a:p>
            <a:r>
              <a:rPr lang="en-US" altLang="zh-CN" kern="100" dirty="0" smtClean="0">
                <a:solidFill>
                  <a:srgbClr val="000000"/>
                </a:solidFill>
                <a:latin typeface="Times New Roman"/>
                <a:ea typeface="宋体"/>
                <a:cs typeface="Times New Roman"/>
              </a:rPr>
              <a:t>【</a:t>
            </a:r>
            <a:r>
              <a:rPr lang="zh-CN" altLang="en-US" kern="100" dirty="0" smtClean="0">
                <a:solidFill>
                  <a:srgbClr val="000000"/>
                </a:solidFill>
                <a:latin typeface="Times New Roman"/>
                <a:ea typeface="宋体"/>
                <a:cs typeface="Times New Roman"/>
              </a:rPr>
              <a:t>例</a:t>
            </a:r>
            <a:r>
              <a:rPr lang="en-US" altLang="zh-CN" kern="100" dirty="0" smtClean="0">
                <a:solidFill>
                  <a:srgbClr val="000000"/>
                </a:solidFill>
                <a:latin typeface="Times New Roman"/>
                <a:ea typeface="宋体"/>
                <a:cs typeface="Times New Roman"/>
              </a:rPr>
              <a:t>14</a:t>
            </a:r>
            <a:r>
              <a:rPr lang="en-US" altLang="zh-CN" kern="100" dirty="0">
                <a:solidFill>
                  <a:srgbClr val="000000"/>
                </a:solidFill>
                <a:latin typeface="Times New Roman"/>
                <a:ea typeface="宋体"/>
                <a:cs typeface="Times New Roman"/>
              </a:rPr>
              <a:t>】 </a:t>
            </a:r>
            <a:r>
              <a:rPr lang="zh-CN" altLang="en-US" kern="100" dirty="0">
                <a:solidFill>
                  <a:srgbClr val="000000"/>
                </a:solidFill>
                <a:latin typeface="Times New Roman"/>
                <a:ea typeface="宋体"/>
                <a:cs typeface="Times New Roman"/>
              </a:rPr>
              <a:t>死锁示例（初始化总分为</a:t>
            </a:r>
            <a:r>
              <a:rPr lang="en-US" altLang="zh-CN" kern="100" dirty="0">
                <a:solidFill>
                  <a:srgbClr val="000000"/>
                </a:solidFill>
                <a:latin typeface="Times New Roman"/>
                <a:ea typeface="宋体"/>
                <a:cs typeface="Times New Roman"/>
              </a:rPr>
              <a:t>540</a:t>
            </a:r>
            <a:r>
              <a:rPr lang="zh-CN" altLang="en-US" kern="100" dirty="0">
                <a:solidFill>
                  <a:srgbClr val="000000"/>
                </a:solidFill>
                <a:latin typeface="Times New Roman"/>
                <a:ea typeface="宋体"/>
                <a:cs typeface="Times New Roman"/>
              </a:rPr>
              <a:t>分，姓名为储兆雯）</a:t>
            </a:r>
            <a:r>
              <a:rPr lang="zh-CN" altLang="en-US" kern="100" dirty="0" smtClean="0">
                <a:solidFill>
                  <a:srgbClr val="000000"/>
                </a:solidFill>
                <a:latin typeface="Times New Roman"/>
                <a:ea typeface="宋体"/>
                <a:cs typeface="Times New Roman"/>
              </a:rPr>
              <a:t>。</a:t>
            </a:r>
            <a:endParaRPr lang="en-US" altLang="zh-CN" kern="100" dirty="0" smtClean="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C</a:t>
            </a:r>
            <a:r>
              <a:rPr lang="zh-CN" altLang="en-US" kern="100" dirty="0">
                <a:solidFill>
                  <a:srgbClr val="000000"/>
                </a:solidFill>
                <a:latin typeface="Times New Roman"/>
                <a:ea typeface="宋体"/>
                <a:cs typeface="Times New Roman"/>
              </a:rPr>
              <a:t>事务：查询死锁进程</a:t>
            </a:r>
          </a:p>
          <a:p>
            <a:r>
              <a:rPr lang="en-US" altLang="zh-CN" kern="100" dirty="0">
                <a:solidFill>
                  <a:srgbClr val="000000"/>
                </a:solidFill>
                <a:latin typeface="Times New Roman"/>
                <a:ea typeface="宋体"/>
                <a:cs typeface="Times New Roman"/>
              </a:rPr>
              <a:t>select spid,blocked,loginame,last_batch,status,cmd,hostname,program_name</a:t>
            </a:r>
          </a:p>
          <a:p>
            <a:r>
              <a:rPr lang="en-US" altLang="zh-CN" kern="100" dirty="0">
                <a:solidFill>
                  <a:srgbClr val="000000"/>
                </a:solidFill>
                <a:latin typeface="Times New Roman"/>
                <a:ea typeface="宋体"/>
                <a:cs typeface="Times New Roman"/>
              </a:rPr>
              <a:t>from </a:t>
            </a:r>
            <a:r>
              <a:rPr lang="en-US" altLang="zh-CN" kern="100" dirty="0" err="1">
                <a:solidFill>
                  <a:srgbClr val="000000"/>
                </a:solidFill>
                <a:latin typeface="Times New Roman"/>
                <a:ea typeface="宋体"/>
                <a:cs typeface="Times New Roman"/>
              </a:rPr>
              <a:t>sysprocesses</a:t>
            </a:r>
            <a:endParaRPr lang="en-US" altLang="zh-CN" kern="100" dirty="0">
              <a:solidFill>
                <a:srgbClr val="000000"/>
              </a:solidFill>
              <a:latin typeface="Times New Roman"/>
              <a:ea typeface="宋体"/>
              <a:cs typeface="Times New Roman"/>
            </a:endParaRPr>
          </a:p>
          <a:p>
            <a:r>
              <a:rPr lang="en-US" altLang="zh-CN" kern="100" dirty="0">
                <a:solidFill>
                  <a:srgbClr val="000000"/>
                </a:solidFill>
                <a:latin typeface="Times New Roman"/>
                <a:ea typeface="宋体"/>
                <a:cs typeface="Times New Roman"/>
              </a:rPr>
              <a:t>where </a:t>
            </a:r>
            <a:r>
              <a:rPr lang="en-US" altLang="zh-CN" kern="100" dirty="0" err="1">
                <a:solidFill>
                  <a:srgbClr val="000000"/>
                </a:solidFill>
                <a:latin typeface="Times New Roman"/>
                <a:ea typeface="宋体"/>
                <a:cs typeface="Times New Roman"/>
              </a:rPr>
              <a:t>spid</a:t>
            </a:r>
            <a:r>
              <a:rPr lang="en-US" altLang="zh-CN" kern="100" dirty="0">
                <a:solidFill>
                  <a:srgbClr val="000000"/>
                </a:solidFill>
                <a:latin typeface="Times New Roman"/>
                <a:ea typeface="宋体"/>
                <a:cs typeface="Times New Roman"/>
              </a:rPr>
              <a:t> in </a:t>
            </a:r>
          </a:p>
          <a:p>
            <a:r>
              <a:rPr lang="en-US" altLang="zh-CN" kern="100" dirty="0">
                <a:solidFill>
                  <a:srgbClr val="000000"/>
                </a:solidFill>
                <a:latin typeface="Times New Roman"/>
                <a:ea typeface="宋体"/>
                <a:cs typeface="Times New Roman"/>
              </a:rPr>
              <a:t>(select blocked from </a:t>
            </a:r>
            <a:r>
              <a:rPr lang="en-US" altLang="zh-CN" kern="100" dirty="0" err="1">
                <a:solidFill>
                  <a:srgbClr val="000000"/>
                </a:solidFill>
                <a:latin typeface="Times New Roman"/>
                <a:ea typeface="宋体"/>
                <a:cs typeface="Times New Roman"/>
              </a:rPr>
              <a:t>sysprocesses</a:t>
            </a:r>
            <a:r>
              <a:rPr lang="en-US" altLang="zh-CN" kern="100" dirty="0">
                <a:solidFill>
                  <a:srgbClr val="000000"/>
                </a:solidFill>
                <a:latin typeface="Times New Roman"/>
                <a:ea typeface="宋体"/>
                <a:cs typeface="Times New Roman"/>
              </a:rPr>
              <a:t> where blocked&lt;&gt;0) or (blocked&lt;&gt;0) </a:t>
            </a:r>
          </a:p>
          <a:p>
            <a:endParaRPr lang="en-US" altLang="zh-CN" kern="100" dirty="0" smtClean="0">
              <a:solidFill>
                <a:srgbClr val="000000"/>
              </a:solidFill>
              <a:latin typeface="Times New Roman"/>
              <a:ea typeface="宋体"/>
              <a:cs typeface="Times New Roman"/>
            </a:endParaRPr>
          </a:p>
        </p:txBody>
      </p:sp>
      <p:sp>
        <p:nvSpPr>
          <p:cNvPr id="3" name="矩形 2"/>
          <p:cNvSpPr/>
          <p:nvPr/>
        </p:nvSpPr>
        <p:spPr>
          <a:xfrm>
            <a:off x="6009078" y="5205458"/>
            <a:ext cx="1787669" cy="369332"/>
          </a:xfrm>
          <a:prstGeom prst="rect">
            <a:avLst/>
          </a:prstGeom>
        </p:spPr>
        <p:txBody>
          <a:bodyPr wrap="none">
            <a:spAutoFit/>
          </a:bodyPr>
          <a:lstStyle/>
          <a:p>
            <a:r>
              <a:rPr lang="zh-CN" altLang="en-US" dirty="0"/>
              <a:t> </a:t>
            </a:r>
            <a:r>
              <a:rPr lang="en-US" altLang="zh-CN" dirty="0"/>
              <a:t>C</a:t>
            </a:r>
            <a:r>
              <a:rPr lang="zh-CN" altLang="en-US" dirty="0"/>
              <a:t>事务运行结果</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115" y="3576097"/>
            <a:ext cx="7340097" cy="1416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6765905"/>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p:cNvSpPr/>
          <p:nvPr/>
        </p:nvSpPr>
        <p:spPr>
          <a:xfrm rot="2700000">
            <a:off x="-803840" y="-755763"/>
            <a:ext cx="5428563" cy="5833960"/>
          </a:xfrm>
          <a:custGeom>
            <a:avLst/>
            <a:gdLst>
              <a:gd name="connsiteX0" fmla="*/ 0 w 5428563"/>
              <a:gd name="connsiteY0" fmla="*/ 2574839 h 5504327"/>
              <a:gd name="connsiteX1" fmla="*/ 2574839 w 5428563"/>
              <a:gd name="connsiteY1" fmla="*/ 0 h 5504327"/>
              <a:gd name="connsiteX2" fmla="*/ 4511157 w 5428563"/>
              <a:gd name="connsiteY2" fmla="*/ 0 h 5504327"/>
              <a:gd name="connsiteX3" fmla="*/ 5428563 w 5428563"/>
              <a:gd name="connsiteY3" fmla="*/ 917406 h 5504327"/>
              <a:gd name="connsiteX4" fmla="*/ 5428563 w 5428563"/>
              <a:gd name="connsiteY4" fmla="*/ 4586921 h 5504327"/>
              <a:gd name="connsiteX5" fmla="*/ 4511157 w 5428563"/>
              <a:gd name="connsiteY5" fmla="*/ 5504327 h 5504327"/>
              <a:gd name="connsiteX6" fmla="*/ 2929489 w 5428563"/>
              <a:gd name="connsiteY6" fmla="*/ 5504327 h 550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8563" h="5504327">
                <a:moveTo>
                  <a:pt x="0" y="2574839"/>
                </a:moveTo>
                <a:lnTo>
                  <a:pt x="2574839" y="0"/>
                </a:lnTo>
                <a:lnTo>
                  <a:pt x="4511157" y="0"/>
                </a:lnTo>
                <a:cubicBezTo>
                  <a:pt x="5017826" y="0"/>
                  <a:pt x="5428563" y="410737"/>
                  <a:pt x="5428563" y="917406"/>
                </a:cubicBezTo>
                <a:lnTo>
                  <a:pt x="5428563" y="4586921"/>
                </a:lnTo>
                <a:cubicBezTo>
                  <a:pt x="5428563" y="5093590"/>
                  <a:pt x="5017826" y="5504327"/>
                  <a:pt x="4511157" y="5504327"/>
                </a:cubicBezTo>
                <a:lnTo>
                  <a:pt x="2929489" y="5504327"/>
                </a:lnTo>
                <a:close/>
              </a:path>
            </a:pathLst>
          </a:custGeom>
          <a:solidFill>
            <a:schemeClr val="accent1">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文本框 11"/>
          <p:cNvSpPr txBox="1"/>
          <p:nvPr/>
        </p:nvSpPr>
        <p:spPr>
          <a:xfrm>
            <a:off x="5981700" y="2419350"/>
            <a:ext cx="2843214"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PART  04</a:t>
            </a:r>
            <a:endParaRPr kumimoji="0" lang="zh-CN" altLang="en-US" sz="48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sp>
        <p:nvSpPr>
          <p:cNvPr id="13" name="文本框 12"/>
          <p:cNvSpPr txBox="1"/>
          <p:nvPr/>
        </p:nvSpPr>
        <p:spPr>
          <a:xfrm>
            <a:off x="5981700" y="3288447"/>
            <a:ext cx="2646878" cy="584775"/>
          </a:xfrm>
          <a:prstGeom prst="rect">
            <a:avLst/>
          </a:prstGeom>
          <a:noFill/>
        </p:spPr>
        <p:txBody>
          <a:bodyPr wrap="none" rtlCol="0">
            <a:spAutoFit/>
            <a:scene3d>
              <a:camera prst="orthographicFront"/>
              <a:lightRig rig="threePt" dir="t"/>
            </a:scene3d>
            <a:sp3d contourW="6350"/>
          </a:bodyPr>
          <a:lstStyle/>
          <a:p>
            <a:pPr lvl="0">
              <a:defRPr/>
            </a:pPr>
            <a:r>
              <a:rPr lang="zh-CN" altLang="en-US" sz="3200" b="1" dirty="0">
                <a:solidFill>
                  <a:srgbClr val="2980B9"/>
                </a:solidFill>
                <a:ea typeface="微软雅黑" panose="020B0503020204020204" charset="-122"/>
              </a:rPr>
              <a:t>事务隔离级别</a:t>
            </a:r>
            <a:endPar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endParaRPr>
          </a:p>
        </p:txBody>
      </p:sp>
      <p:pic>
        <p:nvPicPr>
          <p:cNvPr id="5" name="图片占位符 4"/>
          <p:cNvPicPr>
            <a:picLocks noGrp="1" noChangeAspect="1"/>
          </p:cNvPicPr>
          <p:nvPr>
            <p:ph type="pic" sz="quarter" idx="10"/>
          </p:nvPr>
        </p:nvPicPr>
        <p:blipFill>
          <a:blip r:embed="rId4" cstate="screen"/>
          <a:srcRect/>
          <a:stretch>
            <a:fillRect/>
          </a:stretch>
        </p:blipFill>
        <p:spPr/>
      </p:pic>
      <p:cxnSp>
        <p:nvCxnSpPr>
          <p:cNvPr id="14" name="直接连接符 13"/>
          <p:cNvCxnSpPr/>
          <p:nvPr/>
        </p:nvCxnSpPr>
        <p:spPr>
          <a:xfrm>
            <a:off x="6096000" y="3235833"/>
            <a:ext cx="31350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760692"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 隔离级别概述</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5" name="矩形 34"/>
          <p:cNvSpPr/>
          <p:nvPr/>
        </p:nvSpPr>
        <p:spPr>
          <a:xfrm>
            <a:off x="1049452" y="6280178"/>
            <a:ext cx="10776788" cy="328551"/>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对服务器的操作权限不能直接授予登录帐户，登录帐户只有成为某服务器角色的成员，才具有该服务器角色的全部权限。</a:t>
            </a:r>
          </a:p>
        </p:txBody>
      </p:sp>
      <p:grpSp>
        <p:nvGrpSpPr>
          <p:cNvPr id="12" name="组合 11"/>
          <p:cNvGrpSpPr/>
          <p:nvPr/>
        </p:nvGrpSpPr>
        <p:grpSpPr>
          <a:xfrm>
            <a:off x="823450" y="1238406"/>
            <a:ext cx="11002790" cy="773975"/>
            <a:chOff x="1088299" y="4153868"/>
            <a:chExt cx="2241974" cy="602039"/>
          </a:xfrm>
        </p:grpSpPr>
        <p:sp>
          <p:nvSpPr>
            <p:cNvPr id="13" name="矩形 12"/>
            <p:cNvSpPr/>
            <p:nvPr/>
          </p:nvSpPr>
          <p:spPr>
            <a:xfrm>
              <a:off x="1088299" y="4468621"/>
              <a:ext cx="2241974" cy="287286"/>
            </a:xfrm>
            <a:prstGeom prst="rect">
              <a:avLst/>
            </a:prstGeom>
          </p:spPr>
          <p:txBody>
            <a:bodyPr wrap="square">
              <a:spAutoFit/>
              <a:scene3d>
                <a:camera prst="orthographicFront"/>
                <a:lightRig rig="threePt" dir="t"/>
              </a:scene3d>
              <a:sp3d contourW="6350"/>
            </a:bodyPr>
            <a:lstStyle/>
            <a:p>
              <a:pPr indent="0"/>
              <a:r>
                <a:rPr lang="en-US" altLang="zh-CN" dirty="0">
                  <a:latin typeface="Courier New" panose="02070309020205020404" charset="0"/>
                  <a:ea typeface="宋体" panose="02010600030101010101" pitchFamily="2" charset="-122"/>
                  <a:sym typeface="+mn-ea"/>
                </a:rPr>
                <a:t>SQL Server 2019 </a:t>
              </a:r>
              <a:r>
                <a:rPr lang="zh-CN" altLang="en-US" dirty="0">
                  <a:latin typeface="Courier New" panose="02070309020205020404" charset="0"/>
                  <a:ea typeface="宋体" panose="02010600030101010101" pitchFamily="2" charset="-122"/>
                  <a:sym typeface="+mn-ea"/>
                </a:rPr>
                <a:t>提供了两种并发控制机制：悲观并发控制模式和乐观并发控制模式。</a:t>
              </a:r>
            </a:p>
          </p:txBody>
        </p:sp>
        <p:sp>
          <p:nvSpPr>
            <p:cNvPr id="14" name="矩形 13"/>
            <p:cNvSpPr/>
            <p:nvPr/>
          </p:nvSpPr>
          <p:spPr>
            <a:xfrm>
              <a:off x="1088299" y="4153868"/>
              <a:ext cx="2241974" cy="308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1</a:t>
              </a:r>
              <a:r>
                <a:rPr lang="zh-CN" altLang="en-US" b="1" dirty="0">
                  <a:solidFill>
                    <a:schemeClr val="tx1">
                      <a:lumMod val="65000"/>
                      <a:lumOff val="35000"/>
                    </a:schemeClr>
                  </a:solidFill>
                </a:rPr>
                <a:t>．并发控制模式</a:t>
              </a:r>
            </a:p>
          </p:txBody>
        </p:sp>
      </p:grpSp>
      <p:sp>
        <p:nvSpPr>
          <p:cNvPr id="2" name="矩形 1"/>
          <p:cNvSpPr/>
          <p:nvPr/>
        </p:nvSpPr>
        <p:spPr>
          <a:xfrm>
            <a:off x="1016719" y="2012381"/>
            <a:ext cx="10616252" cy="1477328"/>
          </a:xfrm>
          <a:prstGeom prst="rect">
            <a:avLst/>
          </a:prstGeom>
        </p:spPr>
        <p:txBody>
          <a:bodyPr wrap="square">
            <a:spAutoFit/>
          </a:bodyPr>
          <a:lstStyle/>
          <a:p>
            <a:r>
              <a:rPr lang="zh-CN" altLang="en-US" dirty="0"/>
              <a:t>（</a:t>
            </a:r>
            <a:r>
              <a:rPr lang="en-US" altLang="zh-CN" dirty="0"/>
              <a:t>1</a:t>
            </a:r>
            <a:r>
              <a:rPr lang="zh-CN" altLang="en-US" dirty="0"/>
              <a:t>）悲观并发控制模式</a:t>
            </a:r>
          </a:p>
          <a:p>
            <a:r>
              <a:rPr lang="zh-CN" altLang="en-US" dirty="0"/>
              <a:t>在悲观并发控制中，通过锁定系统锁定资源来阻止其他用户修改数据，以免影响自己。如果用户操作时应用了某个锁，只有锁的所有者释放该锁后，其他用户才能执行与该锁冲突的操作。悲观并发控制主要适用于数据争用激烈（数据修改操作足够多）的环境中，以及发生并发冲突时用锁保护数据的成本低于回滚事务的成本的环境中。在悲观并发控制中，读（</a:t>
            </a:r>
            <a:r>
              <a:rPr lang="en-US" altLang="zh-CN" dirty="0"/>
              <a:t>reader</a:t>
            </a:r>
            <a:r>
              <a:rPr lang="zh-CN" altLang="en-US" dirty="0"/>
              <a:t>）和写（</a:t>
            </a:r>
            <a:r>
              <a:rPr lang="en-US" altLang="zh-CN" dirty="0"/>
              <a:t>write</a:t>
            </a:r>
            <a:r>
              <a:rPr lang="zh-CN" altLang="en-US" dirty="0"/>
              <a:t>）之间是冲突的、互相阻塞的。</a:t>
            </a:r>
          </a:p>
        </p:txBody>
      </p:sp>
      <p:sp>
        <p:nvSpPr>
          <p:cNvPr id="3" name="矩形 2"/>
          <p:cNvSpPr/>
          <p:nvPr/>
        </p:nvSpPr>
        <p:spPr>
          <a:xfrm>
            <a:off x="1195056" y="3724079"/>
            <a:ext cx="10161307" cy="1754326"/>
          </a:xfrm>
          <a:prstGeom prst="rect">
            <a:avLst/>
          </a:prstGeom>
        </p:spPr>
        <p:txBody>
          <a:bodyPr wrap="square">
            <a:spAutoFit/>
          </a:bodyPr>
          <a:lstStyle/>
          <a:p>
            <a:r>
              <a:rPr lang="zh-CN" altLang="zh-CN" dirty="0" smtClean="0"/>
              <a:t>（</a:t>
            </a:r>
            <a:r>
              <a:rPr lang="en-US" altLang="zh-CN" dirty="0" smtClean="0"/>
              <a:t>2</a:t>
            </a:r>
            <a:r>
              <a:rPr lang="zh-CN" altLang="en-US" dirty="0"/>
              <a:t>）乐观并发控制模式</a:t>
            </a:r>
          </a:p>
          <a:p>
            <a:r>
              <a:rPr lang="zh-CN" altLang="en-US" dirty="0"/>
              <a:t>在乐观并发控制中，用户读取数据时不锁定数据。当一个用户更新数据时，系统将进行（行版本）检查，查看该用户读取数据后是否有其他用户又更改了数据。如果其他用户更新了数据，将产生一个错误信息，收到错误信息的用户将回滚事务并重新读取。乐观并发控制适用于数据争用不大（数据修改操作非常少）且偶尔回滚事务的成本低于读取数据时锁定数据的成本的环境。在乐观并发控制中，读和写之间不会相互阻塞，但是写和写之间会发生阻塞。</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事务概述</a:t>
            </a:r>
          </a:p>
        </p:txBody>
      </p:sp>
      <p:sp>
        <p:nvSpPr>
          <p:cNvPr id="137" name="文本框 136"/>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nvGrpSpPr>
          <p:cNvPr id="6" name="组合 5"/>
          <p:cNvGrpSpPr/>
          <p:nvPr/>
        </p:nvGrpSpPr>
        <p:grpSpPr>
          <a:xfrm>
            <a:off x="1046479" y="1242060"/>
            <a:ext cx="10309884" cy="2045573"/>
            <a:chOff x="1088299" y="4213143"/>
            <a:chExt cx="2241974" cy="2045630"/>
          </a:xfrm>
        </p:grpSpPr>
        <p:sp>
          <p:nvSpPr>
            <p:cNvPr id="7" name="矩形 6"/>
            <p:cNvSpPr/>
            <p:nvPr/>
          </p:nvSpPr>
          <p:spPr>
            <a:xfrm>
              <a:off x="1088299" y="4658290"/>
              <a:ext cx="2241974" cy="1600483"/>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）原子性：事务中的操作序列从逻辑上应作为一个工作单元整体考虑，要么全都执行，要么全都不执行。</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一致性：事务在完成时，所有数据必须从一个一致性状态变到另一个一致性状态。在相关数据库中，所有规则都必须应用于事务的修改，以保持所有数据的完整性，事务结束时，所有的内部数据结构都必须是正确的。</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3</a:t>
              </a:r>
              <a:r>
                <a:rPr lang="zh-CN" altLang="en-US" sz="1400" dirty="0">
                  <a:latin typeface="Courier New" panose="02070309020205020404" charset="0"/>
                  <a:ea typeface="宋体" panose="02010600030101010101" pitchFamily="2" charset="-122"/>
                  <a:sym typeface="+mn-ea"/>
                </a:rPr>
                <a:t>）隔离性：一个事务的执行不能被其他事务干扰，即一个事务内部的操作及使用的数据对并发执行的其他事务是隔离的。一个事务能查看到另一个事务的数据状态，要么是修改它之前的状态，要么是修改它之后的状态，不会是中间状态的数据。</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4</a:t>
              </a:r>
              <a:r>
                <a:rPr lang="zh-CN" altLang="en-US" sz="1400" dirty="0">
                  <a:latin typeface="Courier New" panose="02070309020205020404" charset="0"/>
                  <a:ea typeface="宋体" panose="02010600030101010101" pitchFamily="2" charset="-122"/>
                  <a:sym typeface="+mn-ea"/>
                </a:rPr>
                <a:t>）持续性：持续性也称永久性（</a:t>
              </a:r>
              <a:r>
                <a:rPr lang="en-US" altLang="zh-CN" sz="1400" dirty="0">
                  <a:latin typeface="Courier New" panose="02070309020205020404" charset="0"/>
                  <a:ea typeface="宋体" panose="02010600030101010101" pitchFamily="2" charset="-122"/>
                  <a:sym typeface="+mn-ea"/>
                </a:rPr>
                <a:t>Permanence</a:t>
              </a:r>
              <a:r>
                <a:rPr lang="zh-CN" altLang="en-US" sz="1400" dirty="0">
                  <a:latin typeface="Courier New" panose="02070309020205020404" charset="0"/>
                  <a:ea typeface="宋体" panose="02010600030101010101" pitchFamily="2" charset="-122"/>
                  <a:sym typeface="+mn-ea"/>
                </a:rPr>
                <a:t>），事务完成之后，它对于系统的影响是永久性的，无论发生何种操作，即使出现系统故障也将一直保存在磁盘上。</a:t>
              </a:r>
            </a:p>
          </p:txBody>
        </p:sp>
        <p:sp>
          <p:nvSpPr>
            <p:cNvPr id="8" name="矩形 7"/>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事务特性</a:t>
              </a:r>
            </a:p>
          </p:txBody>
        </p:sp>
      </p:grpSp>
      <p:grpSp>
        <p:nvGrpSpPr>
          <p:cNvPr id="2" name="组合 1"/>
          <p:cNvGrpSpPr/>
          <p:nvPr/>
        </p:nvGrpSpPr>
        <p:grpSpPr>
          <a:xfrm>
            <a:off x="1113153" y="3321349"/>
            <a:ext cx="10243209" cy="1399242"/>
            <a:chOff x="1088299" y="4213143"/>
            <a:chExt cx="2241974" cy="1399281"/>
          </a:xfrm>
        </p:grpSpPr>
        <p:sp>
          <p:nvSpPr>
            <p:cNvPr id="3" name="矩形 2"/>
            <p:cNvSpPr/>
            <p:nvPr/>
          </p:nvSpPr>
          <p:spPr>
            <a:xfrm>
              <a:off x="1088299" y="4658290"/>
              <a:ext cx="2241974" cy="954134"/>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begin transaction [</a:t>
              </a:r>
              <a:r>
                <a:rPr lang="zh-CN" altLang="en-US" sz="1400" dirty="0">
                  <a:latin typeface="Courier New" panose="02070309020205020404" charset="0"/>
                  <a:ea typeface="宋体" panose="02010600030101010101" pitchFamily="2" charset="-122"/>
                  <a:sym typeface="+mn-ea"/>
                </a:rPr>
                <a:t>事务名</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：启动事务（设置起点）；</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commit transaction [</a:t>
              </a:r>
              <a:r>
                <a:rPr lang="zh-CN" altLang="en-US" sz="1400" dirty="0">
                  <a:latin typeface="Courier New" panose="02070309020205020404" charset="0"/>
                  <a:ea typeface="宋体" panose="02010600030101010101" pitchFamily="2" charset="-122"/>
                  <a:sym typeface="+mn-ea"/>
                </a:rPr>
                <a:t>事务名</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：提交事务，提交的数据变成数据库的永久部分；</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3</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rollback transaction [</a:t>
              </a:r>
              <a:r>
                <a:rPr lang="zh-CN" altLang="en-US" sz="1400" dirty="0">
                  <a:latin typeface="Courier New" panose="02070309020205020404" charset="0"/>
                  <a:ea typeface="宋体" panose="02010600030101010101" pitchFamily="2" charset="-122"/>
                  <a:sym typeface="+mn-ea"/>
                </a:rPr>
                <a:t>事务名</a:t>
              </a:r>
              <a:r>
                <a:rPr lang="en-US" altLang="zh-CN" sz="1400" dirty="0">
                  <a:latin typeface="Courier New" panose="02070309020205020404" charset="0"/>
                  <a:ea typeface="宋体" panose="02010600030101010101" pitchFamily="2" charset="-122"/>
                  <a:sym typeface="+mn-ea"/>
                </a:rPr>
                <a:t>]</a:t>
              </a:r>
              <a:r>
                <a:rPr lang="zh-CN" altLang="en-US" sz="1400" dirty="0">
                  <a:latin typeface="Courier New" panose="02070309020205020404" charset="0"/>
                  <a:ea typeface="宋体" panose="02010600030101010101" pitchFamily="2" charset="-122"/>
                  <a:sym typeface="+mn-ea"/>
                </a:rPr>
                <a:t>：回滚事务，撤销全部操作，回滚到事务开始时的状态；</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4</a:t>
              </a:r>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save transaction &lt;</a:t>
              </a:r>
              <a:r>
                <a:rPr lang="zh-CN" altLang="en-US" sz="1400" dirty="0">
                  <a:latin typeface="Courier New" panose="02070309020205020404" charset="0"/>
                  <a:ea typeface="宋体" panose="02010600030101010101" pitchFamily="2" charset="-122"/>
                  <a:sym typeface="+mn-ea"/>
                </a:rPr>
                <a:t>事务名</a:t>
              </a:r>
              <a:r>
                <a:rPr lang="en-US" altLang="zh-CN" sz="1400" dirty="0">
                  <a:latin typeface="Courier New" panose="02070309020205020404" charset="0"/>
                  <a:ea typeface="宋体" panose="02010600030101010101" pitchFamily="2" charset="-122"/>
                  <a:sym typeface="+mn-ea"/>
                </a:rPr>
                <a:t>&gt;</a:t>
              </a:r>
              <a:r>
                <a:rPr lang="zh-CN" altLang="en-US" sz="1400" dirty="0">
                  <a:latin typeface="Courier New" panose="02070309020205020404" charset="0"/>
                  <a:ea typeface="宋体" panose="02010600030101010101" pitchFamily="2" charset="-122"/>
                  <a:sym typeface="+mn-ea"/>
                </a:rPr>
                <a:t>：可选语句，在事务内设置保存点，可以使事务回滚到保存点，而不是回滚到事务的起点。</a:t>
              </a:r>
            </a:p>
          </p:txBody>
        </p:sp>
        <p:sp>
          <p:nvSpPr>
            <p:cNvPr id="4" name="矩形 3"/>
            <p:cNvSpPr/>
            <p:nvPr/>
          </p:nvSpPr>
          <p:spPr>
            <a:xfrm>
              <a:off x="1088299" y="4213143"/>
              <a:ext cx="2241974" cy="3961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事务控制语句</a:t>
              </a:r>
            </a:p>
          </p:txBody>
        </p:sp>
      </p:grpSp>
      <p:grpSp>
        <p:nvGrpSpPr>
          <p:cNvPr id="5" name="组合 4"/>
          <p:cNvGrpSpPr/>
          <p:nvPr/>
        </p:nvGrpSpPr>
        <p:grpSpPr>
          <a:xfrm>
            <a:off x="1129665" y="4921251"/>
            <a:ext cx="10226697" cy="1526380"/>
            <a:chOff x="1088299" y="4213143"/>
            <a:chExt cx="2241974" cy="1187307"/>
          </a:xfrm>
        </p:grpSpPr>
        <p:sp>
          <p:nvSpPr>
            <p:cNvPr id="9" name="矩形 8"/>
            <p:cNvSpPr/>
            <p:nvPr/>
          </p:nvSpPr>
          <p:spPr>
            <a:xfrm>
              <a:off x="1088299" y="4658290"/>
              <a:ext cx="2241974" cy="742160"/>
            </a:xfrm>
            <a:prstGeom prst="rect">
              <a:avLst/>
            </a:prstGeom>
          </p:spPr>
          <p:txBody>
            <a:bodyPr wrap="square">
              <a:spAutoFit/>
              <a:scene3d>
                <a:camera prst="orthographicFront"/>
                <a:lightRig rig="threePt" dir="t"/>
              </a:scene3d>
              <a:sp3d contourW="6350"/>
            </a:bodyPr>
            <a:lstStyle/>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1</a:t>
              </a:r>
              <a:r>
                <a:rPr lang="zh-CN" altLang="en-US" sz="1400" dirty="0">
                  <a:latin typeface="Courier New" panose="02070309020205020404" charset="0"/>
                  <a:ea typeface="宋体" panose="02010600030101010101" pitchFamily="2" charset="-122"/>
                  <a:sym typeface="+mn-ea"/>
                </a:rPr>
                <a:t>）批处理是一组整体编译的</a:t>
              </a:r>
              <a:r>
                <a:rPr lang="en-US" altLang="zh-CN" sz="1400" dirty="0">
                  <a:latin typeface="Courier New" panose="02070309020205020404" charset="0"/>
                  <a:ea typeface="宋体" panose="02010600030101010101" pitchFamily="2" charset="-122"/>
                  <a:sym typeface="+mn-ea"/>
                </a:rPr>
                <a:t>SQL</a:t>
              </a:r>
              <a:r>
                <a:rPr lang="zh-CN" altLang="en-US" sz="1400" dirty="0">
                  <a:latin typeface="Courier New" panose="02070309020205020404" charset="0"/>
                  <a:ea typeface="宋体" panose="02010600030101010101" pitchFamily="2" charset="-122"/>
                  <a:sym typeface="+mn-ea"/>
                </a:rPr>
                <a:t>语句，事务是一组作为逻辑工作单元执行的</a:t>
              </a:r>
              <a:r>
                <a:rPr lang="en-US" altLang="zh-CN" sz="1400" dirty="0">
                  <a:latin typeface="Courier New" panose="02070309020205020404" charset="0"/>
                  <a:ea typeface="宋体" panose="02010600030101010101" pitchFamily="2" charset="-122"/>
                  <a:sym typeface="+mn-ea"/>
                </a:rPr>
                <a:t>SQL</a:t>
              </a:r>
              <a:r>
                <a:rPr lang="zh-CN" altLang="en-US" sz="1400" dirty="0">
                  <a:latin typeface="Courier New" panose="02070309020205020404" charset="0"/>
                  <a:ea typeface="宋体" panose="02010600030101010101" pitchFamily="2" charset="-122"/>
                  <a:sym typeface="+mn-ea"/>
                </a:rPr>
                <a:t>语句。</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2</a:t>
              </a:r>
              <a:r>
                <a:rPr lang="zh-CN" altLang="en-US" sz="1400" dirty="0">
                  <a:latin typeface="Courier New" panose="02070309020205020404" charset="0"/>
                  <a:ea typeface="宋体" panose="02010600030101010101" pitchFamily="2" charset="-122"/>
                  <a:sym typeface="+mn-ea"/>
                </a:rPr>
                <a:t>）批处理语句的组合发生在编译时刻，事务中语句的组合发生在执行时刻。</a:t>
              </a:r>
            </a:p>
            <a:p>
              <a:pPr indent="0"/>
              <a:r>
                <a:rPr lang="zh-CN" altLang="en-US" sz="1400" dirty="0">
                  <a:latin typeface="Courier New" panose="02070309020205020404" charset="0"/>
                  <a:ea typeface="宋体" panose="02010600030101010101" pitchFamily="2" charset="-122"/>
                  <a:sym typeface="+mn-ea"/>
                </a:rPr>
                <a:t>（</a:t>
              </a:r>
              <a:r>
                <a:rPr lang="en-US" altLang="zh-CN" sz="1400" dirty="0">
                  <a:latin typeface="Courier New" panose="02070309020205020404" charset="0"/>
                  <a:ea typeface="宋体" panose="02010600030101010101" pitchFamily="2" charset="-122"/>
                  <a:sym typeface="+mn-ea"/>
                </a:rPr>
                <a:t>3</a:t>
              </a:r>
              <a:r>
                <a:rPr lang="zh-CN" altLang="en-US" sz="1400" dirty="0">
                  <a:latin typeface="Courier New" panose="02070309020205020404" charset="0"/>
                  <a:ea typeface="宋体" panose="02010600030101010101" pitchFamily="2" charset="-122"/>
                  <a:sym typeface="+mn-ea"/>
                </a:rPr>
                <a:t>）编译时，批处理中某条语句存在语法错误，系统将终止批处理中所有语句；运行时，事务中某个数据修改违反约束、规则等，系统默认只退回到产生该错误时刻的语句。</a:t>
              </a:r>
            </a:p>
          </p:txBody>
        </p:sp>
        <p:sp>
          <p:nvSpPr>
            <p:cNvPr id="10" name="矩形 9"/>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事务和批处理的区别</a:t>
              </a:r>
            </a:p>
          </p:txBody>
        </p:sp>
      </p:grpSp>
    </p:spTree>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圆角 27"/>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29" name="直接连接符 28"/>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03349" y="366923"/>
            <a:ext cx="2760692"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ea typeface="微软雅黑" panose="020B0503020204020204" charset="-122"/>
              </a:rPr>
              <a:t> 隔离级别概述</a:t>
            </a:r>
            <a:endParaRPr kumimoji="0" lang="zh-CN" altLang="en-US" sz="3200" b="1" i="0" kern="1200" cap="none" spc="0" normalizeH="0" baseline="0" noProof="0" dirty="0">
              <a:solidFill>
                <a:srgbClr val="2980B9"/>
              </a:solidFill>
              <a:latin typeface="Arial" panose="020B0604020202020204"/>
              <a:ea typeface="微软雅黑" panose="020B0503020204020204" charset="-122"/>
              <a:cs typeface="+mn-cs"/>
            </a:endParaRPr>
          </a:p>
        </p:txBody>
      </p:sp>
      <p:sp>
        <p:nvSpPr>
          <p:cNvPr id="31" name="文本框 30"/>
          <p:cNvSpPr txBox="1"/>
          <p:nvPr/>
        </p:nvSpPr>
        <p:spPr>
          <a:xfrm>
            <a:off x="521743" y="400325"/>
            <a:ext cx="527709" cy="461665"/>
          </a:xfrm>
          <a:prstGeom prst="rect">
            <a:avLst/>
          </a:prstGeom>
          <a:noFill/>
        </p:spPr>
        <p:txBody>
          <a:bodyPr wrap="none" rtlCol="0">
            <a:spAutoFit/>
          </a:bodyPr>
          <a:lstStyle/>
          <a:p>
            <a:pPr marR="0" indent="0" algn="ctr" defTabSz="914400" fontAlgn="auto">
              <a:lnSpc>
                <a:spcPct val="100000"/>
              </a:lnSpc>
              <a:spcBef>
                <a:spcPts val="0"/>
              </a:spcBef>
              <a:spcAft>
                <a:spcPts val="0"/>
              </a:spcAft>
              <a:buClrTx/>
              <a:buSzTx/>
              <a:buFontTx/>
              <a:buNone/>
              <a:defRPr/>
            </a:pPr>
            <a:r>
              <a:rPr kumimoji="0" lang="en-US" altLang="zh-CN" sz="2400" b="1" i="0" kern="1200" cap="none" spc="0" normalizeH="0" baseline="0" noProof="0" dirty="0" smtClean="0">
                <a:solidFill>
                  <a:srgbClr val="FFFFFF"/>
                </a:solidFill>
                <a:latin typeface="Arial" panose="020B0604020202020204"/>
                <a:ea typeface="微软雅黑" panose="020B0503020204020204" charset="-122"/>
                <a:cs typeface="+mn-cs"/>
              </a:rPr>
              <a:t>01</a:t>
            </a:r>
            <a:endParaRPr kumimoji="0" lang="zh-CN" altLang="en-US" sz="2400" b="1" i="0" kern="1200" cap="none" spc="0" normalizeH="0" baseline="0" noProof="0" dirty="0">
              <a:solidFill>
                <a:srgbClr val="FFFFFF"/>
              </a:solidFill>
              <a:latin typeface="Arial" panose="020B0604020202020204"/>
              <a:ea typeface="微软雅黑" panose="020B0503020204020204" charset="-122"/>
              <a:cs typeface="+mn-cs"/>
            </a:endParaRPr>
          </a:p>
        </p:txBody>
      </p:sp>
      <p:sp>
        <p:nvSpPr>
          <p:cNvPr id="32" name="任意多边形: 形状 31"/>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3" name="任意多边形: 形状 32"/>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4" name="任意多边形: 形状 33"/>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5" name="矩形 34"/>
          <p:cNvSpPr/>
          <p:nvPr/>
        </p:nvSpPr>
        <p:spPr>
          <a:xfrm>
            <a:off x="1049452" y="6280178"/>
            <a:ext cx="10776788" cy="328551"/>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对服务器的操作权限不能直接授予登录帐户，登录帐户只有成为某服务器角色的成员，才具有该服务器角色的全部权限。</a:t>
            </a:r>
          </a:p>
        </p:txBody>
      </p:sp>
      <p:grpSp>
        <p:nvGrpSpPr>
          <p:cNvPr id="12" name="组合 11"/>
          <p:cNvGrpSpPr/>
          <p:nvPr/>
        </p:nvGrpSpPr>
        <p:grpSpPr>
          <a:xfrm>
            <a:off x="823450" y="1238407"/>
            <a:ext cx="11002790" cy="1881971"/>
            <a:chOff x="1088299" y="4153868"/>
            <a:chExt cx="2241974" cy="1463897"/>
          </a:xfrm>
        </p:grpSpPr>
        <p:sp>
          <p:nvSpPr>
            <p:cNvPr id="13" name="矩形 12"/>
            <p:cNvSpPr/>
            <p:nvPr/>
          </p:nvSpPr>
          <p:spPr>
            <a:xfrm>
              <a:off x="1088299" y="4468621"/>
              <a:ext cx="2241974" cy="1149144"/>
            </a:xfrm>
            <a:prstGeom prst="rect">
              <a:avLst/>
            </a:prstGeom>
          </p:spPr>
          <p:txBody>
            <a:bodyPr wrap="square">
              <a:spAutoFit/>
              <a:scene3d>
                <a:camera prst="orthographicFront"/>
                <a:lightRig rig="threePt" dir="t"/>
              </a:scene3d>
              <a:sp3d contourW="6350"/>
            </a:bodyPr>
            <a:lstStyle/>
            <a:p>
              <a:pPr indent="0"/>
              <a:r>
                <a:rPr lang="zh-CN" altLang="en-US" dirty="0">
                  <a:latin typeface="Courier New" panose="02070309020205020404" charset="0"/>
                  <a:ea typeface="宋体" panose="02010600030101010101" pitchFamily="2" charset="-122"/>
                  <a:sym typeface="+mn-ea"/>
                </a:rPr>
                <a:t>设置事务隔离级别的命令是</a:t>
              </a:r>
              <a:r>
                <a:rPr lang="en-US" altLang="zh-CN" dirty="0">
                  <a:latin typeface="Courier New" panose="02070309020205020404" charset="0"/>
                  <a:ea typeface="宋体" panose="02010600030101010101" pitchFamily="2" charset="-122"/>
                  <a:sym typeface="+mn-ea"/>
                </a:rPr>
                <a:t>set transaction isolation level</a:t>
              </a:r>
              <a:r>
                <a:rPr lang="zh-CN" altLang="en-US" dirty="0">
                  <a:latin typeface="Courier New" panose="02070309020205020404" charset="0"/>
                  <a:ea typeface="宋体" panose="02010600030101010101" pitchFamily="2" charset="-122"/>
                  <a:sym typeface="+mn-ea"/>
                </a:rPr>
                <a:t>，其语法格式如下：</a:t>
              </a:r>
            </a:p>
            <a:p>
              <a:pPr indent="0"/>
              <a:r>
                <a:rPr lang="zh-CN" altLang="en-US" dirty="0">
                  <a:latin typeface="Courier New" panose="02070309020205020404" charset="0"/>
                  <a:ea typeface="宋体" panose="02010600030101010101" pitchFamily="2" charset="-122"/>
                  <a:sym typeface="+mn-ea"/>
                </a:rPr>
                <a:t>格式：</a:t>
              </a:r>
              <a:r>
                <a:rPr lang="en-US" altLang="zh-CN" dirty="0">
                  <a:latin typeface="Courier New" panose="02070309020205020404" charset="0"/>
                  <a:ea typeface="宋体" panose="02010600030101010101" pitchFamily="2" charset="-122"/>
                  <a:sym typeface="+mn-ea"/>
                </a:rPr>
                <a:t>set transaction isolation level</a:t>
              </a:r>
            </a:p>
            <a:p>
              <a:pPr indent="0"/>
              <a:r>
                <a:rPr lang="en-US" altLang="zh-CN" dirty="0">
                  <a:latin typeface="Courier New" panose="02070309020205020404" charset="0"/>
                  <a:ea typeface="宋体" panose="02010600030101010101" pitchFamily="2" charset="-122"/>
                  <a:sym typeface="+mn-ea"/>
                </a:rPr>
                <a:t> { read committed | read uncommitted | repeatable read | </a:t>
              </a:r>
              <a:r>
                <a:rPr lang="en-US" altLang="zh-CN" dirty="0" err="1">
                  <a:latin typeface="Courier New" panose="02070309020205020404" charset="0"/>
                  <a:ea typeface="宋体" panose="02010600030101010101" pitchFamily="2" charset="-122"/>
                  <a:sym typeface="+mn-ea"/>
                </a:rPr>
                <a:t>serializable</a:t>
              </a:r>
              <a:r>
                <a:rPr lang="en-US" altLang="zh-CN" dirty="0">
                  <a:latin typeface="Courier New" panose="02070309020205020404" charset="0"/>
                  <a:ea typeface="宋体" panose="02010600030101010101" pitchFamily="2" charset="-122"/>
                  <a:sym typeface="+mn-ea"/>
                </a:rPr>
                <a:t> | snapshot }</a:t>
              </a:r>
            </a:p>
            <a:p>
              <a:pPr indent="0"/>
              <a:r>
                <a:rPr lang="zh-CN" altLang="en-US" dirty="0">
                  <a:latin typeface="Courier New" panose="02070309020205020404" charset="0"/>
                  <a:ea typeface="宋体" panose="02010600030101010101" pitchFamily="2" charset="-122"/>
                  <a:sym typeface="+mn-ea"/>
                </a:rPr>
                <a:t>说明：系统按照设置的隔离级别自动控制并发事务处理；</a:t>
              </a:r>
            </a:p>
          </p:txBody>
        </p:sp>
        <p:sp>
          <p:nvSpPr>
            <p:cNvPr id="14" name="矩形 13"/>
            <p:cNvSpPr/>
            <p:nvPr/>
          </p:nvSpPr>
          <p:spPr>
            <a:xfrm>
              <a:off x="1088299" y="4153868"/>
              <a:ext cx="2241974" cy="308134"/>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2</a:t>
              </a:r>
              <a:r>
                <a:rPr lang="zh-CN" altLang="en-US" b="1" dirty="0">
                  <a:solidFill>
                    <a:schemeClr val="tx1">
                      <a:lumMod val="65000"/>
                      <a:lumOff val="35000"/>
                    </a:schemeClr>
                  </a:solidFill>
                </a:rPr>
                <a:t>．事务隔离级别</a:t>
              </a:r>
            </a:p>
          </p:txBody>
        </p:sp>
      </p:grpSp>
    </p:spTree>
    <p:extLst>
      <p:ext uri="{BB962C8B-B14F-4D97-AF65-F5344CB8AC3E}">
        <p14:creationId xmlns:p14="http://schemas.microsoft.com/office/powerpoint/2010/main" val="4097902493"/>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288353" cy="584775"/>
          </a:xfrm>
          <a:prstGeom prst="rect">
            <a:avLst/>
          </a:prstGeom>
          <a:noFill/>
        </p:spPr>
        <p:txBody>
          <a:bodyPr wrap="none" rtlCol="0">
            <a:spAutoFit/>
            <a:scene3d>
              <a:camera prst="orthographicFront"/>
              <a:lightRig rig="threePt" dir="t"/>
            </a:scene3d>
            <a:sp3d contourW="6350"/>
          </a:bodyPr>
          <a:lstStyle/>
          <a:p>
            <a:pPr lvl="0">
              <a:defRPr/>
            </a:pPr>
            <a:r>
              <a:rPr lang="en-US" altLang="zh-CN" sz="3200" b="1" dirty="0">
                <a:solidFill>
                  <a:srgbClr val="2980B9"/>
                </a:solidFill>
                <a:ea typeface="微软雅黑" panose="020B0503020204020204" charset="-122"/>
              </a:rPr>
              <a:t>ISO </a:t>
            </a:r>
            <a:r>
              <a:rPr lang="zh-CN" altLang="en-US" sz="3200" b="1" dirty="0">
                <a:solidFill>
                  <a:srgbClr val="2980B9"/>
                </a:solidFill>
                <a:ea typeface="微软雅黑" panose="020B0503020204020204" charset="-122"/>
              </a:rPr>
              <a:t>标准事务隔离级别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 name="矩形 2"/>
          <p:cNvSpPr/>
          <p:nvPr/>
        </p:nvSpPr>
        <p:spPr>
          <a:xfrm>
            <a:off x="355577" y="1329133"/>
            <a:ext cx="11307003" cy="646331"/>
          </a:xfrm>
          <a:prstGeom prst="rect">
            <a:avLst/>
          </a:prstGeom>
        </p:spPr>
        <p:txBody>
          <a:bodyPr wrap="square">
            <a:spAutoFit/>
          </a:bodyPr>
          <a:lstStyle/>
          <a:p>
            <a:r>
              <a:rPr lang="en-US" altLang="zh-CN" dirty="0"/>
              <a:t>SQL Server 2019 </a:t>
            </a:r>
            <a:r>
              <a:rPr lang="zh-CN" altLang="zh-CN" dirty="0"/>
              <a:t>支持</a:t>
            </a:r>
            <a:r>
              <a:rPr lang="en-US" altLang="zh-CN" dirty="0"/>
              <a:t> ANSI/ISO SQL 92 </a:t>
            </a:r>
            <a:r>
              <a:rPr lang="zh-CN" altLang="zh-CN" dirty="0"/>
              <a:t>标准定义的</a:t>
            </a:r>
            <a:r>
              <a:rPr lang="en-US" altLang="zh-CN" dirty="0"/>
              <a:t>4</a:t>
            </a:r>
            <a:r>
              <a:rPr lang="zh-CN" altLang="zh-CN" dirty="0"/>
              <a:t>个等级的事务隔离级别，不同事务隔离级别能够解决的数据并发问题的能力是不同的</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36897436"/>
              </p:ext>
            </p:extLst>
          </p:nvPr>
        </p:nvGraphicFramePr>
        <p:xfrm>
          <a:off x="670111" y="2185194"/>
          <a:ext cx="10686252" cy="2922835"/>
        </p:xfrm>
        <a:graphic>
          <a:graphicData uri="http://schemas.openxmlformats.org/drawingml/2006/table">
            <a:tbl>
              <a:tblPr/>
              <a:tblGrid>
                <a:gridCol w="1788063"/>
                <a:gridCol w="1265152"/>
                <a:gridCol w="1621022"/>
                <a:gridCol w="1284035"/>
                <a:gridCol w="2287732"/>
                <a:gridCol w="2440248"/>
              </a:tblGrid>
              <a:tr h="584567">
                <a:tc>
                  <a:txBody>
                    <a:bodyPr/>
                    <a:lstStyle/>
                    <a:p>
                      <a:pPr algn="ctr">
                        <a:lnSpc>
                          <a:spcPts val="1400"/>
                        </a:lnSpc>
                        <a:spcBef>
                          <a:spcPts val="100"/>
                        </a:spcBef>
                        <a:spcAft>
                          <a:spcPts val="100"/>
                        </a:spcAft>
                      </a:pPr>
                      <a:r>
                        <a:rPr lang="zh-CN" sz="2000" kern="100" dirty="0">
                          <a:effectLst/>
                          <a:latin typeface="Arial"/>
                          <a:ea typeface="黑体"/>
                          <a:cs typeface="Times New Roman"/>
                        </a:rPr>
                        <a:t>隔离级别</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脏读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不可重复读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幻读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第一类丢失更新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第二类丢失更新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567">
                <a:tc>
                  <a:txBody>
                    <a:bodyPr/>
                    <a:lstStyle/>
                    <a:p>
                      <a:pPr marL="36195" marR="36195" algn="just">
                        <a:lnSpc>
                          <a:spcPts val="1400"/>
                        </a:lnSpc>
                        <a:spcBef>
                          <a:spcPts val="100"/>
                        </a:spcBef>
                        <a:spcAft>
                          <a:spcPts val="100"/>
                        </a:spcAft>
                      </a:pPr>
                      <a:r>
                        <a:rPr lang="zh-CN" sz="2000">
                          <a:effectLst/>
                          <a:latin typeface="Times New Roman"/>
                          <a:ea typeface="宋体"/>
                        </a:rPr>
                        <a:t>未提交读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567">
                <a:tc>
                  <a:txBody>
                    <a:bodyPr/>
                    <a:lstStyle/>
                    <a:p>
                      <a:pPr marL="36195" marR="36195" algn="just">
                        <a:lnSpc>
                          <a:spcPts val="1400"/>
                        </a:lnSpc>
                        <a:spcBef>
                          <a:spcPts val="100"/>
                        </a:spcBef>
                        <a:spcAft>
                          <a:spcPts val="100"/>
                        </a:spcAft>
                      </a:pPr>
                      <a:r>
                        <a:rPr lang="zh-CN" sz="2000">
                          <a:effectLst/>
                          <a:latin typeface="Times New Roman"/>
                          <a:ea typeface="宋体"/>
                          <a:cs typeface="Tahoma"/>
                        </a:rPr>
                        <a:t>已</a:t>
                      </a:r>
                      <a:r>
                        <a:rPr lang="zh-CN" sz="2000">
                          <a:effectLst/>
                          <a:latin typeface="Times New Roman"/>
                          <a:ea typeface="宋体"/>
                        </a:rPr>
                        <a:t>提交读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567">
                <a:tc>
                  <a:txBody>
                    <a:bodyPr/>
                    <a:lstStyle/>
                    <a:p>
                      <a:pPr marL="36195" marR="36195" algn="just">
                        <a:lnSpc>
                          <a:spcPts val="1400"/>
                        </a:lnSpc>
                        <a:spcBef>
                          <a:spcPts val="100"/>
                        </a:spcBef>
                        <a:spcAft>
                          <a:spcPts val="100"/>
                        </a:spcAft>
                      </a:pPr>
                      <a:r>
                        <a:rPr lang="zh-CN" sz="2000">
                          <a:effectLst/>
                          <a:latin typeface="Times New Roman"/>
                          <a:ea typeface="宋体"/>
                        </a:rPr>
                        <a:t>可重复读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4567">
                <a:tc>
                  <a:txBody>
                    <a:bodyPr/>
                    <a:lstStyle/>
                    <a:p>
                      <a:pPr marL="36195" marR="36195" algn="just">
                        <a:lnSpc>
                          <a:spcPts val="1400"/>
                        </a:lnSpc>
                        <a:spcBef>
                          <a:spcPts val="100"/>
                        </a:spcBef>
                        <a:spcAft>
                          <a:spcPts val="100"/>
                        </a:spcAft>
                      </a:pPr>
                      <a:r>
                        <a:rPr lang="zh-CN" sz="2000">
                          <a:effectLst/>
                          <a:latin typeface="Times New Roman"/>
                          <a:ea typeface="宋体"/>
                        </a:rPr>
                        <a:t>可串行化读</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just">
                        <a:lnSpc>
                          <a:spcPts val="1400"/>
                        </a:lnSpc>
                        <a:spcBef>
                          <a:spcPts val="100"/>
                        </a:spcBef>
                        <a:spcAft>
                          <a:spcPts val="100"/>
                        </a:spcAft>
                      </a:pPr>
                      <a:r>
                        <a:rPr lang="zh-CN" sz="2000" dirty="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440787" y="1652298"/>
            <a:ext cx="3877985" cy="369332"/>
          </a:xfrm>
          <a:prstGeom prst="rect">
            <a:avLst/>
          </a:prstGeom>
        </p:spPr>
        <p:txBody>
          <a:bodyPr wrap="none">
            <a:spAutoFit/>
          </a:bodyPr>
          <a:lstStyle/>
          <a:p>
            <a:r>
              <a:rPr lang="zh-CN" altLang="zh-CN" dirty="0"/>
              <a:t>事务隔离级别对并发问题的解决情况</a:t>
            </a:r>
            <a:endParaRPr lang="zh-CN" altLang="en-US" dirty="0"/>
          </a:p>
        </p:txBody>
      </p:sp>
      <p:sp>
        <p:nvSpPr>
          <p:cNvPr id="6" name="矩形 5"/>
          <p:cNvSpPr/>
          <p:nvPr/>
        </p:nvSpPr>
        <p:spPr>
          <a:xfrm>
            <a:off x="785597" y="5347928"/>
            <a:ext cx="10570766" cy="646331"/>
          </a:xfrm>
          <a:prstGeom prst="rect">
            <a:avLst/>
          </a:prstGeom>
        </p:spPr>
        <p:txBody>
          <a:bodyPr wrap="square">
            <a:spAutoFit/>
          </a:bodyPr>
          <a:lstStyle/>
          <a:p>
            <a:r>
              <a:rPr lang="zh-CN" altLang="zh-CN" dirty="0"/>
              <a:t>隔离级别越高，越能保证数据的完整性和一致性，但也意味着并发性能的降低。通常情况下，隔离级别设为</a:t>
            </a:r>
            <a:r>
              <a:rPr lang="en-US" altLang="zh-CN" dirty="0"/>
              <a:t>Read Committed</a:t>
            </a:r>
            <a:r>
              <a:rPr lang="zh-CN" altLang="zh-CN" dirty="0"/>
              <a:t>，既能避免脏读取，又保持较好的并发性能。</a:t>
            </a:r>
          </a:p>
        </p:txBody>
      </p:sp>
    </p:spTree>
    <p:extLst>
      <p:ext uri="{BB962C8B-B14F-4D97-AF65-F5344CB8AC3E}">
        <p14:creationId xmlns:p14="http://schemas.microsoft.com/office/powerpoint/2010/main" val="1150852326"/>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288353" cy="584775"/>
          </a:xfrm>
          <a:prstGeom prst="rect">
            <a:avLst/>
          </a:prstGeom>
          <a:noFill/>
        </p:spPr>
        <p:txBody>
          <a:bodyPr wrap="none" rtlCol="0">
            <a:spAutoFit/>
            <a:scene3d>
              <a:camera prst="orthographicFront"/>
              <a:lightRig rig="threePt" dir="t"/>
            </a:scene3d>
            <a:sp3d contourW="6350"/>
          </a:bodyPr>
          <a:lstStyle/>
          <a:p>
            <a:pPr lvl="0">
              <a:defRPr/>
            </a:pPr>
            <a:r>
              <a:rPr lang="en-US" altLang="zh-CN" sz="3200" b="1" dirty="0">
                <a:solidFill>
                  <a:srgbClr val="2980B9"/>
                </a:solidFill>
                <a:ea typeface="微软雅黑" panose="020B0503020204020204" charset="-122"/>
              </a:rPr>
              <a:t>ISO </a:t>
            </a:r>
            <a:r>
              <a:rPr lang="zh-CN" altLang="en-US" sz="3200" b="1" dirty="0">
                <a:solidFill>
                  <a:srgbClr val="2980B9"/>
                </a:solidFill>
                <a:ea typeface="微软雅黑" panose="020B0503020204020204" charset="-122"/>
              </a:rPr>
              <a:t>标准事务隔离级别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02</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2" name="矩形 1"/>
          <p:cNvSpPr/>
          <p:nvPr/>
        </p:nvSpPr>
        <p:spPr>
          <a:xfrm>
            <a:off x="432055" y="1145136"/>
            <a:ext cx="1467068" cy="369332"/>
          </a:xfrm>
          <a:prstGeom prst="rect">
            <a:avLst/>
          </a:prstGeom>
        </p:spPr>
        <p:txBody>
          <a:bodyPr wrap="none">
            <a:spAutoFit/>
          </a:bodyPr>
          <a:lstStyle/>
          <a:p>
            <a:r>
              <a:rPr lang="en-US" altLang="zh-CN" b="1" dirty="0"/>
              <a:t>1</a:t>
            </a:r>
            <a:r>
              <a:rPr lang="zh-CN" altLang="zh-CN" b="1" dirty="0"/>
              <a:t>．未提交读</a:t>
            </a:r>
          </a:p>
        </p:txBody>
      </p:sp>
      <p:sp>
        <p:nvSpPr>
          <p:cNvPr id="7" name="矩形 6"/>
          <p:cNvSpPr/>
          <p:nvPr/>
        </p:nvSpPr>
        <p:spPr>
          <a:xfrm>
            <a:off x="432054" y="1514468"/>
            <a:ext cx="11230525" cy="923330"/>
          </a:xfrm>
          <a:prstGeom prst="rect">
            <a:avLst/>
          </a:prstGeom>
        </p:spPr>
        <p:txBody>
          <a:bodyPr wrap="square">
            <a:spAutoFit/>
          </a:bodyPr>
          <a:lstStyle/>
          <a:p>
            <a:r>
              <a:rPr lang="zh-CN" altLang="zh-CN" dirty="0"/>
              <a:t>未提交读（</a:t>
            </a:r>
            <a:r>
              <a:rPr lang="en-US" altLang="zh-CN" dirty="0"/>
              <a:t>Read Uncommitted</a:t>
            </a:r>
            <a:r>
              <a:rPr lang="zh-CN" altLang="zh-CN" dirty="0"/>
              <a:t>）是最低的事务隔离级别，只保证读取过程中不会读取非法数据，读事务不会阻塞读事务和写事务，因此（一个）读事务可以读取（其他）写事务尚未提交的数据，写事务也不会阻塞读事务，只会阻塞写事务而已。</a:t>
            </a:r>
          </a:p>
        </p:txBody>
      </p:sp>
      <p:sp>
        <p:nvSpPr>
          <p:cNvPr id="8" name="矩形 7"/>
          <p:cNvSpPr/>
          <p:nvPr/>
        </p:nvSpPr>
        <p:spPr>
          <a:xfrm>
            <a:off x="521743" y="2620439"/>
            <a:ext cx="4660250" cy="369332"/>
          </a:xfrm>
          <a:prstGeom prst="rect">
            <a:avLst/>
          </a:prstGeom>
        </p:spPr>
        <p:txBody>
          <a:bodyPr wrap="none">
            <a:spAutoFit/>
          </a:bodyPr>
          <a:lstStyle/>
          <a:p>
            <a:r>
              <a:rPr lang="zh-CN" altLang="zh-CN" dirty="0"/>
              <a:t>【</a:t>
            </a:r>
            <a:r>
              <a:rPr lang="zh-CN" altLang="zh-CN" dirty="0" smtClean="0"/>
              <a:t>例</a:t>
            </a:r>
            <a:r>
              <a:rPr lang="en-US" altLang="zh-CN" dirty="0" smtClean="0"/>
              <a:t>15</a:t>
            </a:r>
            <a:r>
              <a:rPr lang="zh-CN" altLang="zh-CN" dirty="0"/>
              <a:t>】 使用未提交隔离级别的脏读</a:t>
            </a:r>
            <a:r>
              <a:rPr lang="zh-CN" altLang="zh-CN" dirty="0" smtClean="0"/>
              <a:t>示例</a:t>
            </a:r>
            <a:r>
              <a:rPr lang="zh-CN" altLang="en-US" dirty="0" smtClean="0"/>
              <a:t>。</a:t>
            </a:r>
            <a:endParaRPr lang="zh-CN" altLang="en-US" dirty="0"/>
          </a:p>
        </p:txBody>
      </p:sp>
      <p:sp>
        <p:nvSpPr>
          <p:cNvPr id="9" name="矩形 8"/>
          <p:cNvSpPr/>
          <p:nvPr/>
        </p:nvSpPr>
        <p:spPr>
          <a:xfrm>
            <a:off x="523164" y="3101426"/>
            <a:ext cx="6096000" cy="2862322"/>
          </a:xfrm>
          <a:prstGeom prst="rect">
            <a:avLst/>
          </a:prstGeom>
        </p:spPr>
        <p:txBody>
          <a:bodyPr>
            <a:spAutoFit/>
          </a:bodyPr>
          <a:lstStyle/>
          <a:p>
            <a:r>
              <a:rPr lang="en-US" altLang="zh-CN" dirty="0"/>
              <a:t>A</a:t>
            </a:r>
            <a:r>
              <a:rPr lang="zh-CN" altLang="zh-CN" dirty="0"/>
              <a:t>事务：</a:t>
            </a:r>
          </a:p>
          <a:p>
            <a:r>
              <a:rPr lang="en-US" altLang="zh-CN" dirty="0"/>
              <a:t>use </a:t>
            </a:r>
            <a:r>
              <a:rPr lang="en-US" altLang="zh-CN" dirty="0" err="1"/>
              <a:t>jxgl</a:t>
            </a:r>
            <a:endParaRPr lang="zh-CN" altLang="zh-CN" dirty="0"/>
          </a:p>
          <a:p>
            <a:r>
              <a:rPr lang="en-US" altLang="zh-CN" dirty="0"/>
              <a:t>go</a:t>
            </a:r>
            <a:endParaRPr lang="zh-CN" altLang="zh-CN" dirty="0"/>
          </a:p>
          <a:p>
            <a:r>
              <a:rPr lang="en-US" altLang="zh-CN" dirty="0"/>
              <a:t>set transaction isolation level read uncommitted</a:t>
            </a:r>
            <a:endParaRPr lang="zh-CN" altLang="zh-CN" dirty="0"/>
          </a:p>
          <a:p>
            <a:r>
              <a:rPr lang="en-US" altLang="zh-CN" dirty="0"/>
              <a:t>begin </a:t>
            </a:r>
            <a:r>
              <a:rPr lang="en-US" altLang="zh-CN" dirty="0" err="1"/>
              <a:t>tran</a:t>
            </a:r>
            <a:r>
              <a:rPr lang="en-US" altLang="zh-CN" dirty="0"/>
              <a:t> </a:t>
            </a:r>
            <a:endParaRPr lang="zh-CN" altLang="zh-CN" dirty="0"/>
          </a:p>
          <a:p>
            <a:r>
              <a:rPr lang="en-US" altLang="zh-CN" dirty="0"/>
              <a:t> update </a:t>
            </a:r>
            <a:r>
              <a:rPr lang="zh-CN" altLang="zh-CN" dirty="0"/>
              <a:t>学生</a:t>
            </a:r>
            <a:r>
              <a:rPr lang="en-US" altLang="zh-CN" dirty="0"/>
              <a:t>set </a:t>
            </a:r>
            <a:r>
              <a:rPr lang="zh-CN" altLang="zh-CN" dirty="0"/>
              <a:t>总分</a:t>
            </a:r>
            <a:r>
              <a:rPr lang="en-US" altLang="zh-CN" dirty="0"/>
              <a:t>=</a:t>
            </a:r>
            <a:r>
              <a:rPr lang="zh-CN" altLang="zh-CN" dirty="0"/>
              <a:t>总分</a:t>
            </a:r>
            <a:r>
              <a:rPr lang="en-US" altLang="zh-CN" dirty="0"/>
              <a:t>+5 where </a:t>
            </a:r>
            <a:r>
              <a:rPr lang="zh-CN" altLang="zh-CN" dirty="0"/>
              <a:t>籍贯</a:t>
            </a:r>
            <a:r>
              <a:rPr lang="en-US" altLang="zh-CN" dirty="0"/>
              <a:t>='</a:t>
            </a:r>
            <a:r>
              <a:rPr lang="zh-CN" altLang="zh-CN" dirty="0"/>
              <a:t>山东</a:t>
            </a:r>
            <a:r>
              <a:rPr lang="en-US" altLang="zh-CN" dirty="0"/>
              <a:t>'</a:t>
            </a:r>
            <a:endParaRPr lang="zh-CN" altLang="zh-CN" dirty="0"/>
          </a:p>
          <a:p>
            <a:r>
              <a:rPr lang="en-US" altLang="zh-CN" dirty="0"/>
              <a:t> select </a:t>
            </a:r>
            <a:r>
              <a:rPr lang="zh-CN" altLang="zh-CN" dirty="0"/>
              <a:t>次数</a:t>
            </a:r>
            <a:r>
              <a:rPr lang="en-US" altLang="zh-CN" dirty="0"/>
              <a:t>=1,* from </a:t>
            </a:r>
            <a:r>
              <a:rPr lang="zh-CN" altLang="zh-CN" dirty="0"/>
              <a:t>学生 </a:t>
            </a:r>
            <a:r>
              <a:rPr lang="en-US" altLang="zh-CN" dirty="0"/>
              <a:t>where </a:t>
            </a:r>
            <a:r>
              <a:rPr lang="zh-CN" altLang="zh-CN" dirty="0"/>
              <a:t>籍贯</a:t>
            </a:r>
            <a:r>
              <a:rPr lang="en-US" altLang="zh-CN" dirty="0"/>
              <a:t>='</a:t>
            </a:r>
            <a:r>
              <a:rPr lang="zh-CN" altLang="zh-CN" dirty="0"/>
              <a:t>山东</a:t>
            </a:r>
            <a:r>
              <a:rPr lang="en-US" altLang="zh-CN" dirty="0"/>
              <a:t>'</a:t>
            </a:r>
            <a:endParaRPr lang="zh-CN" altLang="zh-CN" dirty="0"/>
          </a:p>
          <a:p>
            <a:r>
              <a:rPr lang="en-US" altLang="zh-CN" dirty="0"/>
              <a:t> </a:t>
            </a:r>
            <a:r>
              <a:rPr lang="en-US" altLang="zh-CN" dirty="0" err="1"/>
              <a:t>waitfor</a:t>
            </a:r>
            <a:r>
              <a:rPr lang="en-US" altLang="zh-CN" dirty="0"/>
              <a:t> delay '00:00:10'		--</a:t>
            </a:r>
            <a:r>
              <a:rPr lang="zh-CN" altLang="zh-CN" dirty="0"/>
              <a:t>暂停</a:t>
            </a:r>
            <a:r>
              <a:rPr lang="en-US" altLang="zh-CN" dirty="0"/>
              <a:t>10</a:t>
            </a:r>
            <a:r>
              <a:rPr lang="zh-CN" altLang="zh-CN" dirty="0"/>
              <a:t>秒</a:t>
            </a:r>
          </a:p>
          <a:p>
            <a:r>
              <a:rPr lang="en-US" altLang="zh-CN" dirty="0"/>
              <a:t> rollback transaction		</a:t>
            </a:r>
            <a:r>
              <a:rPr lang="en-US" altLang="zh-CN" dirty="0" smtClean="0"/>
              <a:t>--</a:t>
            </a:r>
            <a:r>
              <a:rPr lang="zh-CN" altLang="zh-CN" dirty="0"/>
              <a:t>回滚事务</a:t>
            </a:r>
          </a:p>
          <a:p>
            <a:r>
              <a:rPr lang="en-US" altLang="zh-CN" dirty="0"/>
              <a:t> select </a:t>
            </a:r>
            <a:r>
              <a:rPr lang="zh-CN" altLang="zh-CN" dirty="0"/>
              <a:t>次数</a:t>
            </a:r>
            <a:r>
              <a:rPr lang="en-US" altLang="zh-CN" dirty="0"/>
              <a:t>=2,* from </a:t>
            </a:r>
            <a:r>
              <a:rPr lang="zh-CN" altLang="zh-CN" dirty="0"/>
              <a:t>学生 </a:t>
            </a:r>
            <a:r>
              <a:rPr lang="en-US" altLang="zh-CN" dirty="0"/>
              <a:t>where </a:t>
            </a:r>
            <a:r>
              <a:rPr lang="zh-CN" altLang="zh-CN" dirty="0"/>
              <a:t>籍贯</a:t>
            </a:r>
            <a:r>
              <a:rPr lang="en-US" altLang="zh-CN" dirty="0"/>
              <a:t>='</a:t>
            </a:r>
            <a:r>
              <a:rPr lang="zh-CN" altLang="zh-CN" dirty="0"/>
              <a:t>山东</a:t>
            </a:r>
            <a:r>
              <a:rPr lang="en-US" altLang="zh-CN" dirty="0"/>
              <a:t>'</a:t>
            </a:r>
            <a:endParaRPr lang="zh-CN" altLang="zh-CN" dirty="0"/>
          </a:p>
        </p:txBody>
      </p:sp>
      <p:sp>
        <p:nvSpPr>
          <p:cNvPr id="10" name="矩形 9"/>
          <p:cNvSpPr/>
          <p:nvPr/>
        </p:nvSpPr>
        <p:spPr>
          <a:xfrm>
            <a:off x="5712022" y="2620439"/>
            <a:ext cx="6096000" cy="1477328"/>
          </a:xfrm>
          <a:prstGeom prst="rect">
            <a:avLst/>
          </a:prstGeom>
        </p:spPr>
        <p:txBody>
          <a:bodyPr>
            <a:spAutoFit/>
          </a:bodyPr>
          <a:lstStyle/>
          <a:p>
            <a:r>
              <a:rPr lang="en-US" altLang="zh-CN" dirty="0"/>
              <a:t>B</a:t>
            </a:r>
            <a:r>
              <a:rPr lang="zh-CN" altLang="zh-CN" dirty="0"/>
              <a:t>事务：</a:t>
            </a:r>
          </a:p>
          <a:p>
            <a:r>
              <a:rPr lang="en-US" altLang="zh-CN" dirty="0"/>
              <a:t>set transaction isolation level read uncommitted</a:t>
            </a:r>
            <a:endParaRPr lang="zh-CN" altLang="zh-CN" dirty="0"/>
          </a:p>
          <a:p>
            <a:r>
              <a:rPr lang="en-US" altLang="zh-CN" dirty="0"/>
              <a:t>begin transaction</a:t>
            </a:r>
            <a:endParaRPr lang="zh-CN" altLang="zh-CN" dirty="0"/>
          </a:p>
          <a:p>
            <a:r>
              <a:rPr lang="en-US" altLang="zh-CN" dirty="0"/>
              <a:t>select * from </a:t>
            </a:r>
            <a:r>
              <a:rPr lang="zh-CN" altLang="zh-CN" dirty="0"/>
              <a:t>学生 </a:t>
            </a:r>
            <a:r>
              <a:rPr lang="en-US" altLang="zh-CN" dirty="0"/>
              <a:t>where </a:t>
            </a:r>
            <a:r>
              <a:rPr lang="zh-CN" altLang="zh-CN" dirty="0"/>
              <a:t>籍贯</a:t>
            </a:r>
            <a:r>
              <a:rPr lang="en-US" altLang="zh-CN" dirty="0"/>
              <a:t>='</a:t>
            </a:r>
            <a:r>
              <a:rPr lang="zh-CN" altLang="zh-CN" dirty="0"/>
              <a:t>山东</a:t>
            </a:r>
            <a:r>
              <a:rPr lang="en-US" altLang="zh-CN" dirty="0"/>
              <a:t>'</a:t>
            </a:r>
            <a:endParaRPr lang="zh-CN" altLang="zh-CN" dirty="0"/>
          </a:p>
          <a:p>
            <a:r>
              <a:rPr lang="en-US" altLang="zh-CN" dirty="0"/>
              <a:t>commit transaction</a:t>
            </a:r>
            <a:endParaRPr lang="zh-CN" altLang="zh-CN" dirty="0"/>
          </a:p>
        </p:txBody>
      </p:sp>
      <p:pic>
        <p:nvPicPr>
          <p:cNvPr id="18" name="图片 17" descr="未标题-1 拷贝"/>
          <p:cNvPicPr/>
          <p:nvPr/>
        </p:nvPicPr>
        <p:blipFill>
          <a:blip r:embed="rId3">
            <a:extLst>
              <a:ext uri="{28A0092B-C50C-407E-A947-70E740481C1C}">
                <a14:useLocalDpi xmlns:a14="http://schemas.microsoft.com/office/drawing/2010/main" val="0"/>
              </a:ext>
            </a:extLst>
          </a:blip>
          <a:srcRect/>
          <a:stretch>
            <a:fillRect/>
          </a:stretch>
        </p:blipFill>
        <p:spPr bwMode="auto">
          <a:xfrm>
            <a:off x="5712021" y="4218326"/>
            <a:ext cx="5950557" cy="1745422"/>
          </a:xfrm>
          <a:prstGeom prst="rect">
            <a:avLst/>
          </a:prstGeom>
          <a:noFill/>
          <a:ln>
            <a:noFill/>
          </a:ln>
        </p:spPr>
      </p:pic>
      <p:sp>
        <p:nvSpPr>
          <p:cNvPr id="11" name="矩形 10"/>
          <p:cNvSpPr/>
          <p:nvPr/>
        </p:nvSpPr>
        <p:spPr>
          <a:xfrm>
            <a:off x="7671636" y="6113658"/>
            <a:ext cx="2031325" cy="369332"/>
          </a:xfrm>
          <a:prstGeom prst="rect">
            <a:avLst/>
          </a:prstGeom>
        </p:spPr>
        <p:txBody>
          <a:bodyPr wrap="none">
            <a:spAutoFit/>
          </a:bodyPr>
          <a:lstStyle/>
          <a:p>
            <a:r>
              <a:rPr lang="en-US" altLang="zh-CN" dirty="0"/>
              <a:t>A</a:t>
            </a:r>
            <a:r>
              <a:rPr lang="zh-CN" altLang="en-US" dirty="0"/>
              <a:t>事务运行结果	</a:t>
            </a:r>
          </a:p>
        </p:txBody>
      </p:sp>
    </p:spTree>
    <p:extLst>
      <p:ext uri="{BB962C8B-B14F-4D97-AF65-F5344CB8AC3E}">
        <p14:creationId xmlns:p14="http://schemas.microsoft.com/office/powerpoint/2010/main" val="923507639"/>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288353"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ISO </a:t>
            </a:r>
            <a:r>
              <a:rPr lang="zh-CN" altLang="en-US" sz="3200" b="1" dirty="0">
                <a:solidFill>
                  <a:srgbClr val="2980B9"/>
                </a:solidFill>
              </a:rPr>
              <a:t>标准事务隔离级别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 name="矩形 1"/>
          <p:cNvSpPr/>
          <p:nvPr/>
        </p:nvSpPr>
        <p:spPr>
          <a:xfrm>
            <a:off x="432055" y="1145136"/>
            <a:ext cx="1467068" cy="369332"/>
          </a:xfrm>
          <a:prstGeom prst="rect">
            <a:avLst/>
          </a:prstGeom>
        </p:spPr>
        <p:txBody>
          <a:bodyPr wrap="none">
            <a:spAutoFit/>
          </a:bodyPr>
          <a:lstStyle/>
          <a:p>
            <a:r>
              <a:rPr lang="en-US" altLang="zh-CN" b="1" dirty="0">
                <a:solidFill>
                  <a:srgbClr val="000000"/>
                </a:solidFill>
              </a:rPr>
              <a:t>1</a:t>
            </a:r>
            <a:r>
              <a:rPr lang="zh-CN" altLang="zh-CN" b="1" dirty="0">
                <a:solidFill>
                  <a:srgbClr val="000000"/>
                </a:solidFill>
              </a:rPr>
              <a:t>．未提交读</a:t>
            </a:r>
          </a:p>
        </p:txBody>
      </p:sp>
      <p:sp>
        <p:nvSpPr>
          <p:cNvPr id="7" name="矩形 6"/>
          <p:cNvSpPr/>
          <p:nvPr/>
        </p:nvSpPr>
        <p:spPr>
          <a:xfrm>
            <a:off x="432054" y="1514468"/>
            <a:ext cx="11230525" cy="923330"/>
          </a:xfrm>
          <a:prstGeom prst="rect">
            <a:avLst/>
          </a:prstGeom>
        </p:spPr>
        <p:txBody>
          <a:bodyPr wrap="square">
            <a:spAutoFit/>
          </a:bodyPr>
          <a:lstStyle/>
          <a:p>
            <a:r>
              <a:rPr lang="zh-CN" altLang="zh-CN" dirty="0">
                <a:solidFill>
                  <a:srgbClr val="000000"/>
                </a:solidFill>
              </a:rPr>
              <a:t>未提交读（</a:t>
            </a:r>
            <a:r>
              <a:rPr lang="en-US" altLang="zh-CN" dirty="0">
                <a:solidFill>
                  <a:srgbClr val="000000"/>
                </a:solidFill>
              </a:rPr>
              <a:t>Read Uncommitted</a:t>
            </a:r>
            <a:r>
              <a:rPr lang="zh-CN" altLang="zh-CN" dirty="0">
                <a:solidFill>
                  <a:srgbClr val="000000"/>
                </a:solidFill>
              </a:rPr>
              <a:t>）是最低的事务隔离级别，只保证读取过程中不会读取非法数据，读事务不会阻塞读事务和写事务，因此（一个）读事务可以读取（其他）写事务尚未提交的数据，写事务也不会阻塞读事务，只会阻塞写事务而已。</a:t>
            </a:r>
          </a:p>
        </p:txBody>
      </p:sp>
      <p:sp>
        <p:nvSpPr>
          <p:cNvPr id="8" name="矩形 7"/>
          <p:cNvSpPr/>
          <p:nvPr/>
        </p:nvSpPr>
        <p:spPr>
          <a:xfrm>
            <a:off x="521743" y="2620439"/>
            <a:ext cx="4660250" cy="369332"/>
          </a:xfrm>
          <a:prstGeom prst="rect">
            <a:avLst/>
          </a:prstGeom>
        </p:spPr>
        <p:txBody>
          <a:bodyPr wrap="none">
            <a:spAutoFit/>
          </a:bodyPr>
          <a:lstStyle/>
          <a:p>
            <a:r>
              <a:rPr lang="zh-CN" altLang="zh-CN" dirty="0">
                <a:solidFill>
                  <a:srgbClr val="000000"/>
                </a:solidFill>
              </a:rPr>
              <a:t>【</a:t>
            </a:r>
            <a:r>
              <a:rPr lang="zh-CN" altLang="zh-CN" dirty="0" smtClean="0">
                <a:solidFill>
                  <a:srgbClr val="000000"/>
                </a:solidFill>
              </a:rPr>
              <a:t>例</a:t>
            </a:r>
            <a:r>
              <a:rPr lang="en-US" altLang="zh-CN" dirty="0" smtClean="0">
                <a:solidFill>
                  <a:srgbClr val="000000"/>
                </a:solidFill>
              </a:rPr>
              <a:t>15</a:t>
            </a:r>
            <a:r>
              <a:rPr lang="zh-CN" altLang="zh-CN" dirty="0">
                <a:solidFill>
                  <a:srgbClr val="000000"/>
                </a:solidFill>
              </a:rPr>
              <a:t>】 使用未提交隔离级别的脏读</a:t>
            </a:r>
            <a:r>
              <a:rPr lang="zh-CN" altLang="zh-CN" dirty="0" smtClean="0">
                <a:solidFill>
                  <a:srgbClr val="000000"/>
                </a:solidFill>
              </a:rPr>
              <a:t>示例</a:t>
            </a:r>
            <a:r>
              <a:rPr lang="zh-CN" altLang="en-US" dirty="0">
                <a:solidFill>
                  <a:srgbClr val="000000"/>
                </a:solidFill>
              </a:rPr>
              <a:t>。</a:t>
            </a:r>
          </a:p>
        </p:txBody>
      </p:sp>
      <p:sp>
        <p:nvSpPr>
          <p:cNvPr id="9" name="矩形 8"/>
          <p:cNvSpPr/>
          <p:nvPr/>
        </p:nvSpPr>
        <p:spPr>
          <a:xfrm>
            <a:off x="523164" y="3101426"/>
            <a:ext cx="6096000" cy="2862322"/>
          </a:xfrm>
          <a:prstGeom prst="rect">
            <a:avLst/>
          </a:prstGeom>
        </p:spPr>
        <p:txBody>
          <a:bodyPr>
            <a:spAutoFit/>
          </a:bodyPr>
          <a:lstStyle/>
          <a:p>
            <a:r>
              <a:rPr lang="en-US" altLang="zh-CN" dirty="0">
                <a:solidFill>
                  <a:srgbClr val="000000"/>
                </a:solidFill>
              </a:rPr>
              <a:t>A</a:t>
            </a:r>
            <a:r>
              <a:rPr lang="zh-CN" altLang="zh-CN"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zh-CN" altLang="zh-CN" dirty="0">
              <a:solidFill>
                <a:srgbClr val="000000"/>
              </a:solidFill>
            </a:endParaRPr>
          </a:p>
          <a:p>
            <a:r>
              <a:rPr lang="en-US" altLang="zh-CN" dirty="0">
                <a:solidFill>
                  <a:srgbClr val="000000"/>
                </a:solidFill>
              </a:rPr>
              <a:t>go</a:t>
            </a:r>
            <a:endParaRPr lang="zh-CN" altLang="zh-CN" dirty="0">
              <a:solidFill>
                <a:srgbClr val="000000"/>
              </a:solidFill>
            </a:endParaRPr>
          </a:p>
          <a:p>
            <a:r>
              <a:rPr lang="en-US" altLang="zh-CN" dirty="0">
                <a:solidFill>
                  <a:srgbClr val="000000"/>
                </a:solidFill>
              </a:rPr>
              <a:t>set transaction isolation level read uncommitted</a:t>
            </a:r>
            <a:endParaRPr lang="zh-CN" altLang="zh-CN" dirty="0">
              <a:solidFill>
                <a:srgbClr val="000000"/>
              </a:solidFill>
            </a:endParaRPr>
          </a:p>
          <a:p>
            <a:r>
              <a:rPr lang="en-US" altLang="zh-CN" dirty="0">
                <a:solidFill>
                  <a:srgbClr val="000000"/>
                </a:solidFill>
              </a:rPr>
              <a:t>begin </a:t>
            </a:r>
            <a:r>
              <a:rPr lang="en-US" altLang="zh-CN" dirty="0" err="1">
                <a:solidFill>
                  <a:srgbClr val="000000"/>
                </a:solidFill>
              </a:rPr>
              <a:t>tran</a:t>
            </a:r>
            <a:r>
              <a:rPr lang="en-US" altLang="zh-CN" dirty="0">
                <a:solidFill>
                  <a:srgbClr val="000000"/>
                </a:solidFill>
              </a:rPr>
              <a:t> </a:t>
            </a:r>
            <a:endParaRPr lang="zh-CN" altLang="zh-CN" dirty="0">
              <a:solidFill>
                <a:srgbClr val="000000"/>
              </a:solidFill>
            </a:endParaRPr>
          </a:p>
          <a:p>
            <a:r>
              <a:rPr lang="en-US" altLang="zh-CN" dirty="0">
                <a:solidFill>
                  <a:srgbClr val="000000"/>
                </a:solidFill>
              </a:rPr>
              <a:t> update </a:t>
            </a:r>
            <a:r>
              <a:rPr lang="zh-CN" altLang="zh-CN" dirty="0">
                <a:solidFill>
                  <a:srgbClr val="000000"/>
                </a:solidFill>
              </a:rPr>
              <a:t>学生</a:t>
            </a:r>
            <a:r>
              <a:rPr lang="en-US" altLang="zh-CN" dirty="0">
                <a:solidFill>
                  <a:srgbClr val="000000"/>
                </a:solidFill>
              </a:rPr>
              <a:t>set </a:t>
            </a:r>
            <a:r>
              <a:rPr lang="zh-CN" altLang="zh-CN" dirty="0">
                <a:solidFill>
                  <a:srgbClr val="000000"/>
                </a:solidFill>
              </a:rPr>
              <a:t>总分</a:t>
            </a:r>
            <a:r>
              <a:rPr lang="en-US" altLang="zh-CN" dirty="0">
                <a:solidFill>
                  <a:srgbClr val="000000"/>
                </a:solidFill>
              </a:rPr>
              <a:t>=</a:t>
            </a:r>
            <a:r>
              <a:rPr lang="zh-CN" altLang="zh-CN" dirty="0">
                <a:solidFill>
                  <a:srgbClr val="000000"/>
                </a:solidFill>
              </a:rPr>
              <a:t>总分</a:t>
            </a:r>
            <a:r>
              <a:rPr lang="en-US" altLang="zh-CN" dirty="0">
                <a:solidFill>
                  <a:srgbClr val="000000"/>
                </a:solidFill>
              </a:rPr>
              <a:t>+5 where </a:t>
            </a:r>
            <a:r>
              <a:rPr lang="zh-CN" altLang="zh-CN" dirty="0">
                <a:solidFill>
                  <a:srgbClr val="000000"/>
                </a:solidFill>
              </a:rPr>
              <a:t>籍贯</a:t>
            </a:r>
            <a:r>
              <a:rPr lang="en-US" altLang="zh-CN" dirty="0">
                <a:solidFill>
                  <a:srgbClr val="000000"/>
                </a:solidFill>
              </a:rPr>
              <a:t>='</a:t>
            </a:r>
            <a:r>
              <a:rPr lang="zh-CN" altLang="zh-CN" dirty="0">
                <a:solidFill>
                  <a:srgbClr val="000000"/>
                </a:solidFill>
              </a:rPr>
              <a:t>山东</a:t>
            </a:r>
            <a:r>
              <a:rPr lang="en-US" altLang="zh-CN" dirty="0">
                <a:solidFill>
                  <a:srgbClr val="000000"/>
                </a:solidFill>
              </a:rPr>
              <a:t>'</a:t>
            </a:r>
            <a:endParaRPr lang="zh-CN" altLang="zh-CN" dirty="0">
              <a:solidFill>
                <a:srgbClr val="000000"/>
              </a:solidFill>
            </a:endParaRPr>
          </a:p>
          <a:p>
            <a:r>
              <a:rPr lang="en-US" altLang="zh-CN" dirty="0">
                <a:solidFill>
                  <a:srgbClr val="000000"/>
                </a:solidFill>
              </a:rPr>
              <a:t> select </a:t>
            </a:r>
            <a:r>
              <a:rPr lang="zh-CN" altLang="zh-CN" dirty="0">
                <a:solidFill>
                  <a:srgbClr val="000000"/>
                </a:solidFill>
              </a:rPr>
              <a:t>次数</a:t>
            </a:r>
            <a:r>
              <a:rPr lang="en-US" altLang="zh-CN" dirty="0">
                <a:solidFill>
                  <a:srgbClr val="000000"/>
                </a:solidFill>
              </a:rPr>
              <a:t>=1,* from </a:t>
            </a:r>
            <a:r>
              <a:rPr lang="zh-CN" altLang="zh-CN" dirty="0">
                <a:solidFill>
                  <a:srgbClr val="000000"/>
                </a:solidFill>
              </a:rPr>
              <a:t>学生 </a:t>
            </a:r>
            <a:r>
              <a:rPr lang="en-US" altLang="zh-CN" dirty="0">
                <a:solidFill>
                  <a:srgbClr val="000000"/>
                </a:solidFill>
              </a:rPr>
              <a:t>where </a:t>
            </a:r>
            <a:r>
              <a:rPr lang="zh-CN" altLang="zh-CN" dirty="0">
                <a:solidFill>
                  <a:srgbClr val="000000"/>
                </a:solidFill>
              </a:rPr>
              <a:t>籍贯</a:t>
            </a:r>
            <a:r>
              <a:rPr lang="en-US" altLang="zh-CN" dirty="0">
                <a:solidFill>
                  <a:srgbClr val="000000"/>
                </a:solidFill>
              </a:rPr>
              <a:t>='</a:t>
            </a:r>
            <a:r>
              <a:rPr lang="zh-CN" altLang="zh-CN" dirty="0">
                <a:solidFill>
                  <a:srgbClr val="000000"/>
                </a:solidFill>
              </a:rPr>
              <a:t>山东</a:t>
            </a:r>
            <a:r>
              <a:rPr lang="en-US" altLang="zh-CN" dirty="0">
                <a:solidFill>
                  <a:srgbClr val="000000"/>
                </a:solidFill>
              </a:rPr>
              <a:t>'</a:t>
            </a:r>
            <a:endParaRPr lang="zh-CN" altLang="zh-CN" dirty="0">
              <a:solidFill>
                <a:srgbClr val="000000"/>
              </a:solidFill>
            </a:endParaRPr>
          </a:p>
          <a:p>
            <a:r>
              <a:rPr lang="en-US" altLang="zh-CN" dirty="0">
                <a:solidFill>
                  <a:srgbClr val="000000"/>
                </a:solidFill>
              </a:rPr>
              <a:t> </a:t>
            </a:r>
            <a:r>
              <a:rPr lang="en-US" altLang="zh-CN" dirty="0" err="1">
                <a:solidFill>
                  <a:srgbClr val="000000"/>
                </a:solidFill>
              </a:rPr>
              <a:t>waitfor</a:t>
            </a:r>
            <a:r>
              <a:rPr lang="en-US" altLang="zh-CN" dirty="0">
                <a:solidFill>
                  <a:srgbClr val="000000"/>
                </a:solidFill>
              </a:rPr>
              <a:t> delay '00:00:10'		--</a:t>
            </a:r>
            <a:r>
              <a:rPr lang="zh-CN" altLang="zh-CN" dirty="0">
                <a:solidFill>
                  <a:srgbClr val="000000"/>
                </a:solidFill>
              </a:rPr>
              <a:t>暂停</a:t>
            </a:r>
            <a:r>
              <a:rPr lang="en-US" altLang="zh-CN" dirty="0">
                <a:solidFill>
                  <a:srgbClr val="000000"/>
                </a:solidFill>
              </a:rPr>
              <a:t>10</a:t>
            </a:r>
            <a:r>
              <a:rPr lang="zh-CN" altLang="zh-CN" dirty="0">
                <a:solidFill>
                  <a:srgbClr val="000000"/>
                </a:solidFill>
              </a:rPr>
              <a:t>秒</a:t>
            </a:r>
          </a:p>
          <a:p>
            <a:r>
              <a:rPr lang="en-US" altLang="zh-CN" dirty="0">
                <a:solidFill>
                  <a:srgbClr val="000000"/>
                </a:solidFill>
              </a:rPr>
              <a:t> rollback transaction		</a:t>
            </a:r>
            <a:r>
              <a:rPr lang="en-US" altLang="zh-CN" dirty="0" smtClean="0">
                <a:solidFill>
                  <a:srgbClr val="000000"/>
                </a:solidFill>
              </a:rPr>
              <a:t>--</a:t>
            </a:r>
            <a:r>
              <a:rPr lang="zh-CN" altLang="zh-CN" dirty="0">
                <a:solidFill>
                  <a:srgbClr val="000000"/>
                </a:solidFill>
              </a:rPr>
              <a:t>回滚事务</a:t>
            </a:r>
          </a:p>
          <a:p>
            <a:r>
              <a:rPr lang="en-US" altLang="zh-CN" dirty="0">
                <a:solidFill>
                  <a:srgbClr val="000000"/>
                </a:solidFill>
              </a:rPr>
              <a:t> select </a:t>
            </a:r>
            <a:r>
              <a:rPr lang="zh-CN" altLang="zh-CN" dirty="0">
                <a:solidFill>
                  <a:srgbClr val="000000"/>
                </a:solidFill>
              </a:rPr>
              <a:t>次数</a:t>
            </a:r>
            <a:r>
              <a:rPr lang="en-US" altLang="zh-CN" dirty="0">
                <a:solidFill>
                  <a:srgbClr val="000000"/>
                </a:solidFill>
              </a:rPr>
              <a:t>=2,* from </a:t>
            </a:r>
            <a:r>
              <a:rPr lang="zh-CN" altLang="zh-CN" dirty="0">
                <a:solidFill>
                  <a:srgbClr val="000000"/>
                </a:solidFill>
              </a:rPr>
              <a:t>学生 </a:t>
            </a:r>
            <a:r>
              <a:rPr lang="en-US" altLang="zh-CN" dirty="0">
                <a:solidFill>
                  <a:srgbClr val="000000"/>
                </a:solidFill>
              </a:rPr>
              <a:t>where </a:t>
            </a:r>
            <a:r>
              <a:rPr lang="zh-CN" altLang="zh-CN" dirty="0">
                <a:solidFill>
                  <a:srgbClr val="000000"/>
                </a:solidFill>
              </a:rPr>
              <a:t>籍贯</a:t>
            </a:r>
            <a:r>
              <a:rPr lang="en-US" altLang="zh-CN" dirty="0">
                <a:solidFill>
                  <a:srgbClr val="000000"/>
                </a:solidFill>
              </a:rPr>
              <a:t>='</a:t>
            </a:r>
            <a:r>
              <a:rPr lang="zh-CN" altLang="zh-CN" dirty="0">
                <a:solidFill>
                  <a:srgbClr val="000000"/>
                </a:solidFill>
              </a:rPr>
              <a:t>山东</a:t>
            </a:r>
            <a:r>
              <a:rPr lang="en-US" altLang="zh-CN" dirty="0">
                <a:solidFill>
                  <a:srgbClr val="000000"/>
                </a:solidFill>
              </a:rPr>
              <a:t>'</a:t>
            </a:r>
            <a:endParaRPr lang="zh-CN" altLang="zh-CN" dirty="0">
              <a:solidFill>
                <a:srgbClr val="000000"/>
              </a:solidFill>
            </a:endParaRPr>
          </a:p>
        </p:txBody>
      </p:sp>
      <p:sp>
        <p:nvSpPr>
          <p:cNvPr id="10" name="矩形 9"/>
          <p:cNvSpPr/>
          <p:nvPr/>
        </p:nvSpPr>
        <p:spPr>
          <a:xfrm>
            <a:off x="5712022" y="2620439"/>
            <a:ext cx="6096000" cy="1477328"/>
          </a:xfrm>
          <a:prstGeom prst="rect">
            <a:avLst/>
          </a:prstGeom>
        </p:spPr>
        <p:txBody>
          <a:bodyPr>
            <a:spAutoFit/>
          </a:bodyPr>
          <a:lstStyle/>
          <a:p>
            <a:r>
              <a:rPr lang="en-US" altLang="zh-CN" dirty="0">
                <a:solidFill>
                  <a:srgbClr val="000000"/>
                </a:solidFill>
              </a:rPr>
              <a:t>B</a:t>
            </a:r>
            <a:r>
              <a:rPr lang="zh-CN" altLang="zh-CN" dirty="0">
                <a:solidFill>
                  <a:srgbClr val="000000"/>
                </a:solidFill>
              </a:rPr>
              <a:t>事务：</a:t>
            </a:r>
          </a:p>
          <a:p>
            <a:r>
              <a:rPr lang="en-US" altLang="zh-CN" dirty="0">
                <a:solidFill>
                  <a:srgbClr val="000000"/>
                </a:solidFill>
              </a:rPr>
              <a:t>set transaction isolation level read uncommitted</a:t>
            </a:r>
            <a:endParaRPr lang="zh-CN" altLang="zh-CN" dirty="0">
              <a:solidFill>
                <a:srgbClr val="000000"/>
              </a:solidFill>
            </a:endParaRPr>
          </a:p>
          <a:p>
            <a:r>
              <a:rPr lang="en-US" altLang="zh-CN" dirty="0">
                <a:solidFill>
                  <a:srgbClr val="000000"/>
                </a:solidFill>
              </a:rPr>
              <a:t>begin transaction</a:t>
            </a:r>
            <a:endParaRPr lang="zh-CN" altLang="zh-CN" dirty="0">
              <a:solidFill>
                <a:srgbClr val="000000"/>
              </a:solidFill>
            </a:endParaRPr>
          </a:p>
          <a:p>
            <a:r>
              <a:rPr lang="en-US" altLang="zh-CN" dirty="0">
                <a:solidFill>
                  <a:srgbClr val="000000"/>
                </a:solidFill>
              </a:rPr>
              <a:t>select * from </a:t>
            </a:r>
            <a:r>
              <a:rPr lang="zh-CN" altLang="zh-CN" dirty="0">
                <a:solidFill>
                  <a:srgbClr val="000000"/>
                </a:solidFill>
              </a:rPr>
              <a:t>学生 </a:t>
            </a:r>
            <a:r>
              <a:rPr lang="en-US" altLang="zh-CN" dirty="0">
                <a:solidFill>
                  <a:srgbClr val="000000"/>
                </a:solidFill>
              </a:rPr>
              <a:t>where </a:t>
            </a:r>
            <a:r>
              <a:rPr lang="zh-CN" altLang="zh-CN" dirty="0">
                <a:solidFill>
                  <a:srgbClr val="000000"/>
                </a:solidFill>
              </a:rPr>
              <a:t>籍贯</a:t>
            </a:r>
            <a:r>
              <a:rPr lang="en-US" altLang="zh-CN" dirty="0">
                <a:solidFill>
                  <a:srgbClr val="000000"/>
                </a:solidFill>
              </a:rPr>
              <a:t>='</a:t>
            </a:r>
            <a:r>
              <a:rPr lang="zh-CN" altLang="zh-CN" dirty="0">
                <a:solidFill>
                  <a:srgbClr val="000000"/>
                </a:solidFill>
              </a:rPr>
              <a:t>山东</a:t>
            </a:r>
            <a:r>
              <a:rPr lang="en-US" altLang="zh-CN" dirty="0">
                <a:solidFill>
                  <a:srgbClr val="000000"/>
                </a:solidFill>
              </a:rPr>
              <a:t>'</a:t>
            </a:r>
            <a:endParaRPr lang="zh-CN" altLang="zh-CN" dirty="0">
              <a:solidFill>
                <a:srgbClr val="000000"/>
              </a:solidFill>
            </a:endParaRPr>
          </a:p>
          <a:p>
            <a:r>
              <a:rPr lang="en-US" altLang="zh-CN" dirty="0">
                <a:solidFill>
                  <a:srgbClr val="000000"/>
                </a:solidFill>
              </a:rPr>
              <a:t>commit transaction</a:t>
            </a:r>
            <a:endParaRPr lang="zh-CN" altLang="zh-CN" dirty="0">
              <a:solidFill>
                <a:srgbClr val="000000"/>
              </a:solidFill>
            </a:endParaRPr>
          </a:p>
        </p:txBody>
      </p:sp>
      <p:sp>
        <p:nvSpPr>
          <p:cNvPr id="11" name="矩形 10"/>
          <p:cNvSpPr/>
          <p:nvPr/>
        </p:nvSpPr>
        <p:spPr>
          <a:xfrm>
            <a:off x="7671636" y="6113658"/>
            <a:ext cx="2031325" cy="369332"/>
          </a:xfrm>
          <a:prstGeom prst="rect">
            <a:avLst/>
          </a:prstGeom>
        </p:spPr>
        <p:txBody>
          <a:bodyPr wrap="none">
            <a:spAutoFit/>
          </a:bodyPr>
          <a:lstStyle/>
          <a:p>
            <a:r>
              <a:rPr lang="en-US" altLang="zh-CN" dirty="0">
                <a:solidFill>
                  <a:srgbClr val="000000"/>
                </a:solidFill>
              </a:rPr>
              <a:t>B</a:t>
            </a:r>
            <a:r>
              <a:rPr lang="zh-CN" altLang="en-US" dirty="0">
                <a:solidFill>
                  <a:srgbClr val="000000"/>
                </a:solidFill>
              </a:rPr>
              <a:t>事务运行结果	</a:t>
            </a:r>
          </a:p>
        </p:txBody>
      </p:sp>
      <p:pic>
        <p:nvPicPr>
          <p:cNvPr id="16" name="图片 15" descr="未标题-2 拷贝"/>
          <p:cNvPicPr/>
          <p:nvPr/>
        </p:nvPicPr>
        <p:blipFill>
          <a:blip r:embed="rId3">
            <a:extLst>
              <a:ext uri="{28A0092B-C50C-407E-A947-70E740481C1C}">
                <a14:useLocalDpi xmlns:a14="http://schemas.microsoft.com/office/drawing/2010/main" val="0"/>
              </a:ext>
            </a:extLst>
          </a:blip>
          <a:srcRect/>
          <a:stretch>
            <a:fillRect/>
          </a:stretch>
        </p:blipFill>
        <p:spPr bwMode="auto">
          <a:xfrm>
            <a:off x="5814558" y="4097766"/>
            <a:ext cx="5993464" cy="1865981"/>
          </a:xfrm>
          <a:prstGeom prst="rect">
            <a:avLst/>
          </a:prstGeom>
          <a:noFill/>
          <a:ln>
            <a:noFill/>
          </a:ln>
        </p:spPr>
      </p:pic>
    </p:spTree>
    <p:extLst>
      <p:ext uri="{BB962C8B-B14F-4D97-AF65-F5344CB8AC3E}">
        <p14:creationId xmlns:p14="http://schemas.microsoft.com/office/powerpoint/2010/main" val="3758677243"/>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288353"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ISO </a:t>
            </a:r>
            <a:r>
              <a:rPr lang="zh-CN" altLang="en-US" sz="3200" b="1" dirty="0">
                <a:solidFill>
                  <a:srgbClr val="2980B9"/>
                </a:solidFill>
              </a:rPr>
              <a:t>标准事务隔离级别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 name="矩形 1"/>
          <p:cNvSpPr/>
          <p:nvPr/>
        </p:nvSpPr>
        <p:spPr>
          <a:xfrm>
            <a:off x="432055" y="1145136"/>
            <a:ext cx="1467068" cy="369332"/>
          </a:xfrm>
          <a:prstGeom prst="rect">
            <a:avLst/>
          </a:prstGeom>
        </p:spPr>
        <p:txBody>
          <a:bodyPr wrap="none">
            <a:spAutoFit/>
          </a:bodyPr>
          <a:lstStyle/>
          <a:p>
            <a:r>
              <a:rPr lang="en-US" altLang="zh-CN" b="1" dirty="0">
                <a:solidFill>
                  <a:srgbClr val="000000"/>
                </a:solidFill>
              </a:rPr>
              <a:t>2</a:t>
            </a:r>
            <a:r>
              <a:rPr lang="zh-CN" altLang="en-US" b="1" dirty="0">
                <a:solidFill>
                  <a:srgbClr val="000000"/>
                </a:solidFill>
              </a:rPr>
              <a:t>．已提交读</a:t>
            </a:r>
            <a:endParaRPr lang="zh-CN" altLang="zh-CN" b="1" dirty="0">
              <a:solidFill>
                <a:srgbClr val="000000"/>
              </a:solidFill>
            </a:endParaRPr>
          </a:p>
        </p:txBody>
      </p:sp>
      <p:sp>
        <p:nvSpPr>
          <p:cNvPr id="7" name="矩形 6"/>
          <p:cNvSpPr/>
          <p:nvPr/>
        </p:nvSpPr>
        <p:spPr>
          <a:xfrm>
            <a:off x="432054" y="1514468"/>
            <a:ext cx="11230525" cy="923330"/>
          </a:xfrm>
          <a:prstGeom prst="rect">
            <a:avLst/>
          </a:prstGeom>
        </p:spPr>
        <p:txBody>
          <a:bodyPr wrap="square">
            <a:spAutoFit/>
          </a:bodyPr>
          <a:lstStyle/>
          <a:p>
            <a:r>
              <a:rPr lang="zh-CN" altLang="en-US" dirty="0">
                <a:solidFill>
                  <a:srgbClr val="000000"/>
                </a:solidFill>
              </a:rPr>
              <a:t>采用隔已提交读（</a:t>
            </a:r>
            <a:r>
              <a:rPr lang="en-US" altLang="zh-CN" dirty="0">
                <a:solidFill>
                  <a:srgbClr val="000000"/>
                </a:solidFill>
              </a:rPr>
              <a:t>Read Committed</a:t>
            </a:r>
            <a:r>
              <a:rPr lang="zh-CN" altLang="en-US" dirty="0">
                <a:solidFill>
                  <a:srgbClr val="000000"/>
                </a:solidFill>
              </a:rPr>
              <a:t>）离界级别的时候，读事务不会阻塞读事务和写事务，不过写事务会阻塞读事务和写事务，因此只解决了脏读问题，没有解决不可重复读和幻读问题。此级别是</a:t>
            </a:r>
            <a:r>
              <a:rPr lang="en-US" altLang="zh-CN" dirty="0">
                <a:solidFill>
                  <a:srgbClr val="000000"/>
                </a:solidFill>
              </a:rPr>
              <a:t>SQL Server </a:t>
            </a:r>
            <a:r>
              <a:rPr lang="zh-CN" altLang="en-US" dirty="0">
                <a:solidFill>
                  <a:srgbClr val="000000"/>
                </a:solidFill>
              </a:rPr>
              <a:t>数据库引擎默认的隔离级。</a:t>
            </a:r>
            <a:endParaRPr lang="zh-CN" altLang="zh-CN" dirty="0">
              <a:solidFill>
                <a:srgbClr val="000000"/>
              </a:solidFill>
            </a:endParaRPr>
          </a:p>
        </p:txBody>
      </p:sp>
      <p:sp>
        <p:nvSpPr>
          <p:cNvPr id="8" name="矩形 7"/>
          <p:cNvSpPr/>
          <p:nvPr/>
        </p:nvSpPr>
        <p:spPr>
          <a:xfrm>
            <a:off x="521743" y="2620439"/>
            <a:ext cx="5288627" cy="369332"/>
          </a:xfrm>
          <a:prstGeom prst="rect">
            <a:avLst/>
          </a:prstGeom>
        </p:spPr>
        <p:txBody>
          <a:bodyPr wrap="none">
            <a:spAutoFit/>
          </a:bodyPr>
          <a:lstStyle/>
          <a:p>
            <a:r>
              <a:rPr lang="zh-CN" altLang="zh-CN" dirty="0">
                <a:solidFill>
                  <a:srgbClr val="000000"/>
                </a:solidFill>
              </a:rPr>
              <a:t>【例</a:t>
            </a:r>
            <a:r>
              <a:rPr lang="en-US" altLang="zh-CN" dirty="0" smtClean="0">
                <a:solidFill>
                  <a:srgbClr val="000000"/>
                </a:solidFill>
              </a:rPr>
              <a:t>16</a:t>
            </a:r>
            <a:r>
              <a:rPr lang="zh-CN" altLang="zh-CN" dirty="0" smtClean="0">
                <a:solidFill>
                  <a:srgbClr val="000000"/>
                </a:solidFill>
              </a:rPr>
              <a:t>】</a:t>
            </a:r>
            <a:r>
              <a:rPr lang="zh-CN" altLang="en-US" dirty="0">
                <a:solidFill>
                  <a:srgbClr val="000000"/>
                </a:solidFill>
              </a:rPr>
              <a:t>使用已提交隔离级别的不可重复读示例。</a:t>
            </a:r>
          </a:p>
        </p:txBody>
      </p:sp>
      <p:sp>
        <p:nvSpPr>
          <p:cNvPr id="9" name="矩形 8"/>
          <p:cNvSpPr/>
          <p:nvPr/>
        </p:nvSpPr>
        <p:spPr>
          <a:xfrm>
            <a:off x="523164" y="3101426"/>
            <a:ext cx="6096000" cy="3139321"/>
          </a:xfrm>
          <a:prstGeom prst="rect">
            <a:avLst/>
          </a:prstGeom>
        </p:spPr>
        <p:txBody>
          <a:bodyPr>
            <a:spAutoFit/>
          </a:bodyPr>
          <a:lstStyle/>
          <a:p>
            <a:r>
              <a:rPr lang="en-US" altLang="zh-CN" dirty="0">
                <a:solidFill>
                  <a:srgbClr val="000000"/>
                </a:solidFill>
              </a:rPr>
              <a:t>A</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read committed</a:t>
            </a:r>
          </a:p>
          <a:p>
            <a:r>
              <a:rPr lang="en-US" altLang="zh-CN" dirty="0">
                <a:solidFill>
                  <a:srgbClr val="000000"/>
                </a:solidFill>
              </a:rPr>
              <a:t>begin transaction</a:t>
            </a:r>
          </a:p>
          <a:p>
            <a:r>
              <a:rPr lang="en-US" altLang="zh-CN" dirty="0">
                <a:solidFill>
                  <a:srgbClr val="000000"/>
                </a:solidFill>
              </a:rPr>
              <a:t>select </a:t>
            </a:r>
            <a:r>
              <a:rPr lang="zh-CN" altLang="en-US" dirty="0">
                <a:solidFill>
                  <a:srgbClr val="000000"/>
                </a:solidFill>
              </a:rPr>
              <a:t>次数</a:t>
            </a:r>
            <a:r>
              <a:rPr lang="en-US" altLang="zh-CN" dirty="0">
                <a:solidFill>
                  <a:srgbClr val="000000"/>
                </a:solidFill>
              </a:rPr>
              <a:t>=1,* from </a:t>
            </a:r>
            <a:r>
              <a:rPr lang="zh-CN" altLang="en-US" dirty="0">
                <a:solidFill>
                  <a:srgbClr val="000000"/>
                </a:solidFill>
              </a:rPr>
              <a:t>学生</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select </a:t>
            </a:r>
            <a:r>
              <a:rPr lang="zh-CN" altLang="en-US" dirty="0">
                <a:solidFill>
                  <a:srgbClr val="000000"/>
                </a:solidFill>
              </a:rPr>
              <a:t>次数</a:t>
            </a:r>
            <a:r>
              <a:rPr lang="en-US" altLang="zh-CN" dirty="0">
                <a:solidFill>
                  <a:srgbClr val="000000"/>
                </a:solidFill>
              </a:rPr>
              <a:t>=2,* from </a:t>
            </a:r>
            <a:r>
              <a:rPr lang="zh-CN" altLang="en-US" dirty="0">
                <a:solidFill>
                  <a:srgbClr val="000000"/>
                </a:solidFill>
              </a:rPr>
              <a:t>学生</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select </a:t>
            </a:r>
            <a:r>
              <a:rPr lang="zh-CN" altLang="en-US" dirty="0">
                <a:solidFill>
                  <a:srgbClr val="000000"/>
                </a:solidFill>
              </a:rPr>
              <a:t>次数</a:t>
            </a:r>
            <a:r>
              <a:rPr lang="en-US" altLang="zh-CN" dirty="0">
                <a:solidFill>
                  <a:srgbClr val="000000"/>
                </a:solidFill>
              </a:rPr>
              <a:t>=3,* from </a:t>
            </a:r>
            <a:r>
              <a:rPr lang="zh-CN" altLang="en-US" dirty="0">
                <a:solidFill>
                  <a:srgbClr val="000000"/>
                </a:solidFill>
              </a:rPr>
              <a:t>学生</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commit transaction</a:t>
            </a:r>
          </a:p>
        </p:txBody>
      </p:sp>
      <p:sp>
        <p:nvSpPr>
          <p:cNvPr id="10" name="矩形 9"/>
          <p:cNvSpPr/>
          <p:nvPr/>
        </p:nvSpPr>
        <p:spPr>
          <a:xfrm>
            <a:off x="5712022" y="2154616"/>
            <a:ext cx="6096000" cy="2308324"/>
          </a:xfrm>
          <a:prstGeom prst="rect">
            <a:avLst/>
          </a:prstGeom>
        </p:spPr>
        <p:txBody>
          <a:bodyPr>
            <a:spAutoFit/>
          </a:bodyPr>
          <a:lstStyle/>
          <a:p>
            <a:r>
              <a:rPr lang="en-US" altLang="zh-CN" dirty="0">
                <a:solidFill>
                  <a:srgbClr val="000000"/>
                </a:solidFill>
              </a:rPr>
              <a:t>B</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read committed</a:t>
            </a:r>
          </a:p>
          <a:p>
            <a:r>
              <a:rPr lang="en-US" altLang="zh-CN" dirty="0">
                <a:solidFill>
                  <a:srgbClr val="000000"/>
                </a:solidFill>
              </a:rPr>
              <a:t>begin transaction</a:t>
            </a:r>
          </a:p>
          <a:p>
            <a:r>
              <a:rPr lang="en-US" altLang="zh-CN" dirty="0">
                <a:solidFill>
                  <a:srgbClr val="000000"/>
                </a:solidFill>
              </a:rPr>
              <a:t>update </a:t>
            </a:r>
            <a:r>
              <a:rPr lang="zh-CN" altLang="en-US" dirty="0">
                <a:solidFill>
                  <a:srgbClr val="000000"/>
                </a:solidFill>
              </a:rPr>
              <a:t>学生 </a:t>
            </a:r>
            <a:r>
              <a:rPr lang="en-US" altLang="zh-CN" dirty="0">
                <a:solidFill>
                  <a:srgbClr val="000000"/>
                </a:solidFill>
              </a:rPr>
              <a:t>set </a:t>
            </a:r>
            <a:r>
              <a:rPr lang="zh-CN" altLang="en-US" dirty="0">
                <a:solidFill>
                  <a:srgbClr val="000000"/>
                </a:solidFill>
              </a:rPr>
              <a:t>总分</a:t>
            </a:r>
            <a:r>
              <a:rPr lang="en-US" altLang="zh-CN" dirty="0">
                <a:solidFill>
                  <a:srgbClr val="000000"/>
                </a:solidFill>
              </a:rPr>
              <a:t>=</a:t>
            </a:r>
            <a:r>
              <a:rPr lang="zh-CN" altLang="en-US" dirty="0">
                <a:solidFill>
                  <a:srgbClr val="000000"/>
                </a:solidFill>
              </a:rPr>
              <a:t>总分</a:t>
            </a:r>
            <a:r>
              <a:rPr lang="en-US" altLang="zh-CN" dirty="0">
                <a:solidFill>
                  <a:srgbClr val="000000"/>
                </a:solidFill>
              </a:rPr>
              <a:t>-5 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p:txBody>
      </p:sp>
      <p:sp>
        <p:nvSpPr>
          <p:cNvPr id="11" name="矩形 10"/>
          <p:cNvSpPr/>
          <p:nvPr/>
        </p:nvSpPr>
        <p:spPr>
          <a:xfrm>
            <a:off x="6047316" y="5370419"/>
            <a:ext cx="2031325" cy="369332"/>
          </a:xfrm>
          <a:prstGeom prst="rect">
            <a:avLst/>
          </a:prstGeom>
        </p:spPr>
        <p:txBody>
          <a:bodyPr wrap="none">
            <a:spAutoFit/>
          </a:bodyPr>
          <a:lstStyle/>
          <a:p>
            <a:r>
              <a:rPr lang="en-US" altLang="zh-CN" dirty="0" smtClean="0">
                <a:solidFill>
                  <a:srgbClr val="000000"/>
                </a:solidFill>
              </a:rPr>
              <a:t>A</a:t>
            </a:r>
            <a:r>
              <a:rPr lang="zh-CN" altLang="en-US" dirty="0" smtClean="0">
                <a:solidFill>
                  <a:srgbClr val="000000"/>
                </a:solidFill>
              </a:rPr>
              <a:t>事务</a:t>
            </a:r>
            <a:r>
              <a:rPr lang="zh-CN" altLang="en-US" dirty="0">
                <a:solidFill>
                  <a:srgbClr val="000000"/>
                </a:solidFill>
              </a:rPr>
              <a:t>运行结果	</a:t>
            </a:r>
          </a:p>
        </p:txBody>
      </p:sp>
      <p:pic>
        <p:nvPicPr>
          <p:cNvPr id="16" name="图片 15" descr="未标题-1 拷贝"/>
          <p:cNvPicPr/>
          <p:nvPr/>
        </p:nvPicPr>
        <p:blipFill>
          <a:blip r:embed="rId3">
            <a:extLst>
              <a:ext uri="{28A0092B-C50C-407E-A947-70E740481C1C}">
                <a14:useLocalDpi xmlns:a14="http://schemas.microsoft.com/office/drawing/2010/main" val="0"/>
              </a:ext>
            </a:extLst>
          </a:blip>
          <a:srcRect/>
          <a:stretch>
            <a:fillRect/>
          </a:stretch>
        </p:blipFill>
        <p:spPr bwMode="auto">
          <a:xfrm>
            <a:off x="8078641" y="4445877"/>
            <a:ext cx="4080346" cy="1849084"/>
          </a:xfrm>
          <a:prstGeom prst="rect">
            <a:avLst/>
          </a:prstGeom>
          <a:noFill/>
          <a:ln>
            <a:noFill/>
          </a:ln>
        </p:spPr>
      </p:pic>
    </p:spTree>
    <p:extLst>
      <p:ext uri="{BB962C8B-B14F-4D97-AF65-F5344CB8AC3E}">
        <p14:creationId xmlns:p14="http://schemas.microsoft.com/office/powerpoint/2010/main" val="1169140859"/>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288353"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ISO </a:t>
            </a:r>
            <a:r>
              <a:rPr lang="zh-CN" altLang="en-US" sz="3200" b="1" dirty="0">
                <a:solidFill>
                  <a:srgbClr val="2980B9"/>
                </a:solidFill>
              </a:rPr>
              <a:t>标准事务隔离级别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 name="矩形 1"/>
          <p:cNvSpPr/>
          <p:nvPr/>
        </p:nvSpPr>
        <p:spPr>
          <a:xfrm>
            <a:off x="432054" y="1145136"/>
            <a:ext cx="2374207" cy="369332"/>
          </a:xfrm>
          <a:prstGeom prst="rect">
            <a:avLst/>
          </a:prstGeom>
        </p:spPr>
        <p:txBody>
          <a:bodyPr wrap="square">
            <a:spAutoFit/>
          </a:bodyPr>
          <a:lstStyle/>
          <a:p>
            <a:r>
              <a:rPr lang="en-US" altLang="zh-CN" b="1" dirty="0">
                <a:solidFill>
                  <a:srgbClr val="000000"/>
                </a:solidFill>
              </a:rPr>
              <a:t>2</a:t>
            </a:r>
            <a:r>
              <a:rPr lang="zh-CN" altLang="en-US" b="1" dirty="0">
                <a:solidFill>
                  <a:srgbClr val="000000"/>
                </a:solidFill>
              </a:rPr>
              <a:t>．已提交</a:t>
            </a:r>
            <a:r>
              <a:rPr lang="zh-CN" altLang="en-US" b="1" dirty="0" smtClean="0">
                <a:solidFill>
                  <a:srgbClr val="000000"/>
                </a:solidFill>
              </a:rPr>
              <a:t>读</a:t>
            </a:r>
            <a:endParaRPr lang="zh-CN" altLang="en-US" b="1" dirty="0">
              <a:solidFill>
                <a:srgbClr val="000000"/>
              </a:solidFill>
            </a:endParaRPr>
          </a:p>
        </p:txBody>
      </p:sp>
      <p:sp>
        <p:nvSpPr>
          <p:cNvPr id="7" name="矩形 6"/>
          <p:cNvSpPr/>
          <p:nvPr/>
        </p:nvSpPr>
        <p:spPr>
          <a:xfrm>
            <a:off x="432055" y="1514468"/>
            <a:ext cx="11230525" cy="923330"/>
          </a:xfrm>
          <a:prstGeom prst="rect">
            <a:avLst/>
          </a:prstGeom>
        </p:spPr>
        <p:txBody>
          <a:bodyPr wrap="square">
            <a:spAutoFit/>
          </a:bodyPr>
          <a:lstStyle/>
          <a:p>
            <a:r>
              <a:rPr lang="zh-CN" altLang="en-US" dirty="0">
                <a:solidFill>
                  <a:srgbClr val="000000"/>
                </a:solidFill>
              </a:rPr>
              <a:t>采用隔已提交读（</a:t>
            </a:r>
            <a:r>
              <a:rPr lang="en-US" altLang="zh-CN" dirty="0">
                <a:solidFill>
                  <a:srgbClr val="000000"/>
                </a:solidFill>
              </a:rPr>
              <a:t>Read Committed</a:t>
            </a:r>
            <a:r>
              <a:rPr lang="zh-CN" altLang="en-US" dirty="0">
                <a:solidFill>
                  <a:srgbClr val="000000"/>
                </a:solidFill>
              </a:rPr>
              <a:t>）离界级别的时候，读事务不会阻塞读事务和写事务，不过写事务会阻塞读事务和写事务，因此只解决了脏读问题，没有解决不可重复读和幻读问题。此级别是</a:t>
            </a:r>
            <a:r>
              <a:rPr lang="en-US" altLang="zh-CN" dirty="0">
                <a:solidFill>
                  <a:srgbClr val="000000"/>
                </a:solidFill>
              </a:rPr>
              <a:t>SQL Server </a:t>
            </a:r>
            <a:r>
              <a:rPr lang="zh-CN" altLang="en-US" dirty="0">
                <a:solidFill>
                  <a:srgbClr val="000000"/>
                </a:solidFill>
              </a:rPr>
              <a:t>数据库引擎默认的隔离级。</a:t>
            </a:r>
            <a:endParaRPr lang="zh-CN" altLang="zh-CN" dirty="0">
              <a:solidFill>
                <a:srgbClr val="000000"/>
              </a:solidFill>
            </a:endParaRPr>
          </a:p>
        </p:txBody>
      </p:sp>
      <p:sp>
        <p:nvSpPr>
          <p:cNvPr id="8" name="矩形 7"/>
          <p:cNvSpPr/>
          <p:nvPr/>
        </p:nvSpPr>
        <p:spPr>
          <a:xfrm>
            <a:off x="521743" y="2620439"/>
            <a:ext cx="5288627" cy="369332"/>
          </a:xfrm>
          <a:prstGeom prst="rect">
            <a:avLst/>
          </a:prstGeom>
        </p:spPr>
        <p:txBody>
          <a:bodyPr wrap="none">
            <a:spAutoFit/>
          </a:bodyPr>
          <a:lstStyle/>
          <a:p>
            <a:r>
              <a:rPr lang="zh-CN" altLang="zh-CN" dirty="0">
                <a:solidFill>
                  <a:srgbClr val="000000"/>
                </a:solidFill>
              </a:rPr>
              <a:t>【例</a:t>
            </a:r>
            <a:r>
              <a:rPr lang="en-US" altLang="zh-CN" dirty="0" smtClean="0">
                <a:solidFill>
                  <a:srgbClr val="000000"/>
                </a:solidFill>
              </a:rPr>
              <a:t>16</a:t>
            </a:r>
            <a:r>
              <a:rPr lang="zh-CN" altLang="zh-CN" dirty="0" smtClean="0">
                <a:solidFill>
                  <a:srgbClr val="000000"/>
                </a:solidFill>
              </a:rPr>
              <a:t>】</a:t>
            </a:r>
            <a:r>
              <a:rPr lang="zh-CN" altLang="en-US" dirty="0">
                <a:solidFill>
                  <a:srgbClr val="000000"/>
                </a:solidFill>
              </a:rPr>
              <a:t>使用已提交隔离级别的不可重复读示例。</a:t>
            </a:r>
          </a:p>
        </p:txBody>
      </p:sp>
      <p:sp>
        <p:nvSpPr>
          <p:cNvPr id="9" name="矩形 8"/>
          <p:cNvSpPr/>
          <p:nvPr/>
        </p:nvSpPr>
        <p:spPr>
          <a:xfrm>
            <a:off x="523164" y="3101426"/>
            <a:ext cx="6096000" cy="3139321"/>
          </a:xfrm>
          <a:prstGeom prst="rect">
            <a:avLst/>
          </a:prstGeom>
        </p:spPr>
        <p:txBody>
          <a:bodyPr>
            <a:spAutoFit/>
          </a:bodyPr>
          <a:lstStyle/>
          <a:p>
            <a:r>
              <a:rPr lang="en-US" altLang="zh-CN" dirty="0">
                <a:solidFill>
                  <a:srgbClr val="000000"/>
                </a:solidFill>
              </a:rPr>
              <a:t>A</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read committed</a:t>
            </a:r>
          </a:p>
          <a:p>
            <a:r>
              <a:rPr lang="en-US" altLang="zh-CN" dirty="0">
                <a:solidFill>
                  <a:srgbClr val="000000"/>
                </a:solidFill>
              </a:rPr>
              <a:t>begin transaction</a:t>
            </a:r>
          </a:p>
          <a:p>
            <a:r>
              <a:rPr lang="en-US" altLang="zh-CN" dirty="0">
                <a:solidFill>
                  <a:srgbClr val="000000"/>
                </a:solidFill>
              </a:rPr>
              <a:t>select </a:t>
            </a:r>
            <a:r>
              <a:rPr lang="zh-CN" altLang="en-US" dirty="0">
                <a:solidFill>
                  <a:srgbClr val="000000"/>
                </a:solidFill>
              </a:rPr>
              <a:t>次数</a:t>
            </a:r>
            <a:r>
              <a:rPr lang="en-US" altLang="zh-CN" dirty="0">
                <a:solidFill>
                  <a:srgbClr val="000000"/>
                </a:solidFill>
              </a:rPr>
              <a:t>=1,* from </a:t>
            </a:r>
            <a:r>
              <a:rPr lang="zh-CN" altLang="en-US" dirty="0">
                <a:solidFill>
                  <a:srgbClr val="000000"/>
                </a:solidFill>
              </a:rPr>
              <a:t>学生</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select </a:t>
            </a:r>
            <a:r>
              <a:rPr lang="zh-CN" altLang="en-US" dirty="0">
                <a:solidFill>
                  <a:srgbClr val="000000"/>
                </a:solidFill>
              </a:rPr>
              <a:t>次数</a:t>
            </a:r>
            <a:r>
              <a:rPr lang="en-US" altLang="zh-CN" dirty="0">
                <a:solidFill>
                  <a:srgbClr val="000000"/>
                </a:solidFill>
              </a:rPr>
              <a:t>=2,* from </a:t>
            </a:r>
            <a:r>
              <a:rPr lang="zh-CN" altLang="en-US" dirty="0">
                <a:solidFill>
                  <a:srgbClr val="000000"/>
                </a:solidFill>
              </a:rPr>
              <a:t>学生</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select </a:t>
            </a:r>
            <a:r>
              <a:rPr lang="zh-CN" altLang="en-US" dirty="0">
                <a:solidFill>
                  <a:srgbClr val="000000"/>
                </a:solidFill>
              </a:rPr>
              <a:t>次数</a:t>
            </a:r>
            <a:r>
              <a:rPr lang="en-US" altLang="zh-CN" dirty="0">
                <a:solidFill>
                  <a:srgbClr val="000000"/>
                </a:solidFill>
              </a:rPr>
              <a:t>=3,* from </a:t>
            </a:r>
            <a:r>
              <a:rPr lang="zh-CN" altLang="en-US" dirty="0">
                <a:solidFill>
                  <a:srgbClr val="000000"/>
                </a:solidFill>
              </a:rPr>
              <a:t>学生</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commit transaction</a:t>
            </a:r>
          </a:p>
        </p:txBody>
      </p:sp>
      <p:sp>
        <p:nvSpPr>
          <p:cNvPr id="10" name="矩形 9"/>
          <p:cNvSpPr/>
          <p:nvPr/>
        </p:nvSpPr>
        <p:spPr>
          <a:xfrm>
            <a:off x="5712022" y="2142045"/>
            <a:ext cx="6096000" cy="2308324"/>
          </a:xfrm>
          <a:prstGeom prst="rect">
            <a:avLst/>
          </a:prstGeom>
        </p:spPr>
        <p:txBody>
          <a:bodyPr>
            <a:spAutoFit/>
          </a:bodyPr>
          <a:lstStyle/>
          <a:p>
            <a:r>
              <a:rPr lang="en-US" altLang="zh-CN" dirty="0">
                <a:solidFill>
                  <a:srgbClr val="000000"/>
                </a:solidFill>
              </a:rPr>
              <a:t>B</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read committed</a:t>
            </a:r>
          </a:p>
          <a:p>
            <a:r>
              <a:rPr lang="en-US" altLang="zh-CN" dirty="0">
                <a:solidFill>
                  <a:srgbClr val="000000"/>
                </a:solidFill>
              </a:rPr>
              <a:t>begin transaction</a:t>
            </a:r>
          </a:p>
          <a:p>
            <a:r>
              <a:rPr lang="en-US" altLang="zh-CN" dirty="0">
                <a:solidFill>
                  <a:srgbClr val="000000"/>
                </a:solidFill>
              </a:rPr>
              <a:t>update </a:t>
            </a:r>
            <a:r>
              <a:rPr lang="zh-CN" altLang="en-US" dirty="0">
                <a:solidFill>
                  <a:srgbClr val="000000"/>
                </a:solidFill>
              </a:rPr>
              <a:t>学生 </a:t>
            </a:r>
            <a:r>
              <a:rPr lang="en-US" altLang="zh-CN" dirty="0">
                <a:solidFill>
                  <a:srgbClr val="000000"/>
                </a:solidFill>
              </a:rPr>
              <a:t>set </a:t>
            </a:r>
            <a:r>
              <a:rPr lang="zh-CN" altLang="en-US" dirty="0">
                <a:solidFill>
                  <a:srgbClr val="000000"/>
                </a:solidFill>
              </a:rPr>
              <a:t>总分</a:t>
            </a:r>
            <a:r>
              <a:rPr lang="en-US" altLang="zh-CN" dirty="0">
                <a:solidFill>
                  <a:srgbClr val="000000"/>
                </a:solidFill>
              </a:rPr>
              <a:t>=</a:t>
            </a:r>
            <a:r>
              <a:rPr lang="zh-CN" altLang="en-US" dirty="0">
                <a:solidFill>
                  <a:srgbClr val="000000"/>
                </a:solidFill>
              </a:rPr>
              <a:t>总分</a:t>
            </a:r>
            <a:r>
              <a:rPr lang="en-US" altLang="zh-CN" dirty="0">
                <a:solidFill>
                  <a:srgbClr val="000000"/>
                </a:solidFill>
              </a:rPr>
              <a:t>-5 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p:txBody>
      </p:sp>
      <p:sp>
        <p:nvSpPr>
          <p:cNvPr id="11" name="矩形 10"/>
          <p:cNvSpPr/>
          <p:nvPr/>
        </p:nvSpPr>
        <p:spPr>
          <a:xfrm>
            <a:off x="7671636" y="6294961"/>
            <a:ext cx="2031325" cy="369332"/>
          </a:xfrm>
          <a:prstGeom prst="rect">
            <a:avLst/>
          </a:prstGeom>
        </p:spPr>
        <p:txBody>
          <a:bodyPr wrap="none">
            <a:spAutoFit/>
          </a:bodyPr>
          <a:lstStyle/>
          <a:p>
            <a:r>
              <a:rPr lang="en-US" altLang="zh-CN" dirty="0">
                <a:solidFill>
                  <a:srgbClr val="000000"/>
                </a:solidFill>
              </a:rPr>
              <a:t>B</a:t>
            </a:r>
            <a:r>
              <a:rPr lang="zh-CN" altLang="en-US" dirty="0">
                <a:solidFill>
                  <a:srgbClr val="000000"/>
                </a:solidFill>
              </a:rPr>
              <a:t>事务运行结果	</a:t>
            </a:r>
          </a:p>
        </p:txBody>
      </p:sp>
      <p:pic>
        <p:nvPicPr>
          <p:cNvPr id="17" name="图片 16" descr="未标题-2 拷贝"/>
          <p:cNvPicPr/>
          <p:nvPr/>
        </p:nvPicPr>
        <p:blipFill>
          <a:blip r:embed="rId3">
            <a:extLst>
              <a:ext uri="{28A0092B-C50C-407E-A947-70E740481C1C}">
                <a14:useLocalDpi xmlns:a14="http://schemas.microsoft.com/office/drawing/2010/main" val="0"/>
              </a:ext>
            </a:extLst>
          </a:blip>
          <a:srcRect/>
          <a:stretch>
            <a:fillRect/>
          </a:stretch>
        </p:blipFill>
        <p:spPr bwMode="auto">
          <a:xfrm>
            <a:off x="5835731" y="4788249"/>
            <a:ext cx="5094171" cy="1254464"/>
          </a:xfrm>
          <a:prstGeom prst="rect">
            <a:avLst/>
          </a:prstGeom>
          <a:noFill/>
          <a:ln>
            <a:noFill/>
          </a:ln>
        </p:spPr>
      </p:pic>
    </p:spTree>
    <p:extLst>
      <p:ext uri="{BB962C8B-B14F-4D97-AF65-F5344CB8AC3E}">
        <p14:creationId xmlns:p14="http://schemas.microsoft.com/office/powerpoint/2010/main" val="1460998556"/>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288353"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ISO </a:t>
            </a:r>
            <a:r>
              <a:rPr lang="zh-CN" altLang="en-US" sz="3200" b="1" dirty="0">
                <a:solidFill>
                  <a:srgbClr val="2980B9"/>
                </a:solidFill>
              </a:rPr>
              <a:t>标准事务隔离级别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 name="矩形 1"/>
          <p:cNvSpPr/>
          <p:nvPr/>
        </p:nvSpPr>
        <p:spPr>
          <a:xfrm>
            <a:off x="432054" y="1145136"/>
            <a:ext cx="2374207" cy="369332"/>
          </a:xfrm>
          <a:prstGeom prst="rect">
            <a:avLst/>
          </a:prstGeom>
        </p:spPr>
        <p:txBody>
          <a:bodyPr wrap="square">
            <a:spAutoFit/>
          </a:bodyPr>
          <a:lstStyle/>
          <a:p>
            <a:r>
              <a:rPr lang="en-US" altLang="zh-CN" b="1" dirty="0">
                <a:solidFill>
                  <a:srgbClr val="000000"/>
                </a:solidFill>
              </a:rPr>
              <a:t>3</a:t>
            </a:r>
            <a:r>
              <a:rPr lang="zh-CN" altLang="en-US" b="1" dirty="0">
                <a:solidFill>
                  <a:srgbClr val="000000"/>
                </a:solidFill>
              </a:rPr>
              <a:t>．可重复读</a:t>
            </a:r>
          </a:p>
        </p:txBody>
      </p:sp>
      <p:sp>
        <p:nvSpPr>
          <p:cNvPr id="7" name="矩形 6"/>
          <p:cNvSpPr/>
          <p:nvPr/>
        </p:nvSpPr>
        <p:spPr>
          <a:xfrm>
            <a:off x="432055" y="1514468"/>
            <a:ext cx="11230525" cy="923330"/>
          </a:xfrm>
          <a:prstGeom prst="rect">
            <a:avLst/>
          </a:prstGeom>
        </p:spPr>
        <p:txBody>
          <a:bodyPr wrap="square">
            <a:spAutoFit/>
          </a:bodyPr>
          <a:lstStyle/>
          <a:p>
            <a:r>
              <a:rPr lang="zh-CN" altLang="en-US" dirty="0">
                <a:solidFill>
                  <a:srgbClr val="000000"/>
                </a:solidFill>
              </a:rPr>
              <a:t>采用可重复读（</a:t>
            </a:r>
            <a:r>
              <a:rPr lang="en-US" altLang="zh-CN" dirty="0">
                <a:solidFill>
                  <a:srgbClr val="000000"/>
                </a:solidFill>
              </a:rPr>
              <a:t>Repeatable Read</a:t>
            </a:r>
            <a:r>
              <a:rPr lang="zh-CN" altLang="en-US" dirty="0">
                <a:solidFill>
                  <a:srgbClr val="000000"/>
                </a:solidFill>
              </a:rPr>
              <a:t>）隔离级别，读事务只阻塞写事务中的</a:t>
            </a:r>
            <a:r>
              <a:rPr lang="en-US" altLang="zh-CN" dirty="0">
                <a:solidFill>
                  <a:srgbClr val="000000"/>
                </a:solidFill>
              </a:rPr>
              <a:t>update</a:t>
            </a:r>
            <a:r>
              <a:rPr lang="zh-CN" altLang="en-US" dirty="0">
                <a:solidFill>
                  <a:srgbClr val="000000"/>
                </a:solidFill>
              </a:rPr>
              <a:t>和</a:t>
            </a:r>
            <a:r>
              <a:rPr lang="en-US" altLang="zh-CN" dirty="0">
                <a:solidFill>
                  <a:srgbClr val="000000"/>
                </a:solidFill>
              </a:rPr>
              <a:t>delete</a:t>
            </a:r>
            <a:r>
              <a:rPr lang="zh-CN" altLang="en-US" dirty="0">
                <a:solidFill>
                  <a:srgbClr val="000000"/>
                </a:solidFill>
              </a:rPr>
              <a:t>操作，不阻塞读事务和写事务中的</a:t>
            </a:r>
            <a:r>
              <a:rPr lang="en-US" altLang="zh-CN" dirty="0">
                <a:solidFill>
                  <a:srgbClr val="000000"/>
                </a:solidFill>
              </a:rPr>
              <a:t>insert</a:t>
            </a:r>
            <a:r>
              <a:rPr lang="zh-CN" altLang="en-US" dirty="0">
                <a:solidFill>
                  <a:srgbClr val="000000"/>
                </a:solidFill>
              </a:rPr>
              <a:t>操作，因此只解决了脏读和不可重复读的问题，还是没有解决幻读问题。此级别会影响系统的性能，非必要情况最好不用此隔离级别。</a:t>
            </a:r>
            <a:endParaRPr lang="zh-CN" altLang="zh-CN" dirty="0">
              <a:solidFill>
                <a:srgbClr val="000000"/>
              </a:solidFill>
            </a:endParaRPr>
          </a:p>
        </p:txBody>
      </p:sp>
      <p:sp>
        <p:nvSpPr>
          <p:cNvPr id="8" name="矩形 7"/>
          <p:cNvSpPr/>
          <p:nvPr/>
        </p:nvSpPr>
        <p:spPr>
          <a:xfrm>
            <a:off x="521743" y="2620439"/>
            <a:ext cx="4891083" cy="369332"/>
          </a:xfrm>
          <a:prstGeom prst="rect">
            <a:avLst/>
          </a:prstGeom>
        </p:spPr>
        <p:txBody>
          <a:bodyPr wrap="none">
            <a:spAutoFit/>
          </a:bodyPr>
          <a:lstStyle/>
          <a:p>
            <a:r>
              <a:rPr lang="zh-CN" altLang="zh-CN" dirty="0" smtClean="0">
                <a:solidFill>
                  <a:srgbClr val="000000"/>
                </a:solidFill>
              </a:rPr>
              <a:t>【例</a:t>
            </a:r>
            <a:r>
              <a:rPr lang="en-US" altLang="zh-CN" dirty="0">
                <a:solidFill>
                  <a:srgbClr val="000000"/>
                </a:solidFill>
              </a:rPr>
              <a:t>17】 </a:t>
            </a:r>
            <a:r>
              <a:rPr lang="zh-CN" altLang="en-US" dirty="0">
                <a:solidFill>
                  <a:srgbClr val="000000"/>
                </a:solidFill>
              </a:rPr>
              <a:t>使用可重复读隔离级别的幻读示例。</a:t>
            </a:r>
          </a:p>
        </p:txBody>
      </p:sp>
      <p:sp>
        <p:nvSpPr>
          <p:cNvPr id="9" name="矩形 8"/>
          <p:cNvSpPr/>
          <p:nvPr/>
        </p:nvSpPr>
        <p:spPr>
          <a:xfrm>
            <a:off x="523164" y="3101426"/>
            <a:ext cx="4889662" cy="3139321"/>
          </a:xfrm>
          <a:prstGeom prst="rect">
            <a:avLst/>
          </a:prstGeom>
        </p:spPr>
        <p:txBody>
          <a:bodyPr wrap="square">
            <a:spAutoFit/>
          </a:bodyPr>
          <a:lstStyle/>
          <a:p>
            <a:r>
              <a:rPr lang="en-US" altLang="zh-CN" dirty="0">
                <a:solidFill>
                  <a:srgbClr val="000000"/>
                </a:solidFill>
              </a:rPr>
              <a:t>A</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repeatable read</a:t>
            </a:r>
          </a:p>
          <a:p>
            <a:r>
              <a:rPr lang="en-US" altLang="zh-CN" dirty="0">
                <a:solidFill>
                  <a:srgbClr val="000000"/>
                </a:solidFill>
              </a:rPr>
              <a:t>begin transaction</a:t>
            </a:r>
          </a:p>
          <a:p>
            <a:r>
              <a:rPr lang="en-US" altLang="zh-CN" dirty="0">
                <a:solidFill>
                  <a:srgbClr val="000000"/>
                </a:solidFill>
              </a:rPr>
              <a:t>select * from </a:t>
            </a:r>
            <a:r>
              <a:rPr lang="zh-CN" altLang="en-US" dirty="0">
                <a:solidFill>
                  <a:srgbClr val="000000"/>
                </a:solidFill>
              </a:rPr>
              <a:t>学生</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select * from </a:t>
            </a:r>
            <a:r>
              <a:rPr lang="zh-CN" altLang="en-US" dirty="0">
                <a:solidFill>
                  <a:srgbClr val="000000"/>
                </a:solidFill>
              </a:rPr>
              <a:t>学生</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commit transaction</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read committed</a:t>
            </a:r>
          </a:p>
        </p:txBody>
      </p:sp>
      <p:sp>
        <p:nvSpPr>
          <p:cNvPr id="10" name="矩形 9"/>
          <p:cNvSpPr/>
          <p:nvPr/>
        </p:nvSpPr>
        <p:spPr>
          <a:xfrm>
            <a:off x="5712022" y="2142045"/>
            <a:ext cx="6096000" cy="2308324"/>
          </a:xfrm>
          <a:prstGeom prst="rect">
            <a:avLst/>
          </a:prstGeom>
        </p:spPr>
        <p:txBody>
          <a:bodyPr>
            <a:spAutoFit/>
          </a:bodyPr>
          <a:lstStyle/>
          <a:p>
            <a:r>
              <a:rPr lang="en-US" altLang="zh-CN" dirty="0">
                <a:solidFill>
                  <a:srgbClr val="000000"/>
                </a:solidFill>
              </a:rPr>
              <a:t>B</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repeatable read</a:t>
            </a:r>
          </a:p>
          <a:p>
            <a:r>
              <a:rPr lang="en-US" altLang="zh-CN" dirty="0">
                <a:solidFill>
                  <a:srgbClr val="000000"/>
                </a:solidFill>
              </a:rPr>
              <a:t>begin transaction</a:t>
            </a:r>
          </a:p>
          <a:p>
            <a:r>
              <a:rPr lang="en-US" altLang="zh-CN" dirty="0">
                <a:solidFill>
                  <a:srgbClr val="000000"/>
                </a:solidFill>
              </a:rPr>
              <a:t>insert into </a:t>
            </a:r>
            <a:r>
              <a:rPr lang="zh-CN" altLang="en-US" dirty="0">
                <a:solidFill>
                  <a:srgbClr val="000000"/>
                </a:solidFill>
              </a:rPr>
              <a:t>学生</a:t>
            </a:r>
            <a:r>
              <a:rPr lang="en-US" altLang="zh-CN" dirty="0">
                <a:solidFill>
                  <a:srgbClr val="000000"/>
                </a:solidFill>
              </a:rPr>
              <a:t>(</a:t>
            </a:r>
            <a:r>
              <a:rPr lang="zh-CN" altLang="en-US" dirty="0">
                <a:solidFill>
                  <a:srgbClr val="000000"/>
                </a:solidFill>
              </a:rPr>
              <a:t>学号</a:t>
            </a:r>
            <a:r>
              <a:rPr lang="en-US" altLang="zh-CN" dirty="0">
                <a:solidFill>
                  <a:srgbClr val="000000"/>
                </a:solidFill>
              </a:rPr>
              <a:t>,</a:t>
            </a:r>
            <a:r>
              <a:rPr lang="zh-CN" altLang="en-US" dirty="0">
                <a:solidFill>
                  <a:srgbClr val="000000"/>
                </a:solidFill>
              </a:rPr>
              <a:t>姓名</a:t>
            </a:r>
            <a:r>
              <a:rPr lang="en-US" altLang="zh-CN" dirty="0">
                <a:solidFill>
                  <a:srgbClr val="000000"/>
                </a:solidFill>
              </a:rPr>
              <a:t>,</a:t>
            </a:r>
            <a:r>
              <a:rPr lang="zh-CN" altLang="en-US" dirty="0">
                <a:solidFill>
                  <a:srgbClr val="000000"/>
                </a:solidFill>
              </a:rPr>
              <a:t>性别</a:t>
            </a:r>
            <a:r>
              <a:rPr lang="en-US" altLang="zh-CN" dirty="0">
                <a:solidFill>
                  <a:srgbClr val="000000"/>
                </a:solidFill>
              </a:rPr>
              <a:t>,</a:t>
            </a:r>
            <a:r>
              <a:rPr lang="zh-CN" altLang="en-US" dirty="0">
                <a:solidFill>
                  <a:srgbClr val="000000"/>
                </a:solidFill>
              </a:rPr>
              <a:t>总分</a:t>
            </a:r>
            <a:r>
              <a:rPr lang="en-US" altLang="zh-CN" dirty="0">
                <a:solidFill>
                  <a:srgbClr val="000000"/>
                </a:solidFill>
              </a:rPr>
              <a:t>,</a:t>
            </a:r>
            <a:r>
              <a:rPr lang="zh-CN" altLang="en-US" dirty="0">
                <a:solidFill>
                  <a:srgbClr val="000000"/>
                </a:solidFill>
              </a:rPr>
              <a:t>籍贯</a:t>
            </a:r>
            <a:r>
              <a:rPr lang="en-US" altLang="zh-CN" dirty="0">
                <a:solidFill>
                  <a:srgbClr val="000000"/>
                </a:solidFill>
              </a:rPr>
              <a:t>)</a:t>
            </a:r>
          </a:p>
          <a:p>
            <a:r>
              <a:rPr lang="en-US" altLang="zh-CN" dirty="0">
                <a:solidFill>
                  <a:srgbClr val="000000"/>
                </a:solidFill>
              </a:rPr>
              <a:t> values('22010101','</a:t>
            </a:r>
            <a:r>
              <a:rPr lang="zh-CN" altLang="en-US" dirty="0">
                <a:solidFill>
                  <a:srgbClr val="000000"/>
                </a:solidFill>
              </a:rPr>
              <a:t>柯崇福</a:t>
            </a:r>
            <a:r>
              <a:rPr lang="en-US" altLang="zh-CN" dirty="0">
                <a:solidFill>
                  <a:srgbClr val="000000"/>
                </a:solidFill>
              </a:rPr>
              <a:t>','</a:t>
            </a:r>
            <a:r>
              <a:rPr lang="zh-CN" altLang="en-US" dirty="0">
                <a:solidFill>
                  <a:srgbClr val="000000"/>
                </a:solidFill>
              </a:rPr>
              <a:t>男</a:t>
            </a:r>
            <a:r>
              <a:rPr lang="en-US" altLang="zh-CN" dirty="0">
                <a:solidFill>
                  <a:srgbClr val="000000"/>
                </a:solidFill>
              </a:rPr>
              <a:t>',550,'</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commit transaction</a:t>
            </a:r>
          </a:p>
        </p:txBody>
      </p:sp>
      <p:sp>
        <p:nvSpPr>
          <p:cNvPr id="11" name="矩形 10"/>
          <p:cNvSpPr/>
          <p:nvPr/>
        </p:nvSpPr>
        <p:spPr>
          <a:xfrm>
            <a:off x="7671636" y="6294961"/>
            <a:ext cx="2031325" cy="369332"/>
          </a:xfrm>
          <a:prstGeom prst="rect">
            <a:avLst/>
          </a:prstGeom>
        </p:spPr>
        <p:txBody>
          <a:bodyPr wrap="none">
            <a:spAutoFit/>
          </a:bodyPr>
          <a:lstStyle/>
          <a:p>
            <a:r>
              <a:rPr lang="en-US" altLang="zh-CN" dirty="0">
                <a:solidFill>
                  <a:srgbClr val="000000"/>
                </a:solidFill>
              </a:rPr>
              <a:t>A</a:t>
            </a:r>
            <a:r>
              <a:rPr lang="zh-CN" altLang="en-US" dirty="0" smtClean="0">
                <a:solidFill>
                  <a:srgbClr val="000000"/>
                </a:solidFill>
              </a:rPr>
              <a:t>事务</a:t>
            </a:r>
            <a:r>
              <a:rPr lang="zh-CN" altLang="en-US" dirty="0">
                <a:solidFill>
                  <a:srgbClr val="000000"/>
                </a:solidFill>
              </a:rPr>
              <a:t>运行结果	</a:t>
            </a:r>
          </a:p>
        </p:txBody>
      </p:sp>
      <p:pic>
        <p:nvPicPr>
          <p:cNvPr id="16" name="图片 15" descr="未标题-1 拷贝"/>
          <p:cNvPicPr/>
          <p:nvPr/>
        </p:nvPicPr>
        <p:blipFill>
          <a:blip r:embed="rId3">
            <a:extLst>
              <a:ext uri="{28A0092B-C50C-407E-A947-70E740481C1C}">
                <a14:useLocalDpi xmlns:a14="http://schemas.microsoft.com/office/drawing/2010/main" val="0"/>
              </a:ext>
            </a:extLst>
          </a:blip>
          <a:srcRect/>
          <a:stretch>
            <a:fillRect/>
          </a:stretch>
        </p:blipFill>
        <p:spPr bwMode="auto">
          <a:xfrm>
            <a:off x="5768442" y="4442485"/>
            <a:ext cx="6039580" cy="1798261"/>
          </a:xfrm>
          <a:prstGeom prst="rect">
            <a:avLst/>
          </a:prstGeom>
          <a:noFill/>
          <a:ln>
            <a:noFill/>
          </a:ln>
        </p:spPr>
      </p:pic>
    </p:spTree>
    <p:extLst>
      <p:ext uri="{BB962C8B-B14F-4D97-AF65-F5344CB8AC3E}">
        <p14:creationId xmlns:p14="http://schemas.microsoft.com/office/powerpoint/2010/main" val="1838907217"/>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288353"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ISO </a:t>
            </a:r>
            <a:r>
              <a:rPr lang="zh-CN" altLang="en-US" sz="3200" b="1" dirty="0">
                <a:solidFill>
                  <a:srgbClr val="2980B9"/>
                </a:solidFill>
              </a:rPr>
              <a:t>标准事务隔离级别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 name="矩形 1"/>
          <p:cNvSpPr/>
          <p:nvPr/>
        </p:nvSpPr>
        <p:spPr>
          <a:xfrm>
            <a:off x="432054" y="1145136"/>
            <a:ext cx="2374207" cy="369332"/>
          </a:xfrm>
          <a:prstGeom prst="rect">
            <a:avLst/>
          </a:prstGeom>
        </p:spPr>
        <p:txBody>
          <a:bodyPr wrap="square">
            <a:spAutoFit/>
          </a:bodyPr>
          <a:lstStyle/>
          <a:p>
            <a:r>
              <a:rPr lang="en-US" altLang="zh-CN" b="1" dirty="0">
                <a:solidFill>
                  <a:srgbClr val="000000"/>
                </a:solidFill>
              </a:rPr>
              <a:t>4</a:t>
            </a:r>
            <a:r>
              <a:rPr lang="zh-CN" altLang="en-US" b="1" dirty="0">
                <a:solidFill>
                  <a:srgbClr val="000000"/>
                </a:solidFill>
              </a:rPr>
              <a:t>．可串行化读</a:t>
            </a:r>
          </a:p>
        </p:txBody>
      </p:sp>
      <p:sp>
        <p:nvSpPr>
          <p:cNvPr id="7" name="矩形 6"/>
          <p:cNvSpPr/>
          <p:nvPr/>
        </p:nvSpPr>
        <p:spPr>
          <a:xfrm>
            <a:off x="432055" y="1514468"/>
            <a:ext cx="11230525" cy="923330"/>
          </a:xfrm>
          <a:prstGeom prst="rect">
            <a:avLst/>
          </a:prstGeom>
        </p:spPr>
        <p:txBody>
          <a:bodyPr wrap="square">
            <a:spAutoFit/>
          </a:bodyPr>
          <a:lstStyle/>
          <a:p>
            <a:r>
              <a:rPr lang="zh-CN" altLang="en-US" dirty="0">
                <a:solidFill>
                  <a:srgbClr val="000000"/>
                </a:solidFill>
              </a:rPr>
              <a:t>可串行化读（</a:t>
            </a:r>
            <a:r>
              <a:rPr lang="en-US" altLang="zh-CN" dirty="0" err="1">
                <a:solidFill>
                  <a:srgbClr val="000000"/>
                </a:solidFill>
              </a:rPr>
              <a:t>Serializable</a:t>
            </a:r>
            <a:r>
              <a:rPr lang="zh-CN" altLang="en-US" dirty="0">
                <a:solidFill>
                  <a:srgbClr val="000000"/>
                </a:solidFill>
              </a:rPr>
              <a:t>）是最严格的隔离级别，和</a:t>
            </a:r>
            <a:r>
              <a:rPr lang="en-US" altLang="zh-CN" dirty="0">
                <a:solidFill>
                  <a:srgbClr val="000000"/>
                </a:solidFill>
              </a:rPr>
              <a:t>X</a:t>
            </a:r>
            <a:r>
              <a:rPr lang="zh-CN" altLang="en-US" dirty="0">
                <a:solidFill>
                  <a:srgbClr val="000000"/>
                </a:solidFill>
              </a:rPr>
              <a:t>锁类似，要求事务序列化执行，读事务阻塞了写事务任何操作，解决了并发异常问题（脏读、不可重复读、幻读）。此级别极大影响系统的性能，如非必要，应该避免设置此隔离级别。</a:t>
            </a:r>
            <a:endParaRPr lang="zh-CN" altLang="zh-CN" dirty="0">
              <a:solidFill>
                <a:srgbClr val="000000"/>
              </a:solidFill>
            </a:endParaRPr>
          </a:p>
        </p:txBody>
      </p:sp>
      <p:sp>
        <p:nvSpPr>
          <p:cNvPr id="8" name="矩形 7"/>
          <p:cNvSpPr/>
          <p:nvPr/>
        </p:nvSpPr>
        <p:spPr>
          <a:xfrm>
            <a:off x="521743" y="2620439"/>
            <a:ext cx="3967753" cy="369332"/>
          </a:xfrm>
          <a:prstGeom prst="rect">
            <a:avLst/>
          </a:prstGeom>
        </p:spPr>
        <p:txBody>
          <a:bodyPr wrap="none">
            <a:spAutoFit/>
          </a:bodyPr>
          <a:lstStyle/>
          <a:p>
            <a:r>
              <a:rPr lang="zh-CN" altLang="zh-CN" dirty="0" smtClean="0">
                <a:solidFill>
                  <a:srgbClr val="000000"/>
                </a:solidFill>
              </a:rPr>
              <a:t>【例</a:t>
            </a:r>
            <a:r>
              <a:rPr lang="en-US" altLang="zh-CN" dirty="0">
                <a:solidFill>
                  <a:srgbClr val="000000"/>
                </a:solidFill>
              </a:rPr>
              <a:t>18】 </a:t>
            </a:r>
            <a:r>
              <a:rPr lang="zh-CN" altLang="en-US" dirty="0">
                <a:solidFill>
                  <a:srgbClr val="000000"/>
                </a:solidFill>
              </a:rPr>
              <a:t>使用可串行化读隔离级别。</a:t>
            </a:r>
          </a:p>
        </p:txBody>
      </p:sp>
      <p:sp>
        <p:nvSpPr>
          <p:cNvPr id="9" name="矩形 8"/>
          <p:cNvSpPr/>
          <p:nvPr/>
        </p:nvSpPr>
        <p:spPr>
          <a:xfrm>
            <a:off x="523164" y="3101426"/>
            <a:ext cx="6096000" cy="2862322"/>
          </a:xfrm>
          <a:prstGeom prst="rect">
            <a:avLst/>
          </a:prstGeom>
        </p:spPr>
        <p:txBody>
          <a:bodyPr>
            <a:spAutoFit/>
          </a:bodyPr>
          <a:lstStyle/>
          <a:p>
            <a:r>
              <a:rPr lang="en-US" altLang="zh-CN" dirty="0">
                <a:solidFill>
                  <a:srgbClr val="000000"/>
                </a:solidFill>
              </a:rPr>
              <a:t>A</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a:t>
            </a:r>
            <a:r>
              <a:rPr lang="en-US" altLang="zh-CN" dirty="0" err="1">
                <a:solidFill>
                  <a:srgbClr val="000000"/>
                </a:solidFill>
              </a:rPr>
              <a:t>serializable</a:t>
            </a:r>
            <a:endParaRPr lang="en-US" altLang="zh-CN" dirty="0">
              <a:solidFill>
                <a:srgbClr val="000000"/>
              </a:solidFill>
            </a:endParaRPr>
          </a:p>
          <a:p>
            <a:r>
              <a:rPr lang="en-US" altLang="zh-CN" dirty="0">
                <a:solidFill>
                  <a:srgbClr val="000000"/>
                </a:solidFill>
              </a:rPr>
              <a:t>begin transaction</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山西</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山西</a:t>
            </a:r>
            <a:r>
              <a:rPr lang="en-US" altLang="zh-CN" dirty="0">
                <a:solidFill>
                  <a:srgbClr val="000000"/>
                </a:solidFill>
              </a:rPr>
              <a:t>'</a:t>
            </a:r>
          </a:p>
          <a:p>
            <a:r>
              <a:rPr lang="en-US" altLang="zh-CN" dirty="0">
                <a:solidFill>
                  <a:srgbClr val="000000"/>
                </a:solidFill>
              </a:rPr>
              <a:t>commit transaction</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read committed</a:t>
            </a:r>
          </a:p>
        </p:txBody>
      </p:sp>
      <p:sp>
        <p:nvSpPr>
          <p:cNvPr id="10" name="矩形 9"/>
          <p:cNvSpPr/>
          <p:nvPr/>
        </p:nvSpPr>
        <p:spPr>
          <a:xfrm>
            <a:off x="5712022" y="2142045"/>
            <a:ext cx="6096000" cy="2862322"/>
          </a:xfrm>
          <a:prstGeom prst="rect">
            <a:avLst/>
          </a:prstGeom>
        </p:spPr>
        <p:txBody>
          <a:bodyPr>
            <a:spAutoFit/>
          </a:bodyPr>
          <a:lstStyle/>
          <a:p>
            <a:r>
              <a:rPr lang="en-US" altLang="zh-CN" dirty="0">
                <a:solidFill>
                  <a:srgbClr val="000000"/>
                </a:solidFill>
              </a:rPr>
              <a:t>B</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begin transaction</a:t>
            </a:r>
          </a:p>
          <a:p>
            <a:r>
              <a:rPr lang="en-US" altLang="zh-CN" dirty="0">
                <a:solidFill>
                  <a:srgbClr val="000000"/>
                </a:solidFill>
              </a:rPr>
              <a:t>insert into </a:t>
            </a:r>
            <a:r>
              <a:rPr lang="zh-CN" altLang="en-US" dirty="0">
                <a:solidFill>
                  <a:srgbClr val="000000"/>
                </a:solidFill>
              </a:rPr>
              <a:t>学生</a:t>
            </a:r>
            <a:r>
              <a:rPr lang="en-US" altLang="zh-CN" dirty="0">
                <a:solidFill>
                  <a:srgbClr val="000000"/>
                </a:solidFill>
              </a:rPr>
              <a:t>(</a:t>
            </a:r>
            <a:r>
              <a:rPr lang="zh-CN" altLang="en-US" dirty="0">
                <a:solidFill>
                  <a:srgbClr val="000000"/>
                </a:solidFill>
              </a:rPr>
              <a:t>学号</a:t>
            </a:r>
            <a:r>
              <a:rPr lang="en-US" altLang="zh-CN" dirty="0">
                <a:solidFill>
                  <a:srgbClr val="000000"/>
                </a:solidFill>
              </a:rPr>
              <a:t>,</a:t>
            </a:r>
            <a:r>
              <a:rPr lang="zh-CN" altLang="en-US" dirty="0">
                <a:solidFill>
                  <a:srgbClr val="000000"/>
                </a:solidFill>
              </a:rPr>
              <a:t>姓名</a:t>
            </a:r>
            <a:r>
              <a:rPr lang="en-US" altLang="zh-CN" dirty="0">
                <a:solidFill>
                  <a:srgbClr val="000000"/>
                </a:solidFill>
              </a:rPr>
              <a:t>,</a:t>
            </a:r>
            <a:r>
              <a:rPr lang="zh-CN" altLang="en-US" dirty="0">
                <a:solidFill>
                  <a:srgbClr val="000000"/>
                </a:solidFill>
              </a:rPr>
              <a:t>性别</a:t>
            </a:r>
            <a:r>
              <a:rPr lang="en-US" altLang="zh-CN" dirty="0">
                <a:solidFill>
                  <a:srgbClr val="000000"/>
                </a:solidFill>
              </a:rPr>
              <a:t>,</a:t>
            </a:r>
            <a:r>
              <a:rPr lang="zh-CN" altLang="en-US" dirty="0">
                <a:solidFill>
                  <a:srgbClr val="000000"/>
                </a:solidFill>
              </a:rPr>
              <a:t>总分</a:t>
            </a:r>
            <a:r>
              <a:rPr lang="en-US" altLang="zh-CN" dirty="0">
                <a:solidFill>
                  <a:srgbClr val="000000"/>
                </a:solidFill>
              </a:rPr>
              <a:t>,</a:t>
            </a:r>
            <a:r>
              <a:rPr lang="zh-CN" altLang="en-US" dirty="0">
                <a:solidFill>
                  <a:srgbClr val="000000"/>
                </a:solidFill>
              </a:rPr>
              <a:t>籍贯</a:t>
            </a:r>
            <a:r>
              <a:rPr lang="en-US" altLang="zh-CN" dirty="0">
                <a:solidFill>
                  <a:srgbClr val="000000"/>
                </a:solidFill>
              </a:rPr>
              <a:t>)</a:t>
            </a:r>
          </a:p>
          <a:p>
            <a:r>
              <a:rPr lang="en-US" altLang="zh-CN" dirty="0">
                <a:solidFill>
                  <a:srgbClr val="000000"/>
                </a:solidFill>
              </a:rPr>
              <a:t> values('22010104','</a:t>
            </a:r>
            <a:r>
              <a:rPr lang="zh-CN" altLang="en-US" dirty="0">
                <a:solidFill>
                  <a:srgbClr val="000000"/>
                </a:solidFill>
              </a:rPr>
              <a:t>徐列华</a:t>
            </a:r>
            <a:r>
              <a:rPr lang="en-US" altLang="zh-CN" dirty="0">
                <a:solidFill>
                  <a:srgbClr val="000000"/>
                </a:solidFill>
              </a:rPr>
              <a:t>','</a:t>
            </a:r>
            <a:r>
              <a:rPr lang="zh-CN" altLang="en-US" dirty="0">
                <a:solidFill>
                  <a:srgbClr val="000000"/>
                </a:solidFill>
              </a:rPr>
              <a:t>男</a:t>
            </a:r>
            <a:r>
              <a:rPr lang="en-US" altLang="zh-CN" dirty="0">
                <a:solidFill>
                  <a:srgbClr val="000000"/>
                </a:solidFill>
              </a:rPr>
              <a:t>',550,'</a:t>
            </a:r>
            <a:r>
              <a:rPr lang="zh-CN" altLang="en-US" dirty="0">
                <a:solidFill>
                  <a:srgbClr val="000000"/>
                </a:solidFill>
              </a:rPr>
              <a:t>山西</a:t>
            </a:r>
            <a:r>
              <a:rPr lang="en-US" altLang="zh-CN" dirty="0">
                <a:solidFill>
                  <a:srgbClr val="000000"/>
                </a:solidFill>
              </a:rPr>
              <a:t>')</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山西</a:t>
            </a:r>
            <a:r>
              <a:rPr lang="en-US" altLang="zh-CN" dirty="0">
                <a:solidFill>
                  <a:srgbClr val="000000"/>
                </a:solidFill>
              </a:rPr>
              <a:t>'</a:t>
            </a:r>
          </a:p>
          <a:p>
            <a:r>
              <a:rPr lang="en-US" altLang="zh-CN" dirty="0">
                <a:solidFill>
                  <a:srgbClr val="000000"/>
                </a:solidFill>
              </a:rPr>
              <a:t>update </a:t>
            </a:r>
            <a:r>
              <a:rPr lang="zh-CN" altLang="en-US" dirty="0">
                <a:solidFill>
                  <a:srgbClr val="000000"/>
                </a:solidFill>
              </a:rPr>
              <a:t>学生</a:t>
            </a:r>
            <a:r>
              <a:rPr lang="en-US" altLang="zh-CN" dirty="0">
                <a:solidFill>
                  <a:srgbClr val="000000"/>
                </a:solidFill>
              </a:rPr>
              <a:t>set </a:t>
            </a:r>
            <a:r>
              <a:rPr lang="zh-CN" altLang="en-US" dirty="0">
                <a:solidFill>
                  <a:srgbClr val="000000"/>
                </a:solidFill>
              </a:rPr>
              <a:t>性别</a:t>
            </a:r>
            <a:r>
              <a:rPr lang="en-US" altLang="zh-CN" dirty="0">
                <a:solidFill>
                  <a:srgbClr val="000000"/>
                </a:solidFill>
              </a:rPr>
              <a:t>='</a:t>
            </a:r>
            <a:r>
              <a:rPr lang="zh-CN" altLang="en-US" dirty="0">
                <a:solidFill>
                  <a:srgbClr val="000000"/>
                </a:solidFill>
              </a:rPr>
              <a:t>女</a:t>
            </a:r>
            <a:r>
              <a:rPr lang="en-US" altLang="zh-CN" dirty="0">
                <a:solidFill>
                  <a:srgbClr val="000000"/>
                </a:solidFill>
              </a:rPr>
              <a:t>' where </a:t>
            </a:r>
            <a:r>
              <a:rPr lang="zh-CN" altLang="en-US" dirty="0">
                <a:solidFill>
                  <a:srgbClr val="000000"/>
                </a:solidFill>
              </a:rPr>
              <a:t>学号</a:t>
            </a:r>
            <a:r>
              <a:rPr lang="en-US" altLang="zh-CN" dirty="0">
                <a:solidFill>
                  <a:srgbClr val="000000"/>
                </a:solidFill>
              </a:rPr>
              <a:t>='22010104'</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山西</a:t>
            </a:r>
            <a:r>
              <a:rPr lang="en-US" altLang="zh-CN" dirty="0">
                <a:solidFill>
                  <a:srgbClr val="000000"/>
                </a:solidFill>
              </a:rPr>
              <a:t>'</a:t>
            </a:r>
          </a:p>
          <a:p>
            <a:r>
              <a:rPr lang="en-US" altLang="zh-CN" dirty="0">
                <a:solidFill>
                  <a:srgbClr val="000000"/>
                </a:solidFill>
              </a:rPr>
              <a:t>commit transaction</a:t>
            </a:r>
          </a:p>
        </p:txBody>
      </p:sp>
      <p:sp>
        <p:nvSpPr>
          <p:cNvPr id="11" name="矩形 10"/>
          <p:cNvSpPr/>
          <p:nvPr/>
        </p:nvSpPr>
        <p:spPr>
          <a:xfrm>
            <a:off x="7671636" y="6294961"/>
            <a:ext cx="2031325" cy="369332"/>
          </a:xfrm>
          <a:prstGeom prst="rect">
            <a:avLst/>
          </a:prstGeom>
        </p:spPr>
        <p:txBody>
          <a:bodyPr wrap="none">
            <a:spAutoFit/>
          </a:bodyPr>
          <a:lstStyle/>
          <a:p>
            <a:r>
              <a:rPr lang="en-US" altLang="zh-CN" dirty="0">
                <a:solidFill>
                  <a:srgbClr val="000000"/>
                </a:solidFill>
              </a:rPr>
              <a:t>A</a:t>
            </a:r>
            <a:r>
              <a:rPr lang="zh-CN" altLang="en-US" dirty="0" smtClean="0">
                <a:solidFill>
                  <a:srgbClr val="000000"/>
                </a:solidFill>
              </a:rPr>
              <a:t>事务</a:t>
            </a:r>
            <a:r>
              <a:rPr lang="zh-CN" altLang="en-US" dirty="0">
                <a:solidFill>
                  <a:srgbClr val="000000"/>
                </a:solidFill>
              </a:rPr>
              <a:t>运行结果	</a:t>
            </a:r>
          </a:p>
        </p:txBody>
      </p:sp>
      <p:pic>
        <p:nvPicPr>
          <p:cNvPr id="17" name="图片 16" descr="未标题-2 拷贝"/>
          <p:cNvPicPr/>
          <p:nvPr/>
        </p:nvPicPr>
        <p:blipFill>
          <a:blip r:embed="rId3">
            <a:extLst>
              <a:ext uri="{28A0092B-C50C-407E-A947-70E740481C1C}">
                <a14:useLocalDpi xmlns:a14="http://schemas.microsoft.com/office/drawing/2010/main" val="0"/>
              </a:ext>
            </a:extLst>
          </a:blip>
          <a:srcRect/>
          <a:stretch>
            <a:fillRect/>
          </a:stretch>
        </p:blipFill>
        <p:spPr bwMode="auto">
          <a:xfrm>
            <a:off x="5712022" y="5004367"/>
            <a:ext cx="5950558" cy="1290594"/>
          </a:xfrm>
          <a:prstGeom prst="rect">
            <a:avLst/>
          </a:prstGeom>
          <a:noFill/>
          <a:ln>
            <a:noFill/>
          </a:ln>
        </p:spPr>
      </p:pic>
    </p:spTree>
    <p:extLst>
      <p:ext uri="{BB962C8B-B14F-4D97-AF65-F5344CB8AC3E}">
        <p14:creationId xmlns:p14="http://schemas.microsoft.com/office/powerpoint/2010/main" val="1762913969"/>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288353"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ISO </a:t>
            </a:r>
            <a:r>
              <a:rPr lang="zh-CN" altLang="en-US" sz="3200" b="1" dirty="0">
                <a:solidFill>
                  <a:srgbClr val="2980B9"/>
                </a:solidFill>
              </a:rPr>
              <a:t>标准事务隔离级别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 name="矩形 1"/>
          <p:cNvSpPr/>
          <p:nvPr/>
        </p:nvSpPr>
        <p:spPr>
          <a:xfrm>
            <a:off x="432054" y="1145136"/>
            <a:ext cx="2374207" cy="369332"/>
          </a:xfrm>
          <a:prstGeom prst="rect">
            <a:avLst/>
          </a:prstGeom>
        </p:spPr>
        <p:txBody>
          <a:bodyPr wrap="square">
            <a:spAutoFit/>
          </a:bodyPr>
          <a:lstStyle/>
          <a:p>
            <a:r>
              <a:rPr lang="en-US" altLang="zh-CN" b="1" dirty="0">
                <a:solidFill>
                  <a:srgbClr val="000000"/>
                </a:solidFill>
              </a:rPr>
              <a:t>4</a:t>
            </a:r>
            <a:r>
              <a:rPr lang="zh-CN" altLang="en-US" b="1" dirty="0">
                <a:solidFill>
                  <a:srgbClr val="000000"/>
                </a:solidFill>
              </a:rPr>
              <a:t>．可串行化读</a:t>
            </a:r>
          </a:p>
        </p:txBody>
      </p:sp>
      <p:sp>
        <p:nvSpPr>
          <p:cNvPr id="7" name="矩形 6"/>
          <p:cNvSpPr/>
          <p:nvPr/>
        </p:nvSpPr>
        <p:spPr>
          <a:xfrm>
            <a:off x="432055" y="1514468"/>
            <a:ext cx="11230525" cy="923330"/>
          </a:xfrm>
          <a:prstGeom prst="rect">
            <a:avLst/>
          </a:prstGeom>
        </p:spPr>
        <p:txBody>
          <a:bodyPr wrap="square">
            <a:spAutoFit/>
          </a:bodyPr>
          <a:lstStyle/>
          <a:p>
            <a:r>
              <a:rPr lang="zh-CN" altLang="en-US" dirty="0">
                <a:solidFill>
                  <a:srgbClr val="000000"/>
                </a:solidFill>
              </a:rPr>
              <a:t>可串行化读（</a:t>
            </a:r>
            <a:r>
              <a:rPr lang="en-US" altLang="zh-CN" dirty="0" err="1">
                <a:solidFill>
                  <a:srgbClr val="000000"/>
                </a:solidFill>
              </a:rPr>
              <a:t>Serializable</a:t>
            </a:r>
            <a:r>
              <a:rPr lang="zh-CN" altLang="en-US" dirty="0">
                <a:solidFill>
                  <a:srgbClr val="000000"/>
                </a:solidFill>
              </a:rPr>
              <a:t>）是最严格的隔离级别，和</a:t>
            </a:r>
            <a:r>
              <a:rPr lang="en-US" altLang="zh-CN" dirty="0">
                <a:solidFill>
                  <a:srgbClr val="000000"/>
                </a:solidFill>
              </a:rPr>
              <a:t>X</a:t>
            </a:r>
            <a:r>
              <a:rPr lang="zh-CN" altLang="en-US" dirty="0">
                <a:solidFill>
                  <a:srgbClr val="000000"/>
                </a:solidFill>
              </a:rPr>
              <a:t>锁类似，要求事务序列化执行，读事务阻塞了写事务任何操作，解决了并发异常问题（脏读、不可重复读、幻读）。此级别极大影响系统的性能，如非必要，应该避免设置此隔离级别。</a:t>
            </a:r>
            <a:endParaRPr lang="zh-CN" altLang="zh-CN" dirty="0">
              <a:solidFill>
                <a:srgbClr val="000000"/>
              </a:solidFill>
            </a:endParaRPr>
          </a:p>
        </p:txBody>
      </p:sp>
      <p:sp>
        <p:nvSpPr>
          <p:cNvPr id="8" name="矩形 7"/>
          <p:cNvSpPr/>
          <p:nvPr/>
        </p:nvSpPr>
        <p:spPr>
          <a:xfrm>
            <a:off x="521743" y="2620439"/>
            <a:ext cx="3967753" cy="369332"/>
          </a:xfrm>
          <a:prstGeom prst="rect">
            <a:avLst/>
          </a:prstGeom>
        </p:spPr>
        <p:txBody>
          <a:bodyPr wrap="none">
            <a:spAutoFit/>
          </a:bodyPr>
          <a:lstStyle/>
          <a:p>
            <a:r>
              <a:rPr lang="zh-CN" altLang="zh-CN" dirty="0" smtClean="0">
                <a:solidFill>
                  <a:srgbClr val="000000"/>
                </a:solidFill>
              </a:rPr>
              <a:t>【例</a:t>
            </a:r>
            <a:r>
              <a:rPr lang="en-US" altLang="zh-CN" dirty="0">
                <a:solidFill>
                  <a:srgbClr val="000000"/>
                </a:solidFill>
              </a:rPr>
              <a:t>18】 </a:t>
            </a:r>
            <a:r>
              <a:rPr lang="zh-CN" altLang="en-US" dirty="0">
                <a:solidFill>
                  <a:srgbClr val="000000"/>
                </a:solidFill>
              </a:rPr>
              <a:t>使用可串行化读隔离级别。</a:t>
            </a:r>
          </a:p>
        </p:txBody>
      </p:sp>
      <p:sp>
        <p:nvSpPr>
          <p:cNvPr id="9" name="矩形 8"/>
          <p:cNvSpPr/>
          <p:nvPr/>
        </p:nvSpPr>
        <p:spPr>
          <a:xfrm>
            <a:off x="523164" y="3101426"/>
            <a:ext cx="6096000" cy="2862322"/>
          </a:xfrm>
          <a:prstGeom prst="rect">
            <a:avLst/>
          </a:prstGeom>
        </p:spPr>
        <p:txBody>
          <a:bodyPr>
            <a:spAutoFit/>
          </a:bodyPr>
          <a:lstStyle/>
          <a:p>
            <a:r>
              <a:rPr lang="en-US" altLang="zh-CN" dirty="0">
                <a:solidFill>
                  <a:srgbClr val="000000"/>
                </a:solidFill>
              </a:rPr>
              <a:t>A</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a:t>
            </a:r>
            <a:r>
              <a:rPr lang="en-US" altLang="zh-CN" dirty="0" err="1">
                <a:solidFill>
                  <a:srgbClr val="000000"/>
                </a:solidFill>
              </a:rPr>
              <a:t>serializable</a:t>
            </a:r>
            <a:endParaRPr lang="en-US" altLang="zh-CN" dirty="0">
              <a:solidFill>
                <a:srgbClr val="000000"/>
              </a:solidFill>
            </a:endParaRPr>
          </a:p>
          <a:p>
            <a:r>
              <a:rPr lang="en-US" altLang="zh-CN" dirty="0">
                <a:solidFill>
                  <a:srgbClr val="000000"/>
                </a:solidFill>
              </a:rPr>
              <a:t>begin transaction</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山西</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山西</a:t>
            </a:r>
            <a:r>
              <a:rPr lang="en-US" altLang="zh-CN" dirty="0">
                <a:solidFill>
                  <a:srgbClr val="000000"/>
                </a:solidFill>
              </a:rPr>
              <a:t>'</a:t>
            </a:r>
          </a:p>
          <a:p>
            <a:r>
              <a:rPr lang="en-US" altLang="zh-CN" dirty="0">
                <a:solidFill>
                  <a:srgbClr val="000000"/>
                </a:solidFill>
              </a:rPr>
              <a:t>commit transaction</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read committed</a:t>
            </a:r>
          </a:p>
        </p:txBody>
      </p:sp>
      <p:sp>
        <p:nvSpPr>
          <p:cNvPr id="10" name="矩形 9"/>
          <p:cNvSpPr/>
          <p:nvPr/>
        </p:nvSpPr>
        <p:spPr>
          <a:xfrm>
            <a:off x="5712022" y="2142045"/>
            <a:ext cx="6096000" cy="2862322"/>
          </a:xfrm>
          <a:prstGeom prst="rect">
            <a:avLst/>
          </a:prstGeom>
        </p:spPr>
        <p:txBody>
          <a:bodyPr>
            <a:spAutoFit/>
          </a:bodyPr>
          <a:lstStyle/>
          <a:p>
            <a:r>
              <a:rPr lang="en-US" altLang="zh-CN" dirty="0">
                <a:solidFill>
                  <a:srgbClr val="000000"/>
                </a:solidFill>
              </a:rPr>
              <a:t>B</a:t>
            </a:r>
            <a:r>
              <a:rPr lang="zh-CN" altLang="en-US"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begin transaction</a:t>
            </a:r>
          </a:p>
          <a:p>
            <a:r>
              <a:rPr lang="en-US" altLang="zh-CN" dirty="0">
                <a:solidFill>
                  <a:srgbClr val="000000"/>
                </a:solidFill>
              </a:rPr>
              <a:t>insert into </a:t>
            </a:r>
            <a:r>
              <a:rPr lang="zh-CN" altLang="en-US" dirty="0">
                <a:solidFill>
                  <a:srgbClr val="000000"/>
                </a:solidFill>
              </a:rPr>
              <a:t>学生</a:t>
            </a:r>
            <a:r>
              <a:rPr lang="en-US" altLang="zh-CN" dirty="0">
                <a:solidFill>
                  <a:srgbClr val="000000"/>
                </a:solidFill>
              </a:rPr>
              <a:t>(</a:t>
            </a:r>
            <a:r>
              <a:rPr lang="zh-CN" altLang="en-US" dirty="0">
                <a:solidFill>
                  <a:srgbClr val="000000"/>
                </a:solidFill>
              </a:rPr>
              <a:t>学号</a:t>
            </a:r>
            <a:r>
              <a:rPr lang="en-US" altLang="zh-CN" dirty="0">
                <a:solidFill>
                  <a:srgbClr val="000000"/>
                </a:solidFill>
              </a:rPr>
              <a:t>,</a:t>
            </a:r>
            <a:r>
              <a:rPr lang="zh-CN" altLang="en-US" dirty="0">
                <a:solidFill>
                  <a:srgbClr val="000000"/>
                </a:solidFill>
              </a:rPr>
              <a:t>姓名</a:t>
            </a:r>
            <a:r>
              <a:rPr lang="en-US" altLang="zh-CN" dirty="0">
                <a:solidFill>
                  <a:srgbClr val="000000"/>
                </a:solidFill>
              </a:rPr>
              <a:t>,</a:t>
            </a:r>
            <a:r>
              <a:rPr lang="zh-CN" altLang="en-US" dirty="0">
                <a:solidFill>
                  <a:srgbClr val="000000"/>
                </a:solidFill>
              </a:rPr>
              <a:t>性别</a:t>
            </a:r>
            <a:r>
              <a:rPr lang="en-US" altLang="zh-CN" dirty="0">
                <a:solidFill>
                  <a:srgbClr val="000000"/>
                </a:solidFill>
              </a:rPr>
              <a:t>,</a:t>
            </a:r>
            <a:r>
              <a:rPr lang="zh-CN" altLang="en-US" dirty="0">
                <a:solidFill>
                  <a:srgbClr val="000000"/>
                </a:solidFill>
              </a:rPr>
              <a:t>总分</a:t>
            </a:r>
            <a:r>
              <a:rPr lang="en-US" altLang="zh-CN" dirty="0">
                <a:solidFill>
                  <a:srgbClr val="000000"/>
                </a:solidFill>
              </a:rPr>
              <a:t>,</a:t>
            </a:r>
            <a:r>
              <a:rPr lang="zh-CN" altLang="en-US" dirty="0">
                <a:solidFill>
                  <a:srgbClr val="000000"/>
                </a:solidFill>
              </a:rPr>
              <a:t>籍贯</a:t>
            </a:r>
            <a:r>
              <a:rPr lang="en-US" altLang="zh-CN" dirty="0">
                <a:solidFill>
                  <a:srgbClr val="000000"/>
                </a:solidFill>
              </a:rPr>
              <a:t>)</a:t>
            </a:r>
          </a:p>
          <a:p>
            <a:r>
              <a:rPr lang="en-US" altLang="zh-CN" dirty="0">
                <a:solidFill>
                  <a:srgbClr val="000000"/>
                </a:solidFill>
              </a:rPr>
              <a:t> values('22010104','</a:t>
            </a:r>
            <a:r>
              <a:rPr lang="zh-CN" altLang="en-US" dirty="0">
                <a:solidFill>
                  <a:srgbClr val="000000"/>
                </a:solidFill>
              </a:rPr>
              <a:t>徐列华</a:t>
            </a:r>
            <a:r>
              <a:rPr lang="en-US" altLang="zh-CN" dirty="0">
                <a:solidFill>
                  <a:srgbClr val="000000"/>
                </a:solidFill>
              </a:rPr>
              <a:t>','</a:t>
            </a:r>
            <a:r>
              <a:rPr lang="zh-CN" altLang="en-US" dirty="0">
                <a:solidFill>
                  <a:srgbClr val="000000"/>
                </a:solidFill>
              </a:rPr>
              <a:t>男</a:t>
            </a:r>
            <a:r>
              <a:rPr lang="en-US" altLang="zh-CN" dirty="0">
                <a:solidFill>
                  <a:srgbClr val="000000"/>
                </a:solidFill>
              </a:rPr>
              <a:t>',550,'</a:t>
            </a:r>
            <a:r>
              <a:rPr lang="zh-CN" altLang="en-US" dirty="0">
                <a:solidFill>
                  <a:srgbClr val="000000"/>
                </a:solidFill>
              </a:rPr>
              <a:t>山西</a:t>
            </a:r>
            <a:r>
              <a:rPr lang="en-US" altLang="zh-CN" dirty="0">
                <a:solidFill>
                  <a:srgbClr val="000000"/>
                </a:solidFill>
              </a:rPr>
              <a:t>')</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山西</a:t>
            </a:r>
            <a:r>
              <a:rPr lang="en-US" altLang="zh-CN" dirty="0">
                <a:solidFill>
                  <a:srgbClr val="000000"/>
                </a:solidFill>
              </a:rPr>
              <a:t>'</a:t>
            </a:r>
          </a:p>
          <a:p>
            <a:r>
              <a:rPr lang="en-US" altLang="zh-CN" dirty="0">
                <a:solidFill>
                  <a:srgbClr val="000000"/>
                </a:solidFill>
              </a:rPr>
              <a:t>update </a:t>
            </a:r>
            <a:r>
              <a:rPr lang="zh-CN" altLang="en-US" dirty="0">
                <a:solidFill>
                  <a:srgbClr val="000000"/>
                </a:solidFill>
              </a:rPr>
              <a:t>学生</a:t>
            </a:r>
            <a:r>
              <a:rPr lang="en-US" altLang="zh-CN" dirty="0">
                <a:solidFill>
                  <a:srgbClr val="000000"/>
                </a:solidFill>
              </a:rPr>
              <a:t>set </a:t>
            </a:r>
            <a:r>
              <a:rPr lang="zh-CN" altLang="en-US" dirty="0">
                <a:solidFill>
                  <a:srgbClr val="000000"/>
                </a:solidFill>
              </a:rPr>
              <a:t>性别</a:t>
            </a:r>
            <a:r>
              <a:rPr lang="en-US" altLang="zh-CN" dirty="0">
                <a:solidFill>
                  <a:srgbClr val="000000"/>
                </a:solidFill>
              </a:rPr>
              <a:t>='</a:t>
            </a:r>
            <a:r>
              <a:rPr lang="zh-CN" altLang="en-US" dirty="0">
                <a:solidFill>
                  <a:srgbClr val="000000"/>
                </a:solidFill>
              </a:rPr>
              <a:t>女</a:t>
            </a:r>
            <a:r>
              <a:rPr lang="en-US" altLang="zh-CN" dirty="0">
                <a:solidFill>
                  <a:srgbClr val="000000"/>
                </a:solidFill>
              </a:rPr>
              <a:t>' where </a:t>
            </a:r>
            <a:r>
              <a:rPr lang="zh-CN" altLang="en-US" dirty="0">
                <a:solidFill>
                  <a:srgbClr val="000000"/>
                </a:solidFill>
              </a:rPr>
              <a:t>学号</a:t>
            </a:r>
            <a:r>
              <a:rPr lang="en-US" altLang="zh-CN" dirty="0">
                <a:solidFill>
                  <a:srgbClr val="000000"/>
                </a:solidFill>
              </a:rPr>
              <a:t>='22010104'</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山西</a:t>
            </a:r>
            <a:r>
              <a:rPr lang="en-US" altLang="zh-CN" dirty="0">
                <a:solidFill>
                  <a:srgbClr val="000000"/>
                </a:solidFill>
              </a:rPr>
              <a:t>'</a:t>
            </a:r>
          </a:p>
          <a:p>
            <a:r>
              <a:rPr lang="en-US" altLang="zh-CN" dirty="0">
                <a:solidFill>
                  <a:srgbClr val="000000"/>
                </a:solidFill>
              </a:rPr>
              <a:t>commit transaction</a:t>
            </a:r>
          </a:p>
        </p:txBody>
      </p:sp>
      <p:sp>
        <p:nvSpPr>
          <p:cNvPr id="11" name="矩形 10"/>
          <p:cNvSpPr/>
          <p:nvPr/>
        </p:nvSpPr>
        <p:spPr>
          <a:xfrm>
            <a:off x="7671636" y="6294961"/>
            <a:ext cx="2031325" cy="369332"/>
          </a:xfrm>
          <a:prstGeom prst="rect">
            <a:avLst/>
          </a:prstGeom>
        </p:spPr>
        <p:txBody>
          <a:bodyPr wrap="none">
            <a:spAutoFit/>
          </a:bodyPr>
          <a:lstStyle/>
          <a:p>
            <a:r>
              <a:rPr lang="en-US" altLang="zh-CN" dirty="0" smtClean="0">
                <a:solidFill>
                  <a:srgbClr val="000000"/>
                </a:solidFill>
              </a:rPr>
              <a:t>B</a:t>
            </a:r>
            <a:r>
              <a:rPr lang="zh-CN" altLang="en-US" dirty="0" smtClean="0">
                <a:solidFill>
                  <a:srgbClr val="000000"/>
                </a:solidFill>
              </a:rPr>
              <a:t>事务</a:t>
            </a:r>
            <a:r>
              <a:rPr lang="zh-CN" altLang="en-US" dirty="0">
                <a:solidFill>
                  <a:srgbClr val="000000"/>
                </a:solidFill>
              </a:rPr>
              <a:t>运行结果	</a:t>
            </a:r>
          </a:p>
        </p:txBody>
      </p:sp>
      <p:pic>
        <p:nvPicPr>
          <p:cNvPr id="16" name="图片 15" descr="未标题-3 拷贝"/>
          <p:cNvPicPr/>
          <p:nvPr/>
        </p:nvPicPr>
        <p:blipFill>
          <a:blip r:embed="rId3">
            <a:extLst>
              <a:ext uri="{28A0092B-C50C-407E-A947-70E740481C1C}">
                <a14:useLocalDpi xmlns:a14="http://schemas.microsoft.com/office/drawing/2010/main" val="0"/>
              </a:ext>
            </a:extLst>
          </a:blip>
          <a:srcRect/>
          <a:stretch>
            <a:fillRect/>
          </a:stretch>
        </p:blipFill>
        <p:spPr bwMode="auto">
          <a:xfrm>
            <a:off x="5712021" y="4950287"/>
            <a:ext cx="5644341" cy="1344673"/>
          </a:xfrm>
          <a:prstGeom prst="rect">
            <a:avLst/>
          </a:prstGeom>
          <a:noFill/>
          <a:ln>
            <a:noFill/>
          </a:ln>
        </p:spPr>
      </p:pic>
    </p:spTree>
    <p:extLst>
      <p:ext uri="{BB962C8B-B14F-4D97-AF65-F5344CB8AC3E}">
        <p14:creationId xmlns:p14="http://schemas.microsoft.com/office/powerpoint/2010/main" val="224890623"/>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377930" cy="584775"/>
          </a:xfrm>
          <a:prstGeom prst="rect">
            <a:avLst/>
          </a:prstGeom>
          <a:noFill/>
        </p:spPr>
        <p:txBody>
          <a:bodyPr wrap="none" rtlCol="0">
            <a:spAutoFit/>
            <a:scene3d>
              <a:camera prst="orthographicFront"/>
              <a:lightRig rig="threePt" dir="t"/>
            </a:scene3d>
            <a:sp3d contourW="6350"/>
          </a:bodyPr>
          <a:lstStyle/>
          <a:p>
            <a:pPr lvl="0">
              <a:defRPr/>
            </a:pPr>
            <a:r>
              <a:rPr lang="en-US" altLang="zh-CN" sz="3200" b="1" dirty="0">
                <a:solidFill>
                  <a:srgbClr val="2980B9"/>
                </a:solidFill>
                <a:ea typeface="微软雅黑" panose="020B0503020204020204" charset="-122"/>
              </a:rPr>
              <a:t> T-SQL</a:t>
            </a:r>
            <a:r>
              <a:rPr lang="zh-CN" altLang="en-US" sz="3200" b="1" dirty="0">
                <a:solidFill>
                  <a:srgbClr val="2980B9"/>
                </a:solidFill>
                <a:ea typeface="微软雅黑" panose="020B0503020204020204" charset="-122"/>
              </a:rPr>
              <a:t>行版本隔离级别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03</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3" name="矩形 42"/>
          <p:cNvSpPr/>
          <p:nvPr/>
        </p:nvSpPr>
        <p:spPr>
          <a:xfrm>
            <a:off x="355577" y="1206303"/>
            <a:ext cx="10855182" cy="2169825"/>
          </a:xfrm>
          <a:prstGeom prst="rect">
            <a:avLst/>
          </a:prstGeom>
        </p:spPr>
        <p:txBody>
          <a:bodyPr wrap="square">
            <a:spAutoFit/>
            <a:scene3d>
              <a:camera prst="orthographicFront"/>
              <a:lightRig rig="threePt" dir="t"/>
            </a:scene3d>
            <a:sp3d contourW="6350"/>
          </a:bodyPr>
          <a:lstStyle/>
          <a:p>
            <a:pPr indent="0">
              <a:lnSpc>
                <a:spcPct val="150000"/>
              </a:lnSpc>
            </a:pPr>
            <a:r>
              <a:rPr lang="zh-CN" altLang="en-US" dirty="0">
                <a:latin typeface="Courier New" panose="02070309020205020404" charset="0"/>
                <a:ea typeface="宋体" panose="02010600030101010101" pitchFamily="2" charset="-122"/>
                <a:sym typeface="+mn-ea"/>
              </a:rPr>
              <a:t>行版本控制允许一个事务在排他锁定数据后读取数据的最后提交版本，读取数据时不再请求共享锁，而且永远不会与修改进程的数据发生冲突，如果请求的行被锁定（如正被更新），系统会从行版本存储区返回最早的关于该行的记录。由于不必等待到锁释放就可进行读操作，可以降低读写操作之间发生的死锁几率，因此查询性能得以大大增强。</a:t>
            </a:r>
          </a:p>
          <a:p>
            <a:pPr indent="0">
              <a:lnSpc>
                <a:spcPct val="150000"/>
              </a:lnSpc>
            </a:pPr>
            <a:r>
              <a:rPr lang="en-US" altLang="zh-CN" dirty="0">
                <a:latin typeface="Courier New" panose="02070309020205020404" charset="0"/>
                <a:ea typeface="宋体" panose="02010600030101010101" pitchFamily="2" charset="-122"/>
                <a:sym typeface="+mn-ea"/>
              </a:rPr>
              <a:t>SQL Server</a:t>
            </a:r>
            <a:r>
              <a:rPr lang="zh-CN" altLang="en-US" dirty="0">
                <a:latin typeface="Courier New" panose="02070309020205020404" charset="0"/>
                <a:ea typeface="宋体" panose="02010600030101010101" pitchFamily="2" charset="-122"/>
                <a:sym typeface="+mn-ea"/>
              </a:rPr>
              <a:t>支持两种行版本事务隔离级别：已提交读（快照）和快照，</a:t>
            </a:r>
          </a:p>
        </p:txBody>
      </p:sp>
      <p:graphicFrame>
        <p:nvGraphicFramePr>
          <p:cNvPr id="2" name="表格 1"/>
          <p:cNvGraphicFramePr>
            <a:graphicFrameLocks noGrp="1"/>
          </p:cNvGraphicFramePr>
          <p:nvPr>
            <p:extLst>
              <p:ext uri="{D42A27DB-BD31-4B8C-83A1-F6EECF244321}">
                <p14:modId xmlns:p14="http://schemas.microsoft.com/office/powerpoint/2010/main" val="254713407"/>
              </p:ext>
            </p:extLst>
          </p:nvPr>
        </p:nvGraphicFramePr>
        <p:xfrm>
          <a:off x="1049453" y="3493474"/>
          <a:ext cx="10000693" cy="2166345"/>
        </p:xfrm>
        <a:graphic>
          <a:graphicData uri="http://schemas.openxmlformats.org/drawingml/2006/table">
            <a:tbl>
              <a:tblPr/>
              <a:tblGrid>
                <a:gridCol w="2919860"/>
                <a:gridCol w="1355905"/>
                <a:gridCol w="1807872"/>
                <a:gridCol w="1662954"/>
                <a:gridCol w="2254102"/>
              </a:tblGrid>
              <a:tr h="722115">
                <a:tc>
                  <a:txBody>
                    <a:bodyPr/>
                    <a:lstStyle/>
                    <a:p>
                      <a:pPr algn="ctr">
                        <a:lnSpc>
                          <a:spcPts val="1400"/>
                        </a:lnSpc>
                        <a:spcBef>
                          <a:spcPts val="100"/>
                        </a:spcBef>
                        <a:spcAft>
                          <a:spcPts val="100"/>
                        </a:spcAft>
                      </a:pPr>
                      <a:r>
                        <a:rPr lang="zh-CN" sz="2000" kern="100" dirty="0">
                          <a:effectLst/>
                          <a:latin typeface="Arial"/>
                          <a:ea typeface="黑体"/>
                          <a:cs typeface="Times New Roman"/>
                        </a:rPr>
                        <a:t>隔离级别</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脏读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dirty="0">
                          <a:effectLst/>
                          <a:latin typeface="Arial"/>
                          <a:ea typeface="黑体"/>
                          <a:cs typeface="Times New Roman"/>
                        </a:rPr>
                        <a:t>不可重复读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幻影读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Bef>
                          <a:spcPts val="100"/>
                        </a:spcBef>
                        <a:spcAft>
                          <a:spcPts val="100"/>
                        </a:spcAft>
                      </a:pPr>
                      <a:r>
                        <a:rPr lang="zh-CN" sz="2000" kern="100">
                          <a:effectLst/>
                          <a:latin typeface="Arial"/>
                          <a:ea typeface="黑体"/>
                          <a:cs typeface="Times New Roman"/>
                        </a:rPr>
                        <a:t>并发控制模型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115">
                <a:tc>
                  <a:txBody>
                    <a:bodyPr/>
                    <a:lstStyle/>
                    <a:p>
                      <a:pPr marL="36195" marR="36195" algn="ctr">
                        <a:lnSpc>
                          <a:spcPts val="1400"/>
                        </a:lnSpc>
                        <a:spcBef>
                          <a:spcPts val="100"/>
                        </a:spcBef>
                        <a:spcAft>
                          <a:spcPts val="100"/>
                        </a:spcAft>
                      </a:pPr>
                      <a:r>
                        <a:rPr lang="zh-CN" sz="2000" dirty="0">
                          <a:effectLst/>
                          <a:latin typeface="Times New Roman"/>
                          <a:ea typeface="宋体"/>
                        </a:rPr>
                        <a:t>已提交读（快照）</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2000" dirty="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2000" dirty="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2000" dirty="0">
                          <a:effectLst/>
                          <a:latin typeface="Times New Roman"/>
                          <a:ea typeface="宋体"/>
                        </a:rPr>
                        <a:t>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2000">
                          <a:effectLst/>
                          <a:latin typeface="Times New Roman"/>
                          <a:ea typeface="宋体"/>
                        </a:rPr>
                        <a:t>乐观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115">
                <a:tc>
                  <a:txBody>
                    <a:bodyPr/>
                    <a:lstStyle/>
                    <a:p>
                      <a:pPr marL="36195" marR="36195" algn="ctr">
                        <a:lnSpc>
                          <a:spcPts val="1400"/>
                        </a:lnSpc>
                        <a:spcBef>
                          <a:spcPts val="100"/>
                        </a:spcBef>
                        <a:spcAft>
                          <a:spcPts val="100"/>
                        </a:spcAft>
                      </a:pPr>
                      <a:r>
                        <a:rPr lang="zh-CN" sz="2000" dirty="0">
                          <a:effectLst/>
                          <a:latin typeface="Times New Roman"/>
                          <a:ea typeface="宋体"/>
                        </a:rPr>
                        <a:t>快照</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200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200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2000" dirty="0">
                          <a:effectLst/>
                          <a:latin typeface="Times New Roman"/>
                          <a:ea typeface="宋体"/>
                        </a:rPr>
                        <a:t>不允许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lnSpc>
                          <a:spcPts val="1400"/>
                        </a:lnSpc>
                        <a:spcBef>
                          <a:spcPts val="100"/>
                        </a:spcBef>
                        <a:spcAft>
                          <a:spcPts val="100"/>
                        </a:spcAft>
                      </a:pPr>
                      <a:r>
                        <a:rPr lang="zh-CN" sz="2000" dirty="0">
                          <a:effectLst/>
                          <a:latin typeface="Times New Roman"/>
                          <a:ea typeface="宋体"/>
                        </a:rPr>
                        <a:t>乐观</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1049451" y="5887346"/>
            <a:ext cx="10306911" cy="646331"/>
          </a:xfrm>
          <a:prstGeom prst="rect">
            <a:avLst/>
          </a:prstGeom>
        </p:spPr>
        <p:txBody>
          <a:bodyPr wrap="square">
            <a:spAutoFit/>
          </a:bodyPr>
          <a:lstStyle/>
          <a:p>
            <a:r>
              <a:rPr lang="zh-CN" altLang="zh-CN" dirty="0"/>
              <a:t>快照和已提交读快照的区别在于已提交读快照只是在更新的时候对快照和原始数据进行版本比较；而快照则不仅在更新时比较，而且在多次读事务的时候也比较读取数据的版本。</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事务模式</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5" name="组合 4"/>
          <p:cNvGrpSpPr/>
          <p:nvPr/>
        </p:nvGrpSpPr>
        <p:grpSpPr>
          <a:xfrm>
            <a:off x="1049452" y="1310381"/>
            <a:ext cx="10613127" cy="896577"/>
            <a:chOff x="1088299" y="4340535"/>
            <a:chExt cx="2241974" cy="697410"/>
          </a:xfrm>
        </p:grpSpPr>
        <p:sp>
          <p:nvSpPr>
            <p:cNvPr id="9" name="矩形 8"/>
            <p:cNvSpPr/>
            <p:nvPr/>
          </p:nvSpPr>
          <p:spPr>
            <a:xfrm>
              <a:off x="1088299" y="4630954"/>
              <a:ext cx="2146529" cy="406991"/>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自动提交事务是由</a:t>
              </a:r>
              <a:r>
                <a:rPr lang="en-US" altLang="zh-CN" sz="1400" dirty="0">
                  <a:solidFill>
                    <a:srgbClr val="000000"/>
                  </a:solidFill>
                  <a:latin typeface="Courier New" panose="02070309020205020404" charset="0"/>
                  <a:ea typeface="宋体" panose="02010600030101010101" pitchFamily="2" charset="-122"/>
                  <a:sym typeface="+mn-ea"/>
                </a:rPr>
                <a:t>T-SQL</a:t>
              </a:r>
              <a:r>
                <a:rPr lang="zh-CN" altLang="en-US" sz="1400" dirty="0">
                  <a:solidFill>
                    <a:srgbClr val="000000"/>
                  </a:solidFill>
                  <a:latin typeface="Courier New" panose="02070309020205020404" charset="0"/>
                  <a:ea typeface="宋体" panose="02010600030101010101" pitchFamily="2" charset="-122"/>
                  <a:sym typeface="+mn-ea"/>
                </a:rPr>
                <a:t>语句特点确认的自动提交事务。默认情况下，每条</a:t>
              </a:r>
              <a:r>
                <a:rPr lang="en-US" altLang="zh-CN" sz="1400" dirty="0">
                  <a:solidFill>
                    <a:srgbClr val="000000"/>
                  </a:solidFill>
                  <a:latin typeface="Courier New" panose="02070309020205020404" charset="0"/>
                  <a:ea typeface="宋体" panose="02010600030101010101" pitchFamily="2" charset="-122"/>
                  <a:sym typeface="+mn-ea"/>
                </a:rPr>
                <a:t>T-SQL</a:t>
              </a:r>
              <a:r>
                <a:rPr lang="zh-CN" altLang="en-US" sz="1400" dirty="0">
                  <a:solidFill>
                    <a:srgbClr val="000000"/>
                  </a:solidFill>
                  <a:latin typeface="Courier New" panose="02070309020205020404" charset="0"/>
                  <a:ea typeface="宋体" panose="02010600030101010101" pitchFamily="2" charset="-122"/>
                  <a:sym typeface="+mn-ea"/>
                </a:rPr>
                <a:t>语句都是一个事务，执行完毕自动提交或回滚（成功与否），无须指定任何事务控制语句。</a:t>
              </a:r>
              <a:endParaRPr lang="en-US" sz="1400" dirty="0">
                <a:solidFill>
                  <a:srgbClr val="000000"/>
                </a:solidFill>
                <a:latin typeface="Courier New" panose="02070309020205020404" charset="0"/>
                <a:ea typeface="宋体" panose="02010600030101010101" pitchFamily="2" charset="-122"/>
                <a:sym typeface="+mn-ea"/>
              </a:endParaRPr>
            </a:p>
          </p:txBody>
        </p:sp>
        <p:sp>
          <p:nvSpPr>
            <p:cNvPr id="10" name="矩形 9"/>
            <p:cNvSpPr/>
            <p:nvPr/>
          </p:nvSpPr>
          <p:spPr>
            <a:xfrm>
              <a:off x="1088299" y="4340535"/>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自动提交事务模式</a:t>
              </a:r>
            </a:p>
          </p:txBody>
        </p:sp>
      </p:grpSp>
      <p:grpSp>
        <p:nvGrpSpPr>
          <p:cNvPr id="20" name="组合 19"/>
          <p:cNvGrpSpPr/>
          <p:nvPr/>
        </p:nvGrpSpPr>
        <p:grpSpPr>
          <a:xfrm>
            <a:off x="1018972" y="2546359"/>
            <a:ext cx="10643606" cy="1134798"/>
            <a:chOff x="1088299" y="4213143"/>
            <a:chExt cx="2241974" cy="882712"/>
          </a:xfrm>
        </p:grpSpPr>
        <p:sp>
          <p:nvSpPr>
            <p:cNvPr id="21" name="矩形 20"/>
            <p:cNvSpPr/>
            <p:nvPr/>
          </p:nvSpPr>
          <p:spPr>
            <a:xfrm>
              <a:off x="1088299" y="4521279"/>
              <a:ext cx="2166909" cy="574576"/>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显式事务是由</a:t>
              </a:r>
              <a:r>
                <a:rPr lang="en-US" altLang="zh-CN" sz="1400" dirty="0">
                  <a:solidFill>
                    <a:srgbClr val="000000"/>
                  </a:solidFill>
                  <a:latin typeface="Courier New" panose="02070309020205020404" charset="0"/>
                  <a:ea typeface="宋体" panose="02010600030101010101" pitchFamily="2" charset="-122"/>
                  <a:sym typeface="+mn-ea"/>
                </a:rPr>
                <a:t>set implicit transactions off</a:t>
              </a:r>
              <a:r>
                <a:rPr lang="zh-CN" altLang="en-US" sz="1400" dirty="0">
                  <a:solidFill>
                    <a:srgbClr val="000000"/>
                  </a:solidFill>
                  <a:latin typeface="Courier New" panose="02070309020205020404" charset="0"/>
                  <a:ea typeface="宋体" panose="02010600030101010101" pitchFamily="2" charset="-122"/>
                  <a:sym typeface="+mn-ea"/>
                </a:rPr>
                <a:t>语句引导的事务处理语句。在显式事务模式下，每个事务均以</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语句定义事务开始，用</a:t>
              </a:r>
              <a:r>
                <a:rPr lang="en-US" altLang="zh-CN" sz="1400" dirty="0">
                  <a:solidFill>
                    <a:srgbClr val="000000"/>
                  </a:solidFill>
                  <a:latin typeface="Courier New" panose="02070309020205020404" charset="0"/>
                  <a:ea typeface="宋体" panose="02010600030101010101" pitchFamily="2" charset="-122"/>
                  <a:sym typeface="+mn-ea"/>
                </a:rPr>
                <a:t>commit</a:t>
              </a:r>
              <a:r>
                <a:rPr lang="zh-CN" altLang="en-US" sz="1400" dirty="0">
                  <a:solidFill>
                    <a:srgbClr val="000000"/>
                  </a:solidFill>
                  <a:latin typeface="Courier New" panose="02070309020205020404" charset="0"/>
                  <a:ea typeface="宋体" panose="02010600030101010101" pitchFamily="2" charset="-122"/>
                  <a:sym typeface="+mn-ea"/>
                </a:rPr>
                <a:t>或</a:t>
              </a:r>
              <a:r>
                <a:rPr lang="en-US" altLang="zh-CN" sz="1400" dirty="0">
                  <a:solidFill>
                    <a:srgbClr val="000000"/>
                  </a:solidFill>
                  <a:latin typeface="Courier New" panose="02070309020205020404" charset="0"/>
                  <a:ea typeface="宋体" panose="02010600030101010101" pitchFamily="2" charset="-122"/>
                  <a:sym typeface="+mn-ea"/>
                </a:rPr>
                <a:t>rollback</a:t>
              </a:r>
              <a:r>
                <a:rPr lang="zh-CN" altLang="en-US" sz="1400" dirty="0">
                  <a:solidFill>
                    <a:srgbClr val="000000"/>
                  </a:solidFill>
                  <a:latin typeface="Courier New" panose="02070309020205020404" charset="0"/>
                  <a:ea typeface="宋体" panose="02010600030101010101" pitchFamily="2" charset="-122"/>
                  <a:sym typeface="+mn-ea"/>
                </a:rPr>
                <a:t>语句定义事务结束；若事务不以</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语句定义事务开始，则进入自动提交事务模式。</a:t>
              </a:r>
              <a:endParaRPr lang="en-US" sz="1400" dirty="0">
                <a:solidFill>
                  <a:srgbClr val="000000"/>
                </a:solidFill>
                <a:latin typeface="Courier New" panose="02070309020205020404" charset="0"/>
                <a:ea typeface="宋体" panose="02010600030101010101" pitchFamily="2" charset="-122"/>
                <a:sym typeface="+mn-ea"/>
              </a:endParaRPr>
            </a:p>
          </p:txBody>
        </p:sp>
        <p:sp>
          <p:nvSpPr>
            <p:cNvPr id="22" name="矩形 21"/>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显式事务模式</a:t>
              </a:r>
            </a:p>
          </p:txBody>
        </p:sp>
      </p:grpSp>
      <p:grpSp>
        <p:nvGrpSpPr>
          <p:cNvPr id="23" name="组合 22"/>
          <p:cNvGrpSpPr/>
          <p:nvPr/>
        </p:nvGrpSpPr>
        <p:grpSpPr>
          <a:xfrm>
            <a:off x="1003731" y="4006787"/>
            <a:ext cx="10658847" cy="1565685"/>
            <a:chOff x="1088299" y="4213143"/>
            <a:chExt cx="2241974" cy="1217881"/>
          </a:xfrm>
        </p:grpSpPr>
        <p:sp>
          <p:nvSpPr>
            <p:cNvPr id="24" name="矩形 23"/>
            <p:cNvSpPr/>
            <p:nvPr/>
          </p:nvSpPr>
          <p:spPr>
            <a:xfrm>
              <a:off x="1088299" y="4521279"/>
              <a:ext cx="2241974" cy="909745"/>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隐式事务是由</a:t>
              </a:r>
              <a:r>
                <a:rPr lang="en-US" altLang="zh-CN" sz="1400" dirty="0">
                  <a:solidFill>
                    <a:srgbClr val="000000"/>
                  </a:solidFill>
                  <a:latin typeface="Courier New" panose="02070309020205020404" charset="0"/>
                  <a:ea typeface="宋体" panose="02010600030101010101" pitchFamily="2" charset="-122"/>
                  <a:sym typeface="+mn-ea"/>
                </a:rPr>
                <a:t>set implicit transactions on</a:t>
              </a:r>
              <a:r>
                <a:rPr lang="zh-CN" altLang="en-US" sz="1400" dirty="0">
                  <a:solidFill>
                    <a:srgbClr val="000000"/>
                  </a:solidFill>
                  <a:latin typeface="Courier New" panose="02070309020205020404" charset="0"/>
                  <a:ea typeface="宋体" panose="02010600030101010101" pitchFamily="2" charset="-122"/>
                  <a:sym typeface="+mn-ea"/>
                </a:rPr>
                <a:t>语句引导的事务处理语句。在隐式事务模式下，不需要用</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语句显式开始事务，但仍然需要用</a:t>
              </a:r>
              <a:r>
                <a:rPr lang="en-US" altLang="zh-CN" sz="1400" dirty="0">
                  <a:solidFill>
                    <a:srgbClr val="000000"/>
                  </a:solidFill>
                  <a:latin typeface="Courier New" panose="02070309020205020404" charset="0"/>
                  <a:ea typeface="宋体" panose="02010600030101010101" pitchFamily="2" charset="-122"/>
                  <a:sym typeface="+mn-ea"/>
                </a:rPr>
                <a:t>commit</a:t>
              </a:r>
              <a:r>
                <a:rPr lang="zh-CN" altLang="en-US" sz="1400" dirty="0">
                  <a:solidFill>
                    <a:srgbClr val="000000"/>
                  </a:solidFill>
                  <a:latin typeface="Courier New" panose="02070309020205020404" charset="0"/>
                  <a:ea typeface="宋体" panose="02010600030101010101" pitchFamily="2" charset="-122"/>
                  <a:sym typeface="+mn-ea"/>
                </a:rPr>
                <a:t>或</a:t>
              </a:r>
              <a:r>
                <a:rPr lang="en-US" altLang="zh-CN" sz="1400" dirty="0">
                  <a:solidFill>
                    <a:srgbClr val="000000"/>
                  </a:solidFill>
                  <a:latin typeface="Courier New" panose="02070309020205020404" charset="0"/>
                  <a:ea typeface="宋体" panose="02010600030101010101" pitchFamily="2" charset="-122"/>
                  <a:sym typeface="+mn-ea"/>
                </a:rPr>
                <a:t>rollback</a:t>
              </a:r>
              <a:r>
                <a:rPr lang="zh-CN" altLang="en-US" sz="1400" dirty="0">
                  <a:solidFill>
                    <a:srgbClr val="000000"/>
                  </a:solidFill>
                  <a:latin typeface="Courier New" panose="02070309020205020404" charset="0"/>
                  <a:ea typeface="宋体" panose="02010600030101010101" pitchFamily="2" charset="-122"/>
                  <a:sym typeface="+mn-ea"/>
                </a:rPr>
                <a:t>语句明显地定义事务结束的事务。在隐式事务模式下，在当前事务提交或回滚后，</a:t>
              </a:r>
              <a:r>
                <a:rPr lang="en-US" altLang="zh-CN" sz="1400" dirty="0">
                  <a:solidFill>
                    <a:srgbClr val="000000"/>
                  </a:solidFill>
                  <a:latin typeface="Courier New" panose="02070309020205020404" charset="0"/>
                  <a:ea typeface="宋体" panose="02010600030101010101" pitchFamily="2" charset="-122"/>
                  <a:sym typeface="+mn-ea"/>
                </a:rPr>
                <a:t>SQL Server</a:t>
              </a:r>
              <a:r>
                <a:rPr lang="zh-CN" altLang="en-US" sz="1400" dirty="0">
                  <a:solidFill>
                    <a:srgbClr val="000000"/>
                  </a:solidFill>
                  <a:latin typeface="Courier New" panose="02070309020205020404" charset="0"/>
                  <a:ea typeface="宋体" panose="02010600030101010101" pitchFamily="2" charset="-122"/>
                  <a:sym typeface="+mn-ea"/>
                </a:rPr>
                <a:t>自动开始下一个事务。隐式事务模式回滚模式设置语句如下：</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1</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set </a:t>
              </a:r>
              <a:r>
                <a:rPr lang="en-US" altLang="zh-CN" sz="1400" dirty="0" err="1">
                  <a:solidFill>
                    <a:srgbClr val="000000"/>
                  </a:solidFill>
                  <a:latin typeface="Courier New" panose="02070309020205020404" charset="0"/>
                  <a:ea typeface="宋体" panose="02010600030101010101" pitchFamily="2" charset="-122"/>
                  <a:sym typeface="+mn-ea"/>
                </a:rPr>
                <a:t>xact_abort</a:t>
              </a:r>
              <a:r>
                <a:rPr lang="en-US" altLang="zh-CN" sz="1400" dirty="0">
                  <a:solidFill>
                    <a:srgbClr val="000000"/>
                  </a:solidFill>
                  <a:latin typeface="Courier New" panose="02070309020205020404" charset="0"/>
                  <a:ea typeface="宋体" panose="02010600030101010101" pitchFamily="2" charset="-122"/>
                  <a:sym typeface="+mn-ea"/>
                </a:rPr>
                <a:t> on</a:t>
              </a:r>
              <a:r>
                <a:rPr lang="zh-CN" altLang="en-US" sz="1400" dirty="0">
                  <a:solidFill>
                    <a:srgbClr val="000000"/>
                  </a:solidFill>
                  <a:latin typeface="Courier New" panose="02070309020205020404" charset="0"/>
                  <a:ea typeface="宋体" panose="02010600030101010101" pitchFamily="2" charset="-122"/>
                  <a:sym typeface="+mn-ea"/>
                </a:rPr>
                <a:t>：当事务中任意一条语句运行错误时，整个事务将终止并整体回滚；</a:t>
              </a:r>
            </a:p>
            <a:p>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2</a:t>
              </a:r>
              <a:r>
                <a:rPr lang="zh-CN" altLang="en-US" sz="1400" dirty="0">
                  <a:solidFill>
                    <a:srgbClr val="000000"/>
                  </a:solidFill>
                  <a:latin typeface="Courier New" panose="02070309020205020404" charset="0"/>
                  <a:ea typeface="宋体" panose="02010600030101010101" pitchFamily="2" charset="-122"/>
                  <a:sym typeface="+mn-ea"/>
                </a:rPr>
                <a:t>）</a:t>
              </a:r>
              <a:r>
                <a:rPr lang="en-US" altLang="zh-CN" sz="1400" dirty="0">
                  <a:solidFill>
                    <a:srgbClr val="000000"/>
                  </a:solidFill>
                  <a:latin typeface="Courier New" panose="02070309020205020404" charset="0"/>
                  <a:ea typeface="宋体" panose="02010600030101010101" pitchFamily="2" charset="-122"/>
                  <a:sym typeface="+mn-ea"/>
                </a:rPr>
                <a:t>set </a:t>
              </a:r>
              <a:r>
                <a:rPr lang="en-US" altLang="zh-CN" sz="1400" dirty="0" err="1">
                  <a:solidFill>
                    <a:srgbClr val="000000"/>
                  </a:solidFill>
                  <a:latin typeface="Courier New" panose="02070309020205020404" charset="0"/>
                  <a:ea typeface="宋体" panose="02010600030101010101" pitchFamily="2" charset="-122"/>
                  <a:sym typeface="+mn-ea"/>
                </a:rPr>
                <a:t>xact_abort</a:t>
              </a:r>
              <a:r>
                <a:rPr lang="en-US" altLang="zh-CN" sz="1400" dirty="0">
                  <a:solidFill>
                    <a:srgbClr val="000000"/>
                  </a:solidFill>
                  <a:latin typeface="Courier New" panose="02070309020205020404" charset="0"/>
                  <a:ea typeface="宋体" panose="02010600030101010101" pitchFamily="2" charset="-122"/>
                  <a:sym typeface="+mn-ea"/>
                </a:rPr>
                <a:t> off</a:t>
              </a:r>
              <a:r>
                <a:rPr lang="zh-CN" altLang="en-US" sz="1400" dirty="0">
                  <a:solidFill>
                    <a:srgbClr val="000000"/>
                  </a:solidFill>
                  <a:latin typeface="Courier New" panose="02070309020205020404" charset="0"/>
                  <a:ea typeface="宋体" panose="02010600030101010101" pitchFamily="2" charset="-122"/>
                  <a:sym typeface="+mn-ea"/>
                </a:rPr>
                <a:t>：当事务中语句运行错误时，将终止本条语句且只回滚本条语句。</a:t>
              </a:r>
            </a:p>
          </p:txBody>
        </p:sp>
        <p:sp>
          <p:nvSpPr>
            <p:cNvPr id="25" name="矩形 24"/>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隐式事务模式</a:t>
              </a:r>
            </a:p>
          </p:txBody>
        </p:sp>
      </p:grpSp>
    </p:spTree>
    <p:extLst>
      <p:ext uri="{BB962C8B-B14F-4D97-AF65-F5344CB8AC3E}">
        <p14:creationId xmlns:p14="http://schemas.microsoft.com/office/powerpoint/2010/main" val="3437856527"/>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377930" cy="584775"/>
          </a:xfrm>
          <a:prstGeom prst="rect">
            <a:avLst/>
          </a:prstGeom>
          <a:noFill/>
        </p:spPr>
        <p:txBody>
          <a:bodyPr wrap="none" rtlCol="0">
            <a:spAutoFit/>
            <a:scene3d>
              <a:camera prst="orthographicFront"/>
              <a:lightRig rig="threePt" dir="t"/>
            </a:scene3d>
            <a:sp3d contourW="6350"/>
          </a:bodyPr>
          <a:lstStyle/>
          <a:p>
            <a:pPr lvl="0">
              <a:defRPr/>
            </a:pPr>
            <a:r>
              <a:rPr lang="en-US" altLang="zh-CN" sz="3200" b="1" dirty="0">
                <a:solidFill>
                  <a:srgbClr val="2980B9"/>
                </a:solidFill>
                <a:ea typeface="微软雅黑" panose="020B0503020204020204" charset="-122"/>
              </a:rPr>
              <a:t> T-SQL</a:t>
            </a:r>
            <a:r>
              <a:rPr lang="zh-CN" altLang="en-US" sz="3200" b="1" dirty="0">
                <a:solidFill>
                  <a:srgbClr val="2980B9"/>
                </a:solidFill>
                <a:ea typeface="微软雅黑" panose="020B0503020204020204" charset="-122"/>
              </a:rPr>
              <a:t>行版本隔离级别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03</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3" name="矩形 42"/>
          <p:cNvSpPr/>
          <p:nvPr/>
        </p:nvSpPr>
        <p:spPr>
          <a:xfrm>
            <a:off x="355577" y="1206303"/>
            <a:ext cx="5446022" cy="507831"/>
          </a:xfrm>
          <a:prstGeom prst="rect">
            <a:avLst/>
          </a:prstGeom>
        </p:spPr>
        <p:txBody>
          <a:bodyPr wrap="square">
            <a:spAutoFit/>
            <a:scene3d>
              <a:camera prst="orthographicFront"/>
              <a:lightRig rig="threePt" dir="t"/>
            </a:scene3d>
            <a:sp3d contourW="6350"/>
          </a:bodyPr>
          <a:lstStyle/>
          <a:p>
            <a:pPr indent="0">
              <a:lnSpc>
                <a:spcPct val="150000"/>
              </a:lnSpc>
            </a:pPr>
            <a:r>
              <a:rPr lang="en-US" altLang="zh-CN" dirty="0" smtClean="0">
                <a:latin typeface="Courier New" panose="02070309020205020404" charset="0"/>
                <a:ea typeface="宋体" panose="02010600030101010101" pitchFamily="2" charset="-122"/>
                <a:sym typeface="+mn-ea"/>
              </a:rPr>
              <a:t>1</a:t>
            </a:r>
            <a:r>
              <a:rPr lang="zh-CN" altLang="en-US" dirty="0" smtClean="0">
                <a:latin typeface="Courier New" panose="02070309020205020404" charset="0"/>
                <a:ea typeface="宋体" panose="02010600030101010101" pitchFamily="2" charset="-122"/>
                <a:sym typeface="+mn-ea"/>
              </a:rPr>
              <a:t>．已提交读（快照）</a:t>
            </a:r>
            <a:endParaRPr lang="zh-CN" altLang="en-US" dirty="0">
              <a:latin typeface="Courier New" panose="02070309020205020404" charset="0"/>
              <a:ea typeface="宋体" panose="02010600030101010101" pitchFamily="2" charset="-122"/>
              <a:sym typeface="+mn-ea"/>
            </a:endParaRPr>
          </a:p>
        </p:txBody>
      </p:sp>
      <p:sp>
        <p:nvSpPr>
          <p:cNvPr id="4" name="矩形 3"/>
          <p:cNvSpPr/>
          <p:nvPr/>
        </p:nvSpPr>
        <p:spPr>
          <a:xfrm>
            <a:off x="355576" y="1786133"/>
            <a:ext cx="5653501" cy="1477328"/>
          </a:xfrm>
          <a:prstGeom prst="rect">
            <a:avLst/>
          </a:prstGeom>
        </p:spPr>
        <p:txBody>
          <a:bodyPr wrap="square">
            <a:spAutoFit/>
          </a:bodyPr>
          <a:lstStyle/>
          <a:p>
            <a:r>
              <a:rPr lang="zh-CN" altLang="en-US" dirty="0"/>
              <a:t>已提交读（快照）（</a:t>
            </a:r>
            <a:r>
              <a:rPr lang="en-US" altLang="zh-CN" dirty="0" err="1"/>
              <a:t>Read_Committed_Snapshot</a:t>
            </a:r>
            <a:r>
              <a:rPr lang="zh-CN" altLang="en-US" dirty="0"/>
              <a:t>）是已提交读隔离级别的一种实现方法。和已提交读级别相比较：相同的是两者只能避免脏读，也无更新冲突检测，不同的是，已提交读快照读数据时无须共享锁，因而读写之间不会阻塞。</a:t>
            </a:r>
          </a:p>
        </p:txBody>
      </p:sp>
      <p:sp>
        <p:nvSpPr>
          <p:cNvPr id="5" name="矩形 4"/>
          <p:cNvSpPr/>
          <p:nvPr/>
        </p:nvSpPr>
        <p:spPr>
          <a:xfrm>
            <a:off x="355577" y="3263461"/>
            <a:ext cx="4771371" cy="369332"/>
          </a:xfrm>
          <a:prstGeom prst="rect">
            <a:avLst/>
          </a:prstGeom>
        </p:spPr>
        <p:txBody>
          <a:bodyPr wrap="none">
            <a:spAutoFit/>
          </a:bodyPr>
          <a:lstStyle/>
          <a:p>
            <a:r>
              <a:rPr lang="zh-CN" altLang="zh-CN" dirty="0"/>
              <a:t>【</a:t>
            </a:r>
            <a:r>
              <a:rPr lang="zh-CN" altLang="zh-CN" dirty="0" smtClean="0"/>
              <a:t>例</a:t>
            </a:r>
            <a:r>
              <a:rPr lang="en-US" altLang="zh-CN" dirty="0" smtClean="0"/>
              <a:t>19</a:t>
            </a:r>
            <a:r>
              <a:rPr lang="zh-CN" altLang="zh-CN" dirty="0"/>
              <a:t>】 使用已提交读（快照）隔离级别。</a:t>
            </a:r>
            <a:endParaRPr lang="zh-CN" altLang="en-US" dirty="0"/>
          </a:p>
        </p:txBody>
      </p:sp>
      <p:sp>
        <p:nvSpPr>
          <p:cNvPr id="6" name="矩形 5"/>
          <p:cNvSpPr/>
          <p:nvPr/>
        </p:nvSpPr>
        <p:spPr>
          <a:xfrm>
            <a:off x="523164" y="3638857"/>
            <a:ext cx="5704215" cy="3139321"/>
          </a:xfrm>
          <a:prstGeom prst="rect">
            <a:avLst/>
          </a:prstGeom>
        </p:spPr>
        <p:txBody>
          <a:bodyPr wrap="square">
            <a:spAutoFit/>
          </a:bodyPr>
          <a:lstStyle/>
          <a:p>
            <a:r>
              <a:rPr lang="en-US" altLang="zh-CN" dirty="0"/>
              <a:t>A</a:t>
            </a:r>
            <a:r>
              <a:rPr lang="zh-CN" altLang="zh-CN" dirty="0"/>
              <a:t>事务：</a:t>
            </a:r>
          </a:p>
          <a:p>
            <a:r>
              <a:rPr lang="en-US" altLang="zh-CN" dirty="0"/>
              <a:t>alter database JXGL set </a:t>
            </a:r>
            <a:r>
              <a:rPr lang="en-US" altLang="zh-CN" dirty="0" err="1"/>
              <a:t>allow_snapshot_isolation</a:t>
            </a:r>
            <a:r>
              <a:rPr lang="en-US" altLang="zh-CN" dirty="0"/>
              <a:t> on</a:t>
            </a:r>
            <a:endParaRPr lang="zh-CN" altLang="zh-CN" dirty="0"/>
          </a:p>
          <a:p>
            <a:r>
              <a:rPr lang="en-US" altLang="zh-CN" dirty="0"/>
              <a:t>use </a:t>
            </a:r>
            <a:r>
              <a:rPr lang="en-US" altLang="zh-CN" dirty="0" err="1"/>
              <a:t>jxgl</a:t>
            </a:r>
            <a:endParaRPr lang="zh-CN" altLang="zh-CN" dirty="0"/>
          </a:p>
          <a:p>
            <a:r>
              <a:rPr lang="en-US" altLang="zh-CN" dirty="0"/>
              <a:t>go</a:t>
            </a:r>
            <a:endParaRPr lang="zh-CN" altLang="zh-CN" dirty="0"/>
          </a:p>
          <a:p>
            <a:r>
              <a:rPr lang="en-US" altLang="zh-CN" dirty="0"/>
              <a:t>alter database JXGL set </a:t>
            </a:r>
            <a:r>
              <a:rPr lang="en-US" altLang="zh-CN" dirty="0" err="1"/>
              <a:t>read_committed_snapshot</a:t>
            </a:r>
            <a:r>
              <a:rPr lang="en-US" altLang="zh-CN" dirty="0"/>
              <a:t> on</a:t>
            </a:r>
            <a:endParaRPr lang="zh-CN" altLang="zh-CN" dirty="0"/>
          </a:p>
          <a:p>
            <a:r>
              <a:rPr lang="en-US" altLang="zh-CN" dirty="0"/>
              <a:t>set transaction isolation level read committed</a:t>
            </a:r>
            <a:endParaRPr lang="zh-CN" altLang="zh-CN" dirty="0"/>
          </a:p>
          <a:p>
            <a:r>
              <a:rPr lang="en-US" altLang="zh-CN" dirty="0"/>
              <a:t>begin transaction</a:t>
            </a:r>
            <a:endParaRPr lang="zh-CN" altLang="zh-CN" dirty="0"/>
          </a:p>
          <a:p>
            <a:r>
              <a:rPr lang="en-US" altLang="zh-CN" dirty="0"/>
              <a:t>select * from </a:t>
            </a:r>
            <a:r>
              <a:rPr lang="zh-CN" altLang="zh-CN" dirty="0"/>
              <a:t>学生 </a:t>
            </a:r>
            <a:r>
              <a:rPr lang="en-US" altLang="zh-CN" dirty="0"/>
              <a:t>where </a:t>
            </a:r>
            <a:r>
              <a:rPr lang="zh-CN" altLang="zh-CN" dirty="0"/>
              <a:t>籍贯</a:t>
            </a:r>
            <a:r>
              <a:rPr lang="en-US" altLang="zh-CN" dirty="0"/>
              <a:t>='</a:t>
            </a:r>
            <a:r>
              <a:rPr lang="zh-CN" altLang="zh-CN" dirty="0"/>
              <a:t>山东</a:t>
            </a:r>
            <a:r>
              <a:rPr lang="en-US" altLang="zh-CN" dirty="0"/>
              <a:t>'</a:t>
            </a:r>
            <a:endParaRPr lang="zh-CN" altLang="zh-CN" dirty="0"/>
          </a:p>
          <a:p>
            <a:r>
              <a:rPr lang="en-US" altLang="zh-CN" dirty="0" err="1"/>
              <a:t>waitfor</a:t>
            </a:r>
            <a:r>
              <a:rPr lang="en-US" altLang="zh-CN" dirty="0"/>
              <a:t> delay '00:00:10'</a:t>
            </a:r>
            <a:endParaRPr lang="zh-CN" altLang="zh-CN" dirty="0"/>
          </a:p>
          <a:p>
            <a:r>
              <a:rPr lang="en-US" altLang="zh-CN" dirty="0"/>
              <a:t>select * from </a:t>
            </a:r>
            <a:r>
              <a:rPr lang="zh-CN" altLang="zh-CN" dirty="0"/>
              <a:t>学生 </a:t>
            </a:r>
            <a:r>
              <a:rPr lang="en-US" altLang="zh-CN" dirty="0"/>
              <a:t>where </a:t>
            </a:r>
            <a:r>
              <a:rPr lang="zh-CN" altLang="zh-CN" dirty="0"/>
              <a:t>籍贯</a:t>
            </a:r>
            <a:r>
              <a:rPr lang="en-US" altLang="zh-CN" dirty="0"/>
              <a:t>='</a:t>
            </a:r>
            <a:r>
              <a:rPr lang="zh-CN" altLang="zh-CN" dirty="0"/>
              <a:t>山东</a:t>
            </a:r>
            <a:r>
              <a:rPr lang="en-US" altLang="zh-CN" dirty="0"/>
              <a:t>'</a:t>
            </a:r>
            <a:endParaRPr lang="zh-CN" altLang="zh-CN" dirty="0"/>
          </a:p>
          <a:p>
            <a:r>
              <a:rPr lang="en-US" altLang="zh-CN" dirty="0"/>
              <a:t>commit transaction</a:t>
            </a:r>
            <a:endParaRPr lang="zh-CN" altLang="zh-CN" dirty="0"/>
          </a:p>
        </p:txBody>
      </p:sp>
      <p:sp>
        <p:nvSpPr>
          <p:cNvPr id="7" name="矩形 6"/>
          <p:cNvSpPr/>
          <p:nvPr/>
        </p:nvSpPr>
        <p:spPr>
          <a:xfrm>
            <a:off x="6096000" y="1180616"/>
            <a:ext cx="6096000" cy="2031325"/>
          </a:xfrm>
          <a:prstGeom prst="rect">
            <a:avLst/>
          </a:prstGeom>
        </p:spPr>
        <p:txBody>
          <a:bodyPr>
            <a:spAutoFit/>
          </a:bodyPr>
          <a:lstStyle/>
          <a:p>
            <a:r>
              <a:rPr lang="en-US" altLang="zh-CN" dirty="0"/>
              <a:t>B</a:t>
            </a:r>
            <a:r>
              <a:rPr lang="zh-CN" altLang="zh-CN" dirty="0"/>
              <a:t>事务：</a:t>
            </a:r>
          </a:p>
          <a:p>
            <a:r>
              <a:rPr lang="en-US" altLang="zh-CN" dirty="0"/>
              <a:t>use </a:t>
            </a:r>
            <a:r>
              <a:rPr lang="en-US" altLang="zh-CN" dirty="0" err="1"/>
              <a:t>jxgl</a:t>
            </a:r>
            <a:endParaRPr lang="zh-CN" altLang="zh-CN" dirty="0"/>
          </a:p>
          <a:p>
            <a:r>
              <a:rPr lang="en-US" altLang="zh-CN" dirty="0"/>
              <a:t>go</a:t>
            </a:r>
            <a:endParaRPr lang="zh-CN" altLang="zh-CN" dirty="0"/>
          </a:p>
          <a:p>
            <a:r>
              <a:rPr lang="en-US" altLang="zh-CN" dirty="0"/>
              <a:t>begin transaction</a:t>
            </a:r>
            <a:endParaRPr lang="zh-CN" altLang="zh-CN" dirty="0"/>
          </a:p>
          <a:p>
            <a:r>
              <a:rPr lang="en-US" altLang="zh-CN" dirty="0"/>
              <a:t>update </a:t>
            </a:r>
            <a:r>
              <a:rPr lang="zh-CN" altLang="zh-CN" dirty="0"/>
              <a:t>学生 </a:t>
            </a:r>
            <a:r>
              <a:rPr lang="en-US" altLang="zh-CN" dirty="0"/>
              <a:t>set </a:t>
            </a:r>
            <a:r>
              <a:rPr lang="zh-CN" altLang="zh-CN" dirty="0"/>
              <a:t>总分</a:t>
            </a:r>
            <a:r>
              <a:rPr lang="en-US" altLang="zh-CN" dirty="0"/>
              <a:t>=</a:t>
            </a:r>
            <a:r>
              <a:rPr lang="zh-CN" altLang="zh-CN" dirty="0"/>
              <a:t>总分</a:t>
            </a:r>
            <a:r>
              <a:rPr lang="en-US" altLang="zh-CN" dirty="0"/>
              <a:t>-5 where </a:t>
            </a:r>
            <a:r>
              <a:rPr lang="zh-CN" altLang="zh-CN" dirty="0"/>
              <a:t>籍贯</a:t>
            </a:r>
            <a:r>
              <a:rPr lang="en-US" altLang="zh-CN" dirty="0"/>
              <a:t>='</a:t>
            </a:r>
            <a:r>
              <a:rPr lang="zh-CN" altLang="zh-CN" dirty="0"/>
              <a:t>山东</a:t>
            </a:r>
            <a:r>
              <a:rPr lang="en-US" altLang="zh-CN" dirty="0"/>
              <a:t>'</a:t>
            </a:r>
            <a:endParaRPr lang="zh-CN" altLang="zh-CN" dirty="0"/>
          </a:p>
          <a:p>
            <a:r>
              <a:rPr lang="en-US" altLang="zh-CN" dirty="0"/>
              <a:t>select * from </a:t>
            </a:r>
            <a:r>
              <a:rPr lang="zh-CN" altLang="zh-CN" dirty="0"/>
              <a:t>学生</a:t>
            </a:r>
            <a:r>
              <a:rPr lang="en-US" altLang="zh-CN" dirty="0"/>
              <a:t> where </a:t>
            </a:r>
            <a:r>
              <a:rPr lang="zh-CN" altLang="zh-CN" dirty="0"/>
              <a:t>籍贯</a:t>
            </a:r>
            <a:r>
              <a:rPr lang="en-US" altLang="zh-CN" dirty="0"/>
              <a:t>='</a:t>
            </a:r>
            <a:r>
              <a:rPr lang="zh-CN" altLang="zh-CN" dirty="0"/>
              <a:t>山东</a:t>
            </a:r>
            <a:r>
              <a:rPr lang="en-US" altLang="zh-CN" dirty="0"/>
              <a:t>'</a:t>
            </a:r>
            <a:endParaRPr lang="zh-CN" altLang="zh-CN" dirty="0"/>
          </a:p>
          <a:p>
            <a:r>
              <a:rPr lang="en-US" altLang="zh-CN" dirty="0"/>
              <a:t>commit transaction</a:t>
            </a:r>
            <a:endParaRPr lang="zh-CN" altLang="zh-CN" dirty="0"/>
          </a:p>
        </p:txBody>
      </p:sp>
      <p:pic>
        <p:nvPicPr>
          <p:cNvPr id="16" name="图片 15" descr="未标题-2 拷贝"/>
          <p:cNvPicPr/>
          <p:nvPr/>
        </p:nvPicPr>
        <p:blipFill>
          <a:blip r:embed="rId3">
            <a:extLst>
              <a:ext uri="{28A0092B-C50C-407E-A947-70E740481C1C}">
                <a14:useLocalDpi xmlns:a14="http://schemas.microsoft.com/office/drawing/2010/main" val="0"/>
              </a:ext>
            </a:extLst>
          </a:blip>
          <a:srcRect/>
          <a:stretch>
            <a:fillRect/>
          </a:stretch>
        </p:blipFill>
        <p:spPr bwMode="auto">
          <a:xfrm>
            <a:off x="6388442" y="3421115"/>
            <a:ext cx="5274138" cy="2364830"/>
          </a:xfrm>
          <a:prstGeom prst="rect">
            <a:avLst/>
          </a:prstGeom>
          <a:noFill/>
          <a:ln>
            <a:noFill/>
          </a:ln>
        </p:spPr>
      </p:pic>
      <p:sp>
        <p:nvSpPr>
          <p:cNvPr id="8" name="矩形 7"/>
          <p:cNvSpPr/>
          <p:nvPr/>
        </p:nvSpPr>
        <p:spPr>
          <a:xfrm>
            <a:off x="7935979" y="5924472"/>
            <a:ext cx="1774909" cy="369332"/>
          </a:xfrm>
          <a:prstGeom prst="rect">
            <a:avLst/>
          </a:prstGeom>
        </p:spPr>
        <p:txBody>
          <a:bodyPr wrap="none">
            <a:spAutoFit/>
          </a:bodyPr>
          <a:lstStyle/>
          <a:p>
            <a:r>
              <a:rPr lang="zh-CN" altLang="zh-CN" kern="100" dirty="0">
                <a:ea typeface="Times New Roman"/>
              </a:rPr>
              <a:t> </a:t>
            </a:r>
            <a:r>
              <a:rPr lang="en-US" altLang="zh-CN" kern="100" dirty="0">
                <a:ea typeface="Times New Roman"/>
              </a:rPr>
              <a:t>A</a:t>
            </a:r>
            <a:r>
              <a:rPr lang="zh-CN" altLang="zh-CN" kern="100" dirty="0">
                <a:latin typeface="Times New Roman"/>
                <a:ea typeface="宋体"/>
                <a:cs typeface="Times New Roman"/>
              </a:rPr>
              <a:t>事务运行结果</a:t>
            </a:r>
            <a:endParaRPr lang="zh-CN" altLang="en-US" dirty="0"/>
          </a:p>
        </p:txBody>
      </p:sp>
    </p:spTree>
    <p:extLst>
      <p:ext uri="{BB962C8B-B14F-4D97-AF65-F5344CB8AC3E}">
        <p14:creationId xmlns:p14="http://schemas.microsoft.com/office/powerpoint/2010/main" val="302826130"/>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377930"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 T-SQL</a:t>
            </a:r>
            <a:r>
              <a:rPr lang="zh-CN" altLang="en-US" sz="3200" b="1" dirty="0">
                <a:solidFill>
                  <a:srgbClr val="2980B9"/>
                </a:solidFill>
              </a:rPr>
              <a:t>行版本隔离级别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3" name="矩形 42"/>
          <p:cNvSpPr/>
          <p:nvPr/>
        </p:nvSpPr>
        <p:spPr>
          <a:xfrm>
            <a:off x="355577" y="1206303"/>
            <a:ext cx="5446022" cy="507831"/>
          </a:xfrm>
          <a:prstGeom prst="rect">
            <a:avLst/>
          </a:prstGeom>
        </p:spPr>
        <p:txBody>
          <a:bodyPr wrap="square">
            <a:spAutoFit/>
            <a:scene3d>
              <a:camera prst="orthographicFront"/>
              <a:lightRig rig="threePt" dir="t"/>
            </a:scene3d>
            <a:sp3d contourW="6350"/>
          </a:bodyPr>
          <a:lstStyle/>
          <a:p>
            <a:pPr>
              <a:lnSpc>
                <a:spcPct val="150000"/>
              </a:lnSpc>
            </a:pPr>
            <a:r>
              <a:rPr lang="en-US" altLang="zh-CN" dirty="0" smtClean="0">
                <a:solidFill>
                  <a:srgbClr val="000000"/>
                </a:solidFill>
                <a:latin typeface="Courier New" panose="02070309020205020404" charset="0"/>
                <a:ea typeface="宋体" panose="02010600030101010101" pitchFamily="2" charset="-122"/>
                <a:sym typeface="+mn-ea"/>
              </a:rPr>
              <a:t>1</a:t>
            </a:r>
            <a:r>
              <a:rPr lang="zh-CN" altLang="en-US" dirty="0" smtClean="0">
                <a:solidFill>
                  <a:srgbClr val="000000"/>
                </a:solidFill>
                <a:latin typeface="Courier New" panose="02070309020205020404" charset="0"/>
                <a:ea typeface="宋体" panose="02010600030101010101" pitchFamily="2" charset="-122"/>
                <a:sym typeface="+mn-ea"/>
              </a:rPr>
              <a:t>．已提交读（快照）</a:t>
            </a:r>
            <a:endParaRPr lang="zh-CN" altLang="en-US" dirty="0">
              <a:solidFill>
                <a:srgbClr val="000000"/>
              </a:solidFill>
              <a:latin typeface="Courier New" panose="02070309020205020404" charset="0"/>
              <a:ea typeface="宋体" panose="02010600030101010101" pitchFamily="2" charset="-122"/>
              <a:sym typeface="+mn-ea"/>
            </a:endParaRPr>
          </a:p>
        </p:txBody>
      </p:sp>
      <p:sp>
        <p:nvSpPr>
          <p:cNvPr id="4" name="矩形 3"/>
          <p:cNvSpPr/>
          <p:nvPr/>
        </p:nvSpPr>
        <p:spPr>
          <a:xfrm>
            <a:off x="355576" y="1786133"/>
            <a:ext cx="5653501" cy="1477328"/>
          </a:xfrm>
          <a:prstGeom prst="rect">
            <a:avLst/>
          </a:prstGeom>
        </p:spPr>
        <p:txBody>
          <a:bodyPr wrap="square">
            <a:spAutoFit/>
          </a:bodyPr>
          <a:lstStyle/>
          <a:p>
            <a:r>
              <a:rPr lang="zh-CN" altLang="en-US" dirty="0">
                <a:solidFill>
                  <a:srgbClr val="000000"/>
                </a:solidFill>
              </a:rPr>
              <a:t>已提交读（快照）（</a:t>
            </a:r>
            <a:r>
              <a:rPr lang="en-US" altLang="zh-CN" dirty="0" err="1">
                <a:solidFill>
                  <a:srgbClr val="000000"/>
                </a:solidFill>
              </a:rPr>
              <a:t>Read_Committed_Snapshot</a:t>
            </a:r>
            <a:r>
              <a:rPr lang="zh-CN" altLang="en-US" dirty="0">
                <a:solidFill>
                  <a:srgbClr val="000000"/>
                </a:solidFill>
              </a:rPr>
              <a:t>）是已提交读隔离级别的一种实现方法。和已提交读级别相比较：相同的是两者只能避免脏读，也无更新冲突检测，不同的是，已提交读快照读数据时无须共享锁，因而读写之间不会阻塞。</a:t>
            </a:r>
          </a:p>
        </p:txBody>
      </p:sp>
      <p:sp>
        <p:nvSpPr>
          <p:cNvPr id="5" name="矩形 4"/>
          <p:cNvSpPr/>
          <p:nvPr/>
        </p:nvSpPr>
        <p:spPr>
          <a:xfrm>
            <a:off x="355577" y="3263461"/>
            <a:ext cx="4771371" cy="369332"/>
          </a:xfrm>
          <a:prstGeom prst="rect">
            <a:avLst/>
          </a:prstGeom>
        </p:spPr>
        <p:txBody>
          <a:bodyPr wrap="none">
            <a:spAutoFit/>
          </a:bodyPr>
          <a:lstStyle/>
          <a:p>
            <a:r>
              <a:rPr lang="zh-CN" altLang="zh-CN" dirty="0">
                <a:solidFill>
                  <a:srgbClr val="000000"/>
                </a:solidFill>
              </a:rPr>
              <a:t>【</a:t>
            </a:r>
            <a:r>
              <a:rPr lang="zh-CN" altLang="zh-CN" dirty="0" smtClean="0">
                <a:solidFill>
                  <a:srgbClr val="000000"/>
                </a:solidFill>
              </a:rPr>
              <a:t>例</a:t>
            </a:r>
            <a:r>
              <a:rPr lang="en-US" altLang="zh-CN" dirty="0" smtClean="0">
                <a:solidFill>
                  <a:srgbClr val="000000"/>
                </a:solidFill>
              </a:rPr>
              <a:t>19</a:t>
            </a:r>
            <a:r>
              <a:rPr lang="zh-CN" altLang="zh-CN" dirty="0">
                <a:solidFill>
                  <a:srgbClr val="000000"/>
                </a:solidFill>
              </a:rPr>
              <a:t>】 使用已提交读（快照）隔离级别。</a:t>
            </a:r>
            <a:endParaRPr lang="zh-CN" altLang="en-US" dirty="0">
              <a:solidFill>
                <a:srgbClr val="000000"/>
              </a:solidFill>
            </a:endParaRPr>
          </a:p>
        </p:txBody>
      </p:sp>
      <p:sp>
        <p:nvSpPr>
          <p:cNvPr id="6" name="矩形 5"/>
          <p:cNvSpPr/>
          <p:nvPr/>
        </p:nvSpPr>
        <p:spPr>
          <a:xfrm>
            <a:off x="523164" y="3638857"/>
            <a:ext cx="5704215" cy="3139321"/>
          </a:xfrm>
          <a:prstGeom prst="rect">
            <a:avLst/>
          </a:prstGeom>
        </p:spPr>
        <p:txBody>
          <a:bodyPr wrap="square">
            <a:spAutoFit/>
          </a:bodyPr>
          <a:lstStyle/>
          <a:p>
            <a:r>
              <a:rPr lang="en-US" altLang="zh-CN" dirty="0">
                <a:solidFill>
                  <a:srgbClr val="000000"/>
                </a:solidFill>
              </a:rPr>
              <a:t>A</a:t>
            </a:r>
            <a:r>
              <a:rPr lang="zh-CN" altLang="zh-CN" dirty="0">
                <a:solidFill>
                  <a:srgbClr val="000000"/>
                </a:solidFill>
              </a:rPr>
              <a:t>事务：</a:t>
            </a:r>
          </a:p>
          <a:p>
            <a:r>
              <a:rPr lang="en-US" altLang="zh-CN" dirty="0">
                <a:solidFill>
                  <a:srgbClr val="000000"/>
                </a:solidFill>
              </a:rPr>
              <a:t>alter database JXGL set </a:t>
            </a:r>
            <a:r>
              <a:rPr lang="en-US" altLang="zh-CN" dirty="0" err="1">
                <a:solidFill>
                  <a:srgbClr val="000000"/>
                </a:solidFill>
              </a:rPr>
              <a:t>allow_snapshot_isolation</a:t>
            </a:r>
            <a:r>
              <a:rPr lang="en-US" altLang="zh-CN" dirty="0">
                <a:solidFill>
                  <a:srgbClr val="000000"/>
                </a:solidFill>
              </a:rPr>
              <a:t> on</a:t>
            </a:r>
            <a:endParaRPr lang="zh-CN" altLang="zh-CN" dirty="0">
              <a:solidFill>
                <a:srgbClr val="000000"/>
              </a:solidFill>
            </a:endParaRPr>
          </a:p>
          <a:p>
            <a:r>
              <a:rPr lang="en-US" altLang="zh-CN" dirty="0">
                <a:solidFill>
                  <a:srgbClr val="000000"/>
                </a:solidFill>
              </a:rPr>
              <a:t>use </a:t>
            </a:r>
            <a:r>
              <a:rPr lang="en-US" altLang="zh-CN" dirty="0" err="1">
                <a:solidFill>
                  <a:srgbClr val="000000"/>
                </a:solidFill>
              </a:rPr>
              <a:t>jxgl</a:t>
            </a:r>
            <a:endParaRPr lang="zh-CN" altLang="zh-CN" dirty="0">
              <a:solidFill>
                <a:srgbClr val="000000"/>
              </a:solidFill>
            </a:endParaRPr>
          </a:p>
          <a:p>
            <a:r>
              <a:rPr lang="en-US" altLang="zh-CN" dirty="0">
                <a:solidFill>
                  <a:srgbClr val="000000"/>
                </a:solidFill>
              </a:rPr>
              <a:t>go</a:t>
            </a:r>
            <a:endParaRPr lang="zh-CN" altLang="zh-CN" dirty="0">
              <a:solidFill>
                <a:srgbClr val="000000"/>
              </a:solidFill>
            </a:endParaRPr>
          </a:p>
          <a:p>
            <a:r>
              <a:rPr lang="en-US" altLang="zh-CN" dirty="0">
                <a:solidFill>
                  <a:srgbClr val="000000"/>
                </a:solidFill>
              </a:rPr>
              <a:t>alter database JXGL set </a:t>
            </a:r>
            <a:r>
              <a:rPr lang="en-US" altLang="zh-CN" dirty="0" err="1">
                <a:solidFill>
                  <a:srgbClr val="000000"/>
                </a:solidFill>
              </a:rPr>
              <a:t>read_committed_snapshot</a:t>
            </a:r>
            <a:r>
              <a:rPr lang="en-US" altLang="zh-CN" dirty="0">
                <a:solidFill>
                  <a:srgbClr val="000000"/>
                </a:solidFill>
              </a:rPr>
              <a:t> on</a:t>
            </a:r>
            <a:endParaRPr lang="zh-CN" altLang="zh-CN" dirty="0">
              <a:solidFill>
                <a:srgbClr val="000000"/>
              </a:solidFill>
            </a:endParaRPr>
          </a:p>
          <a:p>
            <a:r>
              <a:rPr lang="en-US" altLang="zh-CN" dirty="0">
                <a:solidFill>
                  <a:srgbClr val="000000"/>
                </a:solidFill>
              </a:rPr>
              <a:t>set transaction isolation level read committed</a:t>
            </a:r>
            <a:endParaRPr lang="zh-CN" altLang="zh-CN" dirty="0">
              <a:solidFill>
                <a:srgbClr val="000000"/>
              </a:solidFill>
            </a:endParaRPr>
          </a:p>
          <a:p>
            <a:r>
              <a:rPr lang="en-US" altLang="zh-CN" dirty="0">
                <a:solidFill>
                  <a:srgbClr val="000000"/>
                </a:solidFill>
              </a:rPr>
              <a:t>begin transaction</a:t>
            </a:r>
            <a:endParaRPr lang="zh-CN" altLang="zh-CN" dirty="0">
              <a:solidFill>
                <a:srgbClr val="000000"/>
              </a:solidFill>
            </a:endParaRPr>
          </a:p>
          <a:p>
            <a:r>
              <a:rPr lang="en-US" altLang="zh-CN" dirty="0">
                <a:solidFill>
                  <a:srgbClr val="000000"/>
                </a:solidFill>
              </a:rPr>
              <a:t>select * from </a:t>
            </a:r>
            <a:r>
              <a:rPr lang="zh-CN" altLang="zh-CN" dirty="0">
                <a:solidFill>
                  <a:srgbClr val="000000"/>
                </a:solidFill>
              </a:rPr>
              <a:t>学生 </a:t>
            </a:r>
            <a:r>
              <a:rPr lang="en-US" altLang="zh-CN" dirty="0">
                <a:solidFill>
                  <a:srgbClr val="000000"/>
                </a:solidFill>
              </a:rPr>
              <a:t>where </a:t>
            </a:r>
            <a:r>
              <a:rPr lang="zh-CN" altLang="zh-CN" dirty="0">
                <a:solidFill>
                  <a:srgbClr val="000000"/>
                </a:solidFill>
              </a:rPr>
              <a:t>籍贯</a:t>
            </a:r>
            <a:r>
              <a:rPr lang="en-US" altLang="zh-CN" dirty="0">
                <a:solidFill>
                  <a:srgbClr val="000000"/>
                </a:solidFill>
              </a:rPr>
              <a:t>='</a:t>
            </a:r>
            <a:r>
              <a:rPr lang="zh-CN" altLang="zh-CN" dirty="0">
                <a:solidFill>
                  <a:srgbClr val="000000"/>
                </a:solidFill>
              </a:rPr>
              <a:t>山东</a:t>
            </a:r>
            <a:r>
              <a:rPr lang="en-US" altLang="zh-CN" dirty="0">
                <a:solidFill>
                  <a:srgbClr val="000000"/>
                </a:solidFill>
              </a:rPr>
              <a:t>'</a:t>
            </a:r>
            <a:endParaRPr lang="zh-CN" altLang="zh-CN" dirty="0">
              <a:solidFill>
                <a:srgbClr val="000000"/>
              </a:solidFill>
            </a:endParaRPr>
          </a:p>
          <a:p>
            <a:r>
              <a:rPr lang="en-US" altLang="zh-CN" dirty="0" err="1">
                <a:solidFill>
                  <a:srgbClr val="000000"/>
                </a:solidFill>
              </a:rPr>
              <a:t>waitfor</a:t>
            </a:r>
            <a:r>
              <a:rPr lang="en-US" altLang="zh-CN" dirty="0">
                <a:solidFill>
                  <a:srgbClr val="000000"/>
                </a:solidFill>
              </a:rPr>
              <a:t> delay '00:00:10'</a:t>
            </a:r>
            <a:endParaRPr lang="zh-CN" altLang="zh-CN" dirty="0">
              <a:solidFill>
                <a:srgbClr val="000000"/>
              </a:solidFill>
            </a:endParaRPr>
          </a:p>
          <a:p>
            <a:r>
              <a:rPr lang="en-US" altLang="zh-CN" dirty="0">
                <a:solidFill>
                  <a:srgbClr val="000000"/>
                </a:solidFill>
              </a:rPr>
              <a:t>select * from </a:t>
            </a:r>
            <a:r>
              <a:rPr lang="zh-CN" altLang="zh-CN" dirty="0">
                <a:solidFill>
                  <a:srgbClr val="000000"/>
                </a:solidFill>
              </a:rPr>
              <a:t>学生 </a:t>
            </a:r>
            <a:r>
              <a:rPr lang="en-US" altLang="zh-CN" dirty="0">
                <a:solidFill>
                  <a:srgbClr val="000000"/>
                </a:solidFill>
              </a:rPr>
              <a:t>where </a:t>
            </a:r>
            <a:r>
              <a:rPr lang="zh-CN" altLang="zh-CN" dirty="0">
                <a:solidFill>
                  <a:srgbClr val="000000"/>
                </a:solidFill>
              </a:rPr>
              <a:t>籍贯</a:t>
            </a:r>
            <a:r>
              <a:rPr lang="en-US" altLang="zh-CN" dirty="0">
                <a:solidFill>
                  <a:srgbClr val="000000"/>
                </a:solidFill>
              </a:rPr>
              <a:t>='</a:t>
            </a:r>
            <a:r>
              <a:rPr lang="zh-CN" altLang="zh-CN" dirty="0">
                <a:solidFill>
                  <a:srgbClr val="000000"/>
                </a:solidFill>
              </a:rPr>
              <a:t>山东</a:t>
            </a:r>
            <a:r>
              <a:rPr lang="en-US" altLang="zh-CN" dirty="0">
                <a:solidFill>
                  <a:srgbClr val="000000"/>
                </a:solidFill>
              </a:rPr>
              <a:t>'</a:t>
            </a:r>
            <a:endParaRPr lang="zh-CN" altLang="zh-CN" dirty="0">
              <a:solidFill>
                <a:srgbClr val="000000"/>
              </a:solidFill>
            </a:endParaRPr>
          </a:p>
          <a:p>
            <a:r>
              <a:rPr lang="en-US" altLang="zh-CN" dirty="0">
                <a:solidFill>
                  <a:srgbClr val="000000"/>
                </a:solidFill>
              </a:rPr>
              <a:t>commit transaction</a:t>
            </a:r>
            <a:endParaRPr lang="zh-CN" altLang="zh-CN" dirty="0">
              <a:solidFill>
                <a:srgbClr val="000000"/>
              </a:solidFill>
            </a:endParaRPr>
          </a:p>
        </p:txBody>
      </p:sp>
      <p:sp>
        <p:nvSpPr>
          <p:cNvPr id="7" name="矩形 6"/>
          <p:cNvSpPr/>
          <p:nvPr/>
        </p:nvSpPr>
        <p:spPr>
          <a:xfrm>
            <a:off x="6096000" y="1180616"/>
            <a:ext cx="6096000" cy="2031325"/>
          </a:xfrm>
          <a:prstGeom prst="rect">
            <a:avLst/>
          </a:prstGeom>
        </p:spPr>
        <p:txBody>
          <a:bodyPr>
            <a:spAutoFit/>
          </a:bodyPr>
          <a:lstStyle/>
          <a:p>
            <a:r>
              <a:rPr lang="en-US" altLang="zh-CN" dirty="0">
                <a:solidFill>
                  <a:srgbClr val="000000"/>
                </a:solidFill>
              </a:rPr>
              <a:t>B</a:t>
            </a:r>
            <a:r>
              <a:rPr lang="zh-CN" altLang="zh-CN"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zh-CN" altLang="zh-CN" dirty="0">
              <a:solidFill>
                <a:srgbClr val="000000"/>
              </a:solidFill>
            </a:endParaRPr>
          </a:p>
          <a:p>
            <a:r>
              <a:rPr lang="en-US" altLang="zh-CN" dirty="0">
                <a:solidFill>
                  <a:srgbClr val="000000"/>
                </a:solidFill>
              </a:rPr>
              <a:t>go</a:t>
            </a:r>
            <a:endParaRPr lang="zh-CN" altLang="zh-CN" dirty="0">
              <a:solidFill>
                <a:srgbClr val="000000"/>
              </a:solidFill>
            </a:endParaRPr>
          </a:p>
          <a:p>
            <a:r>
              <a:rPr lang="en-US" altLang="zh-CN" dirty="0">
                <a:solidFill>
                  <a:srgbClr val="000000"/>
                </a:solidFill>
              </a:rPr>
              <a:t>begin transaction</a:t>
            </a:r>
            <a:endParaRPr lang="zh-CN" altLang="zh-CN" dirty="0">
              <a:solidFill>
                <a:srgbClr val="000000"/>
              </a:solidFill>
            </a:endParaRPr>
          </a:p>
          <a:p>
            <a:r>
              <a:rPr lang="en-US" altLang="zh-CN" dirty="0">
                <a:solidFill>
                  <a:srgbClr val="000000"/>
                </a:solidFill>
              </a:rPr>
              <a:t>update </a:t>
            </a:r>
            <a:r>
              <a:rPr lang="zh-CN" altLang="zh-CN" dirty="0">
                <a:solidFill>
                  <a:srgbClr val="000000"/>
                </a:solidFill>
              </a:rPr>
              <a:t>学生 </a:t>
            </a:r>
            <a:r>
              <a:rPr lang="en-US" altLang="zh-CN" dirty="0">
                <a:solidFill>
                  <a:srgbClr val="000000"/>
                </a:solidFill>
              </a:rPr>
              <a:t>set </a:t>
            </a:r>
            <a:r>
              <a:rPr lang="zh-CN" altLang="zh-CN" dirty="0">
                <a:solidFill>
                  <a:srgbClr val="000000"/>
                </a:solidFill>
              </a:rPr>
              <a:t>总分</a:t>
            </a:r>
            <a:r>
              <a:rPr lang="en-US" altLang="zh-CN" dirty="0">
                <a:solidFill>
                  <a:srgbClr val="000000"/>
                </a:solidFill>
              </a:rPr>
              <a:t>=</a:t>
            </a:r>
            <a:r>
              <a:rPr lang="zh-CN" altLang="zh-CN" dirty="0">
                <a:solidFill>
                  <a:srgbClr val="000000"/>
                </a:solidFill>
              </a:rPr>
              <a:t>总分</a:t>
            </a:r>
            <a:r>
              <a:rPr lang="en-US" altLang="zh-CN" dirty="0">
                <a:solidFill>
                  <a:srgbClr val="000000"/>
                </a:solidFill>
              </a:rPr>
              <a:t>-5 where </a:t>
            </a:r>
            <a:r>
              <a:rPr lang="zh-CN" altLang="zh-CN" dirty="0">
                <a:solidFill>
                  <a:srgbClr val="000000"/>
                </a:solidFill>
              </a:rPr>
              <a:t>籍贯</a:t>
            </a:r>
            <a:r>
              <a:rPr lang="en-US" altLang="zh-CN" dirty="0">
                <a:solidFill>
                  <a:srgbClr val="000000"/>
                </a:solidFill>
              </a:rPr>
              <a:t>='</a:t>
            </a:r>
            <a:r>
              <a:rPr lang="zh-CN" altLang="zh-CN" dirty="0">
                <a:solidFill>
                  <a:srgbClr val="000000"/>
                </a:solidFill>
              </a:rPr>
              <a:t>山东</a:t>
            </a:r>
            <a:r>
              <a:rPr lang="en-US" altLang="zh-CN" dirty="0">
                <a:solidFill>
                  <a:srgbClr val="000000"/>
                </a:solidFill>
              </a:rPr>
              <a:t>'</a:t>
            </a:r>
            <a:endParaRPr lang="zh-CN" altLang="zh-CN" dirty="0">
              <a:solidFill>
                <a:srgbClr val="000000"/>
              </a:solidFill>
            </a:endParaRPr>
          </a:p>
          <a:p>
            <a:r>
              <a:rPr lang="en-US" altLang="zh-CN" dirty="0">
                <a:solidFill>
                  <a:srgbClr val="000000"/>
                </a:solidFill>
              </a:rPr>
              <a:t>select * from </a:t>
            </a:r>
            <a:r>
              <a:rPr lang="zh-CN" altLang="zh-CN" dirty="0">
                <a:solidFill>
                  <a:srgbClr val="000000"/>
                </a:solidFill>
              </a:rPr>
              <a:t>学生</a:t>
            </a:r>
            <a:r>
              <a:rPr lang="en-US" altLang="zh-CN" dirty="0">
                <a:solidFill>
                  <a:srgbClr val="000000"/>
                </a:solidFill>
              </a:rPr>
              <a:t> where </a:t>
            </a:r>
            <a:r>
              <a:rPr lang="zh-CN" altLang="zh-CN" dirty="0">
                <a:solidFill>
                  <a:srgbClr val="000000"/>
                </a:solidFill>
              </a:rPr>
              <a:t>籍贯</a:t>
            </a:r>
            <a:r>
              <a:rPr lang="en-US" altLang="zh-CN" dirty="0">
                <a:solidFill>
                  <a:srgbClr val="000000"/>
                </a:solidFill>
              </a:rPr>
              <a:t>='</a:t>
            </a:r>
            <a:r>
              <a:rPr lang="zh-CN" altLang="zh-CN" dirty="0">
                <a:solidFill>
                  <a:srgbClr val="000000"/>
                </a:solidFill>
              </a:rPr>
              <a:t>山东</a:t>
            </a:r>
            <a:r>
              <a:rPr lang="en-US" altLang="zh-CN" dirty="0">
                <a:solidFill>
                  <a:srgbClr val="000000"/>
                </a:solidFill>
              </a:rPr>
              <a:t>'</a:t>
            </a:r>
            <a:endParaRPr lang="zh-CN" altLang="zh-CN" dirty="0">
              <a:solidFill>
                <a:srgbClr val="000000"/>
              </a:solidFill>
            </a:endParaRPr>
          </a:p>
          <a:p>
            <a:r>
              <a:rPr lang="en-US" altLang="zh-CN" dirty="0">
                <a:solidFill>
                  <a:srgbClr val="000000"/>
                </a:solidFill>
              </a:rPr>
              <a:t>commit transaction</a:t>
            </a:r>
            <a:endParaRPr lang="zh-CN" altLang="zh-CN" dirty="0">
              <a:solidFill>
                <a:srgbClr val="000000"/>
              </a:solidFill>
            </a:endParaRPr>
          </a:p>
        </p:txBody>
      </p:sp>
      <p:sp>
        <p:nvSpPr>
          <p:cNvPr id="8" name="矩形 7"/>
          <p:cNvSpPr/>
          <p:nvPr/>
        </p:nvSpPr>
        <p:spPr>
          <a:xfrm>
            <a:off x="7935979" y="5924472"/>
            <a:ext cx="1774909" cy="369332"/>
          </a:xfrm>
          <a:prstGeom prst="rect">
            <a:avLst/>
          </a:prstGeom>
        </p:spPr>
        <p:txBody>
          <a:bodyPr wrap="none">
            <a:spAutoFit/>
          </a:bodyPr>
          <a:lstStyle/>
          <a:p>
            <a:r>
              <a:rPr lang="zh-CN" altLang="zh-CN" kern="100" dirty="0">
                <a:solidFill>
                  <a:srgbClr val="000000"/>
                </a:solidFill>
                <a:ea typeface="Times New Roman"/>
              </a:rPr>
              <a:t> </a:t>
            </a:r>
            <a:r>
              <a:rPr lang="en-US" altLang="zh-CN" kern="100" dirty="0" smtClean="0">
                <a:solidFill>
                  <a:srgbClr val="000000"/>
                </a:solidFill>
                <a:ea typeface="Times New Roman"/>
              </a:rPr>
              <a:t>B</a:t>
            </a:r>
            <a:r>
              <a:rPr lang="zh-CN" altLang="zh-CN" kern="100" dirty="0" smtClean="0">
                <a:solidFill>
                  <a:srgbClr val="000000"/>
                </a:solidFill>
                <a:latin typeface="Times New Roman"/>
                <a:ea typeface="宋体"/>
                <a:cs typeface="Times New Roman"/>
              </a:rPr>
              <a:t>事务</a:t>
            </a:r>
            <a:r>
              <a:rPr lang="zh-CN" altLang="zh-CN" kern="100" dirty="0">
                <a:solidFill>
                  <a:srgbClr val="000000"/>
                </a:solidFill>
                <a:latin typeface="Times New Roman"/>
                <a:ea typeface="宋体"/>
                <a:cs typeface="Times New Roman"/>
              </a:rPr>
              <a:t>运行结果</a:t>
            </a:r>
            <a:endParaRPr lang="zh-CN" altLang="en-US" dirty="0">
              <a:solidFill>
                <a:srgbClr val="000000"/>
              </a:solidFill>
            </a:endParaRPr>
          </a:p>
        </p:txBody>
      </p:sp>
      <p:pic>
        <p:nvPicPr>
          <p:cNvPr id="17" name="图片 16" descr="未标题-2 拷贝"/>
          <p:cNvPicPr/>
          <p:nvPr/>
        </p:nvPicPr>
        <p:blipFill>
          <a:blip r:embed="rId3">
            <a:extLst>
              <a:ext uri="{28A0092B-C50C-407E-A947-70E740481C1C}">
                <a14:useLocalDpi xmlns:a14="http://schemas.microsoft.com/office/drawing/2010/main" val="0"/>
              </a:ext>
            </a:extLst>
          </a:blip>
          <a:srcRect/>
          <a:stretch>
            <a:fillRect/>
          </a:stretch>
        </p:blipFill>
        <p:spPr bwMode="auto">
          <a:xfrm>
            <a:off x="6227378" y="3263460"/>
            <a:ext cx="5596759" cy="2364829"/>
          </a:xfrm>
          <a:prstGeom prst="rect">
            <a:avLst/>
          </a:prstGeom>
          <a:noFill/>
          <a:ln>
            <a:noFill/>
          </a:ln>
        </p:spPr>
      </p:pic>
    </p:spTree>
    <p:extLst>
      <p:ext uri="{BB962C8B-B14F-4D97-AF65-F5344CB8AC3E}">
        <p14:creationId xmlns:p14="http://schemas.microsoft.com/office/powerpoint/2010/main" val="1994520872"/>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377930"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 T-SQL</a:t>
            </a:r>
            <a:r>
              <a:rPr lang="zh-CN" altLang="en-US" sz="3200" b="1" dirty="0">
                <a:solidFill>
                  <a:srgbClr val="2980B9"/>
                </a:solidFill>
              </a:rPr>
              <a:t>行版本隔离级别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3" name="矩形 42"/>
          <p:cNvSpPr/>
          <p:nvPr/>
        </p:nvSpPr>
        <p:spPr>
          <a:xfrm>
            <a:off x="355577" y="1206303"/>
            <a:ext cx="5446022" cy="469231"/>
          </a:xfrm>
          <a:prstGeom prst="rect">
            <a:avLst/>
          </a:prstGeom>
        </p:spPr>
        <p:txBody>
          <a:bodyPr wrap="square">
            <a:spAutoFit/>
            <a:scene3d>
              <a:camera prst="orthographicFront"/>
              <a:lightRig rig="threePt" dir="t"/>
            </a:scene3d>
            <a:sp3d contourW="6350"/>
          </a:bodyPr>
          <a:lstStyle/>
          <a:p>
            <a:pPr>
              <a:lnSpc>
                <a:spcPct val="150000"/>
              </a:lnSpc>
            </a:pPr>
            <a:r>
              <a:rPr lang="en-US" altLang="zh-CN" dirty="0">
                <a:solidFill>
                  <a:srgbClr val="000000"/>
                </a:solidFill>
                <a:latin typeface="Courier New" panose="02070309020205020404" charset="0"/>
                <a:ea typeface="宋体" panose="02010600030101010101" pitchFamily="2" charset="-122"/>
                <a:sym typeface="+mn-ea"/>
              </a:rPr>
              <a:t>2</a:t>
            </a:r>
            <a:r>
              <a:rPr lang="zh-CN" altLang="en-US" dirty="0">
                <a:solidFill>
                  <a:srgbClr val="000000"/>
                </a:solidFill>
                <a:latin typeface="Courier New" panose="02070309020205020404" charset="0"/>
                <a:ea typeface="宋体" panose="02010600030101010101" pitchFamily="2" charset="-122"/>
                <a:sym typeface="+mn-ea"/>
              </a:rPr>
              <a:t>．快照</a:t>
            </a:r>
          </a:p>
        </p:txBody>
      </p:sp>
      <p:sp>
        <p:nvSpPr>
          <p:cNvPr id="4" name="矩形 3"/>
          <p:cNvSpPr/>
          <p:nvPr/>
        </p:nvSpPr>
        <p:spPr>
          <a:xfrm>
            <a:off x="355576" y="1786133"/>
            <a:ext cx="5653501" cy="1477328"/>
          </a:xfrm>
          <a:prstGeom prst="rect">
            <a:avLst/>
          </a:prstGeom>
        </p:spPr>
        <p:txBody>
          <a:bodyPr wrap="square">
            <a:spAutoFit/>
          </a:bodyPr>
          <a:lstStyle/>
          <a:p>
            <a:r>
              <a:rPr lang="zh-CN" altLang="en-US" dirty="0">
                <a:solidFill>
                  <a:srgbClr val="000000"/>
                </a:solidFill>
              </a:rPr>
              <a:t>快照（</a:t>
            </a:r>
            <a:r>
              <a:rPr lang="en-US" altLang="zh-CN" dirty="0">
                <a:solidFill>
                  <a:srgbClr val="000000"/>
                </a:solidFill>
              </a:rPr>
              <a:t>Snapshot</a:t>
            </a:r>
            <a:r>
              <a:rPr lang="zh-CN" altLang="en-US" dirty="0">
                <a:solidFill>
                  <a:srgbClr val="000000"/>
                </a:solidFill>
              </a:rPr>
              <a:t>）隔离级别时，所有读取操作不再受其它他锁定影响，读取的数据是读取事务开始前逻辑确定并符合一致性的数据行版本。快照可以避免脏读、丢失更新、不可重复读、幻读，而且有更新冲突检测的特点。据时无须共享锁，因而读写之间不会阻塞。</a:t>
            </a:r>
          </a:p>
        </p:txBody>
      </p:sp>
      <p:sp>
        <p:nvSpPr>
          <p:cNvPr id="5" name="矩形 4"/>
          <p:cNvSpPr/>
          <p:nvPr/>
        </p:nvSpPr>
        <p:spPr>
          <a:xfrm>
            <a:off x="355577" y="3263461"/>
            <a:ext cx="3275256" cy="369332"/>
          </a:xfrm>
          <a:prstGeom prst="rect">
            <a:avLst/>
          </a:prstGeom>
        </p:spPr>
        <p:txBody>
          <a:bodyPr wrap="none">
            <a:spAutoFit/>
          </a:bodyPr>
          <a:lstStyle/>
          <a:p>
            <a:r>
              <a:rPr lang="zh-CN" altLang="zh-CN" dirty="0" smtClean="0">
                <a:solidFill>
                  <a:srgbClr val="000000"/>
                </a:solidFill>
              </a:rPr>
              <a:t>【例</a:t>
            </a:r>
            <a:r>
              <a:rPr lang="en-US" altLang="zh-CN" dirty="0">
                <a:solidFill>
                  <a:srgbClr val="000000"/>
                </a:solidFill>
              </a:rPr>
              <a:t>20】 </a:t>
            </a:r>
            <a:r>
              <a:rPr lang="zh-CN" altLang="en-US" dirty="0">
                <a:solidFill>
                  <a:srgbClr val="000000"/>
                </a:solidFill>
              </a:rPr>
              <a:t>使用快照隔离级别。</a:t>
            </a:r>
          </a:p>
        </p:txBody>
      </p:sp>
      <p:sp>
        <p:nvSpPr>
          <p:cNvPr id="6" name="矩形 5"/>
          <p:cNvSpPr/>
          <p:nvPr/>
        </p:nvSpPr>
        <p:spPr>
          <a:xfrm>
            <a:off x="523164" y="3638857"/>
            <a:ext cx="5704215" cy="3139321"/>
          </a:xfrm>
          <a:prstGeom prst="rect">
            <a:avLst/>
          </a:prstGeom>
        </p:spPr>
        <p:txBody>
          <a:bodyPr wrap="square">
            <a:spAutoFit/>
          </a:bodyPr>
          <a:lstStyle/>
          <a:p>
            <a:r>
              <a:rPr lang="en-US" altLang="zh-CN" dirty="0">
                <a:solidFill>
                  <a:srgbClr val="000000"/>
                </a:solidFill>
              </a:rPr>
              <a:t>A</a:t>
            </a:r>
            <a:r>
              <a:rPr lang="zh-CN" altLang="zh-CN"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alter database JXGL set </a:t>
            </a:r>
            <a:r>
              <a:rPr lang="en-US" altLang="zh-CN" dirty="0" err="1">
                <a:solidFill>
                  <a:srgbClr val="000000"/>
                </a:solidFill>
              </a:rPr>
              <a:t>allow_snapshot_isolation</a:t>
            </a:r>
            <a:r>
              <a:rPr lang="en-US" altLang="zh-CN" dirty="0">
                <a:solidFill>
                  <a:srgbClr val="000000"/>
                </a:solidFill>
              </a:rPr>
              <a:t> on</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snapshot</a:t>
            </a:r>
          </a:p>
          <a:p>
            <a:r>
              <a:rPr lang="en-US" altLang="zh-CN" dirty="0">
                <a:solidFill>
                  <a:srgbClr val="000000"/>
                </a:solidFill>
              </a:rPr>
              <a:t>begin transaction</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commit transaction</a:t>
            </a:r>
          </a:p>
          <a:p>
            <a:r>
              <a:rPr lang="en-US" altLang="zh-CN" dirty="0">
                <a:solidFill>
                  <a:srgbClr val="000000"/>
                </a:solidFill>
              </a:rPr>
              <a:t>alter database JXGL set </a:t>
            </a:r>
            <a:r>
              <a:rPr lang="en-US" altLang="zh-CN" dirty="0" err="1">
                <a:solidFill>
                  <a:srgbClr val="000000"/>
                </a:solidFill>
              </a:rPr>
              <a:t>allow_snapshot_isolation</a:t>
            </a:r>
            <a:r>
              <a:rPr lang="en-US" altLang="zh-CN" dirty="0">
                <a:solidFill>
                  <a:srgbClr val="000000"/>
                </a:solidFill>
              </a:rPr>
              <a:t> off</a:t>
            </a:r>
          </a:p>
        </p:txBody>
      </p:sp>
      <p:sp>
        <p:nvSpPr>
          <p:cNvPr id="7" name="矩形 6"/>
          <p:cNvSpPr/>
          <p:nvPr/>
        </p:nvSpPr>
        <p:spPr>
          <a:xfrm>
            <a:off x="6096000" y="1180616"/>
            <a:ext cx="6096000" cy="2031325"/>
          </a:xfrm>
          <a:prstGeom prst="rect">
            <a:avLst/>
          </a:prstGeom>
        </p:spPr>
        <p:txBody>
          <a:bodyPr>
            <a:spAutoFit/>
          </a:bodyPr>
          <a:lstStyle/>
          <a:p>
            <a:r>
              <a:rPr lang="en-US" altLang="zh-CN" dirty="0">
                <a:solidFill>
                  <a:srgbClr val="000000"/>
                </a:solidFill>
              </a:rPr>
              <a:t>B</a:t>
            </a:r>
            <a:r>
              <a:rPr lang="zh-CN" altLang="zh-CN"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begin transaction</a:t>
            </a:r>
          </a:p>
          <a:p>
            <a:r>
              <a:rPr lang="en-US" altLang="zh-CN" dirty="0">
                <a:solidFill>
                  <a:srgbClr val="000000"/>
                </a:solidFill>
              </a:rPr>
              <a:t>update </a:t>
            </a:r>
            <a:r>
              <a:rPr lang="zh-CN" altLang="en-US" dirty="0">
                <a:solidFill>
                  <a:srgbClr val="000000"/>
                </a:solidFill>
              </a:rPr>
              <a:t>学生</a:t>
            </a:r>
            <a:r>
              <a:rPr lang="en-US" altLang="zh-CN" dirty="0">
                <a:solidFill>
                  <a:srgbClr val="000000"/>
                </a:solidFill>
              </a:rPr>
              <a:t>set </a:t>
            </a:r>
            <a:r>
              <a:rPr lang="zh-CN" altLang="en-US" dirty="0">
                <a:solidFill>
                  <a:srgbClr val="000000"/>
                </a:solidFill>
              </a:rPr>
              <a:t>总分</a:t>
            </a:r>
            <a:r>
              <a:rPr lang="en-US" altLang="zh-CN" dirty="0">
                <a:solidFill>
                  <a:srgbClr val="000000"/>
                </a:solidFill>
              </a:rPr>
              <a:t>=</a:t>
            </a:r>
            <a:r>
              <a:rPr lang="zh-CN" altLang="en-US" dirty="0">
                <a:solidFill>
                  <a:srgbClr val="000000"/>
                </a:solidFill>
              </a:rPr>
              <a:t>总分</a:t>
            </a:r>
            <a:r>
              <a:rPr lang="en-US" altLang="zh-CN" dirty="0">
                <a:solidFill>
                  <a:srgbClr val="000000"/>
                </a:solidFill>
              </a:rPr>
              <a:t>+5 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commit transaction</a:t>
            </a:r>
          </a:p>
        </p:txBody>
      </p:sp>
      <p:sp>
        <p:nvSpPr>
          <p:cNvPr id="8" name="矩形 7"/>
          <p:cNvSpPr/>
          <p:nvPr/>
        </p:nvSpPr>
        <p:spPr>
          <a:xfrm>
            <a:off x="7935979" y="5924472"/>
            <a:ext cx="1774909" cy="369332"/>
          </a:xfrm>
          <a:prstGeom prst="rect">
            <a:avLst/>
          </a:prstGeom>
        </p:spPr>
        <p:txBody>
          <a:bodyPr wrap="none">
            <a:spAutoFit/>
          </a:bodyPr>
          <a:lstStyle/>
          <a:p>
            <a:r>
              <a:rPr lang="en-US" altLang="zh-CN" kern="100" dirty="0" smtClean="0">
                <a:solidFill>
                  <a:srgbClr val="000000"/>
                </a:solidFill>
                <a:ea typeface="Times New Roman"/>
              </a:rPr>
              <a:t>A</a:t>
            </a:r>
            <a:r>
              <a:rPr lang="zh-CN" altLang="zh-CN" kern="100" dirty="0" smtClean="0">
                <a:solidFill>
                  <a:srgbClr val="000000"/>
                </a:solidFill>
                <a:latin typeface="Times New Roman"/>
                <a:ea typeface="宋体"/>
                <a:cs typeface="Times New Roman"/>
              </a:rPr>
              <a:t>事务</a:t>
            </a:r>
            <a:r>
              <a:rPr lang="zh-CN" altLang="zh-CN" kern="100" dirty="0">
                <a:solidFill>
                  <a:srgbClr val="000000"/>
                </a:solidFill>
                <a:latin typeface="Times New Roman"/>
                <a:ea typeface="宋体"/>
                <a:cs typeface="Times New Roman"/>
              </a:rPr>
              <a:t>运行结果</a:t>
            </a:r>
            <a:endParaRPr lang="zh-CN" altLang="en-US" dirty="0">
              <a:solidFill>
                <a:srgbClr val="000000"/>
              </a:solidFill>
            </a:endParaRPr>
          </a:p>
        </p:txBody>
      </p:sp>
      <p:pic>
        <p:nvPicPr>
          <p:cNvPr id="18" name="图片 17" descr="未标题-2 拷贝"/>
          <p:cNvPicPr/>
          <p:nvPr/>
        </p:nvPicPr>
        <p:blipFill>
          <a:blip r:embed="rId3">
            <a:extLst>
              <a:ext uri="{28A0092B-C50C-407E-A947-70E740481C1C}">
                <a14:useLocalDpi xmlns:a14="http://schemas.microsoft.com/office/drawing/2010/main" val="0"/>
              </a:ext>
            </a:extLst>
          </a:blip>
          <a:srcRect/>
          <a:stretch>
            <a:fillRect/>
          </a:stretch>
        </p:blipFill>
        <p:spPr bwMode="auto">
          <a:xfrm>
            <a:off x="6227379" y="3263460"/>
            <a:ext cx="5565228" cy="2475187"/>
          </a:xfrm>
          <a:prstGeom prst="rect">
            <a:avLst/>
          </a:prstGeom>
          <a:noFill/>
          <a:ln>
            <a:noFill/>
          </a:ln>
        </p:spPr>
      </p:pic>
    </p:spTree>
    <p:extLst>
      <p:ext uri="{BB962C8B-B14F-4D97-AF65-F5344CB8AC3E}">
        <p14:creationId xmlns:p14="http://schemas.microsoft.com/office/powerpoint/2010/main" val="1503947628"/>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34" name="直接连接符 3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423669" y="355493"/>
            <a:ext cx="4377930" cy="584775"/>
          </a:xfrm>
          <a:prstGeom prst="rect">
            <a:avLst/>
          </a:prstGeom>
          <a:noFill/>
        </p:spPr>
        <p:txBody>
          <a:bodyPr wrap="none" rtlCol="0">
            <a:spAutoFit/>
            <a:scene3d>
              <a:camera prst="orthographicFront"/>
              <a:lightRig rig="threePt" dir="t"/>
            </a:scene3d>
            <a:sp3d contourW="6350"/>
          </a:bodyPr>
          <a:lstStyle/>
          <a:p>
            <a:pPr>
              <a:defRPr/>
            </a:pPr>
            <a:r>
              <a:rPr lang="en-US" altLang="zh-CN" sz="3200" b="1" dirty="0">
                <a:solidFill>
                  <a:srgbClr val="2980B9"/>
                </a:solidFill>
              </a:rPr>
              <a:t> T-SQL</a:t>
            </a:r>
            <a:r>
              <a:rPr lang="zh-CN" altLang="en-US" sz="3200" b="1" dirty="0">
                <a:solidFill>
                  <a:srgbClr val="2980B9"/>
                </a:solidFill>
              </a:rPr>
              <a:t>行版本隔离级别</a:t>
            </a:r>
          </a:p>
        </p:txBody>
      </p:sp>
      <p:sp>
        <p:nvSpPr>
          <p:cNvPr id="36" name="文本框 35"/>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03</a:t>
            </a:r>
            <a:endParaRPr lang="zh-CN" altLang="en-US" sz="2400" b="1" dirty="0">
              <a:solidFill>
                <a:srgbClr val="FFFFFF"/>
              </a:solidFill>
            </a:endParaRPr>
          </a:p>
        </p:txBody>
      </p:sp>
      <p:sp>
        <p:nvSpPr>
          <p:cNvPr id="37" name="任意多边形: 形状 36"/>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8" name="任意多边形: 形状 37"/>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39" name="任意多边形: 形状 38"/>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3" name="矩形 42"/>
          <p:cNvSpPr/>
          <p:nvPr/>
        </p:nvSpPr>
        <p:spPr>
          <a:xfrm>
            <a:off x="355577" y="1206303"/>
            <a:ext cx="5446022" cy="469231"/>
          </a:xfrm>
          <a:prstGeom prst="rect">
            <a:avLst/>
          </a:prstGeom>
        </p:spPr>
        <p:txBody>
          <a:bodyPr wrap="square">
            <a:spAutoFit/>
            <a:scene3d>
              <a:camera prst="orthographicFront"/>
              <a:lightRig rig="threePt" dir="t"/>
            </a:scene3d>
            <a:sp3d contourW="6350"/>
          </a:bodyPr>
          <a:lstStyle/>
          <a:p>
            <a:pPr>
              <a:lnSpc>
                <a:spcPct val="150000"/>
              </a:lnSpc>
            </a:pPr>
            <a:r>
              <a:rPr lang="en-US" altLang="zh-CN" dirty="0">
                <a:solidFill>
                  <a:srgbClr val="000000"/>
                </a:solidFill>
                <a:latin typeface="Courier New" panose="02070309020205020404" charset="0"/>
                <a:ea typeface="宋体" panose="02010600030101010101" pitchFamily="2" charset="-122"/>
                <a:sym typeface="+mn-ea"/>
              </a:rPr>
              <a:t>2</a:t>
            </a:r>
            <a:r>
              <a:rPr lang="zh-CN" altLang="en-US" dirty="0">
                <a:solidFill>
                  <a:srgbClr val="000000"/>
                </a:solidFill>
                <a:latin typeface="Courier New" panose="02070309020205020404" charset="0"/>
                <a:ea typeface="宋体" panose="02010600030101010101" pitchFamily="2" charset="-122"/>
                <a:sym typeface="+mn-ea"/>
              </a:rPr>
              <a:t>．快照</a:t>
            </a:r>
          </a:p>
        </p:txBody>
      </p:sp>
      <p:sp>
        <p:nvSpPr>
          <p:cNvPr id="4" name="矩形 3"/>
          <p:cNvSpPr/>
          <p:nvPr/>
        </p:nvSpPr>
        <p:spPr>
          <a:xfrm>
            <a:off x="355576" y="1786133"/>
            <a:ext cx="5653501" cy="1477328"/>
          </a:xfrm>
          <a:prstGeom prst="rect">
            <a:avLst/>
          </a:prstGeom>
        </p:spPr>
        <p:txBody>
          <a:bodyPr wrap="square">
            <a:spAutoFit/>
          </a:bodyPr>
          <a:lstStyle/>
          <a:p>
            <a:r>
              <a:rPr lang="zh-CN" altLang="en-US" dirty="0">
                <a:solidFill>
                  <a:srgbClr val="000000"/>
                </a:solidFill>
              </a:rPr>
              <a:t>快照（</a:t>
            </a:r>
            <a:r>
              <a:rPr lang="en-US" altLang="zh-CN" dirty="0">
                <a:solidFill>
                  <a:srgbClr val="000000"/>
                </a:solidFill>
              </a:rPr>
              <a:t>Snapshot</a:t>
            </a:r>
            <a:r>
              <a:rPr lang="zh-CN" altLang="en-US" dirty="0">
                <a:solidFill>
                  <a:srgbClr val="000000"/>
                </a:solidFill>
              </a:rPr>
              <a:t>）隔离级别时，所有读取操作不再受其它他锁定影响，读取的数据是读取事务开始前逻辑确定并符合一致性的数据行版本。快照可以避免脏读、丢失更新、不可重复读、幻读，而且有更新冲突检测的特点。据时无须共享锁，因而读写之间不会阻塞。</a:t>
            </a:r>
          </a:p>
        </p:txBody>
      </p:sp>
      <p:sp>
        <p:nvSpPr>
          <p:cNvPr id="5" name="矩形 4"/>
          <p:cNvSpPr/>
          <p:nvPr/>
        </p:nvSpPr>
        <p:spPr>
          <a:xfrm>
            <a:off x="355577" y="3263461"/>
            <a:ext cx="3275256" cy="369332"/>
          </a:xfrm>
          <a:prstGeom prst="rect">
            <a:avLst/>
          </a:prstGeom>
        </p:spPr>
        <p:txBody>
          <a:bodyPr wrap="none">
            <a:spAutoFit/>
          </a:bodyPr>
          <a:lstStyle/>
          <a:p>
            <a:r>
              <a:rPr lang="zh-CN" altLang="zh-CN" dirty="0" smtClean="0">
                <a:solidFill>
                  <a:srgbClr val="000000"/>
                </a:solidFill>
              </a:rPr>
              <a:t>【例</a:t>
            </a:r>
            <a:r>
              <a:rPr lang="en-US" altLang="zh-CN" dirty="0">
                <a:solidFill>
                  <a:srgbClr val="000000"/>
                </a:solidFill>
              </a:rPr>
              <a:t>20】 </a:t>
            </a:r>
            <a:r>
              <a:rPr lang="zh-CN" altLang="en-US" dirty="0">
                <a:solidFill>
                  <a:srgbClr val="000000"/>
                </a:solidFill>
              </a:rPr>
              <a:t>使用快照隔离级别。</a:t>
            </a:r>
          </a:p>
        </p:txBody>
      </p:sp>
      <p:sp>
        <p:nvSpPr>
          <p:cNvPr id="6" name="矩形 5"/>
          <p:cNvSpPr/>
          <p:nvPr/>
        </p:nvSpPr>
        <p:spPr>
          <a:xfrm>
            <a:off x="523164" y="3638857"/>
            <a:ext cx="5704215" cy="3139321"/>
          </a:xfrm>
          <a:prstGeom prst="rect">
            <a:avLst/>
          </a:prstGeom>
        </p:spPr>
        <p:txBody>
          <a:bodyPr wrap="square">
            <a:spAutoFit/>
          </a:bodyPr>
          <a:lstStyle/>
          <a:p>
            <a:r>
              <a:rPr lang="en-US" altLang="zh-CN" dirty="0">
                <a:solidFill>
                  <a:srgbClr val="000000"/>
                </a:solidFill>
              </a:rPr>
              <a:t>A</a:t>
            </a:r>
            <a:r>
              <a:rPr lang="zh-CN" altLang="zh-CN"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alter database JXGL set </a:t>
            </a:r>
            <a:r>
              <a:rPr lang="en-US" altLang="zh-CN" dirty="0" err="1">
                <a:solidFill>
                  <a:srgbClr val="000000"/>
                </a:solidFill>
              </a:rPr>
              <a:t>allow_snapshot_isolation</a:t>
            </a:r>
            <a:r>
              <a:rPr lang="en-US" altLang="zh-CN" dirty="0">
                <a:solidFill>
                  <a:srgbClr val="000000"/>
                </a:solidFill>
              </a:rPr>
              <a:t> on</a:t>
            </a:r>
          </a:p>
          <a:p>
            <a:r>
              <a:rPr lang="en-US" altLang="zh-CN" dirty="0">
                <a:solidFill>
                  <a:srgbClr val="000000"/>
                </a:solidFill>
              </a:rPr>
              <a:t>set </a:t>
            </a:r>
            <a:r>
              <a:rPr lang="en-US" altLang="zh-CN" dirty="0" err="1">
                <a:solidFill>
                  <a:srgbClr val="000000"/>
                </a:solidFill>
              </a:rPr>
              <a:t>tran</a:t>
            </a:r>
            <a:r>
              <a:rPr lang="en-US" altLang="zh-CN" dirty="0">
                <a:solidFill>
                  <a:srgbClr val="000000"/>
                </a:solidFill>
              </a:rPr>
              <a:t> isolation level snapshot</a:t>
            </a:r>
          </a:p>
          <a:p>
            <a:r>
              <a:rPr lang="en-US" altLang="zh-CN" dirty="0">
                <a:solidFill>
                  <a:srgbClr val="000000"/>
                </a:solidFill>
              </a:rPr>
              <a:t>begin transaction</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err="1">
                <a:solidFill>
                  <a:srgbClr val="000000"/>
                </a:solidFill>
              </a:rPr>
              <a:t>waitfor</a:t>
            </a:r>
            <a:r>
              <a:rPr lang="en-US" altLang="zh-CN" dirty="0">
                <a:solidFill>
                  <a:srgbClr val="000000"/>
                </a:solidFill>
              </a:rPr>
              <a:t> delay '00:00:10'</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commit transaction</a:t>
            </a:r>
          </a:p>
          <a:p>
            <a:r>
              <a:rPr lang="en-US" altLang="zh-CN" dirty="0">
                <a:solidFill>
                  <a:srgbClr val="000000"/>
                </a:solidFill>
              </a:rPr>
              <a:t>alter database JXGL set </a:t>
            </a:r>
            <a:r>
              <a:rPr lang="en-US" altLang="zh-CN" dirty="0" err="1">
                <a:solidFill>
                  <a:srgbClr val="000000"/>
                </a:solidFill>
              </a:rPr>
              <a:t>allow_snapshot_isolation</a:t>
            </a:r>
            <a:r>
              <a:rPr lang="en-US" altLang="zh-CN" dirty="0">
                <a:solidFill>
                  <a:srgbClr val="000000"/>
                </a:solidFill>
              </a:rPr>
              <a:t> off</a:t>
            </a:r>
          </a:p>
        </p:txBody>
      </p:sp>
      <p:sp>
        <p:nvSpPr>
          <p:cNvPr id="7" name="矩形 6"/>
          <p:cNvSpPr/>
          <p:nvPr/>
        </p:nvSpPr>
        <p:spPr>
          <a:xfrm>
            <a:off x="6096000" y="1180616"/>
            <a:ext cx="6096000" cy="2031325"/>
          </a:xfrm>
          <a:prstGeom prst="rect">
            <a:avLst/>
          </a:prstGeom>
        </p:spPr>
        <p:txBody>
          <a:bodyPr>
            <a:spAutoFit/>
          </a:bodyPr>
          <a:lstStyle/>
          <a:p>
            <a:r>
              <a:rPr lang="en-US" altLang="zh-CN" dirty="0">
                <a:solidFill>
                  <a:srgbClr val="000000"/>
                </a:solidFill>
              </a:rPr>
              <a:t>B</a:t>
            </a:r>
            <a:r>
              <a:rPr lang="zh-CN" altLang="zh-CN" dirty="0">
                <a:solidFill>
                  <a:srgbClr val="000000"/>
                </a:solidFill>
              </a:rPr>
              <a:t>事务：</a:t>
            </a:r>
          </a:p>
          <a:p>
            <a:r>
              <a:rPr lang="en-US" altLang="zh-CN" dirty="0">
                <a:solidFill>
                  <a:srgbClr val="000000"/>
                </a:solidFill>
              </a:rPr>
              <a:t>use </a:t>
            </a:r>
            <a:r>
              <a:rPr lang="en-US" altLang="zh-CN" dirty="0" err="1">
                <a:solidFill>
                  <a:srgbClr val="000000"/>
                </a:solidFill>
              </a:rPr>
              <a:t>jxgl</a:t>
            </a:r>
            <a:endParaRPr lang="en-US" altLang="zh-CN" dirty="0">
              <a:solidFill>
                <a:srgbClr val="000000"/>
              </a:solidFill>
            </a:endParaRPr>
          </a:p>
          <a:p>
            <a:r>
              <a:rPr lang="en-US" altLang="zh-CN" dirty="0">
                <a:solidFill>
                  <a:srgbClr val="000000"/>
                </a:solidFill>
              </a:rPr>
              <a:t>go</a:t>
            </a:r>
          </a:p>
          <a:p>
            <a:r>
              <a:rPr lang="en-US" altLang="zh-CN" dirty="0">
                <a:solidFill>
                  <a:srgbClr val="000000"/>
                </a:solidFill>
              </a:rPr>
              <a:t>begin transaction</a:t>
            </a:r>
          </a:p>
          <a:p>
            <a:r>
              <a:rPr lang="en-US" altLang="zh-CN" dirty="0">
                <a:solidFill>
                  <a:srgbClr val="000000"/>
                </a:solidFill>
              </a:rPr>
              <a:t>update </a:t>
            </a:r>
            <a:r>
              <a:rPr lang="zh-CN" altLang="en-US" dirty="0">
                <a:solidFill>
                  <a:srgbClr val="000000"/>
                </a:solidFill>
              </a:rPr>
              <a:t>学生</a:t>
            </a:r>
            <a:r>
              <a:rPr lang="en-US" altLang="zh-CN" dirty="0">
                <a:solidFill>
                  <a:srgbClr val="000000"/>
                </a:solidFill>
              </a:rPr>
              <a:t>set </a:t>
            </a:r>
            <a:r>
              <a:rPr lang="zh-CN" altLang="en-US" dirty="0">
                <a:solidFill>
                  <a:srgbClr val="000000"/>
                </a:solidFill>
              </a:rPr>
              <a:t>总分</a:t>
            </a:r>
            <a:r>
              <a:rPr lang="en-US" altLang="zh-CN" dirty="0">
                <a:solidFill>
                  <a:srgbClr val="000000"/>
                </a:solidFill>
              </a:rPr>
              <a:t>=</a:t>
            </a:r>
            <a:r>
              <a:rPr lang="zh-CN" altLang="en-US" dirty="0">
                <a:solidFill>
                  <a:srgbClr val="000000"/>
                </a:solidFill>
              </a:rPr>
              <a:t>总分</a:t>
            </a:r>
            <a:r>
              <a:rPr lang="en-US" altLang="zh-CN" dirty="0">
                <a:solidFill>
                  <a:srgbClr val="000000"/>
                </a:solidFill>
              </a:rPr>
              <a:t>+5 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select * from </a:t>
            </a:r>
            <a:r>
              <a:rPr lang="zh-CN" altLang="en-US" dirty="0">
                <a:solidFill>
                  <a:srgbClr val="000000"/>
                </a:solidFill>
              </a:rPr>
              <a:t>学生 </a:t>
            </a:r>
            <a:r>
              <a:rPr lang="en-US" altLang="zh-CN" dirty="0">
                <a:solidFill>
                  <a:srgbClr val="000000"/>
                </a:solidFill>
              </a:rPr>
              <a:t>where </a:t>
            </a:r>
            <a:r>
              <a:rPr lang="zh-CN" altLang="en-US" dirty="0">
                <a:solidFill>
                  <a:srgbClr val="000000"/>
                </a:solidFill>
              </a:rPr>
              <a:t>籍贯</a:t>
            </a:r>
            <a:r>
              <a:rPr lang="en-US" altLang="zh-CN" dirty="0">
                <a:solidFill>
                  <a:srgbClr val="000000"/>
                </a:solidFill>
              </a:rPr>
              <a:t>='</a:t>
            </a:r>
            <a:r>
              <a:rPr lang="zh-CN" altLang="en-US" dirty="0">
                <a:solidFill>
                  <a:srgbClr val="000000"/>
                </a:solidFill>
              </a:rPr>
              <a:t>山东</a:t>
            </a:r>
            <a:r>
              <a:rPr lang="en-US" altLang="zh-CN" dirty="0">
                <a:solidFill>
                  <a:srgbClr val="000000"/>
                </a:solidFill>
              </a:rPr>
              <a:t>'</a:t>
            </a:r>
          </a:p>
          <a:p>
            <a:r>
              <a:rPr lang="en-US" altLang="zh-CN" dirty="0">
                <a:solidFill>
                  <a:srgbClr val="000000"/>
                </a:solidFill>
              </a:rPr>
              <a:t>commit transaction</a:t>
            </a:r>
          </a:p>
        </p:txBody>
      </p:sp>
      <p:sp>
        <p:nvSpPr>
          <p:cNvPr id="8" name="矩形 7"/>
          <p:cNvSpPr/>
          <p:nvPr/>
        </p:nvSpPr>
        <p:spPr>
          <a:xfrm>
            <a:off x="7935979" y="5924472"/>
            <a:ext cx="1774909" cy="369332"/>
          </a:xfrm>
          <a:prstGeom prst="rect">
            <a:avLst/>
          </a:prstGeom>
        </p:spPr>
        <p:txBody>
          <a:bodyPr wrap="none">
            <a:spAutoFit/>
          </a:bodyPr>
          <a:lstStyle/>
          <a:p>
            <a:r>
              <a:rPr lang="zh-CN" altLang="zh-CN" kern="100" dirty="0">
                <a:solidFill>
                  <a:srgbClr val="000000"/>
                </a:solidFill>
                <a:ea typeface="Times New Roman"/>
              </a:rPr>
              <a:t> </a:t>
            </a:r>
            <a:r>
              <a:rPr lang="en-US" altLang="zh-CN" kern="100" dirty="0" smtClean="0">
                <a:solidFill>
                  <a:srgbClr val="000000"/>
                </a:solidFill>
                <a:ea typeface="Times New Roman"/>
              </a:rPr>
              <a:t>B</a:t>
            </a:r>
            <a:r>
              <a:rPr lang="zh-CN" altLang="zh-CN" kern="100" dirty="0" smtClean="0">
                <a:solidFill>
                  <a:srgbClr val="000000"/>
                </a:solidFill>
                <a:latin typeface="Times New Roman"/>
                <a:ea typeface="宋体"/>
                <a:cs typeface="Times New Roman"/>
              </a:rPr>
              <a:t>事务</a:t>
            </a:r>
            <a:r>
              <a:rPr lang="zh-CN" altLang="zh-CN" kern="100" dirty="0">
                <a:solidFill>
                  <a:srgbClr val="000000"/>
                </a:solidFill>
                <a:latin typeface="Times New Roman"/>
                <a:ea typeface="宋体"/>
                <a:cs typeface="Times New Roman"/>
              </a:rPr>
              <a:t>运行结果</a:t>
            </a:r>
            <a:endParaRPr lang="zh-CN" altLang="en-US" dirty="0">
              <a:solidFill>
                <a:srgbClr val="000000"/>
              </a:solidFill>
            </a:endParaRPr>
          </a:p>
        </p:txBody>
      </p:sp>
      <p:pic>
        <p:nvPicPr>
          <p:cNvPr id="16" name="图片 15" descr="未标题-2 拷贝"/>
          <p:cNvPicPr/>
          <p:nvPr/>
        </p:nvPicPr>
        <p:blipFill>
          <a:blip r:embed="rId3">
            <a:extLst>
              <a:ext uri="{28A0092B-C50C-407E-A947-70E740481C1C}">
                <a14:useLocalDpi xmlns:a14="http://schemas.microsoft.com/office/drawing/2010/main" val="0"/>
              </a:ext>
            </a:extLst>
          </a:blip>
          <a:srcRect/>
          <a:stretch>
            <a:fillRect/>
          </a:stretch>
        </p:blipFill>
        <p:spPr bwMode="auto">
          <a:xfrm>
            <a:off x="6227379" y="3448127"/>
            <a:ext cx="5565228" cy="2321756"/>
          </a:xfrm>
          <a:prstGeom prst="rect">
            <a:avLst/>
          </a:prstGeom>
          <a:noFill/>
          <a:ln>
            <a:noFill/>
          </a:ln>
        </p:spPr>
      </p:pic>
    </p:spTree>
    <p:extLst>
      <p:ext uri="{BB962C8B-B14F-4D97-AF65-F5344CB8AC3E}">
        <p14:creationId xmlns:p14="http://schemas.microsoft.com/office/powerpoint/2010/main" val="143583119"/>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cxnSp>
        <p:nvCxnSpPr>
          <p:cNvPr id="4" name="直接连接符 3"/>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03349" y="366923"/>
            <a:ext cx="995680" cy="583565"/>
          </a:xfrm>
          <a:prstGeom prst="rect">
            <a:avLst/>
          </a:prstGeom>
          <a:noFill/>
        </p:spPr>
        <p:txBody>
          <a:bodyPr wrap="none" rtlCol="0">
            <a:spAutoFit/>
            <a:scene3d>
              <a:camera prst="orthographicFront"/>
              <a:lightRig rig="threePt" dir="t"/>
            </a:scene3d>
            <a:sp3d contourW="635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2980B9"/>
                </a:solidFill>
                <a:effectLst/>
                <a:uLnTx/>
                <a:uFillTx/>
                <a:latin typeface="Arial" panose="020B0604020202020204"/>
                <a:ea typeface="微软雅黑" panose="020B0503020204020204" charset="-122"/>
                <a:cs typeface="+mn-cs"/>
              </a:rPr>
              <a:t>小结</a:t>
            </a:r>
          </a:p>
        </p:txBody>
      </p:sp>
      <p:sp>
        <p:nvSpPr>
          <p:cNvPr id="7" name="文本框 6"/>
          <p:cNvSpPr txBox="1"/>
          <p:nvPr/>
        </p:nvSpPr>
        <p:spPr>
          <a:xfrm>
            <a:off x="419952" y="400325"/>
            <a:ext cx="73129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FFFFFF"/>
                </a:solidFill>
                <a:effectLst/>
                <a:uLnTx/>
                <a:uFillTx/>
                <a:latin typeface="Arial" panose="020B0604020202020204"/>
                <a:ea typeface="微软雅黑" panose="020B0503020204020204" charset="-122"/>
                <a:cs typeface="+mn-cs"/>
              </a:rPr>
              <a:t>end</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1" name="任意多边形: 形状 10"/>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2" name="任意多边形: 形状 11"/>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3" name="任意多边形: 形状 12"/>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7" name="矩形 16"/>
          <p:cNvSpPr/>
          <p:nvPr/>
        </p:nvSpPr>
        <p:spPr>
          <a:xfrm>
            <a:off x="7410450" y="1335096"/>
            <a:ext cx="4252130" cy="2722925"/>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dirty="0">
                <a:solidFill>
                  <a:schemeClr val="tx1">
                    <a:lumMod val="50000"/>
                    <a:lumOff val="50000"/>
                  </a:schemeClr>
                </a:solidFill>
              </a:rPr>
              <a:t>事务和锁是两个紧密联系的概念。对于多用户系统来说，事务使用锁来防止其他用户修改另外一个还没有完成的事务中的数据，解决了数据库的并发性问题。</a:t>
            </a:r>
            <a:r>
              <a:rPr lang="en-US" altLang="zh-CN" dirty="0">
                <a:solidFill>
                  <a:schemeClr val="tx1">
                    <a:lumMod val="50000"/>
                    <a:lumOff val="50000"/>
                  </a:schemeClr>
                </a:solidFill>
              </a:rPr>
              <a:t>SQL Server 2019</a:t>
            </a:r>
            <a:r>
              <a:rPr lang="zh-CN" altLang="en-US" dirty="0">
                <a:solidFill>
                  <a:schemeClr val="tx1">
                    <a:lumMod val="50000"/>
                    <a:lumOff val="50000"/>
                  </a:schemeClr>
                </a:solidFill>
              </a:rPr>
              <a:t>具有多粒度锁定，允许一个事务锁定不同类型的资源。为了使锁定的成本最小化，</a:t>
            </a:r>
            <a:r>
              <a:rPr lang="en-US" altLang="zh-CN" dirty="0">
                <a:solidFill>
                  <a:schemeClr val="tx1">
                    <a:lumMod val="50000"/>
                    <a:lumOff val="50000"/>
                  </a:schemeClr>
                </a:solidFill>
              </a:rPr>
              <a:t>SQL Server</a:t>
            </a:r>
            <a:r>
              <a:rPr lang="zh-CN" altLang="en-US">
                <a:solidFill>
                  <a:schemeClr val="tx1">
                    <a:lumMod val="50000"/>
                    <a:lumOff val="50000"/>
                  </a:schemeClr>
                </a:solidFill>
              </a:rPr>
              <a:t>自动将资源对象锁定在适合任务的级别上。</a:t>
            </a:r>
            <a:endParaRPr lang="zh-CN" altLang="en-US" dirty="0">
              <a:solidFill>
                <a:schemeClr val="tx1">
                  <a:lumMod val="50000"/>
                  <a:lumOff val="50000"/>
                </a:schemeClr>
              </a:solidFill>
            </a:endParaRPr>
          </a:p>
        </p:txBody>
      </p:sp>
      <p:pic>
        <p:nvPicPr>
          <p:cNvPr id="20" name="图片占位符 19"/>
          <p:cNvPicPr>
            <a:picLocks noGrp="1" noChangeAspect="1"/>
          </p:cNvPicPr>
          <p:nvPr>
            <p:ph type="pic" sz="quarter" idx="10"/>
          </p:nvPr>
        </p:nvPicPr>
        <p:blipFill>
          <a:blip r:embed="rId3" cstate="screen"/>
          <a:srcRect/>
          <a:stretch>
            <a:fillRect/>
          </a:stretch>
        </p:blipFill>
        <p:spPr/>
      </p:pic>
      <p:pic>
        <p:nvPicPr>
          <p:cNvPr id="22" name="图片占位符 21"/>
          <p:cNvPicPr>
            <a:picLocks noGrp="1" noChangeAspect="1"/>
          </p:cNvPicPr>
          <p:nvPr>
            <p:ph type="pic" sz="quarter" idx="11"/>
          </p:nvPr>
        </p:nvPicPr>
        <p:blipFill>
          <a:blip r:embed="rId4" cstate="screen"/>
          <a:srcRect/>
          <a:stretch>
            <a:fillRect/>
          </a:stretch>
        </p:blipFill>
        <p:spPr/>
      </p:pic>
      <p:pic>
        <p:nvPicPr>
          <p:cNvPr id="24" name="图片占位符 23"/>
          <p:cNvPicPr>
            <a:picLocks noGrp="1" noChangeAspect="1"/>
          </p:cNvPicPr>
          <p:nvPr>
            <p:ph type="pic" sz="quarter" idx="12"/>
          </p:nvPr>
        </p:nvPicPr>
        <p:blipFill>
          <a:blip r:embed="rId5" cstate="screen"/>
          <a:srcRect/>
          <a:stretch>
            <a:fillRect/>
          </a:stretch>
        </p:blipFill>
        <p:spPr/>
      </p:pic>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2700000">
            <a:off x="4021881" y="3484071"/>
            <a:ext cx="6764267" cy="6764267"/>
          </a:xfrm>
          <a:custGeom>
            <a:avLst/>
            <a:gdLst>
              <a:gd name="connsiteX0" fmla="*/ 210727 w 6764267"/>
              <a:gd name="connsiteY0" fmla="*/ 210726 h 6764267"/>
              <a:gd name="connsiteX1" fmla="*/ 719464 w 6764267"/>
              <a:gd name="connsiteY1" fmla="*/ 0 h 6764267"/>
              <a:gd name="connsiteX2" fmla="*/ 6764267 w 6764267"/>
              <a:gd name="connsiteY2" fmla="*/ 0 h 6764267"/>
              <a:gd name="connsiteX3" fmla="*/ 0 w 6764267"/>
              <a:gd name="connsiteY3" fmla="*/ 6764267 h 6764267"/>
              <a:gd name="connsiteX4" fmla="*/ 0 w 6764267"/>
              <a:gd name="connsiteY4" fmla="*/ 719463 h 6764267"/>
              <a:gd name="connsiteX5" fmla="*/ 210727 w 6764267"/>
              <a:gd name="connsiteY5" fmla="*/ 210726 h 6764267"/>
              <a:gd name="connsiteX0-1" fmla="*/ 210727 w 6764267"/>
              <a:gd name="connsiteY0-2" fmla="*/ 210726 h 6764267"/>
              <a:gd name="connsiteX1-3" fmla="*/ 719464 w 6764267"/>
              <a:gd name="connsiteY1-4" fmla="*/ 0 h 6764267"/>
              <a:gd name="connsiteX2-5" fmla="*/ 6764267 w 6764267"/>
              <a:gd name="connsiteY2-6" fmla="*/ 0 h 6764267"/>
              <a:gd name="connsiteX3-7" fmla="*/ 3308399 w 6764267"/>
              <a:gd name="connsiteY3-8" fmla="*/ 3454528 h 6764267"/>
              <a:gd name="connsiteX4-9" fmla="*/ 0 w 6764267"/>
              <a:gd name="connsiteY4-10" fmla="*/ 6764267 h 6764267"/>
              <a:gd name="connsiteX5-11" fmla="*/ 0 w 6764267"/>
              <a:gd name="connsiteY5-12" fmla="*/ 719463 h 6764267"/>
              <a:gd name="connsiteX6" fmla="*/ 210727 w 6764267"/>
              <a:gd name="connsiteY6" fmla="*/ 210726 h 6764267"/>
              <a:gd name="connsiteX0-13" fmla="*/ 3308399 w 6764267"/>
              <a:gd name="connsiteY0-14" fmla="*/ 3454528 h 6764267"/>
              <a:gd name="connsiteX1-15" fmla="*/ 0 w 6764267"/>
              <a:gd name="connsiteY1-16" fmla="*/ 6764267 h 6764267"/>
              <a:gd name="connsiteX2-17" fmla="*/ 0 w 6764267"/>
              <a:gd name="connsiteY2-18" fmla="*/ 719463 h 6764267"/>
              <a:gd name="connsiteX3-19" fmla="*/ 210727 w 6764267"/>
              <a:gd name="connsiteY3-20" fmla="*/ 210726 h 6764267"/>
              <a:gd name="connsiteX4-21" fmla="*/ 719464 w 6764267"/>
              <a:gd name="connsiteY4-22" fmla="*/ 0 h 6764267"/>
              <a:gd name="connsiteX5-23" fmla="*/ 6764267 w 6764267"/>
              <a:gd name="connsiteY5-24" fmla="*/ 0 h 6764267"/>
              <a:gd name="connsiteX6-25" fmla="*/ 3399839 w 6764267"/>
              <a:gd name="connsiteY6-26" fmla="*/ 3545968 h 6764267"/>
              <a:gd name="connsiteX0-27" fmla="*/ 3308399 w 6764267"/>
              <a:gd name="connsiteY0-28" fmla="*/ 3454528 h 6764267"/>
              <a:gd name="connsiteX1-29" fmla="*/ 0 w 6764267"/>
              <a:gd name="connsiteY1-30" fmla="*/ 6764267 h 6764267"/>
              <a:gd name="connsiteX2-31" fmla="*/ 0 w 6764267"/>
              <a:gd name="connsiteY2-32" fmla="*/ 719463 h 6764267"/>
              <a:gd name="connsiteX3-33" fmla="*/ 210727 w 6764267"/>
              <a:gd name="connsiteY3-34" fmla="*/ 210726 h 6764267"/>
              <a:gd name="connsiteX4-35" fmla="*/ 719464 w 6764267"/>
              <a:gd name="connsiteY4-36" fmla="*/ 0 h 6764267"/>
              <a:gd name="connsiteX5-37" fmla="*/ 6764267 w 6764267"/>
              <a:gd name="connsiteY5-38" fmla="*/ 0 h 6764267"/>
              <a:gd name="connsiteX0-39" fmla="*/ 0 w 6764267"/>
              <a:gd name="connsiteY0-40" fmla="*/ 6764267 h 6764267"/>
              <a:gd name="connsiteX1-41" fmla="*/ 0 w 6764267"/>
              <a:gd name="connsiteY1-42" fmla="*/ 719463 h 6764267"/>
              <a:gd name="connsiteX2-43" fmla="*/ 210727 w 6764267"/>
              <a:gd name="connsiteY2-44" fmla="*/ 210726 h 6764267"/>
              <a:gd name="connsiteX3-45" fmla="*/ 719464 w 6764267"/>
              <a:gd name="connsiteY3-46" fmla="*/ 0 h 6764267"/>
              <a:gd name="connsiteX4-47" fmla="*/ 6764267 w 6764267"/>
              <a:gd name="connsiteY4-48" fmla="*/ 0 h 67642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764267" h="6764267">
                <a:moveTo>
                  <a:pt x="0" y="6764267"/>
                </a:moveTo>
                <a:lnTo>
                  <a:pt x="0" y="719463"/>
                </a:lnTo>
                <a:cubicBezTo>
                  <a:pt x="0" y="520789"/>
                  <a:pt x="80529" y="340923"/>
                  <a:pt x="210727" y="210726"/>
                </a:cubicBezTo>
                <a:cubicBezTo>
                  <a:pt x="340924" y="80529"/>
                  <a:pt x="520790" y="0"/>
                  <a:pt x="719464" y="0"/>
                </a:cubicBezTo>
                <a:lnTo>
                  <a:pt x="6764267" y="0"/>
                </a:lnTo>
              </a:path>
            </a:pathLst>
          </a:custGeom>
          <a:ln w="1524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pic>
        <p:nvPicPr>
          <p:cNvPr id="28" name="图片占位符 27"/>
          <p:cNvPicPr>
            <a:picLocks noGrp="1" noChangeAspect="1"/>
          </p:cNvPicPr>
          <p:nvPr>
            <p:ph type="pic" sz="quarter" idx="12"/>
          </p:nvPr>
        </p:nvPicPr>
        <p:blipFill>
          <a:blip r:embed="rId4" cstate="screen"/>
          <a:srcRect/>
          <a:stretch>
            <a:fillRect/>
          </a:stretch>
        </p:blipFill>
        <p:spPr/>
      </p:pic>
      <p:pic>
        <p:nvPicPr>
          <p:cNvPr id="26" name="图片占位符 25"/>
          <p:cNvPicPr>
            <a:picLocks noGrp="1" noChangeAspect="1"/>
          </p:cNvPicPr>
          <p:nvPr>
            <p:ph type="pic" sz="quarter" idx="11"/>
          </p:nvPr>
        </p:nvPicPr>
        <p:blipFill>
          <a:blip r:embed="rId5" cstate="screen"/>
          <a:srcRect/>
          <a:stretch>
            <a:fillRect/>
          </a:stretch>
        </p:blipFill>
        <p:spPr/>
      </p:pic>
      <p:pic>
        <p:nvPicPr>
          <p:cNvPr id="21" name="图片占位符 20"/>
          <p:cNvPicPr>
            <a:picLocks noGrp="1" noChangeAspect="1"/>
          </p:cNvPicPr>
          <p:nvPr>
            <p:ph type="pic" sz="quarter" idx="10"/>
          </p:nvPr>
        </p:nvPicPr>
        <p:blipFill>
          <a:blip r:embed="rId6" cstate="screen"/>
          <a:srcRect/>
          <a:stretch>
            <a:fillRect/>
          </a:stretch>
        </p:blipFill>
        <p:spPr/>
      </p:pic>
      <p:sp>
        <p:nvSpPr>
          <p:cNvPr id="6" name="文本框 5"/>
          <p:cNvSpPr txBox="1"/>
          <p:nvPr/>
        </p:nvSpPr>
        <p:spPr>
          <a:xfrm>
            <a:off x="700215" y="1915937"/>
            <a:ext cx="3877985" cy="83099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tx1">
                    <a:lumMod val="75000"/>
                    <a:lumOff val="25000"/>
                  </a:schemeClr>
                </a:solidFill>
              </a:defRPr>
            </a:lvl1pPr>
          </a:lstStyle>
          <a:p>
            <a:r>
              <a:rPr lang="zh-CN" altLang="en-US" sz="4800" dirty="0">
                <a:solidFill>
                  <a:schemeClr val="accent1"/>
                </a:solidFill>
              </a:rPr>
              <a:t>感谢您的观看</a:t>
            </a:r>
          </a:p>
        </p:txBody>
      </p:sp>
      <p:sp>
        <p:nvSpPr>
          <p:cNvPr id="7" name="矩形: 圆角 6"/>
          <p:cNvSpPr/>
          <p:nvPr/>
        </p:nvSpPr>
        <p:spPr>
          <a:xfrm>
            <a:off x="784522"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2106984"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429446" y="3151504"/>
            <a:ext cx="1220561" cy="360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53629" y="3173083"/>
            <a:ext cx="1082348"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smtClean="0">
                <a:solidFill>
                  <a:schemeClr val="bg1"/>
                </a:solidFill>
              </a:rPr>
              <a:t>原理与应用</a:t>
            </a:r>
            <a:endParaRPr lang="en-US" altLang="zh-CN" sz="1400" b="0" dirty="0">
              <a:solidFill>
                <a:schemeClr val="bg1"/>
              </a:solidFill>
            </a:endParaRPr>
          </a:p>
        </p:txBody>
      </p:sp>
      <p:sp>
        <p:nvSpPr>
          <p:cNvPr id="11" name="文本框 10"/>
          <p:cNvSpPr txBox="1"/>
          <p:nvPr/>
        </p:nvSpPr>
        <p:spPr>
          <a:xfrm>
            <a:off x="2448025" y="3173083"/>
            <a:ext cx="538480" cy="306705"/>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zh-CN" altLang="en-US" sz="1400" b="0" dirty="0">
                <a:solidFill>
                  <a:schemeClr val="bg1"/>
                </a:solidFill>
              </a:rPr>
              <a:t>微课</a:t>
            </a:r>
          </a:p>
        </p:txBody>
      </p:sp>
      <p:sp>
        <p:nvSpPr>
          <p:cNvPr id="12" name="文本框 11"/>
          <p:cNvSpPr txBox="1"/>
          <p:nvPr/>
        </p:nvSpPr>
        <p:spPr>
          <a:xfrm>
            <a:off x="3478623" y="3173083"/>
            <a:ext cx="1114152" cy="307777"/>
          </a:xfrm>
          <a:prstGeom prst="rect">
            <a:avLst/>
          </a:prstGeom>
          <a:noFill/>
        </p:spPr>
        <p:txBody>
          <a:bodyPr wrap="none" rtlCol="0">
            <a:spAutoFit/>
            <a:scene3d>
              <a:camera prst="orthographicFront"/>
              <a:lightRig rig="threePt" dir="t"/>
            </a:scene3d>
            <a:sp3d contourW="6350"/>
          </a:bodyPr>
          <a:lstStyle>
            <a:defPPr>
              <a:defRPr lang="zh-CN"/>
            </a:defPPr>
            <a:lvl1pPr>
              <a:defRPr sz="2800" b="1">
                <a:solidFill>
                  <a:schemeClr val="accent1"/>
                </a:solidFill>
              </a:defRPr>
            </a:lvl1pPr>
          </a:lstStyle>
          <a:p>
            <a:pPr algn="ctr"/>
            <a:r>
              <a:rPr lang="en-US" altLang="zh-CN" sz="1400" b="0" dirty="0" smtClean="0">
                <a:solidFill>
                  <a:schemeClr val="bg1"/>
                </a:solidFill>
              </a:rPr>
              <a:t>SQL Server</a:t>
            </a:r>
            <a:endParaRPr lang="en-US" altLang="zh-CN" sz="1400" b="0" dirty="0">
              <a:solidFill>
                <a:schemeClr val="bg1"/>
              </a:solidFill>
            </a:endParaRPr>
          </a:p>
        </p:txBody>
      </p:sp>
      <p:sp>
        <p:nvSpPr>
          <p:cNvPr id="13" name="矩形 12"/>
          <p:cNvSpPr/>
          <p:nvPr/>
        </p:nvSpPr>
        <p:spPr>
          <a:xfrm>
            <a:off x="720725" y="2728872"/>
            <a:ext cx="4437938" cy="30670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bg1">
                    <a:lumMod val="65000"/>
                  </a:schemeClr>
                </a:solidFill>
                <a:ea typeface="等线" panose="02010600030101010101" pitchFamily="2" charset="-122"/>
              </a:rPr>
              <a:t>人民邮电出版社</a:t>
            </a:r>
            <a:endParaRPr kumimoji="0" lang="en-US" altLang="zh-CN" sz="1400" u="none" strike="noStrike" kern="1200" cap="none" spc="0" normalizeH="0" baseline="0" noProof="0" dirty="0">
              <a:ln>
                <a:noFill/>
              </a:ln>
              <a:solidFill>
                <a:schemeClr val="bg1">
                  <a:lumMod val="65000"/>
                </a:schemeClr>
              </a:solidFill>
              <a:effectLst/>
              <a:uLnTx/>
              <a:uFillTx/>
              <a:ea typeface="等线" panose="02010600030101010101" pitchFamily="2" charset="-122"/>
              <a:cs typeface="+mn-cs"/>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事务模式</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20" name="组合 19"/>
          <p:cNvGrpSpPr/>
          <p:nvPr/>
        </p:nvGrpSpPr>
        <p:grpSpPr>
          <a:xfrm>
            <a:off x="845869" y="1329802"/>
            <a:ext cx="10643606" cy="1134798"/>
            <a:chOff x="1088299" y="4213143"/>
            <a:chExt cx="2241974" cy="882712"/>
          </a:xfrm>
        </p:grpSpPr>
        <p:sp>
          <p:nvSpPr>
            <p:cNvPr id="21" name="矩形 20"/>
            <p:cNvSpPr/>
            <p:nvPr/>
          </p:nvSpPr>
          <p:spPr>
            <a:xfrm>
              <a:off x="1088299" y="4521279"/>
              <a:ext cx="2166909" cy="574576"/>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显式事务是由</a:t>
              </a:r>
              <a:r>
                <a:rPr lang="en-US" altLang="zh-CN" sz="1400" dirty="0">
                  <a:solidFill>
                    <a:srgbClr val="000000"/>
                  </a:solidFill>
                  <a:latin typeface="Courier New" panose="02070309020205020404" charset="0"/>
                  <a:ea typeface="宋体" panose="02010600030101010101" pitchFamily="2" charset="-122"/>
                  <a:sym typeface="+mn-ea"/>
                </a:rPr>
                <a:t>set implicit transactions off</a:t>
              </a:r>
              <a:r>
                <a:rPr lang="zh-CN" altLang="en-US" sz="1400" dirty="0">
                  <a:solidFill>
                    <a:srgbClr val="000000"/>
                  </a:solidFill>
                  <a:latin typeface="Courier New" panose="02070309020205020404" charset="0"/>
                  <a:ea typeface="宋体" panose="02010600030101010101" pitchFamily="2" charset="-122"/>
                  <a:sym typeface="+mn-ea"/>
                </a:rPr>
                <a:t>语句引导的事务处理语句。在显式事务模式下，每个事务均以</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语句定义事务开始，用</a:t>
              </a:r>
              <a:r>
                <a:rPr lang="en-US" altLang="zh-CN" sz="1400" dirty="0">
                  <a:solidFill>
                    <a:srgbClr val="000000"/>
                  </a:solidFill>
                  <a:latin typeface="Courier New" panose="02070309020205020404" charset="0"/>
                  <a:ea typeface="宋体" panose="02010600030101010101" pitchFamily="2" charset="-122"/>
                  <a:sym typeface="+mn-ea"/>
                </a:rPr>
                <a:t>commit</a:t>
              </a:r>
              <a:r>
                <a:rPr lang="zh-CN" altLang="en-US" sz="1400" dirty="0">
                  <a:solidFill>
                    <a:srgbClr val="000000"/>
                  </a:solidFill>
                  <a:latin typeface="Courier New" panose="02070309020205020404" charset="0"/>
                  <a:ea typeface="宋体" panose="02010600030101010101" pitchFamily="2" charset="-122"/>
                  <a:sym typeface="+mn-ea"/>
                </a:rPr>
                <a:t>或</a:t>
              </a:r>
              <a:r>
                <a:rPr lang="en-US" altLang="zh-CN" sz="1400" dirty="0">
                  <a:solidFill>
                    <a:srgbClr val="000000"/>
                  </a:solidFill>
                  <a:latin typeface="Courier New" panose="02070309020205020404" charset="0"/>
                  <a:ea typeface="宋体" panose="02010600030101010101" pitchFamily="2" charset="-122"/>
                  <a:sym typeface="+mn-ea"/>
                </a:rPr>
                <a:t>rollback</a:t>
              </a:r>
              <a:r>
                <a:rPr lang="zh-CN" altLang="en-US" sz="1400" dirty="0">
                  <a:solidFill>
                    <a:srgbClr val="000000"/>
                  </a:solidFill>
                  <a:latin typeface="Courier New" panose="02070309020205020404" charset="0"/>
                  <a:ea typeface="宋体" panose="02010600030101010101" pitchFamily="2" charset="-122"/>
                  <a:sym typeface="+mn-ea"/>
                </a:rPr>
                <a:t>语句定义事务结束；若事务不以</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语句定义事务开始，则进入自动提交事务模式。</a:t>
              </a:r>
              <a:endParaRPr lang="en-US" sz="1400" dirty="0">
                <a:solidFill>
                  <a:srgbClr val="000000"/>
                </a:solidFill>
                <a:latin typeface="Courier New" panose="02070309020205020404" charset="0"/>
                <a:ea typeface="宋体" panose="02010600030101010101" pitchFamily="2" charset="-122"/>
                <a:sym typeface="+mn-ea"/>
              </a:endParaRPr>
            </a:p>
          </p:txBody>
        </p:sp>
        <p:sp>
          <p:nvSpPr>
            <p:cNvPr id="22" name="矩形 21"/>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显式事务模式</a:t>
              </a:r>
            </a:p>
          </p:txBody>
        </p:sp>
      </p:grpSp>
      <p:grpSp>
        <p:nvGrpSpPr>
          <p:cNvPr id="18" name="组合 17"/>
          <p:cNvGrpSpPr/>
          <p:nvPr/>
        </p:nvGrpSpPr>
        <p:grpSpPr>
          <a:xfrm>
            <a:off x="845869" y="2699555"/>
            <a:ext cx="10720872" cy="2301472"/>
            <a:chOff x="1072548" y="4153868"/>
            <a:chExt cx="3224212" cy="428882"/>
          </a:xfrm>
        </p:grpSpPr>
        <p:sp>
          <p:nvSpPr>
            <p:cNvPr id="19" name="矩形 18"/>
            <p:cNvSpPr/>
            <p:nvPr/>
          </p:nvSpPr>
          <p:spPr>
            <a:xfrm>
              <a:off x="1072548" y="4307448"/>
              <a:ext cx="3224212" cy="275302"/>
            </a:xfrm>
            <a:prstGeom prst="rect">
              <a:avLst/>
            </a:prstGeom>
          </p:spPr>
          <p:txBody>
            <a:bodyPr wrap="square">
              <a:spAutoFit/>
              <a:scene3d>
                <a:camera prst="orthographicFront"/>
                <a:lightRig rig="threePt" dir="t"/>
              </a:scene3d>
              <a:sp3d contourW="6350"/>
            </a:bodyPr>
            <a:lstStyle/>
            <a:p>
              <a:r>
                <a:rPr lang="en-US" altLang="zh-CN" dirty="0">
                  <a:solidFill>
                    <a:srgbClr val="000000"/>
                  </a:solidFill>
                  <a:latin typeface="Courier New" panose="02070309020205020404" charset="0"/>
                  <a:ea typeface="宋体" panose="02010600030101010101" pitchFamily="2" charset="-122"/>
                  <a:sym typeface="+mn-ea"/>
                </a:rPr>
                <a:t>use </a:t>
              </a:r>
              <a:r>
                <a:rPr lang="en-US" altLang="zh-CN" dirty="0" err="1">
                  <a:solidFill>
                    <a:srgbClr val="000000"/>
                  </a:solidFill>
                  <a:latin typeface="Courier New" panose="02070309020205020404" charset="0"/>
                  <a:ea typeface="宋体" panose="02010600030101010101" pitchFamily="2" charset="-122"/>
                  <a:sym typeface="+mn-ea"/>
                </a:rPr>
                <a:t>jxgl</a:t>
              </a:r>
              <a:endParaRPr lang="en-US" altLang="zh-CN" dirty="0">
                <a:solidFill>
                  <a:srgbClr val="000000"/>
                </a:solidFill>
                <a:latin typeface="Courier New" panose="02070309020205020404" charset="0"/>
                <a:ea typeface="宋体" panose="02010600030101010101" pitchFamily="2" charset="-122"/>
                <a:sym typeface="+mn-ea"/>
              </a:endParaRPr>
            </a:p>
            <a:p>
              <a:r>
                <a:rPr lang="en-US" altLang="zh-CN" dirty="0">
                  <a:solidFill>
                    <a:srgbClr val="000000"/>
                  </a:solidFill>
                  <a:latin typeface="Courier New" panose="02070309020205020404" charset="0"/>
                  <a:ea typeface="宋体" panose="02010600030101010101" pitchFamily="2" charset="-122"/>
                  <a:sym typeface="+mn-ea"/>
                </a:rPr>
                <a:t>go</a:t>
              </a:r>
            </a:p>
            <a:p>
              <a:r>
                <a:rPr lang="en-US" altLang="zh-CN" dirty="0">
                  <a:solidFill>
                    <a:srgbClr val="000000"/>
                  </a:solidFill>
                  <a:latin typeface="Courier New" panose="02070309020205020404" charset="0"/>
                  <a:ea typeface="宋体" panose="02010600030101010101" pitchFamily="2" charset="-122"/>
                  <a:sym typeface="+mn-ea"/>
                </a:rPr>
                <a:t>set </a:t>
              </a:r>
              <a:r>
                <a:rPr lang="en-US" altLang="zh-CN" dirty="0" err="1">
                  <a:solidFill>
                    <a:srgbClr val="000000"/>
                  </a:solidFill>
                  <a:latin typeface="Courier New" panose="02070309020205020404" charset="0"/>
                  <a:ea typeface="宋体" panose="02010600030101010101" pitchFamily="2" charset="-122"/>
                  <a:sym typeface="+mn-ea"/>
                </a:rPr>
                <a:t>implicit_transactions</a:t>
              </a:r>
              <a:r>
                <a:rPr lang="en-US" altLang="zh-CN" dirty="0">
                  <a:solidFill>
                    <a:srgbClr val="000000"/>
                  </a:solidFill>
                  <a:latin typeface="Courier New" panose="02070309020205020404" charset="0"/>
                  <a:ea typeface="宋体" panose="02010600030101010101" pitchFamily="2" charset="-122"/>
                  <a:sym typeface="+mn-ea"/>
                </a:rPr>
                <a:t> off    --</a:t>
              </a:r>
              <a:r>
                <a:rPr lang="zh-CN" altLang="en-US" dirty="0">
                  <a:solidFill>
                    <a:srgbClr val="000000"/>
                  </a:solidFill>
                  <a:latin typeface="Courier New" panose="02070309020205020404" charset="0"/>
                  <a:ea typeface="宋体" panose="02010600030101010101" pitchFamily="2" charset="-122"/>
                  <a:sym typeface="+mn-ea"/>
                </a:rPr>
                <a:t>使用显式事务模式</a:t>
              </a:r>
            </a:p>
            <a:p>
              <a:r>
                <a:rPr lang="en-US" altLang="zh-CN" dirty="0">
                  <a:solidFill>
                    <a:srgbClr val="000000"/>
                  </a:solidFill>
                  <a:latin typeface="Courier New" panose="02070309020205020404" charset="0"/>
                  <a:ea typeface="宋体" panose="02010600030101010101" pitchFamily="2" charset="-122"/>
                  <a:sym typeface="+mn-ea"/>
                </a:rPr>
                <a:t>begin transaction</a:t>
              </a:r>
            </a:p>
            <a:p>
              <a:r>
                <a:rPr lang="en-US" altLang="zh-CN" dirty="0">
                  <a:solidFill>
                    <a:srgbClr val="000000"/>
                  </a:solidFill>
                  <a:latin typeface="Courier New" panose="02070309020205020404" charset="0"/>
                  <a:ea typeface="宋体" panose="02010600030101010101" pitchFamily="2" charset="-122"/>
                  <a:sym typeface="+mn-ea"/>
                </a:rPr>
                <a:t>  insert into </a:t>
              </a:r>
              <a:r>
                <a:rPr lang="zh-CN" altLang="en-US" dirty="0">
                  <a:solidFill>
                    <a:srgbClr val="000000"/>
                  </a:solidFill>
                  <a:latin typeface="Courier New" panose="02070309020205020404" charset="0"/>
                  <a:ea typeface="宋体" panose="02010600030101010101" pitchFamily="2" charset="-122"/>
                  <a:sym typeface="+mn-ea"/>
                </a:rPr>
                <a:t>学生</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)values('22010101','</a:t>
              </a:r>
              <a:r>
                <a:rPr lang="zh-CN" altLang="en-US" dirty="0">
                  <a:solidFill>
                    <a:srgbClr val="000000"/>
                  </a:solidFill>
                  <a:latin typeface="Courier New" panose="02070309020205020404" charset="0"/>
                  <a:ea typeface="宋体" panose="02010600030101010101" pitchFamily="2" charset="-122"/>
                  <a:sym typeface="+mn-ea"/>
                </a:rPr>
                <a:t>司武长</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男</a:t>
              </a:r>
              <a:r>
                <a:rPr lang="en-US" altLang="zh-CN" dirty="0">
                  <a:solidFill>
                    <a:srgbClr val="000000"/>
                  </a:solidFill>
                  <a:latin typeface="Courier New" panose="02070309020205020404" charset="0"/>
                  <a:ea typeface="宋体" panose="02010600030101010101" pitchFamily="2" charset="-122"/>
                  <a:sym typeface="+mn-ea"/>
                </a:rPr>
                <a:t>')</a:t>
              </a:r>
            </a:p>
          </p:txBody>
        </p:sp>
        <p:sp>
          <p:nvSpPr>
            <p:cNvPr id="26" name="矩形 25"/>
            <p:cNvSpPr/>
            <p:nvPr/>
          </p:nvSpPr>
          <p:spPr>
            <a:xfrm>
              <a:off x="1088299" y="4153868"/>
              <a:ext cx="3208461" cy="19867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a:t>
              </a:r>
              <a:r>
                <a:rPr lang="zh-CN" altLang="en-US" b="1" dirty="0" smtClean="0">
                  <a:solidFill>
                    <a:srgbClr val="000000">
                      <a:lumMod val="65000"/>
                      <a:lumOff val="35000"/>
                    </a:srgbClr>
                  </a:solidFill>
                </a:rPr>
                <a:t>例</a:t>
              </a:r>
              <a:r>
                <a:rPr lang="en-US" altLang="zh-CN" b="1" dirty="0" smtClean="0">
                  <a:solidFill>
                    <a:srgbClr val="000000">
                      <a:lumMod val="65000"/>
                      <a:lumOff val="35000"/>
                    </a:srgbClr>
                  </a:solidFill>
                </a:rPr>
                <a:t>01】</a:t>
              </a:r>
              <a:r>
                <a:rPr lang="zh-CN" altLang="en-US" b="1" dirty="0">
                  <a:solidFill>
                    <a:srgbClr val="000000">
                      <a:lumMod val="65000"/>
                      <a:lumOff val="35000"/>
                    </a:srgbClr>
                  </a:solidFill>
                </a:rPr>
                <a:t>定义一个显式事务模式，向学生表中插入一条包含学号、姓名和性别的记录，但不使用</a:t>
              </a:r>
              <a:r>
                <a:rPr lang="en-US" altLang="zh-CN" b="1" dirty="0" err="1">
                  <a:solidFill>
                    <a:srgbClr val="000000">
                      <a:lumMod val="65000"/>
                      <a:lumOff val="35000"/>
                    </a:srgbClr>
                  </a:solidFill>
                </a:rPr>
                <a:t>comit</a:t>
              </a:r>
              <a:r>
                <a:rPr lang="zh-CN" altLang="en-US" b="1" dirty="0">
                  <a:solidFill>
                    <a:srgbClr val="000000">
                      <a:lumMod val="65000"/>
                      <a:lumOff val="35000"/>
                    </a:srgbClr>
                  </a:solidFill>
                </a:rPr>
                <a:t>语句结束事务。</a:t>
              </a:r>
            </a:p>
          </p:txBody>
        </p:sp>
      </p:grpSp>
      <p:sp>
        <p:nvSpPr>
          <p:cNvPr id="27" name="矩形 26"/>
          <p:cNvSpPr/>
          <p:nvPr/>
        </p:nvSpPr>
        <p:spPr>
          <a:xfrm>
            <a:off x="845869" y="5199263"/>
            <a:ext cx="10720872" cy="369332"/>
          </a:xfrm>
          <a:prstGeom prst="rect">
            <a:avLst/>
          </a:prstGeom>
        </p:spPr>
        <p:txBody>
          <a:bodyPr wrap="square">
            <a:spAutoFit/>
          </a:bodyPr>
          <a:lstStyle/>
          <a:p>
            <a:r>
              <a:rPr lang="zh-CN" altLang="zh-CN" dirty="0"/>
              <a:t>注意：由于没有使用</a:t>
            </a:r>
            <a:r>
              <a:rPr lang="en-US" altLang="zh-CN" dirty="0"/>
              <a:t>commit</a:t>
            </a:r>
            <a:r>
              <a:rPr lang="zh-CN" altLang="zh-CN" dirty="0"/>
              <a:t>或</a:t>
            </a:r>
            <a:r>
              <a:rPr lang="en-US" altLang="zh-CN" dirty="0"/>
              <a:t>rollback</a:t>
            </a:r>
            <a:r>
              <a:rPr lang="zh-CN" altLang="zh-CN" dirty="0"/>
              <a:t>语句结束事务，因此</a:t>
            </a:r>
            <a:r>
              <a:rPr lang="en-US" altLang="zh-CN" dirty="0"/>
              <a:t>insert</a:t>
            </a:r>
            <a:r>
              <a:rPr lang="zh-CN" altLang="zh-CN" dirty="0"/>
              <a:t>语句操作并未成功。</a:t>
            </a:r>
            <a:endParaRPr lang="zh-CN" altLang="en-US" dirty="0"/>
          </a:p>
        </p:txBody>
      </p:sp>
    </p:spTree>
    <p:extLst>
      <p:ext uri="{BB962C8B-B14F-4D97-AF65-F5344CB8AC3E}">
        <p14:creationId xmlns:p14="http://schemas.microsoft.com/office/powerpoint/2010/main" val="355691456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事务模式</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20" name="组合 19"/>
          <p:cNvGrpSpPr/>
          <p:nvPr/>
        </p:nvGrpSpPr>
        <p:grpSpPr>
          <a:xfrm>
            <a:off x="845869" y="1329802"/>
            <a:ext cx="10643606" cy="1134798"/>
            <a:chOff x="1088299" y="4213143"/>
            <a:chExt cx="2241974" cy="882712"/>
          </a:xfrm>
        </p:grpSpPr>
        <p:sp>
          <p:nvSpPr>
            <p:cNvPr id="21" name="矩形 20"/>
            <p:cNvSpPr/>
            <p:nvPr/>
          </p:nvSpPr>
          <p:spPr>
            <a:xfrm>
              <a:off x="1088299" y="4521279"/>
              <a:ext cx="2166909" cy="574576"/>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显式事务是由</a:t>
              </a:r>
              <a:r>
                <a:rPr lang="en-US" altLang="zh-CN" sz="1400" dirty="0">
                  <a:solidFill>
                    <a:srgbClr val="000000"/>
                  </a:solidFill>
                  <a:latin typeface="Courier New" panose="02070309020205020404" charset="0"/>
                  <a:ea typeface="宋体" panose="02010600030101010101" pitchFamily="2" charset="-122"/>
                  <a:sym typeface="+mn-ea"/>
                </a:rPr>
                <a:t>set implicit transactions off</a:t>
              </a:r>
              <a:r>
                <a:rPr lang="zh-CN" altLang="en-US" sz="1400" dirty="0">
                  <a:solidFill>
                    <a:srgbClr val="000000"/>
                  </a:solidFill>
                  <a:latin typeface="Courier New" panose="02070309020205020404" charset="0"/>
                  <a:ea typeface="宋体" panose="02010600030101010101" pitchFamily="2" charset="-122"/>
                  <a:sym typeface="+mn-ea"/>
                </a:rPr>
                <a:t>语句引导的事务处理语句。在显式事务模式下，每个事务均以</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语句定义事务开始，用</a:t>
              </a:r>
              <a:r>
                <a:rPr lang="en-US" altLang="zh-CN" sz="1400" dirty="0">
                  <a:solidFill>
                    <a:srgbClr val="000000"/>
                  </a:solidFill>
                  <a:latin typeface="Courier New" panose="02070309020205020404" charset="0"/>
                  <a:ea typeface="宋体" panose="02010600030101010101" pitchFamily="2" charset="-122"/>
                  <a:sym typeface="+mn-ea"/>
                </a:rPr>
                <a:t>commit</a:t>
              </a:r>
              <a:r>
                <a:rPr lang="zh-CN" altLang="en-US" sz="1400" dirty="0">
                  <a:solidFill>
                    <a:srgbClr val="000000"/>
                  </a:solidFill>
                  <a:latin typeface="Courier New" panose="02070309020205020404" charset="0"/>
                  <a:ea typeface="宋体" panose="02010600030101010101" pitchFamily="2" charset="-122"/>
                  <a:sym typeface="+mn-ea"/>
                </a:rPr>
                <a:t>或</a:t>
              </a:r>
              <a:r>
                <a:rPr lang="en-US" altLang="zh-CN" sz="1400" dirty="0">
                  <a:solidFill>
                    <a:srgbClr val="000000"/>
                  </a:solidFill>
                  <a:latin typeface="Courier New" panose="02070309020205020404" charset="0"/>
                  <a:ea typeface="宋体" panose="02010600030101010101" pitchFamily="2" charset="-122"/>
                  <a:sym typeface="+mn-ea"/>
                </a:rPr>
                <a:t>rollback</a:t>
              </a:r>
              <a:r>
                <a:rPr lang="zh-CN" altLang="en-US" sz="1400" dirty="0">
                  <a:solidFill>
                    <a:srgbClr val="000000"/>
                  </a:solidFill>
                  <a:latin typeface="Courier New" panose="02070309020205020404" charset="0"/>
                  <a:ea typeface="宋体" panose="02010600030101010101" pitchFamily="2" charset="-122"/>
                  <a:sym typeface="+mn-ea"/>
                </a:rPr>
                <a:t>语句定义事务结束；若事务不以</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语句定义事务开始，则进入自动提交事务模式。</a:t>
              </a:r>
              <a:endParaRPr lang="en-US" sz="1400" dirty="0">
                <a:solidFill>
                  <a:srgbClr val="000000"/>
                </a:solidFill>
                <a:latin typeface="Courier New" panose="02070309020205020404" charset="0"/>
                <a:ea typeface="宋体" panose="02010600030101010101" pitchFamily="2" charset="-122"/>
                <a:sym typeface="+mn-ea"/>
              </a:endParaRPr>
            </a:p>
          </p:txBody>
        </p:sp>
        <p:sp>
          <p:nvSpPr>
            <p:cNvPr id="22" name="矩形 21"/>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显式事务模式</a:t>
              </a:r>
            </a:p>
          </p:txBody>
        </p:sp>
      </p:grpSp>
      <p:grpSp>
        <p:nvGrpSpPr>
          <p:cNvPr id="16" name="组合 15"/>
          <p:cNvGrpSpPr/>
          <p:nvPr/>
        </p:nvGrpSpPr>
        <p:grpSpPr>
          <a:xfrm>
            <a:off x="1035836" y="2650483"/>
            <a:ext cx="10720872" cy="2301472"/>
            <a:chOff x="1072548" y="4153868"/>
            <a:chExt cx="3224212" cy="428882"/>
          </a:xfrm>
        </p:grpSpPr>
        <p:sp>
          <p:nvSpPr>
            <p:cNvPr id="17" name="矩形 16"/>
            <p:cNvSpPr/>
            <p:nvPr/>
          </p:nvSpPr>
          <p:spPr>
            <a:xfrm>
              <a:off x="1072548" y="4307448"/>
              <a:ext cx="3224212" cy="275302"/>
            </a:xfrm>
            <a:prstGeom prst="rect">
              <a:avLst/>
            </a:prstGeom>
          </p:spPr>
          <p:txBody>
            <a:bodyPr wrap="square">
              <a:spAutoFit/>
              <a:scene3d>
                <a:camera prst="orthographicFront"/>
                <a:lightRig rig="threePt" dir="t"/>
              </a:scene3d>
              <a:sp3d contourW="6350"/>
            </a:bodyPr>
            <a:lstStyle/>
            <a:p>
              <a:r>
                <a:rPr lang="en-US" altLang="zh-CN" dirty="0">
                  <a:solidFill>
                    <a:srgbClr val="000000"/>
                  </a:solidFill>
                  <a:latin typeface="Courier New" panose="02070309020205020404" charset="0"/>
                  <a:ea typeface="宋体" panose="02010600030101010101" pitchFamily="2" charset="-122"/>
                  <a:sym typeface="+mn-ea"/>
                </a:rPr>
                <a:t>use </a:t>
              </a:r>
              <a:r>
                <a:rPr lang="en-US" altLang="zh-CN" dirty="0" err="1">
                  <a:solidFill>
                    <a:srgbClr val="000000"/>
                  </a:solidFill>
                  <a:latin typeface="Courier New" panose="02070309020205020404" charset="0"/>
                  <a:ea typeface="宋体" panose="02010600030101010101" pitchFamily="2" charset="-122"/>
                  <a:sym typeface="+mn-ea"/>
                </a:rPr>
                <a:t>jxgl</a:t>
              </a:r>
              <a:endParaRPr lang="en-US" altLang="zh-CN" dirty="0">
                <a:solidFill>
                  <a:srgbClr val="000000"/>
                </a:solidFill>
                <a:latin typeface="Courier New" panose="02070309020205020404" charset="0"/>
                <a:ea typeface="宋体" panose="02010600030101010101" pitchFamily="2" charset="-122"/>
                <a:sym typeface="+mn-ea"/>
              </a:endParaRPr>
            </a:p>
            <a:p>
              <a:r>
                <a:rPr lang="en-US" altLang="zh-CN" dirty="0">
                  <a:solidFill>
                    <a:srgbClr val="000000"/>
                  </a:solidFill>
                  <a:latin typeface="Courier New" panose="02070309020205020404" charset="0"/>
                  <a:ea typeface="宋体" panose="02010600030101010101" pitchFamily="2" charset="-122"/>
                  <a:sym typeface="+mn-ea"/>
                </a:rPr>
                <a:t>Go</a:t>
              </a:r>
            </a:p>
            <a:p>
              <a:r>
                <a:rPr lang="en-US" altLang="zh-CN" dirty="0">
                  <a:solidFill>
                    <a:srgbClr val="000000"/>
                  </a:solidFill>
                  <a:latin typeface="Courier New" panose="02070309020205020404" charset="0"/>
                  <a:ea typeface="宋体" panose="02010600030101010101" pitchFamily="2" charset="-122"/>
                  <a:sym typeface="+mn-ea"/>
                </a:rPr>
                <a:t>set </a:t>
              </a:r>
              <a:r>
                <a:rPr lang="en-US" altLang="zh-CN" dirty="0" err="1">
                  <a:solidFill>
                    <a:srgbClr val="000000"/>
                  </a:solidFill>
                  <a:latin typeface="Courier New" panose="02070309020205020404" charset="0"/>
                  <a:ea typeface="宋体" panose="02010600030101010101" pitchFamily="2" charset="-122"/>
                  <a:sym typeface="+mn-ea"/>
                </a:rPr>
                <a:t>implicit_transactions</a:t>
              </a:r>
              <a:r>
                <a:rPr lang="en-US" altLang="zh-CN" dirty="0">
                  <a:solidFill>
                    <a:srgbClr val="000000"/>
                  </a:solidFill>
                  <a:latin typeface="Courier New" panose="02070309020205020404" charset="0"/>
                  <a:ea typeface="宋体" panose="02010600030101010101" pitchFamily="2" charset="-122"/>
                  <a:sym typeface="+mn-ea"/>
                </a:rPr>
                <a:t> off    --</a:t>
              </a:r>
              <a:r>
                <a:rPr lang="zh-CN" altLang="en-US" dirty="0">
                  <a:solidFill>
                    <a:srgbClr val="000000"/>
                  </a:solidFill>
                  <a:latin typeface="Courier New" panose="02070309020205020404" charset="0"/>
                  <a:ea typeface="宋体" panose="02010600030101010101" pitchFamily="2" charset="-122"/>
                  <a:sym typeface="+mn-ea"/>
                </a:rPr>
                <a:t>使用显式事务模式</a:t>
              </a:r>
            </a:p>
            <a:p>
              <a:r>
                <a:rPr lang="zh-CN" altLang="en-US" dirty="0">
                  <a:solidFill>
                    <a:srgbClr val="000000"/>
                  </a:solidFill>
                  <a:latin typeface="Courier New" panose="02070309020205020404" charset="0"/>
                  <a:ea typeface="宋体" panose="02010600030101010101" pitchFamily="2" charset="-122"/>
                  <a:sym typeface="+mn-ea"/>
                </a:rPr>
                <a:t>  </a:t>
              </a:r>
              <a:r>
                <a:rPr lang="en-US" altLang="zh-CN" dirty="0">
                  <a:solidFill>
                    <a:srgbClr val="000000"/>
                  </a:solidFill>
                  <a:latin typeface="Courier New" panose="02070309020205020404" charset="0"/>
                  <a:ea typeface="宋体" panose="02010600030101010101" pitchFamily="2" charset="-122"/>
                  <a:sym typeface="+mn-ea"/>
                </a:rPr>
                <a:t>insert into </a:t>
              </a:r>
              <a:r>
                <a:rPr lang="zh-CN" altLang="en-US" dirty="0">
                  <a:solidFill>
                    <a:srgbClr val="000000"/>
                  </a:solidFill>
                  <a:latin typeface="Courier New" panose="02070309020205020404" charset="0"/>
                  <a:ea typeface="宋体" panose="02010600030101010101" pitchFamily="2" charset="-122"/>
                  <a:sym typeface="+mn-ea"/>
                </a:rPr>
                <a:t>学生</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)values('22010101','</a:t>
              </a:r>
              <a:r>
                <a:rPr lang="zh-CN" altLang="en-US" dirty="0">
                  <a:solidFill>
                    <a:srgbClr val="000000"/>
                  </a:solidFill>
                  <a:latin typeface="Courier New" panose="02070309020205020404" charset="0"/>
                  <a:ea typeface="宋体" panose="02010600030101010101" pitchFamily="2" charset="-122"/>
                  <a:sym typeface="+mn-ea"/>
                </a:rPr>
                <a:t>司武长</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男</a:t>
              </a:r>
              <a:r>
                <a:rPr lang="en-US" altLang="zh-CN" dirty="0">
                  <a:solidFill>
                    <a:srgbClr val="000000"/>
                  </a:solidFill>
                  <a:latin typeface="Courier New" panose="02070309020205020404" charset="0"/>
                  <a:ea typeface="宋体" panose="02010600030101010101" pitchFamily="2" charset="-122"/>
                  <a:sym typeface="+mn-ea"/>
                </a:rPr>
                <a:t>')</a:t>
              </a:r>
            </a:p>
            <a:p>
              <a:r>
                <a:rPr lang="en-US" altLang="zh-CN" dirty="0">
                  <a:solidFill>
                    <a:srgbClr val="000000"/>
                  </a:solidFill>
                  <a:latin typeface="Courier New" panose="02070309020205020404" charset="0"/>
                  <a:ea typeface="宋体" panose="02010600030101010101" pitchFamily="2" charset="-122"/>
                  <a:sym typeface="+mn-ea"/>
                </a:rPr>
                <a:t>rollback</a:t>
              </a:r>
            </a:p>
          </p:txBody>
        </p:sp>
        <p:sp>
          <p:nvSpPr>
            <p:cNvPr id="23" name="矩形 22"/>
            <p:cNvSpPr/>
            <p:nvPr/>
          </p:nvSpPr>
          <p:spPr>
            <a:xfrm>
              <a:off x="1088299" y="4153868"/>
              <a:ext cx="3208461" cy="141092"/>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a:t>
              </a:r>
              <a:r>
                <a:rPr lang="zh-CN" altLang="en-US" b="1" dirty="0" smtClean="0">
                  <a:solidFill>
                    <a:srgbClr val="000000">
                      <a:lumMod val="65000"/>
                      <a:lumOff val="35000"/>
                    </a:srgbClr>
                  </a:solidFill>
                </a:rPr>
                <a:t>例</a:t>
              </a:r>
              <a:r>
                <a:rPr lang="en-US" altLang="zh-CN" b="1" dirty="0" smtClean="0">
                  <a:solidFill>
                    <a:srgbClr val="000000">
                      <a:lumMod val="65000"/>
                      <a:lumOff val="35000"/>
                    </a:srgbClr>
                  </a:solidFill>
                </a:rPr>
                <a:t>02】</a:t>
              </a:r>
              <a:r>
                <a:rPr lang="zh-CN" altLang="en-US" b="1" dirty="0">
                  <a:solidFill>
                    <a:srgbClr val="000000">
                      <a:lumMod val="65000"/>
                      <a:lumOff val="35000"/>
                    </a:srgbClr>
                  </a:solidFill>
                </a:rPr>
                <a:t>在显式事务模式下向学生表中插入一条包含学号、姓名和性别的记录，但不使用</a:t>
              </a:r>
              <a:r>
                <a:rPr lang="en-US" altLang="zh-CN" b="1" dirty="0">
                  <a:solidFill>
                    <a:srgbClr val="000000">
                      <a:lumMod val="65000"/>
                      <a:lumOff val="35000"/>
                    </a:srgbClr>
                  </a:solidFill>
                </a:rPr>
                <a:t>begin </a:t>
              </a:r>
              <a:r>
                <a:rPr lang="en-US" altLang="zh-CN" b="1" dirty="0" err="1">
                  <a:solidFill>
                    <a:srgbClr val="000000">
                      <a:lumMod val="65000"/>
                      <a:lumOff val="35000"/>
                    </a:srgbClr>
                  </a:solidFill>
                </a:rPr>
                <a:t>transaciton</a:t>
              </a:r>
              <a:r>
                <a:rPr lang="en-US" altLang="zh-CN" b="1" dirty="0">
                  <a:solidFill>
                    <a:srgbClr val="000000">
                      <a:lumMod val="65000"/>
                      <a:lumOff val="35000"/>
                    </a:srgbClr>
                  </a:solidFill>
                </a:rPr>
                <a:t> </a:t>
              </a:r>
              <a:r>
                <a:rPr lang="zh-CN" altLang="en-US" b="1" dirty="0">
                  <a:solidFill>
                    <a:srgbClr val="000000">
                      <a:lumMod val="65000"/>
                      <a:lumOff val="35000"/>
                    </a:srgbClr>
                  </a:solidFill>
                </a:rPr>
                <a:t>语句开始事务</a:t>
              </a:r>
              <a:r>
                <a:rPr lang="zh-CN" altLang="en-US" b="1" dirty="0" smtClean="0">
                  <a:solidFill>
                    <a:srgbClr val="000000">
                      <a:lumMod val="65000"/>
                      <a:lumOff val="35000"/>
                    </a:srgbClr>
                  </a:solidFill>
                </a:rPr>
                <a:t>。</a:t>
              </a:r>
              <a:endParaRPr lang="zh-CN" altLang="en-US" b="1" dirty="0">
                <a:solidFill>
                  <a:srgbClr val="000000">
                    <a:lumMod val="65000"/>
                    <a:lumOff val="35000"/>
                  </a:srgbClr>
                </a:solidFill>
              </a:endParaRPr>
            </a:p>
          </p:txBody>
        </p:sp>
      </p:grpSp>
      <p:sp>
        <p:nvSpPr>
          <p:cNvPr id="24" name="矩形 23"/>
          <p:cNvSpPr/>
          <p:nvPr/>
        </p:nvSpPr>
        <p:spPr>
          <a:xfrm>
            <a:off x="902484" y="5060933"/>
            <a:ext cx="11044453" cy="646331"/>
          </a:xfrm>
          <a:prstGeom prst="rect">
            <a:avLst/>
          </a:prstGeom>
        </p:spPr>
        <p:txBody>
          <a:bodyPr wrap="square">
            <a:spAutoFit/>
          </a:bodyPr>
          <a:lstStyle/>
          <a:p>
            <a:r>
              <a:rPr lang="zh-CN" altLang="en-US" dirty="0">
                <a:solidFill>
                  <a:srgbClr val="000000"/>
                </a:solidFill>
              </a:rPr>
              <a:t>注意：由于没有使用</a:t>
            </a:r>
            <a:r>
              <a:rPr lang="en-US" altLang="zh-CN" dirty="0">
                <a:solidFill>
                  <a:srgbClr val="000000"/>
                </a:solidFill>
              </a:rPr>
              <a:t>begin </a:t>
            </a:r>
            <a:r>
              <a:rPr lang="en-US" altLang="zh-CN" dirty="0" err="1">
                <a:solidFill>
                  <a:srgbClr val="000000"/>
                </a:solidFill>
              </a:rPr>
              <a:t>transaciton</a:t>
            </a:r>
            <a:r>
              <a:rPr lang="en-US" altLang="zh-CN" dirty="0">
                <a:solidFill>
                  <a:srgbClr val="000000"/>
                </a:solidFill>
              </a:rPr>
              <a:t> </a:t>
            </a:r>
            <a:r>
              <a:rPr lang="zh-CN" altLang="en-US" dirty="0">
                <a:solidFill>
                  <a:srgbClr val="000000"/>
                </a:solidFill>
              </a:rPr>
              <a:t>语句开始事务，因此</a:t>
            </a:r>
            <a:r>
              <a:rPr lang="en-US" altLang="zh-CN" dirty="0">
                <a:solidFill>
                  <a:srgbClr val="000000"/>
                </a:solidFill>
              </a:rPr>
              <a:t>insert</a:t>
            </a:r>
            <a:r>
              <a:rPr lang="zh-CN" altLang="en-US" dirty="0">
                <a:solidFill>
                  <a:srgbClr val="000000"/>
                </a:solidFill>
              </a:rPr>
              <a:t>语句操作自动提交，</a:t>
            </a:r>
            <a:r>
              <a:rPr lang="en-US" altLang="zh-CN" dirty="0">
                <a:solidFill>
                  <a:srgbClr val="000000"/>
                </a:solidFill>
              </a:rPr>
              <a:t>rollback</a:t>
            </a:r>
            <a:r>
              <a:rPr lang="zh-CN" altLang="en-US" dirty="0">
                <a:solidFill>
                  <a:srgbClr val="000000"/>
                </a:solidFill>
              </a:rPr>
              <a:t>语句没有任何作用。</a:t>
            </a:r>
          </a:p>
        </p:txBody>
      </p:sp>
    </p:spTree>
    <p:extLst>
      <p:ext uri="{BB962C8B-B14F-4D97-AF65-F5344CB8AC3E}">
        <p14:creationId xmlns:p14="http://schemas.microsoft.com/office/powerpoint/2010/main" val="288839956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圆角 133"/>
          <p:cNvSpPr/>
          <p:nvPr/>
        </p:nvSpPr>
        <p:spPr>
          <a:xfrm rot="2700000">
            <a:off x="481528" y="324463"/>
            <a:ext cx="608141" cy="608141"/>
          </a:xfrm>
          <a:prstGeom prst="roundRect">
            <a:avLst/>
          </a:prstGeom>
          <a:solidFill>
            <a:schemeClr val="accent1"/>
          </a:solidFill>
          <a:ln w="3810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cxnSp>
        <p:nvCxnSpPr>
          <p:cNvPr id="135" name="直接连接符 134"/>
          <p:cNvCxnSpPr/>
          <p:nvPr/>
        </p:nvCxnSpPr>
        <p:spPr>
          <a:xfrm>
            <a:off x="1046328" y="1023585"/>
            <a:ext cx="111456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1403349" y="366923"/>
            <a:ext cx="1826141" cy="584775"/>
          </a:xfrm>
          <a:prstGeom prst="rect">
            <a:avLst/>
          </a:prstGeom>
          <a:noFill/>
        </p:spPr>
        <p:txBody>
          <a:bodyPr wrap="none" rtlCol="0">
            <a:spAutoFit/>
            <a:scene3d>
              <a:camera prst="orthographicFront"/>
              <a:lightRig rig="threePt" dir="t"/>
            </a:scene3d>
            <a:sp3d contourW="6350"/>
          </a:bodyPr>
          <a:lstStyle/>
          <a:p>
            <a:pPr>
              <a:defRPr/>
            </a:pPr>
            <a:r>
              <a:rPr lang="zh-CN" altLang="en-US" sz="3200" b="1" dirty="0">
                <a:solidFill>
                  <a:srgbClr val="2980B9"/>
                </a:solidFill>
              </a:rPr>
              <a:t>事务模式</a:t>
            </a:r>
          </a:p>
        </p:txBody>
      </p:sp>
      <p:sp>
        <p:nvSpPr>
          <p:cNvPr id="137" name="文本框 136"/>
          <p:cNvSpPr txBox="1"/>
          <p:nvPr/>
        </p:nvSpPr>
        <p:spPr>
          <a:xfrm>
            <a:off x="521743" y="400325"/>
            <a:ext cx="527709" cy="461665"/>
          </a:xfrm>
          <a:prstGeom prst="rect">
            <a:avLst/>
          </a:prstGeom>
          <a:noFill/>
        </p:spPr>
        <p:txBody>
          <a:bodyPr wrap="none" rtlCol="0">
            <a:spAutoFit/>
          </a:bodyPr>
          <a:lstStyle/>
          <a:p>
            <a:pPr algn="ctr">
              <a:defRPr/>
            </a:pPr>
            <a:r>
              <a:rPr lang="en-US" altLang="zh-CN" sz="2400" b="1" dirty="0" smtClean="0">
                <a:solidFill>
                  <a:srgbClr val="FFFFFF"/>
                </a:solidFill>
              </a:rPr>
              <a:t>02</a:t>
            </a:r>
            <a:endParaRPr lang="zh-CN" altLang="en-US" sz="2400" b="1" dirty="0">
              <a:solidFill>
                <a:srgbClr val="FFFFFF"/>
              </a:solidFill>
            </a:endParaRPr>
          </a:p>
        </p:txBody>
      </p:sp>
      <p:sp>
        <p:nvSpPr>
          <p:cNvPr id="138" name="任意多边形: 形状 137"/>
          <p:cNvSpPr/>
          <p:nvPr/>
        </p:nvSpPr>
        <p:spPr>
          <a:xfrm rot="2700000">
            <a:off x="10236192"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39" name="任意多边形: 形状 138"/>
          <p:cNvSpPr/>
          <p:nvPr/>
        </p:nvSpPr>
        <p:spPr>
          <a:xfrm rot="2700000">
            <a:off x="10688014"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40" name="任意多边形: 形状 139"/>
          <p:cNvSpPr/>
          <p:nvPr/>
        </p:nvSpPr>
        <p:spPr>
          <a:xfrm rot="2700000">
            <a:off x="11139835" y="807057"/>
            <a:ext cx="433056" cy="433056"/>
          </a:xfrm>
          <a:custGeom>
            <a:avLst/>
            <a:gdLst>
              <a:gd name="connsiteX0" fmla="*/ 29688 w 542085"/>
              <a:gd name="connsiteY0" fmla="*/ 29687 h 542085"/>
              <a:gd name="connsiteX1" fmla="*/ 101359 w 542085"/>
              <a:gd name="connsiteY1" fmla="*/ 0 h 542085"/>
              <a:gd name="connsiteX2" fmla="*/ 506782 w 542085"/>
              <a:gd name="connsiteY2" fmla="*/ 0 h 542085"/>
              <a:gd name="connsiteX3" fmla="*/ 542085 w 542085"/>
              <a:gd name="connsiteY3" fmla="*/ 7127 h 542085"/>
              <a:gd name="connsiteX4" fmla="*/ 7127 w 542085"/>
              <a:gd name="connsiteY4" fmla="*/ 542085 h 542085"/>
              <a:gd name="connsiteX5" fmla="*/ 0 w 542085"/>
              <a:gd name="connsiteY5" fmla="*/ 506782 h 542085"/>
              <a:gd name="connsiteX6" fmla="*/ 0 w 542085"/>
              <a:gd name="connsiteY6" fmla="*/ 101359 h 542085"/>
              <a:gd name="connsiteX7" fmla="*/ 29688 w 542085"/>
              <a:gd name="connsiteY7" fmla="*/ 29687 h 5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085" h="542085">
                <a:moveTo>
                  <a:pt x="29688" y="29687"/>
                </a:moveTo>
                <a:cubicBezTo>
                  <a:pt x="48030" y="11345"/>
                  <a:pt x="73370" y="0"/>
                  <a:pt x="101359" y="0"/>
                </a:cubicBezTo>
                <a:lnTo>
                  <a:pt x="506782" y="0"/>
                </a:lnTo>
                <a:lnTo>
                  <a:pt x="542085" y="7127"/>
                </a:lnTo>
                <a:lnTo>
                  <a:pt x="7127" y="542085"/>
                </a:lnTo>
                <a:lnTo>
                  <a:pt x="0" y="506782"/>
                </a:lnTo>
                <a:lnTo>
                  <a:pt x="0" y="101359"/>
                </a:lnTo>
                <a:cubicBezTo>
                  <a:pt x="0" y="73369"/>
                  <a:pt x="11345" y="48029"/>
                  <a:pt x="29688" y="29687"/>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grpSp>
        <p:nvGrpSpPr>
          <p:cNvPr id="20" name="组合 19"/>
          <p:cNvGrpSpPr/>
          <p:nvPr/>
        </p:nvGrpSpPr>
        <p:grpSpPr>
          <a:xfrm>
            <a:off x="845869" y="1329802"/>
            <a:ext cx="10643606" cy="1134798"/>
            <a:chOff x="1088299" y="4213143"/>
            <a:chExt cx="2241974" cy="882712"/>
          </a:xfrm>
        </p:grpSpPr>
        <p:sp>
          <p:nvSpPr>
            <p:cNvPr id="21" name="矩形 20"/>
            <p:cNvSpPr/>
            <p:nvPr/>
          </p:nvSpPr>
          <p:spPr>
            <a:xfrm>
              <a:off x="1088299" y="4521279"/>
              <a:ext cx="2166909" cy="574576"/>
            </a:xfrm>
            <a:prstGeom prst="rect">
              <a:avLst/>
            </a:prstGeom>
          </p:spPr>
          <p:txBody>
            <a:bodyPr wrap="square">
              <a:spAutoFit/>
              <a:scene3d>
                <a:camera prst="orthographicFront"/>
                <a:lightRig rig="threePt" dir="t"/>
              </a:scene3d>
              <a:sp3d contourW="6350"/>
            </a:bodyPr>
            <a:lstStyle/>
            <a:p>
              <a:r>
                <a:rPr lang="zh-CN" altLang="en-US" sz="1400" dirty="0">
                  <a:solidFill>
                    <a:srgbClr val="000000"/>
                  </a:solidFill>
                  <a:latin typeface="Courier New" panose="02070309020205020404" charset="0"/>
                  <a:ea typeface="宋体" panose="02010600030101010101" pitchFamily="2" charset="-122"/>
                  <a:sym typeface="+mn-ea"/>
                </a:rPr>
                <a:t>显式事务是由</a:t>
              </a:r>
              <a:r>
                <a:rPr lang="en-US" altLang="zh-CN" sz="1400" dirty="0">
                  <a:solidFill>
                    <a:srgbClr val="000000"/>
                  </a:solidFill>
                  <a:latin typeface="Courier New" panose="02070309020205020404" charset="0"/>
                  <a:ea typeface="宋体" panose="02010600030101010101" pitchFamily="2" charset="-122"/>
                  <a:sym typeface="+mn-ea"/>
                </a:rPr>
                <a:t>set implicit transactions off</a:t>
              </a:r>
              <a:r>
                <a:rPr lang="zh-CN" altLang="en-US" sz="1400" dirty="0">
                  <a:solidFill>
                    <a:srgbClr val="000000"/>
                  </a:solidFill>
                  <a:latin typeface="Courier New" panose="02070309020205020404" charset="0"/>
                  <a:ea typeface="宋体" panose="02010600030101010101" pitchFamily="2" charset="-122"/>
                  <a:sym typeface="+mn-ea"/>
                </a:rPr>
                <a:t>语句引导的事务处理语句。在显式事务模式下，每个事务均以</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语句定义事务开始，用</a:t>
              </a:r>
              <a:r>
                <a:rPr lang="en-US" altLang="zh-CN" sz="1400" dirty="0">
                  <a:solidFill>
                    <a:srgbClr val="000000"/>
                  </a:solidFill>
                  <a:latin typeface="Courier New" panose="02070309020205020404" charset="0"/>
                  <a:ea typeface="宋体" panose="02010600030101010101" pitchFamily="2" charset="-122"/>
                  <a:sym typeface="+mn-ea"/>
                </a:rPr>
                <a:t>commit</a:t>
              </a:r>
              <a:r>
                <a:rPr lang="zh-CN" altLang="en-US" sz="1400" dirty="0">
                  <a:solidFill>
                    <a:srgbClr val="000000"/>
                  </a:solidFill>
                  <a:latin typeface="Courier New" panose="02070309020205020404" charset="0"/>
                  <a:ea typeface="宋体" panose="02010600030101010101" pitchFamily="2" charset="-122"/>
                  <a:sym typeface="+mn-ea"/>
                </a:rPr>
                <a:t>或</a:t>
              </a:r>
              <a:r>
                <a:rPr lang="en-US" altLang="zh-CN" sz="1400" dirty="0">
                  <a:solidFill>
                    <a:srgbClr val="000000"/>
                  </a:solidFill>
                  <a:latin typeface="Courier New" panose="02070309020205020404" charset="0"/>
                  <a:ea typeface="宋体" panose="02010600030101010101" pitchFamily="2" charset="-122"/>
                  <a:sym typeface="+mn-ea"/>
                </a:rPr>
                <a:t>rollback</a:t>
              </a:r>
              <a:r>
                <a:rPr lang="zh-CN" altLang="en-US" sz="1400" dirty="0">
                  <a:solidFill>
                    <a:srgbClr val="000000"/>
                  </a:solidFill>
                  <a:latin typeface="Courier New" panose="02070309020205020404" charset="0"/>
                  <a:ea typeface="宋体" panose="02010600030101010101" pitchFamily="2" charset="-122"/>
                  <a:sym typeface="+mn-ea"/>
                </a:rPr>
                <a:t>语句定义事务结束；若事务不以</a:t>
              </a:r>
              <a:r>
                <a:rPr lang="en-US" altLang="zh-CN" sz="1400" dirty="0">
                  <a:solidFill>
                    <a:srgbClr val="000000"/>
                  </a:solidFill>
                  <a:latin typeface="Courier New" panose="02070309020205020404" charset="0"/>
                  <a:ea typeface="宋体" panose="02010600030101010101" pitchFamily="2" charset="-122"/>
                  <a:sym typeface="+mn-ea"/>
                </a:rPr>
                <a:t>begin transaction</a:t>
              </a:r>
              <a:r>
                <a:rPr lang="zh-CN" altLang="en-US" sz="1400" dirty="0">
                  <a:solidFill>
                    <a:srgbClr val="000000"/>
                  </a:solidFill>
                  <a:latin typeface="Courier New" panose="02070309020205020404" charset="0"/>
                  <a:ea typeface="宋体" panose="02010600030101010101" pitchFamily="2" charset="-122"/>
                  <a:sym typeface="+mn-ea"/>
                </a:rPr>
                <a:t>语句定义事务开始，则进入自动提交事务模式。</a:t>
              </a:r>
              <a:endParaRPr lang="en-US" sz="1400" dirty="0">
                <a:solidFill>
                  <a:srgbClr val="000000"/>
                </a:solidFill>
                <a:latin typeface="Courier New" panose="02070309020205020404" charset="0"/>
                <a:ea typeface="宋体" panose="02010600030101010101" pitchFamily="2" charset="-122"/>
                <a:sym typeface="+mn-ea"/>
              </a:endParaRPr>
            </a:p>
          </p:txBody>
        </p:sp>
        <p:sp>
          <p:nvSpPr>
            <p:cNvPr id="22" name="矩形 21"/>
            <p:cNvSpPr/>
            <p:nvPr/>
          </p:nvSpPr>
          <p:spPr>
            <a:xfrm>
              <a:off x="1088299" y="4213143"/>
              <a:ext cx="2241974" cy="308136"/>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rgbClr val="000000">
                      <a:lumMod val="65000"/>
                      <a:lumOff val="35000"/>
                    </a:srgbClr>
                  </a:solidFill>
                </a:rPr>
                <a:t>显式事务模式</a:t>
              </a:r>
            </a:p>
          </p:txBody>
        </p:sp>
      </p:grpSp>
      <p:grpSp>
        <p:nvGrpSpPr>
          <p:cNvPr id="16" name="组合 15"/>
          <p:cNvGrpSpPr/>
          <p:nvPr/>
        </p:nvGrpSpPr>
        <p:grpSpPr>
          <a:xfrm>
            <a:off x="1035836" y="2650482"/>
            <a:ext cx="10720872" cy="4220821"/>
            <a:chOff x="1072548" y="4153868"/>
            <a:chExt cx="3224212" cy="786555"/>
          </a:xfrm>
        </p:grpSpPr>
        <p:sp>
          <p:nvSpPr>
            <p:cNvPr id="17" name="矩形 16"/>
            <p:cNvSpPr/>
            <p:nvPr/>
          </p:nvSpPr>
          <p:spPr>
            <a:xfrm>
              <a:off x="1072548" y="4252169"/>
              <a:ext cx="3224212" cy="688254"/>
            </a:xfrm>
            <a:prstGeom prst="rect">
              <a:avLst/>
            </a:prstGeom>
          </p:spPr>
          <p:txBody>
            <a:bodyPr wrap="square">
              <a:spAutoFit/>
              <a:scene3d>
                <a:camera prst="orthographicFront"/>
                <a:lightRig rig="threePt" dir="t"/>
              </a:scene3d>
              <a:sp3d contourW="6350"/>
            </a:bodyPr>
            <a:lstStyle/>
            <a:p>
              <a:r>
                <a:rPr lang="en-US" altLang="zh-CN" dirty="0">
                  <a:solidFill>
                    <a:srgbClr val="000000"/>
                  </a:solidFill>
                  <a:latin typeface="Courier New" panose="02070309020205020404" charset="0"/>
                  <a:ea typeface="宋体" panose="02010600030101010101" pitchFamily="2" charset="-122"/>
                  <a:sym typeface="+mn-ea"/>
                </a:rPr>
                <a:t>use </a:t>
              </a:r>
              <a:r>
                <a:rPr lang="en-US" altLang="zh-CN" dirty="0" err="1">
                  <a:solidFill>
                    <a:srgbClr val="000000"/>
                  </a:solidFill>
                  <a:latin typeface="Courier New" panose="02070309020205020404" charset="0"/>
                  <a:ea typeface="宋体" panose="02010600030101010101" pitchFamily="2" charset="-122"/>
                  <a:sym typeface="+mn-ea"/>
                </a:rPr>
                <a:t>jxgl</a:t>
              </a:r>
              <a:endParaRPr lang="en-US" altLang="zh-CN" dirty="0">
                <a:solidFill>
                  <a:srgbClr val="000000"/>
                </a:solidFill>
                <a:latin typeface="Courier New" panose="02070309020205020404" charset="0"/>
                <a:ea typeface="宋体" panose="02010600030101010101" pitchFamily="2" charset="-122"/>
                <a:sym typeface="+mn-ea"/>
              </a:endParaRPr>
            </a:p>
            <a:p>
              <a:r>
                <a:rPr lang="en-US" altLang="zh-CN" dirty="0">
                  <a:solidFill>
                    <a:srgbClr val="000000"/>
                  </a:solidFill>
                  <a:latin typeface="Courier New" panose="02070309020205020404" charset="0"/>
                  <a:ea typeface="宋体" panose="02010600030101010101" pitchFamily="2" charset="-122"/>
                  <a:sym typeface="+mn-ea"/>
                </a:rPr>
                <a:t>go</a:t>
              </a:r>
            </a:p>
            <a:p>
              <a:r>
                <a:rPr lang="en-US" altLang="zh-CN" dirty="0">
                  <a:solidFill>
                    <a:srgbClr val="000000"/>
                  </a:solidFill>
                  <a:latin typeface="Courier New" panose="02070309020205020404" charset="0"/>
                  <a:ea typeface="宋体" panose="02010600030101010101" pitchFamily="2" charset="-122"/>
                  <a:sym typeface="+mn-ea"/>
                </a:rPr>
                <a:t>set </a:t>
              </a:r>
              <a:r>
                <a:rPr lang="en-US" altLang="zh-CN" dirty="0" err="1">
                  <a:solidFill>
                    <a:srgbClr val="000000"/>
                  </a:solidFill>
                  <a:latin typeface="Courier New" panose="02070309020205020404" charset="0"/>
                  <a:ea typeface="宋体" panose="02010600030101010101" pitchFamily="2" charset="-122"/>
                  <a:sym typeface="+mn-ea"/>
                </a:rPr>
                <a:t>implicit_transactions</a:t>
              </a:r>
              <a:r>
                <a:rPr lang="en-US" altLang="zh-CN" dirty="0">
                  <a:solidFill>
                    <a:srgbClr val="000000"/>
                  </a:solidFill>
                  <a:latin typeface="Courier New" panose="02070309020205020404" charset="0"/>
                  <a:ea typeface="宋体" panose="02010600030101010101" pitchFamily="2" charset="-122"/>
                  <a:sym typeface="+mn-ea"/>
                </a:rPr>
                <a:t> off    --</a:t>
              </a:r>
              <a:r>
                <a:rPr lang="zh-CN" altLang="en-US" dirty="0">
                  <a:solidFill>
                    <a:srgbClr val="000000"/>
                  </a:solidFill>
                  <a:latin typeface="Courier New" panose="02070309020205020404" charset="0"/>
                  <a:ea typeface="宋体" panose="02010600030101010101" pitchFamily="2" charset="-122"/>
                  <a:sym typeface="+mn-ea"/>
                </a:rPr>
                <a:t>使用显式事务模式</a:t>
              </a:r>
            </a:p>
            <a:p>
              <a:r>
                <a:rPr lang="en-US" altLang="zh-CN" dirty="0">
                  <a:solidFill>
                    <a:srgbClr val="000000"/>
                  </a:solidFill>
                  <a:latin typeface="Courier New" panose="02070309020205020404" charset="0"/>
                  <a:ea typeface="宋体" panose="02010600030101010101" pitchFamily="2" charset="-122"/>
                  <a:sym typeface="+mn-ea"/>
                </a:rPr>
                <a:t>select </a:t>
              </a:r>
              <a:r>
                <a:rPr lang="zh-CN" altLang="en-US" dirty="0">
                  <a:solidFill>
                    <a:srgbClr val="000000"/>
                  </a:solidFill>
                  <a:latin typeface="Courier New" panose="02070309020205020404" charset="0"/>
                  <a:ea typeface="宋体" panose="02010600030101010101" pitchFamily="2" charset="-122"/>
                  <a:sym typeface="+mn-ea"/>
                </a:rPr>
                <a:t>次数</a:t>
              </a:r>
              <a:r>
                <a:rPr lang="en-US" altLang="zh-CN" dirty="0">
                  <a:solidFill>
                    <a:srgbClr val="000000"/>
                  </a:solidFill>
                  <a:latin typeface="Courier New" panose="02070309020205020404" charset="0"/>
                  <a:ea typeface="宋体" panose="02010600030101010101" pitchFamily="2" charset="-122"/>
                  <a:sym typeface="+mn-ea"/>
                </a:rPr>
                <a:t>=0,* from </a:t>
              </a:r>
              <a:r>
                <a:rPr lang="zh-CN" altLang="en-US" dirty="0">
                  <a:solidFill>
                    <a:srgbClr val="000000"/>
                  </a:solidFill>
                  <a:latin typeface="Courier New" panose="02070309020205020404" charset="0"/>
                  <a:ea typeface="宋体" panose="02010600030101010101" pitchFamily="2" charset="-122"/>
                  <a:sym typeface="+mn-ea"/>
                </a:rPr>
                <a:t>学生			 </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检查当前表的内容</a:t>
              </a:r>
            </a:p>
            <a:p>
              <a:r>
                <a:rPr lang="en-US" altLang="zh-CN" dirty="0">
                  <a:solidFill>
                    <a:srgbClr val="000000"/>
                  </a:solidFill>
                  <a:latin typeface="Courier New" panose="02070309020205020404" charset="0"/>
                  <a:ea typeface="宋体" panose="02010600030101010101" pitchFamily="2" charset="-122"/>
                  <a:sym typeface="+mn-ea"/>
                </a:rPr>
                <a:t>begin transaction</a:t>
              </a:r>
            </a:p>
            <a:p>
              <a:r>
                <a:rPr lang="en-US" altLang="zh-CN" dirty="0">
                  <a:solidFill>
                    <a:srgbClr val="000000"/>
                  </a:solidFill>
                  <a:latin typeface="Courier New" panose="02070309020205020404" charset="0"/>
                  <a:ea typeface="宋体" panose="02010600030101010101" pitchFamily="2" charset="-122"/>
                  <a:sym typeface="+mn-ea"/>
                </a:rPr>
                <a:t>  insert into </a:t>
              </a:r>
              <a:r>
                <a:rPr lang="zh-CN" altLang="en-US" dirty="0">
                  <a:solidFill>
                    <a:srgbClr val="000000"/>
                  </a:solidFill>
                  <a:latin typeface="Courier New" panose="02070309020205020404" charset="0"/>
                  <a:ea typeface="宋体" panose="02010600030101010101" pitchFamily="2" charset="-122"/>
                  <a:sym typeface="+mn-ea"/>
                </a:rPr>
                <a:t>学生</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)values('22010101','</a:t>
              </a:r>
              <a:r>
                <a:rPr lang="zh-CN" altLang="en-US" dirty="0">
                  <a:solidFill>
                    <a:srgbClr val="000000"/>
                  </a:solidFill>
                  <a:latin typeface="Courier New" panose="02070309020205020404" charset="0"/>
                  <a:ea typeface="宋体" panose="02010600030101010101" pitchFamily="2" charset="-122"/>
                  <a:sym typeface="+mn-ea"/>
                </a:rPr>
                <a:t>司武长</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男</a:t>
              </a:r>
              <a:r>
                <a:rPr lang="en-US" altLang="zh-CN" dirty="0">
                  <a:solidFill>
                    <a:srgbClr val="000000"/>
                  </a:solidFill>
                  <a:latin typeface="Courier New" panose="02070309020205020404" charset="0"/>
                  <a:ea typeface="宋体" panose="02010600030101010101" pitchFamily="2" charset="-122"/>
                  <a:sym typeface="+mn-ea"/>
                </a:rPr>
                <a:t>')</a:t>
              </a:r>
            </a:p>
            <a:p>
              <a:r>
                <a:rPr lang="en-US" altLang="zh-CN" dirty="0">
                  <a:solidFill>
                    <a:srgbClr val="000000"/>
                  </a:solidFill>
                  <a:latin typeface="Courier New" panose="02070309020205020404" charset="0"/>
                  <a:ea typeface="宋体" panose="02010600030101010101" pitchFamily="2" charset="-122"/>
                  <a:sym typeface="+mn-ea"/>
                </a:rPr>
                <a:t>save transaction label</a:t>
              </a:r>
            </a:p>
            <a:p>
              <a:r>
                <a:rPr lang="en-US" altLang="zh-CN" dirty="0">
                  <a:solidFill>
                    <a:srgbClr val="000000"/>
                  </a:solidFill>
                  <a:latin typeface="Courier New" panose="02070309020205020404" charset="0"/>
                  <a:ea typeface="宋体" panose="02010600030101010101" pitchFamily="2" charset="-122"/>
                  <a:sym typeface="+mn-ea"/>
                </a:rPr>
                <a:t>  insert into </a:t>
              </a:r>
              <a:r>
                <a:rPr lang="zh-CN" altLang="en-US" dirty="0">
                  <a:solidFill>
                    <a:srgbClr val="000000"/>
                  </a:solidFill>
                  <a:latin typeface="Courier New" panose="02070309020205020404" charset="0"/>
                  <a:ea typeface="宋体" panose="02010600030101010101" pitchFamily="2" charset="-122"/>
                  <a:sym typeface="+mn-ea"/>
                </a:rPr>
                <a:t>学生</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学号</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姓名</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性别</a:t>
              </a:r>
              <a:r>
                <a:rPr lang="en-US" altLang="zh-CN" dirty="0">
                  <a:solidFill>
                    <a:srgbClr val="000000"/>
                  </a:solidFill>
                  <a:latin typeface="Courier New" panose="02070309020205020404" charset="0"/>
                  <a:ea typeface="宋体" panose="02010600030101010101" pitchFamily="2" charset="-122"/>
                  <a:sym typeface="+mn-ea"/>
                </a:rPr>
                <a:t>)values('22010102','</a:t>
              </a:r>
              <a:r>
                <a:rPr lang="zh-CN" altLang="en-US" dirty="0">
                  <a:solidFill>
                    <a:srgbClr val="000000"/>
                  </a:solidFill>
                  <a:latin typeface="Courier New" panose="02070309020205020404" charset="0"/>
                  <a:ea typeface="宋体" panose="02010600030101010101" pitchFamily="2" charset="-122"/>
                  <a:sym typeface="+mn-ea"/>
                </a:rPr>
                <a:t>那佳佳</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女</a:t>
              </a:r>
              <a:r>
                <a:rPr lang="en-US" altLang="zh-CN" dirty="0">
                  <a:solidFill>
                    <a:srgbClr val="000000"/>
                  </a:solidFill>
                  <a:latin typeface="Courier New" panose="02070309020205020404" charset="0"/>
                  <a:ea typeface="宋体" panose="02010600030101010101" pitchFamily="2" charset="-122"/>
                  <a:sym typeface="+mn-ea"/>
                </a:rPr>
                <a:t>')</a:t>
              </a:r>
            </a:p>
            <a:p>
              <a:r>
                <a:rPr lang="en-US" altLang="zh-CN" dirty="0">
                  <a:solidFill>
                    <a:srgbClr val="000000"/>
                  </a:solidFill>
                  <a:latin typeface="Courier New" panose="02070309020205020404" charset="0"/>
                  <a:ea typeface="宋体" panose="02010600030101010101" pitchFamily="2" charset="-122"/>
                  <a:sym typeface="+mn-ea"/>
                </a:rPr>
                <a:t>  select </a:t>
              </a:r>
              <a:r>
                <a:rPr lang="zh-CN" altLang="en-US" dirty="0">
                  <a:solidFill>
                    <a:srgbClr val="000000"/>
                  </a:solidFill>
                  <a:latin typeface="Courier New" panose="02070309020205020404" charset="0"/>
                  <a:ea typeface="宋体" panose="02010600030101010101" pitchFamily="2" charset="-122"/>
                  <a:sym typeface="+mn-ea"/>
                </a:rPr>
                <a:t>次数</a:t>
              </a:r>
              <a:r>
                <a:rPr lang="en-US" altLang="zh-CN" dirty="0">
                  <a:solidFill>
                    <a:srgbClr val="000000"/>
                  </a:solidFill>
                  <a:latin typeface="Courier New" panose="02070309020205020404" charset="0"/>
                  <a:ea typeface="宋体" panose="02010600030101010101" pitchFamily="2" charset="-122"/>
                  <a:sym typeface="+mn-ea"/>
                </a:rPr>
                <a:t>=1,* from </a:t>
              </a:r>
              <a:r>
                <a:rPr lang="zh-CN" altLang="en-US" dirty="0">
                  <a:solidFill>
                    <a:srgbClr val="000000"/>
                  </a:solidFill>
                  <a:latin typeface="Courier New" panose="02070309020205020404" charset="0"/>
                  <a:ea typeface="宋体" panose="02010600030101010101" pitchFamily="2" charset="-122"/>
                  <a:sym typeface="+mn-ea"/>
                </a:rPr>
                <a:t>学生		</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显示插入两条记录</a:t>
              </a:r>
            </a:p>
            <a:p>
              <a:r>
                <a:rPr lang="en-US" altLang="zh-CN" dirty="0">
                  <a:solidFill>
                    <a:srgbClr val="000000"/>
                  </a:solidFill>
                  <a:latin typeface="Courier New" panose="02070309020205020404" charset="0"/>
                  <a:ea typeface="宋体" panose="02010600030101010101" pitchFamily="2" charset="-122"/>
                  <a:sym typeface="+mn-ea"/>
                </a:rPr>
                <a:t>rollback transaction label		--</a:t>
              </a:r>
              <a:r>
                <a:rPr lang="zh-CN" altLang="en-US" dirty="0">
                  <a:solidFill>
                    <a:srgbClr val="000000"/>
                  </a:solidFill>
                  <a:latin typeface="Courier New" panose="02070309020205020404" charset="0"/>
                  <a:ea typeface="宋体" panose="02010600030101010101" pitchFamily="2" charset="-122"/>
                  <a:sym typeface="+mn-ea"/>
                </a:rPr>
                <a:t>回滚到事务保存点</a:t>
              </a:r>
            </a:p>
            <a:p>
              <a:r>
                <a:rPr lang="zh-CN" altLang="en-US" dirty="0">
                  <a:solidFill>
                    <a:srgbClr val="000000"/>
                  </a:solidFill>
                  <a:latin typeface="Courier New" panose="02070309020205020404" charset="0"/>
                  <a:ea typeface="宋体" panose="02010600030101010101" pitchFamily="2" charset="-122"/>
                  <a:sym typeface="+mn-ea"/>
                </a:rPr>
                <a:t>  </a:t>
              </a:r>
              <a:r>
                <a:rPr lang="en-US" altLang="zh-CN" dirty="0">
                  <a:solidFill>
                    <a:srgbClr val="000000"/>
                  </a:solidFill>
                  <a:latin typeface="Courier New" panose="02070309020205020404" charset="0"/>
                  <a:ea typeface="宋体" panose="02010600030101010101" pitchFamily="2" charset="-122"/>
                  <a:sym typeface="+mn-ea"/>
                </a:rPr>
                <a:t>select </a:t>
              </a:r>
              <a:r>
                <a:rPr lang="zh-CN" altLang="en-US" dirty="0">
                  <a:solidFill>
                    <a:srgbClr val="000000"/>
                  </a:solidFill>
                  <a:latin typeface="Courier New" panose="02070309020205020404" charset="0"/>
                  <a:ea typeface="宋体" panose="02010600030101010101" pitchFamily="2" charset="-122"/>
                  <a:sym typeface="+mn-ea"/>
                </a:rPr>
                <a:t>次数</a:t>
              </a:r>
              <a:r>
                <a:rPr lang="en-US" altLang="zh-CN" dirty="0">
                  <a:solidFill>
                    <a:srgbClr val="000000"/>
                  </a:solidFill>
                  <a:latin typeface="Courier New" panose="02070309020205020404" charset="0"/>
                  <a:ea typeface="宋体" panose="02010600030101010101" pitchFamily="2" charset="-122"/>
                  <a:sym typeface="+mn-ea"/>
                </a:rPr>
                <a:t>=2,* from </a:t>
              </a:r>
              <a:r>
                <a:rPr lang="zh-CN" altLang="en-US" dirty="0">
                  <a:solidFill>
                    <a:srgbClr val="000000"/>
                  </a:solidFill>
                  <a:latin typeface="Courier New" panose="02070309020205020404" charset="0"/>
                  <a:ea typeface="宋体" panose="02010600030101010101" pitchFamily="2" charset="-122"/>
                  <a:sym typeface="+mn-ea"/>
                </a:rPr>
                <a:t>学生		</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显示第</a:t>
              </a:r>
              <a:r>
                <a:rPr lang="en-US" altLang="zh-CN" dirty="0">
                  <a:solidFill>
                    <a:srgbClr val="000000"/>
                  </a:solidFill>
                  <a:latin typeface="Courier New" panose="02070309020205020404" charset="0"/>
                  <a:ea typeface="宋体" panose="02010600030101010101" pitchFamily="2" charset="-122"/>
                  <a:sym typeface="+mn-ea"/>
                </a:rPr>
                <a:t>1</a:t>
              </a:r>
              <a:r>
                <a:rPr lang="zh-CN" altLang="en-US" dirty="0">
                  <a:solidFill>
                    <a:srgbClr val="000000"/>
                  </a:solidFill>
                  <a:latin typeface="Courier New" panose="02070309020205020404" charset="0"/>
                  <a:ea typeface="宋体" panose="02010600030101010101" pitchFamily="2" charset="-122"/>
                  <a:sym typeface="+mn-ea"/>
                </a:rPr>
                <a:t>次插入的记录被撤销了</a:t>
              </a:r>
            </a:p>
            <a:p>
              <a:r>
                <a:rPr lang="en-US" altLang="zh-CN" dirty="0">
                  <a:solidFill>
                    <a:srgbClr val="000000"/>
                  </a:solidFill>
                  <a:latin typeface="Courier New" panose="02070309020205020404" charset="0"/>
                  <a:ea typeface="宋体" panose="02010600030101010101" pitchFamily="2" charset="-122"/>
                  <a:sym typeface="+mn-ea"/>
                </a:rPr>
                <a:t>rollback transaction</a:t>
              </a:r>
            </a:p>
            <a:p>
              <a:r>
                <a:rPr lang="en-US" altLang="zh-CN" dirty="0">
                  <a:solidFill>
                    <a:srgbClr val="000000"/>
                  </a:solidFill>
                  <a:latin typeface="Courier New" panose="02070309020205020404" charset="0"/>
                  <a:ea typeface="宋体" panose="02010600030101010101" pitchFamily="2" charset="-122"/>
                  <a:sym typeface="+mn-ea"/>
                </a:rPr>
                <a:t>  select </a:t>
              </a:r>
              <a:r>
                <a:rPr lang="zh-CN" altLang="en-US" dirty="0">
                  <a:solidFill>
                    <a:srgbClr val="000000"/>
                  </a:solidFill>
                  <a:latin typeface="Courier New" panose="02070309020205020404" charset="0"/>
                  <a:ea typeface="宋体" panose="02010600030101010101" pitchFamily="2" charset="-122"/>
                  <a:sym typeface="+mn-ea"/>
                </a:rPr>
                <a:t>次数</a:t>
              </a:r>
              <a:r>
                <a:rPr lang="en-US" altLang="zh-CN" dirty="0">
                  <a:solidFill>
                    <a:srgbClr val="000000"/>
                  </a:solidFill>
                  <a:latin typeface="Courier New" panose="02070309020205020404" charset="0"/>
                  <a:ea typeface="宋体" panose="02010600030101010101" pitchFamily="2" charset="-122"/>
                  <a:sym typeface="+mn-ea"/>
                </a:rPr>
                <a:t>=3,* from </a:t>
              </a:r>
              <a:r>
                <a:rPr lang="zh-CN" altLang="en-US" dirty="0">
                  <a:solidFill>
                    <a:srgbClr val="000000"/>
                  </a:solidFill>
                  <a:latin typeface="Courier New" panose="02070309020205020404" charset="0"/>
                  <a:ea typeface="宋体" panose="02010600030101010101" pitchFamily="2" charset="-122"/>
                  <a:sym typeface="+mn-ea"/>
                </a:rPr>
                <a:t>学生		</a:t>
              </a:r>
              <a:r>
                <a:rPr lang="en-US" altLang="zh-CN" dirty="0">
                  <a:solidFill>
                    <a:srgbClr val="000000"/>
                  </a:solidFill>
                  <a:latin typeface="Courier New" panose="02070309020205020404" charset="0"/>
                  <a:ea typeface="宋体" panose="02010600030101010101" pitchFamily="2" charset="-122"/>
                  <a:sym typeface="+mn-ea"/>
                </a:rPr>
                <a:t>--</a:t>
              </a:r>
              <a:r>
                <a:rPr lang="zh-CN" altLang="en-US" dirty="0">
                  <a:solidFill>
                    <a:srgbClr val="000000"/>
                  </a:solidFill>
                  <a:latin typeface="Courier New" panose="02070309020205020404" charset="0"/>
                  <a:ea typeface="宋体" panose="02010600030101010101" pitchFamily="2" charset="-122"/>
                  <a:sym typeface="+mn-ea"/>
                </a:rPr>
                <a:t>显示第</a:t>
              </a:r>
              <a:r>
                <a:rPr lang="en-US" altLang="zh-CN" dirty="0">
                  <a:solidFill>
                    <a:srgbClr val="000000"/>
                  </a:solidFill>
                  <a:latin typeface="Courier New" panose="02070309020205020404" charset="0"/>
                  <a:ea typeface="宋体" panose="02010600030101010101" pitchFamily="2" charset="-122"/>
                  <a:sym typeface="+mn-ea"/>
                </a:rPr>
                <a:t>2</a:t>
              </a:r>
              <a:r>
                <a:rPr lang="zh-CN" altLang="en-US" dirty="0">
                  <a:solidFill>
                    <a:srgbClr val="000000"/>
                  </a:solidFill>
                  <a:latin typeface="Courier New" panose="02070309020205020404" charset="0"/>
                  <a:ea typeface="宋体" panose="02010600030101010101" pitchFamily="2" charset="-122"/>
                  <a:sym typeface="+mn-ea"/>
                </a:rPr>
                <a:t>次插入的记录被撤销了</a:t>
              </a:r>
            </a:p>
          </p:txBody>
        </p:sp>
        <p:sp>
          <p:nvSpPr>
            <p:cNvPr id="23" name="矩形 22"/>
            <p:cNvSpPr/>
            <p:nvPr/>
          </p:nvSpPr>
          <p:spPr>
            <a:xfrm>
              <a:off x="1088299" y="4153868"/>
              <a:ext cx="3208461" cy="79149"/>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smtClean="0">
                  <a:solidFill>
                    <a:srgbClr val="000000">
                      <a:lumMod val="65000"/>
                      <a:lumOff val="35000"/>
                    </a:srgbClr>
                  </a:solidFill>
                </a:rPr>
                <a:t>【</a:t>
              </a:r>
              <a:r>
                <a:rPr lang="zh-CN" altLang="en-US" b="1" dirty="0" smtClean="0">
                  <a:solidFill>
                    <a:srgbClr val="000000">
                      <a:lumMod val="65000"/>
                      <a:lumOff val="35000"/>
                    </a:srgbClr>
                  </a:solidFill>
                </a:rPr>
                <a:t>例</a:t>
              </a:r>
              <a:r>
                <a:rPr lang="en-US" altLang="zh-CN" b="1" dirty="0" smtClean="0">
                  <a:solidFill>
                    <a:srgbClr val="000000">
                      <a:lumMod val="65000"/>
                      <a:lumOff val="35000"/>
                    </a:srgbClr>
                  </a:solidFill>
                </a:rPr>
                <a:t>03】</a:t>
              </a:r>
              <a:r>
                <a:rPr lang="zh-CN" altLang="en-US" b="1" dirty="0">
                  <a:solidFill>
                    <a:srgbClr val="000000">
                      <a:lumMod val="65000"/>
                      <a:lumOff val="35000"/>
                    </a:srgbClr>
                  </a:solidFill>
                </a:rPr>
                <a:t>定义一个事务，使用事务保存点，向“学生”表中插入一条只包含学号、姓名和性别的记录。</a:t>
              </a:r>
            </a:p>
          </p:txBody>
        </p:sp>
      </p:grpSp>
    </p:spTree>
    <p:extLst>
      <p:ext uri="{BB962C8B-B14F-4D97-AF65-F5344CB8AC3E}">
        <p14:creationId xmlns:p14="http://schemas.microsoft.com/office/powerpoint/2010/main" val="4257905435"/>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16A085"/>
    </a:accent2>
    <a:accent3>
      <a:srgbClr val="9BBB59"/>
    </a:accent3>
    <a:accent4>
      <a:srgbClr val="F39C12"/>
    </a:accent4>
    <a:accent5>
      <a:srgbClr val="C0392B"/>
    </a:accent5>
    <a:accent6>
      <a:srgbClr val="2C3F50"/>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388</TotalTime>
  <Words>10139</Words>
  <Application>Microsoft Office PowerPoint</Application>
  <PresentationFormat>自定义</PresentationFormat>
  <Paragraphs>1497</Paragraphs>
  <Slides>65</Slides>
  <Notes>65</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dc:title>
  <dc:creator>第一PPT</dc:creator>
  <cp:keywords>www.1ppt.com</cp:keywords>
  <dc:description>www.1ppt.com</dc:description>
  <cp:lastModifiedBy>微软用户</cp:lastModifiedBy>
  <cp:revision>284</cp:revision>
  <dcterms:created xsi:type="dcterms:W3CDTF">2017-05-13T03:05:00Z</dcterms:created>
  <dcterms:modified xsi:type="dcterms:W3CDTF">2022-01-18T09:45:56Z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