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77" r:id="rId4"/>
    <p:sldId id="260" r:id="rId5"/>
    <p:sldId id="278" r:id="rId6"/>
    <p:sldId id="273" r:id="rId7"/>
    <p:sldId id="261" r:id="rId8"/>
    <p:sldId id="263" r:id="rId9"/>
    <p:sldId id="279" r:id="rId10"/>
    <p:sldId id="264" r:id="rId11"/>
    <p:sldId id="267" r:id="rId12"/>
    <p:sldId id="266" r:id="rId13"/>
    <p:sldId id="280" r:id="rId14"/>
    <p:sldId id="276" r:id="rId15"/>
    <p:sldId id="270" r:id="rId16"/>
    <p:sldId id="269" r:id="rId17"/>
    <p:sldId id="274" r:id="rId18"/>
    <p:sldId id="275" r:id="rId19"/>
    <p:sldId id="281" r:id="rId20"/>
    <p:sldId id="282" r:id="rId21"/>
    <p:sldId id="268"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6F0FF-F154-4FB1-968E-FCCA11812813}" v="2" dt="2024-08-19T18:31:13.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52" autoAdjust="0"/>
  </p:normalViewPr>
  <p:slideViewPr>
    <p:cSldViewPr>
      <p:cViewPr varScale="1">
        <p:scale>
          <a:sx n="98" d="100"/>
          <a:sy n="98" d="100"/>
        </p:scale>
        <p:origin x="126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hai Duan" userId="bd6124f6-7f26-4f96-aa0e-95d0afbb2131" providerId="ADAL" clId="{C486F0FF-F154-4FB1-968E-FCCA11812813}"/>
    <pc:docChg chg="custSel addSld delSld modSld sldOrd">
      <pc:chgData name="Zhenhai Duan" userId="bd6124f6-7f26-4f96-aa0e-95d0afbb2131" providerId="ADAL" clId="{C486F0FF-F154-4FB1-968E-FCCA11812813}" dt="2024-08-19T19:04:42.749" v="1699" actId="20577"/>
      <pc:docMkLst>
        <pc:docMk/>
      </pc:docMkLst>
      <pc:sldChg chg="modSp mod">
        <pc:chgData name="Zhenhai Duan" userId="bd6124f6-7f26-4f96-aa0e-95d0afbb2131" providerId="ADAL" clId="{C486F0FF-F154-4FB1-968E-FCCA11812813}" dt="2024-08-19T18:29:07.668" v="290" actId="20577"/>
        <pc:sldMkLst>
          <pc:docMk/>
          <pc:sldMk cId="0" sldId="258"/>
        </pc:sldMkLst>
        <pc:spChg chg="mod">
          <ac:chgData name="Zhenhai Duan" userId="bd6124f6-7f26-4f96-aa0e-95d0afbb2131" providerId="ADAL" clId="{C486F0FF-F154-4FB1-968E-FCCA11812813}" dt="2024-08-19T18:29:07.668" v="290" actId="20577"/>
          <ac:spMkLst>
            <pc:docMk/>
            <pc:sldMk cId="0" sldId="258"/>
            <ac:spMk id="3" creationId="{00000000-0000-0000-0000-000000000000}"/>
          </ac:spMkLst>
        </pc:spChg>
      </pc:sldChg>
      <pc:sldChg chg="modSp mod">
        <pc:chgData name="Zhenhai Duan" userId="bd6124f6-7f26-4f96-aa0e-95d0afbb2131" providerId="ADAL" clId="{C486F0FF-F154-4FB1-968E-FCCA11812813}" dt="2024-08-19T18:41:44.369" v="974" actId="20577"/>
        <pc:sldMkLst>
          <pc:docMk/>
          <pc:sldMk cId="0" sldId="260"/>
        </pc:sldMkLst>
        <pc:spChg chg="mod">
          <ac:chgData name="Zhenhai Duan" userId="bd6124f6-7f26-4f96-aa0e-95d0afbb2131" providerId="ADAL" clId="{C486F0FF-F154-4FB1-968E-FCCA11812813}" dt="2024-08-19T18:41:44.369" v="974" actId="20577"/>
          <ac:spMkLst>
            <pc:docMk/>
            <pc:sldMk cId="0" sldId="260"/>
            <ac:spMk id="3" creationId="{00000000-0000-0000-0000-000000000000}"/>
          </ac:spMkLst>
        </pc:spChg>
      </pc:sldChg>
      <pc:sldChg chg="modSp mod">
        <pc:chgData name="Zhenhai Duan" userId="bd6124f6-7f26-4f96-aa0e-95d0afbb2131" providerId="ADAL" clId="{C486F0FF-F154-4FB1-968E-FCCA11812813}" dt="2024-08-19T18:47:53.983" v="1059" actId="20577"/>
        <pc:sldMkLst>
          <pc:docMk/>
          <pc:sldMk cId="0" sldId="261"/>
        </pc:sldMkLst>
        <pc:spChg chg="mod">
          <ac:chgData name="Zhenhai Duan" userId="bd6124f6-7f26-4f96-aa0e-95d0afbb2131" providerId="ADAL" clId="{C486F0FF-F154-4FB1-968E-FCCA11812813}" dt="2024-08-19T18:47:53.983" v="1059" actId="20577"/>
          <ac:spMkLst>
            <pc:docMk/>
            <pc:sldMk cId="0" sldId="261"/>
            <ac:spMk id="6147" creationId="{00000000-0000-0000-0000-000000000000}"/>
          </ac:spMkLst>
        </pc:spChg>
      </pc:sldChg>
      <pc:sldChg chg="modSp mod">
        <pc:chgData name="Zhenhai Duan" userId="bd6124f6-7f26-4f96-aa0e-95d0afbb2131" providerId="ADAL" clId="{C486F0FF-F154-4FB1-968E-FCCA11812813}" dt="2024-08-19T18:57:07.243" v="1263" actId="20577"/>
        <pc:sldMkLst>
          <pc:docMk/>
          <pc:sldMk cId="0" sldId="266"/>
        </pc:sldMkLst>
        <pc:spChg chg="mod">
          <ac:chgData name="Zhenhai Duan" userId="bd6124f6-7f26-4f96-aa0e-95d0afbb2131" providerId="ADAL" clId="{C486F0FF-F154-4FB1-968E-FCCA11812813}" dt="2024-08-19T18:57:07.243" v="1263" actId="20577"/>
          <ac:spMkLst>
            <pc:docMk/>
            <pc:sldMk cId="0" sldId="266"/>
            <ac:spMk id="8195" creationId="{00000000-0000-0000-0000-000000000000}"/>
          </ac:spMkLst>
        </pc:spChg>
      </pc:sldChg>
      <pc:sldChg chg="ord">
        <pc:chgData name="Zhenhai Duan" userId="bd6124f6-7f26-4f96-aa0e-95d0afbb2131" providerId="ADAL" clId="{C486F0FF-F154-4FB1-968E-FCCA11812813}" dt="2024-08-19T18:51:35.555" v="1061"/>
        <pc:sldMkLst>
          <pc:docMk/>
          <pc:sldMk cId="0" sldId="268"/>
        </pc:sldMkLst>
      </pc:sldChg>
      <pc:sldChg chg="modSp mod">
        <pc:chgData name="Zhenhai Duan" userId="bd6124f6-7f26-4f96-aa0e-95d0afbb2131" providerId="ADAL" clId="{C486F0FF-F154-4FB1-968E-FCCA11812813}" dt="2024-08-19T19:01:31.648" v="1516" actId="20577"/>
        <pc:sldMkLst>
          <pc:docMk/>
          <pc:sldMk cId="0" sldId="269"/>
        </pc:sldMkLst>
        <pc:spChg chg="mod">
          <ac:chgData name="Zhenhai Duan" userId="bd6124f6-7f26-4f96-aa0e-95d0afbb2131" providerId="ADAL" clId="{C486F0FF-F154-4FB1-968E-FCCA11812813}" dt="2024-08-19T19:01:31.648" v="1516" actId="20577"/>
          <ac:spMkLst>
            <pc:docMk/>
            <pc:sldMk cId="0" sldId="269"/>
            <ac:spMk id="3" creationId="{00000000-0000-0000-0000-000000000000}"/>
          </ac:spMkLst>
        </pc:spChg>
      </pc:sldChg>
      <pc:sldChg chg="modSp mod">
        <pc:chgData name="Zhenhai Duan" userId="bd6124f6-7f26-4f96-aa0e-95d0afbb2131" providerId="ADAL" clId="{C486F0FF-F154-4FB1-968E-FCCA11812813}" dt="2024-08-19T18:58:52.450" v="1335" actId="20577"/>
        <pc:sldMkLst>
          <pc:docMk/>
          <pc:sldMk cId="0" sldId="270"/>
        </pc:sldMkLst>
        <pc:spChg chg="mod">
          <ac:chgData name="Zhenhai Duan" userId="bd6124f6-7f26-4f96-aa0e-95d0afbb2131" providerId="ADAL" clId="{C486F0FF-F154-4FB1-968E-FCCA11812813}" dt="2024-08-19T18:58:52.450" v="1335" actId="20577"/>
          <ac:spMkLst>
            <pc:docMk/>
            <pc:sldMk cId="0" sldId="270"/>
            <ac:spMk id="3" creationId="{00000000-0000-0000-0000-000000000000}"/>
          </ac:spMkLst>
        </pc:spChg>
      </pc:sldChg>
      <pc:sldChg chg="del">
        <pc:chgData name="Zhenhai Duan" userId="bd6124f6-7f26-4f96-aa0e-95d0afbb2131" providerId="ADAL" clId="{C486F0FF-F154-4FB1-968E-FCCA11812813}" dt="2024-08-19T18:25:18.478" v="141" actId="2696"/>
        <pc:sldMkLst>
          <pc:docMk/>
          <pc:sldMk cId="0" sldId="272"/>
        </pc:sldMkLst>
      </pc:sldChg>
      <pc:sldChg chg="modSp mod">
        <pc:chgData name="Zhenhai Duan" userId="bd6124f6-7f26-4f96-aa0e-95d0afbb2131" providerId="ADAL" clId="{C486F0FF-F154-4FB1-968E-FCCA11812813}" dt="2024-08-19T18:43:59.004" v="990" actId="20577"/>
        <pc:sldMkLst>
          <pc:docMk/>
          <pc:sldMk cId="369078843" sldId="273"/>
        </pc:sldMkLst>
        <pc:spChg chg="mod">
          <ac:chgData name="Zhenhai Duan" userId="bd6124f6-7f26-4f96-aa0e-95d0afbb2131" providerId="ADAL" clId="{C486F0FF-F154-4FB1-968E-FCCA11812813}" dt="2024-08-19T18:43:59.004" v="990" actId="20577"/>
          <ac:spMkLst>
            <pc:docMk/>
            <pc:sldMk cId="369078843" sldId="273"/>
            <ac:spMk id="3" creationId="{00000000-0000-0000-0000-000000000000}"/>
          </ac:spMkLst>
        </pc:spChg>
      </pc:sldChg>
      <pc:sldChg chg="modSp mod">
        <pc:chgData name="Zhenhai Duan" userId="bd6124f6-7f26-4f96-aa0e-95d0afbb2131" providerId="ADAL" clId="{C486F0FF-F154-4FB1-968E-FCCA11812813}" dt="2024-08-19T19:03:14.426" v="1649" actId="20577"/>
        <pc:sldMkLst>
          <pc:docMk/>
          <pc:sldMk cId="3209829424" sldId="274"/>
        </pc:sldMkLst>
        <pc:spChg chg="mod">
          <ac:chgData name="Zhenhai Duan" userId="bd6124f6-7f26-4f96-aa0e-95d0afbb2131" providerId="ADAL" clId="{C486F0FF-F154-4FB1-968E-FCCA11812813}" dt="2024-08-19T19:03:14.426" v="1649" actId="20577"/>
          <ac:spMkLst>
            <pc:docMk/>
            <pc:sldMk cId="3209829424" sldId="274"/>
            <ac:spMk id="3" creationId="{00000000-0000-0000-0000-000000000000}"/>
          </ac:spMkLst>
        </pc:spChg>
      </pc:sldChg>
      <pc:sldChg chg="modSp mod">
        <pc:chgData name="Zhenhai Duan" userId="bd6124f6-7f26-4f96-aa0e-95d0afbb2131" providerId="ADAL" clId="{C486F0FF-F154-4FB1-968E-FCCA11812813}" dt="2024-08-19T19:03:39.652" v="1688" actId="313"/>
        <pc:sldMkLst>
          <pc:docMk/>
          <pc:sldMk cId="154444341" sldId="275"/>
        </pc:sldMkLst>
        <pc:spChg chg="mod">
          <ac:chgData name="Zhenhai Duan" userId="bd6124f6-7f26-4f96-aa0e-95d0afbb2131" providerId="ADAL" clId="{C486F0FF-F154-4FB1-968E-FCCA11812813}" dt="2024-08-19T19:03:39.652" v="1688" actId="313"/>
          <ac:spMkLst>
            <pc:docMk/>
            <pc:sldMk cId="154444341" sldId="275"/>
            <ac:spMk id="3" creationId="{00000000-0000-0000-0000-000000000000}"/>
          </ac:spMkLst>
        </pc:spChg>
      </pc:sldChg>
      <pc:sldChg chg="modSp mod">
        <pc:chgData name="Zhenhai Duan" userId="bd6124f6-7f26-4f96-aa0e-95d0afbb2131" providerId="ADAL" clId="{C486F0FF-F154-4FB1-968E-FCCA11812813}" dt="2024-08-19T18:33:32.131" v="619" actId="20577"/>
        <pc:sldMkLst>
          <pc:docMk/>
          <pc:sldMk cId="13569027" sldId="277"/>
        </pc:sldMkLst>
        <pc:spChg chg="mod">
          <ac:chgData name="Zhenhai Duan" userId="bd6124f6-7f26-4f96-aa0e-95d0afbb2131" providerId="ADAL" clId="{C486F0FF-F154-4FB1-968E-FCCA11812813}" dt="2024-08-19T18:33:32.131" v="619" actId="20577"/>
          <ac:spMkLst>
            <pc:docMk/>
            <pc:sldMk cId="13569027" sldId="277"/>
            <ac:spMk id="3" creationId="{00000000-0000-0000-0000-000000000000}"/>
          </ac:spMkLst>
        </pc:spChg>
      </pc:sldChg>
      <pc:sldChg chg="modSp mod">
        <pc:chgData name="Zhenhai Duan" userId="bd6124f6-7f26-4f96-aa0e-95d0afbb2131" providerId="ADAL" clId="{C486F0FF-F154-4FB1-968E-FCCA11812813}" dt="2024-08-19T18:42:33.671" v="986" actId="20577"/>
        <pc:sldMkLst>
          <pc:docMk/>
          <pc:sldMk cId="149250276" sldId="278"/>
        </pc:sldMkLst>
        <pc:spChg chg="mod">
          <ac:chgData name="Zhenhai Duan" userId="bd6124f6-7f26-4f96-aa0e-95d0afbb2131" providerId="ADAL" clId="{C486F0FF-F154-4FB1-968E-FCCA11812813}" dt="2024-08-19T18:42:33.671" v="986" actId="20577"/>
          <ac:spMkLst>
            <pc:docMk/>
            <pc:sldMk cId="149250276" sldId="278"/>
            <ac:spMk id="3" creationId="{00000000-0000-0000-0000-000000000000}"/>
          </ac:spMkLst>
        </pc:spChg>
      </pc:sldChg>
      <pc:sldChg chg="modSp mod">
        <pc:chgData name="Zhenhai Duan" userId="bd6124f6-7f26-4f96-aa0e-95d0afbb2131" providerId="ADAL" clId="{C486F0FF-F154-4FB1-968E-FCCA11812813}" dt="2024-08-19T19:04:42.749" v="1699" actId="20577"/>
        <pc:sldMkLst>
          <pc:docMk/>
          <pc:sldMk cId="3250278755" sldId="281"/>
        </pc:sldMkLst>
        <pc:spChg chg="mod">
          <ac:chgData name="Zhenhai Duan" userId="bd6124f6-7f26-4f96-aa0e-95d0afbb2131" providerId="ADAL" clId="{C486F0FF-F154-4FB1-968E-FCCA11812813}" dt="2024-08-19T19:04:42.749" v="1699" actId="20577"/>
          <ac:spMkLst>
            <pc:docMk/>
            <pc:sldMk cId="3250278755" sldId="281"/>
            <ac:spMk id="3" creationId="{9FCE159F-0725-4092-A61F-E4A55274E017}"/>
          </ac:spMkLst>
        </pc:spChg>
      </pc:sldChg>
      <pc:sldChg chg="modSp new mod ord">
        <pc:chgData name="Zhenhai Duan" userId="bd6124f6-7f26-4f96-aa0e-95d0afbb2131" providerId="ADAL" clId="{C486F0FF-F154-4FB1-968E-FCCA11812813}" dt="2024-08-19T18:52:24.536" v="1192" actId="20577"/>
        <pc:sldMkLst>
          <pc:docMk/>
          <pc:sldMk cId="729453395" sldId="282"/>
        </pc:sldMkLst>
        <pc:spChg chg="mod">
          <ac:chgData name="Zhenhai Duan" userId="bd6124f6-7f26-4f96-aa0e-95d0afbb2131" providerId="ADAL" clId="{C486F0FF-F154-4FB1-968E-FCCA11812813}" dt="2024-08-19T18:51:55.347" v="1076" actId="20577"/>
          <ac:spMkLst>
            <pc:docMk/>
            <pc:sldMk cId="729453395" sldId="282"/>
            <ac:spMk id="2" creationId="{281B173F-CC30-BF91-60C3-33CAFD4FA955}"/>
          </ac:spMkLst>
        </pc:spChg>
        <pc:spChg chg="mod">
          <ac:chgData name="Zhenhai Duan" userId="bd6124f6-7f26-4f96-aa0e-95d0afbb2131" providerId="ADAL" clId="{C486F0FF-F154-4FB1-968E-FCCA11812813}" dt="2024-08-19T18:52:24.536" v="1192" actId="20577"/>
          <ac:spMkLst>
            <pc:docMk/>
            <pc:sldMk cId="729453395" sldId="282"/>
            <ac:spMk id="3" creationId="{1F8CEB68-064C-6467-229A-29A806781C7A}"/>
          </ac:spMkLst>
        </pc:spChg>
      </pc:sldChg>
      <pc:sldChg chg="add ord">
        <pc:chgData name="Zhenhai Duan" userId="bd6124f6-7f26-4f96-aa0e-95d0afbb2131" providerId="ADAL" clId="{C486F0FF-F154-4FB1-968E-FCCA11812813}" dt="2024-08-19T18:52:48.396" v="1195"/>
        <pc:sldMkLst>
          <pc:docMk/>
          <pc:sldMk cId="2753051021"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98A5D7-DF5E-4558-A6C8-0AE75E3F7577}" type="datetimeFigureOut">
              <a:rPr lang="en-US" smtClean="0"/>
              <a:pPr/>
              <a:t>8/19/2024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DB2438-FBD2-4A55-800C-589BD050A27A}" type="slidenum">
              <a:rPr lang="en-US" smtClean="0"/>
              <a:pPr/>
              <a:t>‹#›</a:t>
            </a:fld>
            <a:endParaRPr lang="en-US"/>
          </a:p>
        </p:txBody>
      </p:sp>
    </p:spTree>
    <p:extLst>
      <p:ext uri="{BB962C8B-B14F-4D97-AF65-F5344CB8AC3E}">
        <p14:creationId xmlns:p14="http://schemas.microsoft.com/office/powerpoint/2010/main" val="72812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Make is a project management utility. It automatically determines which files (or targets) need to be updated and how they should be updated. Note that make has very broad usages. Here we only focus on how to manage the development of C projects. Moreover, there are different versions of make. Our discussions are based on GNU make.</a:t>
            </a:r>
          </a:p>
          <a:p>
            <a:endParaRPr lang="en-US"/>
          </a:p>
          <a:p>
            <a:r>
              <a:rPr lang="en-US"/>
              <a:t>Make relies on makefiles to tell it what to do. If you do not specify a makefile when you run make, the make will look for the default makefile names, which are GNUmakefile, makefile, and Makefile, in that order.  You should not use GNUmakefile, which is only understood by GNU make. Other versions of make will not recognize the file. Makefile is recommended, as it appears at the beginning of the file list under a directory.</a:t>
            </a:r>
          </a:p>
          <a:p>
            <a:endParaRPr lang="en-US"/>
          </a:p>
          <a:p>
            <a:r>
              <a:rPr lang="en-US"/>
              <a:t>You can overwrite the default makefile using the –f option. You can use any filename.</a:t>
            </a:r>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A08BEA-8687-48E0-9587-03CED43EB305}" type="slidenum">
              <a:rPr lang="en-US" smtClean="0">
                <a:latin typeface="Times New Roman" pitchFamily="18" charset="0"/>
              </a:rPr>
              <a:pPr/>
              <a:t>10</a:t>
            </a:fld>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An explicit rule informs make how to remake (update) one or more files (targets). It also specifies the dependencies or pre-requisites. That is, a target depends on these files, if any of them is changed, the target needs to be remade. The commands inform make how to remake (update) the targets if the dependencies have been modified since last remake. Note that, you must have a tab character at the beginning of the command line. Note also that multiple commands can be specified.</a:t>
            </a:r>
          </a:p>
          <a:p>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4BC30F-195F-44C8-B451-B2386F64D00F}" type="slidenum">
              <a:rPr lang="en-US" smtClean="0">
                <a:latin typeface="Times New Roman" pitchFamily="18" charset="0"/>
              </a:rPr>
              <a:pPr/>
              <a:t>11</a:t>
            </a:fld>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variable definition assigns a text string to a variable. For example, in variable definition, CC=gcc, we assign gcc to CC. In this way, we can use CC in later part of the makefile. GNU make supports a number of predefined variables (names of programs), including CC, CXX etc. A number of additional variables used as arguments for other variables are also pre-defined. The default values for all of these is the empty string, unless otherwise noted. </a:t>
            </a:r>
          </a:p>
          <a:p>
            <a:endParaRPr lang="en-US"/>
          </a:p>
          <a:p>
            <a:r>
              <a:rPr lang="en-US"/>
              <a:t>CFLAGS</a:t>
            </a:r>
          </a:p>
          <a:p>
            <a:r>
              <a:rPr lang="en-US"/>
              <a:t>	Extra flags to give to the C compiler. </a:t>
            </a:r>
            <a:br>
              <a:rPr lang="en-US"/>
            </a:br>
            <a:r>
              <a:rPr lang="en-US"/>
              <a:t>CXXFLAGS</a:t>
            </a:r>
          </a:p>
          <a:p>
            <a:r>
              <a:rPr lang="en-US"/>
              <a:t>	Extra flags to give to the C++ compiler. </a:t>
            </a:r>
            <a:br>
              <a:rPr lang="en-US"/>
            </a:br>
            <a:r>
              <a:rPr lang="en-US"/>
              <a:t>CPPFLAGS</a:t>
            </a:r>
          </a:p>
          <a:p>
            <a:r>
              <a:rPr lang="en-US"/>
              <a:t>	Extra flags to give to the C preprocessor and programs that use it (the C and Fortran compilers). </a:t>
            </a:r>
            <a:br>
              <a:rPr lang="en-US"/>
            </a:br>
            <a:br>
              <a:rPr lang="en-US"/>
            </a:br>
            <a:r>
              <a:rPr lang="en-US"/>
              <a:t>LDFLAGS</a:t>
            </a:r>
          </a:p>
          <a:p>
            <a:r>
              <a:rPr lang="en-US"/>
              <a:t>	Extra flags to give to compilers when they are supposed to invoke the linker, `ld'. </a:t>
            </a:r>
          </a:p>
          <a:p>
            <a:endParaRPr lang="en-US"/>
          </a:p>
          <a:p>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4B6D60-F6E1-4ED3-B48F-7A829E9FA040}" type="slidenum">
              <a:rPr lang="en-US" smtClean="0">
                <a:latin typeface="Times New Roman" pitchFamily="18" charset="0"/>
              </a:rPr>
              <a:pPr/>
              <a:t>12</a:t>
            </a:fld>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DB2438-FBD2-4A55-800C-589BD050A27A}" type="slidenum">
              <a:rPr lang="en-US" smtClean="0"/>
              <a:pPr/>
              <a:t>17</a:t>
            </a:fld>
            <a:endParaRPr lang="en-US"/>
          </a:p>
        </p:txBody>
      </p:sp>
    </p:spTree>
    <p:extLst>
      <p:ext uri="{BB962C8B-B14F-4D97-AF65-F5344CB8AC3E}">
        <p14:creationId xmlns:p14="http://schemas.microsoft.com/office/powerpoint/2010/main" val="298086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Make supports many implicit rules. They are similar to the explicit rules, but you do not need to write them. Make understands and uses them when no explicit rules can be found. For example, there are standard ways to compile C program (.c file) into object file (.o file), and make supports such an implicit rule. For example, consider the following makefile (which is all contained in the makefile). Note that we did not specify how to remake foo.o and bar.o. make in this case will use the implicit rule to compile source code .c files to generate .o object files.</a:t>
            </a:r>
          </a:p>
          <a:p>
            <a:endParaRPr lang="en-US"/>
          </a:p>
          <a:p>
            <a:r>
              <a:rPr lang="en-US"/>
              <a:t>You can add new implicit rules by defining pattern rules. Pattern rules are similar to explicit rules, except that, the target name contains the percentage sign (%), which can match any substrings.</a:t>
            </a:r>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CA09A7-38CA-4814-9361-240B3211D816}" type="slidenum">
              <a:rPr lang="en-US" smtClean="0">
                <a:latin typeface="Times New Roman" pitchFamily="18" charset="0"/>
              </a:rPr>
              <a:pPr/>
              <a:t>21</a:t>
            </a:fld>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variable definition assigns a text string to a variable. For example, in variable definition, CC=gcc, we assign gcc to CC. In this way, we can use CC in later part of the makefile. GNU make supports a number of predefined variables (names of programs), including CC, CXX etc. A number of additional variables used as arguments for other variables are also pre-defined. The default values for all of these is the empty string, unless otherwise noted. </a:t>
            </a:r>
          </a:p>
          <a:p>
            <a:endParaRPr lang="en-US"/>
          </a:p>
          <a:p>
            <a:r>
              <a:rPr lang="en-US"/>
              <a:t>CFLAGS</a:t>
            </a:r>
          </a:p>
          <a:p>
            <a:r>
              <a:rPr lang="en-US"/>
              <a:t>	Extra flags to give to the C compiler. </a:t>
            </a:r>
            <a:br>
              <a:rPr lang="en-US"/>
            </a:br>
            <a:r>
              <a:rPr lang="en-US"/>
              <a:t>CXXFLAGS</a:t>
            </a:r>
          </a:p>
          <a:p>
            <a:r>
              <a:rPr lang="en-US"/>
              <a:t>	Extra flags to give to the C++ compiler. </a:t>
            </a:r>
            <a:br>
              <a:rPr lang="en-US"/>
            </a:br>
            <a:r>
              <a:rPr lang="en-US"/>
              <a:t>CPPFLAGS</a:t>
            </a:r>
          </a:p>
          <a:p>
            <a:r>
              <a:rPr lang="en-US"/>
              <a:t>	Extra flags to give to the C preprocessor and programs that use it (the C and Fortran compilers). </a:t>
            </a:r>
            <a:br>
              <a:rPr lang="en-US"/>
            </a:br>
            <a:br>
              <a:rPr lang="en-US"/>
            </a:br>
            <a:r>
              <a:rPr lang="en-US"/>
              <a:t>LDFLAGS</a:t>
            </a:r>
          </a:p>
          <a:p>
            <a:r>
              <a:rPr lang="en-US"/>
              <a:t>	Extra flags to give to compilers when they are supposed to invoke the linker, `ld'. </a:t>
            </a:r>
          </a:p>
          <a:p>
            <a:endParaRPr lang="en-US"/>
          </a:p>
          <a:p>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4B6D60-F6E1-4ED3-B48F-7A829E9FA040}" type="slidenum">
              <a:rPr lang="en-US" smtClean="0">
                <a:latin typeface="Times New Roman" pitchFamily="18" charset="0"/>
              </a:rPr>
              <a:pPr/>
              <a:t>22</a:t>
            </a:fld>
            <a:endParaRPr lang="en-US">
              <a:latin typeface="Times New Roman" pitchFamily="18" charset="0"/>
            </a:endParaRPr>
          </a:p>
        </p:txBody>
      </p:sp>
    </p:spTree>
    <p:extLst>
      <p:ext uri="{BB962C8B-B14F-4D97-AF65-F5344CB8AC3E}">
        <p14:creationId xmlns:p14="http://schemas.microsoft.com/office/powerpoint/2010/main" val="202691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5B1F27C7-91A1-443E-B7A8-05567831AD4A}" type="datetime1">
              <a:rPr lang="en-US" smtClean="0"/>
              <a:pPr/>
              <a:t>8/19/2024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04ABC44-A76D-42B6-870F-AAC76B2A0D0E}" type="datetime1">
              <a:rPr lang="en-US" smtClean="0"/>
              <a:pPr/>
              <a:t>8/19/2024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B85D24A-A1D2-490C-92B0-96B4651F7D45}" type="datetime1">
              <a:rPr lang="en-US" smtClean="0"/>
              <a:pPr/>
              <a:t>8/19/2024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858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4C2FC7E9-9CE5-4F1F-8349-2EF0321A4551}" type="datetime1">
              <a:rPr lang="en-US" smtClean="0"/>
              <a:pPr/>
              <a:t>8/19/2024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45746D05-4284-4363-BA82-0137C2C0AB75}" type="datetime1">
              <a:rPr lang="en-US" smtClean="0"/>
              <a:pPr/>
              <a:t>8/19/2024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FE6C3CA-D7B7-43C0-9535-5AA1EADF3015}" type="datetime1">
              <a:rPr lang="en-US" smtClean="0"/>
              <a:pPr/>
              <a:t>8/19/2024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6DA085AD-0BF7-471E-BCC1-3627173BCFB7}" type="datetime1">
              <a:rPr lang="en-US" smtClean="0"/>
              <a:pPr/>
              <a:t>8/19/2024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498CE2B7-737D-41DB-A410-74839332C35C}" type="datetime1">
              <a:rPr lang="en-US" smtClean="0"/>
              <a:pPr/>
              <a:t>8/19/2024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FBED864-FA0B-47F8-A407-A33D98D4937B}" type="datetime1">
              <a:rPr lang="en-US" smtClean="0"/>
              <a:pPr/>
              <a:t>8/19/2024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8BF68D8-B6E9-45E7-9074-93B1AE6708D1}" type="datetime1">
              <a:rPr lang="en-US" smtClean="0"/>
              <a:pPr/>
              <a:t>8/19/2024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281A117-C304-4D63-946D-E1C520F866E7}" type="datetime1">
              <a:rPr lang="en-US" smtClean="0"/>
              <a:pPr/>
              <a:t>8/19/2024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DA58FD6-277B-4E9E-B7DE-682F9E90C905}" type="datetime1">
              <a:rPr lang="en-US" smtClean="0"/>
              <a:pPr/>
              <a:t>8/19/2024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354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FC1AA1CD-CCC8-4D0E-A927-92AD6D1962E9}" type="datetime1">
              <a:rPr lang="en-US" smtClean="0"/>
              <a:pPr/>
              <a:t>8/19/2024</a:t>
            </a:fld>
            <a:endParaRPr lang="en-US"/>
          </a:p>
        </p:txBody>
      </p:sp>
      <p:sp>
        <p:nvSpPr>
          <p:cNvPr id="1935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9354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3200">
          <a:solidFill>
            <a:schemeClr val="tx2"/>
          </a:solidFill>
          <a:latin typeface="Arial" charset="0"/>
        </a:defRPr>
      </a:lvl2pPr>
      <a:lvl3pPr algn="ctr" rtl="0" eaLnBrk="1" fontAlgn="base" hangingPunct="1">
        <a:spcBef>
          <a:spcPct val="0"/>
        </a:spcBef>
        <a:spcAft>
          <a:spcPct val="0"/>
        </a:spcAft>
        <a:defRPr sz="3200">
          <a:solidFill>
            <a:schemeClr val="tx2"/>
          </a:solidFill>
          <a:latin typeface="Arial" charset="0"/>
        </a:defRPr>
      </a:lvl3pPr>
      <a:lvl4pPr algn="ctr" rtl="0" eaLnBrk="1" fontAlgn="base" hangingPunct="1">
        <a:spcBef>
          <a:spcPct val="0"/>
        </a:spcBef>
        <a:spcAft>
          <a:spcPct val="0"/>
        </a:spcAft>
        <a:defRPr sz="3200">
          <a:solidFill>
            <a:schemeClr val="tx2"/>
          </a:solidFill>
          <a:latin typeface="Arial" charset="0"/>
        </a:defRPr>
      </a:lvl4pPr>
      <a:lvl5pPr algn="ctr" rtl="0" eaLnBrk="1" fontAlgn="base" hangingPunct="1">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rgbClr val="FF0000"/>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nu.org/software/dd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Programming Environment</a:t>
            </a:r>
          </a:p>
        </p:txBody>
      </p:sp>
      <p:sp>
        <p:nvSpPr>
          <p:cNvPr id="3" name="Content Placeholder 2"/>
          <p:cNvSpPr>
            <a:spLocks noGrp="1"/>
          </p:cNvSpPr>
          <p:nvPr>
            <p:ph idx="1"/>
          </p:nvPr>
        </p:nvSpPr>
        <p:spPr/>
        <p:txBody>
          <a:bodyPr/>
          <a:lstStyle/>
          <a:p>
            <a:r>
              <a:rPr lang="en-US" dirty="0"/>
              <a:t>Editors</a:t>
            </a:r>
          </a:p>
          <a:p>
            <a:r>
              <a:rPr lang="en-US" dirty="0"/>
              <a:t>Compiler</a:t>
            </a:r>
          </a:p>
          <a:p>
            <a:r>
              <a:rPr lang="en-US" dirty="0"/>
              <a:t>Debuggers</a:t>
            </a:r>
          </a:p>
          <a:p>
            <a:r>
              <a:rPr lang="en-US" dirty="0"/>
              <a:t>Make </a:t>
            </a:r>
          </a:p>
          <a:p>
            <a:r>
              <a:rPr lang="en-US" dirty="0"/>
              <a:t>Unix I/O redirection</a:t>
            </a:r>
          </a:p>
          <a:p>
            <a:r>
              <a:rPr lang="en-US" dirty="0"/>
              <a:t>Project submission</a:t>
            </a:r>
          </a:p>
          <a:p>
            <a:r>
              <a:rPr lang="en-US" dirty="0"/>
              <a:t>Tar files</a:t>
            </a:r>
          </a:p>
          <a:p>
            <a:r>
              <a:rPr lang="en-US" dirty="0"/>
              <a:t>Other useful Unix commands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381000"/>
            <a:ext cx="7772400" cy="533400"/>
          </a:xfrm>
        </p:spPr>
        <p:txBody>
          <a:bodyPr/>
          <a:lstStyle/>
          <a:p>
            <a:pPr eaLnBrk="1" hangingPunct="1"/>
            <a:r>
              <a:rPr lang="en-US"/>
              <a:t>Make</a:t>
            </a:r>
          </a:p>
        </p:txBody>
      </p:sp>
      <p:sp>
        <p:nvSpPr>
          <p:cNvPr id="7171" name="Content Placeholder 2"/>
          <p:cNvSpPr>
            <a:spLocks noGrp="1"/>
          </p:cNvSpPr>
          <p:nvPr>
            <p:ph idx="1"/>
          </p:nvPr>
        </p:nvSpPr>
        <p:spPr>
          <a:xfrm>
            <a:off x="685800" y="1143000"/>
            <a:ext cx="7772400" cy="4953000"/>
          </a:xfrm>
        </p:spPr>
        <p:txBody>
          <a:bodyPr/>
          <a:lstStyle/>
          <a:p>
            <a:pPr eaLnBrk="1" hangingPunct="1">
              <a:defRPr/>
            </a:pPr>
            <a:r>
              <a:rPr lang="en-US" dirty="0"/>
              <a:t>A tool to update files that are derived from other files. Great for software development.</a:t>
            </a:r>
          </a:p>
          <a:p>
            <a:pPr eaLnBrk="1" hangingPunct="1">
              <a:defRPr/>
            </a:pPr>
            <a:r>
              <a:rPr lang="en-US" dirty="0">
                <a:cs typeface="Courier New" pitchFamily="49" charset="0"/>
              </a:rPr>
              <a:t>Discussions based on GNU make utility</a:t>
            </a:r>
          </a:p>
          <a:p>
            <a:pPr eaLnBrk="1" hangingPunct="1">
              <a:defRPr/>
            </a:pPr>
            <a:r>
              <a:rPr lang="en-US" dirty="0">
                <a:cs typeface="Courier New" pitchFamily="49" charset="0"/>
              </a:rPr>
              <a:t>make command</a:t>
            </a:r>
          </a:p>
          <a:p>
            <a:pPr lvl="1" eaLnBrk="1" hangingPunct="1">
              <a:defRPr/>
            </a:pPr>
            <a:r>
              <a:rPr lang="en-US" dirty="0">
                <a:solidFill>
                  <a:schemeClr val="accent6"/>
                </a:solidFill>
                <a:latin typeface="Courier New" pitchFamily="49" charset="0"/>
                <a:cs typeface="Courier New" pitchFamily="49" charset="0"/>
              </a:rPr>
              <a:t>make [-f </a:t>
            </a:r>
            <a:r>
              <a:rPr lang="en-US" dirty="0" err="1">
                <a:solidFill>
                  <a:schemeClr val="accent6"/>
                </a:solidFill>
                <a:latin typeface="Courier New" pitchFamily="49" charset="0"/>
                <a:cs typeface="Courier New" pitchFamily="49" charset="0"/>
              </a:rPr>
              <a:t>makefile</a:t>
            </a:r>
            <a:r>
              <a:rPr lang="en-US" dirty="0">
                <a:solidFill>
                  <a:schemeClr val="accent6"/>
                </a:solidFill>
                <a:latin typeface="Courier New" pitchFamily="49" charset="0"/>
                <a:cs typeface="Courier New" pitchFamily="49" charset="0"/>
              </a:rPr>
              <a:t>][option][target]</a:t>
            </a:r>
          </a:p>
          <a:p>
            <a:pPr eaLnBrk="1" hangingPunct="1">
              <a:defRPr/>
            </a:pPr>
            <a:r>
              <a:rPr lang="en-US" dirty="0"/>
              <a:t>Common make file names are </a:t>
            </a:r>
            <a:r>
              <a:rPr lang="en-US" dirty="0" err="1"/>
              <a:t>Makefile</a:t>
            </a:r>
            <a:r>
              <a:rPr lang="en-US" dirty="0"/>
              <a:t>, </a:t>
            </a:r>
            <a:r>
              <a:rPr lang="en-US" dirty="0" err="1"/>
              <a:t>makefile</a:t>
            </a:r>
            <a:r>
              <a:rPr lang="en-US" dirty="0"/>
              <a:t>, in that order</a:t>
            </a:r>
          </a:p>
          <a:p>
            <a:pPr eaLnBrk="1" hangingPunct="1">
              <a:defRPr/>
            </a:pPr>
            <a:r>
              <a:rPr lang="en-US" dirty="0"/>
              <a:t>The default files can be overwrite with the –f option</a:t>
            </a:r>
          </a:p>
          <a:p>
            <a:pPr lvl="1" eaLnBrk="1" hangingPunct="1">
              <a:defRPr/>
            </a:pPr>
            <a:r>
              <a:rPr lang="en-US" dirty="0">
                <a:solidFill>
                  <a:schemeClr val="accent6"/>
                </a:solidFill>
                <a:latin typeface="Courier New" pitchFamily="49" charset="0"/>
                <a:cs typeface="Courier New" pitchFamily="49" charset="0"/>
              </a:rPr>
              <a:t>make –f myprog.mk</a:t>
            </a:r>
          </a:p>
          <a:p>
            <a:pPr eaLnBrk="1" hangingPunct="1">
              <a:defRPr/>
            </a:pPr>
            <a:endParaRPr lang="en-US" dirty="0"/>
          </a:p>
        </p:txBody>
      </p:sp>
      <p:sp>
        <p:nvSpPr>
          <p:cNvPr id="4" name="Slide Number Placeholder 3"/>
          <p:cNvSpPr>
            <a:spLocks noGrp="1"/>
          </p:cNvSpPr>
          <p:nvPr>
            <p:ph type="sldNum" sz="quarter" idx="12"/>
          </p:nvPr>
        </p:nvSpPr>
        <p:spPr/>
        <p:txBody>
          <a:bodyPr/>
          <a:lstStyle/>
          <a:p>
            <a:pPr>
              <a:defRPr/>
            </a:pPr>
            <a:fld id="{8D39A03B-5F3C-41A6-A067-93D233941E1A}"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Make</a:t>
            </a:r>
          </a:p>
        </p:txBody>
      </p:sp>
      <p:sp>
        <p:nvSpPr>
          <p:cNvPr id="3" name="Content Placeholder 2"/>
          <p:cNvSpPr>
            <a:spLocks noGrp="1"/>
          </p:cNvSpPr>
          <p:nvPr>
            <p:ph idx="1"/>
          </p:nvPr>
        </p:nvSpPr>
        <p:spPr>
          <a:xfrm>
            <a:off x="685800" y="1219200"/>
            <a:ext cx="7772400" cy="4876800"/>
          </a:xfrm>
        </p:spPr>
        <p:txBody>
          <a:bodyPr/>
          <a:lstStyle/>
          <a:p>
            <a:pPr eaLnBrk="1" hangingPunct="1">
              <a:defRPr/>
            </a:pPr>
            <a:r>
              <a:rPr lang="en-US" dirty="0"/>
              <a:t>Explicit rules:</a:t>
            </a:r>
          </a:p>
          <a:p>
            <a:pPr lvl="1" eaLnBrk="1" hangingPunct="1">
              <a:defRPr/>
            </a:pPr>
            <a:r>
              <a:rPr lang="en-US" dirty="0"/>
              <a:t>Target [target…] : [prerequisite…]</a:t>
            </a:r>
          </a:p>
          <a:p>
            <a:pPr lvl="1" eaLnBrk="1" hangingPunct="1">
              <a:defRPr/>
            </a:pPr>
            <a:r>
              <a:rPr lang="en-US" dirty="0"/>
              <a:t>&lt;tab&gt; command</a:t>
            </a:r>
          </a:p>
          <a:p>
            <a:pPr lvl="1" eaLnBrk="1" hangingPunct="1">
              <a:defRPr/>
            </a:pPr>
            <a:r>
              <a:rPr lang="en-US" dirty="0"/>
              <a:t>&lt;tab&gt; command</a:t>
            </a:r>
          </a:p>
          <a:p>
            <a:pPr lvl="1" eaLnBrk="1" hangingPunct="1">
              <a:defRPr/>
            </a:pPr>
            <a:r>
              <a:rPr lang="en-US" dirty="0"/>
              <a:t>…</a:t>
            </a:r>
          </a:p>
          <a:p>
            <a:pPr eaLnBrk="1" hangingPunct="1">
              <a:defRPr/>
            </a:pPr>
            <a:r>
              <a:rPr lang="en-US" dirty="0"/>
              <a:t>Example:</a:t>
            </a:r>
          </a:p>
          <a:p>
            <a:pPr lvl="1" eaLnBrk="1" hangingPunct="1">
              <a:defRPr/>
            </a:pPr>
            <a:r>
              <a:rPr lang="en-US" dirty="0">
                <a:solidFill>
                  <a:schemeClr val="accent6"/>
                </a:solidFill>
              </a:rPr>
              <a:t>proj1.x: proj1.h proj1.cpp</a:t>
            </a:r>
          </a:p>
          <a:p>
            <a:pPr lvl="1" eaLnBrk="1" hangingPunct="1">
              <a:buFontTx/>
              <a:buNone/>
              <a:defRPr/>
            </a:pPr>
            <a:r>
              <a:rPr lang="en-US" dirty="0">
                <a:solidFill>
                  <a:schemeClr val="accent6"/>
                </a:solidFill>
              </a:rPr>
              <a:t>		       g++ -</a:t>
            </a:r>
            <a:r>
              <a:rPr lang="en-US" dirty="0" err="1">
                <a:solidFill>
                  <a:schemeClr val="accent6"/>
                </a:solidFill>
              </a:rPr>
              <a:t>std</a:t>
            </a:r>
            <a:r>
              <a:rPr lang="en-US" dirty="0">
                <a:solidFill>
                  <a:schemeClr val="accent6"/>
                </a:solidFill>
              </a:rPr>
              <a:t>=</a:t>
            </a:r>
            <a:r>
              <a:rPr lang="en-US" dirty="0" err="1">
                <a:solidFill>
                  <a:schemeClr val="accent6"/>
                </a:solidFill>
              </a:rPr>
              <a:t>c++</a:t>
            </a:r>
            <a:r>
              <a:rPr lang="en-US" dirty="0">
                <a:solidFill>
                  <a:schemeClr val="accent6"/>
                </a:solidFill>
              </a:rPr>
              <a:t>11 proj1.cpp –o proj1.x</a:t>
            </a:r>
            <a:endParaRPr lang="en-US" dirty="0"/>
          </a:p>
        </p:txBody>
      </p:sp>
      <p:sp>
        <p:nvSpPr>
          <p:cNvPr id="4" name="Slide Number Placeholder 3"/>
          <p:cNvSpPr>
            <a:spLocks noGrp="1"/>
          </p:cNvSpPr>
          <p:nvPr>
            <p:ph type="sldNum" sz="quarter" idx="12"/>
          </p:nvPr>
        </p:nvSpPr>
        <p:spPr/>
        <p:txBody>
          <a:bodyPr/>
          <a:lstStyle/>
          <a:p>
            <a:pPr>
              <a:defRPr/>
            </a:pPr>
            <a:fld id="{14C63FD5-EEBC-4C7D-8049-4E72F2AA3583}"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304800"/>
            <a:ext cx="7772400" cy="609600"/>
          </a:xfrm>
        </p:spPr>
        <p:txBody>
          <a:bodyPr/>
          <a:lstStyle/>
          <a:p>
            <a:pPr eaLnBrk="1" hangingPunct="1"/>
            <a:r>
              <a:rPr lang="en-US"/>
              <a:t>Make</a:t>
            </a:r>
          </a:p>
        </p:txBody>
      </p:sp>
      <p:sp>
        <p:nvSpPr>
          <p:cNvPr id="8195" name="Content Placeholder 2"/>
          <p:cNvSpPr>
            <a:spLocks noGrp="1"/>
          </p:cNvSpPr>
          <p:nvPr>
            <p:ph idx="1"/>
          </p:nvPr>
        </p:nvSpPr>
        <p:spPr>
          <a:xfrm>
            <a:off x="685800" y="914400"/>
            <a:ext cx="7772400" cy="5257800"/>
          </a:xfrm>
        </p:spPr>
        <p:txBody>
          <a:bodyPr/>
          <a:lstStyle/>
          <a:p>
            <a:pPr eaLnBrk="1" hangingPunct="1">
              <a:defRPr/>
            </a:pPr>
            <a:r>
              <a:rPr lang="en-US" dirty="0"/>
              <a:t>Variable definitions:</a:t>
            </a:r>
          </a:p>
          <a:p>
            <a:pPr lvl="1" eaLnBrk="1" hangingPunct="1">
              <a:defRPr/>
            </a:pPr>
            <a:r>
              <a:rPr lang="en-US" dirty="0"/>
              <a:t>String1 = string2</a:t>
            </a:r>
          </a:p>
          <a:p>
            <a:pPr lvl="1" eaLnBrk="1" hangingPunct="1">
              <a:defRPr/>
            </a:pPr>
            <a:r>
              <a:rPr lang="en-US" dirty="0"/>
              <a:t>E.g.  </a:t>
            </a:r>
            <a:r>
              <a:rPr lang="en-US" dirty="0">
                <a:solidFill>
                  <a:schemeClr val="accent6"/>
                </a:solidFill>
              </a:rPr>
              <a:t>CC=</a:t>
            </a:r>
            <a:r>
              <a:rPr lang="en-US" dirty="0" err="1">
                <a:solidFill>
                  <a:schemeClr val="accent6"/>
                </a:solidFill>
              </a:rPr>
              <a:t>gcc</a:t>
            </a:r>
            <a:endParaRPr lang="en-US" dirty="0">
              <a:solidFill>
                <a:schemeClr val="accent6"/>
              </a:solidFill>
            </a:endParaRPr>
          </a:p>
          <a:p>
            <a:pPr lvl="3" eaLnBrk="1" hangingPunct="1">
              <a:buFontTx/>
              <a:buNone/>
              <a:defRPr/>
            </a:pPr>
            <a:r>
              <a:rPr lang="en-US" dirty="0">
                <a:solidFill>
                  <a:schemeClr val="accent6"/>
                </a:solidFill>
              </a:rPr>
              <a:t>CFLAG=-Wall –</a:t>
            </a:r>
            <a:r>
              <a:rPr lang="en-US" dirty="0" err="1">
                <a:solidFill>
                  <a:schemeClr val="accent6"/>
                </a:solidFill>
              </a:rPr>
              <a:t>ansi</a:t>
            </a:r>
            <a:r>
              <a:rPr lang="en-US" dirty="0">
                <a:solidFill>
                  <a:schemeClr val="accent6"/>
                </a:solidFill>
              </a:rPr>
              <a:t> –pedantic</a:t>
            </a:r>
          </a:p>
          <a:p>
            <a:r>
              <a:rPr lang="en-US" dirty="0"/>
              <a:t>See makefile1 and makefile2</a:t>
            </a:r>
          </a:p>
          <a:p>
            <a:pPr lvl="1"/>
            <a:r>
              <a:rPr lang="en-US" dirty="0"/>
              <a:t>You can build your own </a:t>
            </a:r>
            <a:r>
              <a:rPr lang="en-US" dirty="0" err="1"/>
              <a:t>makefile</a:t>
            </a:r>
            <a:r>
              <a:rPr lang="en-US" dirty="0"/>
              <a:t> on these examples</a:t>
            </a:r>
          </a:p>
          <a:p>
            <a:pPr marL="514350" indent="-457200">
              <a:defRPr/>
            </a:pPr>
            <a:endParaRPr lang="en-US" sz="1600" dirty="0"/>
          </a:p>
        </p:txBody>
      </p:sp>
      <p:sp>
        <p:nvSpPr>
          <p:cNvPr id="4" name="Slide Number Placeholder 3"/>
          <p:cNvSpPr>
            <a:spLocks noGrp="1"/>
          </p:cNvSpPr>
          <p:nvPr>
            <p:ph type="sldNum" sz="quarter" idx="12"/>
          </p:nvPr>
        </p:nvSpPr>
        <p:spPr/>
        <p:txBody>
          <a:bodyPr/>
          <a:lstStyle/>
          <a:p>
            <a:pPr>
              <a:defRPr/>
            </a:pPr>
            <a:fld id="{991BD726-1FB5-4B95-82F7-E1834B85DEE1}"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7DAA-05DA-47D9-A6DA-349FA2FDBA9D}"/>
              </a:ext>
            </a:extLst>
          </p:cNvPr>
          <p:cNvSpPr>
            <a:spLocks noGrp="1"/>
          </p:cNvSpPr>
          <p:nvPr>
            <p:ph type="title"/>
          </p:nvPr>
        </p:nvSpPr>
        <p:spPr/>
        <p:txBody>
          <a:bodyPr/>
          <a:lstStyle/>
          <a:p>
            <a:r>
              <a:rPr lang="en-US" dirty="0"/>
              <a:t>make</a:t>
            </a:r>
          </a:p>
        </p:txBody>
      </p:sp>
      <p:sp>
        <p:nvSpPr>
          <p:cNvPr id="3" name="Content Placeholder 2">
            <a:extLst>
              <a:ext uri="{FF2B5EF4-FFF2-40B4-BE49-F238E27FC236}">
                <a16:creationId xmlns:a16="http://schemas.microsoft.com/office/drawing/2014/main" id="{5507F718-BF44-4152-8AED-53ABC5B573EF}"/>
              </a:ext>
            </a:extLst>
          </p:cNvPr>
          <p:cNvSpPr>
            <a:spLocks noGrp="1"/>
          </p:cNvSpPr>
          <p:nvPr>
            <p:ph idx="1"/>
          </p:nvPr>
        </p:nvSpPr>
        <p:spPr/>
        <p:txBody>
          <a:bodyPr/>
          <a:lstStyle/>
          <a:p>
            <a:r>
              <a:rPr lang="en-US" dirty="0"/>
              <a:t>If you have multiple targets (need to create multiple executables), you can add one target that depends on the other targets, for example</a:t>
            </a:r>
          </a:p>
          <a:p>
            <a:endParaRPr lang="en-US" dirty="0"/>
          </a:p>
        </p:txBody>
      </p:sp>
      <p:sp>
        <p:nvSpPr>
          <p:cNvPr id="4" name="Slide Number Placeholder 3">
            <a:extLst>
              <a:ext uri="{FF2B5EF4-FFF2-40B4-BE49-F238E27FC236}">
                <a16:creationId xmlns:a16="http://schemas.microsoft.com/office/drawing/2014/main" id="{86149FEC-0E65-46D1-BDE4-953337A77780}"/>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a:extLst>
              <a:ext uri="{FF2B5EF4-FFF2-40B4-BE49-F238E27FC236}">
                <a16:creationId xmlns:a16="http://schemas.microsoft.com/office/drawing/2014/main" id="{30144BA1-17F3-4E18-81C0-EA571933F7A3}"/>
              </a:ext>
            </a:extLst>
          </p:cNvPr>
          <p:cNvSpPr txBox="1"/>
          <p:nvPr/>
        </p:nvSpPr>
        <p:spPr>
          <a:xfrm>
            <a:off x="2362200" y="3048000"/>
            <a:ext cx="3082895" cy="2031325"/>
          </a:xfrm>
          <a:prstGeom prst="rect">
            <a:avLst/>
          </a:prstGeom>
          <a:noFill/>
        </p:spPr>
        <p:txBody>
          <a:bodyPr wrap="none" rtlCol="0">
            <a:spAutoFit/>
          </a:bodyPr>
          <a:lstStyle/>
          <a:p>
            <a:r>
              <a:rPr lang="en-US" dirty="0"/>
              <a:t>all: proj2.x </a:t>
            </a:r>
            <a:r>
              <a:rPr lang="en-US" dirty="0" err="1"/>
              <a:t>test_list.x</a:t>
            </a:r>
            <a:endParaRPr lang="en-US" dirty="0"/>
          </a:p>
          <a:p>
            <a:endParaRPr lang="en-US" dirty="0"/>
          </a:p>
          <a:p>
            <a:r>
              <a:rPr lang="en-US" dirty="0"/>
              <a:t>proj2.x: list of dependents</a:t>
            </a:r>
          </a:p>
          <a:p>
            <a:r>
              <a:rPr lang="en-US" dirty="0"/>
              <a:t>	commands</a:t>
            </a:r>
          </a:p>
          <a:p>
            <a:r>
              <a:rPr lang="en-US" dirty="0" err="1"/>
              <a:t>test_list.x</a:t>
            </a:r>
            <a:r>
              <a:rPr lang="en-US" dirty="0"/>
              <a:t>: list of dependents</a:t>
            </a:r>
          </a:p>
          <a:p>
            <a:r>
              <a:rPr lang="en-US" dirty="0"/>
              <a:t>	commands</a:t>
            </a:r>
          </a:p>
          <a:p>
            <a:endParaRPr lang="en-US" dirty="0"/>
          </a:p>
        </p:txBody>
      </p:sp>
    </p:spTree>
    <p:extLst>
      <p:ext uri="{BB962C8B-B14F-4D97-AF65-F5344CB8AC3E}">
        <p14:creationId xmlns:p14="http://schemas.microsoft.com/office/powerpoint/2010/main" val="239212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533400"/>
          </a:xfrm>
        </p:spPr>
        <p:txBody>
          <a:bodyPr/>
          <a:lstStyle/>
          <a:p>
            <a:r>
              <a:rPr lang="en-US" dirty="0"/>
              <a:t>I/O Redirection</a:t>
            </a:r>
          </a:p>
        </p:txBody>
      </p:sp>
      <p:sp>
        <p:nvSpPr>
          <p:cNvPr id="3" name="Content Placeholder 2"/>
          <p:cNvSpPr>
            <a:spLocks noGrp="1"/>
          </p:cNvSpPr>
          <p:nvPr>
            <p:ph idx="1"/>
          </p:nvPr>
        </p:nvSpPr>
        <p:spPr>
          <a:xfrm>
            <a:off x="685800" y="1066800"/>
            <a:ext cx="7772400" cy="5029200"/>
          </a:xfrm>
        </p:spPr>
        <p:txBody>
          <a:bodyPr>
            <a:normAutofit fontScale="92500" lnSpcReduction="20000"/>
          </a:bodyPr>
          <a:lstStyle/>
          <a:p>
            <a:r>
              <a:rPr lang="en-US" dirty="0"/>
              <a:t>For a program (or command) that reads from the standard input (normally, the keyboard), we can redirect input so that the input is taken from a file, instead of standard input, for example</a:t>
            </a:r>
          </a:p>
          <a:p>
            <a:pPr lvl="1"/>
            <a:r>
              <a:rPr lang="en-US" dirty="0"/>
              <a:t>cmd1 &lt; file1</a:t>
            </a:r>
          </a:p>
          <a:p>
            <a:pPr lvl="1"/>
            <a:r>
              <a:rPr lang="en-US" dirty="0"/>
              <a:t>Which redirects file1 to be the input to cmd1</a:t>
            </a:r>
          </a:p>
          <a:p>
            <a:pPr lvl="1"/>
            <a:r>
              <a:rPr lang="en-US" dirty="0"/>
              <a:t>We will frequently use input redirection to test a number of projects. </a:t>
            </a:r>
            <a:r>
              <a:rPr lang="en-US" dirty="0">
                <a:solidFill>
                  <a:srgbClr val="0000FF"/>
                </a:solidFill>
              </a:rPr>
              <a:t>For these, your program will read from standard input, and you do not need to worry about anything in your program regarding the input redirection. It is handled by Unix shells.</a:t>
            </a:r>
          </a:p>
          <a:p>
            <a:r>
              <a:rPr lang="en-US" dirty="0"/>
              <a:t>Similarly, we also have output redirection</a:t>
            </a:r>
          </a:p>
          <a:p>
            <a:pPr lvl="1"/>
            <a:r>
              <a:rPr lang="en-US" dirty="0"/>
              <a:t>cmd2 &gt; file2</a:t>
            </a:r>
          </a:p>
          <a:p>
            <a:r>
              <a:rPr lang="en-US" dirty="0"/>
              <a:t>And they can be combined</a:t>
            </a:r>
          </a:p>
          <a:p>
            <a:pPr lvl="1"/>
            <a:r>
              <a:rPr lang="en-US" dirty="0"/>
              <a:t>cmd3 &lt; file1 &gt; file2</a:t>
            </a:r>
          </a:p>
          <a:p>
            <a:r>
              <a:rPr lang="en-US" dirty="0"/>
              <a:t>You can find more information at</a:t>
            </a:r>
          </a:p>
          <a:p>
            <a:pPr lvl="1"/>
            <a:r>
              <a:rPr lang="en-US" dirty="0"/>
              <a:t>http://www.tldp.org/LDP/intro-linux/html/chap_05.html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7627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Submission</a:t>
            </a:r>
          </a:p>
        </p:txBody>
      </p:sp>
      <p:sp>
        <p:nvSpPr>
          <p:cNvPr id="3" name="Content Placeholder 2"/>
          <p:cNvSpPr>
            <a:spLocks noGrp="1"/>
          </p:cNvSpPr>
          <p:nvPr>
            <p:ph idx="1"/>
          </p:nvPr>
        </p:nvSpPr>
        <p:spPr/>
        <p:txBody>
          <a:bodyPr/>
          <a:lstStyle/>
          <a:p>
            <a:r>
              <a:rPr lang="en-US" dirty="0"/>
              <a:t>All projects will be submitted via Canvas assignment page</a:t>
            </a:r>
          </a:p>
          <a:p>
            <a:r>
              <a:rPr lang="en-US" dirty="0"/>
              <a:t>You can submit multiple times (otherwise, let us know)</a:t>
            </a:r>
          </a:p>
          <a:p>
            <a:pPr lvl="1"/>
            <a:r>
              <a:rPr lang="en-US" dirty="0"/>
              <a:t>We will grade the last submission</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533400"/>
          </a:xfrm>
        </p:spPr>
        <p:txBody>
          <a:bodyPr/>
          <a:lstStyle/>
          <a:p>
            <a:r>
              <a:rPr lang="en-US" dirty="0"/>
              <a:t>Tar files</a:t>
            </a:r>
          </a:p>
        </p:txBody>
      </p:sp>
      <p:sp>
        <p:nvSpPr>
          <p:cNvPr id="3" name="Content Placeholder 2"/>
          <p:cNvSpPr>
            <a:spLocks noGrp="1"/>
          </p:cNvSpPr>
          <p:nvPr>
            <p:ph idx="1"/>
          </p:nvPr>
        </p:nvSpPr>
        <p:spPr>
          <a:xfrm>
            <a:off x="685800" y="1066800"/>
            <a:ext cx="7772400" cy="5029200"/>
          </a:xfrm>
        </p:spPr>
        <p:txBody>
          <a:bodyPr>
            <a:normAutofit fontScale="92500" lnSpcReduction="10000"/>
          </a:bodyPr>
          <a:lstStyle/>
          <a:p>
            <a:r>
              <a:rPr lang="en-US" sz="2000" dirty="0"/>
              <a:t>You need to compress all files (including </a:t>
            </a:r>
            <a:r>
              <a:rPr lang="en-US" sz="2000" dirty="0" err="1"/>
              <a:t>makefile</a:t>
            </a:r>
            <a:r>
              <a:rPr lang="en-US" sz="2000" dirty="0"/>
              <a:t>, header files, source code files, etc) into a single file when you submit your projects</a:t>
            </a:r>
          </a:p>
          <a:p>
            <a:pPr lvl="1"/>
            <a:r>
              <a:rPr lang="en-US" sz="1600" dirty="0"/>
              <a:t>Run command “man tar” to read manual pages of tar command</a:t>
            </a:r>
          </a:p>
          <a:p>
            <a:r>
              <a:rPr lang="en-US" sz="2000" dirty="0"/>
              <a:t>Some common tar usages (assuming all files you need to submit are under proj1 directory)</a:t>
            </a:r>
          </a:p>
          <a:p>
            <a:r>
              <a:rPr lang="en-US" sz="2000" dirty="0"/>
              <a:t>To tar all files</a:t>
            </a:r>
          </a:p>
          <a:p>
            <a:pPr lvl="1"/>
            <a:r>
              <a:rPr lang="en-US" sz="1600" dirty="0"/>
              <a:t>tar –</a:t>
            </a:r>
            <a:r>
              <a:rPr lang="en-US" sz="1600" dirty="0" err="1"/>
              <a:t>cvf</a:t>
            </a:r>
            <a:r>
              <a:rPr lang="en-US" sz="1600" dirty="0"/>
              <a:t> proj1.tar *</a:t>
            </a:r>
          </a:p>
          <a:p>
            <a:pPr lvl="1"/>
            <a:r>
              <a:rPr lang="en-US" sz="1600" dirty="0"/>
              <a:t>You need to be extremely careful, or you risk to overwrite an existing file (for example, some students in the past forgot to specify proj1.tar)</a:t>
            </a:r>
          </a:p>
          <a:p>
            <a:r>
              <a:rPr lang="en-US" sz="2000" dirty="0"/>
              <a:t>To check the contents in the tar file</a:t>
            </a:r>
          </a:p>
          <a:p>
            <a:pPr lvl="1"/>
            <a:r>
              <a:rPr lang="en-US" sz="1600" dirty="0"/>
              <a:t>tar –</a:t>
            </a:r>
            <a:r>
              <a:rPr lang="en-US" sz="1600" dirty="0" err="1"/>
              <a:t>tvf</a:t>
            </a:r>
            <a:r>
              <a:rPr lang="en-US" sz="1600" dirty="0"/>
              <a:t> proj1.tar</a:t>
            </a:r>
          </a:p>
          <a:p>
            <a:r>
              <a:rPr lang="en-US" sz="2000" dirty="0"/>
              <a:t>To </a:t>
            </a:r>
            <a:r>
              <a:rPr lang="en-US" sz="2000" dirty="0" err="1"/>
              <a:t>untar</a:t>
            </a:r>
            <a:r>
              <a:rPr lang="en-US" sz="2000" dirty="0"/>
              <a:t> a tar file to get all files in the tar file (</a:t>
            </a:r>
            <a:r>
              <a:rPr lang="en-US" sz="2000" b="1" dirty="0">
                <a:solidFill>
                  <a:schemeClr val="accent2"/>
                </a:solidFill>
              </a:rPr>
              <a:t>in order to not overwrite existing files, you should do this in a different directory</a:t>
            </a:r>
            <a:r>
              <a:rPr lang="en-US" sz="2000" dirty="0"/>
              <a:t>)</a:t>
            </a:r>
          </a:p>
          <a:p>
            <a:pPr lvl="1"/>
            <a:r>
              <a:rPr lang="en-US" sz="1600" dirty="0"/>
              <a:t>tar –</a:t>
            </a:r>
            <a:r>
              <a:rPr lang="en-US" sz="1600" dirty="0" err="1"/>
              <a:t>xvf</a:t>
            </a:r>
            <a:r>
              <a:rPr lang="en-US" sz="1600" dirty="0"/>
              <a:t> proj1.tar</a:t>
            </a:r>
          </a:p>
          <a:p>
            <a:r>
              <a:rPr lang="en-US" sz="2000" dirty="0"/>
              <a:t>To reduce tar file size, please do not include object or executable files in your tar file</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Submission Verification</a:t>
            </a:r>
          </a:p>
        </p:txBody>
      </p:sp>
      <p:sp>
        <p:nvSpPr>
          <p:cNvPr id="3" name="Content Placeholder 2"/>
          <p:cNvSpPr>
            <a:spLocks noGrp="1"/>
          </p:cNvSpPr>
          <p:nvPr>
            <p:ph idx="1"/>
          </p:nvPr>
        </p:nvSpPr>
        <p:spPr/>
        <p:txBody>
          <a:bodyPr>
            <a:normAutofit lnSpcReduction="10000"/>
          </a:bodyPr>
          <a:lstStyle/>
          <a:p>
            <a:r>
              <a:rPr lang="en-US" dirty="0"/>
              <a:t>The most reliable way to verify if you have submitted the correct version is to </a:t>
            </a:r>
          </a:p>
          <a:p>
            <a:pPr lvl="1"/>
            <a:r>
              <a:rPr lang="en-US" dirty="0"/>
              <a:t>Download the submission to a </a:t>
            </a:r>
            <a:r>
              <a:rPr lang="en-US" dirty="0">
                <a:solidFill>
                  <a:schemeClr val="accent2"/>
                </a:solidFill>
              </a:rPr>
              <a:t>new directory</a:t>
            </a:r>
          </a:p>
          <a:p>
            <a:pPr lvl="1"/>
            <a:r>
              <a:rPr lang="en-US" dirty="0" err="1"/>
              <a:t>Untar</a:t>
            </a:r>
            <a:r>
              <a:rPr lang="en-US" dirty="0"/>
              <a:t> the tar file,</a:t>
            </a:r>
          </a:p>
          <a:p>
            <a:pPr lvl="1"/>
            <a:r>
              <a:rPr lang="en-US" dirty="0"/>
              <a:t>Check the source files</a:t>
            </a:r>
          </a:p>
          <a:p>
            <a:pPr lvl="1"/>
            <a:r>
              <a:rPr lang="en-US" dirty="0"/>
              <a:t>Compile and run it to make sure it is correct</a:t>
            </a:r>
          </a:p>
          <a:p>
            <a:r>
              <a:rPr lang="en-US" dirty="0"/>
              <a:t>Contact the FSU/ITS team if you cannot download your submission.</a:t>
            </a:r>
          </a:p>
          <a:p>
            <a:r>
              <a:rPr lang="en-US" b="1" dirty="0">
                <a:solidFill>
                  <a:schemeClr val="accent2"/>
                </a:solidFill>
              </a:rPr>
              <a:t>Do not save and </a:t>
            </a:r>
            <a:r>
              <a:rPr lang="en-US" b="1" dirty="0" err="1">
                <a:solidFill>
                  <a:schemeClr val="accent2"/>
                </a:solidFill>
              </a:rPr>
              <a:t>untar</a:t>
            </a:r>
            <a:r>
              <a:rPr lang="en-US" b="1" dirty="0">
                <a:solidFill>
                  <a:schemeClr val="accent2"/>
                </a:solidFill>
              </a:rPr>
              <a:t> the submission file in the same directory of your working code</a:t>
            </a:r>
          </a:p>
          <a:p>
            <a:pPr lvl="1"/>
            <a:r>
              <a:rPr lang="en-US" dirty="0"/>
              <a:t>When you </a:t>
            </a:r>
            <a:r>
              <a:rPr lang="en-US" dirty="0" err="1"/>
              <a:t>untar</a:t>
            </a:r>
            <a:r>
              <a:rPr lang="en-US" dirty="0"/>
              <a:t>, it will overwrite your existing programs</a:t>
            </a:r>
          </a:p>
          <a:p>
            <a:pPr lvl="1"/>
            <a:r>
              <a:rPr lang="en-US" dirty="0"/>
              <a:t>It happened before, and in the worst case, it can wipe out all existing code (when an empty tar file is submitted)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20982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Unix Commands</a:t>
            </a:r>
          </a:p>
        </p:txBody>
      </p:sp>
      <p:sp>
        <p:nvSpPr>
          <p:cNvPr id="3" name="Content Placeholder 2"/>
          <p:cNvSpPr>
            <a:spLocks noGrp="1"/>
          </p:cNvSpPr>
          <p:nvPr>
            <p:ph idx="1"/>
          </p:nvPr>
        </p:nvSpPr>
        <p:spPr/>
        <p:txBody>
          <a:bodyPr>
            <a:normAutofit fontScale="92500" lnSpcReduction="10000"/>
          </a:bodyPr>
          <a:lstStyle/>
          <a:p>
            <a:r>
              <a:rPr lang="en-US" dirty="0"/>
              <a:t>Manual page of any command</a:t>
            </a:r>
          </a:p>
          <a:p>
            <a:pPr lvl="1"/>
            <a:r>
              <a:rPr lang="en-US" dirty="0"/>
              <a:t>man command, for example, “man g++”, “man tar”</a:t>
            </a:r>
          </a:p>
          <a:p>
            <a:r>
              <a:rPr lang="en-US" dirty="0"/>
              <a:t>Log into a remote machine</a:t>
            </a:r>
          </a:p>
          <a:p>
            <a:pPr lvl="1"/>
            <a:r>
              <a:rPr lang="en-US" dirty="0" err="1"/>
              <a:t>ssh</a:t>
            </a:r>
            <a:r>
              <a:rPr lang="en-US" dirty="0"/>
              <a:t> </a:t>
            </a:r>
            <a:r>
              <a:rPr lang="en-US" dirty="0" err="1"/>
              <a:t>username@remote_machine</a:t>
            </a:r>
            <a:endParaRPr lang="en-US" dirty="0"/>
          </a:p>
          <a:p>
            <a:pPr lvl="1"/>
            <a:r>
              <a:rPr lang="en-US" dirty="0"/>
              <a:t>For example: </a:t>
            </a:r>
            <a:r>
              <a:rPr lang="en-US" dirty="0" err="1"/>
              <a:t>ssh</a:t>
            </a:r>
            <a:r>
              <a:rPr lang="en-US" dirty="0"/>
              <a:t> duan@linprog.cs.fsu.edu</a:t>
            </a:r>
          </a:p>
          <a:p>
            <a:r>
              <a:rPr lang="en-US" dirty="0"/>
              <a:t>Retrieve a file or directory from a web server</a:t>
            </a:r>
          </a:p>
          <a:p>
            <a:pPr lvl="1"/>
            <a:r>
              <a:rPr lang="en-US" dirty="0" err="1"/>
              <a:t>wget</a:t>
            </a:r>
            <a:r>
              <a:rPr lang="en-US" dirty="0"/>
              <a:t> URL</a:t>
            </a:r>
          </a:p>
          <a:p>
            <a:r>
              <a:rPr lang="en-US" dirty="0"/>
              <a:t>Create an empty file or change timestamp</a:t>
            </a:r>
          </a:p>
          <a:p>
            <a:pPr lvl="1"/>
            <a:r>
              <a:rPr lang="en-US" dirty="0"/>
              <a:t>touch filename</a:t>
            </a:r>
          </a:p>
          <a:p>
            <a:r>
              <a:rPr lang="en-US" dirty="0"/>
              <a:t>Change permission of a program</a:t>
            </a:r>
          </a:p>
          <a:p>
            <a:pPr lvl="1"/>
            <a:r>
              <a:rPr lang="en-US" dirty="0" err="1"/>
              <a:t>chmod</a:t>
            </a:r>
            <a:r>
              <a:rPr lang="en-US" dirty="0"/>
              <a:t> mode filename</a:t>
            </a:r>
          </a:p>
          <a:p>
            <a:pPr lvl="1"/>
            <a:r>
              <a:rPr lang="en-US" dirty="0" err="1"/>
              <a:t>chmod</a:t>
            </a:r>
            <a:r>
              <a:rPr lang="en-US" dirty="0"/>
              <a:t> </a:t>
            </a:r>
            <a:r>
              <a:rPr lang="en-US" dirty="0" err="1"/>
              <a:t>u+x</a:t>
            </a:r>
            <a:r>
              <a:rPr lang="en-US" dirty="0"/>
              <a:t> proj2.x (to add executable permission)</a:t>
            </a:r>
          </a:p>
          <a:p>
            <a:pPr lvl="1"/>
            <a:r>
              <a:rPr lang="en-US" dirty="0">
                <a:solidFill>
                  <a:srgbClr val="0000FF"/>
                </a:solidFill>
              </a:rPr>
              <a:t>If you download an executable program but it does not run, you should check the permission first.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4444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DE4D-62E8-4DE3-B912-59C446E54EAF}"/>
              </a:ext>
            </a:extLst>
          </p:cNvPr>
          <p:cNvSpPr>
            <a:spLocks noGrp="1"/>
          </p:cNvSpPr>
          <p:nvPr>
            <p:ph type="title"/>
          </p:nvPr>
        </p:nvSpPr>
        <p:spPr/>
        <p:txBody>
          <a:bodyPr/>
          <a:lstStyle/>
          <a:p>
            <a:r>
              <a:rPr lang="en-US" dirty="0"/>
              <a:t>Some Useful Unix Commands</a:t>
            </a:r>
          </a:p>
        </p:txBody>
      </p:sp>
      <p:sp>
        <p:nvSpPr>
          <p:cNvPr id="3" name="Content Placeholder 2">
            <a:extLst>
              <a:ext uri="{FF2B5EF4-FFF2-40B4-BE49-F238E27FC236}">
                <a16:creationId xmlns:a16="http://schemas.microsoft.com/office/drawing/2014/main" id="{9FCE159F-0725-4092-A61F-E4A55274E017}"/>
              </a:ext>
            </a:extLst>
          </p:cNvPr>
          <p:cNvSpPr>
            <a:spLocks noGrp="1"/>
          </p:cNvSpPr>
          <p:nvPr>
            <p:ph idx="1"/>
          </p:nvPr>
        </p:nvSpPr>
        <p:spPr/>
        <p:txBody>
          <a:bodyPr/>
          <a:lstStyle/>
          <a:p>
            <a:r>
              <a:rPr lang="en-US" dirty="0"/>
              <a:t>If you see lots of error messages when you compile a program, you can use pipe to send them to a </a:t>
            </a:r>
            <a:r>
              <a:rPr lang="en-US"/>
              <a:t>command such as </a:t>
            </a:r>
            <a:r>
              <a:rPr lang="en-US" dirty="0"/>
              <a:t>less, for example</a:t>
            </a:r>
          </a:p>
          <a:p>
            <a:pPr lvl="1"/>
            <a:r>
              <a:rPr lang="en-US" dirty="0"/>
              <a:t>make |&amp; less</a:t>
            </a:r>
          </a:p>
          <a:p>
            <a:pPr lvl="1"/>
            <a:r>
              <a:rPr lang="en-US" dirty="0"/>
              <a:t>g++ … |&amp; less</a:t>
            </a:r>
          </a:p>
          <a:p>
            <a:pPr lvl="1"/>
            <a:r>
              <a:rPr lang="en-US" dirty="0"/>
              <a:t>In this way, you can see the errors page by page</a:t>
            </a:r>
          </a:p>
          <a:p>
            <a:pPr lvl="1"/>
            <a:endParaRPr lang="en-US" dirty="0"/>
          </a:p>
          <a:p>
            <a:r>
              <a:rPr lang="en-US" dirty="0"/>
              <a:t>You can use Unix history to run a previous command/program, for example</a:t>
            </a:r>
          </a:p>
          <a:p>
            <a:pPr lvl="1"/>
            <a:r>
              <a:rPr lang="en-US" dirty="0"/>
              <a:t>!g++ (exclamation then g++)</a:t>
            </a:r>
          </a:p>
          <a:p>
            <a:pPr lvl="1"/>
            <a:r>
              <a:rPr lang="en-US" dirty="0"/>
              <a:t>This will look for the last g++ command line to run</a:t>
            </a:r>
          </a:p>
        </p:txBody>
      </p:sp>
      <p:sp>
        <p:nvSpPr>
          <p:cNvPr id="4" name="Slide Number Placeholder 3">
            <a:extLst>
              <a:ext uri="{FF2B5EF4-FFF2-40B4-BE49-F238E27FC236}">
                <a16:creationId xmlns:a16="http://schemas.microsoft.com/office/drawing/2014/main" id="{5733AF67-B4EE-47B8-BDB5-2F1351D56DE2}"/>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25027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dirty="0"/>
              <a:t>Editors </a:t>
            </a:r>
          </a:p>
        </p:txBody>
      </p:sp>
      <p:sp>
        <p:nvSpPr>
          <p:cNvPr id="3" name="Content Placeholder 2"/>
          <p:cNvSpPr>
            <a:spLocks noGrp="1"/>
          </p:cNvSpPr>
          <p:nvPr>
            <p:ph idx="1"/>
          </p:nvPr>
        </p:nvSpPr>
        <p:spPr>
          <a:xfrm>
            <a:off x="533400" y="1143000"/>
            <a:ext cx="7772400" cy="4953000"/>
          </a:xfrm>
        </p:spPr>
        <p:txBody>
          <a:bodyPr>
            <a:normAutofit/>
          </a:bodyPr>
          <a:lstStyle/>
          <a:p>
            <a:r>
              <a:rPr lang="en-US" sz="2000" dirty="0"/>
              <a:t>There are many good programming editors, such as “vs code”</a:t>
            </a:r>
          </a:p>
          <a:p>
            <a:pPr lvl="1"/>
            <a:r>
              <a:rPr lang="en-US" sz="1600" dirty="0"/>
              <a:t>You should retire “</a:t>
            </a:r>
            <a:r>
              <a:rPr lang="en-US" sz="1600" dirty="0" err="1"/>
              <a:t>pico</a:t>
            </a:r>
            <a:r>
              <a:rPr lang="en-US" sz="1600" dirty="0"/>
              <a:t>” for coding</a:t>
            </a:r>
          </a:p>
          <a:p>
            <a:pPr lvl="1"/>
            <a:r>
              <a:rPr lang="en-US" sz="1600" dirty="0"/>
              <a:t>For simple programming, you can use vi</a:t>
            </a:r>
          </a:p>
          <a:p>
            <a:endParaRPr lang="en-US" sz="2000" dirty="0"/>
          </a:p>
          <a:p>
            <a:r>
              <a:rPr lang="en-US" sz="2000" dirty="0"/>
              <a:t>vi, c</a:t>
            </a:r>
            <a:r>
              <a:rPr lang="en-US" sz="1600" dirty="0"/>
              <a:t>lassical editor on Unix/Linux</a:t>
            </a:r>
          </a:p>
          <a:p>
            <a:pPr lvl="1"/>
            <a:r>
              <a:rPr lang="en-US" sz="1600" dirty="0"/>
              <a:t>When we say “vi”, we mean “vim” (vi improved for programmers)</a:t>
            </a:r>
          </a:p>
          <a:p>
            <a:pPr lvl="1"/>
            <a:r>
              <a:rPr lang="en-US" sz="1600" dirty="0"/>
              <a:t>Normally vi has been linked to vim</a:t>
            </a:r>
          </a:p>
          <a:p>
            <a:r>
              <a:rPr lang="en-US" sz="1600" dirty="0"/>
              <a:t>Vim supports color syntax highlighting</a:t>
            </a:r>
          </a:p>
          <a:p>
            <a:pPr lvl="1"/>
            <a:r>
              <a:rPr lang="en-US" sz="1600" dirty="0"/>
              <a:t>If have not enabled, edit your .</a:t>
            </a:r>
            <a:r>
              <a:rPr lang="en-US" sz="1600" dirty="0" err="1"/>
              <a:t>vimrc</a:t>
            </a:r>
            <a:r>
              <a:rPr lang="en-US" sz="1600" dirty="0"/>
              <a:t> file under your home directory and add the following line</a:t>
            </a:r>
          </a:p>
          <a:p>
            <a:pPr lvl="1">
              <a:buNone/>
            </a:pPr>
            <a:r>
              <a:rPr lang="en-US" sz="1600" dirty="0"/>
              <a:t>			syntax on</a:t>
            </a:r>
          </a:p>
          <a:p>
            <a:r>
              <a:rPr lang="en-US" sz="1600" dirty="0"/>
              <a:t>Two modes: insert and command. Default mode is command</a:t>
            </a:r>
          </a:p>
          <a:p>
            <a:pPr lvl="1"/>
            <a:r>
              <a:rPr lang="en-US" sz="1600" dirty="0"/>
              <a:t>Entering insert mode: a, </a:t>
            </a:r>
            <a:r>
              <a:rPr lang="en-US" sz="1600" dirty="0" err="1"/>
              <a:t>i</a:t>
            </a:r>
            <a:r>
              <a:rPr lang="en-US" sz="1600" dirty="0"/>
              <a:t>, o or O</a:t>
            </a:r>
          </a:p>
          <a:p>
            <a:r>
              <a:rPr lang="en-US" sz="2000" dirty="0"/>
              <a:t>A simple demo of using vi</a:t>
            </a:r>
          </a:p>
          <a:p>
            <a:pPr lvl="1"/>
            <a:r>
              <a:rPr lang="en-US" sz="1600" dirty="0"/>
              <a:t>TA will give a demo of vi to edit a simple c/</a:t>
            </a:r>
            <a:r>
              <a:rPr lang="en-US" sz="1600" dirty="0" err="1"/>
              <a:t>c++</a:t>
            </a:r>
            <a:r>
              <a:rPr lang="en-US" sz="1600" dirty="0"/>
              <a:t>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173F-CC30-BF91-60C3-33CAFD4FA955}"/>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1F8CEB68-064C-6467-229A-29A806781C7A}"/>
              </a:ext>
            </a:extLst>
          </p:cNvPr>
          <p:cNvSpPr>
            <a:spLocks noGrp="1"/>
          </p:cNvSpPr>
          <p:nvPr>
            <p:ph idx="1"/>
          </p:nvPr>
        </p:nvSpPr>
        <p:spPr/>
        <p:txBody>
          <a:bodyPr/>
          <a:lstStyle/>
          <a:p>
            <a:r>
              <a:rPr lang="en-US" dirty="0"/>
              <a:t>We will not cover these slides during recitations; you can go over them yourself if you are interested</a:t>
            </a:r>
          </a:p>
        </p:txBody>
      </p:sp>
      <p:sp>
        <p:nvSpPr>
          <p:cNvPr id="4" name="Slide Number Placeholder 3">
            <a:extLst>
              <a:ext uri="{FF2B5EF4-FFF2-40B4-BE49-F238E27FC236}">
                <a16:creationId xmlns:a16="http://schemas.microsoft.com/office/drawing/2014/main" id="{EFCCD98E-B18B-986D-927B-42E26FF0AB87}"/>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2945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304800"/>
            <a:ext cx="7772400" cy="457200"/>
          </a:xfrm>
        </p:spPr>
        <p:txBody>
          <a:bodyPr/>
          <a:lstStyle/>
          <a:p>
            <a:pPr eaLnBrk="1" hangingPunct="1"/>
            <a:r>
              <a:rPr lang="en-US"/>
              <a:t>Make</a:t>
            </a:r>
          </a:p>
        </p:txBody>
      </p:sp>
      <p:sp>
        <p:nvSpPr>
          <p:cNvPr id="9219" name="Content Placeholder 2"/>
          <p:cNvSpPr>
            <a:spLocks noGrp="1"/>
          </p:cNvSpPr>
          <p:nvPr>
            <p:ph idx="1"/>
          </p:nvPr>
        </p:nvSpPr>
        <p:spPr>
          <a:xfrm>
            <a:off x="685800" y="990600"/>
            <a:ext cx="7772400" cy="5105400"/>
          </a:xfrm>
        </p:spPr>
        <p:txBody>
          <a:bodyPr/>
          <a:lstStyle/>
          <a:p>
            <a:pPr eaLnBrk="1" hangingPunct="1">
              <a:defRPr/>
            </a:pPr>
            <a:r>
              <a:rPr lang="en-US" dirty="0"/>
              <a:t>Implicit rules:</a:t>
            </a:r>
          </a:p>
          <a:p>
            <a:pPr lvl="1" eaLnBrk="1" hangingPunct="1">
              <a:defRPr/>
            </a:pPr>
            <a:r>
              <a:rPr lang="en-US" dirty="0"/>
              <a:t>Tell make how to use certain customary techniques to remake a target so that you do not have to supply the rules</a:t>
            </a:r>
          </a:p>
          <a:p>
            <a:pPr lvl="1" eaLnBrk="1" hangingPunct="1">
              <a:defRPr/>
            </a:pPr>
            <a:r>
              <a:rPr lang="en-US" dirty="0"/>
              <a:t>For example, look at the following </a:t>
            </a:r>
            <a:r>
              <a:rPr lang="en-US" dirty="0" err="1"/>
              <a:t>makefile</a:t>
            </a:r>
            <a:endParaRPr lang="en-US" dirty="0"/>
          </a:p>
          <a:p>
            <a:pPr lvl="1" eaLnBrk="1" hangingPunct="1">
              <a:defRPr/>
            </a:pPr>
            <a:endParaRPr lang="en-US" dirty="0"/>
          </a:p>
          <a:p>
            <a:pPr lvl="1" eaLnBrk="1" hangingPunct="1">
              <a:defRPr/>
            </a:pPr>
            <a:endParaRPr lang="en-US" dirty="0"/>
          </a:p>
          <a:p>
            <a:pPr lvl="1" eaLnBrk="1" hangingPunct="1">
              <a:defRPr/>
            </a:pPr>
            <a:r>
              <a:rPr lang="en-US" dirty="0"/>
              <a:t>make will search an implicit rule to make proj1.o since we did not specify how to create</a:t>
            </a:r>
          </a:p>
          <a:p>
            <a:pPr lvl="1" eaLnBrk="1" hangingPunct="1">
              <a:defRPr/>
            </a:pPr>
            <a:endParaRPr lang="en-US" dirty="0"/>
          </a:p>
          <a:p>
            <a:pPr lvl="1" eaLnBrk="1" hangingPunct="1">
              <a:defRPr/>
            </a:pPr>
            <a:endParaRPr lang="en-US" dirty="0"/>
          </a:p>
          <a:p>
            <a:pPr lvl="1" eaLnBrk="1" hangingPunct="1">
              <a:defRPr/>
            </a:pPr>
            <a:endParaRPr lang="en-US" dirty="0"/>
          </a:p>
        </p:txBody>
      </p:sp>
      <p:sp>
        <p:nvSpPr>
          <p:cNvPr id="4" name="Slide Number Placeholder 3"/>
          <p:cNvSpPr>
            <a:spLocks noGrp="1"/>
          </p:cNvSpPr>
          <p:nvPr>
            <p:ph type="sldNum" sz="quarter" idx="12"/>
          </p:nvPr>
        </p:nvSpPr>
        <p:spPr/>
        <p:txBody>
          <a:bodyPr/>
          <a:lstStyle/>
          <a:p>
            <a:pPr>
              <a:defRPr/>
            </a:pPr>
            <a:fld id="{F8E525AC-783F-4F1E-AEE3-57569CC4675C}" type="slidenum">
              <a:rPr lang="en-US"/>
              <a:pPr>
                <a:defRPr/>
              </a:pPr>
              <a:t>21</a:t>
            </a:fld>
            <a:endParaRPr lang="en-US"/>
          </a:p>
        </p:txBody>
      </p:sp>
      <p:sp>
        <p:nvSpPr>
          <p:cNvPr id="5" name="TextBox 4"/>
          <p:cNvSpPr txBox="1"/>
          <p:nvPr/>
        </p:nvSpPr>
        <p:spPr>
          <a:xfrm>
            <a:off x="1524000" y="2590800"/>
            <a:ext cx="5304657" cy="584775"/>
          </a:xfrm>
          <a:prstGeom prst="rect">
            <a:avLst/>
          </a:prstGeom>
          <a:noFill/>
        </p:spPr>
        <p:txBody>
          <a:bodyPr wrap="none">
            <a:spAutoFit/>
          </a:bodyPr>
          <a:lstStyle/>
          <a:p>
            <a:pPr>
              <a:defRPr/>
            </a:pPr>
            <a:r>
              <a:rPr lang="en-US" sz="1600" b="1" dirty="0">
                <a:solidFill>
                  <a:schemeClr val="accent6"/>
                </a:solidFill>
                <a:latin typeface="Courier New" pitchFamily="49" charset="0"/>
                <a:cs typeface="Courier New" pitchFamily="49" charset="0"/>
              </a:rPr>
              <a:t>proj1.x : proj1.h proj1.o</a:t>
            </a:r>
          </a:p>
          <a:p>
            <a:pPr>
              <a:defRPr/>
            </a:pPr>
            <a:r>
              <a:rPr lang="en-US" sz="1600" b="1" dirty="0">
                <a:solidFill>
                  <a:schemeClr val="accent6"/>
                </a:solidFill>
                <a:latin typeface="Courier New" pitchFamily="49" charset="0"/>
                <a:cs typeface="Courier New" pitchFamily="49" charset="0"/>
              </a:rPr>
              <a:t>	g++ -</a:t>
            </a:r>
            <a:r>
              <a:rPr lang="en-US" sz="1600" b="1" dirty="0" err="1">
                <a:solidFill>
                  <a:schemeClr val="accent6"/>
                </a:solidFill>
                <a:latin typeface="Courier New" pitchFamily="49" charset="0"/>
                <a:cs typeface="Courier New" pitchFamily="49" charset="0"/>
              </a:rPr>
              <a:t>std</a:t>
            </a:r>
            <a:r>
              <a:rPr lang="en-US" sz="1600" b="1" dirty="0">
                <a:solidFill>
                  <a:schemeClr val="accent6"/>
                </a:solidFill>
                <a:latin typeface="Courier New" pitchFamily="49" charset="0"/>
                <a:cs typeface="Courier New" pitchFamily="49" charset="0"/>
              </a:rPr>
              <a:t>=</a:t>
            </a:r>
            <a:r>
              <a:rPr lang="en-US" sz="1600" b="1" dirty="0" err="1">
                <a:solidFill>
                  <a:schemeClr val="accent6"/>
                </a:solidFill>
                <a:latin typeface="Courier New" pitchFamily="49" charset="0"/>
                <a:cs typeface="Courier New" pitchFamily="49" charset="0"/>
              </a:rPr>
              <a:t>c++</a:t>
            </a:r>
            <a:r>
              <a:rPr lang="en-US" sz="1600" b="1" dirty="0">
                <a:solidFill>
                  <a:schemeClr val="accent6"/>
                </a:solidFill>
                <a:latin typeface="Courier New" pitchFamily="49" charset="0"/>
                <a:cs typeface="Courier New" pitchFamily="49" charset="0"/>
              </a:rPr>
              <a:t>11 -o proj1.x proj1.o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304800"/>
            <a:ext cx="7772400" cy="609600"/>
          </a:xfrm>
        </p:spPr>
        <p:txBody>
          <a:bodyPr/>
          <a:lstStyle/>
          <a:p>
            <a:pPr eaLnBrk="1" hangingPunct="1"/>
            <a:r>
              <a:rPr lang="en-US"/>
              <a:t>Make</a:t>
            </a:r>
          </a:p>
        </p:txBody>
      </p:sp>
      <p:sp>
        <p:nvSpPr>
          <p:cNvPr id="8195" name="Content Placeholder 2"/>
          <p:cNvSpPr>
            <a:spLocks noGrp="1"/>
          </p:cNvSpPr>
          <p:nvPr>
            <p:ph idx="1"/>
          </p:nvPr>
        </p:nvSpPr>
        <p:spPr>
          <a:xfrm>
            <a:off x="685800" y="914400"/>
            <a:ext cx="7772400" cy="5257800"/>
          </a:xfrm>
        </p:spPr>
        <p:txBody>
          <a:bodyPr/>
          <a:lstStyle/>
          <a:p>
            <a:pPr eaLnBrk="1" hangingPunct="1">
              <a:defRPr/>
            </a:pPr>
            <a:r>
              <a:rPr lang="en-US" dirty="0"/>
              <a:t>Variable definitions:</a:t>
            </a:r>
          </a:p>
          <a:p>
            <a:pPr lvl="1" eaLnBrk="1" hangingPunct="1">
              <a:defRPr/>
            </a:pPr>
            <a:r>
              <a:rPr lang="en-US" dirty="0"/>
              <a:t>String1 = string2</a:t>
            </a:r>
          </a:p>
          <a:p>
            <a:pPr lvl="1" eaLnBrk="1" hangingPunct="1">
              <a:defRPr/>
            </a:pPr>
            <a:r>
              <a:rPr lang="en-US" dirty="0"/>
              <a:t>E.g.  </a:t>
            </a:r>
            <a:r>
              <a:rPr lang="en-US" dirty="0">
                <a:solidFill>
                  <a:schemeClr val="accent6"/>
                </a:solidFill>
              </a:rPr>
              <a:t>CC=</a:t>
            </a:r>
            <a:r>
              <a:rPr lang="en-US" dirty="0" err="1">
                <a:solidFill>
                  <a:schemeClr val="accent6"/>
                </a:solidFill>
              </a:rPr>
              <a:t>gcc</a:t>
            </a:r>
            <a:endParaRPr lang="en-US" dirty="0">
              <a:solidFill>
                <a:schemeClr val="accent6"/>
              </a:solidFill>
            </a:endParaRPr>
          </a:p>
          <a:p>
            <a:pPr lvl="3" eaLnBrk="1" hangingPunct="1">
              <a:buFontTx/>
              <a:buNone/>
              <a:defRPr/>
            </a:pPr>
            <a:r>
              <a:rPr lang="en-US" dirty="0">
                <a:solidFill>
                  <a:schemeClr val="accent6"/>
                </a:solidFill>
              </a:rPr>
              <a:t>CFLAG=-Wall –</a:t>
            </a:r>
            <a:r>
              <a:rPr lang="en-US" dirty="0" err="1">
                <a:solidFill>
                  <a:schemeClr val="accent6"/>
                </a:solidFill>
              </a:rPr>
              <a:t>ansi</a:t>
            </a:r>
            <a:r>
              <a:rPr lang="en-US" dirty="0">
                <a:solidFill>
                  <a:schemeClr val="accent6"/>
                </a:solidFill>
              </a:rPr>
              <a:t> –pedantic</a:t>
            </a:r>
          </a:p>
          <a:p>
            <a:r>
              <a:rPr lang="en-US" dirty="0"/>
              <a:t>Some automatic variables</a:t>
            </a:r>
          </a:p>
          <a:p>
            <a:pPr lvl="1"/>
            <a:r>
              <a:rPr lang="en-US" dirty="0"/>
              <a:t>$@: target file</a:t>
            </a:r>
          </a:p>
          <a:p>
            <a:pPr lvl="1"/>
            <a:r>
              <a:rPr lang="en-US" dirty="0"/>
              <a:t>$&lt;: name of first prerequisite</a:t>
            </a:r>
          </a:p>
          <a:p>
            <a:pPr lvl="1"/>
            <a:r>
              <a:rPr lang="en-US" dirty="0"/>
              <a:t>$?: name of all prerequisites newer than target</a:t>
            </a:r>
          </a:p>
          <a:p>
            <a:pPr lvl="1"/>
            <a:r>
              <a:rPr lang="en-US" dirty="0"/>
              <a:t>$^: name of all prerequisites</a:t>
            </a:r>
          </a:p>
          <a:p>
            <a:r>
              <a:rPr lang="en-US" dirty="0"/>
              <a:t>See makefile1 and makefile2</a:t>
            </a:r>
          </a:p>
          <a:p>
            <a:r>
              <a:rPr lang="en-US" dirty="0"/>
              <a:t>See </a:t>
            </a:r>
            <a:r>
              <a:rPr lang="en-US" dirty="0" err="1"/>
              <a:t>makefile</a:t>
            </a:r>
            <a:endParaRPr lang="en-US" dirty="0"/>
          </a:p>
          <a:p>
            <a:pPr lvl="1"/>
            <a:r>
              <a:rPr lang="en-US" dirty="0"/>
              <a:t>Which can be used to compile any simple programs, e.g.</a:t>
            </a:r>
          </a:p>
          <a:p>
            <a:pPr lvl="1"/>
            <a:r>
              <a:rPr lang="en-US" dirty="0"/>
              <a:t>make example1.x</a:t>
            </a:r>
          </a:p>
          <a:p>
            <a:pPr lvl="1"/>
            <a:r>
              <a:rPr lang="en-US" dirty="0"/>
              <a:t>make example2.x</a:t>
            </a:r>
          </a:p>
          <a:p>
            <a:pPr marL="514350" indent="-457200">
              <a:defRPr/>
            </a:pPr>
            <a:endParaRPr lang="en-US" sz="1600" dirty="0"/>
          </a:p>
        </p:txBody>
      </p:sp>
      <p:sp>
        <p:nvSpPr>
          <p:cNvPr id="4" name="Slide Number Placeholder 3"/>
          <p:cNvSpPr>
            <a:spLocks noGrp="1"/>
          </p:cNvSpPr>
          <p:nvPr>
            <p:ph type="sldNum" sz="quarter" idx="12"/>
          </p:nvPr>
        </p:nvSpPr>
        <p:spPr/>
        <p:txBody>
          <a:bodyPr/>
          <a:lstStyle/>
          <a:p>
            <a:pPr>
              <a:defRPr/>
            </a:pPr>
            <a:fld id="{991BD726-1FB5-4B95-82F7-E1834B85DEE1}" type="slidenum">
              <a:rPr lang="en-US"/>
              <a:pPr>
                <a:defRPr/>
              </a:pPr>
              <a:t>22</a:t>
            </a:fld>
            <a:endParaRPr lang="en-US"/>
          </a:p>
        </p:txBody>
      </p:sp>
    </p:spTree>
    <p:extLst>
      <p:ext uri="{BB962C8B-B14F-4D97-AF65-F5344CB8AC3E}">
        <p14:creationId xmlns:p14="http://schemas.microsoft.com/office/powerpoint/2010/main" val="275305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Popular Editors</a:t>
            </a:r>
          </a:p>
        </p:txBody>
      </p:sp>
      <p:sp>
        <p:nvSpPr>
          <p:cNvPr id="3" name="Content Placeholder 2"/>
          <p:cNvSpPr>
            <a:spLocks noGrp="1"/>
          </p:cNvSpPr>
          <p:nvPr>
            <p:ph idx="1"/>
          </p:nvPr>
        </p:nvSpPr>
        <p:spPr/>
        <p:txBody>
          <a:bodyPr>
            <a:normAutofit/>
          </a:bodyPr>
          <a:lstStyle/>
          <a:p>
            <a:r>
              <a:rPr lang="en-US" dirty="0" err="1"/>
              <a:t>VSCode</a:t>
            </a:r>
            <a:r>
              <a:rPr lang="en-US" dirty="0"/>
              <a:t>, Sublime, Notepad++, </a:t>
            </a:r>
            <a:r>
              <a:rPr lang="en-US" dirty="0" err="1"/>
              <a:t>Clion</a:t>
            </a:r>
            <a:r>
              <a:rPr lang="en-US" dirty="0"/>
              <a:t>, Atom, </a:t>
            </a:r>
            <a:r>
              <a:rPr lang="en-US" dirty="0" err="1"/>
              <a:t>Pspad</a:t>
            </a:r>
            <a:endParaRPr lang="en-US" dirty="0"/>
          </a:p>
          <a:p>
            <a:pPr lvl="1"/>
            <a:r>
              <a:rPr lang="en-US" dirty="0"/>
              <a:t>You may want to explore some of them to see your preference if you are not familiar with any of them</a:t>
            </a:r>
          </a:p>
          <a:p>
            <a:endParaRPr lang="en-US" dirty="0"/>
          </a:p>
          <a:p>
            <a:r>
              <a:rPr lang="en-US" dirty="0"/>
              <a:t>Some of them work on Windows</a:t>
            </a:r>
          </a:p>
          <a:p>
            <a:endParaRPr lang="en-US" dirty="0"/>
          </a:p>
          <a:p>
            <a:r>
              <a:rPr lang="en-US" dirty="0"/>
              <a:t>Please note that you need to make sure </a:t>
            </a:r>
            <a:r>
              <a:rPr lang="en-US" dirty="0">
                <a:solidFill>
                  <a:schemeClr val="accent2"/>
                </a:solidFill>
              </a:rPr>
              <a:t>your program can be compiled and run on </a:t>
            </a:r>
            <a:r>
              <a:rPr lang="en-US" dirty="0" err="1">
                <a:solidFill>
                  <a:schemeClr val="accent2"/>
                </a:solidFill>
              </a:rPr>
              <a:t>linprog</a:t>
            </a:r>
            <a:r>
              <a:rPr lang="en-US" dirty="0"/>
              <a:t> before submission of projects, if you work on Windows (or MacBooks)</a:t>
            </a:r>
          </a:p>
          <a:p>
            <a:pPr lvl="1"/>
            <a:r>
              <a:rPr lang="en-US" dirty="0"/>
              <a:t>Our TAs can only grade on </a:t>
            </a:r>
            <a:r>
              <a:rPr lang="en-US" dirty="0" err="1"/>
              <a:t>linprog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56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p:txBody>
          <a:bodyPr/>
          <a:lstStyle/>
          <a:p>
            <a:r>
              <a:rPr lang="en-US" sz="2000" dirty="0"/>
              <a:t>g++</a:t>
            </a:r>
          </a:p>
          <a:p>
            <a:r>
              <a:rPr lang="en-US" sz="2000" dirty="0"/>
              <a:t>Examples </a:t>
            </a:r>
          </a:p>
          <a:p>
            <a:pPr lvl="1"/>
            <a:r>
              <a:rPr lang="en-US" sz="1600" dirty="0"/>
              <a:t>g++ example.cpp</a:t>
            </a:r>
          </a:p>
          <a:p>
            <a:pPr lvl="1"/>
            <a:r>
              <a:rPr lang="en-US" sz="1600" dirty="0"/>
              <a:t>g++ -c example.cpp</a:t>
            </a:r>
          </a:p>
          <a:p>
            <a:pPr lvl="1"/>
            <a:r>
              <a:rPr lang="en-US" sz="1600" dirty="0"/>
              <a:t>g++ -g example.cpp</a:t>
            </a:r>
          </a:p>
          <a:p>
            <a:pPr lvl="1"/>
            <a:r>
              <a:rPr lang="en-US" sz="1600" dirty="0"/>
              <a:t>g++ -Wall example.cpp</a:t>
            </a:r>
          </a:p>
          <a:p>
            <a:pPr lvl="1"/>
            <a:r>
              <a:rPr lang="en-US" sz="1600" dirty="0"/>
              <a:t>g++ -Wall example.cpp –lm</a:t>
            </a:r>
          </a:p>
          <a:p>
            <a:pPr lvl="1"/>
            <a:endParaRPr lang="en-US" sz="1600" dirty="0"/>
          </a:p>
          <a:p>
            <a:r>
              <a:rPr lang="en-US" dirty="0"/>
              <a:t>C++11 and newer versions</a:t>
            </a:r>
          </a:p>
          <a:p>
            <a:pPr lvl="1"/>
            <a:r>
              <a:rPr lang="en-US" dirty="0"/>
              <a:t>The default g++ on </a:t>
            </a:r>
            <a:r>
              <a:rPr lang="en-US" dirty="0" err="1"/>
              <a:t>linprog</a:t>
            </a:r>
            <a:r>
              <a:rPr lang="en-US" dirty="0"/>
              <a:t> supports </a:t>
            </a:r>
            <a:r>
              <a:rPr lang="en-US" dirty="0" err="1"/>
              <a:t>c++</a:t>
            </a:r>
            <a:r>
              <a:rPr lang="en-US" dirty="0"/>
              <a:t>11, 14, and 17</a:t>
            </a:r>
          </a:p>
          <a:p>
            <a:pPr lvl="2"/>
            <a:r>
              <a:rPr lang="en-US" sz="1600" dirty="0"/>
              <a:t>Run command “man g++” to read manual of g++ on </a:t>
            </a:r>
            <a:r>
              <a:rPr lang="en-US" sz="1600" dirty="0" err="1"/>
              <a:t>linprog</a:t>
            </a:r>
            <a:endParaRPr lang="en-US" sz="1600" dirty="0"/>
          </a:p>
          <a:p>
            <a:pPr lvl="1"/>
            <a:r>
              <a:rPr lang="en-US" dirty="0"/>
              <a:t>You need to specify the C++ version using –std option, for example</a:t>
            </a:r>
          </a:p>
          <a:p>
            <a:pPr lvl="2"/>
            <a:r>
              <a:rPr lang="en-US" sz="1600" dirty="0"/>
              <a:t>g++ -std=</a:t>
            </a:r>
            <a:r>
              <a:rPr lang="en-US" sz="1600" dirty="0" err="1"/>
              <a:t>c++</a:t>
            </a:r>
            <a:r>
              <a:rPr lang="en-US" sz="1600" dirty="0"/>
              <a:t>11 example.cpp</a:t>
            </a:r>
            <a:endParaRPr lang="en-US" dirty="0"/>
          </a:p>
          <a:p>
            <a:pPr lvl="1"/>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Options of g++</a:t>
            </a:r>
          </a:p>
        </p:txBody>
      </p:sp>
      <p:sp>
        <p:nvSpPr>
          <p:cNvPr id="3" name="Content Placeholder 2"/>
          <p:cNvSpPr>
            <a:spLocks noGrp="1"/>
          </p:cNvSpPr>
          <p:nvPr>
            <p:ph idx="1"/>
          </p:nvPr>
        </p:nvSpPr>
        <p:spPr/>
        <p:txBody>
          <a:bodyPr/>
          <a:lstStyle/>
          <a:p>
            <a:r>
              <a:rPr lang="en-US" dirty="0"/>
              <a:t>-Wall</a:t>
            </a:r>
          </a:p>
          <a:p>
            <a:pPr lvl="1"/>
            <a:r>
              <a:rPr lang="en-US" dirty="0"/>
              <a:t>This enables all the warnings about constructions that some users consider questionable, and that are easy to avoid (or modify to prevent the warning), even in conjunction with macros. </a:t>
            </a:r>
          </a:p>
          <a:p>
            <a:r>
              <a:rPr lang="en-US" dirty="0"/>
              <a:t>-</a:t>
            </a:r>
            <a:r>
              <a:rPr lang="en-US" dirty="0" err="1"/>
              <a:t>pendantic</a:t>
            </a:r>
            <a:endParaRPr lang="en-US" dirty="0"/>
          </a:p>
          <a:p>
            <a:pPr lvl="1"/>
            <a:r>
              <a:rPr lang="en-US" dirty="0"/>
              <a:t>Issue all the warnings demanded by strict ISO C and ISO C++; reject all programs that use forbidden extensions, and some other programs that do not follow ISO C and ISO C++.</a:t>
            </a:r>
          </a:p>
          <a:p>
            <a:r>
              <a:rPr lang="en-US" dirty="0"/>
              <a:t>See g++ manual for details</a:t>
            </a:r>
          </a:p>
          <a:p>
            <a:pPr lvl="1"/>
            <a:r>
              <a:rPr lang="en-US" dirty="0"/>
              <a:t>man g++</a:t>
            </a:r>
          </a:p>
          <a:p>
            <a:r>
              <a:rPr lang="en-US" dirty="0"/>
              <a:t>We recommend you to enable these two options when you compile your program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925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Files</a:t>
            </a:r>
          </a:p>
        </p:txBody>
      </p:sp>
      <p:sp>
        <p:nvSpPr>
          <p:cNvPr id="3" name="Content Placeholder 2"/>
          <p:cNvSpPr>
            <a:spLocks noGrp="1"/>
          </p:cNvSpPr>
          <p:nvPr>
            <p:ph idx="1"/>
          </p:nvPr>
        </p:nvSpPr>
        <p:spPr/>
        <p:txBody>
          <a:bodyPr/>
          <a:lstStyle/>
          <a:p>
            <a:r>
              <a:rPr lang="en-US" dirty="0"/>
              <a:t>If you have a header file (e.g., </a:t>
            </a:r>
            <a:r>
              <a:rPr lang="en-US" dirty="0" err="1"/>
              <a:t>example.h</a:t>
            </a:r>
            <a:r>
              <a:rPr lang="en-US" dirty="0"/>
              <a:t>) in the same directory as the main program (e.g., example.cpp), there are two ways for you to include the header file in the main program, using either “</a:t>
            </a:r>
            <a:r>
              <a:rPr lang="en-US" dirty="0" err="1"/>
              <a:t>example.h</a:t>
            </a:r>
            <a:r>
              <a:rPr lang="en-US" dirty="0"/>
              <a:t>”, or &lt;</a:t>
            </a:r>
            <a:r>
              <a:rPr lang="en-US" dirty="0" err="1"/>
              <a:t>example.h</a:t>
            </a:r>
            <a:r>
              <a:rPr lang="en-US" dirty="0"/>
              <a:t>&gt;</a:t>
            </a:r>
          </a:p>
          <a:p>
            <a:r>
              <a:rPr lang="en-US" dirty="0"/>
              <a:t>Double quote</a:t>
            </a:r>
          </a:p>
          <a:p>
            <a:pPr lvl="1"/>
            <a:r>
              <a:rPr lang="en-US" dirty="0"/>
              <a:t>Searching current directory for header file</a:t>
            </a:r>
          </a:p>
          <a:p>
            <a:r>
              <a:rPr lang="en-US" dirty="0"/>
              <a:t>Angle bracket</a:t>
            </a:r>
          </a:p>
          <a:p>
            <a:pPr lvl="1"/>
            <a:r>
              <a:rPr lang="en-US" dirty="0"/>
              <a:t>Searching system directory for header file</a:t>
            </a:r>
          </a:p>
          <a:p>
            <a:pPr lvl="1"/>
            <a:r>
              <a:rPr lang="en-US" dirty="0"/>
              <a:t>Which can be changed by the –I operation of compiler g++</a:t>
            </a:r>
          </a:p>
          <a:p>
            <a:pPr lvl="1"/>
            <a:r>
              <a:rPr lang="en-US" dirty="0"/>
              <a:t>g++ -I. –o </a:t>
            </a:r>
            <a:r>
              <a:rPr lang="en-US" dirty="0" err="1"/>
              <a:t>example.x</a:t>
            </a:r>
            <a:r>
              <a:rPr lang="en-US" dirty="0"/>
              <a:t> example.cpp (example.cpp contains #include &lt;</a:t>
            </a:r>
            <a:r>
              <a:rPr lang="en-US" dirty="0" err="1"/>
              <a:t>example.h</a:t>
            </a:r>
            <a:r>
              <a:rPr lang="en-US" dirty="0"/>
              <a:t>&gt;)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907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Debugger</a:t>
            </a:r>
          </a:p>
        </p:txBody>
      </p:sp>
      <p:sp>
        <p:nvSpPr>
          <p:cNvPr id="6147" name="Content Placeholder 2"/>
          <p:cNvSpPr>
            <a:spLocks noGrp="1"/>
          </p:cNvSpPr>
          <p:nvPr>
            <p:ph idx="1"/>
          </p:nvPr>
        </p:nvSpPr>
        <p:spPr>
          <a:xfrm>
            <a:off x="685800" y="1295400"/>
            <a:ext cx="7772400" cy="4800600"/>
          </a:xfrm>
        </p:spPr>
        <p:txBody>
          <a:bodyPr/>
          <a:lstStyle/>
          <a:p>
            <a:pPr eaLnBrk="1" hangingPunct="1"/>
            <a:r>
              <a:rPr lang="en-US" dirty="0"/>
              <a:t>To support debugging, the code must be compiled with –g option.</a:t>
            </a:r>
          </a:p>
          <a:p>
            <a:pPr eaLnBrk="1" hangingPunct="1"/>
            <a:r>
              <a:rPr lang="en-US" dirty="0" err="1">
                <a:hlinkClick r:id="rId2"/>
              </a:rPr>
              <a:t>ddd</a:t>
            </a:r>
            <a:r>
              <a:rPr lang="en-US" dirty="0"/>
              <a:t>, </a:t>
            </a:r>
            <a:r>
              <a:rPr lang="en-US" dirty="0" err="1"/>
              <a:t>xxgdb</a:t>
            </a:r>
            <a:r>
              <a:rPr lang="en-US" dirty="0"/>
              <a:t>, </a:t>
            </a:r>
            <a:r>
              <a:rPr lang="en-US" dirty="0" err="1"/>
              <a:t>gdb</a:t>
            </a:r>
            <a:endParaRPr lang="en-US" dirty="0"/>
          </a:p>
          <a:p>
            <a:pPr eaLnBrk="1" hangingPunct="1"/>
            <a:r>
              <a:rPr lang="en-US" dirty="0"/>
              <a:t>The power of a debugger:</a:t>
            </a:r>
          </a:p>
          <a:p>
            <a:pPr lvl="1" eaLnBrk="1" hangingPunct="1"/>
            <a:r>
              <a:rPr lang="en-US" dirty="0"/>
              <a:t>Finding the line that causes code crash or </a:t>
            </a:r>
            <a:r>
              <a:rPr lang="en-US" dirty="0" err="1"/>
              <a:t>coredump</a:t>
            </a:r>
            <a:endParaRPr lang="en-US" dirty="0"/>
          </a:p>
          <a:p>
            <a:pPr lvl="1" eaLnBrk="1" hangingPunct="1"/>
            <a:r>
              <a:rPr lang="en-US" dirty="0"/>
              <a:t>See example:</a:t>
            </a:r>
          </a:p>
          <a:p>
            <a:pPr lvl="2" eaLnBrk="1" hangingPunct="1"/>
            <a:r>
              <a:rPr lang="en-US" sz="2000" dirty="0"/>
              <a:t>Break point/show value/change value/step/next/continue/print</a:t>
            </a:r>
          </a:p>
          <a:p>
            <a:pPr lvl="1" eaLnBrk="1" hangingPunct="1"/>
            <a:endParaRPr lang="en-US" dirty="0"/>
          </a:p>
          <a:p>
            <a:r>
              <a:rPr lang="en-US" dirty="0"/>
              <a:t>Demo with r1/example2.cpp</a:t>
            </a:r>
          </a:p>
          <a:p>
            <a:pPr lvl="1"/>
            <a:r>
              <a:rPr lang="en-US" dirty="0"/>
              <a:t>To compile: make example2.x</a:t>
            </a:r>
          </a:p>
          <a:p>
            <a:pPr eaLnBrk="1" hangingPunct="1"/>
            <a:endParaRPr lang="en-US" dirty="0"/>
          </a:p>
        </p:txBody>
      </p:sp>
      <p:sp>
        <p:nvSpPr>
          <p:cNvPr id="4" name="Slide Number Placeholder 3"/>
          <p:cNvSpPr>
            <a:spLocks noGrp="1"/>
          </p:cNvSpPr>
          <p:nvPr>
            <p:ph type="sldNum" sz="quarter" idx="12"/>
          </p:nvPr>
        </p:nvSpPr>
        <p:spPr/>
        <p:txBody>
          <a:bodyPr/>
          <a:lstStyle/>
          <a:p>
            <a:pPr>
              <a:defRPr/>
            </a:pPr>
            <a:fld id="{1F9CF4A6-B564-4F1E-9C2C-A8F9AD70CB73}"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381000"/>
            <a:ext cx="7772400" cy="533400"/>
          </a:xfrm>
        </p:spPr>
        <p:txBody>
          <a:bodyPr/>
          <a:lstStyle/>
          <a:p>
            <a:r>
              <a:rPr lang="en-US" sz="2800" dirty="0"/>
              <a:t>Debug Segmentation Fault with Core dump File</a:t>
            </a:r>
          </a:p>
        </p:txBody>
      </p:sp>
      <p:sp>
        <p:nvSpPr>
          <p:cNvPr id="3" name="Content Placeholder 2"/>
          <p:cNvSpPr>
            <a:spLocks noGrp="1"/>
          </p:cNvSpPr>
          <p:nvPr>
            <p:ph idx="1"/>
          </p:nvPr>
        </p:nvSpPr>
        <p:spPr>
          <a:xfrm>
            <a:off x="685800" y="1066800"/>
            <a:ext cx="7772400" cy="5029200"/>
          </a:xfrm>
        </p:spPr>
        <p:txBody>
          <a:bodyPr/>
          <a:lstStyle/>
          <a:p>
            <a:pPr>
              <a:defRPr/>
            </a:pPr>
            <a:r>
              <a:rPr lang="en-US" sz="2000" dirty="0"/>
              <a:t>A file containing memory image of process when it terminates (crashes)</a:t>
            </a:r>
          </a:p>
          <a:p>
            <a:pPr>
              <a:defRPr/>
            </a:pPr>
            <a:r>
              <a:rPr lang="en-US" sz="2000" dirty="0"/>
              <a:t>A common reason of core dump file not created is resource limit on </a:t>
            </a:r>
            <a:r>
              <a:rPr lang="en-US" sz="2000" dirty="0">
                <a:solidFill>
                  <a:schemeClr val="accent2"/>
                </a:solidFill>
              </a:rPr>
              <a:t>core file</a:t>
            </a:r>
          </a:p>
          <a:p>
            <a:pPr>
              <a:defRPr/>
            </a:pPr>
            <a:r>
              <a:rPr lang="en-US" sz="2000" dirty="0"/>
              <a:t>Controlling core file size is shell specific</a:t>
            </a:r>
          </a:p>
          <a:p>
            <a:pPr lvl="1">
              <a:defRPr/>
            </a:pPr>
            <a:r>
              <a:rPr lang="en-US" sz="1600" dirty="0" err="1"/>
              <a:t>csh</a:t>
            </a:r>
            <a:r>
              <a:rPr lang="en-US" sz="1600" dirty="0"/>
              <a:t>: </a:t>
            </a:r>
          </a:p>
          <a:p>
            <a:pPr lvl="2">
              <a:defRPr/>
            </a:pPr>
            <a:r>
              <a:rPr lang="en-US" sz="1600" dirty="0">
                <a:solidFill>
                  <a:schemeClr val="accent6"/>
                </a:solidFill>
              </a:rPr>
              <a:t>limit [resource] [limit], </a:t>
            </a:r>
            <a:r>
              <a:rPr lang="en-US" sz="1600" dirty="0"/>
              <a:t>or simply </a:t>
            </a:r>
            <a:r>
              <a:rPr lang="en-US" sz="1600" dirty="0" err="1">
                <a:solidFill>
                  <a:schemeClr val="accent2"/>
                </a:solidFill>
              </a:rPr>
              <a:t>unlimit</a:t>
            </a:r>
            <a:r>
              <a:rPr lang="en-US" sz="1600" dirty="0"/>
              <a:t> to remove all limits</a:t>
            </a:r>
          </a:p>
          <a:p>
            <a:pPr lvl="2">
              <a:defRPr/>
            </a:pPr>
            <a:r>
              <a:rPr lang="en-US" sz="1600" dirty="0">
                <a:solidFill>
                  <a:schemeClr val="tx2"/>
                </a:solidFill>
              </a:rPr>
              <a:t>Where resource should be </a:t>
            </a:r>
            <a:r>
              <a:rPr lang="en-US" sz="1600" dirty="0" err="1">
                <a:solidFill>
                  <a:schemeClr val="accent2"/>
                </a:solidFill>
              </a:rPr>
              <a:t>coredumpsize</a:t>
            </a:r>
            <a:endParaRPr lang="en-US" sz="1600" dirty="0">
              <a:solidFill>
                <a:schemeClr val="accent2"/>
              </a:solidFill>
            </a:endParaRPr>
          </a:p>
          <a:p>
            <a:pPr lvl="1">
              <a:defRPr/>
            </a:pPr>
            <a:r>
              <a:rPr lang="en-US" sz="1600" dirty="0" err="1"/>
              <a:t>sh</a:t>
            </a:r>
            <a:r>
              <a:rPr lang="en-US" sz="1600" dirty="0"/>
              <a:t>: </a:t>
            </a:r>
            <a:r>
              <a:rPr lang="en-US" sz="1600" dirty="0" err="1">
                <a:solidFill>
                  <a:schemeClr val="accent2"/>
                </a:solidFill>
              </a:rPr>
              <a:t>ulimit</a:t>
            </a:r>
            <a:r>
              <a:rPr lang="en-US" sz="1600" dirty="0">
                <a:solidFill>
                  <a:schemeClr val="accent2"/>
                </a:solidFill>
              </a:rPr>
              <a:t> -c [limit]</a:t>
            </a:r>
          </a:p>
          <a:p>
            <a:pPr>
              <a:defRPr/>
            </a:pPr>
            <a:r>
              <a:rPr lang="en-US" sz="2000" dirty="0"/>
              <a:t>Load core dump file into debugger</a:t>
            </a:r>
          </a:p>
          <a:p>
            <a:pPr lvl="1">
              <a:defRPr/>
            </a:pPr>
            <a:r>
              <a:rPr lang="en-US" sz="1600" dirty="0" err="1"/>
              <a:t>gdb</a:t>
            </a:r>
            <a:r>
              <a:rPr lang="en-US" sz="1600" dirty="0"/>
              <a:t>: </a:t>
            </a:r>
            <a:r>
              <a:rPr lang="en-US" sz="1600" dirty="0" err="1"/>
              <a:t>gdb</a:t>
            </a:r>
            <a:r>
              <a:rPr lang="en-US" sz="1600" dirty="0"/>
              <a:t> </a:t>
            </a:r>
            <a:r>
              <a:rPr lang="en-US" sz="1600" dirty="0" err="1"/>
              <a:t>executable_file</a:t>
            </a:r>
            <a:r>
              <a:rPr lang="en-US" sz="1600" dirty="0"/>
              <a:t> </a:t>
            </a:r>
            <a:r>
              <a:rPr lang="en-US" sz="1600" dirty="0" err="1"/>
              <a:t>coredump_file</a:t>
            </a:r>
            <a:endParaRPr lang="en-US" sz="1600" dirty="0"/>
          </a:p>
          <a:p>
            <a:pPr lvl="1">
              <a:defRPr/>
            </a:pPr>
            <a:r>
              <a:rPr lang="en-US" sz="1600" dirty="0"/>
              <a:t>ddd: ddd </a:t>
            </a:r>
            <a:r>
              <a:rPr lang="en-US" sz="1600" dirty="0" err="1"/>
              <a:t>executable_file</a:t>
            </a:r>
            <a:r>
              <a:rPr lang="en-US" sz="1600" dirty="0"/>
              <a:t> </a:t>
            </a:r>
            <a:r>
              <a:rPr lang="en-US" sz="1600" dirty="0" err="1"/>
              <a:t>coredump_file</a:t>
            </a:r>
            <a:endParaRPr lang="en-US" sz="1600" dirty="0"/>
          </a:p>
          <a:p>
            <a:pPr>
              <a:defRPr/>
            </a:pPr>
            <a:r>
              <a:rPr lang="en-US" sz="2000" dirty="0"/>
              <a:t>To locate the line that causes core dump</a:t>
            </a:r>
          </a:p>
          <a:p>
            <a:pPr lvl="1">
              <a:defRPr/>
            </a:pPr>
            <a:r>
              <a:rPr lang="en-US" sz="1600" dirty="0" err="1"/>
              <a:t>backtrace</a:t>
            </a:r>
            <a:r>
              <a:rPr lang="en-US" sz="1600" dirty="0"/>
              <a:t> (or </a:t>
            </a:r>
            <a:r>
              <a:rPr lang="en-US" sz="1600" dirty="0" err="1"/>
              <a:t>bt</a:t>
            </a:r>
            <a:r>
              <a:rPr lang="en-US" sz="1600" dirty="0"/>
              <a:t>)</a:t>
            </a:r>
          </a:p>
          <a:p>
            <a:pPr>
              <a:defRPr/>
            </a:pPr>
            <a:r>
              <a:rPr lang="en-US" sz="2000" dirty="0"/>
              <a:t>Demo with r1/example2.cpp</a:t>
            </a:r>
          </a:p>
        </p:txBody>
      </p:sp>
      <p:sp>
        <p:nvSpPr>
          <p:cNvPr id="4" name="Slide Number Placeholder 3"/>
          <p:cNvSpPr>
            <a:spLocks noGrp="1"/>
          </p:cNvSpPr>
          <p:nvPr>
            <p:ph type="sldNum" sz="quarter" idx="12"/>
          </p:nvPr>
        </p:nvSpPr>
        <p:spPr/>
        <p:txBody>
          <a:bodyPr/>
          <a:lstStyle/>
          <a:p>
            <a:pPr>
              <a:defRPr/>
            </a:pPr>
            <a:fld id="{C41E2252-CD32-4E3B-B07A-BE751CD8873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381000"/>
            <a:ext cx="7772400" cy="533400"/>
          </a:xfrm>
        </p:spPr>
        <p:txBody>
          <a:bodyPr/>
          <a:lstStyle/>
          <a:p>
            <a:r>
              <a:rPr lang="en-US" sz="2400" dirty="0"/>
              <a:t>Debug Segmentation Fault w/o Using Core dump File</a:t>
            </a:r>
          </a:p>
        </p:txBody>
      </p:sp>
      <p:sp>
        <p:nvSpPr>
          <p:cNvPr id="3" name="Content Placeholder 2"/>
          <p:cNvSpPr>
            <a:spLocks noGrp="1"/>
          </p:cNvSpPr>
          <p:nvPr>
            <p:ph idx="1"/>
          </p:nvPr>
        </p:nvSpPr>
        <p:spPr>
          <a:xfrm>
            <a:off x="685800" y="1066800"/>
            <a:ext cx="7772400" cy="5029200"/>
          </a:xfrm>
        </p:spPr>
        <p:txBody>
          <a:bodyPr/>
          <a:lstStyle/>
          <a:p>
            <a:pPr>
              <a:defRPr/>
            </a:pPr>
            <a:r>
              <a:rPr lang="en-US" sz="2000" dirty="0"/>
              <a:t>Load executable into debug</a:t>
            </a:r>
          </a:p>
          <a:p>
            <a:pPr lvl="1">
              <a:defRPr/>
            </a:pPr>
            <a:r>
              <a:rPr lang="en-US" sz="1600" dirty="0" err="1"/>
              <a:t>gdb</a:t>
            </a:r>
            <a:r>
              <a:rPr lang="en-US" sz="1600" dirty="0"/>
              <a:t>: </a:t>
            </a:r>
            <a:r>
              <a:rPr lang="en-US" sz="1600" dirty="0" err="1"/>
              <a:t>gdb</a:t>
            </a:r>
            <a:r>
              <a:rPr lang="en-US" sz="1600" dirty="0"/>
              <a:t> </a:t>
            </a:r>
            <a:r>
              <a:rPr lang="en-US" sz="1600" dirty="0" err="1"/>
              <a:t>executable_file</a:t>
            </a:r>
            <a:r>
              <a:rPr lang="en-US" sz="1600" dirty="0"/>
              <a:t> </a:t>
            </a:r>
          </a:p>
          <a:p>
            <a:pPr lvl="1">
              <a:defRPr/>
            </a:pPr>
            <a:r>
              <a:rPr lang="en-US" sz="1600" dirty="0" err="1"/>
              <a:t>ddd</a:t>
            </a:r>
            <a:r>
              <a:rPr lang="en-US" sz="1600" dirty="0"/>
              <a:t>: </a:t>
            </a:r>
            <a:r>
              <a:rPr lang="en-US" sz="1600" dirty="0" err="1"/>
              <a:t>ddd</a:t>
            </a:r>
            <a:r>
              <a:rPr lang="en-US" sz="1600" dirty="0"/>
              <a:t> </a:t>
            </a:r>
            <a:r>
              <a:rPr lang="en-US" sz="1600" dirty="0" err="1"/>
              <a:t>executable_file</a:t>
            </a:r>
            <a:endParaRPr lang="en-US" sz="1600" dirty="0"/>
          </a:p>
          <a:p>
            <a:pPr>
              <a:defRPr/>
            </a:pPr>
            <a:r>
              <a:rPr lang="en-US" sz="2000" dirty="0"/>
              <a:t>Run program in debug</a:t>
            </a:r>
          </a:p>
          <a:p>
            <a:pPr lvl="1">
              <a:defRPr/>
            </a:pPr>
            <a:r>
              <a:rPr lang="en-US" sz="1600" dirty="0"/>
              <a:t>run (</a:t>
            </a:r>
            <a:r>
              <a:rPr lang="en-US" sz="1600" dirty="0" err="1"/>
              <a:t>gdb</a:t>
            </a:r>
            <a:r>
              <a:rPr lang="en-US" sz="1600" dirty="0"/>
              <a:t> command)</a:t>
            </a:r>
          </a:p>
          <a:p>
            <a:pPr>
              <a:defRPr/>
            </a:pPr>
            <a:r>
              <a:rPr lang="en-US" sz="2000" dirty="0"/>
              <a:t>After you run the program, you will encounter segmentation fault, </a:t>
            </a:r>
            <a:r>
              <a:rPr lang="en-US" sz="2000" dirty="0" err="1"/>
              <a:t>gdb</a:t>
            </a:r>
            <a:r>
              <a:rPr lang="en-US" sz="2000" dirty="0"/>
              <a:t> will show some info regarding the error and line causing problem</a:t>
            </a:r>
          </a:p>
          <a:p>
            <a:pPr>
              <a:defRPr/>
            </a:pPr>
            <a:r>
              <a:rPr lang="en-US" sz="2000" dirty="0"/>
              <a:t>You can also use a few </a:t>
            </a:r>
            <a:r>
              <a:rPr lang="en-US" sz="2000" dirty="0" err="1"/>
              <a:t>gdb</a:t>
            </a:r>
            <a:r>
              <a:rPr lang="en-US" sz="2000" dirty="0"/>
              <a:t> commands to locate problem</a:t>
            </a:r>
          </a:p>
          <a:p>
            <a:pPr lvl="1">
              <a:defRPr/>
            </a:pPr>
            <a:r>
              <a:rPr lang="en-US" sz="1600" dirty="0"/>
              <a:t>where</a:t>
            </a:r>
          </a:p>
          <a:p>
            <a:pPr lvl="1">
              <a:defRPr/>
            </a:pPr>
            <a:r>
              <a:rPr lang="en-US" sz="1600" dirty="0" err="1"/>
              <a:t>backtrace</a:t>
            </a:r>
            <a:r>
              <a:rPr lang="en-US" sz="1600" dirty="0"/>
              <a:t> (or </a:t>
            </a:r>
            <a:r>
              <a:rPr lang="en-US" sz="1600" dirty="0" err="1"/>
              <a:t>bt</a:t>
            </a:r>
            <a:r>
              <a:rPr lang="en-US" sz="1600" dirty="0"/>
              <a:t>)</a:t>
            </a:r>
          </a:p>
          <a:p>
            <a:pPr>
              <a:defRPr/>
            </a:pPr>
            <a:r>
              <a:rPr lang="en-US" sz="2000" dirty="0"/>
              <a:t>Demo with r1/example2.cpp</a:t>
            </a:r>
          </a:p>
          <a:p>
            <a:pPr>
              <a:defRPr/>
            </a:pPr>
            <a:endParaRPr lang="en-US" sz="2000" dirty="0"/>
          </a:p>
          <a:p>
            <a:pPr>
              <a:defRPr/>
            </a:pPr>
            <a:r>
              <a:rPr lang="en-US" sz="2000" dirty="0"/>
              <a:t>Read </a:t>
            </a:r>
            <a:r>
              <a:rPr lang="en-US" sz="2000" dirty="0" err="1"/>
              <a:t>gdb</a:t>
            </a:r>
            <a:r>
              <a:rPr lang="en-US" sz="2000" dirty="0"/>
              <a:t> users manual to get more information and commands</a:t>
            </a:r>
          </a:p>
          <a:p>
            <a:pPr>
              <a:defRPr/>
            </a:pPr>
            <a:endParaRPr lang="en-US" sz="2000" dirty="0"/>
          </a:p>
          <a:p>
            <a:pPr>
              <a:defRPr/>
            </a:pPr>
            <a:endParaRPr lang="en-US" sz="2000" dirty="0"/>
          </a:p>
        </p:txBody>
      </p:sp>
      <p:sp>
        <p:nvSpPr>
          <p:cNvPr id="4" name="Slide Number Placeholder 3"/>
          <p:cNvSpPr>
            <a:spLocks noGrp="1"/>
          </p:cNvSpPr>
          <p:nvPr>
            <p:ph type="sldNum" sz="quarter" idx="12"/>
          </p:nvPr>
        </p:nvSpPr>
        <p:spPr/>
        <p:txBody>
          <a:bodyPr/>
          <a:lstStyle/>
          <a:p>
            <a:pPr>
              <a:defRPr/>
            </a:pPr>
            <a:fld id="{C41E2252-CD32-4E3B-B07A-BE751CD88730}" type="slidenum">
              <a:rPr lang="en-US" smtClean="0"/>
              <a:pPr>
                <a:defRPr/>
              </a:pPr>
              <a:t>9</a:t>
            </a:fld>
            <a:endParaRPr lang="en-US"/>
          </a:p>
        </p:txBody>
      </p:sp>
    </p:spTree>
    <p:extLst>
      <p:ext uri="{BB962C8B-B14F-4D97-AF65-F5344CB8AC3E}">
        <p14:creationId xmlns:p14="http://schemas.microsoft.com/office/powerpoint/2010/main" val="2345672915"/>
      </p:ext>
    </p:extLst>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ch1_cpp</Template>
  <TotalTime>388</TotalTime>
  <Words>2640</Words>
  <Application>Microsoft Office PowerPoint</Application>
  <PresentationFormat>On-screen Show (4:3)</PresentationFormat>
  <Paragraphs>270</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Times New Roman</vt:lpstr>
      <vt:lpstr>class_simple</vt:lpstr>
      <vt:lpstr>Unix Programming Environment</vt:lpstr>
      <vt:lpstr>Editors </vt:lpstr>
      <vt:lpstr>Other Popular Editors</vt:lpstr>
      <vt:lpstr>Compiler</vt:lpstr>
      <vt:lpstr>Some Important Options of g++</vt:lpstr>
      <vt:lpstr>Header Files</vt:lpstr>
      <vt:lpstr>Debugger</vt:lpstr>
      <vt:lpstr>Debug Segmentation Fault with Core dump File</vt:lpstr>
      <vt:lpstr>Debug Segmentation Fault w/o Using Core dump File</vt:lpstr>
      <vt:lpstr>Make</vt:lpstr>
      <vt:lpstr>Make</vt:lpstr>
      <vt:lpstr>Make</vt:lpstr>
      <vt:lpstr>make</vt:lpstr>
      <vt:lpstr>I/O Redirection</vt:lpstr>
      <vt:lpstr>Project Submission</vt:lpstr>
      <vt:lpstr>Tar files</vt:lpstr>
      <vt:lpstr>Submission Verification</vt:lpstr>
      <vt:lpstr>Some Useful Unix Commands</vt:lpstr>
      <vt:lpstr>Some Useful Unix Commands</vt:lpstr>
      <vt:lpstr>Extra Slides</vt:lpstr>
      <vt:lpstr>Make</vt:lpstr>
      <vt:lpstr>Make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dc:title>
  <dc:creator>Zhenhai Duan</dc:creator>
  <cp:lastModifiedBy>Zhenhai Duan</cp:lastModifiedBy>
  <cp:revision>69</cp:revision>
  <dcterms:created xsi:type="dcterms:W3CDTF">2006-08-16T00:00:00Z</dcterms:created>
  <dcterms:modified xsi:type="dcterms:W3CDTF">2024-08-19T19:04:50Z</dcterms:modified>
</cp:coreProperties>
</file>