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7" r:id="rId33"/>
    <p:sldId id="287" r:id="rId34"/>
    <p:sldId id="29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33"/>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858C6-7243-0443-BBBF-9EB8D21F316F}"/>
              </a:ext>
            </a:extLst>
          </p:cNvPr>
          <p:cNvSpPr>
            <a:spLocks noGrp="1"/>
          </p:cNvSpPr>
          <p:nvPr>
            <p:ph type="ctrTitle"/>
          </p:nvPr>
        </p:nvSpPr>
        <p:spPr>
          <a:xfrm>
            <a:off x="2714943" y="457200"/>
            <a:ext cx="8915399" cy="2262781"/>
          </a:xfrm>
        </p:spPr>
        <p:txBody>
          <a:bodyPr>
            <a:normAutofit/>
          </a:bodyPr>
          <a:lstStyle/>
          <a:p>
            <a:r>
              <a:rPr kumimoji="1" lang="zh-CN" altLang="en-US" sz="6000" b="1" dirty="0"/>
              <a:t>数据结构与算法</a:t>
            </a:r>
            <a:endParaRPr kumimoji="1" lang="zh-CN" altLang="en-US" sz="6000" dirty="0"/>
          </a:p>
        </p:txBody>
      </p:sp>
      <p:sp>
        <p:nvSpPr>
          <p:cNvPr id="3" name="副标题 2">
            <a:extLst>
              <a:ext uri="{FF2B5EF4-FFF2-40B4-BE49-F238E27FC236}">
                <a16:creationId xmlns:a16="http://schemas.microsoft.com/office/drawing/2014/main" id="{5C003302-EE25-5147-A8E3-54448B790F74}"/>
              </a:ext>
            </a:extLst>
          </p:cNvPr>
          <p:cNvSpPr>
            <a:spLocks noGrp="1"/>
          </p:cNvSpPr>
          <p:nvPr>
            <p:ph type="subTitle" idx="1"/>
          </p:nvPr>
        </p:nvSpPr>
        <p:spPr>
          <a:xfrm>
            <a:off x="2714943" y="4114439"/>
            <a:ext cx="8915399" cy="1126283"/>
          </a:xfrm>
        </p:spPr>
        <p:txBody>
          <a:bodyPr/>
          <a:lstStyle/>
          <a:p>
            <a:r>
              <a:rPr kumimoji="1" lang="zh-CN" altLang="en-US" dirty="0"/>
              <a:t> </a:t>
            </a:r>
            <a:endParaRPr kumimoji="1" lang="en-US" altLang="zh-CN" dirty="0"/>
          </a:p>
          <a:p>
            <a:r>
              <a:rPr kumimoji="1" lang="zh-CN" altLang="en-US" sz="3200" dirty="0">
                <a:latin typeface="SimSong" panose="02020300000000000000" pitchFamily="18" charset="-122"/>
                <a:ea typeface="SimSong" panose="02020300000000000000" pitchFamily="18" charset="-122"/>
              </a:rPr>
              <a:t>人工智能与大数据学院</a:t>
            </a:r>
          </a:p>
          <a:p>
            <a:endParaRPr kumimoji="1" lang="en-US" altLang="zh-CN" dirty="0"/>
          </a:p>
          <a:p>
            <a:endParaRPr kumimoji="1" lang="zh-CN" altLang="en-US" dirty="0"/>
          </a:p>
        </p:txBody>
      </p:sp>
      <p:pic>
        <p:nvPicPr>
          <p:cNvPr id="4" name="图片 3">
            <a:extLst>
              <a:ext uri="{FF2B5EF4-FFF2-40B4-BE49-F238E27FC236}">
                <a16:creationId xmlns:a16="http://schemas.microsoft.com/office/drawing/2014/main" id="{6643E8A8-1171-0845-B157-2FD0B9BBF5DA}"/>
              </a:ext>
            </a:extLst>
          </p:cNvPr>
          <p:cNvPicPr>
            <a:picLocks noChangeAspect="1"/>
          </p:cNvPicPr>
          <p:nvPr/>
        </p:nvPicPr>
        <p:blipFill>
          <a:blip r:embed="rId2"/>
          <a:stretch>
            <a:fillRect/>
          </a:stretch>
        </p:blipFill>
        <p:spPr>
          <a:xfrm>
            <a:off x="9212180" y="9985"/>
            <a:ext cx="2879557" cy="817556"/>
          </a:xfrm>
          <a:prstGeom prst="rect">
            <a:avLst/>
          </a:prstGeom>
        </p:spPr>
      </p:pic>
    </p:spTree>
    <p:extLst>
      <p:ext uri="{BB962C8B-B14F-4D97-AF65-F5344CB8AC3E}">
        <p14:creationId xmlns:p14="http://schemas.microsoft.com/office/powerpoint/2010/main" val="110839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BAD37D71-942D-B948-A0E8-F1094A7C7F21}"/>
              </a:ext>
            </a:extLst>
          </p:cNvPr>
          <p:cNvSpPr txBox="1"/>
          <p:nvPr/>
        </p:nvSpPr>
        <p:spPr>
          <a:xfrm>
            <a:off x="1863091" y="2387770"/>
            <a:ext cx="2216483" cy="584775"/>
          </a:xfrm>
          <a:prstGeom prst="rect">
            <a:avLst/>
          </a:prstGeom>
          <a:noFill/>
          <a:ln>
            <a:solidFill>
              <a:srgbClr val="C00000"/>
            </a:solidFill>
          </a:ln>
        </p:spPr>
        <p:txBody>
          <a:bodyPr wrap="square" rtlCol="0">
            <a:spAutoFit/>
          </a:bodyPr>
          <a:lstStyle/>
          <a:p>
            <a:pPr algn="ctr"/>
            <a:r>
              <a:rPr kumimoji="1" lang="zh-CN" altLang="en-US" sz="3200" dirty="0">
                <a:latin typeface="SimSong" panose="02020300000000000000" pitchFamily="18" charset="-122"/>
                <a:ea typeface="SimSong" panose="02020300000000000000" pitchFamily="18" charset="-122"/>
                <a:cs typeface="STKaiti" charset="-122"/>
              </a:rPr>
              <a:t>数据</a:t>
            </a:r>
          </a:p>
        </p:txBody>
      </p:sp>
      <p:sp>
        <p:nvSpPr>
          <p:cNvPr id="36" name="标题 1">
            <a:extLst>
              <a:ext uri="{FF2B5EF4-FFF2-40B4-BE49-F238E27FC236}">
                <a16:creationId xmlns:a16="http://schemas.microsoft.com/office/drawing/2014/main" id="{1331674B-829B-3A4A-8EF1-1979F536AD9C}"/>
              </a:ext>
            </a:extLst>
          </p:cNvPr>
          <p:cNvSpPr txBox="1">
            <a:spLocks/>
          </p:cNvSpPr>
          <p:nvPr/>
        </p:nvSpPr>
        <p:spPr>
          <a:xfrm>
            <a:off x="1863090" y="1388418"/>
            <a:ext cx="8596668"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数据结构的基本概念</a:t>
            </a:r>
          </a:p>
        </p:txBody>
      </p:sp>
      <p:sp>
        <p:nvSpPr>
          <p:cNvPr id="37" name="标题 1">
            <a:extLst>
              <a:ext uri="{FF2B5EF4-FFF2-40B4-BE49-F238E27FC236}">
                <a16:creationId xmlns:a16="http://schemas.microsoft.com/office/drawing/2014/main" id="{2504B91E-5A93-E149-9BBB-4E27C7D7EC5F}"/>
              </a:ext>
            </a:extLst>
          </p:cNvPr>
          <p:cNvSpPr txBox="1">
            <a:spLocks/>
          </p:cNvSpPr>
          <p:nvPr/>
        </p:nvSpPr>
        <p:spPr>
          <a:xfrm>
            <a:off x="1442654" y="466267"/>
            <a:ext cx="12192000" cy="87339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kumimoji="1" lang="zh-CN" altLang="en-US" sz="4800" dirty="0"/>
              <a:t>    第</a:t>
            </a:r>
            <a:r>
              <a:rPr kumimoji="1" lang="en-US" altLang="zh-CN" sz="4800" dirty="0"/>
              <a:t>1</a:t>
            </a:r>
            <a:r>
              <a:rPr kumimoji="1" lang="zh-CN" altLang="en-US" sz="4800" dirty="0"/>
              <a:t>章  绪 论</a:t>
            </a:r>
          </a:p>
        </p:txBody>
      </p:sp>
      <p:sp>
        <p:nvSpPr>
          <p:cNvPr id="38" name="文本框 37">
            <a:extLst>
              <a:ext uri="{FF2B5EF4-FFF2-40B4-BE49-F238E27FC236}">
                <a16:creationId xmlns:a16="http://schemas.microsoft.com/office/drawing/2014/main" id="{BB118C53-5375-7A4D-808F-FCAEF64F5F2D}"/>
              </a:ext>
            </a:extLst>
          </p:cNvPr>
          <p:cNvSpPr txBox="1"/>
          <p:nvPr/>
        </p:nvSpPr>
        <p:spPr>
          <a:xfrm>
            <a:off x="1863091" y="3257271"/>
            <a:ext cx="2216483" cy="584775"/>
          </a:xfrm>
          <a:prstGeom prst="rect">
            <a:avLst/>
          </a:prstGeom>
          <a:noFill/>
          <a:ln>
            <a:solidFill>
              <a:srgbClr val="C00000"/>
            </a:solidFill>
          </a:ln>
        </p:spPr>
        <p:txBody>
          <a:bodyPr wrap="square" rtlCol="0">
            <a:spAutoFit/>
          </a:bodyPr>
          <a:lstStyle/>
          <a:p>
            <a:pPr algn="ctr"/>
            <a:r>
              <a:rPr kumimoji="1" lang="zh-CN" altLang="en-US" sz="3200" dirty="0">
                <a:latin typeface="SimSong" panose="02020300000000000000" pitchFamily="18" charset="-122"/>
                <a:ea typeface="SimSong" panose="02020300000000000000" pitchFamily="18" charset="-122"/>
                <a:cs typeface="STKaiti" charset="-122"/>
              </a:rPr>
              <a:t>数据元素</a:t>
            </a:r>
          </a:p>
        </p:txBody>
      </p:sp>
      <p:sp>
        <p:nvSpPr>
          <p:cNvPr id="39" name="文本框 38">
            <a:extLst>
              <a:ext uri="{FF2B5EF4-FFF2-40B4-BE49-F238E27FC236}">
                <a16:creationId xmlns:a16="http://schemas.microsoft.com/office/drawing/2014/main" id="{8B69C3C1-999A-F84B-B261-2C4604E15E55}"/>
              </a:ext>
            </a:extLst>
          </p:cNvPr>
          <p:cNvSpPr txBox="1"/>
          <p:nvPr/>
        </p:nvSpPr>
        <p:spPr>
          <a:xfrm>
            <a:off x="1863091" y="4126772"/>
            <a:ext cx="2216483" cy="584775"/>
          </a:xfrm>
          <a:prstGeom prst="rect">
            <a:avLst/>
          </a:prstGeom>
          <a:noFill/>
          <a:ln>
            <a:solidFill>
              <a:srgbClr val="C00000"/>
            </a:solidFill>
          </a:ln>
        </p:spPr>
        <p:txBody>
          <a:bodyPr wrap="square" rtlCol="0">
            <a:spAutoFit/>
          </a:bodyPr>
          <a:lstStyle/>
          <a:p>
            <a:pPr algn="ctr"/>
            <a:r>
              <a:rPr kumimoji="1" lang="zh-CN" altLang="en-US" sz="3200" dirty="0">
                <a:latin typeface="SimSong" panose="02020300000000000000" pitchFamily="18" charset="-122"/>
                <a:ea typeface="SimSong" panose="02020300000000000000" pitchFamily="18" charset="-122"/>
                <a:cs typeface="STKaiti" charset="-122"/>
              </a:rPr>
              <a:t>数据项</a:t>
            </a:r>
          </a:p>
        </p:txBody>
      </p:sp>
      <p:sp>
        <p:nvSpPr>
          <p:cNvPr id="40" name="文本框 39">
            <a:extLst>
              <a:ext uri="{FF2B5EF4-FFF2-40B4-BE49-F238E27FC236}">
                <a16:creationId xmlns:a16="http://schemas.microsoft.com/office/drawing/2014/main" id="{8B250703-667B-FD43-A713-4449C7AB1DFA}"/>
              </a:ext>
            </a:extLst>
          </p:cNvPr>
          <p:cNvSpPr txBox="1"/>
          <p:nvPr/>
        </p:nvSpPr>
        <p:spPr>
          <a:xfrm>
            <a:off x="1863090" y="4996273"/>
            <a:ext cx="2216483" cy="584775"/>
          </a:xfrm>
          <a:prstGeom prst="rect">
            <a:avLst/>
          </a:prstGeom>
          <a:noFill/>
          <a:ln>
            <a:solidFill>
              <a:schemeClr val="accent1"/>
            </a:solidFill>
          </a:ln>
        </p:spPr>
        <p:txBody>
          <a:bodyPr wrap="square" rtlCol="0">
            <a:spAutoFit/>
          </a:bodyPr>
          <a:lstStyle/>
          <a:p>
            <a:pPr algn="ctr"/>
            <a:r>
              <a:rPr kumimoji="1" lang="zh-CN" altLang="en-US" sz="3200" dirty="0">
                <a:latin typeface="SimSong" panose="02020300000000000000" pitchFamily="18" charset="-122"/>
                <a:ea typeface="SimSong" panose="02020300000000000000" pitchFamily="18" charset="-122"/>
                <a:cs typeface="STKaiti" charset="-122"/>
              </a:rPr>
              <a:t>数据对象</a:t>
            </a:r>
          </a:p>
        </p:txBody>
      </p:sp>
      <p:sp>
        <p:nvSpPr>
          <p:cNvPr id="41" name="文本框 40">
            <a:extLst>
              <a:ext uri="{FF2B5EF4-FFF2-40B4-BE49-F238E27FC236}">
                <a16:creationId xmlns:a16="http://schemas.microsoft.com/office/drawing/2014/main" id="{881725BC-E1AC-8D4F-9587-83604B32F147}"/>
              </a:ext>
            </a:extLst>
          </p:cNvPr>
          <p:cNvSpPr txBox="1"/>
          <p:nvPr/>
        </p:nvSpPr>
        <p:spPr>
          <a:xfrm>
            <a:off x="1863090" y="5865774"/>
            <a:ext cx="2216483" cy="584775"/>
          </a:xfrm>
          <a:prstGeom prst="rect">
            <a:avLst/>
          </a:prstGeom>
          <a:noFill/>
          <a:ln>
            <a:solidFill>
              <a:schemeClr val="accent1"/>
            </a:solidFill>
          </a:ln>
        </p:spPr>
        <p:txBody>
          <a:bodyPr wrap="square" rtlCol="0">
            <a:spAutoFit/>
          </a:bodyPr>
          <a:lstStyle/>
          <a:p>
            <a:pPr algn="ctr"/>
            <a:r>
              <a:rPr kumimoji="1" lang="zh-CN" altLang="en-US" sz="3200" dirty="0">
                <a:latin typeface="SimSong" panose="02020300000000000000" pitchFamily="18" charset="-122"/>
                <a:ea typeface="SimSong" panose="02020300000000000000" pitchFamily="18" charset="-122"/>
                <a:cs typeface="STKaiti" charset="-122"/>
              </a:rPr>
              <a:t>数据结构</a:t>
            </a:r>
          </a:p>
        </p:txBody>
      </p:sp>
      <p:sp>
        <p:nvSpPr>
          <p:cNvPr id="42" name="椭圆 41">
            <a:extLst>
              <a:ext uri="{FF2B5EF4-FFF2-40B4-BE49-F238E27FC236}">
                <a16:creationId xmlns:a16="http://schemas.microsoft.com/office/drawing/2014/main" id="{F4A8E740-38B7-2249-BF3B-2AFFB1A78421}"/>
              </a:ext>
            </a:extLst>
          </p:cNvPr>
          <p:cNvSpPr/>
          <p:nvPr/>
        </p:nvSpPr>
        <p:spPr>
          <a:xfrm>
            <a:off x="7384415" y="2680157"/>
            <a:ext cx="4529138" cy="270033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solidFill>
                  <a:schemeClr val="tx1"/>
                </a:solidFill>
                <a:latin typeface="SimSong" panose="02020300000000000000" pitchFamily="18" charset="-122"/>
                <a:ea typeface="SimSong" panose="02020300000000000000" pitchFamily="18" charset="-122"/>
                <a:cs typeface="STKaiti" charset="-122"/>
              </a:rPr>
              <a:t>数据</a:t>
            </a:r>
          </a:p>
        </p:txBody>
      </p:sp>
      <p:sp>
        <p:nvSpPr>
          <p:cNvPr id="43" name="椭圆 42">
            <a:extLst>
              <a:ext uri="{FF2B5EF4-FFF2-40B4-BE49-F238E27FC236}">
                <a16:creationId xmlns:a16="http://schemas.microsoft.com/office/drawing/2014/main" id="{6C493937-FB5E-CC49-8FBC-D51B08215B9C}"/>
              </a:ext>
            </a:extLst>
          </p:cNvPr>
          <p:cNvSpPr/>
          <p:nvPr/>
        </p:nvSpPr>
        <p:spPr>
          <a:xfrm>
            <a:off x="9130662" y="3239935"/>
            <a:ext cx="2728916" cy="147161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2000" dirty="0">
              <a:solidFill>
                <a:schemeClr val="tx1"/>
              </a:solidFill>
              <a:latin typeface="STKaiti" charset="-122"/>
              <a:ea typeface="STKaiti" charset="-122"/>
              <a:cs typeface="STKaiti" charset="-122"/>
            </a:endParaRPr>
          </a:p>
          <a:p>
            <a:endParaRPr kumimoji="1" lang="en-US" altLang="zh-CN" sz="2000" dirty="0">
              <a:solidFill>
                <a:schemeClr val="tx1"/>
              </a:solidFill>
              <a:latin typeface="STKaiti" charset="-122"/>
              <a:ea typeface="STKaiti" charset="-122"/>
              <a:cs typeface="STKaiti" charset="-122"/>
            </a:endParaRPr>
          </a:p>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数据元素</a:t>
            </a:r>
          </a:p>
        </p:txBody>
      </p:sp>
      <p:sp>
        <p:nvSpPr>
          <p:cNvPr id="44" name="椭圆 43">
            <a:extLst>
              <a:ext uri="{FF2B5EF4-FFF2-40B4-BE49-F238E27FC236}">
                <a16:creationId xmlns:a16="http://schemas.microsoft.com/office/drawing/2014/main" id="{60D56C92-35F8-294C-A308-2B402CF8DB63}"/>
              </a:ext>
            </a:extLst>
          </p:cNvPr>
          <p:cNvSpPr/>
          <p:nvPr/>
        </p:nvSpPr>
        <p:spPr>
          <a:xfrm>
            <a:off x="10398638" y="3406277"/>
            <a:ext cx="1328738" cy="87153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ong" panose="02020300000000000000" pitchFamily="18" charset="-122"/>
                <a:ea typeface="SimSong" panose="02020300000000000000" pitchFamily="18" charset="-122"/>
                <a:cs typeface="STKaiti" charset="-122"/>
              </a:rPr>
              <a:t>数据项</a:t>
            </a:r>
          </a:p>
        </p:txBody>
      </p:sp>
    </p:spTree>
    <p:extLst>
      <p:ext uri="{BB962C8B-B14F-4D97-AF65-F5344CB8AC3E}">
        <p14:creationId xmlns:p14="http://schemas.microsoft.com/office/powerpoint/2010/main" val="8760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0EF2A22-D2C0-BF47-9242-97C1FDD6D6B3}"/>
              </a:ext>
            </a:extLst>
          </p:cNvPr>
          <p:cNvSpPr txBox="1">
            <a:spLocks/>
          </p:cNvSpPr>
          <p:nvPr/>
        </p:nvSpPr>
        <p:spPr>
          <a:xfrm>
            <a:off x="1337310" y="1456998"/>
            <a:ext cx="8596668"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数据结构的基本概念</a:t>
            </a:r>
          </a:p>
        </p:txBody>
      </p:sp>
      <p:sp>
        <p:nvSpPr>
          <p:cNvPr id="5" name="标题 1">
            <a:extLst>
              <a:ext uri="{FF2B5EF4-FFF2-40B4-BE49-F238E27FC236}">
                <a16:creationId xmlns:a16="http://schemas.microsoft.com/office/drawing/2014/main" id="{EDBCFE1B-2598-CD43-B9F0-14E63F8E2846}"/>
              </a:ext>
            </a:extLst>
          </p:cNvPr>
          <p:cNvSpPr txBox="1">
            <a:spLocks/>
          </p:cNvSpPr>
          <p:nvPr/>
        </p:nvSpPr>
        <p:spPr>
          <a:xfrm>
            <a:off x="1143000" y="583599"/>
            <a:ext cx="7976804" cy="87339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kumimoji="1" lang="zh-CN" altLang="en-US" sz="4800" dirty="0"/>
              <a:t>    第</a:t>
            </a:r>
            <a:r>
              <a:rPr kumimoji="1" lang="en-US" altLang="zh-CN" sz="4800" dirty="0"/>
              <a:t>1</a:t>
            </a:r>
            <a:r>
              <a:rPr kumimoji="1" lang="zh-CN" altLang="en-US" sz="4800" dirty="0"/>
              <a:t>章  绪 论</a:t>
            </a:r>
          </a:p>
        </p:txBody>
      </p:sp>
      <p:sp>
        <p:nvSpPr>
          <p:cNvPr id="6" name="标题 1">
            <a:extLst>
              <a:ext uri="{FF2B5EF4-FFF2-40B4-BE49-F238E27FC236}">
                <a16:creationId xmlns:a16="http://schemas.microsoft.com/office/drawing/2014/main" id="{4EE81689-E5D4-9B40-90BD-E018677D9C08}"/>
              </a:ext>
            </a:extLst>
          </p:cNvPr>
          <p:cNvSpPr txBox="1">
            <a:spLocks/>
          </p:cNvSpPr>
          <p:nvPr/>
        </p:nvSpPr>
        <p:spPr>
          <a:xfrm>
            <a:off x="1337310" y="2732732"/>
            <a:ext cx="8596668" cy="561648"/>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u="sng" dirty="0">
                <a:solidFill>
                  <a:srgbClr val="C00000"/>
                </a:solidFill>
                <a:latin typeface="SimSong" panose="02020300000000000000" pitchFamily="18" charset="-122"/>
                <a:ea typeface="SimSong" panose="02020300000000000000" pitchFamily="18" charset="-122"/>
                <a:cs typeface="STKaiti" charset="-122"/>
              </a:rPr>
              <a:t>数据对象</a:t>
            </a:r>
            <a:r>
              <a:rPr kumimoji="1" lang="zh-CN" altLang="en-US" dirty="0">
                <a:solidFill>
                  <a:schemeClr val="tx1"/>
                </a:solidFill>
                <a:latin typeface="SimSong" panose="02020300000000000000" pitchFamily="18" charset="-122"/>
                <a:ea typeface="SimSong" panose="02020300000000000000" pitchFamily="18" charset="-122"/>
                <a:cs typeface="STKaiti" charset="-122"/>
              </a:rPr>
              <a:t>指的是具有相同性质的数据元素的集合。</a:t>
            </a:r>
            <a:endParaRPr kumimoji="1" lang="en-US" altLang="zh-CN" dirty="0">
              <a:solidFill>
                <a:schemeClr val="tx1"/>
              </a:solidFill>
              <a:latin typeface="SimSong" panose="02020300000000000000" pitchFamily="18" charset="-122"/>
              <a:ea typeface="SimSong" panose="02020300000000000000" pitchFamily="18" charset="-122"/>
              <a:cs typeface="STKaiti" charset="-122"/>
            </a:endParaRPr>
          </a:p>
          <a:p>
            <a:endParaRPr kumimoji="1" lang="zh-CN" altLang="en-US" dirty="0">
              <a:solidFill>
                <a:schemeClr val="tx1"/>
              </a:solidFill>
              <a:latin typeface="SimSong" panose="02020300000000000000" pitchFamily="18" charset="-122"/>
              <a:ea typeface="SimSong" panose="02020300000000000000" pitchFamily="18" charset="-122"/>
              <a:cs typeface="STKaiti" charset="-122"/>
            </a:endParaRPr>
          </a:p>
        </p:txBody>
      </p:sp>
      <p:sp>
        <p:nvSpPr>
          <p:cNvPr id="7" name="标题 1">
            <a:extLst>
              <a:ext uri="{FF2B5EF4-FFF2-40B4-BE49-F238E27FC236}">
                <a16:creationId xmlns:a16="http://schemas.microsoft.com/office/drawing/2014/main" id="{CECAAEA0-0716-9442-B5A4-0AD5BC0E7781}"/>
              </a:ext>
            </a:extLst>
          </p:cNvPr>
          <p:cNvSpPr txBox="1">
            <a:spLocks/>
          </p:cNvSpPr>
          <p:nvPr/>
        </p:nvSpPr>
        <p:spPr>
          <a:xfrm>
            <a:off x="1337310" y="3715872"/>
            <a:ext cx="10744200" cy="23217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3200" dirty="0">
                <a:solidFill>
                  <a:schemeClr val="tx1"/>
                </a:solidFill>
                <a:latin typeface="SimSong" panose="02020300000000000000" pitchFamily="18" charset="-122"/>
                <a:ea typeface="SimSong" panose="02020300000000000000" pitchFamily="18" charset="-122"/>
                <a:cs typeface="STKaiti" charset="-122"/>
              </a:rPr>
              <a:t>例如：每个人都有姓名、性别、年龄、籍贯等</a:t>
            </a:r>
            <a:r>
              <a:rPr kumimoji="1" lang="zh-CN" altLang="en-US" sz="3200" u="sng" dirty="0">
                <a:solidFill>
                  <a:schemeClr val="tx1"/>
                </a:solidFill>
                <a:latin typeface="SimSong" panose="02020300000000000000" pitchFamily="18" charset="-122"/>
                <a:ea typeface="SimSong" panose="02020300000000000000" pitchFamily="18" charset="-122"/>
                <a:cs typeface="STKaiti" charset="-122"/>
              </a:rPr>
              <a:t>数据项</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a:t>
            </a:r>
            <a:endParaRPr kumimoji="1" lang="en-US" altLang="zh-CN" sz="3200" dirty="0">
              <a:solidFill>
                <a:schemeClr val="tx1"/>
              </a:solidFill>
              <a:latin typeface="SimSong" panose="02020300000000000000" pitchFamily="18" charset="-122"/>
              <a:ea typeface="SimSong" panose="02020300000000000000" pitchFamily="18" charset="-122"/>
              <a:cs typeface="STKaiti" charset="-122"/>
            </a:endParaRPr>
          </a:p>
          <a:p>
            <a:endParaRPr kumimoji="1" lang="en-US" altLang="zh-CN" sz="3200" dirty="0">
              <a:solidFill>
                <a:schemeClr val="tx1"/>
              </a:solidFill>
              <a:latin typeface="SimSong" panose="02020300000000000000" pitchFamily="18" charset="-122"/>
              <a:ea typeface="SimSong" panose="02020300000000000000" pitchFamily="18" charset="-122"/>
              <a:cs typeface="STKaiti" charset="-122"/>
            </a:endParaRPr>
          </a:p>
          <a:p>
            <a:r>
              <a:rPr kumimoji="1" lang="zh-CN" altLang="en-US" sz="3200" dirty="0">
                <a:solidFill>
                  <a:schemeClr val="tx1"/>
                </a:solidFill>
                <a:latin typeface="SimSong" panose="02020300000000000000" pitchFamily="18" charset="-122"/>
                <a:ea typeface="SimSong" panose="02020300000000000000" pitchFamily="18" charset="-122"/>
                <a:cs typeface="STKaiti" charset="-122"/>
              </a:rPr>
              <a:t>在实际开发应用中，我们处理相同性质的数据元素时，默认将数据对象简称为</a:t>
            </a:r>
            <a:r>
              <a:rPr kumimoji="1" lang="zh-CN" altLang="en-US" sz="3200" u="sng" dirty="0">
                <a:solidFill>
                  <a:srgbClr val="C00000"/>
                </a:solidFill>
                <a:latin typeface="SimSong" panose="02020300000000000000" pitchFamily="18" charset="-122"/>
                <a:ea typeface="SimSong" panose="02020300000000000000" pitchFamily="18" charset="-122"/>
                <a:cs typeface="STKaiti" charset="-122"/>
              </a:rPr>
              <a:t>数据</a:t>
            </a:r>
            <a:endParaRPr kumimoji="1" lang="en-US" altLang="zh-CN" sz="3200" u="sng" dirty="0">
              <a:solidFill>
                <a:srgbClr val="C00000"/>
              </a:solidFill>
              <a:latin typeface="SimSong" panose="02020300000000000000" pitchFamily="18" charset="-122"/>
              <a:ea typeface="SimSong" panose="02020300000000000000" pitchFamily="18" charset="-122"/>
              <a:cs typeface="STKaiti" charset="-122"/>
            </a:endParaRPr>
          </a:p>
          <a:p>
            <a:endParaRPr kumimoji="1" lang="zh-CN" altLang="en-US" sz="3200" u="sng" dirty="0">
              <a:solidFill>
                <a:schemeClr val="tx1"/>
              </a:solidFill>
              <a:latin typeface="SimSong" panose="02020300000000000000" pitchFamily="18" charset="-122"/>
              <a:ea typeface="SimSong" panose="02020300000000000000" pitchFamily="18" charset="-122"/>
              <a:cs typeface="STKaiti" charset="-122"/>
            </a:endParaRPr>
          </a:p>
        </p:txBody>
      </p:sp>
    </p:spTree>
    <p:extLst>
      <p:ext uri="{BB962C8B-B14F-4D97-AF65-F5344CB8AC3E}">
        <p14:creationId xmlns:p14="http://schemas.microsoft.com/office/powerpoint/2010/main" val="28294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dissolve">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487621A-8A13-CA47-B6B2-821E9A05903F}"/>
              </a:ext>
            </a:extLst>
          </p:cNvPr>
          <p:cNvSpPr>
            <a:spLocks noGrp="1"/>
          </p:cNvSpPr>
          <p:nvPr>
            <p:ph type="title"/>
          </p:nvPr>
        </p:nvSpPr>
        <p:spPr>
          <a:xfrm>
            <a:off x="1691640" y="603836"/>
            <a:ext cx="8596668" cy="854242"/>
          </a:xfrm>
        </p:spPr>
        <p:txBody>
          <a:bodyPr>
            <a:normAutofit/>
          </a:body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latin typeface="SimSong" panose="02020300000000000000" pitchFamily="18" charset="-122"/>
                <a:ea typeface="SimSong" panose="02020300000000000000" pitchFamily="18" charset="-122"/>
                <a:cs typeface="STKaiti" charset="-122"/>
              </a:rPr>
              <a:t>数据结构的基本概念</a:t>
            </a:r>
          </a:p>
        </p:txBody>
      </p:sp>
      <p:sp>
        <p:nvSpPr>
          <p:cNvPr id="9" name="文本框 8">
            <a:extLst>
              <a:ext uri="{FF2B5EF4-FFF2-40B4-BE49-F238E27FC236}">
                <a16:creationId xmlns:a16="http://schemas.microsoft.com/office/drawing/2014/main" id="{9B0C63B0-1371-DE40-8C48-6C93585A6751}"/>
              </a:ext>
            </a:extLst>
          </p:cNvPr>
          <p:cNvSpPr txBox="1"/>
          <p:nvPr/>
        </p:nvSpPr>
        <p:spPr>
          <a:xfrm>
            <a:off x="1180902" y="2724150"/>
            <a:ext cx="677108" cy="2209800"/>
          </a:xfrm>
          <a:prstGeom prst="rect">
            <a:avLst/>
          </a:prstGeom>
          <a:noFill/>
        </p:spPr>
        <p:txBody>
          <a:bodyPr vert="eaVert" wrap="square" rtlCol="0">
            <a:spAutoFit/>
          </a:bodyPr>
          <a:lstStyle/>
          <a:p>
            <a:r>
              <a:rPr kumimoji="1" lang="zh-CN" altLang="en-US" sz="3200" dirty="0">
                <a:solidFill>
                  <a:srgbClr val="C00000"/>
                </a:solidFill>
                <a:latin typeface="SimSong" panose="02020300000000000000" pitchFamily="18" charset="-122"/>
                <a:ea typeface="SimSong" panose="02020300000000000000" pitchFamily="18" charset="-122"/>
              </a:rPr>
              <a:t>数据结构</a:t>
            </a:r>
          </a:p>
        </p:txBody>
      </p:sp>
      <p:sp>
        <p:nvSpPr>
          <p:cNvPr id="10" name="左大括号 9">
            <a:extLst>
              <a:ext uri="{FF2B5EF4-FFF2-40B4-BE49-F238E27FC236}">
                <a16:creationId xmlns:a16="http://schemas.microsoft.com/office/drawing/2014/main" id="{74995324-53D1-F84E-A17E-FF28F668F452}"/>
              </a:ext>
            </a:extLst>
          </p:cNvPr>
          <p:cNvSpPr/>
          <p:nvPr/>
        </p:nvSpPr>
        <p:spPr>
          <a:xfrm>
            <a:off x="1959610" y="2203450"/>
            <a:ext cx="330200" cy="32512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1" name="标题 1">
            <a:extLst>
              <a:ext uri="{FF2B5EF4-FFF2-40B4-BE49-F238E27FC236}">
                <a16:creationId xmlns:a16="http://schemas.microsoft.com/office/drawing/2014/main" id="{E89D2030-21C6-1E44-B301-766A629200F0}"/>
              </a:ext>
            </a:extLst>
          </p:cNvPr>
          <p:cNvSpPr txBox="1">
            <a:spLocks/>
          </p:cNvSpPr>
          <p:nvPr/>
        </p:nvSpPr>
        <p:spPr>
          <a:xfrm>
            <a:off x="2517794" y="2080568"/>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逻辑结构</a:t>
            </a:r>
          </a:p>
        </p:txBody>
      </p:sp>
      <p:sp>
        <p:nvSpPr>
          <p:cNvPr id="12" name="标题 1">
            <a:extLst>
              <a:ext uri="{FF2B5EF4-FFF2-40B4-BE49-F238E27FC236}">
                <a16:creationId xmlns:a16="http://schemas.microsoft.com/office/drawing/2014/main" id="{815BF791-8308-F748-913B-CC60606D93CC}"/>
              </a:ext>
            </a:extLst>
          </p:cNvPr>
          <p:cNvSpPr txBox="1">
            <a:spLocks/>
          </p:cNvSpPr>
          <p:nvPr/>
        </p:nvSpPr>
        <p:spPr>
          <a:xfrm>
            <a:off x="2517794" y="4506829"/>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物理结构</a:t>
            </a:r>
          </a:p>
        </p:txBody>
      </p:sp>
      <p:sp>
        <p:nvSpPr>
          <p:cNvPr id="13" name="标题 1">
            <a:extLst>
              <a:ext uri="{FF2B5EF4-FFF2-40B4-BE49-F238E27FC236}">
                <a16:creationId xmlns:a16="http://schemas.microsoft.com/office/drawing/2014/main" id="{CFFF2CB7-4CF6-8A47-8FCA-AD272EB2FB5A}"/>
              </a:ext>
            </a:extLst>
          </p:cNvPr>
          <p:cNvSpPr txBox="1">
            <a:spLocks/>
          </p:cNvSpPr>
          <p:nvPr/>
        </p:nvSpPr>
        <p:spPr>
          <a:xfrm>
            <a:off x="5116214" y="2080568"/>
            <a:ext cx="7252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数据元素之间逻辑关系的描述</a:t>
            </a:r>
          </a:p>
        </p:txBody>
      </p:sp>
      <p:sp>
        <p:nvSpPr>
          <p:cNvPr id="14" name="标题 1">
            <a:extLst>
              <a:ext uri="{FF2B5EF4-FFF2-40B4-BE49-F238E27FC236}">
                <a16:creationId xmlns:a16="http://schemas.microsoft.com/office/drawing/2014/main" id="{E5DEF766-9226-A848-8923-0849E16A10AC}"/>
              </a:ext>
            </a:extLst>
          </p:cNvPr>
          <p:cNvSpPr txBox="1">
            <a:spLocks/>
          </p:cNvSpPr>
          <p:nvPr/>
        </p:nvSpPr>
        <p:spPr>
          <a:xfrm>
            <a:off x="5116214" y="4506829"/>
            <a:ext cx="7544416" cy="854242"/>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数据元素及其关系在计算机内存中的表示</a:t>
            </a:r>
          </a:p>
        </p:txBody>
      </p:sp>
    </p:spTree>
    <p:extLst>
      <p:ext uri="{BB962C8B-B14F-4D97-AF65-F5344CB8AC3E}">
        <p14:creationId xmlns:p14="http://schemas.microsoft.com/office/powerpoint/2010/main" val="70501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E4D459C0-6B96-C244-90AF-3DAF9B9F04C6}"/>
              </a:ext>
            </a:extLst>
          </p:cNvPr>
          <p:cNvSpPr txBox="1"/>
          <p:nvPr/>
        </p:nvSpPr>
        <p:spPr>
          <a:xfrm>
            <a:off x="2169793" y="3442536"/>
            <a:ext cx="9604058" cy="584775"/>
          </a:xfrm>
          <a:prstGeom prst="rect">
            <a:avLst/>
          </a:prstGeom>
          <a:noFill/>
          <a:ln>
            <a:solidFill>
              <a:schemeClr val="accent1"/>
            </a:solidFill>
          </a:ln>
        </p:spPr>
        <p:txBody>
          <a:bodyPr wrap="square" rtlCol="0">
            <a:spAutoFit/>
          </a:bodyPr>
          <a:lstStyle/>
          <a:p>
            <a:r>
              <a:rPr kumimoji="1" lang="zh-CN" altLang="en-US" sz="3200" dirty="0">
                <a:latin typeface="SimSong" panose="02020300000000000000" pitchFamily="18" charset="-122"/>
                <a:ea typeface="SimSong" panose="02020300000000000000" pitchFamily="18" charset="-122"/>
                <a:cs typeface="STKaiti" charset="-122"/>
              </a:rPr>
              <a:t>将数据元素之间存在的关系称为</a:t>
            </a:r>
            <a:r>
              <a:rPr kumimoji="1" lang="zh-CN" altLang="en-US" sz="3200" b="1" dirty="0">
                <a:solidFill>
                  <a:srgbClr val="00B050"/>
                </a:solidFill>
                <a:latin typeface="SimSong" panose="02020300000000000000" pitchFamily="18" charset="-122"/>
                <a:ea typeface="SimSong" panose="02020300000000000000" pitchFamily="18" charset="-122"/>
                <a:cs typeface="STKaiti" charset="-122"/>
              </a:rPr>
              <a:t>逻辑关系</a:t>
            </a:r>
            <a:r>
              <a:rPr kumimoji="1" lang="zh-CN" altLang="en-US" sz="3200" dirty="0">
                <a:latin typeface="SimSong" panose="02020300000000000000" pitchFamily="18" charset="-122"/>
                <a:ea typeface="SimSong" panose="02020300000000000000" pitchFamily="18" charset="-122"/>
                <a:cs typeface="STKaiti" charset="-122"/>
              </a:rPr>
              <a:t>或</a:t>
            </a:r>
            <a:r>
              <a:rPr kumimoji="1" lang="zh-CN" altLang="en-US" sz="3200" b="1" dirty="0">
                <a:solidFill>
                  <a:srgbClr val="00B050"/>
                </a:solidFill>
                <a:latin typeface="SimSong" panose="02020300000000000000" pitchFamily="18" charset="-122"/>
                <a:ea typeface="SimSong" panose="02020300000000000000" pitchFamily="18" charset="-122"/>
                <a:cs typeface="STKaiti" charset="-122"/>
              </a:rPr>
              <a:t>逻辑结构</a:t>
            </a:r>
            <a:endParaRPr kumimoji="1" lang="en-US" altLang="zh-CN" sz="3200" b="1" dirty="0">
              <a:solidFill>
                <a:srgbClr val="00B050"/>
              </a:solidFill>
              <a:latin typeface="SimSong" panose="02020300000000000000" pitchFamily="18" charset="-122"/>
              <a:ea typeface="SimSong" panose="02020300000000000000" pitchFamily="18" charset="-122"/>
              <a:cs typeface="STKaiti" charset="-122"/>
            </a:endParaRPr>
          </a:p>
        </p:txBody>
      </p:sp>
      <p:sp>
        <p:nvSpPr>
          <p:cNvPr id="16" name="椭圆 15">
            <a:extLst>
              <a:ext uri="{FF2B5EF4-FFF2-40B4-BE49-F238E27FC236}">
                <a16:creationId xmlns:a16="http://schemas.microsoft.com/office/drawing/2014/main" id="{A31AA102-44E7-074D-A812-A1558858514E}"/>
              </a:ext>
            </a:extLst>
          </p:cNvPr>
          <p:cNvSpPr/>
          <p:nvPr/>
        </p:nvSpPr>
        <p:spPr>
          <a:xfrm>
            <a:off x="3040377" y="1685926"/>
            <a:ext cx="2728916" cy="147161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 数据元素 </a:t>
            </a:r>
            <a:r>
              <a:rPr kumimoji="1" lang="en-US" altLang="zh-CN" sz="2400" dirty="0">
                <a:solidFill>
                  <a:schemeClr val="tx1"/>
                </a:solidFill>
                <a:latin typeface="SimSong" panose="02020300000000000000" pitchFamily="18" charset="-122"/>
                <a:ea typeface="SimSong" panose="02020300000000000000" pitchFamily="18" charset="-122"/>
                <a:cs typeface="STKaiti" charset="-122"/>
              </a:rPr>
              <a:t>1</a:t>
            </a:r>
            <a:endParaRPr kumimoji="1" lang="zh-CN" altLang="en-US" sz="2400" dirty="0">
              <a:solidFill>
                <a:schemeClr val="tx1"/>
              </a:solidFill>
              <a:latin typeface="SimSong" panose="02020300000000000000" pitchFamily="18" charset="-122"/>
              <a:ea typeface="SimSong" panose="02020300000000000000" pitchFamily="18" charset="-122"/>
              <a:cs typeface="STKaiti" charset="-122"/>
            </a:endParaRPr>
          </a:p>
        </p:txBody>
      </p:sp>
      <p:sp>
        <p:nvSpPr>
          <p:cNvPr id="17" name="椭圆 16">
            <a:extLst>
              <a:ext uri="{FF2B5EF4-FFF2-40B4-BE49-F238E27FC236}">
                <a16:creationId xmlns:a16="http://schemas.microsoft.com/office/drawing/2014/main" id="{8CA32304-9377-ED4A-A9DC-7606C62BF504}"/>
              </a:ext>
            </a:extLst>
          </p:cNvPr>
          <p:cNvSpPr/>
          <p:nvPr/>
        </p:nvSpPr>
        <p:spPr>
          <a:xfrm>
            <a:off x="6971822" y="1685926"/>
            <a:ext cx="2728916" cy="147161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solidFill>
                <a:latin typeface="STKaiti" charset="-122"/>
                <a:ea typeface="STKaiti" charset="-122"/>
                <a:cs typeface="STKaiti" charset="-122"/>
              </a:rPr>
              <a:t>   </a:t>
            </a:r>
            <a:r>
              <a:rPr kumimoji="1" lang="zh-CN" altLang="en-US" sz="2400" dirty="0">
                <a:solidFill>
                  <a:schemeClr val="tx1"/>
                </a:solidFill>
                <a:latin typeface="SimSong" panose="02020300000000000000" pitchFamily="18" charset="-122"/>
                <a:ea typeface="SimSong" panose="02020300000000000000" pitchFamily="18" charset="-122"/>
              </a:rPr>
              <a:t>数据元素 </a:t>
            </a:r>
            <a:r>
              <a:rPr kumimoji="1" lang="en-US" altLang="zh-CN" sz="2400" dirty="0">
                <a:solidFill>
                  <a:schemeClr val="tx1"/>
                </a:solidFill>
                <a:latin typeface="SimSong" panose="02020300000000000000" pitchFamily="18" charset="-122"/>
                <a:ea typeface="SimSong" panose="02020300000000000000" pitchFamily="18" charset="-122"/>
              </a:rPr>
              <a:t>2</a:t>
            </a:r>
            <a:endParaRPr kumimoji="1" lang="zh-CN" altLang="en-US" sz="2400" dirty="0">
              <a:solidFill>
                <a:schemeClr val="tx1"/>
              </a:solidFill>
              <a:latin typeface="SimSong" panose="02020300000000000000" pitchFamily="18" charset="-122"/>
              <a:ea typeface="SimSong" panose="02020300000000000000" pitchFamily="18" charset="-122"/>
            </a:endParaRPr>
          </a:p>
        </p:txBody>
      </p:sp>
      <p:sp>
        <p:nvSpPr>
          <p:cNvPr id="18" name="文本框 17">
            <a:extLst>
              <a:ext uri="{FF2B5EF4-FFF2-40B4-BE49-F238E27FC236}">
                <a16:creationId xmlns:a16="http://schemas.microsoft.com/office/drawing/2014/main" id="{9E6DB524-4272-0249-94E1-1D84BED47423}"/>
              </a:ext>
            </a:extLst>
          </p:cNvPr>
          <p:cNvSpPr txBox="1"/>
          <p:nvPr/>
        </p:nvSpPr>
        <p:spPr>
          <a:xfrm>
            <a:off x="3254693" y="4710857"/>
            <a:ext cx="2514600" cy="2062103"/>
          </a:xfrm>
          <a:prstGeom prst="rect">
            <a:avLst/>
          </a:prstGeom>
          <a:noFill/>
          <a:ln>
            <a:solidFill>
              <a:schemeClr val="accent1"/>
            </a:solidFill>
          </a:ln>
        </p:spPr>
        <p:txBody>
          <a:bodyPr wrap="square" rtlCol="0">
            <a:spAutoFit/>
          </a:bodyPr>
          <a:lstStyle/>
          <a:p>
            <a:pPr marL="514350" indent="-514350">
              <a:buFont typeface="+mj-ea"/>
              <a:buAutoNum type="circleNumDbPlain"/>
            </a:pPr>
            <a:r>
              <a:rPr kumimoji="1" lang="zh-CN" altLang="en-US" sz="3200" dirty="0">
                <a:latin typeface="SimSong" panose="02020300000000000000" pitchFamily="18" charset="-122"/>
                <a:ea typeface="SimSong" panose="02020300000000000000" pitchFamily="18" charset="-122"/>
                <a:cs typeface="STKaiti" charset="-122"/>
              </a:rPr>
              <a:t>集合关系</a:t>
            </a:r>
            <a:endParaRPr kumimoji="1" lang="en-US" altLang="zh-CN" sz="3200" dirty="0">
              <a:latin typeface="SimSong" panose="02020300000000000000" pitchFamily="18" charset="-122"/>
              <a:ea typeface="SimSong" panose="02020300000000000000" pitchFamily="18" charset="-122"/>
              <a:cs typeface="STKaiti" charset="-122"/>
            </a:endParaRPr>
          </a:p>
          <a:p>
            <a:pPr marL="514350" indent="-514350">
              <a:buFont typeface="+mj-ea"/>
              <a:buAutoNum type="circleNumDbPlain"/>
            </a:pPr>
            <a:r>
              <a:rPr kumimoji="1" lang="zh-CN" altLang="en-US" sz="3200" dirty="0">
                <a:latin typeface="SimSong" panose="02020300000000000000" pitchFamily="18" charset="-122"/>
                <a:ea typeface="SimSong" panose="02020300000000000000" pitchFamily="18" charset="-122"/>
                <a:cs typeface="STKaiti" charset="-122"/>
              </a:rPr>
              <a:t>线性关系</a:t>
            </a:r>
            <a:endParaRPr kumimoji="1" lang="en-US" altLang="zh-CN" sz="3200" dirty="0">
              <a:latin typeface="SimSong" panose="02020300000000000000" pitchFamily="18" charset="-122"/>
              <a:ea typeface="SimSong" panose="02020300000000000000" pitchFamily="18" charset="-122"/>
              <a:cs typeface="STKaiti" charset="-122"/>
            </a:endParaRPr>
          </a:p>
          <a:p>
            <a:pPr marL="514350" indent="-514350">
              <a:buFont typeface="+mj-ea"/>
              <a:buAutoNum type="circleNumDbPlain"/>
            </a:pPr>
            <a:r>
              <a:rPr kumimoji="1" lang="zh-CN" altLang="en-US" sz="3200" dirty="0">
                <a:latin typeface="SimSong" panose="02020300000000000000" pitchFamily="18" charset="-122"/>
                <a:ea typeface="SimSong" panose="02020300000000000000" pitchFamily="18" charset="-122"/>
                <a:cs typeface="STKaiti" charset="-122"/>
              </a:rPr>
              <a:t>树形关系</a:t>
            </a:r>
            <a:endParaRPr kumimoji="1" lang="en-US" altLang="zh-CN" sz="3200" dirty="0">
              <a:latin typeface="SimSong" panose="02020300000000000000" pitchFamily="18" charset="-122"/>
              <a:ea typeface="SimSong" panose="02020300000000000000" pitchFamily="18" charset="-122"/>
              <a:cs typeface="STKaiti" charset="-122"/>
            </a:endParaRPr>
          </a:p>
          <a:p>
            <a:pPr marL="514350" indent="-514350">
              <a:buFont typeface="+mj-ea"/>
              <a:buAutoNum type="circleNumDbPlain"/>
            </a:pPr>
            <a:r>
              <a:rPr kumimoji="1" lang="zh-CN" altLang="en-US" sz="3200" dirty="0">
                <a:latin typeface="SimSong" panose="02020300000000000000" pitchFamily="18" charset="-122"/>
                <a:ea typeface="SimSong" panose="02020300000000000000" pitchFamily="18" charset="-122"/>
                <a:cs typeface="STKaiti" charset="-122"/>
              </a:rPr>
              <a:t>图形关系</a:t>
            </a:r>
            <a:endParaRPr kumimoji="1" lang="en-US" altLang="zh-CN" sz="3200" dirty="0">
              <a:latin typeface="SimSong" panose="02020300000000000000" pitchFamily="18" charset="-122"/>
              <a:ea typeface="SimSong" panose="02020300000000000000" pitchFamily="18" charset="-122"/>
              <a:cs typeface="STKaiti" charset="-122"/>
            </a:endParaRPr>
          </a:p>
        </p:txBody>
      </p:sp>
      <p:sp>
        <p:nvSpPr>
          <p:cNvPr id="19" name="文本框 18">
            <a:extLst>
              <a:ext uri="{FF2B5EF4-FFF2-40B4-BE49-F238E27FC236}">
                <a16:creationId xmlns:a16="http://schemas.microsoft.com/office/drawing/2014/main" id="{1BE8674B-850C-E347-97B2-31DDF0B95BAA}"/>
              </a:ext>
            </a:extLst>
          </p:cNvPr>
          <p:cNvSpPr txBox="1"/>
          <p:nvPr/>
        </p:nvSpPr>
        <p:spPr>
          <a:xfrm>
            <a:off x="7078980" y="4710856"/>
            <a:ext cx="2514600" cy="2062103"/>
          </a:xfrm>
          <a:prstGeom prst="rect">
            <a:avLst/>
          </a:prstGeom>
          <a:noFill/>
          <a:ln>
            <a:solidFill>
              <a:schemeClr val="accent1"/>
            </a:solidFill>
          </a:ln>
        </p:spPr>
        <p:txBody>
          <a:bodyPr wrap="square" rtlCol="0">
            <a:spAutoFit/>
          </a:bodyPr>
          <a:lstStyle/>
          <a:p>
            <a:pPr marL="514350" indent="-514350">
              <a:buFont typeface="+mj-ea"/>
              <a:buAutoNum type="circleNumDbPlain"/>
            </a:pPr>
            <a:r>
              <a:rPr kumimoji="1" lang="zh-CN" altLang="en-US" sz="3200" dirty="0">
                <a:solidFill>
                  <a:schemeClr val="accent1">
                    <a:lumMod val="50000"/>
                  </a:schemeClr>
                </a:solidFill>
                <a:latin typeface="SimSong" panose="02020300000000000000" pitchFamily="18" charset="-122"/>
                <a:ea typeface="SimSong" panose="02020300000000000000" pitchFamily="18" charset="-122"/>
                <a:cs typeface="STKaiti" charset="-122"/>
              </a:rPr>
              <a:t>集合结构</a:t>
            </a:r>
            <a:endParaRPr kumimoji="1" lang="en-US" altLang="zh-CN" sz="3200" dirty="0">
              <a:solidFill>
                <a:schemeClr val="accent1">
                  <a:lumMod val="50000"/>
                </a:schemeClr>
              </a:solidFill>
              <a:latin typeface="SimSong" panose="02020300000000000000" pitchFamily="18" charset="-122"/>
              <a:ea typeface="SimSong" panose="02020300000000000000" pitchFamily="18" charset="-122"/>
              <a:cs typeface="STKaiti" charset="-122"/>
            </a:endParaRPr>
          </a:p>
          <a:p>
            <a:pPr marL="514350" indent="-514350">
              <a:buFont typeface="+mj-ea"/>
              <a:buAutoNum type="circleNumDbPlain"/>
            </a:pPr>
            <a:r>
              <a:rPr kumimoji="1" lang="zh-CN" altLang="en-US" sz="3200" dirty="0">
                <a:solidFill>
                  <a:schemeClr val="accent1">
                    <a:lumMod val="50000"/>
                  </a:schemeClr>
                </a:solidFill>
                <a:latin typeface="SimSong" panose="02020300000000000000" pitchFamily="18" charset="-122"/>
                <a:ea typeface="SimSong" panose="02020300000000000000" pitchFamily="18" charset="-122"/>
                <a:cs typeface="STKaiti" charset="-122"/>
              </a:rPr>
              <a:t>线性结构</a:t>
            </a:r>
            <a:endParaRPr kumimoji="1" lang="en-US" altLang="zh-CN" sz="3200" dirty="0">
              <a:solidFill>
                <a:schemeClr val="accent1">
                  <a:lumMod val="50000"/>
                </a:schemeClr>
              </a:solidFill>
              <a:latin typeface="SimSong" panose="02020300000000000000" pitchFamily="18" charset="-122"/>
              <a:ea typeface="SimSong" panose="02020300000000000000" pitchFamily="18" charset="-122"/>
              <a:cs typeface="STKaiti" charset="-122"/>
            </a:endParaRPr>
          </a:p>
          <a:p>
            <a:pPr marL="514350" indent="-514350">
              <a:buFont typeface="+mj-ea"/>
              <a:buAutoNum type="circleNumDbPlain"/>
            </a:pPr>
            <a:r>
              <a:rPr kumimoji="1" lang="zh-CN" altLang="en-US" sz="3200" dirty="0">
                <a:solidFill>
                  <a:schemeClr val="accent1">
                    <a:lumMod val="50000"/>
                  </a:schemeClr>
                </a:solidFill>
                <a:latin typeface="SimSong" panose="02020300000000000000" pitchFamily="18" charset="-122"/>
                <a:ea typeface="SimSong" panose="02020300000000000000" pitchFamily="18" charset="-122"/>
                <a:cs typeface="STKaiti" charset="-122"/>
              </a:rPr>
              <a:t>树形结构</a:t>
            </a:r>
            <a:endParaRPr kumimoji="1" lang="en-US" altLang="zh-CN" sz="3200" dirty="0">
              <a:solidFill>
                <a:schemeClr val="accent1">
                  <a:lumMod val="50000"/>
                </a:schemeClr>
              </a:solidFill>
              <a:latin typeface="SimSong" panose="02020300000000000000" pitchFamily="18" charset="-122"/>
              <a:ea typeface="SimSong" panose="02020300000000000000" pitchFamily="18" charset="-122"/>
              <a:cs typeface="STKaiti" charset="-122"/>
            </a:endParaRPr>
          </a:p>
          <a:p>
            <a:pPr marL="514350" indent="-514350">
              <a:buFont typeface="+mj-ea"/>
              <a:buAutoNum type="circleNumDbPlain"/>
            </a:pPr>
            <a:r>
              <a:rPr kumimoji="1" lang="zh-CN" altLang="en-US" sz="3200" dirty="0">
                <a:solidFill>
                  <a:schemeClr val="accent1">
                    <a:lumMod val="50000"/>
                  </a:schemeClr>
                </a:solidFill>
                <a:latin typeface="SimSong" panose="02020300000000000000" pitchFamily="18" charset="-122"/>
                <a:ea typeface="SimSong" panose="02020300000000000000" pitchFamily="18" charset="-122"/>
                <a:cs typeface="STKaiti" charset="-122"/>
              </a:rPr>
              <a:t>图形结构</a:t>
            </a:r>
            <a:endParaRPr kumimoji="1" lang="en-US" altLang="zh-CN" sz="3200" dirty="0">
              <a:solidFill>
                <a:schemeClr val="accent1">
                  <a:lumMod val="50000"/>
                </a:schemeClr>
              </a:solidFill>
              <a:latin typeface="SimSong" panose="02020300000000000000" pitchFamily="18" charset="-122"/>
              <a:ea typeface="SimSong" panose="02020300000000000000" pitchFamily="18" charset="-122"/>
              <a:cs typeface="STKaiti" charset="-122"/>
            </a:endParaRPr>
          </a:p>
        </p:txBody>
      </p:sp>
      <p:sp>
        <p:nvSpPr>
          <p:cNvPr id="20" name="标题 1">
            <a:extLst>
              <a:ext uri="{FF2B5EF4-FFF2-40B4-BE49-F238E27FC236}">
                <a16:creationId xmlns:a16="http://schemas.microsoft.com/office/drawing/2014/main" id="{21C56ED3-2CA2-6B4A-AC85-CBC9E0649E54}"/>
              </a:ext>
            </a:extLst>
          </p:cNvPr>
          <p:cNvSpPr>
            <a:spLocks noGrp="1"/>
          </p:cNvSpPr>
          <p:nvPr>
            <p:ph type="title"/>
          </p:nvPr>
        </p:nvSpPr>
        <p:spPr>
          <a:xfrm>
            <a:off x="1611630" y="546686"/>
            <a:ext cx="8596668" cy="854242"/>
          </a:xfrm>
        </p:spPr>
        <p:txBody>
          <a:bodyPr>
            <a:normAutofit/>
          </a:body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latin typeface="SimSong" panose="02020300000000000000" pitchFamily="18" charset="-122"/>
                <a:ea typeface="SimSong" panose="02020300000000000000" pitchFamily="18" charset="-122"/>
                <a:cs typeface="STKaiti" charset="-122"/>
              </a:rPr>
              <a:t>数据结构的基本概念</a:t>
            </a:r>
          </a:p>
        </p:txBody>
      </p:sp>
    </p:spTree>
    <p:extLst>
      <p:ext uri="{BB962C8B-B14F-4D97-AF65-F5344CB8AC3E}">
        <p14:creationId xmlns:p14="http://schemas.microsoft.com/office/powerpoint/2010/main" val="243138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77A657C-6110-3047-8E13-6C216E018D6B}"/>
              </a:ext>
            </a:extLst>
          </p:cNvPr>
          <p:cNvSpPr txBox="1"/>
          <p:nvPr/>
        </p:nvSpPr>
        <p:spPr>
          <a:xfrm>
            <a:off x="1737360" y="1410102"/>
            <a:ext cx="3162300" cy="584775"/>
          </a:xfrm>
          <a:prstGeom prst="rect">
            <a:avLst/>
          </a:prstGeom>
          <a:noFill/>
          <a:ln>
            <a:noFill/>
          </a:ln>
        </p:spPr>
        <p:txBody>
          <a:bodyPr wrap="square" rtlCol="0">
            <a:spAutoFit/>
          </a:bodyPr>
          <a:lstStyle/>
          <a:p>
            <a:r>
              <a:rPr kumimoji="1" lang="zh-CN" altLang="en-US" sz="3200" dirty="0">
                <a:latin typeface="SimSong" panose="02020300000000000000" pitchFamily="18" charset="-122"/>
                <a:ea typeface="SimSong" panose="02020300000000000000" pitchFamily="18" charset="-122"/>
                <a:cs typeface="STKaiti" charset="-122"/>
              </a:rPr>
              <a:t>（</a:t>
            </a:r>
            <a:r>
              <a:rPr kumimoji="1" lang="en-US" altLang="zh-CN" sz="3200" dirty="0">
                <a:latin typeface="SimSong" panose="02020300000000000000" pitchFamily="18" charset="-122"/>
                <a:ea typeface="SimSong" panose="02020300000000000000" pitchFamily="18" charset="-122"/>
                <a:cs typeface="STKaiti" charset="-122"/>
              </a:rPr>
              <a:t>1</a:t>
            </a:r>
            <a:r>
              <a:rPr kumimoji="1" lang="zh-CN" altLang="en-US" sz="3200" dirty="0">
                <a:latin typeface="SimSong" panose="02020300000000000000" pitchFamily="18" charset="-122"/>
                <a:ea typeface="SimSong" panose="02020300000000000000" pitchFamily="18" charset="-122"/>
                <a:cs typeface="STKaiti" charset="-122"/>
              </a:rPr>
              <a:t>）集合结构</a:t>
            </a:r>
            <a:endParaRPr kumimoji="1" lang="en-US" altLang="zh-CN" sz="3200" dirty="0">
              <a:solidFill>
                <a:schemeClr val="accent2"/>
              </a:solidFill>
              <a:latin typeface="SimSong" panose="02020300000000000000" pitchFamily="18" charset="-122"/>
              <a:ea typeface="SimSong" panose="02020300000000000000" pitchFamily="18" charset="-122"/>
              <a:cs typeface="STKaiti" charset="-122"/>
            </a:endParaRPr>
          </a:p>
        </p:txBody>
      </p:sp>
      <p:sp>
        <p:nvSpPr>
          <p:cNvPr id="11" name="椭圆 10">
            <a:extLst>
              <a:ext uri="{FF2B5EF4-FFF2-40B4-BE49-F238E27FC236}">
                <a16:creationId xmlns:a16="http://schemas.microsoft.com/office/drawing/2014/main" id="{B43C0EEC-693B-5242-BAF1-35D0FD422F4B}"/>
              </a:ext>
            </a:extLst>
          </p:cNvPr>
          <p:cNvSpPr/>
          <p:nvPr/>
        </p:nvSpPr>
        <p:spPr>
          <a:xfrm>
            <a:off x="4653438" y="3022334"/>
            <a:ext cx="4097655" cy="360044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393EF847-D5C1-6D49-8BB1-977D2AB4FA9D}"/>
              </a:ext>
            </a:extLst>
          </p:cNvPr>
          <p:cNvSpPr/>
          <p:nvPr/>
        </p:nvSpPr>
        <p:spPr>
          <a:xfrm>
            <a:off x="5715239" y="4221473"/>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2853FF00-143E-334C-963E-F3A3109F0CE4}"/>
              </a:ext>
            </a:extLst>
          </p:cNvPr>
          <p:cNvSpPr/>
          <p:nvPr/>
        </p:nvSpPr>
        <p:spPr>
          <a:xfrm>
            <a:off x="7841695" y="4272490"/>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a:extLst>
              <a:ext uri="{FF2B5EF4-FFF2-40B4-BE49-F238E27FC236}">
                <a16:creationId xmlns:a16="http://schemas.microsoft.com/office/drawing/2014/main" id="{51885246-2032-3641-8F4F-B1F0F2BECE54}"/>
              </a:ext>
            </a:extLst>
          </p:cNvPr>
          <p:cNvSpPr/>
          <p:nvPr/>
        </p:nvSpPr>
        <p:spPr>
          <a:xfrm>
            <a:off x="6702266" y="5465496"/>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EC3DF0E2-2802-CB49-85BB-ED7B52AB022E}"/>
              </a:ext>
            </a:extLst>
          </p:cNvPr>
          <p:cNvSpPr/>
          <p:nvPr/>
        </p:nvSpPr>
        <p:spPr>
          <a:xfrm>
            <a:off x="5215177" y="5072590"/>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B8087754-6AB6-A34F-9393-6DEF067C7D2A}"/>
              </a:ext>
            </a:extLst>
          </p:cNvPr>
          <p:cNvSpPr/>
          <p:nvPr/>
        </p:nvSpPr>
        <p:spPr>
          <a:xfrm>
            <a:off x="6502242" y="4322497"/>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CE0852CB-25BA-DD4F-8A91-4D685C1BFB78}"/>
              </a:ext>
            </a:extLst>
          </p:cNvPr>
          <p:cNvSpPr/>
          <p:nvPr/>
        </p:nvSpPr>
        <p:spPr>
          <a:xfrm>
            <a:off x="6845141" y="3179498"/>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7DBEFCDF-212C-4844-AF74-99A3F8700C0F}"/>
              </a:ext>
            </a:extLst>
          </p:cNvPr>
          <p:cNvSpPr txBox="1"/>
          <p:nvPr/>
        </p:nvSpPr>
        <p:spPr>
          <a:xfrm>
            <a:off x="1965711" y="2104568"/>
            <a:ext cx="8602827" cy="523220"/>
          </a:xfrm>
          <a:prstGeom prst="rect">
            <a:avLst/>
          </a:prstGeom>
          <a:noFill/>
        </p:spPr>
        <p:txBody>
          <a:bodyPr wrap="square">
            <a:spAutoFit/>
          </a:bodyPr>
          <a:lstStyle/>
          <a:p>
            <a:r>
              <a:rPr kumimoji="1" lang="zh-CN" altLang="en-US" sz="2800" dirty="0">
                <a:latin typeface="SimSong" panose="02020300000000000000" pitchFamily="18" charset="-122"/>
                <a:ea typeface="SimSong" panose="02020300000000000000" pitchFamily="18" charset="-122"/>
                <a:cs typeface="STKaiti" charset="-122"/>
              </a:rPr>
              <a:t>不同的数据元素之间没有直接的关系（举例）</a:t>
            </a:r>
            <a:endParaRPr lang="zh-CN" altLang="en-US" sz="2800" dirty="0">
              <a:latin typeface="SimSong" panose="02020300000000000000" pitchFamily="18" charset="-122"/>
              <a:ea typeface="SimSong" panose="02020300000000000000" pitchFamily="18" charset="-122"/>
            </a:endParaRPr>
          </a:p>
        </p:txBody>
      </p:sp>
      <p:sp>
        <p:nvSpPr>
          <p:cNvPr id="25" name="标题 1">
            <a:extLst>
              <a:ext uri="{FF2B5EF4-FFF2-40B4-BE49-F238E27FC236}">
                <a16:creationId xmlns:a16="http://schemas.microsoft.com/office/drawing/2014/main" id="{2A489192-93AF-DD4F-AA8F-9AB53BC6D803}"/>
              </a:ext>
            </a:extLst>
          </p:cNvPr>
          <p:cNvSpPr txBox="1">
            <a:spLocks/>
          </p:cNvSpPr>
          <p:nvPr/>
        </p:nvSpPr>
        <p:spPr>
          <a:xfrm>
            <a:off x="1737360" y="500966"/>
            <a:ext cx="8596668"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latin typeface="SimSong" panose="02020300000000000000" pitchFamily="18" charset="-122"/>
                <a:ea typeface="SimSong" panose="02020300000000000000" pitchFamily="18" charset="-122"/>
                <a:cs typeface="STKaiti" charset="-122"/>
              </a:rPr>
              <a:t>数据结构的基本概念</a:t>
            </a:r>
          </a:p>
        </p:txBody>
      </p:sp>
    </p:spTree>
    <p:extLst>
      <p:ext uri="{BB962C8B-B14F-4D97-AF65-F5344CB8AC3E}">
        <p14:creationId xmlns:p14="http://schemas.microsoft.com/office/powerpoint/2010/main" val="292608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A5B8639F-6996-0E48-9A4A-7B9D71D4362C}"/>
              </a:ext>
            </a:extLst>
          </p:cNvPr>
          <p:cNvSpPr txBox="1"/>
          <p:nvPr/>
        </p:nvSpPr>
        <p:spPr>
          <a:xfrm>
            <a:off x="1311712" y="1531546"/>
            <a:ext cx="8979097" cy="584775"/>
          </a:xfrm>
          <a:prstGeom prst="rect">
            <a:avLst/>
          </a:prstGeom>
          <a:noFill/>
          <a:ln>
            <a:noFill/>
          </a:ln>
        </p:spPr>
        <p:txBody>
          <a:bodyPr wrap="square" rtlCol="0">
            <a:spAutoFit/>
          </a:bodyPr>
          <a:lstStyle/>
          <a:p>
            <a:r>
              <a:rPr kumimoji="1" lang="zh-CN" altLang="en-US" sz="3200" dirty="0">
                <a:latin typeface="SimSong" panose="02020300000000000000" pitchFamily="18" charset="-122"/>
                <a:ea typeface="SimSong" panose="02020300000000000000" pitchFamily="18" charset="-122"/>
                <a:cs typeface="STKaiti" charset="-122"/>
              </a:rPr>
              <a:t>（</a:t>
            </a:r>
            <a:r>
              <a:rPr kumimoji="1" lang="en-US" altLang="zh-CN" sz="3200" dirty="0">
                <a:latin typeface="SimSong" panose="02020300000000000000" pitchFamily="18" charset="-122"/>
                <a:ea typeface="SimSong" panose="02020300000000000000" pitchFamily="18" charset="-122"/>
                <a:cs typeface="STKaiti" charset="-122"/>
              </a:rPr>
              <a:t>2</a:t>
            </a:r>
            <a:r>
              <a:rPr kumimoji="1" lang="zh-CN" altLang="en-US" sz="3200" dirty="0">
                <a:latin typeface="SimSong" panose="02020300000000000000" pitchFamily="18" charset="-122"/>
                <a:ea typeface="SimSong" panose="02020300000000000000" pitchFamily="18" charset="-122"/>
                <a:cs typeface="STKaiti" charset="-122"/>
              </a:rPr>
              <a:t>）线性结构</a:t>
            </a:r>
            <a:endParaRPr kumimoji="1" lang="en-US" altLang="zh-CN" sz="3200" dirty="0">
              <a:solidFill>
                <a:schemeClr val="accent2"/>
              </a:solidFill>
              <a:latin typeface="SimSong" panose="02020300000000000000" pitchFamily="18" charset="-122"/>
              <a:ea typeface="SimSong" panose="02020300000000000000" pitchFamily="18" charset="-122"/>
              <a:cs typeface="STKaiti" charset="-122"/>
            </a:endParaRPr>
          </a:p>
        </p:txBody>
      </p:sp>
      <p:grpSp>
        <p:nvGrpSpPr>
          <p:cNvPr id="16" name="组合 15">
            <a:extLst>
              <a:ext uri="{FF2B5EF4-FFF2-40B4-BE49-F238E27FC236}">
                <a16:creationId xmlns:a16="http://schemas.microsoft.com/office/drawing/2014/main" id="{B20370AD-A260-884A-885E-999D407A4898}"/>
              </a:ext>
            </a:extLst>
          </p:cNvPr>
          <p:cNvGrpSpPr/>
          <p:nvPr/>
        </p:nvGrpSpPr>
        <p:grpSpPr>
          <a:xfrm>
            <a:off x="4213981" y="4637572"/>
            <a:ext cx="5812774" cy="500062"/>
            <a:chOff x="2808091" y="4226092"/>
            <a:chExt cx="5812774" cy="500062"/>
          </a:xfrm>
        </p:grpSpPr>
        <p:sp>
          <p:nvSpPr>
            <p:cNvPr id="17" name="椭圆 16">
              <a:extLst>
                <a:ext uri="{FF2B5EF4-FFF2-40B4-BE49-F238E27FC236}">
                  <a16:creationId xmlns:a16="http://schemas.microsoft.com/office/drawing/2014/main" id="{CFA84F76-7802-A743-AF8F-EA0151A59FAC}"/>
                </a:ext>
              </a:extLst>
            </p:cNvPr>
            <p:cNvSpPr/>
            <p:nvPr/>
          </p:nvSpPr>
          <p:spPr>
            <a:xfrm>
              <a:off x="4145340" y="4226092"/>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a:extLst>
                <a:ext uri="{FF2B5EF4-FFF2-40B4-BE49-F238E27FC236}">
                  <a16:creationId xmlns:a16="http://schemas.microsoft.com/office/drawing/2014/main" id="{9227DC94-CC78-FB4E-B1E6-F3F6FC4289C0}"/>
                </a:ext>
              </a:extLst>
            </p:cNvPr>
            <p:cNvSpPr/>
            <p:nvPr/>
          </p:nvSpPr>
          <p:spPr>
            <a:xfrm>
              <a:off x="6783554" y="4226092"/>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DA42AFFD-4F04-A64C-ACA4-DE645F8BBF0F}"/>
                </a:ext>
              </a:extLst>
            </p:cNvPr>
            <p:cNvSpPr/>
            <p:nvPr/>
          </p:nvSpPr>
          <p:spPr>
            <a:xfrm>
              <a:off x="2808091" y="4226092"/>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8F7FACFB-89A8-B44C-8C7A-513D9BC9BCB2}"/>
                </a:ext>
              </a:extLst>
            </p:cNvPr>
            <p:cNvSpPr/>
            <p:nvPr/>
          </p:nvSpPr>
          <p:spPr>
            <a:xfrm>
              <a:off x="5446305" y="4226092"/>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CD8D7FCC-753D-6144-9F74-5E26D14DAE54}"/>
                </a:ext>
              </a:extLst>
            </p:cNvPr>
            <p:cNvSpPr/>
            <p:nvPr/>
          </p:nvSpPr>
          <p:spPr>
            <a:xfrm>
              <a:off x="8120803" y="4226092"/>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a:extLst>
                <a:ext uri="{FF2B5EF4-FFF2-40B4-BE49-F238E27FC236}">
                  <a16:creationId xmlns:a16="http://schemas.microsoft.com/office/drawing/2014/main" id="{02E4CFE8-6AD3-1444-B4D6-D98E0B1833AA}"/>
                </a:ext>
              </a:extLst>
            </p:cNvPr>
            <p:cNvCxnSpPr>
              <a:stCxn id="19" idx="6"/>
              <a:endCxn id="17" idx="2"/>
            </p:cNvCxnSpPr>
            <p:nvPr/>
          </p:nvCxnSpPr>
          <p:spPr>
            <a:xfrm>
              <a:off x="3308153" y="4476123"/>
              <a:ext cx="8371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ECA146A7-247D-7D4A-B1FC-8B98F6BFD0F9}"/>
                </a:ext>
              </a:extLst>
            </p:cNvPr>
            <p:cNvCxnSpPr/>
            <p:nvPr/>
          </p:nvCxnSpPr>
          <p:spPr>
            <a:xfrm>
              <a:off x="4645402" y="4476123"/>
              <a:ext cx="8371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63F97676-023D-FE40-B15F-82DF3B1D7B9C}"/>
                </a:ext>
              </a:extLst>
            </p:cNvPr>
            <p:cNvCxnSpPr/>
            <p:nvPr/>
          </p:nvCxnSpPr>
          <p:spPr>
            <a:xfrm>
              <a:off x="5946367" y="4476123"/>
              <a:ext cx="8371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EC08DBEB-3E2D-8D43-B6B3-FFEE2280B3C8}"/>
                </a:ext>
              </a:extLst>
            </p:cNvPr>
            <p:cNvCxnSpPr/>
            <p:nvPr/>
          </p:nvCxnSpPr>
          <p:spPr>
            <a:xfrm>
              <a:off x="7283616" y="4476123"/>
              <a:ext cx="8371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00A6EEAB-0B0F-CA4A-A85E-095F6AD8132A}"/>
              </a:ext>
            </a:extLst>
          </p:cNvPr>
          <p:cNvSpPr txBox="1"/>
          <p:nvPr/>
        </p:nvSpPr>
        <p:spPr>
          <a:xfrm>
            <a:off x="1609896" y="2292659"/>
            <a:ext cx="8879836" cy="523220"/>
          </a:xfrm>
          <a:prstGeom prst="rect">
            <a:avLst/>
          </a:prstGeom>
          <a:noFill/>
        </p:spPr>
        <p:txBody>
          <a:bodyPr wrap="square">
            <a:spAutoFit/>
          </a:bodyPr>
          <a:lstStyle/>
          <a:p>
            <a:r>
              <a:rPr kumimoji="1" lang="zh-CN" altLang="en-US" sz="2800" dirty="0">
                <a:latin typeface="SimSong" panose="02020300000000000000" pitchFamily="18" charset="-122"/>
                <a:ea typeface="SimSong" panose="02020300000000000000" pitchFamily="18" charset="-122"/>
                <a:cs typeface="STKaiti" charset="-122"/>
              </a:rPr>
              <a:t>不同的数据元素之间的关系是一个线性关系（举例）</a:t>
            </a:r>
            <a:endParaRPr lang="zh-CN" altLang="en-US" sz="2800" dirty="0">
              <a:latin typeface="SimSong" panose="02020300000000000000" pitchFamily="18" charset="-122"/>
              <a:ea typeface="SimSong" panose="02020300000000000000" pitchFamily="18" charset="-122"/>
            </a:endParaRPr>
          </a:p>
        </p:txBody>
      </p:sp>
      <p:sp>
        <p:nvSpPr>
          <p:cNvPr id="32" name="文本框 31">
            <a:extLst>
              <a:ext uri="{FF2B5EF4-FFF2-40B4-BE49-F238E27FC236}">
                <a16:creationId xmlns:a16="http://schemas.microsoft.com/office/drawing/2014/main" id="{DBAC8E9C-E1BA-5D49-822B-C8E090952F54}"/>
              </a:ext>
            </a:extLst>
          </p:cNvPr>
          <p:cNvSpPr txBox="1"/>
          <p:nvPr/>
        </p:nvSpPr>
        <p:spPr>
          <a:xfrm>
            <a:off x="1609896" y="3112494"/>
            <a:ext cx="10460184" cy="954107"/>
          </a:xfrm>
          <a:prstGeom prst="rect">
            <a:avLst/>
          </a:prstGeom>
          <a:noFill/>
        </p:spPr>
        <p:txBody>
          <a:bodyPr wrap="square">
            <a:spAutoFit/>
          </a:bodyPr>
          <a:lstStyle/>
          <a:p>
            <a:r>
              <a:rPr kumimoji="1" lang="zh-CN" altLang="en-US" sz="2800" dirty="0">
                <a:latin typeface="SimSong" panose="02020300000000000000" pitchFamily="18" charset="-122"/>
                <a:ea typeface="SimSong" panose="02020300000000000000" pitchFamily="18" charset="-122"/>
                <a:cs typeface="STKaiti" charset="-122"/>
              </a:rPr>
              <a:t>每一个数据元素有且只有一个前驱元素，每一个数据元素有且只有一个后继元素</a:t>
            </a:r>
            <a:endParaRPr lang="zh-CN" altLang="en-US" sz="2800" dirty="0">
              <a:latin typeface="SimSong" panose="02020300000000000000" pitchFamily="18" charset="-122"/>
              <a:ea typeface="SimSong" panose="02020300000000000000" pitchFamily="18" charset="-122"/>
            </a:endParaRPr>
          </a:p>
        </p:txBody>
      </p:sp>
      <p:sp>
        <p:nvSpPr>
          <p:cNvPr id="33" name="标题 1">
            <a:extLst>
              <a:ext uri="{FF2B5EF4-FFF2-40B4-BE49-F238E27FC236}">
                <a16:creationId xmlns:a16="http://schemas.microsoft.com/office/drawing/2014/main" id="{D920B2C7-4550-604A-8360-71EDFBBBF8B4}"/>
              </a:ext>
            </a:extLst>
          </p:cNvPr>
          <p:cNvSpPr txBox="1">
            <a:spLocks/>
          </p:cNvSpPr>
          <p:nvPr/>
        </p:nvSpPr>
        <p:spPr>
          <a:xfrm>
            <a:off x="1405890" y="500966"/>
            <a:ext cx="8596668"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latin typeface="SimSong" panose="02020300000000000000" pitchFamily="18" charset="-122"/>
                <a:ea typeface="SimSong" panose="02020300000000000000" pitchFamily="18" charset="-122"/>
                <a:cs typeface="STKaiti" charset="-122"/>
              </a:rPr>
              <a:t>数据结构的基本概念</a:t>
            </a:r>
          </a:p>
        </p:txBody>
      </p:sp>
    </p:spTree>
    <p:extLst>
      <p:ext uri="{BB962C8B-B14F-4D97-AF65-F5344CB8AC3E}">
        <p14:creationId xmlns:p14="http://schemas.microsoft.com/office/powerpoint/2010/main" val="83097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A8B8E89B-8BD5-944C-B971-8950E4E85739}"/>
              </a:ext>
            </a:extLst>
          </p:cNvPr>
          <p:cNvSpPr txBox="1"/>
          <p:nvPr/>
        </p:nvSpPr>
        <p:spPr>
          <a:xfrm>
            <a:off x="1266414" y="1427079"/>
            <a:ext cx="5626418" cy="584775"/>
          </a:xfrm>
          <a:prstGeom prst="rect">
            <a:avLst/>
          </a:prstGeom>
          <a:noFill/>
          <a:ln>
            <a:noFill/>
          </a:ln>
        </p:spPr>
        <p:txBody>
          <a:bodyPr wrap="square" rtlCol="0">
            <a:spAutoFit/>
          </a:bodyPr>
          <a:lstStyle/>
          <a:p>
            <a:r>
              <a:rPr kumimoji="1" lang="zh-CN" altLang="en-US" sz="3200" dirty="0">
                <a:latin typeface="SimSong" panose="02020300000000000000" pitchFamily="18" charset="-122"/>
                <a:ea typeface="SimSong" panose="02020300000000000000" pitchFamily="18" charset="-122"/>
                <a:cs typeface="STKaiti" charset="-122"/>
              </a:rPr>
              <a:t>（</a:t>
            </a:r>
            <a:r>
              <a:rPr kumimoji="1" lang="en-US" altLang="zh-CN" sz="3200" dirty="0">
                <a:latin typeface="SimSong" panose="02020300000000000000" pitchFamily="18" charset="-122"/>
                <a:ea typeface="SimSong" panose="02020300000000000000" pitchFamily="18" charset="-122"/>
                <a:cs typeface="STKaiti" charset="-122"/>
              </a:rPr>
              <a:t>3</a:t>
            </a:r>
            <a:r>
              <a:rPr kumimoji="1" lang="zh-CN" altLang="en-US" sz="3200" dirty="0">
                <a:latin typeface="SimSong" panose="02020300000000000000" pitchFamily="18" charset="-122"/>
                <a:ea typeface="SimSong" panose="02020300000000000000" pitchFamily="18" charset="-122"/>
                <a:cs typeface="STKaiti" charset="-122"/>
              </a:rPr>
              <a:t>）树形结构</a:t>
            </a:r>
            <a:endParaRPr kumimoji="1" lang="en-US" altLang="zh-CN" sz="3200" dirty="0">
              <a:solidFill>
                <a:schemeClr val="accent2"/>
              </a:solidFill>
              <a:latin typeface="SimSong" panose="02020300000000000000" pitchFamily="18" charset="-122"/>
              <a:ea typeface="SimSong" panose="02020300000000000000" pitchFamily="18" charset="-122"/>
              <a:cs typeface="STKaiti" charset="-122"/>
            </a:endParaRPr>
          </a:p>
        </p:txBody>
      </p:sp>
      <p:grpSp>
        <p:nvGrpSpPr>
          <p:cNvPr id="22" name="组合 21">
            <a:extLst>
              <a:ext uri="{FF2B5EF4-FFF2-40B4-BE49-F238E27FC236}">
                <a16:creationId xmlns:a16="http://schemas.microsoft.com/office/drawing/2014/main" id="{772DB632-D8D5-974D-8291-C25F531D964C}"/>
              </a:ext>
            </a:extLst>
          </p:cNvPr>
          <p:cNvGrpSpPr/>
          <p:nvPr/>
        </p:nvGrpSpPr>
        <p:grpSpPr>
          <a:xfrm>
            <a:off x="4366406" y="3538471"/>
            <a:ext cx="2776457" cy="3319529"/>
            <a:chOff x="2983376" y="3125261"/>
            <a:chExt cx="2776457" cy="3319529"/>
          </a:xfrm>
        </p:grpSpPr>
        <p:sp>
          <p:nvSpPr>
            <p:cNvPr id="23" name="椭圆 22">
              <a:extLst>
                <a:ext uri="{FF2B5EF4-FFF2-40B4-BE49-F238E27FC236}">
                  <a16:creationId xmlns:a16="http://schemas.microsoft.com/office/drawing/2014/main" id="{8C6C90E2-74A1-834C-92BE-A5AB0669F98D}"/>
                </a:ext>
              </a:extLst>
            </p:cNvPr>
            <p:cNvSpPr/>
            <p:nvPr/>
          </p:nvSpPr>
          <p:spPr>
            <a:xfrm>
              <a:off x="5259771" y="4394534"/>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DF4FBB59-FB5C-6249-B00B-19A01647E804}"/>
                </a:ext>
              </a:extLst>
            </p:cNvPr>
            <p:cNvSpPr/>
            <p:nvPr/>
          </p:nvSpPr>
          <p:spPr>
            <a:xfrm>
              <a:off x="2983376" y="5694697"/>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35F93E03-D112-5944-A15C-30A321238667}"/>
                </a:ext>
              </a:extLst>
            </p:cNvPr>
            <p:cNvSpPr/>
            <p:nvPr/>
          </p:nvSpPr>
          <p:spPr>
            <a:xfrm>
              <a:off x="4465447" y="3125261"/>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235AF5D1-2622-E347-BCEA-A8C3D42B5124}"/>
                </a:ext>
              </a:extLst>
            </p:cNvPr>
            <p:cNvSpPr/>
            <p:nvPr/>
          </p:nvSpPr>
          <p:spPr>
            <a:xfrm>
              <a:off x="3664544" y="4394534"/>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215D7B82-F4EF-0543-8B4E-563D307BF5C1}"/>
                </a:ext>
              </a:extLst>
            </p:cNvPr>
            <p:cNvSpPr/>
            <p:nvPr/>
          </p:nvSpPr>
          <p:spPr>
            <a:xfrm>
              <a:off x="4399163" y="5944728"/>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 name="直线连接符 35">
              <a:extLst>
                <a:ext uri="{FF2B5EF4-FFF2-40B4-BE49-F238E27FC236}">
                  <a16:creationId xmlns:a16="http://schemas.microsoft.com/office/drawing/2014/main" id="{3995D76D-9E99-124F-A495-CADD43676442}"/>
                </a:ext>
              </a:extLst>
            </p:cNvPr>
            <p:cNvCxnSpPr/>
            <p:nvPr/>
          </p:nvCxnSpPr>
          <p:spPr>
            <a:xfrm flipV="1">
              <a:off x="3314706" y="4894596"/>
              <a:ext cx="482766" cy="800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D537C95B-BED8-7546-AC43-13B220CB62A9}"/>
                </a:ext>
              </a:extLst>
            </p:cNvPr>
            <p:cNvCxnSpPr/>
            <p:nvPr/>
          </p:nvCxnSpPr>
          <p:spPr>
            <a:xfrm>
              <a:off x="4046853" y="4894596"/>
              <a:ext cx="491826" cy="105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63767CFC-D98C-AA49-BF80-86037B507C4D}"/>
                </a:ext>
              </a:extLst>
            </p:cNvPr>
            <p:cNvCxnSpPr>
              <a:stCxn id="25" idx="3"/>
              <a:endCxn id="34" idx="0"/>
            </p:cNvCxnSpPr>
            <p:nvPr/>
          </p:nvCxnSpPr>
          <p:spPr>
            <a:xfrm flipH="1">
              <a:off x="3914575" y="3552091"/>
              <a:ext cx="624104" cy="84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6DC2D387-B2E2-B84C-ADD3-BE1273A56AFE}"/>
                </a:ext>
              </a:extLst>
            </p:cNvPr>
            <p:cNvCxnSpPr>
              <a:stCxn id="25" idx="5"/>
              <a:endCxn id="23" idx="1"/>
            </p:cNvCxnSpPr>
            <p:nvPr/>
          </p:nvCxnSpPr>
          <p:spPr>
            <a:xfrm>
              <a:off x="4892277" y="3552091"/>
              <a:ext cx="440726" cy="9156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文本框 39">
            <a:extLst>
              <a:ext uri="{FF2B5EF4-FFF2-40B4-BE49-F238E27FC236}">
                <a16:creationId xmlns:a16="http://schemas.microsoft.com/office/drawing/2014/main" id="{33CC7829-58E7-5D43-966B-97D13523E05E}"/>
              </a:ext>
            </a:extLst>
          </p:cNvPr>
          <p:cNvSpPr txBox="1"/>
          <p:nvPr/>
        </p:nvSpPr>
        <p:spPr>
          <a:xfrm>
            <a:off x="870702" y="2178219"/>
            <a:ext cx="11249936" cy="1569660"/>
          </a:xfrm>
          <a:prstGeom prst="rect">
            <a:avLst/>
          </a:prstGeom>
          <a:noFill/>
        </p:spPr>
        <p:txBody>
          <a:bodyPr wrap="square">
            <a:spAutoFit/>
          </a:bodyPr>
          <a:lstStyle/>
          <a:p>
            <a:r>
              <a:rPr kumimoji="1" lang="zh-CN" altLang="en-US" sz="2400" dirty="0">
                <a:latin typeface="SimSong" panose="02020300000000000000" pitchFamily="18" charset="-122"/>
                <a:ea typeface="SimSong" panose="02020300000000000000" pitchFamily="18" charset="-122"/>
                <a:cs typeface="STKaiti" charset="-122"/>
              </a:rPr>
              <a:t>每一个数据元素有且只有一个前驱元素不同的数据元素之间的关系是一个线性关系，</a:t>
            </a:r>
            <a:endParaRPr kumimoji="1" lang="en-US" altLang="zh-CN" sz="2400" dirty="0">
              <a:latin typeface="SimSong" panose="02020300000000000000" pitchFamily="18" charset="-122"/>
              <a:ea typeface="SimSong" panose="02020300000000000000" pitchFamily="18" charset="-122"/>
              <a:cs typeface="STKaiti" charset="-122"/>
            </a:endParaRPr>
          </a:p>
          <a:p>
            <a:endParaRPr kumimoji="1" lang="en-US" altLang="zh-CN" sz="2400" dirty="0">
              <a:latin typeface="SimSong" panose="02020300000000000000" pitchFamily="18" charset="-122"/>
              <a:ea typeface="SimSong" panose="02020300000000000000" pitchFamily="18" charset="-122"/>
              <a:cs typeface="STKaiti" charset="-122"/>
            </a:endParaRPr>
          </a:p>
          <a:p>
            <a:r>
              <a:rPr kumimoji="1" lang="zh-CN" altLang="en-US" sz="2400" dirty="0">
                <a:latin typeface="SimSong" panose="02020300000000000000" pitchFamily="18" charset="-122"/>
                <a:ea typeface="SimSong" panose="02020300000000000000" pitchFamily="18" charset="-122"/>
                <a:cs typeface="STKaiti" charset="-122"/>
              </a:rPr>
              <a:t>每一个数据元素有且只有一个前驱元素（除了第一个结点），但是可以有任意多个后继元素。（举例）</a:t>
            </a:r>
            <a:endParaRPr lang="zh-CN" altLang="en-US" sz="2400" dirty="0">
              <a:latin typeface="SimSong" panose="02020300000000000000" pitchFamily="18" charset="-122"/>
              <a:ea typeface="SimSong" panose="02020300000000000000" pitchFamily="18" charset="-122"/>
            </a:endParaRPr>
          </a:p>
        </p:txBody>
      </p:sp>
      <p:sp>
        <p:nvSpPr>
          <p:cNvPr id="41" name="标题 1">
            <a:extLst>
              <a:ext uri="{FF2B5EF4-FFF2-40B4-BE49-F238E27FC236}">
                <a16:creationId xmlns:a16="http://schemas.microsoft.com/office/drawing/2014/main" id="{56D068EA-5A85-5F4B-AC99-89DF8F96E603}"/>
              </a:ext>
            </a:extLst>
          </p:cNvPr>
          <p:cNvSpPr txBox="1">
            <a:spLocks/>
          </p:cNvSpPr>
          <p:nvPr/>
        </p:nvSpPr>
        <p:spPr>
          <a:xfrm>
            <a:off x="1383030" y="502696"/>
            <a:ext cx="8596668"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latin typeface="SimSong" panose="02020300000000000000" pitchFamily="18" charset="-122"/>
                <a:ea typeface="SimSong" panose="02020300000000000000" pitchFamily="18" charset="-122"/>
                <a:cs typeface="STKaiti" charset="-122"/>
              </a:rPr>
              <a:t>数据结构的基本概念</a:t>
            </a:r>
          </a:p>
        </p:txBody>
      </p:sp>
    </p:spTree>
    <p:extLst>
      <p:ext uri="{BB962C8B-B14F-4D97-AF65-F5344CB8AC3E}">
        <p14:creationId xmlns:p14="http://schemas.microsoft.com/office/powerpoint/2010/main" val="378639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EC6435AC-783D-6C41-B3F6-F236582641B0}"/>
              </a:ext>
            </a:extLst>
          </p:cNvPr>
          <p:cNvSpPr txBox="1"/>
          <p:nvPr/>
        </p:nvSpPr>
        <p:spPr>
          <a:xfrm>
            <a:off x="1559610" y="1444379"/>
            <a:ext cx="7971886" cy="584775"/>
          </a:xfrm>
          <a:prstGeom prst="rect">
            <a:avLst/>
          </a:prstGeom>
          <a:noFill/>
          <a:ln>
            <a:noFill/>
          </a:ln>
        </p:spPr>
        <p:txBody>
          <a:bodyPr wrap="square" rtlCol="0">
            <a:spAutoFit/>
          </a:bodyPr>
          <a:lstStyle/>
          <a:p>
            <a:r>
              <a:rPr kumimoji="1" lang="zh-CN" altLang="en-US" sz="3200" dirty="0">
                <a:latin typeface="SimSong" panose="02020300000000000000" pitchFamily="18" charset="-122"/>
                <a:ea typeface="SimSong" panose="02020300000000000000" pitchFamily="18" charset="-122"/>
                <a:cs typeface="STKaiti" charset="-122"/>
              </a:rPr>
              <a:t>（</a:t>
            </a:r>
            <a:r>
              <a:rPr kumimoji="1" lang="en-US" altLang="zh-CN" sz="3200" dirty="0">
                <a:latin typeface="SimSong" panose="02020300000000000000" pitchFamily="18" charset="-122"/>
                <a:ea typeface="SimSong" panose="02020300000000000000" pitchFamily="18" charset="-122"/>
                <a:cs typeface="STKaiti" charset="-122"/>
              </a:rPr>
              <a:t>4</a:t>
            </a:r>
            <a:r>
              <a:rPr kumimoji="1" lang="zh-CN" altLang="en-US" sz="3200" dirty="0">
                <a:latin typeface="SimSong" panose="02020300000000000000" pitchFamily="18" charset="-122"/>
                <a:ea typeface="SimSong" panose="02020300000000000000" pitchFamily="18" charset="-122"/>
                <a:cs typeface="STKaiti" charset="-122"/>
              </a:rPr>
              <a:t>）图形结构</a:t>
            </a:r>
            <a:endParaRPr kumimoji="1" lang="en-US" altLang="zh-CN" sz="3200" dirty="0">
              <a:solidFill>
                <a:schemeClr val="accent2"/>
              </a:solidFill>
              <a:latin typeface="SimSong" panose="02020300000000000000" pitchFamily="18" charset="-122"/>
              <a:ea typeface="SimSong" panose="02020300000000000000" pitchFamily="18" charset="-122"/>
              <a:cs typeface="STKaiti" charset="-122"/>
            </a:endParaRPr>
          </a:p>
        </p:txBody>
      </p:sp>
      <p:grpSp>
        <p:nvGrpSpPr>
          <p:cNvPr id="16" name="组合 15">
            <a:extLst>
              <a:ext uri="{FF2B5EF4-FFF2-40B4-BE49-F238E27FC236}">
                <a16:creationId xmlns:a16="http://schemas.microsoft.com/office/drawing/2014/main" id="{2B7AED7F-4F8E-3140-82FF-ED58EEB5F981}"/>
              </a:ext>
            </a:extLst>
          </p:cNvPr>
          <p:cNvGrpSpPr/>
          <p:nvPr/>
        </p:nvGrpSpPr>
        <p:grpSpPr>
          <a:xfrm>
            <a:off x="4885645" y="3379729"/>
            <a:ext cx="2812460" cy="3069498"/>
            <a:chOff x="3314706" y="2956819"/>
            <a:chExt cx="2828919" cy="3069498"/>
          </a:xfrm>
        </p:grpSpPr>
        <p:sp>
          <p:nvSpPr>
            <p:cNvPr id="17" name="椭圆 16">
              <a:extLst>
                <a:ext uri="{FF2B5EF4-FFF2-40B4-BE49-F238E27FC236}">
                  <a16:creationId xmlns:a16="http://schemas.microsoft.com/office/drawing/2014/main" id="{C3B8C742-1636-E346-AA1E-39682C28CABB}"/>
                </a:ext>
              </a:extLst>
            </p:cNvPr>
            <p:cNvSpPr/>
            <p:nvPr/>
          </p:nvSpPr>
          <p:spPr>
            <a:xfrm>
              <a:off x="5619445" y="3888957"/>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a:extLst>
                <a:ext uri="{FF2B5EF4-FFF2-40B4-BE49-F238E27FC236}">
                  <a16:creationId xmlns:a16="http://schemas.microsoft.com/office/drawing/2014/main" id="{1A09FC0F-23C0-7E4B-896F-ABEE746E44C7}"/>
                </a:ext>
              </a:extLst>
            </p:cNvPr>
            <p:cNvSpPr/>
            <p:nvPr/>
          </p:nvSpPr>
          <p:spPr>
            <a:xfrm>
              <a:off x="3551646" y="5526255"/>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1B817CB6-9D1A-494C-8064-7279F1CBCCC2}"/>
                </a:ext>
              </a:extLst>
            </p:cNvPr>
            <p:cNvSpPr/>
            <p:nvPr/>
          </p:nvSpPr>
          <p:spPr>
            <a:xfrm>
              <a:off x="4465447" y="2956819"/>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35A03647-5F02-B246-A2E0-373F406CC5BF}"/>
                </a:ext>
              </a:extLst>
            </p:cNvPr>
            <p:cNvSpPr/>
            <p:nvPr/>
          </p:nvSpPr>
          <p:spPr>
            <a:xfrm>
              <a:off x="3314706" y="3909540"/>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A46197B3-D931-B344-A423-348DAE611C60}"/>
                </a:ext>
              </a:extLst>
            </p:cNvPr>
            <p:cNvSpPr/>
            <p:nvPr/>
          </p:nvSpPr>
          <p:spPr>
            <a:xfrm>
              <a:off x="5643563" y="5526255"/>
              <a:ext cx="500062"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a:extLst>
                <a:ext uri="{FF2B5EF4-FFF2-40B4-BE49-F238E27FC236}">
                  <a16:creationId xmlns:a16="http://schemas.microsoft.com/office/drawing/2014/main" id="{35A3C81F-920F-1345-B8EF-944035669696}"/>
                </a:ext>
              </a:extLst>
            </p:cNvPr>
            <p:cNvCxnSpPr>
              <a:stCxn id="18" idx="0"/>
              <a:endCxn id="20" idx="4"/>
            </p:cNvCxnSpPr>
            <p:nvPr/>
          </p:nvCxnSpPr>
          <p:spPr>
            <a:xfrm flipH="1" flipV="1">
              <a:off x="3564737" y="4409602"/>
              <a:ext cx="236940" cy="111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EDC42DBA-E420-0F49-ACD3-177BF6CEB059}"/>
                </a:ext>
              </a:extLst>
            </p:cNvPr>
            <p:cNvCxnSpPr>
              <a:stCxn id="19" idx="3"/>
              <a:endCxn id="20" idx="0"/>
            </p:cNvCxnSpPr>
            <p:nvPr/>
          </p:nvCxnSpPr>
          <p:spPr>
            <a:xfrm flipH="1">
              <a:off x="3564737" y="3383649"/>
              <a:ext cx="973942" cy="525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FB418A18-E82C-5A41-A4DB-E38A30F0545B}"/>
                </a:ext>
              </a:extLst>
            </p:cNvPr>
            <p:cNvCxnSpPr/>
            <p:nvPr/>
          </p:nvCxnSpPr>
          <p:spPr>
            <a:xfrm>
              <a:off x="4932542" y="3326948"/>
              <a:ext cx="741567" cy="592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EE92C219-22FB-F145-BAAD-EA3534FF7408}"/>
                </a:ext>
              </a:extLst>
            </p:cNvPr>
            <p:cNvCxnSpPr>
              <a:stCxn id="18" idx="6"/>
              <a:endCxn id="26" idx="2"/>
            </p:cNvCxnSpPr>
            <p:nvPr/>
          </p:nvCxnSpPr>
          <p:spPr>
            <a:xfrm>
              <a:off x="4051708" y="5776286"/>
              <a:ext cx="15918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2D0B6A1B-1A29-8A4A-A91D-67A3B4582B1A}"/>
                </a:ext>
              </a:extLst>
            </p:cNvPr>
            <p:cNvCxnSpPr>
              <a:stCxn id="26" idx="0"/>
              <a:endCxn id="17" idx="4"/>
            </p:cNvCxnSpPr>
            <p:nvPr/>
          </p:nvCxnSpPr>
          <p:spPr>
            <a:xfrm flipH="1" flipV="1">
              <a:off x="5869476" y="4389019"/>
              <a:ext cx="24118" cy="1137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20FC2C8B-B60D-6745-953A-1407ED2DC907}"/>
                </a:ext>
              </a:extLst>
            </p:cNvPr>
            <p:cNvCxnSpPr>
              <a:stCxn id="26" idx="1"/>
            </p:cNvCxnSpPr>
            <p:nvPr/>
          </p:nvCxnSpPr>
          <p:spPr>
            <a:xfrm flipH="1" flipV="1">
              <a:off x="3761669" y="4204921"/>
              <a:ext cx="1955126" cy="1394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8140F6C4-9A6D-AF46-9317-D83EC84201E7}"/>
                </a:ext>
              </a:extLst>
            </p:cNvPr>
            <p:cNvCxnSpPr>
              <a:cxnSpLocks/>
              <a:stCxn id="18" idx="7"/>
            </p:cNvCxnSpPr>
            <p:nvPr/>
          </p:nvCxnSpPr>
          <p:spPr>
            <a:xfrm flipV="1">
              <a:off x="3978476" y="3456881"/>
              <a:ext cx="682424" cy="21426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文本框 41">
            <a:extLst>
              <a:ext uri="{FF2B5EF4-FFF2-40B4-BE49-F238E27FC236}">
                <a16:creationId xmlns:a16="http://schemas.microsoft.com/office/drawing/2014/main" id="{65EC0078-DAEB-E14B-A5E1-1EB436ECB50B}"/>
              </a:ext>
            </a:extLst>
          </p:cNvPr>
          <p:cNvSpPr txBox="1"/>
          <p:nvPr/>
        </p:nvSpPr>
        <p:spPr>
          <a:xfrm>
            <a:off x="1822755" y="2150687"/>
            <a:ext cx="9862313" cy="954107"/>
          </a:xfrm>
          <a:prstGeom prst="rect">
            <a:avLst/>
          </a:prstGeom>
          <a:noFill/>
        </p:spPr>
        <p:txBody>
          <a:bodyPr wrap="square">
            <a:spAutoFit/>
          </a:bodyPr>
          <a:lstStyle/>
          <a:p>
            <a:r>
              <a:rPr kumimoji="1" lang="zh-CN" altLang="en-US" sz="2800" dirty="0">
                <a:latin typeface="SimSong" panose="02020300000000000000" pitchFamily="18" charset="-122"/>
                <a:ea typeface="SimSong" panose="02020300000000000000" pitchFamily="18" charset="-122"/>
                <a:cs typeface="STKaiti" charset="-122"/>
              </a:rPr>
              <a:t>每一个数据元素有任意多个前驱元素和任意多个后继元素。</a:t>
            </a:r>
            <a:endParaRPr kumimoji="1" lang="en-US" altLang="zh-CN" sz="2800" dirty="0">
              <a:latin typeface="SimSong" panose="02020300000000000000" pitchFamily="18" charset="-122"/>
              <a:ea typeface="SimSong" panose="02020300000000000000" pitchFamily="18" charset="-122"/>
              <a:cs typeface="STKaiti" charset="-122"/>
            </a:endParaRPr>
          </a:p>
          <a:p>
            <a:r>
              <a:rPr kumimoji="1" lang="zh-CN" altLang="en-US" sz="2800" dirty="0">
                <a:latin typeface="SimSong" panose="02020300000000000000" pitchFamily="18" charset="-122"/>
                <a:ea typeface="SimSong" panose="02020300000000000000" pitchFamily="18" charset="-122"/>
              </a:rPr>
              <a:t>（举例）</a:t>
            </a:r>
            <a:endParaRPr lang="zh-CN" altLang="en-US" sz="2800" dirty="0">
              <a:latin typeface="SimSong" panose="02020300000000000000" pitchFamily="18" charset="-122"/>
              <a:ea typeface="SimSong" panose="02020300000000000000" pitchFamily="18" charset="-122"/>
            </a:endParaRPr>
          </a:p>
        </p:txBody>
      </p:sp>
      <p:sp>
        <p:nvSpPr>
          <p:cNvPr id="43" name="标题 1">
            <a:extLst>
              <a:ext uri="{FF2B5EF4-FFF2-40B4-BE49-F238E27FC236}">
                <a16:creationId xmlns:a16="http://schemas.microsoft.com/office/drawing/2014/main" id="{B3BB6FDF-3EC3-9646-9633-129F646B6214}"/>
              </a:ext>
            </a:extLst>
          </p:cNvPr>
          <p:cNvSpPr txBox="1">
            <a:spLocks/>
          </p:cNvSpPr>
          <p:nvPr/>
        </p:nvSpPr>
        <p:spPr>
          <a:xfrm>
            <a:off x="1604496" y="512396"/>
            <a:ext cx="8546651"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latin typeface="SimSong" panose="02020300000000000000" pitchFamily="18" charset="-122"/>
                <a:ea typeface="SimSong" panose="02020300000000000000" pitchFamily="18" charset="-122"/>
                <a:cs typeface="STKaiti" charset="-122"/>
              </a:rPr>
              <a:t>数据结构的基本概念</a:t>
            </a:r>
          </a:p>
        </p:txBody>
      </p:sp>
    </p:spTree>
    <p:extLst>
      <p:ext uri="{BB962C8B-B14F-4D97-AF65-F5344CB8AC3E}">
        <p14:creationId xmlns:p14="http://schemas.microsoft.com/office/powerpoint/2010/main" val="278920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a:extLst>
              <a:ext uri="{FF2B5EF4-FFF2-40B4-BE49-F238E27FC236}">
                <a16:creationId xmlns:a16="http://schemas.microsoft.com/office/drawing/2014/main" id="{5F4BD4BC-CFAD-9645-81B5-FCE09F756CB8}"/>
              </a:ext>
            </a:extLst>
          </p:cNvPr>
          <p:cNvSpPr txBox="1">
            <a:spLocks/>
          </p:cNvSpPr>
          <p:nvPr/>
        </p:nvSpPr>
        <p:spPr>
          <a:xfrm>
            <a:off x="1604496" y="512396"/>
            <a:ext cx="8546651"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latin typeface="SimSong" panose="02020300000000000000" pitchFamily="18" charset="-122"/>
                <a:ea typeface="SimSong" panose="02020300000000000000" pitchFamily="18" charset="-122"/>
                <a:cs typeface="STKaiti" charset="-122"/>
              </a:rPr>
              <a:t>数据结构的基本概念</a:t>
            </a:r>
          </a:p>
        </p:txBody>
      </p:sp>
      <p:sp>
        <p:nvSpPr>
          <p:cNvPr id="22" name="文本框 21">
            <a:extLst>
              <a:ext uri="{FF2B5EF4-FFF2-40B4-BE49-F238E27FC236}">
                <a16:creationId xmlns:a16="http://schemas.microsoft.com/office/drawing/2014/main" id="{9E9935BB-8F22-5844-B0F4-AB6EA714A2CD}"/>
              </a:ext>
            </a:extLst>
          </p:cNvPr>
          <p:cNvSpPr txBox="1"/>
          <p:nvPr/>
        </p:nvSpPr>
        <p:spPr>
          <a:xfrm>
            <a:off x="1604496" y="1715855"/>
            <a:ext cx="9772650" cy="584775"/>
          </a:xfrm>
          <a:prstGeom prst="rect">
            <a:avLst/>
          </a:prstGeom>
          <a:noFill/>
          <a:ln>
            <a:solidFill>
              <a:schemeClr val="accent1"/>
            </a:solidFill>
          </a:ln>
        </p:spPr>
        <p:txBody>
          <a:bodyPr wrap="square" rtlCol="0">
            <a:spAutoFit/>
          </a:bodyPr>
          <a:lstStyle/>
          <a:p>
            <a:r>
              <a:rPr kumimoji="1" lang="zh-CN" altLang="en-US" sz="3200" b="1" dirty="0">
                <a:solidFill>
                  <a:srgbClr val="00B050"/>
                </a:solidFill>
                <a:latin typeface="SimSong" panose="02020300000000000000" pitchFamily="18" charset="-122"/>
                <a:ea typeface="SimSong" panose="02020300000000000000" pitchFamily="18" charset="-122"/>
                <a:cs typeface="STKaiti" charset="-122"/>
              </a:rPr>
              <a:t>物理结构</a:t>
            </a:r>
            <a:r>
              <a:rPr kumimoji="1" lang="zh-CN" altLang="en-US" sz="3200" b="1" dirty="0">
                <a:latin typeface="SimSong" panose="02020300000000000000" pitchFamily="18" charset="-122"/>
                <a:ea typeface="SimSong" panose="02020300000000000000" pitchFamily="18" charset="-122"/>
                <a:cs typeface="STKaiti" charset="-122"/>
              </a:rPr>
              <a:t>：数据元素及其关系在计算机内存中的表示</a:t>
            </a:r>
            <a:endParaRPr kumimoji="1" lang="en-US" altLang="zh-CN" sz="3200" b="1" dirty="0">
              <a:latin typeface="SimSong" panose="02020300000000000000" pitchFamily="18" charset="-122"/>
              <a:ea typeface="SimSong" panose="02020300000000000000" pitchFamily="18" charset="-122"/>
              <a:cs typeface="STKaiti" charset="-122"/>
            </a:endParaRPr>
          </a:p>
        </p:txBody>
      </p:sp>
      <p:grpSp>
        <p:nvGrpSpPr>
          <p:cNvPr id="2" name="组合 1">
            <a:extLst>
              <a:ext uri="{FF2B5EF4-FFF2-40B4-BE49-F238E27FC236}">
                <a16:creationId xmlns:a16="http://schemas.microsoft.com/office/drawing/2014/main" id="{DE7F64AE-EDC0-9847-884C-CF25B3A07855}"/>
              </a:ext>
            </a:extLst>
          </p:cNvPr>
          <p:cNvGrpSpPr/>
          <p:nvPr/>
        </p:nvGrpSpPr>
        <p:grpSpPr>
          <a:xfrm>
            <a:off x="677982" y="2777798"/>
            <a:ext cx="3382208" cy="3374082"/>
            <a:chOff x="1180902" y="3052118"/>
            <a:chExt cx="3382208" cy="3374082"/>
          </a:xfrm>
        </p:grpSpPr>
        <p:sp>
          <p:nvSpPr>
            <p:cNvPr id="23" name="文本框 22">
              <a:extLst>
                <a:ext uri="{FF2B5EF4-FFF2-40B4-BE49-F238E27FC236}">
                  <a16:creationId xmlns:a16="http://schemas.microsoft.com/office/drawing/2014/main" id="{60A42F19-4C7B-0848-92DC-22FFB4951C2A}"/>
                </a:ext>
              </a:extLst>
            </p:cNvPr>
            <p:cNvSpPr txBox="1"/>
            <p:nvPr/>
          </p:nvSpPr>
          <p:spPr>
            <a:xfrm>
              <a:off x="1180902" y="3695700"/>
              <a:ext cx="677108" cy="2209800"/>
            </a:xfrm>
            <a:prstGeom prst="rect">
              <a:avLst/>
            </a:prstGeom>
            <a:noFill/>
          </p:spPr>
          <p:txBody>
            <a:bodyPr vert="eaVert" wrap="square" rtlCol="0">
              <a:spAutoFit/>
            </a:bodyPr>
            <a:lstStyle/>
            <a:p>
              <a:r>
                <a:rPr kumimoji="1" lang="zh-CN" altLang="en-US" sz="3200" dirty="0">
                  <a:solidFill>
                    <a:srgbClr val="C00000"/>
                  </a:solidFill>
                  <a:latin typeface="SimSong" panose="02020300000000000000" pitchFamily="18" charset="-122"/>
                  <a:ea typeface="SimSong" panose="02020300000000000000" pitchFamily="18" charset="-122"/>
                </a:rPr>
                <a:t>物理结构</a:t>
              </a:r>
            </a:p>
          </p:txBody>
        </p:sp>
        <p:sp>
          <p:nvSpPr>
            <p:cNvPr id="24" name="左大括号 23">
              <a:extLst>
                <a:ext uri="{FF2B5EF4-FFF2-40B4-BE49-F238E27FC236}">
                  <a16:creationId xmlns:a16="http://schemas.microsoft.com/office/drawing/2014/main" id="{570D9AF4-6A38-944F-BFF8-8F6ED022F347}"/>
                </a:ext>
              </a:extLst>
            </p:cNvPr>
            <p:cNvSpPr/>
            <p:nvPr/>
          </p:nvSpPr>
          <p:spPr>
            <a:xfrm>
              <a:off x="1959610" y="3175000"/>
              <a:ext cx="330200" cy="32512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标题 1">
              <a:extLst>
                <a:ext uri="{FF2B5EF4-FFF2-40B4-BE49-F238E27FC236}">
                  <a16:creationId xmlns:a16="http://schemas.microsoft.com/office/drawing/2014/main" id="{5D1751DD-A214-5543-B525-82C29500E089}"/>
                </a:ext>
              </a:extLst>
            </p:cNvPr>
            <p:cNvSpPr txBox="1">
              <a:spLocks/>
            </p:cNvSpPr>
            <p:nvPr/>
          </p:nvSpPr>
          <p:spPr>
            <a:xfrm>
              <a:off x="2517794" y="3052118"/>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顺序存储</a:t>
              </a:r>
            </a:p>
          </p:txBody>
        </p:sp>
        <p:sp>
          <p:nvSpPr>
            <p:cNvPr id="34" name="标题 1">
              <a:extLst>
                <a:ext uri="{FF2B5EF4-FFF2-40B4-BE49-F238E27FC236}">
                  <a16:creationId xmlns:a16="http://schemas.microsoft.com/office/drawing/2014/main" id="{F2C4F1ED-BD61-2349-BE31-2F4824B141F9}"/>
                </a:ext>
              </a:extLst>
            </p:cNvPr>
            <p:cNvSpPr txBox="1">
              <a:spLocks/>
            </p:cNvSpPr>
            <p:nvPr/>
          </p:nvSpPr>
          <p:spPr>
            <a:xfrm>
              <a:off x="2517794" y="4657848"/>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索引存储</a:t>
              </a:r>
            </a:p>
          </p:txBody>
        </p:sp>
        <p:sp>
          <p:nvSpPr>
            <p:cNvPr id="35" name="标题 1">
              <a:extLst>
                <a:ext uri="{FF2B5EF4-FFF2-40B4-BE49-F238E27FC236}">
                  <a16:creationId xmlns:a16="http://schemas.microsoft.com/office/drawing/2014/main" id="{D84E081D-CC19-4D4A-BDF0-E6790E637B0B}"/>
                </a:ext>
              </a:extLst>
            </p:cNvPr>
            <p:cNvSpPr txBox="1">
              <a:spLocks/>
            </p:cNvSpPr>
            <p:nvPr/>
          </p:nvSpPr>
          <p:spPr>
            <a:xfrm>
              <a:off x="2517794" y="3872649"/>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链式存储</a:t>
              </a:r>
            </a:p>
          </p:txBody>
        </p:sp>
        <p:sp>
          <p:nvSpPr>
            <p:cNvPr id="36" name="标题 1">
              <a:extLst>
                <a:ext uri="{FF2B5EF4-FFF2-40B4-BE49-F238E27FC236}">
                  <a16:creationId xmlns:a16="http://schemas.microsoft.com/office/drawing/2014/main" id="{F3EC873F-94D6-4A43-85F9-26AA5158AEE3}"/>
                </a:ext>
              </a:extLst>
            </p:cNvPr>
            <p:cNvSpPr txBox="1">
              <a:spLocks/>
            </p:cNvSpPr>
            <p:nvPr/>
          </p:nvSpPr>
          <p:spPr>
            <a:xfrm>
              <a:off x="2517794" y="5547422"/>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散列存储</a:t>
              </a:r>
            </a:p>
          </p:txBody>
        </p:sp>
      </p:grpSp>
      <p:sp>
        <p:nvSpPr>
          <p:cNvPr id="37" name="标题 1">
            <a:extLst>
              <a:ext uri="{FF2B5EF4-FFF2-40B4-BE49-F238E27FC236}">
                <a16:creationId xmlns:a16="http://schemas.microsoft.com/office/drawing/2014/main" id="{FD0666AB-C777-1F46-8156-76D1FE49B7B5}"/>
              </a:ext>
            </a:extLst>
          </p:cNvPr>
          <p:cNvSpPr txBox="1">
            <a:spLocks/>
          </p:cNvSpPr>
          <p:nvPr/>
        </p:nvSpPr>
        <p:spPr>
          <a:xfrm>
            <a:off x="4441844" y="2900680"/>
            <a:ext cx="7205326" cy="5207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将相邻的数据元素存在计算机地址连续的存储单元中</a:t>
            </a:r>
          </a:p>
        </p:txBody>
      </p:sp>
      <p:sp>
        <p:nvSpPr>
          <p:cNvPr id="38" name="标题 1">
            <a:extLst>
              <a:ext uri="{FF2B5EF4-FFF2-40B4-BE49-F238E27FC236}">
                <a16:creationId xmlns:a16="http://schemas.microsoft.com/office/drawing/2014/main" id="{45F3E910-F6ED-C840-A5F1-D40F63AD7A32}"/>
              </a:ext>
            </a:extLst>
          </p:cNvPr>
          <p:cNvSpPr txBox="1">
            <a:spLocks/>
          </p:cNvSpPr>
          <p:nvPr/>
        </p:nvSpPr>
        <p:spPr>
          <a:xfrm>
            <a:off x="4441844" y="3664209"/>
            <a:ext cx="7205326" cy="5207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逻辑上相邻的数据元素在内存中不一定相邻</a:t>
            </a:r>
          </a:p>
        </p:txBody>
      </p:sp>
      <p:sp>
        <p:nvSpPr>
          <p:cNvPr id="39" name="标题 1">
            <a:extLst>
              <a:ext uri="{FF2B5EF4-FFF2-40B4-BE49-F238E27FC236}">
                <a16:creationId xmlns:a16="http://schemas.microsoft.com/office/drawing/2014/main" id="{1C560C1C-F791-5447-A8EB-E0F519D00BD3}"/>
              </a:ext>
            </a:extLst>
          </p:cNvPr>
          <p:cNvSpPr txBox="1">
            <a:spLocks/>
          </p:cNvSpPr>
          <p:nvPr/>
        </p:nvSpPr>
        <p:spPr>
          <a:xfrm>
            <a:off x="4441844" y="4452571"/>
            <a:ext cx="7205326" cy="5207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存储数据元素的同时建立索引表，存储元素间的关系</a:t>
            </a:r>
          </a:p>
        </p:txBody>
      </p:sp>
      <p:sp>
        <p:nvSpPr>
          <p:cNvPr id="40" name="标题 1">
            <a:extLst>
              <a:ext uri="{FF2B5EF4-FFF2-40B4-BE49-F238E27FC236}">
                <a16:creationId xmlns:a16="http://schemas.microsoft.com/office/drawing/2014/main" id="{4373B3BB-C236-E040-937C-6F170C91D7EB}"/>
              </a:ext>
            </a:extLst>
          </p:cNvPr>
          <p:cNvSpPr txBox="1">
            <a:spLocks/>
          </p:cNvSpPr>
          <p:nvPr/>
        </p:nvSpPr>
        <p:spPr>
          <a:xfrm>
            <a:off x="4441844" y="5289328"/>
            <a:ext cx="7205326" cy="5207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根据数据元素的关键字直接计算出该数据元素的存储位置</a:t>
            </a:r>
          </a:p>
        </p:txBody>
      </p:sp>
    </p:spTree>
    <p:extLst>
      <p:ext uri="{BB962C8B-B14F-4D97-AF65-F5344CB8AC3E}">
        <p14:creationId xmlns:p14="http://schemas.microsoft.com/office/powerpoint/2010/main" val="196925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dissolv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dissolv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a:extLst>
              <a:ext uri="{FF2B5EF4-FFF2-40B4-BE49-F238E27FC236}">
                <a16:creationId xmlns:a16="http://schemas.microsoft.com/office/drawing/2014/main" id="{5F4BD4BC-CFAD-9645-81B5-FCE09F756CB8}"/>
              </a:ext>
            </a:extLst>
          </p:cNvPr>
          <p:cNvSpPr txBox="1">
            <a:spLocks/>
          </p:cNvSpPr>
          <p:nvPr/>
        </p:nvSpPr>
        <p:spPr>
          <a:xfrm>
            <a:off x="1604496" y="512396"/>
            <a:ext cx="8546651"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习 题</a:t>
            </a:r>
          </a:p>
        </p:txBody>
      </p:sp>
      <p:sp>
        <p:nvSpPr>
          <p:cNvPr id="37" name="标题 1">
            <a:extLst>
              <a:ext uri="{FF2B5EF4-FFF2-40B4-BE49-F238E27FC236}">
                <a16:creationId xmlns:a16="http://schemas.microsoft.com/office/drawing/2014/main" id="{FD0666AB-C777-1F46-8156-76D1FE49B7B5}"/>
              </a:ext>
            </a:extLst>
          </p:cNvPr>
          <p:cNvSpPr txBox="1">
            <a:spLocks/>
          </p:cNvSpPr>
          <p:nvPr/>
        </p:nvSpPr>
        <p:spPr>
          <a:xfrm>
            <a:off x="1714500" y="1551940"/>
            <a:ext cx="10046970" cy="5207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400" dirty="0">
                <a:solidFill>
                  <a:schemeClr val="tx1"/>
                </a:solidFill>
                <a:latin typeface="SimSong" panose="02020300000000000000" pitchFamily="18" charset="-122"/>
                <a:ea typeface="SimSong" panose="02020300000000000000" pitchFamily="18" charset="-122"/>
                <a:cs typeface="STKaiti" charset="-122"/>
              </a:rPr>
              <a:t>1.</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 输入到计算机中被计算机程序处理的符号集合称为</a:t>
            </a:r>
            <a:r>
              <a:rPr kumimoji="1" lang="en-US" altLang="zh-CN" sz="2400" dirty="0">
                <a:solidFill>
                  <a:schemeClr val="tx1"/>
                </a:solidFill>
                <a:latin typeface="SimSong" panose="02020300000000000000" pitchFamily="18" charset="-122"/>
                <a:ea typeface="SimSong" panose="02020300000000000000" pitchFamily="18" charset="-122"/>
                <a:cs typeface="STKaiti" charset="-122"/>
              </a:rPr>
              <a:t>________</a:t>
            </a:r>
            <a:endParaRPr kumimoji="1" lang="zh-CN" altLang="en-US" sz="2400" dirty="0">
              <a:solidFill>
                <a:schemeClr val="tx1"/>
              </a:solidFill>
              <a:latin typeface="SimSong" panose="02020300000000000000" pitchFamily="18" charset="-122"/>
              <a:ea typeface="SimSong" panose="02020300000000000000" pitchFamily="18" charset="-122"/>
              <a:cs typeface="STKaiti" charset="-122"/>
            </a:endParaRPr>
          </a:p>
        </p:txBody>
      </p:sp>
      <p:sp>
        <p:nvSpPr>
          <p:cNvPr id="15" name="标题 1">
            <a:extLst>
              <a:ext uri="{FF2B5EF4-FFF2-40B4-BE49-F238E27FC236}">
                <a16:creationId xmlns:a16="http://schemas.microsoft.com/office/drawing/2014/main" id="{D3CA0495-BABC-6B42-97DF-C3C8EDD65AC3}"/>
              </a:ext>
            </a:extLst>
          </p:cNvPr>
          <p:cNvSpPr txBox="1">
            <a:spLocks/>
          </p:cNvSpPr>
          <p:nvPr/>
        </p:nvSpPr>
        <p:spPr>
          <a:xfrm>
            <a:off x="1714500" y="2257942"/>
            <a:ext cx="10046970" cy="5207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400" dirty="0">
                <a:solidFill>
                  <a:schemeClr val="tx1"/>
                </a:solidFill>
                <a:latin typeface="SimSong" panose="02020300000000000000" pitchFamily="18" charset="-122"/>
                <a:ea typeface="SimSong" panose="02020300000000000000" pitchFamily="18" charset="-122"/>
                <a:cs typeface="STKaiti" charset="-122"/>
              </a:rPr>
              <a:t>2.</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 组成数据的基本单位是称为</a:t>
            </a:r>
            <a:r>
              <a:rPr kumimoji="1" lang="en-US" altLang="zh-CN" sz="2400" dirty="0">
                <a:solidFill>
                  <a:schemeClr val="tx1"/>
                </a:solidFill>
                <a:latin typeface="SimSong" panose="02020300000000000000" pitchFamily="18" charset="-122"/>
                <a:ea typeface="SimSong" panose="02020300000000000000" pitchFamily="18" charset="-122"/>
                <a:cs typeface="STKaiti" charset="-122"/>
              </a:rPr>
              <a:t>________</a:t>
            </a:r>
            <a:endParaRPr kumimoji="1" lang="zh-CN" altLang="en-US" sz="2400" dirty="0">
              <a:solidFill>
                <a:schemeClr val="tx1"/>
              </a:solidFill>
              <a:latin typeface="SimSong" panose="02020300000000000000" pitchFamily="18" charset="-122"/>
              <a:ea typeface="SimSong" panose="02020300000000000000" pitchFamily="18" charset="-122"/>
              <a:cs typeface="STKaiti" charset="-122"/>
            </a:endParaRPr>
          </a:p>
        </p:txBody>
      </p:sp>
      <p:sp>
        <p:nvSpPr>
          <p:cNvPr id="16" name="标题 1">
            <a:extLst>
              <a:ext uri="{FF2B5EF4-FFF2-40B4-BE49-F238E27FC236}">
                <a16:creationId xmlns:a16="http://schemas.microsoft.com/office/drawing/2014/main" id="{FD298C7F-14A7-7A41-A877-BA17983F30F9}"/>
              </a:ext>
            </a:extLst>
          </p:cNvPr>
          <p:cNvSpPr txBox="1">
            <a:spLocks/>
          </p:cNvSpPr>
          <p:nvPr/>
        </p:nvSpPr>
        <p:spPr>
          <a:xfrm>
            <a:off x="1714500" y="3001808"/>
            <a:ext cx="10046970" cy="5207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400" dirty="0">
                <a:solidFill>
                  <a:schemeClr val="tx1"/>
                </a:solidFill>
                <a:latin typeface="SimSong" panose="02020300000000000000" pitchFamily="18" charset="-122"/>
                <a:ea typeface="SimSong" panose="02020300000000000000" pitchFamily="18" charset="-122"/>
                <a:cs typeface="STKaiti" charset="-122"/>
              </a:rPr>
              <a:t>3.</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 数据元素是由</a:t>
            </a:r>
            <a:r>
              <a:rPr kumimoji="1" lang="en-US" altLang="zh-CN" sz="2400" dirty="0">
                <a:solidFill>
                  <a:schemeClr val="tx1"/>
                </a:solidFill>
                <a:latin typeface="SimSong" panose="02020300000000000000" pitchFamily="18" charset="-122"/>
                <a:ea typeface="SimSong" panose="02020300000000000000" pitchFamily="18" charset="-122"/>
                <a:cs typeface="STKaiti" charset="-122"/>
              </a:rPr>
              <a:t>________</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组成，并且它是数据不可分割的最小单位</a:t>
            </a:r>
          </a:p>
        </p:txBody>
      </p:sp>
      <p:sp>
        <p:nvSpPr>
          <p:cNvPr id="17" name="标题 1">
            <a:extLst>
              <a:ext uri="{FF2B5EF4-FFF2-40B4-BE49-F238E27FC236}">
                <a16:creationId xmlns:a16="http://schemas.microsoft.com/office/drawing/2014/main" id="{733DD14A-E926-4641-B8C0-A68B94A5CD88}"/>
              </a:ext>
            </a:extLst>
          </p:cNvPr>
          <p:cNvSpPr txBox="1">
            <a:spLocks/>
          </p:cNvSpPr>
          <p:nvPr/>
        </p:nvSpPr>
        <p:spPr>
          <a:xfrm>
            <a:off x="1714500" y="3745674"/>
            <a:ext cx="10046970" cy="5207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400" dirty="0">
                <a:solidFill>
                  <a:schemeClr val="tx1"/>
                </a:solidFill>
                <a:latin typeface="SimSong" panose="02020300000000000000" pitchFamily="18" charset="-122"/>
                <a:ea typeface="SimSong" panose="02020300000000000000" pitchFamily="18" charset="-122"/>
                <a:cs typeface="STKaiti" charset="-122"/>
              </a:rPr>
              <a:t>4.</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 具有相同性质的数据元素的集合称为</a:t>
            </a:r>
            <a:r>
              <a:rPr kumimoji="1" lang="en-US" altLang="zh-CN" sz="2400" dirty="0">
                <a:solidFill>
                  <a:schemeClr val="tx1"/>
                </a:solidFill>
                <a:latin typeface="SimSong" panose="02020300000000000000" pitchFamily="18" charset="-122"/>
                <a:ea typeface="SimSong" panose="02020300000000000000" pitchFamily="18" charset="-122"/>
                <a:cs typeface="STKaiti" charset="-122"/>
              </a:rPr>
              <a:t>________</a:t>
            </a:r>
            <a:endParaRPr kumimoji="1" lang="zh-CN" altLang="en-US" sz="2400" dirty="0">
              <a:solidFill>
                <a:schemeClr val="tx1"/>
              </a:solidFill>
              <a:latin typeface="SimSong" panose="02020300000000000000" pitchFamily="18" charset="-122"/>
              <a:ea typeface="SimSong" panose="02020300000000000000" pitchFamily="18" charset="-122"/>
              <a:cs typeface="STKaiti" charset="-122"/>
            </a:endParaRPr>
          </a:p>
        </p:txBody>
      </p:sp>
      <p:sp>
        <p:nvSpPr>
          <p:cNvPr id="18" name="标题 1">
            <a:extLst>
              <a:ext uri="{FF2B5EF4-FFF2-40B4-BE49-F238E27FC236}">
                <a16:creationId xmlns:a16="http://schemas.microsoft.com/office/drawing/2014/main" id="{8D1EC305-F1A9-0845-A898-807F9B700D81}"/>
              </a:ext>
            </a:extLst>
          </p:cNvPr>
          <p:cNvSpPr txBox="1">
            <a:spLocks/>
          </p:cNvSpPr>
          <p:nvPr/>
        </p:nvSpPr>
        <p:spPr>
          <a:xfrm>
            <a:off x="1714500" y="4489540"/>
            <a:ext cx="10046970" cy="5207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400" dirty="0">
                <a:solidFill>
                  <a:schemeClr val="tx1"/>
                </a:solidFill>
                <a:latin typeface="SimSong" panose="02020300000000000000" pitchFamily="18" charset="-122"/>
                <a:ea typeface="SimSong" panose="02020300000000000000" pitchFamily="18" charset="-122"/>
                <a:cs typeface="STKaiti" charset="-122"/>
              </a:rPr>
              <a:t>5.</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 链式存储中的数据元素在内存中一定不相邻（正确或错误）</a:t>
            </a:r>
          </a:p>
        </p:txBody>
      </p:sp>
      <p:sp>
        <p:nvSpPr>
          <p:cNvPr id="19" name="标题 1">
            <a:extLst>
              <a:ext uri="{FF2B5EF4-FFF2-40B4-BE49-F238E27FC236}">
                <a16:creationId xmlns:a16="http://schemas.microsoft.com/office/drawing/2014/main" id="{A839BA70-E4FA-FF48-9CFA-594DA28581BE}"/>
              </a:ext>
            </a:extLst>
          </p:cNvPr>
          <p:cNvSpPr txBox="1">
            <a:spLocks/>
          </p:cNvSpPr>
          <p:nvPr/>
        </p:nvSpPr>
        <p:spPr>
          <a:xfrm>
            <a:off x="1714500" y="5133430"/>
            <a:ext cx="10046970" cy="5207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400" dirty="0">
                <a:solidFill>
                  <a:schemeClr val="tx1"/>
                </a:solidFill>
                <a:latin typeface="SimSong" panose="02020300000000000000" pitchFamily="18" charset="-122"/>
                <a:ea typeface="SimSong" panose="02020300000000000000" pitchFamily="18" charset="-122"/>
                <a:cs typeface="STKaiti" charset="-122"/>
              </a:rPr>
              <a:t>6.</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 生活中常用交通路线图更适合采用图这种数据结构表示（正确或错误）</a:t>
            </a:r>
          </a:p>
        </p:txBody>
      </p:sp>
    </p:spTree>
    <p:extLst>
      <p:ext uri="{BB962C8B-B14F-4D97-AF65-F5344CB8AC3E}">
        <p14:creationId xmlns:p14="http://schemas.microsoft.com/office/powerpoint/2010/main" val="41634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5" grpId="0"/>
      <p:bldP spid="16"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72930-536A-CB46-8283-0092CB13466D}"/>
              </a:ext>
            </a:extLst>
          </p:cNvPr>
          <p:cNvSpPr>
            <a:spLocks noGrp="1"/>
          </p:cNvSpPr>
          <p:nvPr>
            <p:ph type="title"/>
          </p:nvPr>
        </p:nvSpPr>
        <p:spPr/>
        <p:txBody>
          <a:bodyPr>
            <a:normAutofit/>
          </a:bodyPr>
          <a:lstStyle/>
          <a:p>
            <a:r>
              <a:rPr kumimoji="1" lang="zh-CN" altLang="en-US" sz="5400" b="1" dirty="0"/>
              <a:t>目   录</a:t>
            </a:r>
            <a:endParaRPr kumimoji="1" lang="zh-CN" altLang="en-US" sz="5400" dirty="0"/>
          </a:p>
        </p:txBody>
      </p:sp>
      <p:sp>
        <p:nvSpPr>
          <p:cNvPr id="3" name="内容占位符 2">
            <a:extLst>
              <a:ext uri="{FF2B5EF4-FFF2-40B4-BE49-F238E27FC236}">
                <a16:creationId xmlns:a16="http://schemas.microsoft.com/office/drawing/2014/main" id="{5A4C85A6-D85D-AD43-86D2-9C5F7FF19998}"/>
              </a:ext>
            </a:extLst>
          </p:cNvPr>
          <p:cNvSpPr>
            <a:spLocks noGrp="1"/>
          </p:cNvSpPr>
          <p:nvPr>
            <p:ph idx="1"/>
          </p:nvPr>
        </p:nvSpPr>
        <p:spPr>
          <a:xfrm>
            <a:off x="2589212" y="2133600"/>
            <a:ext cx="9602788" cy="3777622"/>
          </a:xfrm>
        </p:spPr>
        <p:txBody>
          <a:bodyPr>
            <a:normAutofit/>
          </a:bodyPr>
          <a:lstStyle/>
          <a:p>
            <a:pPr>
              <a:buFont typeface="Arial" panose="020B0604020202020204" pitchFamily="34" charset="0"/>
              <a:buChar char="•"/>
            </a:pPr>
            <a:r>
              <a:rPr kumimoji="1" lang="zh-CN" altLang="en-US" sz="3600" dirty="0">
                <a:latin typeface="SimSong" panose="02020300000000000000" pitchFamily="18" charset="-122"/>
                <a:ea typeface="SimSong" panose="02020300000000000000" pitchFamily="18" charset="-122"/>
              </a:rPr>
              <a:t> </a:t>
            </a:r>
            <a:r>
              <a:rPr kumimoji="1" lang="en-US" altLang="zh-CN" sz="3600" dirty="0">
                <a:latin typeface="SimSong" panose="02020300000000000000" pitchFamily="18" charset="-122"/>
                <a:ea typeface="SimSong" panose="02020300000000000000" pitchFamily="18" charset="-122"/>
              </a:rPr>
              <a:t>《</a:t>
            </a:r>
            <a:r>
              <a:rPr kumimoji="1" lang="zh-CN" altLang="en-US" sz="3600" dirty="0">
                <a:latin typeface="SimSong" panose="02020300000000000000" pitchFamily="18" charset="-122"/>
                <a:ea typeface="SimSong" panose="02020300000000000000" pitchFamily="18" charset="-122"/>
              </a:rPr>
              <a:t>数据结构与算法</a:t>
            </a:r>
            <a:r>
              <a:rPr kumimoji="1" lang="en-US" altLang="zh-CN" sz="3600" dirty="0">
                <a:latin typeface="SimSong" panose="02020300000000000000" pitchFamily="18" charset="-122"/>
                <a:ea typeface="SimSong" panose="02020300000000000000" pitchFamily="18" charset="-122"/>
              </a:rPr>
              <a:t>》</a:t>
            </a:r>
            <a:r>
              <a:rPr kumimoji="1" lang="zh-CN" altLang="en-US" sz="3600" dirty="0">
                <a:latin typeface="SimSong" panose="02020300000000000000" pitchFamily="18" charset="-122"/>
                <a:ea typeface="SimSong" panose="02020300000000000000" pitchFamily="18" charset="-122"/>
              </a:rPr>
              <a:t> 课程重要性</a:t>
            </a:r>
            <a:endParaRPr kumimoji="1" lang="en-US" altLang="zh-CN" sz="3600" dirty="0">
              <a:latin typeface="SimSong" panose="02020300000000000000" pitchFamily="18" charset="-122"/>
              <a:ea typeface="SimSong" panose="02020300000000000000" pitchFamily="18" charset="-122"/>
            </a:endParaRPr>
          </a:p>
          <a:p>
            <a:pPr>
              <a:buFont typeface="Arial" panose="020B0604020202020204" pitchFamily="34" charset="0"/>
              <a:buChar char="•"/>
            </a:pPr>
            <a:r>
              <a:rPr kumimoji="1" lang="zh-CN" altLang="en-US" sz="3600" dirty="0">
                <a:latin typeface="SimSong" panose="02020300000000000000" pitchFamily="18" charset="-122"/>
                <a:ea typeface="SimSong" panose="02020300000000000000" pitchFamily="18" charset="-122"/>
              </a:rPr>
              <a:t> </a:t>
            </a:r>
            <a:r>
              <a:rPr kumimoji="1" lang="en-US" altLang="zh-CN" sz="3600" dirty="0">
                <a:latin typeface="SimSong" panose="02020300000000000000" pitchFamily="18" charset="-122"/>
                <a:ea typeface="SimSong" panose="02020300000000000000" pitchFamily="18" charset="-122"/>
              </a:rPr>
              <a:t>《</a:t>
            </a:r>
            <a:r>
              <a:rPr kumimoji="1" lang="zh-CN" altLang="en-US" sz="3600" dirty="0">
                <a:latin typeface="SimSong" panose="02020300000000000000" pitchFamily="18" charset="-122"/>
                <a:ea typeface="SimSong" panose="02020300000000000000" pitchFamily="18" charset="-122"/>
              </a:rPr>
              <a:t>数据结构与算法</a:t>
            </a:r>
            <a:r>
              <a:rPr kumimoji="1" lang="en-US" altLang="zh-CN" sz="3600" dirty="0">
                <a:latin typeface="SimSong" panose="02020300000000000000" pitchFamily="18" charset="-122"/>
                <a:ea typeface="SimSong" panose="02020300000000000000" pitchFamily="18" charset="-122"/>
              </a:rPr>
              <a:t>》</a:t>
            </a:r>
            <a:r>
              <a:rPr kumimoji="1" lang="zh-CN" altLang="en-US" sz="3600" dirty="0">
                <a:latin typeface="SimSong" panose="02020300000000000000" pitchFamily="18" charset="-122"/>
                <a:ea typeface="SimSong" panose="02020300000000000000" pitchFamily="18" charset="-122"/>
              </a:rPr>
              <a:t> 课程目标</a:t>
            </a:r>
            <a:endParaRPr kumimoji="1" lang="en-US" altLang="zh-CN" sz="3600" dirty="0">
              <a:latin typeface="SimSong" panose="02020300000000000000" pitchFamily="18" charset="-122"/>
              <a:ea typeface="SimSong" panose="02020300000000000000" pitchFamily="18" charset="-122"/>
            </a:endParaRPr>
          </a:p>
          <a:p>
            <a:pPr>
              <a:buFont typeface="Arial" panose="020B0604020202020204" pitchFamily="34" charset="0"/>
              <a:buChar char="•"/>
            </a:pPr>
            <a:r>
              <a:rPr kumimoji="1" lang="zh-CN" altLang="en-US" sz="3600" dirty="0">
                <a:latin typeface="SimSong" panose="02020300000000000000" pitchFamily="18" charset="-122"/>
                <a:ea typeface="SimSong" panose="02020300000000000000" pitchFamily="18" charset="-122"/>
              </a:rPr>
              <a:t> </a:t>
            </a:r>
            <a:r>
              <a:rPr kumimoji="1" lang="en-US" altLang="zh-CN" sz="3600" dirty="0">
                <a:latin typeface="SimSong" panose="02020300000000000000" pitchFamily="18" charset="-122"/>
                <a:ea typeface="SimSong" panose="02020300000000000000" pitchFamily="18" charset="-122"/>
              </a:rPr>
              <a:t>《</a:t>
            </a:r>
            <a:r>
              <a:rPr kumimoji="1" lang="zh-CN" altLang="en-US" sz="3600" dirty="0">
                <a:latin typeface="SimSong" panose="02020300000000000000" pitchFamily="18" charset="-122"/>
                <a:ea typeface="SimSong" panose="02020300000000000000" pitchFamily="18" charset="-122"/>
              </a:rPr>
              <a:t>数据结构与算法</a:t>
            </a:r>
            <a:r>
              <a:rPr kumimoji="1" lang="en-US" altLang="zh-CN" sz="3600" dirty="0">
                <a:latin typeface="SimSong" panose="02020300000000000000" pitchFamily="18" charset="-122"/>
                <a:ea typeface="SimSong" panose="02020300000000000000" pitchFamily="18" charset="-122"/>
              </a:rPr>
              <a:t>》</a:t>
            </a:r>
            <a:r>
              <a:rPr kumimoji="1" lang="zh-CN" altLang="en-US" sz="3600" dirty="0">
                <a:latin typeface="SimSong" panose="02020300000000000000" pitchFamily="18" charset="-122"/>
                <a:ea typeface="SimSong" panose="02020300000000000000" pitchFamily="18" charset="-122"/>
              </a:rPr>
              <a:t> 课程安排和考核方式</a:t>
            </a:r>
            <a:endParaRPr kumimoji="1" lang="en-US" altLang="zh-CN" sz="3600" dirty="0">
              <a:latin typeface="SimSong" panose="02020300000000000000" pitchFamily="18" charset="-122"/>
              <a:ea typeface="SimSong" panose="02020300000000000000" pitchFamily="18" charset="-122"/>
            </a:endParaRPr>
          </a:p>
          <a:p>
            <a:pPr>
              <a:buFont typeface="Arial" panose="020B0604020202020204" pitchFamily="34" charset="0"/>
              <a:buChar char="•"/>
            </a:pPr>
            <a:r>
              <a:rPr kumimoji="1" lang="zh-CN" altLang="en-US" sz="3600" dirty="0">
                <a:latin typeface="SimSong" panose="02020300000000000000" pitchFamily="18" charset="-122"/>
                <a:ea typeface="SimSong" panose="02020300000000000000" pitchFamily="18" charset="-122"/>
              </a:rPr>
              <a:t>  第</a:t>
            </a:r>
            <a:r>
              <a:rPr kumimoji="1" lang="en-US" altLang="zh-CN" sz="3600" dirty="0">
                <a:latin typeface="SimSong" panose="02020300000000000000" pitchFamily="18" charset="-122"/>
                <a:ea typeface="SimSong" panose="02020300000000000000" pitchFamily="18" charset="-122"/>
              </a:rPr>
              <a:t>1</a:t>
            </a:r>
            <a:r>
              <a:rPr kumimoji="1" lang="zh-CN" altLang="en-US" sz="3600" dirty="0">
                <a:latin typeface="SimSong" panose="02020300000000000000" pitchFamily="18" charset="-122"/>
                <a:ea typeface="SimSong" panose="02020300000000000000" pitchFamily="18" charset="-122"/>
              </a:rPr>
              <a:t>章 绪论</a:t>
            </a:r>
          </a:p>
          <a:p>
            <a:pPr>
              <a:buFont typeface="Arial" panose="020B0604020202020204" pitchFamily="34" charset="0"/>
              <a:buChar char="•"/>
            </a:pPr>
            <a:endParaRPr kumimoji="1" lang="zh-CN" altLang="en-US" sz="3600" dirty="0">
              <a:latin typeface="SimSong" panose="02020300000000000000" pitchFamily="18" charset="-122"/>
              <a:ea typeface="SimSong" panose="02020300000000000000" pitchFamily="18" charset="-122"/>
            </a:endParaRPr>
          </a:p>
        </p:txBody>
      </p:sp>
    </p:spTree>
    <p:extLst>
      <p:ext uri="{BB962C8B-B14F-4D97-AF65-F5344CB8AC3E}">
        <p14:creationId xmlns:p14="http://schemas.microsoft.com/office/powerpoint/2010/main" val="1391823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a:extLst>
              <a:ext uri="{FF2B5EF4-FFF2-40B4-BE49-F238E27FC236}">
                <a16:creationId xmlns:a16="http://schemas.microsoft.com/office/drawing/2014/main" id="{5F4BD4BC-CFAD-9645-81B5-FCE09F756CB8}"/>
              </a:ext>
            </a:extLst>
          </p:cNvPr>
          <p:cNvSpPr txBox="1">
            <a:spLocks/>
          </p:cNvSpPr>
          <p:nvPr/>
        </p:nvSpPr>
        <p:spPr>
          <a:xfrm>
            <a:off x="1604496" y="512396"/>
            <a:ext cx="8546651"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solidFill>
                  <a:srgbClr val="00B050"/>
                </a:solidFill>
                <a:latin typeface="SimSong" panose="02020300000000000000" pitchFamily="18" charset="-122"/>
                <a:ea typeface="SimSong" panose="02020300000000000000" pitchFamily="18" charset="-122"/>
                <a:cs typeface="STKaiti" charset="-122"/>
              </a:rPr>
              <a:t>算法</a:t>
            </a:r>
            <a:r>
              <a:rPr kumimoji="1" lang="zh-CN" altLang="en-US" sz="4000" b="1" dirty="0">
                <a:latin typeface="SimSong" panose="02020300000000000000" pitchFamily="18" charset="-122"/>
                <a:ea typeface="SimSong" panose="02020300000000000000" pitchFamily="18" charset="-122"/>
                <a:cs typeface="STKaiti" charset="-122"/>
              </a:rPr>
              <a:t>的基本概念</a:t>
            </a:r>
          </a:p>
        </p:txBody>
      </p:sp>
      <p:sp>
        <p:nvSpPr>
          <p:cNvPr id="22" name="文本框 21">
            <a:extLst>
              <a:ext uri="{FF2B5EF4-FFF2-40B4-BE49-F238E27FC236}">
                <a16:creationId xmlns:a16="http://schemas.microsoft.com/office/drawing/2014/main" id="{9E9935BB-8F22-5844-B0F4-AB6EA714A2CD}"/>
              </a:ext>
            </a:extLst>
          </p:cNvPr>
          <p:cNvSpPr txBox="1"/>
          <p:nvPr/>
        </p:nvSpPr>
        <p:spPr>
          <a:xfrm>
            <a:off x="1604496" y="1715855"/>
            <a:ext cx="9772650" cy="584775"/>
          </a:xfrm>
          <a:prstGeom prst="rect">
            <a:avLst/>
          </a:prstGeom>
          <a:noFill/>
          <a:ln>
            <a:solidFill>
              <a:schemeClr val="accent1"/>
            </a:solidFill>
          </a:ln>
        </p:spPr>
        <p:txBody>
          <a:bodyPr wrap="square" rtlCol="0">
            <a:spAutoFit/>
          </a:bodyPr>
          <a:lstStyle/>
          <a:p>
            <a:r>
              <a:rPr kumimoji="1" lang="zh-CN" altLang="en-US" sz="3200" b="1" dirty="0">
                <a:solidFill>
                  <a:srgbClr val="00B050"/>
                </a:solidFill>
                <a:latin typeface="SimSong" panose="02020300000000000000" pitchFamily="18" charset="-122"/>
                <a:ea typeface="SimSong" panose="02020300000000000000" pitchFamily="18" charset="-122"/>
                <a:cs typeface="STKaiti" charset="-122"/>
              </a:rPr>
              <a:t>算法</a:t>
            </a:r>
            <a:r>
              <a:rPr kumimoji="1" lang="zh-CN" altLang="en-US" sz="3200" b="1" dirty="0">
                <a:latin typeface="SimSong" panose="02020300000000000000" pitchFamily="18" charset="-122"/>
                <a:ea typeface="SimSong" panose="02020300000000000000" pitchFamily="18" charset="-122"/>
                <a:cs typeface="STKaiti" charset="-122"/>
              </a:rPr>
              <a:t>：</a:t>
            </a:r>
            <a:r>
              <a:rPr lang="zh-CN" altLang="en-US" sz="3200" dirty="0"/>
              <a:t>是指解题方案的准确而完整的描述</a:t>
            </a:r>
            <a:endParaRPr kumimoji="1" lang="en-US" altLang="zh-CN" sz="3200" b="1" dirty="0">
              <a:latin typeface="SimSong" panose="02020300000000000000" pitchFamily="18" charset="-122"/>
              <a:ea typeface="SimSong" panose="02020300000000000000" pitchFamily="18" charset="-122"/>
              <a:cs typeface="STKaiti" charset="-122"/>
            </a:endParaRPr>
          </a:p>
        </p:txBody>
      </p:sp>
      <p:grpSp>
        <p:nvGrpSpPr>
          <p:cNvPr id="2" name="组合 1">
            <a:extLst>
              <a:ext uri="{FF2B5EF4-FFF2-40B4-BE49-F238E27FC236}">
                <a16:creationId xmlns:a16="http://schemas.microsoft.com/office/drawing/2014/main" id="{DE7F64AE-EDC0-9847-884C-CF25B3A07855}"/>
              </a:ext>
            </a:extLst>
          </p:cNvPr>
          <p:cNvGrpSpPr/>
          <p:nvPr/>
        </p:nvGrpSpPr>
        <p:grpSpPr>
          <a:xfrm>
            <a:off x="735202" y="2777798"/>
            <a:ext cx="3706643" cy="3374082"/>
            <a:chOff x="1238253" y="3052118"/>
            <a:chExt cx="3324857" cy="3374082"/>
          </a:xfrm>
        </p:grpSpPr>
        <p:sp>
          <p:nvSpPr>
            <p:cNvPr id="23" name="文本框 22">
              <a:extLst>
                <a:ext uri="{FF2B5EF4-FFF2-40B4-BE49-F238E27FC236}">
                  <a16:creationId xmlns:a16="http://schemas.microsoft.com/office/drawing/2014/main" id="{60A42F19-4C7B-0848-92DC-22FFB4951C2A}"/>
                </a:ext>
              </a:extLst>
            </p:cNvPr>
            <p:cNvSpPr txBox="1"/>
            <p:nvPr/>
          </p:nvSpPr>
          <p:spPr>
            <a:xfrm>
              <a:off x="1238253" y="3435350"/>
              <a:ext cx="607365" cy="2268670"/>
            </a:xfrm>
            <a:prstGeom prst="rect">
              <a:avLst/>
            </a:prstGeom>
            <a:noFill/>
          </p:spPr>
          <p:txBody>
            <a:bodyPr vert="eaVert" wrap="square" rtlCol="0">
              <a:spAutoFit/>
            </a:bodyPr>
            <a:lstStyle/>
            <a:p>
              <a:r>
                <a:rPr kumimoji="1" lang="zh-CN" altLang="en-US" sz="3200" b="1" dirty="0">
                  <a:solidFill>
                    <a:srgbClr val="C00000"/>
                  </a:solidFill>
                  <a:latin typeface="SimSong" panose="02020300000000000000" pitchFamily="18" charset="-122"/>
                  <a:ea typeface="SimSong" panose="02020300000000000000" pitchFamily="18" charset="-122"/>
                </a:rPr>
                <a:t>算法的描述</a:t>
              </a:r>
            </a:p>
          </p:txBody>
        </p:sp>
        <p:sp>
          <p:nvSpPr>
            <p:cNvPr id="24" name="左大括号 23">
              <a:extLst>
                <a:ext uri="{FF2B5EF4-FFF2-40B4-BE49-F238E27FC236}">
                  <a16:creationId xmlns:a16="http://schemas.microsoft.com/office/drawing/2014/main" id="{570D9AF4-6A38-944F-BFF8-8F6ED022F347}"/>
                </a:ext>
              </a:extLst>
            </p:cNvPr>
            <p:cNvSpPr/>
            <p:nvPr/>
          </p:nvSpPr>
          <p:spPr>
            <a:xfrm>
              <a:off x="1959610" y="3175000"/>
              <a:ext cx="330200" cy="32512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标题 1">
              <a:extLst>
                <a:ext uri="{FF2B5EF4-FFF2-40B4-BE49-F238E27FC236}">
                  <a16:creationId xmlns:a16="http://schemas.microsoft.com/office/drawing/2014/main" id="{5D1751DD-A214-5543-B525-82C29500E089}"/>
                </a:ext>
              </a:extLst>
            </p:cNvPr>
            <p:cNvSpPr txBox="1">
              <a:spLocks/>
            </p:cNvSpPr>
            <p:nvPr/>
          </p:nvSpPr>
          <p:spPr>
            <a:xfrm>
              <a:off x="2517794" y="3052118"/>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3200" dirty="0">
                  <a:solidFill>
                    <a:schemeClr val="tx1"/>
                  </a:solidFill>
                  <a:latin typeface="SimSong" panose="02020300000000000000" pitchFamily="18" charset="-122"/>
                  <a:ea typeface="SimSong" panose="02020300000000000000" pitchFamily="18" charset="-122"/>
                  <a:cs typeface="STKaiti" charset="-122"/>
                </a:rPr>
                <a:t>自然语言</a:t>
              </a:r>
            </a:p>
          </p:txBody>
        </p:sp>
        <p:sp>
          <p:nvSpPr>
            <p:cNvPr id="34" name="标题 1">
              <a:extLst>
                <a:ext uri="{FF2B5EF4-FFF2-40B4-BE49-F238E27FC236}">
                  <a16:creationId xmlns:a16="http://schemas.microsoft.com/office/drawing/2014/main" id="{F2C4F1ED-BD61-2349-BE31-2F4824B141F9}"/>
                </a:ext>
              </a:extLst>
            </p:cNvPr>
            <p:cNvSpPr txBox="1">
              <a:spLocks/>
            </p:cNvSpPr>
            <p:nvPr/>
          </p:nvSpPr>
          <p:spPr>
            <a:xfrm>
              <a:off x="2517794" y="4216012"/>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符号语言</a:t>
              </a:r>
            </a:p>
          </p:txBody>
        </p:sp>
        <p:sp>
          <p:nvSpPr>
            <p:cNvPr id="36" name="标题 1">
              <a:extLst>
                <a:ext uri="{FF2B5EF4-FFF2-40B4-BE49-F238E27FC236}">
                  <a16:creationId xmlns:a16="http://schemas.microsoft.com/office/drawing/2014/main" id="{F3EC873F-94D6-4A43-85F9-26AA5158AEE3}"/>
                </a:ext>
              </a:extLst>
            </p:cNvPr>
            <p:cNvSpPr txBox="1">
              <a:spLocks/>
            </p:cNvSpPr>
            <p:nvPr/>
          </p:nvSpPr>
          <p:spPr>
            <a:xfrm>
              <a:off x="2517793" y="5383778"/>
              <a:ext cx="2045316" cy="85424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计算机程序</a:t>
              </a:r>
            </a:p>
          </p:txBody>
        </p:sp>
      </p:grpSp>
      <p:grpSp>
        <p:nvGrpSpPr>
          <p:cNvPr id="4" name="组合 3">
            <a:extLst>
              <a:ext uri="{FF2B5EF4-FFF2-40B4-BE49-F238E27FC236}">
                <a16:creationId xmlns:a16="http://schemas.microsoft.com/office/drawing/2014/main" id="{E4494038-CC55-1B41-AEB7-34888DE9DC49}"/>
              </a:ext>
            </a:extLst>
          </p:cNvPr>
          <p:cNvGrpSpPr/>
          <p:nvPr/>
        </p:nvGrpSpPr>
        <p:grpSpPr>
          <a:xfrm>
            <a:off x="5350547" y="2936012"/>
            <a:ext cx="4800600" cy="2337090"/>
            <a:chOff x="5350547" y="2936012"/>
            <a:chExt cx="4800600" cy="2337090"/>
          </a:xfrm>
        </p:grpSpPr>
        <p:sp>
          <p:nvSpPr>
            <p:cNvPr id="37" name="标题 1">
              <a:extLst>
                <a:ext uri="{FF2B5EF4-FFF2-40B4-BE49-F238E27FC236}">
                  <a16:creationId xmlns:a16="http://schemas.microsoft.com/office/drawing/2014/main" id="{FD0666AB-C777-1F46-8156-76D1FE49B7B5}"/>
                </a:ext>
              </a:extLst>
            </p:cNvPr>
            <p:cNvSpPr txBox="1">
              <a:spLocks/>
            </p:cNvSpPr>
            <p:nvPr/>
          </p:nvSpPr>
          <p:spPr>
            <a:xfrm>
              <a:off x="5877821" y="3352768"/>
              <a:ext cx="4142086" cy="13453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例如：如何描述这个问题“从</a:t>
              </a:r>
              <a:r>
                <a:rPr kumimoji="1" lang="en-US" altLang="zh-CN" sz="2400" dirty="0">
                  <a:solidFill>
                    <a:schemeClr val="tx1"/>
                  </a:solidFill>
                  <a:latin typeface="SimSong" panose="02020300000000000000" pitchFamily="18" charset="-122"/>
                  <a:ea typeface="SimSong" panose="02020300000000000000" pitchFamily="18" charset="-122"/>
                  <a:cs typeface="STKaiti" charset="-122"/>
                </a:rPr>
                <a:t>3</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个整数中选出最大的</a:t>
              </a:r>
              <a:r>
                <a:rPr kumimoji="1" lang="en-US" altLang="zh-CN" sz="2400" dirty="0">
                  <a:solidFill>
                    <a:schemeClr val="tx1"/>
                  </a:solidFill>
                  <a:latin typeface="SimSong" panose="02020300000000000000" pitchFamily="18" charset="-122"/>
                  <a:ea typeface="SimSong" panose="02020300000000000000" pitchFamily="18" charset="-122"/>
                  <a:cs typeface="STKaiti" charset="-122"/>
                </a:rPr>
                <a:t>1</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个整数输出”</a:t>
              </a:r>
            </a:p>
          </p:txBody>
        </p:sp>
        <p:sp>
          <p:nvSpPr>
            <p:cNvPr id="3" name="云形 2">
              <a:extLst>
                <a:ext uri="{FF2B5EF4-FFF2-40B4-BE49-F238E27FC236}">
                  <a16:creationId xmlns:a16="http://schemas.microsoft.com/office/drawing/2014/main" id="{E8248062-93DD-8D43-A4C7-E6881BE1161B}"/>
                </a:ext>
              </a:extLst>
            </p:cNvPr>
            <p:cNvSpPr/>
            <p:nvPr/>
          </p:nvSpPr>
          <p:spPr>
            <a:xfrm>
              <a:off x="5350547" y="2936012"/>
              <a:ext cx="4800600" cy="233709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Tree>
    <p:extLst>
      <p:ext uri="{BB962C8B-B14F-4D97-AF65-F5344CB8AC3E}">
        <p14:creationId xmlns:p14="http://schemas.microsoft.com/office/powerpoint/2010/main" val="282758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a:extLst>
              <a:ext uri="{FF2B5EF4-FFF2-40B4-BE49-F238E27FC236}">
                <a16:creationId xmlns:a16="http://schemas.microsoft.com/office/drawing/2014/main" id="{5F4BD4BC-CFAD-9645-81B5-FCE09F756CB8}"/>
              </a:ext>
            </a:extLst>
          </p:cNvPr>
          <p:cNvSpPr txBox="1">
            <a:spLocks/>
          </p:cNvSpPr>
          <p:nvPr/>
        </p:nvSpPr>
        <p:spPr>
          <a:xfrm>
            <a:off x="1604496" y="512396"/>
            <a:ext cx="8546651"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solidFill>
                  <a:srgbClr val="00B050"/>
                </a:solidFill>
                <a:latin typeface="SimSong" panose="02020300000000000000" pitchFamily="18" charset="-122"/>
                <a:ea typeface="SimSong" panose="02020300000000000000" pitchFamily="18" charset="-122"/>
                <a:cs typeface="STKaiti" charset="-122"/>
              </a:rPr>
              <a:t>算法</a:t>
            </a:r>
            <a:r>
              <a:rPr kumimoji="1" lang="zh-CN" altLang="en-US" sz="4000" b="1" dirty="0">
                <a:latin typeface="SimSong" panose="02020300000000000000" pitchFamily="18" charset="-122"/>
                <a:ea typeface="SimSong" panose="02020300000000000000" pitchFamily="18" charset="-122"/>
                <a:cs typeface="STKaiti" charset="-122"/>
              </a:rPr>
              <a:t>的基本概念</a:t>
            </a:r>
          </a:p>
        </p:txBody>
      </p:sp>
      <p:grpSp>
        <p:nvGrpSpPr>
          <p:cNvPr id="2" name="组合 1">
            <a:extLst>
              <a:ext uri="{FF2B5EF4-FFF2-40B4-BE49-F238E27FC236}">
                <a16:creationId xmlns:a16="http://schemas.microsoft.com/office/drawing/2014/main" id="{DE7F64AE-EDC0-9847-884C-CF25B3A07855}"/>
              </a:ext>
            </a:extLst>
          </p:cNvPr>
          <p:cNvGrpSpPr/>
          <p:nvPr/>
        </p:nvGrpSpPr>
        <p:grpSpPr>
          <a:xfrm>
            <a:off x="792352" y="2011988"/>
            <a:ext cx="3706643" cy="3374082"/>
            <a:chOff x="1238253" y="3052118"/>
            <a:chExt cx="3324857" cy="3374082"/>
          </a:xfrm>
        </p:grpSpPr>
        <p:sp>
          <p:nvSpPr>
            <p:cNvPr id="23" name="文本框 22">
              <a:extLst>
                <a:ext uri="{FF2B5EF4-FFF2-40B4-BE49-F238E27FC236}">
                  <a16:creationId xmlns:a16="http://schemas.microsoft.com/office/drawing/2014/main" id="{60A42F19-4C7B-0848-92DC-22FFB4951C2A}"/>
                </a:ext>
              </a:extLst>
            </p:cNvPr>
            <p:cNvSpPr txBox="1"/>
            <p:nvPr/>
          </p:nvSpPr>
          <p:spPr>
            <a:xfrm>
              <a:off x="1238253" y="3435350"/>
              <a:ext cx="607365" cy="2268670"/>
            </a:xfrm>
            <a:prstGeom prst="rect">
              <a:avLst/>
            </a:prstGeom>
            <a:noFill/>
          </p:spPr>
          <p:txBody>
            <a:bodyPr vert="eaVert" wrap="square" rtlCol="0">
              <a:spAutoFit/>
            </a:bodyPr>
            <a:lstStyle/>
            <a:p>
              <a:r>
                <a:rPr kumimoji="1" lang="zh-CN" altLang="en-US" sz="3200" b="1" dirty="0">
                  <a:solidFill>
                    <a:srgbClr val="C00000"/>
                  </a:solidFill>
                  <a:latin typeface="SimSong" panose="02020300000000000000" pitchFamily="18" charset="-122"/>
                  <a:ea typeface="SimSong" panose="02020300000000000000" pitchFamily="18" charset="-122"/>
                </a:rPr>
                <a:t>算法的描述</a:t>
              </a:r>
            </a:p>
          </p:txBody>
        </p:sp>
        <p:sp>
          <p:nvSpPr>
            <p:cNvPr id="24" name="左大括号 23">
              <a:extLst>
                <a:ext uri="{FF2B5EF4-FFF2-40B4-BE49-F238E27FC236}">
                  <a16:creationId xmlns:a16="http://schemas.microsoft.com/office/drawing/2014/main" id="{570D9AF4-6A38-944F-BFF8-8F6ED022F347}"/>
                </a:ext>
              </a:extLst>
            </p:cNvPr>
            <p:cNvSpPr/>
            <p:nvPr/>
          </p:nvSpPr>
          <p:spPr>
            <a:xfrm>
              <a:off x="1959610" y="3175000"/>
              <a:ext cx="330200" cy="32512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标题 1">
              <a:extLst>
                <a:ext uri="{FF2B5EF4-FFF2-40B4-BE49-F238E27FC236}">
                  <a16:creationId xmlns:a16="http://schemas.microsoft.com/office/drawing/2014/main" id="{5D1751DD-A214-5543-B525-82C29500E089}"/>
                </a:ext>
              </a:extLst>
            </p:cNvPr>
            <p:cNvSpPr txBox="1">
              <a:spLocks/>
            </p:cNvSpPr>
            <p:nvPr/>
          </p:nvSpPr>
          <p:spPr>
            <a:xfrm>
              <a:off x="2517794" y="3052118"/>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3200" dirty="0">
                  <a:solidFill>
                    <a:schemeClr val="tx1"/>
                  </a:solidFill>
                  <a:latin typeface="SimSong" panose="02020300000000000000" pitchFamily="18" charset="-122"/>
                  <a:ea typeface="SimSong" panose="02020300000000000000" pitchFamily="18" charset="-122"/>
                  <a:cs typeface="STKaiti" charset="-122"/>
                </a:rPr>
                <a:t>自然语言</a:t>
              </a:r>
            </a:p>
          </p:txBody>
        </p:sp>
        <p:sp>
          <p:nvSpPr>
            <p:cNvPr id="34" name="标题 1">
              <a:extLst>
                <a:ext uri="{FF2B5EF4-FFF2-40B4-BE49-F238E27FC236}">
                  <a16:creationId xmlns:a16="http://schemas.microsoft.com/office/drawing/2014/main" id="{F2C4F1ED-BD61-2349-BE31-2F4824B141F9}"/>
                </a:ext>
              </a:extLst>
            </p:cNvPr>
            <p:cNvSpPr txBox="1">
              <a:spLocks/>
            </p:cNvSpPr>
            <p:nvPr/>
          </p:nvSpPr>
          <p:spPr>
            <a:xfrm>
              <a:off x="2517794" y="4216012"/>
              <a:ext cx="2045316"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符号语言</a:t>
              </a:r>
            </a:p>
          </p:txBody>
        </p:sp>
        <p:sp>
          <p:nvSpPr>
            <p:cNvPr id="36" name="标题 1">
              <a:extLst>
                <a:ext uri="{FF2B5EF4-FFF2-40B4-BE49-F238E27FC236}">
                  <a16:creationId xmlns:a16="http://schemas.microsoft.com/office/drawing/2014/main" id="{F3EC873F-94D6-4A43-85F9-26AA5158AEE3}"/>
                </a:ext>
              </a:extLst>
            </p:cNvPr>
            <p:cNvSpPr txBox="1">
              <a:spLocks/>
            </p:cNvSpPr>
            <p:nvPr/>
          </p:nvSpPr>
          <p:spPr>
            <a:xfrm>
              <a:off x="2517793" y="5383778"/>
              <a:ext cx="2045316" cy="85424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计算机程序</a:t>
              </a:r>
            </a:p>
          </p:txBody>
        </p:sp>
      </p:grpSp>
      <p:grpSp>
        <p:nvGrpSpPr>
          <p:cNvPr id="6" name="组合 5">
            <a:extLst>
              <a:ext uri="{FF2B5EF4-FFF2-40B4-BE49-F238E27FC236}">
                <a16:creationId xmlns:a16="http://schemas.microsoft.com/office/drawing/2014/main" id="{03D2A17F-2D52-7D4C-93D7-2615520BFB14}"/>
              </a:ext>
            </a:extLst>
          </p:cNvPr>
          <p:cNvGrpSpPr/>
          <p:nvPr/>
        </p:nvGrpSpPr>
        <p:grpSpPr>
          <a:xfrm>
            <a:off x="6703900" y="2134870"/>
            <a:ext cx="4630457" cy="2331660"/>
            <a:chOff x="5389450" y="2709218"/>
            <a:chExt cx="4630457" cy="2331660"/>
          </a:xfrm>
        </p:grpSpPr>
        <p:sp>
          <p:nvSpPr>
            <p:cNvPr id="37" name="标题 1">
              <a:extLst>
                <a:ext uri="{FF2B5EF4-FFF2-40B4-BE49-F238E27FC236}">
                  <a16:creationId xmlns:a16="http://schemas.microsoft.com/office/drawing/2014/main" id="{FD0666AB-C777-1F46-8156-76D1FE49B7B5}"/>
                </a:ext>
              </a:extLst>
            </p:cNvPr>
            <p:cNvSpPr txBox="1">
              <a:spLocks/>
            </p:cNvSpPr>
            <p:nvPr/>
          </p:nvSpPr>
          <p:spPr>
            <a:xfrm>
              <a:off x="5877821" y="3352768"/>
              <a:ext cx="4142086" cy="13453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3200" dirty="0">
                  <a:solidFill>
                    <a:schemeClr val="tx1"/>
                  </a:solidFill>
                  <a:latin typeface="SimSong" panose="02020300000000000000" pitchFamily="18" charset="-122"/>
                  <a:ea typeface="SimSong" panose="02020300000000000000" pitchFamily="18" charset="-122"/>
                  <a:cs typeface="STKaiti" charset="-122"/>
                </a:rPr>
                <a:t>输入、输出、有穷性、确定性、可行性</a:t>
              </a:r>
            </a:p>
          </p:txBody>
        </p:sp>
        <p:sp>
          <p:nvSpPr>
            <p:cNvPr id="5" name="对角圆角矩形 4">
              <a:extLst>
                <a:ext uri="{FF2B5EF4-FFF2-40B4-BE49-F238E27FC236}">
                  <a16:creationId xmlns:a16="http://schemas.microsoft.com/office/drawing/2014/main" id="{D24562A7-AC86-734F-9D4F-1C3343931B0C}"/>
                </a:ext>
              </a:extLst>
            </p:cNvPr>
            <p:cNvSpPr/>
            <p:nvPr/>
          </p:nvSpPr>
          <p:spPr>
            <a:xfrm>
              <a:off x="5389450" y="2709218"/>
              <a:ext cx="4630457" cy="233166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7" name="右箭头 6">
            <a:extLst>
              <a:ext uri="{FF2B5EF4-FFF2-40B4-BE49-F238E27FC236}">
                <a16:creationId xmlns:a16="http://schemas.microsoft.com/office/drawing/2014/main" id="{97F04BB9-81FD-6C46-8534-E10D755749A0}"/>
              </a:ext>
            </a:extLst>
          </p:cNvPr>
          <p:cNvSpPr/>
          <p:nvPr/>
        </p:nvSpPr>
        <p:spPr>
          <a:xfrm>
            <a:off x="4800600" y="2866230"/>
            <a:ext cx="1408102" cy="99711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标题 1">
            <a:extLst>
              <a:ext uri="{FF2B5EF4-FFF2-40B4-BE49-F238E27FC236}">
                <a16:creationId xmlns:a16="http://schemas.microsoft.com/office/drawing/2014/main" id="{CC36DA5F-4D8D-5541-8F8A-B62D8AB6F553}"/>
              </a:ext>
            </a:extLst>
          </p:cNvPr>
          <p:cNvSpPr txBox="1">
            <a:spLocks/>
          </p:cNvSpPr>
          <p:nvPr/>
        </p:nvSpPr>
        <p:spPr>
          <a:xfrm>
            <a:off x="4753158" y="2395220"/>
            <a:ext cx="1602461"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特性</a:t>
            </a:r>
          </a:p>
        </p:txBody>
      </p:sp>
    </p:spTree>
    <p:extLst>
      <p:ext uri="{BB962C8B-B14F-4D97-AF65-F5344CB8AC3E}">
        <p14:creationId xmlns:p14="http://schemas.microsoft.com/office/powerpoint/2010/main" val="105047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a:extLst>
              <a:ext uri="{FF2B5EF4-FFF2-40B4-BE49-F238E27FC236}">
                <a16:creationId xmlns:a16="http://schemas.microsoft.com/office/drawing/2014/main" id="{5F4BD4BC-CFAD-9645-81B5-FCE09F756CB8}"/>
              </a:ext>
            </a:extLst>
          </p:cNvPr>
          <p:cNvSpPr txBox="1">
            <a:spLocks/>
          </p:cNvSpPr>
          <p:nvPr/>
        </p:nvSpPr>
        <p:spPr>
          <a:xfrm>
            <a:off x="1604496" y="512396"/>
            <a:ext cx="8546651"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solidFill>
                  <a:srgbClr val="00B050"/>
                </a:solidFill>
                <a:latin typeface="SimSong" panose="02020300000000000000" pitchFamily="18" charset="-122"/>
                <a:ea typeface="SimSong" panose="02020300000000000000" pitchFamily="18" charset="-122"/>
                <a:cs typeface="STKaiti" charset="-122"/>
              </a:rPr>
              <a:t>算法</a:t>
            </a:r>
            <a:r>
              <a:rPr kumimoji="1" lang="zh-CN" altLang="en-US" sz="4000" b="1" dirty="0">
                <a:latin typeface="SimSong" panose="02020300000000000000" pitchFamily="18" charset="-122"/>
                <a:ea typeface="SimSong" panose="02020300000000000000" pitchFamily="18" charset="-122"/>
                <a:cs typeface="STKaiti" charset="-122"/>
              </a:rPr>
              <a:t>的基本概念</a:t>
            </a:r>
          </a:p>
        </p:txBody>
      </p:sp>
      <p:sp>
        <p:nvSpPr>
          <p:cNvPr id="16" name="标题 1">
            <a:extLst>
              <a:ext uri="{FF2B5EF4-FFF2-40B4-BE49-F238E27FC236}">
                <a16:creationId xmlns:a16="http://schemas.microsoft.com/office/drawing/2014/main" id="{CC36DA5F-4D8D-5541-8F8A-B62D8AB6F553}"/>
              </a:ext>
            </a:extLst>
          </p:cNvPr>
          <p:cNvSpPr txBox="1">
            <a:spLocks/>
          </p:cNvSpPr>
          <p:nvPr/>
        </p:nvSpPr>
        <p:spPr>
          <a:xfrm>
            <a:off x="994410" y="1534423"/>
            <a:ext cx="5715000" cy="85424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1</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、算法的基本性质</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输入输出</a:t>
            </a:r>
          </a:p>
        </p:txBody>
      </p:sp>
      <p:sp>
        <p:nvSpPr>
          <p:cNvPr id="14" name="标题 1">
            <a:extLst>
              <a:ext uri="{FF2B5EF4-FFF2-40B4-BE49-F238E27FC236}">
                <a16:creationId xmlns:a16="http://schemas.microsoft.com/office/drawing/2014/main" id="{6F85DA6D-114F-0B44-90D4-3CC74CBE4BFE}"/>
              </a:ext>
            </a:extLst>
          </p:cNvPr>
          <p:cNvSpPr txBox="1">
            <a:spLocks/>
          </p:cNvSpPr>
          <p:nvPr/>
        </p:nvSpPr>
        <p:spPr>
          <a:xfrm>
            <a:off x="3526155" y="2983571"/>
            <a:ext cx="7783830" cy="3258820"/>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main(</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const</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char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count = 0,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for(</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=1;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&lt;=100;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count +=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printf</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(“%d\</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n”,count</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return 0;</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endParaRPr kumimoji="1" lang="zh-CN" altLang="en-US"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endParaRPr>
          </a:p>
        </p:txBody>
      </p:sp>
      <p:sp>
        <p:nvSpPr>
          <p:cNvPr id="15" name="标题 1">
            <a:extLst>
              <a:ext uri="{FF2B5EF4-FFF2-40B4-BE49-F238E27FC236}">
                <a16:creationId xmlns:a16="http://schemas.microsoft.com/office/drawing/2014/main" id="{67E95EE8-9F2A-F04D-A525-E0665463E118}"/>
              </a:ext>
            </a:extLst>
          </p:cNvPr>
          <p:cNvSpPr txBox="1">
            <a:spLocks/>
          </p:cNvSpPr>
          <p:nvPr/>
        </p:nvSpPr>
        <p:spPr>
          <a:xfrm>
            <a:off x="746760" y="2129329"/>
            <a:ext cx="1070229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一个算法可以有多个输入或者没有输入，有些算法的输入需要在执行过程中进行，有些算法则是将输入嵌入到</a:t>
            </a:r>
            <a:r>
              <a:rPr kumimoji="1" lang="zh-CN" altLang="en-US" sz="2400">
                <a:solidFill>
                  <a:schemeClr val="tx1"/>
                </a:solidFill>
                <a:latin typeface="SimSong" panose="02020300000000000000" pitchFamily="18" charset="-122"/>
                <a:ea typeface="SimSong" panose="02020300000000000000" pitchFamily="18" charset="-122"/>
                <a:cs typeface="STKaiti" charset="-122"/>
              </a:rPr>
              <a:t>算法之中。</a:t>
            </a:r>
            <a:endParaRPr kumimoji="1" lang="zh-CN" altLang="en-US" sz="2400" dirty="0">
              <a:solidFill>
                <a:schemeClr val="tx1"/>
              </a:solidFill>
              <a:latin typeface="SimSong" panose="02020300000000000000" pitchFamily="18" charset="-122"/>
              <a:ea typeface="SimSong" panose="02020300000000000000" pitchFamily="18" charset="-122"/>
              <a:cs typeface="STKaiti" charset="-122"/>
            </a:endParaRPr>
          </a:p>
        </p:txBody>
      </p:sp>
      <p:sp>
        <p:nvSpPr>
          <p:cNvPr id="17" name="标题 1">
            <a:extLst>
              <a:ext uri="{FF2B5EF4-FFF2-40B4-BE49-F238E27FC236}">
                <a16:creationId xmlns:a16="http://schemas.microsoft.com/office/drawing/2014/main" id="{B395B279-B5A9-A54D-8999-CC6C8ADB2787}"/>
              </a:ext>
            </a:extLst>
          </p:cNvPr>
          <p:cNvSpPr txBox="1">
            <a:spLocks/>
          </p:cNvSpPr>
          <p:nvPr/>
        </p:nvSpPr>
        <p:spPr>
          <a:xfrm>
            <a:off x="607695" y="5983055"/>
            <a:ext cx="1070229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一个算法必须有一个或者多个输出，这些输出是算法对输入进行运算后的结果。</a:t>
            </a:r>
            <a:endParaRPr kumimoji="1" lang="en-US" altLang="zh-CN" sz="2400" dirty="0">
              <a:solidFill>
                <a:schemeClr val="tx1"/>
              </a:solidFill>
              <a:latin typeface="SimSong" panose="02020300000000000000" pitchFamily="18" charset="-122"/>
              <a:ea typeface="SimSong" panose="02020300000000000000" pitchFamily="18" charset="-122"/>
              <a:cs typeface="STKaiti" charset="-122"/>
            </a:endParaRPr>
          </a:p>
          <a:p>
            <a:r>
              <a:rPr kumimoji="1" lang="zh-CN" altLang="en-US" sz="2400" b="1" dirty="0">
                <a:solidFill>
                  <a:srgbClr val="C00000"/>
                </a:solidFill>
                <a:latin typeface="SimSong" panose="02020300000000000000" pitchFamily="18" charset="-122"/>
                <a:ea typeface="SimSong" panose="02020300000000000000" pitchFamily="18" charset="-122"/>
                <a:cs typeface="STKaiti" charset="-122"/>
              </a:rPr>
              <a:t>如果一个算法没有任何输出，那么该算法没有意义</a:t>
            </a:r>
          </a:p>
        </p:txBody>
      </p:sp>
    </p:spTree>
    <p:extLst>
      <p:ext uri="{BB962C8B-B14F-4D97-AF65-F5344CB8AC3E}">
        <p14:creationId xmlns:p14="http://schemas.microsoft.com/office/powerpoint/2010/main" val="45054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a:extLst>
              <a:ext uri="{FF2B5EF4-FFF2-40B4-BE49-F238E27FC236}">
                <a16:creationId xmlns:a16="http://schemas.microsoft.com/office/drawing/2014/main" id="{5F4BD4BC-CFAD-9645-81B5-FCE09F756CB8}"/>
              </a:ext>
            </a:extLst>
          </p:cNvPr>
          <p:cNvSpPr txBox="1">
            <a:spLocks/>
          </p:cNvSpPr>
          <p:nvPr/>
        </p:nvSpPr>
        <p:spPr>
          <a:xfrm>
            <a:off x="1604496" y="512396"/>
            <a:ext cx="8546651"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solidFill>
                  <a:srgbClr val="00B050"/>
                </a:solidFill>
                <a:latin typeface="SimSong" panose="02020300000000000000" pitchFamily="18" charset="-122"/>
                <a:ea typeface="SimSong" panose="02020300000000000000" pitchFamily="18" charset="-122"/>
                <a:cs typeface="STKaiti" charset="-122"/>
              </a:rPr>
              <a:t>算法</a:t>
            </a:r>
            <a:r>
              <a:rPr kumimoji="1" lang="zh-CN" altLang="en-US" sz="4000" b="1" dirty="0">
                <a:latin typeface="SimSong" panose="02020300000000000000" pitchFamily="18" charset="-122"/>
                <a:ea typeface="SimSong" panose="02020300000000000000" pitchFamily="18" charset="-122"/>
                <a:cs typeface="STKaiti" charset="-122"/>
              </a:rPr>
              <a:t>的基本概念</a:t>
            </a:r>
          </a:p>
        </p:txBody>
      </p:sp>
      <p:sp>
        <p:nvSpPr>
          <p:cNvPr id="16" name="标题 1">
            <a:extLst>
              <a:ext uri="{FF2B5EF4-FFF2-40B4-BE49-F238E27FC236}">
                <a16:creationId xmlns:a16="http://schemas.microsoft.com/office/drawing/2014/main" id="{CC36DA5F-4D8D-5541-8F8A-B62D8AB6F553}"/>
              </a:ext>
            </a:extLst>
          </p:cNvPr>
          <p:cNvSpPr txBox="1">
            <a:spLocks/>
          </p:cNvSpPr>
          <p:nvPr/>
        </p:nvSpPr>
        <p:spPr>
          <a:xfrm>
            <a:off x="994410" y="1366638"/>
            <a:ext cx="571500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1</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、算法的基本性质</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有穷性</a:t>
            </a:r>
          </a:p>
        </p:txBody>
      </p:sp>
      <p:sp>
        <p:nvSpPr>
          <p:cNvPr id="14" name="标题 1">
            <a:extLst>
              <a:ext uri="{FF2B5EF4-FFF2-40B4-BE49-F238E27FC236}">
                <a16:creationId xmlns:a16="http://schemas.microsoft.com/office/drawing/2014/main" id="{6F85DA6D-114F-0B44-90D4-3CC74CBE4BFE}"/>
              </a:ext>
            </a:extLst>
          </p:cNvPr>
          <p:cNvSpPr txBox="1">
            <a:spLocks/>
          </p:cNvSpPr>
          <p:nvPr/>
        </p:nvSpPr>
        <p:spPr>
          <a:xfrm>
            <a:off x="3526155" y="2983571"/>
            <a:ext cx="7783830" cy="3258820"/>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main(</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const</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char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s = 0,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=0, n;</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scanf</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d”,&amp;n</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while(</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&lt; n);</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{s =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s+i</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printf</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(“%d\</a:t>
            </a:r>
            <a:r>
              <a:rPr kumimoji="1" lang="en-US" altLang="zh-CN" sz="32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n”,s</a:t>
            </a:r>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return 0;</a:t>
            </a:r>
          </a:p>
          <a:p>
            <a:r>
              <a:rPr kumimoji="1" lang="en-US" altLang="zh-CN"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endParaRPr kumimoji="1" lang="zh-CN" altLang="en-US" sz="32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endParaRPr>
          </a:p>
        </p:txBody>
      </p:sp>
      <p:sp>
        <p:nvSpPr>
          <p:cNvPr id="15" name="标题 1">
            <a:extLst>
              <a:ext uri="{FF2B5EF4-FFF2-40B4-BE49-F238E27FC236}">
                <a16:creationId xmlns:a16="http://schemas.microsoft.com/office/drawing/2014/main" id="{67E95EE8-9F2A-F04D-A525-E0665463E118}"/>
              </a:ext>
            </a:extLst>
          </p:cNvPr>
          <p:cNvSpPr txBox="1">
            <a:spLocks/>
          </p:cNvSpPr>
          <p:nvPr/>
        </p:nvSpPr>
        <p:spPr>
          <a:xfrm>
            <a:off x="746760" y="2129329"/>
            <a:ext cx="1070229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有穷性是指算法在执行有限次数的操作后自动停止，不会出现无限循环的情况。</a:t>
            </a:r>
            <a:endParaRPr kumimoji="1" lang="en-US" altLang="zh-CN" sz="2400" dirty="0">
              <a:solidFill>
                <a:schemeClr val="tx1"/>
              </a:solidFill>
              <a:latin typeface="SimSong" panose="02020300000000000000" pitchFamily="18" charset="-122"/>
              <a:ea typeface="SimSong" panose="02020300000000000000" pitchFamily="18" charset="-122"/>
              <a:cs typeface="STKaiti" charset="-122"/>
            </a:endParaRPr>
          </a:p>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简单地说，算法运行一定有结束的时刻。</a:t>
            </a:r>
          </a:p>
        </p:txBody>
      </p:sp>
    </p:spTree>
    <p:extLst>
      <p:ext uri="{BB962C8B-B14F-4D97-AF65-F5344CB8AC3E}">
        <p14:creationId xmlns:p14="http://schemas.microsoft.com/office/powerpoint/2010/main" val="126912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a:extLst>
              <a:ext uri="{FF2B5EF4-FFF2-40B4-BE49-F238E27FC236}">
                <a16:creationId xmlns:a16="http://schemas.microsoft.com/office/drawing/2014/main" id="{5F4BD4BC-CFAD-9645-81B5-FCE09F756CB8}"/>
              </a:ext>
            </a:extLst>
          </p:cNvPr>
          <p:cNvSpPr txBox="1">
            <a:spLocks/>
          </p:cNvSpPr>
          <p:nvPr/>
        </p:nvSpPr>
        <p:spPr>
          <a:xfrm>
            <a:off x="1604496" y="512396"/>
            <a:ext cx="8546651" cy="8542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1" lang="zh-CN" altLang="en-US" sz="4000" b="1" dirty="0">
                <a:latin typeface="SimSong" panose="02020300000000000000" pitchFamily="18" charset="-122"/>
                <a:ea typeface="SimSong" panose="02020300000000000000" pitchFamily="18" charset="-122"/>
                <a:cs typeface="STKaiti" charset="-122"/>
              </a:rPr>
              <a:t>第</a:t>
            </a:r>
            <a:r>
              <a:rPr kumimoji="1" lang="en-US" altLang="zh-CN" sz="4000" b="1" dirty="0">
                <a:latin typeface="SimSong" panose="02020300000000000000" pitchFamily="18" charset="-122"/>
                <a:ea typeface="SimSong" panose="02020300000000000000" pitchFamily="18" charset="-122"/>
                <a:cs typeface="STKaiti" charset="-122"/>
              </a:rPr>
              <a:t>1</a:t>
            </a:r>
            <a:r>
              <a:rPr kumimoji="1" lang="zh-CN" altLang="en-US" sz="4000" b="1" dirty="0">
                <a:latin typeface="SimSong" panose="02020300000000000000" pitchFamily="18" charset="-122"/>
                <a:ea typeface="SimSong" panose="02020300000000000000" pitchFamily="18" charset="-122"/>
                <a:cs typeface="STKaiti" charset="-122"/>
              </a:rPr>
              <a:t>章 绪论</a:t>
            </a:r>
            <a:r>
              <a:rPr kumimoji="1" lang="en-US" altLang="zh-CN" sz="4000" b="1" dirty="0">
                <a:latin typeface="SimSong" panose="02020300000000000000" pitchFamily="18" charset="-122"/>
                <a:ea typeface="SimSong" panose="02020300000000000000" pitchFamily="18" charset="-122"/>
                <a:cs typeface="STKaiti" charset="-122"/>
              </a:rPr>
              <a:t>——</a:t>
            </a:r>
            <a:r>
              <a:rPr kumimoji="1" lang="zh-CN" altLang="en-US" sz="4000" b="1" dirty="0">
                <a:solidFill>
                  <a:srgbClr val="00B050"/>
                </a:solidFill>
                <a:latin typeface="SimSong" panose="02020300000000000000" pitchFamily="18" charset="-122"/>
                <a:ea typeface="SimSong" panose="02020300000000000000" pitchFamily="18" charset="-122"/>
                <a:cs typeface="STKaiti" charset="-122"/>
              </a:rPr>
              <a:t>算法</a:t>
            </a:r>
            <a:r>
              <a:rPr kumimoji="1" lang="zh-CN" altLang="en-US" sz="4000" b="1" dirty="0">
                <a:latin typeface="SimSong" panose="02020300000000000000" pitchFamily="18" charset="-122"/>
                <a:ea typeface="SimSong" panose="02020300000000000000" pitchFamily="18" charset="-122"/>
                <a:cs typeface="STKaiti" charset="-122"/>
              </a:rPr>
              <a:t>的基本概念</a:t>
            </a:r>
          </a:p>
        </p:txBody>
      </p:sp>
      <p:sp>
        <p:nvSpPr>
          <p:cNvPr id="16" name="标题 1">
            <a:extLst>
              <a:ext uri="{FF2B5EF4-FFF2-40B4-BE49-F238E27FC236}">
                <a16:creationId xmlns:a16="http://schemas.microsoft.com/office/drawing/2014/main" id="{CC36DA5F-4D8D-5541-8F8A-B62D8AB6F553}"/>
              </a:ext>
            </a:extLst>
          </p:cNvPr>
          <p:cNvSpPr txBox="1">
            <a:spLocks/>
          </p:cNvSpPr>
          <p:nvPr/>
        </p:nvSpPr>
        <p:spPr>
          <a:xfrm>
            <a:off x="883920" y="1652276"/>
            <a:ext cx="571500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1</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、算法的基本性质</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确定性</a:t>
            </a:r>
          </a:p>
        </p:txBody>
      </p:sp>
      <p:sp>
        <p:nvSpPr>
          <p:cNvPr id="15" name="标题 1">
            <a:extLst>
              <a:ext uri="{FF2B5EF4-FFF2-40B4-BE49-F238E27FC236}">
                <a16:creationId xmlns:a16="http://schemas.microsoft.com/office/drawing/2014/main" id="{67E95EE8-9F2A-F04D-A525-E0665463E118}"/>
              </a:ext>
            </a:extLst>
          </p:cNvPr>
          <p:cNvSpPr txBox="1">
            <a:spLocks/>
          </p:cNvSpPr>
          <p:nvPr/>
        </p:nvSpPr>
        <p:spPr>
          <a:xfrm>
            <a:off x="1443989" y="2872278"/>
            <a:ext cx="8991601" cy="151684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solidFill>
                  <a:schemeClr val="tx1"/>
                </a:solidFill>
                <a:latin typeface="SimSong" panose="02020300000000000000" pitchFamily="18" charset="-122"/>
                <a:ea typeface="SimSong" panose="02020300000000000000" pitchFamily="18" charset="-122"/>
                <a:cs typeface="STKaiti" charset="-122"/>
              </a:rPr>
              <a:t>确定性是指算法的每次操作都具有确定的含义，不会出现二义性。算法在一定条件下，应该只有一条执行路径。</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r>
              <a:rPr kumimoji="1" lang="zh-CN" altLang="en-US" sz="2800" u="sng" dirty="0">
                <a:solidFill>
                  <a:srgbClr val="C00000"/>
                </a:solidFill>
                <a:latin typeface="SimSong" panose="02020300000000000000" pitchFamily="18" charset="-122"/>
                <a:ea typeface="SimSong" panose="02020300000000000000" pitchFamily="18" charset="-122"/>
                <a:cs typeface="STKaiti" charset="-122"/>
              </a:rPr>
              <a:t>相同的输入在任何时刻执行都应该导向相同的结果。</a:t>
            </a:r>
          </a:p>
        </p:txBody>
      </p:sp>
    </p:spTree>
    <p:extLst>
      <p:ext uri="{BB962C8B-B14F-4D97-AF65-F5344CB8AC3E}">
        <p14:creationId xmlns:p14="http://schemas.microsoft.com/office/powerpoint/2010/main" val="65484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CC36DA5F-4D8D-5541-8F8A-B62D8AB6F553}"/>
              </a:ext>
            </a:extLst>
          </p:cNvPr>
          <p:cNvSpPr txBox="1">
            <a:spLocks/>
          </p:cNvSpPr>
          <p:nvPr/>
        </p:nvSpPr>
        <p:spPr>
          <a:xfrm>
            <a:off x="2358390" y="692156"/>
            <a:ext cx="571500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1</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、算法的基本性质</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可行性</a:t>
            </a:r>
          </a:p>
        </p:txBody>
      </p:sp>
      <p:sp>
        <p:nvSpPr>
          <p:cNvPr id="15" name="标题 1">
            <a:extLst>
              <a:ext uri="{FF2B5EF4-FFF2-40B4-BE49-F238E27FC236}">
                <a16:creationId xmlns:a16="http://schemas.microsoft.com/office/drawing/2014/main" id="{67E95EE8-9F2A-F04D-A525-E0665463E118}"/>
              </a:ext>
            </a:extLst>
          </p:cNvPr>
          <p:cNvSpPr txBox="1">
            <a:spLocks/>
          </p:cNvSpPr>
          <p:nvPr/>
        </p:nvSpPr>
        <p:spPr>
          <a:xfrm>
            <a:off x="1478279" y="2426508"/>
            <a:ext cx="8991601" cy="206548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solidFill>
                  <a:schemeClr val="tx1"/>
                </a:solidFill>
                <a:latin typeface="SimSong" panose="02020300000000000000" pitchFamily="18" charset="-122"/>
                <a:ea typeface="SimSong" panose="02020300000000000000" pitchFamily="18" charset="-122"/>
                <a:cs typeface="STKaiti" charset="-122"/>
              </a:rPr>
              <a:t>可行性是指算法中描述的操作都是可以通过将已经实现的基本运算执行有限次来实现。</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r>
              <a:rPr kumimoji="1" lang="zh-CN" altLang="en-US" sz="2800" u="sng" dirty="0">
                <a:solidFill>
                  <a:srgbClr val="C00000"/>
                </a:solidFill>
                <a:latin typeface="SimSong" panose="02020300000000000000" pitchFamily="18" charset="-122"/>
                <a:ea typeface="SimSong" panose="02020300000000000000" pitchFamily="18" charset="-122"/>
                <a:cs typeface="STKaiti" charset="-122"/>
              </a:rPr>
              <a:t>简单地说，算法可以转换为程序上机运行，并可以输出正确的结果。</a:t>
            </a:r>
          </a:p>
        </p:txBody>
      </p:sp>
    </p:spTree>
    <p:extLst>
      <p:ext uri="{BB962C8B-B14F-4D97-AF65-F5344CB8AC3E}">
        <p14:creationId xmlns:p14="http://schemas.microsoft.com/office/powerpoint/2010/main" val="162601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CC36DA5F-4D8D-5541-8F8A-B62D8AB6F553}"/>
              </a:ext>
            </a:extLst>
          </p:cNvPr>
          <p:cNvSpPr txBox="1">
            <a:spLocks/>
          </p:cNvSpPr>
          <p:nvPr/>
        </p:nvSpPr>
        <p:spPr>
          <a:xfrm>
            <a:off x="1885950" y="665743"/>
            <a:ext cx="571500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2</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、算法的设计要求</a:t>
            </a:r>
          </a:p>
        </p:txBody>
      </p:sp>
      <p:sp>
        <p:nvSpPr>
          <p:cNvPr id="15" name="标题 1">
            <a:extLst>
              <a:ext uri="{FF2B5EF4-FFF2-40B4-BE49-F238E27FC236}">
                <a16:creationId xmlns:a16="http://schemas.microsoft.com/office/drawing/2014/main" id="{67E95EE8-9F2A-F04D-A525-E0665463E118}"/>
              </a:ext>
            </a:extLst>
          </p:cNvPr>
          <p:cNvSpPr txBox="1">
            <a:spLocks/>
          </p:cNvSpPr>
          <p:nvPr/>
        </p:nvSpPr>
        <p:spPr>
          <a:xfrm>
            <a:off x="798195" y="1864291"/>
            <a:ext cx="1070229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同一个问题，可以有多种解决方案，采用多种算法实现，判断一个算法是否为最优算法，可以从以下四个方面分析：</a:t>
            </a:r>
          </a:p>
        </p:txBody>
      </p:sp>
      <p:grpSp>
        <p:nvGrpSpPr>
          <p:cNvPr id="7" name="组合 6">
            <a:extLst>
              <a:ext uri="{FF2B5EF4-FFF2-40B4-BE49-F238E27FC236}">
                <a16:creationId xmlns:a16="http://schemas.microsoft.com/office/drawing/2014/main" id="{6CA944EF-904D-664A-8E91-38C3890C4B7F}"/>
              </a:ext>
            </a:extLst>
          </p:cNvPr>
          <p:cNvGrpSpPr/>
          <p:nvPr/>
        </p:nvGrpSpPr>
        <p:grpSpPr>
          <a:xfrm>
            <a:off x="3297760" y="3543300"/>
            <a:ext cx="5491910" cy="2892617"/>
            <a:chOff x="5389450" y="2709218"/>
            <a:chExt cx="4630457" cy="2331660"/>
          </a:xfrm>
        </p:grpSpPr>
        <p:sp>
          <p:nvSpPr>
            <p:cNvPr id="8" name="标题 1">
              <a:extLst>
                <a:ext uri="{FF2B5EF4-FFF2-40B4-BE49-F238E27FC236}">
                  <a16:creationId xmlns:a16="http://schemas.microsoft.com/office/drawing/2014/main" id="{8C25D5A5-70EA-5146-A2FC-2CDDDAF75A45}"/>
                </a:ext>
              </a:extLst>
            </p:cNvPr>
            <p:cNvSpPr txBox="1">
              <a:spLocks/>
            </p:cNvSpPr>
            <p:nvPr/>
          </p:nvSpPr>
          <p:spPr>
            <a:xfrm>
              <a:off x="5877821" y="2875060"/>
              <a:ext cx="4142086" cy="18230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buFont typeface="+mj-ea"/>
                <a:buAutoNum type="circleNumDbPlain"/>
              </a:pP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正确性</a:t>
              </a:r>
              <a:endParaRPr kumimoji="1" lang="en-US" altLang="zh-CN" sz="3200" dirty="0">
                <a:solidFill>
                  <a:schemeClr val="tx1"/>
                </a:solidFill>
                <a:latin typeface="SimSong" panose="02020300000000000000" pitchFamily="18" charset="-122"/>
                <a:ea typeface="SimSong" panose="02020300000000000000" pitchFamily="18" charset="-122"/>
                <a:cs typeface="STKaiti" charset="-122"/>
              </a:endParaRPr>
            </a:p>
            <a:p>
              <a:pPr marL="514350" indent="-514350">
                <a:buFont typeface="+mj-ea"/>
                <a:buAutoNum type="circleNumDbPlain"/>
              </a:pP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可读性</a:t>
              </a:r>
              <a:endParaRPr kumimoji="1" lang="en-US" altLang="zh-CN" sz="3200" dirty="0">
                <a:solidFill>
                  <a:schemeClr val="tx1"/>
                </a:solidFill>
                <a:latin typeface="SimSong" panose="02020300000000000000" pitchFamily="18" charset="-122"/>
                <a:ea typeface="SimSong" panose="02020300000000000000" pitchFamily="18" charset="-122"/>
                <a:cs typeface="STKaiti" charset="-122"/>
              </a:endParaRPr>
            </a:p>
            <a:p>
              <a:pPr marL="514350" indent="-514350">
                <a:buFont typeface="+mj-ea"/>
                <a:buAutoNum type="circleNumDbPlain"/>
              </a:pP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健壮性</a:t>
              </a:r>
              <a:endParaRPr kumimoji="1" lang="en-US" altLang="zh-CN" sz="3200" dirty="0">
                <a:solidFill>
                  <a:schemeClr val="tx1"/>
                </a:solidFill>
                <a:latin typeface="SimSong" panose="02020300000000000000" pitchFamily="18" charset="-122"/>
                <a:ea typeface="SimSong" panose="02020300000000000000" pitchFamily="18" charset="-122"/>
                <a:cs typeface="STKaiti" charset="-122"/>
              </a:endParaRPr>
            </a:p>
            <a:p>
              <a:pPr marL="514350" indent="-514350">
                <a:buFont typeface="+mj-ea"/>
                <a:buAutoNum type="circleNumDbPlain"/>
              </a:pP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高效率</a:t>
              </a:r>
            </a:p>
          </p:txBody>
        </p:sp>
        <p:sp>
          <p:nvSpPr>
            <p:cNvPr id="9" name="对角圆角矩形 8">
              <a:extLst>
                <a:ext uri="{FF2B5EF4-FFF2-40B4-BE49-F238E27FC236}">
                  <a16:creationId xmlns:a16="http://schemas.microsoft.com/office/drawing/2014/main" id="{F8D833EF-2467-4942-B276-92AB8BC9BA8D}"/>
                </a:ext>
              </a:extLst>
            </p:cNvPr>
            <p:cNvSpPr/>
            <p:nvPr/>
          </p:nvSpPr>
          <p:spPr>
            <a:xfrm>
              <a:off x="5389450" y="2709218"/>
              <a:ext cx="3088520" cy="233166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2" name="下箭头 1">
            <a:extLst>
              <a:ext uri="{FF2B5EF4-FFF2-40B4-BE49-F238E27FC236}">
                <a16:creationId xmlns:a16="http://schemas.microsoft.com/office/drawing/2014/main" id="{43EC1910-73B6-C142-8E08-C37956AE5699}"/>
              </a:ext>
            </a:extLst>
          </p:cNvPr>
          <p:cNvSpPr/>
          <p:nvPr/>
        </p:nvSpPr>
        <p:spPr>
          <a:xfrm>
            <a:off x="6149340" y="3874770"/>
            <a:ext cx="468630" cy="1863090"/>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1708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CC36DA5F-4D8D-5541-8F8A-B62D8AB6F553}"/>
              </a:ext>
            </a:extLst>
          </p:cNvPr>
          <p:cNvSpPr txBox="1">
            <a:spLocks/>
          </p:cNvSpPr>
          <p:nvPr/>
        </p:nvSpPr>
        <p:spPr>
          <a:xfrm>
            <a:off x="1863090" y="680182"/>
            <a:ext cx="571500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2</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、算法的设计要求</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正确性</a:t>
            </a:r>
          </a:p>
        </p:txBody>
      </p:sp>
      <p:sp>
        <p:nvSpPr>
          <p:cNvPr id="14" name="标题 1">
            <a:extLst>
              <a:ext uri="{FF2B5EF4-FFF2-40B4-BE49-F238E27FC236}">
                <a16:creationId xmlns:a16="http://schemas.microsoft.com/office/drawing/2014/main" id="{6F85DA6D-114F-0B44-90D4-3CC74CBE4BFE}"/>
              </a:ext>
            </a:extLst>
          </p:cNvPr>
          <p:cNvSpPr txBox="1">
            <a:spLocks/>
          </p:cNvSpPr>
          <p:nvPr/>
        </p:nvSpPr>
        <p:spPr>
          <a:xfrm>
            <a:off x="6709410" y="2731770"/>
            <a:ext cx="5297805" cy="36784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main(</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const</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char *</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n, count = 0;</a:t>
            </a:r>
          </a:p>
          <a:p>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scanf</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d”,&amp;n</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for(</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=0;i&lt;</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n;i</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{count=</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count+i</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printf</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(“%d\</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n”,count</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return 0;</a:t>
            </a:r>
          </a:p>
          <a:p>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endParaRPr kumimoji="1" lang="zh-CN" altLang="en-US"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endParaRPr>
          </a:p>
        </p:txBody>
      </p:sp>
      <p:sp>
        <p:nvSpPr>
          <p:cNvPr id="15" name="标题 1">
            <a:extLst>
              <a:ext uri="{FF2B5EF4-FFF2-40B4-BE49-F238E27FC236}">
                <a16:creationId xmlns:a16="http://schemas.microsoft.com/office/drawing/2014/main" id="{67E95EE8-9F2A-F04D-A525-E0665463E118}"/>
              </a:ext>
            </a:extLst>
          </p:cNvPr>
          <p:cNvSpPr txBox="1">
            <a:spLocks/>
          </p:cNvSpPr>
          <p:nvPr/>
        </p:nvSpPr>
        <p:spPr>
          <a:xfrm>
            <a:off x="746760" y="2129329"/>
            <a:ext cx="1070229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400" dirty="0">
                <a:solidFill>
                  <a:schemeClr val="tx1"/>
                </a:solidFill>
                <a:latin typeface="SimSong" panose="02020300000000000000" pitchFamily="18" charset="-122"/>
                <a:ea typeface="SimSong" panose="02020300000000000000" pitchFamily="18" charset="-122"/>
                <a:cs typeface="STKaiti" charset="-122"/>
              </a:rPr>
              <a:t>正确性是对算法的基本要求。正确的算法能够正确反映问题的需求，经得起一切输入数据的测试。</a:t>
            </a:r>
          </a:p>
        </p:txBody>
      </p:sp>
      <p:sp>
        <p:nvSpPr>
          <p:cNvPr id="7" name="标题 1">
            <a:extLst>
              <a:ext uri="{FF2B5EF4-FFF2-40B4-BE49-F238E27FC236}">
                <a16:creationId xmlns:a16="http://schemas.microsoft.com/office/drawing/2014/main" id="{B046BB42-9758-DC4F-94F7-63E98B49CD0E}"/>
              </a:ext>
            </a:extLst>
          </p:cNvPr>
          <p:cNvSpPr txBox="1">
            <a:spLocks/>
          </p:cNvSpPr>
          <p:nvPr/>
        </p:nvSpPr>
        <p:spPr>
          <a:xfrm>
            <a:off x="746760" y="3319140"/>
            <a:ext cx="5471160" cy="30910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mj-ea"/>
              <a:buAutoNum type="circleNumDbPlain"/>
            </a:pP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算法程序没有语法错误；</a:t>
            </a:r>
            <a:endParaRPr kumimoji="1" lang="en-US" altLang="zh-CN" sz="2400" dirty="0">
              <a:solidFill>
                <a:schemeClr val="tx1"/>
              </a:solidFill>
              <a:latin typeface="SimSong" panose="02020300000000000000" pitchFamily="18" charset="-122"/>
              <a:ea typeface="SimSong" panose="02020300000000000000" pitchFamily="18" charset="-122"/>
              <a:cs typeface="STKaiti" charset="-122"/>
            </a:endParaRPr>
          </a:p>
          <a:p>
            <a:pPr marL="457200" indent="-457200">
              <a:buFont typeface="+mj-ea"/>
              <a:buAutoNum type="circleNumDbPlain"/>
            </a:pP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对于合法的输入数据能够输出满足要求的结果；</a:t>
            </a:r>
            <a:endParaRPr kumimoji="1" lang="en-US" altLang="zh-CN" sz="2400" dirty="0">
              <a:solidFill>
                <a:schemeClr val="tx1"/>
              </a:solidFill>
              <a:latin typeface="SimSong" panose="02020300000000000000" pitchFamily="18" charset="-122"/>
              <a:ea typeface="SimSong" panose="02020300000000000000" pitchFamily="18" charset="-122"/>
              <a:cs typeface="STKaiti" charset="-122"/>
            </a:endParaRPr>
          </a:p>
          <a:p>
            <a:pPr marL="457200" indent="-457200">
              <a:buFont typeface="+mj-ea"/>
              <a:buAutoNum type="circleNumDbPlain"/>
            </a:pP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对于非法的输入数据能够输出满足规格的说明；</a:t>
            </a:r>
            <a:endParaRPr kumimoji="1" lang="en-US" altLang="zh-CN" sz="2400" dirty="0">
              <a:solidFill>
                <a:schemeClr val="tx1"/>
              </a:solidFill>
              <a:latin typeface="SimSong" panose="02020300000000000000" pitchFamily="18" charset="-122"/>
              <a:ea typeface="SimSong" panose="02020300000000000000" pitchFamily="18" charset="-122"/>
              <a:cs typeface="STKaiti" charset="-122"/>
            </a:endParaRPr>
          </a:p>
          <a:p>
            <a:pPr marL="457200" indent="-457200">
              <a:buFont typeface="+mj-ea"/>
              <a:buAutoNum type="circleNumDbPlain"/>
            </a:pP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对于极端的输入数据能够输出满足要求的结果；</a:t>
            </a:r>
          </a:p>
        </p:txBody>
      </p:sp>
    </p:spTree>
    <p:extLst>
      <p:ext uri="{BB962C8B-B14F-4D97-AF65-F5344CB8AC3E}">
        <p14:creationId xmlns:p14="http://schemas.microsoft.com/office/powerpoint/2010/main" val="284295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CC36DA5F-4D8D-5541-8F8A-B62D8AB6F553}"/>
              </a:ext>
            </a:extLst>
          </p:cNvPr>
          <p:cNvSpPr txBox="1">
            <a:spLocks/>
          </p:cNvSpPr>
          <p:nvPr/>
        </p:nvSpPr>
        <p:spPr>
          <a:xfrm>
            <a:off x="1908810" y="701491"/>
            <a:ext cx="8732520" cy="85424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2</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、算法的设计要求</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可读性、健壮性、高效率</a:t>
            </a:r>
          </a:p>
        </p:txBody>
      </p:sp>
      <p:sp>
        <p:nvSpPr>
          <p:cNvPr id="7" name="标题 1">
            <a:extLst>
              <a:ext uri="{FF2B5EF4-FFF2-40B4-BE49-F238E27FC236}">
                <a16:creationId xmlns:a16="http://schemas.microsoft.com/office/drawing/2014/main" id="{B046BB42-9758-DC4F-94F7-63E98B49CD0E}"/>
              </a:ext>
            </a:extLst>
          </p:cNvPr>
          <p:cNvSpPr txBox="1">
            <a:spLocks/>
          </p:cNvSpPr>
          <p:nvPr/>
        </p:nvSpPr>
        <p:spPr>
          <a:xfrm>
            <a:off x="2217420" y="2166281"/>
            <a:ext cx="8503920" cy="54108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kumimoji="1" lang="zh-CN" altLang="en-US" sz="2400" dirty="0">
                <a:solidFill>
                  <a:srgbClr val="C00000"/>
                </a:solidFill>
                <a:latin typeface="SimSong" panose="02020300000000000000" pitchFamily="18" charset="-122"/>
                <a:ea typeface="SimSong" panose="02020300000000000000" pitchFamily="18" charset="-122"/>
                <a:cs typeface="STKaiti" charset="-122"/>
              </a:rPr>
              <a:t>可读性</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：算法的设计应该尽可能的简单，便于阅读和理解</a:t>
            </a:r>
            <a:endParaRPr kumimoji="1" lang="en-US" altLang="zh-CN" sz="2400" dirty="0">
              <a:solidFill>
                <a:schemeClr val="tx1"/>
              </a:solidFill>
              <a:latin typeface="SimSong" panose="02020300000000000000" pitchFamily="18" charset="-122"/>
              <a:ea typeface="SimSong" panose="02020300000000000000" pitchFamily="18" charset="-122"/>
              <a:cs typeface="STKaiti" charset="-122"/>
            </a:endParaRPr>
          </a:p>
        </p:txBody>
      </p:sp>
      <p:sp>
        <p:nvSpPr>
          <p:cNvPr id="9" name="标题 1">
            <a:extLst>
              <a:ext uri="{FF2B5EF4-FFF2-40B4-BE49-F238E27FC236}">
                <a16:creationId xmlns:a16="http://schemas.microsoft.com/office/drawing/2014/main" id="{BF965ED3-E9E6-E24B-92E0-B9961A215205}"/>
              </a:ext>
            </a:extLst>
          </p:cNvPr>
          <p:cNvSpPr txBox="1">
            <a:spLocks/>
          </p:cNvSpPr>
          <p:nvPr/>
        </p:nvSpPr>
        <p:spPr>
          <a:xfrm>
            <a:off x="2217420" y="2896456"/>
            <a:ext cx="8503920" cy="116119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kumimoji="1" lang="zh-CN" altLang="en-US" sz="2400" dirty="0">
                <a:solidFill>
                  <a:srgbClr val="C00000"/>
                </a:solidFill>
                <a:latin typeface="SimSong" panose="02020300000000000000" pitchFamily="18" charset="-122"/>
                <a:ea typeface="SimSong" panose="02020300000000000000" pitchFamily="18" charset="-122"/>
                <a:cs typeface="STKaiti" charset="-122"/>
              </a:rPr>
              <a:t>健壮性</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：算法可以对不合法的输入数据做出恰当的处理，而不是产生异常或极端的结果</a:t>
            </a:r>
            <a:endParaRPr kumimoji="1" lang="en-US" altLang="zh-CN" sz="2400" dirty="0">
              <a:solidFill>
                <a:schemeClr val="tx1"/>
              </a:solidFill>
              <a:latin typeface="SimSong" panose="02020300000000000000" pitchFamily="18" charset="-122"/>
              <a:ea typeface="SimSong" panose="02020300000000000000" pitchFamily="18" charset="-122"/>
              <a:cs typeface="STKaiti" charset="-122"/>
            </a:endParaRPr>
          </a:p>
        </p:txBody>
      </p:sp>
      <p:sp>
        <p:nvSpPr>
          <p:cNvPr id="10" name="标题 1">
            <a:extLst>
              <a:ext uri="{FF2B5EF4-FFF2-40B4-BE49-F238E27FC236}">
                <a16:creationId xmlns:a16="http://schemas.microsoft.com/office/drawing/2014/main" id="{03319156-918B-5E44-87C6-CD6C3CC9794C}"/>
              </a:ext>
            </a:extLst>
          </p:cNvPr>
          <p:cNvSpPr txBox="1">
            <a:spLocks/>
          </p:cNvSpPr>
          <p:nvPr/>
        </p:nvSpPr>
        <p:spPr>
          <a:xfrm>
            <a:off x="2217420" y="3918484"/>
            <a:ext cx="8503920" cy="116119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kumimoji="1" lang="zh-CN" altLang="en-US" sz="2400" dirty="0">
                <a:solidFill>
                  <a:srgbClr val="C00000"/>
                </a:solidFill>
                <a:latin typeface="SimSong" panose="02020300000000000000" pitchFamily="18" charset="-122"/>
                <a:ea typeface="SimSong" panose="02020300000000000000" pitchFamily="18" charset="-122"/>
                <a:cs typeface="STKaiti" charset="-122"/>
              </a:rPr>
              <a:t>高效率</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：算法的</a:t>
            </a:r>
            <a:r>
              <a:rPr kumimoji="1" lang="zh-CN" altLang="en-US" sz="2400" b="1" u="sng" dirty="0">
                <a:solidFill>
                  <a:schemeClr val="tx1"/>
                </a:solidFill>
                <a:latin typeface="SimSong" panose="02020300000000000000" pitchFamily="18" charset="-122"/>
                <a:ea typeface="SimSong" panose="02020300000000000000" pitchFamily="18" charset="-122"/>
                <a:cs typeface="STKaiti" charset="-122"/>
              </a:rPr>
              <a:t>运行时间</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要尽量短，对</a:t>
            </a:r>
            <a:r>
              <a:rPr kumimoji="1" lang="zh-CN" altLang="en-US" sz="2400" b="1" u="sng" dirty="0">
                <a:solidFill>
                  <a:schemeClr val="tx1"/>
                </a:solidFill>
                <a:latin typeface="SimSong" panose="02020300000000000000" pitchFamily="18" charset="-122"/>
                <a:ea typeface="SimSong" panose="02020300000000000000" pitchFamily="18" charset="-122"/>
                <a:cs typeface="STKaiti" charset="-122"/>
              </a:rPr>
              <a:t>存储空间</a:t>
            </a:r>
            <a:r>
              <a:rPr kumimoji="1" lang="zh-CN" altLang="en-US" sz="2400" dirty="0">
                <a:solidFill>
                  <a:schemeClr val="tx1"/>
                </a:solidFill>
                <a:latin typeface="SimSong" panose="02020300000000000000" pitchFamily="18" charset="-122"/>
                <a:ea typeface="SimSong" panose="02020300000000000000" pitchFamily="18" charset="-122"/>
                <a:cs typeface="STKaiti" charset="-122"/>
              </a:rPr>
              <a:t>的使用要尽可能少</a:t>
            </a:r>
            <a:endParaRPr kumimoji="1" lang="en-US" altLang="zh-CN" sz="2400" dirty="0">
              <a:solidFill>
                <a:schemeClr val="tx1"/>
              </a:solidFill>
              <a:latin typeface="SimSong" panose="02020300000000000000" pitchFamily="18" charset="-122"/>
              <a:ea typeface="SimSong" panose="02020300000000000000" pitchFamily="18" charset="-122"/>
              <a:cs typeface="STKaiti" charset="-122"/>
            </a:endParaRPr>
          </a:p>
        </p:txBody>
      </p:sp>
    </p:spTree>
    <p:extLst>
      <p:ext uri="{BB962C8B-B14F-4D97-AF65-F5344CB8AC3E}">
        <p14:creationId xmlns:p14="http://schemas.microsoft.com/office/powerpoint/2010/main" val="217415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CC36DA5F-4D8D-5541-8F8A-B62D8AB6F553}"/>
              </a:ext>
            </a:extLst>
          </p:cNvPr>
          <p:cNvSpPr txBox="1">
            <a:spLocks/>
          </p:cNvSpPr>
          <p:nvPr/>
        </p:nvSpPr>
        <p:spPr>
          <a:xfrm>
            <a:off x="1874520" y="620023"/>
            <a:ext cx="873252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3</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、算法效率的度量方法</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事前分析法</a:t>
            </a:r>
          </a:p>
        </p:txBody>
      </p:sp>
      <p:sp>
        <p:nvSpPr>
          <p:cNvPr id="7" name="标题 1">
            <a:extLst>
              <a:ext uri="{FF2B5EF4-FFF2-40B4-BE49-F238E27FC236}">
                <a16:creationId xmlns:a16="http://schemas.microsoft.com/office/drawing/2014/main" id="{B046BB42-9758-DC4F-94F7-63E98B49CD0E}"/>
              </a:ext>
            </a:extLst>
          </p:cNvPr>
          <p:cNvSpPr txBox="1">
            <a:spLocks/>
          </p:cNvSpPr>
          <p:nvPr/>
        </p:nvSpPr>
        <p:spPr>
          <a:xfrm>
            <a:off x="1874520" y="1474265"/>
            <a:ext cx="9326880" cy="54108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solidFill>
                  <a:srgbClr val="C00000"/>
                </a:solidFill>
                <a:latin typeface="SimSong" panose="02020300000000000000" pitchFamily="18" charset="-122"/>
                <a:ea typeface="SimSong" panose="02020300000000000000" pitchFamily="18" charset="-122"/>
                <a:cs typeface="STKaiti" charset="-122"/>
              </a:rPr>
              <a:t>在设计算法程序之前，利用统计方法对算法效率进行估算。</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p:txBody>
      </p:sp>
      <p:sp>
        <p:nvSpPr>
          <p:cNvPr id="8" name="标题 1">
            <a:extLst>
              <a:ext uri="{FF2B5EF4-FFF2-40B4-BE49-F238E27FC236}">
                <a16:creationId xmlns:a16="http://schemas.microsoft.com/office/drawing/2014/main" id="{86332D0A-A7AC-5A46-A409-8FB79BCA33C9}"/>
              </a:ext>
            </a:extLst>
          </p:cNvPr>
          <p:cNvSpPr txBox="1">
            <a:spLocks/>
          </p:cNvSpPr>
          <p:nvPr/>
        </p:nvSpPr>
        <p:spPr>
          <a:xfrm>
            <a:off x="1463041" y="2537460"/>
            <a:ext cx="4606290" cy="3097530"/>
          </a:xfrm>
          <a:prstGeom prst="rect">
            <a:avLst/>
          </a:prstGeom>
          <a:ln>
            <a:no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main(</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const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char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sum=0, n=100;</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for(</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=0;i&lt;=</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n;i</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{sum=</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sum+i</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printf</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(“%d\</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n”,sum</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return 0;</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endParaRPr kumimoji="1" lang="zh-CN" altLang="en-US"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endParaRPr>
          </a:p>
        </p:txBody>
      </p:sp>
      <p:sp>
        <p:nvSpPr>
          <p:cNvPr id="11" name="标题 1">
            <a:extLst>
              <a:ext uri="{FF2B5EF4-FFF2-40B4-BE49-F238E27FC236}">
                <a16:creationId xmlns:a16="http://schemas.microsoft.com/office/drawing/2014/main" id="{E6331788-CFD1-244D-A727-26ACF42C3831}"/>
              </a:ext>
            </a:extLst>
          </p:cNvPr>
          <p:cNvSpPr txBox="1">
            <a:spLocks/>
          </p:cNvSpPr>
          <p:nvPr/>
        </p:nvSpPr>
        <p:spPr>
          <a:xfrm>
            <a:off x="7585710" y="2537460"/>
            <a:ext cx="4606290" cy="3097530"/>
          </a:xfrm>
          <a:prstGeom prst="rect">
            <a:avLst/>
          </a:prstGeom>
          <a:ln>
            <a:no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main(</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const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char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sum=0, n=100;</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sum=(n+1)*n/2;</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printf</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(“%d\</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n”,sum</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return 0;</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endParaRPr kumimoji="1" lang="zh-CN" altLang="en-US"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endParaRPr>
          </a:p>
        </p:txBody>
      </p:sp>
      <p:grpSp>
        <p:nvGrpSpPr>
          <p:cNvPr id="5" name="组合 4">
            <a:extLst>
              <a:ext uri="{FF2B5EF4-FFF2-40B4-BE49-F238E27FC236}">
                <a16:creationId xmlns:a16="http://schemas.microsoft.com/office/drawing/2014/main" id="{9EC18BE0-A963-F24B-9CF7-3D340BE893E9}"/>
              </a:ext>
            </a:extLst>
          </p:cNvPr>
          <p:cNvGrpSpPr/>
          <p:nvPr/>
        </p:nvGrpSpPr>
        <p:grpSpPr>
          <a:xfrm>
            <a:off x="4697730" y="3348990"/>
            <a:ext cx="2998470" cy="369332"/>
            <a:chOff x="4697730" y="3348990"/>
            <a:chExt cx="2998470" cy="369332"/>
          </a:xfrm>
        </p:grpSpPr>
        <p:sp>
          <p:nvSpPr>
            <p:cNvPr id="2" name="文本框 1">
              <a:extLst>
                <a:ext uri="{FF2B5EF4-FFF2-40B4-BE49-F238E27FC236}">
                  <a16:creationId xmlns:a16="http://schemas.microsoft.com/office/drawing/2014/main" id="{E5F95F22-4658-E340-AB44-0CC868B2B840}"/>
                </a:ext>
              </a:extLst>
            </p:cNvPr>
            <p:cNvSpPr txBox="1"/>
            <p:nvPr/>
          </p:nvSpPr>
          <p:spPr>
            <a:xfrm>
              <a:off x="5520690" y="3348990"/>
              <a:ext cx="1383030" cy="369332"/>
            </a:xfrm>
            <a:prstGeom prst="rect">
              <a:avLst/>
            </a:prstGeom>
            <a:noFill/>
          </p:spPr>
          <p:txBody>
            <a:bodyPr wrap="square" rtlCol="0">
              <a:spAutoFit/>
            </a:bodyPr>
            <a:lstStyle/>
            <a:p>
              <a:pPr algn="ctr"/>
              <a:r>
                <a:rPr kumimoji="1" lang="zh-CN" altLang="en-US" dirty="0">
                  <a:solidFill>
                    <a:srgbClr val="C00000"/>
                  </a:solidFill>
                </a:rPr>
                <a:t>执行</a:t>
              </a:r>
              <a:r>
                <a:rPr kumimoji="1" lang="en-US" altLang="zh-CN" dirty="0">
                  <a:solidFill>
                    <a:srgbClr val="C00000"/>
                  </a:solidFill>
                </a:rPr>
                <a:t>1</a:t>
              </a:r>
              <a:r>
                <a:rPr kumimoji="1" lang="zh-CN" altLang="en-US" dirty="0">
                  <a:solidFill>
                    <a:srgbClr val="C00000"/>
                  </a:solidFill>
                </a:rPr>
                <a:t>次</a:t>
              </a:r>
            </a:p>
          </p:txBody>
        </p:sp>
        <p:cxnSp>
          <p:nvCxnSpPr>
            <p:cNvPr id="4" name="直线箭头连接符 3">
              <a:extLst>
                <a:ext uri="{FF2B5EF4-FFF2-40B4-BE49-F238E27FC236}">
                  <a16:creationId xmlns:a16="http://schemas.microsoft.com/office/drawing/2014/main" id="{0440A6CE-C252-F04A-A52E-616C72901921}"/>
                </a:ext>
              </a:extLst>
            </p:cNvPr>
            <p:cNvCxnSpPr/>
            <p:nvPr/>
          </p:nvCxnSpPr>
          <p:spPr>
            <a:xfrm>
              <a:off x="4697730" y="3497580"/>
              <a:ext cx="9372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F5ABC7F7-AE1B-964C-AE44-C7B1CBCB18AC}"/>
                </a:ext>
              </a:extLst>
            </p:cNvPr>
            <p:cNvCxnSpPr/>
            <p:nvPr/>
          </p:nvCxnSpPr>
          <p:spPr>
            <a:xfrm>
              <a:off x="6758940" y="3497580"/>
              <a:ext cx="9372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D905EF25-309C-CC4A-A5A6-41AD33BAE4FB}"/>
              </a:ext>
            </a:extLst>
          </p:cNvPr>
          <p:cNvSpPr txBox="1"/>
          <p:nvPr/>
        </p:nvSpPr>
        <p:spPr>
          <a:xfrm>
            <a:off x="10269854" y="3697605"/>
            <a:ext cx="1383030" cy="369332"/>
          </a:xfrm>
          <a:prstGeom prst="rect">
            <a:avLst/>
          </a:prstGeom>
          <a:noFill/>
        </p:spPr>
        <p:txBody>
          <a:bodyPr wrap="square" rtlCol="0">
            <a:spAutoFit/>
          </a:bodyPr>
          <a:lstStyle/>
          <a:p>
            <a:pPr algn="ctr"/>
            <a:r>
              <a:rPr kumimoji="1" lang="zh-CN" altLang="en-US" dirty="0">
                <a:solidFill>
                  <a:srgbClr val="C00000"/>
                </a:solidFill>
              </a:rPr>
              <a:t>执行</a:t>
            </a:r>
            <a:r>
              <a:rPr kumimoji="1" lang="en-US" altLang="zh-CN" dirty="0">
                <a:solidFill>
                  <a:srgbClr val="C00000"/>
                </a:solidFill>
              </a:rPr>
              <a:t>1</a:t>
            </a:r>
            <a:r>
              <a:rPr kumimoji="1" lang="zh-CN" altLang="en-US" dirty="0">
                <a:solidFill>
                  <a:srgbClr val="C00000"/>
                </a:solidFill>
              </a:rPr>
              <a:t>次</a:t>
            </a:r>
          </a:p>
        </p:txBody>
      </p:sp>
      <p:sp>
        <p:nvSpPr>
          <p:cNvPr id="19" name="文本框 18">
            <a:extLst>
              <a:ext uri="{FF2B5EF4-FFF2-40B4-BE49-F238E27FC236}">
                <a16:creationId xmlns:a16="http://schemas.microsoft.com/office/drawing/2014/main" id="{6BBB568A-7EB1-E047-A389-D4933FBE0270}"/>
              </a:ext>
            </a:extLst>
          </p:cNvPr>
          <p:cNvSpPr txBox="1"/>
          <p:nvPr/>
        </p:nvSpPr>
        <p:spPr>
          <a:xfrm>
            <a:off x="4251960" y="3697605"/>
            <a:ext cx="1383030" cy="369332"/>
          </a:xfrm>
          <a:prstGeom prst="rect">
            <a:avLst/>
          </a:prstGeom>
          <a:noFill/>
        </p:spPr>
        <p:txBody>
          <a:bodyPr wrap="square" rtlCol="0">
            <a:spAutoFit/>
          </a:bodyPr>
          <a:lstStyle/>
          <a:p>
            <a:pPr algn="ctr"/>
            <a:r>
              <a:rPr kumimoji="1" lang="zh-CN" altLang="en-US" dirty="0">
                <a:solidFill>
                  <a:srgbClr val="C00000"/>
                </a:solidFill>
              </a:rPr>
              <a:t>执行</a:t>
            </a:r>
            <a:r>
              <a:rPr kumimoji="1" lang="en-US" altLang="zh-CN" dirty="0">
                <a:solidFill>
                  <a:srgbClr val="C00000"/>
                </a:solidFill>
              </a:rPr>
              <a:t>n+2</a:t>
            </a:r>
            <a:r>
              <a:rPr kumimoji="1" lang="zh-CN" altLang="en-US" dirty="0">
                <a:solidFill>
                  <a:srgbClr val="C00000"/>
                </a:solidFill>
              </a:rPr>
              <a:t>次</a:t>
            </a:r>
          </a:p>
        </p:txBody>
      </p:sp>
      <p:sp>
        <p:nvSpPr>
          <p:cNvPr id="20" name="文本框 19">
            <a:extLst>
              <a:ext uri="{FF2B5EF4-FFF2-40B4-BE49-F238E27FC236}">
                <a16:creationId xmlns:a16="http://schemas.microsoft.com/office/drawing/2014/main" id="{D2C67957-ECBE-CA46-A0E0-BD7066A155D5}"/>
              </a:ext>
            </a:extLst>
          </p:cNvPr>
          <p:cNvSpPr txBox="1"/>
          <p:nvPr/>
        </p:nvSpPr>
        <p:spPr>
          <a:xfrm>
            <a:off x="4251960" y="4066937"/>
            <a:ext cx="1383030" cy="369332"/>
          </a:xfrm>
          <a:prstGeom prst="rect">
            <a:avLst/>
          </a:prstGeom>
          <a:noFill/>
        </p:spPr>
        <p:txBody>
          <a:bodyPr wrap="square" rtlCol="0">
            <a:spAutoFit/>
          </a:bodyPr>
          <a:lstStyle/>
          <a:p>
            <a:pPr algn="ctr"/>
            <a:r>
              <a:rPr kumimoji="1" lang="zh-CN" altLang="en-US" dirty="0">
                <a:solidFill>
                  <a:srgbClr val="C00000"/>
                </a:solidFill>
              </a:rPr>
              <a:t>执行</a:t>
            </a:r>
            <a:r>
              <a:rPr kumimoji="1" lang="en-US" altLang="zh-CN" dirty="0">
                <a:solidFill>
                  <a:srgbClr val="C00000"/>
                </a:solidFill>
              </a:rPr>
              <a:t>n+1</a:t>
            </a:r>
            <a:r>
              <a:rPr kumimoji="1" lang="zh-CN" altLang="en-US" dirty="0">
                <a:solidFill>
                  <a:srgbClr val="C00000"/>
                </a:solidFill>
              </a:rPr>
              <a:t>次</a:t>
            </a:r>
          </a:p>
        </p:txBody>
      </p:sp>
      <p:grpSp>
        <p:nvGrpSpPr>
          <p:cNvPr id="22" name="组合 21">
            <a:extLst>
              <a:ext uri="{FF2B5EF4-FFF2-40B4-BE49-F238E27FC236}">
                <a16:creationId xmlns:a16="http://schemas.microsoft.com/office/drawing/2014/main" id="{20FF47B3-AAD3-484C-8AA7-3C8E2F2E1C17}"/>
              </a:ext>
            </a:extLst>
          </p:cNvPr>
          <p:cNvGrpSpPr/>
          <p:nvPr/>
        </p:nvGrpSpPr>
        <p:grpSpPr>
          <a:xfrm>
            <a:off x="4874895" y="4481631"/>
            <a:ext cx="2998470" cy="369332"/>
            <a:chOff x="4697730" y="3348990"/>
            <a:chExt cx="2998470" cy="369332"/>
          </a:xfrm>
        </p:grpSpPr>
        <p:sp>
          <p:nvSpPr>
            <p:cNvPr id="23" name="文本框 22">
              <a:extLst>
                <a:ext uri="{FF2B5EF4-FFF2-40B4-BE49-F238E27FC236}">
                  <a16:creationId xmlns:a16="http://schemas.microsoft.com/office/drawing/2014/main" id="{4F688BD6-7E04-6B44-BAF8-50C855C3D8C0}"/>
                </a:ext>
              </a:extLst>
            </p:cNvPr>
            <p:cNvSpPr txBox="1"/>
            <p:nvPr/>
          </p:nvSpPr>
          <p:spPr>
            <a:xfrm>
              <a:off x="5520690" y="3348990"/>
              <a:ext cx="1383030" cy="369332"/>
            </a:xfrm>
            <a:prstGeom prst="rect">
              <a:avLst/>
            </a:prstGeom>
            <a:noFill/>
          </p:spPr>
          <p:txBody>
            <a:bodyPr wrap="square" rtlCol="0">
              <a:spAutoFit/>
            </a:bodyPr>
            <a:lstStyle/>
            <a:p>
              <a:pPr algn="ctr"/>
              <a:r>
                <a:rPr kumimoji="1" lang="zh-CN" altLang="en-US" dirty="0">
                  <a:solidFill>
                    <a:srgbClr val="C00000"/>
                  </a:solidFill>
                </a:rPr>
                <a:t>执行</a:t>
              </a:r>
              <a:r>
                <a:rPr kumimoji="1" lang="en-US" altLang="zh-CN" dirty="0">
                  <a:solidFill>
                    <a:srgbClr val="C00000"/>
                  </a:solidFill>
                </a:rPr>
                <a:t>1</a:t>
              </a:r>
              <a:r>
                <a:rPr kumimoji="1" lang="zh-CN" altLang="en-US" dirty="0">
                  <a:solidFill>
                    <a:srgbClr val="C00000"/>
                  </a:solidFill>
                </a:rPr>
                <a:t>次</a:t>
              </a:r>
            </a:p>
          </p:txBody>
        </p:sp>
        <p:cxnSp>
          <p:nvCxnSpPr>
            <p:cNvPr id="24" name="直线箭头连接符 23">
              <a:extLst>
                <a:ext uri="{FF2B5EF4-FFF2-40B4-BE49-F238E27FC236}">
                  <a16:creationId xmlns:a16="http://schemas.microsoft.com/office/drawing/2014/main" id="{10B5B2BA-6B97-8749-9DEE-879DD0D8B5E9}"/>
                </a:ext>
              </a:extLst>
            </p:cNvPr>
            <p:cNvCxnSpPr/>
            <p:nvPr/>
          </p:nvCxnSpPr>
          <p:spPr>
            <a:xfrm>
              <a:off x="4697730" y="3497580"/>
              <a:ext cx="9372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61400381-2CA6-1841-82CB-E585275E0625}"/>
                </a:ext>
              </a:extLst>
            </p:cNvPr>
            <p:cNvCxnSpPr/>
            <p:nvPr/>
          </p:nvCxnSpPr>
          <p:spPr>
            <a:xfrm>
              <a:off x="6758940" y="3497580"/>
              <a:ext cx="9372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45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5"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72930-536A-CB46-8283-0092CB13466D}"/>
              </a:ext>
            </a:extLst>
          </p:cNvPr>
          <p:cNvSpPr>
            <a:spLocks noGrp="1"/>
          </p:cNvSpPr>
          <p:nvPr>
            <p:ph type="title"/>
          </p:nvPr>
        </p:nvSpPr>
        <p:spPr>
          <a:xfrm>
            <a:off x="1804255" y="521240"/>
            <a:ext cx="8911687" cy="1280890"/>
          </a:xfrm>
        </p:spPr>
        <p:txBody>
          <a:bodyPr>
            <a:normAutofit/>
          </a:bodyPr>
          <a:lstStyle/>
          <a:p>
            <a:r>
              <a:rPr kumimoji="1" lang="zh-CN" altLang="en-US" sz="4400" dirty="0"/>
              <a:t>课程重要性</a:t>
            </a:r>
          </a:p>
        </p:txBody>
      </p:sp>
      <p:sp>
        <p:nvSpPr>
          <p:cNvPr id="6" name="矩形 5">
            <a:extLst>
              <a:ext uri="{FF2B5EF4-FFF2-40B4-BE49-F238E27FC236}">
                <a16:creationId xmlns:a16="http://schemas.microsoft.com/office/drawing/2014/main" id="{71446A27-52C9-FC42-8E9C-96A270810368}"/>
              </a:ext>
            </a:extLst>
          </p:cNvPr>
          <p:cNvSpPr/>
          <p:nvPr/>
        </p:nvSpPr>
        <p:spPr>
          <a:xfrm>
            <a:off x="1543050" y="1658884"/>
            <a:ext cx="10549889" cy="1077218"/>
          </a:xfrm>
          <a:prstGeom prst="rect">
            <a:avLst/>
          </a:prstGeom>
        </p:spPr>
        <p:txBody>
          <a:bodyPr wrap="square">
            <a:spAutoFit/>
          </a:bodyPr>
          <a:lstStyle/>
          <a:p>
            <a:r>
              <a:rPr kumimoji="1" lang="zh-CN" altLang="en-US" sz="3200" dirty="0"/>
              <a:t>数据结构与算法是一门十分重要的</a:t>
            </a:r>
            <a:r>
              <a:rPr kumimoji="1" lang="zh-CN" altLang="en-US" sz="3200" u="sng" dirty="0"/>
              <a:t>专业核心课程</a:t>
            </a:r>
            <a:r>
              <a:rPr kumimoji="1" lang="zh-CN" altLang="en-US" sz="3200" dirty="0"/>
              <a:t>，所有的计算机系统软件和应用软件都要用到各种类型的数据结构。</a:t>
            </a:r>
          </a:p>
        </p:txBody>
      </p:sp>
      <p:sp>
        <p:nvSpPr>
          <p:cNvPr id="7" name="内容占位符 2">
            <a:extLst>
              <a:ext uri="{FF2B5EF4-FFF2-40B4-BE49-F238E27FC236}">
                <a16:creationId xmlns:a16="http://schemas.microsoft.com/office/drawing/2014/main" id="{78DEF1DC-1FFC-BC43-82B7-C977FA274D29}"/>
              </a:ext>
            </a:extLst>
          </p:cNvPr>
          <p:cNvSpPr txBox="1">
            <a:spLocks/>
          </p:cNvSpPr>
          <p:nvPr/>
        </p:nvSpPr>
        <p:spPr>
          <a:xfrm>
            <a:off x="1543049" y="3085017"/>
            <a:ext cx="10363826" cy="6978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kumimoji="1" lang="zh-CN" altLang="en-US" sz="3200" dirty="0"/>
              <a:t>如何利用计算机求解各种问题？</a:t>
            </a:r>
          </a:p>
        </p:txBody>
      </p:sp>
      <p:sp>
        <p:nvSpPr>
          <p:cNvPr id="8" name="内容占位符 2">
            <a:extLst>
              <a:ext uri="{FF2B5EF4-FFF2-40B4-BE49-F238E27FC236}">
                <a16:creationId xmlns:a16="http://schemas.microsoft.com/office/drawing/2014/main" id="{7D673159-3A4C-D54C-B574-99F835D590AB}"/>
              </a:ext>
            </a:extLst>
          </p:cNvPr>
          <p:cNvSpPr txBox="1">
            <a:spLocks/>
          </p:cNvSpPr>
          <p:nvPr/>
        </p:nvSpPr>
        <p:spPr>
          <a:xfrm>
            <a:off x="1138331" y="4047865"/>
            <a:ext cx="11173261" cy="3157117"/>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kumimoji="1" lang="zh-CN" altLang="en-US" dirty="0"/>
              <a:t>设计并完成一个</a:t>
            </a:r>
            <a:r>
              <a:rPr kumimoji="1" lang="zh-CN" altLang="en-US" b="1" dirty="0">
                <a:solidFill>
                  <a:srgbClr val="0070C0"/>
                </a:solidFill>
              </a:rPr>
              <a:t>图书管理系统</a:t>
            </a:r>
            <a:r>
              <a:rPr kumimoji="1" lang="zh-CN" altLang="en-US" dirty="0"/>
              <a:t>（包括采编入库、清除库存、借阅、归还、检索、预约借阅等功能）</a:t>
            </a:r>
            <a:endParaRPr kumimoji="1" lang="en-US" altLang="zh-CN" dirty="0"/>
          </a:p>
          <a:p>
            <a:r>
              <a:rPr kumimoji="1" lang="zh-CN" altLang="en-US" dirty="0"/>
              <a:t>设计并完成一个</a:t>
            </a:r>
            <a:r>
              <a:rPr kumimoji="1" lang="zh-CN" altLang="en-US" b="1" dirty="0">
                <a:solidFill>
                  <a:srgbClr val="0070C0"/>
                </a:solidFill>
              </a:rPr>
              <a:t>邮路问题</a:t>
            </a:r>
            <a:r>
              <a:rPr kumimoji="1" lang="zh-CN" altLang="en-US" dirty="0"/>
              <a:t>（邮递员的投递任务是走过所有的地点再返回有句，怎样的走法可以使他的总行程最短）</a:t>
            </a:r>
            <a:endParaRPr kumimoji="1" lang="en-US" altLang="zh-CN" dirty="0"/>
          </a:p>
          <a:p>
            <a:r>
              <a:rPr kumimoji="1" lang="zh-CN" altLang="en-US" dirty="0"/>
              <a:t>设计并完成一个</a:t>
            </a:r>
            <a:r>
              <a:rPr kumimoji="1" lang="zh-CN" altLang="en-US" b="1" dirty="0">
                <a:solidFill>
                  <a:srgbClr val="0070C0"/>
                </a:solidFill>
              </a:rPr>
              <a:t>程序相近度</a:t>
            </a:r>
            <a:r>
              <a:rPr kumimoji="1" lang="zh-CN" altLang="en-US" dirty="0"/>
              <a:t>的检测系统</a:t>
            </a:r>
            <a:endParaRPr kumimoji="1" lang="en-US" altLang="zh-CN" dirty="0"/>
          </a:p>
          <a:p>
            <a:r>
              <a:rPr kumimoji="1" lang="zh-CN" altLang="en-US" dirty="0"/>
              <a:t>设计并完成一个景区</a:t>
            </a:r>
            <a:r>
              <a:rPr kumimoji="1" lang="zh-CN" altLang="en-US" b="1" dirty="0">
                <a:solidFill>
                  <a:srgbClr val="0070C0"/>
                </a:solidFill>
              </a:rPr>
              <a:t>旅游信息管理系统</a:t>
            </a:r>
            <a:r>
              <a:rPr kumimoji="1" lang="zh-CN" altLang="en-US" dirty="0"/>
              <a:t>（制定导游线路策略，输出任何</a:t>
            </a:r>
            <a:r>
              <a:rPr kumimoji="1" lang="zh-CN" altLang="en-US"/>
              <a:t>两个景点的</a:t>
            </a:r>
            <a:r>
              <a:rPr kumimoji="1" lang="zh-CN" altLang="en-US" dirty="0"/>
              <a:t>最短距离）</a:t>
            </a:r>
          </a:p>
        </p:txBody>
      </p:sp>
    </p:spTree>
    <p:extLst>
      <p:ext uri="{BB962C8B-B14F-4D97-AF65-F5344CB8AC3E}">
        <p14:creationId xmlns:p14="http://schemas.microsoft.com/office/powerpoint/2010/main" val="267832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CC36DA5F-4D8D-5541-8F8A-B62D8AB6F553}"/>
              </a:ext>
            </a:extLst>
          </p:cNvPr>
          <p:cNvSpPr txBox="1">
            <a:spLocks/>
          </p:cNvSpPr>
          <p:nvPr/>
        </p:nvSpPr>
        <p:spPr>
          <a:xfrm>
            <a:off x="1874520" y="620023"/>
            <a:ext cx="873252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4</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、算法的时间复杂度</a:t>
            </a:r>
          </a:p>
        </p:txBody>
      </p:sp>
      <p:sp>
        <p:nvSpPr>
          <p:cNvPr id="7" name="标题 1">
            <a:extLst>
              <a:ext uri="{FF2B5EF4-FFF2-40B4-BE49-F238E27FC236}">
                <a16:creationId xmlns:a16="http://schemas.microsoft.com/office/drawing/2014/main" id="{B046BB42-9758-DC4F-94F7-63E98B49CD0E}"/>
              </a:ext>
            </a:extLst>
          </p:cNvPr>
          <p:cNvSpPr txBox="1">
            <a:spLocks/>
          </p:cNvSpPr>
          <p:nvPr/>
        </p:nvSpPr>
        <p:spPr>
          <a:xfrm>
            <a:off x="590550" y="1534927"/>
            <a:ext cx="10629900" cy="1033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solidFill>
                  <a:schemeClr val="tx1"/>
                </a:solidFill>
                <a:latin typeface="SimSong" panose="02020300000000000000" pitchFamily="18" charset="-122"/>
                <a:ea typeface="SimSong" panose="02020300000000000000" pitchFamily="18" charset="-122"/>
                <a:cs typeface="STKaiti" charset="-122"/>
              </a:rPr>
              <a:t>影响算法的执行时间有很多，例如</a:t>
            </a:r>
            <a:r>
              <a:rPr kumimoji="1" lang="zh-CN" altLang="en-US" sz="2800" u="sng" dirty="0">
                <a:solidFill>
                  <a:schemeClr val="tx1"/>
                </a:solidFill>
                <a:latin typeface="SimSong" panose="02020300000000000000" pitchFamily="18" charset="-122"/>
                <a:ea typeface="SimSong" panose="02020300000000000000" pitchFamily="18" charset="-122"/>
                <a:cs typeface="STKaiti" charset="-122"/>
              </a:rPr>
              <a:t>不同算法的实现策略</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2800" u="sng" dirty="0">
                <a:solidFill>
                  <a:schemeClr val="tx1"/>
                </a:solidFill>
                <a:latin typeface="SimSong" panose="02020300000000000000" pitchFamily="18" charset="-122"/>
                <a:ea typeface="SimSong" panose="02020300000000000000" pitchFamily="18" charset="-122"/>
                <a:cs typeface="STKaiti" charset="-122"/>
              </a:rPr>
              <a:t>不同的编程语言</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2800" u="sng" dirty="0">
                <a:solidFill>
                  <a:schemeClr val="tx1"/>
                </a:solidFill>
                <a:latin typeface="SimSong" panose="02020300000000000000" pitchFamily="18" charset="-122"/>
                <a:ea typeface="SimSong" panose="02020300000000000000" pitchFamily="18" charset="-122"/>
                <a:cs typeface="STKaiti" charset="-122"/>
              </a:rPr>
              <a:t>不同的硬件配置</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2800" u="sng" dirty="0">
                <a:solidFill>
                  <a:schemeClr val="tx1"/>
                </a:solidFill>
                <a:latin typeface="SimSong" panose="02020300000000000000" pitchFamily="18" charset="-122"/>
                <a:ea typeface="SimSong" panose="02020300000000000000" pitchFamily="18" charset="-122"/>
                <a:cs typeface="STKaiti" charset="-122"/>
              </a:rPr>
              <a:t>不同大小的输入数据量</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等等</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p:txBody>
      </p:sp>
      <p:sp>
        <p:nvSpPr>
          <p:cNvPr id="17" name="标题 1">
            <a:extLst>
              <a:ext uri="{FF2B5EF4-FFF2-40B4-BE49-F238E27FC236}">
                <a16:creationId xmlns:a16="http://schemas.microsoft.com/office/drawing/2014/main" id="{309F7776-49A6-774C-A121-C585AE282AA9}"/>
              </a:ext>
            </a:extLst>
          </p:cNvPr>
          <p:cNvSpPr txBox="1">
            <a:spLocks/>
          </p:cNvSpPr>
          <p:nvPr/>
        </p:nvSpPr>
        <p:spPr>
          <a:xfrm>
            <a:off x="590550" y="2788714"/>
            <a:ext cx="11891010" cy="116606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solidFill>
                  <a:schemeClr val="tx1"/>
                </a:solidFill>
                <a:latin typeface="SimSong" panose="02020300000000000000" pitchFamily="18" charset="-122"/>
                <a:ea typeface="SimSong" panose="02020300000000000000" pitchFamily="18" charset="-122"/>
                <a:cs typeface="STKaiti" charset="-122"/>
              </a:rPr>
              <a:t>把变量</a:t>
            </a:r>
            <a:r>
              <a:rPr kumimoji="1" lang="en-US" altLang="zh-CN" sz="2800" dirty="0">
                <a:solidFill>
                  <a:schemeClr val="tx1"/>
                </a:solidFill>
                <a:latin typeface="SimSong" panose="02020300000000000000" pitchFamily="18" charset="-122"/>
                <a:ea typeface="SimSong" panose="02020300000000000000" pitchFamily="18" charset="-122"/>
                <a:cs typeface="STKaiti" charset="-122"/>
              </a:rPr>
              <a:t>n</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称为问题规模，算法中语句的执行次数称为时间频度，记为</a:t>
            </a:r>
            <a:r>
              <a:rPr kumimoji="1" lang="en-US" altLang="zh-CN" sz="2800" dirty="0">
                <a:solidFill>
                  <a:schemeClr val="tx1"/>
                </a:solidFill>
                <a:latin typeface="SimSong" panose="02020300000000000000" pitchFamily="18" charset="-122"/>
                <a:ea typeface="SimSong" panose="02020300000000000000" pitchFamily="18" charset="-122"/>
                <a:cs typeface="STKaiti" charset="-122"/>
              </a:rPr>
              <a:t>T(n)</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2800" dirty="0">
                <a:solidFill>
                  <a:srgbClr val="C00000"/>
                </a:solidFill>
                <a:latin typeface="SimSong" panose="02020300000000000000" pitchFamily="18" charset="-122"/>
                <a:ea typeface="SimSong" panose="02020300000000000000" pitchFamily="18" charset="-122"/>
                <a:cs typeface="STKaiti" charset="-122"/>
              </a:rPr>
              <a:t>当</a:t>
            </a:r>
            <a:r>
              <a:rPr kumimoji="1" lang="en-US" altLang="zh-CN" sz="2800" dirty="0">
                <a:solidFill>
                  <a:srgbClr val="C00000"/>
                </a:solidFill>
                <a:latin typeface="SimSong" panose="02020300000000000000" pitchFamily="18" charset="-122"/>
                <a:ea typeface="SimSong" panose="02020300000000000000" pitchFamily="18" charset="-122"/>
                <a:cs typeface="STKaiti" charset="-122"/>
              </a:rPr>
              <a:t>n</a:t>
            </a:r>
            <a:r>
              <a:rPr kumimoji="1" lang="zh-CN" altLang="en-US" sz="2800" dirty="0">
                <a:solidFill>
                  <a:srgbClr val="C00000"/>
                </a:solidFill>
                <a:latin typeface="SimSong" panose="02020300000000000000" pitchFamily="18" charset="-122"/>
                <a:ea typeface="SimSong" panose="02020300000000000000" pitchFamily="18" charset="-122"/>
                <a:cs typeface="STKaiti" charset="-122"/>
              </a:rPr>
              <a:t>不断变化时，</a:t>
            </a:r>
            <a:r>
              <a:rPr kumimoji="1" lang="en-US" altLang="zh-CN" sz="2800" dirty="0">
                <a:solidFill>
                  <a:srgbClr val="C00000"/>
                </a:solidFill>
                <a:latin typeface="SimSong" panose="02020300000000000000" pitchFamily="18" charset="-122"/>
                <a:ea typeface="SimSong" panose="02020300000000000000" pitchFamily="18" charset="-122"/>
                <a:cs typeface="STKaiti" charset="-122"/>
              </a:rPr>
              <a:t>T(n)</a:t>
            </a:r>
            <a:r>
              <a:rPr kumimoji="1" lang="zh-CN" altLang="en-US" sz="2800" dirty="0">
                <a:solidFill>
                  <a:srgbClr val="C00000"/>
                </a:solidFill>
                <a:latin typeface="SimSong" panose="02020300000000000000" pitchFamily="18" charset="-122"/>
                <a:ea typeface="SimSong" panose="02020300000000000000" pitchFamily="18" charset="-122"/>
                <a:cs typeface="STKaiti" charset="-122"/>
              </a:rPr>
              <a:t>也会不断变化</a:t>
            </a:r>
            <a:endParaRPr kumimoji="1" lang="en-US" altLang="zh-CN" sz="2800" dirty="0">
              <a:solidFill>
                <a:srgbClr val="C00000"/>
              </a:solidFill>
              <a:latin typeface="SimSong" panose="02020300000000000000" pitchFamily="18" charset="-122"/>
              <a:ea typeface="SimSong" panose="02020300000000000000" pitchFamily="18" charset="-122"/>
              <a:cs typeface="STKaiti" charset="-122"/>
            </a:endParaRPr>
          </a:p>
        </p:txBody>
      </p:sp>
      <mc:AlternateContent xmlns:mc="http://schemas.openxmlformats.org/markup-compatibility/2006" xmlns:a14="http://schemas.microsoft.com/office/drawing/2010/main">
        <mc:Choice Requires="a14">
          <p:sp>
            <p:nvSpPr>
              <p:cNvPr id="18" name="标题 1">
                <a:extLst>
                  <a:ext uri="{FF2B5EF4-FFF2-40B4-BE49-F238E27FC236}">
                    <a16:creationId xmlns:a16="http://schemas.microsoft.com/office/drawing/2014/main" id="{1D77D710-DBB5-704F-AB32-82630CA20C9F}"/>
                  </a:ext>
                </a:extLst>
              </p:cNvPr>
              <p:cNvSpPr txBox="1">
                <a:spLocks/>
              </p:cNvSpPr>
              <p:nvPr/>
            </p:nvSpPr>
            <p:spPr>
              <a:xfrm>
                <a:off x="590550" y="4175461"/>
                <a:ext cx="11456670" cy="116606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solidFill>
                      <a:schemeClr val="tx1"/>
                    </a:solidFill>
                    <a:latin typeface="SimSong" panose="02020300000000000000" pitchFamily="18" charset="-122"/>
                    <a:ea typeface="SimSong" panose="02020300000000000000" pitchFamily="18" charset="-122"/>
                    <a:cs typeface="STKaiti" charset="-122"/>
                  </a:rPr>
                  <a:t>如果有某个辅助函数</a:t>
                </a:r>
                <a:r>
                  <a:rPr kumimoji="1" lang="en-US" altLang="zh-CN" sz="2800" dirty="0">
                    <a:solidFill>
                      <a:schemeClr val="tx1"/>
                    </a:solidFill>
                    <a:latin typeface="SimSong" panose="02020300000000000000" pitchFamily="18" charset="-122"/>
                    <a:ea typeface="SimSong" panose="02020300000000000000" pitchFamily="18" charset="-122"/>
                    <a:cs typeface="STKaiti" charset="-122"/>
                  </a:rPr>
                  <a:t>f(n)</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，并且存在一个正常数</a:t>
                </a:r>
                <a:r>
                  <a:rPr kumimoji="1" lang="en-US" altLang="zh-CN" sz="2800" dirty="0">
                    <a:solidFill>
                      <a:schemeClr val="tx1"/>
                    </a:solidFill>
                    <a:latin typeface="SimSong" panose="02020300000000000000" pitchFamily="18" charset="-122"/>
                    <a:ea typeface="SimSong" panose="02020300000000000000" pitchFamily="18" charset="-122"/>
                    <a:cs typeface="STKaiti" charset="-122"/>
                  </a:rPr>
                  <a:t>c</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，使得</a:t>
                </a:r>
                <a14:m>
                  <m:oMath xmlns:m="http://schemas.openxmlformats.org/officeDocument/2006/math">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𝑓</m:t>
                    </m:r>
                    <m:r>
                      <a:rPr kumimoji="1" lang="en-US" altLang="zh-CN" sz="2800" b="0" i="0" smtClean="0">
                        <a:solidFill>
                          <a:schemeClr val="tx1"/>
                        </a:solidFill>
                        <a:latin typeface="Cambria Math" panose="02040503050406030204" pitchFamily="18" charset="0"/>
                        <a:ea typeface="Cambria Math" panose="02040503050406030204" pitchFamily="18" charset="0"/>
                        <a:cs typeface="STKaiti" charset="-122"/>
                      </a:rPr>
                      <m:t>(</m:t>
                    </m:r>
                    <m:r>
                      <m:rPr>
                        <m:sty m:val="p"/>
                      </m:rPr>
                      <a:rPr kumimoji="1" lang="en-US" altLang="zh-CN" sz="2800" b="0" i="0" smtClean="0">
                        <a:solidFill>
                          <a:schemeClr val="tx1"/>
                        </a:solidFill>
                        <a:latin typeface="Cambria Math" panose="02040503050406030204" pitchFamily="18" charset="0"/>
                        <a:ea typeface="Cambria Math" panose="02040503050406030204" pitchFamily="18" charset="0"/>
                        <a:cs typeface="STKaiti" charset="-122"/>
                      </a:rPr>
                      <m:t>n</m:t>
                    </m:r>
                    <m:r>
                      <a:rPr kumimoji="1" lang="en-US" altLang="zh-CN" sz="2800" b="0" i="0"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𝑐</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𝑇</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𝑛</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oMath>
                </a14:m>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r>
                  <a:rPr kumimoji="1" lang="zh-CN" altLang="en-US" sz="2800" dirty="0">
                    <a:solidFill>
                      <a:schemeClr val="tx1"/>
                    </a:solidFill>
                    <a:latin typeface="SimSong" panose="02020300000000000000" pitchFamily="18" charset="-122"/>
                    <a:ea typeface="SimSong" panose="02020300000000000000" pitchFamily="18" charset="-122"/>
                    <a:cs typeface="STKaiti" charset="-122"/>
                  </a:rPr>
                  <a:t>恒成立，记作</a:t>
                </a:r>
                <a14:m>
                  <m:oMath xmlns:m="http://schemas.openxmlformats.org/officeDocument/2006/math">
                    <m:r>
                      <a:rPr kumimoji="1" lang="en-US" altLang="zh-CN" sz="2800" i="1">
                        <a:solidFill>
                          <a:schemeClr val="tx1"/>
                        </a:solidFill>
                        <a:latin typeface="Cambria Math" panose="02040503050406030204" pitchFamily="18" charset="0"/>
                        <a:ea typeface="Cambria Math" panose="02040503050406030204" pitchFamily="18" charset="0"/>
                        <a:cs typeface="STKaiti" charset="-122"/>
                      </a:rPr>
                      <m:t>𝑇</m:t>
                    </m:r>
                    <m:d>
                      <m:dPr>
                        <m:ctrlPr>
                          <a:rPr kumimoji="1" lang="en-US" altLang="zh-CN" sz="2800" i="1">
                            <a:solidFill>
                              <a:schemeClr val="tx1"/>
                            </a:solidFill>
                            <a:latin typeface="Cambria Math" panose="02040503050406030204" pitchFamily="18" charset="0"/>
                            <a:ea typeface="Cambria Math" panose="02040503050406030204" pitchFamily="18" charset="0"/>
                            <a:cs typeface="STKaiti" charset="-122"/>
                          </a:rPr>
                        </m:ctrlPr>
                      </m:dPr>
                      <m:e>
                        <m:r>
                          <a:rPr kumimoji="1" lang="en-US" altLang="zh-CN" sz="2800" i="1">
                            <a:solidFill>
                              <a:schemeClr val="tx1"/>
                            </a:solidFill>
                            <a:latin typeface="Cambria Math" panose="02040503050406030204" pitchFamily="18" charset="0"/>
                            <a:ea typeface="Cambria Math" panose="02040503050406030204" pitchFamily="18" charset="0"/>
                            <a:cs typeface="STKaiti" charset="-122"/>
                          </a:rPr>
                          <m:t>𝑛</m:t>
                        </m:r>
                      </m:e>
                    </m:d>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𝑂</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𝑓</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𝑛</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oMath>
                </a14:m>
                <a:r>
                  <a:rPr kumimoji="1" lang="en-US" altLang="zh-CN" sz="28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2800" dirty="0">
                    <a:solidFill>
                      <a:srgbClr val="C00000"/>
                    </a:solidFill>
                    <a:latin typeface="SimSong" panose="02020300000000000000" pitchFamily="18" charset="-122"/>
                    <a:ea typeface="SimSong" panose="02020300000000000000" pitchFamily="18" charset="-122"/>
                    <a:cs typeface="STKaiti" charset="-122"/>
                  </a:rPr>
                  <a:t>将</a:t>
                </a:r>
                <a14:m>
                  <m:oMath xmlns:m="http://schemas.openxmlformats.org/officeDocument/2006/math">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𝑂</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𝑓</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𝑛</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m:t>
                    </m:r>
                  </m:oMath>
                </a14:m>
                <a:r>
                  <a:rPr kumimoji="1" lang="zh-CN" altLang="en-US" sz="2800" dirty="0">
                    <a:solidFill>
                      <a:srgbClr val="C00000"/>
                    </a:solidFill>
                    <a:latin typeface="SimSong" panose="02020300000000000000" pitchFamily="18" charset="-122"/>
                    <a:ea typeface="SimSong" panose="02020300000000000000" pitchFamily="18" charset="-122"/>
                    <a:cs typeface="STKaiti" charset="-122"/>
                  </a:rPr>
                  <a:t>称为算法的渐进时间复杂度</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，简称</a:t>
                </a:r>
                <a:r>
                  <a:rPr kumimoji="1" lang="zh-CN" altLang="en-US" sz="2800" b="1" dirty="0">
                    <a:solidFill>
                      <a:srgbClr val="C00000"/>
                    </a:solidFill>
                    <a:latin typeface="SimSong" panose="02020300000000000000" pitchFamily="18" charset="-122"/>
                    <a:ea typeface="SimSong" panose="02020300000000000000" pitchFamily="18" charset="-122"/>
                    <a:cs typeface="STKaiti" charset="-122"/>
                  </a:rPr>
                  <a:t>时间复杂度</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p:txBody>
          </p:sp>
        </mc:Choice>
        <mc:Fallback xmlns="">
          <p:sp>
            <p:nvSpPr>
              <p:cNvPr id="18" name="标题 1">
                <a:extLst>
                  <a:ext uri="{FF2B5EF4-FFF2-40B4-BE49-F238E27FC236}">
                    <a16:creationId xmlns:a16="http://schemas.microsoft.com/office/drawing/2014/main" id="{1D77D710-DBB5-704F-AB32-82630CA20C9F}"/>
                  </a:ext>
                </a:extLst>
              </p:cNvPr>
              <p:cNvSpPr txBox="1">
                <a:spLocks noRot="1" noChangeAspect="1" noMove="1" noResize="1" noEditPoints="1" noAdjustHandles="1" noChangeArrowheads="1" noChangeShapeType="1" noTextEdit="1"/>
              </p:cNvSpPr>
              <p:nvPr/>
            </p:nvSpPr>
            <p:spPr>
              <a:xfrm>
                <a:off x="590550" y="4175461"/>
                <a:ext cx="11456670" cy="1166065"/>
              </a:xfrm>
              <a:prstGeom prst="rect">
                <a:avLst/>
              </a:prstGeom>
              <a:blipFill>
                <a:blip r:embed="rId2"/>
                <a:stretch>
                  <a:fillRect l="-1107" t="-6452" b="-31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546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标题 1">
                <a:extLst>
                  <a:ext uri="{FF2B5EF4-FFF2-40B4-BE49-F238E27FC236}">
                    <a16:creationId xmlns:a16="http://schemas.microsoft.com/office/drawing/2014/main" id="{CC36DA5F-4D8D-5541-8F8A-B62D8AB6F553}"/>
                  </a:ext>
                </a:extLst>
              </p:cNvPr>
              <p:cNvSpPr txBox="1">
                <a:spLocks/>
              </p:cNvSpPr>
              <p:nvPr/>
            </p:nvSpPr>
            <p:spPr>
              <a:xfrm>
                <a:off x="1874520" y="620023"/>
                <a:ext cx="873252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4</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、算法的时间复杂度</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14:m>
                  <m:oMath xmlns:m="http://schemas.openxmlformats.org/officeDocument/2006/math">
                    <m:r>
                      <a:rPr kumimoji="1" lang="en-US" altLang="zh-CN" sz="3200" i="1">
                        <a:solidFill>
                          <a:schemeClr val="tx1"/>
                        </a:solidFill>
                        <a:latin typeface="Cambria Math" panose="02040503050406030204" pitchFamily="18" charset="0"/>
                        <a:ea typeface="Cambria Math" panose="02040503050406030204" pitchFamily="18" charset="0"/>
                        <a:cs typeface="STKaiti" charset="-122"/>
                      </a:rPr>
                      <m:t>𝑂</m:t>
                    </m:r>
                    <m:r>
                      <a:rPr kumimoji="1" lang="en-US" altLang="zh-CN" sz="3200" i="1">
                        <a:solidFill>
                          <a:schemeClr val="tx1"/>
                        </a:solidFill>
                        <a:latin typeface="Cambria Math" panose="02040503050406030204" pitchFamily="18" charset="0"/>
                        <a:ea typeface="Cambria Math" panose="02040503050406030204" pitchFamily="18" charset="0"/>
                        <a:cs typeface="STKaiti" charset="-122"/>
                      </a:rPr>
                      <m:t>(</m:t>
                    </m:r>
                    <m:r>
                      <a:rPr kumimoji="1" lang="zh-CN" altLang="en-US" sz="3200" b="0" i="1" smtClean="0">
                        <a:solidFill>
                          <a:schemeClr val="tx1"/>
                        </a:solidFill>
                        <a:latin typeface="Cambria Math" panose="02040503050406030204" pitchFamily="18" charset="0"/>
                        <a:ea typeface="Cambria Math" panose="02040503050406030204" pitchFamily="18" charset="0"/>
                        <a:cs typeface="STKaiti" charset="-122"/>
                      </a:rPr>
                      <m:t> </m:t>
                    </m:r>
                    <m:r>
                      <a:rPr kumimoji="1" lang="en-US" altLang="zh-CN" sz="3200" i="1">
                        <a:solidFill>
                          <a:schemeClr val="tx1"/>
                        </a:solidFill>
                        <a:latin typeface="Cambria Math" panose="02040503050406030204" pitchFamily="18" charset="0"/>
                        <a:ea typeface="Cambria Math" panose="02040503050406030204" pitchFamily="18" charset="0"/>
                        <a:cs typeface="STKaiti" charset="-122"/>
                      </a:rPr>
                      <m:t>)</m:t>
                    </m:r>
                  </m:oMath>
                </a14:m>
                <a:endParaRPr kumimoji="1" lang="zh-CN" altLang="en-US" sz="3200" dirty="0">
                  <a:solidFill>
                    <a:schemeClr val="tx1"/>
                  </a:solidFill>
                  <a:latin typeface="SimSong" panose="02020300000000000000" pitchFamily="18" charset="-122"/>
                  <a:ea typeface="SimSong" panose="02020300000000000000" pitchFamily="18" charset="-122"/>
                  <a:cs typeface="STKaiti" charset="-122"/>
                </a:endParaRPr>
              </a:p>
            </p:txBody>
          </p:sp>
        </mc:Choice>
        <mc:Fallback xmlns="">
          <p:sp>
            <p:nvSpPr>
              <p:cNvPr id="16" name="标题 1">
                <a:extLst>
                  <a:ext uri="{FF2B5EF4-FFF2-40B4-BE49-F238E27FC236}">
                    <a16:creationId xmlns:a16="http://schemas.microsoft.com/office/drawing/2014/main" id="{CC36DA5F-4D8D-5541-8F8A-B62D8AB6F553}"/>
                  </a:ext>
                </a:extLst>
              </p:cNvPr>
              <p:cNvSpPr txBox="1">
                <a:spLocks noRot="1" noChangeAspect="1" noMove="1" noResize="1" noEditPoints="1" noAdjustHandles="1" noChangeArrowheads="1" noChangeShapeType="1" noTextEdit="1"/>
              </p:cNvSpPr>
              <p:nvPr/>
            </p:nvSpPr>
            <p:spPr>
              <a:xfrm>
                <a:off x="1874520" y="620023"/>
                <a:ext cx="8732520" cy="854242"/>
              </a:xfrm>
              <a:prstGeom prst="rect">
                <a:avLst/>
              </a:prstGeom>
              <a:blipFill>
                <a:blip r:embed="rId2"/>
                <a:stretch>
                  <a:fillRect l="-1744" t="-10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标题 1">
                <a:extLst>
                  <a:ext uri="{FF2B5EF4-FFF2-40B4-BE49-F238E27FC236}">
                    <a16:creationId xmlns:a16="http://schemas.microsoft.com/office/drawing/2014/main" id="{1D77D710-DBB5-704F-AB32-82630CA20C9F}"/>
                  </a:ext>
                </a:extLst>
              </p:cNvPr>
              <p:cNvSpPr txBox="1">
                <a:spLocks/>
              </p:cNvSpPr>
              <p:nvPr/>
            </p:nvSpPr>
            <p:spPr>
              <a:xfrm>
                <a:off x="512445" y="1306531"/>
                <a:ext cx="11456670" cy="116606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solidFill>
                      <a:schemeClr val="tx1"/>
                    </a:solidFill>
                    <a:latin typeface="SimSong" panose="02020300000000000000" pitchFamily="18" charset="-122"/>
                    <a:ea typeface="SimSong" panose="02020300000000000000" pitchFamily="18" charset="-122"/>
                    <a:cs typeface="STKaiti" charset="-122"/>
                  </a:rPr>
                  <a:t>如果有某个辅助函数</a:t>
                </a:r>
                <a:r>
                  <a:rPr kumimoji="1" lang="en-US" altLang="zh-CN" sz="2800" dirty="0">
                    <a:solidFill>
                      <a:schemeClr val="tx1"/>
                    </a:solidFill>
                    <a:latin typeface="SimSong" panose="02020300000000000000" pitchFamily="18" charset="-122"/>
                    <a:ea typeface="SimSong" panose="02020300000000000000" pitchFamily="18" charset="-122"/>
                    <a:cs typeface="STKaiti" charset="-122"/>
                  </a:rPr>
                  <a:t>f(n)</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，并且存在一个正常数</a:t>
                </a:r>
                <a:r>
                  <a:rPr kumimoji="1" lang="en-US" altLang="zh-CN" sz="2800" dirty="0">
                    <a:solidFill>
                      <a:schemeClr val="tx1"/>
                    </a:solidFill>
                    <a:latin typeface="SimSong" panose="02020300000000000000" pitchFamily="18" charset="-122"/>
                    <a:ea typeface="SimSong" panose="02020300000000000000" pitchFamily="18" charset="-122"/>
                    <a:cs typeface="STKaiti" charset="-122"/>
                  </a:rPr>
                  <a:t>c</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，使得</a:t>
                </a:r>
                <a14:m>
                  <m:oMath xmlns:m="http://schemas.openxmlformats.org/officeDocument/2006/math">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𝑓</m:t>
                    </m:r>
                    <m:r>
                      <a:rPr kumimoji="1" lang="en-US" altLang="zh-CN" sz="2800" b="0" i="0" smtClean="0">
                        <a:solidFill>
                          <a:schemeClr val="tx1"/>
                        </a:solidFill>
                        <a:latin typeface="Cambria Math" panose="02040503050406030204" pitchFamily="18" charset="0"/>
                        <a:ea typeface="Cambria Math" panose="02040503050406030204" pitchFamily="18" charset="0"/>
                        <a:cs typeface="STKaiti" charset="-122"/>
                      </a:rPr>
                      <m:t>(</m:t>
                    </m:r>
                    <m:r>
                      <m:rPr>
                        <m:sty m:val="p"/>
                      </m:rPr>
                      <a:rPr kumimoji="1" lang="en-US" altLang="zh-CN" sz="2800" b="0" i="0" smtClean="0">
                        <a:solidFill>
                          <a:schemeClr val="tx1"/>
                        </a:solidFill>
                        <a:latin typeface="Cambria Math" panose="02040503050406030204" pitchFamily="18" charset="0"/>
                        <a:ea typeface="Cambria Math" panose="02040503050406030204" pitchFamily="18" charset="0"/>
                        <a:cs typeface="STKaiti" charset="-122"/>
                      </a:rPr>
                      <m:t>n</m:t>
                    </m:r>
                    <m:r>
                      <a:rPr kumimoji="1" lang="en-US" altLang="zh-CN" sz="2800" b="0" i="0"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𝑐</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𝑇</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𝑛</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oMath>
                </a14:m>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r>
                  <a:rPr kumimoji="1" lang="zh-CN" altLang="en-US" sz="2800" dirty="0">
                    <a:solidFill>
                      <a:schemeClr val="tx1"/>
                    </a:solidFill>
                    <a:latin typeface="SimSong" panose="02020300000000000000" pitchFamily="18" charset="-122"/>
                    <a:ea typeface="SimSong" panose="02020300000000000000" pitchFamily="18" charset="-122"/>
                    <a:cs typeface="STKaiti" charset="-122"/>
                  </a:rPr>
                  <a:t>恒成立，记作</a:t>
                </a:r>
                <a14:m>
                  <m:oMath xmlns:m="http://schemas.openxmlformats.org/officeDocument/2006/math">
                    <m:r>
                      <a:rPr kumimoji="1" lang="en-US" altLang="zh-CN" sz="2800" i="1">
                        <a:solidFill>
                          <a:schemeClr val="tx1"/>
                        </a:solidFill>
                        <a:latin typeface="Cambria Math" panose="02040503050406030204" pitchFamily="18" charset="0"/>
                        <a:ea typeface="Cambria Math" panose="02040503050406030204" pitchFamily="18" charset="0"/>
                        <a:cs typeface="STKaiti" charset="-122"/>
                      </a:rPr>
                      <m:t>𝑇</m:t>
                    </m:r>
                    <m:d>
                      <m:dPr>
                        <m:ctrlPr>
                          <a:rPr kumimoji="1" lang="en-US" altLang="zh-CN" sz="2800" i="1">
                            <a:solidFill>
                              <a:schemeClr val="tx1"/>
                            </a:solidFill>
                            <a:latin typeface="Cambria Math" panose="02040503050406030204" pitchFamily="18" charset="0"/>
                            <a:ea typeface="Cambria Math" panose="02040503050406030204" pitchFamily="18" charset="0"/>
                            <a:cs typeface="STKaiti" charset="-122"/>
                          </a:rPr>
                        </m:ctrlPr>
                      </m:dPr>
                      <m:e>
                        <m:r>
                          <a:rPr kumimoji="1" lang="en-US" altLang="zh-CN" sz="2800" i="1">
                            <a:solidFill>
                              <a:schemeClr val="tx1"/>
                            </a:solidFill>
                            <a:latin typeface="Cambria Math" panose="02040503050406030204" pitchFamily="18" charset="0"/>
                            <a:ea typeface="Cambria Math" panose="02040503050406030204" pitchFamily="18" charset="0"/>
                            <a:cs typeface="STKaiti" charset="-122"/>
                          </a:rPr>
                          <m:t>𝑛</m:t>
                        </m:r>
                      </m:e>
                    </m:d>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𝑂</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𝑓</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𝑛</m:t>
                    </m:r>
                    <m:r>
                      <a:rPr kumimoji="1" lang="en-US" altLang="zh-CN" sz="2800" b="0" i="1" smtClean="0">
                        <a:solidFill>
                          <a:schemeClr val="tx1"/>
                        </a:solidFill>
                        <a:latin typeface="Cambria Math" panose="02040503050406030204" pitchFamily="18" charset="0"/>
                        <a:ea typeface="Cambria Math" panose="02040503050406030204" pitchFamily="18" charset="0"/>
                        <a:cs typeface="STKaiti" charset="-122"/>
                      </a:rPr>
                      <m:t>))</m:t>
                    </m:r>
                  </m:oMath>
                </a14:m>
                <a:r>
                  <a:rPr kumimoji="1" lang="en-US" altLang="zh-CN" sz="28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2800" dirty="0">
                    <a:solidFill>
                      <a:srgbClr val="C00000"/>
                    </a:solidFill>
                    <a:latin typeface="SimSong" panose="02020300000000000000" pitchFamily="18" charset="-122"/>
                    <a:ea typeface="SimSong" panose="02020300000000000000" pitchFamily="18" charset="-122"/>
                    <a:cs typeface="STKaiti" charset="-122"/>
                  </a:rPr>
                  <a:t>将</a:t>
                </a:r>
                <a14:m>
                  <m:oMath xmlns:m="http://schemas.openxmlformats.org/officeDocument/2006/math">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𝑂</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𝑓</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𝑛</m:t>
                    </m:r>
                    <m:r>
                      <a:rPr kumimoji="1" lang="en-US" altLang="zh-CN" sz="2800" i="1">
                        <a:solidFill>
                          <a:srgbClr val="C00000"/>
                        </a:solidFill>
                        <a:latin typeface="Cambria Math" panose="02040503050406030204" pitchFamily="18" charset="0"/>
                        <a:ea typeface="Cambria Math" panose="02040503050406030204" pitchFamily="18" charset="0"/>
                        <a:cs typeface="STKaiti" charset="-122"/>
                      </a:rPr>
                      <m:t>))</m:t>
                    </m:r>
                  </m:oMath>
                </a14:m>
                <a:r>
                  <a:rPr kumimoji="1" lang="zh-CN" altLang="en-US" sz="2800" dirty="0">
                    <a:solidFill>
                      <a:srgbClr val="C00000"/>
                    </a:solidFill>
                    <a:latin typeface="SimSong" panose="02020300000000000000" pitchFamily="18" charset="-122"/>
                    <a:ea typeface="SimSong" panose="02020300000000000000" pitchFamily="18" charset="-122"/>
                    <a:cs typeface="STKaiti" charset="-122"/>
                  </a:rPr>
                  <a:t>称为算法的渐进时间复杂度</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，简称</a:t>
                </a:r>
                <a:r>
                  <a:rPr kumimoji="1" lang="zh-CN" altLang="en-US" sz="2800" b="1" dirty="0">
                    <a:solidFill>
                      <a:srgbClr val="C00000"/>
                    </a:solidFill>
                    <a:latin typeface="SimSong" panose="02020300000000000000" pitchFamily="18" charset="-122"/>
                    <a:ea typeface="SimSong" panose="02020300000000000000" pitchFamily="18" charset="-122"/>
                    <a:cs typeface="STKaiti" charset="-122"/>
                  </a:rPr>
                  <a:t>时间复杂度</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p:txBody>
          </p:sp>
        </mc:Choice>
        <mc:Fallback xmlns="">
          <p:sp>
            <p:nvSpPr>
              <p:cNvPr id="18" name="标题 1">
                <a:extLst>
                  <a:ext uri="{FF2B5EF4-FFF2-40B4-BE49-F238E27FC236}">
                    <a16:creationId xmlns:a16="http://schemas.microsoft.com/office/drawing/2014/main" id="{1D77D710-DBB5-704F-AB32-82630CA20C9F}"/>
                  </a:ext>
                </a:extLst>
              </p:cNvPr>
              <p:cNvSpPr txBox="1">
                <a:spLocks noRot="1" noChangeAspect="1" noMove="1" noResize="1" noEditPoints="1" noAdjustHandles="1" noChangeArrowheads="1" noChangeShapeType="1" noTextEdit="1"/>
              </p:cNvSpPr>
              <p:nvPr/>
            </p:nvSpPr>
            <p:spPr>
              <a:xfrm>
                <a:off x="512445" y="1306531"/>
                <a:ext cx="11456670" cy="1166065"/>
              </a:xfrm>
              <a:prstGeom prst="rect">
                <a:avLst/>
              </a:prstGeom>
              <a:blipFill>
                <a:blip r:embed="rId3"/>
                <a:stretch>
                  <a:fillRect l="-997" t="-6452" b="-31183"/>
                </a:stretch>
              </a:blipFill>
            </p:spPr>
            <p:txBody>
              <a:bodyPr/>
              <a:lstStyle/>
              <a:p>
                <a:r>
                  <a:rPr lang="zh-CN" altLang="en-US">
                    <a:noFill/>
                  </a:rPr>
                  <a:t> </a:t>
                </a:r>
              </a:p>
            </p:txBody>
          </p:sp>
        </mc:Fallback>
      </mc:AlternateContent>
      <p:sp>
        <p:nvSpPr>
          <p:cNvPr id="6" name="标题 1">
            <a:extLst>
              <a:ext uri="{FF2B5EF4-FFF2-40B4-BE49-F238E27FC236}">
                <a16:creationId xmlns:a16="http://schemas.microsoft.com/office/drawing/2014/main" id="{A10E8470-E566-8A4E-A1EF-2C97047F4456}"/>
              </a:ext>
            </a:extLst>
          </p:cNvPr>
          <p:cNvSpPr txBox="1">
            <a:spLocks/>
          </p:cNvSpPr>
          <p:nvPr/>
        </p:nvSpPr>
        <p:spPr>
          <a:xfrm>
            <a:off x="1543051" y="3159104"/>
            <a:ext cx="4606290" cy="3097530"/>
          </a:xfrm>
          <a:prstGeom prst="rect">
            <a:avLst/>
          </a:prstGeom>
          <a:ln>
            <a:no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main(</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const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char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argc</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int</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sum=0, n=100;</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for(</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=0;i&lt;=</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n;i</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{sum=</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sum+i</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printf</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(“%d\</a:t>
            </a:r>
            <a:r>
              <a:rPr kumimoji="1" lang="en-US" altLang="zh-CN" sz="24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n”,sum</a:t>
            </a:r>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	return 0;</a:t>
            </a:r>
          </a:p>
          <a:p>
            <a:r>
              <a:rPr kumimoji="1" lang="en-US" altLang="zh-CN"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p>
          <a:p>
            <a:endParaRPr kumimoji="1" lang="zh-CN" altLang="en-US" sz="24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endParaRPr>
          </a:p>
        </p:txBody>
      </p:sp>
      <p:sp>
        <p:nvSpPr>
          <p:cNvPr id="8" name="文本框 7">
            <a:extLst>
              <a:ext uri="{FF2B5EF4-FFF2-40B4-BE49-F238E27FC236}">
                <a16:creationId xmlns:a16="http://schemas.microsoft.com/office/drawing/2014/main" id="{D1D68CFE-EFCC-DB40-A6C1-020555988EA1}"/>
              </a:ext>
            </a:extLst>
          </p:cNvPr>
          <p:cNvSpPr txBox="1"/>
          <p:nvPr/>
        </p:nvSpPr>
        <p:spPr>
          <a:xfrm>
            <a:off x="6846570" y="3617595"/>
            <a:ext cx="4903470" cy="1569660"/>
          </a:xfrm>
          <a:prstGeom prst="rect">
            <a:avLst/>
          </a:prstGeom>
          <a:noFill/>
        </p:spPr>
        <p:txBody>
          <a:bodyPr wrap="square" rtlCol="0">
            <a:spAutoFit/>
          </a:bodyPr>
          <a:lstStyle/>
          <a:p>
            <a:pPr algn="just"/>
            <a:r>
              <a:rPr kumimoji="1" lang="zh-CN" altLang="en-US" sz="2400" dirty="0">
                <a:latin typeface="SimSong" panose="02020300000000000000" pitchFamily="18" charset="-122"/>
                <a:ea typeface="SimSong" panose="02020300000000000000" pitchFamily="18" charset="-122"/>
              </a:rPr>
              <a:t>算法执行时间为</a:t>
            </a:r>
            <a:r>
              <a:rPr kumimoji="1" lang="en-US" altLang="zh-CN" sz="2400" dirty="0">
                <a:latin typeface="Times New Roman" panose="02020603050405020304" pitchFamily="18" charset="0"/>
                <a:ea typeface="SimSong" panose="02020300000000000000" pitchFamily="18" charset="-122"/>
                <a:cs typeface="Times New Roman" panose="02020603050405020304" pitchFamily="18" charset="0"/>
              </a:rPr>
              <a:t>2n+5</a:t>
            </a:r>
            <a:r>
              <a:rPr kumimoji="1" lang="zh-CN" altLang="en-US" sz="2400" dirty="0">
                <a:latin typeface="SimSong" panose="02020300000000000000" pitchFamily="18" charset="-122"/>
                <a:ea typeface="SimSong" panose="02020300000000000000" pitchFamily="18" charset="-122"/>
              </a:rPr>
              <a:t>，当问题规模</a:t>
            </a:r>
            <a:r>
              <a:rPr kumimoji="1" lang="en-US" altLang="zh-CN" sz="2400" dirty="0">
                <a:latin typeface="Times New Roman" panose="02020603050405020304" pitchFamily="18" charset="0"/>
                <a:ea typeface="SimSong" panose="02020300000000000000" pitchFamily="18" charset="-122"/>
                <a:cs typeface="Times New Roman" panose="02020603050405020304" pitchFamily="18" charset="0"/>
              </a:rPr>
              <a:t>n</a:t>
            </a:r>
            <a:r>
              <a:rPr kumimoji="1" lang="zh-CN" altLang="en-US" sz="2400" dirty="0">
                <a:latin typeface="SimSong" panose="02020300000000000000" pitchFamily="18" charset="-122"/>
                <a:ea typeface="SimSong" panose="02020300000000000000" pitchFamily="18" charset="-122"/>
              </a:rPr>
              <a:t>变为无穷大时，该算法的执行时间可估算为</a:t>
            </a:r>
            <a:r>
              <a:rPr kumimoji="1" lang="en-US" altLang="zh-CN" sz="2400" dirty="0">
                <a:latin typeface="Times New Roman" panose="02020603050405020304" pitchFamily="18" charset="0"/>
                <a:ea typeface="SimSong" panose="02020300000000000000" pitchFamily="18" charset="-122"/>
                <a:cs typeface="Times New Roman" panose="02020603050405020304" pitchFamily="18" charset="0"/>
              </a:rPr>
              <a:t>n</a:t>
            </a:r>
            <a:r>
              <a:rPr kumimoji="1" lang="zh-CN" altLang="en-US" sz="2400" dirty="0">
                <a:latin typeface="SimSong" panose="02020300000000000000" pitchFamily="18" charset="-122"/>
                <a:ea typeface="SimSong" panose="02020300000000000000" pitchFamily="18" charset="-122"/>
              </a:rPr>
              <a:t>，则该算法的时间复杂度为</a:t>
            </a:r>
            <a:r>
              <a:rPr kumimoji="1" lang="en-US" altLang="zh-CN" sz="2400" dirty="0">
                <a:latin typeface="Times New Roman" panose="02020603050405020304" pitchFamily="18" charset="0"/>
                <a:ea typeface="SimSong" panose="02020300000000000000" pitchFamily="18" charset="-122"/>
                <a:cs typeface="Times New Roman" panose="02020603050405020304" pitchFamily="18" charset="0"/>
              </a:rPr>
              <a:t>O(n)</a:t>
            </a:r>
            <a:r>
              <a:rPr kumimoji="1" lang="zh-CN" altLang="en-US" sz="2400" dirty="0">
                <a:latin typeface="SimSong" panose="02020300000000000000" pitchFamily="18" charset="-122"/>
                <a:ea typeface="SimSong" panose="02020300000000000000" pitchFamily="18" charset="-122"/>
              </a:rPr>
              <a:t>。</a:t>
            </a:r>
          </a:p>
        </p:txBody>
      </p:sp>
    </p:spTree>
    <p:extLst>
      <p:ext uri="{BB962C8B-B14F-4D97-AF65-F5344CB8AC3E}">
        <p14:creationId xmlns:p14="http://schemas.microsoft.com/office/powerpoint/2010/main" val="105780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0059" y="1583885"/>
            <a:ext cx="10869931" cy="954107"/>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a:t>
            </a:r>
            <a:r>
              <a:rPr kumimoji="1" lang="zh-CN" altLang="en-US" sz="2800" dirty="0">
                <a:latin typeface="STKaiti" charset="-122"/>
                <a:ea typeface="STKaiti" charset="-122"/>
                <a:cs typeface="STKaiti" charset="-122"/>
              </a:rPr>
              <a:t>定理</a:t>
            </a:r>
            <a:r>
              <a:rPr kumimoji="1" lang="en-US" altLang="zh-CN" sz="2800" dirty="0">
                <a:latin typeface="STKaiti" charset="-122"/>
                <a:ea typeface="STKaiti" charset="-122"/>
                <a:cs typeface="STKaiti" charset="-122"/>
              </a:rPr>
              <a:t>】</a:t>
            </a:r>
            <a:r>
              <a:rPr kumimoji="1" lang="zh-CN" altLang="en-US" sz="2800" dirty="0">
                <a:latin typeface="STKaiti" charset="-122"/>
                <a:ea typeface="STKaiti" charset="-122"/>
                <a:cs typeface="STKaiti" charset="-122"/>
              </a:rPr>
              <a:t>从数学的角度提供了另外一种估算算法时间复杂度的方法。可以证明符号</a:t>
            </a:r>
            <a:r>
              <a:rPr kumimoji="1" lang="en-US" altLang="zh-CN" sz="2800" i="1" dirty="0">
                <a:latin typeface="STKaiti" charset="-122"/>
                <a:ea typeface="STKaiti" charset="-122"/>
                <a:cs typeface="STKaiti" charset="-122"/>
              </a:rPr>
              <a:t>O</a:t>
            </a:r>
            <a:r>
              <a:rPr kumimoji="1" lang="zh-CN" altLang="en-US" sz="2800" dirty="0">
                <a:latin typeface="STKaiti" charset="-122"/>
                <a:ea typeface="STKaiti" charset="-122"/>
                <a:cs typeface="STKaiti" charset="-122"/>
              </a:rPr>
              <a:t>有如下的运算原则</a:t>
            </a:r>
            <a:endParaRPr kumimoji="1" lang="en-US" altLang="zh-CN" sz="2800" dirty="0">
              <a:latin typeface="STKaiti" charset="-122"/>
              <a:ea typeface="STKaiti" charset="-122"/>
              <a:cs typeface="STKaiti" charset="-122"/>
            </a:endParaRPr>
          </a:p>
        </p:txBody>
      </p:sp>
      <mc:AlternateContent xmlns:mc="http://schemas.openxmlformats.org/markup-compatibility/2006" xmlns:a14="http://schemas.microsoft.com/office/drawing/2010/main">
        <mc:Choice Requires="a14">
          <p:sp>
            <p:nvSpPr>
              <p:cNvPr id="5" name="文本框 4"/>
              <p:cNvSpPr txBox="1"/>
              <p:nvPr/>
            </p:nvSpPr>
            <p:spPr>
              <a:xfrm>
                <a:off x="2121693" y="3041650"/>
                <a:ext cx="7586662" cy="2034018"/>
              </a:xfrm>
              <a:prstGeom prst="rect">
                <a:avLst/>
              </a:prstGeom>
              <a:noFill/>
              <a:ln>
                <a:solidFill>
                  <a:srgbClr val="C00000"/>
                </a:solidFill>
              </a:ln>
            </p:spPr>
            <p:txBody>
              <a:bodyPr wrap="square" rtlCol="0">
                <a:spAutoFit/>
              </a:bodyPr>
              <a:lstStyle/>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1</a:t>
                </a:r>
                <a:r>
                  <a:rPr kumimoji="1" lang="zh-CN" altLang="en-US" sz="2400" dirty="0">
                    <a:latin typeface="STKaiti" charset="-122"/>
                    <a:ea typeface="STKaiti" charset="-122"/>
                    <a:cs typeface="STKaiti" charset="-122"/>
                  </a:rPr>
                  <a:t>）</a:t>
                </a:r>
                <a14:m>
                  <m:oMath xmlns:m="http://schemas.openxmlformats.org/officeDocument/2006/math">
                    <m:r>
                      <a:rPr kumimoji="1" lang="en-US" altLang="zh-CN" sz="2400" i="1">
                        <a:latin typeface="Cambria Math" charset="0"/>
                        <a:ea typeface="STKaiti" charset="-122"/>
                        <a:cs typeface="STKaiti" charset="-122"/>
                      </a:rPr>
                      <m:t>𝑂</m:t>
                    </m:r>
                    <m:d>
                      <m:dPr>
                        <m:ctrlPr>
                          <a:rPr kumimoji="1" lang="en-US" altLang="zh-CN" sz="2400" b="0" i="1" smtClean="0">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𝑓</m:t>
                        </m:r>
                      </m:e>
                    </m:d>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𝑂</m:t>
                    </m:r>
                    <m:d>
                      <m:dPr>
                        <m:ctrlPr>
                          <a:rPr kumimoji="1" lang="en-US" altLang="zh-CN" sz="2400" b="0" i="1" smtClean="0">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𝑔</m:t>
                        </m:r>
                      </m:e>
                    </m:d>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𝑂</m:t>
                    </m:r>
                    <m:d>
                      <m:dPr>
                        <m:ctrlPr>
                          <a:rPr kumimoji="1" lang="en-US" altLang="zh-CN" sz="2400" b="0" i="1" smtClean="0">
                            <a:latin typeface="Cambria Math" panose="02040503050406030204" pitchFamily="18" charset="0"/>
                            <a:ea typeface="STKaiti" charset="-122"/>
                            <a:cs typeface="STKaiti" charset="-122"/>
                          </a:rPr>
                        </m:ctrlPr>
                      </m:dPr>
                      <m:e>
                        <m:func>
                          <m:funcPr>
                            <m:ctrlPr>
                              <a:rPr kumimoji="1" lang="en-US" altLang="zh-CN" sz="2400" b="0" i="1" smtClean="0">
                                <a:latin typeface="Cambria Math" panose="02040503050406030204" pitchFamily="18" charset="0"/>
                                <a:ea typeface="STKaiti" charset="-122"/>
                                <a:cs typeface="STKaiti" charset="-122"/>
                              </a:rPr>
                            </m:ctrlPr>
                          </m:funcPr>
                          <m:fName>
                            <m:r>
                              <m:rPr>
                                <m:sty m:val="p"/>
                              </m:rPr>
                              <a:rPr kumimoji="1" lang="en-US" altLang="zh-CN" sz="2400" b="0" i="0" smtClean="0">
                                <a:latin typeface="Cambria Math" charset="0"/>
                                <a:ea typeface="STKaiti" charset="-122"/>
                                <a:cs typeface="STKaiti" charset="-122"/>
                              </a:rPr>
                              <m:t>max</m:t>
                            </m:r>
                          </m:fName>
                          <m:e>
                            <m:d>
                              <m:dPr>
                                <m:ctrlPr>
                                  <a:rPr kumimoji="1" lang="en-US" altLang="zh-CN" sz="2400" b="0" i="1" smtClean="0">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𝑓</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𝑔</m:t>
                                </m:r>
                              </m:e>
                            </m:d>
                          </m:e>
                        </m:func>
                      </m:e>
                    </m:d>
                  </m:oMath>
                </a14:m>
                <a:endParaRPr kumimoji="1" lang="en-US" altLang="zh-CN" sz="2400" b="0" dirty="0">
                  <a:latin typeface="STKaiti" charset="-122"/>
                  <a:ea typeface="STKaiti" charset="-122"/>
                  <a:cs typeface="STKaiti" charset="-122"/>
                </a:endParaRPr>
              </a:p>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2</a:t>
                </a:r>
                <a:r>
                  <a:rPr kumimoji="1" lang="zh-CN" altLang="en-US" sz="2400" dirty="0">
                    <a:latin typeface="STKaiti" charset="-122"/>
                    <a:ea typeface="STKaiti" charset="-122"/>
                    <a:cs typeface="STKaiti" charset="-122"/>
                  </a:rPr>
                  <a:t>）</a:t>
                </a:r>
                <a14:m>
                  <m:oMath xmlns:m="http://schemas.openxmlformats.org/officeDocument/2006/math">
                    <m:r>
                      <a:rPr kumimoji="1" lang="en-US" altLang="zh-CN" sz="2400" i="1">
                        <a:latin typeface="Cambria Math" charset="0"/>
                        <a:ea typeface="STKaiti" charset="-122"/>
                        <a:cs typeface="STKaiti" charset="-122"/>
                      </a:rPr>
                      <m:t>𝑂</m:t>
                    </m:r>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𝑓</m:t>
                        </m:r>
                      </m:e>
                    </m:d>
                    <m:r>
                      <a:rPr kumimoji="1" lang="en-US" altLang="zh-CN" sz="2400" i="1" smtClean="0">
                        <a:latin typeface="Cambria Math" charset="0"/>
                        <a:ea typeface="STKaiti" charset="-122"/>
                        <a:cs typeface="STKaiti" charset="-122"/>
                      </a:rPr>
                      <m:t>∙</m:t>
                    </m:r>
                    <m:r>
                      <a:rPr kumimoji="1" lang="en-US" altLang="zh-CN" sz="2400" i="1">
                        <a:latin typeface="Cambria Math" charset="0"/>
                        <a:ea typeface="STKaiti" charset="-122"/>
                        <a:cs typeface="STKaiti" charset="-122"/>
                      </a:rPr>
                      <m:t>𝑂</m:t>
                    </m:r>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𝑔</m:t>
                        </m:r>
                      </m:e>
                    </m:d>
                    <m:r>
                      <a:rPr kumimoji="1" lang="en-US" altLang="zh-CN" sz="2400" i="1">
                        <a:latin typeface="Cambria Math" charset="0"/>
                        <a:ea typeface="STKaiti" charset="-122"/>
                        <a:cs typeface="STKaiti" charset="-122"/>
                      </a:rPr>
                      <m:t>=</m:t>
                    </m:r>
                    <m:r>
                      <a:rPr kumimoji="1" lang="en-US" altLang="zh-CN" sz="2400" i="1">
                        <a:latin typeface="Cambria Math" charset="0"/>
                        <a:ea typeface="STKaiti" charset="-122"/>
                        <a:cs typeface="STKaiti" charset="-122"/>
                      </a:rPr>
                      <m:t>𝑂</m:t>
                    </m:r>
                    <m:d>
                      <m:dPr>
                        <m:ctrlPr>
                          <a:rPr kumimoji="1" lang="en-US" altLang="zh-CN" sz="2400" i="1">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𝑓𝑔</m:t>
                        </m:r>
                      </m:e>
                    </m:d>
                  </m:oMath>
                </a14:m>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3</a:t>
                </a:r>
                <a:r>
                  <a:rPr kumimoji="1" lang="zh-CN" altLang="en-US" sz="2400" dirty="0">
                    <a:latin typeface="STKaiti" charset="-122"/>
                    <a:ea typeface="STKaiti" charset="-122"/>
                    <a:cs typeface="STKaiti" charset="-122"/>
                  </a:rPr>
                  <a:t>）如果</a:t>
                </a:r>
                <a14:m>
                  <m:oMath xmlns:m="http://schemas.openxmlformats.org/officeDocument/2006/math">
                    <m:r>
                      <a:rPr kumimoji="1" lang="en-US" altLang="zh-CN" sz="2400" b="0" i="1" smtClean="0">
                        <a:latin typeface="Cambria Math" charset="0"/>
                        <a:ea typeface="STKaiti" charset="-122"/>
                        <a:cs typeface="STKaiti" charset="-122"/>
                      </a:rPr>
                      <m:t>𝑔</m:t>
                    </m:r>
                    <m:d>
                      <m:dPr>
                        <m:ctrlPr>
                          <a:rPr kumimoji="1" lang="en-US" altLang="zh-CN" sz="2400" b="0" i="1" smtClean="0">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𝑁</m:t>
                        </m:r>
                      </m:e>
                    </m:d>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𝑂</m:t>
                    </m:r>
                    <m:d>
                      <m:dPr>
                        <m:ctrlPr>
                          <a:rPr kumimoji="1" lang="en-US" altLang="zh-CN" sz="2400" b="0" i="1" smtClean="0">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𝑓</m:t>
                        </m:r>
                        <m:d>
                          <m:dPr>
                            <m:ctrlPr>
                              <a:rPr kumimoji="1" lang="en-US" altLang="zh-CN" sz="2400" b="0" i="1" smtClean="0">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𝑁</m:t>
                            </m:r>
                          </m:e>
                        </m:d>
                      </m:e>
                    </m:d>
                  </m:oMath>
                </a14:m>
                <a:r>
                  <a:rPr kumimoji="1" lang="zh-CN" altLang="en-US" sz="2400" dirty="0">
                    <a:latin typeface="STKaiti" charset="-122"/>
                    <a:ea typeface="STKaiti" charset="-122"/>
                    <a:cs typeface="STKaiti" charset="-122"/>
                  </a:rPr>
                  <a:t>，则</a:t>
                </a:r>
                <a14:m>
                  <m:oMath xmlns:m="http://schemas.openxmlformats.org/officeDocument/2006/math">
                    <m:r>
                      <a:rPr kumimoji="1" lang="en-US" altLang="zh-CN" sz="2400" i="1">
                        <a:latin typeface="Cambria Math" charset="0"/>
                        <a:ea typeface="STKaiti" charset="-122"/>
                        <a:cs typeface="STKaiti" charset="-122"/>
                      </a:rPr>
                      <m:t>𝑂</m:t>
                    </m:r>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𝑓</m:t>
                        </m:r>
                      </m:e>
                    </m:d>
                    <m:r>
                      <a:rPr kumimoji="1" lang="en-US" altLang="zh-CN" sz="2400" i="1">
                        <a:latin typeface="Cambria Math" charset="0"/>
                        <a:ea typeface="STKaiti" charset="-122"/>
                        <a:cs typeface="STKaiti" charset="-122"/>
                      </a:rPr>
                      <m:t>+</m:t>
                    </m:r>
                    <m:r>
                      <a:rPr kumimoji="1" lang="en-US" altLang="zh-CN" sz="2400" i="1">
                        <a:latin typeface="Cambria Math" charset="0"/>
                        <a:ea typeface="STKaiti" charset="-122"/>
                        <a:cs typeface="STKaiti" charset="-122"/>
                      </a:rPr>
                      <m:t>𝑂</m:t>
                    </m:r>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𝑔</m:t>
                        </m:r>
                      </m:e>
                    </m:d>
                    <m:r>
                      <a:rPr kumimoji="1" lang="en-US" altLang="zh-CN" sz="2400" i="1">
                        <a:latin typeface="Cambria Math" charset="0"/>
                        <a:ea typeface="STKaiti" charset="-122"/>
                        <a:cs typeface="STKaiti" charset="-122"/>
                      </a:rPr>
                      <m:t>=</m:t>
                    </m:r>
                    <m:r>
                      <a:rPr kumimoji="1" lang="en-US" altLang="zh-CN" sz="2400" i="1">
                        <a:latin typeface="Cambria Math" charset="0"/>
                        <a:ea typeface="STKaiti" charset="-122"/>
                        <a:cs typeface="STKaiti" charset="-122"/>
                      </a:rPr>
                      <m:t>𝑂</m:t>
                    </m:r>
                    <m:d>
                      <m:dPr>
                        <m:ctrlPr>
                          <a:rPr kumimoji="1" lang="en-US" altLang="zh-CN" sz="2400" i="1">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𝑓</m:t>
                        </m:r>
                      </m:e>
                    </m:d>
                  </m:oMath>
                </a14:m>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4</a:t>
                </a:r>
                <a:r>
                  <a:rPr kumimoji="1" lang="zh-CN" altLang="en-US" sz="2400" dirty="0">
                    <a:latin typeface="STKaiti" charset="-122"/>
                    <a:ea typeface="STKaiti" charset="-122"/>
                    <a:cs typeface="STKaiti" charset="-122"/>
                  </a:rPr>
                  <a:t>）</a:t>
                </a:r>
                <a14:m>
                  <m:oMath xmlns:m="http://schemas.openxmlformats.org/officeDocument/2006/math">
                    <m:r>
                      <a:rPr kumimoji="1" lang="en-US" altLang="zh-CN" sz="2400" b="0" i="1" smtClean="0">
                        <a:latin typeface="Cambria Math" charset="0"/>
                        <a:ea typeface="STKaiti" charset="-122"/>
                        <a:cs typeface="STKaiti" charset="-122"/>
                      </a:rPr>
                      <m:t>𝑂</m:t>
                    </m:r>
                    <m:d>
                      <m:dPr>
                        <m:ctrlPr>
                          <a:rPr kumimoji="1" lang="en-US" altLang="zh-CN" sz="2400" b="0" i="1" smtClean="0">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𝐶𝑓</m:t>
                        </m:r>
                        <m:d>
                          <m:dPr>
                            <m:ctrlPr>
                              <a:rPr kumimoji="1" lang="en-US" altLang="zh-CN" sz="2400" b="0" i="1" smtClean="0">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𝑁</m:t>
                            </m:r>
                          </m:e>
                        </m:d>
                      </m:e>
                    </m:d>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𝑂</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𝑓</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𝑁</m:t>
                    </m:r>
                    <m:r>
                      <a:rPr kumimoji="1" lang="en-US" altLang="zh-CN" sz="2400" b="0" i="1" smtClean="0">
                        <a:latin typeface="Cambria Math" charset="0"/>
                        <a:ea typeface="STKaiti" charset="-122"/>
                        <a:cs typeface="STKaiti" charset="-122"/>
                      </a:rPr>
                      <m:t>))</m:t>
                    </m:r>
                  </m:oMath>
                </a14:m>
                <a:r>
                  <a:rPr kumimoji="1" lang="zh-CN" altLang="en-US" sz="2400" dirty="0">
                    <a:latin typeface="STKaiti" charset="-122"/>
                    <a:ea typeface="STKaiti" charset="-122"/>
                    <a:cs typeface="STKaiti" charset="-122"/>
                  </a:rPr>
                  <a:t>，其中</a:t>
                </a:r>
                <a:r>
                  <a:rPr kumimoji="1" lang="en-US" altLang="zh-CN" sz="2400" dirty="0">
                    <a:latin typeface="STKaiti" charset="-122"/>
                    <a:ea typeface="STKaiti" charset="-122"/>
                    <a:cs typeface="STKaiti" charset="-122"/>
                  </a:rPr>
                  <a:t>C</a:t>
                </a:r>
                <a:r>
                  <a:rPr kumimoji="1" lang="zh-CN" altLang="en-US" sz="2400" dirty="0">
                    <a:latin typeface="STKaiti" charset="-122"/>
                    <a:ea typeface="STKaiti" charset="-122"/>
                    <a:cs typeface="STKaiti" charset="-122"/>
                  </a:rPr>
                  <a:t>是一个正的常数</a:t>
                </a:r>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5</a:t>
                </a:r>
                <a:r>
                  <a:rPr kumimoji="1" lang="zh-CN" altLang="en-US" sz="2400" dirty="0">
                    <a:latin typeface="STKaiti" charset="-122"/>
                    <a:ea typeface="STKaiti" charset="-122"/>
                    <a:cs typeface="STKaiti" charset="-122"/>
                  </a:rPr>
                  <a:t>）</a:t>
                </a:r>
                <a14:m>
                  <m:oMath xmlns:m="http://schemas.openxmlformats.org/officeDocument/2006/math">
                    <m:r>
                      <a:rPr kumimoji="1" lang="en-US" altLang="zh-CN" sz="2400" b="0" i="1" smtClean="0">
                        <a:latin typeface="Cambria Math" charset="0"/>
                        <a:ea typeface="STKaiti" charset="-122"/>
                        <a:cs typeface="STKaiti" charset="-122"/>
                      </a:rPr>
                      <m:t>𝑓</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𝑂</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𝑓</m:t>
                    </m:r>
                    <m:r>
                      <a:rPr kumimoji="1" lang="en-US" altLang="zh-CN" sz="2400" b="0" i="1" smtClean="0">
                        <a:latin typeface="Cambria Math" charset="0"/>
                        <a:ea typeface="STKaiti" charset="-122"/>
                        <a:cs typeface="STKaiti" charset="-122"/>
                      </a:rPr>
                      <m:t>)</m:t>
                    </m:r>
                  </m:oMath>
                </a14:m>
                <a:endParaRPr kumimoji="1" lang="en-US" altLang="zh-CN" sz="2400" dirty="0">
                  <a:latin typeface="STKaiti" charset="-122"/>
                  <a:ea typeface="STKaiti" charset="-122"/>
                  <a:cs typeface="STKaiti"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121693" y="3041650"/>
                <a:ext cx="7586662" cy="2034018"/>
              </a:xfrm>
              <a:prstGeom prst="rect">
                <a:avLst/>
              </a:prstGeom>
              <a:blipFill>
                <a:blip r:embed="rId2"/>
                <a:stretch>
                  <a:fillRect l="-1169" t="-3727" b="-4348"/>
                </a:stretch>
              </a:blipFill>
              <a:ln>
                <a:solidFill>
                  <a:srgbClr val="C0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标题 1">
                <a:extLst>
                  <a:ext uri="{FF2B5EF4-FFF2-40B4-BE49-F238E27FC236}">
                    <a16:creationId xmlns:a16="http://schemas.microsoft.com/office/drawing/2014/main" id="{11F95F5F-FA0D-134F-A6E9-710DF12A38B0}"/>
                  </a:ext>
                </a:extLst>
              </p:cNvPr>
              <p:cNvSpPr txBox="1">
                <a:spLocks/>
              </p:cNvSpPr>
              <p:nvPr/>
            </p:nvSpPr>
            <p:spPr>
              <a:xfrm>
                <a:off x="1874520" y="620023"/>
                <a:ext cx="873252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4</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、算法的时间复杂度</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14:m>
                  <m:oMath xmlns:m="http://schemas.openxmlformats.org/officeDocument/2006/math">
                    <m:r>
                      <a:rPr kumimoji="1" lang="en-US" altLang="zh-CN" sz="3200" i="1">
                        <a:solidFill>
                          <a:schemeClr val="tx1"/>
                        </a:solidFill>
                        <a:latin typeface="Cambria Math" panose="02040503050406030204" pitchFamily="18" charset="0"/>
                        <a:ea typeface="Cambria Math" panose="02040503050406030204" pitchFamily="18" charset="0"/>
                        <a:cs typeface="STKaiti" charset="-122"/>
                      </a:rPr>
                      <m:t>𝑂</m:t>
                    </m:r>
                    <m:r>
                      <a:rPr kumimoji="1" lang="en-US" altLang="zh-CN" sz="3200" i="1">
                        <a:solidFill>
                          <a:schemeClr val="tx1"/>
                        </a:solidFill>
                        <a:latin typeface="Cambria Math" panose="02040503050406030204" pitchFamily="18" charset="0"/>
                        <a:ea typeface="Cambria Math" panose="02040503050406030204" pitchFamily="18" charset="0"/>
                        <a:cs typeface="STKaiti" charset="-122"/>
                      </a:rPr>
                      <m:t>(</m:t>
                    </m:r>
                    <m:r>
                      <a:rPr kumimoji="1" lang="zh-CN" altLang="en-US" sz="3200" b="0" i="1" smtClean="0">
                        <a:solidFill>
                          <a:schemeClr val="tx1"/>
                        </a:solidFill>
                        <a:latin typeface="Cambria Math" panose="02040503050406030204" pitchFamily="18" charset="0"/>
                        <a:ea typeface="Cambria Math" panose="02040503050406030204" pitchFamily="18" charset="0"/>
                        <a:cs typeface="STKaiti" charset="-122"/>
                      </a:rPr>
                      <m:t> </m:t>
                    </m:r>
                    <m:r>
                      <a:rPr kumimoji="1" lang="en-US" altLang="zh-CN" sz="3200" i="1">
                        <a:solidFill>
                          <a:schemeClr val="tx1"/>
                        </a:solidFill>
                        <a:latin typeface="Cambria Math" panose="02040503050406030204" pitchFamily="18" charset="0"/>
                        <a:ea typeface="Cambria Math" panose="02040503050406030204" pitchFamily="18" charset="0"/>
                        <a:cs typeface="STKaiti" charset="-122"/>
                      </a:rPr>
                      <m:t>)</m:t>
                    </m:r>
                  </m:oMath>
                </a14:m>
                <a:endParaRPr kumimoji="1" lang="zh-CN" altLang="en-US" sz="3200" dirty="0">
                  <a:solidFill>
                    <a:schemeClr val="tx1"/>
                  </a:solidFill>
                  <a:latin typeface="SimSong" panose="02020300000000000000" pitchFamily="18" charset="-122"/>
                  <a:ea typeface="SimSong" panose="02020300000000000000" pitchFamily="18" charset="-122"/>
                  <a:cs typeface="STKaiti" charset="-122"/>
                </a:endParaRPr>
              </a:p>
            </p:txBody>
          </p:sp>
        </mc:Choice>
        <mc:Fallback xmlns="">
          <p:sp>
            <p:nvSpPr>
              <p:cNvPr id="7" name="标题 1">
                <a:extLst>
                  <a:ext uri="{FF2B5EF4-FFF2-40B4-BE49-F238E27FC236}">
                    <a16:creationId xmlns:a16="http://schemas.microsoft.com/office/drawing/2014/main" id="{11F95F5F-FA0D-134F-A6E9-710DF12A38B0}"/>
                  </a:ext>
                </a:extLst>
              </p:cNvPr>
              <p:cNvSpPr txBox="1">
                <a:spLocks noRot="1" noChangeAspect="1" noMove="1" noResize="1" noEditPoints="1" noAdjustHandles="1" noChangeArrowheads="1" noChangeShapeType="1" noTextEdit="1"/>
              </p:cNvSpPr>
              <p:nvPr/>
            </p:nvSpPr>
            <p:spPr>
              <a:xfrm>
                <a:off x="1874520" y="620023"/>
                <a:ext cx="8732520" cy="854242"/>
              </a:xfrm>
              <a:prstGeom prst="rect">
                <a:avLst/>
              </a:prstGeom>
              <a:blipFill>
                <a:blip r:embed="rId3"/>
                <a:stretch>
                  <a:fillRect l="-1744" t="-102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2649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标题 1">
                <a:extLst>
                  <a:ext uri="{FF2B5EF4-FFF2-40B4-BE49-F238E27FC236}">
                    <a16:creationId xmlns:a16="http://schemas.microsoft.com/office/drawing/2014/main" id="{CC36DA5F-4D8D-5541-8F8A-B62D8AB6F553}"/>
                  </a:ext>
                </a:extLst>
              </p:cNvPr>
              <p:cNvSpPr txBox="1">
                <a:spLocks/>
              </p:cNvSpPr>
              <p:nvPr/>
            </p:nvSpPr>
            <p:spPr>
              <a:xfrm>
                <a:off x="1874520" y="620023"/>
                <a:ext cx="873252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en-US" altLang="zh-CN" sz="3200" dirty="0">
                    <a:solidFill>
                      <a:schemeClr val="tx1"/>
                    </a:solidFill>
                    <a:latin typeface="SimSong" panose="02020300000000000000" pitchFamily="18" charset="-122"/>
                    <a:ea typeface="SimSong" panose="02020300000000000000" pitchFamily="18" charset="-122"/>
                    <a:cs typeface="STKaiti" charset="-122"/>
                  </a:rPr>
                  <a:t>4</a:t>
                </a: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、算法的时间复杂度</a:t>
                </a:r>
                <a:r>
                  <a:rPr kumimoji="1" lang="en-US" altLang="zh-CN" sz="3200" dirty="0">
                    <a:solidFill>
                      <a:schemeClr val="tx1"/>
                    </a:solidFill>
                    <a:latin typeface="SimSong" panose="02020300000000000000" pitchFamily="18" charset="-122"/>
                    <a:ea typeface="SimSong" panose="02020300000000000000" pitchFamily="18" charset="-122"/>
                    <a:cs typeface="STKaiti" charset="-122"/>
                  </a:rPr>
                  <a:t>——</a:t>
                </a:r>
                <a14:m>
                  <m:oMath xmlns:m="http://schemas.openxmlformats.org/officeDocument/2006/math">
                    <m:r>
                      <a:rPr kumimoji="1" lang="en-US" altLang="zh-CN" sz="3200" i="1">
                        <a:solidFill>
                          <a:schemeClr val="tx1"/>
                        </a:solidFill>
                        <a:latin typeface="Cambria Math" panose="02040503050406030204" pitchFamily="18" charset="0"/>
                        <a:ea typeface="Cambria Math" panose="02040503050406030204" pitchFamily="18" charset="0"/>
                        <a:cs typeface="STKaiti" charset="-122"/>
                      </a:rPr>
                      <m:t>𝑂</m:t>
                    </m:r>
                    <m:r>
                      <a:rPr kumimoji="1" lang="en-US" altLang="zh-CN" sz="3200" i="1">
                        <a:solidFill>
                          <a:schemeClr val="tx1"/>
                        </a:solidFill>
                        <a:latin typeface="Cambria Math" panose="02040503050406030204" pitchFamily="18" charset="0"/>
                        <a:ea typeface="Cambria Math" panose="02040503050406030204" pitchFamily="18" charset="0"/>
                        <a:cs typeface="STKaiti" charset="-122"/>
                      </a:rPr>
                      <m:t>(</m:t>
                    </m:r>
                    <m:r>
                      <a:rPr kumimoji="1" lang="zh-CN" altLang="en-US" sz="3200" b="0" i="1" smtClean="0">
                        <a:solidFill>
                          <a:schemeClr val="tx1"/>
                        </a:solidFill>
                        <a:latin typeface="Cambria Math" panose="02040503050406030204" pitchFamily="18" charset="0"/>
                        <a:ea typeface="Cambria Math" panose="02040503050406030204" pitchFamily="18" charset="0"/>
                        <a:cs typeface="STKaiti" charset="-122"/>
                      </a:rPr>
                      <m:t> </m:t>
                    </m:r>
                    <m:r>
                      <a:rPr kumimoji="1" lang="en-US" altLang="zh-CN" sz="3200" i="1">
                        <a:solidFill>
                          <a:schemeClr val="tx1"/>
                        </a:solidFill>
                        <a:latin typeface="Cambria Math" panose="02040503050406030204" pitchFamily="18" charset="0"/>
                        <a:ea typeface="Cambria Math" panose="02040503050406030204" pitchFamily="18" charset="0"/>
                        <a:cs typeface="STKaiti" charset="-122"/>
                      </a:rPr>
                      <m:t>)</m:t>
                    </m:r>
                  </m:oMath>
                </a14:m>
                <a:endParaRPr kumimoji="1" lang="zh-CN" altLang="en-US" sz="3200" dirty="0">
                  <a:solidFill>
                    <a:schemeClr val="tx1"/>
                  </a:solidFill>
                  <a:latin typeface="SimSong" panose="02020300000000000000" pitchFamily="18" charset="-122"/>
                  <a:ea typeface="SimSong" panose="02020300000000000000" pitchFamily="18" charset="-122"/>
                  <a:cs typeface="STKaiti" charset="-122"/>
                </a:endParaRPr>
              </a:p>
            </p:txBody>
          </p:sp>
        </mc:Choice>
        <mc:Fallback xmlns="">
          <p:sp>
            <p:nvSpPr>
              <p:cNvPr id="16" name="标题 1">
                <a:extLst>
                  <a:ext uri="{FF2B5EF4-FFF2-40B4-BE49-F238E27FC236}">
                    <a16:creationId xmlns:a16="http://schemas.microsoft.com/office/drawing/2014/main" id="{CC36DA5F-4D8D-5541-8F8A-B62D8AB6F553}"/>
                  </a:ext>
                </a:extLst>
              </p:cNvPr>
              <p:cNvSpPr txBox="1">
                <a:spLocks noRot="1" noChangeAspect="1" noMove="1" noResize="1" noEditPoints="1" noAdjustHandles="1" noChangeArrowheads="1" noChangeShapeType="1" noTextEdit="1"/>
              </p:cNvSpPr>
              <p:nvPr/>
            </p:nvSpPr>
            <p:spPr>
              <a:xfrm>
                <a:off x="1874520" y="620023"/>
                <a:ext cx="8732520" cy="854242"/>
              </a:xfrm>
              <a:prstGeom prst="rect">
                <a:avLst/>
              </a:prstGeom>
              <a:blipFill>
                <a:blip r:embed="rId2"/>
                <a:stretch>
                  <a:fillRect l="-1744" t="-10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F4DCEC6-9981-3548-999C-286C7665CAC9}"/>
                  </a:ext>
                </a:extLst>
              </p:cNvPr>
              <p:cNvSpPr txBox="1"/>
              <p:nvPr/>
            </p:nvSpPr>
            <p:spPr>
              <a:xfrm>
                <a:off x="822959" y="1474265"/>
                <a:ext cx="11369041" cy="954107"/>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常见的算法时间复杂度有常数阶</a:t>
                </a:r>
                <a14:m>
                  <m:oMath xmlns:m="http://schemas.openxmlformats.org/officeDocument/2006/math">
                    <m:r>
                      <a:rPr kumimoji="1" lang="en-US" altLang="zh-CN" sz="2800" b="0" i="1" smtClean="0">
                        <a:latin typeface="Cambria Math" charset="0"/>
                        <a:ea typeface="STKaiti" charset="-122"/>
                        <a:cs typeface="STKaiti" charset="-122"/>
                      </a:rPr>
                      <m:t>𝑂</m:t>
                    </m:r>
                    <m:d>
                      <m:dPr>
                        <m:ctrlPr>
                          <a:rPr kumimoji="1" lang="en-US" altLang="zh-CN" sz="2800" b="0" i="1" smtClean="0">
                            <a:latin typeface="Cambria Math" panose="02040503050406030204" pitchFamily="18" charset="0"/>
                            <a:ea typeface="STKaiti" charset="-122"/>
                            <a:cs typeface="STKaiti" charset="-122"/>
                          </a:rPr>
                        </m:ctrlPr>
                      </m:dPr>
                      <m:e>
                        <m:r>
                          <a:rPr kumimoji="1" lang="en-US" altLang="zh-CN" sz="2800" b="0" i="1" smtClean="0">
                            <a:latin typeface="Cambria Math" charset="0"/>
                            <a:ea typeface="STKaiti" charset="-122"/>
                            <a:cs typeface="STKaiti" charset="-122"/>
                          </a:rPr>
                          <m:t>1</m:t>
                        </m:r>
                      </m:e>
                    </m:d>
                  </m:oMath>
                </a14:m>
                <a:r>
                  <a:rPr kumimoji="1" lang="zh-CN" altLang="en-US" sz="2800" dirty="0">
                    <a:latin typeface="STKaiti" charset="-122"/>
                    <a:ea typeface="STKaiti" charset="-122"/>
                    <a:cs typeface="STKaiti" charset="-122"/>
                  </a:rPr>
                  <a:t>， 线性阶</a:t>
                </a:r>
                <a14:m>
                  <m:oMath xmlns:m="http://schemas.openxmlformats.org/officeDocument/2006/math">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r>
                          <a:rPr kumimoji="1" lang="en-US" altLang="zh-CN" sz="2800" i="1">
                            <a:latin typeface="Cambria Math" charset="0"/>
                            <a:ea typeface="STKaiti" charset="-122"/>
                            <a:cs typeface="STKaiti" charset="-122"/>
                          </a:rPr>
                          <m:t>𝑛</m:t>
                        </m:r>
                      </m:e>
                    </m:d>
                  </m:oMath>
                </a14:m>
                <a:r>
                  <a:rPr kumimoji="1" lang="zh-CN" altLang="en-US" sz="2800" dirty="0">
                    <a:latin typeface="STKaiti" charset="-122"/>
                    <a:ea typeface="STKaiti" charset="-122"/>
                    <a:cs typeface="STKaiti" charset="-122"/>
                  </a:rPr>
                  <a:t>，平方阶</a:t>
                </a:r>
                <a14:m>
                  <m:oMath xmlns:m="http://schemas.openxmlformats.org/officeDocument/2006/math">
                    <m:r>
                      <a:rPr kumimoji="1" lang="en-US" altLang="zh-CN" sz="2800" i="1">
                        <a:latin typeface="Cambria Math" charset="0"/>
                        <a:ea typeface="STKaiti" charset="-122"/>
                        <a:cs typeface="STKaiti" charset="-122"/>
                      </a:rPr>
                      <m:t>𝑂</m:t>
                    </m:r>
                    <m:r>
                      <a:rPr kumimoji="1" lang="en-US" altLang="zh-CN" sz="2800" i="1">
                        <a:latin typeface="Cambria Math" charset="0"/>
                        <a:ea typeface="STKaiti" charset="-122"/>
                        <a:cs typeface="STKaiti" charset="-122"/>
                      </a:rPr>
                      <m:t>(</m:t>
                    </m:r>
                    <m:sSup>
                      <m:sSupPr>
                        <m:ctrlPr>
                          <a:rPr kumimoji="1" lang="en-US" altLang="zh-CN" sz="2800" i="1">
                            <a:latin typeface="Cambria Math" panose="02040503050406030204" pitchFamily="18" charset="0"/>
                            <a:ea typeface="STKaiti" charset="-122"/>
                            <a:cs typeface="STKaiti" charset="-122"/>
                          </a:rPr>
                        </m:ctrlPr>
                      </m:sSupPr>
                      <m:e>
                        <m:r>
                          <a:rPr kumimoji="1" lang="en-US" altLang="zh-CN" sz="2800" i="1">
                            <a:latin typeface="Cambria Math" charset="0"/>
                            <a:ea typeface="STKaiti" charset="-122"/>
                            <a:cs typeface="STKaiti" charset="-122"/>
                          </a:rPr>
                          <m:t>𝑛</m:t>
                        </m:r>
                      </m:e>
                      <m:sup>
                        <m:r>
                          <a:rPr kumimoji="1" lang="en-US" altLang="zh-CN" sz="2800" i="1">
                            <a:latin typeface="Cambria Math" charset="0"/>
                            <a:ea typeface="STKaiti" charset="-122"/>
                            <a:cs typeface="STKaiti" charset="-122"/>
                          </a:rPr>
                          <m:t>2</m:t>
                        </m:r>
                      </m:sup>
                    </m:sSup>
                    <m:r>
                      <a:rPr kumimoji="1" lang="en-US" altLang="zh-CN" sz="2800" b="0" i="0" smtClean="0">
                        <a:latin typeface="Cambria Math" panose="02040503050406030204" pitchFamily="18" charset="0"/>
                        <a:ea typeface="STKaiti" charset="-122"/>
                        <a:cs typeface="STKaiti" charset="-122"/>
                      </a:rPr>
                      <m:t>)</m:t>
                    </m:r>
                  </m:oMath>
                </a14:m>
                <a:r>
                  <a:rPr kumimoji="1" lang="en-US" altLang="zh-CN" sz="2800" dirty="0">
                    <a:latin typeface="STKaiti" charset="-122"/>
                    <a:ea typeface="STKaiti" charset="-122"/>
                    <a:cs typeface="STKaiti" charset="-122"/>
                  </a:rPr>
                  <a:t>,</a:t>
                </a:r>
              </a:p>
              <a:p>
                <a:r>
                  <a:rPr kumimoji="1" lang="zh-CN" altLang="en-US" sz="2800" dirty="0">
                    <a:latin typeface="STKaiti" charset="-122"/>
                    <a:ea typeface="STKaiti" charset="-122"/>
                    <a:cs typeface="STKaiti" charset="-122"/>
                  </a:rPr>
                  <a:t>对数阶</a:t>
                </a:r>
                <a14:m>
                  <m:oMath xmlns:m="http://schemas.openxmlformats.org/officeDocument/2006/math">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sSub>
                          <m:sSubPr>
                            <m:ctrlPr>
                              <a:rPr kumimoji="1" lang="en-US" altLang="zh-CN" sz="2800" i="1" smtClean="0">
                                <a:latin typeface="Cambria Math" panose="02040503050406030204" pitchFamily="18" charset="0"/>
                                <a:ea typeface="STKaiti" charset="-122"/>
                                <a:cs typeface="STKaiti" charset="-122"/>
                              </a:rPr>
                            </m:ctrlPr>
                          </m:sSubPr>
                          <m:e>
                            <m:r>
                              <a:rPr kumimoji="1" lang="en-US" altLang="zh-CN" sz="2800" b="0" i="1" smtClean="0">
                                <a:latin typeface="Cambria Math" charset="0"/>
                                <a:ea typeface="STKaiti" charset="-122"/>
                                <a:cs typeface="STKaiti" charset="-122"/>
                              </a:rPr>
                              <m:t>𝑙𝑜𝑔</m:t>
                            </m:r>
                          </m:e>
                          <m:sub>
                            <m:r>
                              <a:rPr kumimoji="1" lang="en-US" altLang="zh-CN" sz="2800" b="0" i="1" smtClean="0">
                                <a:latin typeface="Cambria Math" charset="0"/>
                                <a:ea typeface="STKaiti" charset="-122"/>
                                <a:cs typeface="STKaiti" charset="-122"/>
                              </a:rPr>
                              <m:t>2</m:t>
                            </m:r>
                          </m:sub>
                        </m:sSub>
                        <m:r>
                          <a:rPr kumimoji="1" lang="en-US" altLang="zh-CN" sz="2800" b="0" i="1" smtClean="0">
                            <a:latin typeface="Cambria Math" charset="0"/>
                            <a:ea typeface="STKaiti" charset="-122"/>
                            <a:cs typeface="STKaiti" charset="-122"/>
                          </a:rPr>
                          <m:t>𝑛</m:t>
                        </m:r>
                      </m:e>
                    </m:d>
                  </m:oMath>
                </a14:m>
                <a:r>
                  <a:rPr kumimoji="1" lang="zh-CN" altLang="en-US" sz="2800" dirty="0">
                    <a:latin typeface="STKaiti" charset="-122"/>
                    <a:ea typeface="STKaiti" charset="-122"/>
                    <a:cs typeface="STKaiti" charset="-122"/>
                  </a:rPr>
                  <a:t>，线性对数阶</a:t>
                </a:r>
                <a14:m>
                  <m:oMath xmlns:m="http://schemas.openxmlformats.org/officeDocument/2006/math">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r>
                          <a:rPr kumimoji="1" lang="en-US" altLang="zh-CN" sz="2800" b="0" i="1" smtClean="0">
                            <a:latin typeface="Cambria Math" charset="0"/>
                            <a:ea typeface="STKaiti" charset="-122"/>
                            <a:cs typeface="STKaiti" charset="-122"/>
                          </a:rPr>
                          <m:t>𝑛</m:t>
                        </m:r>
                        <m:sSub>
                          <m:sSubPr>
                            <m:ctrlPr>
                              <a:rPr kumimoji="1" lang="en-US" altLang="zh-CN" sz="2800" i="1">
                                <a:latin typeface="Cambria Math" panose="02040503050406030204" pitchFamily="18" charset="0"/>
                                <a:ea typeface="STKaiti" charset="-122"/>
                                <a:cs typeface="STKaiti" charset="-122"/>
                              </a:rPr>
                            </m:ctrlPr>
                          </m:sSubPr>
                          <m:e>
                            <m:r>
                              <a:rPr kumimoji="1" lang="en-US" altLang="zh-CN" sz="2800" i="1">
                                <a:latin typeface="Cambria Math" charset="0"/>
                                <a:ea typeface="STKaiti" charset="-122"/>
                                <a:cs typeface="STKaiti" charset="-122"/>
                              </a:rPr>
                              <m:t>𝑙𝑜𝑔</m:t>
                            </m:r>
                          </m:e>
                          <m:sub>
                            <m:r>
                              <a:rPr kumimoji="1" lang="en-US" altLang="zh-CN" sz="2800" i="1">
                                <a:latin typeface="Cambria Math" charset="0"/>
                                <a:ea typeface="STKaiti" charset="-122"/>
                                <a:cs typeface="STKaiti" charset="-122"/>
                              </a:rPr>
                              <m:t>2</m:t>
                            </m:r>
                          </m:sub>
                        </m:sSub>
                        <m:r>
                          <a:rPr kumimoji="1" lang="en-US" altLang="zh-CN" sz="2800" i="1">
                            <a:latin typeface="Cambria Math" charset="0"/>
                            <a:ea typeface="STKaiti" charset="-122"/>
                            <a:cs typeface="STKaiti" charset="-122"/>
                          </a:rPr>
                          <m:t>𝑛</m:t>
                        </m:r>
                      </m:e>
                    </m:d>
                  </m:oMath>
                </a14:m>
                <a:r>
                  <a:rPr kumimoji="1" lang="en-US" altLang="zh-CN" sz="2800" dirty="0">
                    <a:latin typeface="STKaiti" charset="-122"/>
                    <a:ea typeface="STKaiti" charset="-122"/>
                    <a:cs typeface="STKaiti" charset="-122"/>
                  </a:rPr>
                  <a:t>, </a:t>
                </a:r>
                <a:r>
                  <a:rPr kumimoji="1" lang="zh-CN" altLang="en-US" sz="2800" dirty="0">
                    <a:latin typeface="STKaiti" charset="-122"/>
                    <a:ea typeface="STKaiti" charset="-122"/>
                    <a:cs typeface="STKaiti" charset="-122"/>
                  </a:rPr>
                  <a:t>立方阶</a:t>
                </a:r>
                <a14:m>
                  <m:oMath xmlns:m="http://schemas.openxmlformats.org/officeDocument/2006/math">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sSup>
                          <m:sSupPr>
                            <m:ctrlPr>
                              <a:rPr kumimoji="1" lang="en-US" altLang="zh-CN" sz="2800" i="1">
                                <a:latin typeface="Cambria Math" panose="02040503050406030204" pitchFamily="18" charset="0"/>
                                <a:ea typeface="STKaiti" charset="-122"/>
                                <a:cs typeface="STKaiti" charset="-122"/>
                              </a:rPr>
                            </m:ctrlPr>
                          </m:sSupPr>
                          <m:e>
                            <m:r>
                              <a:rPr kumimoji="1" lang="en-US" altLang="zh-CN" sz="2800" i="1">
                                <a:latin typeface="Cambria Math" charset="0"/>
                                <a:ea typeface="STKaiti" charset="-122"/>
                                <a:cs typeface="STKaiti" charset="-122"/>
                              </a:rPr>
                              <m:t>𝑛</m:t>
                            </m:r>
                          </m:e>
                          <m:sup>
                            <m:r>
                              <a:rPr kumimoji="1" lang="en-US" altLang="zh-CN" sz="2800" b="0" i="1" smtClean="0">
                                <a:latin typeface="Cambria Math" charset="0"/>
                                <a:ea typeface="STKaiti" charset="-122"/>
                                <a:cs typeface="STKaiti" charset="-122"/>
                              </a:rPr>
                              <m:t>3</m:t>
                            </m:r>
                          </m:sup>
                        </m:sSup>
                      </m:e>
                    </m:d>
                  </m:oMath>
                </a14:m>
                <a:r>
                  <a:rPr kumimoji="1" lang="zh-CN" altLang="en-US" sz="2800" dirty="0">
                    <a:latin typeface="STKaiti" charset="-122"/>
                    <a:ea typeface="STKaiti" charset="-122"/>
                    <a:cs typeface="STKaiti" charset="-122"/>
                  </a:rPr>
                  <a:t>和指数阶</a:t>
                </a:r>
                <a14:m>
                  <m:oMath xmlns:m="http://schemas.openxmlformats.org/officeDocument/2006/math">
                    <m:r>
                      <a:rPr kumimoji="1" lang="en-US" altLang="zh-CN" sz="2800" b="0" i="1" smtClean="0">
                        <a:latin typeface="Cambria Math" charset="0"/>
                        <a:ea typeface="STKaiti" charset="-122"/>
                        <a:cs typeface="STKaiti" charset="-122"/>
                      </a:rPr>
                      <m:t>𝑂</m:t>
                    </m:r>
                    <m:r>
                      <a:rPr kumimoji="1" lang="en-US" altLang="zh-CN" sz="2800" b="0" i="1" smtClean="0">
                        <a:latin typeface="Cambria Math" charset="0"/>
                        <a:ea typeface="STKaiti" charset="-122"/>
                        <a:cs typeface="STKaiti" charset="-122"/>
                      </a:rPr>
                      <m:t>(</m:t>
                    </m:r>
                    <m:sSup>
                      <m:sSupPr>
                        <m:ctrlPr>
                          <a:rPr kumimoji="1" lang="en-US" altLang="zh-CN" sz="2800" b="0" i="1" smtClean="0">
                            <a:latin typeface="Cambria Math" panose="02040503050406030204" pitchFamily="18" charset="0"/>
                            <a:ea typeface="STKaiti" charset="-122"/>
                            <a:cs typeface="STKaiti" charset="-122"/>
                          </a:rPr>
                        </m:ctrlPr>
                      </m:sSupPr>
                      <m:e>
                        <m:r>
                          <a:rPr kumimoji="1" lang="en-US" altLang="zh-CN" sz="2800" b="0" i="1" smtClean="0">
                            <a:latin typeface="Cambria Math" charset="0"/>
                            <a:ea typeface="STKaiti" charset="-122"/>
                            <a:cs typeface="STKaiti" charset="-122"/>
                          </a:rPr>
                          <m:t>2</m:t>
                        </m:r>
                      </m:e>
                      <m:sup>
                        <m:r>
                          <a:rPr kumimoji="1" lang="en-US" altLang="zh-CN" sz="2800" b="0" i="1" smtClean="0">
                            <a:latin typeface="Cambria Math" charset="0"/>
                            <a:ea typeface="STKaiti" charset="-122"/>
                            <a:cs typeface="STKaiti" charset="-122"/>
                          </a:rPr>
                          <m:t>𝑛</m:t>
                        </m:r>
                      </m:sup>
                    </m:sSup>
                    <m:r>
                      <a:rPr kumimoji="1" lang="en-US" altLang="zh-CN" sz="2800" b="0" i="1" smtClean="0">
                        <a:latin typeface="Cambria Math" charset="0"/>
                        <a:ea typeface="STKaiti" charset="-122"/>
                        <a:cs typeface="STKaiti" charset="-122"/>
                      </a:rPr>
                      <m:t>)</m:t>
                    </m:r>
                  </m:oMath>
                </a14:m>
                <a:r>
                  <a:rPr kumimoji="1" lang="zh-CN" altLang="en-US" sz="2800" dirty="0">
                    <a:latin typeface="STKaiti" charset="-122"/>
                    <a:ea typeface="STKaiti" charset="-122"/>
                    <a:cs typeface="STKaiti" charset="-122"/>
                  </a:rPr>
                  <a:t>等</a:t>
                </a:r>
                <a:endParaRPr kumimoji="1" lang="en-US" altLang="zh-CN" sz="2800" dirty="0">
                  <a:latin typeface="STKaiti" charset="-122"/>
                  <a:ea typeface="STKaiti" charset="-122"/>
                  <a:cs typeface="STKaiti" charset="-122"/>
                </a:endParaRPr>
              </a:p>
            </p:txBody>
          </p:sp>
        </mc:Choice>
        <mc:Fallback xmlns="">
          <p:sp>
            <p:nvSpPr>
              <p:cNvPr id="7" name="文本框 6">
                <a:extLst>
                  <a:ext uri="{FF2B5EF4-FFF2-40B4-BE49-F238E27FC236}">
                    <a16:creationId xmlns:a16="http://schemas.microsoft.com/office/drawing/2014/main" id="{2F4DCEC6-9981-3548-999C-286C7665CAC9}"/>
                  </a:ext>
                </a:extLst>
              </p:cNvPr>
              <p:cNvSpPr txBox="1">
                <a:spLocks noRot="1" noChangeAspect="1" noMove="1" noResize="1" noEditPoints="1" noAdjustHandles="1" noChangeArrowheads="1" noChangeShapeType="1" noTextEdit="1"/>
              </p:cNvSpPr>
              <p:nvPr/>
            </p:nvSpPr>
            <p:spPr>
              <a:xfrm>
                <a:off x="822959" y="1474265"/>
                <a:ext cx="11369041" cy="954107"/>
              </a:xfrm>
              <a:prstGeom prst="rect">
                <a:avLst/>
              </a:prstGeom>
              <a:blipFill>
                <a:blip r:embed="rId3"/>
                <a:stretch>
                  <a:fillRect l="-1116" t="-7895" r="-446"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标题 1">
                <a:extLst>
                  <a:ext uri="{FF2B5EF4-FFF2-40B4-BE49-F238E27FC236}">
                    <a16:creationId xmlns:a16="http://schemas.microsoft.com/office/drawing/2014/main" id="{00D9B545-734E-E840-91BD-2635154560DE}"/>
                  </a:ext>
                </a:extLst>
              </p:cNvPr>
              <p:cNvSpPr txBox="1">
                <a:spLocks/>
              </p:cNvSpPr>
              <p:nvPr/>
            </p:nvSpPr>
            <p:spPr>
              <a:xfrm>
                <a:off x="735330" y="2699581"/>
                <a:ext cx="11456670" cy="116606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solidFill>
                      <a:schemeClr val="tx1"/>
                    </a:solidFill>
                    <a:latin typeface="SimSong" panose="02020300000000000000" pitchFamily="18" charset="-122"/>
                    <a:ea typeface="SimSong" panose="02020300000000000000" pitchFamily="18" charset="-122"/>
                    <a:cs typeface="STKaiti" charset="-122"/>
                  </a:rPr>
                  <a:t>常见的时间复杂度所对应的时间顺序如下：</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14:m>
                  <m:oMath xmlns:m="http://schemas.openxmlformats.org/officeDocument/2006/math">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r>
                          <a:rPr kumimoji="1" lang="en-US" altLang="zh-CN" sz="2800" i="1">
                            <a:latin typeface="Cambria Math" charset="0"/>
                            <a:ea typeface="STKaiti" charset="-122"/>
                            <a:cs typeface="STKaiti" charset="-122"/>
                          </a:rPr>
                          <m:t>1</m:t>
                        </m:r>
                      </m:e>
                    </m:d>
                    <m:r>
                      <a:rPr kumimoji="1" lang="en-US" altLang="zh-CN" sz="2800" i="1" smtClean="0">
                        <a:latin typeface="Cambria Math" panose="02040503050406030204" pitchFamily="18" charset="0"/>
                        <a:ea typeface="Cambria Math" panose="02040503050406030204" pitchFamily="18" charset="0"/>
                        <a:cs typeface="STKaiti" charset="-122"/>
                      </a:rPr>
                      <m:t>&lt;</m:t>
                    </m:r>
                  </m:oMath>
                </a14:m>
                <a:r>
                  <a:rPr kumimoji="1" lang="en-US" altLang="zh-CN" sz="2800" dirty="0">
                    <a:ea typeface="STKaiti" charset="-122"/>
                    <a:cs typeface="STKaiti" charset="-122"/>
                  </a:rPr>
                  <a:t> </a:t>
                </a:r>
                <a14:m>
                  <m:oMath xmlns:m="http://schemas.openxmlformats.org/officeDocument/2006/math">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sSub>
                          <m:sSubPr>
                            <m:ctrlPr>
                              <a:rPr kumimoji="1" lang="en-US" altLang="zh-CN" sz="2800" i="1">
                                <a:latin typeface="Cambria Math" panose="02040503050406030204" pitchFamily="18" charset="0"/>
                                <a:ea typeface="STKaiti" charset="-122"/>
                                <a:cs typeface="STKaiti" charset="-122"/>
                              </a:rPr>
                            </m:ctrlPr>
                          </m:sSubPr>
                          <m:e>
                            <m:r>
                              <a:rPr kumimoji="1" lang="en-US" altLang="zh-CN" sz="2800" i="1">
                                <a:latin typeface="Cambria Math" charset="0"/>
                                <a:ea typeface="STKaiti" charset="-122"/>
                                <a:cs typeface="STKaiti" charset="-122"/>
                              </a:rPr>
                              <m:t>𝑙𝑜𝑔</m:t>
                            </m:r>
                          </m:e>
                          <m:sub>
                            <m:r>
                              <a:rPr kumimoji="1" lang="en-US" altLang="zh-CN" sz="2800" i="1">
                                <a:latin typeface="Cambria Math" charset="0"/>
                                <a:ea typeface="STKaiti" charset="-122"/>
                                <a:cs typeface="STKaiti" charset="-122"/>
                              </a:rPr>
                              <m:t>2</m:t>
                            </m:r>
                          </m:sub>
                        </m:sSub>
                        <m:r>
                          <a:rPr kumimoji="1" lang="en-US" altLang="zh-CN" sz="2800" i="1">
                            <a:latin typeface="Cambria Math" charset="0"/>
                            <a:ea typeface="STKaiti" charset="-122"/>
                            <a:cs typeface="STKaiti" charset="-122"/>
                          </a:rPr>
                          <m:t>𝑛</m:t>
                        </m:r>
                      </m:e>
                    </m:d>
                    <m:r>
                      <a:rPr kumimoji="1" lang="en-US" altLang="zh-CN" sz="2800" i="1" smtClean="0">
                        <a:latin typeface="Cambria Math" panose="02040503050406030204" pitchFamily="18" charset="0"/>
                        <a:ea typeface="Cambria Math" panose="02040503050406030204" pitchFamily="18" charset="0"/>
                        <a:cs typeface="STKaiti" charset="-122"/>
                      </a:rPr>
                      <m:t>&lt;</m:t>
                    </m:r>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r>
                          <a:rPr kumimoji="1" lang="en-US" altLang="zh-CN" sz="2800" i="1">
                            <a:latin typeface="Cambria Math" charset="0"/>
                            <a:ea typeface="STKaiti" charset="-122"/>
                            <a:cs typeface="STKaiti" charset="-122"/>
                          </a:rPr>
                          <m:t>𝑛</m:t>
                        </m:r>
                      </m:e>
                    </m:d>
                    <m:r>
                      <m:rPr>
                        <m:nor/>
                      </m:rPr>
                      <a:rPr kumimoji="1" lang="zh-CN" altLang="en-US" sz="2800" dirty="0">
                        <a:latin typeface="Cambria Math" panose="02040503050406030204" pitchFamily="18" charset="0"/>
                        <a:ea typeface="STKaiti" charset="-122"/>
                        <a:cs typeface="STKaiti" charset="-122"/>
                      </a:rPr>
                      <m:t>&lt;</m:t>
                    </m:r>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sSup>
                          <m:sSupPr>
                            <m:ctrlPr>
                              <a:rPr kumimoji="1" lang="en-US" altLang="zh-CN" sz="2800" i="1">
                                <a:latin typeface="Cambria Math" panose="02040503050406030204" pitchFamily="18" charset="0"/>
                                <a:ea typeface="STKaiti" charset="-122"/>
                                <a:cs typeface="STKaiti" charset="-122"/>
                              </a:rPr>
                            </m:ctrlPr>
                          </m:sSupPr>
                          <m:e>
                            <m:r>
                              <a:rPr kumimoji="1" lang="en-US" altLang="zh-CN" sz="2800" i="1">
                                <a:latin typeface="Cambria Math" charset="0"/>
                                <a:ea typeface="STKaiti" charset="-122"/>
                                <a:cs typeface="STKaiti" charset="-122"/>
                              </a:rPr>
                              <m:t>𝑛</m:t>
                            </m:r>
                          </m:e>
                          <m:sup>
                            <m:r>
                              <a:rPr kumimoji="1" lang="en-US" altLang="zh-CN" sz="2800" i="1">
                                <a:latin typeface="Cambria Math" charset="0"/>
                                <a:ea typeface="STKaiti" charset="-122"/>
                                <a:cs typeface="STKaiti" charset="-122"/>
                              </a:rPr>
                              <m:t>2</m:t>
                            </m:r>
                          </m:sup>
                        </m:sSup>
                      </m:e>
                    </m:d>
                    <m:r>
                      <a:rPr kumimoji="1" lang="en-US" altLang="zh-CN" sz="2800" b="0" i="1" smtClean="0">
                        <a:latin typeface="Cambria Math" panose="02040503050406030204" pitchFamily="18" charset="0"/>
                        <a:ea typeface="Cambria Math" panose="02040503050406030204" pitchFamily="18" charset="0"/>
                        <a:cs typeface="STKaiti" charset="-122"/>
                      </a:rPr>
                      <m:t>&lt;</m:t>
                    </m:r>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sSup>
                          <m:sSupPr>
                            <m:ctrlPr>
                              <a:rPr kumimoji="1" lang="en-US" altLang="zh-CN" sz="2800" i="1">
                                <a:latin typeface="Cambria Math" panose="02040503050406030204" pitchFamily="18" charset="0"/>
                                <a:ea typeface="STKaiti" charset="-122"/>
                                <a:cs typeface="STKaiti" charset="-122"/>
                              </a:rPr>
                            </m:ctrlPr>
                          </m:sSupPr>
                          <m:e>
                            <m:r>
                              <a:rPr kumimoji="1" lang="en-US" altLang="zh-CN" sz="2800" i="1">
                                <a:latin typeface="Cambria Math" charset="0"/>
                                <a:ea typeface="STKaiti" charset="-122"/>
                                <a:cs typeface="STKaiti" charset="-122"/>
                              </a:rPr>
                              <m:t>𝑛</m:t>
                            </m:r>
                          </m:e>
                          <m:sup>
                            <m:r>
                              <a:rPr kumimoji="1" lang="en-US" altLang="zh-CN" sz="2800" i="1">
                                <a:latin typeface="Cambria Math" charset="0"/>
                                <a:ea typeface="STKaiti" charset="-122"/>
                                <a:cs typeface="STKaiti" charset="-122"/>
                              </a:rPr>
                              <m:t>3</m:t>
                            </m:r>
                          </m:sup>
                        </m:sSup>
                      </m:e>
                    </m:d>
                    <m:r>
                      <a:rPr kumimoji="1" lang="en-US" altLang="zh-CN" sz="2800" i="1" smtClean="0">
                        <a:latin typeface="Cambria Math" panose="02040503050406030204" pitchFamily="18" charset="0"/>
                        <a:ea typeface="Cambria Math" panose="02040503050406030204" pitchFamily="18" charset="0"/>
                        <a:cs typeface="STKaiti" charset="-122"/>
                      </a:rPr>
                      <m:t>&lt;</m:t>
                    </m:r>
                    <m:r>
                      <a:rPr kumimoji="1" lang="en-US" altLang="zh-CN" sz="2800" i="1">
                        <a:latin typeface="Cambria Math" charset="0"/>
                        <a:ea typeface="STKaiti" charset="-122"/>
                        <a:cs typeface="STKaiti" charset="-122"/>
                      </a:rPr>
                      <m:t>𝑂</m:t>
                    </m:r>
                    <m:d>
                      <m:dPr>
                        <m:ctrlPr>
                          <a:rPr kumimoji="1" lang="en-US" altLang="zh-CN" sz="2800" i="1">
                            <a:latin typeface="Cambria Math" panose="02040503050406030204" pitchFamily="18" charset="0"/>
                            <a:ea typeface="STKaiti" charset="-122"/>
                            <a:cs typeface="STKaiti" charset="-122"/>
                          </a:rPr>
                        </m:ctrlPr>
                      </m:dPr>
                      <m:e>
                        <m:sSup>
                          <m:sSupPr>
                            <m:ctrlPr>
                              <a:rPr kumimoji="1" lang="en-US" altLang="zh-CN" sz="2800" i="1">
                                <a:latin typeface="Cambria Math" panose="02040503050406030204" pitchFamily="18" charset="0"/>
                                <a:ea typeface="STKaiti" charset="-122"/>
                                <a:cs typeface="STKaiti" charset="-122"/>
                              </a:rPr>
                            </m:ctrlPr>
                          </m:sSupPr>
                          <m:e>
                            <m:r>
                              <a:rPr kumimoji="1" lang="en-US" altLang="zh-CN" sz="2800" i="1">
                                <a:latin typeface="Cambria Math" charset="0"/>
                                <a:ea typeface="STKaiti" charset="-122"/>
                                <a:cs typeface="STKaiti" charset="-122"/>
                              </a:rPr>
                              <m:t>2</m:t>
                            </m:r>
                          </m:e>
                          <m:sup>
                            <m:r>
                              <a:rPr kumimoji="1" lang="en-US" altLang="zh-CN" sz="2800" i="1">
                                <a:latin typeface="Cambria Math" charset="0"/>
                                <a:ea typeface="STKaiti" charset="-122"/>
                                <a:cs typeface="STKaiti" charset="-122"/>
                              </a:rPr>
                              <m:t>𝑛</m:t>
                            </m:r>
                          </m:sup>
                        </m:sSup>
                      </m:e>
                    </m:d>
                    <m:r>
                      <a:rPr kumimoji="1" lang="en-US" altLang="zh-CN" sz="2800" b="0" i="1" smtClean="0">
                        <a:latin typeface="Cambria Math" panose="02040503050406030204" pitchFamily="18" charset="0"/>
                        <a:ea typeface="Cambria Math" panose="02040503050406030204" pitchFamily="18" charset="0"/>
                        <a:cs typeface="STKaiti" charset="-122"/>
                      </a:rPr>
                      <m:t>&lt;</m:t>
                    </m:r>
                    <m:r>
                      <a:rPr kumimoji="1" lang="en-US" altLang="zh-CN" sz="2800" b="0" i="1" smtClean="0">
                        <a:latin typeface="Cambria Math" panose="02040503050406030204" pitchFamily="18" charset="0"/>
                        <a:ea typeface="Cambria Math" panose="02040503050406030204" pitchFamily="18" charset="0"/>
                        <a:cs typeface="STKaiti" charset="-122"/>
                      </a:rPr>
                      <m:t>𝑂</m:t>
                    </m:r>
                    <m:d>
                      <m:dPr>
                        <m:ctrlPr>
                          <a:rPr kumimoji="1" lang="en-US" altLang="zh-CN" sz="2800" b="0" i="1" smtClean="0">
                            <a:latin typeface="Cambria Math" panose="02040503050406030204" pitchFamily="18" charset="0"/>
                            <a:ea typeface="Cambria Math" panose="02040503050406030204" pitchFamily="18" charset="0"/>
                            <a:cs typeface="STKaiti" charset="-122"/>
                          </a:rPr>
                        </m:ctrlPr>
                      </m:dPr>
                      <m:e>
                        <m:r>
                          <a:rPr kumimoji="1" lang="en-US" altLang="zh-CN" sz="2800" b="0" i="1" smtClean="0">
                            <a:latin typeface="Cambria Math" panose="02040503050406030204" pitchFamily="18" charset="0"/>
                            <a:ea typeface="Cambria Math" panose="02040503050406030204" pitchFamily="18" charset="0"/>
                            <a:cs typeface="STKaiti" charset="-122"/>
                          </a:rPr>
                          <m:t>𝑛</m:t>
                        </m:r>
                        <m:r>
                          <a:rPr kumimoji="1" lang="en-US" altLang="zh-CN" sz="2800" b="0" i="1" smtClean="0">
                            <a:latin typeface="Cambria Math" panose="02040503050406030204" pitchFamily="18" charset="0"/>
                            <a:ea typeface="Cambria Math" panose="02040503050406030204" pitchFamily="18" charset="0"/>
                            <a:cs typeface="STKaiti" charset="-122"/>
                          </a:rPr>
                          <m:t>!</m:t>
                        </m:r>
                      </m:e>
                    </m:d>
                    <m:r>
                      <a:rPr kumimoji="1" lang="en-US" altLang="zh-CN" sz="2800" b="0" i="1" smtClean="0">
                        <a:latin typeface="Cambria Math" panose="02040503050406030204" pitchFamily="18" charset="0"/>
                        <a:ea typeface="Cambria Math" panose="02040503050406030204" pitchFamily="18" charset="0"/>
                        <a:cs typeface="STKaiti" charset="-122"/>
                      </a:rPr>
                      <m:t>&lt;</m:t>
                    </m:r>
                    <m:r>
                      <a:rPr kumimoji="1" lang="en-US" altLang="zh-CN" sz="2800" b="0" i="1" smtClean="0">
                        <a:latin typeface="Cambria Math" panose="02040503050406030204" pitchFamily="18" charset="0"/>
                        <a:ea typeface="Cambria Math" panose="02040503050406030204" pitchFamily="18" charset="0"/>
                        <a:cs typeface="STKaiti" charset="-122"/>
                      </a:rPr>
                      <m:t>𝑂</m:t>
                    </m:r>
                    <m:r>
                      <a:rPr kumimoji="1" lang="en-US" altLang="zh-CN" sz="2800" b="0" i="1" smtClean="0">
                        <a:latin typeface="Cambria Math" panose="02040503050406030204" pitchFamily="18" charset="0"/>
                        <a:ea typeface="Cambria Math" panose="02040503050406030204" pitchFamily="18" charset="0"/>
                        <a:cs typeface="STKaiti" charset="-122"/>
                      </a:rPr>
                      <m:t>(</m:t>
                    </m:r>
                    <m:sSup>
                      <m:sSupPr>
                        <m:ctrlPr>
                          <a:rPr kumimoji="1" lang="en-US" altLang="zh-CN" sz="2800" b="0" i="1" smtClean="0">
                            <a:latin typeface="Cambria Math" panose="02040503050406030204" pitchFamily="18" charset="0"/>
                            <a:ea typeface="Cambria Math" panose="02040503050406030204" pitchFamily="18" charset="0"/>
                          </a:rPr>
                        </m:ctrlPr>
                      </m:sSupPr>
                      <m:e>
                        <m:r>
                          <a:rPr kumimoji="1" lang="en-US" altLang="zh-CN" sz="2800" b="0" i="1" smtClean="0">
                            <a:latin typeface="Cambria Math" panose="02040503050406030204" pitchFamily="18" charset="0"/>
                            <a:ea typeface="Cambria Math" panose="02040503050406030204" pitchFamily="18" charset="0"/>
                          </a:rPr>
                          <m:t>𝑛</m:t>
                        </m:r>
                      </m:e>
                      <m:sup>
                        <m:r>
                          <a:rPr kumimoji="1" lang="en-US" altLang="zh-CN" sz="2800" b="0" i="1" smtClean="0">
                            <a:latin typeface="Cambria Math" panose="02040503050406030204" pitchFamily="18" charset="0"/>
                            <a:ea typeface="Cambria Math" panose="02040503050406030204" pitchFamily="18" charset="0"/>
                          </a:rPr>
                          <m:t>𝑛</m:t>
                        </m:r>
                      </m:sup>
                    </m:sSup>
                    <m:r>
                      <a:rPr kumimoji="1" lang="en-US" altLang="zh-CN" sz="2800" b="0" i="1" smtClean="0">
                        <a:latin typeface="Cambria Math" panose="02040503050406030204" pitchFamily="18" charset="0"/>
                        <a:ea typeface="Cambria Math" panose="02040503050406030204" pitchFamily="18" charset="0"/>
                        <a:cs typeface="STKaiti" charset="-122"/>
                      </a:rPr>
                      <m:t>)</m:t>
                    </m:r>
                  </m:oMath>
                </a14:m>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p:txBody>
          </p:sp>
        </mc:Choice>
        <mc:Fallback xmlns="">
          <p:sp>
            <p:nvSpPr>
              <p:cNvPr id="9" name="标题 1">
                <a:extLst>
                  <a:ext uri="{FF2B5EF4-FFF2-40B4-BE49-F238E27FC236}">
                    <a16:creationId xmlns:a16="http://schemas.microsoft.com/office/drawing/2014/main" id="{00D9B545-734E-E840-91BD-2635154560DE}"/>
                  </a:ext>
                </a:extLst>
              </p:cNvPr>
              <p:cNvSpPr txBox="1">
                <a:spLocks noRot="1" noChangeAspect="1" noMove="1" noResize="1" noEditPoints="1" noAdjustHandles="1" noChangeArrowheads="1" noChangeShapeType="1" noTextEdit="1"/>
              </p:cNvSpPr>
              <p:nvPr/>
            </p:nvSpPr>
            <p:spPr>
              <a:xfrm>
                <a:off x="735330" y="2699581"/>
                <a:ext cx="11456670" cy="1166065"/>
              </a:xfrm>
              <a:prstGeom prst="rect">
                <a:avLst/>
              </a:prstGeom>
              <a:blipFill>
                <a:blip r:embed="rId4"/>
                <a:stretch>
                  <a:fillRect l="-997" t="-54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标题 1">
                <a:extLst>
                  <a:ext uri="{FF2B5EF4-FFF2-40B4-BE49-F238E27FC236}">
                    <a16:creationId xmlns:a16="http://schemas.microsoft.com/office/drawing/2014/main" id="{E2C9ED09-F963-ED4E-9080-25416DC0E319}"/>
                  </a:ext>
                </a:extLst>
              </p:cNvPr>
              <p:cNvSpPr txBox="1">
                <a:spLocks/>
              </p:cNvSpPr>
              <p:nvPr/>
            </p:nvSpPr>
            <p:spPr>
              <a:xfrm>
                <a:off x="512444" y="4136050"/>
                <a:ext cx="11820525" cy="177326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b="1" dirty="0">
                    <a:solidFill>
                      <a:srgbClr val="C00000"/>
                    </a:solidFill>
                    <a:latin typeface="SimSong" panose="02020300000000000000" pitchFamily="18" charset="-122"/>
                    <a:ea typeface="SimSong" panose="02020300000000000000" pitchFamily="18" charset="-122"/>
                    <a:cs typeface="STKaiti" charset="-122"/>
                  </a:rPr>
                  <a:t>思考</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r>
                  <a:rPr kumimoji="1" lang="en-US" altLang="zh-CN" sz="2800" dirty="0">
                    <a:solidFill>
                      <a:schemeClr val="tx1"/>
                    </a:solidFill>
                    <a:latin typeface="SimSong" panose="02020300000000000000" pitchFamily="18" charset="-122"/>
                    <a:ea typeface="SimSong" panose="02020300000000000000" pitchFamily="18" charset="-122"/>
                    <a:cs typeface="STKaiti" charset="-122"/>
                  </a:rPr>
                  <a:t>1</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、某算法的语句执行次数为</a:t>
                </a:r>
                <a14:m>
                  <m:oMath xmlns:m="http://schemas.openxmlformats.org/officeDocument/2006/math">
                    <m:r>
                      <a:rPr kumimoji="1" lang="en-US" altLang="zh-CN" sz="2800" b="0" i="1" smtClean="0">
                        <a:solidFill>
                          <a:schemeClr val="tx1"/>
                        </a:solidFill>
                        <a:latin typeface="Cambria Math" panose="02040503050406030204" pitchFamily="18" charset="0"/>
                        <a:ea typeface="SimSong" panose="02020300000000000000" pitchFamily="18" charset="-122"/>
                        <a:cs typeface="STKaiti" charset="-122"/>
                      </a:rPr>
                      <m:t>3</m:t>
                    </m:r>
                    <m:r>
                      <a:rPr kumimoji="1" lang="en-US" altLang="zh-CN" sz="2800" b="0" i="1" smtClean="0">
                        <a:solidFill>
                          <a:schemeClr val="tx1"/>
                        </a:solidFill>
                        <a:latin typeface="Cambria Math" panose="02040503050406030204" pitchFamily="18" charset="0"/>
                        <a:ea typeface="SimSong" panose="02020300000000000000" pitchFamily="18" charset="-122"/>
                        <a:cs typeface="STKaiti" charset="-122"/>
                      </a:rPr>
                      <m:t>𝑛</m:t>
                    </m:r>
                    <m:r>
                      <a:rPr kumimoji="1" lang="en-US" altLang="zh-CN" sz="2800" b="0" i="1" smtClean="0">
                        <a:solidFill>
                          <a:schemeClr val="tx1"/>
                        </a:solidFill>
                        <a:latin typeface="Cambria Math" panose="02040503050406030204" pitchFamily="18" charset="0"/>
                        <a:ea typeface="SimSong" panose="02020300000000000000" pitchFamily="18" charset="-122"/>
                        <a:cs typeface="STKaiti" charset="-122"/>
                      </a:rPr>
                      <m:t>+</m:t>
                    </m:r>
                    <m:sSub>
                      <m:sSubPr>
                        <m:ctrlPr>
                          <a:rPr kumimoji="1" lang="en-US" altLang="zh-CN" sz="2800" b="0" i="1" smtClean="0">
                            <a:solidFill>
                              <a:schemeClr val="tx1"/>
                            </a:solidFill>
                            <a:latin typeface="Cambria Math" panose="02040503050406030204" pitchFamily="18" charset="0"/>
                            <a:ea typeface="SimSong" panose="02020300000000000000" pitchFamily="18" charset="-122"/>
                          </a:rPr>
                        </m:ctrlPr>
                      </m:sSubPr>
                      <m:e>
                        <m:r>
                          <a:rPr kumimoji="1" lang="en-US" altLang="zh-CN" sz="2800" b="0" i="1" smtClean="0">
                            <a:solidFill>
                              <a:schemeClr val="tx1"/>
                            </a:solidFill>
                            <a:latin typeface="Cambria Math" panose="02040503050406030204" pitchFamily="18" charset="0"/>
                            <a:ea typeface="SimSong" panose="02020300000000000000" pitchFamily="18" charset="-122"/>
                          </a:rPr>
                          <m:t>𝑙𝑜𝑔</m:t>
                        </m:r>
                      </m:e>
                      <m:sub>
                        <m:r>
                          <a:rPr kumimoji="1" lang="en-US" altLang="zh-CN" sz="2800" b="0" i="1" smtClean="0">
                            <a:solidFill>
                              <a:schemeClr val="tx1"/>
                            </a:solidFill>
                            <a:latin typeface="Cambria Math" panose="02040503050406030204" pitchFamily="18" charset="0"/>
                            <a:ea typeface="SimSong" panose="02020300000000000000" pitchFamily="18" charset="-122"/>
                          </a:rPr>
                          <m:t>2</m:t>
                        </m:r>
                      </m:sub>
                    </m:sSub>
                    <m:r>
                      <a:rPr kumimoji="1" lang="en-US" altLang="zh-CN" sz="2800" b="0" i="1" smtClean="0">
                        <a:solidFill>
                          <a:schemeClr val="tx1"/>
                        </a:solidFill>
                        <a:latin typeface="Cambria Math" panose="02040503050406030204" pitchFamily="18" charset="0"/>
                        <a:ea typeface="SimSong" panose="02020300000000000000" pitchFamily="18" charset="-122"/>
                      </a:rPr>
                      <m:t>𝑛</m:t>
                    </m:r>
                    <m:r>
                      <a:rPr kumimoji="1" lang="en-US" altLang="zh-CN" sz="2800" b="0" i="1" smtClean="0">
                        <a:solidFill>
                          <a:schemeClr val="tx1"/>
                        </a:solidFill>
                        <a:latin typeface="Cambria Math" panose="02040503050406030204" pitchFamily="18" charset="0"/>
                        <a:ea typeface="SimSong" panose="02020300000000000000" pitchFamily="18" charset="-122"/>
                      </a:rPr>
                      <m:t>+</m:t>
                    </m:r>
                    <m:sSup>
                      <m:sSupPr>
                        <m:ctrlPr>
                          <a:rPr kumimoji="1" lang="en-US" altLang="zh-CN" sz="2800" b="0" i="1" smtClean="0">
                            <a:solidFill>
                              <a:schemeClr val="tx1"/>
                            </a:solidFill>
                            <a:latin typeface="Cambria Math" panose="02040503050406030204" pitchFamily="18" charset="0"/>
                            <a:ea typeface="SimSong" panose="02020300000000000000" pitchFamily="18" charset="-122"/>
                          </a:rPr>
                        </m:ctrlPr>
                      </m:sSupPr>
                      <m:e>
                        <m:r>
                          <a:rPr kumimoji="1" lang="en-US" altLang="zh-CN" sz="2800" b="0" i="1" smtClean="0">
                            <a:solidFill>
                              <a:schemeClr val="tx1"/>
                            </a:solidFill>
                            <a:latin typeface="Cambria Math" panose="02040503050406030204" pitchFamily="18" charset="0"/>
                            <a:ea typeface="SimSong" panose="02020300000000000000" pitchFamily="18" charset="-122"/>
                          </a:rPr>
                          <m:t>𝑛</m:t>
                        </m:r>
                      </m:e>
                      <m:sup>
                        <m:r>
                          <a:rPr kumimoji="1" lang="en-US" altLang="zh-CN" sz="2800" b="0" i="1" smtClean="0">
                            <a:solidFill>
                              <a:schemeClr val="tx1"/>
                            </a:solidFill>
                            <a:latin typeface="Cambria Math" panose="02040503050406030204" pitchFamily="18" charset="0"/>
                            <a:ea typeface="SimSong" panose="02020300000000000000" pitchFamily="18" charset="-122"/>
                          </a:rPr>
                          <m:t>2</m:t>
                        </m:r>
                      </m:sup>
                    </m:sSup>
                    <m:r>
                      <a:rPr kumimoji="1" lang="en-US" altLang="zh-CN" sz="2800" b="0" i="1" smtClean="0">
                        <a:solidFill>
                          <a:schemeClr val="tx1"/>
                        </a:solidFill>
                        <a:latin typeface="Cambria Math" panose="02040503050406030204" pitchFamily="18" charset="0"/>
                        <a:ea typeface="SimSong" panose="02020300000000000000" pitchFamily="18" charset="-122"/>
                      </a:rPr>
                      <m:t>+1</m:t>
                    </m:r>
                  </m:oMath>
                </a14:m>
                <a:r>
                  <a:rPr kumimoji="1" lang="en-US" altLang="zh-CN" sz="2800" dirty="0">
                    <a:solidFill>
                      <a:schemeClr val="tx1"/>
                    </a:solidFill>
                    <a:latin typeface="SimSong" panose="02020300000000000000" pitchFamily="18" charset="-122"/>
                    <a:ea typeface="SimSong" panose="02020300000000000000" pitchFamily="18" charset="-122"/>
                    <a:cs typeface="STKaiti" charset="-122"/>
                  </a:rPr>
                  <a:t>,</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其时间复杂度表示为？</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a:p>
                <a:r>
                  <a:rPr kumimoji="1" lang="en-US" altLang="zh-CN" sz="2800" dirty="0">
                    <a:solidFill>
                      <a:schemeClr val="tx1"/>
                    </a:solidFill>
                    <a:latin typeface="SimSong" panose="02020300000000000000" pitchFamily="18" charset="-122"/>
                    <a:ea typeface="SimSong" panose="02020300000000000000" pitchFamily="18" charset="-122"/>
                    <a:cs typeface="STKaiti" charset="-122"/>
                  </a:rPr>
                  <a:t>2</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、程序段</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=1;while(</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&lt;=n)</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a:t>
                </a:r>
                <a:r>
                  <a:rPr kumimoji="1" lang="en-US" altLang="zh-CN" sz="2800" dirty="0" err="1">
                    <a:solidFill>
                      <a:schemeClr val="tx1"/>
                    </a:solidFill>
                    <a:latin typeface="Times New Roman" panose="02020603050405020304" pitchFamily="18" charset="0"/>
                    <a:ea typeface="SimSong" panose="02020300000000000000" pitchFamily="18" charset="-122"/>
                    <a:cs typeface="Times New Roman" panose="02020603050405020304" pitchFamily="18" charset="0"/>
                  </a:rPr>
                  <a:t>i</a:t>
                </a:r>
                <a:r>
                  <a:rPr kumimoji="1" lang="en-US" altLang="zh-CN" sz="2800" dirty="0">
                    <a:solidFill>
                      <a:schemeClr val="tx1"/>
                    </a:solidFill>
                    <a:latin typeface="Times New Roman" panose="02020603050405020304" pitchFamily="18" charset="0"/>
                    <a:ea typeface="SimSong" panose="02020300000000000000" pitchFamily="18" charset="-122"/>
                    <a:cs typeface="Times New Roman" panose="02020603050405020304" pitchFamily="18" charset="0"/>
                  </a:rPr>
                  <a:t>*3;</a:t>
                </a:r>
                <a:r>
                  <a:rPr kumimoji="1" lang="zh-CN" altLang="en-US" sz="2800" dirty="0">
                    <a:solidFill>
                      <a:schemeClr val="tx1"/>
                    </a:solidFill>
                    <a:latin typeface="SimSong" panose="02020300000000000000" pitchFamily="18" charset="-122"/>
                    <a:ea typeface="SimSong" panose="02020300000000000000" pitchFamily="18" charset="-122"/>
                    <a:cs typeface="STKaiti" charset="-122"/>
                  </a:rPr>
                  <a:t>的时间复杂度为 ？</a:t>
                </a:r>
                <a:endParaRPr kumimoji="1" lang="en-US" altLang="zh-CN" sz="2800" dirty="0">
                  <a:solidFill>
                    <a:schemeClr val="tx1"/>
                  </a:solidFill>
                  <a:latin typeface="SimSong" panose="02020300000000000000" pitchFamily="18" charset="-122"/>
                  <a:ea typeface="SimSong" panose="02020300000000000000" pitchFamily="18" charset="-122"/>
                  <a:cs typeface="STKaiti" charset="-122"/>
                </a:endParaRPr>
              </a:p>
            </p:txBody>
          </p:sp>
        </mc:Choice>
        <mc:Fallback xmlns="">
          <p:sp>
            <p:nvSpPr>
              <p:cNvPr id="10" name="标题 1">
                <a:extLst>
                  <a:ext uri="{FF2B5EF4-FFF2-40B4-BE49-F238E27FC236}">
                    <a16:creationId xmlns:a16="http://schemas.microsoft.com/office/drawing/2014/main" id="{E2C9ED09-F963-ED4E-9080-25416DC0E319}"/>
                  </a:ext>
                </a:extLst>
              </p:cNvPr>
              <p:cNvSpPr txBox="1">
                <a:spLocks noRot="1" noChangeAspect="1" noMove="1" noResize="1" noEditPoints="1" noAdjustHandles="1" noChangeArrowheads="1" noChangeShapeType="1" noTextEdit="1"/>
              </p:cNvSpPr>
              <p:nvPr/>
            </p:nvSpPr>
            <p:spPr>
              <a:xfrm>
                <a:off x="512444" y="4136050"/>
                <a:ext cx="11820525" cy="1773260"/>
              </a:xfrm>
              <a:prstGeom prst="rect">
                <a:avLst/>
              </a:prstGeom>
              <a:blipFill>
                <a:blip r:embed="rId5"/>
                <a:stretch>
                  <a:fillRect l="-966" t="-3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501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CC36DA5F-4D8D-5541-8F8A-B62D8AB6F553}"/>
              </a:ext>
            </a:extLst>
          </p:cNvPr>
          <p:cNvSpPr txBox="1">
            <a:spLocks/>
          </p:cNvSpPr>
          <p:nvPr/>
        </p:nvSpPr>
        <p:spPr>
          <a:xfrm>
            <a:off x="1874520" y="620023"/>
            <a:ext cx="873252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kumimoji="1" lang="zh-CN" altLang="en-US" sz="3200" dirty="0">
                <a:solidFill>
                  <a:schemeClr val="tx1"/>
                </a:solidFill>
                <a:latin typeface="SimSong" panose="02020300000000000000" pitchFamily="18" charset="-122"/>
                <a:ea typeface="SimSong" panose="02020300000000000000" pitchFamily="18" charset="-122"/>
                <a:cs typeface="STKaiti" charset="-122"/>
              </a:rPr>
              <a:t>本章小结</a:t>
            </a:r>
          </a:p>
        </p:txBody>
      </p:sp>
      <p:sp>
        <p:nvSpPr>
          <p:cNvPr id="7" name="文本框 6">
            <a:extLst>
              <a:ext uri="{FF2B5EF4-FFF2-40B4-BE49-F238E27FC236}">
                <a16:creationId xmlns:a16="http://schemas.microsoft.com/office/drawing/2014/main" id="{2F4DCEC6-9981-3548-999C-286C7665CAC9}"/>
              </a:ext>
            </a:extLst>
          </p:cNvPr>
          <p:cNvSpPr txBox="1"/>
          <p:nvPr/>
        </p:nvSpPr>
        <p:spPr>
          <a:xfrm>
            <a:off x="2423159" y="1965755"/>
            <a:ext cx="8275321" cy="2246769"/>
          </a:xfrm>
          <a:prstGeom prst="rect">
            <a:avLst/>
          </a:prstGeom>
          <a:noFill/>
        </p:spPr>
        <p:txBody>
          <a:bodyPr wrap="square" rtlCol="0">
            <a:spAutoFit/>
          </a:bodyPr>
          <a:lstStyle/>
          <a:p>
            <a:r>
              <a:rPr kumimoji="1" lang="zh-CN" altLang="en-US" sz="2800" dirty="0">
                <a:latin typeface="SimSong" panose="02020300000000000000" pitchFamily="18" charset="-122"/>
                <a:ea typeface="SimSong" panose="02020300000000000000" pitchFamily="18" charset="-122"/>
                <a:cs typeface="STKaiti" charset="-122"/>
              </a:rPr>
              <a:t>本章以概念为主，重点介绍了数据的概念、数据的逻辑结构以及算法的概念。通过本章的学习，需要对数据结构与算法建立初步的认识，重点理解逻辑结构的设计思想、算法时间复杂度的分析，为后续的学习奠定基础。</a:t>
            </a:r>
            <a:endParaRPr kumimoji="1" lang="en-US" altLang="zh-CN" sz="2800" dirty="0">
              <a:latin typeface="SimSong" panose="02020300000000000000" pitchFamily="18" charset="-122"/>
              <a:ea typeface="SimSong" panose="02020300000000000000" pitchFamily="18" charset="-122"/>
              <a:cs typeface="STKaiti" charset="-122"/>
            </a:endParaRPr>
          </a:p>
        </p:txBody>
      </p:sp>
    </p:spTree>
    <p:extLst>
      <p:ext uri="{BB962C8B-B14F-4D97-AF65-F5344CB8AC3E}">
        <p14:creationId xmlns:p14="http://schemas.microsoft.com/office/powerpoint/2010/main" val="318401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C61CD84-7052-C54E-B53E-615A8C7CBDDD}"/>
              </a:ext>
            </a:extLst>
          </p:cNvPr>
          <p:cNvSpPr>
            <a:spLocks noGrp="1"/>
          </p:cNvSpPr>
          <p:nvPr>
            <p:ph type="title"/>
          </p:nvPr>
        </p:nvSpPr>
        <p:spPr>
          <a:xfrm>
            <a:off x="2091689" y="506067"/>
            <a:ext cx="8732921" cy="873399"/>
          </a:xfrm>
        </p:spPr>
        <p:txBody>
          <a:bodyPr>
            <a:normAutofit/>
          </a:bodyPr>
          <a:lstStyle/>
          <a:p>
            <a:pPr algn="l"/>
            <a:r>
              <a:rPr kumimoji="1" lang="zh-CN" altLang="en-US" sz="4400" dirty="0"/>
              <a:t>课程重要性</a:t>
            </a:r>
          </a:p>
        </p:txBody>
      </p:sp>
      <p:sp>
        <p:nvSpPr>
          <p:cNvPr id="5" name="内容占位符 2">
            <a:extLst>
              <a:ext uri="{FF2B5EF4-FFF2-40B4-BE49-F238E27FC236}">
                <a16:creationId xmlns:a16="http://schemas.microsoft.com/office/drawing/2014/main" id="{9CE7E809-0C69-4748-B67B-A24B7423A087}"/>
              </a:ext>
            </a:extLst>
          </p:cNvPr>
          <p:cNvSpPr txBox="1">
            <a:spLocks/>
          </p:cNvSpPr>
          <p:nvPr/>
        </p:nvSpPr>
        <p:spPr>
          <a:xfrm>
            <a:off x="1938264" y="1816166"/>
            <a:ext cx="10363826" cy="2767264"/>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kumimoji="1" lang="zh-CN" altLang="en-US" sz="3200" dirty="0"/>
              <a:t>设计并完成一个图书管理系统（树</a:t>
            </a:r>
            <a:r>
              <a:rPr kumimoji="1" lang="en-US" altLang="zh-CN" sz="3200" dirty="0"/>
              <a:t>+</a:t>
            </a:r>
            <a:r>
              <a:rPr kumimoji="1" lang="zh-CN" altLang="en-US" sz="3200" dirty="0"/>
              <a:t>查找算法等）</a:t>
            </a:r>
            <a:endParaRPr kumimoji="1" lang="en-US" altLang="zh-CN" sz="3200" dirty="0"/>
          </a:p>
          <a:p>
            <a:r>
              <a:rPr kumimoji="1" lang="zh-CN" altLang="en-US" sz="3200" dirty="0"/>
              <a:t>设计并完成一个邮路问题（图</a:t>
            </a:r>
            <a:r>
              <a:rPr kumimoji="1" lang="en-US" altLang="zh-CN" sz="3200" dirty="0"/>
              <a:t>+</a:t>
            </a:r>
            <a:r>
              <a:rPr kumimoji="1" lang="zh-CN" altLang="en-US" sz="3200" dirty="0"/>
              <a:t>拓扑排序等）</a:t>
            </a:r>
            <a:endParaRPr kumimoji="1" lang="en-US" altLang="zh-CN" sz="3200" dirty="0"/>
          </a:p>
          <a:p>
            <a:r>
              <a:rPr kumimoji="1" lang="zh-CN" altLang="en-US" sz="3200" dirty="0"/>
              <a:t>设计并完成一个程序相近度的检测系统（散列表</a:t>
            </a:r>
            <a:r>
              <a:rPr kumimoji="1" lang="en-US" altLang="zh-CN" sz="3200" dirty="0"/>
              <a:t>+</a:t>
            </a:r>
            <a:r>
              <a:rPr kumimoji="1" lang="zh-CN" altLang="en-US" sz="3200" dirty="0"/>
              <a:t>开放地址法等）</a:t>
            </a:r>
            <a:endParaRPr kumimoji="1" lang="en-US" altLang="zh-CN" sz="3200" dirty="0"/>
          </a:p>
          <a:p>
            <a:r>
              <a:rPr kumimoji="1" lang="zh-CN" altLang="en-US" sz="3200" dirty="0"/>
              <a:t>设计并完成一个景区旅游信息管理系统（图</a:t>
            </a:r>
            <a:r>
              <a:rPr kumimoji="1" lang="en-US" altLang="zh-CN" sz="3200" dirty="0"/>
              <a:t>+</a:t>
            </a:r>
            <a:r>
              <a:rPr kumimoji="1" lang="zh-CN" altLang="en-US" sz="3200" dirty="0"/>
              <a:t>迪杰斯特拉算法或弗洛伊德算法）</a:t>
            </a:r>
          </a:p>
        </p:txBody>
      </p:sp>
      <p:sp>
        <p:nvSpPr>
          <p:cNvPr id="6" name="文本框 5">
            <a:extLst>
              <a:ext uri="{FF2B5EF4-FFF2-40B4-BE49-F238E27FC236}">
                <a16:creationId xmlns:a16="http://schemas.microsoft.com/office/drawing/2014/main" id="{9FEEABEC-830F-314F-B67A-6FF5CFEBAEFC}"/>
              </a:ext>
            </a:extLst>
          </p:cNvPr>
          <p:cNvSpPr txBox="1"/>
          <p:nvPr/>
        </p:nvSpPr>
        <p:spPr>
          <a:xfrm>
            <a:off x="3295649" y="5018983"/>
            <a:ext cx="1624885" cy="707886"/>
          </a:xfrm>
          <a:prstGeom prst="rect">
            <a:avLst/>
          </a:prstGeom>
          <a:noFill/>
          <a:ln>
            <a:solidFill>
              <a:schemeClr val="accent1"/>
            </a:solidFill>
          </a:ln>
        </p:spPr>
        <p:txBody>
          <a:bodyPr wrap="square" rtlCol="0">
            <a:spAutoFit/>
          </a:bodyPr>
          <a:lstStyle/>
          <a:p>
            <a:pPr algn="ctr"/>
            <a:r>
              <a:rPr kumimoji="1" lang="zh-CN" altLang="en-US" sz="4000" dirty="0">
                <a:latin typeface="STKaiti" charset="-122"/>
                <a:ea typeface="STKaiti" charset="-122"/>
                <a:cs typeface="STKaiti" charset="-122"/>
              </a:rPr>
              <a:t>程序</a:t>
            </a:r>
          </a:p>
        </p:txBody>
      </p:sp>
      <p:sp>
        <p:nvSpPr>
          <p:cNvPr id="7" name="文本框 6">
            <a:extLst>
              <a:ext uri="{FF2B5EF4-FFF2-40B4-BE49-F238E27FC236}">
                <a16:creationId xmlns:a16="http://schemas.microsoft.com/office/drawing/2014/main" id="{04B42C1E-6820-B942-B605-A87DC59EA05E}"/>
              </a:ext>
            </a:extLst>
          </p:cNvPr>
          <p:cNvSpPr txBox="1"/>
          <p:nvPr/>
        </p:nvSpPr>
        <p:spPr>
          <a:xfrm>
            <a:off x="4920534" y="5018981"/>
            <a:ext cx="671619" cy="707886"/>
          </a:xfrm>
          <a:prstGeom prst="rect">
            <a:avLst/>
          </a:prstGeom>
          <a:noFill/>
          <a:ln>
            <a:noFill/>
          </a:ln>
        </p:spPr>
        <p:txBody>
          <a:bodyPr wrap="square" rtlCol="0">
            <a:spAutoFit/>
          </a:bodyPr>
          <a:lstStyle/>
          <a:p>
            <a:r>
              <a:rPr kumimoji="1" lang="en-US" altLang="zh-CN" sz="4000" b="1" dirty="0">
                <a:solidFill>
                  <a:srgbClr val="C00000"/>
                </a:solidFill>
                <a:latin typeface="STKaiti" charset="-122"/>
                <a:ea typeface="STKaiti" charset="-122"/>
                <a:cs typeface="STKaiti" charset="-122"/>
              </a:rPr>
              <a:t>=</a:t>
            </a:r>
            <a:endParaRPr kumimoji="1" lang="zh-CN" altLang="en-US" sz="4000" b="1" dirty="0">
              <a:solidFill>
                <a:srgbClr val="C00000"/>
              </a:solidFill>
              <a:latin typeface="STKaiti" charset="-122"/>
              <a:ea typeface="STKaiti" charset="-122"/>
              <a:cs typeface="STKaiti" charset="-122"/>
            </a:endParaRPr>
          </a:p>
        </p:txBody>
      </p:sp>
      <p:sp>
        <p:nvSpPr>
          <p:cNvPr id="8" name="文本框 7">
            <a:extLst>
              <a:ext uri="{FF2B5EF4-FFF2-40B4-BE49-F238E27FC236}">
                <a16:creationId xmlns:a16="http://schemas.microsoft.com/office/drawing/2014/main" id="{A92597B2-FD93-5847-87F7-5B862DAE7976}"/>
              </a:ext>
            </a:extLst>
          </p:cNvPr>
          <p:cNvSpPr txBox="1"/>
          <p:nvPr/>
        </p:nvSpPr>
        <p:spPr>
          <a:xfrm>
            <a:off x="5473365" y="5018982"/>
            <a:ext cx="2225843" cy="707886"/>
          </a:xfrm>
          <a:prstGeom prst="rect">
            <a:avLst/>
          </a:prstGeom>
          <a:noFill/>
          <a:ln>
            <a:solidFill>
              <a:schemeClr val="accent1"/>
            </a:solidFill>
          </a:ln>
        </p:spPr>
        <p:txBody>
          <a:bodyPr wrap="square" rtlCol="0">
            <a:spAutoFit/>
          </a:bodyPr>
          <a:lstStyle/>
          <a:p>
            <a:r>
              <a:rPr kumimoji="1" lang="zh-CN" altLang="en-US" sz="4000" dirty="0">
                <a:latin typeface="STKaiti" charset="-122"/>
                <a:ea typeface="STKaiti" charset="-122"/>
                <a:cs typeface="STKaiti" charset="-122"/>
              </a:rPr>
              <a:t>数据结构</a:t>
            </a:r>
          </a:p>
        </p:txBody>
      </p:sp>
      <p:sp>
        <p:nvSpPr>
          <p:cNvPr id="9" name="文本框 8">
            <a:extLst>
              <a:ext uri="{FF2B5EF4-FFF2-40B4-BE49-F238E27FC236}">
                <a16:creationId xmlns:a16="http://schemas.microsoft.com/office/drawing/2014/main" id="{ED06ADF5-FB47-F840-8EF0-546A0625D2FF}"/>
              </a:ext>
            </a:extLst>
          </p:cNvPr>
          <p:cNvSpPr txBox="1"/>
          <p:nvPr/>
        </p:nvSpPr>
        <p:spPr>
          <a:xfrm flipH="1">
            <a:off x="7845734" y="5025005"/>
            <a:ext cx="526703" cy="707886"/>
          </a:xfrm>
          <a:prstGeom prst="rect">
            <a:avLst/>
          </a:prstGeom>
          <a:noFill/>
          <a:ln>
            <a:noFill/>
          </a:ln>
        </p:spPr>
        <p:txBody>
          <a:bodyPr wrap="square" rtlCol="0">
            <a:spAutoFit/>
          </a:bodyPr>
          <a:lstStyle/>
          <a:p>
            <a:r>
              <a:rPr kumimoji="1" lang="en-US" altLang="zh-CN" sz="4000" b="1" dirty="0">
                <a:solidFill>
                  <a:srgbClr val="C00000"/>
                </a:solidFill>
                <a:latin typeface="STKaiti" charset="-122"/>
                <a:ea typeface="STKaiti" charset="-122"/>
                <a:cs typeface="STKaiti" charset="-122"/>
              </a:rPr>
              <a:t>+</a:t>
            </a:r>
            <a:endParaRPr kumimoji="1" lang="zh-CN" altLang="en-US" sz="4000" b="1" dirty="0">
              <a:solidFill>
                <a:srgbClr val="C00000"/>
              </a:solidFill>
              <a:latin typeface="STKaiti" charset="-122"/>
              <a:ea typeface="STKaiti" charset="-122"/>
              <a:cs typeface="STKaiti" charset="-122"/>
            </a:endParaRPr>
          </a:p>
        </p:txBody>
      </p:sp>
      <p:sp>
        <p:nvSpPr>
          <p:cNvPr id="10" name="文本框 9">
            <a:extLst>
              <a:ext uri="{FF2B5EF4-FFF2-40B4-BE49-F238E27FC236}">
                <a16:creationId xmlns:a16="http://schemas.microsoft.com/office/drawing/2014/main" id="{F26BD74F-32F6-7347-9042-F33971DAD104}"/>
              </a:ext>
            </a:extLst>
          </p:cNvPr>
          <p:cNvSpPr txBox="1"/>
          <p:nvPr/>
        </p:nvSpPr>
        <p:spPr>
          <a:xfrm>
            <a:off x="8517354" y="5018981"/>
            <a:ext cx="1576138" cy="707886"/>
          </a:xfrm>
          <a:prstGeom prst="rect">
            <a:avLst/>
          </a:prstGeom>
          <a:noFill/>
          <a:ln>
            <a:solidFill>
              <a:schemeClr val="accent1"/>
            </a:solidFill>
          </a:ln>
        </p:spPr>
        <p:txBody>
          <a:bodyPr wrap="square" rtlCol="0">
            <a:spAutoFit/>
          </a:bodyPr>
          <a:lstStyle/>
          <a:p>
            <a:pPr algn="ctr"/>
            <a:r>
              <a:rPr kumimoji="1" lang="zh-CN" altLang="en-US" sz="4000" dirty="0">
                <a:latin typeface="STKaiti" charset="-122"/>
                <a:ea typeface="STKaiti" charset="-122"/>
                <a:cs typeface="STKaiti" charset="-122"/>
              </a:rPr>
              <a:t>算法</a:t>
            </a:r>
          </a:p>
        </p:txBody>
      </p:sp>
    </p:spTree>
    <p:extLst>
      <p:ext uri="{BB962C8B-B14F-4D97-AF65-F5344CB8AC3E}">
        <p14:creationId xmlns:p14="http://schemas.microsoft.com/office/powerpoint/2010/main" val="48547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C7AE3F61-5C97-E847-B67C-675DD3222156}"/>
              </a:ext>
            </a:extLst>
          </p:cNvPr>
          <p:cNvSpPr>
            <a:spLocks noGrp="1"/>
          </p:cNvSpPr>
          <p:nvPr>
            <p:ph type="title"/>
          </p:nvPr>
        </p:nvSpPr>
        <p:spPr>
          <a:xfrm>
            <a:off x="1901591" y="546328"/>
            <a:ext cx="7379569" cy="873399"/>
          </a:xfrm>
        </p:spPr>
        <p:txBody>
          <a:bodyPr>
            <a:normAutofit/>
          </a:bodyPr>
          <a:lstStyle/>
          <a:p>
            <a:pPr algn="l"/>
            <a:r>
              <a:rPr kumimoji="1" lang="zh-CN" altLang="en-US" sz="4800" dirty="0"/>
              <a:t>课程目标</a:t>
            </a:r>
          </a:p>
        </p:txBody>
      </p:sp>
      <p:sp>
        <p:nvSpPr>
          <p:cNvPr id="12" name="内容占位符 2">
            <a:extLst>
              <a:ext uri="{FF2B5EF4-FFF2-40B4-BE49-F238E27FC236}">
                <a16:creationId xmlns:a16="http://schemas.microsoft.com/office/drawing/2014/main" id="{135D1CA0-59EC-214F-9E34-754A047D993D}"/>
              </a:ext>
            </a:extLst>
          </p:cNvPr>
          <p:cNvSpPr txBox="1">
            <a:spLocks/>
          </p:cNvSpPr>
          <p:nvPr/>
        </p:nvSpPr>
        <p:spPr>
          <a:xfrm>
            <a:off x="1211580" y="1732547"/>
            <a:ext cx="10980420" cy="496543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zh-CN" sz="2000" b="1" dirty="0">
                <a:solidFill>
                  <a:srgbClr val="C00000"/>
                </a:solidFill>
              </a:rPr>
              <a:t>目标</a:t>
            </a:r>
            <a:r>
              <a:rPr lang="en-US" altLang="zh-CN" sz="2000" b="1" dirty="0">
                <a:solidFill>
                  <a:srgbClr val="C00000"/>
                </a:solidFill>
              </a:rPr>
              <a:t>1</a:t>
            </a:r>
            <a:r>
              <a:rPr lang="zh-CN" altLang="zh-CN" sz="2000" b="1" dirty="0"/>
              <a:t>：</a:t>
            </a:r>
            <a:r>
              <a:rPr lang="zh-CN" altLang="zh-CN" sz="2000" dirty="0"/>
              <a:t>使学生</a:t>
            </a:r>
            <a:r>
              <a:rPr lang="zh-CN" altLang="zh-CN" sz="2000" u="sng" dirty="0"/>
              <a:t>理解</a:t>
            </a:r>
            <a:r>
              <a:rPr lang="zh-CN" altLang="en-US" sz="2000" u="sng" dirty="0"/>
              <a:t>和掌握</a:t>
            </a:r>
            <a:r>
              <a:rPr lang="zh-CN" altLang="zh-CN" sz="2000" u="sng" dirty="0"/>
              <a:t>表、树、图、散列等常见数据结构和算法设计</a:t>
            </a:r>
            <a:r>
              <a:rPr lang="zh-CN" altLang="en-US" sz="2000" dirty="0"/>
              <a:t>，</a:t>
            </a:r>
            <a:r>
              <a:rPr lang="zh-CN" altLang="zh-CN" sz="2000" dirty="0"/>
              <a:t>能够设计计算机应用系统中关键模块和算法，并能够在设计环节对系统中的关键模块和算法的解决方案进行比较和综合。</a:t>
            </a:r>
            <a:endParaRPr lang="en-US" altLang="zh-CN" sz="2000" dirty="0"/>
          </a:p>
          <a:p>
            <a:r>
              <a:rPr lang="zh-CN" altLang="zh-CN" sz="2000" b="1" dirty="0">
                <a:solidFill>
                  <a:srgbClr val="C00000"/>
                </a:solidFill>
              </a:rPr>
              <a:t>目标</a:t>
            </a:r>
            <a:r>
              <a:rPr lang="en-US" altLang="zh-CN" sz="2000" b="1" dirty="0">
                <a:solidFill>
                  <a:srgbClr val="C00000"/>
                </a:solidFill>
              </a:rPr>
              <a:t>2</a:t>
            </a:r>
            <a:r>
              <a:rPr lang="zh-CN" altLang="zh-CN" sz="2000" b="1" dirty="0"/>
              <a:t>：</a:t>
            </a:r>
            <a:r>
              <a:rPr lang="zh-CN" altLang="zh-CN" sz="2000" dirty="0"/>
              <a:t>使学生能够采用专业科学方法分析问题，并能够根据对象特征，</a:t>
            </a:r>
            <a:r>
              <a:rPr lang="zh-CN" altLang="zh-CN" sz="2000" u="sng" dirty="0"/>
              <a:t>选择数据</a:t>
            </a:r>
            <a:r>
              <a:rPr lang="zh-CN" altLang="en-US" sz="2000" u="sng" dirty="0"/>
              <a:t>结构、</a:t>
            </a:r>
            <a:r>
              <a:rPr lang="zh-CN" altLang="zh-CN" sz="2000" u="sng" dirty="0"/>
              <a:t>设计算法和实验方案</a:t>
            </a:r>
            <a:r>
              <a:rPr lang="zh-CN" altLang="zh-CN" sz="2000" dirty="0"/>
              <a:t>，分析与解释数据，并通过信息综合得到合理有效的结论，具有算法设计与分析能力。</a:t>
            </a:r>
            <a:endParaRPr lang="en-US" altLang="zh-CN" sz="2000" dirty="0"/>
          </a:p>
          <a:p>
            <a:r>
              <a:rPr lang="zh-CN" altLang="zh-CN" sz="2000" b="1" dirty="0">
                <a:solidFill>
                  <a:srgbClr val="C00000"/>
                </a:solidFill>
              </a:rPr>
              <a:t>目标</a:t>
            </a:r>
            <a:r>
              <a:rPr lang="en-US" altLang="zh-CN" sz="2000" b="1" dirty="0">
                <a:solidFill>
                  <a:srgbClr val="C00000"/>
                </a:solidFill>
              </a:rPr>
              <a:t>3</a:t>
            </a:r>
            <a:r>
              <a:rPr lang="zh-CN" altLang="zh-CN" sz="2000" b="1" dirty="0"/>
              <a:t>：</a:t>
            </a:r>
            <a:r>
              <a:rPr lang="zh-CN" altLang="zh-CN" sz="2000" dirty="0"/>
              <a:t>使学生能够针对问题的应用背景分析，完成</a:t>
            </a:r>
            <a:r>
              <a:rPr lang="zh-CN" altLang="zh-CN" sz="2000" u="sng" dirty="0"/>
              <a:t>问题的抽象、数据的提取组织、数据结构的选择和算法的设计</a:t>
            </a:r>
            <a:r>
              <a:rPr lang="zh-CN" altLang="zh-CN" sz="2000" dirty="0"/>
              <a:t>，设计并满足特定需求的系统、单元或开发流程，具有问题导向的数据结构的建模和算法设计能力。</a:t>
            </a:r>
            <a:endParaRPr lang="en-US" altLang="zh-CN" sz="2000" dirty="0"/>
          </a:p>
          <a:p>
            <a:r>
              <a:rPr lang="zh-CN" altLang="zh-CN" sz="2000" b="1" dirty="0">
                <a:solidFill>
                  <a:srgbClr val="C00000"/>
                </a:solidFill>
              </a:rPr>
              <a:t>目标</a:t>
            </a:r>
            <a:r>
              <a:rPr lang="en-US" altLang="zh-CN" sz="2000" b="1" dirty="0">
                <a:solidFill>
                  <a:srgbClr val="C00000"/>
                </a:solidFill>
              </a:rPr>
              <a:t>4</a:t>
            </a:r>
            <a:r>
              <a:rPr lang="zh-CN" altLang="zh-CN" sz="2000" b="1" dirty="0"/>
              <a:t>：</a:t>
            </a:r>
            <a:r>
              <a:rPr lang="zh-CN" altLang="zh-CN" sz="2000" dirty="0"/>
              <a:t>使学生能够选择与使用恰当的数据结构与算法技术，</a:t>
            </a:r>
            <a:r>
              <a:rPr lang="zh-CN" altLang="zh-CN" sz="2000" u="sng" dirty="0"/>
              <a:t>对实验数据和结果进行分析解释</a:t>
            </a:r>
            <a:r>
              <a:rPr lang="zh-CN" altLang="zh-CN" sz="2000" dirty="0"/>
              <a:t>，结合用户需求，尝试从时空复杂、鲁棒性等方面对求解方法进行分析和改进，具有面向应用背景的数据结构与算法的迭代优化能力，进一步提升计算思维能力。</a:t>
            </a:r>
            <a:endParaRPr kumimoji="1" lang="zh-CN" altLang="en-US" sz="2000" dirty="0"/>
          </a:p>
        </p:txBody>
      </p:sp>
    </p:spTree>
    <p:extLst>
      <p:ext uri="{BB962C8B-B14F-4D97-AF65-F5344CB8AC3E}">
        <p14:creationId xmlns:p14="http://schemas.microsoft.com/office/powerpoint/2010/main" val="328228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dissolv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2584D30-A941-024B-9BD9-AEDFCF27A226}"/>
              </a:ext>
            </a:extLst>
          </p:cNvPr>
          <p:cNvSpPr>
            <a:spLocks noGrp="1"/>
          </p:cNvSpPr>
          <p:nvPr>
            <p:ph type="title"/>
          </p:nvPr>
        </p:nvSpPr>
        <p:spPr>
          <a:xfrm>
            <a:off x="1993031" y="584227"/>
            <a:ext cx="6659479" cy="873399"/>
          </a:xfrm>
        </p:spPr>
        <p:txBody>
          <a:bodyPr>
            <a:normAutofit/>
          </a:bodyPr>
          <a:lstStyle/>
          <a:p>
            <a:pPr algn="l"/>
            <a:r>
              <a:rPr kumimoji="1" lang="zh-CN" altLang="en-US" sz="4000" dirty="0"/>
              <a:t>课程安排和考核方式</a:t>
            </a:r>
          </a:p>
        </p:txBody>
      </p:sp>
      <p:sp>
        <p:nvSpPr>
          <p:cNvPr id="5" name="内容占位符 2">
            <a:extLst>
              <a:ext uri="{FF2B5EF4-FFF2-40B4-BE49-F238E27FC236}">
                <a16:creationId xmlns:a16="http://schemas.microsoft.com/office/drawing/2014/main" id="{477AEA9C-B80E-1943-A568-975AA10B2564}"/>
              </a:ext>
            </a:extLst>
          </p:cNvPr>
          <p:cNvSpPr txBox="1">
            <a:spLocks/>
          </p:cNvSpPr>
          <p:nvPr/>
        </p:nvSpPr>
        <p:spPr>
          <a:xfrm>
            <a:off x="791655" y="2150043"/>
            <a:ext cx="10363826" cy="309632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kumimoji="1" lang="zh-CN" altLang="en-US" sz="3600" b="1" dirty="0">
                <a:solidFill>
                  <a:srgbClr val="7030A0"/>
                </a:solidFill>
              </a:rPr>
              <a:t>课程安排</a:t>
            </a:r>
            <a:r>
              <a:rPr kumimoji="1" lang="zh-CN" altLang="en-US" sz="3600" dirty="0"/>
              <a:t>：理论</a:t>
            </a:r>
            <a:r>
              <a:rPr kumimoji="1" lang="en-US" altLang="zh-CN" sz="3600" dirty="0"/>
              <a:t>56</a:t>
            </a:r>
            <a:r>
              <a:rPr kumimoji="1" lang="zh-CN" altLang="en-US" sz="3600" dirty="0"/>
              <a:t>学时</a:t>
            </a:r>
            <a:r>
              <a:rPr kumimoji="1" lang="en-US" altLang="zh-CN" sz="3600" dirty="0"/>
              <a:t>+</a:t>
            </a:r>
            <a:r>
              <a:rPr kumimoji="1" lang="zh-CN" altLang="en-US" sz="3600" dirty="0"/>
              <a:t>实验</a:t>
            </a:r>
            <a:r>
              <a:rPr kumimoji="1" lang="en-US" altLang="zh-CN" sz="3600" dirty="0"/>
              <a:t>24</a:t>
            </a:r>
            <a:r>
              <a:rPr kumimoji="1" lang="zh-CN" altLang="en-US" sz="3600" dirty="0"/>
              <a:t>学时</a:t>
            </a:r>
            <a:r>
              <a:rPr kumimoji="1" lang="en-US" altLang="zh-CN" sz="3600" dirty="0"/>
              <a:t>+</a:t>
            </a:r>
            <a:r>
              <a:rPr kumimoji="1" lang="zh-CN" altLang="en-US" sz="3600" dirty="0"/>
              <a:t>自主学习</a:t>
            </a:r>
            <a:endParaRPr kumimoji="1" lang="en-US" altLang="zh-CN" sz="3600" dirty="0"/>
          </a:p>
          <a:p>
            <a:endParaRPr kumimoji="1" lang="en-US" altLang="zh-CN" sz="3600" dirty="0"/>
          </a:p>
          <a:p>
            <a:r>
              <a:rPr kumimoji="1" lang="zh-CN" altLang="en-US" sz="3600" b="1" dirty="0">
                <a:solidFill>
                  <a:srgbClr val="C00000"/>
                </a:solidFill>
              </a:rPr>
              <a:t>考核方式</a:t>
            </a:r>
            <a:r>
              <a:rPr kumimoji="1" lang="zh-CN" altLang="en-US" sz="3600" dirty="0"/>
              <a:t>：课堂出勤</a:t>
            </a:r>
            <a:r>
              <a:rPr kumimoji="1" lang="en-US" altLang="zh-CN" sz="3600" dirty="0"/>
              <a:t>+</a:t>
            </a:r>
            <a:r>
              <a:rPr kumimoji="1" lang="zh-CN" altLang="en-US" sz="3600" dirty="0"/>
              <a:t>平时作业</a:t>
            </a:r>
            <a:r>
              <a:rPr kumimoji="1" lang="en-US" altLang="zh-CN" sz="3600" dirty="0"/>
              <a:t>+</a:t>
            </a:r>
            <a:r>
              <a:rPr kumimoji="1" lang="zh-CN" altLang="en-US" sz="3600" dirty="0"/>
              <a:t>过程考核</a:t>
            </a:r>
            <a:r>
              <a:rPr kumimoji="1" lang="en-US" altLang="zh-CN" sz="3600" dirty="0"/>
              <a:t>+</a:t>
            </a:r>
            <a:r>
              <a:rPr kumimoji="1" lang="zh-CN" altLang="en-US" sz="3600" dirty="0"/>
              <a:t>实验考核</a:t>
            </a:r>
            <a:r>
              <a:rPr kumimoji="1" lang="en-US" altLang="zh-CN" sz="3600" dirty="0"/>
              <a:t>+</a:t>
            </a:r>
            <a:r>
              <a:rPr kumimoji="1" lang="zh-CN" altLang="en-US" sz="3600" dirty="0"/>
              <a:t>自主学习 </a:t>
            </a:r>
            <a:r>
              <a:rPr kumimoji="1" lang="en-US" altLang="zh-CN" sz="3600" dirty="0"/>
              <a:t>+</a:t>
            </a:r>
            <a:r>
              <a:rPr kumimoji="1" lang="zh-CN" altLang="en-US" sz="3600" dirty="0"/>
              <a:t> </a:t>
            </a:r>
            <a:r>
              <a:rPr kumimoji="1" lang="zh-CN" altLang="en-US" sz="3600" b="1" dirty="0"/>
              <a:t>期末考试</a:t>
            </a:r>
          </a:p>
        </p:txBody>
      </p:sp>
    </p:spTree>
    <p:extLst>
      <p:ext uri="{BB962C8B-B14F-4D97-AF65-F5344CB8AC3E}">
        <p14:creationId xmlns:p14="http://schemas.microsoft.com/office/powerpoint/2010/main" val="41148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9E8F86F-D609-E946-B79A-58CA49FEC83B}"/>
              </a:ext>
            </a:extLst>
          </p:cNvPr>
          <p:cNvSpPr>
            <a:spLocks noGrp="1"/>
          </p:cNvSpPr>
          <p:nvPr>
            <p:ph type="title"/>
          </p:nvPr>
        </p:nvSpPr>
        <p:spPr>
          <a:xfrm>
            <a:off x="2367214" y="616712"/>
            <a:ext cx="6753926" cy="873399"/>
          </a:xfrm>
        </p:spPr>
        <p:txBody>
          <a:bodyPr>
            <a:normAutofit/>
          </a:bodyPr>
          <a:lstStyle/>
          <a:p>
            <a:pPr algn="l"/>
            <a:r>
              <a:rPr kumimoji="1" lang="zh-CN" altLang="en-US" sz="4800" dirty="0"/>
              <a:t>    第</a:t>
            </a:r>
            <a:r>
              <a:rPr kumimoji="1" lang="en-US" altLang="zh-CN" sz="4800" dirty="0"/>
              <a:t>1</a:t>
            </a:r>
            <a:r>
              <a:rPr kumimoji="1" lang="zh-CN" altLang="en-US" sz="4800" dirty="0"/>
              <a:t>章      绪 论</a:t>
            </a:r>
          </a:p>
        </p:txBody>
      </p:sp>
      <p:sp>
        <p:nvSpPr>
          <p:cNvPr id="5" name="内容占位符 2">
            <a:extLst>
              <a:ext uri="{FF2B5EF4-FFF2-40B4-BE49-F238E27FC236}">
                <a16:creationId xmlns:a16="http://schemas.microsoft.com/office/drawing/2014/main" id="{42CFB2B9-3D56-D845-B52E-14AE165D329D}"/>
              </a:ext>
            </a:extLst>
          </p:cNvPr>
          <p:cNvSpPr txBox="1">
            <a:spLocks/>
          </p:cNvSpPr>
          <p:nvPr/>
        </p:nvSpPr>
        <p:spPr>
          <a:xfrm>
            <a:off x="2777490" y="2316679"/>
            <a:ext cx="7463789" cy="399649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kumimoji="1" lang="zh-CN" altLang="en-US" sz="3600" dirty="0">
                <a:latin typeface="SimSong" panose="02020300000000000000" pitchFamily="18" charset="-122"/>
                <a:ea typeface="SimSong" panose="02020300000000000000" pitchFamily="18" charset="-122"/>
              </a:rPr>
              <a:t>本章的学习目标：</a:t>
            </a:r>
            <a:endParaRPr kumimoji="1" lang="en-US" altLang="zh-CN" sz="3600" dirty="0">
              <a:latin typeface="SimSong" panose="02020300000000000000" pitchFamily="18" charset="-122"/>
              <a:ea typeface="SimSong" panose="02020300000000000000" pitchFamily="18" charset="-122"/>
            </a:endParaRPr>
          </a:p>
          <a:p>
            <a:pPr marL="742950" indent="-742950">
              <a:buFont typeface="+mj-ea"/>
              <a:buAutoNum type="circleNumDbPlain"/>
            </a:pPr>
            <a:r>
              <a:rPr kumimoji="1" lang="zh-CN" altLang="en-US" sz="3600" dirty="0">
                <a:latin typeface="SimSong" panose="02020300000000000000" pitchFamily="18" charset="-122"/>
                <a:ea typeface="SimSong" panose="02020300000000000000" pitchFamily="18" charset="-122"/>
              </a:rPr>
              <a:t>理解和掌握数据结构的概念</a:t>
            </a:r>
            <a:endParaRPr kumimoji="1" lang="en-US" altLang="zh-CN" sz="3600" dirty="0">
              <a:latin typeface="SimSong" panose="02020300000000000000" pitchFamily="18" charset="-122"/>
              <a:ea typeface="SimSong" panose="02020300000000000000" pitchFamily="18" charset="-122"/>
            </a:endParaRPr>
          </a:p>
          <a:p>
            <a:pPr marL="742950" indent="-742950">
              <a:buFont typeface="+mj-ea"/>
              <a:buAutoNum type="circleNumDbPlain"/>
            </a:pPr>
            <a:r>
              <a:rPr kumimoji="1" lang="zh-CN" altLang="en-US" sz="3600" dirty="0">
                <a:latin typeface="SimSong" panose="02020300000000000000" pitchFamily="18" charset="-122"/>
                <a:ea typeface="SimSong" panose="02020300000000000000" pitchFamily="18" charset="-122"/>
              </a:rPr>
              <a:t>理解数据的逻辑结构和物理结构</a:t>
            </a:r>
            <a:endParaRPr kumimoji="1" lang="en-US" altLang="zh-CN" sz="3600" dirty="0">
              <a:latin typeface="SimSong" panose="02020300000000000000" pitchFamily="18" charset="-122"/>
              <a:ea typeface="SimSong" panose="02020300000000000000" pitchFamily="18" charset="-122"/>
            </a:endParaRPr>
          </a:p>
          <a:p>
            <a:pPr marL="742950" indent="-742950">
              <a:buFont typeface="+mj-ea"/>
              <a:buAutoNum type="circleNumDbPlain"/>
            </a:pPr>
            <a:r>
              <a:rPr kumimoji="1" lang="zh-CN" altLang="en-US" sz="3600" dirty="0">
                <a:latin typeface="SimSong" panose="02020300000000000000" pitchFamily="18" charset="-122"/>
                <a:ea typeface="SimSong" panose="02020300000000000000" pitchFamily="18" charset="-122"/>
              </a:rPr>
              <a:t>理解算法的概念和特性</a:t>
            </a:r>
          </a:p>
        </p:txBody>
      </p:sp>
    </p:spTree>
    <p:extLst>
      <p:ext uri="{BB962C8B-B14F-4D97-AF65-F5344CB8AC3E}">
        <p14:creationId xmlns:p14="http://schemas.microsoft.com/office/powerpoint/2010/main" val="17939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94CE273-29FF-6647-A31F-DF760B1EEDC3}"/>
              </a:ext>
            </a:extLst>
          </p:cNvPr>
          <p:cNvGrpSpPr/>
          <p:nvPr/>
        </p:nvGrpSpPr>
        <p:grpSpPr>
          <a:xfrm>
            <a:off x="4108116" y="2601292"/>
            <a:ext cx="3134895" cy="4071571"/>
            <a:chOff x="3531266" y="1948512"/>
            <a:chExt cx="3134895" cy="4071571"/>
          </a:xfrm>
        </p:grpSpPr>
        <p:sp>
          <p:nvSpPr>
            <p:cNvPr id="5" name="文本框 4">
              <a:extLst>
                <a:ext uri="{FF2B5EF4-FFF2-40B4-BE49-F238E27FC236}">
                  <a16:creationId xmlns:a16="http://schemas.microsoft.com/office/drawing/2014/main" id="{3C20C1EE-EF8E-F840-A12D-7BA0D3AD3326}"/>
                </a:ext>
              </a:extLst>
            </p:cNvPr>
            <p:cNvSpPr txBox="1"/>
            <p:nvPr/>
          </p:nvSpPr>
          <p:spPr>
            <a:xfrm>
              <a:off x="3531266" y="3699742"/>
              <a:ext cx="3122195" cy="584775"/>
            </a:xfrm>
            <a:prstGeom prst="rect">
              <a:avLst/>
            </a:prstGeom>
            <a:noFill/>
            <a:ln>
              <a:solidFill>
                <a:schemeClr val="accent1"/>
              </a:solidFill>
            </a:ln>
          </p:spPr>
          <p:txBody>
            <a:bodyPr wrap="square" rtlCol="0">
              <a:spAutoFit/>
            </a:bodyPr>
            <a:lstStyle/>
            <a:p>
              <a:r>
                <a:rPr kumimoji="1" lang="zh-CN" altLang="en-US" sz="3200" dirty="0">
                  <a:latin typeface="SimSong" panose="02020300000000000000" pitchFamily="18" charset="-122"/>
                  <a:ea typeface="SimSong" panose="02020300000000000000" pitchFamily="18" charset="-122"/>
                  <a:cs typeface="STKaiti" charset="-122"/>
                </a:rPr>
                <a:t>算法设计与实现                                  </a:t>
              </a:r>
            </a:p>
          </p:txBody>
        </p:sp>
        <p:sp>
          <p:nvSpPr>
            <p:cNvPr id="6" name="文本框 5">
              <a:extLst>
                <a:ext uri="{FF2B5EF4-FFF2-40B4-BE49-F238E27FC236}">
                  <a16:creationId xmlns:a16="http://schemas.microsoft.com/office/drawing/2014/main" id="{54848F49-DD95-F141-BD1C-A39287BEDE81}"/>
                </a:ext>
              </a:extLst>
            </p:cNvPr>
            <p:cNvSpPr txBox="1"/>
            <p:nvPr/>
          </p:nvSpPr>
          <p:spPr>
            <a:xfrm>
              <a:off x="3531266" y="4565139"/>
              <a:ext cx="3122195" cy="584775"/>
            </a:xfrm>
            <a:prstGeom prst="rect">
              <a:avLst/>
            </a:prstGeom>
            <a:noFill/>
            <a:ln>
              <a:solidFill>
                <a:schemeClr val="accent1"/>
              </a:solidFill>
            </a:ln>
          </p:spPr>
          <p:txBody>
            <a:bodyPr wrap="square" rtlCol="0">
              <a:spAutoFit/>
            </a:bodyPr>
            <a:lstStyle/>
            <a:p>
              <a:pPr algn="ctr"/>
              <a:r>
                <a:rPr kumimoji="1" lang="zh-CN" altLang="en-US" sz="3200" dirty="0">
                  <a:latin typeface="SimSong" panose="02020300000000000000" pitchFamily="18" charset="-122"/>
                  <a:ea typeface="SimSong" panose="02020300000000000000" pitchFamily="18" charset="-122"/>
                  <a:cs typeface="STKaiti" charset="-122"/>
                </a:rPr>
                <a:t>调试与检查                  </a:t>
              </a:r>
            </a:p>
          </p:txBody>
        </p:sp>
        <p:sp>
          <p:nvSpPr>
            <p:cNvPr id="7" name="文本框 6">
              <a:extLst>
                <a:ext uri="{FF2B5EF4-FFF2-40B4-BE49-F238E27FC236}">
                  <a16:creationId xmlns:a16="http://schemas.microsoft.com/office/drawing/2014/main" id="{0BE95C79-C565-7C42-80EF-701960778A9E}"/>
                </a:ext>
              </a:extLst>
            </p:cNvPr>
            <p:cNvSpPr txBox="1"/>
            <p:nvPr/>
          </p:nvSpPr>
          <p:spPr>
            <a:xfrm>
              <a:off x="3531266" y="2824127"/>
              <a:ext cx="3122195" cy="584775"/>
            </a:xfrm>
            <a:prstGeom prst="rect">
              <a:avLst/>
            </a:prstGeom>
            <a:noFill/>
            <a:ln>
              <a:solidFill>
                <a:schemeClr val="accent1"/>
              </a:solidFill>
            </a:ln>
          </p:spPr>
          <p:txBody>
            <a:bodyPr wrap="square" rtlCol="0">
              <a:spAutoFit/>
            </a:bodyPr>
            <a:lstStyle/>
            <a:p>
              <a:pPr algn="ctr"/>
              <a:r>
                <a:rPr kumimoji="1" lang="zh-CN" altLang="en-US" sz="3200" dirty="0">
                  <a:latin typeface="SimSong" panose="02020300000000000000" pitchFamily="18" charset="-122"/>
                  <a:ea typeface="SimSong" panose="02020300000000000000" pitchFamily="18" charset="-122"/>
                  <a:cs typeface="STKaiti" charset="-122"/>
                </a:rPr>
                <a:t>数据存储表示 </a:t>
              </a:r>
            </a:p>
          </p:txBody>
        </p:sp>
        <p:sp>
          <p:nvSpPr>
            <p:cNvPr id="8" name="文本框 7">
              <a:extLst>
                <a:ext uri="{FF2B5EF4-FFF2-40B4-BE49-F238E27FC236}">
                  <a16:creationId xmlns:a16="http://schemas.microsoft.com/office/drawing/2014/main" id="{592B293A-FEFC-994D-A9EB-9CC984B15498}"/>
                </a:ext>
              </a:extLst>
            </p:cNvPr>
            <p:cNvSpPr txBox="1"/>
            <p:nvPr/>
          </p:nvSpPr>
          <p:spPr>
            <a:xfrm>
              <a:off x="3531267" y="1948512"/>
              <a:ext cx="3122195" cy="584775"/>
            </a:xfrm>
            <a:prstGeom prst="rect">
              <a:avLst/>
            </a:prstGeom>
            <a:noFill/>
            <a:ln>
              <a:solidFill>
                <a:schemeClr val="accent1"/>
              </a:solidFill>
            </a:ln>
          </p:spPr>
          <p:txBody>
            <a:bodyPr wrap="square" rtlCol="0">
              <a:spAutoFit/>
            </a:bodyPr>
            <a:lstStyle/>
            <a:p>
              <a:pPr algn="ctr"/>
              <a:r>
                <a:rPr kumimoji="1" lang="zh-CN" altLang="en-US" sz="3200" dirty="0">
                  <a:latin typeface="SimSong" panose="02020300000000000000" pitchFamily="18" charset="-122"/>
                  <a:ea typeface="SimSong" panose="02020300000000000000" pitchFamily="18" charset="-122"/>
                  <a:cs typeface="STKaiti" charset="-122"/>
                </a:rPr>
                <a:t>问题理解</a:t>
              </a:r>
            </a:p>
          </p:txBody>
        </p:sp>
        <p:sp>
          <p:nvSpPr>
            <p:cNvPr id="9" name="文本框 8">
              <a:extLst>
                <a:ext uri="{FF2B5EF4-FFF2-40B4-BE49-F238E27FC236}">
                  <a16:creationId xmlns:a16="http://schemas.microsoft.com/office/drawing/2014/main" id="{045EB3A2-44A8-A942-BF94-E96A2A710FEA}"/>
                </a:ext>
              </a:extLst>
            </p:cNvPr>
            <p:cNvSpPr txBox="1"/>
            <p:nvPr/>
          </p:nvSpPr>
          <p:spPr>
            <a:xfrm>
              <a:off x="3531266" y="5435308"/>
              <a:ext cx="3122195" cy="584775"/>
            </a:xfrm>
            <a:prstGeom prst="rect">
              <a:avLst/>
            </a:prstGeom>
            <a:noFill/>
            <a:ln>
              <a:solidFill>
                <a:schemeClr val="accent1"/>
              </a:solidFill>
            </a:ln>
          </p:spPr>
          <p:txBody>
            <a:bodyPr wrap="square" rtlCol="0">
              <a:spAutoFit/>
            </a:bodyPr>
            <a:lstStyle/>
            <a:p>
              <a:pPr algn="ctr"/>
              <a:r>
                <a:rPr kumimoji="1" lang="zh-CN" altLang="en-US" sz="3200" dirty="0">
                  <a:latin typeface="SimSong" panose="02020300000000000000" pitchFamily="18" charset="-122"/>
                  <a:ea typeface="SimSong" panose="02020300000000000000" pitchFamily="18" charset="-122"/>
                  <a:cs typeface="STKaiti" charset="-122"/>
                </a:rPr>
                <a:t>算法分析</a:t>
              </a:r>
            </a:p>
          </p:txBody>
        </p:sp>
        <p:cxnSp>
          <p:nvCxnSpPr>
            <p:cNvPr id="10" name="直线箭头连接符 9">
              <a:extLst>
                <a:ext uri="{FF2B5EF4-FFF2-40B4-BE49-F238E27FC236}">
                  <a16:creationId xmlns:a16="http://schemas.microsoft.com/office/drawing/2014/main" id="{859DCF35-4110-094C-AF97-70D9ED9176C6}"/>
                </a:ext>
              </a:extLst>
            </p:cNvPr>
            <p:cNvCxnSpPr>
              <a:stCxn id="8" idx="2"/>
              <a:endCxn id="7" idx="0"/>
            </p:cNvCxnSpPr>
            <p:nvPr/>
          </p:nvCxnSpPr>
          <p:spPr>
            <a:xfrm flipH="1">
              <a:off x="5092364" y="2533287"/>
              <a:ext cx="1" cy="29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01D8465B-C47A-0A44-9275-ED6FE1F5B9C5}"/>
                </a:ext>
              </a:extLst>
            </p:cNvPr>
            <p:cNvCxnSpPr/>
            <p:nvPr/>
          </p:nvCxnSpPr>
          <p:spPr>
            <a:xfrm flipH="1">
              <a:off x="5092362" y="3423784"/>
              <a:ext cx="1" cy="29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9D76DEF4-5D4A-C844-B1BA-90C04F2A2792}"/>
                </a:ext>
              </a:extLst>
            </p:cNvPr>
            <p:cNvCxnSpPr/>
            <p:nvPr/>
          </p:nvCxnSpPr>
          <p:spPr>
            <a:xfrm flipH="1">
              <a:off x="5092362" y="4290404"/>
              <a:ext cx="1" cy="29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C76A2D0-7406-604A-85D1-EC115BFD7C11}"/>
                </a:ext>
              </a:extLst>
            </p:cNvPr>
            <p:cNvCxnSpPr/>
            <p:nvPr/>
          </p:nvCxnSpPr>
          <p:spPr>
            <a:xfrm flipH="1">
              <a:off x="5092361" y="5150041"/>
              <a:ext cx="1" cy="29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a:extLst>
                <a:ext uri="{FF2B5EF4-FFF2-40B4-BE49-F238E27FC236}">
                  <a16:creationId xmlns:a16="http://schemas.microsoft.com/office/drawing/2014/main" id="{62DB7BEA-1D33-A841-97EE-A8263682FACD}"/>
                </a:ext>
              </a:extLst>
            </p:cNvPr>
            <p:cNvCxnSpPr>
              <a:stCxn id="6" idx="3"/>
              <a:endCxn id="7" idx="3"/>
            </p:cNvCxnSpPr>
            <p:nvPr/>
          </p:nvCxnSpPr>
          <p:spPr>
            <a:xfrm flipV="1">
              <a:off x="6653461" y="3116515"/>
              <a:ext cx="12700" cy="1741012"/>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grpSp>
      <p:sp>
        <p:nvSpPr>
          <p:cNvPr id="15" name="标题 1">
            <a:extLst>
              <a:ext uri="{FF2B5EF4-FFF2-40B4-BE49-F238E27FC236}">
                <a16:creationId xmlns:a16="http://schemas.microsoft.com/office/drawing/2014/main" id="{5A740CF3-4DCF-0A4B-BF4C-D8380F7B0350}"/>
              </a:ext>
            </a:extLst>
          </p:cNvPr>
          <p:cNvSpPr txBox="1">
            <a:spLocks/>
          </p:cNvSpPr>
          <p:nvPr/>
        </p:nvSpPr>
        <p:spPr>
          <a:xfrm>
            <a:off x="880110" y="1557144"/>
            <a:ext cx="8596668"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计算机解决问题的一般步骤</a:t>
            </a:r>
          </a:p>
        </p:txBody>
      </p:sp>
      <p:sp>
        <p:nvSpPr>
          <p:cNvPr id="17" name="标题 1">
            <a:extLst>
              <a:ext uri="{FF2B5EF4-FFF2-40B4-BE49-F238E27FC236}">
                <a16:creationId xmlns:a16="http://schemas.microsoft.com/office/drawing/2014/main" id="{7493C3FA-5354-E242-9EAC-A586659419D1}"/>
              </a:ext>
            </a:extLst>
          </p:cNvPr>
          <p:cNvSpPr>
            <a:spLocks noGrp="1"/>
          </p:cNvSpPr>
          <p:nvPr>
            <p:ph type="title"/>
          </p:nvPr>
        </p:nvSpPr>
        <p:spPr>
          <a:xfrm>
            <a:off x="2367214" y="616712"/>
            <a:ext cx="6753926" cy="873399"/>
          </a:xfrm>
        </p:spPr>
        <p:txBody>
          <a:bodyPr>
            <a:normAutofit/>
          </a:bodyPr>
          <a:lstStyle/>
          <a:p>
            <a:pPr algn="l"/>
            <a:r>
              <a:rPr kumimoji="1" lang="zh-CN" altLang="en-US" sz="4800" dirty="0"/>
              <a:t>    第</a:t>
            </a:r>
            <a:r>
              <a:rPr kumimoji="1" lang="en-US" altLang="zh-CN" sz="4800" dirty="0"/>
              <a:t>1</a:t>
            </a:r>
            <a:r>
              <a:rPr kumimoji="1" lang="zh-CN" altLang="en-US" sz="4800" dirty="0"/>
              <a:t>章      绪 论</a:t>
            </a:r>
          </a:p>
        </p:txBody>
      </p:sp>
    </p:spTree>
    <p:extLst>
      <p:ext uri="{BB962C8B-B14F-4D97-AF65-F5344CB8AC3E}">
        <p14:creationId xmlns:p14="http://schemas.microsoft.com/office/powerpoint/2010/main" val="140178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45690F87-917A-B14F-B64F-94B41AE664D8}"/>
              </a:ext>
            </a:extLst>
          </p:cNvPr>
          <p:cNvSpPr txBox="1"/>
          <p:nvPr/>
        </p:nvSpPr>
        <p:spPr>
          <a:xfrm>
            <a:off x="297181" y="2582080"/>
            <a:ext cx="2216483" cy="584775"/>
          </a:xfrm>
          <a:prstGeom prst="rect">
            <a:avLst/>
          </a:prstGeom>
          <a:noFill/>
          <a:ln>
            <a:solidFill>
              <a:schemeClr val="accent1"/>
            </a:solidFill>
          </a:ln>
        </p:spPr>
        <p:txBody>
          <a:bodyPr wrap="square" rtlCol="0">
            <a:spAutoFit/>
          </a:bodyPr>
          <a:lstStyle/>
          <a:p>
            <a:pPr algn="ctr"/>
            <a:r>
              <a:rPr kumimoji="1" lang="zh-CN" altLang="en-US" sz="3200" b="1" dirty="0">
                <a:latin typeface="SimSong" panose="02020300000000000000" pitchFamily="18" charset="-122"/>
                <a:ea typeface="SimSong" panose="02020300000000000000" pitchFamily="18" charset="-122"/>
                <a:cs typeface="STKaiti" charset="-122"/>
              </a:rPr>
              <a:t>数据</a:t>
            </a:r>
          </a:p>
        </p:txBody>
      </p:sp>
      <p:sp>
        <p:nvSpPr>
          <p:cNvPr id="19" name="标题 1">
            <a:extLst>
              <a:ext uri="{FF2B5EF4-FFF2-40B4-BE49-F238E27FC236}">
                <a16:creationId xmlns:a16="http://schemas.microsoft.com/office/drawing/2014/main" id="{3DC09E8A-1AB5-6C40-8410-9B8EE9EF9AB7}"/>
              </a:ext>
            </a:extLst>
          </p:cNvPr>
          <p:cNvSpPr txBox="1">
            <a:spLocks/>
          </p:cNvSpPr>
          <p:nvPr/>
        </p:nvSpPr>
        <p:spPr>
          <a:xfrm>
            <a:off x="297180" y="1582728"/>
            <a:ext cx="4686300" cy="8542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olidFill>
                  <a:schemeClr val="tx1"/>
                </a:solidFill>
                <a:latin typeface="SimSong" panose="02020300000000000000" pitchFamily="18" charset="-122"/>
                <a:ea typeface="SimSong" panose="02020300000000000000" pitchFamily="18" charset="-122"/>
                <a:cs typeface="STKaiti" charset="-122"/>
              </a:rPr>
              <a:t>数据结构的基本概念：</a:t>
            </a:r>
          </a:p>
        </p:txBody>
      </p:sp>
      <p:sp>
        <p:nvSpPr>
          <p:cNvPr id="20" name="标题 1">
            <a:extLst>
              <a:ext uri="{FF2B5EF4-FFF2-40B4-BE49-F238E27FC236}">
                <a16:creationId xmlns:a16="http://schemas.microsoft.com/office/drawing/2014/main" id="{56FBFB10-A66A-384F-A4A7-A3D7520DCB74}"/>
              </a:ext>
            </a:extLst>
          </p:cNvPr>
          <p:cNvSpPr txBox="1">
            <a:spLocks/>
          </p:cNvSpPr>
          <p:nvPr/>
        </p:nvSpPr>
        <p:spPr>
          <a:xfrm>
            <a:off x="3602924" y="548965"/>
            <a:ext cx="4843846" cy="87339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kumimoji="1" lang="zh-CN" altLang="en-US" sz="4800" dirty="0"/>
              <a:t>    第</a:t>
            </a:r>
            <a:r>
              <a:rPr kumimoji="1" lang="en-US" altLang="zh-CN" sz="4800" dirty="0"/>
              <a:t>1</a:t>
            </a:r>
            <a:r>
              <a:rPr kumimoji="1" lang="zh-CN" altLang="en-US" sz="4800" dirty="0"/>
              <a:t>章  绪 论</a:t>
            </a:r>
          </a:p>
        </p:txBody>
      </p:sp>
      <p:sp>
        <p:nvSpPr>
          <p:cNvPr id="21" name="文本框 20">
            <a:extLst>
              <a:ext uri="{FF2B5EF4-FFF2-40B4-BE49-F238E27FC236}">
                <a16:creationId xmlns:a16="http://schemas.microsoft.com/office/drawing/2014/main" id="{BD5039F6-BFAE-E242-93F2-A28E4B349726}"/>
              </a:ext>
            </a:extLst>
          </p:cNvPr>
          <p:cNvSpPr txBox="1"/>
          <p:nvPr/>
        </p:nvSpPr>
        <p:spPr>
          <a:xfrm>
            <a:off x="297181" y="3451581"/>
            <a:ext cx="2216483" cy="584775"/>
          </a:xfrm>
          <a:prstGeom prst="rect">
            <a:avLst/>
          </a:prstGeom>
          <a:noFill/>
          <a:ln>
            <a:solidFill>
              <a:schemeClr val="accent1"/>
            </a:solidFill>
          </a:ln>
        </p:spPr>
        <p:txBody>
          <a:bodyPr wrap="square" rtlCol="0">
            <a:spAutoFit/>
          </a:bodyPr>
          <a:lstStyle/>
          <a:p>
            <a:pPr algn="ctr"/>
            <a:r>
              <a:rPr kumimoji="1" lang="zh-CN" altLang="en-US" sz="3200" b="1" dirty="0">
                <a:latin typeface="SimSong" panose="02020300000000000000" pitchFamily="18" charset="-122"/>
                <a:ea typeface="SimSong" panose="02020300000000000000" pitchFamily="18" charset="-122"/>
                <a:cs typeface="STKaiti" charset="-122"/>
              </a:rPr>
              <a:t>数据元素</a:t>
            </a:r>
          </a:p>
        </p:txBody>
      </p:sp>
      <p:sp>
        <p:nvSpPr>
          <p:cNvPr id="22" name="文本框 21">
            <a:extLst>
              <a:ext uri="{FF2B5EF4-FFF2-40B4-BE49-F238E27FC236}">
                <a16:creationId xmlns:a16="http://schemas.microsoft.com/office/drawing/2014/main" id="{D2713095-F649-8B49-866B-DFBFD9CB25DE}"/>
              </a:ext>
            </a:extLst>
          </p:cNvPr>
          <p:cNvSpPr txBox="1"/>
          <p:nvPr/>
        </p:nvSpPr>
        <p:spPr>
          <a:xfrm>
            <a:off x="297181" y="4321082"/>
            <a:ext cx="2216483" cy="584775"/>
          </a:xfrm>
          <a:prstGeom prst="rect">
            <a:avLst/>
          </a:prstGeom>
          <a:noFill/>
          <a:ln>
            <a:solidFill>
              <a:schemeClr val="accent1"/>
            </a:solidFill>
          </a:ln>
        </p:spPr>
        <p:txBody>
          <a:bodyPr wrap="square" rtlCol="0">
            <a:spAutoFit/>
          </a:bodyPr>
          <a:lstStyle/>
          <a:p>
            <a:pPr algn="ctr"/>
            <a:r>
              <a:rPr kumimoji="1" lang="zh-CN" altLang="en-US" sz="3200" b="1" dirty="0">
                <a:latin typeface="SimSong" panose="02020300000000000000" pitchFamily="18" charset="-122"/>
                <a:ea typeface="SimSong" panose="02020300000000000000" pitchFamily="18" charset="-122"/>
                <a:cs typeface="STKaiti" charset="-122"/>
              </a:rPr>
              <a:t>数据项</a:t>
            </a:r>
          </a:p>
        </p:txBody>
      </p:sp>
      <p:sp>
        <p:nvSpPr>
          <p:cNvPr id="23" name="文本框 22">
            <a:extLst>
              <a:ext uri="{FF2B5EF4-FFF2-40B4-BE49-F238E27FC236}">
                <a16:creationId xmlns:a16="http://schemas.microsoft.com/office/drawing/2014/main" id="{B7D3C419-84A2-F14F-89C7-D3E868AC4A03}"/>
              </a:ext>
            </a:extLst>
          </p:cNvPr>
          <p:cNvSpPr txBox="1"/>
          <p:nvPr/>
        </p:nvSpPr>
        <p:spPr>
          <a:xfrm>
            <a:off x="297180" y="5190583"/>
            <a:ext cx="2216483" cy="584775"/>
          </a:xfrm>
          <a:prstGeom prst="rect">
            <a:avLst/>
          </a:prstGeom>
          <a:noFill/>
          <a:ln>
            <a:solidFill>
              <a:schemeClr val="accent1"/>
            </a:solidFill>
          </a:ln>
        </p:spPr>
        <p:txBody>
          <a:bodyPr wrap="square" rtlCol="0">
            <a:spAutoFit/>
          </a:bodyPr>
          <a:lstStyle/>
          <a:p>
            <a:pPr algn="ctr"/>
            <a:r>
              <a:rPr kumimoji="1" lang="zh-CN" altLang="en-US" sz="3200" b="1" dirty="0">
                <a:latin typeface="SimSong" panose="02020300000000000000" pitchFamily="18" charset="-122"/>
                <a:ea typeface="SimSong" panose="02020300000000000000" pitchFamily="18" charset="-122"/>
                <a:cs typeface="STKaiti" charset="-122"/>
              </a:rPr>
              <a:t>数据对象</a:t>
            </a:r>
          </a:p>
        </p:txBody>
      </p:sp>
      <p:sp>
        <p:nvSpPr>
          <p:cNvPr id="24" name="文本框 23">
            <a:extLst>
              <a:ext uri="{FF2B5EF4-FFF2-40B4-BE49-F238E27FC236}">
                <a16:creationId xmlns:a16="http://schemas.microsoft.com/office/drawing/2014/main" id="{03BD3A20-600D-A94A-B755-4D0C4A791C68}"/>
              </a:ext>
            </a:extLst>
          </p:cNvPr>
          <p:cNvSpPr txBox="1"/>
          <p:nvPr/>
        </p:nvSpPr>
        <p:spPr>
          <a:xfrm>
            <a:off x="297180" y="6060084"/>
            <a:ext cx="2216483" cy="584775"/>
          </a:xfrm>
          <a:prstGeom prst="rect">
            <a:avLst/>
          </a:prstGeom>
          <a:noFill/>
          <a:ln>
            <a:solidFill>
              <a:schemeClr val="accent1"/>
            </a:solidFill>
          </a:ln>
        </p:spPr>
        <p:txBody>
          <a:bodyPr wrap="square" rtlCol="0">
            <a:spAutoFit/>
          </a:bodyPr>
          <a:lstStyle/>
          <a:p>
            <a:pPr algn="ctr"/>
            <a:r>
              <a:rPr kumimoji="1" lang="zh-CN" altLang="en-US" sz="3200" b="1" dirty="0">
                <a:latin typeface="SimSong" panose="02020300000000000000" pitchFamily="18" charset="-122"/>
                <a:ea typeface="SimSong" panose="02020300000000000000" pitchFamily="18" charset="-122"/>
                <a:cs typeface="STKaiti" charset="-122"/>
              </a:rPr>
              <a:t>数据结构</a:t>
            </a:r>
          </a:p>
        </p:txBody>
      </p:sp>
      <p:sp>
        <p:nvSpPr>
          <p:cNvPr id="25" name="文本框 24">
            <a:extLst>
              <a:ext uri="{FF2B5EF4-FFF2-40B4-BE49-F238E27FC236}">
                <a16:creationId xmlns:a16="http://schemas.microsoft.com/office/drawing/2014/main" id="{15C2ED7F-FC9F-F943-83E4-F0970D8649AE}"/>
              </a:ext>
            </a:extLst>
          </p:cNvPr>
          <p:cNvSpPr txBox="1"/>
          <p:nvPr/>
        </p:nvSpPr>
        <p:spPr>
          <a:xfrm>
            <a:off x="3726181" y="2582080"/>
            <a:ext cx="8763000" cy="461665"/>
          </a:xfrm>
          <a:prstGeom prst="rect">
            <a:avLst/>
          </a:prstGeom>
          <a:noFill/>
          <a:ln>
            <a:noFill/>
          </a:ln>
        </p:spPr>
        <p:txBody>
          <a:bodyPr wrap="square" rtlCol="0">
            <a:spAutoFit/>
          </a:bodyPr>
          <a:lstStyle/>
          <a:p>
            <a:pPr algn="ctr"/>
            <a:r>
              <a:rPr kumimoji="1" lang="en-US" altLang="zh-CN" sz="2400" dirty="0">
                <a:latin typeface="SimSong" panose="02020300000000000000" pitchFamily="18" charset="-122"/>
                <a:ea typeface="SimSong" panose="02020300000000000000" pitchFamily="18" charset="-122"/>
                <a:cs typeface="STKaiti" charset="-122"/>
              </a:rPr>
              <a:t>1.</a:t>
            </a:r>
            <a:r>
              <a:rPr kumimoji="1" lang="zh-CN" altLang="en-US" sz="2400" dirty="0">
                <a:latin typeface="SimSong" panose="02020300000000000000" pitchFamily="18" charset="-122"/>
                <a:ea typeface="SimSong" panose="02020300000000000000" pitchFamily="18" charset="-122"/>
                <a:cs typeface="STKaiti" charset="-122"/>
              </a:rPr>
              <a:t>相互之间存在一种或多种特定关系的数据元素的集合</a:t>
            </a:r>
          </a:p>
        </p:txBody>
      </p:sp>
      <p:sp>
        <p:nvSpPr>
          <p:cNvPr id="26" name="文本框 25">
            <a:extLst>
              <a:ext uri="{FF2B5EF4-FFF2-40B4-BE49-F238E27FC236}">
                <a16:creationId xmlns:a16="http://schemas.microsoft.com/office/drawing/2014/main" id="{7AA19D6F-5F0D-1843-BF07-05A9B03C9DF4}"/>
              </a:ext>
            </a:extLst>
          </p:cNvPr>
          <p:cNvSpPr txBox="1"/>
          <p:nvPr/>
        </p:nvSpPr>
        <p:spPr>
          <a:xfrm>
            <a:off x="4392931" y="3398278"/>
            <a:ext cx="7675813" cy="830997"/>
          </a:xfrm>
          <a:prstGeom prst="rect">
            <a:avLst/>
          </a:prstGeom>
          <a:noFill/>
          <a:ln>
            <a:noFill/>
          </a:ln>
        </p:spPr>
        <p:txBody>
          <a:bodyPr wrap="square" rtlCol="0">
            <a:spAutoFit/>
          </a:bodyPr>
          <a:lstStyle/>
          <a:p>
            <a:r>
              <a:rPr kumimoji="1" lang="en-US" altLang="zh-CN" sz="2400" dirty="0">
                <a:latin typeface="SimSong" panose="02020300000000000000" pitchFamily="18" charset="-122"/>
                <a:ea typeface="SimSong" panose="02020300000000000000" pitchFamily="18" charset="-122"/>
                <a:cs typeface="STKaiti" charset="-122"/>
              </a:rPr>
              <a:t>2.</a:t>
            </a:r>
            <a:r>
              <a:rPr kumimoji="1" lang="zh-CN" altLang="en-US" sz="2400" dirty="0">
                <a:latin typeface="SimSong" panose="02020300000000000000" pitchFamily="18" charset="-122"/>
                <a:ea typeface="SimSong" panose="02020300000000000000" pitchFamily="18" charset="-122"/>
                <a:cs typeface="STKaiti" charset="-122"/>
              </a:rPr>
              <a:t>计算机操作的对象，能被输入到计算机中且被计算机处理的符号的集合</a:t>
            </a:r>
          </a:p>
        </p:txBody>
      </p:sp>
      <p:sp>
        <p:nvSpPr>
          <p:cNvPr id="27" name="文本框 26">
            <a:extLst>
              <a:ext uri="{FF2B5EF4-FFF2-40B4-BE49-F238E27FC236}">
                <a16:creationId xmlns:a16="http://schemas.microsoft.com/office/drawing/2014/main" id="{3EEDA7A5-5843-5544-9DF2-034C687B347A}"/>
              </a:ext>
            </a:extLst>
          </p:cNvPr>
          <p:cNvSpPr txBox="1"/>
          <p:nvPr/>
        </p:nvSpPr>
        <p:spPr>
          <a:xfrm>
            <a:off x="4392931" y="4511936"/>
            <a:ext cx="8001000" cy="461665"/>
          </a:xfrm>
          <a:prstGeom prst="rect">
            <a:avLst/>
          </a:prstGeom>
          <a:noFill/>
          <a:ln>
            <a:noFill/>
          </a:ln>
        </p:spPr>
        <p:txBody>
          <a:bodyPr wrap="square" rtlCol="0">
            <a:spAutoFit/>
          </a:bodyPr>
          <a:lstStyle/>
          <a:p>
            <a:r>
              <a:rPr kumimoji="1" lang="en-US" altLang="zh-CN" sz="2400" dirty="0">
                <a:latin typeface="SimSong" panose="02020300000000000000" pitchFamily="18" charset="-122"/>
                <a:ea typeface="SimSong" panose="02020300000000000000" pitchFamily="18" charset="-122"/>
                <a:cs typeface="STKaiti" charset="-122"/>
              </a:rPr>
              <a:t>3.</a:t>
            </a:r>
            <a:r>
              <a:rPr kumimoji="1" lang="zh-CN" altLang="en-US" sz="2400" dirty="0">
                <a:latin typeface="SimSong" panose="02020300000000000000" pitchFamily="18" charset="-122"/>
                <a:ea typeface="SimSong" panose="02020300000000000000" pitchFamily="18" charset="-122"/>
                <a:cs typeface="STKaiti" charset="-122"/>
              </a:rPr>
              <a:t>组成数据的基本单位</a:t>
            </a:r>
          </a:p>
        </p:txBody>
      </p:sp>
      <p:sp>
        <p:nvSpPr>
          <p:cNvPr id="28" name="文本框 27">
            <a:extLst>
              <a:ext uri="{FF2B5EF4-FFF2-40B4-BE49-F238E27FC236}">
                <a16:creationId xmlns:a16="http://schemas.microsoft.com/office/drawing/2014/main" id="{F565E15B-2236-3243-B8E5-5221FDF66A8B}"/>
              </a:ext>
            </a:extLst>
          </p:cNvPr>
          <p:cNvSpPr txBox="1"/>
          <p:nvPr/>
        </p:nvSpPr>
        <p:spPr>
          <a:xfrm>
            <a:off x="4392931" y="5263920"/>
            <a:ext cx="6565899" cy="461665"/>
          </a:xfrm>
          <a:prstGeom prst="rect">
            <a:avLst/>
          </a:prstGeom>
          <a:noFill/>
          <a:ln>
            <a:noFill/>
          </a:ln>
        </p:spPr>
        <p:txBody>
          <a:bodyPr wrap="square" rtlCol="0">
            <a:spAutoFit/>
          </a:bodyPr>
          <a:lstStyle/>
          <a:p>
            <a:r>
              <a:rPr kumimoji="1" lang="en-US" altLang="zh-CN" sz="2400" dirty="0">
                <a:latin typeface="SimSong" panose="02020300000000000000" pitchFamily="18" charset="-122"/>
                <a:ea typeface="SimSong" panose="02020300000000000000" pitchFamily="18" charset="-122"/>
                <a:cs typeface="STKaiti" charset="-122"/>
              </a:rPr>
              <a:t>4.</a:t>
            </a:r>
            <a:r>
              <a:rPr kumimoji="1" lang="zh-CN" altLang="en-US" sz="2400" dirty="0">
                <a:latin typeface="SimSong" panose="02020300000000000000" pitchFamily="18" charset="-122"/>
                <a:ea typeface="SimSong" panose="02020300000000000000" pitchFamily="18" charset="-122"/>
                <a:cs typeface="STKaiti" charset="-122"/>
              </a:rPr>
              <a:t>具有相同性质的数据元素的集合</a:t>
            </a:r>
          </a:p>
        </p:txBody>
      </p:sp>
      <p:sp>
        <p:nvSpPr>
          <p:cNvPr id="29" name="文本框 28">
            <a:extLst>
              <a:ext uri="{FF2B5EF4-FFF2-40B4-BE49-F238E27FC236}">
                <a16:creationId xmlns:a16="http://schemas.microsoft.com/office/drawing/2014/main" id="{6DCD4080-7EBF-184F-8573-7564C69DE959}"/>
              </a:ext>
            </a:extLst>
          </p:cNvPr>
          <p:cNvSpPr txBox="1"/>
          <p:nvPr/>
        </p:nvSpPr>
        <p:spPr>
          <a:xfrm>
            <a:off x="4392931" y="6015904"/>
            <a:ext cx="6946899" cy="461665"/>
          </a:xfrm>
          <a:prstGeom prst="rect">
            <a:avLst/>
          </a:prstGeom>
          <a:noFill/>
          <a:ln>
            <a:noFill/>
          </a:ln>
        </p:spPr>
        <p:txBody>
          <a:bodyPr wrap="square" rtlCol="0">
            <a:spAutoFit/>
          </a:bodyPr>
          <a:lstStyle/>
          <a:p>
            <a:r>
              <a:rPr kumimoji="1" lang="en-US" altLang="zh-CN" sz="2400" dirty="0">
                <a:latin typeface="SimSong" panose="02020300000000000000" pitchFamily="18" charset="-122"/>
                <a:ea typeface="SimSong" panose="02020300000000000000" pitchFamily="18" charset="-122"/>
                <a:cs typeface="STKaiti" charset="-122"/>
              </a:rPr>
              <a:t>5.</a:t>
            </a:r>
            <a:r>
              <a:rPr kumimoji="1" lang="zh-CN" altLang="en-US" sz="2400" dirty="0">
                <a:latin typeface="SimSong" panose="02020300000000000000" pitchFamily="18" charset="-122"/>
                <a:ea typeface="SimSong" panose="02020300000000000000" pitchFamily="18" charset="-122"/>
                <a:cs typeface="STKaiti" charset="-122"/>
              </a:rPr>
              <a:t>数据中不可分割的最小单位</a:t>
            </a:r>
          </a:p>
        </p:txBody>
      </p:sp>
      <p:cxnSp>
        <p:nvCxnSpPr>
          <p:cNvPr id="30" name="直线箭头连接符 29">
            <a:extLst>
              <a:ext uri="{FF2B5EF4-FFF2-40B4-BE49-F238E27FC236}">
                <a16:creationId xmlns:a16="http://schemas.microsoft.com/office/drawing/2014/main" id="{2AE4F482-2B5C-B24E-B9F2-5240B89960A4}"/>
              </a:ext>
            </a:extLst>
          </p:cNvPr>
          <p:cNvCxnSpPr>
            <a:cxnSpLocks/>
            <a:stCxn id="18" idx="3"/>
            <a:endCxn id="26" idx="1"/>
          </p:cNvCxnSpPr>
          <p:nvPr/>
        </p:nvCxnSpPr>
        <p:spPr>
          <a:xfrm>
            <a:off x="2513664" y="2874468"/>
            <a:ext cx="1879267" cy="939309"/>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416B61F6-1F5C-AD4F-84D9-41326D77BF27}"/>
              </a:ext>
            </a:extLst>
          </p:cNvPr>
          <p:cNvCxnSpPr>
            <a:cxnSpLocks/>
          </p:cNvCxnSpPr>
          <p:nvPr/>
        </p:nvCxnSpPr>
        <p:spPr>
          <a:xfrm>
            <a:off x="2513664" y="3791236"/>
            <a:ext cx="1879267" cy="939309"/>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2F40EE68-DD02-464E-B202-68F1B56D85B3}"/>
              </a:ext>
            </a:extLst>
          </p:cNvPr>
          <p:cNvCxnSpPr>
            <a:cxnSpLocks/>
            <a:endCxn id="28" idx="1"/>
          </p:cNvCxnSpPr>
          <p:nvPr/>
        </p:nvCxnSpPr>
        <p:spPr>
          <a:xfrm>
            <a:off x="2513663" y="5472052"/>
            <a:ext cx="1879268" cy="2270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A0306635-9B16-4343-B0C7-77894BF9532B}"/>
              </a:ext>
            </a:extLst>
          </p:cNvPr>
          <p:cNvCxnSpPr>
            <a:cxnSpLocks/>
          </p:cNvCxnSpPr>
          <p:nvPr/>
        </p:nvCxnSpPr>
        <p:spPr>
          <a:xfrm flipV="1">
            <a:off x="2513663" y="2874467"/>
            <a:ext cx="1879268" cy="3445847"/>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EBB8C39C-4B3A-0B43-8AF8-4EEAF1A70E2A}"/>
              </a:ext>
            </a:extLst>
          </p:cNvPr>
          <p:cNvCxnSpPr>
            <a:cxnSpLocks/>
            <a:endCxn id="29" idx="1"/>
          </p:cNvCxnSpPr>
          <p:nvPr/>
        </p:nvCxnSpPr>
        <p:spPr>
          <a:xfrm>
            <a:off x="2513662" y="4631644"/>
            <a:ext cx="1879269" cy="1615093"/>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81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丝状</Template>
  <TotalTime>387</TotalTime>
  <Words>2716</Words>
  <Application>Microsoft Macintosh PowerPoint</Application>
  <PresentationFormat>宽屏</PresentationFormat>
  <Paragraphs>259</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STKaiti</vt:lpstr>
      <vt:lpstr>幼圆</vt:lpstr>
      <vt:lpstr>SimSong</vt:lpstr>
      <vt:lpstr>Arial</vt:lpstr>
      <vt:lpstr>Cambria Math</vt:lpstr>
      <vt:lpstr>Century Gothic</vt:lpstr>
      <vt:lpstr>Times New Roman</vt:lpstr>
      <vt:lpstr>Wingdings 3</vt:lpstr>
      <vt:lpstr>丝状</vt:lpstr>
      <vt:lpstr>数据结构与算法</vt:lpstr>
      <vt:lpstr>目   录</vt:lpstr>
      <vt:lpstr>课程重要性</vt:lpstr>
      <vt:lpstr>课程重要性</vt:lpstr>
      <vt:lpstr>课程目标</vt:lpstr>
      <vt:lpstr>课程安排和考核方式</vt:lpstr>
      <vt:lpstr>    第1章      绪 论</vt:lpstr>
      <vt:lpstr>    第1章      绪 论</vt:lpstr>
      <vt:lpstr>PowerPoint 演示文稿</vt:lpstr>
      <vt:lpstr>PowerPoint 演示文稿</vt:lpstr>
      <vt:lpstr>PowerPoint 演示文稿</vt:lpstr>
      <vt:lpstr>第1章 绪论——数据结构的基本概念</vt:lpstr>
      <vt:lpstr>第1章 绪论——数据结构的基本概念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159</cp:revision>
  <dcterms:created xsi:type="dcterms:W3CDTF">2024-09-16T11:05:16Z</dcterms:created>
  <dcterms:modified xsi:type="dcterms:W3CDTF">2024-09-18T05:41:39Z</dcterms:modified>
</cp:coreProperties>
</file>