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70" r:id="rId4"/>
    <p:sldId id="371" r:id="rId5"/>
    <p:sldId id="372" r:id="rId6"/>
    <p:sldId id="262" r:id="rId7"/>
    <p:sldId id="373" r:id="rId8"/>
    <p:sldId id="357" r:id="rId9"/>
    <p:sldId id="306" r:id="rId10"/>
    <p:sldId id="308" r:id="rId11"/>
    <p:sldId id="358" r:id="rId12"/>
    <p:sldId id="346" r:id="rId13"/>
    <p:sldId id="359" r:id="rId14"/>
    <p:sldId id="360" r:id="rId15"/>
    <p:sldId id="361" r:id="rId16"/>
    <p:sldId id="312" r:id="rId17"/>
    <p:sldId id="352" r:id="rId18"/>
    <p:sldId id="353" r:id="rId19"/>
    <p:sldId id="354" r:id="rId20"/>
    <p:sldId id="362" r:id="rId21"/>
    <p:sldId id="363" r:id="rId22"/>
    <p:sldId id="364" r:id="rId23"/>
    <p:sldId id="355" r:id="rId24"/>
    <p:sldId id="356" r:id="rId25"/>
    <p:sldId id="319" r:id="rId26"/>
    <p:sldId id="320" r:id="rId27"/>
    <p:sldId id="321" r:id="rId28"/>
    <p:sldId id="350" r:id="rId29"/>
    <p:sldId id="365" r:id="rId30"/>
    <p:sldId id="366" r:id="rId31"/>
    <p:sldId id="323" r:id="rId32"/>
    <p:sldId id="367" r:id="rId33"/>
    <p:sldId id="368" r:id="rId34"/>
    <p:sldId id="324" r:id="rId35"/>
    <p:sldId id="326" r:id="rId36"/>
    <p:sldId id="327" r:id="rId37"/>
    <p:sldId id="328" r:id="rId38"/>
    <p:sldId id="342" r:id="rId39"/>
    <p:sldId id="330" r:id="rId40"/>
    <p:sldId id="331" r:id="rId41"/>
    <p:sldId id="332" r:id="rId42"/>
    <p:sldId id="333" r:id="rId43"/>
    <p:sldId id="334" r:id="rId44"/>
    <p:sldId id="35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858C6-7243-0443-BBBF-9EB8D21F3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4943" y="457200"/>
            <a:ext cx="8915399" cy="2262781"/>
          </a:xfrm>
        </p:spPr>
        <p:txBody>
          <a:bodyPr>
            <a:normAutofit/>
          </a:bodyPr>
          <a:lstStyle/>
          <a:p>
            <a:r>
              <a:rPr kumimoji="1" lang="zh-CN" altLang="en-US" sz="6000" b="1" dirty="0"/>
              <a:t>数据结构与算法</a:t>
            </a:r>
            <a:endParaRPr kumimoji="1"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003302-EE25-5147-A8E3-54448B790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943" y="4114439"/>
            <a:ext cx="8915399" cy="1126283"/>
          </a:xfrm>
        </p:spPr>
        <p:txBody>
          <a:bodyPr/>
          <a:lstStyle/>
          <a:p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sz="3200" dirty="0">
                <a:latin typeface="SimSong" panose="02020300000000000000" pitchFamily="18" charset="-122"/>
                <a:ea typeface="SimSong" panose="02020300000000000000" pitchFamily="18" charset="-122"/>
              </a:rPr>
              <a:t>人工智能与大数据学院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43E8A8-1171-0845-B157-2FD0B9BB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180" y="9985"/>
            <a:ext cx="2879557" cy="8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9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5950" y="275009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线性表</a:t>
            </a:r>
            <a:b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</a:br>
            <a:b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zh-CN" altLang="en-US" sz="40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线性表的定义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71476" y="2000972"/>
                <a:ext cx="104298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3600" b="1" dirty="0">
                    <a:solidFill>
                      <a:schemeClr val="accent2">
                        <a:lumMod val="75000"/>
                      </a:schemeClr>
                    </a:solidFill>
                    <a:latin typeface="STKaiti" charset="-122"/>
                    <a:ea typeface="STKaiti" charset="-122"/>
                    <a:cs typeface="STKaiti" charset="-122"/>
                  </a:rPr>
                  <a:t>线性表    </a:t>
                </a:r>
                <a:r>
                  <a:rPr kumimoji="1" lang="en-US" altLang="zh-CN" sz="3200" b="1" dirty="0">
                    <a:latin typeface="STKaiti" charset="-122"/>
                    <a:ea typeface="STKaiti" charset="-122"/>
                    <a:cs typeface="STKaiti" charset="-122"/>
                  </a:rPr>
                  <a:t>L</a:t>
                </a:r>
                <a:r>
                  <a:rPr kumimoji="1" lang="zh-CN" altLang="en-US" sz="3200" b="1" dirty="0">
                    <a:latin typeface="STKaiti" charset="-122"/>
                    <a:ea typeface="STKaiti" charset="-122"/>
                    <a:cs typeface="STKaiti" charset="-122"/>
                  </a:rPr>
                  <a:t> </a:t>
                </a:r>
                <a:r>
                  <a:rPr kumimoji="1" lang="en-US" altLang="zh-CN" sz="3200" b="1" dirty="0">
                    <a:latin typeface="STKaiti" charset="-122"/>
                    <a:ea typeface="STKaiti" charset="-122"/>
                    <a:cs typeface="STKaiti" charset="-122"/>
                  </a:rPr>
                  <a:t>=</a:t>
                </a:r>
                <a:r>
                  <a:rPr kumimoji="1" lang="zh-CN" altLang="en-US" sz="3200" b="1" dirty="0">
                    <a:latin typeface="STKaiti" charset="-122"/>
                    <a:ea typeface="STKaiti" charset="-122"/>
                    <a:cs typeface="STKaiti" charset="-122"/>
                  </a:rPr>
                  <a:t> </a:t>
                </a:r>
                <a:r>
                  <a:rPr kumimoji="1" lang="en-US" altLang="zh-CN" sz="3200" b="1" dirty="0">
                    <a:latin typeface="STKaiti" charset="-122"/>
                    <a:ea typeface="STKaiti" charset="-122"/>
                    <a:cs typeface="STKaiti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𝟐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,…,</m:t>
                    </m:r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−</m:t>
                        </m:r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3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3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+</m:t>
                        </m:r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,…,</m:t>
                    </m:r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en-US" altLang="zh-CN" sz="3200" b="1" dirty="0">
                    <a:latin typeface="STKaiti" charset="-122"/>
                    <a:ea typeface="STKaiti" charset="-122"/>
                    <a:cs typeface="STKaiti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2000972"/>
                <a:ext cx="10429874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812" t="-16038" b="-33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括号 2"/>
          <p:cNvSpPr/>
          <p:nvPr/>
        </p:nvSpPr>
        <p:spPr>
          <a:xfrm rot="16200000">
            <a:off x="4146614" y="1672516"/>
            <a:ext cx="465012" cy="2414587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7057693" y="1976126"/>
            <a:ext cx="465012" cy="1807366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714750" y="3122489"/>
                <a:ext cx="2171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的前驱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3122489"/>
                <a:ext cx="21717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686552" y="3112315"/>
                <a:ext cx="2171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的后继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552" y="3112315"/>
                <a:ext cx="217170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5294" b="-3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71476" y="3969670"/>
                <a:ext cx="1042987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800" b="1" dirty="0">
                    <a:latin typeface="STKaiti" charset="-122"/>
                    <a:ea typeface="STKaiti" charset="-122"/>
                    <a:cs typeface="STKaiti" charset="-122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−</m:t>
                        </m:r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latin typeface="STKaiti" charset="-122"/>
                    <a:ea typeface="STKaiti" charset="-122"/>
                    <a:cs typeface="STKaiti" charset="-122"/>
                  </a:rPr>
                  <a:t>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latin typeface="STKaiti" charset="-122"/>
                    <a:ea typeface="STKaiti" charset="-122"/>
                    <a:cs typeface="STKaiti" charset="-122"/>
                  </a:rPr>
                  <a:t>的直接前驱，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  <m:r>
                          <a:rPr kumimoji="1" lang="en-US" altLang="zh-CN" sz="28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+</m:t>
                        </m:r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latin typeface="STKaiti" charset="-122"/>
                    <a:ea typeface="STKaiti" charset="-122"/>
                    <a:cs typeface="STKaiti" charset="-122"/>
                  </a:rPr>
                  <a:t>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latin typeface="STKaiti" charset="-122"/>
                    <a:ea typeface="STKaiti" charset="-122"/>
                    <a:cs typeface="STKaiti" charset="-122"/>
                  </a:rPr>
                  <a:t>的直接后继。</a:t>
                </a:r>
                <a:endParaRPr kumimoji="1" lang="en-US" altLang="zh-CN" sz="2800" b="1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endParaRPr kumimoji="1" lang="en-US" altLang="zh-CN" sz="2800" b="1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zh-CN" altLang="en-US" sz="2800" b="1" dirty="0">
                    <a:solidFill>
                      <a:srgbClr val="C00000"/>
                    </a:solidFill>
                    <a:latin typeface="STKaiti" charset="-122"/>
                    <a:ea typeface="STKaiti" charset="-122"/>
                    <a:cs typeface="STKaiti" charset="-122"/>
                  </a:rPr>
                  <a:t>注意</a:t>
                </a:r>
                <a:r>
                  <a:rPr kumimoji="1" lang="zh-CN" altLang="en-US" sz="2800" b="1" dirty="0">
                    <a:latin typeface="STKaiti" charset="-122"/>
                    <a:ea typeface="STKaiti" charset="-122"/>
                    <a:cs typeface="STKaiti" charset="-122"/>
                  </a:rPr>
                  <a:t>：表头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latin typeface="STKaiti" charset="-122"/>
                    <a:ea typeface="STKaiti" charset="-122"/>
                    <a:cs typeface="STKaiti" charset="-122"/>
                  </a:rPr>
                  <a:t>没有直接前驱，表尾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latin typeface="STKaiti" charset="-122"/>
                    <a:ea typeface="STKaiti" charset="-122"/>
                    <a:cs typeface="STKaiti" charset="-122"/>
                  </a:rPr>
                  <a:t>没有直接后继。线性表的其他数据元素有且仅有一个直接前驱，有且仅有一个后继。</a:t>
                </a:r>
                <a:endParaRPr kumimoji="1" lang="en-US" altLang="zh-CN" sz="2800" b="1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zh-CN" altLang="en-US" sz="2800" b="1" dirty="0">
                    <a:latin typeface="STKaiti" charset="-122"/>
                    <a:ea typeface="STKaiti" charset="-122"/>
                    <a:cs typeface="STKaiti" charset="-122"/>
                  </a:rPr>
                  <a:t>后续在不混淆的情况下将省略“直接”二字</a:t>
                </a:r>
                <a:endParaRPr kumimoji="1" lang="en-US" altLang="zh-CN" sz="2800" b="1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3969670"/>
                <a:ext cx="10429874" cy="2246769"/>
              </a:xfrm>
              <a:prstGeom prst="rect">
                <a:avLst/>
              </a:prstGeom>
              <a:blipFill rotWithShape="0">
                <a:blip r:embed="rId5"/>
                <a:stretch>
                  <a:fillRect l="-1227" t="-3252" b="-6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71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5990" y="0"/>
            <a:ext cx="8596668" cy="1660358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线性表</a:t>
            </a:r>
            <a:b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</a:br>
            <a:b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zh-CN" altLang="en-US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线性表的定义（示例）</a:t>
            </a:r>
            <a:endParaRPr kumimoji="1" lang="zh-CN" altLang="en-US" b="1" dirty="0"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8AC08A-0917-530C-CFE1-B7C545E85272}"/>
              </a:ext>
            </a:extLst>
          </p:cNvPr>
          <p:cNvSpPr/>
          <p:nvPr/>
        </p:nvSpPr>
        <p:spPr>
          <a:xfrm>
            <a:off x="2205990" y="2264447"/>
            <a:ext cx="8008924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例如，</a:t>
            </a:r>
            <a:r>
              <a:rPr kumimoji="1" lang="en-US" altLang="zh-CN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名学生组成的线性表 </a:t>
            </a:r>
            <a:r>
              <a:rPr kumimoji="1" lang="en-US" altLang="zh-CN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L=(stu1, stu2, stu3)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sz="2800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800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在</a:t>
            </a:r>
            <a:r>
              <a:rPr kumimoji="1" lang="en-US" altLang="zh-CN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c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语言中数据元素可以用结构体表示：</a:t>
            </a:r>
            <a:endParaRPr kumimoji="1" lang="en-US" altLang="zh-CN" sz="2800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800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r>
              <a:rPr lang="en" altLang="zh-CN" sz="2800" b="1" dirty="0"/>
              <a:t>struct</a:t>
            </a:r>
            <a:r>
              <a:rPr lang="en" altLang="zh-CN" sz="2800" dirty="0"/>
              <a:t> student{</a:t>
            </a:r>
          </a:p>
          <a:p>
            <a:r>
              <a:rPr lang="en" altLang="zh-CN" sz="2800" dirty="0"/>
              <a:t>    </a:t>
            </a:r>
            <a:r>
              <a:rPr lang="en" altLang="zh-CN" sz="2800" b="1" dirty="0"/>
              <a:t>int</a:t>
            </a:r>
            <a:r>
              <a:rPr lang="en" altLang="zh-CN" sz="2800" dirty="0"/>
              <a:t> number;</a:t>
            </a:r>
          </a:p>
          <a:p>
            <a:r>
              <a:rPr lang="en" altLang="zh-CN" sz="2800" dirty="0"/>
              <a:t>    </a:t>
            </a:r>
            <a:r>
              <a:rPr lang="en" altLang="zh-CN" sz="2800" b="1" dirty="0"/>
              <a:t>int</a:t>
            </a:r>
            <a:r>
              <a:rPr lang="en" altLang="zh-CN" sz="2800" dirty="0"/>
              <a:t> score;</a:t>
            </a:r>
          </a:p>
          <a:p>
            <a:r>
              <a:rPr lang="en" altLang="zh-CN" sz="2800" dirty="0"/>
              <a:t>    </a:t>
            </a:r>
            <a:r>
              <a:rPr lang="en" altLang="zh-CN" sz="2800" b="1" dirty="0"/>
              <a:t>char</a:t>
            </a:r>
            <a:r>
              <a:rPr lang="en" altLang="zh-CN" sz="2800" dirty="0"/>
              <a:t> name[10];</a:t>
            </a:r>
          </a:p>
          <a:p>
            <a:r>
              <a:rPr lang="en" altLang="zh-CN" sz="2800" dirty="0"/>
              <a:t>}stu1,stu2,stu3;</a:t>
            </a:r>
          </a:p>
        </p:txBody>
      </p:sp>
    </p:spTree>
    <p:extLst>
      <p:ext uri="{BB962C8B-B14F-4D97-AF65-F5344CB8AC3E}">
        <p14:creationId xmlns:p14="http://schemas.microsoft.com/office/powerpoint/2010/main" val="29140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线性表</a:t>
            </a:r>
            <a:b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</a:br>
            <a:b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zh-CN" altLang="en-US" sz="40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线性表的定义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4537" y="2335954"/>
            <a:ext cx="104298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数据元素在线性表中的位置取决于它自身的序号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Arial" charset="0"/>
              <a:buChar char="•"/>
            </a:pP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数据元素在线性表中是有序的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Arial" charset="0"/>
              <a:buChar char="•"/>
            </a:pP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数据元素之间存在一对一的关系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Arial" charset="0"/>
              <a:buChar char="•"/>
            </a:pP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线性表的逻辑结构是线性结构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Arial" charset="0"/>
              <a:buChar char="•"/>
            </a:pP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33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线性表</a:t>
            </a:r>
            <a:b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</a:br>
            <a:b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zh-CN" altLang="en-US" sz="40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线性表的基本操作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D0CD3-A67E-7559-E872-74F2493195B5}"/>
              </a:ext>
            </a:extLst>
          </p:cNvPr>
          <p:cNvSpPr txBox="1"/>
          <p:nvPr/>
        </p:nvSpPr>
        <p:spPr>
          <a:xfrm>
            <a:off x="203034" y="2025908"/>
            <a:ext cx="34906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zh-CN" altLang="en-US" sz="2800" b="1" u="sng" dirty="0">
                <a:latin typeface="STKaiti" charset="-122"/>
                <a:ea typeface="STKaiti" charset="-122"/>
                <a:cs typeface="STKaiti" charset="-122"/>
              </a:rPr>
              <a:t>初始化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线性表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b="1" u="sng" dirty="0">
                <a:latin typeface="STKaiti" charset="-122"/>
                <a:ea typeface="STKaiti" charset="-122"/>
                <a:cs typeface="STKaiti" charset="-122"/>
              </a:rPr>
              <a:t>销毁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线性表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线性表</a:t>
            </a:r>
            <a:r>
              <a:rPr kumimoji="1" lang="zh-CN" altLang="en-US" sz="2800" b="1" u="sng" dirty="0">
                <a:latin typeface="STKaiti" charset="-122"/>
                <a:ea typeface="STKaiti" charset="-122"/>
                <a:cs typeface="STKaiti" charset="-122"/>
              </a:rPr>
              <a:t>清空</a:t>
            </a:r>
            <a:endParaRPr kumimoji="1" lang="en-US" altLang="zh-CN" sz="2800" b="1" u="sng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线性表</a:t>
            </a:r>
            <a:r>
              <a:rPr kumimoji="1" lang="zh-CN" altLang="en-US" sz="2800" b="1" u="sng" dirty="0">
                <a:latin typeface="STKaiti" charset="-122"/>
                <a:ea typeface="STKaiti" charset="-122"/>
                <a:cs typeface="STKaiti" charset="-122"/>
              </a:rPr>
              <a:t>判空</a:t>
            </a:r>
            <a:endParaRPr kumimoji="1" lang="en-US" altLang="zh-CN" sz="2800" b="1" u="sng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b="1" u="sng" dirty="0">
                <a:latin typeface="STKaiti" charset="-122"/>
                <a:ea typeface="STKaiti" charset="-122"/>
                <a:cs typeface="STKaiti" charset="-122"/>
              </a:rPr>
              <a:t>求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线性表的</a:t>
            </a:r>
            <a:r>
              <a:rPr kumimoji="1" lang="zh-CN" altLang="en-US" sz="2800" b="1" u="sng" dirty="0">
                <a:latin typeface="STKaiti" charset="-122"/>
                <a:ea typeface="STKaiti" charset="-122"/>
                <a:cs typeface="STKaiti" charset="-122"/>
              </a:rPr>
              <a:t>长度</a:t>
            </a:r>
            <a:endParaRPr kumimoji="1" lang="en-US" altLang="zh-CN" sz="2800" b="1" u="sng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b="1" u="sng" dirty="0">
                <a:latin typeface="STKaiti" charset="-122"/>
                <a:ea typeface="STKaiti" charset="-122"/>
                <a:cs typeface="STKaiti" charset="-122"/>
              </a:rPr>
              <a:t>取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表中的</a:t>
            </a:r>
            <a:r>
              <a:rPr kumimoji="1" lang="zh-CN" altLang="en-US" sz="2800" b="1" u="sng" dirty="0">
                <a:latin typeface="STKaiti" charset="-122"/>
                <a:ea typeface="STKaiti" charset="-122"/>
                <a:cs typeface="STKaiti" charset="-122"/>
              </a:rPr>
              <a:t>元素</a:t>
            </a:r>
            <a:endParaRPr kumimoji="1" lang="en-US" altLang="zh-CN" sz="2800" b="1" u="sng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按值</a:t>
            </a:r>
            <a:r>
              <a:rPr kumimoji="1" lang="zh-CN" altLang="en-US" sz="2800" b="1" u="sng" dirty="0">
                <a:latin typeface="STKaiti" charset="-122"/>
                <a:ea typeface="STKaiti" charset="-122"/>
                <a:cs typeface="STKaiti" charset="-122"/>
              </a:rPr>
              <a:t>查找</a:t>
            </a:r>
            <a:endParaRPr kumimoji="1" lang="en-US" altLang="zh-CN" sz="2800" b="1" u="sng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插入操作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删除操作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求前驱操作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求后继操作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23C9C6-E904-C531-1F70-E42FC027273F}"/>
              </a:ext>
            </a:extLst>
          </p:cNvPr>
          <p:cNvSpPr txBox="1"/>
          <p:nvPr/>
        </p:nvSpPr>
        <p:spPr>
          <a:xfrm>
            <a:off x="4298334" y="2626072"/>
            <a:ext cx="61879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数据结构的操作是定义在逻辑结构层次上的，操作的具体实现是建立在存储结构上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Wingdings" pitchFamily="2" charset="2"/>
              <a:buChar char="u"/>
            </a:pP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其他操作可以通过基本操作来实现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9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5960" y="611442"/>
            <a:ext cx="3886200" cy="807192"/>
          </a:xfrm>
        </p:spPr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线性表的基本操作</a:t>
            </a:r>
            <a:endParaRPr kumimoji="1" lang="zh-CN" altLang="en-US" sz="32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74738" y="1015038"/>
            <a:ext cx="10429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以下基本操作仅需要一个输入参数，均为线性表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45496"/>
              </p:ext>
            </p:extLst>
          </p:nvPr>
        </p:nvGraphicFramePr>
        <p:xfrm>
          <a:off x="1074738" y="2372742"/>
          <a:ext cx="9909493" cy="4477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67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621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80086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基本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操作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线性表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初始化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销毁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线性表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线性表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清空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线性表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判空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计算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线性表的长度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18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名称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List_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Init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List_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Destory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List_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Clear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List_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Empty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List_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Size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086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初始条件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线性表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不存在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线性表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存在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592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操作结果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成功返回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success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，构造一个空的线性表，否则返回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fatal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释放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线性表所占空间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清除线性表中所有元素，线性表变空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如果线性表为空，返回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true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，否则返回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false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返回线性表中所含数据元素的个数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21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30173" y="1119975"/>
            <a:ext cx="1042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以下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6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种基本操作除了需要线性表作为输入参数外，还需要其他参数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48522"/>
              </p:ext>
            </p:extLst>
          </p:nvPr>
        </p:nvGraphicFramePr>
        <p:xfrm>
          <a:off x="630173" y="1581640"/>
          <a:ext cx="10215374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2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54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基本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操作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名称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初始条件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其他输入参数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操作结果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4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取表中元素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Status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List_Retrieve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(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ListPtr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L,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int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,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ElemType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*</a:t>
                      </a:r>
                      <a:r>
                        <a:rPr lang="en-US" altLang="zh-CN" sz="2000" baseline="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elem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)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线性表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存在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数据元素位置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如果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1&lt;=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&lt;=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List_Size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(L)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，返回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success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，同时将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中的第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个元素的值放入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elem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中，否则返回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range_error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4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按值查找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Status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List_Locate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(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ListPtr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L,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ElemType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*</a:t>
                      </a:r>
                      <a:r>
                        <a:rPr lang="en-US" altLang="zh-CN" sz="2000" baseline="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elem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, </a:t>
                      </a:r>
                      <a:r>
                        <a:rPr lang="en-US" altLang="zh-CN" sz="2000" baseline="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int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*</a:t>
                      </a:r>
                      <a:r>
                        <a:rPr lang="en-US" altLang="zh-CN" sz="2000" baseline="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)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数据元素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elem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若找到，返回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success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，同时将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中首次出现的值为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elem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的那个元素的序号记入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，否则，返回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fail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54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插入操作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Status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List_Insert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(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ListPtr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L,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int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,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ElemTyep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elem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)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数据元素位置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，数据元素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elem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判断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是否合理，表示线性表中还有未用的存储空间，则在第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个位置上插入一个值为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elem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的新元素，插入后的表长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+1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，返回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success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，否则返回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range_error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56FE4EB4-49D2-1A79-9C2B-4F015E2B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390" y="449631"/>
            <a:ext cx="3760470" cy="807192"/>
          </a:xfrm>
        </p:spPr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线性表的基本操作</a:t>
            </a:r>
            <a:endParaRPr kumimoji="1" lang="zh-CN" altLang="en-US" sz="32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865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39676"/>
              </p:ext>
            </p:extLst>
          </p:nvPr>
        </p:nvGraphicFramePr>
        <p:xfrm>
          <a:off x="937260" y="1355832"/>
          <a:ext cx="10561320" cy="5250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0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0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471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基本操作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名称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初始条件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其他输入参数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操作结果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82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删除操作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Status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List_Remove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(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ListPtr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L, </a:t>
                      </a:r>
                      <a:r>
                        <a:rPr lang="en-US" altLang="zh-CN" sz="2000" baseline="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int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</a:t>
                      </a:r>
                      <a:r>
                        <a:rPr lang="en-US" altLang="zh-CN" sz="2000" baseline="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)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线性表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</a:t>
                      </a:r>
                    </a:p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存在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数据元素位置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如果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合理，删除后使序号为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pos+1,pos+2,</a:t>
                      </a:r>
                      <a:r>
                        <a:rPr lang="mr-IN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…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,n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的元素的序号变为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pos,pos+1,</a:t>
                      </a:r>
                      <a:r>
                        <a:rPr lang="mr-IN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…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,n-1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。表长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-1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，返回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success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，否则返回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range_error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3706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求前驱操作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Status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List_Prior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(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</a:t>
                      </a:r>
                      <a:r>
                        <a:rPr lang="en-US" altLang="zh-CN" sz="2000" baseline="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Ptr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L, </a:t>
                      </a:r>
                      <a:r>
                        <a:rPr lang="en-US" altLang="zh-CN" sz="2000" baseline="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int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</a:t>
                      </a:r>
                      <a:r>
                        <a:rPr lang="en-US" altLang="zh-CN" sz="2000" baseline="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, </a:t>
                      </a:r>
                      <a:r>
                        <a:rPr lang="en-US" altLang="zh-CN" sz="2000" baseline="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ElemType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* </a:t>
                      </a:r>
                      <a:r>
                        <a:rPr lang="en-US" altLang="zh-CN" sz="2000" baseline="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elem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)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数据元素位置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如果第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个数据元素的直接前驱存在，将其存入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elem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中，返回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success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，否则返回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fail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3706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求后继操作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Status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List_next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(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ListPtr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L,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int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,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ElemType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 * </a:t>
                      </a:r>
                      <a:r>
                        <a:rPr lang="en-US" altLang="zh-CN" sz="2000" baseline="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elem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)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数据元素位置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如果第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pos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个数据元素的直接后继存在，将其存入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elem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中，返回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success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，否则返回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STKaiti" charset="-122"/>
                          <a:ea typeface="STKaiti" charset="-122"/>
                          <a:cs typeface="STKaiti" charset="-122"/>
                        </a:rPr>
                        <a:t>fail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9A1EC4EE-FB2C-1F92-8FB9-F1EC1C79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090" y="548640"/>
            <a:ext cx="4560570" cy="807192"/>
          </a:xfrm>
        </p:spPr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线性表的基本操作</a:t>
            </a:r>
            <a:endParaRPr kumimoji="1" lang="zh-CN" altLang="en-US" sz="32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21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线性表的基本操作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0" y="1899978"/>
                <a:ext cx="9733547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在线性表中，在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11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种基本操作的基础上，可以实现其他一些复杂的操作。下面以两个例子进行说明</a:t>
                </a:r>
                <a:endParaRPr kumimoji="1" lang="en-US" altLang="zh-CN" sz="28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endParaRPr kumimoji="1" lang="en-US" altLang="zh-CN" sz="28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endParaRPr kumimoji="1" lang="en-US" altLang="zh-CN" sz="28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endParaRPr kumimoji="1" lang="en-US" altLang="zh-CN" sz="28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【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例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1】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用线性表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La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和</a:t>
                </a:r>
                <a:r>
                  <a:rPr kumimoji="1" lang="en-US" altLang="zh-CN" sz="2800" dirty="0" err="1">
                    <a:latin typeface="STKaiti" charset="-122"/>
                    <a:ea typeface="STKaiti" charset="-122"/>
                    <a:cs typeface="STKaiti" charset="-122"/>
                  </a:rPr>
                  <a:t>Lb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分别表示集合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A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和集合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B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，现要求一个新的集合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𝐴</m:t>
                    </m:r>
                    <m:r>
                      <a:rPr kumimoji="1" lang="en-US" altLang="zh-CN" sz="2800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=</m:t>
                    </m:r>
                    <m:r>
                      <a:rPr kumimoji="1" lang="en-US" altLang="zh-CN" sz="2800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𝐴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endParaRPr kumimoji="1" lang="en-US" altLang="zh-CN" sz="28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endParaRPr kumimoji="1" lang="en-US" altLang="zh-CN" sz="2800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99978"/>
                <a:ext cx="9733547" cy="3539430"/>
              </a:xfrm>
              <a:prstGeom prst="rect">
                <a:avLst/>
              </a:prstGeom>
              <a:blipFill>
                <a:blip r:embed="rId2"/>
                <a:stretch>
                  <a:fillRect l="-1434" t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0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5960" y="445770"/>
            <a:ext cx="5303520" cy="807192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线性表的基本操作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60307" y="1353142"/>
                <a:ext cx="973354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【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例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1】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用线性表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La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和</a:t>
                </a:r>
                <a:r>
                  <a:rPr kumimoji="1" lang="en-US" altLang="zh-CN" sz="2800" dirty="0" err="1">
                    <a:latin typeface="STKaiti" charset="-122"/>
                    <a:ea typeface="STKaiti" charset="-122"/>
                    <a:cs typeface="STKaiti" charset="-122"/>
                  </a:rPr>
                  <a:t>Lb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分别表示集合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A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和集合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B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，现要求一个新的集合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𝐴</m:t>
                    </m:r>
                    <m:r>
                      <a:rPr kumimoji="1" lang="en-US" altLang="zh-CN" sz="2800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=</m:t>
                    </m:r>
                    <m:r>
                      <a:rPr kumimoji="1" lang="en-US" altLang="zh-CN" sz="2800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𝐴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endParaRPr kumimoji="1" lang="en-US" altLang="zh-CN" sz="2800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307" y="1353142"/>
                <a:ext cx="9733547" cy="954107"/>
              </a:xfrm>
              <a:prstGeom prst="rect">
                <a:avLst/>
              </a:prstGeom>
              <a:blipFill>
                <a:blip r:embed="rId2"/>
                <a:stretch>
                  <a:fillRect l="-1172" t="-6579" b="-1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D701D5F-CC74-7E25-1DDF-226C52A105EC}"/>
              </a:ext>
            </a:extLst>
          </p:cNvPr>
          <p:cNvSpPr txBox="1"/>
          <p:nvPr/>
        </p:nvSpPr>
        <p:spPr>
          <a:xfrm>
            <a:off x="1260307" y="2190259"/>
            <a:ext cx="95651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分析：将线性表</a:t>
            </a:r>
            <a:r>
              <a:rPr kumimoji="1" lang="en-US" altLang="zh-CN" sz="2800" dirty="0" err="1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Lb</a:t>
            </a:r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中的数据元素逐个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取出</a:t>
            </a:r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判断</a:t>
            </a:r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其是否在线性表</a:t>
            </a:r>
            <a:r>
              <a:rPr kumimoji="1" lang="en-US" altLang="zh-CN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La</a:t>
            </a:r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中，如果不在，就将其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插入</a:t>
            </a:r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线性表</a:t>
            </a:r>
            <a:r>
              <a:rPr kumimoji="1" lang="en-US" altLang="zh-CN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La</a:t>
            </a:r>
          </a:p>
          <a:p>
            <a:endParaRPr kumimoji="1" lang="en-US" altLang="zh-CN" sz="2800" dirty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涉及到的线性表的基本操作包括：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取表中元素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按值查找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插入操作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u="sng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求线性表的长度</a:t>
            </a:r>
            <a:endParaRPr kumimoji="1" lang="en-US" altLang="zh-CN" sz="2800" u="sng" dirty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3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202" y="102870"/>
            <a:ext cx="4400550" cy="807192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latin typeface="STKaiti" charset="-122"/>
                <a:ea typeface="STKaiti" charset="-122"/>
                <a:cs typeface="STKaiti" charset="-122"/>
              </a:rPr>
              <a:t>章 线性表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15979" y="807192"/>
                <a:ext cx="973354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【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例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1】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用线性表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La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和</a:t>
                </a:r>
                <a:r>
                  <a:rPr kumimoji="1" lang="en-US" altLang="zh-CN" sz="2800" dirty="0" err="1">
                    <a:latin typeface="STKaiti" charset="-122"/>
                    <a:ea typeface="STKaiti" charset="-122"/>
                    <a:cs typeface="STKaiti" charset="-122"/>
                  </a:rPr>
                  <a:t>Lb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分别表示集合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A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和集合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B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，现要求一个新的集合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𝐴</m:t>
                    </m:r>
                    <m:r>
                      <a:rPr kumimoji="1" lang="en-US" altLang="zh-CN" sz="2800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=</m:t>
                    </m:r>
                    <m:r>
                      <a:rPr kumimoji="1" lang="en-US" altLang="zh-CN" sz="2800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𝐴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kumimoji="1" lang="zh-CN" altLang="en-US" sz="2800" b="0" dirty="0">
                    <a:latin typeface="STKaiti" charset="-122"/>
                    <a:ea typeface="Cambria Math" charset="0"/>
                    <a:cs typeface="Cambria Math" charset="0"/>
                  </a:rPr>
                  <a:t>         </a:t>
                </a:r>
                <a:endParaRPr kumimoji="1" lang="en-US" altLang="zh-CN" sz="2800" b="0" dirty="0">
                  <a:latin typeface="STKaiti" charset="-122"/>
                  <a:ea typeface="Cambria Math" charset="0"/>
                  <a:cs typeface="Cambria Math" charset="0"/>
                </a:endParaRPr>
              </a:p>
              <a:p>
                <a:r>
                  <a:rPr kumimoji="1" lang="en-US" altLang="zh-CN" sz="2800" b="0" dirty="0">
                    <a:latin typeface="STKaiti" charset="-122"/>
                    <a:ea typeface="Cambria Math" charset="0"/>
                    <a:cs typeface="Cambria Math" charset="0"/>
                  </a:rPr>
                  <a:t>【</a:t>
                </a:r>
                <a:r>
                  <a:rPr kumimoji="1" lang="zh-CN" altLang="en-US" sz="2800" b="1" dirty="0">
                    <a:solidFill>
                      <a:schemeClr val="accent2"/>
                    </a:solidFill>
                    <a:latin typeface="STKaiti" charset="-122"/>
                    <a:ea typeface="STKaiti" charset="-122"/>
                    <a:cs typeface="STKaiti" charset="-122"/>
                  </a:rPr>
                  <a:t>线性表合并算法</a:t>
                </a:r>
                <a:r>
                  <a:rPr kumimoji="1" lang="en-US" altLang="zh-CN" sz="2800" b="0" dirty="0">
                    <a:latin typeface="STKaiti" charset="-122"/>
                    <a:ea typeface="Cambria Math" charset="0"/>
                    <a:cs typeface="Cambria Math" charset="0"/>
                  </a:rPr>
                  <a:t>】</a:t>
                </a:r>
              </a:p>
              <a:p>
                <a:endParaRPr kumimoji="1" lang="en-US" altLang="zh-CN" sz="2800" b="0" dirty="0">
                  <a:latin typeface="STKaiti" charset="-122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979" y="807192"/>
                <a:ext cx="9733547" cy="1815882"/>
              </a:xfrm>
              <a:prstGeom prst="rect">
                <a:avLst/>
              </a:prstGeom>
              <a:blipFill>
                <a:blip r:embed="rId2"/>
                <a:stretch>
                  <a:fillRect l="-1172" t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36" y="2460458"/>
            <a:ext cx="10446268" cy="43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4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24B1CD4-1818-AB46-80E6-79999517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920"/>
            <a:ext cx="12192000" cy="63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2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线性表的基本操作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43275" y="1342792"/>
                <a:ext cx="973354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【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思考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】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用线性表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La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和</a:t>
                </a:r>
                <a:r>
                  <a:rPr kumimoji="1" lang="en-US" altLang="zh-CN" sz="2800" dirty="0" err="1">
                    <a:latin typeface="STKaiti" charset="-122"/>
                    <a:ea typeface="STKaiti" charset="-122"/>
                    <a:cs typeface="STKaiti" charset="-122"/>
                  </a:rPr>
                  <a:t>Lb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分别表示集合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A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和集合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B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，现要求一个新的集合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STKaiti" charset="-122"/>
                        <a:cs typeface="STKaiti" charset="-122"/>
                      </a:rPr>
                      <m:t>𝐴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STKaiti" charset="-122"/>
                        <a:cs typeface="STKaiti" charset="-122"/>
                      </a:rPr>
                      <m:t>=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STKaiti" charset="-122"/>
                        <a:cs typeface="STKaiti" charset="-122"/>
                      </a:rPr>
                      <m:t>𝐴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Kaiti" charset="-122"/>
                      </a:rPr>
                      <m:t>∩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Kaiti" charset="-122"/>
                      </a:rPr>
                      <m:t>𝐵</m:t>
                    </m:r>
                  </m:oMath>
                </a14:m>
                <a:endParaRPr kumimoji="1" lang="en-US" altLang="zh-CN" sz="2800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75" y="1342792"/>
                <a:ext cx="9733547" cy="954107"/>
              </a:xfrm>
              <a:prstGeom prst="rect">
                <a:avLst/>
              </a:prstGeom>
              <a:blipFill>
                <a:blip r:embed="rId2"/>
                <a:stretch>
                  <a:fillRect l="-1172" t="-6579" b="-1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D701D5F-CC74-7E25-1DDF-226C52A105EC}"/>
              </a:ext>
            </a:extLst>
          </p:cNvPr>
          <p:cNvSpPr txBox="1"/>
          <p:nvPr/>
        </p:nvSpPr>
        <p:spPr>
          <a:xfrm>
            <a:off x="1111717" y="2296899"/>
            <a:ext cx="95651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分析：将线性表</a:t>
            </a:r>
            <a:r>
              <a:rPr kumimoji="1" lang="en-US" altLang="zh-CN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La</a:t>
            </a:r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中的数据元素逐个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取出</a:t>
            </a:r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判断</a:t>
            </a:r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其是否在线性表</a:t>
            </a:r>
            <a:r>
              <a:rPr kumimoji="1" lang="en-US" altLang="zh-CN" sz="2800" dirty="0" err="1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Lb</a:t>
            </a:r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中，如果不在，则将该元素从线性表</a:t>
            </a:r>
            <a:r>
              <a:rPr kumimoji="1" lang="en-US" altLang="zh-CN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La</a:t>
            </a:r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中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删除</a:t>
            </a:r>
            <a:endParaRPr kumimoji="1" lang="en-US" altLang="zh-CN" sz="2800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800" dirty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涉及到的线性表的基本操作包括：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取表中元素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按值查找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删除操作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u="sng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求线性表的长度</a:t>
            </a:r>
            <a:endParaRPr kumimoji="1" lang="en-US" altLang="zh-CN" sz="2800" u="sng" dirty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92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线性表的基本操作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8758" y="921539"/>
            <a:ext cx="973354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例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2】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已知线性表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La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和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Lb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中元素分别按</a:t>
            </a:r>
            <a:r>
              <a:rPr kumimoji="1" lang="zh-CN" altLang="en-US" sz="3200" dirty="0">
                <a:highlight>
                  <a:srgbClr val="FFFF00"/>
                </a:highlight>
                <a:latin typeface="STKaiti" charset="-122"/>
                <a:ea typeface="STKaiti" charset="-122"/>
                <a:cs typeface="STKaiti" charset="-122"/>
              </a:rPr>
              <a:t>非递减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顺序排列，现要求将它们合并成一个新的线性表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Lc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，并使得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Lc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中的元素也按照</a:t>
            </a:r>
            <a:r>
              <a:rPr kumimoji="1" lang="zh-CN" altLang="en-US" sz="3200" dirty="0">
                <a:highlight>
                  <a:srgbClr val="FFFF00"/>
                </a:highlight>
                <a:latin typeface="STKaiti" charset="-122"/>
                <a:ea typeface="STKaiti" charset="-122"/>
                <a:cs typeface="STKaiti" charset="-122"/>
              </a:rPr>
              <a:t>非递减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顺序排列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91618E-7885-156F-FA75-DE13179EC1F8}"/>
              </a:ext>
            </a:extLst>
          </p:cNvPr>
          <p:cNvSpPr txBox="1"/>
          <p:nvPr/>
        </p:nvSpPr>
        <p:spPr>
          <a:xfrm>
            <a:off x="1777867" y="3036434"/>
            <a:ext cx="57370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4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5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6</a:t>
            </a:r>
          </a:p>
          <a:p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9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8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7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6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5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4</a:t>
            </a:r>
          </a:p>
          <a:p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4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4</a:t>
            </a:r>
          </a:p>
          <a:p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6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6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5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4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3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860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线性表的基本操作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1608" y="1504517"/>
            <a:ext cx="973354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例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2】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已知线性表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La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和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Lb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中元素分别按</a:t>
            </a:r>
            <a:r>
              <a:rPr kumimoji="1" lang="zh-CN" altLang="en-US" sz="3200" dirty="0">
                <a:highlight>
                  <a:srgbClr val="FFFF00"/>
                </a:highlight>
                <a:latin typeface="STKaiti" charset="-122"/>
                <a:ea typeface="STKaiti" charset="-122"/>
                <a:cs typeface="STKaiti" charset="-122"/>
              </a:rPr>
              <a:t>非递减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顺序排列，现要求将它们合并成一个新的线性表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Lc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，并使得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Lc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中的元素也按照</a:t>
            </a:r>
            <a:r>
              <a:rPr kumimoji="1" lang="zh-CN" altLang="en-US" sz="3200" dirty="0">
                <a:highlight>
                  <a:srgbClr val="FFFF00"/>
                </a:highlight>
                <a:latin typeface="STKaiti" charset="-122"/>
                <a:ea typeface="STKaiti" charset="-122"/>
                <a:cs typeface="STKaiti" charset="-122"/>
              </a:rPr>
              <a:t>非递减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顺序排列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91618E-7885-156F-FA75-DE13179EC1F8}"/>
              </a:ext>
            </a:extLst>
          </p:cNvPr>
          <p:cNvSpPr txBox="1"/>
          <p:nvPr/>
        </p:nvSpPr>
        <p:spPr>
          <a:xfrm>
            <a:off x="2361997" y="3942974"/>
            <a:ext cx="39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La : (1, 3, 3, 6, 7)</a:t>
            </a:r>
          </a:p>
          <a:p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Lb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  <a:sym typeface="Wingdings" pitchFamily="2" charset="2"/>
              </a:rPr>
              <a:t>: (2, 2, 5, 8)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E42421C5-73B7-32F2-0B31-7375094F01AA}"/>
              </a:ext>
            </a:extLst>
          </p:cNvPr>
          <p:cNvSpPr/>
          <p:nvPr/>
        </p:nvSpPr>
        <p:spPr>
          <a:xfrm>
            <a:off x="6276274" y="4481583"/>
            <a:ext cx="1257297" cy="2943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809A2C-6BB7-8CF9-85E2-7881556F2E6A}"/>
              </a:ext>
            </a:extLst>
          </p:cNvPr>
          <p:cNvSpPr txBox="1"/>
          <p:nvPr/>
        </p:nvSpPr>
        <p:spPr>
          <a:xfrm>
            <a:off x="8025867" y="4367149"/>
            <a:ext cx="12572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latin typeface="STKaiti" charset="-122"/>
                <a:ea typeface="STKaiti" charset="-122"/>
              </a:rPr>
              <a:t>Lc   </a:t>
            </a:r>
            <a:r>
              <a:rPr kumimoji="1" lang="en-US" altLang="zh-CN" sz="3200" dirty="0">
                <a:latin typeface="Times New Roman" panose="02020603050405020304" pitchFamily="18" charset="0"/>
                <a:ea typeface="STKaiti" charset="-122"/>
                <a:cs typeface="Times New Roman" panose="02020603050405020304" pitchFamily="18" charset="0"/>
              </a:rPr>
              <a:t>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4520" y="125730"/>
            <a:ext cx="5303520" cy="807192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线性表的基本操作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1650" y="1132965"/>
            <a:ext cx="973354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例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2】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已知线性表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La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和</a:t>
            </a:r>
            <a:r>
              <a:rPr kumimoji="1" lang="en-US" altLang="zh-CN" sz="2800" dirty="0" err="1">
                <a:latin typeface="STKaiti" charset="-122"/>
                <a:ea typeface="STKaiti" charset="-122"/>
                <a:cs typeface="STKaiti" charset="-122"/>
              </a:rPr>
              <a:t>Lb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中元素分别按非递减顺序排列，现要求将它们合并成一个新的线性表</a:t>
            </a:r>
            <a:r>
              <a:rPr kumimoji="1" lang="en-US" altLang="zh-CN" sz="2800" dirty="0" err="1">
                <a:latin typeface="STKaiti" charset="-122"/>
                <a:ea typeface="STKaiti" charset="-122"/>
                <a:cs typeface="STKaiti" charset="-122"/>
              </a:rPr>
              <a:t>Lc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，并使得</a:t>
            </a:r>
            <a:r>
              <a:rPr kumimoji="1" lang="en-US" altLang="zh-CN" sz="2800" dirty="0" err="1">
                <a:latin typeface="STKaiti" charset="-122"/>
                <a:ea typeface="STKaiti" charset="-122"/>
                <a:cs typeface="STKaiti" charset="-122"/>
              </a:rPr>
              <a:t>Lc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中的元素也按照非递减顺序排列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分析：线性表</a:t>
            </a:r>
            <a:r>
              <a:rPr kumimoji="1" lang="en-US" altLang="zh-CN" sz="2800" dirty="0" err="1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Lc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初始</a:t>
            </a:r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为空。依次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扫描</a:t>
            </a:r>
            <a:r>
              <a:rPr kumimoji="1" lang="en-US" altLang="zh-CN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La</a:t>
            </a:r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和</a:t>
            </a:r>
            <a:r>
              <a:rPr kumimoji="1" lang="en-US" altLang="zh-CN" sz="2800" dirty="0" err="1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Lb</a:t>
            </a:r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中的元素，比较当前元素的值，将较小值的元素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插入</a:t>
            </a:r>
            <a:r>
              <a:rPr kumimoji="1" lang="en-US" altLang="zh-CN" sz="2800" dirty="0" err="1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Lc</a:t>
            </a:r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的最后一个元素之后。如此反复，直到一个线性表扫描完毕，然后将未完的那个线性表中余下的元素逐个插入到</a:t>
            </a:r>
            <a:r>
              <a:rPr kumimoji="1" lang="en-US" altLang="zh-CN" sz="2800" dirty="0" err="1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Lc</a:t>
            </a:r>
            <a:r>
              <a:rPr kumimoji="1"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的表尾。</a:t>
            </a:r>
            <a:endParaRPr kumimoji="1" lang="en-US" altLang="zh-CN" sz="2800" dirty="0">
              <a:solidFill>
                <a:srgbClr val="0070C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涉及到的线性表的基本操作包括：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线性表初始化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取表中元素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线性表插入元素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u="sng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求线性表的长度</a:t>
            </a:r>
            <a:endParaRPr kumimoji="1" lang="en-US" altLang="zh-CN" sz="2800" u="sng" dirty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endParaRPr kumimoji="1" lang="en-US" altLang="zh-CN" sz="2800" dirty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54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67583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65696" y="1179095"/>
            <a:ext cx="4451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有序表的合并算法</a:t>
            </a:r>
          </a:p>
        </p:txBody>
      </p:sp>
    </p:spTree>
    <p:extLst>
      <p:ext uri="{BB962C8B-B14F-4D97-AF65-F5344CB8AC3E}">
        <p14:creationId xmlns:p14="http://schemas.microsoft.com/office/powerpoint/2010/main" val="30616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21" y="1852863"/>
            <a:ext cx="95530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线性表的</a:t>
            </a:r>
            <a:r>
              <a:rPr kumimoji="1" lang="zh-CN" altLang="en-US" sz="32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顺序存储结构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是指用一组</a:t>
            </a:r>
            <a:r>
              <a:rPr kumimoji="1" lang="zh-CN" altLang="en-US" sz="3200" b="1" u="sng" dirty="0">
                <a:latin typeface="STKaiti" charset="-122"/>
                <a:ea typeface="STKaiti" charset="-122"/>
                <a:cs typeface="STKaiti" charset="-122"/>
              </a:rPr>
              <a:t>地址连续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的内存单元依次存储线性表中的各个数据元素，数据元素之间的</a:t>
            </a:r>
            <a:r>
              <a:rPr kumimoji="1" lang="zh-CN" altLang="en-US" sz="3200" b="1" u="sng" dirty="0">
                <a:latin typeface="STKaiti" charset="-122"/>
                <a:ea typeface="STKaiti" charset="-122"/>
                <a:cs typeface="STKaiti" charset="-122"/>
              </a:rPr>
              <a:t>线性关系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通过存储单元的</a:t>
            </a:r>
            <a:r>
              <a:rPr kumimoji="1" lang="zh-CN" altLang="en-US" sz="3200" b="1" u="sng" dirty="0">
                <a:latin typeface="STKaiti" charset="-122"/>
                <a:ea typeface="STKaiti" charset="-122"/>
                <a:cs typeface="STKaiti" charset="-122"/>
              </a:rPr>
              <a:t>相邻关系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来体现，用这种存储形式存储的线性表称为</a:t>
            </a:r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顺序表</a:t>
            </a:r>
          </a:p>
        </p:txBody>
      </p:sp>
    </p:spTree>
    <p:extLst>
      <p:ext uri="{BB962C8B-B14F-4D97-AF65-F5344CB8AC3E}">
        <p14:creationId xmlns:p14="http://schemas.microsoft.com/office/powerpoint/2010/main" val="382172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94433" y="528729"/>
            <a:ext cx="477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en-US" altLang="zh-CN" sz="3600" b="1" dirty="0">
              <a:latin typeface="STKaiti" charset="-122"/>
              <a:ea typeface="STKaiti" charset="-122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28011" y="1295643"/>
                <a:ext cx="9553073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在顺序表的存储结构中，内存中物理地址相邻的结点一定具有线性表中逻辑相邻关系。</a:t>
                </a:r>
                <a:endParaRPr kumimoji="1" lang="en-US" altLang="zh-CN" sz="24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endParaRPr kumimoji="1" lang="en-US" altLang="zh-CN" sz="2400" b="1" dirty="0">
                  <a:solidFill>
                    <a:schemeClr val="accent2"/>
                  </a:solidFill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对线性表</a:t>
                </a:r>
                <a:r>
                  <a:rPr kumimoji="1" lang="en-US" altLang="zh-CN" sz="2400" dirty="0">
                    <a:latin typeface="STKaiti" charset="-122"/>
                    <a:ea typeface="STKaiti" charset="-122"/>
                    <a:cs typeface="STKaiti" charset="-122"/>
                  </a:rPr>
                  <a:t>L=</a:t>
                </a:r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 </a:t>
                </a:r>
                <a:r>
                  <a:rPr kumimoji="1" lang="en-US" altLang="zh-CN" sz="2400" dirty="0">
                    <a:latin typeface="STKaiti" charset="-122"/>
                    <a:ea typeface="STKaiti" charset="-122"/>
                    <a:cs typeface="STKaiti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>
                        <a:latin typeface="Cambria Math" charset="0"/>
                        <a:ea typeface="STKaiti" charset="-122"/>
                        <a:cs typeface="STKaiti" charset="-122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𝑖</m:t>
                        </m:r>
                        <m:r>
                          <a:rPr kumimoji="1" lang="en-US" altLang="zh-CN" sz="2400" b="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−1</m:t>
                        </m:r>
                      </m:sub>
                    </m:sSub>
                    <m:r>
                      <a:rPr kumimoji="1" lang="en-US" altLang="zh-CN" sz="2400" b="0" i="1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𝑖</m:t>
                        </m:r>
                        <m:r>
                          <a:rPr kumimoji="1" lang="en-US" altLang="zh-CN" sz="2400" b="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+1</m:t>
                        </m:r>
                      </m:sub>
                    </m:sSub>
                    <m:r>
                      <a:rPr kumimoji="1" lang="en-US" altLang="zh-CN" sz="2400" b="0" i="1">
                        <a:latin typeface="Cambria Math" charset="0"/>
                        <a:ea typeface="STKaiti" charset="-122"/>
                        <a:cs typeface="STKaiti" charset="-122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STKaiti" charset="-122"/>
                    <a:ea typeface="STKaiti" charset="-122"/>
                    <a:cs typeface="STKaiti" charset="-122"/>
                  </a:rPr>
                  <a:t>)</a:t>
                </a:r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，由于所有数据元素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的类型相同，因此每个元素占用的存储空间的大小是相同的。</a:t>
                </a:r>
                <a:endParaRPr kumimoji="1" lang="en-US" altLang="zh-CN" sz="28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endParaRPr kumimoji="1" lang="en-US" altLang="zh-CN" sz="28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假设每个数据元素占</a:t>
                </a:r>
                <a:r>
                  <a:rPr kumimoji="1" lang="en-US" altLang="zh-CN" sz="2400" i="1" dirty="0">
                    <a:latin typeface="STKaiti" charset="-122"/>
                    <a:ea typeface="STKaiti" charset="-122"/>
                    <a:cs typeface="STKaiti" charset="-122"/>
                  </a:rPr>
                  <a:t>d</a:t>
                </a:r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个存储单元，第一个数据元素的存放地址（基地址）是</a:t>
                </a:r>
                <a:r>
                  <a:rPr kumimoji="1" lang="en-US" altLang="zh-CN" sz="2400" i="1" dirty="0">
                    <a:latin typeface="STKaiti" charset="-122"/>
                    <a:ea typeface="STKaiti" charset="-122"/>
                    <a:cs typeface="STKaiti" charset="-122"/>
                  </a:rPr>
                  <a:t>s</a:t>
                </a:r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，则该线性表的顺序存储结构如下图所示：</a:t>
                </a:r>
                <a:endParaRPr kumimoji="1" lang="en-US" altLang="zh-CN" sz="2400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011" y="1295643"/>
                <a:ext cx="9553073" cy="3108543"/>
              </a:xfrm>
              <a:prstGeom prst="rect">
                <a:avLst/>
              </a:prstGeom>
              <a:blipFill>
                <a:blip r:embed="rId2"/>
                <a:stretch>
                  <a:fillRect l="-1062" t="-1626" r="-133"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D4F7484D-15AB-424C-A2CF-8D09755F4DF5}"/>
              </a:ext>
            </a:extLst>
          </p:cNvPr>
          <p:cNvGrpSpPr/>
          <p:nvPr/>
        </p:nvGrpSpPr>
        <p:grpSpPr>
          <a:xfrm>
            <a:off x="1528010" y="4766310"/>
            <a:ext cx="8644689" cy="1100212"/>
            <a:chOff x="168441" y="4524770"/>
            <a:chExt cx="8418092" cy="953132"/>
          </a:xfrm>
        </p:grpSpPr>
        <p:sp>
          <p:nvSpPr>
            <p:cNvPr id="5" name="矩形 4"/>
            <p:cNvSpPr/>
            <p:nvPr/>
          </p:nvSpPr>
          <p:spPr>
            <a:xfrm>
              <a:off x="1323474" y="5101389"/>
              <a:ext cx="721894" cy="360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mr-IN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2045368" y="5101389"/>
                  <a:ext cx="721894" cy="3609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TKaiti" charset="-122"/>
                                <a:cs typeface="STKait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368" y="5101389"/>
                  <a:ext cx="721894" cy="3609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779292" y="5101389"/>
                  <a:ext cx="721894" cy="3609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TKaiti" charset="-122"/>
                                <a:cs typeface="STKait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292" y="5101389"/>
                  <a:ext cx="721894" cy="3609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3513216" y="5101389"/>
              <a:ext cx="721894" cy="360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mr-IN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235108" y="5101389"/>
                  <a:ext cx="721894" cy="3609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TKaiti" charset="-122"/>
                                <a:cs typeface="STKait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108" y="5101389"/>
                  <a:ext cx="721894" cy="3609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4953005" y="5097373"/>
                  <a:ext cx="721894" cy="3609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TKaiti" charset="-122"/>
                                <a:cs typeface="STKait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5" y="5097373"/>
                  <a:ext cx="721894" cy="36094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674899" y="5097373"/>
                  <a:ext cx="721894" cy="3609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TKaiti" charset="-122"/>
                                <a:cs typeface="STKait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899" y="5097373"/>
                  <a:ext cx="721894" cy="3609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/>
            <p:cNvSpPr/>
            <p:nvPr/>
          </p:nvSpPr>
          <p:spPr>
            <a:xfrm>
              <a:off x="6408823" y="5097373"/>
              <a:ext cx="721894" cy="360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mr-IN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7142747" y="5097373"/>
                  <a:ext cx="721894" cy="3609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TKaiti" charset="-122"/>
                                <a:cs typeface="STKait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2747" y="5097373"/>
                  <a:ext cx="721894" cy="3609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>
            <a:xfrm>
              <a:off x="7864639" y="5097373"/>
              <a:ext cx="721894" cy="360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mr-IN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8441" y="4534560"/>
              <a:ext cx="135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STKaiti" charset="-122"/>
                  <a:ea typeface="STKaiti" charset="-122"/>
                  <a:cs typeface="STKaiti" charset="-122"/>
                </a:rPr>
                <a:t>内存地址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8441" y="5077792"/>
              <a:ext cx="1359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STKaiti" charset="-122"/>
                  <a:ea typeface="STKaiti" charset="-122"/>
                  <a:cs typeface="STKaiti" charset="-122"/>
                </a:rPr>
                <a:t>内存空间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237874" y="4543757"/>
              <a:ext cx="127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latin typeface="STKaiti" charset="-122"/>
                  <a:ea typeface="STKaiti" charset="-122"/>
                  <a:cs typeface="STKaiti" charset="-122"/>
                </a:rPr>
                <a:t>s        </a:t>
              </a:r>
              <a:r>
                <a:rPr kumimoji="1" lang="en-US" altLang="zh-CN" sz="2000" dirty="0" err="1">
                  <a:latin typeface="STKaiti" charset="-122"/>
                  <a:ea typeface="STKaiti" charset="-122"/>
                  <a:cs typeface="STKaiti" charset="-122"/>
                </a:rPr>
                <a:t>s+d</a:t>
              </a:r>
              <a:endParaRPr kumimoji="1" lang="zh-CN" altLang="en-US" sz="2000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40441" y="4524770"/>
              <a:ext cx="1347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>
                  <a:latin typeface="STKaiti" charset="-122"/>
                  <a:ea typeface="STKaiti" charset="-122"/>
                  <a:cs typeface="STKaiti" charset="-122"/>
                </a:rPr>
                <a:t>  </a:t>
              </a:r>
              <a:r>
                <a:rPr kumimoji="1" lang="en-US" altLang="zh-CN" sz="2000" err="1">
                  <a:latin typeface="STKaiti" charset="-122"/>
                  <a:ea typeface="STKaiti" charset="-122"/>
                  <a:cs typeface="STKaiti" charset="-122"/>
                </a:rPr>
                <a:t>s</a:t>
              </a:r>
              <a:r>
                <a:rPr kumimoji="1" lang="en-US" altLang="zh-CN" sz="2000">
                  <a:latin typeface="STKaiti" charset="-122"/>
                  <a:ea typeface="STKaiti" charset="-122"/>
                  <a:cs typeface="STKaiti" charset="-122"/>
                </a:rPr>
                <a:t>+(i-1)d</a:t>
              </a:r>
              <a:endParaRPr kumimoji="1" lang="zh-CN" altLang="en-US" sz="2000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829925" y="4524770"/>
              <a:ext cx="1347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latin typeface="STKaiti" charset="-122"/>
                  <a:ea typeface="STKaiti" charset="-122"/>
                  <a:cs typeface="STKaiti" charset="-122"/>
                </a:rPr>
                <a:t>  s+(n-1)d</a:t>
              </a:r>
              <a:endParaRPr kumimoji="1" lang="zh-CN" altLang="en-US" sz="2000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804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55684" y="2937320"/>
                <a:ext cx="95530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由于数据元素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存放在两个相邻的存储单元中，记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𝑙𝑜𝑐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STKaiti" charset="-122"/>
                                <a:cs typeface="STKait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的存储地址，则第</a:t>
                </a:r>
                <a:r>
                  <a:rPr kumimoji="1" lang="en-US" altLang="zh-CN" sz="2400" dirty="0" err="1">
                    <a:latin typeface="STKaiti" charset="-122"/>
                    <a:ea typeface="STKaiti" charset="-122"/>
                    <a:cs typeface="STKaiti" charset="-122"/>
                  </a:rPr>
                  <a:t>i</a:t>
                </a:r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个数据元素的地址可用如下公式计算</a:t>
                </a:r>
                <a:endParaRPr kumimoji="1" lang="en-US" altLang="zh-CN" sz="24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chemeClr val="accent2"/>
                          </a:solidFill>
                          <a:latin typeface="Cambria Math" charset="0"/>
                          <a:ea typeface="STKaiti" charset="-122"/>
                          <a:cs typeface="STKaiti" charset="-122"/>
                        </a:rPr>
                        <m:t>𝑙𝑜𝑐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STKaiti" charset="-122"/>
                              <a:cs typeface="STKaiti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STKaiti" charset="-122"/>
                                  <a:cs typeface="STKaiti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STKaiti" charset="-122"/>
                                  <a:cs typeface="STKaiti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STKaiti" charset="-122"/>
                                  <a:cs typeface="STKaiti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accent2"/>
                          </a:solidFill>
                          <a:latin typeface="Cambria Math" charset="0"/>
                          <a:ea typeface="STKaiti" charset="-122"/>
                          <a:cs typeface="STKaiti" charset="-122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chemeClr val="accent2"/>
                          </a:solidFill>
                          <a:latin typeface="Cambria Math" charset="0"/>
                          <a:ea typeface="STKaiti" charset="-122"/>
                          <a:cs typeface="STKaiti" charset="-122"/>
                        </a:rPr>
                        <m:t>𝑙𝑜𝑐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STKaiti" charset="-122"/>
                              <a:cs typeface="STKaiti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STKaiti" charset="-122"/>
                                  <a:cs typeface="STKaiti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STKaiti" charset="-122"/>
                                  <a:cs typeface="STKaiti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STKaiti" charset="-122"/>
                                  <a:cs typeface="STKaiti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0" smtClean="0">
                          <a:solidFill>
                            <a:schemeClr val="accent2"/>
                          </a:solidFill>
                          <a:latin typeface="Cambria Math" charset="0"/>
                          <a:ea typeface="STKaiti" charset="-122"/>
                          <a:cs typeface="STKaiti" charset="-122"/>
                        </a:rPr>
                        <m:t>+(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solidFill>
                            <a:schemeClr val="accent2"/>
                          </a:solidFill>
                          <a:latin typeface="Cambria Math" charset="0"/>
                          <a:ea typeface="STKaiti" charset="-122"/>
                          <a:cs typeface="STKaiti" charset="-122"/>
                        </a:rPr>
                        <m:t>i</m:t>
                      </m:r>
                      <m:r>
                        <a:rPr kumimoji="1" lang="en-US" altLang="zh-CN" sz="2400" b="0" i="0" smtClean="0">
                          <a:solidFill>
                            <a:schemeClr val="accent2"/>
                          </a:solidFill>
                          <a:latin typeface="Cambria Math" charset="0"/>
                          <a:ea typeface="STKaiti" charset="-122"/>
                          <a:cs typeface="STKaiti" charset="-122"/>
                        </a:rPr>
                        <m:t>−1)</m:t>
                      </m:r>
                      <m:r>
                        <a:rPr kumimoji="1" lang="en-US" altLang="zh-CN" sz="2400" b="0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zh-CN" sz="2400" b="0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accent2"/>
                  </a:solidFill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84" y="2937320"/>
                <a:ext cx="9553073" cy="1200329"/>
              </a:xfrm>
              <a:prstGeom prst="rect">
                <a:avLst/>
              </a:prstGeom>
              <a:blipFill>
                <a:blip r:embed="rId2"/>
                <a:stretch>
                  <a:fillRect l="-928" t="-4167" r="-531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AC9B862-B6D2-7542-A23A-A5A0F08F8136}"/>
              </a:ext>
            </a:extLst>
          </p:cNvPr>
          <p:cNvGrpSpPr/>
          <p:nvPr/>
        </p:nvGrpSpPr>
        <p:grpSpPr>
          <a:xfrm>
            <a:off x="1772252" y="1692531"/>
            <a:ext cx="8418092" cy="953132"/>
            <a:chOff x="1772252" y="1692531"/>
            <a:chExt cx="8418092" cy="953132"/>
          </a:xfrm>
        </p:grpSpPr>
        <p:sp>
          <p:nvSpPr>
            <p:cNvPr id="20" name="矩形 19"/>
            <p:cNvSpPr/>
            <p:nvPr/>
          </p:nvSpPr>
          <p:spPr>
            <a:xfrm>
              <a:off x="2927285" y="2269150"/>
              <a:ext cx="721894" cy="360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mr-IN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3649179" y="2269150"/>
                  <a:ext cx="721894" cy="3609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TKaiti" charset="-122"/>
                                <a:cs typeface="STKait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9179" y="2269150"/>
                  <a:ext cx="721894" cy="3609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4383103" y="2269150"/>
                  <a:ext cx="721894" cy="3609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TKaiti" charset="-122"/>
                                <a:cs typeface="STKait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103" y="2269150"/>
                  <a:ext cx="721894" cy="3609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/>
            <p:cNvSpPr/>
            <p:nvPr/>
          </p:nvSpPr>
          <p:spPr>
            <a:xfrm>
              <a:off x="5117027" y="2269150"/>
              <a:ext cx="721894" cy="360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mr-IN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5838919" y="2269150"/>
                  <a:ext cx="721894" cy="3609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TKaiti" charset="-122"/>
                                <a:cs typeface="STKait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8919" y="2269150"/>
                  <a:ext cx="721894" cy="3609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6556816" y="2265134"/>
                  <a:ext cx="721894" cy="3609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TKaiti" charset="-122"/>
                                <a:cs typeface="STKait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816" y="2265134"/>
                  <a:ext cx="721894" cy="36094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7278710" y="2265134"/>
                  <a:ext cx="721894" cy="3609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TKaiti" charset="-122"/>
                                <a:cs typeface="STKait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710" y="2265134"/>
                  <a:ext cx="721894" cy="3609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矩形 26"/>
            <p:cNvSpPr/>
            <p:nvPr/>
          </p:nvSpPr>
          <p:spPr>
            <a:xfrm>
              <a:off x="8012634" y="2265134"/>
              <a:ext cx="721894" cy="360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mr-IN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8746558" y="2265134"/>
                  <a:ext cx="721894" cy="3609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TKaiti" charset="-122"/>
                                <a:cs typeface="STKait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6558" y="2265134"/>
                  <a:ext cx="721894" cy="3609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/>
          </p:nvSpPr>
          <p:spPr>
            <a:xfrm>
              <a:off x="9468450" y="2265134"/>
              <a:ext cx="721894" cy="360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mr-IN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772252" y="1702321"/>
              <a:ext cx="135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STKaiti" charset="-122"/>
                  <a:ea typeface="STKaiti" charset="-122"/>
                  <a:cs typeface="STKaiti" charset="-122"/>
                </a:rPr>
                <a:t>内存地址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772252" y="2245553"/>
              <a:ext cx="1359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STKaiti" charset="-122"/>
                  <a:ea typeface="STKaiti" charset="-122"/>
                  <a:cs typeface="STKaiti" charset="-122"/>
                </a:rPr>
                <a:t>内存空间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1685" y="1711518"/>
              <a:ext cx="127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latin typeface="STKaiti" charset="-122"/>
                  <a:ea typeface="STKaiti" charset="-122"/>
                  <a:cs typeface="STKaiti" charset="-122"/>
                </a:rPr>
                <a:t>s        </a:t>
              </a:r>
              <a:r>
                <a:rPr kumimoji="1" lang="en-US" altLang="zh-CN" sz="2000" dirty="0" err="1">
                  <a:latin typeface="STKaiti" charset="-122"/>
                  <a:ea typeface="STKaiti" charset="-122"/>
                  <a:cs typeface="STKaiti" charset="-122"/>
                </a:rPr>
                <a:t>s+d</a:t>
              </a:r>
              <a:endParaRPr kumimoji="1" lang="zh-CN" altLang="en-US" sz="2000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344252" y="1692531"/>
              <a:ext cx="1347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>
                  <a:latin typeface="STKaiti" charset="-122"/>
                  <a:ea typeface="STKaiti" charset="-122"/>
                  <a:cs typeface="STKaiti" charset="-122"/>
                </a:rPr>
                <a:t>  </a:t>
              </a:r>
              <a:r>
                <a:rPr kumimoji="1" lang="en-US" altLang="zh-CN" sz="2000" err="1">
                  <a:latin typeface="STKaiti" charset="-122"/>
                  <a:ea typeface="STKaiti" charset="-122"/>
                  <a:cs typeface="STKaiti" charset="-122"/>
                </a:rPr>
                <a:t>s</a:t>
              </a:r>
              <a:r>
                <a:rPr kumimoji="1" lang="en-US" altLang="zh-CN" sz="2000">
                  <a:latin typeface="STKaiti" charset="-122"/>
                  <a:ea typeface="STKaiti" charset="-122"/>
                  <a:cs typeface="STKaiti" charset="-122"/>
                </a:rPr>
                <a:t>+(i-1)d</a:t>
              </a:r>
              <a:endParaRPr kumimoji="1" lang="zh-CN" altLang="en-US" sz="2000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433736" y="1692531"/>
              <a:ext cx="1347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latin typeface="STKaiti" charset="-122"/>
                  <a:ea typeface="STKaiti" charset="-122"/>
                  <a:cs typeface="STKaiti" charset="-122"/>
                </a:rPr>
                <a:t>  s+(n-1)d</a:t>
              </a:r>
              <a:endParaRPr kumimoji="1" lang="zh-CN" altLang="en-US" sz="2000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567715" y="4363176"/>
            <a:ext cx="9553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每个数据元素地址的计算都需要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次减法、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次乘法和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次加法，需要的计算时间是相同的，这表明顺序表具有按数据元素的序号随机存取的特点，因此</a:t>
            </a:r>
            <a:r>
              <a:rPr kumimoji="1" lang="zh-CN" altLang="en-US" sz="24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顺序表也称为线性表的随机存储结构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sz="2400" dirty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085764-657F-F572-175E-53FFC1C290B7}"/>
              </a:ext>
            </a:extLst>
          </p:cNvPr>
          <p:cNvSpPr txBox="1"/>
          <p:nvPr/>
        </p:nvSpPr>
        <p:spPr>
          <a:xfrm>
            <a:off x="1579743" y="572258"/>
            <a:ext cx="973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en-US" altLang="zh-CN" sz="36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36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05663" y="1754552"/>
            <a:ext cx="9553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顺序存储的优缺点：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11680" y="2623299"/>
            <a:ext cx="9553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优点：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随机存取元素容易实现，根据定位公式容易确定表中每个元素的存储位置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简单、直观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005662" y="4745514"/>
            <a:ext cx="9553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缺点：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插入和删除结点困难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扩展不灵活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4C336D-D8AD-FC19-688D-B4181207C34D}"/>
              </a:ext>
            </a:extLst>
          </p:cNvPr>
          <p:cNvSpPr txBox="1"/>
          <p:nvPr/>
        </p:nvSpPr>
        <p:spPr>
          <a:xfrm>
            <a:off x="2059803" y="560828"/>
            <a:ext cx="973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en-US" altLang="zh-CN" sz="36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9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05663" y="1708832"/>
            <a:ext cx="955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线性表的顺序存储结构描述：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11680" y="2293607"/>
            <a:ext cx="101787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dirty="0"/>
              <a:t>#define LIST_INIT_SIZE 100</a:t>
            </a:r>
          </a:p>
          <a:p>
            <a:endParaRPr lang="en" altLang="zh-CN" sz="2800" b="1" dirty="0"/>
          </a:p>
          <a:p>
            <a:r>
              <a:rPr lang="en" altLang="zh-CN" sz="2800" b="1" dirty="0"/>
              <a:t>typedef</a:t>
            </a:r>
            <a:r>
              <a:rPr lang="en" altLang="zh-CN" sz="2800" dirty="0"/>
              <a:t> </a:t>
            </a:r>
            <a:r>
              <a:rPr lang="en" altLang="zh-CN" sz="2800" b="1" dirty="0"/>
              <a:t>struct</a:t>
            </a:r>
            <a:r>
              <a:rPr lang="en" altLang="zh-CN" sz="2800" dirty="0"/>
              <a:t> </a:t>
            </a:r>
            <a:r>
              <a:rPr lang="en" altLang="zh-CN" sz="2800" dirty="0" err="1"/>
              <a:t>SqList</a:t>
            </a:r>
            <a:r>
              <a:rPr lang="en" altLang="zh-CN" sz="2800" dirty="0"/>
              <a:t>{</a:t>
            </a:r>
          </a:p>
          <a:p>
            <a:r>
              <a:rPr lang="en" altLang="zh-CN" sz="2800" dirty="0"/>
              <a:t>    </a:t>
            </a:r>
            <a:r>
              <a:rPr lang="en" altLang="zh-CN" sz="2800" b="1" dirty="0"/>
              <a:t>int</a:t>
            </a:r>
            <a:r>
              <a:rPr lang="en" altLang="zh-CN" sz="2800" dirty="0"/>
              <a:t> *</a:t>
            </a:r>
            <a:r>
              <a:rPr lang="en" altLang="zh-CN" sz="2800" dirty="0" err="1"/>
              <a:t>elem</a:t>
            </a:r>
            <a:r>
              <a:rPr lang="en" altLang="zh-CN" sz="2800" dirty="0"/>
              <a:t>;</a:t>
            </a:r>
            <a:r>
              <a:rPr lang="zh-CN" altLang="en-US" sz="2800" dirty="0"/>
              <a:t>                </a:t>
            </a:r>
            <a:r>
              <a:rPr lang="en-US" altLang="zh-CN" sz="2800" dirty="0"/>
              <a:t>//</a:t>
            </a:r>
            <a:r>
              <a:rPr lang="zh-CN" altLang="en-US" sz="2800" dirty="0"/>
              <a:t> 线性表的基地址</a:t>
            </a:r>
            <a:endParaRPr lang="en" altLang="zh-CN" sz="2800" dirty="0"/>
          </a:p>
          <a:p>
            <a:r>
              <a:rPr lang="en" altLang="zh-CN" sz="2800" dirty="0"/>
              <a:t>    </a:t>
            </a:r>
            <a:r>
              <a:rPr lang="en" altLang="zh-CN" sz="2800" b="1" dirty="0"/>
              <a:t>int</a:t>
            </a:r>
            <a:r>
              <a:rPr lang="en" altLang="zh-CN" sz="2800" dirty="0"/>
              <a:t> length;</a:t>
            </a:r>
            <a:r>
              <a:rPr lang="zh-CN" altLang="en-US" sz="2800" dirty="0"/>
              <a:t>               </a:t>
            </a:r>
            <a:r>
              <a:rPr lang="en-US" altLang="zh-CN" sz="2800" dirty="0"/>
              <a:t>//</a:t>
            </a:r>
            <a:r>
              <a:rPr lang="zh-CN" altLang="en-US" sz="2800" dirty="0"/>
              <a:t> 线性表的当前长度</a:t>
            </a:r>
            <a:endParaRPr lang="en" altLang="zh-CN" sz="2800" dirty="0"/>
          </a:p>
          <a:p>
            <a:r>
              <a:rPr lang="en" altLang="zh-CN" sz="2800" dirty="0"/>
              <a:t>    </a:t>
            </a:r>
            <a:r>
              <a:rPr lang="en" altLang="zh-CN" sz="2800" b="1" dirty="0"/>
              <a:t>int</a:t>
            </a:r>
            <a:r>
              <a:rPr lang="en" altLang="zh-CN" sz="2800" dirty="0"/>
              <a:t> </a:t>
            </a:r>
            <a:r>
              <a:rPr lang="en" altLang="zh-CN" sz="2800" dirty="0" err="1"/>
              <a:t>listsize</a:t>
            </a:r>
            <a:r>
              <a:rPr lang="en" altLang="zh-CN" sz="2800" dirty="0"/>
              <a:t>;</a:t>
            </a:r>
            <a:r>
              <a:rPr lang="zh-CN" altLang="en-US" sz="2800" dirty="0"/>
              <a:t>              </a:t>
            </a:r>
            <a:r>
              <a:rPr lang="en-US" altLang="zh-CN" sz="2800" dirty="0"/>
              <a:t>//</a:t>
            </a:r>
            <a:r>
              <a:rPr lang="zh-CN" altLang="en-US" sz="2800" dirty="0"/>
              <a:t> 顺序表当前分配的存储空间的大小</a:t>
            </a:r>
            <a:endParaRPr lang="en" altLang="zh-CN" sz="2800" dirty="0"/>
          </a:p>
          <a:p>
            <a:r>
              <a:rPr lang="en" altLang="zh-CN" sz="2800" dirty="0"/>
              <a:t>}</a:t>
            </a:r>
            <a:r>
              <a:rPr lang="en" altLang="zh-CN" sz="2800" dirty="0" err="1"/>
              <a:t>SqList</a:t>
            </a:r>
            <a:r>
              <a:rPr lang="en" altLang="zh-CN" sz="2800" dirty="0"/>
              <a:t>, *</a:t>
            </a:r>
            <a:r>
              <a:rPr lang="en" altLang="zh-CN" sz="2800" dirty="0" err="1"/>
              <a:t>ListPtr</a:t>
            </a:r>
            <a:r>
              <a:rPr lang="en" altLang="zh-CN" sz="2800" dirty="0"/>
              <a:t>;</a:t>
            </a:r>
          </a:p>
          <a:p>
            <a:endParaRPr lang="en" altLang="zh-CN" b="1" dirty="0"/>
          </a:p>
          <a:p>
            <a:r>
              <a:rPr lang="en" altLang="zh-CN" sz="2800" b="1" dirty="0"/>
              <a:t>typedef</a:t>
            </a:r>
            <a:r>
              <a:rPr lang="en" altLang="zh-CN" sz="2800" dirty="0"/>
              <a:t> </a:t>
            </a:r>
            <a:r>
              <a:rPr lang="en" altLang="zh-CN" sz="2800" dirty="0" err="1"/>
              <a:t>ListPtr</a:t>
            </a:r>
            <a:r>
              <a:rPr lang="en" altLang="zh-CN" sz="2800" dirty="0"/>
              <a:t> </a:t>
            </a:r>
            <a:r>
              <a:rPr lang="en" altLang="zh-CN" sz="2800" dirty="0" err="1"/>
              <a:t>sqlistptr</a:t>
            </a:r>
            <a:r>
              <a:rPr lang="en" altLang="zh-CN" sz="2800" dirty="0"/>
              <a:t>;</a:t>
            </a:r>
          </a:p>
          <a:p>
            <a:endParaRPr lang="en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4C336D-D8AD-FC19-688D-B4181207C34D}"/>
              </a:ext>
            </a:extLst>
          </p:cNvPr>
          <p:cNvSpPr txBox="1"/>
          <p:nvPr/>
        </p:nvSpPr>
        <p:spPr>
          <a:xfrm>
            <a:off x="2059803" y="515108"/>
            <a:ext cx="973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en-US" altLang="zh-CN" sz="36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9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6C4C06-BE46-E445-A9BF-CFB21E438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49" y="1507490"/>
            <a:ext cx="11339387" cy="360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68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7063" y="1720262"/>
            <a:ext cx="955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线性表的初始化：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783080" y="2589009"/>
            <a:ext cx="10178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dirty="0"/>
              <a:t>Status </a:t>
            </a:r>
            <a:r>
              <a:rPr lang="en" altLang="zh-CN" sz="2400" dirty="0" err="1"/>
              <a:t>List_Init</a:t>
            </a:r>
            <a:r>
              <a:rPr lang="en" altLang="zh-CN" sz="2400" dirty="0"/>
              <a:t>(</a:t>
            </a:r>
            <a:r>
              <a:rPr lang="en" altLang="zh-CN" sz="2400" dirty="0" err="1"/>
              <a:t>sqlistptr</a:t>
            </a:r>
            <a:r>
              <a:rPr lang="en" altLang="zh-CN" sz="2400" dirty="0"/>
              <a:t> L){</a:t>
            </a:r>
          </a:p>
          <a:p>
            <a:r>
              <a:rPr lang="en" altLang="zh-CN" sz="2400" dirty="0"/>
              <a:t>    Status s=success;</a:t>
            </a:r>
          </a:p>
          <a:p>
            <a:r>
              <a:rPr lang="en" altLang="zh-CN" sz="2400" dirty="0"/>
              <a:t>    L-&gt;</a:t>
            </a:r>
            <a:r>
              <a:rPr lang="en" altLang="zh-CN" sz="2400" dirty="0" err="1"/>
              <a:t>listsize</a:t>
            </a:r>
            <a:r>
              <a:rPr lang="en" altLang="zh-CN" sz="2400" dirty="0"/>
              <a:t> = LIST_INIT_SIZE;</a:t>
            </a:r>
          </a:p>
          <a:p>
            <a:r>
              <a:rPr lang="en" altLang="zh-CN" sz="2400" dirty="0"/>
              <a:t>    L-&gt;length = 0;</a:t>
            </a:r>
          </a:p>
          <a:p>
            <a:r>
              <a:rPr lang="en" altLang="zh-CN" sz="2400" dirty="0"/>
              <a:t>    L-&gt;</a:t>
            </a:r>
            <a:r>
              <a:rPr lang="en" altLang="zh-CN" sz="2400" dirty="0" err="1"/>
              <a:t>elem</a:t>
            </a:r>
            <a:r>
              <a:rPr lang="en" altLang="zh-CN" sz="2400" dirty="0"/>
              <a:t> = (</a:t>
            </a:r>
            <a:r>
              <a:rPr lang="en" altLang="zh-CN" sz="2400" b="1" dirty="0"/>
              <a:t>int</a:t>
            </a:r>
            <a:r>
              <a:rPr lang="en" altLang="zh-CN" sz="2400" dirty="0"/>
              <a:t> *)malloc(</a:t>
            </a:r>
            <a:r>
              <a:rPr lang="en" altLang="zh-CN" sz="2400" b="1" dirty="0" err="1"/>
              <a:t>sizeof</a:t>
            </a:r>
            <a:r>
              <a:rPr lang="en" altLang="zh-CN" sz="2400" dirty="0"/>
              <a:t>(</a:t>
            </a:r>
            <a:r>
              <a:rPr lang="en" altLang="zh-CN" sz="2400" b="1" dirty="0"/>
              <a:t>int</a:t>
            </a:r>
            <a:r>
              <a:rPr lang="en" altLang="zh-CN" sz="2400" dirty="0"/>
              <a:t>)*L-&gt;</a:t>
            </a:r>
            <a:r>
              <a:rPr lang="en" altLang="zh-CN" sz="2400" dirty="0" err="1"/>
              <a:t>listsize</a:t>
            </a:r>
            <a:r>
              <a:rPr lang="en" altLang="zh-CN" sz="2400" dirty="0"/>
              <a:t>);</a:t>
            </a:r>
          </a:p>
          <a:p>
            <a:r>
              <a:rPr lang="en" altLang="zh-CN" sz="2400" dirty="0"/>
              <a:t>    </a:t>
            </a:r>
            <a:r>
              <a:rPr lang="en" altLang="zh-CN" sz="2400" b="1" dirty="0"/>
              <a:t>if</a:t>
            </a:r>
            <a:r>
              <a:rPr lang="en" altLang="zh-CN" sz="2400" dirty="0"/>
              <a:t>(L-&gt;</a:t>
            </a:r>
            <a:r>
              <a:rPr lang="en" altLang="zh-CN" sz="2400" dirty="0" err="1"/>
              <a:t>elem</a:t>
            </a:r>
            <a:r>
              <a:rPr lang="en" altLang="zh-CN" sz="2400" dirty="0"/>
              <a:t> == </a:t>
            </a:r>
            <a:r>
              <a:rPr lang="en" altLang="zh-CN" sz="2400" b="1" dirty="0"/>
              <a:t>NULL</a:t>
            </a:r>
            <a:r>
              <a:rPr lang="en" altLang="zh-CN" sz="2400" dirty="0"/>
              <a:t>)</a:t>
            </a:r>
          </a:p>
          <a:p>
            <a:r>
              <a:rPr lang="en" altLang="zh-CN" sz="2400" dirty="0"/>
              <a:t>        s = fatal;</a:t>
            </a:r>
          </a:p>
          <a:p>
            <a:r>
              <a:rPr lang="en" altLang="zh-CN" sz="2400" dirty="0"/>
              <a:t>    </a:t>
            </a:r>
            <a:r>
              <a:rPr lang="en" altLang="zh-CN" sz="2400" b="1" dirty="0"/>
              <a:t>return</a:t>
            </a:r>
            <a:r>
              <a:rPr lang="en" altLang="zh-CN" sz="2400" dirty="0"/>
              <a:t> s;</a:t>
            </a:r>
          </a:p>
          <a:p>
            <a:r>
              <a:rPr lang="en" altLang="zh-CN" sz="2400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4C336D-D8AD-FC19-688D-B4181207C34D}"/>
              </a:ext>
            </a:extLst>
          </p:cNvPr>
          <p:cNvSpPr txBox="1"/>
          <p:nvPr/>
        </p:nvSpPr>
        <p:spPr>
          <a:xfrm>
            <a:off x="1831203" y="526538"/>
            <a:ext cx="973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en-US" altLang="zh-CN" sz="36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0B0D3B-3B26-C1BE-B1F8-497CEB3DED1F}"/>
              </a:ext>
            </a:extLst>
          </p:cNvPr>
          <p:cNvSpPr txBox="1"/>
          <p:nvPr/>
        </p:nvSpPr>
        <p:spPr>
          <a:xfrm>
            <a:off x="4034990" y="5590420"/>
            <a:ext cx="5833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算法时间复杂度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: O(1)</a:t>
            </a:r>
          </a:p>
        </p:txBody>
      </p:sp>
    </p:spTree>
    <p:extLst>
      <p:ext uri="{BB962C8B-B14F-4D97-AF65-F5344CB8AC3E}">
        <p14:creationId xmlns:p14="http://schemas.microsoft.com/office/powerpoint/2010/main" val="104598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17270" y="1938213"/>
            <a:ext cx="110070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顺序表的</a:t>
            </a:r>
            <a:r>
              <a:rPr kumimoji="1" lang="zh-CN" altLang="en-US" sz="32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查找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操作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查找有时也称定位，查找的要求通常有两种：按位置查找和按值查找。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按位置查找是给定数据元素的位置，在线性表中找出相应的数据元素；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按值查找是给定数据元素的值（或值的一部分，比如数据元素的某个数据项），在线性表中查找相应数据元素的位置（或其它信息）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7143BD-31EA-4E9D-4511-9FF576C10774}"/>
              </a:ext>
            </a:extLst>
          </p:cNvPr>
          <p:cNvSpPr txBox="1"/>
          <p:nvPr/>
        </p:nvSpPr>
        <p:spPr>
          <a:xfrm>
            <a:off x="2116953" y="617978"/>
            <a:ext cx="4432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en-US" altLang="zh-CN" sz="36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189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1520" y="1515303"/>
            <a:ext cx="987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顺序表的</a:t>
            </a:r>
            <a:r>
              <a:rPr kumimoji="1" lang="zh-CN" altLang="en-US" sz="32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查找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操作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按位置查找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7143BD-31EA-4E9D-4511-9FF576C10774}"/>
              </a:ext>
            </a:extLst>
          </p:cNvPr>
          <p:cNvSpPr txBox="1"/>
          <p:nvPr/>
        </p:nvSpPr>
        <p:spPr>
          <a:xfrm>
            <a:off x="1751193" y="617127"/>
            <a:ext cx="424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en-US" altLang="zh-CN" sz="36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C3D6BF-6B17-FB4C-5CDC-02A045AB6758}"/>
              </a:ext>
            </a:extLst>
          </p:cNvPr>
          <p:cNvSpPr txBox="1"/>
          <p:nvPr/>
        </p:nvSpPr>
        <p:spPr>
          <a:xfrm>
            <a:off x="1390248" y="2716832"/>
            <a:ext cx="91229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en" altLang="zh-CN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List_Retrieve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ListPtr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L, </a:t>
            </a:r>
            <a:r>
              <a:rPr lang="en" altLang="zh-CN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pos, int *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elem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Status status = 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range_error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zh-CN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L-&gt;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zh-CN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&lt;= pos &amp;&amp; pos &lt;= 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*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elem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L-&gt;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elem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[pos];</a:t>
            </a:r>
          </a:p>
          <a:p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status = success;</a:t>
            </a:r>
          </a:p>
          <a:p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zh-CN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status;</a:t>
            </a:r>
          </a:p>
          <a:p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220AB6-4916-CEFD-EA1A-DDF4FC1A44B9}"/>
              </a:ext>
            </a:extLst>
          </p:cNvPr>
          <p:cNvSpPr txBox="1"/>
          <p:nvPr/>
        </p:nvSpPr>
        <p:spPr>
          <a:xfrm>
            <a:off x="5233336" y="4465535"/>
            <a:ext cx="5833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算法时间复杂度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: O(1)</a:t>
            </a:r>
          </a:p>
        </p:txBody>
      </p:sp>
    </p:spTree>
    <p:extLst>
      <p:ext uri="{BB962C8B-B14F-4D97-AF65-F5344CB8AC3E}">
        <p14:creationId xmlns:p14="http://schemas.microsoft.com/office/powerpoint/2010/main" val="195674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23110" y="1663893"/>
            <a:ext cx="8012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顺序表的</a:t>
            </a:r>
            <a:r>
              <a:rPr kumimoji="1" lang="zh-CN" altLang="en-US" sz="32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查找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操作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按值查找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7143BD-31EA-4E9D-4511-9FF576C10774}"/>
              </a:ext>
            </a:extLst>
          </p:cNvPr>
          <p:cNvSpPr txBox="1"/>
          <p:nvPr/>
        </p:nvSpPr>
        <p:spPr>
          <a:xfrm>
            <a:off x="1899784" y="523993"/>
            <a:ext cx="566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en-US" altLang="zh-CN" sz="36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A87102-FF9F-C7A5-2162-C9BF51119484}"/>
              </a:ext>
            </a:extLst>
          </p:cNvPr>
          <p:cNvSpPr txBox="1"/>
          <p:nvPr/>
        </p:nvSpPr>
        <p:spPr>
          <a:xfrm>
            <a:off x="2320291" y="2603427"/>
            <a:ext cx="6629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en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List_Locate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ListPtr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L, int </a:t>
            </a:r>
            <a:r>
              <a:rPr lang="en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elem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*pos){</a:t>
            </a:r>
          </a:p>
          <a:p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Status status = </a:t>
            </a:r>
            <a:r>
              <a:rPr lang="en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range_error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L-&gt;</a:t>
            </a:r>
            <a:r>
              <a:rPr lang="en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&lt;= </a:t>
            </a:r>
            <a:r>
              <a:rPr lang="en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L-&gt;</a:t>
            </a:r>
            <a:r>
              <a:rPr lang="en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elem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!= </a:t>
            </a:r>
            <a:r>
              <a:rPr lang="en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elem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&lt;= </a:t>
            </a:r>
            <a:r>
              <a:rPr lang="en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*pos = </a:t>
            </a:r>
            <a:r>
              <a:rPr lang="en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status = success;</a:t>
            </a:r>
          </a:p>
          <a:p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status;</a:t>
            </a:r>
          </a:p>
          <a:p>
            <a:r>
              <a:rPr lang="en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2703D1-B5A4-9BD5-09DB-34AC9862ED7B}"/>
              </a:ext>
            </a:extLst>
          </p:cNvPr>
          <p:cNvSpPr txBox="1"/>
          <p:nvPr/>
        </p:nvSpPr>
        <p:spPr>
          <a:xfrm>
            <a:off x="5724823" y="4468543"/>
            <a:ext cx="4310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算法时间复杂度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: 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？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14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90575" y="1387224"/>
            <a:ext cx="526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）顺序表的按位置查找算法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87353" y="2079658"/>
            <a:ext cx="10435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该算法的算法复杂度为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O(1)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这也是顺序表是随机存取结构，查找速度快的原因。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90575" y="3317161"/>
            <a:ext cx="526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）顺序表的按值查找算法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42712" y="4091067"/>
            <a:ext cx="104353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STKaiti" charset="-122"/>
                <a:ea typeface="STKaiti" charset="-122"/>
                <a:cs typeface="STKaiti" charset="-122"/>
              </a:rPr>
              <a:t>List_Locate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的时间耗费主要在于比较数据元素是否相等，显然，比较的次数和给定的数据元素有关。最好的情况是第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个元素就是要找的元素，只需比较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次。如果该数据元素不在此线性表中，则需要比较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n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次，最坏的时间复杂度为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O(n)</a:t>
            </a:r>
            <a:endParaRPr kumimoji="1" lang="zh-CN" altLang="en-US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6BE600-1E17-E151-4C68-9DC52352E443}"/>
              </a:ext>
            </a:extLst>
          </p:cNvPr>
          <p:cNvSpPr txBox="1"/>
          <p:nvPr/>
        </p:nvSpPr>
        <p:spPr>
          <a:xfrm>
            <a:off x="1887353" y="519956"/>
            <a:ext cx="973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en-US" altLang="zh-CN" sz="36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555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54480" y="2056723"/>
                <a:ext cx="987792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800" b="1" dirty="0">
                    <a:solidFill>
                      <a:srgbClr val="C00000"/>
                    </a:solidFill>
                    <a:latin typeface="STKaiti" charset="-122"/>
                    <a:ea typeface="STKaiti" charset="-122"/>
                    <a:cs typeface="STKaiti" charset="-122"/>
                  </a:rPr>
                  <a:t>顺序表的插入操作</a:t>
                </a:r>
                <a:endParaRPr kumimoji="1" lang="en-US" altLang="zh-CN" sz="2800" b="1" dirty="0">
                  <a:solidFill>
                    <a:srgbClr val="C00000"/>
                  </a:solidFill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顺序表的插入操作是指在表的某个位置插入一个新的数据元素。设原来的顺序表为</a:t>
                </a:r>
                <a:endParaRPr kumimoji="1" lang="en-US" altLang="zh-CN" sz="28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pPr algn="ctr"/>
                <a:r>
                  <a:rPr kumimoji="1" lang="en-US" altLang="zh-CN" sz="2800" b="1" dirty="0">
                    <a:solidFill>
                      <a:schemeClr val="tx1"/>
                    </a:solidFill>
                    <a:latin typeface="STKaiti" charset="-122"/>
                    <a:ea typeface="STKaiti" charset="-122"/>
                    <a:cs typeface="STKaiti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>
                        <a:solidFill>
                          <a:schemeClr val="tx1"/>
                        </a:solidFill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𝟐</m:t>
                        </m:r>
                      </m:sub>
                    </m:sSub>
                    <m:r>
                      <a:rPr kumimoji="1" lang="en-US" altLang="zh-CN" sz="2800" b="1" i="1">
                        <a:solidFill>
                          <a:schemeClr val="tx1"/>
                        </a:solidFill>
                        <a:latin typeface="Cambria Math" charset="0"/>
                        <a:ea typeface="STKaiti" charset="-122"/>
                        <a:cs typeface="STKaiti" charset="-122"/>
                      </a:rPr>
                      <m:t>,…,</m:t>
                    </m:r>
                    <m:sSub>
                      <m:sSubPr>
                        <m:ctrlP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−</m:t>
                        </m:r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>
                        <a:solidFill>
                          <a:schemeClr val="tx1"/>
                        </a:solidFill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</m:sub>
                    </m:sSub>
                    <m:r>
                      <a:rPr kumimoji="1" lang="en-US" altLang="zh-CN" sz="2800" b="1" i="1">
                        <a:solidFill>
                          <a:schemeClr val="tx1"/>
                        </a:solidFill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+</m:t>
                        </m:r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>
                        <a:solidFill>
                          <a:schemeClr val="tx1"/>
                        </a:solidFill>
                        <a:latin typeface="Cambria Math" charset="0"/>
                        <a:ea typeface="STKaiti" charset="-122"/>
                        <a:cs typeface="STKaiti" charset="-122"/>
                      </a:rPr>
                      <m:t>,…,</m:t>
                    </m:r>
                    <m:sSub>
                      <m:sSubPr>
                        <m:ctrlP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en-US" altLang="zh-CN" sz="2800" b="1" dirty="0">
                    <a:solidFill>
                      <a:schemeClr val="tx1"/>
                    </a:solidFill>
                    <a:latin typeface="STKaiti" charset="-122"/>
                    <a:ea typeface="STKaiti" charset="-122"/>
                    <a:cs typeface="STKaiti" charset="-122"/>
                  </a:rPr>
                  <a:t>)</a:t>
                </a:r>
              </a:p>
              <a:p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在第</a:t>
                </a:r>
                <a:r>
                  <a:rPr kumimoji="1" lang="en-US" altLang="zh-CN" sz="2800" dirty="0" err="1">
                    <a:latin typeface="STKaiti" charset="-122"/>
                    <a:ea typeface="STKaiti" charset="-122"/>
                    <a:cs typeface="STKaiti" charset="-122"/>
                  </a:rPr>
                  <a:t>i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个位置成功插入数据元素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x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后，原顺序表变为表长为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n+1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的顺序表</a:t>
                </a:r>
                <a:endParaRPr kumimoji="1" lang="en-US" altLang="zh-CN" sz="28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pPr algn="ctr"/>
                <a:r>
                  <a:rPr kumimoji="1" lang="en-US" altLang="zh-CN" sz="2800" b="1" dirty="0">
                    <a:latin typeface="STKaiti" charset="-122"/>
                    <a:ea typeface="STKaiti" charset="-122"/>
                    <a:cs typeface="STKaiti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𝟐</m:t>
                        </m:r>
                      </m:sub>
                    </m:sSub>
                    <m:r>
                      <a:rPr kumimoji="1" lang="en-US" altLang="zh-CN" sz="2800" b="1" i="1">
                        <a:latin typeface="Cambria Math" charset="0"/>
                        <a:ea typeface="STKaiti" charset="-122"/>
                        <a:cs typeface="STKaiti" charset="-122"/>
                      </a:rPr>
                      <m:t>,…,</m:t>
                    </m:r>
                    <m:sSub>
                      <m:sSub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−</m:t>
                        </m:r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r>
                      <a:rPr kumimoji="1" lang="en-US" altLang="zh-CN" sz="2800" b="1" i="1" smtClean="0">
                        <a:solidFill>
                          <a:srgbClr val="C00000"/>
                        </a:solidFill>
                        <a:latin typeface="Cambria Math" charset="0"/>
                        <a:ea typeface="STKaiti" charset="-122"/>
                        <a:cs typeface="STKaiti" charset="-122"/>
                      </a:rPr>
                      <m:t>𝒙</m:t>
                    </m:r>
                    <m:r>
                      <a:rPr kumimoji="1" lang="en-US" altLang="zh-CN" sz="2800" b="1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</m:sub>
                    </m:sSub>
                    <m:r>
                      <a:rPr kumimoji="1" lang="en-US" altLang="zh-CN" sz="2800" b="1" i="1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+</m:t>
                        </m:r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>
                        <a:latin typeface="Cambria Math" charset="0"/>
                        <a:ea typeface="STKaiti" charset="-122"/>
                        <a:cs typeface="STKaiti" charset="-122"/>
                      </a:rPr>
                      <m:t>,…,</m:t>
                    </m:r>
                    <m:sSub>
                      <m:sSub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en-US" altLang="zh-CN" sz="2800" b="1" dirty="0">
                    <a:latin typeface="STKaiti" charset="-122"/>
                    <a:ea typeface="STKaiti" charset="-122"/>
                    <a:cs typeface="STKaiti" charset="-122"/>
                  </a:rPr>
                  <a:t>)</a:t>
                </a:r>
              </a:p>
              <a:p>
                <a:endParaRPr kumimoji="1" lang="en-US" altLang="zh-CN" sz="2800" b="1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由于是顺序表，结点之间的逻辑顺序和物理顺序一致，为保证插入数据元素后的相对关系，必须先将位置为</a:t>
                </a:r>
                <a:r>
                  <a:rPr kumimoji="1" lang="en-US" altLang="zh-CN" sz="2800" dirty="0" err="1">
                    <a:latin typeface="STKaiti" charset="-122"/>
                    <a:ea typeface="STKaiti" charset="-122"/>
                    <a:cs typeface="STKaiti" charset="-122"/>
                  </a:rPr>
                  <a:t>i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, i+1, </a:t>
                </a:r>
                <a:r>
                  <a:rPr kumimoji="1" lang="mr-IN" altLang="zh-CN" sz="2800" dirty="0">
                    <a:latin typeface="STKaiti" charset="-122"/>
                    <a:ea typeface="STKaiti" charset="-122"/>
                    <a:cs typeface="STKaiti" charset="-122"/>
                  </a:rPr>
                  <a:t>…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, n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的元素依次后移一个位置</a:t>
                </a:r>
                <a:endParaRPr kumimoji="1" lang="en-US" altLang="zh-CN" sz="2800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056723"/>
                <a:ext cx="9877926" cy="4832092"/>
              </a:xfrm>
              <a:prstGeom prst="rect">
                <a:avLst/>
              </a:prstGeom>
              <a:blipFill>
                <a:blip r:embed="rId2"/>
                <a:stretch>
                  <a:fillRect l="-1155" t="-1312" r="-3851" b="-2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975B26F-554C-27D5-4921-228BE11F6E75}"/>
              </a:ext>
            </a:extLst>
          </p:cNvPr>
          <p:cNvSpPr txBox="1"/>
          <p:nvPr/>
        </p:nvSpPr>
        <p:spPr>
          <a:xfrm>
            <a:off x="1602603" y="709418"/>
            <a:ext cx="973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en-US" altLang="zh-CN" sz="36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382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54480" y="1742699"/>
            <a:ext cx="98779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顺序表的</a:t>
            </a:r>
            <a:r>
              <a:rPr kumimoji="1" lang="zh-CN" altLang="en-US" sz="28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插入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操作</a:t>
            </a:r>
            <a:endParaRPr kumimoji="1" lang="en-US" altLang="zh-CN" sz="2800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具体描述如下：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对给定的顺序表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L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、给定的数据元素</a:t>
            </a:r>
            <a:r>
              <a:rPr kumimoji="1" lang="en-US" altLang="zh-CN" sz="2800" dirty="0" err="1">
                <a:latin typeface="STKaiti" charset="-122"/>
                <a:ea typeface="STKaiti" charset="-122"/>
                <a:cs typeface="STKaiti" charset="-122"/>
              </a:rPr>
              <a:t>elem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和给定的位置</a:t>
            </a:r>
            <a:r>
              <a:rPr kumimoji="1" lang="en-US" altLang="zh-CN" sz="2800" dirty="0" err="1">
                <a:latin typeface="STKaiti" charset="-122"/>
                <a:ea typeface="STKaiti" charset="-122"/>
                <a:cs typeface="STKaiti" charset="-122"/>
              </a:rPr>
              <a:t>pos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，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若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1 &lt;= </a:t>
            </a:r>
            <a:r>
              <a:rPr kumimoji="1" lang="en-US" altLang="zh-CN" sz="2800" dirty="0" err="1">
                <a:latin typeface="STKaiti" charset="-122"/>
                <a:ea typeface="STKaiti" charset="-122"/>
                <a:cs typeface="STKaiti" charset="-122"/>
              </a:rPr>
              <a:t>pos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 &lt;= </a:t>
            </a:r>
            <a:r>
              <a:rPr kumimoji="1" lang="en-US" altLang="zh-CN" sz="2800" dirty="0" err="1">
                <a:latin typeface="STKaiti" charset="-122"/>
                <a:ea typeface="STKaiti" charset="-122"/>
                <a:cs typeface="STKaiti" charset="-122"/>
              </a:rPr>
              <a:t>List_Size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(L) + 1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，在顺序表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L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的第</a:t>
            </a:r>
            <a:r>
              <a:rPr kumimoji="1" lang="en-US" altLang="zh-CN" sz="2800" dirty="0" err="1">
                <a:latin typeface="STKaiti" charset="-122"/>
                <a:ea typeface="STKaiti" charset="-122"/>
                <a:cs typeface="STKaiti" charset="-122"/>
              </a:rPr>
              <a:t>pos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个位置上插入一个值为</a:t>
            </a:r>
            <a:r>
              <a:rPr kumimoji="1" lang="en-US" altLang="zh-CN" sz="2800" dirty="0" err="1">
                <a:latin typeface="STKaiti" charset="-122"/>
                <a:ea typeface="STKaiti" charset="-122"/>
                <a:cs typeface="STKaiti" charset="-122"/>
              </a:rPr>
              <a:t>elem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的新数据元素，原序号为</a:t>
            </a:r>
            <a:r>
              <a:rPr kumimoji="1" lang="en-US" altLang="zh-CN" sz="2800" dirty="0" err="1">
                <a:latin typeface="STKaiti" charset="-122"/>
                <a:ea typeface="STKaiti" charset="-122"/>
                <a:cs typeface="STKaiti" charset="-122"/>
              </a:rPr>
              <a:t>pos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pos+1, </a:t>
            </a:r>
            <a:r>
              <a:rPr kumimoji="1" lang="mr-IN" altLang="zh-CN" sz="2800" dirty="0">
                <a:latin typeface="STKaiti" charset="-122"/>
                <a:ea typeface="STKaiti" charset="-122"/>
                <a:cs typeface="STKaiti" charset="-122"/>
              </a:rPr>
              <a:t>…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, n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的数据元素的序号变为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pos+1, pos+2, </a:t>
            </a:r>
            <a:r>
              <a:rPr kumimoji="1" lang="mr-IN" altLang="zh-CN" sz="2800" dirty="0">
                <a:latin typeface="STKaiti" charset="-122"/>
                <a:ea typeface="STKaiti" charset="-122"/>
                <a:cs typeface="STKaiti" charset="-122"/>
              </a:rPr>
              <a:t>…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, n+1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，插入后表长 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=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 原表长 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+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，返回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success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；否则，若没有空间则返回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overflow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，若插入位置不正确则返回</a:t>
            </a:r>
            <a:r>
              <a:rPr kumimoji="1" lang="en-US" altLang="zh-CN" sz="2800" dirty="0" err="1">
                <a:latin typeface="STKaiti" charset="-122"/>
                <a:ea typeface="STKaiti" charset="-122"/>
                <a:cs typeface="STKaiti" charset="-122"/>
              </a:rPr>
              <a:t>range_error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D394A1-6B28-C20B-B10B-5A9D7374714D}"/>
              </a:ext>
            </a:extLst>
          </p:cNvPr>
          <p:cNvSpPr txBox="1"/>
          <p:nvPr/>
        </p:nvSpPr>
        <p:spPr>
          <a:xfrm>
            <a:off x="1602603" y="732278"/>
            <a:ext cx="973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en-US" altLang="zh-CN" sz="36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388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68780" y="1674119"/>
            <a:ext cx="98779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顺序表的</a:t>
            </a:r>
            <a:r>
              <a:rPr kumimoji="1" lang="zh-CN" altLang="en-US" sz="28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插入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操作</a:t>
            </a:r>
            <a:endParaRPr kumimoji="1" lang="en-US" altLang="zh-CN" sz="2800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具体实现步骤：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检查插入位置是否合法，如果合法则继续，否则退出。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判断表是否已占满，因为可能存在所分配存储空间全部被使用的情况，此时也不能实现插入。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若前面检查通过，则数据元素依次向后移动一个位置；为避免覆盖原数据，应从最后一个向前依次移动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新数据元素放到恰当位置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表长加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93A77D-67FE-4CC4-658A-E6B3474F35D9}"/>
              </a:ext>
            </a:extLst>
          </p:cNvPr>
          <p:cNvSpPr txBox="1"/>
          <p:nvPr/>
        </p:nvSpPr>
        <p:spPr>
          <a:xfrm>
            <a:off x="1716903" y="663698"/>
            <a:ext cx="973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en-US" altLang="zh-CN" sz="36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815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40180" y="689936"/>
            <a:ext cx="9877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 顺序表的</a:t>
            </a:r>
            <a:r>
              <a:rPr kumimoji="1" lang="zh-CN" altLang="en-US" sz="28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插入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操作（算法分析）</a:t>
            </a:r>
            <a:endParaRPr kumimoji="1" lang="en-US" altLang="zh-CN" sz="2800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40180" y="2338939"/>
                <a:ext cx="10154653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顺序表中插入操作的时间主要消耗在数据的移动上。</a:t>
                </a:r>
                <a:endParaRPr kumimoji="1" lang="en-US" altLang="zh-CN" sz="28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endParaRPr kumimoji="1" lang="en-US" altLang="zh-CN" sz="28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假设顺序表的长度为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n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，插入的位置为</a:t>
                </a:r>
                <a:r>
                  <a:rPr kumimoji="1" lang="en-US" altLang="zh-CN" sz="2800" dirty="0" err="1">
                    <a:latin typeface="STKaiti" charset="-122"/>
                    <a:ea typeface="STKaiti" charset="-122"/>
                    <a:cs typeface="STKaiti" charset="-122"/>
                  </a:rPr>
                  <a:t>i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，在第</a:t>
                </a:r>
                <a:r>
                  <a:rPr kumimoji="1" lang="en-US" altLang="zh-CN" sz="2800" dirty="0" err="1">
                    <a:latin typeface="STKaiti" charset="-122"/>
                    <a:ea typeface="STKaiti" charset="-122"/>
                    <a:cs typeface="STKaiti" charset="-122"/>
                  </a:rPr>
                  <a:t>i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个位置上插入数据元素</a:t>
                </a:r>
                <a:r>
                  <a:rPr kumimoji="1" lang="en-US" altLang="zh-CN" sz="2800" dirty="0" err="1">
                    <a:latin typeface="STKaiti" charset="-122"/>
                    <a:ea typeface="STKaiti" charset="-122"/>
                    <a:cs typeface="STKaiti" charset="-122"/>
                  </a:rPr>
                  <a:t>elem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，从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都要向后移动一个位置，共需要移动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n-i+1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个数据元素。因此，最好的情况是在最后一个元素后面插入新元素，此时不需要移动数据，时间复杂度为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O(1)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，最坏的情况是在第一个位置插入新元素，此时需要移动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n</a:t>
                </a:r>
                <a:r>
                  <a:rPr kumimoji="1" lang="zh-CN" altLang="en-US" sz="2800" dirty="0">
                    <a:latin typeface="STKaiti" charset="-122"/>
                    <a:ea typeface="STKaiti" charset="-122"/>
                    <a:cs typeface="STKaiti" charset="-122"/>
                  </a:rPr>
                  <a:t>次，时间复杂度为</a:t>
                </a:r>
                <a:r>
                  <a:rPr kumimoji="1" lang="en-US" altLang="zh-CN" sz="2800" dirty="0">
                    <a:latin typeface="STKaiti" charset="-122"/>
                    <a:ea typeface="STKaiti" charset="-122"/>
                    <a:cs typeface="STKaiti" charset="-122"/>
                  </a:rPr>
                  <a:t>O(n)</a:t>
                </a:r>
                <a:endParaRPr kumimoji="1" lang="zh-CN" altLang="en-US" sz="2800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180" y="2338939"/>
                <a:ext cx="10154653" cy="3539430"/>
              </a:xfrm>
              <a:prstGeom prst="rect">
                <a:avLst/>
              </a:prstGeom>
              <a:blipFill>
                <a:blip r:embed="rId2"/>
                <a:stretch>
                  <a:fillRect l="-1124" t="-1429" r="-749" b="-3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928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34490" y="2464594"/>
                <a:ext cx="1004636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>
                    <a:solidFill>
                      <a:srgbClr val="C00000"/>
                    </a:solidFill>
                    <a:latin typeface="STKaiti" charset="-122"/>
                    <a:ea typeface="STKaiti" charset="-122"/>
                    <a:cs typeface="STKaiti" charset="-122"/>
                  </a:rPr>
                  <a:t>顺序表的删除操作</a:t>
                </a:r>
                <a:endParaRPr kumimoji="1" lang="en-US" altLang="zh-CN" sz="2400" b="1" dirty="0">
                  <a:solidFill>
                    <a:srgbClr val="C00000"/>
                  </a:solidFill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顺序表的删除操作是指删除顺序表中某个位置的数据元素。设原来的顺序表为</a:t>
                </a:r>
                <a:endParaRPr kumimoji="1" lang="en-US" altLang="zh-CN" sz="24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pPr algn="ctr"/>
                <a:r>
                  <a:rPr kumimoji="1" lang="en-US" altLang="zh-CN" sz="2400" b="1" dirty="0">
                    <a:solidFill>
                      <a:schemeClr val="tx1"/>
                    </a:solidFill>
                    <a:latin typeface="STKaiti" charset="-122"/>
                    <a:ea typeface="STKaiti" charset="-122"/>
                    <a:cs typeface="STKaiti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chemeClr val="tx1"/>
                        </a:solidFill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chemeClr val="tx1"/>
                        </a:solidFill>
                        <a:latin typeface="Cambria Math" charset="0"/>
                        <a:ea typeface="STKaiti" charset="-122"/>
                        <a:cs typeface="STKaiti" charset="-122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−</m:t>
                        </m:r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chemeClr val="tx1"/>
                        </a:solidFill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chemeClr val="tx1"/>
                        </a:solidFill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+</m:t>
                        </m:r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chemeClr val="tx1"/>
                        </a:solidFill>
                        <a:latin typeface="Cambria Math" charset="0"/>
                        <a:ea typeface="STKaiti" charset="-122"/>
                        <a:cs typeface="STKaiti" charset="-122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en-US" altLang="zh-CN" sz="2400" b="1" dirty="0">
                    <a:solidFill>
                      <a:schemeClr val="tx1"/>
                    </a:solidFill>
                    <a:latin typeface="STKaiti" charset="-122"/>
                    <a:ea typeface="STKaiti" charset="-122"/>
                    <a:cs typeface="STKaiti" charset="-122"/>
                  </a:rPr>
                  <a:t>)</a:t>
                </a:r>
              </a:p>
              <a:p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删除第</a:t>
                </a:r>
                <a:r>
                  <a:rPr kumimoji="1" lang="en-US" altLang="zh-CN" sz="2400" dirty="0" err="1">
                    <a:latin typeface="STKaiti" charset="-122"/>
                    <a:ea typeface="STKaiti" charset="-122"/>
                    <a:cs typeface="STKaiti" charset="-122"/>
                  </a:rPr>
                  <a:t>i</a:t>
                </a:r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个位置的数据元素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，原顺序表变为表长为</a:t>
                </a:r>
                <a:r>
                  <a:rPr kumimoji="1" lang="en-US" altLang="zh-CN" sz="2400" dirty="0">
                    <a:latin typeface="STKaiti" charset="-122"/>
                    <a:ea typeface="STKaiti" charset="-122"/>
                    <a:cs typeface="STKaiti" charset="-122"/>
                  </a:rPr>
                  <a:t>n-1</a:t>
                </a:r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的顺序表</a:t>
                </a:r>
                <a:endParaRPr kumimoji="1" lang="en-US" altLang="zh-CN" sz="24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pPr algn="ctr"/>
                <a:r>
                  <a:rPr kumimoji="1" lang="en-US" altLang="zh-CN" sz="2400" b="1" dirty="0">
                    <a:latin typeface="STKaiti" charset="-122"/>
                    <a:ea typeface="STKaiti" charset="-122"/>
                    <a:cs typeface="STKaiti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latin typeface="Cambria Math" charset="0"/>
                        <a:ea typeface="STKaiti" charset="-122"/>
                        <a:cs typeface="STKaiti" charset="-122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−</m:t>
                        </m:r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+</m:t>
                        </m:r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charset="0"/>
                        <a:ea typeface="STKaiti" charset="-122"/>
                        <a:cs typeface="STKaiti" charset="-122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en-US" altLang="zh-CN" sz="2400" b="1" dirty="0">
                    <a:latin typeface="STKaiti" charset="-122"/>
                    <a:ea typeface="STKaiti" charset="-122"/>
                    <a:cs typeface="STKaiti" charset="-122"/>
                  </a:rPr>
                  <a:t>)</a:t>
                </a:r>
              </a:p>
              <a:p>
                <a:endParaRPr kumimoji="1" lang="en-US" altLang="zh-CN" sz="2400" b="1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由于是顺序表，结点之间的逻辑顺序和物理顺序一致，为保证删除操作后数据元素之间的相对关系，必须将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后面的数据元素依次前移一个位置</a:t>
                </a:r>
                <a:endParaRPr kumimoji="1" lang="en-US" altLang="zh-CN" sz="2400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490" y="2464594"/>
                <a:ext cx="10046368" cy="3416320"/>
              </a:xfrm>
              <a:prstGeom prst="rect">
                <a:avLst/>
              </a:prstGeom>
              <a:blipFill>
                <a:blip r:embed="rId2"/>
                <a:stretch>
                  <a:fillRect l="-1010" t="-1111" b="-2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1D73F7E-0075-E2D6-1386-3F36AE6AC5C2}"/>
              </a:ext>
            </a:extLst>
          </p:cNvPr>
          <p:cNvSpPr txBox="1"/>
          <p:nvPr/>
        </p:nvSpPr>
        <p:spPr>
          <a:xfrm>
            <a:off x="1682613" y="732278"/>
            <a:ext cx="973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en-US" altLang="zh-CN" sz="36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15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EEA7B9-8BB0-3C45-A12C-12D7B476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82" y="1339850"/>
            <a:ext cx="11915818" cy="498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08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68780" y="1708409"/>
            <a:ext cx="98779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顺序表的</a:t>
            </a:r>
            <a:r>
              <a:rPr kumimoji="1" lang="zh-CN" altLang="en-US" sz="32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删除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操作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具体描述如下：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对给定的顺序表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L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和给定的位置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pos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，若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1 &lt;= 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pos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 &lt;= 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List_Size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(L) 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，在顺序表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L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中删除序号为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pos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的数据元素，原序号为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pos+1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pos+2, </a:t>
            </a:r>
            <a:r>
              <a:rPr kumimoji="1" lang="mr-IN" altLang="zh-CN" sz="3200" dirty="0">
                <a:latin typeface="STKaiti" charset="-122"/>
                <a:ea typeface="STKaiti" charset="-122"/>
                <a:cs typeface="STKaiti" charset="-122"/>
              </a:rPr>
              <a:t>…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, n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的数据元素的序号变为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pos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, pos+1, </a:t>
            </a:r>
            <a:r>
              <a:rPr kumimoji="1" lang="mr-IN" altLang="zh-CN" sz="3200" dirty="0">
                <a:latin typeface="STKaiti" charset="-122"/>
                <a:ea typeface="STKaiti" charset="-122"/>
                <a:cs typeface="STKaiti" charset="-122"/>
              </a:rPr>
              <a:t>…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, n-1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，删除后表长 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=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 原表长 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-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，返回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success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；否则返回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range_error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F6742B-5745-9B9D-66EE-14750DE24B4E}"/>
              </a:ext>
            </a:extLst>
          </p:cNvPr>
          <p:cNvSpPr txBox="1"/>
          <p:nvPr/>
        </p:nvSpPr>
        <p:spPr>
          <a:xfrm>
            <a:off x="1716903" y="697988"/>
            <a:ext cx="973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en-US" altLang="zh-CN" sz="36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900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57250" y="1788419"/>
            <a:ext cx="10918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顺序表的</a:t>
            </a:r>
            <a:r>
              <a:rPr kumimoji="1" lang="zh-CN" altLang="en-US" sz="3200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删除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操作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具体实现步骤：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检查删除位置是否合法，如果合法则继续，否则退出。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若前面检查通过，删除指定位置的元素，其后的数据元素依次向前移动一个位置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表长减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A2F66C-1A1D-79D3-0B52-A32D54759510}"/>
              </a:ext>
            </a:extLst>
          </p:cNvPr>
          <p:cNvSpPr txBox="1"/>
          <p:nvPr/>
        </p:nvSpPr>
        <p:spPr>
          <a:xfrm>
            <a:off x="1945503" y="777998"/>
            <a:ext cx="973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en-US" altLang="zh-CN" sz="36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201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95576"/>
            <a:ext cx="9877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顺序表的</a:t>
            </a:r>
            <a:r>
              <a:rPr kumimoji="1" lang="zh-CN" altLang="en-US" sz="24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删除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操作（算法实现）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4572000"/>
            <a:ext cx="10154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与顺序表的插入操作类似，顺序表的删除操作的时间主要消耗在移动顺序表中的数据元素上。假设顺序表的长度为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n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，最好的情况是删除最后一个元素，此时不需要移动数据，时间复杂度为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O(1)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，最坏的情况是删除第一个数据元素，此时需要移动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n-1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次，时间复杂度为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O(n)</a:t>
            </a:r>
            <a:endParaRPr kumimoji="1"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834"/>
            <a:ext cx="8698832" cy="35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17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18247" y="898549"/>
            <a:ext cx="102749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顺序表的基本操作除查找、插入和删除以外，还包括</a:t>
            </a:r>
            <a:r>
              <a:rPr kumimoji="1" lang="zh-CN" altLang="en-US" sz="24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顺序表的创建、销毁、清空、判空以及前驱后继的求取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等。对应的具体的实现算法的时间复杂度均为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O(1)</a:t>
            </a:r>
          </a:p>
          <a:p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顺序表的优点：</a:t>
            </a:r>
            <a:endParaRPr kumimoji="1" lang="en-US" altLang="zh-CN" sz="2400" b="1" dirty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方法简单，易于实现</a:t>
            </a: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不用为表示结点间的逻辑关系而增加额外的存储开销</a:t>
            </a: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可按序号随机存取顺序表中的数据元素</a:t>
            </a: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+mj-ea"/>
              <a:buAutoNum type="circleNumDbPlain"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顺序表的</a:t>
            </a: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缺点</a:t>
            </a:r>
            <a:r>
              <a:rPr kumimoji="1" lang="zh-CN" altLang="en-US" sz="24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：</a:t>
            </a:r>
            <a:endParaRPr kumimoji="1" lang="en-US" altLang="zh-CN" sz="2400" b="1" dirty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插入、删除操作时，平均移动大约表中一半的元素，因此对较长的顺序表而言效率低</a:t>
            </a: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需要预先分配存储空间，预先分配存储空间过大，可能会导致顺序表后部大量存储空间闲置，造成空间极度浪费；预先分配空间过小，又回造成数据溢出。</a:t>
            </a: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FCEDF0-F8E1-BA82-A6C5-7AC9A22A13CA}"/>
              </a:ext>
            </a:extLst>
          </p:cNvPr>
          <p:cNvSpPr txBox="1"/>
          <p:nvPr/>
        </p:nvSpPr>
        <p:spPr>
          <a:xfrm>
            <a:off x="1618247" y="252218"/>
            <a:ext cx="973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en-US" altLang="zh-CN" sz="36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521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6700" y="1284545"/>
            <a:ext cx="103632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课后思考题：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使用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C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语言设计编写功能函数，实现顺序表插入数据结点，结点对应的结构体以及函数定义如下：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			</a:t>
            </a:r>
          </a:p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			typedef struct{</a:t>
            </a:r>
          </a:p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				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int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 data[N];  //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顺序表的数据结点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				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int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len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;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          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//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顺序表最后一个结点的下标值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			}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seqlist_t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;</a:t>
            </a:r>
          </a:p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			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int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seqlist_insert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(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seqlist_t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 *l, </a:t>
            </a:r>
            <a:r>
              <a:rPr kumimoji="1" lang="en-US" altLang="zh-CN" sz="3200" dirty="0" err="1">
                <a:latin typeface="STKaiti" charset="-122"/>
                <a:ea typeface="STKaiti" charset="-122"/>
                <a:cs typeface="STKaiti" charset="-122"/>
              </a:rPr>
              <a:t>int</a:t>
            </a:r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 value);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41F229-6872-81A6-106E-80168DEDA37C}"/>
              </a:ext>
            </a:extLst>
          </p:cNvPr>
          <p:cNvSpPr txBox="1"/>
          <p:nvPr/>
        </p:nvSpPr>
        <p:spPr>
          <a:xfrm>
            <a:off x="1979793" y="503678"/>
            <a:ext cx="973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线性表的顺序存储</a:t>
            </a:r>
            <a:endParaRPr kumimoji="1" lang="en-US" altLang="zh-CN" sz="36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63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2A92AF-DFC6-A540-88B3-AC47BE120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311910"/>
            <a:ext cx="8966200" cy="3111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C74E8C-8DD2-5145-80B0-45F42C4AF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2124856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4D8E38-E1C6-074E-B614-B193C95ED8AA}"/>
              </a:ext>
            </a:extLst>
          </p:cNvPr>
          <p:cNvSpPr/>
          <p:nvPr/>
        </p:nvSpPr>
        <p:spPr>
          <a:xfrm>
            <a:off x="9818370" y="731520"/>
            <a:ext cx="754380" cy="331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BF94AC-F1EC-1D43-8937-AA8E43C826F0}"/>
              </a:ext>
            </a:extLst>
          </p:cNvPr>
          <p:cNvSpPr/>
          <p:nvPr/>
        </p:nvSpPr>
        <p:spPr>
          <a:xfrm>
            <a:off x="9829238" y="2536252"/>
            <a:ext cx="754380" cy="331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67F54D-781F-114F-92A5-0B09F0D3ACF6}"/>
              </a:ext>
            </a:extLst>
          </p:cNvPr>
          <p:cNvSpPr/>
          <p:nvPr/>
        </p:nvSpPr>
        <p:spPr>
          <a:xfrm>
            <a:off x="9818370" y="4697126"/>
            <a:ext cx="754380" cy="331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31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9E8F86F-D609-E946-B79A-58CA49FE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214" y="616712"/>
            <a:ext cx="6753926" cy="873399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800" b="1" dirty="0">
                <a:latin typeface="Kaiti SC" panose="02010600040101010101" pitchFamily="2" charset="-122"/>
                <a:ea typeface="Kaiti SC" panose="02010600040101010101" pitchFamily="2" charset="-122"/>
              </a:rPr>
              <a:t>    第</a:t>
            </a:r>
            <a:r>
              <a:rPr kumimoji="1" lang="en-US" altLang="zh-CN" sz="4800" b="1" dirty="0">
                <a:latin typeface="Kaiti SC" panose="02010600040101010101" pitchFamily="2" charset="-122"/>
                <a:ea typeface="Kaiti SC" panose="02010600040101010101" pitchFamily="2" charset="-122"/>
              </a:rPr>
              <a:t>2</a:t>
            </a:r>
            <a:r>
              <a:rPr kumimoji="1" lang="zh-CN" altLang="en-US" sz="4800" b="1" dirty="0">
                <a:latin typeface="Kaiti SC" panose="02010600040101010101" pitchFamily="2" charset="-122"/>
                <a:ea typeface="Kaiti SC" panose="02010600040101010101" pitchFamily="2" charset="-122"/>
              </a:rPr>
              <a:t>章     线 性 结 构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2CFB2B9-3D56-D845-B52E-14AE165D329D}"/>
              </a:ext>
            </a:extLst>
          </p:cNvPr>
          <p:cNvSpPr txBox="1">
            <a:spLocks/>
          </p:cNvSpPr>
          <p:nvPr/>
        </p:nvSpPr>
        <p:spPr>
          <a:xfrm>
            <a:off x="2583180" y="1939489"/>
            <a:ext cx="8275320" cy="34097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kumimoji="1" lang="zh-CN" altLang="en-US" sz="3600" dirty="0">
                <a:latin typeface="Kaiti SC" panose="02010600040101010101" pitchFamily="2" charset="-122"/>
                <a:ea typeface="Kaiti SC" panose="02010600040101010101" pitchFamily="2" charset="-122"/>
              </a:rPr>
              <a:t>本章的学习目标：</a:t>
            </a:r>
            <a:endParaRPr kumimoji="1" lang="en-US" altLang="zh-CN" sz="36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kumimoji="1" lang="zh-CN" altLang="en-US" sz="3600" dirty="0">
                <a:latin typeface="Kaiti SC" panose="02010600040101010101" pitchFamily="2" charset="-122"/>
                <a:ea typeface="Kaiti SC" panose="02010600040101010101" pitchFamily="2" charset="-122"/>
              </a:rPr>
              <a:t>理解线性表的基本概念</a:t>
            </a:r>
            <a:endParaRPr kumimoji="1" lang="en-US" altLang="zh-CN" sz="36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kumimoji="1" lang="zh-CN" altLang="en-US" sz="3600" dirty="0">
                <a:latin typeface="Kaiti SC" panose="02010600040101010101" pitchFamily="2" charset="-122"/>
                <a:ea typeface="Kaiti SC" panose="02010600040101010101" pitchFamily="2" charset="-122"/>
              </a:rPr>
              <a:t>掌握线性表的基本操作</a:t>
            </a:r>
            <a:endParaRPr kumimoji="1" lang="en-US" altLang="zh-CN" sz="36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kumimoji="1" lang="zh-CN" altLang="en-US" sz="3600" dirty="0">
                <a:latin typeface="Kaiti SC" panose="02010600040101010101" pitchFamily="2" charset="-122"/>
                <a:ea typeface="Kaiti SC" panose="02010600040101010101" pitchFamily="2" charset="-122"/>
              </a:rPr>
              <a:t>掌握线性表顺序存储结构的实现方法</a:t>
            </a:r>
            <a:endParaRPr kumimoji="1" lang="en-US" altLang="zh-CN" sz="36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kumimoji="1" lang="zh-CN" altLang="en-US" sz="3600" dirty="0">
                <a:latin typeface="Kaiti SC" panose="02010600040101010101" pitchFamily="2" charset="-122"/>
                <a:ea typeface="Kaiti SC" panose="02010600040101010101" pitchFamily="2" charset="-122"/>
              </a:rPr>
              <a:t>掌握线性表链式存储结构的实现方法</a:t>
            </a:r>
            <a:endParaRPr kumimoji="1" lang="en-US" altLang="zh-CN" sz="3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11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9846" y="530689"/>
            <a:ext cx="4229100" cy="807192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61130" y="1701173"/>
            <a:ext cx="9715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数据元素之间的关系统称为逻辑关系或者逻辑结构。</a:t>
            </a:r>
            <a:endParaRPr kumimoji="1" lang="en-US" altLang="zh-CN" sz="3200" dirty="0"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88946" y="3525963"/>
            <a:ext cx="216000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STKaiti" charset="-122"/>
                <a:ea typeface="STKaiti" charset="-122"/>
                <a:cs typeface="STKaiti" charset="-122"/>
              </a:rPr>
              <a:t>线性表</a:t>
            </a:r>
          </a:p>
        </p:txBody>
      </p:sp>
      <p:sp>
        <p:nvSpPr>
          <p:cNvPr id="4" name="矩形 3"/>
          <p:cNvSpPr/>
          <p:nvPr/>
        </p:nvSpPr>
        <p:spPr>
          <a:xfrm>
            <a:off x="1461129" y="2527423"/>
            <a:ext cx="88915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集合结构、线性结构、树形结构、图形结构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1130" y="4665033"/>
            <a:ext cx="96277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其中线性表是最基本和最常用的数据结构，在线性结构中，数据元素之间是一对一的逻辑关系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17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3140" y="514350"/>
            <a:ext cx="4834890" cy="807192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26840" y="1639163"/>
            <a:ext cx="971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本节课的主要内容：</a:t>
            </a:r>
            <a:endParaRPr kumimoji="1" lang="en-US" altLang="zh-CN" sz="3600" dirty="0"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64948" y="2968875"/>
            <a:ext cx="88915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3600" dirty="0">
                <a:latin typeface="STKaiti" charset="-122"/>
                <a:ea typeface="STKaiti" charset="-122"/>
                <a:cs typeface="STKaiti" charset="-122"/>
              </a:rPr>
              <a:t>、线性表的定义</a:t>
            </a:r>
            <a:endParaRPr kumimoji="1" lang="en-US" altLang="zh-CN" sz="36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6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3600" dirty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3600" dirty="0">
                <a:latin typeface="STKaiti" charset="-122"/>
                <a:ea typeface="STKaiti" charset="-122"/>
                <a:cs typeface="STKaiti" charset="-122"/>
              </a:rPr>
              <a:t>、线性表的基本操作</a:t>
            </a:r>
            <a:endParaRPr kumimoji="1" lang="en-US" altLang="zh-CN" sz="36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6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3600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3600" dirty="0">
                <a:latin typeface="STKaiti" charset="-122"/>
                <a:ea typeface="STKaiti" charset="-122"/>
                <a:cs typeface="STKaiti" charset="-122"/>
              </a:rPr>
              <a:t>、线性表的顺序存储</a:t>
            </a:r>
            <a:endParaRPr kumimoji="1" lang="en-US" altLang="zh-CN" sz="36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40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7544" y="181256"/>
            <a:ext cx="8596668" cy="1660358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线性表</a:t>
            </a:r>
            <a:b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</a:br>
            <a:b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zh-CN" altLang="en-US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线性表的定义</a:t>
            </a:r>
            <a:endParaRPr kumimoji="1" lang="zh-CN" altLang="en-US" b="1" dirty="0"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71476" y="2315297"/>
                <a:ext cx="1042987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3600" b="1" dirty="0">
                    <a:solidFill>
                      <a:schemeClr val="accent2">
                        <a:lumMod val="75000"/>
                      </a:schemeClr>
                    </a:solidFill>
                    <a:latin typeface="STKaiti" charset="-122"/>
                    <a:ea typeface="STKaiti" charset="-122"/>
                    <a:cs typeface="STKaiti" charset="-122"/>
                  </a:rPr>
                  <a:t>线性表</a:t>
                </a:r>
                <a:r>
                  <a:rPr kumimoji="1" lang="zh-CN" altLang="en-US" sz="3200" b="1" dirty="0">
                    <a:latin typeface="STKaiti" charset="-122"/>
                    <a:ea typeface="STKaiti" charset="-122"/>
                    <a:cs typeface="STKaiti" charset="-122"/>
                  </a:rPr>
                  <a:t>是</a:t>
                </a:r>
                <a:r>
                  <a:rPr kumimoji="1" lang="en-US" altLang="zh-CN" sz="3200" b="1" dirty="0">
                    <a:solidFill>
                      <a:srgbClr val="7030A0"/>
                    </a:solidFill>
                    <a:latin typeface="STKaiti" charset="-122"/>
                    <a:ea typeface="STKaiti" charset="-122"/>
                    <a:cs typeface="STKaiti" charset="-122"/>
                  </a:rPr>
                  <a:t>n</a:t>
                </a:r>
                <a:r>
                  <a:rPr kumimoji="1" lang="en-US" altLang="zh-CN" sz="3200" b="1" dirty="0">
                    <a:latin typeface="STKaiti" charset="-122"/>
                    <a:ea typeface="STKaiti" charset="-122"/>
                    <a:cs typeface="STKaiti" charset="-122"/>
                  </a:rPr>
                  <a:t>(n &gt;= 0)</a:t>
                </a:r>
                <a:r>
                  <a:rPr kumimoji="1" lang="zh-CN" altLang="en-US" sz="3200" b="1" dirty="0">
                    <a:latin typeface="STKaiti" charset="-122"/>
                    <a:ea typeface="STKaiti" charset="-122"/>
                    <a:cs typeface="STKaiti" charset="-122"/>
                  </a:rPr>
                  <a:t>个</a:t>
                </a:r>
                <a:r>
                  <a:rPr kumimoji="1" lang="zh-CN" altLang="en-US" sz="3200" b="1" i="1" dirty="0">
                    <a:solidFill>
                      <a:srgbClr val="7030A0"/>
                    </a:solidFill>
                    <a:latin typeface="STKaiti" charset="-122"/>
                    <a:ea typeface="STKaiti" charset="-122"/>
                    <a:cs typeface="STKaiti" charset="-122"/>
                  </a:rPr>
                  <a:t>具有相同类型</a:t>
                </a:r>
                <a:r>
                  <a:rPr kumimoji="1" lang="zh-CN" altLang="en-US" sz="3200" b="1" dirty="0">
                    <a:latin typeface="STKaiti" charset="-122"/>
                    <a:ea typeface="STKaiti" charset="-122"/>
                    <a:cs typeface="STKaiti" charset="-122"/>
                  </a:rPr>
                  <a:t>的数据元素的</a:t>
                </a:r>
                <a:r>
                  <a:rPr kumimoji="1" lang="zh-CN" altLang="en-US" sz="3200" b="1" dirty="0">
                    <a:solidFill>
                      <a:srgbClr val="7030A0"/>
                    </a:solidFill>
                    <a:latin typeface="STKaiti" charset="-122"/>
                    <a:ea typeface="STKaiti" charset="-122"/>
                    <a:cs typeface="STKaiti" charset="-122"/>
                  </a:rPr>
                  <a:t>有限</a:t>
                </a:r>
                <a:r>
                  <a:rPr kumimoji="1" lang="zh-CN" altLang="en-US" sz="3200" b="1" dirty="0">
                    <a:latin typeface="STKaiti" charset="-122"/>
                    <a:ea typeface="STKaiti" charset="-122"/>
                    <a:cs typeface="STKaiti" charset="-122"/>
                  </a:rPr>
                  <a:t>序列，逻辑结构记为</a:t>
                </a:r>
                <a:endParaRPr kumimoji="1" lang="en-US" altLang="zh-CN" sz="3200" b="1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endParaRPr kumimoji="1" lang="en-US" altLang="zh-CN" sz="3200" b="1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pPr algn="ctr"/>
                <a:r>
                  <a:rPr kumimoji="1" lang="en-US" altLang="zh-CN" sz="3200" b="1" dirty="0">
                    <a:latin typeface="STKaiti" charset="-122"/>
                    <a:ea typeface="STKaiti" charset="-122"/>
                    <a:cs typeface="STKaiti" charset="-122"/>
                  </a:rPr>
                  <a:t>L</a:t>
                </a:r>
                <a:r>
                  <a:rPr kumimoji="1" lang="zh-CN" altLang="en-US" sz="3200" b="1" dirty="0">
                    <a:latin typeface="STKaiti" charset="-122"/>
                    <a:ea typeface="STKaiti" charset="-122"/>
                    <a:cs typeface="STKaiti" charset="-122"/>
                  </a:rPr>
                  <a:t> </a:t>
                </a:r>
                <a:r>
                  <a:rPr kumimoji="1" lang="en-US" altLang="zh-CN" sz="3200" b="1" dirty="0">
                    <a:latin typeface="STKaiti" charset="-122"/>
                    <a:ea typeface="STKaiti" charset="-122"/>
                    <a:cs typeface="STKaiti" charset="-122"/>
                  </a:rPr>
                  <a:t>=</a:t>
                </a:r>
                <a:r>
                  <a:rPr kumimoji="1" lang="zh-CN" altLang="en-US" sz="3200" b="1" dirty="0">
                    <a:latin typeface="STKaiti" charset="-122"/>
                    <a:ea typeface="STKaiti" charset="-122"/>
                    <a:cs typeface="STKaiti" charset="-122"/>
                  </a:rPr>
                  <a:t> </a:t>
                </a:r>
                <a:r>
                  <a:rPr kumimoji="1" lang="en-US" altLang="zh-CN" sz="3200" b="1" dirty="0">
                    <a:latin typeface="STKaiti" charset="-122"/>
                    <a:ea typeface="STKaiti" charset="-122"/>
                    <a:cs typeface="STKaiti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𝟐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,…,</m:t>
                    </m:r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−</m:t>
                        </m:r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𝒊</m:t>
                        </m:r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+</m:t>
                        </m:r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,…,</m:t>
                    </m:r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en-US" altLang="zh-CN" sz="3200" b="1" dirty="0">
                    <a:latin typeface="STKaiti" charset="-122"/>
                    <a:ea typeface="STKaiti" charset="-122"/>
                    <a:cs typeface="STKaiti" charset="-122"/>
                  </a:rPr>
                  <a:t>)</a:t>
                </a:r>
              </a:p>
              <a:p>
                <a:endParaRPr kumimoji="1" lang="en-US" altLang="zh-CN" sz="2800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2315297"/>
                <a:ext cx="10429874" cy="2554545"/>
              </a:xfrm>
              <a:prstGeom prst="rect">
                <a:avLst/>
              </a:prstGeom>
              <a:blipFill rotWithShape="0">
                <a:blip r:embed="rId2"/>
                <a:stretch>
                  <a:fillRect l="-1812" t="-4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>
            <a:off x="2614612" y="4366327"/>
            <a:ext cx="0" cy="9771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844455" y="5358441"/>
            <a:ext cx="1385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线性表的名称</a:t>
            </a:r>
          </a:p>
        </p:txBody>
      </p:sp>
      <p:cxnSp>
        <p:nvCxnSpPr>
          <p:cNvPr id="10" name="直线箭头连接符 9"/>
          <p:cNvCxnSpPr/>
          <p:nvPr/>
        </p:nvCxnSpPr>
        <p:spPr>
          <a:xfrm>
            <a:off x="6257924" y="4458752"/>
            <a:ext cx="0" cy="9771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179218" y="5421663"/>
            <a:ext cx="215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组成线性表的数据元素，</a:t>
            </a:r>
            <a:r>
              <a:rPr kumimoji="1" lang="en-US" altLang="zh-CN" sz="2400" dirty="0" err="1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i</a:t>
            </a:r>
            <a:r>
              <a:rPr kumimoji="1" lang="zh-CN" altLang="en-US" sz="24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是数据编号</a:t>
            </a: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8258174" y="4479740"/>
            <a:ext cx="0" cy="9771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517962" y="5420778"/>
            <a:ext cx="284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表尾元素，</a:t>
            </a:r>
            <a:endParaRPr kumimoji="1" lang="en-US" altLang="zh-CN" sz="2400" dirty="0">
              <a:solidFill>
                <a:srgbClr val="0070C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4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n</a:t>
            </a:r>
            <a:r>
              <a:rPr kumimoji="1" lang="zh-CN" altLang="en-US" sz="24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是表长，</a:t>
            </a:r>
            <a:endParaRPr kumimoji="1" lang="en-US" altLang="zh-CN" sz="2400" dirty="0">
              <a:solidFill>
                <a:srgbClr val="0070C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4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n=0</a:t>
            </a:r>
            <a:r>
              <a:rPr kumimoji="1" lang="zh-CN" altLang="en-US" sz="24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时，表示空表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600448" y="4381243"/>
            <a:ext cx="0" cy="9771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069075" y="5365770"/>
            <a:ext cx="146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表头元素</a:t>
            </a:r>
          </a:p>
        </p:txBody>
      </p:sp>
    </p:spTree>
    <p:extLst>
      <p:ext uri="{BB962C8B-B14F-4D97-AF65-F5344CB8AC3E}">
        <p14:creationId xmlns:p14="http://schemas.microsoft.com/office/powerpoint/2010/main" val="18936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5" grpId="0"/>
      <p:bldP spid="18" grpId="0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496</TotalTime>
  <Words>3845</Words>
  <Application>Microsoft Macintosh PowerPoint</Application>
  <PresentationFormat>宽屏</PresentationFormat>
  <Paragraphs>385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STKaiti</vt:lpstr>
      <vt:lpstr>幼圆</vt:lpstr>
      <vt:lpstr>KaiTi</vt:lpstr>
      <vt:lpstr>Kaiti SC</vt:lpstr>
      <vt:lpstr>SimSong</vt:lpstr>
      <vt:lpstr>Arial</vt:lpstr>
      <vt:lpstr>Cambria Math</vt:lpstr>
      <vt:lpstr>Century Gothic</vt:lpstr>
      <vt:lpstr>Mangal</vt:lpstr>
      <vt:lpstr>Menlo</vt:lpstr>
      <vt:lpstr>Times New Roman</vt:lpstr>
      <vt:lpstr>Wingdings</vt:lpstr>
      <vt:lpstr>Wingdings 3</vt:lpstr>
      <vt:lpstr>丝状</vt:lpstr>
      <vt:lpstr>数据结构与算法</vt:lpstr>
      <vt:lpstr>PowerPoint 演示文稿</vt:lpstr>
      <vt:lpstr>PowerPoint 演示文稿</vt:lpstr>
      <vt:lpstr>PowerPoint 演示文稿</vt:lpstr>
      <vt:lpstr>PowerPoint 演示文稿</vt:lpstr>
      <vt:lpstr>    第2章     线 性 结 构</vt:lpstr>
      <vt:lpstr>第2章 线性结构</vt:lpstr>
      <vt:lpstr>第2章 线性结构</vt:lpstr>
      <vt:lpstr>第2章 线性结构——线性表  线性表的定义</vt:lpstr>
      <vt:lpstr>第2章 线性结构——线性表  线性表的定义</vt:lpstr>
      <vt:lpstr>第2章 线性结构——线性表  线性表的定义（示例）</vt:lpstr>
      <vt:lpstr>第2章 线性结构——线性表  线性表的定义</vt:lpstr>
      <vt:lpstr>第2章 线性结构——线性表  线性表的基本操作</vt:lpstr>
      <vt:lpstr>线性表的基本操作</vt:lpstr>
      <vt:lpstr>线性表的基本操作</vt:lpstr>
      <vt:lpstr>线性表的基本操作</vt:lpstr>
      <vt:lpstr>线性表的基本操作</vt:lpstr>
      <vt:lpstr>线性表的基本操作</vt:lpstr>
      <vt:lpstr>第2章 线性表</vt:lpstr>
      <vt:lpstr>线性表的基本操作</vt:lpstr>
      <vt:lpstr>线性表的基本操作</vt:lpstr>
      <vt:lpstr>线性表的基本操作</vt:lpstr>
      <vt:lpstr>线性表的基本操作</vt:lpstr>
      <vt:lpstr>PowerPoint 演示文稿</vt:lpstr>
      <vt:lpstr>线性表的顺序存储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220</cp:revision>
  <dcterms:created xsi:type="dcterms:W3CDTF">2024-09-16T11:05:16Z</dcterms:created>
  <dcterms:modified xsi:type="dcterms:W3CDTF">2024-09-20T05:39:12Z</dcterms:modified>
</cp:coreProperties>
</file>