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0" r:id="rId3"/>
    <p:sldId id="258" r:id="rId4"/>
    <p:sldId id="301" r:id="rId5"/>
    <p:sldId id="302" r:id="rId6"/>
    <p:sldId id="306" r:id="rId7"/>
    <p:sldId id="307" r:id="rId8"/>
    <p:sldId id="303" r:id="rId9"/>
    <p:sldId id="304" r:id="rId10"/>
    <p:sldId id="308" r:id="rId11"/>
    <p:sldId id="305" r:id="rId12"/>
    <p:sldId id="309" r:id="rId13"/>
    <p:sldId id="384" r:id="rId14"/>
    <p:sldId id="386" r:id="rId15"/>
    <p:sldId id="385" r:id="rId16"/>
    <p:sldId id="388" r:id="rId17"/>
    <p:sldId id="389" r:id="rId18"/>
    <p:sldId id="390" r:id="rId19"/>
    <p:sldId id="391" r:id="rId20"/>
    <p:sldId id="393" r:id="rId21"/>
    <p:sldId id="394" r:id="rId22"/>
    <p:sldId id="395" r:id="rId23"/>
    <p:sldId id="396" r:id="rId24"/>
    <p:sldId id="410" r:id="rId25"/>
    <p:sldId id="397" r:id="rId26"/>
    <p:sldId id="398" r:id="rId27"/>
    <p:sldId id="411" r:id="rId28"/>
    <p:sldId id="399" r:id="rId29"/>
    <p:sldId id="412" r:id="rId30"/>
    <p:sldId id="400" r:id="rId31"/>
    <p:sldId id="401" r:id="rId32"/>
    <p:sldId id="402" r:id="rId33"/>
    <p:sldId id="413" r:id="rId34"/>
    <p:sldId id="403" r:id="rId35"/>
    <p:sldId id="404" r:id="rId36"/>
    <p:sldId id="405" r:id="rId37"/>
    <p:sldId id="406" r:id="rId38"/>
    <p:sldId id="407" r:id="rId39"/>
    <p:sldId id="408" r:id="rId40"/>
    <p:sldId id="40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1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11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3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858C6-7243-0443-BBBF-9EB8D21F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943" y="457200"/>
            <a:ext cx="8915399" cy="2262781"/>
          </a:xfrm>
        </p:spPr>
        <p:txBody>
          <a:bodyPr>
            <a:normAutofit/>
          </a:bodyPr>
          <a:lstStyle/>
          <a:p>
            <a:r>
              <a:rPr kumimoji="1" lang="zh-CN" altLang="en-US" sz="6000" b="1" dirty="0"/>
              <a:t>数据结构与算法</a:t>
            </a:r>
            <a:endParaRPr kumimoji="1"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003302-EE25-5147-A8E3-54448B790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943" y="4114439"/>
            <a:ext cx="8915399" cy="1126283"/>
          </a:xfrm>
        </p:spPr>
        <p:txBody>
          <a:bodyPr/>
          <a:lstStyle/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sz="3200" dirty="0">
                <a:latin typeface="SimSong" panose="02020300000000000000" pitchFamily="18" charset="-122"/>
                <a:ea typeface="SimSong" panose="02020300000000000000" pitchFamily="18" charset="-122"/>
              </a:rPr>
              <a:t>人工智能与大数据学院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43E8A8-1171-0845-B157-2FD0B9BB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180" y="9985"/>
            <a:ext cx="2879557" cy="8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顺序表插入元素（删除位置</a:t>
            </a:r>
            <a:r>
              <a:rPr kumimoji="1" lang="en-US" altLang="zh-CN" dirty="0"/>
              <a:t>[0,len-1]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A17869-1312-3A43-A9D0-DD6C6424FEC4}"/>
              </a:ext>
            </a:extLst>
          </p:cNvPr>
          <p:cNvSpPr/>
          <p:nvPr/>
        </p:nvSpPr>
        <p:spPr>
          <a:xfrm>
            <a:off x="626965" y="179907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NewRomanPSMT" panose="02020603050405020304" pitchFamily="18" charset="0"/>
              </a:rPr>
              <a:t>删除顺序表中第</a:t>
            </a:r>
            <a:r>
              <a:rPr lang="en-US" altLang="zh-CN" sz="2800" dirty="0">
                <a:latin typeface="TimesNewRomanPSMT" panose="02020603050405020304" pitchFamily="18" charset="0"/>
              </a:rPr>
              <a:t>i</a:t>
            </a:r>
            <a:r>
              <a:rPr lang="zh-CN" altLang="en-US" sz="2800" dirty="0">
                <a:latin typeface="TimesNewRomanPSMT" panose="02020603050405020304" pitchFamily="18" charset="0"/>
              </a:rPr>
              <a:t>个位置的元素</a:t>
            </a:r>
            <a:endParaRPr lang="en" altLang="zh-CN" sz="2800" dirty="0">
              <a:latin typeface="TimesNewRomanPSMT" panose="02020603050405020304" pitchFamily="18" charset="0"/>
            </a:endParaRPr>
          </a:p>
          <a:p>
            <a:r>
              <a:rPr lang="en" altLang="zh-CN" sz="2800" dirty="0">
                <a:latin typeface="TimesNewRomanPSMT" panose="02020603050405020304" pitchFamily="18" charset="0"/>
              </a:rPr>
              <a:t>for (j=</a:t>
            </a:r>
            <a:r>
              <a:rPr lang="en-US" altLang="zh-CN" sz="2800" dirty="0" err="1">
                <a:solidFill>
                  <a:srgbClr val="C00000"/>
                </a:solidFill>
                <a:latin typeface="TimesNewRomanPSMT" panose="02020603050405020304" pitchFamily="18" charset="0"/>
              </a:rPr>
              <a:t>i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" altLang="zh-CN" sz="2800" dirty="0">
                <a:latin typeface="TimesNewRomanPSMT" panose="02020603050405020304" pitchFamily="18" charset="0"/>
              </a:rPr>
              <a:t>j</a:t>
            </a:r>
            <a:r>
              <a:rPr lang="en-US" altLang="zh-CN" sz="2800" dirty="0">
                <a:latin typeface="TimesNewRomanPSMT" panose="02020603050405020304" pitchFamily="18" charset="0"/>
              </a:rPr>
              <a:t>&lt;</a:t>
            </a:r>
            <a:r>
              <a:rPr lang="en" altLang="zh-CN" sz="2800" dirty="0">
                <a:latin typeface="TimesNewRomanPSMT" panose="02020603050405020304" pitchFamily="18" charset="0"/>
              </a:rPr>
              <a:t>= len+1 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" altLang="zh-CN" sz="2800" dirty="0" err="1">
                <a:latin typeface="TimesNewRomanPSMT" panose="02020603050405020304" pitchFamily="18" charset="0"/>
              </a:rPr>
              <a:t>j++</a:t>
            </a:r>
            <a:r>
              <a:rPr lang="en" altLang="zh-CN" sz="2800" dirty="0">
                <a:latin typeface="TimesNewRomanPSMT" panose="02020603050405020304" pitchFamily="18" charset="0"/>
              </a:rPr>
              <a:t>) {</a:t>
            </a:r>
            <a:endParaRPr lang="en" altLang="zh-CN" sz="2800" dirty="0"/>
          </a:p>
          <a:p>
            <a:r>
              <a:rPr lang="en" altLang="zh-CN" sz="2800" dirty="0">
                <a:latin typeface="TimesNewRomanPSMT" panose="02020603050405020304" pitchFamily="18" charset="0"/>
              </a:rPr>
              <a:t>		L-&gt;data[ j-1] = L-&gt;data[ j]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r>
              <a:rPr lang="en" altLang="zh-CN" sz="2800" dirty="0">
                <a:latin typeface="TimesNewRomanPSMT" panose="02020603050405020304" pitchFamily="18" charset="0"/>
              </a:rPr>
              <a:t>}</a:t>
            </a:r>
          </a:p>
          <a:p>
            <a:r>
              <a:rPr lang="en" altLang="zh-CN" sz="2800" dirty="0">
                <a:latin typeface="TimesNewRomanPSMT" panose="02020603050405020304" pitchFamily="18" charset="0"/>
              </a:rPr>
              <a:t>L-&gt;last = L-&gt;last-1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A51BA5-7BBD-FE4B-86B1-2BCCADEA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3452564"/>
            <a:ext cx="6869430" cy="29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6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顺序表删除</a:t>
            </a:r>
            <a:r>
              <a:rPr kumimoji="1" lang="zh-CN" altLang="en-US" dirty="0">
                <a:solidFill>
                  <a:srgbClr val="C00000"/>
                </a:solidFill>
              </a:rPr>
              <a:t>重复</a:t>
            </a:r>
            <a:r>
              <a:rPr kumimoji="1" lang="zh-CN" altLang="en-US" dirty="0"/>
              <a:t>元素（有序）</a:t>
            </a:r>
            <a:endParaRPr kumimoji="1"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E57DA29-9142-674B-959E-27CF6F4F9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20614"/>
              </p:ext>
            </p:extLst>
          </p:nvPr>
        </p:nvGraphicFramePr>
        <p:xfrm>
          <a:off x="1551940" y="1668356"/>
          <a:ext cx="81280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1632739"/>
                    </a:ext>
                  </a:extLst>
                </a:gridCol>
              </a:tblGrid>
              <a:tr h="1040554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3580250-0946-D241-8241-767CBD609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65364"/>
              </p:ext>
            </p:extLst>
          </p:nvPr>
        </p:nvGraphicFramePr>
        <p:xfrm>
          <a:off x="1551940" y="3535256"/>
          <a:ext cx="81280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1632739"/>
                    </a:ext>
                  </a:extLst>
                </a:gridCol>
              </a:tblGrid>
              <a:tr h="1040554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48845D3-E9EC-054C-BE27-F9B388902C00}"/>
              </a:ext>
            </a:extLst>
          </p:cNvPr>
          <p:cNvCxnSpPr>
            <a:cxnSpLocks/>
          </p:cNvCxnSpPr>
          <p:nvPr/>
        </p:nvCxnSpPr>
        <p:spPr>
          <a:xfrm flipV="1">
            <a:off x="2198370" y="2796116"/>
            <a:ext cx="0" cy="4385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F40DD9D-9BE2-5340-AA1B-CEA46A949840}"/>
              </a:ext>
            </a:extLst>
          </p:cNvPr>
          <p:cNvCxnSpPr>
            <a:cxnSpLocks/>
          </p:cNvCxnSpPr>
          <p:nvPr/>
        </p:nvCxnSpPr>
        <p:spPr>
          <a:xfrm flipV="1">
            <a:off x="3596640" y="2796116"/>
            <a:ext cx="0" cy="43857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0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顺序表删除</a:t>
            </a:r>
            <a:r>
              <a:rPr kumimoji="1" lang="zh-CN" altLang="en-US" dirty="0">
                <a:solidFill>
                  <a:srgbClr val="C00000"/>
                </a:solidFill>
              </a:rPr>
              <a:t>重复</a:t>
            </a:r>
            <a:r>
              <a:rPr kumimoji="1" lang="zh-CN" altLang="en-US" dirty="0"/>
              <a:t>元素（有序）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8DB046-873B-6444-8DE2-2169E53167C4}"/>
              </a:ext>
            </a:extLst>
          </p:cNvPr>
          <p:cNvSpPr/>
          <p:nvPr/>
        </p:nvSpPr>
        <p:spPr>
          <a:xfrm>
            <a:off x="6808470" y="1954522"/>
            <a:ext cx="51473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" altLang="zh-CN" sz="2800" b="1" dirty="0">
                <a:solidFill>
                  <a:srgbClr val="9B2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(a[</a:t>
            </a:r>
            <a:r>
              <a:rPr lang="en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== a[src-</a:t>
            </a:r>
            <a:r>
              <a:rPr lang="en" altLang="zh-CN" sz="2800" dirty="0">
                <a:solidFill>
                  <a:srgbClr val="1C00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++;</a:t>
            </a:r>
          </a:p>
          <a:p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" altLang="zh-CN" sz="2800" b="1" dirty="0">
                <a:solidFill>
                  <a:srgbClr val="9B2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a[</a:t>
            </a:r>
            <a:r>
              <a:rPr lang="en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a[src-</a:t>
            </a:r>
            <a:r>
              <a:rPr lang="en" altLang="zh-CN" sz="2800" dirty="0">
                <a:solidFill>
                  <a:srgbClr val="1C00C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++;</a:t>
            </a:r>
          </a:p>
          <a:p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++;</a:t>
            </a:r>
          </a:p>
          <a:p>
            <a:r>
              <a:rPr lang="e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endParaRPr lang="en" altLang="zh-CN" sz="28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60E9639-CCD5-E64A-B739-729F2FC42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18696"/>
              </p:ext>
            </p:extLst>
          </p:nvPr>
        </p:nvGraphicFramePr>
        <p:xfrm>
          <a:off x="317500" y="1933393"/>
          <a:ext cx="640333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23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1067223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1067223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1067223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1067223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  <a:gridCol w="1067223">
                  <a:extLst>
                    <a:ext uri="{9D8B030D-6E8A-4147-A177-3AD203B41FA5}">
                      <a16:colId xmlns:a16="http://schemas.microsoft.com/office/drawing/2014/main" val="4111632739"/>
                    </a:ext>
                  </a:extLst>
                </a:gridCol>
              </a:tblGrid>
              <a:tr h="831226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5AD79F0-55EA-CA41-9F57-076CFFAD8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52297"/>
              </p:ext>
            </p:extLst>
          </p:nvPr>
        </p:nvGraphicFramePr>
        <p:xfrm>
          <a:off x="317500" y="3935305"/>
          <a:ext cx="640333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223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1067223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1067223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1067223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1067223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  <a:gridCol w="1067223">
                  <a:extLst>
                    <a:ext uri="{9D8B030D-6E8A-4147-A177-3AD203B41FA5}">
                      <a16:colId xmlns:a16="http://schemas.microsoft.com/office/drawing/2014/main" val="4111632739"/>
                    </a:ext>
                  </a:extLst>
                </a:gridCol>
              </a:tblGrid>
              <a:tr h="831226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2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线性表的链式存储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4431" y="1599188"/>
            <a:ext cx="9601200" cy="1815882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</a:t>
            </a:r>
            <a:r>
              <a:rPr kumimoji="1" lang="zh-CN" altLang="en-US" sz="2800" i="1" u="sng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顺序存储结构</a:t>
            </a: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是指用一组</a:t>
            </a:r>
            <a:r>
              <a:rPr kumimoji="1" lang="zh-CN" altLang="en-US" sz="2800" i="1" u="sng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地址连续</a:t>
            </a: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的内存单元依次存储线性表中各个数据元素，数据元素之间的线性关系通过存储单元的相邻关系来体现，用这种存储形式存储的线性表称为顺序表。</a:t>
            </a:r>
            <a:endParaRPr kumimoji="1" lang="en-US" altLang="zh-CN" sz="2800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4431" y="4187183"/>
            <a:ext cx="9601200" cy="138499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线性表的</a:t>
            </a:r>
            <a:r>
              <a:rPr kumimoji="1" lang="zh-CN" altLang="en-US" sz="2800" i="1" u="sng" dirty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链式存储结构</a:t>
            </a: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是指用一组</a:t>
            </a:r>
            <a:r>
              <a:rPr kumimoji="1" lang="zh-CN" altLang="en-US" sz="2800" dirty="0">
                <a:solidFill>
                  <a:schemeClr val="accent2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任意的存储单元（可以连续，也可以不连续）</a:t>
            </a: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存储线性表中的数据元素。</a:t>
            </a:r>
            <a:endParaRPr kumimoji="1" lang="en-US" altLang="zh-CN" sz="2800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数据元素在存储空间中表示时通常称为结点。</a:t>
            </a:r>
            <a:endParaRPr kumimoji="1" lang="en-US" altLang="zh-CN" sz="2800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15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线性表的链式存储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25881" y="1599188"/>
            <a:ext cx="9601200" cy="95410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顺序表的缺点：进行插入或删除操作时，平均移动约表中一半的数据元素，对于较长的顺序表而言效率低。</a:t>
            </a:r>
            <a:endParaRPr kumimoji="1" lang="en-US" altLang="zh-CN" sz="2800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A8385C-CE77-815C-0CA6-A27195699A76}"/>
              </a:ext>
            </a:extLst>
          </p:cNvPr>
          <p:cNvGrpSpPr/>
          <p:nvPr/>
        </p:nvGrpSpPr>
        <p:grpSpPr>
          <a:xfrm>
            <a:off x="1468385" y="3104377"/>
            <a:ext cx="9191506" cy="2854888"/>
            <a:chOff x="142505" y="3104377"/>
            <a:chExt cx="9191506" cy="28548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7E50E6F-8F57-9E20-1B72-08EF1E81608C}"/>
                </a:ext>
              </a:extLst>
            </p:cNvPr>
            <p:cNvSpPr/>
            <p:nvPr/>
          </p:nvSpPr>
          <p:spPr>
            <a:xfrm>
              <a:off x="1460665" y="3429000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1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EBC2E4C-18B1-4936-6F91-CEDBACD083E3}"/>
                </a:ext>
              </a:extLst>
            </p:cNvPr>
            <p:cNvSpPr/>
            <p:nvPr/>
          </p:nvSpPr>
          <p:spPr>
            <a:xfrm>
              <a:off x="2066307" y="3429000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2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570165-8526-4A6B-AAD9-263E5662C756}"/>
                </a:ext>
              </a:extLst>
            </p:cNvPr>
            <p:cNvSpPr/>
            <p:nvPr/>
          </p:nvSpPr>
          <p:spPr>
            <a:xfrm>
              <a:off x="2671949" y="3429000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3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54D7DD-091F-8888-2857-CC51CC56C6F9}"/>
                </a:ext>
              </a:extLst>
            </p:cNvPr>
            <p:cNvSpPr/>
            <p:nvPr/>
          </p:nvSpPr>
          <p:spPr>
            <a:xfrm>
              <a:off x="3277591" y="3429000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4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2426187-6B42-3117-95E7-D70630F157EC}"/>
                </a:ext>
              </a:extLst>
            </p:cNvPr>
            <p:cNvSpPr/>
            <p:nvPr/>
          </p:nvSpPr>
          <p:spPr>
            <a:xfrm>
              <a:off x="3883233" y="3429000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5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BEF2362-3C2B-A5FD-706D-280816322A8E}"/>
                </a:ext>
              </a:extLst>
            </p:cNvPr>
            <p:cNvSpPr/>
            <p:nvPr/>
          </p:nvSpPr>
          <p:spPr>
            <a:xfrm>
              <a:off x="4488875" y="3429000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6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091747-3BD0-C59B-BD2B-4898E94120D9}"/>
                </a:ext>
              </a:extLst>
            </p:cNvPr>
            <p:cNvSpPr/>
            <p:nvPr/>
          </p:nvSpPr>
          <p:spPr>
            <a:xfrm>
              <a:off x="5094517" y="3429000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7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E4A95C1-173A-9D63-958F-C74D8CF6C88F}"/>
                </a:ext>
              </a:extLst>
            </p:cNvPr>
            <p:cNvSpPr/>
            <p:nvPr/>
          </p:nvSpPr>
          <p:spPr>
            <a:xfrm>
              <a:off x="5700159" y="3429000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8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4EF8AC-9433-C876-2355-B90AD52CAC88}"/>
                </a:ext>
              </a:extLst>
            </p:cNvPr>
            <p:cNvSpPr/>
            <p:nvPr/>
          </p:nvSpPr>
          <p:spPr>
            <a:xfrm>
              <a:off x="6305801" y="3429000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74626E0-00C5-ACC3-D847-D7595329701B}"/>
                </a:ext>
              </a:extLst>
            </p:cNvPr>
            <p:cNvSpPr/>
            <p:nvPr/>
          </p:nvSpPr>
          <p:spPr>
            <a:xfrm>
              <a:off x="6911443" y="3429000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94514E5-6424-9C72-EEFB-E00B8DAB5BED}"/>
                </a:ext>
              </a:extLst>
            </p:cNvPr>
            <p:cNvSpPr/>
            <p:nvPr/>
          </p:nvSpPr>
          <p:spPr>
            <a:xfrm>
              <a:off x="7517085" y="3429000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65D52B3-A3DE-7AAA-D668-07C3787125AF}"/>
                </a:ext>
              </a:extLst>
            </p:cNvPr>
            <p:cNvSpPr/>
            <p:nvPr/>
          </p:nvSpPr>
          <p:spPr>
            <a:xfrm>
              <a:off x="8122727" y="3429000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1ABBAB2-D937-C011-E820-E51A5BD9D7EA}"/>
                </a:ext>
              </a:extLst>
            </p:cNvPr>
            <p:cNvSpPr/>
            <p:nvPr/>
          </p:nvSpPr>
          <p:spPr>
            <a:xfrm>
              <a:off x="8728369" y="3429000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566D223-136A-53FF-DD71-0ED40AF286BC}"/>
                </a:ext>
              </a:extLst>
            </p:cNvPr>
            <p:cNvSpPr txBox="1"/>
            <p:nvPr/>
          </p:nvSpPr>
          <p:spPr>
            <a:xfrm>
              <a:off x="142505" y="3104377"/>
              <a:ext cx="10806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插入元素之前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C0D4AE4-FC43-E72F-23BB-F5DC6016232D}"/>
                </a:ext>
              </a:extLst>
            </p:cNvPr>
            <p:cNvSpPr/>
            <p:nvPr/>
          </p:nvSpPr>
          <p:spPr>
            <a:xfrm>
              <a:off x="1460665" y="5083559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1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A996F98-3C96-581C-FA10-6C46E3A89B45}"/>
                </a:ext>
              </a:extLst>
            </p:cNvPr>
            <p:cNvSpPr/>
            <p:nvPr/>
          </p:nvSpPr>
          <p:spPr>
            <a:xfrm>
              <a:off x="2066307" y="5083559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2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D104C5-AE4B-F583-6CBF-02BAEF7D2DF1}"/>
                </a:ext>
              </a:extLst>
            </p:cNvPr>
            <p:cNvSpPr/>
            <p:nvPr/>
          </p:nvSpPr>
          <p:spPr>
            <a:xfrm>
              <a:off x="2671949" y="5083559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highlight>
                    <a:srgbClr val="FFFF00"/>
                  </a:highlight>
                  <a:latin typeface="KaiTi" panose="02010609060101010101" pitchFamily="49" charset="-122"/>
                  <a:ea typeface="KaiTi" panose="02010609060101010101" pitchFamily="49" charset="-122"/>
                </a:rPr>
                <a:t>0</a:t>
              </a:r>
              <a:endParaRPr kumimoji="1"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A85911C-CB00-D9B6-1A5A-1B9968B37E15}"/>
                </a:ext>
              </a:extLst>
            </p:cNvPr>
            <p:cNvSpPr/>
            <p:nvPr/>
          </p:nvSpPr>
          <p:spPr>
            <a:xfrm>
              <a:off x="3277591" y="5083559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3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C9C0BCE-CE83-2D04-9B1A-2FE45A1B6AFD}"/>
                </a:ext>
              </a:extLst>
            </p:cNvPr>
            <p:cNvSpPr/>
            <p:nvPr/>
          </p:nvSpPr>
          <p:spPr>
            <a:xfrm>
              <a:off x="3883233" y="5083559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4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3FF83F4-AACE-DE06-C651-55AD0BA5F855}"/>
                </a:ext>
              </a:extLst>
            </p:cNvPr>
            <p:cNvSpPr/>
            <p:nvPr/>
          </p:nvSpPr>
          <p:spPr>
            <a:xfrm>
              <a:off x="4488875" y="5083559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5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E521B45-7840-8272-10FE-F64D4EB8ABBE}"/>
                </a:ext>
              </a:extLst>
            </p:cNvPr>
            <p:cNvSpPr/>
            <p:nvPr/>
          </p:nvSpPr>
          <p:spPr>
            <a:xfrm>
              <a:off x="5094517" y="5083559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6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C1F0072-6E82-D5A3-BAFC-9A8F6A7D1354}"/>
                </a:ext>
              </a:extLst>
            </p:cNvPr>
            <p:cNvSpPr/>
            <p:nvPr/>
          </p:nvSpPr>
          <p:spPr>
            <a:xfrm>
              <a:off x="5700159" y="5083559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7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2B350B4-38B5-0186-62A2-C965E1FB2EB1}"/>
                </a:ext>
              </a:extLst>
            </p:cNvPr>
            <p:cNvSpPr/>
            <p:nvPr/>
          </p:nvSpPr>
          <p:spPr>
            <a:xfrm>
              <a:off x="6305801" y="5083559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8</a:t>
              </a:r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401C78-DCE9-7C1A-C8C1-E86EC13FE68C}"/>
                </a:ext>
              </a:extLst>
            </p:cNvPr>
            <p:cNvSpPr/>
            <p:nvPr/>
          </p:nvSpPr>
          <p:spPr>
            <a:xfrm>
              <a:off x="6911443" y="5083559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B7209D0-BD98-C862-FD4D-064BF82C7A79}"/>
                </a:ext>
              </a:extLst>
            </p:cNvPr>
            <p:cNvSpPr/>
            <p:nvPr/>
          </p:nvSpPr>
          <p:spPr>
            <a:xfrm>
              <a:off x="7517085" y="5083559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A7D02F4-E565-BDC9-92E1-FB740C8C6D0A}"/>
                </a:ext>
              </a:extLst>
            </p:cNvPr>
            <p:cNvSpPr/>
            <p:nvPr/>
          </p:nvSpPr>
          <p:spPr>
            <a:xfrm>
              <a:off x="8122727" y="5083559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5E7CBD4-03B0-CDCC-430A-9F4504376811}"/>
                </a:ext>
              </a:extLst>
            </p:cNvPr>
            <p:cNvSpPr/>
            <p:nvPr/>
          </p:nvSpPr>
          <p:spPr>
            <a:xfrm>
              <a:off x="8728369" y="5083559"/>
              <a:ext cx="605642" cy="454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3ECE879-F93A-C12D-9E49-D8EDF3539D6B}"/>
                </a:ext>
              </a:extLst>
            </p:cNvPr>
            <p:cNvSpPr txBox="1"/>
            <p:nvPr/>
          </p:nvSpPr>
          <p:spPr>
            <a:xfrm>
              <a:off x="142505" y="4758936"/>
              <a:ext cx="10806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rPr>
                <a:t>插入元素之后</a:t>
              </a: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5DD9D0C3-BEEF-A82E-6F07-2697E900B518}"/>
                </a:ext>
              </a:extLst>
            </p:cNvPr>
            <p:cNvCxnSpPr>
              <a:stCxn id="12" idx="2"/>
              <a:endCxn id="27" idx="0"/>
            </p:cNvCxnSpPr>
            <p:nvPr/>
          </p:nvCxnSpPr>
          <p:spPr>
            <a:xfrm>
              <a:off x="6002980" y="3883231"/>
              <a:ext cx="605642" cy="1200328"/>
            </a:xfrm>
            <a:prstGeom prst="straightConnector1">
              <a:avLst/>
            </a:prstGeom>
            <a:ln>
              <a:solidFill>
                <a:srgbClr val="C0000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FBF9290-32AB-2B13-2AA4-73C9855405AB}"/>
                </a:ext>
              </a:extLst>
            </p:cNvPr>
            <p:cNvCxnSpPr/>
            <p:nvPr/>
          </p:nvCxnSpPr>
          <p:spPr>
            <a:xfrm>
              <a:off x="5397338" y="3883231"/>
              <a:ext cx="605642" cy="1200328"/>
            </a:xfrm>
            <a:prstGeom prst="straightConnector1">
              <a:avLst/>
            </a:prstGeom>
            <a:ln>
              <a:solidFill>
                <a:srgbClr val="C0000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51C446D5-D6EA-6F84-B127-5B6A033F3C2D}"/>
                </a:ext>
              </a:extLst>
            </p:cNvPr>
            <p:cNvCxnSpPr/>
            <p:nvPr/>
          </p:nvCxnSpPr>
          <p:spPr>
            <a:xfrm>
              <a:off x="4791696" y="3921729"/>
              <a:ext cx="605642" cy="1200328"/>
            </a:xfrm>
            <a:prstGeom prst="straightConnector1">
              <a:avLst/>
            </a:prstGeom>
            <a:ln>
              <a:solidFill>
                <a:srgbClr val="C0000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A0AB846D-5DC6-42F4-0BED-F7A7F20B0152}"/>
                </a:ext>
              </a:extLst>
            </p:cNvPr>
            <p:cNvCxnSpPr/>
            <p:nvPr/>
          </p:nvCxnSpPr>
          <p:spPr>
            <a:xfrm>
              <a:off x="4186054" y="3921729"/>
              <a:ext cx="605642" cy="1200328"/>
            </a:xfrm>
            <a:prstGeom prst="straightConnector1">
              <a:avLst/>
            </a:prstGeom>
            <a:ln>
              <a:solidFill>
                <a:srgbClr val="C0000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D443C71F-D152-1A2D-77C8-6D084C778FB6}"/>
                </a:ext>
              </a:extLst>
            </p:cNvPr>
            <p:cNvCxnSpPr/>
            <p:nvPr/>
          </p:nvCxnSpPr>
          <p:spPr>
            <a:xfrm>
              <a:off x="3580412" y="3894638"/>
              <a:ext cx="605642" cy="1200328"/>
            </a:xfrm>
            <a:prstGeom prst="straightConnector1">
              <a:avLst/>
            </a:prstGeom>
            <a:ln>
              <a:solidFill>
                <a:srgbClr val="C0000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B03F4717-6459-2C94-F6FB-5C108381BC68}"/>
                </a:ext>
              </a:extLst>
            </p:cNvPr>
            <p:cNvCxnSpPr/>
            <p:nvPr/>
          </p:nvCxnSpPr>
          <p:spPr>
            <a:xfrm>
              <a:off x="3040086" y="3921729"/>
              <a:ext cx="605642" cy="1200328"/>
            </a:xfrm>
            <a:prstGeom prst="straightConnector1">
              <a:avLst/>
            </a:prstGeom>
            <a:ln>
              <a:solidFill>
                <a:srgbClr val="C00000"/>
              </a:solidFill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39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231980"/>
            <a:ext cx="9744075" cy="3970318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数据元素在存储空间中表示时通常称为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结点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为了能够反映数据元素之间的相邻逻辑关系，每个结点不仅要存放数据元素本身，还需要一些额外的存储空间，用于存放和它有关系的数据元素的地址，即需要存放指向其他元素的指针。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指向第一个结点的指针为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头指针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，一旦知道头指针，就可以沿着指针依次访问其他数据元素。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EA8A6A8-1F69-6C47-0C1F-41DB6E18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线性表的链式存储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12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0907" y="539386"/>
            <a:ext cx="107848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b="1" dirty="0">
                <a:highlight>
                  <a:srgbClr val="FFFF00"/>
                </a:highlight>
                <a:latin typeface="STKaiti" charset="-122"/>
                <a:ea typeface="STKaiti" charset="-122"/>
                <a:cs typeface="STKaiti" charset="-122"/>
              </a:rPr>
              <a:t>单链表</a:t>
            </a:r>
            <a:endParaRPr kumimoji="1" lang="en-US" altLang="zh-CN" sz="2800" b="1" dirty="0">
              <a:highlight>
                <a:srgbClr val="FFFF00"/>
              </a:highlight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单链表中每个结点由两部分组成：数据域和指针域。数据域用于存放数据元素，指针域用于存放数据元素之间的关系，通常用于存放直接后继的地址。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由于每个结点中只有一个指向直接后继的指针，所以称其为单链表</a:t>
            </a:r>
            <a:endParaRPr kumimoji="1" lang="en-US" altLang="zh-CN" sz="2800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66244" y="5101389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STKaiti" charset="-122"/>
                          <a:cs typeface="STKaiti" charset="-122"/>
                        </a:rPr>
                        <m:t>𝑑𝑎𝑡𝑎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44" y="5101389"/>
                <a:ext cx="721894" cy="3609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88138" y="5101389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STKaiti" charset="-122"/>
                          <a:cs typeface="STKaiti" charset="-122"/>
                        </a:rPr>
                        <m:t>𝑛𝑒𝑥𝑡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38" y="5101389"/>
                <a:ext cx="721894" cy="3609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66586" y="5581513"/>
            <a:ext cx="2433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单链表的结点结构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47607" y="5096621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TKaiti" charset="-122"/>
                              <a:cs typeface="STKaiti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TKaiti" charset="-122"/>
                              <a:cs typeface="STKaiti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TKaiti" charset="-122"/>
                              <a:cs typeface="STKaiti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07" y="5096621"/>
                <a:ext cx="721894" cy="3609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569501" y="5096621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/>
          <p:cNvCxnSpPr>
            <a:endCxn id="8" idx="1"/>
          </p:cNvCxnSpPr>
          <p:nvPr/>
        </p:nvCxnSpPr>
        <p:spPr>
          <a:xfrm flipV="1">
            <a:off x="3400425" y="5277095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113657" y="4817526"/>
                <a:ext cx="764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STKaiti" charset="-122"/>
                          <a:cs typeface="STKaiti" charset="-122"/>
                        </a:rPr>
                        <m:t>h𝑒𝑎𝑑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657" y="4817526"/>
                <a:ext cx="76424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557351" y="5106142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TKaiti" charset="-122"/>
                              <a:cs typeface="STKaiti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TKaiti" charset="-122"/>
                              <a:cs typeface="STKaiti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TKaiti" charset="-122"/>
                              <a:cs typeface="STKaiti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351" y="5106142"/>
                <a:ext cx="721894" cy="360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279245" y="5106142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5110169" y="5286616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292446" y="5097758"/>
                <a:ext cx="426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STKaiti" charset="-122"/>
                          <a:cs typeface="STKaiti" charset="-122"/>
                        </a:rPr>
                        <m:t>…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446" y="5097758"/>
                <a:ext cx="42672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214835" y="5106141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TKaiti" charset="-122"/>
                              <a:cs typeface="STKaiti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TKaiti" charset="-122"/>
                              <a:cs typeface="STKaiti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TKaiti" charset="-122"/>
                              <a:cs typeface="STKaiti" charset="-122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835" y="5106141"/>
                <a:ext cx="721894" cy="3609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8936729" y="5106141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7767653" y="5286615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423310" y="5647564"/>
            <a:ext cx="2433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非空单链表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713566" y="6112611"/>
            <a:ext cx="5001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说明：</a:t>
            </a:r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非空单链表中的箭头仅仅表示结点之间的逻辑关系，并不是实际的存储位置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282F944-B82D-DE3B-1AE5-5F6D399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线性表的链式存储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18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1100425"/>
            <a:ext cx="10058400" cy="4462760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3200" b="1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链表的分类</a:t>
            </a:r>
            <a:endParaRPr kumimoji="1" lang="en-US" altLang="zh-CN" sz="3200" b="1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en-US" altLang="zh-CN" sz="2800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根据结点中指针数量的多少，可以将链表分为</a:t>
            </a:r>
            <a:r>
              <a:rPr kumimoji="1" lang="zh-CN" altLang="en-US" sz="2800" u="sng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单链表</a:t>
            </a: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、</a:t>
            </a:r>
            <a:r>
              <a:rPr kumimoji="1" lang="zh-CN" altLang="en-US" sz="2800" u="sng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双链表</a:t>
            </a: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和</a:t>
            </a:r>
            <a:r>
              <a:rPr kumimoji="1" lang="zh-CN" altLang="en-US" sz="2800" u="sng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多重链表</a:t>
            </a:r>
            <a:endParaRPr kumimoji="1" lang="en-US" altLang="zh-CN" sz="2800" u="sng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endParaRPr kumimoji="1" lang="en-US" altLang="zh-CN" sz="2800" u="sng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根据是否在链表的第一个元素前附加额外的结点，可以将链表分为</a:t>
            </a:r>
            <a:r>
              <a:rPr kumimoji="1" lang="zh-CN" altLang="en-US" sz="2800" u="sng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带头结点的链表</a:t>
            </a: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和</a:t>
            </a:r>
            <a:r>
              <a:rPr kumimoji="1" lang="zh-CN" altLang="en-US" sz="2800" u="sng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不带头结点的链表</a:t>
            </a:r>
            <a:endParaRPr kumimoji="1" lang="en-US" altLang="zh-CN" sz="2800" u="sng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endParaRPr kumimoji="1" lang="en-US" altLang="zh-CN" sz="2800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根据头指针是指向第一个结点，还是指向最后一个结点，可以将链表分为</a:t>
            </a:r>
            <a:r>
              <a:rPr kumimoji="1" lang="zh-CN" altLang="en-US" sz="2800" u="sng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带头指针的链表</a:t>
            </a: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和</a:t>
            </a:r>
            <a:r>
              <a:rPr kumimoji="1" lang="zh-CN" altLang="en-US" sz="2800" u="sng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带尾指针的链表</a:t>
            </a: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等</a:t>
            </a:r>
            <a:endParaRPr kumimoji="1" lang="en-US" altLang="zh-CN" sz="2800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90DE763-2A0D-0F9D-F0AC-F971E358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线性表的链式存储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79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30844" y="692034"/>
            <a:ext cx="107848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单链表的存储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对于线性表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(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“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a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”“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b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”“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c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”“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d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”“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e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”“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f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”“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g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”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)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，假设每个字符占用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个字节，每个指针占用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个字节，存储器按照字节编址，则单链表在计算机存储器中的一种可能情况如下图所示。结点在存储空间中的地址可以相邻，如结点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和结点</a:t>
            </a:r>
            <a:r>
              <a:rPr kumimoji="1" lang="en-US" altLang="zh-CN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7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，也可以不相邻如其他结点。</a:t>
            </a:r>
            <a:endParaRPr kumimoji="1" lang="en-US" altLang="zh-CN" sz="2400" dirty="0">
              <a:solidFill>
                <a:schemeClr val="accent2"/>
              </a:solidFill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94B6DB-119D-D48A-FB57-CFC5145E9683}"/>
              </a:ext>
            </a:extLst>
          </p:cNvPr>
          <p:cNvGrpSpPr/>
          <p:nvPr/>
        </p:nvGrpSpPr>
        <p:grpSpPr>
          <a:xfrm>
            <a:off x="0" y="3190519"/>
            <a:ext cx="11979188" cy="1608789"/>
            <a:chOff x="-2277" y="2999259"/>
            <a:chExt cx="11979188" cy="1608789"/>
          </a:xfrm>
        </p:grpSpPr>
        <p:sp>
          <p:nvSpPr>
            <p:cNvPr id="21" name="矩形 20"/>
            <p:cNvSpPr/>
            <p:nvPr/>
          </p:nvSpPr>
          <p:spPr>
            <a:xfrm>
              <a:off x="418829" y="3483484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1140723" y="3483484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723" y="3483484"/>
                  <a:ext cx="721894" cy="3609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1862617" y="3483484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320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617" y="3483484"/>
                  <a:ext cx="721894" cy="3609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/>
            <p:cNvSpPr/>
            <p:nvPr/>
          </p:nvSpPr>
          <p:spPr>
            <a:xfrm>
              <a:off x="2584511" y="3483484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306405" y="3483484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𝑒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405" y="3483484"/>
                  <a:ext cx="721894" cy="3609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4028299" y="3483484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102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299" y="3483484"/>
                  <a:ext cx="721894" cy="3609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/>
            <p:cNvSpPr/>
            <p:nvPr/>
          </p:nvSpPr>
          <p:spPr>
            <a:xfrm>
              <a:off x="4750193" y="3483484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5472087" y="3483484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𝑑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087" y="3483484"/>
                  <a:ext cx="721894" cy="3609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6201759" y="3483484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306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759" y="3483484"/>
                  <a:ext cx="721894" cy="3609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6923653" y="3483484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645547" y="3483484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8367441" y="3483484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441" y="3483484"/>
                  <a:ext cx="721894" cy="3609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9089335" y="3483484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326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9335" y="3483484"/>
                  <a:ext cx="721894" cy="3609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/>
            <p:cNvSpPr/>
            <p:nvPr/>
          </p:nvSpPr>
          <p:spPr>
            <a:xfrm>
              <a:off x="9811229" y="3483484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/>
                <p:cNvSpPr/>
                <p:nvPr/>
              </p:nvSpPr>
              <p:spPr>
                <a:xfrm>
                  <a:off x="10533123" y="3483484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𝑐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3123" y="3483484"/>
                  <a:ext cx="721894" cy="3609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11255017" y="3483484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312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5017" y="3483484"/>
                  <a:ext cx="721894" cy="3609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/>
            <p:cNvSpPr txBox="1"/>
            <p:nvPr/>
          </p:nvSpPr>
          <p:spPr>
            <a:xfrm>
              <a:off x="-2277" y="3059764"/>
              <a:ext cx="1369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存储器地址</a:t>
              </a:r>
            </a:p>
          </p:txBody>
        </p:sp>
        <p:sp>
          <p:nvSpPr>
            <p:cNvPr id="7" name="右大括号 6"/>
            <p:cNvSpPr/>
            <p:nvPr/>
          </p:nvSpPr>
          <p:spPr>
            <a:xfrm rot="5400000">
              <a:off x="1712091" y="3341344"/>
              <a:ext cx="342762" cy="14020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15167" y="4201288"/>
              <a:ext cx="1369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结点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1</a:t>
              </a:r>
              <a:endParaRPr kumimoji="1" lang="zh-CN" altLang="en-US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0" name="右大括号 39"/>
            <p:cNvSpPr/>
            <p:nvPr/>
          </p:nvSpPr>
          <p:spPr>
            <a:xfrm rot="5400000">
              <a:off x="3840551" y="3353820"/>
              <a:ext cx="342762" cy="14020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343627" y="4213764"/>
              <a:ext cx="1369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结点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5</a:t>
              </a:r>
              <a:endParaRPr kumimoji="1" lang="zh-CN" altLang="en-US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 rot="5400000">
              <a:off x="6051233" y="3370958"/>
              <a:ext cx="342762" cy="14020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554309" y="4230902"/>
              <a:ext cx="1369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结点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4</a:t>
              </a:r>
              <a:endParaRPr kumimoji="1" lang="zh-CN" altLang="en-US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4" name="右大括号 43"/>
            <p:cNvSpPr/>
            <p:nvPr/>
          </p:nvSpPr>
          <p:spPr>
            <a:xfrm rot="5400000">
              <a:off x="8901587" y="3366296"/>
              <a:ext cx="342762" cy="14020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404663" y="4226240"/>
              <a:ext cx="1369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结点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2</a:t>
              </a:r>
              <a:endParaRPr kumimoji="1" lang="zh-CN" altLang="en-US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46" name="右大括号 45"/>
            <p:cNvSpPr/>
            <p:nvPr/>
          </p:nvSpPr>
          <p:spPr>
            <a:xfrm rot="5400000">
              <a:off x="11104491" y="3378772"/>
              <a:ext cx="342762" cy="14020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607567" y="4238716"/>
              <a:ext cx="1369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结点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</a:t>
              </a:r>
              <a:endParaRPr kumimoji="1" lang="zh-CN" altLang="en-US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150477" y="2999259"/>
              <a:ext cx="10826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300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302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304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306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308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310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312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314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316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318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320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322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324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326</a:t>
              </a:r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      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328</a:t>
              </a:r>
              <a:endParaRPr kumimoji="1" lang="zh-CN" altLang="en-US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6EF5AC-DAD0-BF29-7081-0DAA73D8C032}"/>
              </a:ext>
            </a:extLst>
          </p:cNvPr>
          <p:cNvGrpSpPr/>
          <p:nvPr/>
        </p:nvGrpSpPr>
        <p:grpSpPr>
          <a:xfrm>
            <a:off x="-2277" y="5065320"/>
            <a:ext cx="11979188" cy="1630705"/>
            <a:chOff x="0" y="4780312"/>
            <a:chExt cx="11979188" cy="1630705"/>
          </a:xfrm>
        </p:grpSpPr>
        <p:sp>
          <p:nvSpPr>
            <p:cNvPr id="51" name="矩形 50"/>
            <p:cNvSpPr/>
            <p:nvPr/>
          </p:nvSpPr>
          <p:spPr>
            <a:xfrm>
              <a:off x="421106" y="5264537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143000" y="5264537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864894" y="5264537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586788" y="5264537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308682" y="5264537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030576" y="5264537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752470" y="5264537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/>
                <p:cNvSpPr/>
                <p:nvPr/>
              </p:nvSpPr>
              <p:spPr>
                <a:xfrm>
                  <a:off x="5474364" y="5264537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𝑓</m:t>
                        </m:r>
                      </m:oMath>
                    </m:oMathPara>
                  </a14:m>
                  <a:endParaRPr kumimoji="1" lang="en-US" altLang="zh-CN" b="0" dirty="0">
                    <a:solidFill>
                      <a:schemeClr val="tx1"/>
                    </a:solidFill>
                    <a:ea typeface="STKaiti" charset="-122"/>
                    <a:cs typeface="STKaiti" charset="-122"/>
                  </a:endParaRPr>
                </a:p>
              </p:txBody>
            </p:sp>
          </mc:Choice>
          <mc:Fallback xmlns="">
            <p:sp>
              <p:nvSpPr>
                <p:cNvPr id="58" name="矩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364" y="5264537"/>
                  <a:ext cx="721894" cy="360948"/>
                </a:xfrm>
                <a:prstGeom prst="rect">
                  <a:avLst/>
                </a:prstGeom>
                <a:blipFill>
                  <a:blip r:embed="rId12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6204036" y="5264537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1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06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036" y="5264537"/>
                  <a:ext cx="721894" cy="3609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/>
                <p:cNvSpPr/>
                <p:nvPr/>
              </p:nvSpPr>
              <p:spPr>
                <a:xfrm>
                  <a:off x="6925930" y="5264537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𝑔</m:t>
                        </m:r>
                      </m:oMath>
                    </m:oMathPara>
                  </a14:m>
                  <a:endParaRPr kumimoji="1" lang="en-US" altLang="zh-CN" b="0" dirty="0">
                    <a:solidFill>
                      <a:schemeClr val="tx1"/>
                    </a:solidFill>
                    <a:ea typeface="STKaiti" charset="-122"/>
                    <a:cs typeface="STKaiti" charset="-122"/>
                  </a:endParaRPr>
                </a:p>
              </p:txBody>
            </p:sp>
          </mc:Choice>
          <mc:Fallback xmlns=""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930" y="5264537"/>
                  <a:ext cx="721894" cy="360948"/>
                </a:xfrm>
                <a:prstGeom prst="rect">
                  <a:avLst/>
                </a:prstGeom>
                <a:blipFill>
                  <a:blip r:embed="rId14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/>
                <p:cNvSpPr/>
                <p:nvPr/>
              </p:nvSpPr>
              <p:spPr>
                <a:xfrm>
                  <a:off x="7647824" y="5264537"/>
                  <a:ext cx="721894" cy="3609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824" y="5264537"/>
                  <a:ext cx="721894" cy="36094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矩形 61"/>
            <p:cNvSpPr/>
            <p:nvPr/>
          </p:nvSpPr>
          <p:spPr>
            <a:xfrm>
              <a:off x="8369718" y="5264537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9091612" y="5264537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9813506" y="5264537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535400" y="5264537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1257294" y="5264537"/>
              <a:ext cx="721894" cy="3609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0" y="4840817"/>
              <a:ext cx="1369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存储器地址</a:t>
              </a:r>
            </a:p>
          </p:txBody>
        </p:sp>
        <p:sp>
          <p:nvSpPr>
            <p:cNvPr id="72" name="右大括号 71"/>
            <p:cNvSpPr/>
            <p:nvPr/>
          </p:nvSpPr>
          <p:spPr>
            <a:xfrm rot="5400000">
              <a:off x="6053510" y="5152011"/>
              <a:ext cx="342762" cy="14020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5556586" y="6011955"/>
              <a:ext cx="1369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结点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6</a:t>
              </a:r>
              <a:endParaRPr kumimoji="1" lang="zh-CN" altLang="en-US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152754" y="4780312"/>
              <a:ext cx="10826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             head                                                         102      104       106        108</a:t>
              </a:r>
              <a:endParaRPr kumimoji="1" lang="zh-CN" altLang="en-US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80" name="右大括号 79"/>
            <p:cNvSpPr/>
            <p:nvPr/>
          </p:nvSpPr>
          <p:spPr>
            <a:xfrm rot="5400000">
              <a:off x="7495021" y="5181741"/>
              <a:ext cx="342762" cy="14020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998097" y="6041685"/>
              <a:ext cx="1369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TKaiti" charset="-122"/>
                  <a:ea typeface="STKaiti" charset="-122"/>
                  <a:cs typeface="STKaiti" charset="-122"/>
                </a:rPr>
                <a:t>结点</a:t>
              </a:r>
              <a:r>
                <a:rPr kumimoji="1" lang="en-US" altLang="zh-CN" dirty="0">
                  <a:latin typeface="STKaiti" charset="-122"/>
                  <a:ea typeface="STKaiti" charset="-122"/>
                  <a:cs typeface="STKaiti" charset="-122"/>
                </a:rPr>
                <a:t>7</a:t>
              </a:r>
              <a:endParaRPr kumimoji="1" lang="zh-CN" altLang="en-US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DECDC108-8ABD-9AD9-6BE8-16EB0813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线性表的链式存储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386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30844" y="692034"/>
            <a:ext cx="10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单链表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4660728" y="807192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STKaiti" charset="-122"/>
                          <a:cs typeface="STKaiti" charset="-122"/>
                        </a:rPr>
                        <m:t>𝑑𝑎𝑡𝑎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28" y="807192"/>
                <a:ext cx="721894" cy="3609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5382622" y="807192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STKaiti" charset="-122"/>
                          <a:cs typeface="STKaiti" charset="-122"/>
                        </a:rPr>
                        <m:t>𝑛𝑒𝑥𝑡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622" y="807192"/>
                <a:ext cx="721894" cy="3609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/>
          <p:cNvSpPr txBox="1"/>
          <p:nvPr/>
        </p:nvSpPr>
        <p:spPr>
          <a:xfrm>
            <a:off x="4361070" y="1287316"/>
            <a:ext cx="2433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单链表的结点结构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8757" y="2141621"/>
            <a:ext cx="113217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单链表结点结构的类型在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C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语言中可定义如下：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typedef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struct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 node{</a:t>
            </a:r>
          </a:p>
          <a:p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	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ElemType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 data;</a:t>
            </a:r>
          </a:p>
          <a:p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	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struct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 node *next;</a:t>
            </a:r>
          </a:p>
          <a:p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}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Listnode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, *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ListNodePtr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;</a:t>
            </a:r>
          </a:p>
          <a:p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Typedef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ListNodePtr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 List, *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ListPtr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;</a:t>
            </a:r>
          </a:p>
          <a:p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在上述类型定义中，我们定义了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个数据类型：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struct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 node, 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ListNode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, *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ListNodePtr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,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 定义不同数据类型的目的主要是提高算法的可读性，同时也使得某些表达较简单。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6B2EE95-8713-5C96-D524-985A6155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线性表的链式存储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70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本节课主要内容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5A91807-FB6D-D946-8844-19F3A7AA3230}"/>
              </a:ext>
            </a:extLst>
          </p:cNvPr>
          <p:cNvSpPr txBox="1">
            <a:spLocks/>
          </p:cNvSpPr>
          <p:nvPr/>
        </p:nvSpPr>
        <p:spPr>
          <a:xfrm>
            <a:off x="1529934" y="2156460"/>
            <a:ext cx="8911687" cy="3055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itchFamily="2" charset="2"/>
              <a:buChar char="l"/>
            </a:pPr>
            <a:r>
              <a:rPr kumimoji="1" lang="zh-CN" altLang="en-US" dirty="0"/>
              <a:t>顺序表例题讲解</a:t>
            </a:r>
            <a:endParaRPr kumimoji="1" lang="en-US" altLang="zh-CN" dirty="0"/>
          </a:p>
          <a:p>
            <a:pPr marL="571500" indent="-571500">
              <a:buFont typeface="Wingdings" pitchFamily="2" charset="2"/>
              <a:buChar char="l"/>
            </a:pPr>
            <a:endParaRPr kumimoji="1" lang="en-US" altLang="zh-CN" dirty="0"/>
          </a:p>
          <a:p>
            <a:pPr marL="571500" indent="-571500">
              <a:buFont typeface="Wingdings" pitchFamily="2" charset="2"/>
              <a:buChar char="l"/>
            </a:pPr>
            <a:r>
              <a:rPr kumimoji="1" lang="zh-CN" altLang="en-US" dirty="0"/>
              <a:t>线性表的链式存储结构</a:t>
            </a:r>
            <a:endParaRPr kumimoji="1" lang="en-US" altLang="zh-CN" dirty="0"/>
          </a:p>
          <a:p>
            <a:pPr marL="742950" indent="-742950">
              <a:buFont typeface="+mj-ea"/>
              <a:buAutoNum type="circleNumDbPlain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00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66415" y="761696"/>
            <a:ext cx="10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单链表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757" y="1499226"/>
            <a:ext cx="8891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下面的代码定义了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个变量：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ListNode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 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n1, n2;             /* 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定义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个结点变量 *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/</a:t>
            </a:r>
          </a:p>
          <a:p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ListNodePtr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  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p=&amp;n1;     /* 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定义一个指向结点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n1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的指针变量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p */</a:t>
            </a:r>
          </a:p>
          <a:p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n1.next = &amp;n2;		    /* 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结点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n1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的指针域存放结点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n2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的地址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*/</a:t>
            </a:r>
          </a:p>
          <a:p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下图表示了指针变量和结点变量之间的关系，以及在存储器中一种可能的存储方式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19596" y="4555283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96" y="4555283"/>
                <a:ext cx="721894" cy="3609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041490" y="4555283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/>
          <p:cNvCxnSpPr>
            <a:endCxn id="11" idx="1"/>
          </p:cNvCxnSpPr>
          <p:nvPr/>
        </p:nvCxnSpPr>
        <p:spPr>
          <a:xfrm flipV="1">
            <a:off x="1872414" y="4735757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86538" y="4925259"/>
                <a:ext cx="381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STKaiti" charset="-122"/>
                          <a:cs typeface="STKaiti" charset="-122"/>
                        </a:rPr>
                        <m:t>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38" y="4925259"/>
                <a:ext cx="38183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029340" y="4564804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51234" y="4564804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3582158" y="4745278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341278" y="4564311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811666" y="4103103"/>
                <a:ext cx="514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zh-CN" b="0" i="0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666" y="4103103"/>
                <a:ext cx="5148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201673" y="4548272"/>
                <a:ext cx="381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STKaiti" charset="-122"/>
                          <a:cs typeface="STKaiti" charset="-122"/>
                        </a:rPr>
                        <m:t>𝑏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73" y="4548272"/>
                <a:ext cx="38183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493791" y="4139993"/>
                <a:ext cx="514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𝑛</m:t>
                      </m:r>
                      <m:r>
                        <a:rPr kumimoji="1" lang="en-US" altLang="zh-CN" b="0" i="0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791" y="4139993"/>
                <a:ext cx="51488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376110" y="5693623"/>
            <a:ext cx="721894" cy="360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98004" y="5693623"/>
            <a:ext cx="721894" cy="360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1819898" y="5693623"/>
                <a:ext cx="721894" cy="3609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STKaiti" charset="-122"/>
                          <a:cs typeface="STKaiti" charset="-122"/>
                        </a:rPr>
                        <m:t>110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898" y="5693623"/>
                <a:ext cx="721894" cy="3609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2541792" y="5693623"/>
            <a:ext cx="721894" cy="360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263686" y="5693623"/>
                <a:ext cx="721894" cy="3609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86" y="5693623"/>
                <a:ext cx="721894" cy="3609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985580" y="5693623"/>
                <a:ext cx="721894" cy="3609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STKaiti" charset="-122"/>
                          <a:cs typeface="STKaiti" charset="-122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80" y="5693623"/>
                <a:ext cx="721894" cy="3609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4707474" y="5693623"/>
            <a:ext cx="721894" cy="360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5429368" y="5693623"/>
                <a:ext cx="721894" cy="3609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kumimoji="1"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68" y="5693623"/>
                <a:ext cx="721894" cy="36094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159040" y="5693623"/>
                <a:ext cx="721894" cy="3609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STKaiti" charset="-122"/>
                          <a:cs typeface="STKaiti" charset="-122"/>
                        </a:rPr>
                        <m:t>104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040" y="5693623"/>
                <a:ext cx="721894" cy="36094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6880934" y="5693623"/>
            <a:ext cx="721894" cy="360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-44996" y="5269903"/>
            <a:ext cx="136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存储器地址</a:t>
            </a:r>
          </a:p>
        </p:txBody>
      </p:sp>
      <p:sp>
        <p:nvSpPr>
          <p:cNvPr id="49" name="右大括号 48"/>
          <p:cNvSpPr/>
          <p:nvPr/>
        </p:nvSpPr>
        <p:spPr>
          <a:xfrm rot="5400000">
            <a:off x="2009463" y="5891575"/>
            <a:ext cx="342762" cy="721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右大括号 50"/>
          <p:cNvSpPr/>
          <p:nvPr/>
        </p:nvSpPr>
        <p:spPr>
          <a:xfrm rot="5400000">
            <a:off x="3797832" y="5563959"/>
            <a:ext cx="342762" cy="14020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3300908" y="6423903"/>
                <a:ext cx="1369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STKaiti" charset="-122"/>
                              <a:cs typeface="STKaiti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STKaiti" charset="-122"/>
                              <a:cs typeface="STKaiti" charset="-122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STKaiti" charset="-122"/>
                              <a:cs typeface="STKaiti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908" y="6423903"/>
                <a:ext cx="136934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右大括号 52"/>
          <p:cNvSpPr/>
          <p:nvPr/>
        </p:nvSpPr>
        <p:spPr>
          <a:xfrm rot="5400000">
            <a:off x="6008514" y="5581097"/>
            <a:ext cx="342762" cy="14020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486538" y="5209398"/>
            <a:ext cx="104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        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100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       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102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       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104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      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106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       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108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        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110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       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112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      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114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-44996" y="6067855"/>
            <a:ext cx="136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变量名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5558818" y="6423903"/>
                <a:ext cx="1369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STKaiti" charset="-122"/>
                              <a:cs typeface="STKaiti" charset="-12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  <a:ea typeface="STKaiti" charset="-122"/>
                              <a:cs typeface="STKaiti" charset="-122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  <a:ea typeface="STKaiti" charset="-122"/>
                              <a:cs typeface="STKaiti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818" y="6423903"/>
                <a:ext cx="1369344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1859020" y="6450473"/>
                <a:ext cx="721894" cy="36094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020" y="6450473"/>
                <a:ext cx="721894" cy="360948"/>
              </a:xfrm>
              <a:prstGeom prst="rect">
                <a:avLst/>
              </a:prstGeom>
              <a:blipFill rotWithShape="0">
                <a:blip r:embed="rId14"/>
                <a:stretch>
                  <a:fillRect b="-645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标题 1">
            <a:extLst>
              <a:ext uri="{FF2B5EF4-FFF2-40B4-BE49-F238E27FC236}">
                <a16:creationId xmlns:a16="http://schemas.microsoft.com/office/drawing/2014/main" id="{E2D1C71A-293C-525B-6266-A09C08D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线性表的链式存储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810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线性表的链式存储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550" y="1302305"/>
            <a:ext cx="9601200" cy="95410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顺序表的缺点：进行插入或删除操作时，平均移动约表中一半的数据元素，对于较长的顺序表而言效率低</a:t>
            </a:r>
            <a:endParaRPr kumimoji="1" lang="en-US" altLang="zh-CN" sz="2800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DBBCD-B350-4F35-56AA-4B607FC8F554}"/>
              </a:ext>
            </a:extLst>
          </p:cNvPr>
          <p:cNvSpPr txBox="1"/>
          <p:nvPr/>
        </p:nvSpPr>
        <p:spPr>
          <a:xfrm>
            <a:off x="971550" y="4162279"/>
            <a:ext cx="9601200" cy="523220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顺序表的优点：可以按照序号随机存取表中的元素</a:t>
            </a:r>
            <a:endParaRPr kumimoji="1" lang="en-US" altLang="zh-CN" sz="2800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1EA09A8-5936-FD78-744A-2AA04FA94331}"/>
              </a:ext>
            </a:extLst>
          </p:cNvPr>
          <p:cNvSpPr txBox="1"/>
          <p:nvPr/>
        </p:nvSpPr>
        <p:spPr>
          <a:xfrm>
            <a:off x="971550" y="2474893"/>
            <a:ext cx="9601200" cy="5232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链表的优点：进行插入或删除操作时，无须移动数据元素</a:t>
            </a:r>
            <a:endParaRPr kumimoji="1" lang="en-US" altLang="zh-CN" sz="2800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65CACA5-9A8A-C839-913F-BA49B09F3B59}"/>
              </a:ext>
            </a:extLst>
          </p:cNvPr>
          <p:cNvSpPr txBox="1"/>
          <p:nvPr/>
        </p:nvSpPr>
        <p:spPr>
          <a:xfrm>
            <a:off x="971550" y="4949347"/>
            <a:ext cx="9601200" cy="5232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sz="2800" dirty="0">
                <a:latin typeface="KaiTi" panose="02010609060101010101" pitchFamily="49" charset="-122"/>
                <a:ea typeface="KaiTi" panose="02010609060101010101" pitchFamily="49" charset="-122"/>
                <a:cs typeface="STKaiti" charset="-122"/>
              </a:rPr>
              <a:t>链表的缺点：失去了随机存取数据元素的功能</a:t>
            </a:r>
            <a:endParaRPr kumimoji="1" lang="en-US" altLang="zh-CN" sz="2800" dirty="0">
              <a:latin typeface="KaiTi" panose="02010609060101010101" pitchFamily="49" charset="-122"/>
              <a:ea typeface="KaiTi" panose="02010609060101010101" pitchFamily="49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7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3662" y="1116244"/>
                <a:ext cx="97155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为了方便，对单链表进行操作之前，通常在第一个结点前增加一个称为头结点的结点。该头结点具有和其他结点相同的数据类型，其中的数据域通常不用，指针域用来存放第一个结点的地址。</a:t>
                </a:r>
                <a:endParaRPr kumimoji="1" lang="en-US" altLang="zh-CN" sz="24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endParaRPr kumimoji="1" lang="en-US" altLang="zh-CN" sz="24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在</a:t>
                </a:r>
                <a:r>
                  <a:rPr kumimoji="1" lang="zh-CN" altLang="en-US" sz="2400" b="1" dirty="0">
                    <a:solidFill>
                      <a:schemeClr val="accent2"/>
                    </a:solidFill>
                    <a:latin typeface="STKaiti" charset="-122"/>
                    <a:ea typeface="STKaiti" charset="-122"/>
                    <a:cs typeface="STKaiti" charset="-122"/>
                  </a:rPr>
                  <a:t>带头结点的单链表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STKaiti" charset="-122"/>
                                <a:cs typeface="STKaiti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charset="0"/>
                                <a:ea typeface="STKaiti" charset="-122"/>
                                <a:cs typeface="STKaiti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中，头指针指向头结点，如果线性表为空，则头结点的后继为空，可表示为</a:t>
                </a:r>
                <a:r>
                  <a:rPr kumimoji="1" lang="en-US" altLang="zh-CN" sz="2400" dirty="0">
                    <a:latin typeface="STKaiti" charset="-122"/>
                    <a:ea typeface="STKaiti" charset="-122"/>
                    <a:cs typeface="STKaiti" charset="-122"/>
                  </a:rPr>
                  <a:t>L-&gt;next=NULL; 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否则，头结点的后继为第一个结点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2" y="1116244"/>
                <a:ext cx="9715500" cy="2677656"/>
              </a:xfrm>
              <a:prstGeom prst="rect">
                <a:avLst/>
              </a:prstGeom>
              <a:blipFill>
                <a:blip r:embed="rId2"/>
                <a:stretch>
                  <a:fillRect l="-914" t="-1415" r="-653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2986853E-8E9A-70C3-F4A2-279B845EBD19}"/>
              </a:ext>
            </a:extLst>
          </p:cNvPr>
          <p:cNvGrpSpPr/>
          <p:nvPr/>
        </p:nvGrpSpPr>
        <p:grpSpPr>
          <a:xfrm>
            <a:off x="713663" y="4340384"/>
            <a:ext cx="8807529" cy="1234237"/>
            <a:chOff x="547408" y="5207283"/>
            <a:chExt cx="8807529" cy="1234237"/>
          </a:xfrm>
        </p:grpSpPr>
        <p:sp>
          <p:nvSpPr>
            <p:cNvPr id="24" name="矩形 23"/>
            <p:cNvSpPr/>
            <p:nvPr/>
          </p:nvSpPr>
          <p:spPr>
            <a:xfrm>
              <a:off x="1090120" y="5486378"/>
              <a:ext cx="721894" cy="360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1812014" y="5486378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014" y="5486378"/>
                  <a:ext cx="721894" cy="3609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线箭头连接符 25"/>
            <p:cNvCxnSpPr/>
            <p:nvPr/>
          </p:nvCxnSpPr>
          <p:spPr>
            <a:xfrm flipV="1">
              <a:off x="642938" y="5666852"/>
              <a:ext cx="447182" cy="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547408" y="5207283"/>
                  <a:ext cx="3817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𝐿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08" y="5207283"/>
                  <a:ext cx="38177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线连接符 4"/>
            <p:cNvCxnSpPr>
              <a:endCxn id="24" idx="1"/>
            </p:cNvCxnSpPr>
            <p:nvPr/>
          </p:nvCxnSpPr>
          <p:spPr>
            <a:xfrm flipH="1">
              <a:off x="1090120" y="5486378"/>
              <a:ext cx="181468" cy="18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>
              <a:stCxn id="24" idx="0"/>
            </p:cNvCxnSpPr>
            <p:nvPr/>
          </p:nvCxnSpPr>
          <p:spPr>
            <a:xfrm flipH="1">
              <a:off x="1090120" y="5486378"/>
              <a:ext cx="360947" cy="360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1270593" y="5486378"/>
              <a:ext cx="380480" cy="360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>
              <a:stCxn id="24" idx="3"/>
            </p:cNvCxnSpPr>
            <p:nvPr/>
          </p:nvCxnSpPr>
          <p:spPr>
            <a:xfrm flipH="1">
              <a:off x="1632535" y="5666852"/>
              <a:ext cx="179479" cy="18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>
              <a:endCxn id="24" idx="2"/>
            </p:cNvCxnSpPr>
            <p:nvPr/>
          </p:nvCxnSpPr>
          <p:spPr>
            <a:xfrm flipH="1">
              <a:off x="1451067" y="5486378"/>
              <a:ext cx="360947" cy="360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42938" y="6072188"/>
              <a:ext cx="1890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latin typeface="STKaiti" charset="-122"/>
                  <a:ea typeface="STKaiti" charset="-122"/>
                  <a:cs typeface="STKaiti" charset="-122"/>
                </a:rPr>
                <a:t>（</a:t>
              </a:r>
              <a:r>
                <a:rPr kumimoji="1" lang="en-US" altLang="zh-CN" b="1" dirty="0">
                  <a:latin typeface="STKaiti" charset="-122"/>
                  <a:ea typeface="STKaiti" charset="-122"/>
                  <a:cs typeface="STKaiti" charset="-122"/>
                </a:rPr>
                <a:t>a</a:t>
              </a:r>
              <a:r>
                <a:rPr kumimoji="1" lang="zh-CN" altLang="en-US" b="1" dirty="0">
                  <a:latin typeface="STKaiti" charset="-122"/>
                  <a:ea typeface="STKaiti" charset="-122"/>
                  <a:cs typeface="STKaiti" charset="-122"/>
                </a:rPr>
                <a:t>）空表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3514535" y="5486378"/>
              <a:ext cx="721894" cy="360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线箭头连接符 43"/>
            <p:cNvCxnSpPr/>
            <p:nvPr/>
          </p:nvCxnSpPr>
          <p:spPr>
            <a:xfrm flipV="1">
              <a:off x="3067353" y="5666852"/>
              <a:ext cx="447182" cy="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2971823" y="5207283"/>
                  <a:ext cx="3817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𝐿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23" y="5207283"/>
                  <a:ext cx="38177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线连接符 45"/>
            <p:cNvCxnSpPr/>
            <p:nvPr/>
          </p:nvCxnSpPr>
          <p:spPr>
            <a:xfrm flipH="1">
              <a:off x="3514535" y="5486378"/>
              <a:ext cx="181468" cy="18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/>
            <p:nvPr/>
          </p:nvCxnSpPr>
          <p:spPr>
            <a:xfrm flipH="1">
              <a:off x="3514535" y="5486378"/>
              <a:ext cx="360947" cy="360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/>
            <p:cNvCxnSpPr/>
            <p:nvPr/>
          </p:nvCxnSpPr>
          <p:spPr>
            <a:xfrm flipH="1">
              <a:off x="3695008" y="5486378"/>
              <a:ext cx="380480" cy="360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/>
            <p:cNvCxnSpPr/>
            <p:nvPr/>
          </p:nvCxnSpPr>
          <p:spPr>
            <a:xfrm flipH="1">
              <a:off x="4056950" y="5666852"/>
              <a:ext cx="179479" cy="180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/>
            <p:cNvCxnSpPr/>
            <p:nvPr/>
          </p:nvCxnSpPr>
          <p:spPr>
            <a:xfrm flipH="1">
              <a:off x="3875482" y="5486378"/>
              <a:ext cx="360947" cy="360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4809789" y="6072188"/>
              <a:ext cx="1890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latin typeface="STKaiti" charset="-122"/>
                  <a:ea typeface="STKaiti" charset="-122"/>
                  <a:cs typeface="STKaiti" charset="-122"/>
                </a:rPr>
                <a:t>（</a:t>
              </a:r>
              <a:r>
                <a:rPr kumimoji="1" lang="en-US" altLang="zh-CN" b="1" dirty="0">
                  <a:latin typeface="STKaiti" charset="-122"/>
                  <a:ea typeface="STKaiti" charset="-122"/>
                  <a:cs typeface="STKaiti" charset="-122"/>
                </a:rPr>
                <a:t>b</a:t>
              </a:r>
              <a:r>
                <a:rPr kumimoji="1" lang="zh-CN" altLang="en-US" b="1" dirty="0">
                  <a:latin typeface="STKaiti" charset="-122"/>
                  <a:ea typeface="STKaiti" charset="-122"/>
                  <a:cs typeface="STKaiti" charset="-122"/>
                </a:rPr>
                <a:t>）非空表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4259518" y="5481866"/>
              <a:ext cx="721894" cy="360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线箭头连接符 57"/>
            <p:cNvCxnSpPr/>
            <p:nvPr/>
          </p:nvCxnSpPr>
          <p:spPr>
            <a:xfrm flipV="1">
              <a:off x="4820183" y="5662212"/>
              <a:ext cx="447182" cy="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/>
                <p:cNvSpPr/>
                <p:nvPr/>
              </p:nvSpPr>
              <p:spPr>
                <a:xfrm>
                  <a:off x="5256971" y="5491018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矩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971" y="5491018"/>
                  <a:ext cx="721894" cy="3609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矩形 63"/>
            <p:cNvSpPr/>
            <p:nvPr/>
          </p:nvSpPr>
          <p:spPr>
            <a:xfrm>
              <a:off x="5978865" y="5491018"/>
              <a:ext cx="721894" cy="360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线箭头连接符 69"/>
            <p:cNvCxnSpPr/>
            <p:nvPr/>
          </p:nvCxnSpPr>
          <p:spPr>
            <a:xfrm flipV="1">
              <a:off x="6519289" y="5657572"/>
              <a:ext cx="447182" cy="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6571257" y="5472906"/>
              <a:ext cx="150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mr-IN" altLang="zh-CN" b="1" dirty="0">
                  <a:latin typeface="STKaiti" charset="-122"/>
                  <a:ea typeface="STKaiti" charset="-122"/>
                  <a:cs typeface="STKaiti" charset="-122"/>
                </a:rPr>
                <a:t>…</a:t>
              </a:r>
              <a:endParaRPr kumimoji="1" lang="zh-CN" altLang="en-US" b="1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/>
                <p:cNvSpPr/>
                <p:nvPr/>
              </p:nvSpPr>
              <p:spPr>
                <a:xfrm>
                  <a:off x="7906129" y="5486154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矩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6129" y="5486154"/>
                  <a:ext cx="721894" cy="3609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矩形 75"/>
            <p:cNvSpPr/>
            <p:nvPr/>
          </p:nvSpPr>
          <p:spPr>
            <a:xfrm>
              <a:off x="8628023" y="5486154"/>
              <a:ext cx="721894" cy="360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/>
                <p:cNvSpPr/>
                <p:nvPr/>
              </p:nvSpPr>
              <p:spPr>
                <a:xfrm>
                  <a:off x="8633043" y="5495658"/>
                  <a:ext cx="721894" cy="36094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043" y="5495658"/>
                  <a:ext cx="721894" cy="36094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线箭头连接符 78"/>
            <p:cNvCxnSpPr/>
            <p:nvPr/>
          </p:nvCxnSpPr>
          <p:spPr>
            <a:xfrm flipV="1">
              <a:off x="7568710" y="5671492"/>
              <a:ext cx="447182" cy="9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5A189A39-55BE-7F21-4600-0D007454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单链表的基本操作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2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68154" y="952364"/>
            <a:ext cx="971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）单链表的查找操作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一种方式是</a:t>
            </a:r>
            <a:r>
              <a:rPr kumimoji="1" lang="zh-CN" altLang="en-US" sz="2400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按位置查找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，即在给定的单链表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L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中，查找指定位置的数据元素，如果存在，则返回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success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，同时取回相应结点的数据。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和顺序表不同，链表的操作只能从头指针出发，顺着指针域</a:t>
            </a:r>
            <a:r>
              <a:rPr kumimoji="1" lang="en-US" altLang="zh-CN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next</a:t>
            </a:r>
            <a:r>
              <a:rPr kumimoji="1" lang="zh-CN" altLang="en-US" sz="2400" dirty="0">
                <a:solidFill>
                  <a:srgbClr val="C00000"/>
                </a:solidFill>
                <a:latin typeface="STKaiti" charset="-122"/>
                <a:ea typeface="STKaiti" charset="-122"/>
                <a:cs typeface="STKaiti" charset="-122"/>
              </a:rPr>
              <a:t>逐个结点比较，直到搜索到指定位置的结点为止。</a:t>
            </a:r>
            <a:endParaRPr kumimoji="1" lang="en-US" altLang="zh-CN" sz="2400" dirty="0">
              <a:solidFill>
                <a:srgbClr val="C0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3197076"/>
            <a:ext cx="8903368" cy="366092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248BF5FA-064F-1A82-D1FC-9E6DD989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单链表的基本操作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04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4573685" cy="87322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查找数据元素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结点</a:t>
            </a:r>
            <a:endParaRPr kumimoji="1"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E57DA29-9142-674B-959E-27CF6F4F9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4067"/>
              </p:ext>
            </p:extLst>
          </p:nvPr>
        </p:nvGraphicFramePr>
        <p:xfrm>
          <a:off x="3496837" y="1625158"/>
          <a:ext cx="594434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869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</a:tblGrid>
              <a:tr h="868256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B145A1F-D5CD-794D-A837-5D05ADC71D88}"/>
              </a:ext>
            </a:extLst>
          </p:cNvPr>
          <p:cNvSpPr txBox="1">
            <a:spLocks/>
          </p:cNvSpPr>
          <p:nvPr/>
        </p:nvSpPr>
        <p:spPr>
          <a:xfrm>
            <a:off x="482876" y="1752428"/>
            <a:ext cx="2642757" cy="87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/>
              <a:t>顺序表：</a:t>
            </a:r>
            <a:endParaRPr kumimoji="1"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1AB09B7-5EEC-2948-B43E-B72E4B6A8846}"/>
              </a:ext>
            </a:extLst>
          </p:cNvPr>
          <p:cNvSpPr txBox="1">
            <a:spLocks/>
          </p:cNvSpPr>
          <p:nvPr/>
        </p:nvSpPr>
        <p:spPr>
          <a:xfrm>
            <a:off x="431490" y="3795876"/>
            <a:ext cx="2642757" cy="87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/>
              <a:t>单链表：</a:t>
            </a:r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9F0170-1540-8746-AFFB-5AB4D238B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28488"/>
              </p:ext>
            </p:extLst>
          </p:nvPr>
        </p:nvGraphicFramePr>
        <p:xfrm>
          <a:off x="2698858" y="3663256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624A17D-C976-4C4D-AE38-F232E1726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45725"/>
              </p:ext>
            </p:extLst>
          </p:nvPr>
        </p:nvGraphicFramePr>
        <p:xfrm>
          <a:off x="4618826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1D1CD3A-BCFE-CC4B-A5E5-B72CC037F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62058"/>
              </p:ext>
            </p:extLst>
          </p:nvPr>
        </p:nvGraphicFramePr>
        <p:xfrm>
          <a:off x="6538794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12B2E83-5419-CB40-BF14-770BE8ACF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73839"/>
              </p:ext>
            </p:extLst>
          </p:nvPr>
        </p:nvGraphicFramePr>
        <p:xfrm>
          <a:off x="8458762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ABE3F4F-AF66-404F-889D-22C8201B4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23102"/>
              </p:ext>
            </p:extLst>
          </p:nvPr>
        </p:nvGraphicFramePr>
        <p:xfrm>
          <a:off x="10378730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sp>
        <p:nvSpPr>
          <p:cNvPr id="12" name="右箭头 11">
            <a:extLst>
              <a:ext uri="{FF2B5EF4-FFF2-40B4-BE49-F238E27FC236}">
                <a16:creationId xmlns:a16="http://schemas.microsoft.com/office/drawing/2014/main" id="{0AB8F60F-4A5A-9348-9D1C-B4DA5330AA13}"/>
              </a:ext>
            </a:extLst>
          </p:cNvPr>
          <p:cNvSpPr/>
          <p:nvPr/>
        </p:nvSpPr>
        <p:spPr>
          <a:xfrm>
            <a:off x="4144436" y="4011930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3FC3E748-AB49-A641-B9DB-2B11011758C0}"/>
              </a:ext>
            </a:extLst>
          </p:cNvPr>
          <p:cNvSpPr/>
          <p:nvPr/>
        </p:nvSpPr>
        <p:spPr>
          <a:xfrm>
            <a:off x="6064404" y="4044044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437BEB4-FD34-794F-A893-F46964643632}"/>
              </a:ext>
            </a:extLst>
          </p:cNvPr>
          <p:cNvSpPr/>
          <p:nvPr/>
        </p:nvSpPr>
        <p:spPr>
          <a:xfrm>
            <a:off x="7985252" y="4017586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B8E4C536-8321-8847-A331-49346F8FD730}"/>
              </a:ext>
            </a:extLst>
          </p:cNvPr>
          <p:cNvSpPr/>
          <p:nvPr/>
        </p:nvSpPr>
        <p:spPr>
          <a:xfrm>
            <a:off x="9904340" y="4044044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0BD944B-E51D-8645-8B2A-9ADA02920CE4}"/>
              </a:ext>
            </a:extLst>
          </p:cNvPr>
          <p:cNvSpPr/>
          <p:nvPr/>
        </p:nvSpPr>
        <p:spPr>
          <a:xfrm>
            <a:off x="2926080" y="3223260"/>
            <a:ext cx="331470" cy="439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373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0984" y="1535294"/>
            <a:ext cx="9715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）单链表的查找操作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查找操作从第一个结点开始，依次访问单链表的结点，因此，查找时间最长的情况是指定位置为最后一个结点，或者指定的位置超过线性表长度，指针须遍历整个单链表中的所有结点，故</a:t>
            </a:r>
            <a:r>
              <a:rPr kumimoji="1" lang="zh-CN" altLang="en-US" sz="2400" u="sng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单链表定位查找的最坏时间复杂度为</a:t>
            </a:r>
            <a:r>
              <a:rPr kumimoji="1" lang="en-US" altLang="zh-CN" sz="2400" u="sng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O(n)</a:t>
            </a:r>
            <a:r>
              <a:rPr kumimoji="1" lang="zh-CN" altLang="en-US" sz="2400" u="sng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。而顺序表的定位查找的时间复杂度为</a:t>
            </a:r>
            <a:r>
              <a:rPr kumimoji="1" lang="en-US" altLang="zh-CN" sz="2400" u="sng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O(1)</a:t>
            </a:r>
            <a:r>
              <a:rPr kumimoji="1" lang="zh-CN" altLang="en-US" sz="2400" u="sng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，显然顺序表的定位查找效率更高</a:t>
            </a:r>
            <a:endParaRPr kumimoji="1" lang="en-US" altLang="zh-CN" sz="2400" u="sng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87AC3DE-B9BE-DE7A-A892-BCCD3B44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单链表的基本操作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846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5264" y="1026457"/>
            <a:ext cx="9715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）单链表的查找操作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另一种方式是</a:t>
            </a:r>
            <a:r>
              <a:rPr kumimoji="1" lang="zh-CN" altLang="en-US" sz="2400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按值查找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，在查找时，也是从单链表的头指针出发，将单链表中的结点逐个和给定值进行比较，直到找到所需数据元素（查找成功），或到达单链表尾部（查找失败）。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54" y="2815382"/>
            <a:ext cx="8328919" cy="35902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0844" y="6457890"/>
            <a:ext cx="9987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上述算法的时间复杂度也是</a:t>
            </a:r>
            <a:r>
              <a:rPr kumimoji="1" lang="en-US" altLang="zh-CN" sz="2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O(n)</a:t>
            </a:r>
            <a:r>
              <a:rPr kumimoji="1" lang="zh-CN" altLang="en-US" sz="20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，和顺序表按值查找算法的时间复杂度相同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AA5FF39-1405-1B5C-58CE-B4870F8F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单链表的基本操作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308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4573685" cy="87322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查找数据元素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结点</a:t>
            </a:r>
            <a:endParaRPr kumimoji="1"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E57DA29-9142-674B-959E-27CF6F4F9B62}"/>
              </a:ext>
            </a:extLst>
          </p:cNvPr>
          <p:cNvGraphicFramePr>
            <a:graphicFrameLocks noGrp="1"/>
          </p:cNvGraphicFramePr>
          <p:nvPr/>
        </p:nvGraphicFramePr>
        <p:xfrm>
          <a:off x="3496837" y="1625158"/>
          <a:ext cx="594434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869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</a:tblGrid>
              <a:tr h="868256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B145A1F-D5CD-794D-A837-5D05ADC71D88}"/>
              </a:ext>
            </a:extLst>
          </p:cNvPr>
          <p:cNvSpPr txBox="1">
            <a:spLocks/>
          </p:cNvSpPr>
          <p:nvPr/>
        </p:nvSpPr>
        <p:spPr>
          <a:xfrm>
            <a:off x="482876" y="1752428"/>
            <a:ext cx="2642757" cy="87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/>
              <a:t>顺序表：</a:t>
            </a:r>
            <a:endParaRPr kumimoji="1"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1AB09B7-5EEC-2948-B43E-B72E4B6A8846}"/>
              </a:ext>
            </a:extLst>
          </p:cNvPr>
          <p:cNvSpPr txBox="1">
            <a:spLocks/>
          </p:cNvSpPr>
          <p:nvPr/>
        </p:nvSpPr>
        <p:spPr>
          <a:xfrm>
            <a:off x="431490" y="3795876"/>
            <a:ext cx="2642757" cy="87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/>
              <a:t>单链表：</a:t>
            </a:r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9F0170-1540-8746-AFFB-5AB4D238B425}"/>
              </a:ext>
            </a:extLst>
          </p:cNvPr>
          <p:cNvGraphicFramePr>
            <a:graphicFrameLocks noGrp="1"/>
          </p:cNvGraphicFramePr>
          <p:nvPr/>
        </p:nvGraphicFramePr>
        <p:xfrm>
          <a:off x="2698858" y="3663256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624A17D-C976-4C4D-AE38-F232E1726913}"/>
              </a:ext>
            </a:extLst>
          </p:cNvPr>
          <p:cNvGraphicFramePr>
            <a:graphicFrameLocks noGrp="1"/>
          </p:cNvGraphicFramePr>
          <p:nvPr/>
        </p:nvGraphicFramePr>
        <p:xfrm>
          <a:off x="4618826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1D1CD3A-BCFE-CC4B-A5E5-B72CC037F770}"/>
              </a:ext>
            </a:extLst>
          </p:cNvPr>
          <p:cNvGraphicFramePr>
            <a:graphicFrameLocks noGrp="1"/>
          </p:cNvGraphicFramePr>
          <p:nvPr/>
        </p:nvGraphicFramePr>
        <p:xfrm>
          <a:off x="6538794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12B2E83-5419-CB40-BF14-770BE8ACFE41}"/>
              </a:ext>
            </a:extLst>
          </p:cNvPr>
          <p:cNvGraphicFramePr>
            <a:graphicFrameLocks noGrp="1"/>
          </p:cNvGraphicFramePr>
          <p:nvPr/>
        </p:nvGraphicFramePr>
        <p:xfrm>
          <a:off x="8458762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ABE3F4F-AF66-404F-889D-22C8201B4649}"/>
              </a:ext>
            </a:extLst>
          </p:cNvPr>
          <p:cNvGraphicFramePr>
            <a:graphicFrameLocks noGrp="1"/>
          </p:cNvGraphicFramePr>
          <p:nvPr/>
        </p:nvGraphicFramePr>
        <p:xfrm>
          <a:off x="10378730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sp>
        <p:nvSpPr>
          <p:cNvPr id="12" name="右箭头 11">
            <a:extLst>
              <a:ext uri="{FF2B5EF4-FFF2-40B4-BE49-F238E27FC236}">
                <a16:creationId xmlns:a16="http://schemas.microsoft.com/office/drawing/2014/main" id="{0AB8F60F-4A5A-9348-9D1C-B4DA5330AA13}"/>
              </a:ext>
            </a:extLst>
          </p:cNvPr>
          <p:cNvSpPr/>
          <p:nvPr/>
        </p:nvSpPr>
        <p:spPr>
          <a:xfrm>
            <a:off x="4144436" y="4011930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3FC3E748-AB49-A641-B9DB-2B11011758C0}"/>
              </a:ext>
            </a:extLst>
          </p:cNvPr>
          <p:cNvSpPr/>
          <p:nvPr/>
        </p:nvSpPr>
        <p:spPr>
          <a:xfrm>
            <a:off x="6064404" y="4044044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437BEB4-FD34-794F-A893-F46964643632}"/>
              </a:ext>
            </a:extLst>
          </p:cNvPr>
          <p:cNvSpPr/>
          <p:nvPr/>
        </p:nvSpPr>
        <p:spPr>
          <a:xfrm>
            <a:off x="7985252" y="4017586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B8E4C536-8321-8847-A331-49346F8FD730}"/>
              </a:ext>
            </a:extLst>
          </p:cNvPr>
          <p:cNvSpPr/>
          <p:nvPr/>
        </p:nvSpPr>
        <p:spPr>
          <a:xfrm>
            <a:off x="9904340" y="4044044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0BD944B-E51D-8645-8B2A-9ADA02920CE4}"/>
              </a:ext>
            </a:extLst>
          </p:cNvPr>
          <p:cNvSpPr/>
          <p:nvPr/>
        </p:nvSpPr>
        <p:spPr>
          <a:xfrm>
            <a:off x="2926080" y="3223260"/>
            <a:ext cx="331470" cy="439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509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265867" y="1180929"/>
                <a:ext cx="9715500" cy="196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（</a:t>
                </a:r>
                <a:r>
                  <a:rPr kumimoji="1" lang="en-US" altLang="zh-CN" sz="2400" dirty="0">
                    <a:latin typeface="STKaiti" charset="-122"/>
                    <a:ea typeface="STKaiti" charset="-122"/>
                    <a:cs typeface="STKaiti" charset="-122"/>
                  </a:rPr>
                  <a:t>2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）单链表的插入操作</a:t>
                </a:r>
                <a:endParaRPr kumimoji="1" lang="en-US" altLang="zh-CN" sz="2400" dirty="0">
                  <a:latin typeface="STKaiti" charset="-122"/>
                  <a:ea typeface="STKaiti" charset="-122"/>
                  <a:cs typeface="STKaiti" charset="-122"/>
                </a:endParaRPr>
              </a:p>
              <a:p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插入操作是指将值为</a:t>
                </a:r>
                <a:r>
                  <a:rPr kumimoji="1" lang="en-US" altLang="zh-CN" sz="2400" dirty="0" err="1">
                    <a:latin typeface="STKaiti" charset="-122"/>
                    <a:ea typeface="STKaiti" charset="-122"/>
                    <a:cs typeface="STKaiti" charset="-122"/>
                  </a:rPr>
                  <a:t>elem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的新结点插入到单链表中第</a:t>
                </a:r>
                <a:r>
                  <a:rPr kumimoji="1" lang="en-US" altLang="zh-CN" sz="2400" dirty="0" err="1">
                    <a:latin typeface="STKaiti" charset="-122"/>
                    <a:ea typeface="STKaiti" charset="-122"/>
                    <a:cs typeface="STKaiti" charset="-122"/>
                  </a:rPr>
                  <a:t>pos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个结点的位置上，即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𝑝𝑜𝑠</m:t>
                        </m:r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−1</m:t>
                        </m:r>
                      </m:sub>
                    </m:sSub>
                    <m:r>
                      <a:rPr kumimoji="1" lang="en-US" altLang="zh-CN" sz="2400" i="1">
                        <a:latin typeface="Cambria Math" charset="0"/>
                        <a:ea typeface="STKaiti" charset="-122"/>
                        <a:cs typeface="STKaiti" charset="-122"/>
                      </a:rPr>
                      <m:t> </m:t>
                    </m:r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之间。为了实现这个操作，必须找到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STKaiti" charset="-122"/>
                            <a:cs typeface="STKaiti" charset="-122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𝑝𝑜𝑠</m:t>
                        </m:r>
                        <m:r>
                          <a:rPr kumimoji="1" lang="en-US" altLang="zh-CN" sz="2400" i="1">
                            <a:latin typeface="Cambria Math" charset="0"/>
                            <a:ea typeface="STKaiti" charset="-122"/>
                            <a:cs typeface="STKaiti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的位置，然后构造一个数据域为</a:t>
                </a:r>
                <a:r>
                  <a:rPr kumimoji="1" lang="en-US" altLang="zh-CN" sz="2400" dirty="0" err="1">
                    <a:latin typeface="STKaiti" charset="-122"/>
                    <a:ea typeface="STKaiti" charset="-122"/>
                    <a:cs typeface="STKaiti" charset="-122"/>
                  </a:rPr>
                  <a:t>elem</a:t>
                </a:r>
                <a:r>
                  <a:rPr kumimoji="1" lang="zh-CN" altLang="en-US" sz="2400" dirty="0">
                    <a:latin typeface="STKaiti" charset="-122"/>
                    <a:ea typeface="STKaiti" charset="-122"/>
                    <a:cs typeface="STKaiti" charset="-122"/>
                  </a:rPr>
                  <a:t>的新结点，将其挂在单链表上，操作过程如下图所示。</a:t>
                </a:r>
                <a:endParaRPr kumimoji="1" lang="en-US" altLang="zh-CN" sz="2400" dirty="0">
                  <a:latin typeface="STKaiti" charset="-122"/>
                  <a:ea typeface="STKaiti" charset="-122"/>
                  <a:cs typeface="STKaiti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67" y="1180929"/>
                <a:ext cx="9715500" cy="1967526"/>
              </a:xfrm>
              <a:prstGeom prst="rect">
                <a:avLst/>
              </a:prstGeom>
              <a:blipFill>
                <a:blip r:embed="rId2"/>
                <a:stretch>
                  <a:fillRect l="-914" t="-1923" r="-4047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048062" y="481261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600880" y="4993084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6437" y="4529323"/>
                <a:ext cx="10851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STKaiti" charset="-122"/>
                          <a:cs typeface="STKaiti" charset="-122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7" y="4529323"/>
                <a:ext cx="108512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 flipH="1">
            <a:off x="1048062" y="4812610"/>
            <a:ext cx="181468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1048062" y="4812610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1228535" y="4812610"/>
            <a:ext cx="380480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H="1">
            <a:off x="1590477" y="4993084"/>
            <a:ext cx="179479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>
            <a:off x="1409009" y="4812610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93045" y="4808098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2353710" y="4988444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911642" y="4808098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817566" y="4798594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𝑝𝑜𝑠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566" y="4798594"/>
                <a:ext cx="721894" cy="360948"/>
              </a:xfrm>
              <a:prstGeom prst="rect">
                <a:avLst/>
              </a:prstGeom>
              <a:blipFill rotWithShape="0">
                <a:blip r:embed="rId4"/>
                <a:stretch>
                  <a:fillRect l="-5738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4539460" y="4798594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44480" y="4808098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3371859" y="4983932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V="1">
            <a:off x="4539460" y="5269832"/>
            <a:ext cx="0" cy="6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815280" y="5758934"/>
                <a:ext cx="10851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280" y="5758934"/>
                <a:ext cx="108512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4439649" y="5606716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1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）</a:t>
            </a:r>
          </a:p>
        </p:txBody>
      </p:sp>
      <p:cxnSp>
        <p:nvCxnSpPr>
          <p:cNvPr id="26" name="直线箭头连接符 25"/>
          <p:cNvCxnSpPr/>
          <p:nvPr/>
        </p:nvCxnSpPr>
        <p:spPr>
          <a:xfrm flipV="1">
            <a:off x="4988594" y="4224887"/>
            <a:ext cx="0" cy="6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679829" y="3708152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𝑒𝑙𝑒𝑚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29" y="3708152"/>
                <a:ext cx="721894" cy="360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5401723" y="3708152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06743" y="3717656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4234122" y="3893490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635949" y="3528686"/>
                <a:ext cx="10851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49" y="3528686"/>
                <a:ext cx="108512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865176" y="4806135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176" y="4806135"/>
                <a:ext cx="721894" cy="360948"/>
              </a:xfrm>
              <a:prstGeom prst="rect">
                <a:avLst/>
              </a:prstGeom>
              <a:blipFill rotWithShape="0"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6587070" y="4806135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92090" y="4815639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/>
          <p:cNvCxnSpPr/>
          <p:nvPr/>
        </p:nvCxnSpPr>
        <p:spPr>
          <a:xfrm flipV="1">
            <a:off x="5040273" y="4991473"/>
            <a:ext cx="826378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 flipH="1">
            <a:off x="5401723" y="4898655"/>
            <a:ext cx="217024" cy="3711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>
            <a:off x="5432709" y="4898655"/>
            <a:ext cx="272759" cy="274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/>
          <p:nvPr/>
        </p:nvCxnSpPr>
        <p:spPr>
          <a:xfrm>
            <a:off x="5865176" y="3902770"/>
            <a:ext cx="721894" cy="89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278304" y="4069100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）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634135" y="3873804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）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372160" y="4239844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dirty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kumimoji="1" lang="zh-CN" altLang="en-US" dirty="0">
                <a:latin typeface="STKaiti" charset="-122"/>
                <a:ea typeface="STKaiti" charset="-122"/>
                <a:cs typeface="STKaiti" charset="-122"/>
              </a:rPr>
              <a:t>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163618" y="4790210"/>
            <a:ext cx="121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mr-IN" altLang="zh-CN" b="1" dirty="0">
                <a:latin typeface="STKaiti" charset="-122"/>
                <a:ea typeface="STKaiti" charset="-122"/>
                <a:cs typeface="STKaiti" charset="-122"/>
              </a:rPr>
              <a:t>…</a:t>
            </a:r>
            <a:endParaRPr kumimoji="1" lang="zh-CN" altLang="en-US" b="1" dirty="0"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8362976" y="4789090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976" y="4789090"/>
                <a:ext cx="721894" cy="3609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9084870" y="478909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9089890" y="4798594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90" y="4798594"/>
                <a:ext cx="721894" cy="36094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箭头连接符 54"/>
          <p:cNvCxnSpPr/>
          <p:nvPr/>
        </p:nvCxnSpPr>
        <p:spPr>
          <a:xfrm flipV="1">
            <a:off x="8025557" y="4974428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1">
            <a:extLst>
              <a:ext uri="{FF2B5EF4-FFF2-40B4-BE49-F238E27FC236}">
                <a16:creationId xmlns:a16="http://schemas.microsoft.com/office/drawing/2014/main" id="{17032A93-04FA-FD35-D042-71089646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单链表的基本操作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466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4573685" cy="87322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插入数据元素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结点</a:t>
            </a:r>
            <a:endParaRPr kumimoji="1"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E57DA29-9142-674B-959E-27CF6F4F9B62}"/>
              </a:ext>
            </a:extLst>
          </p:cNvPr>
          <p:cNvGraphicFramePr>
            <a:graphicFrameLocks noGrp="1"/>
          </p:cNvGraphicFramePr>
          <p:nvPr/>
        </p:nvGraphicFramePr>
        <p:xfrm>
          <a:off x="3496837" y="1625158"/>
          <a:ext cx="594434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869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</a:tblGrid>
              <a:tr h="868256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B145A1F-D5CD-794D-A837-5D05ADC71D88}"/>
              </a:ext>
            </a:extLst>
          </p:cNvPr>
          <p:cNvSpPr txBox="1">
            <a:spLocks/>
          </p:cNvSpPr>
          <p:nvPr/>
        </p:nvSpPr>
        <p:spPr>
          <a:xfrm>
            <a:off x="482876" y="1752428"/>
            <a:ext cx="2642757" cy="87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/>
              <a:t>顺序表：</a:t>
            </a:r>
            <a:endParaRPr kumimoji="1"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1AB09B7-5EEC-2948-B43E-B72E4B6A8846}"/>
              </a:ext>
            </a:extLst>
          </p:cNvPr>
          <p:cNvSpPr txBox="1">
            <a:spLocks/>
          </p:cNvSpPr>
          <p:nvPr/>
        </p:nvSpPr>
        <p:spPr>
          <a:xfrm>
            <a:off x="431490" y="3795876"/>
            <a:ext cx="2642757" cy="87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/>
              <a:t>单链表：</a:t>
            </a:r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9F0170-1540-8746-AFFB-5AB4D238B425}"/>
              </a:ext>
            </a:extLst>
          </p:cNvPr>
          <p:cNvGraphicFramePr>
            <a:graphicFrameLocks noGrp="1"/>
          </p:cNvGraphicFramePr>
          <p:nvPr/>
        </p:nvGraphicFramePr>
        <p:xfrm>
          <a:off x="2698858" y="3663256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624A17D-C976-4C4D-AE38-F232E1726913}"/>
              </a:ext>
            </a:extLst>
          </p:cNvPr>
          <p:cNvGraphicFramePr>
            <a:graphicFrameLocks noGrp="1"/>
          </p:cNvGraphicFramePr>
          <p:nvPr/>
        </p:nvGraphicFramePr>
        <p:xfrm>
          <a:off x="4618826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1D1CD3A-BCFE-CC4B-A5E5-B72CC037F770}"/>
              </a:ext>
            </a:extLst>
          </p:cNvPr>
          <p:cNvGraphicFramePr>
            <a:graphicFrameLocks noGrp="1"/>
          </p:cNvGraphicFramePr>
          <p:nvPr/>
        </p:nvGraphicFramePr>
        <p:xfrm>
          <a:off x="6538794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12B2E83-5419-CB40-BF14-770BE8ACFE41}"/>
              </a:ext>
            </a:extLst>
          </p:cNvPr>
          <p:cNvGraphicFramePr>
            <a:graphicFrameLocks noGrp="1"/>
          </p:cNvGraphicFramePr>
          <p:nvPr/>
        </p:nvGraphicFramePr>
        <p:xfrm>
          <a:off x="8458762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ABE3F4F-AF66-404F-889D-22C8201B4649}"/>
              </a:ext>
            </a:extLst>
          </p:cNvPr>
          <p:cNvGraphicFramePr>
            <a:graphicFrameLocks noGrp="1"/>
          </p:cNvGraphicFramePr>
          <p:nvPr/>
        </p:nvGraphicFramePr>
        <p:xfrm>
          <a:off x="10378730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sp>
        <p:nvSpPr>
          <p:cNvPr id="12" name="右箭头 11">
            <a:extLst>
              <a:ext uri="{FF2B5EF4-FFF2-40B4-BE49-F238E27FC236}">
                <a16:creationId xmlns:a16="http://schemas.microsoft.com/office/drawing/2014/main" id="{0AB8F60F-4A5A-9348-9D1C-B4DA5330AA13}"/>
              </a:ext>
            </a:extLst>
          </p:cNvPr>
          <p:cNvSpPr/>
          <p:nvPr/>
        </p:nvSpPr>
        <p:spPr>
          <a:xfrm>
            <a:off x="4144436" y="4011930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3FC3E748-AB49-A641-B9DB-2B11011758C0}"/>
              </a:ext>
            </a:extLst>
          </p:cNvPr>
          <p:cNvSpPr/>
          <p:nvPr/>
        </p:nvSpPr>
        <p:spPr>
          <a:xfrm>
            <a:off x="6064404" y="4044044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437BEB4-FD34-794F-A893-F46964643632}"/>
              </a:ext>
            </a:extLst>
          </p:cNvPr>
          <p:cNvSpPr/>
          <p:nvPr/>
        </p:nvSpPr>
        <p:spPr>
          <a:xfrm>
            <a:off x="7985252" y="4017586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B8E4C536-8321-8847-A331-49346F8FD730}"/>
              </a:ext>
            </a:extLst>
          </p:cNvPr>
          <p:cNvSpPr/>
          <p:nvPr/>
        </p:nvSpPr>
        <p:spPr>
          <a:xfrm>
            <a:off x="9904340" y="4044044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0BD944B-E51D-8645-8B2A-9ADA02920CE4}"/>
              </a:ext>
            </a:extLst>
          </p:cNvPr>
          <p:cNvSpPr/>
          <p:nvPr/>
        </p:nvSpPr>
        <p:spPr>
          <a:xfrm>
            <a:off x="2926080" y="3223260"/>
            <a:ext cx="331470" cy="439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23EA5DC-38C1-E24A-9B99-3B524ECF7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37640"/>
              </p:ext>
            </p:extLst>
          </p:nvPr>
        </p:nvGraphicFramePr>
        <p:xfrm>
          <a:off x="10378730" y="139722"/>
          <a:ext cx="1188869" cy="1163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869">
                  <a:extLst>
                    <a:ext uri="{9D8B030D-6E8A-4147-A177-3AD203B41FA5}">
                      <a16:colId xmlns:a16="http://schemas.microsoft.com/office/drawing/2014/main" val="2041041458"/>
                    </a:ext>
                  </a:extLst>
                </a:gridCol>
              </a:tblGrid>
              <a:tr h="1163298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59458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76143B9-BE25-B446-A5F5-518B70D50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993792"/>
              </p:ext>
            </p:extLst>
          </p:nvPr>
        </p:nvGraphicFramePr>
        <p:xfrm>
          <a:off x="6538794" y="516397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new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1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第</a:t>
            </a:r>
            <a:r>
              <a:rPr kumimoji="1" lang="en-US" altLang="zh-CN" sz="4400" dirty="0"/>
              <a:t>2</a:t>
            </a:r>
            <a:r>
              <a:rPr kumimoji="1" lang="zh-CN" altLang="en-US" sz="4400" dirty="0"/>
              <a:t>章 线性表</a:t>
            </a:r>
            <a:r>
              <a:rPr kumimoji="1" lang="en-US" altLang="zh-CN" sz="4400" dirty="0"/>
              <a:t>——</a:t>
            </a:r>
            <a:r>
              <a:rPr kumimoji="1" lang="zh-CN" altLang="en-US" sz="4400" dirty="0"/>
              <a:t>顺序表的例题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5A91807-FB6D-D946-8844-19F3A7AA3230}"/>
              </a:ext>
            </a:extLst>
          </p:cNvPr>
          <p:cNvSpPr txBox="1">
            <a:spLocks/>
          </p:cNvSpPr>
          <p:nvPr/>
        </p:nvSpPr>
        <p:spPr>
          <a:xfrm>
            <a:off x="1804254" y="1802130"/>
            <a:ext cx="8911687" cy="3695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ea"/>
              <a:buAutoNum type="circleNumDbPlain"/>
            </a:pPr>
            <a:r>
              <a:rPr kumimoji="1" lang="zh-CN" altLang="en-US" dirty="0"/>
              <a:t>顺序表插入元素问题</a:t>
            </a:r>
            <a:endParaRPr kumimoji="1" lang="en-US" altLang="zh-CN" dirty="0"/>
          </a:p>
          <a:p>
            <a:pPr marL="742950" indent="-742950">
              <a:buFont typeface="+mj-ea"/>
              <a:buAutoNum type="circleNumDbPlain"/>
            </a:pPr>
            <a:endParaRPr kumimoji="1" lang="en-US" altLang="zh-CN" dirty="0"/>
          </a:p>
          <a:p>
            <a:pPr marL="742950" indent="-742950">
              <a:buFont typeface="+mj-ea"/>
              <a:buAutoNum type="circleNumDbPlain"/>
            </a:pPr>
            <a:r>
              <a:rPr kumimoji="1" lang="zh-CN" altLang="en-US" dirty="0"/>
              <a:t>顺序表删除元素问题</a:t>
            </a:r>
            <a:endParaRPr kumimoji="1" lang="en-US" altLang="zh-CN" dirty="0"/>
          </a:p>
          <a:p>
            <a:pPr marL="742950" indent="-742950">
              <a:buFont typeface="+mj-ea"/>
              <a:buAutoNum type="circleNumDbPlain"/>
            </a:pPr>
            <a:endParaRPr kumimoji="1" lang="en-US" altLang="zh-CN" dirty="0"/>
          </a:p>
          <a:p>
            <a:pPr marL="742950" indent="-742950">
              <a:buFont typeface="+mj-ea"/>
              <a:buAutoNum type="circleNumDbPlain"/>
            </a:pPr>
            <a:r>
              <a:rPr kumimoji="1" lang="zh-CN" altLang="en-US" dirty="0"/>
              <a:t>顺序删除重复元素问题</a:t>
            </a:r>
            <a:endParaRPr kumimoji="1" lang="en-US" altLang="zh-CN" dirty="0"/>
          </a:p>
          <a:p>
            <a:pPr marL="742950" indent="-742950">
              <a:buFont typeface="+mj-ea"/>
              <a:buAutoNum type="circleNumDbPlain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8321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01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07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844" y="1215254"/>
            <a:ext cx="104847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）单链表的插入操作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插入算法的时间复杂度为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O(n)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。基本语句是指针移动，而不是数据元素移动。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一般来说，数据元素移动的时间消耗要比指针移动的时间消耗大的多，上述算法仅仅移动指针而没有移动数据元素，因此实际运行速度是很快的。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插入数据元素而不移动数据元素也是链表相对于顺序表的一大特点。</a:t>
            </a:r>
            <a:endParaRPr kumimoji="1" lang="en-US" altLang="zh-CN" sz="2800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0531924-356F-36B0-877A-C8A9F65D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单链表的基本操作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457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844" y="1215254"/>
            <a:ext cx="971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）单链表的删除操作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如果要删除单链表中的第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pos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个结点，只需修改第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pos-1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个结点的后继为第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pos+1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结点的地址。因此必须首先求得第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pos-1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结点的地址并用指针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p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指向该地址，然后再释放第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pos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个结点所占的存储空间。删除过程指针变化情况如下图所示。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6606" y="481261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429424" y="4993084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981" y="4529323"/>
                <a:ext cx="10851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  <a:ea typeface="STKaiti" charset="-122"/>
                          <a:cs typeface="STKaiti" charset="-122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1" y="4529323"/>
                <a:ext cx="108512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 flipH="1">
            <a:off x="876606" y="4812610"/>
            <a:ext cx="181468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876606" y="4812610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H="1">
            <a:off x="1057079" y="4812610"/>
            <a:ext cx="380480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H="1">
            <a:off x="1419021" y="4993084"/>
            <a:ext cx="179479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H="1">
            <a:off x="1237553" y="4812610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621589" y="4808098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2182254" y="4988444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740186" y="4808098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mr-IN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46110" y="4798594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𝑝𝑜𝑠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10" y="4798594"/>
                <a:ext cx="721894" cy="360948"/>
              </a:xfrm>
              <a:prstGeom prst="rect">
                <a:avLst/>
              </a:prstGeom>
              <a:blipFill rotWithShape="0">
                <a:blip r:embed="rId3"/>
                <a:stretch>
                  <a:fillRect l="-5738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4368004" y="4798594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3024" y="4808098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V="1">
            <a:off x="3200403" y="4983932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V="1">
            <a:off x="4368004" y="5269832"/>
            <a:ext cx="0" cy="6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643824" y="5758934"/>
                <a:ext cx="108512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24" y="5758934"/>
                <a:ext cx="108512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479400" y="4806135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00" y="4806135"/>
                <a:ext cx="721894" cy="360948"/>
              </a:xfrm>
              <a:prstGeom prst="rect">
                <a:avLst/>
              </a:prstGeom>
              <a:blipFill rotWithShape="0"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/>
          <p:cNvSpPr/>
          <p:nvPr/>
        </p:nvSpPr>
        <p:spPr>
          <a:xfrm>
            <a:off x="6201294" y="4806135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06314" y="4815639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/>
          <p:cNvCxnSpPr/>
          <p:nvPr/>
        </p:nvCxnSpPr>
        <p:spPr>
          <a:xfrm flipV="1">
            <a:off x="4654497" y="4991473"/>
            <a:ext cx="826378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382791" y="4780706"/>
            <a:ext cx="121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mr-IN" altLang="zh-CN" b="1" dirty="0">
                <a:latin typeface="STKaiti" charset="-122"/>
                <a:ea typeface="STKaiti" charset="-122"/>
                <a:cs typeface="STKaiti" charset="-122"/>
              </a:rPr>
              <a:t>…</a:t>
            </a:r>
            <a:endParaRPr kumimoji="1" lang="zh-CN" altLang="en-US" b="1" dirty="0">
              <a:latin typeface="STKaiti" charset="-122"/>
              <a:ea typeface="STKaiti" charset="-122"/>
              <a:cs typeface="STKait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9520264" y="4789090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264" y="4789090"/>
                <a:ext cx="721894" cy="360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10242158" y="478909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10247178" y="4798594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178" y="4798594"/>
                <a:ext cx="721894" cy="3609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箭头连接符 54"/>
          <p:cNvCxnSpPr/>
          <p:nvPr/>
        </p:nvCxnSpPr>
        <p:spPr>
          <a:xfrm flipV="1">
            <a:off x="9182845" y="4974428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7220268" y="4785490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𝑝𝑜𝑠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268" y="4785490"/>
                <a:ext cx="721894" cy="360948"/>
              </a:xfrm>
              <a:prstGeom prst="rect">
                <a:avLst/>
              </a:prstGeom>
              <a:blipFill rotWithShape="0">
                <a:blip r:embed="rId8"/>
                <a:stretch>
                  <a:fillRect l="-5738"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7942162" y="478549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47182" y="4794994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6395365" y="4970828"/>
            <a:ext cx="826378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8349829" y="4956092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4728951" y="4157659"/>
            <a:ext cx="0" cy="724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4728951" y="4157659"/>
            <a:ext cx="28522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7581215" y="4157659"/>
            <a:ext cx="0" cy="798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标注 34"/>
          <p:cNvSpPr/>
          <p:nvPr/>
        </p:nvSpPr>
        <p:spPr>
          <a:xfrm>
            <a:off x="5343525" y="4314825"/>
            <a:ext cx="1700213" cy="1291891"/>
          </a:xfrm>
          <a:prstGeom prst="wedgeRoundRect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479400" y="5758934"/>
            <a:ext cx="132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TKaiti" charset="-122"/>
                <a:ea typeface="STKaiti" charset="-122"/>
                <a:cs typeface="STKaiti" charset="-122"/>
              </a:rPr>
              <a:t>释放空间</a:t>
            </a:r>
          </a:p>
        </p:txBody>
      </p:sp>
      <p:cxnSp>
        <p:nvCxnSpPr>
          <p:cNvPr id="60" name="直线连接符 59"/>
          <p:cNvCxnSpPr/>
          <p:nvPr/>
        </p:nvCxnSpPr>
        <p:spPr>
          <a:xfrm>
            <a:off x="4988594" y="4881809"/>
            <a:ext cx="79092" cy="2741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 flipH="1">
            <a:off x="4854523" y="4873788"/>
            <a:ext cx="259015" cy="272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>
            <a:endCxn id="38" idx="2"/>
          </p:cNvCxnSpPr>
          <p:nvPr/>
        </p:nvCxnSpPr>
        <p:spPr>
          <a:xfrm flipH="1">
            <a:off x="6567261" y="4892950"/>
            <a:ext cx="185033" cy="2836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6627407" y="4876726"/>
            <a:ext cx="79092" cy="2741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标题 1">
            <a:extLst>
              <a:ext uri="{FF2B5EF4-FFF2-40B4-BE49-F238E27FC236}">
                <a16:creationId xmlns:a16="http://schemas.microsoft.com/office/drawing/2014/main" id="{078AA7F9-C87C-955E-9F20-4514480A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07192"/>
          </a:xfrm>
        </p:spPr>
        <p:txBody>
          <a:bodyPr>
            <a:normAutofit fontScale="90000"/>
          </a:bodyPr>
          <a:lstStyle/>
          <a:p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第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2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章 线性结构</a:t>
            </a:r>
            <a:r>
              <a:rPr kumimoji="1" lang="en-US" altLang="zh-CN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——</a:t>
            </a:r>
            <a:r>
              <a:rPr kumimoji="1" lang="zh-CN" altLang="en-US" sz="4000" b="1" dirty="0">
                <a:solidFill>
                  <a:schemeClr val="tx2"/>
                </a:solidFill>
                <a:latin typeface="STKaiti" charset="-122"/>
                <a:ea typeface="STKaiti" charset="-122"/>
                <a:cs typeface="STKaiti" charset="-122"/>
              </a:rPr>
              <a:t>单链表的基本操作</a:t>
            </a:r>
            <a:endParaRPr kumimoji="1" lang="zh-CN" altLang="en-US" sz="4000" b="1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629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4573685" cy="87322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删除数据元素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结点</a:t>
            </a:r>
            <a:endParaRPr kumimoji="1"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E57DA29-9142-674B-959E-27CF6F4F9B62}"/>
              </a:ext>
            </a:extLst>
          </p:cNvPr>
          <p:cNvGraphicFramePr>
            <a:graphicFrameLocks noGrp="1"/>
          </p:cNvGraphicFramePr>
          <p:nvPr/>
        </p:nvGraphicFramePr>
        <p:xfrm>
          <a:off x="3496837" y="1625158"/>
          <a:ext cx="5944345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869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1188869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</a:tblGrid>
              <a:tr h="868256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B145A1F-D5CD-794D-A837-5D05ADC71D88}"/>
              </a:ext>
            </a:extLst>
          </p:cNvPr>
          <p:cNvSpPr txBox="1">
            <a:spLocks/>
          </p:cNvSpPr>
          <p:nvPr/>
        </p:nvSpPr>
        <p:spPr>
          <a:xfrm>
            <a:off x="482876" y="1752428"/>
            <a:ext cx="2642757" cy="87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/>
              <a:t>顺序表：</a:t>
            </a:r>
            <a:endParaRPr kumimoji="1" lang="en-US" altLang="zh-CN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1AB09B7-5EEC-2948-B43E-B72E4B6A8846}"/>
              </a:ext>
            </a:extLst>
          </p:cNvPr>
          <p:cNvSpPr txBox="1">
            <a:spLocks/>
          </p:cNvSpPr>
          <p:nvPr/>
        </p:nvSpPr>
        <p:spPr>
          <a:xfrm>
            <a:off x="431490" y="3795876"/>
            <a:ext cx="2642757" cy="873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/>
              <a:t>单链表：</a:t>
            </a:r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9F0170-1540-8746-AFFB-5AB4D238B425}"/>
              </a:ext>
            </a:extLst>
          </p:cNvPr>
          <p:cNvGraphicFramePr>
            <a:graphicFrameLocks noGrp="1"/>
          </p:cNvGraphicFramePr>
          <p:nvPr/>
        </p:nvGraphicFramePr>
        <p:xfrm>
          <a:off x="2698858" y="3663256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624A17D-C976-4C4D-AE38-F232E1726913}"/>
              </a:ext>
            </a:extLst>
          </p:cNvPr>
          <p:cNvGraphicFramePr>
            <a:graphicFrameLocks noGrp="1"/>
          </p:cNvGraphicFramePr>
          <p:nvPr/>
        </p:nvGraphicFramePr>
        <p:xfrm>
          <a:off x="4618826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1D1CD3A-BCFE-CC4B-A5E5-B72CC037F770}"/>
              </a:ext>
            </a:extLst>
          </p:cNvPr>
          <p:cNvGraphicFramePr>
            <a:graphicFrameLocks noGrp="1"/>
          </p:cNvGraphicFramePr>
          <p:nvPr/>
        </p:nvGraphicFramePr>
        <p:xfrm>
          <a:off x="6538794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12B2E83-5419-CB40-BF14-770BE8ACFE41}"/>
              </a:ext>
            </a:extLst>
          </p:cNvPr>
          <p:cNvGraphicFramePr>
            <a:graphicFrameLocks noGrp="1"/>
          </p:cNvGraphicFramePr>
          <p:nvPr/>
        </p:nvGraphicFramePr>
        <p:xfrm>
          <a:off x="8458762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ABE3F4F-AF66-404F-889D-22C8201B4649}"/>
              </a:ext>
            </a:extLst>
          </p:cNvPr>
          <p:cNvGraphicFramePr>
            <a:graphicFrameLocks noGrp="1"/>
          </p:cNvGraphicFramePr>
          <p:nvPr/>
        </p:nvGraphicFramePr>
        <p:xfrm>
          <a:off x="10378730" y="3651402"/>
          <a:ext cx="144557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89">
                  <a:extLst>
                    <a:ext uri="{9D8B030D-6E8A-4147-A177-3AD203B41FA5}">
                      <a16:colId xmlns:a16="http://schemas.microsoft.com/office/drawing/2014/main" val="3646735610"/>
                    </a:ext>
                  </a:extLst>
                </a:gridCol>
                <a:gridCol w="722789">
                  <a:extLst>
                    <a:ext uri="{9D8B030D-6E8A-4147-A177-3AD203B41FA5}">
                      <a16:colId xmlns:a16="http://schemas.microsoft.com/office/drawing/2014/main" val="3768749032"/>
                    </a:ext>
                  </a:extLst>
                </a:gridCol>
              </a:tblGrid>
              <a:tr h="891116">
                <a:tc>
                  <a:txBody>
                    <a:bodyPr/>
                    <a:lstStyle/>
                    <a:p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80278"/>
                  </a:ext>
                </a:extLst>
              </a:tr>
            </a:tbl>
          </a:graphicData>
        </a:graphic>
      </p:graphicFrame>
      <p:sp>
        <p:nvSpPr>
          <p:cNvPr id="12" name="右箭头 11">
            <a:extLst>
              <a:ext uri="{FF2B5EF4-FFF2-40B4-BE49-F238E27FC236}">
                <a16:creationId xmlns:a16="http://schemas.microsoft.com/office/drawing/2014/main" id="{0AB8F60F-4A5A-9348-9D1C-B4DA5330AA13}"/>
              </a:ext>
            </a:extLst>
          </p:cNvPr>
          <p:cNvSpPr/>
          <p:nvPr/>
        </p:nvSpPr>
        <p:spPr>
          <a:xfrm>
            <a:off x="4144436" y="4011930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3FC3E748-AB49-A641-B9DB-2B11011758C0}"/>
              </a:ext>
            </a:extLst>
          </p:cNvPr>
          <p:cNvSpPr/>
          <p:nvPr/>
        </p:nvSpPr>
        <p:spPr>
          <a:xfrm>
            <a:off x="6064404" y="4044044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7437BEB4-FD34-794F-A893-F46964643632}"/>
              </a:ext>
            </a:extLst>
          </p:cNvPr>
          <p:cNvSpPr/>
          <p:nvPr/>
        </p:nvSpPr>
        <p:spPr>
          <a:xfrm>
            <a:off x="7985252" y="4017586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B8E4C536-8321-8847-A331-49346F8FD730}"/>
              </a:ext>
            </a:extLst>
          </p:cNvPr>
          <p:cNvSpPr/>
          <p:nvPr/>
        </p:nvSpPr>
        <p:spPr>
          <a:xfrm>
            <a:off x="9904340" y="4044044"/>
            <a:ext cx="474390" cy="220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D0BD944B-E51D-8645-8B2A-9ADA02920CE4}"/>
              </a:ext>
            </a:extLst>
          </p:cNvPr>
          <p:cNvSpPr/>
          <p:nvPr/>
        </p:nvSpPr>
        <p:spPr>
          <a:xfrm>
            <a:off x="2926080" y="3223260"/>
            <a:ext cx="331470" cy="439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716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97769" y="0"/>
            <a:ext cx="971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3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）单链表的删除操作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357"/>
            <a:ext cx="11329988" cy="4443546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216569" y="5192595"/>
            <a:ext cx="971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上面算法的时间主要耗费在位置的查找上，如果以指针移动作为基本语句，其时间复杂度为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O(n)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。同单链表的结点插入算法一样，单链表的结点删除操作也不需要移动数据元素，运行起来是很高效的。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806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60170" y="523220"/>
            <a:ext cx="988469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）单链表的创建操作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创建单链表的过程域创建顺序表的过程不同，单链表结点所占空间不是一次分配或预先划定的，而是根据结点个数不同即时生成的，并按需分配空间。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单链表的创建可以通过其他操作来实现，例如，首先创建一个空的单链表，然后依次动态生成元素结点，并逐个插入链表而得。数据的插入有两种方法，从链表头部开始插入和从链表尾部开始插入。由于从链表尾部开始插入需要跟踪尾部结点的位置。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因此使用，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从头部开始插入结点的方法建立单链表，此时要求数据元素以相反的顺序读入，每读入一个数据，就为其创建一个结点，并将其插入链表的头部。</a:t>
            </a:r>
            <a:endParaRPr kumimoji="1" lang="en-US" altLang="zh-CN" sz="2800" b="1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102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64480" y="206015"/>
            <a:ext cx="9656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）单链表的创建操作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例如，创建单链表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(1,2,3,4,5)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，则头部插入创建单链表过程实现：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5169" y="1440758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57987" y="1621232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805169" y="1440758"/>
            <a:ext cx="181468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 flipH="1">
            <a:off x="805169" y="1440758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H="1">
            <a:off x="985642" y="1440758"/>
            <a:ext cx="380480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H="1">
            <a:off x="1347584" y="1621232"/>
            <a:ext cx="179479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H="1">
            <a:off x="1166116" y="1440758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27063" y="1435750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63" y="1435750"/>
                <a:ext cx="721894" cy="3609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805169" y="220805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357987" y="2388524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 flipH="1">
            <a:off x="805169" y="2208050"/>
            <a:ext cx="181468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H="1">
            <a:off x="805169" y="2208050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H="1">
            <a:off x="985642" y="2208050"/>
            <a:ext cx="380480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H="1">
            <a:off x="1347584" y="2383516"/>
            <a:ext cx="179479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/>
          <p:cNvCxnSpPr/>
          <p:nvPr/>
        </p:nvCxnSpPr>
        <p:spPr>
          <a:xfrm flipH="1">
            <a:off x="1166116" y="2208050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527063" y="221269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2204845" y="2374236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639799" y="220341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361693" y="2193762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693" y="2193762"/>
                <a:ext cx="721894" cy="3609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805169" y="2987133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V="1">
            <a:off x="357987" y="3167607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H="1">
            <a:off x="805169" y="2987133"/>
            <a:ext cx="181468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/>
          <p:nvPr/>
        </p:nvCxnSpPr>
        <p:spPr>
          <a:xfrm flipH="1">
            <a:off x="805169" y="2987133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 flipH="1">
            <a:off x="985642" y="2987133"/>
            <a:ext cx="380480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>
            <a:off x="1347584" y="3162599"/>
            <a:ext cx="179479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 flipH="1">
            <a:off x="1166116" y="2987133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527063" y="2991773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 flipV="1">
            <a:off x="2204845" y="3153319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639799" y="2982493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361693" y="2987133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线箭头连接符 43"/>
          <p:cNvCxnSpPr/>
          <p:nvPr/>
        </p:nvCxnSpPr>
        <p:spPr>
          <a:xfrm flipV="1">
            <a:off x="4039475" y="3143671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474429" y="2972845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5196323" y="2977485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23" y="2977485"/>
                <a:ext cx="721894" cy="3609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805169" y="3707028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47"/>
          <p:cNvCxnSpPr/>
          <p:nvPr/>
        </p:nvCxnSpPr>
        <p:spPr>
          <a:xfrm flipV="1">
            <a:off x="357987" y="3887502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/>
          <p:nvPr/>
        </p:nvCxnSpPr>
        <p:spPr>
          <a:xfrm flipH="1">
            <a:off x="805169" y="3707028"/>
            <a:ext cx="181468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H="1">
            <a:off x="805169" y="3707028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/>
          <p:nvPr/>
        </p:nvCxnSpPr>
        <p:spPr>
          <a:xfrm flipH="1">
            <a:off x="985642" y="3707028"/>
            <a:ext cx="380480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/>
          <p:nvPr/>
        </p:nvCxnSpPr>
        <p:spPr>
          <a:xfrm flipH="1">
            <a:off x="1347584" y="3882494"/>
            <a:ext cx="179479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>
            <a:off x="1166116" y="3707028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1527063" y="3711668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V="1">
            <a:off x="2204845" y="3873214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639799" y="3702388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361693" y="3707028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线箭头连接符 57"/>
          <p:cNvCxnSpPr/>
          <p:nvPr/>
        </p:nvCxnSpPr>
        <p:spPr>
          <a:xfrm flipV="1">
            <a:off x="5868274" y="3863566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303228" y="369274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7025122" y="3697380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122" y="3697380"/>
                <a:ext cx="721894" cy="3609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线箭头连接符 60"/>
          <p:cNvCxnSpPr/>
          <p:nvPr/>
        </p:nvCxnSpPr>
        <p:spPr>
          <a:xfrm flipV="1">
            <a:off x="4040146" y="3858558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475100" y="3687732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196994" y="3692372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05169" y="444464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线箭头连接符 64"/>
          <p:cNvCxnSpPr/>
          <p:nvPr/>
        </p:nvCxnSpPr>
        <p:spPr>
          <a:xfrm flipV="1">
            <a:off x="357987" y="4625114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 flipH="1">
            <a:off x="805169" y="4444640"/>
            <a:ext cx="181468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/>
          <p:cNvCxnSpPr/>
          <p:nvPr/>
        </p:nvCxnSpPr>
        <p:spPr>
          <a:xfrm flipH="1">
            <a:off x="805169" y="4444640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 flipH="1">
            <a:off x="985642" y="4444640"/>
            <a:ext cx="380480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 flipH="1">
            <a:off x="1347584" y="4620106"/>
            <a:ext cx="179479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 flipH="1">
            <a:off x="1166116" y="4444640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527063" y="444928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线箭头连接符 71"/>
          <p:cNvCxnSpPr/>
          <p:nvPr/>
        </p:nvCxnSpPr>
        <p:spPr>
          <a:xfrm flipV="1">
            <a:off x="4042758" y="4610826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477712" y="444000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199606" y="4444640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5" name="直线箭头连接符 74"/>
          <p:cNvCxnSpPr/>
          <p:nvPr/>
        </p:nvCxnSpPr>
        <p:spPr>
          <a:xfrm flipV="1">
            <a:off x="7682794" y="4601178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117748" y="4430352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8839642" y="4434992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642" y="4434992"/>
                <a:ext cx="721894" cy="3609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线箭头连接符 77"/>
          <p:cNvCxnSpPr/>
          <p:nvPr/>
        </p:nvCxnSpPr>
        <p:spPr>
          <a:xfrm flipV="1">
            <a:off x="5878059" y="4596170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313013" y="4425344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034907" y="4429984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 flipV="1">
            <a:off x="2225427" y="4605818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60381" y="4434992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382275" y="4439632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81639" y="5239425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线箭头连接符 104"/>
          <p:cNvCxnSpPr/>
          <p:nvPr/>
        </p:nvCxnSpPr>
        <p:spPr>
          <a:xfrm flipV="1">
            <a:off x="334457" y="5419899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/>
          <p:cNvCxnSpPr/>
          <p:nvPr/>
        </p:nvCxnSpPr>
        <p:spPr>
          <a:xfrm flipH="1">
            <a:off x="781639" y="5239425"/>
            <a:ext cx="181468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/>
          <p:nvPr/>
        </p:nvCxnSpPr>
        <p:spPr>
          <a:xfrm flipH="1">
            <a:off x="781639" y="5239425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/>
          <p:cNvCxnSpPr/>
          <p:nvPr/>
        </p:nvCxnSpPr>
        <p:spPr>
          <a:xfrm flipH="1">
            <a:off x="962112" y="5239425"/>
            <a:ext cx="380480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/>
          <p:cNvCxnSpPr/>
          <p:nvPr/>
        </p:nvCxnSpPr>
        <p:spPr>
          <a:xfrm flipH="1">
            <a:off x="1324054" y="5414891"/>
            <a:ext cx="179479" cy="180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/>
          <p:cNvCxnSpPr/>
          <p:nvPr/>
        </p:nvCxnSpPr>
        <p:spPr>
          <a:xfrm flipH="1">
            <a:off x="1142586" y="5239425"/>
            <a:ext cx="360947" cy="360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1503533" y="5244065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2" name="直线箭头连接符 111"/>
          <p:cNvCxnSpPr/>
          <p:nvPr/>
        </p:nvCxnSpPr>
        <p:spPr>
          <a:xfrm flipV="1">
            <a:off x="5862328" y="5405611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6297282" y="5234785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019176" y="5239425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线箭头连接符 114"/>
          <p:cNvCxnSpPr/>
          <p:nvPr/>
        </p:nvCxnSpPr>
        <p:spPr>
          <a:xfrm flipV="1">
            <a:off x="9502364" y="5395963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9937318" y="5225137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/>
              <p:cNvSpPr/>
              <p:nvPr/>
            </p:nvSpPr>
            <p:spPr>
              <a:xfrm>
                <a:off x="10659212" y="5229777"/>
                <a:ext cx="721894" cy="3609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矩形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212" y="5229777"/>
                <a:ext cx="721894" cy="360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线箭头连接符 117"/>
          <p:cNvCxnSpPr/>
          <p:nvPr/>
        </p:nvCxnSpPr>
        <p:spPr>
          <a:xfrm flipV="1">
            <a:off x="7697629" y="5390955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8132583" y="5220129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854477" y="5224769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1" name="直线箭头连接符 120"/>
          <p:cNvCxnSpPr/>
          <p:nvPr/>
        </p:nvCxnSpPr>
        <p:spPr>
          <a:xfrm flipV="1">
            <a:off x="4044997" y="5400603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4479951" y="5229777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201845" y="5234417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线箭头连接符 123"/>
          <p:cNvCxnSpPr/>
          <p:nvPr/>
        </p:nvCxnSpPr>
        <p:spPr>
          <a:xfrm flipV="1">
            <a:off x="2221573" y="5415494"/>
            <a:ext cx="447182" cy="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656527" y="5244668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378421" y="5249308"/>
            <a:ext cx="721894" cy="360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0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0190" y="0"/>
            <a:ext cx="9656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4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）单链表的创建操作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例如，创建单链表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(1,2,3,4,5)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，则头部插入创建单链表过程实现：</a:t>
            </a:r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463"/>
            <a:ext cx="9685686" cy="524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21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8638" y="1956525"/>
            <a:ext cx="5186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5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）单链表的其他操作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初始化、销毁、清空、判空）</a:t>
            </a:r>
            <a:endParaRPr kumimoji="1" lang="en-US" altLang="zh-CN" sz="2800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88" y="0"/>
            <a:ext cx="5700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4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88" y="0"/>
            <a:ext cx="6418748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1" y="1827937"/>
            <a:ext cx="4543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en-US" altLang="zh-CN" sz="2800" dirty="0">
                <a:latin typeface="STKaiti" charset="-122"/>
                <a:ea typeface="STKaiti" charset="-122"/>
                <a:cs typeface="STKaiti" charset="-122"/>
              </a:rPr>
              <a:t>6</a:t>
            </a:r>
            <a:r>
              <a:rPr kumimoji="1" lang="zh-CN" altLang="en-US" sz="2800" dirty="0">
                <a:latin typeface="STKaiti" charset="-122"/>
                <a:ea typeface="STKaiti" charset="-122"/>
                <a:cs typeface="STKaiti" charset="-122"/>
              </a:rPr>
              <a:t>）单链表的其他操作</a:t>
            </a:r>
            <a:endParaRPr kumimoji="1" lang="en-US" altLang="zh-CN" sz="28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800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（</a:t>
            </a:r>
            <a:r>
              <a:rPr kumimoji="1" lang="zh-CN" altLang="en-US" sz="2800" b="1" dirty="0">
                <a:solidFill>
                  <a:schemeClr val="accent2"/>
                </a:solidFill>
                <a:latin typeface="STKaiti" charset="-122"/>
                <a:ea typeface="STKaiti" charset="-122"/>
                <a:cs typeface="STKaiti" charset="-122"/>
              </a:rPr>
              <a:t>求长度、求结点的前驱、求结点的后继）</a:t>
            </a:r>
            <a:endParaRPr kumimoji="1" lang="en-US" altLang="zh-CN" sz="2800" dirty="0">
              <a:solidFill>
                <a:schemeClr val="accent2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68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顺序表插入元素（插入位置</a:t>
            </a:r>
            <a:r>
              <a:rPr kumimoji="1" lang="en-US" altLang="zh-CN" dirty="0"/>
              <a:t>[0,len-1]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E57DA29-9142-674B-959E-27CF6F4F9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76231"/>
              </p:ext>
            </p:extLst>
          </p:nvPr>
        </p:nvGraphicFramePr>
        <p:xfrm>
          <a:off x="1551940" y="1668356"/>
          <a:ext cx="81280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1632739"/>
                    </a:ext>
                  </a:extLst>
                </a:gridCol>
              </a:tblGrid>
              <a:tr h="1040554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3580250-0946-D241-8241-767CBD609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82309"/>
              </p:ext>
            </p:extLst>
          </p:nvPr>
        </p:nvGraphicFramePr>
        <p:xfrm>
          <a:off x="1551940" y="3535256"/>
          <a:ext cx="81280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1632739"/>
                    </a:ext>
                  </a:extLst>
                </a:gridCol>
              </a:tblGrid>
              <a:tr h="1040554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new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580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5912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STKaiti" charset="-122"/>
                <a:ea typeface="STKaiti" charset="-122"/>
                <a:cs typeface="STKaiti" charset="-122"/>
              </a:rPr>
              <a:t>单链表的基本操作</a:t>
            </a:r>
            <a:endParaRPr kumimoji="1" lang="en-US" altLang="zh-CN" sz="2800" b="1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8740" y="1531620"/>
            <a:ext cx="96440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与顺序表不同，除初始化（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List_Init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）和判空（</a:t>
            </a:r>
            <a:r>
              <a:rPr kumimoji="1" lang="en-US" altLang="zh-CN" sz="2400" dirty="0" err="1">
                <a:latin typeface="STKaiti" charset="-122"/>
                <a:ea typeface="STKaiti" charset="-122"/>
                <a:cs typeface="STKaiti" charset="-122"/>
              </a:rPr>
              <a:t>List_Empty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）外，几乎所有的单链表的操作都涉及指针的大量移动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(p=p-&gt;next)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，如果把指针移动作为基本语句，则它们的时间复杂度都是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O(n).</a:t>
            </a:r>
          </a:p>
          <a:p>
            <a:endParaRPr kumimoji="1" lang="en-US" altLang="zh-CN" sz="2400" dirty="0">
              <a:latin typeface="STKaiti" charset="-122"/>
              <a:ea typeface="STKaiti" charset="-122"/>
              <a:cs typeface="STKaiti" charset="-122"/>
            </a:endParaRPr>
          </a:p>
          <a:p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需要注意的是，不同情况下时间复杂度可能是不同的。对于插入和删除操作，如果已知被操作结点的前驱指针，则它们的操作仅仅需要修改有限的几个指针即可，时间复杂度是</a:t>
            </a:r>
            <a:r>
              <a:rPr kumimoji="1" lang="en-US" altLang="zh-CN" sz="2400" dirty="0">
                <a:latin typeface="STKaiti" charset="-122"/>
                <a:ea typeface="STKaiti" charset="-122"/>
                <a:cs typeface="STKaiti" charset="-122"/>
              </a:rPr>
              <a:t>O(1)</a:t>
            </a:r>
            <a:r>
              <a:rPr kumimoji="1" lang="zh-CN" altLang="en-US" sz="2400" dirty="0">
                <a:latin typeface="STKaiti" charset="-122"/>
                <a:ea typeface="STKaiti" charset="-122"/>
                <a:cs typeface="STKaiti" charset="-122"/>
              </a:rPr>
              <a:t>，而不像顺序表那样需要移动大量的数据元素。即使考虑指针移动所花费的时间，因为指针移动仅仅是简单变量（相当于整型变量）的赋值操作，和移动数据元素相比，也能节省很多时间，这正是</a:t>
            </a:r>
            <a:r>
              <a:rPr kumimoji="1" lang="zh-CN" altLang="en-US" sz="2400" b="1" i="1" dirty="0">
                <a:latin typeface="STKaiti" charset="-122"/>
                <a:ea typeface="STKaiti" charset="-122"/>
                <a:cs typeface="STKaiti" charset="-122"/>
              </a:rPr>
              <a:t>链式存储结构的一个重要优势</a:t>
            </a:r>
          </a:p>
        </p:txBody>
      </p:sp>
    </p:spTree>
    <p:extLst>
      <p:ext uri="{BB962C8B-B14F-4D97-AF65-F5344CB8AC3E}">
        <p14:creationId xmlns:p14="http://schemas.microsoft.com/office/powerpoint/2010/main" val="333177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顺序表插入元素（插入位置</a:t>
            </a:r>
            <a:r>
              <a:rPr kumimoji="1" lang="en-US" altLang="zh-CN" dirty="0"/>
              <a:t>[0,len]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A17869-1312-3A43-A9D0-DD6C6424FEC4}"/>
              </a:ext>
            </a:extLst>
          </p:cNvPr>
          <p:cNvSpPr/>
          <p:nvPr/>
        </p:nvSpPr>
        <p:spPr>
          <a:xfrm>
            <a:off x="626965" y="179907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" sz="2800" dirty="0">
                <a:latin typeface="TimesNewRomanPSMT" panose="02020603050405020304" pitchFamily="18" charset="0"/>
              </a:rPr>
              <a:t>在</a:t>
            </a:r>
            <a:r>
              <a:rPr lang="zh-CN" altLang="en-US" sz="2800" dirty="0">
                <a:latin typeface="TimesNewRomanPSMT" panose="02020603050405020304" pitchFamily="18" charset="0"/>
              </a:rPr>
              <a:t>顺序表中第</a:t>
            </a:r>
            <a:r>
              <a:rPr lang="en-US" altLang="zh-CN" sz="2800" dirty="0">
                <a:latin typeface="TimesNewRomanPSMT" panose="02020603050405020304" pitchFamily="18" charset="0"/>
              </a:rPr>
              <a:t>i</a:t>
            </a:r>
            <a:r>
              <a:rPr lang="zh-CN" altLang="en-US" sz="2800" dirty="0">
                <a:latin typeface="TimesNewRomanPSMT" panose="02020603050405020304" pitchFamily="18" charset="0"/>
              </a:rPr>
              <a:t>个位置处插入元素</a:t>
            </a:r>
            <a:endParaRPr lang="en" altLang="zh-CN" sz="2800" dirty="0">
              <a:latin typeface="TimesNewRomanPSMT" panose="02020603050405020304" pitchFamily="18" charset="0"/>
            </a:endParaRPr>
          </a:p>
          <a:p>
            <a:r>
              <a:rPr lang="en" altLang="zh-CN" sz="2800" dirty="0">
                <a:latin typeface="TimesNewRomanPSMT" panose="02020603050405020304" pitchFamily="18" charset="0"/>
              </a:rPr>
              <a:t>for (j=len-1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" altLang="zh-CN" sz="2800" dirty="0">
                <a:latin typeface="TimesNewRomanPSMT" panose="02020603050405020304" pitchFamily="18" charset="0"/>
              </a:rPr>
              <a:t>j&gt;= </a:t>
            </a:r>
            <a:r>
              <a:rPr lang="en" altLang="zh-CN" sz="2800" dirty="0">
                <a:solidFill>
                  <a:srgbClr val="C00000"/>
                </a:solidFill>
                <a:latin typeface="TimesNewRomanPSMT" panose="02020603050405020304" pitchFamily="18" charset="0"/>
              </a:rPr>
              <a:t>i-1</a:t>
            </a:r>
            <a:r>
              <a:rPr lang="en" altLang="zh-CN" sz="2800" dirty="0">
                <a:latin typeface="TimesNewRomanPSMT" panose="02020603050405020304" pitchFamily="18" charset="0"/>
              </a:rPr>
              <a:t> 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" altLang="zh-CN" sz="2800" dirty="0">
                <a:latin typeface="TimesNewRomanPSMT" panose="02020603050405020304" pitchFamily="18" charset="0"/>
              </a:rPr>
              <a:t>j--) </a:t>
            </a:r>
            <a:endParaRPr lang="en" altLang="zh-CN" sz="2800" dirty="0"/>
          </a:p>
          <a:p>
            <a:r>
              <a:rPr lang="en" altLang="zh-CN" sz="2800" dirty="0">
                <a:latin typeface="TimesNewRomanPSMT" panose="02020603050405020304" pitchFamily="18" charset="0"/>
              </a:rPr>
              <a:t>	L-&gt;data[ j+1] = L-&gt;data[ j]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r>
              <a:rPr lang="en" altLang="zh-CN" sz="2800" dirty="0">
                <a:latin typeface="TimesNewRomanPSMT" panose="02020603050405020304" pitchFamily="18" charset="0"/>
              </a:rPr>
              <a:t>L-&gt;data[</a:t>
            </a:r>
            <a:r>
              <a:rPr lang="en" altLang="zh-CN" sz="2800" dirty="0" err="1">
                <a:latin typeface="TimesNewRomanPSMT" panose="02020603050405020304" pitchFamily="18" charset="0"/>
              </a:rPr>
              <a:t>i</a:t>
            </a:r>
            <a:r>
              <a:rPr lang="en" altLang="zh-CN" sz="2800" dirty="0">
                <a:latin typeface="TimesNewRomanPSMT" panose="02020603050405020304" pitchFamily="18" charset="0"/>
              </a:rPr>
              <a:t> –1] = x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" altLang="zh-CN" sz="2800" dirty="0">
              <a:latin typeface="TimesNewRomanPSMT" panose="02020603050405020304" pitchFamily="18" charset="0"/>
            </a:endParaRPr>
          </a:p>
          <a:p>
            <a:r>
              <a:rPr lang="en" altLang="zh-CN" sz="2800" dirty="0">
                <a:latin typeface="TimesNewRomanPSMT" panose="02020603050405020304" pitchFamily="18" charset="0"/>
              </a:rPr>
              <a:t>L-&gt;last = L-&gt;last+1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" altLang="zh-CN" sz="2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7C3AEF-C3EE-3A41-9B81-35D4BCA1E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0098"/>
              </p:ext>
            </p:extLst>
          </p:nvPr>
        </p:nvGraphicFramePr>
        <p:xfrm>
          <a:off x="6260098" y="1802130"/>
          <a:ext cx="579754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258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966258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966258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966258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966258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  <a:gridCol w="966258">
                  <a:extLst>
                    <a:ext uri="{9D8B030D-6E8A-4147-A177-3AD203B41FA5}">
                      <a16:colId xmlns:a16="http://schemas.microsoft.com/office/drawing/2014/main" val="4111632739"/>
                    </a:ext>
                  </a:extLst>
                </a:gridCol>
              </a:tblGrid>
              <a:tr h="475826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9A0636-5634-FC4A-9F91-000C539BB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72069"/>
              </p:ext>
            </p:extLst>
          </p:nvPr>
        </p:nvGraphicFramePr>
        <p:xfrm>
          <a:off x="6260098" y="3345910"/>
          <a:ext cx="57226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770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4111632739"/>
                    </a:ext>
                  </a:extLst>
                </a:gridCol>
              </a:tblGrid>
              <a:tr h="1254220">
                <a:tc>
                  <a:txBody>
                    <a:bodyPr/>
                    <a:lstStyle/>
                    <a:p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new</a:t>
                      </a:r>
                      <a:endParaRPr lang="zh-CN" alt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2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顺序表插入元素（插入位置</a:t>
            </a:r>
            <a:r>
              <a:rPr kumimoji="1" lang="en-US" altLang="zh-CN" dirty="0"/>
              <a:t>[0,len]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A17869-1312-3A43-A9D0-DD6C6424FEC4}"/>
              </a:ext>
            </a:extLst>
          </p:cNvPr>
          <p:cNvSpPr/>
          <p:nvPr/>
        </p:nvSpPr>
        <p:spPr>
          <a:xfrm>
            <a:off x="626965" y="179907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" sz="2800" dirty="0">
                <a:latin typeface="TimesNewRomanPSMT" panose="02020603050405020304" pitchFamily="18" charset="0"/>
              </a:rPr>
              <a:t>在</a:t>
            </a:r>
            <a:r>
              <a:rPr lang="zh-CN" altLang="en-US" sz="2800" dirty="0">
                <a:latin typeface="TimesNewRomanPSMT" panose="02020603050405020304" pitchFamily="18" charset="0"/>
              </a:rPr>
              <a:t>顺序表中第</a:t>
            </a:r>
            <a:r>
              <a:rPr lang="en-US" altLang="zh-CN" sz="2800" dirty="0">
                <a:latin typeface="TimesNewRomanPSMT" panose="02020603050405020304" pitchFamily="18" charset="0"/>
              </a:rPr>
              <a:t>i</a:t>
            </a:r>
            <a:r>
              <a:rPr lang="zh-CN" altLang="en-US" sz="2800" dirty="0">
                <a:latin typeface="TimesNewRomanPSMT" panose="02020603050405020304" pitchFamily="18" charset="0"/>
              </a:rPr>
              <a:t>个位置处插入元素</a:t>
            </a:r>
            <a:endParaRPr lang="en" altLang="zh-CN" sz="2800" dirty="0">
              <a:latin typeface="TimesNewRomanPSMT" panose="02020603050405020304" pitchFamily="18" charset="0"/>
            </a:endParaRPr>
          </a:p>
          <a:p>
            <a:r>
              <a:rPr lang="en" altLang="zh-CN" sz="2800" dirty="0">
                <a:latin typeface="TimesNewRomanPSMT" panose="02020603050405020304" pitchFamily="18" charset="0"/>
              </a:rPr>
              <a:t>for (j=len-1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" altLang="zh-CN" sz="2800" dirty="0">
                <a:latin typeface="TimesNewRomanPSMT" panose="02020603050405020304" pitchFamily="18" charset="0"/>
              </a:rPr>
              <a:t>j&gt;= </a:t>
            </a:r>
            <a:r>
              <a:rPr lang="en" altLang="zh-CN" sz="2800" dirty="0">
                <a:solidFill>
                  <a:srgbClr val="C00000"/>
                </a:solidFill>
                <a:latin typeface="TimesNewRomanPSMT" panose="02020603050405020304" pitchFamily="18" charset="0"/>
              </a:rPr>
              <a:t>i-1</a:t>
            </a:r>
            <a:r>
              <a:rPr lang="en" altLang="zh-CN" sz="2800" dirty="0">
                <a:latin typeface="TimesNewRomanPSMT" panose="02020603050405020304" pitchFamily="18" charset="0"/>
              </a:rPr>
              <a:t> 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" altLang="zh-CN" sz="2800" dirty="0">
                <a:latin typeface="TimesNewRomanPSMT" panose="02020603050405020304" pitchFamily="18" charset="0"/>
              </a:rPr>
              <a:t>j--) </a:t>
            </a:r>
            <a:endParaRPr lang="en" altLang="zh-CN" sz="2800" dirty="0"/>
          </a:p>
          <a:p>
            <a:r>
              <a:rPr lang="en" altLang="zh-CN" sz="2800" dirty="0">
                <a:latin typeface="TimesNewRomanPSMT" panose="02020603050405020304" pitchFamily="18" charset="0"/>
              </a:rPr>
              <a:t>	L-&gt;data[ j+1] = L-&gt;data[ j]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r>
              <a:rPr lang="en" altLang="zh-CN" sz="2800" dirty="0">
                <a:latin typeface="TimesNewRomanPSMT" panose="02020603050405020304" pitchFamily="18" charset="0"/>
              </a:rPr>
              <a:t>L-&gt;data[</a:t>
            </a:r>
            <a:r>
              <a:rPr lang="en" altLang="zh-CN" sz="2800" dirty="0" err="1">
                <a:latin typeface="TimesNewRomanPSMT" panose="02020603050405020304" pitchFamily="18" charset="0"/>
              </a:rPr>
              <a:t>i</a:t>
            </a:r>
            <a:r>
              <a:rPr lang="en" altLang="zh-CN" sz="2800" dirty="0">
                <a:latin typeface="TimesNewRomanPSMT" panose="02020603050405020304" pitchFamily="18" charset="0"/>
              </a:rPr>
              <a:t> –1] = x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" altLang="zh-CN" sz="2800" dirty="0">
              <a:latin typeface="TimesNewRomanPSMT" panose="02020603050405020304" pitchFamily="18" charset="0"/>
            </a:endParaRPr>
          </a:p>
          <a:p>
            <a:r>
              <a:rPr lang="en" altLang="zh-CN" sz="2800" dirty="0">
                <a:latin typeface="TimesNewRomanPSMT" panose="02020603050405020304" pitchFamily="18" charset="0"/>
              </a:rPr>
              <a:t>L-&gt;last = L-&gt;last+1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97E2B3-B016-A04C-BEA9-973F6C5B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862" y="2519860"/>
            <a:ext cx="6088908" cy="183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1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顺序表插入元素（插入位置</a:t>
            </a:r>
            <a:r>
              <a:rPr kumimoji="1" lang="en-US" altLang="zh-CN" dirty="0"/>
              <a:t>[0,len]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A17869-1312-3A43-A9D0-DD6C6424FEC4}"/>
              </a:ext>
            </a:extLst>
          </p:cNvPr>
          <p:cNvSpPr/>
          <p:nvPr/>
        </p:nvSpPr>
        <p:spPr>
          <a:xfrm>
            <a:off x="626965" y="1799072"/>
            <a:ext cx="5408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400" dirty="0">
                <a:latin typeface="TimesNewRomanPSMT" panose="02020603050405020304" pitchFamily="18" charset="0"/>
              </a:rPr>
              <a:t>在</a:t>
            </a:r>
            <a:r>
              <a:rPr lang="zh-CN" altLang="en-US" sz="2400" dirty="0">
                <a:latin typeface="TimesNewRomanPSMT" panose="02020603050405020304" pitchFamily="18" charset="0"/>
              </a:rPr>
              <a:t>顺序表中第</a:t>
            </a:r>
            <a:r>
              <a:rPr lang="en-US" altLang="zh-CN" sz="2400" dirty="0">
                <a:latin typeface="TimesNewRomanPSMT" panose="02020603050405020304" pitchFamily="18" charset="0"/>
              </a:rPr>
              <a:t>i</a:t>
            </a:r>
            <a:r>
              <a:rPr lang="zh-CN" altLang="en-US" sz="2400" dirty="0">
                <a:latin typeface="TimesNewRomanPSMT" panose="02020603050405020304" pitchFamily="18" charset="0"/>
              </a:rPr>
              <a:t>个位置处插入元素</a:t>
            </a:r>
            <a:endParaRPr lang="en" altLang="zh-CN" sz="2400" dirty="0">
              <a:latin typeface="TimesNewRomanPSMT" panose="02020603050405020304" pitchFamily="18" charset="0"/>
            </a:endParaRPr>
          </a:p>
          <a:p>
            <a:r>
              <a:rPr lang="en" altLang="zh-CN" sz="2400" dirty="0">
                <a:latin typeface="TimesNewRomanPSMT" panose="02020603050405020304" pitchFamily="18" charset="0"/>
              </a:rPr>
              <a:t>for (j=len-1</a:t>
            </a:r>
            <a:r>
              <a:rPr lang="e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" altLang="zh-CN" sz="2400" dirty="0">
                <a:latin typeface="TimesNewRomanPSMT" panose="02020603050405020304" pitchFamily="18" charset="0"/>
              </a:rPr>
              <a:t>j&gt;= </a:t>
            </a:r>
            <a:r>
              <a:rPr lang="en" altLang="zh-CN" sz="2400" dirty="0">
                <a:solidFill>
                  <a:srgbClr val="C00000"/>
                </a:solidFill>
                <a:latin typeface="TimesNewRomanPSMT" panose="02020603050405020304" pitchFamily="18" charset="0"/>
              </a:rPr>
              <a:t>i-1</a:t>
            </a:r>
            <a:r>
              <a:rPr lang="en" altLang="zh-CN" sz="2400" dirty="0">
                <a:latin typeface="TimesNewRomanPSMT" panose="02020603050405020304" pitchFamily="18" charset="0"/>
              </a:rPr>
              <a:t> </a:t>
            </a:r>
            <a:r>
              <a:rPr lang="e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" altLang="zh-CN" sz="2400" dirty="0">
                <a:latin typeface="TimesNewRomanPSMT" panose="02020603050405020304" pitchFamily="18" charset="0"/>
              </a:rPr>
              <a:t>j--) </a:t>
            </a:r>
            <a:endParaRPr lang="en" altLang="zh-CN" sz="2400" dirty="0"/>
          </a:p>
          <a:p>
            <a:r>
              <a:rPr lang="en" altLang="zh-CN" sz="2400" dirty="0">
                <a:latin typeface="TimesNewRomanPSMT" panose="02020603050405020304" pitchFamily="18" charset="0"/>
              </a:rPr>
              <a:t>	L-&gt;data[ j+1] = L-&gt;data[ j]</a:t>
            </a:r>
            <a:r>
              <a:rPr lang="e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r>
              <a:rPr lang="en" altLang="zh-CN" sz="2400" dirty="0">
                <a:latin typeface="TimesNewRomanPSMT" panose="02020603050405020304" pitchFamily="18" charset="0"/>
              </a:rPr>
              <a:t>L-&gt;data[</a:t>
            </a:r>
            <a:r>
              <a:rPr lang="en" altLang="zh-CN" sz="2400" dirty="0" err="1">
                <a:latin typeface="TimesNewRomanPSMT" panose="02020603050405020304" pitchFamily="18" charset="0"/>
              </a:rPr>
              <a:t>i</a:t>
            </a:r>
            <a:r>
              <a:rPr lang="en" altLang="zh-CN" sz="2400" dirty="0">
                <a:latin typeface="TimesNewRomanPSMT" panose="02020603050405020304" pitchFamily="18" charset="0"/>
              </a:rPr>
              <a:t> –1] = x</a:t>
            </a:r>
            <a:r>
              <a:rPr lang="e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" altLang="zh-CN" sz="2400" dirty="0">
              <a:latin typeface="TimesNewRomanPSMT" panose="02020603050405020304" pitchFamily="18" charset="0"/>
            </a:endParaRPr>
          </a:p>
          <a:p>
            <a:r>
              <a:rPr lang="en" altLang="zh-CN" sz="2400" dirty="0">
                <a:latin typeface="TimesNewRomanPSMT" panose="02020603050405020304" pitchFamily="18" charset="0"/>
              </a:rPr>
              <a:t>L-&gt;last = L-&gt;last+1</a:t>
            </a:r>
            <a:r>
              <a:rPr lang="en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C5950D-7D89-CA4F-BF29-76D533094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84" y="3502872"/>
            <a:ext cx="8574216" cy="33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顺序表删除元素（删除位置</a:t>
            </a:r>
            <a:r>
              <a:rPr kumimoji="1" lang="en-US" altLang="zh-CN" dirty="0"/>
              <a:t>[0,len-1]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E57DA29-9142-674B-959E-27CF6F4F9B62}"/>
              </a:ext>
            </a:extLst>
          </p:cNvPr>
          <p:cNvGraphicFramePr>
            <a:graphicFrameLocks noGrp="1"/>
          </p:cNvGraphicFramePr>
          <p:nvPr/>
        </p:nvGraphicFramePr>
        <p:xfrm>
          <a:off x="1551940" y="1668356"/>
          <a:ext cx="81280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1632739"/>
                    </a:ext>
                  </a:extLst>
                </a:gridCol>
              </a:tblGrid>
              <a:tr h="1040554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3580250-0946-D241-8241-767CBD609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77793"/>
              </p:ext>
            </p:extLst>
          </p:nvPr>
        </p:nvGraphicFramePr>
        <p:xfrm>
          <a:off x="1551940" y="3535256"/>
          <a:ext cx="81280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1632739"/>
                    </a:ext>
                  </a:extLst>
                </a:gridCol>
              </a:tblGrid>
              <a:tr h="1040554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85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2930-536A-CB46-8283-0092CB13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55" y="521240"/>
            <a:ext cx="8911687" cy="128089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顺序表插入元素（删除位置</a:t>
            </a:r>
            <a:r>
              <a:rPr kumimoji="1" lang="en-US" altLang="zh-CN" dirty="0"/>
              <a:t>[0,len-1]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A17869-1312-3A43-A9D0-DD6C6424FEC4}"/>
              </a:ext>
            </a:extLst>
          </p:cNvPr>
          <p:cNvSpPr/>
          <p:nvPr/>
        </p:nvSpPr>
        <p:spPr>
          <a:xfrm>
            <a:off x="626965" y="179907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NewRomanPSMT" panose="02020603050405020304" pitchFamily="18" charset="0"/>
              </a:rPr>
              <a:t>删除顺序表中第</a:t>
            </a:r>
            <a:r>
              <a:rPr lang="en-US" altLang="zh-CN" sz="2800" dirty="0">
                <a:latin typeface="TimesNewRomanPSMT" panose="02020603050405020304" pitchFamily="18" charset="0"/>
              </a:rPr>
              <a:t>i</a:t>
            </a:r>
            <a:r>
              <a:rPr lang="zh-CN" altLang="en-US" sz="2800" dirty="0">
                <a:latin typeface="TimesNewRomanPSMT" panose="02020603050405020304" pitchFamily="18" charset="0"/>
              </a:rPr>
              <a:t>个位置的元素</a:t>
            </a:r>
            <a:endParaRPr lang="en" altLang="zh-CN" sz="2800" dirty="0">
              <a:latin typeface="TimesNewRomanPSMT" panose="02020603050405020304" pitchFamily="18" charset="0"/>
            </a:endParaRPr>
          </a:p>
          <a:p>
            <a:r>
              <a:rPr lang="en" altLang="zh-CN" sz="2800" dirty="0">
                <a:latin typeface="TimesNewRomanPSMT" panose="02020603050405020304" pitchFamily="18" charset="0"/>
              </a:rPr>
              <a:t>for (j=</a:t>
            </a:r>
            <a:r>
              <a:rPr lang="en-US" altLang="zh-CN" sz="2800" dirty="0" err="1">
                <a:solidFill>
                  <a:srgbClr val="C00000"/>
                </a:solidFill>
                <a:latin typeface="TimesNewRomanPSMT" panose="02020603050405020304" pitchFamily="18" charset="0"/>
              </a:rPr>
              <a:t>i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" altLang="zh-CN" sz="2800" dirty="0">
                <a:latin typeface="TimesNewRomanPSMT" panose="02020603050405020304" pitchFamily="18" charset="0"/>
              </a:rPr>
              <a:t>j</a:t>
            </a:r>
            <a:r>
              <a:rPr lang="en-US" altLang="zh-CN" sz="2800" dirty="0">
                <a:latin typeface="TimesNewRomanPSMT" panose="02020603050405020304" pitchFamily="18" charset="0"/>
              </a:rPr>
              <a:t>&lt;</a:t>
            </a:r>
            <a:r>
              <a:rPr lang="en" altLang="zh-CN" sz="2800" dirty="0">
                <a:latin typeface="TimesNewRomanPSMT" panose="02020603050405020304" pitchFamily="18" charset="0"/>
              </a:rPr>
              <a:t>= len+1 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  <a:r>
              <a:rPr lang="en" altLang="zh-CN" sz="2800" dirty="0" err="1">
                <a:latin typeface="TimesNewRomanPSMT" panose="02020603050405020304" pitchFamily="18" charset="0"/>
              </a:rPr>
              <a:t>j++</a:t>
            </a:r>
            <a:r>
              <a:rPr lang="en" altLang="zh-CN" sz="2800" dirty="0">
                <a:latin typeface="TimesNewRomanPSMT" panose="02020603050405020304" pitchFamily="18" charset="0"/>
              </a:rPr>
              <a:t>) {</a:t>
            </a:r>
            <a:endParaRPr lang="en" altLang="zh-CN" sz="2800" dirty="0"/>
          </a:p>
          <a:p>
            <a:r>
              <a:rPr lang="en" altLang="zh-CN" sz="2800" dirty="0">
                <a:latin typeface="TimesNewRomanPSMT" panose="02020603050405020304" pitchFamily="18" charset="0"/>
              </a:rPr>
              <a:t>		L-&gt;data[ j-1] = L-&gt;data[ j]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</a:p>
          <a:p>
            <a:r>
              <a:rPr lang="en" altLang="zh-CN" sz="2800" dirty="0">
                <a:latin typeface="TimesNewRomanPSMT" panose="02020603050405020304" pitchFamily="18" charset="0"/>
              </a:rPr>
              <a:t>}</a:t>
            </a:r>
          </a:p>
          <a:p>
            <a:r>
              <a:rPr lang="en" altLang="zh-CN" sz="2800" dirty="0">
                <a:latin typeface="TimesNewRomanPSMT" panose="02020603050405020304" pitchFamily="18" charset="0"/>
              </a:rPr>
              <a:t>L-&gt;last = L-&gt;last-1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; </a:t>
            </a:r>
            <a:endParaRPr lang="en" altLang="zh-CN" sz="2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E7C3AEF-C3EE-3A41-9B81-35D4BCA1EFD0}"/>
              </a:ext>
            </a:extLst>
          </p:cNvPr>
          <p:cNvGraphicFramePr>
            <a:graphicFrameLocks noGrp="1"/>
          </p:cNvGraphicFramePr>
          <p:nvPr/>
        </p:nvGraphicFramePr>
        <p:xfrm>
          <a:off x="6260098" y="1802130"/>
          <a:ext cx="579754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258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966258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966258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966258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966258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  <a:gridCol w="966258">
                  <a:extLst>
                    <a:ext uri="{9D8B030D-6E8A-4147-A177-3AD203B41FA5}">
                      <a16:colId xmlns:a16="http://schemas.microsoft.com/office/drawing/2014/main" val="4111632739"/>
                    </a:ext>
                  </a:extLst>
                </a:gridCol>
              </a:tblGrid>
              <a:tr h="475826"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9A0636-5634-FC4A-9F91-000C539BBA82}"/>
              </a:ext>
            </a:extLst>
          </p:cNvPr>
          <p:cNvGraphicFramePr>
            <a:graphicFrameLocks noGrp="1"/>
          </p:cNvGraphicFramePr>
          <p:nvPr/>
        </p:nvGraphicFramePr>
        <p:xfrm>
          <a:off x="6260098" y="3345910"/>
          <a:ext cx="57226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770">
                  <a:extLst>
                    <a:ext uri="{9D8B030D-6E8A-4147-A177-3AD203B41FA5}">
                      <a16:colId xmlns:a16="http://schemas.microsoft.com/office/drawing/2014/main" val="782219738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1021842646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60257595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2236655237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3931801492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val="4111632739"/>
                    </a:ext>
                  </a:extLst>
                </a:gridCol>
              </a:tblGrid>
              <a:tr h="1254220">
                <a:tc>
                  <a:txBody>
                    <a:bodyPr/>
                    <a:lstStyle/>
                    <a:p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new</a:t>
                      </a:r>
                      <a:endParaRPr lang="zh-CN" alt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4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54588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530</TotalTime>
  <Words>3005</Words>
  <Application>Microsoft Macintosh PowerPoint</Application>
  <PresentationFormat>宽屏</PresentationFormat>
  <Paragraphs>547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STKaiti</vt:lpstr>
      <vt:lpstr>SimSun</vt:lpstr>
      <vt:lpstr>幼圆</vt:lpstr>
      <vt:lpstr>KaiTi</vt:lpstr>
      <vt:lpstr>SimSong</vt:lpstr>
      <vt:lpstr>Arial</vt:lpstr>
      <vt:lpstr>Cambria Math</vt:lpstr>
      <vt:lpstr>Century Gothic</vt:lpstr>
      <vt:lpstr>Mangal</vt:lpstr>
      <vt:lpstr>Times New Roman</vt:lpstr>
      <vt:lpstr>TimesNewRomanPSMT</vt:lpstr>
      <vt:lpstr>Wingdings</vt:lpstr>
      <vt:lpstr>Wingdings 3</vt:lpstr>
      <vt:lpstr>丝状</vt:lpstr>
      <vt:lpstr>数据结构与算法</vt:lpstr>
      <vt:lpstr>本节课主要内容</vt:lpstr>
      <vt:lpstr>第2章 线性表——顺序表的例题</vt:lpstr>
      <vt:lpstr>顺序表插入元素（插入位置[0,len-1]）</vt:lpstr>
      <vt:lpstr>顺序表插入元素（插入位置[0,len]）</vt:lpstr>
      <vt:lpstr>顺序表插入元素（插入位置[0,len]）</vt:lpstr>
      <vt:lpstr>顺序表插入元素（插入位置[0,len]）</vt:lpstr>
      <vt:lpstr>顺序表删除元素（删除位置[0,len-1]）</vt:lpstr>
      <vt:lpstr>顺序表插入元素（删除位置[0,len-1]）</vt:lpstr>
      <vt:lpstr>顺序表插入元素（删除位置[0,len-1]）</vt:lpstr>
      <vt:lpstr>顺序表删除重复元素（有序）</vt:lpstr>
      <vt:lpstr>顺序表删除重复元素（有序）</vt:lpstr>
      <vt:lpstr>第2章 线性结构——线性表的链式存储</vt:lpstr>
      <vt:lpstr>第2章 线性结构——线性表的链式存储</vt:lpstr>
      <vt:lpstr>第2章 线性结构——线性表的链式存储</vt:lpstr>
      <vt:lpstr>第2章 线性结构——线性表的链式存储</vt:lpstr>
      <vt:lpstr>第2章 线性结构——线性表的链式存储</vt:lpstr>
      <vt:lpstr>第2章 线性结构——线性表的链式存储</vt:lpstr>
      <vt:lpstr>第2章 线性结构——线性表的链式存储</vt:lpstr>
      <vt:lpstr>第2章 线性结构——线性表的链式存储</vt:lpstr>
      <vt:lpstr>第2章 线性结构——线性表的链式存储</vt:lpstr>
      <vt:lpstr>第2章 线性结构——单链表的基本操作</vt:lpstr>
      <vt:lpstr>第2章 线性结构——单链表的基本操作</vt:lpstr>
      <vt:lpstr>查找数据元素/结点</vt:lpstr>
      <vt:lpstr>第2章 线性结构——单链表的基本操作</vt:lpstr>
      <vt:lpstr>第2章 线性结构——单链表的基本操作</vt:lpstr>
      <vt:lpstr>查找数据元素/结点</vt:lpstr>
      <vt:lpstr>第2章 线性结构——单链表的基本操作</vt:lpstr>
      <vt:lpstr>插入数据元素/结点</vt:lpstr>
      <vt:lpstr>PowerPoint 演示文稿</vt:lpstr>
      <vt:lpstr>第2章 线性结构——单链表的基本操作</vt:lpstr>
      <vt:lpstr>第2章 线性结构——单链表的基本操作</vt:lpstr>
      <vt:lpstr>删除数据元素/结点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278</cp:revision>
  <dcterms:created xsi:type="dcterms:W3CDTF">2024-09-16T11:05:16Z</dcterms:created>
  <dcterms:modified xsi:type="dcterms:W3CDTF">2024-09-21T14:03:39Z</dcterms:modified>
</cp:coreProperties>
</file>