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0" r:id="rId3"/>
    <p:sldId id="477" r:id="rId4"/>
    <p:sldId id="503" r:id="rId5"/>
    <p:sldId id="504" r:id="rId6"/>
    <p:sldId id="502" r:id="rId7"/>
    <p:sldId id="478" r:id="rId8"/>
    <p:sldId id="479" r:id="rId9"/>
    <p:sldId id="480" r:id="rId10"/>
    <p:sldId id="481" r:id="rId11"/>
    <p:sldId id="482" r:id="rId12"/>
    <p:sldId id="483" r:id="rId13"/>
    <p:sldId id="484" r:id="rId14"/>
    <p:sldId id="485" r:id="rId15"/>
    <p:sldId id="486" r:id="rId16"/>
    <p:sldId id="487" r:id="rId17"/>
    <p:sldId id="488" r:id="rId18"/>
    <p:sldId id="489" r:id="rId19"/>
    <p:sldId id="490" r:id="rId20"/>
    <p:sldId id="491" r:id="rId21"/>
    <p:sldId id="492" r:id="rId22"/>
    <p:sldId id="495" r:id="rId23"/>
    <p:sldId id="493" r:id="rId24"/>
    <p:sldId id="391" r:id="rId25"/>
    <p:sldId id="459" r:id="rId26"/>
    <p:sldId id="460" r:id="rId27"/>
    <p:sldId id="500" r:id="rId28"/>
    <p:sldId id="462" r:id="rId29"/>
    <p:sldId id="463" r:id="rId30"/>
    <p:sldId id="501" r:id="rId31"/>
    <p:sldId id="427" r:id="rId32"/>
    <p:sldId id="428" r:id="rId33"/>
    <p:sldId id="429" r:id="rId34"/>
    <p:sldId id="430" r:id="rId35"/>
    <p:sldId id="431" r:id="rId36"/>
    <p:sldId id="432" r:id="rId37"/>
    <p:sldId id="433" r:id="rId38"/>
    <p:sldId id="43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33"/>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9/28/24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image" Target="../media/image21.png"/><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19" Type="http://schemas.openxmlformats.org/officeDocument/2006/relationships/image" Target="../media/image38.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1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0.png"/><Relationship Id="rId7" Type="http://schemas.openxmlformats.org/officeDocument/2006/relationships/image" Target="../media/image39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16.png"/><Relationship Id="rId10" Type="http://schemas.openxmlformats.org/officeDocument/2006/relationships/image" Target="../media/image420.png"/><Relationship Id="rId4" Type="http://schemas.openxmlformats.org/officeDocument/2006/relationships/image" Target="../media/image200.png"/><Relationship Id="rId9"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858C6-7243-0443-BBBF-9EB8D21F316F}"/>
              </a:ext>
            </a:extLst>
          </p:cNvPr>
          <p:cNvSpPr>
            <a:spLocks noGrp="1"/>
          </p:cNvSpPr>
          <p:nvPr>
            <p:ph type="ctrTitle"/>
          </p:nvPr>
        </p:nvSpPr>
        <p:spPr>
          <a:xfrm>
            <a:off x="2714943" y="457200"/>
            <a:ext cx="8915399" cy="2262781"/>
          </a:xfrm>
        </p:spPr>
        <p:txBody>
          <a:bodyPr>
            <a:normAutofit/>
          </a:bodyPr>
          <a:lstStyle/>
          <a:p>
            <a:r>
              <a:rPr kumimoji="1" lang="zh-CN" altLang="en-US" sz="6000" b="1" dirty="0"/>
              <a:t>数据结构与算法</a:t>
            </a:r>
            <a:endParaRPr kumimoji="1" lang="zh-CN" altLang="en-US" sz="6000" dirty="0"/>
          </a:p>
        </p:txBody>
      </p:sp>
      <p:sp>
        <p:nvSpPr>
          <p:cNvPr id="3" name="副标题 2">
            <a:extLst>
              <a:ext uri="{FF2B5EF4-FFF2-40B4-BE49-F238E27FC236}">
                <a16:creationId xmlns:a16="http://schemas.microsoft.com/office/drawing/2014/main" id="{5C003302-EE25-5147-A8E3-54448B790F74}"/>
              </a:ext>
            </a:extLst>
          </p:cNvPr>
          <p:cNvSpPr>
            <a:spLocks noGrp="1"/>
          </p:cNvSpPr>
          <p:nvPr>
            <p:ph type="subTitle" idx="1"/>
          </p:nvPr>
        </p:nvSpPr>
        <p:spPr>
          <a:xfrm>
            <a:off x="2714943" y="4114439"/>
            <a:ext cx="8915399" cy="1126283"/>
          </a:xfrm>
        </p:spPr>
        <p:txBody>
          <a:bodyPr/>
          <a:lstStyle/>
          <a:p>
            <a:r>
              <a:rPr kumimoji="1" lang="zh-CN" altLang="en-US" dirty="0"/>
              <a:t> </a:t>
            </a:r>
            <a:endParaRPr kumimoji="1" lang="en-US" altLang="zh-CN" dirty="0"/>
          </a:p>
          <a:p>
            <a:r>
              <a:rPr kumimoji="1" lang="zh-CN" altLang="en-US" sz="3200" dirty="0">
                <a:latin typeface="SimSong" panose="02020300000000000000" pitchFamily="18" charset="-122"/>
                <a:ea typeface="SimSong" panose="02020300000000000000" pitchFamily="18" charset="-122"/>
              </a:rPr>
              <a:t>人工智能与大数据学院</a:t>
            </a:r>
          </a:p>
          <a:p>
            <a:endParaRPr kumimoji="1" lang="en-US" altLang="zh-CN" dirty="0"/>
          </a:p>
          <a:p>
            <a:endParaRPr kumimoji="1" lang="zh-CN" altLang="en-US" dirty="0"/>
          </a:p>
        </p:txBody>
      </p:sp>
      <p:pic>
        <p:nvPicPr>
          <p:cNvPr id="4" name="图片 3">
            <a:extLst>
              <a:ext uri="{FF2B5EF4-FFF2-40B4-BE49-F238E27FC236}">
                <a16:creationId xmlns:a16="http://schemas.microsoft.com/office/drawing/2014/main" id="{6643E8A8-1171-0845-B157-2FD0B9BBF5DA}"/>
              </a:ext>
            </a:extLst>
          </p:cNvPr>
          <p:cNvPicPr>
            <a:picLocks noChangeAspect="1"/>
          </p:cNvPicPr>
          <p:nvPr/>
        </p:nvPicPr>
        <p:blipFill>
          <a:blip r:embed="rId2"/>
          <a:stretch>
            <a:fillRect/>
          </a:stretch>
        </p:blipFill>
        <p:spPr>
          <a:xfrm>
            <a:off x="9212180" y="9985"/>
            <a:ext cx="2879557" cy="817556"/>
          </a:xfrm>
          <a:prstGeom prst="rect">
            <a:avLst/>
          </a:prstGeom>
        </p:spPr>
      </p:pic>
    </p:spTree>
    <p:extLst>
      <p:ext uri="{BB962C8B-B14F-4D97-AF65-F5344CB8AC3E}">
        <p14:creationId xmlns:p14="http://schemas.microsoft.com/office/powerpoint/2010/main" val="1108398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985837" y="0"/>
            <a:ext cx="10784806"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、队列的顺序存储</a:t>
            </a:r>
            <a:endParaRPr kumimoji="1" lang="en-US" altLang="zh-CN" sz="2800" dirty="0">
              <a:latin typeface="STKaiti" charset="-122"/>
              <a:ea typeface="STKaiti" charset="-122"/>
              <a:cs typeface="STKaiti" charset="-122"/>
            </a:endParaRPr>
          </a:p>
        </p:txBody>
      </p:sp>
      <p:sp>
        <p:nvSpPr>
          <p:cNvPr id="2" name="文本框 1"/>
          <p:cNvSpPr txBox="1"/>
          <p:nvPr/>
        </p:nvSpPr>
        <p:spPr>
          <a:xfrm>
            <a:off x="1203885" y="904673"/>
            <a:ext cx="10658476" cy="1200329"/>
          </a:xfrm>
          <a:prstGeom prst="rect">
            <a:avLst/>
          </a:prstGeom>
          <a:noFill/>
          <a:ln>
            <a:solidFill>
              <a:srgbClr val="C00000"/>
            </a:solidFill>
          </a:ln>
        </p:spPr>
        <p:txBody>
          <a:bodyPr wrap="square" rtlCol="0">
            <a:spAutoFit/>
          </a:bodyPr>
          <a:lstStyle/>
          <a:p>
            <a:r>
              <a:rPr kumimoji="1" lang="zh-CN" altLang="en-US" sz="2400" b="1" dirty="0">
                <a:latin typeface="STKaiti" charset="-122"/>
                <a:ea typeface="STKaiti" charset="-122"/>
                <a:cs typeface="STKaiti" charset="-122"/>
              </a:rPr>
              <a:t>初始化时队头指针和队尾指针均为</a:t>
            </a:r>
            <a:r>
              <a:rPr kumimoji="1" lang="en-US" altLang="zh-CN" sz="2400" b="1" dirty="0">
                <a:latin typeface="STKaiti" charset="-122"/>
                <a:ea typeface="STKaiti" charset="-122"/>
                <a:cs typeface="STKaiti" charset="-122"/>
              </a:rPr>
              <a:t>-1</a:t>
            </a:r>
            <a:r>
              <a:rPr kumimoji="1" lang="zh-CN" altLang="en-US" sz="2400" b="1" dirty="0">
                <a:latin typeface="STKaiti" charset="-122"/>
                <a:ea typeface="STKaiti" charset="-122"/>
                <a:cs typeface="STKaiti" charset="-122"/>
              </a:rPr>
              <a:t>，即 </a:t>
            </a:r>
            <a:endParaRPr kumimoji="1" lang="en-US" altLang="zh-CN" sz="2400" b="1" dirty="0">
              <a:latin typeface="STKaiti" charset="-122"/>
              <a:ea typeface="STKaiti" charset="-122"/>
              <a:cs typeface="STKaiti" charset="-122"/>
            </a:endParaRPr>
          </a:p>
          <a:p>
            <a:pPr algn="ctr"/>
            <a:r>
              <a:rPr kumimoji="1" lang="en-US" altLang="zh-CN" sz="2400" b="1" dirty="0">
                <a:latin typeface="STKaiti" charset="-122"/>
                <a:ea typeface="STKaiti" charset="-122"/>
                <a:cs typeface="STKaiti" charset="-122"/>
              </a:rPr>
              <a:t>q-&gt;front = q-&gt;rear = -1</a:t>
            </a:r>
            <a:r>
              <a:rPr kumimoji="1" lang="zh-CN" altLang="en-US" sz="2400" b="1" dirty="0">
                <a:latin typeface="STKaiti" charset="-122"/>
                <a:ea typeface="STKaiti" charset="-122"/>
                <a:cs typeface="STKaiti" charset="-122"/>
              </a:rPr>
              <a:t>；</a:t>
            </a:r>
            <a:endParaRPr kumimoji="1" lang="en-US" altLang="zh-CN" sz="2400" b="1" dirty="0">
              <a:latin typeface="STKaiti" charset="-122"/>
              <a:ea typeface="STKaiti" charset="-122"/>
              <a:cs typeface="STKaiti" charset="-122"/>
            </a:endParaRPr>
          </a:p>
          <a:p>
            <a:r>
              <a:rPr kumimoji="1" lang="zh-CN" altLang="en-US" sz="2400" b="1" dirty="0">
                <a:latin typeface="STKaiti" charset="-122"/>
                <a:ea typeface="STKaiti" charset="-122"/>
                <a:cs typeface="STKaiti" charset="-122"/>
              </a:rPr>
              <a:t>每当插入新的队列元素时，队尾指针增</a:t>
            </a:r>
            <a:r>
              <a:rPr kumimoji="1" lang="en-US" altLang="zh-CN" sz="2400" b="1" dirty="0">
                <a:latin typeface="STKaiti" charset="-122"/>
                <a:ea typeface="STKaiti" charset="-122"/>
                <a:cs typeface="STKaiti" charset="-122"/>
              </a:rPr>
              <a:t>1</a:t>
            </a:r>
            <a:r>
              <a:rPr kumimoji="1" lang="zh-CN" altLang="en-US" sz="2400" b="1" dirty="0">
                <a:latin typeface="STKaiti" charset="-122"/>
                <a:ea typeface="STKaiti" charset="-122"/>
                <a:cs typeface="STKaiti" charset="-122"/>
              </a:rPr>
              <a:t>；每当删除队头元素时，队头指针增</a:t>
            </a:r>
            <a:r>
              <a:rPr kumimoji="1" lang="en-US" altLang="zh-CN" sz="2400" b="1" dirty="0">
                <a:latin typeface="STKaiti" charset="-122"/>
                <a:ea typeface="STKaiti" charset="-122"/>
                <a:cs typeface="STKaiti" charset="-122"/>
              </a:rPr>
              <a:t>1</a:t>
            </a:r>
            <a:r>
              <a:rPr kumimoji="1" lang="zh-CN" altLang="en-US" sz="2400" b="1" dirty="0">
                <a:latin typeface="STKaiti" charset="-122"/>
                <a:ea typeface="STKaiti" charset="-122"/>
                <a:cs typeface="STKaiti" charset="-122"/>
              </a:rPr>
              <a:t>；</a:t>
            </a:r>
            <a:endParaRPr kumimoji="1" lang="en-US" altLang="zh-CN" sz="2400" b="1" dirty="0">
              <a:latin typeface="STKaiti" charset="-122"/>
              <a:ea typeface="STKaiti" charset="-122"/>
              <a:cs typeface="STKaiti" charset="-122"/>
            </a:endParaRPr>
          </a:p>
        </p:txBody>
      </p:sp>
      <p:sp>
        <p:nvSpPr>
          <p:cNvPr id="3" name="矩形 2"/>
          <p:cNvSpPr/>
          <p:nvPr/>
        </p:nvSpPr>
        <p:spPr>
          <a:xfrm>
            <a:off x="1314449" y="2514600"/>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1314448" y="2814638"/>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1314449" y="3114676"/>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1314448" y="3414714"/>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1314448" y="3714752"/>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1314447" y="4014790"/>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1314448" y="4314828"/>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1314447" y="4614866"/>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1314448" y="4914904"/>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1314447" y="5214942"/>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871538" y="5752961"/>
            <a:ext cx="2271712" cy="400110"/>
          </a:xfrm>
          <a:prstGeom prst="rect">
            <a:avLst/>
          </a:prstGeom>
          <a:noFill/>
        </p:spPr>
        <p:txBody>
          <a:bodyPr wrap="square" rtlCol="0">
            <a:spAutoFit/>
          </a:bodyPr>
          <a:lstStyle/>
          <a:p>
            <a:r>
              <a:rPr kumimoji="1" lang="en-US" altLang="zh-CN" sz="2000">
                <a:latin typeface="STKaiti" charset="-122"/>
                <a:ea typeface="STKaiti" charset="-122"/>
                <a:cs typeface="STKaiti" charset="-122"/>
              </a:rPr>
              <a:t>front = rear = -1</a:t>
            </a:r>
            <a:endParaRPr kumimoji="1" lang="zh-CN" altLang="en-US" sz="2000" dirty="0">
              <a:latin typeface="STKaiti" charset="-122"/>
              <a:ea typeface="STKaiti" charset="-122"/>
              <a:cs typeface="STKaiti" charset="-122"/>
            </a:endParaRPr>
          </a:p>
        </p:txBody>
      </p:sp>
      <p:sp>
        <p:nvSpPr>
          <p:cNvPr id="16" name="文本框 15"/>
          <p:cNvSpPr txBox="1"/>
          <p:nvPr/>
        </p:nvSpPr>
        <p:spPr>
          <a:xfrm>
            <a:off x="528634" y="2460267"/>
            <a:ext cx="785813" cy="3170099"/>
          </a:xfrm>
          <a:prstGeom prst="rect">
            <a:avLst/>
          </a:prstGeom>
          <a:noFill/>
        </p:spPr>
        <p:txBody>
          <a:bodyPr wrap="square" rtlCol="0">
            <a:spAutoFit/>
          </a:bodyPr>
          <a:lstStyle/>
          <a:p>
            <a:r>
              <a:rPr kumimoji="1" lang="en-US" altLang="zh-CN" sz="2000" dirty="0">
                <a:latin typeface="STKaiti" charset="-122"/>
                <a:ea typeface="STKaiti" charset="-122"/>
                <a:cs typeface="STKaiti" charset="-122"/>
              </a:rPr>
              <a:t>9</a:t>
            </a:r>
          </a:p>
          <a:p>
            <a:r>
              <a:rPr kumimoji="1" lang="en-US" altLang="zh-CN" sz="2000" dirty="0">
                <a:latin typeface="STKaiti" charset="-122"/>
                <a:ea typeface="STKaiti" charset="-122"/>
                <a:cs typeface="STKaiti" charset="-122"/>
              </a:rPr>
              <a:t>8</a:t>
            </a:r>
          </a:p>
          <a:p>
            <a:r>
              <a:rPr kumimoji="1" lang="en-US" altLang="zh-CN" sz="2000" dirty="0">
                <a:latin typeface="STKaiti" charset="-122"/>
                <a:ea typeface="STKaiti" charset="-122"/>
                <a:cs typeface="STKaiti" charset="-122"/>
              </a:rPr>
              <a:t>7</a:t>
            </a:r>
          </a:p>
          <a:p>
            <a:r>
              <a:rPr kumimoji="1" lang="en-US" altLang="zh-CN" sz="2000" dirty="0">
                <a:latin typeface="STKaiti" charset="-122"/>
                <a:ea typeface="STKaiti" charset="-122"/>
                <a:cs typeface="STKaiti" charset="-122"/>
              </a:rPr>
              <a:t>6</a:t>
            </a:r>
          </a:p>
          <a:p>
            <a:r>
              <a:rPr kumimoji="1" lang="en-US" altLang="zh-CN" sz="2000" dirty="0">
                <a:latin typeface="STKaiti" charset="-122"/>
                <a:ea typeface="STKaiti" charset="-122"/>
                <a:cs typeface="STKaiti" charset="-122"/>
              </a:rPr>
              <a:t>5</a:t>
            </a:r>
          </a:p>
          <a:p>
            <a:r>
              <a:rPr kumimoji="1" lang="en-US" altLang="zh-CN" sz="2000" dirty="0">
                <a:latin typeface="STKaiti" charset="-122"/>
                <a:ea typeface="STKaiti" charset="-122"/>
                <a:cs typeface="STKaiti" charset="-122"/>
              </a:rPr>
              <a:t>4</a:t>
            </a:r>
          </a:p>
          <a:p>
            <a:r>
              <a:rPr kumimoji="1" lang="en-US" altLang="zh-CN" sz="2000" dirty="0">
                <a:latin typeface="STKaiti" charset="-122"/>
                <a:ea typeface="STKaiti" charset="-122"/>
                <a:cs typeface="STKaiti" charset="-122"/>
              </a:rPr>
              <a:t>3</a:t>
            </a:r>
          </a:p>
          <a:p>
            <a:r>
              <a:rPr kumimoji="1" lang="en-US" altLang="zh-CN" sz="2000" dirty="0">
                <a:latin typeface="STKaiti" charset="-122"/>
                <a:ea typeface="STKaiti" charset="-122"/>
                <a:cs typeface="STKaiti" charset="-122"/>
              </a:rPr>
              <a:t>2</a:t>
            </a:r>
          </a:p>
          <a:p>
            <a:r>
              <a:rPr kumimoji="1" lang="en-US" altLang="zh-CN" sz="2000" dirty="0">
                <a:latin typeface="STKaiti" charset="-122"/>
                <a:ea typeface="STKaiti" charset="-122"/>
                <a:cs typeface="STKaiti" charset="-122"/>
              </a:rPr>
              <a:t>1</a:t>
            </a:r>
          </a:p>
          <a:p>
            <a:r>
              <a:rPr kumimoji="1" lang="en-US" altLang="zh-CN" sz="2000" dirty="0">
                <a:latin typeface="STKaiti" charset="-122"/>
                <a:ea typeface="STKaiti" charset="-122"/>
                <a:cs typeface="STKaiti" charset="-122"/>
              </a:rPr>
              <a:t>0</a:t>
            </a:r>
            <a:endParaRPr kumimoji="1" lang="zh-CN" altLang="en-US" sz="2000" dirty="0">
              <a:latin typeface="STKaiti" charset="-122"/>
              <a:ea typeface="STKaiti" charset="-122"/>
              <a:cs typeface="STKaiti" charset="-122"/>
            </a:endParaRPr>
          </a:p>
        </p:txBody>
      </p:sp>
      <p:cxnSp>
        <p:nvCxnSpPr>
          <p:cNvPr id="18" name="直线箭头连接符 17"/>
          <p:cNvCxnSpPr/>
          <p:nvPr/>
        </p:nvCxnSpPr>
        <p:spPr>
          <a:xfrm>
            <a:off x="185738" y="5630366"/>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a:off x="185734" y="5763577"/>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42959" y="6330425"/>
            <a:ext cx="1828800" cy="400110"/>
          </a:xfrm>
          <a:prstGeom prst="rect">
            <a:avLst/>
          </a:prstGeom>
          <a:noFill/>
        </p:spPr>
        <p:txBody>
          <a:bodyPr wrap="square" rtlCol="0">
            <a:spAutoFit/>
          </a:bodyPr>
          <a:lstStyle/>
          <a:p>
            <a:r>
              <a:rPr kumimoji="1" lang="zh-CN" altLang="en-US" sz="2000" dirty="0">
                <a:latin typeface="STKaiti" charset="-122"/>
                <a:ea typeface="STKaiti" charset="-122"/>
                <a:cs typeface="STKaiti" charset="-122"/>
              </a:rPr>
              <a:t>（</a:t>
            </a:r>
            <a:r>
              <a:rPr kumimoji="1" lang="en-US" altLang="zh-CN" sz="2000" dirty="0">
                <a:latin typeface="STKaiti" charset="-122"/>
                <a:ea typeface="STKaiti" charset="-122"/>
                <a:cs typeface="STKaiti" charset="-122"/>
              </a:rPr>
              <a:t>a</a:t>
            </a:r>
            <a:r>
              <a:rPr kumimoji="1" lang="zh-CN" altLang="en-US" sz="2000" dirty="0">
                <a:latin typeface="STKaiti" charset="-122"/>
                <a:ea typeface="STKaiti" charset="-122"/>
                <a:cs typeface="STKaiti" charset="-122"/>
              </a:rPr>
              <a:t>）空队列</a:t>
            </a:r>
          </a:p>
        </p:txBody>
      </p:sp>
      <p:sp>
        <p:nvSpPr>
          <p:cNvPr id="21" name="矩形 20"/>
          <p:cNvSpPr/>
          <p:nvPr/>
        </p:nvSpPr>
        <p:spPr>
          <a:xfrm>
            <a:off x="3700455" y="2460267"/>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3700454" y="2760305"/>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3700455" y="3060343"/>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3700454" y="3360381"/>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a:off x="3700454" y="3660419"/>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3700453" y="3960457"/>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p:nvSpPr>
        <p:spPr>
          <a:xfrm>
            <a:off x="3700454" y="4260495"/>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8" name="矩形 27"/>
              <p:cNvSpPr/>
              <p:nvPr/>
            </p:nvSpPr>
            <p:spPr>
              <a:xfrm>
                <a:off x="3700453" y="4560533"/>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i="1">
                              <a:solidFill>
                                <a:schemeClr val="tx1"/>
                              </a:solidFill>
                              <a:latin typeface="Cambria Math" charset="0"/>
                            </a:rPr>
                            <m:t>3</m:t>
                          </m:r>
                        </m:sub>
                      </m:sSub>
                    </m:oMath>
                  </m:oMathPara>
                </a14:m>
                <a:endParaRPr kumimoji="1" lang="zh-CN" altLang="en-US" dirty="0">
                  <a:solidFill>
                    <a:schemeClr val="tx1"/>
                  </a:solidFill>
                </a:endParaRPr>
              </a:p>
            </p:txBody>
          </p:sp>
        </mc:Choice>
        <mc:Fallback xmlns="">
          <p:sp>
            <p:nvSpPr>
              <p:cNvPr id="28" name="矩形 27"/>
              <p:cNvSpPr>
                <a:spLocks noRot="1" noChangeAspect="1" noMove="1" noResize="1" noEditPoints="1" noAdjustHandles="1" noChangeArrowheads="1" noChangeShapeType="1" noTextEdit="1"/>
              </p:cNvSpPr>
              <p:nvPr/>
            </p:nvSpPr>
            <p:spPr>
              <a:xfrm>
                <a:off x="3700453" y="4560533"/>
                <a:ext cx="885825" cy="300038"/>
              </a:xfrm>
              <a:prstGeom prst="rect">
                <a:avLst/>
              </a:prstGeom>
              <a:blipFill rotWithShape="0">
                <a:blip r:embed="rId2"/>
                <a:stretch>
                  <a:fillRect b="-9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3700454" y="4860571"/>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b="0" i="1" smtClean="0">
                              <a:solidFill>
                                <a:schemeClr val="tx1"/>
                              </a:solidFill>
                              <a:latin typeface="Cambria Math" charset="0"/>
                            </a:rPr>
                            <m:t>2</m:t>
                          </m:r>
                        </m:sub>
                      </m:sSub>
                    </m:oMath>
                  </m:oMathPara>
                </a14:m>
                <a:endParaRPr kumimoji="1"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3700454" y="4860571"/>
                <a:ext cx="885825" cy="300038"/>
              </a:xfrm>
              <a:prstGeom prst="rect">
                <a:avLst/>
              </a:prstGeom>
              <a:blipFill rotWithShape="0">
                <a:blip r:embed="rId3"/>
                <a:stretch>
                  <a:fillRect b="-75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3700453" y="5160609"/>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b="0" i="1" smtClean="0">
                              <a:solidFill>
                                <a:schemeClr val="tx1"/>
                              </a:solidFill>
                              <a:latin typeface="Cambria Math" charset="0"/>
                            </a:rPr>
                            <m:t>1</m:t>
                          </m:r>
                        </m:sub>
                      </m:sSub>
                    </m:oMath>
                  </m:oMathPara>
                </a14:m>
                <a:endParaRPr kumimoji="1"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3700453" y="5160609"/>
                <a:ext cx="885825" cy="300038"/>
              </a:xfrm>
              <a:prstGeom prst="rect">
                <a:avLst/>
              </a:prstGeom>
              <a:blipFill rotWithShape="0">
                <a:blip r:embed="rId4"/>
                <a:stretch>
                  <a:fillRect b="-7692"/>
                </a:stretch>
              </a:blipFill>
            </p:spPr>
            <p:txBody>
              <a:bodyPr/>
              <a:lstStyle/>
              <a:p>
                <a:r>
                  <a:rPr lang="zh-CN" altLang="en-US">
                    <a:noFill/>
                  </a:rPr>
                  <a:t> </a:t>
                </a:r>
              </a:p>
            </p:txBody>
          </p:sp>
        </mc:Fallback>
      </mc:AlternateContent>
      <p:sp>
        <p:nvSpPr>
          <p:cNvPr id="31" name="文本框 30"/>
          <p:cNvSpPr txBox="1"/>
          <p:nvPr/>
        </p:nvSpPr>
        <p:spPr>
          <a:xfrm>
            <a:off x="3257544" y="5698628"/>
            <a:ext cx="2414586" cy="400110"/>
          </a:xfrm>
          <a:prstGeom prst="rect">
            <a:avLst/>
          </a:prstGeom>
          <a:noFill/>
        </p:spPr>
        <p:txBody>
          <a:bodyPr wrap="square" rtlCol="0">
            <a:spAutoFit/>
          </a:bodyPr>
          <a:lstStyle/>
          <a:p>
            <a:r>
              <a:rPr kumimoji="1" lang="en-US" altLang="zh-CN" sz="2000" dirty="0">
                <a:latin typeface="STKaiti" charset="-122"/>
                <a:ea typeface="STKaiti" charset="-122"/>
                <a:cs typeface="STKaiti" charset="-122"/>
              </a:rPr>
              <a:t>front =</a:t>
            </a:r>
            <a:r>
              <a:rPr kumimoji="1" lang="zh-CN" altLang="en-US" sz="2000" dirty="0">
                <a:latin typeface="STKaiti" charset="-122"/>
                <a:ea typeface="STKaiti" charset="-122"/>
                <a:cs typeface="STKaiti" charset="-122"/>
              </a:rPr>
              <a:t> </a:t>
            </a:r>
            <a:r>
              <a:rPr kumimoji="1" lang="en-US" altLang="zh-CN" sz="2000" dirty="0">
                <a:latin typeface="STKaiti" charset="-122"/>
                <a:ea typeface="STKaiti" charset="-122"/>
                <a:cs typeface="STKaiti" charset="-122"/>
              </a:rPr>
              <a:t>-1; rear = 2</a:t>
            </a:r>
            <a:endParaRPr kumimoji="1" lang="zh-CN" altLang="en-US" sz="2000" dirty="0">
              <a:latin typeface="STKaiti" charset="-122"/>
              <a:ea typeface="STKaiti" charset="-122"/>
              <a:cs typeface="STKaiti" charset="-122"/>
            </a:endParaRPr>
          </a:p>
        </p:txBody>
      </p:sp>
      <p:cxnSp>
        <p:nvCxnSpPr>
          <p:cNvPr id="33" name="直线箭头连接符 32"/>
          <p:cNvCxnSpPr/>
          <p:nvPr/>
        </p:nvCxnSpPr>
        <p:spPr>
          <a:xfrm>
            <a:off x="2671756" y="4647349"/>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a:off x="2686044" y="5637804"/>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3228964" y="6276092"/>
            <a:ext cx="2943227" cy="400110"/>
          </a:xfrm>
          <a:prstGeom prst="rect">
            <a:avLst/>
          </a:prstGeom>
          <a:noFill/>
        </p:spPr>
        <p:txBody>
          <a:bodyPr wrap="square" rtlCol="0">
            <a:spAutoFit/>
          </a:bodyPr>
          <a:lstStyle/>
          <a:p>
            <a:r>
              <a:rPr kumimoji="1" lang="zh-CN" altLang="en-US" sz="2000" dirty="0">
                <a:latin typeface="STKaiti" charset="-122"/>
                <a:ea typeface="STKaiti" charset="-122"/>
                <a:cs typeface="STKaiti" charset="-122"/>
              </a:rPr>
              <a:t>（</a:t>
            </a:r>
            <a:r>
              <a:rPr kumimoji="1" lang="en-US" altLang="zh-CN" sz="2000" dirty="0">
                <a:latin typeface="STKaiti" charset="-122"/>
                <a:ea typeface="STKaiti" charset="-122"/>
                <a:cs typeface="STKaiti" charset="-122"/>
              </a:rPr>
              <a:t>b</a:t>
            </a:r>
            <a:r>
              <a:rPr kumimoji="1" lang="zh-CN" altLang="en-US" sz="2000" dirty="0">
                <a:latin typeface="STKaiti" charset="-122"/>
                <a:ea typeface="STKaiti" charset="-122"/>
                <a:cs typeface="STKaiti" charset="-122"/>
              </a:rPr>
              <a:t>）</a:t>
            </a:r>
            <a:r>
              <a:rPr kumimoji="1" lang="en-US" altLang="zh-CN" sz="2000" dirty="0">
                <a:latin typeface="STKaiti" charset="-122"/>
                <a:ea typeface="STKaiti" charset="-122"/>
                <a:cs typeface="STKaiti" charset="-122"/>
              </a:rPr>
              <a:t>3</a:t>
            </a:r>
            <a:r>
              <a:rPr kumimoji="1" lang="zh-CN" altLang="en-US" sz="2000" dirty="0">
                <a:latin typeface="STKaiti" charset="-122"/>
                <a:ea typeface="STKaiti" charset="-122"/>
                <a:cs typeface="STKaiti" charset="-122"/>
              </a:rPr>
              <a:t>个元素入队</a:t>
            </a:r>
          </a:p>
        </p:txBody>
      </p:sp>
      <p:sp>
        <p:nvSpPr>
          <p:cNvPr id="36" name="文本框 35"/>
          <p:cNvSpPr txBox="1"/>
          <p:nvPr/>
        </p:nvSpPr>
        <p:spPr>
          <a:xfrm>
            <a:off x="2589604" y="4230974"/>
            <a:ext cx="878679" cy="400110"/>
          </a:xfrm>
          <a:prstGeom prst="rect">
            <a:avLst/>
          </a:prstGeom>
          <a:noFill/>
        </p:spPr>
        <p:txBody>
          <a:bodyPr wrap="square" rtlCol="0">
            <a:spAutoFit/>
          </a:bodyPr>
          <a:lstStyle/>
          <a:p>
            <a:r>
              <a:rPr kumimoji="1" lang="en-US" altLang="zh-CN" sz="2000">
                <a:latin typeface="STKaiti" charset="-122"/>
                <a:ea typeface="STKaiti" charset="-122"/>
                <a:cs typeface="STKaiti" charset="-122"/>
              </a:rPr>
              <a:t>rear </a:t>
            </a:r>
            <a:endParaRPr kumimoji="1" lang="zh-CN" altLang="en-US" sz="2000" dirty="0">
              <a:latin typeface="STKaiti" charset="-122"/>
              <a:ea typeface="STKaiti" charset="-122"/>
              <a:cs typeface="STKaiti" charset="-122"/>
            </a:endParaRPr>
          </a:p>
        </p:txBody>
      </p:sp>
      <p:sp>
        <p:nvSpPr>
          <p:cNvPr id="37" name="文本框 36"/>
          <p:cNvSpPr txBox="1"/>
          <p:nvPr/>
        </p:nvSpPr>
        <p:spPr>
          <a:xfrm>
            <a:off x="2628895" y="5223806"/>
            <a:ext cx="878679" cy="400110"/>
          </a:xfrm>
          <a:prstGeom prst="rect">
            <a:avLst/>
          </a:prstGeom>
          <a:noFill/>
        </p:spPr>
        <p:txBody>
          <a:bodyPr wrap="square" rtlCol="0">
            <a:spAutoFit/>
          </a:bodyPr>
          <a:lstStyle/>
          <a:p>
            <a:r>
              <a:rPr kumimoji="1" lang="en-US" altLang="zh-CN" sz="2000" dirty="0">
                <a:latin typeface="STKaiti" charset="-122"/>
                <a:ea typeface="STKaiti" charset="-122"/>
                <a:cs typeface="STKaiti" charset="-122"/>
              </a:rPr>
              <a:t>front</a:t>
            </a:r>
            <a:endParaRPr kumimoji="1" lang="zh-CN" altLang="en-US" sz="2000" dirty="0">
              <a:latin typeface="STKaiti" charset="-122"/>
              <a:ea typeface="STKaiti" charset="-122"/>
              <a:cs typeface="STKaiti" charset="-122"/>
            </a:endParaRPr>
          </a:p>
        </p:txBody>
      </p:sp>
      <p:sp>
        <p:nvSpPr>
          <p:cNvPr id="38" name="矩形 37"/>
          <p:cNvSpPr/>
          <p:nvPr/>
        </p:nvSpPr>
        <p:spPr>
          <a:xfrm>
            <a:off x="6404361" y="2460267"/>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39" name="矩形 38"/>
              <p:cNvSpPr/>
              <p:nvPr/>
            </p:nvSpPr>
            <p:spPr>
              <a:xfrm>
                <a:off x="6404360" y="2760305"/>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b="0" i="1" smtClean="0">
                              <a:solidFill>
                                <a:schemeClr val="tx1"/>
                              </a:solidFill>
                              <a:latin typeface="Cambria Math" charset="0"/>
                            </a:rPr>
                            <m:t>8</m:t>
                          </m:r>
                        </m:sub>
                      </m:sSub>
                    </m:oMath>
                  </m:oMathPara>
                </a14:m>
                <a:endParaRPr kumimoji="1"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6404360" y="2760305"/>
                <a:ext cx="885825" cy="300038"/>
              </a:xfrm>
              <a:prstGeom prst="rect">
                <a:avLst/>
              </a:prstGeom>
              <a:blipFill rotWithShape="0">
                <a:blip r:embed="rId5"/>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矩形 39"/>
              <p:cNvSpPr/>
              <p:nvPr/>
            </p:nvSpPr>
            <p:spPr>
              <a:xfrm>
                <a:off x="6404361" y="3060343"/>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b="0" i="1" smtClean="0">
                              <a:solidFill>
                                <a:schemeClr val="tx1"/>
                              </a:solidFill>
                              <a:latin typeface="Cambria Math" charset="0"/>
                            </a:rPr>
                            <m:t>7</m:t>
                          </m:r>
                        </m:sub>
                      </m:sSub>
                    </m:oMath>
                  </m:oMathPara>
                </a14:m>
                <a:endParaRPr kumimoji="1" lang="zh-CN" altLang="en-US" dirty="0"/>
              </a:p>
            </p:txBody>
          </p:sp>
        </mc:Choice>
        <mc:Fallback xmlns="">
          <p:sp>
            <p:nvSpPr>
              <p:cNvPr id="40" name="矩形 39"/>
              <p:cNvSpPr>
                <a:spLocks noRot="1" noChangeAspect="1" noMove="1" noResize="1" noEditPoints="1" noAdjustHandles="1" noChangeArrowheads="1" noChangeShapeType="1" noTextEdit="1"/>
              </p:cNvSpPr>
              <p:nvPr/>
            </p:nvSpPr>
            <p:spPr>
              <a:xfrm>
                <a:off x="6404361" y="3060343"/>
                <a:ext cx="885825" cy="300038"/>
              </a:xfrm>
              <a:prstGeom prst="rect">
                <a:avLst/>
              </a:prstGeom>
              <a:blipFill rotWithShape="0">
                <a:blip r:embed="rId6"/>
                <a:stretch>
                  <a:fillRect b="-1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矩形 40"/>
              <p:cNvSpPr/>
              <p:nvPr/>
            </p:nvSpPr>
            <p:spPr>
              <a:xfrm>
                <a:off x="6404360" y="3360381"/>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b="0" i="1" smtClean="0">
                              <a:solidFill>
                                <a:schemeClr val="tx1"/>
                              </a:solidFill>
                              <a:latin typeface="Cambria Math" charset="0"/>
                            </a:rPr>
                            <m:t>6</m:t>
                          </m:r>
                        </m:sub>
                      </m:sSub>
                    </m:oMath>
                  </m:oMathPara>
                </a14:m>
                <a:endParaRPr kumimoji="1" lang="zh-CN" altLang="en-US" dirty="0"/>
              </a:p>
            </p:txBody>
          </p:sp>
        </mc:Choice>
        <mc:Fallback xmlns="">
          <p:sp>
            <p:nvSpPr>
              <p:cNvPr id="41" name="矩形 40"/>
              <p:cNvSpPr>
                <a:spLocks noRot="1" noChangeAspect="1" noMove="1" noResize="1" noEditPoints="1" noAdjustHandles="1" noChangeArrowheads="1" noChangeShapeType="1" noTextEdit="1"/>
              </p:cNvSpPr>
              <p:nvPr/>
            </p:nvSpPr>
            <p:spPr>
              <a:xfrm>
                <a:off x="6404360" y="3360381"/>
                <a:ext cx="885825" cy="300038"/>
              </a:xfrm>
              <a:prstGeom prst="rect">
                <a:avLst/>
              </a:prstGeom>
              <a:blipFill rotWithShape="0">
                <a:blip r:embed="rId7"/>
                <a:stretch>
                  <a:fillRect b="-9615"/>
                </a:stretch>
              </a:blipFill>
            </p:spPr>
            <p:txBody>
              <a:bodyPr/>
              <a:lstStyle/>
              <a:p>
                <a:r>
                  <a:rPr lang="zh-CN" altLang="en-US">
                    <a:noFill/>
                  </a:rPr>
                  <a:t> </a:t>
                </a:r>
              </a:p>
            </p:txBody>
          </p:sp>
        </mc:Fallback>
      </mc:AlternateContent>
      <p:sp>
        <p:nvSpPr>
          <p:cNvPr id="42" name="矩形 41"/>
          <p:cNvSpPr/>
          <p:nvPr/>
        </p:nvSpPr>
        <p:spPr>
          <a:xfrm>
            <a:off x="6404360" y="3660419"/>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矩形 42"/>
          <p:cNvSpPr/>
          <p:nvPr/>
        </p:nvSpPr>
        <p:spPr>
          <a:xfrm>
            <a:off x="6404359" y="3960457"/>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矩形 43"/>
          <p:cNvSpPr/>
          <p:nvPr/>
        </p:nvSpPr>
        <p:spPr>
          <a:xfrm>
            <a:off x="6404360" y="4260495"/>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矩形 44"/>
          <p:cNvSpPr/>
          <p:nvPr/>
        </p:nvSpPr>
        <p:spPr>
          <a:xfrm>
            <a:off x="6404359" y="4560533"/>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46" name="矩形 45"/>
          <p:cNvSpPr/>
          <p:nvPr/>
        </p:nvSpPr>
        <p:spPr>
          <a:xfrm>
            <a:off x="6404360" y="4860571"/>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7" name="矩形 46"/>
          <p:cNvSpPr/>
          <p:nvPr/>
        </p:nvSpPr>
        <p:spPr>
          <a:xfrm>
            <a:off x="6404359" y="5160609"/>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8" name="文本框 47"/>
          <p:cNvSpPr txBox="1"/>
          <p:nvPr/>
        </p:nvSpPr>
        <p:spPr>
          <a:xfrm>
            <a:off x="5961450" y="5698628"/>
            <a:ext cx="2414586" cy="400110"/>
          </a:xfrm>
          <a:prstGeom prst="rect">
            <a:avLst/>
          </a:prstGeom>
          <a:noFill/>
        </p:spPr>
        <p:txBody>
          <a:bodyPr wrap="square" rtlCol="0">
            <a:spAutoFit/>
          </a:bodyPr>
          <a:lstStyle/>
          <a:p>
            <a:r>
              <a:rPr kumimoji="1" lang="en-US" altLang="zh-CN" sz="2000" dirty="0">
                <a:latin typeface="STKaiti" charset="-122"/>
                <a:ea typeface="STKaiti" charset="-122"/>
                <a:cs typeface="STKaiti" charset="-122"/>
              </a:rPr>
              <a:t>front =</a:t>
            </a:r>
            <a:r>
              <a:rPr kumimoji="1" lang="zh-CN" altLang="en-US" sz="2000" dirty="0">
                <a:latin typeface="STKaiti" charset="-122"/>
                <a:ea typeface="STKaiti" charset="-122"/>
                <a:cs typeface="STKaiti" charset="-122"/>
              </a:rPr>
              <a:t> </a:t>
            </a:r>
            <a:r>
              <a:rPr kumimoji="1" lang="en-US" altLang="zh-CN" sz="2000" dirty="0">
                <a:latin typeface="STKaiti" charset="-122"/>
                <a:ea typeface="STKaiti" charset="-122"/>
                <a:cs typeface="STKaiti" charset="-122"/>
              </a:rPr>
              <a:t>5; rear = 8</a:t>
            </a:r>
            <a:endParaRPr kumimoji="1" lang="zh-CN" altLang="en-US" sz="2000" dirty="0">
              <a:latin typeface="STKaiti" charset="-122"/>
              <a:ea typeface="STKaiti" charset="-122"/>
              <a:cs typeface="STKaiti" charset="-122"/>
            </a:endParaRPr>
          </a:p>
        </p:txBody>
      </p:sp>
      <p:cxnSp>
        <p:nvCxnSpPr>
          <p:cNvPr id="49" name="直线箭头连接符 48"/>
          <p:cNvCxnSpPr/>
          <p:nvPr/>
        </p:nvCxnSpPr>
        <p:spPr>
          <a:xfrm>
            <a:off x="5414953" y="2876642"/>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p:nvPr/>
        </p:nvCxnSpPr>
        <p:spPr>
          <a:xfrm>
            <a:off x="5432811" y="3789684"/>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5332801" y="2460267"/>
            <a:ext cx="878679" cy="400110"/>
          </a:xfrm>
          <a:prstGeom prst="rect">
            <a:avLst/>
          </a:prstGeom>
          <a:noFill/>
        </p:spPr>
        <p:txBody>
          <a:bodyPr wrap="square" rtlCol="0">
            <a:spAutoFit/>
          </a:bodyPr>
          <a:lstStyle/>
          <a:p>
            <a:r>
              <a:rPr kumimoji="1" lang="en-US" altLang="zh-CN" sz="2000">
                <a:latin typeface="STKaiti" charset="-122"/>
                <a:ea typeface="STKaiti" charset="-122"/>
                <a:cs typeface="STKaiti" charset="-122"/>
              </a:rPr>
              <a:t>rear </a:t>
            </a:r>
            <a:endParaRPr kumimoji="1" lang="zh-CN" altLang="en-US" sz="2000" dirty="0">
              <a:latin typeface="STKaiti" charset="-122"/>
              <a:ea typeface="STKaiti" charset="-122"/>
              <a:cs typeface="STKaiti" charset="-122"/>
            </a:endParaRPr>
          </a:p>
        </p:txBody>
      </p:sp>
      <p:sp>
        <p:nvSpPr>
          <p:cNvPr id="52" name="文本框 51"/>
          <p:cNvSpPr txBox="1"/>
          <p:nvPr/>
        </p:nvSpPr>
        <p:spPr>
          <a:xfrm>
            <a:off x="5375662" y="3375686"/>
            <a:ext cx="878679" cy="400110"/>
          </a:xfrm>
          <a:prstGeom prst="rect">
            <a:avLst/>
          </a:prstGeom>
          <a:noFill/>
        </p:spPr>
        <p:txBody>
          <a:bodyPr wrap="square" rtlCol="0">
            <a:spAutoFit/>
          </a:bodyPr>
          <a:lstStyle/>
          <a:p>
            <a:r>
              <a:rPr kumimoji="1" lang="en-US" altLang="zh-CN" sz="2000" dirty="0">
                <a:latin typeface="STKaiti" charset="-122"/>
                <a:ea typeface="STKaiti" charset="-122"/>
                <a:cs typeface="STKaiti" charset="-122"/>
              </a:rPr>
              <a:t>front</a:t>
            </a:r>
            <a:endParaRPr kumimoji="1" lang="zh-CN" altLang="en-US" sz="2000" dirty="0">
              <a:latin typeface="STKaiti" charset="-122"/>
              <a:ea typeface="STKaiti" charset="-122"/>
              <a:cs typeface="STKaiti" charset="-122"/>
            </a:endParaRPr>
          </a:p>
        </p:txBody>
      </p:sp>
      <p:sp>
        <p:nvSpPr>
          <p:cNvPr id="53" name="文本框 52"/>
          <p:cNvSpPr txBox="1"/>
          <p:nvPr/>
        </p:nvSpPr>
        <p:spPr>
          <a:xfrm>
            <a:off x="5414963" y="6246809"/>
            <a:ext cx="4068368" cy="400110"/>
          </a:xfrm>
          <a:prstGeom prst="rect">
            <a:avLst/>
          </a:prstGeom>
          <a:noFill/>
        </p:spPr>
        <p:txBody>
          <a:bodyPr wrap="square" rtlCol="0">
            <a:spAutoFit/>
          </a:bodyPr>
          <a:lstStyle/>
          <a:p>
            <a:r>
              <a:rPr kumimoji="1" lang="zh-CN" altLang="en-US" sz="2000" dirty="0">
                <a:latin typeface="STKaiti" charset="-122"/>
                <a:ea typeface="STKaiti" charset="-122"/>
                <a:cs typeface="STKaiti" charset="-122"/>
              </a:rPr>
              <a:t>（</a:t>
            </a:r>
            <a:r>
              <a:rPr kumimoji="1" lang="en-US" altLang="zh-CN" sz="2000" dirty="0">
                <a:latin typeface="STKaiti" charset="-122"/>
                <a:ea typeface="STKaiti" charset="-122"/>
                <a:cs typeface="STKaiti" charset="-122"/>
              </a:rPr>
              <a:t>c</a:t>
            </a:r>
            <a:r>
              <a:rPr kumimoji="1" lang="zh-CN" altLang="en-US" sz="2000" dirty="0">
                <a:latin typeface="STKaiti" charset="-122"/>
                <a:ea typeface="STKaiti" charset="-122"/>
                <a:cs typeface="STKaiti" charset="-122"/>
              </a:rPr>
              <a:t>）若干入队和出队操作后情况</a:t>
            </a:r>
          </a:p>
        </p:txBody>
      </p:sp>
      <mc:AlternateContent xmlns:mc="http://schemas.openxmlformats.org/markup-compatibility/2006" xmlns:a14="http://schemas.microsoft.com/office/drawing/2010/main">
        <mc:Choice Requires="a14">
          <p:sp>
            <p:nvSpPr>
              <p:cNvPr id="54" name="矩形 53"/>
              <p:cNvSpPr/>
              <p:nvPr/>
            </p:nvSpPr>
            <p:spPr>
              <a:xfrm>
                <a:off x="9579956" y="2460267"/>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b="0" i="1" smtClean="0">
                              <a:solidFill>
                                <a:schemeClr val="tx1"/>
                              </a:solidFill>
                              <a:latin typeface="Cambria Math" charset="0"/>
                            </a:rPr>
                            <m:t>9</m:t>
                          </m:r>
                        </m:sub>
                      </m:sSub>
                    </m:oMath>
                  </m:oMathPara>
                </a14:m>
                <a:endParaRPr kumimoji="1" lang="zh-CN" altLang="en-US" dirty="0"/>
              </a:p>
            </p:txBody>
          </p:sp>
        </mc:Choice>
        <mc:Fallback xmlns="">
          <p:sp>
            <p:nvSpPr>
              <p:cNvPr id="54" name="矩形 53"/>
              <p:cNvSpPr>
                <a:spLocks noRot="1" noChangeAspect="1" noMove="1" noResize="1" noEditPoints="1" noAdjustHandles="1" noChangeArrowheads="1" noChangeShapeType="1" noTextEdit="1"/>
              </p:cNvSpPr>
              <p:nvPr/>
            </p:nvSpPr>
            <p:spPr>
              <a:xfrm>
                <a:off x="9579956" y="2460267"/>
                <a:ext cx="885825" cy="300038"/>
              </a:xfrm>
              <a:prstGeom prst="rect">
                <a:avLst/>
              </a:prstGeom>
              <a:blipFill rotWithShape="0">
                <a:blip r:embed="rId8"/>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9579955" y="2760305"/>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b="0" i="1" smtClean="0">
                              <a:solidFill>
                                <a:schemeClr val="tx1"/>
                              </a:solidFill>
                              <a:latin typeface="Cambria Math" charset="0"/>
                            </a:rPr>
                            <m:t>8</m:t>
                          </m:r>
                        </m:sub>
                      </m:sSub>
                    </m:oMath>
                  </m:oMathPara>
                </a14:m>
                <a:endParaRPr kumimoji="1" lang="zh-CN" altLang="en-US" dirty="0"/>
              </a:p>
            </p:txBody>
          </p:sp>
        </mc:Choice>
        <mc:Fallback xmlns="">
          <p:sp>
            <p:nvSpPr>
              <p:cNvPr id="55" name="矩形 54"/>
              <p:cNvSpPr>
                <a:spLocks noRot="1" noChangeAspect="1" noMove="1" noResize="1" noEditPoints="1" noAdjustHandles="1" noChangeArrowheads="1" noChangeShapeType="1" noTextEdit="1"/>
              </p:cNvSpPr>
              <p:nvPr/>
            </p:nvSpPr>
            <p:spPr>
              <a:xfrm>
                <a:off x="9579955" y="2760305"/>
                <a:ext cx="885825" cy="300038"/>
              </a:xfrm>
              <a:prstGeom prst="rect">
                <a:avLst/>
              </a:prstGeom>
              <a:blipFill rotWithShape="0">
                <a:blip r:embed="rId5"/>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9579956" y="3060343"/>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b="0" i="1" smtClean="0">
                              <a:solidFill>
                                <a:schemeClr val="tx1"/>
                              </a:solidFill>
                              <a:latin typeface="Cambria Math" charset="0"/>
                            </a:rPr>
                            <m:t>7</m:t>
                          </m:r>
                        </m:sub>
                      </m:sSub>
                    </m:oMath>
                  </m:oMathPara>
                </a14:m>
                <a:endParaRPr kumimoji="1" lang="zh-CN" altLang="en-US" dirty="0"/>
              </a:p>
            </p:txBody>
          </p:sp>
        </mc:Choice>
        <mc:Fallback xmlns="">
          <p:sp>
            <p:nvSpPr>
              <p:cNvPr id="56" name="矩形 55"/>
              <p:cNvSpPr>
                <a:spLocks noRot="1" noChangeAspect="1" noMove="1" noResize="1" noEditPoints="1" noAdjustHandles="1" noChangeArrowheads="1" noChangeShapeType="1" noTextEdit="1"/>
              </p:cNvSpPr>
              <p:nvPr/>
            </p:nvSpPr>
            <p:spPr>
              <a:xfrm>
                <a:off x="9579956" y="3060343"/>
                <a:ext cx="885825" cy="300038"/>
              </a:xfrm>
              <a:prstGeom prst="rect">
                <a:avLst/>
              </a:prstGeom>
              <a:blipFill rotWithShape="0">
                <a:blip r:embed="rId6"/>
                <a:stretch>
                  <a:fillRect b="-1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9579955" y="3360381"/>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b="0" i="1" smtClean="0">
                              <a:solidFill>
                                <a:schemeClr val="tx1"/>
                              </a:solidFill>
                              <a:latin typeface="Cambria Math" charset="0"/>
                            </a:rPr>
                            <m:t>6</m:t>
                          </m:r>
                        </m:sub>
                      </m:sSub>
                    </m:oMath>
                  </m:oMathPara>
                </a14:m>
                <a:endParaRPr kumimoji="1" lang="zh-CN" altLang="en-US" dirty="0"/>
              </a:p>
            </p:txBody>
          </p:sp>
        </mc:Choice>
        <mc:Fallback xmlns="">
          <p:sp>
            <p:nvSpPr>
              <p:cNvPr id="57" name="矩形 56"/>
              <p:cNvSpPr>
                <a:spLocks noRot="1" noChangeAspect="1" noMove="1" noResize="1" noEditPoints="1" noAdjustHandles="1" noChangeArrowheads="1" noChangeShapeType="1" noTextEdit="1"/>
              </p:cNvSpPr>
              <p:nvPr/>
            </p:nvSpPr>
            <p:spPr>
              <a:xfrm>
                <a:off x="9579955" y="3360381"/>
                <a:ext cx="885825" cy="300038"/>
              </a:xfrm>
              <a:prstGeom prst="rect">
                <a:avLst/>
              </a:prstGeom>
              <a:blipFill rotWithShape="0">
                <a:blip r:embed="rId7"/>
                <a:stretch>
                  <a:fillRect b="-9615"/>
                </a:stretch>
              </a:blipFill>
            </p:spPr>
            <p:txBody>
              <a:bodyPr/>
              <a:lstStyle/>
              <a:p>
                <a:r>
                  <a:rPr lang="zh-CN" altLang="en-US">
                    <a:noFill/>
                  </a:rPr>
                  <a:t> </a:t>
                </a:r>
              </a:p>
            </p:txBody>
          </p:sp>
        </mc:Fallback>
      </mc:AlternateContent>
      <p:sp>
        <p:nvSpPr>
          <p:cNvPr id="58" name="矩形 57"/>
          <p:cNvSpPr/>
          <p:nvPr/>
        </p:nvSpPr>
        <p:spPr>
          <a:xfrm>
            <a:off x="9579955" y="3660419"/>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矩形 58"/>
          <p:cNvSpPr/>
          <p:nvPr/>
        </p:nvSpPr>
        <p:spPr>
          <a:xfrm>
            <a:off x="9579954" y="3960457"/>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矩形 59"/>
          <p:cNvSpPr/>
          <p:nvPr/>
        </p:nvSpPr>
        <p:spPr>
          <a:xfrm>
            <a:off x="9579955" y="4260495"/>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9579954" y="4560533"/>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62" name="矩形 61"/>
          <p:cNvSpPr/>
          <p:nvPr/>
        </p:nvSpPr>
        <p:spPr>
          <a:xfrm>
            <a:off x="9579955" y="4860571"/>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3" name="矩形 62"/>
          <p:cNvSpPr/>
          <p:nvPr/>
        </p:nvSpPr>
        <p:spPr>
          <a:xfrm>
            <a:off x="9579954" y="5160609"/>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4" name="文本框 63"/>
          <p:cNvSpPr txBox="1"/>
          <p:nvPr/>
        </p:nvSpPr>
        <p:spPr>
          <a:xfrm>
            <a:off x="9137045" y="5698628"/>
            <a:ext cx="2414586" cy="400110"/>
          </a:xfrm>
          <a:prstGeom prst="rect">
            <a:avLst/>
          </a:prstGeom>
          <a:noFill/>
        </p:spPr>
        <p:txBody>
          <a:bodyPr wrap="square" rtlCol="0">
            <a:spAutoFit/>
          </a:bodyPr>
          <a:lstStyle/>
          <a:p>
            <a:r>
              <a:rPr kumimoji="1" lang="en-US" altLang="zh-CN" sz="2000" dirty="0">
                <a:latin typeface="STKaiti" charset="-122"/>
                <a:ea typeface="STKaiti" charset="-122"/>
                <a:cs typeface="STKaiti" charset="-122"/>
              </a:rPr>
              <a:t>front =</a:t>
            </a:r>
            <a:r>
              <a:rPr kumimoji="1" lang="zh-CN" altLang="en-US" sz="2000" dirty="0">
                <a:latin typeface="STKaiti" charset="-122"/>
                <a:ea typeface="STKaiti" charset="-122"/>
                <a:cs typeface="STKaiti" charset="-122"/>
              </a:rPr>
              <a:t> </a:t>
            </a:r>
            <a:r>
              <a:rPr kumimoji="1" lang="en-US" altLang="zh-CN" sz="2000" dirty="0">
                <a:latin typeface="STKaiti" charset="-122"/>
                <a:ea typeface="STKaiti" charset="-122"/>
                <a:cs typeface="STKaiti" charset="-122"/>
              </a:rPr>
              <a:t>5; rear = 9</a:t>
            </a:r>
            <a:endParaRPr kumimoji="1" lang="zh-CN" altLang="en-US" sz="2000" dirty="0">
              <a:latin typeface="STKaiti" charset="-122"/>
              <a:ea typeface="STKaiti" charset="-122"/>
              <a:cs typeface="STKaiti" charset="-122"/>
            </a:endParaRPr>
          </a:p>
        </p:txBody>
      </p:sp>
      <p:cxnSp>
        <p:nvCxnSpPr>
          <p:cNvPr id="65" name="直线箭头连接符 64"/>
          <p:cNvCxnSpPr/>
          <p:nvPr/>
        </p:nvCxnSpPr>
        <p:spPr>
          <a:xfrm>
            <a:off x="8590548" y="2633746"/>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p:nvPr/>
        </p:nvCxnSpPr>
        <p:spPr>
          <a:xfrm>
            <a:off x="8608406" y="3789684"/>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8604652" y="2217371"/>
            <a:ext cx="878679" cy="400110"/>
          </a:xfrm>
          <a:prstGeom prst="rect">
            <a:avLst/>
          </a:prstGeom>
          <a:noFill/>
        </p:spPr>
        <p:txBody>
          <a:bodyPr wrap="square" rtlCol="0">
            <a:spAutoFit/>
          </a:bodyPr>
          <a:lstStyle/>
          <a:p>
            <a:r>
              <a:rPr kumimoji="1" lang="en-US" altLang="zh-CN" sz="2000">
                <a:latin typeface="STKaiti" charset="-122"/>
                <a:ea typeface="STKaiti" charset="-122"/>
                <a:cs typeface="STKaiti" charset="-122"/>
              </a:rPr>
              <a:t>rear </a:t>
            </a:r>
            <a:endParaRPr kumimoji="1" lang="zh-CN" altLang="en-US" sz="2000" dirty="0">
              <a:latin typeface="STKaiti" charset="-122"/>
              <a:ea typeface="STKaiti" charset="-122"/>
              <a:cs typeface="STKaiti" charset="-122"/>
            </a:endParaRPr>
          </a:p>
        </p:txBody>
      </p:sp>
      <p:sp>
        <p:nvSpPr>
          <p:cNvPr id="68" name="文本框 67"/>
          <p:cNvSpPr txBox="1"/>
          <p:nvPr/>
        </p:nvSpPr>
        <p:spPr>
          <a:xfrm>
            <a:off x="8551257" y="3375686"/>
            <a:ext cx="878679" cy="400110"/>
          </a:xfrm>
          <a:prstGeom prst="rect">
            <a:avLst/>
          </a:prstGeom>
          <a:noFill/>
        </p:spPr>
        <p:txBody>
          <a:bodyPr wrap="square" rtlCol="0">
            <a:spAutoFit/>
          </a:bodyPr>
          <a:lstStyle/>
          <a:p>
            <a:r>
              <a:rPr kumimoji="1" lang="en-US" altLang="zh-CN" sz="2000" dirty="0">
                <a:latin typeface="STKaiti" charset="-122"/>
                <a:ea typeface="STKaiti" charset="-122"/>
                <a:cs typeface="STKaiti" charset="-122"/>
              </a:rPr>
              <a:t>front</a:t>
            </a:r>
            <a:endParaRPr kumimoji="1" lang="zh-CN" altLang="en-US" sz="2000" dirty="0">
              <a:latin typeface="STKaiti" charset="-122"/>
              <a:ea typeface="STKaiti" charset="-122"/>
              <a:cs typeface="STKaiti" charset="-122"/>
            </a:endParaRPr>
          </a:p>
        </p:txBody>
      </p:sp>
      <p:sp>
        <p:nvSpPr>
          <p:cNvPr id="69" name="文本框 68"/>
          <p:cNvSpPr txBox="1"/>
          <p:nvPr/>
        </p:nvSpPr>
        <p:spPr>
          <a:xfrm>
            <a:off x="9008455" y="6246809"/>
            <a:ext cx="2808000" cy="400110"/>
          </a:xfrm>
          <a:prstGeom prst="rect">
            <a:avLst/>
          </a:prstGeom>
          <a:noFill/>
        </p:spPr>
        <p:txBody>
          <a:bodyPr wrap="square" rtlCol="0">
            <a:spAutoFit/>
          </a:bodyPr>
          <a:lstStyle/>
          <a:p>
            <a:r>
              <a:rPr kumimoji="1" lang="zh-CN" altLang="en-US" sz="2000" b="1" dirty="0">
                <a:solidFill>
                  <a:srgbClr val="C00000"/>
                </a:solidFill>
                <a:latin typeface="STKaiti" charset="-122"/>
                <a:ea typeface="STKaiti" charset="-122"/>
                <a:cs typeface="STKaiti" charset="-122"/>
              </a:rPr>
              <a:t>（</a:t>
            </a:r>
            <a:r>
              <a:rPr kumimoji="1" lang="en-US" altLang="zh-CN" sz="2000" b="1" dirty="0">
                <a:solidFill>
                  <a:srgbClr val="C00000"/>
                </a:solidFill>
                <a:latin typeface="STKaiti" charset="-122"/>
                <a:ea typeface="STKaiti" charset="-122"/>
                <a:cs typeface="STKaiti" charset="-122"/>
              </a:rPr>
              <a:t>d</a:t>
            </a:r>
            <a:r>
              <a:rPr kumimoji="1" lang="zh-CN" altLang="en-US" sz="2000" b="1" dirty="0">
                <a:solidFill>
                  <a:srgbClr val="C00000"/>
                </a:solidFill>
                <a:latin typeface="STKaiti" charset="-122"/>
                <a:ea typeface="STKaiti" charset="-122"/>
                <a:cs typeface="STKaiti" charset="-122"/>
              </a:rPr>
              <a:t>）假溢出现象</a:t>
            </a:r>
          </a:p>
        </p:txBody>
      </p:sp>
    </p:spTree>
    <p:extLst>
      <p:ext uri="{BB962C8B-B14F-4D97-AF65-F5344CB8AC3E}">
        <p14:creationId xmlns:p14="http://schemas.microsoft.com/office/powerpoint/2010/main" val="1102201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985837" y="0"/>
            <a:ext cx="10784806"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、队列的顺序存储</a:t>
            </a:r>
            <a:endParaRPr kumimoji="1" lang="en-US" altLang="zh-CN" sz="2800" dirty="0">
              <a:latin typeface="STKaiti" charset="-122"/>
              <a:ea typeface="STKaiti" charset="-122"/>
              <a:cs typeface="STKaiti" charset="-122"/>
            </a:endParaRPr>
          </a:p>
        </p:txBody>
      </p:sp>
      <p:sp>
        <p:nvSpPr>
          <p:cNvPr id="4" name="文本框 3"/>
          <p:cNvSpPr txBox="1"/>
          <p:nvPr/>
        </p:nvSpPr>
        <p:spPr>
          <a:xfrm>
            <a:off x="3127080" y="1910681"/>
            <a:ext cx="7445669" cy="3108543"/>
          </a:xfrm>
          <a:prstGeom prst="rect">
            <a:avLst/>
          </a:prstGeom>
          <a:noFill/>
          <a:ln>
            <a:noFill/>
          </a:ln>
        </p:spPr>
        <p:txBody>
          <a:bodyPr wrap="square" rtlCol="0">
            <a:spAutoFit/>
          </a:bodyPr>
          <a:lstStyle/>
          <a:p>
            <a:r>
              <a:rPr kumimoji="1" lang="zh-CN" altLang="en-US" sz="2800" dirty="0">
                <a:latin typeface="STKaiti" charset="-122"/>
                <a:ea typeface="STKaiti" charset="-122"/>
                <a:cs typeface="STKaiti" charset="-122"/>
              </a:rPr>
              <a:t>和顺序栈类似，顺序队列也有上溢和下溢现象。</a:t>
            </a:r>
            <a:endParaRPr kumimoji="1" lang="en-US" altLang="zh-CN" sz="2800" dirty="0">
              <a:latin typeface="STKaiti" charset="-122"/>
              <a:ea typeface="STKaiti" charset="-122"/>
              <a:cs typeface="STKaiti" charset="-122"/>
            </a:endParaRPr>
          </a:p>
          <a:p>
            <a:endParaRPr kumimoji="1" lang="en-US" altLang="zh-CN" sz="2800" dirty="0">
              <a:latin typeface="STKaiti" charset="-122"/>
              <a:ea typeface="STKaiti" charset="-122"/>
              <a:cs typeface="STKaiti" charset="-122"/>
            </a:endParaRPr>
          </a:p>
          <a:p>
            <a:r>
              <a:rPr kumimoji="1" lang="zh-CN" altLang="en-US" sz="2800" dirty="0">
                <a:latin typeface="STKaiti" charset="-122"/>
                <a:ea typeface="STKaiti" charset="-122"/>
                <a:cs typeface="STKaiti" charset="-122"/>
              </a:rPr>
              <a:t>随着入队出队的进行，会使整个队列整体向后移动。如果队尾指针已经移到了最后，此时再有元素入队就会出现溢出，而事实上此时队列并不一定真的“满员”，可能还有空闲存储空间，这种现象称为“</a:t>
            </a:r>
            <a:r>
              <a:rPr kumimoji="1" lang="zh-CN" altLang="en-US" sz="2800" dirty="0">
                <a:solidFill>
                  <a:srgbClr val="C00000"/>
                </a:solidFill>
                <a:latin typeface="STKaiti" charset="-122"/>
                <a:ea typeface="STKaiti" charset="-122"/>
                <a:cs typeface="STKaiti" charset="-122"/>
              </a:rPr>
              <a:t>假溢出</a:t>
            </a:r>
            <a:r>
              <a:rPr kumimoji="1" lang="zh-CN" altLang="en-US" sz="2800" dirty="0">
                <a:latin typeface="STKaiti" charset="-122"/>
                <a:ea typeface="STKaiti" charset="-122"/>
                <a:cs typeface="STKaiti" charset="-122"/>
              </a:rPr>
              <a:t>”。</a:t>
            </a:r>
            <a:endParaRPr kumimoji="1" lang="en-US" altLang="zh-CN" sz="2800" dirty="0">
              <a:latin typeface="STKaiti" charset="-122"/>
              <a:ea typeface="STKaiti" charset="-122"/>
              <a:cs typeface="STKaiti" charset="-122"/>
            </a:endParaRPr>
          </a:p>
        </p:txBody>
      </p:sp>
      <mc:AlternateContent xmlns:mc="http://schemas.openxmlformats.org/markup-compatibility/2006" xmlns:a14="http://schemas.microsoft.com/office/drawing/2010/main">
        <mc:Choice Requires="a14">
          <p:sp>
            <p:nvSpPr>
              <p:cNvPr id="5" name="矩形 4"/>
              <p:cNvSpPr/>
              <p:nvPr/>
            </p:nvSpPr>
            <p:spPr>
              <a:xfrm>
                <a:off x="1625013" y="1786498"/>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b="0" i="1" smtClean="0">
                              <a:solidFill>
                                <a:schemeClr val="tx1"/>
                              </a:solidFill>
                              <a:latin typeface="Cambria Math" charset="0"/>
                            </a:rPr>
                            <m:t>9</m:t>
                          </m:r>
                        </m:sub>
                      </m:sSub>
                    </m:oMath>
                  </m:oMathPara>
                </a14:m>
                <a:endParaRPr kumimoji="1"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625013" y="1786498"/>
                <a:ext cx="885825" cy="300038"/>
              </a:xfrm>
              <a:prstGeom prst="rect">
                <a:avLst/>
              </a:prstGeom>
              <a:blipFill rotWithShape="0">
                <a:blip r:embed="rId2"/>
                <a:stretch>
                  <a:fillRect b="-9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625012" y="2086536"/>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b="0" i="1" smtClean="0">
                              <a:solidFill>
                                <a:schemeClr val="tx1"/>
                              </a:solidFill>
                              <a:latin typeface="Cambria Math" charset="0"/>
                            </a:rPr>
                            <m:t>8</m:t>
                          </m:r>
                        </m:sub>
                      </m:sSub>
                    </m:oMath>
                  </m:oMathPara>
                </a14:m>
                <a:endParaRPr kumimoji="1"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1625012" y="2086536"/>
                <a:ext cx="885825" cy="300038"/>
              </a:xfrm>
              <a:prstGeom prst="rect">
                <a:avLst/>
              </a:prstGeom>
              <a:blipFill rotWithShape="0">
                <a:blip r:embed="rId3"/>
                <a:stretch>
                  <a:fillRect b="-9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625013" y="2386574"/>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b="0" i="1" smtClean="0">
                              <a:solidFill>
                                <a:schemeClr val="tx1"/>
                              </a:solidFill>
                              <a:latin typeface="Cambria Math" charset="0"/>
                            </a:rPr>
                            <m:t>7</m:t>
                          </m:r>
                        </m:sub>
                      </m:sSub>
                    </m:oMath>
                  </m:oMathPara>
                </a14:m>
                <a:endParaRPr kumimoji="1"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1625013" y="2386574"/>
                <a:ext cx="885825" cy="300038"/>
              </a:xfrm>
              <a:prstGeom prst="rect">
                <a:avLst/>
              </a:prstGeom>
              <a:blipFill rotWithShape="0">
                <a:blip r:embed="rId4"/>
                <a:stretch>
                  <a:fillRect b="-94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625012" y="2686612"/>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b="0" i="1" smtClean="0">
                              <a:solidFill>
                                <a:schemeClr val="tx1"/>
                              </a:solidFill>
                              <a:latin typeface="Cambria Math" charset="0"/>
                            </a:rPr>
                            <m:t>6</m:t>
                          </m:r>
                        </m:sub>
                      </m:sSub>
                    </m:oMath>
                  </m:oMathPara>
                </a14:m>
                <a:endParaRPr kumimoji="1"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1625012" y="2686612"/>
                <a:ext cx="885825" cy="300038"/>
              </a:xfrm>
              <a:prstGeom prst="rect">
                <a:avLst/>
              </a:prstGeom>
              <a:blipFill rotWithShape="0">
                <a:blip r:embed="rId5"/>
                <a:stretch>
                  <a:fillRect b="-7692"/>
                </a:stretch>
              </a:blipFill>
            </p:spPr>
            <p:txBody>
              <a:bodyPr/>
              <a:lstStyle/>
              <a:p>
                <a:r>
                  <a:rPr lang="zh-CN" altLang="en-US">
                    <a:noFill/>
                  </a:rPr>
                  <a:t> </a:t>
                </a:r>
              </a:p>
            </p:txBody>
          </p:sp>
        </mc:Fallback>
      </mc:AlternateContent>
      <p:sp>
        <p:nvSpPr>
          <p:cNvPr id="9" name="矩形 8"/>
          <p:cNvSpPr/>
          <p:nvPr/>
        </p:nvSpPr>
        <p:spPr>
          <a:xfrm>
            <a:off x="1625012" y="2986650"/>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1625011" y="3286688"/>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1625012" y="3586726"/>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1625011" y="3886764"/>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4" name="矩形 13"/>
          <p:cNvSpPr/>
          <p:nvPr/>
        </p:nvSpPr>
        <p:spPr>
          <a:xfrm>
            <a:off x="1625012" y="4186802"/>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矩形 14"/>
          <p:cNvSpPr/>
          <p:nvPr/>
        </p:nvSpPr>
        <p:spPr>
          <a:xfrm>
            <a:off x="1625011" y="4486840"/>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6" name="文本框 15"/>
          <p:cNvSpPr txBox="1"/>
          <p:nvPr/>
        </p:nvSpPr>
        <p:spPr>
          <a:xfrm>
            <a:off x="1182102" y="5024859"/>
            <a:ext cx="2414586" cy="400110"/>
          </a:xfrm>
          <a:prstGeom prst="rect">
            <a:avLst/>
          </a:prstGeom>
          <a:noFill/>
        </p:spPr>
        <p:txBody>
          <a:bodyPr wrap="square" rtlCol="0">
            <a:spAutoFit/>
          </a:bodyPr>
          <a:lstStyle/>
          <a:p>
            <a:r>
              <a:rPr kumimoji="1" lang="en-US" altLang="zh-CN" sz="2000" dirty="0">
                <a:latin typeface="STKaiti" charset="-122"/>
                <a:ea typeface="STKaiti" charset="-122"/>
                <a:cs typeface="STKaiti" charset="-122"/>
              </a:rPr>
              <a:t>front =</a:t>
            </a:r>
            <a:r>
              <a:rPr kumimoji="1" lang="zh-CN" altLang="en-US" sz="2000" dirty="0">
                <a:latin typeface="STKaiti" charset="-122"/>
                <a:ea typeface="STKaiti" charset="-122"/>
                <a:cs typeface="STKaiti" charset="-122"/>
              </a:rPr>
              <a:t> </a:t>
            </a:r>
            <a:r>
              <a:rPr kumimoji="1" lang="en-US" altLang="zh-CN" sz="2000" dirty="0">
                <a:latin typeface="STKaiti" charset="-122"/>
                <a:ea typeface="STKaiti" charset="-122"/>
                <a:cs typeface="STKaiti" charset="-122"/>
              </a:rPr>
              <a:t>5; rear = 9</a:t>
            </a:r>
            <a:endParaRPr kumimoji="1" lang="zh-CN" altLang="en-US" sz="2000" dirty="0">
              <a:latin typeface="STKaiti" charset="-122"/>
              <a:ea typeface="STKaiti" charset="-122"/>
              <a:cs typeface="STKaiti" charset="-122"/>
            </a:endParaRPr>
          </a:p>
        </p:txBody>
      </p:sp>
      <p:cxnSp>
        <p:nvCxnSpPr>
          <p:cNvPr id="17" name="直线箭头连接符 16"/>
          <p:cNvCxnSpPr/>
          <p:nvPr/>
        </p:nvCxnSpPr>
        <p:spPr>
          <a:xfrm>
            <a:off x="635605" y="1959977"/>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p:nvPr/>
        </p:nvCxnSpPr>
        <p:spPr>
          <a:xfrm>
            <a:off x="653463" y="3115915"/>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49709" y="1543602"/>
            <a:ext cx="878679" cy="400110"/>
          </a:xfrm>
          <a:prstGeom prst="rect">
            <a:avLst/>
          </a:prstGeom>
          <a:noFill/>
        </p:spPr>
        <p:txBody>
          <a:bodyPr wrap="square" rtlCol="0">
            <a:spAutoFit/>
          </a:bodyPr>
          <a:lstStyle/>
          <a:p>
            <a:r>
              <a:rPr kumimoji="1" lang="en-US" altLang="zh-CN" sz="2000">
                <a:latin typeface="STKaiti" charset="-122"/>
                <a:ea typeface="STKaiti" charset="-122"/>
                <a:cs typeface="STKaiti" charset="-122"/>
              </a:rPr>
              <a:t>rear </a:t>
            </a:r>
            <a:endParaRPr kumimoji="1" lang="zh-CN" altLang="en-US" sz="2000" dirty="0">
              <a:latin typeface="STKaiti" charset="-122"/>
              <a:ea typeface="STKaiti" charset="-122"/>
              <a:cs typeface="STKaiti" charset="-122"/>
            </a:endParaRPr>
          </a:p>
        </p:txBody>
      </p:sp>
      <p:sp>
        <p:nvSpPr>
          <p:cNvPr id="20" name="文本框 19"/>
          <p:cNvSpPr txBox="1"/>
          <p:nvPr/>
        </p:nvSpPr>
        <p:spPr>
          <a:xfrm>
            <a:off x="596314" y="2701917"/>
            <a:ext cx="878679" cy="400110"/>
          </a:xfrm>
          <a:prstGeom prst="rect">
            <a:avLst/>
          </a:prstGeom>
          <a:noFill/>
        </p:spPr>
        <p:txBody>
          <a:bodyPr wrap="square" rtlCol="0">
            <a:spAutoFit/>
          </a:bodyPr>
          <a:lstStyle/>
          <a:p>
            <a:r>
              <a:rPr kumimoji="1" lang="en-US" altLang="zh-CN" sz="2000" dirty="0">
                <a:latin typeface="STKaiti" charset="-122"/>
                <a:ea typeface="STKaiti" charset="-122"/>
                <a:cs typeface="STKaiti" charset="-122"/>
              </a:rPr>
              <a:t>front</a:t>
            </a:r>
            <a:endParaRPr kumimoji="1" lang="zh-CN" altLang="en-US" sz="2000" dirty="0">
              <a:latin typeface="STKaiti" charset="-122"/>
              <a:ea typeface="STKaiti" charset="-122"/>
              <a:cs typeface="STKaiti" charset="-122"/>
            </a:endParaRPr>
          </a:p>
        </p:txBody>
      </p:sp>
    </p:spTree>
    <p:extLst>
      <p:ext uri="{BB962C8B-B14F-4D97-AF65-F5344CB8AC3E}">
        <p14:creationId xmlns:p14="http://schemas.microsoft.com/office/powerpoint/2010/main" val="3886859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985837" y="0"/>
            <a:ext cx="10784806"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、队列的顺序存储</a:t>
            </a:r>
            <a:endParaRPr kumimoji="1" lang="en-US" altLang="zh-CN" sz="2800" dirty="0">
              <a:latin typeface="STKaiti" charset="-122"/>
              <a:ea typeface="STKaiti" charset="-122"/>
              <a:cs typeface="STKaiti" charset="-122"/>
            </a:endParaRPr>
          </a:p>
        </p:txBody>
      </p:sp>
      <p:sp>
        <p:nvSpPr>
          <p:cNvPr id="4" name="文本框 3"/>
          <p:cNvSpPr txBox="1"/>
          <p:nvPr/>
        </p:nvSpPr>
        <p:spPr>
          <a:xfrm>
            <a:off x="1717356" y="531552"/>
            <a:ext cx="8507079" cy="1631216"/>
          </a:xfrm>
          <a:prstGeom prst="rect">
            <a:avLst/>
          </a:prstGeom>
          <a:noFill/>
          <a:ln>
            <a:noFill/>
          </a:ln>
        </p:spPr>
        <p:txBody>
          <a:bodyPr wrap="square" rtlCol="0">
            <a:spAutoFit/>
          </a:bodyPr>
          <a:lstStyle/>
          <a:p>
            <a:r>
              <a:rPr kumimoji="1" lang="zh-CN" altLang="en-US" sz="2400" dirty="0">
                <a:latin typeface="STKaiti" charset="-122"/>
                <a:ea typeface="STKaiti" charset="-122"/>
                <a:cs typeface="STKaiti" charset="-122"/>
              </a:rPr>
              <a:t>假溢出现象的发生是由于对指针的操作只增不减造成的。</a:t>
            </a:r>
            <a:endParaRPr kumimoji="1" lang="en-US" altLang="zh-CN" sz="2400" dirty="0">
              <a:latin typeface="STKaiti" charset="-122"/>
              <a:ea typeface="STKaiti" charset="-122"/>
              <a:cs typeface="STKaiti" charset="-122"/>
            </a:endParaRPr>
          </a:p>
          <a:p>
            <a:r>
              <a:rPr kumimoji="1" lang="zh-CN" altLang="en-US" sz="2400" dirty="0">
                <a:latin typeface="STKaiti" charset="-122"/>
                <a:ea typeface="STKaiti" charset="-122"/>
                <a:cs typeface="STKaiti" charset="-122"/>
              </a:rPr>
              <a:t>假溢出的现象不能通过增加存储空间来解决！</a:t>
            </a:r>
            <a:endParaRPr kumimoji="1" lang="en-US" altLang="zh-CN" sz="2400" dirty="0">
              <a:latin typeface="STKaiti" charset="-122"/>
              <a:ea typeface="STKaiti" charset="-122"/>
              <a:cs typeface="STKaiti" charset="-122"/>
            </a:endParaRPr>
          </a:p>
          <a:p>
            <a:endParaRPr kumimoji="1" lang="en-US" altLang="zh-CN" sz="2400" dirty="0">
              <a:latin typeface="STKaiti" charset="-122"/>
              <a:ea typeface="STKaiti" charset="-122"/>
              <a:cs typeface="STKaiti" charset="-122"/>
            </a:endParaRPr>
          </a:p>
          <a:p>
            <a:r>
              <a:rPr kumimoji="1" lang="zh-CN" altLang="en-US" sz="2800" b="1" dirty="0">
                <a:solidFill>
                  <a:schemeClr val="accent2"/>
                </a:solidFill>
                <a:latin typeface="STKaiti" charset="-122"/>
                <a:ea typeface="STKaiti" charset="-122"/>
                <a:cs typeface="STKaiti" charset="-122"/>
              </a:rPr>
              <a:t>解决假溢出的方法：</a:t>
            </a:r>
            <a:endParaRPr kumimoji="1" lang="en-US" altLang="zh-CN" sz="2800" b="1" dirty="0">
              <a:solidFill>
                <a:schemeClr val="accent2"/>
              </a:solidFill>
              <a:latin typeface="STKaiti" charset="-122"/>
              <a:ea typeface="STKaiti" charset="-122"/>
              <a:cs typeface="STKaiti" charset="-122"/>
            </a:endParaRPr>
          </a:p>
        </p:txBody>
      </p:sp>
      <p:sp>
        <p:nvSpPr>
          <p:cNvPr id="21" name="文本框 20"/>
          <p:cNvSpPr txBox="1"/>
          <p:nvPr/>
        </p:nvSpPr>
        <p:spPr>
          <a:xfrm>
            <a:off x="1717356" y="2171100"/>
            <a:ext cx="8338638" cy="1569660"/>
          </a:xfrm>
          <a:prstGeom prst="rect">
            <a:avLst/>
          </a:prstGeom>
          <a:noFill/>
          <a:ln>
            <a:solidFill>
              <a:schemeClr val="accent1">
                <a:shade val="50000"/>
              </a:schemeClr>
            </a:solidFill>
          </a:ln>
        </p:spPr>
        <p:txBody>
          <a:bodyPr wrap="square" rtlCol="0">
            <a:spAutoFit/>
          </a:bodyPr>
          <a:lstStyle/>
          <a:p>
            <a:r>
              <a:rPr kumimoji="1" lang="zh-CN" altLang="en-US" sz="2400" dirty="0">
                <a:latin typeface="STKaiti" charset="-122"/>
                <a:ea typeface="STKaiti" charset="-122"/>
                <a:cs typeface="STKaiti" charset="-122"/>
              </a:rPr>
              <a:t>固定队头指针永远指向数据区开始位置，如果数据元素出队，</a:t>
            </a:r>
            <a:endParaRPr kumimoji="1" lang="en-US" altLang="zh-CN" sz="2400" dirty="0">
              <a:latin typeface="STKaiti" charset="-122"/>
              <a:ea typeface="STKaiti" charset="-122"/>
              <a:cs typeface="STKaiti" charset="-122"/>
            </a:endParaRPr>
          </a:p>
          <a:p>
            <a:r>
              <a:rPr kumimoji="1" lang="zh-CN" altLang="en-US" sz="2400" dirty="0">
                <a:latin typeface="STKaiti" charset="-122"/>
                <a:ea typeface="STKaiti" charset="-122"/>
                <a:cs typeface="STKaiti" charset="-122"/>
              </a:rPr>
              <a:t>则将队列中所有数据元素前移，同时修改队尾指针。</a:t>
            </a:r>
            <a:endParaRPr kumimoji="1" lang="en-US" altLang="zh-CN" sz="2400" dirty="0">
              <a:latin typeface="STKaiti" charset="-122"/>
              <a:ea typeface="STKaiti" charset="-122"/>
              <a:cs typeface="STKaiti" charset="-122"/>
            </a:endParaRPr>
          </a:p>
          <a:p>
            <a:r>
              <a:rPr kumimoji="1" lang="zh-CN" altLang="en-US" sz="2400" dirty="0">
                <a:solidFill>
                  <a:srgbClr val="002060"/>
                </a:solidFill>
                <a:latin typeface="STKaiti" charset="-122"/>
                <a:ea typeface="STKaiti" charset="-122"/>
                <a:cs typeface="STKaiti" charset="-122"/>
              </a:rPr>
              <a:t>优点：实现简单</a:t>
            </a:r>
            <a:endParaRPr kumimoji="1" lang="en-US" altLang="zh-CN" sz="2400" dirty="0">
              <a:solidFill>
                <a:srgbClr val="002060"/>
              </a:solidFill>
              <a:latin typeface="STKaiti" charset="-122"/>
              <a:ea typeface="STKaiti" charset="-122"/>
              <a:cs typeface="STKaiti" charset="-122"/>
            </a:endParaRPr>
          </a:p>
          <a:p>
            <a:r>
              <a:rPr kumimoji="1" lang="zh-CN" altLang="en-US" sz="2400" dirty="0">
                <a:solidFill>
                  <a:srgbClr val="002060"/>
                </a:solidFill>
                <a:latin typeface="STKaiti" charset="-122"/>
                <a:ea typeface="STKaiti" charset="-122"/>
                <a:cs typeface="STKaiti" charset="-122"/>
              </a:rPr>
              <a:t>缺点：造成大量数据元素移动，引入较大的时间开销</a:t>
            </a:r>
            <a:endParaRPr kumimoji="1" lang="en-US" altLang="zh-CN" sz="2400" dirty="0">
              <a:solidFill>
                <a:srgbClr val="002060"/>
              </a:solidFill>
              <a:latin typeface="STKaiti" charset="-122"/>
              <a:ea typeface="STKaiti" charset="-122"/>
              <a:cs typeface="STKaiti" charset="-122"/>
            </a:endParaRPr>
          </a:p>
        </p:txBody>
      </p:sp>
      <p:sp>
        <p:nvSpPr>
          <p:cNvPr id="23" name="文本框 22"/>
          <p:cNvSpPr txBox="1"/>
          <p:nvPr/>
        </p:nvSpPr>
        <p:spPr>
          <a:xfrm>
            <a:off x="1717356" y="3904148"/>
            <a:ext cx="8338638" cy="1569660"/>
          </a:xfrm>
          <a:prstGeom prst="rect">
            <a:avLst/>
          </a:prstGeom>
          <a:noFill/>
          <a:ln>
            <a:solidFill>
              <a:schemeClr val="accent1">
                <a:shade val="50000"/>
              </a:schemeClr>
            </a:solidFill>
          </a:ln>
        </p:spPr>
        <p:txBody>
          <a:bodyPr wrap="square" rtlCol="0">
            <a:spAutoFit/>
          </a:bodyPr>
          <a:lstStyle/>
          <a:p>
            <a:r>
              <a:rPr kumimoji="1" lang="zh-CN" altLang="en-US" sz="2400" dirty="0">
                <a:latin typeface="STKaiti" charset="-122"/>
                <a:ea typeface="STKaiti" charset="-122"/>
                <a:cs typeface="STKaiti" charset="-122"/>
              </a:rPr>
              <a:t>队头和队尾指针都可以移动，只有造成假溢出时，才将队列中所有数据元素依次前移到存储空间前面，同时修改队头和队尾指针。</a:t>
            </a:r>
            <a:endParaRPr kumimoji="1" lang="en-US" altLang="zh-CN" sz="2400" dirty="0">
              <a:latin typeface="STKaiti" charset="-122"/>
              <a:ea typeface="STKaiti" charset="-122"/>
              <a:cs typeface="STKaiti" charset="-122"/>
            </a:endParaRPr>
          </a:p>
          <a:p>
            <a:r>
              <a:rPr kumimoji="1" lang="zh-CN" altLang="en-US" sz="2400" dirty="0">
                <a:solidFill>
                  <a:srgbClr val="002060"/>
                </a:solidFill>
                <a:latin typeface="STKaiti" charset="-122"/>
                <a:ea typeface="STKaiti" charset="-122"/>
                <a:cs typeface="STKaiti" charset="-122"/>
              </a:rPr>
              <a:t>缺点：带来数据元素移动的时间开销</a:t>
            </a:r>
            <a:endParaRPr kumimoji="1" lang="en-US" altLang="zh-CN" sz="2400" dirty="0">
              <a:solidFill>
                <a:srgbClr val="002060"/>
              </a:solidFill>
              <a:latin typeface="STKaiti" charset="-122"/>
              <a:ea typeface="STKaiti" charset="-122"/>
              <a:cs typeface="STKaiti" charset="-122"/>
            </a:endParaRPr>
          </a:p>
        </p:txBody>
      </p:sp>
      <p:sp>
        <p:nvSpPr>
          <p:cNvPr id="24" name="文本框 23"/>
          <p:cNvSpPr txBox="1"/>
          <p:nvPr/>
        </p:nvSpPr>
        <p:spPr>
          <a:xfrm>
            <a:off x="1717356" y="5637196"/>
            <a:ext cx="8338638" cy="954107"/>
          </a:xfrm>
          <a:prstGeom prst="rect">
            <a:avLst/>
          </a:prstGeom>
          <a:noFill/>
          <a:ln>
            <a:solidFill>
              <a:schemeClr val="accent1">
                <a:shade val="50000"/>
              </a:schemeClr>
            </a:solidFill>
          </a:ln>
        </p:spPr>
        <p:txBody>
          <a:bodyPr wrap="square" rtlCol="0">
            <a:spAutoFit/>
          </a:bodyPr>
          <a:lstStyle/>
          <a:p>
            <a:r>
              <a:rPr kumimoji="1" lang="zh-CN" altLang="en-US" sz="2400" dirty="0">
                <a:latin typeface="STKaiti" charset="-122"/>
                <a:ea typeface="STKaiti" charset="-122"/>
                <a:cs typeface="STKaiti" charset="-122"/>
              </a:rPr>
              <a:t>将队列的数据存储区看成首尾相接的循环结构，头尾指针的关系不变，称其为</a:t>
            </a:r>
            <a:r>
              <a:rPr kumimoji="1" lang="zh-CN" altLang="en-US" sz="2400" dirty="0">
                <a:solidFill>
                  <a:srgbClr val="002060"/>
                </a:solidFill>
                <a:latin typeface="STKaiti" charset="-122"/>
                <a:ea typeface="STKaiti" charset="-122"/>
                <a:cs typeface="STKaiti" charset="-122"/>
              </a:rPr>
              <a:t>“</a:t>
            </a:r>
            <a:r>
              <a:rPr kumimoji="1" lang="zh-CN" altLang="en-US" sz="3200" b="1" dirty="0">
                <a:solidFill>
                  <a:schemeClr val="accent2"/>
                </a:solidFill>
                <a:latin typeface="STKaiti" charset="-122"/>
                <a:ea typeface="STKaiti" charset="-122"/>
                <a:cs typeface="STKaiti" charset="-122"/>
              </a:rPr>
              <a:t>循环队列</a:t>
            </a:r>
            <a:r>
              <a:rPr kumimoji="1" lang="zh-CN" altLang="en-US" sz="2400" dirty="0">
                <a:solidFill>
                  <a:srgbClr val="002060"/>
                </a:solidFill>
                <a:latin typeface="STKaiti" charset="-122"/>
                <a:ea typeface="STKaiti" charset="-122"/>
                <a:cs typeface="STKaiti" charset="-122"/>
              </a:rPr>
              <a:t>”</a:t>
            </a:r>
            <a:endParaRPr kumimoji="1" lang="en-US" altLang="zh-CN" sz="2400" dirty="0">
              <a:solidFill>
                <a:srgbClr val="002060"/>
              </a:solidFill>
              <a:latin typeface="STKaiti" charset="-122"/>
              <a:ea typeface="STKaiti" charset="-122"/>
              <a:cs typeface="STKaiti" charset="-122"/>
            </a:endParaRPr>
          </a:p>
        </p:txBody>
      </p:sp>
    </p:spTree>
    <p:extLst>
      <p:ext uri="{BB962C8B-B14F-4D97-AF65-F5344CB8AC3E}">
        <p14:creationId xmlns:p14="http://schemas.microsoft.com/office/powerpoint/2010/main" val="142375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985837" y="0"/>
            <a:ext cx="10784806"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、队列的顺序存储</a:t>
            </a:r>
            <a:endParaRPr kumimoji="1" lang="en-US" altLang="zh-CN" sz="2800" dirty="0">
              <a:latin typeface="STKaiti" charset="-122"/>
              <a:ea typeface="STKaiti" charset="-122"/>
              <a:cs typeface="STKaiti" charset="-122"/>
            </a:endParaRPr>
          </a:p>
        </p:txBody>
      </p:sp>
      <p:sp>
        <p:nvSpPr>
          <p:cNvPr id="4" name="文本框 3"/>
          <p:cNvSpPr txBox="1"/>
          <p:nvPr/>
        </p:nvSpPr>
        <p:spPr>
          <a:xfrm>
            <a:off x="5616867" y="1072972"/>
            <a:ext cx="5595437" cy="4893647"/>
          </a:xfrm>
          <a:prstGeom prst="rect">
            <a:avLst/>
          </a:prstGeom>
          <a:noFill/>
          <a:ln>
            <a:noFill/>
          </a:ln>
        </p:spPr>
        <p:txBody>
          <a:bodyPr wrap="square" rtlCol="0">
            <a:spAutoFit/>
          </a:bodyPr>
          <a:lstStyle/>
          <a:p>
            <a:r>
              <a:rPr kumimoji="1" lang="zh-CN" altLang="en-US" sz="2400" dirty="0">
                <a:latin typeface="STKaiti" charset="-122"/>
                <a:ea typeface="STKaiti" charset="-122"/>
                <a:cs typeface="STKaiti" charset="-122"/>
              </a:rPr>
              <a:t>假设为队列分配的存储空间大小为</a:t>
            </a:r>
            <a:r>
              <a:rPr kumimoji="1" lang="en-US" altLang="zh-CN" sz="2400" dirty="0">
                <a:latin typeface="STKaiti" charset="-122"/>
                <a:ea typeface="STKaiti" charset="-122"/>
                <a:cs typeface="STKaiti" charset="-122"/>
              </a:rPr>
              <a:t>MAXQUEUE</a:t>
            </a:r>
            <a:r>
              <a:rPr kumimoji="1" lang="zh-CN" altLang="en-US" sz="2400" dirty="0">
                <a:latin typeface="STKaiti" charset="-122"/>
                <a:ea typeface="STKaiti" charset="-122"/>
                <a:cs typeface="STKaiti" charset="-122"/>
              </a:rPr>
              <a:t>，在</a:t>
            </a:r>
            <a:r>
              <a:rPr kumimoji="1" lang="en-US" altLang="zh-CN" sz="2400" dirty="0">
                <a:latin typeface="STKaiti" charset="-122"/>
                <a:ea typeface="STKaiti" charset="-122"/>
                <a:cs typeface="STKaiti" charset="-122"/>
              </a:rPr>
              <a:t>C</a:t>
            </a:r>
            <a:r>
              <a:rPr kumimoji="1" lang="zh-CN" altLang="en-US" sz="2400" dirty="0">
                <a:latin typeface="STKaiti" charset="-122"/>
                <a:ea typeface="STKaiti" charset="-122"/>
                <a:cs typeface="STKaiti" charset="-122"/>
              </a:rPr>
              <a:t>语言中，头尾指针的下标范围是</a:t>
            </a:r>
            <a:r>
              <a:rPr kumimoji="1" lang="en-US" altLang="zh-CN" sz="2400" dirty="0">
                <a:latin typeface="STKaiti" charset="-122"/>
                <a:ea typeface="STKaiti" charset="-122"/>
                <a:cs typeface="STKaiti" charset="-122"/>
              </a:rPr>
              <a:t>0</a:t>
            </a:r>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MAXQUEUE-1</a:t>
            </a:r>
            <a:r>
              <a:rPr kumimoji="1" lang="zh-CN" altLang="en-US" sz="2400" dirty="0">
                <a:latin typeface="STKaiti" charset="-122"/>
                <a:ea typeface="STKaiti" charset="-122"/>
                <a:cs typeface="STKaiti" charset="-122"/>
              </a:rPr>
              <a:t>，若增加队头或队尾指针，可以利用取模运算实现。例如：</a:t>
            </a:r>
            <a:endParaRPr kumimoji="1" lang="en-US" altLang="zh-CN" sz="2400" dirty="0">
              <a:latin typeface="STKaiti" charset="-122"/>
              <a:ea typeface="STKaiti" charset="-122"/>
              <a:cs typeface="STKaiti" charset="-122"/>
            </a:endParaRPr>
          </a:p>
          <a:p>
            <a:endParaRPr kumimoji="1" lang="en-US" altLang="zh-CN" sz="2400" dirty="0">
              <a:latin typeface="STKaiti" charset="-122"/>
              <a:ea typeface="STKaiti" charset="-122"/>
              <a:cs typeface="STKaiti" charset="-122"/>
            </a:endParaRPr>
          </a:p>
          <a:p>
            <a:r>
              <a:rPr kumimoji="1" lang="en-US" altLang="zh-CN" sz="2400" dirty="0">
                <a:latin typeface="STKaiti" charset="-122"/>
                <a:ea typeface="STKaiti" charset="-122"/>
                <a:cs typeface="STKaiti" charset="-122"/>
              </a:rPr>
              <a:t>front  = (front + 1)%MAXQUEUE;</a:t>
            </a:r>
          </a:p>
          <a:p>
            <a:r>
              <a:rPr kumimoji="1" lang="en-US" altLang="zh-CN" sz="2400" dirty="0">
                <a:latin typeface="STKaiti" charset="-122"/>
                <a:ea typeface="STKaiti" charset="-122"/>
                <a:cs typeface="STKaiti" charset="-122"/>
              </a:rPr>
              <a:t>rear = (rear + 1)% MAXQUEUE;</a:t>
            </a:r>
          </a:p>
          <a:p>
            <a:endParaRPr kumimoji="1" lang="en-US" altLang="zh-CN" sz="2400" dirty="0">
              <a:latin typeface="STKaiti" charset="-122"/>
              <a:ea typeface="STKaiti" charset="-122"/>
              <a:cs typeface="STKaiti" charset="-122"/>
            </a:endParaRPr>
          </a:p>
          <a:p>
            <a:r>
              <a:rPr kumimoji="1" lang="zh-CN" altLang="en-US" sz="2400" dirty="0">
                <a:latin typeface="STKaiti" charset="-122"/>
                <a:ea typeface="STKaiti" charset="-122"/>
                <a:cs typeface="STKaiti" charset="-122"/>
              </a:rPr>
              <a:t>当</a:t>
            </a:r>
            <a:r>
              <a:rPr kumimoji="1" lang="en-US" altLang="zh-CN" sz="2400" dirty="0">
                <a:latin typeface="STKaiti" charset="-122"/>
                <a:ea typeface="STKaiti" charset="-122"/>
                <a:cs typeface="STKaiti" charset="-122"/>
              </a:rPr>
              <a:t>front</a:t>
            </a:r>
            <a:r>
              <a:rPr kumimoji="1" lang="zh-CN" altLang="en-US" sz="2400" dirty="0">
                <a:latin typeface="STKaiti" charset="-122"/>
                <a:ea typeface="STKaiti" charset="-122"/>
                <a:cs typeface="STKaiti" charset="-122"/>
              </a:rPr>
              <a:t>或</a:t>
            </a:r>
            <a:r>
              <a:rPr kumimoji="1" lang="en-US" altLang="zh-CN" sz="2400" dirty="0">
                <a:latin typeface="STKaiti" charset="-122"/>
                <a:ea typeface="STKaiti" charset="-122"/>
                <a:cs typeface="STKaiti" charset="-122"/>
              </a:rPr>
              <a:t>rear</a:t>
            </a:r>
            <a:r>
              <a:rPr kumimoji="1" lang="zh-CN" altLang="en-US" sz="2400" dirty="0">
                <a:latin typeface="STKaiti" charset="-122"/>
                <a:ea typeface="STKaiti" charset="-122"/>
                <a:cs typeface="STKaiti" charset="-122"/>
              </a:rPr>
              <a:t>为</a:t>
            </a:r>
            <a:r>
              <a:rPr kumimoji="1" lang="en-US" altLang="zh-CN" sz="2400" dirty="0">
                <a:latin typeface="STKaiti" charset="-122"/>
                <a:ea typeface="STKaiti" charset="-122"/>
                <a:cs typeface="STKaiti" charset="-122"/>
              </a:rPr>
              <a:t>MAXQUEUE-1</a:t>
            </a:r>
            <a:r>
              <a:rPr kumimoji="1" lang="zh-CN" altLang="en-US" sz="2400" dirty="0">
                <a:latin typeface="STKaiti" charset="-122"/>
                <a:ea typeface="STKaiti" charset="-122"/>
                <a:cs typeface="STKaiti" charset="-122"/>
              </a:rPr>
              <a:t>时，上述两个公式计算的结果为</a:t>
            </a:r>
            <a:r>
              <a:rPr kumimoji="1" lang="en-US" altLang="zh-CN" sz="2400" dirty="0">
                <a:latin typeface="STKaiti" charset="-122"/>
                <a:ea typeface="STKaiti" charset="-122"/>
                <a:cs typeface="STKaiti" charset="-122"/>
              </a:rPr>
              <a:t>0</a:t>
            </a:r>
            <a:r>
              <a:rPr kumimoji="1" lang="zh-CN" altLang="en-US" sz="2400" dirty="0">
                <a:latin typeface="STKaiti" charset="-122"/>
                <a:ea typeface="STKaiti" charset="-122"/>
                <a:cs typeface="STKaiti" charset="-122"/>
              </a:rPr>
              <a:t>。这样就使得指针自动由后面转到前面，形成循环的效果</a:t>
            </a:r>
            <a:endParaRPr kumimoji="1" lang="en-US" altLang="zh-CN" sz="2400" dirty="0">
              <a:latin typeface="STKaiti" charset="-122"/>
              <a:ea typeface="STKaiti" charset="-122"/>
              <a:cs typeface="STKaiti" charset="-122"/>
            </a:endParaRPr>
          </a:p>
        </p:txBody>
      </p:sp>
      <p:grpSp>
        <p:nvGrpSpPr>
          <p:cNvPr id="5" name="组合 4">
            <a:extLst>
              <a:ext uri="{FF2B5EF4-FFF2-40B4-BE49-F238E27FC236}">
                <a16:creationId xmlns:a16="http://schemas.microsoft.com/office/drawing/2014/main" id="{322C95C9-4242-E942-A34B-75A224092C72}"/>
              </a:ext>
            </a:extLst>
          </p:cNvPr>
          <p:cNvGrpSpPr/>
          <p:nvPr/>
        </p:nvGrpSpPr>
        <p:grpSpPr>
          <a:xfrm>
            <a:off x="984457" y="905221"/>
            <a:ext cx="4642413" cy="4256702"/>
            <a:chOff x="984457" y="905221"/>
            <a:chExt cx="4642413" cy="4256702"/>
          </a:xfrm>
        </p:grpSpPr>
        <p:sp>
          <p:nvSpPr>
            <p:cNvPr id="2" name="椭圆 1"/>
            <p:cNvSpPr/>
            <p:nvPr/>
          </p:nvSpPr>
          <p:spPr>
            <a:xfrm>
              <a:off x="1632537" y="1756610"/>
              <a:ext cx="3273342" cy="31643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3" name="椭圆 2"/>
            <p:cNvSpPr/>
            <p:nvPr/>
          </p:nvSpPr>
          <p:spPr>
            <a:xfrm>
              <a:off x="2740570" y="2788693"/>
              <a:ext cx="1057275" cy="11001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cxnSp>
          <p:nvCxnSpPr>
            <p:cNvPr id="6" name="直线连接符 5"/>
            <p:cNvCxnSpPr>
              <a:stCxn id="2" idx="0"/>
              <a:endCxn id="3" idx="0"/>
            </p:cNvCxnSpPr>
            <p:nvPr/>
          </p:nvCxnSpPr>
          <p:spPr>
            <a:xfrm>
              <a:off x="3269208" y="1756610"/>
              <a:ext cx="0" cy="103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a:stCxn id="2" idx="7"/>
              <a:endCxn id="3" idx="7"/>
            </p:cNvCxnSpPr>
            <p:nvPr/>
          </p:nvCxnSpPr>
          <p:spPr>
            <a:xfrm flipH="1">
              <a:off x="3643011" y="2220012"/>
              <a:ext cx="783498" cy="729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线连接符 9"/>
            <p:cNvCxnSpPr>
              <a:stCxn id="2" idx="6"/>
              <a:endCxn id="3" idx="6"/>
            </p:cNvCxnSpPr>
            <p:nvPr/>
          </p:nvCxnSpPr>
          <p:spPr>
            <a:xfrm flipH="1" flipV="1">
              <a:off x="3797845" y="3338762"/>
              <a:ext cx="110803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a:endCxn id="3" idx="5"/>
            </p:cNvCxnSpPr>
            <p:nvPr/>
          </p:nvCxnSpPr>
          <p:spPr>
            <a:xfrm flipH="1" flipV="1">
              <a:off x="3643011" y="3727719"/>
              <a:ext cx="865822" cy="643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2" idx="4"/>
              <a:endCxn id="3" idx="4"/>
            </p:cNvCxnSpPr>
            <p:nvPr/>
          </p:nvCxnSpPr>
          <p:spPr>
            <a:xfrm flipV="1">
              <a:off x="3269208" y="3888830"/>
              <a:ext cx="0" cy="1032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17"/>
            <p:cNvCxnSpPr/>
            <p:nvPr/>
          </p:nvCxnSpPr>
          <p:spPr>
            <a:xfrm flipV="1">
              <a:off x="2111907" y="3753250"/>
              <a:ext cx="783497" cy="729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a:stCxn id="2" idx="2"/>
              <a:endCxn id="3" idx="2"/>
            </p:cNvCxnSpPr>
            <p:nvPr/>
          </p:nvCxnSpPr>
          <p:spPr>
            <a:xfrm flipV="1">
              <a:off x="1632537" y="3338762"/>
              <a:ext cx="110803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线连接符 24"/>
            <p:cNvCxnSpPr>
              <a:stCxn id="2" idx="1"/>
              <a:endCxn id="3" idx="1"/>
            </p:cNvCxnSpPr>
            <p:nvPr/>
          </p:nvCxnSpPr>
          <p:spPr>
            <a:xfrm>
              <a:off x="2111907" y="2220012"/>
              <a:ext cx="783497" cy="729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箭头连接符 25"/>
            <p:cNvCxnSpPr/>
            <p:nvPr/>
          </p:nvCxnSpPr>
          <p:spPr>
            <a:xfrm>
              <a:off x="1066609" y="4083986"/>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984457" y="3667611"/>
              <a:ext cx="878679" cy="400110"/>
            </a:xfrm>
            <a:prstGeom prst="rect">
              <a:avLst/>
            </a:prstGeom>
            <a:noFill/>
          </p:spPr>
          <p:txBody>
            <a:bodyPr wrap="square" rtlCol="0">
              <a:spAutoFit/>
            </a:bodyPr>
            <a:lstStyle/>
            <a:p>
              <a:r>
                <a:rPr kumimoji="1" lang="en-US" altLang="zh-CN" sz="2000" b="1" dirty="0">
                  <a:latin typeface="STKaiti" charset="-122"/>
                  <a:ea typeface="STKaiti" charset="-122"/>
                  <a:cs typeface="STKaiti" charset="-122"/>
                </a:rPr>
                <a:t>rear </a:t>
              </a:r>
              <a:endParaRPr kumimoji="1" lang="zh-CN" altLang="en-US" sz="2000" b="1" dirty="0">
                <a:latin typeface="STKaiti" charset="-122"/>
                <a:ea typeface="STKaiti" charset="-122"/>
                <a:cs typeface="STKaiti" charset="-122"/>
              </a:endParaRPr>
            </a:p>
          </p:txBody>
        </p:sp>
        <p:sp>
          <p:nvSpPr>
            <p:cNvPr id="29" name="文本框 28"/>
            <p:cNvSpPr txBox="1"/>
            <p:nvPr/>
          </p:nvSpPr>
          <p:spPr>
            <a:xfrm>
              <a:off x="3797845" y="4761813"/>
              <a:ext cx="878679" cy="400110"/>
            </a:xfrm>
            <a:prstGeom prst="rect">
              <a:avLst/>
            </a:prstGeom>
            <a:noFill/>
          </p:spPr>
          <p:txBody>
            <a:bodyPr wrap="square" rtlCol="0">
              <a:spAutoFit/>
            </a:bodyPr>
            <a:lstStyle/>
            <a:p>
              <a:r>
                <a:rPr kumimoji="1" lang="en-US" altLang="zh-CN" sz="2000" b="1" dirty="0">
                  <a:latin typeface="STKaiti" charset="-122"/>
                  <a:ea typeface="STKaiti" charset="-122"/>
                  <a:cs typeface="STKaiti" charset="-122"/>
                </a:rPr>
                <a:t>front</a:t>
              </a:r>
              <a:endParaRPr kumimoji="1" lang="zh-CN" altLang="en-US" sz="2000" b="1" dirty="0">
                <a:latin typeface="STKaiti" charset="-122"/>
                <a:ea typeface="STKaiti" charset="-122"/>
                <a:cs typeface="STKaiti" charset="-122"/>
              </a:endParaRPr>
            </a:p>
          </p:txBody>
        </p:sp>
        <p:cxnSp>
          <p:nvCxnSpPr>
            <p:cNvPr id="31" name="直线箭头连接符 30"/>
            <p:cNvCxnSpPr/>
            <p:nvPr/>
          </p:nvCxnSpPr>
          <p:spPr>
            <a:xfrm flipH="1">
              <a:off x="4232108" y="4761813"/>
              <a:ext cx="444416"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文本框 31"/>
                <p:cNvSpPr txBox="1"/>
                <p:nvPr/>
              </p:nvSpPr>
              <p:spPr>
                <a:xfrm>
                  <a:off x="1951189" y="3493600"/>
                  <a:ext cx="87867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b="1" i="1" smtClean="0">
                                <a:latin typeface="Cambria Math" panose="02040503050406030204" pitchFamily="18" charset="0"/>
                              </a:rPr>
                            </m:ctrlPr>
                          </m:sSubPr>
                          <m:e>
                            <m:r>
                              <a:rPr kumimoji="1" lang="en-US" altLang="zh-CN" sz="2000" b="1" i="1" smtClean="0">
                                <a:latin typeface="Cambria Math" charset="0"/>
                              </a:rPr>
                              <m:t>𝒂</m:t>
                            </m:r>
                          </m:e>
                          <m:sub>
                            <m:r>
                              <a:rPr kumimoji="1" lang="en-US" altLang="zh-CN" sz="2000" b="1" i="1" smtClean="0">
                                <a:latin typeface="Cambria Math" charset="0"/>
                              </a:rPr>
                              <m:t>𝟕</m:t>
                            </m:r>
                          </m:sub>
                        </m:sSub>
                      </m:oMath>
                    </m:oMathPara>
                  </a14:m>
                  <a:endParaRPr kumimoji="1" lang="zh-CN" altLang="en-US" sz="2000" b="1" dirty="0">
                    <a:latin typeface="STKaiti" charset="-122"/>
                    <a:ea typeface="STKaiti" charset="-122"/>
                    <a:cs typeface="STKaiti" charset="-122"/>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1951189" y="3493600"/>
                  <a:ext cx="878679" cy="400110"/>
                </a:xfrm>
                <a:prstGeom prst="rect">
                  <a:avLst/>
                </a:prstGeom>
                <a:blipFill>
                  <a:blip r:embed="rId2"/>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2440292" y="4104099"/>
                  <a:ext cx="87867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b="1" i="1" smtClean="0">
                                <a:latin typeface="Cambria Math" panose="02040503050406030204" pitchFamily="18" charset="0"/>
                              </a:rPr>
                            </m:ctrlPr>
                          </m:sSubPr>
                          <m:e>
                            <m:r>
                              <a:rPr kumimoji="1" lang="en-US" altLang="zh-CN" sz="2000" b="1" i="1" smtClean="0">
                                <a:latin typeface="Cambria Math" charset="0"/>
                              </a:rPr>
                              <m:t>𝒂</m:t>
                            </m:r>
                          </m:e>
                          <m:sub>
                            <m:r>
                              <a:rPr kumimoji="1" lang="en-US" altLang="zh-CN" sz="2000" b="1" i="1" smtClean="0">
                                <a:latin typeface="Cambria Math" charset="0"/>
                              </a:rPr>
                              <m:t>𝟔</m:t>
                            </m:r>
                          </m:sub>
                        </m:sSub>
                      </m:oMath>
                    </m:oMathPara>
                  </a14:m>
                  <a:endParaRPr kumimoji="1" lang="zh-CN" altLang="en-US" sz="2000" b="1" dirty="0">
                    <a:latin typeface="STKaiti" charset="-122"/>
                    <a:ea typeface="STKaiti" charset="-122"/>
                    <a:cs typeface="STKaiti" charset="-122"/>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2440292" y="4104099"/>
                  <a:ext cx="878679" cy="400110"/>
                </a:xfrm>
                <a:prstGeom prst="rect">
                  <a:avLst/>
                </a:prstGeom>
                <a:blipFill>
                  <a:blip r:embed="rId3"/>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4006585" y="3519085"/>
                  <a:ext cx="87867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sz="2000" b="1" i="1" smtClean="0">
                            <a:latin typeface="Cambria Math" charset="0"/>
                            <a:ea typeface="STKaiti" charset="-122"/>
                            <a:cs typeface="STKaiti" charset="-122"/>
                          </a:rPr>
                          <m:t>…</m:t>
                        </m:r>
                      </m:oMath>
                    </m:oMathPara>
                  </a14:m>
                  <a:endParaRPr kumimoji="1" lang="zh-CN" altLang="en-US" sz="2000" b="1" dirty="0">
                    <a:latin typeface="STKaiti" charset="-122"/>
                    <a:ea typeface="STKaiti" charset="-122"/>
                    <a:cs typeface="STKaiti" charset="-122"/>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4006585" y="3519085"/>
                  <a:ext cx="878679" cy="400110"/>
                </a:xfrm>
                <a:prstGeom prst="rect">
                  <a:avLst/>
                </a:prstGeom>
                <a:blipFill>
                  <a:blip r:embed="rId4"/>
                  <a:stretch>
                    <a:fillRect/>
                  </a:stretch>
                </a:blipFill>
              </p:spPr>
              <p:txBody>
                <a:bodyPr/>
                <a:lstStyle/>
                <a:p>
                  <a:r>
                    <a:rPr lang="zh-CN" altLang="en-US">
                      <a:noFill/>
                    </a:rPr>
                    <a:t> </a:t>
                  </a:r>
                </a:p>
              </p:txBody>
            </p:sp>
          </mc:Fallback>
        </mc:AlternateContent>
        <p:sp>
          <p:nvSpPr>
            <p:cNvPr id="35" name="文本框 34"/>
            <p:cNvSpPr txBox="1"/>
            <p:nvPr/>
          </p:nvSpPr>
          <p:spPr>
            <a:xfrm>
              <a:off x="4748191" y="2384853"/>
              <a:ext cx="878679" cy="400110"/>
            </a:xfrm>
            <a:prstGeom prst="rect">
              <a:avLst/>
            </a:prstGeom>
            <a:noFill/>
          </p:spPr>
          <p:txBody>
            <a:bodyPr wrap="square" rtlCol="0">
              <a:spAutoFit/>
            </a:bodyPr>
            <a:lstStyle/>
            <a:p>
              <a:r>
                <a:rPr kumimoji="1" lang="en-US" altLang="zh-CN" sz="2000" b="1" dirty="0">
                  <a:latin typeface="STKaiti" charset="-122"/>
                  <a:ea typeface="STKaiti" charset="-122"/>
                  <a:cs typeface="STKaiti" charset="-122"/>
                </a:rPr>
                <a:t>1</a:t>
              </a:r>
              <a:endParaRPr kumimoji="1" lang="zh-CN" altLang="en-US" sz="2000" b="1" dirty="0">
                <a:latin typeface="STKaiti" charset="-122"/>
                <a:ea typeface="STKaiti" charset="-122"/>
                <a:cs typeface="STKaiti" charset="-122"/>
              </a:endParaRPr>
            </a:p>
          </p:txBody>
        </p:sp>
        <p:sp>
          <p:nvSpPr>
            <p:cNvPr id="36" name="文本框 35"/>
            <p:cNvSpPr txBox="1"/>
            <p:nvPr/>
          </p:nvSpPr>
          <p:spPr>
            <a:xfrm>
              <a:off x="3937352" y="1521982"/>
              <a:ext cx="878679" cy="400110"/>
            </a:xfrm>
            <a:prstGeom prst="rect">
              <a:avLst/>
            </a:prstGeom>
            <a:noFill/>
          </p:spPr>
          <p:txBody>
            <a:bodyPr wrap="square" rtlCol="0">
              <a:spAutoFit/>
            </a:bodyPr>
            <a:lstStyle/>
            <a:p>
              <a:r>
                <a:rPr kumimoji="1" lang="en-US" altLang="zh-CN" sz="2000" b="1" dirty="0">
                  <a:latin typeface="STKaiti" charset="-122"/>
                  <a:ea typeface="STKaiti" charset="-122"/>
                  <a:cs typeface="STKaiti" charset="-122"/>
                </a:rPr>
                <a:t>0</a:t>
              </a:r>
              <a:endParaRPr kumimoji="1" lang="zh-CN" altLang="en-US" sz="2000" b="1" dirty="0">
                <a:latin typeface="STKaiti" charset="-122"/>
                <a:ea typeface="STKaiti" charset="-122"/>
                <a:cs typeface="STKaiti" charset="-122"/>
              </a:endParaRPr>
            </a:p>
          </p:txBody>
        </p:sp>
        <mc:AlternateContent xmlns:mc="http://schemas.openxmlformats.org/markup-compatibility/2006" xmlns:a14="http://schemas.microsoft.com/office/drawing/2010/main">
          <mc:Choice Requires="a14">
            <p:sp>
              <p:nvSpPr>
                <p:cNvPr id="37" name="文本框 36"/>
                <p:cNvSpPr txBox="1"/>
                <p:nvPr/>
              </p:nvSpPr>
              <p:spPr>
                <a:xfrm>
                  <a:off x="2445557" y="2044842"/>
                  <a:ext cx="87867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sz="2000" b="1" i="1" smtClean="0">
                            <a:latin typeface="Cambria Math" charset="0"/>
                            <a:ea typeface="STKaiti" charset="-122"/>
                            <a:cs typeface="STKaiti" charset="-122"/>
                          </a:rPr>
                          <m:t>…</m:t>
                        </m:r>
                      </m:oMath>
                    </m:oMathPara>
                  </a14:m>
                  <a:endParaRPr kumimoji="1" lang="zh-CN" altLang="en-US" sz="2000" b="1" dirty="0">
                    <a:latin typeface="STKaiti" charset="-122"/>
                    <a:ea typeface="STKaiti" charset="-122"/>
                    <a:cs typeface="STKaiti" charset="-122"/>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2445557" y="2044842"/>
                  <a:ext cx="878679" cy="400110"/>
                </a:xfrm>
                <a:prstGeom prst="rect">
                  <a:avLst/>
                </a:prstGeom>
                <a:blipFill>
                  <a:blip r:embed="rId5"/>
                  <a:stretch>
                    <a:fillRect/>
                  </a:stretch>
                </a:blipFill>
              </p:spPr>
              <p:txBody>
                <a:bodyPr/>
                <a:lstStyle/>
                <a:p>
                  <a:r>
                    <a:rPr lang="zh-CN" altLang="en-US">
                      <a:noFill/>
                    </a:rPr>
                    <a:t> </a:t>
                  </a:r>
                </a:p>
              </p:txBody>
            </p:sp>
          </mc:Fallback>
        </mc:AlternateContent>
        <p:sp>
          <p:nvSpPr>
            <p:cNvPr id="38" name="文本框 37"/>
            <p:cNvSpPr txBox="1"/>
            <p:nvPr/>
          </p:nvSpPr>
          <p:spPr>
            <a:xfrm>
              <a:off x="2108140" y="905221"/>
              <a:ext cx="2421661" cy="400110"/>
            </a:xfrm>
            <a:prstGeom prst="rect">
              <a:avLst/>
            </a:prstGeom>
            <a:noFill/>
          </p:spPr>
          <p:txBody>
            <a:bodyPr wrap="square" rtlCol="0">
              <a:spAutoFit/>
            </a:bodyPr>
            <a:lstStyle/>
            <a:p>
              <a:r>
                <a:rPr kumimoji="1" lang="en-US" altLang="zh-CN" sz="2000" b="1">
                  <a:latin typeface="STKaiti" charset="-122"/>
                  <a:ea typeface="STKaiti" charset="-122"/>
                  <a:cs typeface="STKaiti" charset="-122"/>
                </a:rPr>
                <a:t>MAXQUEUE-1</a:t>
              </a:r>
              <a:endParaRPr kumimoji="1" lang="zh-CN" altLang="en-US" sz="2000" b="1" dirty="0">
                <a:latin typeface="STKaiti" charset="-122"/>
                <a:ea typeface="STKaiti" charset="-122"/>
                <a:cs typeface="STKaiti" charset="-122"/>
              </a:endParaRPr>
            </a:p>
          </p:txBody>
        </p:sp>
      </p:grpSp>
    </p:spTree>
    <p:extLst>
      <p:ext uri="{BB962C8B-B14F-4D97-AF65-F5344CB8AC3E}">
        <p14:creationId xmlns:p14="http://schemas.microsoft.com/office/powerpoint/2010/main" val="3771663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985837" y="0"/>
            <a:ext cx="10784806"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、队列的顺序存储</a:t>
            </a:r>
            <a:endParaRPr kumimoji="1" lang="en-US" altLang="zh-CN" sz="2800" dirty="0">
              <a:latin typeface="STKaiti" charset="-122"/>
              <a:ea typeface="STKaiti" charset="-122"/>
              <a:cs typeface="STKaiti" charset="-122"/>
            </a:endParaRPr>
          </a:p>
        </p:txBody>
      </p:sp>
      <p:grpSp>
        <p:nvGrpSpPr>
          <p:cNvPr id="2" name="组合 1">
            <a:extLst>
              <a:ext uri="{FF2B5EF4-FFF2-40B4-BE49-F238E27FC236}">
                <a16:creationId xmlns:a16="http://schemas.microsoft.com/office/drawing/2014/main" id="{812B7620-4F53-3940-9C05-2D34E67D6C5D}"/>
              </a:ext>
            </a:extLst>
          </p:cNvPr>
          <p:cNvGrpSpPr/>
          <p:nvPr/>
        </p:nvGrpSpPr>
        <p:grpSpPr>
          <a:xfrm>
            <a:off x="314319" y="2605970"/>
            <a:ext cx="10996616" cy="4281732"/>
            <a:chOff x="314319" y="2605970"/>
            <a:chExt cx="10996616" cy="4281732"/>
          </a:xfrm>
        </p:grpSpPr>
        <p:sp>
          <p:nvSpPr>
            <p:cNvPr id="3" name="矩形 2"/>
            <p:cNvSpPr/>
            <p:nvPr/>
          </p:nvSpPr>
          <p:spPr>
            <a:xfrm>
              <a:off x="1643066" y="2671767"/>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mc:AlternateContent xmlns:mc="http://schemas.openxmlformats.org/markup-compatibility/2006" xmlns:a14="http://schemas.microsoft.com/office/drawing/2010/main">
          <mc:Choice Requires="a14">
            <p:sp>
              <p:nvSpPr>
                <p:cNvPr id="6" name="矩形 5"/>
                <p:cNvSpPr/>
                <p:nvPr/>
              </p:nvSpPr>
              <p:spPr>
                <a:xfrm>
                  <a:off x="1643065" y="2971805"/>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a:solidFill>
                                  <a:schemeClr val="tx1"/>
                                </a:solidFill>
                                <a:latin typeface="Cambria Math" charset="0"/>
                              </a:rPr>
                              <m:t>𝒂</m:t>
                            </m:r>
                          </m:e>
                          <m:sub>
                            <m:r>
                              <a:rPr kumimoji="1" lang="en-US" altLang="zh-CN" b="1" i="1" smtClean="0">
                                <a:solidFill>
                                  <a:schemeClr val="tx1"/>
                                </a:solidFill>
                                <a:latin typeface="Cambria Math" charset="0"/>
                              </a:rPr>
                              <m:t>𝟖</m:t>
                            </m:r>
                          </m:sub>
                        </m:sSub>
                      </m:oMath>
                    </m:oMathPara>
                  </a14:m>
                  <a:endParaRPr kumimoji="1" lang="zh-CN" altLang="en-US" b="1" dirty="0"/>
                </a:p>
              </p:txBody>
            </p:sp>
          </mc:Choice>
          <mc:Fallback xmlns="">
            <p:sp>
              <p:nvSpPr>
                <p:cNvPr id="6" name="矩形 5"/>
                <p:cNvSpPr>
                  <a:spLocks noRot="1" noChangeAspect="1" noMove="1" noResize="1" noEditPoints="1" noAdjustHandles="1" noChangeArrowheads="1" noChangeShapeType="1" noTextEdit="1"/>
                </p:cNvSpPr>
                <p:nvPr/>
              </p:nvSpPr>
              <p:spPr>
                <a:xfrm>
                  <a:off x="1643065" y="2971805"/>
                  <a:ext cx="885825" cy="300038"/>
                </a:xfrm>
                <a:prstGeom prst="rect">
                  <a:avLst/>
                </a:prstGeom>
                <a:blipFill>
                  <a:blip r:embed="rId2"/>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643066" y="3271843"/>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a:solidFill>
                                  <a:schemeClr val="tx1"/>
                                </a:solidFill>
                                <a:latin typeface="Cambria Math" charset="0"/>
                              </a:rPr>
                              <m:t>𝒂</m:t>
                            </m:r>
                          </m:e>
                          <m:sub>
                            <m:r>
                              <a:rPr kumimoji="1" lang="en-US" altLang="zh-CN" b="1" i="1" smtClean="0">
                                <a:solidFill>
                                  <a:schemeClr val="tx1"/>
                                </a:solidFill>
                                <a:latin typeface="Cambria Math" charset="0"/>
                              </a:rPr>
                              <m:t>𝟕</m:t>
                            </m:r>
                          </m:sub>
                        </m:sSub>
                      </m:oMath>
                    </m:oMathPara>
                  </a14:m>
                  <a:endParaRPr kumimoji="1" lang="zh-CN" altLang="en-US" b="1" dirty="0"/>
                </a:p>
              </p:txBody>
            </p:sp>
          </mc:Choice>
          <mc:Fallback xmlns="">
            <p:sp>
              <p:nvSpPr>
                <p:cNvPr id="7" name="矩形 6"/>
                <p:cNvSpPr>
                  <a:spLocks noRot="1" noChangeAspect="1" noMove="1" noResize="1" noEditPoints="1" noAdjustHandles="1" noChangeArrowheads="1" noChangeShapeType="1" noTextEdit="1"/>
                </p:cNvSpPr>
                <p:nvPr/>
              </p:nvSpPr>
              <p:spPr>
                <a:xfrm>
                  <a:off x="1643066" y="3271843"/>
                  <a:ext cx="885825" cy="300038"/>
                </a:xfrm>
                <a:prstGeom prst="rect">
                  <a:avLst/>
                </a:prstGeom>
                <a:blipFill>
                  <a:blip r:embed="rId3"/>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643065" y="3571881"/>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smtClean="0">
                                <a:solidFill>
                                  <a:schemeClr val="tx1"/>
                                </a:solidFill>
                                <a:latin typeface="Cambria Math" charset="0"/>
                              </a:rPr>
                              <m:t>𝒂</m:t>
                            </m:r>
                          </m:e>
                          <m:sub>
                            <m:r>
                              <a:rPr kumimoji="1" lang="en-US" altLang="zh-CN" b="1" i="1" smtClean="0">
                                <a:solidFill>
                                  <a:schemeClr val="tx1"/>
                                </a:solidFill>
                                <a:latin typeface="Cambria Math" charset="0"/>
                              </a:rPr>
                              <m:t>𝟔</m:t>
                            </m:r>
                          </m:sub>
                        </m:sSub>
                      </m:oMath>
                    </m:oMathPara>
                  </a14:m>
                  <a:endParaRPr kumimoji="1" lang="zh-CN" altLang="en-US" b="1" dirty="0"/>
                </a:p>
              </p:txBody>
            </p:sp>
          </mc:Choice>
          <mc:Fallback xmlns="">
            <p:sp>
              <p:nvSpPr>
                <p:cNvPr id="8" name="矩形 7"/>
                <p:cNvSpPr>
                  <a:spLocks noRot="1" noChangeAspect="1" noMove="1" noResize="1" noEditPoints="1" noAdjustHandles="1" noChangeArrowheads="1" noChangeShapeType="1" noTextEdit="1"/>
                </p:cNvSpPr>
                <p:nvPr/>
              </p:nvSpPr>
              <p:spPr>
                <a:xfrm>
                  <a:off x="1643065" y="3571881"/>
                  <a:ext cx="885825" cy="300038"/>
                </a:xfrm>
                <a:prstGeom prst="rect">
                  <a:avLst/>
                </a:prstGeom>
                <a:blipFill>
                  <a:blip r:embed="rId4"/>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643065" y="3871919"/>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a:solidFill>
                                  <a:schemeClr val="tx1"/>
                                </a:solidFill>
                                <a:latin typeface="Cambria Math" charset="0"/>
                              </a:rPr>
                              <m:t>𝒂</m:t>
                            </m:r>
                          </m:e>
                          <m:sub>
                            <m:r>
                              <a:rPr kumimoji="1" lang="en-US" altLang="zh-CN" b="1" i="1" smtClean="0">
                                <a:solidFill>
                                  <a:schemeClr val="tx1"/>
                                </a:solidFill>
                                <a:latin typeface="Cambria Math" charset="0"/>
                              </a:rPr>
                              <m:t>𝟓</m:t>
                            </m:r>
                          </m:sub>
                        </m:sSub>
                      </m:oMath>
                    </m:oMathPara>
                  </a14:m>
                  <a:endParaRPr kumimoji="1" lang="zh-CN" altLang="en-US" b="1" dirty="0"/>
                </a:p>
              </p:txBody>
            </p:sp>
          </mc:Choice>
          <mc:Fallback xmlns="">
            <p:sp>
              <p:nvSpPr>
                <p:cNvPr id="9" name="矩形 8"/>
                <p:cNvSpPr>
                  <a:spLocks noRot="1" noChangeAspect="1" noMove="1" noResize="1" noEditPoints="1" noAdjustHandles="1" noChangeArrowheads="1" noChangeShapeType="1" noTextEdit="1"/>
                </p:cNvSpPr>
                <p:nvPr/>
              </p:nvSpPr>
              <p:spPr>
                <a:xfrm>
                  <a:off x="1643065" y="3871919"/>
                  <a:ext cx="885825" cy="300038"/>
                </a:xfrm>
                <a:prstGeom prst="rect">
                  <a:avLst/>
                </a:prstGeom>
                <a:blipFill>
                  <a:blip r:embed="rId5"/>
                  <a:stretch>
                    <a:fillRect b="-7692"/>
                  </a:stretch>
                </a:blipFill>
              </p:spPr>
              <p:txBody>
                <a:bodyPr/>
                <a:lstStyle/>
                <a:p>
                  <a:r>
                    <a:rPr lang="zh-CN" altLang="en-US">
                      <a:noFill/>
                    </a:rPr>
                    <a:t> </a:t>
                  </a:r>
                </a:p>
              </p:txBody>
            </p:sp>
          </mc:Fallback>
        </mc:AlternateContent>
        <p:sp>
          <p:nvSpPr>
            <p:cNvPr id="10" name="矩形 9"/>
            <p:cNvSpPr/>
            <p:nvPr/>
          </p:nvSpPr>
          <p:spPr>
            <a:xfrm>
              <a:off x="1643064" y="4171957"/>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11" name="矩形 10"/>
            <p:cNvSpPr/>
            <p:nvPr/>
          </p:nvSpPr>
          <p:spPr>
            <a:xfrm>
              <a:off x="1643065" y="4471995"/>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12" name="矩形 11"/>
            <p:cNvSpPr/>
            <p:nvPr/>
          </p:nvSpPr>
          <p:spPr>
            <a:xfrm>
              <a:off x="1643064" y="4772033"/>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14" name="矩形 13"/>
            <p:cNvSpPr/>
            <p:nvPr/>
          </p:nvSpPr>
          <p:spPr>
            <a:xfrm>
              <a:off x="1643065" y="5072071"/>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15" name="矩形 14"/>
            <p:cNvSpPr/>
            <p:nvPr/>
          </p:nvSpPr>
          <p:spPr>
            <a:xfrm>
              <a:off x="1643064" y="5372109"/>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5" name="文本框 4"/>
            <p:cNvSpPr txBox="1"/>
            <p:nvPr/>
          </p:nvSpPr>
          <p:spPr>
            <a:xfrm>
              <a:off x="1200155" y="5910128"/>
              <a:ext cx="2271712" cy="400110"/>
            </a:xfrm>
            <a:prstGeom prst="rect">
              <a:avLst/>
            </a:prstGeom>
            <a:noFill/>
          </p:spPr>
          <p:txBody>
            <a:bodyPr wrap="square" rtlCol="0">
              <a:spAutoFit/>
            </a:bodyPr>
            <a:lstStyle/>
            <a:p>
              <a:r>
                <a:rPr kumimoji="1" lang="en-US" altLang="zh-CN" sz="2000" b="1" dirty="0">
                  <a:latin typeface="STKaiti" charset="-122"/>
                  <a:ea typeface="STKaiti" charset="-122"/>
                  <a:cs typeface="STKaiti" charset="-122"/>
                </a:rPr>
                <a:t>front=4, rear=8</a:t>
              </a:r>
              <a:endParaRPr kumimoji="1" lang="zh-CN" altLang="en-US" sz="2000" b="1" dirty="0">
                <a:latin typeface="STKaiti" charset="-122"/>
                <a:ea typeface="STKaiti" charset="-122"/>
                <a:cs typeface="STKaiti" charset="-122"/>
              </a:endParaRPr>
            </a:p>
          </p:txBody>
        </p:sp>
        <p:sp>
          <p:nvSpPr>
            <p:cNvPr id="16" name="文本框 15"/>
            <p:cNvSpPr txBox="1"/>
            <p:nvPr/>
          </p:nvSpPr>
          <p:spPr>
            <a:xfrm>
              <a:off x="1160858" y="2605970"/>
              <a:ext cx="785813" cy="3170099"/>
            </a:xfrm>
            <a:prstGeom prst="rect">
              <a:avLst/>
            </a:prstGeom>
            <a:noFill/>
          </p:spPr>
          <p:txBody>
            <a:bodyPr wrap="square" rtlCol="0">
              <a:spAutoFit/>
            </a:bodyPr>
            <a:lstStyle/>
            <a:p>
              <a:r>
                <a:rPr kumimoji="1" lang="en-US" altLang="zh-CN" sz="2000" b="1" dirty="0">
                  <a:latin typeface="STKaiti" charset="-122"/>
                  <a:ea typeface="STKaiti" charset="-122"/>
                  <a:cs typeface="STKaiti" charset="-122"/>
                </a:rPr>
                <a:t>9</a:t>
              </a:r>
            </a:p>
            <a:p>
              <a:r>
                <a:rPr kumimoji="1" lang="en-US" altLang="zh-CN" sz="2000" b="1" dirty="0">
                  <a:latin typeface="STKaiti" charset="-122"/>
                  <a:ea typeface="STKaiti" charset="-122"/>
                  <a:cs typeface="STKaiti" charset="-122"/>
                </a:rPr>
                <a:t>8</a:t>
              </a:r>
            </a:p>
            <a:p>
              <a:r>
                <a:rPr kumimoji="1" lang="en-US" altLang="zh-CN" sz="2000" b="1" dirty="0">
                  <a:latin typeface="STKaiti" charset="-122"/>
                  <a:ea typeface="STKaiti" charset="-122"/>
                  <a:cs typeface="STKaiti" charset="-122"/>
                </a:rPr>
                <a:t>7</a:t>
              </a:r>
            </a:p>
            <a:p>
              <a:r>
                <a:rPr kumimoji="1" lang="en-US" altLang="zh-CN" sz="2000" b="1" dirty="0">
                  <a:latin typeface="STKaiti" charset="-122"/>
                  <a:ea typeface="STKaiti" charset="-122"/>
                  <a:cs typeface="STKaiti" charset="-122"/>
                </a:rPr>
                <a:t>6</a:t>
              </a:r>
            </a:p>
            <a:p>
              <a:r>
                <a:rPr kumimoji="1" lang="en-US" altLang="zh-CN" sz="2000" b="1" dirty="0">
                  <a:latin typeface="STKaiti" charset="-122"/>
                  <a:ea typeface="STKaiti" charset="-122"/>
                  <a:cs typeface="STKaiti" charset="-122"/>
                </a:rPr>
                <a:t>5</a:t>
              </a:r>
            </a:p>
            <a:p>
              <a:r>
                <a:rPr kumimoji="1" lang="en-US" altLang="zh-CN" sz="2000" b="1" dirty="0">
                  <a:latin typeface="STKaiti" charset="-122"/>
                  <a:ea typeface="STKaiti" charset="-122"/>
                  <a:cs typeface="STKaiti" charset="-122"/>
                </a:rPr>
                <a:t>4</a:t>
              </a:r>
            </a:p>
            <a:p>
              <a:r>
                <a:rPr kumimoji="1" lang="en-US" altLang="zh-CN" sz="2000" b="1" dirty="0">
                  <a:latin typeface="STKaiti" charset="-122"/>
                  <a:ea typeface="STKaiti" charset="-122"/>
                  <a:cs typeface="STKaiti" charset="-122"/>
                </a:rPr>
                <a:t>3</a:t>
              </a:r>
            </a:p>
            <a:p>
              <a:r>
                <a:rPr kumimoji="1" lang="en-US" altLang="zh-CN" sz="2000" b="1" dirty="0">
                  <a:latin typeface="STKaiti" charset="-122"/>
                  <a:ea typeface="STKaiti" charset="-122"/>
                  <a:cs typeface="STKaiti" charset="-122"/>
                </a:rPr>
                <a:t>2</a:t>
              </a:r>
            </a:p>
            <a:p>
              <a:r>
                <a:rPr kumimoji="1" lang="en-US" altLang="zh-CN" sz="2000" b="1" dirty="0">
                  <a:latin typeface="STKaiti" charset="-122"/>
                  <a:ea typeface="STKaiti" charset="-122"/>
                  <a:cs typeface="STKaiti" charset="-122"/>
                </a:rPr>
                <a:t>1</a:t>
              </a:r>
            </a:p>
            <a:p>
              <a:r>
                <a:rPr kumimoji="1" lang="en-US" altLang="zh-CN" sz="2000" b="1" dirty="0">
                  <a:latin typeface="STKaiti" charset="-122"/>
                  <a:ea typeface="STKaiti" charset="-122"/>
                  <a:cs typeface="STKaiti" charset="-122"/>
                </a:rPr>
                <a:t>0</a:t>
              </a:r>
              <a:endParaRPr kumimoji="1" lang="zh-CN" altLang="en-US" sz="2000" b="1" dirty="0">
                <a:latin typeface="STKaiti" charset="-122"/>
                <a:ea typeface="STKaiti" charset="-122"/>
                <a:cs typeface="STKaiti" charset="-122"/>
              </a:endParaRPr>
            </a:p>
          </p:txBody>
        </p:sp>
        <p:cxnSp>
          <p:nvCxnSpPr>
            <p:cNvPr id="18" name="直线箭头连接符 17"/>
            <p:cNvCxnSpPr/>
            <p:nvPr/>
          </p:nvCxnSpPr>
          <p:spPr>
            <a:xfrm>
              <a:off x="328617" y="3124627"/>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a:off x="385767" y="4357682"/>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171576" y="6487592"/>
              <a:ext cx="1828800" cy="400110"/>
            </a:xfrm>
            <a:prstGeom prst="rect">
              <a:avLst/>
            </a:prstGeom>
            <a:noFill/>
          </p:spPr>
          <p:txBody>
            <a:bodyPr wrap="square" rtlCol="0">
              <a:spAutoFit/>
            </a:bodyPr>
            <a:lstStyle/>
            <a:p>
              <a:r>
                <a:rPr kumimoji="1" lang="zh-CN" altLang="en-US" sz="2000" dirty="0">
                  <a:latin typeface="STKaiti" charset="-122"/>
                  <a:ea typeface="STKaiti" charset="-122"/>
                  <a:cs typeface="STKaiti" charset="-122"/>
                </a:rPr>
                <a:t>（</a:t>
              </a:r>
              <a:r>
                <a:rPr kumimoji="1" lang="en-US" altLang="zh-CN" sz="2000" dirty="0">
                  <a:latin typeface="STKaiti" charset="-122"/>
                  <a:ea typeface="STKaiti" charset="-122"/>
                  <a:cs typeface="STKaiti" charset="-122"/>
                </a:rPr>
                <a:t>a</a:t>
              </a:r>
              <a:r>
                <a:rPr kumimoji="1" lang="zh-CN" altLang="en-US" sz="2000" dirty="0">
                  <a:latin typeface="STKaiti" charset="-122"/>
                  <a:ea typeface="STKaiti" charset="-122"/>
                  <a:cs typeface="STKaiti" charset="-122"/>
                </a:rPr>
                <a:t>）</a:t>
              </a:r>
              <a:r>
                <a:rPr kumimoji="1" lang="en-US" altLang="zh-CN" sz="2000" dirty="0">
                  <a:latin typeface="STKaiti" charset="-122"/>
                  <a:ea typeface="STKaiti" charset="-122"/>
                  <a:cs typeface="STKaiti" charset="-122"/>
                </a:rPr>
                <a:t>4</a:t>
              </a:r>
              <a:r>
                <a:rPr kumimoji="1" lang="zh-CN" altLang="en-US" sz="2000" dirty="0">
                  <a:latin typeface="STKaiti" charset="-122"/>
                  <a:ea typeface="STKaiti" charset="-122"/>
                  <a:cs typeface="STKaiti" charset="-122"/>
                </a:rPr>
                <a:t>个元素</a:t>
              </a:r>
            </a:p>
          </p:txBody>
        </p:sp>
        <mc:AlternateContent xmlns:mc="http://schemas.openxmlformats.org/markup-compatibility/2006" xmlns:a14="http://schemas.microsoft.com/office/drawing/2010/main">
          <mc:Choice Requires="a14">
            <p:sp>
              <p:nvSpPr>
                <p:cNvPr id="21" name="矩形 20"/>
                <p:cNvSpPr/>
                <p:nvPr/>
              </p:nvSpPr>
              <p:spPr>
                <a:xfrm>
                  <a:off x="4029072" y="2617434"/>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a:solidFill>
                                  <a:schemeClr val="tx1"/>
                                </a:solidFill>
                                <a:latin typeface="Cambria Math" charset="0"/>
                              </a:rPr>
                              <m:t>𝒂</m:t>
                            </m:r>
                          </m:e>
                          <m:sub>
                            <m:r>
                              <a:rPr kumimoji="1" lang="en-US" altLang="zh-CN" b="1" i="1" smtClean="0">
                                <a:solidFill>
                                  <a:schemeClr val="tx1"/>
                                </a:solidFill>
                                <a:latin typeface="Cambria Math" charset="0"/>
                              </a:rPr>
                              <m:t>𝟗</m:t>
                            </m:r>
                          </m:sub>
                        </m:sSub>
                      </m:oMath>
                    </m:oMathPara>
                  </a14:m>
                  <a:endParaRPr kumimoji="1" lang="zh-CN" altLang="en-US" b="1" dirty="0"/>
                </a:p>
              </p:txBody>
            </p:sp>
          </mc:Choice>
          <mc:Fallback xmlns="">
            <p:sp>
              <p:nvSpPr>
                <p:cNvPr id="21" name="矩形 20"/>
                <p:cNvSpPr>
                  <a:spLocks noRot="1" noChangeAspect="1" noMove="1" noResize="1" noEditPoints="1" noAdjustHandles="1" noChangeArrowheads="1" noChangeShapeType="1" noTextEdit="1"/>
                </p:cNvSpPr>
                <p:nvPr/>
              </p:nvSpPr>
              <p:spPr>
                <a:xfrm>
                  <a:off x="4029072" y="2617434"/>
                  <a:ext cx="885825" cy="300038"/>
                </a:xfrm>
                <a:prstGeom prst="rect">
                  <a:avLst/>
                </a:prstGeom>
                <a:blipFill>
                  <a:blip r:embed="rId6"/>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4029071" y="2917472"/>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a:solidFill>
                                  <a:schemeClr val="tx1"/>
                                </a:solidFill>
                                <a:latin typeface="Cambria Math" panose="02040503050406030204" pitchFamily="18" charset="0"/>
                              </a:rPr>
                            </m:ctrlPr>
                          </m:sSubPr>
                          <m:e>
                            <m:r>
                              <a:rPr kumimoji="1" lang="en-US" altLang="zh-CN" b="1" i="1">
                                <a:solidFill>
                                  <a:schemeClr val="tx1"/>
                                </a:solidFill>
                                <a:latin typeface="Cambria Math" charset="0"/>
                              </a:rPr>
                              <m:t>𝒂</m:t>
                            </m:r>
                          </m:e>
                          <m:sub>
                            <m:r>
                              <a:rPr kumimoji="1" lang="en-US" altLang="zh-CN" b="1" i="1">
                                <a:solidFill>
                                  <a:schemeClr val="tx1"/>
                                </a:solidFill>
                                <a:latin typeface="Cambria Math" charset="0"/>
                              </a:rPr>
                              <m:t>𝟖</m:t>
                            </m:r>
                          </m:sub>
                        </m:sSub>
                      </m:oMath>
                    </m:oMathPara>
                  </a14:m>
                  <a:endParaRPr kumimoji="1" lang="zh-CN" altLang="en-US" b="1" dirty="0"/>
                </a:p>
              </p:txBody>
            </p:sp>
          </mc:Choice>
          <mc:Fallback xmlns="">
            <p:sp>
              <p:nvSpPr>
                <p:cNvPr id="22" name="矩形 21"/>
                <p:cNvSpPr>
                  <a:spLocks noRot="1" noChangeAspect="1" noMove="1" noResize="1" noEditPoints="1" noAdjustHandles="1" noChangeArrowheads="1" noChangeShapeType="1" noTextEdit="1"/>
                </p:cNvSpPr>
                <p:nvPr/>
              </p:nvSpPr>
              <p:spPr>
                <a:xfrm>
                  <a:off x="4029071" y="2917472"/>
                  <a:ext cx="885825" cy="300038"/>
                </a:xfrm>
                <a:prstGeom prst="rect">
                  <a:avLst/>
                </a:prstGeom>
                <a:blipFill>
                  <a:blip r:embed="rId7"/>
                  <a:stretch>
                    <a:fillRect b="-1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4029072" y="3217510"/>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a:solidFill>
                                  <a:schemeClr val="tx1"/>
                                </a:solidFill>
                                <a:latin typeface="Cambria Math" panose="02040503050406030204" pitchFamily="18" charset="0"/>
                              </a:rPr>
                            </m:ctrlPr>
                          </m:sSubPr>
                          <m:e>
                            <m:r>
                              <a:rPr kumimoji="1" lang="en-US" altLang="zh-CN" b="1" i="1">
                                <a:solidFill>
                                  <a:schemeClr val="tx1"/>
                                </a:solidFill>
                                <a:latin typeface="Cambria Math" charset="0"/>
                              </a:rPr>
                              <m:t>𝒂</m:t>
                            </m:r>
                          </m:e>
                          <m:sub>
                            <m:r>
                              <a:rPr kumimoji="1" lang="en-US" altLang="zh-CN" b="1" i="1">
                                <a:solidFill>
                                  <a:schemeClr val="tx1"/>
                                </a:solidFill>
                                <a:latin typeface="Cambria Math" charset="0"/>
                              </a:rPr>
                              <m:t>𝟕</m:t>
                            </m:r>
                          </m:sub>
                        </m:sSub>
                      </m:oMath>
                    </m:oMathPara>
                  </a14:m>
                  <a:endParaRPr kumimoji="1" lang="zh-CN" altLang="en-US" b="1" dirty="0"/>
                </a:p>
              </p:txBody>
            </p:sp>
          </mc:Choice>
          <mc:Fallback xmlns="">
            <p:sp>
              <p:nvSpPr>
                <p:cNvPr id="23" name="矩形 22"/>
                <p:cNvSpPr>
                  <a:spLocks noRot="1" noChangeAspect="1" noMove="1" noResize="1" noEditPoints="1" noAdjustHandles="1" noChangeArrowheads="1" noChangeShapeType="1" noTextEdit="1"/>
                </p:cNvSpPr>
                <p:nvPr/>
              </p:nvSpPr>
              <p:spPr>
                <a:xfrm>
                  <a:off x="4029072" y="3217510"/>
                  <a:ext cx="885825" cy="300038"/>
                </a:xfrm>
                <a:prstGeom prst="rect">
                  <a:avLst/>
                </a:prstGeom>
                <a:blipFill>
                  <a:blip r:embed="rId8"/>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4029071" y="3517548"/>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a:solidFill>
                                  <a:schemeClr val="tx1"/>
                                </a:solidFill>
                                <a:latin typeface="Cambria Math" panose="02040503050406030204" pitchFamily="18" charset="0"/>
                              </a:rPr>
                            </m:ctrlPr>
                          </m:sSubPr>
                          <m:e>
                            <m:r>
                              <a:rPr kumimoji="1" lang="en-US" altLang="zh-CN" b="1" i="1">
                                <a:solidFill>
                                  <a:schemeClr val="tx1"/>
                                </a:solidFill>
                                <a:latin typeface="Cambria Math" charset="0"/>
                              </a:rPr>
                              <m:t>𝒂</m:t>
                            </m:r>
                          </m:e>
                          <m:sub>
                            <m:r>
                              <a:rPr kumimoji="1" lang="en-US" altLang="zh-CN" b="1" i="1">
                                <a:solidFill>
                                  <a:schemeClr val="tx1"/>
                                </a:solidFill>
                                <a:latin typeface="Cambria Math" charset="0"/>
                              </a:rPr>
                              <m:t>𝟔</m:t>
                            </m:r>
                          </m:sub>
                        </m:sSub>
                      </m:oMath>
                    </m:oMathPara>
                  </a14:m>
                  <a:endParaRPr kumimoji="1" lang="zh-CN" altLang="en-US" b="1" dirty="0"/>
                </a:p>
              </p:txBody>
            </p:sp>
          </mc:Choice>
          <mc:Fallback xmlns="">
            <p:sp>
              <p:nvSpPr>
                <p:cNvPr id="24" name="矩形 23"/>
                <p:cNvSpPr>
                  <a:spLocks noRot="1" noChangeAspect="1" noMove="1" noResize="1" noEditPoints="1" noAdjustHandles="1" noChangeArrowheads="1" noChangeShapeType="1" noTextEdit="1"/>
                </p:cNvSpPr>
                <p:nvPr/>
              </p:nvSpPr>
              <p:spPr>
                <a:xfrm>
                  <a:off x="4029071" y="3517548"/>
                  <a:ext cx="885825" cy="300038"/>
                </a:xfrm>
                <a:prstGeom prst="rect">
                  <a:avLst/>
                </a:prstGeom>
                <a:blipFill>
                  <a:blip r:embed="rId9"/>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4029071" y="3817586"/>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a:solidFill>
                                  <a:schemeClr val="tx1"/>
                                </a:solidFill>
                                <a:latin typeface="Cambria Math" panose="02040503050406030204" pitchFamily="18" charset="0"/>
                              </a:rPr>
                            </m:ctrlPr>
                          </m:sSubPr>
                          <m:e>
                            <m:r>
                              <a:rPr kumimoji="1" lang="en-US" altLang="zh-CN" b="1" i="1">
                                <a:solidFill>
                                  <a:schemeClr val="tx1"/>
                                </a:solidFill>
                                <a:latin typeface="Cambria Math" charset="0"/>
                              </a:rPr>
                              <m:t>𝒂</m:t>
                            </m:r>
                          </m:e>
                          <m:sub>
                            <m:r>
                              <a:rPr kumimoji="1" lang="en-US" altLang="zh-CN" b="1" i="1">
                                <a:solidFill>
                                  <a:schemeClr val="tx1"/>
                                </a:solidFill>
                                <a:latin typeface="Cambria Math" charset="0"/>
                              </a:rPr>
                              <m:t>𝟓</m:t>
                            </m:r>
                          </m:sub>
                        </m:sSub>
                      </m:oMath>
                    </m:oMathPara>
                  </a14:m>
                  <a:endParaRPr kumimoji="1" lang="zh-CN" altLang="en-US" b="1" dirty="0"/>
                </a:p>
              </p:txBody>
            </p:sp>
          </mc:Choice>
          <mc:Fallback xmlns="">
            <p:sp>
              <p:nvSpPr>
                <p:cNvPr id="25" name="矩形 24"/>
                <p:cNvSpPr>
                  <a:spLocks noRot="1" noChangeAspect="1" noMove="1" noResize="1" noEditPoints="1" noAdjustHandles="1" noChangeArrowheads="1" noChangeShapeType="1" noTextEdit="1"/>
                </p:cNvSpPr>
                <p:nvPr/>
              </p:nvSpPr>
              <p:spPr>
                <a:xfrm>
                  <a:off x="4029071" y="3817586"/>
                  <a:ext cx="885825" cy="300038"/>
                </a:xfrm>
                <a:prstGeom prst="rect">
                  <a:avLst/>
                </a:prstGeom>
                <a:blipFill>
                  <a:blip r:embed="rId10"/>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4029070" y="4117624"/>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a:solidFill>
                                  <a:schemeClr val="tx1"/>
                                </a:solidFill>
                                <a:latin typeface="Cambria Math" charset="0"/>
                              </a:rPr>
                              <m:t>𝒂</m:t>
                            </m:r>
                          </m:e>
                          <m:sub>
                            <m:r>
                              <a:rPr kumimoji="1" lang="en-US" altLang="zh-CN" b="1" i="1">
                                <a:solidFill>
                                  <a:schemeClr val="tx1"/>
                                </a:solidFill>
                                <a:latin typeface="Cambria Math" charset="0"/>
                              </a:rPr>
                              <m:t>𝟏</m:t>
                            </m:r>
                            <m:r>
                              <a:rPr kumimoji="1" lang="en-US" altLang="zh-CN" b="1" i="1" smtClean="0">
                                <a:solidFill>
                                  <a:schemeClr val="tx1"/>
                                </a:solidFill>
                                <a:latin typeface="Cambria Math" charset="0"/>
                              </a:rPr>
                              <m:t>𝟒</m:t>
                            </m:r>
                          </m:sub>
                        </m:sSub>
                      </m:oMath>
                    </m:oMathPara>
                  </a14:m>
                  <a:endParaRPr kumimoji="1" lang="zh-CN" altLang="en-US" b="1" dirty="0">
                    <a:solidFill>
                      <a:schemeClr val="tx1"/>
                    </a:solidFill>
                  </a:endParaRPr>
                </a:p>
              </p:txBody>
            </p:sp>
          </mc:Choice>
          <mc:Fallback xmlns="">
            <p:sp>
              <p:nvSpPr>
                <p:cNvPr id="26" name="矩形 25"/>
                <p:cNvSpPr>
                  <a:spLocks noRot="1" noChangeAspect="1" noMove="1" noResize="1" noEditPoints="1" noAdjustHandles="1" noChangeArrowheads="1" noChangeShapeType="1" noTextEdit="1"/>
                </p:cNvSpPr>
                <p:nvPr/>
              </p:nvSpPr>
              <p:spPr>
                <a:xfrm>
                  <a:off x="4029070" y="4117624"/>
                  <a:ext cx="885825" cy="300038"/>
                </a:xfrm>
                <a:prstGeom prst="rect">
                  <a:avLst/>
                </a:prstGeom>
                <a:blipFill>
                  <a:blip r:embed="rId11"/>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4029071" y="4417662"/>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a:solidFill>
                                  <a:schemeClr val="tx1"/>
                                </a:solidFill>
                                <a:latin typeface="Cambria Math" charset="0"/>
                              </a:rPr>
                              <m:t>𝒂</m:t>
                            </m:r>
                          </m:e>
                          <m:sub>
                            <m:r>
                              <a:rPr kumimoji="1" lang="en-US" altLang="zh-CN" b="1" i="1">
                                <a:solidFill>
                                  <a:schemeClr val="tx1"/>
                                </a:solidFill>
                                <a:latin typeface="Cambria Math" charset="0"/>
                              </a:rPr>
                              <m:t>𝟏</m:t>
                            </m:r>
                            <m:r>
                              <a:rPr kumimoji="1" lang="en-US" altLang="zh-CN" b="1" i="1" smtClean="0">
                                <a:solidFill>
                                  <a:schemeClr val="tx1"/>
                                </a:solidFill>
                                <a:latin typeface="Cambria Math" charset="0"/>
                              </a:rPr>
                              <m:t>𝟑</m:t>
                            </m:r>
                          </m:sub>
                        </m:sSub>
                      </m:oMath>
                    </m:oMathPara>
                  </a14:m>
                  <a:endParaRPr kumimoji="1" lang="zh-CN" altLang="en-US" b="1" dirty="0">
                    <a:solidFill>
                      <a:schemeClr val="tx1"/>
                    </a:solidFill>
                  </a:endParaRPr>
                </a:p>
              </p:txBody>
            </p:sp>
          </mc:Choice>
          <mc:Fallback xmlns="">
            <p:sp>
              <p:nvSpPr>
                <p:cNvPr id="27" name="矩形 26"/>
                <p:cNvSpPr>
                  <a:spLocks noRot="1" noChangeAspect="1" noMove="1" noResize="1" noEditPoints="1" noAdjustHandles="1" noChangeArrowheads="1" noChangeShapeType="1" noTextEdit="1"/>
                </p:cNvSpPr>
                <p:nvPr/>
              </p:nvSpPr>
              <p:spPr>
                <a:xfrm>
                  <a:off x="4029071" y="4417662"/>
                  <a:ext cx="885825" cy="300038"/>
                </a:xfrm>
                <a:prstGeom prst="rect">
                  <a:avLst/>
                </a:prstGeom>
                <a:blipFill>
                  <a:blip r:embed="rId12"/>
                  <a:stretch>
                    <a:fillRect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4029070" y="4717700"/>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a:solidFill>
                                  <a:schemeClr val="tx1"/>
                                </a:solidFill>
                                <a:latin typeface="Cambria Math" charset="0"/>
                              </a:rPr>
                              <m:t>𝒂</m:t>
                            </m:r>
                          </m:e>
                          <m:sub>
                            <m:r>
                              <a:rPr kumimoji="1" lang="en-US" altLang="zh-CN" b="1" i="1" smtClean="0">
                                <a:solidFill>
                                  <a:schemeClr val="tx1"/>
                                </a:solidFill>
                                <a:latin typeface="Cambria Math" charset="0"/>
                              </a:rPr>
                              <m:t>𝟏𝟐</m:t>
                            </m:r>
                          </m:sub>
                        </m:sSub>
                      </m:oMath>
                    </m:oMathPara>
                  </a14:m>
                  <a:endParaRPr kumimoji="1" lang="zh-CN" altLang="en-US" b="1" dirty="0">
                    <a:solidFill>
                      <a:schemeClr val="tx1"/>
                    </a:solidFill>
                  </a:endParaRPr>
                </a:p>
              </p:txBody>
            </p:sp>
          </mc:Choice>
          <mc:Fallback xmlns="">
            <p:sp>
              <p:nvSpPr>
                <p:cNvPr id="28" name="矩形 27"/>
                <p:cNvSpPr>
                  <a:spLocks noRot="1" noChangeAspect="1" noMove="1" noResize="1" noEditPoints="1" noAdjustHandles="1" noChangeArrowheads="1" noChangeShapeType="1" noTextEdit="1"/>
                </p:cNvSpPr>
                <p:nvPr/>
              </p:nvSpPr>
              <p:spPr>
                <a:xfrm>
                  <a:off x="4029070" y="4717700"/>
                  <a:ext cx="885825" cy="300038"/>
                </a:xfrm>
                <a:prstGeom prst="rect">
                  <a:avLst/>
                </a:prstGeom>
                <a:blipFill>
                  <a:blip r:embed="rId13"/>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4029071" y="5017738"/>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a:solidFill>
                                  <a:schemeClr val="tx1"/>
                                </a:solidFill>
                                <a:latin typeface="Cambria Math" charset="0"/>
                              </a:rPr>
                              <m:t>𝒂</m:t>
                            </m:r>
                          </m:e>
                          <m:sub>
                            <m:r>
                              <a:rPr kumimoji="1" lang="en-US" altLang="zh-CN" b="1" i="1" smtClean="0">
                                <a:solidFill>
                                  <a:schemeClr val="tx1"/>
                                </a:solidFill>
                                <a:latin typeface="Cambria Math" charset="0"/>
                              </a:rPr>
                              <m:t>𝟏𝟏</m:t>
                            </m:r>
                          </m:sub>
                        </m:sSub>
                      </m:oMath>
                    </m:oMathPara>
                  </a14:m>
                  <a:endParaRPr kumimoji="1" lang="zh-CN" altLang="en-US" b="1" dirty="0"/>
                </a:p>
              </p:txBody>
            </p:sp>
          </mc:Choice>
          <mc:Fallback xmlns="">
            <p:sp>
              <p:nvSpPr>
                <p:cNvPr id="29" name="矩形 28"/>
                <p:cNvSpPr>
                  <a:spLocks noRot="1" noChangeAspect="1" noMove="1" noResize="1" noEditPoints="1" noAdjustHandles="1" noChangeArrowheads="1" noChangeShapeType="1" noTextEdit="1"/>
                </p:cNvSpPr>
                <p:nvPr/>
              </p:nvSpPr>
              <p:spPr>
                <a:xfrm>
                  <a:off x="4029071" y="5017738"/>
                  <a:ext cx="885825" cy="300038"/>
                </a:xfrm>
                <a:prstGeom prst="rect">
                  <a:avLst/>
                </a:prstGeom>
                <a:blipFill>
                  <a:blip r:embed="rId14"/>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4029070" y="5317776"/>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a:solidFill>
                                  <a:schemeClr val="tx1"/>
                                </a:solidFill>
                                <a:latin typeface="Cambria Math" charset="0"/>
                              </a:rPr>
                              <m:t>𝒂</m:t>
                            </m:r>
                          </m:e>
                          <m:sub>
                            <m:r>
                              <a:rPr kumimoji="1" lang="en-US" altLang="zh-CN" b="1" i="1" smtClean="0">
                                <a:solidFill>
                                  <a:schemeClr val="tx1"/>
                                </a:solidFill>
                                <a:latin typeface="Cambria Math" charset="0"/>
                              </a:rPr>
                              <m:t>𝟏𝟎</m:t>
                            </m:r>
                          </m:sub>
                        </m:sSub>
                      </m:oMath>
                    </m:oMathPara>
                  </a14:m>
                  <a:endParaRPr kumimoji="1" lang="zh-CN" altLang="en-US" b="1" dirty="0"/>
                </a:p>
              </p:txBody>
            </p:sp>
          </mc:Choice>
          <mc:Fallback xmlns="">
            <p:sp>
              <p:nvSpPr>
                <p:cNvPr id="30" name="矩形 29"/>
                <p:cNvSpPr>
                  <a:spLocks noRot="1" noChangeAspect="1" noMove="1" noResize="1" noEditPoints="1" noAdjustHandles="1" noChangeArrowheads="1" noChangeShapeType="1" noTextEdit="1"/>
                </p:cNvSpPr>
                <p:nvPr/>
              </p:nvSpPr>
              <p:spPr>
                <a:xfrm>
                  <a:off x="4029070" y="5317776"/>
                  <a:ext cx="885825" cy="300038"/>
                </a:xfrm>
                <a:prstGeom prst="rect">
                  <a:avLst/>
                </a:prstGeom>
                <a:blipFill>
                  <a:blip r:embed="rId15"/>
                  <a:stretch>
                    <a:fillRect b="-8000"/>
                  </a:stretch>
                </a:blipFill>
              </p:spPr>
              <p:txBody>
                <a:bodyPr/>
                <a:lstStyle/>
                <a:p>
                  <a:r>
                    <a:rPr lang="zh-CN" altLang="en-US">
                      <a:noFill/>
                    </a:rPr>
                    <a:t> </a:t>
                  </a:r>
                </a:p>
              </p:txBody>
            </p:sp>
          </mc:Fallback>
        </mc:AlternateContent>
        <p:sp>
          <p:nvSpPr>
            <p:cNvPr id="31" name="文本框 30"/>
            <p:cNvSpPr txBox="1"/>
            <p:nvPr/>
          </p:nvSpPr>
          <p:spPr>
            <a:xfrm>
              <a:off x="3586161" y="5855795"/>
              <a:ext cx="2414586" cy="400110"/>
            </a:xfrm>
            <a:prstGeom prst="rect">
              <a:avLst/>
            </a:prstGeom>
            <a:noFill/>
          </p:spPr>
          <p:txBody>
            <a:bodyPr wrap="square" rtlCol="0">
              <a:spAutoFit/>
            </a:bodyPr>
            <a:lstStyle/>
            <a:p>
              <a:r>
                <a:rPr kumimoji="1" lang="en-US" altLang="zh-CN" sz="2000" b="1" dirty="0">
                  <a:latin typeface="STKaiti" charset="-122"/>
                  <a:ea typeface="STKaiti" charset="-122"/>
                  <a:cs typeface="STKaiti" charset="-122"/>
                </a:rPr>
                <a:t>front=4, rear=4</a:t>
              </a:r>
              <a:endParaRPr kumimoji="1" lang="zh-CN" altLang="en-US" sz="2000" b="1" dirty="0">
                <a:latin typeface="STKaiti" charset="-122"/>
                <a:ea typeface="STKaiti" charset="-122"/>
                <a:cs typeface="STKaiti" charset="-122"/>
              </a:endParaRPr>
            </a:p>
          </p:txBody>
        </p:sp>
        <p:cxnSp>
          <p:nvCxnSpPr>
            <p:cNvPr id="33" name="直线箭头连接符 32"/>
            <p:cNvCxnSpPr/>
            <p:nvPr/>
          </p:nvCxnSpPr>
          <p:spPr>
            <a:xfrm>
              <a:off x="3000373" y="4290162"/>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a:off x="2996795" y="4166183"/>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3557581" y="6433259"/>
              <a:ext cx="1657361"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a:t>
              </a:r>
              <a:r>
                <a:rPr kumimoji="1" lang="en-US" altLang="zh-CN" sz="2000" b="1" dirty="0">
                  <a:latin typeface="STKaiti" charset="-122"/>
                  <a:ea typeface="STKaiti" charset="-122"/>
                  <a:cs typeface="STKaiti" charset="-122"/>
                </a:rPr>
                <a:t>b</a:t>
              </a:r>
              <a:r>
                <a:rPr kumimoji="1" lang="zh-CN" altLang="en-US" sz="2000" b="1" dirty="0">
                  <a:latin typeface="STKaiti" charset="-122"/>
                  <a:ea typeface="STKaiti" charset="-122"/>
                  <a:cs typeface="STKaiti" charset="-122"/>
                </a:rPr>
                <a:t>）队满</a:t>
              </a:r>
            </a:p>
          </p:txBody>
        </p:sp>
        <p:sp>
          <p:nvSpPr>
            <p:cNvPr id="36" name="文本框 35"/>
            <p:cNvSpPr txBox="1"/>
            <p:nvPr/>
          </p:nvSpPr>
          <p:spPr>
            <a:xfrm>
              <a:off x="2957512" y="4186579"/>
              <a:ext cx="878679" cy="400110"/>
            </a:xfrm>
            <a:prstGeom prst="rect">
              <a:avLst/>
            </a:prstGeom>
            <a:noFill/>
          </p:spPr>
          <p:txBody>
            <a:bodyPr wrap="square" rtlCol="0">
              <a:spAutoFit/>
            </a:bodyPr>
            <a:lstStyle/>
            <a:p>
              <a:r>
                <a:rPr kumimoji="1" lang="en-US" altLang="zh-CN" sz="2000" b="1">
                  <a:latin typeface="STKaiti" charset="-122"/>
                  <a:ea typeface="STKaiti" charset="-122"/>
                  <a:cs typeface="STKaiti" charset="-122"/>
                </a:rPr>
                <a:t>rear </a:t>
              </a:r>
              <a:endParaRPr kumimoji="1" lang="zh-CN" altLang="en-US" sz="2000" b="1" dirty="0">
                <a:latin typeface="STKaiti" charset="-122"/>
                <a:ea typeface="STKaiti" charset="-122"/>
                <a:cs typeface="STKaiti" charset="-122"/>
              </a:endParaRPr>
            </a:p>
          </p:txBody>
        </p:sp>
        <p:sp>
          <p:nvSpPr>
            <p:cNvPr id="37" name="文本框 36"/>
            <p:cNvSpPr txBox="1"/>
            <p:nvPr/>
          </p:nvSpPr>
          <p:spPr>
            <a:xfrm>
              <a:off x="2944901" y="3838261"/>
              <a:ext cx="878679" cy="400110"/>
            </a:xfrm>
            <a:prstGeom prst="rect">
              <a:avLst/>
            </a:prstGeom>
            <a:noFill/>
          </p:spPr>
          <p:txBody>
            <a:bodyPr wrap="square" rtlCol="0">
              <a:spAutoFit/>
            </a:bodyPr>
            <a:lstStyle/>
            <a:p>
              <a:r>
                <a:rPr kumimoji="1" lang="en-US" altLang="zh-CN" sz="2000" b="1" dirty="0">
                  <a:latin typeface="STKaiti" charset="-122"/>
                  <a:ea typeface="STKaiti" charset="-122"/>
                  <a:cs typeface="STKaiti" charset="-122"/>
                </a:rPr>
                <a:t>front</a:t>
              </a:r>
              <a:endParaRPr kumimoji="1" lang="zh-CN" altLang="en-US" sz="2000" b="1" dirty="0">
                <a:latin typeface="STKaiti" charset="-122"/>
                <a:ea typeface="STKaiti" charset="-122"/>
                <a:cs typeface="STKaiti" charset="-122"/>
              </a:endParaRPr>
            </a:p>
          </p:txBody>
        </p:sp>
        <p:sp>
          <p:nvSpPr>
            <p:cNvPr id="38" name="矩形 37"/>
            <p:cNvSpPr/>
            <p:nvPr/>
          </p:nvSpPr>
          <p:spPr>
            <a:xfrm>
              <a:off x="6461512" y="2617434"/>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39" name="矩形 38"/>
            <p:cNvSpPr/>
            <p:nvPr/>
          </p:nvSpPr>
          <p:spPr>
            <a:xfrm>
              <a:off x="6461511" y="2917472"/>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p>
          </p:txBody>
        </p:sp>
        <p:sp>
          <p:nvSpPr>
            <p:cNvPr id="40" name="矩形 39"/>
            <p:cNvSpPr/>
            <p:nvPr/>
          </p:nvSpPr>
          <p:spPr>
            <a:xfrm>
              <a:off x="6461512" y="3217510"/>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p>
          </p:txBody>
        </p:sp>
        <p:sp>
          <p:nvSpPr>
            <p:cNvPr id="41" name="矩形 40"/>
            <p:cNvSpPr/>
            <p:nvPr/>
          </p:nvSpPr>
          <p:spPr>
            <a:xfrm>
              <a:off x="6461511" y="3517548"/>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p>
          </p:txBody>
        </p:sp>
        <p:sp>
          <p:nvSpPr>
            <p:cNvPr id="42" name="矩形 41"/>
            <p:cNvSpPr/>
            <p:nvPr/>
          </p:nvSpPr>
          <p:spPr>
            <a:xfrm>
              <a:off x="6461511" y="3817586"/>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43" name="矩形 42"/>
            <p:cNvSpPr/>
            <p:nvPr/>
          </p:nvSpPr>
          <p:spPr>
            <a:xfrm>
              <a:off x="6461510" y="4117624"/>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44" name="矩形 43"/>
            <p:cNvSpPr/>
            <p:nvPr/>
          </p:nvSpPr>
          <p:spPr>
            <a:xfrm>
              <a:off x="6461511" y="4417662"/>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45" name="矩形 44"/>
            <p:cNvSpPr/>
            <p:nvPr/>
          </p:nvSpPr>
          <p:spPr>
            <a:xfrm>
              <a:off x="6461510" y="4717700"/>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sp>
          <p:nvSpPr>
            <p:cNvPr id="46" name="矩形 45"/>
            <p:cNvSpPr/>
            <p:nvPr/>
          </p:nvSpPr>
          <p:spPr>
            <a:xfrm>
              <a:off x="6461511" y="5017738"/>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p>
          </p:txBody>
        </p:sp>
        <p:sp>
          <p:nvSpPr>
            <p:cNvPr id="47" name="矩形 46"/>
            <p:cNvSpPr/>
            <p:nvPr/>
          </p:nvSpPr>
          <p:spPr>
            <a:xfrm>
              <a:off x="6461510" y="5317776"/>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p>
          </p:txBody>
        </p:sp>
        <p:sp>
          <p:nvSpPr>
            <p:cNvPr id="48" name="文本框 47"/>
            <p:cNvSpPr txBox="1"/>
            <p:nvPr/>
          </p:nvSpPr>
          <p:spPr>
            <a:xfrm>
              <a:off x="6018601" y="5855795"/>
              <a:ext cx="2414586" cy="400110"/>
            </a:xfrm>
            <a:prstGeom prst="rect">
              <a:avLst/>
            </a:prstGeom>
            <a:noFill/>
          </p:spPr>
          <p:txBody>
            <a:bodyPr wrap="square" rtlCol="0">
              <a:spAutoFit/>
            </a:bodyPr>
            <a:lstStyle/>
            <a:p>
              <a:r>
                <a:rPr kumimoji="1" lang="en-US" altLang="zh-CN" sz="2000" b="1" dirty="0">
                  <a:latin typeface="STKaiti" charset="-122"/>
                  <a:ea typeface="STKaiti" charset="-122"/>
                  <a:cs typeface="STKaiti" charset="-122"/>
                </a:rPr>
                <a:t>front =</a:t>
              </a:r>
              <a:r>
                <a:rPr kumimoji="1" lang="zh-CN" altLang="en-US" sz="2000" b="1" dirty="0">
                  <a:latin typeface="STKaiti" charset="-122"/>
                  <a:ea typeface="STKaiti" charset="-122"/>
                  <a:cs typeface="STKaiti" charset="-122"/>
                </a:rPr>
                <a:t> </a:t>
              </a:r>
              <a:r>
                <a:rPr kumimoji="1" lang="en-US" altLang="zh-CN" sz="2000" b="1" dirty="0">
                  <a:latin typeface="STKaiti" charset="-122"/>
                  <a:ea typeface="STKaiti" charset="-122"/>
                  <a:cs typeface="STKaiti" charset="-122"/>
                </a:rPr>
                <a:t>8; rear = 8</a:t>
              </a:r>
              <a:endParaRPr kumimoji="1" lang="zh-CN" altLang="en-US" sz="2000" b="1" dirty="0">
                <a:latin typeface="STKaiti" charset="-122"/>
                <a:ea typeface="STKaiti" charset="-122"/>
                <a:cs typeface="STKaiti" charset="-122"/>
              </a:endParaRPr>
            </a:p>
          </p:txBody>
        </p:sp>
        <p:cxnSp>
          <p:nvCxnSpPr>
            <p:cNvPr id="49" name="直线箭头连接符 48"/>
            <p:cNvCxnSpPr/>
            <p:nvPr/>
          </p:nvCxnSpPr>
          <p:spPr>
            <a:xfrm>
              <a:off x="5472104" y="3033809"/>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p:nvPr/>
          </p:nvCxnSpPr>
          <p:spPr>
            <a:xfrm>
              <a:off x="5454266" y="3155821"/>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5441776" y="3030555"/>
              <a:ext cx="878679" cy="400110"/>
            </a:xfrm>
            <a:prstGeom prst="rect">
              <a:avLst/>
            </a:prstGeom>
            <a:noFill/>
          </p:spPr>
          <p:txBody>
            <a:bodyPr wrap="square" rtlCol="0">
              <a:spAutoFit/>
            </a:bodyPr>
            <a:lstStyle/>
            <a:p>
              <a:r>
                <a:rPr kumimoji="1" lang="en-US" altLang="zh-CN" sz="2000" b="1">
                  <a:latin typeface="STKaiti" charset="-122"/>
                  <a:ea typeface="STKaiti" charset="-122"/>
                  <a:cs typeface="STKaiti" charset="-122"/>
                </a:rPr>
                <a:t>rear </a:t>
              </a:r>
              <a:endParaRPr kumimoji="1" lang="zh-CN" altLang="en-US" sz="2000" b="1" dirty="0">
                <a:latin typeface="STKaiti" charset="-122"/>
                <a:ea typeface="STKaiti" charset="-122"/>
                <a:cs typeface="STKaiti" charset="-122"/>
              </a:endParaRPr>
            </a:p>
          </p:txBody>
        </p:sp>
        <p:sp>
          <p:nvSpPr>
            <p:cNvPr id="52" name="文本框 51"/>
            <p:cNvSpPr txBox="1"/>
            <p:nvPr/>
          </p:nvSpPr>
          <p:spPr>
            <a:xfrm>
              <a:off x="5397117" y="2741823"/>
              <a:ext cx="878679" cy="400110"/>
            </a:xfrm>
            <a:prstGeom prst="rect">
              <a:avLst/>
            </a:prstGeom>
            <a:noFill/>
          </p:spPr>
          <p:txBody>
            <a:bodyPr wrap="square" rtlCol="0">
              <a:spAutoFit/>
            </a:bodyPr>
            <a:lstStyle/>
            <a:p>
              <a:r>
                <a:rPr kumimoji="1" lang="en-US" altLang="zh-CN" sz="2000" b="1" dirty="0">
                  <a:latin typeface="STKaiti" charset="-122"/>
                  <a:ea typeface="STKaiti" charset="-122"/>
                  <a:cs typeface="STKaiti" charset="-122"/>
                </a:rPr>
                <a:t>front</a:t>
              </a:r>
              <a:endParaRPr kumimoji="1" lang="zh-CN" altLang="en-US" sz="2000" b="1" dirty="0">
                <a:latin typeface="STKaiti" charset="-122"/>
                <a:ea typeface="STKaiti" charset="-122"/>
                <a:cs typeface="STKaiti" charset="-122"/>
              </a:endParaRPr>
            </a:p>
          </p:txBody>
        </p:sp>
        <p:sp>
          <p:nvSpPr>
            <p:cNvPr id="53" name="文本框 52"/>
            <p:cNvSpPr txBox="1"/>
            <p:nvPr/>
          </p:nvSpPr>
          <p:spPr>
            <a:xfrm>
              <a:off x="5472114" y="6403976"/>
              <a:ext cx="406836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a:t>
              </a:r>
              <a:r>
                <a:rPr kumimoji="1" lang="en-US" altLang="zh-CN" sz="2000" b="1" dirty="0">
                  <a:latin typeface="STKaiti" charset="-122"/>
                  <a:ea typeface="STKaiti" charset="-122"/>
                  <a:cs typeface="STKaiti" charset="-122"/>
                </a:rPr>
                <a:t>c</a:t>
              </a:r>
              <a:r>
                <a:rPr kumimoji="1" lang="zh-CN" altLang="en-US" sz="2000" b="1" dirty="0">
                  <a:latin typeface="STKaiti" charset="-122"/>
                  <a:ea typeface="STKaiti" charset="-122"/>
                  <a:cs typeface="STKaiti" charset="-122"/>
                </a:rPr>
                <a:t>）若干入队和出队操作后情况</a:t>
              </a:r>
            </a:p>
          </p:txBody>
        </p:sp>
        <p:sp>
          <p:nvSpPr>
            <p:cNvPr id="70" name="文本框 69"/>
            <p:cNvSpPr txBox="1"/>
            <p:nvPr/>
          </p:nvSpPr>
          <p:spPr>
            <a:xfrm>
              <a:off x="314319" y="4009452"/>
              <a:ext cx="878679" cy="400110"/>
            </a:xfrm>
            <a:prstGeom prst="rect">
              <a:avLst/>
            </a:prstGeom>
            <a:noFill/>
          </p:spPr>
          <p:txBody>
            <a:bodyPr wrap="square" rtlCol="0">
              <a:spAutoFit/>
            </a:bodyPr>
            <a:lstStyle/>
            <a:p>
              <a:r>
                <a:rPr kumimoji="1" lang="en-US" altLang="zh-CN" sz="2000" b="1" dirty="0">
                  <a:latin typeface="STKaiti" charset="-122"/>
                  <a:ea typeface="STKaiti" charset="-122"/>
                  <a:cs typeface="STKaiti" charset="-122"/>
                </a:rPr>
                <a:t>front</a:t>
              </a:r>
              <a:endParaRPr kumimoji="1" lang="zh-CN" altLang="en-US" sz="2000" b="1" dirty="0">
                <a:latin typeface="STKaiti" charset="-122"/>
                <a:ea typeface="STKaiti" charset="-122"/>
                <a:cs typeface="STKaiti" charset="-122"/>
              </a:endParaRPr>
            </a:p>
          </p:txBody>
        </p:sp>
        <p:sp>
          <p:nvSpPr>
            <p:cNvPr id="71" name="文本框 70"/>
            <p:cNvSpPr txBox="1"/>
            <p:nvPr/>
          </p:nvSpPr>
          <p:spPr>
            <a:xfrm>
              <a:off x="371473" y="2690221"/>
              <a:ext cx="878679" cy="400110"/>
            </a:xfrm>
            <a:prstGeom prst="rect">
              <a:avLst/>
            </a:prstGeom>
            <a:noFill/>
          </p:spPr>
          <p:txBody>
            <a:bodyPr wrap="square" rtlCol="0">
              <a:spAutoFit/>
            </a:bodyPr>
            <a:lstStyle/>
            <a:p>
              <a:r>
                <a:rPr kumimoji="1" lang="en-US" altLang="zh-CN" sz="2000" b="1">
                  <a:latin typeface="STKaiti" charset="-122"/>
                  <a:ea typeface="STKaiti" charset="-122"/>
                  <a:cs typeface="STKaiti" charset="-122"/>
                </a:rPr>
                <a:t>rear </a:t>
              </a:r>
              <a:endParaRPr kumimoji="1" lang="zh-CN" altLang="en-US" sz="2000" b="1" dirty="0">
                <a:latin typeface="STKaiti" charset="-122"/>
                <a:ea typeface="STKaiti" charset="-122"/>
                <a:cs typeface="STKaiti" charset="-122"/>
              </a:endParaRPr>
            </a:p>
          </p:txBody>
        </p:sp>
        <mc:AlternateContent xmlns:mc="http://schemas.openxmlformats.org/markup-compatibility/2006" xmlns:a14="http://schemas.microsoft.com/office/drawing/2010/main">
          <mc:Choice Requires="a14">
            <p:sp>
              <p:nvSpPr>
                <p:cNvPr id="72" name="矩形 71"/>
                <p:cNvSpPr/>
                <p:nvPr/>
              </p:nvSpPr>
              <p:spPr>
                <a:xfrm>
                  <a:off x="9339260" y="2617434"/>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a:solidFill>
                                  <a:schemeClr val="tx1"/>
                                </a:solidFill>
                                <a:latin typeface="Cambria Math" charset="0"/>
                              </a:rPr>
                              <m:t>𝒂</m:t>
                            </m:r>
                          </m:e>
                          <m:sub>
                            <m:r>
                              <a:rPr kumimoji="1" lang="en-US" altLang="zh-CN" b="1" i="1" smtClean="0">
                                <a:solidFill>
                                  <a:schemeClr val="tx1"/>
                                </a:solidFill>
                                <a:latin typeface="Cambria Math" charset="0"/>
                              </a:rPr>
                              <m:t>𝟗</m:t>
                            </m:r>
                          </m:sub>
                        </m:sSub>
                      </m:oMath>
                    </m:oMathPara>
                  </a14:m>
                  <a:endParaRPr kumimoji="1" lang="zh-CN" altLang="en-US" b="1" dirty="0"/>
                </a:p>
              </p:txBody>
            </p:sp>
          </mc:Choice>
          <mc:Fallback xmlns="">
            <p:sp>
              <p:nvSpPr>
                <p:cNvPr id="72" name="矩形 71"/>
                <p:cNvSpPr>
                  <a:spLocks noRot="1" noChangeAspect="1" noMove="1" noResize="1" noEditPoints="1" noAdjustHandles="1" noChangeArrowheads="1" noChangeShapeType="1" noTextEdit="1"/>
                </p:cNvSpPr>
                <p:nvPr/>
              </p:nvSpPr>
              <p:spPr>
                <a:xfrm>
                  <a:off x="9339260" y="2617434"/>
                  <a:ext cx="885825" cy="300038"/>
                </a:xfrm>
                <a:prstGeom prst="rect">
                  <a:avLst/>
                </a:prstGeom>
                <a:blipFill>
                  <a:blip r:embed="rId6"/>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矩形 72"/>
                <p:cNvSpPr/>
                <p:nvPr/>
              </p:nvSpPr>
              <p:spPr>
                <a:xfrm>
                  <a:off x="9339259" y="2917472"/>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a:solidFill>
                                  <a:schemeClr val="tx1"/>
                                </a:solidFill>
                                <a:latin typeface="Cambria Math" panose="02040503050406030204" pitchFamily="18" charset="0"/>
                              </a:rPr>
                            </m:ctrlPr>
                          </m:sSubPr>
                          <m:e>
                            <m:r>
                              <a:rPr kumimoji="1" lang="en-US" altLang="zh-CN" b="1" i="1">
                                <a:solidFill>
                                  <a:schemeClr val="tx1"/>
                                </a:solidFill>
                                <a:latin typeface="Cambria Math" charset="0"/>
                              </a:rPr>
                              <m:t>𝒂</m:t>
                            </m:r>
                          </m:e>
                          <m:sub>
                            <m:r>
                              <a:rPr kumimoji="1" lang="en-US" altLang="zh-CN" b="1" i="1">
                                <a:solidFill>
                                  <a:schemeClr val="tx1"/>
                                </a:solidFill>
                                <a:latin typeface="Cambria Math" charset="0"/>
                              </a:rPr>
                              <m:t>𝟖</m:t>
                            </m:r>
                          </m:sub>
                        </m:sSub>
                      </m:oMath>
                    </m:oMathPara>
                  </a14:m>
                  <a:endParaRPr kumimoji="1" lang="zh-CN" altLang="en-US" b="1" dirty="0"/>
                </a:p>
              </p:txBody>
            </p:sp>
          </mc:Choice>
          <mc:Fallback xmlns="">
            <p:sp>
              <p:nvSpPr>
                <p:cNvPr id="73" name="矩形 72"/>
                <p:cNvSpPr>
                  <a:spLocks noRot="1" noChangeAspect="1" noMove="1" noResize="1" noEditPoints="1" noAdjustHandles="1" noChangeArrowheads="1" noChangeShapeType="1" noTextEdit="1"/>
                </p:cNvSpPr>
                <p:nvPr/>
              </p:nvSpPr>
              <p:spPr>
                <a:xfrm>
                  <a:off x="9339259" y="2917472"/>
                  <a:ext cx="885825" cy="300038"/>
                </a:xfrm>
                <a:prstGeom prst="rect">
                  <a:avLst/>
                </a:prstGeom>
                <a:blipFill>
                  <a:blip r:embed="rId7"/>
                  <a:stretch>
                    <a:fillRect b="-1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矩形 73"/>
                <p:cNvSpPr/>
                <p:nvPr/>
              </p:nvSpPr>
              <p:spPr>
                <a:xfrm>
                  <a:off x="9339260" y="3217510"/>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a:solidFill>
                                  <a:schemeClr val="tx1"/>
                                </a:solidFill>
                                <a:latin typeface="Cambria Math" panose="02040503050406030204" pitchFamily="18" charset="0"/>
                              </a:rPr>
                            </m:ctrlPr>
                          </m:sSubPr>
                          <m:e>
                            <m:r>
                              <a:rPr kumimoji="1" lang="en-US" altLang="zh-CN" b="1" i="1">
                                <a:solidFill>
                                  <a:schemeClr val="tx1"/>
                                </a:solidFill>
                                <a:latin typeface="Cambria Math" charset="0"/>
                              </a:rPr>
                              <m:t>𝒂</m:t>
                            </m:r>
                          </m:e>
                          <m:sub>
                            <m:r>
                              <a:rPr kumimoji="1" lang="en-US" altLang="zh-CN" b="1" i="1">
                                <a:solidFill>
                                  <a:schemeClr val="tx1"/>
                                </a:solidFill>
                                <a:latin typeface="Cambria Math" charset="0"/>
                              </a:rPr>
                              <m:t>𝟕</m:t>
                            </m:r>
                          </m:sub>
                        </m:sSub>
                      </m:oMath>
                    </m:oMathPara>
                  </a14:m>
                  <a:endParaRPr kumimoji="1" lang="zh-CN" altLang="en-US" b="1" dirty="0"/>
                </a:p>
              </p:txBody>
            </p:sp>
          </mc:Choice>
          <mc:Fallback xmlns="">
            <p:sp>
              <p:nvSpPr>
                <p:cNvPr id="74" name="矩形 73"/>
                <p:cNvSpPr>
                  <a:spLocks noRot="1" noChangeAspect="1" noMove="1" noResize="1" noEditPoints="1" noAdjustHandles="1" noChangeArrowheads="1" noChangeShapeType="1" noTextEdit="1"/>
                </p:cNvSpPr>
                <p:nvPr/>
              </p:nvSpPr>
              <p:spPr>
                <a:xfrm>
                  <a:off x="9339260" y="3217510"/>
                  <a:ext cx="885825" cy="300038"/>
                </a:xfrm>
                <a:prstGeom prst="rect">
                  <a:avLst/>
                </a:prstGeom>
                <a:blipFill>
                  <a:blip r:embed="rId8"/>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矩形 74"/>
                <p:cNvSpPr/>
                <p:nvPr/>
              </p:nvSpPr>
              <p:spPr>
                <a:xfrm>
                  <a:off x="9339259" y="3517548"/>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a:solidFill>
                                  <a:schemeClr val="tx1"/>
                                </a:solidFill>
                                <a:latin typeface="Cambria Math" panose="02040503050406030204" pitchFamily="18" charset="0"/>
                              </a:rPr>
                            </m:ctrlPr>
                          </m:sSubPr>
                          <m:e>
                            <m:r>
                              <a:rPr kumimoji="1" lang="en-US" altLang="zh-CN" b="1" i="1">
                                <a:solidFill>
                                  <a:schemeClr val="tx1"/>
                                </a:solidFill>
                                <a:latin typeface="Cambria Math" charset="0"/>
                              </a:rPr>
                              <m:t>𝒂</m:t>
                            </m:r>
                          </m:e>
                          <m:sub>
                            <m:r>
                              <a:rPr kumimoji="1" lang="en-US" altLang="zh-CN" b="1" i="1">
                                <a:solidFill>
                                  <a:schemeClr val="tx1"/>
                                </a:solidFill>
                                <a:latin typeface="Cambria Math" charset="0"/>
                              </a:rPr>
                              <m:t>𝟔</m:t>
                            </m:r>
                          </m:sub>
                        </m:sSub>
                      </m:oMath>
                    </m:oMathPara>
                  </a14:m>
                  <a:endParaRPr kumimoji="1" lang="zh-CN" altLang="en-US" b="1" dirty="0"/>
                </a:p>
              </p:txBody>
            </p:sp>
          </mc:Choice>
          <mc:Fallback xmlns="">
            <p:sp>
              <p:nvSpPr>
                <p:cNvPr id="75" name="矩形 74"/>
                <p:cNvSpPr>
                  <a:spLocks noRot="1" noChangeAspect="1" noMove="1" noResize="1" noEditPoints="1" noAdjustHandles="1" noChangeArrowheads="1" noChangeShapeType="1" noTextEdit="1"/>
                </p:cNvSpPr>
                <p:nvPr/>
              </p:nvSpPr>
              <p:spPr>
                <a:xfrm>
                  <a:off x="9339259" y="3517548"/>
                  <a:ext cx="885825" cy="300038"/>
                </a:xfrm>
                <a:prstGeom prst="rect">
                  <a:avLst/>
                </a:prstGeom>
                <a:blipFill>
                  <a:blip r:embed="rId9"/>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矩形 75"/>
                <p:cNvSpPr/>
                <p:nvPr/>
              </p:nvSpPr>
              <p:spPr>
                <a:xfrm>
                  <a:off x="9339259" y="3817586"/>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a:solidFill>
                                  <a:schemeClr val="tx1"/>
                                </a:solidFill>
                                <a:latin typeface="Cambria Math" panose="02040503050406030204" pitchFamily="18" charset="0"/>
                              </a:rPr>
                            </m:ctrlPr>
                          </m:sSubPr>
                          <m:e>
                            <m:r>
                              <a:rPr kumimoji="1" lang="en-US" altLang="zh-CN" b="1" i="1">
                                <a:solidFill>
                                  <a:schemeClr val="tx1"/>
                                </a:solidFill>
                                <a:latin typeface="Cambria Math" charset="0"/>
                              </a:rPr>
                              <m:t>𝒂</m:t>
                            </m:r>
                          </m:e>
                          <m:sub>
                            <m:r>
                              <a:rPr kumimoji="1" lang="en-US" altLang="zh-CN" b="1" i="1">
                                <a:solidFill>
                                  <a:schemeClr val="tx1"/>
                                </a:solidFill>
                                <a:latin typeface="Cambria Math" charset="0"/>
                              </a:rPr>
                              <m:t>𝟓</m:t>
                            </m:r>
                          </m:sub>
                        </m:sSub>
                      </m:oMath>
                    </m:oMathPara>
                  </a14:m>
                  <a:endParaRPr kumimoji="1" lang="zh-CN" altLang="en-US" b="1" dirty="0"/>
                </a:p>
              </p:txBody>
            </p:sp>
          </mc:Choice>
          <mc:Fallback xmlns="">
            <p:sp>
              <p:nvSpPr>
                <p:cNvPr id="76" name="矩形 75"/>
                <p:cNvSpPr>
                  <a:spLocks noRot="1" noChangeAspect="1" noMove="1" noResize="1" noEditPoints="1" noAdjustHandles="1" noChangeArrowheads="1" noChangeShapeType="1" noTextEdit="1"/>
                </p:cNvSpPr>
                <p:nvPr/>
              </p:nvSpPr>
              <p:spPr>
                <a:xfrm>
                  <a:off x="9339259" y="3817586"/>
                  <a:ext cx="885825" cy="300038"/>
                </a:xfrm>
                <a:prstGeom prst="rect">
                  <a:avLst/>
                </a:prstGeom>
                <a:blipFill>
                  <a:blip r:embed="rId10"/>
                  <a:stretch>
                    <a:fillRect b="-8000"/>
                  </a:stretch>
                </a:blipFill>
              </p:spPr>
              <p:txBody>
                <a:bodyPr/>
                <a:lstStyle/>
                <a:p>
                  <a:r>
                    <a:rPr lang="zh-CN" altLang="en-US">
                      <a:noFill/>
                    </a:rPr>
                    <a:t> </a:t>
                  </a:r>
                </a:p>
              </p:txBody>
            </p:sp>
          </mc:Fallback>
        </mc:AlternateContent>
        <p:sp>
          <p:nvSpPr>
            <p:cNvPr id="77" name="矩形 76"/>
            <p:cNvSpPr/>
            <p:nvPr/>
          </p:nvSpPr>
          <p:spPr>
            <a:xfrm>
              <a:off x="9339258" y="4117624"/>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mc:AlternateContent xmlns:mc="http://schemas.openxmlformats.org/markup-compatibility/2006" xmlns:a14="http://schemas.microsoft.com/office/drawing/2010/main">
          <mc:Choice Requires="a14">
            <p:sp>
              <p:nvSpPr>
                <p:cNvPr id="78" name="矩形 77"/>
                <p:cNvSpPr/>
                <p:nvPr/>
              </p:nvSpPr>
              <p:spPr>
                <a:xfrm>
                  <a:off x="9339259" y="4417662"/>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a:solidFill>
                                  <a:schemeClr val="tx1"/>
                                </a:solidFill>
                                <a:latin typeface="Cambria Math" charset="0"/>
                              </a:rPr>
                              <m:t>𝒂</m:t>
                            </m:r>
                          </m:e>
                          <m:sub>
                            <m:r>
                              <a:rPr kumimoji="1" lang="en-US" altLang="zh-CN" b="1" i="1">
                                <a:solidFill>
                                  <a:schemeClr val="tx1"/>
                                </a:solidFill>
                                <a:latin typeface="Cambria Math" charset="0"/>
                              </a:rPr>
                              <m:t>𝟏</m:t>
                            </m:r>
                            <m:r>
                              <a:rPr kumimoji="1" lang="en-US" altLang="zh-CN" b="1" i="1" smtClean="0">
                                <a:solidFill>
                                  <a:schemeClr val="tx1"/>
                                </a:solidFill>
                                <a:latin typeface="Cambria Math" charset="0"/>
                              </a:rPr>
                              <m:t>𝟑</m:t>
                            </m:r>
                          </m:sub>
                        </m:sSub>
                      </m:oMath>
                    </m:oMathPara>
                  </a14:m>
                  <a:endParaRPr kumimoji="1" lang="zh-CN" altLang="en-US" b="1" dirty="0">
                    <a:solidFill>
                      <a:schemeClr val="tx1"/>
                    </a:solidFill>
                  </a:endParaRPr>
                </a:p>
              </p:txBody>
            </p:sp>
          </mc:Choice>
          <mc:Fallback xmlns="">
            <p:sp>
              <p:nvSpPr>
                <p:cNvPr id="78" name="矩形 77"/>
                <p:cNvSpPr>
                  <a:spLocks noRot="1" noChangeAspect="1" noMove="1" noResize="1" noEditPoints="1" noAdjustHandles="1" noChangeArrowheads="1" noChangeShapeType="1" noTextEdit="1"/>
                </p:cNvSpPr>
                <p:nvPr/>
              </p:nvSpPr>
              <p:spPr>
                <a:xfrm>
                  <a:off x="9339259" y="4417662"/>
                  <a:ext cx="885825" cy="300038"/>
                </a:xfrm>
                <a:prstGeom prst="rect">
                  <a:avLst/>
                </a:prstGeom>
                <a:blipFill>
                  <a:blip r:embed="rId16"/>
                  <a:stretch>
                    <a:fillRect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矩形 78"/>
                <p:cNvSpPr/>
                <p:nvPr/>
              </p:nvSpPr>
              <p:spPr>
                <a:xfrm>
                  <a:off x="9339258" y="4717700"/>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a:solidFill>
                                  <a:schemeClr val="tx1"/>
                                </a:solidFill>
                                <a:latin typeface="Cambria Math" charset="0"/>
                              </a:rPr>
                              <m:t>𝒂</m:t>
                            </m:r>
                          </m:e>
                          <m:sub>
                            <m:r>
                              <a:rPr kumimoji="1" lang="en-US" altLang="zh-CN" b="1" i="1" smtClean="0">
                                <a:solidFill>
                                  <a:schemeClr val="tx1"/>
                                </a:solidFill>
                                <a:latin typeface="Cambria Math" charset="0"/>
                              </a:rPr>
                              <m:t>𝟏𝟐</m:t>
                            </m:r>
                          </m:sub>
                        </m:sSub>
                      </m:oMath>
                    </m:oMathPara>
                  </a14:m>
                  <a:endParaRPr kumimoji="1" lang="zh-CN" altLang="en-US" b="1" dirty="0">
                    <a:solidFill>
                      <a:schemeClr val="tx1"/>
                    </a:solidFill>
                  </a:endParaRPr>
                </a:p>
              </p:txBody>
            </p:sp>
          </mc:Choice>
          <mc:Fallback xmlns="">
            <p:sp>
              <p:nvSpPr>
                <p:cNvPr id="79" name="矩形 78"/>
                <p:cNvSpPr>
                  <a:spLocks noRot="1" noChangeAspect="1" noMove="1" noResize="1" noEditPoints="1" noAdjustHandles="1" noChangeArrowheads="1" noChangeShapeType="1" noTextEdit="1"/>
                </p:cNvSpPr>
                <p:nvPr/>
              </p:nvSpPr>
              <p:spPr>
                <a:xfrm>
                  <a:off x="9339258" y="4717700"/>
                  <a:ext cx="885825" cy="300038"/>
                </a:xfrm>
                <a:prstGeom prst="rect">
                  <a:avLst/>
                </a:prstGeom>
                <a:blipFill>
                  <a:blip r:embed="rId17"/>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矩形 79"/>
                <p:cNvSpPr/>
                <p:nvPr/>
              </p:nvSpPr>
              <p:spPr>
                <a:xfrm>
                  <a:off x="9339259" y="5017738"/>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a:solidFill>
                                  <a:schemeClr val="tx1"/>
                                </a:solidFill>
                                <a:latin typeface="Cambria Math" charset="0"/>
                              </a:rPr>
                              <m:t>𝒂</m:t>
                            </m:r>
                          </m:e>
                          <m:sub>
                            <m:r>
                              <a:rPr kumimoji="1" lang="en-US" altLang="zh-CN" b="1" i="1" smtClean="0">
                                <a:solidFill>
                                  <a:schemeClr val="tx1"/>
                                </a:solidFill>
                                <a:latin typeface="Cambria Math" charset="0"/>
                              </a:rPr>
                              <m:t>𝟏𝟏</m:t>
                            </m:r>
                          </m:sub>
                        </m:sSub>
                      </m:oMath>
                    </m:oMathPara>
                  </a14:m>
                  <a:endParaRPr kumimoji="1" lang="zh-CN" altLang="en-US" b="1" dirty="0"/>
                </a:p>
              </p:txBody>
            </p:sp>
          </mc:Choice>
          <mc:Fallback xmlns="">
            <p:sp>
              <p:nvSpPr>
                <p:cNvPr id="80" name="矩形 79"/>
                <p:cNvSpPr>
                  <a:spLocks noRot="1" noChangeAspect="1" noMove="1" noResize="1" noEditPoints="1" noAdjustHandles="1" noChangeArrowheads="1" noChangeShapeType="1" noTextEdit="1"/>
                </p:cNvSpPr>
                <p:nvPr/>
              </p:nvSpPr>
              <p:spPr>
                <a:xfrm>
                  <a:off x="9339259" y="5017738"/>
                  <a:ext cx="885825" cy="300038"/>
                </a:xfrm>
                <a:prstGeom prst="rect">
                  <a:avLst/>
                </a:prstGeom>
                <a:blipFill>
                  <a:blip r:embed="rId18"/>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矩形 80"/>
                <p:cNvSpPr/>
                <p:nvPr/>
              </p:nvSpPr>
              <p:spPr>
                <a:xfrm>
                  <a:off x="9339258" y="5317776"/>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a:solidFill>
                                  <a:schemeClr val="tx1"/>
                                </a:solidFill>
                                <a:latin typeface="Cambria Math" charset="0"/>
                              </a:rPr>
                              <m:t>𝒂</m:t>
                            </m:r>
                          </m:e>
                          <m:sub>
                            <m:r>
                              <a:rPr kumimoji="1" lang="en-US" altLang="zh-CN" b="1" i="1" smtClean="0">
                                <a:solidFill>
                                  <a:schemeClr val="tx1"/>
                                </a:solidFill>
                                <a:latin typeface="Cambria Math" charset="0"/>
                              </a:rPr>
                              <m:t>𝟏𝟎</m:t>
                            </m:r>
                          </m:sub>
                        </m:sSub>
                      </m:oMath>
                    </m:oMathPara>
                  </a14:m>
                  <a:endParaRPr kumimoji="1" lang="zh-CN" altLang="en-US" b="1" dirty="0"/>
                </a:p>
              </p:txBody>
            </p:sp>
          </mc:Choice>
          <mc:Fallback xmlns="">
            <p:sp>
              <p:nvSpPr>
                <p:cNvPr id="81" name="矩形 80"/>
                <p:cNvSpPr>
                  <a:spLocks noRot="1" noChangeAspect="1" noMove="1" noResize="1" noEditPoints="1" noAdjustHandles="1" noChangeArrowheads="1" noChangeShapeType="1" noTextEdit="1"/>
                </p:cNvSpPr>
                <p:nvPr/>
              </p:nvSpPr>
              <p:spPr>
                <a:xfrm>
                  <a:off x="9339258" y="5317776"/>
                  <a:ext cx="885825" cy="300038"/>
                </a:xfrm>
                <a:prstGeom prst="rect">
                  <a:avLst/>
                </a:prstGeom>
                <a:blipFill>
                  <a:blip r:embed="rId19"/>
                  <a:stretch>
                    <a:fillRect b="-8000"/>
                  </a:stretch>
                </a:blipFill>
              </p:spPr>
              <p:txBody>
                <a:bodyPr/>
                <a:lstStyle/>
                <a:p>
                  <a:r>
                    <a:rPr lang="zh-CN" altLang="en-US">
                      <a:noFill/>
                    </a:rPr>
                    <a:t> </a:t>
                  </a:r>
                </a:p>
              </p:txBody>
            </p:sp>
          </mc:Fallback>
        </mc:AlternateContent>
        <p:sp>
          <p:nvSpPr>
            <p:cNvPr id="82" name="文本框 81"/>
            <p:cNvSpPr txBox="1"/>
            <p:nvPr/>
          </p:nvSpPr>
          <p:spPr>
            <a:xfrm>
              <a:off x="8896349" y="5598616"/>
              <a:ext cx="2414586" cy="400110"/>
            </a:xfrm>
            <a:prstGeom prst="rect">
              <a:avLst/>
            </a:prstGeom>
            <a:noFill/>
          </p:spPr>
          <p:txBody>
            <a:bodyPr wrap="square" rtlCol="0">
              <a:spAutoFit/>
            </a:bodyPr>
            <a:lstStyle/>
            <a:p>
              <a:r>
                <a:rPr kumimoji="1" lang="en-US" altLang="zh-CN" sz="2000" b="1" dirty="0">
                  <a:latin typeface="STKaiti" charset="-122"/>
                  <a:ea typeface="STKaiti" charset="-122"/>
                  <a:cs typeface="STKaiti" charset="-122"/>
                </a:rPr>
                <a:t>front=4, rear=3</a:t>
              </a:r>
              <a:endParaRPr kumimoji="1" lang="zh-CN" altLang="en-US" sz="2000" b="1" dirty="0">
                <a:latin typeface="STKaiti" charset="-122"/>
                <a:ea typeface="STKaiti" charset="-122"/>
                <a:cs typeface="STKaiti" charset="-122"/>
              </a:endParaRPr>
            </a:p>
          </p:txBody>
        </p:sp>
        <p:cxnSp>
          <p:nvCxnSpPr>
            <p:cNvPr id="83" name="直线箭头连接符 82"/>
            <p:cNvCxnSpPr/>
            <p:nvPr/>
          </p:nvCxnSpPr>
          <p:spPr>
            <a:xfrm>
              <a:off x="8310561" y="4575918"/>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p:cNvCxnSpPr/>
            <p:nvPr/>
          </p:nvCxnSpPr>
          <p:spPr>
            <a:xfrm>
              <a:off x="8310561" y="4238371"/>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8267700" y="4472335"/>
              <a:ext cx="878679" cy="400110"/>
            </a:xfrm>
            <a:prstGeom prst="rect">
              <a:avLst/>
            </a:prstGeom>
            <a:noFill/>
          </p:spPr>
          <p:txBody>
            <a:bodyPr wrap="square" rtlCol="0">
              <a:spAutoFit/>
            </a:bodyPr>
            <a:lstStyle/>
            <a:p>
              <a:r>
                <a:rPr kumimoji="1" lang="en-US" altLang="zh-CN" sz="2000" b="1">
                  <a:latin typeface="STKaiti" charset="-122"/>
                  <a:ea typeface="STKaiti" charset="-122"/>
                  <a:cs typeface="STKaiti" charset="-122"/>
                </a:rPr>
                <a:t>rear </a:t>
              </a:r>
              <a:endParaRPr kumimoji="1" lang="zh-CN" altLang="en-US" sz="2000" b="1" dirty="0">
                <a:latin typeface="STKaiti" charset="-122"/>
                <a:ea typeface="STKaiti" charset="-122"/>
                <a:cs typeface="STKaiti" charset="-122"/>
              </a:endParaRPr>
            </a:p>
          </p:txBody>
        </p:sp>
        <p:sp>
          <p:nvSpPr>
            <p:cNvPr id="86" name="文本框 85"/>
            <p:cNvSpPr txBox="1"/>
            <p:nvPr/>
          </p:nvSpPr>
          <p:spPr>
            <a:xfrm>
              <a:off x="8255089" y="3838261"/>
              <a:ext cx="878679" cy="400110"/>
            </a:xfrm>
            <a:prstGeom prst="rect">
              <a:avLst/>
            </a:prstGeom>
            <a:noFill/>
          </p:spPr>
          <p:txBody>
            <a:bodyPr wrap="square" rtlCol="0">
              <a:spAutoFit/>
            </a:bodyPr>
            <a:lstStyle/>
            <a:p>
              <a:r>
                <a:rPr kumimoji="1" lang="en-US" altLang="zh-CN" sz="2000" b="1" dirty="0">
                  <a:latin typeface="STKaiti" charset="-122"/>
                  <a:ea typeface="STKaiti" charset="-122"/>
                  <a:cs typeface="STKaiti" charset="-122"/>
                </a:rPr>
                <a:t>front</a:t>
              </a:r>
              <a:endParaRPr kumimoji="1" lang="zh-CN" altLang="en-US" sz="2000" b="1" dirty="0">
                <a:latin typeface="STKaiti" charset="-122"/>
                <a:ea typeface="STKaiti" charset="-122"/>
                <a:cs typeface="STKaiti" charset="-122"/>
              </a:endParaRPr>
            </a:p>
          </p:txBody>
        </p:sp>
        <p:sp>
          <p:nvSpPr>
            <p:cNvPr id="89" name="文本框 88"/>
            <p:cNvSpPr txBox="1"/>
            <p:nvPr/>
          </p:nvSpPr>
          <p:spPr>
            <a:xfrm>
              <a:off x="9274961" y="6401109"/>
              <a:ext cx="1657361"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a:t>
              </a:r>
              <a:r>
                <a:rPr kumimoji="1" lang="en-US" altLang="zh-CN" sz="2000" b="1" dirty="0">
                  <a:latin typeface="STKaiti" charset="-122"/>
                  <a:ea typeface="STKaiti" charset="-122"/>
                  <a:cs typeface="STKaiti" charset="-122"/>
                </a:rPr>
                <a:t>d</a:t>
              </a:r>
              <a:r>
                <a:rPr kumimoji="1" lang="zh-CN" altLang="en-US" sz="2000" b="1" dirty="0">
                  <a:latin typeface="STKaiti" charset="-122"/>
                  <a:ea typeface="STKaiti" charset="-122"/>
                  <a:cs typeface="STKaiti" charset="-122"/>
                </a:rPr>
                <a:t>）队满</a:t>
              </a:r>
            </a:p>
          </p:txBody>
        </p:sp>
      </p:grpSp>
      <mc:AlternateContent xmlns:mc="http://schemas.openxmlformats.org/markup-compatibility/2006" xmlns:a14="http://schemas.microsoft.com/office/drawing/2010/main">
        <mc:Choice Requires="a14">
          <p:sp>
            <p:nvSpPr>
              <p:cNvPr id="90" name="文本框 89"/>
              <p:cNvSpPr txBox="1"/>
              <p:nvPr/>
            </p:nvSpPr>
            <p:spPr>
              <a:xfrm>
                <a:off x="1443037" y="674716"/>
                <a:ext cx="10627043" cy="1631216"/>
              </a:xfrm>
              <a:prstGeom prst="rect">
                <a:avLst/>
              </a:prstGeom>
              <a:noFill/>
              <a:ln>
                <a:noFill/>
              </a:ln>
            </p:spPr>
            <p:txBody>
              <a:bodyPr wrap="square" rtlCol="0">
                <a:spAutoFit/>
              </a:bodyPr>
              <a:lstStyle/>
              <a:p>
                <a:r>
                  <a:rPr kumimoji="1" lang="zh-CN" altLang="en-US" sz="2000" b="1" dirty="0">
                    <a:latin typeface="STKaiti" charset="-122"/>
                    <a:ea typeface="STKaiti" charset="-122"/>
                    <a:cs typeface="STKaiti" charset="-122"/>
                  </a:rPr>
                  <a:t>图（</a:t>
                </a:r>
                <a:r>
                  <a:rPr kumimoji="1" lang="en-US" altLang="zh-CN" sz="2000" b="1" dirty="0">
                    <a:latin typeface="STKaiti" charset="-122"/>
                    <a:ea typeface="STKaiti" charset="-122"/>
                    <a:cs typeface="STKaiti" charset="-122"/>
                  </a:rPr>
                  <a:t>a</a:t>
                </a:r>
                <a:r>
                  <a:rPr kumimoji="1" lang="zh-CN" altLang="en-US" sz="2000" b="1" dirty="0">
                    <a:latin typeface="STKaiti" charset="-122"/>
                    <a:ea typeface="STKaiti" charset="-122"/>
                    <a:cs typeface="STKaiti" charset="-122"/>
                  </a:rPr>
                  <a:t>）中有</a:t>
                </a:r>
                <a:r>
                  <a:rPr kumimoji="1" lang="en-US" altLang="zh-CN" sz="2000" b="1" dirty="0">
                    <a:latin typeface="STKaiti" charset="-122"/>
                    <a:ea typeface="STKaiti" charset="-122"/>
                    <a:cs typeface="STKaiti" charset="-122"/>
                  </a:rPr>
                  <a:t>4</a:t>
                </a:r>
                <a:r>
                  <a:rPr kumimoji="1" lang="zh-CN" altLang="en-US" sz="2000" b="1" dirty="0">
                    <a:latin typeface="STKaiti" charset="-122"/>
                    <a:ea typeface="STKaiti" charset="-122"/>
                    <a:cs typeface="STKaiti" charset="-122"/>
                  </a:rPr>
                  <a:t>个元素，随着</a:t>
                </a:r>
                <a14:m>
                  <m:oMath xmlns:m="http://schemas.openxmlformats.org/officeDocument/2006/math">
                    <m:sSub>
                      <m:sSubPr>
                        <m:ctrlPr>
                          <a:rPr kumimoji="1" lang="en-US" altLang="zh-CN" sz="2000" b="1" i="1">
                            <a:latin typeface="Cambria Math" panose="02040503050406030204" pitchFamily="18" charset="0"/>
                          </a:rPr>
                        </m:ctrlPr>
                      </m:sSubPr>
                      <m:e>
                        <m:r>
                          <a:rPr kumimoji="1" lang="en-US" altLang="zh-CN" sz="2000" b="1" i="1">
                            <a:latin typeface="Cambria Math" charset="0"/>
                          </a:rPr>
                          <m:t>𝒂</m:t>
                        </m:r>
                      </m:e>
                      <m:sub>
                        <m:r>
                          <a:rPr kumimoji="1" lang="en-US" altLang="zh-CN" sz="2000" b="1" i="1">
                            <a:latin typeface="Cambria Math" charset="0"/>
                          </a:rPr>
                          <m:t>𝟗</m:t>
                        </m:r>
                      </m:sub>
                    </m:sSub>
                  </m:oMath>
                </a14:m>
                <a:r>
                  <a:rPr kumimoji="1" lang="en-US" altLang="zh-CN" sz="2000" b="1" dirty="0">
                    <a:latin typeface="STKaiti" charset="-122"/>
                    <a:ea typeface="STKaiti" charset="-122"/>
                    <a:cs typeface="STKaiti" charset="-122"/>
                  </a:rPr>
                  <a:t>~</a:t>
                </a:r>
                <a:r>
                  <a:rPr kumimoji="1" lang="en-US" altLang="zh-CN" sz="2000" b="1" dirty="0"/>
                  <a:t> </a:t>
                </a:r>
                <a14:m>
                  <m:oMath xmlns:m="http://schemas.openxmlformats.org/officeDocument/2006/math">
                    <m:sSub>
                      <m:sSubPr>
                        <m:ctrlPr>
                          <a:rPr kumimoji="1" lang="en-US" altLang="zh-CN" sz="2000" b="1" i="1">
                            <a:latin typeface="Cambria Math" panose="02040503050406030204" pitchFamily="18" charset="0"/>
                          </a:rPr>
                        </m:ctrlPr>
                      </m:sSubPr>
                      <m:e>
                        <m:r>
                          <a:rPr kumimoji="1" lang="en-US" altLang="zh-CN" sz="2000" b="1" i="1">
                            <a:latin typeface="Cambria Math" charset="0"/>
                          </a:rPr>
                          <m:t>𝒂</m:t>
                        </m:r>
                      </m:e>
                      <m:sub>
                        <m:r>
                          <a:rPr kumimoji="1" lang="en-US" altLang="zh-CN" sz="2000" b="1" i="1" smtClean="0">
                            <a:latin typeface="Cambria Math" charset="0"/>
                          </a:rPr>
                          <m:t>𝟏𝟒</m:t>
                        </m:r>
                      </m:sub>
                    </m:sSub>
                  </m:oMath>
                </a14:m>
                <a:r>
                  <a:rPr kumimoji="1" lang="zh-CN" altLang="en-US" sz="2000" b="1" dirty="0">
                    <a:latin typeface="STKaiti" charset="-122"/>
                    <a:ea typeface="STKaiti" charset="-122"/>
                    <a:cs typeface="STKaiti" charset="-122"/>
                  </a:rPr>
                  <a:t>相继入队，队列中共有</a:t>
                </a:r>
                <a:r>
                  <a:rPr kumimoji="1" lang="en-US" altLang="zh-CN" sz="2000" b="1" dirty="0">
                    <a:latin typeface="STKaiti" charset="-122"/>
                    <a:ea typeface="STKaiti" charset="-122"/>
                    <a:cs typeface="STKaiti" charset="-122"/>
                  </a:rPr>
                  <a:t>10</a:t>
                </a:r>
                <a:r>
                  <a:rPr kumimoji="1" lang="zh-CN" altLang="en-US" sz="2000" b="1" dirty="0">
                    <a:latin typeface="STKaiti" charset="-122"/>
                    <a:ea typeface="STKaiti" charset="-122"/>
                    <a:cs typeface="STKaiti" charset="-122"/>
                  </a:rPr>
                  <a:t>个元素，已占满所有存储空间，此时</a:t>
                </a:r>
                <a:r>
                  <a:rPr kumimoji="1" lang="en-US" altLang="zh-CN" sz="2000" b="1" dirty="0">
                    <a:latin typeface="STKaiti" charset="-122"/>
                    <a:ea typeface="STKaiti" charset="-122"/>
                    <a:cs typeface="STKaiti" charset="-122"/>
                  </a:rPr>
                  <a:t>front</a:t>
                </a:r>
                <a:r>
                  <a:rPr kumimoji="1" lang="zh-CN" altLang="en-US" sz="2000" b="1" dirty="0">
                    <a:latin typeface="STKaiti" charset="-122"/>
                    <a:ea typeface="STKaiti" charset="-122"/>
                    <a:cs typeface="STKaiti" charset="-122"/>
                  </a:rPr>
                  <a:t>和</a:t>
                </a:r>
                <a:r>
                  <a:rPr kumimoji="1" lang="en-US" altLang="zh-CN" sz="2000" b="1" dirty="0">
                    <a:latin typeface="STKaiti" charset="-122"/>
                    <a:ea typeface="STKaiti" charset="-122"/>
                    <a:cs typeface="STKaiti" charset="-122"/>
                  </a:rPr>
                  <a:t>rear</a:t>
                </a:r>
                <a:r>
                  <a:rPr kumimoji="1" lang="zh-CN" altLang="en-US" sz="2000" b="1" dirty="0">
                    <a:latin typeface="STKaiti" charset="-122"/>
                    <a:ea typeface="STKaiti" charset="-122"/>
                    <a:cs typeface="STKaiti" charset="-122"/>
                  </a:rPr>
                  <a:t>相等，如图（</a:t>
                </a:r>
                <a:r>
                  <a:rPr kumimoji="1" lang="en-US" altLang="zh-CN" sz="2000" b="1" dirty="0">
                    <a:latin typeface="STKaiti" charset="-122"/>
                    <a:ea typeface="STKaiti" charset="-122"/>
                    <a:cs typeface="STKaiti" charset="-122"/>
                  </a:rPr>
                  <a:t>b</a:t>
                </a:r>
                <a:r>
                  <a:rPr kumimoji="1" lang="zh-CN" altLang="en-US" sz="2000" b="1" dirty="0">
                    <a:latin typeface="STKaiti" charset="-122"/>
                    <a:ea typeface="STKaiti" charset="-122"/>
                    <a:cs typeface="STKaiti" charset="-122"/>
                  </a:rPr>
                  <a:t>）所示。在队满的情况下有</a:t>
                </a:r>
                <a:r>
                  <a:rPr kumimoji="1" lang="en-US" altLang="zh-CN" sz="2000" b="1" dirty="0">
                    <a:latin typeface="STKaiti" charset="-122"/>
                    <a:ea typeface="STKaiti" charset="-122"/>
                    <a:cs typeface="STKaiti" charset="-122"/>
                  </a:rPr>
                  <a:t>front==rear</a:t>
                </a:r>
                <a:r>
                  <a:rPr kumimoji="1" lang="zh-CN" altLang="en-US" sz="2000" b="1" dirty="0">
                    <a:latin typeface="STKaiti" charset="-122"/>
                    <a:ea typeface="STKaiti" charset="-122"/>
                    <a:cs typeface="STKaiti" charset="-122"/>
                  </a:rPr>
                  <a:t>。</a:t>
                </a:r>
                <a:endParaRPr kumimoji="1" lang="en-US" altLang="zh-CN" sz="2000" b="1" dirty="0">
                  <a:latin typeface="STKaiti" charset="-122"/>
                  <a:ea typeface="STKaiti" charset="-122"/>
                  <a:cs typeface="STKaiti" charset="-122"/>
                </a:endParaRPr>
              </a:p>
              <a:p>
                <a:r>
                  <a:rPr kumimoji="1" lang="zh-CN" altLang="en-US" sz="2000" b="1" dirty="0">
                    <a:latin typeface="STKaiti" charset="-122"/>
                    <a:ea typeface="STKaiti" charset="-122"/>
                    <a:cs typeface="STKaiti" charset="-122"/>
                  </a:rPr>
                  <a:t>如果在图（</a:t>
                </a:r>
                <a:r>
                  <a:rPr kumimoji="1" lang="en-US" altLang="zh-CN" sz="2000" b="1" dirty="0">
                    <a:latin typeface="STKaiti" charset="-122"/>
                    <a:ea typeface="STKaiti" charset="-122"/>
                    <a:cs typeface="STKaiti" charset="-122"/>
                  </a:rPr>
                  <a:t>a</a:t>
                </a:r>
                <a:r>
                  <a:rPr kumimoji="1" lang="zh-CN" altLang="en-US" sz="2000" b="1" dirty="0">
                    <a:latin typeface="STKaiti" charset="-122"/>
                    <a:ea typeface="STKaiti" charset="-122"/>
                    <a:cs typeface="STKaiti" charset="-122"/>
                  </a:rPr>
                  <a:t>）的基础上，</a:t>
                </a:r>
                <a:r>
                  <a:rPr kumimoji="1" lang="en-US" altLang="zh-CN" sz="2000" b="1" dirty="0"/>
                  <a:t> </a:t>
                </a:r>
                <a14:m>
                  <m:oMath xmlns:m="http://schemas.openxmlformats.org/officeDocument/2006/math">
                    <m:sSub>
                      <m:sSubPr>
                        <m:ctrlPr>
                          <a:rPr kumimoji="1" lang="en-US" altLang="zh-CN" sz="2000" b="1" i="1">
                            <a:latin typeface="Cambria Math" panose="02040503050406030204" pitchFamily="18" charset="0"/>
                          </a:rPr>
                        </m:ctrlPr>
                      </m:sSubPr>
                      <m:e>
                        <m:r>
                          <a:rPr kumimoji="1" lang="en-US" altLang="zh-CN" sz="2000" b="1" i="1">
                            <a:latin typeface="Cambria Math" charset="0"/>
                          </a:rPr>
                          <m:t>𝒂</m:t>
                        </m:r>
                      </m:e>
                      <m:sub>
                        <m:r>
                          <a:rPr kumimoji="1" lang="en-US" altLang="zh-CN" sz="2000" b="1" i="1">
                            <a:latin typeface="Cambria Math" charset="0"/>
                          </a:rPr>
                          <m:t>𝟓</m:t>
                        </m:r>
                      </m:sub>
                    </m:sSub>
                  </m:oMath>
                </a14:m>
                <a:r>
                  <a:rPr kumimoji="1" lang="zh-CN" altLang="en-US" sz="2000" b="1" dirty="0">
                    <a:latin typeface="STKaiti" charset="-122"/>
                    <a:ea typeface="STKaiti" charset="-122"/>
                    <a:cs typeface="STKaiti" charset="-122"/>
                  </a:rPr>
                  <a:t>～</a:t>
                </a:r>
                <a14:m>
                  <m:oMath xmlns:m="http://schemas.openxmlformats.org/officeDocument/2006/math">
                    <m:sSub>
                      <m:sSubPr>
                        <m:ctrlPr>
                          <a:rPr kumimoji="1" lang="en-US" altLang="zh-CN" sz="2000" b="1" i="1">
                            <a:latin typeface="Cambria Math" panose="02040503050406030204" pitchFamily="18" charset="0"/>
                          </a:rPr>
                        </m:ctrlPr>
                      </m:sSubPr>
                      <m:e>
                        <m:r>
                          <a:rPr kumimoji="1" lang="en-US" altLang="zh-CN" sz="2000" b="1" i="1">
                            <a:latin typeface="Cambria Math" charset="0"/>
                          </a:rPr>
                          <m:t>𝒂</m:t>
                        </m:r>
                      </m:e>
                      <m:sub>
                        <m:r>
                          <a:rPr kumimoji="1" lang="en-US" altLang="zh-CN" sz="2000" b="1" i="1">
                            <a:latin typeface="Cambria Math" charset="0"/>
                          </a:rPr>
                          <m:t>𝟖</m:t>
                        </m:r>
                      </m:sub>
                    </m:sSub>
                  </m:oMath>
                </a14:m>
                <a:r>
                  <a:rPr kumimoji="1" lang="zh-CN" altLang="en-US" sz="2000" b="1" dirty="0">
                    <a:latin typeface="STKaiti" charset="-122"/>
                    <a:ea typeface="STKaiti" charset="-122"/>
                    <a:cs typeface="STKaiti" charset="-122"/>
                  </a:rPr>
                  <a:t>相继出队，此时队列为空，如图（</a:t>
                </a:r>
                <a:r>
                  <a:rPr kumimoji="1" lang="en-US" altLang="zh-CN" sz="2000" b="1" dirty="0">
                    <a:latin typeface="STKaiti" charset="-122"/>
                    <a:ea typeface="STKaiti" charset="-122"/>
                    <a:cs typeface="STKaiti" charset="-122"/>
                  </a:rPr>
                  <a:t>c</a:t>
                </a:r>
                <a:r>
                  <a:rPr kumimoji="1" lang="zh-CN" altLang="en-US" sz="2000" b="1" dirty="0">
                    <a:latin typeface="STKaiti" charset="-122"/>
                    <a:ea typeface="STKaiti" charset="-122"/>
                    <a:cs typeface="STKaiti" charset="-122"/>
                  </a:rPr>
                  <a:t>）所示，即在队空的情况，同样也有</a:t>
                </a:r>
                <a:r>
                  <a:rPr kumimoji="1" lang="en-US" altLang="zh-CN" sz="2000" b="1" dirty="0">
                    <a:latin typeface="STKaiti" charset="-122"/>
                    <a:ea typeface="STKaiti" charset="-122"/>
                    <a:cs typeface="STKaiti" charset="-122"/>
                  </a:rPr>
                  <a:t>front==rear</a:t>
                </a:r>
                <a:r>
                  <a:rPr kumimoji="1" lang="zh-CN" altLang="en-US" sz="2000" b="1" dirty="0">
                    <a:latin typeface="STKaiti" charset="-122"/>
                    <a:ea typeface="STKaiti" charset="-122"/>
                    <a:cs typeface="STKaiti" charset="-122"/>
                  </a:rPr>
                  <a:t>。</a:t>
                </a:r>
                <a:endParaRPr kumimoji="1" lang="en-US" altLang="zh-CN" sz="2000" b="1" dirty="0">
                  <a:latin typeface="STKaiti" charset="-122"/>
                  <a:ea typeface="STKaiti" charset="-122"/>
                  <a:cs typeface="STKaiti" charset="-122"/>
                </a:endParaRPr>
              </a:p>
              <a:p>
                <a:r>
                  <a:rPr kumimoji="1" lang="zh-CN" altLang="en-US" sz="2000" b="1" dirty="0">
                    <a:solidFill>
                      <a:srgbClr val="C00000"/>
                    </a:solidFill>
                    <a:latin typeface="STKaiti" charset="-122"/>
                    <a:ea typeface="STKaiti" charset="-122"/>
                    <a:cs typeface="STKaiti" charset="-122"/>
                  </a:rPr>
                  <a:t>队满和队空的条件相同，仅凭</a:t>
                </a:r>
                <a:r>
                  <a:rPr kumimoji="1" lang="en-US" altLang="zh-CN" sz="2000" b="1" dirty="0">
                    <a:solidFill>
                      <a:srgbClr val="C00000"/>
                    </a:solidFill>
                    <a:latin typeface="STKaiti" charset="-122"/>
                    <a:ea typeface="STKaiti" charset="-122"/>
                    <a:cs typeface="STKaiti" charset="-122"/>
                  </a:rPr>
                  <a:t>front==rear</a:t>
                </a:r>
                <a:r>
                  <a:rPr kumimoji="1" lang="zh-CN" altLang="en-US" sz="2000" b="1" dirty="0">
                    <a:solidFill>
                      <a:srgbClr val="C00000"/>
                    </a:solidFill>
                    <a:latin typeface="STKaiti" charset="-122"/>
                    <a:ea typeface="STKaiti" charset="-122"/>
                    <a:cs typeface="STKaiti" charset="-122"/>
                  </a:rPr>
                  <a:t>无法区分循环队列是空还是满！</a:t>
                </a:r>
              </a:p>
            </p:txBody>
          </p:sp>
        </mc:Choice>
        <mc:Fallback xmlns="">
          <p:sp>
            <p:nvSpPr>
              <p:cNvPr id="90" name="文本框 89"/>
              <p:cNvSpPr txBox="1">
                <a:spLocks noRot="1" noChangeAspect="1" noMove="1" noResize="1" noEditPoints="1" noAdjustHandles="1" noChangeArrowheads="1" noChangeShapeType="1" noTextEdit="1"/>
              </p:cNvSpPr>
              <p:nvPr/>
            </p:nvSpPr>
            <p:spPr>
              <a:xfrm>
                <a:off x="1443037" y="674716"/>
                <a:ext cx="10627043" cy="1631216"/>
              </a:xfrm>
              <a:prstGeom prst="rect">
                <a:avLst/>
              </a:prstGeom>
              <a:blipFill>
                <a:blip r:embed="rId20"/>
                <a:stretch>
                  <a:fillRect l="-597" t="-2308" b="-5385"/>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4023445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985837" y="0"/>
            <a:ext cx="10784806"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、队列的顺序存储</a:t>
            </a:r>
            <a:endParaRPr kumimoji="1" lang="en-US" altLang="zh-CN" sz="2800" dirty="0">
              <a:latin typeface="STKaiti" charset="-122"/>
              <a:ea typeface="STKaiti" charset="-122"/>
              <a:cs typeface="STKaiti" charset="-122"/>
            </a:endParaRPr>
          </a:p>
        </p:txBody>
      </p:sp>
      <mc:AlternateContent xmlns:mc="http://schemas.openxmlformats.org/markup-compatibility/2006" xmlns:a14="http://schemas.microsoft.com/office/drawing/2010/main">
        <mc:Choice Requires="a14">
          <p:sp>
            <p:nvSpPr>
              <p:cNvPr id="72" name="矩形 71"/>
              <p:cNvSpPr/>
              <p:nvPr/>
            </p:nvSpPr>
            <p:spPr>
              <a:xfrm>
                <a:off x="2070008" y="1414831"/>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b="0" i="1" smtClean="0">
                              <a:solidFill>
                                <a:schemeClr val="tx1"/>
                              </a:solidFill>
                              <a:latin typeface="Cambria Math" charset="0"/>
                            </a:rPr>
                            <m:t>9</m:t>
                          </m:r>
                        </m:sub>
                      </m:sSub>
                    </m:oMath>
                  </m:oMathPara>
                </a14:m>
                <a:endParaRPr kumimoji="1" lang="zh-CN" altLang="en-US" dirty="0"/>
              </a:p>
            </p:txBody>
          </p:sp>
        </mc:Choice>
        <mc:Fallback xmlns="">
          <p:sp>
            <p:nvSpPr>
              <p:cNvPr id="72" name="矩形 71"/>
              <p:cNvSpPr>
                <a:spLocks noRot="1" noChangeAspect="1" noMove="1" noResize="1" noEditPoints="1" noAdjustHandles="1" noChangeArrowheads="1" noChangeShapeType="1" noTextEdit="1"/>
              </p:cNvSpPr>
              <p:nvPr/>
            </p:nvSpPr>
            <p:spPr>
              <a:xfrm>
                <a:off x="2070008" y="1414831"/>
                <a:ext cx="885825" cy="300038"/>
              </a:xfrm>
              <a:prstGeom prst="rect">
                <a:avLst/>
              </a:prstGeom>
              <a:blipFill rotWithShape="0">
                <a:blip r:embed="rId2"/>
                <a:stretch>
                  <a:fillRect b="-9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矩形 72"/>
              <p:cNvSpPr/>
              <p:nvPr/>
            </p:nvSpPr>
            <p:spPr>
              <a:xfrm>
                <a:off x="2070007" y="1714869"/>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i="1">
                              <a:solidFill>
                                <a:schemeClr val="tx1"/>
                              </a:solidFill>
                              <a:latin typeface="Cambria Math" charset="0"/>
                            </a:rPr>
                            <m:t>8</m:t>
                          </m:r>
                        </m:sub>
                      </m:sSub>
                    </m:oMath>
                  </m:oMathPara>
                </a14:m>
                <a:endParaRPr kumimoji="1" lang="zh-CN" altLang="en-US" dirty="0"/>
              </a:p>
            </p:txBody>
          </p:sp>
        </mc:Choice>
        <mc:Fallback xmlns="">
          <p:sp>
            <p:nvSpPr>
              <p:cNvPr id="73" name="矩形 72"/>
              <p:cNvSpPr>
                <a:spLocks noRot="1" noChangeAspect="1" noMove="1" noResize="1" noEditPoints="1" noAdjustHandles="1" noChangeArrowheads="1" noChangeShapeType="1" noTextEdit="1"/>
              </p:cNvSpPr>
              <p:nvPr/>
            </p:nvSpPr>
            <p:spPr>
              <a:xfrm>
                <a:off x="2070007" y="1714869"/>
                <a:ext cx="885825" cy="300038"/>
              </a:xfrm>
              <a:prstGeom prst="rect">
                <a:avLst/>
              </a:prstGeom>
              <a:blipFill rotWithShape="0">
                <a:blip r:embed="rId3"/>
                <a:stretch>
                  <a:fillRect b="-75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矩形 73"/>
              <p:cNvSpPr/>
              <p:nvPr/>
            </p:nvSpPr>
            <p:spPr>
              <a:xfrm>
                <a:off x="2070008" y="2014907"/>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i="1">
                              <a:solidFill>
                                <a:schemeClr val="tx1"/>
                              </a:solidFill>
                              <a:latin typeface="Cambria Math" charset="0"/>
                            </a:rPr>
                            <m:t>7</m:t>
                          </m:r>
                        </m:sub>
                      </m:sSub>
                    </m:oMath>
                  </m:oMathPara>
                </a14:m>
                <a:endParaRPr kumimoji="1"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2070008" y="2014907"/>
                <a:ext cx="885825" cy="300038"/>
              </a:xfrm>
              <a:prstGeom prst="rect">
                <a:avLst/>
              </a:prstGeom>
              <a:blipFill rotWithShape="0">
                <a:blip r:embed="rId4"/>
                <a:stretch>
                  <a:fillRect b="-9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矩形 74"/>
              <p:cNvSpPr/>
              <p:nvPr/>
            </p:nvSpPr>
            <p:spPr>
              <a:xfrm>
                <a:off x="2070007" y="2314945"/>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i="1">
                              <a:solidFill>
                                <a:schemeClr val="tx1"/>
                              </a:solidFill>
                              <a:latin typeface="Cambria Math" charset="0"/>
                            </a:rPr>
                            <m:t>6</m:t>
                          </m:r>
                        </m:sub>
                      </m:sSub>
                    </m:oMath>
                  </m:oMathPara>
                </a14:m>
                <a:endParaRPr kumimoji="1" lang="zh-CN" altLang="en-US" dirty="0"/>
              </a:p>
            </p:txBody>
          </p:sp>
        </mc:Choice>
        <mc:Fallback xmlns="">
          <p:sp>
            <p:nvSpPr>
              <p:cNvPr id="75" name="矩形 74"/>
              <p:cNvSpPr>
                <a:spLocks noRot="1" noChangeAspect="1" noMove="1" noResize="1" noEditPoints="1" noAdjustHandles="1" noChangeArrowheads="1" noChangeShapeType="1" noTextEdit="1"/>
              </p:cNvSpPr>
              <p:nvPr/>
            </p:nvSpPr>
            <p:spPr>
              <a:xfrm>
                <a:off x="2070007" y="2314945"/>
                <a:ext cx="885825" cy="300038"/>
              </a:xfrm>
              <a:prstGeom prst="rect">
                <a:avLst/>
              </a:prstGeom>
              <a:blipFill rotWithShape="0">
                <a:blip r:embed="rId5"/>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矩形 75"/>
              <p:cNvSpPr/>
              <p:nvPr/>
            </p:nvSpPr>
            <p:spPr>
              <a:xfrm>
                <a:off x="2070007" y="2614983"/>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i="1">
                              <a:solidFill>
                                <a:schemeClr val="tx1"/>
                              </a:solidFill>
                              <a:latin typeface="Cambria Math" charset="0"/>
                            </a:rPr>
                            <m:t>5</m:t>
                          </m:r>
                        </m:sub>
                      </m:sSub>
                    </m:oMath>
                  </m:oMathPara>
                </a14:m>
                <a:endParaRPr kumimoji="1" lang="zh-CN" altLang="en-US" dirty="0"/>
              </a:p>
            </p:txBody>
          </p:sp>
        </mc:Choice>
        <mc:Fallback xmlns="">
          <p:sp>
            <p:nvSpPr>
              <p:cNvPr id="76" name="矩形 75"/>
              <p:cNvSpPr>
                <a:spLocks noRot="1" noChangeAspect="1" noMove="1" noResize="1" noEditPoints="1" noAdjustHandles="1" noChangeArrowheads="1" noChangeShapeType="1" noTextEdit="1"/>
              </p:cNvSpPr>
              <p:nvPr/>
            </p:nvSpPr>
            <p:spPr>
              <a:xfrm>
                <a:off x="2070007" y="2614983"/>
                <a:ext cx="885825" cy="300038"/>
              </a:xfrm>
              <a:prstGeom prst="rect">
                <a:avLst/>
              </a:prstGeom>
              <a:blipFill rotWithShape="0">
                <a:blip r:embed="rId6"/>
                <a:stretch>
                  <a:fillRect b="-11538"/>
                </a:stretch>
              </a:blipFill>
            </p:spPr>
            <p:txBody>
              <a:bodyPr/>
              <a:lstStyle/>
              <a:p>
                <a:r>
                  <a:rPr lang="zh-CN" altLang="en-US">
                    <a:noFill/>
                  </a:rPr>
                  <a:t> </a:t>
                </a:r>
              </a:p>
            </p:txBody>
          </p:sp>
        </mc:Fallback>
      </mc:AlternateContent>
      <p:sp>
        <p:nvSpPr>
          <p:cNvPr id="77" name="矩形 76"/>
          <p:cNvSpPr/>
          <p:nvPr/>
        </p:nvSpPr>
        <p:spPr>
          <a:xfrm>
            <a:off x="2070006" y="2915021"/>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mc:AlternateContent xmlns:mc="http://schemas.openxmlformats.org/markup-compatibility/2006" xmlns:a14="http://schemas.microsoft.com/office/drawing/2010/main">
        <mc:Choice Requires="a14">
          <p:sp>
            <p:nvSpPr>
              <p:cNvPr id="78" name="矩形 77"/>
              <p:cNvSpPr/>
              <p:nvPr/>
            </p:nvSpPr>
            <p:spPr>
              <a:xfrm>
                <a:off x="2070007" y="3215059"/>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i="1">
                              <a:solidFill>
                                <a:schemeClr val="tx1"/>
                              </a:solidFill>
                              <a:latin typeface="Cambria Math" charset="0"/>
                            </a:rPr>
                            <m:t>1</m:t>
                          </m:r>
                          <m:r>
                            <a:rPr kumimoji="1" lang="en-US" altLang="zh-CN" b="0" i="1" smtClean="0">
                              <a:solidFill>
                                <a:schemeClr val="tx1"/>
                              </a:solidFill>
                              <a:latin typeface="Cambria Math" charset="0"/>
                            </a:rPr>
                            <m:t>3</m:t>
                          </m:r>
                        </m:sub>
                      </m:sSub>
                    </m:oMath>
                  </m:oMathPara>
                </a14:m>
                <a:endParaRPr kumimoji="1" lang="zh-CN" altLang="en-US" dirty="0">
                  <a:solidFill>
                    <a:schemeClr val="tx1"/>
                  </a:solidFill>
                </a:endParaRPr>
              </a:p>
            </p:txBody>
          </p:sp>
        </mc:Choice>
        <mc:Fallback xmlns="">
          <p:sp>
            <p:nvSpPr>
              <p:cNvPr id="78" name="矩形 77"/>
              <p:cNvSpPr>
                <a:spLocks noRot="1" noChangeAspect="1" noMove="1" noResize="1" noEditPoints="1" noAdjustHandles="1" noChangeArrowheads="1" noChangeShapeType="1" noTextEdit="1"/>
              </p:cNvSpPr>
              <p:nvPr/>
            </p:nvSpPr>
            <p:spPr>
              <a:xfrm>
                <a:off x="2070007" y="3215059"/>
                <a:ext cx="885825" cy="300038"/>
              </a:xfrm>
              <a:prstGeom prst="rect">
                <a:avLst/>
              </a:prstGeom>
              <a:blipFill rotWithShape="0">
                <a:blip r:embed="rId7"/>
                <a:stretch>
                  <a:fillRect b="-75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矩形 78"/>
              <p:cNvSpPr/>
              <p:nvPr/>
            </p:nvSpPr>
            <p:spPr>
              <a:xfrm>
                <a:off x="2070006" y="3515097"/>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b="0" i="1" smtClean="0">
                              <a:solidFill>
                                <a:schemeClr val="tx1"/>
                              </a:solidFill>
                              <a:latin typeface="Cambria Math" charset="0"/>
                            </a:rPr>
                            <m:t>12</m:t>
                          </m:r>
                        </m:sub>
                      </m:sSub>
                    </m:oMath>
                  </m:oMathPara>
                </a14:m>
                <a:endParaRPr kumimoji="1" lang="zh-CN" altLang="en-US" dirty="0">
                  <a:solidFill>
                    <a:schemeClr val="tx1"/>
                  </a:solidFill>
                </a:endParaRPr>
              </a:p>
            </p:txBody>
          </p:sp>
        </mc:Choice>
        <mc:Fallback xmlns="">
          <p:sp>
            <p:nvSpPr>
              <p:cNvPr id="79" name="矩形 78"/>
              <p:cNvSpPr>
                <a:spLocks noRot="1" noChangeAspect="1" noMove="1" noResize="1" noEditPoints="1" noAdjustHandles="1" noChangeArrowheads="1" noChangeShapeType="1" noTextEdit="1"/>
              </p:cNvSpPr>
              <p:nvPr/>
            </p:nvSpPr>
            <p:spPr>
              <a:xfrm>
                <a:off x="2070006" y="3515097"/>
                <a:ext cx="885825" cy="300038"/>
              </a:xfrm>
              <a:prstGeom prst="rect">
                <a:avLst/>
              </a:prstGeom>
              <a:blipFill rotWithShape="0">
                <a:blip r:embed="rId8"/>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矩形 79"/>
              <p:cNvSpPr/>
              <p:nvPr/>
            </p:nvSpPr>
            <p:spPr>
              <a:xfrm>
                <a:off x="2070007" y="3815135"/>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b="0" i="1" smtClean="0">
                              <a:solidFill>
                                <a:schemeClr val="tx1"/>
                              </a:solidFill>
                              <a:latin typeface="Cambria Math" charset="0"/>
                            </a:rPr>
                            <m:t>11</m:t>
                          </m:r>
                        </m:sub>
                      </m:sSub>
                    </m:oMath>
                  </m:oMathPara>
                </a14:m>
                <a:endParaRPr kumimoji="1" lang="zh-CN" altLang="en-US" dirty="0"/>
              </a:p>
            </p:txBody>
          </p:sp>
        </mc:Choice>
        <mc:Fallback xmlns="">
          <p:sp>
            <p:nvSpPr>
              <p:cNvPr id="80" name="矩形 79"/>
              <p:cNvSpPr>
                <a:spLocks noRot="1" noChangeAspect="1" noMove="1" noResize="1" noEditPoints="1" noAdjustHandles="1" noChangeArrowheads="1" noChangeShapeType="1" noTextEdit="1"/>
              </p:cNvSpPr>
              <p:nvPr/>
            </p:nvSpPr>
            <p:spPr>
              <a:xfrm>
                <a:off x="2070007" y="3815135"/>
                <a:ext cx="885825" cy="300038"/>
              </a:xfrm>
              <a:prstGeom prst="rect">
                <a:avLst/>
              </a:prstGeom>
              <a:blipFill rotWithShape="0">
                <a:blip r:embed="rId9"/>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矩形 80"/>
              <p:cNvSpPr/>
              <p:nvPr/>
            </p:nvSpPr>
            <p:spPr>
              <a:xfrm>
                <a:off x="2070006" y="4115173"/>
                <a:ext cx="885825"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b="0" i="1" smtClean="0">
                              <a:solidFill>
                                <a:schemeClr val="tx1"/>
                              </a:solidFill>
                              <a:latin typeface="Cambria Math" charset="0"/>
                            </a:rPr>
                            <m:t>10</m:t>
                          </m:r>
                        </m:sub>
                      </m:sSub>
                    </m:oMath>
                  </m:oMathPara>
                </a14:m>
                <a:endParaRPr kumimoji="1" lang="zh-CN" altLang="en-US" dirty="0"/>
              </a:p>
            </p:txBody>
          </p:sp>
        </mc:Choice>
        <mc:Fallback xmlns="">
          <p:sp>
            <p:nvSpPr>
              <p:cNvPr id="81" name="矩形 80"/>
              <p:cNvSpPr>
                <a:spLocks noRot="1" noChangeAspect="1" noMove="1" noResize="1" noEditPoints="1" noAdjustHandles="1" noChangeArrowheads="1" noChangeShapeType="1" noTextEdit="1"/>
              </p:cNvSpPr>
              <p:nvPr/>
            </p:nvSpPr>
            <p:spPr>
              <a:xfrm>
                <a:off x="2070006" y="4115173"/>
                <a:ext cx="885825" cy="300038"/>
              </a:xfrm>
              <a:prstGeom prst="rect">
                <a:avLst/>
              </a:prstGeom>
              <a:blipFill rotWithShape="0">
                <a:blip r:embed="rId10"/>
                <a:stretch>
                  <a:fillRect b="-9615"/>
                </a:stretch>
              </a:blipFill>
            </p:spPr>
            <p:txBody>
              <a:bodyPr/>
              <a:lstStyle/>
              <a:p>
                <a:r>
                  <a:rPr lang="zh-CN" altLang="en-US">
                    <a:noFill/>
                  </a:rPr>
                  <a:t> </a:t>
                </a:r>
              </a:p>
            </p:txBody>
          </p:sp>
        </mc:Fallback>
      </mc:AlternateContent>
      <p:sp>
        <p:nvSpPr>
          <p:cNvPr id="82" name="文本框 81"/>
          <p:cNvSpPr txBox="1"/>
          <p:nvPr/>
        </p:nvSpPr>
        <p:spPr>
          <a:xfrm>
            <a:off x="1627096" y="4739624"/>
            <a:ext cx="2414586" cy="400110"/>
          </a:xfrm>
          <a:prstGeom prst="rect">
            <a:avLst/>
          </a:prstGeom>
          <a:noFill/>
        </p:spPr>
        <p:txBody>
          <a:bodyPr wrap="square" rtlCol="0">
            <a:spAutoFit/>
          </a:bodyPr>
          <a:lstStyle/>
          <a:p>
            <a:r>
              <a:rPr kumimoji="1" lang="en-US" altLang="zh-CN" sz="2000" dirty="0">
                <a:latin typeface="STKaiti" charset="-122"/>
                <a:ea typeface="STKaiti" charset="-122"/>
                <a:cs typeface="STKaiti" charset="-122"/>
              </a:rPr>
              <a:t>front=4, rear=3</a:t>
            </a:r>
            <a:endParaRPr kumimoji="1" lang="zh-CN" altLang="en-US" sz="2000" dirty="0">
              <a:latin typeface="STKaiti" charset="-122"/>
              <a:ea typeface="STKaiti" charset="-122"/>
              <a:cs typeface="STKaiti" charset="-122"/>
            </a:endParaRPr>
          </a:p>
        </p:txBody>
      </p:sp>
      <p:cxnSp>
        <p:nvCxnSpPr>
          <p:cNvPr id="83" name="直线箭头连接符 82"/>
          <p:cNvCxnSpPr/>
          <p:nvPr/>
        </p:nvCxnSpPr>
        <p:spPr>
          <a:xfrm>
            <a:off x="1041309" y="3373315"/>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p:cNvCxnSpPr/>
          <p:nvPr/>
        </p:nvCxnSpPr>
        <p:spPr>
          <a:xfrm>
            <a:off x="1041309" y="3035768"/>
            <a:ext cx="685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998448" y="3269732"/>
            <a:ext cx="878679" cy="400110"/>
          </a:xfrm>
          <a:prstGeom prst="rect">
            <a:avLst/>
          </a:prstGeom>
          <a:noFill/>
        </p:spPr>
        <p:txBody>
          <a:bodyPr wrap="square" rtlCol="0">
            <a:spAutoFit/>
          </a:bodyPr>
          <a:lstStyle/>
          <a:p>
            <a:r>
              <a:rPr kumimoji="1" lang="en-US" altLang="zh-CN" sz="2000">
                <a:latin typeface="STKaiti" charset="-122"/>
                <a:ea typeface="STKaiti" charset="-122"/>
                <a:cs typeface="STKaiti" charset="-122"/>
              </a:rPr>
              <a:t>rear </a:t>
            </a:r>
            <a:endParaRPr kumimoji="1" lang="zh-CN" altLang="en-US" sz="2000" dirty="0">
              <a:latin typeface="STKaiti" charset="-122"/>
              <a:ea typeface="STKaiti" charset="-122"/>
              <a:cs typeface="STKaiti" charset="-122"/>
            </a:endParaRPr>
          </a:p>
        </p:txBody>
      </p:sp>
      <p:sp>
        <p:nvSpPr>
          <p:cNvPr id="86" name="文本框 85"/>
          <p:cNvSpPr txBox="1"/>
          <p:nvPr/>
        </p:nvSpPr>
        <p:spPr>
          <a:xfrm>
            <a:off x="985837" y="2635658"/>
            <a:ext cx="878679" cy="400110"/>
          </a:xfrm>
          <a:prstGeom prst="rect">
            <a:avLst/>
          </a:prstGeom>
          <a:noFill/>
        </p:spPr>
        <p:txBody>
          <a:bodyPr wrap="square" rtlCol="0">
            <a:spAutoFit/>
          </a:bodyPr>
          <a:lstStyle/>
          <a:p>
            <a:r>
              <a:rPr kumimoji="1" lang="en-US" altLang="zh-CN" sz="2000" dirty="0">
                <a:latin typeface="STKaiti" charset="-122"/>
                <a:ea typeface="STKaiti" charset="-122"/>
                <a:cs typeface="STKaiti" charset="-122"/>
              </a:rPr>
              <a:t>front</a:t>
            </a:r>
            <a:endParaRPr kumimoji="1" lang="zh-CN" altLang="en-US" sz="2000" dirty="0">
              <a:latin typeface="STKaiti" charset="-122"/>
              <a:ea typeface="STKaiti" charset="-122"/>
              <a:cs typeface="STKaiti" charset="-122"/>
            </a:endParaRPr>
          </a:p>
        </p:txBody>
      </p:sp>
      <p:sp>
        <p:nvSpPr>
          <p:cNvPr id="89" name="文本框 88"/>
          <p:cNvSpPr txBox="1"/>
          <p:nvPr/>
        </p:nvSpPr>
        <p:spPr>
          <a:xfrm>
            <a:off x="1864516" y="5206750"/>
            <a:ext cx="1657361" cy="400110"/>
          </a:xfrm>
          <a:prstGeom prst="rect">
            <a:avLst/>
          </a:prstGeom>
          <a:noFill/>
        </p:spPr>
        <p:txBody>
          <a:bodyPr wrap="square" rtlCol="0">
            <a:spAutoFit/>
          </a:bodyPr>
          <a:lstStyle/>
          <a:p>
            <a:r>
              <a:rPr kumimoji="1" lang="zh-CN" altLang="en-US" sz="2000" dirty="0">
                <a:latin typeface="STKaiti" charset="-122"/>
                <a:ea typeface="STKaiti" charset="-122"/>
                <a:cs typeface="STKaiti" charset="-122"/>
              </a:rPr>
              <a:t>（</a:t>
            </a:r>
            <a:r>
              <a:rPr kumimoji="1" lang="en-US" altLang="zh-CN" sz="2000" dirty="0">
                <a:latin typeface="STKaiti" charset="-122"/>
                <a:ea typeface="STKaiti" charset="-122"/>
                <a:cs typeface="STKaiti" charset="-122"/>
              </a:rPr>
              <a:t>d</a:t>
            </a:r>
            <a:r>
              <a:rPr kumimoji="1" lang="zh-CN" altLang="en-US" sz="2000" dirty="0">
                <a:latin typeface="STKaiti" charset="-122"/>
                <a:ea typeface="STKaiti" charset="-122"/>
                <a:cs typeface="STKaiti" charset="-122"/>
              </a:rPr>
              <a:t>）队满</a:t>
            </a:r>
          </a:p>
        </p:txBody>
      </p:sp>
      <p:sp>
        <p:nvSpPr>
          <p:cNvPr id="90" name="文本框 89"/>
          <p:cNvSpPr txBox="1"/>
          <p:nvPr/>
        </p:nvSpPr>
        <p:spPr>
          <a:xfrm>
            <a:off x="1864516" y="665956"/>
            <a:ext cx="6873965" cy="523220"/>
          </a:xfrm>
          <a:prstGeom prst="rect">
            <a:avLst/>
          </a:prstGeom>
          <a:noFill/>
          <a:ln>
            <a:noFill/>
          </a:ln>
        </p:spPr>
        <p:txBody>
          <a:bodyPr wrap="square" rtlCol="0">
            <a:spAutoFit/>
          </a:bodyPr>
          <a:lstStyle/>
          <a:p>
            <a:r>
              <a:rPr kumimoji="1" lang="zh-CN" altLang="en-US" sz="2800" dirty="0">
                <a:solidFill>
                  <a:srgbClr val="C00000"/>
                </a:solidFill>
                <a:latin typeface="STKaiti" charset="-122"/>
                <a:ea typeface="STKaiti" charset="-122"/>
                <a:cs typeface="STKaiti" charset="-122"/>
              </a:rPr>
              <a:t>问题：如何判断循环队列的空和满呢？</a:t>
            </a:r>
            <a:endParaRPr kumimoji="1" lang="zh-CN" altLang="en-US" sz="2800" b="1" dirty="0">
              <a:solidFill>
                <a:srgbClr val="C00000"/>
              </a:solidFill>
              <a:latin typeface="STKaiti" charset="-122"/>
              <a:ea typeface="STKaiti" charset="-122"/>
              <a:cs typeface="STKaiti" charset="-122"/>
            </a:endParaRPr>
          </a:p>
        </p:txBody>
      </p:sp>
      <p:sp>
        <p:nvSpPr>
          <p:cNvPr id="69" name="文本框 68"/>
          <p:cNvSpPr txBox="1"/>
          <p:nvPr/>
        </p:nvSpPr>
        <p:spPr>
          <a:xfrm>
            <a:off x="3714757" y="1414831"/>
            <a:ext cx="6572244" cy="5262979"/>
          </a:xfrm>
          <a:prstGeom prst="rect">
            <a:avLst/>
          </a:prstGeom>
          <a:noFill/>
          <a:ln>
            <a:noFill/>
          </a:ln>
        </p:spPr>
        <p:txBody>
          <a:bodyPr wrap="square" rtlCol="0">
            <a:spAutoFit/>
          </a:bodyPr>
          <a:lstStyle/>
          <a:p>
            <a:r>
              <a:rPr kumimoji="1" lang="zh-CN" altLang="en-US" sz="2400" dirty="0">
                <a:latin typeface="STKaiti" charset="-122"/>
                <a:ea typeface="STKaiti" charset="-122"/>
                <a:cs typeface="STKaiti" charset="-122"/>
              </a:rPr>
              <a:t>方法一：</a:t>
            </a:r>
            <a:endParaRPr kumimoji="1" lang="en-US" altLang="zh-CN" sz="2400" dirty="0">
              <a:latin typeface="STKaiti" charset="-122"/>
              <a:ea typeface="STKaiti" charset="-122"/>
              <a:cs typeface="STKaiti" charset="-122"/>
            </a:endParaRPr>
          </a:p>
          <a:p>
            <a:r>
              <a:rPr kumimoji="1" lang="zh-CN" altLang="en-US" sz="2400" dirty="0">
                <a:latin typeface="STKaiti" charset="-122"/>
                <a:ea typeface="STKaiti" charset="-122"/>
                <a:cs typeface="STKaiti" charset="-122"/>
              </a:rPr>
              <a:t>附设一个存储队列中元素个数的变量，如</a:t>
            </a:r>
            <a:r>
              <a:rPr kumimoji="1" lang="en-US" altLang="zh-CN" sz="2400" dirty="0">
                <a:latin typeface="STKaiti" charset="-122"/>
                <a:ea typeface="STKaiti" charset="-122"/>
                <a:cs typeface="STKaiti" charset="-122"/>
              </a:rPr>
              <a:t>count</a:t>
            </a:r>
            <a:r>
              <a:rPr kumimoji="1" lang="zh-CN" altLang="en-US" sz="2400" dirty="0">
                <a:latin typeface="STKaiti" charset="-122"/>
                <a:ea typeface="STKaiti" charset="-122"/>
                <a:cs typeface="STKaiti" charset="-122"/>
              </a:rPr>
              <a:t>，当</a:t>
            </a:r>
            <a:r>
              <a:rPr kumimoji="1" lang="en-US" altLang="zh-CN" sz="2400" dirty="0">
                <a:latin typeface="STKaiti" charset="-122"/>
                <a:ea typeface="STKaiti" charset="-122"/>
                <a:cs typeface="STKaiti" charset="-122"/>
              </a:rPr>
              <a:t>count=0</a:t>
            </a:r>
            <a:r>
              <a:rPr kumimoji="1" lang="zh-CN" altLang="en-US" sz="2400" dirty="0">
                <a:latin typeface="STKaiti" charset="-122"/>
                <a:ea typeface="STKaiti" charset="-122"/>
                <a:cs typeface="STKaiti" charset="-122"/>
              </a:rPr>
              <a:t>时为队空，当</a:t>
            </a:r>
            <a:r>
              <a:rPr kumimoji="1" lang="en-US" altLang="zh-CN" sz="2400" dirty="0">
                <a:latin typeface="STKaiti" charset="-122"/>
                <a:ea typeface="STKaiti" charset="-122"/>
                <a:cs typeface="STKaiti" charset="-122"/>
              </a:rPr>
              <a:t>count</a:t>
            </a:r>
            <a:r>
              <a:rPr kumimoji="1" lang="zh-CN" altLang="en-US" sz="2400" dirty="0">
                <a:latin typeface="STKaiti" charset="-122"/>
                <a:ea typeface="STKaiti" charset="-122"/>
                <a:cs typeface="STKaiti" charset="-122"/>
              </a:rPr>
              <a:t>等于</a:t>
            </a:r>
            <a:r>
              <a:rPr kumimoji="1" lang="en-US" altLang="zh-CN" sz="2400" dirty="0">
                <a:latin typeface="STKaiti" charset="-122"/>
                <a:ea typeface="STKaiti" charset="-122"/>
                <a:cs typeface="STKaiti" charset="-122"/>
              </a:rPr>
              <a:t>MAXQUEUE</a:t>
            </a:r>
            <a:r>
              <a:rPr kumimoji="1" lang="zh-CN" altLang="en-US" sz="2400" dirty="0">
                <a:latin typeface="STKaiti" charset="-122"/>
                <a:ea typeface="STKaiti" charset="-122"/>
                <a:cs typeface="STKaiti" charset="-122"/>
              </a:rPr>
              <a:t>时为队满。</a:t>
            </a:r>
            <a:endParaRPr kumimoji="1" lang="en-US" altLang="zh-CN" sz="2400" dirty="0">
              <a:latin typeface="STKaiti" charset="-122"/>
              <a:ea typeface="STKaiti" charset="-122"/>
              <a:cs typeface="STKaiti" charset="-122"/>
            </a:endParaRPr>
          </a:p>
          <a:p>
            <a:endParaRPr kumimoji="1" lang="en-US" altLang="zh-CN" sz="2400" dirty="0">
              <a:latin typeface="STKaiti" charset="-122"/>
              <a:ea typeface="STKaiti" charset="-122"/>
              <a:cs typeface="STKaiti" charset="-122"/>
            </a:endParaRPr>
          </a:p>
          <a:p>
            <a:r>
              <a:rPr kumimoji="1" lang="zh-CN" altLang="en-US" sz="2400" dirty="0">
                <a:latin typeface="STKaiti" charset="-122"/>
                <a:ea typeface="STKaiti" charset="-122"/>
                <a:cs typeface="STKaiti" charset="-122"/>
              </a:rPr>
              <a:t>方法二：</a:t>
            </a:r>
            <a:endParaRPr kumimoji="1" lang="en-US" altLang="zh-CN" sz="2400" dirty="0">
              <a:latin typeface="STKaiti" charset="-122"/>
              <a:ea typeface="STKaiti" charset="-122"/>
              <a:cs typeface="STKaiti" charset="-122"/>
            </a:endParaRPr>
          </a:p>
          <a:p>
            <a:r>
              <a:rPr kumimoji="1" lang="zh-CN" altLang="en-US" sz="2400" dirty="0">
                <a:latin typeface="STKaiti" charset="-122"/>
                <a:ea typeface="STKaiti" charset="-122"/>
                <a:cs typeface="STKaiti" charset="-122"/>
              </a:rPr>
              <a:t>为队列另设一个标志，用来区分队列是空还是满。</a:t>
            </a:r>
            <a:endParaRPr kumimoji="1" lang="en-US" altLang="zh-CN" sz="2400" dirty="0">
              <a:latin typeface="STKaiti" charset="-122"/>
              <a:ea typeface="STKaiti" charset="-122"/>
              <a:cs typeface="STKaiti" charset="-122"/>
            </a:endParaRPr>
          </a:p>
          <a:p>
            <a:endParaRPr kumimoji="1" lang="en-US" altLang="zh-CN" sz="2400" dirty="0">
              <a:latin typeface="STKaiti" charset="-122"/>
              <a:ea typeface="STKaiti" charset="-122"/>
              <a:cs typeface="STKaiti" charset="-122"/>
            </a:endParaRPr>
          </a:p>
          <a:p>
            <a:r>
              <a:rPr kumimoji="1" lang="zh-CN" altLang="en-US" sz="2400" b="1" dirty="0">
                <a:solidFill>
                  <a:schemeClr val="accent2"/>
                </a:solidFill>
                <a:latin typeface="STKaiti" charset="-122"/>
                <a:ea typeface="STKaiti" charset="-122"/>
                <a:cs typeface="STKaiti" charset="-122"/>
              </a:rPr>
              <a:t>方法三：</a:t>
            </a:r>
            <a:endParaRPr kumimoji="1" lang="en-US" altLang="zh-CN" sz="2400" b="1" dirty="0">
              <a:solidFill>
                <a:schemeClr val="accent2"/>
              </a:solidFill>
              <a:latin typeface="STKaiti" charset="-122"/>
              <a:ea typeface="STKaiti" charset="-122"/>
              <a:cs typeface="STKaiti" charset="-122"/>
            </a:endParaRPr>
          </a:p>
          <a:p>
            <a:r>
              <a:rPr kumimoji="1" lang="zh-CN" altLang="en-US" sz="2400" b="1" dirty="0">
                <a:solidFill>
                  <a:schemeClr val="accent2"/>
                </a:solidFill>
                <a:latin typeface="STKaiti" charset="-122"/>
                <a:ea typeface="STKaiti" charset="-122"/>
                <a:cs typeface="STKaiti" charset="-122"/>
              </a:rPr>
              <a:t>少用一个数据元素空间，当数组只剩下一个单元时就认为是队满，此时队尾指针只差一步追上队头指针。即</a:t>
            </a:r>
            <a:r>
              <a:rPr kumimoji="1" lang="en-US" altLang="zh-CN" sz="2400" b="1" dirty="0">
                <a:solidFill>
                  <a:schemeClr val="accent2"/>
                </a:solidFill>
                <a:latin typeface="STKaiti" charset="-122"/>
                <a:ea typeface="STKaiti" charset="-122"/>
                <a:cs typeface="STKaiti" charset="-122"/>
              </a:rPr>
              <a:t>(rear+1)%MAXQUEUE==front</a:t>
            </a:r>
            <a:r>
              <a:rPr kumimoji="1" lang="zh-CN" altLang="en-US" sz="2400" b="1" dirty="0">
                <a:solidFill>
                  <a:schemeClr val="accent2"/>
                </a:solidFill>
                <a:latin typeface="STKaiti" charset="-122"/>
                <a:ea typeface="STKaiti" charset="-122"/>
                <a:cs typeface="STKaiti" charset="-122"/>
              </a:rPr>
              <a:t>。如图</a:t>
            </a:r>
            <a:r>
              <a:rPr kumimoji="1" lang="en-US" altLang="zh-CN" sz="2400" b="1" dirty="0">
                <a:solidFill>
                  <a:schemeClr val="accent2"/>
                </a:solidFill>
                <a:latin typeface="STKaiti" charset="-122"/>
                <a:ea typeface="STKaiti" charset="-122"/>
                <a:cs typeface="STKaiti" charset="-122"/>
              </a:rPr>
              <a:t>(d)</a:t>
            </a:r>
            <a:r>
              <a:rPr kumimoji="1" lang="zh-CN" altLang="en-US" sz="2400" b="1" dirty="0">
                <a:solidFill>
                  <a:schemeClr val="accent2"/>
                </a:solidFill>
                <a:latin typeface="STKaiti" charset="-122"/>
                <a:ea typeface="STKaiti" charset="-122"/>
                <a:cs typeface="STKaiti" charset="-122"/>
              </a:rPr>
              <a:t>所示</a:t>
            </a:r>
          </a:p>
        </p:txBody>
      </p:sp>
    </p:spTree>
    <p:extLst>
      <p:ext uri="{BB962C8B-B14F-4D97-AF65-F5344CB8AC3E}">
        <p14:creationId xmlns:p14="http://schemas.microsoft.com/office/powerpoint/2010/main" val="3264197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04807" y="1758814"/>
            <a:ext cx="8696010"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、链队列的定义</a:t>
            </a:r>
          </a:p>
        </p:txBody>
      </p:sp>
      <p:sp>
        <p:nvSpPr>
          <p:cNvPr id="9" name="文本框 8"/>
          <p:cNvSpPr txBox="1"/>
          <p:nvPr/>
        </p:nvSpPr>
        <p:spPr>
          <a:xfrm>
            <a:off x="1478446" y="2565887"/>
            <a:ext cx="8817127" cy="523220"/>
          </a:xfrm>
          <a:prstGeom prst="rect">
            <a:avLst/>
          </a:prstGeom>
          <a:noFill/>
          <a:ln>
            <a:noFill/>
          </a:ln>
        </p:spPr>
        <p:txBody>
          <a:bodyPr wrap="square" rtlCol="0">
            <a:spAutoFit/>
          </a:bodyPr>
          <a:lstStyle/>
          <a:p>
            <a:r>
              <a:rPr kumimoji="1" lang="zh-CN" altLang="en-US" sz="2800" b="1" dirty="0">
                <a:latin typeface="STKaiti" charset="-122"/>
                <a:ea typeface="STKaiti" charset="-122"/>
                <a:cs typeface="STKaiti" charset="-122"/>
              </a:rPr>
              <a:t>链式存储结构的队列称为链队列</a:t>
            </a:r>
            <a:endParaRPr kumimoji="1" lang="en-US" altLang="zh-CN" sz="2800" b="1" dirty="0">
              <a:latin typeface="STKaiti" charset="-122"/>
              <a:ea typeface="STKaiti" charset="-122"/>
              <a:cs typeface="STKaiti" charset="-122"/>
            </a:endParaRPr>
          </a:p>
        </p:txBody>
      </p:sp>
      <p:sp>
        <p:nvSpPr>
          <p:cNvPr id="8" name="文本框 7"/>
          <p:cNvSpPr txBox="1"/>
          <p:nvPr/>
        </p:nvSpPr>
        <p:spPr>
          <a:xfrm>
            <a:off x="1478446" y="3549970"/>
            <a:ext cx="8817127" cy="954107"/>
          </a:xfrm>
          <a:prstGeom prst="rect">
            <a:avLst/>
          </a:prstGeom>
          <a:noFill/>
          <a:ln>
            <a:noFill/>
          </a:ln>
        </p:spPr>
        <p:txBody>
          <a:bodyPr wrap="square" rtlCol="0">
            <a:spAutoFit/>
          </a:bodyPr>
          <a:lstStyle/>
          <a:p>
            <a:r>
              <a:rPr kumimoji="1" lang="zh-CN" altLang="en-US" sz="2800" b="1" dirty="0">
                <a:latin typeface="STKaiti" charset="-122"/>
                <a:ea typeface="STKaiti" charset="-122"/>
                <a:cs typeface="STKaiti" charset="-122"/>
              </a:rPr>
              <a:t>实际上是一个同时带有头指针和尾指针的单链表，头指针指向队头结点，尾指针指向队尾结点。</a:t>
            </a:r>
            <a:endParaRPr kumimoji="1" lang="en-US" altLang="zh-CN" sz="2800" b="1" dirty="0">
              <a:latin typeface="STKaiti" charset="-122"/>
              <a:ea typeface="STKaiti" charset="-122"/>
              <a:cs typeface="STKaiti" charset="-122"/>
            </a:endParaRPr>
          </a:p>
        </p:txBody>
      </p:sp>
      <p:sp>
        <p:nvSpPr>
          <p:cNvPr id="7" name="文本框 6">
            <a:extLst>
              <a:ext uri="{FF2B5EF4-FFF2-40B4-BE49-F238E27FC236}">
                <a16:creationId xmlns:a16="http://schemas.microsoft.com/office/drawing/2014/main" id="{C281BC74-9877-758A-2433-B8BBD35BEF10}"/>
              </a:ext>
            </a:extLst>
          </p:cNvPr>
          <p:cNvSpPr txBox="1"/>
          <p:nvPr/>
        </p:nvSpPr>
        <p:spPr>
          <a:xfrm>
            <a:off x="1984917" y="517762"/>
            <a:ext cx="6136104" cy="584775"/>
          </a:xfrm>
          <a:prstGeom prst="rect">
            <a:avLst/>
          </a:prstGeom>
          <a:noFill/>
        </p:spPr>
        <p:txBody>
          <a:bodyPr wrap="square">
            <a:spAutoFit/>
          </a:bodyPr>
          <a:lstStyle/>
          <a:p>
            <a:r>
              <a:rPr kumimoji="1" lang="en-US" altLang="zh-CN" sz="3200" dirty="0">
                <a:latin typeface="SimHei" panose="02010609060101010101" pitchFamily="49" charset="-122"/>
                <a:ea typeface="SimHei" panose="02010609060101010101" pitchFamily="49" charset="-122"/>
                <a:cs typeface="STKaiti" charset="-122"/>
              </a:rPr>
              <a:t>4</a:t>
            </a:r>
            <a:r>
              <a:rPr kumimoji="1" lang="zh-CN" altLang="en-US" sz="3200" dirty="0">
                <a:latin typeface="SimHei" panose="02010609060101010101" pitchFamily="49" charset="-122"/>
                <a:ea typeface="SimHei" panose="02010609060101010101" pitchFamily="49" charset="-122"/>
                <a:cs typeface="STKaiti" charset="-122"/>
              </a:rPr>
              <a:t>、队列的链式存储</a:t>
            </a:r>
            <a:endParaRPr kumimoji="1" lang="en-US" altLang="zh-CN" sz="3200" dirty="0">
              <a:latin typeface="SimHei" panose="02010609060101010101" pitchFamily="49" charset="-122"/>
              <a:ea typeface="SimHei" panose="02010609060101010101" pitchFamily="49" charset="-122"/>
              <a:cs typeface="STKaiti" charset="-122"/>
            </a:endParaRPr>
          </a:p>
        </p:txBody>
      </p:sp>
    </p:spTree>
    <p:extLst>
      <p:ext uri="{BB962C8B-B14F-4D97-AF65-F5344CB8AC3E}">
        <p14:creationId xmlns:p14="http://schemas.microsoft.com/office/powerpoint/2010/main" val="608344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247" y="1244464"/>
            <a:ext cx="8696010"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、顺序队列（循环队列）和链队列的定义</a:t>
            </a:r>
          </a:p>
        </p:txBody>
      </p:sp>
      <p:sp>
        <p:nvSpPr>
          <p:cNvPr id="9" name="文本框 8"/>
          <p:cNvSpPr txBox="1"/>
          <p:nvPr/>
        </p:nvSpPr>
        <p:spPr>
          <a:xfrm>
            <a:off x="441173" y="2574758"/>
            <a:ext cx="4196199" cy="523220"/>
          </a:xfrm>
          <a:prstGeom prst="rect">
            <a:avLst/>
          </a:prstGeom>
          <a:noFill/>
          <a:ln>
            <a:solidFill>
              <a:schemeClr val="accent1">
                <a:shade val="50000"/>
              </a:schemeClr>
            </a:solidFill>
          </a:ln>
        </p:spPr>
        <p:txBody>
          <a:bodyPr wrap="square" rtlCol="0">
            <a:spAutoFit/>
          </a:bodyPr>
          <a:lstStyle/>
          <a:p>
            <a:pPr algn="ctr"/>
            <a:r>
              <a:rPr kumimoji="1" lang="zh-CN" altLang="en-US" sz="2800" b="1" dirty="0">
                <a:solidFill>
                  <a:schemeClr val="accent2"/>
                </a:solidFill>
                <a:latin typeface="STKaiti" charset="-122"/>
                <a:ea typeface="STKaiti" charset="-122"/>
                <a:cs typeface="STKaiti" charset="-122"/>
              </a:rPr>
              <a:t>循环队列</a:t>
            </a:r>
            <a:endParaRPr kumimoji="1" lang="en-US" altLang="zh-CN" sz="2800" b="1" dirty="0">
              <a:solidFill>
                <a:schemeClr val="accent2"/>
              </a:solidFill>
              <a:latin typeface="STKaiti" charset="-122"/>
              <a:ea typeface="STKaiti" charset="-122"/>
              <a:cs typeface="STKaiti" charset="-122"/>
            </a:endParaRPr>
          </a:p>
        </p:txBody>
      </p:sp>
      <p:sp>
        <p:nvSpPr>
          <p:cNvPr id="10" name="文本框 9"/>
          <p:cNvSpPr txBox="1"/>
          <p:nvPr/>
        </p:nvSpPr>
        <p:spPr>
          <a:xfrm>
            <a:off x="5144911" y="2574758"/>
            <a:ext cx="5789175" cy="523220"/>
          </a:xfrm>
          <a:prstGeom prst="rect">
            <a:avLst/>
          </a:prstGeom>
          <a:noFill/>
          <a:ln>
            <a:solidFill>
              <a:srgbClr val="C00000"/>
            </a:solidFill>
          </a:ln>
        </p:spPr>
        <p:txBody>
          <a:bodyPr wrap="square" rtlCol="0">
            <a:spAutoFit/>
          </a:bodyPr>
          <a:lstStyle/>
          <a:p>
            <a:pPr algn="ctr"/>
            <a:r>
              <a:rPr kumimoji="1" lang="zh-CN" altLang="en-US" sz="2800" b="1" dirty="0">
                <a:solidFill>
                  <a:schemeClr val="accent2"/>
                </a:solidFill>
                <a:latin typeface="STKaiti" charset="-122"/>
                <a:ea typeface="STKaiti" charset="-122"/>
                <a:cs typeface="STKaiti" charset="-122"/>
              </a:rPr>
              <a:t>链队列</a:t>
            </a:r>
            <a:endParaRPr kumimoji="1" lang="en-US" altLang="zh-CN" sz="2800" b="1" dirty="0">
              <a:solidFill>
                <a:schemeClr val="accent2"/>
              </a:solidFill>
              <a:latin typeface="STKaiti" charset="-122"/>
              <a:ea typeface="STKaiti" charset="-122"/>
              <a:cs typeface="STKaiti" charset="-122"/>
            </a:endParaRPr>
          </a:p>
        </p:txBody>
      </p:sp>
      <p:sp>
        <p:nvSpPr>
          <p:cNvPr id="3" name="矩形 2"/>
          <p:cNvSpPr/>
          <p:nvPr/>
        </p:nvSpPr>
        <p:spPr>
          <a:xfrm>
            <a:off x="441173" y="3304887"/>
            <a:ext cx="6096000" cy="1569660"/>
          </a:xfrm>
          <a:prstGeom prst="rect">
            <a:avLst/>
          </a:prstGeom>
        </p:spPr>
        <p:txBody>
          <a:bodyPr>
            <a:spAutoFit/>
          </a:bodyPr>
          <a:lstStyle/>
          <a:p>
            <a:r>
              <a:rPr lang="de-DE" altLang="zh-CN" sz="2400" b="1" dirty="0" err="1">
                <a:solidFill>
                  <a:srgbClr val="9B2393"/>
                </a:solidFill>
                <a:latin typeface="Menlo" charset="0"/>
              </a:rPr>
              <a:t>typedef</a:t>
            </a:r>
            <a:r>
              <a:rPr lang="de-DE" altLang="zh-CN" sz="2400" dirty="0">
                <a:solidFill>
                  <a:srgbClr val="9B2393"/>
                </a:solidFill>
                <a:latin typeface="Menlo" charset="0"/>
              </a:rPr>
              <a:t> </a:t>
            </a:r>
            <a:r>
              <a:rPr lang="de-DE" altLang="zh-CN" sz="2400" b="1" dirty="0" err="1">
                <a:solidFill>
                  <a:srgbClr val="9B2393"/>
                </a:solidFill>
                <a:latin typeface="Menlo" charset="0"/>
              </a:rPr>
              <a:t>struct</a:t>
            </a:r>
            <a:r>
              <a:rPr lang="de-DE" altLang="zh-CN" sz="2400" dirty="0">
                <a:solidFill>
                  <a:srgbClr val="9B2393"/>
                </a:solidFill>
                <a:latin typeface="Menlo" charset="0"/>
              </a:rPr>
              <a:t>{</a:t>
            </a:r>
          </a:p>
          <a:p>
            <a:r>
              <a:rPr lang="de-DE" altLang="zh-CN" sz="2400" dirty="0">
                <a:solidFill>
                  <a:srgbClr val="000000"/>
                </a:solidFill>
                <a:latin typeface="Menlo" charset="0"/>
              </a:rPr>
              <a:t>    </a:t>
            </a:r>
            <a:r>
              <a:rPr lang="de-DE" altLang="zh-CN" sz="2400" b="1" dirty="0" err="1">
                <a:solidFill>
                  <a:srgbClr val="9B2393"/>
                </a:solidFill>
                <a:latin typeface="Menlo" charset="0"/>
              </a:rPr>
              <a:t>int</a:t>
            </a:r>
            <a:r>
              <a:rPr lang="de-DE" altLang="zh-CN" sz="2400" dirty="0">
                <a:solidFill>
                  <a:srgbClr val="000000"/>
                </a:solidFill>
                <a:latin typeface="Menlo" charset="0"/>
              </a:rPr>
              <a:t> </a:t>
            </a:r>
            <a:r>
              <a:rPr lang="de-DE" altLang="zh-CN" sz="2400" dirty="0" err="1">
                <a:solidFill>
                  <a:srgbClr val="000000"/>
                </a:solidFill>
                <a:latin typeface="Menlo" charset="0"/>
              </a:rPr>
              <a:t>elem</a:t>
            </a:r>
            <a:r>
              <a:rPr lang="de-DE" altLang="zh-CN" sz="2400" dirty="0">
                <a:solidFill>
                  <a:srgbClr val="000000"/>
                </a:solidFill>
                <a:latin typeface="Menlo" charset="0"/>
              </a:rPr>
              <a:t>[</a:t>
            </a:r>
            <a:r>
              <a:rPr lang="de-DE" altLang="zh-CN" sz="2400" dirty="0" err="1">
                <a:solidFill>
                  <a:srgbClr val="643820"/>
                </a:solidFill>
                <a:latin typeface="Menlo" charset="0"/>
              </a:rPr>
              <a:t>maxsize</a:t>
            </a:r>
            <a:r>
              <a:rPr lang="de-DE" altLang="zh-CN" sz="2400" dirty="0">
                <a:solidFill>
                  <a:srgbClr val="000000"/>
                </a:solidFill>
                <a:latin typeface="Menlo" charset="0"/>
              </a:rPr>
              <a:t>];</a:t>
            </a:r>
          </a:p>
          <a:p>
            <a:r>
              <a:rPr lang="de-DE" altLang="zh-CN" sz="2400" dirty="0">
                <a:solidFill>
                  <a:srgbClr val="000000"/>
                </a:solidFill>
                <a:latin typeface="Menlo" charset="0"/>
              </a:rPr>
              <a:t>    </a:t>
            </a:r>
            <a:r>
              <a:rPr lang="de-DE" altLang="zh-CN" sz="2400" b="1" dirty="0" err="1">
                <a:solidFill>
                  <a:srgbClr val="9B2393"/>
                </a:solidFill>
                <a:latin typeface="Menlo" charset="0"/>
              </a:rPr>
              <a:t>int</a:t>
            </a:r>
            <a:r>
              <a:rPr lang="de-DE" altLang="zh-CN" sz="2400" dirty="0">
                <a:solidFill>
                  <a:srgbClr val="000000"/>
                </a:solidFill>
                <a:latin typeface="Menlo" charset="0"/>
              </a:rPr>
              <a:t> front, </a:t>
            </a:r>
            <a:r>
              <a:rPr lang="de-DE" altLang="zh-CN" sz="2400" dirty="0" err="1">
                <a:solidFill>
                  <a:srgbClr val="000000"/>
                </a:solidFill>
                <a:latin typeface="Menlo" charset="0"/>
              </a:rPr>
              <a:t>rear</a:t>
            </a:r>
            <a:r>
              <a:rPr lang="de-DE" altLang="zh-CN" sz="2400" dirty="0">
                <a:solidFill>
                  <a:srgbClr val="000000"/>
                </a:solidFill>
                <a:latin typeface="Menlo" charset="0"/>
              </a:rPr>
              <a:t>;</a:t>
            </a:r>
          </a:p>
          <a:p>
            <a:r>
              <a:rPr lang="de-DE" altLang="zh-CN" sz="2400" dirty="0">
                <a:solidFill>
                  <a:srgbClr val="0B4F79"/>
                </a:solidFill>
                <a:latin typeface="Menlo" charset="0"/>
              </a:rPr>
              <a:t>}</a:t>
            </a:r>
            <a:r>
              <a:rPr lang="de-DE" altLang="zh-CN" sz="2400" dirty="0" err="1">
                <a:solidFill>
                  <a:srgbClr val="0B4F79"/>
                </a:solidFill>
                <a:latin typeface="Menlo" charset="0"/>
              </a:rPr>
              <a:t>cqueuetp</a:t>
            </a:r>
            <a:r>
              <a:rPr lang="de-DE" altLang="zh-CN" sz="2400" dirty="0">
                <a:solidFill>
                  <a:srgbClr val="0B4F79"/>
                </a:solidFill>
                <a:latin typeface="Menlo" charset="0"/>
              </a:rPr>
              <a:t>;</a:t>
            </a:r>
            <a:endParaRPr lang="de-DE" altLang="zh-CN" sz="2400" dirty="0">
              <a:solidFill>
                <a:srgbClr val="0B4F79"/>
              </a:solidFill>
              <a:effectLst/>
              <a:latin typeface="Menlo" charset="0"/>
            </a:endParaRPr>
          </a:p>
        </p:txBody>
      </p:sp>
      <p:sp>
        <p:nvSpPr>
          <p:cNvPr id="4" name="矩形 3"/>
          <p:cNvSpPr/>
          <p:nvPr/>
        </p:nvSpPr>
        <p:spPr>
          <a:xfrm>
            <a:off x="5237748" y="3304887"/>
            <a:ext cx="6096000" cy="3170099"/>
          </a:xfrm>
          <a:prstGeom prst="rect">
            <a:avLst/>
          </a:prstGeom>
        </p:spPr>
        <p:txBody>
          <a:bodyPr>
            <a:spAutoFit/>
          </a:bodyPr>
          <a:lstStyle/>
          <a:p>
            <a:r>
              <a:rPr lang="nl-NL" altLang="zh-CN" sz="2000" b="1" dirty="0" err="1">
                <a:solidFill>
                  <a:srgbClr val="9B2393"/>
                </a:solidFill>
                <a:latin typeface="Menlo" charset="0"/>
              </a:rPr>
              <a:t>typedef</a:t>
            </a:r>
            <a:r>
              <a:rPr lang="nl-NL" altLang="zh-CN" sz="2000" dirty="0">
                <a:solidFill>
                  <a:srgbClr val="9B2393"/>
                </a:solidFill>
                <a:latin typeface="Menlo" charset="0"/>
              </a:rPr>
              <a:t> </a:t>
            </a:r>
            <a:r>
              <a:rPr lang="nl-NL" altLang="zh-CN" sz="2000" b="1" dirty="0" err="1">
                <a:solidFill>
                  <a:srgbClr val="9B2393"/>
                </a:solidFill>
                <a:latin typeface="Menlo" charset="0"/>
              </a:rPr>
              <a:t>struct</a:t>
            </a:r>
            <a:r>
              <a:rPr lang="nl-NL" altLang="zh-CN" sz="2000" dirty="0">
                <a:solidFill>
                  <a:srgbClr val="9B2393"/>
                </a:solidFill>
                <a:latin typeface="Menlo" charset="0"/>
              </a:rPr>
              <a:t> </a:t>
            </a:r>
            <a:r>
              <a:rPr lang="nl-NL" altLang="zh-CN" sz="2000" dirty="0" err="1">
                <a:solidFill>
                  <a:srgbClr val="0B4F79"/>
                </a:solidFill>
                <a:latin typeface="Menlo" charset="0"/>
              </a:rPr>
              <a:t>nodetype</a:t>
            </a:r>
            <a:r>
              <a:rPr lang="nl-NL" altLang="zh-CN" sz="2000" dirty="0">
                <a:solidFill>
                  <a:srgbClr val="9B2393"/>
                </a:solidFill>
                <a:latin typeface="Menlo" charset="0"/>
              </a:rPr>
              <a:t>{</a:t>
            </a:r>
          </a:p>
          <a:p>
            <a:r>
              <a:rPr lang="nl-NL" altLang="zh-CN" sz="2000" dirty="0">
                <a:solidFill>
                  <a:srgbClr val="000000"/>
                </a:solidFill>
                <a:latin typeface="Menlo" charset="0"/>
              </a:rPr>
              <a:t>    </a:t>
            </a:r>
            <a:r>
              <a:rPr lang="nl-NL" altLang="zh-CN" sz="2000" b="1" dirty="0">
                <a:solidFill>
                  <a:srgbClr val="9B2393"/>
                </a:solidFill>
                <a:latin typeface="Menlo" charset="0"/>
              </a:rPr>
              <a:t>int</a:t>
            </a:r>
            <a:r>
              <a:rPr lang="nl-NL" altLang="zh-CN" sz="2000" dirty="0">
                <a:solidFill>
                  <a:srgbClr val="000000"/>
                </a:solidFill>
                <a:latin typeface="Menlo" charset="0"/>
              </a:rPr>
              <a:t> data;</a:t>
            </a:r>
          </a:p>
          <a:p>
            <a:r>
              <a:rPr lang="nl-NL" altLang="zh-CN" sz="2000" dirty="0">
                <a:solidFill>
                  <a:srgbClr val="000000"/>
                </a:solidFill>
                <a:latin typeface="Menlo" charset="0"/>
              </a:rPr>
              <a:t>    </a:t>
            </a:r>
            <a:r>
              <a:rPr lang="nl-NL" altLang="zh-CN" sz="2000" b="1" dirty="0" err="1">
                <a:solidFill>
                  <a:srgbClr val="9B2393"/>
                </a:solidFill>
                <a:latin typeface="Menlo" charset="0"/>
              </a:rPr>
              <a:t>struct</a:t>
            </a:r>
            <a:r>
              <a:rPr lang="nl-NL" altLang="zh-CN" sz="2000" dirty="0">
                <a:solidFill>
                  <a:srgbClr val="000000"/>
                </a:solidFill>
                <a:latin typeface="Menlo" charset="0"/>
              </a:rPr>
              <a:t> </a:t>
            </a:r>
            <a:r>
              <a:rPr lang="nl-NL" altLang="zh-CN" sz="2000" dirty="0" err="1">
                <a:solidFill>
                  <a:srgbClr val="1C464A"/>
                </a:solidFill>
                <a:latin typeface="Menlo" charset="0"/>
              </a:rPr>
              <a:t>nodetype</a:t>
            </a:r>
            <a:r>
              <a:rPr lang="nl-NL" altLang="zh-CN" sz="2000" dirty="0">
                <a:solidFill>
                  <a:srgbClr val="000000"/>
                </a:solidFill>
                <a:latin typeface="Menlo" charset="0"/>
              </a:rPr>
              <a:t> *next;</a:t>
            </a:r>
          </a:p>
          <a:p>
            <a:r>
              <a:rPr lang="nl-NL" altLang="zh-CN" sz="2000" dirty="0">
                <a:solidFill>
                  <a:srgbClr val="0B4F79"/>
                </a:solidFill>
                <a:latin typeface="Menlo" charset="0"/>
              </a:rPr>
              <a:t>}</a:t>
            </a:r>
            <a:r>
              <a:rPr lang="nl-NL" altLang="zh-CN" sz="2000" dirty="0" err="1">
                <a:solidFill>
                  <a:srgbClr val="0B4F79"/>
                </a:solidFill>
                <a:latin typeface="Menlo" charset="0"/>
              </a:rPr>
              <a:t>nodetype</a:t>
            </a:r>
            <a:r>
              <a:rPr lang="nl-NL" altLang="zh-CN" sz="2000" dirty="0">
                <a:solidFill>
                  <a:srgbClr val="0B4F79"/>
                </a:solidFill>
                <a:latin typeface="Menlo" charset="0"/>
              </a:rPr>
              <a:t>;</a:t>
            </a:r>
          </a:p>
          <a:p>
            <a:br>
              <a:rPr lang="nl-NL" altLang="zh-CN" sz="2000" dirty="0">
                <a:solidFill>
                  <a:srgbClr val="000000"/>
                </a:solidFill>
                <a:latin typeface="Menlo" charset="0"/>
              </a:rPr>
            </a:br>
            <a:endParaRPr lang="nl-NL" altLang="zh-CN" sz="2000" dirty="0">
              <a:solidFill>
                <a:srgbClr val="000000"/>
              </a:solidFill>
              <a:latin typeface="Menlo" charset="0"/>
            </a:endParaRPr>
          </a:p>
          <a:p>
            <a:r>
              <a:rPr lang="nl-NL" altLang="zh-CN" sz="2000" b="1" dirty="0" err="1">
                <a:solidFill>
                  <a:srgbClr val="9B2393"/>
                </a:solidFill>
                <a:latin typeface="Menlo" charset="0"/>
              </a:rPr>
              <a:t>typedef</a:t>
            </a:r>
            <a:r>
              <a:rPr lang="nl-NL" altLang="zh-CN" sz="2000" dirty="0">
                <a:solidFill>
                  <a:srgbClr val="9B2393"/>
                </a:solidFill>
                <a:latin typeface="Menlo" charset="0"/>
              </a:rPr>
              <a:t> </a:t>
            </a:r>
            <a:r>
              <a:rPr lang="nl-NL" altLang="zh-CN" sz="2000" b="1" dirty="0" err="1">
                <a:solidFill>
                  <a:srgbClr val="9B2393"/>
                </a:solidFill>
                <a:latin typeface="Menlo" charset="0"/>
              </a:rPr>
              <a:t>struct</a:t>
            </a:r>
            <a:r>
              <a:rPr lang="nl-NL" altLang="zh-CN" sz="2000" dirty="0">
                <a:solidFill>
                  <a:srgbClr val="9B2393"/>
                </a:solidFill>
                <a:latin typeface="Menlo" charset="0"/>
              </a:rPr>
              <a:t>{</a:t>
            </a:r>
          </a:p>
          <a:p>
            <a:r>
              <a:rPr lang="nl-NL" altLang="zh-CN" sz="2000" dirty="0">
                <a:solidFill>
                  <a:srgbClr val="000000"/>
                </a:solidFill>
                <a:latin typeface="Menlo" charset="0"/>
              </a:rPr>
              <a:t>    </a:t>
            </a:r>
            <a:r>
              <a:rPr lang="nl-NL" altLang="zh-CN" sz="2000" dirty="0" err="1">
                <a:solidFill>
                  <a:srgbClr val="1C464A"/>
                </a:solidFill>
                <a:latin typeface="Menlo" charset="0"/>
              </a:rPr>
              <a:t>nodetype</a:t>
            </a:r>
            <a:r>
              <a:rPr lang="nl-NL" altLang="zh-CN" sz="2000" dirty="0">
                <a:solidFill>
                  <a:srgbClr val="000000"/>
                </a:solidFill>
                <a:latin typeface="Menlo" charset="0"/>
              </a:rPr>
              <a:t> *front;</a:t>
            </a:r>
          </a:p>
          <a:p>
            <a:r>
              <a:rPr lang="nl-NL" altLang="zh-CN" sz="2000" dirty="0">
                <a:solidFill>
                  <a:srgbClr val="000000"/>
                </a:solidFill>
                <a:latin typeface="Menlo" charset="0"/>
              </a:rPr>
              <a:t>    </a:t>
            </a:r>
            <a:r>
              <a:rPr lang="nl-NL" altLang="zh-CN" sz="2000" dirty="0" err="1">
                <a:solidFill>
                  <a:srgbClr val="1C464A"/>
                </a:solidFill>
                <a:latin typeface="Menlo" charset="0"/>
              </a:rPr>
              <a:t>nodetype</a:t>
            </a:r>
            <a:r>
              <a:rPr lang="nl-NL" altLang="zh-CN" sz="2000" dirty="0">
                <a:solidFill>
                  <a:srgbClr val="000000"/>
                </a:solidFill>
                <a:latin typeface="Menlo" charset="0"/>
              </a:rPr>
              <a:t> *</a:t>
            </a:r>
            <a:r>
              <a:rPr lang="nl-NL" altLang="zh-CN" sz="2000" dirty="0" err="1">
                <a:solidFill>
                  <a:srgbClr val="000000"/>
                </a:solidFill>
                <a:latin typeface="Menlo" charset="0"/>
              </a:rPr>
              <a:t>rear</a:t>
            </a:r>
            <a:r>
              <a:rPr lang="nl-NL" altLang="zh-CN" sz="2000" dirty="0">
                <a:solidFill>
                  <a:srgbClr val="000000"/>
                </a:solidFill>
                <a:latin typeface="Menlo" charset="0"/>
              </a:rPr>
              <a:t>;</a:t>
            </a:r>
          </a:p>
          <a:p>
            <a:r>
              <a:rPr lang="nl-NL" altLang="zh-CN" sz="2000" dirty="0">
                <a:solidFill>
                  <a:srgbClr val="0B4F79"/>
                </a:solidFill>
                <a:latin typeface="Menlo" charset="0"/>
              </a:rPr>
              <a:t>}</a:t>
            </a:r>
            <a:r>
              <a:rPr lang="nl-NL" altLang="zh-CN" sz="2000" dirty="0" err="1">
                <a:solidFill>
                  <a:srgbClr val="0B4F79"/>
                </a:solidFill>
                <a:latin typeface="Menlo" charset="0"/>
              </a:rPr>
              <a:t>lqueuetp</a:t>
            </a:r>
            <a:r>
              <a:rPr lang="nl-NL" altLang="zh-CN" sz="2000" dirty="0">
                <a:solidFill>
                  <a:srgbClr val="0B4F79"/>
                </a:solidFill>
                <a:latin typeface="Menlo" charset="0"/>
              </a:rPr>
              <a:t>;</a:t>
            </a:r>
            <a:endParaRPr lang="nl-NL" altLang="zh-CN" sz="2000" dirty="0">
              <a:solidFill>
                <a:srgbClr val="0B4F79"/>
              </a:solidFill>
              <a:effectLst/>
              <a:latin typeface="Menlo" charset="0"/>
            </a:endParaRPr>
          </a:p>
        </p:txBody>
      </p:sp>
      <p:sp>
        <p:nvSpPr>
          <p:cNvPr id="8" name="文本框 7">
            <a:extLst>
              <a:ext uri="{FF2B5EF4-FFF2-40B4-BE49-F238E27FC236}">
                <a16:creationId xmlns:a16="http://schemas.microsoft.com/office/drawing/2014/main" id="{EEBCB8FD-65E7-E5DA-34DC-45DC62D009C0}"/>
              </a:ext>
            </a:extLst>
          </p:cNvPr>
          <p:cNvSpPr txBox="1"/>
          <p:nvPr/>
        </p:nvSpPr>
        <p:spPr>
          <a:xfrm>
            <a:off x="53247" y="308629"/>
            <a:ext cx="6136104" cy="584775"/>
          </a:xfrm>
          <a:prstGeom prst="rect">
            <a:avLst/>
          </a:prstGeom>
          <a:noFill/>
        </p:spPr>
        <p:txBody>
          <a:bodyPr wrap="square">
            <a:spAutoFit/>
          </a:bodyPr>
          <a:lstStyle/>
          <a:p>
            <a:r>
              <a:rPr kumimoji="1" lang="en-US" altLang="zh-CN" sz="3200" dirty="0">
                <a:latin typeface="SimHei" panose="02010609060101010101" pitchFamily="49" charset="-122"/>
                <a:ea typeface="SimHei" panose="02010609060101010101" pitchFamily="49" charset="-122"/>
                <a:cs typeface="STKaiti" charset="-122"/>
              </a:rPr>
              <a:t>4</a:t>
            </a:r>
            <a:r>
              <a:rPr kumimoji="1" lang="zh-CN" altLang="en-US" sz="3200" dirty="0">
                <a:latin typeface="SimHei" panose="02010609060101010101" pitchFamily="49" charset="-122"/>
                <a:ea typeface="SimHei" panose="02010609060101010101" pitchFamily="49" charset="-122"/>
                <a:cs typeface="STKaiti" charset="-122"/>
              </a:rPr>
              <a:t>、队列的链式存储</a:t>
            </a:r>
            <a:endParaRPr kumimoji="1" lang="en-US" altLang="zh-CN" sz="3200" dirty="0">
              <a:latin typeface="SimHei" panose="02010609060101010101" pitchFamily="49" charset="-122"/>
              <a:ea typeface="SimHei" panose="02010609060101010101" pitchFamily="49" charset="-122"/>
              <a:cs typeface="STKaiti" charset="-122"/>
            </a:endParaRPr>
          </a:p>
        </p:txBody>
      </p:sp>
    </p:spTree>
    <p:extLst>
      <p:ext uri="{BB962C8B-B14F-4D97-AF65-F5344CB8AC3E}">
        <p14:creationId xmlns:p14="http://schemas.microsoft.com/office/powerpoint/2010/main" val="3511455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01987" y="1244464"/>
            <a:ext cx="8696010"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、链队列的基本操作</a:t>
            </a:r>
          </a:p>
        </p:txBody>
      </p:sp>
      <p:sp>
        <p:nvSpPr>
          <p:cNvPr id="9" name="文本框 8"/>
          <p:cNvSpPr txBox="1"/>
          <p:nvPr/>
        </p:nvSpPr>
        <p:spPr>
          <a:xfrm>
            <a:off x="1775626" y="2051537"/>
            <a:ext cx="8817127" cy="523220"/>
          </a:xfrm>
          <a:prstGeom prst="rect">
            <a:avLst/>
          </a:prstGeom>
          <a:noFill/>
          <a:ln>
            <a:noFill/>
          </a:ln>
        </p:spPr>
        <p:txBody>
          <a:bodyPr wrap="square" rtlCol="0">
            <a:spAutoFit/>
          </a:bodyPr>
          <a:lstStyle/>
          <a:p>
            <a:pPr marL="457200" indent="-457200">
              <a:buFont typeface="Wingdings" charset="2"/>
              <a:buChar char="l"/>
            </a:pPr>
            <a:r>
              <a:rPr kumimoji="1" lang="zh-CN" altLang="en-US" sz="2800" b="1" dirty="0">
                <a:latin typeface="STKaiti" charset="-122"/>
                <a:ea typeface="STKaiti" charset="-122"/>
                <a:cs typeface="STKaiti" charset="-122"/>
              </a:rPr>
              <a:t>链队列初始化</a:t>
            </a:r>
            <a:endParaRPr kumimoji="1" lang="en-US" altLang="zh-CN" sz="2800" b="1" dirty="0">
              <a:latin typeface="STKaiti" charset="-122"/>
              <a:ea typeface="STKaiti" charset="-122"/>
              <a:cs typeface="STKaiti" charset="-122"/>
            </a:endParaRPr>
          </a:p>
        </p:txBody>
      </p:sp>
      <p:sp>
        <p:nvSpPr>
          <p:cNvPr id="3" name="矩形 2"/>
          <p:cNvSpPr/>
          <p:nvPr/>
        </p:nvSpPr>
        <p:spPr>
          <a:xfrm>
            <a:off x="1101255" y="2729940"/>
            <a:ext cx="10165867" cy="1938992"/>
          </a:xfrm>
          <a:prstGeom prst="rect">
            <a:avLst/>
          </a:prstGeom>
        </p:spPr>
        <p:txBody>
          <a:bodyPr wrap="square">
            <a:spAutoFit/>
          </a:bodyPr>
          <a:lstStyle/>
          <a:p>
            <a:r>
              <a:rPr lang="de-DE" altLang="zh-CN" sz="2400" b="1" dirty="0" err="1">
                <a:solidFill>
                  <a:srgbClr val="9B2393"/>
                </a:solidFill>
                <a:latin typeface="Menlo" charset="0"/>
              </a:rPr>
              <a:t>void</a:t>
            </a:r>
            <a:r>
              <a:rPr lang="de-DE" altLang="zh-CN" sz="2400" dirty="0">
                <a:solidFill>
                  <a:srgbClr val="0F68A0"/>
                </a:solidFill>
                <a:latin typeface="Menlo" charset="0"/>
              </a:rPr>
              <a:t> </a:t>
            </a:r>
            <a:r>
              <a:rPr lang="de-DE" altLang="zh-CN" sz="2400" dirty="0" err="1">
                <a:solidFill>
                  <a:srgbClr val="0F68A0"/>
                </a:solidFill>
                <a:latin typeface="Menlo" charset="0"/>
              </a:rPr>
              <a:t>initqueue</a:t>
            </a:r>
            <a:r>
              <a:rPr lang="de-DE" altLang="zh-CN" sz="2400" dirty="0">
                <a:solidFill>
                  <a:srgbClr val="0F68A0"/>
                </a:solidFill>
                <a:latin typeface="Menlo" charset="0"/>
              </a:rPr>
              <a:t>(</a:t>
            </a:r>
            <a:r>
              <a:rPr lang="de-DE" altLang="zh-CN" sz="2400" dirty="0" err="1">
                <a:solidFill>
                  <a:srgbClr val="1C464A"/>
                </a:solidFill>
                <a:latin typeface="Menlo" charset="0"/>
              </a:rPr>
              <a:t>lqueuetp</a:t>
            </a:r>
            <a:r>
              <a:rPr lang="de-DE" altLang="zh-CN" sz="2400" dirty="0">
                <a:solidFill>
                  <a:srgbClr val="0F68A0"/>
                </a:solidFill>
                <a:latin typeface="Menlo" charset="0"/>
              </a:rPr>
              <a:t> *</a:t>
            </a:r>
            <a:r>
              <a:rPr lang="de-DE" altLang="zh-CN" sz="2400" dirty="0" err="1">
                <a:solidFill>
                  <a:srgbClr val="0F68A0"/>
                </a:solidFill>
                <a:latin typeface="Menlo" charset="0"/>
              </a:rPr>
              <a:t>lq</a:t>
            </a:r>
            <a:r>
              <a:rPr lang="de-DE" altLang="zh-CN" sz="2400" dirty="0">
                <a:solidFill>
                  <a:srgbClr val="0F68A0"/>
                </a:solidFill>
                <a:latin typeface="Menlo" charset="0"/>
              </a:rPr>
              <a:t>){</a:t>
            </a:r>
          </a:p>
          <a:p>
            <a:r>
              <a:rPr lang="de-DE" altLang="zh-CN" sz="2400" dirty="0">
                <a:solidFill>
                  <a:srgbClr val="000000"/>
                </a:solidFill>
                <a:latin typeface="Menlo" charset="0"/>
              </a:rPr>
              <a:t>    </a:t>
            </a:r>
            <a:r>
              <a:rPr lang="de-DE" altLang="zh-CN" sz="2400" dirty="0" err="1">
                <a:solidFill>
                  <a:srgbClr val="000000"/>
                </a:solidFill>
                <a:latin typeface="Menlo" charset="0"/>
              </a:rPr>
              <a:t>lq</a:t>
            </a:r>
            <a:r>
              <a:rPr lang="de-DE" altLang="zh-CN" sz="2400" dirty="0">
                <a:solidFill>
                  <a:srgbClr val="000000"/>
                </a:solidFill>
                <a:latin typeface="Menlo" charset="0"/>
              </a:rPr>
              <a:t>-&gt;</a:t>
            </a:r>
            <a:r>
              <a:rPr lang="de-DE" altLang="zh-CN" sz="2400" dirty="0">
                <a:solidFill>
                  <a:srgbClr val="326D74"/>
                </a:solidFill>
                <a:latin typeface="Menlo" charset="0"/>
              </a:rPr>
              <a:t>front</a:t>
            </a:r>
            <a:r>
              <a:rPr lang="de-DE" altLang="zh-CN" sz="2400" dirty="0">
                <a:solidFill>
                  <a:srgbClr val="000000"/>
                </a:solidFill>
                <a:latin typeface="Menlo" charset="0"/>
              </a:rPr>
              <a:t> = (</a:t>
            </a:r>
            <a:r>
              <a:rPr lang="de-DE" altLang="zh-CN" sz="2400" dirty="0" err="1">
                <a:solidFill>
                  <a:srgbClr val="1C464A"/>
                </a:solidFill>
                <a:latin typeface="Menlo" charset="0"/>
              </a:rPr>
              <a:t>nodetype</a:t>
            </a:r>
            <a:r>
              <a:rPr lang="de-DE" altLang="zh-CN" sz="2400" dirty="0">
                <a:solidFill>
                  <a:srgbClr val="000000"/>
                </a:solidFill>
                <a:latin typeface="Menlo" charset="0"/>
              </a:rPr>
              <a:t>*)</a:t>
            </a:r>
            <a:r>
              <a:rPr lang="de-DE" altLang="zh-CN" sz="2400" dirty="0" err="1">
                <a:solidFill>
                  <a:srgbClr val="6C36A9"/>
                </a:solidFill>
                <a:latin typeface="Menlo" charset="0"/>
              </a:rPr>
              <a:t>malloc</a:t>
            </a:r>
            <a:r>
              <a:rPr lang="de-DE" altLang="zh-CN" sz="2400" dirty="0">
                <a:solidFill>
                  <a:srgbClr val="000000"/>
                </a:solidFill>
                <a:latin typeface="Menlo" charset="0"/>
              </a:rPr>
              <a:t>(</a:t>
            </a:r>
            <a:r>
              <a:rPr lang="de-DE" altLang="zh-CN" sz="2400" b="1" dirty="0" err="1">
                <a:solidFill>
                  <a:srgbClr val="9B2393"/>
                </a:solidFill>
                <a:latin typeface="Menlo" charset="0"/>
              </a:rPr>
              <a:t>sizeof</a:t>
            </a:r>
            <a:r>
              <a:rPr lang="de-DE" altLang="zh-CN" sz="2400" dirty="0">
                <a:solidFill>
                  <a:srgbClr val="000000"/>
                </a:solidFill>
                <a:latin typeface="Menlo" charset="0"/>
              </a:rPr>
              <a:t>(</a:t>
            </a:r>
            <a:r>
              <a:rPr lang="de-DE" altLang="zh-CN" sz="2400" dirty="0" err="1">
                <a:solidFill>
                  <a:srgbClr val="1C464A"/>
                </a:solidFill>
                <a:latin typeface="Menlo" charset="0"/>
              </a:rPr>
              <a:t>nodetype</a:t>
            </a:r>
            <a:r>
              <a:rPr lang="de-DE" altLang="zh-CN" sz="2400" dirty="0">
                <a:solidFill>
                  <a:srgbClr val="000000"/>
                </a:solidFill>
                <a:latin typeface="Menlo" charset="0"/>
              </a:rPr>
              <a:t>));</a:t>
            </a:r>
          </a:p>
          <a:p>
            <a:r>
              <a:rPr lang="de-DE" altLang="zh-CN" sz="2400" dirty="0">
                <a:solidFill>
                  <a:srgbClr val="000000"/>
                </a:solidFill>
                <a:latin typeface="Menlo" charset="0"/>
              </a:rPr>
              <a:t>    </a:t>
            </a:r>
            <a:r>
              <a:rPr lang="de-DE" altLang="zh-CN" sz="2400" dirty="0" err="1">
                <a:solidFill>
                  <a:srgbClr val="000000"/>
                </a:solidFill>
                <a:latin typeface="Menlo" charset="0"/>
              </a:rPr>
              <a:t>lq</a:t>
            </a:r>
            <a:r>
              <a:rPr lang="de-DE" altLang="zh-CN" sz="2400" dirty="0">
                <a:solidFill>
                  <a:srgbClr val="000000"/>
                </a:solidFill>
                <a:latin typeface="Menlo" charset="0"/>
              </a:rPr>
              <a:t>-&gt;</a:t>
            </a:r>
            <a:r>
              <a:rPr lang="de-DE" altLang="zh-CN" sz="2400" dirty="0">
                <a:solidFill>
                  <a:srgbClr val="326D74"/>
                </a:solidFill>
                <a:latin typeface="Menlo" charset="0"/>
              </a:rPr>
              <a:t>front</a:t>
            </a:r>
            <a:r>
              <a:rPr lang="de-DE" altLang="zh-CN" sz="2400" dirty="0">
                <a:solidFill>
                  <a:srgbClr val="000000"/>
                </a:solidFill>
                <a:latin typeface="Menlo" charset="0"/>
              </a:rPr>
              <a:t>-&gt;</a:t>
            </a:r>
            <a:r>
              <a:rPr lang="de-DE" altLang="zh-CN" sz="2400" dirty="0" err="1">
                <a:solidFill>
                  <a:srgbClr val="326D74"/>
                </a:solidFill>
                <a:latin typeface="Menlo" charset="0"/>
              </a:rPr>
              <a:t>next</a:t>
            </a:r>
            <a:r>
              <a:rPr lang="de-DE" altLang="zh-CN" sz="2400" dirty="0">
                <a:solidFill>
                  <a:srgbClr val="000000"/>
                </a:solidFill>
                <a:latin typeface="Menlo" charset="0"/>
              </a:rPr>
              <a:t> = </a:t>
            </a:r>
            <a:r>
              <a:rPr lang="de-DE" altLang="zh-CN" sz="2400" b="1" dirty="0">
                <a:solidFill>
                  <a:srgbClr val="9B2393"/>
                </a:solidFill>
                <a:latin typeface="Menlo" charset="0"/>
              </a:rPr>
              <a:t>NULL</a:t>
            </a:r>
            <a:r>
              <a:rPr lang="de-DE" altLang="zh-CN" sz="2400" dirty="0">
                <a:solidFill>
                  <a:srgbClr val="000000"/>
                </a:solidFill>
                <a:latin typeface="Menlo" charset="0"/>
              </a:rPr>
              <a:t>;</a:t>
            </a:r>
          </a:p>
          <a:p>
            <a:r>
              <a:rPr lang="de-DE" altLang="zh-CN" sz="2400" dirty="0">
                <a:solidFill>
                  <a:srgbClr val="000000"/>
                </a:solidFill>
                <a:latin typeface="Menlo" charset="0"/>
              </a:rPr>
              <a:t>    </a:t>
            </a:r>
            <a:r>
              <a:rPr lang="de-DE" altLang="zh-CN" sz="2400" dirty="0" err="1">
                <a:solidFill>
                  <a:srgbClr val="000000"/>
                </a:solidFill>
                <a:latin typeface="Menlo" charset="0"/>
              </a:rPr>
              <a:t>lq</a:t>
            </a:r>
            <a:r>
              <a:rPr lang="de-DE" altLang="zh-CN" sz="2400" dirty="0">
                <a:solidFill>
                  <a:srgbClr val="000000"/>
                </a:solidFill>
                <a:latin typeface="Menlo" charset="0"/>
              </a:rPr>
              <a:t>-&gt;</a:t>
            </a:r>
            <a:r>
              <a:rPr lang="de-DE" altLang="zh-CN" sz="2400" dirty="0" err="1">
                <a:solidFill>
                  <a:srgbClr val="326D74"/>
                </a:solidFill>
                <a:latin typeface="Menlo" charset="0"/>
              </a:rPr>
              <a:t>rear</a:t>
            </a:r>
            <a:r>
              <a:rPr lang="de-DE" altLang="zh-CN" sz="2400" dirty="0">
                <a:solidFill>
                  <a:srgbClr val="000000"/>
                </a:solidFill>
                <a:latin typeface="Menlo" charset="0"/>
              </a:rPr>
              <a:t> = </a:t>
            </a:r>
            <a:r>
              <a:rPr lang="de-DE" altLang="zh-CN" sz="2400" dirty="0" err="1">
                <a:solidFill>
                  <a:srgbClr val="000000"/>
                </a:solidFill>
                <a:latin typeface="Menlo" charset="0"/>
              </a:rPr>
              <a:t>lq</a:t>
            </a:r>
            <a:r>
              <a:rPr lang="de-DE" altLang="zh-CN" sz="2400" dirty="0">
                <a:solidFill>
                  <a:srgbClr val="000000"/>
                </a:solidFill>
                <a:latin typeface="Menlo" charset="0"/>
              </a:rPr>
              <a:t>-&gt;</a:t>
            </a:r>
            <a:r>
              <a:rPr lang="de-DE" altLang="zh-CN" sz="2400" dirty="0">
                <a:solidFill>
                  <a:srgbClr val="326D74"/>
                </a:solidFill>
                <a:latin typeface="Menlo" charset="0"/>
              </a:rPr>
              <a:t>front</a:t>
            </a:r>
            <a:r>
              <a:rPr lang="de-DE" altLang="zh-CN" sz="2400" dirty="0">
                <a:solidFill>
                  <a:srgbClr val="000000"/>
                </a:solidFill>
                <a:latin typeface="Menlo" charset="0"/>
              </a:rPr>
              <a:t>;</a:t>
            </a:r>
          </a:p>
          <a:p>
            <a:r>
              <a:rPr lang="de-DE" altLang="zh-CN" sz="2400" dirty="0">
                <a:solidFill>
                  <a:srgbClr val="000000"/>
                </a:solidFill>
                <a:latin typeface="Menlo" charset="0"/>
              </a:rPr>
              <a:t>}</a:t>
            </a:r>
            <a:endParaRPr lang="de-DE" altLang="zh-CN" sz="2400" dirty="0">
              <a:solidFill>
                <a:srgbClr val="000000"/>
              </a:solidFill>
              <a:effectLst/>
              <a:latin typeface="Menlo" charset="0"/>
            </a:endParaRPr>
          </a:p>
        </p:txBody>
      </p:sp>
      <p:sp>
        <p:nvSpPr>
          <p:cNvPr id="4" name="矩形 3"/>
          <p:cNvSpPr/>
          <p:nvPr/>
        </p:nvSpPr>
        <p:spPr>
          <a:xfrm>
            <a:off x="1775626" y="4840962"/>
            <a:ext cx="8624887" cy="1754326"/>
          </a:xfrm>
          <a:prstGeom prst="rect">
            <a:avLst/>
          </a:prstGeom>
        </p:spPr>
        <p:txBody>
          <a:bodyPr wrap="square">
            <a:spAutoFit/>
          </a:bodyPr>
          <a:lstStyle/>
          <a:p>
            <a:r>
              <a:rPr lang="de-DE" altLang="zh-CN" b="1" dirty="0" err="1">
                <a:solidFill>
                  <a:srgbClr val="9B2393"/>
                </a:solidFill>
                <a:latin typeface="Menlo" charset="0"/>
              </a:rPr>
              <a:t>int</a:t>
            </a:r>
            <a:r>
              <a:rPr lang="de-DE" altLang="zh-CN" dirty="0">
                <a:solidFill>
                  <a:srgbClr val="000000"/>
                </a:solidFill>
                <a:latin typeface="Menlo" charset="0"/>
              </a:rPr>
              <a:t> </a:t>
            </a:r>
            <a:r>
              <a:rPr lang="de-DE" altLang="zh-CN" dirty="0" err="1">
                <a:solidFill>
                  <a:srgbClr val="0F68A0"/>
                </a:solidFill>
                <a:latin typeface="Menlo" charset="0"/>
              </a:rPr>
              <a:t>main</a:t>
            </a:r>
            <a:r>
              <a:rPr lang="de-DE" altLang="zh-CN" dirty="0">
                <a:solidFill>
                  <a:srgbClr val="000000"/>
                </a:solidFill>
                <a:latin typeface="Menlo" charset="0"/>
              </a:rPr>
              <a:t>(){</a:t>
            </a:r>
          </a:p>
          <a:p>
            <a:r>
              <a:rPr lang="de-DE" altLang="zh-CN" dirty="0">
                <a:solidFill>
                  <a:srgbClr val="000000"/>
                </a:solidFill>
                <a:latin typeface="Menlo" charset="0"/>
              </a:rPr>
              <a:t>    </a:t>
            </a:r>
            <a:r>
              <a:rPr lang="de-DE" altLang="zh-CN" dirty="0" err="1">
                <a:solidFill>
                  <a:srgbClr val="1C464A"/>
                </a:solidFill>
                <a:latin typeface="Menlo" charset="0"/>
              </a:rPr>
              <a:t>lqueuetp</a:t>
            </a:r>
            <a:r>
              <a:rPr lang="de-DE" altLang="zh-CN" dirty="0">
                <a:solidFill>
                  <a:srgbClr val="000000"/>
                </a:solidFill>
                <a:latin typeface="Menlo" charset="0"/>
              </a:rPr>
              <a:t> *</a:t>
            </a:r>
            <a:r>
              <a:rPr lang="de-DE" altLang="zh-CN" dirty="0" err="1">
                <a:solidFill>
                  <a:srgbClr val="000000"/>
                </a:solidFill>
                <a:latin typeface="Menlo" charset="0"/>
              </a:rPr>
              <a:t>lq</a:t>
            </a:r>
            <a:r>
              <a:rPr lang="de-DE" altLang="zh-CN" dirty="0">
                <a:solidFill>
                  <a:srgbClr val="000000"/>
                </a:solidFill>
                <a:latin typeface="Menlo" charset="0"/>
              </a:rPr>
              <a:t>;</a:t>
            </a:r>
          </a:p>
          <a:p>
            <a:r>
              <a:rPr lang="de-DE" altLang="zh-CN" dirty="0">
                <a:solidFill>
                  <a:srgbClr val="000000"/>
                </a:solidFill>
                <a:latin typeface="Menlo" charset="0"/>
              </a:rPr>
              <a:t>    </a:t>
            </a:r>
            <a:r>
              <a:rPr lang="de-DE" altLang="zh-CN" dirty="0" err="1">
                <a:solidFill>
                  <a:srgbClr val="000000"/>
                </a:solidFill>
                <a:latin typeface="Menlo" charset="0"/>
              </a:rPr>
              <a:t>lq</a:t>
            </a:r>
            <a:r>
              <a:rPr lang="de-DE" altLang="zh-CN" dirty="0">
                <a:solidFill>
                  <a:srgbClr val="000000"/>
                </a:solidFill>
                <a:latin typeface="Menlo" charset="0"/>
              </a:rPr>
              <a:t> = (</a:t>
            </a:r>
            <a:r>
              <a:rPr lang="de-DE" altLang="zh-CN" dirty="0" err="1">
                <a:solidFill>
                  <a:srgbClr val="1C464A"/>
                </a:solidFill>
                <a:latin typeface="Menlo" charset="0"/>
              </a:rPr>
              <a:t>lqueuetp</a:t>
            </a:r>
            <a:r>
              <a:rPr lang="de-DE" altLang="zh-CN" dirty="0">
                <a:solidFill>
                  <a:srgbClr val="000000"/>
                </a:solidFill>
                <a:latin typeface="Menlo" charset="0"/>
              </a:rPr>
              <a:t> *)</a:t>
            </a:r>
            <a:r>
              <a:rPr lang="de-DE" altLang="zh-CN" dirty="0" err="1">
                <a:solidFill>
                  <a:srgbClr val="6C36A9"/>
                </a:solidFill>
                <a:latin typeface="Menlo" charset="0"/>
              </a:rPr>
              <a:t>malloc</a:t>
            </a:r>
            <a:r>
              <a:rPr lang="de-DE" altLang="zh-CN" dirty="0">
                <a:solidFill>
                  <a:srgbClr val="000000"/>
                </a:solidFill>
                <a:latin typeface="Menlo" charset="0"/>
              </a:rPr>
              <a:t>(</a:t>
            </a:r>
            <a:r>
              <a:rPr lang="de-DE" altLang="zh-CN" b="1" dirty="0" err="1">
                <a:solidFill>
                  <a:srgbClr val="9B2393"/>
                </a:solidFill>
                <a:latin typeface="Menlo" charset="0"/>
              </a:rPr>
              <a:t>sizeof</a:t>
            </a:r>
            <a:r>
              <a:rPr lang="de-DE" altLang="zh-CN" dirty="0">
                <a:solidFill>
                  <a:srgbClr val="000000"/>
                </a:solidFill>
                <a:latin typeface="Menlo" charset="0"/>
              </a:rPr>
              <a:t>(</a:t>
            </a:r>
            <a:r>
              <a:rPr lang="de-DE" altLang="zh-CN" dirty="0" err="1">
                <a:solidFill>
                  <a:srgbClr val="1C464A"/>
                </a:solidFill>
                <a:latin typeface="Menlo" charset="0"/>
              </a:rPr>
              <a:t>lqueuetp</a:t>
            </a:r>
            <a:r>
              <a:rPr lang="de-DE" altLang="zh-CN" dirty="0">
                <a:solidFill>
                  <a:srgbClr val="000000"/>
                </a:solidFill>
                <a:latin typeface="Menlo" charset="0"/>
              </a:rPr>
              <a:t>));</a:t>
            </a:r>
          </a:p>
          <a:p>
            <a:r>
              <a:rPr lang="de-DE" altLang="zh-CN" dirty="0">
                <a:solidFill>
                  <a:srgbClr val="000000"/>
                </a:solidFill>
                <a:latin typeface="Menlo" charset="0"/>
              </a:rPr>
              <a:t>    </a:t>
            </a:r>
            <a:r>
              <a:rPr lang="de-DE" altLang="zh-CN" dirty="0" err="1">
                <a:solidFill>
                  <a:srgbClr val="326D74"/>
                </a:solidFill>
                <a:latin typeface="Menlo" charset="0"/>
              </a:rPr>
              <a:t>initqueue</a:t>
            </a:r>
            <a:r>
              <a:rPr lang="de-DE" altLang="zh-CN" dirty="0">
                <a:solidFill>
                  <a:srgbClr val="000000"/>
                </a:solidFill>
                <a:latin typeface="Menlo" charset="0"/>
              </a:rPr>
              <a:t>(</a:t>
            </a:r>
            <a:r>
              <a:rPr lang="de-DE" altLang="zh-CN" dirty="0" err="1">
                <a:solidFill>
                  <a:srgbClr val="000000"/>
                </a:solidFill>
                <a:latin typeface="Menlo" charset="0"/>
              </a:rPr>
              <a:t>lq</a:t>
            </a:r>
            <a:r>
              <a:rPr lang="de-DE" altLang="zh-CN" dirty="0">
                <a:solidFill>
                  <a:srgbClr val="000000"/>
                </a:solidFill>
                <a:latin typeface="Menlo" charset="0"/>
              </a:rPr>
              <a:t>);</a:t>
            </a:r>
          </a:p>
          <a:p>
            <a:r>
              <a:rPr lang="de-DE" altLang="zh-CN" dirty="0">
                <a:solidFill>
                  <a:srgbClr val="000000"/>
                </a:solidFill>
                <a:latin typeface="Menlo" charset="0"/>
              </a:rPr>
              <a:t>    </a:t>
            </a:r>
            <a:r>
              <a:rPr lang="de-DE" altLang="zh-CN" b="1" dirty="0" err="1">
                <a:solidFill>
                  <a:srgbClr val="9B2393"/>
                </a:solidFill>
                <a:latin typeface="Menlo" charset="0"/>
              </a:rPr>
              <a:t>return</a:t>
            </a:r>
            <a:r>
              <a:rPr lang="de-DE" altLang="zh-CN" dirty="0">
                <a:solidFill>
                  <a:srgbClr val="000000"/>
                </a:solidFill>
                <a:latin typeface="Menlo" charset="0"/>
              </a:rPr>
              <a:t> </a:t>
            </a:r>
            <a:r>
              <a:rPr lang="de-DE" altLang="zh-CN" dirty="0">
                <a:solidFill>
                  <a:srgbClr val="1C00CF"/>
                </a:solidFill>
                <a:latin typeface="Menlo" charset="0"/>
              </a:rPr>
              <a:t>0</a:t>
            </a:r>
            <a:r>
              <a:rPr lang="de-DE" altLang="zh-CN" dirty="0">
                <a:solidFill>
                  <a:srgbClr val="000000"/>
                </a:solidFill>
                <a:latin typeface="Menlo" charset="0"/>
              </a:rPr>
              <a:t>;</a:t>
            </a:r>
          </a:p>
          <a:p>
            <a:r>
              <a:rPr lang="de-DE" altLang="zh-CN" dirty="0">
                <a:solidFill>
                  <a:srgbClr val="000000"/>
                </a:solidFill>
                <a:latin typeface="Menlo" charset="0"/>
              </a:rPr>
              <a:t>}</a:t>
            </a:r>
            <a:endParaRPr lang="de-DE" altLang="zh-CN" dirty="0">
              <a:solidFill>
                <a:srgbClr val="000000"/>
              </a:solidFill>
              <a:effectLst/>
              <a:latin typeface="Menlo" charset="0"/>
            </a:endParaRPr>
          </a:p>
        </p:txBody>
      </p:sp>
      <p:sp>
        <p:nvSpPr>
          <p:cNvPr id="8" name="文本框 7">
            <a:extLst>
              <a:ext uri="{FF2B5EF4-FFF2-40B4-BE49-F238E27FC236}">
                <a16:creationId xmlns:a16="http://schemas.microsoft.com/office/drawing/2014/main" id="{7A9F62B0-5634-0BD8-BD07-C48587529660}"/>
              </a:ext>
            </a:extLst>
          </p:cNvPr>
          <p:cNvSpPr txBox="1"/>
          <p:nvPr/>
        </p:nvSpPr>
        <p:spPr>
          <a:xfrm>
            <a:off x="1401987" y="308629"/>
            <a:ext cx="6136104" cy="584775"/>
          </a:xfrm>
          <a:prstGeom prst="rect">
            <a:avLst/>
          </a:prstGeom>
          <a:noFill/>
        </p:spPr>
        <p:txBody>
          <a:bodyPr wrap="square">
            <a:spAutoFit/>
          </a:bodyPr>
          <a:lstStyle/>
          <a:p>
            <a:r>
              <a:rPr kumimoji="1" lang="en-US" altLang="zh-CN" sz="3200" dirty="0">
                <a:latin typeface="SimHei" panose="02010609060101010101" pitchFamily="49" charset="-122"/>
                <a:ea typeface="SimHei" panose="02010609060101010101" pitchFamily="49" charset="-122"/>
                <a:cs typeface="STKaiti" charset="-122"/>
              </a:rPr>
              <a:t>4</a:t>
            </a:r>
            <a:r>
              <a:rPr kumimoji="1" lang="zh-CN" altLang="en-US" sz="3200" dirty="0">
                <a:latin typeface="SimHei" panose="02010609060101010101" pitchFamily="49" charset="-122"/>
                <a:ea typeface="SimHei" panose="02010609060101010101" pitchFamily="49" charset="-122"/>
                <a:cs typeface="STKaiti" charset="-122"/>
              </a:rPr>
              <a:t>、队列的链式存储</a:t>
            </a:r>
            <a:endParaRPr kumimoji="1" lang="en-US" altLang="zh-CN" sz="3200" dirty="0">
              <a:latin typeface="SimHei" panose="02010609060101010101" pitchFamily="49" charset="-122"/>
              <a:ea typeface="SimHei" panose="02010609060101010101" pitchFamily="49" charset="-122"/>
              <a:cs typeface="STKaiti" charset="-122"/>
            </a:endParaRPr>
          </a:p>
        </p:txBody>
      </p:sp>
    </p:spTree>
    <p:extLst>
      <p:ext uri="{BB962C8B-B14F-4D97-AF65-F5344CB8AC3E}">
        <p14:creationId xmlns:p14="http://schemas.microsoft.com/office/powerpoint/2010/main" val="3952989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48740" y="751270"/>
            <a:ext cx="8696010"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、链队列的基本操作</a:t>
            </a:r>
          </a:p>
        </p:txBody>
      </p:sp>
      <p:sp>
        <p:nvSpPr>
          <p:cNvPr id="9" name="文本框 8"/>
          <p:cNvSpPr txBox="1"/>
          <p:nvPr/>
        </p:nvSpPr>
        <p:spPr>
          <a:xfrm>
            <a:off x="1775626" y="1274490"/>
            <a:ext cx="8817127" cy="523220"/>
          </a:xfrm>
          <a:prstGeom prst="rect">
            <a:avLst/>
          </a:prstGeom>
          <a:noFill/>
          <a:ln>
            <a:noFill/>
          </a:ln>
        </p:spPr>
        <p:txBody>
          <a:bodyPr wrap="square" rtlCol="0">
            <a:spAutoFit/>
          </a:bodyPr>
          <a:lstStyle/>
          <a:p>
            <a:pPr marL="457200" indent="-457200">
              <a:buFont typeface="Wingdings" charset="2"/>
              <a:buChar char="l"/>
            </a:pPr>
            <a:r>
              <a:rPr kumimoji="1" lang="zh-CN" altLang="en-US" sz="2800" b="1" dirty="0">
                <a:latin typeface="STKaiti" charset="-122"/>
                <a:ea typeface="STKaiti" charset="-122"/>
                <a:cs typeface="STKaiti" charset="-122"/>
              </a:rPr>
              <a:t>链队列判队空</a:t>
            </a:r>
            <a:endParaRPr kumimoji="1" lang="en-US" altLang="zh-CN" sz="2800" b="1" dirty="0">
              <a:latin typeface="STKaiti" charset="-122"/>
              <a:ea typeface="STKaiti" charset="-122"/>
              <a:cs typeface="STKaiti" charset="-122"/>
            </a:endParaRPr>
          </a:p>
        </p:txBody>
      </p:sp>
      <p:sp>
        <p:nvSpPr>
          <p:cNvPr id="7" name="矩形 6"/>
          <p:cNvSpPr/>
          <p:nvPr/>
        </p:nvSpPr>
        <p:spPr>
          <a:xfrm>
            <a:off x="1884698" y="1910535"/>
            <a:ext cx="8450879" cy="4708981"/>
          </a:xfrm>
          <a:prstGeom prst="rect">
            <a:avLst/>
          </a:prstGeom>
        </p:spPr>
        <p:txBody>
          <a:bodyPr wrap="square">
            <a:spAutoFit/>
          </a:bodyPr>
          <a:lstStyle/>
          <a:p>
            <a:r>
              <a:rPr lang="de-DE" altLang="zh-CN" sz="2400" b="1" dirty="0" err="1">
                <a:solidFill>
                  <a:srgbClr val="9B2393"/>
                </a:solidFill>
                <a:latin typeface="Menlo" charset="0"/>
              </a:rPr>
              <a:t>int</a:t>
            </a:r>
            <a:r>
              <a:rPr lang="de-DE" altLang="zh-CN" sz="2400" dirty="0">
                <a:solidFill>
                  <a:srgbClr val="0F68A0"/>
                </a:solidFill>
                <a:latin typeface="Menlo" charset="0"/>
              </a:rPr>
              <a:t> </a:t>
            </a:r>
            <a:r>
              <a:rPr lang="de-DE" altLang="zh-CN" sz="2400" dirty="0" err="1">
                <a:solidFill>
                  <a:srgbClr val="0F68A0"/>
                </a:solidFill>
                <a:latin typeface="Menlo" charset="0"/>
              </a:rPr>
              <a:t>queueempty</a:t>
            </a:r>
            <a:r>
              <a:rPr lang="de-DE" altLang="zh-CN" sz="2400" dirty="0">
                <a:solidFill>
                  <a:srgbClr val="0F68A0"/>
                </a:solidFill>
                <a:latin typeface="Menlo" charset="0"/>
              </a:rPr>
              <a:t>(</a:t>
            </a:r>
            <a:r>
              <a:rPr lang="de-DE" altLang="zh-CN" sz="2400" dirty="0" err="1">
                <a:solidFill>
                  <a:srgbClr val="1C464A"/>
                </a:solidFill>
                <a:latin typeface="Menlo" charset="0"/>
              </a:rPr>
              <a:t>lqueuetp</a:t>
            </a:r>
            <a:r>
              <a:rPr lang="de-DE" altLang="zh-CN" sz="2400" dirty="0">
                <a:solidFill>
                  <a:srgbClr val="0F68A0"/>
                </a:solidFill>
                <a:latin typeface="Menlo" charset="0"/>
              </a:rPr>
              <a:t> *</a:t>
            </a:r>
            <a:r>
              <a:rPr lang="de-DE" altLang="zh-CN" sz="2400" dirty="0" err="1">
                <a:solidFill>
                  <a:srgbClr val="0F68A0"/>
                </a:solidFill>
                <a:latin typeface="Menlo" charset="0"/>
              </a:rPr>
              <a:t>lq</a:t>
            </a:r>
            <a:r>
              <a:rPr lang="de-DE" altLang="zh-CN" sz="2400" dirty="0">
                <a:solidFill>
                  <a:srgbClr val="0F68A0"/>
                </a:solidFill>
                <a:latin typeface="Menlo" charset="0"/>
              </a:rPr>
              <a:t>){</a:t>
            </a:r>
          </a:p>
          <a:p>
            <a:r>
              <a:rPr lang="de-DE" altLang="zh-CN" sz="2400" dirty="0">
                <a:solidFill>
                  <a:srgbClr val="000000"/>
                </a:solidFill>
                <a:latin typeface="Menlo" charset="0"/>
              </a:rPr>
              <a:t>    </a:t>
            </a:r>
            <a:r>
              <a:rPr lang="de-DE" altLang="zh-CN" sz="2400" b="1" dirty="0" err="1">
                <a:solidFill>
                  <a:srgbClr val="9B2393"/>
                </a:solidFill>
                <a:latin typeface="Menlo" charset="0"/>
              </a:rPr>
              <a:t>if</a:t>
            </a:r>
            <a:r>
              <a:rPr lang="de-DE" altLang="zh-CN" sz="2400" dirty="0">
                <a:solidFill>
                  <a:srgbClr val="000000"/>
                </a:solidFill>
                <a:latin typeface="Menlo" charset="0"/>
              </a:rPr>
              <a:t>(</a:t>
            </a:r>
            <a:r>
              <a:rPr lang="de-DE" altLang="zh-CN" sz="2400" dirty="0" err="1">
                <a:solidFill>
                  <a:srgbClr val="000000"/>
                </a:solidFill>
                <a:latin typeface="Menlo" charset="0"/>
              </a:rPr>
              <a:t>lq</a:t>
            </a:r>
            <a:r>
              <a:rPr lang="de-DE" altLang="zh-CN" sz="2400" dirty="0">
                <a:solidFill>
                  <a:srgbClr val="000000"/>
                </a:solidFill>
                <a:latin typeface="Menlo" charset="0"/>
              </a:rPr>
              <a:t>-&gt;</a:t>
            </a:r>
            <a:r>
              <a:rPr lang="de-DE" altLang="zh-CN" sz="2400" dirty="0">
                <a:solidFill>
                  <a:srgbClr val="326D74"/>
                </a:solidFill>
                <a:latin typeface="Menlo" charset="0"/>
              </a:rPr>
              <a:t>front</a:t>
            </a:r>
            <a:r>
              <a:rPr lang="de-DE" altLang="zh-CN" sz="2400" dirty="0">
                <a:solidFill>
                  <a:srgbClr val="000000"/>
                </a:solidFill>
                <a:latin typeface="Menlo" charset="0"/>
              </a:rPr>
              <a:t> == </a:t>
            </a:r>
            <a:r>
              <a:rPr lang="de-DE" altLang="zh-CN" sz="2400" dirty="0" err="1">
                <a:solidFill>
                  <a:srgbClr val="000000"/>
                </a:solidFill>
                <a:latin typeface="Menlo" charset="0"/>
              </a:rPr>
              <a:t>lq</a:t>
            </a:r>
            <a:r>
              <a:rPr lang="de-DE" altLang="zh-CN" sz="2400" dirty="0">
                <a:solidFill>
                  <a:srgbClr val="000000"/>
                </a:solidFill>
                <a:latin typeface="Menlo" charset="0"/>
              </a:rPr>
              <a:t>-&gt;</a:t>
            </a:r>
            <a:r>
              <a:rPr lang="de-DE" altLang="zh-CN" sz="2400" dirty="0" err="1">
                <a:solidFill>
                  <a:srgbClr val="326D74"/>
                </a:solidFill>
                <a:latin typeface="Menlo" charset="0"/>
              </a:rPr>
              <a:t>rear</a:t>
            </a:r>
            <a:r>
              <a:rPr lang="de-DE" altLang="zh-CN" sz="2400" dirty="0">
                <a:solidFill>
                  <a:srgbClr val="000000"/>
                </a:solidFill>
                <a:latin typeface="Menlo" charset="0"/>
              </a:rPr>
              <a:t>)</a:t>
            </a:r>
          </a:p>
          <a:p>
            <a:r>
              <a:rPr lang="de-DE" altLang="zh-CN" sz="2400" dirty="0">
                <a:solidFill>
                  <a:srgbClr val="000000"/>
                </a:solidFill>
                <a:latin typeface="Menlo" charset="0"/>
              </a:rPr>
              <a:t>        </a:t>
            </a:r>
            <a:r>
              <a:rPr lang="de-DE" altLang="zh-CN" sz="2400" b="1" dirty="0" err="1">
                <a:solidFill>
                  <a:srgbClr val="9B2393"/>
                </a:solidFill>
                <a:latin typeface="Menlo" charset="0"/>
              </a:rPr>
              <a:t>return</a:t>
            </a:r>
            <a:r>
              <a:rPr lang="de-DE" altLang="zh-CN" sz="2400" dirty="0">
                <a:solidFill>
                  <a:srgbClr val="000000"/>
                </a:solidFill>
                <a:latin typeface="Menlo" charset="0"/>
              </a:rPr>
              <a:t> </a:t>
            </a:r>
            <a:r>
              <a:rPr lang="de-DE" altLang="zh-CN" sz="2400" dirty="0">
                <a:solidFill>
                  <a:srgbClr val="1C00CF"/>
                </a:solidFill>
                <a:latin typeface="Menlo" charset="0"/>
              </a:rPr>
              <a:t>1</a:t>
            </a:r>
            <a:r>
              <a:rPr lang="de-DE" altLang="zh-CN" sz="2400" dirty="0">
                <a:solidFill>
                  <a:srgbClr val="000000"/>
                </a:solidFill>
                <a:latin typeface="Menlo" charset="0"/>
              </a:rPr>
              <a:t>;</a:t>
            </a:r>
          </a:p>
          <a:p>
            <a:r>
              <a:rPr lang="de-DE" altLang="zh-CN" sz="2400" dirty="0">
                <a:solidFill>
                  <a:srgbClr val="000000"/>
                </a:solidFill>
                <a:latin typeface="Menlo" charset="0"/>
              </a:rPr>
              <a:t>    </a:t>
            </a:r>
            <a:r>
              <a:rPr lang="de-DE" altLang="zh-CN" sz="2400" b="1" dirty="0" err="1">
                <a:solidFill>
                  <a:srgbClr val="9B2393"/>
                </a:solidFill>
                <a:latin typeface="Menlo" charset="0"/>
              </a:rPr>
              <a:t>return</a:t>
            </a:r>
            <a:r>
              <a:rPr lang="de-DE" altLang="zh-CN" sz="2400" dirty="0">
                <a:solidFill>
                  <a:srgbClr val="000000"/>
                </a:solidFill>
                <a:latin typeface="Menlo" charset="0"/>
              </a:rPr>
              <a:t> </a:t>
            </a:r>
            <a:r>
              <a:rPr lang="de-DE" altLang="zh-CN" sz="2400" dirty="0">
                <a:solidFill>
                  <a:srgbClr val="1C00CF"/>
                </a:solidFill>
                <a:latin typeface="Menlo" charset="0"/>
              </a:rPr>
              <a:t>0</a:t>
            </a:r>
            <a:r>
              <a:rPr lang="de-DE" altLang="zh-CN" sz="2400" dirty="0">
                <a:solidFill>
                  <a:srgbClr val="000000"/>
                </a:solidFill>
                <a:latin typeface="Menlo" charset="0"/>
              </a:rPr>
              <a:t>;</a:t>
            </a:r>
          </a:p>
          <a:p>
            <a:r>
              <a:rPr lang="de-DE" altLang="zh-CN" sz="2400" dirty="0">
                <a:solidFill>
                  <a:srgbClr val="000000"/>
                </a:solidFill>
                <a:latin typeface="Menlo" charset="0"/>
              </a:rPr>
              <a:t>}</a:t>
            </a:r>
          </a:p>
          <a:p>
            <a:endParaRPr lang="de-DE" altLang="zh-CN" sz="2000" dirty="0">
              <a:solidFill>
                <a:srgbClr val="000000"/>
              </a:solidFill>
              <a:latin typeface="Menlo" charset="0"/>
            </a:endParaRPr>
          </a:p>
          <a:p>
            <a:r>
              <a:rPr lang="de-DE" altLang="zh-CN" sz="2000" b="1" dirty="0" err="1">
                <a:solidFill>
                  <a:srgbClr val="9B2393"/>
                </a:solidFill>
                <a:latin typeface="Menlo" charset="0"/>
              </a:rPr>
              <a:t>int</a:t>
            </a:r>
            <a:r>
              <a:rPr lang="de-DE" altLang="zh-CN" sz="2000" dirty="0">
                <a:solidFill>
                  <a:srgbClr val="000000"/>
                </a:solidFill>
                <a:latin typeface="Menlo" charset="0"/>
              </a:rPr>
              <a:t> </a:t>
            </a:r>
            <a:r>
              <a:rPr lang="de-DE" altLang="zh-CN" sz="2000" dirty="0" err="1">
                <a:solidFill>
                  <a:srgbClr val="0F68A0"/>
                </a:solidFill>
                <a:latin typeface="Menlo" charset="0"/>
              </a:rPr>
              <a:t>main</a:t>
            </a:r>
            <a:r>
              <a:rPr lang="de-DE" altLang="zh-CN" sz="2000" dirty="0">
                <a:solidFill>
                  <a:srgbClr val="000000"/>
                </a:solidFill>
                <a:latin typeface="Menlo" charset="0"/>
              </a:rPr>
              <a:t>(){</a:t>
            </a:r>
          </a:p>
          <a:p>
            <a:r>
              <a:rPr lang="de-DE" altLang="zh-CN" sz="2000" dirty="0">
                <a:solidFill>
                  <a:srgbClr val="000000"/>
                </a:solidFill>
                <a:latin typeface="Menlo" charset="0"/>
              </a:rPr>
              <a:t>    </a:t>
            </a:r>
            <a:r>
              <a:rPr lang="de-DE" altLang="zh-CN" sz="2000" dirty="0" err="1">
                <a:solidFill>
                  <a:srgbClr val="1C464A"/>
                </a:solidFill>
                <a:latin typeface="Menlo" charset="0"/>
              </a:rPr>
              <a:t>lqueuetp</a:t>
            </a:r>
            <a:r>
              <a:rPr lang="de-DE" altLang="zh-CN" sz="2000" dirty="0">
                <a:solidFill>
                  <a:srgbClr val="000000"/>
                </a:solidFill>
                <a:latin typeface="Menlo" charset="0"/>
              </a:rPr>
              <a:t> *</a:t>
            </a:r>
            <a:r>
              <a:rPr lang="de-DE" altLang="zh-CN" sz="2000" dirty="0" err="1">
                <a:solidFill>
                  <a:srgbClr val="000000"/>
                </a:solidFill>
                <a:latin typeface="Menlo" charset="0"/>
              </a:rPr>
              <a:t>lq</a:t>
            </a:r>
            <a:r>
              <a:rPr lang="de-DE" altLang="zh-CN" sz="2000" dirty="0">
                <a:solidFill>
                  <a:srgbClr val="000000"/>
                </a:solidFill>
                <a:latin typeface="Menlo" charset="0"/>
              </a:rPr>
              <a:t>;</a:t>
            </a:r>
          </a:p>
          <a:p>
            <a:r>
              <a:rPr lang="de-DE" altLang="zh-CN" sz="2000" dirty="0">
                <a:solidFill>
                  <a:srgbClr val="000000"/>
                </a:solidFill>
                <a:latin typeface="Menlo" charset="0"/>
              </a:rPr>
              <a:t>    </a:t>
            </a:r>
            <a:r>
              <a:rPr lang="de-DE" altLang="zh-CN" sz="2000" b="1" dirty="0" err="1">
                <a:solidFill>
                  <a:srgbClr val="9B2393"/>
                </a:solidFill>
                <a:latin typeface="Menlo" charset="0"/>
              </a:rPr>
              <a:t>int</a:t>
            </a:r>
            <a:r>
              <a:rPr lang="de-DE" altLang="zh-CN" sz="2000" dirty="0">
                <a:solidFill>
                  <a:srgbClr val="000000"/>
                </a:solidFill>
                <a:latin typeface="Menlo" charset="0"/>
              </a:rPr>
              <a:t> </a:t>
            </a:r>
            <a:r>
              <a:rPr lang="de-DE" altLang="zh-CN" sz="2000" dirty="0" err="1">
                <a:solidFill>
                  <a:srgbClr val="000000"/>
                </a:solidFill>
                <a:latin typeface="Menlo" charset="0"/>
              </a:rPr>
              <a:t>tmp</a:t>
            </a:r>
            <a:r>
              <a:rPr lang="de-DE" altLang="zh-CN" sz="2000" dirty="0">
                <a:solidFill>
                  <a:srgbClr val="000000"/>
                </a:solidFill>
                <a:latin typeface="Menlo" charset="0"/>
              </a:rPr>
              <a:t> = </a:t>
            </a:r>
            <a:r>
              <a:rPr lang="de-DE" altLang="zh-CN" sz="2000" dirty="0">
                <a:solidFill>
                  <a:srgbClr val="1C00CF"/>
                </a:solidFill>
                <a:latin typeface="Menlo" charset="0"/>
              </a:rPr>
              <a:t>0</a:t>
            </a:r>
            <a:r>
              <a:rPr lang="de-DE" altLang="zh-CN" sz="2000" dirty="0">
                <a:solidFill>
                  <a:srgbClr val="000000"/>
                </a:solidFill>
                <a:latin typeface="Menlo" charset="0"/>
              </a:rPr>
              <a:t>;</a:t>
            </a:r>
          </a:p>
          <a:p>
            <a:r>
              <a:rPr lang="de-DE" altLang="zh-CN" sz="2000" dirty="0">
                <a:solidFill>
                  <a:srgbClr val="000000"/>
                </a:solidFill>
                <a:latin typeface="Menlo" charset="0"/>
              </a:rPr>
              <a:t>    </a:t>
            </a:r>
            <a:r>
              <a:rPr lang="de-DE" altLang="zh-CN" sz="2000" dirty="0" err="1">
                <a:solidFill>
                  <a:srgbClr val="000000"/>
                </a:solidFill>
                <a:latin typeface="Menlo" charset="0"/>
              </a:rPr>
              <a:t>lq</a:t>
            </a:r>
            <a:r>
              <a:rPr lang="de-DE" altLang="zh-CN" sz="2000" dirty="0">
                <a:solidFill>
                  <a:srgbClr val="000000"/>
                </a:solidFill>
                <a:latin typeface="Menlo" charset="0"/>
              </a:rPr>
              <a:t> = (</a:t>
            </a:r>
            <a:r>
              <a:rPr lang="de-DE" altLang="zh-CN" sz="2000" dirty="0" err="1">
                <a:solidFill>
                  <a:srgbClr val="1C464A"/>
                </a:solidFill>
                <a:latin typeface="Menlo" charset="0"/>
              </a:rPr>
              <a:t>lqueuetp</a:t>
            </a:r>
            <a:r>
              <a:rPr lang="de-DE" altLang="zh-CN" sz="2000" dirty="0">
                <a:solidFill>
                  <a:srgbClr val="000000"/>
                </a:solidFill>
                <a:latin typeface="Menlo" charset="0"/>
              </a:rPr>
              <a:t> *)</a:t>
            </a:r>
            <a:r>
              <a:rPr lang="de-DE" altLang="zh-CN" sz="2000" dirty="0" err="1">
                <a:solidFill>
                  <a:srgbClr val="6C36A9"/>
                </a:solidFill>
                <a:latin typeface="Menlo" charset="0"/>
              </a:rPr>
              <a:t>malloc</a:t>
            </a:r>
            <a:r>
              <a:rPr lang="de-DE" altLang="zh-CN" sz="2000" dirty="0">
                <a:solidFill>
                  <a:srgbClr val="000000"/>
                </a:solidFill>
                <a:latin typeface="Menlo" charset="0"/>
              </a:rPr>
              <a:t>(</a:t>
            </a:r>
            <a:r>
              <a:rPr lang="de-DE" altLang="zh-CN" sz="2000" b="1" dirty="0" err="1">
                <a:solidFill>
                  <a:srgbClr val="9B2393"/>
                </a:solidFill>
                <a:latin typeface="Menlo" charset="0"/>
              </a:rPr>
              <a:t>sizeof</a:t>
            </a:r>
            <a:r>
              <a:rPr lang="de-DE" altLang="zh-CN" sz="2000" dirty="0">
                <a:solidFill>
                  <a:srgbClr val="000000"/>
                </a:solidFill>
                <a:latin typeface="Menlo" charset="0"/>
              </a:rPr>
              <a:t>(</a:t>
            </a:r>
            <a:r>
              <a:rPr lang="de-DE" altLang="zh-CN" sz="2000" dirty="0" err="1">
                <a:solidFill>
                  <a:srgbClr val="1C464A"/>
                </a:solidFill>
                <a:latin typeface="Menlo" charset="0"/>
              </a:rPr>
              <a:t>lqueuetp</a:t>
            </a:r>
            <a:r>
              <a:rPr lang="de-DE" altLang="zh-CN" sz="2000" dirty="0">
                <a:solidFill>
                  <a:srgbClr val="000000"/>
                </a:solidFill>
                <a:latin typeface="Menlo" charset="0"/>
              </a:rPr>
              <a:t>));</a:t>
            </a:r>
          </a:p>
          <a:p>
            <a:r>
              <a:rPr lang="de-DE" altLang="zh-CN" sz="2000" dirty="0">
                <a:solidFill>
                  <a:srgbClr val="000000"/>
                </a:solidFill>
                <a:latin typeface="Menlo" charset="0"/>
              </a:rPr>
              <a:t>    </a:t>
            </a:r>
            <a:r>
              <a:rPr lang="de-DE" altLang="zh-CN" sz="2000" dirty="0" err="1">
                <a:solidFill>
                  <a:srgbClr val="326D74"/>
                </a:solidFill>
                <a:latin typeface="Menlo" charset="0"/>
              </a:rPr>
              <a:t>initqueue</a:t>
            </a:r>
            <a:r>
              <a:rPr lang="de-DE" altLang="zh-CN" sz="2000" dirty="0">
                <a:solidFill>
                  <a:srgbClr val="000000"/>
                </a:solidFill>
                <a:latin typeface="Menlo" charset="0"/>
              </a:rPr>
              <a:t>(</a:t>
            </a:r>
            <a:r>
              <a:rPr lang="de-DE" altLang="zh-CN" sz="2000" dirty="0" err="1">
                <a:solidFill>
                  <a:srgbClr val="000000"/>
                </a:solidFill>
                <a:latin typeface="Menlo" charset="0"/>
              </a:rPr>
              <a:t>lq</a:t>
            </a:r>
            <a:r>
              <a:rPr lang="de-DE" altLang="zh-CN" sz="2000" dirty="0">
                <a:solidFill>
                  <a:srgbClr val="000000"/>
                </a:solidFill>
                <a:latin typeface="Menlo" charset="0"/>
              </a:rPr>
              <a:t>);</a:t>
            </a:r>
          </a:p>
          <a:p>
            <a:r>
              <a:rPr lang="de-DE" altLang="zh-CN" sz="2000" dirty="0">
                <a:solidFill>
                  <a:srgbClr val="000000"/>
                </a:solidFill>
                <a:latin typeface="Menlo" charset="0"/>
              </a:rPr>
              <a:t>    </a:t>
            </a:r>
            <a:r>
              <a:rPr lang="de-DE" altLang="zh-CN" sz="2000" dirty="0" err="1">
                <a:solidFill>
                  <a:srgbClr val="000000"/>
                </a:solidFill>
                <a:latin typeface="Menlo" charset="0"/>
              </a:rPr>
              <a:t>tmp</a:t>
            </a:r>
            <a:r>
              <a:rPr lang="de-DE" altLang="zh-CN" sz="2000" dirty="0">
                <a:solidFill>
                  <a:srgbClr val="000000"/>
                </a:solidFill>
                <a:latin typeface="Menlo" charset="0"/>
              </a:rPr>
              <a:t> = </a:t>
            </a:r>
            <a:r>
              <a:rPr lang="de-DE" altLang="zh-CN" sz="2000" dirty="0" err="1">
                <a:solidFill>
                  <a:srgbClr val="326D74"/>
                </a:solidFill>
                <a:latin typeface="Menlo" charset="0"/>
              </a:rPr>
              <a:t>queueempty</a:t>
            </a:r>
            <a:r>
              <a:rPr lang="de-DE" altLang="zh-CN" sz="2000" dirty="0">
                <a:solidFill>
                  <a:srgbClr val="000000"/>
                </a:solidFill>
                <a:latin typeface="Menlo" charset="0"/>
              </a:rPr>
              <a:t>(</a:t>
            </a:r>
            <a:r>
              <a:rPr lang="de-DE" altLang="zh-CN" sz="2000" dirty="0" err="1">
                <a:solidFill>
                  <a:srgbClr val="000000"/>
                </a:solidFill>
                <a:latin typeface="Menlo" charset="0"/>
              </a:rPr>
              <a:t>lq</a:t>
            </a:r>
            <a:r>
              <a:rPr lang="de-DE" altLang="zh-CN" sz="2000" dirty="0">
                <a:solidFill>
                  <a:srgbClr val="000000"/>
                </a:solidFill>
                <a:latin typeface="Menlo" charset="0"/>
              </a:rPr>
              <a:t>);</a:t>
            </a:r>
          </a:p>
          <a:p>
            <a:r>
              <a:rPr lang="de-DE" altLang="zh-CN" sz="2000" dirty="0">
                <a:solidFill>
                  <a:srgbClr val="000000"/>
                </a:solidFill>
                <a:latin typeface="Menlo" charset="0"/>
              </a:rPr>
              <a:t>    </a:t>
            </a:r>
            <a:r>
              <a:rPr lang="de-DE" altLang="zh-CN" sz="2000" b="1" dirty="0" err="1">
                <a:solidFill>
                  <a:srgbClr val="9B2393"/>
                </a:solidFill>
                <a:latin typeface="Menlo" charset="0"/>
              </a:rPr>
              <a:t>return</a:t>
            </a:r>
            <a:r>
              <a:rPr lang="de-DE" altLang="zh-CN" sz="2000" dirty="0">
                <a:solidFill>
                  <a:srgbClr val="000000"/>
                </a:solidFill>
                <a:latin typeface="Menlo" charset="0"/>
              </a:rPr>
              <a:t> </a:t>
            </a:r>
            <a:r>
              <a:rPr lang="de-DE" altLang="zh-CN" sz="2000" dirty="0">
                <a:solidFill>
                  <a:srgbClr val="1C00CF"/>
                </a:solidFill>
                <a:latin typeface="Menlo" charset="0"/>
              </a:rPr>
              <a:t>0</a:t>
            </a:r>
            <a:r>
              <a:rPr lang="de-DE" altLang="zh-CN" sz="2000" dirty="0">
                <a:solidFill>
                  <a:srgbClr val="000000"/>
                </a:solidFill>
                <a:latin typeface="Menlo" charset="0"/>
              </a:rPr>
              <a:t>;</a:t>
            </a:r>
          </a:p>
          <a:p>
            <a:r>
              <a:rPr lang="de-DE" altLang="zh-CN" sz="2000" dirty="0">
                <a:solidFill>
                  <a:srgbClr val="000000"/>
                </a:solidFill>
                <a:latin typeface="Menlo" charset="0"/>
              </a:rPr>
              <a:t>}</a:t>
            </a:r>
            <a:endParaRPr lang="de-DE" altLang="zh-CN" sz="2000" dirty="0">
              <a:solidFill>
                <a:srgbClr val="000000"/>
              </a:solidFill>
              <a:effectLst/>
              <a:latin typeface="Menlo" charset="0"/>
            </a:endParaRPr>
          </a:p>
        </p:txBody>
      </p:sp>
    </p:spTree>
    <p:extLst>
      <p:ext uri="{BB962C8B-B14F-4D97-AF65-F5344CB8AC3E}">
        <p14:creationId xmlns:p14="http://schemas.microsoft.com/office/powerpoint/2010/main" val="2926034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372930-536A-CB46-8283-0092CB13466D}"/>
              </a:ext>
            </a:extLst>
          </p:cNvPr>
          <p:cNvSpPr>
            <a:spLocks noGrp="1"/>
          </p:cNvSpPr>
          <p:nvPr>
            <p:ph type="title"/>
          </p:nvPr>
        </p:nvSpPr>
        <p:spPr>
          <a:xfrm>
            <a:off x="1804255" y="521240"/>
            <a:ext cx="8911687" cy="1280890"/>
          </a:xfrm>
        </p:spPr>
        <p:txBody>
          <a:bodyPr>
            <a:normAutofit/>
          </a:bodyPr>
          <a:lstStyle/>
          <a:p>
            <a:r>
              <a:rPr kumimoji="1" lang="zh-CN" altLang="en-US" sz="4400" dirty="0"/>
              <a:t>本节课主要内容</a:t>
            </a:r>
          </a:p>
        </p:txBody>
      </p:sp>
      <p:sp>
        <p:nvSpPr>
          <p:cNvPr id="9" name="标题 1">
            <a:extLst>
              <a:ext uri="{FF2B5EF4-FFF2-40B4-BE49-F238E27FC236}">
                <a16:creationId xmlns:a16="http://schemas.microsoft.com/office/drawing/2014/main" id="{E5A91807-FB6D-D946-8844-19F3A7AA3230}"/>
              </a:ext>
            </a:extLst>
          </p:cNvPr>
          <p:cNvSpPr txBox="1">
            <a:spLocks/>
          </p:cNvSpPr>
          <p:nvPr/>
        </p:nvSpPr>
        <p:spPr>
          <a:xfrm>
            <a:off x="935574" y="2167890"/>
            <a:ext cx="10848756" cy="305562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itchFamily="2" charset="2"/>
              <a:buChar char="l"/>
            </a:pPr>
            <a:r>
              <a:rPr kumimoji="1" lang="zh-CN" altLang="en-US" dirty="0"/>
              <a:t>第</a:t>
            </a:r>
            <a:r>
              <a:rPr kumimoji="1" lang="en-US" altLang="zh-CN" dirty="0"/>
              <a:t>3</a:t>
            </a:r>
            <a:r>
              <a:rPr kumimoji="1" lang="zh-CN" altLang="en-US" dirty="0"/>
              <a:t>章  栈和队列</a:t>
            </a:r>
            <a:endParaRPr kumimoji="1" lang="en-US" altLang="zh-CN" dirty="0"/>
          </a:p>
          <a:p>
            <a:pPr marL="571500" indent="-571500">
              <a:buFont typeface="Wingdings" pitchFamily="2" charset="2"/>
              <a:buChar char="l"/>
            </a:pPr>
            <a:endParaRPr kumimoji="1" lang="en-US" altLang="zh-CN" dirty="0"/>
          </a:p>
          <a:p>
            <a:pPr marL="742950" indent="-742950">
              <a:buFont typeface="+mj-ea"/>
              <a:buAutoNum type="circleNumDbPlain"/>
            </a:pPr>
            <a:r>
              <a:rPr kumimoji="1" lang="zh-CN" altLang="en-US" sz="3200" dirty="0"/>
              <a:t>栈的应用</a:t>
            </a:r>
            <a:endParaRPr kumimoji="1" lang="en-US" altLang="zh-CN" sz="3200" dirty="0"/>
          </a:p>
          <a:p>
            <a:pPr marL="742950" indent="-742950">
              <a:buFont typeface="+mj-ea"/>
              <a:buAutoNum type="circleNumDbPlain"/>
            </a:pPr>
            <a:r>
              <a:rPr kumimoji="1" lang="zh-CN" altLang="en-US" sz="3200" dirty="0"/>
              <a:t>队列的基本概念、顺序存储结构、链式存储结构</a:t>
            </a:r>
            <a:endParaRPr kumimoji="1" lang="en-US" altLang="zh-CN" sz="3200" dirty="0"/>
          </a:p>
          <a:p>
            <a:pPr marL="742950" indent="-742950">
              <a:buFont typeface="+mj-ea"/>
              <a:buAutoNum type="circleNumDbPlain"/>
            </a:pPr>
            <a:r>
              <a:rPr kumimoji="1" lang="zh-CN" altLang="en-US" sz="3200" dirty="0"/>
              <a:t>递归</a:t>
            </a:r>
            <a:endParaRPr kumimoji="1" lang="en-US" altLang="zh-CN" sz="3200" dirty="0"/>
          </a:p>
          <a:p>
            <a:pPr marL="742950" indent="-742950">
              <a:buFont typeface="+mj-ea"/>
              <a:buAutoNum type="circleNumDbPlain"/>
            </a:pPr>
            <a:r>
              <a:rPr kumimoji="1" lang="zh-CN" altLang="en-US" sz="3200" dirty="0"/>
              <a:t>汉诺塔问题</a:t>
            </a:r>
          </a:p>
        </p:txBody>
      </p:sp>
    </p:spTree>
    <p:extLst>
      <p:ext uri="{BB962C8B-B14F-4D97-AF65-F5344CB8AC3E}">
        <p14:creationId xmlns:p14="http://schemas.microsoft.com/office/powerpoint/2010/main" val="100400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48740" y="751270"/>
            <a:ext cx="5566410"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、链队列的基本操作</a:t>
            </a:r>
          </a:p>
        </p:txBody>
      </p:sp>
      <p:sp>
        <p:nvSpPr>
          <p:cNvPr id="9" name="文本框 8"/>
          <p:cNvSpPr txBox="1"/>
          <p:nvPr/>
        </p:nvSpPr>
        <p:spPr>
          <a:xfrm>
            <a:off x="1775627" y="1274490"/>
            <a:ext cx="4305134" cy="523220"/>
          </a:xfrm>
          <a:prstGeom prst="rect">
            <a:avLst/>
          </a:prstGeom>
          <a:noFill/>
          <a:ln>
            <a:noFill/>
          </a:ln>
        </p:spPr>
        <p:txBody>
          <a:bodyPr wrap="square" rtlCol="0">
            <a:spAutoFit/>
          </a:bodyPr>
          <a:lstStyle/>
          <a:p>
            <a:pPr marL="457200" indent="-457200">
              <a:buFont typeface="Wingdings" charset="2"/>
              <a:buChar char="l"/>
            </a:pPr>
            <a:r>
              <a:rPr kumimoji="1" lang="zh-CN" altLang="en-US" sz="2800" b="1" dirty="0">
                <a:latin typeface="STKaiti" charset="-122"/>
                <a:ea typeface="STKaiti" charset="-122"/>
                <a:cs typeface="STKaiti" charset="-122"/>
              </a:rPr>
              <a:t>求链队长度</a:t>
            </a:r>
            <a:endParaRPr kumimoji="1" lang="en-US" altLang="zh-CN" sz="2800" b="1" dirty="0">
              <a:latin typeface="STKaiti" charset="-122"/>
              <a:ea typeface="STKaiti" charset="-122"/>
              <a:cs typeface="STKaiti" charset="-122"/>
            </a:endParaRPr>
          </a:p>
        </p:txBody>
      </p:sp>
      <p:sp>
        <p:nvSpPr>
          <p:cNvPr id="3" name="矩形 2"/>
          <p:cNvSpPr/>
          <p:nvPr/>
        </p:nvSpPr>
        <p:spPr>
          <a:xfrm>
            <a:off x="1925002" y="2111589"/>
            <a:ext cx="7573328" cy="3416320"/>
          </a:xfrm>
          <a:prstGeom prst="rect">
            <a:avLst/>
          </a:prstGeom>
        </p:spPr>
        <p:txBody>
          <a:bodyPr wrap="square">
            <a:spAutoFit/>
          </a:bodyPr>
          <a:lstStyle/>
          <a:p>
            <a:r>
              <a:rPr lang="is-IS" altLang="zh-CN" sz="2400" b="1" dirty="0">
                <a:solidFill>
                  <a:srgbClr val="9B2393"/>
                </a:solidFill>
                <a:latin typeface="Menlo" charset="0"/>
              </a:rPr>
              <a:t>int</a:t>
            </a:r>
            <a:r>
              <a:rPr lang="is-IS" altLang="zh-CN" sz="2400" dirty="0">
                <a:solidFill>
                  <a:srgbClr val="000000"/>
                </a:solidFill>
                <a:latin typeface="Menlo" charset="0"/>
              </a:rPr>
              <a:t> </a:t>
            </a:r>
            <a:r>
              <a:rPr lang="is-IS" altLang="zh-CN" sz="2400" dirty="0">
                <a:solidFill>
                  <a:srgbClr val="0F68A0"/>
                </a:solidFill>
                <a:latin typeface="Menlo" charset="0"/>
              </a:rPr>
              <a:t>size</a:t>
            </a:r>
            <a:r>
              <a:rPr lang="is-IS" altLang="zh-CN" sz="2400" dirty="0">
                <a:solidFill>
                  <a:srgbClr val="000000"/>
                </a:solidFill>
                <a:latin typeface="Menlo" charset="0"/>
              </a:rPr>
              <a:t>(</a:t>
            </a:r>
            <a:r>
              <a:rPr lang="is-IS" altLang="zh-CN" sz="2400" dirty="0">
                <a:solidFill>
                  <a:srgbClr val="1C464A"/>
                </a:solidFill>
                <a:latin typeface="Menlo" charset="0"/>
              </a:rPr>
              <a:t>lqueuetp</a:t>
            </a:r>
            <a:r>
              <a:rPr lang="is-IS" altLang="zh-CN" sz="2400" dirty="0">
                <a:solidFill>
                  <a:srgbClr val="000000"/>
                </a:solidFill>
                <a:latin typeface="Menlo" charset="0"/>
              </a:rPr>
              <a:t> *lq){</a:t>
            </a:r>
          </a:p>
          <a:p>
            <a:r>
              <a:rPr lang="is-IS" altLang="zh-CN" sz="2400" dirty="0">
                <a:solidFill>
                  <a:srgbClr val="000000"/>
                </a:solidFill>
                <a:latin typeface="Menlo" charset="0"/>
              </a:rPr>
              <a:t>    </a:t>
            </a:r>
            <a:r>
              <a:rPr lang="is-IS" altLang="zh-CN" sz="2400" b="1" dirty="0">
                <a:solidFill>
                  <a:srgbClr val="9B2393"/>
                </a:solidFill>
                <a:latin typeface="Menlo" charset="0"/>
              </a:rPr>
              <a:t>int</a:t>
            </a:r>
            <a:r>
              <a:rPr lang="is-IS" altLang="zh-CN" sz="2400" dirty="0">
                <a:solidFill>
                  <a:srgbClr val="000000"/>
                </a:solidFill>
                <a:latin typeface="Menlo" charset="0"/>
              </a:rPr>
              <a:t> len = </a:t>
            </a:r>
            <a:r>
              <a:rPr lang="is-IS" altLang="zh-CN" sz="2400" dirty="0">
                <a:solidFill>
                  <a:srgbClr val="1C00CF"/>
                </a:solidFill>
                <a:latin typeface="Menlo" charset="0"/>
              </a:rPr>
              <a:t>0</a:t>
            </a:r>
            <a:r>
              <a:rPr lang="is-IS" altLang="zh-CN" sz="2400" dirty="0">
                <a:solidFill>
                  <a:srgbClr val="000000"/>
                </a:solidFill>
                <a:latin typeface="Menlo" charset="0"/>
              </a:rPr>
              <a:t>;</a:t>
            </a:r>
          </a:p>
          <a:p>
            <a:r>
              <a:rPr lang="is-IS" altLang="zh-CN" sz="2400" dirty="0">
                <a:solidFill>
                  <a:srgbClr val="000000"/>
                </a:solidFill>
                <a:latin typeface="Menlo" charset="0"/>
              </a:rPr>
              <a:t>    </a:t>
            </a:r>
            <a:r>
              <a:rPr lang="is-IS" altLang="zh-CN" sz="2400" dirty="0">
                <a:solidFill>
                  <a:srgbClr val="1C464A"/>
                </a:solidFill>
                <a:latin typeface="Menlo" charset="0"/>
              </a:rPr>
              <a:t>nodetype</a:t>
            </a:r>
            <a:r>
              <a:rPr lang="is-IS" altLang="zh-CN" sz="2400" dirty="0">
                <a:solidFill>
                  <a:srgbClr val="000000"/>
                </a:solidFill>
                <a:latin typeface="Menlo" charset="0"/>
              </a:rPr>
              <a:t> *p = lq-&gt;</a:t>
            </a:r>
            <a:r>
              <a:rPr lang="is-IS" altLang="zh-CN" sz="2400" dirty="0">
                <a:solidFill>
                  <a:srgbClr val="326D74"/>
                </a:solidFill>
                <a:latin typeface="Menlo" charset="0"/>
              </a:rPr>
              <a:t>front</a:t>
            </a:r>
            <a:r>
              <a:rPr lang="is-IS" altLang="zh-CN" sz="2400" dirty="0">
                <a:solidFill>
                  <a:srgbClr val="000000"/>
                </a:solidFill>
                <a:latin typeface="Menlo" charset="0"/>
              </a:rPr>
              <a:t>-&gt;</a:t>
            </a:r>
            <a:r>
              <a:rPr lang="is-IS" altLang="zh-CN" sz="2400" dirty="0">
                <a:solidFill>
                  <a:srgbClr val="326D74"/>
                </a:solidFill>
                <a:latin typeface="Menlo" charset="0"/>
              </a:rPr>
              <a:t>next</a:t>
            </a:r>
            <a:r>
              <a:rPr lang="is-IS" altLang="zh-CN" sz="2400" dirty="0">
                <a:solidFill>
                  <a:srgbClr val="000000"/>
                </a:solidFill>
                <a:latin typeface="Menlo" charset="0"/>
              </a:rPr>
              <a:t>;</a:t>
            </a:r>
          </a:p>
          <a:p>
            <a:r>
              <a:rPr lang="is-IS" altLang="zh-CN" sz="2400" dirty="0">
                <a:solidFill>
                  <a:srgbClr val="000000"/>
                </a:solidFill>
                <a:latin typeface="Menlo" charset="0"/>
              </a:rPr>
              <a:t>    </a:t>
            </a:r>
            <a:r>
              <a:rPr lang="is-IS" altLang="zh-CN" sz="2400" b="1" dirty="0">
                <a:solidFill>
                  <a:srgbClr val="9B2393"/>
                </a:solidFill>
                <a:latin typeface="Menlo" charset="0"/>
              </a:rPr>
              <a:t>while</a:t>
            </a:r>
            <a:r>
              <a:rPr lang="is-IS" altLang="zh-CN" sz="2400" dirty="0">
                <a:solidFill>
                  <a:srgbClr val="000000"/>
                </a:solidFill>
                <a:latin typeface="Menlo" charset="0"/>
              </a:rPr>
              <a:t> (p) {</a:t>
            </a:r>
          </a:p>
          <a:p>
            <a:r>
              <a:rPr lang="is-IS" altLang="zh-CN" sz="2400" dirty="0">
                <a:solidFill>
                  <a:srgbClr val="000000"/>
                </a:solidFill>
                <a:latin typeface="Menlo" charset="0"/>
              </a:rPr>
              <a:t>        len++;</a:t>
            </a:r>
          </a:p>
          <a:p>
            <a:r>
              <a:rPr lang="is-IS" altLang="zh-CN" sz="2400" dirty="0">
                <a:solidFill>
                  <a:srgbClr val="000000"/>
                </a:solidFill>
                <a:latin typeface="Menlo" charset="0"/>
              </a:rPr>
              <a:t>        p = p-&gt;</a:t>
            </a:r>
            <a:r>
              <a:rPr lang="is-IS" altLang="zh-CN" sz="2400" dirty="0">
                <a:solidFill>
                  <a:srgbClr val="326D74"/>
                </a:solidFill>
                <a:latin typeface="Menlo" charset="0"/>
              </a:rPr>
              <a:t>next</a:t>
            </a:r>
            <a:r>
              <a:rPr lang="is-IS" altLang="zh-CN" sz="2400" dirty="0">
                <a:solidFill>
                  <a:srgbClr val="000000"/>
                </a:solidFill>
                <a:latin typeface="Menlo" charset="0"/>
              </a:rPr>
              <a:t>;</a:t>
            </a:r>
          </a:p>
          <a:p>
            <a:r>
              <a:rPr lang="is-IS" altLang="zh-CN" sz="2400" dirty="0">
                <a:solidFill>
                  <a:srgbClr val="000000"/>
                </a:solidFill>
                <a:latin typeface="Menlo" charset="0"/>
              </a:rPr>
              <a:t>    }</a:t>
            </a:r>
          </a:p>
          <a:p>
            <a:r>
              <a:rPr lang="is-IS" altLang="zh-CN" sz="2400" dirty="0">
                <a:solidFill>
                  <a:srgbClr val="000000"/>
                </a:solidFill>
                <a:latin typeface="Menlo" charset="0"/>
              </a:rPr>
              <a:t>    </a:t>
            </a:r>
            <a:r>
              <a:rPr lang="is-IS" altLang="zh-CN" sz="2400" b="1" dirty="0">
                <a:solidFill>
                  <a:srgbClr val="9B2393"/>
                </a:solidFill>
                <a:latin typeface="Menlo" charset="0"/>
              </a:rPr>
              <a:t>return</a:t>
            </a:r>
            <a:r>
              <a:rPr lang="is-IS" altLang="zh-CN" sz="2400" dirty="0">
                <a:solidFill>
                  <a:srgbClr val="000000"/>
                </a:solidFill>
                <a:latin typeface="Menlo" charset="0"/>
              </a:rPr>
              <a:t> len;</a:t>
            </a:r>
          </a:p>
          <a:p>
            <a:r>
              <a:rPr lang="is-IS" altLang="zh-CN" sz="2400" dirty="0">
                <a:solidFill>
                  <a:srgbClr val="000000"/>
                </a:solidFill>
                <a:latin typeface="Menlo" charset="0"/>
              </a:rPr>
              <a:t>}</a:t>
            </a:r>
            <a:endParaRPr lang="is-IS" altLang="zh-CN" sz="2400" dirty="0">
              <a:solidFill>
                <a:srgbClr val="000000"/>
              </a:solidFill>
              <a:effectLst/>
              <a:latin typeface="Menlo" charset="0"/>
            </a:endParaRPr>
          </a:p>
        </p:txBody>
      </p:sp>
    </p:spTree>
    <p:extLst>
      <p:ext uri="{BB962C8B-B14F-4D97-AF65-F5344CB8AC3E}">
        <p14:creationId xmlns:p14="http://schemas.microsoft.com/office/powerpoint/2010/main" val="4278589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71600" y="1037020"/>
            <a:ext cx="8696010"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、链队列的基本操作</a:t>
            </a:r>
          </a:p>
        </p:txBody>
      </p:sp>
      <p:sp>
        <p:nvSpPr>
          <p:cNvPr id="9" name="文本框 8"/>
          <p:cNvSpPr txBox="1"/>
          <p:nvPr/>
        </p:nvSpPr>
        <p:spPr>
          <a:xfrm>
            <a:off x="1798486" y="1560240"/>
            <a:ext cx="8817127" cy="523220"/>
          </a:xfrm>
          <a:prstGeom prst="rect">
            <a:avLst/>
          </a:prstGeom>
          <a:noFill/>
          <a:ln>
            <a:noFill/>
          </a:ln>
        </p:spPr>
        <p:txBody>
          <a:bodyPr wrap="square" rtlCol="0">
            <a:spAutoFit/>
          </a:bodyPr>
          <a:lstStyle/>
          <a:p>
            <a:pPr marL="457200" indent="-457200">
              <a:buFont typeface="Wingdings" charset="2"/>
              <a:buChar char="l"/>
            </a:pPr>
            <a:r>
              <a:rPr kumimoji="1" lang="zh-CN" altLang="en-US" sz="2800" b="1" dirty="0">
                <a:latin typeface="STKaiti" charset="-122"/>
                <a:ea typeface="STKaiti" charset="-122"/>
                <a:cs typeface="STKaiti" charset="-122"/>
              </a:rPr>
              <a:t>链队列入队</a:t>
            </a:r>
            <a:endParaRPr kumimoji="1" lang="en-US" altLang="zh-CN" sz="2800" b="1" dirty="0">
              <a:latin typeface="STKaiti" charset="-122"/>
              <a:ea typeface="STKaiti" charset="-122"/>
              <a:cs typeface="STKaiti" charset="-122"/>
            </a:endParaRPr>
          </a:p>
        </p:txBody>
      </p:sp>
      <p:sp>
        <p:nvSpPr>
          <p:cNvPr id="4" name="矩形 3"/>
          <p:cNvSpPr/>
          <p:nvPr/>
        </p:nvSpPr>
        <p:spPr>
          <a:xfrm>
            <a:off x="1914525" y="2422089"/>
            <a:ext cx="8601075" cy="3046988"/>
          </a:xfrm>
          <a:prstGeom prst="rect">
            <a:avLst/>
          </a:prstGeom>
        </p:spPr>
        <p:txBody>
          <a:bodyPr wrap="square">
            <a:spAutoFit/>
          </a:bodyPr>
          <a:lstStyle/>
          <a:p>
            <a:r>
              <a:rPr lang="de-DE" altLang="zh-CN" sz="2400" b="1" dirty="0" err="1">
                <a:solidFill>
                  <a:srgbClr val="9B2393"/>
                </a:solidFill>
                <a:latin typeface="Menlo" charset="0"/>
              </a:rPr>
              <a:t>void</a:t>
            </a:r>
            <a:r>
              <a:rPr lang="de-DE" altLang="zh-CN" sz="2400" dirty="0">
                <a:solidFill>
                  <a:srgbClr val="000000"/>
                </a:solidFill>
                <a:latin typeface="Menlo" charset="0"/>
              </a:rPr>
              <a:t> </a:t>
            </a:r>
            <a:r>
              <a:rPr lang="de-DE" altLang="zh-CN" sz="2400" dirty="0" err="1">
                <a:solidFill>
                  <a:srgbClr val="0F68A0"/>
                </a:solidFill>
                <a:latin typeface="Menlo" charset="0"/>
              </a:rPr>
              <a:t>enqueue</a:t>
            </a:r>
            <a:r>
              <a:rPr lang="de-DE" altLang="zh-CN" sz="2400" dirty="0">
                <a:solidFill>
                  <a:srgbClr val="000000"/>
                </a:solidFill>
                <a:latin typeface="Menlo" charset="0"/>
              </a:rPr>
              <a:t>(</a:t>
            </a:r>
            <a:r>
              <a:rPr lang="de-DE" altLang="zh-CN" sz="2400" dirty="0" err="1">
                <a:solidFill>
                  <a:srgbClr val="1C464A"/>
                </a:solidFill>
                <a:latin typeface="Menlo" charset="0"/>
              </a:rPr>
              <a:t>lqueuetp</a:t>
            </a:r>
            <a:r>
              <a:rPr lang="de-DE" altLang="zh-CN" sz="2400" dirty="0">
                <a:solidFill>
                  <a:srgbClr val="000000"/>
                </a:solidFill>
                <a:latin typeface="Menlo" charset="0"/>
              </a:rPr>
              <a:t> *</a:t>
            </a:r>
            <a:r>
              <a:rPr lang="de-DE" altLang="zh-CN" sz="2400" dirty="0" err="1">
                <a:solidFill>
                  <a:srgbClr val="000000"/>
                </a:solidFill>
                <a:latin typeface="Menlo" charset="0"/>
              </a:rPr>
              <a:t>lq</a:t>
            </a:r>
            <a:r>
              <a:rPr lang="de-DE" altLang="zh-CN" sz="2400" dirty="0">
                <a:solidFill>
                  <a:srgbClr val="000000"/>
                </a:solidFill>
                <a:latin typeface="Menlo" charset="0"/>
              </a:rPr>
              <a:t>, </a:t>
            </a:r>
            <a:r>
              <a:rPr lang="de-DE" altLang="zh-CN" sz="2400" b="1" dirty="0" err="1">
                <a:solidFill>
                  <a:srgbClr val="9B2393"/>
                </a:solidFill>
                <a:latin typeface="Menlo" charset="0"/>
              </a:rPr>
              <a:t>int</a:t>
            </a:r>
            <a:r>
              <a:rPr lang="de-DE" altLang="zh-CN" sz="2400" dirty="0">
                <a:solidFill>
                  <a:srgbClr val="000000"/>
                </a:solidFill>
                <a:latin typeface="Menlo" charset="0"/>
              </a:rPr>
              <a:t> x){</a:t>
            </a:r>
          </a:p>
          <a:p>
            <a:r>
              <a:rPr lang="de-DE" altLang="zh-CN" sz="2400" dirty="0">
                <a:solidFill>
                  <a:srgbClr val="000000"/>
                </a:solidFill>
                <a:latin typeface="Menlo" charset="0"/>
              </a:rPr>
              <a:t>    </a:t>
            </a:r>
            <a:r>
              <a:rPr lang="de-DE" altLang="zh-CN" sz="2400" dirty="0" err="1">
                <a:solidFill>
                  <a:srgbClr val="1C464A"/>
                </a:solidFill>
                <a:latin typeface="Menlo" charset="0"/>
              </a:rPr>
              <a:t>nodetype</a:t>
            </a:r>
            <a:r>
              <a:rPr lang="de-DE" altLang="zh-CN" sz="2400" dirty="0">
                <a:solidFill>
                  <a:srgbClr val="000000"/>
                </a:solidFill>
                <a:latin typeface="Menlo" charset="0"/>
              </a:rPr>
              <a:t> *s;</a:t>
            </a:r>
          </a:p>
          <a:p>
            <a:r>
              <a:rPr lang="de-DE" altLang="zh-CN" sz="2400" dirty="0">
                <a:solidFill>
                  <a:srgbClr val="000000"/>
                </a:solidFill>
                <a:latin typeface="Menlo" charset="0"/>
              </a:rPr>
              <a:t>    s = (</a:t>
            </a:r>
            <a:r>
              <a:rPr lang="de-DE" altLang="zh-CN" sz="2400" dirty="0" err="1">
                <a:solidFill>
                  <a:srgbClr val="1C464A"/>
                </a:solidFill>
                <a:latin typeface="Menlo" charset="0"/>
              </a:rPr>
              <a:t>nodetype</a:t>
            </a:r>
            <a:r>
              <a:rPr lang="de-DE" altLang="zh-CN" sz="2400" dirty="0">
                <a:solidFill>
                  <a:srgbClr val="000000"/>
                </a:solidFill>
                <a:latin typeface="Menlo" charset="0"/>
              </a:rPr>
              <a:t> *)</a:t>
            </a:r>
            <a:r>
              <a:rPr lang="de-DE" altLang="zh-CN" sz="2400" dirty="0" err="1">
                <a:solidFill>
                  <a:srgbClr val="6C36A9"/>
                </a:solidFill>
                <a:latin typeface="Menlo" charset="0"/>
              </a:rPr>
              <a:t>malloc</a:t>
            </a:r>
            <a:r>
              <a:rPr lang="de-DE" altLang="zh-CN" sz="2400" dirty="0">
                <a:solidFill>
                  <a:srgbClr val="000000"/>
                </a:solidFill>
                <a:latin typeface="Menlo" charset="0"/>
              </a:rPr>
              <a:t>(</a:t>
            </a:r>
            <a:r>
              <a:rPr lang="de-DE" altLang="zh-CN" sz="2400" b="1" dirty="0" err="1">
                <a:solidFill>
                  <a:srgbClr val="9B2393"/>
                </a:solidFill>
                <a:latin typeface="Menlo" charset="0"/>
              </a:rPr>
              <a:t>sizeof</a:t>
            </a:r>
            <a:r>
              <a:rPr lang="de-DE" altLang="zh-CN" sz="2400" dirty="0">
                <a:solidFill>
                  <a:srgbClr val="000000"/>
                </a:solidFill>
                <a:latin typeface="Menlo" charset="0"/>
              </a:rPr>
              <a:t>(</a:t>
            </a:r>
            <a:r>
              <a:rPr lang="de-DE" altLang="zh-CN" sz="2400" dirty="0" err="1">
                <a:solidFill>
                  <a:srgbClr val="1C464A"/>
                </a:solidFill>
                <a:latin typeface="Menlo" charset="0"/>
              </a:rPr>
              <a:t>nodetype</a:t>
            </a:r>
            <a:r>
              <a:rPr lang="de-DE" altLang="zh-CN" sz="2400" dirty="0">
                <a:solidFill>
                  <a:srgbClr val="000000"/>
                </a:solidFill>
                <a:latin typeface="Menlo" charset="0"/>
              </a:rPr>
              <a:t>));</a:t>
            </a:r>
          </a:p>
          <a:p>
            <a:r>
              <a:rPr lang="de-DE" altLang="zh-CN" sz="2400" dirty="0">
                <a:solidFill>
                  <a:srgbClr val="000000"/>
                </a:solidFill>
                <a:latin typeface="Menlo" charset="0"/>
              </a:rPr>
              <a:t>    s-&gt;</a:t>
            </a:r>
            <a:r>
              <a:rPr lang="de-DE" altLang="zh-CN" sz="2400" dirty="0" err="1">
                <a:solidFill>
                  <a:srgbClr val="326D74"/>
                </a:solidFill>
                <a:latin typeface="Menlo" charset="0"/>
              </a:rPr>
              <a:t>data</a:t>
            </a:r>
            <a:r>
              <a:rPr lang="de-DE" altLang="zh-CN" sz="2400" dirty="0">
                <a:solidFill>
                  <a:srgbClr val="000000"/>
                </a:solidFill>
                <a:latin typeface="Menlo" charset="0"/>
              </a:rPr>
              <a:t> = x;</a:t>
            </a:r>
          </a:p>
          <a:p>
            <a:r>
              <a:rPr lang="de-DE" altLang="zh-CN" sz="2400" dirty="0">
                <a:solidFill>
                  <a:srgbClr val="000000"/>
                </a:solidFill>
                <a:latin typeface="Menlo" charset="0"/>
              </a:rPr>
              <a:t>    s-&gt;</a:t>
            </a:r>
            <a:r>
              <a:rPr lang="de-DE" altLang="zh-CN" sz="2400" dirty="0" err="1">
                <a:solidFill>
                  <a:srgbClr val="326D74"/>
                </a:solidFill>
                <a:latin typeface="Menlo" charset="0"/>
              </a:rPr>
              <a:t>next</a:t>
            </a:r>
            <a:r>
              <a:rPr lang="de-DE" altLang="zh-CN" sz="2400" dirty="0">
                <a:solidFill>
                  <a:srgbClr val="000000"/>
                </a:solidFill>
                <a:latin typeface="Menlo" charset="0"/>
              </a:rPr>
              <a:t> = </a:t>
            </a:r>
            <a:r>
              <a:rPr lang="de-DE" altLang="zh-CN" sz="2400" b="1" dirty="0">
                <a:solidFill>
                  <a:srgbClr val="9B2393"/>
                </a:solidFill>
                <a:latin typeface="Menlo" charset="0"/>
              </a:rPr>
              <a:t>NULL</a:t>
            </a:r>
            <a:r>
              <a:rPr lang="de-DE" altLang="zh-CN" sz="2400" dirty="0">
                <a:solidFill>
                  <a:srgbClr val="000000"/>
                </a:solidFill>
                <a:latin typeface="Menlo" charset="0"/>
              </a:rPr>
              <a:t>;</a:t>
            </a:r>
          </a:p>
          <a:p>
            <a:r>
              <a:rPr lang="de-DE" altLang="zh-CN" sz="2400" dirty="0">
                <a:solidFill>
                  <a:srgbClr val="000000"/>
                </a:solidFill>
                <a:latin typeface="Menlo" charset="0"/>
              </a:rPr>
              <a:t>    </a:t>
            </a:r>
            <a:r>
              <a:rPr lang="de-DE" altLang="zh-CN" sz="2400" dirty="0" err="1">
                <a:solidFill>
                  <a:srgbClr val="000000"/>
                </a:solidFill>
                <a:latin typeface="Menlo" charset="0"/>
              </a:rPr>
              <a:t>lq</a:t>
            </a:r>
            <a:r>
              <a:rPr lang="de-DE" altLang="zh-CN" sz="2400" dirty="0">
                <a:solidFill>
                  <a:srgbClr val="000000"/>
                </a:solidFill>
                <a:latin typeface="Menlo" charset="0"/>
              </a:rPr>
              <a:t>-&gt;</a:t>
            </a:r>
            <a:r>
              <a:rPr lang="de-DE" altLang="zh-CN" sz="2400" dirty="0" err="1">
                <a:solidFill>
                  <a:srgbClr val="326D74"/>
                </a:solidFill>
                <a:latin typeface="Menlo" charset="0"/>
              </a:rPr>
              <a:t>rear</a:t>
            </a:r>
            <a:r>
              <a:rPr lang="de-DE" altLang="zh-CN" sz="2400" dirty="0">
                <a:solidFill>
                  <a:srgbClr val="000000"/>
                </a:solidFill>
                <a:latin typeface="Menlo" charset="0"/>
              </a:rPr>
              <a:t>-&gt;</a:t>
            </a:r>
            <a:r>
              <a:rPr lang="de-DE" altLang="zh-CN" sz="2400" dirty="0" err="1">
                <a:solidFill>
                  <a:srgbClr val="326D74"/>
                </a:solidFill>
                <a:latin typeface="Menlo" charset="0"/>
              </a:rPr>
              <a:t>next</a:t>
            </a:r>
            <a:r>
              <a:rPr lang="de-DE" altLang="zh-CN" sz="2400" dirty="0">
                <a:solidFill>
                  <a:srgbClr val="000000"/>
                </a:solidFill>
                <a:latin typeface="Menlo" charset="0"/>
              </a:rPr>
              <a:t> = s;</a:t>
            </a:r>
          </a:p>
          <a:p>
            <a:r>
              <a:rPr lang="de-DE" altLang="zh-CN" sz="2400" dirty="0">
                <a:solidFill>
                  <a:srgbClr val="000000"/>
                </a:solidFill>
                <a:latin typeface="Menlo" charset="0"/>
              </a:rPr>
              <a:t>    </a:t>
            </a:r>
            <a:r>
              <a:rPr lang="de-DE" altLang="zh-CN" sz="2400" dirty="0" err="1">
                <a:solidFill>
                  <a:srgbClr val="000000"/>
                </a:solidFill>
                <a:latin typeface="Menlo" charset="0"/>
              </a:rPr>
              <a:t>lq</a:t>
            </a:r>
            <a:r>
              <a:rPr lang="de-DE" altLang="zh-CN" sz="2400" dirty="0">
                <a:solidFill>
                  <a:srgbClr val="000000"/>
                </a:solidFill>
                <a:latin typeface="Menlo" charset="0"/>
              </a:rPr>
              <a:t>-&gt;</a:t>
            </a:r>
            <a:r>
              <a:rPr lang="de-DE" altLang="zh-CN" sz="2400" dirty="0" err="1">
                <a:solidFill>
                  <a:srgbClr val="326D74"/>
                </a:solidFill>
                <a:latin typeface="Menlo" charset="0"/>
              </a:rPr>
              <a:t>rear</a:t>
            </a:r>
            <a:r>
              <a:rPr lang="de-DE" altLang="zh-CN" sz="2400" dirty="0">
                <a:solidFill>
                  <a:srgbClr val="000000"/>
                </a:solidFill>
                <a:latin typeface="Menlo" charset="0"/>
              </a:rPr>
              <a:t> = s;</a:t>
            </a:r>
          </a:p>
          <a:p>
            <a:r>
              <a:rPr lang="de-DE" altLang="zh-CN" sz="2400" dirty="0">
                <a:solidFill>
                  <a:srgbClr val="000000"/>
                </a:solidFill>
                <a:latin typeface="Menlo" charset="0"/>
              </a:rPr>
              <a:t>}</a:t>
            </a:r>
            <a:endParaRPr lang="de-DE" altLang="zh-CN" sz="2400" dirty="0">
              <a:solidFill>
                <a:srgbClr val="000000"/>
              </a:solidFill>
              <a:effectLst/>
              <a:latin typeface="Menlo" charset="0"/>
            </a:endParaRPr>
          </a:p>
        </p:txBody>
      </p:sp>
    </p:spTree>
    <p:extLst>
      <p:ext uri="{BB962C8B-B14F-4D97-AF65-F5344CB8AC3E}">
        <p14:creationId xmlns:p14="http://schemas.microsoft.com/office/powerpoint/2010/main" val="387483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45870" y="751270"/>
            <a:ext cx="8696010"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、链队列的基本操作</a:t>
            </a:r>
          </a:p>
        </p:txBody>
      </p:sp>
      <p:sp>
        <p:nvSpPr>
          <p:cNvPr id="9" name="文本框 8"/>
          <p:cNvSpPr txBox="1"/>
          <p:nvPr/>
        </p:nvSpPr>
        <p:spPr>
          <a:xfrm>
            <a:off x="1672756" y="1274490"/>
            <a:ext cx="8817127" cy="523220"/>
          </a:xfrm>
          <a:prstGeom prst="rect">
            <a:avLst/>
          </a:prstGeom>
          <a:noFill/>
          <a:ln>
            <a:noFill/>
          </a:ln>
        </p:spPr>
        <p:txBody>
          <a:bodyPr wrap="square" rtlCol="0">
            <a:spAutoFit/>
          </a:bodyPr>
          <a:lstStyle/>
          <a:p>
            <a:pPr marL="457200" indent="-457200">
              <a:buFont typeface="Wingdings" charset="2"/>
              <a:buChar char="l"/>
            </a:pPr>
            <a:r>
              <a:rPr kumimoji="1" lang="zh-CN" altLang="en-US" sz="2800" b="1" dirty="0">
                <a:latin typeface="STKaiti" charset="-122"/>
                <a:ea typeface="STKaiti" charset="-122"/>
                <a:cs typeface="STKaiti" charset="-122"/>
              </a:rPr>
              <a:t>链队列出队</a:t>
            </a:r>
            <a:endParaRPr kumimoji="1" lang="en-US" altLang="zh-CN" sz="2800" b="1" dirty="0">
              <a:latin typeface="STKaiti" charset="-122"/>
              <a:ea typeface="STKaiti" charset="-122"/>
              <a:cs typeface="STKaiti" charset="-122"/>
            </a:endParaRPr>
          </a:p>
        </p:txBody>
      </p:sp>
      <p:sp>
        <p:nvSpPr>
          <p:cNvPr id="3" name="矩形 2"/>
          <p:cNvSpPr/>
          <p:nvPr/>
        </p:nvSpPr>
        <p:spPr>
          <a:xfrm>
            <a:off x="1672756" y="1482298"/>
            <a:ext cx="8443912" cy="5324535"/>
          </a:xfrm>
          <a:prstGeom prst="rect">
            <a:avLst/>
          </a:prstGeom>
        </p:spPr>
        <p:txBody>
          <a:bodyPr wrap="square">
            <a:spAutoFit/>
          </a:bodyPr>
          <a:lstStyle/>
          <a:p>
            <a:br>
              <a:rPr lang="is-IS" altLang="zh-CN" sz="2000" dirty="0">
                <a:solidFill>
                  <a:srgbClr val="000000"/>
                </a:solidFill>
                <a:latin typeface="Menlo" charset="0"/>
              </a:rPr>
            </a:br>
            <a:endParaRPr lang="is-IS" altLang="zh-CN" sz="2000" dirty="0">
              <a:solidFill>
                <a:srgbClr val="000000"/>
              </a:solidFill>
              <a:latin typeface="Menlo" charset="0"/>
            </a:endParaRPr>
          </a:p>
          <a:p>
            <a:r>
              <a:rPr lang="is-IS" altLang="zh-CN" sz="2000" b="1" dirty="0">
                <a:solidFill>
                  <a:srgbClr val="9B2393"/>
                </a:solidFill>
                <a:latin typeface="Menlo" charset="0"/>
              </a:rPr>
              <a:t>int</a:t>
            </a:r>
            <a:r>
              <a:rPr lang="is-IS" altLang="zh-CN" sz="2000" dirty="0">
                <a:solidFill>
                  <a:srgbClr val="000000"/>
                </a:solidFill>
                <a:latin typeface="Menlo" charset="0"/>
              </a:rPr>
              <a:t> </a:t>
            </a:r>
            <a:r>
              <a:rPr lang="is-IS" altLang="zh-CN" sz="2000" dirty="0">
                <a:solidFill>
                  <a:srgbClr val="0F68A0"/>
                </a:solidFill>
                <a:latin typeface="Menlo" charset="0"/>
              </a:rPr>
              <a:t>delqueue</a:t>
            </a:r>
            <a:r>
              <a:rPr lang="is-IS" altLang="zh-CN" sz="2000" dirty="0">
                <a:solidFill>
                  <a:srgbClr val="000000"/>
                </a:solidFill>
                <a:latin typeface="Menlo" charset="0"/>
              </a:rPr>
              <a:t>(</a:t>
            </a:r>
            <a:r>
              <a:rPr lang="is-IS" altLang="zh-CN" sz="2000" dirty="0">
                <a:solidFill>
                  <a:srgbClr val="1C464A"/>
                </a:solidFill>
                <a:latin typeface="Menlo" charset="0"/>
              </a:rPr>
              <a:t>lqueuetp</a:t>
            </a:r>
            <a:r>
              <a:rPr lang="is-IS" altLang="zh-CN" sz="2000" dirty="0">
                <a:solidFill>
                  <a:srgbClr val="000000"/>
                </a:solidFill>
                <a:latin typeface="Menlo" charset="0"/>
              </a:rPr>
              <a:t> *lq){</a:t>
            </a:r>
          </a:p>
          <a:p>
            <a:r>
              <a:rPr lang="is-IS" altLang="zh-CN" sz="2000" dirty="0">
                <a:solidFill>
                  <a:srgbClr val="000000"/>
                </a:solidFill>
                <a:latin typeface="Menlo" charset="0"/>
              </a:rPr>
              <a:t>    </a:t>
            </a:r>
            <a:r>
              <a:rPr lang="is-IS" altLang="zh-CN" sz="2000" b="1" dirty="0">
                <a:solidFill>
                  <a:srgbClr val="9B2393"/>
                </a:solidFill>
                <a:latin typeface="Menlo" charset="0"/>
              </a:rPr>
              <a:t>int</a:t>
            </a:r>
            <a:r>
              <a:rPr lang="is-IS" altLang="zh-CN" sz="2000" dirty="0">
                <a:solidFill>
                  <a:srgbClr val="000000"/>
                </a:solidFill>
                <a:latin typeface="Menlo" charset="0"/>
              </a:rPr>
              <a:t> x;</a:t>
            </a:r>
          </a:p>
          <a:p>
            <a:r>
              <a:rPr lang="is-IS" altLang="zh-CN" sz="2000" dirty="0">
                <a:solidFill>
                  <a:srgbClr val="000000"/>
                </a:solidFill>
                <a:latin typeface="Menlo" charset="0"/>
              </a:rPr>
              <a:t>    </a:t>
            </a:r>
            <a:r>
              <a:rPr lang="is-IS" altLang="zh-CN" sz="2000" dirty="0">
                <a:solidFill>
                  <a:srgbClr val="1C464A"/>
                </a:solidFill>
                <a:latin typeface="Menlo" charset="0"/>
              </a:rPr>
              <a:t>nodetype</a:t>
            </a:r>
            <a:r>
              <a:rPr lang="is-IS" altLang="zh-CN" sz="2000" dirty="0">
                <a:solidFill>
                  <a:srgbClr val="000000"/>
                </a:solidFill>
                <a:latin typeface="Menlo" charset="0"/>
              </a:rPr>
              <a:t> *p;</a:t>
            </a:r>
          </a:p>
          <a:p>
            <a:r>
              <a:rPr lang="is-IS" altLang="zh-CN" sz="2000" dirty="0">
                <a:solidFill>
                  <a:srgbClr val="000000"/>
                </a:solidFill>
                <a:latin typeface="Menlo" charset="0"/>
              </a:rPr>
              <a:t>    </a:t>
            </a:r>
            <a:r>
              <a:rPr lang="is-IS" altLang="zh-CN" sz="2000" b="1" dirty="0">
                <a:solidFill>
                  <a:srgbClr val="9B2393"/>
                </a:solidFill>
                <a:latin typeface="Menlo" charset="0"/>
              </a:rPr>
              <a:t>if</a:t>
            </a:r>
            <a:r>
              <a:rPr lang="is-IS" altLang="zh-CN" sz="2000" dirty="0">
                <a:solidFill>
                  <a:srgbClr val="000000"/>
                </a:solidFill>
                <a:latin typeface="Menlo" charset="0"/>
              </a:rPr>
              <a:t>(lq-&gt;</a:t>
            </a:r>
            <a:r>
              <a:rPr lang="is-IS" altLang="zh-CN" sz="2000" dirty="0">
                <a:solidFill>
                  <a:srgbClr val="326D74"/>
                </a:solidFill>
                <a:latin typeface="Menlo" charset="0"/>
              </a:rPr>
              <a:t>front</a:t>
            </a:r>
            <a:r>
              <a:rPr lang="is-IS" altLang="zh-CN" sz="2000" dirty="0">
                <a:solidFill>
                  <a:srgbClr val="000000"/>
                </a:solidFill>
                <a:latin typeface="Menlo" charset="0"/>
              </a:rPr>
              <a:t> == lq-&gt;</a:t>
            </a:r>
            <a:r>
              <a:rPr lang="is-IS" altLang="zh-CN" sz="2000" dirty="0">
                <a:solidFill>
                  <a:srgbClr val="326D74"/>
                </a:solidFill>
                <a:latin typeface="Menlo" charset="0"/>
              </a:rPr>
              <a:t>rear</a:t>
            </a:r>
            <a:r>
              <a:rPr lang="is-IS" altLang="zh-CN" sz="2000" dirty="0">
                <a:solidFill>
                  <a:srgbClr val="000000"/>
                </a:solidFill>
                <a:latin typeface="Menlo" charset="0"/>
              </a:rPr>
              <a:t>)</a:t>
            </a:r>
          </a:p>
          <a:p>
            <a:r>
              <a:rPr lang="is-IS" altLang="zh-CN" sz="2000" dirty="0">
                <a:solidFill>
                  <a:srgbClr val="000000"/>
                </a:solidFill>
                <a:latin typeface="Menlo" charset="0"/>
              </a:rPr>
              <a:t>        </a:t>
            </a:r>
            <a:r>
              <a:rPr lang="is-IS" altLang="zh-CN" sz="2000" b="1" dirty="0">
                <a:solidFill>
                  <a:srgbClr val="9B2393"/>
                </a:solidFill>
                <a:latin typeface="Menlo" charset="0"/>
              </a:rPr>
              <a:t>return</a:t>
            </a:r>
            <a:r>
              <a:rPr lang="is-IS" altLang="zh-CN" sz="2000" dirty="0">
                <a:solidFill>
                  <a:srgbClr val="000000"/>
                </a:solidFill>
                <a:latin typeface="Menlo" charset="0"/>
              </a:rPr>
              <a:t> </a:t>
            </a:r>
            <a:r>
              <a:rPr lang="is-IS" altLang="zh-CN" sz="2000" b="1" dirty="0">
                <a:solidFill>
                  <a:srgbClr val="9B2393"/>
                </a:solidFill>
                <a:latin typeface="Menlo" charset="0"/>
              </a:rPr>
              <a:t>NULL</a:t>
            </a:r>
            <a:r>
              <a:rPr lang="is-IS" altLang="zh-CN" sz="2000" dirty="0">
                <a:solidFill>
                  <a:srgbClr val="000000"/>
                </a:solidFill>
                <a:latin typeface="Menlo" charset="0"/>
              </a:rPr>
              <a:t>;</a:t>
            </a:r>
          </a:p>
          <a:p>
            <a:r>
              <a:rPr lang="is-IS" altLang="zh-CN" sz="2000" dirty="0">
                <a:solidFill>
                  <a:srgbClr val="000000"/>
                </a:solidFill>
                <a:latin typeface="Menlo" charset="0"/>
              </a:rPr>
              <a:t>    </a:t>
            </a:r>
            <a:r>
              <a:rPr lang="is-IS" altLang="zh-CN" sz="2000" b="1" dirty="0">
                <a:solidFill>
                  <a:srgbClr val="9B2393"/>
                </a:solidFill>
                <a:latin typeface="Menlo" charset="0"/>
              </a:rPr>
              <a:t>else</a:t>
            </a:r>
            <a:r>
              <a:rPr lang="is-IS" altLang="zh-CN" sz="2000" dirty="0">
                <a:solidFill>
                  <a:srgbClr val="000000"/>
                </a:solidFill>
                <a:latin typeface="Menlo" charset="0"/>
              </a:rPr>
              <a:t>{</a:t>
            </a:r>
          </a:p>
          <a:p>
            <a:r>
              <a:rPr lang="is-IS" altLang="zh-CN" sz="2000" dirty="0">
                <a:solidFill>
                  <a:srgbClr val="000000"/>
                </a:solidFill>
                <a:latin typeface="Menlo" charset="0"/>
              </a:rPr>
              <a:t>        p=lq-&gt;</a:t>
            </a:r>
            <a:r>
              <a:rPr lang="is-IS" altLang="zh-CN" sz="2000" dirty="0">
                <a:solidFill>
                  <a:srgbClr val="326D74"/>
                </a:solidFill>
                <a:latin typeface="Menlo" charset="0"/>
              </a:rPr>
              <a:t>front</a:t>
            </a:r>
            <a:r>
              <a:rPr lang="is-IS" altLang="zh-CN" sz="2000" dirty="0">
                <a:solidFill>
                  <a:srgbClr val="000000"/>
                </a:solidFill>
                <a:latin typeface="Menlo" charset="0"/>
              </a:rPr>
              <a:t>-&gt;</a:t>
            </a:r>
            <a:r>
              <a:rPr lang="is-IS" altLang="zh-CN" sz="2000" dirty="0">
                <a:solidFill>
                  <a:srgbClr val="326D74"/>
                </a:solidFill>
                <a:latin typeface="Menlo" charset="0"/>
              </a:rPr>
              <a:t>next</a:t>
            </a:r>
            <a:r>
              <a:rPr lang="is-IS" altLang="zh-CN" sz="2000" dirty="0">
                <a:solidFill>
                  <a:srgbClr val="000000"/>
                </a:solidFill>
                <a:latin typeface="Menlo" charset="0"/>
              </a:rPr>
              <a:t>;</a:t>
            </a:r>
          </a:p>
          <a:p>
            <a:r>
              <a:rPr lang="is-IS" altLang="zh-CN" sz="2000" dirty="0">
                <a:solidFill>
                  <a:srgbClr val="000000"/>
                </a:solidFill>
                <a:latin typeface="Menlo" charset="0"/>
              </a:rPr>
              <a:t>        lq-&gt;</a:t>
            </a:r>
            <a:r>
              <a:rPr lang="is-IS" altLang="zh-CN" sz="2000" dirty="0">
                <a:solidFill>
                  <a:srgbClr val="326D74"/>
                </a:solidFill>
                <a:latin typeface="Menlo" charset="0"/>
              </a:rPr>
              <a:t>front</a:t>
            </a:r>
            <a:r>
              <a:rPr lang="is-IS" altLang="zh-CN" sz="2000" dirty="0">
                <a:solidFill>
                  <a:srgbClr val="000000"/>
                </a:solidFill>
                <a:latin typeface="Menlo" charset="0"/>
              </a:rPr>
              <a:t>-&gt;</a:t>
            </a:r>
            <a:r>
              <a:rPr lang="is-IS" altLang="zh-CN" sz="2000" dirty="0">
                <a:solidFill>
                  <a:srgbClr val="326D74"/>
                </a:solidFill>
                <a:latin typeface="Menlo" charset="0"/>
              </a:rPr>
              <a:t>next</a:t>
            </a:r>
            <a:r>
              <a:rPr lang="is-IS" altLang="zh-CN" sz="2000" dirty="0">
                <a:solidFill>
                  <a:srgbClr val="000000"/>
                </a:solidFill>
                <a:latin typeface="Menlo" charset="0"/>
              </a:rPr>
              <a:t> = p-&gt;</a:t>
            </a:r>
            <a:r>
              <a:rPr lang="is-IS" altLang="zh-CN" sz="2000" dirty="0">
                <a:solidFill>
                  <a:srgbClr val="326D74"/>
                </a:solidFill>
                <a:latin typeface="Menlo" charset="0"/>
              </a:rPr>
              <a:t>next</a:t>
            </a:r>
            <a:r>
              <a:rPr lang="is-IS" altLang="zh-CN" sz="2000" dirty="0">
                <a:solidFill>
                  <a:srgbClr val="000000"/>
                </a:solidFill>
                <a:latin typeface="Menlo" charset="0"/>
              </a:rPr>
              <a:t>;</a:t>
            </a:r>
          </a:p>
          <a:p>
            <a:r>
              <a:rPr lang="is-IS" altLang="zh-CN" sz="2000" dirty="0">
                <a:solidFill>
                  <a:srgbClr val="000000"/>
                </a:solidFill>
                <a:latin typeface="Menlo" charset="0"/>
              </a:rPr>
              <a:t>        </a:t>
            </a:r>
            <a:r>
              <a:rPr lang="is-IS" altLang="zh-CN" sz="2000" b="1" dirty="0">
                <a:solidFill>
                  <a:srgbClr val="9B2393"/>
                </a:solidFill>
                <a:latin typeface="Menlo" charset="0"/>
              </a:rPr>
              <a:t>if</a:t>
            </a:r>
            <a:r>
              <a:rPr lang="is-IS" altLang="zh-CN" sz="2000" dirty="0">
                <a:solidFill>
                  <a:srgbClr val="000000"/>
                </a:solidFill>
                <a:latin typeface="Menlo" charset="0"/>
              </a:rPr>
              <a:t>(p-&gt;</a:t>
            </a:r>
            <a:r>
              <a:rPr lang="is-IS" altLang="zh-CN" sz="2000" dirty="0">
                <a:solidFill>
                  <a:srgbClr val="326D74"/>
                </a:solidFill>
                <a:latin typeface="Menlo" charset="0"/>
              </a:rPr>
              <a:t>next</a:t>
            </a:r>
            <a:r>
              <a:rPr lang="is-IS" altLang="zh-CN" sz="2000" dirty="0">
                <a:solidFill>
                  <a:srgbClr val="000000"/>
                </a:solidFill>
                <a:latin typeface="Menlo" charset="0"/>
              </a:rPr>
              <a:t> == </a:t>
            </a:r>
            <a:r>
              <a:rPr lang="is-IS" altLang="zh-CN" sz="2000" b="1" dirty="0">
                <a:solidFill>
                  <a:srgbClr val="9B2393"/>
                </a:solidFill>
                <a:latin typeface="Menlo" charset="0"/>
              </a:rPr>
              <a:t>NULL</a:t>
            </a:r>
            <a:r>
              <a:rPr lang="is-IS" altLang="zh-CN" sz="2000" dirty="0">
                <a:solidFill>
                  <a:srgbClr val="000000"/>
                </a:solidFill>
                <a:latin typeface="Menlo" charset="0"/>
              </a:rPr>
              <a:t>)</a:t>
            </a:r>
          </a:p>
          <a:p>
            <a:r>
              <a:rPr lang="is-IS" altLang="zh-CN" sz="2000" dirty="0">
                <a:solidFill>
                  <a:srgbClr val="000000"/>
                </a:solidFill>
                <a:latin typeface="Menlo" charset="0"/>
              </a:rPr>
              <a:t>            lq-&gt;</a:t>
            </a:r>
            <a:r>
              <a:rPr lang="is-IS" altLang="zh-CN" sz="2000" dirty="0">
                <a:solidFill>
                  <a:srgbClr val="326D74"/>
                </a:solidFill>
                <a:latin typeface="Menlo" charset="0"/>
              </a:rPr>
              <a:t>rear</a:t>
            </a:r>
            <a:r>
              <a:rPr lang="is-IS" altLang="zh-CN" sz="2000" dirty="0">
                <a:solidFill>
                  <a:srgbClr val="000000"/>
                </a:solidFill>
                <a:latin typeface="Menlo" charset="0"/>
              </a:rPr>
              <a:t> = lq-&gt;</a:t>
            </a:r>
            <a:r>
              <a:rPr lang="is-IS" altLang="zh-CN" sz="2000" dirty="0">
                <a:solidFill>
                  <a:srgbClr val="326D74"/>
                </a:solidFill>
                <a:latin typeface="Menlo" charset="0"/>
              </a:rPr>
              <a:t>front</a:t>
            </a:r>
            <a:r>
              <a:rPr lang="is-IS" altLang="zh-CN" sz="2000" dirty="0">
                <a:solidFill>
                  <a:srgbClr val="000000"/>
                </a:solidFill>
                <a:latin typeface="Menlo" charset="0"/>
              </a:rPr>
              <a:t>;</a:t>
            </a:r>
          </a:p>
          <a:p>
            <a:r>
              <a:rPr lang="is-IS" altLang="zh-CN" sz="2000" dirty="0">
                <a:solidFill>
                  <a:srgbClr val="000000"/>
                </a:solidFill>
                <a:latin typeface="Menlo" charset="0"/>
              </a:rPr>
              <a:t>        x=p-&gt;</a:t>
            </a:r>
            <a:r>
              <a:rPr lang="is-IS" altLang="zh-CN" sz="2000" dirty="0">
                <a:solidFill>
                  <a:srgbClr val="326D74"/>
                </a:solidFill>
                <a:latin typeface="Menlo" charset="0"/>
              </a:rPr>
              <a:t>data</a:t>
            </a:r>
            <a:r>
              <a:rPr lang="is-IS" altLang="zh-CN" sz="2000" dirty="0">
                <a:solidFill>
                  <a:srgbClr val="000000"/>
                </a:solidFill>
                <a:latin typeface="Menlo" charset="0"/>
              </a:rPr>
              <a:t>;</a:t>
            </a:r>
          </a:p>
          <a:p>
            <a:r>
              <a:rPr lang="is-IS" altLang="zh-CN" sz="2000" dirty="0">
                <a:solidFill>
                  <a:srgbClr val="000000"/>
                </a:solidFill>
                <a:latin typeface="Menlo" charset="0"/>
              </a:rPr>
              <a:t>        </a:t>
            </a:r>
            <a:r>
              <a:rPr lang="is-IS" altLang="zh-CN" sz="2000" dirty="0">
                <a:solidFill>
                  <a:srgbClr val="6C36A9"/>
                </a:solidFill>
                <a:latin typeface="Menlo" charset="0"/>
              </a:rPr>
              <a:t>free</a:t>
            </a:r>
            <a:r>
              <a:rPr lang="is-IS" altLang="zh-CN" sz="2000" dirty="0">
                <a:solidFill>
                  <a:srgbClr val="000000"/>
                </a:solidFill>
                <a:latin typeface="Menlo" charset="0"/>
              </a:rPr>
              <a:t>(p);</a:t>
            </a:r>
          </a:p>
          <a:p>
            <a:r>
              <a:rPr lang="is-IS" altLang="zh-CN" sz="2000" dirty="0">
                <a:solidFill>
                  <a:srgbClr val="000000"/>
                </a:solidFill>
                <a:latin typeface="Menlo" charset="0"/>
              </a:rPr>
              <a:t>        </a:t>
            </a:r>
            <a:r>
              <a:rPr lang="is-IS" altLang="zh-CN" sz="2000" b="1" dirty="0">
                <a:solidFill>
                  <a:srgbClr val="9B2393"/>
                </a:solidFill>
                <a:latin typeface="Menlo" charset="0"/>
              </a:rPr>
              <a:t>return</a:t>
            </a:r>
            <a:r>
              <a:rPr lang="is-IS" altLang="zh-CN" sz="2000" dirty="0">
                <a:solidFill>
                  <a:srgbClr val="000000"/>
                </a:solidFill>
                <a:latin typeface="Menlo" charset="0"/>
              </a:rPr>
              <a:t> x;</a:t>
            </a:r>
          </a:p>
          <a:p>
            <a:r>
              <a:rPr lang="is-IS" altLang="zh-CN" sz="2000" dirty="0">
                <a:solidFill>
                  <a:srgbClr val="000000"/>
                </a:solidFill>
                <a:latin typeface="Menlo" charset="0"/>
              </a:rPr>
              <a:t>    }</a:t>
            </a:r>
          </a:p>
          <a:p>
            <a:r>
              <a:rPr lang="is-IS" altLang="zh-CN" sz="2000" dirty="0">
                <a:solidFill>
                  <a:srgbClr val="000000"/>
                </a:solidFill>
                <a:latin typeface="Menlo" charset="0"/>
              </a:rPr>
              <a:t>}</a:t>
            </a:r>
            <a:endParaRPr lang="is-IS" altLang="zh-CN" sz="2000" dirty="0">
              <a:solidFill>
                <a:srgbClr val="000000"/>
              </a:solidFill>
              <a:effectLst/>
              <a:latin typeface="Menlo" charset="0"/>
            </a:endParaRPr>
          </a:p>
        </p:txBody>
      </p:sp>
    </p:spTree>
    <p:extLst>
      <p:ext uri="{BB962C8B-B14F-4D97-AF65-F5344CB8AC3E}">
        <p14:creationId xmlns:p14="http://schemas.microsoft.com/office/powerpoint/2010/main" val="1231002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668780" y="751270"/>
            <a:ext cx="4640580"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、链队列的基本操作</a:t>
            </a:r>
          </a:p>
        </p:txBody>
      </p:sp>
      <p:sp>
        <p:nvSpPr>
          <p:cNvPr id="9" name="文本框 8"/>
          <p:cNvSpPr txBox="1"/>
          <p:nvPr/>
        </p:nvSpPr>
        <p:spPr>
          <a:xfrm>
            <a:off x="2095667" y="1274490"/>
            <a:ext cx="5368124" cy="523220"/>
          </a:xfrm>
          <a:prstGeom prst="rect">
            <a:avLst/>
          </a:prstGeom>
          <a:noFill/>
          <a:ln>
            <a:noFill/>
          </a:ln>
        </p:spPr>
        <p:txBody>
          <a:bodyPr wrap="square" rtlCol="0">
            <a:spAutoFit/>
          </a:bodyPr>
          <a:lstStyle/>
          <a:p>
            <a:pPr marL="457200" indent="-457200">
              <a:buFont typeface="Wingdings" charset="2"/>
              <a:buChar char="l"/>
            </a:pPr>
            <a:r>
              <a:rPr kumimoji="1" lang="zh-CN" altLang="en-US" sz="2800" b="1" dirty="0">
                <a:latin typeface="STKaiti" charset="-122"/>
                <a:ea typeface="STKaiti" charset="-122"/>
                <a:cs typeface="STKaiti" charset="-122"/>
              </a:rPr>
              <a:t>读链队列队头元素</a:t>
            </a:r>
            <a:endParaRPr kumimoji="1" lang="en-US" altLang="zh-CN" sz="2800" b="1" dirty="0">
              <a:latin typeface="STKaiti" charset="-122"/>
              <a:ea typeface="STKaiti" charset="-122"/>
              <a:cs typeface="STKaiti" charset="-122"/>
            </a:endParaRPr>
          </a:p>
        </p:txBody>
      </p:sp>
      <p:sp>
        <p:nvSpPr>
          <p:cNvPr id="3" name="矩形 2"/>
          <p:cNvSpPr/>
          <p:nvPr/>
        </p:nvSpPr>
        <p:spPr>
          <a:xfrm>
            <a:off x="2245042" y="2111589"/>
            <a:ext cx="6761798" cy="3416320"/>
          </a:xfrm>
          <a:prstGeom prst="rect">
            <a:avLst/>
          </a:prstGeom>
        </p:spPr>
        <p:txBody>
          <a:bodyPr wrap="square">
            <a:spAutoFit/>
          </a:bodyPr>
          <a:lstStyle/>
          <a:p>
            <a:r>
              <a:rPr lang="is-IS" altLang="zh-CN" sz="2400" b="1" dirty="0">
                <a:solidFill>
                  <a:srgbClr val="9B2393"/>
                </a:solidFill>
                <a:latin typeface="Menlo" charset="0"/>
              </a:rPr>
              <a:t>int</a:t>
            </a:r>
            <a:r>
              <a:rPr lang="is-IS" altLang="zh-CN" sz="2400" dirty="0">
                <a:solidFill>
                  <a:srgbClr val="000000"/>
                </a:solidFill>
                <a:latin typeface="Menlo" charset="0"/>
              </a:rPr>
              <a:t> </a:t>
            </a:r>
            <a:r>
              <a:rPr lang="is-IS" altLang="zh-CN" sz="2400" dirty="0">
                <a:solidFill>
                  <a:srgbClr val="0F68A0"/>
                </a:solidFill>
                <a:latin typeface="Menlo" charset="0"/>
              </a:rPr>
              <a:t>size</a:t>
            </a:r>
            <a:r>
              <a:rPr lang="is-IS" altLang="zh-CN" sz="2400" dirty="0">
                <a:solidFill>
                  <a:srgbClr val="000000"/>
                </a:solidFill>
                <a:latin typeface="Menlo" charset="0"/>
              </a:rPr>
              <a:t>(</a:t>
            </a:r>
            <a:r>
              <a:rPr lang="is-IS" altLang="zh-CN" sz="2400" dirty="0">
                <a:solidFill>
                  <a:srgbClr val="1C464A"/>
                </a:solidFill>
                <a:latin typeface="Menlo" charset="0"/>
              </a:rPr>
              <a:t>lqueuetp</a:t>
            </a:r>
            <a:r>
              <a:rPr lang="is-IS" altLang="zh-CN" sz="2400" dirty="0">
                <a:solidFill>
                  <a:srgbClr val="000000"/>
                </a:solidFill>
                <a:latin typeface="Menlo" charset="0"/>
              </a:rPr>
              <a:t> *lq){</a:t>
            </a:r>
          </a:p>
          <a:p>
            <a:r>
              <a:rPr lang="is-IS" altLang="zh-CN" sz="2400" dirty="0">
                <a:solidFill>
                  <a:srgbClr val="000000"/>
                </a:solidFill>
                <a:latin typeface="Menlo" charset="0"/>
              </a:rPr>
              <a:t>    </a:t>
            </a:r>
            <a:r>
              <a:rPr lang="is-IS" altLang="zh-CN" sz="2400" b="1" dirty="0">
                <a:solidFill>
                  <a:srgbClr val="9B2393"/>
                </a:solidFill>
                <a:latin typeface="Menlo" charset="0"/>
              </a:rPr>
              <a:t>int</a:t>
            </a:r>
            <a:r>
              <a:rPr lang="is-IS" altLang="zh-CN" sz="2400" dirty="0">
                <a:solidFill>
                  <a:srgbClr val="000000"/>
                </a:solidFill>
                <a:latin typeface="Menlo" charset="0"/>
              </a:rPr>
              <a:t> len = </a:t>
            </a:r>
            <a:r>
              <a:rPr lang="is-IS" altLang="zh-CN" sz="2400" dirty="0">
                <a:solidFill>
                  <a:srgbClr val="1C00CF"/>
                </a:solidFill>
                <a:latin typeface="Menlo" charset="0"/>
              </a:rPr>
              <a:t>0</a:t>
            </a:r>
            <a:r>
              <a:rPr lang="is-IS" altLang="zh-CN" sz="2400" dirty="0">
                <a:solidFill>
                  <a:srgbClr val="000000"/>
                </a:solidFill>
                <a:latin typeface="Menlo" charset="0"/>
              </a:rPr>
              <a:t>;</a:t>
            </a:r>
          </a:p>
          <a:p>
            <a:r>
              <a:rPr lang="is-IS" altLang="zh-CN" sz="2400" dirty="0">
                <a:solidFill>
                  <a:srgbClr val="000000"/>
                </a:solidFill>
                <a:latin typeface="Menlo" charset="0"/>
              </a:rPr>
              <a:t>    </a:t>
            </a:r>
            <a:r>
              <a:rPr lang="is-IS" altLang="zh-CN" sz="2400" dirty="0">
                <a:solidFill>
                  <a:srgbClr val="1C464A"/>
                </a:solidFill>
                <a:latin typeface="Menlo" charset="0"/>
              </a:rPr>
              <a:t>nodetype</a:t>
            </a:r>
            <a:r>
              <a:rPr lang="is-IS" altLang="zh-CN" sz="2400" dirty="0">
                <a:solidFill>
                  <a:srgbClr val="000000"/>
                </a:solidFill>
                <a:latin typeface="Menlo" charset="0"/>
              </a:rPr>
              <a:t> *p = lq-&gt;</a:t>
            </a:r>
            <a:r>
              <a:rPr lang="is-IS" altLang="zh-CN" sz="2400" dirty="0">
                <a:solidFill>
                  <a:srgbClr val="326D74"/>
                </a:solidFill>
                <a:latin typeface="Menlo" charset="0"/>
              </a:rPr>
              <a:t>front</a:t>
            </a:r>
            <a:r>
              <a:rPr lang="is-IS" altLang="zh-CN" sz="2400" dirty="0">
                <a:solidFill>
                  <a:srgbClr val="000000"/>
                </a:solidFill>
                <a:latin typeface="Menlo" charset="0"/>
              </a:rPr>
              <a:t>-&gt;</a:t>
            </a:r>
            <a:r>
              <a:rPr lang="is-IS" altLang="zh-CN" sz="2400" dirty="0">
                <a:solidFill>
                  <a:srgbClr val="326D74"/>
                </a:solidFill>
                <a:latin typeface="Menlo" charset="0"/>
              </a:rPr>
              <a:t>next</a:t>
            </a:r>
            <a:r>
              <a:rPr lang="is-IS" altLang="zh-CN" sz="2400" dirty="0">
                <a:solidFill>
                  <a:srgbClr val="000000"/>
                </a:solidFill>
                <a:latin typeface="Menlo" charset="0"/>
              </a:rPr>
              <a:t>;</a:t>
            </a:r>
          </a:p>
          <a:p>
            <a:r>
              <a:rPr lang="is-IS" altLang="zh-CN" sz="2400" dirty="0">
                <a:solidFill>
                  <a:srgbClr val="000000"/>
                </a:solidFill>
                <a:latin typeface="Menlo" charset="0"/>
              </a:rPr>
              <a:t>    </a:t>
            </a:r>
            <a:r>
              <a:rPr lang="is-IS" altLang="zh-CN" sz="2400" b="1" dirty="0">
                <a:solidFill>
                  <a:srgbClr val="9B2393"/>
                </a:solidFill>
                <a:latin typeface="Menlo" charset="0"/>
              </a:rPr>
              <a:t>while</a:t>
            </a:r>
            <a:r>
              <a:rPr lang="is-IS" altLang="zh-CN" sz="2400" dirty="0">
                <a:solidFill>
                  <a:srgbClr val="000000"/>
                </a:solidFill>
                <a:latin typeface="Menlo" charset="0"/>
              </a:rPr>
              <a:t> (p) {</a:t>
            </a:r>
          </a:p>
          <a:p>
            <a:r>
              <a:rPr lang="is-IS" altLang="zh-CN" sz="2400" dirty="0">
                <a:solidFill>
                  <a:srgbClr val="000000"/>
                </a:solidFill>
                <a:latin typeface="Menlo" charset="0"/>
              </a:rPr>
              <a:t>        len++;</a:t>
            </a:r>
          </a:p>
          <a:p>
            <a:r>
              <a:rPr lang="is-IS" altLang="zh-CN" sz="2400" dirty="0">
                <a:solidFill>
                  <a:srgbClr val="000000"/>
                </a:solidFill>
                <a:latin typeface="Menlo" charset="0"/>
              </a:rPr>
              <a:t>        p = p-&gt;</a:t>
            </a:r>
            <a:r>
              <a:rPr lang="is-IS" altLang="zh-CN" sz="2400" dirty="0">
                <a:solidFill>
                  <a:srgbClr val="326D74"/>
                </a:solidFill>
                <a:latin typeface="Menlo" charset="0"/>
              </a:rPr>
              <a:t>next</a:t>
            </a:r>
            <a:r>
              <a:rPr lang="is-IS" altLang="zh-CN" sz="2400" dirty="0">
                <a:solidFill>
                  <a:srgbClr val="000000"/>
                </a:solidFill>
                <a:latin typeface="Menlo" charset="0"/>
              </a:rPr>
              <a:t>;</a:t>
            </a:r>
          </a:p>
          <a:p>
            <a:r>
              <a:rPr lang="is-IS" altLang="zh-CN" sz="2400" dirty="0">
                <a:solidFill>
                  <a:srgbClr val="000000"/>
                </a:solidFill>
                <a:latin typeface="Menlo" charset="0"/>
              </a:rPr>
              <a:t>    }</a:t>
            </a:r>
          </a:p>
          <a:p>
            <a:r>
              <a:rPr lang="is-IS" altLang="zh-CN" sz="2400" dirty="0">
                <a:solidFill>
                  <a:srgbClr val="000000"/>
                </a:solidFill>
                <a:latin typeface="Menlo" charset="0"/>
              </a:rPr>
              <a:t>    </a:t>
            </a:r>
            <a:r>
              <a:rPr lang="is-IS" altLang="zh-CN" sz="2400" b="1" dirty="0">
                <a:solidFill>
                  <a:srgbClr val="9B2393"/>
                </a:solidFill>
                <a:latin typeface="Menlo" charset="0"/>
              </a:rPr>
              <a:t>return</a:t>
            </a:r>
            <a:r>
              <a:rPr lang="is-IS" altLang="zh-CN" sz="2400" dirty="0">
                <a:solidFill>
                  <a:srgbClr val="000000"/>
                </a:solidFill>
                <a:latin typeface="Menlo" charset="0"/>
              </a:rPr>
              <a:t> len;</a:t>
            </a:r>
          </a:p>
          <a:p>
            <a:r>
              <a:rPr lang="is-IS" altLang="zh-CN" sz="2400" dirty="0">
                <a:solidFill>
                  <a:srgbClr val="000000"/>
                </a:solidFill>
                <a:latin typeface="Menlo" charset="0"/>
              </a:rPr>
              <a:t>}</a:t>
            </a:r>
            <a:endParaRPr lang="is-IS" altLang="zh-CN" sz="2400" dirty="0">
              <a:solidFill>
                <a:srgbClr val="000000"/>
              </a:solidFill>
              <a:effectLst/>
              <a:latin typeface="Menlo" charset="0"/>
            </a:endParaRPr>
          </a:p>
        </p:txBody>
      </p:sp>
    </p:spTree>
    <p:extLst>
      <p:ext uri="{BB962C8B-B14F-4D97-AF65-F5344CB8AC3E}">
        <p14:creationId xmlns:p14="http://schemas.microsoft.com/office/powerpoint/2010/main" val="3897163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1722737" y="603936"/>
            <a:ext cx="6313757" cy="5833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charset="2"/>
              <a:buChar char="l"/>
            </a:pPr>
            <a:r>
              <a:rPr kumimoji="1" lang="zh-CN" altLang="en-US" sz="3200" dirty="0">
                <a:latin typeface="STKaiti" charset="-122"/>
                <a:ea typeface="STKaiti" charset="-122"/>
                <a:cs typeface="STKaiti" charset="-122"/>
              </a:rPr>
              <a:t>递归的概念</a:t>
            </a:r>
          </a:p>
        </p:txBody>
      </p:sp>
      <p:sp>
        <p:nvSpPr>
          <p:cNvPr id="6" name="文本框 5"/>
          <p:cNvSpPr txBox="1"/>
          <p:nvPr/>
        </p:nvSpPr>
        <p:spPr>
          <a:xfrm>
            <a:off x="796906" y="1729539"/>
            <a:ext cx="10587373" cy="3662541"/>
          </a:xfrm>
          <a:prstGeom prst="rect">
            <a:avLst/>
          </a:prstGeom>
          <a:noFill/>
          <a:ln>
            <a:noFill/>
          </a:ln>
        </p:spPr>
        <p:txBody>
          <a:bodyPr wrap="square" rtlCol="0">
            <a:spAutoFit/>
          </a:bodyPr>
          <a:lstStyle/>
          <a:p>
            <a:r>
              <a:rPr kumimoji="1" lang="zh-CN" altLang="en-US" sz="3600" dirty="0">
                <a:solidFill>
                  <a:srgbClr val="C00000"/>
                </a:solidFill>
                <a:latin typeface="STKaiti" charset="-122"/>
                <a:ea typeface="STKaiti" charset="-122"/>
                <a:cs typeface="STKaiti" charset="-122"/>
              </a:rPr>
              <a:t>定义</a:t>
            </a:r>
            <a:r>
              <a:rPr kumimoji="1" lang="zh-CN" altLang="en-US" sz="2800" dirty="0">
                <a:latin typeface="STKaiti" charset="-122"/>
                <a:ea typeface="STKaiti" charset="-122"/>
                <a:cs typeface="STKaiti" charset="-122"/>
              </a:rPr>
              <a:t>：递归是直接或间接调用本身的一种方法。</a:t>
            </a:r>
            <a:endParaRPr kumimoji="1" lang="en-US" altLang="zh-CN" sz="2800" dirty="0">
              <a:latin typeface="STKaiti" charset="-122"/>
              <a:ea typeface="STKaiti" charset="-122"/>
              <a:cs typeface="STKaiti" charset="-122"/>
            </a:endParaRPr>
          </a:p>
          <a:p>
            <a:endParaRPr kumimoji="1" lang="en-US" altLang="zh-CN" sz="2800" dirty="0">
              <a:latin typeface="STKaiti" charset="-122"/>
              <a:ea typeface="STKaiti" charset="-122"/>
              <a:cs typeface="STKaiti" charset="-122"/>
            </a:endParaRPr>
          </a:p>
          <a:p>
            <a:r>
              <a:rPr kumimoji="1" lang="zh-CN" altLang="en-US" sz="2800" b="1" dirty="0">
                <a:latin typeface="STKaiti" charset="-122"/>
                <a:ea typeface="STKaiti" charset="-122"/>
                <a:cs typeface="STKaiti" charset="-122"/>
              </a:rPr>
              <a:t>基本思想</a:t>
            </a:r>
            <a:r>
              <a:rPr kumimoji="1" lang="zh-CN" altLang="en-US" sz="2800" dirty="0">
                <a:latin typeface="STKaiti" charset="-122"/>
                <a:ea typeface="STKaiti" charset="-122"/>
                <a:cs typeface="STKaiti" charset="-122"/>
              </a:rPr>
              <a:t>：递归就是有去有回（有递推和回归）。它将一个问题划分成一个活多个规模更小的子问题，然后用同样的方法解决这些规模更小的问题，这些问题不断从大到小，从远及近的过程中，会有一个终点，一个临界点，一个到了那个点就不能再往更小，更远的地方走下去的点，这个点叫做</a:t>
            </a:r>
            <a:r>
              <a:rPr kumimoji="1" lang="zh-CN" altLang="en-US" sz="2800" b="1" dirty="0">
                <a:solidFill>
                  <a:schemeClr val="accent2"/>
                </a:solidFill>
                <a:latin typeface="STKaiti" charset="-122"/>
                <a:ea typeface="STKaiti" charset="-122"/>
                <a:cs typeface="STKaiti" charset="-122"/>
              </a:rPr>
              <a:t>递归出口</a:t>
            </a:r>
            <a:r>
              <a:rPr kumimoji="1" lang="zh-CN" altLang="en-US" sz="2800" dirty="0">
                <a:latin typeface="STKaiti" charset="-122"/>
                <a:ea typeface="STKaiti" charset="-122"/>
                <a:cs typeface="STKaiti" charset="-122"/>
              </a:rPr>
              <a:t>。然后从那个点开始，原路返回到原点，就求得了最初想知道的值。</a:t>
            </a:r>
            <a:endParaRPr kumimoji="1" lang="en-US"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3245937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1814177" y="592506"/>
            <a:ext cx="6313757" cy="5833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charset="2"/>
              <a:buChar char="l"/>
            </a:pPr>
            <a:r>
              <a:rPr kumimoji="1" lang="zh-CN" altLang="en-US" sz="3200" dirty="0">
                <a:latin typeface="STKaiti" charset="-122"/>
                <a:ea typeface="STKaiti" charset="-122"/>
                <a:cs typeface="STKaiti" charset="-122"/>
              </a:rPr>
              <a:t>递归的概念</a:t>
            </a:r>
          </a:p>
        </p:txBody>
      </p:sp>
      <p:sp>
        <p:nvSpPr>
          <p:cNvPr id="6" name="文本框 5"/>
          <p:cNvSpPr txBox="1"/>
          <p:nvPr/>
        </p:nvSpPr>
        <p:spPr>
          <a:xfrm>
            <a:off x="796906" y="1729539"/>
            <a:ext cx="10793113" cy="2800767"/>
          </a:xfrm>
          <a:prstGeom prst="rect">
            <a:avLst/>
          </a:prstGeom>
          <a:noFill/>
          <a:ln>
            <a:noFill/>
          </a:ln>
        </p:spPr>
        <p:txBody>
          <a:bodyPr wrap="square" rtlCol="0">
            <a:spAutoFit/>
          </a:bodyPr>
          <a:lstStyle/>
          <a:p>
            <a:r>
              <a:rPr kumimoji="1" lang="zh-CN" altLang="en-US" sz="3200" dirty="0">
                <a:latin typeface="STKaiti" charset="-122"/>
                <a:ea typeface="STKaiti" charset="-122"/>
                <a:cs typeface="STKaiti" charset="-122"/>
              </a:rPr>
              <a:t>举例</a:t>
            </a:r>
            <a:r>
              <a:rPr kumimoji="1" lang="zh-CN" altLang="en-US" sz="2400" dirty="0">
                <a:latin typeface="STKaiti" charset="-122"/>
                <a:ea typeface="STKaiti" charset="-122"/>
                <a:cs typeface="STKaiti" charset="-122"/>
              </a:rPr>
              <a:t>：假如你在超市收银台排队结账，你想知道自己现在排第几个。但是排队的人比较多，你懒得去数，于是你向前面的人问道：“你好，请问你排第几个？”，因为如果你知道你前面的人的序号，自己只需要加上</a:t>
            </a:r>
            <a:r>
              <a:rPr kumimoji="1" lang="en-US" altLang="zh-CN" sz="2400" dirty="0">
                <a:latin typeface="STKaiti" charset="-122"/>
                <a:ea typeface="STKaiti" charset="-122"/>
                <a:cs typeface="STKaiti" charset="-122"/>
              </a:rPr>
              <a:t>1</a:t>
            </a:r>
            <a:r>
              <a:rPr kumimoji="1" lang="zh-CN" altLang="en-US" sz="2400" dirty="0">
                <a:latin typeface="STKaiti" charset="-122"/>
                <a:ea typeface="STKaiti" charset="-122"/>
                <a:cs typeface="STKaiti" charset="-122"/>
              </a:rPr>
              <a:t>就可以了。但是呢，前面的人也不清楚自己排第几，于是他又问他前面的那个人，依次类推，直到问到了排在最前面的那个人，那个人有点无奈的告诉向他问问题的人：“我排第一”。于是大家都知道自己排第几了。这就是递归。</a:t>
            </a:r>
            <a:endParaRPr kumimoji="1" lang="en-US" altLang="zh-CN" sz="2400" dirty="0">
              <a:latin typeface="STKaiti" charset="-122"/>
              <a:ea typeface="STKaiti" charset="-122"/>
              <a:cs typeface="STKaiti" charset="-122"/>
            </a:endParaRPr>
          </a:p>
          <a:p>
            <a:endParaRPr kumimoji="1" lang="en-US" altLang="zh-CN" sz="2400" dirty="0">
              <a:latin typeface="STKaiti" charset="-122"/>
              <a:ea typeface="STKaiti" charset="-122"/>
              <a:cs typeface="STKaiti" charset="-122"/>
            </a:endParaRPr>
          </a:p>
        </p:txBody>
      </p:sp>
    </p:spTree>
    <p:extLst>
      <p:ext uri="{BB962C8B-B14F-4D97-AF65-F5344CB8AC3E}">
        <p14:creationId xmlns:p14="http://schemas.microsoft.com/office/powerpoint/2010/main" val="675375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2031347" y="603936"/>
            <a:ext cx="6313757" cy="5833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charset="2"/>
              <a:buChar char="l"/>
            </a:pPr>
            <a:r>
              <a:rPr kumimoji="1" lang="zh-CN" altLang="en-US" sz="3200" dirty="0">
                <a:latin typeface="STKaiti" charset="-122"/>
                <a:ea typeface="STKaiti" charset="-122"/>
                <a:cs typeface="STKaiti" charset="-122"/>
              </a:rPr>
              <a:t>递归的概念</a:t>
            </a:r>
          </a:p>
        </p:txBody>
      </p:sp>
      <mc:AlternateContent xmlns:mc="http://schemas.openxmlformats.org/markup-compatibility/2006" xmlns:a14="http://schemas.microsoft.com/office/drawing/2010/main">
        <mc:Choice Requires="a14">
          <p:sp>
            <p:nvSpPr>
              <p:cNvPr id="6" name="文本框 5"/>
              <p:cNvSpPr txBox="1"/>
              <p:nvPr/>
            </p:nvSpPr>
            <p:spPr>
              <a:xfrm>
                <a:off x="411895" y="1579313"/>
                <a:ext cx="10693251" cy="4834400"/>
              </a:xfrm>
              <a:prstGeom prst="rect">
                <a:avLst/>
              </a:prstGeom>
              <a:noFill/>
              <a:ln>
                <a:noFill/>
              </a:ln>
            </p:spPr>
            <p:txBody>
              <a:bodyPr wrap="square" rtlCol="0">
                <a:spAutoFit/>
              </a:bodyPr>
              <a:lstStyle/>
              <a:p>
                <a:r>
                  <a:rPr kumimoji="1" lang="en-US" altLang="zh-CN" sz="2800" dirty="0">
                    <a:latin typeface="STKaiti" charset="-122"/>
                    <a:ea typeface="STKaiti" charset="-122"/>
                    <a:cs typeface="STKaiti" charset="-122"/>
                  </a:rPr>
                  <a:t>【</a:t>
                </a:r>
                <a:r>
                  <a:rPr kumimoji="1" lang="zh-CN" altLang="en-US" sz="2800" dirty="0">
                    <a:latin typeface="STKaiti" charset="-122"/>
                    <a:ea typeface="STKaiti" charset="-122"/>
                    <a:cs typeface="STKaiti" charset="-122"/>
                  </a:rPr>
                  <a:t>例</a:t>
                </a:r>
                <a:r>
                  <a:rPr kumimoji="1" lang="en-US" altLang="zh-CN" sz="2800" dirty="0">
                    <a:latin typeface="STKaiti" charset="-122"/>
                    <a:ea typeface="STKaiti" charset="-122"/>
                    <a:cs typeface="STKaiti" charset="-122"/>
                  </a:rPr>
                  <a:t>】</a:t>
                </a:r>
                <a:r>
                  <a:rPr kumimoji="1" lang="zh-CN" altLang="en-US" sz="2800" dirty="0">
                    <a:latin typeface="STKaiti" charset="-122"/>
                    <a:ea typeface="STKaiti" charset="-122"/>
                    <a:cs typeface="STKaiti" charset="-122"/>
                  </a:rPr>
                  <a:t>求解</a:t>
                </a: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的</a:t>
                </a:r>
                <a:r>
                  <a:rPr kumimoji="1" lang="en-US" altLang="zh-CN" sz="2800" dirty="0">
                    <a:latin typeface="STKaiti" charset="-122"/>
                    <a:ea typeface="STKaiti" charset="-122"/>
                    <a:cs typeface="STKaiti" charset="-122"/>
                  </a:rPr>
                  <a:t>n</a:t>
                </a:r>
                <a:r>
                  <a:rPr kumimoji="1" lang="zh-CN" altLang="en-US" sz="2800" dirty="0">
                    <a:latin typeface="STKaiti" charset="-122"/>
                    <a:ea typeface="STKaiti" charset="-122"/>
                    <a:cs typeface="STKaiti" charset="-122"/>
                  </a:rPr>
                  <a:t>次幂，即</a:t>
                </a:r>
                <a14:m>
                  <m:oMath xmlns:m="http://schemas.openxmlformats.org/officeDocument/2006/math">
                    <m:r>
                      <a:rPr kumimoji="1" lang="en-US" altLang="zh-CN" sz="2800" b="0" i="1" smtClean="0">
                        <a:latin typeface="Cambria Math" charset="0"/>
                        <a:ea typeface="STKaiti" charset="-122"/>
                        <a:cs typeface="STKaiti" charset="-122"/>
                      </a:rPr>
                      <m:t>𝑓</m:t>
                    </m:r>
                    <m:d>
                      <m:dPr>
                        <m:ctrlPr>
                          <a:rPr kumimoji="1" lang="en-US" altLang="zh-CN" sz="2800" b="0" i="1" smtClean="0">
                            <a:latin typeface="Cambria Math" panose="02040503050406030204" pitchFamily="18" charset="0"/>
                            <a:ea typeface="STKaiti" charset="-122"/>
                            <a:cs typeface="STKaiti" charset="-122"/>
                          </a:rPr>
                        </m:ctrlPr>
                      </m:dPr>
                      <m:e>
                        <m:r>
                          <a:rPr kumimoji="1" lang="en-US" altLang="zh-CN" sz="2800" b="0" i="1" smtClean="0">
                            <a:latin typeface="Cambria Math" charset="0"/>
                            <a:ea typeface="STKaiti" charset="-122"/>
                            <a:cs typeface="STKaiti" charset="-122"/>
                          </a:rPr>
                          <m:t>𝑛</m:t>
                        </m:r>
                      </m:e>
                    </m:d>
                    <m:r>
                      <a:rPr kumimoji="1" lang="en-US" altLang="zh-CN" sz="2800" b="0" i="1" smtClean="0">
                        <a:latin typeface="Cambria Math" charset="0"/>
                        <a:ea typeface="STKaiti" charset="-122"/>
                        <a:cs typeface="STKaiti" charset="-122"/>
                      </a:rPr>
                      <m:t>=</m:t>
                    </m:r>
                    <m:sSup>
                      <m:sSupPr>
                        <m:ctrlPr>
                          <a:rPr kumimoji="1" lang="en-US" altLang="zh-CN" sz="2800" b="0" i="1" smtClean="0">
                            <a:latin typeface="Cambria Math" panose="02040503050406030204" pitchFamily="18" charset="0"/>
                            <a:ea typeface="STKaiti" charset="-122"/>
                            <a:cs typeface="STKaiti" charset="-122"/>
                          </a:rPr>
                        </m:ctrlPr>
                      </m:sSupPr>
                      <m:e>
                        <m:r>
                          <a:rPr kumimoji="1" lang="en-US" altLang="zh-CN" sz="2800" b="0" i="1" smtClean="0">
                            <a:latin typeface="Cambria Math" charset="0"/>
                            <a:ea typeface="STKaiti" charset="-122"/>
                            <a:cs typeface="STKaiti" charset="-122"/>
                          </a:rPr>
                          <m:t>2</m:t>
                        </m:r>
                      </m:e>
                      <m:sup>
                        <m:r>
                          <a:rPr kumimoji="1" lang="en-US" altLang="zh-CN" sz="2800" b="0" i="1" smtClean="0">
                            <a:latin typeface="Cambria Math" charset="0"/>
                            <a:ea typeface="STKaiti" charset="-122"/>
                            <a:cs typeface="STKaiti" charset="-122"/>
                          </a:rPr>
                          <m:t>𝑛</m:t>
                        </m:r>
                      </m:sup>
                    </m:sSup>
                  </m:oMath>
                </a14:m>
                <a:endParaRPr kumimoji="1" lang="en-US" altLang="zh-CN" sz="2800" dirty="0">
                  <a:latin typeface="STKaiti" charset="-122"/>
                  <a:ea typeface="STKaiti" charset="-122"/>
                  <a:cs typeface="STKaiti" charset="-122"/>
                </a:endParaRPr>
              </a:p>
              <a:p>
                <a:r>
                  <a:rPr kumimoji="1" lang="zh-CN" altLang="en-US" sz="2400" dirty="0">
                    <a:latin typeface="STKaiti" charset="-122"/>
                    <a:ea typeface="STKaiti" charset="-122"/>
                    <a:cs typeface="STKaiti" charset="-122"/>
                  </a:rPr>
                  <a:t>分析：</a:t>
                </a:r>
                <a:endParaRPr kumimoji="1" lang="en-US" altLang="zh-CN" sz="2400" dirty="0">
                  <a:latin typeface="STKaiti" charset="-122"/>
                  <a:ea typeface="STKaiti" charset="-122"/>
                  <a:cs typeface="STKaiti" charset="-122"/>
                </a:endParaRPr>
              </a:p>
              <a:p>
                <a:r>
                  <a:rPr kumimoji="1" lang="zh-CN" altLang="en-US" sz="2400" dirty="0">
                    <a:latin typeface="STKaiti" charset="-122"/>
                    <a:ea typeface="STKaiti" charset="-122"/>
                    <a:cs typeface="STKaiti" charset="-122"/>
                  </a:rPr>
                  <a:t>当</a:t>
                </a:r>
                <a:r>
                  <a:rPr kumimoji="1" lang="en-US" altLang="zh-CN" sz="2400" dirty="0">
                    <a:latin typeface="STKaiti" charset="-122"/>
                    <a:ea typeface="STKaiti" charset="-122"/>
                    <a:cs typeface="STKaiti" charset="-122"/>
                  </a:rPr>
                  <a:t>n=1</a:t>
                </a:r>
                <a:r>
                  <a:rPr kumimoji="1" lang="zh-CN" altLang="en-US" sz="2400" dirty="0">
                    <a:latin typeface="STKaiti" charset="-122"/>
                    <a:ea typeface="STKaiti" charset="-122"/>
                    <a:cs typeface="STKaiti" charset="-122"/>
                  </a:rPr>
                  <a:t>时，</a:t>
                </a:r>
                <a:r>
                  <a:rPr kumimoji="1" lang="en-US" altLang="zh-CN" sz="2400" dirty="0">
                    <a:ea typeface="STKaiti" charset="-122"/>
                    <a:cs typeface="STKaiti" charset="-122"/>
                  </a:rPr>
                  <a:t> </a:t>
                </a:r>
                <a14:m>
                  <m:oMath xmlns:m="http://schemas.openxmlformats.org/officeDocument/2006/math">
                    <m:r>
                      <a:rPr kumimoji="1" lang="en-US" altLang="zh-CN" sz="2400" i="1">
                        <a:latin typeface="Cambria Math" charset="0"/>
                        <a:ea typeface="STKaiti" charset="-122"/>
                        <a:cs typeface="STKaiti" charset="-122"/>
                      </a:rPr>
                      <m:t>𝑓</m:t>
                    </m:r>
                    <m:d>
                      <m:dPr>
                        <m:ctrlPr>
                          <a:rPr kumimoji="1" lang="en-US" altLang="zh-CN" sz="2400" i="1">
                            <a:latin typeface="Cambria Math" panose="02040503050406030204" pitchFamily="18" charset="0"/>
                            <a:ea typeface="STKaiti" charset="-122"/>
                            <a:cs typeface="STKaiti" charset="-122"/>
                          </a:rPr>
                        </m:ctrlPr>
                      </m:dPr>
                      <m:e>
                        <m:r>
                          <a:rPr kumimoji="1" lang="en-US" altLang="zh-CN" sz="2400" b="0" i="1" smtClean="0">
                            <a:latin typeface="Cambria Math" charset="0"/>
                            <a:ea typeface="STKaiti" charset="-122"/>
                            <a:cs typeface="STKaiti" charset="-122"/>
                          </a:rPr>
                          <m:t>1</m:t>
                        </m:r>
                      </m:e>
                    </m:d>
                    <m:r>
                      <a:rPr kumimoji="1" lang="en-US" altLang="zh-CN" sz="2400" i="1">
                        <a:latin typeface="Cambria Math" charset="0"/>
                        <a:ea typeface="STKaiti" charset="-122"/>
                        <a:cs typeface="STKaiti" charset="-122"/>
                      </a:rPr>
                      <m:t>=</m:t>
                    </m:r>
                    <m:sSup>
                      <m:sSupPr>
                        <m:ctrlPr>
                          <a:rPr kumimoji="1" lang="en-US" altLang="zh-CN" sz="2400" i="1">
                            <a:latin typeface="Cambria Math" panose="02040503050406030204" pitchFamily="18" charset="0"/>
                            <a:ea typeface="STKaiti" charset="-122"/>
                            <a:cs typeface="STKaiti" charset="-122"/>
                          </a:rPr>
                        </m:ctrlPr>
                      </m:sSupPr>
                      <m:e>
                        <m:r>
                          <a:rPr kumimoji="1" lang="en-US" altLang="zh-CN" sz="2400" i="1">
                            <a:latin typeface="Cambria Math" charset="0"/>
                            <a:ea typeface="STKaiti" charset="-122"/>
                            <a:cs typeface="STKaiti" charset="-122"/>
                          </a:rPr>
                          <m:t>2</m:t>
                        </m:r>
                      </m:e>
                      <m:sup>
                        <m:r>
                          <a:rPr kumimoji="1" lang="en-US" altLang="zh-CN" sz="2400" b="0" i="1" smtClean="0">
                            <a:latin typeface="Cambria Math" charset="0"/>
                            <a:ea typeface="STKaiti" charset="-122"/>
                            <a:cs typeface="STKaiti" charset="-122"/>
                          </a:rPr>
                          <m:t>1</m:t>
                        </m:r>
                      </m:sup>
                    </m:sSup>
                    <m:r>
                      <a:rPr kumimoji="1" lang="en-US" altLang="zh-CN" sz="2400" b="0" i="1" smtClean="0">
                        <a:latin typeface="Cambria Math" charset="0"/>
                        <a:ea typeface="STKaiti" charset="-122"/>
                        <a:cs typeface="STKaiti" charset="-122"/>
                      </a:rPr>
                      <m:t>=2</m:t>
                    </m:r>
                  </m:oMath>
                </a14:m>
                <a:endParaRPr kumimoji="1" lang="en-US" altLang="zh-CN" sz="2400" dirty="0">
                  <a:latin typeface="STKaiti" charset="-122"/>
                  <a:ea typeface="STKaiti" charset="-122"/>
                  <a:cs typeface="STKaiti" charset="-122"/>
                </a:endParaRPr>
              </a:p>
              <a:p>
                <a:r>
                  <a:rPr kumimoji="1" lang="zh-CN" altLang="en-US" sz="2400" dirty="0">
                    <a:latin typeface="STKaiti" charset="-122"/>
                    <a:ea typeface="STKaiti" charset="-122"/>
                    <a:cs typeface="STKaiti" charset="-122"/>
                  </a:rPr>
                  <a:t>当</a:t>
                </a:r>
                <a:r>
                  <a:rPr kumimoji="1" lang="en-US" altLang="zh-CN" sz="2400" dirty="0">
                    <a:latin typeface="STKaiti" charset="-122"/>
                    <a:ea typeface="STKaiti" charset="-122"/>
                    <a:cs typeface="STKaiti" charset="-122"/>
                  </a:rPr>
                  <a:t>n&gt;1</a:t>
                </a:r>
                <a:r>
                  <a:rPr kumimoji="1" lang="zh-CN" altLang="en-US" sz="2400" dirty="0">
                    <a:latin typeface="STKaiti" charset="-122"/>
                    <a:ea typeface="STKaiti" charset="-122"/>
                    <a:cs typeface="STKaiti" charset="-122"/>
                  </a:rPr>
                  <a:t>时，可以把原问题</a:t>
                </a:r>
                <a14:m>
                  <m:oMath xmlns:m="http://schemas.openxmlformats.org/officeDocument/2006/math">
                    <m:r>
                      <a:rPr kumimoji="1" lang="en-US" altLang="zh-CN" sz="2400" i="1">
                        <a:latin typeface="Cambria Math" charset="0"/>
                        <a:ea typeface="STKaiti" charset="-122"/>
                        <a:cs typeface="STKaiti" charset="-122"/>
                      </a:rPr>
                      <m:t>𝑓</m:t>
                    </m:r>
                    <m:d>
                      <m:dPr>
                        <m:ctrlPr>
                          <a:rPr kumimoji="1" lang="en-US" altLang="zh-CN" sz="2400" i="1">
                            <a:latin typeface="Cambria Math" panose="02040503050406030204" pitchFamily="18" charset="0"/>
                            <a:ea typeface="STKaiti" charset="-122"/>
                            <a:cs typeface="STKaiti" charset="-122"/>
                          </a:rPr>
                        </m:ctrlPr>
                      </m:dPr>
                      <m:e>
                        <m:r>
                          <a:rPr kumimoji="1" lang="en-US" altLang="zh-CN" sz="2400" i="1">
                            <a:latin typeface="Cambria Math" charset="0"/>
                            <a:ea typeface="STKaiti" charset="-122"/>
                            <a:cs typeface="STKaiti" charset="-122"/>
                          </a:rPr>
                          <m:t>𝑛</m:t>
                        </m:r>
                      </m:e>
                    </m:d>
                  </m:oMath>
                </a14:m>
                <a:r>
                  <a:rPr kumimoji="1" lang="zh-CN" altLang="en-US" sz="2400" dirty="0">
                    <a:latin typeface="STKaiti" charset="-122"/>
                    <a:ea typeface="STKaiti" charset="-122"/>
                    <a:cs typeface="STKaiti" charset="-122"/>
                  </a:rPr>
                  <a:t>分解为</a:t>
                </a:r>
                <a14:m>
                  <m:oMath xmlns:m="http://schemas.openxmlformats.org/officeDocument/2006/math">
                    <m:r>
                      <a:rPr kumimoji="1" lang="en-US" altLang="zh-CN" sz="2400" i="1">
                        <a:latin typeface="Cambria Math" charset="0"/>
                        <a:ea typeface="STKaiti" charset="-122"/>
                        <a:cs typeface="STKaiti" charset="-122"/>
                      </a:rPr>
                      <m:t>𝑓</m:t>
                    </m:r>
                    <m:d>
                      <m:dPr>
                        <m:ctrlPr>
                          <a:rPr kumimoji="1" lang="en-US" altLang="zh-CN" sz="2400" i="1">
                            <a:latin typeface="Cambria Math" panose="02040503050406030204" pitchFamily="18" charset="0"/>
                            <a:ea typeface="STKaiti" charset="-122"/>
                            <a:cs typeface="STKaiti" charset="-122"/>
                          </a:rPr>
                        </m:ctrlPr>
                      </m:dPr>
                      <m:e>
                        <m:r>
                          <a:rPr kumimoji="1" lang="en-US" altLang="zh-CN" sz="2400" i="1">
                            <a:latin typeface="Cambria Math" charset="0"/>
                            <a:ea typeface="STKaiti" charset="-122"/>
                            <a:cs typeface="STKaiti" charset="-122"/>
                          </a:rPr>
                          <m:t>𝑛</m:t>
                        </m:r>
                      </m:e>
                    </m:d>
                    <m:r>
                      <a:rPr kumimoji="1" lang="en-US" altLang="zh-CN" sz="2400" i="1" smtClean="0">
                        <a:latin typeface="Cambria Math" charset="0"/>
                        <a:ea typeface="STKaiti" charset="-122"/>
                        <a:cs typeface="STKaiti" charset="-122"/>
                      </a:rPr>
                      <m:t>=</m:t>
                    </m:r>
                    <m:sSup>
                      <m:sSupPr>
                        <m:ctrlPr>
                          <a:rPr kumimoji="1" lang="en-US" altLang="zh-CN" sz="2400" i="1" smtClean="0">
                            <a:latin typeface="Cambria Math" panose="02040503050406030204" pitchFamily="18" charset="0"/>
                            <a:ea typeface="STKaiti" charset="-122"/>
                            <a:cs typeface="STKaiti" charset="-122"/>
                          </a:rPr>
                        </m:ctrlPr>
                      </m:sSupPr>
                      <m:e>
                        <m:r>
                          <a:rPr kumimoji="1" lang="en-US" altLang="zh-CN" sz="2400" i="1">
                            <a:latin typeface="Cambria Math" charset="0"/>
                            <a:ea typeface="STKaiti" charset="-122"/>
                            <a:cs typeface="STKaiti" charset="-122"/>
                          </a:rPr>
                          <m:t>2</m:t>
                        </m:r>
                      </m:e>
                      <m:sup>
                        <m:r>
                          <a:rPr kumimoji="1" lang="en-US" altLang="zh-CN" sz="2400" i="1">
                            <a:latin typeface="Cambria Math" charset="0"/>
                            <a:ea typeface="STKaiti" charset="-122"/>
                            <a:cs typeface="STKaiti" charset="-122"/>
                          </a:rPr>
                          <m:t>𝑛</m:t>
                        </m:r>
                      </m:sup>
                    </m:sSup>
                    <m:r>
                      <a:rPr kumimoji="1" lang="en-US" altLang="zh-CN" sz="2400" b="0" i="1" smtClean="0">
                        <a:latin typeface="Cambria Math" charset="0"/>
                        <a:ea typeface="STKaiti" charset="-122"/>
                        <a:cs typeface="STKaiti" charset="-122"/>
                      </a:rPr>
                      <m:t>=2</m:t>
                    </m:r>
                    <m:r>
                      <a:rPr kumimoji="1" lang="en-US" altLang="zh-CN" sz="2400" b="0" i="1" smtClean="0">
                        <a:latin typeface="Cambria Math" charset="0"/>
                        <a:ea typeface="Cambria Math" charset="0"/>
                        <a:cs typeface="Cambria Math" charset="0"/>
                      </a:rPr>
                      <m:t>×</m:t>
                    </m:r>
                    <m:sSup>
                      <m:sSupPr>
                        <m:ctrlPr>
                          <a:rPr kumimoji="1" lang="en-US" altLang="zh-CN" sz="2400" i="1">
                            <a:latin typeface="Cambria Math" panose="02040503050406030204" pitchFamily="18" charset="0"/>
                            <a:ea typeface="STKaiti" charset="-122"/>
                            <a:cs typeface="STKaiti" charset="-122"/>
                          </a:rPr>
                        </m:ctrlPr>
                      </m:sSupPr>
                      <m:e>
                        <m:r>
                          <a:rPr kumimoji="1" lang="en-US" altLang="zh-CN" sz="2400" i="1">
                            <a:latin typeface="Cambria Math" charset="0"/>
                            <a:ea typeface="STKaiti" charset="-122"/>
                            <a:cs typeface="STKaiti" charset="-122"/>
                          </a:rPr>
                          <m:t>2</m:t>
                        </m:r>
                      </m:e>
                      <m:sup>
                        <m:r>
                          <a:rPr kumimoji="1" lang="en-US" altLang="zh-CN" sz="2400" i="1">
                            <a:latin typeface="Cambria Math" charset="0"/>
                            <a:ea typeface="STKaiti" charset="-122"/>
                            <a:cs typeface="STKaiti" charset="-122"/>
                          </a:rPr>
                          <m:t>𝑛</m:t>
                        </m:r>
                        <m:r>
                          <a:rPr kumimoji="1" lang="en-US" altLang="zh-CN" sz="2400" b="0" i="1" smtClean="0">
                            <a:latin typeface="Cambria Math" charset="0"/>
                            <a:ea typeface="STKaiti" charset="-122"/>
                            <a:cs typeface="STKaiti" charset="-122"/>
                          </a:rPr>
                          <m:t>−1</m:t>
                        </m:r>
                      </m:sup>
                    </m:sSup>
                  </m:oMath>
                </a14:m>
                <a:r>
                  <a:rPr kumimoji="1" lang="en-US" altLang="zh-CN" sz="2400" dirty="0">
                    <a:latin typeface="STKaiti" charset="-122"/>
                    <a:ea typeface="STKaiti" charset="-122"/>
                    <a:cs typeface="STKaiti" charset="-122"/>
                  </a:rPr>
                  <a:t>=</a:t>
                </a:r>
                <a14:m>
                  <m:oMath xmlns:m="http://schemas.openxmlformats.org/officeDocument/2006/math">
                    <m:r>
                      <a:rPr kumimoji="1" lang="en-US" altLang="zh-CN" sz="2400" i="1">
                        <a:latin typeface="Cambria Math" charset="0"/>
                        <a:ea typeface="STKaiti" charset="-122"/>
                        <a:cs typeface="STKaiti" charset="-122"/>
                      </a:rPr>
                      <m:t>2</m:t>
                    </m:r>
                    <m:r>
                      <a:rPr kumimoji="1" lang="en-US" altLang="zh-CN" sz="2400" i="1">
                        <a:latin typeface="Cambria Math" charset="0"/>
                        <a:ea typeface="Cambria Math" charset="0"/>
                        <a:cs typeface="Cambria Math" charset="0"/>
                      </a:rPr>
                      <m:t>×</m:t>
                    </m:r>
                    <m:r>
                      <a:rPr kumimoji="1" lang="en-US" altLang="zh-CN" sz="2400" i="1">
                        <a:latin typeface="Cambria Math" charset="0"/>
                        <a:ea typeface="STKaiti" charset="-122"/>
                        <a:cs typeface="STKaiti" charset="-122"/>
                      </a:rPr>
                      <m:t>𝑓</m:t>
                    </m:r>
                    <m:d>
                      <m:dPr>
                        <m:ctrlPr>
                          <a:rPr kumimoji="1" lang="en-US" altLang="zh-CN" sz="2400" i="1">
                            <a:latin typeface="Cambria Math" panose="02040503050406030204" pitchFamily="18" charset="0"/>
                            <a:ea typeface="STKaiti" charset="-122"/>
                            <a:cs typeface="STKaiti" charset="-122"/>
                          </a:rPr>
                        </m:ctrlPr>
                      </m:dPr>
                      <m:e>
                        <m:r>
                          <a:rPr kumimoji="1" lang="en-US" altLang="zh-CN" sz="2400" i="1">
                            <a:latin typeface="Cambria Math" charset="0"/>
                            <a:ea typeface="STKaiti" charset="-122"/>
                            <a:cs typeface="STKaiti" charset="-122"/>
                          </a:rPr>
                          <m:t>𝑛</m:t>
                        </m:r>
                        <m:r>
                          <a:rPr kumimoji="1" lang="en-US" altLang="zh-CN" sz="2400" b="0" i="1" smtClean="0">
                            <a:latin typeface="Cambria Math" charset="0"/>
                            <a:ea typeface="STKaiti" charset="-122"/>
                            <a:cs typeface="STKaiti" charset="-122"/>
                          </a:rPr>
                          <m:t>−1</m:t>
                        </m:r>
                      </m:e>
                    </m:d>
                  </m:oMath>
                </a14:m>
                <a:r>
                  <a:rPr kumimoji="1" lang="zh-CN" altLang="en-US" sz="2400" dirty="0">
                    <a:latin typeface="STKaiti" charset="-122"/>
                    <a:ea typeface="STKaiti" charset="-122"/>
                    <a:cs typeface="STKaiti" charset="-122"/>
                  </a:rPr>
                  <a:t>。</a:t>
                </a:r>
                <a:endParaRPr kumimoji="1" lang="en-US" altLang="zh-CN" sz="2400" dirty="0">
                  <a:latin typeface="STKaiti" charset="-122"/>
                  <a:ea typeface="STKaiti" charset="-122"/>
                  <a:cs typeface="STKaiti" charset="-122"/>
                </a:endParaRPr>
              </a:p>
              <a:p>
                <a14:m>
                  <m:oMath xmlns:m="http://schemas.openxmlformats.org/officeDocument/2006/math">
                    <m:r>
                      <a:rPr kumimoji="1" lang="en-US" altLang="zh-CN" sz="2400" i="1">
                        <a:latin typeface="Cambria Math" charset="0"/>
                        <a:ea typeface="STKaiti" charset="-122"/>
                        <a:cs typeface="STKaiti" charset="-122"/>
                      </a:rPr>
                      <m:t>𝑓</m:t>
                    </m:r>
                    <m:d>
                      <m:dPr>
                        <m:ctrlPr>
                          <a:rPr kumimoji="1" lang="en-US" altLang="zh-CN" sz="2400" i="1">
                            <a:latin typeface="Cambria Math" panose="02040503050406030204" pitchFamily="18" charset="0"/>
                            <a:ea typeface="STKaiti" charset="-122"/>
                            <a:cs typeface="STKaiti" charset="-122"/>
                          </a:rPr>
                        </m:ctrlPr>
                      </m:dPr>
                      <m:e>
                        <m:r>
                          <a:rPr kumimoji="1" lang="en-US" altLang="zh-CN" sz="2400" i="1">
                            <a:latin typeface="Cambria Math" charset="0"/>
                            <a:ea typeface="STKaiti" charset="-122"/>
                            <a:cs typeface="STKaiti" charset="-122"/>
                          </a:rPr>
                          <m:t>𝑛</m:t>
                        </m:r>
                        <m:r>
                          <a:rPr kumimoji="1" lang="en-US" altLang="zh-CN" sz="2400" i="1">
                            <a:latin typeface="Cambria Math" charset="0"/>
                            <a:ea typeface="STKaiti" charset="-122"/>
                            <a:cs typeface="STKaiti" charset="-122"/>
                          </a:rPr>
                          <m:t>−1</m:t>
                        </m:r>
                      </m:e>
                    </m:d>
                  </m:oMath>
                </a14:m>
                <a:r>
                  <a:rPr kumimoji="1" lang="zh-CN" altLang="en-US" sz="2400" dirty="0">
                    <a:latin typeface="STKaiti" charset="-122"/>
                    <a:ea typeface="STKaiti" charset="-122"/>
                    <a:cs typeface="STKaiti" charset="-122"/>
                  </a:rPr>
                  <a:t>与</a:t>
                </a:r>
                <a14:m>
                  <m:oMath xmlns:m="http://schemas.openxmlformats.org/officeDocument/2006/math">
                    <m:r>
                      <a:rPr kumimoji="1" lang="en-US" altLang="zh-CN" sz="2400" i="1">
                        <a:latin typeface="Cambria Math" charset="0"/>
                        <a:ea typeface="STKaiti" charset="-122"/>
                        <a:cs typeface="STKaiti" charset="-122"/>
                      </a:rPr>
                      <m:t>𝑓</m:t>
                    </m:r>
                    <m:d>
                      <m:dPr>
                        <m:ctrlPr>
                          <a:rPr kumimoji="1" lang="en-US" altLang="zh-CN" sz="2400" i="1">
                            <a:latin typeface="Cambria Math" panose="02040503050406030204" pitchFamily="18" charset="0"/>
                            <a:ea typeface="STKaiti" charset="-122"/>
                            <a:cs typeface="STKaiti" charset="-122"/>
                          </a:rPr>
                        </m:ctrlPr>
                      </m:dPr>
                      <m:e>
                        <m:r>
                          <a:rPr kumimoji="1" lang="en-US" altLang="zh-CN" sz="2400" i="1">
                            <a:latin typeface="Cambria Math" charset="0"/>
                            <a:ea typeface="STKaiti" charset="-122"/>
                            <a:cs typeface="STKaiti" charset="-122"/>
                          </a:rPr>
                          <m:t>𝑛</m:t>
                        </m:r>
                      </m:e>
                    </m:d>
                  </m:oMath>
                </a14:m>
                <a:r>
                  <a:rPr kumimoji="1" lang="zh-CN" altLang="en-US" sz="2400" dirty="0">
                    <a:latin typeface="STKaiti" charset="-122"/>
                    <a:ea typeface="STKaiti" charset="-122"/>
                    <a:cs typeface="STKaiti" charset="-122"/>
                  </a:rPr>
                  <a:t>是同一类型的问题，可以用递归方程表示为：</a:t>
                </a:r>
                <a:endParaRPr kumimoji="1" lang="en-US" altLang="zh-CN" sz="2400" dirty="0">
                  <a:latin typeface="STKaiti" charset="-122"/>
                  <a:ea typeface="STKaiti" charset="-122"/>
                  <a:cs typeface="STKaiti" charset="-122"/>
                </a:endParaRPr>
              </a:p>
              <a:p>
                <a:pPr/>
                <a14:m>
                  <m:oMathPara xmlns:m="http://schemas.openxmlformats.org/officeDocument/2006/math">
                    <m:oMathParaPr>
                      <m:jc m:val="center"/>
                    </m:oMathParaPr>
                    <m:oMath xmlns:m="http://schemas.openxmlformats.org/officeDocument/2006/math">
                      <m:r>
                        <a:rPr kumimoji="1" lang="en-US" altLang="zh-CN" b="0" i="1" smtClean="0">
                          <a:latin typeface="Cambria Math" charset="0"/>
                          <a:ea typeface="STKaiti" charset="-122"/>
                          <a:cs typeface="STKaiti" charset="-122"/>
                        </a:rPr>
                        <m:t>𝑓</m:t>
                      </m:r>
                      <m:d>
                        <m:dPr>
                          <m:ctrlPr>
                            <a:rPr kumimoji="1" lang="en-US" altLang="zh-CN" b="0" i="1" smtClean="0">
                              <a:latin typeface="Cambria Math" panose="02040503050406030204" pitchFamily="18" charset="0"/>
                              <a:ea typeface="STKaiti" charset="-122"/>
                              <a:cs typeface="STKaiti" charset="-122"/>
                            </a:rPr>
                          </m:ctrlPr>
                        </m:dPr>
                        <m:e>
                          <m:r>
                            <a:rPr kumimoji="1" lang="en-US" altLang="zh-CN" b="0" i="1" smtClean="0">
                              <a:latin typeface="Cambria Math" charset="0"/>
                              <a:ea typeface="STKaiti" charset="-122"/>
                              <a:cs typeface="STKaiti" charset="-122"/>
                            </a:rPr>
                            <m:t>𝑛</m:t>
                          </m:r>
                        </m:e>
                      </m:d>
                      <m:r>
                        <a:rPr kumimoji="1" lang="en-US" altLang="zh-CN" b="0" i="1" smtClean="0">
                          <a:latin typeface="Cambria Math" charset="0"/>
                          <a:ea typeface="STKaiti" charset="-122"/>
                          <a:cs typeface="STKaiti" charset="-122"/>
                        </a:rPr>
                        <m:t>=</m:t>
                      </m:r>
                      <m:d>
                        <m:dPr>
                          <m:begChr m:val="{"/>
                          <m:endChr m:val=""/>
                          <m:ctrlPr>
                            <a:rPr kumimoji="1" lang="en-US" altLang="zh-CN" b="0" i="1" smtClean="0">
                              <a:latin typeface="Cambria Math" panose="02040503050406030204" pitchFamily="18" charset="0"/>
                              <a:ea typeface="STKaiti" charset="-122"/>
                              <a:cs typeface="STKaiti" charset="-122"/>
                            </a:rPr>
                          </m:ctrlPr>
                        </m:dPr>
                        <m:e>
                          <m:eqArr>
                            <m:eqArrPr>
                              <m:ctrlPr>
                                <a:rPr kumimoji="1" lang="en-US" altLang="zh-CN" b="0" i="1" smtClean="0">
                                  <a:latin typeface="Cambria Math" panose="02040503050406030204" pitchFamily="18" charset="0"/>
                                  <a:ea typeface="STKaiti" charset="-122"/>
                                  <a:cs typeface="STKaiti" charset="-122"/>
                                </a:rPr>
                              </m:ctrlPr>
                            </m:eqArrPr>
                            <m:e>
                              <m:r>
                                <a:rPr kumimoji="1" lang="en-US" altLang="zh-CN" b="0" i="1" smtClean="0">
                                  <a:latin typeface="Cambria Math" charset="0"/>
                                  <a:ea typeface="STKaiti" charset="-122"/>
                                  <a:cs typeface="STKaiti" charset="-122"/>
                                </a:rPr>
                                <m:t>2</m:t>
                              </m:r>
                              <m:r>
                                <a:rPr kumimoji="1" lang="zh-CN" altLang="en-US" b="0" i="1" smtClean="0">
                                  <a:latin typeface="Cambria Math" charset="0"/>
                                  <a:ea typeface="STKaiti" charset="-122"/>
                                  <a:cs typeface="STKaiti" charset="-122"/>
                                </a:rPr>
                                <m:t>，</m:t>
                              </m:r>
                              <m:r>
                                <a:rPr kumimoji="1" lang="en-US" altLang="zh-CN" b="0" i="1" smtClean="0">
                                  <a:latin typeface="Cambria Math" charset="0"/>
                                  <a:ea typeface="STKaiti" charset="-122"/>
                                  <a:cs typeface="STKaiti" charset="-122"/>
                                </a:rPr>
                                <m:t>                     </m:t>
                              </m:r>
                              <m:r>
                                <a:rPr kumimoji="1" lang="en-US" altLang="zh-CN" b="0" i="1" smtClean="0">
                                  <a:latin typeface="Cambria Math" charset="0"/>
                                  <a:ea typeface="STKaiti" charset="-122"/>
                                  <a:cs typeface="STKaiti" charset="-122"/>
                                </a:rPr>
                                <m:t>𝑛</m:t>
                              </m:r>
                              <m:r>
                                <a:rPr kumimoji="1" lang="en-US" altLang="zh-CN" b="0" i="1" smtClean="0">
                                  <a:latin typeface="Cambria Math" charset="0"/>
                                  <a:ea typeface="STKaiti" charset="-122"/>
                                  <a:cs typeface="STKaiti" charset="-122"/>
                                </a:rPr>
                                <m:t>=1</m:t>
                              </m:r>
                              <m:r>
                                <a:rPr kumimoji="1" lang="zh-CN" altLang="en-US" b="0" i="1" smtClean="0">
                                  <a:latin typeface="Cambria Math" charset="0"/>
                                  <a:ea typeface="STKaiti" charset="-122"/>
                                  <a:cs typeface="STKaiti" charset="-122"/>
                                </a:rPr>
                                <m:t>；</m:t>
                              </m:r>
                            </m:e>
                            <m:e>
                              <m:r>
                                <a:rPr kumimoji="1" lang="en-US" altLang="zh-CN" i="1">
                                  <a:latin typeface="Cambria Math" charset="0"/>
                                  <a:ea typeface="STKaiti" charset="-122"/>
                                  <a:cs typeface="STKaiti" charset="-122"/>
                                </a:rPr>
                                <m:t>2</m:t>
                              </m:r>
                              <m:r>
                                <a:rPr kumimoji="1" lang="en-US" altLang="zh-CN" i="1">
                                  <a:latin typeface="Cambria Math" charset="0"/>
                                  <a:ea typeface="Cambria Math" charset="0"/>
                                  <a:cs typeface="Cambria Math" charset="0"/>
                                </a:rPr>
                                <m:t>×</m:t>
                              </m:r>
                              <m:r>
                                <a:rPr kumimoji="1" lang="en-US" altLang="zh-CN" i="1">
                                  <a:latin typeface="Cambria Math" charset="0"/>
                                  <a:ea typeface="STKaiti" charset="-122"/>
                                  <a:cs typeface="STKaiti" charset="-122"/>
                                </a:rPr>
                                <m:t>𝑓</m:t>
                              </m:r>
                              <m:d>
                                <m:dPr>
                                  <m:ctrlPr>
                                    <a:rPr kumimoji="1" lang="en-US" altLang="zh-CN" i="1">
                                      <a:latin typeface="Cambria Math" panose="02040503050406030204" pitchFamily="18" charset="0"/>
                                      <a:ea typeface="STKaiti" charset="-122"/>
                                      <a:cs typeface="STKaiti" charset="-122"/>
                                    </a:rPr>
                                  </m:ctrlPr>
                                </m:dPr>
                                <m:e>
                                  <m:r>
                                    <a:rPr kumimoji="1" lang="en-US" altLang="zh-CN" i="1">
                                      <a:latin typeface="Cambria Math" charset="0"/>
                                      <a:ea typeface="STKaiti" charset="-122"/>
                                      <a:cs typeface="STKaiti" charset="-122"/>
                                    </a:rPr>
                                    <m:t>𝑛</m:t>
                                  </m:r>
                                  <m:r>
                                    <a:rPr kumimoji="1" lang="en-US" altLang="zh-CN" i="1">
                                      <a:latin typeface="Cambria Math" charset="0"/>
                                      <a:ea typeface="STKaiti" charset="-122"/>
                                      <a:cs typeface="STKaiti" charset="-122"/>
                                    </a:rPr>
                                    <m:t>−1</m:t>
                                  </m:r>
                                </m:e>
                              </m:d>
                              <m:r>
                                <a:rPr kumimoji="1" lang="zh-CN" altLang="en-US" b="0" i="1" smtClean="0">
                                  <a:latin typeface="Cambria Math" charset="0"/>
                                  <a:ea typeface="STKaiti" charset="-122"/>
                                  <a:cs typeface="STKaiti" charset="-122"/>
                                </a:rPr>
                                <m:t>，</m:t>
                              </m:r>
                              <m:r>
                                <a:rPr kumimoji="1" lang="en-US" altLang="zh-CN" b="0" i="1" smtClean="0">
                                  <a:latin typeface="Cambria Math" charset="0"/>
                                  <a:ea typeface="STKaiti" charset="-122"/>
                                  <a:cs typeface="STKaiti" charset="-122"/>
                                </a:rPr>
                                <m:t>𝑛</m:t>
                              </m:r>
                              <m:r>
                                <a:rPr kumimoji="1" lang="en-US" altLang="zh-CN" b="0" i="1" smtClean="0">
                                  <a:latin typeface="Cambria Math" charset="0"/>
                                  <a:ea typeface="STKaiti" charset="-122"/>
                                  <a:cs typeface="STKaiti" charset="-122"/>
                                </a:rPr>
                                <m:t>&gt;1</m:t>
                              </m:r>
                              <m:r>
                                <a:rPr kumimoji="1" lang="zh-CN" altLang="en-US" b="0" i="1" smtClean="0">
                                  <a:latin typeface="Cambria Math" charset="0"/>
                                  <a:ea typeface="STKaiti" charset="-122"/>
                                  <a:cs typeface="STKaiti" charset="-122"/>
                                </a:rPr>
                                <m:t>。</m:t>
                              </m:r>
                            </m:e>
                          </m:eqArr>
                        </m:e>
                      </m:d>
                    </m:oMath>
                  </m:oMathPara>
                </a14:m>
                <a:endParaRPr kumimoji="1" lang="en-US" altLang="zh-CN" sz="2400" b="0" dirty="0">
                  <a:latin typeface="STKaiti" charset="-122"/>
                  <a:ea typeface="STKaiti" charset="-122"/>
                  <a:cs typeface="STKaiti" charset="-122"/>
                </a:endParaRPr>
              </a:p>
              <a:p>
                <a:r>
                  <a:rPr kumimoji="1" lang="zh-CN" altLang="en-US" sz="2400" dirty="0">
                    <a:latin typeface="STKaiti" charset="-122"/>
                    <a:ea typeface="STKaiti" charset="-122"/>
                    <a:cs typeface="STKaiti" charset="-122"/>
                  </a:rPr>
                  <a:t>根据这个方案，可以设计出如下递归算法：</a:t>
                </a:r>
                <a:endParaRPr kumimoji="1" lang="en-US" altLang="zh-CN" sz="2400" dirty="0">
                  <a:latin typeface="STKaiti" charset="-122"/>
                  <a:ea typeface="STKaiti" charset="-122"/>
                  <a:cs typeface="STKaiti" charset="-122"/>
                </a:endParaRPr>
              </a:p>
              <a:p>
                <a:r>
                  <a:rPr kumimoji="1" lang="en-US" altLang="zh-CN" sz="2400" dirty="0" err="1">
                    <a:latin typeface="STKaiti" charset="-122"/>
                    <a:ea typeface="STKaiti" charset="-122"/>
                    <a:cs typeface="STKaiti" charset="-122"/>
                  </a:rPr>
                  <a:t>int</a:t>
                </a:r>
                <a:r>
                  <a:rPr kumimoji="1" lang="en-US" altLang="zh-CN" sz="2400" dirty="0">
                    <a:latin typeface="STKaiti" charset="-122"/>
                    <a:ea typeface="STKaiti" charset="-122"/>
                    <a:cs typeface="STKaiti" charset="-122"/>
                  </a:rPr>
                  <a:t> compute2n(</a:t>
                </a:r>
                <a:r>
                  <a:rPr kumimoji="1" lang="en-US" altLang="zh-CN" sz="2400" dirty="0" err="1">
                    <a:latin typeface="STKaiti" charset="-122"/>
                    <a:ea typeface="STKaiti" charset="-122"/>
                    <a:cs typeface="STKaiti" charset="-122"/>
                  </a:rPr>
                  <a:t>int</a:t>
                </a:r>
                <a:r>
                  <a:rPr kumimoji="1" lang="en-US" altLang="zh-CN" sz="2400" dirty="0">
                    <a:latin typeface="STKaiti" charset="-122"/>
                    <a:ea typeface="STKaiti" charset="-122"/>
                    <a:cs typeface="STKaiti" charset="-122"/>
                  </a:rPr>
                  <a:t> n)</a:t>
                </a:r>
              </a:p>
              <a:p>
                <a:r>
                  <a:rPr kumimoji="1" lang="en-US" altLang="zh-CN" sz="2400" dirty="0">
                    <a:latin typeface="STKaiti" charset="-122"/>
                    <a:ea typeface="STKaiti" charset="-122"/>
                    <a:cs typeface="STKaiti" charset="-122"/>
                  </a:rPr>
                  <a:t>{</a:t>
                </a:r>
              </a:p>
              <a:p>
                <a:r>
                  <a:rPr kumimoji="1" lang="zh-CN" altLang="en-US" sz="2400" dirty="0">
                    <a:latin typeface="STKaiti" charset="-122"/>
                    <a:ea typeface="STKaiti" charset="-122"/>
                    <a:cs typeface="STKaiti" charset="-122"/>
                  </a:rPr>
                  <a:t>      </a:t>
                </a:r>
                <a:r>
                  <a:rPr kumimoji="1" lang="en-US" altLang="zh-CN" sz="2400" dirty="0">
                    <a:latin typeface="STKaiti" charset="-122"/>
                    <a:ea typeface="STKaiti" charset="-122"/>
                    <a:cs typeface="STKaiti" charset="-122"/>
                  </a:rPr>
                  <a:t>if(n=1) return 2;</a:t>
                </a:r>
              </a:p>
              <a:p>
                <a:r>
                  <a:rPr kumimoji="1" lang="en-US" altLang="zh-CN" sz="2400" dirty="0">
                    <a:latin typeface="STKaiti" charset="-122"/>
                    <a:ea typeface="STKaiti" charset="-122"/>
                    <a:cs typeface="STKaiti" charset="-122"/>
                  </a:rPr>
                  <a:t>	if(n&gt;1) return 2*compute2n(n-1);</a:t>
                </a:r>
              </a:p>
              <a:p>
                <a:r>
                  <a:rPr kumimoji="1" lang="en-US" altLang="zh-CN" sz="2400" dirty="0">
                    <a:latin typeface="STKaiti" charset="-122"/>
                    <a:ea typeface="STKaiti" charset="-122"/>
                    <a:cs typeface="STKaiti" charset="-122"/>
                  </a:rPr>
                  <a:t>}</a:t>
                </a:r>
              </a:p>
            </p:txBody>
          </p:sp>
        </mc:Choice>
        <mc:Fallback xmlns="">
          <p:sp>
            <p:nvSpPr>
              <p:cNvPr id="6" name="文本框 5"/>
              <p:cNvSpPr txBox="1">
                <a:spLocks noRot="1" noChangeAspect="1" noMove="1" noResize="1" noEditPoints="1" noAdjustHandles="1" noChangeArrowheads="1" noChangeShapeType="1" noTextEdit="1"/>
              </p:cNvSpPr>
              <p:nvPr/>
            </p:nvSpPr>
            <p:spPr>
              <a:xfrm>
                <a:off x="411895" y="1579313"/>
                <a:ext cx="10693251" cy="4834400"/>
              </a:xfrm>
              <a:prstGeom prst="rect">
                <a:avLst/>
              </a:prstGeom>
              <a:blipFill rotWithShape="0">
                <a:blip r:embed="rId2"/>
                <a:stretch>
                  <a:fillRect l="-1197" t="-1513" b="-1892"/>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115853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1187" y="1076032"/>
            <a:ext cx="8888514" cy="523220"/>
          </a:xfrm>
          <a:prstGeom prst="rect">
            <a:avLst/>
          </a:prstGeom>
        </p:spPr>
        <p:txBody>
          <a:bodyPr wrap="square">
            <a:spAutoFit/>
          </a:bodyPr>
          <a:lstStyle/>
          <a:p>
            <a:r>
              <a:rPr lang="zh-CN" altLang="en-US" sz="2800" dirty="0">
                <a:latin typeface="STKaiti" charset="-122"/>
                <a:ea typeface="STKaiti" charset="-122"/>
                <a:cs typeface="STKaiti" charset="-122"/>
              </a:rPr>
              <a:t>假设</a:t>
            </a:r>
            <a:r>
              <a:rPr lang="en-US" altLang="zh-CN" sz="2800" dirty="0">
                <a:latin typeface="STKaiti" charset="-122"/>
                <a:ea typeface="STKaiti" charset="-122"/>
                <a:cs typeface="STKaiti" charset="-122"/>
              </a:rPr>
              <a:t>n</a:t>
            </a:r>
            <a:r>
              <a:rPr lang="zh-CN" altLang="en-US" sz="2800" dirty="0">
                <a:latin typeface="STKaiti" charset="-122"/>
                <a:ea typeface="STKaiti" charset="-122"/>
                <a:cs typeface="STKaiti" charset="-122"/>
              </a:rPr>
              <a:t>等于</a:t>
            </a:r>
            <a:r>
              <a:rPr lang="en-US" altLang="zh-CN" sz="2800" dirty="0">
                <a:latin typeface="STKaiti" charset="-122"/>
                <a:ea typeface="STKaiti" charset="-122"/>
                <a:cs typeface="STKaiti" charset="-122"/>
              </a:rPr>
              <a:t>5</a:t>
            </a:r>
            <a:r>
              <a:rPr lang="zh-CN" altLang="en-US" sz="2800" dirty="0">
                <a:latin typeface="STKaiti" charset="-122"/>
                <a:ea typeface="STKaiti" charset="-122"/>
                <a:cs typeface="STKaiti" charset="-122"/>
              </a:rPr>
              <a:t>，计算</a:t>
            </a:r>
            <a:r>
              <a:rPr lang="en-US" altLang="zh-CN" sz="2800" dirty="0">
                <a:latin typeface="STKaiti" charset="-122"/>
                <a:ea typeface="STKaiti" charset="-122"/>
                <a:cs typeface="STKaiti" charset="-122"/>
              </a:rPr>
              <a:t>5</a:t>
            </a:r>
            <a:r>
              <a:rPr lang="zh-CN" altLang="en-US" sz="2800" dirty="0">
                <a:latin typeface="STKaiti" charset="-122"/>
                <a:ea typeface="STKaiti" charset="-122"/>
                <a:cs typeface="STKaiti" charset="-122"/>
              </a:rPr>
              <a:t>！的递归调用可以用下面这个图描述</a:t>
            </a:r>
            <a:endParaRPr kumimoji="1" lang="en-US" altLang="zh-CN" sz="2800" dirty="0">
              <a:latin typeface="STKaiti" charset="-122"/>
              <a:ea typeface="STKaiti" charset="-122"/>
              <a:cs typeface="STKaiti" charset="-122"/>
            </a:endParaRPr>
          </a:p>
        </p:txBody>
      </p:sp>
      <p:pic>
        <p:nvPicPr>
          <p:cNvPr id="2" name="图片 1"/>
          <p:cNvPicPr>
            <a:picLocks noChangeAspect="1"/>
          </p:cNvPicPr>
          <p:nvPr/>
        </p:nvPicPr>
        <p:blipFill>
          <a:blip r:embed="rId2"/>
          <a:stretch>
            <a:fillRect/>
          </a:stretch>
        </p:blipFill>
        <p:spPr>
          <a:xfrm>
            <a:off x="215900" y="1990792"/>
            <a:ext cx="9639701" cy="3463152"/>
          </a:xfrm>
          <a:prstGeom prst="rect">
            <a:avLst/>
          </a:prstGeom>
        </p:spPr>
      </p:pic>
      <p:sp>
        <p:nvSpPr>
          <p:cNvPr id="3" name="矩形 2"/>
          <p:cNvSpPr/>
          <p:nvPr/>
        </p:nvSpPr>
        <p:spPr>
          <a:xfrm>
            <a:off x="7518400" y="4787900"/>
            <a:ext cx="2819400" cy="927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STKaiti" charset="-122"/>
                <a:ea typeface="STKaiti" charset="-122"/>
                <a:cs typeface="STKaiti" charset="-122"/>
              </a:rPr>
              <a:t>计算</a:t>
            </a:r>
            <a:r>
              <a:rPr kumimoji="1" lang="en-US" altLang="zh-CN" sz="2400" dirty="0">
                <a:solidFill>
                  <a:schemeClr val="tx1"/>
                </a:solidFill>
                <a:latin typeface="STKaiti" charset="-122"/>
                <a:ea typeface="STKaiti" charset="-122"/>
                <a:cs typeface="STKaiti" charset="-122"/>
              </a:rPr>
              <a:t>5</a:t>
            </a:r>
            <a:r>
              <a:rPr kumimoji="1" lang="zh-CN" altLang="en-US" sz="2400" dirty="0">
                <a:solidFill>
                  <a:schemeClr val="tx1"/>
                </a:solidFill>
                <a:latin typeface="STKaiti" charset="-122"/>
                <a:ea typeface="STKaiti" charset="-122"/>
                <a:cs typeface="STKaiti" charset="-122"/>
              </a:rPr>
              <a:t>的阶乘</a:t>
            </a:r>
          </a:p>
        </p:txBody>
      </p:sp>
    </p:spTree>
    <p:extLst>
      <p:ext uri="{BB962C8B-B14F-4D97-AF65-F5344CB8AC3E}">
        <p14:creationId xmlns:p14="http://schemas.microsoft.com/office/powerpoint/2010/main" val="247439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2077067" y="469433"/>
            <a:ext cx="6313757" cy="5833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charset="2"/>
              <a:buChar char="l"/>
            </a:pPr>
            <a:r>
              <a:rPr kumimoji="1" lang="zh-CN" altLang="en-US" sz="3200" dirty="0">
                <a:latin typeface="STKaiti" charset="-122"/>
                <a:ea typeface="STKaiti" charset="-122"/>
                <a:cs typeface="STKaiti" charset="-122"/>
              </a:rPr>
              <a:t>递归与迭代的区别</a:t>
            </a:r>
          </a:p>
        </p:txBody>
      </p:sp>
      <p:sp>
        <p:nvSpPr>
          <p:cNvPr id="6" name="文本框 5"/>
          <p:cNvSpPr txBox="1"/>
          <p:nvPr/>
        </p:nvSpPr>
        <p:spPr>
          <a:xfrm>
            <a:off x="796906" y="1729539"/>
            <a:ext cx="9141177" cy="1631216"/>
          </a:xfrm>
          <a:prstGeom prst="rect">
            <a:avLst/>
          </a:prstGeom>
          <a:noFill/>
          <a:ln w="19050">
            <a:solidFill>
              <a:schemeClr val="accent1"/>
            </a:solidFill>
          </a:ln>
        </p:spPr>
        <p:txBody>
          <a:bodyPr wrap="square" rtlCol="0">
            <a:spAutoFit/>
          </a:bodyPr>
          <a:lstStyle/>
          <a:p>
            <a:r>
              <a:rPr kumimoji="1" lang="zh-CN" altLang="en-US" sz="2800" dirty="0">
                <a:solidFill>
                  <a:srgbClr val="C00000"/>
                </a:solidFill>
                <a:latin typeface="STKaiti" charset="-122"/>
                <a:ea typeface="STKaiti" charset="-122"/>
                <a:cs typeface="STKaiti" charset="-122"/>
              </a:rPr>
              <a:t>递归</a:t>
            </a:r>
            <a:r>
              <a:rPr kumimoji="1" lang="zh-CN" altLang="en-US" sz="2800" dirty="0">
                <a:latin typeface="STKaiti" charset="-122"/>
                <a:ea typeface="STKaiti" charset="-122"/>
                <a:cs typeface="STKaiti" charset="-122"/>
              </a:rPr>
              <a:t>：</a:t>
            </a:r>
            <a:r>
              <a:rPr kumimoji="1" lang="zh-CN" altLang="en-US" sz="2400" dirty="0">
                <a:latin typeface="STKaiti" charset="-122"/>
                <a:ea typeface="STKaiti" charset="-122"/>
                <a:cs typeface="STKaiti" charset="-122"/>
              </a:rPr>
              <a:t>程序调用自身的编程技巧称为递归，是函数自己调用自己。虽然递归是一种非常优美的编程技术，但是，它需要更多的存储空间和时间。而且，由于递归会引起一系列的函数调用，同时还有可能会有一系列的重复计算，因此递归算法的执行效率相对较低。</a:t>
            </a:r>
            <a:endParaRPr kumimoji="1" lang="en-US" altLang="zh-CN" sz="2400" dirty="0">
              <a:latin typeface="STKaiti" charset="-122"/>
              <a:ea typeface="STKaiti" charset="-122"/>
              <a:cs typeface="STKaiti" charset="-122"/>
            </a:endParaRPr>
          </a:p>
        </p:txBody>
      </p:sp>
      <p:sp>
        <p:nvSpPr>
          <p:cNvPr id="8" name="文本框 7"/>
          <p:cNvSpPr txBox="1"/>
          <p:nvPr/>
        </p:nvSpPr>
        <p:spPr>
          <a:xfrm>
            <a:off x="796906" y="4130875"/>
            <a:ext cx="9141177" cy="1631216"/>
          </a:xfrm>
          <a:prstGeom prst="rect">
            <a:avLst/>
          </a:prstGeom>
          <a:noFill/>
          <a:ln w="19050">
            <a:solidFill>
              <a:schemeClr val="accent1"/>
            </a:solidFill>
          </a:ln>
        </p:spPr>
        <p:txBody>
          <a:bodyPr wrap="square" rtlCol="0">
            <a:spAutoFit/>
          </a:bodyPr>
          <a:lstStyle/>
          <a:p>
            <a:r>
              <a:rPr kumimoji="1" lang="zh-CN" altLang="en-US" sz="2800" dirty="0">
                <a:solidFill>
                  <a:srgbClr val="C00000"/>
                </a:solidFill>
                <a:latin typeface="STKaiti" charset="-122"/>
                <a:ea typeface="STKaiti" charset="-122"/>
                <a:cs typeface="STKaiti" charset="-122"/>
              </a:rPr>
              <a:t>迭代</a:t>
            </a:r>
            <a:r>
              <a:rPr kumimoji="1" lang="zh-CN" altLang="en-US" sz="2800" dirty="0">
                <a:latin typeface="STKaiti" charset="-122"/>
                <a:ea typeface="STKaiti" charset="-122"/>
                <a:cs typeface="STKaiti" charset="-122"/>
              </a:rPr>
              <a:t>：</a:t>
            </a:r>
            <a:r>
              <a:rPr kumimoji="1" lang="zh-CN" altLang="en-US" sz="2400" dirty="0">
                <a:latin typeface="STKaiti" charset="-122"/>
                <a:ea typeface="STKaiti" charset="-122"/>
                <a:cs typeface="STKaiti" charset="-122"/>
              </a:rPr>
              <a:t>利用变量的原值推算出变量的一个新值称为迭代。如果递归是自己调用自己的话，迭代就是函数</a:t>
            </a:r>
            <a:r>
              <a:rPr kumimoji="1" lang="en-US" altLang="zh-CN" sz="2400" dirty="0">
                <a:latin typeface="STKaiti" charset="-122"/>
                <a:ea typeface="STKaiti" charset="-122"/>
                <a:cs typeface="STKaiti" charset="-122"/>
              </a:rPr>
              <a:t>A</a:t>
            </a:r>
            <a:r>
              <a:rPr kumimoji="1" lang="zh-CN" altLang="en-US" sz="2400" dirty="0">
                <a:latin typeface="STKaiti" charset="-122"/>
                <a:ea typeface="STKaiti" charset="-122"/>
                <a:cs typeface="STKaiti" charset="-122"/>
              </a:rPr>
              <a:t>不停地调用函数</a:t>
            </a:r>
            <a:r>
              <a:rPr kumimoji="1" lang="en-US" altLang="zh-CN" sz="2400" dirty="0">
                <a:latin typeface="STKaiti" charset="-122"/>
                <a:ea typeface="STKaiti" charset="-122"/>
                <a:cs typeface="STKaiti" charset="-122"/>
              </a:rPr>
              <a:t>B</a:t>
            </a:r>
            <a:r>
              <a:rPr kumimoji="1" lang="zh-CN" altLang="en-US" sz="2400" dirty="0">
                <a:latin typeface="STKaiti" charset="-122"/>
                <a:ea typeface="STKaiti" charset="-122"/>
                <a:cs typeface="STKaiti" charset="-122"/>
              </a:rPr>
              <a:t>。每一次对过程的重复称为一次“迭代”。而每次迭代得到的结果会作为下一次迭代的初始值。</a:t>
            </a:r>
            <a:endParaRPr kumimoji="1" lang="en-US" altLang="zh-CN" sz="2400" dirty="0">
              <a:latin typeface="STKaiti" charset="-122"/>
              <a:ea typeface="STKaiti" charset="-122"/>
              <a:cs typeface="STKaiti" charset="-122"/>
            </a:endParaRPr>
          </a:p>
        </p:txBody>
      </p:sp>
    </p:spTree>
    <p:extLst>
      <p:ext uri="{BB962C8B-B14F-4D97-AF65-F5344CB8AC3E}">
        <p14:creationId xmlns:p14="http://schemas.microsoft.com/office/powerpoint/2010/main" val="1468910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1654157" y="597964"/>
            <a:ext cx="6313757" cy="5833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charset="2"/>
              <a:buChar char="l"/>
            </a:pPr>
            <a:r>
              <a:rPr kumimoji="1" lang="zh-CN" altLang="en-US" sz="3200" dirty="0">
                <a:latin typeface="STKaiti" charset="-122"/>
                <a:ea typeface="STKaiti" charset="-122"/>
                <a:cs typeface="STKaiti" charset="-122"/>
              </a:rPr>
              <a:t>递归与迭代的区别</a:t>
            </a:r>
          </a:p>
        </p:txBody>
      </p:sp>
      <p:sp>
        <p:nvSpPr>
          <p:cNvPr id="6" name="文本框 5"/>
          <p:cNvSpPr txBox="1"/>
          <p:nvPr/>
        </p:nvSpPr>
        <p:spPr>
          <a:xfrm>
            <a:off x="796907" y="1729538"/>
            <a:ext cx="5046682" cy="3564000"/>
          </a:xfrm>
          <a:prstGeom prst="rect">
            <a:avLst/>
          </a:prstGeom>
          <a:noFill/>
          <a:ln w="25400">
            <a:solidFill>
              <a:schemeClr val="accent1"/>
            </a:solidFill>
          </a:ln>
        </p:spPr>
        <p:txBody>
          <a:bodyPr wrap="square" rtlCol="0">
            <a:spAutoFit/>
          </a:bodyPr>
          <a:lstStyle/>
          <a:p>
            <a:r>
              <a:rPr kumimoji="1" lang="zh-CN" altLang="en-US" sz="2800" dirty="0">
                <a:solidFill>
                  <a:srgbClr val="C00000"/>
                </a:solidFill>
                <a:latin typeface="STKaiti" charset="-122"/>
                <a:ea typeface="STKaiti" charset="-122"/>
                <a:cs typeface="STKaiti" charset="-122"/>
              </a:rPr>
              <a:t>递归</a:t>
            </a:r>
            <a:r>
              <a:rPr kumimoji="1" lang="zh-CN" altLang="en-US" sz="2800" dirty="0">
                <a:latin typeface="STKaiti" charset="-122"/>
                <a:ea typeface="STKaiti" charset="-122"/>
                <a:cs typeface="STKaiti" charset="-122"/>
              </a:rPr>
              <a:t>：</a:t>
            </a:r>
            <a:endParaRPr kumimoji="1" lang="en-US" altLang="zh-CN" sz="2800" dirty="0">
              <a:latin typeface="STKaiti" charset="-122"/>
              <a:ea typeface="STKaiti" charset="-122"/>
              <a:cs typeface="STKaiti" charset="-122"/>
            </a:endParaRPr>
          </a:p>
          <a:p>
            <a:endParaRPr kumimoji="1" lang="en-US" altLang="zh-CN" sz="2800" dirty="0">
              <a:latin typeface="STKaiti" charset="-122"/>
              <a:ea typeface="STKaiti" charset="-122"/>
              <a:cs typeface="STKaiti" charset="-122"/>
            </a:endParaRPr>
          </a:p>
          <a:p>
            <a:r>
              <a:rPr kumimoji="1" lang="en-US" altLang="zh-CN" sz="2400" dirty="0" err="1">
                <a:latin typeface="STKaiti" charset="-122"/>
                <a:ea typeface="STKaiti" charset="-122"/>
                <a:cs typeface="STKaiti" charset="-122"/>
              </a:rPr>
              <a:t>int</a:t>
            </a:r>
            <a:r>
              <a:rPr kumimoji="1" lang="en-US" altLang="zh-CN" sz="2400" dirty="0">
                <a:latin typeface="STKaiti" charset="-122"/>
                <a:ea typeface="STKaiti" charset="-122"/>
                <a:cs typeface="STKaiti" charset="-122"/>
              </a:rPr>
              <a:t> compute2n(</a:t>
            </a:r>
            <a:r>
              <a:rPr kumimoji="1" lang="en-US" altLang="zh-CN" sz="2400" dirty="0" err="1">
                <a:latin typeface="STKaiti" charset="-122"/>
                <a:ea typeface="STKaiti" charset="-122"/>
                <a:cs typeface="STKaiti" charset="-122"/>
              </a:rPr>
              <a:t>int</a:t>
            </a:r>
            <a:r>
              <a:rPr kumimoji="1" lang="en-US" altLang="zh-CN" sz="2400" dirty="0">
                <a:latin typeface="STKaiti" charset="-122"/>
                <a:ea typeface="STKaiti" charset="-122"/>
                <a:cs typeface="STKaiti" charset="-122"/>
              </a:rPr>
              <a:t> n)</a:t>
            </a:r>
          </a:p>
          <a:p>
            <a:r>
              <a:rPr kumimoji="1" lang="en-US" altLang="zh-CN" sz="2400" dirty="0">
                <a:latin typeface="STKaiti" charset="-122"/>
                <a:ea typeface="STKaiti" charset="-122"/>
                <a:cs typeface="STKaiti" charset="-122"/>
              </a:rPr>
              <a:t>{</a:t>
            </a:r>
          </a:p>
          <a:p>
            <a:r>
              <a:rPr kumimoji="1" lang="zh-CN" altLang="en-US" sz="2400" dirty="0">
                <a:latin typeface="STKaiti" charset="-122"/>
                <a:ea typeface="STKaiti" charset="-122"/>
                <a:cs typeface="STKaiti" charset="-122"/>
              </a:rPr>
              <a:t>      </a:t>
            </a:r>
            <a:r>
              <a:rPr kumimoji="1" lang="en-US" altLang="zh-CN" sz="2400" dirty="0">
                <a:latin typeface="STKaiti" charset="-122"/>
                <a:ea typeface="STKaiti" charset="-122"/>
                <a:cs typeface="STKaiti" charset="-122"/>
              </a:rPr>
              <a:t>if(n=1) return 2;</a:t>
            </a:r>
          </a:p>
          <a:p>
            <a:r>
              <a:rPr kumimoji="1" lang="en-US" altLang="zh-CN" sz="2400" dirty="0">
                <a:latin typeface="STKaiti" charset="-122"/>
                <a:ea typeface="STKaiti" charset="-122"/>
                <a:cs typeface="STKaiti" charset="-122"/>
              </a:rPr>
              <a:t>	if(n&gt;1) return 2*compute2n(n-1);</a:t>
            </a:r>
          </a:p>
          <a:p>
            <a:r>
              <a:rPr kumimoji="1" lang="en-US" altLang="zh-CN" sz="2400" dirty="0">
                <a:latin typeface="STKaiti" charset="-122"/>
                <a:ea typeface="STKaiti" charset="-122"/>
                <a:cs typeface="STKaiti" charset="-122"/>
              </a:rPr>
              <a:t>}</a:t>
            </a:r>
          </a:p>
        </p:txBody>
      </p:sp>
      <p:sp>
        <p:nvSpPr>
          <p:cNvPr id="7" name="文本框 6"/>
          <p:cNvSpPr txBox="1"/>
          <p:nvPr/>
        </p:nvSpPr>
        <p:spPr>
          <a:xfrm>
            <a:off x="6249969" y="1729538"/>
            <a:ext cx="5046682" cy="3564000"/>
          </a:xfrm>
          <a:prstGeom prst="rect">
            <a:avLst/>
          </a:prstGeom>
          <a:noFill/>
          <a:ln w="25400">
            <a:solidFill>
              <a:schemeClr val="accent1"/>
            </a:solidFill>
          </a:ln>
        </p:spPr>
        <p:txBody>
          <a:bodyPr wrap="square" rtlCol="0">
            <a:spAutoFit/>
          </a:bodyPr>
          <a:lstStyle/>
          <a:p>
            <a:r>
              <a:rPr kumimoji="1" lang="zh-CN" altLang="en-US" sz="2800" dirty="0">
                <a:solidFill>
                  <a:srgbClr val="C00000"/>
                </a:solidFill>
                <a:latin typeface="STKaiti" charset="-122"/>
                <a:ea typeface="STKaiti" charset="-122"/>
                <a:cs typeface="STKaiti" charset="-122"/>
              </a:rPr>
              <a:t>迭代</a:t>
            </a:r>
            <a:r>
              <a:rPr kumimoji="1" lang="zh-CN" altLang="en-US" sz="2800" dirty="0">
                <a:latin typeface="STKaiti" charset="-122"/>
                <a:ea typeface="STKaiti" charset="-122"/>
                <a:cs typeface="STKaiti" charset="-122"/>
              </a:rPr>
              <a:t>：</a:t>
            </a:r>
            <a:endParaRPr kumimoji="1" lang="en-US" altLang="zh-CN" sz="2800" dirty="0">
              <a:latin typeface="STKaiti" charset="-122"/>
              <a:ea typeface="STKaiti" charset="-122"/>
              <a:cs typeface="STKaiti" charset="-122"/>
            </a:endParaRPr>
          </a:p>
          <a:p>
            <a:r>
              <a:rPr kumimoji="1" lang="en-US" altLang="zh-CN" sz="2400" dirty="0" err="1">
                <a:latin typeface="STKaiti" charset="-122"/>
                <a:ea typeface="STKaiti" charset="-122"/>
                <a:cs typeface="STKaiti" charset="-122"/>
              </a:rPr>
              <a:t>int</a:t>
            </a:r>
            <a:r>
              <a:rPr kumimoji="1" lang="en-US" altLang="zh-CN" sz="2400" dirty="0">
                <a:latin typeface="STKaiti" charset="-122"/>
                <a:ea typeface="STKaiti" charset="-122"/>
                <a:cs typeface="STKaiti" charset="-122"/>
              </a:rPr>
              <a:t> compute2n(</a:t>
            </a:r>
            <a:r>
              <a:rPr kumimoji="1" lang="en-US" altLang="zh-CN" sz="2400" dirty="0" err="1">
                <a:latin typeface="STKaiti" charset="-122"/>
                <a:ea typeface="STKaiti" charset="-122"/>
                <a:cs typeface="STKaiti" charset="-122"/>
              </a:rPr>
              <a:t>int</a:t>
            </a:r>
            <a:r>
              <a:rPr kumimoji="1" lang="en-US" altLang="zh-CN" sz="2400" dirty="0">
                <a:latin typeface="STKaiti" charset="-122"/>
                <a:ea typeface="STKaiti" charset="-122"/>
                <a:cs typeface="STKaiti" charset="-122"/>
              </a:rPr>
              <a:t> n)</a:t>
            </a:r>
          </a:p>
          <a:p>
            <a:r>
              <a:rPr kumimoji="1" lang="en-US" altLang="zh-CN" sz="2400" dirty="0">
                <a:latin typeface="STKaiti" charset="-122"/>
                <a:ea typeface="STKaiti" charset="-122"/>
                <a:cs typeface="STKaiti" charset="-122"/>
              </a:rPr>
              <a:t>{</a:t>
            </a:r>
          </a:p>
          <a:p>
            <a:r>
              <a:rPr kumimoji="1" lang="zh-CN" altLang="en-US" sz="2400" dirty="0">
                <a:latin typeface="STKaiti" charset="-122"/>
                <a:ea typeface="STKaiti" charset="-122"/>
                <a:cs typeface="STKaiti" charset="-122"/>
              </a:rPr>
              <a:t>      </a:t>
            </a:r>
            <a:r>
              <a:rPr kumimoji="1" lang="en-US" altLang="zh-CN" sz="2400" dirty="0" err="1">
                <a:latin typeface="STKaiti" charset="-122"/>
                <a:ea typeface="STKaiti" charset="-122"/>
                <a:cs typeface="STKaiti" charset="-122"/>
              </a:rPr>
              <a:t>int</a:t>
            </a:r>
            <a:r>
              <a:rPr kumimoji="1" lang="en-US" altLang="zh-CN" sz="2400" dirty="0">
                <a:latin typeface="STKaiti" charset="-122"/>
                <a:ea typeface="STKaiti" charset="-122"/>
                <a:cs typeface="STKaiti" charset="-122"/>
              </a:rPr>
              <a:t> total = 1;</a:t>
            </a:r>
          </a:p>
          <a:p>
            <a:r>
              <a:rPr kumimoji="1" lang="en-US" altLang="zh-CN" sz="2400" dirty="0">
                <a:latin typeface="STKaiti" charset="-122"/>
                <a:ea typeface="STKaiti" charset="-122"/>
                <a:cs typeface="STKaiti" charset="-122"/>
              </a:rPr>
              <a:t>	for(</a:t>
            </a:r>
            <a:r>
              <a:rPr kumimoji="1" lang="en-US" altLang="zh-CN" sz="2400" dirty="0" err="1">
                <a:latin typeface="STKaiti" charset="-122"/>
                <a:ea typeface="STKaiti" charset="-122"/>
                <a:cs typeface="STKaiti" charset="-122"/>
              </a:rPr>
              <a:t>i</a:t>
            </a:r>
            <a:r>
              <a:rPr kumimoji="1" lang="en-US" altLang="zh-CN" sz="2400" dirty="0">
                <a:latin typeface="STKaiti" charset="-122"/>
                <a:ea typeface="STKaiti" charset="-122"/>
                <a:cs typeface="STKaiti" charset="-122"/>
              </a:rPr>
              <a:t>=1; </a:t>
            </a:r>
            <a:r>
              <a:rPr kumimoji="1" lang="en-US" altLang="zh-CN" sz="2400" dirty="0" err="1">
                <a:latin typeface="STKaiti" charset="-122"/>
                <a:ea typeface="STKaiti" charset="-122"/>
                <a:cs typeface="STKaiti" charset="-122"/>
              </a:rPr>
              <a:t>i</a:t>
            </a:r>
            <a:r>
              <a:rPr kumimoji="1" lang="en-US" altLang="zh-CN" sz="2400" dirty="0">
                <a:latin typeface="STKaiti" charset="-122"/>
                <a:ea typeface="STKaiti" charset="-122"/>
                <a:cs typeface="STKaiti" charset="-122"/>
              </a:rPr>
              <a:t>&lt;n+1; </a:t>
            </a:r>
            <a:r>
              <a:rPr kumimoji="1" lang="en-US" altLang="zh-CN" sz="2400" dirty="0" err="1">
                <a:latin typeface="STKaiti" charset="-122"/>
                <a:ea typeface="STKaiti" charset="-122"/>
                <a:cs typeface="STKaiti" charset="-122"/>
              </a:rPr>
              <a:t>i</a:t>
            </a:r>
            <a:r>
              <a:rPr kumimoji="1" lang="en-US" altLang="zh-CN" sz="2400" dirty="0">
                <a:latin typeface="STKaiti" charset="-122"/>
                <a:ea typeface="STKaiti" charset="-122"/>
                <a:cs typeface="STKaiti" charset="-122"/>
              </a:rPr>
              <a:t>++)</a:t>
            </a:r>
          </a:p>
          <a:p>
            <a:r>
              <a:rPr kumimoji="1" lang="en-US" altLang="zh-CN" sz="2400" dirty="0">
                <a:latin typeface="STKaiti" charset="-122"/>
                <a:ea typeface="STKaiti" charset="-122"/>
                <a:cs typeface="STKaiti" charset="-122"/>
              </a:rPr>
              <a:t>     {</a:t>
            </a:r>
          </a:p>
          <a:p>
            <a:r>
              <a:rPr kumimoji="1" lang="en-US" altLang="zh-CN" sz="2400" dirty="0">
                <a:latin typeface="STKaiti" charset="-122"/>
                <a:ea typeface="STKaiti" charset="-122"/>
                <a:cs typeface="STKaiti" charset="-122"/>
              </a:rPr>
              <a:t>		total = total *2;</a:t>
            </a:r>
          </a:p>
          <a:p>
            <a:r>
              <a:rPr kumimoji="1" lang="en-US" altLang="zh-CN" sz="2400" dirty="0">
                <a:latin typeface="STKaiti" charset="-122"/>
                <a:ea typeface="STKaiti" charset="-122"/>
                <a:cs typeface="STKaiti" charset="-122"/>
              </a:rPr>
              <a:t>	}</a:t>
            </a:r>
          </a:p>
          <a:p>
            <a:r>
              <a:rPr kumimoji="1" lang="en-US" altLang="zh-CN" sz="2400" dirty="0">
                <a:latin typeface="STKaiti" charset="-122"/>
                <a:ea typeface="STKaiti" charset="-122"/>
                <a:cs typeface="STKaiti" charset="-122"/>
              </a:rPr>
              <a:t>}</a:t>
            </a:r>
          </a:p>
        </p:txBody>
      </p:sp>
      <p:sp>
        <p:nvSpPr>
          <p:cNvPr id="9" name="文本框 8"/>
          <p:cNvSpPr txBox="1"/>
          <p:nvPr/>
        </p:nvSpPr>
        <p:spPr>
          <a:xfrm>
            <a:off x="667655" y="5841748"/>
            <a:ext cx="10962369" cy="523220"/>
          </a:xfrm>
          <a:prstGeom prst="rect">
            <a:avLst/>
          </a:prstGeom>
          <a:noFill/>
          <a:ln w="19050">
            <a:solidFill>
              <a:schemeClr val="accent1"/>
            </a:solidFill>
          </a:ln>
        </p:spPr>
        <p:txBody>
          <a:bodyPr wrap="square" rtlCol="0">
            <a:spAutoFit/>
          </a:bodyPr>
          <a:lstStyle/>
          <a:p>
            <a:r>
              <a:rPr kumimoji="1" lang="zh-CN" altLang="en-US" sz="2800" dirty="0">
                <a:latin typeface="STKaiti" charset="-122"/>
                <a:ea typeface="STKaiti" charset="-122"/>
                <a:cs typeface="STKaiti" charset="-122"/>
              </a:rPr>
              <a:t>两者对比，迭代算法的效率通常更高，在实际求解的过程中更加常用。</a:t>
            </a:r>
            <a:endParaRPr kumimoji="1" lang="en-US"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2500360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4D3510A5-8881-EB3B-943D-25F6F47CCFD7}"/>
              </a:ext>
            </a:extLst>
          </p:cNvPr>
          <p:cNvSpPr>
            <a:spLocks noGrp="1"/>
          </p:cNvSpPr>
          <p:nvPr>
            <p:ph type="title"/>
          </p:nvPr>
        </p:nvSpPr>
        <p:spPr>
          <a:xfrm>
            <a:off x="0" y="0"/>
            <a:ext cx="8596668" cy="807192"/>
          </a:xfrm>
        </p:spPr>
        <p:txBody>
          <a:bodyPr>
            <a:normAutofit/>
          </a:bodyPr>
          <a:lstStyle/>
          <a:p>
            <a:r>
              <a:rPr kumimoji="1" lang="zh-CN" altLang="en-US" sz="4000" b="1" dirty="0">
                <a:solidFill>
                  <a:schemeClr val="tx1"/>
                </a:solidFill>
                <a:latin typeface="STKaiti" charset="-122"/>
                <a:ea typeface="STKaiti" charset="-122"/>
                <a:cs typeface="STKaiti" charset="-122"/>
              </a:rPr>
              <a:t>三、栈和队列</a:t>
            </a:r>
            <a:r>
              <a:rPr kumimoji="1" lang="en-US" altLang="zh-CN" sz="4000" b="1" dirty="0">
                <a:solidFill>
                  <a:schemeClr val="tx1"/>
                </a:solidFill>
                <a:latin typeface="STKaiti" charset="-122"/>
                <a:ea typeface="STKaiti" charset="-122"/>
                <a:cs typeface="STKaiti" charset="-122"/>
              </a:rPr>
              <a:t>——</a:t>
            </a:r>
            <a:r>
              <a:rPr kumimoji="1" lang="zh-CN" altLang="en-US" sz="4000" b="1" dirty="0">
                <a:solidFill>
                  <a:schemeClr val="tx1"/>
                </a:solidFill>
                <a:latin typeface="STKaiti" charset="-122"/>
                <a:ea typeface="STKaiti" charset="-122"/>
                <a:cs typeface="STKaiti" charset="-122"/>
              </a:rPr>
              <a:t>栈的应用</a:t>
            </a:r>
          </a:p>
        </p:txBody>
      </p:sp>
      <p:sp>
        <p:nvSpPr>
          <p:cNvPr id="2" name="矩形 1">
            <a:extLst>
              <a:ext uri="{FF2B5EF4-FFF2-40B4-BE49-F238E27FC236}">
                <a16:creationId xmlns:a16="http://schemas.microsoft.com/office/drawing/2014/main" id="{660F7799-E717-524E-85F2-1B9C038EC7D5}"/>
              </a:ext>
            </a:extLst>
          </p:cNvPr>
          <p:cNvSpPr/>
          <p:nvPr/>
        </p:nvSpPr>
        <p:spPr>
          <a:xfrm>
            <a:off x="990600" y="1353924"/>
            <a:ext cx="10942320" cy="3637919"/>
          </a:xfrm>
          <a:prstGeom prst="rect">
            <a:avLst/>
          </a:prstGeom>
        </p:spPr>
        <p:txBody>
          <a:bodyPr wrap="square">
            <a:spAutoFit/>
          </a:bodyPr>
          <a:lstStyle/>
          <a:p>
            <a:pPr lvl="0">
              <a:lnSpc>
                <a:spcPct val="115000"/>
              </a:lnSpc>
            </a:pPr>
            <a:r>
              <a:rPr lang="zh-CN" altLang="zh-CN" sz="2400" kern="100" dirty="0">
                <a:latin typeface="+mn-ea"/>
                <a:cs typeface="Times New Roman" panose="02020603050405020304" pitchFamily="18" charset="0"/>
              </a:rPr>
              <a:t>设计算法实现将十进制转换为二进制。（运用栈的相关知识，需要实现栈的初始化、入栈、出栈和核心算法）</a:t>
            </a:r>
            <a:endParaRPr lang="en-US" altLang="zh-CN" sz="2400" kern="100" dirty="0">
              <a:latin typeface="+mn-ea"/>
              <a:cs typeface="Times New Roman" panose="02020603050405020304" pitchFamily="18" charset="0"/>
            </a:endParaRPr>
          </a:p>
          <a:p>
            <a:pPr lvl="0">
              <a:lnSpc>
                <a:spcPct val="115000"/>
              </a:lnSpc>
            </a:pPr>
            <a:endParaRPr lang="en-US" altLang="zh-CN" sz="2400" kern="100" dirty="0">
              <a:latin typeface="+mn-ea"/>
              <a:cs typeface="Times New Roman" panose="02020603050405020304" pitchFamily="18" charset="0"/>
            </a:endParaRPr>
          </a:p>
          <a:p>
            <a:pPr lvl="0">
              <a:lnSpc>
                <a:spcPct val="115000"/>
              </a:lnSpc>
            </a:pPr>
            <a:r>
              <a:rPr lang="en-US" altLang="zh-CN" sz="2400" kern="100" dirty="0">
                <a:latin typeface="+mn-ea"/>
                <a:cs typeface="Times New Roman" panose="02020603050405020304" pitchFamily="18" charset="0"/>
              </a:rPr>
              <a:t>#define </a:t>
            </a:r>
            <a:r>
              <a:rPr lang="en-US" altLang="zh-CN" sz="2400" kern="100" dirty="0" err="1">
                <a:latin typeface="+mn-ea"/>
                <a:cs typeface="Times New Roman" panose="02020603050405020304" pitchFamily="18" charset="0"/>
              </a:rPr>
              <a:t>maxsize</a:t>
            </a:r>
            <a:r>
              <a:rPr lang="en-US" altLang="zh-CN" sz="2400" kern="100" dirty="0">
                <a:latin typeface="+mn-ea"/>
                <a:cs typeface="Times New Roman" panose="02020603050405020304" pitchFamily="18" charset="0"/>
              </a:rPr>
              <a:t> 100</a:t>
            </a:r>
            <a:endParaRPr lang="zh-CN" altLang="zh-CN" sz="2400" kern="100" dirty="0">
              <a:latin typeface="+mn-ea"/>
              <a:cs typeface="Times New Roman" panose="02020603050405020304" pitchFamily="18" charset="0"/>
            </a:endParaRPr>
          </a:p>
          <a:p>
            <a:pPr indent="304800"/>
            <a:r>
              <a:rPr lang="en-US" altLang="zh-CN" sz="2400" kern="100" dirty="0">
                <a:latin typeface="+mn-ea"/>
                <a:cs typeface="Times New Roman" panose="02020603050405020304" pitchFamily="18" charset="0"/>
              </a:rPr>
              <a:t>typedef struct</a:t>
            </a:r>
            <a:endParaRPr lang="zh-CN" altLang="zh-CN" sz="2400" kern="100" dirty="0">
              <a:latin typeface="+mn-ea"/>
              <a:cs typeface="Times New Roman" panose="02020603050405020304" pitchFamily="18" charset="0"/>
            </a:endParaRPr>
          </a:p>
          <a:p>
            <a:pPr indent="304800"/>
            <a:r>
              <a:rPr lang="en-US" altLang="zh-CN" sz="2400" kern="100" dirty="0">
                <a:latin typeface="+mn-ea"/>
                <a:cs typeface="Times New Roman" panose="02020603050405020304" pitchFamily="18" charset="0"/>
              </a:rPr>
              <a:t>{</a:t>
            </a:r>
            <a:endParaRPr lang="zh-CN" altLang="zh-CN" sz="2400" kern="100" dirty="0">
              <a:latin typeface="+mn-ea"/>
              <a:cs typeface="Times New Roman" panose="02020603050405020304" pitchFamily="18" charset="0"/>
            </a:endParaRPr>
          </a:p>
          <a:p>
            <a:pPr indent="304800"/>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int</a:t>
            </a:r>
            <a:r>
              <a:rPr lang="en-US" altLang="zh-CN" sz="2400" kern="100" dirty="0">
                <a:latin typeface="+mn-ea"/>
                <a:cs typeface="Times New Roman" panose="02020603050405020304" pitchFamily="18" charset="0"/>
              </a:rPr>
              <a:t> data[</a:t>
            </a:r>
            <a:r>
              <a:rPr lang="en-US" altLang="zh-CN" sz="2400" kern="100" dirty="0" err="1">
                <a:latin typeface="+mn-ea"/>
                <a:cs typeface="Times New Roman" panose="02020603050405020304" pitchFamily="18" charset="0"/>
              </a:rPr>
              <a:t>maxsize</a:t>
            </a:r>
            <a:r>
              <a:rPr lang="en-US" altLang="zh-CN" sz="2400" kern="100" dirty="0">
                <a:latin typeface="+mn-ea"/>
                <a:cs typeface="Times New Roman" panose="02020603050405020304" pitchFamily="18" charset="0"/>
              </a:rPr>
              <a:t>];</a:t>
            </a:r>
            <a:endParaRPr lang="zh-CN" altLang="zh-CN" sz="2400" kern="100" dirty="0">
              <a:latin typeface="+mn-ea"/>
              <a:cs typeface="Times New Roman" panose="02020603050405020304" pitchFamily="18" charset="0"/>
            </a:endParaRPr>
          </a:p>
          <a:p>
            <a:pPr indent="304800"/>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int</a:t>
            </a:r>
            <a:r>
              <a:rPr lang="en-US" altLang="zh-CN" sz="2400" kern="100" dirty="0">
                <a:latin typeface="+mn-ea"/>
                <a:cs typeface="Times New Roman" panose="02020603050405020304" pitchFamily="18" charset="0"/>
              </a:rPr>
              <a:t> top;</a:t>
            </a:r>
            <a:endParaRPr lang="zh-CN" altLang="zh-CN" sz="2400" kern="100" dirty="0">
              <a:latin typeface="+mn-ea"/>
              <a:cs typeface="Times New Roman" panose="02020603050405020304" pitchFamily="18" charset="0"/>
            </a:endParaRPr>
          </a:p>
          <a:p>
            <a:pPr indent="304800"/>
            <a:r>
              <a:rPr lang="en-US" altLang="zh-CN" sz="2400" kern="100" dirty="0">
                <a:latin typeface="+mn-ea"/>
                <a:cs typeface="Times New Roman" panose="02020603050405020304" pitchFamily="18" charset="0"/>
              </a:rPr>
              <a:t>}</a:t>
            </a:r>
            <a:r>
              <a:rPr lang="en-US" altLang="zh-CN" sz="2400" kern="100" dirty="0" err="1">
                <a:latin typeface="+mn-ea"/>
                <a:cs typeface="Times New Roman" panose="02020603050405020304" pitchFamily="18" charset="0"/>
              </a:rPr>
              <a:t>sqtacktp</a:t>
            </a:r>
            <a:r>
              <a:rPr lang="en-US" altLang="zh-CN" sz="2400" kern="100" dirty="0">
                <a:latin typeface="+mn-ea"/>
                <a:cs typeface="Times New Roman" panose="02020603050405020304" pitchFamily="18" charset="0"/>
              </a:rPr>
              <a:t>;</a:t>
            </a:r>
            <a:endParaRPr lang="zh-CN" altLang="zh-CN" sz="2400" kern="100" dirty="0">
              <a:effectLst/>
              <a:latin typeface="+mn-ea"/>
              <a:cs typeface="Times New Roman" panose="02020603050405020304" pitchFamily="18" charset="0"/>
            </a:endParaRPr>
          </a:p>
        </p:txBody>
      </p:sp>
      <p:sp>
        <p:nvSpPr>
          <p:cNvPr id="7" name="矩形 6">
            <a:extLst>
              <a:ext uri="{FF2B5EF4-FFF2-40B4-BE49-F238E27FC236}">
                <a16:creationId xmlns:a16="http://schemas.microsoft.com/office/drawing/2014/main" id="{2CEDB824-8AD0-B342-A24A-51E39CFBCE98}"/>
              </a:ext>
            </a:extLst>
          </p:cNvPr>
          <p:cNvSpPr/>
          <p:nvPr/>
        </p:nvSpPr>
        <p:spPr>
          <a:xfrm>
            <a:off x="5909310" y="3028950"/>
            <a:ext cx="1508760" cy="5029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20</a:t>
            </a:r>
            <a:endParaRPr kumimoji="1" lang="zh-CN" altLang="en-US" b="1" dirty="0">
              <a:solidFill>
                <a:schemeClr val="tx1"/>
              </a:solidFill>
            </a:endParaRPr>
          </a:p>
        </p:txBody>
      </p:sp>
      <p:sp>
        <p:nvSpPr>
          <p:cNvPr id="11" name="矩形 10">
            <a:extLst>
              <a:ext uri="{FF2B5EF4-FFF2-40B4-BE49-F238E27FC236}">
                <a16:creationId xmlns:a16="http://schemas.microsoft.com/office/drawing/2014/main" id="{5EB93AB1-EB62-BE40-8579-B33B94286099}"/>
              </a:ext>
            </a:extLst>
          </p:cNvPr>
          <p:cNvSpPr/>
          <p:nvPr/>
        </p:nvSpPr>
        <p:spPr>
          <a:xfrm>
            <a:off x="9124950" y="3028950"/>
            <a:ext cx="1508760" cy="5029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0001</a:t>
            </a:r>
            <a:r>
              <a:rPr kumimoji="1" lang="zh-CN" altLang="en-US" b="1" dirty="0">
                <a:solidFill>
                  <a:schemeClr val="tx1"/>
                </a:solidFill>
              </a:rPr>
              <a:t> </a:t>
            </a:r>
            <a:r>
              <a:rPr kumimoji="1" lang="en-US" altLang="zh-CN" b="1" dirty="0">
                <a:solidFill>
                  <a:schemeClr val="tx1"/>
                </a:solidFill>
              </a:rPr>
              <a:t>0100</a:t>
            </a:r>
            <a:endParaRPr kumimoji="1" lang="zh-CN" altLang="en-US" b="1" dirty="0">
              <a:solidFill>
                <a:schemeClr val="tx1"/>
              </a:solidFill>
            </a:endParaRPr>
          </a:p>
        </p:txBody>
      </p:sp>
      <p:cxnSp>
        <p:nvCxnSpPr>
          <p:cNvPr id="12" name="直线箭头连接符 11">
            <a:extLst>
              <a:ext uri="{FF2B5EF4-FFF2-40B4-BE49-F238E27FC236}">
                <a16:creationId xmlns:a16="http://schemas.microsoft.com/office/drawing/2014/main" id="{5F601191-C541-A84A-BD6F-3FE8E94E6936}"/>
              </a:ext>
            </a:extLst>
          </p:cNvPr>
          <p:cNvCxnSpPr/>
          <p:nvPr/>
        </p:nvCxnSpPr>
        <p:spPr>
          <a:xfrm>
            <a:off x="7646670" y="3280410"/>
            <a:ext cx="131445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871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1745597" y="626796"/>
            <a:ext cx="6313757" cy="5833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charset="2"/>
              <a:buChar char="l"/>
            </a:pPr>
            <a:r>
              <a:rPr kumimoji="1" lang="zh-CN" altLang="en-US" sz="3200" dirty="0">
                <a:latin typeface="STKaiti" charset="-122"/>
                <a:ea typeface="STKaiti" charset="-122"/>
                <a:cs typeface="STKaiti" charset="-122"/>
              </a:rPr>
              <a:t>递归与栈的关系</a:t>
            </a:r>
          </a:p>
        </p:txBody>
      </p:sp>
      <p:sp>
        <p:nvSpPr>
          <p:cNvPr id="6" name="文本框 5"/>
          <p:cNvSpPr txBox="1"/>
          <p:nvPr/>
        </p:nvSpPr>
        <p:spPr>
          <a:xfrm>
            <a:off x="796906" y="1729539"/>
            <a:ext cx="10118744" cy="2246769"/>
          </a:xfrm>
          <a:prstGeom prst="rect">
            <a:avLst/>
          </a:prstGeom>
          <a:noFill/>
          <a:ln w="19050">
            <a:noFill/>
          </a:ln>
        </p:spPr>
        <p:txBody>
          <a:bodyPr wrap="square" rtlCol="0">
            <a:spAutoFit/>
          </a:bodyPr>
          <a:lstStyle/>
          <a:p>
            <a:r>
              <a:rPr kumimoji="1" lang="zh-CN" altLang="en-US" sz="2800" dirty="0">
                <a:latin typeface="STKaiti" charset="-122"/>
                <a:ea typeface="STKaiti" charset="-122"/>
                <a:cs typeface="STKaiti" charset="-122"/>
              </a:rPr>
              <a:t>递归函数的执行过程具有如下三个特点：</a:t>
            </a:r>
            <a:endParaRPr kumimoji="1" lang="en-US" altLang="zh-CN" sz="2800" dirty="0">
              <a:latin typeface="STKaiti" charset="-122"/>
              <a:ea typeface="STKaiti" charset="-122"/>
              <a:cs typeface="STKaiti" charset="-122"/>
            </a:endParaRPr>
          </a:p>
          <a:p>
            <a:endParaRPr kumimoji="1" lang="en-US" altLang="zh-CN" sz="2800" dirty="0">
              <a:latin typeface="STKaiti" charset="-122"/>
              <a:ea typeface="STKaiti" charset="-122"/>
              <a:cs typeface="STKaiti" charset="-122"/>
            </a:endParaRPr>
          </a:p>
          <a:p>
            <a:pPr marL="514350" indent="-514350">
              <a:buFont typeface="+mj-ea"/>
              <a:buAutoNum type="circleNumDbPlain"/>
            </a:pPr>
            <a:r>
              <a:rPr kumimoji="1" lang="zh-CN" altLang="en-US" sz="2800" dirty="0">
                <a:latin typeface="STKaiti" charset="-122"/>
                <a:ea typeface="STKaiti" charset="-122"/>
                <a:cs typeface="STKaiti" charset="-122"/>
              </a:rPr>
              <a:t>函数名相同；</a:t>
            </a:r>
            <a:endParaRPr kumimoji="1" lang="en-US" altLang="zh-CN" sz="2800" dirty="0">
              <a:latin typeface="STKaiti" charset="-122"/>
              <a:ea typeface="STKaiti" charset="-122"/>
              <a:cs typeface="STKaiti" charset="-122"/>
            </a:endParaRPr>
          </a:p>
          <a:p>
            <a:pPr marL="514350" indent="-514350">
              <a:buFont typeface="+mj-ea"/>
              <a:buAutoNum type="circleNumDbPlain"/>
            </a:pPr>
            <a:r>
              <a:rPr kumimoji="1" lang="zh-CN" altLang="en-US" sz="2800" dirty="0">
                <a:latin typeface="STKaiti" charset="-122"/>
                <a:ea typeface="STKaiti" charset="-122"/>
                <a:cs typeface="STKaiti" charset="-122"/>
              </a:rPr>
              <a:t>不断地自调用；</a:t>
            </a:r>
            <a:endParaRPr kumimoji="1" lang="en-US" altLang="zh-CN" sz="2800" dirty="0">
              <a:latin typeface="STKaiti" charset="-122"/>
              <a:ea typeface="STKaiti" charset="-122"/>
              <a:cs typeface="STKaiti" charset="-122"/>
            </a:endParaRPr>
          </a:p>
          <a:p>
            <a:pPr marL="514350" indent="-514350">
              <a:buFont typeface="+mj-ea"/>
              <a:buAutoNum type="circleNumDbPlain"/>
            </a:pPr>
            <a:r>
              <a:rPr kumimoji="1" lang="zh-CN" altLang="en-US" sz="2800" dirty="0">
                <a:latin typeface="STKaiti" charset="-122"/>
                <a:ea typeface="STKaiti" charset="-122"/>
                <a:cs typeface="STKaiti" charset="-122"/>
              </a:rPr>
              <a:t>最后被调用的函数要最先被返回。</a:t>
            </a:r>
            <a:endParaRPr kumimoji="1" lang="en-US" altLang="zh-CN" sz="2800" dirty="0">
              <a:latin typeface="STKaiti" charset="-122"/>
              <a:ea typeface="STKaiti" charset="-122"/>
              <a:cs typeface="STKaiti" charset="-122"/>
            </a:endParaRPr>
          </a:p>
        </p:txBody>
      </p:sp>
      <p:sp>
        <p:nvSpPr>
          <p:cNvPr id="2" name="矩形 1"/>
          <p:cNvSpPr/>
          <p:nvPr/>
        </p:nvSpPr>
        <p:spPr>
          <a:xfrm>
            <a:off x="796906" y="4164217"/>
            <a:ext cx="9299594" cy="2677656"/>
          </a:xfrm>
          <a:prstGeom prst="rect">
            <a:avLst/>
          </a:prstGeom>
        </p:spPr>
        <p:txBody>
          <a:bodyPr wrap="square">
            <a:spAutoFit/>
          </a:bodyPr>
          <a:lstStyle/>
          <a:p>
            <a:r>
              <a:rPr kumimoji="1" lang="zh-CN" altLang="en-US" sz="2800" dirty="0">
                <a:latin typeface="STKaiti" charset="-122"/>
                <a:ea typeface="STKaiti" charset="-122"/>
                <a:cs typeface="STKaiti" charset="-122"/>
              </a:rPr>
              <a:t>栈是一种执行“先进后出”或者“后进先出”算法的数据结构。</a:t>
            </a:r>
            <a:endParaRPr kumimoji="1" lang="en-US" altLang="zh-CN" sz="2800" dirty="0">
              <a:latin typeface="STKaiti" charset="-122"/>
              <a:ea typeface="STKaiti" charset="-122"/>
              <a:cs typeface="STKaiti" charset="-122"/>
            </a:endParaRPr>
          </a:p>
          <a:p>
            <a:r>
              <a:rPr kumimoji="1" lang="zh-CN" altLang="en-US" sz="2800" dirty="0">
                <a:latin typeface="STKaiti" charset="-122"/>
                <a:ea typeface="STKaiti" charset="-122"/>
                <a:cs typeface="STKaiti" charset="-122"/>
              </a:rPr>
              <a:t>它是计算机中最常用的一种线性数据结构，比如函数的调用在计算机中就是用系统栈实现的。</a:t>
            </a:r>
            <a:endParaRPr kumimoji="1" lang="en-US" altLang="zh-CN" sz="2800" dirty="0">
              <a:latin typeface="STKaiti" charset="-122"/>
              <a:ea typeface="STKaiti" charset="-122"/>
              <a:cs typeface="STKaiti" charset="-122"/>
            </a:endParaRPr>
          </a:p>
          <a:p>
            <a:endParaRPr kumimoji="1" lang="en-US" altLang="zh-CN" sz="2800" dirty="0">
              <a:latin typeface="STKaiti" charset="-122"/>
              <a:ea typeface="STKaiti" charset="-122"/>
              <a:cs typeface="STKaiti" charset="-122"/>
            </a:endParaRPr>
          </a:p>
          <a:p>
            <a:r>
              <a:rPr kumimoji="1" lang="zh-CN" altLang="en-US" sz="2800" dirty="0">
                <a:solidFill>
                  <a:srgbClr val="C00000"/>
                </a:solidFill>
                <a:latin typeface="STKaiti" charset="-122"/>
                <a:ea typeface="STKaiti" charset="-122"/>
                <a:cs typeface="STKaiti" charset="-122"/>
              </a:rPr>
              <a:t>递归函数的执行过程与栈的执行规则有相似的“先进后出”的特点</a:t>
            </a:r>
            <a:endParaRPr kumimoji="1" lang="en-US" altLang="zh-CN" sz="2800" dirty="0">
              <a:solidFill>
                <a:srgbClr val="C00000"/>
              </a:solidFill>
              <a:latin typeface="STKaiti" charset="-122"/>
              <a:ea typeface="STKaiti" charset="-122"/>
              <a:cs typeface="STKaiti" charset="-122"/>
            </a:endParaRPr>
          </a:p>
        </p:txBody>
      </p:sp>
    </p:spTree>
    <p:extLst>
      <p:ext uri="{BB962C8B-B14F-4D97-AF65-F5344CB8AC3E}">
        <p14:creationId xmlns:p14="http://schemas.microsoft.com/office/powerpoint/2010/main" val="156704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2978" y="1173246"/>
            <a:ext cx="11331341" cy="3880773"/>
          </a:xfrm>
        </p:spPr>
        <p:txBody>
          <a:bodyPr>
            <a:noAutofit/>
          </a:bodyPr>
          <a:lstStyle/>
          <a:p>
            <a:pPr marL="0" indent="0">
              <a:buNone/>
            </a:pPr>
            <a:r>
              <a:rPr kumimoji="1" lang="zh-CN" altLang="en-US" sz="3200" dirty="0">
                <a:solidFill>
                  <a:schemeClr val="tx1"/>
                </a:solidFill>
                <a:latin typeface="STKaiti" charset="-122"/>
                <a:ea typeface="STKaiti" charset="-122"/>
                <a:cs typeface="STKaiti" charset="-122"/>
              </a:rPr>
              <a:t>问题描述：</a:t>
            </a:r>
            <a:endParaRPr kumimoji="1" lang="en-US" altLang="zh-CN" sz="3200" dirty="0">
              <a:solidFill>
                <a:schemeClr val="tx1"/>
              </a:solidFill>
              <a:latin typeface="STKaiti" charset="-122"/>
              <a:ea typeface="STKaiti" charset="-122"/>
              <a:cs typeface="STKaiti" charset="-122"/>
            </a:endParaRPr>
          </a:p>
          <a:p>
            <a:pPr marL="0" indent="0">
              <a:buNone/>
            </a:pPr>
            <a:r>
              <a:rPr kumimoji="1" lang="en-US" altLang="zh-CN" sz="2800" dirty="0">
                <a:solidFill>
                  <a:schemeClr val="tx1"/>
                </a:solidFill>
                <a:latin typeface="STKaiti" charset="-122"/>
                <a:ea typeface="STKaiti" charset="-122"/>
                <a:cs typeface="STKaiti" charset="-122"/>
              </a:rPr>
              <a:t>3</a:t>
            </a:r>
            <a:r>
              <a:rPr kumimoji="1" lang="zh-CN" altLang="en-US" sz="2800" dirty="0">
                <a:solidFill>
                  <a:schemeClr val="tx1"/>
                </a:solidFill>
                <a:latin typeface="STKaiti" charset="-122"/>
                <a:ea typeface="STKaiti" charset="-122"/>
                <a:cs typeface="STKaiti" charset="-122"/>
              </a:rPr>
              <a:t>根金刚石柱子，在其中</a:t>
            </a:r>
            <a:r>
              <a:rPr kumimoji="1" lang="en-US" altLang="zh-CN" sz="2800" dirty="0">
                <a:solidFill>
                  <a:schemeClr val="tx1"/>
                </a:solidFill>
                <a:latin typeface="STKaiti" charset="-122"/>
                <a:ea typeface="STKaiti" charset="-122"/>
                <a:cs typeface="STKaiti" charset="-122"/>
              </a:rPr>
              <a:t>1</a:t>
            </a:r>
            <a:r>
              <a:rPr kumimoji="1" lang="zh-CN" altLang="en-US" sz="2800" dirty="0">
                <a:solidFill>
                  <a:schemeClr val="tx1"/>
                </a:solidFill>
                <a:latin typeface="STKaiti" charset="-122"/>
                <a:ea typeface="STKaiti" charset="-122"/>
                <a:cs typeface="STKaiti" charset="-122"/>
              </a:rPr>
              <a:t>根柱子上按照从下往上的顺序从大到小地摆着</a:t>
            </a:r>
            <a:r>
              <a:rPr kumimoji="1" lang="en-US" altLang="zh-CN" sz="2800" dirty="0">
                <a:solidFill>
                  <a:schemeClr val="tx1"/>
                </a:solidFill>
                <a:latin typeface="STKaiti" charset="-122"/>
                <a:ea typeface="STKaiti" charset="-122"/>
                <a:cs typeface="STKaiti" charset="-122"/>
              </a:rPr>
              <a:t>64</a:t>
            </a:r>
            <a:r>
              <a:rPr kumimoji="1" lang="zh-CN" altLang="en-US" sz="2800" dirty="0">
                <a:solidFill>
                  <a:schemeClr val="tx1"/>
                </a:solidFill>
                <a:latin typeface="STKaiti" charset="-122"/>
                <a:ea typeface="STKaiti" charset="-122"/>
                <a:cs typeface="STKaiti" charset="-122"/>
              </a:rPr>
              <a:t>片黄金圆盘。要把这些黄金圆盘</a:t>
            </a:r>
            <a:r>
              <a:rPr kumimoji="1" lang="zh-CN" altLang="en-US" sz="2800" dirty="0">
                <a:solidFill>
                  <a:srgbClr val="C00000"/>
                </a:solidFill>
                <a:latin typeface="STKaiti" charset="-122"/>
                <a:ea typeface="STKaiti" charset="-122"/>
                <a:cs typeface="STKaiti" charset="-122"/>
              </a:rPr>
              <a:t>从下面开始按大小顺序重新把放到另一根柱子上</a:t>
            </a:r>
            <a:r>
              <a:rPr kumimoji="1" lang="zh-CN" altLang="en-US" sz="2800" dirty="0">
                <a:solidFill>
                  <a:schemeClr val="tx1"/>
                </a:solidFill>
                <a:latin typeface="STKaiti" charset="-122"/>
                <a:ea typeface="STKaiti" charset="-122"/>
                <a:cs typeface="STKaiti" charset="-122"/>
              </a:rPr>
              <a:t>。并且规定，</a:t>
            </a:r>
            <a:r>
              <a:rPr kumimoji="1" lang="zh-CN" altLang="en-US" sz="2800" dirty="0">
                <a:solidFill>
                  <a:srgbClr val="C00000"/>
                </a:solidFill>
                <a:latin typeface="STKaiti" charset="-122"/>
                <a:ea typeface="STKaiti" charset="-122"/>
                <a:cs typeface="STKaiti" charset="-122"/>
              </a:rPr>
              <a:t>在小圆盘上不能放大圆盘，在</a:t>
            </a:r>
            <a:r>
              <a:rPr kumimoji="1" lang="en-US" altLang="zh-CN" sz="2800" dirty="0">
                <a:solidFill>
                  <a:srgbClr val="C00000"/>
                </a:solidFill>
                <a:latin typeface="STKaiti" charset="-122"/>
                <a:ea typeface="STKaiti" charset="-122"/>
                <a:cs typeface="STKaiti" charset="-122"/>
              </a:rPr>
              <a:t>3</a:t>
            </a:r>
            <a:r>
              <a:rPr kumimoji="1" lang="zh-CN" altLang="en-US" sz="2800" dirty="0">
                <a:solidFill>
                  <a:srgbClr val="C00000"/>
                </a:solidFill>
                <a:latin typeface="STKaiti" charset="-122"/>
                <a:ea typeface="STKaiti" charset="-122"/>
                <a:cs typeface="STKaiti" charset="-122"/>
              </a:rPr>
              <a:t>根柱子之间一次只能移动一个圆盘</a:t>
            </a:r>
            <a:r>
              <a:rPr kumimoji="1" lang="zh-CN" altLang="en-US" sz="2800" dirty="0">
                <a:solidFill>
                  <a:schemeClr val="tx1"/>
                </a:solidFill>
                <a:latin typeface="STKaiti" charset="-122"/>
                <a:ea typeface="STKaiti" charset="-122"/>
                <a:cs typeface="STKaiti" charset="-122"/>
              </a:rPr>
              <a:t>。当圆盘个数很少的时候，任务很容易完成。当圆盘个数超过</a:t>
            </a:r>
            <a:r>
              <a:rPr kumimoji="1" lang="en-US" altLang="zh-CN" sz="2800" dirty="0">
                <a:solidFill>
                  <a:schemeClr val="tx1"/>
                </a:solidFill>
                <a:latin typeface="STKaiti" charset="-122"/>
                <a:ea typeface="STKaiti" charset="-122"/>
                <a:cs typeface="STKaiti" charset="-122"/>
              </a:rPr>
              <a:t>5</a:t>
            </a:r>
            <a:r>
              <a:rPr kumimoji="1" lang="zh-CN" altLang="en-US" sz="2800" dirty="0">
                <a:solidFill>
                  <a:schemeClr val="tx1"/>
                </a:solidFill>
                <a:latin typeface="STKaiti" charset="-122"/>
                <a:ea typeface="STKaiti" charset="-122"/>
                <a:cs typeface="STKaiti" charset="-122"/>
              </a:rPr>
              <a:t>个时，情况就变得很复杂，任务很难完成。</a:t>
            </a:r>
          </a:p>
        </p:txBody>
      </p:sp>
      <p:sp>
        <p:nvSpPr>
          <p:cNvPr id="6" name="标题 1">
            <a:extLst>
              <a:ext uri="{FF2B5EF4-FFF2-40B4-BE49-F238E27FC236}">
                <a16:creationId xmlns:a16="http://schemas.microsoft.com/office/drawing/2014/main" id="{337A2ACA-5794-80D8-76C6-3DDF4C73C624}"/>
              </a:ext>
            </a:extLst>
          </p:cNvPr>
          <p:cNvSpPr txBox="1">
            <a:spLocks/>
          </p:cNvSpPr>
          <p:nvPr/>
        </p:nvSpPr>
        <p:spPr>
          <a:xfrm>
            <a:off x="777240" y="0"/>
            <a:ext cx="8753497" cy="76642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4000" b="1" dirty="0">
                <a:solidFill>
                  <a:schemeClr val="tx1"/>
                </a:solidFill>
                <a:latin typeface="STKaiti" charset="-122"/>
                <a:ea typeface="STKaiti" charset="-122"/>
                <a:cs typeface="STKaiti" charset="-122"/>
              </a:rPr>
              <a:t>汉诺塔问题</a:t>
            </a:r>
          </a:p>
        </p:txBody>
      </p:sp>
    </p:spTree>
    <p:extLst>
      <p:ext uri="{BB962C8B-B14F-4D97-AF65-F5344CB8AC3E}">
        <p14:creationId xmlns:p14="http://schemas.microsoft.com/office/powerpoint/2010/main" val="2148018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455" y="1173247"/>
            <a:ext cx="10995855" cy="2604670"/>
          </a:xfrm>
        </p:spPr>
        <p:txBody>
          <a:bodyPr>
            <a:noAutofit/>
          </a:bodyPr>
          <a:lstStyle/>
          <a:p>
            <a:pPr marL="0" indent="0">
              <a:buNone/>
            </a:pPr>
            <a:r>
              <a:rPr kumimoji="1" lang="zh-CN" altLang="en-US" sz="3200" b="1" dirty="0">
                <a:solidFill>
                  <a:schemeClr val="tx1"/>
                </a:solidFill>
                <a:latin typeface="STKaiti" charset="-122"/>
                <a:ea typeface="STKaiti" charset="-122"/>
                <a:cs typeface="STKaiti" charset="-122"/>
              </a:rPr>
              <a:t>问题分析：</a:t>
            </a:r>
            <a:endParaRPr kumimoji="1" lang="en-US" altLang="zh-CN" sz="3200" b="1" dirty="0">
              <a:solidFill>
                <a:schemeClr val="tx1"/>
              </a:solidFill>
              <a:latin typeface="STKaiti" charset="-122"/>
              <a:ea typeface="STKaiti" charset="-122"/>
              <a:cs typeface="STKaiti" charset="-122"/>
            </a:endParaRPr>
          </a:p>
          <a:p>
            <a:pPr marL="0" indent="0">
              <a:buNone/>
            </a:pPr>
            <a:r>
              <a:rPr kumimoji="1" lang="zh-CN" altLang="en-US" sz="2800" dirty="0">
                <a:solidFill>
                  <a:schemeClr val="tx1"/>
                </a:solidFill>
                <a:latin typeface="STKaiti" charset="-122"/>
                <a:ea typeface="STKaiti" charset="-122"/>
                <a:cs typeface="STKaiti" charset="-122"/>
              </a:rPr>
              <a:t>以三个圆盘为例，设有</a:t>
            </a:r>
            <a:r>
              <a:rPr kumimoji="1" lang="en-US" altLang="zh-CN" sz="2800" dirty="0">
                <a:solidFill>
                  <a:schemeClr val="tx1"/>
                </a:solidFill>
                <a:latin typeface="STKaiti" charset="-122"/>
                <a:ea typeface="STKaiti" charset="-122"/>
                <a:cs typeface="STKaiti" charset="-122"/>
              </a:rPr>
              <a:t>A</a:t>
            </a:r>
            <a:r>
              <a:rPr kumimoji="1" lang="zh-CN" altLang="en-US" sz="2800" dirty="0">
                <a:solidFill>
                  <a:schemeClr val="tx1"/>
                </a:solidFill>
                <a:latin typeface="STKaiti" charset="-122"/>
                <a:ea typeface="STKaiti" charset="-122"/>
                <a:cs typeface="STKaiti" charset="-122"/>
              </a:rPr>
              <a:t>、</a:t>
            </a:r>
            <a:r>
              <a:rPr kumimoji="1" lang="en-US" altLang="zh-CN" sz="2800" dirty="0">
                <a:solidFill>
                  <a:schemeClr val="tx1"/>
                </a:solidFill>
                <a:latin typeface="STKaiti" charset="-122"/>
                <a:ea typeface="STKaiti" charset="-122"/>
                <a:cs typeface="STKaiti" charset="-122"/>
              </a:rPr>
              <a:t>B</a:t>
            </a:r>
            <a:r>
              <a:rPr kumimoji="1" lang="zh-CN" altLang="en-US" sz="2800" dirty="0">
                <a:solidFill>
                  <a:schemeClr val="tx1"/>
                </a:solidFill>
                <a:latin typeface="STKaiti" charset="-122"/>
                <a:ea typeface="STKaiti" charset="-122"/>
                <a:cs typeface="STKaiti" charset="-122"/>
              </a:rPr>
              <a:t>、</a:t>
            </a:r>
            <a:r>
              <a:rPr kumimoji="1" lang="en-US" altLang="zh-CN" sz="2800" dirty="0">
                <a:solidFill>
                  <a:schemeClr val="tx1"/>
                </a:solidFill>
                <a:latin typeface="STKaiti" charset="-122"/>
                <a:ea typeface="STKaiti" charset="-122"/>
                <a:cs typeface="STKaiti" charset="-122"/>
              </a:rPr>
              <a:t>C</a:t>
            </a:r>
            <a:r>
              <a:rPr kumimoji="1" lang="zh-CN" altLang="en-US" sz="2800" dirty="0">
                <a:solidFill>
                  <a:schemeClr val="tx1"/>
                </a:solidFill>
                <a:latin typeface="STKaiti" charset="-122"/>
                <a:ea typeface="STKaiti" charset="-122"/>
                <a:cs typeface="STKaiti" charset="-122"/>
              </a:rPr>
              <a:t>三根柱子，其中</a:t>
            </a:r>
            <a:r>
              <a:rPr kumimoji="1" lang="en-US" altLang="zh-CN" sz="2800" dirty="0">
                <a:solidFill>
                  <a:schemeClr val="tx1"/>
                </a:solidFill>
                <a:latin typeface="STKaiti" charset="-122"/>
                <a:ea typeface="STKaiti" charset="-122"/>
                <a:cs typeface="STKaiti" charset="-122"/>
              </a:rPr>
              <a:t>A</a:t>
            </a:r>
            <a:r>
              <a:rPr kumimoji="1" lang="zh-CN" altLang="en-US" sz="2800" dirty="0">
                <a:solidFill>
                  <a:schemeClr val="tx1"/>
                </a:solidFill>
                <a:latin typeface="STKaiti" charset="-122"/>
                <a:ea typeface="STKaiti" charset="-122"/>
                <a:cs typeface="STKaiti" charset="-122"/>
              </a:rPr>
              <a:t>柱子上有三个从下往上按从大到小的顺序叠放的三个圆盘。</a:t>
            </a:r>
            <a:endParaRPr kumimoji="1" lang="en-US" altLang="zh-CN" sz="2800" dirty="0">
              <a:solidFill>
                <a:schemeClr val="tx1"/>
              </a:solidFill>
              <a:latin typeface="STKaiti" charset="-122"/>
              <a:ea typeface="STKaiti" charset="-122"/>
              <a:cs typeface="STKaiti" charset="-122"/>
            </a:endParaRPr>
          </a:p>
          <a:p>
            <a:pPr marL="0" indent="0">
              <a:buNone/>
            </a:pPr>
            <a:r>
              <a:rPr kumimoji="1" lang="zh-CN" altLang="en-US" sz="2800" dirty="0">
                <a:solidFill>
                  <a:schemeClr val="tx1"/>
                </a:solidFill>
                <a:latin typeface="STKaiti" charset="-122"/>
                <a:ea typeface="STKaiti" charset="-122"/>
                <a:cs typeface="STKaiti" charset="-122"/>
              </a:rPr>
              <a:t>现要求按照汉诺塔问题的规则将三个圆盘移动到</a:t>
            </a:r>
            <a:r>
              <a:rPr kumimoji="1" lang="en-US" altLang="zh-CN" sz="2800" dirty="0">
                <a:solidFill>
                  <a:schemeClr val="tx1"/>
                </a:solidFill>
                <a:latin typeface="STKaiti" charset="-122"/>
                <a:ea typeface="STKaiti" charset="-122"/>
                <a:cs typeface="STKaiti" charset="-122"/>
              </a:rPr>
              <a:t>C</a:t>
            </a:r>
            <a:r>
              <a:rPr kumimoji="1" lang="zh-CN" altLang="en-US" sz="2800" dirty="0">
                <a:solidFill>
                  <a:schemeClr val="tx1"/>
                </a:solidFill>
                <a:latin typeface="STKaiti" charset="-122"/>
                <a:ea typeface="STKaiti" charset="-122"/>
                <a:cs typeface="STKaiti" charset="-122"/>
              </a:rPr>
              <a:t>柱子上，且叠放顺序不变。</a:t>
            </a:r>
          </a:p>
        </p:txBody>
      </p:sp>
      <p:sp>
        <p:nvSpPr>
          <p:cNvPr id="4" name="矩形 3"/>
          <p:cNvSpPr/>
          <p:nvPr/>
        </p:nvSpPr>
        <p:spPr>
          <a:xfrm>
            <a:off x="1755112" y="5546558"/>
            <a:ext cx="1672389" cy="2045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1995743" y="5281863"/>
            <a:ext cx="1167063" cy="26469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2132977" y="5017168"/>
            <a:ext cx="892594" cy="26469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2209177" y="4844715"/>
            <a:ext cx="740194" cy="172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2428880" y="4200525"/>
            <a:ext cx="271463" cy="644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4393537" y="5546558"/>
            <a:ext cx="1672389" cy="2045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5067306" y="4200524"/>
            <a:ext cx="247650" cy="1346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7134231" y="5546558"/>
            <a:ext cx="1672389" cy="2045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7808000" y="4200524"/>
            <a:ext cx="247650" cy="1346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标题 1"/>
          <p:cNvSpPr txBox="1">
            <a:spLocks/>
          </p:cNvSpPr>
          <p:nvPr/>
        </p:nvSpPr>
        <p:spPr>
          <a:xfrm>
            <a:off x="1871569" y="5891393"/>
            <a:ext cx="1386083" cy="55195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b="1">
                <a:solidFill>
                  <a:schemeClr val="tx1"/>
                </a:solidFill>
                <a:latin typeface="STKaiti" charset="-122"/>
                <a:ea typeface="STKaiti" charset="-122"/>
                <a:cs typeface="STKaiti" charset="-122"/>
              </a:rPr>
              <a:t>    </a:t>
            </a:r>
            <a:r>
              <a:rPr kumimoji="1" lang="en-US" altLang="zh-CN" b="1" dirty="0">
                <a:solidFill>
                  <a:schemeClr val="tx1"/>
                </a:solidFill>
                <a:latin typeface="STKaiti" charset="-122"/>
                <a:ea typeface="STKaiti" charset="-122"/>
                <a:cs typeface="STKaiti" charset="-122"/>
              </a:rPr>
              <a:t>A</a:t>
            </a:r>
            <a:endParaRPr kumimoji="1" lang="zh-CN" altLang="en-US" b="1" dirty="0">
              <a:solidFill>
                <a:schemeClr val="tx1"/>
              </a:solidFill>
              <a:latin typeface="STKaiti" charset="-122"/>
              <a:ea typeface="STKaiti" charset="-122"/>
              <a:cs typeface="STKaiti" charset="-122"/>
            </a:endParaRPr>
          </a:p>
        </p:txBody>
      </p:sp>
      <p:sp>
        <p:nvSpPr>
          <p:cNvPr id="24" name="标题 1"/>
          <p:cNvSpPr txBox="1">
            <a:spLocks/>
          </p:cNvSpPr>
          <p:nvPr/>
        </p:nvSpPr>
        <p:spPr>
          <a:xfrm>
            <a:off x="4536689" y="5877107"/>
            <a:ext cx="1386083" cy="55195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b="1" dirty="0">
                <a:solidFill>
                  <a:schemeClr val="tx1"/>
                </a:solidFill>
                <a:latin typeface="STKaiti" charset="-122"/>
                <a:ea typeface="STKaiti" charset="-122"/>
                <a:cs typeface="STKaiti" charset="-122"/>
              </a:rPr>
              <a:t>    </a:t>
            </a:r>
            <a:r>
              <a:rPr kumimoji="1" lang="en-US" altLang="zh-CN" b="1" dirty="0">
                <a:solidFill>
                  <a:schemeClr val="tx1"/>
                </a:solidFill>
                <a:latin typeface="STKaiti" charset="-122"/>
                <a:ea typeface="STKaiti" charset="-122"/>
                <a:cs typeface="STKaiti" charset="-122"/>
              </a:rPr>
              <a:t>B</a:t>
            </a:r>
            <a:endParaRPr kumimoji="1" lang="zh-CN" altLang="en-US" b="1" dirty="0">
              <a:solidFill>
                <a:schemeClr val="tx1"/>
              </a:solidFill>
              <a:latin typeface="STKaiti" charset="-122"/>
              <a:ea typeface="STKaiti" charset="-122"/>
              <a:cs typeface="STKaiti" charset="-122"/>
            </a:endParaRPr>
          </a:p>
        </p:txBody>
      </p:sp>
      <p:sp>
        <p:nvSpPr>
          <p:cNvPr id="25" name="标题 1"/>
          <p:cNvSpPr txBox="1">
            <a:spLocks/>
          </p:cNvSpPr>
          <p:nvPr/>
        </p:nvSpPr>
        <p:spPr>
          <a:xfrm>
            <a:off x="7334762" y="5903537"/>
            <a:ext cx="1386083" cy="55195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b="1" dirty="0">
                <a:solidFill>
                  <a:schemeClr val="tx1"/>
                </a:solidFill>
                <a:latin typeface="STKaiti" charset="-122"/>
                <a:ea typeface="STKaiti" charset="-122"/>
                <a:cs typeface="STKaiti" charset="-122"/>
              </a:rPr>
              <a:t>    </a:t>
            </a:r>
            <a:r>
              <a:rPr kumimoji="1" lang="en-US" altLang="zh-CN" b="1" dirty="0">
                <a:solidFill>
                  <a:schemeClr val="tx1"/>
                </a:solidFill>
                <a:latin typeface="STKaiti" charset="-122"/>
                <a:ea typeface="STKaiti" charset="-122"/>
                <a:cs typeface="STKaiti" charset="-122"/>
              </a:rPr>
              <a:t>C</a:t>
            </a:r>
            <a:endParaRPr kumimoji="1" lang="zh-CN" altLang="en-US" b="1" dirty="0">
              <a:solidFill>
                <a:schemeClr val="tx1"/>
              </a:solidFill>
              <a:latin typeface="STKaiti" charset="-122"/>
              <a:ea typeface="STKaiti" charset="-122"/>
              <a:cs typeface="STKaiti" charset="-122"/>
            </a:endParaRPr>
          </a:p>
        </p:txBody>
      </p:sp>
      <p:sp>
        <p:nvSpPr>
          <p:cNvPr id="12" name="标题 1">
            <a:extLst>
              <a:ext uri="{FF2B5EF4-FFF2-40B4-BE49-F238E27FC236}">
                <a16:creationId xmlns:a16="http://schemas.microsoft.com/office/drawing/2014/main" id="{F9BDEC8F-9B32-2DA8-D96C-0C5271F51555}"/>
              </a:ext>
            </a:extLst>
          </p:cNvPr>
          <p:cNvSpPr txBox="1">
            <a:spLocks/>
          </p:cNvSpPr>
          <p:nvPr/>
        </p:nvSpPr>
        <p:spPr>
          <a:xfrm>
            <a:off x="690557" y="-15790"/>
            <a:ext cx="8753497" cy="76642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4000" b="1" dirty="0">
                <a:solidFill>
                  <a:schemeClr val="tx1"/>
                </a:solidFill>
                <a:latin typeface="STKaiti" charset="-122"/>
                <a:ea typeface="STKaiti" charset="-122"/>
                <a:cs typeface="STKaiti" charset="-122"/>
              </a:rPr>
              <a:t>汉诺塔问题</a:t>
            </a:r>
          </a:p>
        </p:txBody>
      </p:sp>
    </p:spTree>
    <p:extLst>
      <p:ext uri="{BB962C8B-B14F-4D97-AF65-F5344CB8AC3E}">
        <p14:creationId xmlns:p14="http://schemas.microsoft.com/office/powerpoint/2010/main" val="3075576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455" y="1173246"/>
            <a:ext cx="10001445" cy="5298992"/>
          </a:xfrm>
        </p:spPr>
        <p:txBody>
          <a:bodyPr>
            <a:noAutofit/>
          </a:bodyPr>
          <a:lstStyle/>
          <a:p>
            <a:pPr marL="0" indent="0">
              <a:buNone/>
            </a:pPr>
            <a:r>
              <a:rPr kumimoji="1" lang="zh-CN" altLang="en-US" sz="3200" b="1" dirty="0">
                <a:solidFill>
                  <a:schemeClr val="tx1"/>
                </a:solidFill>
                <a:latin typeface="STKaiti" charset="-122"/>
                <a:ea typeface="STKaiti" charset="-122"/>
                <a:cs typeface="STKaiti" charset="-122"/>
              </a:rPr>
              <a:t>解决步骤：</a:t>
            </a:r>
            <a:endParaRPr kumimoji="1" lang="en-US" altLang="zh-CN" sz="2800" dirty="0">
              <a:solidFill>
                <a:schemeClr val="tx1"/>
              </a:solidFill>
              <a:latin typeface="STKaiti" charset="-122"/>
              <a:ea typeface="STKaiti" charset="-122"/>
              <a:cs typeface="STKaiti" charset="-122"/>
            </a:endParaRPr>
          </a:p>
          <a:p>
            <a:pPr marL="0" indent="0">
              <a:buNone/>
            </a:pPr>
            <a:r>
              <a:rPr kumimoji="1" lang="en-US" altLang="zh-CN" sz="2800" dirty="0">
                <a:solidFill>
                  <a:schemeClr val="tx1"/>
                </a:solidFill>
                <a:latin typeface="STKaiti" charset="-122"/>
                <a:ea typeface="STKaiti" charset="-122"/>
                <a:cs typeface="STKaiti" charset="-122"/>
              </a:rPr>
              <a:t>1</a:t>
            </a:r>
            <a:r>
              <a:rPr kumimoji="1" lang="zh-CN" altLang="en-US" sz="2800" dirty="0">
                <a:solidFill>
                  <a:schemeClr val="tx1"/>
                </a:solidFill>
                <a:latin typeface="STKaiti" charset="-122"/>
                <a:ea typeface="STKaiti" charset="-122"/>
                <a:cs typeface="STKaiti" charset="-122"/>
              </a:rPr>
              <a:t>、将</a:t>
            </a:r>
            <a:r>
              <a:rPr kumimoji="1" lang="en-US" altLang="zh-CN" sz="2800" dirty="0">
                <a:solidFill>
                  <a:schemeClr val="tx1"/>
                </a:solidFill>
                <a:latin typeface="STKaiti" charset="-122"/>
                <a:ea typeface="STKaiti" charset="-122"/>
                <a:cs typeface="STKaiti" charset="-122"/>
              </a:rPr>
              <a:t>A</a:t>
            </a:r>
            <a:r>
              <a:rPr kumimoji="1" lang="zh-CN" altLang="en-US" sz="2800" dirty="0">
                <a:solidFill>
                  <a:schemeClr val="tx1"/>
                </a:solidFill>
                <a:latin typeface="STKaiti" charset="-122"/>
                <a:ea typeface="STKaiti" charset="-122"/>
                <a:cs typeface="STKaiti" charset="-122"/>
              </a:rPr>
              <a:t>柱子上的第一个圆盘移动到</a:t>
            </a:r>
            <a:r>
              <a:rPr kumimoji="1" lang="en-US" altLang="zh-CN" sz="2800" dirty="0">
                <a:solidFill>
                  <a:schemeClr val="tx1"/>
                </a:solidFill>
                <a:latin typeface="STKaiti" charset="-122"/>
                <a:ea typeface="STKaiti" charset="-122"/>
                <a:cs typeface="STKaiti" charset="-122"/>
              </a:rPr>
              <a:t>C</a:t>
            </a:r>
            <a:r>
              <a:rPr kumimoji="1" lang="zh-CN" altLang="en-US" sz="2800" dirty="0">
                <a:solidFill>
                  <a:schemeClr val="tx1"/>
                </a:solidFill>
                <a:latin typeface="STKaiti" charset="-122"/>
                <a:ea typeface="STKaiti" charset="-122"/>
                <a:cs typeface="STKaiti" charset="-122"/>
              </a:rPr>
              <a:t>柱子上；</a:t>
            </a:r>
            <a:endParaRPr kumimoji="1" lang="en-US" altLang="zh-CN" sz="2800" dirty="0">
              <a:solidFill>
                <a:schemeClr val="tx1"/>
              </a:solidFill>
              <a:latin typeface="STKaiti" charset="-122"/>
              <a:ea typeface="STKaiti" charset="-122"/>
              <a:cs typeface="STKaiti" charset="-122"/>
            </a:endParaRPr>
          </a:p>
          <a:p>
            <a:pPr marL="0" indent="0">
              <a:buNone/>
            </a:pPr>
            <a:r>
              <a:rPr kumimoji="1" lang="en-US" altLang="zh-CN" sz="2800" dirty="0">
                <a:solidFill>
                  <a:schemeClr val="tx1"/>
                </a:solidFill>
                <a:latin typeface="STKaiti" charset="-122"/>
                <a:ea typeface="STKaiti" charset="-122"/>
                <a:cs typeface="STKaiti" charset="-122"/>
              </a:rPr>
              <a:t>2</a:t>
            </a:r>
            <a:r>
              <a:rPr kumimoji="1" lang="zh-CN" altLang="en-US" sz="2800" dirty="0">
                <a:solidFill>
                  <a:schemeClr val="tx1"/>
                </a:solidFill>
                <a:latin typeface="STKaiti" charset="-122"/>
                <a:ea typeface="STKaiti" charset="-122"/>
                <a:cs typeface="STKaiti" charset="-122"/>
              </a:rPr>
              <a:t>、将</a:t>
            </a:r>
            <a:r>
              <a:rPr kumimoji="1" lang="en-US" altLang="zh-CN" sz="2800" dirty="0">
                <a:solidFill>
                  <a:schemeClr val="tx1"/>
                </a:solidFill>
                <a:latin typeface="STKaiti" charset="-122"/>
                <a:ea typeface="STKaiti" charset="-122"/>
                <a:cs typeface="STKaiti" charset="-122"/>
              </a:rPr>
              <a:t>A</a:t>
            </a:r>
            <a:r>
              <a:rPr kumimoji="1" lang="zh-CN" altLang="en-US" sz="2800" dirty="0">
                <a:solidFill>
                  <a:schemeClr val="tx1"/>
                </a:solidFill>
                <a:latin typeface="STKaiti" charset="-122"/>
                <a:ea typeface="STKaiti" charset="-122"/>
                <a:cs typeface="STKaiti" charset="-122"/>
              </a:rPr>
              <a:t>柱子上的第二个圆盘移动到</a:t>
            </a:r>
            <a:r>
              <a:rPr kumimoji="1" lang="en-US" altLang="zh-CN" sz="2800" dirty="0">
                <a:solidFill>
                  <a:schemeClr val="tx1"/>
                </a:solidFill>
                <a:latin typeface="STKaiti" charset="-122"/>
                <a:ea typeface="STKaiti" charset="-122"/>
                <a:cs typeface="STKaiti" charset="-122"/>
              </a:rPr>
              <a:t>B</a:t>
            </a:r>
            <a:r>
              <a:rPr kumimoji="1" lang="zh-CN" altLang="en-US" sz="2800" dirty="0">
                <a:solidFill>
                  <a:schemeClr val="tx1"/>
                </a:solidFill>
                <a:latin typeface="STKaiti" charset="-122"/>
                <a:ea typeface="STKaiti" charset="-122"/>
                <a:cs typeface="STKaiti" charset="-122"/>
              </a:rPr>
              <a:t>柱子上；</a:t>
            </a:r>
            <a:endParaRPr kumimoji="1" lang="en-US" altLang="zh-CN" sz="2800" dirty="0">
              <a:solidFill>
                <a:schemeClr val="tx1"/>
              </a:solidFill>
              <a:latin typeface="STKaiti" charset="-122"/>
              <a:ea typeface="STKaiti" charset="-122"/>
              <a:cs typeface="STKaiti" charset="-122"/>
            </a:endParaRPr>
          </a:p>
          <a:p>
            <a:pPr marL="0" indent="0">
              <a:buNone/>
            </a:pPr>
            <a:r>
              <a:rPr kumimoji="1" lang="en-US" altLang="zh-CN" sz="2800" dirty="0">
                <a:solidFill>
                  <a:schemeClr val="tx1"/>
                </a:solidFill>
                <a:latin typeface="STKaiti" charset="-122"/>
                <a:ea typeface="STKaiti" charset="-122"/>
                <a:cs typeface="STKaiti" charset="-122"/>
              </a:rPr>
              <a:t>3</a:t>
            </a:r>
            <a:r>
              <a:rPr kumimoji="1" lang="zh-CN" altLang="en-US" sz="2800" dirty="0">
                <a:solidFill>
                  <a:schemeClr val="tx1"/>
                </a:solidFill>
                <a:latin typeface="STKaiti" charset="-122"/>
                <a:ea typeface="STKaiti" charset="-122"/>
                <a:cs typeface="STKaiti" charset="-122"/>
              </a:rPr>
              <a:t>、将移动到</a:t>
            </a:r>
            <a:r>
              <a:rPr kumimoji="1" lang="en-US" altLang="zh-CN" sz="2800" dirty="0">
                <a:solidFill>
                  <a:schemeClr val="tx1"/>
                </a:solidFill>
                <a:latin typeface="STKaiti" charset="-122"/>
                <a:ea typeface="STKaiti" charset="-122"/>
                <a:cs typeface="STKaiti" charset="-122"/>
              </a:rPr>
              <a:t>C</a:t>
            </a:r>
            <a:r>
              <a:rPr kumimoji="1" lang="zh-CN" altLang="en-US" sz="2800" dirty="0">
                <a:solidFill>
                  <a:schemeClr val="tx1"/>
                </a:solidFill>
                <a:latin typeface="STKaiti" charset="-122"/>
                <a:ea typeface="STKaiti" charset="-122"/>
                <a:cs typeface="STKaiti" charset="-122"/>
              </a:rPr>
              <a:t>柱子上的第一个小圆盘叠放到</a:t>
            </a:r>
            <a:r>
              <a:rPr kumimoji="1" lang="en-US" altLang="zh-CN" sz="2800" dirty="0">
                <a:solidFill>
                  <a:schemeClr val="tx1"/>
                </a:solidFill>
                <a:latin typeface="STKaiti" charset="-122"/>
                <a:ea typeface="STKaiti" charset="-122"/>
                <a:cs typeface="STKaiti" charset="-122"/>
              </a:rPr>
              <a:t>B</a:t>
            </a:r>
            <a:r>
              <a:rPr kumimoji="1" lang="zh-CN" altLang="en-US" sz="2800" dirty="0">
                <a:solidFill>
                  <a:schemeClr val="tx1"/>
                </a:solidFill>
                <a:latin typeface="STKaiti" charset="-122"/>
                <a:ea typeface="STKaiti" charset="-122"/>
                <a:cs typeface="STKaiti" charset="-122"/>
              </a:rPr>
              <a:t>柱子上的圆盘上；</a:t>
            </a:r>
            <a:endParaRPr kumimoji="1" lang="en-US" altLang="zh-CN" sz="2800" dirty="0">
              <a:solidFill>
                <a:schemeClr val="tx1"/>
              </a:solidFill>
              <a:latin typeface="STKaiti" charset="-122"/>
              <a:ea typeface="STKaiti" charset="-122"/>
              <a:cs typeface="STKaiti" charset="-122"/>
            </a:endParaRPr>
          </a:p>
          <a:p>
            <a:pPr marL="0" indent="0">
              <a:buNone/>
            </a:pPr>
            <a:r>
              <a:rPr kumimoji="1" lang="en-US" altLang="zh-CN" sz="2800" dirty="0">
                <a:solidFill>
                  <a:schemeClr val="tx1"/>
                </a:solidFill>
                <a:latin typeface="STKaiti" charset="-122"/>
                <a:ea typeface="STKaiti" charset="-122"/>
                <a:cs typeface="STKaiti" charset="-122"/>
              </a:rPr>
              <a:t>4</a:t>
            </a:r>
            <a:r>
              <a:rPr kumimoji="1" lang="zh-CN" altLang="en-US" sz="2800" dirty="0">
                <a:solidFill>
                  <a:schemeClr val="tx1"/>
                </a:solidFill>
                <a:latin typeface="STKaiti" charset="-122"/>
                <a:ea typeface="STKaiti" charset="-122"/>
                <a:cs typeface="STKaiti" charset="-122"/>
              </a:rPr>
              <a:t>、再将</a:t>
            </a:r>
            <a:r>
              <a:rPr kumimoji="1" lang="en-US" altLang="zh-CN" sz="2800" dirty="0">
                <a:solidFill>
                  <a:schemeClr val="tx1"/>
                </a:solidFill>
                <a:latin typeface="STKaiti" charset="-122"/>
                <a:ea typeface="STKaiti" charset="-122"/>
                <a:cs typeface="STKaiti" charset="-122"/>
              </a:rPr>
              <a:t>A</a:t>
            </a:r>
            <a:r>
              <a:rPr kumimoji="1" lang="zh-CN" altLang="en-US" sz="2800" dirty="0">
                <a:solidFill>
                  <a:schemeClr val="tx1"/>
                </a:solidFill>
                <a:latin typeface="STKaiti" charset="-122"/>
                <a:ea typeface="STKaiti" charset="-122"/>
                <a:cs typeface="STKaiti" charset="-122"/>
              </a:rPr>
              <a:t>柱子上最大的圆盘移动到</a:t>
            </a:r>
            <a:r>
              <a:rPr kumimoji="1" lang="en-US" altLang="zh-CN" sz="2800" dirty="0">
                <a:solidFill>
                  <a:schemeClr val="tx1"/>
                </a:solidFill>
                <a:latin typeface="STKaiti" charset="-122"/>
                <a:ea typeface="STKaiti" charset="-122"/>
                <a:cs typeface="STKaiti" charset="-122"/>
              </a:rPr>
              <a:t>C</a:t>
            </a:r>
            <a:r>
              <a:rPr kumimoji="1" lang="zh-CN" altLang="en-US" sz="2800" dirty="0">
                <a:solidFill>
                  <a:schemeClr val="tx1"/>
                </a:solidFill>
                <a:latin typeface="STKaiti" charset="-122"/>
                <a:ea typeface="STKaiti" charset="-122"/>
                <a:cs typeface="STKaiti" charset="-122"/>
              </a:rPr>
              <a:t>柱子上；</a:t>
            </a:r>
            <a:endParaRPr kumimoji="1" lang="en-US" altLang="zh-CN" sz="2800" dirty="0">
              <a:solidFill>
                <a:schemeClr val="tx1"/>
              </a:solidFill>
              <a:latin typeface="STKaiti" charset="-122"/>
              <a:ea typeface="STKaiti" charset="-122"/>
              <a:cs typeface="STKaiti" charset="-122"/>
            </a:endParaRPr>
          </a:p>
          <a:p>
            <a:pPr marL="0" indent="0">
              <a:buNone/>
            </a:pPr>
            <a:r>
              <a:rPr kumimoji="1" lang="en-US" altLang="zh-CN" sz="2800" dirty="0">
                <a:solidFill>
                  <a:schemeClr val="tx1"/>
                </a:solidFill>
                <a:latin typeface="STKaiti" charset="-122"/>
                <a:ea typeface="STKaiti" charset="-122"/>
                <a:cs typeface="STKaiti" charset="-122"/>
              </a:rPr>
              <a:t>5</a:t>
            </a:r>
            <a:r>
              <a:rPr kumimoji="1" lang="zh-CN" altLang="en-US" sz="2800" dirty="0">
                <a:solidFill>
                  <a:schemeClr val="tx1"/>
                </a:solidFill>
                <a:latin typeface="STKaiti" charset="-122"/>
                <a:ea typeface="STKaiti" charset="-122"/>
                <a:cs typeface="STKaiti" charset="-122"/>
              </a:rPr>
              <a:t>、将</a:t>
            </a:r>
            <a:r>
              <a:rPr kumimoji="1" lang="en-US" altLang="zh-CN" sz="2800" dirty="0">
                <a:solidFill>
                  <a:schemeClr val="tx1"/>
                </a:solidFill>
                <a:latin typeface="STKaiti" charset="-122"/>
                <a:ea typeface="STKaiti" charset="-122"/>
                <a:cs typeface="STKaiti" charset="-122"/>
              </a:rPr>
              <a:t>B</a:t>
            </a:r>
            <a:r>
              <a:rPr kumimoji="1" lang="zh-CN" altLang="en-US" sz="2800" dirty="0">
                <a:solidFill>
                  <a:schemeClr val="tx1"/>
                </a:solidFill>
                <a:latin typeface="STKaiti" charset="-122"/>
                <a:ea typeface="STKaiti" charset="-122"/>
                <a:cs typeface="STKaiti" charset="-122"/>
              </a:rPr>
              <a:t>柱子上的最小圆盘放到</a:t>
            </a:r>
            <a:r>
              <a:rPr kumimoji="1" lang="en-US" altLang="zh-CN" sz="2800" dirty="0">
                <a:solidFill>
                  <a:schemeClr val="tx1"/>
                </a:solidFill>
                <a:latin typeface="STKaiti" charset="-122"/>
                <a:ea typeface="STKaiti" charset="-122"/>
                <a:cs typeface="STKaiti" charset="-122"/>
              </a:rPr>
              <a:t>A</a:t>
            </a:r>
            <a:r>
              <a:rPr kumimoji="1" lang="zh-CN" altLang="en-US" sz="2800" dirty="0">
                <a:solidFill>
                  <a:schemeClr val="tx1"/>
                </a:solidFill>
                <a:latin typeface="STKaiti" charset="-122"/>
                <a:ea typeface="STKaiti" charset="-122"/>
                <a:cs typeface="STKaiti" charset="-122"/>
              </a:rPr>
              <a:t>柱子上；</a:t>
            </a:r>
            <a:endParaRPr kumimoji="1" lang="en-US" altLang="zh-CN" sz="2800" dirty="0">
              <a:solidFill>
                <a:schemeClr val="tx1"/>
              </a:solidFill>
              <a:latin typeface="STKaiti" charset="-122"/>
              <a:ea typeface="STKaiti" charset="-122"/>
              <a:cs typeface="STKaiti" charset="-122"/>
            </a:endParaRPr>
          </a:p>
          <a:p>
            <a:pPr marL="0" indent="0">
              <a:buNone/>
            </a:pPr>
            <a:r>
              <a:rPr kumimoji="1" lang="en-US" altLang="zh-CN" sz="2800" dirty="0">
                <a:solidFill>
                  <a:schemeClr val="tx1"/>
                </a:solidFill>
                <a:latin typeface="STKaiti" charset="-122"/>
                <a:ea typeface="STKaiti" charset="-122"/>
                <a:cs typeface="STKaiti" charset="-122"/>
              </a:rPr>
              <a:t>6</a:t>
            </a:r>
            <a:r>
              <a:rPr kumimoji="1" lang="zh-CN" altLang="en-US" sz="2800" dirty="0">
                <a:solidFill>
                  <a:schemeClr val="tx1"/>
                </a:solidFill>
                <a:latin typeface="STKaiti" charset="-122"/>
                <a:ea typeface="STKaiti" charset="-122"/>
                <a:cs typeface="STKaiti" charset="-122"/>
              </a:rPr>
              <a:t>、将</a:t>
            </a:r>
            <a:r>
              <a:rPr kumimoji="1" lang="en-US" altLang="zh-CN" sz="2800" dirty="0">
                <a:solidFill>
                  <a:schemeClr val="tx1"/>
                </a:solidFill>
                <a:latin typeface="STKaiti" charset="-122"/>
                <a:ea typeface="STKaiti" charset="-122"/>
                <a:cs typeface="STKaiti" charset="-122"/>
              </a:rPr>
              <a:t>B</a:t>
            </a:r>
            <a:r>
              <a:rPr kumimoji="1" lang="zh-CN" altLang="en-US" sz="2800" dirty="0">
                <a:solidFill>
                  <a:schemeClr val="tx1"/>
                </a:solidFill>
                <a:latin typeface="STKaiti" charset="-122"/>
                <a:ea typeface="STKaiti" charset="-122"/>
                <a:cs typeface="STKaiti" charset="-122"/>
              </a:rPr>
              <a:t>柱子上的圆盘叠放到</a:t>
            </a:r>
            <a:r>
              <a:rPr kumimoji="1" lang="en-US" altLang="zh-CN" sz="2800" dirty="0">
                <a:solidFill>
                  <a:schemeClr val="tx1"/>
                </a:solidFill>
                <a:latin typeface="STKaiti" charset="-122"/>
                <a:ea typeface="STKaiti" charset="-122"/>
                <a:cs typeface="STKaiti" charset="-122"/>
              </a:rPr>
              <a:t>C</a:t>
            </a:r>
            <a:r>
              <a:rPr kumimoji="1" lang="zh-CN" altLang="en-US" sz="2800" dirty="0">
                <a:solidFill>
                  <a:schemeClr val="tx1"/>
                </a:solidFill>
                <a:latin typeface="STKaiti" charset="-122"/>
                <a:ea typeface="STKaiti" charset="-122"/>
                <a:cs typeface="STKaiti" charset="-122"/>
              </a:rPr>
              <a:t>柱子上；</a:t>
            </a:r>
            <a:endParaRPr kumimoji="1" lang="en-US" altLang="zh-CN" sz="2800" dirty="0">
              <a:solidFill>
                <a:schemeClr val="tx1"/>
              </a:solidFill>
              <a:latin typeface="STKaiti" charset="-122"/>
              <a:ea typeface="STKaiti" charset="-122"/>
              <a:cs typeface="STKaiti" charset="-122"/>
            </a:endParaRPr>
          </a:p>
          <a:p>
            <a:pPr marL="0" indent="0">
              <a:buNone/>
            </a:pPr>
            <a:r>
              <a:rPr kumimoji="1" lang="en-US" altLang="zh-CN" sz="2800" dirty="0">
                <a:solidFill>
                  <a:schemeClr val="tx1"/>
                </a:solidFill>
                <a:latin typeface="STKaiti" charset="-122"/>
                <a:ea typeface="STKaiti" charset="-122"/>
                <a:cs typeface="STKaiti" charset="-122"/>
              </a:rPr>
              <a:t>7</a:t>
            </a:r>
            <a:r>
              <a:rPr kumimoji="1" lang="zh-CN" altLang="en-US" sz="2800" dirty="0">
                <a:solidFill>
                  <a:schemeClr val="tx1"/>
                </a:solidFill>
                <a:latin typeface="STKaiti" charset="-122"/>
                <a:ea typeface="STKaiti" charset="-122"/>
                <a:cs typeface="STKaiti" charset="-122"/>
              </a:rPr>
              <a:t>、将</a:t>
            </a:r>
            <a:r>
              <a:rPr kumimoji="1" lang="en-US" altLang="zh-CN" sz="2800" dirty="0">
                <a:solidFill>
                  <a:schemeClr val="tx1"/>
                </a:solidFill>
                <a:latin typeface="STKaiti" charset="-122"/>
                <a:ea typeface="STKaiti" charset="-122"/>
                <a:cs typeface="STKaiti" charset="-122"/>
              </a:rPr>
              <a:t>A</a:t>
            </a:r>
            <a:r>
              <a:rPr kumimoji="1" lang="zh-CN" altLang="en-US" sz="2800" dirty="0">
                <a:solidFill>
                  <a:schemeClr val="tx1"/>
                </a:solidFill>
                <a:latin typeface="STKaiti" charset="-122"/>
                <a:ea typeface="STKaiti" charset="-122"/>
                <a:cs typeface="STKaiti" charset="-122"/>
              </a:rPr>
              <a:t>柱子上最小的圆盘叠放到</a:t>
            </a:r>
            <a:r>
              <a:rPr kumimoji="1" lang="en-US" altLang="zh-CN" sz="2800" dirty="0">
                <a:solidFill>
                  <a:schemeClr val="tx1"/>
                </a:solidFill>
                <a:latin typeface="STKaiti" charset="-122"/>
                <a:ea typeface="STKaiti" charset="-122"/>
                <a:cs typeface="STKaiti" charset="-122"/>
              </a:rPr>
              <a:t>C</a:t>
            </a:r>
            <a:r>
              <a:rPr kumimoji="1" lang="zh-CN" altLang="en-US" sz="2800" dirty="0">
                <a:solidFill>
                  <a:schemeClr val="tx1"/>
                </a:solidFill>
                <a:latin typeface="STKaiti" charset="-122"/>
                <a:ea typeface="STKaiti" charset="-122"/>
                <a:cs typeface="STKaiti" charset="-122"/>
              </a:rPr>
              <a:t>柱子上</a:t>
            </a:r>
            <a:endParaRPr kumimoji="1" lang="en-US" altLang="zh-CN" sz="2800" dirty="0">
              <a:solidFill>
                <a:schemeClr val="tx1"/>
              </a:solidFill>
              <a:latin typeface="STKaiti" charset="-122"/>
              <a:ea typeface="STKaiti" charset="-122"/>
              <a:cs typeface="STKaiti" charset="-122"/>
            </a:endParaRPr>
          </a:p>
          <a:p>
            <a:pPr marL="514350" indent="-514350">
              <a:buFont typeface="+mj-ea"/>
              <a:buAutoNum type="circleNumDbPlain"/>
            </a:pPr>
            <a:endParaRPr kumimoji="1" lang="en-US" altLang="zh-CN" sz="3200" dirty="0">
              <a:solidFill>
                <a:schemeClr val="tx1"/>
              </a:solidFill>
              <a:latin typeface="STKaiti" charset="-122"/>
              <a:ea typeface="STKaiti" charset="-122"/>
              <a:cs typeface="STKaiti" charset="-122"/>
            </a:endParaRPr>
          </a:p>
        </p:txBody>
      </p:sp>
      <p:sp>
        <p:nvSpPr>
          <p:cNvPr id="6" name="标题 1">
            <a:extLst>
              <a:ext uri="{FF2B5EF4-FFF2-40B4-BE49-F238E27FC236}">
                <a16:creationId xmlns:a16="http://schemas.microsoft.com/office/drawing/2014/main" id="{30A7CFB2-F61F-25A9-806C-E67110B2C380}"/>
              </a:ext>
            </a:extLst>
          </p:cNvPr>
          <p:cNvSpPr txBox="1">
            <a:spLocks/>
          </p:cNvSpPr>
          <p:nvPr/>
        </p:nvSpPr>
        <p:spPr>
          <a:xfrm>
            <a:off x="1600200" y="0"/>
            <a:ext cx="8753497" cy="76642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4000" b="1" dirty="0">
                <a:solidFill>
                  <a:schemeClr val="tx1"/>
                </a:solidFill>
                <a:latin typeface="STKaiti" charset="-122"/>
                <a:ea typeface="STKaiti" charset="-122"/>
                <a:cs typeface="STKaiti" charset="-122"/>
              </a:rPr>
              <a:t>汉诺塔问题</a:t>
            </a:r>
          </a:p>
        </p:txBody>
      </p:sp>
    </p:spTree>
    <p:extLst>
      <p:ext uri="{BB962C8B-B14F-4D97-AF65-F5344CB8AC3E}">
        <p14:creationId xmlns:p14="http://schemas.microsoft.com/office/powerpoint/2010/main" val="1203545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0144" y="2646196"/>
            <a:ext cx="1672389" cy="2045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2200775" y="2381501"/>
            <a:ext cx="1167063" cy="26469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2338009" y="2116806"/>
            <a:ext cx="892594" cy="26469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7805360" y="2455228"/>
            <a:ext cx="740194" cy="172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2633912" y="1285875"/>
            <a:ext cx="271463" cy="82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4598569" y="2646196"/>
            <a:ext cx="1672389" cy="2045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5272338" y="1300162"/>
            <a:ext cx="247650" cy="1346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7339263" y="2646196"/>
            <a:ext cx="1672389" cy="2045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8013032" y="1371604"/>
            <a:ext cx="247650" cy="10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标题 1"/>
          <p:cNvSpPr txBox="1">
            <a:spLocks/>
          </p:cNvSpPr>
          <p:nvPr/>
        </p:nvSpPr>
        <p:spPr>
          <a:xfrm>
            <a:off x="2076601" y="2991031"/>
            <a:ext cx="1386083" cy="55195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b="1" dirty="0">
                <a:solidFill>
                  <a:schemeClr val="tx1"/>
                </a:solidFill>
                <a:latin typeface="STKaiti" charset="-122"/>
                <a:ea typeface="STKaiti" charset="-122"/>
                <a:cs typeface="STKaiti" charset="-122"/>
              </a:rPr>
              <a:t>    </a:t>
            </a:r>
            <a:r>
              <a:rPr kumimoji="1" lang="en-US" altLang="zh-CN" b="1" dirty="0">
                <a:solidFill>
                  <a:schemeClr val="tx1"/>
                </a:solidFill>
                <a:latin typeface="STKaiti" charset="-122"/>
                <a:ea typeface="STKaiti" charset="-122"/>
                <a:cs typeface="STKaiti" charset="-122"/>
              </a:rPr>
              <a:t>A</a:t>
            </a:r>
            <a:endParaRPr kumimoji="1" lang="zh-CN" altLang="en-US" b="1" dirty="0">
              <a:solidFill>
                <a:schemeClr val="tx1"/>
              </a:solidFill>
              <a:latin typeface="STKaiti" charset="-122"/>
              <a:ea typeface="STKaiti" charset="-122"/>
              <a:cs typeface="STKaiti" charset="-122"/>
            </a:endParaRPr>
          </a:p>
        </p:txBody>
      </p:sp>
      <p:sp>
        <p:nvSpPr>
          <p:cNvPr id="15" name="标题 1"/>
          <p:cNvSpPr txBox="1">
            <a:spLocks/>
          </p:cNvSpPr>
          <p:nvPr/>
        </p:nvSpPr>
        <p:spPr>
          <a:xfrm>
            <a:off x="4741721" y="2976745"/>
            <a:ext cx="1386083" cy="55195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b="1" dirty="0">
                <a:solidFill>
                  <a:schemeClr val="tx1"/>
                </a:solidFill>
                <a:latin typeface="STKaiti" charset="-122"/>
                <a:ea typeface="STKaiti" charset="-122"/>
                <a:cs typeface="STKaiti" charset="-122"/>
              </a:rPr>
              <a:t>    </a:t>
            </a:r>
            <a:r>
              <a:rPr kumimoji="1" lang="en-US" altLang="zh-CN" b="1" dirty="0">
                <a:solidFill>
                  <a:schemeClr val="tx1"/>
                </a:solidFill>
                <a:latin typeface="STKaiti" charset="-122"/>
                <a:ea typeface="STKaiti" charset="-122"/>
                <a:cs typeface="STKaiti" charset="-122"/>
              </a:rPr>
              <a:t>B</a:t>
            </a:r>
            <a:endParaRPr kumimoji="1" lang="zh-CN" altLang="en-US" b="1" dirty="0">
              <a:solidFill>
                <a:schemeClr val="tx1"/>
              </a:solidFill>
              <a:latin typeface="STKaiti" charset="-122"/>
              <a:ea typeface="STKaiti" charset="-122"/>
              <a:cs typeface="STKaiti" charset="-122"/>
            </a:endParaRPr>
          </a:p>
        </p:txBody>
      </p:sp>
      <p:sp>
        <p:nvSpPr>
          <p:cNvPr id="16" name="标题 1"/>
          <p:cNvSpPr txBox="1">
            <a:spLocks/>
          </p:cNvSpPr>
          <p:nvPr/>
        </p:nvSpPr>
        <p:spPr>
          <a:xfrm>
            <a:off x="7539794" y="3003175"/>
            <a:ext cx="1386083" cy="55195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b="1" dirty="0">
                <a:solidFill>
                  <a:schemeClr val="tx1"/>
                </a:solidFill>
                <a:latin typeface="STKaiti" charset="-122"/>
                <a:ea typeface="STKaiti" charset="-122"/>
                <a:cs typeface="STKaiti" charset="-122"/>
              </a:rPr>
              <a:t>    </a:t>
            </a:r>
            <a:r>
              <a:rPr kumimoji="1" lang="en-US" altLang="zh-CN" b="1" dirty="0">
                <a:solidFill>
                  <a:schemeClr val="tx1"/>
                </a:solidFill>
                <a:latin typeface="STKaiti" charset="-122"/>
                <a:ea typeface="STKaiti" charset="-122"/>
                <a:cs typeface="STKaiti" charset="-122"/>
              </a:rPr>
              <a:t>C</a:t>
            </a:r>
            <a:endParaRPr kumimoji="1" lang="zh-CN" altLang="en-US" b="1" dirty="0">
              <a:solidFill>
                <a:schemeClr val="tx1"/>
              </a:solidFill>
              <a:latin typeface="STKaiti" charset="-122"/>
              <a:ea typeface="STKaiti" charset="-122"/>
              <a:cs typeface="STKaiti" charset="-122"/>
            </a:endParaRPr>
          </a:p>
        </p:txBody>
      </p:sp>
      <p:sp>
        <p:nvSpPr>
          <p:cNvPr id="17" name="矩形 16"/>
          <p:cNvSpPr/>
          <p:nvPr/>
        </p:nvSpPr>
        <p:spPr>
          <a:xfrm>
            <a:off x="1960144" y="5419307"/>
            <a:ext cx="1672389" cy="2045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p:nvSpPr>
        <p:spPr>
          <a:xfrm>
            <a:off x="2200775" y="5154612"/>
            <a:ext cx="1167063" cy="26469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4968288" y="5146937"/>
            <a:ext cx="892594" cy="26469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7805360" y="5228339"/>
            <a:ext cx="740194" cy="172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2633912" y="4058986"/>
            <a:ext cx="271463" cy="10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4598569" y="5419307"/>
            <a:ext cx="1672389" cy="2045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5272338" y="4058985"/>
            <a:ext cx="247650" cy="10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7339263" y="5419307"/>
            <a:ext cx="1672389" cy="2045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a:off x="8013032" y="4144715"/>
            <a:ext cx="247650" cy="10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标题 1"/>
          <p:cNvSpPr txBox="1">
            <a:spLocks/>
          </p:cNvSpPr>
          <p:nvPr/>
        </p:nvSpPr>
        <p:spPr>
          <a:xfrm>
            <a:off x="2076601" y="5764142"/>
            <a:ext cx="1386083" cy="55195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b="1">
                <a:solidFill>
                  <a:schemeClr val="tx1"/>
                </a:solidFill>
                <a:latin typeface="STKaiti" charset="-122"/>
                <a:ea typeface="STKaiti" charset="-122"/>
                <a:cs typeface="STKaiti" charset="-122"/>
              </a:rPr>
              <a:t>    </a:t>
            </a:r>
            <a:r>
              <a:rPr kumimoji="1" lang="en-US" altLang="zh-CN" b="1" dirty="0">
                <a:solidFill>
                  <a:schemeClr val="tx1"/>
                </a:solidFill>
                <a:latin typeface="STKaiti" charset="-122"/>
                <a:ea typeface="STKaiti" charset="-122"/>
                <a:cs typeface="STKaiti" charset="-122"/>
              </a:rPr>
              <a:t>A</a:t>
            </a:r>
            <a:endParaRPr kumimoji="1" lang="zh-CN" altLang="en-US" b="1" dirty="0">
              <a:solidFill>
                <a:schemeClr val="tx1"/>
              </a:solidFill>
              <a:latin typeface="STKaiti" charset="-122"/>
              <a:ea typeface="STKaiti" charset="-122"/>
              <a:cs typeface="STKaiti" charset="-122"/>
            </a:endParaRPr>
          </a:p>
        </p:txBody>
      </p:sp>
      <p:sp>
        <p:nvSpPr>
          <p:cNvPr id="27" name="标题 1"/>
          <p:cNvSpPr txBox="1">
            <a:spLocks/>
          </p:cNvSpPr>
          <p:nvPr/>
        </p:nvSpPr>
        <p:spPr>
          <a:xfrm>
            <a:off x="4741721" y="5749856"/>
            <a:ext cx="1386083" cy="55195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b="1" dirty="0">
                <a:solidFill>
                  <a:schemeClr val="tx1"/>
                </a:solidFill>
                <a:latin typeface="STKaiti" charset="-122"/>
                <a:ea typeface="STKaiti" charset="-122"/>
                <a:cs typeface="STKaiti" charset="-122"/>
              </a:rPr>
              <a:t>    </a:t>
            </a:r>
            <a:r>
              <a:rPr kumimoji="1" lang="en-US" altLang="zh-CN" b="1" dirty="0">
                <a:solidFill>
                  <a:schemeClr val="tx1"/>
                </a:solidFill>
                <a:latin typeface="STKaiti" charset="-122"/>
                <a:ea typeface="STKaiti" charset="-122"/>
                <a:cs typeface="STKaiti" charset="-122"/>
              </a:rPr>
              <a:t>B</a:t>
            </a:r>
            <a:endParaRPr kumimoji="1" lang="zh-CN" altLang="en-US" b="1" dirty="0">
              <a:solidFill>
                <a:schemeClr val="tx1"/>
              </a:solidFill>
              <a:latin typeface="STKaiti" charset="-122"/>
              <a:ea typeface="STKaiti" charset="-122"/>
              <a:cs typeface="STKaiti" charset="-122"/>
            </a:endParaRPr>
          </a:p>
        </p:txBody>
      </p:sp>
      <p:sp>
        <p:nvSpPr>
          <p:cNvPr id="28" name="标题 1"/>
          <p:cNvSpPr txBox="1">
            <a:spLocks/>
          </p:cNvSpPr>
          <p:nvPr/>
        </p:nvSpPr>
        <p:spPr>
          <a:xfrm>
            <a:off x="7539794" y="5776286"/>
            <a:ext cx="1386083" cy="55195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b="1" dirty="0">
                <a:solidFill>
                  <a:schemeClr val="tx1"/>
                </a:solidFill>
                <a:latin typeface="STKaiti" charset="-122"/>
                <a:ea typeface="STKaiti" charset="-122"/>
                <a:cs typeface="STKaiti" charset="-122"/>
              </a:rPr>
              <a:t>    </a:t>
            </a:r>
            <a:r>
              <a:rPr kumimoji="1" lang="en-US" altLang="zh-CN" b="1" dirty="0">
                <a:solidFill>
                  <a:schemeClr val="tx1"/>
                </a:solidFill>
                <a:latin typeface="STKaiti" charset="-122"/>
                <a:ea typeface="STKaiti" charset="-122"/>
                <a:cs typeface="STKaiti" charset="-122"/>
              </a:rPr>
              <a:t>C</a:t>
            </a:r>
            <a:endParaRPr kumimoji="1" lang="zh-CN" altLang="en-US" b="1" dirty="0">
              <a:solidFill>
                <a:schemeClr val="tx1"/>
              </a:solidFill>
              <a:latin typeface="STKaiti" charset="-122"/>
              <a:ea typeface="STKaiti" charset="-122"/>
              <a:cs typeface="STKaiti" charset="-122"/>
            </a:endParaRPr>
          </a:p>
        </p:txBody>
      </p:sp>
      <p:sp>
        <p:nvSpPr>
          <p:cNvPr id="29" name="标题 1"/>
          <p:cNvSpPr txBox="1">
            <a:spLocks/>
          </p:cNvSpPr>
          <p:nvPr/>
        </p:nvSpPr>
        <p:spPr>
          <a:xfrm>
            <a:off x="248649" y="1732338"/>
            <a:ext cx="1711495" cy="55195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800" b="1" dirty="0">
                <a:solidFill>
                  <a:schemeClr val="tx1"/>
                </a:solidFill>
                <a:latin typeface="STKaiti" charset="-122"/>
                <a:ea typeface="STKaiti" charset="-122"/>
                <a:cs typeface="STKaiti" charset="-122"/>
              </a:rPr>
              <a:t>    </a:t>
            </a:r>
            <a:r>
              <a:rPr kumimoji="1" lang="en-US" altLang="zh-CN" sz="2800" b="1" dirty="0">
                <a:solidFill>
                  <a:schemeClr val="tx1"/>
                </a:solidFill>
                <a:latin typeface="STKaiti" charset="-122"/>
                <a:ea typeface="STKaiti" charset="-122"/>
                <a:cs typeface="STKaiti" charset="-122"/>
              </a:rPr>
              <a:t>step</a:t>
            </a:r>
            <a:r>
              <a:rPr kumimoji="1" lang="zh-CN" altLang="en-US" sz="2800" b="1" dirty="0">
                <a:solidFill>
                  <a:schemeClr val="tx1"/>
                </a:solidFill>
                <a:latin typeface="STKaiti" charset="-122"/>
                <a:ea typeface="STKaiti" charset="-122"/>
                <a:cs typeface="STKaiti" charset="-122"/>
              </a:rPr>
              <a:t> </a:t>
            </a:r>
            <a:r>
              <a:rPr kumimoji="1" lang="en-US" altLang="zh-CN" sz="2800" b="1" dirty="0">
                <a:solidFill>
                  <a:schemeClr val="tx1"/>
                </a:solidFill>
                <a:latin typeface="STKaiti" charset="-122"/>
                <a:ea typeface="STKaiti" charset="-122"/>
                <a:cs typeface="STKaiti" charset="-122"/>
              </a:rPr>
              <a:t>1</a:t>
            </a:r>
            <a:endParaRPr kumimoji="1" lang="zh-CN" altLang="en-US" sz="2800" b="1" dirty="0">
              <a:solidFill>
                <a:schemeClr val="tx1"/>
              </a:solidFill>
              <a:latin typeface="STKaiti" charset="-122"/>
              <a:ea typeface="STKaiti" charset="-122"/>
              <a:cs typeface="STKaiti" charset="-122"/>
            </a:endParaRPr>
          </a:p>
        </p:txBody>
      </p:sp>
      <p:sp>
        <p:nvSpPr>
          <p:cNvPr id="30" name="标题 1"/>
          <p:cNvSpPr txBox="1">
            <a:spLocks/>
          </p:cNvSpPr>
          <p:nvPr/>
        </p:nvSpPr>
        <p:spPr>
          <a:xfrm>
            <a:off x="266949" y="4459035"/>
            <a:ext cx="1711495" cy="55195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800" b="1" dirty="0">
                <a:solidFill>
                  <a:schemeClr val="tx1"/>
                </a:solidFill>
                <a:latin typeface="STKaiti" charset="-122"/>
                <a:ea typeface="STKaiti" charset="-122"/>
                <a:cs typeface="STKaiti" charset="-122"/>
              </a:rPr>
              <a:t>    </a:t>
            </a:r>
            <a:r>
              <a:rPr kumimoji="1" lang="en-US" altLang="zh-CN" sz="2800" b="1" dirty="0">
                <a:solidFill>
                  <a:schemeClr val="tx1"/>
                </a:solidFill>
                <a:latin typeface="STKaiti" charset="-122"/>
                <a:ea typeface="STKaiti" charset="-122"/>
                <a:cs typeface="STKaiti" charset="-122"/>
              </a:rPr>
              <a:t>step</a:t>
            </a:r>
            <a:r>
              <a:rPr kumimoji="1" lang="zh-CN" altLang="en-US" sz="2800" b="1" dirty="0">
                <a:solidFill>
                  <a:schemeClr val="tx1"/>
                </a:solidFill>
                <a:latin typeface="STKaiti" charset="-122"/>
                <a:ea typeface="STKaiti" charset="-122"/>
                <a:cs typeface="STKaiti" charset="-122"/>
              </a:rPr>
              <a:t> </a:t>
            </a:r>
            <a:r>
              <a:rPr kumimoji="1" lang="en-US" altLang="zh-CN" sz="2800" b="1" dirty="0">
                <a:solidFill>
                  <a:schemeClr val="tx1"/>
                </a:solidFill>
                <a:latin typeface="STKaiti" charset="-122"/>
                <a:ea typeface="STKaiti" charset="-122"/>
                <a:cs typeface="STKaiti" charset="-122"/>
              </a:rPr>
              <a:t>2</a:t>
            </a:r>
            <a:endParaRPr kumimoji="1" lang="zh-CN" altLang="en-US" sz="2800" b="1" dirty="0">
              <a:solidFill>
                <a:schemeClr val="tx1"/>
              </a:solidFill>
              <a:latin typeface="STKaiti" charset="-122"/>
              <a:ea typeface="STKaiti" charset="-122"/>
              <a:cs typeface="STKaiti" charset="-122"/>
            </a:endParaRPr>
          </a:p>
        </p:txBody>
      </p:sp>
      <p:cxnSp>
        <p:nvCxnSpPr>
          <p:cNvPr id="34" name="直线箭头连接符 33"/>
          <p:cNvCxnSpPr/>
          <p:nvPr/>
        </p:nvCxnSpPr>
        <p:spPr>
          <a:xfrm>
            <a:off x="3057525" y="1900238"/>
            <a:ext cx="4643438" cy="55136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p:nvPr/>
        </p:nvCxnSpPr>
        <p:spPr>
          <a:xfrm>
            <a:off x="3084912" y="5028600"/>
            <a:ext cx="1764941" cy="1961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525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0144" y="2646196"/>
            <a:ext cx="1672389" cy="2045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2200775" y="2381501"/>
            <a:ext cx="1167063" cy="26469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4975054" y="2387836"/>
            <a:ext cx="892594" cy="26469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5054642" y="2200176"/>
            <a:ext cx="684000" cy="172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2633912" y="1285875"/>
            <a:ext cx="271463" cy="10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4598569" y="2646196"/>
            <a:ext cx="1672389" cy="2045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5272338" y="1300162"/>
            <a:ext cx="247650" cy="9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7339263" y="2646196"/>
            <a:ext cx="1672389" cy="2045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8013032" y="1371604"/>
            <a:ext cx="247650" cy="126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标题 1"/>
          <p:cNvSpPr txBox="1">
            <a:spLocks/>
          </p:cNvSpPr>
          <p:nvPr/>
        </p:nvSpPr>
        <p:spPr>
          <a:xfrm>
            <a:off x="2076601" y="2991031"/>
            <a:ext cx="1386083" cy="55195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b="1" dirty="0">
                <a:solidFill>
                  <a:schemeClr val="tx1"/>
                </a:solidFill>
                <a:latin typeface="STKaiti" charset="-122"/>
                <a:ea typeface="STKaiti" charset="-122"/>
                <a:cs typeface="STKaiti" charset="-122"/>
              </a:rPr>
              <a:t>    </a:t>
            </a:r>
            <a:r>
              <a:rPr kumimoji="1" lang="en-US" altLang="zh-CN" b="1" dirty="0">
                <a:solidFill>
                  <a:schemeClr val="tx1"/>
                </a:solidFill>
                <a:latin typeface="STKaiti" charset="-122"/>
                <a:ea typeface="STKaiti" charset="-122"/>
                <a:cs typeface="STKaiti" charset="-122"/>
              </a:rPr>
              <a:t>A</a:t>
            </a:r>
            <a:endParaRPr kumimoji="1" lang="zh-CN" altLang="en-US" b="1" dirty="0">
              <a:solidFill>
                <a:schemeClr val="tx1"/>
              </a:solidFill>
              <a:latin typeface="STKaiti" charset="-122"/>
              <a:ea typeface="STKaiti" charset="-122"/>
              <a:cs typeface="STKaiti" charset="-122"/>
            </a:endParaRPr>
          </a:p>
        </p:txBody>
      </p:sp>
      <p:sp>
        <p:nvSpPr>
          <p:cNvPr id="15" name="标题 1"/>
          <p:cNvSpPr txBox="1">
            <a:spLocks/>
          </p:cNvSpPr>
          <p:nvPr/>
        </p:nvSpPr>
        <p:spPr>
          <a:xfrm>
            <a:off x="4741721" y="2976745"/>
            <a:ext cx="1386083" cy="55195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b="1" dirty="0">
                <a:solidFill>
                  <a:schemeClr val="tx1"/>
                </a:solidFill>
                <a:latin typeface="STKaiti" charset="-122"/>
                <a:ea typeface="STKaiti" charset="-122"/>
                <a:cs typeface="STKaiti" charset="-122"/>
              </a:rPr>
              <a:t>    </a:t>
            </a:r>
            <a:r>
              <a:rPr kumimoji="1" lang="en-US" altLang="zh-CN" b="1" dirty="0">
                <a:solidFill>
                  <a:schemeClr val="tx1"/>
                </a:solidFill>
                <a:latin typeface="STKaiti" charset="-122"/>
                <a:ea typeface="STKaiti" charset="-122"/>
                <a:cs typeface="STKaiti" charset="-122"/>
              </a:rPr>
              <a:t>B</a:t>
            </a:r>
            <a:endParaRPr kumimoji="1" lang="zh-CN" altLang="en-US" b="1" dirty="0">
              <a:solidFill>
                <a:schemeClr val="tx1"/>
              </a:solidFill>
              <a:latin typeface="STKaiti" charset="-122"/>
              <a:ea typeface="STKaiti" charset="-122"/>
              <a:cs typeface="STKaiti" charset="-122"/>
            </a:endParaRPr>
          </a:p>
        </p:txBody>
      </p:sp>
      <p:sp>
        <p:nvSpPr>
          <p:cNvPr id="16" name="标题 1"/>
          <p:cNvSpPr txBox="1">
            <a:spLocks/>
          </p:cNvSpPr>
          <p:nvPr/>
        </p:nvSpPr>
        <p:spPr>
          <a:xfrm>
            <a:off x="7539794" y="3003175"/>
            <a:ext cx="1386083" cy="55195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b="1" dirty="0">
                <a:solidFill>
                  <a:schemeClr val="tx1"/>
                </a:solidFill>
                <a:latin typeface="STKaiti" charset="-122"/>
                <a:ea typeface="STKaiti" charset="-122"/>
                <a:cs typeface="STKaiti" charset="-122"/>
              </a:rPr>
              <a:t>    </a:t>
            </a:r>
            <a:r>
              <a:rPr kumimoji="1" lang="en-US" altLang="zh-CN" b="1" dirty="0">
                <a:solidFill>
                  <a:schemeClr val="tx1"/>
                </a:solidFill>
                <a:latin typeface="STKaiti" charset="-122"/>
                <a:ea typeface="STKaiti" charset="-122"/>
                <a:cs typeface="STKaiti" charset="-122"/>
              </a:rPr>
              <a:t>C</a:t>
            </a:r>
            <a:endParaRPr kumimoji="1" lang="zh-CN" altLang="en-US" b="1" dirty="0">
              <a:solidFill>
                <a:schemeClr val="tx1"/>
              </a:solidFill>
              <a:latin typeface="STKaiti" charset="-122"/>
              <a:ea typeface="STKaiti" charset="-122"/>
              <a:cs typeface="STKaiti" charset="-122"/>
            </a:endParaRPr>
          </a:p>
        </p:txBody>
      </p:sp>
      <p:sp>
        <p:nvSpPr>
          <p:cNvPr id="26" name="标题 1"/>
          <p:cNvSpPr txBox="1">
            <a:spLocks/>
          </p:cNvSpPr>
          <p:nvPr/>
        </p:nvSpPr>
        <p:spPr>
          <a:xfrm>
            <a:off x="2076601" y="5764142"/>
            <a:ext cx="1386083" cy="55195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b="1">
                <a:solidFill>
                  <a:schemeClr val="tx1"/>
                </a:solidFill>
                <a:latin typeface="STKaiti" charset="-122"/>
                <a:ea typeface="STKaiti" charset="-122"/>
                <a:cs typeface="STKaiti" charset="-122"/>
              </a:rPr>
              <a:t>    </a:t>
            </a:r>
            <a:r>
              <a:rPr kumimoji="1" lang="en-US" altLang="zh-CN" b="1" dirty="0">
                <a:solidFill>
                  <a:schemeClr val="tx1"/>
                </a:solidFill>
                <a:latin typeface="STKaiti" charset="-122"/>
                <a:ea typeface="STKaiti" charset="-122"/>
                <a:cs typeface="STKaiti" charset="-122"/>
              </a:rPr>
              <a:t>A</a:t>
            </a:r>
            <a:endParaRPr kumimoji="1" lang="zh-CN" altLang="en-US" b="1" dirty="0">
              <a:solidFill>
                <a:schemeClr val="tx1"/>
              </a:solidFill>
              <a:latin typeface="STKaiti" charset="-122"/>
              <a:ea typeface="STKaiti" charset="-122"/>
              <a:cs typeface="STKaiti" charset="-122"/>
            </a:endParaRPr>
          </a:p>
        </p:txBody>
      </p:sp>
      <p:sp>
        <p:nvSpPr>
          <p:cNvPr id="28" name="标题 1"/>
          <p:cNvSpPr txBox="1">
            <a:spLocks/>
          </p:cNvSpPr>
          <p:nvPr/>
        </p:nvSpPr>
        <p:spPr>
          <a:xfrm>
            <a:off x="7539794" y="5776286"/>
            <a:ext cx="1386083" cy="55195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b="1" dirty="0">
                <a:solidFill>
                  <a:schemeClr val="tx1"/>
                </a:solidFill>
                <a:latin typeface="STKaiti" charset="-122"/>
                <a:ea typeface="STKaiti" charset="-122"/>
                <a:cs typeface="STKaiti" charset="-122"/>
              </a:rPr>
              <a:t>    </a:t>
            </a:r>
            <a:r>
              <a:rPr kumimoji="1" lang="en-US" altLang="zh-CN" b="1" dirty="0">
                <a:solidFill>
                  <a:schemeClr val="tx1"/>
                </a:solidFill>
                <a:latin typeface="STKaiti" charset="-122"/>
                <a:ea typeface="STKaiti" charset="-122"/>
                <a:cs typeface="STKaiti" charset="-122"/>
              </a:rPr>
              <a:t>C</a:t>
            </a:r>
            <a:endParaRPr kumimoji="1" lang="zh-CN" altLang="en-US" b="1" dirty="0">
              <a:solidFill>
                <a:schemeClr val="tx1"/>
              </a:solidFill>
              <a:latin typeface="STKaiti" charset="-122"/>
              <a:ea typeface="STKaiti" charset="-122"/>
              <a:cs typeface="STKaiti" charset="-122"/>
            </a:endParaRPr>
          </a:p>
        </p:txBody>
      </p:sp>
      <p:sp>
        <p:nvSpPr>
          <p:cNvPr id="29" name="标题 1"/>
          <p:cNvSpPr txBox="1">
            <a:spLocks/>
          </p:cNvSpPr>
          <p:nvPr/>
        </p:nvSpPr>
        <p:spPr>
          <a:xfrm>
            <a:off x="248649" y="1732338"/>
            <a:ext cx="1711495" cy="55195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800" b="1" dirty="0">
                <a:solidFill>
                  <a:schemeClr val="tx1"/>
                </a:solidFill>
                <a:latin typeface="STKaiti" charset="-122"/>
                <a:ea typeface="STKaiti" charset="-122"/>
                <a:cs typeface="STKaiti" charset="-122"/>
              </a:rPr>
              <a:t>    </a:t>
            </a:r>
            <a:r>
              <a:rPr kumimoji="1" lang="en-US" altLang="zh-CN" sz="2800" b="1" dirty="0">
                <a:solidFill>
                  <a:schemeClr val="tx1"/>
                </a:solidFill>
                <a:latin typeface="STKaiti" charset="-122"/>
                <a:ea typeface="STKaiti" charset="-122"/>
                <a:cs typeface="STKaiti" charset="-122"/>
              </a:rPr>
              <a:t>step</a:t>
            </a:r>
            <a:r>
              <a:rPr kumimoji="1" lang="zh-CN" altLang="en-US" sz="2800" b="1" dirty="0">
                <a:solidFill>
                  <a:schemeClr val="tx1"/>
                </a:solidFill>
                <a:latin typeface="STKaiti" charset="-122"/>
                <a:ea typeface="STKaiti" charset="-122"/>
                <a:cs typeface="STKaiti" charset="-122"/>
              </a:rPr>
              <a:t> </a:t>
            </a:r>
            <a:r>
              <a:rPr kumimoji="1" lang="en-US" altLang="zh-CN" sz="2800" b="1" dirty="0">
                <a:solidFill>
                  <a:schemeClr val="tx1"/>
                </a:solidFill>
                <a:latin typeface="STKaiti" charset="-122"/>
                <a:ea typeface="STKaiti" charset="-122"/>
                <a:cs typeface="STKaiti" charset="-122"/>
              </a:rPr>
              <a:t>3</a:t>
            </a:r>
            <a:endParaRPr kumimoji="1" lang="zh-CN" altLang="en-US" sz="2800" b="1" dirty="0">
              <a:solidFill>
                <a:schemeClr val="tx1"/>
              </a:solidFill>
              <a:latin typeface="STKaiti" charset="-122"/>
              <a:ea typeface="STKaiti" charset="-122"/>
              <a:cs typeface="STKaiti" charset="-122"/>
            </a:endParaRPr>
          </a:p>
        </p:txBody>
      </p:sp>
      <p:sp>
        <p:nvSpPr>
          <p:cNvPr id="30" name="标题 1"/>
          <p:cNvSpPr txBox="1">
            <a:spLocks/>
          </p:cNvSpPr>
          <p:nvPr/>
        </p:nvSpPr>
        <p:spPr>
          <a:xfrm>
            <a:off x="266949" y="4459035"/>
            <a:ext cx="1711495" cy="55195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800" b="1" dirty="0">
                <a:solidFill>
                  <a:schemeClr val="tx1"/>
                </a:solidFill>
                <a:latin typeface="STKaiti" charset="-122"/>
                <a:ea typeface="STKaiti" charset="-122"/>
                <a:cs typeface="STKaiti" charset="-122"/>
              </a:rPr>
              <a:t>    </a:t>
            </a:r>
            <a:r>
              <a:rPr kumimoji="1" lang="en-US" altLang="zh-CN" sz="2800" b="1" dirty="0">
                <a:solidFill>
                  <a:schemeClr val="tx1"/>
                </a:solidFill>
                <a:latin typeface="STKaiti" charset="-122"/>
                <a:ea typeface="STKaiti" charset="-122"/>
                <a:cs typeface="STKaiti" charset="-122"/>
              </a:rPr>
              <a:t>step</a:t>
            </a:r>
            <a:r>
              <a:rPr kumimoji="1" lang="zh-CN" altLang="en-US" sz="2800" b="1" dirty="0">
                <a:solidFill>
                  <a:schemeClr val="tx1"/>
                </a:solidFill>
                <a:latin typeface="STKaiti" charset="-122"/>
                <a:ea typeface="STKaiti" charset="-122"/>
                <a:cs typeface="STKaiti" charset="-122"/>
              </a:rPr>
              <a:t> </a:t>
            </a:r>
            <a:r>
              <a:rPr kumimoji="1" lang="en-US" altLang="zh-CN" sz="2800" b="1" dirty="0">
                <a:solidFill>
                  <a:schemeClr val="tx1"/>
                </a:solidFill>
                <a:latin typeface="STKaiti" charset="-122"/>
                <a:ea typeface="STKaiti" charset="-122"/>
                <a:cs typeface="STKaiti" charset="-122"/>
              </a:rPr>
              <a:t>4</a:t>
            </a:r>
            <a:endParaRPr kumimoji="1" lang="zh-CN" altLang="en-US" sz="2800" b="1" dirty="0">
              <a:solidFill>
                <a:schemeClr val="tx1"/>
              </a:solidFill>
              <a:latin typeface="STKaiti" charset="-122"/>
              <a:ea typeface="STKaiti" charset="-122"/>
              <a:cs typeface="STKaiti" charset="-122"/>
            </a:endParaRPr>
          </a:p>
        </p:txBody>
      </p:sp>
      <p:sp>
        <p:nvSpPr>
          <p:cNvPr id="31" name="矩形 30"/>
          <p:cNvSpPr/>
          <p:nvPr/>
        </p:nvSpPr>
        <p:spPr>
          <a:xfrm>
            <a:off x="5087573" y="5159331"/>
            <a:ext cx="892594" cy="26469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p:nvSpPr>
        <p:spPr>
          <a:xfrm>
            <a:off x="5167161" y="4971671"/>
            <a:ext cx="684000" cy="172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p:nvSpPr>
        <p:spPr>
          <a:xfrm>
            <a:off x="4711088" y="5417691"/>
            <a:ext cx="1672389" cy="2045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a:off x="5384857" y="4071657"/>
            <a:ext cx="247650" cy="9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标题 1"/>
          <p:cNvSpPr txBox="1">
            <a:spLocks/>
          </p:cNvSpPr>
          <p:nvPr/>
        </p:nvSpPr>
        <p:spPr>
          <a:xfrm>
            <a:off x="4854240" y="5748240"/>
            <a:ext cx="1386083" cy="55195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b="1" dirty="0">
                <a:solidFill>
                  <a:schemeClr val="tx1"/>
                </a:solidFill>
                <a:latin typeface="STKaiti" charset="-122"/>
                <a:ea typeface="STKaiti" charset="-122"/>
                <a:cs typeface="STKaiti" charset="-122"/>
              </a:rPr>
              <a:t>    </a:t>
            </a:r>
            <a:r>
              <a:rPr kumimoji="1" lang="en-US" altLang="zh-CN" b="1" dirty="0">
                <a:solidFill>
                  <a:schemeClr val="tx1"/>
                </a:solidFill>
                <a:latin typeface="STKaiti" charset="-122"/>
                <a:ea typeface="STKaiti" charset="-122"/>
                <a:cs typeface="STKaiti" charset="-122"/>
              </a:rPr>
              <a:t>B</a:t>
            </a:r>
            <a:endParaRPr kumimoji="1" lang="zh-CN" altLang="en-US" b="1" dirty="0">
              <a:solidFill>
                <a:schemeClr val="tx1"/>
              </a:solidFill>
              <a:latin typeface="STKaiti" charset="-122"/>
              <a:ea typeface="STKaiti" charset="-122"/>
              <a:cs typeface="STKaiti" charset="-122"/>
            </a:endParaRPr>
          </a:p>
        </p:txBody>
      </p:sp>
      <p:sp>
        <p:nvSpPr>
          <p:cNvPr id="36" name="矩形 35"/>
          <p:cNvSpPr/>
          <p:nvPr/>
        </p:nvSpPr>
        <p:spPr>
          <a:xfrm>
            <a:off x="7363826" y="5419307"/>
            <a:ext cx="1672389" cy="2045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矩形 36"/>
          <p:cNvSpPr/>
          <p:nvPr/>
        </p:nvSpPr>
        <p:spPr>
          <a:xfrm>
            <a:off x="7604457" y="5154612"/>
            <a:ext cx="1167063" cy="26469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矩形 37"/>
          <p:cNvSpPr/>
          <p:nvPr/>
        </p:nvSpPr>
        <p:spPr>
          <a:xfrm>
            <a:off x="8037594" y="4058986"/>
            <a:ext cx="271463" cy="10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矩形 38"/>
          <p:cNvSpPr/>
          <p:nvPr/>
        </p:nvSpPr>
        <p:spPr>
          <a:xfrm>
            <a:off x="1960144" y="5417691"/>
            <a:ext cx="1672389" cy="2045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p:cNvSpPr/>
          <p:nvPr/>
        </p:nvSpPr>
        <p:spPr>
          <a:xfrm>
            <a:off x="2633913" y="4143099"/>
            <a:ext cx="247650" cy="126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 name="直线箭头连接符 3"/>
          <p:cNvCxnSpPr/>
          <p:nvPr/>
        </p:nvCxnSpPr>
        <p:spPr>
          <a:xfrm flipH="1" flipV="1">
            <a:off x="5867648" y="2284288"/>
            <a:ext cx="2145384" cy="2160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61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1"/>
          <p:cNvSpPr txBox="1">
            <a:spLocks/>
          </p:cNvSpPr>
          <p:nvPr/>
        </p:nvSpPr>
        <p:spPr>
          <a:xfrm>
            <a:off x="2076601" y="2606584"/>
            <a:ext cx="1386083" cy="55195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b="1">
                <a:solidFill>
                  <a:schemeClr val="tx1"/>
                </a:solidFill>
                <a:latin typeface="STKaiti" charset="-122"/>
                <a:ea typeface="STKaiti" charset="-122"/>
                <a:cs typeface="STKaiti" charset="-122"/>
              </a:rPr>
              <a:t>    </a:t>
            </a:r>
            <a:r>
              <a:rPr kumimoji="1" lang="en-US" altLang="zh-CN" b="1" dirty="0">
                <a:solidFill>
                  <a:schemeClr val="tx1"/>
                </a:solidFill>
                <a:latin typeface="STKaiti" charset="-122"/>
                <a:ea typeface="STKaiti" charset="-122"/>
                <a:cs typeface="STKaiti" charset="-122"/>
              </a:rPr>
              <a:t>A</a:t>
            </a:r>
            <a:endParaRPr kumimoji="1" lang="zh-CN" altLang="en-US" b="1" dirty="0">
              <a:solidFill>
                <a:schemeClr val="tx1"/>
              </a:solidFill>
              <a:latin typeface="STKaiti" charset="-122"/>
              <a:ea typeface="STKaiti" charset="-122"/>
              <a:cs typeface="STKaiti" charset="-122"/>
            </a:endParaRPr>
          </a:p>
        </p:txBody>
      </p:sp>
      <p:sp>
        <p:nvSpPr>
          <p:cNvPr id="28" name="标题 1"/>
          <p:cNvSpPr txBox="1">
            <a:spLocks/>
          </p:cNvSpPr>
          <p:nvPr/>
        </p:nvSpPr>
        <p:spPr>
          <a:xfrm>
            <a:off x="7539794" y="2618728"/>
            <a:ext cx="1386083" cy="55195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b="1" dirty="0">
                <a:solidFill>
                  <a:schemeClr val="tx1"/>
                </a:solidFill>
                <a:latin typeface="STKaiti" charset="-122"/>
                <a:ea typeface="STKaiti" charset="-122"/>
                <a:cs typeface="STKaiti" charset="-122"/>
              </a:rPr>
              <a:t>    </a:t>
            </a:r>
            <a:r>
              <a:rPr kumimoji="1" lang="en-US" altLang="zh-CN" b="1" dirty="0">
                <a:solidFill>
                  <a:schemeClr val="tx1"/>
                </a:solidFill>
                <a:latin typeface="STKaiti" charset="-122"/>
                <a:ea typeface="STKaiti" charset="-122"/>
                <a:cs typeface="STKaiti" charset="-122"/>
              </a:rPr>
              <a:t>C</a:t>
            </a:r>
            <a:endParaRPr kumimoji="1" lang="zh-CN" altLang="en-US" b="1" dirty="0">
              <a:solidFill>
                <a:schemeClr val="tx1"/>
              </a:solidFill>
              <a:latin typeface="STKaiti" charset="-122"/>
              <a:ea typeface="STKaiti" charset="-122"/>
              <a:cs typeface="STKaiti" charset="-122"/>
            </a:endParaRPr>
          </a:p>
        </p:txBody>
      </p:sp>
      <p:sp>
        <p:nvSpPr>
          <p:cNvPr id="30" name="标题 1"/>
          <p:cNvSpPr txBox="1">
            <a:spLocks/>
          </p:cNvSpPr>
          <p:nvPr/>
        </p:nvSpPr>
        <p:spPr>
          <a:xfrm>
            <a:off x="266949" y="1301477"/>
            <a:ext cx="1711495" cy="55195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800" b="1" dirty="0">
                <a:solidFill>
                  <a:schemeClr val="tx1"/>
                </a:solidFill>
                <a:latin typeface="STKaiti" charset="-122"/>
                <a:ea typeface="STKaiti" charset="-122"/>
                <a:cs typeface="STKaiti" charset="-122"/>
              </a:rPr>
              <a:t>    </a:t>
            </a:r>
            <a:r>
              <a:rPr kumimoji="1" lang="en-US" altLang="zh-CN" sz="2800" b="1" dirty="0">
                <a:solidFill>
                  <a:schemeClr val="tx1"/>
                </a:solidFill>
                <a:latin typeface="STKaiti" charset="-122"/>
                <a:ea typeface="STKaiti" charset="-122"/>
                <a:cs typeface="STKaiti" charset="-122"/>
              </a:rPr>
              <a:t>step</a:t>
            </a:r>
            <a:r>
              <a:rPr kumimoji="1" lang="zh-CN" altLang="en-US" sz="2800" b="1" dirty="0">
                <a:solidFill>
                  <a:schemeClr val="tx1"/>
                </a:solidFill>
                <a:latin typeface="STKaiti" charset="-122"/>
                <a:ea typeface="STKaiti" charset="-122"/>
                <a:cs typeface="STKaiti" charset="-122"/>
              </a:rPr>
              <a:t> </a:t>
            </a:r>
            <a:r>
              <a:rPr kumimoji="1" lang="en-US" altLang="zh-CN" sz="2800" b="1" dirty="0">
                <a:solidFill>
                  <a:schemeClr val="tx1"/>
                </a:solidFill>
                <a:latin typeface="STKaiti" charset="-122"/>
                <a:ea typeface="STKaiti" charset="-122"/>
                <a:cs typeface="STKaiti" charset="-122"/>
              </a:rPr>
              <a:t>5</a:t>
            </a:r>
            <a:endParaRPr kumimoji="1" lang="zh-CN" altLang="en-US" sz="2800" b="1" dirty="0">
              <a:solidFill>
                <a:schemeClr val="tx1"/>
              </a:solidFill>
              <a:latin typeface="STKaiti" charset="-122"/>
              <a:ea typeface="STKaiti" charset="-122"/>
              <a:cs typeface="STKaiti" charset="-122"/>
            </a:endParaRPr>
          </a:p>
        </p:txBody>
      </p:sp>
      <p:sp>
        <p:nvSpPr>
          <p:cNvPr id="31" name="矩形 30"/>
          <p:cNvSpPr/>
          <p:nvPr/>
        </p:nvSpPr>
        <p:spPr>
          <a:xfrm>
            <a:off x="5087573" y="2001773"/>
            <a:ext cx="892594" cy="26469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p:nvSpPr>
        <p:spPr>
          <a:xfrm>
            <a:off x="4711088" y="2260133"/>
            <a:ext cx="1672389" cy="2045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a:off x="5384857" y="914099"/>
            <a:ext cx="247650" cy="10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标题 1"/>
          <p:cNvSpPr txBox="1">
            <a:spLocks/>
          </p:cNvSpPr>
          <p:nvPr/>
        </p:nvSpPr>
        <p:spPr>
          <a:xfrm>
            <a:off x="4854240" y="2590682"/>
            <a:ext cx="1386083" cy="55195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b="1" dirty="0">
                <a:solidFill>
                  <a:schemeClr val="tx1"/>
                </a:solidFill>
                <a:latin typeface="STKaiti" charset="-122"/>
                <a:ea typeface="STKaiti" charset="-122"/>
                <a:cs typeface="STKaiti" charset="-122"/>
              </a:rPr>
              <a:t>    </a:t>
            </a:r>
            <a:r>
              <a:rPr kumimoji="1" lang="en-US" altLang="zh-CN" b="1" dirty="0">
                <a:solidFill>
                  <a:schemeClr val="tx1"/>
                </a:solidFill>
                <a:latin typeface="STKaiti" charset="-122"/>
                <a:ea typeface="STKaiti" charset="-122"/>
                <a:cs typeface="STKaiti" charset="-122"/>
              </a:rPr>
              <a:t>B</a:t>
            </a:r>
            <a:endParaRPr kumimoji="1" lang="zh-CN" altLang="en-US" b="1" dirty="0">
              <a:solidFill>
                <a:schemeClr val="tx1"/>
              </a:solidFill>
              <a:latin typeface="STKaiti" charset="-122"/>
              <a:ea typeface="STKaiti" charset="-122"/>
              <a:cs typeface="STKaiti" charset="-122"/>
            </a:endParaRPr>
          </a:p>
        </p:txBody>
      </p:sp>
      <p:sp>
        <p:nvSpPr>
          <p:cNvPr id="36" name="矩形 35"/>
          <p:cNvSpPr/>
          <p:nvPr/>
        </p:nvSpPr>
        <p:spPr>
          <a:xfrm>
            <a:off x="7363826" y="2261749"/>
            <a:ext cx="1672389" cy="2045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矩形 36"/>
          <p:cNvSpPr/>
          <p:nvPr/>
        </p:nvSpPr>
        <p:spPr>
          <a:xfrm>
            <a:off x="7604457" y="1997054"/>
            <a:ext cx="1167063" cy="26469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矩形 37"/>
          <p:cNvSpPr/>
          <p:nvPr/>
        </p:nvSpPr>
        <p:spPr>
          <a:xfrm>
            <a:off x="8037594" y="901428"/>
            <a:ext cx="271463" cy="10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矩形 40"/>
          <p:cNvSpPr/>
          <p:nvPr/>
        </p:nvSpPr>
        <p:spPr>
          <a:xfrm>
            <a:off x="2502666" y="2069165"/>
            <a:ext cx="740194" cy="172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矩形 41"/>
          <p:cNvSpPr/>
          <p:nvPr/>
        </p:nvSpPr>
        <p:spPr>
          <a:xfrm>
            <a:off x="2036569" y="2260133"/>
            <a:ext cx="1672389" cy="2045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矩形 42"/>
          <p:cNvSpPr/>
          <p:nvPr/>
        </p:nvSpPr>
        <p:spPr>
          <a:xfrm>
            <a:off x="2710338" y="985541"/>
            <a:ext cx="247650" cy="10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 name="直线箭头连接符 3"/>
          <p:cNvCxnSpPr/>
          <p:nvPr/>
        </p:nvCxnSpPr>
        <p:spPr>
          <a:xfrm flipH="1">
            <a:off x="3462684" y="1853427"/>
            <a:ext cx="1737966" cy="21211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4" name="标题 1"/>
          <p:cNvSpPr txBox="1">
            <a:spLocks/>
          </p:cNvSpPr>
          <p:nvPr/>
        </p:nvSpPr>
        <p:spPr>
          <a:xfrm>
            <a:off x="325074" y="4668565"/>
            <a:ext cx="1711495" cy="55195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800" b="1" dirty="0">
                <a:solidFill>
                  <a:schemeClr val="tx1"/>
                </a:solidFill>
                <a:latin typeface="STKaiti" charset="-122"/>
                <a:ea typeface="STKaiti" charset="-122"/>
                <a:cs typeface="STKaiti" charset="-122"/>
              </a:rPr>
              <a:t>    </a:t>
            </a:r>
            <a:r>
              <a:rPr kumimoji="1" lang="en-US" altLang="zh-CN" sz="2800" b="1" dirty="0">
                <a:solidFill>
                  <a:schemeClr val="tx1"/>
                </a:solidFill>
                <a:latin typeface="STKaiti" charset="-122"/>
                <a:ea typeface="STKaiti" charset="-122"/>
                <a:cs typeface="STKaiti" charset="-122"/>
              </a:rPr>
              <a:t>step</a:t>
            </a:r>
            <a:r>
              <a:rPr kumimoji="1" lang="zh-CN" altLang="en-US" sz="2800" b="1" dirty="0">
                <a:solidFill>
                  <a:schemeClr val="tx1"/>
                </a:solidFill>
                <a:latin typeface="STKaiti" charset="-122"/>
                <a:ea typeface="STKaiti" charset="-122"/>
                <a:cs typeface="STKaiti" charset="-122"/>
              </a:rPr>
              <a:t> </a:t>
            </a:r>
            <a:r>
              <a:rPr kumimoji="1" lang="en-US" altLang="zh-CN" sz="2800" b="1" dirty="0">
                <a:solidFill>
                  <a:schemeClr val="tx1"/>
                </a:solidFill>
                <a:latin typeface="STKaiti" charset="-122"/>
                <a:ea typeface="STKaiti" charset="-122"/>
                <a:cs typeface="STKaiti" charset="-122"/>
              </a:rPr>
              <a:t>6</a:t>
            </a:r>
            <a:endParaRPr kumimoji="1" lang="zh-CN" altLang="en-US" sz="2800" b="1" dirty="0">
              <a:solidFill>
                <a:schemeClr val="tx1"/>
              </a:solidFill>
              <a:latin typeface="STKaiti" charset="-122"/>
              <a:ea typeface="STKaiti" charset="-122"/>
              <a:cs typeface="STKaiti" charset="-122"/>
            </a:endParaRPr>
          </a:p>
        </p:txBody>
      </p:sp>
      <p:sp>
        <p:nvSpPr>
          <p:cNvPr id="45" name="标题 1"/>
          <p:cNvSpPr txBox="1">
            <a:spLocks/>
          </p:cNvSpPr>
          <p:nvPr/>
        </p:nvSpPr>
        <p:spPr>
          <a:xfrm>
            <a:off x="2086236" y="5377136"/>
            <a:ext cx="1386083" cy="55195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b="1">
                <a:solidFill>
                  <a:schemeClr val="tx1"/>
                </a:solidFill>
                <a:latin typeface="STKaiti" charset="-122"/>
                <a:ea typeface="STKaiti" charset="-122"/>
                <a:cs typeface="STKaiti" charset="-122"/>
              </a:rPr>
              <a:t>    </a:t>
            </a:r>
            <a:r>
              <a:rPr kumimoji="1" lang="en-US" altLang="zh-CN" b="1" dirty="0">
                <a:solidFill>
                  <a:schemeClr val="tx1"/>
                </a:solidFill>
                <a:latin typeface="STKaiti" charset="-122"/>
                <a:ea typeface="STKaiti" charset="-122"/>
                <a:cs typeface="STKaiti" charset="-122"/>
              </a:rPr>
              <a:t>A</a:t>
            </a:r>
            <a:endParaRPr kumimoji="1" lang="zh-CN" altLang="en-US" b="1" dirty="0">
              <a:solidFill>
                <a:schemeClr val="tx1"/>
              </a:solidFill>
              <a:latin typeface="STKaiti" charset="-122"/>
              <a:ea typeface="STKaiti" charset="-122"/>
              <a:cs typeface="STKaiti" charset="-122"/>
            </a:endParaRPr>
          </a:p>
        </p:txBody>
      </p:sp>
      <p:sp>
        <p:nvSpPr>
          <p:cNvPr id="46" name="矩形 45"/>
          <p:cNvSpPr/>
          <p:nvPr/>
        </p:nvSpPr>
        <p:spPr>
          <a:xfrm>
            <a:off x="2483725" y="4839717"/>
            <a:ext cx="740194" cy="172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2046204" y="5030685"/>
            <a:ext cx="1672389" cy="2045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矩形 47"/>
          <p:cNvSpPr/>
          <p:nvPr/>
        </p:nvSpPr>
        <p:spPr>
          <a:xfrm>
            <a:off x="2719973" y="3756093"/>
            <a:ext cx="247650" cy="10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p:cNvSpPr/>
          <p:nvPr/>
        </p:nvSpPr>
        <p:spPr>
          <a:xfrm>
            <a:off x="4700032" y="5046587"/>
            <a:ext cx="1672389" cy="2045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矩形 49"/>
          <p:cNvSpPr/>
          <p:nvPr/>
        </p:nvSpPr>
        <p:spPr>
          <a:xfrm>
            <a:off x="5373801" y="3700553"/>
            <a:ext cx="247650" cy="1346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标题 1"/>
          <p:cNvSpPr txBox="1">
            <a:spLocks/>
          </p:cNvSpPr>
          <p:nvPr/>
        </p:nvSpPr>
        <p:spPr>
          <a:xfrm>
            <a:off x="4843184" y="5377136"/>
            <a:ext cx="1386083" cy="55195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b="1" dirty="0">
                <a:solidFill>
                  <a:schemeClr val="tx1"/>
                </a:solidFill>
                <a:latin typeface="STKaiti" charset="-122"/>
                <a:ea typeface="STKaiti" charset="-122"/>
                <a:cs typeface="STKaiti" charset="-122"/>
              </a:rPr>
              <a:t>    </a:t>
            </a:r>
            <a:r>
              <a:rPr kumimoji="1" lang="en-US" altLang="zh-CN" b="1" dirty="0">
                <a:solidFill>
                  <a:schemeClr val="tx1"/>
                </a:solidFill>
                <a:latin typeface="STKaiti" charset="-122"/>
                <a:ea typeface="STKaiti" charset="-122"/>
                <a:cs typeface="STKaiti" charset="-122"/>
              </a:rPr>
              <a:t>B</a:t>
            </a:r>
            <a:endParaRPr kumimoji="1" lang="zh-CN" altLang="en-US" b="1" dirty="0">
              <a:solidFill>
                <a:schemeClr val="tx1"/>
              </a:solidFill>
              <a:latin typeface="STKaiti" charset="-122"/>
              <a:ea typeface="STKaiti" charset="-122"/>
              <a:cs typeface="STKaiti" charset="-122"/>
            </a:endParaRPr>
          </a:p>
        </p:txBody>
      </p:sp>
      <p:sp>
        <p:nvSpPr>
          <p:cNvPr id="52" name="矩形 51"/>
          <p:cNvSpPr/>
          <p:nvPr/>
        </p:nvSpPr>
        <p:spPr>
          <a:xfrm>
            <a:off x="7405954" y="5012170"/>
            <a:ext cx="1672389" cy="2045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矩形 52"/>
          <p:cNvSpPr/>
          <p:nvPr/>
        </p:nvSpPr>
        <p:spPr>
          <a:xfrm>
            <a:off x="7646585" y="4747475"/>
            <a:ext cx="1167063" cy="26469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p:cNvSpPr/>
          <p:nvPr/>
        </p:nvSpPr>
        <p:spPr>
          <a:xfrm>
            <a:off x="7783819" y="4482780"/>
            <a:ext cx="892594" cy="26469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矩形 54"/>
          <p:cNvSpPr/>
          <p:nvPr/>
        </p:nvSpPr>
        <p:spPr>
          <a:xfrm>
            <a:off x="8079722" y="3651849"/>
            <a:ext cx="271463" cy="82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标题 1"/>
          <p:cNvSpPr txBox="1">
            <a:spLocks/>
          </p:cNvSpPr>
          <p:nvPr/>
        </p:nvSpPr>
        <p:spPr>
          <a:xfrm>
            <a:off x="7586607" y="5377136"/>
            <a:ext cx="1386083" cy="55195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b="1" dirty="0">
                <a:solidFill>
                  <a:schemeClr val="tx1"/>
                </a:solidFill>
                <a:latin typeface="STKaiti" charset="-122"/>
                <a:ea typeface="STKaiti" charset="-122"/>
                <a:cs typeface="STKaiti" charset="-122"/>
              </a:rPr>
              <a:t>    </a:t>
            </a:r>
            <a:r>
              <a:rPr kumimoji="1" lang="en-US" altLang="zh-CN" b="1" dirty="0">
                <a:solidFill>
                  <a:schemeClr val="tx1"/>
                </a:solidFill>
                <a:latin typeface="STKaiti" charset="-122"/>
                <a:ea typeface="STKaiti" charset="-122"/>
                <a:cs typeface="STKaiti" charset="-122"/>
              </a:rPr>
              <a:t>C</a:t>
            </a:r>
            <a:endParaRPr kumimoji="1" lang="zh-CN" altLang="en-US" b="1" dirty="0">
              <a:solidFill>
                <a:schemeClr val="tx1"/>
              </a:solidFill>
              <a:latin typeface="STKaiti" charset="-122"/>
              <a:ea typeface="STKaiti" charset="-122"/>
              <a:cs typeface="STKaiti" charset="-122"/>
            </a:endParaRPr>
          </a:p>
        </p:txBody>
      </p:sp>
      <p:cxnSp>
        <p:nvCxnSpPr>
          <p:cNvPr id="18" name="直线箭头连接符 17"/>
          <p:cNvCxnSpPr/>
          <p:nvPr/>
        </p:nvCxnSpPr>
        <p:spPr>
          <a:xfrm flipV="1">
            <a:off x="5815013" y="4615127"/>
            <a:ext cx="1831572" cy="26469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6512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456" y="1173246"/>
            <a:ext cx="9344220" cy="5298992"/>
          </a:xfrm>
        </p:spPr>
        <p:txBody>
          <a:bodyPr>
            <a:noAutofit/>
          </a:bodyPr>
          <a:lstStyle/>
          <a:p>
            <a:pPr marL="0" indent="0">
              <a:buNone/>
            </a:pPr>
            <a:r>
              <a:rPr kumimoji="1" lang="zh-CN" altLang="en-US" sz="3200" b="1" dirty="0">
                <a:solidFill>
                  <a:schemeClr val="tx1"/>
                </a:solidFill>
                <a:latin typeface="STKaiti" charset="-122"/>
                <a:ea typeface="STKaiti" charset="-122"/>
                <a:cs typeface="STKaiti" charset="-122"/>
              </a:rPr>
              <a:t>问题总结：</a:t>
            </a:r>
            <a:endParaRPr kumimoji="1" lang="en-US" altLang="zh-CN" sz="2800" dirty="0">
              <a:solidFill>
                <a:schemeClr val="tx1"/>
              </a:solidFill>
              <a:latin typeface="STKaiti" charset="-122"/>
              <a:ea typeface="STKaiti" charset="-122"/>
              <a:cs typeface="STKaiti" charset="-122"/>
            </a:endParaRPr>
          </a:p>
          <a:p>
            <a:pPr marL="0" indent="0">
              <a:buNone/>
            </a:pPr>
            <a:r>
              <a:rPr kumimoji="1" lang="zh-CN" altLang="en-US" sz="2800" dirty="0">
                <a:solidFill>
                  <a:schemeClr val="tx1"/>
                </a:solidFill>
                <a:latin typeface="STKaiti" charset="-122"/>
                <a:ea typeface="STKaiti" charset="-122"/>
                <a:cs typeface="STKaiti" charset="-122"/>
              </a:rPr>
              <a:t>若有</a:t>
            </a:r>
            <a:r>
              <a:rPr kumimoji="1" lang="en-US" altLang="zh-CN" sz="2800" dirty="0">
                <a:solidFill>
                  <a:schemeClr val="tx1"/>
                </a:solidFill>
                <a:latin typeface="STKaiti" charset="-122"/>
                <a:ea typeface="STKaiti" charset="-122"/>
                <a:cs typeface="STKaiti" charset="-122"/>
              </a:rPr>
              <a:t>n</a:t>
            </a:r>
            <a:r>
              <a:rPr kumimoji="1" lang="zh-CN" altLang="en-US" sz="2800" dirty="0">
                <a:solidFill>
                  <a:schemeClr val="tx1"/>
                </a:solidFill>
                <a:latin typeface="STKaiti" charset="-122"/>
                <a:ea typeface="STKaiti" charset="-122"/>
                <a:cs typeface="STKaiti" charset="-122"/>
              </a:rPr>
              <a:t>个圆盘，先把</a:t>
            </a:r>
            <a:r>
              <a:rPr kumimoji="1" lang="en-US" altLang="zh-CN" sz="2800" dirty="0">
                <a:solidFill>
                  <a:schemeClr val="tx1"/>
                </a:solidFill>
                <a:latin typeface="STKaiti" charset="-122"/>
                <a:ea typeface="STKaiti" charset="-122"/>
                <a:cs typeface="STKaiti" charset="-122"/>
              </a:rPr>
              <a:t>A</a:t>
            </a:r>
            <a:r>
              <a:rPr kumimoji="1" lang="zh-CN" altLang="en-US" sz="2800" dirty="0">
                <a:solidFill>
                  <a:schemeClr val="tx1"/>
                </a:solidFill>
                <a:latin typeface="STKaiti" charset="-122"/>
                <a:ea typeface="STKaiti" charset="-122"/>
                <a:cs typeface="STKaiti" charset="-122"/>
              </a:rPr>
              <a:t>柱子上的</a:t>
            </a:r>
            <a:r>
              <a:rPr kumimoji="1" lang="en-US" altLang="zh-CN" sz="2800" dirty="0">
                <a:solidFill>
                  <a:schemeClr val="tx1"/>
                </a:solidFill>
                <a:latin typeface="STKaiti" charset="-122"/>
                <a:ea typeface="STKaiti" charset="-122"/>
                <a:cs typeface="STKaiti" charset="-122"/>
              </a:rPr>
              <a:t>n-1</a:t>
            </a:r>
            <a:r>
              <a:rPr kumimoji="1" lang="zh-CN" altLang="en-US" sz="2800" dirty="0">
                <a:solidFill>
                  <a:schemeClr val="tx1"/>
                </a:solidFill>
                <a:latin typeface="STKaiti" charset="-122"/>
                <a:ea typeface="STKaiti" charset="-122"/>
                <a:cs typeface="STKaiti" charset="-122"/>
              </a:rPr>
              <a:t>个圆盘移动到</a:t>
            </a:r>
            <a:r>
              <a:rPr kumimoji="1" lang="en-US" altLang="zh-CN" sz="2800" dirty="0">
                <a:solidFill>
                  <a:schemeClr val="tx1"/>
                </a:solidFill>
                <a:latin typeface="STKaiti" charset="-122"/>
                <a:ea typeface="STKaiti" charset="-122"/>
                <a:cs typeface="STKaiti" charset="-122"/>
              </a:rPr>
              <a:t>B</a:t>
            </a:r>
            <a:r>
              <a:rPr kumimoji="1" lang="zh-CN" altLang="en-US" sz="2800" dirty="0">
                <a:solidFill>
                  <a:schemeClr val="tx1"/>
                </a:solidFill>
                <a:latin typeface="STKaiti" charset="-122"/>
                <a:ea typeface="STKaiti" charset="-122"/>
                <a:cs typeface="STKaiti" charset="-122"/>
              </a:rPr>
              <a:t>柱子上，再把</a:t>
            </a:r>
            <a:r>
              <a:rPr kumimoji="1" lang="en-US" altLang="zh-CN" sz="2800" dirty="0">
                <a:solidFill>
                  <a:schemeClr val="tx1"/>
                </a:solidFill>
                <a:latin typeface="STKaiti" charset="-122"/>
                <a:ea typeface="STKaiti" charset="-122"/>
                <a:cs typeface="STKaiti" charset="-122"/>
              </a:rPr>
              <a:t>A</a:t>
            </a:r>
            <a:r>
              <a:rPr kumimoji="1" lang="zh-CN" altLang="en-US" sz="2800" dirty="0">
                <a:solidFill>
                  <a:schemeClr val="tx1"/>
                </a:solidFill>
                <a:latin typeface="STKaiti" charset="-122"/>
                <a:ea typeface="STKaiti" charset="-122"/>
                <a:cs typeface="STKaiti" charset="-122"/>
              </a:rPr>
              <a:t>柱子上剩下的最后一个最大圆盘移动到</a:t>
            </a:r>
            <a:r>
              <a:rPr kumimoji="1" lang="en-US" altLang="zh-CN" sz="2800" dirty="0">
                <a:solidFill>
                  <a:schemeClr val="tx1"/>
                </a:solidFill>
                <a:latin typeface="STKaiti" charset="-122"/>
                <a:ea typeface="STKaiti" charset="-122"/>
                <a:cs typeface="STKaiti" charset="-122"/>
              </a:rPr>
              <a:t>C</a:t>
            </a:r>
            <a:r>
              <a:rPr kumimoji="1" lang="zh-CN" altLang="en-US" sz="2800" dirty="0">
                <a:solidFill>
                  <a:schemeClr val="tx1"/>
                </a:solidFill>
                <a:latin typeface="STKaiti" charset="-122"/>
                <a:ea typeface="STKaiti" charset="-122"/>
                <a:cs typeface="STKaiti" charset="-122"/>
              </a:rPr>
              <a:t>柱子上，由于该圆盘是最大的，所以在以后的搬动过程中，它保持不动，然后再将</a:t>
            </a:r>
            <a:r>
              <a:rPr kumimoji="1" lang="en-US" altLang="zh-CN" sz="2800" dirty="0">
                <a:solidFill>
                  <a:schemeClr val="tx1"/>
                </a:solidFill>
                <a:latin typeface="STKaiti" charset="-122"/>
                <a:ea typeface="STKaiti" charset="-122"/>
                <a:cs typeface="STKaiti" charset="-122"/>
              </a:rPr>
              <a:t>B</a:t>
            </a:r>
            <a:r>
              <a:rPr kumimoji="1" lang="zh-CN" altLang="en-US" sz="2800" dirty="0">
                <a:solidFill>
                  <a:schemeClr val="tx1"/>
                </a:solidFill>
                <a:latin typeface="STKaiti" charset="-122"/>
                <a:ea typeface="STKaiti" charset="-122"/>
                <a:cs typeface="STKaiti" charset="-122"/>
              </a:rPr>
              <a:t>柱子上的</a:t>
            </a:r>
            <a:r>
              <a:rPr kumimoji="1" lang="en-US" altLang="zh-CN" sz="2800" dirty="0">
                <a:solidFill>
                  <a:schemeClr val="tx1"/>
                </a:solidFill>
                <a:latin typeface="STKaiti" charset="-122"/>
                <a:ea typeface="STKaiti" charset="-122"/>
                <a:cs typeface="STKaiti" charset="-122"/>
              </a:rPr>
              <a:t>n-1</a:t>
            </a:r>
            <a:r>
              <a:rPr kumimoji="1" lang="zh-CN" altLang="en-US" sz="2800" dirty="0">
                <a:solidFill>
                  <a:schemeClr val="tx1"/>
                </a:solidFill>
                <a:latin typeface="STKaiti" charset="-122"/>
                <a:ea typeface="STKaiti" charset="-122"/>
                <a:cs typeface="STKaiti" charset="-122"/>
              </a:rPr>
              <a:t>个圆盘借助</a:t>
            </a:r>
            <a:r>
              <a:rPr kumimoji="1" lang="en-US" altLang="zh-CN" sz="2800" dirty="0">
                <a:solidFill>
                  <a:schemeClr val="tx1"/>
                </a:solidFill>
                <a:latin typeface="STKaiti" charset="-122"/>
                <a:ea typeface="STKaiti" charset="-122"/>
                <a:cs typeface="STKaiti" charset="-122"/>
              </a:rPr>
              <a:t>A</a:t>
            </a:r>
            <a:r>
              <a:rPr kumimoji="1" lang="zh-CN" altLang="en-US" sz="2800" dirty="0">
                <a:solidFill>
                  <a:schemeClr val="tx1"/>
                </a:solidFill>
                <a:latin typeface="STKaiti" charset="-122"/>
                <a:ea typeface="STKaiti" charset="-122"/>
                <a:cs typeface="STKaiti" charset="-122"/>
              </a:rPr>
              <a:t>柱子移动到</a:t>
            </a:r>
            <a:r>
              <a:rPr kumimoji="1" lang="en-US" altLang="zh-CN" sz="2800" dirty="0">
                <a:solidFill>
                  <a:schemeClr val="tx1"/>
                </a:solidFill>
                <a:latin typeface="STKaiti" charset="-122"/>
                <a:ea typeface="STKaiti" charset="-122"/>
                <a:cs typeface="STKaiti" charset="-122"/>
              </a:rPr>
              <a:t>C</a:t>
            </a:r>
            <a:r>
              <a:rPr kumimoji="1" lang="zh-CN" altLang="en-US" sz="2800" dirty="0">
                <a:solidFill>
                  <a:schemeClr val="tx1"/>
                </a:solidFill>
                <a:latin typeface="STKaiti" charset="-122"/>
                <a:ea typeface="STKaiti" charset="-122"/>
                <a:cs typeface="STKaiti" charset="-122"/>
              </a:rPr>
              <a:t>柱子上。这样移动</a:t>
            </a:r>
            <a:r>
              <a:rPr kumimoji="1" lang="en-US" altLang="zh-CN" sz="2800" dirty="0">
                <a:solidFill>
                  <a:schemeClr val="tx1"/>
                </a:solidFill>
                <a:latin typeface="STKaiti" charset="-122"/>
                <a:ea typeface="STKaiti" charset="-122"/>
                <a:cs typeface="STKaiti" charset="-122"/>
              </a:rPr>
              <a:t>n</a:t>
            </a:r>
            <a:r>
              <a:rPr kumimoji="1" lang="zh-CN" altLang="en-US" sz="2800" dirty="0">
                <a:solidFill>
                  <a:schemeClr val="tx1"/>
                </a:solidFill>
                <a:latin typeface="STKaiti" charset="-122"/>
                <a:ea typeface="STKaiti" charset="-122"/>
                <a:cs typeface="STKaiti" charset="-122"/>
              </a:rPr>
              <a:t>个圆盘的问题就可以对应为移动</a:t>
            </a:r>
            <a:r>
              <a:rPr kumimoji="1" lang="en-US" altLang="zh-CN" sz="2800" dirty="0">
                <a:solidFill>
                  <a:schemeClr val="tx1"/>
                </a:solidFill>
                <a:latin typeface="STKaiti" charset="-122"/>
                <a:ea typeface="STKaiti" charset="-122"/>
                <a:cs typeface="STKaiti" charset="-122"/>
              </a:rPr>
              <a:t>n-1</a:t>
            </a:r>
            <a:r>
              <a:rPr kumimoji="1" lang="zh-CN" altLang="en-US" sz="2800" dirty="0">
                <a:solidFill>
                  <a:schemeClr val="tx1"/>
                </a:solidFill>
                <a:latin typeface="STKaiti" charset="-122"/>
                <a:ea typeface="STKaiti" charset="-122"/>
                <a:cs typeface="STKaiti" charset="-122"/>
              </a:rPr>
              <a:t>个圆盘的问题，且</a:t>
            </a:r>
            <a:r>
              <a:rPr kumimoji="1" lang="en-US" altLang="zh-CN" sz="2800" b="1" dirty="0">
                <a:solidFill>
                  <a:srgbClr val="C00000"/>
                </a:solidFill>
                <a:latin typeface="STKaiti" charset="-122"/>
                <a:ea typeface="STKaiti" charset="-122"/>
                <a:cs typeface="STKaiti" charset="-122"/>
              </a:rPr>
              <a:t>move(n)=2move(n-1)+1</a:t>
            </a:r>
            <a:r>
              <a:rPr kumimoji="1" lang="zh-CN" altLang="en-US" sz="2800" dirty="0">
                <a:solidFill>
                  <a:schemeClr val="tx1"/>
                </a:solidFill>
                <a:latin typeface="STKaiti" charset="-122"/>
                <a:ea typeface="STKaiti" charset="-122"/>
                <a:cs typeface="STKaiti" charset="-122"/>
              </a:rPr>
              <a:t>，显然，这是一个递归公式，因此可以用递归算法来求解汉诺塔问题。</a:t>
            </a:r>
            <a:endParaRPr kumimoji="1" lang="en-US" altLang="zh-CN" sz="3200" dirty="0">
              <a:solidFill>
                <a:schemeClr val="tx1"/>
              </a:solidFill>
              <a:latin typeface="STKaiti" charset="-122"/>
              <a:ea typeface="STKaiti" charset="-122"/>
              <a:cs typeface="STKaiti" charset="-122"/>
            </a:endParaRPr>
          </a:p>
        </p:txBody>
      </p:sp>
    </p:spTree>
    <p:extLst>
      <p:ext uri="{BB962C8B-B14F-4D97-AF65-F5344CB8AC3E}">
        <p14:creationId xmlns:p14="http://schemas.microsoft.com/office/powerpoint/2010/main" val="180661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48" y="192504"/>
            <a:ext cx="8518357" cy="6665495"/>
          </a:xfrm>
          <a:prstGeom prst="rect">
            <a:avLst/>
          </a:prstGeom>
          <a:ln>
            <a:solidFill>
              <a:srgbClr val="C00000"/>
            </a:solidFill>
          </a:ln>
        </p:spPr>
      </p:pic>
    </p:spTree>
    <p:extLst>
      <p:ext uri="{BB962C8B-B14F-4D97-AF65-F5344CB8AC3E}">
        <p14:creationId xmlns:p14="http://schemas.microsoft.com/office/powerpoint/2010/main" val="523960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4D3510A5-8881-EB3B-943D-25F6F47CCFD7}"/>
              </a:ext>
            </a:extLst>
          </p:cNvPr>
          <p:cNvSpPr>
            <a:spLocks noGrp="1"/>
          </p:cNvSpPr>
          <p:nvPr>
            <p:ph type="title"/>
          </p:nvPr>
        </p:nvSpPr>
        <p:spPr>
          <a:xfrm>
            <a:off x="0" y="0"/>
            <a:ext cx="8596668" cy="807192"/>
          </a:xfrm>
        </p:spPr>
        <p:txBody>
          <a:bodyPr>
            <a:normAutofit/>
          </a:bodyPr>
          <a:lstStyle/>
          <a:p>
            <a:r>
              <a:rPr kumimoji="1" lang="zh-CN" altLang="en-US" sz="4000" b="1" dirty="0">
                <a:solidFill>
                  <a:schemeClr val="tx1"/>
                </a:solidFill>
                <a:latin typeface="STKaiti" charset="-122"/>
                <a:ea typeface="STKaiti" charset="-122"/>
                <a:cs typeface="STKaiti" charset="-122"/>
              </a:rPr>
              <a:t>三、栈和队列</a:t>
            </a:r>
            <a:r>
              <a:rPr kumimoji="1" lang="en-US" altLang="zh-CN" sz="4000" b="1" dirty="0">
                <a:solidFill>
                  <a:schemeClr val="tx1"/>
                </a:solidFill>
                <a:latin typeface="STKaiti" charset="-122"/>
                <a:ea typeface="STKaiti" charset="-122"/>
                <a:cs typeface="STKaiti" charset="-122"/>
              </a:rPr>
              <a:t>——</a:t>
            </a:r>
            <a:r>
              <a:rPr kumimoji="1" lang="zh-CN" altLang="en-US" sz="4000" b="1" dirty="0">
                <a:solidFill>
                  <a:schemeClr val="tx1"/>
                </a:solidFill>
                <a:latin typeface="STKaiti" charset="-122"/>
                <a:ea typeface="STKaiti" charset="-122"/>
                <a:cs typeface="STKaiti" charset="-122"/>
              </a:rPr>
              <a:t>栈的应用</a:t>
            </a:r>
          </a:p>
        </p:txBody>
      </p:sp>
      <p:sp>
        <p:nvSpPr>
          <p:cNvPr id="2" name="矩形 1">
            <a:extLst>
              <a:ext uri="{FF2B5EF4-FFF2-40B4-BE49-F238E27FC236}">
                <a16:creationId xmlns:a16="http://schemas.microsoft.com/office/drawing/2014/main" id="{660F7799-E717-524E-85F2-1B9C038EC7D5}"/>
              </a:ext>
            </a:extLst>
          </p:cNvPr>
          <p:cNvSpPr/>
          <p:nvPr/>
        </p:nvSpPr>
        <p:spPr>
          <a:xfrm>
            <a:off x="327660" y="1651104"/>
            <a:ext cx="5238750" cy="4062651"/>
          </a:xfrm>
          <a:prstGeom prst="rect">
            <a:avLst/>
          </a:prstGeom>
        </p:spPr>
        <p:txBody>
          <a:bodyPr wrap="square">
            <a:spAutoFit/>
          </a:bodyPr>
          <a:lstStyle/>
          <a:p>
            <a:pPr lvl="0">
              <a:lnSpc>
                <a:spcPct val="115000"/>
              </a:lnSpc>
            </a:pPr>
            <a:r>
              <a:rPr lang="zh-CN" altLang="zh-CN" sz="2400" kern="100" dirty="0">
                <a:latin typeface="+mn-ea"/>
                <a:cs typeface="Times New Roman" panose="02020603050405020304" pitchFamily="18" charset="0"/>
              </a:rPr>
              <a:t>设计算法实现将十进制转换为二进制。（运用栈的相关知识，需要实现栈的初始化、入栈、出栈和核心算法）</a:t>
            </a:r>
            <a:endParaRPr lang="en-US" altLang="zh-CN" sz="2400" kern="100" dirty="0">
              <a:latin typeface="+mn-ea"/>
              <a:cs typeface="Times New Roman" panose="02020603050405020304" pitchFamily="18" charset="0"/>
            </a:endParaRPr>
          </a:p>
          <a:p>
            <a:pPr lvl="0">
              <a:lnSpc>
                <a:spcPct val="115000"/>
              </a:lnSpc>
            </a:pPr>
            <a:endParaRPr lang="en-US" altLang="zh-CN" sz="2400" kern="100" dirty="0">
              <a:latin typeface="+mn-ea"/>
              <a:cs typeface="Times New Roman" panose="02020603050405020304" pitchFamily="18" charset="0"/>
            </a:endParaRPr>
          </a:p>
          <a:p>
            <a:pPr lvl="0">
              <a:lnSpc>
                <a:spcPct val="115000"/>
              </a:lnSpc>
            </a:pPr>
            <a:r>
              <a:rPr lang="en-US" altLang="zh-CN" sz="2400" kern="100" dirty="0">
                <a:latin typeface="+mn-ea"/>
                <a:cs typeface="Times New Roman" panose="02020603050405020304" pitchFamily="18" charset="0"/>
              </a:rPr>
              <a:t>#define </a:t>
            </a:r>
            <a:r>
              <a:rPr lang="en-US" altLang="zh-CN" sz="2400" kern="100" dirty="0" err="1">
                <a:latin typeface="+mn-ea"/>
                <a:cs typeface="Times New Roman" panose="02020603050405020304" pitchFamily="18" charset="0"/>
              </a:rPr>
              <a:t>maxsize</a:t>
            </a:r>
            <a:r>
              <a:rPr lang="en-US" altLang="zh-CN" sz="2400" kern="100" dirty="0">
                <a:latin typeface="+mn-ea"/>
                <a:cs typeface="Times New Roman" panose="02020603050405020304" pitchFamily="18" charset="0"/>
              </a:rPr>
              <a:t> 100</a:t>
            </a:r>
            <a:endParaRPr lang="zh-CN" altLang="zh-CN" sz="2400" kern="100" dirty="0">
              <a:latin typeface="+mn-ea"/>
              <a:cs typeface="Times New Roman" panose="02020603050405020304" pitchFamily="18" charset="0"/>
            </a:endParaRPr>
          </a:p>
          <a:p>
            <a:pPr indent="304800"/>
            <a:r>
              <a:rPr lang="en-US" altLang="zh-CN" sz="2400" kern="100" dirty="0">
                <a:latin typeface="+mn-ea"/>
                <a:cs typeface="Times New Roman" panose="02020603050405020304" pitchFamily="18" charset="0"/>
              </a:rPr>
              <a:t>typedef struct</a:t>
            </a:r>
            <a:endParaRPr lang="zh-CN" altLang="zh-CN" sz="2400" kern="100" dirty="0">
              <a:latin typeface="+mn-ea"/>
              <a:cs typeface="Times New Roman" panose="02020603050405020304" pitchFamily="18" charset="0"/>
            </a:endParaRPr>
          </a:p>
          <a:p>
            <a:pPr indent="304800"/>
            <a:r>
              <a:rPr lang="en-US" altLang="zh-CN" sz="2400" kern="100" dirty="0">
                <a:latin typeface="+mn-ea"/>
                <a:cs typeface="Times New Roman" panose="02020603050405020304" pitchFamily="18" charset="0"/>
              </a:rPr>
              <a:t>{</a:t>
            </a:r>
            <a:endParaRPr lang="zh-CN" altLang="zh-CN" sz="2400" kern="100" dirty="0">
              <a:latin typeface="+mn-ea"/>
              <a:cs typeface="Times New Roman" panose="02020603050405020304" pitchFamily="18" charset="0"/>
            </a:endParaRPr>
          </a:p>
          <a:p>
            <a:pPr indent="304800"/>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int</a:t>
            </a:r>
            <a:r>
              <a:rPr lang="en-US" altLang="zh-CN" sz="2400" kern="100" dirty="0">
                <a:latin typeface="+mn-ea"/>
                <a:cs typeface="Times New Roman" panose="02020603050405020304" pitchFamily="18" charset="0"/>
              </a:rPr>
              <a:t> data[</a:t>
            </a:r>
            <a:r>
              <a:rPr lang="en-US" altLang="zh-CN" sz="2400" kern="100" dirty="0" err="1">
                <a:latin typeface="+mn-ea"/>
                <a:cs typeface="Times New Roman" panose="02020603050405020304" pitchFamily="18" charset="0"/>
              </a:rPr>
              <a:t>maxsize</a:t>
            </a:r>
            <a:r>
              <a:rPr lang="en-US" altLang="zh-CN" sz="2400" kern="100" dirty="0">
                <a:latin typeface="+mn-ea"/>
                <a:cs typeface="Times New Roman" panose="02020603050405020304" pitchFamily="18" charset="0"/>
              </a:rPr>
              <a:t>];</a:t>
            </a:r>
            <a:endParaRPr lang="zh-CN" altLang="zh-CN" sz="2400" kern="100" dirty="0">
              <a:latin typeface="+mn-ea"/>
              <a:cs typeface="Times New Roman" panose="02020603050405020304" pitchFamily="18" charset="0"/>
            </a:endParaRPr>
          </a:p>
          <a:p>
            <a:pPr indent="304800"/>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int</a:t>
            </a:r>
            <a:r>
              <a:rPr lang="en-US" altLang="zh-CN" sz="2400" kern="100" dirty="0">
                <a:latin typeface="+mn-ea"/>
                <a:cs typeface="Times New Roman" panose="02020603050405020304" pitchFamily="18" charset="0"/>
              </a:rPr>
              <a:t> top;</a:t>
            </a:r>
            <a:endParaRPr lang="zh-CN" altLang="zh-CN" sz="2400" kern="100" dirty="0">
              <a:latin typeface="+mn-ea"/>
              <a:cs typeface="Times New Roman" panose="02020603050405020304" pitchFamily="18" charset="0"/>
            </a:endParaRPr>
          </a:p>
          <a:p>
            <a:pPr indent="304800"/>
            <a:r>
              <a:rPr lang="en-US" altLang="zh-CN" sz="2400" kern="100" dirty="0">
                <a:latin typeface="+mn-ea"/>
                <a:cs typeface="Times New Roman" panose="02020603050405020304" pitchFamily="18" charset="0"/>
              </a:rPr>
              <a:t>}</a:t>
            </a:r>
            <a:r>
              <a:rPr lang="en-US" altLang="zh-CN" sz="2400" kern="100" dirty="0" err="1">
                <a:latin typeface="+mn-ea"/>
                <a:cs typeface="Times New Roman" panose="02020603050405020304" pitchFamily="18" charset="0"/>
              </a:rPr>
              <a:t>sqtacktp</a:t>
            </a:r>
            <a:r>
              <a:rPr lang="en-US" altLang="zh-CN" sz="2400" kern="100" dirty="0">
                <a:latin typeface="+mn-ea"/>
                <a:cs typeface="Times New Roman" panose="02020603050405020304" pitchFamily="18" charset="0"/>
              </a:rPr>
              <a:t>;</a:t>
            </a:r>
            <a:endParaRPr lang="zh-CN" altLang="zh-CN" sz="2400" kern="100" dirty="0">
              <a:effectLst/>
              <a:latin typeface="+mn-ea"/>
              <a:cs typeface="Times New Roman" panose="02020603050405020304" pitchFamily="18" charset="0"/>
            </a:endParaRPr>
          </a:p>
        </p:txBody>
      </p:sp>
      <p:sp>
        <p:nvSpPr>
          <p:cNvPr id="3" name="矩形 2">
            <a:extLst>
              <a:ext uri="{FF2B5EF4-FFF2-40B4-BE49-F238E27FC236}">
                <a16:creationId xmlns:a16="http://schemas.microsoft.com/office/drawing/2014/main" id="{FC814488-D4FB-A84E-B001-F212776D4745}"/>
              </a:ext>
            </a:extLst>
          </p:cNvPr>
          <p:cNvSpPr/>
          <p:nvPr/>
        </p:nvSpPr>
        <p:spPr>
          <a:xfrm>
            <a:off x="6213513" y="1974269"/>
            <a:ext cx="4766310" cy="3416320"/>
          </a:xfrm>
          <a:prstGeom prst="rect">
            <a:avLst/>
          </a:prstGeom>
        </p:spPr>
        <p:txBody>
          <a:bodyPr wrap="square">
            <a:spAutoFit/>
          </a:bodyPr>
          <a:lstStyle/>
          <a:p>
            <a:pPr indent="266700"/>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while( n &gt; 0){ </a:t>
            </a:r>
            <a:endParaRPr lang="zh-CN" altLang="zh-CN" sz="2400" kern="100" dirty="0">
              <a:latin typeface="DengXian" panose="02010600030101010101" pitchFamily="2" charset="-122"/>
              <a:ea typeface="DengXian" panose="02010600030101010101" pitchFamily="2" charset="-122"/>
              <a:cs typeface="Times New Roman" panose="02020603050405020304" pitchFamily="18" charset="0"/>
            </a:endParaRPr>
          </a:p>
          <a:p>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 n%2; </a:t>
            </a:r>
            <a:endParaRPr lang="zh-CN" altLang="zh-CN" sz="2400" kern="100" dirty="0">
              <a:latin typeface="DengXian" panose="02010600030101010101" pitchFamily="2" charset="-122"/>
              <a:ea typeface="DengXian" panose="02010600030101010101" pitchFamily="2" charset="-122"/>
              <a:cs typeface="Times New Roman" panose="02020603050405020304" pitchFamily="18" charset="0"/>
            </a:endParaRPr>
          </a:p>
          <a:p>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n = n/2; </a:t>
            </a:r>
            <a:endParaRPr lang="zh-CN" altLang="zh-CN" sz="2400" kern="100" dirty="0">
              <a:latin typeface="DengXian" panose="02010600030101010101" pitchFamily="2" charset="-122"/>
              <a:ea typeface="DengXian" panose="02010600030101010101" pitchFamily="2" charset="-122"/>
              <a:cs typeface="Times New Roman" panose="02020603050405020304" pitchFamily="18" charset="0"/>
            </a:endParaRPr>
          </a:p>
          <a:p>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push(s, </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indent="266700"/>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indent="266700"/>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while(! </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stack_empty</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(s)){ </a:t>
            </a:r>
            <a:endParaRPr lang="zh-CN" altLang="zh-CN" sz="2400" kern="100" dirty="0">
              <a:latin typeface="DengXian" panose="02010600030101010101" pitchFamily="2" charset="-122"/>
              <a:ea typeface="DengXian" panose="02010600030101010101" pitchFamily="2" charset="-122"/>
              <a:cs typeface="Times New Roman" panose="02020603050405020304" pitchFamily="18" charset="0"/>
            </a:endParaRPr>
          </a:p>
          <a:p>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 pop(s); </a:t>
            </a:r>
            <a:endParaRPr lang="zh-CN" altLang="zh-CN" sz="2400" kern="100" dirty="0">
              <a:latin typeface="DengXian" panose="02010600030101010101" pitchFamily="2" charset="-122"/>
              <a:ea typeface="DengXian" panose="02010600030101010101" pitchFamily="2" charset="-122"/>
              <a:cs typeface="Times New Roman" panose="02020603050405020304" pitchFamily="18" charset="0"/>
            </a:endParaRPr>
          </a:p>
          <a:p>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("%d ", </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indent="266700"/>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35086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4D3510A5-8881-EB3B-943D-25F6F47CCFD7}"/>
              </a:ext>
            </a:extLst>
          </p:cNvPr>
          <p:cNvSpPr>
            <a:spLocks noGrp="1"/>
          </p:cNvSpPr>
          <p:nvPr>
            <p:ph type="title"/>
          </p:nvPr>
        </p:nvSpPr>
        <p:spPr>
          <a:xfrm>
            <a:off x="0" y="0"/>
            <a:ext cx="8596668" cy="807192"/>
          </a:xfrm>
        </p:spPr>
        <p:txBody>
          <a:bodyPr>
            <a:normAutofit/>
          </a:bodyPr>
          <a:lstStyle/>
          <a:p>
            <a:r>
              <a:rPr kumimoji="1" lang="zh-CN" altLang="en-US" sz="4000" b="1" dirty="0">
                <a:solidFill>
                  <a:schemeClr val="tx1"/>
                </a:solidFill>
                <a:latin typeface="STKaiti" charset="-122"/>
                <a:ea typeface="STKaiti" charset="-122"/>
                <a:cs typeface="STKaiti" charset="-122"/>
              </a:rPr>
              <a:t>三、栈和队列</a:t>
            </a:r>
            <a:r>
              <a:rPr kumimoji="1" lang="en-US" altLang="zh-CN" sz="4000" b="1" dirty="0">
                <a:solidFill>
                  <a:schemeClr val="tx1"/>
                </a:solidFill>
                <a:latin typeface="STKaiti" charset="-122"/>
                <a:ea typeface="STKaiti" charset="-122"/>
                <a:cs typeface="STKaiti" charset="-122"/>
              </a:rPr>
              <a:t>——</a:t>
            </a:r>
            <a:r>
              <a:rPr kumimoji="1" lang="zh-CN" altLang="en-US" sz="4000" b="1" dirty="0">
                <a:solidFill>
                  <a:schemeClr val="tx1"/>
                </a:solidFill>
                <a:latin typeface="STKaiti" charset="-122"/>
                <a:ea typeface="STKaiti" charset="-122"/>
                <a:cs typeface="STKaiti" charset="-122"/>
              </a:rPr>
              <a:t>栈的应用</a:t>
            </a:r>
          </a:p>
        </p:txBody>
      </p:sp>
      <p:sp>
        <p:nvSpPr>
          <p:cNvPr id="3" name="矩形 2">
            <a:extLst>
              <a:ext uri="{FF2B5EF4-FFF2-40B4-BE49-F238E27FC236}">
                <a16:creationId xmlns:a16="http://schemas.microsoft.com/office/drawing/2014/main" id="{7F7586B9-DE93-A948-BC9E-374AC0DC170F}"/>
              </a:ext>
            </a:extLst>
          </p:cNvPr>
          <p:cNvSpPr/>
          <p:nvPr/>
        </p:nvSpPr>
        <p:spPr>
          <a:xfrm>
            <a:off x="697230" y="1459289"/>
            <a:ext cx="10892790" cy="4401205"/>
          </a:xfrm>
          <a:prstGeom prst="rect">
            <a:avLst/>
          </a:prstGeom>
        </p:spPr>
        <p:txBody>
          <a:bodyPr wrap="square">
            <a:spAutoFit/>
          </a:bodyPr>
          <a:lstStyle/>
          <a:p>
            <a:r>
              <a:rPr lang="zh-CN" altLang="en-US" sz="2800" dirty="0">
                <a:latin typeface="+mn-ea"/>
              </a:rPr>
              <a:t>假设在一个算术表达式中可以包含三种括号</a:t>
            </a:r>
            <a:r>
              <a:rPr lang="en-US" altLang="zh-CN" sz="2800" dirty="0">
                <a:latin typeface="+mn-ea"/>
              </a:rPr>
              <a:t>:</a:t>
            </a:r>
            <a:r>
              <a:rPr lang="zh-CN" altLang="en-US" sz="2800" dirty="0">
                <a:latin typeface="+mn-ea"/>
              </a:rPr>
              <a:t>圆括号“</a:t>
            </a:r>
            <a:r>
              <a:rPr lang="en-US" altLang="zh-CN" sz="2800" dirty="0">
                <a:latin typeface="+mn-ea"/>
              </a:rPr>
              <a:t>(”</a:t>
            </a:r>
            <a:r>
              <a:rPr lang="zh-CN" altLang="en-US" sz="2800" dirty="0">
                <a:latin typeface="+mn-ea"/>
              </a:rPr>
              <a:t>和“</a:t>
            </a:r>
            <a:r>
              <a:rPr lang="en-US" altLang="zh-CN" sz="2800" dirty="0">
                <a:latin typeface="+mn-ea"/>
              </a:rPr>
              <a:t>)”</a:t>
            </a:r>
            <a:r>
              <a:rPr lang="zh-CN" altLang="en-US" sz="2800" dirty="0">
                <a:latin typeface="+mn-ea"/>
              </a:rPr>
              <a:t>，中括号“</a:t>
            </a:r>
            <a:r>
              <a:rPr lang="en-US" altLang="zh-CN" sz="2800" dirty="0">
                <a:latin typeface="+mn-ea"/>
              </a:rPr>
              <a:t>[</a:t>
            </a:r>
            <a:r>
              <a:rPr lang="zh-CN" altLang="en-US" sz="2800" dirty="0">
                <a:latin typeface="+mn-ea"/>
              </a:rPr>
              <a:t>”和“</a:t>
            </a:r>
            <a:r>
              <a:rPr lang="en-US" altLang="zh-CN" sz="2800" dirty="0">
                <a:latin typeface="+mn-ea"/>
              </a:rPr>
              <a:t>]</a:t>
            </a:r>
            <a:r>
              <a:rPr lang="zh-CN" altLang="en-US" sz="2800" dirty="0">
                <a:latin typeface="+mn-ea"/>
              </a:rPr>
              <a:t>” 和花括号“</a:t>
            </a:r>
            <a:r>
              <a:rPr lang="en-US" altLang="zh-CN" sz="2800" dirty="0">
                <a:latin typeface="+mn-ea"/>
              </a:rPr>
              <a:t>{</a:t>
            </a:r>
            <a:r>
              <a:rPr lang="zh-CN" altLang="en-US" sz="2800" dirty="0">
                <a:latin typeface="+mn-ea"/>
              </a:rPr>
              <a:t>”和“</a:t>
            </a:r>
            <a:r>
              <a:rPr lang="en-US" altLang="zh-CN" sz="2800" dirty="0">
                <a:latin typeface="+mn-ea"/>
              </a:rPr>
              <a:t>}</a:t>
            </a:r>
            <a:r>
              <a:rPr lang="zh-CN" altLang="en-US" sz="2800" dirty="0">
                <a:latin typeface="+mn-ea"/>
              </a:rPr>
              <a:t>”，并且这三种括号可以按任意的次序嵌套使用。使用栈的相关知识设计算法用来检验输入的算术表达式中使用括号的合法性。顺序栈的类型描述及基本函数定义如下</a:t>
            </a:r>
            <a:r>
              <a:rPr lang="en-US" altLang="zh-CN" sz="2800" dirty="0">
                <a:latin typeface="+mn-ea"/>
              </a:rPr>
              <a:t>: </a:t>
            </a:r>
            <a:endParaRPr lang="zh-CN" altLang="en-US" sz="2800" dirty="0">
              <a:latin typeface="+mn-ea"/>
            </a:endParaRPr>
          </a:p>
          <a:p>
            <a:r>
              <a:rPr lang="en-US" altLang="zh-CN" sz="2800" dirty="0">
                <a:solidFill>
                  <a:srgbClr val="63351E"/>
                </a:solidFill>
                <a:latin typeface="TimesNewRomanPSMT" panose="02020603050405020304" pitchFamily="18" charset="0"/>
              </a:rPr>
              <a:t>#</a:t>
            </a:r>
            <a:r>
              <a:rPr lang="en" altLang="zh-CN" sz="2800" dirty="0">
                <a:solidFill>
                  <a:srgbClr val="63351E"/>
                </a:solidFill>
                <a:latin typeface="TimesNewRomanPSMT" panose="02020603050405020304" pitchFamily="18" charset="0"/>
              </a:rPr>
              <a:t>define </a:t>
            </a:r>
            <a:r>
              <a:rPr lang="en" altLang="zh-CN" sz="2800" dirty="0" err="1">
                <a:solidFill>
                  <a:srgbClr val="63351E"/>
                </a:solidFill>
                <a:latin typeface="TimesNewRomanPSMT" panose="02020603050405020304" pitchFamily="18" charset="0"/>
              </a:rPr>
              <a:t>maxlen</a:t>
            </a:r>
            <a:r>
              <a:rPr lang="en" altLang="zh-CN" sz="2800" dirty="0">
                <a:solidFill>
                  <a:srgbClr val="63351E"/>
                </a:solidFill>
                <a:latin typeface="TimesNewRomanPSMT" panose="02020603050405020304" pitchFamily="18" charset="0"/>
              </a:rPr>
              <a:t> </a:t>
            </a:r>
            <a:r>
              <a:rPr lang="en" altLang="zh-CN" sz="2800" dirty="0">
                <a:solidFill>
                  <a:srgbClr val="1900CE"/>
                </a:solidFill>
                <a:latin typeface="TimesNewRomanPSMT" panose="02020603050405020304" pitchFamily="18" charset="0"/>
              </a:rPr>
              <a:t>100 </a:t>
            </a:r>
            <a:r>
              <a:rPr lang="en" altLang="zh-CN" sz="2800" b="1" dirty="0">
                <a:solidFill>
                  <a:srgbClr val="992191"/>
                </a:solidFill>
                <a:latin typeface="TimesNewRomanPS"/>
              </a:rPr>
              <a:t>typedef struct</a:t>
            </a:r>
            <a:r>
              <a:rPr lang="en" altLang="zh-CN" sz="2800" dirty="0">
                <a:latin typeface="TimesNewRomanPSMT" panose="02020603050405020304" pitchFamily="18" charset="0"/>
              </a:rPr>
              <a:t>{ </a:t>
            </a:r>
            <a:endParaRPr lang="en" altLang="zh-CN" sz="2800" dirty="0"/>
          </a:p>
          <a:p>
            <a:r>
              <a:rPr lang="en" altLang="zh-CN" sz="2800" b="1" dirty="0">
                <a:solidFill>
                  <a:srgbClr val="992191"/>
                </a:solidFill>
                <a:latin typeface="TimesNewRomanPS"/>
              </a:rPr>
              <a:t>	char </a:t>
            </a:r>
            <a:r>
              <a:rPr lang="en" altLang="zh-CN" sz="2800" dirty="0">
                <a:latin typeface="TimesNewRomanPSMT" panose="02020603050405020304" pitchFamily="18" charset="0"/>
              </a:rPr>
              <a:t>data[</a:t>
            </a:r>
            <a:r>
              <a:rPr lang="en" altLang="zh-CN" sz="2800" dirty="0" err="1">
                <a:solidFill>
                  <a:srgbClr val="63351E"/>
                </a:solidFill>
                <a:latin typeface="TimesNewRomanPSMT" panose="02020603050405020304" pitchFamily="18" charset="0"/>
              </a:rPr>
              <a:t>maxlen</a:t>
            </a:r>
            <a:r>
              <a:rPr lang="en" altLang="zh-CN" sz="2800" dirty="0">
                <a:latin typeface="TimesNewRomanPSMT" panose="02020603050405020304" pitchFamily="18" charset="0"/>
              </a:rPr>
              <a:t>]; </a:t>
            </a:r>
            <a:endParaRPr lang="en" altLang="zh-CN" sz="2800" dirty="0"/>
          </a:p>
          <a:p>
            <a:r>
              <a:rPr lang="en" altLang="zh-CN" sz="2800" b="1" dirty="0">
                <a:solidFill>
                  <a:srgbClr val="992191"/>
                </a:solidFill>
                <a:latin typeface="TimesNewRomanPS"/>
              </a:rPr>
              <a:t>	</a:t>
            </a:r>
            <a:r>
              <a:rPr lang="en" altLang="zh-CN" sz="2800" b="1" dirty="0" err="1">
                <a:solidFill>
                  <a:srgbClr val="992191"/>
                </a:solidFill>
                <a:latin typeface="TimesNewRomanPS"/>
              </a:rPr>
              <a:t>int</a:t>
            </a:r>
            <a:r>
              <a:rPr lang="en" altLang="zh-CN" sz="2800" b="1" dirty="0">
                <a:solidFill>
                  <a:srgbClr val="992191"/>
                </a:solidFill>
                <a:latin typeface="TimesNewRomanPS"/>
              </a:rPr>
              <a:t> </a:t>
            </a:r>
            <a:r>
              <a:rPr lang="en" altLang="zh-CN" sz="2800" dirty="0">
                <a:latin typeface="TimesNewRomanPSMT" panose="02020603050405020304" pitchFamily="18" charset="0"/>
              </a:rPr>
              <a:t>top; </a:t>
            </a:r>
          </a:p>
          <a:p>
            <a:r>
              <a:rPr lang="en" altLang="zh-CN" sz="2800" dirty="0">
                <a:latin typeface="TimesNewRomanPSMT" panose="02020603050405020304" pitchFamily="18" charset="0"/>
              </a:rPr>
              <a:t>}</a:t>
            </a:r>
            <a:r>
              <a:rPr lang="en" altLang="zh-CN" sz="2800" dirty="0" err="1">
                <a:solidFill>
                  <a:srgbClr val="0A4C77"/>
                </a:solidFill>
                <a:latin typeface="TimesNewRomanPSMT" panose="02020603050405020304" pitchFamily="18" charset="0"/>
              </a:rPr>
              <a:t>SeqStack</a:t>
            </a:r>
            <a:r>
              <a:rPr lang="en" altLang="zh-CN" sz="2800" dirty="0">
                <a:latin typeface="TimesNewRomanPSMT" panose="02020603050405020304" pitchFamily="18" charset="0"/>
              </a:rPr>
              <a:t>; </a:t>
            </a:r>
            <a:endParaRPr lang="en" altLang="zh-CN" sz="2800" dirty="0"/>
          </a:p>
          <a:p>
            <a:r>
              <a:rPr lang="en" altLang="zh-CN" sz="2800" b="1" dirty="0">
                <a:solidFill>
                  <a:srgbClr val="992191"/>
                </a:solidFill>
                <a:latin typeface="TimesNewRomanPS"/>
              </a:rPr>
              <a:t>void </a:t>
            </a:r>
            <a:r>
              <a:rPr lang="en" altLang="zh-CN" sz="2800" dirty="0" err="1">
                <a:solidFill>
                  <a:srgbClr val="0C669E"/>
                </a:solidFill>
                <a:latin typeface="TimesNewRomanPSMT" panose="02020603050405020304" pitchFamily="18" charset="0"/>
              </a:rPr>
              <a:t>initstack</a:t>
            </a:r>
            <a:r>
              <a:rPr lang="en" altLang="zh-CN" sz="2800" dirty="0">
                <a:latin typeface="TimesNewRomanPSMT" panose="02020603050405020304" pitchFamily="18" charset="0"/>
              </a:rPr>
              <a:t>(</a:t>
            </a:r>
            <a:r>
              <a:rPr lang="en" altLang="zh-CN" sz="2800" dirty="0" err="1">
                <a:solidFill>
                  <a:srgbClr val="194449"/>
                </a:solidFill>
                <a:latin typeface="TimesNewRomanPSMT" panose="02020603050405020304" pitchFamily="18" charset="0"/>
              </a:rPr>
              <a:t>SeqStack</a:t>
            </a:r>
            <a:r>
              <a:rPr lang="en" altLang="zh-CN" sz="2800" dirty="0">
                <a:solidFill>
                  <a:srgbClr val="194449"/>
                </a:solidFill>
                <a:latin typeface="TimesNewRomanPSMT" panose="02020603050405020304" pitchFamily="18" charset="0"/>
              </a:rPr>
              <a:t> </a:t>
            </a:r>
            <a:r>
              <a:rPr lang="en" altLang="zh-CN" sz="2800" dirty="0">
                <a:latin typeface="TimesNewRomanPSMT" panose="02020603050405020304" pitchFamily="18" charset="0"/>
              </a:rPr>
              <a:t>*s); </a:t>
            </a:r>
            <a:r>
              <a:rPr lang="en" altLang="zh-CN" sz="2800" b="1" dirty="0">
                <a:solidFill>
                  <a:srgbClr val="992191"/>
                </a:solidFill>
                <a:latin typeface="TimesNewRomanPS"/>
              </a:rPr>
              <a:t>bool </a:t>
            </a:r>
            <a:r>
              <a:rPr lang="en" altLang="zh-CN" sz="2800" dirty="0">
                <a:solidFill>
                  <a:srgbClr val="0C669E"/>
                </a:solidFill>
                <a:latin typeface="TimesNewRomanPSMT" panose="02020603050405020304" pitchFamily="18" charset="0"/>
              </a:rPr>
              <a:t>empty</a:t>
            </a:r>
            <a:r>
              <a:rPr lang="en" altLang="zh-CN" sz="2800" dirty="0">
                <a:latin typeface="TimesNewRomanPSMT" panose="02020603050405020304" pitchFamily="18" charset="0"/>
              </a:rPr>
              <a:t>(</a:t>
            </a:r>
            <a:r>
              <a:rPr lang="en" altLang="zh-CN" sz="2800" dirty="0" err="1">
                <a:solidFill>
                  <a:srgbClr val="194449"/>
                </a:solidFill>
                <a:latin typeface="TimesNewRomanPSMT" panose="02020603050405020304" pitchFamily="18" charset="0"/>
              </a:rPr>
              <a:t>SeqStack</a:t>
            </a:r>
            <a:r>
              <a:rPr lang="en" altLang="zh-CN" sz="2800" dirty="0">
                <a:solidFill>
                  <a:srgbClr val="194449"/>
                </a:solidFill>
                <a:latin typeface="TimesNewRomanPSMT" panose="02020603050405020304" pitchFamily="18" charset="0"/>
              </a:rPr>
              <a:t> </a:t>
            </a:r>
            <a:r>
              <a:rPr lang="en" altLang="zh-CN" sz="2800" dirty="0">
                <a:latin typeface="TimesNewRomanPSMT" panose="02020603050405020304" pitchFamily="18" charset="0"/>
              </a:rPr>
              <a:t>*s);</a:t>
            </a:r>
          </a:p>
          <a:p>
            <a:r>
              <a:rPr lang="en" altLang="zh-CN" sz="2800" b="1" dirty="0">
                <a:solidFill>
                  <a:srgbClr val="992191"/>
                </a:solidFill>
                <a:latin typeface="TimesNewRomanPS"/>
              </a:rPr>
              <a:t>void </a:t>
            </a:r>
            <a:r>
              <a:rPr lang="en" altLang="zh-CN" sz="2800" dirty="0">
                <a:solidFill>
                  <a:srgbClr val="0C669E"/>
                </a:solidFill>
                <a:latin typeface="TimesNewRomanPSMT" panose="02020603050405020304" pitchFamily="18" charset="0"/>
              </a:rPr>
              <a:t>push</a:t>
            </a:r>
            <a:r>
              <a:rPr lang="en" altLang="zh-CN" sz="2800" dirty="0">
                <a:latin typeface="TimesNewRomanPSMT" panose="02020603050405020304" pitchFamily="18" charset="0"/>
              </a:rPr>
              <a:t>(</a:t>
            </a:r>
            <a:r>
              <a:rPr lang="en" altLang="zh-CN" sz="2800" dirty="0" err="1">
                <a:solidFill>
                  <a:srgbClr val="194449"/>
                </a:solidFill>
                <a:latin typeface="TimesNewRomanPSMT" panose="02020603050405020304" pitchFamily="18" charset="0"/>
              </a:rPr>
              <a:t>SeqStack</a:t>
            </a:r>
            <a:r>
              <a:rPr lang="en" altLang="zh-CN" sz="2800" dirty="0">
                <a:solidFill>
                  <a:srgbClr val="194449"/>
                </a:solidFill>
                <a:latin typeface="TimesNewRomanPSMT" panose="02020603050405020304" pitchFamily="18" charset="0"/>
              </a:rPr>
              <a:t> </a:t>
            </a:r>
            <a:r>
              <a:rPr lang="en" altLang="zh-CN" sz="2800" dirty="0">
                <a:latin typeface="TimesNewRomanPSMT" panose="02020603050405020304" pitchFamily="18" charset="0"/>
              </a:rPr>
              <a:t>*s, </a:t>
            </a:r>
            <a:r>
              <a:rPr lang="en" altLang="zh-CN" sz="2800" b="1" dirty="0" err="1">
                <a:solidFill>
                  <a:srgbClr val="992191"/>
                </a:solidFill>
                <a:latin typeface="TimesNewRomanPS"/>
              </a:rPr>
              <a:t>int</a:t>
            </a:r>
            <a:r>
              <a:rPr lang="en" altLang="zh-CN" sz="2800" b="1" dirty="0">
                <a:solidFill>
                  <a:srgbClr val="992191"/>
                </a:solidFill>
                <a:latin typeface="TimesNewRomanPS"/>
              </a:rPr>
              <a:t> </a:t>
            </a:r>
            <a:r>
              <a:rPr lang="en" altLang="zh-CN" sz="2800" dirty="0">
                <a:latin typeface="TimesNewRomanPSMT" panose="02020603050405020304" pitchFamily="18" charset="0"/>
              </a:rPr>
              <a:t>x); </a:t>
            </a:r>
            <a:r>
              <a:rPr lang="en" altLang="zh-CN" sz="2800" b="1" dirty="0">
                <a:solidFill>
                  <a:srgbClr val="992191"/>
                </a:solidFill>
                <a:latin typeface="TimesNewRomanPS"/>
              </a:rPr>
              <a:t>char </a:t>
            </a:r>
            <a:r>
              <a:rPr lang="en" altLang="zh-CN" sz="2800" dirty="0">
                <a:solidFill>
                  <a:srgbClr val="0C669E"/>
                </a:solidFill>
                <a:latin typeface="TimesNewRomanPSMT" panose="02020603050405020304" pitchFamily="18" charset="0"/>
              </a:rPr>
              <a:t>pop</a:t>
            </a:r>
            <a:r>
              <a:rPr lang="en" altLang="zh-CN" sz="2800" dirty="0">
                <a:latin typeface="TimesNewRomanPSMT" panose="02020603050405020304" pitchFamily="18" charset="0"/>
              </a:rPr>
              <a:t>(</a:t>
            </a:r>
            <a:r>
              <a:rPr lang="en" altLang="zh-CN" sz="2800" dirty="0" err="1">
                <a:solidFill>
                  <a:srgbClr val="194449"/>
                </a:solidFill>
                <a:latin typeface="TimesNewRomanPSMT" panose="02020603050405020304" pitchFamily="18" charset="0"/>
              </a:rPr>
              <a:t>SeqStack</a:t>
            </a:r>
            <a:r>
              <a:rPr lang="en" altLang="zh-CN" sz="2800" dirty="0">
                <a:solidFill>
                  <a:srgbClr val="194449"/>
                </a:solidFill>
                <a:latin typeface="TimesNewRomanPSMT" panose="02020603050405020304" pitchFamily="18" charset="0"/>
              </a:rPr>
              <a:t> </a:t>
            </a:r>
            <a:r>
              <a:rPr lang="en" altLang="zh-CN" sz="2800" dirty="0">
                <a:latin typeface="TimesNewRomanPSMT" panose="02020603050405020304" pitchFamily="18" charset="0"/>
              </a:rPr>
              <a:t>*s); </a:t>
            </a:r>
            <a:endParaRPr lang="en" altLang="zh-CN" sz="2800" dirty="0"/>
          </a:p>
        </p:txBody>
      </p:sp>
    </p:spTree>
    <p:extLst>
      <p:ext uri="{BB962C8B-B14F-4D97-AF65-F5344CB8AC3E}">
        <p14:creationId xmlns:p14="http://schemas.microsoft.com/office/powerpoint/2010/main" val="3302414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247" y="1244464"/>
            <a:ext cx="8696010"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、队列的定义</a:t>
            </a:r>
          </a:p>
        </p:txBody>
      </p:sp>
      <p:sp>
        <p:nvSpPr>
          <p:cNvPr id="9" name="文本框 8"/>
          <p:cNvSpPr txBox="1"/>
          <p:nvPr/>
        </p:nvSpPr>
        <p:spPr>
          <a:xfrm>
            <a:off x="441173" y="2574758"/>
            <a:ext cx="4196199" cy="3477875"/>
          </a:xfrm>
          <a:prstGeom prst="rect">
            <a:avLst/>
          </a:prstGeom>
          <a:noFill/>
          <a:ln>
            <a:solidFill>
              <a:schemeClr val="accent1">
                <a:shade val="50000"/>
              </a:schemeClr>
            </a:solidFill>
          </a:ln>
        </p:spPr>
        <p:txBody>
          <a:bodyPr wrap="square" rtlCol="0">
            <a:spAutoFit/>
          </a:bodyPr>
          <a:lstStyle/>
          <a:p>
            <a:pPr algn="ctr"/>
            <a:r>
              <a:rPr kumimoji="1" lang="zh-CN" altLang="en-US" sz="2800" dirty="0">
                <a:solidFill>
                  <a:schemeClr val="accent2"/>
                </a:solidFill>
                <a:latin typeface="STKaiti" charset="-122"/>
                <a:ea typeface="STKaiti" charset="-122"/>
                <a:cs typeface="STKaiti" charset="-122"/>
              </a:rPr>
              <a:t>栈</a:t>
            </a:r>
            <a:endParaRPr kumimoji="1" lang="en-US" altLang="zh-CN" sz="2800" dirty="0">
              <a:solidFill>
                <a:schemeClr val="accent2"/>
              </a:solidFill>
              <a:latin typeface="STKaiti" charset="-122"/>
              <a:ea typeface="STKaiti" charset="-122"/>
              <a:cs typeface="STKaiti" charset="-122"/>
            </a:endParaRPr>
          </a:p>
          <a:p>
            <a:pPr marL="457200" indent="-457200">
              <a:buFont typeface="+mj-lt"/>
              <a:buAutoNum type="alphaLcPeriod"/>
            </a:pPr>
            <a:r>
              <a:rPr kumimoji="1" lang="zh-CN" altLang="en-US" sz="2400" dirty="0">
                <a:latin typeface="STKaiti" charset="-122"/>
                <a:ea typeface="STKaiti" charset="-122"/>
                <a:cs typeface="STKaiti" charset="-122"/>
              </a:rPr>
              <a:t>操作受限的特殊线性表</a:t>
            </a:r>
            <a:endParaRPr kumimoji="1" lang="en-US" altLang="zh-CN" sz="2400" dirty="0">
              <a:latin typeface="STKaiti" charset="-122"/>
              <a:ea typeface="STKaiti" charset="-122"/>
              <a:cs typeface="STKaiti" charset="-122"/>
            </a:endParaRPr>
          </a:p>
          <a:p>
            <a:pPr marL="457200" indent="-457200">
              <a:buFont typeface="+mj-lt"/>
              <a:buAutoNum type="alphaLcPeriod"/>
            </a:pPr>
            <a:r>
              <a:rPr kumimoji="1" lang="zh-CN" altLang="en-US" sz="2400" dirty="0">
                <a:latin typeface="STKaiti" charset="-122"/>
                <a:ea typeface="STKaiti" charset="-122"/>
                <a:cs typeface="STKaiti" charset="-122"/>
              </a:rPr>
              <a:t>后进先出</a:t>
            </a:r>
            <a:endParaRPr kumimoji="1" lang="en-US" altLang="zh-CN" sz="2400" dirty="0">
              <a:latin typeface="STKaiti" charset="-122"/>
              <a:ea typeface="STKaiti" charset="-122"/>
              <a:cs typeface="STKaiti" charset="-122"/>
            </a:endParaRPr>
          </a:p>
          <a:p>
            <a:pPr marL="457200" indent="-457200">
              <a:buFont typeface="+mj-lt"/>
              <a:buAutoNum type="alphaLcPeriod"/>
            </a:pPr>
            <a:r>
              <a:rPr kumimoji="1" lang="zh-CN" altLang="en-US" sz="2400" dirty="0">
                <a:latin typeface="STKaiti" charset="-122"/>
                <a:ea typeface="STKaiti" charset="-122"/>
                <a:cs typeface="STKaiti" charset="-122"/>
              </a:rPr>
              <a:t>所有的操作只能在线性表的一端进行</a:t>
            </a:r>
            <a:endParaRPr kumimoji="1" lang="en-US" altLang="zh-CN" sz="2400" dirty="0">
              <a:latin typeface="STKaiti" charset="-122"/>
              <a:ea typeface="STKaiti" charset="-122"/>
              <a:cs typeface="STKaiti" charset="-122"/>
            </a:endParaRPr>
          </a:p>
          <a:p>
            <a:pPr marL="457200" indent="-457200">
              <a:buFont typeface="+mj-lt"/>
              <a:buAutoNum type="alphaLcPeriod"/>
            </a:pPr>
            <a:r>
              <a:rPr kumimoji="1" lang="zh-CN" altLang="en-US" sz="2400" dirty="0">
                <a:latin typeface="STKaiti" charset="-122"/>
                <a:ea typeface="STKaiti" charset="-122"/>
                <a:cs typeface="STKaiti" charset="-122"/>
              </a:rPr>
              <a:t>进行操作的一端为栈顶，固定端称为栈底</a:t>
            </a:r>
            <a:endParaRPr kumimoji="1" lang="en-US" altLang="zh-CN" sz="2400" dirty="0">
              <a:latin typeface="STKaiti" charset="-122"/>
              <a:ea typeface="STKaiti" charset="-122"/>
              <a:cs typeface="STKaiti" charset="-122"/>
            </a:endParaRPr>
          </a:p>
          <a:p>
            <a:pPr marL="457200" indent="-457200">
              <a:buFont typeface="+mj-lt"/>
              <a:buAutoNum type="alphaLcPeriod"/>
            </a:pPr>
            <a:r>
              <a:rPr kumimoji="1" lang="zh-CN" altLang="en-US" sz="2400" dirty="0">
                <a:latin typeface="STKaiti" charset="-122"/>
                <a:ea typeface="STKaiti" charset="-122"/>
                <a:cs typeface="STKaiti" charset="-122"/>
              </a:rPr>
              <a:t>栈顶用一个“栈顶指针”指示</a:t>
            </a:r>
          </a:p>
        </p:txBody>
      </p:sp>
      <p:sp>
        <p:nvSpPr>
          <p:cNvPr id="10" name="文本框 9"/>
          <p:cNvSpPr txBox="1"/>
          <p:nvPr/>
        </p:nvSpPr>
        <p:spPr>
          <a:xfrm>
            <a:off x="5144911" y="2574758"/>
            <a:ext cx="5789175" cy="3477875"/>
          </a:xfrm>
          <a:prstGeom prst="rect">
            <a:avLst/>
          </a:prstGeom>
          <a:noFill/>
          <a:ln>
            <a:solidFill>
              <a:srgbClr val="C00000"/>
            </a:solidFill>
          </a:ln>
        </p:spPr>
        <p:txBody>
          <a:bodyPr wrap="square" rtlCol="0">
            <a:spAutoFit/>
          </a:bodyPr>
          <a:lstStyle/>
          <a:p>
            <a:pPr algn="ctr"/>
            <a:r>
              <a:rPr kumimoji="1" lang="zh-CN" altLang="en-US" sz="2800" dirty="0">
                <a:solidFill>
                  <a:schemeClr val="accent2"/>
                </a:solidFill>
                <a:latin typeface="STKaiti" charset="-122"/>
                <a:ea typeface="STKaiti" charset="-122"/>
                <a:cs typeface="STKaiti" charset="-122"/>
              </a:rPr>
              <a:t>队列</a:t>
            </a:r>
            <a:endParaRPr kumimoji="1" lang="en-US" altLang="zh-CN" sz="2800" dirty="0">
              <a:solidFill>
                <a:schemeClr val="accent2"/>
              </a:solidFill>
              <a:latin typeface="STKaiti" charset="-122"/>
              <a:ea typeface="STKaiti" charset="-122"/>
              <a:cs typeface="STKaiti" charset="-122"/>
            </a:endParaRPr>
          </a:p>
          <a:p>
            <a:pPr marL="457200" indent="-457200">
              <a:buFont typeface="+mj-lt"/>
              <a:buAutoNum type="alphaLcPeriod"/>
            </a:pPr>
            <a:r>
              <a:rPr kumimoji="1" lang="zh-CN" altLang="en-US" sz="2400" dirty="0">
                <a:latin typeface="STKaiti" charset="-122"/>
                <a:ea typeface="STKaiti" charset="-122"/>
                <a:cs typeface="STKaiti" charset="-122"/>
              </a:rPr>
              <a:t>操作受限的特殊线性表</a:t>
            </a:r>
            <a:endParaRPr kumimoji="1" lang="en-US" altLang="zh-CN" sz="2400" dirty="0">
              <a:latin typeface="STKaiti" charset="-122"/>
              <a:ea typeface="STKaiti" charset="-122"/>
              <a:cs typeface="STKaiti" charset="-122"/>
            </a:endParaRPr>
          </a:p>
          <a:p>
            <a:pPr marL="457200" indent="-457200">
              <a:buFont typeface="+mj-lt"/>
              <a:buAutoNum type="alphaLcPeriod"/>
            </a:pPr>
            <a:r>
              <a:rPr kumimoji="1" lang="zh-CN" altLang="en-US" sz="2400" dirty="0">
                <a:latin typeface="STKaiti" charset="-122"/>
                <a:ea typeface="STKaiti" charset="-122"/>
                <a:cs typeface="STKaiti" charset="-122"/>
              </a:rPr>
              <a:t>先进先出</a:t>
            </a:r>
            <a:endParaRPr kumimoji="1" lang="en-US" altLang="zh-CN" sz="2400" dirty="0">
              <a:latin typeface="STKaiti" charset="-122"/>
              <a:ea typeface="STKaiti" charset="-122"/>
              <a:cs typeface="STKaiti" charset="-122"/>
            </a:endParaRPr>
          </a:p>
          <a:p>
            <a:pPr marL="457200" indent="-457200">
              <a:buFont typeface="+mj-lt"/>
              <a:buAutoNum type="alphaLcPeriod"/>
            </a:pPr>
            <a:r>
              <a:rPr kumimoji="1" lang="zh-CN" altLang="en-US" sz="2400" dirty="0">
                <a:latin typeface="STKaiti" charset="-122"/>
                <a:ea typeface="STKaiti" charset="-122"/>
                <a:cs typeface="STKaiti" charset="-122"/>
              </a:rPr>
              <a:t>插入操作在线性表的一端进行，删除操作在表的另一端进行</a:t>
            </a:r>
            <a:endParaRPr kumimoji="1" lang="en-US" altLang="zh-CN" sz="2400" dirty="0">
              <a:latin typeface="STKaiti" charset="-122"/>
              <a:ea typeface="STKaiti" charset="-122"/>
              <a:cs typeface="STKaiti" charset="-122"/>
            </a:endParaRPr>
          </a:p>
          <a:p>
            <a:pPr marL="457200" indent="-457200">
              <a:buFont typeface="+mj-lt"/>
              <a:buAutoNum type="alphaLcPeriod"/>
            </a:pPr>
            <a:r>
              <a:rPr kumimoji="1" lang="zh-CN" altLang="en-US" sz="2400" dirty="0">
                <a:latin typeface="STKaiti" charset="-122"/>
                <a:ea typeface="STKaiti" charset="-122"/>
                <a:cs typeface="STKaiti" charset="-122"/>
              </a:rPr>
              <a:t>允许插入的一端为队尾，允许删除的一端为队头</a:t>
            </a:r>
            <a:endParaRPr kumimoji="1" lang="en-US" altLang="zh-CN" sz="2400" dirty="0">
              <a:latin typeface="STKaiti" charset="-122"/>
              <a:ea typeface="STKaiti" charset="-122"/>
              <a:cs typeface="STKaiti" charset="-122"/>
            </a:endParaRPr>
          </a:p>
          <a:p>
            <a:pPr marL="457200" indent="-457200">
              <a:buFont typeface="+mj-lt"/>
              <a:buAutoNum type="alphaLcPeriod"/>
            </a:pPr>
            <a:r>
              <a:rPr kumimoji="1" lang="zh-CN" altLang="en-US" sz="2400" dirty="0">
                <a:latin typeface="STKaiti" charset="-122"/>
                <a:ea typeface="STKaiti" charset="-122"/>
                <a:cs typeface="STKaiti" charset="-122"/>
              </a:rPr>
              <a:t>队尾和队头分别用队尾指针和队头指针指示</a:t>
            </a:r>
          </a:p>
        </p:txBody>
      </p:sp>
      <p:sp>
        <p:nvSpPr>
          <p:cNvPr id="5" name="标题 1">
            <a:extLst>
              <a:ext uri="{FF2B5EF4-FFF2-40B4-BE49-F238E27FC236}">
                <a16:creationId xmlns:a16="http://schemas.microsoft.com/office/drawing/2014/main" id="{4D3510A5-8881-EB3B-943D-25F6F47CCFD7}"/>
              </a:ext>
            </a:extLst>
          </p:cNvPr>
          <p:cNvSpPr>
            <a:spLocks noGrp="1"/>
          </p:cNvSpPr>
          <p:nvPr>
            <p:ph type="title"/>
          </p:nvPr>
        </p:nvSpPr>
        <p:spPr>
          <a:xfrm>
            <a:off x="0" y="0"/>
            <a:ext cx="8596668" cy="807192"/>
          </a:xfrm>
        </p:spPr>
        <p:txBody>
          <a:bodyPr>
            <a:normAutofit/>
          </a:bodyPr>
          <a:lstStyle/>
          <a:p>
            <a:r>
              <a:rPr kumimoji="1" lang="zh-CN" altLang="en-US" sz="4000" b="1" dirty="0">
                <a:solidFill>
                  <a:schemeClr val="tx1"/>
                </a:solidFill>
                <a:latin typeface="STKaiti" charset="-122"/>
                <a:ea typeface="STKaiti" charset="-122"/>
                <a:cs typeface="STKaiti" charset="-122"/>
              </a:rPr>
              <a:t>三、栈和队列</a:t>
            </a:r>
            <a:r>
              <a:rPr kumimoji="1" lang="en-US" altLang="zh-CN" sz="4000" b="1" dirty="0">
                <a:solidFill>
                  <a:schemeClr val="tx1"/>
                </a:solidFill>
                <a:latin typeface="STKaiti" charset="-122"/>
                <a:ea typeface="STKaiti" charset="-122"/>
                <a:cs typeface="STKaiti" charset="-122"/>
              </a:rPr>
              <a:t>——</a:t>
            </a:r>
            <a:r>
              <a:rPr kumimoji="1" lang="zh-CN" altLang="en-US" sz="4000" b="1" dirty="0">
                <a:solidFill>
                  <a:schemeClr val="tx1"/>
                </a:solidFill>
                <a:latin typeface="STKaiti" charset="-122"/>
                <a:ea typeface="STKaiti" charset="-122"/>
                <a:cs typeface="STKaiti" charset="-122"/>
              </a:rPr>
              <a:t>队列</a:t>
            </a:r>
          </a:p>
        </p:txBody>
      </p:sp>
    </p:spTree>
    <p:extLst>
      <p:ext uri="{BB962C8B-B14F-4D97-AF65-F5344CB8AC3E}">
        <p14:creationId xmlns:p14="http://schemas.microsoft.com/office/powerpoint/2010/main" val="1736244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96906" y="0"/>
            <a:ext cx="8696010"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、队列的定义</a:t>
            </a:r>
          </a:p>
        </p:txBody>
      </p:sp>
      <mc:AlternateContent xmlns:mc="http://schemas.openxmlformats.org/markup-compatibility/2006" xmlns:a14="http://schemas.microsoft.com/office/drawing/2010/main">
        <mc:Choice Requires="a14">
          <p:sp>
            <p:nvSpPr>
              <p:cNvPr id="8" name="矩形 7"/>
              <p:cNvSpPr/>
              <p:nvPr/>
            </p:nvSpPr>
            <p:spPr>
              <a:xfrm>
                <a:off x="1771649" y="4614861"/>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b="0" i="1" smtClean="0">
                              <a:solidFill>
                                <a:schemeClr val="tx1"/>
                              </a:solidFill>
                              <a:latin typeface="Cambria Math" charset="0"/>
                            </a:rPr>
                            <m:t>2</m:t>
                          </m:r>
                        </m:sub>
                      </m:sSub>
                    </m:oMath>
                  </m:oMathPara>
                </a14:m>
                <a:endParaRPr kumimoji="1" lang="zh-CN" altLang="en-US" dirty="0">
                  <a:solidFill>
                    <a:schemeClr val="tx1"/>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1771649" y="4614861"/>
                <a:ext cx="1743075" cy="457200"/>
              </a:xfrm>
              <a:prstGeom prst="rect">
                <a:avLst/>
              </a:prstGeom>
              <a:blipFill rotWithShape="0">
                <a:blip r:embed="rId2"/>
                <a:stretch>
                  <a:fillRect/>
                </a:stretch>
              </a:blipFill>
            </p:spPr>
            <p:txBody>
              <a:bodyPr/>
              <a:lstStyle/>
              <a:p>
                <a:r>
                  <a:rPr lang="zh-CN" altLang="en-US">
                    <a:noFill/>
                  </a:rPr>
                  <a:t> </a:t>
                </a:r>
              </a:p>
            </p:txBody>
          </p:sp>
        </mc:Fallback>
      </mc:AlternateContent>
      <p:sp>
        <p:nvSpPr>
          <p:cNvPr id="11" name="矩形 10"/>
          <p:cNvSpPr/>
          <p:nvPr/>
        </p:nvSpPr>
        <p:spPr>
          <a:xfrm>
            <a:off x="1771649" y="4157661"/>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dirty="0">
                <a:solidFill>
                  <a:schemeClr val="tx1"/>
                </a:solidFill>
              </a:rPr>
              <a:t>…</a:t>
            </a:r>
            <a:endParaRPr kumimoji="1" lang="zh-CN" altLang="en-US" dirty="0">
              <a:solidFill>
                <a:schemeClr val="tx1"/>
              </a:solidFill>
            </a:endParaRPr>
          </a:p>
        </p:txBody>
      </p:sp>
      <mc:AlternateContent xmlns:mc="http://schemas.openxmlformats.org/markup-compatibility/2006" xmlns:a14="http://schemas.microsoft.com/office/drawing/2010/main">
        <mc:Choice Requires="a14">
          <p:sp>
            <p:nvSpPr>
              <p:cNvPr id="12" name="矩形 11"/>
              <p:cNvSpPr/>
              <p:nvPr/>
            </p:nvSpPr>
            <p:spPr>
              <a:xfrm>
                <a:off x="1771649" y="3700461"/>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b="0" i="1" smtClean="0">
                              <a:solidFill>
                                <a:schemeClr val="tx1"/>
                              </a:solidFill>
                              <a:latin typeface="Cambria Math" charset="0"/>
                            </a:rPr>
                            <m:t>𝑛</m:t>
                          </m:r>
                        </m:sub>
                      </m:sSub>
                    </m:oMath>
                  </m:oMathPara>
                </a14:m>
                <a:endParaRPr kumimoji="1" lang="zh-CN" altLang="en-US" dirty="0">
                  <a:solidFill>
                    <a:schemeClr val="tx1"/>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1771649" y="3700461"/>
                <a:ext cx="1743075" cy="457200"/>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771649" y="5072061"/>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charset="0"/>
                            </a:rPr>
                            <m:t>𝑎</m:t>
                          </m:r>
                        </m:e>
                        <m:sub>
                          <m:r>
                            <a:rPr kumimoji="1" lang="en-US" altLang="zh-CN" i="1">
                              <a:solidFill>
                                <a:schemeClr val="tx1"/>
                              </a:solidFill>
                              <a:latin typeface="Cambria Math" charset="0"/>
                            </a:rPr>
                            <m:t>1</m:t>
                          </m:r>
                        </m:sub>
                      </m:sSub>
                    </m:oMath>
                  </m:oMathPara>
                </a14:m>
                <a:endParaRPr kumimoji="1" lang="zh-CN" altLang="en-US" dirty="0">
                  <a:solidFill>
                    <a:schemeClr val="tx1"/>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1771649" y="5072061"/>
                <a:ext cx="1743075" cy="457200"/>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14" name="曲线连接符 13"/>
          <p:cNvCxnSpPr/>
          <p:nvPr/>
        </p:nvCxnSpPr>
        <p:spPr>
          <a:xfrm>
            <a:off x="1000125" y="2906365"/>
            <a:ext cx="1328737" cy="58578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rot="18000000">
            <a:off x="2850355" y="2854932"/>
            <a:ext cx="1328737" cy="58578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385888" y="2449165"/>
            <a:ext cx="828675" cy="400110"/>
          </a:xfrm>
          <a:prstGeom prst="rect">
            <a:avLst/>
          </a:prstGeom>
          <a:noFill/>
        </p:spPr>
        <p:txBody>
          <a:bodyPr wrap="square" rtlCol="0">
            <a:spAutoFit/>
          </a:bodyPr>
          <a:lstStyle/>
          <a:p>
            <a:r>
              <a:rPr kumimoji="1" lang="zh-CN" altLang="en-US" sz="2000" dirty="0">
                <a:latin typeface="STKaiti" charset="-122"/>
                <a:ea typeface="STKaiti" charset="-122"/>
                <a:cs typeface="STKaiti" charset="-122"/>
              </a:rPr>
              <a:t>入栈</a:t>
            </a:r>
          </a:p>
        </p:txBody>
      </p:sp>
      <p:sp>
        <p:nvSpPr>
          <p:cNvPr id="17" name="文本框 16"/>
          <p:cNvSpPr txBox="1"/>
          <p:nvPr/>
        </p:nvSpPr>
        <p:spPr>
          <a:xfrm>
            <a:off x="2843136" y="2463075"/>
            <a:ext cx="828675" cy="400110"/>
          </a:xfrm>
          <a:prstGeom prst="rect">
            <a:avLst/>
          </a:prstGeom>
          <a:noFill/>
        </p:spPr>
        <p:txBody>
          <a:bodyPr wrap="square" rtlCol="0">
            <a:spAutoFit/>
          </a:bodyPr>
          <a:lstStyle/>
          <a:p>
            <a:r>
              <a:rPr kumimoji="1" lang="zh-CN" altLang="en-US" sz="2000" dirty="0">
                <a:latin typeface="STKaiti" charset="-122"/>
                <a:ea typeface="STKaiti" charset="-122"/>
                <a:cs typeface="STKaiti" charset="-122"/>
              </a:rPr>
              <a:t>出栈</a:t>
            </a:r>
          </a:p>
        </p:txBody>
      </p:sp>
      <p:sp>
        <p:nvSpPr>
          <p:cNvPr id="18" name="文本框 17"/>
          <p:cNvSpPr txBox="1"/>
          <p:nvPr/>
        </p:nvSpPr>
        <p:spPr>
          <a:xfrm>
            <a:off x="485762" y="3700461"/>
            <a:ext cx="828675" cy="400110"/>
          </a:xfrm>
          <a:prstGeom prst="rect">
            <a:avLst/>
          </a:prstGeom>
          <a:noFill/>
        </p:spPr>
        <p:txBody>
          <a:bodyPr wrap="square" rtlCol="0">
            <a:spAutoFit/>
          </a:bodyPr>
          <a:lstStyle/>
          <a:p>
            <a:r>
              <a:rPr kumimoji="1" lang="zh-CN" altLang="en-US" sz="2000" dirty="0">
                <a:latin typeface="STKaiti" charset="-122"/>
                <a:ea typeface="STKaiti" charset="-122"/>
                <a:cs typeface="STKaiti" charset="-122"/>
              </a:rPr>
              <a:t>栈顶</a:t>
            </a:r>
          </a:p>
        </p:txBody>
      </p:sp>
      <p:cxnSp>
        <p:nvCxnSpPr>
          <p:cNvPr id="19" name="直线箭头连接符 18"/>
          <p:cNvCxnSpPr/>
          <p:nvPr/>
        </p:nvCxnSpPr>
        <p:spPr>
          <a:xfrm flipV="1">
            <a:off x="1143000" y="3869633"/>
            <a:ext cx="628649" cy="30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52422" y="5024444"/>
            <a:ext cx="828675" cy="400110"/>
          </a:xfrm>
          <a:prstGeom prst="rect">
            <a:avLst/>
          </a:prstGeom>
          <a:noFill/>
        </p:spPr>
        <p:txBody>
          <a:bodyPr wrap="square" rtlCol="0">
            <a:spAutoFit/>
          </a:bodyPr>
          <a:lstStyle/>
          <a:p>
            <a:r>
              <a:rPr kumimoji="1" lang="zh-CN" altLang="en-US" sz="2000" dirty="0">
                <a:latin typeface="STKaiti" charset="-122"/>
                <a:ea typeface="STKaiti" charset="-122"/>
                <a:cs typeface="STKaiti" charset="-122"/>
              </a:rPr>
              <a:t>栈底</a:t>
            </a:r>
          </a:p>
        </p:txBody>
      </p:sp>
      <p:cxnSp>
        <p:nvCxnSpPr>
          <p:cNvPr id="21" name="直线箭头连接符 20"/>
          <p:cNvCxnSpPr/>
          <p:nvPr/>
        </p:nvCxnSpPr>
        <p:spPr>
          <a:xfrm flipV="1">
            <a:off x="1109660" y="5193616"/>
            <a:ext cx="628649" cy="30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5672138" y="3700461"/>
            <a:ext cx="3186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p:nvPr/>
        </p:nvCxnSpPr>
        <p:spPr>
          <a:xfrm>
            <a:off x="5672138" y="4738686"/>
            <a:ext cx="3186112"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本框 22"/>
              <p:cNvSpPr txBox="1"/>
              <p:nvPr/>
            </p:nvSpPr>
            <p:spPr>
              <a:xfrm>
                <a:off x="5672138" y="3900516"/>
                <a:ext cx="3186112" cy="369332"/>
              </a:xfrm>
              <a:prstGeom prst="rect">
                <a:avLst/>
              </a:prstGeom>
              <a:noFill/>
            </p:spPr>
            <p:txBody>
              <a:bodyPr wrap="square" rtlCol="0">
                <a:spAutoFit/>
              </a:bodyPr>
              <a:lstStyle/>
              <a:p>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a:latin typeface="Cambria Math" charset="0"/>
                          </a:rPr>
                          <m:t>𝑎</m:t>
                        </m:r>
                      </m:e>
                      <m:sub>
                        <m:r>
                          <a:rPr kumimoji="1" lang="en-US" altLang="zh-CN" i="1">
                            <a:latin typeface="Cambria Math" charset="0"/>
                          </a:rPr>
                          <m:t>1</m:t>
                        </m:r>
                      </m:sub>
                    </m:sSub>
                  </m:oMath>
                </a14:m>
                <a:r>
                  <a:rPr kumimoji="1" lang="zh-CN" altLang="en-US" dirty="0"/>
                  <a:t> </a:t>
                </a:r>
                <a14:m>
                  <m:oMath xmlns:m="http://schemas.openxmlformats.org/officeDocument/2006/math">
                    <m:sSub>
                      <m:sSubPr>
                        <m:ctrlPr>
                          <a:rPr kumimoji="1" lang="en-US" altLang="zh-CN" i="1">
                            <a:latin typeface="Cambria Math" panose="02040503050406030204" pitchFamily="18" charset="0"/>
                          </a:rPr>
                        </m:ctrlPr>
                      </m:sSubPr>
                      <m:e>
                        <m:r>
                          <a:rPr kumimoji="1" lang="zh-CN" altLang="en-US" b="0" i="1" smtClean="0">
                            <a:latin typeface="Cambria Math" charset="0"/>
                          </a:rPr>
                          <m:t>     </m:t>
                        </m:r>
                        <m:r>
                          <a:rPr kumimoji="1" lang="en-US" altLang="zh-CN" i="1">
                            <a:latin typeface="Cambria Math" charset="0"/>
                          </a:rPr>
                          <m:t>𝑎</m:t>
                        </m:r>
                      </m:e>
                      <m:sub>
                        <m:r>
                          <a:rPr kumimoji="1" lang="en-US" altLang="zh-CN" b="0" i="1" smtClean="0">
                            <a:latin typeface="Cambria Math" charset="0"/>
                          </a:rPr>
                          <m:t>2</m:t>
                        </m:r>
                      </m:sub>
                    </m:sSub>
                  </m:oMath>
                </a14:m>
                <a:r>
                  <a:rPr kumimoji="1" lang="zh-CN" altLang="en-US" dirty="0"/>
                  <a:t>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charset="0"/>
                          </a:rPr>
                          <m:t>𝑎</m:t>
                        </m:r>
                      </m:e>
                      <m:sub>
                        <m:r>
                          <a:rPr kumimoji="1" lang="en-US" altLang="zh-CN" b="0" i="1" smtClean="0">
                            <a:latin typeface="Cambria Math" charset="0"/>
                          </a:rPr>
                          <m:t>3</m:t>
                        </m:r>
                      </m:sub>
                    </m:sSub>
                  </m:oMath>
                </a14:m>
                <a:r>
                  <a:rPr kumimoji="1" lang="zh-CN" altLang="en-US" dirty="0"/>
                  <a:t>       </a:t>
                </a:r>
                <a:r>
                  <a:rPr kumimoji="1" lang="mr-IN" altLang="zh-CN" dirty="0"/>
                  <a:t>…</a:t>
                </a:r>
                <a:r>
                  <a:rPr kumimoji="1" lang="en-US" altLang="zh-CN" dirty="0"/>
                  <a:t>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charset="0"/>
                          </a:rPr>
                          <m:t>𝑎</m:t>
                        </m:r>
                      </m:e>
                      <m:sub>
                        <m:r>
                          <a:rPr kumimoji="1" lang="en-US" altLang="zh-CN" b="0" i="1" smtClean="0">
                            <a:latin typeface="Cambria Math" charset="0"/>
                          </a:rPr>
                          <m:t>𝑛</m:t>
                        </m:r>
                        <m:r>
                          <a:rPr kumimoji="1" lang="en-US" altLang="zh-CN" b="0" i="1" smtClean="0">
                            <a:latin typeface="Cambria Math" charset="0"/>
                          </a:rPr>
                          <m:t>−1</m:t>
                        </m:r>
                      </m:sub>
                    </m:sSub>
                    <m:r>
                      <a:rPr kumimoji="1" lang="en-US" altLang="zh-CN" b="0" i="0" smtClean="0">
                        <a:latin typeface="Cambria Math" charset="0"/>
                      </a:rPr>
                      <m:t> </m:t>
                    </m:r>
                    <m:r>
                      <a:rPr kumimoji="1" lang="en-US" altLang="zh-CN" b="0" i="1" smtClean="0">
                        <a:latin typeface="Cambria Math" charset="0"/>
                      </a:rPr>
                      <m:t>   </m:t>
                    </m:r>
                    <m:sSub>
                      <m:sSubPr>
                        <m:ctrlPr>
                          <a:rPr kumimoji="1" lang="en-US" altLang="zh-CN" i="1">
                            <a:latin typeface="Cambria Math" panose="02040503050406030204" pitchFamily="18" charset="0"/>
                          </a:rPr>
                        </m:ctrlPr>
                      </m:sSubPr>
                      <m:e>
                        <m:r>
                          <a:rPr kumimoji="1" lang="en-US" altLang="zh-CN" i="1">
                            <a:latin typeface="Cambria Math" charset="0"/>
                          </a:rPr>
                          <m:t>𝑎</m:t>
                        </m:r>
                      </m:e>
                      <m:sub>
                        <m:r>
                          <a:rPr kumimoji="1" lang="en-US" altLang="zh-CN" b="0" i="1" smtClean="0">
                            <a:latin typeface="Cambria Math" charset="0"/>
                          </a:rPr>
                          <m:t>𝑛</m:t>
                        </m:r>
                      </m:sub>
                    </m:sSub>
                  </m:oMath>
                </a14:m>
                <a:endParaRPr kumimoji="1"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5672138" y="3900516"/>
                <a:ext cx="3186112" cy="369332"/>
              </a:xfrm>
              <a:prstGeom prst="rect">
                <a:avLst/>
              </a:prstGeom>
              <a:blipFill rotWithShape="0">
                <a:blip r:embed="rId5"/>
                <a:stretch>
                  <a:fillRect t="-96667" b="-125000"/>
                </a:stretch>
              </a:blipFill>
            </p:spPr>
            <p:txBody>
              <a:bodyPr/>
              <a:lstStyle/>
              <a:p>
                <a:r>
                  <a:rPr lang="zh-CN" altLang="en-US">
                    <a:noFill/>
                  </a:rPr>
                  <a:t> </a:t>
                </a:r>
              </a:p>
            </p:txBody>
          </p:sp>
        </mc:Fallback>
      </mc:AlternateContent>
      <p:cxnSp>
        <p:nvCxnSpPr>
          <p:cNvPr id="25" name="直线箭头连接符 24"/>
          <p:cNvCxnSpPr/>
          <p:nvPr/>
        </p:nvCxnSpPr>
        <p:spPr>
          <a:xfrm flipH="1">
            <a:off x="4743450" y="4157661"/>
            <a:ext cx="771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p:nvPr/>
        </p:nvCxnSpPr>
        <p:spPr>
          <a:xfrm flipH="1">
            <a:off x="9107153" y="4157661"/>
            <a:ext cx="771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p:nvPr/>
        </p:nvCxnSpPr>
        <p:spPr>
          <a:xfrm>
            <a:off x="5843588" y="3157543"/>
            <a:ext cx="0" cy="542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p:cNvCxnSpPr/>
          <p:nvPr/>
        </p:nvCxnSpPr>
        <p:spPr>
          <a:xfrm>
            <a:off x="8582025" y="3157543"/>
            <a:ext cx="0" cy="542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557713" y="3700461"/>
            <a:ext cx="814387" cy="400110"/>
          </a:xfrm>
          <a:prstGeom prst="rect">
            <a:avLst/>
          </a:prstGeom>
          <a:noFill/>
        </p:spPr>
        <p:txBody>
          <a:bodyPr wrap="square" rtlCol="0">
            <a:spAutoFit/>
          </a:bodyPr>
          <a:lstStyle/>
          <a:p>
            <a:r>
              <a:rPr kumimoji="1" lang="zh-CN" altLang="en-US" sz="2000" dirty="0">
                <a:latin typeface="STKaiti" charset="-122"/>
                <a:ea typeface="STKaiti" charset="-122"/>
                <a:cs typeface="STKaiti" charset="-122"/>
              </a:rPr>
              <a:t>出队</a:t>
            </a:r>
          </a:p>
        </p:txBody>
      </p:sp>
      <p:sp>
        <p:nvSpPr>
          <p:cNvPr id="31" name="文本框 30"/>
          <p:cNvSpPr txBox="1"/>
          <p:nvPr/>
        </p:nvSpPr>
        <p:spPr>
          <a:xfrm>
            <a:off x="9296400" y="3725650"/>
            <a:ext cx="814387" cy="400110"/>
          </a:xfrm>
          <a:prstGeom prst="rect">
            <a:avLst/>
          </a:prstGeom>
          <a:noFill/>
        </p:spPr>
        <p:txBody>
          <a:bodyPr wrap="square" rtlCol="0">
            <a:spAutoFit/>
          </a:bodyPr>
          <a:lstStyle/>
          <a:p>
            <a:r>
              <a:rPr kumimoji="1" lang="zh-CN" altLang="en-US" sz="2000" dirty="0">
                <a:latin typeface="STKaiti" charset="-122"/>
                <a:ea typeface="STKaiti" charset="-122"/>
                <a:cs typeface="STKaiti" charset="-122"/>
              </a:rPr>
              <a:t>入队</a:t>
            </a:r>
          </a:p>
        </p:txBody>
      </p:sp>
      <p:sp>
        <p:nvSpPr>
          <p:cNvPr id="32" name="文本框 31"/>
          <p:cNvSpPr txBox="1"/>
          <p:nvPr/>
        </p:nvSpPr>
        <p:spPr>
          <a:xfrm>
            <a:off x="5934099" y="2932655"/>
            <a:ext cx="814387" cy="400110"/>
          </a:xfrm>
          <a:prstGeom prst="rect">
            <a:avLst/>
          </a:prstGeom>
          <a:noFill/>
        </p:spPr>
        <p:txBody>
          <a:bodyPr wrap="square" rtlCol="0">
            <a:spAutoFit/>
          </a:bodyPr>
          <a:lstStyle/>
          <a:p>
            <a:r>
              <a:rPr kumimoji="1" lang="zh-CN" altLang="en-US" sz="2000" dirty="0">
                <a:latin typeface="STKaiti" charset="-122"/>
                <a:ea typeface="STKaiti" charset="-122"/>
                <a:cs typeface="STKaiti" charset="-122"/>
              </a:rPr>
              <a:t>队头</a:t>
            </a:r>
          </a:p>
        </p:txBody>
      </p:sp>
      <p:sp>
        <p:nvSpPr>
          <p:cNvPr id="33" name="文本框 32"/>
          <p:cNvSpPr txBox="1"/>
          <p:nvPr/>
        </p:nvSpPr>
        <p:spPr>
          <a:xfrm>
            <a:off x="8596311" y="2911567"/>
            <a:ext cx="814387" cy="400110"/>
          </a:xfrm>
          <a:prstGeom prst="rect">
            <a:avLst/>
          </a:prstGeom>
          <a:noFill/>
        </p:spPr>
        <p:txBody>
          <a:bodyPr wrap="square" rtlCol="0">
            <a:spAutoFit/>
          </a:bodyPr>
          <a:lstStyle/>
          <a:p>
            <a:r>
              <a:rPr kumimoji="1" lang="zh-CN" altLang="en-US" sz="2000" dirty="0">
                <a:latin typeface="STKaiti" charset="-122"/>
                <a:ea typeface="STKaiti" charset="-122"/>
                <a:cs typeface="STKaiti" charset="-122"/>
              </a:rPr>
              <a:t>队尾</a:t>
            </a:r>
          </a:p>
        </p:txBody>
      </p:sp>
      <mc:AlternateContent xmlns:mc="http://schemas.openxmlformats.org/markup-compatibility/2006" xmlns:a14="http://schemas.microsoft.com/office/drawing/2010/main">
        <mc:Choice Requires="a14">
          <p:sp>
            <p:nvSpPr>
              <p:cNvPr id="34" name="文本框 33"/>
              <p:cNvSpPr txBox="1"/>
              <p:nvPr/>
            </p:nvSpPr>
            <p:spPr>
              <a:xfrm>
                <a:off x="485762" y="1335316"/>
                <a:ext cx="11018520" cy="830997"/>
              </a:xfrm>
              <a:prstGeom prst="rect">
                <a:avLst/>
              </a:prstGeom>
              <a:noFill/>
              <a:ln>
                <a:solidFill>
                  <a:srgbClr val="C00000"/>
                </a:solidFill>
              </a:ln>
            </p:spPr>
            <p:txBody>
              <a:bodyPr wrap="square" rtlCol="0">
                <a:spAutoFit/>
              </a:bodyPr>
              <a:lstStyle/>
              <a:p>
                <a:r>
                  <a:rPr kumimoji="1" lang="zh-CN" altLang="en-US" sz="2400" dirty="0">
                    <a:latin typeface="STKaiti" charset="-122"/>
                    <a:ea typeface="STKaiti" charset="-122"/>
                    <a:cs typeface="STKaiti" charset="-122"/>
                  </a:rPr>
                  <a:t>栈：数据元素</a:t>
                </a:r>
                <a14:m>
                  <m:oMath xmlns:m="http://schemas.openxmlformats.org/officeDocument/2006/math">
                    <m:sSub>
                      <m:sSubPr>
                        <m:ctrlPr>
                          <a:rPr kumimoji="1" lang="en-US" altLang="zh-CN" sz="2400" i="1">
                            <a:latin typeface="Cambria Math" panose="02040503050406030204" pitchFamily="18" charset="0"/>
                            <a:ea typeface="STKaiti" charset="-122"/>
                            <a:cs typeface="STKaiti" charset="-122"/>
                          </a:rPr>
                        </m:ctrlPr>
                      </m:sSubPr>
                      <m:e>
                        <m:r>
                          <a:rPr kumimoji="1" lang="en-US" altLang="zh-CN" sz="2400" i="1">
                            <a:latin typeface="Cambria Math" charset="0"/>
                            <a:ea typeface="STKaiti" charset="-122"/>
                            <a:cs typeface="STKaiti" charset="-122"/>
                          </a:rPr>
                          <m:t>𝑎</m:t>
                        </m:r>
                      </m:e>
                      <m:sub>
                        <m:r>
                          <a:rPr kumimoji="1" lang="en-US" altLang="zh-CN" sz="2400" i="1">
                            <a:latin typeface="Cambria Math" charset="0"/>
                            <a:ea typeface="STKaiti" charset="-122"/>
                            <a:cs typeface="STKaiti" charset="-122"/>
                          </a:rPr>
                          <m:t>1</m:t>
                        </m:r>
                      </m:sub>
                    </m:sSub>
                  </m:oMath>
                </a14:m>
                <a:r>
                  <a:rPr kumimoji="1" lang="en-US" altLang="zh-CN" sz="2400" dirty="0">
                    <a:latin typeface="STKaiti" charset="-122"/>
                    <a:ea typeface="STKaiti" charset="-122"/>
                    <a:cs typeface="STKaiti" charset="-122"/>
                  </a:rPr>
                  <a:t>, </a:t>
                </a:r>
                <a14:m>
                  <m:oMath xmlns:m="http://schemas.openxmlformats.org/officeDocument/2006/math">
                    <m:sSub>
                      <m:sSubPr>
                        <m:ctrlPr>
                          <a:rPr kumimoji="1" lang="en-US" altLang="zh-CN" sz="2400" i="1">
                            <a:latin typeface="Cambria Math" panose="02040503050406030204" pitchFamily="18" charset="0"/>
                            <a:ea typeface="STKaiti" charset="-122"/>
                            <a:cs typeface="STKaiti" charset="-122"/>
                          </a:rPr>
                        </m:ctrlPr>
                      </m:sSubPr>
                      <m:e>
                        <m:r>
                          <a:rPr kumimoji="1" lang="en-US" altLang="zh-CN" sz="2400" i="1">
                            <a:latin typeface="Cambria Math" charset="0"/>
                            <a:ea typeface="STKaiti" charset="-122"/>
                            <a:cs typeface="STKaiti" charset="-122"/>
                          </a:rPr>
                          <m:t>𝑎</m:t>
                        </m:r>
                      </m:e>
                      <m:sub>
                        <m:r>
                          <a:rPr kumimoji="1" lang="en-US" altLang="zh-CN" sz="2400" i="1">
                            <a:latin typeface="Cambria Math" charset="0"/>
                            <a:ea typeface="STKaiti" charset="-122"/>
                            <a:cs typeface="STKaiti" charset="-122"/>
                          </a:rPr>
                          <m:t>2</m:t>
                        </m:r>
                      </m:sub>
                    </m:sSub>
                  </m:oMath>
                </a14:m>
                <a:r>
                  <a:rPr kumimoji="1" lang="en-US" altLang="zh-CN" sz="2400" dirty="0">
                    <a:latin typeface="STKaiti" charset="-122"/>
                    <a:ea typeface="STKaiti" charset="-122"/>
                    <a:cs typeface="STKaiti" charset="-122"/>
                  </a:rPr>
                  <a:t>,</a:t>
                </a:r>
                <a:r>
                  <a:rPr kumimoji="1" lang="mr-IN" altLang="zh-CN" sz="2400" dirty="0">
                    <a:latin typeface="STKaiti" charset="-122"/>
                    <a:ea typeface="STKaiti" charset="-122"/>
                    <a:cs typeface="STKaiti" charset="-122"/>
                  </a:rPr>
                  <a:t>…</a:t>
                </a:r>
                <a:r>
                  <a:rPr kumimoji="1" lang="zh-CN" altLang="en-US" sz="2400" dirty="0">
                    <a:latin typeface="STKaiti" charset="-122"/>
                    <a:ea typeface="STKaiti" charset="-122"/>
                    <a:cs typeface="STKaiti" charset="-122"/>
                  </a:rPr>
                  <a:t>，</a:t>
                </a:r>
                <a14:m>
                  <m:oMath xmlns:m="http://schemas.openxmlformats.org/officeDocument/2006/math">
                    <m:sSub>
                      <m:sSubPr>
                        <m:ctrlPr>
                          <a:rPr kumimoji="1" lang="en-US" altLang="zh-CN" sz="2400" i="1">
                            <a:latin typeface="Cambria Math" panose="02040503050406030204" pitchFamily="18" charset="0"/>
                            <a:ea typeface="STKaiti" charset="-122"/>
                            <a:cs typeface="STKaiti" charset="-122"/>
                          </a:rPr>
                        </m:ctrlPr>
                      </m:sSubPr>
                      <m:e>
                        <m:r>
                          <a:rPr kumimoji="1" lang="en-US" altLang="zh-CN" sz="2400" i="1">
                            <a:latin typeface="Cambria Math" charset="0"/>
                            <a:ea typeface="STKaiti" charset="-122"/>
                            <a:cs typeface="STKaiti" charset="-122"/>
                          </a:rPr>
                          <m:t>𝑎</m:t>
                        </m:r>
                      </m:e>
                      <m:sub>
                        <m:r>
                          <a:rPr kumimoji="1" lang="en-US" altLang="zh-CN" sz="2400" i="1">
                            <a:latin typeface="Cambria Math" charset="0"/>
                            <a:ea typeface="STKaiti" charset="-122"/>
                            <a:cs typeface="STKaiti" charset="-122"/>
                          </a:rPr>
                          <m:t>𝑛</m:t>
                        </m:r>
                      </m:sub>
                    </m:sSub>
                  </m:oMath>
                </a14:m>
                <a:r>
                  <a:rPr kumimoji="1" lang="zh-CN" altLang="en-US" sz="2400" dirty="0">
                    <a:latin typeface="STKaiti" charset="-122"/>
                    <a:ea typeface="STKaiti" charset="-122"/>
                    <a:cs typeface="STKaiti" charset="-122"/>
                  </a:rPr>
                  <a:t>依次入栈，出栈的顺序是</a:t>
                </a:r>
                <a14:m>
                  <m:oMath xmlns:m="http://schemas.openxmlformats.org/officeDocument/2006/math">
                    <m:sSub>
                      <m:sSubPr>
                        <m:ctrlPr>
                          <a:rPr kumimoji="1" lang="en-US" altLang="zh-CN" sz="2400" i="1">
                            <a:latin typeface="Cambria Math" panose="02040503050406030204" pitchFamily="18" charset="0"/>
                            <a:ea typeface="STKaiti" charset="-122"/>
                            <a:cs typeface="STKaiti" charset="-122"/>
                          </a:rPr>
                        </m:ctrlPr>
                      </m:sSubPr>
                      <m:e>
                        <m:r>
                          <a:rPr kumimoji="1" lang="en-US" altLang="zh-CN" sz="2400" i="1">
                            <a:latin typeface="Cambria Math" charset="0"/>
                            <a:ea typeface="STKaiti" charset="-122"/>
                            <a:cs typeface="STKaiti" charset="-122"/>
                          </a:rPr>
                          <m:t>𝑎</m:t>
                        </m:r>
                      </m:e>
                      <m:sub>
                        <m:r>
                          <a:rPr kumimoji="1" lang="en-US" altLang="zh-CN" sz="2400" i="1">
                            <a:latin typeface="Cambria Math" charset="0"/>
                            <a:ea typeface="STKaiti" charset="-122"/>
                            <a:cs typeface="STKaiti" charset="-122"/>
                          </a:rPr>
                          <m:t>𝑛</m:t>
                        </m:r>
                      </m:sub>
                    </m:sSub>
                  </m:oMath>
                </a14:m>
                <a:r>
                  <a:rPr kumimoji="1" lang="zh-CN" altLang="en-US" sz="2400" dirty="0">
                    <a:latin typeface="STKaiti" charset="-122"/>
                    <a:ea typeface="STKaiti" charset="-122"/>
                    <a:cs typeface="STKaiti" charset="-122"/>
                  </a:rPr>
                  <a:t>，</a:t>
                </a:r>
                <a:r>
                  <a:rPr kumimoji="1" lang="mr-IN" altLang="zh-CN" sz="2400" dirty="0">
                    <a:latin typeface="STKaiti" charset="-122"/>
                    <a:ea typeface="STKaiti" charset="-122"/>
                    <a:cs typeface="STKaiti" charset="-122"/>
                  </a:rPr>
                  <a:t>…</a:t>
                </a:r>
                <a:r>
                  <a:rPr kumimoji="1" lang="zh-CN" altLang="en-US" sz="2400" dirty="0">
                    <a:latin typeface="STKaiti" charset="-122"/>
                    <a:ea typeface="STKaiti" charset="-122"/>
                    <a:cs typeface="STKaiti" charset="-122"/>
                  </a:rPr>
                  <a:t>，</a:t>
                </a:r>
                <a14:m>
                  <m:oMath xmlns:m="http://schemas.openxmlformats.org/officeDocument/2006/math">
                    <m:sSub>
                      <m:sSubPr>
                        <m:ctrlPr>
                          <a:rPr kumimoji="1" lang="en-US" altLang="zh-CN" sz="2400" i="1">
                            <a:latin typeface="Cambria Math" panose="02040503050406030204" pitchFamily="18" charset="0"/>
                            <a:ea typeface="STKaiti" charset="-122"/>
                            <a:cs typeface="STKaiti" charset="-122"/>
                          </a:rPr>
                        </m:ctrlPr>
                      </m:sSubPr>
                      <m:e>
                        <m:r>
                          <a:rPr kumimoji="1" lang="en-US" altLang="zh-CN" sz="2400" i="1">
                            <a:latin typeface="Cambria Math" charset="0"/>
                            <a:ea typeface="STKaiti" charset="-122"/>
                            <a:cs typeface="STKaiti" charset="-122"/>
                          </a:rPr>
                          <m:t>𝑎</m:t>
                        </m:r>
                      </m:e>
                      <m:sub>
                        <m:r>
                          <a:rPr kumimoji="1" lang="en-US" altLang="zh-CN" sz="2400" i="1">
                            <a:latin typeface="Cambria Math" charset="0"/>
                            <a:ea typeface="STKaiti" charset="-122"/>
                            <a:cs typeface="STKaiti" charset="-122"/>
                          </a:rPr>
                          <m:t>2</m:t>
                        </m:r>
                      </m:sub>
                    </m:sSub>
                  </m:oMath>
                </a14:m>
                <a:r>
                  <a:rPr kumimoji="1" lang="zh-CN" altLang="en-US" sz="2400" dirty="0">
                    <a:latin typeface="STKaiti" charset="-122"/>
                    <a:ea typeface="STKaiti" charset="-122"/>
                    <a:cs typeface="STKaiti" charset="-122"/>
                  </a:rPr>
                  <a:t>，</a:t>
                </a:r>
                <a14:m>
                  <m:oMath xmlns:m="http://schemas.openxmlformats.org/officeDocument/2006/math">
                    <m:sSub>
                      <m:sSubPr>
                        <m:ctrlPr>
                          <a:rPr kumimoji="1" lang="en-US" altLang="zh-CN" sz="2400" i="1">
                            <a:latin typeface="Cambria Math" panose="02040503050406030204" pitchFamily="18" charset="0"/>
                            <a:ea typeface="STKaiti" charset="-122"/>
                            <a:cs typeface="STKaiti" charset="-122"/>
                          </a:rPr>
                        </m:ctrlPr>
                      </m:sSubPr>
                      <m:e>
                        <m:r>
                          <a:rPr kumimoji="1" lang="en-US" altLang="zh-CN" sz="2400" i="1">
                            <a:latin typeface="Cambria Math" charset="0"/>
                            <a:ea typeface="STKaiti" charset="-122"/>
                            <a:cs typeface="STKaiti" charset="-122"/>
                          </a:rPr>
                          <m:t>𝑎</m:t>
                        </m:r>
                      </m:e>
                      <m:sub>
                        <m:r>
                          <a:rPr kumimoji="1" lang="en-US" altLang="zh-CN" sz="2400" i="1">
                            <a:latin typeface="Cambria Math" charset="0"/>
                            <a:ea typeface="STKaiti" charset="-122"/>
                            <a:cs typeface="STKaiti" charset="-122"/>
                          </a:rPr>
                          <m:t>1</m:t>
                        </m:r>
                      </m:sub>
                    </m:sSub>
                  </m:oMath>
                </a14:m>
                <a:endParaRPr kumimoji="1" lang="en-US" altLang="zh-CN" sz="2400" dirty="0">
                  <a:latin typeface="STKaiti" charset="-122"/>
                  <a:ea typeface="STKaiti" charset="-122"/>
                  <a:cs typeface="STKaiti" charset="-122"/>
                </a:endParaRPr>
              </a:p>
              <a:p>
                <a:r>
                  <a:rPr kumimoji="1" lang="zh-CN" altLang="en-US" sz="2400" dirty="0">
                    <a:latin typeface="STKaiti" charset="-122"/>
                    <a:ea typeface="STKaiti" charset="-122"/>
                    <a:cs typeface="STKaiti" charset="-122"/>
                  </a:rPr>
                  <a:t>队列：数据元素</a:t>
                </a:r>
                <a14:m>
                  <m:oMath xmlns:m="http://schemas.openxmlformats.org/officeDocument/2006/math">
                    <m:sSub>
                      <m:sSubPr>
                        <m:ctrlPr>
                          <a:rPr kumimoji="1" lang="en-US" altLang="zh-CN" sz="2400" i="1">
                            <a:latin typeface="Cambria Math" panose="02040503050406030204" pitchFamily="18" charset="0"/>
                            <a:ea typeface="STKaiti" charset="-122"/>
                            <a:cs typeface="STKaiti" charset="-122"/>
                          </a:rPr>
                        </m:ctrlPr>
                      </m:sSubPr>
                      <m:e>
                        <m:r>
                          <a:rPr kumimoji="1" lang="en-US" altLang="zh-CN" sz="2400" i="1">
                            <a:latin typeface="Cambria Math" charset="0"/>
                            <a:ea typeface="STKaiti" charset="-122"/>
                            <a:cs typeface="STKaiti" charset="-122"/>
                          </a:rPr>
                          <m:t>𝑎</m:t>
                        </m:r>
                      </m:e>
                      <m:sub>
                        <m:r>
                          <a:rPr kumimoji="1" lang="en-US" altLang="zh-CN" sz="2400" i="1">
                            <a:latin typeface="Cambria Math" charset="0"/>
                            <a:ea typeface="STKaiti" charset="-122"/>
                            <a:cs typeface="STKaiti" charset="-122"/>
                          </a:rPr>
                          <m:t>1</m:t>
                        </m:r>
                      </m:sub>
                    </m:sSub>
                  </m:oMath>
                </a14:m>
                <a:r>
                  <a:rPr kumimoji="1" lang="en-US" altLang="zh-CN" sz="2400" dirty="0">
                    <a:latin typeface="STKaiti" charset="-122"/>
                    <a:ea typeface="STKaiti" charset="-122"/>
                    <a:cs typeface="STKaiti" charset="-122"/>
                  </a:rPr>
                  <a:t>, </a:t>
                </a:r>
                <a14:m>
                  <m:oMath xmlns:m="http://schemas.openxmlformats.org/officeDocument/2006/math">
                    <m:sSub>
                      <m:sSubPr>
                        <m:ctrlPr>
                          <a:rPr kumimoji="1" lang="en-US" altLang="zh-CN" sz="2400" i="1">
                            <a:latin typeface="Cambria Math" panose="02040503050406030204" pitchFamily="18" charset="0"/>
                            <a:ea typeface="STKaiti" charset="-122"/>
                            <a:cs typeface="STKaiti" charset="-122"/>
                          </a:rPr>
                        </m:ctrlPr>
                      </m:sSubPr>
                      <m:e>
                        <m:r>
                          <a:rPr kumimoji="1" lang="en-US" altLang="zh-CN" sz="2400" i="1">
                            <a:latin typeface="Cambria Math" charset="0"/>
                            <a:ea typeface="STKaiti" charset="-122"/>
                            <a:cs typeface="STKaiti" charset="-122"/>
                          </a:rPr>
                          <m:t>𝑎</m:t>
                        </m:r>
                      </m:e>
                      <m:sub>
                        <m:r>
                          <a:rPr kumimoji="1" lang="en-US" altLang="zh-CN" sz="2400" i="1">
                            <a:latin typeface="Cambria Math" charset="0"/>
                            <a:ea typeface="STKaiti" charset="-122"/>
                            <a:cs typeface="STKaiti" charset="-122"/>
                          </a:rPr>
                          <m:t>2</m:t>
                        </m:r>
                      </m:sub>
                    </m:sSub>
                  </m:oMath>
                </a14:m>
                <a:r>
                  <a:rPr kumimoji="1" lang="en-US" altLang="zh-CN" sz="2400" dirty="0">
                    <a:latin typeface="STKaiti" charset="-122"/>
                    <a:ea typeface="STKaiti" charset="-122"/>
                    <a:cs typeface="STKaiti" charset="-122"/>
                  </a:rPr>
                  <a:t>,</a:t>
                </a:r>
                <a:r>
                  <a:rPr kumimoji="1" lang="mr-IN" altLang="zh-CN" sz="2400" dirty="0">
                    <a:latin typeface="STKaiti" charset="-122"/>
                    <a:ea typeface="STKaiti" charset="-122"/>
                    <a:cs typeface="STKaiti" charset="-122"/>
                  </a:rPr>
                  <a:t>…</a:t>
                </a:r>
                <a:r>
                  <a:rPr kumimoji="1" lang="zh-CN" altLang="en-US" sz="2400" dirty="0">
                    <a:latin typeface="STKaiti" charset="-122"/>
                    <a:ea typeface="STKaiti" charset="-122"/>
                    <a:cs typeface="STKaiti" charset="-122"/>
                  </a:rPr>
                  <a:t>，</a:t>
                </a:r>
                <a14:m>
                  <m:oMath xmlns:m="http://schemas.openxmlformats.org/officeDocument/2006/math">
                    <m:sSub>
                      <m:sSubPr>
                        <m:ctrlPr>
                          <a:rPr kumimoji="1" lang="en-US" altLang="zh-CN" sz="2400" i="1">
                            <a:latin typeface="Cambria Math" panose="02040503050406030204" pitchFamily="18" charset="0"/>
                            <a:ea typeface="STKaiti" charset="-122"/>
                            <a:cs typeface="STKaiti" charset="-122"/>
                          </a:rPr>
                        </m:ctrlPr>
                      </m:sSubPr>
                      <m:e>
                        <m:r>
                          <a:rPr kumimoji="1" lang="en-US" altLang="zh-CN" sz="2400" i="1">
                            <a:latin typeface="Cambria Math" charset="0"/>
                            <a:ea typeface="STKaiti" charset="-122"/>
                            <a:cs typeface="STKaiti" charset="-122"/>
                          </a:rPr>
                          <m:t>𝑎</m:t>
                        </m:r>
                      </m:e>
                      <m:sub>
                        <m:r>
                          <a:rPr kumimoji="1" lang="en-US" altLang="zh-CN" sz="2400" i="1">
                            <a:latin typeface="Cambria Math" charset="0"/>
                            <a:ea typeface="STKaiti" charset="-122"/>
                            <a:cs typeface="STKaiti" charset="-122"/>
                          </a:rPr>
                          <m:t>𝑛</m:t>
                        </m:r>
                      </m:sub>
                    </m:sSub>
                  </m:oMath>
                </a14:m>
                <a:r>
                  <a:rPr kumimoji="1" lang="zh-CN" altLang="en-US" sz="2400" dirty="0">
                    <a:latin typeface="STKaiti" charset="-122"/>
                    <a:ea typeface="STKaiti" charset="-122"/>
                    <a:cs typeface="STKaiti" charset="-122"/>
                  </a:rPr>
                  <a:t>依次入队，出队的顺序不变，依然是</a:t>
                </a:r>
                <a14:m>
                  <m:oMath xmlns:m="http://schemas.openxmlformats.org/officeDocument/2006/math">
                    <m:sSub>
                      <m:sSubPr>
                        <m:ctrlPr>
                          <a:rPr kumimoji="1" lang="en-US" altLang="zh-CN" sz="2400" i="1">
                            <a:latin typeface="Cambria Math" panose="02040503050406030204" pitchFamily="18" charset="0"/>
                            <a:ea typeface="STKaiti" charset="-122"/>
                            <a:cs typeface="STKaiti" charset="-122"/>
                          </a:rPr>
                        </m:ctrlPr>
                      </m:sSubPr>
                      <m:e>
                        <m:r>
                          <a:rPr kumimoji="1" lang="en-US" altLang="zh-CN" sz="2400" i="1">
                            <a:latin typeface="Cambria Math" charset="0"/>
                            <a:ea typeface="STKaiti" charset="-122"/>
                            <a:cs typeface="STKaiti" charset="-122"/>
                          </a:rPr>
                          <m:t>𝑎</m:t>
                        </m:r>
                      </m:e>
                      <m:sub>
                        <m:r>
                          <a:rPr kumimoji="1" lang="en-US" altLang="zh-CN" sz="2400" i="1">
                            <a:latin typeface="Cambria Math" charset="0"/>
                            <a:ea typeface="STKaiti" charset="-122"/>
                            <a:cs typeface="STKaiti" charset="-122"/>
                          </a:rPr>
                          <m:t>1</m:t>
                        </m:r>
                      </m:sub>
                    </m:sSub>
                  </m:oMath>
                </a14:m>
                <a:r>
                  <a:rPr kumimoji="1" lang="en-US" altLang="zh-CN" sz="2400" dirty="0">
                    <a:latin typeface="STKaiti" charset="-122"/>
                    <a:ea typeface="STKaiti" charset="-122"/>
                    <a:cs typeface="STKaiti" charset="-122"/>
                  </a:rPr>
                  <a:t>, </a:t>
                </a:r>
                <a14:m>
                  <m:oMath xmlns:m="http://schemas.openxmlformats.org/officeDocument/2006/math">
                    <m:sSub>
                      <m:sSubPr>
                        <m:ctrlPr>
                          <a:rPr kumimoji="1" lang="en-US" altLang="zh-CN" sz="2400" i="1">
                            <a:latin typeface="Cambria Math" panose="02040503050406030204" pitchFamily="18" charset="0"/>
                            <a:ea typeface="STKaiti" charset="-122"/>
                            <a:cs typeface="STKaiti" charset="-122"/>
                          </a:rPr>
                        </m:ctrlPr>
                      </m:sSubPr>
                      <m:e>
                        <m:r>
                          <a:rPr kumimoji="1" lang="en-US" altLang="zh-CN" sz="2400" i="1">
                            <a:latin typeface="Cambria Math" charset="0"/>
                            <a:ea typeface="STKaiti" charset="-122"/>
                            <a:cs typeface="STKaiti" charset="-122"/>
                          </a:rPr>
                          <m:t>𝑎</m:t>
                        </m:r>
                      </m:e>
                      <m:sub>
                        <m:r>
                          <a:rPr kumimoji="1" lang="en-US" altLang="zh-CN" sz="2400" i="1">
                            <a:latin typeface="Cambria Math" charset="0"/>
                            <a:ea typeface="STKaiti" charset="-122"/>
                            <a:cs typeface="STKaiti" charset="-122"/>
                          </a:rPr>
                          <m:t>2</m:t>
                        </m:r>
                      </m:sub>
                    </m:sSub>
                  </m:oMath>
                </a14:m>
                <a:r>
                  <a:rPr kumimoji="1" lang="en-US" altLang="zh-CN" sz="2400" dirty="0">
                    <a:latin typeface="STKaiti" charset="-122"/>
                    <a:ea typeface="STKaiti" charset="-122"/>
                    <a:cs typeface="STKaiti" charset="-122"/>
                  </a:rPr>
                  <a:t>,</a:t>
                </a:r>
                <a:r>
                  <a:rPr kumimoji="1" lang="mr-IN" altLang="zh-CN" sz="2400" dirty="0">
                    <a:latin typeface="STKaiti" charset="-122"/>
                    <a:ea typeface="STKaiti" charset="-122"/>
                    <a:cs typeface="STKaiti" charset="-122"/>
                  </a:rPr>
                  <a:t>…</a:t>
                </a:r>
                <a:r>
                  <a:rPr kumimoji="1" lang="zh-CN" altLang="en-US" sz="2400" dirty="0">
                    <a:latin typeface="STKaiti" charset="-122"/>
                    <a:ea typeface="STKaiti" charset="-122"/>
                    <a:cs typeface="STKaiti" charset="-122"/>
                  </a:rPr>
                  <a:t>，</a:t>
                </a:r>
                <a14:m>
                  <m:oMath xmlns:m="http://schemas.openxmlformats.org/officeDocument/2006/math">
                    <m:sSub>
                      <m:sSubPr>
                        <m:ctrlPr>
                          <a:rPr kumimoji="1" lang="en-US" altLang="zh-CN" sz="2400" i="1">
                            <a:latin typeface="Cambria Math" panose="02040503050406030204" pitchFamily="18" charset="0"/>
                            <a:ea typeface="STKaiti" charset="-122"/>
                            <a:cs typeface="STKaiti" charset="-122"/>
                          </a:rPr>
                        </m:ctrlPr>
                      </m:sSubPr>
                      <m:e>
                        <m:r>
                          <a:rPr kumimoji="1" lang="en-US" altLang="zh-CN" sz="2400" i="1">
                            <a:latin typeface="Cambria Math" charset="0"/>
                            <a:ea typeface="STKaiti" charset="-122"/>
                            <a:cs typeface="STKaiti" charset="-122"/>
                          </a:rPr>
                          <m:t>𝑎</m:t>
                        </m:r>
                      </m:e>
                      <m:sub>
                        <m:r>
                          <a:rPr kumimoji="1" lang="en-US" altLang="zh-CN" sz="2400" i="1">
                            <a:latin typeface="Cambria Math" charset="0"/>
                            <a:ea typeface="STKaiti" charset="-122"/>
                            <a:cs typeface="STKaiti" charset="-122"/>
                          </a:rPr>
                          <m:t>𝑛</m:t>
                        </m:r>
                      </m:sub>
                    </m:sSub>
                  </m:oMath>
                </a14:m>
                <a:endParaRPr kumimoji="1" lang="zh-CN" altLang="en-US" sz="2400" dirty="0">
                  <a:latin typeface="STKaiti" charset="-122"/>
                  <a:ea typeface="STKaiti" charset="-122"/>
                  <a:cs typeface="STKaiti" charset="-122"/>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485762" y="1335316"/>
                <a:ext cx="11018520" cy="830997"/>
              </a:xfrm>
              <a:prstGeom prst="rect">
                <a:avLst/>
              </a:prstGeom>
              <a:blipFill>
                <a:blip r:embed="rId6"/>
                <a:stretch>
                  <a:fillRect l="-805" t="-5882" b="-11765"/>
                </a:stretch>
              </a:blipFill>
              <a:ln>
                <a:solidFill>
                  <a:srgbClr val="C0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141381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985837" y="0"/>
            <a:ext cx="10784806"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、队列的基本操作</a:t>
            </a:r>
            <a:endParaRPr kumimoji="1" lang="en-US" altLang="zh-CN" sz="2800" dirty="0">
              <a:latin typeface="STKaiti" charset="-122"/>
              <a:ea typeface="STKaiti" charset="-122"/>
              <a:cs typeface="STKaiti"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524670469"/>
              </p:ext>
            </p:extLst>
          </p:nvPr>
        </p:nvGraphicFramePr>
        <p:xfrm>
          <a:off x="1543508" y="865399"/>
          <a:ext cx="9669464" cy="5394960"/>
        </p:xfrm>
        <a:graphic>
          <a:graphicData uri="http://schemas.openxmlformats.org/drawingml/2006/table">
            <a:tbl>
              <a:tblPr firstRow="1" bandRow="1">
                <a:tableStyleId>{5C22544A-7EE6-4342-B048-85BDC9FD1C3A}</a:tableStyleId>
              </a:tblPr>
              <a:tblGrid>
                <a:gridCol w="1039813">
                  <a:extLst>
                    <a:ext uri="{9D8B030D-6E8A-4147-A177-3AD203B41FA5}">
                      <a16:colId xmlns:a16="http://schemas.microsoft.com/office/drawing/2014/main" val="20000"/>
                    </a:ext>
                  </a:extLst>
                </a:gridCol>
                <a:gridCol w="3743327">
                  <a:extLst>
                    <a:ext uri="{9D8B030D-6E8A-4147-A177-3AD203B41FA5}">
                      <a16:colId xmlns:a16="http://schemas.microsoft.com/office/drawing/2014/main" val="20001"/>
                    </a:ext>
                  </a:extLst>
                </a:gridCol>
                <a:gridCol w="4886324">
                  <a:extLst>
                    <a:ext uri="{9D8B030D-6E8A-4147-A177-3AD203B41FA5}">
                      <a16:colId xmlns:a16="http://schemas.microsoft.com/office/drawing/2014/main" val="20002"/>
                    </a:ext>
                  </a:extLst>
                </a:gridCol>
              </a:tblGrid>
              <a:tr h="370840">
                <a:tc>
                  <a:txBody>
                    <a:bodyPr/>
                    <a:lstStyle/>
                    <a:p>
                      <a:r>
                        <a:rPr lang="zh-CN" altLang="en-US" sz="2000" dirty="0">
                          <a:solidFill>
                            <a:schemeClr val="tx1"/>
                          </a:solidFill>
                          <a:latin typeface="STKaiti" charset="-122"/>
                          <a:ea typeface="STKaiti" charset="-122"/>
                          <a:cs typeface="STKaiti" charset="-122"/>
                        </a:rPr>
                        <a:t>基本操作</a:t>
                      </a:r>
                    </a:p>
                  </a:txBody>
                  <a:tcPr>
                    <a:solidFill>
                      <a:schemeClr val="accent3">
                        <a:lumMod val="20000"/>
                        <a:lumOff val="80000"/>
                      </a:schemeClr>
                    </a:solidFill>
                  </a:tcPr>
                </a:tc>
                <a:tc>
                  <a:txBody>
                    <a:bodyPr/>
                    <a:lstStyle/>
                    <a:p>
                      <a:r>
                        <a:rPr lang="zh-CN" altLang="en-US" sz="2000" dirty="0">
                          <a:solidFill>
                            <a:schemeClr val="tx1"/>
                          </a:solidFill>
                          <a:latin typeface="STKaiti" charset="-122"/>
                          <a:ea typeface="STKaiti" charset="-122"/>
                          <a:cs typeface="STKaiti" charset="-122"/>
                        </a:rPr>
                        <a:t>函数名称</a:t>
                      </a:r>
                    </a:p>
                  </a:txBody>
                  <a:tcPr>
                    <a:solidFill>
                      <a:schemeClr val="accent3">
                        <a:lumMod val="20000"/>
                        <a:lumOff val="80000"/>
                      </a:schemeClr>
                    </a:solidFill>
                  </a:tcPr>
                </a:tc>
                <a:tc>
                  <a:txBody>
                    <a:bodyPr/>
                    <a:lstStyle/>
                    <a:p>
                      <a:r>
                        <a:rPr lang="zh-CN" altLang="en-US" sz="2000" dirty="0">
                          <a:solidFill>
                            <a:schemeClr val="tx1"/>
                          </a:solidFill>
                          <a:latin typeface="STKaiti" charset="-122"/>
                          <a:ea typeface="STKaiti" charset="-122"/>
                          <a:cs typeface="STKaiti" charset="-122"/>
                        </a:rPr>
                        <a:t>操作结果</a:t>
                      </a:r>
                    </a:p>
                  </a:txBody>
                  <a:tcPr>
                    <a:solidFill>
                      <a:schemeClr val="accent3">
                        <a:lumMod val="20000"/>
                        <a:lumOff val="80000"/>
                      </a:schemeClr>
                    </a:solidFill>
                  </a:tcPr>
                </a:tc>
                <a:extLst>
                  <a:ext uri="{0D108BD9-81ED-4DB2-BD59-A6C34878D82A}">
                    <a16:rowId xmlns:a16="http://schemas.microsoft.com/office/drawing/2014/main" val="10000"/>
                  </a:ext>
                </a:extLst>
              </a:tr>
              <a:tr h="370840">
                <a:tc>
                  <a:txBody>
                    <a:bodyPr/>
                    <a:lstStyle/>
                    <a:p>
                      <a:r>
                        <a:rPr lang="zh-CN" altLang="en-US" sz="2000" dirty="0">
                          <a:solidFill>
                            <a:schemeClr val="tx1"/>
                          </a:solidFill>
                          <a:latin typeface="STKaiti" charset="-122"/>
                          <a:ea typeface="STKaiti" charset="-122"/>
                          <a:cs typeface="STKaiti" charset="-122"/>
                        </a:rPr>
                        <a:t>初始化</a:t>
                      </a:r>
                    </a:p>
                  </a:txBody>
                  <a:tcPr>
                    <a:solidFill>
                      <a:schemeClr val="accent3">
                        <a:lumMod val="20000"/>
                        <a:lumOff val="80000"/>
                      </a:schemeClr>
                    </a:solidFill>
                  </a:tcPr>
                </a:tc>
                <a:tc>
                  <a:txBody>
                    <a:bodyPr/>
                    <a:lstStyle/>
                    <a:p>
                      <a:r>
                        <a:rPr lang="en-US" altLang="zh-CN" sz="2000" dirty="0">
                          <a:solidFill>
                            <a:schemeClr val="tx1"/>
                          </a:solidFill>
                          <a:latin typeface="STKaiti" charset="-122"/>
                          <a:ea typeface="STKaiti" charset="-122"/>
                          <a:cs typeface="STKaiti" charset="-122"/>
                        </a:rPr>
                        <a:t>Status </a:t>
                      </a:r>
                      <a:r>
                        <a:rPr lang="en-US" altLang="zh-CN" sz="2000" dirty="0" err="1">
                          <a:solidFill>
                            <a:schemeClr val="tx1"/>
                          </a:solidFill>
                          <a:latin typeface="STKaiti" charset="-122"/>
                          <a:ea typeface="STKaiti" charset="-122"/>
                          <a:cs typeface="STKaiti" charset="-122"/>
                        </a:rPr>
                        <a:t>Queue_Init</a:t>
                      </a:r>
                      <a:r>
                        <a:rPr lang="en-US" altLang="zh-CN" sz="2000" dirty="0">
                          <a:solidFill>
                            <a:schemeClr val="tx1"/>
                          </a:solidFill>
                          <a:latin typeface="STKaiti" charset="-122"/>
                          <a:ea typeface="STKaiti" charset="-122"/>
                          <a:cs typeface="STKaiti" charset="-122"/>
                        </a:rPr>
                        <a:t>(</a:t>
                      </a:r>
                      <a:r>
                        <a:rPr lang="en-US" altLang="zh-CN" sz="2000" dirty="0" err="1">
                          <a:solidFill>
                            <a:schemeClr val="tx1"/>
                          </a:solidFill>
                          <a:latin typeface="STKaiti" charset="-122"/>
                          <a:ea typeface="STKaiti" charset="-122"/>
                          <a:cs typeface="STKaiti" charset="-122"/>
                        </a:rPr>
                        <a:t>QueuePtr</a:t>
                      </a:r>
                      <a:r>
                        <a:rPr lang="en-US" altLang="zh-CN" sz="2000" dirty="0">
                          <a:solidFill>
                            <a:schemeClr val="tx1"/>
                          </a:solidFill>
                          <a:latin typeface="STKaiti" charset="-122"/>
                          <a:ea typeface="STKaiti" charset="-122"/>
                          <a:cs typeface="STKaiti" charset="-122"/>
                        </a:rPr>
                        <a:t> q)</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tc>
                  <a:txBody>
                    <a:bodyPr/>
                    <a:lstStyle/>
                    <a:p>
                      <a:r>
                        <a:rPr lang="zh-CN" altLang="en-US" sz="2000" dirty="0">
                          <a:solidFill>
                            <a:schemeClr val="tx1"/>
                          </a:solidFill>
                          <a:latin typeface="STKaiti" charset="-122"/>
                          <a:ea typeface="STKaiti" charset="-122"/>
                          <a:cs typeface="STKaiti" charset="-122"/>
                        </a:rPr>
                        <a:t>若成功，返回</a:t>
                      </a:r>
                      <a:r>
                        <a:rPr lang="en-US" altLang="zh-CN" sz="2000" dirty="0">
                          <a:solidFill>
                            <a:schemeClr val="tx1"/>
                          </a:solidFill>
                          <a:latin typeface="STKaiti" charset="-122"/>
                          <a:ea typeface="STKaiti" charset="-122"/>
                          <a:cs typeface="STKaiti" charset="-122"/>
                        </a:rPr>
                        <a:t>success</a:t>
                      </a:r>
                      <a:r>
                        <a:rPr lang="zh-CN" altLang="en-US" sz="2000" dirty="0">
                          <a:solidFill>
                            <a:schemeClr val="tx1"/>
                          </a:solidFill>
                          <a:latin typeface="STKaiti" charset="-122"/>
                          <a:ea typeface="STKaiti" charset="-122"/>
                          <a:cs typeface="STKaiti" charset="-122"/>
                        </a:rPr>
                        <a:t>，构造一个</a:t>
                      </a:r>
                      <a:r>
                        <a:rPr lang="en-US" altLang="zh-CN" sz="2000" dirty="0">
                          <a:solidFill>
                            <a:schemeClr val="tx1"/>
                          </a:solidFill>
                          <a:latin typeface="STKaiti" charset="-122"/>
                          <a:ea typeface="STKaiti" charset="-122"/>
                          <a:cs typeface="STKaiti" charset="-122"/>
                        </a:rPr>
                        <a:t>q</a:t>
                      </a:r>
                      <a:r>
                        <a:rPr lang="zh-CN" altLang="en-US" sz="2000" dirty="0">
                          <a:solidFill>
                            <a:schemeClr val="tx1"/>
                          </a:solidFill>
                          <a:latin typeface="STKaiti" charset="-122"/>
                          <a:ea typeface="STKaiti" charset="-122"/>
                          <a:cs typeface="STKaiti" charset="-122"/>
                        </a:rPr>
                        <a:t>所指向的空队列，否则返回</a:t>
                      </a:r>
                      <a:r>
                        <a:rPr lang="en-US" altLang="zh-CN" sz="2000" dirty="0">
                          <a:solidFill>
                            <a:schemeClr val="tx1"/>
                          </a:solidFill>
                          <a:latin typeface="STKaiti" charset="-122"/>
                          <a:ea typeface="STKaiti" charset="-122"/>
                          <a:cs typeface="STKaiti" charset="-122"/>
                        </a:rPr>
                        <a:t>fatal</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extLst>
                  <a:ext uri="{0D108BD9-81ED-4DB2-BD59-A6C34878D82A}">
                    <a16:rowId xmlns:a16="http://schemas.microsoft.com/office/drawing/2014/main" val="10001"/>
                  </a:ext>
                </a:extLst>
              </a:tr>
              <a:tr h="370840">
                <a:tc>
                  <a:txBody>
                    <a:bodyPr/>
                    <a:lstStyle/>
                    <a:p>
                      <a:r>
                        <a:rPr lang="zh-CN" altLang="en-US" sz="2000" dirty="0">
                          <a:solidFill>
                            <a:schemeClr val="tx1"/>
                          </a:solidFill>
                          <a:latin typeface="STKaiti" charset="-122"/>
                          <a:ea typeface="STKaiti" charset="-122"/>
                          <a:cs typeface="STKaiti" charset="-122"/>
                        </a:rPr>
                        <a:t>销毁</a:t>
                      </a:r>
                    </a:p>
                  </a:txBody>
                  <a:tcPr>
                    <a:solidFill>
                      <a:schemeClr val="accent3">
                        <a:lumMod val="20000"/>
                        <a:lumOff val="80000"/>
                      </a:schemeClr>
                    </a:solidFill>
                  </a:tcPr>
                </a:tc>
                <a:tc>
                  <a:txBody>
                    <a:bodyPr/>
                    <a:lstStyle/>
                    <a:p>
                      <a:r>
                        <a:rPr lang="en-US" altLang="zh-CN" sz="2000" dirty="0">
                          <a:solidFill>
                            <a:schemeClr val="tx1"/>
                          </a:solidFill>
                          <a:latin typeface="STKaiti" charset="-122"/>
                          <a:ea typeface="STKaiti" charset="-122"/>
                          <a:cs typeface="STKaiti" charset="-122"/>
                        </a:rPr>
                        <a:t>Void </a:t>
                      </a:r>
                      <a:r>
                        <a:rPr lang="en-US" altLang="zh-CN" sz="2000" dirty="0" err="1">
                          <a:solidFill>
                            <a:schemeClr val="tx1"/>
                          </a:solidFill>
                          <a:latin typeface="STKaiti" charset="-122"/>
                          <a:ea typeface="STKaiti" charset="-122"/>
                          <a:cs typeface="STKaiti" charset="-122"/>
                        </a:rPr>
                        <a:t>Queue_Destory</a:t>
                      </a:r>
                      <a:r>
                        <a:rPr lang="en-US" altLang="zh-CN" sz="2000" dirty="0">
                          <a:solidFill>
                            <a:schemeClr val="tx1"/>
                          </a:solidFill>
                          <a:latin typeface="STKaiti" charset="-122"/>
                          <a:ea typeface="STKaiti" charset="-122"/>
                          <a:cs typeface="STKaiti" charset="-122"/>
                        </a:rPr>
                        <a:t>(</a:t>
                      </a:r>
                      <a:r>
                        <a:rPr lang="en-US" altLang="zh-CN" sz="2000" dirty="0" err="1">
                          <a:solidFill>
                            <a:schemeClr val="tx1"/>
                          </a:solidFill>
                          <a:latin typeface="STKaiti" charset="-122"/>
                          <a:ea typeface="STKaiti" charset="-122"/>
                          <a:cs typeface="STKaiti" charset="-122"/>
                        </a:rPr>
                        <a:t>QueuePtr</a:t>
                      </a:r>
                      <a:r>
                        <a:rPr lang="en-US" altLang="zh-CN" sz="2000" dirty="0">
                          <a:solidFill>
                            <a:schemeClr val="tx1"/>
                          </a:solidFill>
                          <a:latin typeface="STKaiti" charset="-122"/>
                          <a:ea typeface="STKaiti" charset="-122"/>
                          <a:cs typeface="STKaiti" charset="-122"/>
                        </a:rPr>
                        <a:t> q)</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tc>
                  <a:txBody>
                    <a:bodyPr/>
                    <a:lstStyle/>
                    <a:p>
                      <a:r>
                        <a:rPr lang="zh-CN" altLang="en-US" sz="2000" dirty="0">
                          <a:solidFill>
                            <a:schemeClr val="tx1"/>
                          </a:solidFill>
                          <a:latin typeface="STKaiti" charset="-122"/>
                          <a:ea typeface="STKaiti" charset="-122"/>
                          <a:cs typeface="STKaiti" charset="-122"/>
                        </a:rPr>
                        <a:t>释放</a:t>
                      </a:r>
                      <a:r>
                        <a:rPr lang="en-US" altLang="zh-CN" sz="2000" dirty="0">
                          <a:solidFill>
                            <a:schemeClr val="tx1"/>
                          </a:solidFill>
                          <a:latin typeface="STKaiti" charset="-122"/>
                          <a:ea typeface="STKaiti" charset="-122"/>
                          <a:cs typeface="STKaiti" charset="-122"/>
                        </a:rPr>
                        <a:t>q</a:t>
                      </a:r>
                      <a:r>
                        <a:rPr lang="zh-CN" altLang="en-US" sz="2000" dirty="0">
                          <a:solidFill>
                            <a:schemeClr val="tx1"/>
                          </a:solidFill>
                          <a:latin typeface="STKaiti" charset="-122"/>
                          <a:ea typeface="STKaiti" charset="-122"/>
                          <a:cs typeface="STKaiti" charset="-122"/>
                        </a:rPr>
                        <a:t>所占空间，队列</a:t>
                      </a:r>
                      <a:r>
                        <a:rPr lang="en-US" altLang="zh-CN" sz="2000" dirty="0">
                          <a:solidFill>
                            <a:schemeClr val="tx1"/>
                          </a:solidFill>
                          <a:latin typeface="STKaiti" charset="-122"/>
                          <a:ea typeface="STKaiti" charset="-122"/>
                          <a:cs typeface="STKaiti" charset="-122"/>
                        </a:rPr>
                        <a:t>q</a:t>
                      </a:r>
                      <a:r>
                        <a:rPr lang="zh-CN" altLang="en-US" sz="2000" dirty="0">
                          <a:solidFill>
                            <a:schemeClr val="tx1"/>
                          </a:solidFill>
                          <a:latin typeface="STKaiti" charset="-122"/>
                          <a:ea typeface="STKaiti" charset="-122"/>
                          <a:cs typeface="STKaiti" charset="-122"/>
                        </a:rPr>
                        <a:t>不再存在</a:t>
                      </a:r>
                    </a:p>
                  </a:txBody>
                  <a:tcPr>
                    <a:solidFill>
                      <a:schemeClr val="accent3">
                        <a:lumMod val="20000"/>
                        <a:lumOff val="80000"/>
                      </a:schemeClr>
                    </a:solidFill>
                  </a:tcPr>
                </a:tc>
                <a:extLst>
                  <a:ext uri="{0D108BD9-81ED-4DB2-BD59-A6C34878D82A}">
                    <a16:rowId xmlns:a16="http://schemas.microsoft.com/office/drawing/2014/main" val="10002"/>
                  </a:ext>
                </a:extLst>
              </a:tr>
              <a:tr h="370840">
                <a:tc>
                  <a:txBody>
                    <a:bodyPr/>
                    <a:lstStyle/>
                    <a:p>
                      <a:r>
                        <a:rPr lang="zh-CN" altLang="en-US" sz="2000" dirty="0">
                          <a:solidFill>
                            <a:schemeClr val="tx1"/>
                          </a:solidFill>
                          <a:latin typeface="STKaiti" charset="-122"/>
                          <a:ea typeface="STKaiti" charset="-122"/>
                          <a:cs typeface="STKaiti" charset="-122"/>
                        </a:rPr>
                        <a:t>清空</a:t>
                      </a:r>
                    </a:p>
                  </a:txBody>
                  <a:tcPr>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STKaiti" charset="-122"/>
                          <a:ea typeface="STKaiti" charset="-122"/>
                          <a:cs typeface="STKaiti" charset="-122"/>
                        </a:rPr>
                        <a:t>Void </a:t>
                      </a:r>
                      <a:r>
                        <a:rPr lang="en-US" altLang="zh-CN" sz="2000" dirty="0" err="1">
                          <a:solidFill>
                            <a:schemeClr val="tx1"/>
                          </a:solidFill>
                          <a:latin typeface="STKaiti" charset="-122"/>
                          <a:ea typeface="STKaiti" charset="-122"/>
                          <a:cs typeface="STKaiti" charset="-122"/>
                        </a:rPr>
                        <a:t>Queue_Clear</a:t>
                      </a:r>
                      <a:r>
                        <a:rPr lang="en-US" altLang="zh-CN" sz="2000" dirty="0">
                          <a:solidFill>
                            <a:schemeClr val="tx1"/>
                          </a:solidFill>
                          <a:latin typeface="STKaiti" charset="-122"/>
                          <a:ea typeface="STKaiti" charset="-122"/>
                          <a:cs typeface="STKaiti" charset="-122"/>
                        </a:rPr>
                        <a:t>(</a:t>
                      </a:r>
                      <a:r>
                        <a:rPr lang="en-US" altLang="zh-CN" sz="2000" dirty="0" err="1">
                          <a:solidFill>
                            <a:schemeClr val="tx1"/>
                          </a:solidFill>
                          <a:latin typeface="STKaiti" charset="-122"/>
                          <a:ea typeface="STKaiti" charset="-122"/>
                          <a:cs typeface="STKaiti" charset="-122"/>
                        </a:rPr>
                        <a:t>QueuePtr</a:t>
                      </a:r>
                      <a:r>
                        <a:rPr lang="en-US" altLang="zh-CN" sz="2000" dirty="0">
                          <a:solidFill>
                            <a:schemeClr val="tx1"/>
                          </a:solidFill>
                          <a:latin typeface="STKaiti" charset="-122"/>
                          <a:ea typeface="STKaiti" charset="-122"/>
                          <a:cs typeface="STKaiti" charset="-122"/>
                        </a:rPr>
                        <a:t> q)</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tc>
                  <a:txBody>
                    <a:bodyPr/>
                    <a:lstStyle/>
                    <a:p>
                      <a:r>
                        <a:rPr lang="zh-CN" altLang="en-US" sz="2000" dirty="0">
                          <a:solidFill>
                            <a:schemeClr val="tx1"/>
                          </a:solidFill>
                          <a:latin typeface="STKaiti" charset="-122"/>
                          <a:ea typeface="STKaiti" charset="-122"/>
                          <a:cs typeface="STKaiti" charset="-122"/>
                        </a:rPr>
                        <a:t>清空队列中所有元素，队列</a:t>
                      </a:r>
                      <a:r>
                        <a:rPr lang="en-US" altLang="zh-CN" sz="2000" dirty="0">
                          <a:solidFill>
                            <a:schemeClr val="tx1"/>
                          </a:solidFill>
                          <a:latin typeface="STKaiti" charset="-122"/>
                          <a:ea typeface="STKaiti" charset="-122"/>
                          <a:cs typeface="STKaiti" charset="-122"/>
                        </a:rPr>
                        <a:t>q</a:t>
                      </a:r>
                      <a:r>
                        <a:rPr lang="zh-CN" altLang="en-US" sz="2000" dirty="0">
                          <a:solidFill>
                            <a:schemeClr val="tx1"/>
                          </a:solidFill>
                          <a:latin typeface="STKaiti" charset="-122"/>
                          <a:ea typeface="STKaiti" charset="-122"/>
                          <a:cs typeface="STKaiti" charset="-122"/>
                        </a:rPr>
                        <a:t>变空</a:t>
                      </a:r>
                    </a:p>
                  </a:txBody>
                  <a:tcPr>
                    <a:solidFill>
                      <a:schemeClr val="accent3">
                        <a:lumMod val="20000"/>
                        <a:lumOff val="80000"/>
                      </a:schemeClr>
                    </a:solidFill>
                  </a:tcPr>
                </a:tc>
                <a:extLst>
                  <a:ext uri="{0D108BD9-81ED-4DB2-BD59-A6C34878D82A}">
                    <a16:rowId xmlns:a16="http://schemas.microsoft.com/office/drawing/2014/main" val="10003"/>
                  </a:ext>
                </a:extLst>
              </a:tr>
              <a:tr h="370840">
                <a:tc>
                  <a:txBody>
                    <a:bodyPr/>
                    <a:lstStyle/>
                    <a:p>
                      <a:r>
                        <a:rPr lang="zh-CN" altLang="en-US" sz="2000" dirty="0">
                          <a:solidFill>
                            <a:schemeClr val="tx1"/>
                          </a:solidFill>
                          <a:latin typeface="STKaiti" charset="-122"/>
                          <a:ea typeface="STKaiti" charset="-122"/>
                          <a:cs typeface="STKaiti" charset="-122"/>
                        </a:rPr>
                        <a:t>判空</a:t>
                      </a:r>
                    </a:p>
                  </a:txBody>
                  <a:tcPr>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STKaiti" charset="-122"/>
                          <a:ea typeface="STKaiti" charset="-122"/>
                          <a:cs typeface="STKaiti" charset="-122"/>
                        </a:rPr>
                        <a:t>Bool</a:t>
                      </a:r>
                      <a:r>
                        <a:rPr lang="zh-CN" altLang="en-US" sz="2000" dirty="0">
                          <a:solidFill>
                            <a:schemeClr val="tx1"/>
                          </a:solidFill>
                          <a:latin typeface="STKaiti" charset="-122"/>
                          <a:ea typeface="STKaiti" charset="-122"/>
                          <a:cs typeface="STKaiti" charset="-122"/>
                        </a:rPr>
                        <a:t> </a:t>
                      </a:r>
                      <a:r>
                        <a:rPr lang="en-US" altLang="zh-CN" sz="2000" dirty="0" err="1">
                          <a:solidFill>
                            <a:schemeClr val="tx1"/>
                          </a:solidFill>
                          <a:latin typeface="STKaiti" charset="-122"/>
                          <a:ea typeface="STKaiti" charset="-122"/>
                          <a:cs typeface="STKaiti" charset="-122"/>
                        </a:rPr>
                        <a:t>Queue_Empty</a:t>
                      </a:r>
                      <a:r>
                        <a:rPr lang="en-US" altLang="zh-CN" sz="2000" dirty="0">
                          <a:solidFill>
                            <a:schemeClr val="tx1"/>
                          </a:solidFill>
                          <a:latin typeface="STKaiti" charset="-122"/>
                          <a:ea typeface="STKaiti" charset="-122"/>
                          <a:cs typeface="STKaiti" charset="-122"/>
                        </a:rPr>
                        <a:t>(</a:t>
                      </a:r>
                      <a:r>
                        <a:rPr lang="en-US" altLang="zh-CN" sz="2000" dirty="0" err="1">
                          <a:solidFill>
                            <a:schemeClr val="tx1"/>
                          </a:solidFill>
                          <a:latin typeface="STKaiti" charset="-122"/>
                          <a:ea typeface="STKaiti" charset="-122"/>
                          <a:cs typeface="STKaiti" charset="-122"/>
                        </a:rPr>
                        <a:t>QueuePtr</a:t>
                      </a:r>
                      <a:r>
                        <a:rPr lang="en-US" altLang="zh-CN" sz="2000" dirty="0">
                          <a:solidFill>
                            <a:schemeClr val="tx1"/>
                          </a:solidFill>
                          <a:latin typeface="STKaiti" charset="-122"/>
                          <a:ea typeface="STKaiti" charset="-122"/>
                          <a:cs typeface="STKaiti" charset="-122"/>
                        </a:rPr>
                        <a:t> q)</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tc>
                  <a:txBody>
                    <a:bodyPr/>
                    <a:lstStyle/>
                    <a:p>
                      <a:r>
                        <a:rPr lang="zh-CN" altLang="en-US" sz="2000" dirty="0">
                          <a:solidFill>
                            <a:schemeClr val="tx1"/>
                          </a:solidFill>
                          <a:latin typeface="STKaiti" charset="-122"/>
                          <a:ea typeface="STKaiti" charset="-122"/>
                          <a:cs typeface="STKaiti" charset="-122"/>
                        </a:rPr>
                        <a:t>若队列</a:t>
                      </a:r>
                      <a:r>
                        <a:rPr lang="en-US" altLang="zh-CN" sz="2000" dirty="0">
                          <a:solidFill>
                            <a:schemeClr val="tx1"/>
                          </a:solidFill>
                          <a:latin typeface="STKaiti" charset="-122"/>
                          <a:ea typeface="STKaiti" charset="-122"/>
                          <a:cs typeface="STKaiti" charset="-122"/>
                        </a:rPr>
                        <a:t>q</a:t>
                      </a:r>
                      <a:r>
                        <a:rPr lang="zh-CN" altLang="en-US" sz="2000" dirty="0">
                          <a:solidFill>
                            <a:schemeClr val="tx1"/>
                          </a:solidFill>
                          <a:latin typeface="STKaiti" charset="-122"/>
                          <a:ea typeface="STKaiti" charset="-122"/>
                          <a:cs typeface="STKaiti" charset="-122"/>
                        </a:rPr>
                        <a:t>为空，返回</a:t>
                      </a:r>
                      <a:r>
                        <a:rPr lang="en-US" altLang="zh-CN" sz="2000" dirty="0">
                          <a:solidFill>
                            <a:schemeClr val="tx1"/>
                          </a:solidFill>
                          <a:latin typeface="STKaiti" charset="-122"/>
                          <a:ea typeface="STKaiti" charset="-122"/>
                          <a:cs typeface="STKaiti" charset="-122"/>
                        </a:rPr>
                        <a:t>true</a:t>
                      </a:r>
                      <a:r>
                        <a:rPr lang="zh-CN" altLang="en-US" sz="2000" dirty="0">
                          <a:solidFill>
                            <a:schemeClr val="tx1"/>
                          </a:solidFill>
                          <a:latin typeface="STKaiti" charset="-122"/>
                          <a:ea typeface="STKaiti" charset="-122"/>
                          <a:cs typeface="STKaiti" charset="-122"/>
                        </a:rPr>
                        <a:t>，否则返回</a:t>
                      </a:r>
                      <a:r>
                        <a:rPr lang="en-US" altLang="zh-CN" sz="2000" dirty="0">
                          <a:solidFill>
                            <a:schemeClr val="tx1"/>
                          </a:solidFill>
                          <a:latin typeface="STKaiti" charset="-122"/>
                          <a:ea typeface="STKaiti" charset="-122"/>
                          <a:cs typeface="STKaiti" charset="-122"/>
                        </a:rPr>
                        <a:t>false</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extLst>
                  <a:ext uri="{0D108BD9-81ED-4DB2-BD59-A6C34878D82A}">
                    <a16:rowId xmlns:a16="http://schemas.microsoft.com/office/drawing/2014/main" val="10004"/>
                  </a:ext>
                </a:extLst>
              </a:tr>
              <a:tr h="370840">
                <a:tc>
                  <a:txBody>
                    <a:bodyPr/>
                    <a:lstStyle/>
                    <a:p>
                      <a:r>
                        <a:rPr lang="zh-CN" altLang="en-US" sz="2000" dirty="0">
                          <a:solidFill>
                            <a:schemeClr val="tx1"/>
                          </a:solidFill>
                          <a:latin typeface="STKaiti" charset="-122"/>
                          <a:ea typeface="STKaiti" charset="-122"/>
                          <a:cs typeface="STKaiti" charset="-122"/>
                        </a:rPr>
                        <a:t>判满</a:t>
                      </a:r>
                    </a:p>
                  </a:txBody>
                  <a:tcPr>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STKaiti" charset="-122"/>
                          <a:ea typeface="STKaiti" charset="-122"/>
                          <a:cs typeface="STKaiti" charset="-122"/>
                        </a:rPr>
                        <a:t>Bool</a:t>
                      </a:r>
                      <a:r>
                        <a:rPr lang="zh-CN" altLang="en-US" sz="2000" dirty="0">
                          <a:solidFill>
                            <a:schemeClr val="tx1"/>
                          </a:solidFill>
                          <a:latin typeface="STKaiti" charset="-122"/>
                          <a:ea typeface="STKaiti" charset="-122"/>
                          <a:cs typeface="STKaiti" charset="-122"/>
                        </a:rPr>
                        <a:t> </a:t>
                      </a:r>
                      <a:r>
                        <a:rPr lang="en-US" altLang="zh-CN" sz="2000" dirty="0" err="1">
                          <a:solidFill>
                            <a:schemeClr val="tx1"/>
                          </a:solidFill>
                          <a:latin typeface="STKaiti" charset="-122"/>
                          <a:ea typeface="STKaiti" charset="-122"/>
                          <a:cs typeface="STKaiti" charset="-122"/>
                        </a:rPr>
                        <a:t>Queue_Full</a:t>
                      </a:r>
                      <a:r>
                        <a:rPr lang="en-US" altLang="zh-CN" sz="2000" dirty="0">
                          <a:solidFill>
                            <a:schemeClr val="tx1"/>
                          </a:solidFill>
                          <a:latin typeface="STKaiti" charset="-122"/>
                          <a:ea typeface="STKaiti" charset="-122"/>
                          <a:cs typeface="STKaiti" charset="-122"/>
                        </a:rPr>
                        <a:t>(</a:t>
                      </a:r>
                      <a:r>
                        <a:rPr lang="en-US" altLang="zh-CN" sz="2000" dirty="0" err="1">
                          <a:solidFill>
                            <a:schemeClr val="tx1"/>
                          </a:solidFill>
                          <a:latin typeface="STKaiti" charset="-122"/>
                          <a:ea typeface="STKaiti" charset="-122"/>
                          <a:cs typeface="STKaiti" charset="-122"/>
                        </a:rPr>
                        <a:t>QueuePtr</a:t>
                      </a:r>
                      <a:r>
                        <a:rPr lang="en-US" altLang="zh-CN" sz="2000" dirty="0">
                          <a:solidFill>
                            <a:schemeClr val="tx1"/>
                          </a:solidFill>
                          <a:latin typeface="STKaiti" charset="-122"/>
                          <a:ea typeface="STKaiti" charset="-122"/>
                          <a:cs typeface="STKaiti" charset="-122"/>
                        </a:rPr>
                        <a:t> q)</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tc>
                  <a:txBody>
                    <a:bodyPr/>
                    <a:lstStyle/>
                    <a:p>
                      <a:r>
                        <a:rPr lang="zh-CN" altLang="en-US" sz="2000" dirty="0">
                          <a:solidFill>
                            <a:schemeClr val="tx1"/>
                          </a:solidFill>
                          <a:latin typeface="STKaiti" charset="-122"/>
                          <a:ea typeface="STKaiti" charset="-122"/>
                          <a:cs typeface="STKaiti" charset="-122"/>
                        </a:rPr>
                        <a:t>若队列</a:t>
                      </a:r>
                      <a:r>
                        <a:rPr lang="en-US" altLang="zh-CN" sz="2000" dirty="0">
                          <a:solidFill>
                            <a:schemeClr val="tx1"/>
                          </a:solidFill>
                          <a:latin typeface="STKaiti" charset="-122"/>
                          <a:ea typeface="STKaiti" charset="-122"/>
                          <a:cs typeface="STKaiti" charset="-122"/>
                        </a:rPr>
                        <a:t>q</a:t>
                      </a:r>
                      <a:r>
                        <a:rPr lang="zh-CN" altLang="en-US" sz="2000" dirty="0">
                          <a:solidFill>
                            <a:schemeClr val="tx1"/>
                          </a:solidFill>
                          <a:latin typeface="STKaiti" charset="-122"/>
                          <a:ea typeface="STKaiti" charset="-122"/>
                          <a:cs typeface="STKaiti" charset="-122"/>
                        </a:rPr>
                        <a:t>为满，返回</a:t>
                      </a:r>
                      <a:r>
                        <a:rPr lang="en-US" altLang="zh-CN" sz="2000" dirty="0">
                          <a:solidFill>
                            <a:schemeClr val="tx1"/>
                          </a:solidFill>
                          <a:latin typeface="STKaiti" charset="-122"/>
                          <a:ea typeface="STKaiti" charset="-122"/>
                          <a:cs typeface="STKaiti" charset="-122"/>
                        </a:rPr>
                        <a:t>true</a:t>
                      </a:r>
                      <a:r>
                        <a:rPr lang="zh-CN" altLang="en-US" sz="2000" dirty="0">
                          <a:solidFill>
                            <a:schemeClr val="tx1"/>
                          </a:solidFill>
                          <a:latin typeface="STKaiti" charset="-122"/>
                          <a:ea typeface="STKaiti" charset="-122"/>
                          <a:cs typeface="STKaiti" charset="-122"/>
                        </a:rPr>
                        <a:t>，否则返回</a:t>
                      </a:r>
                      <a:r>
                        <a:rPr lang="en-US" altLang="zh-CN" sz="2000" dirty="0">
                          <a:solidFill>
                            <a:schemeClr val="tx1"/>
                          </a:solidFill>
                          <a:latin typeface="STKaiti" charset="-122"/>
                          <a:ea typeface="STKaiti" charset="-122"/>
                          <a:cs typeface="STKaiti" charset="-122"/>
                        </a:rPr>
                        <a:t>false</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extLst>
                  <a:ext uri="{0D108BD9-81ED-4DB2-BD59-A6C34878D82A}">
                    <a16:rowId xmlns:a16="http://schemas.microsoft.com/office/drawing/2014/main" val="10005"/>
                  </a:ext>
                </a:extLst>
              </a:tr>
              <a:tr h="370840">
                <a:tc>
                  <a:txBody>
                    <a:bodyPr/>
                    <a:lstStyle/>
                    <a:p>
                      <a:r>
                        <a:rPr lang="zh-CN" altLang="en-US" sz="2000" dirty="0">
                          <a:solidFill>
                            <a:schemeClr val="tx1"/>
                          </a:solidFill>
                          <a:latin typeface="STKaiti" charset="-122"/>
                          <a:ea typeface="STKaiti" charset="-122"/>
                          <a:cs typeface="STKaiti" charset="-122"/>
                        </a:rPr>
                        <a:t>入队</a:t>
                      </a:r>
                    </a:p>
                  </a:txBody>
                  <a:tcPr>
                    <a:solidFill>
                      <a:schemeClr val="accent3">
                        <a:lumMod val="20000"/>
                        <a:lumOff val="80000"/>
                      </a:schemeClr>
                    </a:solidFill>
                  </a:tcPr>
                </a:tc>
                <a:tc>
                  <a:txBody>
                    <a:bodyPr/>
                    <a:lstStyle/>
                    <a:p>
                      <a:r>
                        <a:rPr lang="en-US" altLang="zh-CN" sz="2000" dirty="0">
                          <a:solidFill>
                            <a:schemeClr val="tx1"/>
                          </a:solidFill>
                          <a:latin typeface="STKaiti" charset="-122"/>
                          <a:ea typeface="STKaiti" charset="-122"/>
                          <a:cs typeface="STKaiti" charset="-122"/>
                        </a:rPr>
                        <a:t>Status </a:t>
                      </a:r>
                      <a:r>
                        <a:rPr lang="en-US" altLang="zh-CN" sz="2000" dirty="0" err="1">
                          <a:solidFill>
                            <a:schemeClr val="tx1"/>
                          </a:solidFill>
                          <a:latin typeface="STKaiti" charset="-122"/>
                          <a:ea typeface="STKaiti" charset="-122"/>
                          <a:cs typeface="STKaiti" charset="-122"/>
                        </a:rPr>
                        <a:t>Queue_Push</a:t>
                      </a:r>
                      <a:r>
                        <a:rPr lang="en-US" altLang="zh-CN" sz="2000" dirty="0">
                          <a:solidFill>
                            <a:schemeClr val="tx1"/>
                          </a:solidFill>
                          <a:latin typeface="STKaiti" charset="-122"/>
                          <a:ea typeface="STKaiti" charset="-122"/>
                          <a:cs typeface="STKaiti" charset="-122"/>
                        </a:rPr>
                        <a:t>(</a:t>
                      </a:r>
                      <a:r>
                        <a:rPr lang="en-US" altLang="zh-CN" sz="2000" dirty="0" err="1">
                          <a:solidFill>
                            <a:schemeClr val="tx1"/>
                          </a:solidFill>
                          <a:latin typeface="STKaiti" charset="-122"/>
                          <a:ea typeface="STKaiti" charset="-122"/>
                          <a:cs typeface="STKaiti" charset="-122"/>
                        </a:rPr>
                        <a:t>QueuePtr</a:t>
                      </a:r>
                      <a:r>
                        <a:rPr lang="en-US" altLang="zh-CN" sz="2000" dirty="0">
                          <a:solidFill>
                            <a:schemeClr val="tx1"/>
                          </a:solidFill>
                          <a:latin typeface="STKaiti" charset="-122"/>
                          <a:ea typeface="STKaiti" charset="-122"/>
                          <a:cs typeface="STKaiti" charset="-122"/>
                        </a:rPr>
                        <a:t> q, </a:t>
                      </a:r>
                      <a:r>
                        <a:rPr lang="en-US" altLang="zh-CN" sz="2000" dirty="0" err="1">
                          <a:solidFill>
                            <a:schemeClr val="tx1"/>
                          </a:solidFill>
                          <a:latin typeface="STKaiti" charset="-122"/>
                          <a:ea typeface="STKaiti" charset="-122"/>
                          <a:cs typeface="STKaiti" charset="-122"/>
                        </a:rPr>
                        <a:t>QueueEntry</a:t>
                      </a:r>
                      <a:r>
                        <a:rPr lang="en-US" altLang="zh-CN" sz="2000" dirty="0">
                          <a:solidFill>
                            <a:schemeClr val="tx1"/>
                          </a:solidFill>
                          <a:latin typeface="STKaiti" charset="-122"/>
                          <a:ea typeface="STKaiti" charset="-122"/>
                          <a:cs typeface="STKaiti" charset="-122"/>
                        </a:rPr>
                        <a:t> item)</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tc>
                  <a:txBody>
                    <a:bodyPr/>
                    <a:lstStyle/>
                    <a:p>
                      <a:r>
                        <a:rPr lang="zh-CN" altLang="en-US" sz="2000" dirty="0">
                          <a:solidFill>
                            <a:schemeClr val="tx1"/>
                          </a:solidFill>
                          <a:latin typeface="STKaiti" charset="-122"/>
                          <a:ea typeface="STKaiti" charset="-122"/>
                          <a:cs typeface="STKaiti" charset="-122"/>
                        </a:rPr>
                        <a:t>若队列</a:t>
                      </a:r>
                      <a:r>
                        <a:rPr lang="en-US" altLang="zh-CN" sz="2000" dirty="0">
                          <a:solidFill>
                            <a:schemeClr val="tx1"/>
                          </a:solidFill>
                          <a:latin typeface="STKaiti" charset="-122"/>
                          <a:ea typeface="STKaiti" charset="-122"/>
                          <a:cs typeface="STKaiti" charset="-122"/>
                        </a:rPr>
                        <a:t>q</a:t>
                      </a:r>
                      <a:r>
                        <a:rPr lang="zh-CN" altLang="en-US" sz="2000" dirty="0">
                          <a:solidFill>
                            <a:schemeClr val="tx1"/>
                          </a:solidFill>
                          <a:latin typeface="STKaiti" charset="-122"/>
                          <a:ea typeface="STKaiti" charset="-122"/>
                          <a:cs typeface="STKaiti" charset="-122"/>
                        </a:rPr>
                        <a:t>不满，将</a:t>
                      </a:r>
                      <a:r>
                        <a:rPr lang="en-US" altLang="zh-CN" sz="2000" dirty="0">
                          <a:solidFill>
                            <a:schemeClr val="tx1"/>
                          </a:solidFill>
                          <a:latin typeface="STKaiti" charset="-122"/>
                          <a:ea typeface="STKaiti" charset="-122"/>
                          <a:cs typeface="STKaiti" charset="-122"/>
                        </a:rPr>
                        <a:t>item</a:t>
                      </a:r>
                      <a:r>
                        <a:rPr lang="zh-CN" altLang="en-US" sz="2000" dirty="0">
                          <a:solidFill>
                            <a:schemeClr val="tx1"/>
                          </a:solidFill>
                          <a:latin typeface="STKaiti" charset="-122"/>
                          <a:ea typeface="STKaiti" charset="-122"/>
                          <a:cs typeface="STKaiti" charset="-122"/>
                        </a:rPr>
                        <a:t>添加到队尾，返回</a:t>
                      </a:r>
                      <a:r>
                        <a:rPr lang="en-US" altLang="zh-CN" sz="2000" dirty="0">
                          <a:solidFill>
                            <a:schemeClr val="tx1"/>
                          </a:solidFill>
                          <a:latin typeface="STKaiti" charset="-122"/>
                          <a:ea typeface="STKaiti" charset="-122"/>
                          <a:cs typeface="STKaiti" charset="-122"/>
                        </a:rPr>
                        <a:t>true</a:t>
                      </a:r>
                      <a:r>
                        <a:rPr lang="zh-CN" altLang="en-US" sz="2000" dirty="0">
                          <a:solidFill>
                            <a:schemeClr val="tx1"/>
                          </a:solidFill>
                          <a:latin typeface="STKaiti" charset="-122"/>
                          <a:ea typeface="STKaiti" charset="-122"/>
                          <a:cs typeface="STKaiti" charset="-122"/>
                        </a:rPr>
                        <a:t>，否则返回</a:t>
                      </a:r>
                      <a:r>
                        <a:rPr lang="en-US" altLang="zh-CN" sz="2000" dirty="0">
                          <a:solidFill>
                            <a:schemeClr val="tx1"/>
                          </a:solidFill>
                          <a:latin typeface="STKaiti" charset="-122"/>
                          <a:ea typeface="STKaiti" charset="-122"/>
                          <a:cs typeface="STKaiti" charset="-122"/>
                        </a:rPr>
                        <a:t>overflow</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extLst>
                  <a:ext uri="{0D108BD9-81ED-4DB2-BD59-A6C34878D82A}">
                    <a16:rowId xmlns:a16="http://schemas.microsoft.com/office/drawing/2014/main" val="10006"/>
                  </a:ext>
                </a:extLst>
              </a:tr>
              <a:tr h="370840">
                <a:tc>
                  <a:txBody>
                    <a:bodyPr/>
                    <a:lstStyle/>
                    <a:p>
                      <a:r>
                        <a:rPr lang="zh-CN" altLang="en-US" sz="2000" dirty="0">
                          <a:solidFill>
                            <a:schemeClr val="tx1"/>
                          </a:solidFill>
                          <a:latin typeface="STKaiti" charset="-122"/>
                          <a:ea typeface="STKaiti" charset="-122"/>
                          <a:cs typeface="STKaiti" charset="-122"/>
                        </a:rPr>
                        <a:t>出队</a:t>
                      </a:r>
                    </a:p>
                  </a:txBody>
                  <a:tcPr>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STKaiti" charset="-122"/>
                          <a:ea typeface="STKaiti" charset="-122"/>
                          <a:cs typeface="STKaiti" charset="-122"/>
                        </a:rPr>
                        <a:t>Status </a:t>
                      </a:r>
                      <a:r>
                        <a:rPr lang="en-US" altLang="zh-CN" sz="2000" dirty="0" err="1">
                          <a:solidFill>
                            <a:schemeClr val="tx1"/>
                          </a:solidFill>
                          <a:latin typeface="STKaiti" charset="-122"/>
                          <a:ea typeface="STKaiti" charset="-122"/>
                          <a:cs typeface="STKaiti" charset="-122"/>
                        </a:rPr>
                        <a:t>Queue_Pop</a:t>
                      </a:r>
                      <a:r>
                        <a:rPr lang="en-US" altLang="zh-CN" sz="2000" dirty="0">
                          <a:solidFill>
                            <a:schemeClr val="tx1"/>
                          </a:solidFill>
                          <a:latin typeface="STKaiti" charset="-122"/>
                          <a:ea typeface="STKaiti" charset="-122"/>
                          <a:cs typeface="STKaiti" charset="-122"/>
                        </a:rPr>
                        <a:t>(</a:t>
                      </a:r>
                      <a:r>
                        <a:rPr lang="en-US" altLang="zh-CN" sz="2000" dirty="0" err="1">
                          <a:solidFill>
                            <a:schemeClr val="tx1"/>
                          </a:solidFill>
                          <a:latin typeface="STKaiti" charset="-122"/>
                          <a:ea typeface="STKaiti" charset="-122"/>
                          <a:cs typeface="STKaiti" charset="-122"/>
                        </a:rPr>
                        <a:t>QueuePtr</a:t>
                      </a:r>
                      <a:r>
                        <a:rPr lang="en-US" altLang="zh-CN" sz="2000" dirty="0">
                          <a:solidFill>
                            <a:schemeClr val="tx1"/>
                          </a:solidFill>
                          <a:latin typeface="STKaiti" charset="-122"/>
                          <a:ea typeface="STKaiti" charset="-122"/>
                          <a:cs typeface="STKaiti" charset="-122"/>
                        </a:rPr>
                        <a:t> q, </a:t>
                      </a:r>
                      <a:r>
                        <a:rPr lang="en-US" altLang="zh-CN" sz="2000" dirty="0" err="1">
                          <a:solidFill>
                            <a:schemeClr val="tx1"/>
                          </a:solidFill>
                          <a:latin typeface="STKaiti" charset="-122"/>
                          <a:ea typeface="STKaiti" charset="-122"/>
                          <a:cs typeface="STKaiti" charset="-122"/>
                        </a:rPr>
                        <a:t>QueueEntry</a:t>
                      </a:r>
                      <a:r>
                        <a:rPr lang="en-US" altLang="zh-CN" sz="2000" dirty="0">
                          <a:solidFill>
                            <a:schemeClr val="tx1"/>
                          </a:solidFill>
                          <a:latin typeface="STKaiti" charset="-122"/>
                          <a:ea typeface="STKaiti" charset="-122"/>
                          <a:cs typeface="STKaiti" charset="-122"/>
                        </a:rPr>
                        <a:t> </a:t>
                      </a:r>
                      <a:r>
                        <a:rPr lang="zh-CN" altLang="en-US" sz="2000" dirty="0">
                          <a:solidFill>
                            <a:schemeClr val="tx1"/>
                          </a:solidFill>
                          <a:latin typeface="STKaiti" charset="-122"/>
                          <a:ea typeface="STKaiti" charset="-122"/>
                          <a:cs typeface="STKaiti" charset="-122"/>
                        </a:rPr>
                        <a:t>*</a:t>
                      </a:r>
                      <a:r>
                        <a:rPr lang="en-US" altLang="zh-CN" sz="2000" dirty="0">
                          <a:solidFill>
                            <a:schemeClr val="tx1"/>
                          </a:solidFill>
                          <a:latin typeface="STKaiti" charset="-122"/>
                          <a:ea typeface="STKaiti" charset="-122"/>
                          <a:cs typeface="STKaiti" charset="-122"/>
                        </a:rPr>
                        <a:t>item)</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tc>
                  <a:txBody>
                    <a:bodyPr/>
                    <a:lstStyle/>
                    <a:p>
                      <a:r>
                        <a:rPr lang="zh-CN" altLang="en-US" sz="2000" dirty="0">
                          <a:solidFill>
                            <a:schemeClr val="tx1"/>
                          </a:solidFill>
                          <a:latin typeface="STKaiti" charset="-122"/>
                          <a:ea typeface="STKaiti" charset="-122"/>
                          <a:cs typeface="STKaiti" charset="-122"/>
                        </a:rPr>
                        <a:t>若队列</a:t>
                      </a:r>
                      <a:r>
                        <a:rPr lang="en-US" altLang="zh-CN" sz="2000" dirty="0">
                          <a:solidFill>
                            <a:schemeClr val="tx1"/>
                          </a:solidFill>
                          <a:latin typeface="STKaiti" charset="-122"/>
                          <a:ea typeface="STKaiti" charset="-122"/>
                          <a:cs typeface="STKaiti" charset="-122"/>
                        </a:rPr>
                        <a:t>q</a:t>
                      </a:r>
                      <a:r>
                        <a:rPr lang="zh-CN" altLang="en-US" sz="2000" dirty="0">
                          <a:solidFill>
                            <a:schemeClr val="tx1"/>
                          </a:solidFill>
                          <a:latin typeface="STKaiti" charset="-122"/>
                          <a:ea typeface="STKaiti" charset="-122"/>
                          <a:cs typeface="STKaiti" charset="-122"/>
                        </a:rPr>
                        <a:t>不空，将队头数据元素放入</a:t>
                      </a:r>
                      <a:r>
                        <a:rPr lang="en-US" altLang="zh-CN" sz="2000" dirty="0">
                          <a:solidFill>
                            <a:schemeClr val="tx1"/>
                          </a:solidFill>
                          <a:latin typeface="STKaiti" charset="-122"/>
                          <a:ea typeface="STKaiti" charset="-122"/>
                          <a:cs typeface="STKaiti" charset="-122"/>
                        </a:rPr>
                        <a:t>item</a:t>
                      </a:r>
                      <a:r>
                        <a:rPr lang="zh-CN" altLang="en-US" sz="2000" dirty="0">
                          <a:solidFill>
                            <a:schemeClr val="tx1"/>
                          </a:solidFill>
                          <a:latin typeface="STKaiti" charset="-122"/>
                          <a:ea typeface="STKaiti" charset="-122"/>
                          <a:cs typeface="STKaiti" charset="-122"/>
                        </a:rPr>
                        <a:t>，并删除该数据元素，返回</a:t>
                      </a:r>
                      <a:r>
                        <a:rPr lang="en-US" altLang="zh-CN" sz="2000" dirty="0">
                          <a:solidFill>
                            <a:schemeClr val="tx1"/>
                          </a:solidFill>
                          <a:latin typeface="STKaiti" charset="-122"/>
                          <a:ea typeface="STKaiti" charset="-122"/>
                          <a:cs typeface="STKaiti" charset="-122"/>
                        </a:rPr>
                        <a:t>true</a:t>
                      </a:r>
                      <a:r>
                        <a:rPr lang="zh-CN" altLang="en-US" sz="2000" dirty="0">
                          <a:solidFill>
                            <a:schemeClr val="tx1"/>
                          </a:solidFill>
                          <a:latin typeface="STKaiti" charset="-122"/>
                          <a:ea typeface="STKaiti" charset="-122"/>
                          <a:cs typeface="STKaiti" charset="-122"/>
                        </a:rPr>
                        <a:t>，否则返回</a:t>
                      </a:r>
                      <a:r>
                        <a:rPr lang="en-US" altLang="zh-CN" sz="2000" dirty="0">
                          <a:solidFill>
                            <a:schemeClr val="tx1"/>
                          </a:solidFill>
                          <a:latin typeface="STKaiti" charset="-122"/>
                          <a:ea typeface="STKaiti" charset="-122"/>
                          <a:cs typeface="STKaiti" charset="-122"/>
                        </a:rPr>
                        <a:t>underflow</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extLst>
                  <a:ext uri="{0D108BD9-81ED-4DB2-BD59-A6C34878D82A}">
                    <a16:rowId xmlns:a16="http://schemas.microsoft.com/office/drawing/2014/main" val="10007"/>
                  </a:ext>
                </a:extLst>
              </a:tr>
              <a:tr h="370840">
                <a:tc>
                  <a:txBody>
                    <a:bodyPr/>
                    <a:lstStyle/>
                    <a:p>
                      <a:r>
                        <a:rPr lang="zh-CN" altLang="en-US" sz="2000" dirty="0">
                          <a:solidFill>
                            <a:schemeClr val="tx1"/>
                          </a:solidFill>
                          <a:latin typeface="STKaiti" charset="-122"/>
                          <a:ea typeface="STKaiti" charset="-122"/>
                          <a:cs typeface="STKaiti" charset="-122"/>
                        </a:rPr>
                        <a:t>取队头元素</a:t>
                      </a:r>
                    </a:p>
                  </a:txBody>
                  <a:tcPr>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STKaiti" charset="-122"/>
                          <a:ea typeface="STKaiti" charset="-122"/>
                          <a:cs typeface="STKaiti" charset="-122"/>
                        </a:rPr>
                        <a:t>Status </a:t>
                      </a:r>
                      <a:r>
                        <a:rPr lang="en-US" altLang="zh-CN" sz="2000" dirty="0" err="1">
                          <a:solidFill>
                            <a:schemeClr val="tx1"/>
                          </a:solidFill>
                          <a:latin typeface="STKaiti" charset="-122"/>
                          <a:ea typeface="STKaiti" charset="-122"/>
                          <a:cs typeface="STKaiti" charset="-122"/>
                        </a:rPr>
                        <a:t>Queue_Front</a:t>
                      </a:r>
                      <a:r>
                        <a:rPr lang="en-US" altLang="zh-CN" sz="2000" dirty="0">
                          <a:solidFill>
                            <a:schemeClr val="tx1"/>
                          </a:solidFill>
                          <a:latin typeface="STKaiti" charset="-122"/>
                          <a:ea typeface="STKaiti" charset="-122"/>
                          <a:cs typeface="STKaiti" charset="-122"/>
                        </a:rPr>
                        <a:t>(</a:t>
                      </a:r>
                      <a:r>
                        <a:rPr lang="en-US" altLang="zh-CN" sz="2000" dirty="0" err="1">
                          <a:solidFill>
                            <a:schemeClr val="tx1"/>
                          </a:solidFill>
                          <a:latin typeface="STKaiti" charset="-122"/>
                          <a:ea typeface="STKaiti" charset="-122"/>
                          <a:cs typeface="STKaiti" charset="-122"/>
                        </a:rPr>
                        <a:t>QueuePtr</a:t>
                      </a:r>
                      <a:r>
                        <a:rPr lang="en-US" altLang="zh-CN" sz="2000" dirty="0">
                          <a:solidFill>
                            <a:schemeClr val="tx1"/>
                          </a:solidFill>
                          <a:latin typeface="STKaiti" charset="-122"/>
                          <a:ea typeface="STKaiti" charset="-122"/>
                          <a:cs typeface="STKaiti" charset="-122"/>
                        </a:rPr>
                        <a:t> q, </a:t>
                      </a:r>
                      <a:r>
                        <a:rPr lang="en-US" altLang="zh-CN" sz="2000" dirty="0" err="1">
                          <a:solidFill>
                            <a:schemeClr val="tx1"/>
                          </a:solidFill>
                          <a:latin typeface="STKaiti" charset="-122"/>
                          <a:ea typeface="STKaiti" charset="-122"/>
                          <a:cs typeface="STKaiti" charset="-122"/>
                        </a:rPr>
                        <a:t>QueueEntry</a:t>
                      </a:r>
                      <a:r>
                        <a:rPr lang="en-US" altLang="zh-CN" sz="2000" dirty="0">
                          <a:solidFill>
                            <a:schemeClr val="tx1"/>
                          </a:solidFill>
                          <a:latin typeface="STKaiti" charset="-122"/>
                          <a:ea typeface="STKaiti" charset="-122"/>
                          <a:cs typeface="STKaiti" charset="-122"/>
                        </a:rPr>
                        <a:t> </a:t>
                      </a:r>
                      <a:r>
                        <a:rPr lang="zh-CN" altLang="en-US" sz="2000" dirty="0">
                          <a:solidFill>
                            <a:schemeClr val="tx1"/>
                          </a:solidFill>
                          <a:latin typeface="STKaiti" charset="-122"/>
                          <a:ea typeface="STKaiti" charset="-122"/>
                          <a:cs typeface="STKaiti" charset="-122"/>
                        </a:rPr>
                        <a:t>*</a:t>
                      </a:r>
                      <a:r>
                        <a:rPr lang="en-US" altLang="zh-CN" sz="2000" dirty="0">
                          <a:solidFill>
                            <a:schemeClr val="tx1"/>
                          </a:solidFill>
                          <a:latin typeface="STKaiti" charset="-122"/>
                          <a:ea typeface="STKaiti" charset="-122"/>
                          <a:cs typeface="STKaiti" charset="-122"/>
                        </a:rPr>
                        <a:t>item)</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tc>
                  <a:txBody>
                    <a:bodyPr/>
                    <a:lstStyle/>
                    <a:p>
                      <a:r>
                        <a:rPr lang="zh-CN" altLang="en-US" sz="2000" dirty="0">
                          <a:solidFill>
                            <a:schemeClr val="tx1"/>
                          </a:solidFill>
                          <a:latin typeface="STKaiti" charset="-122"/>
                          <a:ea typeface="STKaiti" charset="-122"/>
                          <a:cs typeface="STKaiti" charset="-122"/>
                        </a:rPr>
                        <a:t>若队列</a:t>
                      </a:r>
                      <a:r>
                        <a:rPr lang="en-US" altLang="zh-CN" sz="2000" dirty="0">
                          <a:solidFill>
                            <a:schemeClr val="tx1"/>
                          </a:solidFill>
                          <a:latin typeface="STKaiti" charset="-122"/>
                          <a:ea typeface="STKaiti" charset="-122"/>
                          <a:cs typeface="STKaiti" charset="-122"/>
                        </a:rPr>
                        <a:t>q</a:t>
                      </a:r>
                      <a:r>
                        <a:rPr lang="zh-CN" altLang="en-US" sz="2000" dirty="0">
                          <a:solidFill>
                            <a:schemeClr val="tx1"/>
                          </a:solidFill>
                          <a:latin typeface="STKaiti" charset="-122"/>
                          <a:ea typeface="STKaiti" charset="-122"/>
                          <a:cs typeface="STKaiti" charset="-122"/>
                        </a:rPr>
                        <a:t>不空，将队头数据元素放入</a:t>
                      </a:r>
                      <a:r>
                        <a:rPr lang="en-US" altLang="zh-CN" sz="2000" dirty="0">
                          <a:solidFill>
                            <a:schemeClr val="tx1"/>
                          </a:solidFill>
                          <a:latin typeface="STKaiti" charset="-122"/>
                          <a:ea typeface="STKaiti" charset="-122"/>
                          <a:cs typeface="STKaiti" charset="-122"/>
                        </a:rPr>
                        <a:t>item</a:t>
                      </a:r>
                      <a:r>
                        <a:rPr lang="zh-CN" altLang="en-US" sz="2000" dirty="0">
                          <a:solidFill>
                            <a:schemeClr val="tx1"/>
                          </a:solidFill>
                          <a:latin typeface="STKaiti" charset="-122"/>
                          <a:ea typeface="STKaiti" charset="-122"/>
                          <a:cs typeface="STKaiti" charset="-122"/>
                        </a:rPr>
                        <a:t>，返回</a:t>
                      </a:r>
                      <a:r>
                        <a:rPr lang="en-US" altLang="zh-CN" sz="2000" dirty="0">
                          <a:solidFill>
                            <a:schemeClr val="tx1"/>
                          </a:solidFill>
                          <a:latin typeface="STKaiti" charset="-122"/>
                          <a:ea typeface="STKaiti" charset="-122"/>
                          <a:cs typeface="STKaiti" charset="-122"/>
                        </a:rPr>
                        <a:t>true</a:t>
                      </a:r>
                      <a:r>
                        <a:rPr lang="zh-CN" altLang="en-US" sz="2000" dirty="0">
                          <a:solidFill>
                            <a:schemeClr val="tx1"/>
                          </a:solidFill>
                          <a:latin typeface="STKaiti" charset="-122"/>
                          <a:ea typeface="STKaiti" charset="-122"/>
                          <a:cs typeface="STKaiti" charset="-122"/>
                        </a:rPr>
                        <a:t>，否则返回</a:t>
                      </a:r>
                      <a:r>
                        <a:rPr lang="en-US" altLang="zh-CN" sz="2000" dirty="0">
                          <a:solidFill>
                            <a:schemeClr val="tx1"/>
                          </a:solidFill>
                          <a:latin typeface="STKaiti" charset="-122"/>
                          <a:ea typeface="STKaiti" charset="-122"/>
                          <a:cs typeface="STKaiti" charset="-122"/>
                        </a:rPr>
                        <a:t>underflow</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30757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985837" y="0"/>
            <a:ext cx="10784806"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、队列的顺序存储</a:t>
            </a:r>
            <a:endParaRPr kumimoji="1" lang="en-US" altLang="zh-CN" sz="2800" dirty="0">
              <a:latin typeface="STKaiti" charset="-122"/>
              <a:ea typeface="STKaiti" charset="-122"/>
              <a:cs typeface="STKaiti" charset="-122"/>
            </a:endParaRPr>
          </a:p>
        </p:txBody>
      </p:sp>
      <p:sp>
        <p:nvSpPr>
          <p:cNvPr id="2" name="文本框 1"/>
          <p:cNvSpPr txBox="1"/>
          <p:nvPr/>
        </p:nvSpPr>
        <p:spPr>
          <a:xfrm>
            <a:off x="1883093" y="723127"/>
            <a:ext cx="8772525" cy="2246769"/>
          </a:xfrm>
          <a:prstGeom prst="rect">
            <a:avLst/>
          </a:prstGeom>
          <a:noFill/>
        </p:spPr>
        <p:txBody>
          <a:bodyPr wrap="square" rtlCol="0">
            <a:spAutoFit/>
          </a:bodyPr>
          <a:lstStyle/>
          <a:p>
            <a:r>
              <a:rPr kumimoji="1" lang="zh-CN" altLang="en-US" sz="2800" dirty="0">
                <a:latin typeface="STKaiti" charset="-122"/>
                <a:ea typeface="STKaiti" charset="-122"/>
                <a:cs typeface="STKaiti" charset="-122"/>
              </a:rPr>
              <a:t>顺序存储的队列称为</a:t>
            </a:r>
            <a:r>
              <a:rPr kumimoji="1" lang="zh-CN" altLang="en-US" sz="2800" dirty="0">
                <a:solidFill>
                  <a:schemeClr val="accent2"/>
                </a:solidFill>
                <a:latin typeface="STKaiti" charset="-122"/>
                <a:ea typeface="STKaiti" charset="-122"/>
                <a:cs typeface="STKaiti" charset="-122"/>
              </a:rPr>
              <a:t>顺序队列</a:t>
            </a:r>
            <a:r>
              <a:rPr kumimoji="1" lang="zh-CN" altLang="en-US" sz="2800" dirty="0">
                <a:latin typeface="STKaiti" charset="-122"/>
                <a:ea typeface="STKaiti" charset="-122"/>
                <a:cs typeface="STKaiti" charset="-122"/>
              </a:rPr>
              <a:t>。</a:t>
            </a:r>
            <a:endParaRPr kumimoji="1" lang="en-US" altLang="zh-CN" sz="2800" dirty="0">
              <a:latin typeface="STKaiti" charset="-122"/>
              <a:ea typeface="STKaiti" charset="-122"/>
              <a:cs typeface="STKaiti" charset="-122"/>
            </a:endParaRPr>
          </a:p>
          <a:p>
            <a:r>
              <a:rPr kumimoji="1" lang="zh-CN" altLang="en-US" sz="2800" dirty="0">
                <a:latin typeface="STKaiti" charset="-122"/>
                <a:ea typeface="STKaiti" charset="-122"/>
                <a:cs typeface="STKaiti" charset="-122"/>
              </a:rPr>
              <a:t>和顺序表一样，顺序队列需要用一个向量空间来存储当前队列中的数据元素。由于队头和队尾随时变化，因此，顺序队列除了数据区外，至少还需要设置队头、队尾两个指针。</a:t>
            </a:r>
            <a:endParaRPr kumimoji="1" lang="en-US" altLang="zh-CN" sz="2800" dirty="0">
              <a:latin typeface="STKaiti" charset="-122"/>
              <a:ea typeface="STKaiti" charset="-122"/>
              <a:cs typeface="STKaiti" charset="-122"/>
            </a:endParaRPr>
          </a:p>
        </p:txBody>
      </p:sp>
      <p:sp>
        <p:nvSpPr>
          <p:cNvPr id="3" name="矩形 2"/>
          <p:cNvSpPr/>
          <p:nvPr/>
        </p:nvSpPr>
        <p:spPr>
          <a:xfrm>
            <a:off x="2533650" y="3169803"/>
            <a:ext cx="6096000" cy="1569660"/>
          </a:xfrm>
          <a:prstGeom prst="rect">
            <a:avLst/>
          </a:prstGeom>
        </p:spPr>
        <p:txBody>
          <a:bodyPr>
            <a:spAutoFit/>
          </a:bodyPr>
          <a:lstStyle/>
          <a:p>
            <a:r>
              <a:rPr lang="de-DE" altLang="zh-CN" sz="2400" b="1" dirty="0" err="1">
                <a:solidFill>
                  <a:srgbClr val="9B2393"/>
                </a:solidFill>
                <a:latin typeface="Menlo" charset="0"/>
              </a:rPr>
              <a:t>typedef</a:t>
            </a:r>
            <a:r>
              <a:rPr lang="de-DE" altLang="zh-CN" sz="2400" dirty="0">
                <a:solidFill>
                  <a:srgbClr val="9B2393"/>
                </a:solidFill>
                <a:latin typeface="Menlo" charset="0"/>
              </a:rPr>
              <a:t> </a:t>
            </a:r>
            <a:r>
              <a:rPr lang="de-DE" altLang="zh-CN" sz="2400" b="1" dirty="0" err="1">
                <a:solidFill>
                  <a:srgbClr val="9B2393"/>
                </a:solidFill>
                <a:latin typeface="Menlo" charset="0"/>
              </a:rPr>
              <a:t>struct</a:t>
            </a:r>
            <a:r>
              <a:rPr lang="de-DE" altLang="zh-CN" sz="2400" dirty="0">
                <a:solidFill>
                  <a:srgbClr val="9B2393"/>
                </a:solidFill>
                <a:latin typeface="Menlo" charset="0"/>
              </a:rPr>
              <a:t>{</a:t>
            </a:r>
          </a:p>
          <a:p>
            <a:r>
              <a:rPr lang="de-DE" altLang="zh-CN" sz="2400" dirty="0">
                <a:solidFill>
                  <a:srgbClr val="000000"/>
                </a:solidFill>
                <a:latin typeface="Menlo" charset="0"/>
              </a:rPr>
              <a:t>    </a:t>
            </a:r>
            <a:r>
              <a:rPr lang="de-DE" altLang="zh-CN" sz="2400" b="1" dirty="0" err="1">
                <a:solidFill>
                  <a:srgbClr val="9B2393"/>
                </a:solidFill>
                <a:latin typeface="Menlo" charset="0"/>
              </a:rPr>
              <a:t>int</a:t>
            </a:r>
            <a:r>
              <a:rPr lang="de-DE" altLang="zh-CN" sz="2400" dirty="0">
                <a:solidFill>
                  <a:srgbClr val="000000"/>
                </a:solidFill>
                <a:latin typeface="Menlo" charset="0"/>
              </a:rPr>
              <a:t> </a:t>
            </a:r>
            <a:r>
              <a:rPr lang="de-DE" altLang="zh-CN" sz="2400" dirty="0" err="1">
                <a:solidFill>
                  <a:srgbClr val="000000"/>
                </a:solidFill>
                <a:latin typeface="Menlo" charset="0"/>
              </a:rPr>
              <a:t>elem</a:t>
            </a:r>
            <a:r>
              <a:rPr lang="de-DE" altLang="zh-CN" sz="2400" dirty="0">
                <a:solidFill>
                  <a:srgbClr val="000000"/>
                </a:solidFill>
                <a:latin typeface="Menlo" charset="0"/>
              </a:rPr>
              <a:t>[</a:t>
            </a:r>
            <a:r>
              <a:rPr lang="de-DE" altLang="zh-CN" sz="2400" dirty="0" err="1">
                <a:solidFill>
                  <a:srgbClr val="643820"/>
                </a:solidFill>
                <a:latin typeface="Menlo" charset="0"/>
              </a:rPr>
              <a:t>maxsize</a:t>
            </a:r>
            <a:r>
              <a:rPr lang="de-DE" altLang="zh-CN" sz="2400" dirty="0">
                <a:solidFill>
                  <a:srgbClr val="000000"/>
                </a:solidFill>
                <a:latin typeface="Menlo" charset="0"/>
              </a:rPr>
              <a:t>];</a:t>
            </a:r>
          </a:p>
          <a:p>
            <a:r>
              <a:rPr lang="de-DE" altLang="zh-CN" sz="2400" dirty="0">
                <a:solidFill>
                  <a:srgbClr val="000000"/>
                </a:solidFill>
                <a:latin typeface="Menlo" charset="0"/>
              </a:rPr>
              <a:t>    </a:t>
            </a:r>
            <a:r>
              <a:rPr lang="de-DE" altLang="zh-CN" sz="2400" b="1" dirty="0" err="1">
                <a:solidFill>
                  <a:srgbClr val="9B2393"/>
                </a:solidFill>
                <a:latin typeface="Menlo" charset="0"/>
              </a:rPr>
              <a:t>int</a:t>
            </a:r>
            <a:r>
              <a:rPr lang="de-DE" altLang="zh-CN" sz="2400" dirty="0">
                <a:solidFill>
                  <a:srgbClr val="000000"/>
                </a:solidFill>
                <a:latin typeface="Menlo" charset="0"/>
              </a:rPr>
              <a:t> front, </a:t>
            </a:r>
            <a:r>
              <a:rPr lang="de-DE" altLang="zh-CN" sz="2400" dirty="0" err="1">
                <a:solidFill>
                  <a:srgbClr val="000000"/>
                </a:solidFill>
                <a:latin typeface="Menlo" charset="0"/>
              </a:rPr>
              <a:t>rear</a:t>
            </a:r>
            <a:r>
              <a:rPr lang="de-DE" altLang="zh-CN" sz="2400" dirty="0">
                <a:solidFill>
                  <a:srgbClr val="000000"/>
                </a:solidFill>
                <a:latin typeface="Menlo" charset="0"/>
              </a:rPr>
              <a:t>;</a:t>
            </a:r>
          </a:p>
          <a:p>
            <a:r>
              <a:rPr lang="de-DE" altLang="zh-CN" sz="2400" dirty="0">
                <a:solidFill>
                  <a:srgbClr val="0B4F79"/>
                </a:solidFill>
                <a:latin typeface="Menlo" charset="0"/>
              </a:rPr>
              <a:t>}</a:t>
            </a:r>
            <a:r>
              <a:rPr lang="de-DE" altLang="zh-CN" sz="2400" dirty="0" err="1">
                <a:solidFill>
                  <a:srgbClr val="0B4F79"/>
                </a:solidFill>
                <a:latin typeface="Menlo" charset="0"/>
              </a:rPr>
              <a:t>squeuetp</a:t>
            </a:r>
            <a:r>
              <a:rPr lang="de-DE" altLang="zh-CN" sz="2400" dirty="0">
                <a:solidFill>
                  <a:srgbClr val="0B4F79"/>
                </a:solidFill>
                <a:latin typeface="Menlo" charset="0"/>
              </a:rPr>
              <a:t>;</a:t>
            </a:r>
            <a:endParaRPr lang="de-DE" altLang="zh-CN" sz="2400" dirty="0">
              <a:solidFill>
                <a:srgbClr val="0B4F79"/>
              </a:solidFill>
              <a:effectLst/>
              <a:latin typeface="Menlo" charset="0"/>
            </a:endParaRPr>
          </a:p>
        </p:txBody>
      </p:sp>
    </p:spTree>
    <p:extLst>
      <p:ext uri="{BB962C8B-B14F-4D97-AF65-F5344CB8AC3E}">
        <p14:creationId xmlns:p14="http://schemas.microsoft.com/office/powerpoint/2010/main" val="1221515048"/>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丝状</Template>
  <TotalTime>656</TotalTime>
  <Words>3925</Words>
  <Application>Microsoft Macintosh PowerPoint</Application>
  <PresentationFormat>宽屏</PresentationFormat>
  <Paragraphs>463</Paragraphs>
  <Slides>38</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38</vt:i4>
      </vt:variant>
    </vt:vector>
  </HeadingPairs>
  <TitlesOfParts>
    <vt:vector size="55" baseType="lpstr">
      <vt:lpstr>DengXian</vt:lpstr>
      <vt:lpstr>SimHei</vt:lpstr>
      <vt:lpstr>STKaiti</vt:lpstr>
      <vt:lpstr>宋体</vt:lpstr>
      <vt:lpstr>幼圆</vt:lpstr>
      <vt:lpstr>SimSong</vt:lpstr>
      <vt:lpstr>TimesNewRomanPS</vt:lpstr>
      <vt:lpstr>Arial</vt:lpstr>
      <vt:lpstr>Cambria Math</vt:lpstr>
      <vt:lpstr>Century Gothic</vt:lpstr>
      <vt:lpstr>Mangal</vt:lpstr>
      <vt:lpstr>Menlo</vt:lpstr>
      <vt:lpstr>Times New Roman</vt:lpstr>
      <vt:lpstr>TimesNewRomanPSMT</vt:lpstr>
      <vt:lpstr>Wingdings</vt:lpstr>
      <vt:lpstr>Wingdings 3</vt:lpstr>
      <vt:lpstr>丝状</vt:lpstr>
      <vt:lpstr>数据结构与算法</vt:lpstr>
      <vt:lpstr>本节课主要内容</vt:lpstr>
      <vt:lpstr>三、栈和队列——栈的应用</vt:lpstr>
      <vt:lpstr>三、栈和队列——栈的应用</vt:lpstr>
      <vt:lpstr>三、栈和队列——栈的应用</vt:lpstr>
      <vt:lpstr>三、栈和队列——队列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337</cp:revision>
  <dcterms:created xsi:type="dcterms:W3CDTF">2024-09-16T11:05:16Z</dcterms:created>
  <dcterms:modified xsi:type="dcterms:W3CDTF">2024-09-28T13:21:08Z</dcterms:modified>
</cp:coreProperties>
</file>