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583" r:id="rId4"/>
    <p:sldId id="585" r:id="rId5"/>
    <p:sldId id="584" r:id="rId6"/>
    <p:sldId id="586" r:id="rId7"/>
    <p:sldId id="587" r:id="rId8"/>
    <p:sldId id="588" r:id="rId9"/>
    <p:sldId id="589" r:id="rId10"/>
    <p:sldId id="590" r:id="rId11"/>
    <p:sldId id="505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399" r:id="rId20"/>
    <p:sldId id="412" r:id="rId21"/>
    <p:sldId id="598" r:id="rId22"/>
    <p:sldId id="599" r:id="rId23"/>
    <p:sldId id="531" r:id="rId24"/>
    <p:sldId id="532" r:id="rId25"/>
    <p:sldId id="533" r:id="rId26"/>
    <p:sldId id="534" r:id="rId27"/>
    <p:sldId id="562" r:id="rId28"/>
    <p:sldId id="563" r:id="rId29"/>
    <p:sldId id="564" r:id="rId30"/>
    <p:sldId id="565" r:id="rId31"/>
    <p:sldId id="566" r:id="rId32"/>
    <p:sldId id="526" r:id="rId33"/>
    <p:sldId id="527" r:id="rId34"/>
    <p:sldId id="528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576" r:id="rId45"/>
    <p:sldId id="577" r:id="rId46"/>
    <p:sldId id="578" r:id="rId47"/>
    <p:sldId id="579" r:id="rId48"/>
    <p:sldId id="580" r:id="rId49"/>
    <p:sldId id="554" r:id="rId50"/>
    <p:sldId id="581" r:id="rId51"/>
    <p:sldId id="58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7E11-8C05-844C-865B-B324BB3DAA7F}" type="datetimeFigureOut">
              <a:rPr kumimoji="1" lang="zh-CN" altLang="en-US" smtClean="0"/>
              <a:t>2024/10/18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AC2C-17AA-914D-8F7F-21509281D9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78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58C6-7243-0443-BBBF-9EB8D21F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943" y="457200"/>
            <a:ext cx="8915399" cy="2262781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数据结构与算法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3302-EE25-5147-A8E3-54448B79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943" y="4114439"/>
            <a:ext cx="8915399" cy="1126283"/>
          </a:xfrm>
        </p:spPr>
        <p:txBody>
          <a:bodyPr/>
          <a:lstStyle/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sz="3200" dirty="0">
                <a:latin typeface="SimSong" panose="02020300000000000000" pitchFamily="18" charset="-122"/>
                <a:ea typeface="SimSong" panose="02020300000000000000" pitchFamily="18" charset="-122"/>
              </a:rPr>
              <a:t>人工智能与大数据学院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E8A8-1171-0845-B157-2FD0B9B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80" y="9985"/>
            <a:ext cx="2879557" cy="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04929-110E-5A46-81C1-23CE17AF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531620"/>
            <a:ext cx="7899400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C9D95C-759E-E64B-AF47-EEACB419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246120"/>
            <a:ext cx="9334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D3510A5-8881-EB3B-943D-25F6F47C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530" y="420992"/>
            <a:ext cx="64249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栈的应用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7586B9-DE93-A948-BC9E-374AC0DC170F}"/>
              </a:ext>
            </a:extLst>
          </p:cNvPr>
          <p:cNvSpPr/>
          <p:nvPr/>
        </p:nvSpPr>
        <p:spPr>
          <a:xfrm>
            <a:off x="697230" y="1459289"/>
            <a:ext cx="108927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假设在一个算术表达式中可以包含三种括号</a:t>
            </a:r>
            <a:r>
              <a:rPr lang="en-US" altLang="zh-CN" sz="2800" dirty="0">
                <a:latin typeface="+mn-ea"/>
              </a:rPr>
              <a:t>:</a:t>
            </a:r>
            <a:r>
              <a:rPr lang="zh-CN" altLang="en-US" sz="2800" dirty="0">
                <a:latin typeface="+mn-ea"/>
              </a:rPr>
              <a:t>圆括号“</a:t>
            </a:r>
            <a:r>
              <a:rPr lang="en-US" altLang="zh-CN" sz="2800" dirty="0">
                <a:latin typeface="+mn-ea"/>
              </a:rPr>
              <a:t>(”</a:t>
            </a:r>
            <a:r>
              <a:rPr lang="zh-CN" altLang="en-US" sz="2800" dirty="0">
                <a:latin typeface="+mn-ea"/>
              </a:rPr>
              <a:t>和“</a:t>
            </a:r>
            <a:r>
              <a:rPr lang="en-US" altLang="zh-CN" sz="2800" dirty="0">
                <a:latin typeface="+mn-ea"/>
              </a:rPr>
              <a:t>)”</a:t>
            </a:r>
            <a:r>
              <a:rPr lang="zh-CN" altLang="en-US" sz="2800" dirty="0">
                <a:latin typeface="+mn-ea"/>
              </a:rPr>
              <a:t>，中括号“</a:t>
            </a:r>
            <a:r>
              <a:rPr lang="en-US" altLang="zh-CN" sz="2800" dirty="0">
                <a:latin typeface="+mn-ea"/>
              </a:rPr>
              <a:t>[</a:t>
            </a:r>
            <a:r>
              <a:rPr lang="zh-CN" altLang="en-US" sz="2800" dirty="0">
                <a:latin typeface="+mn-ea"/>
              </a:rPr>
              <a:t>”和“</a:t>
            </a:r>
            <a:r>
              <a:rPr lang="en-US" altLang="zh-CN" sz="2800" dirty="0">
                <a:latin typeface="+mn-ea"/>
              </a:rPr>
              <a:t>]</a:t>
            </a:r>
            <a:r>
              <a:rPr lang="zh-CN" altLang="en-US" sz="2800" dirty="0">
                <a:latin typeface="+mn-ea"/>
              </a:rPr>
              <a:t>” 和花括号“</a:t>
            </a:r>
            <a:r>
              <a:rPr lang="en-US" altLang="zh-CN" sz="2800" dirty="0">
                <a:latin typeface="+mn-ea"/>
              </a:rPr>
              <a:t>{</a:t>
            </a:r>
            <a:r>
              <a:rPr lang="zh-CN" altLang="en-US" sz="2800" dirty="0">
                <a:latin typeface="+mn-ea"/>
              </a:rPr>
              <a:t>”和“</a:t>
            </a:r>
            <a:r>
              <a:rPr lang="en-US" altLang="zh-CN" sz="2800" dirty="0">
                <a:latin typeface="+mn-ea"/>
              </a:rPr>
              <a:t>}</a:t>
            </a:r>
            <a:r>
              <a:rPr lang="zh-CN" altLang="en-US" sz="2800" dirty="0">
                <a:latin typeface="+mn-ea"/>
              </a:rPr>
              <a:t>”，并且这三种括号可以按任意的次序嵌套使用。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例如：算术表达式为</a:t>
            </a:r>
            <a:r>
              <a:rPr lang="en-US" altLang="zh-CN" sz="2800" dirty="0">
                <a:latin typeface="+mn-ea"/>
              </a:rPr>
              <a:t> [10*(5-2)] – [(4+7)]]</a:t>
            </a:r>
            <a:endParaRPr lang="en" altLang="zh-CN" sz="28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06F8BB-C61D-6446-B396-542A58DE67D2}"/>
              </a:ext>
            </a:extLst>
          </p:cNvPr>
          <p:cNvGrpSpPr/>
          <p:nvPr/>
        </p:nvGrpSpPr>
        <p:grpSpPr>
          <a:xfrm>
            <a:off x="3374708" y="4060465"/>
            <a:ext cx="4503270" cy="2392705"/>
            <a:chOff x="3374708" y="4060465"/>
            <a:chExt cx="4503270" cy="239270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BAFB6B2-778A-8548-96A7-5162286B3799}"/>
                </a:ext>
              </a:extLst>
            </p:cNvPr>
            <p:cNvGrpSpPr/>
            <p:nvPr/>
          </p:nvGrpSpPr>
          <p:grpSpPr>
            <a:xfrm>
              <a:off x="4949190" y="4944410"/>
              <a:ext cx="1508760" cy="1508760"/>
              <a:chOff x="4949190" y="4418630"/>
              <a:chExt cx="1508760" cy="150876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CE06A2-739D-8846-B9CA-3BFBB285C067}"/>
                  </a:ext>
                </a:extLst>
              </p:cNvPr>
              <p:cNvSpPr/>
              <p:nvPr/>
            </p:nvSpPr>
            <p:spPr>
              <a:xfrm>
                <a:off x="4949190" y="5424470"/>
                <a:ext cx="1508760" cy="502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224A5-9AEF-4B4E-A199-386F85A655D3}"/>
                  </a:ext>
                </a:extLst>
              </p:cNvPr>
              <p:cNvSpPr/>
              <p:nvPr/>
            </p:nvSpPr>
            <p:spPr>
              <a:xfrm>
                <a:off x="4949190" y="4921550"/>
                <a:ext cx="1508760" cy="502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6793C9-0FB5-474C-B1B6-1B084AC30EE1}"/>
                  </a:ext>
                </a:extLst>
              </p:cNvPr>
              <p:cNvSpPr/>
              <p:nvPr/>
            </p:nvSpPr>
            <p:spPr>
              <a:xfrm>
                <a:off x="4949190" y="4418630"/>
                <a:ext cx="1508760" cy="502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E99828FE-71B6-1C49-AD47-E744AE2F8C4A}"/>
                </a:ext>
              </a:extLst>
            </p:cNvPr>
            <p:cNvCxnSpPr/>
            <p:nvPr/>
          </p:nvCxnSpPr>
          <p:spPr>
            <a:xfrm>
              <a:off x="4051935" y="4505256"/>
              <a:ext cx="1328737" cy="5857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E12A6A-0EFC-3441-85A5-89C7E3C1020D}"/>
                </a:ext>
              </a:extLst>
            </p:cNvPr>
            <p:cNvSpPr txBox="1"/>
            <p:nvPr/>
          </p:nvSpPr>
          <p:spPr>
            <a:xfrm>
              <a:off x="3374708" y="4744355"/>
              <a:ext cx="828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latin typeface="STKaiti" charset="-122"/>
                  <a:ea typeface="STKaiti" charset="-122"/>
                  <a:cs typeface="STKaiti" charset="-122"/>
                </a:rPr>
                <a:t>入栈</a:t>
              </a:r>
            </a:p>
          </p:txBody>
        </p:sp>
        <p:cxnSp>
          <p:nvCxnSpPr>
            <p:cNvPr id="13" name="曲线连接符 12">
              <a:extLst>
                <a:ext uri="{FF2B5EF4-FFF2-40B4-BE49-F238E27FC236}">
                  <a16:creationId xmlns:a16="http://schemas.microsoft.com/office/drawing/2014/main" id="{AE635F6C-87FD-2F43-AF73-27F756CD1034}"/>
                </a:ext>
              </a:extLst>
            </p:cNvPr>
            <p:cNvCxnSpPr/>
            <p:nvPr/>
          </p:nvCxnSpPr>
          <p:spPr>
            <a:xfrm rot="18000000">
              <a:off x="5953551" y="4431940"/>
              <a:ext cx="1328737" cy="5857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CC9B8E-C457-5A45-B5DB-CA903B0AFAD6}"/>
                </a:ext>
              </a:extLst>
            </p:cNvPr>
            <p:cNvSpPr txBox="1"/>
            <p:nvPr/>
          </p:nvSpPr>
          <p:spPr>
            <a:xfrm>
              <a:off x="7049303" y="4724833"/>
              <a:ext cx="828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latin typeface="STKaiti" charset="-122"/>
                  <a:ea typeface="STKaiti" charset="-122"/>
                  <a:cs typeface="STKaiti" charset="-122"/>
                </a:rPr>
                <a:t>出栈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9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2E2273-8C15-FD4A-9FA9-9B24391B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71" y="0"/>
            <a:ext cx="7813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字符串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54B94-76D8-034F-B7B0-B0A6D7F4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20" y="1700229"/>
            <a:ext cx="8013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53210-A382-AF40-9D25-88E8EF58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9" y="1598930"/>
            <a:ext cx="11934031" cy="984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F40AD5-A1D9-D64C-AC8D-F7D77EA8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" y="4246546"/>
            <a:ext cx="11122978" cy="1009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CB8488-F361-B84A-ACDA-105BB69EC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9" y="5239051"/>
            <a:ext cx="6826469" cy="10998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A67EAB-0CA1-1143-B2AC-F2ACC88DE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69" y="2558415"/>
            <a:ext cx="11499348" cy="16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队列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06021F-5B14-4441-BD43-2F882B4D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1541779"/>
            <a:ext cx="5013463" cy="3613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7012E5-3B51-5042-A963-747D190C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1541779"/>
            <a:ext cx="5316220" cy="3613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A3AFCC-FE7D-EB4F-A611-C2F762CB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5154930"/>
            <a:ext cx="11197654" cy="14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顺序表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EE643F-945F-9943-8F21-5FFBECB3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10" y="1432560"/>
            <a:ext cx="83693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顺序表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005F2-374B-8845-907A-36130054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1833093"/>
            <a:ext cx="9446260" cy="42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顺序表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B59BF-2035-7F4D-811D-B796E061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" y="1436370"/>
            <a:ext cx="8668960" cy="54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65867" y="1180929"/>
                <a:ext cx="9715500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2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）单链表的插入操作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插入操作是指将值为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elem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的新结点插入到单链表中第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pos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个结点的位置上，即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STKaiti" charset="-122"/>
                        <a:cs typeface="STKaiti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之间。为了实现这个操作，必须找到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的位置，然后构造一个数据域为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elem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的新结点，将其挂在单链表上，操作过程如下图所示。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67" y="1180929"/>
                <a:ext cx="9715500" cy="1967526"/>
              </a:xfrm>
              <a:prstGeom prst="rect">
                <a:avLst/>
              </a:prstGeom>
              <a:blipFill>
                <a:blip r:embed="rId2"/>
                <a:stretch>
                  <a:fillRect l="-914" t="-1923" r="-4047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48062" y="481261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00880" y="499308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6437" y="4529323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7" y="4529323"/>
                <a:ext cx="108512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H="1">
            <a:off x="1048062" y="4812610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1048062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228535" y="4812610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590477" y="4993084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1409009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3045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2353710" y="498844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1642" y="4808098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17566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566" y="4798594"/>
                <a:ext cx="721894" cy="360948"/>
              </a:xfrm>
              <a:prstGeom prst="rect">
                <a:avLst/>
              </a:prstGeom>
              <a:blipFill rotWithShape="0">
                <a:blip r:embed="rId4"/>
                <a:stretch>
                  <a:fillRect l="-573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539460" y="479859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44480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3371859" y="498393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4539460" y="5269832"/>
            <a:ext cx="0" cy="6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15280" y="5758934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280" y="5758934"/>
                <a:ext cx="108512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439649" y="5606716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4988594" y="4224887"/>
            <a:ext cx="0" cy="6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79829" y="370815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𝑒𝑙𝑒𝑚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29" y="3708152"/>
                <a:ext cx="721894" cy="360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401723" y="370815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06743" y="3717656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234122" y="3893490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635949" y="3528686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49" y="3528686"/>
                <a:ext cx="108512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65176" y="4806135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76" y="4806135"/>
                <a:ext cx="721894" cy="360948"/>
              </a:xfrm>
              <a:prstGeom prst="rect">
                <a:avLst/>
              </a:prstGeom>
              <a:blipFill rotWithShape="0"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587070" y="480613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92090" y="4815639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V="1">
            <a:off x="5040273" y="4991473"/>
            <a:ext cx="826378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H="1">
            <a:off x="5401723" y="4898655"/>
            <a:ext cx="217024" cy="371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5432709" y="4898655"/>
            <a:ext cx="272759" cy="274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5865176" y="3902770"/>
            <a:ext cx="721894" cy="89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78304" y="406910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634135" y="3873804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372160" y="4239844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63618" y="4790210"/>
            <a:ext cx="12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b="1" dirty="0">
                <a:latin typeface="STKaiti" charset="-122"/>
                <a:ea typeface="STKaiti" charset="-122"/>
                <a:cs typeface="STKaiti" charset="-122"/>
              </a:rPr>
              <a:t>…</a:t>
            </a:r>
            <a:endParaRPr kumimoji="1"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362976" y="478909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76" y="4789090"/>
                <a:ext cx="721894" cy="3609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9084870" y="478909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9089890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90" y="4798594"/>
                <a:ext cx="721894" cy="36094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 flipV="1">
            <a:off x="8025557" y="497442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17032A93-04FA-FD35-D042-71089646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970" y="258556"/>
            <a:ext cx="8596668" cy="80719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知识点回顾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4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5344548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本节课内容安排</a:t>
            </a:r>
            <a:endParaRPr kumimoji="1" lang="zh-CN" altLang="en-US" sz="4400" b="1" dirty="0">
              <a:solidFill>
                <a:schemeClr val="accent2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77873" y="1999840"/>
            <a:ext cx="9026745" cy="873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一、第</a:t>
            </a:r>
            <a:r>
              <a:rPr kumimoji="1" lang="en-US" altLang="zh-CN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次过程考分析</a:t>
            </a:r>
            <a:endParaRPr kumimoji="1" lang="en-US" altLang="zh-CN" sz="40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7873" y="3320640"/>
            <a:ext cx="9026745" cy="873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二、二叉树的遍历算法及应用</a:t>
            </a:r>
            <a:endParaRPr kumimoji="1" lang="en-US" altLang="zh-CN" sz="22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08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4573685" cy="873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插入数据元素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/>
        </p:nvGraphicFramePr>
        <p:xfrm>
          <a:off x="3496837" y="1625158"/>
          <a:ext cx="59443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</a:tblGrid>
              <a:tr h="86825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145A1F-D5CD-794D-A837-5D05ADC71D88}"/>
              </a:ext>
            </a:extLst>
          </p:cNvPr>
          <p:cNvSpPr txBox="1">
            <a:spLocks/>
          </p:cNvSpPr>
          <p:nvPr/>
        </p:nvSpPr>
        <p:spPr>
          <a:xfrm>
            <a:off x="482876" y="1752428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顺序表：</a:t>
            </a:r>
            <a:endParaRPr kumimoji="1"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AB09B7-5EEC-2948-B43E-B72E4B6A8846}"/>
              </a:ext>
            </a:extLst>
          </p:cNvPr>
          <p:cNvSpPr txBox="1">
            <a:spLocks/>
          </p:cNvSpPr>
          <p:nvPr/>
        </p:nvSpPr>
        <p:spPr>
          <a:xfrm>
            <a:off x="431490" y="3795876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单链表：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9F0170-1540-8746-AFFB-5AB4D238B425}"/>
              </a:ext>
            </a:extLst>
          </p:cNvPr>
          <p:cNvGraphicFramePr>
            <a:graphicFrameLocks noGrp="1"/>
          </p:cNvGraphicFramePr>
          <p:nvPr/>
        </p:nvGraphicFramePr>
        <p:xfrm>
          <a:off x="2698858" y="3663256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4A17D-C976-4C4D-AE38-F232E1726913}"/>
              </a:ext>
            </a:extLst>
          </p:cNvPr>
          <p:cNvGraphicFramePr>
            <a:graphicFrameLocks noGrp="1"/>
          </p:cNvGraphicFramePr>
          <p:nvPr/>
        </p:nvGraphicFramePr>
        <p:xfrm>
          <a:off x="4618826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D1CD3A-BCFE-CC4B-A5E5-B72CC037F770}"/>
              </a:ext>
            </a:extLst>
          </p:cNvPr>
          <p:cNvGraphicFramePr>
            <a:graphicFrameLocks noGrp="1"/>
          </p:cNvGraphicFramePr>
          <p:nvPr/>
        </p:nvGraphicFramePr>
        <p:xfrm>
          <a:off x="6538794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12B2E83-5419-CB40-BF14-770BE8ACFE41}"/>
              </a:ext>
            </a:extLst>
          </p:cNvPr>
          <p:cNvGraphicFramePr>
            <a:graphicFrameLocks noGrp="1"/>
          </p:cNvGraphicFramePr>
          <p:nvPr/>
        </p:nvGraphicFramePr>
        <p:xfrm>
          <a:off x="8458762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BE3F4F-AF66-404F-889D-22C8201B4649}"/>
              </a:ext>
            </a:extLst>
          </p:cNvPr>
          <p:cNvGraphicFramePr>
            <a:graphicFrameLocks noGrp="1"/>
          </p:cNvGraphicFramePr>
          <p:nvPr/>
        </p:nvGraphicFramePr>
        <p:xfrm>
          <a:off x="10378730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0AB8F60F-4A5A-9348-9D1C-B4DA5330AA13}"/>
              </a:ext>
            </a:extLst>
          </p:cNvPr>
          <p:cNvSpPr/>
          <p:nvPr/>
        </p:nvSpPr>
        <p:spPr>
          <a:xfrm>
            <a:off x="4144436" y="4011930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FC3E748-AB49-A641-B9DB-2B11011758C0}"/>
              </a:ext>
            </a:extLst>
          </p:cNvPr>
          <p:cNvSpPr/>
          <p:nvPr/>
        </p:nvSpPr>
        <p:spPr>
          <a:xfrm>
            <a:off x="6064404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437BEB4-FD34-794F-A893-F46964643632}"/>
              </a:ext>
            </a:extLst>
          </p:cNvPr>
          <p:cNvSpPr/>
          <p:nvPr/>
        </p:nvSpPr>
        <p:spPr>
          <a:xfrm>
            <a:off x="7985252" y="4017586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E4C536-8321-8847-A331-49346F8FD730}"/>
              </a:ext>
            </a:extLst>
          </p:cNvPr>
          <p:cNvSpPr/>
          <p:nvPr/>
        </p:nvSpPr>
        <p:spPr>
          <a:xfrm>
            <a:off x="9904340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0BD944B-E51D-8645-8B2A-9ADA02920CE4}"/>
              </a:ext>
            </a:extLst>
          </p:cNvPr>
          <p:cNvSpPr/>
          <p:nvPr/>
        </p:nvSpPr>
        <p:spPr>
          <a:xfrm>
            <a:off x="2926080" y="3223260"/>
            <a:ext cx="331470" cy="439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3EA5DC-38C1-E24A-9B99-3B524ECF7C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78730" y="139722"/>
          <a:ext cx="1188869" cy="116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2041041458"/>
                    </a:ext>
                  </a:extLst>
                </a:gridCol>
              </a:tblGrid>
              <a:tr h="1163298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5945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76143B9-BE25-B446-A5F5-518B70D504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8794" y="516397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5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单链表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6F6E4C-A209-884E-AA4E-085B063C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59" y="1620219"/>
            <a:ext cx="7893813" cy="43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DD29E6-F313-AF4D-A3E1-001A9247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0"/>
            <a:ext cx="5028238" cy="6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73100" y="808288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1.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基础知识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875660"/>
            <a:ext cx="1115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“遍历”是</a:t>
            </a:r>
            <a:r>
              <a:rPr kumimoji="1" lang="zh-CN" altLang="en-US" sz="2800" b="1" u="sng" dirty="0">
                <a:latin typeface="STKaiti" charset="-122"/>
                <a:ea typeface="STKaiti" charset="-122"/>
                <a:cs typeface="STKaiti" charset="-122"/>
              </a:rPr>
              <a:t>任何数据结构类型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均有的操作。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对线性结构而言，因为每个结点（最后一个结点除外）均只有一个后继，因而只有一条搜索路径，无须另加讨论。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3615035"/>
            <a:ext cx="11068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二叉树是非线性结构，结点有零个、一个或者两个后继，存在如何遍历的问题，即按什么样的搜索路径遍历。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4923522"/>
            <a:ext cx="10839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二叉树的遍历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是指按照某种方法顺着某一条搜索路径巡防二叉树中的结点，使得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每个结点均被访问一次，而且仅被访问一次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4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73100" y="808288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875660"/>
            <a:ext cx="920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一棵二叉树一般由根结点、根结点的左子树和根结点的右子树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部分组成，因而只要依次遍历这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部分，就能遍历整棵二叉树。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100" y="3363707"/>
            <a:ext cx="911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如果用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R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分别表示访问二叉树的根、遍历根结点的左子树和遍历根结点的右子树，那么二叉树的遍历方式有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DLR, DRL, LDR, LRD, RDL, RLD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种。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4923522"/>
            <a:ext cx="942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如果进一步限定访问子树的顺序为先左子树，再右子树，那么遍历方式有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DLR(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先序遍历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LDR(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中序遍历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LRD(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后序遍历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)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种。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86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）先序遍历算法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100" y="1977838"/>
            <a:ext cx="911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如果二叉树为空，则遍历结束；否则，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先访问根结点，然后先序遍历根结点的左子树，最后先序遍历根结点的右子树。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100" y="3864670"/>
            <a:ext cx="911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算法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1】</a:t>
            </a:r>
            <a:r>
              <a:rPr kumimoji="1" lang="zh-CN" altLang="en-US" sz="2000" b="1" dirty="0">
                <a:latin typeface="STKaiti" charset="-122"/>
                <a:ea typeface="STKaiti" charset="-122"/>
                <a:cs typeface="STKaiti" charset="-122"/>
              </a:rPr>
              <a:t>二叉树先序遍历递归算法</a:t>
            </a:r>
            <a:endParaRPr kumimoji="1" lang="en-US" altLang="zh-CN" sz="20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Void Preorder(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BiTree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if(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!=NULL){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visit(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-&gt;data);  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访问根结点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Preorder(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lchild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先序遍历左子树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Preorder(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rchild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先序遍历右子树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}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4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请给出如下二叉树的先序遍历序列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1" y="2602833"/>
            <a:ext cx="4622800" cy="27178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）先序遍历算法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5684017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先序遍历的结果是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【A, B, D, E, C, F, G】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6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请给出如下二叉树的先序遍历序列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）先序遍历算法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6082351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先序遍历的结果是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【A, B, D, F, C, E, G】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909762" y="2743200"/>
            <a:ext cx="2530294" cy="3087251"/>
            <a:chOff x="2909762" y="2743200"/>
            <a:chExt cx="2530294" cy="3087251"/>
          </a:xfrm>
        </p:grpSpPr>
        <p:sp>
          <p:nvSpPr>
            <p:cNvPr id="8" name="椭圆 7"/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55862" y="44817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33900" y="4467702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09762" y="5299213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893956" y="53224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6" name="直线连接符 15"/>
            <p:cNvCxnSpPr>
              <a:stCxn id="8" idx="2"/>
              <a:endCxn id="9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8" idx="6"/>
              <a:endCxn id="10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9" idx="5"/>
              <a:endCxn id="11" idx="0"/>
            </p:cNvCxnSpPr>
            <p:nvPr/>
          </p:nvCxnSpPr>
          <p:spPr>
            <a:xfrm>
              <a:off x="3375888" y="3979755"/>
              <a:ext cx="353024" cy="501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0" idx="3"/>
              <a:endCxn id="12" idx="0"/>
            </p:cNvCxnSpPr>
            <p:nvPr/>
          </p:nvCxnSpPr>
          <p:spPr>
            <a:xfrm flipH="1">
              <a:off x="4806950" y="3979755"/>
              <a:ext cx="166980" cy="48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1" idx="3"/>
              <a:endCxn id="13" idx="0"/>
            </p:cNvCxnSpPr>
            <p:nvPr/>
          </p:nvCxnSpPr>
          <p:spPr>
            <a:xfrm flipH="1">
              <a:off x="3182812" y="4915356"/>
              <a:ext cx="353024" cy="38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2" idx="4"/>
              <a:endCxn id="14" idx="0"/>
            </p:cNvCxnSpPr>
            <p:nvPr/>
          </p:nvCxnSpPr>
          <p:spPr>
            <a:xfrm>
              <a:off x="4806950" y="4975702"/>
              <a:ext cx="360056" cy="346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4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）中序遍历算法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100" y="1916283"/>
            <a:ext cx="911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如果二叉树为空，则遍历结束；否则，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先中序遍历根结点的左子树，然后访问根结点，最后先序遍历根结点的右子树。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100" y="3864670"/>
            <a:ext cx="911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算法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2】</a:t>
            </a:r>
            <a:r>
              <a:rPr kumimoji="1" lang="zh-CN" altLang="en-US" sz="2000" b="1" dirty="0">
                <a:latin typeface="STKaiti" charset="-122"/>
                <a:ea typeface="STKaiti" charset="-122"/>
                <a:cs typeface="STKaiti" charset="-122"/>
              </a:rPr>
              <a:t>二叉树中序遍历递归算法</a:t>
            </a:r>
            <a:endParaRPr kumimoji="1" lang="en-US" altLang="zh-CN" sz="20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Void 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Inorder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BiTree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if(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!=NULL){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Inorder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lchild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中序遍历左子树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visit(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-&gt;data);  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访问根结点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Inorder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rchild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中序遍历右子树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}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9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请给出如下二叉树的中序遍历序列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1" y="2602833"/>
            <a:ext cx="4622800" cy="27178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）中序遍历算法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5684017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中序遍历的结果是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800" dirty="0">
                <a:latin typeface="STKaiti" charset="-122"/>
                <a:ea typeface="STKaiti" charset="-122"/>
                <a:cs typeface="STKaiti" charset="-122"/>
              </a:rPr>
              <a:t>D, B, E, A, F, C, G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0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5344548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0A17A-924F-DB4D-B1DE-A1EE6363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76" y="1450438"/>
            <a:ext cx="5707650" cy="27900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36FDAE-5098-F24C-9D76-2B2CCB1D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6" y="1450438"/>
            <a:ext cx="5924664" cy="41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请给出如下二叉树的先序遍历序列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）中序遍历算法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6082351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中序遍历的结果是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【B, F, D, A, E, G, C】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909762" y="2743200"/>
            <a:ext cx="2530294" cy="3087251"/>
            <a:chOff x="2909762" y="2743200"/>
            <a:chExt cx="2530294" cy="3087251"/>
          </a:xfrm>
        </p:grpSpPr>
        <p:sp>
          <p:nvSpPr>
            <p:cNvPr id="8" name="椭圆 7"/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55862" y="44817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33900" y="4467702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09762" y="5299213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893956" y="53224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6" name="直线连接符 15"/>
            <p:cNvCxnSpPr>
              <a:stCxn id="8" idx="2"/>
              <a:endCxn id="9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8" idx="6"/>
              <a:endCxn id="10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9" idx="5"/>
              <a:endCxn id="11" idx="0"/>
            </p:cNvCxnSpPr>
            <p:nvPr/>
          </p:nvCxnSpPr>
          <p:spPr>
            <a:xfrm>
              <a:off x="3375888" y="3979755"/>
              <a:ext cx="353024" cy="501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0" idx="3"/>
              <a:endCxn id="12" idx="0"/>
            </p:cNvCxnSpPr>
            <p:nvPr/>
          </p:nvCxnSpPr>
          <p:spPr>
            <a:xfrm flipH="1">
              <a:off x="4806950" y="3979755"/>
              <a:ext cx="166980" cy="48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1" idx="3"/>
              <a:endCxn id="13" idx="0"/>
            </p:cNvCxnSpPr>
            <p:nvPr/>
          </p:nvCxnSpPr>
          <p:spPr>
            <a:xfrm flipH="1">
              <a:off x="3182812" y="4915356"/>
              <a:ext cx="353024" cy="38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2" idx="4"/>
              <a:endCxn id="14" idx="0"/>
            </p:cNvCxnSpPr>
            <p:nvPr/>
          </p:nvCxnSpPr>
          <p:spPr>
            <a:xfrm>
              <a:off x="4806950" y="4975702"/>
              <a:ext cx="360056" cy="346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8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）后序遍历算法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100" y="1916283"/>
            <a:ext cx="911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如果二叉树为空，则遍历结束；否则，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先后序遍历根结点的左子树，然后后序遍历根结点的右子树，最后访问根结点。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100" y="3864670"/>
            <a:ext cx="911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算法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3】</a:t>
            </a:r>
            <a:r>
              <a:rPr kumimoji="1" lang="zh-CN" altLang="en-US" sz="2000" b="1" dirty="0">
                <a:latin typeface="STKaiti" charset="-122"/>
                <a:ea typeface="STKaiti" charset="-122"/>
                <a:cs typeface="STKaiti" charset="-122"/>
              </a:rPr>
              <a:t>二叉树后序遍历递归算法</a:t>
            </a:r>
            <a:endParaRPr kumimoji="1" lang="en-US" altLang="zh-CN" sz="20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Void 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Postorder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BiTree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if(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!=NULL){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Postorder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lchild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后序遍历左子树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Postorder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rchild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);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后序遍历右子树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	visit(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bt</a:t>
            </a:r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-&gt;data);   //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访问根结点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	}</a:t>
            </a:r>
          </a:p>
          <a:p>
            <a:r>
              <a:rPr kumimoji="1" lang="en-US" altLang="zh-CN" sz="2000" dirty="0">
                <a:latin typeface="STKaiti" charset="-122"/>
                <a:ea typeface="STKaiti" charset="-122"/>
                <a:cs typeface="STKaiti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0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请给出如下二叉树的后序遍历序列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1" y="2602833"/>
            <a:ext cx="4622800" cy="27178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）后序遍历算法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5684017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后序遍历的结果是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800" dirty="0">
                <a:latin typeface="STKaiti" charset="-122"/>
                <a:ea typeface="STKaiti" charset="-122"/>
                <a:cs typeface="STKaiti" charset="-122"/>
              </a:rPr>
              <a:t>D, E, B, F, G, C, A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9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977839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请给出如下二叉树的后序遍历序列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2.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递归遍历算法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393063"/>
            <a:ext cx="920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）后序遍历算法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6082351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后序遍历的结果是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【F, D, B, G, E, C, A】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2909762" y="2743200"/>
            <a:ext cx="2530294" cy="3087251"/>
            <a:chOff x="2909762" y="2743200"/>
            <a:chExt cx="2530294" cy="3087251"/>
          </a:xfrm>
        </p:grpSpPr>
        <p:sp>
          <p:nvSpPr>
            <p:cNvPr id="8" name="椭圆 7"/>
            <p:cNvSpPr/>
            <p:nvPr/>
          </p:nvSpPr>
          <p:spPr>
            <a:xfrm>
              <a:off x="3987800" y="274320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09762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893956" y="3546150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55862" y="44817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33900" y="4467702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09762" y="5299213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893956" y="5322451"/>
              <a:ext cx="546100" cy="5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sz="20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6" name="直线连接符 15"/>
            <p:cNvCxnSpPr>
              <a:stCxn id="8" idx="2"/>
              <a:endCxn id="9" idx="7"/>
            </p:cNvCxnSpPr>
            <p:nvPr/>
          </p:nvCxnSpPr>
          <p:spPr>
            <a:xfrm flipH="1">
              <a:off x="3375888" y="2997200"/>
              <a:ext cx="611912" cy="623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8" idx="6"/>
              <a:endCxn id="10" idx="0"/>
            </p:cNvCxnSpPr>
            <p:nvPr/>
          </p:nvCxnSpPr>
          <p:spPr>
            <a:xfrm>
              <a:off x="4533900" y="2997200"/>
              <a:ext cx="633106" cy="54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9" idx="5"/>
              <a:endCxn id="11" idx="0"/>
            </p:cNvCxnSpPr>
            <p:nvPr/>
          </p:nvCxnSpPr>
          <p:spPr>
            <a:xfrm>
              <a:off x="3375888" y="3979755"/>
              <a:ext cx="353024" cy="501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0" idx="3"/>
              <a:endCxn id="12" idx="0"/>
            </p:cNvCxnSpPr>
            <p:nvPr/>
          </p:nvCxnSpPr>
          <p:spPr>
            <a:xfrm flipH="1">
              <a:off x="4806950" y="3979755"/>
              <a:ext cx="166980" cy="48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1" idx="3"/>
              <a:endCxn id="13" idx="0"/>
            </p:cNvCxnSpPr>
            <p:nvPr/>
          </p:nvCxnSpPr>
          <p:spPr>
            <a:xfrm flipH="1">
              <a:off x="3182812" y="4915356"/>
              <a:ext cx="353024" cy="38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2" idx="4"/>
              <a:endCxn id="14" idx="0"/>
            </p:cNvCxnSpPr>
            <p:nvPr/>
          </p:nvCxnSpPr>
          <p:spPr>
            <a:xfrm>
              <a:off x="4806950" y="4975702"/>
              <a:ext cx="360056" cy="346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723034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二叉树的层次遍历是指从二叉树的根结点开始，从上到下逐层遍历，同一层中按从左到右的顺序依次访问二叉树的结点。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在层次遍历中，对一层的结点访问完以后，再按照它们的访问次序依次访问各个结点的左孩子和右孩子，这样一层一层地进行，先遇到的结点先访问。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层次遍历算法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400" y="5128243"/>
            <a:ext cx="95205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这和队列的操作规则完全一致，因此，层次遍历二叉树时，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可采用一个队列来进行操作。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8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756447"/>
            <a:ext cx="9466040" cy="344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请给出如下二叉树的层次遍历序列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1" y="2602833"/>
            <a:ext cx="4622800" cy="27178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673100" y="8082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STKaiti" charset="-122"/>
                <a:ea typeface="STKaiti" charset="-122"/>
                <a:cs typeface="STKaiti" charset="-122"/>
              </a:rPr>
              <a:t>3.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 层次遍历算法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518" y="5684017"/>
            <a:ext cx="649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层次遍历的结果是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800" dirty="0">
                <a:latin typeface="STKaiti" charset="-122"/>
                <a:ea typeface="STKaiti" charset="-122"/>
                <a:cs typeface="STKaiti" charset="-122"/>
              </a:rPr>
              <a:t>A, B, C, D, E, F, G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06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644" y="974558"/>
            <a:ext cx="9261503" cy="5017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层次遍历算法的的队列实现方法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首先将根结点入队，然后从队头取一个元素，每取一个元素，执行如下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个动作：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访问该元素所指结点；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如果该元素所指结点有左孩子，则左孩子指针入队；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如果该元素所指结点有右孩子，则右孩子指针入队。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此过程一直执行到队列空为止，此时二叉树遍历结束。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二叉树的遍历算法</a:t>
            </a:r>
          </a:p>
        </p:txBody>
      </p:sp>
    </p:spTree>
    <p:extLst>
      <p:ext uri="{BB962C8B-B14F-4D97-AF65-F5344CB8AC3E}">
        <p14:creationId xmlns:p14="http://schemas.microsoft.com/office/powerpoint/2010/main" val="2472763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18" y="144378"/>
            <a:ext cx="9117124" cy="6713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结点是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BC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结点的双亲，按照根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左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-&gt;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右的遍历顺序，而且每个结点都是如此。因此可以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采用队列的数据结构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层次遍历的结果是</a:t>
            </a: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lang="fr-FR" altLang="zh-CN" sz="2400" dirty="0">
                <a:latin typeface="STKaiti" charset="-122"/>
                <a:ea typeface="STKaiti" charset="-122"/>
                <a:cs typeface="STKaiti" charset="-122"/>
              </a:rPr>
              <a:t>A, B, C, D, E, F, G</a:t>
            </a:r>
            <a:r>
              <a:rPr lang="en-US" altLang="zh-CN" sz="2400" dirty="0">
                <a:latin typeface="STKaiti" charset="-122"/>
                <a:ea typeface="STKaiti" charset="-122"/>
                <a:cs typeface="STKaiti" charset="-122"/>
              </a:rPr>
              <a:t>】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86" y="2021305"/>
            <a:ext cx="3988387" cy="23448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2518" y="4546600"/>
            <a:ext cx="8587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入队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的左右孩子入队，队列：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B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的左右孩子入队，队列：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的左右孩子入队，队列：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G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F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D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F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出队，结点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G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4278209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510144" y="1010475"/>
            <a:ext cx="932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根据二叉树的遍历规则，二叉树的先序遍历序列、中序遍历序列、后序遍历序列和层次遍历序列都是</a:t>
            </a:r>
            <a:r>
              <a:rPr kumimoji="1" lang="zh-CN" altLang="en-US" sz="32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唯一</a:t>
            </a:r>
            <a:r>
              <a:rPr kumimoji="1" lang="zh-CN" altLang="en-US" sz="3200" dirty="0">
                <a:latin typeface="STKaiti" charset="-122"/>
                <a:ea typeface="STKaiti" charset="-122"/>
                <a:cs typeface="STKaiti" charset="-122"/>
              </a:rPr>
              <a:t>的。</a:t>
            </a:r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32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144" y="3892145"/>
            <a:ext cx="932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但是，对于一棵树的先中后三种顺序的遍历方式，任何一种单独拿出来都无法确定一棵树</a:t>
            </a:r>
            <a:endParaRPr kumimoji="1" lang="en-US" altLang="zh-CN" sz="32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4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581" y="288758"/>
            <a:ext cx="8359135" cy="15146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zh-CN" sz="24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如果已知二叉树的先序遍历序列为</a:t>
            </a:r>
            <a:r>
              <a:rPr kumimoji="1" lang="en-US" altLang="zh-CN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ABC</a:t>
            </a:r>
            <a:r>
              <a:rPr kumimoji="1" lang="zh-CN" altLang="en-US" sz="24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，那么下面三棵二叉树都满足这个要求。</a:t>
            </a:r>
            <a:endParaRPr kumimoji="1" lang="en-US" altLang="zh-CN" sz="24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59169" y="2159604"/>
            <a:ext cx="2319789" cy="1803859"/>
            <a:chOff x="1259169" y="2159604"/>
            <a:chExt cx="2319789" cy="1803859"/>
          </a:xfrm>
        </p:grpSpPr>
        <p:sp>
          <p:nvSpPr>
            <p:cNvPr id="9" name="椭圆 8"/>
            <p:cNvSpPr/>
            <p:nvPr/>
          </p:nvSpPr>
          <p:spPr>
            <a:xfrm>
              <a:off x="2222922" y="2159604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0" name="直线连接符 9"/>
            <p:cNvCxnSpPr/>
            <p:nvPr/>
          </p:nvCxnSpPr>
          <p:spPr>
            <a:xfrm flipH="1">
              <a:off x="1498428" y="2415292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2612990" y="2395939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259169" y="2728701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157360" y="276008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27989" y="3563353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a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332941" y="1931331"/>
            <a:ext cx="2110957" cy="2032132"/>
            <a:chOff x="4332941" y="1931331"/>
            <a:chExt cx="2110957" cy="2032132"/>
          </a:xfrm>
        </p:grpSpPr>
        <p:grpSp>
          <p:nvGrpSpPr>
            <p:cNvPr id="39" name="组 38"/>
            <p:cNvGrpSpPr/>
            <p:nvPr/>
          </p:nvGrpSpPr>
          <p:grpSpPr>
            <a:xfrm>
              <a:off x="4332941" y="1931331"/>
              <a:ext cx="2110957" cy="1518253"/>
              <a:chOff x="3789761" y="4407504"/>
              <a:chExt cx="2110957" cy="151825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479120" y="4407504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23" name="直线连接符 22"/>
              <p:cNvCxnSpPr/>
              <p:nvPr/>
            </p:nvCxnSpPr>
            <p:spPr>
              <a:xfrm flipH="1">
                <a:off x="4754626" y="4554154"/>
                <a:ext cx="724494" cy="364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4492902" y="4880686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25" name="直线连接符 24"/>
              <p:cNvCxnSpPr/>
              <p:nvPr/>
            </p:nvCxnSpPr>
            <p:spPr>
              <a:xfrm flipH="1">
                <a:off x="4008003" y="5135859"/>
                <a:ext cx="524054" cy="496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3789761" y="5632458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C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5220390" y="3563353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b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357842" y="1842887"/>
            <a:ext cx="1407816" cy="2120576"/>
            <a:chOff x="7357842" y="1842887"/>
            <a:chExt cx="1407816" cy="2120576"/>
          </a:xfrm>
        </p:grpSpPr>
        <p:grpSp>
          <p:nvGrpSpPr>
            <p:cNvPr id="31" name="组 30"/>
            <p:cNvGrpSpPr/>
            <p:nvPr/>
          </p:nvGrpSpPr>
          <p:grpSpPr>
            <a:xfrm>
              <a:off x="7357842" y="1842887"/>
              <a:ext cx="1407816" cy="1633597"/>
              <a:chOff x="6060270" y="3917239"/>
              <a:chExt cx="1407816" cy="163359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046488" y="3917239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33" name="直线连接符 32"/>
              <p:cNvCxnSpPr/>
              <p:nvPr/>
            </p:nvCxnSpPr>
            <p:spPr>
              <a:xfrm flipH="1">
                <a:off x="6321994" y="4063889"/>
                <a:ext cx="724494" cy="364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6060270" y="4390421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35" name="直线连接符 34"/>
              <p:cNvCxnSpPr/>
              <p:nvPr/>
            </p:nvCxnSpPr>
            <p:spPr>
              <a:xfrm>
                <a:off x="6449534" y="4624553"/>
                <a:ext cx="629288" cy="623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/>
              <p:cNvSpPr/>
              <p:nvPr/>
            </p:nvSpPr>
            <p:spPr>
              <a:xfrm>
                <a:off x="6835689" y="5257537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C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7938328" y="3563353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c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76580" y="4570813"/>
            <a:ext cx="88992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只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知道二叉树的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遍历序列，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不能唯一确定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一棵二叉树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</p:spTree>
    <p:extLst>
      <p:ext uri="{BB962C8B-B14F-4D97-AF65-F5344CB8AC3E}">
        <p14:creationId xmlns:p14="http://schemas.microsoft.com/office/powerpoint/2010/main" val="23450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BED45E-4A75-5545-BE0C-D110D2F5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3959208"/>
            <a:ext cx="11696291" cy="28987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FBD13C-6B79-CB4D-BD64-366980546544}"/>
              </a:ext>
            </a:extLst>
          </p:cNvPr>
          <p:cNvSpPr txBox="1"/>
          <p:nvPr/>
        </p:nvSpPr>
        <p:spPr>
          <a:xfrm>
            <a:off x="7280910" y="421767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客观题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2176E0-D015-694B-9FA4-6695D913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09" y="41225"/>
            <a:ext cx="4312920" cy="45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581" y="1360798"/>
            <a:ext cx="8359135" cy="1191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如果</a:t>
            </a:r>
            <a:r>
              <a:rPr kumimoji="1" lang="zh-CN" altLang="en-US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已知二叉树的后序遍历序列为</a:t>
            </a:r>
            <a:r>
              <a:rPr kumimoji="1" lang="en-US" altLang="zh-CN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CBA</a:t>
            </a:r>
            <a:r>
              <a:rPr kumimoji="1" lang="zh-CN" altLang="en-US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，那么下面两棵二叉树都满足这个要求。</a:t>
            </a:r>
            <a:endParaRPr kumimoji="1" lang="en-US" altLang="zh-CN" sz="28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538924" y="2860374"/>
            <a:ext cx="2014705" cy="2248701"/>
            <a:chOff x="2516173" y="3673904"/>
            <a:chExt cx="2014705" cy="2248701"/>
          </a:xfrm>
        </p:grpSpPr>
        <p:grpSp>
          <p:nvGrpSpPr>
            <p:cNvPr id="39" name="组 38"/>
            <p:cNvGrpSpPr/>
            <p:nvPr/>
          </p:nvGrpSpPr>
          <p:grpSpPr>
            <a:xfrm>
              <a:off x="2516173" y="3673904"/>
              <a:ext cx="2014705" cy="1734822"/>
              <a:chOff x="3789761" y="4190935"/>
              <a:chExt cx="2014705" cy="173482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382868" y="4190935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23" name="直线连接符 22"/>
              <p:cNvCxnSpPr>
                <a:stCxn id="22" idx="2"/>
              </p:cNvCxnSpPr>
              <p:nvPr/>
            </p:nvCxnSpPr>
            <p:spPr>
              <a:xfrm flipH="1">
                <a:off x="4754626" y="4337585"/>
                <a:ext cx="628242" cy="580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4492902" y="4880686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  <p:cxnSp>
            <p:nvCxnSpPr>
              <p:cNvPr id="25" name="直线连接符 24"/>
              <p:cNvCxnSpPr/>
              <p:nvPr/>
            </p:nvCxnSpPr>
            <p:spPr>
              <a:xfrm flipH="1">
                <a:off x="4008003" y="5135859"/>
                <a:ext cx="524054" cy="496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3789761" y="5632458"/>
                <a:ext cx="421598" cy="2932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STKaiti" charset="-122"/>
                    <a:ea typeface="STKaiti" charset="-122"/>
                    <a:cs typeface="STKaiti" charset="-122"/>
                  </a:rPr>
                  <a:t>C</a:t>
                </a:r>
                <a:endParaRPr kumimoji="1" lang="zh-CN" altLang="en-US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3403622" y="5522495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a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524015" y="2860374"/>
            <a:ext cx="1981911" cy="2120576"/>
            <a:chOff x="6524015" y="3802029"/>
            <a:chExt cx="1981911" cy="2120576"/>
          </a:xfrm>
        </p:grpSpPr>
        <p:sp>
          <p:nvSpPr>
            <p:cNvPr id="32" name="椭圆 31"/>
            <p:cNvSpPr/>
            <p:nvPr/>
          </p:nvSpPr>
          <p:spPr>
            <a:xfrm>
              <a:off x="6527292" y="38020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6913737" y="3915175"/>
              <a:ext cx="609708" cy="594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7376073" y="4467686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5" name="直线连接符 34"/>
            <p:cNvCxnSpPr/>
            <p:nvPr/>
          </p:nvCxnSpPr>
          <p:spPr>
            <a:xfrm>
              <a:off x="7698173" y="4689705"/>
              <a:ext cx="629288" cy="623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8084328" y="532268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24015" y="5522495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b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840172" y="552256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只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知道二叉树的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后序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遍历序列，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不能唯一确定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一棵二叉树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6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581" y="1360798"/>
            <a:ext cx="8359135" cy="1191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如果已知二叉树的中序序遍历序列为</a:t>
            </a:r>
            <a:r>
              <a:rPr kumimoji="1" lang="en-US" altLang="zh-CN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BAC</a:t>
            </a:r>
            <a:r>
              <a:rPr kumimoji="1" lang="zh-CN" altLang="en-US" sz="2800" b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，那么下面两棵二叉树都满足这个要求。</a:t>
            </a:r>
            <a:endParaRPr kumimoji="1" lang="en-US" altLang="zh-CN" sz="28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24015" y="2860374"/>
            <a:ext cx="1981911" cy="2120576"/>
            <a:chOff x="6524015" y="3802029"/>
            <a:chExt cx="1981911" cy="2120576"/>
          </a:xfrm>
        </p:grpSpPr>
        <p:sp>
          <p:nvSpPr>
            <p:cNvPr id="32" name="椭圆 31"/>
            <p:cNvSpPr/>
            <p:nvPr/>
          </p:nvSpPr>
          <p:spPr>
            <a:xfrm>
              <a:off x="6527292" y="38020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6913737" y="3915175"/>
              <a:ext cx="609708" cy="594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7376073" y="4467686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5" name="直线连接符 34"/>
            <p:cNvCxnSpPr/>
            <p:nvPr/>
          </p:nvCxnSpPr>
          <p:spPr>
            <a:xfrm>
              <a:off x="7698173" y="4689705"/>
              <a:ext cx="629288" cy="623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8084328" y="532268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24015" y="5522495"/>
              <a:ext cx="616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b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840172" y="5522563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只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知道二叉树的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遍历序列，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不能唯一确定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一棵二叉树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2313960" y="2849747"/>
            <a:ext cx="1786206" cy="2248701"/>
            <a:chOff x="2644160" y="2763163"/>
            <a:chExt cx="1786206" cy="2248701"/>
          </a:xfrm>
        </p:grpSpPr>
        <p:sp>
          <p:nvSpPr>
            <p:cNvPr id="22" name="椭圆 21"/>
            <p:cNvSpPr/>
            <p:nvPr/>
          </p:nvSpPr>
          <p:spPr>
            <a:xfrm>
              <a:off x="3452480" y="2763163"/>
              <a:ext cx="382921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3" name="直线连接符 22"/>
            <p:cNvCxnSpPr>
              <a:stCxn id="22" idx="2"/>
            </p:cNvCxnSpPr>
            <p:nvPr/>
          </p:nvCxnSpPr>
          <p:spPr>
            <a:xfrm flipH="1">
              <a:off x="2881873" y="2909813"/>
              <a:ext cx="570607" cy="58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644160" y="3452914"/>
              <a:ext cx="382921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047445" y="3556747"/>
              <a:ext cx="382921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11558" y="4611754"/>
              <a:ext cx="96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sz="2000" b="1" dirty="0">
                  <a:latin typeface="STKaiti" charset="-122"/>
                  <a:ea typeface="STKaiti" charset="-122"/>
                  <a:cs typeface="STKaiti" charset="-122"/>
                </a:rPr>
                <a:t>a</a:t>
              </a:r>
              <a:r>
                <a:rPr kumimoji="1" lang="zh-CN" altLang="en-US" sz="2000" b="1" dirty="0">
                  <a:latin typeface="STKaiti" charset="-122"/>
                  <a:ea typeface="STKaiti" charset="-122"/>
                  <a:cs typeface="STKaiti" charset="-122"/>
                </a:rPr>
                <a:t>）</a:t>
              </a:r>
            </a:p>
          </p:txBody>
        </p:sp>
        <p:cxnSp>
          <p:nvCxnSpPr>
            <p:cNvPr id="7" name="直线连接符 6"/>
            <p:cNvCxnSpPr>
              <a:stCxn id="22" idx="5"/>
            </p:cNvCxnSpPr>
            <p:nvPr/>
          </p:nvCxnSpPr>
          <p:spPr>
            <a:xfrm>
              <a:off x="3779324" y="3013509"/>
              <a:ext cx="525976" cy="63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644" y="974558"/>
            <a:ext cx="9466040" cy="701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那么，两种遍历方式序列结合起来能否</a:t>
            </a:r>
            <a:r>
              <a:rPr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唯一</a:t>
            </a:r>
            <a:r>
              <a:rPr lang="zh-CN" altLang="en-US" sz="28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确定一棵</a:t>
            </a:r>
            <a:endParaRPr lang="en-US" altLang="zh-CN" sz="280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二叉树呢？</a:t>
            </a:r>
            <a:endParaRPr kumimoji="1" lang="en-US" altLang="zh-CN" sz="28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700644" y="2119022"/>
            <a:ext cx="932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答案是肯定的！</a:t>
            </a:r>
            <a:endParaRPr kumimoji="1" lang="en-US" altLang="zh-CN" sz="28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644" y="3286666"/>
            <a:ext cx="932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三种组合：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先序序列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中序序列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后序序列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中序序列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先序序列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后序序列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0" name="乘 9"/>
          <p:cNvSpPr/>
          <p:nvPr/>
        </p:nvSpPr>
        <p:spPr>
          <a:xfrm>
            <a:off x="4715780" y="4480248"/>
            <a:ext cx="645764" cy="6223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6484" y="5342023"/>
            <a:ext cx="8824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STKaiti" charset="-122"/>
                <a:ea typeface="STKaiti" charset="-122"/>
                <a:cs typeface="STKaiti" charset="-122"/>
              </a:rPr>
              <a:t>以上三种组合都可以组成二叉树，但是只有前两种组合可以唯一确定一棵二叉树</a:t>
            </a:r>
            <a:endParaRPr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0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84" y="2308058"/>
            <a:ext cx="9466040" cy="184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STKaiti" charset="-122"/>
                <a:ea typeface="STKaiti" charset="-122"/>
                <a:cs typeface="STKaiti" charset="-122"/>
              </a:rPr>
              <a:t>先序和后序可以告诉我们根节点，只不过先序遍历的根节点从前往后，后序遍历的根节点从后往前，也正是因为先序遍历和后序遍历都只能告诉我们根节点这个信息，所以他们两个在一起是没办法得到足够信息去构建二叉树的</a:t>
            </a:r>
            <a:r>
              <a:rPr lang="zh-CN" altLang="en-US" sz="32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二叉树呢？</a:t>
            </a:r>
            <a:endParaRPr kumimoji="1" lang="en-US" altLang="zh-CN" sz="3200" b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11" name="矩形 10"/>
          <p:cNvSpPr/>
          <p:nvPr/>
        </p:nvSpPr>
        <p:spPr>
          <a:xfrm>
            <a:off x="321684" y="942872"/>
            <a:ext cx="88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为什么先序和后序不能唯一确定二叉树呢？</a:t>
            </a:r>
          </a:p>
        </p:txBody>
      </p:sp>
    </p:spTree>
    <p:extLst>
      <p:ext uri="{BB962C8B-B14F-4D97-AF65-F5344CB8AC3E}">
        <p14:creationId xmlns:p14="http://schemas.microsoft.com/office/powerpoint/2010/main" val="3108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321684" y="942872"/>
            <a:ext cx="8824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由先序遍历序列和中序遍历序列建立二叉树</a:t>
            </a:r>
          </a:p>
        </p:txBody>
      </p:sp>
      <p:sp>
        <p:nvSpPr>
          <p:cNvPr id="7" name="矩形 6"/>
          <p:cNvSpPr/>
          <p:nvPr/>
        </p:nvSpPr>
        <p:spPr>
          <a:xfrm>
            <a:off x="321684" y="1692172"/>
            <a:ext cx="8824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第一种情况：如果先序遍历序列和中序遍历序列为空，那么这棵二叉树为空二叉树。</a:t>
            </a:r>
          </a:p>
        </p:txBody>
      </p:sp>
      <p:sp>
        <p:nvSpPr>
          <p:cNvPr id="8" name="矩形 7"/>
          <p:cNvSpPr/>
          <p:nvPr/>
        </p:nvSpPr>
        <p:spPr>
          <a:xfrm>
            <a:off x="321684" y="2724638"/>
            <a:ext cx="97494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第二种情况：对于具有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n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个结点的二叉树</a:t>
            </a:r>
            <a:endParaRPr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先序遍历序列的第一个结点一定是二叉树的根结点；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在中序遍历序列中找到根结点，根结点左边的序列一定是二叉树根结点左子树上的中序遍历序列，同理，根结点右边的序列一定是二叉树根结点右子树上的中序遍历序列</a:t>
            </a:r>
            <a:endParaRPr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继续先序遍历序列的第二个结点，在中序遍历序列中该结点的左右序列即为它的左右子树的序列</a:t>
            </a:r>
          </a:p>
        </p:txBody>
      </p:sp>
    </p:spTree>
    <p:extLst>
      <p:ext uri="{BB962C8B-B14F-4D97-AF65-F5344CB8AC3E}">
        <p14:creationId xmlns:p14="http://schemas.microsoft.com/office/powerpoint/2010/main" val="405600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86" y="808288"/>
            <a:ext cx="9735413" cy="5017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zh-CN" sz="28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en-US" altLang="zh-CN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【</a:t>
            </a:r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例题</a:t>
            </a:r>
            <a:r>
              <a:rPr kumimoji="1" lang="en-US" altLang="zh-CN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】</a:t>
            </a:r>
            <a:r>
              <a:rPr lang="zh-CN" altLang="en-US" sz="28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由先序遍历序列和中序遍历序列建立二叉树</a:t>
            </a:r>
          </a:p>
          <a:p>
            <a:pPr marL="0" indent="0">
              <a:buNone/>
            </a:pPr>
            <a:endParaRPr kumimoji="1" lang="en-US" altLang="zh-CN" sz="28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一棵二叉树的先序遍历序列为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{A, B, D, H, I, E, J,  K,C,F,G},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中序遍历序列为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{H,D,I,B,J,E,K,A,F,C,G}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，请画出这个二叉树的图？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i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先序遍历：</a:t>
            </a:r>
            <a:r>
              <a:rPr kumimoji="1" lang="zh-CN" altLang="en-US" sz="2400" i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先访问根结点，然后先序遍历根结点的左子树，最后先序遍历根结点的右子树</a:t>
            </a:r>
            <a:endParaRPr kumimoji="1" lang="en-US" altLang="zh-CN" sz="2400" i="1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i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中序遍历</a:t>
            </a:r>
            <a:r>
              <a:rPr kumimoji="1" lang="zh-CN" altLang="en-US" sz="2400" i="1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：先中序遍历根结点的左子树，然后访问根结点，最后中序遍历根结点的右子树</a:t>
            </a:r>
            <a:endParaRPr kumimoji="1" lang="en-US" altLang="zh-CN" sz="2400" b="1" i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</p:spTree>
    <p:extLst>
      <p:ext uri="{BB962C8B-B14F-4D97-AF65-F5344CB8AC3E}">
        <p14:creationId xmlns:p14="http://schemas.microsoft.com/office/powerpoint/2010/main" val="204090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559" y="877207"/>
            <a:ext cx="8857541" cy="3946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</a:t>
            </a:r>
            <a:r>
              <a:rPr kumimoji="1" lang="en-US" altLang="zh-CN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第一步：通过先序序列的第一个元素确定根结点为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，通过中序序列可以看出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的左子树结点有哪些？右子树结点有哪些？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140727" y="4776188"/>
            <a:ext cx="4309535" cy="1011068"/>
            <a:chOff x="3258327" y="4295274"/>
            <a:chExt cx="4309535" cy="1011068"/>
          </a:xfrm>
        </p:grpSpPr>
        <p:sp>
          <p:nvSpPr>
            <p:cNvPr id="27" name="椭圆 26"/>
            <p:cNvSpPr/>
            <p:nvPr/>
          </p:nvSpPr>
          <p:spPr>
            <a:xfrm>
              <a:off x="5447010" y="4295274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096457" y="4823566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FCG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258327" y="4806483"/>
              <a:ext cx="2254978" cy="4998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HDIBJEK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0" name="直线连接符 29"/>
            <p:cNvCxnSpPr/>
            <p:nvPr/>
          </p:nvCxnSpPr>
          <p:spPr>
            <a:xfrm flipH="1">
              <a:off x="4722516" y="4441924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868609" y="4441924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197559" y="3384034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H,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G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7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139" y="891509"/>
            <a:ext cx="9369787" cy="223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{A,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第二步：通过看先序序列中的第二个结点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在中序序列的左右结点，可以知道哪些结点是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的左子树，哪些结点是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的右子树？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1865963" y="4211050"/>
            <a:ext cx="5100324" cy="1619442"/>
            <a:chOff x="1865963" y="4211050"/>
            <a:chExt cx="5100324" cy="1619442"/>
          </a:xfrm>
        </p:grpSpPr>
        <p:sp>
          <p:nvSpPr>
            <p:cNvPr id="4" name="椭圆 3"/>
            <p:cNvSpPr/>
            <p:nvPr/>
          </p:nvSpPr>
          <p:spPr>
            <a:xfrm>
              <a:off x="4845435" y="421105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494882" y="4739342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FCG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65963" y="5330633"/>
              <a:ext cx="2254978" cy="4998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HDI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7" name="直线连接符 6"/>
            <p:cNvCxnSpPr/>
            <p:nvPr/>
          </p:nvCxnSpPr>
          <p:spPr>
            <a:xfrm flipH="1">
              <a:off x="4120941" y="435770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5267034" y="4357700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859217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1" name="直线连接符 10"/>
            <p:cNvCxnSpPr/>
            <p:nvPr/>
          </p:nvCxnSpPr>
          <p:spPr>
            <a:xfrm flipH="1">
              <a:off x="3134723" y="493992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4249285" y="4920567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483188" y="5311054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JEK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582139" y="3562439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H,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</p:txBody>
      </p:sp>
    </p:spTree>
    <p:extLst>
      <p:ext uri="{BB962C8B-B14F-4D97-AF65-F5344CB8AC3E}">
        <p14:creationId xmlns:p14="http://schemas.microsoft.com/office/powerpoint/2010/main" val="24612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139" y="857236"/>
            <a:ext cx="9369787" cy="2610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{A,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第三步：通过看先序序列中的第三个结点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在中序序列的左右结点，可以知道哪些结点是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的左子树，哪些结点是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的右子树？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771455" y="4211050"/>
            <a:ext cx="5194832" cy="2082639"/>
            <a:chOff x="1771455" y="4211050"/>
            <a:chExt cx="5194832" cy="2082639"/>
          </a:xfrm>
        </p:grpSpPr>
        <p:sp>
          <p:nvSpPr>
            <p:cNvPr id="12" name="椭圆 11"/>
            <p:cNvSpPr/>
            <p:nvPr/>
          </p:nvSpPr>
          <p:spPr>
            <a:xfrm>
              <a:off x="4845435" y="421105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771455" y="5793830"/>
              <a:ext cx="719082" cy="4998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5" name="直线连接符 14"/>
            <p:cNvCxnSpPr/>
            <p:nvPr/>
          </p:nvCxnSpPr>
          <p:spPr>
            <a:xfrm flipH="1">
              <a:off x="4120941" y="435770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5267034" y="4357700"/>
              <a:ext cx="1079491" cy="40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859217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>
              <a:off x="3134723" y="493992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4249285" y="4920567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194428" y="5311054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JEK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494882" y="4739342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FCG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895464" y="52533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 flipH="1">
              <a:off x="2204726" y="5429687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3263067" y="5495894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187995" y="5738459"/>
              <a:ext cx="719082" cy="4998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I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21" name="标题 1"/>
          <p:cNvSpPr txBox="1">
            <a:spLocks/>
          </p:cNvSpPr>
          <p:nvPr/>
        </p:nvSpPr>
        <p:spPr>
          <a:xfrm>
            <a:off x="53618" y="41859"/>
            <a:ext cx="8753497" cy="76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二叉树遍历算法的应用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575922" y="3516799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</a:t>
            </a:r>
            <a:r>
              <a:rPr kumimoji="1" lang="en-US" altLang="zh-CN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H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D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I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</p:txBody>
      </p:sp>
    </p:spTree>
    <p:extLst>
      <p:ext uri="{BB962C8B-B14F-4D97-AF65-F5344CB8AC3E}">
        <p14:creationId xmlns:p14="http://schemas.microsoft.com/office/powerpoint/2010/main" val="2389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486" y="601578"/>
            <a:ext cx="8924619" cy="3275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{A,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第四步：先序序列中的第四个结点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H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和第五个结点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已经是叶子结点了，不需要进行分析。接下来看第六个结点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，从中序序列的左右结点，可以知道哪些结点是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的左子树，哪些结点是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的右子树？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892021" y="4211050"/>
            <a:ext cx="5074266" cy="2074736"/>
            <a:chOff x="1892021" y="4211050"/>
            <a:chExt cx="5074266" cy="2074736"/>
          </a:xfrm>
        </p:grpSpPr>
        <p:sp>
          <p:nvSpPr>
            <p:cNvPr id="28" name="椭圆 27"/>
            <p:cNvSpPr/>
            <p:nvPr/>
          </p:nvSpPr>
          <p:spPr>
            <a:xfrm>
              <a:off x="4845435" y="421105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92021" y="5793829"/>
              <a:ext cx="433271" cy="4257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0" name="直线连接符 29"/>
            <p:cNvCxnSpPr/>
            <p:nvPr/>
          </p:nvCxnSpPr>
          <p:spPr>
            <a:xfrm flipH="1">
              <a:off x="4120941" y="435770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267034" y="4357700"/>
              <a:ext cx="1079491" cy="40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859217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>
              <a:off x="3134723" y="493992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4249285" y="4920567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5494882" y="4739342"/>
              <a:ext cx="1471405" cy="4827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FCG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895464" y="52533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8" name="直线连接符 37"/>
            <p:cNvCxnSpPr/>
            <p:nvPr/>
          </p:nvCxnSpPr>
          <p:spPr>
            <a:xfrm flipH="1">
              <a:off x="2204726" y="5429687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3263067" y="5495894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325235" y="5867939"/>
              <a:ext cx="469605" cy="3782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I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3655" y="528471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56824" y="5860037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J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187411" y="5820471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44" name="直线连接符 43"/>
            <p:cNvCxnSpPr>
              <a:endCxn id="42" idx="7"/>
            </p:cNvCxnSpPr>
            <p:nvPr/>
          </p:nvCxnSpPr>
          <p:spPr>
            <a:xfrm flipH="1">
              <a:off x="4364755" y="5474999"/>
              <a:ext cx="480562" cy="44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>
              <a:off x="5136296" y="5429687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40486" y="3536403"/>
            <a:ext cx="4076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J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E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</p:txBody>
      </p:sp>
    </p:spTree>
    <p:extLst>
      <p:ext uri="{BB962C8B-B14F-4D97-AF65-F5344CB8AC3E}">
        <p14:creationId xmlns:p14="http://schemas.microsoft.com/office/powerpoint/2010/main" val="13569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068ACFA-9755-9A41-A7A2-7D716715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522178"/>
            <a:ext cx="9100820" cy="51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1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486" y="601578"/>
            <a:ext cx="8924619" cy="3275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{A,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第五步：先序序列中的第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7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和第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8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已经是叶子结点了，不需要进行分析。接下来看第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9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个结点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，从中序序列的左右结点，可以知道哪些结点是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的左子树，哪些结点是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的右子树？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892021" y="4211050"/>
            <a:ext cx="5315585" cy="2074736"/>
            <a:chOff x="1892021" y="4211050"/>
            <a:chExt cx="5315585" cy="2074736"/>
          </a:xfrm>
        </p:grpSpPr>
        <p:sp>
          <p:nvSpPr>
            <p:cNvPr id="28" name="椭圆 27"/>
            <p:cNvSpPr/>
            <p:nvPr/>
          </p:nvSpPr>
          <p:spPr>
            <a:xfrm>
              <a:off x="4845435" y="421105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92021" y="5793829"/>
              <a:ext cx="433271" cy="4257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0" name="直线连接符 29"/>
            <p:cNvCxnSpPr/>
            <p:nvPr/>
          </p:nvCxnSpPr>
          <p:spPr>
            <a:xfrm flipH="1">
              <a:off x="4120941" y="435770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267034" y="4357700"/>
              <a:ext cx="1079491" cy="40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859217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>
              <a:off x="3134723" y="493992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4249285" y="4920567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2895464" y="52533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8" name="直线连接符 37"/>
            <p:cNvCxnSpPr/>
            <p:nvPr/>
          </p:nvCxnSpPr>
          <p:spPr>
            <a:xfrm flipH="1">
              <a:off x="2204726" y="5429687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3263067" y="5495894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325235" y="5867939"/>
              <a:ext cx="469605" cy="3782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I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3655" y="528471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56824" y="5860037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J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187411" y="5820471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44" name="直线连接符 43"/>
            <p:cNvCxnSpPr>
              <a:endCxn id="42" idx="7"/>
            </p:cNvCxnSpPr>
            <p:nvPr/>
          </p:nvCxnSpPr>
          <p:spPr>
            <a:xfrm flipH="1">
              <a:off x="4364755" y="5474999"/>
              <a:ext cx="480562" cy="44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>
              <a:off x="5136296" y="5429687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335929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499098" y="5259559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729685" y="5219993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3" name="直线连接符 22"/>
            <p:cNvCxnSpPr/>
            <p:nvPr/>
          </p:nvCxnSpPr>
          <p:spPr>
            <a:xfrm flipH="1">
              <a:off x="5907029" y="4874521"/>
              <a:ext cx="480562" cy="44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6678570" y="4829209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84693" y="3536403"/>
            <a:ext cx="4076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F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solidFill>
                  <a:srgbClr val="00B0F0"/>
                </a:solidFill>
                <a:latin typeface="STKaiti" charset="-122"/>
                <a:ea typeface="STKaiti" charset="-122"/>
                <a:cs typeface="STKaiti" charset="-122"/>
              </a:rPr>
              <a:t>G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6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486" y="601578"/>
            <a:ext cx="8924619" cy="422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先序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{A, B, D, H, I, E, J,  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中序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遍历序列为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{H,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D,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I,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B,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J,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E,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K,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A,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F,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C,</a:t>
            </a: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b="1" dirty="0">
                <a:latin typeface="STKaiti" charset="-122"/>
                <a:ea typeface="STKaiti" charset="-122"/>
                <a:cs typeface="STKaiti" charset="-122"/>
              </a:rPr>
              <a:t>G}</a:t>
            </a: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经过分析，可知二叉树如下图所示。</a:t>
            </a:r>
            <a:r>
              <a:rPr kumimoji="1" lang="zh-CN" altLang="en-US" sz="24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请给出它的后序遍历序列</a:t>
            </a:r>
            <a:endParaRPr kumimoji="1" lang="en-US" altLang="zh-CN" sz="24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buNone/>
            </a:pP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904052" y="2755229"/>
            <a:ext cx="5315585" cy="2074736"/>
            <a:chOff x="1892021" y="4211050"/>
            <a:chExt cx="5315585" cy="2074736"/>
          </a:xfrm>
        </p:grpSpPr>
        <p:sp>
          <p:nvSpPr>
            <p:cNvPr id="28" name="椭圆 27"/>
            <p:cNvSpPr/>
            <p:nvPr/>
          </p:nvSpPr>
          <p:spPr>
            <a:xfrm>
              <a:off x="4845435" y="421105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A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92021" y="5793829"/>
              <a:ext cx="433271" cy="4257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H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0" name="直线连接符 29"/>
            <p:cNvCxnSpPr/>
            <p:nvPr/>
          </p:nvCxnSpPr>
          <p:spPr>
            <a:xfrm flipH="1">
              <a:off x="4120941" y="435770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5267034" y="4357700"/>
              <a:ext cx="1079491" cy="407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3859217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B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>
              <a:off x="3134723" y="4939920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4249285" y="4920567"/>
              <a:ext cx="806949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2895464" y="5253329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D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38" name="直线连接符 37"/>
            <p:cNvCxnSpPr/>
            <p:nvPr/>
          </p:nvCxnSpPr>
          <p:spPr>
            <a:xfrm flipH="1">
              <a:off x="2204726" y="5429687"/>
              <a:ext cx="724494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3263067" y="5495894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325235" y="5867939"/>
              <a:ext cx="469605" cy="3782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I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3655" y="5284710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E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56824" y="5860037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J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187411" y="5820471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K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44" name="直线连接符 43"/>
            <p:cNvCxnSpPr>
              <a:endCxn id="42" idx="7"/>
            </p:cNvCxnSpPr>
            <p:nvPr/>
          </p:nvCxnSpPr>
          <p:spPr>
            <a:xfrm flipH="1">
              <a:off x="4364755" y="5474999"/>
              <a:ext cx="480562" cy="44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>
              <a:off x="5136296" y="5429687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335929" y="4684232"/>
              <a:ext cx="421598" cy="2932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C</a:t>
              </a:r>
              <a:endParaRPr kumimoji="1" lang="zh-CN" altLang="en-US" sz="240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499098" y="5259559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F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729685" y="5219993"/>
              <a:ext cx="477921" cy="4257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STKaiti" charset="-122"/>
                  <a:ea typeface="STKaiti" charset="-122"/>
                  <a:cs typeface="STKaiti" charset="-122"/>
                </a:rPr>
                <a:t>G</a:t>
              </a:r>
              <a:endParaRPr kumimoji="1"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3" name="直线连接符 22"/>
            <p:cNvCxnSpPr/>
            <p:nvPr/>
          </p:nvCxnSpPr>
          <p:spPr>
            <a:xfrm flipH="1">
              <a:off x="5907029" y="4874521"/>
              <a:ext cx="480562" cy="44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6678570" y="4829209"/>
              <a:ext cx="233903" cy="36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279256" y="5285162"/>
            <a:ext cx="98403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后序遍历：先后序遍历根结点的左子树，然后后序遍历根结点的右子树，最后访问根结点</a:t>
            </a:r>
            <a:endParaRPr kumimoji="1" lang="en-US" altLang="zh-CN" sz="2800" b="1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后序遍历序列为：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{H, I, D, J, K, E, B</a:t>
            </a:r>
            <a:r>
              <a:rPr kumimoji="1" lang="en-US" altLang="zh-CN" sz="2800" b="1">
                <a:latin typeface="STKaiti" charset="-122"/>
                <a:ea typeface="STKaiti" charset="-122"/>
                <a:cs typeface="STKaiti" charset="-122"/>
              </a:rPr>
              <a:t>, F</a:t>
            </a:r>
            <a:r>
              <a:rPr kumimoji="1" lang="en-US" altLang="zh-CN" sz="2800" b="1" dirty="0">
                <a:latin typeface="STKaiti" charset="-122"/>
                <a:ea typeface="STKaiti" charset="-122"/>
                <a:cs typeface="STKaiti" charset="-122"/>
              </a:rPr>
              <a:t>, G</a:t>
            </a:r>
            <a:r>
              <a:rPr kumimoji="1" lang="en-US" altLang="zh-CN" sz="2800" b="1">
                <a:latin typeface="STKaiti" charset="-122"/>
                <a:ea typeface="STKaiti" charset="-122"/>
                <a:cs typeface="STKaiti" charset="-122"/>
              </a:rPr>
              <a:t>, C,A}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2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递归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9B1BC-1242-2245-938F-DBB1A336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86" y="2020269"/>
            <a:ext cx="8140700" cy="363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736451-8351-634A-8118-4F4758F1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36" y="1229557"/>
            <a:ext cx="4751070" cy="32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递归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63FEB-83B8-8341-ADC8-5DB0E217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033316"/>
            <a:ext cx="11687696" cy="24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AE773-32BA-6E44-A590-7DCA9F1E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1308100"/>
            <a:ext cx="11772900" cy="264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62FF42-2460-5840-B249-3AEB3156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" y="3949700"/>
            <a:ext cx="11772900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294" y="379429"/>
            <a:ext cx="10112046" cy="1320800"/>
          </a:xfrm>
        </p:spPr>
        <p:txBody>
          <a:bodyPr>
            <a:noAutofit/>
          </a:bodyPr>
          <a:lstStyle/>
          <a:p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第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1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次过程测验分析</a:t>
            </a:r>
            <a:r>
              <a:rPr kumimoji="1" lang="en-US" altLang="zh-CN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——</a:t>
            </a:r>
            <a:r>
              <a:rPr kumimoji="1" lang="zh-CN" altLang="en-US" sz="4400" b="1" dirty="0">
                <a:solidFill>
                  <a:schemeClr val="accent5">
                    <a:lumMod val="1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charset="0"/>
              </a:rPr>
              <a:t>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7FD518-1CC6-324E-B16E-7E034845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526030"/>
            <a:ext cx="7459172" cy="3301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3E2D45-EC26-BF4B-91E7-9CEE6C76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47" y="1410970"/>
            <a:ext cx="4576411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463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1470</TotalTime>
  <Words>3384</Words>
  <Application>Microsoft Macintosh PowerPoint</Application>
  <PresentationFormat>宽屏</PresentationFormat>
  <Paragraphs>374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等线</vt:lpstr>
      <vt:lpstr>STKaiti</vt:lpstr>
      <vt:lpstr>幼圆</vt:lpstr>
      <vt:lpstr>KaiTi</vt:lpstr>
      <vt:lpstr>SimSong</vt:lpstr>
      <vt:lpstr>Arial</vt:lpstr>
      <vt:lpstr>Cambria Math</vt:lpstr>
      <vt:lpstr>Century Gothic</vt:lpstr>
      <vt:lpstr>Mangal</vt:lpstr>
      <vt:lpstr>Times New Roman</vt:lpstr>
      <vt:lpstr>Wingdings</vt:lpstr>
      <vt:lpstr>Wingdings 3</vt:lpstr>
      <vt:lpstr>丝状</vt:lpstr>
      <vt:lpstr>数据结构与算法</vt:lpstr>
      <vt:lpstr>本节课内容安排</vt:lpstr>
      <vt:lpstr>第1次过程测验分析</vt:lpstr>
      <vt:lpstr>PowerPoint 演示文稿</vt:lpstr>
      <vt:lpstr>PowerPoint 演示文稿</vt:lpstr>
      <vt:lpstr>第1次过程测验分析——递归</vt:lpstr>
      <vt:lpstr>第1次过程测验分析——递归</vt:lpstr>
      <vt:lpstr>第1次过程测验分析——数组</vt:lpstr>
      <vt:lpstr>第1次过程测验分析——栈</vt:lpstr>
      <vt:lpstr>第1次过程测验分析——栈</vt:lpstr>
      <vt:lpstr>栈的应用</vt:lpstr>
      <vt:lpstr>PowerPoint 演示文稿</vt:lpstr>
      <vt:lpstr>第1次过程测验分析——字符串</vt:lpstr>
      <vt:lpstr>第1次过程测验分析——字符串</vt:lpstr>
      <vt:lpstr>第1次过程测验分析——队列</vt:lpstr>
      <vt:lpstr>第1次过程测验分析——顺序表</vt:lpstr>
      <vt:lpstr>第1次过程测验分析——顺序表</vt:lpstr>
      <vt:lpstr>第1次过程测验分析——顺序表</vt:lpstr>
      <vt:lpstr>知识点回顾</vt:lpstr>
      <vt:lpstr>插入数据元素/结点</vt:lpstr>
      <vt:lpstr>第1次过程测验分析——单链表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610</cp:revision>
  <dcterms:created xsi:type="dcterms:W3CDTF">2024-09-16T11:05:16Z</dcterms:created>
  <dcterms:modified xsi:type="dcterms:W3CDTF">2024-10-18T05:08:20Z</dcterms:modified>
</cp:coreProperties>
</file>