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300" r:id="rId3"/>
    <p:sldId id="262" r:id="rId4"/>
    <p:sldId id="531" r:id="rId5"/>
    <p:sldId id="583" r:id="rId6"/>
    <p:sldId id="559" r:id="rId7"/>
    <p:sldId id="560" r:id="rId8"/>
    <p:sldId id="388" r:id="rId9"/>
    <p:sldId id="298" r:id="rId10"/>
    <p:sldId id="353" r:id="rId11"/>
    <p:sldId id="354" r:id="rId12"/>
    <p:sldId id="355" r:id="rId13"/>
    <p:sldId id="356" r:id="rId14"/>
    <p:sldId id="468" r:id="rId15"/>
    <p:sldId id="469" r:id="rId16"/>
    <p:sldId id="470" r:id="rId17"/>
    <p:sldId id="471" r:id="rId18"/>
    <p:sldId id="554" r:id="rId19"/>
    <p:sldId id="556" r:id="rId20"/>
    <p:sldId id="557" r:id="rId21"/>
    <p:sldId id="558" r:id="rId22"/>
    <p:sldId id="584" r:id="rId23"/>
    <p:sldId id="585" r:id="rId24"/>
    <p:sldId id="561" r:id="rId25"/>
    <p:sldId id="564" r:id="rId26"/>
    <p:sldId id="563" r:id="rId27"/>
    <p:sldId id="565" r:id="rId28"/>
    <p:sldId id="566" r:id="rId29"/>
    <p:sldId id="570" r:id="rId30"/>
    <p:sldId id="568" r:id="rId31"/>
    <p:sldId id="571" r:id="rId32"/>
    <p:sldId id="572" r:id="rId33"/>
    <p:sldId id="573" r:id="rId34"/>
    <p:sldId id="574" r:id="rId35"/>
    <p:sldId id="575" r:id="rId36"/>
    <p:sldId id="576" r:id="rId37"/>
    <p:sldId id="577" r:id="rId38"/>
    <p:sldId id="578" r:id="rId39"/>
    <p:sldId id="579" r:id="rId40"/>
    <p:sldId id="580" r:id="rId41"/>
    <p:sldId id="58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27E11-8C05-844C-865B-B324BB3DAA7F}" type="datetimeFigureOut">
              <a:rPr kumimoji="1" lang="zh-CN" altLang="en-US" smtClean="0"/>
              <a:t>2024/10/23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1AC2C-17AA-914D-8F7F-21509281D95F}" type="slidenum">
              <a:rPr kumimoji="1" lang="zh-CN" altLang="en-US" smtClean="0"/>
              <a:t>‹#›</a:t>
            </a:fld>
            <a:endParaRPr kumimoji="1" lang="zh-CN" altLang="en-US"/>
          </a:p>
        </p:txBody>
      </p:sp>
    </p:spTree>
    <p:extLst>
      <p:ext uri="{BB962C8B-B14F-4D97-AF65-F5344CB8AC3E}">
        <p14:creationId xmlns:p14="http://schemas.microsoft.com/office/powerpoint/2010/main" val="102678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858C6-7243-0443-BBBF-9EB8D21F316F}"/>
              </a:ext>
            </a:extLst>
          </p:cNvPr>
          <p:cNvSpPr>
            <a:spLocks noGrp="1"/>
          </p:cNvSpPr>
          <p:nvPr>
            <p:ph type="ctrTitle"/>
          </p:nvPr>
        </p:nvSpPr>
        <p:spPr>
          <a:xfrm>
            <a:off x="2714943" y="457200"/>
            <a:ext cx="8915399" cy="2262781"/>
          </a:xfrm>
        </p:spPr>
        <p:txBody>
          <a:bodyPr>
            <a:normAutofit/>
          </a:bodyPr>
          <a:lstStyle/>
          <a:p>
            <a:r>
              <a:rPr kumimoji="1" lang="zh-CN" altLang="en-US" sz="6000" b="1" dirty="0"/>
              <a:t>数据结构与算法</a:t>
            </a:r>
            <a:endParaRPr kumimoji="1" lang="zh-CN" altLang="en-US" sz="6000" dirty="0"/>
          </a:p>
        </p:txBody>
      </p:sp>
      <p:sp>
        <p:nvSpPr>
          <p:cNvPr id="3" name="副标题 2">
            <a:extLst>
              <a:ext uri="{FF2B5EF4-FFF2-40B4-BE49-F238E27FC236}">
                <a16:creationId xmlns:a16="http://schemas.microsoft.com/office/drawing/2014/main" id="{5C003302-EE25-5147-A8E3-54448B790F74}"/>
              </a:ext>
            </a:extLst>
          </p:cNvPr>
          <p:cNvSpPr>
            <a:spLocks noGrp="1"/>
          </p:cNvSpPr>
          <p:nvPr>
            <p:ph type="subTitle" idx="1"/>
          </p:nvPr>
        </p:nvSpPr>
        <p:spPr>
          <a:xfrm>
            <a:off x="2714943" y="4114439"/>
            <a:ext cx="8915399" cy="1126283"/>
          </a:xfrm>
        </p:spPr>
        <p:txBody>
          <a:bodyPr/>
          <a:lstStyle/>
          <a:p>
            <a:r>
              <a:rPr kumimoji="1" lang="zh-CN" altLang="en-US" dirty="0"/>
              <a:t> </a:t>
            </a:r>
            <a:endParaRPr kumimoji="1" lang="en-US" altLang="zh-CN" dirty="0"/>
          </a:p>
          <a:p>
            <a:r>
              <a:rPr kumimoji="1" lang="zh-CN" altLang="en-US" sz="3200" dirty="0">
                <a:latin typeface="SimSong" panose="02020300000000000000" pitchFamily="18" charset="-122"/>
                <a:ea typeface="SimSong" panose="02020300000000000000" pitchFamily="18" charset="-122"/>
              </a:rPr>
              <a:t>人工智能与大数据学院</a:t>
            </a:r>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6643E8A8-1171-0845-B157-2FD0B9BBF5DA}"/>
              </a:ext>
            </a:extLst>
          </p:cNvPr>
          <p:cNvPicPr>
            <a:picLocks noChangeAspect="1"/>
          </p:cNvPicPr>
          <p:nvPr/>
        </p:nvPicPr>
        <p:blipFill>
          <a:blip r:embed="rId2"/>
          <a:stretch>
            <a:fillRect/>
          </a:stretch>
        </p:blipFill>
        <p:spPr>
          <a:xfrm>
            <a:off x="9212180" y="9985"/>
            <a:ext cx="2879557" cy="817556"/>
          </a:xfrm>
          <a:prstGeom prst="rect">
            <a:avLst/>
          </a:prstGeom>
        </p:spPr>
      </p:pic>
    </p:spTree>
    <p:extLst>
      <p:ext uri="{BB962C8B-B14F-4D97-AF65-F5344CB8AC3E}">
        <p14:creationId xmlns:p14="http://schemas.microsoft.com/office/powerpoint/2010/main" val="1108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2314" y="470869"/>
            <a:ext cx="8596668" cy="869449"/>
          </a:xfrm>
        </p:spPr>
        <p:txBody>
          <a:bodyPr>
            <a:normAutofit/>
          </a:bodyPr>
          <a:lstStyle/>
          <a:p>
            <a:r>
              <a:rPr kumimoji="1" lang="zh-CN" altLang="en-US" sz="3900" b="1" dirty="0">
                <a:solidFill>
                  <a:schemeClr val="accent2"/>
                </a:solidFill>
                <a:latin typeface="STKaiti" charset="-122"/>
                <a:ea typeface="STKaiti" charset="-122"/>
              </a:rPr>
              <a:t>树与二叉树的相互转换</a:t>
            </a:r>
            <a:endParaRPr kumimoji="1" lang="en-US" altLang="zh-CN" sz="3900" b="1" dirty="0">
              <a:solidFill>
                <a:schemeClr val="accent2"/>
              </a:solidFill>
              <a:latin typeface="STKaiti" charset="-122"/>
              <a:ea typeface="STKaiti" charset="-122"/>
            </a:endParaRPr>
          </a:p>
        </p:txBody>
      </p:sp>
      <p:sp>
        <p:nvSpPr>
          <p:cNvPr id="4" name="文本框 3"/>
          <p:cNvSpPr txBox="1"/>
          <p:nvPr/>
        </p:nvSpPr>
        <p:spPr>
          <a:xfrm>
            <a:off x="965480" y="1624263"/>
            <a:ext cx="11226519" cy="4401205"/>
          </a:xfrm>
          <a:prstGeom prst="rect">
            <a:avLst/>
          </a:prstGeom>
          <a:noFill/>
        </p:spPr>
        <p:txBody>
          <a:bodyPr wrap="square" rtlCol="0">
            <a:spAutoFit/>
          </a:bodyPr>
          <a:lstStyle/>
          <a:p>
            <a:r>
              <a:rPr lang="zh-CN" altLang="en-US" sz="2800" dirty="0">
                <a:latin typeface="STKaiti" charset="-122"/>
                <a:ea typeface="STKaiti" charset="-122"/>
                <a:cs typeface="STKaiti" charset="-122"/>
              </a:rPr>
              <a:t>要将一棵树转换成二叉树，只需进行如下三步操作：</a:t>
            </a:r>
            <a:endParaRPr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加线</a:t>
            </a:r>
            <a:r>
              <a:rPr kumimoji="1" lang="zh-CN" altLang="en-US" sz="2800" dirty="0">
                <a:latin typeface="STKaiti" charset="-122"/>
                <a:ea typeface="STKaiti" charset="-122"/>
                <a:cs typeface="STKaiti" charset="-122"/>
              </a:rPr>
              <a:t>：将兄弟结点用线相连</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去线</a:t>
            </a:r>
            <a:r>
              <a:rPr kumimoji="1" lang="zh-CN" altLang="en-US" sz="2800" dirty="0">
                <a:latin typeface="STKaiti" charset="-122"/>
                <a:ea typeface="STKaiti" charset="-122"/>
                <a:cs typeface="STKaiti" charset="-122"/>
              </a:rPr>
              <a:t>：只保留双亲与最左边孩子结点的连线，去掉双亲和其他孩子结点的连线</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旋转</a:t>
            </a:r>
            <a:r>
              <a:rPr kumimoji="1" lang="zh-CN" altLang="en-US" sz="2800" dirty="0">
                <a:latin typeface="STKaiti" charset="-122"/>
                <a:ea typeface="STKaiti" charset="-122"/>
                <a:cs typeface="STKaiti" charset="-122"/>
              </a:rPr>
              <a:t>：将经过加线和去线以后的结果，以树的根结点为轴心，将整棵树顺时针旋转一定角度，使之结构层次分明进行旋转处理得到转换后的二叉树</a:t>
            </a:r>
          </a:p>
        </p:txBody>
      </p:sp>
    </p:spTree>
    <p:extLst>
      <p:ext uri="{BB962C8B-B14F-4D97-AF65-F5344CB8AC3E}">
        <p14:creationId xmlns:p14="http://schemas.microsoft.com/office/powerpoint/2010/main" val="54070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95134" y="1499394"/>
            <a:ext cx="6236368" cy="5132011"/>
          </a:xfrm>
          <a:prstGeom prst="rect">
            <a:avLst/>
          </a:prstGeom>
        </p:spPr>
      </p:pic>
      <p:sp>
        <p:nvSpPr>
          <p:cNvPr id="7" name="标题 1">
            <a:extLst>
              <a:ext uri="{FF2B5EF4-FFF2-40B4-BE49-F238E27FC236}">
                <a16:creationId xmlns:a16="http://schemas.microsoft.com/office/drawing/2014/main" id="{45E09CCC-EBBD-2746-89C7-D9C1E059C6AB}"/>
              </a:ext>
            </a:extLst>
          </p:cNvPr>
          <p:cNvSpPr txBox="1">
            <a:spLocks/>
          </p:cNvSpPr>
          <p:nvPr/>
        </p:nvSpPr>
        <p:spPr>
          <a:xfrm>
            <a:off x="1912314" y="470869"/>
            <a:ext cx="8596668" cy="8694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3900" b="1" dirty="0">
                <a:solidFill>
                  <a:schemeClr val="accent2"/>
                </a:solidFill>
                <a:latin typeface="STKaiti" charset="-122"/>
                <a:ea typeface="STKaiti" charset="-122"/>
              </a:rPr>
              <a:t>树与二叉树的相互转换</a:t>
            </a:r>
            <a:endParaRPr kumimoji="1" lang="en-US" altLang="zh-CN" sz="3900" b="1" dirty="0">
              <a:solidFill>
                <a:schemeClr val="accent2"/>
              </a:solidFill>
              <a:latin typeface="STKaiti" charset="-122"/>
              <a:ea typeface="STKaiti" charset="-122"/>
            </a:endParaRPr>
          </a:p>
        </p:txBody>
      </p:sp>
    </p:spTree>
    <p:extLst>
      <p:ext uri="{BB962C8B-B14F-4D97-AF65-F5344CB8AC3E}">
        <p14:creationId xmlns:p14="http://schemas.microsoft.com/office/powerpoint/2010/main" val="306702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0874" y="356569"/>
            <a:ext cx="8596668" cy="869449"/>
          </a:xfrm>
        </p:spPr>
        <p:txBody>
          <a:bodyPr>
            <a:normAutofit/>
          </a:bodyPr>
          <a:lstStyle/>
          <a:p>
            <a:r>
              <a:rPr kumimoji="1" lang="zh-CN" altLang="en-US" sz="3200" b="1" dirty="0">
                <a:solidFill>
                  <a:schemeClr val="accent2"/>
                </a:solidFill>
                <a:latin typeface="STKaiti" charset="-122"/>
                <a:ea typeface="STKaiti" charset="-122"/>
              </a:rPr>
              <a:t>树与二叉树的相互转换</a:t>
            </a:r>
            <a:endParaRPr kumimoji="1" lang="en-US" altLang="zh-CN" sz="3200" b="1" dirty="0">
              <a:solidFill>
                <a:schemeClr val="accent2"/>
              </a:solidFill>
              <a:latin typeface="STKaiti" charset="-122"/>
              <a:ea typeface="STKaiti" charset="-122"/>
            </a:endParaRPr>
          </a:p>
        </p:txBody>
      </p:sp>
      <p:sp>
        <p:nvSpPr>
          <p:cNvPr id="4" name="文本框 3"/>
          <p:cNvSpPr txBox="1"/>
          <p:nvPr/>
        </p:nvSpPr>
        <p:spPr>
          <a:xfrm>
            <a:off x="965480" y="1624263"/>
            <a:ext cx="10510239" cy="3970318"/>
          </a:xfrm>
          <a:prstGeom prst="rect">
            <a:avLst/>
          </a:prstGeom>
          <a:noFill/>
        </p:spPr>
        <p:txBody>
          <a:bodyPr wrap="square" rtlCol="0">
            <a:spAutoFit/>
          </a:bodyPr>
          <a:lstStyle/>
          <a:p>
            <a:r>
              <a:rPr lang="zh-CN" altLang="en-US" sz="2800" dirty="0">
                <a:latin typeface="STKaiti" charset="-122"/>
                <a:ea typeface="STKaiti" charset="-122"/>
                <a:cs typeface="STKaiti" charset="-122"/>
              </a:rPr>
              <a:t>反过来，要将一棵二叉树转换成树，采用类似的三个步骤：</a:t>
            </a:r>
            <a:endParaRPr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加线</a:t>
            </a:r>
            <a:r>
              <a:rPr kumimoji="1" lang="zh-CN" altLang="en-US" sz="2800" dirty="0">
                <a:latin typeface="STKaiti" charset="-122"/>
                <a:ea typeface="STKaiti" charset="-122"/>
                <a:cs typeface="STKaiti" charset="-122"/>
              </a:rPr>
              <a:t>：将结点和其左孩子结点的右孩子结点以及该右孩子结点的右孩子结点加线粗连</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去线</a:t>
            </a:r>
            <a:r>
              <a:rPr kumimoji="1" lang="zh-CN" altLang="en-US" sz="2800" dirty="0">
                <a:latin typeface="STKaiti" charset="-122"/>
                <a:ea typeface="STKaiti" charset="-122"/>
                <a:cs typeface="STKaiti" charset="-122"/>
              </a:rPr>
              <a:t>：去掉结点和右孩子结点的连线</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a:t>
            </a:r>
            <a:r>
              <a:rPr kumimoji="1" lang="zh-CN" altLang="en-US" sz="2800" b="1" dirty="0">
                <a:solidFill>
                  <a:schemeClr val="accent2"/>
                </a:solidFill>
                <a:latin typeface="STKaiti" charset="-122"/>
                <a:ea typeface="STKaiti" charset="-122"/>
                <a:cs typeface="STKaiti" charset="-122"/>
              </a:rPr>
              <a:t>旋转</a:t>
            </a:r>
            <a:r>
              <a:rPr kumimoji="1" lang="zh-CN" altLang="en-US" sz="2800" dirty="0">
                <a:latin typeface="STKaiti" charset="-122"/>
                <a:ea typeface="STKaiti" charset="-122"/>
                <a:cs typeface="STKaiti" charset="-122"/>
              </a:rPr>
              <a:t>：将加线、去线后的结果进行旋转处理，就得到转换后的树</a:t>
            </a:r>
          </a:p>
        </p:txBody>
      </p:sp>
    </p:spTree>
    <p:extLst>
      <p:ext uri="{BB962C8B-B14F-4D97-AF65-F5344CB8AC3E}">
        <p14:creationId xmlns:p14="http://schemas.microsoft.com/office/powerpoint/2010/main" val="232090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5234" y="219409"/>
            <a:ext cx="8596668" cy="869449"/>
          </a:xfrm>
        </p:spPr>
        <p:txBody>
          <a:bodyPr>
            <a:normAutofit/>
          </a:bodyPr>
          <a:lstStyle/>
          <a:p>
            <a:r>
              <a:rPr kumimoji="1" lang="zh-CN" altLang="en-US" sz="3200" b="1" dirty="0">
                <a:solidFill>
                  <a:schemeClr val="accent2"/>
                </a:solidFill>
                <a:latin typeface="STKaiti" charset="-122"/>
                <a:ea typeface="STKaiti" charset="-122"/>
              </a:rPr>
              <a:t>树与二叉树的相互转换</a:t>
            </a:r>
            <a:endParaRPr kumimoji="1" lang="en-US" altLang="zh-CN" sz="3200" b="1" dirty="0">
              <a:solidFill>
                <a:schemeClr val="accent2"/>
              </a:solidFill>
              <a:latin typeface="STKaiti" charset="-122"/>
              <a:ea typeface="STKaiti" charset="-122"/>
              <a:cs typeface="STKaiti" charset="-122"/>
            </a:endParaRPr>
          </a:p>
        </p:txBody>
      </p:sp>
      <p:sp>
        <p:nvSpPr>
          <p:cNvPr id="5" name="矩形 4"/>
          <p:cNvSpPr/>
          <p:nvPr/>
        </p:nvSpPr>
        <p:spPr>
          <a:xfrm>
            <a:off x="2163774" y="905143"/>
            <a:ext cx="4801314" cy="461665"/>
          </a:xfrm>
          <a:prstGeom prst="rect">
            <a:avLst/>
          </a:prstGeom>
        </p:spPr>
        <p:txBody>
          <a:bodyPr wrap="none">
            <a:spAutoFit/>
          </a:bodyPr>
          <a:lstStyle/>
          <a:p>
            <a:r>
              <a:rPr lang="zh-CN" altLang="en-US" sz="2400" dirty="0">
                <a:latin typeface="STKaiti" charset="-122"/>
                <a:ea typeface="STKaiti" charset="-122"/>
                <a:cs typeface="STKaiti" charset="-122"/>
              </a:rPr>
              <a:t>二叉树转换为树的过程如下所示：</a:t>
            </a:r>
            <a:endParaRPr lang="en-US" altLang="zh-CN" sz="2400" dirty="0">
              <a:latin typeface="STKaiti" charset="-122"/>
              <a:ea typeface="STKaiti" charset="-122"/>
              <a:cs typeface="STKaiti" charset="-122"/>
            </a:endParaRPr>
          </a:p>
        </p:txBody>
      </p:sp>
      <p:pic>
        <p:nvPicPr>
          <p:cNvPr id="4" name="图片 3"/>
          <p:cNvPicPr>
            <a:picLocks noChangeAspect="1"/>
          </p:cNvPicPr>
          <p:nvPr/>
        </p:nvPicPr>
        <p:blipFill>
          <a:blip r:embed="rId2"/>
          <a:stretch>
            <a:fillRect/>
          </a:stretch>
        </p:blipFill>
        <p:spPr>
          <a:xfrm>
            <a:off x="813802" y="1644759"/>
            <a:ext cx="8197850" cy="4080489"/>
          </a:xfrm>
          <a:prstGeom prst="rect">
            <a:avLst/>
          </a:prstGeom>
        </p:spPr>
      </p:pic>
      <p:sp>
        <p:nvSpPr>
          <p:cNvPr id="3" name="矩形 2">
            <a:extLst>
              <a:ext uri="{FF2B5EF4-FFF2-40B4-BE49-F238E27FC236}">
                <a16:creationId xmlns:a16="http://schemas.microsoft.com/office/drawing/2014/main" id="{12BA0C34-241A-5443-B0C5-C0B1EC3879DC}"/>
              </a:ext>
            </a:extLst>
          </p:cNvPr>
          <p:cNvSpPr/>
          <p:nvPr/>
        </p:nvSpPr>
        <p:spPr>
          <a:xfrm>
            <a:off x="9103092" y="2116158"/>
            <a:ext cx="3287028" cy="2862322"/>
          </a:xfrm>
          <a:prstGeom prst="rect">
            <a:avLst/>
          </a:prstGeom>
        </p:spPr>
        <p:txBody>
          <a:bodyPr wrap="square">
            <a:spAutoFit/>
          </a:bodyPr>
          <a:lstStyle/>
          <a:p>
            <a:r>
              <a:rPr kumimoji="1" lang="zh-CN" altLang="en-US" dirty="0">
                <a:latin typeface="STKaiti" charset="-122"/>
                <a:ea typeface="STKaiti" charset="-122"/>
                <a:cs typeface="STKaiti" charset="-122"/>
              </a:rPr>
              <a:t>（</a:t>
            </a:r>
            <a:r>
              <a:rPr kumimoji="1" lang="en-US" altLang="zh-CN" dirty="0">
                <a:latin typeface="STKaiti" charset="-122"/>
                <a:ea typeface="STKaiti" charset="-122"/>
                <a:cs typeface="STKaiti" charset="-122"/>
              </a:rPr>
              <a:t>1</a:t>
            </a:r>
            <a:r>
              <a:rPr kumimoji="1" lang="zh-CN" altLang="en-US" dirty="0">
                <a:latin typeface="STKaiti" charset="-122"/>
                <a:ea typeface="STKaiti" charset="-122"/>
                <a:cs typeface="STKaiti" charset="-122"/>
              </a:rPr>
              <a:t>）</a:t>
            </a:r>
            <a:r>
              <a:rPr kumimoji="1" lang="zh-CN" altLang="en-US" b="1" dirty="0">
                <a:solidFill>
                  <a:schemeClr val="accent2"/>
                </a:solidFill>
                <a:latin typeface="STKaiti" charset="-122"/>
                <a:ea typeface="STKaiti" charset="-122"/>
                <a:cs typeface="STKaiti" charset="-122"/>
              </a:rPr>
              <a:t>加线</a:t>
            </a:r>
            <a:r>
              <a:rPr kumimoji="1" lang="zh-CN" altLang="en-US" dirty="0">
                <a:latin typeface="STKaiti" charset="-122"/>
                <a:ea typeface="STKaiti" charset="-122"/>
                <a:cs typeface="STKaiti" charset="-122"/>
              </a:rPr>
              <a:t>：将结点和其左孩子结点的右孩子结点以及该右孩子结点的右孩子结点加线粗连</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a:t>
            </a:r>
            <a:r>
              <a:rPr kumimoji="1" lang="en-US" altLang="zh-CN" dirty="0">
                <a:latin typeface="STKaiti" charset="-122"/>
                <a:ea typeface="STKaiti" charset="-122"/>
                <a:cs typeface="STKaiti" charset="-122"/>
              </a:rPr>
              <a:t>2</a:t>
            </a:r>
            <a:r>
              <a:rPr kumimoji="1" lang="zh-CN" altLang="en-US" dirty="0">
                <a:latin typeface="STKaiti" charset="-122"/>
                <a:ea typeface="STKaiti" charset="-122"/>
                <a:cs typeface="STKaiti" charset="-122"/>
              </a:rPr>
              <a:t>）</a:t>
            </a:r>
            <a:r>
              <a:rPr kumimoji="1" lang="zh-CN" altLang="en-US" b="1" dirty="0">
                <a:solidFill>
                  <a:schemeClr val="accent2"/>
                </a:solidFill>
                <a:latin typeface="STKaiti" charset="-122"/>
                <a:ea typeface="STKaiti" charset="-122"/>
                <a:cs typeface="STKaiti" charset="-122"/>
              </a:rPr>
              <a:t>去线</a:t>
            </a:r>
            <a:r>
              <a:rPr kumimoji="1" lang="zh-CN" altLang="en-US" dirty="0">
                <a:latin typeface="STKaiti" charset="-122"/>
                <a:ea typeface="STKaiti" charset="-122"/>
                <a:cs typeface="STKaiti" charset="-122"/>
              </a:rPr>
              <a:t>：去掉结点和右孩子结点的连线</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a:t>
            </a:r>
            <a:r>
              <a:rPr kumimoji="1" lang="en-US" altLang="zh-CN" dirty="0">
                <a:latin typeface="STKaiti" charset="-122"/>
                <a:ea typeface="STKaiti" charset="-122"/>
                <a:cs typeface="STKaiti" charset="-122"/>
              </a:rPr>
              <a:t>3</a:t>
            </a:r>
            <a:r>
              <a:rPr kumimoji="1" lang="zh-CN" altLang="en-US" dirty="0">
                <a:latin typeface="STKaiti" charset="-122"/>
                <a:ea typeface="STKaiti" charset="-122"/>
                <a:cs typeface="STKaiti" charset="-122"/>
              </a:rPr>
              <a:t>）</a:t>
            </a:r>
            <a:r>
              <a:rPr kumimoji="1" lang="zh-CN" altLang="en-US" b="1" dirty="0">
                <a:solidFill>
                  <a:schemeClr val="accent2"/>
                </a:solidFill>
                <a:latin typeface="STKaiti" charset="-122"/>
                <a:ea typeface="STKaiti" charset="-122"/>
                <a:cs typeface="STKaiti" charset="-122"/>
              </a:rPr>
              <a:t>旋转</a:t>
            </a:r>
            <a:r>
              <a:rPr kumimoji="1" lang="zh-CN" altLang="en-US" dirty="0">
                <a:latin typeface="STKaiti" charset="-122"/>
                <a:ea typeface="STKaiti" charset="-122"/>
                <a:cs typeface="STKaiti" charset="-122"/>
              </a:rPr>
              <a:t>：将加线、去线后的结果进行旋转处理，就得到转换后的树</a:t>
            </a:r>
          </a:p>
        </p:txBody>
      </p:sp>
    </p:spTree>
    <p:extLst>
      <p:ext uri="{BB962C8B-B14F-4D97-AF65-F5344CB8AC3E}">
        <p14:creationId xmlns:p14="http://schemas.microsoft.com/office/powerpoint/2010/main" val="328541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2173050" y="357338"/>
            <a:ext cx="8596668" cy="869449"/>
          </a:xfrm>
        </p:spPr>
        <p:txBody>
          <a:bodyPr>
            <a:normAutofit/>
          </a:bodyPr>
          <a:lstStyle/>
          <a:p>
            <a:r>
              <a:rPr kumimoji="1" lang="zh-CN" altLang="en-US" sz="3200" b="1" dirty="0">
                <a:solidFill>
                  <a:schemeClr val="accent2"/>
                </a:solidFill>
                <a:latin typeface="STKaiti" charset="-122"/>
                <a:ea typeface="STKaiti" charset="-122"/>
              </a:rPr>
              <a:t>哈夫曼树</a:t>
            </a:r>
          </a:p>
        </p:txBody>
      </p:sp>
      <mc:AlternateContent xmlns:mc="http://schemas.openxmlformats.org/markup-compatibility/2006" xmlns:a14="http://schemas.microsoft.com/office/drawing/2010/main">
        <mc:Choice Requires="a14">
          <p:sp>
            <p:nvSpPr>
              <p:cNvPr id="8" name="矩形 7"/>
              <p:cNvSpPr/>
              <p:nvPr/>
            </p:nvSpPr>
            <p:spPr>
              <a:xfrm>
                <a:off x="540714" y="1596243"/>
                <a:ext cx="7268516" cy="4955203"/>
              </a:xfrm>
              <a:prstGeom prst="rect">
                <a:avLst/>
              </a:prstGeom>
            </p:spPr>
            <p:txBody>
              <a:bodyPr wrap="square">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）基本概念</a:t>
                </a:r>
                <a:endParaRPr kumimoji="1" lang="en-US" altLang="zh-CN" sz="28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pPr marL="342900" indent="-342900">
                  <a:buFont typeface="Arial" charset="0"/>
                  <a:buChar char="•"/>
                </a:pPr>
                <a:r>
                  <a:rPr kumimoji="1" lang="zh-CN" altLang="en-US" sz="2400" b="1" dirty="0">
                    <a:latin typeface="STKaiti" charset="-122"/>
                    <a:ea typeface="STKaiti" charset="-122"/>
                    <a:cs typeface="STKaiti" charset="-122"/>
                  </a:rPr>
                  <a:t>路径</a:t>
                </a:r>
                <a:r>
                  <a:rPr kumimoji="1" lang="zh-CN" altLang="en-US" sz="2400" dirty="0">
                    <a:latin typeface="STKaiti" charset="-122"/>
                    <a:ea typeface="STKaiti" charset="-122"/>
                    <a:cs typeface="STKaiti" charset="-122"/>
                  </a:rPr>
                  <a:t>：从树中一个结点到另一个结点之间的分支构成这两个结点之间的路径</a:t>
                </a:r>
                <a:endParaRPr kumimoji="1" lang="en-US" altLang="zh-CN" sz="2400" dirty="0">
                  <a:latin typeface="STKaiti" charset="-122"/>
                  <a:ea typeface="STKaiti" charset="-122"/>
                  <a:cs typeface="STKaiti" charset="-122"/>
                </a:endParaRPr>
              </a:p>
              <a:p>
                <a:pPr marL="342900" indent="-342900">
                  <a:buFont typeface="Arial" charset="0"/>
                  <a:buChar char="•"/>
                </a:pPr>
                <a:r>
                  <a:rPr kumimoji="1" lang="zh-CN" altLang="en-US" sz="2400" b="1" dirty="0">
                    <a:latin typeface="STKaiti" charset="-122"/>
                    <a:ea typeface="STKaiti" charset="-122"/>
                    <a:cs typeface="STKaiti" charset="-122"/>
                  </a:rPr>
                  <a:t>路径长度</a:t>
                </a:r>
                <a:r>
                  <a:rPr kumimoji="1" lang="zh-CN" altLang="en-US" sz="2400" dirty="0">
                    <a:latin typeface="STKaiti" charset="-122"/>
                    <a:ea typeface="STKaiti" charset="-122"/>
                    <a:cs typeface="STKaiti" charset="-122"/>
                  </a:rPr>
                  <a:t>：路径上的分支数目称为路径长度</a:t>
                </a:r>
                <a:endParaRPr kumimoji="1" lang="en-US" altLang="zh-CN" sz="2400" dirty="0">
                  <a:latin typeface="STKaiti" charset="-122"/>
                  <a:ea typeface="STKaiti" charset="-122"/>
                  <a:cs typeface="STKaiti" charset="-122"/>
                </a:endParaRPr>
              </a:p>
              <a:p>
                <a:pPr marL="342900" indent="-342900">
                  <a:buFont typeface="Arial" charset="0"/>
                  <a:buChar char="•"/>
                </a:pPr>
                <a:r>
                  <a:rPr kumimoji="1" lang="zh-CN" altLang="en-US" sz="2400" b="1" dirty="0">
                    <a:latin typeface="STKaiti" charset="-122"/>
                    <a:ea typeface="STKaiti" charset="-122"/>
                    <a:cs typeface="STKaiti" charset="-122"/>
                  </a:rPr>
                  <a:t>树的路径长度</a:t>
                </a:r>
                <a:r>
                  <a:rPr kumimoji="1" lang="zh-CN" altLang="en-US" sz="2400" dirty="0">
                    <a:latin typeface="STKaiti" charset="-122"/>
                    <a:ea typeface="STKaiti" charset="-122"/>
                    <a:cs typeface="STKaiti" charset="-122"/>
                  </a:rPr>
                  <a:t>：从树的根结点到每一个结点的路径长度之和称为树的路径长度</a:t>
                </a:r>
                <a:endParaRPr kumimoji="1" lang="en-US" altLang="zh-CN" sz="2400" dirty="0">
                  <a:latin typeface="STKaiti" charset="-122"/>
                  <a:ea typeface="STKaiti" charset="-122"/>
                  <a:cs typeface="STKaiti" charset="-122"/>
                </a:endParaRPr>
              </a:p>
              <a:p>
                <a:pPr marL="342900" indent="-342900">
                  <a:buFont typeface="Arial" charset="0"/>
                  <a:buChar char="•"/>
                </a:pPr>
                <a:r>
                  <a:rPr kumimoji="1" lang="zh-CN" altLang="en-US" sz="2400" b="1" dirty="0">
                    <a:latin typeface="STKaiti" charset="-122"/>
                    <a:ea typeface="STKaiti" charset="-122"/>
                    <a:cs typeface="STKaiti" charset="-122"/>
                  </a:rPr>
                  <a:t>结点的带权路径长度</a:t>
                </a:r>
                <a:r>
                  <a:rPr kumimoji="1" lang="zh-CN" altLang="en-US" sz="2400" dirty="0">
                    <a:latin typeface="STKaiti" charset="-122"/>
                    <a:ea typeface="STKaiti" charset="-122"/>
                    <a:cs typeface="STKaiti" charset="-122"/>
                  </a:rPr>
                  <a:t>：从结点到根结点之间的路径长度乘以结点的权值可以得到结点的带权路径长度</a:t>
                </a:r>
                <a:endParaRPr kumimoji="1" lang="en-US" altLang="zh-CN" sz="2400" dirty="0">
                  <a:latin typeface="STKaiti" charset="-122"/>
                  <a:ea typeface="STKaiti" charset="-122"/>
                  <a:cs typeface="STKaiti" charset="-122"/>
                </a:endParaRPr>
              </a:p>
              <a:p>
                <a:pPr marL="342900" indent="-342900">
                  <a:buFont typeface="Arial" charset="0"/>
                  <a:buChar char="•"/>
                </a:pPr>
                <a:r>
                  <a:rPr kumimoji="1" lang="zh-CN" altLang="en-US" sz="2400" b="1" dirty="0">
                    <a:latin typeface="STKaiti" charset="-122"/>
                    <a:ea typeface="STKaiti" charset="-122"/>
                    <a:cs typeface="STKaiti" charset="-122"/>
                  </a:rPr>
                  <a:t>树的带权路径长度</a:t>
                </a:r>
                <a:r>
                  <a:rPr kumimoji="1" lang="zh-CN" altLang="en-US" sz="2400" dirty="0">
                    <a:latin typeface="STKaiti" charset="-122"/>
                    <a:ea typeface="STKaiti" charset="-122"/>
                    <a:cs typeface="STKaiti" charset="-122"/>
                  </a:rPr>
                  <a:t>：树中所有叶子结点的带权路径长度之和称为树的带权路径长度，记作</a:t>
                </a:r>
                <a14:m>
                  <m:oMath xmlns:m="http://schemas.openxmlformats.org/officeDocument/2006/math">
                    <m:r>
                      <a:rPr kumimoji="1" lang="en-US" altLang="zh-CN" sz="2400" b="0" i="1" smtClean="0">
                        <a:latin typeface="Cambria Math" charset="0"/>
                        <a:ea typeface="STKaiti" charset="-122"/>
                        <a:cs typeface="STKaiti" charset="-122"/>
                      </a:rPr>
                      <m:t>𝑊𝑃𝐿</m:t>
                    </m:r>
                    <m:r>
                      <a:rPr kumimoji="1" lang="en-US" altLang="zh-CN" sz="2400" b="0" i="1" smtClean="0">
                        <a:latin typeface="Cambria Math" charset="0"/>
                        <a:ea typeface="STKaiti" charset="-122"/>
                        <a:cs typeface="STKaiti" charset="-122"/>
                      </a:rPr>
                      <m:t>=</m:t>
                    </m:r>
                    <m:nary>
                      <m:naryPr>
                        <m:chr m:val="∑"/>
                        <m:ctrlPr>
                          <a:rPr kumimoji="1" lang="is-IS" altLang="zh-CN" sz="2400" b="0" i="1" smtClean="0">
                            <a:latin typeface="Cambria Math" panose="02040503050406030204" pitchFamily="18" charset="0"/>
                            <a:ea typeface="STKaiti" charset="-122"/>
                            <a:cs typeface="STKaiti" charset="-122"/>
                          </a:rPr>
                        </m:ctrlPr>
                      </m:naryPr>
                      <m:sub>
                        <m:r>
                          <m:rPr>
                            <m:brk m:alnAt="23"/>
                          </m:rPr>
                          <a:rPr kumimoji="1" lang="en-US" altLang="zh-CN" sz="2400" b="0" i="1" smtClean="0">
                            <a:latin typeface="Cambria Math" charset="0"/>
                            <a:ea typeface="STKaiti" charset="-122"/>
                            <a:cs typeface="STKaiti" charset="-122"/>
                          </a:rPr>
                          <m:t>𝑘</m:t>
                        </m:r>
                        <m:r>
                          <a:rPr kumimoji="1" lang="en-US" altLang="zh-CN" sz="2400" b="0" i="1" smtClean="0">
                            <a:latin typeface="Cambria Math" charset="0"/>
                            <a:ea typeface="STKaiti" charset="-122"/>
                            <a:cs typeface="STKaiti" charset="-122"/>
                          </a:rPr>
                          <m:t>=1</m:t>
                        </m:r>
                      </m:sub>
                      <m:sup>
                        <m:r>
                          <a:rPr kumimoji="1" lang="en-US" altLang="zh-CN" sz="2400" b="0" i="1" smtClean="0">
                            <a:latin typeface="Cambria Math" charset="0"/>
                            <a:ea typeface="STKaiti" charset="-122"/>
                            <a:cs typeface="STKaiti" charset="-122"/>
                          </a:rPr>
                          <m:t>𝑛</m:t>
                        </m:r>
                      </m:sup>
                      <m:e>
                        <m:sSub>
                          <m:sSubPr>
                            <m:ctrlPr>
                              <a:rPr kumimoji="1" lang="en-US" altLang="zh-CN" sz="2400" b="0" i="1" smtClean="0">
                                <a:latin typeface="Cambria Math" panose="02040503050406030204" pitchFamily="18" charset="0"/>
                                <a:ea typeface="STKaiti" charset="-122"/>
                                <a:cs typeface="STKaiti" charset="-122"/>
                              </a:rPr>
                            </m:ctrlPr>
                          </m:sSubPr>
                          <m:e>
                            <m:r>
                              <a:rPr kumimoji="1" lang="en-US" altLang="zh-CN" sz="2400" b="0" i="1" smtClean="0">
                                <a:latin typeface="Cambria Math" charset="0"/>
                                <a:ea typeface="STKaiti" charset="-122"/>
                                <a:cs typeface="STKaiti" charset="-122"/>
                              </a:rPr>
                              <m:t>𝑤</m:t>
                            </m:r>
                          </m:e>
                          <m:sub>
                            <m:r>
                              <a:rPr kumimoji="1" lang="en-US" altLang="zh-CN" sz="2400" b="0" i="1" smtClean="0">
                                <a:latin typeface="Cambria Math" charset="0"/>
                                <a:ea typeface="STKaiti" charset="-122"/>
                                <a:cs typeface="STKaiti" charset="-122"/>
                              </a:rPr>
                              <m:t>𝑘</m:t>
                            </m:r>
                          </m:sub>
                        </m:sSub>
                        <m:sSub>
                          <m:sSubPr>
                            <m:ctrlPr>
                              <a:rPr kumimoji="1" lang="en-US" altLang="zh-CN" sz="2400" b="0" i="1" smtClean="0">
                                <a:latin typeface="Cambria Math" panose="02040503050406030204" pitchFamily="18" charset="0"/>
                                <a:ea typeface="STKaiti" charset="-122"/>
                                <a:cs typeface="STKaiti" charset="-122"/>
                              </a:rPr>
                            </m:ctrlPr>
                          </m:sSubPr>
                          <m:e>
                            <m:r>
                              <a:rPr kumimoji="1" lang="en-US" altLang="zh-CN" sz="2400" b="0" i="1" smtClean="0">
                                <a:latin typeface="Cambria Math" charset="0"/>
                                <a:ea typeface="STKaiti" charset="-122"/>
                                <a:cs typeface="STKaiti" charset="-122"/>
                              </a:rPr>
                              <m:t>𝑙</m:t>
                            </m:r>
                          </m:e>
                          <m:sub>
                            <m:r>
                              <a:rPr kumimoji="1" lang="en-US" altLang="zh-CN" sz="2400" b="0" i="1" smtClean="0">
                                <a:latin typeface="Cambria Math" charset="0"/>
                                <a:ea typeface="STKaiti" charset="-122"/>
                                <a:cs typeface="STKaiti" charset="-122"/>
                              </a:rPr>
                              <m:t>𝑘</m:t>
                            </m:r>
                          </m:sub>
                        </m:sSub>
                      </m:e>
                    </m:nary>
                  </m:oMath>
                </a14:m>
                <a:r>
                  <a:rPr kumimoji="1" lang="zh-CN" altLang="en-US" sz="2400" dirty="0">
                    <a:latin typeface="STKaiti" charset="-122"/>
                    <a:ea typeface="STKaiti" charset="-122"/>
                    <a:cs typeface="STKaiti" charset="-122"/>
                  </a:rPr>
                  <a:t>（其中</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𝑤</m:t>
                        </m:r>
                      </m:e>
                      <m:sub>
                        <m:r>
                          <a:rPr kumimoji="1" lang="en-US" altLang="zh-CN" sz="2400" i="1">
                            <a:latin typeface="Cambria Math" charset="0"/>
                            <a:ea typeface="STKaiti" charset="-122"/>
                            <a:cs typeface="STKaiti" charset="-122"/>
                          </a:rPr>
                          <m:t>𝑘</m:t>
                        </m:r>
                      </m:sub>
                    </m:sSub>
                  </m:oMath>
                </a14:m>
                <a:r>
                  <a:rPr kumimoji="1" lang="zh-CN" altLang="en-US" sz="2400" dirty="0">
                    <a:latin typeface="STKaiti" charset="-122"/>
                    <a:ea typeface="STKaiti" charset="-122"/>
                    <a:cs typeface="STKaiti" charset="-122"/>
                  </a:rPr>
                  <a:t>为权值，</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𝑙</m:t>
                        </m:r>
                      </m:e>
                      <m:sub>
                        <m:r>
                          <a:rPr kumimoji="1" lang="en-US" altLang="zh-CN" sz="2400" i="1">
                            <a:latin typeface="Cambria Math" charset="0"/>
                            <a:ea typeface="STKaiti" charset="-122"/>
                            <a:cs typeface="STKaiti" charset="-122"/>
                          </a:rPr>
                          <m:t>𝑘</m:t>
                        </m:r>
                      </m:sub>
                    </m:sSub>
                  </m:oMath>
                </a14:m>
                <a:r>
                  <a:rPr kumimoji="1" lang="zh-CN" altLang="en-US" sz="2400" dirty="0">
                    <a:latin typeface="STKaiti" charset="-122"/>
                    <a:ea typeface="STKaiti" charset="-122"/>
                    <a:cs typeface="STKaiti" charset="-122"/>
                  </a:rPr>
                  <a:t>为结点到根结点的路径长度）</a:t>
                </a:r>
                <a:endParaRPr kumimoji="1" lang="en-US" altLang="zh-CN" sz="2400" dirty="0">
                  <a:latin typeface="STKaiti" charset="-122"/>
                  <a:ea typeface="STKaiti" charset="-122"/>
                  <a:cs typeface="STKaiti"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540714" y="1596243"/>
                <a:ext cx="7268516" cy="4955203"/>
              </a:xfrm>
              <a:prstGeom prst="rect">
                <a:avLst/>
              </a:prstGeom>
              <a:blipFill>
                <a:blip r:embed="rId2"/>
                <a:stretch>
                  <a:fillRect l="-1745" t="-1279" r="-698" b="-9974"/>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5CF17390-8275-EB42-9BE5-7C675AC944CF}"/>
              </a:ext>
            </a:extLst>
          </p:cNvPr>
          <p:cNvGrpSpPr/>
          <p:nvPr/>
        </p:nvGrpSpPr>
        <p:grpSpPr>
          <a:xfrm>
            <a:off x="8004475" y="1347953"/>
            <a:ext cx="3993815" cy="4145811"/>
            <a:chOff x="6724315" y="2273783"/>
            <a:chExt cx="3993815" cy="4145811"/>
          </a:xfrm>
          <a:solidFill>
            <a:schemeClr val="accent1">
              <a:lumMod val="20000"/>
              <a:lumOff val="80000"/>
            </a:schemeClr>
          </a:solidFill>
        </p:grpSpPr>
        <p:sp>
          <p:nvSpPr>
            <p:cNvPr id="6" name="椭圆 5">
              <a:extLst>
                <a:ext uri="{FF2B5EF4-FFF2-40B4-BE49-F238E27FC236}">
                  <a16:creationId xmlns:a16="http://schemas.microsoft.com/office/drawing/2014/main" id="{1CA31BAF-5A5E-F346-A5C1-CC8265C6EE73}"/>
                </a:ext>
              </a:extLst>
            </p:cNvPr>
            <p:cNvSpPr/>
            <p:nvPr/>
          </p:nvSpPr>
          <p:spPr>
            <a:xfrm>
              <a:off x="8159415" y="2273783"/>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A</a:t>
              </a:r>
              <a:endParaRPr kumimoji="1" lang="zh-CN" altLang="en-US" sz="2000" dirty="0">
                <a:solidFill>
                  <a:schemeClr val="tx1"/>
                </a:solidFill>
                <a:latin typeface="STKaiti" charset="-122"/>
                <a:ea typeface="STKaiti" charset="-122"/>
                <a:cs typeface="STKaiti" charset="-122"/>
              </a:endParaRPr>
            </a:p>
          </p:txBody>
        </p:sp>
        <p:sp>
          <p:nvSpPr>
            <p:cNvPr id="7" name="椭圆 6">
              <a:extLst>
                <a:ext uri="{FF2B5EF4-FFF2-40B4-BE49-F238E27FC236}">
                  <a16:creationId xmlns:a16="http://schemas.microsoft.com/office/drawing/2014/main" id="{A513E716-6630-F34D-A972-E0E092341116}"/>
                </a:ext>
              </a:extLst>
            </p:cNvPr>
            <p:cNvSpPr/>
            <p:nvPr/>
          </p:nvSpPr>
          <p:spPr>
            <a:xfrm>
              <a:off x="7511715" y="31937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B</a:t>
              </a:r>
              <a:endParaRPr kumimoji="1" lang="zh-CN" altLang="en-US" sz="2000" dirty="0">
                <a:solidFill>
                  <a:schemeClr val="tx1"/>
                </a:solidFill>
                <a:latin typeface="STKaiti" charset="-122"/>
                <a:ea typeface="STKaiti" charset="-122"/>
                <a:cs typeface="STKaiti" charset="-122"/>
              </a:endParaRPr>
            </a:p>
          </p:txBody>
        </p:sp>
        <p:sp>
          <p:nvSpPr>
            <p:cNvPr id="9" name="椭圆 8">
              <a:extLst>
                <a:ext uri="{FF2B5EF4-FFF2-40B4-BE49-F238E27FC236}">
                  <a16:creationId xmlns:a16="http://schemas.microsoft.com/office/drawing/2014/main" id="{3ACF5118-E88B-B547-A8A2-9437FC72B6A9}"/>
                </a:ext>
              </a:extLst>
            </p:cNvPr>
            <p:cNvSpPr/>
            <p:nvPr/>
          </p:nvSpPr>
          <p:spPr>
            <a:xfrm>
              <a:off x="6724315" y="411380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a:t>
              </a:r>
              <a:endParaRPr kumimoji="1" lang="zh-CN" altLang="en-US" sz="2000" dirty="0">
                <a:solidFill>
                  <a:schemeClr val="tx1"/>
                </a:solidFill>
                <a:latin typeface="STKaiti" charset="-122"/>
                <a:ea typeface="STKaiti" charset="-122"/>
                <a:cs typeface="STKaiti" charset="-122"/>
              </a:endParaRPr>
            </a:p>
          </p:txBody>
        </p:sp>
        <p:sp>
          <p:nvSpPr>
            <p:cNvPr id="10" name="椭圆 9">
              <a:extLst>
                <a:ext uri="{FF2B5EF4-FFF2-40B4-BE49-F238E27FC236}">
                  <a16:creationId xmlns:a16="http://schemas.microsoft.com/office/drawing/2014/main" id="{73197DF6-282A-0444-B1B1-75BA90A6C0EF}"/>
                </a:ext>
              </a:extLst>
            </p:cNvPr>
            <p:cNvSpPr/>
            <p:nvPr/>
          </p:nvSpPr>
          <p:spPr>
            <a:xfrm>
              <a:off x="7511715" y="500461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D</a:t>
              </a:r>
              <a:endParaRPr kumimoji="1" lang="zh-CN" altLang="en-US" sz="2000" dirty="0">
                <a:solidFill>
                  <a:schemeClr val="tx1"/>
                </a:solidFill>
                <a:latin typeface="STKaiti" charset="-122"/>
                <a:ea typeface="STKaiti" charset="-122"/>
                <a:cs typeface="STKaiti" charset="-122"/>
              </a:endParaRPr>
            </a:p>
          </p:txBody>
        </p:sp>
        <p:sp>
          <p:nvSpPr>
            <p:cNvPr id="11" name="椭圆 10">
              <a:extLst>
                <a:ext uri="{FF2B5EF4-FFF2-40B4-BE49-F238E27FC236}">
                  <a16:creationId xmlns:a16="http://schemas.microsoft.com/office/drawing/2014/main" id="{750CD929-A2B2-5648-BDAD-10BAD8DF574F}"/>
                </a:ext>
              </a:extLst>
            </p:cNvPr>
            <p:cNvSpPr/>
            <p:nvPr/>
          </p:nvSpPr>
          <p:spPr>
            <a:xfrm>
              <a:off x="8863930" y="31937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E</a:t>
              </a:r>
              <a:endParaRPr kumimoji="1" lang="zh-CN" altLang="en-US" sz="2000" dirty="0">
                <a:solidFill>
                  <a:schemeClr val="tx1"/>
                </a:solidFill>
                <a:latin typeface="STKaiti" charset="-122"/>
                <a:ea typeface="STKaiti" charset="-122"/>
                <a:cs typeface="STKaiti" charset="-122"/>
              </a:endParaRPr>
            </a:p>
          </p:txBody>
        </p:sp>
        <p:sp>
          <p:nvSpPr>
            <p:cNvPr id="12" name="椭圆 11">
              <a:extLst>
                <a:ext uri="{FF2B5EF4-FFF2-40B4-BE49-F238E27FC236}">
                  <a16:creationId xmlns:a16="http://schemas.microsoft.com/office/drawing/2014/main" id="{199B5302-8F00-DF45-9A35-7EE5B8C61713}"/>
                </a:ext>
              </a:extLst>
            </p:cNvPr>
            <p:cNvSpPr/>
            <p:nvPr/>
          </p:nvSpPr>
          <p:spPr>
            <a:xfrm>
              <a:off x="8254665" y="411380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F</a:t>
              </a:r>
              <a:endParaRPr kumimoji="1" lang="zh-CN" altLang="en-US" sz="2000" dirty="0">
                <a:solidFill>
                  <a:schemeClr val="tx1"/>
                </a:solidFill>
                <a:latin typeface="STKaiti" charset="-122"/>
                <a:ea typeface="STKaiti" charset="-122"/>
                <a:cs typeface="STKaiti" charset="-122"/>
              </a:endParaRPr>
            </a:p>
          </p:txBody>
        </p:sp>
        <p:sp>
          <p:nvSpPr>
            <p:cNvPr id="13" name="椭圆 12">
              <a:extLst>
                <a:ext uri="{FF2B5EF4-FFF2-40B4-BE49-F238E27FC236}">
                  <a16:creationId xmlns:a16="http://schemas.microsoft.com/office/drawing/2014/main" id="{3805B70A-BFC7-F34C-AB2F-688EC0820DEF}"/>
                </a:ext>
              </a:extLst>
            </p:cNvPr>
            <p:cNvSpPr/>
            <p:nvPr/>
          </p:nvSpPr>
          <p:spPr>
            <a:xfrm>
              <a:off x="9187780" y="500461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G</a:t>
              </a:r>
              <a:endParaRPr kumimoji="1" lang="zh-CN" altLang="en-US" sz="2000" dirty="0">
                <a:solidFill>
                  <a:schemeClr val="tx1"/>
                </a:solidFill>
                <a:latin typeface="STKaiti" charset="-122"/>
                <a:ea typeface="STKaiti" charset="-122"/>
                <a:cs typeface="STKaiti" charset="-122"/>
              </a:endParaRPr>
            </a:p>
          </p:txBody>
        </p:sp>
        <p:sp>
          <p:nvSpPr>
            <p:cNvPr id="14" name="椭圆 13">
              <a:extLst>
                <a:ext uri="{FF2B5EF4-FFF2-40B4-BE49-F238E27FC236}">
                  <a16:creationId xmlns:a16="http://schemas.microsoft.com/office/drawing/2014/main" id="{297F12C9-3237-7E4C-947B-CA3C78BAD1AC}"/>
                </a:ext>
              </a:extLst>
            </p:cNvPr>
            <p:cNvSpPr/>
            <p:nvPr/>
          </p:nvSpPr>
          <p:spPr>
            <a:xfrm>
              <a:off x="10070430" y="58480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H</a:t>
              </a:r>
              <a:endParaRPr kumimoji="1" lang="zh-CN" altLang="en-US" sz="2000" dirty="0">
                <a:solidFill>
                  <a:schemeClr val="tx1"/>
                </a:solidFill>
                <a:latin typeface="STKaiti" charset="-122"/>
                <a:ea typeface="STKaiti" charset="-122"/>
                <a:cs typeface="STKaiti" charset="-122"/>
              </a:endParaRPr>
            </a:p>
          </p:txBody>
        </p:sp>
        <p:cxnSp>
          <p:nvCxnSpPr>
            <p:cNvPr id="15" name="直线连接符 14">
              <a:extLst>
                <a:ext uri="{FF2B5EF4-FFF2-40B4-BE49-F238E27FC236}">
                  <a16:creationId xmlns:a16="http://schemas.microsoft.com/office/drawing/2014/main" id="{5E26AEB2-C1D4-CE4C-9826-94DF2407A8B3}"/>
                </a:ext>
              </a:extLst>
            </p:cNvPr>
            <p:cNvCxnSpPr>
              <a:stCxn id="6" idx="3"/>
            </p:cNvCxnSpPr>
            <p:nvPr/>
          </p:nvCxnSpPr>
          <p:spPr>
            <a:xfrm flipH="1">
              <a:off x="7968245" y="2761589"/>
              <a:ext cx="286023" cy="4600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3261BD0A-403F-9942-B38A-8295FF7584FE}"/>
                </a:ext>
              </a:extLst>
            </p:cNvPr>
            <p:cNvCxnSpPr>
              <a:stCxn id="7" idx="3"/>
              <a:endCxn id="9" idx="7"/>
            </p:cNvCxnSpPr>
            <p:nvPr/>
          </p:nvCxnSpPr>
          <p:spPr>
            <a:xfrm flipH="1">
              <a:off x="7277162" y="3681600"/>
              <a:ext cx="329406" cy="51589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3FAB564A-2D13-D348-A954-D58B8A065FB4}"/>
                </a:ext>
              </a:extLst>
            </p:cNvPr>
            <p:cNvCxnSpPr>
              <a:stCxn id="9" idx="5"/>
              <a:endCxn id="10" idx="1"/>
            </p:cNvCxnSpPr>
            <p:nvPr/>
          </p:nvCxnSpPr>
          <p:spPr>
            <a:xfrm>
              <a:off x="7277162" y="4601611"/>
              <a:ext cx="329406" cy="48669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6DE0DAD7-A107-CC47-A3E9-1C5E0A0DC65E}"/>
                </a:ext>
              </a:extLst>
            </p:cNvPr>
            <p:cNvCxnSpPr>
              <a:stCxn id="6" idx="5"/>
              <a:endCxn id="11" idx="0"/>
            </p:cNvCxnSpPr>
            <p:nvPr/>
          </p:nvCxnSpPr>
          <p:spPr>
            <a:xfrm>
              <a:off x="8712262" y="2761589"/>
              <a:ext cx="475518" cy="4322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B7763B9A-D624-DB47-A1E6-1C49CA7124D1}"/>
                </a:ext>
              </a:extLst>
            </p:cNvPr>
            <p:cNvCxnSpPr>
              <a:stCxn id="11" idx="3"/>
              <a:endCxn id="12" idx="0"/>
            </p:cNvCxnSpPr>
            <p:nvPr/>
          </p:nvCxnSpPr>
          <p:spPr>
            <a:xfrm flipH="1">
              <a:off x="8578515" y="3681600"/>
              <a:ext cx="380268" cy="4322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6713961D-D46B-CD46-9126-6B88043B1D51}"/>
                </a:ext>
              </a:extLst>
            </p:cNvPr>
            <p:cNvCxnSpPr>
              <a:stCxn id="12" idx="5"/>
              <a:endCxn id="13" idx="1"/>
            </p:cNvCxnSpPr>
            <p:nvPr/>
          </p:nvCxnSpPr>
          <p:spPr>
            <a:xfrm>
              <a:off x="8807512" y="4601611"/>
              <a:ext cx="475121" cy="48669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32D85DE1-A6AC-044B-B41E-F7A6DA1BC052}"/>
                </a:ext>
              </a:extLst>
            </p:cNvPr>
            <p:cNvCxnSpPr>
              <a:stCxn id="13" idx="5"/>
              <a:endCxn id="14" idx="1"/>
            </p:cNvCxnSpPr>
            <p:nvPr/>
          </p:nvCxnSpPr>
          <p:spPr>
            <a:xfrm>
              <a:off x="9740627" y="5492421"/>
              <a:ext cx="424656" cy="43936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716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矩形 7"/>
              <p:cNvSpPr/>
              <p:nvPr/>
            </p:nvSpPr>
            <p:spPr>
              <a:xfrm>
                <a:off x="1169364" y="1866867"/>
                <a:ext cx="9760374" cy="2246769"/>
              </a:xfrm>
              <a:prstGeom prst="rect">
                <a:avLst/>
              </a:prstGeom>
            </p:spPr>
            <p:txBody>
              <a:bodyPr wrap="square">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）最优二叉树（哈夫曼树）的定义</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假设有</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个权值</a:t>
                </a:r>
                <a14:m>
                  <m:oMath xmlns:m="http://schemas.openxmlformats.org/officeDocument/2006/math">
                    <m:d>
                      <m:dPr>
                        <m:begChr m:val="{"/>
                        <m:endChr m:val="}"/>
                        <m:ctrlPr>
                          <a:rPr kumimoji="1" lang="en-US" altLang="zh-CN" sz="2800" i="1" smtClean="0">
                            <a:latin typeface="Cambria Math" panose="02040503050406030204" pitchFamily="18" charset="0"/>
                            <a:ea typeface="STKaiti" charset="-122"/>
                            <a:cs typeface="STKaiti" charset="-122"/>
                          </a:rPr>
                        </m:ctrlPr>
                      </m:dPr>
                      <m:e>
                        <m:sSub>
                          <m:sSubPr>
                            <m:ctrlPr>
                              <a:rPr kumimoji="1" lang="en-US" altLang="zh-CN" sz="280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𝑤</m:t>
                            </m:r>
                          </m:e>
                          <m:sub>
                            <m:r>
                              <a:rPr kumimoji="1" lang="en-US" altLang="zh-CN" sz="2800" b="0" i="1" smtClean="0">
                                <a:latin typeface="Cambria Math" charset="0"/>
                                <a:ea typeface="STKaiti" charset="-122"/>
                                <a:cs typeface="STKaiti" charset="-122"/>
                              </a:rPr>
                              <m:t>1</m:t>
                            </m:r>
                          </m:sub>
                        </m:sSub>
                        <m:r>
                          <a:rPr kumimoji="1" lang="en-US" altLang="zh-CN" sz="2800" b="0" i="1" smtClean="0">
                            <a:latin typeface="Cambria Math" charset="0"/>
                            <a:ea typeface="STKaiti" charset="-122"/>
                            <a:cs typeface="STKaiti" charset="-122"/>
                          </a:rPr>
                          <m:t>,</m:t>
                        </m:r>
                        <m:sSub>
                          <m:sSubPr>
                            <m:ctrlPr>
                              <a:rPr kumimoji="1" lang="en-US" altLang="zh-CN" sz="2800" b="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𝑤</m:t>
                            </m:r>
                          </m:e>
                          <m:sub>
                            <m:r>
                              <a:rPr kumimoji="1" lang="en-US" altLang="zh-CN" sz="2800" b="0" i="1" smtClean="0">
                                <a:latin typeface="Cambria Math" charset="0"/>
                                <a:ea typeface="STKaiti" charset="-122"/>
                                <a:cs typeface="STKaiti" charset="-122"/>
                              </a:rPr>
                              <m:t>2</m:t>
                            </m:r>
                          </m:sub>
                        </m:sSub>
                        <m:r>
                          <a:rPr kumimoji="1" lang="en-US" altLang="zh-CN" sz="2800" b="0" i="1" smtClean="0">
                            <a:latin typeface="Cambria Math" charset="0"/>
                            <a:ea typeface="STKaiti" charset="-122"/>
                            <a:cs typeface="STKaiti" charset="-122"/>
                          </a:rPr>
                          <m:t>,…,</m:t>
                        </m:r>
                        <m:sSub>
                          <m:sSubPr>
                            <m:ctrlPr>
                              <a:rPr kumimoji="1" lang="en-US" altLang="zh-CN" sz="2800" b="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𝑤</m:t>
                            </m:r>
                          </m:e>
                          <m:sub>
                            <m:r>
                              <a:rPr kumimoji="1" lang="en-US" altLang="zh-CN" sz="2800" b="0" i="1" smtClean="0">
                                <a:latin typeface="Cambria Math" charset="0"/>
                                <a:ea typeface="STKaiti" charset="-122"/>
                                <a:cs typeface="STKaiti" charset="-122"/>
                              </a:rPr>
                              <m:t>𝑛</m:t>
                            </m:r>
                          </m:sub>
                        </m:sSub>
                      </m:e>
                    </m:d>
                  </m:oMath>
                </a14:m>
                <a:r>
                  <a:rPr kumimoji="1" lang="zh-CN" altLang="en-US" sz="2800" dirty="0">
                    <a:latin typeface="STKaiti" charset="-122"/>
                    <a:ea typeface="STKaiti" charset="-122"/>
                    <a:cs typeface="STKaiti" charset="-122"/>
                  </a:rPr>
                  <a:t>，构造一棵有</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个叶子结点的二叉树，使得每个叶子结点的权值为</a:t>
                </a:r>
                <a14:m>
                  <m:oMath xmlns:m="http://schemas.openxmlformats.org/officeDocument/2006/math">
                    <m:sSub>
                      <m:sSubPr>
                        <m:ctrlPr>
                          <a:rPr kumimoji="1" lang="en-US" altLang="zh-CN" sz="280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𝑤</m:t>
                        </m:r>
                      </m:e>
                      <m:sub>
                        <m:r>
                          <a:rPr kumimoji="1" lang="en-US" altLang="zh-CN" sz="2800" b="0" i="1" smtClean="0">
                            <a:latin typeface="Cambria Math" charset="0"/>
                            <a:ea typeface="STKaiti" charset="-122"/>
                            <a:cs typeface="STKaiti" charset="-122"/>
                          </a:rPr>
                          <m:t>𝑖</m:t>
                        </m:r>
                      </m:sub>
                    </m:sSub>
                  </m:oMath>
                </a14:m>
                <a:r>
                  <a:rPr kumimoji="1" lang="zh-CN" altLang="en-US" sz="2800" dirty="0">
                    <a:latin typeface="STKaiti" charset="-122"/>
                    <a:ea typeface="STKaiti" charset="-122"/>
                    <a:cs typeface="STKaiti" charset="-122"/>
                  </a:rPr>
                  <a:t>，则其中带权路径长度最小的二叉树称为最优二叉树或者哈夫曼树</a:t>
                </a:r>
                <a:endParaRPr kumimoji="1" lang="en-US" altLang="zh-CN" sz="2800" dirty="0">
                  <a:latin typeface="STKaiti" charset="-122"/>
                  <a:ea typeface="STKaiti" charset="-122"/>
                  <a:cs typeface="STKaiti"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1169364" y="1866867"/>
                <a:ext cx="9760374" cy="2246769"/>
              </a:xfrm>
              <a:prstGeom prst="rect">
                <a:avLst/>
              </a:prstGeom>
              <a:blipFill>
                <a:blip r:embed="rId2"/>
                <a:stretch>
                  <a:fillRect l="-1169" t="-2247" b="-6742"/>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00ECE1D1-CA42-1846-B74D-EE671059ADD9}"/>
              </a:ext>
            </a:extLst>
          </p:cNvPr>
          <p:cNvSpPr>
            <a:spLocks noGrp="1"/>
          </p:cNvSpPr>
          <p:nvPr>
            <p:ph type="title"/>
          </p:nvPr>
        </p:nvSpPr>
        <p:spPr>
          <a:xfrm>
            <a:off x="2161620" y="620228"/>
            <a:ext cx="8596668" cy="869449"/>
          </a:xfrm>
        </p:spPr>
        <p:txBody>
          <a:bodyPr>
            <a:normAutofit/>
          </a:bodyPr>
          <a:lstStyle/>
          <a:p>
            <a:r>
              <a:rPr kumimoji="1" lang="zh-CN" altLang="en-US" sz="3200" b="1" dirty="0">
                <a:solidFill>
                  <a:schemeClr val="accent2"/>
                </a:solidFill>
                <a:latin typeface="STKaiti" charset="-122"/>
                <a:ea typeface="STKaiti" charset="-122"/>
              </a:rPr>
              <a:t>哈夫曼树</a:t>
            </a:r>
          </a:p>
        </p:txBody>
      </p:sp>
    </p:spTree>
    <p:extLst>
      <p:ext uri="{BB962C8B-B14F-4D97-AF65-F5344CB8AC3E}">
        <p14:creationId xmlns:p14="http://schemas.microsoft.com/office/powerpoint/2010/main" val="31596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1619" y="1706816"/>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例如，下图中的</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棵二叉树都有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个叶子结点</a:t>
            </a:r>
            <a:r>
              <a:rPr kumimoji="1" lang="en-US" altLang="zh-CN" sz="2800" dirty="0" err="1">
                <a:latin typeface="STKaiti" charset="-122"/>
                <a:ea typeface="STKaiti" charset="-122"/>
                <a:cs typeface="STKaiti" charset="-122"/>
              </a:rPr>
              <a:t>a,b,c,d</a:t>
            </a:r>
            <a:r>
              <a:rPr kumimoji="1" lang="zh-CN" altLang="en-US" sz="2800" dirty="0">
                <a:latin typeface="STKaiti" charset="-122"/>
                <a:ea typeface="STKaiti" charset="-122"/>
                <a:cs typeface="STKaiti" charset="-122"/>
              </a:rPr>
              <a:t>。它们的权重分别为</a:t>
            </a:r>
            <a:r>
              <a:rPr kumimoji="1" lang="en-US" altLang="zh-CN" sz="2800" dirty="0">
                <a:latin typeface="STKaiti" charset="-122"/>
                <a:ea typeface="STKaiti" charset="-122"/>
                <a:cs typeface="STKaiti" charset="-122"/>
              </a:rPr>
              <a:t>7,5,2,4,</a:t>
            </a:r>
            <a:r>
              <a:rPr kumimoji="1" lang="zh-CN" altLang="en-US" sz="2800" dirty="0">
                <a:latin typeface="STKaiti" charset="-122"/>
                <a:ea typeface="STKaiti" charset="-122"/>
                <a:cs typeface="STKaiti" charset="-122"/>
              </a:rPr>
              <a:t>三棵树的带权路径长度分别为</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2" name="文本框 1"/>
              <p:cNvSpPr txBox="1"/>
              <p:nvPr/>
            </p:nvSpPr>
            <p:spPr>
              <a:xfrm>
                <a:off x="1115138" y="3048691"/>
                <a:ext cx="47162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2000" b="0" i="1" smtClean="0">
                              <a:latin typeface="Cambria Math" panose="02040503050406030204" pitchFamily="18" charset="0"/>
                              <a:ea typeface="STKaiti" charset="-122"/>
                              <a:cs typeface="STKaiti" charset="-122"/>
                            </a:rPr>
                          </m:ctrlPr>
                        </m:dPr>
                        <m:e>
                          <m:r>
                            <a:rPr kumimoji="1" lang="en-US" altLang="zh-CN" sz="2000" b="0" i="1" smtClean="0">
                              <a:latin typeface="Cambria Math" charset="0"/>
                              <a:ea typeface="STKaiti" charset="-122"/>
                              <a:cs typeface="STKaiti" charset="-122"/>
                            </a:rPr>
                            <m:t>𝑎</m:t>
                          </m:r>
                        </m:e>
                      </m:d>
                      <m:r>
                        <a:rPr kumimoji="1" lang="en-US" altLang="zh-CN" sz="2000" b="0" i="1" smtClean="0">
                          <a:latin typeface="Cambria Math" charset="0"/>
                          <a:ea typeface="STKaiti" charset="-122"/>
                          <a:cs typeface="STKaiti" charset="-122"/>
                        </a:rPr>
                        <m:t>𝑊𝑃𝐿</m:t>
                      </m:r>
                      <m:r>
                        <a:rPr kumimoji="1" lang="en-US" altLang="zh-CN" sz="2000" b="0" i="1" smtClean="0">
                          <a:latin typeface="Cambria Math" charset="0"/>
                          <a:ea typeface="STKaiti" charset="-122"/>
                          <a:cs typeface="STKaiti" charset="-122"/>
                        </a:rPr>
                        <m:t>=7×2+5×2+2×2+4×2=36</m:t>
                      </m:r>
                    </m:oMath>
                  </m:oMathPara>
                </a14:m>
                <a:endParaRPr kumimoji="1" lang="en-US" altLang="zh-CN" sz="2000" b="0" dirty="0">
                  <a:latin typeface="STKaiti" charset="-122"/>
                  <a:ea typeface="Cambria Math" charset="0"/>
                  <a:cs typeface="Cambria Math"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15138" y="3048691"/>
                <a:ext cx="4716227" cy="307777"/>
              </a:xfrm>
              <a:prstGeom prst="rect">
                <a:avLst/>
              </a:prstGeom>
              <a:blipFill>
                <a:blip r:embed="rId2"/>
                <a:stretch>
                  <a:fillRect r="-538"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6197553" y="3038196"/>
                <a:ext cx="47107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2000" b="0" i="1" smtClean="0">
                              <a:latin typeface="Cambria Math" panose="02040503050406030204" pitchFamily="18" charset="0"/>
                              <a:ea typeface="STKaiti" charset="-122"/>
                              <a:cs typeface="STKaiti" charset="-122"/>
                            </a:rPr>
                          </m:ctrlPr>
                        </m:dPr>
                        <m:e>
                          <m:r>
                            <a:rPr kumimoji="1" lang="en-US" altLang="zh-CN" sz="2000" b="0" i="1" smtClean="0">
                              <a:latin typeface="Cambria Math" charset="0"/>
                              <a:ea typeface="STKaiti" charset="-122"/>
                              <a:cs typeface="STKaiti" charset="-122"/>
                            </a:rPr>
                            <m:t>𝑏</m:t>
                          </m:r>
                        </m:e>
                      </m:d>
                      <m:r>
                        <a:rPr kumimoji="1" lang="en-US" altLang="zh-CN" sz="2000" b="0" i="1" smtClean="0">
                          <a:latin typeface="Cambria Math" charset="0"/>
                          <a:ea typeface="STKaiti" charset="-122"/>
                          <a:cs typeface="STKaiti" charset="-122"/>
                        </a:rPr>
                        <m:t>𝑊𝑃𝐿</m:t>
                      </m:r>
                      <m:r>
                        <a:rPr kumimoji="1" lang="en-US" altLang="zh-CN" sz="2000" b="0" i="1" smtClean="0">
                          <a:latin typeface="Cambria Math" charset="0"/>
                          <a:ea typeface="STKaiti" charset="-122"/>
                          <a:cs typeface="STKaiti" charset="-122"/>
                        </a:rPr>
                        <m:t>=7×3+5×3+2×1+4×2=46</m:t>
                      </m:r>
                    </m:oMath>
                  </m:oMathPara>
                </a14:m>
                <a:endParaRPr kumimoji="1" lang="en-US" altLang="zh-CN" sz="2000" b="0" dirty="0">
                  <a:latin typeface="STKaiti" charset="-122"/>
                  <a:ea typeface="Cambria Math" charset="0"/>
                  <a:cs typeface="Cambria Math"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197553" y="3038196"/>
                <a:ext cx="4710777" cy="307777"/>
              </a:xfrm>
              <a:prstGeom prst="rect">
                <a:avLst/>
              </a:prstGeom>
              <a:blipFill>
                <a:blip r:embed="rId3"/>
                <a:stretch>
                  <a:fillRect r="-538"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115138" y="3389209"/>
                <a:ext cx="46940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2000" b="0" i="1" smtClean="0">
                              <a:latin typeface="Cambria Math" panose="02040503050406030204" pitchFamily="18" charset="0"/>
                              <a:ea typeface="STKaiti" charset="-122"/>
                              <a:cs typeface="STKaiti" charset="-122"/>
                            </a:rPr>
                          </m:ctrlPr>
                        </m:dPr>
                        <m:e>
                          <m:r>
                            <a:rPr kumimoji="1" lang="en-US" altLang="zh-CN" sz="2000" b="0" i="1" smtClean="0">
                              <a:latin typeface="Cambria Math" charset="0"/>
                              <a:ea typeface="STKaiti" charset="-122"/>
                              <a:cs typeface="STKaiti" charset="-122"/>
                            </a:rPr>
                            <m:t>𝑐</m:t>
                          </m:r>
                        </m:e>
                      </m:d>
                      <m:r>
                        <a:rPr kumimoji="1" lang="en-US" altLang="zh-CN" sz="2000" b="0" i="1" smtClean="0">
                          <a:latin typeface="Cambria Math" charset="0"/>
                          <a:ea typeface="STKaiti" charset="-122"/>
                          <a:cs typeface="STKaiti" charset="-122"/>
                        </a:rPr>
                        <m:t>𝑊𝑃𝐿</m:t>
                      </m:r>
                      <m:r>
                        <a:rPr kumimoji="1" lang="en-US" altLang="zh-CN" sz="2000" b="0" i="1" smtClean="0">
                          <a:latin typeface="Cambria Math" charset="0"/>
                          <a:ea typeface="STKaiti" charset="-122"/>
                          <a:cs typeface="STKaiti" charset="-122"/>
                        </a:rPr>
                        <m:t>=7×1+5×2+2×3+4×3=35</m:t>
                      </m:r>
                    </m:oMath>
                  </m:oMathPara>
                </a14:m>
                <a:endParaRPr kumimoji="1" lang="en-US" altLang="zh-CN" sz="2000" b="0" dirty="0">
                  <a:latin typeface="STKaiti" charset="-122"/>
                  <a:ea typeface="Cambria Math" charset="0"/>
                  <a:cs typeface="Cambria Math"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115138" y="3389209"/>
                <a:ext cx="4694042" cy="307777"/>
              </a:xfrm>
              <a:prstGeom prst="rect">
                <a:avLst/>
              </a:prstGeom>
              <a:blipFill>
                <a:blip r:embed="rId4"/>
                <a:stretch>
                  <a:fillRect r="-811" b="-12000"/>
                </a:stretch>
              </a:blipFill>
            </p:spPr>
            <p:txBody>
              <a:bodyPr/>
              <a:lstStyle/>
              <a:p>
                <a:r>
                  <a:rPr lang="zh-CN" altLang="en-US">
                    <a:noFill/>
                  </a:rPr>
                  <a:t> </a:t>
                </a:r>
              </a:p>
            </p:txBody>
          </p:sp>
        </mc:Fallback>
      </mc:AlternateContent>
      <p:sp>
        <p:nvSpPr>
          <p:cNvPr id="26" name="文本框 25"/>
          <p:cNvSpPr txBox="1"/>
          <p:nvPr/>
        </p:nvSpPr>
        <p:spPr>
          <a:xfrm>
            <a:off x="2717953" y="5568005"/>
            <a:ext cx="653883" cy="400110"/>
          </a:xfrm>
          <a:prstGeom prst="rect">
            <a:avLst/>
          </a:prstGeom>
          <a:noFill/>
        </p:spPr>
        <p:txBody>
          <a:bodyPr wrap="square" rtlCol="0">
            <a:spAutoFit/>
          </a:bodyPr>
          <a:lstStyle/>
          <a:p>
            <a:r>
              <a:rPr kumimoji="1" lang="en-US" altLang="zh-CN" sz="2000" dirty="0"/>
              <a:t>(a)</a:t>
            </a:r>
            <a:endParaRPr kumimoji="1" lang="zh-CN" altLang="en-US" sz="2000" dirty="0"/>
          </a:p>
        </p:txBody>
      </p:sp>
      <p:grpSp>
        <p:nvGrpSpPr>
          <p:cNvPr id="78" name="组 77"/>
          <p:cNvGrpSpPr/>
          <p:nvPr/>
        </p:nvGrpSpPr>
        <p:grpSpPr>
          <a:xfrm>
            <a:off x="1653559" y="3973121"/>
            <a:ext cx="2593123" cy="1640461"/>
            <a:chOff x="762019" y="4327451"/>
            <a:chExt cx="2593123" cy="1640461"/>
          </a:xfrm>
        </p:grpSpPr>
        <p:sp>
          <p:nvSpPr>
            <p:cNvPr id="3" name="椭圆 2"/>
            <p:cNvSpPr/>
            <p:nvPr/>
          </p:nvSpPr>
          <p:spPr>
            <a:xfrm>
              <a:off x="2020186" y="4327451"/>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9" name="椭圆 8"/>
            <p:cNvSpPr/>
            <p:nvPr/>
          </p:nvSpPr>
          <p:spPr>
            <a:xfrm>
              <a:off x="1353879" y="4667692"/>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10" name="椭圆 9"/>
            <p:cNvSpPr/>
            <p:nvPr/>
          </p:nvSpPr>
          <p:spPr>
            <a:xfrm>
              <a:off x="2565990" y="4667692"/>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11" name="椭圆 10"/>
            <p:cNvSpPr/>
            <p:nvPr/>
          </p:nvSpPr>
          <p:spPr>
            <a:xfrm>
              <a:off x="811619" y="5245395"/>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a</a:t>
              </a:r>
              <a:endParaRPr kumimoji="1" lang="zh-CN" altLang="en-US" sz="2000" dirty="0"/>
            </a:p>
          </p:txBody>
        </p:sp>
        <p:sp>
          <p:nvSpPr>
            <p:cNvPr id="12" name="椭圆 11"/>
            <p:cNvSpPr/>
            <p:nvPr/>
          </p:nvSpPr>
          <p:spPr>
            <a:xfrm>
              <a:off x="1693597" y="5245394"/>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b</a:t>
              </a:r>
              <a:endParaRPr kumimoji="1" lang="zh-CN" altLang="en-US" sz="2000" dirty="0"/>
            </a:p>
          </p:txBody>
        </p:sp>
        <p:sp>
          <p:nvSpPr>
            <p:cNvPr id="13" name="椭圆 12"/>
            <p:cNvSpPr/>
            <p:nvPr/>
          </p:nvSpPr>
          <p:spPr>
            <a:xfrm>
              <a:off x="2333368" y="5245393"/>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c</a:t>
              </a:r>
              <a:endParaRPr kumimoji="1" lang="zh-CN" altLang="en-US" sz="2000" dirty="0"/>
            </a:p>
          </p:txBody>
        </p:sp>
        <p:sp>
          <p:nvSpPr>
            <p:cNvPr id="14" name="椭圆 13"/>
            <p:cNvSpPr/>
            <p:nvPr/>
          </p:nvSpPr>
          <p:spPr>
            <a:xfrm>
              <a:off x="2970119" y="5245392"/>
              <a:ext cx="326589" cy="329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endParaRPr kumimoji="1" lang="zh-CN" altLang="en-US" sz="2000" dirty="0"/>
            </a:p>
          </p:txBody>
        </p:sp>
        <p:cxnSp>
          <p:nvCxnSpPr>
            <p:cNvPr id="15" name="直线连接符 14"/>
            <p:cNvCxnSpPr>
              <a:stCxn id="3" idx="2"/>
              <a:endCxn id="9" idx="7"/>
            </p:cNvCxnSpPr>
            <p:nvPr/>
          </p:nvCxnSpPr>
          <p:spPr>
            <a:xfrm flipH="1">
              <a:off x="1632640" y="4492256"/>
              <a:ext cx="387546" cy="223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3" idx="6"/>
              <a:endCxn id="10" idx="1"/>
            </p:cNvCxnSpPr>
            <p:nvPr/>
          </p:nvCxnSpPr>
          <p:spPr>
            <a:xfrm>
              <a:off x="2346775" y="4492256"/>
              <a:ext cx="267043" cy="223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2"/>
              <a:endCxn id="11" idx="0"/>
            </p:cNvCxnSpPr>
            <p:nvPr/>
          </p:nvCxnSpPr>
          <p:spPr>
            <a:xfrm flipH="1">
              <a:off x="974914" y="4832497"/>
              <a:ext cx="378965" cy="412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9" idx="6"/>
              <a:endCxn id="12" idx="0"/>
            </p:cNvCxnSpPr>
            <p:nvPr/>
          </p:nvCxnSpPr>
          <p:spPr>
            <a:xfrm>
              <a:off x="1680468" y="4832497"/>
              <a:ext cx="176424" cy="412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0" idx="3"/>
              <a:endCxn id="13" idx="0"/>
            </p:cNvCxnSpPr>
            <p:nvPr/>
          </p:nvCxnSpPr>
          <p:spPr>
            <a:xfrm flipH="1">
              <a:off x="2496663" y="4949031"/>
              <a:ext cx="117155" cy="29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10" idx="5"/>
              <a:endCxn id="14" idx="1"/>
            </p:cNvCxnSpPr>
            <p:nvPr/>
          </p:nvCxnSpPr>
          <p:spPr>
            <a:xfrm>
              <a:off x="2844751" y="4949031"/>
              <a:ext cx="173196" cy="344631"/>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62019" y="5553003"/>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7</a:t>
              </a:r>
              <a:endParaRPr kumimoji="1" lang="zh-CN" altLang="en-US" sz="2000" dirty="0">
                <a:latin typeface="STKaiti" charset="-122"/>
                <a:ea typeface="STKaiti" charset="-122"/>
                <a:cs typeface="STKaiti" charset="-122"/>
              </a:endParaRPr>
            </a:p>
          </p:txBody>
        </p:sp>
        <p:sp>
          <p:nvSpPr>
            <p:cNvPr id="49" name="文本框 48"/>
            <p:cNvSpPr txBox="1"/>
            <p:nvPr/>
          </p:nvSpPr>
          <p:spPr>
            <a:xfrm>
              <a:off x="1680468" y="5553003"/>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5</a:t>
              </a:r>
              <a:endParaRPr kumimoji="1" lang="zh-CN" altLang="en-US" sz="2000" dirty="0">
                <a:latin typeface="STKaiti" charset="-122"/>
                <a:ea typeface="STKaiti" charset="-122"/>
                <a:cs typeface="STKaiti" charset="-122"/>
              </a:endParaRPr>
            </a:p>
          </p:txBody>
        </p:sp>
        <p:sp>
          <p:nvSpPr>
            <p:cNvPr id="50" name="文本框 49"/>
            <p:cNvSpPr txBox="1"/>
            <p:nvPr/>
          </p:nvSpPr>
          <p:spPr>
            <a:xfrm>
              <a:off x="2348850" y="5559722"/>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2</a:t>
              </a:r>
              <a:endParaRPr kumimoji="1" lang="zh-CN" altLang="en-US" sz="2000" dirty="0">
                <a:latin typeface="STKaiti" charset="-122"/>
                <a:ea typeface="STKaiti" charset="-122"/>
                <a:cs typeface="STKaiti" charset="-122"/>
              </a:endParaRPr>
            </a:p>
          </p:txBody>
        </p:sp>
        <p:sp>
          <p:nvSpPr>
            <p:cNvPr id="51" name="文本框 50"/>
            <p:cNvSpPr txBox="1"/>
            <p:nvPr/>
          </p:nvSpPr>
          <p:spPr>
            <a:xfrm>
              <a:off x="2978953" y="5567802"/>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4</a:t>
              </a:r>
              <a:endParaRPr kumimoji="1" lang="zh-CN" altLang="en-US" sz="2000" dirty="0">
                <a:latin typeface="STKaiti" charset="-122"/>
                <a:ea typeface="STKaiti" charset="-122"/>
                <a:cs typeface="STKaiti" charset="-122"/>
              </a:endParaRPr>
            </a:p>
          </p:txBody>
        </p:sp>
      </p:grpSp>
      <p:grpSp>
        <p:nvGrpSpPr>
          <p:cNvPr id="77" name="组 76"/>
          <p:cNvGrpSpPr/>
          <p:nvPr/>
        </p:nvGrpSpPr>
        <p:grpSpPr>
          <a:xfrm>
            <a:off x="4602456" y="3888061"/>
            <a:ext cx="1893133" cy="2295108"/>
            <a:chOff x="3710916" y="4242391"/>
            <a:chExt cx="1893133" cy="2295108"/>
          </a:xfrm>
        </p:grpSpPr>
        <p:sp>
          <p:nvSpPr>
            <p:cNvPr id="29" name="椭圆 28"/>
            <p:cNvSpPr/>
            <p:nvPr/>
          </p:nvSpPr>
          <p:spPr>
            <a:xfrm>
              <a:off x="4469953" y="4242391"/>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30" name="椭圆 29"/>
            <p:cNvSpPr/>
            <p:nvPr/>
          </p:nvSpPr>
          <p:spPr>
            <a:xfrm>
              <a:off x="4098543" y="4635583"/>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31" name="椭圆 30"/>
            <p:cNvSpPr/>
            <p:nvPr/>
          </p:nvSpPr>
          <p:spPr>
            <a:xfrm>
              <a:off x="4827182" y="4651637"/>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c</a:t>
              </a:r>
              <a:endParaRPr kumimoji="1" lang="zh-CN" altLang="en-US" sz="2000" dirty="0"/>
            </a:p>
          </p:txBody>
        </p:sp>
        <p:sp>
          <p:nvSpPr>
            <p:cNvPr id="32" name="椭圆 31"/>
            <p:cNvSpPr/>
            <p:nvPr/>
          </p:nvSpPr>
          <p:spPr>
            <a:xfrm>
              <a:off x="3751947" y="5207966"/>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endParaRPr kumimoji="1" lang="zh-CN" altLang="en-US" sz="2000" dirty="0"/>
            </a:p>
          </p:txBody>
        </p:sp>
        <p:sp>
          <p:nvSpPr>
            <p:cNvPr id="33" name="椭圆 32"/>
            <p:cNvSpPr/>
            <p:nvPr/>
          </p:nvSpPr>
          <p:spPr>
            <a:xfrm>
              <a:off x="4366722" y="520608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34" name="椭圆 33"/>
            <p:cNvSpPr/>
            <p:nvPr/>
          </p:nvSpPr>
          <p:spPr>
            <a:xfrm>
              <a:off x="4098543" y="5794547"/>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a</a:t>
              </a:r>
              <a:endParaRPr kumimoji="1" lang="zh-CN" altLang="en-US" sz="2000" dirty="0"/>
            </a:p>
          </p:txBody>
        </p:sp>
        <p:sp>
          <p:nvSpPr>
            <p:cNvPr id="35" name="椭圆 34"/>
            <p:cNvSpPr/>
            <p:nvPr/>
          </p:nvSpPr>
          <p:spPr>
            <a:xfrm>
              <a:off x="4713319" y="5794547"/>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b</a:t>
              </a:r>
              <a:endParaRPr kumimoji="1" lang="zh-CN" altLang="en-US" sz="2000" dirty="0"/>
            </a:p>
          </p:txBody>
        </p:sp>
        <p:cxnSp>
          <p:nvCxnSpPr>
            <p:cNvPr id="37" name="直线连接符 36"/>
            <p:cNvCxnSpPr>
              <a:stCxn id="29" idx="2"/>
              <a:endCxn id="30" idx="0"/>
            </p:cNvCxnSpPr>
            <p:nvPr/>
          </p:nvCxnSpPr>
          <p:spPr>
            <a:xfrm flipH="1">
              <a:off x="4271841" y="4423250"/>
              <a:ext cx="198112" cy="21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9" idx="6"/>
              <a:endCxn id="31" idx="0"/>
            </p:cNvCxnSpPr>
            <p:nvPr/>
          </p:nvCxnSpPr>
          <p:spPr>
            <a:xfrm>
              <a:off x="4816549" y="4423250"/>
              <a:ext cx="183931" cy="22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30" idx="3"/>
              <a:endCxn id="32" idx="1"/>
            </p:cNvCxnSpPr>
            <p:nvPr/>
          </p:nvCxnSpPr>
          <p:spPr>
            <a:xfrm flipH="1">
              <a:off x="3802705" y="4944329"/>
              <a:ext cx="346596" cy="316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30" idx="5"/>
              <a:endCxn id="33" idx="0"/>
            </p:cNvCxnSpPr>
            <p:nvPr/>
          </p:nvCxnSpPr>
          <p:spPr>
            <a:xfrm>
              <a:off x="4394381" y="4944329"/>
              <a:ext cx="145639" cy="26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33" idx="3"/>
              <a:endCxn id="34" idx="0"/>
            </p:cNvCxnSpPr>
            <p:nvPr/>
          </p:nvCxnSpPr>
          <p:spPr>
            <a:xfrm flipH="1">
              <a:off x="4271841" y="5514830"/>
              <a:ext cx="145639" cy="2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线连接符 46"/>
            <p:cNvCxnSpPr>
              <a:stCxn id="33" idx="5"/>
              <a:endCxn id="35" idx="0"/>
            </p:cNvCxnSpPr>
            <p:nvPr/>
          </p:nvCxnSpPr>
          <p:spPr>
            <a:xfrm>
              <a:off x="4662560" y="5514830"/>
              <a:ext cx="224057" cy="27971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227860" y="4667692"/>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2</a:t>
              </a:r>
              <a:endParaRPr kumimoji="1" lang="zh-CN" altLang="en-US" sz="2000" dirty="0">
                <a:latin typeface="STKaiti" charset="-122"/>
                <a:ea typeface="STKaiti" charset="-122"/>
                <a:cs typeface="STKaiti" charset="-122"/>
              </a:endParaRPr>
            </a:p>
          </p:txBody>
        </p:sp>
        <p:sp>
          <p:nvSpPr>
            <p:cNvPr id="53" name="文本框 52"/>
            <p:cNvSpPr txBox="1"/>
            <p:nvPr/>
          </p:nvSpPr>
          <p:spPr>
            <a:xfrm>
              <a:off x="3710916" y="5514803"/>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4</a:t>
              </a:r>
              <a:endParaRPr kumimoji="1" lang="zh-CN" altLang="en-US" sz="2000" dirty="0">
                <a:latin typeface="STKaiti" charset="-122"/>
                <a:ea typeface="STKaiti" charset="-122"/>
                <a:cs typeface="STKaiti" charset="-122"/>
              </a:endParaRPr>
            </a:p>
          </p:txBody>
        </p:sp>
        <p:sp>
          <p:nvSpPr>
            <p:cNvPr id="54" name="文本框 53"/>
            <p:cNvSpPr txBox="1"/>
            <p:nvPr/>
          </p:nvSpPr>
          <p:spPr>
            <a:xfrm>
              <a:off x="4093358" y="6120036"/>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7</a:t>
              </a:r>
              <a:endParaRPr kumimoji="1" lang="zh-CN" altLang="en-US" sz="2000" dirty="0">
                <a:latin typeface="STKaiti" charset="-122"/>
                <a:ea typeface="STKaiti" charset="-122"/>
                <a:cs typeface="STKaiti" charset="-122"/>
              </a:endParaRPr>
            </a:p>
          </p:txBody>
        </p:sp>
        <p:sp>
          <p:nvSpPr>
            <p:cNvPr id="55" name="文本框 54"/>
            <p:cNvSpPr txBox="1"/>
            <p:nvPr/>
          </p:nvSpPr>
          <p:spPr>
            <a:xfrm>
              <a:off x="4736250" y="6137389"/>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5</a:t>
              </a:r>
              <a:endParaRPr kumimoji="1" lang="zh-CN" altLang="en-US" sz="2000" dirty="0">
                <a:latin typeface="STKaiti" charset="-122"/>
                <a:ea typeface="STKaiti" charset="-122"/>
                <a:cs typeface="STKaiti" charset="-122"/>
              </a:endParaRPr>
            </a:p>
          </p:txBody>
        </p:sp>
      </p:grpSp>
      <p:sp>
        <p:nvSpPr>
          <p:cNvPr id="57" name="文本框 56"/>
          <p:cNvSpPr txBox="1"/>
          <p:nvPr/>
        </p:nvSpPr>
        <p:spPr>
          <a:xfrm>
            <a:off x="5227158" y="6076665"/>
            <a:ext cx="653883" cy="400110"/>
          </a:xfrm>
          <a:prstGeom prst="rect">
            <a:avLst/>
          </a:prstGeom>
          <a:noFill/>
        </p:spPr>
        <p:txBody>
          <a:bodyPr wrap="square" rtlCol="0">
            <a:spAutoFit/>
          </a:bodyPr>
          <a:lstStyle/>
          <a:p>
            <a:r>
              <a:rPr kumimoji="1" lang="en-US" altLang="zh-CN" sz="2000" dirty="0"/>
              <a:t>(b)</a:t>
            </a:r>
            <a:endParaRPr kumimoji="1" lang="zh-CN" altLang="en-US" sz="2000" dirty="0"/>
          </a:p>
        </p:txBody>
      </p:sp>
      <p:grpSp>
        <p:nvGrpSpPr>
          <p:cNvPr id="76" name="组 75"/>
          <p:cNvGrpSpPr/>
          <p:nvPr/>
        </p:nvGrpSpPr>
        <p:grpSpPr>
          <a:xfrm>
            <a:off x="7223049" y="3812228"/>
            <a:ext cx="1893133" cy="2295108"/>
            <a:chOff x="6331509" y="4166558"/>
            <a:chExt cx="1893133" cy="2295108"/>
          </a:xfrm>
        </p:grpSpPr>
        <p:sp>
          <p:nvSpPr>
            <p:cNvPr id="58" name="椭圆 57"/>
            <p:cNvSpPr/>
            <p:nvPr/>
          </p:nvSpPr>
          <p:spPr>
            <a:xfrm>
              <a:off x="7090546" y="4166558"/>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59" name="椭圆 58"/>
            <p:cNvSpPr/>
            <p:nvPr/>
          </p:nvSpPr>
          <p:spPr>
            <a:xfrm>
              <a:off x="6719136" y="4559750"/>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60" name="椭圆 59"/>
            <p:cNvSpPr/>
            <p:nvPr/>
          </p:nvSpPr>
          <p:spPr>
            <a:xfrm>
              <a:off x="7447775" y="457580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a</a:t>
              </a:r>
              <a:endParaRPr kumimoji="1" lang="zh-CN" altLang="en-US" sz="2000" dirty="0"/>
            </a:p>
          </p:txBody>
        </p:sp>
        <p:sp>
          <p:nvSpPr>
            <p:cNvPr id="61" name="椭圆 60"/>
            <p:cNvSpPr/>
            <p:nvPr/>
          </p:nvSpPr>
          <p:spPr>
            <a:xfrm>
              <a:off x="6372540" y="5132133"/>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b</a:t>
              </a:r>
              <a:endParaRPr kumimoji="1" lang="zh-CN" altLang="en-US" sz="2000" dirty="0"/>
            </a:p>
          </p:txBody>
        </p:sp>
        <p:sp>
          <p:nvSpPr>
            <p:cNvPr id="62" name="椭圆 61"/>
            <p:cNvSpPr/>
            <p:nvPr/>
          </p:nvSpPr>
          <p:spPr>
            <a:xfrm>
              <a:off x="6987315" y="5130251"/>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
          <p:nvSpPr>
            <p:cNvPr id="63" name="椭圆 62"/>
            <p:cNvSpPr/>
            <p:nvPr/>
          </p:nvSpPr>
          <p:spPr>
            <a:xfrm>
              <a:off x="6719136" y="571871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d</a:t>
              </a:r>
              <a:endParaRPr kumimoji="1" lang="zh-CN" altLang="en-US" sz="2000" dirty="0"/>
            </a:p>
          </p:txBody>
        </p:sp>
        <p:sp>
          <p:nvSpPr>
            <p:cNvPr id="64" name="椭圆 63"/>
            <p:cNvSpPr/>
            <p:nvPr/>
          </p:nvSpPr>
          <p:spPr>
            <a:xfrm>
              <a:off x="7333912" y="571871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t>c</a:t>
              </a:r>
              <a:endParaRPr kumimoji="1" lang="zh-CN" altLang="en-US" sz="2000" dirty="0"/>
            </a:p>
          </p:txBody>
        </p:sp>
        <p:cxnSp>
          <p:nvCxnSpPr>
            <p:cNvPr id="65" name="直线连接符 64"/>
            <p:cNvCxnSpPr/>
            <p:nvPr/>
          </p:nvCxnSpPr>
          <p:spPr>
            <a:xfrm flipH="1">
              <a:off x="6892434" y="4347417"/>
              <a:ext cx="198112" cy="21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线连接符 65"/>
            <p:cNvCxnSpPr/>
            <p:nvPr/>
          </p:nvCxnSpPr>
          <p:spPr>
            <a:xfrm>
              <a:off x="7437142" y="4347417"/>
              <a:ext cx="183931" cy="22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线连接符 66"/>
            <p:cNvCxnSpPr/>
            <p:nvPr/>
          </p:nvCxnSpPr>
          <p:spPr>
            <a:xfrm flipH="1">
              <a:off x="6423298" y="4868496"/>
              <a:ext cx="346596" cy="316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线连接符 67"/>
            <p:cNvCxnSpPr/>
            <p:nvPr/>
          </p:nvCxnSpPr>
          <p:spPr>
            <a:xfrm>
              <a:off x="7014974" y="4868496"/>
              <a:ext cx="145639" cy="26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H="1">
              <a:off x="6892434" y="5438997"/>
              <a:ext cx="145639" cy="2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7283153" y="5438997"/>
              <a:ext cx="224057" cy="279717"/>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848453" y="4591859"/>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7</a:t>
              </a:r>
              <a:endParaRPr kumimoji="1" lang="zh-CN" altLang="en-US" sz="2000" dirty="0">
                <a:latin typeface="STKaiti" charset="-122"/>
                <a:ea typeface="STKaiti" charset="-122"/>
                <a:cs typeface="STKaiti" charset="-122"/>
              </a:endParaRPr>
            </a:p>
          </p:txBody>
        </p:sp>
        <p:sp>
          <p:nvSpPr>
            <p:cNvPr id="72" name="文本框 71"/>
            <p:cNvSpPr txBox="1"/>
            <p:nvPr/>
          </p:nvSpPr>
          <p:spPr>
            <a:xfrm>
              <a:off x="6331509" y="5438970"/>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5</a:t>
              </a:r>
              <a:endParaRPr kumimoji="1" lang="zh-CN" altLang="en-US" sz="2000" dirty="0">
                <a:latin typeface="STKaiti" charset="-122"/>
                <a:ea typeface="STKaiti" charset="-122"/>
                <a:cs typeface="STKaiti" charset="-122"/>
              </a:endParaRPr>
            </a:p>
          </p:txBody>
        </p:sp>
        <p:sp>
          <p:nvSpPr>
            <p:cNvPr id="73" name="文本框 72"/>
            <p:cNvSpPr txBox="1"/>
            <p:nvPr/>
          </p:nvSpPr>
          <p:spPr>
            <a:xfrm>
              <a:off x="6713951" y="6044203"/>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4</a:t>
              </a:r>
              <a:endParaRPr kumimoji="1" lang="zh-CN" altLang="en-US" sz="2000" dirty="0">
                <a:latin typeface="STKaiti" charset="-122"/>
                <a:ea typeface="STKaiti" charset="-122"/>
                <a:cs typeface="STKaiti" charset="-122"/>
              </a:endParaRPr>
            </a:p>
          </p:txBody>
        </p:sp>
        <p:sp>
          <p:nvSpPr>
            <p:cNvPr id="74" name="文本框 73"/>
            <p:cNvSpPr txBox="1"/>
            <p:nvPr/>
          </p:nvSpPr>
          <p:spPr>
            <a:xfrm>
              <a:off x="7356843" y="6061556"/>
              <a:ext cx="376189" cy="400110"/>
            </a:xfrm>
            <a:prstGeom prst="rect">
              <a:avLst/>
            </a:prstGeom>
            <a:noFill/>
          </p:spPr>
          <p:txBody>
            <a:bodyPr wrap="square" rtlCol="0">
              <a:spAutoFit/>
            </a:bodyPr>
            <a:lstStyle/>
            <a:p>
              <a:r>
                <a:rPr kumimoji="1" lang="en-US" altLang="zh-CN" sz="2000" dirty="0">
                  <a:latin typeface="STKaiti" charset="-122"/>
                  <a:ea typeface="STKaiti" charset="-122"/>
                  <a:cs typeface="STKaiti" charset="-122"/>
                </a:rPr>
                <a:t>2</a:t>
              </a:r>
              <a:endParaRPr kumimoji="1" lang="zh-CN" altLang="en-US" sz="2000" dirty="0">
                <a:latin typeface="STKaiti" charset="-122"/>
                <a:ea typeface="STKaiti" charset="-122"/>
                <a:cs typeface="STKaiti" charset="-122"/>
              </a:endParaRPr>
            </a:p>
          </p:txBody>
        </p:sp>
      </p:grpSp>
      <p:sp>
        <p:nvSpPr>
          <p:cNvPr id="75" name="文本框 74"/>
          <p:cNvSpPr txBox="1"/>
          <p:nvPr/>
        </p:nvSpPr>
        <p:spPr>
          <a:xfrm>
            <a:off x="7899059" y="6048360"/>
            <a:ext cx="653883" cy="400110"/>
          </a:xfrm>
          <a:prstGeom prst="rect">
            <a:avLst/>
          </a:prstGeom>
          <a:noFill/>
        </p:spPr>
        <p:txBody>
          <a:bodyPr wrap="square" rtlCol="0">
            <a:spAutoFit/>
          </a:bodyPr>
          <a:lstStyle/>
          <a:p>
            <a:r>
              <a:rPr kumimoji="1" lang="en-US" altLang="zh-CN" sz="2000" dirty="0"/>
              <a:t>(c)</a:t>
            </a:r>
            <a:endParaRPr kumimoji="1" lang="zh-CN" altLang="en-US" sz="2000" dirty="0"/>
          </a:p>
        </p:txBody>
      </p:sp>
      <p:sp>
        <p:nvSpPr>
          <p:cNvPr id="79" name="标题 1">
            <a:extLst>
              <a:ext uri="{FF2B5EF4-FFF2-40B4-BE49-F238E27FC236}">
                <a16:creationId xmlns:a16="http://schemas.microsoft.com/office/drawing/2014/main" id="{7C06339B-7076-BC46-A465-3FB115A7B15C}"/>
              </a:ext>
            </a:extLst>
          </p:cNvPr>
          <p:cNvSpPr>
            <a:spLocks noGrp="1"/>
          </p:cNvSpPr>
          <p:nvPr>
            <p:ph type="title"/>
          </p:nvPr>
        </p:nvSpPr>
        <p:spPr>
          <a:xfrm>
            <a:off x="2161620" y="620228"/>
            <a:ext cx="8596668" cy="869449"/>
          </a:xfrm>
        </p:spPr>
        <p:txBody>
          <a:bodyPr>
            <a:normAutofit/>
          </a:bodyPr>
          <a:lstStyle/>
          <a:p>
            <a:r>
              <a:rPr kumimoji="1" lang="zh-CN" altLang="en-US" b="1" dirty="0">
                <a:solidFill>
                  <a:schemeClr val="accent2"/>
                </a:solidFill>
                <a:latin typeface="STKaiti" charset="-122"/>
                <a:ea typeface="STKaiti" charset="-122"/>
              </a:rPr>
              <a:t>哈夫曼树</a:t>
            </a:r>
          </a:p>
        </p:txBody>
      </p:sp>
    </p:spTree>
    <p:extLst>
      <p:ext uri="{BB962C8B-B14F-4D97-AF65-F5344CB8AC3E}">
        <p14:creationId xmlns:p14="http://schemas.microsoft.com/office/powerpoint/2010/main" val="426140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3000" y="1109849"/>
            <a:ext cx="10161270" cy="1815882"/>
          </a:xfrm>
          <a:prstGeom prst="rect">
            <a:avLst/>
          </a:prstGeom>
        </p:spPr>
        <p:txBody>
          <a:bodyPr wrap="square">
            <a:spAutoFit/>
          </a:bodyPr>
          <a:lstStyle/>
          <a:p>
            <a:r>
              <a:rPr kumimoji="1" lang="zh-CN" altLang="en-US" sz="2800" dirty="0">
                <a:latin typeface="STKaiti" charset="-122"/>
                <a:ea typeface="STKaiti" charset="-122"/>
                <a:cs typeface="STKaiti" charset="-122"/>
              </a:rPr>
              <a:t>上图所示的三棵二叉树，其中图（</a:t>
            </a:r>
            <a:r>
              <a:rPr kumimoji="1" lang="en-US" altLang="zh-CN" sz="2800" dirty="0">
                <a:latin typeface="STKaiti" charset="-122"/>
                <a:ea typeface="STKaiti" charset="-122"/>
                <a:cs typeface="STKaiti" charset="-122"/>
              </a:rPr>
              <a:t>c</a:t>
            </a:r>
            <a:r>
              <a:rPr kumimoji="1" lang="zh-CN" altLang="en-US" sz="2800" dirty="0">
                <a:latin typeface="STKaiti" charset="-122"/>
                <a:ea typeface="STKaiti" charset="-122"/>
                <a:cs typeface="STKaiti" charset="-122"/>
              </a:rPr>
              <a:t>）的带权路径长度最小。可以验证，它就是一棵最优二叉树（哈夫曼树）。也就是说，所有以权重分别为</a:t>
            </a:r>
            <a:r>
              <a:rPr kumimoji="1" lang="en-US" altLang="zh-CN" sz="2800" dirty="0">
                <a:latin typeface="STKaiti" charset="-122"/>
                <a:ea typeface="STKaiti" charset="-122"/>
                <a:cs typeface="STKaiti" charset="-122"/>
              </a:rPr>
              <a:t>7</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的结点作为叶子的二叉树中。最小带权路径长度为</a:t>
            </a:r>
            <a:r>
              <a:rPr kumimoji="1" lang="en-US" altLang="zh-CN" sz="2800" dirty="0">
                <a:latin typeface="STKaiti" charset="-122"/>
                <a:ea typeface="STKaiti" charset="-122"/>
                <a:cs typeface="STKaiti" charset="-122"/>
              </a:rPr>
              <a:t>35</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7" name="文本框 6"/>
              <p:cNvSpPr txBox="1"/>
              <p:nvPr/>
            </p:nvSpPr>
            <p:spPr>
              <a:xfrm>
                <a:off x="2635214" y="3212593"/>
                <a:ext cx="56116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zh-CN" sz="2400" b="0" i="1" smtClean="0">
                              <a:latin typeface="Cambria Math" panose="02040503050406030204" pitchFamily="18" charset="0"/>
                              <a:ea typeface="STKaiti" charset="-122"/>
                              <a:cs typeface="STKaiti" charset="-122"/>
                            </a:rPr>
                          </m:ctrlPr>
                        </m:dPr>
                        <m:e>
                          <m:r>
                            <a:rPr kumimoji="1" lang="en-US" altLang="zh-CN" sz="2400" b="0" i="1" smtClean="0">
                              <a:latin typeface="Cambria Math" charset="0"/>
                              <a:ea typeface="STKaiti" charset="-122"/>
                              <a:cs typeface="STKaiti" charset="-122"/>
                            </a:rPr>
                            <m:t>𝑐</m:t>
                          </m:r>
                        </m:e>
                      </m:d>
                      <m:r>
                        <a:rPr kumimoji="1" lang="en-US" altLang="zh-CN" sz="2400" b="0" i="1" smtClean="0">
                          <a:latin typeface="Cambria Math" charset="0"/>
                          <a:ea typeface="STKaiti" charset="-122"/>
                          <a:cs typeface="STKaiti" charset="-122"/>
                        </a:rPr>
                        <m:t>𝑊𝑃𝐿</m:t>
                      </m:r>
                      <m:r>
                        <a:rPr kumimoji="1" lang="en-US" altLang="zh-CN" sz="2400" b="0" i="1" smtClean="0">
                          <a:latin typeface="Cambria Math" charset="0"/>
                          <a:ea typeface="STKaiti" charset="-122"/>
                          <a:cs typeface="STKaiti" charset="-122"/>
                        </a:rPr>
                        <m:t>=7×1+5×2+2×3+4×3=35</m:t>
                      </m:r>
                    </m:oMath>
                  </m:oMathPara>
                </a14:m>
                <a:endParaRPr kumimoji="1" lang="en-US" altLang="zh-CN" sz="2400" b="0" dirty="0">
                  <a:latin typeface="STKaiti" charset="-122"/>
                  <a:ea typeface="Cambria Math" charset="0"/>
                  <a:cs typeface="Cambria Math"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635214" y="3212593"/>
                <a:ext cx="5611664" cy="369332"/>
              </a:xfrm>
              <a:prstGeom prst="rect">
                <a:avLst/>
              </a:prstGeom>
              <a:blipFill>
                <a:blip r:embed="rId2"/>
                <a:stretch>
                  <a:fillRect r="-677" b="-10000"/>
                </a:stretch>
              </a:blipFill>
            </p:spPr>
            <p:txBody>
              <a:bodyPr/>
              <a:lstStyle/>
              <a:p>
                <a:r>
                  <a:rPr lang="zh-CN" altLang="en-US">
                    <a:noFill/>
                  </a:rPr>
                  <a:t> </a:t>
                </a:r>
              </a:p>
            </p:txBody>
          </p:sp>
        </mc:Fallback>
      </mc:AlternateContent>
      <p:grpSp>
        <p:nvGrpSpPr>
          <p:cNvPr id="76" name="组 75"/>
          <p:cNvGrpSpPr/>
          <p:nvPr/>
        </p:nvGrpSpPr>
        <p:grpSpPr>
          <a:xfrm>
            <a:off x="3684006" y="3709358"/>
            <a:ext cx="1893133" cy="2356663"/>
            <a:chOff x="6331509" y="4166558"/>
            <a:chExt cx="1893133" cy="2356663"/>
          </a:xfrm>
        </p:grpSpPr>
        <p:sp>
          <p:nvSpPr>
            <p:cNvPr id="58" name="椭圆 57"/>
            <p:cNvSpPr/>
            <p:nvPr/>
          </p:nvSpPr>
          <p:spPr>
            <a:xfrm>
              <a:off x="7090546" y="4166558"/>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9" name="椭圆 58"/>
            <p:cNvSpPr/>
            <p:nvPr/>
          </p:nvSpPr>
          <p:spPr>
            <a:xfrm>
              <a:off x="6719136" y="4559750"/>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60" name="椭圆 59"/>
            <p:cNvSpPr/>
            <p:nvPr/>
          </p:nvSpPr>
          <p:spPr>
            <a:xfrm>
              <a:off x="7447775" y="457580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61" name="椭圆 60"/>
            <p:cNvSpPr/>
            <p:nvPr/>
          </p:nvSpPr>
          <p:spPr>
            <a:xfrm>
              <a:off x="6372540" y="5132133"/>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b</a:t>
              </a:r>
              <a:endParaRPr kumimoji="1" lang="zh-CN" altLang="en-US" sz="2400" dirty="0"/>
            </a:p>
          </p:txBody>
        </p:sp>
        <p:sp>
          <p:nvSpPr>
            <p:cNvPr id="62" name="椭圆 61"/>
            <p:cNvSpPr/>
            <p:nvPr/>
          </p:nvSpPr>
          <p:spPr>
            <a:xfrm>
              <a:off x="6987315" y="5130251"/>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63" name="椭圆 62"/>
            <p:cNvSpPr/>
            <p:nvPr/>
          </p:nvSpPr>
          <p:spPr>
            <a:xfrm>
              <a:off x="6719136" y="571871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d</a:t>
              </a:r>
              <a:endParaRPr kumimoji="1" lang="zh-CN" altLang="en-US" sz="2400" dirty="0"/>
            </a:p>
          </p:txBody>
        </p:sp>
        <p:sp>
          <p:nvSpPr>
            <p:cNvPr id="64" name="椭圆 63"/>
            <p:cNvSpPr/>
            <p:nvPr/>
          </p:nvSpPr>
          <p:spPr>
            <a:xfrm>
              <a:off x="7333912" y="5718714"/>
              <a:ext cx="346596" cy="361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c</a:t>
              </a:r>
              <a:endParaRPr kumimoji="1" lang="zh-CN" altLang="en-US" sz="2400" dirty="0"/>
            </a:p>
          </p:txBody>
        </p:sp>
        <p:cxnSp>
          <p:nvCxnSpPr>
            <p:cNvPr id="65" name="直线连接符 64"/>
            <p:cNvCxnSpPr/>
            <p:nvPr/>
          </p:nvCxnSpPr>
          <p:spPr>
            <a:xfrm flipH="1">
              <a:off x="6892434" y="4347417"/>
              <a:ext cx="198112" cy="21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线连接符 65"/>
            <p:cNvCxnSpPr/>
            <p:nvPr/>
          </p:nvCxnSpPr>
          <p:spPr>
            <a:xfrm>
              <a:off x="7437142" y="4347417"/>
              <a:ext cx="183931" cy="22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线连接符 66"/>
            <p:cNvCxnSpPr/>
            <p:nvPr/>
          </p:nvCxnSpPr>
          <p:spPr>
            <a:xfrm flipH="1">
              <a:off x="6423298" y="4868496"/>
              <a:ext cx="346596" cy="316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线连接符 67"/>
            <p:cNvCxnSpPr/>
            <p:nvPr/>
          </p:nvCxnSpPr>
          <p:spPr>
            <a:xfrm>
              <a:off x="7014974" y="4868496"/>
              <a:ext cx="145639" cy="26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H="1">
              <a:off x="6892434" y="5438997"/>
              <a:ext cx="145639" cy="2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7283153" y="5438997"/>
              <a:ext cx="224057" cy="279717"/>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848453" y="4591859"/>
              <a:ext cx="376189" cy="461665"/>
            </a:xfrm>
            <a:prstGeom prst="rect">
              <a:avLst/>
            </a:prstGeom>
            <a:noFill/>
          </p:spPr>
          <p:txBody>
            <a:bodyPr wrap="square" rtlCol="0">
              <a:spAutoFit/>
            </a:bodyPr>
            <a:lstStyle/>
            <a:p>
              <a:r>
                <a:rPr kumimoji="1" lang="en-US" altLang="zh-CN" sz="2400" dirty="0">
                  <a:latin typeface="STKaiti" charset="-122"/>
                  <a:ea typeface="STKaiti" charset="-122"/>
                  <a:cs typeface="STKaiti" charset="-122"/>
                </a:rPr>
                <a:t>7</a:t>
              </a:r>
              <a:endParaRPr kumimoji="1" lang="zh-CN" altLang="en-US" sz="2400" dirty="0">
                <a:latin typeface="STKaiti" charset="-122"/>
                <a:ea typeface="STKaiti" charset="-122"/>
                <a:cs typeface="STKaiti" charset="-122"/>
              </a:endParaRPr>
            </a:p>
          </p:txBody>
        </p:sp>
        <p:sp>
          <p:nvSpPr>
            <p:cNvPr id="72" name="文本框 71"/>
            <p:cNvSpPr txBox="1"/>
            <p:nvPr/>
          </p:nvSpPr>
          <p:spPr>
            <a:xfrm>
              <a:off x="6331509" y="5438970"/>
              <a:ext cx="376189" cy="461665"/>
            </a:xfrm>
            <a:prstGeom prst="rect">
              <a:avLst/>
            </a:prstGeom>
            <a:noFill/>
          </p:spPr>
          <p:txBody>
            <a:bodyPr wrap="square" rtlCol="0">
              <a:spAutoFit/>
            </a:bodyPr>
            <a:lstStyle/>
            <a:p>
              <a:r>
                <a:rPr kumimoji="1" lang="en-US" altLang="zh-CN" sz="2400" dirty="0">
                  <a:latin typeface="STKaiti" charset="-122"/>
                  <a:ea typeface="STKaiti" charset="-122"/>
                  <a:cs typeface="STKaiti" charset="-122"/>
                </a:rPr>
                <a:t>5</a:t>
              </a:r>
              <a:endParaRPr kumimoji="1" lang="zh-CN" altLang="en-US" sz="2400" dirty="0">
                <a:latin typeface="STKaiti" charset="-122"/>
                <a:ea typeface="STKaiti" charset="-122"/>
                <a:cs typeface="STKaiti" charset="-122"/>
              </a:endParaRPr>
            </a:p>
          </p:txBody>
        </p:sp>
        <p:sp>
          <p:nvSpPr>
            <p:cNvPr id="73" name="文本框 72"/>
            <p:cNvSpPr txBox="1"/>
            <p:nvPr/>
          </p:nvSpPr>
          <p:spPr>
            <a:xfrm>
              <a:off x="6713951" y="6044203"/>
              <a:ext cx="376189" cy="461665"/>
            </a:xfrm>
            <a:prstGeom prst="rect">
              <a:avLst/>
            </a:prstGeom>
            <a:noFill/>
          </p:spPr>
          <p:txBody>
            <a:bodyPr wrap="square" rtlCol="0">
              <a:spAutoFit/>
            </a:bodyPr>
            <a:lstStyle/>
            <a:p>
              <a:r>
                <a:rPr kumimoji="1" lang="en-US" altLang="zh-CN" sz="2400" dirty="0">
                  <a:latin typeface="STKaiti" charset="-122"/>
                  <a:ea typeface="STKaiti" charset="-122"/>
                  <a:cs typeface="STKaiti" charset="-122"/>
                </a:rPr>
                <a:t>4</a:t>
              </a:r>
              <a:endParaRPr kumimoji="1" lang="zh-CN" altLang="en-US" sz="2400" dirty="0">
                <a:latin typeface="STKaiti" charset="-122"/>
                <a:ea typeface="STKaiti" charset="-122"/>
                <a:cs typeface="STKaiti" charset="-122"/>
              </a:endParaRPr>
            </a:p>
          </p:txBody>
        </p:sp>
        <p:sp>
          <p:nvSpPr>
            <p:cNvPr id="74" name="文本框 73"/>
            <p:cNvSpPr txBox="1"/>
            <p:nvPr/>
          </p:nvSpPr>
          <p:spPr>
            <a:xfrm>
              <a:off x="7356843" y="6061556"/>
              <a:ext cx="376189" cy="461665"/>
            </a:xfrm>
            <a:prstGeom prst="rect">
              <a:avLst/>
            </a:prstGeom>
            <a:noFill/>
          </p:spPr>
          <p:txBody>
            <a:bodyPr wrap="square" rtlCol="0">
              <a:spAutoFit/>
            </a:bodyPr>
            <a:lstStyle/>
            <a:p>
              <a:r>
                <a:rPr kumimoji="1" lang="en-US" altLang="zh-CN" sz="2400" dirty="0">
                  <a:latin typeface="STKaiti" charset="-122"/>
                  <a:ea typeface="STKaiti" charset="-122"/>
                  <a:cs typeface="STKaiti" charset="-122"/>
                </a:rPr>
                <a:t>2</a:t>
              </a:r>
              <a:endParaRPr kumimoji="1" lang="zh-CN" altLang="en-US" sz="2400" dirty="0">
                <a:latin typeface="STKaiti" charset="-122"/>
                <a:ea typeface="STKaiti" charset="-122"/>
                <a:cs typeface="STKaiti" charset="-122"/>
              </a:endParaRPr>
            </a:p>
          </p:txBody>
        </p:sp>
      </p:grpSp>
      <p:sp>
        <p:nvSpPr>
          <p:cNvPr id="75" name="文本框 74"/>
          <p:cNvSpPr txBox="1"/>
          <p:nvPr/>
        </p:nvSpPr>
        <p:spPr>
          <a:xfrm>
            <a:off x="4319687" y="6016216"/>
            <a:ext cx="653883" cy="461665"/>
          </a:xfrm>
          <a:prstGeom prst="rect">
            <a:avLst/>
          </a:prstGeom>
          <a:noFill/>
        </p:spPr>
        <p:txBody>
          <a:bodyPr wrap="square" rtlCol="0">
            <a:spAutoFit/>
          </a:bodyPr>
          <a:lstStyle/>
          <a:p>
            <a:r>
              <a:rPr kumimoji="1" lang="en-US" altLang="zh-CN" sz="2400" dirty="0"/>
              <a:t>(c)</a:t>
            </a:r>
            <a:endParaRPr kumimoji="1" lang="zh-CN" altLang="en-US" sz="2400" dirty="0"/>
          </a:p>
        </p:txBody>
      </p:sp>
    </p:spTree>
    <p:extLst>
      <p:ext uri="{BB962C8B-B14F-4D97-AF65-F5344CB8AC3E}">
        <p14:creationId xmlns:p14="http://schemas.microsoft.com/office/powerpoint/2010/main" val="218945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1969464" y="227253"/>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p>
        </p:txBody>
      </p:sp>
      <mc:AlternateContent xmlns:mc="http://schemas.openxmlformats.org/markup-compatibility/2006" xmlns:a14="http://schemas.microsoft.com/office/drawing/2010/main">
        <mc:Choice Requires="a14">
          <p:sp>
            <p:nvSpPr>
              <p:cNvPr id="5" name="矩形 4"/>
              <p:cNvSpPr/>
              <p:nvPr/>
            </p:nvSpPr>
            <p:spPr>
              <a:xfrm>
                <a:off x="1371202" y="968271"/>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怎样根据</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个权值</a:t>
                </a:r>
                <a14:m>
                  <m:oMath xmlns:m="http://schemas.openxmlformats.org/officeDocument/2006/math">
                    <m:d>
                      <m:dPr>
                        <m:begChr m:val="{"/>
                        <m:endChr m:val="}"/>
                        <m:ctrlPr>
                          <a:rPr kumimoji="1" lang="en-US" altLang="zh-CN" sz="2800" i="1" smtClean="0">
                            <a:latin typeface="Cambria Math" panose="02040503050406030204" pitchFamily="18" charset="0"/>
                            <a:ea typeface="STKaiti" charset="-122"/>
                            <a:cs typeface="STKaiti" charset="-122"/>
                          </a:rPr>
                        </m:ctrlPr>
                      </m:dPr>
                      <m:e>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𝑤</m:t>
                            </m:r>
                          </m:e>
                          <m:sub>
                            <m:r>
                              <a:rPr kumimoji="1" lang="en-US" altLang="zh-CN" sz="2800" i="1">
                                <a:latin typeface="Cambria Math" charset="0"/>
                                <a:ea typeface="STKaiti" charset="-122"/>
                                <a:cs typeface="STKaiti" charset="-122"/>
                              </a:rPr>
                              <m:t>1</m:t>
                            </m:r>
                          </m:sub>
                        </m:sSub>
                        <m:r>
                          <a:rPr kumimoji="1" lang="en-US" altLang="zh-CN" sz="2800" i="1">
                            <a:latin typeface="Cambria Math" charset="0"/>
                            <a:ea typeface="STKaiti" charset="-122"/>
                            <a:cs typeface="STKaiti" charset="-122"/>
                          </a:rPr>
                          <m:t>,</m:t>
                        </m:r>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𝑤</m:t>
                            </m:r>
                          </m:e>
                          <m:sub>
                            <m:r>
                              <a:rPr kumimoji="1" lang="en-US" altLang="zh-CN" sz="2800" i="1">
                                <a:latin typeface="Cambria Math" charset="0"/>
                                <a:ea typeface="STKaiti" charset="-122"/>
                                <a:cs typeface="STKaiti" charset="-122"/>
                              </a:rPr>
                              <m:t>2</m:t>
                            </m:r>
                          </m:sub>
                        </m:sSub>
                        <m:r>
                          <a:rPr kumimoji="1" lang="en-US" altLang="zh-CN" sz="2800" i="1">
                            <a:latin typeface="Cambria Math" charset="0"/>
                            <a:ea typeface="STKaiti" charset="-122"/>
                            <a:cs typeface="STKaiti" charset="-122"/>
                          </a:rPr>
                          <m:t>,…,</m:t>
                        </m:r>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𝑤</m:t>
                            </m:r>
                          </m:e>
                          <m:sub>
                            <m:r>
                              <a:rPr kumimoji="1" lang="en-US" altLang="zh-CN" sz="2800" i="1">
                                <a:latin typeface="Cambria Math" charset="0"/>
                                <a:ea typeface="STKaiti" charset="-122"/>
                                <a:cs typeface="STKaiti" charset="-122"/>
                              </a:rPr>
                              <m:t>𝑛</m:t>
                            </m:r>
                          </m:sub>
                        </m:sSub>
                      </m:e>
                    </m:d>
                  </m:oMath>
                </a14:m>
                <a:r>
                  <a:rPr kumimoji="1" lang="zh-CN" altLang="en-US" sz="2800" dirty="0">
                    <a:latin typeface="STKaiti" charset="-122"/>
                    <a:ea typeface="STKaiti" charset="-122"/>
                    <a:cs typeface="STKaiti" charset="-122"/>
                  </a:rPr>
                  <a:t>，构造哈夫曼树呢？</a:t>
                </a:r>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哈夫曼算法可以很好解决这个问题。算法思想为：</a:t>
                </a:r>
                <a:endParaRPr kumimoji="1" lang="en-US" altLang="zh-CN" sz="2800" dirty="0">
                  <a:latin typeface="STKaiti" charset="-122"/>
                  <a:ea typeface="STKaiti" charset="-122"/>
                  <a:cs typeface="STKaiti"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371202" y="968271"/>
                <a:ext cx="9760374" cy="954107"/>
              </a:xfrm>
              <a:prstGeom prst="rect">
                <a:avLst/>
              </a:prstGeom>
              <a:blipFill>
                <a:blip r:embed="rId2"/>
                <a:stretch>
                  <a:fillRect l="-1430" t="-6579"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371202" y="2228671"/>
                <a:ext cx="10916048"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a:t>
                </a:r>
                <a:r>
                  <a:rPr kumimoji="1" lang="zh-CN" altLang="en-US" sz="2400" dirty="0">
                    <a:latin typeface="STKaiti" charset="-122"/>
                    <a:ea typeface="STKaiti" charset="-122"/>
                    <a:cs typeface="STKaiti" charset="-122"/>
                  </a:rPr>
                  <a:t>）根据给定的</a:t>
                </a:r>
                <a:r>
                  <a:rPr kumimoji="1" lang="en-US" altLang="zh-CN" sz="2400" dirty="0">
                    <a:latin typeface="STKaiti" charset="-122"/>
                    <a:ea typeface="STKaiti" charset="-122"/>
                    <a:cs typeface="STKaiti" charset="-122"/>
                  </a:rPr>
                  <a:t>n</a:t>
                </a:r>
                <a:r>
                  <a:rPr kumimoji="1" lang="zh-CN" altLang="en-US" sz="2400" dirty="0">
                    <a:latin typeface="STKaiti" charset="-122"/>
                    <a:ea typeface="STKaiti" charset="-122"/>
                    <a:cs typeface="STKaiti" charset="-122"/>
                  </a:rPr>
                  <a:t>个权值</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𝑤</m:t>
                        </m:r>
                      </m:e>
                      <m:sub>
                        <m:r>
                          <a:rPr kumimoji="1" lang="en-US" altLang="zh-CN" sz="2400" i="1">
                            <a:latin typeface="Cambria Math" charset="0"/>
                            <a:ea typeface="STKaiti" charset="-122"/>
                            <a:cs typeface="STKaiti" charset="-122"/>
                          </a:rPr>
                          <m:t>1</m:t>
                        </m:r>
                      </m:sub>
                    </m:sSub>
                    <m:r>
                      <a:rPr kumimoji="1" lang="en-US" altLang="zh-CN" sz="2400" i="1">
                        <a:latin typeface="Cambria Math" charset="0"/>
                        <a:ea typeface="STKaiti" charset="-122"/>
                        <a:cs typeface="STKaiti" charset="-122"/>
                      </a:rPr>
                      <m:t>,</m:t>
                    </m:r>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𝑤</m:t>
                        </m:r>
                      </m:e>
                      <m:sub>
                        <m:r>
                          <a:rPr kumimoji="1" lang="en-US" altLang="zh-CN" sz="2400" i="1">
                            <a:latin typeface="Cambria Math" charset="0"/>
                            <a:ea typeface="STKaiti" charset="-122"/>
                            <a:cs typeface="STKaiti" charset="-122"/>
                          </a:rPr>
                          <m:t>2</m:t>
                        </m:r>
                      </m:sub>
                    </m:sSub>
                    <m:r>
                      <a:rPr kumimoji="1" lang="en-US" altLang="zh-CN" sz="2400" i="1">
                        <a:latin typeface="Cambria Math" charset="0"/>
                        <a:ea typeface="STKaiti" charset="-122"/>
                        <a:cs typeface="STKaiti" charset="-122"/>
                      </a:rPr>
                      <m:t>,…,</m:t>
                    </m:r>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𝑤</m:t>
                        </m:r>
                      </m:e>
                      <m:sub>
                        <m:r>
                          <a:rPr kumimoji="1" lang="en-US" altLang="zh-CN" sz="2400" i="1">
                            <a:latin typeface="Cambria Math" charset="0"/>
                            <a:ea typeface="STKaiti" charset="-122"/>
                            <a:cs typeface="STKaiti" charset="-122"/>
                          </a:rPr>
                          <m:t>𝑛</m:t>
                        </m:r>
                      </m:sub>
                    </m:sSub>
                  </m:oMath>
                </a14:m>
                <a:r>
                  <a:rPr kumimoji="1" lang="zh-CN" altLang="en-US" sz="2400" dirty="0">
                    <a:latin typeface="STKaiti" charset="-122"/>
                    <a:ea typeface="STKaiti" charset="-122"/>
                    <a:cs typeface="STKaiti" charset="-122"/>
                  </a:rPr>
                  <a:t>，构成</a:t>
                </a:r>
                <a:r>
                  <a:rPr kumimoji="1" lang="en-US" altLang="zh-CN" sz="2400" dirty="0">
                    <a:latin typeface="STKaiti" charset="-122"/>
                    <a:ea typeface="STKaiti" charset="-122"/>
                    <a:cs typeface="STKaiti" charset="-122"/>
                  </a:rPr>
                  <a:t>n</a:t>
                </a:r>
                <a:r>
                  <a:rPr kumimoji="1" lang="zh-CN" altLang="en-US" sz="2400" dirty="0">
                    <a:latin typeface="STKaiti" charset="-122"/>
                    <a:ea typeface="STKaiti" charset="-122"/>
                    <a:cs typeface="STKaiti" charset="-122"/>
                  </a:rPr>
                  <a:t>棵二叉树的集合</a:t>
                </a:r>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F={</a:t>
                </a:r>
                <a14:m>
                  <m:oMath xmlns:m="http://schemas.openxmlformats.org/officeDocument/2006/math">
                    <m:sSub>
                      <m:sSubPr>
                        <m:ctrlPr>
                          <a:rPr kumimoji="1" lang="en-US" altLang="zh-CN" sz="2400" i="1" smtClean="0">
                            <a:latin typeface="Cambria Math" panose="02040503050406030204" pitchFamily="18" charset="0"/>
                            <a:ea typeface="STKaiti" charset="-122"/>
                            <a:cs typeface="STKaiti" charset="-122"/>
                          </a:rPr>
                        </m:ctrlPr>
                      </m:sSubPr>
                      <m:e>
                        <m:r>
                          <a:rPr kumimoji="1" lang="en-US" altLang="zh-CN" sz="2400" b="0" i="1" smtClean="0">
                            <a:latin typeface="Cambria Math" charset="0"/>
                            <a:ea typeface="STKaiti" charset="-122"/>
                            <a:cs typeface="STKaiti" charset="-122"/>
                          </a:rPr>
                          <m:t>𝑇</m:t>
                        </m:r>
                      </m:e>
                      <m:sub>
                        <m:r>
                          <a:rPr kumimoji="1" lang="en-US" altLang="zh-CN" sz="2400" b="0" i="1" smtClean="0">
                            <a:latin typeface="Cambria Math" charset="0"/>
                            <a:ea typeface="STKaiti" charset="-122"/>
                            <a:cs typeface="STKaiti" charset="-122"/>
                          </a:rPr>
                          <m:t>1</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panose="02040503050406030204" pitchFamily="18" charset="0"/>
                            <a:ea typeface="STKaiti" charset="-122"/>
                            <a:cs typeface="STKaiti" charset="-122"/>
                          </a:rPr>
                        </m:ctrlPr>
                      </m:sSubPr>
                      <m:e>
                        <m:r>
                          <a:rPr kumimoji="1" lang="en-US" altLang="zh-CN" sz="2400" b="0" i="1" smtClean="0">
                            <a:latin typeface="Cambria Math" charset="0"/>
                            <a:ea typeface="STKaiti" charset="-122"/>
                            <a:cs typeface="STKaiti" charset="-122"/>
                          </a:rPr>
                          <m:t>𝑇</m:t>
                        </m:r>
                      </m:e>
                      <m:sub>
                        <m:r>
                          <a:rPr kumimoji="1" lang="en-US" altLang="zh-CN" sz="2400" b="0" i="1" smtClean="0">
                            <a:latin typeface="Cambria Math" charset="0"/>
                            <a:ea typeface="STKaiti" charset="-122"/>
                            <a:cs typeface="STKaiti" charset="-122"/>
                          </a:rPr>
                          <m:t>2</m:t>
                        </m:r>
                      </m:sub>
                    </m:sSub>
                    <m:r>
                      <a:rPr kumimoji="1" lang="en-US" altLang="zh-CN" sz="2400" b="0" i="1" smtClean="0">
                        <a:latin typeface="Cambria Math" charset="0"/>
                        <a:ea typeface="STKaiti" charset="-122"/>
                        <a:cs typeface="STKaiti" charset="-122"/>
                      </a:rPr>
                      <m:t>,…,</m:t>
                    </m:r>
                    <m:sSub>
                      <m:sSubPr>
                        <m:ctrlPr>
                          <a:rPr kumimoji="1" lang="en-US" altLang="zh-CN" sz="2400" b="0" i="1" smtClean="0">
                            <a:latin typeface="Cambria Math" panose="02040503050406030204" pitchFamily="18" charset="0"/>
                            <a:ea typeface="STKaiti" charset="-122"/>
                            <a:cs typeface="STKaiti" charset="-122"/>
                          </a:rPr>
                        </m:ctrlPr>
                      </m:sSubPr>
                      <m:e>
                        <m:r>
                          <a:rPr kumimoji="1" lang="en-US" altLang="zh-CN" sz="2400" b="0" i="1" smtClean="0">
                            <a:latin typeface="Cambria Math" charset="0"/>
                            <a:ea typeface="STKaiti" charset="-122"/>
                            <a:cs typeface="STKaiti" charset="-122"/>
                          </a:rPr>
                          <m:t>𝑇</m:t>
                        </m:r>
                      </m:e>
                      <m:sub>
                        <m:r>
                          <a:rPr kumimoji="1" lang="en-US" altLang="zh-CN" sz="2400" b="0" i="1" smtClean="0">
                            <a:latin typeface="Cambria Math" charset="0"/>
                            <a:ea typeface="STKaiti" charset="-122"/>
                            <a:cs typeface="STKaiti" charset="-122"/>
                          </a:rPr>
                          <m:t>𝑛</m:t>
                        </m:r>
                      </m:sub>
                    </m:sSub>
                  </m:oMath>
                </a14:m>
                <a:r>
                  <a:rPr kumimoji="1" lang="en-US"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，其中每棵二叉树</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𝑇</m:t>
                        </m:r>
                      </m:e>
                      <m:sub>
                        <m:r>
                          <a:rPr kumimoji="1" lang="en-US" altLang="zh-CN" sz="2400" b="0" i="1" smtClean="0">
                            <a:latin typeface="Cambria Math" charset="0"/>
                            <a:ea typeface="STKaiti" charset="-122"/>
                            <a:cs typeface="STKaiti" charset="-122"/>
                          </a:rPr>
                          <m:t>𝑖</m:t>
                        </m:r>
                      </m:sub>
                    </m:sSub>
                  </m:oMath>
                </a14:m>
                <a:r>
                  <a:rPr kumimoji="1" lang="zh-CN" altLang="en-US" sz="2400" dirty="0">
                    <a:latin typeface="STKaiti" charset="-122"/>
                    <a:ea typeface="STKaiti" charset="-122"/>
                    <a:cs typeface="STKaiti" charset="-122"/>
                  </a:rPr>
                  <a:t>中只有一个权值为</a:t>
                </a:r>
                <a14:m>
                  <m:oMath xmlns:m="http://schemas.openxmlformats.org/officeDocument/2006/math">
                    <m:sSub>
                      <m:sSubPr>
                        <m:ctrlPr>
                          <a:rPr kumimoji="1" lang="en-US" altLang="zh-CN" sz="2400" i="1">
                            <a:latin typeface="Cambria Math" panose="02040503050406030204" pitchFamily="18" charset="0"/>
                            <a:ea typeface="STKaiti" charset="-122"/>
                            <a:cs typeface="STKaiti" charset="-122"/>
                          </a:rPr>
                        </m:ctrlPr>
                      </m:sSubPr>
                      <m:e>
                        <m:r>
                          <a:rPr kumimoji="1" lang="en-US" altLang="zh-CN" sz="2400" i="1">
                            <a:latin typeface="Cambria Math" charset="0"/>
                            <a:ea typeface="STKaiti" charset="-122"/>
                            <a:cs typeface="STKaiti" charset="-122"/>
                          </a:rPr>
                          <m:t>𝑤</m:t>
                        </m:r>
                      </m:e>
                      <m:sub>
                        <m:r>
                          <a:rPr kumimoji="1" lang="en-US" altLang="zh-CN" sz="2400" b="0" i="1" smtClean="0">
                            <a:latin typeface="Cambria Math" charset="0"/>
                            <a:ea typeface="STKaiti" charset="-122"/>
                            <a:cs typeface="STKaiti" charset="-122"/>
                          </a:rPr>
                          <m:t>𝑖</m:t>
                        </m:r>
                      </m:sub>
                    </m:sSub>
                  </m:oMath>
                </a14:m>
                <a:r>
                  <a:rPr kumimoji="1" lang="zh-CN" altLang="en-US" sz="2400" dirty="0">
                    <a:latin typeface="STKaiti" charset="-122"/>
                    <a:ea typeface="STKaiti" charset="-122"/>
                    <a:cs typeface="STKaiti" charset="-122"/>
                  </a:rPr>
                  <a:t>的根结点，其左右子树均为空。</a:t>
                </a:r>
              </a:p>
            </p:txBody>
          </p:sp>
        </mc:Choice>
        <mc:Fallback xmlns="">
          <p:sp>
            <p:nvSpPr>
              <p:cNvPr id="2" name="文本框 1"/>
              <p:cNvSpPr txBox="1">
                <a:spLocks noRot="1" noChangeAspect="1" noMove="1" noResize="1" noEditPoints="1" noAdjustHandles="1" noChangeArrowheads="1" noChangeShapeType="1" noTextEdit="1"/>
              </p:cNvSpPr>
              <p:nvPr/>
            </p:nvSpPr>
            <p:spPr>
              <a:xfrm>
                <a:off x="1371202" y="2228671"/>
                <a:ext cx="10916048" cy="1200329"/>
              </a:xfrm>
              <a:prstGeom prst="rect">
                <a:avLst/>
              </a:prstGeom>
              <a:blipFill>
                <a:blip r:embed="rId3"/>
                <a:stretch>
                  <a:fillRect l="-930" t="-4167" b="-9375"/>
                </a:stretch>
              </a:blipFill>
            </p:spPr>
            <p:txBody>
              <a:bodyPr/>
              <a:lstStyle/>
              <a:p>
                <a:r>
                  <a:rPr lang="zh-CN" altLang="en-US">
                    <a:noFill/>
                  </a:rPr>
                  <a:t> </a:t>
                </a:r>
              </a:p>
            </p:txBody>
          </p:sp>
        </mc:Fallback>
      </mc:AlternateContent>
      <p:sp>
        <p:nvSpPr>
          <p:cNvPr id="26" name="文本框 25"/>
          <p:cNvSpPr txBox="1"/>
          <p:nvPr/>
        </p:nvSpPr>
        <p:spPr>
          <a:xfrm>
            <a:off x="1371202" y="3547906"/>
            <a:ext cx="10916048" cy="830997"/>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2</a:t>
            </a:r>
            <a:r>
              <a:rPr kumimoji="1" lang="zh-CN" altLang="en-US" sz="2400" dirty="0">
                <a:latin typeface="STKaiti" charset="-122"/>
                <a:ea typeface="STKaiti" charset="-122"/>
                <a:cs typeface="STKaiti" charset="-122"/>
              </a:rPr>
              <a:t>）在</a:t>
            </a:r>
            <a:r>
              <a:rPr kumimoji="1" lang="en-US" altLang="zh-CN" sz="2400" dirty="0">
                <a:latin typeface="STKaiti" charset="-122"/>
                <a:ea typeface="STKaiti" charset="-122"/>
                <a:cs typeface="STKaiti" charset="-122"/>
              </a:rPr>
              <a:t>F</a:t>
            </a:r>
            <a:r>
              <a:rPr kumimoji="1" lang="zh-CN" altLang="en-US" sz="2400" dirty="0">
                <a:latin typeface="STKaiti" charset="-122"/>
                <a:ea typeface="STKaiti" charset="-122"/>
                <a:cs typeface="STKaiti" charset="-122"/>
              </a:rPr>
              <a:t>中任选两棵根结点的权值最小的树作为左右子树，构成一棵新的二叉树，且置新的二叉树的根结点的权值为其左右子树上根结点的权值之和。</a:t>
            </a:r>
          </a:p>
        </p:txBody>
      </p:sp>
      <p:sp>
        <p:nvSpPr>
          <p:cNvPr id="3" name="文本框 2">
            <a:extLst>
              <a:ext uri="{FF2B5EF4-FFF2-40B4-BE49-F238E27FC236}">
                <a16:creationId xmlns:a16="http://schemas.microsoft.com/office/drawing/2014/main" id="{274B24FF-B303-7F4E-5FEB-1DA4E63712B1}"/>
              </a:ext>
            </a:extLst>
          </p:cNvPr>
          <p:cNvSpPr txBox="1"/>
          <p:nvPr/>
        </p:nvSpPr>
        <p:spPr>
          <a:xfrm>
            <a:off x="1371202" y="4867141"/>
            <a:ext cx="9760374"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3</a:t>
            </a:r>
            <a:r>
              <a:rPr kumimoji="1" lang="zh-CN" altLang="en-US" sz="2400" dirty="0">
                <a:latin typeface="STKaiti" charset="-122"/>
                <a:ea typeface="STKaiti" charset="-122"/>
                <a:cs typeface="STKaiti" charset="-122"/>
              </a:rPr>
              <a:t>）从</a:t>
            </a:r>
            <a:r>
              <a:rPr kumimoji="1" lang="en-US" altLang="zh-CN" sz="2400" dirty="0">
                <a:latin typeface="STKaiti" charset="-122"/>
                <a:ea typeface="STKaiti" charset="-122"/>
                <a:cs typeface="STKaiti" charset="-122"/>
              </a:rPr>
              <a:t>F</a:t>
            </a:r>
            <a:r>
              <a:rPr kumimoji="1" lang="zh-CN" altLang="en-US" sz="2400" dirty="0">
                <a:latin typeface="STKaiti" charset="-122"/>
                <a:ea typeface="STKaiti" charset="-122"/>
                <a:cs typeface="STKaiti" charset="-122"/>
              </a:rPr>
              <a:t>中删除这两棵树，同时将新得到的二叉树加入到</a:t>
            </a:r>
            <a:r>
              <a:rPr kumimoji="1" lang="en-US" altLang="zh-CN" sz="2400" dirty="0">
                <a:latin typeface="STKaiti" charset="-122"/>
                <a:ea typeface="STKaiti" charset="-122"/>
                <a:cs typeface="STKaiti" charset="-122"/>
              </a:rPr>
              <a:t>F</a:t>
            </a:r>
            <a:r>
              <a:rPr kumimoji="1" lang="zh-CN" altLang="en-US" sz="2400" dirty="0">
                <a:latin typeface="STKaiti" charset="-122"/>
                <a:ea typeface="STKaiti" charset="-122"/>
                <a:cs typeface="STKaiti" charset="-122"/>
              </a:rPr>
              <a:t>中。</a:t>
            </a:r>
          </a:p>
        </p:txBody>
      </p:sp>
      <p:sp>
        <p:nvSpPr>
          <p:cNvPr id="4" name="文本框 3">
            <a:extLst>
              <a:ext uri="{FF2B5EF4-FFF2-40B4-BE49-F238E27FC236}">
                <a16:creationId xmlns:a16="http://schemas.microsoft.com/office/drawing/2014/main" id="{C26E7D5A-6215-3AE8-6AED-88CECCB1168D}"/>
              </a:ext>
            </a:extLst>
          </p:cNvPr>
          <p:cNvSpPr txBox="1"/>
          <p:nvPr/>
        </p:nvSpPr>
        <p:spPr>
          <a:xfrm>
            <a:off x="1371202" y="5447712"/>
            <a:ext cx="10664588" cy="830997"/>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4</a:t>
            </a:r>
            <a:r>
              <a:rPr kumimoji="1" lang="zh-CN" altLang="en-US" sz="2400" dirty="0">
                <a:latin typeface="STKaiti" charset="-122"/>
                <a:ea typeface="STKaiti" charset="-122"/>
                <a:cs typeface="STKaiti" charset="-122"/>
              </a:rPr>
              <a:t>）重复（</a:t>
            </a:r>
            <a:r>
              <a:rPr kumimoji="1" lang="en-US" altLang="zh-CN" sz="2400" dirty="0">
                <a:latin typeface="STKaiti" charset="-122"/>
                <a:ea typeface="STKaiti" charset="-122"/>
                <a:cs typeface="STKaiti" charset="-122"/>
              </a:rPr>
              <a:t>2</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3</a:t>
            </a:r>
            <a:r>
              <a:rPr kumimoji="1" lang="zh-CN" altLang="en-US" sz="2400" dirty="0">
                <a:latin typeface="STKaiti" charset="-122"/>
                <a:ea typeface="STKaiti" charset="-122"/>
                <a:cs typeface="STKaiti" charset="-122"/>
              </a:rPr>
              <a:t>）步，直到</a:t>
            </a:r>
            <a:r>
              <a:rPr kumimoji="1" lang="en-US" altLang="zh-CN" sz="2400" dirty="0">
                <a:latin typeface="STKaiti" charset="-122"/>
                <a:ea typeface="STKaiti" charset="-122"/>
                <a:cs typeface="STKaiti" charset="-122"/>
              </a:rPr>
              <a:t>F</a:t>
            </a:r>
            <a:r>
              <a:rPr kumimoji="1" lang="zh-CN" altLang="en-US" sz="2400" dirty="0">
                <a:latin typeface="STKaiti" charset="-122"/>
                <a:ea typeface="STKaiti" charset="-122"/>
                <a:cs typeface="STKaiti" charset="-122"/>
              </a:rPr>
              <a:t>中只含一棵树为止。这时，这棵树便是最优二叉树，即哈夫曼树</a:t>
            </a:r>
          </a:p>
        </p:txBody>
      </p:sp>
    </p:spTree>
    <p:extLst>
      <p:ext uri="{BB962C8B-B14F-4D97-AF65-F5344CB8AC3E}">
        <p14:creationId xmlns:p14="http://schemas.microsoft.com/office/powerpoint/2010/main" val="3214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哈夫曼树的构造</a:t>
            </a:r>
          </a:p>
        </p:txBody>
      </p:sp>
      <p:sp>
        <p:nvSpPr>
          <p:cNvPr id="5" name="矩形 4"/>
          <p:cNvSpPr/>
          <p:nvPr/>
        </p:nvSpPr>
        <p:spPr>
          <a:xfrm>
            <a:off x="240466" y="1519281"/>
            <a:ext cx="11647568" cy="523220"/>
          </a:xfrm>
          <a:prstGeom prst="rect">
            <a:avLst/>
          </a:prstGeom>
        </p:spPr>
        <p:txBody>
          <a:bodyPr wrap="square">
            <a:spAutoFit/>
          </a:bodyPr>
          <a:lstStyle/>
          <a:p>
            <a:r>
              <a:rPr kumimoji="1" lang="zh-CN" altLang="en-US" sz="2800" dirty="0">
                <a:latin typeface="STKaiti" charset="-122"/>
                <a:ea typeface="STKaiti" charset="-122"/>
                <a:cs typeface="STKaiti" charset="-122"/>
              </a:rPr>
              <a:t>例题</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  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个结点</a:t>
            </a:r>
            <a:r>
              <a:rPr kumimoji="1" lang="en-US" altLang="zh-CN" sz="2800" dirty="0">
                <a:latin typeface="STKaiti" charset="-122"/>
                <a:ea typeface="STKaiti" charset="-122"/>
                <a:cs typeface="STKaiti" charset="-122"/>
              </a:rPr>
              <a:t>a, b, c, d</a:t>
            </a:r>
            <a:r>
              <a:rPr kumimoji="1" lang="zh-CN" altLang="en-US" sz="2800" dirty="0">
                <a:latin typeface="STKaiti" charset="-122"/>
                <a:ea typeface="STKaiti" charset="-122"/>
                <a:cs typeface="STKaiti" charset="-122"/>
              </a:rPr>
              <a:t>，权值分别为</a:t>
            </a:r>
            <a:r>
              <a:rPr kumimoji="1" lang="en-US" altLang="zh-CN" sz="2800" dirty="0">
                <a:latin typeface="STKaiti" charset="-122"/>
                <a:ea typeface="STKaiti" charset="-122"/>
                <a:cs typeface="STKaiti" charset="-122"/>
              </a:rPr>
              <a:t>7, 5, 2, 4</a:t>
            </a:r>
            <a:r>
              <a:rPr kumimoji="1" lang="zh-CN" altLang="en-US" sz="2800" dirty="0">
                <a:latin typeface="STKaiti" charset="-122"/>
                <a:ea typeface="STKaiti" charset="-122"/>
                <a:cs typeface="STKaiti" charset="-122"/>
              </a:rPr>
              <a:t>，请构造一棵哈夫曼树。</a:t>
            </a:r>
            <a:endParaRPr kumimoji="1" lang="en-US" altLang="zh-CN" sz="2800"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2" name="文本框 1"/>
              <p:cNvSpPr txBox="1"/>
              <p:nvPr/>
            </p:nvSpPr>
            <p:spPr>
              <a:xfrm>
                <a:off x="0" y="2587225"/>
                <a:ext cx="9760374" cy="523220"/>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）构造二叉树的集合</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 = {</a:t>
                </a:r>
                <a14:m>
                  <m:oMath xmlns:m="http://schemas.openxmlformats.org/officeDocument/2006/math">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𝑇</m:t>
                        </m:r>
                      </m:e>
                      <m:sub>
                        <m:r>
                          <a:rPr kumimoji="1" lang="en-US" altLang="zh-CN" sz="2800" i="1">
                            <a:latin typeface="Cambria Math" charset="0"/>
                            <a:ea typeface="STKaiti" charset="-122"/>
                            <a:cs typeface="STKaiti" charset="-122"/>
                          </a:rPr>
                          <m:t>1</m:t>
                        </m:r>
                      </m:sub>
                    </m:sSub>
                    <m:r>
                      <a:rPr kumimoji="1" lang="en-US" altLang="zh-CN" sz="2800" i="1">
                        <a:latin typeface="Cambria Math" charset="0"/>
                        <a:ea typeface="STKaiti" charset="-122"/>
                        <a:cs typeface="STKaiti" charset="-122"/>
                      </a:rPr>
                      <m:t>,</m:t>
                    </m:r>
                    <m:sSub>
                      <m:sSubPr>
                        <m:ctrlPr>
                          <a:rPr kumimoji="1" lang="en-US" altLang="zh-CN" sz="2800" i="1">
                            <a:latin typeface="Cambria Math" panose="02040503050406030204" pitchFamily="18" charset="0"/>
                            <a:ea typeface="STKaiti" charset="-122"/>
                            <a:cs typeface="STKaiti" charset="-122"/>
                          </a:rPr>
                        </m:ctrlPr>
                      </m:sSubPr>
                      <m:e>
                        <m:r>
                          <a:rPr kumimoji="1" lang="en-US" altLang="zh-CN" sz="2800" i="1">
                            <a:latin typeface="Cambria Math" charset="0"/>
                            <a:ea typeface="STKaiti" charset="-122"/>
                            <a:cs typeface="STKaiti" charset="-122"/>
                          </a:rPr>
                          <m:t>𝑇</m:t>
                        </m:r>
                      </m:e>
                      <m:sub>
                        <m:r>
                          <a:rPr kumimoji="1" lang="en-US" altLang="zh-CN" sz="2800" i="1">
                            <a:latin typeface="Cambria Math" charset="0"/>
                            <a:ea typeface="STKaiti" charset="-122"/>
                            <a:cs typeface="STKaiti" charset="-122"/>
                          </a:rPr>
                          <m:t>2</m:t>
                        </m:r>
                      </m:sub>
                    </m:sSub>
                    <m:r>
                      <a:rPr kumimoji="1" lang="en-US" altLang="zh-CN" sz="2800" i="1">
                        <a:latin typeface="Cambria Math" charset="0"/>
                        <a:ea typeface="STKaiti" charset="-122"/>
                        <a:cs typeface="STKaiti" charset="-122"/>
                      </a:rPr>
                      <m:t>,</m:t>
                    </m:r>
                    <m:sSub>
                      <m:sSubPr>
                        <m:ctrlPr>
                          <a:rPr kumimoji="1" lang="en-US" altLang="zh-CN" sz="280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𝑇</m:t>
                        </m:r>
                      </m:e>
                      <m:sub>
                        <m:r>
                          <a:rPr kumimoji="1" lang="en-US" altLang="zh-CN" sz="2800" b="0" i="1" smtClean="0">
                            <a:latin typeface="Cambria Math" charset="0"/>
                            <a:ea typeface="STKaiti" charset="-122"/>
                            <a:cs typeface="STKaiti" charset="-122"/>
                          </a:rPr>
                          <m:t>3</m:t>
                        </m:r>
                      </m:sub>
                    </m:sSub>
                    <m:r>
                      <a:rPr kumimoji="1" lang="en-US" altLang="zh-CN" sz="2800" b="0" i="1" smtClean="0">
                        <a:latin typeface="Cambria Math" charset="0"/>
                        <a:ea typeface="STKaiti" charset="-122"/>
                        <a:cs typeface="STKaiti" charset="-122"/>
                      </a:rPr>
                      <m:t>,</m:t>
                    </m:r>
                    <m:sSub>
                      <m:sSubPr>
                        <m:ctrlPr>
                          <a:rPr kumimoji="1" lang="en-US" altLang="zh-CN" sz="2800" b="0" i="1" smtClean="0">
                            <a:latin typeface="Cambria Math" panose="02040503050406030204" pitchFamily="18" charset="0"/>
                            <a:ea typeface="STKaiti" charset="-122"/>
                            <a:cs typeface="STKaiti" charset="-122"/>
                          </a:rPr>
                        </m:ctrlPr>
                      </m:sSubPr>
                      <m:e>
                        <m:r>
                          <a:rPr kumimoji="1" lang="en-US" altLang="zh-CN" sz="2800" b="0" i="1" smtClean="0">
                            <a:latin typeface="Cambria Math" charset="0"/>
                            <a:ea typeface="STKaiti" charset="-122"/>
                            <a:cs typeface="STKaiti" charset="-122"/>
                          </a:rPr>
                          <m:t>𝑇</m:t>
                        </m:r>
                      </m:e>
                      <m:sub>
                        <m:r>
                          <a:rPr kumimoji="1" lang="en-US" altLang="zh-CN" sz="2800" b="0" i="1" smtClean="0">
                            <a:latin typeface="Cambria Math" charset="0"/>
                            <a:ea typeface="STKaiti" charset="-122"/>
                            <a:cs typeface="STKaiti" charset="-122"/>
                          </a:rPr>
                          <m:t>4</m:t>
                        </m:r>
                      </m:sub>
                    </m:sSub>
                  </m:oMath>
                </a14:m>
                <a:r>
                  <a:rPr kumimoji="1" lang="en-US" altLang="zh-CN" sz="2800" dirty="0">
                    <a:latin typeface="STKaiti" charset="-122"/>
                    <a:ea typeface="STKaiti" charset="-122"/>
                    <a:cs typeface="STKaiti" charset="-122"/>
                  </a:rPr>
                  <a:t>}</a:t>
                </a:r>
                <a:endParaRPr kumimoji="1" lang="zh-CN" altLang="en-US" sz="2800" dirty="0">
                  <a:latin typeface="STKaiti" charset="-122"/>
                  <a:ea typeface="STKaiti" charset="-122"/>
                  <a:cs typeface="STKaiti"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0" y="2587225"/>
                <a:ext cx="9760374" cy="523220"/>
              </a:xfrm>
              <a:prstGeom prst="rect">
                <a:avLst/>
              </a:prstGeom>
              <a:blipFill rotWithShape="0">
                <a:blip r:embed="rId2"/>
                <a:stretch>
                  <a:fillRect l="-1249" t="-13953" b="-29070"/>
                </a:stretch>
              </a:blipFill>
            </p:spPr>
            <p:txBody>
              <a:bodyPr/>
              <a:lstStyle/>
              <a:p>
                <a:r>
                  <a:rPr lang="zh-CN" altLang="en-US">
                    <a:noFill/>
                  </a:rPr>
                  <a:t> </a:t>
                </a:r>
              </a:p>
            </p:txBody>
          </p:sp>
        </mc:Fallback>
      </mc:AlternateContent>
      <p:sp>
        <p:nvSpPr>
          <p:cNvPr id="3" name="椭圆 2"/>
          <p:cNvSpPr/>
          <p:nvPr/>
        </p:nvSpPr>
        <p:spPr>
          <a:xfrm>
            <a:off x="1219200" y="39878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a:t>
            </a:r>
            <a:endParaRPr kumimoji="1" lang="zh-CN" altLang="en-US" sz="2400" dirty="0">
              <a:solidFill>
                <a:schemeClr val="tx1"/>
              </a:solidFill>
            </a:endParaRPr>
          </a:p>
        </p:txBody>
      </p:sp>
      <p:sp>
        <p:nvSpPr>
          <p:cNvPr id="7" name="椭圆 6"/>
          <p:cNvSpPr/>
          <p:nvPr/>
        </p:nvSpPr>
        <p:spPr>
          <a:xfrm>
            <a:off x="2730500" y="39878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b</a:t>
            </a:r>
            <a:endParaRPr kumimoji="1" lang="zh-CN" altLang="en-US" sz="2400" dirty="0">
              <a:solidFill>
                <a:schemeClr val="tx1"/>
              </a:solidFill>
            </a:endParaRPr>
          </a:p>
        </p:txBody>
      </p:sp>
      <p:sp>
        <p:nvSpPr>
          <p:cNvPr id="8" name="椭圆 7"/>
          <p:cNvSpPr/>
          <p:nvPr/>
        </p:nvSpPr>
        <p:spPr>
          <a:xfrm>
            <a:off x="4241800" y="39878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c</a:t>
            </a:r>
            <a:endParaRPr kumimoji="1" lang="zh-CN" altLang="en-US" sz="2400" dirty="0">
              <a:solidFill>
                <a:schemeClr val="tx1"/>
              </a:solidFill>
            </a:endParaRPr>
          </a:p>
        </p:txBody>
      </p:sp>
      <p:sp>
        <p:nvSpPr>
          <p:cNvPr id="9" name="椭圆 8"/>
          <p:cNvSpPr/>
          <p:nvPr/>
        </p:nvSpPr>
        <p:spPr>
          <a:xfrm>
            <a:off x="5753100" y="39878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d</a:t>
            </a:r>
            <a:endParaRPr kumimoji="1" lang="zh-CN" altLang="en-US" sz="2400" dirty="0">
              <a:solidFill>
                <a:schemeClr val="tx1"/>
              </a:solidFill>
            </a:endParaRPr>
          </a:p>
        </p:txBody>
      </p:sp>
      <p:sp>
        <p:nvSpPr>
          <p:cNvPr id="4" name="文本框 3"/>
          <p:cNvSpPr txBox="1"/>
          <p:nvPr/>
        </p:nvSpPr>
        <p:spPr>
          <a:xfrm>
            <a:off x="876300" y="3429000"/>
            <a:ext cx="5600700" cy="400110"/>
          </a:xfrm>
          <a:prstGeom prst="rect">
            <a:avLst/>
          </a:prstGeom>
          <a:noFill/>
        </p:spPr>
        <p:txBody>
          <a:bodyPr wrap="square" rtlCol="0">
            <a:spAutoFit/>
          </a:bodyPr>
          <a:lstStyle/>
          <a:p>
            <a:r>
              <a:rPr kumimoji="1" lang="zh-CN" altLang="en-US" sz="2000" dirty="0"/>
              <a:t>      </a:t>
            </a:r>
            <a:r>
              <a:rPr kumimoji="1" lang="en-US" altLang="zh-CN" sz="2000" dirty="0"/>
              <a:t>7</a:t>
            </a:r>
            <a:r>
              <a:rPr kumimoji="1" lang="zh-CN" altLang="en-US" sz="2000" dirty="0"/>
              <a:t>                  </a:t>
            </a:r>
            <a:r>
              <a:rPr kumimoji="1" lang="en-US" altLang="zh-CN" sz="2000" dirty="0"/>
              <a:t>5</a:t>
            </a:r>
            <a:r>
              <a:rPr kumimoji="1" lang="zh-CN" altLang="en-US" sz="2000" dirty="0"/>
              <a:t>                   </a:t>
            </a:r>
            <a:r>
              <a:rPr kumimoji="1" lang="en-US" altLang="zh-CN" sz="2000" dirty="0"/>
              <a:t>2</a:t>
            </a:r>
            <a:r>
              <a:rPr kumimoji="1" lang="zh-CN" altLang="en-US" sz="2000" dirty="0"/>
              <a:t>                  </a:t>
            </a:r>
            <a:r>
              <a:rPr kumimoji="1" lang="en-US" altLang="zh-CN" sz="2000" dirty="0"/>
              <a:t>4</a:t>
            </a:r>
            <a:endParaRPr kumimoji="1" lang="zh-CN" altLang="en-US" sz="2000" dirty="0"/>
          </a:p>
        </p:txBody>
      </p:sp>
    </p:spTree>
    <p:extLst>
      <p:ext uri="{BB962C8B-B14F-4D97-AF65-F5344CB8AC3E}">
        <p14:creationId xmlns:p14="http://schemas.microsoft.com/office/powerpoint/2010/main" val="221236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72930-536A-CB46-8283-0092CB13466D}"/>
              </a:ext>
            </a:extLst>
          </p:cNvPr>
          <p:cNvSpPr>
            <a:spLocks noGrp="1"/>
          </p:cNvSpPr>
          <p:nvPr>
            <p:ph type="title"/>
          </p:nvPr>
        </p:nvSpPr>
        <p:spPr>
          <a:xfrm>
            <a:off x="1804255" y="521240"/>
            <a:ext cx="8911687" cy="1280890"/>
          </a:xfrm>
        </p:spPr>
        <p:txBody>
          <a:bodyPr>
            <a:normAutofit/>
          </a:bodyPr>
          <a:lstStyle/>
          <a:p>
            <a:r>
              <a:rPr kumimoji="1" lang="zh-CN" altLang="en-US" sz="4400" dirty="0"/>
              <a:t>本节课签到码</a:t>
            </a:r>
          </a:p>
        </p:txBody>
      </p:sp>
      <p:sp>
        <p:nvSpPr>
          <p:cNvPr id="9" name="标题 1">
            <a:extLst>
              <a:ext uri="{FF2B5EF4-FFF2-40B4-BE49-F238E27FC236}">
                <a16:creationId xmlns:a16="http://schemas.microsoft.com/office/drawing/2014/main" id="{E5A91807-FB6D-D946-8844-19F3A7AA3230}"/>
              </a:ext>
            </a:extLst>
          </p:cNvPr>
          <p:cNvSpPr txBox="1">
            <a:spLocks/>
          </p:cNvSpPr>
          <p:nvPr/>
        </p:nvSpPr>
        <p:spPr>
          <a:xfrm>
            <a:off x="0" y="1802130"/>
            <a:ext cx="12240200" cy="36842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ea"/>
              <a:buAutoNum type="circleNumDbPlain"/>
            </a:pPr>
            <a:r>
              <a:rPr kumimoji="1" lang="zh-CN" altLang="en-US" sz="2400" dirty="0"/>
              <a:t>计算题：一棵非空二叉树的第 </a:t>
            </a:r>
            <a:r>
              <a:rPr kumimoji="1" lang="en-US" altLang="zh-CN" sz="2400" dirty="0"/>
              <a:t>3</a:t>
            </a:r>
            <a:r>
              <a:rPr kumimoji="1" lang="zh-CN" altLang="en-US" sz="2400" dirty="0"/>
              <a:t> 层最多有多少个结点？</a:t>
            </a:r>
            <a:endParaRPr kumimoji="1" lang="en-US" altLang="zh-CN" sz="2400" dirty="0"/>
          </a:p>
          <a:p>
            <a:pPr marL="742950" indent="-742950">
              <a:buFont typeface="+mj-ea"/>
              <a:buAutoNum type="circleNumDbPlain"/>
            </a:pPr>
            <a:endParaRPr kumimoji="1" lang="en-US" altLang="zh-CN" sz="2400" dirty="0"/>
          </a:p>
          <a:p>
            <a:pPr marL="742950" indent="-742950">
              <a:buFont typeface="+mj-ea"/>
              <a:buAutoNum type="circleNumDbPlain"/>
            </a:pPr>
            <a:r>
              <a:rPr kumimoji="1" lang="zh-CN" altLang="en-US" sz="2400" dirty="0"/>
              <a:t>计算题：深度为 </a:t>
            </a:r>
            <a:r>
              <a:rPr kumimoji="1" lang="en-US" altLang="zh-CN" sz="2400" dirty="0"/>
              <a:t>3</a:t>
            </a:r>
            <a:r>
              <a:rPr kumimoji="1" lang="zh-CN" altLang="en-US" sz="2400" dirty="0"/>
              <a:t> 的二叉树至多有多少个结点？</a:t>
            </a:r>
            <a:endParaRPr kumimoji="1" lang="en-US" altLang="zh-CN" sz="2400" dirty="0"/>
          </a:p>
          <a:p>
            <a:pPr marL="742950" indent="-742950">
              <a:buFont typeface="+mj-ea"/>
              <a:buAutoNum type="circleNumDbPlain"/>
            </a:pPr>
            <a:endParaRPr kumimoji="1" lang="en-US" altLang="zh-CN" sz="2400" dirty="0"/>
          </a:p>
          <a:p>
            <a:pPr marL="742950" indent="-742950">
              <a:buFont typeface="+mj-ea"/>
              <a:buAutoNum type="circleNumDbPlain"/>
            </a:pPr>
            <a:r>
              <a:rPr kumimoji="1" lang="zh-CN" altLang="en-US" sz="2400" dirty="0"/>
              <a:t>计算题：具有</a:t>
            </a:r>
            <a:r>
              <a:rPr kumimoji="1" lang="en-US" altLang="zh-CN" sz="2400" dirty="0"/>
              <a:t>100</a:t>
            </a:r>
            <a:r>
              <a:rPr kumimoji="1" lang="zh-CN" altLang="en-US" sz="2400" dirty="0"/>
              <a:t>个结点的完全二叉树的深度是多少？</a:t>
            </a:r>
            <a:endParaRPr kumimoji="1" lang="en-US" altLang="zh-CN" sz="2400" dirty="0"/>
          </a:p>
          <a:p>
            <a:pPr marL="742950" indent="-742950">
              <a:buFont typeface="+mj-ea"/>
              <a:buAutoNum type="circleNumDbPlain"/>
            </a:pPr>
            <a:endParaRPr kumimoji="1" lang="en-US" altLang="zh-CN" sz="2400" dirty="0"/>
          </a:p>
          <a:p>
            <a:pPr marL="742950" indent="-742950">
              <a:buFont typeface="+mj-ea"/>
              <a:buAutoNum type="circleNumDbPlain"/>
            </a:pPr>
            <a:r>
              <a:rPr kumimoji="1" lang="zh-CN" altLang="en-US" sz="2400" dirty="0"/>
              <a:t>计算题：一棵具有</a:t>
            </a:r>
            <a:r>
              <a:rPr kumimoji="1" lang="en-US" altLang="zh-CN" sz="2400" dirty="0"/>
              <a:t>129</a:t>
            </a:r>
            <a:r>
              <a:rPr kumimoji="1" lang="zh-CN" altLang="en-US" sz="2400" dirty="0"/>
              <a:t>个结点的完全二叉树，结点</a:t>
            </a:r>
            <a:r>
              <a:rPr kumimoji="1" lang="en-US" altLang="zh-CN" sz="2400" dirty="0"/>
              <a:t>64</a:t>
            </a:r>
            <a:r>
              <a:rPr kumimoji="1" lang="zh-CN" altLang="en-US" sz="2400" dirty="0"/>
              <a:t>是否有右孩子？（填</a:t>
            </a:r>
            <a:r>
              <a:rPr kumimoji="1" lang="en-US" altLang="zh-CN" sz="2400" dirty="0"/>
              <a:t>0</a:t>
            </a:r>
            <a:r>
              <a:rPr kumimoji="1" lang="zh-CN" altLang="en-US" sz="2400" dirty="0"/>
              <a:t>或</a:t>
            </a:r>
            <a:r>
              <a:rPr kumimoji="1" lang="en-US" altLang="zh-CN" sz="2400" dirty="0"/>
              <a:t>1</a:t>
            </a:r>
            <a:r>
              <a:rPr kumimoji="1" lang="zh-CN" altLang="en-US" sz="2400" dirty="0"/>
              <a:t>）</a:t>
            </a:r>
            <a:endParaRPr kumimoji="1" lang="en-US" altLang="zh-CN" sz="2400" dirty="0"/>
          </a:p>
        </p:txBody>
      </p:sp>
    </p:spTree>
    <p:extLst>
      <p:ext uri="{BB962C8B-B14F-4D97-AF65-F5344CB8AC3E}">
        <p14:creationId xmlns:p14="http://schemas.microsoft.com/office/powerpoint/2010/main" val="698655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哈夫曼树的构造</a:t>
            </a:r>
          </a:p>
        </p:txBody>
      </p:sp>
      <p:sp>
        <p:nvSpPr>
          <p:cNvPr id="5" name="矩形 4"/>
          <p:cNvSpPr/>
          <p:nvPr/>
        </p:nvSpPr>
        <p:spPr>
          <a:xfrm>
            <a:off x="205342" y="1189680"/>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例题</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  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个结点</a:t>
            </a:r>
            <a:r>
              <a:rPr kumimoji="1" lang="en-US" altLang="zh-CN" sz="2800" dirty="0">
                <a:latin typeface="STKaiti" charset="-122"/>
                <a:ea typeface="STKaiti" charset="-122"/>
                <a:cs typeface="STKaiti" charset="-122"/>
              </a:rPr>
              <a:t>a, b, c, d</a:t>
            </a:r>
            <a:r>
              <a:rPr kumimoji="1" lang="zh-CN" altLang="en-US" sz="2800" dirty="0">
                <a:latin typeface="STKaiti" charset="-122"/>
                <a:ea typeface="STKaiti" charset="-122"/>
                <a:cs typeface="STKaiti" charset="-122"/>
              </a:rPr>
              <a:t>，权值分别为</a:t>
            </a:r>
            <a:r>
              <a:rPr kumimoji="1" lang="en-US" altLang="zh-CN" sz="2800" dirty="0">
                <a:latin typeface="STKaiti" charset="-122"/>
                <a:ea typeface="STKaiti" charset="-122"/>
                <a:cs typeface="STKaiti" charset="-122"/>
              </a:rPr>
              <a:t>7, 5, 2, 4</a:t>
            </a:r>
            <a:r>
              <a:rPr kumimoji="1" lang="zh-CN" altLang="en-US" sz="2800" dirty="0">
                <a:latin typeface="STKaiti" charset="-122"/>
                <a:ea typeface="STKaiti" charset="-122"/>
                <a:cs typeface="STKaiti" charset="-122"/>
              </a:rPr>
              <a:t>，请构造一棵哈夫曼树。</a:t>
            </a:r>
            <a:endParaRPr kumimoji="1" lang="en-US" altLang="zh-CN" sz="2800" dirty="0">
              <a:latin typeface="STKaiti" charset="-122"/>
              <a:ea typeface="STKaiti" charset="-122"/>
              <a:cs typeface="STKaiti" charset="-122"/>
            </a:endParaRPr>
          </a:p>
        </p:txBody>
      </p:sp>
      <p:sp>
        <p:nvSpPr>
          <p:cNvPr id="2" name="文本框 1"/>
          <p:cNvSpPr txBox="1"/>
          <p:nvPr/>
        </p:nvSpPr>
        <p:spPr>
          <a:xfrm>
            <a:off x="0" y="2587225"/>
            <a:ext cx="9760374" cy="1384995"/>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）在</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中任意选两棵根结点的权值最小的树作为左右子树，构成一棵新二叉树，且新二叉树的根结点的权值等于左右子树上根结点的权值之和</a:t>
            </a:r>
          </a:p>
        </p:txBody>
      </p:sp>
      <p:sp>
        <p:nvSpPr>
          <p:cNvPr id="3" name="椭圆 2"/>
          <p:cNvSpPr/>
          <p:nvPr/>
        </p:nvSpPr>
        <p:spPr>
          <a:xfrm>
            <a:off x="1879600" y="4800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a:t>
            </a:r>
            <a:endParaRPr kumimoji="1" lang="zh-CN" altLang="en-US" sz="2400" dirty="0">
              <a:solidFill>
                <a:schemeClr val="tx1"/>
              </a:solidFill>
            </a:endParaRPr>
          </a:p>
        </p:txBody>
      </p:sp>
      <p:sp>
        <p:nvSpPr>
          <p:cNvPr id="7" name="椭圆 6"/>
          <p:cNvSpPr/>
          <p:nvPr/>
        </p:nvSpPr>
        <p:spPr>
          <a:xfrm>
            <a:off x="3390900" y="4800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b</a:t>
            </a:r>
            <a:endParaRPr kumimoji="1" lang="zh-CN" altLang="en-US" sz="2400" dirty="0">
              <a:solidFill>
                <a:schemeClr val="tx1"/>
              </a:solidFill>
            </a:endParaRPr>
          </a:p>
        </p:txBody>
      </p:sp>
      <p:sp>
        <p:nvSpPr>
          <p:cNvPr id="8" name="椭圆 7"/>
          <p:cNvSpPr/>
          <p:nvPr/>
        </p:nvSpPr>
        <p:spPr>
          <a:xfrm>
            <a:off x="4902200" y="4800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c</a:t>
            </a:r>
            <a:endParaRPr kumimoji="1" lang="zh-CN" altLang="en-US" sz="2400" dirty="0">
              <a:solidFill>
                <a:schemeClr val="tx1"/>
              </a:solidFill>
            </a:endParaRPr>
          </a:p>
        </p:txBody>
      </p:sp>
      <p:sp>
        <p:nvSpPr>
          <p:cNvPr id="9" name="椭圆 8"/>
          <p:cNvSpPr/>
          <p:nvPr/>
        </p:nvSpPr>
        <p:spPr>
          <a:xfrm>
            <a:off x="6413500" y="4800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d</a:t>
            </a:r>
            <a:endParaRPr kumimoji="1" lang="zh-CN" altLang="en-US" sz="2400" dirty="0">
              <a:solidFill>
                <a:schemeClr val="tx1"/>
              </a:solidFill>
            </a:endParaRPr>
          </a:p>
        </p:txBody>
      </p:sp>
      <p:sp>
        <p:nvSpPr>
          <p:cNvPr id="4" name="文本框 3"/>
          <p:cNvSpPr txBox="1"/>
          <p:nvPr/>
        </p:nvSpPr>
        <p:spPr>
          <a:xfrm>
            <a:off x="1435100" y="4400490"/>
            <a:ext cx="5600700" cy="400110"/>
          </a:xfrm>
          <a:prstGeom prst="rect">
            <a:avLst/>
          </a:prstGeom>
          <a:noFill/>
        </p:spPr>
        <p:txBody>
          <a:bodyPr wrap="square" rtlCol="0">
            <a:spAutoFit/>
          </a:bodyPr>
          <a:lstStyle/>
          <a:p>
            <a:r>
              <a:rPr kumimoji="1" lang="zh-CN" altLang="en-US" sz="2000" dirty="0"/>
              <a:t>      </a:t>
            </a:r>
            <a:r>
              <a:rPr kumimoji="1" lang="en-US" altLang="zh-CN" sz="2000" dirty="0"/>
              <a:t>7</a:t>
            </a:r>
            <a:r>
              <a:rPr kumimoji="1" lang="zh-CN" altLang="en-US" sz="2000" dirty="0"/>
              <a:t>                  </a:t>
            </a:r>
            <a:r>
              <a:rPr kumimoji="1" lang="en-US" altLang="zh-CN" sz="2000" dirty="0"/>
              <a:t>5</a:t>
            </a:r>
            <a:r>
              <a:rPr kumimoji="1" lang="zh-CN" altLang="en-US" sz="2000" dirty="0"/>
              <a:t>                   </a:t>
            </a:r>
            <a:r>
              <a:rPr kumimoji="1" lang="en-US" altLang="zh-CN" sz="2000" dirty="0"/>
              <a:t>2</a:t>
            </a:r>
            <a:r>
              <a:rPr kumimoji="1" lang="zh-CN" altLang="en-US" sz="2000" dirty="0"/>
              <a:t>                  </a:t>
            </a:r>
            <a:r>
              <a:rPr kumimoji="1" lang="en-US" altLang="zh-CN" sz="2000" dirty="0"/>
              <a:t>4</a:t>
            </a:r>
            <a:endParaRPr kumimoji="1" lang="zh-CN" altLang="en-US" sz="2000" dirty="0"/>
          </a:p>
        </p:txBody>
      </p:sp>
      <p:sp>
        <p:nvSpPr>
          <p:cNvPr id="6" name="椭圆 5"/>
          <p:cNvSpPr/>
          <p:nvPr/>
        </p:nvSpPr>
        <p:spPr>
          <a:xfrm>
            <a:off x="5524500" y="3784600"/>
            <a:ext cx="723900" cy="685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a:stCxn id="6" idx="3"/>
            <a:endCxn id="8" idx="0"/>
          </p:cNvCxnSpPr>
          <p:nvPr/>
        </p:nvCxnSpPr>
        <p:spPr>
          <a:xfrm flipH="1">
            <a:off x="5213350" y="4369967"/>
            <a:ext cx="417163" cy="43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6" idx="5"/>
            <a:endCxn id="9" idx="0"/>
          </p:cNvCxnSpPr>
          <p:nvPr/>
        </p:nvCxnSpPr>
        <p:spPr>
          <a:xfrm>
            <a:off x="6142387" y="4369967"/>
            <a:ext cx="582263" cy="430633"/>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248400" y="3606800"/>
            <a:ext cx="476250" cy="369332"/>
          </a:xfrm>
          <a:prstGeom prst="rect">
            <a:avLst/>
          </a:prstGeom>
          <a:noFill/>
        </p:spPr>
        <p:txBody>
          <a:bodyPr wrap="square" rtlCol="0">
            <a:spAutoFit/>
          </a:bodyPr>
          <a:lstStyle/>
          <a:p>
            <a:r>
              <a:rPr kumimoji="1" lang="en-US" altLang="zh-CN" dirty="0"/>
              <a:t>6</a:t>
            </a:r>
            <a:endParaRPr kumimoji="1" lang="zh-CN" altLang="en-US" dirty="0"/>
          </a:p>
        </p:txBody>
      </p:sp>
    </p:spTree>
    <p:extLst>
      <p:ext uri="{BB962C8B-B14F-4D97-AF65-F5344CB8AC3E}">
        <p14:creationId xmlns:p14="http://schemas.microsoft.com/office/powerpoint/2010/main" val="307367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哈夫曼树的构造</a:t>
            </a:r>
          </a:p>
        </p:txBody>
      </p:sp>
      <p:sp>
        <p:nvSpPr>
          <p:cNvPr id="5" name="矩形 4"/>
          <p:cNvSpPr/>
          <p:nvPr/>
        </p:nvSpPr>
        <p:spPr>
          <a:xfrm>
            <a:off x="205342" y="1189680"/>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例题</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  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个结点</a:t>
            </a:r>
            <a:r>
              <a:rPr kumimoji="1" lang="en-US" altLang="zh-CN" sz="2800" dirty="0">
                <a:latin typeface="STKaiti" charset="-122"/>
                <a:ea typeface="STKaiti" charset="-122"/>
                <a:cs typeface="STKaiti" charset="-122"/>
              </a:rPr>
              <a:t>a, b, c, d</a:t>
            </a:r>
            <a:r>
              <a:rPr kumimoji="1" lang="zh-CN" altLang="en-US" sz="2800" dirty="0">
                <a:latin typeface="STKaiti" charset="-122"/>
                <a:ea typeface="STKaiti" charset="-122"/>
                <a:cs typeface="STKaiti" charset="-122"/>
              </a:rPr>
              <a:t>，权值分别为</a:t>
            </a:r>
            <a:r>
              <a:rPr kumimoji="1" lang="en-US" altLang="zh-CN" sz="2800" dirty="0">
                <a:latin typeface="STKaiti" charset="-122"/>
                <a:ea typeface="STKaiti" charset="-122"/>
                <a:cs typeface="STKaiti" charset="-122"/>
              </a:rPr>
              <a:t>7, 5, 2, 4</a:t>
            </a:r>
            <a:r>
              <a:rPr kumimoji="1" lang="zh-CN" altLang="en-US" sz="2800" dirty="0">
                <a:latin typeface="STKaiti" charset="-122"/>
                <a:ea typeface="STKaiti" charset="-122"/>
                <a:cs typeface="STKaiti" charset="-122"/>
              </a:rPr>
              <a:t>，请构造一棵哈夫曼树。</a:t>
            </a:r>
            <a:endParaRPr kumimoji="1" lang="en-US" altLang="zh-CN" sz="2800" dirty="0">
              <a:latin typeface="STKaiti" charset="-122"/>
              <a:ea typeface="STKaiti" charset="-122"/>
              <a:cs typeface="STKaiti" charset="-122"/>
            </a:endParaRPr>
          </a:p>
        </p:txBody>
      </p:sp>
      <p:sp>
        <p:nvSpPr>
          <p:cNvPr id="2" name="文本框 1"/>
          <p:cNvSpPr txBox="1"/>
          <p:nvPr/>
        </p:nvSpPr>
        <p:spPr>
          <a:xfrm>
            <a:off x="0" y="2587225"/>
            <a:ext cx="9760374" cy="954107"/>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）从</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中删除刚才选中的两棵树，同时将新得到的二叉树加入到</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中，重复第</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步。</a:t>
            </a:r>
          </a:p>
        </p:txBody>
      </p:sp>
      <p:sp>
        <p:nvSpPr>
          <p:cNvPr id="3" name="椭圆 2"/>
          <p:cNvSpPr/>
          <p:nvPr/>
        </p:nvSpPr>
        <p:spPr>
          <a:xfrm>
            <a:off x="1879600" y="4800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a:t>
            </a:r>
            <a:endParaRPr kumimoji="1" lang="zh-CN" altLang="en-US" sz="2400" dirty="0">
              <a:solidFill>
                <a:schemeClr val="tx1"/>
              </a:solidFill>
            </a:endParaRPr>
          </a:p>
        </p:txBody>
      </p:sp>
      <p:sp>
        <p:nvSpPr>
          <p:cNvPr id="7" name="椭圆 6"/>
          <p:cNvSpPr/>
          <p:nvPr/>
        </p:nvSpPr>
        <p:spPr>
          <a:xfrm>
            <a:off x="4023963" y="45593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b</a:t>
            </a:r>
            <a:endParaRPr kumimoji="1" lang="zh-CN" altLang="en-US" sz="2400" dirty="0">
              <a:solidFill>
                <a:schemeClr val="tx1"/>
              </a:solidFill>
            </a:endParaRPr>
          </a:p>
        </p:txBody>
      </p:sp>
      <p:sp>
        <p:nvSpPr>
          <p:cNvPr id="8" name="椭圆 7"/>
          <p:cNvSpPr/>
          <p:nvPr/>
        </p:nvSpPr>
        <p:spPr>
          <a:xfrm>
            <a:off x="4902200" y="54737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c</a:t>
            </a:r>
            <a:endParaRPr kumimoji="1" lang="zh-CN" altLang="en-US" sz="2400" dirty="0">
              <a:solidFill>
                <a:schemeClr val="tx1"/>
              </a:solidFill>
            </a:endParaRPr>
          </a:p>
        </p:txBody>
      </p:sp>
      <p:sp>
        <p:nvSpPr>
          <p:cNvPr id="9" name="椭圆 8"/>
          <p:cNvSpPr/>
          <p:nvPr/>
        </p:nvSpPr>
        <p:spPr>
          <a:xfrm>
            <a:off x="6413500" y="54737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d</a:t>
            </a:r>
            <a:endParaRPr kumimoji="1" lang="zh-CN" altLang="en-US" sz="2400" dirty="0">
              <a:solidFill>
                <a:schemeClr val="tx1"/>
              </a:solidFill>
            </a:endParaRPr>
          </a:p>
        </p:txBody>
      </p:sp>
      <p:sp>
        <p:nvSpPr>
          <p:cNvPr id="6" name="椭圆 5"/>
          <p:cNvSpPr/>
          <p:nvPr/>
        </p:nvSpPr>
        <p:spPr>
          <a:xfrm>
            <a:off x="5524500" y="4559300"/>
            <a:ext cx="643826"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a:stCxn id="6" idx="3"/>
            <a:endCxn id="8" idx="0"/>
          </p:cNvCxnSpPr>
          <p:nvPr/>
        </p:nvCxnSpPr>
        <p:spPr>
          <a:xfrm flipH="1">
            <a:off x="5213350" y="5057946"/>
            <a:ext cx="405436" cy="41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6" idx="5"/>
            <a:endCxn id="9" idx="0"/>
          </p:cNvCxnSpPr>
          <p:nvPr/>
        </p:nvCxnSpPr>
        <p:spPr>
          <a:xfrm>
            <a:off x="6074040" y="5057946"/>
            <a:ext cx="650610" cy="41575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248400" y="4279900"/>
            <a:ext cx="476250" cy="369332"/>
          </a:xfrm>
          <a:prstGeom prst="rect">
            <a:avLst/>
          </a:prstGeom>
          <a:noFill/>
        </p:spPr>
        <p:txBody>
          <a:bodyPr wrap="square" rtlCol="0">
            <a:spAutoFit/>
          </a:bodyPr>
          <a:lstStyle/>
          <a:p>
            <a:r>
              <a:rPr kumimoji="1" lang="en-US" altLang="zh-CN" dirty="0"/>
              <a:t>6</a:t>
            </a:r>
            <a:endParaRPr kumimoji="1" lang="zh-CN" altLang="en-US" dirty="0"/>
          </a:p>
        </p:txBody>
      </p:sp>
      <p:sp>
        <p:nvSpPr>
          <p:cNvPr id="10" name="椭圆 9"/>
          <p:cNvSpPr/>
          <p:nvPr/>
        </p:nvSpPr>
        <p:spPr>
          <a:xfrm>
            <a:off x="4610100" y="3541332"/>
            <a:ext cx="603250" cy="5861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286375" y="3541332"/>
            <a:ext cx="476250" cy="369332"/>
          </a:xfrm>
          <a:prstGeom prst="rect">
            <a:avLst/>
          </a:prstGeom>
          <a:noFill/>
        </p:spPr>
        <p:txBody>
          <a:bodyPr wrap="square" rtlCol="0">
            <a:spAutoFit/>
          </a:bodyPr>
          <a:lstStyle/>
          <a:p>
            <a:r>
              <a:rPr kumimoji="1" lang="en-US" altLang="zh-CN" dirty="0"/>
              <a:t>11</a:t>
            </a:r>
            <a:endParaRPr kumimoji="1" lang="zh-CN" altLang="en-US" dirty="0"/>
          </a:p>
        </p:txBody>
      </p:sp>
      <p:sp>
        <p:nvSpPr>
          <p:cNvPr id="18" name="文本框 17"/>
          <p:cNvSpPr txBox="1"/>
          <p:nvPr/>
        </p:nvSpPr>
        <p:spPr>
          <a:xfrm>
            <a:off x="3726751" y="4374634"/>
            <a:ext cx="476250" cy="369332"/>
          </a:xfrm>
          <a:prstGeom prst="rect">
            <a:avLst/>
          </a:prstGeom>
          <a:noFill/>
        </p:spPr>
        <p:txBody>
          <a:bodyPr wrap="square" rtlCol="0">
            <a:spAutoFit/>
          </a:bodyPr>
          <a:lstStyle/>
          <a:p>
            <a:r>
              <a:rPr kumimoji="1" lang="en-US" altLang="zh-CN" dirty="0"/>
              <a:t>5</a:t>
            </a:r>
            <a:endParaRPr kumimoji="1" lang="zh-CN" altLang="en-US" dirty="0"/>
          </a:p>
        </p:txBody>
      </p:sp>
      <p:sp>
        <p:nvSpPr>
          <p:cNvPr id="19" name="文本框 18"/>
          <p:cNvSpPr txBox="1"/>
          <p:nvPr/>
        </p:nvSpPr>
        <p:spPr>
          <a:xfrm>
            <a:off x="1952625" y="4394200"/>
            <a:ext cx="476250" cy="369332"/>
          </a:xfrm>
          <a:prstGeom prst="rect">
            <a:avLst/>
          </a:prstGeom>
          <a:noFill/>
        </p:spPr>
        <p:txBody>
          <a:bodyPr wrap="square" rtlCol="0">
            <a:spAutoFit/>
          </a:bodyPr>
          <a:lstStyle/>
          <a:p>
            <a:r>
              <a:rPr kumimoji="1" lang="en-US" altLang="zh-CN" dirty="0"/>
              <a:t>7</a:t>
            </a:r>
            <a:endParaRPr kumimoji="1" lang="zh-CN" altLang="en-US" dirty="0"/>
          </a:p>
        </p:txBody>
      </p:sp>
      <p:sp>
        <p:nvSpPr>
          <p:cNvPr id="20" name="文本框 19"/>
          <p:cNvSpPr txBox="1"/>
          <p:nvPr/>
        </p:nvSpPr>
        <p:spPr>
          <a:xfrm>
            <a:off x="4915165" y="5200134"/>
            <a:ext cx="476250" cy="369332"/>
          </a:xfrm>
          <a:prstGeom prst="rect">
            <a:avLst/>
          </a:prstGeom>
          <a:noFill/>
        </p:spPr>
        <p:txBody>
          <a:bodyPr wrap="square" rtlCol="0">
            <a:spAutoFit/>
          </a:bodyPr>
          <a:lstStyle/>
          <a:p>
            <a:r>
              <a:rPr kumimoji="1" lang="en-US" altLang="zh-CN" dirty="0"/>
              <a:t>2</a:t>
            </a:r>
            <a:endParaRPr kumimoji="1" lang="zh-CN" altLang="en-US" dirty="0"/>
          </a:p>
        </p:txBody>
      </p:sp>
      <p:sp>
        <p:nvSpPr>
          <p:cNvPr id="21" name="文本框 20"/>
          <p:cNvSpPr txBox="1"/>
          <p:nvPr/>
        </p:nvSpPr>
        <p:spPr>
          <a:xfrm>
            <a:off x="7035800" y="5289034"/>
            <a:ext cx="476250" cy="369332"/>
          </a:xfrm>
          <a:prstGeom prst="rect">
            <a:avLst/>
          </a:prstGeom>
          <a:noFill/>
        </p:spPr>
        <p:txBody>
          <a:bodyPr wrap="square" rtlCol="0">
            <a:spAutoFit/>
          </a:bodyPr>
          <a:lstStyle/>
          <a:p>
            <a:r>
              <a:rPr kumimoji="1" lang="en-US" altLang="zh-CN" dirty="0"/>
              <a:t>4</a:t>
            </a:r>
            <a:endParaRPr kumimoji="1" lang="zh-CN" altLang="en-US" dirty="0"/>
          </a:p>
        </p:txBody>
      </p:sp>
      <p:cxnSp>
        <p:nvCxnSpPr>
          <p:cNvPr id="22" name="直线连接符 21"/>
          <p:cNvCxnSpPr>
            <a:stCxn id="10" idx="3"/>
            <a:endCxn id="7" idx="0"/>
          </p:cNvCxnSpPr>
          <p:nvPr/>
        </p:nvCxnSpPr>
        <p:spPr>
          <a:xfrm flipH="1">
            <a:off x="4335113" y="4041658"/>
            <a:ext cx="363331" cy="517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0" idx="5"/>
            <a:endCxn id="6" idx="1"/>
          </p:cNvCxnSpPr>
          <p:nvPr/>
        </p:nvCxnSpPr>
        <p:spPr>
          <a:xfrm>
            <a:off x="5125006" y="4041658"/>
            <a:ext cx="493780" cy="6031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16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哈夫曼树的构造</a:t>
            </a:r>
          </a:p>
        </p:txBody>
      </p:sp>
      <p:sp>
        <p:nvSpPr>
          <p:cNvPr id="5" name="矩形 4"/>
          <p:cNvSpPr/>
          <p:nvPr/>
        </p:nvSpPr>
        <p:spPr>
          <a:xfrm>
            <a:off x="333163" y="925708"/>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例题</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  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个结点</a:t>
            </a:r>
            <a:r>
              <a:rPr kumimoji="1" lang="en-US" altLang="zh-CN" sz="2800" dirty="0">
                <a:latin typeface="STKaiti" charset="-122"/>
                <a:ea typeface="STKaiti" charset="-122"/>
                <a:cs typeface="STKaiti" charset="-122"/>
              </a:rPr>
              <a:t>a, b, c, d</a:t>
            </a:r>
            <a:r>
              <a:rPr kumimoji="1" lang="zh-CN" altLang="en-US" sz="2800" dirty="0">
                <a:latin typeface="STKaiti" charset="-122"/>
                <a:ea typeface="STKaiti" charset="-122"/>
                <a:cs typeface="STKaiti" charset="-122"/>
              </a:rPr>
              <a:t>，权值分别为</a:t>
            </a:r>
            <a:r>
              <a:rPr kumimoji="1" lang="en-US" altLang="zh-CN" sz="2800" dirty="0">
                <a:latin typeface="STKaiti" charset="-122"/>
                <a:ea typeface="STKaiti" charset="-122"/>
                <a:cs typeface="STKaiti" charset="-122"/>
              </a:rPr>
              <a:t>7, 5, 2, 4</a:t>
            </a:r>
            <a:r>
              <a:rPr kumimoji="1" lang="zh-CN" altLang="en-US" sz="2800" dirty="0">
                <a:latin typeface="STKaiti" charset="-122"/>
                <a:ea typeface="STKaiti" charset="-122"/>
                <a:cs typeface="STKaiti" charset="-122"/>
              </a:rPr>
              <a:t>，请构造一棵哈夫曼树。</a:t>
            </a:r>
            <a:endParaRPr kumimoji="1" lang="en-US" altLang="zh-CN" sz="2800" dirty="0">
              <a:latin typeface="STKaiti" charset="-122"/>
              <a:ea typeface="STKaiti" charset="-122"/>
              <a:cs typeface="STKaiti" charset="-122"/>
            </a:endParaRPr>
          </a:p>
        </p:txBody>
      </p:sp>
      <p:sp>
        <p:nvSpPr>
          <p:cNvPr id="2" name="文本框 1"/>
          <p:cNvSpPr txBox="1"/>
          <p:nvPr/>
        </p:nvSpPr>
        <p:spPr>
          <a:xfrm>
            <a:off x="0" y="1902295"/>
            <a:ext cx="9760374" cy="954107"/>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）从</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中删除刚才选中的两棵树，同时将新得到的二叉树加入到</a:t>
            </a:r>
            <a:r>
              <a:rPr kumimoji="1" lang="en-US" altLang="zh-CN" sz="2800" dirty="0">
                <a:latin typeface="STKaiti" charset="-122"/>
                <a:ea typeface="STKaiti" charset="-122"/>
                <a:cs typeface="STKaiti" charset="-122"/>
              </a:rPr>
              <a:t>F</a:t>
            </a:r>
            <a:r>
              <a:rPr kumimoji="1" lang="zh-CN" altLang="en-US" sz="2800" dirty="0">
                <a:latin typeface="STKaiti" charset="-122"/>
                <a:ea typeface="STKaiti" charset="-122"/>
                <a:cs typeface="STKaiti" charset="-122"/>
              </a:rPr>
              <a:t>中，重复第</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步。</a:t>
            </a:r>
            <a:r>
              <a:rPr kumimoji="1" lang="zh-CN" altLang="en-US" sz="2800" b="1" dirty="0">
                <a:solidFill>
                  <a:schemeClr val="accent2"/>
                </a:solidFill>
                <a:latin typeface="STKaiti" charset="-122"/>
                <a:ea typeface="STKaiti" charset="-122"/>
                <a:cs typeface="STKaiti" charset="-122"/>
              </a:rPr>
              <a:t>直到</a:t>
            </a:r>
            <a:r>
              <a:rPr kumimoji="1" lang="en-US" altLang="zh-CN" sz="2800" b="1" dirty="0">
                <a:solidFill>
                  <a:schemeClr val="accent2"/>
                </a:solidFill>
                <a:latin typeface="STKaiti" charset="-122"/>
                <a:ea typeface="STKaiti" charset="-122"/>
                <a:cs typeface="STKaiti" charset="-122"/>
              </a:rPr>
              <a:t>F</a:t>
            </a:r>
            <a:r>
              <a:rPr kumimoji="1" lang="zh-CN" altLang="en-US" sz="2800" b="1" dirty="0">
                <a:solidFill>
                  <a:schemeClr val="accent2"/>
                </a:solidFill>
                <a:latin typeface="STKaiti" charset="-122"/>
                <a:ea typeface="STKaiti" charset="-122"/>
                <a:cs typeface="STKaiti" charset="-122"/>
              </a:rPr>
              <a:t>中只有一棵树为止。</a:t>
            </a:r>
          </a:p>
        </p:txBody>
      </p:sp>
      <p:sp>
        <p:nvSpPr>
          <p:cNvPr id="3" name="椭圆 2"/>
          <p:cNvSpPr/>
          <p:nvPr/>
        </p:nvSpPr>
        <p:spPr>
          <a:xfrm>
            <a:off x="3216957" y="40132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a:t>
            </a:r>
            <a:endParaRPr kumimoji="1" lang="zh-CN" altLang="en-US" sz="2400" dirty="0">
              <a:solidFill>
                <a:schemeClr val="tx1"/>
              </a:solidFill>
            </a:endParaRPr>
          </a:p>
        </p:txBody>
      </p:sp>
      <p:sp>
        <p:nvSpPr>
          <p:cNvPr id="7" name="椭圆 6"/>
          <p:cNvSpPr/>
          <p:nvPr/>
        </p:nvSpPr>
        <p:spPr>
          <a:xfrm>
            <a:off x="4023963" y="50292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b</a:t>
            </a:r>
            <a:endParaRPr kumimoji="1" lang="zh-CN" altLang="en-US" sz="2400" dirty="0">
              <a:solidFill>
                <a:schemeClr val="tx1"/>
              </a:solidFill>
            </a:endParaRPr>
          </a:p>
        </p:txBody>
      </p:sp>
      <p:sp>
        <p:nvSpPr>
          <p:cNvPr id="8" name="椭圆 7"/>
          <p:cNvSpPr/>
          <p:nvPr/>
        </p:nvSpPr>
        <p:spPr>
          <a:xfrm>
            <a:off x="4902200" y="5943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c</a:t>
            </a:r>
            <a:endParaRPr kumimoji="1" lang="zh-CN" altLang="en-US" sz="2400" dirty="0">
              <a:solidFill>
                <a:schemeClr val="tx1"/>
              </a:solidFill>
            </a:endParaRPr>
          </a:p>
        </p:txBody>
      </p:sp>
      <p:sp>
        <p:nvSpPr>
          <p:cNvPr id="9" name="椭圆 8"/>
          <p:cNvSpPr/>
          <p:nvPr/>
        </p:nvSpPr>
        <p:spPr>
          <a:xfrm>
            <a:off x="6413500" y="59436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d</a:t>
            </a:r>
            <a:endParaRPr kumimoji="1" lang="zh-CN" altLang="en-US" sz="2400" dirty="0">
              <a:solidFill>
                <a:schemeClr val="tx1"/>
              </a:solidFill>
            </a:endParaRPr>
          </a:p>
        </p:txBody>
      </p:sp>
      <p:sp>
        <p:nvSpPr>
          <p:cNvPr id="6" name="椭圆 5"/>
          <p:cNvSpPr/>
          <p:nvPr/>
        </p:nvSpPr>
        <p:spPr>
          <a:xfrm>
            <a:off x="5524500" y="5029200"/>
            <a:ext cx="643826"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a:stCxn id="6" idx="3"/>
            <a:endCxn id="8" idx="0"/>
          </p:cNvCxnSpPr>
          <p:nvPr/>
        </p:nvCxnSpPr>
        <p:spPr>
          <a:xfrm flipH="1">
            <a:off x="5213350" y="5527846"/>
            <a:ext cx="405436" cy="41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6" idx="5"/>
            <a:endCxn id="9" idx="0"/>
          </p:cNvCxnSpPr>
          <p:nvPr/>
        </p:nvCxnSpPr>
        <p:spPr>
          <a:xfrm>
            <a:off x="6074040" y="5527846"/>
            <a:ext cx="650610" cy="41575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248400" y="4749800"/>
            <a:ext cx="476250" cy="369332"/>
          </a:xfrm>
          <a:prstGeom prst="rect">
            <a:avLst/>
          </a:prstGeom>
          <a:noFill/>
        </p:spPr>
        <p:txBody>
          <a:bodyPr wrap="square" rtlCol="0">
            <a:spAutoFit/>
          </a:bodyPr>
          <a:lstStyle/>
          <a:p>
            <a:r>
              <a:rPr kumimoji="1" lang="en-US" altLang="zh-CN" dirty="0"/>
              <a:t>6</a:t>
            </a:r>
            <a:endParaRPr kumimoji="1" lang="zh-CN" altLang="en-US" dirty="0"/>
          </a:p>
        </p:txBody>
      </p:sp>
      <p:sp>
        <p:nvSpPr>
          <p:cNvPr id="10" name="椭圆 9"/>
          <p:cNvSpPr/>
          <p:nvPr/>
        </p:nvSpPr>
        <p:spPr>
          <a:xfrm>
            <a:off x="4610100" y="4011232"/>
            <a:ext cx="603250" cy="5861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286375" y="4011232"/>
            <a:ext cx="476250" cy="369332"/>
          </a:xfrm>
          <a:prstGeom prst="rect">
            <a:avLst/>
          </a:prstGeom>
          <a:noFill/>
        </p:spPr>
        <p:txBody>
          <a:bodyPr wrap="square" rtlCol="0">
            <a:spAutoFit/>
          </a:bodyPr>
          <a:lstStyle/>
          <a:p>
            <a:r>
              <a:rPr kumimoji="1" lang="en-US" altLang="zh-CN" dirty="0"/>
              <a:t>11</a:t>
            </a:r>
            <a:endParaRPr kumimoji="1" lang="zh-CN" altLang="en-US" dirty="0"/>
          </a:p>
        </p:txBody>
      </p:sp>
      <p:sp>
        <p:nvSpPr>
          <p:cNvPr id="18" name="文本框 17"/>
          <p:cNvSpPr txBox="1"/>
          <p:nvPr/>
        </p:nvSpPr>
        <p:spPr>
          <a:xfrm>
            <a:off x="3726751" y="4844534"/>
            <a:ext cx="476250" cy="369332"/>
          </a:xfrm>
          <a:prstGeom prst="rect">
            <a:avLst/>
          </a:prstGeom>
          <a:noFill/>
        </p:spPr>
        <p:txBody>
          <a:bodyPr wrap="square" rtlCol="0">
            <a:spAutoFit/>
          </a:bodyPr>
          <a:lstStyle/>
          <a:p>
            <a:r>
              <a:rPr kumimoji="1" lang="en-US" altLang="zh-CN" dirty="0"/>
              <a:t>5</a:t>
            </a:r>
            <a:endParaRPr kumimoji="1" lang="zh-CN" altLang="en-US" dirty="0"/>
          </a:p>
        </p:txBody>
      </p:sp>
      <p:sp>
        <p:nvSpPr>
          <p:cNvPr id="19" name="文本框 18"/>
          <p:cNvSpPr txBox="1"/>
          <p:nvPr/>
        </p:nvSpPr>
        <p:spPr>
          <a:xfrm>
            <a:off x="2841339" y="3900752"/>
            <a:ext cx="476250" cy="369332"/>
          </a:xfrm>
          <a:prstGeom prst="rect">
            <a:avLst/>
          </a:prstGeom>
          <a:noFill/>
        </p:spPr>
        <p:txBody>
          <a:bodyPr wrap="square" rtlCol="0">
            <a:spAutoFit/>
          </a:bodyPr>
          <a:lstStyle/>
          <a:p>
            <a:r>
              <a:rPr kumimoji="1" lang="en-US" altLang="zh-CN" dirty="0"/>
              <a:t>7</a:t>
            </a:r>
            <a:endParaRPr kumimoji="1" lang="zh-CN" altLang="en-US" dirty="0"/>
          </a:p>
        </p:txBody>
      </p:sp>
      <p:sp>
        <p:nvSpPr>
          <p:cNvPr id="20" name="文本框 19"/>
          <p:cNvSpPr txBox="1"/>
          <p:nvPr/>
        </p:nvSpPr>
        <p:spPr>
          <a:xfrm>
            <a:off x="4915165" y="5670034"/>
            <a:ext cx="476250" cy="369332"/>
          </a:xfrm>
          <a:prstGeom prst="rect">
            <a:avLst/>
          </a:prstGeom>
          <a:noFill/>
        </p:spPr>
        <p:txBody>
          <a:bodyPr wrap="square" rtlCol="0">
            <a:spAutoFit/>
          </a:bodyPr>
          <a:lstStyle/>
          <a:p>
            <a:r>
              <a:rPr kumimoji="1" lang="en-US" altLang="zh-CN" dirty="0"/>
              <a:t>2</a:t>
            </a:r>
            <a:endParaRPr kumimoji="1" lang="zh-CN" altLang="en-US" dirty="0"/>
          </a:p>
        </p:txBody>
      </p:sp>
      <p:sp>
        <p:nvSpPr>
          <p:cNvPr id="21" name="文本框 20"/>
          <p:cNvSpPr txBox="1"/>
          <p:nvPr/>
        </p:nvSpPr>
        <p:spPr>
          <a:xfrm>
            <a:off x="7035800" y="5758934"/>
            <a:ext cx="476250" cy="369332"/>
          </a:xfrm>
          <a:prstGeom prst="rect">
            <a:avLst/>
          </a:prstGeom>
          <a:noFill/>
        </p:spPr>
        <p:txBody>
          <a:bodyPr wrap="square" rtlCol="0">
            <a:spAutoFit/>
          </a:bodyPr>
          <a:lstStyle/>
          <a:p>
            <a:r>
              <a:rPr kumimoji="1" lang="en-US" altLang="zh-CN" dirty="0"/>
              <a:t>4</a:t>
            </a:r>
            <a:endParaRPr kumimoji="1" lang="zh-CN" altLang="en-US" dirty="0"/>
          </a:p>
        </p:txBody>
      </p:sp>
      <p:cxnSp>
        <p:nvCxnSpPr>
          <p:cNvPr id="22" name="直线连接符 21"/>
          <p:cNvCxnSpPr>
            <a:stCxn id="10" idx="3"/>
            <a:endCxn id="7" idx="0"/>
          </p:cNvCxnSpPr>
          <p:nvPr/>
        </p:nvCxnSpPr>
        <p:spPr>
          <a:xfrm flipH="1">
            <a:off x="4335113" y="4511558"/>
            <a:ext cx="363331" cy="517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0" idx="5"/>
            <a:endCxn id="6" idx="1"/>
          </p:cNvCxnSpPr>
          <p:nvPr/>
        </p:nvCxnSpPr>
        <p:spPr>
          <a:xfrm>
            <a:off x="5125006" y="4511558"/>
            <a:ext cx="493780" cy="6031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3901376" y="3212483"/>
            <a:ext cx="603250" cy="5861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p:cNvCxnSpPr>
            <a:stCxn id="23" idx="3"/>
          </p:cNvCxnSpPr>
          <p:nvPr/>
        </p:nvCxnSpPr>
        <p:spPr>
          <a:xfrm flipH="1">
            <a:off x="3632200" y="3712809"/>
            <a:ext cx="357520" cy="37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23" idx="5"/>
          </p:cNvCxnSpPr>
          <p:nvPr/>
        </p:nvCxnSpPr>
        <p:spPr>
          <a:xfrm>
            <a:off x="4416282" y="3712809"/>
            <a:ext cx="463905" cy="422479"/>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460319" y="3135600"/>
            <a:ext cx="476250" cy="369332"/>
          </a:xfrm>
          <a:prstGeom prst="rect">
            <a:avLst/>
          </a:prstGeom>
          <a:noFill/>
        </p:spPr>
        <p:txBody>
          <a:bodyPr wrap="square" rtlCol="0">
            <a:spAutoFit/>
          </a:bodyPr>
          <a:lstStyle/>
          <a:p>
            <a:r>
              <a:rPr kumimoji="1" lang="en-US" altLang="zh-CN" dirty="0"/>
              <a:t>18</a:t>
            </a:r>
            <a:endParaRPr kumimoji="1" lang="zh-CN" altLang="en-US" dirty="0"/>
          </a:p>
        </p:txBody>
      </p:sp>
    </p:spTree>
    <p:extLst>
      <p:ext uri="{BB962C8B-B14F-4D97-AF65-F5344CB8AC3E}">
        <p14:creationId xmlns:p14="http://schemas.microsoft.com/office/powerpoint/2010/main" val="110432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dissolv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哈夫曼树的构造</a:t>
            </a:r>
          </a:p>
        </p:txBody>
      </p:sp>
      <p:sp>
        <p:nvSpPr>
          <p:cNvPr id="10" name="矩形 9"/>
          <p:cNvSpPr/>
          <p:nvPr/>
        </p:nvSpPr>
        <p:spPr>
          <a:xfrm>
            <a:off x="1040130" y="1456380"/>
            <a:ext cx="10744200" cy="2062103"/>
          </a:xfrm>
          <a:prstGeom prst="rect">
            <a:avLst/>
          </a:prstGeom>
        </p:spPr>
        <p:txBody>
          <a:bodyPr wrap="square">
            <a:spAutoFit/>
          </a:bodyPr>
          <a:lstStyle/>
          <a:p>
            <a:r>
              <a:rPr kumimoji="1" lang="zh-CN" altLang="en-US" sz="3200" dirty="0">
                <a:latin typeface="STKaiti" charset="-122"/>
                <a:ea typeface="STKaiti" charset="-122"/>
                <a:cs typeface="STKaiti" charset="-122"/>
              </a:rPr>
              <a:t>练习题</a:t>
            </a:r>
            <a:r>
              <a:rPr kumimoji="1" lang="en-US" altLang="zh-CN" sz="3200" dirty="0">
                <a:latin typeface="STKaiti" charset="-122"/>
                <a:ea typeface="STKaiti" charset="-122"/>
                <a:cs typeface="STKaiti" charset="-122"/>
              </a:rPr>
              <a:t>:</a:t>
            </a:r>
            <a:r>
              <a:rPr kumimoji="1" lang="zh-CN" altLang="en-US" sz="3200" dirty="0">
                <a:latin typeface="STKaiti" charset="-122"/>
                <a:ea typeface="STKaiti" charset="-122"/>
                <a:cs typeface="STKaiti" charset="-122"/>
              </a:rPr>
              <a:t>  </a:t>
            </a:r>
            <a:endParaRPr kumimoji="1" lang="en-US" altLang="zh-CN" sz="3200" dirty="0">
              <a:latin typeface="STKaiti" charset="-122"/>
              <a:ea typeface="STKaiti" charset="-122"/>
              <a:cs typeface="STKaiti" charset="-122"/>
            </a:endParaRPr>
          </a:p>
          <a:p>
            <a:endParaRPr kumimoji="1" lang="en-US" altLang="zh-CN" sz="3200" dirty="0">
              <a:latin typeface="STKaiti" charset="-122"/>
              <a:ea typeface="STKaiti" charset="-122"/>
              <a:cs typeface="STKaiti" charset="-122"/>
            </a:endParaRPr>
          </a:p>
          <a:p>
            <a:r>
              <a:rPr kumimoji="1" lang="zh-CN" altLang="en-US" sz="3200" dirty="0">
                <a:latin typeface="STKaiti" charset="-122"/>
                <a:ea typeface="STKaiti" charset="-122"/>
                <a:cs typeface="STKaiti" charset="-122"/>
              </a:rPr>
              <a:t>有</a:t>
            </a:r>
            <a:r>
              <a:rPr kumimoji="1" lang="en-US" altLang="zh-CN" sz="3200" dirty="0">
                <a:latin typeface="STKaiti" charset="-122"/>
                <a:ea typeface="STKaiti" charset="-122"/>
                <a:cs typeface="STKaiti" charset="-122"/>
              </a:rPr>
              <a:t>5</a:t>
            </a:r>
            <a:r>
              <a:rPr kumimoji="1" lang="zh-CN" altLang="en-US" sz="3200" dirty="0">
                <a:latin typeface="STKaiti" charset="-122"/>
                <a:ea typeface="STKaiti" charset="-122"/>
                <a:cs typeface="STKaiti" charset="-122"/>
              </a:rPr>
              <a:t>个叶子结点</a:t>
            </a:r>
            <a:r>
              <a:rPr kumimoji="1" lang="en-US" altLang="zh-CN" sz="3200" dirty="0">
                <a:latin typeface="STKaiti" charset="-122"/>
                <a:ea typeface="STKaiti" charset="-122"/>
                <a:cs typeface="STKaiti" charset="-122"/>
              </a:rPr>
              <a:t>a, b, c, d, e</a:t>
            </a:r>
            <a:r>
              <a:rPr kumimoji="1" lang="zh-CN" altLang="en-US" sz="3200" dirty="0">
                <a:latin typeface="STKaiti" charset="-122"/>
                <a:ea typeface="STKaiti" charset="-122"/>
                <a:cs typeface="STKaiti" charset="-122"/>
              </a:rPr>
              <a:t>，权值分别为</a:t>
            </a:r>
            <a:r>
              <a:rPr kumimoji="1" lang="en-US" altLang="zh-CN" sz="3200" dirty="0">
                <a:latin typeface="STKaiti" charset="-122"/>
                <a:ea typeface="STKaiti" charset="-122"/>
                <a:cs typeface="STKaiti" charset="-122"/>
              </a:rPr>
              <a:t>2, 5, 3, 7, 1</a:t>
            </a:r>
            <a:r>
              <a:rPr kumimoji="1" lang="zh-CN" altLang="en-US" sz="3200" dirty="0">
                <a:latin typeface="STKaiti" charset="-122"/>
                <a:ea typeface="STKaiti" charset="-122"/>
                <a:cs typeface="STKaiti" charset="-122"/>
              </a:rPr>
              <a:t>，请构造一棵哈夫曼树。</a:t>
            </a:r>
            <a:endParaRPr kumimoji="1" lang="en-US" altLang="zh-CN" sz="3200" dirty="0">
              <a:latin typeface="STKaiti" charset="-122"/>
              <a:ea typeface="STKaiti" charset="-122"/>
              <a:cs typeface="STKaiti" charset="-122"/>
            </a:endParaRPr>
          </a:p>
        </p:txBody>
      </p:sp>
    </p:spTree>
    <p:extLst>
      <p:ext uri="{BB962C8B-B14F-4D97-AF65-F5344CB8AC3E}">
        <p14:creationId xmlns:p14="http://schemas.microsoft.com/office/powerpoint/2010/main" val="32600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哈夫曼树的特点</a:t>
            </a:r>
          </a:p>
        </p:txBody>
      </p:sp>
      <p:sp>
        <p:nvSpPr>
          <p:cNvPr id="5" name="矩形 4"/>
          <p:cNvSpPr/>
          <p:nvPr/>
        </p:nvSpPr>
        <p:spPr>
          <a:xfrm>
            <a:off x="1540298" y="974558"/>
            <a:ext cx="9760374" cy="954107"/>
          </a:xfrm>
          <a:prstGeom prst="rect">
            <a:avLst/>
          </a:prstGeom>
        </p:spPr>
        <p:txBody>
          <a:bodyPr wrap="square">
            <a:spAutoFit/>
          </a:bodyPr>
          <a:lstStyle/>
          <a:p>
            <a:r>
              <a:rPr kumimoji="1" lang="zh-CN" altLang="en-US" sz="2800" dirty="0">
                <a:latin typeface="STKaiti" charset="-122"/>
                <a:ea typeface="STKaiti" charset="-122"/>
                <a:cs typeface="STKaiti" charset="-122"/>
              </a:rPr>
              <a:t>由哈夫曼算法的基本思想可知，初始森林中共有</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棵二叉树，每棵树中都仅有一个孤立的结点，它们既是根，又是叶子。</a:t>
            </a:r>
            <a:endParaRPr kumimoji="1" lang="en-US" altLang="zh-CN" sz="2800" dirty="0">
              <a:latin typeface="STKaiti" charset="-122"/>
              <a:ea typeface="STKaiti" charset="-122"/>
              <a:cs typeface="STKaiti" charset="-122"/>
            </a:endParaRPr>
          </a:p>
        </p:txBody>
      </p:sp>
      <p:sp>
        <p:nvSpPr>
          <p:cNvPr id="2" name="文本框 1"/>
          <p:cNvSpPr txBox="1"/>
          <p:nvPr/>
        </p:nvSpPr>
        <p:spPr>
          <a:xfrm>
            <a:off x="1360170" y="2714480"/>
            <a:ext cx="9760374" cy="2246769"/>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算法的第</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步是，将当前森林中的两棵根结点权值最小的二叉树，合并成一棵新二叉树。每合并依次，森林中就少一棵树。</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显然，要进行</a:t>
            </a:r>
            <a:r>
              <a:rPr kumimoji="1" lang="en-US" altLang="zh-CN" sz="2800" dirty="0">
                <a:latin typeface="STKaiti" charset="-122"/>
                <a:ea typeface="STKaiti" charset="-122"/>
                <a:cs typeface="STKaiti" charset="-122"/>
              </a:rPr>
              <a:t>n-1</a:t>
            </a:r>
            <a:r>
              <a:rPr kumimoji="1" lang="zh-CN" altLang="en-US" sz="2800" dirty="0">
                <a:latin typeface="STKaiti" charset="-122"/>
                <a:ea typeface="STKaiti" charset="-122"/>
                <a:cs typeface="STKaiti" charset="-122"/>
              </a:rPr>
              <a:t>次合并，才能使森林中的二叉树的数目由</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棵减少到剩下一棵最终的哈夫曼树。</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670683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哈夫曼树的特点</a:t>
            </a:r>
          </a:p>
        </p:txBody>
      </p:sp>
      <p:sp>
        <p:nvSpPr>
          <p:cNvPr id="10" name="矩形 9"/>
          <p:cNvSpPr/>
          <p:nvPr/>
        </p:nvSpPr>
        <p:spPr>
          <a:xfrm>
            <a:off x="414984" y="1456380"/>
            <a:ext cx="11895126" cy="3539430"/>
          </a:xfrm>
          <a:prstGeom prst="rect">
            <a:avLst/>
          </a:prstGeom>
        </p:spPr>
        <p:txBody>
          <a:bodyPr wrap="square">
            <a:spAutoFit/>
          </a:bodyPr>
          <a:lstStyle/>
          <a:p>
            <a:r>
              <a:rPr kumimoji="1" lang="zh-CN" altLang="en-US" sz="2800" dirty="0">
                <a:latin typeface="STKaiti" charset="-122"/>
                <a:ea typeface="STKaiti" charset="-122"/>
                <a:cs typeface="STKaiti" charset="-122"/>
              </a:rPr>
              <a:t>从哈夫曼树的构造过程可以看出：</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每个初始结点最终成为叶子结点，且权值越小的结点到根结点的</a:t>
            </a:r>
            <a:r>
              <a:rPr kumimoji="1" lang="zh-CN" altLang="en-US" sz="2800" dirty="0">
                <a:solidFill>
                  <a:srgbClr val="C00000"/>
                </a:solidFill>
                <a:latin typeface="STKaiti" charset="-122"/>
                <a:ea typeface="STKaiti" charset="-122"/>
                <a:cs typeface="STKaiti" charset="-122"/>
              </a:rPr>
              <a:t>路径长度越大</a:t>
            </a:r>
            <a:endParaRPr kumimoji="1" lang="en-US" altLang="zh-CN" sz="2800" dirty="0">
              <a:solidFill>
                <a:srgbClr val="C00000"/>
              </a:solidFill>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构造过程中共</a:t>
            </a:r>
            <a:r>
              <a:rPr kumimoji="1" lang="zh-CN" altLang="en-US" sz="2800" dirty="0">
                <a:solidFill>
                  <a:srgbClr val="C00000"/>
                </a:solidFill>
                <a:latin typeface="STKaiti" charset="-122"/>
                <a:ea typeface="STKaiti" charset="-122"/>
                <a:cs typeface="STKaiti" charset="-122"/>
              </a:rPr>
              <a:t>新建了</a:t>
            </a:r>
            <a:r>
              <a:rPr kumimoji="1" lang="en-US" altLang="zh-CN" sz="2800" dirty="0">
                <a:solidFill>
                  <a:srgbClr val="C00000"/>
                </a:solidFill>
                <a:latin typeface="STKaiti" charset="-122"/>
                <a:ea typeface="STKaiti" charset="-122"/>
                <a:cs typeface="STKaiti" charset="-122"/>
              </a:rPr>
              <a:t>n-1</a:t>
            </a:r>
            <a:r>
              <a:rPr kumimoji="1" lang="zh-CN" altLang="en-US" sz="2800" dirty="0">
                <a:latin typeface="STKaiti" charset="-122"/>
                <a:ea typeface="STKaiti" charset="-122"/>
                <a:cs typeface="STKaiti" charset="-122"/>
              </a:rPr>
              <a:t>个结点（双分支结点）</a:t>
            </a:r>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每次构造都选择</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棵树作为新结点的孩子，因此哈夫曼树中</a:t>
            </a:r>
            <a:r>
              <a:rPr kumimoji="1" lang="zh-CN" altLang="en-US" sz="2800" dirty="0">
                <a:solidFill>
                  <a:srgbClr val="C00000"/>
                </a:solidFill>
                <a:latin typeface="STKaiti" charset="-122"/>
                <a:ea typeface="STKaiti" charset="-122"/>
                <a:cs typeface="STKaiti" charset="-122"/>
              </a:rPr>
              <a:t>不存在度为</a:t>
            </a:r>
            <a:r>
              <a:rPr kumimoji="1" lang="en-US" altLang="zh-CN" sz="2800" dirty="0">
                <a:solidFill>
                  <a:srgbClr val="C00000"/>
                </a:solidFill>
                <a:latin typeface="STKaiti" charset="-122"/>
                <a:ea typeface="STKaiti" charset="-122"/>
                <a:cs typeface="STKaiti" charset="-122"/>
              </a:rPr>
              <a:t>1</a:t>
            </a:r>
            <a:r>
              <a:rPr kumimoji="1" lang="zh-CN" altLang="en-US" sz="2800" dirty="0">
                <a:latin typeface="STKaiti" charset="-122"/>
                <a:ea typeface="STKaiti" charset="-122"/>
                <a:cs typeface="STKaiti" charset="-122"/>
              </a:rPr>
              <a:t>的结点</a:t>
            </a:r>
            <a:endParaRPr kumimoji="1" lang="en-US" altLang="zh-CN" sz="2800" dirty="0">
              <a:latin typeface="STKaiti" charset="-122"/>
              <a:ea typeface="STKaiti" charset="-122"/>
              <a:cs typeface="STKaiti" charset="-122"/>
            </a:endParaRPr>
          </a:p>
          <a:p>
            <a:pPr marL="514350" indent="-514350">
              <a:buFont typeface="+mj-ea"/>
              <a:buAutoNum type="circleNumDbPlain"/>
            </a:pPr>
            <a:r>
              <a:rPr kumimoji="1" lang="zh-CN" altLang="en-US" sz="2800" dirty="0">
                <a:latin typeface="STKaiti" charset="-122"/>
                <a:ea typeface="STKaiti" charset="-122"/>
                <a:cs typeface="STKaiti" charset="-122"/>
              </a:rPr>
              <a:t>哈夫曼树并</a:t>
            </a:r>
            <a:r>
              <a:rPr kumimoji="1" lang="zh-CN" altLang="en-US" sz="2800" u="sng" dirty="0">
                <a:solidFill>
                  <a:srgbClr val="C00000"/>
                </a:solidFill>
                <a:latin typeface="STKaiti" charset="-122"/>
                <a:ea typeface="STKaiti" charset="-122"/>
                <a:cs typeface="STKaiti" charset="-122"/>
              </a:rPr>
              <a:t>不唯一</a:t>
            </a:r>
            <a:r>
              <a:rPr kumimoji="1" lang="zh-CN" altLang="en-US" sz="2800" dirty="0">
                <a:latin typeface="STKaiti" charset="-122"/>
                <a:ea typeface="STKaiti" charset="-122"/>
                <a:cs typeface="STKaiti" charset="-122"/>
              </a:rPr>
              <a:t>，但是树的带权路径长度</a:t>
            </a:r>
            <a:r>
              <a:rPr kumimoji="1" lang="en-US" altLang="zh-CN" sz="2800" dirty="0">
                <a:latin typeface="STKaiti" charset="-122"/>
                <a:ea typeface="STKaiti" charset="-122"/>
                <a:cs typeface="STKaiti" charset="-122"/>
              </a:rPr>
              <a:t>WPL</a:t>
            </a:r>
            <a:r>
              <a:rPr kumimoji="1" lang="zh-CN" altLang="en-US" sz="2800" dirty="0">
                <a:latin typeface="STKaiti" charset="-122"/>
                <a:ea typeface="STKaiti" charset="-122"/>
                <a:cs typeface="STKaiti" charset="-122"/>
              </a:rPr>
              <a:t>必然相同且为最优</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22487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p>
        </p:txBody>
      </p:sp>
      <p:sp>
        <p:nvSpPr>
          <p:cNvPr id="2" name="文本框 1"/>
          <p:cNvSpPr txBox="1"/>
          <p:nvPr/>
        </p:nvSpPr>
        <p:spPr>
          <a:xfrm>
            <a:off x="1268730" y="1168868"/>
            <a:ext cx="8407400" cy="1384995"/>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用一个大小为</a:t>
            </a:r>
            <a:r>
              <a:rPr kumimoji="1" lang="en-US" altLang="zh-CN" sz="2800" dirty="0">
                <a:solidFill>
                  <a:srgbClr val="C00000"/>
                </a:solidFill>
                <a:latin typeface="STKaiti" charset="-122"/>
                <a:ea typeface="STKaiti" charset="-122"/>
                <a:cs typeface="STKaiti" charset="-122"/>
              </a:rPr>
              <a:t>2n-1</a:t>
            </a:r>
            <a:r>
              <a:rPr kumimoji="1" lang="zh-CN" altLang="en-US" sz="2800" dirty="0">
                <a:latin typeface="STKaiti" charset="-122"/>
                <a:ea typeface="STKaiti" charset="-122"/>
                <a:cs typeface="STKaiti" charset="-122"/>
              </a:rPr>
              <a:t>的向量来存储哈夫曼树中的结点。存储结构为：</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p:txBody>
      </p:sp>
      <p:sp>
        <p:nvSpPr>
          <p:cNvPr id="3" name="矩形 2"/>
          <p:cNvSpPr/>
          <p:nvPr/>
        </p:nvSpPr>
        <p:spPr>
          <a:xfrm>
            <a:off x="1455114" y="2553863"/>
            <a:ext cx="9694216" cy="2677656"/>
          </a:xfrm>
          <a:prstGeom prst="rect">
            <a:avLst/>
          </a:prstGeom>
        </p:spPr>
        <p:txBody>
          <a:bodyPr wrap="square">
            <a:spAutoFit/>
          </a:bodyPr>
          <a:lstStyle/>
          <a:p>
            <a:r>
              <a:rPr lang="is-IS" altLang="zh-CN" sz="2400" dirty="0">
                <a:solidFill>
                  <a:srgbClr val="643820"/>
                </a:solidFill>
                <a:latin typeface="Menlo" charset="0"/>
              </a:rPr>
              <a:t>#define n           </a:t>
            </a:r>
            <a:r>
              <a:rPr lang="is-IS" altLang="zh-CN" sz="2400" dirty="0">
                <a:solidFill>
                  <a:srgbClr val="5D6C79"/>
                </a:solidFill>
                <a:latin typeface="Menlo" charset="0"/>
              </a:rPr>
              <a:t>//</a:t>
            </a:r>
            <a:r>
              <a:rPr lang="zh-CN" altLang="is-IS" sz="2400" dirty="0">
                <a:solidFill>
                  <a:srgbClr val="5D6C79"/>
                </a:solidFill>
                <a:latin typeface="Menlo" charset="0"/>
              </a:rPr>
              <a:t>叶子数</a:t>
            </a:r>
            <a:endParaRPr lang="is-IS" altLang="zh-CN" sz="2400" dirty="0">
              <a:solidFill>
                <a:srgbClr val="643820"/>
              </a:solidFill>
              <a:latin typeface="Menlo" charset="0"/>
            </a:endParaRPr>
          </a:p>
          <a:p>
            <a:r>
              <a:rPr lang="is-IS" altLang="zh-CN" sz="2400" dirty="0">
                <a:solidFill>
                  <a:srgbClr val="643820"/>
                </a:solidFill>
                <a:latin typeface="Menlo" charset="0"/>
              </a:rPr>
              <a:t>#define m </a:t>
            </a:r>
            <a:r>
              <a:rPr lang="is-IS" altLang="zh-CN" sz="2400" dirty="0">
                <a:solidFill>
                  <a:srgbClr val="1C00CF"/>
                </a:solidFill>
                <a:latin typeface="Menlo" charset="0"/>
              </a:rPr>
              <a:t>2</a:t>
            </a:r>
            <a:r>
              <a:rPr lang="is-IS" altLang="zh-CN" sz="2400" dirty="0">
                <a:solidFill>
                  <a:srgbClr val="643820"/>
                </a:solidFill>
                <a:latin typeface="Menlo" charset="0"/>
              </a:rPr>
              <a:t>*n-</a:t>
            </a:r>
            <a:r>
              <a:rPr lang="is-IS" altLang="zh-CN" sz="2400" dirty="0">
                <a:solidFill>
                  <a:srgbClr val="1C00CF"/>
                </a:solidFill>
                <a:latin typeface="Menlo" charset="0"/>
              </a:rPr>
              <a:t>1</a:t>
            </a:r>
            <a:r>
              <a:rPr lang="is-IS" altLang="zh-CN" sz="2400" dirty="0">
                <a:solidFill>
                  <a:srgbClr val="643820"/>
                </a:solidFill>
                <a:latin typeface="Menlo" charset="0"/>
              </a:rPr>
              <a:t>     </a:t>
            </a:r>
            <a:r>
              <a:rPr lang="is-IS" altLang="zh-CN" sz="2400" dirty="0">
                <a:solidFill>
                  <a:srgbClr val="5D6C79"/>
                </a:solidFill>
                <a:latin typeface="Menlo" charset="0"/>
              </a:rPr>
              <a:t>//</a:t>
            </a:r>
            <a:r>
              <a:rPr lang="zh-CN" altLang="is-IS" sz="2400" dirty="0">
                <a:solidFill>
                  <a:srgbClr val="5D6C79"/>
                </a:solidFill>
                <a:latin typeface="Menlo" charset="0"/>
              </a:rPr>
              <a:t>树中结点总数</a:t>
            </a:r>
            <a:endParaRPr lang="is-IS" altLang="zh-CN" sz="2400" dirty="0">
              <a:solidFill>
                <a:srgbClr val="643820"/>
              </a:solidFill>
              <a:latin typeface="Menlo" charset="0"/>
            </a:endParaRPr>
          </a:p>
          <a:p>
            <a:r>
              <a:rPr lang="is-IS" altLang="zh-CN" sz="2400" b="1" dirty="0">
                <a:solidFill>
                  <a:srgbClr val="9B2393"/>
                </a:solidFill>
                <a:latin typeface="Menlo" charset="0"/>
              </a:rPr>
              <a:t>typedef</a:t>
            </a:r>
            <a:r>
              <a:rPr lang="is-IS" altLang="zh-CN" sz="2400" dirty="0">
                <a:solidFill>
                  <a:srgbClr val="9B2393"/>
                </a:solidFill>
                <a:latin typeface="Menlo" charset="0"/>
              </a:rPr>
              <a:t> </a:t>
            </a:r>
            <a:r>
              <a:rPr lang="is-IS" altLang="zh-CN" sz="2400" b="1" dirty="0">
                <a:solidFill>
                  <a:srgbClr val="9B2393"/>
                </a:solidFill>
                <a:latin typeface="Menlo" charset="0"/>
              </a:rPr>
              <a:t>struct</a:t>
            </a:r>
            <a:r>
              <a:rPr lang="is-IS" altLang="zh-CN" sz="2400" dirty="0">
                <a:solidFill>
                  <a:srgbClr val="9B2393"/>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int</a:t>
            </a:r>
            <a:r>
              <a:rPr lang="is-IS" altLang="zh-CN" sz="2400" dirty="0">
                <a:solidFill>
                  <a:srgbClr val="000000"/>
                </a:solidFill>
                <a:latin typeface="Menlo" charset="0"/>
              </a:rPr>
              <a:t> weight;     </a:t>
            </a:r>
            <a:r>
              <a:rPr lang="is-IS" altLang="zh-CN" sz="2400" dirty="0">
                <a:solidFill>
                  <a:srgbClr val="5D6C79"/>
                </a:solidFill>
                <a:latin typeface="Menlo" charset="0"/>
              </a:rPr>
              <a:t>//</a:t>
            </a:r>
            <a:r>
              <a:rPr lang="zh-CN" altLang="is-IS" sz="2400" dirty="0">
                <a:solidFill>
                  <a:srgbClr val="5D6C79"/>
                </a:solidFill>
                <a:latin typeface="Menlo" charset="0"/>
              </a:rPr>
              <a:t>权值</a:t>
            </a:r>
            <a:endParaRPr lang="is-IS" altLang="zh-CN" sz="2400" dirty="0">
              <a:solidFill>
                <a:srgbClr val="000000"/>
              </a:solidFill>
              <a:latin typeface="Menlo" charset="0"/>
            </a:endParaRPr>
          </a:p>
          <a:p>
            <a:r>
              <a:rPr lang="is-IS" altLang="zh-CN" sz="2400" dirty="0">
                <a:solidFill>
                  <a:srgbClr val="000000"/>
                </a:solidFill>
                <a:latin typeface="Menlo" charset="0"/>
              </a:rPr>
              <a:t>    </a:t>
            </a:r>
            <a:r>
              <a:rPr lang="is-IS" altLang="zh-CN" sz="2400" b="1" dirty="0">
                <a:solidFill>
                  <a:srgbClr val="9B2393"/>
                </a:solidFill>
                <a:latin typeface="Menlo" charset="0"/>
              </a:rPr>
              <a:t>int</a:t>
            </a:r>
            <a:r>
              <a:rPr lang="is-IS" altLang="zh-CN" sz="2400" dirty="0">
                <a:solidFill>
                  <a:srgbClr val="000000"/>
                </a:solidFill>
                <a:latin typeface="Menlo" charset="0"/>
              </a:rPr>
              <a:t> plink, llink, rlink;    </a:t>
            </a:r>
            <a:r>
              <a:rPr lang="is-IS" altLang="zh-CN" sz="2400" dirty="0">
                <a:solidFill>
                  <a:srgbClr val="5D6C79"/>
                </a:solidFill>
                <a:latin typeface="Menlo" charset="0"/>
              </a:rPr>
              <a:t>//</a:t>
            </a:r>
            <a:r>
              <a:rPr lang="zh-CN" altLang="is-IS" sz="2400" dirty="0">
                <a:solidFill>
                  <a:srgbClr val="5D6C79"/>
                </a:solidFill>
                <a:latin typeface="Menlo" charset="0"/>
              </a:rPr>
              <a:t>双亲及左右孩子指针</a:t>
            </a:r>
            <a:endParaRPr lang="is-IS" altLang="zh-CN" sz="2400" dirty="0">
              <a:solidFill>
                <a:srgbClr val="000000"/>
              </a:solidFill>
              <a:latin typeface="Menlo" charset="0"/>
            </a:endParaRPr>
          </a:p>
          <a:p>
            <a:r>
              <a:rPr lang="is-IS" altLang="zh-CN" sz="2400" dirty="0">
                <a:solidFill>
                  <a:srgbClr val="0B4F79"/>
                </a:solidFill>
                <a:latin typeface="Menlo" charset="0"/>
              </a:rPr>
              <a:t>}node;</a:t>
            </a:r>
          </a:p>
          <a:p>
            <a:r>
              <a:rPr lang="en-US" altLang="zh-CN" sz="2400" dirty="0">
                <a:solidFill>
                  <a:srgbClr val="0B4F79"/>
                </a:solidFill>
                <a:latin typeface="Menlo" charset="0"/>
              </a:rPr>
              <a:t>node</a:t>
            </a:r>
            <a:r>
              <a:rPr lang="zh-CN" altLang="en-US" sz="2400" dirty="0">
                <a:solidFill>
                  <a:srgbClr val="0B4F79"/>
                </a:solidFill>
                <a:latin typeface="Menlo" charset="0"/>
              </a:rPr>
              <a:t> </a:t>
            </a:r>
            <a:r>
              <a:rPr lang="en-US" altLang="zh-CN" sz="2400" dirty="0">
                <a:solidFill>
                  <a:srgbClr val="0B4F79"/>
                </a:solidFill>
                <a:latin typeface="Menlo" charset="0"/>
              </a:rPr>
              <a:t>tree[m+1];</a:t>
            </a:r>
            <a:endParaRPr lang="is-IS" altLang="zh-CN" sz="2400" dirty="0">
              <a:solidFill>
                <a:srgbClr val="0B4F79"/>
              </a:solidFill>
              <a:latin typeface="Menlo" charset="0"/>
            </a:endParaRPr>
          </a:p>
        </p:txBody>
      </p:sp>
    </p:spTree>
    <p:extLst>
      <p:ext uri="{BB962C8B-B14F-4D97-AF65-F5344CB8AC3E}">
        <p14:creationId xmlns:p14="http://schemas.microsoft.com/office/powerpoint/2010/main" val="3470655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框架</a:t>
            </a:r>
          </a:p>
        </p:txBody>
      </p:sp>
      <p:sp>
        <p:nvSpPr>
          <p:cNvPr id="4" name="矩形 3"/>
          <p:cNvSpPr/>
          <p:nvPr/>
        </p:nvSpPr>
        <p:spPr>
          <a:xfrm>
            <a:off x="2565400" y="974558"/>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初始化一棵二叉树</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（将</a:t>
            </a:r>
            <a:r>
              <a:rPr kumimoji="1" lang="en-US" altLang="zh-CN" sz="2400" dirty="0">
                <a:solidFill>
                  <a:schemeClr val="tx1"/>
                </a:solidFill>
                <a:latin typeface="STKaiti" charset="-122"/>
                <a:ea typeface="STKaiti" charset="-122"/>
                <a:cs typeface="STKaiti" charset="-122"/>
              </a:rPr>
              <a:t>tree</a:t>
            </a:r>
            <a:r>
              <a:rPr kumimoji="1" lang="zh-CN" altLang="en-US" sz="2400" dirty="0">
                <a:solidFill>
                  <a:schemeClr val="tx1"/>
                </a:solidFill>
                <a:latin typeface="STKaiti" charset="-122"/>
                <a:ea typeface="STKaiti" charset="-122"/>
                <a:cs typeface="STKaiti" charset="-122"/>
              </a:rPr>
              <a:t>中每个结点中的三个指针置空）</a:t>
            </a:r>
          </a:p>
        </p:txBody>
      </p:sp>
      <p:sp>
        <p:nvSpPr>
          <p:cNvPr id="6" name="矩形 5"/>
          <p:cNvSpPr/>
          <p:nvPr/>
        </p:nvSpPr>
        <p:spPr>
          <a:xfrm>
            <a:off x="2565400" y="2701758"/>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从键盘输入</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（读入</a:t>
            </a:r>
            <a:r>
              <a:rPr kumimoji="1" lang="en-US" altLang="zh-CN" sz="2400" dirty="0">
                <a:solidFill>
                  <a:schemeClr val="tx1"/>
                </a:solidFill>
                <a:latin typeface="STKaiti" charset="-122"/>
                <a:ea typeface="STKaiti" charset="-122"/>
                <a:cs typeface="STKaiti" charset="-122"/>
              </a:rPr>
              <a:t>n</a:t>
            </a:r>
            <a:r>
              <a:rPr kumimoji="1" lang="zh-CN" altLang="en-US" sz="2400" dirty="0">
                <a:solidFill>
                  <a:schemeClr val="tx1"/>
                </a:solidFill>
                <a:latin typeface="STKaiti" charset="-122"/>
                <a:ea typeface="STKaiti" charset="-122"/>
                <a:cs typeface="STKaiti" charset="-122"/>
              </a:rPr>
              <a:t>个叶子的权值，分别保存着</a:t>
            </a:r>
            <a:r>
              <a:rPr kumimoji="1" lang="en-US" altLang="zh-CN" sz="2400" dirty="0">
                <a:solidFill>
                  <a:schemeClr val="tx1"/>
                </a:solidFill>
                <a:latin typeface="STKaiti" charset="-122"/>
                <a:ea typeface="STKaiti" charset="-122"/>
                <a:cs typeface="STKaiti" charset="-122"/>
              </a:rPr>
              <a:t>tree</a:t>
            </a:r>
            <a:r>
              <a:rPr kumimoji="1" lang="zh-CN" altLang="en-US" sz="2400" dirty="0">
                <a:solidFill>
                  <a:schemeClr val="tx1"/>
                </a:solidFill>
                <a:latin typeface="STKaiti" charset="-122"/>
                <a:ea typeface="STKaiti" charset="-122"/>
                <a:cs typeface="STKaiti" charset="-122"/>
              </a:rPr>
              <a:t>的前</a:t>
            </a:r>
            <a:r>
              <a:rPr kumimoji="1" lang="en-US" altLang="zh-CN" sz="2400" dirty="0">
                <a:solidFill>
                  <a:schemeClr val="tx1"/>
                </a:solidFill>
                <a:latin typeface="STKaiti" charset="-122"/>
                <a:ea typeface="STKaiti" charset="-122"/>
                <a:cs typeface="STKaiti" charset="-122"/>
              </a:rPr>
              <a:t>n</a:t>
            </a:r>
            <a:r>
              <a:rPr kumimoji="1" lang="zh-CN" altLang="en-US" sz="2400" dirty="0">
                <a:solidFill>
                  <a:schemeClr val="tx1"/>
                </a:solidFill>
                <a:latin typeface="STKaiti" charset="-122"/>
                <a:ea typeface="STKaiti" charset="-122"/>
                <a:cs typeface="STKaiti" charset="-122"/>
              </a:rPr>
              <a:t>个分量中）</a:t>
            </a:r>
          </a:p>
        </p:txBody>
      </p:sp>
      <p:sp>
        <p:nvSpPr>
          <p:cNvPr id="7" name="矩形 6"/>
          <p:cNvSpPr/>
          <p:nvPr/>
        </p:nvSpPr>
        <p:spPr>
          <a:xfrm>
            <a:off x="2565400" y="4428958"/>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构建哈夫曼树</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（对森林中的树进行</a:t>
            </a:r>
            <a:r>
              <a:rPr kumimoji="1" lang="en-US" altLang="zh-CN" sz="2400" dirty="0">
                <a:solidFill>
                  <a:schemeClr val="tx1"/>
                </a:solidFill>
                <a:latin typeface="STKaiti" charset="-122"/>
                <a:ea typeface="STKaiti" charset="-122"/>
                <a:cs typeface="STKaiti" charset="-122"/>
              </a:rPr>
              <a:t>n-1</a:t>
            </a:r>
            <a:r>
              <a:rPr kumimoji="1" lang="zh-CN" altLang="en-US" sz="2400" dirty="0">
                <a:solidFill>
                  <a:schemeClr val="tx1"/>
                </a:solidFill>
                <a:latin typeface="STKaiti" charset="-122"/>
                <a:ea typeface="STKaiti" charset="-122"/>
                <a:cs typeface="STKaiti" charset="-122"/>
              </a:rPr>
              <a:t>次合并）</a:t>
            </a:r>
          </a:p>
        </p:txBody>
      </p:sp>
    </p:spTree>
    <p:extLst>
      <p:ext uri="{BB962C8B-B14F-4D97-AF65-F5344CB8AC3E}">
        <p14:creationId xmlns:p14="http://schemas.microsoft.com/office/powerpoint/2010/main" val="179747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p>
        </p:txBody>
      </p:sp>
      <p:sp>
        <p:nvSpPr>
          <p:cNvPr id="4" name="矩形 3"/>
          <p:cNvSpPr/>
          <p:nvPr/>
        </p:nvSpPr>
        <p:spPr>
          <a:xfrm>
            <a:off x="0" y="1065633"/>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初始化一棵二叉树</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（将</a:t>
            </a:r>
            <a:r>
              <a:rPr kumimoji="1" lang="en-US" altLang="zh-CN" sz="2400" dirty="0">
                <a:solidFill>
                  <a:schemeClr val="tx1"/>
                </a:solidFill>
                <a:latin typeface="STKaiti" charset="-122"/>
                <a:ea typeface="STKaiti" charset="-122"/>
                <a:cs typeface="STKaiti" charset="-122"/>
              </a:rPr>
              <a:t>tree</a:t>
            </a:r>
            <a:r>
              <a:rPr kumimoji="1" lang="zh-CN" altLang="en-US" sz="2400" dirty="0">
                <a:solidFill>
                  <a:schemeClr val="tx1"/>
                </a:solidFill>
                <a:latin typeface="STKaiti" charset="-122"/>
                <a:ea typeface="STKaiti" charset="-122"/>
                <a:cs typeface="STKaiti" charset="-122"/>
              </a:rPr>
              <a:t>中每个结点中的三个指针置空）</a:t>
            </a:r>
          </a:p>
        </p:txBody>
      </p:sp>
      <p:sp>
        <p:nvSpPr>
          <p:cNvPr id="8" name="矩形 7"/>
          <p:cNvSpPr/>
          <p:nvPr/>
        </p:nvSpPr>
        <p:spPr>
          <a:xfrm>
            <a:off x="5270500" y="1065633"/>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从键盘输入</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（读入</a:t>
            </a:r>
            <a:r>
              <a:rPr kumimoji="1" lang="en-US" altLang="zh-CN" sz="2400" dirty="0">
                <a:solidFill>
                  <a:schemeClr val="tx1"/>
                </a:solidFill>
                <a:latin typeface="STKaiti" charset="-122"/>
                <a:ea typeface="STKaiti" charset="-122"/>
                <a:cs typeface="STKaiti" charset="-122"/>
              </a:rPr>
              <a:t>n</a:t>
            </a:r>
            <a:r>
              <a:rPr kumimoji="1" lang="zh-CN" altLang="en-US" sz="2400" dirty="0">
                <a:solidFill>
                  <a:schemeClr val="tx1"/>
                </a:solidFill>
                <a:latin typeface="STKaiti" charset="-122"/>
                <a:ea typeface="STKaiti" charset="-122"/>
                <a:cs typeface="STKaiti" charset="-122"/>
              </a:rPr>
              <a:t>个叶子的权值，分别保存着</a:t>
            </a:r>
            <a:r>
              <a:rPr kumimoji="1" lang="en-US" altLang="zh-CN" sz="2400" dirty="0">
                <a:solidFill>
                  <a:schemeClr val="tx1"/>
                </a:solidFill>
                <a:latin typeface="STKaiti" charset="-122"/>
                <a:ea typeface="STKaiti" charset="-122"/>
                <a:cs typeface="STKaiti" charset="-122"/>
              </a:rPr>
              <a:t>tree</a:t>
            </a:r>
            <a:r>
              <a:rPr kumimoji="1" lang="zh-CN" altLang="en-US" sz="2400" dirty="0">
                <a:solidFill>
                  <a:schemeClr val="tx1"/>
                </a:solidFill>
                <a:latin typeface="STKaiti" charset="-122"/>
                <a:ea typeface="STKaiti" charset="-122"/>
                <a:cs typeface="STKaiti" charset="-122"/>
              </a:rPr>
              <a:t>的前</a:t>
            </a:r>
            <a:r>
              <a:rPr kumimoji="1" lang="en-US" altLang="zh-CN" sz="2400" dirty="0">
                <a:solidFill>
                  <a:schemeClr val="tx1"/>
                </a:solidFill>
                <a:latin typeface="STKaiti" charset="-122"/>
                <a:ea typeface="STKaiti" charset="-122"/>
                <a:cs typeface="STKaiti" charset="-122"/>
              </a:rPr>
              <a:t>n</a:t>
            </a:r>
            <a:r>
              <a:rPr kumimoji="1" lang="zh-CN" altLang="en-US" sz="2400" dirty="0">
                <a:solidFill>
                  <a:schemeClr val="tx1"/>
                </a:solidFill>
                <a:latin typeface="STKaiti" charset="-122"/>
                <a:ea typeface="STKaiti" charset="-122"/>
                <a:cs typeface="STKaiti" charset="-122"/>
              </a:rPr>
              <a:t>个分量中）</a:t>
            </a:r>
          </a:p>
        </p:txBody>
      </p:sp>
      <p:sp>
        <p:nvSpPr>
          <p:cNvPr id="3" name="矩形 2"/>
          <p:cNvSpPr/>
          <p:nvPr/>
        </p:nvSpPr>
        <p:spPr>
          <a:xfrm>
            <a:off x="1221740" y="2563868"/>
            <a:ext cx="10452100" cy="3970318"/>
          </a:xfrm>
          <a:prstGeom prst="rect">
            <a:avLst/>
          </a:prstGeom>
        </p:spPr>
        <p:txBody>
          <a:bodyPr wrap="square">
            <a:spAutoFit/>
          </a:bodyPr>
          <a:lstStyle/>
          <a:p>
            <a:r>
              <a:rPr lang="is-IS" altLang="zh-CN" b="1" dirty="0">
                <a:solidFill>
                  <a:srgbClr val="9B2393"/>
                </a:solidFill>
                <a:latin typeface="Menlo" charset="0"/>
              </a:rPr>
              <a:t>void</a:t>
            </a:r>
            <a:r>
              <a:rPr lang="is-IS" altLang="zh-CN" dirty="0">
                <a:solidFill>
                  <a:srgbClr val="0F68A0"/>
                </a:solidFill>
                <a:latin typeface="Menlo" charset="0"/>
              </a:rPr>
              <a:t> InitHuffmanTree(</a:t>
            </a:r>
            <a:r>
              <a:rPr lang="is-IS" altLang="zh-CN" dirty="0">
                <a:solidFill>
                  <a:srgbClr val="1C464A"/>
                </a:solidFill>
                <a:latin typeface="Menlo" charset="0"/>
              </a:rPr>
              <a:t>HuffmanTree</a:t>
            </a:r>
            <a:r>
              <a:rPr lang="is-IS" altLang="zh-CN" dirty="0">
                <a:solidFill>
                  <a:srgbClr val="0F68A0"/>
                </a:solidFill>
                <a:latin typeface="Menlo" charset="0"/>
              </a:rPr>
              <a:t> ht,</a:t>
            </a:r>
            <a:r>
              <a:rPr lang="is-IS" altLang="zh-CN" b="1" dirty="0">
                <a:solidFill>
                  <a:srgbClr val="9B2393"/>
                </a:solidFill>
                <a:latin typeface="Menlo" charset="0"/>
              </a:rPr>
              <a:t>int</a:t>
            </a:r>
            <a:r>
              <a:rPr lang="is-IS" altLang="zh-CN" dirty="0">
                <a:solidFill>
                  <a:srgbClr val="0F68A0"/>
                </a:solidFill>
                <a:latin typeface="Menlo" charset="0"/>
              </a:rPr>
              <a:t> n)</a:t>
            </a:r>
            <a:r>
              <a:rPr lang="is-IS" altLang="zh-CN" dirty="0">
                <a:solidFill>
                  <a:srgbClr val="5D6C79"/>
                </a:solidFill>
                <a:latin typeface="Menlo" charset="0"/>
              </a:rPr>
              <a:t>//</a:t>
            </a:r>
            <a:r>
              <a:rPr lang="zh-CN" altLang="is-IS" dirty="0">
                <a:solidFill>
                  <a:srgbClr val="5D6C79"/>
                </a:solidFill>
                <a:latin typeface="Menlo" charset="0"/>
              </a:rPr>
              <a:t>初始哈夫曼树</a:t>
            </a:r>
            <a:endParaRPr lang="is-IS" altLang="zh-CN" dirty="0">
              <a:solidFill>
                <a:srgbClr val="0F68A0"/>
              </a:solidFill>
              <a:latin typeface="Menlo" charset="0"/>
            </a:endParaRPr>
          </a:p>
          <a:p>
            <a:r>
              <a:rPr lang="is-IS" altLang="zh-CN" dirty="0">
                <a:solidFill>
                  <a:srgbClr val="000000"/>
                </a:solidFill>
                <a:latin typeface="Menlo" charset="0"/>
              </a:rPr>
              <a:t>{</a:t>
            </a:r>
          </a:p>
          <a:p>
            <a:r>
              <a:rPr lang="is-IS" altLang="zh-CN" dirty="0">
                <a:solidFill>
                  <a:srgbClr val="000000"/>
                </a:solidFill>
                <a:latin typeface="Menlo" charset="0"/>
              </a:rPr>
              <a:t>    </a:t>
            </a:r>
            <a:r>
              <a:rPr lang="is-IS" altLang="zh-CN" b="1" dirty="0">
                <a:solidFill>
                  <a:srgbClr val="9B2393"/>
                </a:solidFill>
                <a:latin typeface="Menlo" charset="0"/>
              </a:rPr>
              <a:t>int</a:t>
            </a:r>
            <a:r>
              <a:rPr lang="is-IS" altLang="zh-CN" dirty="0">
                <a:solidFill>
                  <a:srgbClr val="000000"/>
                </a:solidFill>
                <a:latin typeface="Menlo" charset="0"/>
              </a:rPr>
              <a:t> m = </a:t>
            </a:r>
            <a:r>
              <a:rPr lang="is-IS" altLang="zh-CN" dirty="0">
                <a:solidFill>
                  <a:srgbClr val="1C00CF"/>
                </a:solidFill>
                <a:latin typeface="Menlo" charset="0"/>
              </a:rPr>
              <a:t>2</a:t>
            </a:r>
            <a:r>
              <a:rPr lang="is-IS" altLang="zh-CN" dirty="0">
                <a:solidFill>
                  <a:srgbClr val="000000"/>
                </a:solidFill>
                <a:latin typeface="Menlo" charset="0"/>
              </a:rPr>
              <a:t>*n-</a:t>
            </a:r>
            <a:r>
              <a:rPr lang="is-IS" altLang="zh-CN" dirty="0">
                <a:solidFill>
                  <a:srgbClr val="1C00CF"/>
                </a:solidFill>
                <a:latin typeface="Menlo" charset="0"/>
              </a:rPr>
              <a:t>1</a:t>
            </a:r>
            <a:r>
              <a:rPr lang="is-IS" altLang="zh-CN" dirty="0">
                <a:solidFill>
                  <a:srgbClr val="000000"/>
                </a:solidFill>
                <a:latin typeface="Menlo" charset="0"/>
              </a:rPr>
              <a:t>;</a:t>
            </a:r>
          </a:p>
          <a:p>
            <a:r>
              <a:rPr lang="is-IS" altLang="zh-CN" dirty="0">
                <a:solidFill>
                  <a:srgbClr val="000000"/>
                </a:solidFill>
                <a:latin typeface="Menlo" charset="0"/>
              </a:rPr>
              <a:t>    </a:t>
            </a:r>
            <a:r>
              <a:rPr lang="is-IS" altLang="zh-CN" b="1" dirty="0">
                <a:solidFill>
                  <a:srgbClr val="9B2393"/>
                </a:solidFill>
                <a:latin typeface="Menlo" charset="0"/>
              </a:rPr>
              <a:t>for</a:t>
            </a:r>
            <a:r>
              <a:rPr lang="is-IS" altLang="zh-CN" dirty="0">
                <a:solidFill>
                  <a:srgbClr val="000000"/>
                </a:solidFill>
                <a:latin typeface="Menlo" charset="0"/>
              </a:rPr>
              <a:t>(</a:t>
            </a:r>
            <a:r>
              <a:rPr lang="is-IS" altLang="zh-CN" b="1" dirty="0">
                <a:solidFill>
                  <a:srgbClr val="9B2393"/>
                </a:solidFill>
                <a:latin typeface="Menlo" charset="0"/>
              </a:rPr>
              <a:t>int</a:t>
            </a:r>
            <a:r>
              <a:rPr lang="is-IS" altLang="zh-CN" dirty="0">
                <a:solidFill>
                  <a:srgbClr val="000000"/>
                </a:solidFill>
                <a:latin typeface="Menlo" charset="0"/>
              </a:rPr>
              <a:t> i=</a:t>
            </a:r>
            <a:r>
              <a:rPr lang="is-IS" altLang="zh-CN" dirty="0">
                <a:solidFill>
                  <a:srgbClr val="1C00CF"/>
                </a:solidFill>
                <a:latin typeface="Menlo" charset="0"/>
              </a:rPr>
              <a:t>1</a:t>
            </a:r>
            <a:r>
              <a:rPr lang="is-IS" altLang="zh-CN" dirty="0">
                <a:solidFill>
                  <a:srgbClr val="000000"/>
                </a:solidFill>
                <a:latin typeface="Menlo" charset="0"/>
              </a:rPr>
              <a:t>;i&lt;=m;i++)</a:t>
            </a:r>
          </a:p>
          <a:p>
            <a:r>
              <a:rPr lang="is-IS" altLang="zh-CN" dirty="0">
                <a:solidFill>
                  <a:srgbClr val="000000"/>
                </a:solidFill>
                <a:latin typeface="Menlo" charset="0"/>
              </a:rPr>
              <a:t>    {</a:t>
            </a:r>
          </a:p>
          <a:p>
            <a:r>
              <a:rPr lang="is-IS" altLang="zh-CN" dirty="0">
                <a:solidFill>
                  <a:srgbClr val="000000"/>
                </a:solidFill>
                <a:latin typeface="Menlo" charset="0"/>
              </a:rPr>
              <a:t>        ht[i].</a:t>
            </a:r>
            <a:r>
              <a:rPr lang="is-IS" altLang="zh-CN" dirty="0">
                <a:solidFill>
                  <a:srgbClr val="326D74"/>
                </a:solidFill>
                <a:latin typeface="Menlo" charset="0"/>
              </a:rPr>
              <a:t>llink</a:t>
            </a:r>
            <a:r>
              <a:rPr lang="is-IS" altLang="zh-CN" dirty="0">
                <a:solidFill>
                  <a:srgbClr val="000000"/>
                </a:solidFill>
                <a:latin typeface="Menlo" charset="0"/>
              </a:rPr>
              <a:t>=</a:t>
            </a:r>
            <a:r>
              <a:rPr lang="is-IS" altLang="zh-CN" dirty="0">
                <a:solidFill>
                  <a:srgbClr val="1C00CF"/>
                </a:solidFill>
                <a:latin typeface="Menlo" charset="0"/>
              </a:rPr>
              <a:t>0</a:t>
            </a:r>
            <a:r>
              <a:rPr lang="is-IS" altLang="zh-CN" dirty="0">
                <a:solidFill>
                  <a:srgbClr val="000000"/>
                </a:solidFill>
                <a:latin typeface="Menlo" charset="0"/>
              </a:rPr>
              <a:t>;</a:t>
            </a:r>
          </a:p>
          <a:p>
            <a:r>
              <a:rPr lang="is-IS" altLang="zh-CN" dirty="0">
                <a:solidFill>
                  <a:srgbClr val="000000"/>
                </a:solidFill>
                <a:latin typeface="Menlo" charset="0"/>
              </a:rPr>
              <a:t>        ht[i].</a:t>
            </a:r>
            <a:r>
              <a:rPr lang="is-IS" altLang="zh-CN" dirty="0">
                <a:solidFill>
                  <a:srgbClr val="326D74"/>
                </a:solidFill>
                <a:latin typeface="Menlo" charset="0"/>
              </a:rPr>
              <a:t>rlink</a:t>
            </a:r>
            <a:r>
              <a:rPr lang="is-IS" altLang="zh-CN" dirty="0">
                <a:solidFill>
                  <a:srgbClr val="000000"/>
                </a:solidFill>
                <a:latin typeface="Menlo" charset="0"/>
              </a:rPr>
              <a:t>=</a:t>
            </a:r>
            <a:r>
              <a:rPr lang="is-IS" altLang="zh-CN" dirty="0">
                <a:solidFill>
                  <a:srgbClr val="1C00CF"/>
                </a:solidFill>
                <a:latin typeface="Menlo" charset="0"/>
              </a:rPr>
              <a:t>0</a:t>
            </a:r>
            <a:r>
              <a:rPr lang="is-IS" altLang="zh-CN" dirty="0">
                <a:solidFill>
                  <a:srgbClr val="000000"/>
                </a:solidFill>
                <a:latin typeface="Menlo" charset="0"/>
              </a:rPr>
              <a:t>;</a:t>
            </a:r>
          </a:p>
          <a:p>
            <a:r>
              <a:rPr lang="is-IS" altLang="zh-CN" dirty="0">
                <a:solidFill>
                  <a:srgbClr val="000000"/>
                </a:solidFill>
                <a:latin typeface="Menlo" charset="0"/>
              </a:rPr>
              <a:t>        ht[i].</a:t>
            </a:r>
            <a:r>
              <a:rPr lang="is-IS" altLang="zh-CN" dirty="0">
                <a:solidFill>
                  <a:srgbClr val="326D74"/>
                </a:solidFill>
                <a:latin typeface="Menlo" charset="0"/>
              </a:rPr>
              <a:t>weight</a:t>
            </a:r>
            <a:r>
              <a:rPr lang="is-IS" altLang="zh-CN" dirty="0">
                <a:solidFill>
                  <a:srgbClr val="000000"/>
                </a:solidFill>
                <a:latin typeface="Menlo" charset="0"/>
              </a:rPr>
              <a:t>=</a:t>
            </a:r>
            <a:r>
              <a:rPr lang="is-IS" altLang="zh-CN" dirty="0">
                <a:solidFill>
                  <a:srgbClr val="1C00CF"/>
                </a:solidFill>
                <a:latin typeface="Menlo" charset="0"/>
              </a:rPr>
              <a:t>0</a:t>
            </a:r>
            <a:r>
              <a:rPr lang="is-IS" altLang="zh-CN" dirty="0">
                <a:solidFill>
                  <a:srgbClr val="000000"/>
                </a:solidFill>
                <a:latin typeface="Menlo" charset="0"/>
              </a:rPr>
              <a:t>;</a:t>
            </a:r>
          </a:p>
          <a:p>
            <a:r>
              <a:rPr lang="is-IS" altLang="zh-CN" dirty="0">
                <a:solidFill>
                  <a:srgbClr val="000000"/>
                </a:solidFill>
                <a:latin typeface="Menlo" charset="0"/>
              </a:rPr>
              <a:t>        ht[i].</a:t>
            </a:r>
            <a:r>
              <a:rPr lang="is-IS" altLang="zh-CN" dirty="0">
                <a:solidFill>
                  <a:srgbClr val="326D74"/>
                </a:solidFill>
                <a:latin typeface="Menlo" charset="0"/>
              </a:rPr>
              <a:t>plink</a:t>
            </a:r>
            <a:r>
              <a:rPr lang="is-IS" altLang="zh-CN" dirty="0">
                <a:solidFill>
                  <a:srgbClr val="000000"/>
                </a:solidFill>
                <a:latin typeface="Menlo" charset="0"/>
              </a:rPr>
              <a:t>=</a:t>
            </a:r>
            <a:r>
              <a:rPr lang="is-IS" altLang="zh-CN" dirty="0">
                <a:solidFill>
                  <a:srgbClr val="1C00CF"/>
                </a:solidFill>
                <a:latin typeface="Menlo" charset="0"/>
              </a:rPr>
              <a:t>0</a:t>
            </a:r>
            <a:r>
              <a:rPr lang="is-IS" altLang="zh-CN" dirty="0">
                <a:solidFill>
                  <a:srgbClr val="000000"/>
                </a:solidFill>
                <a:latin typeface="Menlo" charset="0"/>
              </a:rPr>
              <a:t>;</a:t>
            </a:r>
          </a:p>
          <a:p>
            <a:r>
              <a:rPr lang="is-IS" altLang="zh-CN" dirty="0">
                <a:solidFill>
                  <a:srgbClr val="000000"/>
                </a:solidFill>
                <a:latin typeface="Menlo" charset="0"/>
              </a:rPr>
              <a:t>        ht[i].</a:t>
            </a:r>
            <a:r>
              <a:rPr lang="is-IS" altLang="zh-CN" dirty="0">
                <a:solidFill>
                  <a:srgbClr val="326D74"/>
                </a:solidFill>
                <a:latin typeface="Menlo" charset="0"/>
              </a:rPr>
              <a:t>flag</a:t>
            </a:r>
            <a:r>
              <a:rPr lang="is-IS" altLang="zh-CN" dirty="0">
                <a:solidFill>
                  <a:srgbClr val="000000"/>
                </a:solidFill>
                <a:latin typeface="Menlo" charset="0"/>
              </a:rPr>
              <a:t>=</a:t>
            </a:r>
            <a:r>
              <a:rPr lang="is-IS" altLang="zh-CN" dirty="0">
                <a:solidFill>
                  <a:srgbClr val="1C00CF"/>
                </a:solidFill>
                <a:latin typeface="Menlo" charset="0"/>
              </a:rPr>
              <a:t>0</a:t>
            </a:r>
            <a:r>
              <a:rPr lang="is-IS" altLang="zh-CN" dirty="0">
                <a:solidFill>
                  <a:srgbClr val="000000"/>
                </a:solidFill>
                <a:latin typeface="Menlo" charset="0"/>
              </a:rPr>
              <a:t>;</a:t>
            </a:r>
          </a:p>
          <a:p>
            <a:r>
              <a:rPr lang="is-IS" altLang="zh-CN" dirty="0">
                <a:solidFill>
                  <a:srgbClr val="000000"/>
                </a:solidFill>
                <a:latin typeface="Menlo" charset="0"/>
              </a:rPr>
              <a:t>        </a:t>
            </a:r>
            <a:r>
              <a:rPr lang="is-IS" altLang="zh-CN" b="1" dirty="0">
                <a:solidFill>
                  <a:srgbClr val="9B2393"/>
                </a:solidFill>
                <a:latin typeface="Menlo" charset="0"/>
              </a:rPr>
              <a:t>if</a:t>
            </a:r>
            <a:r>
              <a:rPr lang="is-IS" altLang="zh-CN" dirty="0">
                <a:solidFill>
                  <a:srgbClr val="000000"/>
                </a:solidFill>
                <a:latin typeface="Menlo" charset="0"/>
              </a:rPr>
              <a:t>(i &lt;= n)</a:t>
            </a:r>
          </a:p>
          <a:p>
            <a:r>
              <a:rPr lang="is-IS" altLang="zh-CN" dirty="0">
                <a:solidFill>
                  <a:srgbClr val="000000"/>
                </a:solidFill>
                <a:latin typeface="Menlo" charset="0"/>
              </a:rPr>
              <a:t>            </a:t>
            </a:r>
            <a:r>
              <a:rPr lang="is-IS" altLang="zh-CN" dirty="0">
                <a:solidFill>
                  <a:srgbClr val="6C36A9"/>
                </a:solidFill>
                <a:latin typeface="Menlo" charset="0"/>
              </a:rPr>
              <a:t>scanf</a:t>
            </a:r>
            <a:r>
              <a:rPr lang="is-IS" altLang="zh-CN" dirty="0">
                <a:solidFill>
                  <a:srgbClr val="000000"/>
                </a:solidFill>
                <a:latin typeface="Menlo" charset="0"/>
              </a:rPr>
              <a:t>(</a:t>
            </a:r>
            <a:r>
              <a:rPr lang="is-IS" altLang="zh-CN" dirty="0">
                <a:solidFill>
                  <a:srgbClr val="C41A16"/>
                </a:solidFill>
                <a:latin typeface="Menlo" charset="0"/>
              </a:rPr>
              <a:t>"%d"</a:t>
            </a:r>
            <a:r>
              <a:rPr lang="is-IS" altLang="zh-CN" dirty="0">
                <a:solidFill>
                  <a:srgbClr val="000000"/>
                </a:solidFill>
                <a:latin typeface="Menlo" charset="0"/>
              </a:rPr>
              <a:t>,&amp;ht[i].</a:t>
            </a:r>
            <a:r>
              <a:rPr lang="is-IS" altLang="zh-CN" dirty="0">
                <a:solidFill>
                  <a:srgbClr val="326D74"/>
                </a:solidFill>
                <a:latin typeface="Menlo" charset="0"/>
              </a:rPr>
              <a:t>weight</a:t>
            </a:r>
            <a:r>
              <a:rPr lang="is-IS" altLang="zh-CN" dirty="0">
                <a:solidFill>
                  <a:srgbClr val="000000"/>
                </a:solidFill>
                <a:latin typeface="Menlo" charset="0"/>
              </a:rPr>
              <a:t>);</a:t>
            </a:r>
          </a:p>
          <a:p>
            <a:r>
              <a:rPr lang="is-IS" altLang="zh-CN" dirty="0">
                <a:solidFill>
                  <a:srgbClr val="000000"/>
                </a:solidFill>
                <a:latin typeface="Menlo" charset="0"/>
              </a:rPr>
              <a:t>    }</a:t>
            </a:r>
          </a:p>
          <a:p>
            <a:r>
              <a:rPr lang="is-IS" altLang="zh-CN" dirty="0">
                <a:solidFill>
                  <a:srgbClr val="000000"/>
                </a:solidFill>
                <a:latin typeface="Menlo" charset="0"/>
              </a:rPr>
              <a:t>}</a:t>
            </a:r>
            <a:endParaRPr lang="is-IS" altLang="zh-CN" dirty="0">
              <a:solidFill>
                <a:srgbClr val="000000"/>
              </a:solidFill>
              <a:effectLst/>
              <a:latin typeface="Menlo" charset="0"/>
            </a:endParaRPr>
          </a:p>
        </p:txBody>
      </p:sp>
    </p:spTree>
    <p:extLst>
      <p:ext uri="{BB962C8B-B14F-4D97-AF65-F5344CB8AC3E}">
        <p14:creationId xmlns:p14="http://schemas.microsoft.com/office/powerpoint/2010/main" val="192214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p>
        </p:txBody>
      </p:sp>
      <p:sp>
        <p:nvSpPr>
          <p:cNvPr id="4" name="矩形 3"/>
          <p:cNvSpPr/>
          <p:nvPr/>
        </p:nvSpPr>
        <p:spPr>
          <a:xfrm>
            <a:off x="1935174" y="1172678"/>
            <a:ext cx="5270500" cy="123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STKaiti" charset="-122"/>
                <a:ea typeface="STKaiti" charset="-122"/>
                <a:cs typeface="STKaiti" charset="-122"/>
              </a:rPr>
              <a:t>构建哈夫曼树</a:t>
            </a:r>
            <a:endParaRPr kumimoji="1" lang="en-US" altLang="zh-CN" sz="2400" dirty="0">
              <a:solidFill>
                <a:schemeClr val="tx1"/>
              </a:solidFill>
              <a:latin typeface="STKaiti" charset="-122"/>
              <a:ea typeface="STKaiti" charset="-122"/>
              <a:cs typeface="STKaiti" charset="-122"/>
            </a:endParaRPr>
          </a:p>
          <a:p>
            <a:pPr algn="ctr"/>
            <a:r>
              <a:rPr kumimoji="1" lang="zh-CN" altLang="en-US" sz="2400" dirty="0">
                <a:solidFill>
                  <a:schemeClr val="tx1"/>
                </a:solidFill>
                <a:latin typeface="STKaiti" charset="-122"/>
                <a:ea typeface="STKaiti" charset="-122"/>
                <a:cs typeface="STKaiti" charset="-122"/>
              </a:rPr>
              <a:t>（对森林中的树进行</a:t>
            </a:r>
            <a:r>
              <a:rPr kumimoji="1" lang="en-US" altLang="zh-CN" sz="2400" dirty="0">
                <a:solidFill>
                  <a:schemeClr val="tx1"/>
                </a:solidFill>
                <a:latin typeface="STKaiti" charset="-122"/>
                <a:ea typeface="STKaiti" charset="-122"/>
                <a:cs typeface="STKaiti" charset="-122"/>
              </a:rPr>
              <a:t>n-1</a:t>
            </a:r>
            <a:r>
              <a:rPr kumimoji="1" lang="zh-CN" altLang="en-US" sz="2400" dirty="0">
                <a:solidFill>
                  <a:schemeClr val="tx1"/>
                </a:solidFill>
                <a:latin typeface="STKaiti" charset="-122"/>
                <a:ea typeface="STKaiti" charset="-122"/>
                <a:cs typeface="STKaiti" charset="-122"/>
              </a:rPr>
              <a:t>次合并）</a:t>
            </a:r>
          </a:p>
        </p:txBody>
      </p:sp>
      <p:sp>
        <p:nvSpPr>
          <p:cNvPr id="5" name="矩形 4"/>
          <p:cNvSpPr/>
          <p:nvPr/>
        </p:nvSpPr>
        <p:spPr>
          <a:xfrm>
            <a:off x="1935174" y="2671278"/>
            <a:ext cx="7924800" cy="3693319"/>
          </a:xfrm>
          <a:prstGeom prst="rect">
            <a:avLst/>
          </a:prstGeom>
        </p:spPr>
        <p:txBody>
          <a:bodyPr wrap="square">
            <a:spAutoFit/>
          </a:bodyPr>
          <a:lstStyle/>
          <a:p>
            <a:r>
              <a:rPr lang="is-IS" altLang="zh-CN" b="1" dirty="0">
                <a:solidFill>
                  <a:srgbClr val="9B2393"/>
                </a:solidFill>
                <a:latin typeface="Menlo" charset="0"/>
              </a:rPr>
              <a:t>void</a:t>
            </a:r>
            <a:r>
              <a:rPr lang="is-IS" altLang="zh-CN" dirty="0">
                <a:solidFill>
                  <a:srgbClr val="0F68A0"/>
                </a:solidFill>
                <a:latin typeface="Menlo" charset="0"/>
              </a:rPr>
              <a:t> crtHuffmanTree(</a:t>
            </a:r>
            <a:r>
              <a:rPr lang="is-IS" altLang="zh-CN" dirty="0">
                <a:solidFill>
                  <a:srgbClr val="1C464A"/>
                </a:solidFill>
                <a:latin typeface="Menlo" charset="0"/>
              </a:rPr>
              <a:t>HuffmanTree</a:t>
            </a:r>
            <a:r>
              <a:rPr lang="is-IS" altLang="zh-CN" dirty="0">
                <a:solidFill>
                  <a:srgbClr val="0F68A0"/>
                </a:solidFill>
                <a:latin typeface="Menlo" charset="0"/>
              </a:rPr>
              <a:t> ht,</a:t>
            </a:r>
            <a:r>
              <a:rPr lang="is-IS" altLang="zh-CN" b="1" dirty="0">
                <a:solidFill>
                  <a:srgbClr val="9B2393"/>
                </a:solidFill>
                <a:latin typeface="Menlo" charset="0"/>
              </a:rPr>
              <a:t>int</a:t>
            </a:r>
            <a:r>
              <a:rPr lang="is-IS" altLang="zh-CN" dirty="0">
                <a:solidFill>
                  <a:srgbClr val="0F68A0"/>
                </a:solidFill>
                <a:latin typeface="Menlo" charset="0"/>
              </a:rPr>
              <a:t> n)</a:t>
            </a:r>
            <a:r>
              <a:rPr lang="is-IS" altLang="zh-CN" dirty="0">
                <a:solidFill>
                  <a:srgbClr val="5D6C79"/>
                </a:solidFill>
                <a:latin typeface="Menlo" charset="0"/>
              </a:rPr>
              <a:t>//</a:t>
            </a:r>
            <a:r>
              <a:rPr lang="zh-CN" altLang="is-IS" dirty="0">
                <a:solidFill>
                  <a:srgbClr val="5D6C79"/>
                </a:solidFill>
                <a:latin typeface="Menlo" charset="0"/>
              </a:rPr>
              <a:t>构建哈夫曼树</a:t>
            </a:r>
            <a:endParaRPr lang="is-IS" altLang="zh-CN" dirty="0">
              <a:solidFill>
                <a:srgbClr val="0F68A0"/>
              </a:solidFill>
              <a:latin typeface="Menlo" charset="0"/>
            </a:endParaRPr>
          </a:p>
          <a:p>
            <a:r>
              <a:rPr lang="is-IS" altLang="zh-CN" dirty="0">
                <a:solidFill>
                  <a:srgbClr val="000000"/>
                </a:solidFill>
                <a:latin typeface="Menlo" charset="0"/>
              </a:rPr>
              <a:t>{</a:t>
            </a:r>
          </a:p>
          <a:p>
            <a:r>
              <a:rPr lang="is-IS" altLang="zh-CN" dirty="0">
                <a:solidFill>
                  <a:srgbClr val="000000"/>
                </a:solidFill>
                <a:latin typeface="Menlo" charset="0"/>
              </a:rPr>
              <a:t>    </a:t>
            </a:r>
            <a:r>
              <a:rPr lang="is-IS" altLang="zh-CN" b="1" dirty="0">
                <a:solidFill>
                  <a:srgbClr val="9B2393"/>
                </a:solidFill>
                <a:latin typeface="Menlo" charset="0"/>
              </a:rPr>
              <a:t>for</a:t>
            </a:r>
            <a:r>
              <a:rPr lang="is-IS" altLang="zh-CN" dirty="0">
                <a:solidFill>
                  <a:srgbClr val="000000"/>
                </a:solidFill>
                <a:latin typeface="Menlo" charset="0"/>
              </a:rPr>
              <a:t>(</a:t>
            </a:r>
            <a:r>
              <a:rPr lang="is-IS" altLang="zh-CN" b="1" dirty="0">
                <a:solidFill>
                  <a:srgbClr val="9B2393"/>
                </a:solidFill>
                <a:latin typeface="Menlo" charset="0"/>
              </a:rPr>
              <a:t>int</a:t>
            </a:r>
            <a:r>
              <a:rPr lang="is-IS" altLang="zh-CN" dirty="0">
                <a:solidFill>
                  <a:srgbClr val="000000"/>
                </a:solidFill>
                <a:latin typeface="Menlo" charset="0"/>
              </a:rPr>
              <a:t> i=n+</a:t>
            </a:r>
            <a:r>
              <a:rPr lang="is-IS" altLang="zh-CN" dirty="0">
                <a:solidFill>
                  <a:srgbClr val="1C00CF"/>
                </a:solidFill>
                <a:latin typeface="Menlo" charset="0"/>
              </a:rPr>
              <a:t>1</a:t>
            </a:r>
            <a:r>
              <a:rPr lang="is-IS" altLang="zh-CN" dirty="0">
                <a:solidFill>
                  <a:srgbClr val="000000"/>
                </a:solidFill>
                <a:latin typeface="Menlo" charset="0"/>
              </a:rPr>
              <a:t>;i&lt;=(</a:t>
            </a:r>
            <a:r>
              <a:rPr lang="is-IS" altLang="zh-CN" dirty="0">
                <a:solidFill>
                  <a:srgbClr val="1C00CF"/>
                </a:solidFill>
                <a:latin typeface="Menlo" charset="0"/>
              </a:rPr>
              <a:t>2</a:t>
            </a:r>
            <a:r>
              <a:rPr lang="is-IS" altLang="zh-CN" dirty="0">
                <a:solidFill>
                  <a:srgbClr val="000000"/>
                </a:solidFill>
                <a:latin typeface="Menlo" charset="0"/>
              </a:rPr>
              <a:t>*n-</a:t>
            </a:r>
            <a:r>
              <a:rPr lang="is-IS" altLang="zh-CN" dirty="0">
                <a:solidFill>
                  <a:srgbClr val="1C00CF"/>
                </a:solidFill>
                <a:latin typeface="Menlo" charset="0"/>
              </a:rPr>
              <a:t>1</a:t>
            </a:r>
            <a:r>
              <a:rPr lang="is-IS" altLang="zh-CN" dirty="0">
                <a:solidFill>
                  <a:srgbClr val="000000"/>
                </a:solidFill>
                <a:latin typeface="Menlo" charset="0"/>
              </a:rPr>
              <a:t>);i++)</a:t>
            </a:r>
          </a:p>
          <a:p>
            <a:r>
              <a:rPr lang="is-IS" altLang="zh-CN" dirty="0">
                <a:solidFill>
                  <a:srgbClr val="000000"/>
                </a:solidFill>
                <a:latin typeface="Menlo" charset="0"/>
              </a:rPr>
              <a:t>    {</a:t>
            </a:r>
          </a:p>
          <a:p>
            <a:r>
              <a:rPr lang="is-IS" altLang="zh-CN" dirty="0">
                <a:solidFill>
                  <a:srgbClr val="000000"/>
                </a:solidFill>
                <a:latin typeface="Menlo" charset="0"/>
              </a:rPr>
              <a:t>        </a:t>
            </a:r>
            <a:r>
              <a:rPr lang="is-IS" altLang="zh-CN" b="1" dirty="0">
                <a:solidFill>
                  <a:srgbClr val="9B2393"/>
                </a:solidFill>
                <a:latin typeface="Menlo" charset="0"/>
              </a:rPr>
              <a:t>int</a:t>
            </a:r>
            <a:r>
              <a:rPr lang="is-IS" altLang="zh-CN" dirty="0">
                <a:solidFill>
                  <a:srgbClr val="000000"/>
                </a:solidFill>
                <a:latin typeface="Menlo" charset="0"/>
              </a:rPr>
              <a:t> s1=</a:t>
            </a:r>
            <a:r>
              <a:rPr lang="is-IS" altLang="zh-CN" dirty="0">
                <a:solidFill>
                  <a:srgbClr val="326D74"/>
                </a:solidFill>
                <a:latin typeface="Menlo" charset="0"/>
              </a:rPr>
              <a:t>selectmin</a:t>
            </a:r>
            <a:r>
              <a:rPr lang="is-IS" altLang="zh-CN" dirty="0">
                <a:solidFill>
                  <a:srgbClr val="000000"/>
                </a:solidFill>
                <a:latin typeface="Menlo" charset="0"/>
              </a:rPr>
              <a:t>(ht,i-</a:t>
            </a:r>
            <a:r>
              <a:rPr lang="is-IS" altLang="zh-CN" dirty="0">
                <a:solidFill>
                  <a:srgbClr val="1C00CF"/>
                </a:solidFill>
                <a:latin typeface="Menlo" charset="0"/>
              </a:rPr>
              <a:t>1</a:t>
            </a:r>
            <a:r>
              <a:rPr lang="is-IS" altLang="zh-CN" dirty="0">
                <a:solidFill>
                  <a:srgbClr val="000000"/>
                </a:solidFill>
                <a:latin typeface="Menlo" charset="0"/>
              </a:rPr>
              <a:t>);</a:t>
            </a:r>
          </a:p>
          <a:p>
            <a:r>
              <a:rPr lang="is-IS" altLang="zh-CN" dirty="0">
                <a:solidFill>
                  <a:srgbClr val="000000"/>
                </a:solidFill>
                <a:latin typeface="Menlo" charset="0"/>
              </a:rPr>
              <a:t>        </a:t>
            </a:r>
            <a:r>
              <a:rPr lang="is-IS" altLang="zh-CN" b="1" dirty="0">
                <a:solidFill>
                  <a:srgbClr val="9B2393"/>
                </a:solidFill>
                <a:latin typeface="Menlo" charset="0"/>
              </a:rPr>
              <a:t>int</a:t>
            </a:r>
            <a:r>
              <a:rPr lang="is-IS" altLang="zh-CN" dirty="0">
                <a:solidFill>
                  <a:srgbClr val="000000"/>
                </a:solidFill>
                <a:latin typeface="Menlo" charset="0"/>
              </a:rPr>
              <a:t> s2=</a:t>
            </a:r>
            <a:r>
              <a:rPr lang="is-IS" altLang="zh-CN" dirty="0">
                <a:solidFill>
                  <a:srgbClr val="326D74"/>
                </a:solidFill>
                <a:latin typeface="Menlo" charset="0"/>
              </a:rPr>
              <a:t>selectmin</a:t>
            </a:r>
            <a:r>
              <a:rPr lang="is-IS" altLang="zh-CN" dirty="0">
                <a:solidFill>
                  <a:srgbClr val="000000"/>
                </a:solidFill>
                <a:latin typeface="Menlo" charset="0"/>
              </a:rPr>
              <a:t>(ht,i-</a:t>
            </a:r>
            <a:r>
              <a:rPr lang="is-IS" altLang="zh-CN" dirty="0">
                <a:solidFill>
                  <a:srgbClr val="1C00CF"/>
                </a:solidFill>
                <a:latin typeface="Menlo" charset="0"/>
              </a:rPr>
              <a:t>1</a:t>
            </a:r>
            <a:r>
              <a:rPr lang="is-IS" altLang="zh-CN" dirty="0">
                <a:solidFill>
                  <a:srgbClr val="000000"/>
                </a:solidFill>
                <a:latin typeface="Menlo" charset="0"/>
              </a:rPr>
              <a:t>);</a:t>
            </a:r>
          </a:p>
          <a:p>
            <a:r>
              <a:rPr lang="is-IS" altLang="zh-CN" dirty="0">
                <a:solidFill>
                  <a:srgbClr val="000000"/>
                </a:solidFill>
                <a:latin typeface="Menlo" charset="0"/>
              </a:rPr>
              <a:t>        ht[i].</a:t>
            </a:r>
            <a:r>
              <a:rPr lang="is-IS" altLang="zh-CN" dirty="0">
                <a:solidFill>
                  <a:srgbClr val="326D74"/>
                </a:solidFill>
                <a:latin typeface="Menlo" charset="0"/>
              </a:rPr>
              <a:t>weight</a:t>
            </a:r>
            <a:r>
              <a:rPr lang="is-IS" altLang="zh-CN" dirty="0">
                <a:solidFill>
                  <a:srgbClr val="000000"/>
                </a:solidFill>
                <a:latin typeface="Menlo" charset="0"/>
              </a:rPr>
              <a:t> = ht[s1].</a:t>
            </a:r>
            <a:r>
              <a:rPr lang="is-IS" altLang="zh-CN" dirty="0">
                <a:solidFill>
                  <a:srgbClr val="326D74"/>
                </a:solidFill>
                <a:latin typeface="Menlo" charset="0"/>
              </a:rPr>
              <a:t>weight</a:t>
            </a:r>
            <a:r>
              <a:rPr lang="is-IS" altLang="zh-CN" dirty="0">
                <a:solidFill>
                  <a:srgbClr val="000000"/>
                </a:solidFill>
                <a:latin typeface="Menlo" charset="0"/>
              </a:rPr>
              <a:t>+ht[s2].</a:t>
            </a:r>
            <a:r>
              <a:rPr lang="is-IS" altLang="zh-CN" dirty="0">
                <a:solidFill>
                  <a:srgbClr val="326D74"/>
                </a:solidFill>
                <a:latin typeface="Menlo" charset="0"/>
              </a:rPr>
              <a:t>weight</a:t>
            </a:r>
            <a:r>
              <a:rPr lang="is-IS" altLang="zh-CN" dirty="0">
                <a:solidFill>
                  <a:srgbClr val="000000"/>
                </a:solidFill>
                <a:latin typeface="Menlo" charset="0"/>
              </a:rPr>
              <a:t>;</a:t>
            </a:r>
          </a:p>
          <a:p>
            <a:r>
              <a:rPr lang="is-IS" altLang="zh-CN" dirty="0">
                <a:solidFill>
                  <a:srgbClr val="000000"/>
                </a:solidFill>
                <a:latin typeface="Menlo" charset="0"/>
              </a:rPr>
              <a:t>        ht[s1].</a:t>
            </a:r>
            <a:r>
              <a:rPr lang="is-IS" altLang="zh-CN" dirty="0">
                <a:solidFill>
                  <a:srgbClr val="326D74"/>
                </a:solidFill>
                <a:latin typeface="Menlo" charset="0"/>
              </a:rPr>
              <a:t>plink</a:t>
            </a:r>
            <a:r>
              <a:rPr lang="is-IS" altLang="zh-CN" dirty="0">
                <a:solidFill>
                  <a:srgbClr val="000000"/>
                </a:solidFill>
                <a:latin typeface="Menlo" charset="0"/>
              </a:rPr>
              <a:t>=i;</a:t>
            </a:r>
          </a:p>
          <a:p>
            <a:r>
              <a:rPr lang="is-IS" altLang="zh-CN" dirty="0">
                <a:solidFill>
                  <a:srgbClr val="000000"/>
                </a:solidFill>
                <a:latin typeface="Menlo" charset="0"/>
              </a:rPr>
              <a:t>        ht[s2].</a:t>
            </a:r>
            <a:r>
              <a:rPr lang="is-IS" altLang="zh-CN" dirty="0">
                <a:solidFill>
                  <a:srgbClr val="326D74"/>
                </a:solidFill>
                <a:latin typeface="Menlo" charset="0"/>
              </a:rPr>
              <a:t>plink</a:t>
            </a:r>
            <a:r>
              <a:rPr lang="is-IS" altLang="zh-CN" dirty="0">
                <a:solidFill>
                  <a:srgbClr val="000000"/>
                </a:solidFill>
                <a:latin typeface="Menlo" charset="0"/>
              </a:rPr>
              <a:t>=i;</a:t>
            </a:r>
          </a:p>
          <a:p>
            <a:r>
              <a:rPr lang="is-IS" altLang="zh-CN" dirty="0">
                <a:solidFill>
                  <a:srgbClr val="000000"/>
                </a:solidFill>
                <a:latin typeface="Menlo" charset="0"/>
              </a:rPr>
              <a:t>        ht[i].</a:t>
            </a:r>
            <a:r>
              <a:rPr lang="is-IS" altLang="zh-CN" dirty="0">
                <a:solidFill>
                  <a:srgbClr val="326D74"/>
                </a:solidFill>
                <a:latin typeface="Menlo" charset="0"/>
              </a:rPr>
              <a:t>llink</a:t>
            </a:r>
            <a:r>
              <a:rPr lang="is-IS" altLang="zh-CN" dirty="0">
                <a:solidFill>
                  <a:srgbClr val="000000"/>
                </a:solidFill>
                <a:latin typeface="Menlo" charset="0"/>
              </a:rPr>
              <a:t>=s1;</a:t>
            </a:r>
          </a:p>
          <a:p>
            <a:r>
              <a:rPr lang="is-IS" altLang="zh-CN" dirty="0">
                <a:solidFill>
                  <a:srgbClr val="000000"/>
                </a:solidFill>
                <a:latin typeface="Menlo" charset="0"/>
              </a:rPr>
              <a:t>        ht[i].</a:t>
            </a:r>
            <a:r>
              <a:rPr lang="is-IS" altLang="zh-CN" dirty="0">
                <a:solidFill>
                  <a:srgbClr val="326D74"/>
                </a:solidFill>
                <a:latin typeface="Menlo" charset="0"/>
              </a:rPr>
              <a:t>rlink</a:t>
            </a:r>
            <a:r>
              <a:rPr lang="is-IS" altLang="zh-CN" dirty="0">
                <a:solidFill>
                  <a:srgbClr val="000000"/>
                </a:solidFill>
                <a:latin typeface="Menlo" charset="0"/>
              </a:rPr>
              <a:t>=s2;</a:t>
            </a:r>
          </a:p>
          <a:p>
            <a:r>
              <a:rPr lang="is-IS" altLang="zh-CN" dirty="0">
                <a:solidFill>
                  <a:srgbClr val="000000"/>
                </a:solidFill>
                <a:latin typeface="Menlo" charset="0"/>
              </a:rPr>
              <a:t>    }</a:t>
            </a:r>
          </a:p>
          <a:p>
            <a:r>
              <a:rPr lang="is-IS" altLang="zh-CN" dirty="0">
                <a:solidFill>
                  <a:srgbClr val="000000"/>
                </a:solidFill>
                <a:latin typeface="Menlo" charset="0"/>
              </a:rPr>
              <a:t>}</a:t>
            </a:r>
            <a:endParaRPr lang="is-IS" altLang="zh-CN" dirty="0">
              <a:solidFill>
                <a:srgbClr val="000000"/>
              </a:solidFill>
              <a:effectLst/>
              <a:latin typeface="Menlo" charset="0"/>
            </a:endParaRPr>
          </a:p>
        </p:txBody>
      </p:sp>
    </p:spTree>
    <p:extLst>
      <p:ext uri="{BB962C8B-B14F-4D97-AF65-F5344CB8AC3E}">
        <p14:creationId xmlns:p14="http://schemas.microsoft.com/office/powerpoint/2010/main" val="19046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2294" y="379429"/>
            <a:ext cx="5344548" cy="1320800"/>
          </a:xfrm>
        </p:spPr>
        <p:txBody>
          <a:bodyPr>
            <a:noAutofit/>
          </a:bodyPr>
          <a:lstStyle/>
          <a:p>
            <a:r>
              <a:rPr kumimoji="1" lang="zh-CN" altLang="en-US" sz="4400" b="1" dirty="0">
                <a:solidFill>
                  <a:schemeClr val="accent2"/>
                </a:solidFill>
                <a:latin typeface="KaiTi" panose="02010609060101010101" pitchFamily="49" charset="-122"/>
                <a:ea typeface="KaiTi" panose="02010609060101010101" pitchFamily="49" charset="-122"/>
                <a:cs typeface="STKaiti" charset="-122"/>
              </a:rPr>
              <a:t>本节课内容安排</a:t>
            </a:r>
            <a:endParaRPr kumimoji="1" lang="zh-CN" altLang="en-US" sz="4400" b="1" dirty="0">
              <a:solidFill>
                <a:schemeClr val="accent2"/>
              </a:solidFill>
              <a:latin typeface="KaiTi" panose="02010609060101010101" pitchFamily="49" charset="-122"/>
              <a:ea typeface="KaiTi" panose="02010609060101010101" pitchFamily="49" charset="-122"/>
              <a:cs typeface="Times New Roman" charset="0"/>
            </a:endParaRPr>
          </a:p>
        </p:txBody>
      </p:sp>
      <p:sp>
        <p:nvSpPr>
          <p:cNvPr id="7" name="标题 1"/>
          <p:cNvSpPr txBox="1">
            <a:spLocks/>
          </p:cNvSpPr>
          <p:nvPr/>
        </p:nvSpPr>
        <p:spPr>
          <a:xfrm>
            <a:off x="677873" y="1999840"/>
            <a:ext cx="9026745" cy="873459"/>
          </a:xfrm>
          <a:prstGeom prst="rect">
            <a:avLst/>
          </a:prstGeom>
          <a:ln>
            <a:solidFill>
              <a:schemeClr val="accent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dirty="0">
                <a:solidFill>
                  <a:schemeClr val="tx1"/>
                </a:solidFill>
                <a:latin typeface="STKaiti" charset="-122"/>
                <a:ea typeface="STKaiti" charset="-122"/>
                <a:cs typeface="STKaiti" charset="-122"/>
              </a:rPr>
              <a:t>一、二叉树的遍历算法及应用</a:t>
            </a:r>
            <a:endParaRPr kumimoji="1" lang="en-US" altLang="zh-CN" sz="4000" dirty="0">
              <a:solidFill>
                <a:schemeClr val="tx1"/>
              </a:solidFill>
              <a:latin typeface="STKaiti" charset="-122"/>
              <a:ea typeface="STKaiti" charset="-122"/>
              <a:cs typeface="STKaiti" charset="-122"/>
            </a:endParaRPr>
          </a:p>
        </p:txBody>
      </p:sp>
      <p:sp>
        <p:nvSpPr>
          <p:cNvPr id="6" name="标题 1"/>
          <p:cNvSpPr txBox="1">
            <a:spLocks/>
          </p:cNvSpPr>
          <p:nvPr/>
        </p:nvSpPr>
        <p:spPr>
          <a:xfrm>
            <a:off x="677873" y="3320640"/>
            <a:ext cx="9026745" cy="873459"/>
          </a:xfrm>
          <a:prstGeom prst="rect">
            <a:avLst/>
          </a:prstGeom>
          <a:ln>
            <a:solidFill>
              <a:schemeClr val="accent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dirty="0">
                <a:solidFill>
                  <a:schemeClr val="tx1"/>
                </a:solidFill>
                <a:latin typeface="STKaiti" charset="-122"/>
                <a:ea typeface="STKaiti" charset="-122"/>
                <a:cs typeface="STKaiti" charset="-122"/>
              </a:rPr>
              <a:t>二、树与二叉树之间的转换</a:t>
            </a:r>
            <a:endParaRPr kumimoji="1" lang="en-US" altLang="zh-CN" sz="2200" dirty="0">
              <a:solidFill>
                <a:schemeClr val="tx1"/>
              </a:solidFill>
              <a:latin typeface="STKaiti" charset="-122"/>
              <a:ea typeface="STKaiti" charset="-122"/>
              <a:cs typeface="STKaiti" charset="-122"/>
            </a:endParaRPr>
          </a:p>
        </p:txBody>
      </p:sp>
      <p:sp>
        <p:nvSpPr>
          <p:cNvPr id="5" name="标题 1">
            <a:extLst>
              <a:ext uri="{FF2B5EF4-FFF2-40B4-BE49-F238E27FC236}">
                <a16:creationId xmlns:a16="http://schemas.microsoft.com/office/drawing/2014/main" id="{755F8DD3-611B-F548-8630-152BDDE3F288}"/>
              </a:ext>
            </a:extLst>
          </p:cNvPr>
          <p:cNvSpPr txBox="1">
            <a:spLocks/>
          </p:cNvSpPr>
          <p:nvPr/>
        </p:nvSpPr>
        <p:spPr>
          <a:xfrm>
            <a:off x="677873" y="4641440"/>
            <a:ext cx="9026745" cy="873459"/>
          </a:xfrm>
          <a:prstGeom prst="rect">
            <a:avLst/>
          </a:prstGeom>
          <a:ln>
            <a:solidFill>
              <a:schemeClr val="accent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dirty="0">
                <a:solidFill>
                  <a:schemeClr val="tx1"/>
                </a:solidFill>
                <a:latin typeface="STKaiti" charset="-122"/>
                <a:ea typeface="STKaiti" charset="-122"/>
                <a:cs typeface="STKaiti" charset="-122"/>
              </a:rPr>
              <a:t>三、哈夫曼树及其应用</a:t>
            </a:r>
            <a:endParaRPr kumimoji="1" lang="en-US" altLang="zh-CN" sz="2200" dirty="0">
              <a:solidFill>
                <a:schemeClr val="tx1"/>
              </a:solidFill>
              <a:latin typeface="STKaiti" charset="-122"/>
              <a:ea typeface="STKaiti" charset="-122"/>
              <a:cs typeface="STKaiti" charset="-122"/>
            </a:endParaRPr>
          </a:p>
        </p:txBody>
      </p:sp>
    </p:spTree>
    <p:extLst>
      <p:ext uri="{BB962C8B-B14F-4D97-AF65-F5344CB8AC3E}">
        <p14:creationId xmlns:p14="http://schemas.microsoft.com/office/powerpoint/2010/main" val="3706088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示例</a:t>
            </a:r>
          </a:p>
        </p:txBody>
      </p:sp>
      <p:sp>
        <p:nvSpPr>
          <p:cNvPr id="2" name="文本框 1"/>
          <p:cNvSpPr txBox="1"/>
          <p:nvPr/>
        </p:nvSpPr>
        <p:spPr>
          <a:xfrm>
            <a:off x="414984" y="974558"/>
            <a:ext cx="9668816" cy="461665"/>
          </a:xfrm>
          <a:prstGeom prst="rect">
            <a:avLst/>
          </a:prstGeom>
          <a:noFill/>
        </p:spPr>
        <p:txBody>
          <a:bodyPr wrap="square" rtlCol="0">
            <a:spAutoFit/>
          </a:bodyPr>
          <a:lstStyle/>
          <a:p>
            <a:r>
              <a:rPr kumimoji="1" lang="zh-CN" altLang="en-US" sz="2400" b="1" dirty="0">
                <a:latin typeface="STKaiti" charset="-122"/>
                <a:ea typeface="STKaiti" charset="-122"/>
                <a:cs typeface="STKaiti" charset="-122"/>
              </a:rPr>
              <a:t>例题</a:t>
            </a:r>
            <a:r>
              <a:rPr kumimoji="1" lang="en-US" altLang="zh-CN" sz="2400" b="1" dirty="0">
                <a:latin typeface="STKaiti" charset="-122"/>
                <a:ea typeface="STKaiti" charset="-122"/>
                <a:cs typeface="STKaiti" charset="-122"/>
              </a:rPr>
              <a:t>1:</a:t>
            </a:r>
            <a:r>
              <a:rPr kumimoji="1" lang="zh-CN" altLang="en-US" sz="2400" b="1" dirty="0">
                <a:latin typeface="STKaiti" charset="-122"/>
                <a:ea typeface="STKaiti" charset="-122"/>
                <a:cs typeface="STKaiti" charset="-122"/>
              </a:rPr>
              <a:t>  有</a:t>
            </a:r>
            <a:r>
              <a:rPr kumimoji="1" lang="en-US" altLang="zh-CN" sz="2400" b="1" dirty="0">
                <a:latin typeface="STKaiti" charset="-122"/>
                <a:ea typeface="STKaiti" charset="-122"/>
                <a:cs typeface="STKaiti" charset="-122"/>
              </a:rPr>
              <a:t>4</a:t>
            </a:r>
            <a:r>
              <a:rPr kumimoji="1" lang="zh-CN" altLang="en-US" sz="2400" b="1" dirty="0">
                <a:latin typeface="STKaiti" charset="-122"/>
                <a:ea typeface="STKaiti" charset="-122"/>
                <a:cs typeface="STKaiti" charset="-122"/>
              </a:rPr>
              <a:t>个结点</a:t>
            </a:r>
            <a:r>
              <a:rPr kumimoji="1" lang="en-US" altLang="zh-CN" sz="2400" b="1" dirty="0">
                <a:latin typeface="STKaiti" charset="-122"/>
                <a:ea typeface="STKaiti" charset="-122"/>
                <a:cs typeface="STKaiti" charset="-122"/>
              </a:rPr>
              <a:t>a, b, c, d</a:t>
            </a:r>
            <a:r>
              <a:rPr kumimoji="1" lang="zh-CN" altLang="en-US" sz="2400" b="1" dirty="0">
                <a:latin typeface="STKaiti" charset="-122"/>
                <a:ea typeface="STKaiti" charset="-122"/>
                <a:cs typeface="STKaiti" charset="-122"/>
              </a:rPr>
              <a:t>，权值分别为</a:t>
            </a:r>
            <a:r>
              <a:rPr kumimoji="1" lang="en-US" altLang="zh-CN" sz="2400" b="1" dirty="0">
                <a:latin typeface="STKaiti" charset="-122"/>
                <a:ea typeface="STKaiti" charset="-122"/>
                <a:cs typeface="STKaiti" charset="-122"/>
              </a:rPr>
              <a:t>7, 5, 2, 4</a:t>
            </a:r>
            <a:r>
              <a:rPr kumimoji="1" lang="zh-CN" altLang="en-US" sz="2400" b="1" dirty="0">
                <a:latin typeface="STKaiti" charset="-122"/>
                <a:ea typeface="STKaiti" charset="-122"/>
                <a:cs typeface="STKaiti" charset="-122"/>
              </a:rPr>
              <a:t>，构造一棵哈夫曼树。</a:t>
            </a:r>
            <a:endParaRPr kumimoji="1" lang="en-US" altLang="zh-CN" sz="2400" b="1" dirty="0">
              <a:latin typeface="STKaiti" charset="-122"/>
              <a:ea typeface="STKaiti" charset="-122"/>
              <a:cs typeface="STKait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84" y="1981200"/>
            <a:ext cx="4202133" cy="27305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00" y="2305672"/>
            <a:ext cx="4772706" cy="2283493"/>
          </a:xfrm>
          <a:prstGeom prst="rect">
            <a:avLst/>
          </a:prstGeom>
        </p:spPr>
      </p:pic>
      <p:cxnSp>
        <p:nvCxnSpPr>
          <p:cNvPr id="8" name="直线箭头连接符 7"/>
          <p:cNvCxnSpPr/>
          <p:nvPr/>
        </p:nvCxnSpPr>
        <p:spPr>
          <a:xfrm>
            <a:off x="3606800" y="3447418"/>
            <a:ext cx="110651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4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哈夫曼树算法的实现</a:t>
            </a:r>
            <a:r>
              <a:rPr kumimoji="1" lang="en-US" altLang="zh-CN" sz="3200" b="1" dirty="0">
                <a:solidFill>
                  <a:schemeClr val="tx1"/>
                </a:solidFill>
                <a:latin typeface="STKaiti" charset="-122"/>
                <a:ea typeface="STKaiti" charset="-122"/>
                <a:cs typeface="STKaiti" charset="-122"/>
              </a:rPr>
              <a:t>——</a:t>
            </a:r>
            <a:r>
              <a:rPr kumimoji="1" lang="zh-CN" altLang="en-US" sz="3200" b="1" dirty="0">
                <a:solidFill>
                  <a:schemeClr val="tx1"/>
                </a:solidFill>
                <a:latin typeface="STKaiti" charset="-122"/>
                <a:ea typeface="STKaiti" charset="-122"/>
                <a:cs typeface="STKaiti" charset="-122"/>
              </a:rPr>
              <a:t>示例</a:t>
            </a:r>
          </a:p>
        </p:txBody>
      </p:sp>
      <p:sp>
        <p:nvSpPr>
          <p:cNvPr id="2" name="文本框 1"/>
          <p:cNvSpPr txBox="1"/>
          <p:nvPr/>
        </p:nvSpPr>
        <p:spPr>
          <a:xfrm>
            <a:off x="414984" y="974558"/>
            <a:ext cx="9668816" cy="461665"/>
          </a:xfrm>
          <a:prstGeom prst="rect">
            <a:avLst/>
          </a:prstGeom>
          <a:noFill/>
        </p:spPr>
        <p:txBody>
          <a:bodyPr wrap="square" rtlCol="0">
            <a:spAutoFit/>
          </a:bodyPr>
          <a:lstStyle/>
          <a:p>
            <a:r>
              <a:rPr kumimoji="1" lang="zh-CN" altLang="en-US" sz="2400" b="1" dirty="0">
                <a:latin typeface="STKaiti" charset="-122"/>
                <a:ea typeface="STKaiti" charset="-122"/>
                <a:cs typeface="STKaiti" charset="-122"/>
              </a:rPr>
              <a:t>例题</a:t>
            </a:r>
            <a:r>
              <a:rPr kumimoji="1" lang="en-US" altLang="zh-CN" sz="2400" b="1" dirty="0">
                <a:latin typeface="STKaiti" charset="-122"/>
                <a:ea typeface="STKaiti" charset="-122"/>
                <a:cs typeface="STKaiti" charset="-122"/>
              </a:rPr>
              <a:t>1:</a:t>
            </a:r>
            <a:r>
              <a:rPr kumimoji="1" lang="zh-CN" altLang="en-US" sz="2400" b="1" dirty="0">
                <a:latin typeface="STKaiti" charset="-122"/>
                <a:ea typeface="STKaiti" charset="-122"/>
                <a:cs typeface="STKaiti" charset="-122"/>
              </a:rPr>
              <a:t>  有</a:t>
            </a:r>
            <a:r>
              <a:rPr kumimoji="1" lang="en-US" altLang="zh-CN" sz="2400" b="1" dirty="0">
                <a:latin typeface="STKaiti" charset="-122"/>
                <a:ea typeface="STKaiti" charset="-122"/>
                <a:cs typeface="STKaiti" charset="-122"/>
              </a:rPr>
              <a:t>4</a:t>
            </a:r>
            <a:r>
              <a:rPr kumimoji="1" lang="zh-CN" altLang="en-US" sz="2400" b="1" dirty="0">
                <a:latin typeface="STKaiti" charset="-122"/>
                <a:ea typeface="STKaiti" charset="-122"/>
                <a:cs typeface="STKaiti" charset="-122"/>
              </a:rPr>
              <a:t>个结点</a:t>
            </a:r>
            <a:r>
              <a:rPr kumimoji="1" lang="en-US" altLang="zh-CN" sz="2400" b="1" dirty="0">
                <a:latin typeface="STKaiti" charset="-122"/>
                <a:ea typeface="STKaiti" charset="-122"/>
                <a:cs typeface="STKaiti" charset="-122"/>
              </a:rPr>
              <a:t>a, b, c, d</a:t>
            </a:r>
            <a:r>
              <a:rPr kumimoji="1" lang="zh-CN" altLang="en-US" sz="2400" b="1" dirty="0">
                <a:latin typeface="STKaiti" charset="-122"/>
                <a:ea typeface="STKaiti" charset="-122"/>
                <a:cs typeface="STKaiti" charset="-122"/>
              </a:rPr>
              <a:t>，权值分别为</a:t>
            </a:r>
            <a:r>
              <a:rPr kumimoji="1" lang="en-US" altLang="zh-CN" sz="2400" b="1" dirty="0">
                <a:latin typeface="STKaiti" charset="-122"/>
                <a:ea typeface="STKaiti" charset="-122"/>
                <a:cs typeface="STKaiti" charset="-122"/>
              </a:rPr>
              <a:t>7, 5, 2, 4</a:t>
            </a:r>
            <a:r>
              <a:rPr kumimoji="1" lang="zh-CN" altLang="en-US" sz="2400" b="1" dirty="0">
                <a:latin typeface="STKaiti" charset="-122"/>
                <a:ea typeface="STKaiti" charset="-122"/>
                <a:cs typeface="STKaiti" charset="-122"/>
              </a:rPr>
              <a:t>，构造一棵哈夫曼树。</a:t>
            </a:r>
            <a:endParaRPr kumimoji="1" lang="en-US" altLang="zh-CN" sz="2400" b="1" dirty="0">
              <a:latin typeface="STKaiti" charset="-122"/>
              <a:ea typeface="STKaiti" charset="-122"/>
              <a:cs typeface="STKaiti" charset="-122"/>
            </a:endParaRPr>
          </a:p>
        </p:txBody>
      </p:sp>
      <p:cxnSp>
        <p:nvCxnSpPr>
          <p:cNvPr id="8" name="直线箭头连接符 7"/>
          <p:cNvCxnSpPr/>
          <p:nvPr/>
        </p:nvCxnSpPr>
        <p:spPr>
          <a:xfrm>
            <a:off x="5117191" y="2493158"/>
            <a:ext cx="110651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23" y="1814864"/>
            <a:ext cx="3720673" cy="201254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428" y="1668940"/>
            <a:ext cx="3707372" cy="2349067"/>
          </a:xfrm>
          <a:prstGeom prst="rect">
            <a:avLst/>
          </a:prstGeom>
        </p:spPr>
      </p:pic>
      <p:grpSp>
        <p:nvGrpSpPr>
          <p:cNvPr id="7" name="组 6"/>
          <p:cNvGrpSpPr/>
          <p:nvPr/>
        </p:nvGrpSpPr>
        <p:grpSpPr>
          <a:xfrm>
            <a:off x="2841339" y="3453100"/>
            <a:ext cx="4670711" cy="3392200"/>
            <a:chOff x="2841339" y="3453100"/>
            <a:chExt cx="4670711" cy="3392200"/>
          </a:xfrm>
        </p:grpSpPr>
        <p:sp>
          <p:nvSpPr>
            <p:cNvPr id="9" name="椭圆 8"/>
            <p:cNvSpPr/>
            <p:nvPr/>
          </p:nvSpPr>
          <p:spPr>
            <a:xfrm>
              <a:off x="3216957" y="43307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a</a:t>
              </a:r>
              <a:endParaRPr kumimoji="1" lang="zh-CN" altLang="en-US" sz="2400" dirty="0">
                <a:solidFill>
                  <a:schemeClr val="tx1"/>
                </a:solidFill>
              </a:endParaRPr>
            </a:p>
          </p:txBody>
        </p:sp>
        <p:sp>
          <p:nvSpPr>
            <p:cNvPr id="10" name="椭圆 9"/>
            <p:cNvSpPr/>
            <p:nvPr/>
          </p:nvSpPr>
          <p:spPr>
            <a:xfrm>
              <a:off x="4023963" y="53467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b</a:t>
              </a:r>
              <a:endParaRPr kumimoji="1" lang="zh-CN" altLang="en-US" sz="2400" dirty="0">
                <a:solidFill>
                  <a:schemeClr val="tx1"/>
                </a:solidFill>
              </a:endParaRPr>
            </a:p>
          </p:txBody>
        </p:sp>
        <p:sp>
          <p:nvSpPr>
            <p:cNvPr id="11" name="椭圆 10"/>
            <p:cNvSpPr/>
            <p:nvPr/>
          </p:nvSpPr>
          <p:spPr>
            <a:xfrm>
              <a:off x="4902200" y="62611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c</a:t>
              </a:r>
              <a:endParaRPr kumimoji="1" lang="zh-CN" altLang="en-US" sz="2400" dirty="0">
                <a:solidFill>
                  <a:schemeClr val="tx1"/>
                </a:solidFill>
              </a:endParaRPr>
            </a:p>
          </p:txBody>
        </p:sp>
        <p:sp>
          <p:nvSpPr>
            <p:cNvPr id="12" name="椭圆 11"/>
            <p:cNvSpPr/>
            <p:nvPr/>
          </p:nvSpPr>
          <p:spPr>
            <a:xfrm>
              <a:off x="6413500" y="6261100"/>
              <a:ext cx="622300"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rPr>
                <a:t>d</a:t>
              </a:r>
              <a:endParaRPr kumimoji="1" lang="zh-CN" altLang="en-US" sz="2400" dirty="0">
                <a:solidFill>
                  <a:schemeClr val="tx1"/>
                </a:solidFill>
              </a:endParaRPr>
            </a:p>
          </p:txBody>
        </p:sp>
        <p:sp>
          <p:nvSpPr>
            <p:cNvPr id="13" name="椭圆 12"/>
            <p:cNvSpPr/>
            <p:nvPr/>
          </p:nvSpPr>
          <p:spPr>
            <a:xfrm>
              <a:off x="5524500" y="5346700"/>
              <a:ext cx="643826" cy="5842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a:stCxn id="13" idx="3"/>
              <a:endCxn id="15" idx="0"/>
            </p:cNvCxnSpPr>
            <p:nvPr/>
          </p:nvCxnSpPr>
          <p:spPr>
            <a:xfrm flipH="1">
              <a:off x="5213350" y="5845346"/>
              <a:ext cx="405436" cy="41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5"/>
              <a:endCxn id="16" idx="0"/>
            </p:cNvCxnSpPr>
            <p:nvPr/>
          </p:nvCxnSpPr>
          <p:spPr>
            <a:xfrm>
              <a:off x="6074040" y="5845346"/>
              <a:ext cx="650610" cy="4157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48400" y="5067300"/>
              <a:ext cx="476250" cy="369332"/>
            </a:xfrm>
            <a:prstGeom prst="rect">
              <a:avLst/>
            </a:prstGeom>
            <a:noFill/>
          </p:spPr>
          <p:txBody>
            <a:bodyPr wrap="square" rtlCol="0">
              <a:spAutoFit/>
            </a:bodyPr>
            <a:lstStyle/>
            <a:p>
              <a:r>
                <a:rPr kumimoji="1" lang="en-US" altLang="zh-CN" dirty="0"/>
                <a:t>6</a:t>
              </a:r>
              <a:endParaRPr kumimoji="1" lang="zh-CN" altLang="en-US" dirty="0"/>
            </a:p>
          </p:txBody>
        </p:sp>
        <p:sp>
          <p:nvSpPr>
            <p:cNvPr id="17" name="椭圆 16"/>
            <p:cNvSpPr/>
            <p:nvPr/>
          </p:nvSpPr>
          <p:spPr>
            <a:xfrm>
              <a:off x="4610100" y="4328732"/>
              <a:ext cx="603250" cy="5861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5286375" y="4328732"/>
              <a:ext cx="476250" cy="369332"/>
            </a:xfrm>
            <a:prstGeom prst="rect">
              <a:avLst/>
            </a:prstGeom>
            <a:noFill/>
          </p:spPr>
          <p:txBody>
            <a:bodyPr wrap="square" rtlCol="0">
              <a:spAutoFit/>
            </a:bodyPr>
            <a:lstStyle/>
            <a:p>
              <a:r>
                <a:rPr kumimoji="1" lang="en-US" altLang="zh-CN" dirty="0"/>
                <a:t>11</a:t>
              </a:r>
              <a:endParaRPr kumimoji="1" lang="zh-CN" altLang="en-US" dirty="0"/>
            </a:p>
          </p:txBody>
        </p:sp>
        <p:sp>
          <p:nvSpPr>
            <p:cNvPr id="19" name="文本框 18"/>
            <p:cNvSpPr txBox="1"/>
            <p:nvPr/>
          </p:nvSpPr>
          <p:spPr>
            <a:xfrm>
              <a:off x="3726751" y="5162034"/>
              <a:ext cx="476250" cy="369332"/>
            </a:xfrm>
            <a:prstGeom prst="rect">
              <a:avLst/>
            </a:prstGeom>
            <a:noFill/>
          </p:spPr>
          <p:txBody>
            <a:bodyPr wrap="square" rtlCol="0">
              <a:spAutoFit/>
            </a:bodyPr>
            <a:lstStyle/>
            <a:p>
              <a:r>
                <a:rPr kumimoji="1" lang="en-US" altLang="zh-CN" dirty="0"/>
                <a:t>5</a:t>
              </a:r>
              <a:endParaRPr kumimoji="1" lang="zh-CN" altLang="en-US" dirty="0"/>
            </a:p>
          </p:txBody>
        </p:sp>
        <p:sp>
          <p:nvSpPr>
            <p:cNvPr id="20" name="文本框 19"/>
            <p:cNvSpPr txBox="1"/>
            <p:nvPr/>
          </p:nvSpPr>
          <p:spPr>
            <a:xfrm>
              <a:off x="2841339" y="4218252"/>
              <a:ext cx="476250" cy="369332"/>
            </a:xfrm>
            <a:prstGeom prst="rect">
              <a:avLst/>
            </a:prstGeom>
            <a:noFill/>
          </p:spPr>
          <p:txBody>
            <a:bodyPr wrap="square" rtlCol="0">
              <a:spAutoFit/>
            </a:bodyPr>
            <a:lstStyle/>
            <a:p>
              <a:r>
                <a:rPr kumimoji="1" lang="en-US" altLang="zh-CN" dirty="0"/>
                <a:t>7</a:t>
              </a:r>
              <a:endParaRPr kumimoji="1" lang="zh-CN" altLang="en-US" dirty="0"/>
            </a:p>
          </p:txBody>
        </p:sp>
        <p:sp>
          <p:nvSpPr>
            <p:cNvPr id="21" name="文本框 20"/>
            <p:cNvSpPr txBox="1"/>
            <p:nvPr/>
          </p:nvSpPr>
          <p:spPr>
            <a:xfrm>
              <a:off x="4915165" y="5987534"/>
              <a:ext cx="476250" cy="369332"/>
            </a:xfrm>
            <a:prstGeom prst="rect">
              <a:avLst/>
            </a:prstGeom>
            <a:noFill/>
          </p:spPr>
          <p:txBody>
            <a:bodyPr wrap="square" rtlCol="0">
              <a:spAutoFit/>
            </a:bodyPr>
            <a:lstStyle/>
            <a:p>
              <a:r>
                <a:rPr kumimoji="1" lang="en-US" altLang="zh-CN" dirty="0"/>
                <a:t>2</a:t>
              </a:r>
              <a:endParaRPr kumimoji="1" lang="zh-CN" altLang="en-US" dirty="0"/>
            </a:p>
          </p:txBody>
        </p:sp>
        <p:sp>
          <p:nvSpPr>
            <p:cNvPr id="22" name="文本框 21"/>
            <p:cNvSpPr txBox="1"/>
            <p:nvPr/>
          </p:nvSpPr>
          <p:spPr>
            <a:xfrm>
              <a:off x="7035800" y="6076434"/>
              <a:ext cx="476250" cy="369332"/>
            </a:xfrm>
            <a:prstGeom prst="rect">
              <a:avLst/>
            </a:prstGeom>
            <a:noFill/>
          </p:spPr>
          <p:txBody>
            <a:bodyPr wrap="square" rtlCol="0">
              <a:spAutoFit/>
            </a:bodyPr>
            <a:lstStyle/>
            <a:p>
              <a:r>
                <a:rPr kumimoji="1" lang="en-US" altLang="zh-CN" dirty="0"/>
                <a:t>4</a:t>
              </a:r>
              <a:endParaRPr kumimoji="1" lang="zh-CN" altLang="en-US" dirty="0"/>
            </a:p>
          </p:txBody>
        </p:sp>
        <p:cxnSp>
          <p:nvCxnSpPr>
            <p:cNvPr id="23" name="直线连接符 22"/>
            <p:cNvCxnSpPr>
              <a:stCxn id="17" idx="3"/>
              <a:endCxn id="14" idx="0"/>
            </p:cNvCxnSpPr>
            <p:nvPr/>
          </p:nvCxnSpPr>
          <p:spPr>
            <a:xfrm flipH="1">
              <a:off x="4335113" y="4829058"/>
              <a:ext cx="363331" cy="517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7" idx="5"/>
              <a:endCxn id="13" idx="1"/>
            </p:cNvCxnSpPr>
            <p:nvPr/>
          </p:nvCxnSpPr>
          <p:spPr>
            <a:xfrm>
              <a:off x="5125006" y="4829058"/>
              <a:ext cx="493780" cy="60319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901376" y="3529983"/>
              <a:ext cx="603250" cy="58616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a:cxnSpLocks/>
              <a:endCxn id="9" idx="7"/>
            </p:cNvCxnSpPr>
            <p:nvPr/>
          </p:nvCxnSpPr>
          <p:spPr>
            <a:xfrm flipH="1">
              <a:off x="3748123" y="4030309"/>
              <a:ext cx="241598" cy="38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cxnSpLocks/>
              <a:endCxn id="17" idx="1"/>
            </p:cNvCxnSpPr>
            <p:nvPr/>
          </p:nvCxnSpPr>
          <p:spPr>
            <a:xfrm>
              <a:off x="4416282" y="4030309"/>
              <a:ext cx="282162" cy="384265"/>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460319" y="3453100"/>
              <a:ext cx="476250" cy="369332"/>
            </a:xfrm>
            <a:prstGeom prst="rect">
              <a:avLst/>
            </a:prstGeom>
            <a:noFill/>
          </p:spPr>
          <p:txBody>
            <a:bodyPr wrap="square" rtlCol="0">
              <a:spAutoFit/>
            </a:bodyPr>
            <a:lstStyle/>
            <a:p>
              <a:r>
                <a:rPr kumimoji="1" lang="en-US" altLang="zh-CN" dirty="0"/>
                <a:t>18</a:t>
              </a:r>
              <a:endParaRPr kumimoji="1" lang="zh-CN" altLang="en-US" dirty="0"/>
            </a:p>
          </p:txBody>
        </p:sp>
      </p:grpSp>
    </p:spTree>
    <p:extLst>
      <p:ext uri="{BB962C8B-B14F-4D97-AF65-F5344CB8AC3E}">
        <p14:creationId xmlns:p14="http://schemas.microsoft.com/office/powerpoint/2010/main" val="379183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1074668"/>
            <a:ext cx="9668816" cy="1815882"/>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1</a:t>
            </a:r>
            <a:r>
              <a:rPr kumimoji="1" lang="zh-CN" altLang="en-US" sz="2800" b="1" dirty="0">
                <a:latin typeface="STKaiti" charset="-122"/>
                <a:ea typeface="STKaiti" charset="-122"/>
                <a:cs typeface="STKaiti" charset="-122"/>
              </a:rPr>
              <a:t>、最佳判定算法</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例如，要编写一个将百分制转换成五级分制的程序。只需利用条件语句便可完成。</a:t>
            </a:r>
            <a:endParaRPr kumimoji="1" lang="en-US" altLang="zh-CN" sz="2800" dirty="0">
              <a:latin typeface="STKaiti" charset="-122"/>
              <a:ea typeface="STKaiti" charset="-122"/>
              <a:cs typeface="STKaiti" charset="-122"/>
            </a:endParaRPr>
          </a:p>
        </p:txBody>
      </p:sp>
      <p:sp>
        <p:nvSpPr>
          <p:cNvPr id="30" name="矩形 29"/>
          <p:cNvSpPr/>
          <p:nvPr/>
        </p:nvSpPr>
        <p:spPr>
          <a:xfrm>
            <a:off x="2699802" y="3131504"/>
            <a:ext cx="5060783" cy="2246769"/>
          </a:xfrm>
          <a:prstGeom prst="rect">
            <a:avLst/>
          </a:prstGeom>
        </p:spPr>
        <p:txBody>
          <a:bodyPr wrap="square">
            <a:spAutoFit/>
          </a:bodyPr>
          <a:lstStyle/>
          <a:p>
            <a:r>
              <a:rPr kumimoji="1" lang="en-US" altLang="zh-CN" sz="2800" dirty="0">
                <a:latin typeface="STKaiti" charset="-122"/>
                <a:ea typeface="STKaiti" charset="-122"/>
                <a:cs typeface="STKaiti" charset="-122"/>
              </a:rPr>
              <a:t>if(a &lt; 60) b = “</a:t>
            </a:r>
            <a:r>
              <a:rPr kumimoji="1" lang="zh-CN" altLang="en-US" sz="2800" dirty="0">
                <a:latin typeface="STKaiti" charset="-122"/>
                <a:ea typeface="STKaiti" charset="-122"/>
                <a:cs typeface="STKaiti" charset="-122"/>
              </a:rPr>
              <a:t>不及格</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&lt; 70) b=“</a:t>
            </a:r>
            <a:r>
              <a:rPr kumimoji="1" lang="zh-CN" altLang="en-US" sz="2800" dirty="0">
                <a:latin typeface="STKaiti" charset="-122"/>
                <a:ea typeface="STKaiti" charset="-122"/>
                <a:cs typeface="STKaiti" charset="-122"/>
              </a:rPr>
              <a:t>及格</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&lt; 80) b=“</a:t>
            </a:r>
            <a:r>
              <a:rPr kumimoji="1" lang="zh-CN" altLang="en-US" sz="2800" dirty="0">
                <a:latin typeface="STKaiti" charset="-122"/>
                <a:ea typeface="STKaiti" charset="-122"/>
                <a:cs typeface="STKaiti" charset="-122"/>
              </a:rPr>
              <a:t>中</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 (a &lt; 90) b=“</a:t>
            </a:r>
            <a:r>
              <a:rPr kumimoji="1" lang="zh-CN" altLang="en-US" sz="2800" dirty="0">
                <a:latin typeface="STKaiti" charset="-122"/>
                <a:ea typeface="STKaiti" charset="-122"/>
                <a:cs typeface="STKaiti" charset="-122"/>
              </a:rPr>
              <a:t>良</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b=“</a:t>
            </a:r>
            <a:r>
              <a:rPr kumimoji="1" lang="zh-CN" altLang="en-US" sz="2800" dirty="0">
                <a:latin typeface="STKaiti" charset="-122"/>
                <a:ea typeface="STKaiti" charset="-122"/>
                <a:cs typeface="STKaiti" charset="-122"/>
              </a:rPr>
              <a:t>优</a:t>
            </a:r>
            <a:r>
              <a:rPr kumimoji="1" lang="en-US" altLang="zh-CN" sz="2800" dirty="0">
                <a:latin typeface="STKaiti" charset="-122"/>
                <a:ea typeface="STKaiti" charset="-122"/>
                <a:cs typeface="STKaiti" charset="-122"/>
              </a:rPr>
              <a:t>”;</a:t>
            </a:r>
          </a:p>
        </p:txBody>
      </p:sp>
    </p:spTree>
    <p:extLst>
      <p:ext uri="{BB962C8B-B14F-4D97-AF65-F5344CB8AC3E}">
        <p14:creationId xmlns:p14="http://schemas.microsoft.com/office/powerpoint/2010/main" val="203569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42137"/>
            <a:ext cx="9668816" cy="1384995"/>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1</a:t>
            </a:r>
            <a:r>
              <a:rPr kumimoji="1" lang="zh-CN" altLang="en-US" sz="2800" b="1" dirty="0">
                <a:latin typeface="STKaiti" charset="-122"/>
                <a:ea typeface="STKaiti" charset="-122"/>
                <a:cs typeface="STKaiti" charset="-122"/>
              </a:rPr>
              <a:t>、最佳判定算法</a:t>
            </a:r>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例如，要编写一个将百分制转换成五级分制的程序。只需利用条件语句便可完成。</a:t>
            </a:r>
            <a:endParaRPr kumimoji="1" lang="en-US" altLang="zh-CN" sz="2800" dirty="0">
              <a:latin typeface="STKaiti" charset="-122"/>
              <a:ea typeface="STKaiti" charset="-122"/>
              <a:cs typeface="STKaiti" charset="-122"/>
            </a:endParaRPr>
          </a:p>
        </p:txBody>
      </p:sp>
      <p:sp>
        <p:nvSpPr>
          <p:cNvPr id="30" name="矩形 29"/>
          <p:cNvSpPr/>
          <p:nvPr/>
        </p:nvSpPr>
        <p:spPr>
          <a:xfrm>
            <a:off x="420849" y="2706254"/>
            <a:ext cx="5060783" cy="2246769"/>
          </a:xfrm>
          <a:prstGeom prst="rect">
            <a:avLst/>
          </a:prstGeom>
        </p:spPr>
        <p:txBody>
          <a:bodyPr wrap="square">
            <a:spAutoFit/>
          </a:bodyPr>
          <a:lstStyle/>
          <a:p>
            <a:r>
              <a:rPr kumimoji="1" lang="en-US" altLang="zh-CN" sz="2800" dirty="0">
                <a:latin typeface="STKaiti" charset="-122"/>
                <a:ea typeface="STKaiti" charset="-122"/>
                <a:cs typeface="STKaiti" charset="-122"/>
              </a:rPr>
              <a:t>if(a &lt; 60) b = “</a:t>
            </a:r>
            <a:r>
              <a:rPr kumimoji="1" lang="zh-CN" altLang="en-US" sz="2800" dirty="0">
                <a:latin typeface="STKaiti" charset="-122"/>
                <a:ea typeface="STKaiti" charset="-122"/>
                <a:cs typeface="STKaiti" charset="-122"/>
              </a:rPr>
              <a:t>不及格</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&lt; 70) b=“</a:t>
            </a:r>
            <a:r>
              <a:rPr kumimoji="1" lang="zh-CN" altLang="en-US" sz="2800" dirty="0">
                <a:latin typeface="STKaiti" charset="-122"/>
                <a:ea typeface="STKaiti" charset="-122"/>
                <a:cs typeface="STKaiti" charset="-122"/>
              </a:rPr>
              <a:t>及格</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&lt; 80) b=“</a:t>
            </a:r>
            <a:r>
              <a:rPr kumimoji="1" lang="zh-CN" altLang="en-US" sz="2800" dirty="0">
                <a:latin typeface="STKaiti" charset="-122"/>
                <a:ea typeface="STKaiti" charset="-122"/>
                <a:cs typeface="STKaiti" charset="-122"/>
              </a:rPr>
              <a:t>中</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 (a &lt; 90) b=“</a:t>
            </a:r>
            <a:r>
              <a:rPr kumimoji="1" lang="zh-CN" altLang="en-US" sz="2800" dirty="0">
                <a:latin typeface="STKaiti" charset="-122"/>
                <a:ea typeface="STKaiti" charset="-122"/>
                <a:cs typeface="STKaiti" charset="-122"/>
              </a:rPr>
              <a:t>良</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b=“</a:t>
            </a:r>
            <a:r>
              <a:rPr kumimoji="1" lang="zh-CN" altLang="en-US" sz="2800" dirty="0">
                <a:latin typeface="STKaiti" charset="-122"/>
                <a:ea typeface="STKaiti" charset="-122"/>
                <a:cs typeface="STKaiti" charset="-122"/>
              </a:rPr>
              <a:t>优</a:t>
            </a:r>
            <a:r>
              <a:rPr kumimoji="1" lang="en-US" altLang="zh-CN" sz="2800" dirty="0">
                <a:latin typeface="STKaiti" charset="-122"/>
                <a:ea typeface="STKaiti" charset="-122"/>
                <a:cs typeface="STKaiti"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2780356074"/>
              </p:ext>
            </p:extLst>
          </p:nvPr>
        </p:nvGraphicFramePr>
        <p:xfrm>
          <a:off x="1001684" y="1784488"/>
          <a:ext cx="8128002" cy="741680"/>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zh-CN" altLang="en-US" dirty="0"/>
                        <a:t>分数</a:t>
                      </a:r>
                      <a:endParaRPr lang="zh-CN" altLang="en-US" dirty="0">
                        <a:solidFill>
                          <a:schemeClr val="tx1"/>
                        </a:solidFill>
                      </a:endParaRPr>
                    </a:p>
                  </a:txBody>
                  <a:tcPr/>
                </a:tc>
                <a:tc>
                  <a:txBody>
                    <a:bodyPr/>
                    <a:lstStyle/>
                    <a:p>
                      <a:r>
                        <a:rPr lang="en-US" altLang="zh-CN" dirty="0"/>
                        <a:t>0</a:t>
                      </a:r>
                      <a:r>
                        <a:rPr lang="zh-CN" altLang="en-US" dirty="0"/>
                        <a:t>～</a:t>
                      </a:r>
                      <a:r>
                        <a:rPr lang="en-US" altLang="zh-CN" dirty="0"/>
                        <a:t>59</a:t>
                      </a:r>
                      <a:endParaRPr lang="zh-CN" altLang="en-US" dirty="0">
                        <a:solidFill>
                          <a:schemeClr val="tx1"/>
                        </a:solidFill>
                      </a:endParaRPr>
                    </a:p>
                  </a:txBody>
                  <a:tcPr/>
                </a:tc>
                <a:tc>
                  <a:txBody>
                    <a:bodyPr/>
                    <a:lstStyle/>
                    <a:p>
                      <a:r>
                        <a:rPr lang="en-US" altLang="zh-CN" dirty="0"/>
                        <a:t>60</a:t>
                      </a:r>
                      <a:r>
                        <a:rPr lang="zh-CN" altLang="en-US" dirty="0"/>
                        <a:t>～</a:t>
                      </a:r>
                      <a:r>
                        <a:rPr lang="en-US" altLang="zh-CN" dirty="0"/>
                        <a:t>69</a:t>
                      </a:r>
                      <a:endParaRPr lang="zh-CN" altLang="en-US" dirty="0">
                        <a:solidFill>
                          <a:schemeClr val="tx1"/>
                        </a:solidFill>
                      </a:endParaRPr>
                    </a:p>
                  </a:txBody>
                  <a:tcPr/>
                </a:tc>
                <a:tc>
                  <a:txBody>
                    <a:bodyPr/>
                    <a:lstStyle/>
                    <a:p>
                      <a:r>
                        <a:rPr lang="en-US" altLang="zh-CN" dirty="0"/>
                        <a:t>70</a:t>
                      </a:r>
                      <a:r>
                        <a:rPr lang="zh-CN" altLang="en-US" dirty="0"/>
                        <a:t>～</a:t>
                      </a:r>
                      <a:r>
                        <a:rPr lang="en-US" altLang="zh-CN" dirty="0"/>
                        <a:t>79</a:t>
                      </a:r>
                      <a:endParaRPr lang="zh-CN" altLang="en-US" dirty="0">
                        <a:solidFill>
                          <a:schemeClr val="tx1"/>
                        </a:solidFill>
                      </a:endParaRPr>
                    </a:p>
                  </a:txBody>
                  <a:tcPr/>
                </a:tc>
                <a:tc>
                  <a:txBody>
                    <a:bodyPr/>
                    <a:lstStyle/>
                    <a:p>
                      <a:r>
                        <a:rPr lang="en-US" altLang="zh-CN" dirty="0"/>
                        <a:t>80</a:t>
                      </a:r>
                      <a:r>
                        <a:rPr lang="zh-CN" altLang="en-US" dirty="0"/>
                        <a:t>～</a:t>
                      </a:r>
                      <a:r>
                        <a:rPr lang="en-US" altLang="zh-CN" dirty="0"/>
                        <a:t>89</a:t>
                      </a:r>
                      <a:endParaRPr lang="zh-CN" altLang="en-US" dirty="0">
                        <a:solidFill>
                          <a:schemeClr val="tx1"/>
                        </a:solidFill>
                      </a:endParaRPr>
                    </a:p>
                  </a:txBody>
                  <a:tcPr/>
                </a:tc>
                <a:tc>
                  <a:txBody>
                    <a:bodyPr/>
                    <a:lstStyle/>
                    <a:p>
                      <a:r>
                        <a:rPr lang="en-US" altLang="zh-CN" dirty="0"/>
                        <a:t>90</a:t>
                      </a:r>
                      <a:r>
                        <a:rPr lang="zh-CN" altLang="en-US" dirty="0"/>
                        <a:t>～</a:t>
                      </a:r>
                      <a:r>
                        <a:rPr lang="en-US" altLang="zh-CN" dirty="0"/>
                        <a:t>100</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zh-CN" altLang="en-US" dirty="0"/>
                        <a:t>比例树</a:t>
                      </a:r>
                      <a:endParaRPr lang="zh-CN" altLang="en-US" dirty="0">
                        <a:solidFill>
                          <a:schemeClr val="tx1"/>
                        </a:solidFill>
                      </a:endParaRPr>
                    </a:p>
                  </a:txBody>
                  <a:tcPr/>
                </a:tc>
                <a:tc>
                  <a:txBody>
                    <a:bodyPr/>
                    <a:lstStyle/>
                    <a:p>
                      <a:r>
                        <a:rPr lang="en-US" altLang="zh-CN" dirty="0"/>
                        <a:t>0.05</a:t>
                      </a:r>
                      <a:endParaRPr lang="zh-CN" altLang="en-US" dirty="0">
                        <a:solidFill>
                          <a:schemeClr val="tx1"/>
                        </a:solidFill>
                      </a:endParaRPr>
                    </a:p>
                  </a:txBody>
                  <a:tcPr/>
                </a:tc>
                <a:tc>
                  <a:txBody>
                    <a:bodyPr/>
                    <a:lstStyle/>
                    <a:p>
                      <a:r>
                        <a:rPr lang="en-US" altLang="zh-CN" dirty="0"/>
                        <a:t>0.15</a:t>
                      </a:r>
                      <a:endParaRPr lang="zh-CN" altLang="en-US" dirty="0">
                        <a:solidFill>
                          <a:schemeClr val="tx1"/>
                        </a:solidFill>
                      </a:endParaRPr>
                    </a:p>
                  </a:txBody>
                  <a:tcPr/>
                </a:tc>
                <a:tc>
                  <a:txBody>
                    <a:bodyPr/>
                    <a:lstStyle/>
                    <a:p>
                      <a:r>
                        <a:rPr lang="en-US" altLang="zh-CN" dirty="0"/>
                        <a:t>0.40</a:t>
                      </a:r>
                      <a:endParaRPr lang="zh-CN" altLang="en-US" dirty="0">
                        <a:solidFill>
                          <a:schemeClr val="tx1"/>
                        </a:solidFill>
                      </a:endParaRPr>
                    </a:p>
                  </a:txBody>
                  <a:tcPr/>
                </a:tc>
                <a:tc>
                  <a:txBody>
                    <a:bodyPr/>
                    <a:lstStyle/>
                    <a:p>
                      <a:r>
                        <a:rPr lang="en-US" altLang="zh-CN" dirty="0"/>
                        <a:t>0.30</a:t>
                      </a:r>
                      <a:endParaRPr lang="zh-CN" altLang="en-US" dirty="0">
                        <a:solidFill>
                          <a:schemeClr val="tx1"/>
                        </a:solidFill>
                      </a:endParaRPr>
                    </a:p>
                  </a:txBody>
                  <a:tcPr/>
                </a:tc>
                <a:tc>
                  <a:txBody>
                    <a:bodyPr/>
                    <a:lstStyle/>
                    <a:p>
                      <a:r>
                        <a:rPr lang="en-US" altLang="zh-CN" dirty="0"/>
                        <a:t>0.10</a:t>
                      </a:r>
                      <a:endParaRPr lang="zh-CN" altLang="en-US" dirty="0">
                        <a:solidFill>
                          <a:schemeClr val="tx1"/>
                        </a:solidFill>
                      </a:endParaRPr>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4" name="矩形 3"/>
              <p:cNvSpPr/>
              <p:nvPr/>
            </p:nvSpPr>
            <p:spPr>
              <a:xfrm>
                <a:off x="434340" y="5133110"/>
                <a:ext cx="4652010" cy="1921936"/>
              </a:xfrm>
              <a:prstGeom prst="rect">
                <a:avLst/>
              </a:prstGeom>
            </p:spPr>
            <p:txBody>
              <a:bodyPr wrap="square">
                <a:spAutoFit/>
              </a:bodyPr>
              <a:lstStyle/>
              <a:p>
                <a:r>
                  <a:rPr kumimoji="1" lang="zh-CN" altLang="en-US" sz="2400" dirty="0">
                    <a:latin typeface="STKaiti" charset="-122"/>
                    <a:ea typeface="STKaiti" charset="-122"/>
                    <a:cs typeface="STKaiti" charset="-122"/>
                  </a:rPr>
                  <a:t>如果有</a:t>
                </a:r>
                <a:r>
                  <a:rPr kumimoji="1" lang="en-US" altLang="zh-CN" sz="2400" dirty="0">
                    <a:latin typeface="STKaiti" charset="-122"/>
                    <a:ea typeface="STKaiti" charset="-122"/>
                    <a:cs typeface="STKaiti" charset="-122"/>
                  </a:rPr>
                  <a:t>10000</a:t>
                </a:r>
                <a:r>
                  <a:rPr kumimoji="1" lang="zh-CN" altLang="en-US" sz="2400" dirty="0">
                    <a:latin typeface="STKaiti" charset="-122"/>
                    <a:ea typeface="STKaiti" charset="-122"/>
                    <a:cs typeface="STKaiti" charset="-122"/>
                  </a:rPr>
                  <a:t>条数据，那么此转换过程需要比较的次数为：</a:t>
                </a:r>
                <a:endParaRPr kumimoji="1" lang="en-US" altLang="zh-CN" sz="2400" dirty="0">
                  <a:latin typeface="STKaiti" charset="-122"/>
                  <a:ea typeface="STKaiti" charset="-122"/>
                  <a:cs typeface="STKaiti" charset="-122"/>
                </a:endParaRPr>
              </a:p>
              <a:p>
                <a:pPr/>
                <a14:m>
                  <m:oMathPara xmlns:m="http://schemas.openxmlformats.org/officeDocument/2006/math">
                    <m:oMathParaPr>
                      <m:jc m:val="centerGroup"/>
                    </m:oMathParaPr>
                    <m:oMath xmlns:m="http://schemas.openxmlformats.org/officeDocument/2006/math">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0.05</m:t>
                          </m:r>
                          <m:r>
                            <a:rPr kumimoji="1" lang="en-US" altLang="zh-CN" sz="2400" i="1">
                              <a:latin typeface="Cambria Math" charset="0"/>
                              <a:ea typeface="Cambria Math" charset="0"/>
                              <a:cs typeface="Cambria Math" charset="0"/>
                            </a:rPr>
                            <m:t>×1+0.15×2+0.40×3+0.30×4+0.10×4</m:t>
                          </m:r>
                        </m:e>
                      </m:d>
                      <m:r>
                        <a:rPr kumimoji="1" lang="en-US" altLang="zh-CN" sz="2400" i="1">
                          <a:latin typeface="Cambria Math" charset="0"/>
                          <a:ea typeface="Cambria Math" charset="0"/>
                          <a:cs typeface="Cambria Math" charset="0"/>
                        </a:rPr>
                        <m:t>×10000=31500</m:t>
                      </m:r>
                    </m:oMath>
                  </m:oMathPara>
                </a14:m>
                <a:endParaRPr kumimoji="1" lang="en-US" altLang="zh-CN" sz="2400" dirty="0">
                  <a:latin typeface="STKaiti" charset="-122"/>
                  <a:ea typeface="STKaiti" charset="-122"/>
                  <a:cs typeface="STKaiti"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434340" y="5133110"/>
                <a:ext cx="4652010" cy="1921936"/>
              </a:xfrm>
              <a:prstGeom prst="rect">
                <a:avLst/>
              </a:prstGeom>
              <a:blipFill>
                <a:blip r:embed="rId2"/>
                <a:stretch>
                  <a:fillRect l="-2174" t="-1961" b="-2745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8F9609A-AA5F-EF41-BCE7-2C63C7B4F49D}"/>
              </a:ext>
            </a:extLst>
          </p:cNvPr>
          <p:cNvSpPr/>
          <p:nvPr/>
        </p:nvSpPr>
        <p:spPr>
          <a:xfrm>
            <a:off x="5481632" y="2706253"/>
            <a:ext cx="5421152" cy="2246769"/>
          </a:xfrm>
          <a:prstGeom prst="rect">
            <a:avLst/>
          </a:prstGeom>
        </p:spPr>
        <p:txBody>
          <a:bodyPr wrap="square">
            <a:spAutoFit/>
          </a:bodyPr>
          <a:lstStyle/>
          <a:p>
            <a:r>
              <a:rPr kumimoji="1" lang="en-US" altLang="zh-CN" sz="2800" dirty="0">
                <a:latin typeface="STKaiti" charset="-122"/>
                <a:ea typeface="STKaiti" charset="-122"/>
                <a:cs typeface="STKaiti" charset="-122"/>
              </a:rPr>
              <a:t>if(a &gt;= 90) b = “</a:t>
            </a:r>
            <a:r>
              <a:rPr kumimoji="1" lang="zh-CN" altLang="en-US" sz="2800" dirty="0">
                <a:latin typeface="STKaiti" charset="-122"/>
                <a:ea typeface="STKaiti" charset="-122"/>
                <a:cs typeface="STKaiti" charset="-122"/>
              </a:rPr>
              <a:t>优秀</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&gt;= 80) b=“</a:t>
            </a:r>
            <a:r>
              <a:rPr kumimoji="1" lang="zh-CN" altLang="en-US" sz="2800" dirty="0">
                <a:latin typeface="STKaiti" charset="-122"/>
                <a:ea typeface="STKaiti" charset="-122"/>
                <a:cs typeface="STKaiti" charset="-122"/>
              </a:rPr>
              <a:t>良好</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if(a &gt;= 70) b=“</a:t>
            </a:r>
            <a:r>
              <a:rPr kumimoji="1" lang="zh-CN" altLang="en-US" sz="2800" dirty="0">
                <a:latin typeface="STKaiti" charset="-122"/>
                <a:ea typeface="STKaiti" charset="-122"/>
                <a:cs typeface="STKaiti" charset="-122"/>
              </a:rPr>
              <a:t>中等</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if (a &gt;= 60) b=“</a:t>
            </a:r>
            <a:r>
              <a:rPr kumimoji="1" lang="zh-CN" altLang="en-US" sz="2800" dirty="0">
                <a:latin typeface="STKaiti" charset="-122"/>
                <a:ea typeface="STKaiti" charset="-122"/>
                <a:cs typeface="STKaiti" charset="-122"/>
              </a:rPr>
              <a:t>及格</a:t>
            </a:r>
            <a:r>
              <a:rPr kumimoji="1" lang="en-US" altLang="zh-CN" sz="2800" dirty="0">
                <a:latin typeface="STKaiti" charset="-122"/>
                <a:ea typeface="STKaiti" charset="-122"/>
                <a:cs typeface="STKaiti" charset="-122"/>
              </a:rPr>
              <a:t>”;</a:t>
            </a:r>
          </a:p>
          <a:p>
            <a:r>
              <a:rPr kumimoji="1" lang="en-US" altLang="zh-CN" sz="2800" dirty="0">
                <a:latin typeface="STKaiti" charset="-122"/>
                <a:ea typeface="STKaiti" charset="-122"/>
                <a:cs typeface="STKaiti" charset="-122"/>
              </a:rPr>
              <a:t>				else b=“</a:t>
            </a:r>
            <a:r>
              <a:rPr kumimoji="1" lang="zh-CN" altLang="en-US" sz="2800" dirty="0">
                <a:latin typeface="STKaiti" charset="-122"/>
                <a:ea typeface="STKaiti" charset="-122"/>
                <a:cs typeface="STKaiti" charset="-122"/>
              </a:rPr>
              <a:t>不及格</a:t>
            </a:r>
            <a:r>
              <a:rPr kumimoji="1" lang="en-US" altLang="zh-CN" sz="2800" dirty="0">
                <a:latin typeface="STKaiti" charset="-122"/>
                <a:ea typeface="STKaiti" charset="-122"/>
                <a:cs typeface="STKaiti" charset="-122"/>
              </a:rPr>
              <a:t>”;</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F0C778D-DEBC-0F40-81D0-B0E0318D3F8A}"/>
                  </a:ext>
                </a:extLst>
              </p:cNvPr>
              <p:cNvSpPr/>
              <p:nvPr/>
            </p:nvSpPr>
            <p:spPr>
              <a:xfrm>
                <a:off x="6037235" y="5160773"/>
                <a:ext cx="5552785" cy="1561133"/>
              </a:xfrm>
              <a:prstGeom prst="rect">
                <a:avLst/>
              </a:prstGeom>
            </p:spPr>
            <p:txBody>
              <a:bodyPr wrap="square">
                <a:spAutoFit/>
              </a:bodyPr>
              <a:lstStyle/>
              <a:p>
                <a:r>
                  <a:rPr kumimoji="1" lang="zh-CN" altLang="en-US" sz="2400" dirty="0">
                    <a:latin typeface="STKaiti" charset="-122"/>
                    <a:ea typeface="STKaiti" charset="-122"/>
                    <a:cs typeface="STKaiti" charset="-122"/>
                  </a:rPr>
                  <a:t>如果有</a:t>
                </a:r>
                <a:r>
                  <a:rPr kumimoji="1" lang="en-US" altLang="zh-CN" sz="2400" dirty="0">
                    <a:latin typeface="STKaiti" charset="-122"/>
                    <a:ea typeface="STKaiti" charset="-122"/>
                    <a:cs typeface="STKaiti" charset="-122"/>
                  </a:rPr>
                  <a:t>10000</a:t>
                </a:r>
                <a:r>
                  <a:rPr kumimoji="1" lang="zh-CN" altLang="en-US" sz="2400" dirty="0">
                    <a:latin typeface="STKaiti" charset="-122"/>
                    <a:ea typeface="STKaiti" charset="-122"/>
                    <a:cs typeface="STKaiti" charset="-122"/>
                  </a:rPr>
                  <a:t>条数据，那么此转换过程需要比较的次数为：</a:t>
                </a:r>
                <a:endParaRPr kumimoji="1" lang="en-US" altLang="zh-CN" sz="2400" dirty="0">
                  <a:latin typeface="STKaiti" charset="-122"/>
                  <a:ea typeface="STKaiti" charset="-122"/>
                  <a:cs typeface="STKaiti" charset="-122"/>
                </a:endParaRPr>
              </a:p>
              <a:p>
                <a:pPr/>
                <a14:m>
                  <m:oMathPara xmlns:m="http://schemas.openxmlformats.org/officeDocument/2006/math">
                    <m:oMathParaPr>
                      <m:jc m:val="centerGroup"/>
                    </m:oMathParaPr>
                    <m:oMath xmlns:m="http://schemas.openxmlformats.org/officeDocument/2006/math">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0.</m:t>
                          </m:r>
                          <m:r>
                            <a:rPr kumimoji="1" lang="en-US" altLang="zh-CN" sz="2400" b="0" i="1" smtClean="0">
                              <a:latin typeface="Cambria Math" panose="02040503050406030204" pitchFamily="18" charset="0"/>
                              <a:ea typeface="STKaiti" charset="-122"/>
                              <a:cs typeface="STKaiti" charset="-122"/>
                            </a:rPr>
                            <m:t>10</m:t>
                          </m:r>
                          <m:r>
                            <a:rPr kumimoji="1" lang="en-US" altLang="zh-CN" sz="2400" i="1">
                              <a:latin typeface="Cambria Math" charset="0"/>
                              <a:ea typeface="Cambria Math" charset="0"/>
                              <a:cs typeface="Cambria Math" charset="0"/>
                            </a:rPr>
                            <m:t>×1+0.</m:t>
                          </m:r>
                          <m:r>
                            <a:rPr kumimoji="1" lang="en-US" altLang="zh-CN" sz="2400" b="0" i="1" smtClean="0">
                              <a:latin typeface="Cambria Math" panose="02040503050406030204" pitchFamily="18" charset="0"/>
                              <a:ea typeface="Cambria Math" charset="0"/>
                              <a:cs typeface="Cambria Math" charset="0"/>
                            </a:rPr>
                            <m:t>30</m:t>
                          </m:r>
                          <m:r>
                            <a:rPr kumimoji="1" lang="en-US" altLang="zh-CN" sz="2400" i="1">
                              <a:latin typeface="Cambria Math" charset="0"/>
                              <a:ea typeface="Cambria Math" charset="0"/>
                              <a:cs typeface="Cambria Math" charset="0"/>
                            </a:rPr>
                            <m:t>×2+0.40×3+0.</m:t>
                          </m:r>
                          <m:r>
                            <a:rPr kumimoji="1" lang="en-US" altLang="zh-CN" sz="2400" b="0" i="1" smtClean="0">
                              <a:latin typeface="Cambria Math" panose="02040503050406030204" pitchFamily="18" charset="0"/>
                              <a:ea typeface="Cambria Math" charset="0"/>
                              <a:cs typeface="Cambria Math" charset="0"/>
                            </a:rPr>
                            <m:t>15</m:t>
                          </m:r>
                          <m:r>
                            <a:rPr kumimoji="1" lang="en-US" altLang="zh-CN" sz="2400" i="1">
                              <a:latin typeface="Cambria Math" charset="0"/>
                              <a:ea typeface="Cambria Math" charset="0"/>
                              <a:cs typeface="Cambria Math" charset="0"/>
                            </a:rPr>
                            <m:t>×4+0.</m:t>
                          </m:r>
                          <m:r>
                            <a:rPr kumimoji="1" lang="en-US" altLang="zh-CN" sz="2400" b="0" i="1" smtClean="0">
                              <a:latin typeface="Cambria Math" panose="02040503050406030204" pitchFamily="18" charset="0"/>
                              <a:ea typeface="Cambria Math" charset="0"/>
                              <a:cs typeface="Cambria Math" charset="0"/>
                            </a:rPr>
                            <m:t>05</m:t>
                          </m:r>
                          <m:r>
                            <a:rPr kumimoji="1" lang="en-US" altLang="zh-CN" sz="2400" i="1">
                              <a:latin typeface="Cambria Math" charset="0"/>
                              <a:ea typeface="Cambria Math" charset="0"/>
                              <a:cs typeface="Cambria Math" charset="0"/>
                            </a:rPr>
                            <m:t>×4</m:t>
                          </m:r>
                        </m:e>
                      </m:d>
                      <m:r>
                        <a:rPr kumimoji="1" lang="en-US" altLang="zh-CN" sz="2400" i="1">
                          <a:latin typeface="Cambria Math" charset="0"/>
                          <a:ea typeface="Cambria Math" charset="0"/>
                          <a:cs typeface="Cambria Math" charset="0"/>
                        </a:rPr>
                        <m:t>×10000=</m:t>
                      </m:r>
                      <m:r>
                        <a:rPr kumimoji="1" lang="en-US" altLang="zh-CN" sz="2400" b="0" i="1" smtClean="0">
                          <a:latin typeface="Cambria Math" panose="02040503050406030204" pitchFamily="18" charset="0"/>
                          <a:ea typeface="Cambria Math" charset="0"/>
                          <a:cs typeface="Cambria Math" charset="0"/>
                        </a:rPr>
                        <m:t>27000</m:t>
                      </m:r>
                    </m:oMath>
                  </m:oMathPara>
                </a14:m>
                <a:endParaRPr kumimoji="1" lang="en-US" altLang="zh-CN" sz="2400" dirty="0">
                  <a:latin typeface="STKaiti" charset="-122"/>
                  <a:ea typeface="STKaiti" charset="-122"/>
                  <a:cs typeface="STKaiti" charset="-122"/>
                </a:endParaRPr>
              </a:p>
            </p:txBody>
          </p:sp>
        </mc:Choice>
        <mc:Fallback xmlns="">
          <p:sp>
            <p:nvSpPr>
              <p:cNvPr id="7" name="矩形 6">
                <a:extLst>
                  <a:ext uri="{FF2B5EF4-FFF2-40B4-BE49-F238E27FC236}">
                    <a16:creationId xmlns:a16="http://schemas.microsoft.com/office/drawing/2014/main" id="{2F0C778D-DEBC-0F40-81D0-B0E0318D3F8A}"/>
                  </a:ext>
                </a:extLst>
              </p:cNvPr>
              <p:cNvSpPr>
                <a:spLocks noRot="1" noChangeAspect="1" noMove="1" noResize="1" noEditPoints="1" noAdjustHandles="1" noChangeArrowheads="1" noChangeShapeType="1" noTextEdit="1"/>
              </p:cNvSpPr>
              <p:nvPr/>
            </p:nvSpPr>
            <p:spPr>
              <a:xfrm>
                <a:off x="6037235" y="5160773"/>
                <a:ext cx="5552785" cy="1561133"/>
              </a:xfrm>
              <a:prstGeom prst="rect">
                <a:avLst/>
              </a:prstGeom>
              <a:blipFill>
                <a:blip r:embed="rId3"/>
                <a:stretch>
                  <a:fillRect l="-5239" t="-2419" b="-57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78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42137"/>
            <a:ext cx="9668816" cy="523220"/>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1</a:t>
            </a:r>
            <a:r>
              <a:rPr kumimoji="1" lang="zh-CN" altLang="en-US" sz="2800" b="1" dirty="0">
                <a:latin typeface="STKaiti" charset="-122"/>
                <a:ea typeface="STKaiti" charset="-122"/>
                <a:cs typeface="STKaiti" charset="-122"/>
              </a:rPr>
              <a:t>、最佳判定算法</a:t>
            </a:r>
            <a:endParaRPr kumimoji="1" lang="en-US" altLang="zh-CN" sz="2800" b="1" dirty="0">
              <a:latin typeface="STKaiti" charset="-122"/>
              <a:ea typeface="STKaiti" charset="-122"/>
              <a:cs typeface="STKait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26692261"/>
              </p:ext>
            </p:extLst>
          </p:nvPr>
        </p:nvGraphicFramePr>
        <p:xfrm>
          <a:off x="1003299" y="856173"/>
          <a:ext cx="8128002" cy="741680"/>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zh-CN" altLang="en-US" dirty="0"/>
                        <a:t>分数</a:t>
                      </a:r>
                      <a:endParaRPr lang="zh-CN" altLang="en-US" dirty="0">
                        <a:solidFill>
                          <a:schemeClr val="tx1"/>
                        </a:solidFill>
                      </a:endParaRPr>
                    </a:p>
                  </a:txBody>
                  <a:tcPr/>
                </a:tc>
                <a:tc>
                  <a:txBody>
                    <a:bodyPr/>
                    <a:lstStyle/>
                    <a:p>
                      <a:r>
                        <a:rPr lang="en-US" altLang="zh-CN" dirty="0"/>
                        <a:t>0</a:t>
                      </a:r>
                      <a:r>
                        <a:rPr lang="zh-CN" altLang="en-US" dirty="0"/>
                        <a:t>～</a:t>
                      </a:r>
                      <a:r>
                        <a:rPr lang="en-US" altLang="zh-CN" dirty="0"/>
                        <a:t>59</a:t>
                      </a:r>
                      <a:endParaRPr lang="zh-CN" altLang="en-US" dirty="0">
                        <a:solidFill>
                          <a:schemeClr val="tx1"/>
                        </a:solidFill>
                      </a:endParaRPr>
                    </a:p>
                  </a:txBody>
                  <a:tcPr/>
                </a:tc>
                <a:tc>
                  <a:txBody>
                    <a:bodyPr/>
                    <a:lstStyle/>
                    <a:p>
                      <a:r>
                        <a:rPr lang="en-US" altLang="zh-CN" dirty="0"/>
                        <a:t>60</a:t>
                      </a:r>
                      <a:r>
                        <a:rPr lang="zh-CN" altLang="en-US" dirty="0"/>
                        <a:t>～</a:t>
                      </a:r>
                      <a:r>
                        <a:rPr lang="en-US" altLang="zh-CN" dirty="0"/>
                        <a:t>69</a:t>
                      </a:r>
                      <a:endParaRPr lang="zh-CN" altLang="en-US" dirty="0">
                        <a:solidFill>
                          <a:schemeClr val="tx1"/>
                        </a:solidFill>
                      </a:endParaRPr>
                    </a:p>
                  </a:txBody>
                  <a:tcPr/>
                </a:tc>
                <a:tc>
                  <a:txBody>
                    <a:bodyPr/>
                    <a:lstStyle/>
                    <a:p>
                      <a:r>
                        <a:rPr lang="en-US" altLang="zh-CN" dirty="0"/>
                        <a:t>70</a:t>
                      </a:r>
                      <a:r>
                        <a:rPr lang="zh-CN" altLang="en-US" dirty="0"/>
                        <a:t>～</a:t>
                      </a:r>
                      <a:r>
                        <a:rPr lang="en-US" altLang="zh-CN" dirty="0"/>
                        <a:t>79</a:t>
                      </a:r>
                      <a:endParaRPr lang="zh-CN" altLang="en-US" dirty="0">
                        <a:solidFill>
                          <a:schemeClr val="tx1"/>
                        </a:solidFill>
                      </a:endParaRPr>
                    </a:p>
                  </a:txBody>
                  <a:tcPr/>
                </a:tc>
                <a:tc>
                  <a:txBody>
                    <a:bodyPr/>
                    <a:lstStyle/>
                    <a:p>
                      <a:r>
                        <a:rPr lang="en-US" altLang="zh-CN" dirty="0"/>
                        <a:t>80</a:t>
                      </a:r>
                      <a:r>
                        <a:rPr lang="zh-CN" altLang="en-US" dirty="0"/>
                        <a:t>～</a:t>
                      </a:r>
                      <a:r>
                        <a:rPr lang="en-US" altLang="zh-CN" dirty="0"/>
                        <a:t>89</a:t>
                      </a:r>
                      <a:endParaRPr lang="zh-CN" altLang="en-US" dirty="0">
                        <a:solidFill>
                          <a:schemeClr val="tx1"/>
                        </a:solidFill>
                      </a:endParaRPr>
                    </a:p>
                  </a:txBody>
                  <a:tcPr/>
                </a:tc>
                <a:tc>
                  <a:txBody>
                    <a:bodyPr/>
                    <a:lstStyle/>
                    <a:p>
                      <a:r>
                        <a:rPr lang="en-US" altLang="zh-CN" dirty="0"/>
                        <a:t>90</a:t>
                      </a:r>
                      <a:r>
                        <a:rPr lang="zh-CN" altLang="en-US" dirty="0"/>
                        <a:t>～</a:t>
                      </a:r>
                      <a:r>
                        <a:rPr lang="en-US" altLang="zh-CN" dirty="0"/>
                        <a:t>100</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zh-CN" altLang="en-US" dirty="0"/>
                        <a:t>比例树</a:t>
                      </a:r>
                      <a:endParaRPr lang="zh-CN" altLang="en-US" dirty="0">
                        <a:solidFill>
                          <a:schemeClr val="tx1"/>
                        </a:solidFill>
                      </a:endParaRPr>
                    </a:p>
                  </a:txBody>
                  <a:tcPr/>
                </a:tc>
                <a:tc>
                  <a:txBody>
                    <a:bodyPr/>
                    <a:lstStyle/>
                    <a:p>
                      <a:r>
                        <a:rPr lang="en-US" altLang="zh-CN" dirty="0"/>
                        <a:t>0.05</a:t>
                      </a:r>
                      <a:endParaRPr lang="zh-CN" altLang="en-US" dirty="0">
                        <a:solidFill>
                          <a:schemeClr val="tx1"/>
                        </a:solidFill>
                      </a:endParaRPr>
                    </a:p>
                  </a:txBody>
                  <a:tcPr/>
                </a:tc>
                <a:tc>
                  <a:txBody>
                    <a:bodyPr/>
                    <a:lstStyle/>
                    <a:p>
                      <a:r>
                        <a:rPr lang="en-US" altLang="zh-CN" dirty="0"/>
                        <a:t>0.15</a:t>
                      </a:r>
                      <a:endParaRPr lang="zh-CN" altLang="en-US" dirty="0">
                        <a:solidFill>
                          <a:schemeClr val="tx1"/>
                        </a:solidFill>
                      </a:endParaRPr>
                    </a:p>
                  </a:txBody>
                  <a:tcPr/>
                </a:tc>
                <a:tc>
                  <a:txBody>
                    <a:bodyPr/>
                    <a:lstStyle/>
                    <a:p>
                      <a:r>
                        <a:rPr lang="en-US" altLang="zh-CN" dirty="0"/>
                        <a:t>0.40</a:t>
                      </a:r>
                      <a:endParaRPr lang="zh-CN" altLang="en-US" dirty="0">
                        <a:solidFill>
                          <a:schemeClr val="tx1"/>
                        </a:solidFill>
                      </a:endParaRPr>
                    </a:p>
                  </a:txBody>
                  <a:tcPr/>
                </a:tc>
                <a:tc>
                  <a:txBody>
                    <a:bodyPr/>
                    <a:lstStyle/>
                    <a:p>
                      <a:r>
                        <a:rPr lang="en-US" altLang="zh-CN" dirty="0"/>
                        <a:t>0.30</a:t>
                      </a:r>
                      <a:endParaRPr lang="zh-CN" altLang="en-US" dirty="0">
                        <a:solidFill>
                          <a:schemeClr val="tx1"/>
                        </a:solidFill>
                      </a:endParaRPr>
                    </a:p>
                  </a:txBody>
                  <a:tcPr/>
                </a:tc>
                <a:tc>
                  <a:txBody>
                    <a:bodyPr/>
                    <a:lstStyle/>
                    <a:p>
                      <a:r>
                        <a:rPr lang="en-US" altLang="zh-CN" dirty="0"/>
                        <a:t>0.10</a:t>
                      </a:r>
                      <a:endParaRPr lang="zh-CN" altLang="en-US" dirty="0">
                        <a:solidFill>
                          <a:schemeClr val="tx1"/>
                        </a:solidFill>
                      </a:endParaRPr>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4" name="矩形 3"/>
              <p:cNvSpPr/>
              <p:nvPr/>
            </p:nvSpPr>
            <p:spPr>
              <a:xfrm>
                <a:off x="342900" y="5743826"/>
                <a:ext cx="9448800" cy="1200329"/>
              </a:xfrm>
              <a:prstGeom prst="rect">
                <a:avLst/>
              </a:prstGeom>
            </p:spPr>
            <p:txBody>
              <a:bodyPr wrap="square">
                <a:spAutoFit/>
              </a:bodyPr>
              <a:lstStyle/>
              <a:p>
                <a:r>
                  <a:rPr kumimoji="1" lang="zh-CN" altLang="en-US" sz="2400" dirty="0">
                    <a:latin typeface="STKaiti" charset="-122"/>
                    <a:ea typeface="STKaiti" charset="-122"/>
                    <a:cs typeface="STKaiti" charset="-122"/>
                  </a:rPr>
                  <a:t>上述判定框中有两次比较，可以进一步拆分。</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此时，如果有</a:t>
                </a:r>
                <a:r>
                  <a:rPr kumimoji="1" lang="en-US" altLang="zh-CN" sz="2400" dirty="0">
                    <a:latin typeface="STKaiti" charset="-122"/>
                    <a:ea typeface="STKaiti" charset="-122"/>
                    <a:cs typeface="STKaiti" charset="-122"/>
                  </a:rPr>
                  <a:t>10000</a:t>
                </a:r>
                <a:r>
                  <a:rPr kumimoji="1" lang="zh-CN" altLang="en-US" sz="2400" dirty="0">
                    <a:latin typeface="STKaiti" charset="-122"/>
                    <a:ea typeface="STKaiti" charset="-122"/>
                    <a:cs typeface="STKaiti" charset="-122"/>
                  </a:rPr>
                  <a:t>条数据，转换过程需要比较的次数为：</a:t>
                </a:r>
                <a:endParaRPr kumimoji="1" lang="en-US" altLang="zh-CN" sz="2400" dirty="0">
                  <a:latin typeface="STKaiti" charset="-122"/>
                  <a:ea typeface="STKaiti" charset="-122"/>
                  <a:cs typeface="STKaiti" charset="-122"/>
                </a:endParaRPr>
              </a:p>
              <a:p>
                <a:pPr/>
                <a14:m>
                  <m:oMathPara xmlns:m="http://schemas.openxmlformats.org/officeDocument/2006/math">
                    <m:oMathParaPr>
                      <m:jc m:val="centerGroup"/>
                    </m:oMathParaPr>
                    <m:oMath xmlns:m="http://schemas.openxmlformats.org/officeDocument/2006/math">
                      <m:d>
                        <m:dPr>
                          <m:ctrlPr>
                            <a:rPr kumimoji="1" lang="en-US" altLang="zh-CN" sz="2400" i="1">
                              <a:latin typeface="Cambria Math" panose="02040503050406030204" pitchFamily="18" charset="0"/>
                              <a:ea typeface="STKaiti" charset="-122"/>
                              <a:cs typeface="STKaiti" charset="-122"/>
                            </a:rPr>
                          </m:ctrlPr>
                        </m:dPr>
                        <m:e>
                          <m:r>
                            <a:rPr kumimoji="1" lang="en-US" altLang="zh-CN" sz="2400" i="1">
                              <a:latin typeface="Cambria Math" charset="0"/>
                              <a:ea typeface="STKaiti" charset="-122"/>
                              <a:cs typeface="STKaiti" charset="-122"/>
                            </a:rPr>
                            <m:t>0.</m:t>
                          </m:r>
                          <m:r>
                            <a:rPr kumimoji="1" lang="en-US" altLang="zh-CN" sz="2400" b="0" i="1" smtClean="0">
                              <a:latin typeface="Cambria Math" charset="0"/>
                              <a:ea typeface="STKaiti" charset="-122"/>
                              <a:cs typeface="STKaiti" charset="-122"/>
                            </a:rPr>
                            <m:t>05</m:t>
                          </m:r>
                          <m:r>
                            <a:rPr kumimoji="1" lang="en-US" altLang="zh-CN" sz="2400" i="1">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3</m:t>
                          </m:r>
                          <m:r>
                            <a:rPr kumimoji="1" lang="en-US" altLang="zh-CN" sz="2400" i="1">
                              <a:latin typeface="Cambria Math" charset="0"/>
                              <a:ea typeface="Cambria Math" charset="0"/>
                              <a:cs typeface="Cambria Math" charset="0"/>
                            </a:rPr>
                            <m:t>+0.</m:t>
                          </m:r>
                          <m:r>
                            <a:rPr kumimoji="1" lang="en-US" altLang="zh-CN" sz="2400" b="0" i="1" smtClean="0">
                              <a:latin typeface="Cambria Math" charset="0"/>
                              <a:ea typeface="Cambria Math" charset="0"/>
                              <a:cs typeface="Cambria Math" charset="0"/>
                            </a:rPr>
                            <m:t>15</m:t>
                          </m:r>
                          <m:r>
                            <a:rPr kumimoji="1" lang="en-US" altLang="zh-CN" sz="2400" i="1">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3</m:t>
                          </m:r>
                          <m:r>
                            <a:rPr kumimoji="1" lang="en-US" altLang="zh-CN" sz="2400" i="1">
                              <a:latin typeface="Cambria Math" charset="0"/>
                              <a:ea typeface="Cambria Math" charset="0"/>
                              <a:cs typeface="Cambria Math" charset="0"/>
                            </a:rPr>
                            <m:t>+0.</m:t>
                          </m:r>
                          <m:r>
                            <a:rPr kumimoji="1" lang="en-US" altLang="zh-CN" sz="2400" b="0" i="1" smtClean="0">
                              <a:latin typeface="Cambria Math" charset="0"/>
                              <a:ea typeface="Cambria Math" charset="0"/>
                              <a:cs typeface="Cambria Math" charset="0"/>
                            </a:rPr>
                            <m:t>40</m:t>
                          </m:r>
                          <m:r>
                            <a:rPr kumimoji="1" lang="en-US" altLang="zh-CN" sz="2400" i="1">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2</m:t>
                          </m:r>
                          <m:r>
                            <a:rPr kumimoji="1" lang="en-US" altLang="zh-CN" sz="2400" i="1">
                              <a:latin typeface="Cambria Math" charset="0"/>
                              <a:ea typeface="Cambria Math" charset="0"/>
                              <a:cs typeface="Cambria Math" charset="0"/>
                            </a:rPr>
                            <m:t>+0.</m:t>
                          </m:r>
                          <m:r>
                            <a:rPr kumimoji="1" lang="en-US" altLang="zh-CN" sz="2400" b="0" i="1" smtClean="0">
                              <a:latin typeface="Cambria Math" charset="0"/>
                              <a:ea typeface="Cambria Math" charset="0"/>
                              <a:cs typeface="Cambria Math" charset="0"/>
                            </a:rPr>
                            <m:t>30</m:t>
                          </m:r>
                          <m:r>
                            <a:rPr kumimoji="1" lang="en-US" altLang="zh-CN" sz="2400" i="1">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2</m:t>
                          </m:r>
                          <m:r>
                            <a:rPr kumimoji="1" lang="en-US" altLang="zh-CN" sz="2400" i="1">
                              <a:latin typeface="Cambria Math" charset="0"/>
                              <a:ea typeface="Cambria Math" charset="0"/>
                              <a:cs typeface="Cambria Math" charset="0"/>
                            </a:rPr>
                            <m:t>+0.</m:t>
                          </m:r>
                          <m:r>
                            <a:rPr kumimoji="1" lang="en-US" altLang="zh-CN" sz="2400" b="0" i="1" smtClean="0">
                              <a:latin typeface="Cambria Math" charset="0"/>
                              <a:ea typeface="Cambria Math" charset="0"/>
                              <a:cs typeface="Cambria Math" charset="0"/>
                            </a:rPr>
                            <m:t>10</m:t>
                          </m:r>
                          <m:r>
                            <a:rPr kumimoji="1" lang="en-US" altLang="zh-CN" sz="2400" i="1">
                              <a:latin typeface="Cambria Math" charset="0"/>
                              <a:ea typeface="Cambria Math" charset="0"/>
                              <a:cs typeface="Cambria Math" charset="0"/>
                            </a:rPr>
                            <m:t>×</m:t>
                          </m:r>
                          <m:r>
                            <a:rPr kumimoji="1" lang="en-US" altLang="zh-CN" sz="2400" b="0" i="1" smtClean="0">
                              <a:latin typeface="Cambria Math" charset="0"/>
                              <a:ea typeface="Cambria Math" charset="0"/>
                              <a:cs typeface="Cambria Math" charset="0"/>
                            </a:rPr>
                            <m:t>2</m:t>
                          </m:r>
                        </m:e>
                      </m:d>
                      <m:r>
                        <a:rPr kumimoji="1" lang="en-US" altLang="zh-CN" sz="2400" i="1">
                          <a:latin typeface="Cambria Math" charset="0"/>
                          <a:ea typeface="Cambria Math" charset="0"/>
                          <a:cs typeface="Cambria Math" charset="0"/>
                        </a:rPr>
                        <m:t>×10000=</m:t>
                      </m:r>
                      <m:r>
                        <a:rPr kumimoji="1" lang="en-US" altLang="zh-CN" sz="2400" b="0" i="1" smtClean="0">
                          <a:latin typeface="Cambria Math" charset="0"/>
                          <a:ea typeface="Cambria Math" charset="0"/>
                          <a:cs typeface="Cambria Math" charset="0"/>
                        </a:rPr>
                        <m:t>220</m:t>
                      </m:r>
                      <m:r>
                        <a:rPr kumimoji="1" lang="en-US" altLang="zh-CN" sz="2400" i="1">
                          <a:latin typeface="Cambria Math" charset="0"/>
                          <a:ea typeface="Cambria Math" charset="0"/>
                          <a:cs typeface="Cambria Math" charset="0"/>
                        </a:rPr>
                        <m:t>00</m:t>
                      </m:r>
                    </m:oMath>
                  </m:oMathPara>
                </a14:m>
                <a:endParaRPr kumimoji="1" lang="en-US" altLang="zh-CN" sz="2400" dirty="0">
                  <a:latin typeface="STKaiti" charset="-122"/>
                  <a:ea typeface="STKaiti" charset="-122"/>
                  <a:cs typeface="STKaiti"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342900" y="5743826"/>
                <a:ext cx="9448800" cy="1200329"/>
              </a:xfrm>
              <a:prstGeom prst="rect">
                <a:avLst/>
              </a:prstGeom>
              <a:blipFill>
                <a:blip r:embed="rId2"/>
                <a:stretch>
                  <a:fillRect l="-940" t="-3125"/>
                </a:stretch>
              </a:blipFill>
            </p:spPr>
            <p:txBody>
              <a:bodyPr/>
              <a:lstStyle/>
              <a:p>
                <a:r>
                  <a:rPr lang="zh-CN" altLang="en-US">
                    <a:noFill/>
                  </a:rPr>
                  <a:t> </a:t>
                </a:r>
              </a:p>
            </p:txBody>
          </p:sp>
        </mc:Fallback>
      </mc:AlternateContent>
      <p:cxnSp>
        <p:nvCxnSpPr>
          <p:cNvPr id="6" name="直线箭头连接符 5"/>
          <p:cNvCxnSpPr/>
          <p:nvPr/>
        </p:nvCxnSpPr>
        <p:spPr>
          <a:xfrm>
            <a:off x="3657600" y="3699477"/>
            <a:ext cx="73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0" y="2628293"/>
            <a:ext cx="3619500" cy="1938992"/>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假定以</a:t>
            </a:r>
            <a:r>
              <a:rPr kumimoji="1" lang="en-US" altLang="zh-CN" sz="2400" dirty="0">
                <a:latin typeface="STKaiti" charset="-122"/>
                <a:ea typeface="STKaiti" charset="-122"/>
                <a:cs typeface="STKaiti" charset="-122"/>
              </a:rPr>
              <a:t>5</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15</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40</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30</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10</a:t>
            </a:r>
            <a:r>
              <a:rPr kumimoji="1" lang="zh-CN" altLang="en-US" sz="2400" dirty="0">
                <a:latin typeface="STKaiti" charset="-122"/>
                <a:ea typeface="STKaiti" charset="-122"/>
                <a:cs typeface="STKaiti" charset="-122"/>
              </a:rPr>
              <a:t>为权值构成一棵有</a:t>
            </a:r>
            <a:r>
              <a:rPr kumimoji="1" lang="en-US" altLang="zh-CN" sz="2400" dirty="0">
                <a:latin typeface="STKaiti" charset="-122"/>
                <a:ea typeface="STKaiti" charset="-122"/>
                <a:cs typeface="STKaiti" charset="-122"/>
              </a:rPr>
              <a:t>5</a:t>
            </a:r>
            <a:r>
              <a:rPr kumimoji="1" lang="zh-CN" altLang="en-US" sz="2400" dirty="0">
                <a:latin typeface="STKaiti" charset="-122"/>
                <a:ea typeface="STKaiti" charset="-122"/>
                <a:cs typeface="STKaiti" charset="-122"/>
              </a:rPr>
              <a:t>个叶子结点的哈夫曼树。那么可以得到右图所示的判定过程。</a:t>
            </a:r>
          </a:p>
        </p:txBody>
      </p:sp>
      <p:grpSp>
        <p:nvGrpSpPr>
          <p:cNvPr id="3" name="组 2"/>
          <p:cNvGrpSpPr/>
          <p:nvPr/>
        </p:nvGrpSpPr>
        <p:grpSpPr>
          <a:xfrm>
            <a:off x="3416300" y="1880471"/>
            <a:ext cx="3937000" cy="3835533"/>
            <a:chOff x="4025900" y="1865476"/>
            <a:chExt cx="3937000" cy="3835533"/>
          </a:xfrm>
        </p:grpSpPr>
        <p:sp>
          <p:nvSpPr>
            <p:cNvPr id="8" name="椭圆 7"/>
            <p:cNvSpPr/>
            <p:nvPr/>
          </p:nvSpPr>
          <p:spPr>
            <a:xfrm>
              <a:off x="6718300" y="1865476"/>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rPr>
                <a:t>100</a:t>
              </a:r>
              <a:endParaRPr kumimoji="1" lang="zh-CN" altLang="en-US" sz="1200" dirty="0">
                <a:solidFill>
                  <a:schemeClr val="tx1"/>
                </a:solidFill>
              </a:endParaRPr>
            </a:p>
          </p:txBody>
        </p:sp>
        <p:sp>
          <p:nvSpPr>
            <p:cNvPr id="10" name="椭圆 9"/>
            <p:cNvSpPr/>
            <p:nvPr/>
          </p:nvSpPr>
          <p:spPr>
            <a:xfrm>
              <a:off x="6007100" y="2602805"/>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60</a:t>
              </a:r>
              <a:endParaRPr kumimoji="1" lang="zh-CN" altLang="en-US" dirty="0"/>
            </a:p>
          </p:txBody>
        </p:sp>
        <p:sp>
          <p:nvSpPr>
            <p:cNvPr id="11" name="椭圆 10"/>
            <p:cNvSpPr/>
            <p:nvPr/>
          </p:nvSpPr>
          <p:spPr>
            <a:xfrm>
              <a:off x="5384800" y="3408689"/>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30</a:t>
              </a:r>
              <a:endParaRPr kumimoji="1" lang="zh-CN" altLang="en-US" dirty="0"/>
            </a:p>
          </p:txBody>
        </p:sp>
        <p:sp>
          <p:nvSpPr>
            <p:cNvPr id="12" name="椭圆 11"/>
            <p:cNvSpPr/>
            <p:nvPr/>
          </p:nvSpPr>
          <p:spPr>
            <a:xfrm>
              <a:off x="4673600" y="4161149"/>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15</a:t>
              </a:r>
              <a:endParaRPr kumimoji="1" lang="zh-CN" altLang="en-US" dirty="0"/>
            </a:p>
          </p:txBody>
        </p:sp>
        <p:sp>
          <p:nvSpPr>
            <p:cNvPr id="13" name="椭圆 12"/>
            <p:cNvSpPr/>
            <p:nvPr/>
          </p:nvSpPr>
          <p:spPr>
            <a:xfrm>
              <a:off x="6045200" y="4161149"/>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及格</a:t>
              </a:r>
            </a:p>
          </p:txBody>
        </p:sp>
        <p:sp>
          <p:nvSpPr>
            <p:cNvPr id="14" name="椭圆 13"/>
            <p:cNvSpPr/>
            <p:nvPr/>
          </p:nvSpPr>
          <p:spPr>
            <a:xfrm>
              <a:off x="4025900" y="5066009"/>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C00000"/>
                  </a:solidFill>
                  <a:latin typeface="STKaiti" charset="-122"/>
                  <a:ea typeface="STKaiti" charset="-122"/>
                  <a:cs typeface="STKaiti" charset="-122"/>
                </a:rPr>
                <a:t>不及格</a:t>
              </a:r>
            </a:p>
          </p:txBody>
        </p:sp>
        <p:sp>
          <p:nvSpPr>
            <p:cNvPr id="15" name="椭圆 14"/>
            <p:cNvSpPr/>
            <p:nvPr/>
          </p:nvSpPr>
          <p:spPr>
            <a:xfrm>
              <a:off x="7340600" y="2564511"/>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中</a:t>
              </a:r>
            </a:p>
          </p:txBody>
        </p:sp>
        <p:sp>
          <p:nvSpPr>
            <p:cNvPr id="16" name="椭圆 15"/>
            <p:cNvSpPr/>
            <p:nvPr/>
          </p:nvSpPr>
          <p:spPr>
            <a:xfrm>
              <a:off x="6570192" y="3381977"/>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良</a:t>
              </a:r>
            </a:p>
          </p:txBody>
        </p:sp>
        <p:sp>
          <p:nvSpPr>
            <p:cNvPr id="17" name="椭圆 16"/>
            <p:cNvSpPr/>
            <p:nvPr/>
          </p:nvSpPr>
          <p:spPr>
            <a:xfrm>
              <a:off x="5380508" y="5066009"/>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优</a:t>
              </a:r>
            </a:p>
          </p:txBody>
        </p:sp>
        <p:cxnSp>
          <p:nvCxnSpPr>
            <p:cNvPr id="18" name="直线连接符 17"/>
            <p:cNvCxnSpPr>
              <a:stCxn id="8" idx="3"/>
              <a:endCxn id="10" idx="7"/>
            </p:cNvCxnSpPr>
            <p:nvPr/>
          </p:nvCxnSpPr>
          <p:spPr>
            <a:xfrm flipH="1">
              <a:off x="6538266" y="2407482"/>
              <a:ext cx="271168" cy="288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8" idx="5"/>
              <a:endCxn id="15" idx="1"/>
            </p:cNvCxnSpPr>
            <p:nvPr/>
          </p:nvCxnSpPr>
          <p:spPr>
            <a:xfrm>
              <a:off x="7249466" y="2407482"/>
              <a:ext cx="182268" cy="25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0" idx="3"/>
            </p:cNvCxnSpPr>
            <p:nvPr/>
          </p:nvCxnSpPr>
          <p:spPr>
            <a:xfrm flipH="1">
              <a:off x="5827066" y="3144811"/>
              <a:ext cx="271168" cy="26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cxnSpLocks/>
            </p:cNvCxnSpPr>
            <p:nvPr/>
          </p:nvCxnSpPr>
          <p:spPr>
            <a:xfrm>
              <a:off x="6570192" y="3199511"/>
              <a:ext cx="194792" cy="166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11" idx="3"/>
              <a:endCxn id="12" idx="7"/>
            </p:cNvCxnSpPr>
            <p:nvPr/>
          </p:nvCxnSpPr>
          <p:spPr>
            <a:xfrm flipH="1">
              <a:off x="5204766" y="3950695"/>
              <a:ext cx="271168" cy="30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1" idx="5"/>
              <a:endCxn id="13" idx="1"/>
            </p:cNvCxnSpPr>
            <p:nvPr/>
          </p:nvCxnSpPr>
          <p:spPr>
            <a:xfrm>
              <a:off x="5915966" y="3950695"/>
              <a:ext cx="220368" cy="30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2" idx="3"/>
            </p:cNvCxnSpPr>
            <p:nvPr/>
          </p:nvCxnSpPr>
          <p:spPr>
            <a:xfrm flipH="1">
              <a:off x="4453408" y="4703155"/>
              <a:ext cx="311326" cy="45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cxnSpLocks/>
              <a:stCxn id="12" idx="5"/>
            </p:cNvCxnSpPr>
            <p:nvPr/>
          </p:nvCxnSpPr>
          <p:spPr>
            <a:xfrm>
              <a:off x="5204766" y="4703155"/>
              <a:ext cx="288991" cy="37793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直线箭头连接符 25"/>
          <p:cNvCxnSpPr/>
          <p:nvPr/>
        </p:nvCxnSpPr>
        <p:spPr>
          <a:xfrm>
            <a:off x="6985000" y="3652454"/>
            <a:ext cx="73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组 52"/>
          <p:cNvGrpSpPr/>
          <p:nvPr/>
        </p:nvGrpSpPr>
        <p:grpSpPr>
          <a:xfrm>
            <a:off x="7886701" y="1787477"/>
            <a:ext cx="4127323" cy="2959519"/>
            <a:chOff x="7886701" y="1787477"/>
            <a:chExt cx="4127323" cy="2959519"/>
          </a:xfrm>
        </p:grpSpPr>
        <p:sp>
          <p:nvSpPr>
            <p:cNvPr id="30" name="椭圆 29"/>
            <p:cNvSpPr/>
            <p:nvPr/>
          </p:nvSpPr>
          <p:spPr>
            <a:xfrm>
              <a:off x="10075216" y="1787477"/>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latin typeface="SimSong" panose="02020300000000000000" pitchFamily="18" charset="-122"/>
                  <a:ea typeface="SimSong" panose="02020300000000000000" pitchFamily="18" charset="-122"/>
                </a:rPr>
                <a:t>&lt;80?</a:t>
              </a:r>
              <a:endParaRPr kumimoji="1" lang="zh-CN" altLang="en-US" sz="1200" b="1" dirty="0">
                <a:solidFill>
                  <a:schemeClr val="tx1"/>
                </a:solidFill>
                <a:latin typeface="SimSong" panose="02020300000000000000" pitchFamily="18" charset="-122"/>
                <a:ea typeface="SimSong" panose="02020300000000000000" pitchFamily="18" charset="-122"/>
              </a:endParaRPr>
            </a:p>
          </p:txBody>
        </p:sp>
        <p:sp>
          <p:nvSpPr>
            <p:cNvPr id="31" name="椭圆 30"/>
            <p:cNvSpPr/>
            <p:nvPr/>
          </p:nvSpPr>
          <p:spPr>
            <a:xfrm>
              <a:off x="9357666" y="2477468"/>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latin typeface="SimSong" panose="02020300000000000000" pitchFamily="18" charset="-122"/>
                  <a:ea typeface="SimSong" panose="02020300000000000000" pitchFamily="18" charset="-122"/>
                </a:rPr>
                <a:t>&lt;70?</a:t>
              </a:r>
              <a:endParaRPr kumimoji="1" lang="zh-CN" altLang="en-US" sz="1200" b="1" dirty="0">
                <a:solidFill>
                  <a:schemeClr val="tx1"/>
                </a:solidFill>
                <a:latin typeface="SimSong" panose="02020300000000000000" pitchFamily="18" charset="-122"/>
                <a:ea typeface="SimSong" panose="02020300000000000000" pitchFamily="18" charset="-122"/>
              </a:endParaRPr>
            </a:p>
          </p:txBody>
        </p:sp>
        <p:sp>
          <p:nvSpPr>
            <p:cNvPr id="33" name="椭圆 32"/>
            <p:cNvSpPr/>
            <p:nvPr/>
          </p:nvSpPr>
          <p:spPr>
            <a:xfrm>
              <a:off x="8509001" y="3255663"/>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latin typeface="SimSong" panose="02020300000000000000" pitchFamily="18" charset="-122"/>
                  <a:ea typeface="SimSong" panose="02020300000000000000" pitchFamily="18" charset="-122"/>
                </a:rPr>
                <a:t>&lt;60?</a:t>
              </a:r>
              <a:endParaRPr kumimoji="1" lang="zh-CN" altLang="en-US" sz="1200" b="1" dirty="0">
                <a:solidFill>
                  <a:schemeClr val="tx1"/>
                </a:solidFill>
                <a:latin typeface="SimSong" panose="02020300000000000000" pitchFamily="18" charset="-122"/>
                <a:ea typeface="SimSong" panose="02020300000000000000" pitchFamily="18" charset="-122"/>
              </a:endParaRPr>
            </a:p>
          </p:txBody>
        </p:sp>
        <p:sp>
          <p:nvSpPr>
            <p:cNvPr id="35" name="椭圆 34"/>
            <p:cNvSpPr/>
            <p:nvPr/>
          </p:nvSpPr>
          <p:spPr>
            <a:xfrm>
              <a:off x="10849916" y="2477468"/>
              <a:ext cx="622300" cy="635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latin typeface="SimSong" panose="02020300000000000000" pitchFamily="18" charset="-122"/>
                  <a:ea typeface="SimSong" panose="02020300000000000000" pitchFamily="18" charset="-122"/>
                </a:rPr>
                <a:t>&lt;90?</a:t>
              </a:r>
              <a:endParaRPr kumimoji="1" lang="zh-CN" altLang="en-US" sz="1200" b="1" dirty="0">
                <a:solidFill>
                  <a:schemeClr val="tx1"/>
                </a:solidFill>
                <a:latin typeface="SimSong" panose="02020300000000000000" pitchFamily="18" charset="-122"/>
                <a:ea typeface="SimSong" panose="02020300000000000000" pitchFamily="18" charset="-122"/>
              </a:endParaRPr>
            </a:p>
          </p:txBody>
        </p:sp>
        <p:cxnSp>
          <p:nvCxnSpPr>
            <p:cNvPr id="21" name="直线连接符 20"/>
            <p:cNvCxnSpPr>
              <a:cxnSpLocks/>
              <a:stCxn id="30" idx="3"/>
              <a:endCxn id="31" idx="7"/>
            </p:cNvCxnSpPr>
            <p:nvPr/>
          </p:nvCxnSpPr>
          <p:spPr>
            <a:xfrm flipH="1">
              <a:off x="9888832" y="2329483"/>
              <a:ext cx="277518" cy="240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a:cxnSpLocks/>
              <a:stCxn id="31" idx="3"/>
              <a:endCxn id="33" idx="7"/>
            </p:cNvCxnSpPr>
            <p:nvPr/>
          </p:nvCxnSpPr>
          <p:spPr>
            <a:xfrm flipH="1">
              <a:off x="9040167" y="3019474"/>
              <a:ext cx="408633" cy="329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7886701" y="4106431"/>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C00000"/>
                  </a:solidFill>
                  <a:latin typeface="STKaiti" charset="-122"/>
                  <a:ea typeface="STKaiti" charset="-122"/>
                  <a:cs typeface="STKaiti" charset="-122"/>
                </a:rPr>
                <a:t>不及格</a:t>
              </a:r>
            </a:p>
          </p:txBody>
        </p:sp>
        <p:sp>
          <p:nvSpPr>
            <p:cNvPr id="37" name="椭圆 36"/>
            <p:cNvSpPr/>
            <p:nvPr/>
          </p:nvSpPr>
          <p:spPr>
            <a:xfrm>
              <a:off x="8826500" y="4111996"/>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及格</a:t>
              </a:r>
            </a:p>
          </p:txBody>
        </p:sp>
        <p:sp>
          <p:nvSpPr>
            <p:cNvPr id="38" name="椭圆 37"/>
            <p:cNvSpPr/>
            <p:nvPr/>
          </p:nvSpPr>
          <p:spPr>
            <a:xfrm>
              <a:off x="9764066" y="3294594"/>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中</a:t>
              </a:r>
            </a:p>
          </p:txBody>
        </p:sp>
        <p:sp>
          <p:nvSpPr>
            <p:cNvPr id="39" name="椭圆 38"/>
            <p:cNvSpPr/>
            <p:nvPr/>
          </p:nvSpPr>
          <p:spPr>
            <a:xfrm>
              <a:off x="10564166" y="3310517"/>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良</a:t>
              </a:r>
            </a:p>
          </p:txBody>
        </p:sp>
        <p:sp>
          <p:nvSpPr>
            <p:cNvPr id="40" name="椭圆 39"/>
            <p:cNvSpPr/>
            <p:nvPr/>
          </p:nvSpPr>
          <p:spPr>
            <a:xfrm>
              <a:off x="11391724" y="3310517"/>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C00000"/>
                  </a:solidFill>
                  <a:latin typeface="STKaiti" charset="-122"/>
                  <a:ea typeface="STKaiti" charset="-122"/>
                  <a:cs typeface="STKaiti" charset="-122"/>
                </a:rPr>
                <a:t>优</a:t>
              </a:r>
            </a:p>
          </p:txBody>
        </p:sp>
        <p:cxnSp>
          <p:nvCxnSpPr>
            <p:cNvPr id="42" name="直线连接符 41"/>
            <p:cNvCxnSpPr>
              <a:cxnSpLocks/>
              <a:stCxn id="31" idx="5"/>
              <a:endCxn id="38" idx="0"/>
            </p:cNvCxnSpPr>
            <p:nvPr/>
          </p:nvCxnSpPr>
          <p:spPr>
            <a:xfrm>
              <a:off x="9888832" y="3019474"/>
              <a:ext cx="186384" cy="275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cxnSpLocks/>
              <a:stCxn id="33" idx="3"/>
              <a:endCxn id="36" idx="7"/>
            </p:cNvCxnSpPr>
            <p:nvPr/>
          </p:nvCxnSpPr>
          <p:spPr>
            <a:xfrm flipH="1">
              <a:off x="8417867" y="3797669"/>
              <a:ext cx="182268" cy="401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线连接符 45"/>
            <p:cNvCxnSpPr>
              <a:cxnSpLocks/>
              <a:endCxn id="37" idx="0"/>
            </p:cNvCxnSpPr>
            <p:nvPr/>
          </p:nvCxnSpPr>
          <p:spPr>
            <a:xfrm>
              <a:off x="8942859" y="3890663"/>
              <a:ext cx="194791" cy="221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p:nvPr/>
          </p:nvCxnSpPr>
          <p:spPr>
            <a:xfrm>
              <a:off x="10697516" y="2237881"/>
              <a:ext cx="321615" cy="276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flipH="1">
              <a:off x="10875316" y="3112468"/>
              <a:ext cx="160984" cy="226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线连接符 51"/>
            <p:cNvCxnSpPr>
              <a:cxnSpLocks/>
              <a:stCxn id="35" idx="5"/>
            </p:cNvCxnSpPr>
            <p:nvPr/>
          </p:nvCxnSpPr>
          <p:spPr>
            <a:xfrm>
              <a:off x="11381082" y="3019474"/>
              <a:ext cx="243534" cy="291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21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dissolv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b="1" dirty="0">
                <a:solidFill>
                  <a:schemeClr val="tx1"/>
                </a:solidFill>
                <a:latin typeface="STKaiti" charset="-122"/>
                <a:ea typeface="STKaiti" charset="-122"/>
                <a:cs typeface="STKaiti" charset="-122"/>
              </a:rPr>
              <a:t>练习题：</a:t>
            </a:r>
          </a:p>
        </p:txBody>
      </p:sp>
      <p:sp>
        <p:nvSpPr>
          <p:cNvPr id="10" name="矩形 9"/>
          <p:cNvSpPr/>
          <p:nvPr/>
        </p:nvSpPr>
        <p:spPr>
          <a:xfrm>
            <a:off x="414984" y="1456380"/>
            <a:ext cx="8144816" cy="2062103"/>
          </a:xfrm>
          <a:prstGeom prst="rect">
            <a:avLst/>
          </a:prstGeom>
        </p:spPr>
        <p:txBody>
          <a:bodyPr wrap="square">
            <a:spAutoFit/>
          </a:bodyPr>
          <a:lstStyle/>
          <a:p>
            <a:r>
              <a:rPr kumimoji="1" lang="zh-CN" altLang="en-US" sz="3200" dirty="0">
                <a:latin typeface="STKaiti" charset="-122"/>
                <a:ea typeface="STKaiti" charset="-122"/>
                <a:cs typeface="STKaiti" charset="-122"/>
              </a:rPr>
              <a:t>假设有一组权值</a:t>
            </a:r>
            <a:r>
              <a:rPr kumimoji="1" lang="en-US" altLang="zh-CN" sz="3200" dirty="0">
                <a:latin typeface="STKaiti" charset="-122"/>
                <a:ea typeface="STKaiti" charset="-122"/>
                <a:cs typeface="STKaiti" charset="-122"/>
              </a:rPr>
              <a:t>WG=1</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3</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10</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15</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23</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35</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47</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66</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80</a:t>
            </a:r>
            <a:r>
              <a:rPr kumimoji="1" lang="zh-CN" altLang="en-US" sz="3200" dirty="0">
                <a:latin typeface="STKaiti" charset="-122"/>
                <a:ea typeface="STKaiti" charset="-122"/>
                <a:cs typeface="STKaiti" charset="-122"/>
              </a:rPr>
              <a:t>、</a:t>
            </a:r>
            <a:r>
              <a:rPr kumimoji="1" lang="en-US" altLang="zh-CN" sz="3200" dirty="0">
                <a:latin typeface="STKaiti" charset="-122"/>
                <a:ea typeface="STKaiti" charset="-122"/>
                <a:cs typeface="STKaiti" charset="-122"/>
              </a:rPr>
              <a:t>99</a:t>
            </a:r>
            <a:r>
              <a:rPr kumimoji="1" lang="zh-CN" altLang="en-US" sz="3200" dirty="0">
                <a:latin typeface="STKaiti" charset="-122"/>
                <a:ea typeface="STKaiti" charset="-122"/>
                <a:cs typeface="STKaiti" charset="-122"/>
              </a:rPr>
              <a:t>。</a:t>
            </a:r>
            <a:endParaRPr kumimoji="1" lang="en-US" altLang="zh-CN" sz="3200" dirty="0">
              <a:latin typeface="STKaiti" charset="-122"/>
              <a:ea typeface="STKaiti" charset="-122"/>
              <a:cs typeface="STKaiti" charset="-122"/>
            </a:endParaRPr>
          </a:p>
          <a:p>
            <a:endParaRPr kumimoji="1" lang="en-US" altLang="zh-CN" sz="3200" dirty="0">
              <a:latin typeface="STKaiti" charset="-122"/>
              <a:ea typeface="STKaiti" charset="-122"/>
              <a:cs typeface="STKaiti" charset="-122"/>
            </a:endParaRPr>
          </a:p>
          <a:p>
            <a:r>
              <a:rPr kumimoji="1" lang="zh-CN" altLang="en-US" sz="3200" dirty="0">
                <a:latin typeface="STKaiti" charset="-122"/>
                <a:ea typeface="STKaiti" charset="-122"/>
                <a:cs typeface="STKaiti" charset="-122"/>
              </a:rPr>
              <a:t>给出其哈夫曼树，并计算带权的路径长度。</a:t>
            </a:r>
            <a:endParaRPr kumimoji="1" lang="en-US" altLang="zh-CN" sz="3200" dirty="0">
              <a:latin typeface="STKaiti" charset="-122"/>
              <a:ea typeface="STKaiti" charset="-122"/>
              <a:cs typeface="STKaiti" charset="-122"/>
            </a:endParaRPr>
          </a:p>
        </p:txBody>
      </p:sp>
    </p:spTree>
    <p:extLst>
      <p:ext uri="{BB962C8B-B14F-4D97-AF65-F5344CB8AC3E}">
        <p14:creationId xmlns:p14="http://schemas.microsoft.com/office/powerpoint/2010/main" val="221686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704933"/>
            <a:ext cx="9668816" cy="3970318"/>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哈夫曼编码是一种字符编码方式。根据字符在文件中出现的频率来建立一个用</a:t>
            </a:r>
            <a:r>
              <a:rPr kumimoji="1" lang="en-US" altLang="zh-CN" sz="2800" dirty="0">
                <a:latin typeface="STKaiti" charset="-122"/>
                <a:ea typeface="STKaiti" charset="-122"/>
                <a:cs typeface="STKaiti" charset="-122"/>
              </a:rPr>
              <a:t>0</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串表示各字符，使平均每个字符的码长最短的最优表现形式。</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在远程通讯时，需要将待传字符转换成二进制的字符串。</a:t>
            </a:r>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比如需要传送的内容为：‘</a:t>
            </a:r>
            <a:r>
              <a:rPr kumimoji="1" lang="en-US" altLang="zh-CN" sz="2800" dirty="0">
                <a:latin typeface="STKaiti" charset="-122"/>
                <a:ea typeface="STKaiti" charset="-122"/>
                <a:cs typeface="STKaiti" charset="-122"/>
              </a:rPr>
              <a:t>ABACCDA</a:t>
            </a:r>
            <a:r>
              <a:rPr kumimoji="1" lang="zh-CN" altLang="en-US" sz="2800" dirty="0">
                <a:latin typeface="STKaiti" charset="-122"/>
                <a:ea typeface="STKaiti" charset="-122"/>
                <a:cs typeface="STKaiti" charset="-122"/>
              </a:rPr>
              <a:t>’，这里只有</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个字符，可以用两位的二进制字符串进行区分。</a:t>
            </a:r>
            <a:endParaRPr kumimoji="1" lang="en-US" altLang="zh-CN" sz="2800" dirty="0">
              <a:latin typeface="STKaiti" charset="-122"/>
              <a:ea typeface="STKaiti" charset="-122"/>
              <a:cs typeface="STKaiti" charset="-122"/>
            </a:endParaRPr>
          </a:p>
        </p:txBody>
      </p:sp>
      <p:sp>
        <p:nvSpPr>
          <p:cNvPr id="3" name="文本框 2"/>
          <p:cNvSpPr txBox="1"/>
          <p:nvPr/>
        </p:nvSpPr>
        <p:spPr>
          <a:xfrm>
            <a:off x="262265" y="5044986"/>
            <a:ext cx="3420416" cy="1938992"/>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编码方式：</a:t>
            </a:r>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A——00</a:t>
            </a:r>
          </a:p>
          <a:p>
            <a:r>
              <a:rPr kumimoji="1" lang="en-US" altLang="zh-CN" sz="2400" dirty="0">
                <a:latin typeface="STKaiti" charset="-122"/>
                <a:ea typeface="STKaiti" charset="-122"/>
                <a:cs typeface="STKaiti" charset="-122"/>
              </a:rPr>
              <a:t>B——01</a:t>
            </a:r>
          </a:p>
          <a:p>
            <a:r>
              <a:rPr kumimoji="1" lang="en-US" altLang="zh-CN" sz="2400" dirty="0">
                <a:latin typeface="STKaiti" charset="-122"/>
                <a:ea typeface="STKaiti" charset="-122"/>
                <a:cs typeface="STKaiti" charset="-122"/>
              </a:rPr>
              <a:t>C——10</a:t>
            </a:r>
          </a:p>
          <a:p>
            <a:r>
              <a:rPr kumimoji="1" lang="en-US" altLang="zh-CN" sz="2400" dirty="0">
                <a:latin typeface="STKaiti" charset="-122"/>
                <a:ea typeface="STKaiti" charset="-122"/>
                <a:cs typeface="STKaiti" charset="-122"/>
              </a:rPr>
              <a:t>D——11</a:t>
            </a:r>
          </a:p>
        </p:txBody>
      </p:sp>
      <p:sp>
        <p:nvSpPr>
          <p:cNvPr id="6" name="右箭头 5"/>
          <p:cNvSpPr/>
          <p:nvPr/>
        </p:nvSpPr>
        <p:spPr>
          <a:xfrm>
            <a:off x="1972473" y="6014482"/>
            <a:ext cx="935827" cy="3736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3386465" y="5414317"/>
            <a:ext cx="3420416"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ABACCDA</a:t>
            </a:r>
            <a:r>
              <a:rPr kumimoji="1" lang="zh-CN" altLang="en-US" sz="2400" dirty="0">
                <a:latin typeface="STKaiti" charset="-122"/>
                <a:ea typeface="STKaiti" charset="-122"/>
                <a:cs typeface="STKaiti" charset="-122"/>
              </a:rPr>
              <a:t>’</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00010010101100</a:t>
            </a:r>
            <a:endParaRPr kumimoji="1" lang="zh-CN" altLang="en-US" sz="2400" dirty="0">
              <a:latin typeface="STKaiti" charset="-122"/>
              <a:ea typeface="STKaiti" charset="-122"/>
              <a:cs typeface="STKaiti" charset="-122"/>
            </a:endParaRPr>
          </a:p>
        </p:txBody>
      </p:sp>
      <p:sp>
        <p:nvSpPr>
          <p:cNvPr id="10" name="文本框 9"/>
          <p:cNvSpPr txBox="1"/>
          <p:nvPr/>
        </p:nvSpPr>
        <p:spPr>
          <a:xfrm>
            <a:off x="6921180" y="5414317"/>
            <a:ext cx="3759519"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如果对于出现次数较多的字符，采用尽可能短的编码，可以</a:t>
            </a:r>
            <a:r>
              <a:rPr kumimoji="1" lang="zh-CN" altLang="en-US" sz="2400">
                <a:latin typeface="STKaiti" charset="-122"/>
                <a:ea typeface="STKaiti" charset="-122"/>
                <a:cs typeface="STKaiti" charset="-122"/>
              </a:rPr>
              <a:t>缩减总长度</a:t>
            </a:r>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3616396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704933"/>
            <a:ext cx="9668816" cy="523220"/>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p:txBody>
      </p:sp>
      <p:sp>
        <p:nvSpPr>
          <p:cNvPr id="3" name="文本框 2"/>
          <p:cNvSpPr txBox="1"/>
          <p:nvPr/>
        </p:nvSpPr>
        <p:spPr>
          <a:xfrm>
            <a:off x="516265" y="1827977"/>
            <a:ext cx="1922135" cy="1938992"/>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编码方式：</a:t>
            </a:r>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A——0</a:t>
            </a:r>
          </a:p>
          <a:p>
            <a:r>
              <a:rPr kumimoji="1" lang="en-US" altLang="zh-CN" sz="2400" dirty="0">
                <a:latin typeface="STKaiti" charset="-122"/>
                <a:ea typeface="STKaiti" charset="-122"/>
                <a:cs typeface="STKaiti" charset="-122"/>
              </a:rPr>
              <a:t>B——00</a:t>
            </a:r>
          </a:p>
          <a:p>
            <a:r>
              <a:rPr kumimoji="1" lang="en-US" altLang="zh-CN" sz="2400" dirty="0">
                <a:latin typeface="STKaiti" charset="-122"/>
                <a:ea typeface="STKaiti" charset="-122"/>
                <a:cs typeface="STKaiti" charset="-122"/>
              </a:rPr>
              <a:t>C——1</a:t>
            </a:r>
          </a:p>
          <a:p>
            <a:r>
              <a:rPr kumimoji="1" lang="en-US" altLang="zh-CN" sz="2400" dirty="0">
                <a:latin typeface="STKaiti" charset="-122"/>
                <a:ea typeface="STKaiti" charset="-122"/>
                <a:cs typeface="STKaiti" charset="-122"/>
              </a:rPr>
              <a:t>D——01</a:t>
            </a:r>
          </a:p>
        </p:txBody>
      </p:sp>
      <p:sp>
        <p:nvSpPr>
          <p:cNvPr id="6" name="右箭头 5"/>
          <p:cNvSpPr/>
          <p:nvPr/>
        </p:nvSpPr>
        <p:spPr>
          <a:xfrm>
            <a:off x="2226473" y="2507213"/>
            <a:ext cx="935827" cy="3736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3500764" y="2093857"/>
            <a:ext cx="1972936"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ABACCDA</a:t>
            </a:r>
            <a:r>
              <a:rPr kumimoji="1" lang="zh-CN" altLang="en-US" sz="2400" dirty="0">
                <a:latin typeface="STKaiti" charset="-122"/>
                <a:ea typeface="STKaiti" charset="-122"/>
                <a:cs typeface="STKaiti" charset="-122"/>
              </a:rPr>
              <a:t>’</a:t>
            </a:r>
            <a:endParaRPr kumimoji="1" lang="en-US" altLang="zh-CN" sz="2400" dirty="0">
              <a:latin typeface="STKaiti" charset="-122"/>
              <a:ea typeface="STKaiti" charset="-122"/>
              <a:cs typeface="STKaiti" charset="-122"/>
            </a:endParaRPr>
          </a:p>
          <a:p>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000011010</a:t>
            </a:r>
            <a:endParaRPr kumimoji="1" lang="zh-CN" altLang="en-US" sz="2400" dirty="0">
              <a:latin typeface="STKaiti" charset="-122"/>
              <a:ea typeface="STKaiti" charset="-122"/>
              <a:cs typeface="STKaiti" charset="-122"/>
            </a:endParaRPr>
          </a:p>
        </p:txBody>
      </p:sp>
      <p:sp>
        <p:nvSpPr>
          <p:cNvPr id="10" name="文本框 9"/>
          <p:cNvSpPr txBox="1"/>
          <p:nvPr/>
        </p:nvSpPr>
        <p:spPr>
          <a:xfrm>
            <a:off x="516265" y="4366793"/>
            <a:ext cx="8869035" cy="954107"/>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虽然此时传送的总长度减少到</a:t>
            </a:r>
            <a:r>
              <a:rPr kumimoji="1" lang="en-US" altLang="zh-CN" sz="2800" dirty="0">
                <a:latin typeface="STKaiti" charset="-122"/>
                <a:ea typeface="STKaiti" charset="-122"/>
                <a:cs typeface="STKaiti" charset="-122"/>
              </a:rPr>
              <a:t>9</a:t>
            </a:r>
            <a:r>
              <a:rPr kumimoji="1" lang="zh-CN" altLang="en-US" sz="2800" dirty="0">
                <a:latin typeface="STKaiti" charset="-122"/>
                <a:ea typeface="STKaiti" charset="-122"/>
                <a:cs typeface="STKaiti" charset="-122"/>
              </a:rPr>
              <a:t>，但是这样的内容无法实现准确译码</a:t>
            </a:r>
          </a:p>
        </p:txBody>
      </p:sp>
      <p:sp>
        <p:nvSpPr>
          <p:cNvPr id="8" name="右箭头 7"/>
          <p:cNvSpPr/>
          <p:nvPr/>
        </p:nvSpPr>
        <p:spPr>
          <a:xfrm>
            <a:off x="5579273" y="2527306"/>
            <a:ext cx="935827" cy="3736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6840864" y="2478533"/>
            <a:ext cx="2315836" cy="1569660"/>
          </a:xfrm>
          <a:prstGeom prst="rect">
            <a:avLst/>
          </a:prstGeom>
          <a:noFill/>
        </p:spPr>
        <p:txBody>
          <a:bodyPr wrap="square" rtlCol="0">
            <a:spAutoFit/>
          </a:bodyPr>
          <a:lstStyle/>
          <a:p>
            <a:r>
              <a:rPr kumimoji="1" lang="en-US" altLang="zh-CN" sz="2400" dirty="0">
                <a:latin typeface="STKaiti" charset="-122"/>
                <a:ea typeface="STKaiti" charset="-122"/>
                <a:cs typeface="STKaiti" charset="-122"/>
              </a:rPr>
              <a:t>0000 </a:t>
            </a:r>
            <a:r>
              <a:rPr kumimoji="1" lang="zh-CN" altLang="en-US" sz="2400" dirty="0">
                <a:latin typeface="STKaiti" charset="-122"/>
                <a:ea typeface="STKaiti" charset="-122"/>
                <a:cs typeface="STKaiti" charset="-122"/>
              </a:rPr>
              <a:t>译成什么？</a:t>
            </a:r>
            <a:endParaRPr kumimoji="1" lang="en-US" altLang="zh-CN" sz="2400" dirty="0">
              <a:latin typeface="STKaiti" charset="-122"/>
              <a:ea typeface="STKaiti" charset="-122"/>
              <a:cs typeface="STKaiti" charset="-122"/>
            </a:endParaRPr>
          </a:p>
          <a:p>
            <a:r>
              <a:rPr kumimoji="1" lang="en-US" altLang="zh-CN" sz="2400" dirty="0">
                <a:latin typeface="STKaiti" charset="-122"/>
                <a:ea typeface="STKaiti" charset="-122"/>
                <a:cs typeface="STKaiti" charset="-122"/>
              </a:rPr>
              <a:t>AAAA?</a:t>
            </a:r>
          </a:p>
          <a:p>
            <a:r>
              <a:rPr kumimoji="1" lang="en-US" altLang="zh-CN" sz="2400" dirty="0">
                <a:latin typeface="STKaiti" charset="-122"/>
                <a:ea typeface="STKaiti" charset="-122"/>
                <a:cs typeface="STKaiti" charset="-122"/>
              </a:rPr>
              <a:t>ABA?</a:t>
            </a:r>
          </a:p>
          <a:p>
            <a:r>
              <a:rPr kumimoji="1" lang="en-US" altLang="zh-CN" sz="2400" dirty="0">
                <a:latin typeface="STKaiti" charset="-122"/>
                <a:ea typeface="STKaiti" charset="-122"/>
                <a:cs typeface="STKaiti" charset="-122"/>
              </a:rPr>
              <a:t>BB?</a:t>
            </a:r>
            <a:endParaRPr kumimoji="1" lang="zh-CN" altLang="en-US" sz="2400" dirty="0">
              <a:latin typeface="STKaiti" charset="-122"/>
              <a:ea typeface="STKaiti" charset="-122"/>
              <a:cs typeface="STKaiti" charset="-122"/>
            </a:endParaRPr>
          </a:p>
        </p:txBody>
      </p:sp>
      <p:sp>
        <p:nvSpPr>
          <p:cNvPr id="12" name="文本框 11"/>
          <p:cNvSpPr txBox="1"/>
          <p:nvPr/>
        </p:nvSpPr>
        <p:spPr>
          <a:xfrm>
            <a:off x="516264" y="5439400"/>
            <a:ext cx="8869035" cy="1384995"/>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原因是</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的编码与</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的编码开始（前缀）部分相同。如果对字符进行不等长编码时，一定要求任一字符的编码都不是其他字符的前缀。</a:t>
            </a:r>
          </a:p>
        </p:txBody>
      </p:sp>
    </p:spTree>
    <p:extLst>
      <p:ext uri="{BB962C8B-B14F-4D97-AF65-F5344CB8AC3E}">
        <p14:creationId xmlns:p14="http://schemas.microsoft.com/office/powerpoint/2010/main" val="23650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9" grpId="0"/>
      <p:bldP spid="10" grpId="0"/>
      <p:bldP spid="8" grpId="0" animBg="1"/>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704933"/>
            <a:ext cx="9668816" cy="1815882"/>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利用哈夫曼树设计二进制的前缀编码，可以满足内容总长最短的需要。</a:t>
            </a:r>
            <a:endParaRPr kumimoji="1" lang="en-US" altLang="zh-CN" sz="2800" dirty="0">
              <a:latin typeface="STKaiti" charset="-122"/>
              <a:ea typeface="STKaiti" charset="-122"/>
              <a:cs typeface="STKaiti" charset="-122"/>
            </a:endParaRPr>
          </a:p>
        </p:txBody>
      </p:sp>
      <p:sp>
        <p:nvSpPr>
          <p:cNvPr id="3" name="文本框 2"/>
          <p:cNvSpPr txBox="1"/>
          <p:nvPr/>
        </p:nvSpPr>
        <p:spPr>
          <a:xfrm>
            <a:off x="414983" y="2898564"/>
            <a:ext cx="10494317" cy="3416320"/>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构造哈夫曼编码的方法：</a:t>
            </a:r>
            <a:endParaRPr kumimoji="1" lang="en-US" altLang="zh-CN" sz="2400" dirty="0">
              <a:latin typeface="STKaiti" charset="-122"/>
              <a:ea typeface="STKaiti" charset="-122"/>
              <a:cs typeface="STKaiti" charset="-122"/>
            </a:endParaRPr>
          </a:p>
          <a:p>
            <a:pPr marL="457200" indent="-457200">
              <a:buFont typeface="+mj-ea"/>
              <a:buAutoNum type="circleNumDbPlain"/>
            </a:pPr>
            <a:r>
              <a:rPr lang="zh-CN" altLang="en-US" sz="2400" dirty="0">
                <a:latin typeface="STKaiti" charset="-122"/>
                <a:ea typeface="STKaiti" charset="-122"/>
                <a:cs typeface="STKaiti" charset="-122"/>
              </a:rPr>
              <a:t>统计字符集中每个字符出现的平均概率</a:t>
            </a:r>
            <a:r>
              <a:rPr lang="en-US" altLang="zh-CN" sz="2400" dirty="0">
                <a:latin typeface="STKaiti" charset="-122"/>
                <a:ea typeface="STKaiti" charset="-122"/>
                <a:cs typeface="STKaiti" charset="-122"/>
              </a:rPr>
              <a:t>(</a:t>
            </a:r>
            <a:r>
              <a:rPr lang="zh-CN" altLang="en-US" sz="2400" dirty="0">
                <a:latin typeface="STKaiti" charset="-122"/>
                <a:ea typeface="STKaiti" charset="-122"/>
                <a:cs typeface="STKaiti" charset="-122"/>
              </a:rPr>
              <a:t>概率越大，要求编码越短</a:t>
            </a:r>
            <a:r>
              <a:rPr lang="en-US" altLang="zh-CN" sz="2400" dirty="0">
                <a:latin typeface="STKaiti" charset="-122"/>
                <a:ea typeface="STKaiti" charset="-122"/>
                <a:cs typeface="STKaiti" charset="-122"/>
              </a:rPr>
              <a:t>)</a:t>
            </a:r>
            <a:r>
              <a:rPr lang="zh-CN" altLang="en-US" sz="2400" dirty="0">
                <a:latin typeface="STKaiti" charset="-122"/>
                <a:ea typeface="STKaiti" charset="-122"/>
                <a:cs typeface="STKaiti" charset="-122"/>
              </a:rPr>
              <a:t>。</a:t>
            </a:r>
            <a:endParaRPr lang="en-US" altLang="zh-CN" sz="2400" dirty="0">
              <a:latin typeface="STKaiti" charset="-122"/>
              <a:ea typeface="STKaiti" charset="-122"/>
              <a:cs typeface="STKaiti" charset="-122"/>
            </a:endParaRPr>
          </a:p>
          <a:p>
            <a:pPr marL="457200" indent="-457200">
              <a:buFont typeface="+mj-ea"/>
              <a:buAutoNum type="circleNumDbPlain"/>
            </a:pPr>
            <a:endParaRPr lang="en-US" altLang="zh-CN" sz="2400" dirty="0">
              <a:latin typeface="STKaiti" charset="-122"/>
              <a:ea typeface="STKaiti" charset="-122"/>
              <a:cs typeface="STKaiti" charset="-122"/>
            </a:endParaRPr>
          </a:p>
          <a:p>
            <a:pPr marL="457200" indent="-457200">
              <a:buFont typeface="+mj-ea"/>
              <a:buAutoNum type="circleNumDbPlain"/>
            </a:pPr>
            <a:r>
              <a:rPr lang="zh-CN" altLang="en-US" sz="2400" dirty="0">
                <a:latin typeface="STKaiti" charset="-122"/>
                <a:ea typeface="STKaiti" charset="-122"/>
                <a:cs typeface="STKaiti" charset="-122"/>
              </a:rPr>
              <a:t>利用哈夫曼树的特点：权越大的叶子离根越近</a:t>
            </a:r>
            <a:r>
              <a:rPr lang="en-US" altLang="zh-CN" sz="2400" dirty="0">
                <a:latin typeface="STKaiti" charset="-122"/>
                <a:ea typeface="STKaiti" charset="-122"/>
                <a:cs typeface="STKaiti" charset="-122"/>
              </a:rPr>
              <a:t>;</a:t>
            </a:r>
            <a:r>
              <a:rPr lang="zh-CN" altLang="en-US" sz="2400" dirty="0">
                <a:latin typeface="STKaiti" charset="-122"/>
                <a:ea typeface="STKaiti" charset="-122"/>
                <a:cs typeface="STKaiti" charset="-122"/>
              </a:rPr>
              <a:t>将每个字符的概率值作为权值，构造哈夫曼树。则概率越大的结点，路径越短</a:t>
            </a:r>
            <a:endParaRPr lang="en-US" altLang="zh-CN" sz="2400" dirty="0">
              <a:latin typeface="STKaiti" charset="-122"/>
              <a:ea typeface="STKaiti" charset="-122"/>
              <a:cs typeface="STKaiti" charset="-122"/>
            </a:endParaRPr>
          </a:p>
          <a:p>
            <a:pPr marL="457200" indent="-457200">
              <a:buFont typeface="+mj-ea"/>
              <a:buAutoNum type="circleNumDbPlain"/>
            </a:pPr>
            <a:endParaRPr lang="en-US" altLang="zh-CN" sz="2400" dirty="0">
              <a:latin typeface="STKaiti" charset="-122"/>
              <a:ea typeface="STKaiti" charset="-122"/>
              <a:cs typeface="STKaiti" charset="-122"/>
            </a:endParaRPr>
          </a:p>
          <a:p>
            <a:pPr marL="457200" indent="-457200">
              <a:buFont typeface="+mj-ea"/>
              <a:buAutoNum type="circleNumDbPlain"/>
            </a:pPr>
            <a:r>
              <a:rPr lang="zh-CN" altLang="en-US" sz="2400" dirty="0">
                <a:latin typeface="STKaiti" charset="-122"/>
                <a:ea typeface="STKaiti" charset="-122"/>
                <a:cs typeface="STKaiti" charset="-122"/>
              </a:rPr>
              <a:t>在哈夫曼树的每个分支上标上</a:t>
            </a:r>
            <a:r>
              <a:rPr lang="en-US" altLang="zh-CN" sz="2400" dirty="0">
                <a:latin typeface="STKaiti" charset="-122"/>
                <a:ea typeface="STKaiti" charset="-122"/>
                <a:cs typeface="STKaiti" charset="-122"/>
              </a:rPr>
              <a:t>0</a:t>
            </a:r>
            <a:r>
              <a:rPr lang="zh-CN" altLang="en-US" sz="2400" dirty="0">
                <a:latin typeface="STKaiti" charset="-122"/>
                <a:ea typeface="STKaiti" charset="-122"/>
                <a:cs typeface="STKaiti" charset="-122"/>
              </a:rPr>
              <a:t>或</a:t>
            </a:r>
            <a:r>
              <a:rPr lang="en-US" altLang="zh-CN" sz="2400" dirty="0">
                <a:latin typeface="STKaiti" charset="-122"/>
                <a:ea typeface="STKaiti" charset="-122"/>
                <a:cs typeface="STKaiti" charset="-122"/>
              </a:rPr>
              <a:t>1</a:t>
            </a:r>
            <a:r>
              <a:rPr lang="zh-CN" altLang="en-US" sz="2400" dirty="0">
                <a:latin typeface="STKaiti" charset="-122"/>
                <a:ea typeface="STKaiti" charset="-122"/>
                <a:cs typeface="STKaiti" charset="-122"/>
              </a:rPr>
              <a:t>：结点的左分支标</a:t>
            </a:r>
            <a:r>
              <a:rPr lang="en-US" altLang="zh-CN" sz="2400" dirty="0">
                <a:latin typeface="STKaiti" charset="-122"/>
                <a:ea typeface="STKaiti" charset="-122"/>
                <a:cs typeface="STKaiti" charset="-122"/>
              </a:rPr>
              <a:t>0</a:t>
            </a:r>
            <a:r>
              <a:rPr lang="zh-CN" altLang="en-US" sz="2400" dirty="0">
                <a:latin typeface="STKaiti" charset="-122"/>
                <a:ea typeface="STKaiti" charset="-122"/>
                <a:cs typeface="STKaiti" charset="-122"/>
              </a:rPr>
              <a:t>，右分支标</a:t>
            </a:r>
            <a:r>
              <a:rPr lang="en-US" altLang="zh-CN" sz="2400" dirty="0">
                <a:latin typeface="STKaiti" charset="-122"/>
                <a:ea typeface="STKaiti" charset="-122"/>
                <a:cs typeface="STKaiti" charset="-122"/>
              </a:rPr>
              <a:t>1</a:t>
            </a:r>
            <a:r>
              <a:rPr lang="zh-CN" altLang="en-US" sz="2400" dirty="0">
                <a:latin typeface="STKaiti" charset="-122"/>
                <a:ea typeface="STKaiti" charset="-122"/>
                <a:cs typeface="STKaiti" charset="-122"/>
              </a:rPr>
              <a:t>。把从根到每个叶子的路径上的标号连接起来，作为该叶子代表的字符的编码。</a:t>
            </a:r>
          </a:p>
          <a:p>
            <a:pPr marL="457200" indent="-457200">
              <a:buFont typeface="+mj-ea"/>
              <a:buAutoNum type="circleNumDbPlain"/>
            </a:pPr>
            <a:endParaRPr kumimoji="1" lang="en-US"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38473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704933"/>
            <a:ext cx="9668816" cy="1384995"/>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比如需要传送的内容为：‘</a:t>
            </a:r>
            <a:r>
              <a:rPr kumimoji="1" lang="en-US" altLang="zh-CN" sz="2800" dirty="0">
                <a:latin typeface="STKaiti" charset="-122"/>
                <a:ea typeface="STKaiti" charset="-122"/>
                <a:cs typeface="STKaiti" charset="-122"/>
              </a:rPr>
              <a:t>ABACCDA</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3" name="文本框 2"/>
          <p:cNvSpPr txBox="1"/>
          <p:nvPr/>
        </p:nvSpPr>
        <p:spPr>
          <a:xfrm>
            <a:off x="1130157" y="2576673"/>
            <a:ext cx="3420416" cy="2677656"/>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哈夫曼编码方式：</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en-US" altLang="zh-CN" sz="2800" dirty="0">
                <a:latin typeface="STKaiti" charset="-122"/>
                <a:ea typeface="STKaiti" charset="-122"/>
                <a:cs typeface="STKaiti" charset="-122"/>
              </a:rPr>
              <a:t>A——0</a:t>
            </a:r>
          </a:p>
          <a:p>
            <a:r>
              <a:rPr kumimoji="1" lang="en-US" altLang="zh-CN" sz="2800" dirty="0">
                <a:latin typeface="STKaiti" charset="-122"/>
                <a:ea typeface="STKaiti" charset="-122"/>
                <a:cs typeface="STKaiti" charset="-122"/>
              </a:rPr>
              <a:t>C——10</a:t>
            </a:r>
          </a:p>
          <a:p>
            <a:r>
              <a:rPr kumimoji="1" lang="en-US" altLang="zh-CN" sz="2800" dirty="0">
                <a:latin typeface="STKaiti" charset="-122"/>
                <a:ea typeface="STKaiti" charset="-122"/>
                <a:cs typeface="STKaiti" charset="-122"/>
              </a:rPr>
              <a:t>B——110</a:t>
            </a:r>
          </a:p>
          <a:p>
            <a:r>
              <a:rPr kumimoji="1" lang="en-US" altLang="zh-CN" sz="2800" dirty="0">
                <a:latin typeface="STKaiti" charset="-122"/>
                <a:ea typeface="STKaiti" charset="-122"/>
                <a:cs typeface="STKaiti" charset="-122"/>
              </a:rPr>
              <a:t>D——111</a:t>
            </a:r>
          </a:p>
        </p:txBody>
      </p:sp>
      <p:sp>
        <p:nvSpPr>
          <p:cNvPr id="8" name="椭圆 7"/>
          <p:cNvSpPr/>
          <p:nvPr/>
        </p:nvSpPr>
        <p:spPr>
          <a:xfrm>
            <a:off x="7188200" y="1454928"/>
            <a:ext cx="622300"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1" name="椭圆 10"/>
          <p:cNvSpPr/>
          <p:nvPr/>
        </p:nvSpPr>
        <p:spPr>
          <a:xfrm>
            <a:off x="6495731" y="2319252"/>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A</a:t>
            </a:r>
            <a:endParaRPr kumimoji="1" lang="zh-CN" altLang="en-US" sz="2000" dirty="0">
              <a:solidFill>
                <a:schemeClr val="tx1"/>
              </a:solidFill>
              <a:latin typeface="STKaiti" charset="-122"/>
              <a:ea typeface="STKaiti" charset="-122"/>
              <a:cs typeface="STKaiti" charset="-122"/>
            </a:endParaRPr>
          </a:p>
        </p:txBody>
      </p:sp>
      <p:sp>
        <p:nvSpPr>
          <p:cNvPr id="12" name="椭圆 11"/>
          <p:cNvSpPr/>
          <p:nvPr/>
        </p:nvSpPr>
        <p:spPr>
          <a:xfrm>
            <a:off x="7854631" y="4133846"/>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B</a:t>
            </a:r>
            <a:endParaRPr kumimoji="1" lang="zh-CN" altLang="en-US" sz="2000" dirty="0">
              <a:solidFill>
                <a:schemeClr val="tx1"/>
              </a:solidFill>
              <a:latin typeface="STKaiti" charset="-122"/>
              <a:ea typeface="STKaiti" charset="-122"/>
              <a:cs typeface="STKaiti" charset="-122"/>
            </a:endParaRPr>
          </a:p>
        </p:txBody>
      </p:sp>
      <p:sp>
        <p:nvSpPr>
          <p:cNvPr id="13" name="椭圆 12"/>
          <p:cNvSpPr/>
          <p:nvPr/>
        </p:nvSpPr>
        <p:spPr>
          <a:xfrm>
            <a:off x="7854631" y="2319252"/>
            <a:ext cx="622300"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4" name="椭圆 13"/>
          <p:cNvSpPr/>
          <p:nvPr/>
        </p:nvSpPr>
        <p:spPr>
          <a:xfrm>
            <a:off x="8476931" y="3117122"/>
            <a:ext cx="622300"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5" name="椭圆 14"/>
          <p:cNvSpPr/>
          <p:nvPr/>
        </p:nvSpPr>
        <p:spPr>
          <a:xfrm>
            <a:off x="7384731" y="3269522"/>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a:t>
            </a:r>
            <a:endParaRPr kumimoji="1" lang="zh-CN" altLang="en-US" sz="2000" dirty="0">
              <a:solidFill>
                <a:schemeClr val="tx1"/>
              </a:solidFill>
              <a:latin typeface="STKaiti" charset="-122"/>
              <a:ea typeface="STKaiti" charset="-122"/>
              <a:cs typeface="STKaiti" charset="-122"/>
            </a:endParaRPr>
          </a:p>
        </p:txBody>
      </p:sp>
      <p:sp>
        <p:nvSpPr>
          <p:cNvPr id="16" name="椭圆 15"/>
          <p:cNvSpPr/>
          <p:nvPr/>
        </p:nvSpPr>
        <p:spPr>
          <a:xfrm>
            <a:off x="9099231" y="4133846"/>
            <a:ext cx="622300" cy="63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D</a:t>
            </a:r>
            <a:endParaRPr kumimoji="1" lang="zh-CN" altLang="en-US" sz="2000" dirty="0">
              <a:solidFill>
                <a:schemeClr val="tx1"/>
              </a:solidFill>
              <a:latin typeface="STKaiti" charset="-122"/>
              <a:ea typeface="STKaiti" charset="-122"/>
              <a:cs typeface="STKaiti" charset="-122"/>
            </a:endParaRPr>
          </a:p>
        </p:txBody>
      </p:sp>
      <p:cxnSp>
        <p:nvCxnSpPr>
          <p:cNvPr id="5" name="直线连接符 4"/>
          <p:cNvCxnSpPr>
            <a:stCxn id="8" idx="3"/>
            <a:endCxn id="11" idx="7"/>
          </p:cNvCxnSpPr>
          <p:nvPr/>
        </p:nvCxnSpPr>
        <p:spPr>
          <a:xfrm flipH="1">
            <a:off x="7026897" y="1996934"/>
            <a:ext cx="252437" cy="415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13" idx="3"/>
            <a:endCxn id="15" idx="0"/>
          </p:cNvCxnSpPr>
          <p:nvPr/>
        </p:nvCxnSpPr>
        <p:spPr>
          <a:xfrm flipH="1">
            <a:off x="7695881" y="2861258"/>
            <a:ext cx="249884" cy="408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4" idx="3"/>
            <a:endCxn id="12" idx="0"/>
          </p:cNvCxnSpPr>
          <p:nvPr/>
        </p:nvCxnSpPr>
        <p:spPr>
          <a:xfrm flipH="1">
            <a:off x="8165781" y="3659128"/>
            <a:ext cx="402284" cy="474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8" idx="5"/>
          </p:cNvCxnSpPr>
          <p:nvPr/>
        </p:nvCxnSpPr>
        <p:spPr>
          <a:xfrm>
            <a:off x="7719366" y="1996934"/>
            <a:ext cx="397673" cy="44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3" idx="5"/>
          </p:cNvCxnSpPr>
          <p:nvPr/>
        </p:nvCxnSpPr>
        <p:spPr>
          <a:xfrm>
            <a:off x="8385797" y="2861258"/>
            <a:ext cx="415142" cy="48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14" idx="5"/>
            <a:endCxn id="16" idx="0"/>
          </p:cNvCxnSpPr>
          <p:nvPr/>
        </p:nvCxnSpPr>
        <p:spPr>
          <a:xfrm>
            <a:off x="9008097" y="3659128"/>
            <a:ext cx="402284" cy="474718"/>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16600" y="2442366"/>
            <a:ext cx="679131" cy="369332"/>
          </a:xfrm>
          <a:prstGeom prst="rect">
            <a:avLst/>
          </a:prstGeom>
          <a:noFill/>
        </p:spPr>
        <p:txBody>
          <a:bodyPr wrap="square" rtlCol="0">
            <a:spAutoFit/>
          </a:bodyPr>
          <a:lstStyle/>
          <a:p>
            <a:r>
              <a:rPr kumimoji="1" lang="en-US" altLang="zh-CN" dirty="0"/>
              <a:t>3</a:t>
            </a:r>
            <a:endParaRPr kumimoji="1" lang="zh-CN" altLang="en-US" dirty="0"/>
          </a:p>
        </p:txBody>
      </p:sp>
      <p:sp>
        <p:nvSpPr>
          <p:cNvPr id="28" name="文本框 27"/>
          <p:cNvSpPr txBox="1"/>
          <p:nvPr/>
        </p:nvSpPr>
        <p:spPr>
          <a:xfrm>
            <a:off x="6734015" y="3457612"/>
            <a:ext cx="679131" cy="369332"/>
          </a:xfrm>
          <a:prstGeom prst="rect">
            <a:avLst/>
          </a:prstGeom>
          <a:noFill/>
        </p:spPr>
        <p:txBody>
          <a:bodyPr wrap="square" rtlCol="0">
            <a:spAutoFit/>
          </a:bodyPr>
          <a:lstStyle/>
          <a:p>
            <a:r>
              <a:rPr kumimoji="1" lang="en-US" altLang="zh-CN" dirty="0"/>
              <a:t>2</a:t>
            </a:r>
            <a:endParaRPr kumimoji="1" lang="zh-CN" altLang="en-US" dirty="0"/>
          </a:p>
        </p:txBody>
      </p:sp>
      <p:sp>
        <p:nvSpPr>
          <p:cNvPr id="29" name="文本框 28"/>
          <p:cNvSpPr txBox="1"/>
          <p:nvPr/>
        </p:nvSpPr>
        <p:spPr>
          <a:xfrm>
            <a:off x="7323465" y="4312756"/>
            <a:ext cx="679131" cy="369332"/>
          </a:xfrm>
          <a:prstGeom prst="rect">
            <a:avLst/>
          </a:prstGeom>
          <a:noFill/>
        </p:spPr>
        <p:txBody>
          <a:bodyPr wrap="square" rtlCol="0">
            <a:spAutoFit/>
          </a:bodyPr>
          <a:lstStyle/>
          <a:p>
            <a:r>
              <a:rPr kumimoji="1" lang="en-US" altLang="zh-CN" dirty="0"/>
              <a:t>1</a:t>
            </a:r>
            <a:endParaRPr kumimoji="1" lang="zh-CN" altLang="en-US" dirty="0"/>
          </a:p>
        </p:txBody>
      </p:sp>
      <p:sp>
        <p:nvSpPr>
          <p:cNvPr id="30" name="文本框 29"/>
          <p:cNvSpPr txBox="1"/>
          <p:nvPr/>
        </p:nvSpPr>
        <p:spPr>
          <a:xfrm>
            <a:off x="9913131" y="4295208"/>
            <a:ext cx="679131" cy="369332"/>
          </a:xfrm>
          <a:prstGeom prst="rect">
            <a:avLst/>
          </a:prstGeom>
          <a:noFill/>
        </p:spPr>
        <p:txBody>
          <a:bodyPr wrap="square" rtlCol="0">
            <a:spAutoFit/>
          </a:bodyPr>
          <a:lstStyle/>
          <a:p>
            <a:r>
              <a:rPr kumimoji="1" lang="en-US" altLang="zh-CN" dirty="0"/>
              <a:t>1</a:t>
            </a:r>
            <a:endParaRPr kumimoji="1" lang="zh-CN" altLang="en-US" dirty="0"/>
          </a:p>
        </p:txBody>
      </p:sp>
      <p:sp>
        <p:nvSpPr>
          <p:cNvPr id="31" name="文本框 30"/>
          <p:cNvSpPr txBox="1"/>
          <p:nvPr/>
        </p:nvSpPr>
        <p:spPr>
          <a:xfrm>
            <a:off x="6881661" y="1963502"/>
            <a:ext cx="679131" cy="369332"/>
          </a:xfrm>
          <a:prstGeom prst="rect">
            <a:avLst/>
          </a:prstGeom>
          <a:noFill/>
        </p:spPr>
        <p:txBody>
          <a:bodyPr wrap="square" rtlCol="0">
            <a:spAutoFit/>
          </a:bodyPr>
          <a:lstStyle/>
          <a:p>
            <a:r>
              <a:rPr kumimoji="1" lang="en-US" altLang="zh-CN" dirty="0"/>
              <a:t>0</a:t>
            </a:r>
            <a:endParaRPr kumimoji="1" lang="zh-CN" altLang="en-US" dirty="0"/>
          </a:p>
        </p:txBody>
      </p:sp>
      <p:sp>
        <p:nvSpPr>
          <p:cNvPr id="32" name="文本框 31"/>
          <p:cNvSpPr txBox="1"/>
          <p:nvPr/>
        </p:nvSpPr>
        <p:spPr>
          <a:xfrm>
            <a:off x="7543481" y="2789037"/>
            <a:ext cx="679131" cy="369332"/>
          </a:xfrm>
          <a:prstGeom prst="rect">
            <a:avLst/>
          </a:prstGeom>
          <a:noFill/>
        </p:spPr>
        <p:txBody>
          <a:bodyPr wrap="square" rtlCol="0">
            <a:spAutoFit/>
          </a:bodyPr>
          <a:lstStyle/>
          <a:p>
            <a:r>
              <a:rPr kumimoji="1" lang="en-US" altLang="zh-CN" dirty="0"/>
              <a:t>0</a:t>
            </a:r>
            <a:endParaRPr kumimoji="1" lang="zh-CN" altLang="en-US" dirty="0"/>
          </a:p>
        </p:txBody>
      </p:sp>
      <p:sp>
        <p:nvSpPr>
          <p:cNvPr id="33" name="文本框 32"/>
          <p:cNvSpPr txBox="1"/>
          <p:nvPr/>
        </p:nvSpPr>
        <p:spPr>
          <a:xfrm>
            <a:off x="8137365" y="3546169"/>
            <a:ext cx="679131" cy="369332"/>
          </a:xfrm>
          <a:prstGeom prst="rect">
            <a:avLst/>
          </a:prstGeom>
          <a:noFill/>
        </p:spPr>
        <p:txBody>
          <a:bodyPr wrap="square" rtlCol="0">
            <a:spAutoFit/>
          </a:bodyPr>
          <a:lstStyle/>
          <a:p>
            <a:r>
              <a:rPr kumimoji="1" lang="en-US" altLang="zh-CN" dirty="0"/>
              <a:t>0</a:t>
            </a:r>
            <a:endParaRPr kumimoji="1" lang="zh-CN" altLang="en-US" dirty="0"/>
          </a:p>
        </p:txBody>
      </p:sp>
      <p:sp>
        <p:nvSpPr>
          <p:cNvPr id="34" name="文本框 33"/>
          <p:cNvSpPr txBox="1"/>
          <p:nvPr/>
        </p:nvSpPr>
        <p:spPr>
          <a:xfrm>
            <a:off x="7935585" y="1951361"/>
            <a:ext cx="679131" cy="369332"/>
          </a:xfrm>
          <a:prstGeom prst="rect">
            <a:avLst/>
          </a:prstGeom>
          <a:noFill/>
        </p:spPr>
        <p:txBody>
          <a:bodyPr wrap="square" rtlCol="0">
            <a:spAutoFit/>
          </a:bodyPr>
          <a:lstStyle/>
          <a:p>
            <a:r>
              <a:rPr kumimoji="1" lang="en-US" altLang="zh-CN" dirty="0"/>
              <a:t>1</a:t>
            </a:r>
            <a:endParaRPr kumimoji="1" lang="zh-CN" altLang="en-US" dirty="0"/>
          </a:p>
        </p:txBody>
      </p:sp>
      <p:sp>
        <p:nvSpPr>
          <p:cNvPr id="35" name="文本框 34"/>
          <p:cNvSpPr txBox="1"/>
          <p:nvPr/>
        </p:nvSpPr>
        <p:spPr>
          <a:xfrm>
            <a:off x="8561840" y="2725054"/>
            <a:ext cx="679131" cy="369332"/>
          </a:xfrm>
          <a:prstGeom prst="rect">
            <a:avLst/>
          </a:prstGeom>
          <a:noFill/>
        </p:spPr>
        <p:txBody>
          <a:bodyPr wrap="square" rtlCol="0">
            <a:spAutoFit/>
          </a:bodyPr>
          <a:lstStyle/>
          <a:p>
            <a:r>
              <a:rPr kumimoji="1" lang="en-US" altLang="zh-CN" dirty="0"/>
              <a:t>1</a:t>
            </a:r>
            <a:endParaRPr kumimoji="1" lang="zh-CN" altLang="en-US" dirty="0"/>
          </a:p>
        </p:txBody>
      </p:sp>
      <p:sp>
        <p:nvSpPr>
          <p:cNvPr id="36" name="文本框 35"/>
          <p:cNvSpPr txBox="1"/>
          <p:nvPr/>
        </p:nvSpPr>
        <p:spPr>
          <a:xfrm>
            <a:off x="9173659" y="3655390"/>
            <a:ext cx="679131" cy="369332"/>
          </a:xfrm>
          <a:prstGeom prst="rect">
            <a:avLst/>
          </a:prstGeom>
          <a:noFill/>
        </p:spPr>
        <p:txBody>
          <a:bodyPr wrap="square" rtlCol="0">
            <a:spAutoFit/>
          </a:bodyPr>
          <a:lstStyle/>
          <a:p>
            <a:r>
              <a:rPr kumimoji="1" lang="en-US" altLang="zh-CN" dirty="0"/>
              <a:t>1</a:t>
            </a:r>
            <a:endParaRPr kumimoji="1" lang="zh-CN" altLang="en-US" dirty="0"/>
          </a:p>
        </p:txBody>
      </p:sp>
    </p:spTree>
    <p:extLst>
      <p:ext uri="{BB962C8B-B14F-4D97-AF65-F5344CB8AC3E}">
        <p14:creationId xmlns:p14="http://schemas.microsoft.com/office/powerpoint/2010/main" val="328027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53618" y="41859"/>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accent2"/>
                </a:solidFill>
                <a:latin typeface="STKaiti" charset="-122"/>
                <a:ea typeface="STKaiti" charset="-122"/>
                <a:cs typeface="STKaiti" charset="-122"/>
              </a:rPr>
              <a:t>二叉树的遍历</a:t>
            </a:r>
          </a:p>
        </p:txBody>
      </p:sp>
      <p:sp>
        <p:nvSpPr>
          <p:cNvPr id="9" name="矩形 8">
            <a:extLst>
              <a:ext uri="{FF2B5EF4-FFF2-40B4-BE49-F238E27FC236}">
                <a16:creationId xmlns:a16="http://schemas.microsoft.com/office/drawing/2014/main" id="{5B83D6F2-1D0A-A148-81BF-E5651141D6CE}"/>
              </a:ext>
            </a:extLst>
          </p:cNvPr>
          <p:cNvSpPr/>
          <p:nvPr/>
        </p:nvSpPr>
        <p:spPr>
          <a:xfrm>
            <a:off x="720090" y="1510722"/>
            <a:ext cx="11167110" cy="2554545"/>
          </a:xfrm>
          <a:prstGeom prst="rect">
            <a:avLst/>
          </a:prstGeom>
        </p:spPr>
        <p:txBody>
          <a:bodyPr wrap="square">
            <a:spAutoFit/>
          </a:bodyPr>
          <a:lstStyle/>
          <a:p>
            <a:r>
              <a:rPr lang="zh-CN" altLang="zh-CN" sz="3200" b="1" dirty="0">
                <a:latin typeface="STKaiti" charset="-122"/>
                <a:ea typeface="STKaiti" charset="-122"/>
                <a:cs typeface="STKaiti" charset="-122"/>
              </a:rPr>
              <a:t>已知一棵二叉树</a:t>
            </a:r>
            <a:r>
              <a:rPr lang="zh-CN" altLang="en-US" sz="3200" b="1" dirty="0">
                <a:latin typeface="STKaiti" charset="-122"/>
                <a:ea typeface="STKaiti" charset="-122"/>
                <a:cs typeface="STKaiti" charset="-122"/>
              </a:rPr>
              <a:t>：</a:t>
            </a:r>
            <a:endParaRPr lang="en-US" altLang="zh-CN" sz="3200" b="1" dirty="0">
              <a:latin typeface="STKaiti" charset="-122"/>
              <a:ea typeface="STKaiti" charset="-122"/>
              <a:cs typeface="STKaiti" charset="-122"/>
            </a:endParaRPr>
          </a:p>
          <a:p>
            <a:r>
              <a:rPr lang="zh-CN" altLang="zh-CN" sz="3200" b="1" dirty="0">
                <a:latin typeface="STKaiti" charset="-122"/>
                <a:ea typeface="STKaiti" charset="-122"/>
                <a:cs typeface="STKaiti" charset="-122"/>
              </a:rPr>
              <a:t>先序遍历序列为</a:t>
            </a:r>
            <a:r>
              <a:rPr lang="en-US" altLang="zh-CN" sz="3200" b="1" dirty="0">
                <a:latin typeface="STKaiti" charset="-122"/>
                <a:ea typeface="STKaiti" charset="-122"/>
                <a:cs typeface="STKaiti" charset="-122"/>
              </a:rPr>
              <a:t>{A, B, D, G, E, H, C, F, I, J}</a:t>
            </a:r>
          </a:p>
          <a:p>
            <a:r>
              <a:rPr lang="zh-CN" altLang="zh-CN" sz="3200" b="1" dirty="0">
                <a:latin typeface="STKaiti" charset="-122"/>
                <a:ea typeface="STKaiti" charset="-122"/>
                <a:cs typeface="STKaiti" charset="-122"/>
              </a:rPr>
              <a:t>中序遍历序列</a:t>
            </a:r>
            <a:r>
              <a:rPr lang="zh-CN" altLang="en-US" sz="3200" b="1" dirty="0">
                <a:latin typeface="STKaiti" charset="-122"/>
                <a:ea typeface="STKaiti" charset="-122"/>
                <a:cs typeface="STKaiti" charset="-122"/>
              </a:rPr>
              <a:t>为</a:t>
            </a:r>
            <a:r>
              <a:rPr lang="en-US" altLang="zh-CN" sz="3200" b="1" dirty="0">
                <a:latin typeface="STKaiti" charset="-122"/>
                <a:ea typeface="STKaiti" charset="-122"/>
                <a:cs typeface="STKaiti" charset="-122"/>
              </a:rPr>
              <a:t>{G, D, B, H, E, A, I, F, J, C}</a:t>
            </a:r>
          </a:p>
          <a:p>
            <a:endParaRPr lang="en-US" altLang="zh-CN" sz="3200" b="1" dirty="0">
              <a:latin typeface="STKaiti" charset="-122"/>
              <a:ea typeface="STKaiti" charset="-122"/>
              <a:cs typeface="STKaiti" charset="-122"/>
            </a:endParaRPr>
          </a:p>
          <a:p>
            <a:r>
              <a:rPr lang="zh-CN" altLang="zh-CN" sz="3200" b="1" dirty="0">
                <a:latin typeface="STKaiti" charset="-122"/>
                <a:ea typeface="STKaiti" charset="-122"/>
                <a:cs typeface="STKaiti" charset="-122"/>
              </a:rPr>
              <a:t>构造出这棵二叉树的结构，同时给出此二叉树的后序遍历序列</a:t>
            </a:r>
            <a:endParaRPr kumimoji="1" lang="en-US" altLang="zh-CN" sz="3200" dirty="0">
              <a:latin typeface="STKaiti" charset="-122"/>
              <a:ea typeface="STKaiti" charset="-122"/>
              <a:cs typeface="STKaiti" charset="-122"/>
            </a:endParaRPr>
          </a:p>
        </p:txBody>
      </p:sp>
    </p:spTree>
    <p:extLst>
      <p:ext uri="{BB962C8B-B14F-4D97-AF65-F5344CB8AC3E}">
        <p14:creationId xmlns:p14="http://schemas.microsoft.com/office/powerpoint/2010/main" val="19884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62265" y="704933"/>
            <a:ext cx="9668816" cy="2246769"/>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例题：已知某系统在通信网络中只可能出现八种字符</a:t>
            </a:r>
            <a:r>
              <a:rPr kumimoji="1" lang="en-US" altLang="zh-CN" sz="2800" dirty="0">
                <a:latin typeface="STKaiti" charset="-122"/>
                <a:ea typeface="STKaiti" charset="-122"/>
                <a:cs typeface="STKaiti" charset="-122"/>
              </a:rPr>
              <a:t>(A, B, C, D, E, F, G, H)</a:t>
            </a:r>
            <a:r>
              <a:rPr kumimoji="1" lang="zh-CN" altLang="en-US" sz="2800" dirty="0">
                <a:latin typeface="STKaiti" charset="-122"/>
                <a:ea typeface="STKaiti" charset="-122"/>
                <a:cs typeface="STKaiti" charset="-122"/>
              </a:rPr>
              <a:t>，其出现的频率分别为</a:t>
            </a:r>
            <a:r>
              <a:rPr kumimoji="1" lang="en-US" altLang="zh-CN" sz="2800" dirty="0">
                <a:latin typeface="STKaiti" charset="-122"/>
                <a:ea typeface="STKaiti" charset="-122"/>
                <a:cs typeface="STKaiti" charset="-122"/>
              </a:rPr>
              <a:t>0.05</a:t>
            </a:r>
            <a:r>
              <a:rPr kumimoji="1" lang="zh-CN" altLang="en-US" sz="2800" dirty="0">
                <a:latin typeface="STKaiti" charset="-122"/>
                <a:ea typeface="STKaiti" charset="-122"/>
                <a:cs typeface="STKaiti" charset="-122"/>
              </a:rPr>
              <a:t>， </a:t>
            </a:r>
            <a:r>
              <a:rPr kumimoji="1" lang="en-US" altLang="zh-CN" sz="2800" dirty="0">
                <a:latin typeface="STKaiti" charset="-122"/>
                <a:ea typeface="STKaiti" charset="-122"/>
                <a:cs typeface="STKaiti" charset="-122"/>
              </a:rPr>
              <a:t>0.29</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0.07</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0.08</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0.14</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0.23</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0.03</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0.11</a:t>
            </a:r>
            <a:r>
              <a:rPr kumimoji="1" lang="zh-CN" altLang="en-US" sz="2800" dirty="0">
                <a:latin typeface="STKaiti" charset="-122"/>
                <a:ea typeface="STKaiti" charset="-122"/>
                <a:cs typeface="STKaiti" charset="-122"/>
              </a:rPr>
              <a:t>。请设计哈夫曼编码。</a:t>
            </a:r>
            <a:endParaRPr kumimoji="1" lang="en-US" altLang="zh-CN" sz="2800" dirty="0">
              <a:latin typeface="STKaiti" charset="-122"/>
              <a:ea typeface="STKaiti" charset="-122"/>
              <a:cs typeface="STKaiti" charset="-122"/>
            </a:endParaRPr>
          </a:p>
        </p:txBody>
      </p:sp>
      <p:sp>
        <p:nvSpPr>
          <p:cNvPr id="3" name="文本框 2"/>
          <p:cNvSpPr txBox="1"/>
          <p:nvPr/>
        </p:nvSpPr>
        <p:spPr>
          <a:xfrm>
            <a:off x="262265" y="3457364"/>
            <a:ext cx="9072235" cy="1200329"/>
          </a:xfrm>
          <a:prstGeom prst="rect">
            <a:avLst/>
          </a:prstGeom>
          <a:noFill/>
        </p:spPr>
        <p:txBody>
          <a:bodyPr wrap="square" rtlCol="0">
            <a:spAutoFit/>
          </a:bodyPr>
          <a:lstStyle/>
          <a:p>
            <a:pPr marL="457200" indent="-457200">
              <a:buFont typeface="Arial" charset="0"/>
              <a:buChar char="•"/>
            </a:pPr>
            <a:r>
              <a:rPr kumimoji="1" lang="zh-CN" altLang="en-US" sz="2400" dirty="0">
                <a:latin typeface="STKaiti" charset="-122"/>
                <a:ea typeface="STKaiti" charset="-122"/>
                <a:cs typeface="STKaiti" charset="-122"/>
              </a:rPr>
              <a:t>根据权值</a:t>
            </a:r>
            <a:r>
              <a:rPr kumimoji="1" lang="en-US" altLang="zh-CN" sz="2400" dirty="0">
                <a:latin typeface="STKaiti" charset="-122"/>
                <a:ea typeface="STKaiti" charset="-122"/>
                <a:cs typeface="STKaiti" charset="-122"/>
              </a:rPr>
              <a:t>W=</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5</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29</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7</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8</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14</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23</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3</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11</a:t>
            </a:r>
            <a:r>
              <a:rPr kumimoji="1" lang="zh-CN" altLang="en-US" sz="2400" dirty="0">
                <a:latin typeface="STKaiti" charset="-122"/>
                <a:ea typeface="STKaiti" charset="-122"/>
                <a:cs typeface="STKaiti" charset="-122"/>
              </a:rPr>
              <a:t>）根据哈夫曼算法构造一棵哈夫曼树。</a:t>
            </a:r>
            <a:endParaRPr kumimoji="1" lang="en-US" altLang="zh-CN" sz="2400" dirty="0">
              <a:latin typeface="STKaiti" charset="-122"/>
              <a:ea typeface="STKaiti" charset="-122"/>
              <a:cs typeface="STKaiti" charset="-122"/>
            </a:endParaRPr>
          </a:p>
          <a:p>
            <a:pPr marL="457200" indent="-457200">
              <a:buFont typeface="Arial" charset="0"/>
              <a:buChar char="•"/>
            </a:pPr>
            <a:r>
              <a:rPr kumimoji="1" lang="zh-CN" altLang="en-US" sz="2400" dirty="0">
                <a:latin typeface="STKaiti" charset="-122"/>
                <a:ea typeface="STKaiti" charset="-122"/>
                <a:cs typeface="STKaiti" charset="-122"/>
              </a:rPr>
              <a:t>在哈夫曼树的分支上标注</a:t>
            </a:r>
            <a:r>
              <a:rPr kumimoji="1" lang="en-US" altLang="zh-CN" sz="2400" dirty="0">
                <a:latin typeface="STKaiti" charset="-122"/>
                <a:ea typeface="STKaiti" charset="-122"/>
                <a:cs typeface="STKaiti" charset="-122"/>
              </a:rPr>
              <a:t>0</a:t>
            </a:r>
            <a:r>
              <a:rPr kumimoji="1" lang="zh-CN" altLang="en-US" sz="2400" dirty="0">
                <a:latin typeface="STKaiti" charset="-122"/>
                <a:ea typeface="STKaiti" charset="-122"/>
                <a:cs typeface="STKaiti" charset="-122"/>
              </a:rPr>
              <a:t>，</a:t>
            </a:r>
            <a:r>
              <a:rPr kumimoji="1" lang="en-US" altLang="zh-CN" sz="2400" dirty="0">
                <a:latin typeface="STKaiti" charset="-122"/>
                <a:ea typeface="STKaiti" charset="-122"/>
                <a:cs typeface="STKaiti" charset="-122"/>
              </a:rPr>
              <a:t>1</a:t>
            </a:r>
            <a:r>
              <a:rPr kumimoji="1" lang="zh-CN" altLang="en-US" sz="2400" dirty="0">
                <a:latin typeface="STKaiti" charset="-122"/>
                <a:ea typeface="STKaiti" charset="-122"/>
                <a:cs typeface="STKaiti" charset="-122"/>
              </a:rPr>
              <a:t>，得到每个字符对应的编码</a:t>
            </a:r>
            <a:endParaRPr kumimoji="1" lang="en-US"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35653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414984" y="105109"/>
            <a:ext cx="8596668" cy="869449"/>
          </a:xfrm>
        </p:spPr>
        <p:txBody>
          <a:bodyPr>
            <a:normAutofit/>
          </a:bodyPr>
          <a:lstStyle/>
          <a:p>
            <a:r>
              <a:rPr kumimoji="1" lang="zh-CN" altLang="en-US" sz="3200" b="1" dirty="0">
                <a:solidFill>
                  <a:schemeClr val="tx1"/>
                </a:solidFill>
                <a:latin typeface="STKaiti" charset="-122"/>
                <a:ea typeface="STKaiti" charset="-122"/>
                <a:cs typeface="STKaiti" charset="-122"/>
              </a:rPr>
              <a:t>哈夫曼树的应用</a:t>
            </a:r>
          </a:p>
        </p:txBody>
      </p:sp>
      <p:sp>
        <p:nvSpPr>
          <p:cNvPr id="2" name="文本框 1"/>
          <p:cNvSpPr txBox="1"/>
          <p:nvPr/>
        </p:nvSpPr>
        <p:spPr>
          <a:xfrm>
            <a:off x="214138" y="1114006"/>
            <a:ext cx="12198842" cy="4832092"/>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2</a:t>
            </a:r>
            <a:r>
              <a:rPr kumimoji="1" lang="zh-CN" altLang="en-US" sz="2800" b="1" dirty="0">
                <a:latin typeface="STKaiti" charset="-122"/>
                <a:ea typeface="STKaiti" charset="-122"/>
                <a:cs typeface="STKaiti" charset="-122"/>
              </a:rPr>
              <a:t>、哈夫曼编码</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练习题：</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）有</a:t>
            </a:r>
            <a:r>
              <a:rPr kumimoji="1" lang="en-US" altLang="zh-CN" sz="2800" dirty="0">
                <a:latin typeface="STKaiti" charset="-122"/>
                <a:ea typeface="STKaiti" charset="-122"/>
                <a:cs typeface="STKaiti" charset="-122"/>
              </a:rPr>
              <a:t>n</a:t>
            </a:r>
            <a:r>
              <a:rPr kumimoji="1" lang="zh-CN" altLang="en-US" sz="2800" dirty="0">
                <a:latin typeface="STKaiti" charset="-122"/>
                <a:ea typeface="STKaiti" charset="-122"/>
                <a:cs typeface="STKaiti" charset="-122"/>
              </a:rPr>
              <a:t>个叶子结点的哈夫曼树的结点总数是（   ）；</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）有序列</a:t>
            </a:r>
            <a:r>
              <a:rPr kumimoji="1" lang="en-US" altLang="zh-CN" sz="2800" dirty="0">
                <a:latin typeface="STKaiti" charset="-122"/>
                <a:ea typeface="STKaiti" charset="-122"/>
                <a:cs typeface="STKaiti" charset="-122"/>
              </a:rPr>
              <a:t>WG={7,19,2,6,32,3,21,10}</a:t>
            </a:r>
            <a:r>
              <a:rPr kumimoji="1" lang="zh-CN" altLang="en-US" sz="2800" dirty="0">
                <a:latin typeface="STKaiti" charset="-122"/>
                <a:ea typeface="STKaiti" charset="-122"/>
                <a:cs typeface="STKaiti" charset="-122"/>
              </a:rPr>
              <a:t>，则所建哈夫曼树的深度为（     ），带权路径长度</a:t>
            </a:r>
            <a:r>
              <a:rPr kumimoji="1" lang="en-US" altLang="zh-CN" sz="2800" dirty="0">
                <a:latin typeface="STKaiti" charset="-122"/>
                <a:ea typeface="STKaiti" charset="-122"/>
                <a:cs typeface="STKaiti" charset="-122"/>
              </a:rPr>
              <a:t>WPL</a:t>
            </a:r>
            <a:r>
              <a:rPr kumimoji="1" lang="zh-CN" altLang="en-US" sz="2800" dirty="0">
                <a:latin typeface="STKaiti" charset="-122"/>
                <a:ea typeface="STKaiti" charset="-122"/>
                <a:cs typeface="STKaiti" charset="-122"/>
              </a:rPr>
              <a:t>为（    ）；</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）在哈夫曼编码中，如果只允许编码长度小于或等于</a:t>
            </a:r>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，则除了已对两个字符编码为</a:t>
            </a:r>
            <a:r>
              <a:rPr kumimoji="1" lang="en-US" altLang="zh-CN" sz="2800" dirty="0">
                <a:latin typeface="STKaiti" charset="-122"/>
                <a:ea typeface="STKaiti" charset="-122"/>
                <a:cs typeface="STKaiti" charset="-122"/>
              </a:rPr>
              <a:t>0</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10</a:t>
            </a:r>
            <a:r>
              <a:rPr kumimoji="1" lang="zh-CN" altLang="en-US" sz="2800" dirty="0">
                <a:latin typeface="STKaiti" charset="-122"/>
                <a:ea typeface="STKaiti" charset="-122"/>
                <a:cs typeface="STKaiti" charset="-122"/>
              </a:rPr>
              <a:t>以外，还可以最多对（  ）个字符编码。</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63214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53618" y="41859"/>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accent2"/>
                </a:solidFill>
                <a:latin typeface="STKaiti" charset="-122"/>
                <a:ea typeface="STKaiti" charset="-122"/>
                <a:cs typeface="STKaiti" charset="-122"/>
              </a:rPr>
              <a:t>二叉树的遍历</a:t>
            </a:r>
          </a:p>
        </p:txBody>
      </p:sp>
      <p:sp>
        <p:nvSpPr>
          <p:cNvPr id="9" name="矩形 8">
            <a:extLst>
              <a:ext uri="{FF2B5EF4-FFF2-40B4-BE49-F238E27FC236}">
                <a16:creationId xmlns:a16="http://schemas.microsoft.com/office/drawing/2014/main" id="{5B83D6F2-1D0A-A148-81BF-E5651141D6CE}"/>
              </a:ext>
            </a:extLst>
          </p:cNvPr>
          <p:cNvSpPr/>
          <p:nvPr/>
        </p:nvSpPr>
        <p:spPr>
          <a:xfrm>
            <a:off x="1794510" y="808288"/>
            <a:ext cx="11167110" cy="2246769"/>
          </a:xfrm>
          <a:prstGeom prst="rect">
            <a:avLst/>
          </a:prstGeom>
        </p:spPr>
        <p:txBody>
          <a:bodyPr wrap="square">
            <a:spAutoFit/>
          </a:bodyPr>
          <a:lstStyle/>
          <a:p>
            <a:r>
              <a:rPr lang="zh-CN" altLang="zh-CN" sz="2800" b="1" dirty="0">
                <a:latin typeface="STKaiti" charset="-122"/>
                <a:ea typeface="STKaiti" charset="-122"/>
                <a:cs typeface="STKaiti" charset="-122"/>
              </a:rPr>
              <a:t>已知一棵二叉树</a:t>
            </a:r>
            <a:r>
              <a:rPr lang="zh-CN" altLang="en-US" sz="2800" b="1" dirty="0">
                <a:latin typeface="STKaiti" charset="-122"/>
                <a:ea typeface="STKaiti" charset="-122"/>
                <a:cs typeface="STKaiti" charset="-122"/>
              </a:rPr>
              <a:t>：</a:t>
            </a:r>
            <a:endParaRPr lang="en-US" altLang="zh-CN" sz="2800" b="1" dirty="0">
              <a:latin typeface="STKaiti" charset="-122"/>
              <a:ea typeface="STKaiti" charset="-122"/>
              <a:cs typeface="STKaiti" charset="-122"/>
            </a:endParaRPr>
          </a:p>
          <a:p>
            <a:r>
              <a:rPr lang="zh-CN" altLang="zh-CN" sz="2800" b="1" dirty="0">
                <a:latin typeface="STKaiti" charset="-122"/>
                <a:ea typeface="STKaiti" charset="-122"/>
                <a:cs typeface="STKaiti" charset="-122"/>
              </a:rPr>
              <a:t>先序遍历序列为</a:t>
            </a:r>
            <a:r>
              <a:rPr lang="en-US" altLang="zh-CN" sz="2800" b="1" dirty="0">
                <a:latin typeface="STKaiti" charset="-122"/>
                <a:ea typeface="STKaiti" charset="-122"/>
                <a:cs typeface="STKaiti" charset="-122"/>
              </a:rPr>
              <a:t>{A, B, D, G, E, H, C, F, I, J}</a:t>
            </a:r>
          </a:p>
          <a:p>
            <a:r>
              <a:rPr lang="zh-CN" altLang="zh-CN" sz="2800" b="1" dirty="0">
                <a:latin typeface="STKaiti" charset="-122"/>
                <a:ea typeface="STKaiti" charset="-122"/>
                <a:cs typeface="STKaiti" charset="-122"/>
              </a:rPr>
              <a:t>中序遍历序列</a:t>
            </a:r>
            <a:r>
              <a:rPr lang="zh-CN" altLang="en-US" sz="2800" b="1" dirty="0">
                <a:latin typeface="STKaiti" charset="-122"/>
                <a:ea typeface="STKaiti" charset="-122"/>
                <a:cs typeface="STKaiti" charset="-122"/>
              </a:rPr>
              <a:t>为</a:t>
            </a:r>
            <a:r>
              <a:rPr lang="en-US" altLang="zh-CN" sz="2800" b="1" dirty="0">
                <a:latin typeface="STKaiti" charset="-122"/>
                <a:ea typeface="STKaiti" charset="-122"/>
                <a:cs typeface="STKaiti" charset="-122"/>
              </a:rPr>
              <a:t>{G, D, B, H, E, A, I, F, J, C}</a:t>
            </a:r>
          </a:p>
          <a:p>
            <a:endParaRPr lang="en-US" altLang="zh-CN" sz="2800" b="1" dirty="0">
              <a:latin typeface="STKaiti" charset="-122"/>
              <a:ea typeface="STKaiti" charset="-122"/>
              <a:cs typeface="STKaiti" charset="-122"/>
            </a:endParaRPr>
          </a:p>
          <a:p>
            <a:r>
              <a:rPr lang="zh-CN" altLang="zh-CN" sz="2800" b="1" dirty="0">
                <a:latin typeface="STKaiti" charset="-122"/>
                <a:ea typeface="STKaiti" charset="-122"/>
                <a:cs typeface="STKaiti" charset="-122"/>
              </a:rPr>
              <a:t>构造出这棵二叉树的结构，同时给出此二叉树的后序遍历序列</a:t>
            </a:r>
            <a:endParaRPr kumimoji="1" lang="en-US" altLang="zh-CN" sz="2800" dirty="0">
              <a:latin typeface="STKaiti" charset="-122"/>
              <a:ea typeface="STKaiti" charset="-122"/>
              <a:cs typeface="STKaiti" charset="-122"/>
            </a:endParaRPr>
          </a:p>
        </p:txBody>
      </p:sp>
      <p:pic>
        <p:nvPicPr>
          <p:cNvPr id="4" name="图片 3">
            <a:extLst>
              <a:ext uri="{FF2B5EF4-FFF2-40B4-BE49-F238E27FC236}">
                <a16:creationId xmlns:a16="http://schemas.microsoft.com/office/drawing/2014/main" id="{166F72D8-3E86-AD4B-9D4A-830F33E4981A}"/>
              </a:ext>
            </a:extLst>
          </p:cNvPr>
          <p:cNvPicPr/>
          <p:nvPr/>
        </p:nvPicPr>
        <p:blipFill>
          <a:blip r:embed="rId2">
            <a:extLst>
              <a:ext uri="{28A0092B-C50C-407E-A947-70E740481C1C}">
                <a14:useLocalDpi xmlns:a14="http://schemas.microsoft.com/office/drawing/2010/main" val="0"/>
              </a:ext>
            </a:extLst>
          </a:blip>
          <a:stretch>
            <a:fillRect/>
          </a:stretch>
        </p:blipFill>
        <p:spPr>
          <a:xfrm>
            <a:off x="1021983" y="3095231"/>
            <a:ext cx="3856226" cy="3138688"/>
          </a:xfrm>
          <a:prstGeom prst="rect">
            <a:avLst/>
          </a:prstGeom>
        </p:spPr>
      </p:pic>
      <p:sp>
        <p:nvSpPr>
          <p:cNvPr id="5" name="矩形 4">
            <a:extLst>
              <a:ext uri="{FF2B5EF4-FFF2-40B4-BE49-F238E27FC236}">
                <a16:creationId xmlns:a16="http://schemas.microsoft.com/office/drawing/2014/main" id="{C5D5788A-6C50-B743-8177-9DAF6EF6C4A8}"/>
              </a:ext>
            </a:extLst>
          </p:cNvPr>
          <p:cNvSpPr/>
          <p:nvPr/>
        </p:nvSpPr>
        <p:spPr>
          <a:xfrm>
            <a:off x="5647266" y="4402965"/>
            <a:ext cx="4055534" cy="523220"/>
          </a:xfrm>
          <a:prstGeom prst="rect">
            <a:avLst/>
          </a:prstGeom>
        </p:spPr>
        <p:txBody>
          <a:bodyPr wrap="none">
            <a:spAutoFit/>
          </a:bodyPr>
          <a:lstStyle/>
          <a:p>
            <a:r>
              <a:rPr lang="en-US" altLang="zh-CN" sz="2800" dirty="0">
                <a:latin typeface="Times New Roman" charset="0"/>
                <a:ea typeface="SimSun" charset="-122"/>
              </a:rPr>
              <a:t>G, D, H, E, B, I, J, F, C, A</a:t>
            </a:r>
            <a:r>
              <a:rPr lang="zh-CN" altLang="zh-CN" sz="2800" dirty="0"/>
              <a:t> </a:t>
            </a:r>
            <a:endParaRPr lang="zh-CN" altLang="en-US" sz="2800" dirty="0"/>
          </a:p>
        </p:txBody>
      </p:sp>
    </p:spTree>
    <p:extLst>
      <p:ext uri="{BB962C8B-B14F-4D97-AF65-F5344CB8AC3E}">
        <p14:creationId xmlns:p14="http://schemas.microsoft.com/office/powerpoint/2010/main" val="387696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6618" y="1542472"/>
            <a:ext cx="9649182" cy="3108543"/>
          </a:xfrm>
          <a:prstGeom prst="rect">
            <a:avLst/>
          </a:prstGeom>
        </p:spPr>
        <p:txBody>
          <a:bodyPr wrap="square">
            <a:spAutoFit/>
          </a:bodyPr>
          <a:lstStyle/>
          <a:p>
            <a:r>
              <a:rPr kumimoji="1" lang="zh-CN" altLang="en-US" sz="2800" b="1" dirty="0">
                <a:latin typeface="STKaiti" charset="-122"/>
                <a:ea typeface="STKaiti" charset="-122"/>
                <a:cs typeface="STKaiti" charset="-122"/>
              </a:rPr>
              <a:t>一棵二叉树的先序遍历序列、中序遍历序列、后序遍历序列如下所示，其中一部分未标出。请补全序列中的结点并构造出该二叉树。</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先序遍历序列：</a:t>
            </a:r>
            <a:r>
              <a:rPr kumimoji="1" lang="en-US" altLang="zh-CN" sz="2800" dirty="0">
                <a:latin typeface="Times New Roman" charset="0"/>
                <a:ea typeface="Times New Roman" charset="0"/>
                <a:cs typeface="Times New Roman" charset="0"/>
              </a:rPr>
              <a:t>{?, ?, C, D, E, ?, G, H};</a:t>
            </a:r>
          </a:p>
          <a:p>
            <a:r>
              <a:rPr kumimoji="1" lang="zh-CN" altLang="en-US" sz="2800" dirty="0">
                <a:latin typeface="STKaiti" charset="-122"/>
                <a:ea typeface="STKaiti" charset="-122"/>
                <a:cs typeface="STKaiti" charset="-122"/>
              </a:rPr>
              <a:t>中序遍历序列：</a:t>
            </a:r>
            <a:r>
              <a:rPr kumimoji="1" lang="en-US" altLang="zh-CN" sz="2800" dirty="0">
                <a:latin typeface="Times New Roman" charset="0"/>
                <a:ea typeface="Times New Roman" charset="0"/>
                <a:cs typeface="Times New Roman" charset="0"/>
              </a:rPr>
              <a:t>{C, D, ?, A, ?, G, H, E};</a:t>
            </a:r>
          </a:p>
          <a:p>
            <a:r>
              <a:rPr kumimoji="1" lang="zh-CN" altLang="en-US" sz="2800" dirty="0">
                <a:latin typeface="STKaiti" charset="-122"/>
                <a:ea typeface="STKaiti" charset="-122"/>
                <a:cs typeface="STKaiti" charset="-122"/>
              </a:rPr>
              <a:t>后序遍历序列：</a:t>
            </a:r>
            <a:r>
              <a:rPr kumimoji="1" lang="en-US" altLang="zh-CN" sz="2800" dirty="0">
                <a:latin typeface="Times New Roman" charset="0"/>
                <a:ea typeface="Times New Roman" charset="0"/>
                <a:cs typeface="Times New Roman" charset="0"/>
              </a:rPr>
              <a:t>{?, C, B, ?, G, F, ?,  A};</a:t>
            </a:r>
          </a:p>
        </p:txBody>
      </p:sp>
      <p:sp>
        <p:nvSpPr>
          <p:cNvPr id="5" name="标题 1">
            <a:extLst>
              <a:ext uri="{FF2B5EF4-FFF2-40B4-BE49-F238E27FC236}">
                <a16:creationId xmlns:a16="http://schemas.microsoft.com/office/drawing/2014/main" id="{E8FF2EC9-8D07-874B-84D2-84ACC3598603}"/>
              </a:ext>
            </a:extLst>
          </p:cNvPr>
          <p:cNvSpPr txBox="1">
            <a:spLocks/>
          </p:cNvSpPr>
          <p:nvPr/>
        </p:nvSpPr>
        <p:spPr>
          <a:xfrm>
            <a:off x="53618" y="41859"/>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accent2"/>
                </a:solidFill>
                <a:latin typeface="STKaiti" charset="-122"/>
                <a:ea typeface="STKaiti" charset="-122"/>
                <a:cs typeface="STKaiti" charset="-122"/>
              </a:rPr>
              <a:t>二叉树的遍历</a:t>
            </a:r>
          </a:p>
        </p:txBody>
      </p:sp>
    </p:spTree>
    <p:extLst>
      <p:ext uri="{BB962C8B-B14F-4D97-AF65-F5344CB8AC3E}">
        <p14:creationId xmlns:p14="http://schemas.microsoft.com/office/powerpoint/2010/main" val="316433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18" y="1005262"/>
            <a:ext cx="9649182" cy="3108543"/>
          </a:xfrm>
          <a:prstGeom prst="rect">
            <a:avLst/>
          </a:prstGeom>
        </p:spPr>
        <p:txBody>
          <a:bodyPr wrap="square">
            <a:spAutoFit/>
          </a:bodyPr>
          <a:lstStyle/>
          <a:p>
            <a:r>
              <a:rPr kumimoji="1" lang="zh-CN" altLang="en-US" sz="2800" b="1" dirty="0">
                <a:latin typeface="STKaiti" charset="-122"/>
                <a:ea typeface="STKaiti" charset="-122"/>
                <a:cs typeface="STKaiti" charset="-122"/>
              </a:rPr>
              <a:t>一棵二叉树的先序遍历序列、中序遍历序列、后序遍历序列如下所示，其中一部分未标出。请补全序列中的结点并构造出该二叉树。</a:t>
            </a:r>
            <a:endParaRPr kumimoji="1" lang="en-US" altLang="zh-CN" sz="2800" b="1" dirty="0">
              <a:latin typeface="STKaiti" charset="-122"/>
              <a:ea typeface="STKaiti" charset="-122"/>
              <a:cs typeface="STKaiti" charset="-122"/>
            </a:endParaRPr>
          </a:p>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先序遍历序列：</a:t>
            </a:r>
            <a:r>
              <a:rPr kumimoji="1" lang="en-US" altLang="zh-CN" sz="2800" dirty="0">
                <a:latin typeface="Times New Roman" charset="0"/>
                <a:ea typeface="Times New Roman" charset="0"/>
                <a:cs typeface="Times New Roman" charset="0"/>
              </a:rPr>
              <a:t>{?, ?, C, D, E, ?, G, H};</a:t>
            </a:r>
          </a:p>
          <a:p>
            <a:r>
              <a:rPr kumimoji="1" lang="zh-CN" altLang="en-US" sz="2800" dirty="0">
                <a:latin typeface="STKaiti" charset="-122"/>
                <a:ea typeface="STKaiti" charset="-122"/>
                <a:cs typeface="STKaiti" charset="-122"/>
              </a:rPr>
              <a:t>中序遍历序列：</a:t>
            </a:r>
            <a:r>
              <a:rPr kumimoji="1" lang="en-US" altLang="zh-CN" sz="2800" dirty="0">
                <a:latin typeface="Times New Roman" charset="0"/>
                <a:ea typeface="Times New Roman" charset="0"/>
                <a:cs typeface="Times New Roman" charset="0"/>
              </a:rPr>
              <a:t>{C, D, ?, A, ?, G, H, E};</a:t>
            </a:r>
          </a:p>
          <a:p>
            <a:r>
              <a:rPr kumimoji="1" lang="zh-CN" altLang="en-US" sz="2800" dirty="0">
                <a:latin typeface="STKaiti" charset="-122"/>
                <a:ea typeface="STKaiti" charset="-122"/>
                <a:cs typeface="STKaiti" charset="-122"/>
              </a:rPr>
              <a:t>后序遍历序列：</a:t>
            </a:r>
            <a:r>
              <a:rPr kumimoji="1" lang="en-US" altLang="zh-CN" sz="2800" dirty="0">
                <a:latin typeface="Times New Roman" charset="0"/>
                <a:ea typeface="Times New Roman" charset="0"/>
                <a:cs typeface="Times New Roman" charset="0"/>
              </a:rPr>
              <a:t>{?, C, B, ?, G, F, ?,  A};</a:t>
            </a:r>
          </a:p>
        </p:txBody>
      </p:sp>
      <p:sp>
        <p:nvSpPr>
          <p:cNvPr id="3" name="文本框 2"/>
          <p:cNvSpPr txBox="1"/>
          <p:nvPr/>
        </p:nvSpPr>
        <p:spPr>
          <a:xfrm>
            <a:off x="177800" y="4470400"/>
            <a:ext cx="4165600"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先序遍历序列：</a:t>
            </a:r>
            <a:r>
              <a:rPr kumimoji="1" lang="en-US" altLang="zh-CN" sz="2400" dirty="0">
                <a:latin typeface="STKaiti" charset="-122"/>
                <a:ea typeface="STKaiti" charset="-122"/>
                <a:cs typeface="STKaiti" charset="-122"/>
              </a:rPr>
              <a:t>ABCDEFGH</a:t>
            </a:r>
          </a:p>
          <a:p>
            <a:r>
              <a:rPr kumimoji="1" lang="zh-CN" altLang="en-US" sz="2400" dirty="0">
                <a:latin typeface="STKaiti" charset="-122"/>
                <a:ea typeface="STKaiti" charset="-122"/>
                <a:cs typeface="STKaiti" charset="-122"/>
              </a:rPr>
              <a:t>中序遍历序列：</a:t>
            </a:r>
            <a:r>
              <a:rPr kumimoji="1" lang="en-US" altLang="zh-CN" sz="2400" dirty="0">
                <a:latin typeface="STKaiti" charset="-122"/>
                <a:ea typeface="STKaiti" charset="-122"/>
                <a:cs typeface="STKaiti" charset="-122"/>
              </a:rPr>
              <a:t>CDBAFGHE</a:t>
            </a:r>
          </a:p>
          <a:p>
            <a:r>
              <a:rPr kumimoji="1" lang="zh-CN" altLang="en-US" sz="2400" dirty="0">
                <a:latin typeface="STKaiti" charset="-122"/>
                <a:ea typeface="STKaiti" charset="-122"/>
                <a:cs typeface="STKaiti" charset="-122"/>
              </a:rPr>
              <a:t>后序遍历序列：</a:t>
            </a:r>
            <a:r>
              <a:rPr kumimoji="1" lang="en-US" altLang="zh-CN" sz="2400" dirty="0">
                <a:latin typeface="STKaiti" charset="-122"/>
                <a:ea typeface="STKaiti" charset="-122"/>
                <a:cs typeface="STKaiti" charset="-122"/>
              </a:rPr>
              <a:t>DCBHGFEA</a:t>
            </a:r>
            <a:endParaRPr kumimoji="1" lang="zh-CN" altLang="en-US" sz="2400" dirty="0">
              <a:latin typeface="STKaiti" charset="-122"/>
              <a:ea typeface="STKaiti" charset="-122"/>
              <a:cs typeface="STKaiti" charset="-122"/>
            </a:endParaRPr>
          </a:p>
        </p:txBody>
      </p:sp>
      <p:grpSp>
        <p:nvGrpSpPr>
          <p:cNvPr id="2" name="组合 1">
            <a:extLst>
              <a:ext uri="{FF2B5EF4-FFF2-40B4-BE49-F238E27FC236}">
                <a16:creationId xmlns:a16="http://schemas.microsoft.com/office/drawing/2014/main" id="{A07F1719-6E3E-8B4F-8C90-1111E1E742D2}"/>
              </a:ext>
            </a:extLst>
          </p:cNvPr>
          <p:cNvGrpSpPr/>
          <p:nvPr/>
        </p:nvGrpSpPr>
        <p:grpSpPr>
          <a:xfrm>
            <a:off x="6724315" y="2273783"/>
            <a:ext cx="3993815" cy="4145811"/>
            <a:chOff x="6724315" y="2273783"/>
            <a:chExt cx="3993815" cy="4145811"/>
          </a:xfrm>
          <a:solidFill>
            <a:schemeClr val="accent1">
              <a:lumMod val="20000"/>
              <a:lumOff val="80000"/>
            </a:schemeClr>
          </a:solidFill>
        </p:grpSpPr>
        <p:sp>
          <p:nvSpPr>
            <p:cNvPr id="7" name="椭圆 6"/>
            <p:cNvSpPr/>
            <p:nvPr/>
          </p:nvSpPr>
          <p:spPr>
            <a:xfrm>
              <a:off x="8159415" y="2273783"/>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A</a:t>
              </a:r>
              <a:endParaRPr kumimoji="1" lang="zh-CN" altLang="en-US" sz="2000" dirty="0">
                <a:solidFill>
                  <a:schemeClr val="tx1"/>
                </a:solidFill>
                <a:latin typeface="STKaiti" charset="-122"/>
                <a:ea typeface="STKaiti" charset="-122"/>
                <a:cs typeface="STKaiti" charset="-122"/>
              </a:endParaRPr>
            </a:p>
          </p:txBody>
        </p:sp>
        <p:sp>
          <p:nvSpPr>
            <p:cNvPr id="9" name="椭圆 8"/>
            <p:cNvSpPr/>
            <p:nvPr/>
          </p:nvSpPr>
          <p:spPr>
            <a:xfrm>
              <a:off x="7511715" y="31937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B</a:t>
              </a:r>
              <a:endParaRPr kumimoji="1" lang="zh-CN" altLang="en-US" sz="2000" dirty="0">
                <a:solidFill>
                  <a:schemeClr val="tx1"/>
                </a:solidFill>
                <a:latin typeface="STKaiti" charset="-122"/>
                <a:ea typeface="STKaiti" charset="-122"/>
                <a:cs typeface="STKaiti" charset="-122"/>
              </a:endParaRPr>
            </a:p>
          </p:txBody>
        </p:sp>
        <p:sp>
          <p:nvSpPr>
            <p:cNvPr id="10" name="椭圆 9"/>
            <p:cNvSpPr/>
            <p:nvPr/>
          </p:nvSpPr>
          <p:spPr>
            <a:xfrm>
              <a:off x="6724315" y="411380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a:t>
              </a:r>
              <a:endParaRPr kumimoji="1" lang="zh-CN" altLang="en-US" sz="2000" dirty="0">
                <a:solidFill>
                  <a:schemeClr val="tx1"/>
                </a:solidFill>
                <a:latin typeface="STKaiti" charset="-122"/>
                <a:ea typeface="STKaiti" charset="-122"/>
                <a:cs typeface="STKaiti" charset="-122"/>
              </a:endParaRPr>
            </a:p>
          </p:txBody>
        </p:sp>
        <p:sp>
          <p:nvSpPr>
            <p:cNvPr id="11" name="椭圆 10"/>
            <p:cNvSpPr/>
            <p:nvPr/>
          </p:nvSpPr>
          <p:spPr>
            <a:xfrm>
              <a:off x="7511715" y="500461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D</a:t>
              </a:r>
              <a:endParaRPr kumimoji="1" lang="zh-CN" altLang="en-US" sz="2000" dirty="0">
                <a:solidFill>
                  <a:schemeClr val="tx1"/>
                </a:solidFill>
                <a:latin typeface="STKaiti" charset="-122"/>
                <a:ea typeface="STKaiti" charset="-122"/>
                <a:cs typeface="STKaiti" charset="-122"/>
              </a:endParaRPr>
            </a:p>
          </p:txBody>
        </p:sp>
        <p:sp>
          <p:nvSpPr>
            <p:cNvPr id="12" name="椭圆 11"/>
            <p:cNvSpPr/>
            <p:nvPr/>
          </p:nvSpPr>
          <p:spPr>
            <a:xfrm>
              <a:off x="8863930" y="31937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E</a:t>
              </a:r>
              <a:endParaRPr kumimoji="1" lang="zh-CN" altLang="en-US" sz="2000" dirty="0">
                <a:solidFill>
                  <a:schemeClr val="tx1"/>
                </a:solidFill>
                <a:latin typeface="STKaiti" charset="-122"/>
                <a:ea typeface="STKaiti" charset="-122"/>
                <a:cs typeface="STKaiti" charset="-122"/>
              </a:endParaRPr>
            </a:p>
          </p:txBody>
        </p:sp>
        <p:sp>
          <p:nvSpPr>
            <p:cNvPr id="13" name="椭圆 12"/>
            <p:cNvSpPr/>
            <p:nvPr/>
          </p:nvSpPr>
          <p:spPr>
            <a:xfrm>
              <a:off x="8254665" y="411380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F</a:t>
              </a:r>
              <a:endParaRPr kumimoji="1" lang="zh-CN" altLang="en-US" sz="2000" dirty="0">
                <a:solidFill>
                  <a:schemeClr val="tx1"/>
                </a:solidFill>
                <a:latin typeface="STKaiti" charset="-122"/>
                <a:ea typeface="STKaiti" charset="-122"/>
                <a:cs typeface="STKaiti" charset="-122"/>
              </a:endParaRPr>
            </a:p>
          </p:txBody>
        </p:sp>
        <p:sp>
          <p:nvSpPr>
            <p:cNvPr id="14" name="椭圆 13"/>
            <p:cNvSpPr/>
            <p:nvPr/>
          </p:nvSpPr>
          <p:spPr>
            <a:xfrm>
              <a:off x="9187780" y="5004615"/>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G</a:t>
              </a:r>
              <a:endParaRPr kumimoji="1" lang="zh-CN" altLang="en-US" sz="2000" dirty="0">
                <a:solidFill>
                  <a:schemeClr val="tx1"/>
                </a:solidFill>
                <a:latin typeface="STKaiti" charset="-122"/>
                <a:ea typeface="STKaiti" charset="-122"/>
                <a:cs typeface="STKaiti" charset="-122"/>
              </a:endParaRPr>
            </a:p>
          </p:txBody>
        </p:sp>
        <p:sp>
          <p:nvSpPr>
            <p:cNvPr id="15" name="椭圆 14"/>
            <p:cNvSpPr/>
            <p:nvPr/>
          </p:nvSpPr>
          <p:spPr>
            <a:xfrm>
              <a:off x="10070430" y="5848094"/>
              <a:ext cx="647700" cy="5715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H</a:t>
              </a:r>
              <a:endParaRPr kumimoji="1" lang="zh-CN" altLang="en-US" sz="2000" dirty="0">
                <a:solidFill>
                  <a:schemeClr val="tx1"/>
                </a:solidFill>
                <a:latin typeface="STKaiti" charset="-122"/>
                <a:ea typeface="STKaiti" charset="-122"/>
                <a:cs typeface="STKaiti" charset="-122"/>
              </a:endParaRPr>
            </a:p>
          </p:txBody>
        </p:sp>
        <p:cxnSp>
          <p:nvCxnSpPr>
            <p:cNvPr id="16" name="直线连接符 15"/>
            <p:cNvCxnSpPr>
              <a:stCxn id="7" idx="3"/>
            </p:cNvCxnSpPr>
            <p:nvPr/>
          </p:nvCxnSpPr>
          <p:spPr>
            <a:xfrm flipH="1">
              <a:off x="7968245" y="2761589"/>
              <a:ext cx="286023" cy="4600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9" idx="3"/>
              <a:endCxn id="10" idx="7"/>
            </p:cNvCxnSpPr>
            <p:nvPr/>
          </p:nvCxnSpPr>
          <p:spPr>
            <a:xfrm flipH="1">
              <a:off x="7277162" y="3681600"/>
              <a:ext cx="329406" cy="51589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0" idx="5"/>
              <a:endCxn id="11" idx="1"/>
            </p:cNvCxnSpPr>
            <p:nvPr/>
          </p:nvCxnSpPr>
          <p:spPr>
            <a:xfrm>
              <a:off x="7277162" y="4601611"/>
              <a:ext cx="329406" cy="48669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7" idx="5"/>
              <a:endCxn id="12" idx="0"/>
            </p:cNvCxnSpPr>
            <p:nvPr/>
          </p:nvCxnSpPr>
          <p:spPr>
            <a:xfrm>
              <a:off x="8712262" y="2761589"/>
              <a:ext cx="475518" cy="4322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2" idx="3"/>
              <a:endCxn id="13" idx="0"/>
            </p:cNvCxnSpPr>
            <p:nvPr/>
          </p:nvCxnSpPr>
          <p:spPr>
            <a:xfrm flipH="1">
              <a:off x="8578515" y="3681600"/>
              <a:ext cx="380268" cy="43220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13" idx="5"/>
              <a:endCxn id="14" idx="1"/>
            </p:cNvCxnSpPr>
            <p:nvPr/>
          </p:nvCxnSpPr>
          <p:spPr>
            <a:xfrm>
              <a:off x="8807512" y="4601611"/>
              <a:ext cx="475121" cy="48669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14" idx="5"/>
              <a:endCxn id="15" idx="1"/>
            </p:cNvCxnSpPr>
            <p:nvPr/>
          </p:nvCxnSpPr>
          <p:spPr>
            <a:xfrm>
              <a:off x="9740627" y="5492421"/>
              <a:ext cx="424656" cy="43936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标题 1">
            <a:extLst>
              <a:ext uri="{FF2B5EF4-FFF2-40B4-BE49-F238E27FC236}">
                <a16:creationId xmlns:a16="http://schemas.microsoft.com/office/drawing/2014/main" id="{3BEFACC1-3A84-AB41-B978-1B092C50007F}"/>
              </a:ext>
            </a:extLst>
          </p:cNvPr>
          <p:cNvSpPr txBox="1">
            <a:spLocks/>
          </p:cNvSpPr>
          <p:nvPr/>
        </p:nvSpPr>
        <p:spPr>
          <a:xfrm>
            <a:off x="53618" y="41859"/>
            <a:ext cx="8753497" cy="76642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accent2"/>
                </a:solidFill>
                <a:latin typeface="STKaiti" charset="-122"/>
                <a:ea typeface="STKaiti" charset="-122"/>
                <a:cs typeface="STKaiti" charset="-122"/>
              </a:rPr>
              <a:t>二叉树的遍历</a:t>
            </a:r>
          </a:p>
        </p:txBody>
      </p:sp>
    </p:spTree>
    <p:extLst>
      <p:ext uri="{BB962C8B-B14F-4D97-AF65-F5344CB8AC3E}">
        <p14:creationId xmlns:p14="http://schemas.microsoft.com/office/powerpoint/2010/main" val="201177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7347" y="3528261"/>
            <a:ext cx="10287001" cy="3046988"/>
          </a:xfrm>
          <a:prstGeom prst="rect">
            <a:avLst/>
          </a:prstGeom>
          <a:noFill/>
        </p:spPr>
        <p:txBody>
          <a:bodyPr wrap="square" rtlCol="0">
            <a:spAutoFit/>
          </a:bodyPr>
          <a:lstStyle/>
          <a:p>
            <a:r>
              <a:rPr lang="zh-CN" altLang="en-US" sz="2400" b="1" dirty="0">
                <a:solidFill>
                  <a:srgbClr val="C00000"/>
                </a:solidFill>
                <a:latin typeface="STKaiti" charset="-122"/>
                <a:ea typeface="STKaiti" charset="-122"/>
                <a:cs typeface="STKaiti" charset="-122"/>
              </a:rPr>
              <a:t>先序遍历</a:t>
            </a:r>
            <a:r>
              <a:rPr lang="zh-CN" altLang="en-US" sz="2400" dirty="0">
                <a:latin typeface="STKaiti" charset="-122"/>
                <a:ea typeface="STKaiti" charset="-122"/>
                <a:cs typeface="STKaiti" charset="-122"/>
              </a:rPr>
              <a:t>：先访问树的根结点，再依次先序遍历根的每棵子树（从左到右）</a:t>
            </a:r>
            <a:endParaRPr lang="en-US" altLang="zh-CN" sz="2400" dirty="0">
              <a:latin typeface="STKaiti" charset="-122"/>
              <a:ea typeface="STKaiti" charset="-122"/>
              <a:cs typeface="STKaiti" charset="-122"/>
            </a:endParaRPr>
          </a:p>
          <a:p>
            <a:r>
              <a:rPr lang="zh-CN" altLang="en-US" sz="2400" dirty="0">
                <a:latin typeface="STKaiti" charset="-122"/>
                <a:ea typeface="STKaiti" charset="-122"/>
                <a:cs typeface="STKaiti" charset="-122"/>
              </a:rPr>
              <a:t>序列为：</a:t>
            </a:r>
            <a:r>
              <a:rPr lang="en-US" altLang="zh-CN" sz="2400" dirty="0">
                <a:latin typeface="STKaiti" charset="-122"/>
                <a:ea typeface="STKaiti" charset="-122"/>
                <a:cs typeface="STKaiti" charset="-122"/>
              </a:rPr>
              <a:t>{A, B, E, F, G, C, H, D, I,  J}</a:t>
            </a:r>
          </a:p>
          <a:p>
            <a:endParaRPr lang="en-US" altLang="zh-CN" sz="2400" dirty="0">
              <a:latin typeface="STKaiti" charset="-122"/>
              <a:ea typeface="STKaiti" charset="-122"/>
              <a:cs typeface="STKaiti" charset="-122"/>
            </a:endParaRPr>
          </a:p>
          <a:p>
            <a:r>
              <a:rPr lang="zh-CN" altLang="en-US" sz="2400" b="1" dirty="0">
                <a:solidFill>
                  <a:srgbClr val="C00000"/>
                </a:solidFill>
                <a:latin typeface="STKaiti" charset="-122"/>
                <a:ea typeface="STKaiti" charset="-122"/>
                <a:cs typeface="STKaiti" charset="-122"/>
              </a:rPr>
              <a:t>后序遍历</a:t>
            </a:r>
            <a:r>
              <a:rPr lang="zh-CN" altLang="en-US" sz="2400" dirty="0">
                <a:latin typeface="STKaiti" charset="-122"/>
                <a:ea typeface="STKaiti" charset="-122"/>
                <a:cs typeface="STKaiti" charset="-122"/>
              </a:rPr>
              <a:t>：先依次遍历根的每棵子树（从左到右），最后访问根结点。</a:t>
            </a:r>
            <a:endParaRPr lang="en-US" altLang="zh-CN" sz="2400" dirty="0">
              <a:latin typeface="STKaiti" charset="-122"/>
              <a:ea typeface="STKaiti" charset="-122"/>
              <a:cs typeface="STKaiti" charset="-122"/>
            </a:endParaRPr>
          </a:p>
          <a:p>
            <a:r>
              <a:rPr lang="zh-CN" altLang="en-US" sz="2400" dirty="0">
                <a:latin typeface="STKaiti" charset="-122"/>
                <a:ea typeface="STKaiti" charset="-122"/>
                <a:cs typeface="STKaiti" charset="-122"/>
              </a:rPr>
              <a:t>序列为：</a:t>
            </a:r>
            <a:r>
              <a:rPr lang="en-US" altLang="zh-CN" sz="2400" dirty="0">
                <a:latin typeface="STKaiti" charset="-122"/>
                <a:ea typeface="STKaiti" charset="-122"/>
                <a:cs typeface="STKaiti" charset="-122"/>
              </a:rPr>
              <a:t>{E, F, G, B, H, C, I, J, D, A}</a:t>
            </a:r>
          </a:p>
          <a:p>
            <a:endParaRPr lang="en-US" altLang="zh-CN" sz="2400" dirty="0">
              <a:latin typeface="STKaiti" charset="-122"/>
              <a:ea typeface="STKaiti" charset="-122"/>
              <a:cs typeface="STKaiti" charset="-122"/>
            </a:endParaRPr>
          </a:p>
          <a:p>
            <a:r>
              <a:rPr lang="zh-CN" altLang="en-US" sz="2400" b="1" dirty="0">
                <a:solidFill>
                  <a:srgbClr val="C00000"/>
                </a:solidFill>
                <a:latin typeface="STKaiti" charset="-122"/>
                <a:ea typeface="STKaiti" charset="-122"/>
                <a:cs typeface="STKaiti" charset="-122"/>
              </a:rPr>
              <a:t>层次遍历</a:t>
            </a:r>
            <a:r>
              <a:rPr lang="zh-CN" altLang="en-US" sz="2400" dirty="0">
                <a:latin typeface="STKaiti" charset="-122"/>
                <a:ea typeface="STKaiti" charset="-122"/>
                <a:cs typeface="STKaiti" charset="-122"/>
              </a:rPr>
              <a:t>：按照从上到下，从左到右的顺序访问树的每一个结点。</a:t>
            </a:r>
            <a:endParaRPr lang="en-US" altLang="zh-CN" sz="2400" dirty="0">
              <a:latin typeface="STKaiti" charset="-122"/>
              <a:ea typeface="STKaiti" charset="-122"/>
              <a:cs typeface="STKaiti" charset="-122"/>
            </a:endParaRPr>
          </a:p>
          <a:p>
            <a:r>
              <a:rPr lang="zh-CN" altLang="en-US" sz="2400" dirty="0">
                <a:latin typeface="STKaiti" charset="-122"/>
                <a:ea typeface="STKaiti" charset="-122"/>
                <a:cs typeface="STKaiti" charset="-122"/>
              </a:rPr>
              <a:t>序列为：</a:t>
            </a:r>
            <a:r>
              <a:rPr lang="en-US" altLang="zh-CN" sz="2400" dirty="0">
                <a:latin typeface="STKaiti" charset="-122"/>
                <a:ea typeface="STKaiti" charset="-122"/>
                <a:cs typeface="STKaiti" charset="-122"/>
              </a:rPr>
              <a:t>{A, B, C, D, E, F, G, H, I, J}</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466" y="0"/>
            <a:ext cx="4859423" cy="3353686"/>
          </a:xfrm>
          <a:prstGeom prst="rect">
            <a:avLst/>
          </a:prstGeom>
        </p:spPr>
      </p:pic>
      <p:sp>
        <p:nvSpPr>
          <p:cNvPr id="3" name="矩形 2">
            <a:extLst>
              <a:ext uri="{FF2B5EF4-FFF2-40B4-BE49-F238E27FC236}">
                <a16:creationId xmlns:a16="http://schemas.microsoft.com/office/drawing/2014/main" id="{E2280A23-A2FB-1C42-85B5-54F0DFCFDE9A}"/>
              </a:ext>
            </a:extLst>
          </p:cNvPr>
          <p:cNvSpPr/>
          <p:nvPr/>
        </p:nvSpPr>
        <p:spPr>
          <a:xfrm>
            <a:off x="8845272" y="1306269"/>
            <a:ext cx="2339102" cy="584775"/>
          </a:xfrm>
          <a:prstGeom prst="rect">
            <a:avLst/>
          </a:prstGeom>
        </p:spPr>
        <p:txBody>
          <a:bodyPr wrap="none">
            <a:spAutoFit/>
          </a:bodyPr>
          <a:lstStyle/>
          <a:p>
            <a:r>
              <a:rPr lang="zh-CN" altLang="en-US" sz="3200" dirty="0">
                <a:latin typeface="STKaiti" charset="-122"/>
                <a:ea typeface="STKaiti" charset="-122"/>
                <a:cs typeface="STKaiti" charset="-122"/>
              </a:rPr>
              <a:t>树的遍历 ？</a:t>
            </a:r>
            <a:endParaRPr lang="zh-CN" altLang="en-US" sz="3200" dirty="0"/>
          </a:p>
        </p:txBody>
      </p:sp>
    </p:spTree>
    <p:extLst>
      <p:ext uri="{BB962C8B-B14F-4D97-AF65-F5344CB8AC3E}">
        <p14:creationId xmlns:p14="http://schemas.microsoft.com/office/powerpoint/2010/main" val="35156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0884" y="491095"/>
            <a:ext cx="8596668" cy="869449"/>
          </a:xfrm>
        </p:spPr>
        <p:txBody>
          <a:bodyPr>
            <a:normAutofit/>
          </a:bodyPr>
          <a:lstStyle/>
          <a:p>
            <a:r>
              <a:rPr kumimoji="1" lang="zh-CN" altLang="en-US" b="1" dirty="0">
                <a:solidFill>
                  <a:schemeClr val="accent2"/>
                </a:solidFill>
                <a:latin typeface="STKaiti" charset="-122"/>
                <a:ea typeface="STKaiti" charset="-122"/>
              </a:rPr>
              <a:t>树与二叉树的相互转换</a:t>
            </a:r>
            <a:endParaRPr kumimoji="1" lang="en-US" altLang="zh-CN" b="1" dirty="0">
              <a:solidFill>
                <a:schemeClr val="accent2"/>
              </a:solidFill>
              <a:latin typeface="STKaiti" charset="-122"/>
              <a:ea typeface="STKaiti" charset="-122"/>
              <a:cs typeface="STKaiti" charset="-122"/>
            </a:endParaRPr>
          </a:p>
        </p:txBody>
      </p:sp>
      <p:sp>
        <p:nvSpPr>
          <p:cNvPr id="4" name="文本框 3"/>
          <p:cNvSpPr txBox="1"/>
          <p:nvPr/>
        </p:nvSpPr>
        <p:spPr>
          <a:xfrm>
            <a:off x="1335504" y="2117558"/>
            <a:ext cx="9362975" cy="2062103"/>
          </a:xfrm>
          <a:prstGeom prst="rect">
            <a:avLst/>
          </a:prstGeom>
          <a:noFill/>
        </p:spPr>
        <p:txBody>
          <a:bodyPr wrap="square" rtlCol="0">
            <a:spAutoFit/>
          </a:bodyPr>
          <a:lstStyle/>
          <a:p>
            <a:r>
              <a:rPr lang="zh-CN" altLang="en-US" sz="3200" dirty="0">
                <a:latin typeface="STKaiti" charset="-122"/>
                <a:ea typeface="STKaiti" charset="-122"/>
                <a:cs typeface="STKaiti" charset="-122"/>
              </a:rPr>
              <a:t>树或森林与二叉树之间有一个自然的一一对应关系。任何一个森林或一棵树可惟一地对应到一棵二叉树；反之，任何一棵二叉树也能惟一地对应到一个森林或一棵树。</a:t>
            </a:r>
            <a:endParaRPr kumimoji="1" lang="zh-CN" altLang="en-US" sz="3200" dirty="0">
              <a:latin typeface="STKaiti" charset="-122"/>
              <a:ea typeface="STKaiti" charset="-122"/>
              <a:cs typeface="STKaiti" charset="-122"/>
            </a:endParaRPr>
          </a:p>
        </p:txBody>
      </p:sp>
    </p:spTree>
    <p:extLst>
      <p:ext uri="{BB962C8B-B14F-4D97-AF65-F5344CB8AC3E}">
        <p14:creationId xmlns:p14="http://schemas.microsoft.com/office/powerpoint/2010/main" val="2297755611"/>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1569</TotalTime>
  <Words>4232</Words>
  <Application>Microsoft Macintosh PowerPoint</Application>
  <PresentationFormat>宽屏</PresentationFormat>
  <Paragraphs>441</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等线</vt:lpstr>
      <vt:lpstr>STKaiti</vt:lpstr>
      <vt:lpstr>SimSun</vt:lpstr>
      <vt:lpstr>幼圆</vt:lpstr>
      <vt:lpstr>KaiTi</vt:lpstr>
      <vt:lpstr>SimSong</vt:lpstr>
      <vt:lpstr>Arial</vt:lpstr>
      <vt:lpstr>Cambria Math</vt:lpstr>
      <vt:lpstr>Century Gothic</vt:lpstr>
      <vt:lpstr>Menlo</vt:lpstr>
      <vt:lpstr>Times New Roman</vt:lpstr>
      <vt:lpstr>Wingdings 3</vt:lpstr>
      <vt:lpstr>丝状</vt:lpstr>
      <vt:lpstr>数据结构与算法</vt:lpstr>
      <vt:lpstr>本节课签到码</vt:lpstr>
      <vt:lpstr>本节课内容安排</vt:lpstr>
      <vt:lpstr>PowerPoint 演示文稿</vt:lpstr>
      <vt:lpstr>PowerPoint 演示文稿</vt:lpstr>
      <vt:lpstr>PowerPoint 演示文稿</vt:lpstr>
      <vt:lpstr>PowerPoint 演示文稿</vt:lpstr>
      <vt:lpstr>PowerPoint 演示文稿</vt:lpstr>
      <vt:lpstr>树与二叉树的相互转换</vt:lpstr>
      <vt:lpstr>树与二叉树的相互转换</vt:lpstr>
      <vt:lpstr>PowerPoint 演示文稿</vt:lpstr>
      <vt:lpstr>树与二叉树的相互转换</vt:lpstr>
      <vt:lpstr>树与二叉树的相互转换</vt:lpstr>
      <vt:lpstr>哈夫曼树</vt:lpstr>
      <vt:lpstr>哈夫曼树</vt:lpstr>
      <vt:lpstr>哈夫曼树</vt:lpstr>
      <vt:lpstr>PowerPoint 演示文稿</vt:lpstr>
      <vt:lpstr>哈夫曼树算法</vt:lpstr>
      <vt:lpstr>哈夫曼树算法——哈夫曼树的构造</vt:lpstr>
      <vt:lpstr>哈夫曼树算法——哈夫曼树的构造</vt:lpstr>
      <vt:lpstr>哈夫曼树算法——哈夫曼树的构造</vt:lpstr>
      <vt:lpstr>哈夫曼树算法——哈夫曼树的构造</vt:lpstr>
      <vt:lpstr>哈夫曼树算法——哈夫曼树的构造</vt:lpstr>
      <vt:lpstr>哈夫曼树算法——哈夫曼树的特点</vt:lpstr>
      <vt:lpstr>哈夫曼树算法——哈夫曼树的特点</vt:lpstr>
      <vt:lpstr>哈夫曼树算法的实现</vt:lpstr>
      <vt:lpstr>哈夫曼树算法的实现——框架</vt:lpstr>
      <vt:lpstr>哈夫曼树算法的实现</vt:lpstr>
      <vt:lpstr>哈夫曼树算法的实现</vt:lpstr>
      <vt:lpstr>哈夫曼树算法的实现——示例</vt:lpstr>
      <vt:lpstr>哈夫曼树算法的实现——示例</vt:lpstr>
      <vt:lpstr>哈夫曼树的应用</vt:lpstr>
      <vt:lpstr>PowerPoint 演示文稿</vt:lpstr>
      <vt:lpstr>PowerPoint 演示文稿</vt:lpstr>
      <vt:lpstr>练习题：</vt:lpstr>
      <vt:lpstr>哈夫曼树的应用</vt:lpstr>
      <vt:lpstr>哈夫曼树的应用</vt:lpstr>
      <vt:lpstr>哈夫曼树的应用</vt:lpstr>
      <vt:lpstr>哈夫曼树的应用</vt:lpstr>
      <vt:lpstr>哈夫曼树的应用</vt:lpstr>
      <vt:lpstr>哈夫曼树的应用</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661</cp:revision>
  <dcterms:created xsi:type="dcterms:W3CDTF">2024-09-16T11:05:16Z</dcterms:created>
  <dcterms:modified xsi:type="dcterms:W3CDTF">2024-10-23T01:20:35Z</dcterms:modified>
</cp:coreProperties>
</file>