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522" r:id="rId4"/>
    <p:sldId id="586" r:id="rId5"/>
    <p:sldId id="531" r:id="rId6"/>
    <p:sldId id="588" r:id="rId7"/>
    <p:sldId id="587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7E11-8C05-844C-865B-B324BB3DAA7F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AC2C-17AA-914D-8F7F-21509281D9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78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58C6-7243-0443-BBBF-9EB8D21F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943" y="457200"/>
            <a:ext cx="8915399" cy="2262781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数据结构与算法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3302-EE25-5147-A8E3-54448B79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943" y="4114439"/>
            <a:ext cx="8915399" cy="1126283"/>
          </a:xfrm>
        </p:spPr>
        <p:txBody>
          <a:bodyPr/>
          <a:lstStyle/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sz="3200" dirty="0">
                <a:latin typeface="SimSong" panose="02020300000000000000" pitchFamily="18" charset="-122"/>
                <a:ea typeface="SimSong" panose="02020300000000000000" pitchFamily="18" charset="-122"/>
              </a:rPr>
              <a:t>人工智能与大数据学院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E8A8-1171-0845-B157-2FD0B9B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80" y="9985"/>
            <a:ext cx="2879557" cy="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10439122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计算树中指定结点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x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所在的层数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4124252" y="1875153"/>
            <a:ext cx="4345377" cy="2685417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27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10439122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计算树中指定结点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x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所在的层数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215192" y="1917894"/>
            <a:ext cx="4345377" cy="2685417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1266F2D-440B-BB4D-A32E-86E6F0568AAC}"/>
              </a:ext>
            </a:extLst>
          </p:cNvPr>
          <p:cNvSpPr/>
          <p:nvPr/>
        </p:nvSpPr>
        <p:spPr>
          <a:xfrm>
            <a:off x="4544123" y="1495715"/>
            <a:ext cx="79383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root,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current_lev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(root-&gt;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x){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current_lev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getLevel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x, current_lev+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!=-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getLevel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x, current_lev+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rlev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10439122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计算二叉树中叶子结点的数量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4124252" y="1875153"/>
            <a:ext cx="4345377" cy="2685417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65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10439122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计算二叉树中叶子结点的数量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4518004" y="827906"/>
            <a:ext cx="3362397" cy="1977390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4233086-FF8A-D049-8796-AE38AE7AB427}"/>
              </a:ext>
            </a:extLst>
          </p:cNvPr>
          <p:cNvSpPr/>
          <p:nvPr/>
        </p:nvSpPr>
        <p:spPr>
          <a:xfrm>
            <a:off x="1603112" y="3013477"/>
            <a:ext cx="94539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F68A0"/>
                </a:solidFill>
                <a:latin typeface="Menlo" panose="020B0609030804020204" pitchFamily="49" charset="0"/>
              </a:rPr>
              <a:t>countLeaf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root){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&amp;&amp; 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m = 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m =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countLeaf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countLeaf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69405" y="480716"/>
            <a:ext cx="9847505" cy="2921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二叉树操作练习</a:t>
            </a:r>
            <a:r>
              <a:rPr kumimoji="1" lang="en-US" altLang="zh-CN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kumimoji="1" lang="en-US" altLang="zh-CN" sz="40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以二叉链表为存储结构，编定算法将二叉树中所有结点的左右子树相互交换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600675" y="3292473"/>
            <a:ext cx="4345377" cy="2685417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942A6017-0B55-A841-866C-46B9BD81C9C9}"/>
              </a:ext>
            </a:extLst>
          </p:cNvPr>
          <p:cNvSpPr/>
          <p:nvPr/>
        </p:nvSpPr>
        <p:spPr>
          <a:xfrm>
            <a:off x="5474970" y="4240530"/>
            <a:ext cx="914400" cy="70866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0BDCDF-6E16-2745-9518-2FD0F4383F2B}"/>
              </a:ext>
            </a:extLst>
          </p:cNvPr>
          <p:cNvGrpSpPr/>
          <p:nvPr/>
        </p:nvGrpSpPr>
        <p:grpSpPr>
          <a:xfrm>
            <a:off x="6970995" y="3252151"/>
            <a:ext cx="4345377" cy="2685417"/>
            <a:chOff x="2244282" y="2743200"/>
            <a:chExt cx="3741874" cy="199255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58161C8-5FCC-3D4C-AB2F-0823109EC2EA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D4CA5A8-9EC0-704C-A96D-F59BC0B10A68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3637314-A8BF-0847-AE41-07695EA7D790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F3482E2-735D-DA4A-827B-7F2C9EE76458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BC8E8D-496E-E347-B45A-83098E29D224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7A9E4E9-00AC-C24A-9E26-696838F7DC70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CFA7BE8-AFB5-BF4E-B068-6660C710F999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3D1E9FB-0C05-774C-8AA4-11DB25E29279}"/>
                </a:ext>
              </a:extLst>
            </p:cNvPr>
            <p:cNvCxnSpPr>
              <a:cxnSpLocks/>
              <a:stCxn id="21" idx="3"/>
              <a:endCxn id="22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B051948D-880D-F540-BB21-808580B63538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32D47B89-1FD8-C448-B860-929AB68E2A9A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B7951797-991B-7941-B174-A876C317A816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38FD831-DCF8-CE42-AAB3-EDB660EA6D3A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27395AA3-8ADD-AE4F-9267-A8F369868623}"/>
                </a:ext>
              </a:extLst>
            </p:cNvPr>
            <p:cNvCxnSpPr>
              <a:cxnSpLocks/>
              <a:stCxn id="23" idx="5"/>
              <a:endCxn id="28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7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69405" y="480716"/>
            <a:ext cx="9847505" cy="2921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二叉树操作练习</a:t>
            </a:r>
            <a:r>
              <a:rPr kumimoji="1" lang="en-US" altLang="zh-CN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kumimoji="1" lang="en-US" altLang="zh-CN" sz="40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以二叉链表为存储结构，编定算法将二叉树中所有结点的左右子树相互交换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0ACAFA-78CF-0846-B447-FBDB27BAC433}"/>
              </a:ext>
            </a:extLst>
          </p:cNvPr>
          <p:cNvSpPr/>
          <p:nvPr/>
        </p:nvSpPr>
        <p:spPr>
          <a:xfrm>
            <a:off x="2647950" y="3177808"/>
            <a:ext cx="92735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F68A0"/>
                </a:solidFill>
                <a:latin typeface="Menlo" panose="020B0609030804020204" pitchFamily="49" charset="0"/>
              </a:rPr>
              <a:t>swapLeftRright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* root){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swapLeftRright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(root-&gt;left);</a:t>
            </a:r>
          </a:p>
          <a:p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swapLeftRright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(root-&gt;right);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69405" y="480716"/>
            <a:ext cx="9847505" cy="2921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二叉树操作练习</a:t>
            </a:r>
            <a:r>
              <a:rPr kumimoji="1" lang="en-US" altLang="zh-CN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kumimoji="1" lang="en-US" altLang="zh-CN" sz="40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以二叉链表为存储结构，编定算法找到二叉树中值为</a:t>
            </a:r>
            <a:r>
              <a:rPr kumimoji="1" lang="en-US" altLang="zh-CN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x</a:t>
            </a:r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的结点，删去以它为根的子树，并释放相应的空间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600675" y="3292473"/>
            <a:ext cx="4345377" cy="2685417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453926" y="3176805"/>
              <a:ext cx="520005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942A6017-0B55-A841-866C-46B9BD81C9C9}"/>
              </a:ext>
            </a:extLst>
          </p:cNvPr>
          <p:cNvSpPr/>
          <p:nvPr/>
        </p:nvSpPr>
        <p:spPr>
          <a:xfrm>
            <a:off x="5474970" y="4240530"/>
            <a:ext cx="914400" cy="70866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436DE0-D966-3546-8E02-5413BEC57E56}"/>
              </a:ext>
            </a:extLst>
          </p:cNvPr>
          <p:cNvGrpSpPr/>
          <p:nvPr/>
        </p:nvGrpSpPr>
        <p:grpSpPr>
          <a:xfrm>
            <a:off x="7188165" y="3292473"/>
            <a:ext cx="2658896" cy="2685417"/>
            <a:chOff x="2244282" y="2743200"/>
            <a:chExt cx="2289618" cy="1992551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DEAF7EC-184A-DE4A-916A-6720BC13F208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6EBE190-1F53-354D-A661-1A392033C96A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5EB39F-9D5C-EB48-9BEE-15F08338A2BA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AFA9C29-D03C-0C4A-B5FD-54C359B25A95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31656EF-BCC2-F444-9652-54B5247EABBE}"/>
                </a:ext>
              </a:extLst>
            </p:cNvPr>
            <p:cNvCxnSpPr>
              <a:cxnSpLocks/>
              <a:stCxn id="36" idx="3"/>
              <a:endCxn id="37" idx="7"/>
            </p:cNvCxnSpPr>
            <p:nvPr/>
          </p:nvCxnSpPr>
          <p:spPr>
            <a:xfrm flipH="1">
              <a:off x="3375888" y="3176805"/>
              <a:ext cx="691887" cy="44373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6E8D438E-8866-5C41-B08F-6C6D21DACADB}"/>
                </a:ext>
              </a:extLst>
            </p:cNvPr>
            <p:cNvCxnSpPr>
              <a:cxnSpLocks/>
              <a:stCxn id="37" idx="3"/>
              <a:endCxn id="39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72089D1-AB4C-6648-A24F-07A3A2699D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25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69405" y="480716"/>
            <a:ext cx="9847505" cy="2921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二叉树操作练习</a:t>
            </a:r>
            <a:r>
              <a:rPr kumimoji="1" lang="en-US" altLang="zh-CN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kumimoji="1" lang="en-US" altLang="zh-CN" sz="40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以二叉链表为存储结构，编定算法找到二叉树中值为</a:t>
            </a:r>
            <a:r>
              <a:rPr kumimoji="1" lang="en-US" altLang="zh-CN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x</a:t>
            </a:r>
            <a:r>
              <a:rPr kumimoji="1" lang="zh-CN" altLang="en-US" sz="32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的结点，删去以它为根的子树，并释放相应的空间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6262F6-7791-E347-9F77-246781776F06}"/>
              </a:ext>
            </a:extLst>
          </p:cNvPr>
          <p:cNvSpPr/>
          <p:nvPr/>
        </p:nvSpPr>
        <p:spPr>
          <a:xfrm>
            <a:off x="3059430" y="3487758"/>
            <a:ext cx="8187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F68A0"/>
                </a:solidFill>
                <a:latin typeface="Menlo" panose="020B0609030804020204" pitchFamily="49" charset="0"/>
              </a:rPr>
              <a:t>delSubtree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400" dirty="0">
                <a:solidFill>
                  <a:srgbClr val="0F68A0"/>
                </a:solidFill>
                <a:latin typeface="Menlo" panose="020B0609030804020204" pitchFamily="49" charset="0"/>
              </a:rPr>
              <a:t>* x){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(x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delSubtree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(x-&gt;left);</a:t>
            </a:r>
          </a:p>
          <a:p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delSubtree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(x-&gt;right);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dirty="0">
                <a:solidFill>
                  <a:srgbClr val="6C36A9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(x);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886200" y="2846726"/>
            <a:ext cx="5132070" cy="2921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5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完成学习通作业</a:t>
            </a:r>
            <a:endParaRPr kumimoji="1" lang="en-US" altLang="zh-CN" sz="54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1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5344548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本节课内容安排</a:t>
            </a:r>
            <a:endParaRPr kumimoji="1" lang="zh-CN" altLang="en-US" sz="4400" b="1" dirty="0">
              <a:solidFill>
                <a:schemeClr val="accent2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44CF38E-481B-7343-B44F-7B449BFE82F0}"/>
              </a:ext>
            </a:extLst>
          </p:cNvPr>
          <p:cNvSpPr txBox="1">
            <a:spLocks/>
          </p:cNvSpPr>
          <p:nvPr/>
        </p:nvSpPr>
        <p:spPr>
          <a:xfrm>
            <a:off x="746453" y="1820770"/>
            <a:ext cx="9026745" cy="873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一、二叉树遍历操作应用举例</a:t>
            </a:r>
            <a:endParaRPr kumimoji="1" lang="en-US" altLang="zh-CN" sz="40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942571-8A7C-F340-8EE8-8EECF4F08B08}"/>
              </a:ext>
            </a:extLst>
          </p:cNvPr>
          <p:cNvSpPr txBox="1">
            <a:spLocks/>
          </p:cNvSpPr>
          <p:nvPr/>
        </p:nvSpPr>
        <p:spPr>
          <a:xfrm>
            <a:off x="746452" y="2967580"/>
            <a:ext cx="9026745" cy="873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二、哈夫曼树的应用练习</a:t>
            </a:r>
            <a:endParaRPr kumimoji="1" lang="en-US" altLang="zh-CN" sz="40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358DD1F-D6C8-6A41-BA24-24D62FEAFEF7}"/>
              </a:ext>
            </a:extLst>
          </p:cNvPr>
          <p:cNvSpPr txBox="1">
            <a:spLocks/>
          </p:cNvSpPr>
          <p:nvPr/>
        </p:nvSpPr>
        <p:spPr>
          <a:xfrm>
            <a:off x="746452" y="4354420"/>
            <a:ext cx="9026745" cy="873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三、学习通作业</a:t>
            </a:r>
            <a:endParaRPr kumimoji="1" lang="en-US" altLang="zh-CN" sz="40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0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281" y="-39122"/>
            <a:ext cx="8596668" cy="869449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存储结构</a:t>
            </a:r>
            <a:endParaRPr kumimoji="1" lang="zh-CN" altLang="en-US" sz="40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656" y="1193379"/>
            <a:ext cx="10740784" cy="2258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2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二叉树的链式存储结构</a:t>
            </a:r>
            <a:r>
              <a:rPr kumimoji="1" lang="en-US" altLang="zh-CN" sz="32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32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二叉链表存储结构</a:t>
            </a:r>
            <a:endParaRPr kumimoji="1" lang="en-US" altLang="zh-CN" sz="32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二叉链表中每个结点包括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个域：数据域、左孩子指针域和右孩子指针域。左、右孩子指针域分别指示左右孩子结点的存储地址。每个结点的两个指针域分出了两个叉，因此该存储结构被形象地称为二叉链表。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BCD7B5-DF7B-6D41-89E3-29DC1742524B}"/>
              </a:ext>
            </a:extLst>
          </p:cNvPr>
          <p:cNvGrpSpPr/>
          <p:nvPr/>
        </p:nvGrpSpPr>
        <p:grpSpPr>
          <a:xfrm>
            <a:off x="2090487" y="4453962"/>
            <a:ext cx="3717756" cy="1041439"/>
            <a:chOff x="3907857" y="3814913"/>
            <a:chExt cx="3717756" cy="1041439"/>
          </a:xfrm>
        </p:grpSpPr>
        <p:sp>
          <p:nvSpPr>
            <p:cNvPr id="4" name="矩形 3"/>
            <p:cNvSpPr/>
            <p:nvPr/>
          </p:nvSpPr>
          <p:spPr>
            <a:xfrm>
              <a:off x="3907857" y="3814915"/>
              <a:ext cx="1239252" cy="421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lchild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147109" y="3814914"/>
              <a:ext cx="1239252" cy="421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86361" y="3814913"/>
              <a:ext cx="1239252" cy="421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rchild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07857" y="4394687"/>
              <a:ext cx="3717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STKaiti" charset="-122"/>
                  <a:ea typeface="STKaiti" charset="-122"/>
                  <a:cs typeface="STKaiti" charset="-122"/>
                </a:rPr>
                <a:t>二叉链表结点的存储结构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C998E1E-31A7-8245-AFB5-D4784EA504FD}"/>
              </a:ext>
            </a:extLst>
          </p:cNvPr>
          <p:cNvSpPr/>
          <p:nvPr/>
        </p:nvSpPr>
        <p:spPr>
          <a:xfrm>
            <a:off x="6777990" y="4136403"/>
            <a:ext cx="4091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9B239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*left;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*right;</a:t>
            </a:r>
          </a:p>
          <a:p>
            <a:r>
              <a:rPr lang="en" altLang="zh-CN" dirty="0">
                <a:solidFill>
                  <a:srgbClr val="0B4F79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0B4F79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二叉树的遍历算法实现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7844982" y="2251710"/>
            <a:ext cx="3741874" cy="1992551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stCxn id="5" idx="2"/>
              <a:endCxn id="7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stCxn id="5" idx="6"/>
              <a:endCxn id="8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B75AD7A-06C3-4D4B-8CAB-6F99101DC9DB}"/>
              </a:ext>
            </a:extLst>
          </p:cNvPr>
          <p:cNvSpPr/>
          <p:nvPr/>
        </p:nvSpPr>
        <p:spPr>
          <a:xfrm>
            <a:off x="1052178" y="25057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root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'A'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root-&gt;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'B'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root-&gt;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'D'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    root-&gt;left-&gt;right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'E'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root-&gt;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    root-&gt;right-&gt;left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'F'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    root-&gt;right-&gt;right = </a:t>
            </a:r>
            <a:r>
              <a:rPr lang="en" altLang="zh-CN" dirty="0" err="1">
                <a:solidFill>
                  <a:srgbClr val="326D74"/>
                </a:solidFill>
                <a:latin typeface="Menlo" panose="020B0609030804020204" pitchFamily="49" charset="0"/>
              </a:rPr>
              <a:t>createNode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'G'</a:t>
            </a:r>
            <a:r>
              <a:rPr lang="en" altLang="zh-CN" dirty="0">
                <a:solidFill>
                  <a:srgbClr val="326D74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326D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B44E0B6-C3ED-CE41-8993-6C2FE46AA718}"/>
              </a:ext>
            </a:extLst>
          </p:cNvPr>
          <p:cNvSpPr txBox="1">
            <a:spLocks/>
          </p:cNvSpPr>
          <p:nvPr/>
        </p:nvSpPr>
        <p:spPr>
          <a:xfrm>
            <a:off x="1931947" y="1381847"/>
            <a:ext cx="499683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手动创建一棵二叉树</a:t>
            </a:r>
          </a:p>
        </p:txBody>
      </p:sp>
    </p:spTree>
    <p:extLst>
      <p:ext uri="{BB962C8B-B14F-4D97-AF65-F5344CB8AC3E}">
        <p14:creationId xmlns:p14="http://schemas.microsoft.com/office/powerpoint/2010/main" val="31623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二叉树的遍历算法实现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1307022" y="2343150"/>
            <a:ext cx="3741874" cy="1992551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stCxn id="5" idx="2"/>
              <a:endCxn id="7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stCxn id="5" idx="6"/>
              <a:endCxn id="8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EFE082F-B691-B749-9775-2D05140C21CC}"/>
              </a:ext>
            </a:extLst>
          </p:cNvPr>
          <p:cNvSpPr/>
          <p:nvPr/>
        </p:nvSpPr>
        <p:spPr>
          <a:xfrm>
            <a:off x="5395968" y="2056384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先序遍历的结果是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【A, B, D, E, C, F, G】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300718-020D-7743-84D7-DE2EF005E6D6}"/>
              </a:ext>
            </a:extLst>
          </p:cNvPr>
          <p:cNvSpPr/>
          <p:nvPr/>
        </p:nvSpPr>
        <p:spPr>
          <a:xfrm>
            <a:off x="5500961" y="2950537"/>
            <a:ext cx="63906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F68A0"/>
                </a:solidFill>
                <a:latin typeface="Menlo" panose="020B0609030804020204" pitchFamily="49" charset="0"/>
              </a:rPr>
              <a:t>preorderTraversal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* root)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6C36A9"/>
                </a:solidFill>
                <a:latin typeface="Menlo" panose="020B0609030804020204" pitchFamily="49" charset="0"/>
              </a:rPr>
              <a:t>printf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C41A16"/>
                </a:solidFill>
                <a:latin typeface="Menlo" panose="020B0609030804020204" pitchFamily="49" charset="0"/>
              </a:rPr>
              <a:t>"%c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root-&gt;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val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preorderTraversal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(root-&gt;left);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preorderTraversal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(root-&gt;right);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二叉树的遍历算法实现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1307022" y="2343150"/>
            <a:ext cx="3741874" cy="1992551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stCxn id="5" idx="2"/>
              <a:endCxn id="7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stCxn id="5" idx="6"/>
              <a:endCxn id="8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CAD57469-59AA-D948-8634-20FC9448F85C}"/>
              </a:ext>
            </a:extLst>
          </p:cNvPr>
          <p:cNvSpPr/>
          <p:nvPr/>
        </p:nvSpPr>
        <p:spPr>
          <a:xfrm>
            <a:off x="5408951" y="1982002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中序遍历的结果是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800" dirty="0">
                <a:latin typeface="STKaiti" charset="-122"/>
                <a:ea typeface="STKaiti" charset="-122"/>
                <a:cs typeface="STKaiti" charset="-122"/>
              </a:rPr>
              <a:t>D, B, E, A, F, C, G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44E769-0DBC-0542-862C-6DB4011853F3}"/>
              </a:ext>
            </a:extLst>
          </p:cNvPr>
          <p:cNvSpPr/>
          <p:nvPr/>
        </p:nvSpPr>
        <p:spPr>
          <a:xfrm>
            <a:off x="5408950" y="2912553"/>
            <a:ext cx="6958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F68A0"/>
                </a:solidFill>
                <a:latin typeface="Menlo" panose="020B0609030804020204" pitchFamily="49" charset="0"/>
              </a:rPr>
              <a:t>inorderTraversal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* root)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inorderTraversal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(root-&gt;left);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6C36A9"/>
                </a:solidFill>
                <a:latin typeface="Menlo" panose="020B0609030804020204" pitchFamily="49" charset="0"/>
              </a:rPr>
              <a:t>printf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C41A16"/>
                </a:solidFill>
                <a:latin typeface="Menlo" panose="020B0609030804020204" pitchFamily="49" charset="0"/>
              </a:rPr>
              <a:t>"%c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root-&gt;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val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inorderTraversal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(root-&gt;right);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二叉树的遍历算法实现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1307022" y="2343150"/>
            <a:ext cx="3741874" cy="1992551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stCxn id="5" idx="2"/>
              <a:endCxn id="7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stCxn id="5" idx="6"/>
              <a:endCxn id="8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F744056-8E98-B742-B525-E0B5669798E0}"/>
              </a:ext>
            </a:extLst>
          </p:cNvPr>
          <p:cNvSpPr/>
          <p:nvPr/>
        </p:nvSpPr>
        <p:spPr>
          <a:xfrm>
            <a:off x="5340372" y="1932386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后序遍历的结果是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800" dirty="0">
                <a:latin typeface="STKaiti" charset="-122"/>
                <a:ea typeface="STKaiti" charset="-122"/>
                <a:cs typeface="STKaiti" charset="-122"/>
              </a:rPr>
              <a:t>D, E, B, F, G, C, A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DB9BCB-5E8C-E646-8D27-D963B1551A13}"/>
              </a:ext>
            </a:extLst>
          </p:cNvPr>
          <p:cNvSpPr/>
          <p:nvPr/>
        </p:nvSpPr>
        <p:spPr>
          <a:xfrm>
            <a:off x="5260285" y="2866311"/>
            <a:ext cx="6575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F68A0"/>
                </a:solidFill>
                <a:latin typeface="Menlo" panose="020B0609030804020204" pitchFamily="49" charset="0"/>
              </a:rPr>
              <a:t>postorderTraversal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* root)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postorderTraversal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(root-&gt;left);</a:t>
            </a:r>
          </a:p>
          <a:p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postorderTraversal</a:t>
            </a:r>
            <a:r>
              <a:rPr lang="en" altLang="zh-CN" sz="2000" dirty="0">
                <a:solidFill>
                  <a:srgbClr val="326D74"/>
                </a:solidFill>
                <a:latin typeface="Menlo" panose="020B0609030804020204" pitchFamily="49" charset="0"/>
              </a:rPr>
              <a:t>(root-&gt;right);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6C36A9"/>
                </a:solidFill>
                <a:latin typeface="Menlo" panose="020B0609030804020204" pitchFamily="49" charset="0"/>
              </a:rPr>
              <a:t>printf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C41A16"/>
                </a:solidFill>
                <a:latin typeface="Menlo" panose="020B0609030804020204" pitchFamily="49" charset="0"/>
              </a:rPr>
              <a:t>"%c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root-&gt;</a:t>
            </a:r>
            <a:r>
              <a:rPr lang="en" altLang="zh-CN" sz="2000" dirty="0" err="1">
                <a:solidFill>
                  <a:srgbClr val="326D74"/>
                </a:solidFill>
                <a:latin typeface="Menlo" panose="020B0609030804020204" pitchFamily="49" charset="0"/>
              </a:rPr>
              <a:t>val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2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计算树的深度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A7E5E-2C01-E541-AB0E-3FC086D0567B}"/>
              </a:ext>
            </a:extLst>
          </p:cNvPr>
          <p:cNvGrpSpPr/>
          <p:nvPr/>
        </p:nvGrpSpPr>
        <p:grpSpPr>
          <a:xfrm>
            <a:off x="398073" y="2343783"/>
            <a:ext cx="3741874" cy="1992551"/>
            <a:chOff x="2244282" y="2743200"/>
            <a:chExt cx="3741874" cy="199255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EEE77F-E405-FE46-9361-B5E12F504C32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BE0259-DC99-6F4B-AD4A-672A5178D47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AAA13D-9B5C-8549-8FC5-B04BBAD54E05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3E1493-F152-1C44-A200-7D975DFE0C8E}"/>
                </a:ext>
              </a:extLst>
            </p:cNvPr>
            <p:cNvSpPr/>
            <p:nvPr/>
          </p:nvSpPr>
          <p:spPr>
            <a:xfrm>
              <a:off x="2244282" y="4227751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EE6C5F7-B2FA-5749-A87F-A948FEA46B2C}"/>
                </a:ext>
              </a:extLst>
            </p:cNvPr>
            <p:cNvSpPr/>
            <p:nvPr/>
          </p:nvSpPr>
          <p:spPr>
            <a:xfrm>
              <a:off x="3487186" y="4169495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CA676-A379-1C42-8371-4E5E0B7D9DDD}"/>
                </a:ext>
              </a:extLst>
            </p:cNvPr>
            <p:cNvSpPr/>
            <p:nvPr/>
          </p:nvSpPr>
          <p:spPr>
            <a:xfrm>
              <a:off x="4454028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6D9AA7-5DCC-1341-B8F1-EE861095DE7C}"/>
                </a:ext>
              </a:extLst>
            </p:cNvPr>
            <p:cNvSpPr/>
            <p:nvPr/>
          </p:nvSpPr>
          <p:spPr>
            <a:xfrm>
              <a:off x="5440056" y="4189532"/>
              <a:ext cx="546100" cy="5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588A333-D141-0540-A285-5960FBBCFC42}"/>
                </a:ext>
              </a:extLst>
            </p:cNvPr>
            <p:cNvCxnSpPr>
              <a:stCxn id="5" idx="2"/>
              <a:endCxn id="7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BC11134B-A787-BC47-BA9C-4B7C375F9845}"/>
                </a:ext>
              </a:extLst>
            </p:cNvPr>
            <p:cNvCxnSpPr>
              <a:stCxn id="5" idx="6"/>
              <a:endCxn id="8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7203561-9846-554C-B176-10D8E2D9EC50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517332" y="3979755"/>
              <a:ext cx="472404" cy="2479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5A45481-A586-C947-BC12-38D87C0841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12" y="3925521"/>
              <a:ext cx="289326" cy="243974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FC9C6C91-1428-E046-9BEE-53D2CF16D772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4727078" y="3979755"/>
              <a:ext cx="246852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21F4329-16B7-ED41-8761-B501F5BF30FD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5360082" y="3979755"/>
              <a:ext cx="353024" cy="209777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26">
            <a:extLst>
              <a:ext uri="{FF2B5EF4-FFF2-40B4-BE49-F238E27FC236}">
                <a16:creationId xmlns:a16="http://schemas.microsoft.com/office/drawing/2014/main" id="{E0521496-9596-2749-9AF8-35E328CC9973}"/>
              </a:ext>
            </a:extLst>
          </p:cNvPr>
          <p:cNvGrpSpPr/>
          <p:nvPr/>
        </p:nvGrpSpPr>
        <p:grpSpPr>
          <a:xfrm>
            <a:off x="4977777" y="2183930"/>
            <a:ext cx="2530294" cy="3087251"/>
            <a:chOff x="2909762" y="2743200"/>
            <a:chExt cx="2530294" cy="3087251"/>
          </a:xfrm>
          <a:solidFill>
            <a:schemeClr val="accent2"/>
          </a:solidFill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4575E8C-239B-934A-A749-FD3CC5B98403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ECB01AD-6BAF-E54B-BEC6-2975DDE0280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6971BD3-849A-694E-908F-E21A5FFFE273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B6BA3A1-8927-1045-B2B7-51970DFD29A4}"/>
                </a:ext>
              </a:extLst>
            </p:cNvPr>
            <p:cNvSpPr/>
            <p:nvPr/>
          </p:nvSpPr>
          <p:spPr>
            <a:xfrm>
              <a:off x="3455862" y="4481751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781E17A-C5ED-684C-937B-5ADDD34D221C}"/>
                </a:ext>
              </a:extLst>
            </p:cNvPr>
            <p:cNvSpPr/>
            <p:nvPr/>
          </p:nvSpPr>
          <p:spPr>
            <a:xfrm>
              <a:off x="4533900" y="4467702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E404EA-DA0C-0743-ACFF-78DF67CC776A}"/>
                </a:ext>
              </a:extLst>
            </p:cNvPr>
            <p:cNvSpPr/>
            <p:nvPr/>
          </p:nvSpPr>
          <p:spPr>
            <a:xfrm>
              <a:off x="4893956" y="5322451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805BA3-162B-9B4F-B830-BBAB82F28C16}"/>
                </a:ext>
              </a:extLst>
            </p:cNvPr>
            <p:cNvCxnSpPr>
              <a:stCxn id="21" idx="2"/>
              <a:endCxn id="22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7A219E-5698-164A-95F2-16E64582E9DA}"/>
                </a:ext>
              </a:extLst>
            </p:cNvPr>
            <p:cNvCxnSpPr>
              <a:stCxn id="21" idx="6"/>
              <a:endCxn id="23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3E2C5FF-F852-B448-B3DD-61D1C4F3DA24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3375888" y="3979755"/>
              <a:ext cx="353024" cy="501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65673828-24E8-B04B-BCC1-DDFD5CF04F54}"/>
                </a:ext>
              </a:extLst>
            </p:cNvPr>
            <p:cNvCxnSpPr>
              <a:stCxn id="23" idx="3"/>
              <a:endCxn id="25" idx="0"/>
            </p:cNvCxnSpPr>
            <p:nvPr/>
          </p:nvCxnSpPr>
          <p:spPr>
            <a:xfrm flipH="1">
              <a:off x="4806950" y="3979755"/>
              <a:ext cx="166980" cy="48794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CA8356F1-675E-3B44-A822-980D19415974}"/>
                </a:ext>
              </a:extLst>
            </p:cNvPr>
            <p:cNvCxnSpPr>
              <a:stCxn id="25" idx="4"/>
              <a:endCxn id="28" idx="0"/>
            </p:cNvCxnSpPr>
            <p:nvPr/>
          </p:nvCxnSpPr>
          <p:spPr>
            <a:xfrm>
              <a:off x="4806950" y="4975702"/>
              <a:ext cx="360056" cy="3467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5">
            <a:extLst>
              <a:ext uri="{FF2B5EF4-FFF2-40B4-BE49-F238E27FC236}">
                <a16:creationId xmlns:a16="http://schemas.microsoft.com/office/drawing/2014/main" id="{203393D4-C70F-0C47-9E15-228258328F58}"/>
              </a:ext>
            </a:extLst>
          </p:cNvPr>
          <p:cNvGrpSpPr/>
          <p:nvPr/>
        </p:nvGrpSpPr>
        <p:grpSpPr>
          <a:xfrm>
            <a:off x="9165051" y="2537151"/>
            <a:ext cx="2331607" cy="2203803"/>
            <a:chOff x="6527292" y="3802029"/>
            <a:chExt cx="1978634" cy="1813959"/>
          </a:xfrm>
          <a:solidFill>
            <a:schemeClr val="accent2"/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006EB8A-A87C-2B49-9792-FD5190E7722A}"/>
                </a:ext>
              </a:extLst>
            </p:cNvPr>
            <p:cNvSpPr/>
            <p:nvPr/>
          </p:nvSpPr>
          <p:spPr>
            <a:xfrm>
              <a:off x="6527292" y="3802029"/>
              <a:ext cx="421598" cy="29329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4017B556-91D0-0E40-A6E6-07A34BC710E4}"/>
                </a:ext>
              </a:extLst>
            </p:cNvPr>
            <p:cNvCxnSpPr>
              <a:cxnSpLocks/>
              <a:stCxn id="37" idx="5"/>
            </p:cNvCxnSpPr>
            <p:nvPr/>
          </p:nvCxnSpPr>
          <p:spPr>
            <a:xfrm>
              <a:off x="6887148" y="4052375"/>
              <a:ext cx="636297" cy="4569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CA17717-57B0-C940-8BD0-CEB749450AA5}"/>
                </a:ext>
              </a:extLst>
            </p:cNvPr>
            <p:cNvSpPr/>
            <p:nvPr/>
          </p:nvSpPr>
          <p:spPr>
            <a:xfrm>
              <a:off x="7376073" y="4467686"/>
              <a:ext cx="421598" cy="29329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DD942782-0009-E24C-BD56-A7A2CEAC83F8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7735929" y="4718032"/>
              <a:ext cx="591532" cy="595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89FEABE-9ED7-5A44-9ABA-8BCDD3BECAFE}"/>
                </a:ext>
              </a:extLst>
            </p:cNvPr>
            <p:cNvSpPr/>
            <p:nvPr/>
          </p:nvSpPr>
          <p:spPr>
            <a:xfrm>
              <a:off x="8084328" y="5322689"/>
              <a:ext cx="421598" cy="29329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0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en-US" altLang="zh-CN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计算树的深度</a:t>
            </a:r>
          </a:p>
        </p:txBody>
      </p:sp>
      <p:grpSp>
        <p:nvGrpSpPr>
          <p:cNvPr id="20" name="组 26">
            <a:extLst>
              <a:ext uri="{FF2B5EF4-FFF2-40B4-BE49-F238E27FC236}">
                <a16:creationId xmlns:a16="http://schemas.microsoft.com/office/drawing/2014/main" id="{E0521496-9596-2749-9AF8-35E328CC9973}"/>
              </a:ext>
            </a:extLst>
          </p:cNvPr>
          <p:cNvGrpSpPr/>
          <p:nvPr/>
        </p:nvGrpSpPr>
        <p:grpSpPr>
          <a:xfrm>
            <a:off x="1160157" y="1852851"/>
            <a:ext cx="2530294" cy="3087251"/>
            <a:chOff x="2909762" y="2743200"/>
            <a:chExt cx="2530294" cy="3087251"/>
          </a:xfrm>
          <a:solidFill>
            <a:schemeClr val="accent2"/>
          </a:solidFill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4575E8C-239B-934A-A749-FD3CC5B98403}"/>
                </a:ext>
              </a:extLst>
            </p:cNvPr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ECB01AD-6BAF-E54B-BEC6-2975DDE02802}"/>
                </a:ext>
              </a:extLst>
            </p:cNvPr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6971BD3-849A-694E-908F-E21A5FFFE273}"/>
                </a:ext>
              </a:extLst>
            </p:cNvPr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B6BA3A1-8927-1045-B2B7-51970DFD29A4}"/>
                </a:ext>
              </a:extLst>
            </p:cNvPr>
            <p:cNvSpPr/>
            <p:nvPr/>
          </p:nvSpPr>
          <p:spPr>
            <a:xfrm>
              <a:off x="3455862" y="4481751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781E17A-C5ED-684C-937B-5ADDD34D221C}"/>
                </a:ext>
              </a:extLst>
            </p:cNvPr>
            <p:cNvSpPr/>
            <p:nvPr/>
          </p:nvSpPr>
          <p:spPr>
            <a:xfrm>
              <a:off x="4533900" y="4467702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BE404EA-DA0C-0743-ACFF-78DF67CC776A}"/>
                </a:ext>
              </a:extLst>
            </p:cNvPr>
            <p:cNvSpPr/>
            <p:nvPr/>
          </p:nvSpPr>
          <p:spPr>
            <a:xfrm>
              <a:off x="4893956" y="5322451"/>
              <a:ext cx="546100" cy="508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805BA3-162B-9B4F-B830-BBAB82F28C16}"/>
                </a:ext>
              </a:extLst>
            </p:cNvPr>
            <p:cNvCxnSpPr>
              <a:stCxn id="21" idx="2"/>
              <a:endCxn id="22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7A219E-5698-164A-95F2-16E64582E9DA}"/>
                </a:ext>
              </a:extLst>
            </p:cNvPr>
            <p:cNvCxnSpPr>
              <a:stCxn id="21" idx="6"/>
              <a:endCxn id="23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3E2C5FF-F852-B448-B3DD-61D1C4F3DA24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3375888" y="3979755"/>
              <a:ext cx="353024" cy="501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65673828-24E8-B04B-BCC1-DDFD5CF04F54}"/>
                </a:ext>
              </a:extLst>
            </p:cNvPr>
            <p:cNvCxnSpPr>
              <a:stCxn id="23" idx="3"/>
              <a:endCxn id="25" idx="0"/>
            </p:cNvCxnSpPr>
            <p:nvPr/>
          </p:nvCxnSpPr>
          <p:spPr>
            <a:xfrm flipH="1">
              <a:off x="4806950" y="3979755"/>
              <a:ext cx="166980" cy="48794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CA8356F1-675E-3B44-A822-980D19415974}"/>
                </a:ext>
              </a:extLst>
            </p:cNvPr>
            <p:cNvCxnSpPr>
              <a:stCxn id="25" idx="4"/>
              <a:endCxn id="28" idx="0"/>
            </p:cNvCxnSpPr>
            <p:nvPr/>
          </p:nvCxnSpPr>
          <p:spPr>
            <a:xfrm>
              <a:off x="4806950" y="4975702"/>
              <a:ext cx="360056" cy="3467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5BE2A80-A295-2D4B-9F18-9786ED1D3787}"/>
              </a:ext>
            </a:extLst>
          </p:cNvPr>
          <p:cNvSpPr/>
          <p:nvPr/>
        </p:nvSpPr>
        <p:spPr>
          <a:xfrm>
            <a:off x="4768488" y="2317716"/>
            <a:ext cx="65357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F68A0"/>
                </a:solidFill>
                <a:latin typeface="Menlo" panose="020B0609030804020204" pitchFamily="49" charset="0"/>
              </a:rPr>
              <a:t>getDepth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 err="1">
                <a:solidFill>
                  <a:srgbClr val="1C464A"/>
                </a:solidFill>
                <a:latin typeface="Menlo" panose="020B0609030804020204" pitchFamily="49" charset="0"/>
              </a:rPr>
              <a:t>TreeNode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root){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l=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,r=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(root ==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l =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getDepth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left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r = </a:t>
            </a:r>
            <a:r>
              <a:rPr lang="en" altLang="zh-CN" sz="2400" dirty="0" err="1">
                <a:solidFill>
                  <a:srgbClr val="326D74"/>
                </a:solidFill>
                <a:latin typeface="Menlo" panose="020B0609030804020204" pitchFamily="49" charset="0"/>
              </a:rPr>
              <a:t>getDepth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(root-&gt;</a:t>
            </a:r>
            <a:r>
              <a:rPr lang="en" altLang="zh-CN" sz="2400" dirty="0">
                <a:solidFill>
                  <a:srgbClr val="326D74"/>
                </a:solidFill>
                <a:latin typeface="Menlo" panose="020B0609030804020204" pitchFamily="49" charset="0"/>
              </a:rPr>
              <a:t>right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(l&gt;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r?l:r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)+</a:t>
            </a:r>
            <a:r>
              <a:rPr lang="en" altLang="zh-CN" sz="2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4393</TotalTime>
  <Words>1294</Words>
  <Application>Microsoft Macintosh PowerPoint</Application>
  <PresentationFormat>宽屏</PresentationFormat>
  <Paragraphs>217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STKaiti</vt:lpstr>
      <vt:lpstr>幼圆</vt:lpstr>
      <vt:lpstr>KaiTi</vt:lpstr>
      <vt:lpstr>SimSong</vt:lpstr>
      <vt:lpstr>Arial</vt:lpstr>
      <vt:lpstr>Century Gothic</vt:lpstr>
      <vt:lpstr>Menlo</vt:lpstr>
      <vt:lpstr>Times New Roman</vt:lpstr>
      <vt:lpstr>Wingdings 3</vt:lpstr>
      <vt:lpstr>丝状</vt:lpstr>
      <vt:lpstr>数据结构与算法</vt:lpstr>
      <vt:lpstr>本节课内容安排</vt:lpstr>
      <vt:lpstr>二叉树——存储结构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711</cp:revision>
  <dcterms:created xsi:type="dcterms:W3CDTF">2024-09-16T11:05:16Z</dcterms:created>
  <dcterms:modified xsi:type="dcterms:W3CDTF">2024-10-30T07:49:00Z</dcterms:modified>
</cp:coreProperties>
</file>