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4"/>
  </p:notesMasterIdLst>
  <p:sldIdLst>
    <p:sldId id="256" r:id="rId2"/>
    <p:sldId id="300" r:id="rId3"/>
    <p:sldId id="388" r:id="rId4"/>
    <p:sldId id="414" r:id="rId5"/>
    <p:sldId id="415" r:id="rId6"/>
    <p:sldId id="416" r:id="rId7"/>
    <p:sldId id="417" r:id="rId8"/>
    <p:sldId id="418" r:id="rId9"/>
    <p:sldId id="419" r:id="rId10"/>
    <p:sldId id="420" r:id="rId11"/>
    <p:sldId id="421" r:id="rId12"/>
    <p:sldId id="422" r:id="rId13"/>
    <p:sldId id="423" r:id="rId14"/>
    <p:sldId id="428" r:id="rId15"/>
    <p:sldId id="429" r:id="rId16"/>
    <p:sldId id="424" r:id="rId17"/>
    <p:sldId id="430" r:id="rId18"/>
    <p:sldId id="431" r:id="rId19"/>
    <p:sldId id="427" r:id="rId20"/>
    <p:sldId id="425" r:id="rId21"/>
    <p:sldId id="450" r:id="rId22"/>
    <p:sldId id="451" r:id="rId23"/>
    <p:sldId id="452" r:id="rId24"/>
    <p:sldId id="454" r:id="rId25"/>
    <p:sldId id="455" r:id="rId26"/>
    <p:sldId id="456" r:id="rId27"/>
    <p:sldId id="457" r:id="rId28"/>
    <p:sldId id="458" r:id="rId29"/>
    <p:sldId id="459" r:id="rId30"/>
    <p:sldId id="461" r:id="rId31"/>
    <p:sldId id="462" r:id="rId32"/>
    <p:sldId id="472" r:id="rId33"/>
    <p:sldId id="463" r:id="rId34"/>
    <p:sldId id="473" r:id="rId35"/>
    <p:sldId id="474" r:id="rId36"/>
    <p:sldId id="475" r:id="rId37"/>
    <p:sldId id="476" r:id="rId38"/>
    <p:sldId id="539" r:id="rId39"/>
    <p:sldId id="540" r:id="rId40"/>
    <p:sldId id="541" r:id="rId41"/>
    <p:sldId id="542" r:id="rId42"/>
    <p:sldId id="543" r:id="rId43"/>
    <p:sldId id="544" r:id="rId44"/>
    <p:sldId id="545" r:id="rId45"/>
    <p:sldId id="546" r:id="rId46"/>
    <p:sldId id="547" r:id="rId47"/>
    <p:sldId id="548" r:id="rId48"/>
    <p:sldId id="549" r:id="rId49"/>
    <p:sldId id="538" r:id="rId50"/>
    <p:sldId id="527" r:id="rId51"/>
    <p:sldId id="550" r:id="rId52"/>
    <p:sldId id="530" r:id="rId53"/>
    <p:sldId id="551" r:id="rId54"/>
    <p:sldId id="532" r:id="rId55"/>
    <p:sldId id="533" r:id="rId56"/>
    <p:sldId id="487" r:id="rId57"/>
    <p:sldId id="520" r:id="rId58"/>
    <p:sldId id="521" r:id="rId59"/>
    <p:sldId id="522" r:id="rId60"/>
    <p:sldId id="523" r:id="rId61"/>
    <p:sldId id="524" r:id="rId62"/>
    <p:sldId id="525"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57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33"/>
  </p:normalViewPr>
  <p:slideViewPr>
    <p:cSldViewPr snapToGrid="0" snapToObjects="1">
      <p:cViewPr varScale="1">
        <p:scale>
          <a:sx n="112" d="100"/>
          <a:sy n="112" d="100"/>
        </p:scale>
        <p:origin x="57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2F3FA5-5A09-9644-A731-787CA2F6B8A6}" type="datetimeFigureOut">
              <a:rPr kumimoji="1" lang="zh-CN" altLang="en-US" smtClean="0"/>
              <a:t>2024/9/27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57330F-21F6-CF4A-AE0A-E9D4136208F0}" type="slidenum">
              <a:rPr kumimoji="1" lang="zh-CN" altLang="en-US" smtClean="0"/>
              <a:t>‹#›</a:t>
            </a:fld>
            <a:endParaRPr kumimoji="1" lang="zh-CN" altLang="en-US"/>
          </a:p>
        </p:txBody>
      </p:sp>
    </p:spTree>
    <p:extLst>
      <p:ext uri="{BB962C8B-B14F-4D97-AF65-F5344CB8AC3E}">
        <p14:creationId xmlns:p14="http://schemas.microsoft.com/office/powerpoint/2010/main" val="3108941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5839CE8-37E8-DD48-9B8F-EE5D3EA2082D}" type="slidenum">
              <a:rPr kumimoji="1" lang="zh-CN" altLang="en-US" smtClean="0"/>
              <a:t>52</a:t>
            </a:fld>
            <a:endParaRPr kumimoji="1" lang="zh-CN" altLang="en-US"/>
          </a:p>
        </p:txBody>
      </p:sp>
    </p:spTree>
    <p:extLst>
      <p:ext uri="{BB962C8B-B14F-4D97-AF65-F5344CB8AC3E}">
        <p14:creationId xmlns:p14="http://schemas.microsoft.com/office/powerpoint/2010/main" val="737574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5839CE8-37E8-DD48-9B8F-EE5D3EA2082D}" type="slidenum">
              <a:rPr kumimoji="1" lang="zh-CN" altLang="en-US" smtClean="0"/>
              <a:t>53</a:t>
            </a:fld>
            <a:endParaRPr kumimoji="1" lang="zh-CN" altLang="en-US"/>
          </a:p>
        </p:txBody>
      </p:sp>
    </p:spTree>
    <p:extLst>
      <p:ext uri="{BB962C8B-B14F-4D97-AF65-F5344CB8AC3E}">
        <p14:creationId xmlns:p14="http://schemas.microsoft.com/office/powerpoint/2010/main" val="1601974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5839CE8-37E8-DD48-9B8F-EE5D3EA2082D}" type="slidenum">
              <a:rPr kumimoji="1" lang="zh-CN" altLang="en-US" smtClean="0"/>
              <a:t>57</a:t>
            </a:fld>
            <a:endParaRPr kumimoji="1" lang="zh-CN" altLang="en-US"/>
          </a:p>
        </p:txBody>
      </p:sp>
    </p:spTree>
    <p:extLst>
      <p:ext uri="{BB962C8B-B14F-4D97-AF65-F5344CB8AC3E}">
        <p14:creationId xmlns:p14="http://schemas.microsoft.com/office/powerpoint/2010/main" val="1184360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
第二级
第三级
第四级
第五级</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9/27/24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
第二级
第三级
第四级
第五级</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9/27/24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
第二级
第三级
第四级
第五级</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9/27/24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9/27/24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编辑母版文本样式
第二级
第三级
第四级
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编辑母版文本样式
第二级
第三级
第四级
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9/27/24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9/27/24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9/27/24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编辑母版文本样式
第二级
第三级
第四级
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9/27/24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9/27/24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编辑母版文本样式
第二级
第三级
第四级
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9/27/24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0.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0.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B858C6-7243-0443-BBBF-9EB8D21F316F}"/>
              </a:ext>
            </a:extLst>
          </p:cNvPr>
          <p:cNvSpPr>
            <a:spLocks noGrp="1"/>
          </p:cNvSpPr>
          <p:nvPr>
            <p:ph type="ctrTitle"/>
          </p:nvPr>
        </p:nvSpPr>
        <p:spPr>
          <a:xfrm>
            <a:off x="2714943" y="457200"/>
            <a:ext cx="8915399" cy="2262781"/>
          </a:xfrm>
        </p:spPr>
        <p:txBody>
          <a:bodyPr>
            <a:normAutofit/>
          </a:bodyPr>
          <a:lstStyle/>
          <a:p>
            <a:r>
              <a:rPr kumimoji="1" lang="zh-CN" altLang="en-US" sz="6000" b="1" dirty="0"/>
              <a:t>数据结构与算法</a:t>
            </a:r>
            <a:endParaRPr kumimoji="1" lang="zh-CN" altLang="en-US" sz="6000" dirty="0"/>
          </a:p>
        </p:txBody>
      </p:sp>
      <p:sp>
        <p:nvSpPr>
          <p:cNvPr id="3" name="副标题 2">
            <a:extLst>
              <a:ext uri="{FF2B5EF4-FFF2-40B4-BE49-F238E27FC236}">
                <a16:creationId xmlns:a16="http://schemas.microsoft.com/office/drawing/2014/main" id="{5C003302-EE25-5147-A8E3-54448B790F74}"/>
              </a:ext>
            </a:extLst>
          </p:cNvPr>
          <p:cNvSpPr>
            <a:spLocks noGrp="1"/>
          </p:cNvSpPr>
          <p:nvPr>
            <p:ph type="subTitle" idx="1"/>
          </p:nvPr>
        </p:nvSpPr>
        <p:spPr>
          <a:xfrm>
            <a:off x="2714943" y="4114439"/>
            <a:ext cx="8915399" cy="1126283"/>
          </a:xfrm>
        </p:spPr>
        <p:txBody>
          <a:bodyPr/>
          <a:lstStyle/>
          <a:p>
            <a:r>
              <a:rPr kumimoji="1" lang="zh-CN" altLang="en-US" dirty="0"/>
              <a:t> </a:t>
            </a:r>
            <a:endParaRPr kumimoji="1" lang="en-US" altLang="zh-CN" dirty="0"/>
          </a:p>
          <a:p>
            <a:r>
              <a:rPr kumimoji="1" lang="zh-CN" altLang="en-US" sz="3200" dirty="0">
                <a:latin typeface="SimSong" panose="02020300000000000000" pitchFamily="18" charset="-122"/>
                <a:ea typeface="SimSong" panose="02020300000000000000" pitchFamily="18" charset="-122"/>
              </a:rPr>
              <a:t>人工智能与大数据学院</a:t>
            </a:r>
          </a:p>
          <a:p>
            <a:endParaRPr kumimoji="1" lang="en-US" altLang="zh-CN" dirty="0"/>
          </a:p>
          <a:p>
            <a:endParaRPr kumimoji="1" lang="zh-CN" altLang="en-US" dirty="0"/>
          </a:p>
        </p:txBody>
      </p:sp>
      <p:pic>
        <p:nvPicPr>
          <p:cNvPr id="4" name="图片 3">
            <a:extLst>
              <a:ext uri="{FF2B5EF4-FFF2-40B4-BE49-F238E27FC236}">
                <a16:creationId xmlns:a16="http://schemas.microsoft.com/office/drawing/2014/main" id="{6643E8A8-1171-0845-B157-2FD0B9BBF5DA}"/>
              </a:ext>
            </a:extLst>
          </p:cNvPr>
          <p:cNvPicPr>
            <a:picLocks noChangeAspect="1"/>
          </p:cNvPicPr>
          <p:nvPr/>
        </p:nvPicPr>
        <p:blipFill>
          <a:blip r:embed="rId2"/>
          <a:stretch>
            <a:fillRect/>
          </a:stretch>
        </p:blipFill>
        <p:spPr>
          <a:xfrm>
            <a:off x="9212180" y="9985"/>
            <a:ext cx="2879557" cy="817556"/>
          </a:xfrm>
          <a:prstGeom prst="rect">
            <a:avLst/>
          </a:prstGeom>
        </p:spPr>
      </p:pic>
    </p:spTree>
    <p:extLst>
      <p:ext uri="{BB962C8B-B14F-4D97-AF65-F5344CB8AC3E}">
        <p14:creationId xmlns:p14="http://schemas.microsoft.com/office/powerpoint/2010/main" val="1108398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标题 1">
            <a:extLst>
              <a:ext uri="{FF2B5EF4-FFF2-40B4-BE49-F238E27FC236}">
                <a16:creationId xmlns:a16="http://schemas.microsoft.com/office/drawing/2014/main" id="{9D4BA5E1-05B3-9A4C-839E-B9DFFA43F081}"/>
              </a:ext>
            </a:extLst>
          </p:cNvPr>
          <p:cNvSpPr txBox="1">
            <a:spLocks/>
          </p:cNvSpPr>
          <p:nvPr/>
        </p:nvSpPr>
        <p:spPr>
          <a:xfrm>
            <a:off x="0" y="0"/>
            <a:ext cx="8596668" cy="807192"/>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sz="4000" b="1" dirty="0">
                <a:solidFill>
                  <a:schemeClr val="tx2"/>
                </a:solidFill>
                <a:latin typeface="STKaiti" charset="-122"/>
                <a:ea typeface="STKaiti" charset="-122"/>
                <a:cs typeface="STKaiti" charset="-122"/>
              </a:rPr>
              <a:t>第</a:t>
            </a:r>
            <a:r>
              <a:rPr kumimoji="1" lang="en-US" altLang="zh-CN" sz="4000" b="1" dirty="0">
                <a:solidFill>
                  <a:schemeClr val="tx2"/>
                </a:solidFill>
                <a:latin typeface="STKaiti" charset="-122"/>
                <a:ea typeface="STKaiti" charset="-122"/>
                <a:cs typeface="STKaiti" charset="-122"/>
              </a:rPr>
              <a:t>2</a:t>
            </a:r>
            <a:r>
              <a:rPr kumimoji="1" lang="zh-CN" altLang="en-US" sz="4000" b="1" dirty="0">
                <a:solidFill>
                  <a:schemeClr val="tx2"/>
                </a:solidFill>
                <a:latin typeface="STKaiti" charset="-122"/>
                <a:ea typeface="STKaiti" charset="-122"/>
                <a:cs typeface="STKaiti" charset="-122"/>
              </a:rPr>
              <a:t>章 线性结构</a:t>
            </a:r>
            <a:r>
              <a:rPr kumimoji="1" lang="en-US" altLang="zh-CN" sz="4000" b="1" dirty="0">
                <a:solidFill>
                  <a:schemeClr val="tx2"/>
                </a:solidFill>
                <a:latin typeface="STKaiti" charset="-122"/>
                <a:ea typeface="STKaiti" charset="-122"/>
                <a:cs typeface="STKaiti" charset="-122"/>
              </a:rPr>
              <a:t>——</a:t>
            </a:r>
            <a:r>
              <a:rPr kumimoji="1" lang="zh-CN" altLang="en-US" sz="4000" b="1" dirty="0">
                <a:solidFill>
                  <a:schemeClr val="tx2"/>
                </a:solidFill>
                <a:latin typeface="STKaiti" charset="-122"/>
                <a:ea typeface="STKaiti" charset="-122"/>
                <a:cs typeface="STKaiti" charset="-122"/>
              </a:rPr>
              <a:t>线性表的应用示例</a:t>
            </a:r>
            <a:endParaRPr kumimoji="1" lang="zh-CN" altLang="en-US" sz="4000" b="1" dirty="0">
              <a:latin typeface="STKaiti" charset="-122"/>
              <a:ea typeface="STKaiti" charset="-122"/>
              <a:cs typeface="STKaiti" charset="-122"/>
            </a:endParaRPr>
          </a:p>
        </p:txBody>
      </p:sp>
      <p:sp>
        <p:nvSpPr>
          <p:cNvPr id="52" name="文本框 51">
            <a:extLst>
              <a:ext uri="{FF2B5EF4-FFF2-40B4-BE49-F238E27FC236}">
                <a16:creationId xmlns:a16="http://schemas.microsoft.com/office/drawing/2014/main" id="{37ABF54E-C32B-2C49-AE48-E7CB901D5F46}"/>
              </a:ext>
            </a:extLst>
          </p:cNvPr>
          <p:cNvSpPr txBox="1"/>
          <p:nvPr/>
        </p:nvSpPr>
        <p:spPr>
          <a:xfrm>
            <a:off x="810419" y="2314833"/>
            <a:ext cx="3773016" cy="1384995"/>
          </a:xfrm>
          <a:prstGeom prst="rect">
            <a:avLst/>
          </a:prstGeom>
          <a:noFill/>
        </p:spPr>
        <p:txBody>
          <a:bodyPr wrap="square" rtlCol="0">
            <a:spAutoFit/>
          </a:bodyPr>
          <a:lstStyle/>
          <a:p>
            <a:r>
              <a:rPr lang="zh-CN" altLang="en-US" sz="2800" dirty="0">
                <a:latin typeface="+mn-ea"/>
              </a:rPr>
              <a:t>例</a:t>
            </a:r>
            <a:r>
              <a:rPr lang="en-US" altLang="zh-CN" sz="2800" dirty="0">
                <a:latin typeface="+mn-ea"/>
              </a:rPr>
              <a:t>1:</a:t>
            </a:r>
            <a:r>
              <a:rPr lang="zh-CN" altLang="en-US" sz="2800" dirty="0">
                <a:latin typeface="+mn-ea"/>
              </a:rPr>
              <a:t> 编写一个算法将一个顺序表原地逆置（不允许新建顺序表）</a:t>
            </a:r>
          </a:p>
        </p:txBody>
      </p:sp>
      <p:grpSp>
        <p:nvGrpSpPr>
          <p:cNvPr id="2" name="组合 1">
            <a:extLst>
              <a:ext uri="{FF2B5EF4-FFF2-40B4-BE49-F238E27FC236}">
                <a16:creationId xmlns:a16="http://schemas.microsoft.com/office/drawing/2014/main" id="{22317FDE-DD2F-C245-A6C1-5F5A6E5F16BC}"/>
              </a:ext>
            </a:extLst>
          </p:cNvPr>
          <p:cNvGrpSpPr/>
          <p:nvPr/>
        </p:nvGrpSpPr>
        <p:grpSpPr>
          <a:xfrm>
            <a:off x="5669282" y="918956"/>
            <a:ext cx="2864646" cy="5897016"/>
            <a:chOff x="5669282" y="918956"/>
            <a:chExt cx="2864646" cy="5897016"/>
          </a:xfrm>
        </p:grpSpPr>
        <p:sp>
          <p:nvSpPr>
            <p:cNvPr id="4" name="圆角矩形 3">
              <a:extLst>
                <a:ext uri="{FF2B5EF4-FFF2-40B4-BE49-F238E27FC236}">
                  <a16:creationId xmlns:a16="http://schemas.microsoft.com/office/drawing/2014/main" id="{FDD69B0F-6D75-F74D-BC3D-46C3403D6762}"/>
                </a:ext>
              </a:extLst>
            </p:cNvPr>
            <p:cNvSpPr/>
            <p:nvPr/>
          </p:nvSpPr>
          <p:spPr>
            <a:xfrm>
              <a:off x="6369370" y="918956"/>
              <a:ext cx="1400175" cy="6981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800" dirty="0">
                  <a:solidFill>
                    <a:schemeClr val="tx1"/>
                  </a:solidFill>
                  <a:latin typeface="STKaiti" charset="-122"/>
                  <a:ea typeface="STKaiti" charset="-122"/>
                  <a:cs typeface="STKaiti" charset="-122"/>
                </a:rPr>
                <a:t>开始</a:t>
              </a:r>
            </a:p>
          </p:txBody>
        </p:sp>
        <p:sp>
          <p:nvSpPr>
            <p:cNvPr id="5" name="矩形 4">
              <a:extLst>
                <a:ext uri="{FF2B5EF4-FFF2-40B4-BE49-F238E27FC236}">
                  <a16:creationId xmlns:a16="http://schemas.microsoft.com/office/drawing/2014/main" id="{2ED426CC-8581-C146-BA72-A96EE1C6876B}"/>
                </a:ext>
              </a:extLst>
            </p:cNvPr>
            <p:cNvSpPr/>
            <p:nvPr/>
          </p:nvSpPr>
          <p:spPr>
            <a:xfrm>
              <a:off x="5669284" y="1826897"/>
              <a:ext cx="2800350" cy="6591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err="1">
                  <a:solidFill>
                    <a:schemeClr val="tx1"/>
                  </a:solidFill>
                  <a:latin typeface="Times New Roman" charset="0"/>
                  <a:ea typeface="Times New Roman" charset="0"/>
                  <a:cs typeface="Times New Roman" charset="0"/>
                </a:rPr>
                <a:t>i</a:t>
              </a:r>
              <a:r>
                <a:rPr kumimoji="1" lang="en-US" altLang="zh-CN" sz="2400" dirty="0">
                  <a:solidFill>
                    <a:schemeClr val="tx1"/>
                  </a:solidFill>
                  <a:latin typeface="Times New Roman" charset="0"/>
                  <a:ea typeface="Times New Roman" charset="0"/>
                  <a:cs typeface="Times New Roman" charset="0"/>
                </a:rPr>
                <a:t>=0, n=L-&gt;</a:t>
              </a:r>
              <a:r>
                <a:rPr kumimoji="1" lang="en-US" altLang="zh-CN" sz="2400" dirty="0" err="1">
                  <a:solidFill>
                    <a:schemeClr val="tx1"/>
                  </a:solidFill>
                  <a:latin typeface="Times New Roman" charset="0"/>
                  <a:ea typeface="Times New Roman" charset="0"/>
                  <a:cs typeface="Times New Roman" charset="0"/>
                </a:rPr>
                <a:t>len</a:t>
              </a:r>
              <a:endParaRPr kumimoji="1" lang="en-US" altLang="zh-CN" sz="2400" dirty="0">
                <a:solidFill>
                  <a:schemeClr val="tx1"/>
                </a:solidFill>
                <a:latin typeface="Times New Roman" charset="0"/>
                <a:ea typeface="Times New Roman" charset="0"/>
                <a:cs typeface="Times New Roman" charset="0"/>
              </a:endParaRPr>
            </a:p>
          </p:txBody>
        </p:sp>
        <p:sp>
          <p:nvSpPr>
            <p:cNvPr id="6" name="菱形 5">
              <a:extLst>
                <a:ext uri="{FF2B5EF4-FFF2-40B4-BE49-F238E27FC236}">
                  <a16:creationId xmlns:a16="http://schemas.microsoft.com/office/drawing/2014/main" id="{56568816-9211-2543-9AA2-19A891DF6BBB}"/>
                </a:ext>
              </a:extLst>
            </p:cNvPr>
            <p:cNvSpPr/>
            <p:nvPr/>
          </p:nvSpPr>
          <p:spPr>
            <a:xfrm>
              <a:off x="5826446" y="2828391"/>
              <a:ext cx="2486025" cy="814388"/>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err="1">
                  <a:solidFill>
                    <a:schemeClr val="tx1"/>
                  </a:solidFill>
                  <a:latin typeface="Times New Roman" charset="0"/>
                  <a:ea typeface="Times New Roman" charset="0"/>
                  <a:cs typeface="Times New Roman" charset="0"/>
                </a:rPr>
                <a:t>i</a:t>
              </a:r>
              <a:r>
                <a:rPr kumimoji="1" lang="en-US" altLang="zh-CN" sz="2400" dirty="0">
                  <a:solidFill>
                    <a:schemeClr val="tx1"/>
                  </a:solidFill>
                  <a:latin typeface="Times New Roman" charset="0"/>
                  <a:ea typeface="Times New Roman" charset="0"/>
                  <a:cs typeface="Times New Roman" charset="0"/>
                </a:rPr>
                <a:t>&lt;n/2 ?</a:t>
              </a:r>
              <a:endParaRPr kumimoji="1" lang="zh-CN" altLang="en-US" sz="2400" dirty="0">
                <a:solidFill>
                  <a:schemeClr val="tx1"/>
                </a:solidFill>
                <a:latin typeface="Times New Roman" charset="0"/>
                <a:ea typeface="Times New Roman" charset="0"/>
                <a:cs typeface="Times New Roman" charset="0"/>
              </a:endParaRPr>
            </a:p>
          </p:txBody>
        </p:sp>
        <p:sp>
          <p:nvSpPr>
            <p:cNvPr id="7" name="矩形 6">
              <a:extLst>
                <a:ext uri="{FF2B5EF4-FFF2-40B4-BE49-F238E27FC236}">
                  <a16:creationId xmlns:a16="http://schemas.microsoft.com/office/drawing/2014/main" id="{70D19D87-AC86-3A4D-97CB-E07DDD440BF5}"/>
                </a:ext>
              </a:extLst>
            </p:cNvPr>
            <p:cNvSpPr/>
            <p:nvPr/>
          </p:nvSpPr>
          <p:spPr>
            <a:xfrm>
              <a:off x="5669284" y="3972340"/>
              <a:ext cx="2800350" cy="6591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a:solidFill>
                    <a:schemeClr val="tx1"/>
                  </a:solidFill>
                  <a:latin typeface="STKaiti" charset="-122"/>
                  <a:ea typeface="STKaiti" charset="-122"/>
                  <a:cs typeface="STKaiti" charset="-122"/>
                </a:rPr>
                <a:t>交换</a:t>
              </a:r>
              <a:r>
                <a:rPr kumimoji="1" lang="en-US" altLang="zh-CN" sz="2000" dirty="0">
                  <a:solidFill>
                    <a:schemeClr val="tx1"/>
                  </a:solidFill>
                  <a:latin typeface="STKaiti" charset="-122"/>
                  <a:ea typeface="STKaiti" charset="-122"/>
                  <a:cs typeface="STKaiti" charset="-122"/>
                </a:rPr>
                <a:t>L</a:t>
              </a:r>
              <a:r>
                <a:rPr kumimoji="1" lang="zh-CN" altLang="en-US" sz="2000" dirty="0">
                  <a:solidFill>
                    <a:schemeClr val="tx1"/>
                  </a:solidFill>
                  <a:latin typeface="STKaiti" charset="-122"/>
                  <a:ea typeface="STKaiti" charset="-122"/>
                  <a:cs typeface="STKaiti" charset="-122"/>
                </a:rPr>
                <a:t>中第</a:t>
              </a:r>
              <a:r>
                <a:rPr kumimoji="1" lang="en-US" altLang="zh-CN" sz="2000" dirty="0" err="1">
                  <a:solidFill>
                    <a:schemeClr val="tx1"/>
                  </a:solidFill>
                  <a:latin typeface="STKaiti" charset="-122"/>
                  <a:ea typeface="STKaiti" charset="-122"/>
                  <a:cs typeface="STKaiti" charset="-122"/>
                </a:rPr>
                <a:t>i</a:t>
              </a:r>
              <a:r>
                <a:rPr kumimoji="1" lang="zh-CN" altLang="en-US" sz="2000" dirty="0">
                  <a:solidFill>
                    <a:schemeClr val="tx1"/>
                  </a:solidFill>
                  <a:latin typeface="STKaiti" charset="-122"/>
                  <a:ea typeface="STKaiti" charset="-122"/>
                  <a:cs typeface="STKaiti" charset="-122"/>
                </a:rPr>
                <a:t>个元素和第</a:t>
              </a:r>
              <a:r>
                <a:rPr kumimoji="1" lang="en-US" altLang="zh-CN" sz="2000" dirty="0">
                  <a:solidFill>
                    <a:schemeClr val="tx1"/>
                  </a:solidFill>
                  <a:latin typeface="STKaiti" charset="-122"/>
                  <a:ea typeface="STKaiti" charset="-122"/>
                  <a:cs typeface="STKaiti" charset="-122"/>
                </a:rPr>
                <a:t>n-i-1</a:t>
              </a:r>
              <a:r>
                <a:rPr kumimoji="1" lang="zh-CN" altLang="en-US" sz="2000" dirty="0">
                  <a:solidFill>
                    <a:schemeClr val="tx1"/>
                  </a:solidFill>
                  <a:latin typeface="STKaiti" charset="-122"/>
                  <a:ea typeface="STKaiti" charset="-122"/>
                  <a:cs typeface="STKaiti" charset="-122"/>
                </a:rPr>
                <a:t>个元素</a:t>
              </a:r>
              <a:endParaRPr kumimoji="1" lang="en-US" altLang="zh-CN" sz="2000" dirty="0">
                <a:solidFill>
                  <a:schemeClr val="tx1"/>
                </a:solidFill>
                <a:latin typeface="STKaiti" charset="-122"/>
                <a:ea typeface="STKaiti" charset="-122"/>
                <a:cs typeface="STKaiti" charset="-122"/>
              </a:endParaRPr>
            </a:p>
          </p:txBody>
        </p:sp>
        <p:cxnSp>
          <p:nvCxnSpPr>
            <p:cNvPr id="8" name="直线箭头连接符 7">
              <a:extLst>
                <a:ext uri="{FF2B5EF4-FFF2-40B4-BE49-F238E27FC236}">
                  <a16:creationId xmlns:a16="http://schemas.microsoft.com/office/drawing/2014/main" id="{92736132-DF54-494F-A72D-482029459339}"/>
                </a:ext>
              </a:extLst>
            </p:cNvPr>
            <p:cNvCxnSpPr>
              <a:stCxn id="4" idx="2"/>
              <a:endCxn id="5" idx="0"/>
            </p:cNvCxnSpPr>
            <p:nvPr/>
          </p:nvCxnSpPr>
          <p:spPr>
            <a:xfrm>
              <a:off x="7069458" y="1617145"/>
              <a:ext cx="1" cy="209752"/>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9" name="直线箭头连接符 8">
              <a:extLst>
                <a:ext uri="{FF2B5EF4-FFF2-40B4-BE49-F238E27FC236}">
                  <a16:creationId xmlns:a16="http://schemas.microsoft.com/office/drawing/2014/main" id="{2BB718D8-F03F-B341-B20A-852DFBB0F1E1}"/>
                </a:ext>
              </a:extLst>
            </p:cNvPr>
            <p:cNvCxnSpPr>
              <a:stCxn id="5" idx="2"/>
              <a:endCxn id="6" idx="0"/>
            </p:cNvCxnSpPr>
            <p:nvPr/>
          </p:nvCxnSpPr>
          <p:spPr>
            <a:xfrm>
              <a:off x="7069459" y="2486020"/>
              <a:ext cx="0" cy="34237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直线箭头连接符 9">
              <a:extLst>
                <a:ext uri="{FF2B5EF4-FFF2-40B4-BE49-F238E27FC236}">
                  <a16:creationId xmlns:a16="http://schemas.microsoft.com/office/drawing/2014/main" id="{16518851-A485-564E-BFE9-E7C9A427D786}"/>
                </a:ext>
              </a:extLst>
            </p:cNvPr>
            <p:cNvCxnSpPr>
              <a:stCxn id="6" idx="2"/>
              <a:endCxn id="7" idx="0"/>
            </p:cNvCxnSpPr>
            <p:nvPr/>
          </p:nvCxnSpPr>
          <p:spPr>
            <a:xfrm>
              <a:off x="7069459" y="3642779"/>
              <a:ext cx="0" cy="32956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409B1D4C-E5D8-8E45-BA6F-6082C518A2B5}"/>
                </a:ext>
              </a:extLst>
            </p:cNvPr>
            <p:cNvSpPr/>
            <p:nvPr/>
          </p:nvSpPr>
          <p:spPr>
            <a:xfrm>
              <a:off x="5669282" y="4961024"/>
              <a:ext cx="2800350" cy="6591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err="1">
                  <a:solidFill>
                    <a:schemeClr val="tx1"/>
                  </a:solidFill>
                  <a:latin typeface="Times New Roman" charset="0"/>
                  <a:ea typeface="Times New Roman" charset="0"/>
                  <a:cs typeface="Times New Roman" charset="0"/>
                </a:rPr>
                <a:t>i</a:t>
              </a:r>
              <a:r>
                <a:rPr kumimoji="1" lang="en-US" altLang="zh-CN" sz="2400" dirty="0">
                  <a:solidFill>
                    <a:schemeClr val="tx1"/>
                  </a:solidFill>
                  <a:latin typeface="Times New Roman" charset="0"/>
                  <a:ea typeface="Times New Roman" charset="0"/>
                  <a:cs typeface="Times New Roman" charset="0"/>
                </a:rPr>
                <a:t>++</a:t>
              </a:r>
            </a:p>
          </p:txBody>
        </p:sp>
        <p:cxnSp>
          <p:nvCxnSpPr>
            <p:cNvPr id="12" name="直线箭头连接符 11">
              <a:extLst>
                <a:ext uri="{FF2B5EF4-FFF2-40B4-BE49-F238E27FC236}">
                  <a16:creationId xmlns:a16="http://schemas.microsoft.com/office/drawing/2014/main" id="{DF0B03C4-E1BB-A949-92AA-34E030913086}"/>
                </a:ext>
              </a:extLst>
            </p:cNvPr>
            <p:cNvCxnSpPr>
              <a:stCxn id="7" idx="2"/>
              <a:endCxn id="11" idx="0"/>
            </p:cNvCxnSpPr>
            <p:nvPr/>
          </p:nvCxnSpPr>
          <p:spPr>
            <a:xfrm flipH="1">
              <a:off x="7069457" y="4631463"/>
              <a:ext cx="2" cy="32956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肘形连接符 12">
              <a:extLst>
                <a:ext uri="{FF2B5EF4-FFF2-40B4-BE49-F238E27FC236}">
                  <a16:creationId xmlns:a16="http://schemas.microsoft.com/office/drawing/2014/main" id="{D54B3E01-F989-8140-B332-4CF09ADCA572}"/>
                </a:ext>
              </a:extLst>
            </p:cNvPr>
            <p:cNvCxnSpPr>
              <a:stCxn id="11" idx="2"/>
              <a:endCxn id="6" idx="1"/>
            </p:cNvCxnSpPr>
            <p:nvPr/>
          </p:nvCxnSpPr>
          <p:spPr>
            <a:xfrm rot="5400000" flipH="1">
              <a:off x="5255671" y="3806361"/>
              <a:ext cx="2384562" cy="1243011"/>
            </a:xfrm>
            <a:prstGeom prst="bentConnector4">
              <a:avLst>
                <a:gd name="adj1" fmla="val -9587"/>
                <a:gd name="adj2" fmla="val 131035"/>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3DE3811B-706E-7E49-A898-5FBA29D8D829}"/>
                </a:ext>
              </a:extLst>
            </p:cNvPr>
            <p:cNvSpPr txBox="1"/>
            <p:nvPr/>
          </p:nvSpPr>
          <p:spPr>
            <a:xfrm>
              <a:off x="7326630" y="3642779"/>
              <a:ext cx="442915" cy="369332"/>
            </a:xfrm>
            <a:prstGeom prst="rect">
              <a:avLst/>
            </a:prstGeom>
            <a:noFill/>
          </p:spPr>
          <p:txBody>
            <a:bodyPr wrap="square" rtlCol="0">
              <a:spAutoFit/>
            </a:bodyPr>
            <a:lstStyle/>
            <a:p>
              <a:r>
                <a:rPr kumimoji="1" lang="en-US" altLang="zh-CN" dirty="0"/>
                <a:t>Y</a:t>
              </a:r>
              <a:endParaRPr kumimoji="1" lang="zh-CN" altLang="en-US" dirty="0"/>
            </a:p>
          </p:txBody>
        </p:sp>
        <p:sp>
          <p:nvSpPr>
            <p:cNvPr id="15" name="圆角矩形 14">
              <a:extLst>
                <a:ext uri="{FF2B5EF4-FFF2-40B4-BE49-F238E27FC236}">
                  <a16:creationId xmlns:a16="http://schemas.microsoft.com/office/drawing/2014/main" id="{782A9524-05F0-4B44-9A99-2B4BBB3E07C2}"/>
                </a:ext>
              </a:extLst>
            </p:cNvPr>
            <p:cNvSpPr/>
            <p:nvPr/>
          </p:nvSpPr>
          <p:spPr>
            <a:xfrm>
              <a:off x="6369370" y="6117783"/>
              <a:ext cx="1400175" cy="6981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800" dirty="0">
                  <a:solidFill>
                    <a:schemeClr val="tx1"/>
                  </a:solidFill>
                  <a:latin typeface="STKaiti" charset="-122"/>
                  <a:ea typeface="STKaiti" charset="-122"/>
                  <a:cs typeface="STKaiti" charset="-122"/>
                </a:rPr>
                <a:t>结束</a:t>
              </a:r>
            </a:p>
          </p:txBody>
        </p:sp>
        <p:cxnSp>
          <p:nvCxnSpPr>
            <p:cNvPr id="16" name="肘形连接符 15">
              <a:extLst>
                <a:ext uri="{FF2B5EF4-FFF2-40B4-BE49-F238E27FC236}">
                  <a16:creationId xmlns:a16="http://schemas.microsoft.com/office/drawing/2014/main" id="{79B23318-E19A-394F-9778-8F795C59A059}"/>
                </a:ext>
              </a:extLst>
            </p:cNvPr>
            <p:cNvCxnSpPr>
              <a:stCxn id="6" idx="3"/>
              <a:endCxn id="15" idx="3"/>
            </p:cNvCxnSpPr>
            <p:nvPr/>
          </p:nvCxnSpPr>
          <p:spPr>
            <a:xfrm flipH="1">
              <a:off x="7769545" y="3235585"/>
              <a:ext cx="542926" cy="3231293"/>
            </a:xfrm>
            <a:prstGeom prst="bentConnector3">
              <a:avLst>
                <a:gd name="adj1" fmla="val -42105"/>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A6ADACEB-854A-A84F-A231-0638470E90B8}"/>
                </a:ext>
              </a:extLst>
            </p:cNvPr>
            <p:cNvSpPr txBox="1"/>
            <p:nvPr/>
          </p:nvSpPr>
          <p:spPr>
            <a:xfrm>
              <a:off x="8091013" y="2822665"/>
              <a:ext cx="442915" cy="369332"/>
            </a:xfrm>
            <a:prstGeom prst="rect">
              <a:avLst/>
            </a:prstGeom>
            <a:noFill/>
          </p:spPr>
          <p:txBody>
            <a:bodyPr wrap="square" rtlCol="0">
              <a:spAutoFit/>
            </a:bodyPr>
            <a:lstStyle/>
            <a:p>
              <a:r>
                <a:rPr kumimoji="1" lang="en-US" altLang="zh-CN" dirty="0"/>
                <a:t>N</a:t>
              </a:r>
              <a:endParaRPr kumimoji="1" lang="zh-CN" altLang="en-US" dirty="0"/>
            </a:p>
          </p:txBody>
        </p:sp>
      </p:grpSp>
    </p:spTree>
    <p:extLst>
      <p:ext uri="{BB962C8B-B14F-4D97-AF65-F5344CB8AC3E}">
        <p14:creationId xmlns:p14="http://schemas.microsoft.com/office/powerpoint/2010/main" val="2389383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标题 1">
            <a:extLst>
              <a:ext uri="{FF2B5EF4-FFF2-40B4-BE49-F238E27FC236}">
                <a16:creationId xmlns:a16="http://schemas.microsoft.com/office/drawing/2014/main" id="{9D4BA5E1-05B3-9A4C-839E-B9DFFA43F081}"/>
              </a:ext>
            </a:extLst>
          </p:cNvPr>
          <p:cNvSpPr txBox="1">
            <a:spLocks/>
          </p:cNvSpPr>
          <p:nvPr/>
        </p:nvSpPr>
        <p:spPr>
          <a:xfrm>
            <a:off x="0" y="0"/>
            <a:ext cx="8596668" cy="807192"/>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sz="4000" b="1" dirty="0">
                <a:solidFill>
                  <a:schemeClr val="tx2"/>
                </a:solidFill>
                <a:latin typeface="STKaiti" charset="-122"/>
                <a:ea typeface="STKaiti" charset="-122"/>
                <a:cs typeface="STKaiti" charset="-122"/>
              </a:rPr>
              <a:t>第</a:t>
            </a:r>
            <a:r>
              <a:rPr kumimoji="1" lang="en-US" altLang="zh-CN" sz="4000" b="1" dirty="0">
                <a:solidFill>
                  <a:schemeClr val="tx2"/>
                </a:solidFill>
                <a:latin typeface="STKaiti" charset="-122"/>
                <a:ea typeface="STKaiti" charset="-122"/>
                <a:cs typeface="STKaiti" charset="-122"/>
              </a:rPr>
              <a:t>2</a:t>
            </a:r>
            <a:r>
              <a:rPr kumimoji="1" lang="zh-CN" altLang="en-US" sz="4000" b="1" dirty="0">
                <a:solidFill>
                  <a:schemeClr val="tx2"/>
                </a:solidFill>
                <a:latin typeface="STKaiti" charset="-122"/>
                <a:ea typeface="STKaiti" charset="-122"/>
                <a:cs typeface="STKaiti" charset="-122"/>
              </a:rPr>
              <a:t>章 线性结构</a:t>
            </a:r>
            <a:r>
              <a:rPr kumimoji="1" lang="en-US" altLang="zh-CN" sz="4000" b="1" dirty="0">
                <a:solidFill>
                  <a:schemeClr val="tx2"/>
                </a:solidFill>
                <a:latin typeface="STKaiti" charset="-122"/>
                <a:ea typeface="STKaiti" charset="-122"/>
                <a:cs typeface="STKaiti" charset="-122"/>
              </a:rPr>
              <a:t>——</a:t>
            </a:r>
            <a:r>
              <a:rPr kumimoji="1" lang="zh-CN" altLang="en-US" sz="4000" b="1" dirty="0">
                <a:solidFill>
                  <a:schemeClr val="tx2"/>
                </a:solidFill>
                <a:latin typeface="STKaiti" charset="-122"/>
                <a:ea typeface="STKaiti" charset="-122"/>
                <a:cs typeface="STKaiti" charset="-122"/>
              </a:rPr>
              <a:t>线性表的应用示例</a:t>
            </a:r>
            <a:endParaRPr kumimoji="1" lang="zh-CN" altLang="en-US" sz="4000" b="1" dirty="0">
              <a:latin typeface="STKaiti" charset="-122"/>
              <a:ea typeface="STKaiti" charset="-122"/>
              <a:cs typeface="STKaiti" charset="-122"/>
            </a:endParaRPr>
          </a:p>
        </p:txBody>
      </p:sp>
      <p:sp>
        <p:nvSpPr>
          <p:cNvPr id="52" name="文本框 51">
            <a:extLst>
              <a:ext uri="{FF2B5EF4-FFF2-40B4-BE49-F238E27FC236}">
                <a16:creationId xmlns:a16="http://schemas.microsoft.com/office/drawing/2014/main" id="{37ABF54E-C32B-2C49-AE48-E7CB901D5F46}"/>
              </a:ext>
            </a:extLst>
          </p:cNvPr>
          <p:cNvSpPr txBox="1"/>
          <p:nvPr/>
        </p:nvSpPr>
        <p:spPr>
          <a:xfrm>
            <a:off x="981868" y="1617603"/>
            <a:ext cx="10242391" cy="523220"/>
          </a:xfrm>
          <a:prstGeom prst="rect">
            <a:avLst/>
          </a:prstGeom>
          <a:noFill/>
        </p:spPr>
        <p:txBody>
          <a:bodyPr wrap="square" rtlCol="0">
            <a:spAutoFit/>
          </a:bodyPr>
          <a:lstStyle/>
          <a:p>
            <a:r>
              <a:rPr lang="zh-CN" altLang="en-US" sz="2800" dirty="0">
                <a:latin typeface="+mn-ea"/>
              </a:rPr>
              <a:t>例</a:t>
            </a:r>
            <a:r>
              <a:rPr lang="en-US" altLang="zh-CN" sz="2800" dirty="0">
                <a:latin typeface="+mn-ea"/>
              </a:rPr>
              <a:t>1:</a:t>
            </a:r>
            <a:r>
              <a:rPr lang="zh-CN" altLang="en-US" sz="2800" dirty="0">
                <a:latin typeface="+mn-ea"/>
              </a:rPr>
              <a:t> 编写一个算法将一个顺序表原地逆置（不允许新建顺序表）</a:t>
            </a:r>
          </a:p>
        </p:txBody>
      </p:sp>
      <p:sp>
        <p:nvSpPr>
          <p:cNvPr id="19" name="文本框 18">
            <a:extLst>
              <a:ext uri="{FF2B5EF4-FFF2-40B4-BE49-F238E27FC236}">
                <a16:creationId xmlns:a16="http://schemas.microsoft.com/office/drawing/2014/main" id="{F82012FA-0503-1F46-A1B3-BC9E3376E9AB}"/>
              </a:ext>
            </a:extLst>
          </p:cNvPr>
          <p:cNvSpPr txBox="1"/>
          <p:nvPr/>
        </p:nvSpPr>
        <p:spPr>
          <a:xfrm>
            <a:off x="981868" y="2512953"/>
            <a:ext cx="10242391" cy="4401205"/>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Void inverse(</a:t>
            </a:r>
            <a:r>
              <a:rPr lang="en-US" altLang="zh-CN" sz="2800" dirty="0" err="1">
                <a:latin typeface="Times New Roman" panose="02020603050405020304" pitchFamily="18" charset="0"/>
                <a:cs typeface="Times New Roman" panose="02020603050405020304" pitchFamily="18" charset="0"/>
              </a:rPr>
              <a:t>sqlist</a:t>
            </a:r>
            <a:r>
              <a:rPr lang="en-US" altLang="zh-CN" sz="2800" dirty="0">
                <a:latin typeface="Times New Roman" panose="02020603050405020304" pitchFamily="18" charset="0"/>
                <a:cs typeface="Times New Roman" panose="02020603050405020304" pitchFamily="18" charset="0"/>
              </a:rPr>
              <a:t> * L){</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elemtype</a:t>
            </a:r>
            <a:r>
              <a:rPr lang="en-US" altLang="zh-CN" sz="2800" dirty="0">
                <a:latin typeface="Times New Roman" panose="02020603050405020304" pitchFamily="18" charset="0"/>
                <a:cs typeface="Times New Roman" panose="02020603050405020304" pitchFamily="18" charset="0"/>
              </a:rPr>
              <a:t> t;</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n = L-&gt;</a:t>
            </a:r>
            <a:r>
              <a:rPr lang="en-US" altLang="zh-CN" sz="2800" dirty="0" err="1">
                <a:latin typeface="Times New Roman" panose="02020603050405020304" pitchFamily="18" charset="0"/>
                <a:cs typeface="Times New Roman" panose="02020603050405020304" pitchFamily="18" charset="0"/>
              </a:rPr>
              <a:t>len</a:t>
            </a:r>
            <a:r>
              <a:rPr lang="en-US" altLang="zh-CN" sz="2800" dirty="0">
                <a:latin typeface="Times New Roman" panose="02020603050405020304" pitchFamily="18" charset="0"/>
                <a:cs typeface="Times New Roman" panose="02020603050405020304" pitchFamily="18" charset="0"/>
              </a:rPr>
              <a:t>;</a:t>
            </a:r>
          </a:p>
          <a:p>
            <a:r>
              <a:rPr lang="en-US" altLang="zh-CN" sz="2800" dirty="0">
                <a:latin typeface="Times New Roman" panose="02020603050405020304" pitchFamily="18" charset="0"/>
                <a:cs typeface="Times New Roman" panose="02020603050405020304" pitchFamily="18" charset="0"/>
              </a:rPr>
              <a:t>	for(</a:t>
            </a:r>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=0; </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&lt;=(n-1)/2;i++)</a:t>
            </a:r>
          </a:p>
          <a:p>
            <a:r>
              <a:rPr lang="en-US" altLang="zh-CN" sz="2800" dirty="0">
                <a:latin typeface="Times New Roman" panose="02020603050405020304" pitchFamily="18" charset="0"/>
                <a:cs typeface="Times New Roman" panose="02020603050405020304" pitchFamily="18" charset="0"/>
              </a:rPr>
              <a:t>	{</a:t>
            </a:r>
          </a:p>
          <a:p>
            <a:r>
              <a:rPr lang="en-US" altLang="zh-CN" sz="2800" dirty="0">
                <a:latin typeface="Times New Roman" panose="02020603050405020304" pitchFamily="18" charset="0"/>
                <a:cs typeface="Times New Roman" panose="02020603050405020304" pitchFamily="18" charset="0"/>
              </a:rPr>
              <a:t>		t = L-&gt;data[</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a:t>
            </a:r>
          </a:p>
          <a:p>
            <a:r>
              <a:rPr lang="en-US" altLang="zh-CN" sz="2800" dirty="0">
                <a:latin typeface="Times New Roman" panose="02020603050405020304" pitchFamily="18" charset="0"/>
                <a:cs typeface="Times New Roman" panose="02020603050405020304" pitchFamily="18" charset="0"/>
              </a:rPr>
              <a:t>		L-&gt;data[</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 = L-&gt;data[n-i-1];</a:t>
            </a:r>
          </a:p>
          <a:p>
            <a:r>
              <a:rPr lang="en-US" altLang="zh-CN" sz="2800" dirty="0">
                <a:latin typeface="Times New Roman" panose="02020603050405020304" pitchFamily="18" charset="0"/>
                <a:cs typeface="Times New Roman" panose="02020603050405020304" pitchFamily="18" charset="0"/>
              </a:rPr>
              <a:t>		L-&gt;data[n-i-1]=t;</a:t>
            </a:r>
          </a:p>
          <a:p>
            <a:r>
              <a:rPr lang="en-US" altLang="zh-CN" sz="2800" dirty="0">
                <a:latin typeface="Times New Roman" panose="02020603050405020304" pitchFamily="18" charset="0"/>
                <a:cs typeface="Times New Roman" panose="02020603050405020304" pitchFamily="18" charset="0"/>
              </a:rPr>
              <a:t>	}</a:t>
            </a:r>
          </a:p>
          <a:p>
            <a:r>
              <a:rPr lang="en-US" altLang="zh-CN" sz="2800" dirty="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5109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标题 1">
            <a:extLst>
              <a:ext uri="{FF2B5EF4-FFF2-40B4-BE49-F238E27FC236}">
                <a16:creationId xmlns:a16="http://schemas.microsoft.com/office/drawing/2014/main" id="{9D4BA5E1-05B3-9A4C-839E-B9DFFA43F081}"/>
              </a:ext>
            </a:extLst>
          </p:cNvPr>
          <p:cNvSpPr txBox="1">
            <a:spLocks/>
          </p:cNvSpPr>
          <p:nvPr/>
        </p:nvSpPr>
        <p:spPr>
          <a:xfrm>
            <a:off x="0" y="0"/>
            <a:ext cx="8596668" cy="807192"/>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sz="4000" b="1" dirty="0">
                <a:solidFill>
                  <a:schemeClr val="tx2"/>
                </a:solidFill>
                <a:latin typeface="STKaiti" charset="-122"/>
                <a:ea typeface="STKaiti" charset="-122"/>
                <a:cs typeface="STKaiti" charset="-122"/>
              </a:rPr>
              <a:t>第</a:t>
            </a:r>
            <a:r>
              <a:rPr kumimoji="1" lang="en-US" altLang="zh-CN" sz="4000" b="1" dirty="0">
                <a:solidFill>
                  <a:schemeClr val="tx2"/>
                </a:solidFill>
                <a:latin typeface="STKaiti" charset="-122"/>
                <a:ea typeface="STKaiti" charset="-122"/>
                <a:cs typeface="STKaiti" charset="-122"/>
              </a:rPr>
              <a:t>2</a:t>
            </a:r>
            <a:r>
              <a:rPr kumimoji="1" lang="zh-CN" altLang="en-US" sz="4000" b="1" dirty="0">
                <a:solidFill>
                  <a:schemeClr val="tx2"/>
                </a:solidFill>
                <a:latin typeface="STKaiti" charset="-122"/>
                <a:ea typeface="STKaiti" charset="-122"/>
                <a:cs typeface="STKaiti" charset="-122"/>
              </a:rPr>
              <a:t>章 线性结构</a:t>
            </a:r>
            <a:r>
              <a:rPr kumimoji="1" lang="en-US" altLang="zh-CN" sz="4000" b="1" dirty="0">
                <a:solidFill>
                  <a:schemeClr val="tx2"/>
                </a:solidFill>
                <a:latin typeface="STKaiti" charset="-122"/>
                <a:ea typeface="STKaiti" charset="-122"/>
                <a:cs typeface="STKaiti" charset="-122"/>
              </a:rPr>
              <a:t>——</a:t>
            </a:r>
            <a:r>
              <a:rPr kumimoji="1" lang="zh-CN" altLang="en-US" sz="4000" b="1" dirty="0">
                <a:solidFill>
                  <a:schemeClr val="tx2"/>
                </a:solidFill>
                <a:latin typeface="STKaiti" charset="-122"/>
                <a:ea typeface="STKaiti" charset="-122"/>
                <a:cs typeface="STKaiti" charset="-122"/>
              </a:rPr>
              <a:t>线性表的应用示例</a:t>
            </a:r>
            <a:endParaRPr kumimoji="1" lang="zh-CN" altLang="en-US" sz="4000" b="1" dirty="0">
              <a:latin typeface="STKaiti" charset="-122"/>
              <a:ea typeface="STKaiti" charset="-122"/>
              <a:cs typeface="STKaiti" charset="-122"/>
            </a:endParaRPr>
          </a:p>
        </p:txBody>
      </p:sp>
      <p:sp>
        <p:nvSpPr>
          <p:cNvPr id="52" name="文本框 51">
            <a:extLst>
              <a:ext uri="{FF2B5EF4-FFF2-40B4-BE49-F238E27FC236}">
                <a16:creationId xmlns:a16="http://schemas.microsoft.com/office/drawing/2014/main" id="{37ABF54E-C32B-2C49-AE48-E7CB901D5F46}"/>
              </a:ext>
            </a:extLst>
          </p:cNvPr>
          <p:cNvSpPr txBox="1"/>
          <p:nvPr/>
        </p:nvSpPr>
        <p:spPr>
          <a:xfrm>
            <a:off x="496093" y="1564050"/>
            <a:ext cx="11779728" cy="523220"/>
          </a:xfrm>
          <a:prstGeom prst="rect">
            <a:avLst/>
          </a:prstGeom>
          <a:noFill/>
        </p:spPr>
        <p:txBody>
          <a:bodyPr wrap="square" rtlCol="0">
            <a:spAutoFit/>
          </a:bodyPr>
          <a:lstStyle/>
          <a:p>
            <a:r>
              <a:rPr lang="zh-CN" altLang="en-US" sz="2800" dirty="0">
                <a:latin typeface="+mn-ea"/>
              </a:rPr>
              <a:t>例</a:t>
            </a:r>
            <a:r>
              <a:rPr lang="en-US" altLang="zh-CN" sz="2800" dirty="0">
                <a:latin typeface="+mn-ea"/>
              </a:rPr>
              <a:t>2:</a:t>
            </a:r>
            <a:r>
              <a:rPr lang="zh-CN" altLang="en-US" sz="2800" dirty="0">
                <a:latin typeface="+mn-ea"/>
              </a:rPr>
              <a:t> 编写一个算法将一个带头结点的单链表逆置（不允许新建单链表）</a:t>
            </a:r>
          </a:p>
        </p:txBody>
      </p:sp>
    </p:spTree>
    <p:extLst>
      <p:ext uri="{BB962C8B-B14F-4D97-AF65-F5344CB8AC3E}">
        <p14:creationId xmlns:p14="http://schemas.microsoft.com/office/powerpoint/2010/main" val="723372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标题 1">
            <a:extLst>
              <a:ext uri="{FF2B5EF4-FFF2-40B4-BE49-F238E27FC236}">
                <a16:creationId xmlns:a16="http://schemas.microsoft.com/office/drawing/2014/main" id="{9D4BA5E1-05B3-9A4C-839E-B9DFFA43F081}"/>
              </a:ext>
            </a:extLst>
          </p:cNvPr>
          <p:cNvSpPr txBox="1">
            <a:spLocks/>
          </p:cNvSpPr>
          <p:nvPr/>
        </p:nvSpPr>
        <p:spPr>
          <a:xfrm>
            <a:off x="0" y="0"/>
            <a:ext cx="8596668" cy="807192"/>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sz="4000" b="1" dirty="0">
                <a:solidFill>
                  <a:schemeClr val="tx2"/>
                </a:solidFill>
                <a:latin typeface="STKaiti" charset="-122"/>
                <a:ea typeface="STKaiti" charset="-122"/>
                <a:cs typeface="STKaiti" charset="-122"/>
              </a:rPr>
              <a:t>第</a:t>
            </a:r>
            <a:r>
              <a:rPr kumimoji="1" lang="en-US" altLang="zh-CN" sz="4000" b="1" dirty="0">
                <a:solidFill>
                  <a:schemeClr val="tx2"/>
                </a:solidFill>
                <a:latin typeface="STKaiti" charset="-122"/>
                <a:ea typeface="STKaiti" charset="-122"/>
                <a:cs typeface="STKaiti" charset="-122"/>
              </a:rPr>
              <a:t>2</a:t>
            </a:r>
            <a:r>
              <a:rPr kumimoji="1" lang="zh-CN" altLang="en-US" sz="4000" b="1" dirty="0">
                <a:solidFill>
                  <a:schemeClr val="tx2"/>
                </a:solidFill>
                <a:latin typeface="STKaiti" charset="-122"/>
                <a:ea typeface="STKaiti" charset="-122"/>
                <a:cs typeface="STKaiti" charset="-122"/>
              </a:rPr>
              <a:t>章 线性结构</a:t>
            </a:r>
            <a:r>
              <a:rPr kumimoji="1" lang="en-US" altLang="zh-CN" sz="4000" b="1" dirty="0">
                <a:solidFill>
                  <a:schemeClr val="tx2"/>
                </a:solidFill>
                <a:latin typeface="STKaiti" charset="-122"/>
                <a:ea typeface="STKaiti" charset="-122"/>
                <a:cs typeface="STKaiti" charset="-122"/>
              </a:rPr>
              <a:t>——</a:t>
            </a:r>
            <a:r>
              <a:rPr kumimoji="1" lang="zh-CN" altLang="en-US" sz="4000" b="1" dirty="0">
                <a:solidFill>
                  <a:schemeClr val="tx2"/>
                </a:solidFill>
                <a:latin typeface="STKaiti" charset="-122"/>
                <a:ea typeface="STKaiti" charset="-122"/>
                <a:cs typeface="STKaiti" charset="-122"/>
              </a:rPr>
              <a:t>线性表的应用示例</a:t>
            </a:r>
            <a:endParaRPr kumimoji="1" lang="zh-CN" altLang="en-US" sz="4000" b="1" dirty="0">
              <a:latin typeface="STKaiti" charset="-122"/>
              <a:ea typeface="STKaiti" charset="-122"/>
              <a:cs typeface="STKaiti" charset="-122"/>
            </a:endParaRPr>
          </a:p>
        </p:txBody>
      </p:sp>
      <p:sp>
        <p:nvSpPr>
          <p:cNvPr id="52" name="文本框 51">
            <a:extLst>
              <a:ext uri="{FF2B5EF4-FFF2-40B4-BE49-F238E27FC236}">
                <a16:creationId xmlns:a16="http://schemas.microsoft.com/office/drawing/2014/main" id="{37ABF54E-C32B-2C49-AE48-E7CB901D5F46}"/>
              </a:ext>
            </a:extLst>
          </p:cNvPr>
          <p:cNvSpPr txBox="1"/>
          <p:nvPr/>
        </p:nvSpPr>
        <p:spPr>
          <a:xfrm>
            <a:off x="496093" y="1564050"/>
            <a:ext cx="11779728" cy="523220"/>
          </a:xfrm>
          <a:prstGeom prst="rect">
            <a:avLst/>
          </a:prstGeom>
          <a:noFill/>
        </p:spPr>
        <p:txBody>
          <a:bodyPr wrap="square" rtlCol="0">
            <a:spAutoFit/>
          </a:bodyPr>
          <a:lstStyle/>
          <a:p>
            <a:r>
              <a:rPr lang="zh-CN" altLang="en-US" sz="2800" dirty="0">
                <a:latin typeface="+mn-ea"/>
              </a:rPr>
              <a:t>例</a:t>
            </a:r>
            <a:r>
              <a:rPr lang="en-US" altLang="zh-CN" sz="2800" dirty="0">
                <a:latin typeface="+mn-ea"/>
              </a:rPr>
              <a:t>2:</a:t>
            </a:r>
            <a:r>
              <a:rPr lang="zh-CN" altLang="en-US" sz="2800" dirty="0">
                <a:latin typeface="+mn-ea"/>
              </a:rPr>
              <a:t> 编写一个算法将一个带头结点的单链表逆置（不允许新建单链表）</a:t>
            </a:r>
          </a:p>
        </p:txBody>
      </p:sp>
      <p:sp>
        <p:nvSpPr>
          <p:cNvPr id="4" name="文本框 3">
            <a:extLst>
              <a:ext uri="{FF2B5EF4-FFF2-40B4-BE49-F238E27FC236}">
                <a16:creationId xmlns:a16="http://schemas.microsoft.com/office/drawing/2014/main" id="{E4DDA814-95FA-524D-B5A0-5E5A10207AA6}"/>
              </a:ext>
            </a:extLst>
          </p:cNvPr>
          <p:cNvSpPr txBox="1"/>
          <p:nvPr/>
        </p:nvSpPr>
        <p:spPr>
          <a:xfrm>
            <a:off x="831240" y="4099255"/>
            <a:ext cx="11059637" cy="2246769"/>
          </a:xfrm>
          <a:prstGeom prst="rect">
            <a:avLst/>
          </a:prstGeom>
          <a:noFill/>
        </p:spPr>
        <p:txBody>
          <a:bodyPr wrap="square" rtlCol="0">
            <a:spAutoFit/>
          </a:bodyPr>
          <a:lstStyle/>
          <a:p>
            <a:r>
              <a:rPr lang="zh-CN" altLang="en-US" sz="2800" dirty="0">
                <a:latin typeface="+mn-ea"/>
              </a:rPr>
              <a:t>实现思路：</a:t>
            </a:r>
            <a:endParaRPr lang="en-US" altLang="zh-CN" sz="2800" dirty="0">
              <a:latin typeface="+mn-ea"/>
            </a:endParaRPr>
          </a:p>
          <a:p>
            <a:pPr marL="514350" indent="-514350">
              <a:buFont typeface="+mj-ea"/>
              <a:buAutoNum type="circleNumDbPlain"/>
            </a:pPr>
            <a:r>
              <a:rPr lang="zh-CN" altLang="en-US" sz="2800" dirty="0">
                <a:latin typeface="+mn-ea"/>
              </a:rPr>
              <a:t>如果链表为空，不需要操作</a:t>
            </a:r>
            <a:endParaRPr lang="en-US" altLang="zh-CN" sz="2800" dirty="0">
              <a:latin typeface="+mn-ea"/>
            </a:endParaRPr>
          </a:p>
          <a:p>
            <a:pPr marL="514350" indent="-514350">
              <a:buFont typeface="+mj-ea"/>
              <a:buAutoNum type="circleNumDbPlain"/>
            </a:pPr>
            <a:r>
              <a:rPr lang="zh-CN" altLang="en-US" sz="2800" dirty="0">
                <a:latin typeface="+mn-ea"/>
              </a:rPr>
              <a:t>如果单链表的长度为</a:t>
            </a:r>
            <a:r>
              <a:rPr lang="en-US" altLang="zh-CN" sz="2800" dirty="0">
                <a:latin typeface="+mn-ea"/>
              </a:rPr>
              <a:t>1</a:t>
            </a:r>
            <a:r>
              <a:rPr lang="zh-CN" altLang="en-US" sz="2800" dirty="0">
                <a:latin typeface="+mn-ea"/>
              </a:rPr>
              <a:t>，也不需要操作</a:t>
            </a:r>
            <a:endParaRPr lang="en-US" altLang="zh-CN" sz="2800" dirty="0">
              <a:latin typeface="+mn-ea"/>
            </a:endParaRPr>
          </a:p>
          <a:p>
            <a:pPr marL="514350" indent="-514350">
              <a:buFont typeface="+mj-ea"/>
              <a:buAutoNum type="circleNumDbPlain"/>
            </a:pPr>
            <a:r>
              <a:rPr lang="zh-CN" altLang="en-US" sz="2800" dirty="0">
                <a:latin typeface="+mn-ea"/>
              </a:rPr>
              <a:t>将首结点变为尾结点，逆转指针</a:t>
            </a:r>
            <a:endParaRPr lang="en-US" altLang="zh-CN" sz="2800" dirty="0">
              <a:latin typeface="+mn-ea"/>
            </a:endParaRPr>
          </a:p>
          <a:p>
            <a:pPr marL="514350" indent="-514350">
              <a:buFont typeface="+mj-ea"/>
              <a:buAutoNum type="circleNumDbPlain"/>
            </a:pPr>
            <a:endParaRPr lang="zh-CN" altLang="en-US" sz="2800" dirty="0">
              <a:latin typeface="+mn-ea"/>
            </a:endParaRPr>
          </a:p>
        </p:txBody>
      </p:sp>
      <p:grpSp>
        <p:nvGrpSpPr>
          <p:cNvPr id="5" name="组合 4">
            <a:extLst>
              <a:ext uri="{FF2B5EF4-FFF2-40B4-BE49-F238E27FC236}">
                <a16:creationId xmlns:a16="http://schemas.microsoft.com/office/drawing/2014/main" id="{BC86DEA1-DC82-3144-AF45-511F406C2BAB}"/>
              </a:ext>
            </a:extLst>
          </p:cNvPr>
          <p:cNvGrpSpPr/>
          <p:nvPr/>
        </p:nvGrpSpPr>
        <p:grpSpPr>
          <a:xfrm>
            <a:off x="2449180" y="2678812"/>
            <a:ext cx="6569363" cy="1291703"/>
            <a:chOff x="3557890" y="1525686"/>
            <a:chExt cx="6569363" cy="1291703"/>
          </a:xfrm>
        </p:grpSpPr>
        <p:sp>
          <p:nvSpPr>
            <p:cNvPr id="9" name="矩形 8">
              <a:extLst>
                <a:ext uri="{FF2B5EF4-FFF2-40B4-BE49-F238E27FC236}">
                  <a16:creationId xmlns:a16="http://schemas.microsoft.com/office/drawing/2014/main" id="{6BF6772F-7EFC-244F-9B4F-405A13C00E93}"/>
                </a:ext>
              </a:extLst>
            </p:cNvPr>
            <p:cNvSpPr/>
            <p:nvPr/>
          </p:nvSpPr>
          <p:spPr>
            <a:xfrm>
              <a:off x="4316237" y="1804781"/>
              <a:ext cx="721894" cy="3609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solidFill>
                  <a:schemeClr val="tx1"/>
                </a:solidFill>
              </a:endParaRPr>
            </a:p>
          </p:txBody>
        </p:sp>
        <p:sp>
          <p:nvSpPr>
            <p:cNvPr id="10" name="矩形 9">
              <a:extLst>
                <a:ext uri="{FF2B5EF4-FFF2-40B4-BE49-F238E27FC236}">
                  <a16:creationId xmlns:a16="http://schemas.microsoft.com/office/drawing/2014/main" id="{BB543D77-2FBD-FB4E-8E9E-424C1923311E}"/>
                </a:ext>
              </a:extLst>
            </p:cNvPr>
            <p:cNvSpPr/>
            <p:nvPr/>
          </p:nvSpPr>
          <p:spPr>
            <a:xfrm>
              <a:off x="5038131" y="1804781"/>
              <a:ext cx="721894" cy="3609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solidFill>
                  <a:schemeClr val="tx1"/>
                </a:solidFill>
              </a:endParaRPr>
            </a:p>
          </p:txBody>
        </p:sp>
        <p:cxnSp>
          <p:nvCxnSpPr>
            <p:cNvPr id="11" name="直线箭头连接符 10">
              <a:extLst>
                <a:ext uri="{FF2B5EF4-FFF2-40B4-BE49-F238E27FC236}">
                  <a16:creationId xmlns:a16="http://schemas.microsoft.com/office/drawing/2014/main" id="{4DDF3597-3C0A-1E4B-AE87-BAA054CA1C03}"/>
                </a:ext>
              </a:extLst>
            </p:cNvPr>
            <p:cNvCxnSpPr>
              <a:endCxn id="9" idx="1"/>
            </p:cNvCxnSpPr>
            <p:nvPr/>
          </p:nvCxnSpPr>
          <p:spPr>
            <a:xfrm flipV="1">
              <a:off x="3869055" y="1985255"/>
              <a:ext cx="447182" cy="9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BBE2FD02-BADF-7E4A-8D3B-4E39CB5A66FE}"/>
                    </a:ext>
                  </a:extLst>
                </p:cNvPr>
                <p:cNvSpPr/>
                <p:nvPr/>
              </p:nvSpPr>
              <p:spPr>
                <a:xfrm>
                  <a:off x="3557890" y="1525686"/>
                  <a:ext cx="813043"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kumimoji="1" lang="en-US" altLang="zh-CN" b="1" i="1" smtClean="0">
                            <a:latin typeface="Cambria Math" charset="0"/>
                            <a:ea typeface="STKaiti" charset="-122"/>
                            <a:cs typeface="STKaiti" charset="-122"/>
                          </a:rPr>
                          <m:t>𝒉𝒆𝒂𝒅</m:t>
                        </m:r>
                      </m:oMath>
                    </m:oMathPara>
                  </a14:m>
                  <a:endParaRPr kumimoji="1" lang="zh-CN" altLang="en-US" b="1" dirty="0"/>
                </a:p>
              </p:txBody>
            </p:sp>
          </mc:Choice>
          <mc:Fallback xmlns="">
            <p:sp>
              <p:nvSpPr>
                <p:cNvPr id="12" name="矩形 11">
                  <a:extLst>
                    <a:ext uri="{FF2B5EF4-FFF2-40B4-BE49-F238E27FC236}">
                      <a16:creationId xmlns:a16="http://schemas.microsoft.com/office/drawing/2014/main" id="{BBE2FD02-BADF-7E4A-8D3B-4E39CB5A66FE}"/>
                    </a:ext>
                  </a:extLst>
                </p:cNvPr>
                <p:cNvSpPr>
                  <a:spLocks noRot="1" noChangeAspect="1" noMove="1" noResize="1" noEditPoints="1" noAdjustHandles="1" noChangeArrowheads="1" noChangeShapeType="1" noTextEdit="1"/>
                </p:cNvSpPr>
                <p:nvPr/>
              </p:nvSpPr>
              <p:spPr>
                <a:xfrm>
                  <a:off x="3557890" y="1525686"/>
                  <a:ext cx="813043" cy="369332"/>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27F45B8E-185C-D54A-9C42-DB8C14775B6F}"/>
                    </a:ext>
                  </a:extLst>
                </p:cNvPr>
                <p:cNvSpPr/>
                <p:nvPr/>
              </p:nvSpPr>
              <p:spPr>
                <a:xfrm>
                  <a:off x="6025981" y="1814302"/>
                  <a:ext cx="721894" cy="3609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b="1" i="1" smtClean="0">
                                <a:solidFill>
                                  <a:schemeClr val="tx1"/>
                                </a:solidFill>
                                <a:latin typeface="Cambria Math" panose="02040503050406030204" pitchFamily="18" charset="0"/>
                                <a:ea typeface="STKaiti" charset="-122"/>
                                <a:cs typeface="STKaiti" charset="-122"/>
                              </a:rPr>
                            </m:ctrlPr>
                          </m:sSubPr>
                          <m:e>
                            <m:r>
                              <a:rPr kumimoji="1" lang="en-US" altLang="zh-CN" b="1" i="1" smtClean="0">
                                <a:solidFill>
                                  <a:schemeClr val="tx1"/>
                                </a:solidFill>
                                <a:latin typeface="Cambria Math" charset="0"/>
                                <a:ea typeface="STKaiti" charset="-122"/>
                                <a:cs typeface="STKaiti" charset="-122"/>
                              </a:rPr>
                              <m:t>𝒂</m:t>
                            </m:r>
                          </m:e>
                          <m:sub>
                            <m:r>
                              <a:rPr kumimoji="1" lang="en-US" altLang="zh-CN" b="1" i="1" smtClean="0">
                                <a:solidFill>
                                  <a:schemeClr val="tx1"/>
                                </a:solidFill>
                                <a:latin typeface="Cambria Math" panose="02040503050406030204" pitchFamily="18" charset="0"/>
                                <a:ea typeface="STKaiti" charset="-122"/>
                                <a:cs typeface="STKaiti" charset="-122"/>
                              </a:rPr>
                              <m:t>𝟏</m:t>
                            </m:r>
                          </m:sub>
                        </m:sSub>
                      </m:oMath>
                    </m:oMathPara>
                  </a14:m>
                  <a:endParaRPr kumimoji="1" lang="zh-CN" altLang="en-US" b="1" dirty="0">
                    <a:solidFill>
                      <a:schemeClr val="tx1"/>
                    </a:solidFill>
                  </a:endParaRPr>
                </a:p>
              </p:txBody>
            </p:sp>
          </mc:Choice>
          <mc:Fallback xmlns="">
            <p:sp>
              <p:nvSpPr>
                <p:cNvPr id="13" name="矩形 12">
                  <a:extLst>
                    <a:ext uri="{FF2B5EF4-FFF2-40B4-BE49-F238E27FC236}">
                      <a16:creationId xmlns:a16="http://schemas.microsoft.com/office/drawing/2014/main" id="{27F45B8E-185C-D54A-9C42-DB8C14775B6F}"/>
                    </a:ext>
                  </a:extLst>
                </p:cNvPr>
                <p:cNvSpPr>
                  <a:spLocks noRot="1" noChangeAspect="1" noMove="1" noResize="1" noEditPoints="1" noAdjustHandles="1" noChangeArrowheads="1" noChangeShapeType="1" noTextEdit="1"/>
                </p:cNvSpPr>
                <p:nvPr/>
              </p:nvSpPr>
              <p:spPr>
                <a:xfrm>
                  <a:off x="6025981" y="1814302"/>
                  <a:ext cx="721894" cy="360948"/>
                </a:xfrm>
                <a:prstGeom prst="rect">
                  <a:avLst/>
                </a:prstGeom>
                <a:blipFill>
                  <a:blip r:embed="rId3"/>
                  <a:stretch>
                    <a:fillRect/>
                  </a:stretch>
                </a:blipFill>
              </p:spPr>
              <p:txBody>
                <a:bodyPr/>
                <a:lstStyle/>
                <a:p>
                  <a:r>
                    <a:rPr lang="zh-CN" altLang="en-US">
                      <a:noFill/>
                    </a:rPr>
                    <a:t> </a:t>
                  </a:r>
                </a:p>
              </p:txBody>
            </p:sp>
          </mc:Fallback>
        </mc:AlternateContent>
        <p:sp>
          <p:nvSpPr>
            <p:cNvPr id="14" name="矩形 13">
              <a:extLst>
                <a:ext uri="{FF2B5EF4-FFF2-40B4-BE49-F238E27FC236}">
                  <a16:creationId xmlns:a16="http://schemas.microsoft.com/office/drawing/2014/main" id="{D3376763-629E-5444-9EB7-F6F18DB286DA}"/>
                </a:ext>
              </a:extLst>
            </p:cNvPr>
            <p:cNvSpPr/>
            <p:nvPr/>
          </p:nvSpPr>
          <p:spPr>
            <a:xfrm>
              <a:off x="6747875" y="1814302"/>
              <a:ext cx="721894" cy="3609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solidFill>
                  <a:schemeClr val="tx1"/>
                </a:solidFill>
              </a:endParaRPr>
            </a:p>
          </p:txBody>
        </p:sp>
        <p:cxnSp>
          <p:nvCxnSpPr>
            <p:cNvPr id="15" name="直线箭头连接符 14">
              <a:extLst>
                <a:ext uri="{FF2B5EF4-FFF2-40B4-BE49-F238E27FC236}">
                  <a16:creationId xmlns:a16="http://schemas.microsoft.com/office/drawing/2014/main" id="{7573B8F3-7F78-F643-9E38-0CA2E07DCA60}"/>
                </a:ext>
              </a:extLst>
            </p:cNvPr>
            <p:cNvCxnSpPr>
              <a:cxnSpLocks/>
              <a:stCxn id="10" idx="3"/>
            </p:cNvCxnSpPr>
            <p:nvPr/>
          </p:nvCxnSpPr>
          <p:spPr>
            <a:xfrm>
              <a:off x="5760025" y="1985255"/>
              <a:ext cx="265956" cy="9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5D0505E2-411D-BC4F-96BA-3F231C00FFE8}"/>
                    </a:ext>
                  </a:extLst>
                </p:cNvPr>
                <p:cNvSpPr/>
                <p:nvPr/>
              </p:nvSpPr>
              <p:spPr>
                <a:xfrm>
                  <a:off x="7761076" y="1805918"/>
                  <a:ext cx="426720"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kumimoji="1" lang="en-US" altLang="zh-CN" b="1" i="1" smtClean="0">
                            <a:latin typeface="Cambria Math" charset="0"/>
                            <a:ea typeface="STKaiti" charset="-122"/>
                            <a:cs typeface="STKaiti" charset="-122"/>
                          </a:rPr>
                          <m:t>…</m:t>
                        </m:r>
                      </m:oMath>
                    </m:oMathPara>
                  </a14:m>
                  <a:endParaRPr kumimoji="1" lang="zh-CN" altLang="en-US" b="1" dirty="0"/>
                </a:p>
              </p:txBody>
            </p:sp>
          </mc:Choice>
          <mc:Fallback xmlns="">
            <p:sp>
              <p:nvSpPr>
                <p:cNvPr id="16" name="矩形 15">
                  <a:extLst>
                    <a:ext uri="{FF2B5EF4-FFF2-40B4-BE49-F238E27FC236}">
                      <a16:creationId xmlns:a16="http://schemas.microsoft.com/office/drawing/2014/main" id="{5D0505E2-411D-BC4F-96BA-3F231C00FFE8}"/>
                    </a:ext>
                  </a:extLst>
                </p:cNvPr>
                <p:cNvSpPr>
                  <a:spLocks noRot="1" noChangeAspect="1" noMove="1" noResize="1" noEditPoints="1" noAdjustHandles="1" noChangeArrowheads="1" noChangeShapeType="1" noTextEdit="1"/>
                </p:cNvSpPr>
                <p:nvPr/>
              </p:nvSpPr>
              <p:spPr>
                <a:xfrm>
                  <a:off x="7761076" y="1805918"/>
                  <a:ext cx="426720"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7C1232F3-AD5F-0A46-8604-B61D288588EA}"/>
                    </a:ext>
                  </a:extLst>
                </p:cNvPr>
                <p:cNvSpPr/>
                <p:nvPr/>
              </p:nvSpPr>
              <p:spPr>
                <a:xfrm>
                  <a:off x="8683465" y="1814301"/>
                  <a:ext cx="721894" cy="3609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b="1" i="1" smtClean="0">
                                <a:solidFill>
                                  <a:schemeClr val="tx1"/>
                                </a:solidFill>
                                <a:latin typeface="Cambria Math" panose="02040503050406030204" pitchFamily="18" charset="0"/>
                                <a:ea typeface="STKaiti" charset="-122"/>
                                <a:cs typeface="STKaiti" charset="-122"/>
                              </a:rPr>
                            </m:ctrlPr>
                          </m:sSubPr>
                          <m:e>
                            <m:r>
                              <a:rPr kumimoji="1" lang="en-US" altLang="zh-CN" b="1" i="1" smtClean="0">
                                <a:solidFill>
                                  <a:schemeClr val="tx1"/>
                                </a:solidFill>
                                <a:latin typeface="Cambria Math" charset="0"/>
                                <a:ea typeface="STKaiti" charset="-122"/>
                                <a:cs typeface="STKaiti" charset="-122"/>
                              </a:rPr>
                              <m:t>𝒂</m:t>
                            </m:r>
                          </m:e>
                          <m:sub>
                            <m:r>
                              <a:rPr kumimoji="1" lang="en-US" altLang="zh-CN" b="1" i="1" smtClean="0">
                                <a:solidFill>
                                  <a:schemeClr val="tx1"/>
                                </a:solidFill>
                                <a:latin typeface="Cambria Math" charset="0"/>
                                <a:ea typeface="STKaiti" charset="-122"/>
                                <a:cs typeface="STKaiti" charset="-122"/>
                              </a:rPr>
                              <m:t>𝒏</m:t>
                            </m:r>
                          </m:sub>
                        </m:sSub>
                      </m:oMath>
                    </m:oMathPara>
                  </a14:m>
                  <a:endParaRPr kumimoji="1" lang="zh-CN" altLang="en-US" b="1" dirty="0">
                    <a:solidFill>
                      <a:schemeClr val="tx1"/>
                    </a:solidFill>
                  </a:endParaRPr>
                </a:p>
              </p:txBody>
            </p:sp>
          </mc:Choice>
          <mc:Fallback xmlns="">
            <p:sp>
              <p:nvSpPr>
                <p:cNvPr id="17" name="矩形 16">
                  <a:extLst>
                    <a:ext uri="{FF2B5EF4-FFF2-40B4-BE49-F238E27FC236}">
                      <a16:creationId xmlns:a16="http://schemas.microsoft.com/office/drawing/2014/main" id="{7C1232F3-AD5F-0A46-8604-B61D288588EA}"/>
                    </a:ext>
                  </a:extLst>
                </p:cNvPr>
                <p:cNvSpPr>
                  <a:spLocks noRot="1" noChangeAspect="1" noMove="1" noResize="1" noEditPoints="1" noAdjustHandles="1" noChangeArrowheads="1" noChangeShapeType="1" noTextEdit="1"/>
                </p:cNvSpPr>
                <p:nvPr/>
              </p:nvSpPr>
              <p:spPr>
                <a:xfrm>
                  <a:off x="8683465" y="1814301"/>
                  <a:ext cx="721894" cy="360948"/>
                </a:xfrm>
                <a:prstGeom prst="rect">
                  <a:avLst/>
                </a:prstGeom>
                <a:blipFill>
                  <a:blip r:embed="rId5"/>
                  <a:stretch>
                    <a:fillRect/>
                  </a:stretch>
                </a:blipFill>
              </p:spPr>
              <p:txBody>
                <a:bodyPr/>
                <a:lstStyle/>
                <a:p>
                  <a:r>
                    <a:rPr lang="zh-CN" altLang="en-US">
                      <a:noFill/>
                    </a:rPr>
                    <a:t> </a:t>
                  </a:r>
                </a:p>
              </p:txBody>
            </p:sp>
          </mc:Fallback>
        </mc:AlternateContent>
        <p:sp>
          <p:nvSpPr>
            <p:cNvPr id="18" name="矩形 17">
              <a:extLst>
                <a:ext uri="{FF2B5EF4-FFF2-40B4-BE49-F238E27FC236}">
                  <a16:creationId xmlns:a16="http://schemas.microsoft.com/office/drawing/2014/main" id="{E2083844-8DEB-6E4B-AE26-9303D59C0C9A}"/>
                </a:ext>
              </a:extLst>
            </p:cNvPr>
            <p:cNvSpPr/>
            <p:nvPr/>
          </p:nvSpPr>
          <p:spPr>
            <a:xfrm>
              <a:off x="9405359" y="1814301"/>
              <a:ext cx="721894" cy="3609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NULL</a:t>
              </a:r>
              <a:endParaRPr kumimoji="1" lang="zh-CN" altLang="en-US" b="1" dirty="0">
                <a:solidFill>
                  <a:schemeClr val="tx1"/>
                </a:solidFill>
              </a:endParaRPr>
            </a:p>
          </p:txBody>
        </p:sp>
        <p:cxnSp>
          <p:nvCxnSpPr>
            <p:cNvPr id="19" name="直线箭头连接符 18">
              <a:extLst>
                <a:ext uri="{FF2B5EF4-FFF2-40B4-BE49-F238E27FC236}">
                  <a16:creationId xmlns:a16="http://schemas.microsoft.com/office/drawing/2014/main" id="{A48A4CCF-01FD-A84E-9681-D4D3A36AAA66}"/>
                </a:ext>
              </a:extLst>
            </p:cNvPr>
            <p:cNvCxnSpPr/>
            <p:nvPr/>
          </p:nvCxnSpPr>
          <p:spPr>
            <a:xfrm flipV="1">
              <a:off x="8236283" y="1994775"/>
              <a:ext cx="447182" cy="9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64704ED6-71C3-EA4F-AC14-78000883ECE4}"/>
                </a:ext>
              </a:extLst>
            </p:cNvPr>
            <p:cNvSpPr txBox="1"/>
            <p:nvPr/>
          </p:nvSpPr>
          <p:spPr>
            <a:xfrm>
              <a:off x="5120641" y="2355724"/>
              <a:ext cx="4720590" cy="461665"/>
            </a:xfrm>
            <a:prstGeom prst="rect">
              <a:avLst/>
            </a:prstGeom>
            <a:noFill/>
          </p:spPr>
          <p:txBody>
            <a:bodyPr wrap="square" rtlCol="0">
              <a:spAutoFit/>
            </a:bodyPr>
            <a:lstStyle/>
            <a:p>
              <a:r>
                <a:rPr kumimoji="1" lang="zh-CN" altLang="en-US" sz="2400" b="1" dirty="0">
                  <a:latin typeface="STKaiti" charset="-122"/>
                  <a:ea typeface="STKaiti" charset="-122"/>
                  <a:cs typeface="STKaiti" charset="-122"/>
                </a:rPr>
                <a:t>带头结点的单链表逻辑结构</a:t>
              </a:r>
            </a:p>
          </p:txBody>
        </p:sp>
      </p:grpSp>
    </p:spTree>
    <p:extLst>
      <p:ext uri="{BB962C8B-B14F-4D97-AF65-F5344CB8AC3E}">
        <p14:creationId xmlns:p14="http://schemas.microsoft.com/office/powerpoint/2010/main" val="3707469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文本框 51">
            <a:extLst>
              <a:ext uri="{FF2B5EF4-FFF2-40B4-BE49-F238E27FC236}">
                <a16:creationId xmlns:a16="http://schemas.microsoft.com/office/drawing/2014/main" id="{37ABF54E-C32B-2C49-AE48-E7CB901D5F46}"/>
              </a:ext>
            </a:extLst>
          </p:cNvPr>
          <p:cNvSpPr txBox="1"/>
          <p:nvPr/>
        </p:nvSpPr>
        <p:spPr>
          <a:xfrm>
            <a:off x="412272" y="121392"/>
            <a:ext cx="11779728" cy="523220"/>
          </a:xfrm>
          <a:prstGeom prst="rect">
            <a:avLst/>
          </a:prstGeom>
          <a:noFill/>
        </p:spPr>
        <p:txBody>
          <a:bodyPr wrap="square" rtlCol="0">
            <a:spAutoFit/>
          </a:bodyPr>
          <a:lstStyle/>
          <a:p>
            <a:r>
              <a:rPr lang="zh-CN" altLang="en-US" sz="2800" dirty="0">
                <a:latin typeface="+mn-ea"/>
              </a:rPr>
              <a:t>例</a:t>
            </a:r>
            <a:r>
              <a:rPr lang="en-US" altLang="zh-CN" sz="2800" dirty="0">
                <a:latin typeface="+mn-ea"/>
              </a:rPr>
              <a:t>2:</a:t>
            </a:r>
            <a:r>
              <a:rPr lang="zh-CN" altLang="en-US" sz="2800" dirty="0">
                <a:latin typeface="+mn-ea"/>
              </a:rPr>
              <a:t> 编写一个算法将一个带头结点的单链表逆置（不允许新建单链表）</a:t>
            </a:r>
          </a:p>
        </p:txBody>
      </p:sp>
      <p:sp>
        <p:nvSpPr>
          <p:cNvPr id="4" name="文本框 3">
            <a:extLst>
              <a:ext uri="{FF2B5EF4-FFF2-40B4-BE49-F238E27FC236}">
                <a16:creationId xmlns:a16="http://schemas.microsoft.com/office/drawing/2014/main" id="{20B7DBD1-E094-3746-BBDB-24172F80B74E}"/>
              </a:ext>
            </a:extLst>
          </p:cNvPr>
          <p:cNvSpPr txBox="1"/>
          <p:nvPr/>
        </p:nvSpPr>
        <p:spPr>
          <a:xfrm>
            <a:off x="1804829" y="644612"/>
            <a:ext cx="5007452" cy="637097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void  inverse(</a:t>
            </a:r>
            <a:r>
              <a:rPr lang="en-US" altLang="zh-CN" sz="2400" dirty="0" err="1">
                <a:latin typeface="Times New Roman" panose="02020603050405020304" pitchFamily="18" charset="0"/>
                <a:cs typeface="Times New Roman" panose="02020603050405020304" pitchFamily="18" charset="0"/>
              </a:rPr>
              <a:t>Lnode</a:t>
            </a:r>
            <a:r>
              <a:rPr lang="en-US" altLang="zh-CN" sz="2400" dirty="0">
                <a:latin typeface="Times New Roman" panose="02020603050405020304" pitchFamily="18" charset="0"/>
                <a:cs typeface="Times New Roman" panose="02020603050405020304" pitchFamily="18" charset="0"/>
              </a:rPr>
              <a:t> * h){</a:t>
            </a:r>
          </a:p>
          <a:p>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Lnode</a:t>
            </a:r>
            <a:r>
              <a:rPr lang="en-US" altLang="zh-CN" sz="2400" dirty="0">
                <a:latin typeface="Times New Roman" panose="02020603050405020304" pitchFamily="18" charset="0"/>
                <a:cs typeface="Times New Roman" panose="02020603050405020304" pitchFamily="18" charset="0"/>
              </a:rPr>
              <a:t> *r, *q, *p;</a:t>
            </a:r>
          </a:p>
          <a:p>
            <a:r>
              <a:rPr lang="en-US" altLang="zh-CN" sz="2400" dirty="0">
                <a:latin typeface="Times New Roman" panose="02020603050405020304" pitchFamily="18" charset="0"/>
                <a:cs typeface="Times New Roman" panose="02020603050405020304" pitchFamily="18" charset="0"/>
              </a:rPr>
              <a:t>	p = h-&gt;next;</a:t>
            </a:r>
          </a:p>
          <a:p>
            <a:r>
              <a:rPr lang="en-US" altLang="zh-CN" sz="2400" dirty="0">
                <a:latin typeface="Times New Roman" panose="02020603050405020304" pitchFamily="18" charset="0"/>
                <a:cs typeface="Times New Roman" panose="02020603050405020304" pitchFamily="18" charset="0"/>
              </a:rPr>
              <a:t>	if(p==NULL) return 0;</a:t>
            </a:r>
          </a:p>
          <a:p>
            <a:r>
              <a:rPr lang="en-US" altLang="zh-CN" sz="2400" dirty="0">
                <a:latin typeface="Times New Roman" panose="02020603050405020304" pitchFamily="18" charset="0"/>
                <a:cs typeface="Times New Roman" panose="02020603050405020304" pitchFamily="18" charset="0"/>
              </a:rPr>
              <a:t>	else if(p-&gt;next==NULL) return 0;</a:t>
            </a:r>
          </a:p>
          <a:p>
            <a:r>
              <a:rPr lang="en-US" altLang="zh-CN" sz="2400" dirty="0">
                <a:latin typeface="Times New Roman" panose="02020603050405020304" pitchFamily="18" charset="0"/>
                <a:cs typeface="Times New Roman" panose="02020603050405020304" pitchFamily="18" charset="0"/>
              </a:rPr>
              <a:t>	q = p;</a:t>
            </a:r>
          </a:p>
          <a:p>
            <a:r>
              <a:rPr lang="en-US" altLang="zh-CN" sz="2400" dirty="0">
                <a:latin typeface="Times New Roman" panose="02020603050405020304" pitchFamily="18" charset="0"/>
                <a:cs typeface="Times New Roman" panose="02020603050405020304" pitchFamily="18" charset="0"/>
              </a:rPr>
              <a:t>	p = p-&gt;next;</a:t>
            </a:r>
          </a:p>
          <a:p>
            <a:r>
              <a:rPr lang="en-US" altLang="zh-CN" sz="2400" dirty="0">
                <a:latin typeface="Times New Roman" panose="02020603050405020304" pitchFamily="18" charset="0"/>
                <a:cs typeface="Times New Roman" panose="02020603050405020304" pitchFamily="18" charset="0"/>
              </a:rPr>
              <a:t>	q-&gt;next = NULL;	</a:t>
            </a:r>
          </a:p>
          <a:p>
            <a:r>
              <a:rPr lang="en-US" altLang="zh-CN" sz="2400" dirty="0">
                <a:latin typeface="Times New Roman" panose="02020603050405020304" pitchFamily="18" charset="0"/>
                <a:cs typeface="Times New Roman" panose="02020603050405020304" pitchFamily="18" charset="0"/>
              </a:rPr>
              <a:t>	while(p)</a:t>
            </a:r>
          </a:p>
          <a:p>
            <a:r>
              <a:rPr lang="en-US" altLang="zh-CN" sz="2400" dirty="0">
                <a:latin typeface="Times New Roman" panose="02020603050405020304" pitchFamily="18" charset="0"/>
                <a:cs typeface="Times New Roman" panose="02020603050405020304" pitchFamily="18" charset="0"/>
              </a:rPr>
              <a:t>	{</a:t>
            </a:r>
          </a:p>
          <a:p>
            <a:r>
              <a:rPr lang="en-US" altLang="zh-CN" sz="2400" dirty="0">
                <a:latin typeface="Times New Roman" panose="02020603050405020304" pitchFamily="18" charset="0"/>
                <a:cs typeface="Times New Roman" panose="02020603050405020304" pitchFamily="18" charset="0"/>
              </a:rPr>
              <a:t>		r=p-&gt;next;</a:t>
            </a:r>
          </a:p>
          <a:p>
            <a:r>
              <a:rPr lang="en-US" altLang="zh-CN" sz="2400" dirty="0">
                <a:latin typeface="Times New Roman" panose="02020603050405020304" pitchFamily="18" charset="0"/>
                <a:cs typeface="Times New Roman" panose="02020603050405020304" pitchFamily="18" charset="0"/>
              </a:rPr>
              <a:t>		p-&gt;next=q;</a:t>
            </a:r>
          </a:p>
          <a:p>
            <a:r>
              <a:rPr lang="en-US" altLang="zh-CN" sz="2400" dirty="0">
                <a:latin typeface="Times New Roman" panose="02020603050405020304" pitchFamily="18" charset="0"/>
                <a:cs typeface="Times New Roman" panose="02020603050405020304" pitchFamily="18" charset="0"/>
              </a:rPr>
              <a:t>		q=p;</a:t>
            </a:r>
          </a:p>
          <a:p>
            <a:r>
              <a:rPr lang="en-US" altLang="zh-CN" sz="2400" dirty="0">
                <a:latin typeface="Times New Roman" panose="02020603050405020304" pitchFamily="18" charset="0"/>
                <a:cs typeface="Times New Roman" panose="02020603050405020304" pitchFamily="18" charset="0"/>
              </a:rPr>
              <a:t>		p=r;</a:t>
            </a:r>
          </a:p>
          <a:p>
            <a:r>
              <a:rPr lang="en-US" altLang="zh-CN" sz="2400" dirty="0">
                <a:latin typeface="Times New Roman" panose="02020603050405020304" pitchFamily="18" charset="0"/>
                <a:cs typeface="Times New Roman" panose="02020603050405020304" pitchFamily="18" charset="0"/>
              </a:rPr>
              <a:t>	}</a:t>
            </a:r>
          </a:p>
          <a:p>
            <a:r>
              <a:rPr lang="en-US" altLang="zh-CN" sz="2400" dirty="0">
                <a:latin typeface="Times New Roman" panose="02020603050405020304" pitchFamily="18" charset="0"/>
                <a:cs typeface="Times New Roman" panose="02020603050405020304" pitchFamily="18" charset="0"/>
              </a:rPr>
              <a:t>	h-&gt;next=q;</a:t>
            </a:r>
          </a:p>
          <a:p>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grpSp>
        <p:nvGrpSpPr>
          <p:cNvPr id="13" name="组合 12">
            <a:extLst>
              <a:ext uri="{FF2B5EF4-FFF2-40B4-BE49-F238E27FC236}">
                <a16:creationId xmlns:a16="http://schemas.microsoft.com/office/drawing/2014/main" id="{8DE0B49A-A002-3444-A010-495460EEF8E5}"/>
              </a:ext>
            </a:extLst>
          </p:cNvPr>
          <p:cNvGrpSpPr/>
          <p:nvPr/>
        </p:nvGrpSpPr>
        <p:grpSpPr>
          <a:xfrm>
            <a:off x="7087552" y="1741289"/>
            <a:ext cx="4492939" cy="1077992"/>
            <a:chOff x="7087552" y="1741289"/>
            <a:chExt cx="4492939" cy="1077992"/>
          </a:xfrm>
        </p:grpSpPr>
        <p:grpSp>
          <p:nvGrpSpPr>
            <p:cNvPr id="12" name="组合 11">
              <a:extLst>
                <a:ext uri="{FF2B5EF4-FFF2-40B4-BE49-F238E27FC236}">
                  <a16:creationId xmlns:a16="http://schemas.microsoft.com/office/drawing/2014/main" id="{28822516-9972-C145-951F-FEB286E1F043}"/>
                </a:ext>
              </a:extLst>
            </p:cNvPr>
            <p:cNvGrpSpPr/>
            <p:nvPr/>
          </p:nvGrpSpPr>
          <p:grpSpPr>
            <a:xfrm>
              <a:off x="8301990" y="1741289"/>
              <a:ext cx="1165860" cy="1077992"/>
              <a:chOff x="7178040" y="1817370"/>
              <a:chExt cx="1165860" cy="1077992"/>
            </a:xfrm>
          </p:grpSpPr>
          <p:sp>
            <p:nvSpPr>
              <p:cNvPr id="3" name="矩形 2">
                <a:extLst>
                  <a:ext uri="{FF2B5EF4-FFF2-40B4-BE49-F238E27FC236}">
                    <a16:creationId xmlns:a16="http://schemas.microsoft.com/office/drawing/2014/main" id="{1882F4E6-B798-3942-A5A4-91E347A3DC51}"/>
                  </a:ext>
                </a:extLst>
              </p:cNvPr>
              <p:cNvSpPr/>
              <p:nvPr/>
            </p:nvSpPr>
            <p:spPr>
              <a:xfrm>
                <a:off x="7178040" y="1817370"/>
                <a:ext cx="560070" cy="354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N1</a:t>
                </a:r>
                <a:endParaRPr kumimoji="1" lang="zh-CN" altLang="en-US" dirty="0">
                  <a:solidFill>
                    <a:schemeClr val="tx1"/>
                  </a:solidFill>
                </a:endParaRPr>
              </a:p>
            </p:txBody>
          </p:sp>
          <p:sp>
            <p:nvSpPr>
              <p:cNvPr id="7" name="矩形 6">
                <a:extLst>
                  <a:ext uri="{FF2B5EF4-FFF2-40B4-BE49-F238E27FC236}">
                    <a16:creationId xmlns:a16="http://schemas.microsoft.com/office/drawing/2014/main" id="{5E77A67E-BA49-5D42-B80F-7D64DE1F1DA9}"/>
                  </a:ext>
                </a:extLst>
              </p:cNvPr>
              <p:cNvSpPr/>
              <p:nvPr/>
            </p:nvSpPr>
            <p:spPr>
              <a:xfrm>
                <a:off x="7738110" y="1817370"/>
                <a:ext cx="365759" cy="35433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线箭头连接符 5">
                <a:extLst>
                  <a:ext uri="{FF2B5EF4-FFF2-40B4-BE49-F238E27FC236}">
                    <a16:creationId xmlns:a16="http://schemas.microsoft.com/office/drawing/2014/main" id="{42069F8F-1E22-784A-B5FC-5800B0482107}"/>
                  </a:ext>
                </a:extLst>
              </p:cNvPr>
              <p:cNvCxnSpPr>
                <a:cxnSpLocks/>
                <a:endCxn id="3" idx="2"/>
              </p:cNvCxnSpPr>
              <p:nvPr/>
            </p:nvCxnSpPr>
            <p:spPr>
              <a:xfrm flipV="1">
                <a:off x="7458075" y="2171700"/>
                <a:ext cx="0" cy="354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0DF80F20-C386-D34D-8C87-57DB1A59EA40}"/>
                  </a:ext>
                </a:extLst>
              </p:cNvPr>
              <p:cNvSpPr txBox="1"/>
              <p:nvPr/>
            </p:nvSpPr>
            <p:spPr>
              <a:xfrm>
                <a:off x="7360919" y="2526030"/>
                <a:ext cx="560070" cy="369332"/>
              </a:xfrm>
              <a:prstGeom prst="rect">
                <a:avLst/>
              </a:prstGeom>
              <a:noFill/>
            </p:spPr>
            <p:txBody>
              <a:bodyPr wrap="square" rtlCol="0">
                <a:spAutoFit/>
              </a:bodyPr>
              <a:lstStyle/>
              <a:p>
                <a:r>
                  <a:rPr kumimoji="1" lang="en-US" altLang="zh-CN" dirty="0"/>
                  <a:t>p</a:t>
                </a:r>
                <a:endParaRPr kumimoji="1" lang="zh-CN" altLang="en-US" dirty="0"/>
              </a:p>
            </p:txBody>
          </p:sp>
          <p:cxnSp>
            <p:nvCxnSpPr>
              <p:cNvPr id="11" name="直线箭头连接符 10">
                <a:extLst>
                  <a:ext uri="{FF2B5EF4-FFF2-40B4-BE49-F238E27FC236}">
                    <a16:creationId xmlns:a16="http://schemas.microsoft.com/office/drawing/2014/main" id="{B4F00A2E-ED5D-E048-9CC2-418CBAA8BC4A}"/>
                  </a:ext>
                </a:extLst>
              </p:cNvPr>
              <p:cNvCxnSpPr/>
              <p:nvPr/>
            </p:nvCxnSpPr>
            <p:spPr>
              <a:xfrm>
                <a:off x="7920989" y="1994535"/>
                <a:ext cx="4229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a16="http://schemas.microsoft.com/office/drawing/2014/main" id="{6F65655F-D0F1-6347-ACFB-D4A7D115FD07}"/>
                </a:ext>
              </a:extLst>
            </p:cNvPr>
            <p:cNvGrpSpPr/>
            <p:nvPr/>
          </p:nvGrpSpPr>
          <p:grpSpPr>
            <a:xfrm>
              <a:off x="7087552" y="1741289"/>
              <a:ext cx="1165860" cy="1077992"/>
              <a:chOff x="7178040" y="1817370"/>
              <a:chExt cx="1165860" cy="1077992"/>
            </a:xfrm>
          </p:grpSpPr>
          <p:sp>
            <p:nvSpPr>
              <p:cNvPr id="16" name="矩形 15">
                <a:extLst>
                  <a:ext uri="{FF2B5EF4-FFF2-40B4-BE49-F238E27FC236}">
                    <a16:creationId xmlns:a16="http://schemas.microsoft.com/office/drawing/2014/main" id="{E527EDC3-312D-4F40-B473-98BC2EE3A3FB}"/>
                  </a:ext>
                </a:extLst>
              </p:cNvPr>
              <p:cNvSpPr/>
              <p:nvPr/>
            </p:nvSpPr>
            <p:spPr>
              <a:xfrm>
                <a:off x="7178040" y="1817370"/>
                <a:ext cx="560070" cy="354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endParaRPr>
              </a:p>
            </p:txBody>
          </p:sp>
          <p:sp>
            <p:nvSpPr>
              <p:cNvPr id="17" name="矩形 16">
                <a:extLst>
                  <a:ext uri="{FF2B5EF4-FFF2-40B4-BE49-F238E27FC236}">
                    <a16:creationId xmlns:a16="http://schemas.microsoft.com/office/drawing/2014/main" id="{D0CB902A-C005-8447-AC3E-3DC68B2DEAF4}"/>
                  </a:ext>
                </a:extLst>
              </p:cNvPr>
              <p:cNvSpPr/>
              <p:nvPr/>
            </p:nvSpPr>
            <p:spPr>
              <a:xfrm>
                <a:off x="7738110" y="1817370"/>
                <a:ext cx="365759" cy="35433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8" name="直线箭头连接符 17">
                <a:extLst>
                  <a:ext uri="{FF2B5EF4-FFF2-40B4-BE49-F238E27FC236}">
                    <a16:creationId xmlns:a16="http://schemas.microsoft.com/office/drawing/2014/main" id="{A61A4978-5784-B44E-995B-387EB98778ED}"/>
                  </a:ext>
                </a:extLst>
              </p:cNvPr>
              <p:cNvCxnSpPr>
                <a:cxnSpLocks/>
                <a:endCxn id="16" idx="2"/>
              </p:cNvCxnSpPr>
              <p:nvPr/>
            </p:nvCxnSpPr>
            <p:spPr>
              <a:xfrm flipV="1">
                <a:off x="7458075" y="2171700"/>
                <a:ext cx="0" cy="354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F956A5B2-4593-1C49-85C3-EC2046F0C490}"/>
                  </a:ext>
                </a:extLst>
              </p:cNvPr>
              <p:cNvSpPr txBox="1"/>
              <p:nvPr/>
            </p:nvSpPr>
            <p:spPr>
              <a:xfrm>
                <a:off x="7360919" y="2526030"/>
                <a:ext cx="560070" cy="369332"/>
              </a:xfrm>
              <a:prstGeom prst="rect">
                <a:avLst/>
              </a:prstGeom>
              <a:noFill/>
            </p:spPr>
            <p:txBody>
              <a:bodyPr wrap="square" rtlCol="0">
                <a:spAutoFit/>
              </a:bodyPr>
              <a:lstStyle/>
              <a:p>
                <a:r>
                  <a:rPr kumimoji="1" lang="en-US" altLang="zh-CN" dirty="0"/>
                  <a:t>h</a:t>
                </a:r>
                <a:endParaRPr kumimoji="1" lang="zh-CN" altLang="en-US" dirty="0"/>
              </a:p>
            </p:txBody>
          </p:sp>
          <p:cxnSp>
            <p:nvCxnSpPr>
              <p:cNvPr id="20" name="直线箭头连接符 19">
                <a:extLst>
                  <a:ext uri="{FF2B5EF4-FFF2-40B4-BE49-F238E27FC236}">
                    <a16:creationId xmlns:a16="http://schemas.microsoft.com/office/drawing/2014/main" id="{5553AA84-D356-A149-8203-1869F30219E7}"/>
                  </a:ext>
                </a:extLst>
              </p:cNvPr>
              <p:cNvCxnSpPr/>
              <p:nvPr/>
            </p:nvCxnSpPr>
            <p:spPr>
              <a:xfrm>
                <a:off x="7920989" y="1994535"/>
                <a:ext cx="4229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1" name="组合 20">
              <a:extLst>
                <a:ext uri="{FF2B5EF4-FFF2-40B4-BE49-F238E27FC236}">
                  <a16:creationId xmlns:a16="http://schemas.microsoft.com/office/drawing/2014/main" id="{D6342256-CA5B-7949-927F-895462EDCA4C}"/>
                </a:ext>
              </a:extLst>
            </p:cNvPr>
            <p:cNvGrpSpPr/>
            <p:nvPr/>
          </p:nvGrpSpPr>
          <p:grpSpPr>
            <a:xfrm>
              <a:off x="9467849" y="1741289"/>
              <a:ext cx="1165860" cy="708660"/>
              <a:chOff x="7178040" y="1817370"/>
              <a:chExt cx="1165860" cy="708660"/>
            </a:xfrm>
          </p:grpSpPr>
          <p:sp>
            <p:nvSpPr>
              <p:cNvPr id="22" name="矩形 21">
                <a:extLst>
                  <a:ext uri="{FF2B5EF4-FFF2-40B4-BE49-F238E27FC236}">
                    <a16:creationId xmlns:a16="http://schemas.microsoft.com/office/drawing/2014/main" id="{F325CDDA-D6B9-2F42-8F77-26417F97BB19}"/>
                  </a:ext>
                </a:extLst>
              </p:cNvPr>
              <p:cNvSpPr/>
              <p:nvPr/>
            </p:nvSpPr>
            <p:spPr>
              <a:xfrm>
                <a:off x="7178040" y="1817370"/>
                <a:ext cx="560070" cy="354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N2</a:t>
                </a:r>
                <a:endParaRPr kumimoji="1" lang="zh-CN" altLang="en-US" dirty="0">
                  <a:solidFill>
                    <a:schemeClr val="tx1"/>
                  </a:solidFill>
                </a:endParaRPr>
              </a:p>
            </p:txBody>
          </p:sp>
          <p:sp>
            <p:nvSpPr>
              <p:cNvPr id="23" name="矩形 22">
                <a:extLst>
                  <a:ext uri="{FF2B5EF4-FFF2-40B4-BE49-F238E27FC236}">
                    <a16:creationId xmlns:a16="http://schemas.microsoft.com/office/drawing/2014/main" id="{4404C384-B252-5248-8B32-B15A8C3B9798}"/>
                  </a:ext>
                </a:extLst>
              </p:cNvPr>
              <p:cNvSpPr/>
              <p:nvPr/>
            </p:nvSpPr>
            <p:spPr>
              <a:xfrm>
                <a:off x="7738110" y="1817370"/>
                <a:ext cx="365759" cy="35433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4" name="直线箭头连接符 23">
                <a:extLst>
                  <a:ext uri="{FF2B5EF4-FFF2-40B4-BE49-F238E27FC236}">
                    <a16:creationId xmlns:a16="http://schemas.microsoft.com/office/drawing/2014/main" id="{F61DB0B9-4E9D-9C4F-B2ED-9ADE7B3DF42B}"/>
                  </a:ext>
                </a:extLst>
              </p:cNvPr>
              <p:cNvCxnSpPr>
                <a:cxnSpLocks/>
                <a:endCxn id="22" idx="2"/>
              </p:cNvCxnSpPr>
              <p:nvPr/>
            </p:nvCxnSpPr>
            <p:spPr>
              <a:xfrm flipV="1">
                <a:off x="7458075" y="2171700"/>
                <a:ext cx="0" cy="354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线箭头连接符 25">
                <a:extLst>
                  <a:ext uri="{FF2B5EF4-FFF2-40B4-BE49-F238E27FC236}">
                    <a16:creationId xmlns:a16="http://schemas.microsoft.com/office/drawing/2014/main" id="{354008E7-49DE-9C49-9D09-8529CA85A45B}"/>
                  </a:ext>
                </a:extLst>
              </p:cNvPr>
              <p:cNvCxnSpPr/>
              <p:nvPr/>
            </p:nvCxnSpPr>
            <p:spPr>
              <a:xfrm>
                <a:off x="7920989" y="1994535"/>
                <a:ext cx="4229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7" name="组合 26">
              <a:extLst>
                <a:ext uri="{FF2B5EF4-FFF2-40B4-BE49-F238E27FC236}">
                  <a16:creationId xmlns:a16="http://schemas.microsoft.com/office/drawing/2014/main" id="{7F7BC66A-0996-AC41-9316-21635129218F}"/>
                </a:ext>
              </a:extLst>
            </p:cNvPr>
            <p:cNvGrpSpPr/>
            <p:nvPr/>
          </p:nvGrpSpPr>
          <p:grpSpPr>
            <a:xfrm>
              <a:off x="10654662" y="1741289"/>
              <a:ext cx="925829" cy="708660"/>
              <a:chOff x="7178040" y="1817370"/>
              <a:chExt cx="925829" cy="708660"/>
            </a:xfrm>
          </p:grpSpPr>
          <p:sp>
            <p:nvSpPr>
              <p:cNvPr id="28" name="矩形 27">
                <a:extLst>
                  <a:ext uri="{FF2B5EF4-FFF2-40B4-BE49-F238E27FC236}">
                    <a16:creationId xmlns:a16="http://schemas.microsoft.com/office/drawing/2014/main" id="{D3C9646A-52F6-114B-B577-09D97DF3917D}"/>
                  </a:ext>
                </a:extLst>
              </p:cNvPr>
              <p:cNvSpPr/>
              <p:nvPr/>
            </p:nvSpPr>
            <p:spPr>
              <a:xfrm>
                <a:off x="7178040" y="1817370"/>
                <a:ext cx="560070" cy="354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N3</a:t>
                </a:r>
                <a:endParaRPr kumimoji="1" lang="zh-CN" altLang="en-US" dirty="0">
                  <a:solidFill>
                    <a:schemeClr val="tx1"/>
                  </a:solidFill>
                </a:endParaRPr>
              </a:p>
            </p:txBody>
          </p:sp>
          <p:sp>
            <p:nvSpPr>
              <p:cNvPr id="29" name="矩形 28">
                <a:extLst>
                  <a:ext uri="{FF2B5EF4-FFF2-40B4-BE49-F238E27FC236}">
                    <a16:creationId xmlns:a16="http://schemas.microsoft.com/office/drawing/2014/main" id="{0D1FBAE3-EFBC-294A-B751-20DE3B67FB7F}"/>
                  </a:ext>
                </a:extLst>
              </p:cNvPr>
              <p:cNvSpPr/>
              <p:nvPr/>
            </p:nvSpPr>
            <p:spPr>
              <a:xfrm>
                <a:off x="7738110" y="1817370"/>
                <a:ext cx="365759" cy="35433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 dirty="0">
                    <a:solidFill>
                      <a:schemeClr val="tx1"/>
                    </a:solidFill>
                  </a:rPr>
                  <a:t>NULL</a:t>
                </a:r>
                <a:endParaRPr kumimoji="1" lang="zh-CN" altLang="en-US" sz="800" dirty="0">
                  <a:solidFill>
                    <a:schemeClr val="tx1"/>
                  </a:solidFill>
                </a:endParaRPr>
              </a:p>
            </p:txBody>
          </p:sp>
          <p:cxnSp>
            <p:nvCxnSpPr>
              <p:cNvPr id="30" name="直线箭头连接符 29">
                <a:extLst>
                  <a:ext uri="{FF2B5EF4-FFF2-40B4-BE49-F238E27FC236}">
                    <a16:creationId xmlns:a16="http://schemas.microsoft.com/office/drawing/2014/main" id="{9EC9D739-D158-BC4A-B143-4A154DFCAD7F}"/>
                  </a:ext>
                </a:extLst>
              </p:cNvPr>
              <p:cNvCxnSpPr>
                <a:cxnSpLocks/>
                <a:endCxn id="28" idx="2"/>
              </p:cNvCxnSpPr>
              <p:nvPr/>
            </p:nvCxnSpPr>
            <p:spPr>
              <a:xfrm flipV="1">
                <a:off x="7458075" y="2171700"/>
                <a:ext cx="0" cy="354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grpSp>
        <p:nvGrpSpPr>
          <p:cNvPr id="14" name="组合 13">
            <a:extLst>
              <a:ext uri="{FF2B5EF4-FFF2-40B4-BE49-F238E27FC236}">
                <a16:creationId xmlns:a16="http://schemas.microsoft.com/office/drawing/2014/main" id="{5C418A49-D2D1-9147-B3B3-40E947CAA3D6}"/>
              </a:ext>
            </a:extLst>
          </p:cNvPr>
          <p:cNvGrpSpPr/>
          <p:nvPr/>
        </p:nvGrpSpPr>
        <p:grpSpPr>
          <a:xfrm>
            <a:off x="7087552" y="3199797"/>
            <a:ext cx="4492939" cy="1077992"/>
            <a:chOff x="7087552" y="3199797"/>
            <a:chExt cx="4492939" cy="1077992"/>
          </a:xfrm>
        </p:grpSpPr>
        <p:grpSp>
          <p:nvGrpSpPr>
            <p:cNvPr id="34" name="组合 33">
              <a:extLst>
                <a:ext uri="{FF2B5EF4-FFF2-40B4-BE49-F238E27FC236}">
                  <a16:creationId xmlns:a16="http://schemas.microsoft.com/office/drawing/2014/main" id="{B3707A9C-B4BF-7240-A8CE-4067536411CB}"/>
                </a:ext>
              </a:extLst>
            </p:cNvPr>
            <p:cNvGrpSpPr/>
            <p:nvPr/>
          </p:nvGrpSpPr>
          <p:grpSpPr>
            <a:xfrm>
              <a:off x="7087552" y="3199797"/>
              <a:ext cx="4492939" cy="1077992"/>
              <a:chOff x="7087552" y="1741289"/>
              <a:chExt cx="4492939" cy="1077992"/>
            </a:xfrm>
          </p:grpSpPr>
          <p:grpSp>
            <p:nvGrpSpPr>
              <p:cNvPr id="35" name="组合 34">
                <a:extLst>
                  <a:ext uri="{FF2B5EF4-FFF2-40B4-BE49-F238E27FC236}">
                    <a16:creationId xmlns:a16="http://schemas.microsoft.com/office/drawing/2014/main" id="{DB2A8F5D-3871-3F40-8371-795A8F8193E2}"/>
                  </a:ext>
                </a:extLst>
              </p:cNvPr>
              <p:cNvGrpSpPr/>
              <p:nvPr/>
            </p:nvGrpSpPr>
            <p:grpSpPr>
              <a:xfrm>
                <a:off x="8301990" y="1741289"/>
                <a:ext cx="925829" cy="1077992"/>
                <a:chOff x="7178040" y="1817370"/>
                <a:chExt cx="925829" cy="1077992"/>
              </a:xfrm>
            </p:grpSpPr>
            <p:sp>
              <p:nvSpPr>
                <p:cNvPr id="53" name="矩形 52">
                  <a:extLst>
                    <a:ext uri="{FF2B5EF4-FFF2-40B4-BE49-F238E27FC236}">
                      <a16:creationId xmlns:a16="http://schemas.microsoft.com/office/drawing/2014/main" id="{EC6A9ADF-A555-9D47-A1E7-D64070BBDB1B}"/>
                    </a:ext>
                  </a:extLst>
                </p:cNvPr>
                <p:cNvSpPr/>
                <p:nvPr/>
              </p:nvSpPr>
              <p:spPr>
                <a:xfrm>
                  <a:off x="7178040" y="1817370"/>
                  <a:ext cx="560070" cy="354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N1</a:t>
                  </a:r>
                  <a:endParaRPr kumimoji="1" lang="zh-CN" altLang="en-US" dirty="0">
                    <a:solidFill>
                      <a:schemeClr val="tx1"/>
                    </a:solidFill>
                  </a:endParaRPr>
                </a:p>
              </p:txBody>
            </p:sp>
            <p:sp>
              <p:nvSpPr>
                <p:cNvPr id="54" name="矩形 53">
                  <a:extLst>
                    <a:ext uri="{FF2B5EF4-FFF2-40B4-BE49-F238E27FC236}">
                      <a16:creationId xmlns:a16="http://schemas.microsoft.com/office/drawing/2014/main" id="{9607F228-CC60-984F-B1D5-FD4927479164}"/>
                    </a:ext>
                  </a:extLst>
                </p:cNvPr>
                <p:cNvSpPr/>
                <p:nvPr/>
              </p:nvSpPr>
              <p:spPr>
                <a:xfrm>
                  <a:off x="7738110" y="1817370"/>
                  <a:ext cx="365759" cy="35433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55" name="直线箭头连接符 54">
                  <a:extLst>
                    <a:ext uri="{FF2B5EF4-FFF2-40B4-BE49-F238E27FC236}">
                      <a16:creationId xmlns:a16="http://schemas.microsoft.com/office/drawing/2014/main" id="{6610B601-0961-8A49-9C93-8511AD3983DC}"/>
                    </a:ext>
                  </a:extLst>
                </p:cNvPr>
                <p:cNvCxnSpPr>
                  <a:cxnSpLocks/>
                  <a:endCxn id="53" idx="2"/>
                </p:cNvCxnSpPr>
                <p:nvPr/>
              </p:nvCxnSpPr>
              <p:spPr>
                <a:xfrm flipV="1">
                  <a:off x="7458075" y="2171700"/>
                  <a:ext cx="0" cy="354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F16AC49F-D6FF-0346-AF18-B304183CF6B0}"/>
                    </a:ext>
                  </a:extLst>
                </p:cNvPr>
                <p:cNvSpPr txBox="1"/>
                <p:nvPr/>
              </p:nvSpPr>
              <p:spPr>
                <a:xfrm>
                  <a:off x="7360919" y="2526030"/>
                  <a:ext cx="560070" cy="369332"/>
                </a:xfrm>
                <a:prstGeom prst="rect">
                  <a:avLst/>
                </a:prstGeom>
                <a:noFill/>
              </p:spPr>
              <p:txBody>
                <a:bodyPr wrap="square" rtlCol="0">
                  <a:spAutoFit/>
                </a:bodyPr>
                <a:lstStyle/>
                <a:p>
                  <a:r>
                    <a:rPr kumimoji="1" lang="en-US" altLang="zh-CN" dirty="0"/>
                    <a:t>q</a:t>
                  </a:r>
                  <a:endParaRPr kumimoji="1" lang="zh-CN" altLang="en-US" dirty="0"/>
                </a:p>
              </p:txBody>
            </p:sp>
          </p:grpSp>
          <p:grpSp>
            <p:nvGrpSpPr>
              <p:cNvPr id="36" name="组合 35">
                <a:extLst>
                  <a:ext uri="{FF2B5EF4-FFF2-40B4-BE49-F238E27FC236}">
                    <a16:creationId xmlns:a16="http://schemas.microsoft.com/office/drawing/2014/main" id="{568D43CC-4F3B-5A48-A797-335EFE9B6C42}"/>
                  </a:ext>
                </a:extLst>
              </p:cNvPr>
              <p:cNvGrpSpPr/>
              <p:nvPr/>
            </p:nvGrpSpPr>
            <p:grpSpPr>
              <a:xfrm>
                <a:off x="7087552" y="1741289"/>
                <a:ext cx="1165860" cy="1077992"/>
                <a:chOff x="7178040" y="1817370"/>
                <a:chExt cx="1165860" cy="1077992"/>
              </a:xfrm>
            </p:grpSpPr>
            <p:sp>
              <p:nvSpPr>
                <p:cNvPr id="47" name="矩形 46">
                  <a:extLst>
                    <a:ext uri="{FF2B5EF4-FFF2-40B4-BE49-F238E27FC236}">
                      <a16:creationId xmlns:a16="http://schemas.microsoft.com/office/drawing/2014/main" id="{A31961B9-8F38-F146-AD53-C97CD9F57EE9}"/>
                    </a:ext>
                  </a:extLst>
                </p:cNvPr>
                <p:cNvSpPr/>
                <p:nvPr/>
              </p:nvSpPr>
              <p:spPr>
                <a:xfrm>
                  <a:off x="7178040" y="1817370"/>
                  <a:ext cx="560070" cy="354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endParaRPr>
                </a:p>
              </p:txBody>
            </p:sp>
            <p:sp>
              <p:nvSpPr>
                <p:cNvPr id="48" name="矩形 47">
                  <a:extLst>
                    <a:ext uri="{FF2B5EF4-FFF2-40B4-BE49-F238E27FC236}">
                      <a16:creationId xmlns:a16="http://schemas.microsoft.com/office/drawing/2014/main" id="{A60069CF-E6FA-9E46-A32B-D67C53FA1957}"/>
                    </a:ext>
                  </a:extLst>
                </p:cNvPr>
                <p:cNvSpPr/>
                <p:nvPr/>
              </p:nvSpPr>
              <p:spPr>
                <a:xfrm>
                  <a:off x="7738110" y="1817370"/>
                  <a:ext cx="365759" cy="35433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49" name="直线箭头连接符 48">
                  <a:extLst>
                    <a:ext uri="{FF2B5EF4-FFF2-40B4-BE49-F238E27FC236}">
                      <a16:creationId xmlns:a16="http://schemas.microsoft.com/office/drawing/2014/main" id="{768C3C9B-9FA6-9949-8E33-5E4467F1328D}"/>
                    </a:ext>
                  </a:extLst>
                </p:cNvPr>
                <p:cNvCxnSpPr>
                  <a:cxnSpLocks/>
                  <a:endCxn id="47" idx="2"/>
                </p:cNvCxnSpPr>
                <p:nvPr/>
              </p:nvCxnSpPr>
              <p:spPr>
                <a:xfrm flipV="1">
                  <a:off x="7458075" y="2171700"/>
                  <a:ext cx="0" cy="354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97CF74D6-90A8-694A-8030-32E41E6B03E6}"/>
                    </a:ext>
                  </a:extLst>
                </p:cNvPr>
                <p:cNvSpPr txBox="1"/>
                <p:nvPr/>
              </p:nvSpPr>
              <p:spPr>
                <a:xfrm>
                  <a:off x="7360919" y="2526030"/>
                  <a:ext cx="560070" cy="369332"/>
                </a:xfrm>
                <a:prstGeom prst="rect">
                  <a:avLst/>
                </a:prstGeom>
                <a:noFill/>
              </p:spPr>
              <p:txBody>
                <a:bodyPr wrap="square" rtlCol="0">
                  <a:spAutoFit/>
                </a:bodyPr>
                <a:lstStyle/>
                <a:p>
                  <a:r>
                    <a:rPr kumimoji="1" lang="en-US" altLang="zh-CN" dirty="0"/>
                    <a:t>h</a:t>
                  </a:r>
                  <a:endParaRPr kumimoji="1" lang="zh-CN" altLang="en-US" dirty="0"/>
                </a:p>
              </p:txBody>
            </p:sp>
            <p:cxnSp>
              <p:nvCxnSpPr>
                <p:cNvPr id="51" name="直线箭头连接符 50">
                  <a:extLst>
                    <a:ext uri="{FF2B5EF4-FFF2-40B4-BE49-F238E27FC236}">
                      <a16:creationId xmlns:a16="http://schemas.microsoft.com/office/drawing/2014/main" id="{26C72FFE-01B7-8E46-9FD4-AC12175E89A4}"/>
                    </a:ext>
                  </a:extLst>
                </p:cNvPr>
                <p:cNvCxnSpPr/>
                <p:nvPr/>
              </p:nvCxnSpPr>
              <p:spPr>
                <a:xfrm>
                  <a:off x="7920989" y="1994535"/>
                  <a:ext cx="4229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7" name="组合 36">
                <a:extLst>
                  <a:ext uri="{FF2B5EF4-FFF2-40B4-BE49-F238E27FC236}">
                    <a16:creationId xmlns:a16="http://schemas.microsoft.com/office/drawing/2014/main" id="{E6968B2D-E7DB-A246-8827-28CA05284BBB}"/>
                  </a:ext>
                </a:extLst>
              </p:cNvPr>
              <p:cNvGrpSpPr/>
              <p:nvPr/>
            </p:nvGrpSpPr>
            <p:grpSpPr>
              <a:xfrm>
                <a:off x="9467849" y="1741289"/>
                <a:ext cx="1165860" cy="708660"/>
                <a:chOff x="7178040" y="1817370"/>
                <a:chExt cx="1165860" cy="708660"/>
              </a:xfrm>
            </p:grpSpPr>
            <p:sp>
              <p:nvSpPr>
                <p:cNvPr id="42" name="矩形 41">
                  <a:extLst>
                    <a:ext uri="{FF2B5EF4-FFF2-40B4-BE49-F238E27FC236}">
                      <a16:creationId xmlns:a16="http://schemas.microsoft.com/office/drawing/2014/main" id="{15D1BAB9-BE49-3146-921B-6AC45FBAA960}"/>
                    </a:ext>
                  </a:extLst>
                </p:cNvPr>
                <p:cNvSpPr/>
                <p:nvPr/>
              </p:nvSpPr>
              <p:spPr>
                <a:xfrm>
                  <a:off x="7178040" y="1817370"/>
                  <a:ext cx="560070" cy="354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N2</a:t>
                  </a:r>
                  <a:endParaRPr kumimoji="1" lang="zh-CN" altLang="en-US" dirty="0">
                    <a:solidFill>
                      <a:schemeClr val="tx1"/>
                    </a:solidFill>
                  </a:endParaRPr>
                </a:p>
              </p:txBody>
            </p:sp>
            <p:sp>
              <p:nvSpPr>
                <p:cNvPr id="43" name="矩形 42">
                  <a:extLst>
                    <a:ext uri="{FF2B5EF4-FFF2-40B4-BE49-F238E27FC236}">
                      <a16:creationId xmlns:a16="http://schemas.microsoft.com/office/drawing/2014/main" id="{7284F25E-8003-B945-AD1A-99C0BCF513BA}"/>
                    </a:ext>
                  </a:extLst>
                </p:cNvPr>
                <p:cNvSpPr/>
                <p:nvPr/>
              </p:nvSpPr>
              <p:spPr>
                <a:xfrm>
                  <a:off x="7738110" y="1817370"/>
                  <a:ext cx="365759" cy="35433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44" name="直线箭头连接符 43">
                  <a:extLst>
                    <a:ext uri="{FF2B5EF4-FFF2-40B4-BE49-F238E27FC236}">
                      <a16:creationId xmlns:a16="http://schemas.microsoft.com/office/drawing/2014/main" id="{3842E18D-8DD3-EE4B-8AA7-3C6494D0B28E}"/>
                    </a:ext>
                  </a:extLst>
                </p:cNvPr>
                <p:cNvCxnSpPr>
                  <a:cxnSpLocks/>
                  <a:endCxn id="42" idx="2"/>
                </p:cNvCxnSpPr>
                <p:nvPr/>
              </p:nvCxnSpPr>
              <p:spPr>
                <a:xfrm flipV="1">
                  <a:off x="7458075" y="2171700"/>
                  <a:ext cx="0" cy="354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a:extLst>
                    <a:ext uri="{FF2B5EF4-FFF2-40B4-BE49-F238E27FC236}">
                      <a16:creationId xmlns:a16="http://schemas.microsoft.com/office/drawing/2014/main" id="{7CAB5118-0A9A-C54D-8B8A-FA1B0E50A2C3}"/>
                    </a:ext>
                  </a:extLst>
                </p:cNvPr>
                <p:cNvCxnSpPr/>
                <p:nvPr/>
              </p:nvCxnSpPr>
              <p:spPr>
                <a:xfrm>
                  <a:off x="7920989" y="1994535"/>
                  <a:ext cx="4229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8" name="组合 37">
                <a:extLst>
                  <a:ext uri="{FF2B5EF4-FFF2-40B4-BE49-F238E27FC236}">
                    <a16:creationId xmlns:a16="http://schemas.microsoft.com/office/drawing/2014/main" id="{64E97DD0-22E4-3941-AFDD-F073F3B5F17D}"/>
                  </a:ext>
                </a:extLst>
              </p:cNvPr>
              <p:cNvGrpSpPr/>
              <p:nvPr/>
            </p:nvGrpSpPr>
            <p:grpSpPr>
              <a:xfrm>
                <a:off x="10654662" y="1741289"/>
                <a:ext cx="925829" cy="708660"/>
                <a:chOff x="7178040" y="1817370"/>
                <a:chExt cx="925829" cy="708660"/>
              </a:xfrm>
            </p:grpSpPr>
            <p:sp>
              <p:nvSpPr>
                <p:cNvPr id="39" name="矩形 38">
                  <a:extLst>
                    <a:ext uri="{FF2B5EF4-FFF2-40B4-BE49-F238E27FC236}">
                      <a16:creationId xmlns:a16="http://schemas.microsoft.com/office/drawing/2014/main" id="{D0A60AB1-FAED-5549-90A3-ED68FE6F9629}"/>
                    </a:ext>
                  </a:extLst>
                </p:cNvPr>
                <p:cNvSpPr/>
                <p:nvPr/>
              </p:nvSpPr>
              <p:spPr>
                <a:xfrm>
                  <a:off x="7178040" y="1817370"/>
                  <a:ext cx="560070" cy="354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N3</a:t>
                  </a:r>
                  <a:endParaRPr kumimoji="1" lang="zh-CN" altLang="en-US" dirty="0">
                    <a:solidFill>
                      <a:schemeClr val="tx1"/>
                    </a:solidFill>
                  </a:endParaRPr>
                </a:p>
              </p:txBody>
            </p:sp>
            <p:sp>
              <p:nvSpPr>
                <p:cNvPr id="40" name="矩形 39">
                  <a:extLst>
                    <a:ext uri="{FF2B5EF4-FFF2-40B4-BE49-F238E27FC236}">
                      <a16:creationId xmlns:a16="http://schemas.microsoft.com/office/drawing/2014/main" id="{8EB3D8A0-BF82-9547-9D31-25213A57FE9D}"/>
                    </a:ext>
                  </a:extLst>
                </p:cNvPr>
                <p:cNvSpPr/>
                <p:nvPr/>
              </p:nvSpPr>
              <p:spPr>
                <a:xfrm>
                  <a:off x="7738110" y="1817370"/>
                  <a:ext cx="365759" cy="35433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 dirty="0">
                      <a:solidFill>
                        <a:schemeClr val="tx1"/>
                      </a:solidFill>
                    </a:rPr>
                    <a:t>NULL</a:t>
                  </a:r>
                  <a:endParaRPr kumimoji="1" lang="zh-CN" altLang="en-US" sz="800" dirty="0">
                    <a:solidFill>
                      <a:schemeClr val="tx1"/>
                    </a:solidFill>
                  </a:endParaRPr>
                </a:p>
              </p:txBody>
            </p:sp>
            <p:cxnSp>
              <p:nvCxnSpPr>
                <p:cNvPr id="41" name="直线箭头连接符 40">
                  <a:extLst>
                    <a:ext uri="{FF2B5EF4-FFF2-40B4-BE49-F238E27FC236}">
                      <a16:creationId xmlns:a16="http://schemas.microsoft.com/office/drawing/2014/main" id="{59927D58-4218-F246-A85D-BB7D1E1045FC}"/>
                    </a:ext>
                  </a:extLst>
                </p:cNvPr>
                <p:cNvCxnSpPr>
                  <a:cxnSpLocks/>
                  <a:endCxn id="39" idx="2"/>
                </p:cNvCxnSpPr>
                <p:nvPr/>
              </p:nvCxnSpPr>
              <p:spPr>
                <a:xfrm flipV="1">
                  <a:off x="7458075" y="2171700"/>
                  <a:ext cx="0" cy="354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58" name="文本框 57">
              <a:extLst>
                <a:ext uri="{FF2B5EF4-FFF2-40B4-BE49-F238E27FC236}">
                  <a16:creationId xmlns:a16="http://schemas.microsoft.com/office/drawing/2014/main" id="{13A97769-B483-184E-BAA7-A5B980980335}"/>
                </a:ext>
              </a:extLst>
            </p:cNvPr>
            <p:cNvSpPr txBox="1"/>
            <p:nvPr/>
          </p:nvSpPr>
          <p:spPr>
            <a:xfrm>
              <a:off x="9578337" y="3908457"/>
              <a:ext cx="560070" cy="369332"/>
            </a:xfrm>
            <a:prstGeom prst="rect">
              <a:avLst/>
            </a:prstGeom>
            <a:noFill/>
          </p:spPr>
          <p:txBody>
            <a:bodyPr wrap="square" rtlCol="0">
              <a:spAutoFit/>
            </a:bodyPr>
            <a:lstStyle/>
            <a:p>
              <a:r>
                <a:rPr kumimoji="1" lang="en-US" altLang="zh-CN" dirty="0"/>
                <a:t>p</a:t>
              </a:r>
              <a:endParaRPr kumimoji="1" lang="zh-CN" altLang="en-US" dirty="0"/>
            </a:p>
          </p:txBody>
        </p:sp>
        <p:sp>
          <p:nvSpPr>
            <p:cNvPr id="59" name="矩形 58">
              <a:extLst>
                <a:ext uri="{FF2B5EF4-FFF2-40B4-BE49-F238E27FC236}">
                  <a16:creationId xmlns:a16="http://schemas.microsoft.com/office/drawing/2014/main" id="{27230932-7121-7143-AE6C-CDC3CC8FD862}"/>
                </a:ext>
              </a:extLst>
            </p:cNvPr>
            <p:cNvSpPr/>
            <p:nvPr/>
          </p:nvSpPr>
          <p:spPr>
            <a:xfrm>
              <a:off x="8874441" y="3201583"/>
              <a:ext cx="365759" cy="35433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 dirty="0">
                  <a:solidFill>
                    <a:schemeClr val="tx1"/>
                  </a:solidFill>
                </a:rPr>
                <a:t>NULL</a:t>
              </a:r>
              <a:endParaRPr kumimoji="1" lang="zh-CN" altLang="en-US" sz="800" dirty="0">
                <a:solidFill>
                  <a:schemeClr val="tx1"/>
                </a:solidFill>
              </a:endParaRPr>
            </a:p>
          </p:txBody>
        </p:sp>
      </p:grpSp>
      <p:grpSp>
        <p:nvGrpSpPr>
          <p:cNvPr id="60" name="组合 59">
            <a:extLst>
              <a:ext uri="{FF2B5EF4-FFF2-40B4-BE49-F238E27FC236}">
                <a16:creationId xmlns:a16="http://schemas.microsoft.com/office/drawing/2014/main" id="{51AA5566-DC84-F546-AF4F-ABCD974AD451}"/>
              </a:ext>
            </a:extLst>
          </p:cNvPr>
          <p:cNvGrpSpPr/>
          <p:nvPr/>
        </p:nvGrpSpPr>
        <p:grpSpPr>
          <a:xfrm>
            <a:off x="7087552" y="4658305"/>
            <a:ext cx="4492939" cy="1077992"/>
            <a:chOff x="7087552" y="3199797"/>
            <a:chExt cx="4492939" cy="1077992"/>
          </a:xfrm>
        </p:grpSpPr>
        <p:grpSp>
          <p:nvGrpSpPr>
            <p:cNvPr id="61" name="组合 60">
              <a:extLst>
                <a:ext uri="{FF2B5EF4-FFF2-40B4-BE49-F238E27FC236}">
                  <a16:creationId xmlns:a16="http://schemas.microsoft.com/office/drawing/2014/main" id="{156CB8E7-3FBA-0340-896D-09174C38C112}"/>
                </a:ext>
              </a:extLst>
            </p:cNvPr>
            <p:cNvGrpSpPr/>
            <p:nvPr/>
          </p:nvGrpSpPr>
          <p:grpSpPr>
            <a:xfrm>
              <a:off x="7087552" y="3199797"/>
              <a:ext cx="4492939" cy="1077992"/>
              <a:chOff x="7087552" y="1741289"/>
              <a:chExt cx="4492939" cy="1077992"/>
            </a:xfrm>
          </p:grpSpPr>
          <p:grpSp>
            <p:nvGrpSpPr>
              <p:cNvPr id="64" name="组合 63">
                <a:extLst>
                  <a:ext uri="{FF2B5EF4-FFF2-40B4-BE49-F238E27FC236}">
                    <a16:creationId xmlns:a16="http://schemas.microsoft.com/office/drawing/2014/main" id="{95C71758-885C-004B-AA02-7C30955C78AC}"/>
                  </a:ext>
                </a:extLst>
              </p:cNvPr>
              <p:cNvGrpSpPr/>
              <p:nvPr/>
            </p:nvGrpSpPr>
            <p:grpSpPr>
              <a:xfrm>
                <a:off x="8301990" y="1741289"/>
                <a:ext cx="925829" cy="1077992"/>
                <a:chOff x="7178040" y="1817370"/>
                <a:chExt cx="925829" cy="1077992"/>
              </a:xfrm>
            </p:grpSpPr>
            <p:sp>
              <p:nvSpPr>
                <p:cNvPr id="80" name="矩形 79">
                  <a:extLst>
                    <a:ext uri="{FF2B5EF4-FFF2-40B4-BE49-F238E27FC236}">
                      <a16:creationId xmlns:a16="http://schemas.microsoft.com/office/drawing/2014/main" id="{BA0008E9-18B6-AD42-813A-5224D3B28E8D}"/>
                    </a:ext>
                  </a:extLst>
                </p:cNvPr>
                <p:cNvSpPr/>
                <p:nvPr/>
              </p:nvSpPr>
              <p:spPr>
                <a:xfrm>
                  <a:off x="7178040" y="1817370"/>
                  <a:ext cx="560070" cy="354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N1</a:t>
                  </a:r>
                  <a:endParaRPr kumimoji="1" lang="zh-CN" altLang="en-US" dirty="0">
                    <a:solidFill>
                      <a:schemeClr val="tx1"/>
                    </a:solidFill>
                  </a:endParaRPr>
                </a:p>
              </p:txBody>
            </p:sp>
            <p:sp>
              <p:nvSpPr>
                <p:cNvPr id="81" name="矩形 80">
                  <a:extLst>
                    <a:ext uri="{FF2B5EF4-FFF2-40B4-BE49-F238E27FC236}">
                      <a16:creationId xmlns:a16="http://schemas.microsoft.com/office/drawing/2014/main" id="{2F23EC43-A6E6-3042-9066-A1C0BB7F5E69}"/>
                    </a:ext>
                  </a:extLst>
                </p:cNvPr>
                <p:cNvSpPr/>
                <p:nvPr/>
              </p:nvSpPr>
              <p:spPr>
                <a:xfrm>
                  <a:off x="7738110" y="1817370"/>
                  <a:ext cx="365759" cy="35433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82" name="直线箭头连接符 81">
                  <a:extLst>
                    <a:ext uri="{FF2B5EF4-FFF2-40B4-BE49-F238E27FC236}">
                      <a16:creationId xmlns:a16="http://schemas.microsoft.com/office/drawing/2014/main" id="{7F9153E7-CD67-BB4F-B2E8-E47C39BE0F05}"/>
                    </a:ext>
                  </a:extLst>
                </p:cNvPr>
                <p:cNvCxnSpPr>
                  <a:cxnSpLocks/>
                  <a:endCxn id="80" idx="2"/>
                </p:cNvCxnSpPr>
                <p:nvPr/>
              </p:nvCxnSpPr>
              <p:spPr>
                <a:xfrm flipV="1">
                  <a:off x="7458075" y="2171700"/>
                  <a:ext cx="0" cy="354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文本框 82">
                  <a:extLst>
                    <a:ext uri="{FF2B5EF4-FFF2-40B4-BE49-F238E27FC236}">
                      <a16:creationId xmlns:a16="http://schemas.microsoft.com/office/drawing/2014/main" id="{A3A57918-7E50-F348-AE74-532993EC4FAC}"/>
                    </a:ext>
                  </a:extLst>
                </p:cNvPr>
                <p:cNvSpPr txBox="1"/>
                <p:nvPr/>
              </p:nvSpPr>
              <p:spPr>
                <a:xfrm>
                  <a:off x="7360919" y="2526030"/>
                  <a:ext cx="560070" cy="369332"/>
                </a:xfrm>
                <a:prstGeom prst="rect">
                  <a:avLst/>
                </a:prstGeom>
                <a:noFill/>
              </p:spPr>
              <p:txBody>
                <a:bodyPr wrap="square" rtlCol="0">
                  <a:spAutoFit/>
                </a:bodyPr>
                <a:lstStyle/>
                <a:p>
                  <a:r>
                    <a:rPr kumimoji="1" lang="en-US" altLang="zh-CN" dirty="0"/>
                    <a:t>q</a:t>
                  </a:r>
                  <a:endParaRPr kumimoji="1" lang="zh-CN" altLang="en-US" dirty="0"/>
                </a:p>
              </p:txBody>
            </p:sp>
          </p:grpSp>
          <p:grpSp>
            <p:nvGrpSpPr>
              <p:cNvPr id="65" name="组合 64">
                <a:extLst>
                  <a:ext uri="{FF2B5EF4-FFF2-40B4-BE49-F238E27FC236}">
                    <a16:creationId xmlns:a16="http://schemas.microsoft.com/office/drawing/2014/main" id="{301C9DE2-2153-A44D-B827-E5D33B0AC769}"/>
                  </a:ext>
                </a:extLst>
              </p:cNvPr>
              <p:cNvGrpSpPr/>
              <p:nvPr/>
            </p:nvGrpSpPr>
            <p:grpSpPr>
              <a:xfrm>
                <a:off x="7087552" y="1741289"/>
                <a:ext cx="1165860" cy="1077992"/>
                <a:chOff x="7178040" y="1817370"/>
                <a:chExt cx="1165860" cy="1077992"/>
              </a:xfrm>
            </p:grpSpPr>
            <p:sp>
              <p:nvSpPr>
                <p:cNvPr id="75" name="矩形 74">
                  <a:extLst>
                    <a:ext uri="{FF2B5EF4-FFF2-40B4-BE49-F238E27FC236}">
                      <a16:creationId xmlns:a16="http://schemas.microsoft.com/office/drawing/2014/main" id="{373AAEE7-637A-3C43-A4AB-18FC7CB32865}"/>
                    </a:ext>
                  </a:extLst>
                </p:cNvPr>
                <p:cNvSpPr/>
                <p:nvPr/>
              </p:nvSpPr>
              <p:spPr>
                <a:xfrm>
                  <a:off x="7178040" y="1817370"/>
                  <a:ext cx="560070" cy="354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endParaRPr>
                </a:p>
              </p:txBody>
            </p:sp>
            <p:sp>
              <p:nvSpPr>
                <p:cNvPr id="76" name="矩形 75">
                  <a:extLst>
                    <a:ext uri="{FF2B5EF4-FFF2-40B4-BE49-F238E27FC236}">
                      <a16:creationId xmlns:a16="http://schemas.microsoft.com/office/drawing/2014/main" id="{31EFDAF3-35A1-AD4E-9E2F-CFD47685C522}"/>
                    </a:ext>
                  </a:extLst>
                </p:cNvPr>
                <p:cNvSpPr/>
                <p:nvPr/>
              </p:nvSpPr>
              <p:spPr>
                <a:xfrm>
                  <a:off x="7738110" y="1817370"/>
                  <a:ext cx="365759" cy="35433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7" name="直线箭头连接符 76">
                  <a:extLst>
                    <a:ext uri="{FF2B5EF4-FFF2-40B4-BE49-F238E27FC236}">
                      <a16:creationId xmlns:a16="http://schemas.microsoft.com/office/drawing/2014/main" id="{3EDBAAC2-F8CF-8846-93AE-8A39069916C9}"/>
                    </a:ext>
                  </a:extLst>
                </p:cNvPr>
                <p:cNvCxnSpPr>
                  <a:cxnSpLocks/>
                  <a:endCxn id="75" idx="2"/>
                </p:cNvCxnSpPr>
                <p:nvPr/>
              </p:nvCxnSpPr>
              <p:spPr>
                <a:xfrm flipV="1">
                  <a:off x="7458075" y="2171700"/>
                  <a:ext cx="0" cy="354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a16="http://schemas.microsoft.com/office/drawing/2014/main" id="{2C135B4A-4047-074A-A055-F3AA74BB91F1}"/>
                    </a:ext>
                  </a:extLst>
                </p:cNvPr>
                <p:cNvSpPr txBox="1"/>
                <p:nvPr/>
              </p:nvSpPr>
              <p:spPr>
                <a:xfrm>
                  <a:off x="7360919" y="2526030"/>
                  <a:ext cx="560070" cy="369332"/>
                </a:xfrm>
                <a:prstGeom prst="rect">
                  <a:avLst/>
                </a:prstGeom>
                <a:noFill/>
              </p:spPr>
              <p:txBody>
                <a:bodyPr wrap="square" rtlCol="0">
                  <a:spAutoFit/>
                </a:bodyPr>
                <a:lstStyle/>
                <a:p>
                  <a:r>
                    <a:rPr kumimoji="1" lang="en-US" altLang="zh-CN" dirty="0"/>
                    <a:t>h</a:t>
                  </a:r>
                  <a:endParaRPr kumimoji="1" lang="zh-CN" altLang="en-US" dirty="0"/>
                </a:p>
              </p:txBody>
            </p:sp>
            <p:cxnSp>
              <p:nvCxnSpPr>
                <p:cNvPr id="79" name="直线箭头连接符 78">
                  <a:extLst>
                    <a:ext uri="{FF2B5EF4-FFF2-40B4-BE49-F238E27FC236}">
                      <a16:creationId xmlns:a16="http://schemas.microsoft.com/office/drawing/2014/main" id="{41C01586-AF25-D244-A000-93D8E233F5D5}"/>
                    </a:ext>
                  </a:extLst>
                </p:cNvPr>
                <p:cNvCxnSpPr/>
                <p:nvPr/>
              </p:nvCxnSpPr>
              <p:spPr>
                <a:xfrm>
                  <a:off x="7920989" y="1994535"/>
                  <a:ext cx="4229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6" name="组合 65">
                <a:extLst>
                  <a:ext uri="{FF2B5EF4-FFF2-40B4-BE49-F238E27FC236}">
                    <a16:creationId xmlns:a16="http://schemas.microsoft.com/office/drawing/2014/main" id="{325AA738-4592-534B-9CDF-B9C19BFF7ECD}"/>
                  </a:ext>
                </a:extLst>
              </p:cNvPr>
              <p:cNvGrpSpPr/>
              <p:nvPr/>
            </p:nvGrpSpPr>
            <p:grpSpPr>
              <a:xfrm>
                <a:off x="9467849" y="1741289"/>
                <a:ext cx="925829" cy="708660"/>
                <a:chOff x="7178040" y="1817370"/>
                <a:chExt cx="925829" cy="708660"/>
              </a:xfrm>
            </p:grpSpPr>
            <p:sp>
              <p:nvSpPr>
                <p:cNvPr id="71" name="矩形 70">
                  <a:extLst>
                    <a:ext uri="{FF2B5EF4-FFF2-40B4-BE49-F238E27FC236}">
                      <a16:creationId xmlns:a16="http://schemas.microsoft.com/office/drawing/2014/main" id="{FE659DFC-0642-C14D-9C4B-01616608EFAE}"/>
                    </a:ext>
                  </a:extLst>
                </p:cNvPr>
                <p:cNvSpPr/>
                <p:nvPr/>
              </p:nvSpPr>
              <p:spPr>
                <a:xfrm>
                  <a:off x="7178040" y="1817370"/>
                  <a:ext cx="560070" cy="354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N2</a:t>
                  </a:r>
                  <a:endParaRPr kumimoji="1" lang="zh-CN" altLang="en-US" dirty="0">
                    <a:solidFill>
                      <a:schemeClr val="tx1"/>
                    </a:solidFill>
                  </a:endParaRPr>
                </a:p>
              </p:txBody>
            </p:sp>
            <p:sp>
              <p:nvSpPr>
                <p:cNvPr id="72" name="矩形 71">
                  <a:extLst>
                    <a:ext uri="{FF2B5EF4-FFF2-40B4-BE49-F238E27FC236}">
                      <a16:creationId xmlns:a16="http://schemas.microsoft.com/office/drawing/2014/main" id="{F8B41C82-6490-1A47-843D-3943BD8F11F0}"/>
                    </a:ext>
                  </a:extLst>
                </p:cNvPr>
                <p:cNvSpPr/>
                <p:nvPr/>
              </p:nvSpPr>
              <p:spPr>
                <a:xfrm>
                  <a:off x="7738110" y="1817370"/>
                  <a:ext cx="365759" cy="35433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3" name="直线箭头连接符 72">
                  <a:extLst>
                    <a:ext uri="{FF2B5EF4-FFF2-40B4-BE49-F238E27FC236}">
                      <a16:creationId xmlns:a16="http://schemas.microsoft.com/office/drawing/2014/main" id="{6CE9F858-52B0-5743-B530-4B58455ABDFF}"/>
                    </a:ext>
                  </a:extLst>
                </p:cNvPr>
                <p:cNvCxnSpPr>
                  <a:cxnSpLocks/>
                  <a:endCxn id="71" idx="2"/>
                </p:cNvCxnSpPr>
                <p:nvPr/>
              </p:nvCxnSpPr>
              <p:spPr>
                <a:xfrm flipV="1">
                  <a:off x="7458075" y="2171700"/>
                  <a:ext cx="0" cy="354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7" name="组合 66">
                <a:extLst>
                  <a:ext uri="{FF2B5EF4-FFF2-40B4-BE49-F238E27FC236}">
                    <a16:creationId xmlns:a16="http://schemas.microsoft.com/office/drawing/2014/main" id="{0BF2BCA6-9051-AC45-99A6-82E115EF5C98}"/>
                  </a:ext>
                </a:extLst>
              </p:cNvPr>
              <p:cNvGrpSpPr/>
              <p:nvPr/>
            </p:nvGrpSpPr>
            <p:grpSpPr>
              <a:xfrm>
                <a:off x="10654662" y="1741289"/>
                <a:ext cx="925829" cy="708660"/>
                <a:chOff x="7178040" y="1817370"/>
                <a:chExt cx="925829" cy="708660"/>
              </a:xfrm>
            </p:grpSpPr>
            <p:sp>
              <p:nvSpPr>
                <p:cNvPr id="68" name="矩形 67">
                  <a:extLst>
                    <a:ext uri="{FF2B5EF4-FFF2-40B4-BE49-F238E27FC236}">
                      <a16:creationId xmlns:a16="http://schemas.microsoft.com/office/drawing/2014/main" id="{E5B8E178-37DB-B24D-B599-9DE3C765AF44}"/>
                    </a:ext>
                  </a:extLst>
                </p:cNvPr>
                <p:cNvSpPr/>
                <p:nvPr/>
              </p:nvSpPr>
              <p:spPr>
                <a:xfrm>
                  <a:off x="7178040" y="1817370"/>
                  <a:ext cx="560070" cy="354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N3</a:t>
                  </a:r>
                  <a:endParaRPr kumimoji="1" lang="zh-CN" altLang="en-US" dirty="0">
                    <a:solidFill>
                      <a:schemeClr val="tx1"/>
                    </a:solidFill>
                  </a:endParaRPr>
                </a:p>
              </p:txBody>
            </p:sp>
            <p:sp>
              <p:nvSpPr>
                <p:cNvPr id="69" name="矩形 68">
                  <a:extLst>
                    <a:ext uri="{FF2B5EF4-FFF2-40B4-BE49-F238E27FC236}">
                      <a16:creationId xmlns:a16="http://schemas.microsoft.com/office/drawing/2014/main" id="{86507999-A425-0044-8496-BA005893C669}"/>
                    </a:ext>
                  </a:extLst>
                </p:cNvPr>
                <p:cNvSpPr/>
                <p:nvPr/>
              </p:nvSpPr>
              <p:spPr>
                <a:xfrm>
                  <a:off x="7738110" y="1817370"/>
                  <a:ext cx="365759" cy="35433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 dirty="0">
                      <a:solidFill>
                        <a:schemeClr val="tx1"/>
                      </a:solidFill>
                    </a:rPr>
                    <a:t>NULL</a:t>
                  </a:r>
                  <a:endParaRPr kumimoji="1" lang="zh-CN" altLang="en-US" sz="800" dirty="0">
                    <a:solidFill>
                      <a:schemeClr val="tx1"/>
                    </a:solidFill>
                  </a:endParaRPr>
                </a:p>
              </p:txBody>
            </p:sp>
            <p:cxnSp>
              <p:nvCxnSpPr>
                <p:cNvPr id="70" name="直线箭头连接符 69">
                  <a:extLst>
                    <a:ext uri="{FF2B5EF4-FFF2-40B4-BE49-F238E27FC236}">
                      <a16:creationId xmlns:a16="http://schemas.microsoft.com/office/drawing/2014/main" id="{FC88709A-D323-DC49-821A-0291447E7154}"/>
                    </a:ext>
                  </a:extLst>
                </p:cNvPr>
                <p:cNvCxnSpPr>
                  <a:cxnSpLocks/>
                  <a:endCxn id="68" idx="2"/>
                </p:cNvCxnSpPr>
                <p:nvPr/>
              </p:nvCxnSpPr>
              <p:spPr>
                <a:xfrm flipV="1">
                  <a:off x="7458075" y="2171700"/>
                  <a:ext cx="0" cy="354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62" name="文本框 61">
              <a:extLst>
                <a:ext uri="{FF2B5EF4-FFF2-40B4-BE49-F238E27FC236}">
                  <a16:creationId xmlns:a16="http://schemas.microsoft.com/office/drawing/2014/main" id="{D8278691-C9FB-2344-9AB1-7A25A186EEC3}"/>
                </a:ext>
              </a:extLst>
            </p:cNvPr>
            <p:cNvSpPr txBox="1"/>
            <p:nvPr/>
          </p:nvSpPr>
          <p:spPr>
            <a:xfrm>
              <a:off x="9578337" y="3908457"/>
              <a:ext cx="560070" cy="369332"/>
            </a:xfrm>
            <a:prstGeom prst="rect">
              <a:avLst/>
            </a:prstGeom>
            <a:noFill/>
          </p:spPr>
          <p:txBody>
            <a:bodyPr wrap="square" rtlCol="0">
              <a:spAutoFit/>
            </a:bodyPr>
            <a:lstStyle/>
            <a:p>
              <a:r>
                <a:rPr kumimoji="1" lang="en-US" altLang="zh-CN" dirty="0"/>
                <a:t>p</a:t>
              </a:r>
              <a:endParaRPr kumimoji="1" lang="zh-CN" altLang="en-US" dirty="0"/>
            </a:p>
          </p:txBody>
        </p:sp>
        <p:sp>
          <p:nvSpPr>
            <p:cNvPr id="63" name="矩形 62">
              <a:extLst>
                <a:ext uri="{FF2B5EF4-FFF2-40B4-BE49-F238E27FC236}">
                  <a16:creationId xmlns:a16="http://schemas.microsoft.com/office/drawing/2014/main" id="{2D03F063-4DC5-E149-B277-E4F9C73A8CE1}"/>
                </a:ext>
              </a:extLst>
            </p:cNvPr>
            <p:cNvSpPr/>
            <p:nvPr/>
          </p:nvSpPr>
          <p:spPr>
            <a:xfrm>
              <a:off x="8874441" y="3201583"/>
              <a:ext cx="365759" cy="35433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 dirty="0">
                  <a:solidFill>
                    <a:schemeClr val="tx1"/>
                  </a:solidFill>
                </a:rPr>
                <a:t>NULL</a:t>
              </a:r>
              <a:endParaRPr kumimoji="1" lang="zh-CN" altLang="en-US" sz="800" dirty="0">
                <a:solidFill>
                  <a:schemeClr val="tx1"/>
                </a:solidFill>
              </a:endParaRPr>
            </a:p>
          </p:txBody>
        </p:sp>
      </p:grpSp>
      <p:sp>
        <p:nvSpPr>
          <p:cNvPr id="84" name="文本框 83">
            <a:extLst>
              <a:ext uri="{FF2B5EF4-FFF2-40B4-BE49-F238E27FC236}">
                <a16:creationId xmlns:a16="http://schemas.microsoft.com/office/drawing/2014/main" id="{AF78A0A3-7C1C-8A4F-B3CC-1031C8F00294}"/>
              </a:ext>
            </a:extLst>
          </p:cNvPr>
          <p:cNvSpPr txBox="1"/>
          <p:nvPr/>
        </p:nvSpPr>
        <p:spPr>
          <a:xfrm>
            <a:off x="10814678" y="5351963"/>
            <a:ext cx="560070" cy="369332"/>
          </a:xfrm>
          <a:prstGeom prst="rect">
            <a:avLst/>
          </a:prstGeom>
          <a:noFill/>
        </p:spPr>
        <p:txBody>
          <a:bodyPr wrap="square" rtlCol="0">
            <a:spAutoFit/>
          </a:bodyPr>
          <a:lstStyle/>
          <a:p>
            <a:r>
              <a:rPr kumimoji="1" lang="en-US" altLang="zh-CN" dirty="0"/>
              <a:t>r</a:t>
            </a:r>
            <a:endParaRPr kumimoji="1" lang="zh-CN" altLang="en-US" dirty="0"/>
          </a:p>
        </p:txBody>
      </p:sp>
      <p:cxnSp>
        <p:nvCxnSpPr>
          <p:cNvPr id="85" name="曲线连接符 84">
            <a:extLst>
              <a:ext uri="{FF2B5EF4-FFF2-40B4-BE49-F238E27FC236}">
                <a16:creationId xmlns:a16="http://schemas.microsoft.com/office/drawing/2014/main" id="{3B83BB41-8F2D-4046-BF0A-F22109D90DA2}"/>
              </a:ext>
            </a:extLst>
          </p:cNvPr>
          <p:cNvCxnSpPr>
            <a:endCxn id="80" idx="0"/>
          </p:cNvCxnSpPr>
          <p:nvPr/>
        </p:nvCxnSpPr>
        <p:spPr>
          <a:xfrm rot="10800000">
            <a:off x="8582026" y="4658306"/>
            <a:ext cx="1628773" cy="177165"/>
          </a:xfrm>
          <a:prstGeom prst="curvedConnector4">
            <a:avLst>
              <a:gd name="adj1" fmla="val 41403"/>
              <a:gd name="adj2" fmla="val 22903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0590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文本框 51">
            <a:extLst>
              <a:ext uri="{FF2B5EF4-FFF2-40B4-BE49-F238E27FC236}">
                <a16:creationId xmlns:a16="http://schemas.microsoft.com/office/drawing/2014/main" id="{37ABF54E-C32B-2C49-AE48-E7CB901D5F46}"/>
              </a:ext>
            </a:extLst>
          </p:cNvPr>
          <p:cNvSpPr txBox="1"/>
          <p:nvPr/>
        </p:nvSpPr>
        <p:spPr>
          <a:xfrm>
            <a:off x="412272" y="121392"/>
            <a:ext cx="11779728" cy="523220"/>
          </a:xfrm>
          <a:prstGeom prst="rect">
            <a:avLst/>
          </a:prstGeom>
          <a:noFill/>
        </p:spPr>
        <p:txBody>
          <a:bodyPr wrap="square" rtlCol="0">
            <a:spAutoFit/>
          </a:bodyPr>
          <a:lstStyle/>
          <a:p>
            <a:r>
              <a:rPr lang="zh-CN" altLang="en-US" sz="2800" dirty="0">
                <a:latin typeface="+mn-ea"/>
              </a:rPr>
              <a:t>例</a:t>
            </a:r>
            <a:r>
              <a:rPr lang="en-US" altLang="zh-CN" sz="2800" dirty="0">
                <a:latin typeface="+mn-ea"/>
              </a:rPr>
              <a:t>2:</a:t>
            </a:r>
            <a:r>
              <a:rPr lang="zh-CN" altLang="en-US" sz="2800" dirty="0">
                <a:latin typeface="+mn-ea"/>
              </a:rPr>
              <a:t> 编写一个算法将一个带头结点的单链表逆置（不允许新建单链表）</a:t>
            </a:r>
          </a:p>
        </p:txBody>
      </p:sp>
      <p:sp>
        <p:nvSpPr>
          <p:cNvPr id="4" name="文本框 3">
            <a:extLst>
              <a:ext uri="{FF2B5EF4-FFF2-40B4-BE49-F238E27FC236}">
                <a16:creationId xmlns:a16="http://schemas.microsoft.com/office/drawing/2014/main" id="{20B7DBD1-E094-3746-BBDB-24172F80B74E}"/>
              </a:ext>
            </a:extLst>
          </p:cNvPr>
          <p:cNvSpPr txBox="1"/>
          <p:nvPr/>
        </p:nvSpPr>
        <p:spPr>
          <a:xfrm>
            <a:off x="1804829" y="644612"/>
            <a:ext cx="5007452" cy="637097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void  inverse(</a:t>
            </a:r>
            <a:r>
              <a:rPr lang="en-US" altLang="zh-CN" sz="2400" dirty="0" err="1">
                <a:latin typeface="Times New Roman" panose="02020603050405020304" pitchFamily="18" charset="0"/>
                <a:cs typeface="Times New Roman" panose="02020603050405020304" pitchFamily="18" charset="0"/>
              </a:rPr>
              <a:t>Lnode</a:t>
            </a:r>
            <a:r>
              <a:rPr lang="en-US" altLang="zh-CN" sz="2400" dirty="0">
                <a:latin typeface="Times New Roman" panose="02020603050405020304" pitchFamily="18" charset="0"/>
                <a:cs typeface="Times New Roman" panose="02020603050405020304" pitchFamily="18" charset="0"/>
              </a:rPr>
              <a:t> * h){</a:t>
            </a:r>
          </a:p>
          <a:p>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Lnode</a:t>
            </a:r>
            <a:r>
              <a:rPr lang="en-US" altLang="zh-CN" sz="2400" dirty="0">
                <a:latin typeface="Times New Roman" panose="02020603050405020304" pitchFamily="18" charset="0"/>
                <a:cs typeface="Times New Roman" panose="02020603050405020304" pitchFamily="18" charset="0"/>
              </a:rPr>
              <a:t> *r, *q, *p;</a:t>
            </a:r>
          </a:p>
          <a:p>
            <a:r>
              <a:rPr lang="en-US" altLang="zh-CN" sz="2400" dirty="0">
                <a:latin typeface="Times New Roman" panose="02020603050405020304" pitchFamily="18" charset="0"/>
                <a:cs typeface="Times New Roman" panose="02020603050405020304" pitchFamily="18" charset="0"/>
              </a:rPr>
              <a:t>	p = h-&gt;next;</a:t>
            </a:r>
          </a:p>
          <a:p>
            <a:r>
              <a:rPr lang="en-US" altLang="zh-CN" sz="2400" dirty="0">
                <a:latin typeface="Times New Roman" panose="02020603050405020304" pitchFamily="18" charset="0"/>
                <a:cs typeface="Times New Roman" panose="02020603050405020304" pitchFamily="18" charset="0"/>
              </a:rPr>
              <a:t>	if(p==NULL) return 0;</a:t>
            </a:r>
          </a:p>
          <a:p>
            <a:r>
              <a:rPr lang="en-US" altLang="zh-CN" sz="2400" dirty="0">
                <a:latin typeface="Times New Roman" panose="02020603050405020304" pitchFamily="18" charset="0"/>
                <a:cs typeface="Times New Roman" panose="02020603050405020304" pitchFamily="18" charset="0"/>
              </a:rPr>
              <a:t>	else if(p-&gt;next==NULL) return 0;</a:t>
            </a:r>
          </a:p>
          <a:p>
            <a:r>
              <a:rPr lang="en-US" altLang="zh-CN" sz="2400" dirty="0">
                <a:latin typeface="Times New Roman" panose="02020603050405020304" pitchFamily="18" charset="0"/>
                <a:cs typeface="Times New Roman" panose="02020603050405020304" pitchFamily="18" charset="0"/>
              </a:rPr>
              <a:t>	q = p;</a:t>
            </a:r>
          </a:p>
          <a:p>
            <a:r>
              <a:rPr lang="en-US" altLang="zh-CN" sz="2400" dirty="0">
                <a:latin typeface="Times New Roman" panose="02020603050405020304" pitchFamily="18" charset="0"/>
                <a:cs typeface="Times New Roman" panose="02020603050405020304" pitchFamily="18" charset="0"/>
              </a:rPr>
              <a:t>	p = p-&gt;next;</a:t>
            </a:r>
          </a:p>
          <a:p>
            <a:r>
              <a:rPr lang="en-US" altLang="zh-CN" sz="2400" dirty="0">
                <a:latin typeface="Times New Roman" panose="02020603050405020304" pitchFamily="18" charset="0"/>
                <a:cs typeface="Times New Roman" panose="02020603050405020304" pitchFamily="18" charset="0"/>
              </a:rPr>
              <a:t>	q-&gt;next = NULL;	</a:t>
            </a:r>
          </a:p>
          <a:p>
            <a:r>
              <a:rPr lang="en-US" altLang="zh-CN" sz="2400" dirty="0">
                <a:latin typeface="Times New Roman" panose="02020603050405020304" pitchFamily="18" charset="0"/>
                <a:cs typeface="Times New Roman" panose="02020603050405020304" pitchFamily="18" charset="0"/>
              </a:rPr>
              <a:t>	while(p)</a:t>
            </a:r>
          </a:p>
          <a:p>
            <a:r>
              <a:rPr lang="en-US" altLang="zh-CN" sz="2400" dirty="0">
                <a:latin typeface="Times New Roman" panose="02020603050405020304" pitchFamily="18" charset="0"/>
                <a:cs typeface="Times New Roman" panose="02020603050405020304" pitchFamily="18" charset="0"/>
              </a:rPr>
              <a:t>	{</a:t>
            </a:r>
          </a:p>
          <a:p>
            <a:r>
              <a:rPr lang="en-US" altLang="zh-CN" sz="2400" dirty="0">
                <a:latin typeface="Times New Roman" panose="02020603050405020304" pitchFamily="18" charset="0"/>
                <a:cs typeface="Times New Roman" panose="02020603050405020304" pitchFamily="18" charset="0"/>
              </a:rPr>
              <a:t>		r=p-&gt;next;</a:t>
            </a:r>
          </a:p>
          <a:p>
            <a:r>
              <a:rPr lang="en-US" altLang="zh-CN" sz="2400" dirty="0">
                <a:latin typeface="Times New Roman" panose="02020603050405020304" pitchFamily="18" charset="0"/>
                <a:cs typeface="Times New Roman" panose="02020603050405020304" pitchFamily="18" charset="0"/>
              </a:rPr>
              <a:t>		p-&gt;next=q;</a:t>
            </a:r>
          </a:p>
          <a:p>
            <a:r>
              <a:rPr lang="en-US" altLang="zh-CN" sz="2400" dirty="0">
                <a:latin typeface="Times New Roman" panose="02020603050405020304" pitchFamily="18" charset="0"/>
                <a:cs typeface="Times New Roman" panose="02020603050405020304" pitchFamily="18" charset="0"/>
              </a:rPr>
              <a:t>		q=p;</a:t>
            </a:r>
          </a:p>
          <a:p>
            <a:r>
              <a:rPr lang="en-US" altLang="zh-CN" sz="2400" dirty="0">
                <a:latin typeface="Times New Roman" panose="02020603050405020304" pitchFamily="18" charset="0"/>
                <a:cs typeface="Times New Roman" panose="02020603050405020304" pitchFamily="18" charset="0"/>
              </a:rPr>
              <a:t>		p=r;</a:t>
            </a:r>
          </a:p>
          <a:p>
            <a:r>
              <a:rPr lang="en-US" altLang="zh-CN" sz="2400" dirty="0">
                <a:latin typeface="Times New Roman" panose="02020603050405020304" pitchFamily="18" charset="0"/>
                <a:cs typeface="Times New Roman" panose="02020603050405020304" pitchFamily="18" charset="0"/>
              </a:rPr>
              <a:t>	}</a:t>
            </a:r>
          </a:p>
          <a:p>
            <a:r>
              <a:rPr lang="en-US" altLang="zh-CN" sz="2400" dirty="0">
                <a:latin typeface="Times New Roman" panose="02020603050405020304" pitchFamily="18" charset="0"/>
                <a:cs typeface="Times New Roman" panose="02020603050405020304" pitchFamily="18" charset="0"/>
              </a:rPr>
              <a:t>	h-&gt;next=q;</a:t>
            </a:r>
          </a:p>
          <a:p>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grpSp>
        <p:nvGrpSpPr>
          <p:cNvPr id="2" name="组合 1">
            <a:extLst>
              <a:ext uri="{FF2B5EF4-FFF2-40B4-BE49-F238E27FC236}">
                <a16:creationId xmlns:a16="http://schemas.microsoft.com/office/drawing/2014/main" id="{4BDAA3DB-DB16-4B4C-ADE9-5F0A413D83CC}"/>
              </a:ext>
            </a:extLst>
          </p:cNvPr>
          <p:cNvGrpSpPr/>
          <p:nvPr/>
        </p:nvGrpSpPr>
        <p:grpSpPr>
          <a:xfrm>
            <a:off x="7255671" y="1160725"/>
            <a:ext cx="4492939" cy="1077992"/>
            <a:chOff x="7255671" y="1160725"/>
            <a:chExt cx="4492939" cy="1077992"/>
          </a:xfrm>
        </p:grpSpPr>
        <p:grpSp>
          <p:nvGrpSpPr>
            <p:cNvPr id="60" name="组合 59">
              <a:extLst>
                <a:ext uri="{FF2B5EF4-FFF2-40B4-BE49-F238E27FC236}">
                  <a16:creationId xmlns:a16="http://schemas.microsoft.com/office/drawing/2014/main" id="{51AA5566-DC84-F546-AF4F-ABCD974AD451}"/>
                </a:ext>
              </a:extLst>
            </p:cNvPr>
            <p:cNvGrpSpPr/>
            <p:nvPr/>
          </p:nvGrpSpPr>
          <p:grpSpPr>
            <a:xfrm>
              <a:off x="7255671" y="1160725"/>
              <a:ext cx="4492939" cy="1077992"/>
              <a:chOff x="7087552" y="3199797"/>
              <a:chExt cx="4492939" cy="1077992"/>
            </a:xfrm>
          </p:grpSpPr>
          <p:grpSp>
            <p:nvGrpSpPr>
              <p:cNvPr id="61" name="组合 60">
                <a:extLst>
                  <a:ext uri="{FF2B5EF4-FFF2-40B4-BE49-F238E27FC236}">
                    <a16:creationId xmlns:a16="http://schemas.microsoft.com/office/drawing/2014/main" id="{156CB8E7-3FBA-0340-896D-09174C38C112}"/>
                  </a:ext>
                </a:extLst>
              </p:cNvPr>
              <p:cNvGrpSpPr/>
              <p:nvPr/>
            </p:nvGrpSpPr>
            <p:grpSpPr>
              <a:xfrm>
                <a:off x="7087552" y="3199797"/>
                <a:ext cx="4492939" cy="1077992"/>
                <a:chOff x="7087552" y="1741289"/>
                <a:chExt cx="4492939" cy="1077992"/>
              </a:xfrm>
            </p:grpSpPr>
            <p:grpSp>
              <p:nvGrpSpPr>
                <p:cNvPr id="64" name="组合 63">
                  <a:extLst>
                    <a:ext uri="{FF2B5EF4-FFF2-40B4-BE49-F238E27FC236}">
                      <a16:creationId xmlns:a16="http://schemas.microsoft.com/office/drawing/2014/main" id="{95C71758-885C-004B-AA02-7C30955C78AC}"/>
                    </a:ext>
                  </a:extLst>
                </p:cNvPr>
                <p:cNvGrpSpPr/>
                <p:nvPr/>
              </p:nvGrpSpPr>
              <p:grpSpPr>
                <a:xfrm>
                  <a:off x="8301990" y="1741289"/>
                  <a:ext cx="925829" cy="1077992"/>
                  <a:chOff x="7178040" y="1817370"/>
                  <a:chExt cx="925829" cy="1077992"/>
                </a:xfrm>
              </p:grpSpPr>
              <p:sp>
                <p:nvSpPr>
                  <p:cNvPr id="80" name="矩形 79">
                    <a:extLst>
                      <a:ext uri="{FF2B5EF4-FFF2-40B4-BE49-F238E27FC236}">
                        <a16:creationId xmlns:a16="http://schemas.microsoft.com/office/drawing/2014/main" id="{BA0008E9-18B6-AD42-813A-5224D3B28E8D}"/>
                      </a:ext>
                    </a:extLst>
                  </p:cNvPr>
                  <p:cNvSpPr/>
                  <p:nvPr/>
                </p:nvSpPr>
                <p:spPr>
                  <a:xfrm>
                    <a:off x="7178040" y="1817370"/>
                    <a:ext cx="560070" cy="354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N1</a:t>
                    </a:r>
                    <a:endParaRPr kumimoji="1" lang="zh-CN" altLang="en-US" dirty="0">
                      <a:solidFill>
                        <a:schemeClr val="tx1"/>
                      </a:solidFill>
                    </a:endParaRPr>
                  </a:p>
                </p:txBody>
              </p:sp>
              <p:sp>
                <p:nvSpPr>
                  <p:cNvPr id="81" name="矩形 80">
                    <a:extLst>
                      <a:ext uri="{FF2B5EF4-FFF2-40B4-BE49-F238E27FC236}">
                        <a16:creationId xmlns:a16="http://schemas.microsoft.com/office/drawing/2014/main" id="{2F23EC43-A6E6-3042-9066-A1C0BB7F5E69}"/>
                      </a:ext>
                    </a:extLst>
                  </p:cNvPr>
                  <p:cNvSpPr/>
                  <p:nvPr/>
                </p:nvSpPr>
                <p:spPr>
                  <a:xfrm>
                    <a:off x="7738110" y="1817370"/>
                    <a:ext cx="365759" cy="35433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82" name="直线箭头连接符 81">
                    <a:extLst>
                      <a:ext uri="{FF2B5EF4-FFF2-40B4-BE49-F238E27FC236}">
                        <a16:creationId xmlns:a16="http://schemas.microsoft.com/office/drawing/2014/main" id="{7F9153E7-CD67-BB4F-B2E8-E47C39BE0F05}"/>
                      </a:ext>
                    </a:extLst>
                  </p:cNvPr>
                  <p:cNvCxnSpPr>
                    <a:cxnSpLocks/>
                    <a:endCxn id="80" idx="2"/>
                  </p:cNvCxnSpPr>
                  <p:nvPr/>
                </p:nvCxnSpPr>
                <p:spPr>
                  <a:xfrm flipV="1">
                    <a:off x="7458075" y="2171700"/>
                    <a:ext cx="0" cy="354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文本框 82">
                    <a:extLst>
                      <a:ext uri="{FF2B5EF4-FFF2-40B4-BE49-F238E27FC236}">
                        <a16:creationId xmlns:a16="http://schemas.microsoft.com/office/drawing/2014/main" id="{A3A57918-7E50-F348-AE74-532993EC4FAC}"/>
                      </a:ext>
                    </a:extLst>
                  </p:cNvPr>
                  <p:cNvSpPr txBox="1"/>
                  <p:nvPr/>
                </p:nvSpPr>
                <p:spPr>
                  <a:xfrm>
                    <a:off x="7360919" y="2526030"/>
                    <a:ext cx="560070" cy="369332"/>
                  </a:xfrm>
                  <a:prstGeom prst="rect">
                    <a:avLst/>
                  </a:prstGeom>
                  <a:noFill/>
                </p:spPr>
                <p:txBody>
                  <a:bodyPr wrap="square" rtlCol="0">
                    <a:spAutoFit/>
                  </a:bodyPr>
                  <a:lstStyle/>
                  <a:p>
                    <a:r>
                      <a:rPr kumimoji="1" lang="en-US" altLang="zh-CN" dirty="0"/>
                      <a:t>q</a:t>
                    </a:r>
                    <a:endParaRPr kumimoji="1" lang="zh-CN" altLang="en-US" dirty="0"/>
                  </a:p>
                </p:txBody>
              </p:sp>
            </p:grpSp>
            <p:grpSp>
              <p:nvGrpSpPr>
                <p:cNvPr id="65" name="组合 64">
                  <a:extLst>
                    <a:ext uri="{FF2B5EF4-FFF2-40B4-BE49-F238E27FC236}">
                      <a16:creationId xmlns:a16="http://schemas.microsoft.com/office/drawing/2014/main" id="{301C9DE2-2153-A44D-B827-E5D33B0AC769}"/>
                    </a:ext>
                  </a:extLst>
                </p:cNvPr>
                <p:cNvGrpSpPr/>
                <p:nvPr/>
              </p:nvGrpSpPr>
              <p:grpSpPr>
                <a:xfrm>
                  <a:off x="7087552" y="1741289"/>
                  <a:ext cx="1165860" cy="1077992"/>
                  <a:chOff x="7178040" y="1817370"/>
                  <a:chExt cx="1165860" cy="1077992"/>
                </a:xfrm>
              </p:grpSpPr>
              <p:sp>
                <p:nvSpPr>
                  <p:cNvPr id="75" name="矩形 74">
                    <a:extLst>
                      <a:ext uri="{FF2B5EF4-FFF2-40B4-BE49-F238E27FC236}">
                        <a16:creationId xmlns:a16="http://schemas.microsoft.com/office/drawing/2014/main" id="{373AAEE7-637A-3C43-A4AB-18FC7CB32865}"/>
                      </a:ext>
                    </a:extLst>
                  </p:cNvPr>
                  <p:cNvSpPr/>
                  <p:nvPr/>
                </p:nvSpPr>
                <p:spPr>
                  <a:xfrm>
                    <a:off x="7178040" y="1817370"/>
                    <a:ext cx="560070" cy="354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endParaRPr>
                  </a:p>
                </p:txBody>
              </p:sp>
              <p:sp>
                <p:nvSpPr>
                  <p:cNvPr id="76" name="矩形 75">
                    <a:extLst>
                      <a:ext uri="{FF2B5EF4-FFF2-40B4-BE49-F238E27FC236}">
                        <a16:creationId xmlns:a16="http://schemas.microsoft.com/office/drawing/2014/main" id="{31EFDAF3-35A1-AD4E-9E2F-CFD47685C522}"/>
                      </a:ext>
                    </a:extLst>
                  </p:cNvPr>
                  <p:cNvSpPr/>
                  <p:nvPr/>
                </p:nvSpPr>
                <p:spPr>
                  <a:xfrm>
                    <a:off x="7738110" y="1817370"/>
                    <a:ext cx="365759" cy="35433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7" name="直线箭头连接符 76">
                    <a:extLst>
                      <a:ext uri="{FF2B5EF4-FFF2-40B4-BE49-F238E27FC236}">
                        <a16:creationId xmlns:a16="http://schemas.microsoft.com/office/drawing/2014/main" id="{3EDBAAC2-F8CF-8846-93AE-8A39069916C9}"/>
                      </a:ext>
                    </a:extLst>
                  </p:cNvPr>
                  <p:cNvCxnSpPr>
                    <a:cxnSpLocks/>
                    <a:endCxn id="75" idx="2"/>
                  </p:cNvCxnSpPr>
                  <p:nvPr/>
                </p:nvCxnSpPr>
                <p:spPr>
                  <a:xfrm flipV="1">
                    <a:off x="7458075" y="2171700"/>
                    <a:ext cx="0" cy="354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a16="http://schemas.microsoft.com/office/drawing/2014/main" id="{2C135B4A-4047-074A-A055-F3AA74BB91F1}"/>
                      </a:ext>
                    </a:extLst>
                  </p:cNvPr>
                  <p:cNvSpPr txBox="1"/>
                  <p:nvPr/>
                </p:nvSpPr>
                <p:spPr>
                  <a:xfrm>
                    <a:off x="7360919" y="2526030"/>
                    <a:ext cx="560070" cy="369332"/>
                  </a:xfrm>
                  <a:prstGeom prst="rect">
                    <a:avLst/>
                  </a:prstGeom>
                  <a:noFill/>
                </p:spPr>
                <p:txBody>
                  <a:bodyPr wrap="square" rtlCol="0">
                    <a:spAutoFit/>
                  </a:bodyPr>
                  <a:lstStyle/>
                  <a:p>
                    <a:r>
                      <a:rPr kumimoji="1" lang="en-US" altLang="zh-CN" dirty="0"/>
                      <a:t>h</a:t>
                    </a:r>
                    <a:endParaRPr kumimoji="1" lang="zh-CN" altLang="en-US" dirty="0"/>
                  </a:p>
                </p:txBody>
              </p:sp>
              <p:cxnSp>
                <p:nvCxnSpPr>
                  <p:cNvPr id="79" name="直线箭头连接符 78">
                    <a:extLst>
                      <a:ext uri="{FF2B5EF4-FFF2-40B4-BE49-F238E27FC236}">
                        <a16:creationId xmlns:a16="http://schemas.microsoft.com/office/drawing/2014/main" id="{41C01586-AF25-D244-A000-93D8E233F5D5}"/>
                      </a:ext>
                    </a:extLst>
                  </p:cNvPr>
                  <p:cNvCxnSpPr/>
                  <p:nvPr/>
                </p:nvCxnSpPr>
                <p:spPr>
                  <a:xfrm>
                    <a:off x="7920989" y="1994535"/>
                    <a:ext cx="4229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6" name="组合 65">
                  <a:extLst>
                    <a:ext uri="{FF2B5EF4-FFF2-40B4-BE49-F238E27FC236}">
                      <a16:creationId xmlns:a16="http://schemas.microsoft.com/office/drawing/2014/main" id="{325AA738-4592-534B-9CDF-B9C19BFF7ECD}"/>
                    </a:ext>
                  </a:extLst>
                </p:cNvPr>
                <p:cNvGrpSpPr/>
                <p:nvPr/>
              </p:nvGrpSpPr>
              <p:grpSpPr>
                <a:xfrm>
                  <a:off x="9467849" y="1741289"/>
                  <a:ext cx="925829" cy="708660"/>
                  <a:chOff x="7178040" y="1817370"/>
                  <a:chExt cx="925829" cy="708660"/>
                </a:xfrm>
              </p:grpSpPr>
              <p:sp>
                <p:nvSpPr>
                  <p:cNvPr id="71" name="矩形 70">
                    <a:extLst>
                      <a:ext uri="{FF2B5EF4-FFF2-40B4-BE49-F238E27FC236}">
                        <a16:creationId xmlns:a16="http://schemas.microsoft.com/office/drawing/2014/main" id="{FE659DFC-0642-C14D-9C4B-01616608EFAE}"/>
                      </a:ext>
                    </a:extLst>
                  </p:cNvPr>
                  <p:cNvSpPr/>
                  <p:nvPr/>
                </p:nvSpPr>
                <p:spPr>
                  <a:xfrm>
                    <a:off x="7178040" y="1817370"/>
                    <a:ext cx="560070" cy="354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N2</a:t>
                    </a:r>
                    <a:endParaRPr kumimoji="1" lang="zh-CN" altLang="en-US" dirty="0">
                      <a:solidFill>
                        <a:schemeClr val="tx1"/>
                      </a:solidFill>
                    </a:endParaRPr>
                  </a:p>
                </p:txBody>
              </p:sp>
              <p:sp>
                <p:nvSpPr>
                  <p:cNvPr id="72" name="矩形 71">
                    <a:extLst>
                      <a:ext uri="{FF2B5EF4-FFF2-40B4-BE49-F238E27FC236}">
                        <a16:creationId xmlns:a16="http://schemas.microsoft.com/office/drawing/2014/main" id="{F8B41C82-6490-1A47-843D-3943BD8F11F0}"/>
                      </a:ext>
                    </a:extLst>
                  </p:cNvPr>
                  <p:cNvSpPr/>
                  <p:nvPr/>
                </p:nvSpPr>
                <p:spPr>
                  <a:xfrm>
                    <a:off x="7738110" y="1817370"/>
                    <a:ext cx="365759" cy="35433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3" name="直线箭头连接符 72">
                    <a:extLst>
                      <a:ext uri="{FF2B5EF4-FFF2-40B4-BE49-F238E27FC236}">
                        <a16:creationId xmlns:a16="http://schemas.microsoft.com/office/drawing/2014/main" id="{6CE9F858-52B0-5743-B530-4B58455ABDFF}"/>
                      </a:ext>
                    </a:extLst>
                  </p:cNvPr>
                  <p:cNvCxnSpPr>
                    <a:cxnSpLocks/>
                    <a:endCxn id="71" idx="2"/>
                  </p:cNvCxnSpPr>
                  <p:nvPr/>
                </p:nvCxnSpPr>
                <p:spPr>
                  <a:xfrm flipV="1">
                    <a:off x="7458075" y="2171700"/>
                    <a:ext cx="0" cy="354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7" name="组合 66">
                  <a:extLst>
                    <a:ext uri="{FF2B5EF4-FFF2-40B4-BE49-F238E27FC236}">
                      <a16:creationId xmlns:a16="http://schemas.microsoft.com/office/drawing/2014/main" id="{0BF2BCA6-9051-AC45-99A6-82E115EF5C98}"/>
                    </a:ext>
                  </a:extLst>
                </p:cNvPr>
                <p:cNvGrpSpPr/>
                <p:nvPr/>
              </p:nvGrpSpPr>
              <p:grpSpPr>
                <a:xfrm>
                  <a:off x="10654662" y="1741289"/>
                  <a:ext cx="925829" cy="708660"/>
                  <a:chOff x="7178040" y="1817370"/>
                  <a:chExt cx="925829" cy="708660"/>
                </a:xfrm>
              </p:grpSpPr>
              <p:sp>
                <p:nvSpPr>
                  <p:cNvPr id="68" name="矩形 67">
                    <a:extLst>
                      <a:ext uri="{FF2B5EF4-FFF2-40B4-BE49-F238E27FC236}">
                        <a16:creationId xmlns:a16="http://schemas.microsoft.com/office/drawing/2014/main" id="{E5B8E178-37DB-B24D-B599-9DE3C765AF44}"/>
                      </a:ext>
                    </a:extLst>
                  </p:cNvPr>
                  <p:cNvSpPr/>
                  <p:nvPr/>
                </p:nvSpPr>
                <p:spPr>
                  <a:xfrm>
                    <a:off x="7178040" y="1817370"/>
                    <a:ext cx="560070" cy="354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N3</a:t>
                    </a:r>
                    <a:endParaRPr kumimoji="1" lang="zh-CN" altLang="en-US" dirty="0">
                      <a:solidFill>
                        <a:schemeClr val="tx1"/>
                      </a:solidFill>
                    </a:endParaRPr>
                  </a:p>
                </p:txBody>
              </p:sp>
              <p:sp>
                <p:nvSpPr>
                  <p:cNvPr id="69" name="矩形 68">
                    <a:extLst>
                      <a:ext uri="{FF2B5EF4-FFF2-40B4-BE49-F238E27FC236}">
                        <a16:creationId xmlns:a16="http://schemas.microsoft.com/office/drawing/2014/main" id="{86507999-A425-0044-8496-BA005893C669}"/>
                      </a:ext>
                    </a:extLst>
                  </p:cNvPr>
                  <p:cNvSpPr/>
                  <p:nvPr/>
                </p:nvSpPr>
                <p:spPr>
                  <a:xfrm>
                    <a:off x="7738110" y="1817370"/>
                    <a:ext cx="365759" cy="35433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 dirty="0">
                        <a:solidFill>
                          <a:schemeClr val="tx1"/>
                        </a:solidFill>
                      </a:rPr>
                      <a:t>NULL</a:t>
                    </a:r>
                    <a:endParaRPr kumimoji="1" lang="zh-CN" altLang="en-US" sz="800" dirty="0">
                      <a:solidFill>
                        <a:schemeClr val="tx1"/>
                      </a:solidFill>
                    </a:endParaRPr>
                  </a:p>
                </p:txBody>
              </p:sp>
              <p:cxnSp>
                <p:nvCxnSpPr>
                  <p:cNvPr id="70" name="直线箭头连接符 69">
                    <a:extLst>
                      <a:ext uri="{FF2B5EF4-FFF2-40B4-BE49-F238E27FC236}">
                        <a16:creationId xmlns:a16="http://schemas.microsoft.com/office/drawing/2014/main" id="{FC88709A-D323-DC49-821A-0291447E7154}"/>
                      </a:ext>
                    </a:extLst>
                  </p:cNvPr>
                  <p:cNvCxnSpPr>
                    <a:cxnSpLocks/>
                    <a:endCxn id="68" idx="2"/>
                  </p:cNvCxnSpPr>
                  <p:nvPr/>
                </p:nvCxnSpPr>
                <p:spPr>
                  <a:xfrm flipV="1">
                    <a:off x="7458075" y="2171700"/>
                    <a:ext cx="0" cy="354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62" name="文本框 61">
                <a:extLst>
                  <a:ext uri="{FF2B5EF4-FFF2-40B4-BE49-F238E27FC236}">
                    <a16:creationId xmlns:a16="http://schemas.microsoft.com/office/drawing/2014/main" id="{D8278691-C9FB-2344-9AB1-7A25A186EEC3}"/>
                  </a:ext>
                </a:extLst>
              </p:cNvPr>
              <p:cNvSpPr txBox="1"/>
              <p:nvPr/>
            </p:nvSpPr>
            <p:spPr>
              <a:xfrm>
                <a:off x="9578337" y="3908457"/>
                <a:ext cx="560070" cy="369332"/>
              </a:xfrm>
              <a:prstGeom prst="rect">
                <a:avLst/>
              </a:prstGeom>
              <a:noFill/>
            </p:spPr>
            <p:txBody>
              <a:bodyPr wrap="square" rtlCol="0">
                <a:spAutoFit/>
              </a:bodyPr>
              <a:lstStyle/>
              <a:p>
                <a:r>
                  <a:rPr kumimoji="1" lang="en-US" altLang="zh-CN" dirty="0"/>
                  <a:t>p</a:t>
                </a:r>
                <a:endParaRPr kumimoji="1" lang="zh-CN" altLang="en-US" dirty="0"/>
              </a:p>
            </p:txBody>
          </p:sp>
          <p:sp>
            <p:nvSpPr>
              <p:cNvPr id="63" name="矩形 62">
                <a:extLst>
                  <a:ext uri="{FF2B5EF4-FFF2-40B4-BE49-F238E27FC236}">
                    <a16:creationId xmlns:a16="http://schemas.microsoft.com/office/drawing/2014/main" id="{2D03F063-4DC5-E149-B277-E4F9C73A8CE1}"/>
                  </a:ext>
                </a:extLst>
              </p:cNvPr>
              <p:cNvSpPr/>
              <p:nvPr/>
            </p:nvSpPr>
            <p:spPr>
              <a:xfrm>
                <a:off x="8874441" y="3201583"/>
                <a:ext cx="365759" cy="35433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 dirty="0">
                    <a:solidFill>
                      <a:schemeClr val="tx1"/>
                    </a:solidFill>
                  </a:rPr>
                  <a:t>NULL</a:t>
                </a:r>
                <a:endParaRPr kumimoji="1" lang="zh-CN" altLang="en-US" sz="800" dirty="0">
                  <a:solidFill>
                    <a:schemeClr val="tx1"/>
                  </a:solidFill>
                </a:endParaRPr>
              </a:p>
            </p:txBody>
          </p:sp>
        </p:grpSp>
        <p:sp>
          <p:nvSpPr>
            <p:cNvPr id="84" name="文本框 83">
              <a:extLst>
                <a:ext uri="{FF2B5EF4-FFF2-40B4-BE49-F238E27FC236}">
                  <a16:creationId xmlns:a16="http://schemas.microsoft.com/office/drawing/2014/main" id="{AF78A0A3-7C1C-8A4F-B3CC-1031C8F00294}"/>
                </a:ext>
              </a:extLst>
            </p:cNvPr>
            <p:cNvSpPr txBox="1"/>
            <p:nvPr/>
          </p:nvSpPr>
          <p:spPr>
            <a:xfrm>
              <a:off x="10982797" y="1854383"/>
              <a:ext cx="560070" cy="369332"/>
            </a:xfrm>
            <a:prstGeom prst="rect">
              <a:avLst/>
            </a:prstGeom>
            <a:noFill/>
          </p:spPr>
          <p:txBody>
            <a:bodyPr wrap="square" rtlCol="0">
              <a:spAutoFit/>
            </a:bodyPr>
            <a:lstStyle/>
            <a:p>
              <a:r>
                <a:rPr kumimoji="1" lang="en-US" altLang="zh-CN" dirty="0"/>
                <a:t>r</a:t>
              </a:r>
              <a:endParaRPr kumimoji="1" lang="zh-CN" altLang="en-US" dirty="0"/>
            </a:p>
          </p:txBody>
        </p:sp>
        <p:cxnSp>
          <p:nvCxnSpPr>
            <p:cNvPr id="85" name="曲线连接符 84">
              <a:extLst>
                <a:ext uri="{FF2B5EF4-FFF2-40B4-BE49-F238E27FC236}">
                  <a16:creationId xmlns:a16="http://schemas.microsoft.com/office/drawing/2014/main" id="{3B83BB41-8F2D-4046-BF0A-F22109D90DA2}"/>
                </a:ext>
              </a:extLst>
            </p:cNvPr>
            <p:cNvCxnSpPr>
              <a:endCxn id="80" idx="0"/>
            </p:cNvCxnSpPr>
            <p:nvPr/>
          </p:nvCxnSpPr>
          <p:spPr>
            <a:xfrm rot="10800000">
              <a:off x="8750145" y="1160726"/>
              <a:ext cx="1628773" cy="177165"/>
            </a:xfrm>
            <a:prstGeom prst="curvedConnector4">
              <a:avLst>
                <a:gd name="adj1" fmla="val 41403"/>
                <a:gd name="adj2" fmla="val 229032"/>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6" name="组合 85">
            <a:extLst>
              <a:ext uri="{FF2B5EF4-FFF2-40B4-BE49-F238E27FC236}">
                <a16:creationId xmlns:a16="http://schemas.microsoft.com/office/drawing/2014/main" id="{06BBC566-2DED-2F44-B89A-E6BD9BAFB506}"/>
              </a:ext>
            </a:extLst>
          </p:cNvPr>
          <p:cNvGrpSpPr/>
          <p:nvPr/>
        </p:nvGrpSpPr>
        <p:grpSpPr>
          <a:xfrm>
            <a:off x="7255671" y="2591261"/>
            <a:ext cx="4492939" cy="1077992"/>
            <a:chOff x="7255671" y="1160725"/>
            <a:chExt cx="4492939" cy="1077992"/>
          </a:xfrm>
        </p:grpSpPr>
        <p:grpSp>
          <p:nvGrpSpPr>
            <p:cNvPr id="87" name="组合 86">
              <a:extLst>
                <a:ext uri="{FF2B5EF4-FFF2-40B4-BE49-F238E27FC236}">
                  <a16:creationId xmlns:a16="http://schemas.microsoft.com/office/drawing/2014/main" id="{4DD8BA6B-4740-744B-83C4-2C8304B84601}"/>
                </a:ext>
              </a:extLst>
            </p:cNvPr>
            <p:cNvGrpSpPr/>
            <p:nvPr/>
          </p:nvGrpSpPr>
          <p:grpSpPr>
            <a:xfrm>
              <a:off x="7255671" y="1160725"/>
              <a:ext cx="4492939" cy="1077992"/>
              <a:chOff x="7087552" y="3199797"/>
              <a:chExt cx="4492939" cy="1077992"/>
            </a:xfrm>
          </p:grpSpPr>
          <p:grpSp>
            <p:nvGrpSpPr>
              <p:cNvPr id="90" name="组合 89">
                <a:extLst>
                  <a:ext uri="{FF2B5EF4-FFF2-40B4-BE49-F238E27FC236}">
                    <a16:creationId xmlns:a16="http://schemas.microsoft.com/office/drawing/2014/main" id="{A812360C-B7BD-914D-A0CE-9AAB785B1503}"/>
                  </a:ext>
                </a:extLst>
              </p:cNvPr>
              <p:cNvGrpSpPr/>
              <p:nvPr/>
            </p:nvGrpSpPr>
            <p:grpSpPr>
              <a:xfrm>
                <a:off x="7087552" y="3199797"/>
                <a:ext cx="4492939" cy="1077992"/>
                <a:chOff x="7087552" y="1741289"/>
                <a:chExt cx="4492939" cy="1077992"/>
              </a:xfrm>
            </p:grpSpPr>
            <p:grpSp>
              <p:nvGrpSpPr>
                <p:cNvPr id="93" name="组合 92">
                  <a:extLst>
                    <a:ext uri="{FF2B5EF4-FFF2-40B4-BE49-F238E27FC236}">
                      <a16:creationId xmlns:a16="http://schemas.microsoft.com/office/drawing/2014/main" id="{56C60CF5-E22A-C14D-AB09-3AB91287E758}"/>
                    </a:ext>
                  </a:extLst>
                </p:cNvPr>
                <p:cNvGrpSpPr/>
                <p:nvPr/>
              </p:nvGrpSpPr>
              <p:grpSpPr>
                <a:xfrm>
                  <a:off x="8301990" y="1741289"/>
                  <a:ext cx="925829" cy="708660"/>
                  <a:chOff x="7178040" y="1817370"/>
                  <a:chExt cx="925829" cy="708660"/>
                </a:xfrm>
              </p:grpSpPr>
              <p:sp>
                <p:nvSpPr>
                  <p:cNvPr id="108" name="矩形 107">
                    <a:extLst>
                      <a:ext uri="{FF2B5EF4-FFF2-40B4-BE49-F238E27FC236}">
                        <a16:creationId xmlns:a16="http://schemas.microsoft.com/office/drawing/2014/main" id="{88689A0A-16EE-D14B-83EE-DE25D6F9936C}"/>
                      </a:ext>
                    </a:extLst>
                  </p:cNvPr>
                  <p:cNvSpPr/>
                  <p:nvPr/>
                </p:nvSpPr>
                <p:spPr>
                  <a:xfrm>
                    <a:off x="7178040" y="1817370"/>
                    <a:ext cx="560070" cy="354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N1</a:t>
                    </a:r>
                    <a:endParaRPr kumimoji="1" lang="zh-CN" altLang="en-US" dirty="0">
                      <a:solidFill>
                        <a:schemeClr val="tx1"/>
                      </a:solidFill>
                    </a:endParaRPr>
                  </a:p>
                </p:txBody>
              </p:sp>
              <p:sp>
                <p:nvSpPr>
                  <p:cNvPr id="109" name="矩形 108">
                    <a:extLst>
                      <a:ext uri="{FF2B5EF4-FFF2-40B4-BE49-F238E27FC236}">
                        <a16:creationId xmlns:a16="http://schemas.microsoft.com/office/drawing/2014/main" id="{FF2B27A5-1B0B-FB4C-A844-4DE9F1AE3803}"/>
                      </a:ext>
                    </a:extLst>
                  </p:cNvPr>
                  <p:cNvSpPr/>
                  <p:nvPr/>
                </p:nvSpPr>
                <p:spPr>
                  <a:xfrm>
                    <a:off x="7738110" y="1817370"/>
                    <a:ext cx="365759" cy="35433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0" name="直线箭头连接符 109">
                    <a:extLst>
                      <a:ext uri="{FF2B5EF4-FFF2-40B4-BE49-F238E27FC236}">
                        <a16:creationId xmlns:a16="http://schemas.microsoft.com/office/drawing/2014/main" id="{5F5BBC3D-FCDA-194A-9C42-665CBE19113F}"/>
                      </a:ext>
                    </a:extLst>
                  </p:cNvPr>
                  <p:cNvCxnSpPr>
                    <a:cxnSpLocks/>
                    <a:endCxn id="108" idx="2"/>
                  </p:cNvCxnSpPr>
                  <p:nvPr/>
                </p:nvCxnSpPr>
                <p:spPr>
                  <a:xfrm flipV="1">
                    <a:off x="7458075" y="2171700"/>
                    <a:ext cx="0" cy="354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4" name="组合 93">
                  <a:extLst>
                    <a:ext uri="{FF2B5EF4-FFF2-40B4-BE49-F238E27FC236}">
                      <a16:creationId xmlns:a16="http://schemas.microsoft.com/office/drawing/2014/main" id="{45E8200C-F95C-454E-8B3E-6AD02630697A}"/>
                    </a:ext>
                  </a:extLst>
                </p:cNvPr>
                <p:cNvGrpSpPr/>
                <p:nvPr/>
              </p:nvGrpSpPr>
              <p:grpSpPr>
                <a:xfrm>
                  <a:off x="7087552" y="1741289"/>
                  <a:ext cx="1165860" cy="1077992"/>
                  <a:chOff x="7178040" y="1817370"/>
                  <a:chExt cx="1165860" cy="1077992"/>
                </a:xfrm>
              </p:grpSpPr>
              <p:sp>
                <p:nvSpPr>
                  <p:cNvPr id="103" name="矩形 102">
                    <a:extLst>
                      <a:ext uri="{FF2B5EF4-FFF2-40B4-BE49-F238E27FC236}">
                        <a16:creationId xmlns:a16="http://schemas.microsoft.com/office/drawing/2014/main" id="{6692165C-2173-BA41-A1EF-AB2648EAA73A}"/>
                      </a:ext>
                    </a:extLst>
                  </p:cNvPr>
                  <p:cNvSpPr/>
                  <p:nvPr/>
                </p:nvSpPr>
                <p:spPr>
                  <a:xfrm>
                    <a:off x="7178040" y="1817370"/>
                    <a:ext cx="560070" cy="354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endParaRPr>
                  </a:p>
                </p:txBody>
              </p:sp>
              <p:sp>
                <p:nvSpPr>
                  <p:cNvPr id="104" name="矩形 103">
                    <a:extLst>
                      <a:ext uri="{FF2B5EF4-FFF2-40B4-BE49-F238E27FC236}">
                        <a16:creationId xmlns:a16="http://schemas.microsoft.com/office/drawing/2014/main" id="{5FD2974F-3696-E54B-96C4-5F6643308B1B}"/>
                      </a:ext>
                    </a:extLst>
                  </p:cNvPr>
                  <p:cNvSpPr/>
                  <p:nvPr/>
                </p:nvSpPr>
                <p:spPr>
                  <a:xfrm>
                    <a:off x="7738110" y="1817370"/>
                    <a:ext cx="365759" cy="35433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5" name="直线箭头连接符 104">
                    <a:extLst>
                      <a:ext uri="{FF2B5EF4-FFF2-40B4-BE49-F238E27FC236}">
                        <a16:creationId xmlns:a16="http://schemas.microsoft.com/office/drawing/2014/main" id="{368AA808-9833-7F40-9E11-8912B6DB0E4F}"/>
                      </a:ext>
                    </a:extLst>
                  </p:cNvPr>
                  <p:cNvCxnSpPr>
                    <a:cxnSpLocks/>
                    <a:endCxn id="103" idx="2"/>
                  </p:cNvCxnSpPr>
                  <p:nvPr/>
                </p:nvCxnSpPr>
                <p:spPr>
                  <a:xfrm flipV="1">
                    <a:off x="7458075" y="2171700"/>
                    <a:ext cx="0" cy="354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文本框 105">
                    <a:extLst>
                      <a:ext uri="{FF2B5EF4-FFF2-40B4-BE49-F238E27FC236}">
                        <a16:creationId xmlns:a16="http://schemas.microsoft.com/office/drawing/2014/main" id="{8D095B1A-BBA8-E442-B250-C28301F65061}"/>
                      </a:ext>
                    </a:extLst>
                  </p:cNvPr>
                  <p:cNvSpPr txBox="1"/>
                  <p:nvPr/>
                </p:nvSpPr>
                <p:spPr>
                  <a:xfrm>
                    <a:off x="7360919" y="2526030"/>
                    <a:ext cx="560070" cy="369332"/>
                  </a:xfrm>
                  <a:prstGeom prst="rect">
                    <a:avLst/>
                  </a:prstGeom>
                  <a:noFill/>
                </p:spPr>
                <p:txBody>
                  <a:bodyPr wrap="square" rtlCol="0">
                    <a:spAutoFit/>
                  </a:bodyPr>
                  <a:lstStyle/>
                  <a:p>
                    <a:r>
                      <a:rPr kumimoji="1" lang="en-US" altLang="zh-CN" dirty="0"/>
                      <a:t>h</a:t>
                    </a:r>
                    <a:endParaRPr kumimoji="1" lang="zh-CN" altLang="en-US" dirty="0"/>
                  </a:p>
                </p:txBody>
              </p:sp>
              <p:cxnSp>
                <p:nvCxnSpPr>
                  <p:cNvPr id="107" name="直线箭头连接符 106">
                    <a:extLst>
                      <a:ext uri="{FF2B5EF4-FFF2-40B4-BE49-F238E27FC236}">
                        <a16:creationId xmlns:a16="http://schemas.microsoft.com/office/drawing/2014/main" id="{99B8AA23-03A6-0440-AF9E-5166E39B8205}"/>
                      </a:ext>
                    </a:extLst>
                  </p:cNvPr>
                  <p:cNvCxnSpPr/>
                  <p:nvPr/>
                </p:nvCxnSpPr>
                <p:spPr>
                  <a:xfrm>
                    <a:off x="7920989" y="1994535"/>
                    <a:ext cx="4229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5" name="组合 94">
                  <a:extLst>
                    <a:ext uri="{FF2B5EF4-FFF2-40B4-BE49-F238E27FC236}">
                      <a16:creationId xmlns:a16="http://schemas.microsoft.com/office/drawing/2014/main" id="{64684407-48C0-EB4D-B710-EE278035B18B}"/>
                    </a:ext>
                  </a:extLst>
                </p:cNvPr>
                <p:cNvGrpSpPr/>
                <p:nvPr/>
              </p:nvGrpSpPr>
              <p:grpSpPr>
                <a:xfrm>
                  <a:off x="9467849" y="1741289"/>
                  <a:ext cx="925829" cy="708660"/>
                  <a:chOff x="7178040" y="1817370"/>
                  <a:chExt cx="925829" cy="708660"/>
                </a:xfrm>
              </p:grpSpPr>
              <p:sp>
                <p:nvSpPr>
                  <p:cNvPr id="100" name="矩形 99">
                    <a:extLst>
                      <a:ext uri="{FF2B5EF4-FFF2-40B4-BE49-F238E27FC236}">
                        <a16:creationId xmlns:a16="http://schemas.microsoft.com/office/drawing/2014/main" id="{E8A24081-2087-684A-BD28-FE24EA992264}"/>
                      </a:ext>
                    </a:extLst>
                  </p:cNvPr>
                  <p:cNvSpPr/>
                  <p:nvPr/>
                </p:nvSpPr>
                <p:spPr>
                  <a:xfrm>
                    <a:off x="7178040" y="1817370"/>
                    <a:ext cx="560070" cy="354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N2</a:t>
                    </a:r>
                    <a:endParaRPr kumimoji="1" lang="zh-CN" altLang="en-US" dirty="0">
                      <a:solidFill>
                        <a:schemeClr val="tx1"/>
                      </a:solidFill>
                    </a:endParaRPr>
                  </a:p>
                </p:txBody>
              </p:sp>
              <p:sp>
                <p:nvSpPr>
                  <p:cNvPr id="101" name="矩形 100">
                    <a:extLst>
                      <a:ext uri="{FF2B5EF4-FFF2-40B4-BE49-F238E27FC236}">
                        <a16:creationId xmlns:a16="http://schemas.microsoft.com/office/drawing/2014/main" id="{596CE253-E1A4-4046-BD47-5628091AC3D2}"/>
                      </a:ext>
                    </a:extLst>
                  </p:cNvPr>
                  <p:cNvSpPr/>
                  <p:nvPr/>
                </p:nvSpPr>
                <p:spPr>
                  <a:xfrm>
                    <a:off x="7738110" y="1817370"/>
                    <a:ext cx="365759" cy="35433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2" name="直线箭头连接符 101">
                    <a:extLst>
                      <a:ext uri="{FF2B5EF4-FFF2-40B4-BE49-F238E27FC236}">
                        <a16:creationId xmlns:a16="http://schemas.microsoft.com/office/drawing/2014/main" id="{B915123A-A603-8747-ADC5-3EA238B35504}"/>
                      </a:ext>
                    </a:extLst>
                  </p:cNvPr>
                  <p:cNvCxnSpPr>
                    <a:cxnSpLocks/>
                    <a:endCxn id="100" idx="2"/>
                  </p:cNvCxnSpPr>
                  <p:nvPr/>
                </p:nvCxnSpPr>
                <p:spPr>
                  <a:xfrm flipV="1">
                    <a:off x="7458075" y="2171700"/>
                    <a:ext cx="0" cy="354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6" name="组合 95">
                  <a:extLst>
                    <a:ext uri="{FF2B5EF4-FFF2-40B4-BE49-F238E27FC236}">
                      <a16:creationId xmlns:a16="http://schemas.microsoft.com/office/drawing/2014/main" id="{7B5CBB87-43F1-774F-9620-3147E329FF82}"/>
                    </a:ext>
                  </a:extLst>
                </p:cNvPr>
                <p:cNvGrpSpPr/>
                <p:nvPr/>
              </p:nvGrpSpPr>
              <p:grpSpPr>
                <a:xfrm>
                  <a:off x="10654662" y="1741289"/>
                  <a:ext cx="925829" cy="708660"/>
                  <a:chOff x="7178040" y="1817370"/>
                  <a:chExt cx="925829" cy="708660"/>
                </a:xfrm>
              </p:grpSpPr>
              <p:sp>
                <p:nvSpPr>
                  <p:cNvPr id="97" name="矩形 96">
                    <a:extLst>
                      <a:ext uri="{FF2B5EF4-FFF2-40B4-BE49-F238E27FC236}">
                        <a16:creationId xmlns:a16="http://schemas.microsoft.com/office/drawing/2014/main" id="{EA5F9301-19DB-AA4B-9605-7019E86E4A1D}"/>
                      </a:ext>
                    </a:extLst>
                  </p:cNvPr>
                  <p:cNvSpPr/>
                  <p:nvPr/>
                </p:nvSpPr>
                <p:spPr>
                  <a:xfrm>
                    <a:off x="7178040" y="1817370"/>
                    <a:ext cx="560070" cy="354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N3</a:t>
                    </a:r>
                    <a:endParaRPr kumimoji="1" lang="zh-CN" altLang="en-US" dirty="0">
                      <a:solidFill>
                        <a:schemeClr val="tx1"/>
                      </a:solidFill>
                    </a:endParaRPr>
                  </a:p>
                </p:txBody>
              </p:sp>
              <p:sp>
                <p:nvSpPr>
                  <p:cNvPr id="98" name="矩形 97">
                    <a:extLst>
                      <a:ext uri="{FF2B5EF4-FFF2-40B4-BE49-F238E27FC236}">
                        <a16:creationId xmlns:a16="http://schemas.microsoft.com/office/drawing/2014/main" id="{6D8434C3-ECCB-1241-B79F-6E625F442573}"/>
                      </a:ext>
                    </a:extLst>
                  </p:cNvPr>
                  <p:cNvSpPr/>
                  <p:nvPr/>
                </p:nvSpPr>
                <p:spPr>
                  <a:xfrm>
                    <a:off x="7738110" y="1817370"/>
                    <a:ext cx="365759" cy="35433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 dirty="0">
                        <a:solidFill>
                          <a:schemeClr val="tx1"/>
                        </a:solidFill>
                      </a:rPr>
                      <a:t>NULL</a:t>
                    </a:r>
                    <a:endParaRPr kumimoji="1" lang="zh-CN" altLang="en-US" sz="800" dirty="0">
                      <a:solidFill>
                        <a:schemeClr val="tx1"/>
                      </a:solidFill>
                    </a:endParaRPr>
                  </a:p>
                </p:txBody>
              </p:sp>
              <p:cxnSp>
                <p:nvCxnSpPr>
                  <p:cNvPr id="99" name="直线箭头连接符 98">
                    <a:extLst>
                      <a:ext uri="{FF2B5EF4-FFF2-40B4-BE49-F238E27FC236}">
                        <a16:creationId xmlns:a16="http://schemas.microsoft.com/office/drawing/2014/main" id="{C127D286-4627-4747-B906-1B47C4FA6DDE}"/>
                      </a:ext>
                    </a:extLst>
                  </p:cNvPr>
                  <p:cNvCxnSpPr>
                    <a:cxnSpLocks/>
                    <a:endCxn id="97" idx="2"/>
                  </p:cNvCxnSpPr>
                  <p:nvPr/>
                </p:nvCxnSpPr>
                <p:spPr>
                  <a:xfrm flipV="1">
                    <a:off x="7458075" y="2171700"/>
                    <a:ext cx="0" cy="354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91" name="文本框 90">
                <a:extLst>
                  <a:ext uri="{FF2B5EF4-FFF2-40B4-BE49-F238E27FC236}">
                    <a16:creationId xmlns:a16="http://schemas.microsoft.com/office/drawing/2014/main" id="{A2D44AC5-DE1B-DF4B-84C1-692956B961A7}"/>
                  </a:ext>
                </a:extLst>
              </p:cNvPr>
              <p:cNvSpPr txBox="1"/>
              <p:nvPr/>
            </p:nvSpPr>
            <p:spPr>
              <a:xfrm>
                <a:off x="9578337" y="3908457"/>
                <a:ext cx="560070" cy="369332"/>
              </a:xfrm>
              <a:prstGeom prst="rect">
                <a:avLst/>
              </a:prstGeom>
              <a:noFill/>
            </p:spPr>
            <p:txBody>
              <a:bodyPr wrap="square" rtlCol="0">
                <a:spAutoFit/>
              </a:bodyPr>
              <a:lstStyle/>
              <a:p>
                <a:r>
                  <a:rPr kumimoji="1" lang="en-US" altLang="zh-CN" dirty="0"/>
                  <a:t>q</a:t>
                </a:r>
                <a:endParaRPr kumimoji="1" lang="zh-CN" altLang="en-US" dirty="0"/>
              </a:p>
            </p:txBody>
          </p:sp>
          <p:sp>
            <p:nvSpPr>
              <p:cNvPr id="92" name="矩形 91">
                <a:extLst>
                  <a:ext uri="{FF2B5EF4-FFF2-40B4-BE49-F238E27FC236}">
                    <a16:creationId xmlns:a16="http://schemas.microsoft.com/office/drawing/2014/main" id="{2513BE88-D483-7C4B-9824-9DE9CE5E2777}"/>
                  </a:ext>
                </a:extLst>
              </p:cNvPr>
              <p:cNvSpPr/>
              <p:nvPr/>
            </p:nvSpPr>
            <p:spPr>
              <a:xfrm>
                <a:off x="8874441" y="3201583"/>
                <a:ext cx="365759" cy="35433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 dirty="0">
                    <a:solidFill>
                      <a:schemeClr val="tx1"/>
                    </a:solidFill>
                  </a:rPr>
                  <a:t>NULL</a:t>
                </a:r>
                <a:endParaRPr kumimoji="1" lang="zh-CN" altLang="en-US" sz="800" dirty="0">
                  <a:solidFill>
                    <a:schemeClr val="tx1"/>
                  </a:solidFill>
                </a:endParaRPr>
              </a:p>
            </p:txBody>
          </p:sp>
        </p:grpSp>
        <p:sp>
          <p:nvSpPr>
            <p:cNvPr id="88" name="文本框 87">
              <a:extLst>
                <a:ext uri="{FF2B5EF4-FFF2-40B4-BE49-F238E27FC236}">
                  <a16:creationId xmlns:a16="http://schemas.microsoft.com/office/drawing/2014/main" id="{8A4C2F4C-5EEB-8640-84F9-89C041CEB9D1}"/>
                </a:ext>
              </a:extLst>
            </p:cNvPr>
            <p:cNvSpPr txBox="1"/>
            <p:nvPr/>
          </p:nvSpPr>
          <p:spPr>
            <a:xfrm>
              <a:off x="10982797" y="1854383"/>
              <a:ext cx="560070" cy="369332"/>
            </a:xfrm>
            <a:prstGeom prst="rect">
              <a:avLst/>
            </a:prstGeom>
            <a:noFill/>
          </p:spPr>
          <p:txBody>
            <a:bodyPr wrap="square" rtlCol="0">
              <a:spAutoFit/>
            </a:bodyPr>
            <a:lstStyle/>
            <a:p>
              <a:r>
                <a:rPr kumimoji="1" lang="en-US" altLang="zh-CN" dirty="0"/>
                <a:t>p</a:t>
              </a:r>
              <a:endParaRPr kumimoji="1" lang="zh-CN" altLang="en-US" dirty="0"/>
            </a:p>
          </p:txBody>
        </p:sp>
        <p:cxnSp>
          <p:nvCxnSpPr>
            <p:cNvPr id="89" name="曲线连接符 88">
              <a:extLst>
                <a:ext uri="{FF2B5EF4-FFF2-40B4-BE49-F238E27FC236}">
                  <a16:creationId xmlns:a16="http://schemas.microsoft.com/office/drawing/2014/main" id="{5A623C24-6CE4-F945-AC9D-65F3AD33EEE5}"/>
                </a:ext>
              </a:extLst>
            </p:cNvPr>
            <p:cNvCxnSpPr>
              <a:endCxn id="108" idx="0"/>
            </p:cNvCxnSpPr>
            <p:nvPr/>
          </p:nvCxnSpPr>
          <p:spPr>
            <a:xfrm rot="10800000">
              <a:off x="8750145" y="1160726"/>
              <a:ext cx="1628773" cy="177165"/>
            </a:xfrm>
            <a:prstGeom prst="curvedConnector4">
              <a:avLst>
                <a:gd name="adj1" fmla="val 41403"/>
                <a:gd name="adj2" fmla="val 229032"/>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12" name="组合 111">
            <a:extLst>
              <a:ext uri="{FF2B5EF4-FFF2-40B4-BE49-F238E27FC236}">
                <a16:creationId xmlns:a16="http://schemas.microsoft.com/office/drawing/2014/main" id="{0CC4A0CA-3C51-444A-8FE8-8A10686B2E5C}"/>
              </a:ext>
            </a:extLst>
          </p:cNvPr>
          <p:cNvGrpSpPr/>
          <p:nvPr/>
        </p:nvGrpSpPr>
        <p:grpSpPr>
          <a:xfrm>
            <a:off x="7255671" y="4376126"/>
            <a:ext cx="4492939" cy="1077992"/>
            <a:chOff x="7255671" y="1160725"/>
            <a:chExt cx="4492939" cy="1077992"/>
          </a:xfrm>
        </p:grpSpPr>
        <p:grpSp>
          <p:nvGrpSpPr>
            <p:cNvPr id="113" name="组合 112">
              <a:extLst>
                <a:ext uri="{FF2B5EF4-FFF2-40B4-BE49-F238E27FC236}">
                  <a16:creationId xmlns:a16="http://schemas.microsoft.com/office/drawing/2014/main" id="{AE984B33-6C52-9C47-9566-9915086664C3}"/>
                </a:ext>
              </a:extLst>
            </p:cNvPr>
            <p:cNvGrpSpPr/>
            <p:nvPr/>
          </p:nvGrpSpPr>
          <p:grpSpPr>
            <a:xfrm>
              <a:off x="7255671" y="1160725"/>
              <a:ext cx="4492939" cy="1077992"/>
              <a:chOff x="7087552" y="3199797"/>
              <a:chExt cx="4492939" cy="1077992"/>
            </a:xfrm>
          </p:grpSpPr>
          <p:grpSp>
            <p:nvGrpSpPr>
              <p:cNvPr id="116" name="组合 115">
                <a:extLst>
                  <a:ext uri="{FF2B5EF4-FFF2-40B4-BE49-F238E27FC236}">
                    <a16:creationId xmlns:a16="http://schemas.microsoft.com/office/drawing/2014/main" id="{F4908CF9-3322-D44F-B6D4-B5A690BF9C53}"/>
                  </a:ext>
                </a:extLst>
              </p:cNvPr>
              <p:cNvGrpSpPr/>
              <p:nvPr/>
            </p:nvGrpSpPr>
            <p:grpSpPr>
              <a:xfrm>
                <a:off x="7087552" y="3199797"/>
                <a:ext cx="4492939" cy="1077992"/>
                <a:chOff x="7087552" y="1741289"/>
                <a:chExt cx="4492939" cy="1077992"/>
              </a:xfrm>
            </p:grpSpPr>
            <p:grpSp>
              <p:nvGrpSpPr>
                <p:cNvPr id="119" name="组合 118">
                  <a:extLst>
                    <a:ext uri="{FF2B5EF4-FFF2-40B4-BE49-F238E27FC236}">
                      <a16:creationId xmlns:a16="http://schemas.microsoft.com/office/drawing/2014/main" id="{F21DF4CF-D5FC-9447-B2B6-9D3CCB881546}"/>
                    </a:ext>
                  </a:extLst>
                </p:cNvPr>
                <p:cNvGrpSpPr/>
                <p:nvPr/>
              </p:nvGrpSpPr>
              <p:grpSpPr>
                <a:xfrm>
                  <a:off x="8301990" y="1741289"/>
                  <a:ext cx="925829" cy="708660"/>
                  <a:chOff x="7178040" y="1817370"/>
                  <a:chExt cx="925829" cy="708660"/>
                </a:xfrm>
              </p:grpSpPr>
              <p:sp>
                <p:nvSpPr>
                  <p:cNvPr id="134" name="矩形 133">
                    <a:extLst>
                      <a:ext uri="{FF2B5EF4-FFF2-40B4-BE49-F238E27FC236}">
                        <a16:creationId xmlns:a16="http://schemas.microsoft.com/office/drawing/2014/main" id="{FE509BF9-D532-834F-8876-1CA59E9C2F13}"/>
                      </a:ext>
                    </a:extLst>
                  </p:cNvPr>
                  <p:cNvSpPr/>
                  <p:nvPr/>
                </p:nvSpPr>
                <p:spPr>
                  <a:xfrm>
                    <a:off x="7178040" y="1817370"/>
                    <a:ext cx="560070" cy="354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N1</a:t>
                    </a:r>
                    <a:endParaRPr kumimoji="1" lang="zh-CN" altLang="en-US" dirty="0">
                      <a:solidFill>
                        <a:schemeClr val="tx1"/>
                      </a:solidFill>
                    </a:endParaRPr>
                  </a:p>
                </p:txBody>
              </p:sp>
              <p:sp>
                <p:nvSpPr>
                  <p:cNvPr id="135" name="矩形 134">
                    <a:extLst>
                      <a:ext uri="{FF2B5EF4-FFF2-40B4-BE49-F238E27FC236}">
                        <a16:creationId xmlns:a16="http://schemas.microsoft.com/office/drawing/2014/main" id="{86545262-D5DA-5945-98F1-F49476452094}"/>
                      </a:ext>
                    </a:extLst>
                  </p:cNvPr>
                  <p:cNvSpPr/>
                  <p:nvPr/>
                </p:nvSpPr>
                <p:spPr>
                  <a:xfrm>
                    <a:off x="7738110" y="1817370"/>
                    <a:ext cx="365759" cy="35433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36" name="直线箭头连接符 135">
                    <a:extLst>
                      <a:ext uri="{FF2B5EF4-FFF2-40B4-BE49-F238E27FC236}">
                        <a16:creationId xmlns:a16="http://schemas.microsoft.com/office/drawing/2014/main" id="{ACDC1A84-210C-0D45-A8AE-231CA8EC40AC}"/>
                      </a:ext>
                    </a:extLst>
                  </p:cNvPr>
                  <p:cNvCxnSpPr>
                    <a:cxnSpLocks/>
                    <a:endCxn id="134" idx="2"/>
                  </p:cNvCxnSpPr>
                  <p:nvPr/>
                </p:nvCxnSpPr>
                <p:spPr>
                  <a:xfrm flipV="1">
                    <a:off x="7458075" y="2171700"/>
                    <a:ext cx="0" cy="354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0" name="组合 119">
                  <a:extLst>
                    <a:ext uri="{FF2B5EF4-FFF2-40B4-BE49-F238E27FC236}">
                      <a16:creationId xmlns:a16="http://schemas.microsoft.com/office/drawing/2014/main" id="{58D46FAC-2D08-E14C-BEE6-81696AD871F2}"/>
                    </a:ext>
                  </a:extLst>
                </p:cNvPr>
                <p:cNvGrpSpPr/>
                <p:nvPr/>
              </p:nvGrpSpPr>
              <p:grpSpPr>
                <a:xfrm>
                  <a:off x="7087552" y="1741289"/>
                  <a:ext cx="1165860" cy="1077992"/>
                  <a:chOff x="7178040" y="1817370"/>
                  <a:chExt cx="1165860" cy="1077992"/>
                </a:xfrm>
              </p:grpSpPr>
              <p:sp>
                <p:nvSpPr>
                  <p:cNvPr id="129" name="矩形 128">
                    <a:extLst>
                      <a:ext uri="{FF2B5EF4-FFF2-40B4-BE49-F238E27FC236}">
                        <a16:creationId xmlns:a16="http://schemas.microsoft.com/office/drawing/2014/main" id="{B7095EE2-1A98-C146-94A8-7724EF239CE6}"/>
                      </a:ext>
                    </a:extLst>
                  </p:cNvPr>
                  <p:cNvSpPr/>
                  <p:nvPr/>
                </p:nvSpPr>
                <p:spPr>
                  <a:xfrm>
                    <a:off x="7178040" y="1817370"/>
                    <a:ext cx="560070" cy="354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endParaRPr>
                  </a:p>
                </p:txBody>
              </p:sp>
              <p:sp>
                <p:nvSpPr>
                  <p:cNvPr id="130" name="矩形 129">
                    <a:extLst>
                      <a:ext uri="{FF2B5EF4-FFF2-40B4-BE49-F238E27FC236}">
                        <a16:creationId xmlns:a16="http://schemas.microsoft.com/office/drawing/2014/main" id="{A3C487D4-CC9A-0941-8552-4706EE771B89}"/>
                      </a:ext>
                    </a:extLst>
                  </p:cNvPr>
                  <p:cNvSpPr/>
                  <p:nvPr/>
                </p:nvSpPr>
                <p:spPr>
                  <a:xfrm>
                    <a:off x="7738110" y="1817370"/>
                    <a:ext cx="365759" cy="35433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31" name="直线箭头连接符 130">
                    <a:extLst>
                      <a:ext uri="{FF2B5EF4-FFF2-40B4-BE49-F238E27FC236}">
                        <a16:creationId xmlns:a16="http://schemas.microsoft.com/office/drawing/2014/main" id="{9A5BE2D2-2237-AB42-A0E5-61D336852144}"/>
                      </a:ext>
                    </a:extLst>
                  </p:cNvPr>
                  <p:cNvCxnSpPr>
                    <a:cxnSpLocks/>
                    <a:endCxn id="129" idx="2"/>
                  </p:cNvCxnSpPr>
                  <p:nvPr/>
                </p:nvCxnSpPr>
                <p:spPr>
                  <a:xfrm flipV="1">
                    <a:off x="7458075" y="2171700"/>
                    <a:ext cx="0" cy="354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文本框 131">
                    <a:extLst>
                      <a:ext uri="{FF2B5EF4-FFF2-40B4-BE49-F238E27FC236}">
                        <a16:creationId xmlns:a16="http://schemas.microsoft.com/office/drawing/2014/main" id="{9CEF7910-DBA3-4A4D-9EF9-C44C14C784B2}"/>
                      </a:ext>
                    </a:extLst>
                  </p:cNvPr>
                  <p:cNvSpPr txBox="1"/>
                  <p:nvPr/>
                </p:nvSpPr>
                <p:spPr>
                  <a:xfrm>
                    <a:off x="7360919" y="2526030"/>
                    <a:ext cx="560070" cy="369332"/>
                  </a:xfrm>
                  <a:prstGeom prst="rect">
                    <a:avLst/>
                  </a:prstGeom>
                  <a:noFill/>
                </p:spPr>
                <p:txBody>
                  <a:bodyPr wrap="square" rtlCol="0">
                    <a:spAutoFit/>
                  </a:bodyPr>
                  <a:lstStyle/>
                  <a:p>
                    <a:r>
                      <a:rPr kumimoji="1" lang="en-US" altLang="zh-CN" dirty="0"/>
                      <a:t>h</a:t>
                    </a:r>
                    <a:endParaRPr kumimoji="1" lang="zh-CN" altLang="en-US" dirty="0"/>
                  </a:p>
                </p:txBody>
              </p:sp>
              <p:cxnSp>
                <p:nvCxnSpPr>
                  <p:cNvPr id="133" name="直线箭头连接符 132">
                    <a:extLst>
                      <a:ext uri="{FF2B5EF4-FFF2-40B4-BE49-F238E27FC236}">
                        <a16:creationId xmlns:a16="http://schemas.microsoft.com/office/drawing/2014/main" id="{D970026F-21FC-2945-AB09-1374A0291B8A}"/>
                      </a:ext>
                    </a:extLst>
                  </p:cNvPr>
                  <p:cNvCxnSpPr/>
                  <p:nvPr/>
                </p:nvCxnSpPr>
                <p:spPr>
                  <a:xfrm>
                    <a:off x="7920989" y="1994535"/>
                    <a:ext cx="4229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1" name="组合 120">
                  <a:extLst>
                    <a:ext uri="{FF2B5EF4-FFF2-40B4-BE49-F238E27FC236}">
                      <a16:creationId xmlns:a16="http://schemas.microsoft.com/office/drawing/2014/main" id="{564BDD17-8B90-384A-90AF-46C6BFB7EA0B}"/>
                    </a:ext>
                  </a:extLst>
                </p:cNvPr>
                <p:cNvGrpSpPr/>
                <p:nvPr/>
              </p:nvGrpSpPr>
              <p:grpSpPr>
                <a:xfrm>
                  <a:off x="9467849" y="1741289"/>
                  <a:ext cx="925829" cy="708660"/>
                  <a:chOff x="7178040" y="1817370"/>
                  <a:chExt cx="925829" cy="708660"/>
                </a:xfrm>
              </p:grpSpPr>
              <p:sp>
                <p:nvSpPr>
                  <p:cNvPr id="126" name="矩形 125">
                    <a:extLst>
                      <a:ext uri="{FF2B5EF4-FFF2-40B4-BE49-F238E27FC236}">
                        <a16:creationId xmlns:a16="http://schemas.microsoft.com/office/drawing/2014/main" id="{1C625825-0BB6-7E4C-BC56-D35A3E65E778}"/>
                      </a:ext>
                    </a:extLst>
                  </p:cNvPr>
                  <p:cNvSpPr/>
                  <p:nvPr/>
                </p:nvSpPr>
                <p:spPr>
                  <a:xfrm>
                    <a:off x="7178040" y="1817370"/>
                    <a:ext cx="560070" cy="354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N2</a:t>
                    </a:r>
                    <a:endParaRPr kumimoji="1" lang="zh-CN" altLang="en-US" dirty="0">
                      <a:solidFill>
                        <a:schemeClr val="tx1"/>
                      </a:solidFill>
                    </a:endParaRPr>
                  </a:p>
                </p:txBody>
              </p:sp>
              <p:sp>
                <p:nvSpPr>
                  <p:cNvPr id="127" name="矩形 126">
                    <a:extLst>
                      <a:ext uri="{FF2B5EF4-FFF2-40B4-BE49-F238E27FC236}">
                        <a16:creationId xmlns:a16="http://schemas.microsoft.com/office/drawing/2014/main" id="{BA12BB49-358D-1444-8E6F-3C3C55C33104}"/>
                      </a:ext>
                    </a:extLst>
                  </p:cNvPr>
                  <p:cNvSpPr/>
                  <p:nvPr/>
                </p:nvSpPr>
                <p:spPr>
                  <a:xfrm>
                    <a:off x="7738110" y="1817370"/>
                    <a:ext cx="365759" cy="35433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28" name="直线箭头连接符 127">
                    <a:extLst>
                      <a:ext uri="{FF2B5EF4-FFF2-40B4-BE49-F238E27FC236}">
                        <a16:creationId xmlns:a16="http://schemas.microsoft.com/office/drawing/2014/main" id="{2E312CF3-C6EB-574A-BB63-DE28FB6F84E2}"/>
                      </a:ext>
                    </a:extLst>
                  </p:cNvPr>
                  <p:cNvCxnSpPr>
                    <a:cxnSpLocks/>
                    <a:endCxn id="126" idx="2"/>
                  </p:cNvCxnSpPr>
                  <p:nvPr/>
                </p:nvCxnSpPr>
                <p:spPr>
                  <a:xfrm flipV="1">
                    <a:off x="7458075" y="2171700"/>
                    <a:ext cx="0" cy="354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2" name="组合 121">
                  <a:extLst>
                    <a:ext uri="{FF2B5EF4-FFF2-40B4-BE49-F238E27FC236}">
                      <a16:creationId xmlns:a16="http://schemas.microsoft.com/office/drawing/2014/main" id="{2FA6050B-4759-3A4F-9E0D-2F4397499B9C}"/>
                    </a:ext>
                  </a:extLst>
                </p:cNvPr>
                <p:cNvGrpSpPr/>
                <p:nvPr/>
              </p:nvGrpSpPr>
              <p:grpSpPr>
                <a:xfrm>
                  <a:off x="10654662" y="1741289"/>
                  <a:ext cx="925829" cy="708660"/>
                  <a:chOff x="7178040" y="1817370"/>
                  <a:chExt cx="925829" cy="708660"/>
                </a:xfrm>
              </p:grpSpPr>
              <p:sp>
                <p:nvSpPr>
                  <p:cNvPr id="123" name="矩形 122">
                    <a:extLst>
                      <a:ext uri="{FF2B5EF4-FFF2-40B4-BE49-F238E27FC236}">
                        <a16:creationId xmlns:a16="http://schemas.microsoft.com/office/drawing/2014/main" id="{7BAB1801-E69D-294E-A2FF-4A26D25FA89E}"/>
                      </a:ext>
                    </a:extLst>
                  </p:cNvPr>
                  <p:cNvSpPr/>
                  <p:nvPr/>
                </p:nvSpPr>
                <p:spPr>
                  <a:xfrm>
                    <a:off x="7178040" y="1817370"/>
                    <a:ext cx="560070" cy="354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N3</a:t>
                    </a:r>
                    <a:endParaRPr kumimoji="1" lang="zh-CN" altLang="en-US" dirty="0">
                      <a:solidFill>
                        <a:schemeClr val="tx1"/>
                      </a:solidFill>
                    </a:endParaRPr>
                  </a:p>
                </p:txBody>
              </p:sp>
              <p:sp>
                <p:nvSpPr>
                  <p:cNvPr id="124" name="矩形 123">
                    <a:extLst>
                      <a:ext uri="{FF2B5EF4-FFF2-40B4-BE49-F238E27FC236}">
                        <a16:creationId xmlns:a16="http://schemas.microsoft.com/office/drawing/2014/main" id="{3E3E159F-6789-734B-BD8B-7956A662BCFB}"/>
                      </a:ext>
                    </a:extLst>
                  </p:cNvPr>
                  <p:cNvSpPr/>
                  <p:nvPr/>
                </p:nvSpPr>
                <p:spPr>
                  <a:xfrm>
                    <a:off x="7738110" y="1817370"/>
                    <a:ext cx="365759" cy="35433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800" dirty="0">
                      <a:solidFill>
                        <a:schemeClr val="tx1"/>
                      </a:solidFill>
                    </a:endParaRPr>
                  </a:p>
                </p:txBody>
              </p:sp>
              <p:cxnSp>
                <p:nvCxnSpPr>
                  <p:cNvPr id="125" name="直线箭头连接符 124">
                    <a:extLst>
                      <a:ext uri="{FF2B5EF4-FFF2-40B4-BE49-F238E27FC236}">
                        <a16:creationId xmlns:a16="http://schemas.microsoft.com/office/drawing/2014/main" id="{841B6202-7708-2F49-B491-09B2A09D2D56}"/>
                      </a:ext>
                    </a:extLst>
                  </p:cNvPr>
                  <p:cNvCxnSpPr>
                    <a:cxnSpLocks/>
                    <a:endCxn id="123" idx="2"/>
                  </p:cNvCxnSpPr>
                  <p:nvPr/>
                </p:nvCxnSpPr>
                <p:spPr>
                  <a:xfrm flipV="1">
                    <a:off x="7458075" y="2171700"/>
                    <a:ext cx="0" cy="354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117" name="文本框 116">
                <a:extLst>
                  <a:ext uri="{FF2B5EF4-FFF2-40B4-BE49-F238E27FC236}">
                    <a16:creationId xmlns:a16="http://schemas.microsoft.com/office/drawing/2014/main" id="{E17A0D79-8028-4B41-8BC7-0E46F487E667}"/>
                  </a:ext>
                </a:extLst>
              </p:cNvPr>
              <p:cNvSpPr txBox="1"/>
              <p:nvPr/>
            </p:nvSpPr>
            <p:spPr>
              <a:xfrm>
                <a:off x="9578337" y="3908457"/>
                <a:ext cx="560070" cy="369332"/>
              </a:xfrm>
              <a:prstGeom prst="rect">
                <a:avLst/>
              </a:prstGeom>
              <a:noFill/>
            </p:spPr>
            <p:txBody>
              <a:bodyPr wrap="square" rtlCol="0">
                <a:spAutoFit/>
              </a:bodyPr>
              <a:lstStyle/>
              <a:p>
                <a:endParaRPr kumimoji="1" lang="zh-CN" altLang="en-US" dirty="0"/>
              </a:p>
            </p:txBody>
          </p:sp>
          <p:sp>
            <p:nvSpPr>
              <p:cNvPr id="118" name="矩形 117">
                <a:extLst>
                  <a:ext uri="{FF2B5EF4-FFF2-40B4-BE49-F238E27FC236}">
                    <a16:creationId xmlns:a16="http://schemas.microsoft.com/office/drawing/2014/main" id="{D1686C81-E813-A741-823C-A4956BAD223F}"/>
                  </a:ext>
                </a:extLst>
              </p:cNvPr>
              <p:cNvSpPr/>
              <p:nvPr/>
            </p:nvSpPr>
            <p:spPr>
              <a:xfrm>
                <a:off x="8874441" y="3201583"/>
                <a:ext cx="365759" cy="35433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 dirty="0">
                    <a:solidFill>
                      <a:schemeClr val="tx1"/>
                    </a:solidFill>
                  </a:rPr>
                  <a:t>NULL</a:t>
                </a:r>
                <a:endParaRPr kumimoji="1" lang="zh-CN" altLang="en-US" sz="800" dirty="0">
                  <a:solidFill>
                    <a:schemeClr val="tx1"/>
                  </a:solidFill>
                </a:endParaRPr>
              </a:p>
            </p:txBody>
          </p:sp>
        </p:grpSp>
        <p:sp>
          <p:nvSpPr>
            <p:cNvPr id="114" name="文本框 113">
              <a:extLst>
                <a:ext uri="{FF2B5EF4-FFF2-40B4-BE49-F238E27FC236}">
                  <a16:creationId xmlns:a16="http://schemas.microsoft.com/office/drawing/2014/main" id="{FADA31AE-3CC2-294F-A371-2D828BD947B1}"/>
                </a:ext>
              </a:extLst>
            </p:cNvPr>
            <p:cNvSpPr txBox="1"/>
            <p:nvPr/>
          </p:nvSpPr>
          <p:spPr>
            <a:xfrm>
              <a:off x="10982796" y="1854383"/>
              <a:ext cx="765813" cy="369332"/>
            </a:xfrm>
            <a:prstGeom prst="rect">
              <a:avLst/>
            </a:prstGeom>
            <a:noFill/>
          </p:spPr>
          <p:txBody>
            <a:bodyPr wrap="square" rtlCol="0">
              <a:spAutoFit/>
            </a:bodyPr>
            <a:lstStyle/>
            <a:p>
              <a:r>
                <a:rPr kumimoji="1" lang="en-US" altLang="zh-CN" dirty="0"/>
                <a:t>q</a:t>
              </a:r>
              <a:endParaRPr kumimoji="1" lang="zh-CN" altLang="en-US" dirty="0"/>
            </a:p>
          </p:txBody>
        </p:sp>
        <p:cxnSp>
          <p:nvCxnSpPr>
            <p:cNvPr id="115" name="曲线连接符 114">
              <a:extLst>
                <a:ext uri="{FF2B5EF4-FFF2-40B4-BE49-F238E27FC236}">
                  <a16:creationId xmlns:a16="http://schemas.microsoft.com/office/drawing/2014/main" id="{45FABA6F-D9F7-BE4A-9425-48ECAB7D9E8D}"/>
                </a:ext>
              </a:extLst>
            </p:cNvPr>
            <p:cNvCxnSpPr>
              <a:endCxn id="134" idx="0"/>
            </p:cNvCxnSpPr>
            <p:nvPr/>
          </p:nvCxnSpPr>
          <p:spPr>
            <a:xfrm rot="10800000">
              <a:off x="8750145" y="1160726"/>
              <a:ext cx="1628773" cy="177165"/>
            </a:xfrm>
            <a:prstGeom prst="curvedConnector4">
              <a:avLst>
                <a:gd name="adj1" fmla="val 41403"/>
                <a:gd name="adj2" fmla="val 229032"/>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8" name="曲线连接符 7">
            <a:extLst>
              <a:ext uri="{FF2B5EF4-FFF2-40B4-BE49-F238E27FC236}">
                <a16:creationId xmlns:a16="http://schemas.microsoft.com/office/drawing/2014/main" id="{20622D6D-F889-E645-9E7D-916CC9BC6880}"/>
              </a:ext>
            </a:extLst>
          </p:cNvPr>
          <p:cNvCxnSpPr>
            <a:stCxn id="124" idx="0"/>
            <a:endCxn id="126" idx="0"/>
          </p:cNvCxnSpPr>
          <p:nvPr/>
        </p:nvCxnSpPr>
        <p:spPr>
          <a:xfrm rot="16200000" flipV="1">
            <a:off x="10740867" y="3551262"/>
            <a:ext cx="12700" cy="1649728"/>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1357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标题 1">
            <a:extLst>
              <a:ext uri="{FF2B5EF4-FFF2-40B4-BE49-F238E27FC236}">
                <a16:creationId xmlns:a16="http://schemas.microsoft.com/office/drawing/2014/main" id="{9D4BA5E1-05B3-9A4C-839E-B9DFFA43F081}"/>
              </a:ext>
            </a:extLst>
          </p:cNvPr>
          <p:cNvSpPr txBox="1">
            <a:spLocks/>
          </p:cNvSpPr>
          <p:nvPr/>
        </p:nvSpPr>
        <p:spPr>
          <a:xfrm>
            <a:off x="0" y="0"/>
            <a:ext cx="8596668" cy="807192"/>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sz="4000" b="1" dirty="0">
                <a:solidFill>
                  <a:schemeClr val="tx2"/>
                </a:solidFill>
                <a:latin typeface="STKaiti" charset="-122"/>
                <a:ea typeface="STKaiti" charset="-122"/>
                <a:cs typeface="STKaiti" charset="-122"/>
              </a:rPr>
              <a:t>第</a:t>
            </a:r>
            <a:r>
              <a:rPr kumimoji="1" lang="en-US" altLang="zh-CN" sz="4000" b="1" dirty="0">
                <a:solidFill>
                  <a:schemeClr val="tx2"/>
                </a:solidFill>
                <a:latin typeface="STKaiti" charset="-122"/>
                <a:ea typeface="STKaiti" charset="-122"/>
                <a:cs typeface="STKaiti" charset="-122"/>
              </a:rPr>
              <a:t>2</a:t>
            </a:r>
            <a:r>
              <a:rPr kumimoji="1" lang="zh-CN" altLang="en-US" sz="4000" b="1" dirty="0">
                <a:solidFill>
                  <a:schemeClr val="tx2"/>
                </a:solidFill>
                <a:latin typeface="STKaiti" charset="-122"/>
                <a:ea typeface="STKaiti" charset="-122"/>
                <a:cs typeface="STKaiti" charset="-122"/>
              </a:rPr>
              <a:t>章 线性结构</a:t>
            </a:r>
            <a:r>
              <a:rPr kumimoji="1" lang="en-US" altLang="zh-CN" sz="4000" b="1" dirty="0">
                <a:solidFill>
                  <a:schemeClr val="tx2"/>
                </a:solidFill>
                <a:latin typeface="STKaiti" charset="-122"/>
                <a:ea typeface="STKaiti" charset="-122"/>
                <a:cs typeface="STKaiti" charset="-122"/>
              </a:rPr>
              <a:t>——</a:t>
            </a:r>
            <a:r>
              <a:rPr kumimoji="1" lang="zh-CN" altLang="en-US" sz="4000" b="1" dirty="0">
                <a:solidFill>
                  <a:schemeClr val="tx2"/>
                </a:solidFill>
                <a:latin typeface="STKaiti" charset="-122"/>
                <a:ea typeface="STKaiti" charset="-122"/>
                <a:cs typeface="STKaiti" charset="-122"/>
              </a:rPr>
              <a:t>线性表的应用示例</a:t>
            </a:r>
            <a:endParaRPr kumimoji="1" lang="zh-CN" altLang="en-US" sz="4000" b="1" dirty="0">
              <a:latin typeface="STKaiti" charset="-122"/>
              <a:ea typeface="STKaiti" charset="-122"/>
              <a:cs typeface="STKaiti" charset="-122"/>
            </a:endParaRPr>
          </a:p>
        </p:txBody>
      </p:sp>
      <p:sp>
        <p:nvSpPr>
          <p:cNvPr id="4" name="文本框 3">
            <a:extLst>
              <a:ext uri="{FF2B5EF4-FFF2-40B4-BE49-F238E27FC236}">
                <a16:creationId xmlns:a16="http://schemas.microsoft.com/office/drawing/2014/main" id="{497C2EDF-F0DC-1448-A939-C8AB5FAAC272}"/>
              </a:ext>
            </a:extLst>
          </p:cNvPr>
          <p:cNvSpPr txBox="1"/>
          <p:nvPr/>
        </p:nvSpPr>
        <p:spPr>
          <a:xfrm>
            <a:off x="496093" y="1564050"/>
            <a:ext cx="11208227" cy="954107"/>
          </a:xfrm>
          <a:prstGeom prst="rect">
            <a:avLst/>
          </a:prstGeom>
          <a:noFill/>
        </p:spPr>
        <p:txBody>
          <a:bodyPr wrap="square" rtlCol="0">
            <a:spAutoFit/>
          </a:bodyPr>
          <a:lstStyle/>
          <a:p>
            <a:r>
              <a:rPr lang="zh-CN" altLang="en-US" sz="2800" dirty="0">
                <a:latin typeface="+mn-ea"/>
              </a:rPr>
              <a:t>例</a:t>
            </a:r>
            <a:r>
              <a:rPr lang="en-US" altLang="zh-CN" sz="2800" dirty="0">
                <a:latin typeface="+mn-ea"/>
              </a:rPr>
              <a:t>3:</a:t>
            </a:r>
            <a:r>
              <a:rPr lang="zh-CN" altLang="en-US" sz="2800" dirty="0">
                <a:latin typeface="+mn-ea"/>
              </a:rPr>
              <a:t> 编写一个算法，在头结点为</a:t>
            </a:r>
            <a:r>
              <a:rPr lang="en-US" altLang="zh-CN" sz="2800" dirty="0">
                <a:latin typeface="+mn-ea"/>
              </a:rPr>
              <a:t>h</a:t>
            </a:r>
            <a:r>
              <a:rPr lang="zh-CN" altLang="en-US" sz="2800" dirty="0">
                <a:latin typeface="+mn-ea"/>
              </a:rPr>
              <a:t>的单链表中，把值为</a:t>
            </a:r>
            <a:r>
              <a:rPr lang="en-US" altLang="zh-CN" sz="2800" dirty="0">
                <a:latin typeface="+mn-ea"/>
              </a:rPr>
              <a:t>b</a:t>
            </a:r>
            <a:r>
              <a:rPr lang="zh-CN" altLang="en-US" sz="2800" dirty="0">
                <a:latin typeface="+mn-ea"/>
              </a:rPr>
              <a:t>的结点插入到值为</a:t>
            </a:r>
            <a:r>
              <a:rPr lang="en-US" altLang="zh-CN" sz="2800" dirty="0">
                <a:latin typeface="+mn-ea"/>
              </a:rPr>
              <a:t>a</a:t>
            </a:r>
            <a:r>
              <a:rPr lang="zh-CN" altLang="en-US" sz="2800" dirty="0">
                <a:latin typeface="+mn-ea"/>
              </a:rPr>
              <a:t>的结点之前，若不存在</a:t>
            </a:r>
            <a:r>
              <a:rPr lang="en-US" altLang="zh-CN" sz="2800" dirty="0">
                <a:latin typeface="+mn-ea"/>
              </a:rPr>
              <a:t>a</a:t>
            </a:r>
            <a:r>
              <a:rPr lang="zh-CN" altLang="en-US" sz="2800" dirty="0">
                <a:latin typeface="+mn-ea"/>
              </a:rPr>
              <a:t>，则把结点</a:t>
            </a:r>
            <a:r>
              <a:rPr lang="en-US" altLang="zh-CN" sz="2800" dirty="0">
                <a:latin typeface="+mn-ea"/>
              </a:rPr>
              <a:t>s</a:t>
            </a:r>
            <a:r>
              <a:rPr lang="zh-CN" altLang="en-US" sz="2800" dirty="0">
                <a:latin typeface="+mn-ea"/>
              </a:rPr>
              <a:t>插入到表尾。（</a:t>
            </a:r>
            <a:r>
              <a:rPr lang="zh-CN" altLang="en-US" sz="2800" dirty="0">
                <a:solidFill>
                  <a:srgbClr val="C00000"/>
                </a:solidFill>
                <a:latin typeface="+mn-ea"/>
              </a:rPr>
              <a:t>学习通作业</a:t>
            </a:r>
            <a:r>
              <a:rPr lang="zh-CN" altLang="en-US" sz="2800" dirty="0">
                <a:latin typeface="+mn-ea"/>
              </a:rPr>
              <a:t>）</a:t>
            </a:r>
          </a:p>
        </p:txBody>
      </p:sp>
      <p:sp>
        <p:nvSpPr>
          <p:cNvPr id="5" name="文本框 4">
            <a:extLst>
              <a:ext uri="{FF2B5EF4-FFF2-40B4-BE49-F238E27FC236}">
                <a16:creationId xmlns:a16="http://schemas.microsoft.com/office/drawing/2014/main" id="{A07F2BA5-0FEE-4B4C-8160-AC38099DBAE8}"/>
              </a:ext>
            </a:extLst>
          </p:cNvPr>
          <p:cNvSpPr txBox="1"/>
          <p:nvPr/>
        </p:nvSpPr>
        <p:spPr>
          <a:xfrm>
            <a:off x="941863" y="2996610"/>
            <a:ext cx="12122627" cy="892552"/>
          </a:xfrm>
          <a:prstGeom prst="rect">
            <a:avLst/>
          </a:prstGeom>
          <a:noFill/>
        </p:spPr>
        <p:txBody>
          <a:bodyPr wrap="square" rtlCol="0">
            <a:spAutoFit/>
          </a:bodyPr>
          <a:lstStyle/>
          <a:p>
            <a:r>
              <a:rPr lang="zh-CN" altLang="en-US" sz="2400" dirty="0">
                <a:latin typeface="+mn-ea"/>
              </a:rPr>
              <a:t>验证：将学号采用单链表存储，在每个值为</a:t>
            </a:r>
            <a:r>
              <a:rPr lang="en-US" altLang="zh-CN" sz="2400" dirty="0">
                <a:latin typeface="+mn-ea"/>
              </a:rPr>
              <a:t>8</a:t>
            </a:r>
            <a:r>
              <a:rPr lang="zh-CN" altLang="en-US" sz="2400" dirty="0">
                <a:latin typeface="+mn-ea"/>
              </a:rPr>
              <a:t>的结点前均插入新结点（值为</a:t>
            </a:r>
            <a:r>
              <a:rPr lang="en-US" altLang="zh-CN" sz="2400" dirty="0">
                <a:latin typeface="+mn-ea"/>
              </a:rPr>
              <a:t>7</a:t>
            </a:r>
            <a:r>
              <a:rPr lang="zh-CN" altLang="en-US" sz="2400" dirty="0">
                <a:latin typeface="+mn-ea"/>
              </a:rPr>
              <a:t>）</a:t>
            </a:r>
            <a:endParaRPr lang="en-US" altLang="zh-CN" sz="2400" dirty="0">
              <a:latin typeface="+mn-ea"/>
            </a:endParaRPr>
          </a:p>
          <a:p>
            <a:endParaRPr lang="en-US" altLang="zh-CN" sz="2800" dirty="0">
              <a:latin typeface="+mn-ea"/>
            </a:endParaRPr>
          </a:p>
        </p:txBody>
      </p:sp>
    </p:spTree>
    <p:extLst>
      <p:ext uri="{BB962C8B-B14F-4D97-AF65-F5344CB8AC3E}">
        <p14:creationId xmlns:p14="http://schemas.microsoft.com/office/powerpoint/2010/main" val="1409939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标题 1">
            <a:extLst>
              <a:ext uri="{FF2B5EF4-FFF2-40B4-BE49-F238E27FC236}">
                <a16:creationId xmlns:a16="http://schemas.microsoft.com/office/drawing/2014/main" id="{9D4BA5E1-05B3-9A4C-839E-B9DFFA43F081}"/>
              </a:ext>
            </a:extLst>
          </p:cNvPr>
          <p:cNvSpPr txBox="1">
            <a:spLocks/>
          </p:cNvSpPr>
          <p:nvPr/>
        </p:nvSpPr>
        <p:spPr>
          <a:xfrm>
            <a:off x="0" y="0"/>
            <a:ext cx="8596668" cy="807192"/>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sz="4000" b="1" dirty="0">
                <a:solidFill>
                  <a:schemeClr val="tx2"/>
                </a:solidFill>
                <a:latin typeface="STKaiti" charset="-122"/>
                <a:ea typeface="STKaiti" charset="-122"/>
                <a:cs typeface="STKaiti" charset="-122"/>
              </a:rPr>
              <a:t>第</a:t>
            </a:r>
            <a:r>
              <a:rPr kumimoji="1" lang="en-US" altLang="zh-CN" sz="4000" b="1" dirty="0">
                <a:solidFill>
                  <a:schemeClr val="tx2"/>
                </a:solidFill>
                <a:latin typeface="STKaiti" charset="-122"/>
                <a:ea typeface="STKaiti" charset="-122"/>
                <a:cs typeface="STKaiti" charset="-122"/>
              </a:rPr>
              <a:t>2</a:t>
            </a:r>
            <a:r>
              <a:rPr kumimoji="1" lang="zh-CN" altLang="en-US" sz="4000" b="1" dirty="0">
                <a:solidFill>
                  <a:schemeClr val="tx2"/>
                </a:solidFill>
                <a:latin typeface="STKaiti" charset="-122"/>
                <a:ea typeface="STKaiti" charset="-122"/>
                <a:cs typeface="STKaiti" charset="-122"/>
              </a:rPr>
              <a:t>章 线性结构</a:t>
            </a:r>
            <a:r>
              <a:rPr kumimoji="1" lang="en-US" altLang="zh-CN" sz="4000" b="1" dirty="0">
                <a:solidFill>
                  <a:schemeClr val="tx2"/>
                </a:solidFill>
                <a:latin typeface="STKaiti" charset="-122"/>
                <a:ea typeface="STKaiti" charset="-122"/>
                <a:cs typeface="STKaiti" charset="-122"/>
              </a:rPr>
              <a:t>——</a:t>
            </a:r>
            <a:r>
              <a:rPr kumimoji="1" lang="zh-CN" altLang="en-US" sz="4000" b="1" dirty="0">
                <a:solidFill>
                  <a:schemeClr val="tx2"/>
                </a:solidFill>
                <a:latin typeface="STKaiti" charset="-122"/>
                <a:ea typeface="STKaiti" charset="-122"/>
                <a:cs typeface="STKaiti" charset="-122"/>
              </a:rPr>
              <a:t>线性表的应用示例</a:t>
            </a:r>
            <a:endParaRPr kumimoji="1" lang="zh-CN" altLang="en-US" sz="4000" b="1" dirty="0">
              <a:latin typeface="STKaiti" charset="-122"/>
              <a:ea typeface="STKaiti" charset="-122"/>
              <a:cs typeface="STKaiti" charset="-122"/>
            </a:endParaRPr>
          </a:p>
        </p:txBody>
      </p:sp>
      <p:sp>
        <p:nvSpPr>
          <p:cNvPr id="4" name="文本框 3">
            <a:extLst>
              <a:ext uri="{FF2B5EF4-FFF2-40B4-BE49-F238E27FC236}">
                <a16:creationId xmlns:a16="http://schemas.microsoft.com/office/drawing/2014/main" id="{497C2EDF-F0DC-1448-A939-C8AB5FAAC272}"/>
              </a:ext>
            </a:extLst>
          </p:cNvPr>
          <p:cNvSpPr txBox="1"/>
          <p:nvPr/>
        </p:nvSpPr>
        <p:spPr>
          <a:xfrm>
            <a:off x="496093" y="1564050"/>
            <a:ext cx="11208227" cy="954107"/>
          </a:xfrm>
          <a:prstGeom prst="rect">
            <a:avLst/>
          </a:prstGeom>
          <a:noFill/>
        </p:spPr>
        <p:txBody>
          <a:bodyPr wrap="square" rtlCol="0">
            <a:spAutoFit/>
          </a:bodyPr>
          <a:lstStyle/>
          <a:p>
            <a:r>
              <a:rPr lang="zh-CN" altLang="en-US" sz="2800" dirty="0">
                <a:latin typeface="+mn-ea"/>
              </a:rPr>
              <a:t>例</a:t>
            </a:r>
            <a:r>
              <a:rPr lang="en-US" altLang="zh-CN" sz="2800" dirty="0">
                <a:latin typeface="+mn-ea"/>
              </a:rPr>
              <a:t>3:</a:t>
            </a:r>
            <a:r>
              <a:rPr lang="zh-CN" altLang="en-US" sz="2800" dirty="0">
                <a:latin typeface="+mn-ea"/>
              </a:rPr>
              <a:t> 编写一个算法，在头结点为</a:t>
            </a:r>
            <a:r>
              <a:rPr lang="en-US" altLang="zh-CN" sz="2800" dirty="0">
                <a:latin typeface="+mn-ea"/>
              </a:rPr>
              <a:t>h</a:t>
            </a:r>
            <a:r>
              <a:rPr lang="zh-CN" altLang="en-US" sz="2800" dirty="0">
                <a:latin typeface="+mn-ea"/>
              </a:rPr>
              <a:t>的单链表中，把值为</a:t>
            </a:r>
            <a:r>
              <a:rPr lang="en-US" altLang="zh-CN" sz="2800" dirty="0">
                <a:latin typeface="+mn-ea"/>
              </a:rPr>
              <a:t>b</a:t>
            </a:r>
            <a:r>
              <a:rPr lang="zh-CN" altLang="en-US" sz="2800" dirty="0">
                <a:latin typeface="+mn-ea"/>
              </a:rPr>
              <a:t>的结点插入到值为</a:t>
            </a:r>
            <a:r>
              <a:rPr lang="en-US" altLang="zh-CN" sz="2800" dirty="0">
                <a:latin typeface="+mn-ea"/>
              </a:rPr>
              <a:t>a</a:t>
            </a:r>
            <a:r>
              <a:rPr lang="zh-CN" altLang="en-US" sz="2800" dirty="0">
                <a:latin typeface="+mn-ea"/>
              </a:rPr>
              <a:t>的结点之前，若不存在</a:t>
            </a:r>
            <a:r>
              <a:rPr lang="en-US" altLang="zh-CN" sz="2800" dirty="0">
                <a:latin typeface="+mn-ea"/>
              </a:rPr>
              <a:t>a</a:t>
            </a:r>
            <a:r>
              <a:rPr lang="zh-CN" altLang="en-US" sz="2800" dirty="0">
                <a:latin typeface="+mn-ea"/>
              </a:rPr>
              <a:t>，则把结点</a:t>
            </a:r>
            <a:r>
              <a:rPr lang="en-US" altLang="zh-CN" sz="2800" dirty="0">
                <a:latin typeface="+mn-ea"/>
              </a:rPr>
              <a:t>s</a:t>
            </a:r>
            <a:r>
              <a:rPr lang="zh-CN" altLang="en-US" sz="2800" dirty="0">
                <a:latin typeface="+mn-ea"/>
              </a:rPr>
              <a:t>插入到表尾</a:t>
            </a:r>
          </a:p>
        </p:txBody>
      </p:sp>
      <p:grpSp>
        <p:nvGrpSpPr>
          <p:cNvPr id="31" name="组合 30">
            <a:extLst>
              <a:ext uri="{FF2B5EF4-FFF2-40B4-BE49-F238E27FC236}">
                <a16:creationId xmlns:a16="http://schemas.microsoft.com/office/drawing/2014/main" id="{59C2D01E-83B5-614A-A185-6D4D5C87DA0B}"/>
              </a:ext>
            </a:extLst>
          </p:cNvPr>
          <p:cNvGrpSpPr/>
          <p:nvPr/>
        </p:nvGrpSpPr>
        <p:grpSpPr>
          <a:xfrm>
            <a:off x="3555682" y="3524369"/>
            <a:ext cx="4492939" cy="1077992"/>
            <a:chOff x="7087552" y="1741289"/>
            <a:chExt cx="4492939" cy="1077992"/>
          </a:xfrm>
        </p:grpSpPr>
        <p:grpSp>
          <p:nvGrpSpPr>
            <p:cNvPr id="32" name="组合 31">
              <a:extLst>
                <a:ext uri="{FF2B5EF4-FFF2-40B4-BE49-F238E27FC236}">
                  <a16:creationId xmlns:a16="http://schemas.microsoft.com/office/drawing/2014/main" id="{0D7BC1DD-4B7E-E647-9F51-2DBE08DEB387}"/>
                </a:ext>
              </a:extLst>
            </p:cNvPr>
            <p:cNvGrpSpPr/>
            <p:nvPr/>
          </p:nvGrpSpPr>
          <p:grpSpPr>
            <a:xfrm>
              <a:off x="8301990" y="1741289"/>
              <a:ext cx="1165860" cy="1077992"/>
              <a:chOff x="7178040" y="1817370"/>
              <a:chExt cx="1165860" cy="1077992"/>
            </a:xfrm>
          </p:grpSpPr>
          <p:sp>
            <p:nvSpPr>
              <p:cNvPr id="49" name="矩形 48">
                <a:extLst>
                  <a:ext uri="{FF2B5EF4-FFF2-40B4-BE49-F238E27FC236}">
                    <a16:creationId xmlns:a16="http://schemas.microsoft.com/office/drawing/2014/main" id="{7F152012-FCBE-F449-92A2-4E6487D6108E}"/>
                  </a:ext>
                </a:extLst>
              </p:cNvPr>
              <p:cNvSpPr/>
              <p:nvPr/>
            </p:nvSpPr>
            <p:spPr>
              <a:xfrm>
                <a:off x="7178040" y="1817370"/>
                <a:ext cx="560070" cy="354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a</a:t>
                </a:r>
                <a:endParaRPr kumimoji="1" lang="zh-CN" altLang="en-US" dirty="0">
                  <a:solidFill>
                    <a:schemeClr val="tx1"/>
                  </a:solidFill>
                </a:endParaRPr>
              </a:p>
            </p:txBody>
          </p:sp>
          <p:sp>
            <p:nvSpPr>
              <p:cNvPr id="50" name="矩形 49">
                <a:extLst>
                  <a:ext uri="{FF2B5EF4-FFF2-40B4-BE49-F238E27FC236}">
                    <a16:creationId xmlns:a16="http://schemas.microsoft.com/office/drawing/2014/main" id="{6F8429F0-A2F7-654B-97F0-39446E3D41AC}"/>
                  </a:ext>
                </a:extLst>
              </p:cNvPr>
              <p:cNvSpPr/>
              <p:nvPr/>
            </p:nvSpPr>
            <p:spPr>
              <a:xfrm>
                <a:off x="7738110" y="1817370"/>
                <a:ext cx="365759" cy="35433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51" name="直线箭头连接符 50">
                <a:extLst>
                  <a:ext uri="{FF2B5EF4-FFF2-40B4-BE49-F238E27FC236}">
                    <a16:creationId xmlns:a16="http://schemas.microsoft.com/office/drawing/2014/main" id="{073680B2-CC5F-3149-9C37-94273427D7CE}"/>
                  </a:ext>
                </a:extLst>
              </p:cNvPr>
              <p:cNvCxnSpPr>
                <a:cxnSpLocks/>
                <a:endCxn id="49" idx="2"/>
              </p:cNvCxnSpPr>
              <p:nvPr/>
            </p:nvCxnSpPr>
            <p:spPr>
              <a:xfrm flipV="1">
                <a:off x="7458075" y="2171700"/>
                <a:ext cx="0" cy="354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E9C3F36D-3C86-EA41-A64B-38AE99DD00C1}"/>
                  </a:ext>
                </a:extLst>
              </p:cNvPr>
              <p:cNvSpPr txBox="1"/>
              <p:nvPr/>
            </p:nvSpPr>
            <p:spPr>
              <a:xfrm>
                <a:off x="7360919" y="2526030"/>
                <a:ext cx="560070" cy="369332"/>
              </a:xfrm>
              <a:prstGeom prst="rect">
                <a:avLst/>
              </a:prstGeom>
              <a:noFill/>
            </p:spPr>
            <p:txBody>
              <a:bodyPr wrap="square" rtlCol="0">
                <a:spAutoFit/>
              </a:bodyPr>
              <a:lstStyle/>
              <a:p>
                <a:r>
                  <a:rPr kumimoji="1" lang="en-US" altLang="zh-CN" dirty="0"/>
                  <a:t>p</a:t>
                </a:r>
                <a:endParaRPr kumimoji="1" lang="zh-CN" altLang="en-US" dirty="0"/>
              </a:p>
            </p:txBody>
          </p:sp>
          <p:cxnSp>
            <p:nvCxnSpPr>
              <p:cNvPr id="53" name="直线箭头连接符 52">
                <a:extLst>
                  <a:ext uri="{FF2B5EF4-FFF2-40B4-BE49-F238E27FC236}">
                    <a16:creationId xmlns:a16="http://schemas.microsoft.com/office/drawing/2014/main" id="{96C066E7-492E-454E-98DC-CE1BDD2E6636}"/>
                  </a:ext>
                </a:extLst>
              </p:cNvPr>
              <p:cNvCxnSpPr/>
              <p:nvPr/>
            </p:nvCxnSpPr>
            <p:spPr>
              <a:xfrm>
                <a:off x="7920989" y="1994535"/>
                <a:ext cx="4229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3" name="组合 32">
              <a:extLst>
                <a:ext uri="{FF2B5EF4-FFF2-40B4-BE49-F238E27FC236}">
                  <a16:creationId xmlns:a16="http://schemas.microsoft.com/office/drawing/2014/main" id="{86706657-7857-B542-BF3F-571065F497F3}"/>
                </a:ext>
              </a:extLst>
            </p:cNvPr>
            <p:cNvGrpSpPr/>
            <p:nvPr/>
          </p:nvGrpSpPr>
          <p:grpSpPr>
            <a:xfrm>
              <a:off x="7087552" y="1741289"/>
              <a:ext cx="1165860" cy="1077992"/>
              <a:chOff x="7178040" y="1817370"/>
              <a:chExt cx="1165860" cy="1077992"/>
            </a:xfrm>
          </p:grpSpPr>
          <p:sp>
            <p:nvSpPr>
              <p:cNvPr id="43" name="矩形 42">
                <a:extLst>
                  <a:ext uri="{FF2B5EF4-FFF2-40B4-BE49-F238E27FC236}">
                    <a16:creationId xmlns:a16="http://schemas.microsoft.com/office/drawing/2014/main" id="{09281C2A-DCE9-3548-8065-986825538FEF}"/>
                  </a:ext>
                </a:extLst>
              </p:cNvPr>
              <p:cNvSpPr/>
              <p:nvPr/>
            </p:nvSpPr>
            <p:spPr>
              <a:xfrm>
                <a:off x="7178040" y="1817370"/>
                <a:ext cx="560070" cy="354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endParaRPr>
              </a:p>
            </p:txBody>
          </p:sp>
          <p:sp>
            <p:nvSpPr>
              <p:cNvPr id="44" name="矩形 43">
                <a:extLst>
                  <a:ext uri="{FF2B5EF4-FFF2-40B4-BE49-F238E27FC236}">
                    <a16:creationId xmlns:a16="http://schemas.microsoft.com/office/drawing/2014/main" id="{9D68AF3C-F10E-9E40-A10D-1345AB51E63E}"/>
                  </a:ext>
                </a:extLst>
              </p:cNvPr>
              <p:cNvSpPr/>
              <p:nvPr/>
            </p:nvSpPr>
            <p:spPr>
              <a:xfrm>
                <a:off x="7738110" y="1817370"/>
                <a:ext cx="365759" cy="35433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45" name="直线箭头连接符 44">
                <a:extLst>
                  <a:ext uri="{FF2B5EF4-FFF2-40B4-BE49-F238E27FC236}">
                    <a16:creationId xmlns:a16="http://schemas.microsoft.com/office/drawing/2014/main" id="{242F9A8A-5C1A-4840-B61F-C9BFADA130B3}"/>
                  </a:ext>
                </a:extLst>
              </p:cNvPr>
              <p:cNvCxnSpPr>
                <a:cxnSpLocks/>
                <a:endCxn id="43" idx="2"/>
              </p:cNvCxnSpPr>
              <p:nvPr/>
            </p:nvCxnSpPr>
            <p:spPr>
              <a:xfrm flipV="1">
                <a:off x="7458075" y="2171700"/>
                <a:ext cx="0" cy="354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B3DFA6C2-449C-9B43-B717-24AF22717095}"/>
                  </a:ext>
                </a:extLst>
              </p:cNvPr>
              <p:cNvSpPr txBox="1"/>
              <p:nvPr/>
            </p:nvSpPr>
            <p:spPr>
              <a:xfrm>
                <a:off x="7360919" y="2526030"/>
                <a:ext cx="560070" cy="369332"/>
              </a:xfrm>
              <a:prstGeom prst="rect">
                <a:avLst/>
              </a:prstGeom>
              <a:noFill/>
            </p:spPr>
            <p:txBody>
              <a:bodyPr wrap="square" rtlCol="0">
                <a:spAutoFit/>
              </a:bodyPr>
              <a:lstStyle/>
              <a:p>
                <a:r>
                  <a:rPr kumimoji="1" lang="en-US" altLang="zh-CN" dirty="0"/>
                  <a:t>h</a:t>
                </a:r>
                <a:endParaRPr kumimoji="1" lang="zh-CN" altLang="en-US" dirty="0"/>
              </a:p>
            </p:txBody>
          </p:sp>
          <p:cxnSp>
            <p:nvCxnSpPr>
              <p:cNvPr id="48" name="直线箭头连接符 47">
                <a:extLst>
                  <a:ext uri="{FF2B5EF4-FFF2-40B4-BE49-F238E27FC236}">
                    <a16:creationId xmlns:a16="http://schemas.microsoft.com/office/drawing/2014/main" id="{C6BB2E63-D5C8-9C44-9EEF-6C732EC57F58}"/>
                  </a:ext>
                </a:extLst>
              </p:cNvPr>
              <p:cNvCxnSpPr/>
              <p:nvPr/>
            </p:nvCxnSpPr>
            <p:spPr>
              <a:xfrm>
                <a:off x="7920989" y="1994535"/>
                <a:ext cx="4229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4" name="组合 33">
              <a:extLst>
                <a:ext uri="{FF2B5EF4-FFF2-40B4-BE49-F238E27FC236}">
                  <a16:creationId xmlns:a16="http://schemas.microsoft.com/office/drawing/2014/main" id="{CAD37A72-B18E-DE4B-B597-D81F486351D5}"/>
                </a:ext>
              </a:extLst>
            </p:cNvPr>
            <p:cNvGrpSpPr/>
            <p:nvPr/>
          </p:nvGrpSpPr>
          <p:grpSpPr>
            <a:xfrm>
              <a:off x="9467849" y="1741289"/>
              <a:ext cx="1165860" cy="708660"/>
              <a:chOff x="7178040" y="1817370"/>
              <a:chExt cx="1165860" cy="708660"/>
            </a:xfrm>
          </p:grpSpPr>
          <p:sp>
            <p:nvSpPr>
              <p:cNvPr id="39" name="矩形 38">
                <a:extLst>
                  <a:ext uri="{FF2B5EF4-FFF2-40B4-BE49-F238E27FC236}">
                    <a16:creationId xmlns:a16="http://schemas.microsoft.com/office/drawing/2014/main" id="{10A3829D-AF12-2F4B-9BBA-4CBA9B0C784F}"/>
                  </a:ext>
                </a:extLst>
              </p:cNvPr>
              <p:cNvSpPr/>
              <p:nvPr/>
            </p:nvSpPr>
            <p:spPr>
              <a:xfrm>
                <a:off x="7178040" y="1817370"/>
                <a:ext cx="560070" cy="354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c</a:t>
                </a:r>
                <a:endParaRPr kumimoji="1" lang="zh-CN" altLang="en-US" dirty="0">
                  <a:solidFill>
                    <a:schemeClr val="tx1"/>
                  </a:solidFill>
                </a:endParaRPr>
              </a:p>
            </p:txBody>
          </p:sp>
          <p:sp>
            <p:nvSpPr>
              <p:cNvPr id="40" name="矩形 39">
                <a:extLst>
                  <a:ext uri="{FF2B5EF4-FFF2-40B4-BE49-F238E27FC236}">
                    <a16:creationId xmlns:a16="http://schemas.microsoft.com/office/drawing/2014/main" id="{5B2E86CB-6528-464A-960A-7A0F84777C4F}"/>
                  </a:ext>
                </a:extLst>
              </p:cNvPr>
              <p:cNvSpPr/>
              <p:nvPr/>
            </p:nvSpPr>
            <p:spPr>
              <a:xfrm>
                <a:off x="7738110" y="1817370"/>
                <a:ext cx="365759" cy="35433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41" name="直线箭头连接符 40">
                <a:extLst>
                  <a:ext uri="{FF2B5EF4-FFF2-40B4-BE49-F238E27FC236}">
                    <a16:creationId xmlns:a16="http://schemas.microsoft.com/office/drawing/2014/main" id="{E913EF71-8FA6-3E44-A305-96B400B01803}"/>
                  </a:ext>
                </a:extLst>
              </p:cNvPr>
              <p:cNvCxnSpPr>
                <a:cxnSpLocks/>
                <a:endCxn id="39" idx="2"/>
              </p:cNvCxnSpPr>
              <p:nvPr/>
            </p:nvCxnSpPr>
            <p:spPr>
              <a:xfrm flipV="1">
                <a:off x="7458075" y="2171700"/>
                <a:ext cx="0" cy="354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a:extLst>
                  <a:ext uri="{FF2B5EF4-FFF2-40B4-BE49-F238E27FC236}">
                    <a16:creationId xmlns:a16="http://schemas.microsoft.com/office/drawing/2014/main" id="{2F5A531D-A7BF-C644-83BF-B7AE26B16C7A}"/>
                  </a:ext>
                </a:extLst>
              </p:cNvPr>
              <p:cNvCxnSpPr/>
              <p:nvPr/>
            </p:nvCxnSpPr>
            <p:spPr>
              <a:xfrm>
                <a:off x="7920989" y="1994535"/>
                <a:ext cx="4229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5" name="组合 34">
              <a:extLst>
                <a:ext uri="{FF2B5EF4-FFF2-40B4-BE49-F238E27FC236}">
                  <a16:creationId xmlns:a16="http://schemas.microsoft.com/office/drawing/2014/main" id="{8B54E3B9-30E4-384C-A997-0A95A392D08F}"/>
                </a:ext>
              </a:extLst>
            </p:cNvPr>
            <p:cNvGrpSpPr/>
            <p:nvPr/>
          </p:nvGrpSpPr>
          <p:grpSpPr>
            <a:xfrm>
              <a:off x="10654662" y="1741289"/>
              <a:ext cx="925829" cy="708660"/>
              <a:chOff x="7178040" y="1817370"/>
              <a:chExt cx="925829" cy="708660"/>
            </a:xfrm>
          </p:grpSpPr>
          <p:sp>
            <p:nvSpPr>
              <p:cNvPr id="36" name="矩形 35">
                <a:extLst>
                  <a:ext uri="{FF2B5EF4-FFF2-40B4-BE49-F238E27FC236}">
                    <a16:creationId xmlns:a16="http://schemas.microsoft.com/office/drawing/2014/main" id="{D6969FFE-E7B1-FD43-A735-1A5D5C5A1B12}"/>
                  </a:ext>
                </a:extLst>
              </p:cNvPr>
              <p:cNvSpPr/>
              <p:nvPr/>
            </p:nvSpPr>
            <p:spPr>
              <a:xfrm>
                <a:off x="7178040" y="1817370"/>
                <a:ext cx="560070" cy="354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d</a:t>
                </a:r>
                <a:endParaRPr kumimoji="1" lang="zh-CN" altLang="en-US" dirty="0">
                  <a:solidFill>
                    <a:schemeClr val="tx1"/>
                  </a:solidFill>
                </a:endParaRPr>
              </a:p>
            </p:txBody>
          </p:sp>
          <p:sp>
            <p:nvSpPr>
              <p:cNvPr id="37" name="矩形 36">
                <a:extLst>
                  <a:ext uri="{FF2B5EF4-FFF2-40B4-BE49-F238E27FC236}">
                    <a16:creationId xmlns:a16="http://schemas.microsoft.com/office/drawing/2014/main" id="{44E43869-F103-7845-BE80-6AC218B233D5}"/>
                  </a:ext>
                </a:extLst>
              </p:cNvPr>
              <p:cNvSpPr/>
              <p:nvPr/>
            </p:nvSpPr>
            <p:spPr>
              <a:xfrm>
                <a:off x="7738110" y="1817370"/>
                <a:ext cx="365759" cy="35433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 dirty="0">
                    <a:solidFill>
                      <a:schemeClr val="tx1"/>
                    </a:solidFill>
                  </a:rPr>
                  <a:t>NULL</a:t>
                </a:r>
                <a:endParaRPr kumimoji="1" lang="zh-CN" altLang="en-US" sz="800" dirty="0">
                  <a:solidFill>
                    <a:schemeClr val="tx1"/>
                  </a:solidFill>
                </a:endParaRPr>
              </a:p>
            </p:txBody>
          </p:sp>
          <p:cxnSp>
            <p:nvCxnSpPr>
              <p:cNvPr id="38" name="直线箭头连接符 37">
                <a:extLst>
                  <a:ext uri="{FF2B5EF4-FFF2-40B4-BE49-F238E27FC236}">
                    <a16:creationId xmlns:a16="http://schemas.microsoft.com/office/drawing/2014/main" id="{D2077DC1-0081-3E4F-97DB-4B7C77B0A3B3}"/>
                  </a:ext>
                </a:extLst>
              </p:cNvPr>
              <p:cNvCxnSpPr>
                <a:cxnSpLocks/>
                <a:endCxn id="36" idx="2"/>
              </p:cNvCxnSpPr>
              <p:nvPr/>
            </p:nvCxnSpPr>
            <p:spPr>
              <a:xfrm flipV="1">
                <a:off x="7458075" y="2171700"/>
                <a:ext cx="0" cy="354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grpSp>
        <p:nvGrpSpPr>
          <p:cNvPr id="54" name="组合 53">
            <a:extLst>
              <a:ext uri="{FF2B5EF4-FFF2-40B4-BE49-F238E27FC236}">
                <a16:creationId xmlns:a16="http://schemas.microsoft.com/office/drawing/2014/main" id="{4790BDE4-E0D1-F54E-9915-5B4CD876DB1F}"/>
              </a:ext>
            </a:extLst>
          </p:cNvPr>
          <p:cNvGrpSpPr/>
          <p:nvPr/>
        </p:nvGrpSpPr>
        <p:grpSpPr>
          <a:xfrm>
            <a:off x="3555682" y="5151239"/>
            <a:ext cx="4492939" cy="1077992"/>
            <a:chOff x="7087552" y="1741289"/>
            <a:chExt cx="4492939" cy="1077992"/>
          </a:xfrm>
        </p:grpSpPr>
        <p:grpSp>
          <p:nvGrpSpPr>
            <p:cNvPr id="55" name="组合 54">
              <a:extLst>
                <a:ext uri="{FF2B5EF4-FFF2-40B4-BE49-F238E27FC236}">
                  <a16:creationId xmlns:a16="http://schemas.microsoft.com/office/drawing/2014/main" id="{96C01E3F-8631-9942-A3AA-A8C6F0326E99}"/>
                </a:ext>
              </a:extLst>
            </p:cNvPr>
            <p:cNvGrpSpPr/>
            <p:nvPr/>
          </p:nvGrpSpPr>
          <p:grpSpPr>
            <a:xfrm>
              <a:off x="8301990" y="1741289"/>
              <a:ext cx="1165860" cy="1077992"/>
              <a:chOff x="7178040" y="1817370"/>
              <a:chExt cx="1165860" cy="1077992"/>
            </a:xfrm>
          </p:grpSpPr>
          <p:sp>
            <p:nvSpPr>
              <p:cNvPr id="71" name="矩形 70">
                <a:extLst>
                  <a:ext uri="{FF2B5EF4-FFF2-40B4-BE49-F238E27FC236}">
                    <a16:creationId xmlns:a16="http://schemas.microsoft.com/office/drawing/2014/main" id="{C3182B60-9D44-A24C-AB1E-B6CB1093E5E8}"/>
                  </a:ext>
                </a:extLst>
              </p:cNvPr>
              <p:cNvSpPr/>
              <p:nvPr/>
            </p:nvSpPr>
            <p:spPr>
              <a:xfrm>
                <a:off x="7178040" y="1817370"/>
                <a:ext cx="560070" cy="354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x</a:t>
                </a:r>
                <a:endParaRPr kumimoji="1" lang="zh-CN" altLang="en-US" dirty="0">
                  <a:solidFill>
                    <a:schemeClr val="tx1"/>
                  </a:solidFill>
                </a:endParaRPr>
              </a:p>
            </p:txBody>
          </p:sp>
          <p:sp>
            <p:nvSpPr>
              <p:cNvPr id="72" name="矩形 71">
                <a:extLst>
                  <a:ext uri="{FF2B5EF4-FFF2-40B4-BE49-F238E27FC236}">
                    <a16:creationId xmlns:a16="http://schemas.microsoft.com/office/drawing/2014/main" id="{9140F071-A0D5-D948-BD70-1867F9CD825A}"/>
                  </a:ext>
                </a:extLst>
              </p:cNvPr>
              <p:cNvSpPr/>
              <p:nvPr/>
            </p:nvSpPr>
            <p:spPr>
              <a:xfrm>
                <a:off x="7738110" y="1817370"/>
                <a:ext cx="365759" cy="35433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3" name="直线箭头连接符 72">
                <a:extLst>
                  <a:ext uri="{FF2B5EF4-FFF2-40B4-BE49-F238E27FC236}">
                    <a16:creationId xmlns:a16="http://schemas.microsoft.com/office/drawing/2014/main" id="{DA63E5C8-4A2A-AA4A-A540-2CC221205952}"/>
                  </a:ext>
                </a:extLst>
              </p:cNvPr>
              <p:cNvCxnSpPr>
                <a:cxnSpLocks/>
                <a:endCxn id="71" idx="2"/>
              </p:cNvCxnSpPr>
              <p:nvPr/>
            </p:nvCxnSpPr>
            <p:spPr>
              <a:xfrm flipV="1">
                <a:off x="7458075" y="2171700"/>
                <a:ext cx="0" cy="354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文本框 73">
                <a:extLst>
                  <a:ext uri="{FF2B5EF4-FFF2-40B4-BE49-F238E27FC236}">
                    <a16:creationId xmlns:a16="http://schemas.microsoft.com/office/drawing/2014/main" id="{5CD82B8D-A54D-EF4B-9C2F-C1477FC83DAA}"/>
                  </a:ext>
                </a:extLst>
              </p:cNvPr>
              <p:cNvSpPr txBox="1"/>
              <p:nvPr/>
            </p:nvSpPr>
            <p:spPr>
              <a:xfrm>
                <a:off x="7360919" y="2526030"/>
                <a:ext cx="560070" cy="369332"/>
              </a:xfrm>
              <a:prstGeom prst="rect">
                <a:avLst/>
              </a:prstGeom>
              <a:noFill/>
            </p:spPr>
            <p:txBody>
              <a:bodyPr wrap="square" rtlCol="0">
                <a:spAutoFit/>
              </a:bodyPr>
              <a:lstStyle/>
              <a:p>
                <a:r>
                  <a:rPr kumimoji="1" lang="en-US" altLang="zh-CN" dirty="0"/>
                  <a:t>p</a:t>
                </a:r>
                <a:endParaRPr kumimoji="1" lang="zh-CN" altLang="en-US" dirty="0"/>
              </a:p>
            </p:txBody>
          </p:sp>
          <p:cxnSp>
            <p:nvCxnSpPr>
              <p:cNvPr id="75" name="直线箭头连接符 74">
                <a:extLst>
                  <a:ext uri="{FF2B5EF4-FFF2-40B4-BE49-F238E27FC236}">
                    <a16:creationId xmlns:a16="http://schemas.microsoft.com/office/drawing/2014/main" id="{7F28D200-C2AC-BB4C-A3CF-4E219191A915}"/>
                  </a:ext>
                </a:extLst>
              </p:cNvPr>
              <p:cNvCxnSpPr/>
              <p:nvPr/>
            </p:nvCxnSpPr>
            <p:spPr>
              <a:xfrm>
                <a:off x="7920989" y="1994535"/>
                <a:ext cx="4229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6" name="组合 55">
              <a:extLst>
                <a:ext uri="{FF2B5EF4-FFF2-40B4-BE49-F238E27FC236}">
                  <a16:creationId xmlns:a16="http://schemas.microsoft.com/office/drawing/2014/main" id="{7066D772-D18B-9542-814D-91CB83CC4E88}"/>
                </a:ext>
              </a:extLst>
            </p:cNvPr>
            <p:cNvGrpSpPr/>
            <p:nvPr/>
          </p:nvGrpSpPr>
          <p:grpSpPr>
            <a:xfrm>
              <a:off x="7087552" y="1741289"/>
              <a:ext cx="1165860" cy="1077992"/>
              <a:chOff x="7178040" y="1817370"/>
              <a:chExt cx="1165860" cy="1077992"/>
            </a:xfrm>
          </p:grpSpPr>
          <p:sp>
            <p:nvSpPr>
              <p:cNvPr id="66" name="矩形 65">
                <a:extLst>
                  <a:ext uri="{FF2B5EF4-FFF2-40B4-BE49-F238E27FC236}">
                    <a16:creationId xmlns:a16="http://schemas.microsoft.com/office/drawing/2014/main" id="{A57DE54F-9469-624C-B8CA-25079E21DD61}"/>
                  </a:ext>
                </a:extLst>
              </p:cNvPr>
              <p:cNvSpPr/>
              <p:nvPr/>
            </p:nvSpPr>
            <p:spPr>
              <a:xfrm>
                <a:off x="7178040" y="1817370"/>
                <a:ext cx="560070" cy="354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endParaRPr>
              </a:p>
            </p:txBody>
          </p:sp>
          <p:sp>
            <p:nvSpPr>
              <p:cNvPr id="67" name="矩形 66">
                <a:extLst>
                  <a:ext uri="{FF2B5EF4-FFF2-40B4-BE49-F238E27FC236}">
                    <a16:creationId xmlns:a16="http://schemas.microsoft.com/office/drawing/2014/main" id="{97A3132E-E10E-6D41-A9A7-2F76FC528146}"/>
                  </a:ext>
                </a:extLst>
              </p:cNvPr>
              <p:cNvSpPr/>
              <p:nvPr/>
            </p:nvSpPr>
            <p:spPr>
              <a:xfrm>
                <a:off x="7738110" y="1817370"/>
                <a:ext cx="365759" cy="35433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8" name="直线箭头连接符 67">
                <a:extLst>
                  <a:ext uri="{FF2B5EF4-FFF2-40B4-BE49-F238E27FC236}">
                    <a16:creationId xmlns:a16="http://schemas.microsoft.com/office/drawing/2014/main" id="{8986749D-AE58-944F-9D8C-8AD0F5337DC4}"/>
                  </a:ext>
                </a:extLst>
              </p:cNvPr>
              <p:cNvCxnSpPr>
                <a:cxnSpLocks/>
                <a:endCxn id="66" idx="2"/>
              </p:cNvCxnSpPr>
              <p:nvPr/>
            </p:nvCxnSpPr>
            <p:spPr>
              <a:xfrm flipV="1">
                <a:off x="7458075" y="2171700"/>
                <a:ext cx="0" cy="354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文本框 68">
                <a:extLst>
                  <a:ext uri="{FF2B5EF4-FFF2-40B4-BE49-F238E27FC236}">
                    <a16:creationId xmlns:a16="http://schemas.microsoft.com/office/drawing/2014/main" id="{DF795061-3881-C147-A74E-E4F165E670C9}"/>
                  </a:ext>
                </a:extLst>
              </p:cNvPr>
              <p:cNvSpPr txBox="1"/>
              <p:nvPr/>
            </p:nvSpPr>
            <p:spPr>
              <a:xfrm>
                <a:off x="7360919" y="2526030"/>
                <a:ext cx="560070" cy="369332"/>
              </a:xfrm>
              <a:prstGeom prst="rect">
                <a:avLst/>
              </a:prstGeom>
              <a:noFill/>
            </p:spPr>
            <p:txBody>
              <a:bodyPr wrap="square" rtlCol="0">
                <a:spAutoFit/>
              </a:bodyPr>
              <a:lstStyle/>
              <a:p>
                <a:r>
                  <a:rPr kumimoji="1" lang="en-US" altLang="zh-CN" dirty="0"/>
                  <a:t>h</a:t>
                </a:r>
                <a:endParaRPr kumimoji="1" lang="zh-CN" altLang="en-US" dirty="0"/>
              </a:p>
            </p:txBody>
          </p:sp>
          <p:cxnSp>
            <p:nvCxnSpPr>
              <p:cNvPr id="70" name="直线箭头连接符 69">
                <a:extLst>
                  <a:ext uri="{FF2B5EF4-FFF2-40B4-BE49-F238E27FC236}">
                    <a16:creationId xmlns:a16="http://schemas.microsoft.com/office/drawing/2014/main" id="{5AFEF9A3-3059-6C43-8885-6EF47627DDAD}"/>
                  </a:ext>
                </a:extLst>
              </p:cNvPr>
              <p:cNvCxnSpPr/>
              <p:nvPr/>
            </p:nvCxnSpPr>
            <p:spPr>
              <a:xfrm>
                <a:off x="7920989" y="1994535"/>
                <a:ext cx="4229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7" name="组合 56">
              <a:extLst>
                <a:ext uri="{FF2B5EF4-FFF2-40B4-BE49-F238E27FC236}">
                  <a16:creationId xmlns:a16="http://schemas.microsoft.com/office/drawing/2014/main" id="{84339819-A764-7640-AF67-787EDD12CC73}"/>
                </a:ext>
              </a:extLst>
            </p:cNvPr>
            <p:cNvGrpSpPr/>
            <p:nvPr/>
          </p:nvGrpSpPr>
          <p:grpSpPr>
            <a:xfrm>
              <a:off x="9467849" y="1741289"/>
              <a:ext cx="1165860" cy="708660"/>
              <a:chOff x="7178040" y="1817370"/>
              <a:chExt cx="1165860" cy="708660"/>
            </a:xfrm>
          </p:grpSpPr>
          <p:sp>
            <p:nvSpPr>
              <p:cNvPr id="62" name="矩形 61">
                <a:extLst>
                  <a:ext uri="{FF2B5EF4-FFF2-40B4-BE49-F238E27FC236}">
                    <a16:creationId xmlns:a16="http://schemas.microsoft.com/office/drawing/2014/main" id="{F2467394-9CC0-1045-B04F-66E3FD54F514}"/>
                  </a:ext>
                </a:extLst>
              </p:cNvPr>
              <p:cNvSpPr/>
              <p:nvPr/>
            </p:nvSpPr>
            <p:spPr>
              <a:xfrm>
                <a:off x="7178040" y="1817370"/>
                <a:ext cx="560070" cy="354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y</a:t>
                </a:r>
                <a:endParaRPr kumimoji="1" lang="zh-CN" altLang="en-US" dirty="0">
                  <a:solidFill>
                    <a:schemeClr val="tx1"/>
                  </a:solidFill>
                </a:endParaRPr>
              </a:p>
            </p:txBody>
          </p:sp>
          <p:sp>
            <p:nvSpPr>
              <p:cNvPr id="63" name="矩形 62">
                <a:extLst>
                  <a:ext uri="{FF2B5EF4-FFF2-40B4-BE49-F238E27FC236}">
                    <a16:creationId xmlns:a16="http://schemas.microsoft.com/office/drawing/2014/main" id="{13DA8CA8-DAE1-9D4E-AC0E-0A3BAAC31B30}"/>
                  </a:ext>
                </a:extLst>
              </p:cNvPr>
              <p:cNvSpPr/>
              <p:nvPr/>
            </p:nvSpPr>
            <p:spPr>
              <a:xfrm>
                <a:off x="7738110" y="1817370"/>
                <a:ext cx="365759" cy="35433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4" name="直线箭头连接符 63">
                <a:extLst>
                  <a:ext uri="{FF2B5EF4-FFF2-40B4-BE49-F238E27FC236}">
                    <a16:creationId xmlns:a16="http://schemas.microsoft.com/office/drawing/2014/main" id="{9AD96588-7CA8-3147-9E8D-0A50AB94056B}"/>
                  </a:ext>
                </a:extLst>
              </p:cNvPr>
              <p:cNvCxnSpPr>
                <a:cxnSpLocks/>
                <a:endCxn id="62" idx="2"/>
              </p:cNvCxnSpPr>
              <p:nvPr/>
            </p:nvCxnSpPr>
            <p:spPr>
              <a:xfrm flipV="1">
                <a:off x="7458075" y="2171700"/>
                <a:ext cx="0" cy="354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线箭头连接符 64">
                <a:extLst>
                  <a:ext uri="{FF2B5EF4-FFF2-40B4-BE49-F238E27FC236}">
                    <a16:creationId xmlns:a16="http://schemas.microsoft.com/office/drawing/2014/main" id="{92731E71-0497-A340-9D91-29A02CD33CCD}"/>
                  </a:ext>
                </a:extLst>
              </p:cNvPr>
              <p:cNvCxnSpPr/>
              <p:nvPr/>
            </p:nvCxnSpPr>
            <p:spPr>
              <a:xfrm>
                <a:off x="7920989" y="1994535"/>
                <a:ext cx="4229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8" name="组合 57">
              <a:extLst>
                <a:ext uri="{FF2B5EF4-FFF2-40B4-BE49-F238E27FC236}">
                  <a16:creationId xmlns:a16="http://schemas.microsoft.com/office/drawing/2014/main" id="{5279111E-4F9D-344A-8219-DBBBF825DCD0}"/>
                </a:ext>
              </a:extLst>
            </p:cNvPr>
            <p:cNvGrpSpPr/>
            <p:nvPr/>
          </p:nvGrpSpPr>
          <p:grpSpPr>
            <a:xfrm>
              <a:off x="10654662" y="1741289"/>
              <a:ext cx="925829" cy="708660"/>
              <a:chOff x="7178040" y="1817370"/>
              <a:chExt cx="925829" cy="708660"/>
            </a:xfrm>
          </p:grpSpPr>
          <p:sp>
            <p:nvSpPr>
              <p:cNvPr id="59" name="矩形 58">
                <a:extLst>
                  <a:ext uri="{FF2B5EF4-FFF2-40B4-BE49-F238E27FC236}">
                    <a16:creationId xmlns:a16="http://schemas.microsoft.com/office/drawing/2014/main" id="{2F3064AC-3AA2-0F48-AEF4-99369295201B}"/>
                  </a:ext>
                </a:extLst>
              </p:cNvPr>
              <p:cNvSpPr/>
              <p:nvPr/>
            </p:nvSpPr>
            <p:spPr>
              <a:xfrm>
                <a:off x="7178040" y="1817370"/>
                <a:ext cx="560070" cy="354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z</a:t>
                </a:r>
                <a:endParaRPr kumimoji="1" lang="zh-CN" altLang="en-US" dirty="0">
                  <a:solidFill>
                    <a:schemeClr val="tx1"/>
                  </a:solidFill>
                </a:endParaRPr>
              </a:p>
            </p:txBody>
          </p:sp>
          <p:sp>
            <p:nvSpPr>
              <p:cNvPr id="60" name="矩形 59">
                <a:extLst>
                  <a:ext uri="{FF2B5EF4-FFF2-40B4-BE49-F238E27FC236}">
                    <a16:creationId xmlns:a16="http://schemas.microsoft.com/office/drawing/2014/main" id="{DF3582A5-91C8-1240-8666-945165141A99}"/>
                  </a:ext>
                </a:extLst>
              </p:cNvPr>
              <p:cNvSpPr/>
              <p:nvPr/>
            </p:nvSpPr>
            <p:spPr>
              <a:xfrm>
                <a:off x="7738110" y="1817370"/>
                <a:ext cx="365759" cy="35433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 dirty="0">
                    <a:solidFill>
                      <a:schemeClr val="tx1"/>
                    </a:solidFill>
                  </a:rPr>
                  <a:t>NULL</a:t>
                </a:r>
                <a:endParaRPr kumimoji="1" lang="zh-CN" altLang="en-US" sz="800" dirty="0">
                  <a:solidFill>
                    <a:schemeClr val="tx1"/>
                  </a:solidFill>
                </a:endParaRPr>
              </a:p>
            </p:txBody>
          </p:sp>
          <p:cxnSp>
            <p:nvCxnSpPr>
              <p:cNvPr id="61" name="直线箭头连接符 60">
                <a:extLst>
                  <a:ext uri="{FF2B5EF4-FFF2-40B4-BE49-F238E27FC236}">
                    <a16:creationId xmlns:a16="http://schemas.microsoft.com/office/drawing/2014/main" id="{A015BB2B-6FEC-D34E-841C-F1A1E91BAAE3}"/>
                  </a:ext>
                </a:extLst>
              </p:cNvPr>
              <p:cNvCxnSpPr>
                <a:cxnSpLocks/>
                <a:endCxn id="59" idx="2"/>
              </p:cNvCxnSpPr>
              <p:nvPr/>
            </p:nvCxnSpPr>
            <p:spPr>
              <a:xfrm flipV="1">
                <a:off x="7458075" y="2171700"/>
                <a:ext cx="0" cy="354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601539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标题 1">
            <a:extLst>
              <a:ext uri="{FF2B5EF4-FFF2-40B4-BE49-F238E27FC236}">
                <a16:creationId xmlns:a16="http://schemas.microsoft.com/office/drawing/2014/main" id="{9D4BA5E1-05B3-9A4C-839E-B9DFFA43F081}"/>
              </a:ext>
            </a:extLst>
          </p:cNvPr>
          <p:cNvSpPr txBox="1">
            <a:spLocks/>
          </p:cNvSpPr>
          <p:nvPr/>
        </p:nvSpPr>
        <p:spPr>
          <a:xfrm>
            <a:off x="0" y="0"/>
            <a:ext cx="8596668" cy="807192"/>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sz="4000" b="1" dirty="0">
                <a:solidFill>
                  <a:schemeClr val="tx2"/>
                </a:solidFill>
                <a:latin typeface="STKaiti" charset="-122"/>
                <a:ea typeface="STKaiti" charset="-122"/>
                <a:cs typeface="STKaiti" charset="-122"/>
              </a:rPr>
              <a:t>第</a:t>
            </a:r>
            <a:r>
              <a:rPr kumimoji="1" lang="en-US" altLang="zh-CN" sz="4000" b="1" dirty="0">
                <a:solidFill>
                  <a:schemeClr val="tx2"/>
                </a:solidFill>
                <a:latin typeface="STKaiti" charset="-122"/>
                <a:ea typeface="STKaiti" charset="-122"/>
                <a:cs typeface="STKaiti" charset="-122"/>
              </a:rPr>
              <a:t>2</a:t>
            </a:r>
            <a:r>
              <a:rPr kumimoji="1" lang="zh-CN" altLang="en-US" sz="4000" b="1" dirty="0">
                <a:solidFill>
                  <a:schemeClr val="tx2"/>
                </a:solidFill>
                <a:latin typeface="STKaiti" charset="-122"/>
                <a:ea typeface="STKaiti" charset="-122"/>
                <a:cs typeface="STKaiti" charset="-122"/>
              </a:rPr>
              <a:t>章 线性结构</a:t>
            </a:r>
            <a:r>
              <a:rPr kumimoji="1" lang="en-US" altLang="zh-CN" sz="4000" b="1" dirty="0">
                <a:solidFill>
                  <a:schemeClr val="tx2"/>
                </a:solidFill>
                <a:latin typeface="STKaiti" charset="-122"/>
                <a:ea typeface="STKaiti" charset="-122"/>
                <a:cs typeface="STKaiti" charset="-122"/>
              </a:rPr>
              <a:t>——</a:t>
            </a:r>
            <a:r>
              <a:rPr kumimoji="1" lang="zh-CN" altLang="en-US" sz="4000" b="1" dirty="0">
                <a:solidFill>
                  <a:schemeClr val="tx2"/>
                </a:solidFill>
                <a:latin typeface="STKaiti" charset="-122"/>
                <a:ea typeface="STKaiti" charset="-122"/>
                <a:cs typeface="STKaiti" charset="-122"/>
              </a:rPr>
              <a:t>线性表的应用示例</a:t>
            </a:r>
            <a:endParaRPr kumimoji="1" lang="zh-CN" altLang="en-US" sz="4000" b="1" dirty="0">
              <a:latin typeface="STKaiti" charset="-122"/>
              <a:ea typeface="STKaiti" charset="-122"/>
              <a:cs typeface="STKaiti" charset="-122"/>
            </a:endParaRPr>
          </a:p>
        </p:txBody>
      </p:sp>
      <p:sp>
        <p:nvSpPr>
          <p:cNvPr id="4" name="文本框 3">
            <a:extLst>
              <a:ext uri="{FF2B5EF4-FFF2-40B4-BE49-F238E27FC236}">
                <a16:creationId xmlns:a16="http://schemas.microsoft.com/office/drawing/2014/main" id="{497C2EDF-F0DC-1448-A939-C8AB5FAAC272}"/>
              </a:ext>
            </a:extLst>
          </p:cNvPr>
          <p:cNvSpPr txBox="1"/>
          <p:nvPr/>
        </p:nvSpPr>
        <p:spPr>
          <a:xfrm>
            <a:off x="496093" y="1564050"/>
            <a:ext cx="11208227" cy="954107"/>
          </a:xfrm>
          <a:prstGeom prst="rect">
            <a:avLst/>
          </a:prstGeom>
          <a:noFill/>
        </p:spPr>
        <p:txBody>
          <a:bodyPr wrap="square" rtlCol="0">
            <a:spAutoFit/>
          </a:bodyPr>
          <a:lstStyle/>
          <a:p>
            <a:r>
              <a:rPr lang="zh-CN" altLang="en-US" sz="2800" dirty="0">
                <a:latin typeface="+mn-ea"/>
              </a:rPr>
              <a:t>例</a:t>
            </a:r>
            <a:r>
              <a:rPr lang="en-US" altLang="zh-CN" sz="2800" dirty="0">
                <a:latin typeface="+mn-ea"/>
              </a:rPr>
              <a:t>3:</a:t>
            </a:r>
            <a:r>
              <a:rPr lang="zh-CN" altLang="en-US" sz="2800" dirty="0">
                <a:latin typeface="+mn-ea"/>
              </a:rPr>
              <a:t> 编写一个算法，在头结点为</a:t>
            </a:r>
            <a:r>
              <a:rPr lang="en-US" altLang="zh-CN" sz="2800" dirty="0">
                <a:latin typeface="+mn-ea"/>
              </a:rPr>
              <a:t>h</a:t>
            </a:r>
            <a:r>
              <a:rPr lang="zh-CN" altLang="en-US" sz="2800" dirty="0">
                <a:latin typeface="+mn-ea"/>
              </a:rPr>
              <a:t>的单链表中，把值为</a:t>
            </a:r>
            <a:r>
              <a:rPr lang="en-US" altLang="zh-CN" sz="2800" dirty="0">
                <a:latin typeface="+mn-ea"/>
              </a:rPr>
              <a:t>b</a:t>
            </a:r>
            <a:r>
              <a:rPr lang="zh-CN" altLang="en-US" sz="2800" dirty="0">
                <a:latin typeface="+mn-ea"/>
              </a:rPr>
              <a:t>的结点插入到值为</a:t>
            </a:r>
            <a:r>
              <a:rPr lang="en-US" altLang="zh-CN" sz="2800" dirty="0">
                <a:latin typeface="+mn-ea"/>
              </a:rPr>
              <a:t>a</a:t>
            </a:r>
            <a:r>
              <a:rPr lang="zh-CN" altLang="en-US" sz="2800" dirty="0">
                <a:latin typeface="+mn-ea"/>
              </a:rPr>
              <a:t>的结点之前，若不存在</a:t>
            </a:r>
            <a:r>
              <a:rPr lang="en-US" altLang="zh-CN" sz="2800" dirty="0">
                <a:latin typeface="+mn-ea"/>
              </a:rPr>
              <a:t>a</a:t>
            </a:r>
            <a:r>
              <a:rPr lang="zh-CN" altLang="en-US" sz="2800" dirty="0">
                <a:latin typeface="+mn-ea"/>
              </a:rPr>
              <a:t>，则把结点</a:t>
            </a:r>
            <a:r>
              <a:rPr lang="en-US" altLang="zh-CN" sz="2800" dirty="0">
                <a:latin typeface="+mn-ea"/>
              </a:rPr>
              <a:t>s</a:t>
            </a:r>
            <a:r>
              <a:rPr lang="zh-CN" altLang="en-US" sz="2800" dirty="0">
                <a:latin typeface="+mn-ea"/>
              </a:rPr>
              <a:t>插入到表尾</a:t>
            </a:r>
          </a:p>
        </p:txBody>
      </p:sp>
      <p:grpSp>
        <p:nvGrpSpPr>
          <p:cNvPr id="2" name="组合 1">
            <a:extLst>
              <a:ext uri="{FF2B5EF4-FFF2-40B4-BE49-F238E27FC236}">
                <a16:creationId xmlns:a16="http://schemas.microsoft.com/office/drawing/2014/main" id="{D6F37E6B-8E20-CD4D-9972-F519FDA594B3}"/>
              </a:ext>
            </a:extLst>
          </p:cNvPr>
          <p:cNvGrpSpPr/>
          <p:nvPr/>
        </p:nvGrpSpPr>
        <p:grpSpPr>
          <a:xfrm>
            <a:off x="3555682" y="2844098"/>
            <a:ext cx="4492939" cy="1758263"/>
            <a:chOff x="3555682" y="2844098"/>
            <a:chExt cx="4492939" cy="1758263"/>
          </a:xfrm>
        </p:grpSpPr>
        <p:grpSp>
          <p:nvGrpSpPr>
            <p:cNvPr id="31" name="组合 30">
              <a:extLst>
                <a:ext uri="{FF2B5EF4-FFF2-40B4-BE49-F238E27FC236}">
                  <a16:creationId xmlns:a16="http://schemas.microsoft.com/office/drawing/2014/main" id="{59C2D01E-83B5-614A-A185-6D4D5C87DA0B}"/>
                </a:ext>
              </a:extLst>
            </p:cNvPr>
            <p:cNvGrpSpPr/>
            <p:nvPr/>
          </p:nvGrpSpPr>
          <p:grpSpPr>
            <a:xfrm>
              <a:off x="3555682" y="3524369"/>
              <a:ext cx="4492939" cy="1077992"/>
              <a:chOff x="7087552" y="1741289"/>
              <a:chExt cx="4492939" cy="1077992"/>
            </a:xfrm>
          </p:grpSpPr>
          <p:grpSp>
            <p:nvGrpSpPr>
              <p:cNvPr id="32" name="组合 31">
                <a:extLst>
                  <a:ext uri="{FF2B5EF4-FFF2-40B4-BE49-F238E27FC236}">
                    <a16:creationId xmlns:a16="http://schemas.microsoft.com/office/drawing/2014/main" id="{0D7BC1DD-4B7E-E647-9F51-2DBE08DEB387}"/>
                  </a:ext>
                </a:extLst>
              </p:cNvPr>
              <p:cNvGrpSpPr/>
              <p:nvPr/>
            </p:nvGrpSpPr>
            <p:grpSpPr>
              <a:xfrm>
                <a:off x="8301990" y="1741289"/>
                <a:ext cx="1165860" cy="708660"/>
                <a:chOff x="7178040" y="1817370"/>
                <a:chExt cx="1165860" cy="708660"/>
              </a:xfrm>
            </p:grpSpPr>
            <p:sp>
              <p:nvSpPr>
                <p:cNvPr id="49" name="矩形 48">
                  <a:extLst>
                    <a:ext uri="{FF2B5EF4-FFF2-40B4-BE49-F238E27FC236}">
                      <a16:creationId xmlns:a16="http://schemas.microsoft.com/office/drawing/2014/main" id="{7F152012-FCBE-F449-92A2-4E6487D6108E}"/>
                    </a:ext>
                  </a:extLst>
                </p:cNvPr>
                <p:cNvSpPr/>
                <p:nvPr/>
              </p:nvSpPr>
              <p:spPr>
                <a:xfrm>
                  <a:off x="7178040" y="1817370"/>
                  <a:ext cx="560070" cy="354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a</a:t>
                  </a:r>
                  <a:endParaRPr kumimoji="1" lang="zh-CN" altLang="en-US" dirty="0">
                    <a:solidFill>
                      <a:schemeClr val="tx1"/>
                    </a:solidFill>
                  </a:endParaRPr>
                </a:p>
              </p:txBody>
            </p:sp>
            <p:sp>
              <p:nvSpPr>
                <p:cNvPr id="50" name="矩形 49">
                  <a:extLst>
                    <a:ext uri="{FF2B5EF4-FFF2-40B4-BE49-F238E27FC236}">
                      <a16:creationId xmlns:a16="http://schemas.microsoft.com/office/drawing/2014/main" id="{6F8429F0-A2F7-654B-97F0-39446E3D41AC}"/>
                    </a:ext>
                  </a:extLst>
                </p:cNvPr>
                <p:cNvSpPr/>
                <p:nvPr/>
              </p:nvSpPr>
              <p:spPr>
                <a:xfrm>
                  <a:off x="7738110" y="1817370"/>
                  <a:ext cx="365759" cy="35433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51" name="直线箭头连接符 50">
                  <a:extLst>
                    <a:ext uri="{FF2B5EF4-FFF2-40B4-BE49-F238E27FC236}">
                      <a16:creationId xmlns:a16="http://schemas.microsoft.com/office/drawing/2014/main" id="{073680B2-CC5F-3149-9C37-94273427D7CE}"/>
                    </a:ext>
                  </a:extLst>
                </p:cNvPr>
                <p:cNvCxnSpPr>
                  <a:cxnSpLocks/>
                  <a:endCxn id="49" idx="2"/>
                </p:cNvCxnSpPr>
                <p:nvPr/>
              </p:nvCxnSpPr>
              <p:spPr>
                <a:xfrm flipV="1">
                  <a:off x="7458075" y="2171700"/>
                  <a:ext cx="0" cy="354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线箭头连接符 52">
                  <a:extLst>
                    <a:ext uri="{FF2B5EF4-FFF2-40B4-BE49-F238E27FC236}">
                      <a16:creationId xmlns:a16="http://schemas.microsoft.com/office/drawing/2014/main" id="{96C066E7-492E-454E-98DC-CE1BDD2E6636}"/>
                    </a:ext>
                  </a:extLst>
                </p:cNvPr>
                <p:cNvCxnSpPr/>
                <p:nvPr/>
              </p:nvCxnSpPr>
              <p:spPr>
                <a:xfrm>
                  <a:off x="7920989" y="1994535"/>
                  <a:ext cx="4229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3" name="组合 32">
                <a:extLst>
                  <a:ext uri="{FF2B5EF4-FFF2-40B4-BE49-F238E27FC236}">
                    <a16:creationId xmlns:a16="http://schemas.microsoft.com/office/drawing/2014/main" id="{86706657-7857-B542-BF3F-571065F497F3}"/>
                  </a:ext>
                </a:extLst>
              </p:cNvPr>
              <p:cNvGrpSpPr/>
              <p:nvPr/>
            </p:nvGrpSpPr>
            <p:grpSpPr>
              <a:xfrm>
                <a:off x="7087552" y="1741289"/>
                <a:ext cx="1165860" cy="1077992"/>
                <a:chOff x="7178040" y="1817370"/>
                <a:chExt cx="1165860" cy="1077992"/>
              </a:xfrm>
            </p:grpSpPr>
            <p:sp>
              <p:nvSpPr>
                <p:cNvPr id="43" name="矩形 42">
                  <a:extLst>
                    <a:ext uri="{FF2B5EF4-FFF2-40B4-BE49-F238E27FC236}">
                      <a16:creationId xmlns:a16="http://schemas.microsoft.com/office/drawing/2014/main" id="{09281C2A-DCE9-3548-8065-986825538FEF}"/>
                    </a:ext>
                  </a:extLst>
                </p:cNvPr>
                <p:cNvSpPr/>
                <p:nvPr/>
              </p:nvSpPr>
              <p:spPr>
                <a:xfrm>
                  <a:off x="7178040" y="1817370"/>
                  <a:ext cx="560070" cy="354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endParaRPr>
                </a:p>
              </p:txBody>
            </p:sp>
            <p:sp>
              <p:nvSpPr>
                <p:cNvPr id="44" name="矩形 43">
                  <a:extLst>
                    <a:ext uri="{FF2B5EF4-FFF2-40B4-BE49-F238E27FC236}">
                      <a16:creationId xmlns:a16="http://schemas.microsoft.com/office/drawing/2014/main" id="{9D68AF3C-F10E-9E40-A10D-1345AB51E63E}"/>
                    </a:ext>
                  </a:extLst>
                </p:cNvPr>
                <p:cNvSpPr/>
                <p:nvPr/>
              </p:nvSpPr>
              <p:spPr>
                <a:xfrm>
                  <a:off x="7738110" y="1817370"/>
                  <a:ext cx="365759" cy="35433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45" name="直线箭头连接符 44">
                  <a:extLst>
                    <a:ext uri="{FF2B5EF4-FFF2-40B4-BE49-F238E27FC236}">
                      <a16:creationId xmlns:a16="http://schemas.microsoft.com/office/drawing/2014/main" id="{242F9A8A-5C1A-4840-B61F-C9BFADA130B3}"/>
                    </a:ext>
                  </a:extLst>
                </p:cNvPr>
                <p:cNvCxnSpPr>
                  <a:cxnSpLocks/>
                  <a:endCxn id="43" idx="2"/>
                </p:cNvCxnSpPr>
                <p:nvPr/>
              </p:nvCxnSpPr>
              <p:spPr>
                <a:xfrm flipV="1">
                  <a:off x="7458075" y="2171700"/>
                  <a:ext cx="0" cy="354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B3DFA6C2-449C-9B43-B717-24AF22717095}"/>
                    </a:ext>
                  </a:extLst>
                </p:cNvPr>
                <p:cNvSpPr txBox="1"/>
                <p:nvPr/>
              </p:nvSpPr>
              <p:spPr>
                <a:xfrm>
                  <a:off x="7360919" y="2526030"/>
                  <a:ext cx="560070" cy="369332"/>
                </a:xfrm>
                <a:prstGeom prst="rect">
                  <a:avLst/>
                </a:prstGeom>
                <a:noFill/>
              </p:spPr>
              <p:txBody>
                <a:bodyPr wrap="square" rtlCol="0">
                  <a:spAutoFit/>
                </a:bodyPr>
                <a:lstStyle/>
                <a:p>
                  <a:r>
                    <a:rPr kumimoji="1" lang="en-US" altLang="zh-CN" dirty="0"/>
                    <a:t>h</a:t>
                  </a:r>
                  <a:endParaRPr kumimoji="1" lang="zh-CN" altLang="en-US" dirty="0"/>
                </a:p>
              </p:txBody>
            </p:sp>
            <p:cxnSp>
              <p:nvCxnSpPr>
                <p:cNvPr id="48" name="直线箭头连接符 47">
                  <a:extLst>
                    <a:ext uri="{FF2B5EF4-FFF2-40B4-BE49-F238E27FC236}">
                      <a16:creationId xmlns:a16="http://schemas.microsoft.com/office/drawing/2014/main" id="{C6BB2E63-D5C8-9C44-9EEF-6C732EC57F58}"/>
                    </a:ext>
                  </a:extLst>
                </p:cNvPr>
                <p:cNvCxnSpPr/>
                <p:nvPr/>
              </p:nvCxnSpPr>
              <p:spPr>
                <a:xfrm>
                  <a:off x="7920989" y="1994535"/>
                  <a:ext cx="4229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4" name="组合 33">
                <a:extLst>
                  <a:ext uri="{FF2B5EF4-FFF2-40B4-BE49-F238E27FC236}">
                    <a16:creationId xmlns:a16="http://schemas.microsoft.com/office/drawing/2014/main" id="{CAD37A72-B18E-DE4B-B597-D81F486351D5}"/>
                  </a:ext>
                </a:extLst>
              </p:cNvPr>
              <p:cNvGrpSpPr/>
              <p:nvPr/>
            </p:nvGrpSpPr>
            <p:grpSpPr>
              <a:xfrm>
                <a:off x="9467849" y="1741289"/>
                <a:ext cx="1165860" cy="708660"/>
                <a:chOff x="7178040" y="1817370"/>
                <a:chExt cx="1165860" cy="708660"/>
              </a:xfrm>
            </p:grpSpPr>
            <p:sp>
              <p:nvSpPr>
                <p:cNvPr id="39" name="矩形 38">
                  <a:extLst>
                    <a:ext uri="{FF2B5EF4-FFF2-40B4-BE49-F238E27FC236}">
                      <a16:creationId xmlns:a16="http://schemas.microsoft.com/office/drawing/2014/main" id="{10A3829D-AF12-2F4B-9BBA-4CBA9B0C784F}"/>
                    </a:ext>
                  </a:extLst>
                </p:cNvPr>
                <p:cNvSpPr/>
                <p:nvPr/>
              </p:nvSpPr>
              <p:spPr>
                <a:xfrm>
                  <a:off x="7178040" y="1817370"/>
                  <a:ext cx="560070" cy="354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c</a:t>
                  </a:r>
                  <a:endParaRPr kumimoji="1" lang="zh-CN" altLang="en-US" dirty="0">
                    <a:solidFill>
                      <a:schemeClr val="tx1"/>
                    </a:solidFill>
                  </a:endParaRPr>
                </a:p>
              </p:txBody>
            </p:sp>
            <p:sp>
              <p:nvSpPr>
                <p:cNvPr id="40" name="矩形 39">
                  <a:extLst>
                    <a:ext uri="{FF2B5EF4-FFF2-40B4-BE49-F238E27FC236}">
                      <a16:creationId xmlns:a16="http://schemas.microsoft.com/office/drawing/2014/main" id="{5B2E86CB-6528-464A-960A-7A0F84777C4F}"/>
                    </a:ext>
                  </a:extLst>
                </p:cNvPr>
                <p:cNvSpPr/>
                <p:nvPr/>
              </p:nvSpPr>
              <p:spPr>
                <a:xfrm>
                  <a:off x="7738110" y="1817370"/>
                  <a:ext cx="365759" cy="35433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41" name="直线箭头连接符 40">
                  <a:extLst>
                    <a:ext uri="{FF2B5EF4-FFF2-40B4-BE49-F238E27FC236}">
                      <a16:creationId xmlns:a16="http://schemas.microsoft.com/office/drawing/2014/main" id="{E913EF71-8FA6-3E44-A305-96B400B01803}"/>
                    </a:ext>
                  </a:extLst>
                </p:cNvPr>
                <p:cNvCxnSpPr>
                  <a:cxnSpLocks/>
                  <a:endCxn id="39" idx="2"/>
                </p:cNvCxnSpPr>
                <p:nvPr/>
              </p:nvCxnSpPr>
              <p:spPr>
                <a:xfrm flipV="1">
                  <a:off x="7458075" y="2171700"/>
                  <a:ext cx="0" cy="354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a:extLst>
                    <a:ext uri="{FF2B5EF4-FFF2-40B4-BE49-F238E27FC236}">
                      <a16:creationId xmlns:a16="http://schemas.microsoft.com/office/drawing/2014/main" id="{2F5A531D-A7BF-C644-83BF-B7AE26B16C7A}"/>
                    </a:ext>
                  </a:extLst>
                </p:cNvPr>
                <p:cNvCxnSpPr/>
                <p:nvPr/>
              </p:nvCxnSpPr>
              <p:spPr>
                <a:xfrm>
                  <a:off x="7920989" y="1994535"/>
                  <a:ext cx="4229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5" name="组合 34">
                <a:extLst>
                  <a:ext uri="{FF2B5EF4-FFF2-40B4-BE49-F238E27FC236}">
                    <a16:creationId xmlns:a16="http://schemas.microsoft.com/office/drawing/2014/main" id="{8B54E3B9-30E4-384C-A997-0A95A392D08F}"/>
                  </a:ext>
                </a:extLst>
              </p:cNvPr>
              <p:cNvGrpSpPr/>
              <p:nvPr/>
            </p:nvGrpSpPr>
            <p:grpSpPr>
              <a:xfrm>
                <a:off x="10654662" y="1741289"/>
                <a:ext cx="925829" cy="708660"/>
                <a:chOff x="7178040" y="1817370"/>
                <a:chExt cx="925829" cy="708660"/>
              </a:xfrm>
            </p:grpSpPr>
            <p:sp>
              <p:nvSpPr>
                <p:cNvPr id="36" name="矩形 35">
                  <a:extLst>
                    <a:ext uri="{FF2B5EF4-FFF2-40B4-BE49-F238E27FC236}">
                      <a16:creationId xmlns:a16="http://schemas.microsoft.com/office/drawing/2014/main" id="{D6969FFE-E7B1-FD43-A735-1A5D5C5A1B12}"/>
                    </a:ext>
                  </a:extLst>
                </p:cNvPr>
                <p:cNvSpPr/>
                <p:nvPr/>
              </p:nvSpPr>
              <p:spPr>
                <a:xfrm>
                  <a:off x="7178040" y="1817370"/>
                  <a:ext cx="560070" cy="354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d</a:t>
                  </a:r>
                  <a:endParaRPr kumimoji="1" lang="zh-CN" altLang="en-US" dirty="0">
                    <a:solidFill>
                      <a:schemeClr val="tx1"/>
                    </a:solidFill>
                  </a:endParaRPr>
                </a:p>
              </p:txBody>
            </p:sp>
            <p:sp>
              <p:nvSpPr>
                <p:cNvPr id="37" name="矩形 36">
                  <a:extLst>
                    <a:ext uri="{FF2B5EF4-FFF2-40B4-BE49-F238E27FC236}">
                      <a16:creationId xmlns:a16="http://schemas.microsoft.com/office/drawing/2014/main" id="{44E43869-F103-7845-BE80-6AC218B233D5}"/>
                    </a:ext>
                  </a:extLst>
                </p:cNvPr>
                <p:cNvSpPr/>
                <p:nvPr/>
              </p:nvSpPr>
              <p:spPr>
                <a:xfrm>
                  <a:off x="7738110" y="1817370"/>
                  <a:ext cx="365759" cy="35433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 dirty="0">
                      <a:solidFill>
                        <a:schemeClr val="tx1"/>
                      </a:solidFill>
                    </a:rPr>
                    <a:t>NULL</a:t>
                  </a:r>
                  <a:endParaRPr kumimoji="1" lang="zh-CN" altLang="en-US" sz="800" dirty="0">
                    <a:solidFill>
                      <a:schemeClr val="tx1"/>
                    </a:solidFill>
                  </a:endParaRPr>
                </a:p>
              </p:txBody>
            </p:sp>
            <p:cxnSp>
              <p:nvCxnSpPr>
                <p:cNvPr id="38" name="直线箭头连接符 37">
                  <a:extLst>
                    <a:ext uri="{FF2B5EF4-FFF2-40B4-BE49-F238E27FC236}">
                      <a16:creationId xmlns:a16="http://schemas.microsoft.com/office/drawing/2014/main" id="{D2077DC1-0081-3E4F-97DB-4B7C77B0A3B3}"/>
                    </a:ext>
                  </a:extLst>
                </p:cNvPr>
                <p:cNvCxnSpPr>
                  <a:cxnSpLocks/>
                  <a:endCxn id="36" idx="2"/>
                </p:cNvCxnSpPr>
                <p:nvPr/>
              </p:nvCxnSpPr>
              <p:spPr>
                <a:xfrm flipV="1">
                  <a:off x="7458075" y="2171700"/>
                  <a:ext cx="0" cy="354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98" name="矩形 97">
              <a:extLst>
                <a:ext uri="{FF2B5EF4-FFF2-40B4-BE49-F238E27FC236}">
                  <a16:creationId xmlns:a16="http://schemas.microsoft.com/office/drawing/2014/main" id="{BDC3D638-FCB6-974C-A98C-A1C624B498EF}"/>
                </a:ext>
              </a:extLst>
            </p:cNvPr>
            <p:cNvSpPr/>
            <p:nvPr/>
          </p:nvSpPr>
          <p:spPr>
            <a:xfrm>
              <a:off x="4293571" y="2844098"/>
              <a:ext cx="560070" cy="354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rgbClr val="C00000"/>
                  </a:solidFill>
                </a:rPr>
                <a:t>b</a:t>
              </a:r>
              <a:endParaRPr kumimoji="1" lang="zh-CN" altLang="en-US" b="1" dirty="0">
                <a:solidFill>
                  <a:srgbClr val="C00000"/>
                </a:solidFill>
              </a:endParaRPr>
            </a:p>
          </p:txBody>
        </p:sp>
        <p:sp>
          <p:nvSpPr>
            <p:cNvPr id="99" name="矩形 98">
              <a:extLst>
                <a:ext uri="{FF2B5EF4-FFF2-40B4-BE49-F238E27FC236}">
                  <a16:creationId xmlns:a16="http://schemas.microsoft.com/office/drawing/2014/main" id="{3EFCFF66-92B4-774A-8427-052106EE7EC2}"/>
                </a:ext>
              </a:extLst>
            </p:cNvPr>
            <p:cNvSpPr/>
            <p:nvPr/>
          </p:nvSpPr>
          <p:spPr>
            <a:xfrm>
              <a:off x="4867275" y="2844098"/>
              <a:ext cx="365759" cy="35433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1" name="组合 10">
            <a:extLst>
              <a:ext uri="{FF2B5EF4-FFF2-40B4-BE49-F238E27FC236}">
                <a16:creationId xmlns:a16="http://schemas.microsoft.com/office/drawing/2014/main" id="{BF4CD170-E3FB-7E4E-B830-F2C98CA79EF3}"/>
              </a:ext>
            </a:extLst>
          </p:cNvPr>
          <p:cNvGrpSpPr/>
          <p:nvPr/>
        </p:nvGrpSpPr>
        <p:grpSpPr>
          <a:xfrm>
            <a:off x="3555682" y="4514850"/>
            <a:ext cx="4492939" cy="2128324"/>
            <a:chOff x="3555682" y="4514850"/>
            <a:chExt cx="4492939" cy="2128324"/>
          </a:xfrm>
        </p:grpSpPr>
        <p:grpSp>
          <p:nvGrpSpPr>
            <p:cNvPr id="100" name="组合 99">
              <a:extLst>
                <a:ext uri="{FF2B5EF4-FFF2-40B4-BE49-F238E27FC236}">
                  <a16:creationId xmlns:a16="http://schemas.microsoft.com/office/drawing/2014/main" id="{5CF72C22-B1DD-5C46-BC76-A732A6B715BB}"/>
                </a:ext>
              </a:extLst>
            </p:cNvPr>
            <p:cNvGrpSpPr/>
            <p:nvPr/>
          </p:nvGrpSpPr>
          <p:grpSpPr>
            <a:xfrm>
              <a:off x="3555682" y="4884911"/>
              <a:ext cx="4492939" cy="1758263"/>
              <a:chOff x="3555682" y="2844098"/>
              <a:chExt cx="4492939" cy="1758263"/>
            </a:xfrm>
            <a:solidFill>
              <a:schemeClr val="accent1">
                <a:lumMod val="20000"/>
                <a:lumOff val="80000"/>
              </a:schemeClr>
            </a:solidFill>
          </p:grpSpPr>
          <p:grpSp>
            <p:nvGrpSpPr>
              <p:cNvPr id="101" name="组合 100">
                <a:extLst>
                  <a:ext uri="{FF2B5EF4-FFF2-40B4-BE49-F238E27FC236}">
                    <a16:creationId xmlns:a16="http://schemas.microsoft.com/office/drawing/2014/main" id="{FE016D8C-B94D-264E-ACE0-85E43539E7DF}"/>
                  </a:ext>
                </a:extLst>
              </p:cNvPr>
              <p:cNvGrpSpPr/>
              <p:nvPr/>
            </p:nvGrpSpPr>
            <p:grpSpPr>
              <a:xfrm>
                <a:off x="3555682" y="3524369"/>
                <a:ext cx="4492939" cy="1077992"/>
                <a:chOff x="7087552" y="1741289"/>
                <a:chExt cx="4492939" cy="1077992"/>
              </a:xfrm>
              <a:grpFill/>
            </p:grpSpPr>
            <p:grpSp>
              <p:nvGrpSpPr>
                <p:cNvPr id="104" name="组合 103">
                  <a:extLst>
                    <a:ext uri="{FF2B5EF4-FFF2-40B4-BE49-F238E27FC236}">
                      <a16:creationId xmlns:a16="http://schemas.microsoft.com/office/drawing/2014/main" id="{BAA56468-1852-8C42-810A-1347012AD9E1}"/>
                    </a:ext>
                  </a:extLst>
                </p:cNvPr>
                <p:cNvGrpSpPr/>
                <p:nvPr/>
              </p:nvGrpSpPr>
              <p:grpSpPr>
                <a:xfrm>
                  <a:off x="8301990" y="1741289"/>
                  <a:ext cx="1165860" cy="708660"/>
                  <a:chOff x="7178040" y="1817370"/>
                  <a:chExt cx="1165860" cy="708660"/>
                </a:xfrm>
                <a:grpFill/>
              </p:grpSpPr>
              <p:sp>
                <p:nvSpPr>
                  <p:cNvPr id="120" name="矩形 119">
                    <a:extLst>
                      <a:ext uri="{FF2B5EF4-FFF2-40B4-BE49-F238E27FC236}">
                        <a16:creationId xmlns:a16="http://schemas.microsoft.com/office/drawing/2014/main" id="{AE1B0FE8-1A56-274E-B54F-31719F1899E9}"/>
                      </a:ext>
                    </a:extLst>
                  </p:cNvPr>
                  <p:cNvSpPr/>
                  <p:nvPr/>
                </p:nvSpPr>
                <p:spPr>
                  <a:xfrm>
                    <a:off x="7178040" y="1817370"/>
                    <a:ext cx="560070" cy="35433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a</a:t>
                    </a:r>
                    <a:endParaRPr kumimoji="1" lang="zh-CN" altLang="en-US" dirty="0">
                      <a:solidFill>
                        <a:schemeClr val="tx1"/>
                      </a:solidFill>
                    </a:endParaRPr>
                  </a:p>
                </p:txBody>
              </p:sp>
              <p:sp>
                <p:nvSpPr>
                  <p:cNvPr id="121" name="矩形 120">
                    <a:extLst>
                      <a:ext uri="{FF2B5EF4-FFF2-40B4-BE49-F238E27FC236}">
                        <a16:creationId xmlns:a16="http://schemas.microsoft.com/office/drawing/2014/main" id="{B125A303-D874-A042-826C-F4876B8B6EE4}"/>
                      </a:ext>
                    </a:extLst>
                  </p:cNvPr>
                  <p:cNvSpPr/>
                  <p:nvPr/>
                </p:nvSpPr>
                <p:spPr>
                  <a:xfrm>
                    <a:off x="7738110" y="1817370"/>
                    <a:ext cx="365759" cy="35433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22" name="直线箭头连接符 121">
                    <a:extLst>
                      <a:ext uri="{FF2B5EF4-FFF2-40B4-BE49-F238E27FC236}">
                        <a16:creationId xmlns:a16="http://schemas.microsoft.com/office/drawing/2014/main" id="{905EE68B-8CEC-B541-937C-92CFC5809A97}"/>
                      </a:ext>
                    </a:extLst>
                  </p:cNvPr>
                  <p:cNvCxnSpPr>
                    <a:cxnSpLocks/>
                    <a:endCxn id="120" idx="2"/>
                  </p:cNvCxnSpPr>
                  <p:nvPr/>
                </p:nvCxnSpPr>
                <p:spPr>
                  <a:xfrm flipV="1">
                    <a:off x="7458075" y="2171700"/>
                    <a:ext cx="0" cy="354330"/>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124" name="直线箭头连接符 123">
                    <a:extLst>
                      <a:ext uri="{FF2B5EF4-FFF2-40B4-BE49-F238E27FC236}">
                        <a16:creationId xmlns:a16="http://schemas.microsoft.com/office/drawing/2014/main" id="{C94542C2-87AC-4D4A-8526-483C2BA98575}"/>
                      </a:ext>
                    </a:extLst>
                  </p:cNvPr>
                  <p:cNvCxnSpPr/>
                  <p:nvPr/>
                </p:nvCxnSpPr>
                <p:spPr>
                  <a:xfrm>
                    <a:off x="7920989" y="1994535"/>
                    <a:ext cx="422911" cy="0"/>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105" name="组合 104">
                  <a:extLst>
                    <a:ext uri="{FF2B5EF4-FFF2-40B4-BE49-F238E27FC236}">
                      <a16:creationId xmlns:a16="http://schemas.microsoft.com/office/drawing/2014/main" id="{033DAE71-DE9D-5A4D-86F7-9559A5483155}"/>
                    </a:ext>
                  </a:extLst>
                </p:cNvPr>
                <p:cNvGrpSpPr/>
                <p:nvPr/>
              </p:nvGrpSpPr>
              <p:grpSpPr>
                <a:xfrm>
                  <a:off x="7087552" y="1741289"/>
                  <a:ext cx="925829" cy="1077992"/>
                  <a:chOff x="7178040" y="1817370"/>
                  <a:chExt cx="925829" cy="1077992"/>
                </a:xfrm>
                <a:grpFill/>
              </p:grpSpPr>
              <p:sp>
                <p:nvSpPr>
                  <p:cNvPr id="115" name="矩形 114">
                    <a:extLst>
                      <a:ext uri="{FF2B5EF4-FFF2-40B4-BE49-F238E27FC236}">
                        <a16:creationId xmlns:a16="http://schemas.microsoft.com/office/drawing/2014/main" id="{36EDB627-222F-EA4F-A5AE-71EC8F9A4928}"/>
                      </a:ext>
                    </a:extLst>
                  </p:cNvPr>
                  <p:cNvSpPr/>
                  <p:nvPr/>
                </p:nvSpPr>
                <p:spPr>
                  <a:xfrm>
                    <a:off x="7178040" y="1817370"/>
                    <a:ext cx="560070" cy="35433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endParaRPr>
                  </a:p>
                </p:txBody>
              </p:sp>
              <p:sp>
                <p:nvSpPr>
                  <p:cNvPr id="116" name="矩形 115">
                    <a:extLst>
                      <a:ext uri="{FF2B5EF4-FFF2-40B4-BE49-F238E27FC236}">
                        <a16:creationId xmlns:a16="http://schemas.microsoft.com/office/drawing/2014/main" id="{3443B6B4-F29D-1241-B236-09E37E791589}"/>
                      </a:ext>
                    </a:extLst>
                  </p:cNvPr>
                  <p:cNvSpPr/>
                  <p:nvPr/>
                </p:nvSpPr>
                <p:spPr>
                  <a:xfrm>
                    <a:off x="7738110" y="1817370"/>
                    <a:ext cx="365759" cy="35433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7" name="直线箭头连接符 116">
                    <a:extLst>
                      <a:ext uri="{FF2B5EF4-FFF2-40B4-BE49-F238E27FC236}">
                        <a16:creationId xmlns:a16="http://schemas.microsoft.com/office/drawing/2014/main" id="{2067A158-9F50-884E-8B31-2FD296EC0C0A}"/>
                      </a:ext>
                    </a:extLst>
                  </p:cNvPr>
                  <p:cNvCxnSpPr>
                    <a:cxnSpLocks/>
                    <a:endCxn id="115" idx="2"/>
                  </p:cNvCxnSpPr>
                  <p:nvPr/>
                </p:nvCxnSpPr>
                <p:spPr>
                  <a:xfrm flipV="1">
                    <a:off x="7458075" y="2171700"/>
                    <a:ext cx="0" cy="354330"/>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sp>
                <p:nvSpPr>
                  <p:cNvPr id="118" name="文本框 117">
                    <a:extLst>
                      <a:ext uri="{FF2B5EF4-FFF2-40B4-BE49-F238E27FC236}">
                        <a16:creationId xmlns:a16="http://schemas.microsoft.com/office/drawing/2014/main" id="{2C9EE5D6-0A1B-F444-8474-C28D288E9256}"/>
                      </a:ext>
                    </a:extLst>
                  </p:cNvPr>
                  <p:cNvSpPr txBox="1"/>
                  <p:nvPr/>
                </p:nvSpPr>
                <p:spPr>
                  <a:xfrm>
                    <a:off x="7360919" y="2526030"/>
                    <a:ext cx="560070" cy="369332"/>
                  </a:xfrm>
                  <a:prstGeom prst="rect">
                    <a:avLst/>
                  </a:prstGeom>
                  <a:noFill/>
                </p:spPr>
                <p:txBody>
                  <a:bodyPr wrap="square" rtlCol="0">
                    <a:spAutoFit/>
                  </a:bodyPr>
                  <a:lstStyle/>
                  <a:p>
                    <a:r>
                      <a:rPr kumimoji="1" lang="en-US" altLang="zh-CN" dirty="0"/>
                      <a:t>h</a:t>
                    </a:r>
                    <a:endParaRPr kumimoji="1" lang="zh-CN" altLang="en-US" dirty="0"/>
                  </a:p>
                </p:txBody>
              </p:sp>
            </p:grpSp>
            <p:grpSp>
              <p:nvGrpSpPr>
                <p:cNvPr id="106" name="组合 105">
                  <a:extLst>
                    <a:ext uri="{FF2B5EF4-FFF2-40B4-BE49-F238E27FC236}">
                      <a16:creationId xmlns:a16="http://schemas.microsoft.com/office/drawing/2014/main" id="{82094FFC-0F98-5449-BB39-B694747143BE}"/>
                    </a:ext>
                  </a:extLst>
                </p:cNvPr>
                <p:cNvGrpSpPr/>
                <p:nvPr/>
              </p:nvGrpSpPr>
              <p:grpSpPr>
                <a:xfrm>
                  <a:off x="9467849" y="1741289"/>
                  <a:ext cx="1165860" cy="708660"/>
                  <a:chOff x="7178040" y="1817370"/>
                  <a:chExt cx="1165860" cy="708660"/>
                </a:xfrm>
                <a:grpFill/>
              </p:grpSpPr>
              <p:sp>
                <p:nvSpPr>
                  <p:cNvPr id="111" name="矩形 110">
                    <a:extLst>
                      <a:ext uri="{FF2B5EF4-FFF2-40B4-BE49-F238E27FC236}">
                        <a16:creationId xmlns:a16="http://schemas.microsoft.com/office/drawing/2014/main" id="{DE89535E-D4A9-FA4B-9268-D370275D3258}"/>
                      </a:ext>
                    </a:extLst>
                  </p:cNvPr>
                  <p:cNvSpPr/>
                  <p:nvPr/>
                </p:nvSpPr>
                <p:spPr>
                  <a:xfrm>
                    <a:off x="7178040" y="1817370"/>
                    <a:ext cx="560070" cy="35433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c</a:t>
                    </a:r>
                    <a:endParaRPr kumimoji="1" lang="zh-CN" altLang="en-US" dirty="0">
                      <a:solidFill>
                        <a:schemeClr val="tx1"/>
                      </a:solidFill>
                    </a:endParaRPr>
                  </a:p>
                </p:txBody>
              </p:sp>
              <p:sp>
                <p:nvSpPr>
                  <p:cNvPr id="112" name="矩形 111">
                    <a:extLst>
                      <a:ext uri="{FF2B5EF4-FFF2-40B4-BE49-F238E27FC236}">
                        <a16:creationId xmlns:a16="http://schemas.microsoft.com/office/drawing/2014/main" id="{E4166C9C-DA0B-5C4E-B0F4-BD8CE48F5B7C}"/>
                      </a:ext>
                    </a:extLst>
                  </p:cNvPr>
                  <p:cNvSpPr/>
                  <p:nvPr/>
                </p:nvSpPr>
                <p:spPr>
                  <a:xfrm>
                    <a:off x="7738110" y="1817370"/>
                    <a:ext cx="365759" cy="35433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3" name="直线箭头连接符 112">
                    <a:extLst>
                      <a:ext uri="{FF2B5EF4-FFF2-40B4-BE49-F238E27FC236}">
                        <a16:creationId xmlns:a16="http://schemas.microsoft.com/office/drawing/2014/main" id="{ECD0847F-5F58-474A-A26E-A8B1586B397F}"/>
                      </a:ext>
                    </a:extLst>
                  </p:cNvPr>
                  <p:cNvCxnSpPr>
                    <a:cxnSpLocks/>
                    <a:endCxn id="111" idx="2"/>
                  </p:cNvCxnSpPr>
                  <p:nvPr/>
                </p:nvCxnSpPr>
                <p:spPr>
                  <a:xfrm flipV="1">
                    <a:off x="7458075" y="2171700"/>
                    <a:ext cx="0" cy="354330"/>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114" name="直线箭头连接符 113">
                    <a:extLst>
                      <a:ext uri="{FF2B5EF4-FFF2-40B4-BE49-F238E27FC236}">
                        <a16:creationId xmlns:a16="http://schemas.microsoft.com/office/drawing/2014/main" id="{B7BA2E64-270E-A545-866C-7A7D7C91D9FC}"/>
                      </a:ext>
                    </a:extLst>
                  </p:cNvPr>
                  <p:cNvCxnSpPr/>
                  <p:nvPr/>
                </p:nvCxnSpPr>
                <p:spPr>
                  <a:xfrm>
                    <a:off x="7920989" y="1994535"/>
                    <a:ext cx="422911" cy="0"/>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107" name="组合 106">
                  <a:extLst>
                    <a:ext uri="{FF2B5EF4-FFF2-40B4-BE49-F238E27FC236}">
                      <a16:creationId xmlns:a16="http://schemas.microsoft.com/office/drawing/2014/main" id="{6FE3D093-D4BB-DA45-987A-09E3B5A6D9A0}"/>
                    </a:ext>
                  </a:extLst>
                </p:cNvPr>
                <p:cNvGrpSpPr/>
                <p:nvPr/>
              </p:nvGrpSpPr>
              <p:grpSpPr>
                <a:xfrm>
                  <a:off x="10654662" y="1741289"/>
                  <a:ext cx="925829" cy="708660"/>
                  <a:chOff x="7178040" y="1817370"/>
                  <a:chExt cx="925829" cy="708660"/>
                </a:xfrm>
                <a:grpFill/>
              </p:grpSpPr>
              <p:sp>
                <p:nvSpPr>
                  <p:cNvPr id="108" name="矩形 107">
                    <a:extLst>
                      <a:ext uri="{FF2B5EF4-FFF2-40B4-BE49-F238E27FC236}">
                        <a16:creationId xmlns:a16="http://schemas.microsoft.com/office/drawing/2014/main" id="{F95BCA07-4525-BB42-A738-0B7DFF671DA1}"/>
                      </a:ext>
                    </a:extLst>
                  </p:cNvPr>
                  <p:cNvSpPr/>
                  <p:nvPr/>
                </p:nvSpPr>
                <p:spPr>
                  <a:xfrm>
                    <a:off x="7178040" y="1817370"/>
                    <a:ext cx="560070" cy="35433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d</a:t>
                    </a:r>
                    <a:endParaRPr kumimoji="1" lang="zh-CN" altLang="en-US" dirty="0">
                      <a:solidFill>
                        <a:schemeClr val="tx1"/>
                      </a:solidFill>
                    </a:endParaRPr>
                  </a:p>
                </p:txBody>
              </p:sp>
              <p:sp>
                <p:nvSpPr>
                  <p:cNvPr id="109" name="矩形 108">
                    <a:extLst>
                      <a:ext uri="{FF2B5EF4-FFF2-40B4-BE49-F238E27FC236}">
                        <a16:creationId xmlns:a16="http://schemas.microsoft.com/office/drawing/2014/main" id="{5C06E9A2-E1C5-2C48-A6FB-53328E8F358C}"/>
                      </a:ext>
                    </a:extLst>
                  </p:cNvPr>
                  <p:cNvSpPr/>
                  <p:nvPr/>
                </p:nvSpPr>
                <p:spPr>
                  <a:xfrm>
                    <a:off x="7738110" y="1817370"/>
                    <a:ext cx="365759" cy="35433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 dirty="0">
                        <a:solidFill>
                          <a:schemeClr val="tx1"/>
                        </a:solidFill>
                      </a:rPr>
                      <a:t>NULL</a:t>
                    </a:r>
                    <a:endParaRPr kumimoji="1" lang="zh-CN" altLang="en-US" sz="800" dirty="0">
                      <a:solidFill>
                        <a:schemeClr val="tx1"/>
                      </a:solidFill>
                    </a:endParaRPr>
                  </a:p>
                </p:txBody>
              </p:sp>
              <p:cxnSp>
                <p:nvCxnSpPr>
                  <p:cNvPr id="110" name="直线箭头连接符 109">
                    <a:extLst>
                      <a:ext uri="{FF2B5EF4-FFF2-40B4-BE49-F238E27FC236}">
                        <a16:creationId xmlns:a16="http://schemas.microsoft.com/office/drawing/2014/main" id="{170A0D78-9D6A-D040-8110-B8F440E2A72F}"/>
                      </a:ext>
                    </a:extLst>
                  </p:cNvPr>
                  <p:cNvCxnSpPr>
                    <a:cxnSpLocks/>
                    <a:endCxn id="108" idx="2"/>
                  </p:cNvCxnSpPr>
                  <p:nvPr/>
                </p:nvCxnSpPr>
                <p:spPr>
                  <a:xfrm flipV="1">
                    <a:off x="7458075" y="2171700"/>
                    <a:ext cx="0" cy="354330"/>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grpSp>
          <p:sp>
            <p:nvSpPr>
              <p:cNvPr id="102" name="矩形 101">
                <a:extLst>
                  <a:ext uri="{FF2B5EF4-FFF2-40B4-BE49-F238E27FC236}">
                    <a16:creationId xmlns:a16="http://schemas.microsoft.com/office/drawing/2014/main" id="{5AE90FAB-FE36-0B43-AA38-F19AE2D26BFA}"/>
                  </a:ext>
                </a:extLst>
              </p:cNvPr>
              <p:cNvSpPr/>
              <p:nvPr/>
            </p:nvSpPr>
            <p:spPr>
              <a:xfrm>
                <a:off x="4293571" y="2844098"/>
                <a:ext cx="560070" cy="35433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rgbClr val="C00000"/>
                    </a:solidFill>
                  </a:rPr>
                  <a:t>b</a:t>
                </a:r>
                <a:endParaRPr kumimoji="1" lang="zh-CN" altLang="en-US" b="1" dirty="0">
                  <a:solidFill>
                    <a:srgbClr val="C00000"/>
                  </a:solidFill>
                </a:endParaRPr>
              </a:p>
            </p:txBody>
          </p:sp>
          <p:sp>
            <p:nvSpPr>
              <p:cNvPr id="103" name="矩形 102">
                <a:extLst>
                  <a:ext uri="{FF2B5EF4-FFF2-40B4-BE49-F238E27FC236}">
                    <a16:creationId xmlns:a16="http://schemas.microsoft.com/office/drawing/2014/main" id="{CD3463EB-3474-FC4D-91DC-2ADC9FE1FBFA}"/>
                  </a:ext>
                </a:extLst>
              </p:cNvPr>
              <p:cNvSpPr/>
              <p:nvPr/>
            </p:nvSpPr>
            <p:spPr>
              <a:xfrm>
                <a:off x="4867275" y="2844098"/>
                <a:ext cx="365759" cy="35433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cxnSp>
          <p:nvCxnSpPr>
            <p:cNvPr id="5" name="直线箭头连接符 4">
              <a:extLst>
                <a:ext uri="{FF2B5EF4-FFF2-40B4-BE49-F238E27FC236}">
                  <a16:creationId xmlns:a16="http://schemas.microsoft.com/office/drawing/2014/main" id="{301393B7-91EC-FC47-ABB4-131C65D1917D}"/>
                </a:ext>
              </a:extLst>
            </p:cNvPr>
            <p:cNvCxnSpPr/>
            <p:nvPr/>
          </p:nvCxnSpPr>
          <p:spPr>
            <a:xfrm>
              <a:off x="4721542" y="4514850"/>
              <a:ext cx="0" cy="370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曲线连接符 7">
              <a:extLst>
                <a:ext uri="{FF2B5EF4-FFF2-40B4-BE49-F238E27FC236}">
                  <a16:creationId xmlns:a16="http://schemas.microsoft.com/office/drawing/2014/main" id="{E24A56C9-4322-C644-9FA5-9FC7E6809AC1}"/>
                </a:ext>
              </a:extLst>
            </p:cNvPr>
            <p:cNvCxnSpPr>
              <a:stCxn id="116" idx="0"/>
              <a:endCxn id="102" idx="1"/>
            </p:cNvCxnSpPr>
            <p:nvPr/>
          </p:nvCxnSpPr>
          <p:spPr>
            <a:xfrm rot="16200000" flipV="1">
              <a:off x="4044549" y="5311098"/>
              <a:ext cx="503106" cy="5061"/>
            </a:xfrm>
            <a:prstGeom prst="curvedConnector4">
              <a:avLst>
                <a:gd name="adj1" fmla="val 32393"/>
                <a:gd name="adj2" fmla="val 813040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曲线连接符 9">
              <a:extLst>
                <a:ext uri="{FF2B5EF4-FFF2-40B4-BE49-F238E27FC236}">
                  <a16:creationId xmlns:a16="http://schemas.microsoft.com/office/drawing/2014/main" id="{B682BB85-D54D-F64D-A2AE-A90A8A302199}"/>
                </a:ext>
              </a:extLst>
            </p:cNvPr>
            <p:cNvCxnSpPr>
              <a:stCxn id="103" idx="3"/>
              <a:endCxn id="120" idx="1"/>
            </p:cNvCxnSpPr>
            <p:nvPr/>
          </p:nvCxnSpPr>
          <p:spPr>
            <a:xfrm flipH="1">
              <a:off x="4770120" y="5062076"/>
              <a:ext cx="462914" cy="680271"/>
            </a:xfrm>
            <a:prstGeom prst="curvedConnector5">
              <a:avLst>
                <a:gd name="adj1" fmla="val -49383"/>
                <a:gd name="adj2" fmla="val 50000"/>
                <a:gd name="adj3" fmla="val 149383"/>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5634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标题 1">
            <a:extLst>
              <a:ext uri="{FF2B5EF4-FFF2-40B4-BE49-F238E27FC236}">
                <a16:creationId xmlns:a16="http://schemas.microsoft.com/office/drawing/2014/main" id="{9D4BA5E1-05B3-9A4C-839E-B9DFFA43F081}"/>
              </a:ext>
            </a:extLst>
          </p:cNvPr>
          <p:cNvSpPr txBox="1">
            <a:spLocks/>
          </p:cNvSpPr>
          <p:nvPr/>
        </p:nvSpPr>
        <p:spPr>
          <a:xfrm>
            <a:off x="0" y="0"/>
            <a:ext cx="8596668" cy="807192"/>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sz="4000" b="1" dirty="0">
                <a:solidFill>
                  <a:schemeClr val="tx2"/>
                </a:solidFill>
                <a:latin typeface="STKaiti" charset="-122"/>
                <a:ea typeface="STKaiti" charset="-122"/>
                <a:cs typeface="STKaiti" charset="-122"/>
              </a:rPr>
              <a:t>第</a:t>
            </a:r>
            <a:r>
              <a:rPr kumimoji="1" lang="en-US" altLang="zh-CN" sz="4000" b="1" dirty="0">
                <a:solidFill>
                  <a:schemeClr val="tx2"/>
                </a:solidFill>
                <a:latin typeface="STKaiti" charset="-122"/>
                <a:ea typeface="STKaiti" charset="-122"/>
                <a:cs typeface="STKaiti" charset="-122"/>
              </a:rPr>
              <a:t>2</a:t>
            </a:r>
            <a:r>
              <a:rPr kumimoji="1" lang="zh-CN" altLang="en-US" sz="4000" b="1" dirty="0">
                <a:solidFill>
                  <a:schemeClr val="tx2"/>
                </a:solidFill>
                <a:latin typeface="STKaiti" charset="-122"/>
                <a:ea typeface="STKaiti" charset="-122"/>
                <a:cs typeface="STKaiti" charset="-122"/>
              </a:rPr>
              <a:t>章 线性结构</a:t>
            </a:r>
            <a:r>
              <a:rPr kumimoji="1" lang="en-US" altLang="zh-CN" sz="4000" b="1" dirty="0">
                <a:solidFill>
                  <a:schemeClr val="tx2"/>
                </a:solidFill>
                <a:latin typeface="STKaiti" charset="-122"/>
                <a:ea typeface="STKaiti" charset="-122"/>
                <a:cs typeface="STKaiti" charset="-122"/>
              </a:rPr>
              <a:t>——</a:t>
            </a:r>
            <a:r>
              <a:rPr kumimoji="1" lang="zh-CN" altLang="en-US" sz="4000" b="1" dirty="0">
                <a:solidFill>
                  <a:schemeClr val="tx2"/>
                </a:solidFill>
                <a:latin typeface="STKaiti" charset="-122"/>
                <a:ea typeface="STKaiti" charset="-122"/>
                <a:cs typeface="STKaiti" charset="-122"/>
              </a:rPr>
              <a:t>线性表的应用示例</a:t>
            </a:r>
            <a:endParaRPr kumimoji="1" lang="zh-CN" altLang="en-US" sz="4000" b="1" dirty="0">
              <a:latin typeface="STKaiti" charset="-122"/>
              <a:ea typeface="STKaiti" charset="-122"/>
              <a:cs typeface="STKaiti" charset="-122"/>
            </a:endParaRPr>
          </a:p>
        </p:txBody>
      </p:sp>
      <p:sp>
        <p:nvSpPr>
          <p:cNvPr id="52" name="文本框 51">
            <a:extLst>
              <a:ext uri="{FF2B5EF4-FFF2-40B4-BE49-F238E27FC236}">
                <a16:creationId xmlns:a16="http://schemas.microsoft.com/office/drawing/2014/main" id="{37ABF54E-C32B-2C49-AE48-E7CB901D5F46}"/>
              </a:ext>
            </a:extLst>
          </p:cNvPr>
          <p:cNvSpPr txBox="1"/>
          <p:nvPr/>
        </p:nvSpPr>
        <p:spPr>
          <a:xfrm>
            <a:off x="496093" y="1564050"/>
            <a:ext cx="11208227" cy="954107"/>
          </a:xfrm>
          <a:prstGeom prst="rect">
            <a:avLst/>
          </a:prstGeom>
          <a:noFill/>
        </p:spPr>
        <p:txBody>
          <a:bodyPr wrap="square" rtlCol="0">
            <a:spAutoFit/>
          </a:bodyPr>
          <a:lstStyle/>
          <a:p>
            <a:r>
              <a:rPr lang="zh-CN" altLang="en-US" sz="2800" dirty="0">
                <a:latin typeface="+mn-ea"/>
              </a:rPr>
              <a:t>例</a:t>
            </a:r>
            <a:r>
              <a:rPr lang="en-US" altLang="zh-CN" sz="2800" dirty="0">
                <a:latin typeface="+mn-ea"/>
              </a:rPr>
              <a:t>4:</a:t>
            </a:r>
            <a:r>
              <a:rPr lang="zh-CN" altLang="en-US" sz="2800" dirty="0">
                <a:latin typeface="+mn-ea"/>
              </a:rPr>
              <a:t> 编写一个算法将两个按元素值递增有序排列的顺序表归并成一个按元素值递增有序排列的顺序表</a:t>
            </a:r>
          </a:p>
        </p:txBody>
      </p:sp>
      <p:graphicFrame>
        <p:nvGraphicFramePr>
          <p:cNvPr id="4" name="表格 3">
            <a:extLst>
              <a:ext uri="{FF2B5EF4-FFF2-40B4-BE49-F238E27FC236}">
                <a16:creationId xmlns:a16="http://schemas.microsoft.com/office/drawing/2014/main" id="{8D3F690E-D09A-3B44-81A8-3749F88048C9}"/>
              </a:ext>
            </a:extLst>
          </p:cNvPr>
          <p:cNvGraphicFramePr>
            <a:graphicFrameLocks noGrp="1"/>
          </p:cNvGraphicFramePr>
          <p:nvPr>
            <p:extLst>
              <p:ext uri="{D42A27DB-BD31-4B8C-83A1-F6EECF244321}">
                <p14:modId xmlns:p14="http://schemas.microsoft.com/office/powerpoint/2010/main" val="2638188924"/>
              </p:ext>
            </p:extLst>
          </p:nvPr>
        </p:nvGraphicFramePr>
        <p:xfrm>
          <a:off x="1517650" y="2891366"/>
          <a:ext cx="8128002" cy="112776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782219738"/>
                    </a:ext>
                  </a:extLst>
                </a:gridCol>
                <a:gridCol w="1354667">
                  <a:extLst>
                    <a:ext uri="{9D8B030D-6E8A-4147-A177-3AD203B41FA5}">
                      <a16:colId xmlns:a16="http://schemas.microsoft.com/office/drawing/2014/main" val="1021842646"/>
                    </a:ext>
                  </a:extLst>
                </a:gridCol>
                <a:gridCol w="1354667">
                  <a:extLst>
                    <a:ext uri="{9D8B030D-6E8A-4147-A177-3AD203B41FA5}">
                      <a16:colId xmlns:a16="http://schemas.microsoft.com/office/drawing/2014/main" val="602575950"/>
                    </a:ext>
                  </a:extLst>
                </a:gridCol>
                <a:gridCol w="1354667">
                  <a:extLst>
                    <a:ext uri="{9D8B030D-6E8A-4147-A177-3AD203B41FA5}">
                      <a16:colId xmlns:a16="http://schemas.microsoft.com/office/drawing/2014/main" val="2236655237"/>
                    </a:ext>
                  </a:extLst>
                </a:gridCol>
                <a:gridCol w="1354667">
                  <a:extLst>
                    <a:ext uri="{9D8B030D-6E8A-4147-A177-3AD203B41FA5}">
                      <a16:colId xmlns:a16="http://schemas.microsoft.com/office/drawing/2014/main" val="3931801492"/>
                    </a:ext>
                  </a:extLst>
                </a:gridCol>
                <a:gridCol w="1354667">
                  <a:extLst>
                    <a:ext uri="{9D8B030D-6E8A-4147-A177-3AD203B41FA5}">
                      <a16:colId xmlns:a16="http://schemas.microsoft.com/office/drawing/2014/main" val="4111632739"/>
                    </a:ext>
                  </a:extLst>
                </a:gridCol>
              </a:tblGrid>
              <a:tr h="1040554">
                <a:tc>
                  <a:txBody>
                    <a:bodyPr/>
                    <a:lstStyle/>
                    <a:p>
                      <a:endParaRPr lang="en-US" altLang="zh-CN" dirty="0">
                        <a:solidFill>
                          <a:schemeClr val="tx1"/>
                        </a:solidFill>
                      </a:endParaRPr>
                    </a:p>
                    <a:p>
                      <a:pPr algn="ctr"/>
                      <a:r>
                        <a:rPr lang="en-US" altLang="zh-CN" sz="3200" dirty="0">
                          <a:solidFill>
                            <a:schemeClr val="tx1"/>
                          </a:solidFill>
                        </a:rPr>
                        <a:t>1</a:t>
                      </a:r>
                      <a:endParaRPr lang="zh-CN" altLang="en-US" sz="3200" dirty="0">
                        <a:solidFill>
                          <a:schemeClr val="tx1"/>
                        </a:solidFill>
                      </a:endParaRPr>
                    </a:p>
                  </a:txBody>
                  <a:tcPr>
                    <a:solidFill>
                      <a:schemeClr val="accent2">
                        <a:lumMod val="40000"/>
                        <a:lumOff val="6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800" dirty="0">
                        <a:solidFill>
                          <a:schemeClr val="tx1"/>
                        </a:solidFill>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3200" dirty="0">
                          <a:solidFill>
                            <a:schemeClr val="tx1"/>
                          </a:solidFill>
                        </a:rPr>
                        <a:t>2</a:t>
                      </a:r>
                      <a:endParaRPr lang="zh-CN" altLang="en-US" sz="3200" dirty="0">
                        <a:solidFill>
                          <a:schemeClr val="tx1"/>
                        </a:solidFill>
                      </a:endParaRPr>
                    </a:p>
                    <a:p>
                      <a:pPr algn="ctr"/>
                      <a:endParaRPr lang="zh-CN" altLang="en-US" dirty="0">
                        <a:solidFill>
                          <a:schemeClr val="tx1"/>
                        </a:solidFill>
                      </a:endParaRPr>
                    </a:p>
                  </a:txBody>
                  <a:tcPr>
                    <a:solidFill>
                      <a:schemeClr val="accent2">
                        <a:lumMod val="40000"/>
                        <a:lumOff val="60000"/>
                      </a:schemeClr>
                    </a:solidFill>
                  </a:tcPr>
                </a:tc>
                <a:tc>
                  <a:txBody>
                    <a:bodyPr/>
                    <a:lstStyle/>
                    <a:p>
                      <a:endParaRPr lang="en-US" altLang="zh-CN" dirty="0">
                        <a:solidFill>
                          <a:schemeClr val="tx1"/>
                        </a:solidFill>
                      </a:endParaRPr>
                    </a:p>
                    <a:p>
                      <a:pPr algn="ctr"/>
                      <a:r>
                        <a:rPr lang="en-US" altLang="zh-CN" sz="3200" dirty="0">
                          <a:solidFill>
                            <a:schemeClr val="tx1"/>
                          </a:solidFill>
                        </a:rPr>
                        <a:t>4</a:t>
                      </a:r>
                      <a:endParaRPr lang="zh-CN" altLang="en-US" sz="3200" dirty="0">
                        <a:solidFill>
                          <a:schemeClr val="tx1"/>
                        </a:solidFill>
                      </a:endParaRPr>
                    </a:p>
                  </a:txBody>
                  <a:tcPr>
                    <a:solidFill>
                      <a:schemeClr val="accent2">
                        <a:lumMod val="40000"/>
                        <a:lumOff val="6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800" dirty="0">
                        <a:solidFill>
                          <a:schemeClr val="tx1"/>
                        </a:solidFill>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3200" dirty="0">
                          <a:solidFill>
                            <a:schemeClr val="tx1"/>
                          </a:solidFill>
                        </a:rPr>
                        <a:t>7</a:t>
                      </a:r>
                      <a:endParaRPr lang="zh-CN" altLang="en-US" sz="3200" dirty="0">
                        <a:solidFill>
                          <a:schemeClr val="tx1"/>
                        </a:solidFill>
                      </a:endParaRPr>
                    </a:p>
                  </a:txBody>
                  <a:tcPr>
                    <a:solidFill>
                      <a:schemeClr val="accent2">
                        <a:lumMod val="40000"/>
                        <a:lumOff val="60000"/>
                      </a:schemeClr>
                    </a:solidFill>
                  </a:tcPr>
                </a:tc>
                <a:tc>
                  <a:txBody>
                    <a:bodyPr/>
                    <a:lstStyle/>
                    <a:p>
                      <a:endParaRPr lang="en-US" altLang="zh-CN" dirty="0">
                        <a:solidFill>
                          <a:schemeClr val="tx1"/>
                        </a:solidFill>
                      </a:endParaRPr>
                    </a:p>
                    <a:p>
                      <a:pPr algn="ctr"/>
                      <a:r>
                        <a:rPr lang="en-US" altLang="zh-CN" sz="3200" dirty="0">
                          <a:solidFill>
                            <a:schemeClr val="tx1"/>
                          </a:solidFill>
                        </a:rPr>
                        <a:t>6</a:t>
                      </a:r>
                      <a:endParaRPr lang="zh-CN" altLang="en-US" sz="3200" dirty="0">
                        <a:solidFill>
                          <a:schemeClr val="tx1"/>
                        </a:solidFill>
                      </a:endParaRPr>
                    </a:p>
                  </a:txBody>
                  <a:tcPr>
                    <a:solidFill>
                      <a:schemeClr val="accent2">
                        <a:lumMod val="40000"/>
                        <a:lumOff val="6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800" dirty="0">
                        <a:solidFill>
                          <a:schemeClr val="tx1"/>
                        </a:solidFill>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lang="zh-CN" altLang="en-US" sz="3200" dirty="0">
                        <a:solidFill>
                          <a:schemeClr val="tx1"/>
                        </a:solidFill>
                      </a:endParaRPr>
                    </a:p>
                  </a:txBody>
                  <a:tcPr>
                    <a:solidFill>
                      <a:schemeClr val="accent2">
                        <a:lumMod val="40000"/>
                        <a:lumOff val="60000"/>
                      </a:schemeClr>
                    </a:solidFill>
                  </a:tcPr>
                </a:tc>
                <a:extLst>
                  <a:ext uri="{0D108BD9-81ED-4DB2-BD59-A6C34878D82A}">
                    <a16:rowId xmlns:a16="http://schemas.microsoft.com/office/drawing/2014/main" val="1789142980"/>
                  </a:ext>
                </a:extLst>
              </a:tr>
            </a:tbl>
          </a:graphicData>
        </a:graphic>
      </p:graphicFrame>
      <p:graphicFrame>
        <p:nvGraphicFramePr>
          <p:cNvPr id="5" name="表格 4">
            <a:extLst>
              <a:ext uri="{FF2B5EF4-FFF2-40B4-BE49-F238E27FC236}">
                <a16:creationId xmlns:a16="http://schemas.microsoft.com/office/drawing/2014/main" id="{5D3BB9CD-E33C-0944-9A49-564115EC47A2}"/>
              </a:ext>
            </a:extLst>
          </p:cNvPr>
          <p:cNvGraphicFramePr>
            <a:graphicFrameLocks noGrp="1"/>
          </p:cNvGraphicFramePr>
          <p:nvPr>
            <p:extLst>
              <p:ext uri="{D42A27DB-BD31-4B8C-83A1-F6EECF244321}">
                <p14:modId xmlns:p14="http://schemas.microsoft.com/office/powerpoint/2010/main" val="1425536802"/>
              </p:ext>
            </p:extLst>
          </p:nvPr>
        </p:nvGraphicFramePr>
        <p:xfrm>
          <a:off x="1517650" y="4701116"/>
          <a:ext cx="8128002" cy="112776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782219738"/>
                    </a:ext>
                  </a:extLst>
                </a:gridCol>
                <a:gridCol w="1354667">
                  <a:extLst>
                    <a:ext uri="{9D8B030D-6E8A-4147-A177-3AD203B41FA5}">
                      <a16:colId xmlns:a16="http://schemas.microsoft.com/office/drawing/2014/main" val="1021842646"/>
                    </a:ext>
                  </a:extLst>
                </a:gridCol>
                <a:gridCol w="1354667">
                  <a:extLst>
                    <a:ext uri="{9D8B030D-6E8A-4147-A177-3AD203B41FA5}">
                      <a16:colId xmlns:a16="http://schemas.microsoft.com/office/drawing/2014/main" val="602575950"/>
                    </a:ext>
                  </a:extLst>
                </a:gridCol>
                <a:gridCol w="1354667">
                  <a:extLst>
                    <a:ext uri="{9D8B030D-6E8A-4147-A177-3AD203B41FA5}">
                      <a16:colId xmlns:a16="http://schemas.microsoft.com/office/drawing/2014/main" val="2236655237"/>
                    </a:ext>
                  </a:extLst>
                </a:gridCol>
                <a:gridCol w="1354667">
                  <a:extLst>
                    <a:ext uri="{9D8B030D-6E8A-4147-A177-3AD203B41FA5}">
                      <a16:colId xmlns:a16="http://schemas.microsoft.com/office/drawing/2014/main" val="3931801492"/>
                    </a:ext>
                  </a:extLst>
                </a:gridCol>
                <a:gridCol w="1354667">
                  <a:extLst>
                    <a:ext uri="{9D8B030D-6E8A-4147-A177-3AD203B41FA5}">
                      <a16:colId xmlns:a16="http://schemas.microsoft.com/office/drawing/2014/main" val="4111632739"/>
                    </a:ext>
                  </a:extLst>
                </a:gridCol>
              </a:tblGrid>
              <a:tr h="1040554">
                <a:tc>
                  <a:txBody>
                    <a:bodyPr/>
                    <a:lstStyle/>
                    <a:p>
                      <a:endParaRPr lang="en-US" altLang="zh-CN" dirty="0">
                        <a:solidFill>
                          <a:schemeClr val="tx1"/>
                        </a:solidFill>
                      </a:endParaRPr>
                    </a:p>
                    <a:p>
                      <a:pPr algn="ctr"/>
                      <a:r>
                        <a:rPr lang="en-US" altLang="zh-CN" sz="3200" dirty="0">
                          <a:solidFill>
                            <a:schemeClr val="tx1"/>
                          </a:solidFill>
                        </a:rPr>
                        <a:t>2</a:t>
                      </a:r>
                      <a:endParaRPr lang="zh-CN" altLang="en-US" sz="3200" dirty="0">
                        <a:solidFill>
                          <a:schemeClr val="tx1"/>
                        </a:solidFill>
                      </a:endParaRPr>
                    </a:p>
                  </a:txBody>
                  <a:tcPr>
                    <a:solidFill>
                      <a:schemeClr val="accent2">
                        <a:lumMod val="40000"/>
                        <a:lumOff val="6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800" dirty="0">
                        <a:solidFill>
                          <a:schemeClr val="tx1"/>
                        </a:solidFill>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3200" dirty="0">
                          <a:solidFill>
                            <a:schemeClr val="tx1"/>
                          </a:solidFill>
                        </a:rPr>
                        <a:t>3</a:t>
                      </a:r>
                      <a:endParaRPr lang="zh-CN" altLang="en-US" sz="3200" dirty="0">
                        <a:solidFill>
                          <a:schemeClr val="tx1"/>
                        </a:solidFill>
                      </a:endParaRPr>
                    </a:p>
                    <a:p>
                      <a:pPr algn="ctr"/>
                      <a:endParaRPr lang="zh-CN" altLang="en-US" dirty="0">
                        <a:solidFill>
                          <a:schemeClr val="tx1"/>
                        </a:solidFill>
                      </a:endParaRPr>
                    </a:p>
                  </a:txBody>
                  <a:tcPr>
                    <a:solidFill>
                      <a:schemeClr val="accent2">
                        <a:lumMod val="40000"/>
                        <a:lumOff val="60000"/>
                      </a:schemeClr>
                    </a:solidFill>
                  </a:tcPr>
                </a:tc>
                <a:tc>
                  <a:txBody>
                    <a:bodyPr/>
                    <a:lstStyle/>
                    <a:p>
                      <a:endParaRPr lang="en-US" altLang="zh-CN" dirty="0">
                        <a:solidFill>
                          <a:schemeClr val="tx1"/>
                        </a:solidFill>
                      </a:endParaRPr>
                    </a:p>
                    <a:p>
                      <a:pPr algn="ctr"/>
                      <a:r>
                        <a:rPr lang="en-US" altLang="zh-CN" sz="3200" dirty="0">
                          <a:solidFill>
                            <a:schemeClr val="tx1"/>
                          </a:solidFill>
                        </a:rPr>
                        <a:t>5</a:t>
                      </a:r>
                      <a:endParaRPr lang="zh-CN" altLang="en-US" sz="3200" dirty="0">
                        <a:solidFill>
                          <a:schemeClr val="tx1"/>
                        </a:solidFill>
                      </a:endParaRPr>
                    </a:p>
                  </a:txBody>
                  <a:tcPr>
                    <a:solidFill>
                      <a:schemeClr val="accent2">
                        <a:lumMod val="40000"/>
                        <a:lumOff val="6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800" dirty="0">
                        <a:solidFill>
                          <a:schemeClr val="tx1"/>
                        </a:solidFill>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3200" dirty="0">
                          <a:solidFill>
                            <a:schemeClr val="tx1"/>
                          </a:solidFill>
                        </a:rPr>
                        <a:t>7</a:t>
                      </a:r>
                      <a:endParaRPr lang="zh-CN" altLang="en-US" sz="3200" dirty="0">
                        <a:solidFill>
                          <a:schemeClr val="tx1"/>
                        </a:solidFill>
                      </a:endParaRPr>
                    </a:p>
                  </a:txBody>
                  <a:tcPr>
                    <a:solidFill>
                      <a:schemeClr val="accent2">
                        <a:lumMod val="40000"/>
                        <a:lumOff val="60000"/>
                      </a:schemeClr>
                    </a:solidFill>
                  </a:tcPr>
                </a:tc>
                <a:tc>
                  <a:txBody>
                    <a:bodyPr/>
                    <a:lstStyle/>
                    <a:p>
                      <a:endParaRPr lang="en-US" altLang="zh-CN" dirty="0">
                        <a:solidFill>
                          <a:schemeClr val="tx1"/>
                        </a:solidFill>
                      </a:endParaRPr>
                    </a:p>
                    <a:p>
                      <a:pPr algn="ctr"/>
                      <a:r>
                        <a:rPr lang="en-US" altLang="zh-CN" sz="3200" dirty="0">
                          <a:solidFill>
                            <a:schemeClr val="tx1"/>
                          </a:solidFill>
                        </a:rPr>
                        <a:t>9</a:t>
                      </a:r>
                      <a:endParaRPr lang="zh-CN" altLang="en-US" sz="3200" dirty="0">
                        <a:solidFill>
                          <a:schemeClr val="tx1"/>
                        </a:solidFill>
                      </a:endParaRPr>
                    </a:p>
                  </a:txBody>
                  <a:tcPr>
                    <a:solidFill>
                      <a:schemeClr val="accent2">
                        <a:lumMod val="40000"/>
                        <a:lumOff val="6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800" dirty="0">
                        <a:solidFill>
                          <a:schemeClr val="tx1"/>
                        </a:solidFill>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3200" dirty="0">
                          <a:solidFill>
                            <a:schemeClr val="tx1"/>
                          </a:solidFill>
                        </a:rPr>
                        <a:t>12</a:t>
                      </a:r>
                      <a:endParaRPr lang="zh-CN" altLang="en-US" sz="3200" dirty="0">
                        <a:solidFill>
                          <a:schemeClr val="tx1"/>
                        </a:solidFill>
                      </a:endParaRPr>
                    </a:p>
                  </a:txBody>
                  <a:tcPr>
                    <a:solidFill>
                      <a:schemeClr val="accent2">
                        <a:lumMod val="40000"/>
                        <a:lumOff val="60000"/>
                      </a:schemeClr>
                    </a:solidFill>
                  </a:tcPr>
                </a:tc>
                <a:extLst>
                  <a:ext uri="{0D108BD9-81ED-4DB2-BD59-A6C34878D82A}">
                    <a16:rowId xmlns:a16="http://schemas.microsoft.com/office/drawing/2014/main" val="1789142980"/>
                  </a:ext>
                </a:extLst>
              </a:tr>
            </a:tbl>
          </a:graphicData>
        </a:graphic>
      </p:graphicFrame>
      <p:cxnSp>
        <p:nvCxnSpPr>
          <p:cNvPr id="3" name="直线箭头连接符 2">
            <a:extLst>
              <a:ext uri="{FF2B5EF4-FFF2-40B4-BE49-F238E27FC236}">
                <a16:creationId xmlns:a16="http://schemas.microsoft.com/office/drawing/2014/main" id="{049466A7-17CD-D243-B922-7F4E335E1028}"/>
              </a:ext>
            </a:extLst>
          </p:cNvPr>
          <p:cNvCxnSpPr/>
          <p:nvPr/>
        </p:nvCxnSpPr>
        <p:spPr>
          <a:xfrm flipV="1">
            <a:off x="2137410" y="4019126"/>
            <a:ext cx="0" cy="46143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 name="直线箭头连接符 7">
            <a:extLst>
              <a:ext uri="{FF2B5EF4-FFF2-40B4-BE49-F238E27FC236}">
                <a16:creationId xmlns:a16="http://schemas.microsoft.com/office/drawing/2014/main" id="{E69A6093-A359-524E-84BD-7EA3B8991711}"/>
              </a:ext>
            </a:extLst>
          </p:cNvPr>
          <p:cNvCxnSpPr/>
          <p:nvPr/>
        </p:nvCxnSpPr>
        <p:spPr>
          <a:xfrm flipV="1">
            <a:off x="2137410" y="5828876"/>
            <a:ext cx="0" cy="461434"/>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09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372930-536A-CB46-8283-0092CB13466D}"/>
              </a:ext>
            </a:extLst>
          </p:cNvPr>
          <p:cNvSpPr>
            <a:spLocks noGrp="1"/>
          </p:cNvSpPr>
          <p:nvPr>
            <p:ph type="title"/>
          </p:nvPr>
        </p:nvSpPr>
        <p:spPr>
          <a:xfrm>
            <a:off x="1804255" y="521240"/>
            <a:ext cx="8911687" cy="1280890"/>
          </a:xfrm>
        </p:spPr>
        <p:txBody>
          <a:bodyPr>
            <a:normAutofit/>
          </a:bodyPr>
          <a:lstStyle/>
          <a:p>
            <a:r>
              <a:rPr kumimoji="1" lang="zh-CN" altLang="en-US" sz="4400" dirty="0"/>
              <a:t>本节课主要内容</a:t>
            </a:r>
          </a:p>
        </p:txBody>
      </p:sp>
      <p:sp>
        <p:nvSpPr>
          <p:cNvPr id="9" name="标题 1">
            <a:extLst>
              <a:ext uri="{FF2B5EF4-FFF2-40B4-BE49-F238E27FC236}">
                <a16:creationId xmlns:a16="http://schemas.microsoft.com/office/drawing/2014/main" id="{E5A91807-FB6D-D946-8844-19F3A7AA3230}"/>
              </a:ext>
            </a:extLst>
          </p:cNvPr>
          <p:cNvSpPr txBox="1">
            <a:spLocks/>
          </p:cNvSpPr>
          <p:nvPr/>
        </p:nvSpPr>
        <p:spPr>
          <a:xfrm>
            <a:off x="1529934" y="2156460"/>
            <a:ext cx="8911687" cy="305562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Wingdings" pitchFamily="2" charset="2"/>
              <a:buChar char="l"/>
            </a:pPr>
            <a:r>
              <a:rPr kumimoji="1" lang="zh-CN" altLang="en-US" dirty="0"/>
              <a:t>循环链表和双向链表</a:t>
            </a:r>
            <a:endParaRPr kumimoji="1" lang="en-US" altLang="zh-CN" dirty="0"/>
          </a:p>
          <a:p>
            <a:pPr marL="571500" indent="-571500">
              <a:buFont typeface="Wingdings" pitchFamily="2" charset="2"/>
              <a:buChar char="l"/>
            </a:pPr>
            <a:endParaRPr kumimoji="1" lang="en-US" altLang="zh-CN" dirty="0"/>
          </a:p>
          <a:p>
            <a:pPr marL="571500" indent="-571500">
              <a:buFont typeface="Wingdings" pitchFamily="2" charset="2"/>
              <a:buChar char="l"/>
            </a:pPr>
            <a:r>
              <a:rPr kumimoji="1" lang="zh-CN" altLang="en-US" dirty="0"/>
              <a:t>线性表的应用示例</a:t>
            </a:r>
            <a:endParaRPr kumimoji="1" lang="en-US" altLang="zh-CN" dirty="0"/>
          </a:p>
          <a:p>
            <a:pPr marL="571500" indent="-571500">
              <a:buFont typeface="Wingdings" pitchFamily="2" charset="2"/>
              <a:buChar char="l"/>
            </a:pPr>
            <a:endParaRPr kumimoji="1" lang="en-US" altLang="zh-CN" dirty="0"/>
          </a:p>
          <a:p>
            <a:pPr marL="571500" indent="-571500">
              <a:buFont typeface="Wingdings" pitchFamily="2" charset="2"/>
              <a:buChar char="l"/>
            </a:pPr>
            <a:r>
              <a:rPr kumimoji="1" lang="zh-CN" altLang="en-US" dirty="0"/>
              <a:t>特殊线性表</a:t>
            </a:r>
            <a:r>
              <a:rPr kumimoji="1" lang="en-US" altLang="zh-CN" dirty="0"/>
              <a:t>——</a:t>
            </a:r>
            <a:r>
              <a:rPr kumimoji="1" lang="zh-CN" altLang="en-US" dirty="0"/>
              <a:t>栈</a:t>
            </a:r>
            <a:endParaRPr kumimoji="1" lang="en-US" altLang="zh-CN" dirty="0"/>
          </a:p>
          <a:p>
            <a:pPr marL="742950" indent="-742950">
              <a:buFont typeface="+mj-ea"/>
              <a:buAutoNum type="circleNumDbPlain"/>
            </a:pPr>
            <a:endParaRPr kumimoji="1" lang="zh-CN" altLang="en-US" dirty="0"/>
          </a:p>
        </p:txBody>
      </p:sp>
    </p:spTree>
    <p:extLst>
      <p:ext uri="{BB962C8B-B14F-4D97-AF65-F5344CB8AC3E}">
        <p14:creationId xmlns:p14="http://schemas.microsoft.com/office/powerpoint/2010/main" val="100400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标题 1">
            <a:extLst>
              <a:ext uri="{FF2B5EF4-FFF2-40B4-BE49-F238E27FC236}">
                <a16:creationId xmlns:a16="http://schemas.microsoft.com/office/drawing/2014/main" id="{9D4BA5E1-05B3-9A4C-839E-B9DFFA43F081}"/>
              </a:ext>
            </a:extLst>
          </p:cNvPr>
          <p:cNvSpPr txBox="1">
            <a:spLocks/>
          </p:cNvSpPr>
          <p:nvPr/>
        </p:nvSpPr>
        <p:spPr>
          <a:xfrm>
            <a:off x="0" y="0"/>
            <a:ext cx="8596668" cy="807192"/>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sz="4000" b="1" dirty="0">
                <a:solidFill>
                  <a:schemeClr val="tx2"/>
                </a:solidFill>
                <a:latin typeface="STKaiti" charset="-122"/>
                <a:ea typeface="STKaiti" charset="-122"/>
                <a:cs typeface="STKaiti" charset="-122"/>
              </a:rPr>
              <a:t>第</a:t>
            </a:r>
            <a:r>
              <a:rPr kumimoji="1" lang="en-US" altLang="zh-CN" sz="4000" b="1" dirty="0">
                <a:solidFill>
                  <a:schemeClr val="tx2"/>
                </a:solidFill>
                <a:latin typeface="STKaiti" charset="-122"/>
                <a:ea typeface="STKaiti" charset="-122"/>
                <a:cs typeface="STKaiti" charset="-122"/>
              </a:rPr>
              <a:t>2</a:t>
            </a:r>
            <a:r>
              <a:rPr kumimoji="1" lang="zh-CN" altLang="en-US" sz="4000" b="1" dirty="0">
                <a:solidFill>
                  <a:schemeClr val="tx2"/>
                </a:solidFill>
                <a:latin typeface="STKaiti" charset="-122"/>
                <a:ea typeface="STKaiti" charset="-122"/>
                <a:cs typeface="STKaiti" charset="-122"/>
              </a:rPr>
              <a:t>章 线性结构</a:t>
            </a:r>
            <a:r>
              <a:rPr kumimoji="1" lang="en-US" altLang="zh-CN" sz="4000" b="1" dirty="0">
                <a:solidFill>
                  <a:schemeClr val="tx2"/>
                </a:solidFill>
                <a:latin typeface="STKaiti" charset="-122"/>
                <a:ea typeface="STKaiti" charset="-122"/>
                <a:cs typeface="STKaiti" charset="-122"/>
              </a:rPr>
              <a:t>——</a:t>
            </a:r>
            <a:r>
              <a:rPr kumimoji="1" lang="zh-CN" altLang="en-US" sz="4000" b="1" dirty="0">
                <a:solidFill>
                  <a:schemeClr val="tx2"/>
                </a:solidFill>
                <a:latin typeface="STKaiti" charset="-122"/>
                <a:ea typeface="STKaiti" charset="-122"/>
                <a:cs typeface="STKaiti" charset="-122"/>
              </a:rPr>
              <a:t>线性表的应用示例</a:t>
            </a:r>
            <a:endParaRPr kumimoji="1" lang="zh-CN" altLang="en-US" sz="4000" b="1" dirty="0">
              <a:latin typeface="STKaiti" charset="-122"/>
              <a:ea typeface="STKaiti" charset="-122"/>
              <a:cs typeface="STKaiti" charset="-122"/>
            </a:endParaRPr>
          </a:p>
        </p:txBody>
      </p:sp>
      <p:sp>
        <p:nvSpPr>
          <p:cNvPr id="52" name="文本框 51">
            <a:extLst>
              <a:ext uri="{FF2B5EF4-FFF2-40B4-BE49-F238E27FC236}">
                <a16:creationId xmlns:a16="http://schemas.microsoft.com/office/drawing/2014/main" id="{37ABF54E-C32B-2C49-AE48-E7CB901D5F46}"/>
              </a:ext>
            </a:extLst>
          </p:cNvPr>
          <p:cNvSpPr txBox="1"/>
          <p:nvPr/>
        </p:nvSpPr>
        <p:spPr>
          <a:xfrm>
            <a:off x="496093" y="1564050"/>
            <a:ext cx="11208227" cy="954107"/>
          </a:xfrm>
          <a:prstGeom prst="rect">
            <a:avLst/>
          </a:prstGeom>
          <a:noFill/>
        </p:spPr>
        <p:txBody>
          <a:bodyPr wrap="square" rtlCol="0">
            <a:spAutoFit/>
          </a:bodyPr>
          <a:lstStyle/>
          <a:p>
            <a:r>
              <a:rPr lang="zh-CN" altLang="en-US" sz="2800" dirty="0">
                <a:latin typeface="+mn-ea"/>
              </a:rPr>
              <a:t>例</a:t>
            </a:r>
            <a:r>
              <a:rPr lang="en-US" altLang="zh-CN" sz="2800" dirty="0">
                <a:latin typeface="+mn-ea"/>
              </a:rPr>
              <a:t>5:</a:t>
            </a:r>
            <a:r>
              <a:rPr lang="zh-CN" altLang="en-US" sz="2800" dirty="0">
                <a:latin typeface="+mn-ea"/>
              </a:rPr>
              <a:t> 编写一个算法将两个按元素值递增有序排列的单链表归并成一个按元素值递增有序排列的单链表</a:t>
            </a:r>
          </a:p>
        </p:txBody>
      </p:sp>
      <p:grpSp>
        <p:nvGrpSpPr>
          <p:cNvPr id="4" name="组合 3">
            <a:extLst>
              <a:ext uri="{FF2B5EF4-FFF2-40B4-BE49-F238E27FC236}">
                <a16:creationId xmlns:a16="http://schemas.microsoft.com/office/drawing/2014/main" id="{17BCA6BA-D375-D649-A137-B72D2E6FB5DF}"/>
              </a:ext>
            </a:extLst>
          </p:cNvPr>
          <p:cNvGrpSpPr/>
          <p:nvPr/>
        </p:nvGrpSpPr>
        <p:grpSpPr>
          <a:xfrm>
            <a:off x="1932622" y="3275015"/>
            <a:ext cx="4492939" cy="1077992"/>
            <a:chOff x="7087552" y="1741289"/>
            <a:chExt cx="4492939" cy="1077992"/>
          </a:xfrm>
        </p:grpSpPr>
        <p:grpSp>
          <p:nvGrpSpPr>
            <p:cNvPr id="5" name="组合 4">
              <a:extLst>
                <a:ext uri="{FF2B5EF4-FFF2-40B4-BE49-F238E27FC236}">
                  <a16:creationId xmlns:a16="http://schemas.microsoft.com/office/drawing/2014/main" id="{615DF36A-0305-FF46-A96B-5D702615521D}"/>
                </a:ext>
              </a:extLst>
            </p:cNvPr>
            <p:cNvGrpSpPr/>
            <p:nvPr/>
          </p:nvGrpSpPr>
          <p:grpSpPr>
            <a:xfrm>
              <a:off x="8301990" y="1741289"/>
              <a:ext cx="1165860" cy="1077992"/>
              <a:chOff x="7178040" y="1817370"/>
              <a:chExt cx="1165860" cy="1077992"/>
            </a:xfrm>
          </p:grpSpPr>
          <p:sp>
            <p:nvSpPr>
              <p:cNvPr id="21" name="矩形 20">
                <a:extLst>
                  <a:ext uri="{FF2B5EF4-FFF2-40B4-BE49-F238E27FC236}">
                    <a16:creationId xmlns:a16="http://schemas.microsoft.com/office/drawing/2014/main" id="{7B1904EC-97B7-D340-BD2C-83754403D8A2}"/>
                  </a:ext>
                </a:extLst>
              </p:cNvPr>
              <p:cNvSpPr/>
              <p:nvPr/>
            </p:nvSpPr>
            <p:spPr>
              <a:xfrm>
                <a:off x="7178040" y="1817370"/>
                <a:ext cx="560070" cy="354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1</a:t>
                </a:r>
                <a:endParaRPr kumimoji="1" lang="zh-CN" altLang="en-US" b="1" dirty="0">
                  <a:solidFill>
                    <a:schemeClr val="tx1"/>
                  </a:solidFill>
                </a:endParaRPr>
              </a:p>
            </p:txBody>
          </p:sp>
          <p:sp>
            <p:nvSpPr>
              <p:cNvPr id="22" name="矩形 21">
                <a:extLst>
                  <a:ext uri="{FF2B5EF4-FFF2-40B4-BE49-F238E27FC236}">
                    <a16:creationId xmlns:a16="http://schemas.microsoft.com/office/drawing/2014/main" id="{BBA3A31F-C3E0-CA4A-966B-29DCD252EB02}"/>
                  </a:ext>
                </a:extLst>
              </p:cNvPr>
              <p:cNvSpPr/>
              <p:nvPr/>
            </p:nvSpPr>
            <p:spPr>
              <a:xfrm>
                <a:off x="7738110" y="1817370"/>
                <a:ext cx="365759" cy="35433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a:p>
            </p:txBody>
          </p:sp>
          <p:cxnSp>
            <p:nvCxnSpPr>
              <p:cNvPr id="23" name="直线箭头连接符 22">
                <a:extLst>
                  <a:ext uri="{FF2B5EF4-FFF2-40B4-BE49-F238E27FC236}">
                    <a16:creationId xmlns:a16="http://schemas.microsoft.com/office/drawing/2014/main" id="{AB5ABEF2-8EAA-D34A-859F-4E1A551A86FF}"/>
                  </a:ext>
                </a:extLst>
              </p:cNvPr>
              <p:cNvCxnSpPr>
                <a:cxnSpLocks/>
                <a:endCxn id="21" idx="2"/>
              </p:cNvCxnSpPr>
              <p:nvPr/>
            </p:nvCxnSpPr>
            <p:spPr>
              <a:xfrm flipV="1">
                <a:off x="7458075" y="2171700"/>
                <a:ext cx="0" cy="354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D52FD38B-E05E-734B-81AF-1326039E52F0}"/>
                  </a:ext>
                </a:extLst>
              </p:cNvPr>
              <p:cNvSpPr txBox="1"/>
              <p:nvPr/>
            </p:nvSpPr>
            <p:spPr>
              <a:xfrm>
                <a:off x="7360919" y="2526030"/>
                <a:ext cx="560070" cy="369332"/>
              </a:xfrm>
              <a:prstGeom prst="rect">
                <a:avLst/>
              </a:prstGeom>
              <a:noFill/>
            </p:spPr>
            <p:txBody>
              <a:bodyPr wrap="square" rtlCol="0">
                <a:spAutoFit/>
              </a:bodyPr>
              <a:lstStyle/>
              <a:p>
                <a:r>
                  <a:rPr kumimoji="1" lang="en-US" altLang="zh-CN" b="1" dirty="0"/>
                  <a:t>p</a:t>
                </a:r>
                <a:endParaRPr kumimoji="1" lang="zh-CN" altLang="en-US" b="1" dirty="0"/>
              </a:p>
            </p:txBody>
          </p:sp>
          <p:cxnSp>
            <p:nvCxnSpPr>
              <p:cNvPr id="25" name="直线箭头连接符 24">
                <a:extLst>
                  <a:ext uri="{FF2B5EF4-FFF2-40B4-BE49-F238E27FC236}">
                    <a16:creationId xmlns:a16="http://schemas.microsoft.com/office/drawing/2014/main" id="{2E8684B1-6381-9745-8F67-79FA283F9119}"/>
                  </a:ext>
                </a:extLst>
              </p:cNvPr>
              <p:cNvCxnSpPr/>
              <p:nvPr/>
            </p:nvCxnSpPr>
            <p:spPr>
              <a:xfrm>
                <a:off x="7920989" y="1994535"/>
                <a:ext cx="4229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 name="组合 5">
              <a:extLst>
                <a:ext uri="{FF2B5EF4-FFF2-40B4-BE49-F238E27FC236}">
                  <a16:creationId xmlns:a16="http://schemas.microsoft.com/office/drawing/2014/main" id="{2C79618B-AE3E-1E40-9FD0-9076E035F66D}"/>
                </a:ext>
              </a:extLst>
            </p:cNvPr>
            <p:cNvGrpSpPr/>
            <p:nvPr/>
          </p:nvGrpSpPr>
          <p:grpSpPr>
            <a:xfrm>
              <a:off x="7087552" y="1741289"/>
              <a:ext cx="1165860" cy="1077992"/>
              <a:chOff x="7178040" y="1817370"/>
              <a:chExt cx="1165860" cy="1077992"/>
            </a:xfrm>
          </p:grpSpPr>
          <p:sp>
            <p:nvSpPr>
              <p:cNvPr id="16" name="矩形 15">
                <a:extLst>
                  <a:ext uri="{FF2B5EF4-FFF2-40B4-BE49-F238E27FC236}">
                    <a16:creationId xmlns:a16="http://schemas.microsoft.com/office/drawing/2014/main" id="{3F3B5A8E-D849-C446-BB5E-81D4F3D28D79}"/>
                  </a:ext>
                </a:extLst>
              </p:cNvPr>
              <p:cNvSpPr/>
              <p:nvPr/>
            </p:nvSpPr>
            <p:spPr>
              <a:xfrm>
                <a:off x="7178040" y="1817370"/>
                <a:ext cx="560070" cy="354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solidFill>
                    <a:schemeClr val="tx1"/>
                  </a:solidFill>
                </a:endParaRPr>
              </a:p>
            </p:txBody>
          </p:sp>
          <p:sp>
            <p:nvSpPr>
              <p:cNvPr id="17" name="矩形 16">
                <a:extLst>
                  <a:ext uri="{FF2B5EF4-FFF2-40B4-BE49-F238E27FC236}">
                    <a16:creationId xmlns:a16="http://schemas.microsoft.com/office/drawing/2014/main" id="{4FC7DD6F-A46E-9147-A0B6-7921C2C0B154}"/>
                  </a:ext>
                </a:extLst>
              </p:cNvPr>
              <p:cNvSpPr/>
              <p:nvPr/>
            </p:nvSpPr>
            <p:spPr>
              <a:xfrm>
                <a:off x="7738110" y="1817370"/>
                <a:ext cx="365759" cy="35433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a:p>
            </p:txBody>
          </p:sp>
          <p:cxnSp>
            <p:nvCxnSpPr>
              <p:cNvPr id="18" name="直线箭头连接符 17">
                <a:extLst>
                  <a:ext uri="{FF2B5EF4-FFF2-40B4-BE49-F238E27FC236}">
                    <a16:creationId xmlns:a16="http://schemas.microsoft.com/office/drawing/2014/main" id="{DB19EA36-7D28-C647-8B7E-26FA0BB88D0C}"/>
                  </a:ext>
                </a:extLst>
              </p:cNvPr>
              <p:cNvCxnSpPr>
                <a:cxnSpLocks/>
                <a:endCxn id="16" idx="2"/>
              </p:cNvCxnSpPr>
              <p:nvPr/>
            </p:nvCxnSpPr>
            <p:spPr>
              <a:xfrm flipV="1">
                <a:off x="7458075" y="2171700"/>
                <a:ext cx="0" cy="354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5B049B7-E1CC-D740-B69D-CD243D112C4A}"/>
                  </a:ext>
                </a:extLst>
              </p:cNvPr>
              <p:cNvSpPr txBox="1"/>
              <p:nvPr/>
            </p:nvSpPr>
            <p:spPr>
              <a:xfrm>
                <a:off x="7360919" y="2526030"/>
                <a:ext cx="560070" cy="369332"/>
              </a:xfrm>
              <a:prstGeom prst="rect">
                <a:avLst/>
              </a:prstGeom>
              <a:noFill/>
            </p:spPr>
            <p:txBody>
              <a:bodyPr wrap="square" rtlCol="0">
                <a:spAutoFit/>
              </a:bodyPr>
              <a:lstStyle/>
              <a:p>
                <a:r>
                  <a:rPr kumimoji="1" lang="en-US" altLang="zh-CN" b="1" dirty="0"/>
                  <a:t>h</a:t>
                </a:r>
                <a:endParaRPr kumimoji="1" lang="zh-CN" altLang="en-US" b="1" dirty="0"/>
              </a:p>
            </p:txBody>
          </p:sp>
          <p:cxnSp>
            <p:nvCxnSpPr>
              <p:cNvPr id="20" name="直线箭头连接符 19">
                <a:extLst>
                  <a:ext uri="{FF2B5EF4-FFF2-40B4-BE49-F238E27FC236}">
                    <a16:creationId xmlns:a16="http://schemas.microsoft.com/office/drawing/2014/main" id="{318F5C03-9832-DC4A-9D8F-7EAEB22B0811}"/>
                  </a:ext>
                </a:extLst>
              </p:cNvPr>
              <p:cNvCxnSpPr/>
              <p:nvPr/>
            </p:nvCxnSpPr>
            <p:spPr>
              <a:xfrm>
                <a:off x="7920989" y="1994535"/>
                <a:ext cx="4229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 name="组合 6">
              <a:extLst>
                <a:ext uri="{FF2B5EF4-FFF2-40B4-BE49-F238E27FC236}">
                  <a16:creationId xmlns:a16="http://schemas.microsoft.com/office/drawing/2014/main" id="{43EC4D2A-6368-7043-BC76-85D48A29137C}"/>
                </a:ext>
              </a:extLst>
            </p:cNvPr>
            <p:cNvGrpSpPr/>
            <p:nvPr/>
          </p:nvGrpSpPr>
          <p:grpSpPr>
            <a:xfrm>
              <a:off x="9467849" y="1741289"/>
              <a:ext cx="1165860" cy="354330"/>
              <a:chOff x="7178040" y="1817370"/>
              <a:chExt cx="1165860" cy="354330"/>
            </a:xfrm>
          </p:grpSpPr>
          <p:sp>
            <p:nvSpPr>
              <p:cNvPr id="12" name="矩形 11">
                <a:extLst>
                  <a:ext uri="{FF2B5EF4-FFF2-40B4-BE49-F238E27FC236}">
                    <a16:creationId xmlns:a16="http://schemas.microsoft.com/office/drawing/2014/main" id="{9DEE3E99-7B85-6142-81EF-872A2ABD5F09}"/>
                  </a:ext>
                </a:extLst>
              </p:cNvPr>
              <p:cNvSpPr/>
              <p:nvPr/>
            </p:nvSpPr>
            <p:spPr>
              <a:xfrm>
                <a:off x="7178040" y="1817370"/>
                <a:ext cx="560070" cy="354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2</a:t>
                </a:r>
                <a:endParaRPr kumimoji="1" lang="zh-CN" altLang="en-US" b="1" dirty="0">
                  <a:solidFill>
                    <a:schemeClr val="tx1"/>
                  </a:solidFill>
                </a:endParaRPr>
              </a:p>
            </p:txBody>
          </p:sp>
          <p:sp>
            <p:nvSpPr>
              <p:cNvPr id="13" name="矩形 12">
                <a:extLst>
                  <a:ext uri="{FF2B5EF4-FFF2-40B4-BE49-F238E27FC236}">
                    <a16:creationId xmlns:a16="http://schemas.microsoft.com/office/drawing/2014/main" id="{3D33B0F9-C25B-1041-82A3-A13F577C999B}"/>
                  </a:ext>
                </a:extLst>
              </p:cNvPr>
              <p:cNvSpPr/>
              <p:nvPr/>
            </p:nvSpPr>
            <p:spPr>
              <a:xfrm>
                <a:off x="7738110" y="1817370"/>
                <a:ext cx="365759" cy="35433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a:p>
            </p:txBody>
          </p:sp>
          <p:cxnSp>
            <p:nvCxnSpPr>
              <p:cNvPr id="15" name="直线箭头连接符 14">
                <a:extLst>
                  <a:ext uri="{FF2B5EF4-FFF2-40B4-BE49-F238E27FC236}">
                    <a16:creationId xmlns:a16="http://schemas.microsoft.com/office/drawing/2014/main" id="{4AB321DD-6354-D440-A553-E12CF06C566B}"/>
                  </a:ext>
                </a:extLst>
              </p:cNvPr>
              <p:cNvCxnSpPr/>
              <p:nvPr/>
            </p:nvCxnSpPr>
            <p:spPr>
              <a:xfrm>
                <a:off x="7920989" y="1994535"/>
                <a:ext cx="4229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 name="组合 7">
              <a:extLst>
                <a:ext uri="{FF2B5EF4-FFF2-40B4-BE49-F238E27FC236}">
                  <a16:creationId xmlns:a16="http://schemas.microsoft.com/office/drawing/2014/main" id="{1690328B-4B90-2A49-9272-255D371B7500}"/>
                </a:ext>
              </a:extLst>
            </p:cNvPr>
            <p:cNvGrpSpPr/>
            <p:nvPr/>
          </p:nvGrpSpPr>
          <p:grpSpPr>
            <a:xfrm>
              <a:off x="10654662" y="1741289"/>
              <a:ext cx="925829" cy="354330"/>
              <a:chOff x="7178040" y="1817370"/>
              <a:chExt cx="925829" cy="354330"/>
            </a:xfrm>
          </p:grpSpPr>
          <p:sp>
            <p:nvSpPr>
              <p:cNvPr id="9" name="矩形 8">
                <a:extLst>
                  <a:ext uri="{FF2B5EF4-FFF2-40B4-BE49-F238E27FC236}">
                    <a16:creationId xmlns:a16="http://schemas.microsoft.com/office/drawing/2014/main" id="{B3CA4CFD-3E47-E44C-A5AD-8847F7FA3F5D}"/>
                  </a:ext>
                </a:extLst>
              </p:cNvPr>
              <p:cNvSpPr/>
              <p:nvPr/>
            </p:nvSpPr>
            <p:spPr>
              <a:xfrm>
                <a:off x="7178040" y="1817370"/>
                <a:ext cx="560070" cy="354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4</a:t>
                </a:r>
                <a:endParaRPr kumimoji="1" lang="zh-CN" altLang="en-US" b="1" dirty="0">
                  <a:solidFill>
                    <a:schemeClr val="tx1"/>
                  </a:solidFill>
                </a:endParaRPr>
              </a:p>
            </p:txBody>
          </p:sp>
          <p:sp>
            <p:nvSpPr>
              <p:cNvPr id="10" name="矩形 9">
                <a:extLst>
                  <a:ext uri="{FF2B5EF4-FFF2-40B4-BE49-F238E27FC236}">
                    <a16:creationId xmlns:a16="http://schemas.microsoft.com/office/drawing/2014/main" id="{9549A727-8CC8-8644-88B8-1F45059EACA8}"/>
                  </a:ext>
                </a:extLst>
              </p:cNvPr>
              <p:cNvSpPr/>
              <p:nvPr/>
            </p:nvSpPr>
            <p:spPr>
              <a:xfrm>
                <a:off x="7738110" y="1817370"/>
                <a:ext cx="365759" cy="35433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 b="1" dirty="0">
                    <a:solidFill>
                      <a:schemeClr val="tx1"/>
                    </a:solidFill>
                  </a:rPr>
                  <a:t>NULL</a:t>
                </a:r>
                <a:endParaRPr kumimoji="1" lang="zh-CN" altLang="en-US" sz="800" b="1" dirty="0">
                  <a:solidFill>
                    <a:schemeClr val="tx1"/>
                  </a:solidFill>
                </a:endParaRPr>
              </a:p>
            </p:txBody>
          </p:sp>
        </p:grpSp>
      </p:grpSp>
      <p:grpSp>
        <p:nvGrpSpPr>
          <p:cNvPr id="2" name="组合 1">
            <a:extLst>
              <a:ext uri="{FF2B5EF4-FFF2-40B4-BE49-F238E27FC236}">
                <a16:creationId xmlns:a16="http://schemas.microsoft.com/office/drawing/2014/main" id="{ACC2095B-0522-1C43-BF59-66897AE46DA5}"/>
              </a:ext>
            </a:extLst>
          </p:cNvPr>
          <p:cNvGrpSpPr/>
          <p:nvPr/>
        </p:nvGrpSpPr>
        <p:grpSpPr>
          <a:xfrm>
            <a:off x="1932622" y="5153345"/>
            <a:ext cx="5521639" cy="1077992"/>
            <a:chOff x="1932622" y="5153345"/>
            <a:chExt cx="5521639" cy="1077992"/>
          </a:xfrm>
        </p:grpSpPr>
        <p:grpSp>
          <p:nvGrpSpPr>
            <p:cNvPr id="27" name="组合 26">
              <a:extLst>
                <a:ext uri="{FF2B5EF4-FFF2-40B4-BE49-F238E27FC236}">
                  <a16:creationId xmlns:a16="http://schemas.microsoft.com/office/drawing/2014/main" id="{2BE1EC6C-C84D-DB4E-B688-F329BB066D74}"/>
                </a:ext>
              </a:extLst>
            </p:cNvPr>
            <p:cNvGrpSpPr/>
            <p:nvPr/>
          </p:nvGrpSpPr>
          <p:grpSpPr>
            <a:xfrm>
              <a:off x="3147060" y="5153345"/>
              <a:ext cx="1165860" cy="1077992"/>
              <a:chOff x="7178040" y="1817370"/>
              <a:chExt cx="1165860" cy="1077992"/>
            </a:xfrm>
          </p:grpSpPr>
          <p:sp>
            <p:nvSpPr>
              <p:cNvPr id="41" name="矩形 40">
                <a:extLst>
                  <a:ext uri="{FF2B5EF4-FFF2-40B4-BE49-F238E27FC236}">
                    <a16:creationId xmlns:a16="http://schemas.microsoft.com/office/drawing/2014/main" id="{DE7146BB-38D4-AA46-AA46-A164AC25DD6B}"/>
                  </a:ext>
                </a:extLst>
              </p:cNvPr>
              <p:cNvSpPr/>
              <p:nvPr/>
            </p:nvSpPr>
            <p:spPr>
              <a:xfrm>
                <a:off x="7178040" y="1817370"/>
                <a:ext cx="560070" cy="354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3</a:t>
                </a:r>
                <a:endParaRPr kumimoji="1" lang="zh-CN" altLang="en-US" b="1" dirty="0">
                  <a:solidFill>
                    <a:schemeClr val="tx1"/>
                  </a:solidFill>
                </a:endParaRPr>
              </a:p>
            </p:txBody>
          </p:sp>
          <p:sp>
            <p:nvSpPr>
              <p:cNvPr id="42" name="矩形 41">
                <a:extLst>
                  <a:ext uri="{FF2B5EF4-FFF2-40B4-BE49-F238E27FC236}">
                    <a16:creationId xmlns:a16="http://schemas.microsoft.com/office/drawing/2014/main" id="{54089F4C-3C4E-EC4A-A96E-FC2DF61FA856}"/>
                  </a:ext>
                </a:extLst>
              </p:cNvPr>
              <p:cNvSpPr/>
              <p:nvPr/>
            </p:nvSpPr>
            <p:spPr>
              <a:xfrm>
                <a:off x="7738110" y="1817370"/>
                <a:ext cx="365759" cy="35433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a:p>
            </p:txBody>
          </p:sp>
          <p:cxnSp>
            <p:nvCxnSpPr>
              <p:cNvPr id="43" name="直线箭头连接符 42">
                <a:extLst>
                  <a:ext uri="{FF2B5EF4-FFF2-40B4-BE49-F238E27FC236}">
                    <a16:creationId xmlns:a16="http://schemas.microsoft.com/office/drawing/2014/main" id="{C892D00A-1A97-4B4C-AE7A-5E2CC2240EEE}"/>
                  </a:ext>
                </a:extLst>
              </p:cNvPr>
              <p:cNvCxnSpPr>
                <a:cxnSpLocks/>
                <a:endCxn id="41" idx="2"/>
              </p:cNvCxnSpPr>
              <p:nvPr/>
            </p:nvCxnSpPr>
            <p:spPr>
              <a:xfrm flipV="1">
                <a:off x="7458075" y="2171700"/>
                <a:ext cx="0" cy="354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95A2E9A7-771D-2A4A-956C-FAA21C0C0FFB}"/>
                  </a:ext>
                </a:extLst>
              </p:cNvPr>
              <p:cNvSpPr txBox="1"/>
              <p:nvPr/>
            </p:nvSpPr>
            <p:spPr>
              <a:xfrm>
                <a:off x="7360919" y="2526030"/>
                <a:ext cx="560070" cy="369332"/>
              </a:xfrm>
              <a:prstGeom prst="rect">
                <a:avLst/>
              </a:prstGeom>
              <a:noFill/>
            </p:spPr>
            <p:txBody>
              <a:bodyPr wrap="square" rtlCol="0">
                <a:spAutoFit/>
              </a:bodyPr>
              <a:lstStyle/>
              <a:p>
                <a:r>
                  <a:rPr kumimoji="1" lang="en-US" altLang="zh-CN" b="1" dirty="0"/>
                  <a:t>q</a:t>
                </a:r>
                <a:endParaRPr kumimoji="1" lang="zh-CN" altLang="en-US" b="1" dirty="0"/>
              </a:p>
            </p:txBody>
          </p:sp>
          <p:cxnSp>
            <p:nvCxnSpPr>
              <p:cNvPr id="45" name="直线箭头连接符 44">
                <a:extLst>
                  <a:ext uri="{FF2B5EF4-FFF2-40B4-BE49-F238E27FC236}">
                    <a16:creationId xmlns:a16="http://schemas.microsoft.com/office/drawing/2014/main" id="{44430B27-8316-8645-A212-9EDBB2C16BED}"/>
                  </a:ext>
                </a:extLst>
              </p:cNvPr>
              <p:cNvCxnSpPr/>
              <p:nvPr/>
            </p:nvCxnSpPr>
            <p:spPr>
              <a:xfrm>
                <a:off x="7920989" y="1994535"/>
                <a:ext cx="4229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8" name="组合 27">
              <a:extLst>
                <a:ext uri="{FF2B5EF4-FFF2-40B4-BE49-F238E27FC236}">
                  <a16:creationId xmlns:a16="http://schemas.microsoft.com/office/drawing/2014/main" id="{E867BA2B-C4F3-E045-87F4-01049BA330C2}"/>
                </a:ext>
              </a:extLst>
            </p:cNvPr>
            <p:cNvGrpSpPr/>
            <p:nvPr/>
          </p:nvGrpSpPr>
          <p:grpSpPr>
            <a:xfrm>
              <a:off x="1932622" y="5153345"/>
              <a:ext cx="1165860" cy="1077992"/>
              <a:chOff x="7178040" y="1817370"/>
              <a:chExt cx="1165860" cy="1077992"/>
            </a:xfrm>
          </p:grpSpPr>
          <p:sp>
            <p:nvSpPr>
              <p:cNvPr id="36" name="矩形 35">
                <a:extLst>
                  <a:ext uri="{FF2B5EF4-FFF2-40B4-BE49-F238E27FC236}">
                    <a16:creationId xmlns:a16="http://schemas.microsoft.com/office/drawing/2014/main" id="{5418FD25-F559-2141-995F-75F390207BDE}"/>
                  </a:ext>
                </a:extLst>
              </p:cNvPr>
              <p:cNvSpPr/>
              <p:nvPr/>
            </p:nvSpPr>
            <p:spPr>
              <a:xfrm>
                <a:off x="7178040" y="1817370"/>
                <a:ext cx="560070" cy="354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solidFill>
                    <a:schemeClr val="tx1"/>
                  </a:solidFill>
                </a:endParaRPr>
              </a:p>
            </p:txBody>
          </p:sp>
          <p:sp>
            <p:nvSpPr>
              <p:cNvPr id="37" name="矩形 36">
                <a:extLst>
                  <a:ext uri="{FF2B5EF4-FFF2-40B4-BE49-F238E27FC236}">
                    <a16:creationId xmlns:a16="http://schemas.microsoft.com/office/drawing/2014/main" id="{60248122-1CF1-2144-AD41-62937B6414BA}"/>
                  </a:ext>
                </a:extLst>
              </p:cNvPr>
              <p:cNvSpPr/>
              <p:nvPr/>
            </p:nvSpPr>
            <p:spPr>
              <a:xfrm>
                <a:off x="7738110" y="1817370"/>
                <a:ext cx="365759" cy="35433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a:p>
            </p:txBody>
          </p:sp>
          <p:cxnSp>
            <p:nvCxnSpPr>
              <p:cNvPr id="38" name="直线箭头连接符 37">
                <a:extLst>
                  <a:ext uri="{FF2B5EF4-FFF2-40B4-BE49-F238E27FC236}">
                    <a16:creationId xmlns:a16="http://schemas.microsoft.com/office/drawing/2014/main" id="{C482B277-5459-144F-B103-A8C97C3F6B70}"/>
                  </a:ext>
                </a:extLst>
              </p:cNvPr>
              <p:cNvCxnSpPr>
                <a:cxnSpLocks/>
                <a:endCxn id="36" idx="2"/>
              </p:cNvCxnSpPr>
              <p:nvPr/>
            </p:nvCxnSpPr>
            <p:spPr>
              <a:xfrm flipV="1">
                <a:off x="7458075" y="2171700"/>
                <a:ext cx="0" cy="354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32383058-49C7-A04C-9499-C13A65DB5232}"/>
                  </a:ext>
                </a:extLst>
              </p:cNvPr>
              <p:cNvSpPr txBox="1"/>
              <p:nvPr/>
            </p:nvSpPr>
            <p:spPr>
              <a:xfrm>
                <a:off x="7360919" y="2526030"/>
                <a:ext cx="560070" cy="369332"/>
              </a:xfrm>
              <a:prstGeom prst="rect">
                <a:avLst/>
              </a:prstGeom>
              <a:noFill/>
            </p:spPr>
            <p:txBody>
              <a:bodyPr wrap="square" rtlCol="0">
                <a:spAutoFit/>
              </a:bodyPr>
              <a:lstStyle/>
              <a:p>
                <a:r>
                  <a:rPr kumimoji="1" lang="en-US" altLang="zh-CN" b="1" dirty="0"/>
                  <a:t>S</a:t>
                </a:r>
                <a:endParaRPr kumimoji="1" lang="zh-CN" altLang="en-US" b="1" dirty="0"/>
              </a:p>
            </p:txBody>
          </p:sp>
          <p:cxnSp>
            <p:nvCxnSpPr>
              <p:cNvPr id="40" name="直线箭头连接符 39">
                <a:extLst>
                  <a:ext uri="{FF2B5EF4-FFF2-40B4-BE49-F238E27FC236}">
                    <a16:creationId xmlns:a16="http://schemas.microsoft.com/office/drawing/2014/main" id="{35F8206F-CC82-1146-BB49-0DD72E8C6E0B}"/>
                  </a:ext>
                </a:extLst>
              </p:cNvPr>
              <p:cNvCxnSpPr/>
              <p:nvPr/>
            </p:nvCxnSpPr>
            <p:spPr>
              <a:xfrm>
                <a:off x="7920989" y="1994535"/>
                <a:ext cx="4229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9" name="组合 28">
              <a:extLst>
                <a:ext uri="{FF2B5EF4-FFF2-40B4-BE49-F238E27FC236}">
                  <a16:creationId xmlns:a16="http://schemas.microsoft.com/office/drawing/2014/main" id="{A7B9F81E-223C-4547-B740-A9FFC0C9486C}"/>
                </a:ext>
              </a:extLst>
            </p:cNvPr>
            <p:cNvGrpSpPr/>
            <p:nvPr/>
          </p:nvGrpSpPr>
          <p:grpSpPr>
            <a:xfrm>
              <a:off x="4312919" y="5153345"/>
              <a:ext cx="1165860" cy="354330"/>
              <a:chOff x="7178040" y="1817370"/>
              <a:chExt cx="1165860" cy="354330"/>
            </a:xfrm>
          </p:grpSpPr>
          <p:sp>
            <p:nvSpPr>
              <p:cNvPr id="33" name="矩形 32">
                <a:extLst>
                  <a:ext uri="{FF2B5EF4-FFF2-40B4-BE49-F238E27FC236}">
                    <a16:creationId xmlns:a16="http://schemas.microsoft.com/office/drawing/2014/main" id="{0C0B873D-573D-474D-ACCA-292AE78EAFC3}"/>
                  </a:ext>
                </a:extLst>
              </p:cNvPr>
              <p:cNvSpPr/>
              <p:nvPr/>
            </p:nvSpPr>
            <p:spPr>
              <a:xfrm>
                <a:off x="7178040" y="1817370"/>
                <a:ext cx="560070" cy="354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4</a:t>
                </a:r>
                <a:endParaRPr kumimoji="1" lang="zh-CN" altLang="en-US" b="1" dirty="0">
                  <a:solidFill>
                    <a:schemeClr val="tx1"/>
                  </a:solidFill>
                </a:endParaRPr>
              </a:p>
            </p:txBody>
          </p:sp>
          <p:sp>
            <p:nvSpPr>
              <p:cNvPr id="34" name="矩形 33">
                <a:extLst>
                  <a:ext uri="{FF2B5EF4-FFF2-40B4-BE49-F238E27FC236}">
                    <a16:creationId xmlns:a16="http://schemas.microsoft.com/office/drawing/2014/main" id="{17727FED-9613-664C-B2BC-88C33AA94A71}"/>
                  </a:ext>
                </a:extLst>
              </p:cNvPr>
              <p:cNvSpPr/>
              <p:nvPr/>
            </p:nvSpPr>
            <p:spPr>
              <a:xfrm>
                <a:off x="7738110" y="1817370"/>
                <a:ext cx="365759" cy="35433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a:p>
            </p:txBody>
          </p:sp>
          <p:cxnSp>
            <p:nvCxnSpPr>
              <p:cNvPr id="35" name="直线箭头连接符 34">
                <a:extLst>
                  <a:ext uri="{FF2B5EF4-FFF2-40B4-BE49-F238E27FC236}">
                    <a16:creationId xmlns:a16="http://schemas.microsoft.com/office/drawing/2014/main" id="{26E42B9B-C9C3-1144-958E-FCA1372DB988}"/>
                  </a:ext>
                </a:extLst>
              </p:cNvPr>
              <p:cNvCxnSpPr/>
              <p:nvPr/>
            </p:nvCxnSpPr>
            <p:spPr>
              <a:xfrm>
                <a:off x="7920989" y="1994535"/>
                <a:ext cx="4229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0" name="组合 29">
              <a:extLst>
                <a:ext uri="{FF2B5EF4-FFF2-40B4-BE49-F238E27FC236}">
                  <a16:creationId xmlns:a16="http://schemas.microsoft.com/office/drawing/2014/main" id="{6B53C059-CCE0-824E-90B5-6163E7585356}"/>
                </a:ext>
              </a:extLst>
            </p:cNvPr>
            <p:cNvGrpSpPr/>
            <p:nvPr/>
          </p:nvGrpSpPr>
          <p:grpSpPr>
            <a:xfrm>
              <a:off x="6528432" y="5153345"/>
              <a:ext cx="925829" cy="354330"/>
              <a:chOff x="7178040" y="1817370"/>
              <a:chExt cx="925829" cy="354330"/>
            </a:xfrm>
          </p:grpSpPr>
          <p:sp>
            <p:nvSpPr>
              <p:cNvPr id="31" name="矩形 30">
                <a:extLst>
                  <a:ext uri="{FF2B5EF4-FFF2-40B4-BE49-F238E27FC236}">
                    <a16:creationId xmlns:a16="http://schemas.microsoft.com/office/drawing/2014/main" id="{E187878D-B37B-4C4F-9DAC-0BBB7BE847E9}"/>
                  </a:ext>
                </a:extLst>
              </p:cNvPr>
              <p:cNvSpPr/>
              <p:nvPr/>
            </p:nvSpPr>
            <p:spPr>
              <a:xfrm>
                <a:off x="7178040" y="1817370"/>
                <a:ext cx="560070" cy="354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7</a:t>
                </a:r>
                <a:endParaRPr kumimoji="1" lang="zh-CN" altLang="en-US" b="1" dirty="0">
                  <a:solidFill>
                    <a:schemeClr val="tx1"/>
                  </a:solidFill>
                </a:endParaRPr>
              </a:p>
            </p:txBody>
          </p:sp>
          <p:sp>
            <p:nvSpPr>
              <p:cNvPr id="32" name="矩形 31">
                <a:extLst>
                  <a:ext uri="{FF2B5EF4-FFF2-40B4-BE49-F238E27FC236}">
                    <a16:creationId xmlns:a16="http://schemas.microsoft.com/office/drawing/2014/main" id="{2624427E-01E0-414E-BB69-0BC7BF6A3513}"/>
                  </a:ext>
                </a:extLst>
              </p:cNvPr>
              <p:cNvSpPr/>
              <p:nvPr/>
            </p:nvSpPr>
            <p:spPr>
              <a:xfrm>
                <a:off x="7738110" y="1817370"/>
                <a:ext cx="365759" cy="35433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 b="1" dirty="0">
                    <a:solidFill>
                      <a:schemeClr val="tx1"/>
                    </a:solidFill>
                  </a:rPr>
                  <a:t>NULL</a:t>
                </a:r>
                <a:endParaRPr kumimoji="1" lang="zh-CN" altLang="en-US" sz="800" b="1" dirty="0">
                  <a:solidFill>
                    <a:schemeClr val="tx1"/>
                  </a:solidFill>
                </a:endParaRPr>
              </a:p>
            </p:txBody>
          </p:sp>
        </p:grpSp>
        <p:grpSp>
          <p:nvGrpSpPr>
            <p:cNvPr id="47" name="组合 46">
              <a:extLst>
                <a:ext uri="{FF2B5EF4-FFF2-40B4-BE49-F238E27FC236}">
                  <a16:creationId xmlns:a16="http://schemas.microsoft.com/office/drawing/2014/main" id="{11C581BC-5FB5-6848-BA2D-BB9FF0B85AAB}"/>
                </a:ext>
              </a:extLst>
            </p:cNvPr>
            <p:cNvGrpSpPr/>
            <p:nvPr/>
          </p:nvGrpSpPr>
          <p:grpSpPr>
            <a:xfrm>
              <a:off x="5455919" y="5163190"/>
              <a:ext cx="1165860" cy="354330"/>
              <a:chOff x="7178040" y="1817370"/>
              <a:chExt cx="1165860" cy="354330"/>
            </a:xfrm>
          </p:grpSpPr>
          <p:sp>
            <p:nvSpPr>
              <p:cNvPr id="48" name="矩形 47">
                <a:extLst>
                  <a:ext uri="{FF2B5EF4-FFF2-40B4-BE49-F238E27FC236}">
                    <a16:creationId xmlns:a16="http://schemas.microsoft.com/office/drawing/2014/main" id="{E24B7FA8-60C0-2748-B4FC-1A6216FD87D9}"/>
                  </a:ext>
                </a:extLst>
              </p:cNvPr>
              <p:cNvSpPr/>
              <p:nvPr/>
            </p:nvSpPr>
            <p:spPr>
              <a:xfrm>
                <a:off x="7178040" y="1817370"/>
                <a:ext cx="560070" cy="354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5</a:t>
                </a:r>
                <a:endParaRPr kumimoji="1" lang="zh-CN" altLang="en-US" b="1" dirty="0">
                  <a:solidFill>
                    <a:schemeClr val="tx1"/>
                  </a:solidFill>
                </a:endParaRPr>
              </a:p>
            </p:txBody>
          </p:sp>
          <p:sp>
            <p:nvSpPr>
              <p:cNvPr id="49" name="矩形 48">
                <a:extLst>
                  <a:ext uri="{FF2B5EF4-FFF2-40B4-BE49-F238E27FC236}">
                    <a16:creationId xmlns:a16="http://schemas.microsoft.com/office/drawing/2014/main" id="{F41974E5-FF56-C74D-A860-6327B575C1DE}"/>
                  </a:ext>
                </a:extLst>
              </p:cNvPr>
              <p:cNvSpPr/>
              <p:nvPr/>
            </p:nvSpPr>
            <p:spPr>
              <a:xfrm>
                <a:off x="7738110" y="1817370"/>
                <a:ext cx="365759" cy="35433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a:p>
            </p:txBody>
          </p:sp>
          <p:cxnSp>
            <p:nvCxnSpPr>
              <p:cNvPr id="50" name="直线箭头连接符 49">
                <a:extLst>
                  <a:ext uri="{FF2B5EF4-FFF2-40B4-BE49-F238E27FC236}">
                    <a16:creationId xmlns:a16="http://schemas.microsoft.com/office/drawing/2014/main" id="{DFD9671D-2504-1848-BAAE-47496616937D}"/>
                  </a:ext>
                </a:extLst>
              </p:cNvPr>
              <p:cNvCxnSpPr/>
              <p:nvPr/>
            </p:nvCxnSpPr>
            <p:spPr>
              <a:xfrm>
                <a:off x="7920989" y="1994535"/>
                <a:ext cx="4229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813264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596668" cy="807192"/>
          </a:xfrm>
        </p:spPr>
        <p:txBody>
          <a:bodyPr>
            <a:normAutofit/>
          </a:bodyPr>
          <a:lstStyle/>
          <a:p>
            <a:r>
              <a:rPr kumimoji="1" lang="zh-CN" altLang="en-US" sz="4000" b="1" dirty="0">
                <a:solidFill>
                  <a:schemeClr val="tx1"/>
                </a:solidFill>
                <a:latin typeface="STKaiti" charset="-122"/>
                <a:ea typeface="STKaiti" charset="-122"/>
                <a:cs typeface="STKaiti" charset="-122"/>
              </a:rPr>
              <a:t>第</a:t>
            </a:r>
            <a:r>
              <a:rPr kumimoji="1" lang="en-US" altLang="zh-CN" sz="4000" b="1" dirty="0">
                <a:solidFill>
                  <a:schemeClr val="tx1"/>
                </a:solidFill>
                <a:latin typeface="STKaiti" charset="-122"/>
                <a:ea typeface="STKaiti" charset="-122"/>
                <a:cs typeface="STKaiti" charset="-122"/>
              </a:rPr>
              <a:t>3</a:t>
            </a:r>
            <a:r>
              <a:rPr kumimoji="1" lang="zh-CN" altLang="en-US" sz="4000" b="1" dirty="0">
                <a:solidFill>
                  <a:schemeClr val="tx1"/>
                </a:solidFill>
                <a:latin typeface="STKaiti" charset="-122"/>
                <a:ea typeface="STKaiti" charset="-122"/>
                <a:cs typeface="STKaiti" charset="-122"/>
              </a:rPr>
              <a:t>章  栈和队列</a:t>
            </a:r>
          </a:p>
        </p:txBody>
      </p:sp>
      <p:sp>
        <p:nvSpPr>
          <p:cNvPr id="13" name="文本框 12"/>
          <p:cNvSpPr txBox="1"/>
          <p:nvPr/>
        </p:nvSpPr>
        <p:spPr>
          <a:xfrm>
            <a:off x="508034" y="1217814"/>
            <a:ext cx="10784806" cy="4401205"/>
          </a:xfrm>
          <a:prstGeom prst="rect">
            <a:avLst/>
          </a:prstGeom>
          <a:noFill/>
        </p:spPr>
        <p:txBody>
          <a:bodyPr wrap="square" rtlCol="0">
            <a:spAutoFit/>
          </a:bodyPr>
          <a:lstStyle/>
          <a:p>
            <a:endParaRPr kumimoji="1" lang="en-US" altLang="zh-CN" sz="2800" b="1" dirty="0">
              <a:latin typeface="STKaiti" charset="-122"/>
              <a:ea typeface="STKaiti" charset="-122"/>
              <a:cs typeface="STKaiti" charset="-122"/>
            </a:endParaRPr>
          </a:p>
          <a:p>
            <a:r>
              <a:rPr kumimoji="1" lang="en-US" altLang="zh-CN" sz="2800" b="1" dirty="0">
                <a:latin typeface="STKaiti" charset="-122"/>
                <a:ea typeface="STKaiti" charset="-122"/>
                <a:cs typeface="STKaiti" charset="-122"/>
              </a:rPr>
              <a:t>1</a:t>
            </a:r>
            <a:r>
              <a:rPr kumimoji="1" lang="zh-CN" altLang="en-US" sz="2800" b="1" dirty="0">
                <a:latin typeface="STKaiti" charset="-122"/>
                <a:ea typeface="STKaiti" charset="-122"/>
                <a:cs typeface="STKaiti" charset="-122"/>
              </a:rPr>
              <a:t>、栈的定义</a:t>
            </a:r>
            <a:endParaRPr kumimoji="1" lang="en-US" altLang="zh-CN" sz="2800" b="1" dirty="0">
              <a:latin typeface="STKaiti" charset="-122"/>
              <a:ea typeface="STKaiti" charset="-122"/>
              <a:cs typeface="STKaiti" charset="-122"/>
            </a:endParaRPr>
          </a:p>
          <a:p>
            <a:endParaRPr kumimoji="1" lang="en-US" altLang="zh-CN" sz="2800" dirty="0">
              <a:latin typeface="STKaiti" charset="-122"/>
              <a:ea typeface="STKaiti" charset="-122"/>
              <a:cs typeface="STKaiti" charset="-122"/>
            </a:endParaRPr>
          </a:p>
          <a:p>
            <a:r>
              <a:rPr kumimoji="1" lang="zh-CN" altLang="en-US" sz="2800" dirty="0">
                <a:latin typeface="STKaiti" charset="-122"/>
                <a:ea typeface="STKaiti" charset="-122"/>
                <a:cs typeface="STKaiti" charset="-122"/>
              </a:rPr>
              <a:t>栈是一种特殊的线性表，它的逻辑结构和存储结构与线性表相同，它的特殊性在于所有操作都只能在线性表的一端进行。</a:t>
            </a:r>
            <a:endParaRPr kumimoji="1" lang="en-US" altLang="zh-CN" sz="2800" dirty="0">
              <a:latin typeface="STKaiti" charset="-122"/>
              <a:ea typeface="STKaiti" charset="-122"/>
              <a:cs typeface="STKaiti" charset="-122"/>
            </a:endParaRPr>
          </a:p>
          <a:p>
            <a:endParaRPr kumimoji="1" lang="en-US" altLang="zh-CN" sz="2800" dirty="0">
              <a:latin typeface="STKaiti" charset="-122"/>
              <a:ea typeface="STKaiti" charset="-122"/>
              <a:cs typeface="STKaiti" charset="-122"/>
            </a:endParaRPr>
          </a:p>
          <a:p>
            <a:r>
              <a:rPr kumimoji="1" lang="zh-CN" altLang="en-US" sz="2800" dirty="0">
                <a:latin typeface="STKaiti" charset="-122"/>
                <a:ea typeface="STKaiti" charset="-122"/>
                <a:cs typeface="STKaiti" charset="-122"/>
              </a:rPr>
              <a:t>进行操作的一端称为</a:t>
            </a:r>
            <a:r>
              <a:rPr kumimoji="1" lang="zh-CN" altLang="en-US" sz="2800" b="1" dirty="0">
                <a:solidFill>
                  <a:schemeClr val="accent2"/>
                </a:solidFill>
                <a:latin typeface="STKaiti" charset="-122"/>
                <a:ea typeface="STKaiti" charset="-122"/>
                <a:cs typeface="STKaiti" charset="-122"/>
              </a:rPr>
              <a:t>栈顶</a:t>
            </a:r>
            <a:r>
              <a:rPr kumimoji="1" lang="zh-CN" altLang="en-US" sz="2800" dirty="0">
                <a:latin typeface="STKaiti" charset="-122"/>
                <a:ea typeface="STKaiti" charset="-122"/>
                <a:cs typeface="STKaiti" charset="-122"/>
              </a:rPr>
              <a:t>，用一个“栈顶指针”指示，栈顶的位置经常发生变化；而另一端是固定端，称为</a:t>
            </a:r>
            <a:r>
              <a:rPr kumimoji="1" lang="zh-CN" altLang="en-US" sz="2800" b="1" dirty="0">
                <a:solidFill>
                  <a:schemeClr val="accent2"/>
                </a:solidFill>
                <a:latin typeface="STKaiti" charset="-122"/>
                <a:ea typeface="STKaiti" charset="-122"/>
                <a:cs typeface="STKaiti" charset="-122"/>
              </a:rPr>
              <a:t>栈底</a:t>
            </a:r>
            <a:r>
              <a:rPr kumimoji="1" lang="zh-CN" altLang="en-US" sz="2800" dirty="0">
                <a:latin typeface="STKaiti" charset="-122"/>
                <a:ea typeface="STKaiti" charset="-122"/>
                <a:cs typeface="STKaiti" charset="-122"/>
              </a:rPr>
              <a:t>。当栈中没有元素时称为空栈。向栈中插入数据元素的操作称为</a:t>
            </a:r>
            <a:r>
              <a:rPr kumimoji="1" lang="zh-CN" altLang="en-US" sz="2800" b="1" dirty="0">
                <a:solidFill>
                  <a:schemeClr val="accent2"/>
                </a:solidFill>
                <a:latin typeface="STKaiti" charset="-122"/>
                <a:ea typeface="STKaiti" charset="-122"/>
                <a:cs typeface="STKaiti" charset="-122"/>
              </a:rPr>
              <a:t>入栈</a:t>
            </a:r>
            <a:r>
              <a:rPr kumimoji="1" lang="zh-CN" altLang="en-US" sz="2800" dirty="0">
                <a:latin typeface="STKaiti" charset="-122"/>
                <a:ea typeface="STKaiti" charset="-122"/>
                <a:cs typeface="STKaiti" charset="-122"/>
              </a:rPr>
              <a:t>，从栈中删除数据元素的操作称为</a:t>
            </a:r>
            <a:r>
              <a:rPr kumimoji="1" lang="zh-CN" altLang="en-US" sz="2800" b="1" dirty="0">
                <a:solidFill>
                  <a:schemeClr val="accent2"/>
                </a:solidFill>
                <a:latin typeface="STKaiti" charset="-122"/>
                <a:ea typeface="STKaiti" charset="-122"/>
                <a:cs typeface="STKaiti" charset="-122"/>
              </a:rPr>
              <a:t>出栈</a:t>
            </a:r>
            <a:r>
              <a:rPr kumimoji="1" lang="zh-CN" altLang="en-US" sz="2800" dirty="0">
                <a:latin typeface="STKaiti" charset="-122"/>
                <a:ea typeface="STKaiti" charset="-122"/>
                <a:cs typeface="STKaiti" charset="-122"/>
              </a:rPr>
              <a:t>。</a:t>
            </a:r>
            <a:endParaRPr kumimoji="1" lang="en-US" altLang="zh-CN" sz="2800" dirty="0">
              <a:latin typeface="STKaiti" charset="-122"/>
              <a:ea typeface="STKaiti" charset="-122"/>
              <a:cs typeface="STKaiti" charset="-122"/>
            </a:endParaRPr>
          </a:p>
        </p:txBody>
      </p:sp>
    </p:spTree>
    <p:extLst>
      <p:ext uri="{BB962C8B-B14F-4D97-AF65-F5344CB8AC3E}">
        <p14:creationId xmlns:p14="http://schemas.microsoft.com/office/powerpoint/2010/main" val="632647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54292" y="1161514"/>
            <a:ext cx="3294698" cy="523220"/>
          </a:xfrm>
          <a:prstGeom prst="rect">
            <a:avLst/>
          </a:prstGeom>
          <a:noFill/>
        </p:spPr>
        <p:txBody>
          <a:bodyPr wrap="square" rtlCol="0">
            <a:spAutoFit/>
          </a:bodyPr>
          <a:lstStyle/>
          <a:p>
            <a:r>
              <a:rPr kumimoji="1" lang="en-US" altLang="zh-CN" sz="2800" b="1" dirty="0">
                <a:latin typeface="STKaiti" charset="-122"/>
                <a:ea typeface="STKaiti" charset="-122"/>
                <a:cs typeface="STKaiti" charset="-122"/>
              </a:rPr>
              <a:t>1</a:t>
            </a:r>
            <a:r>
              <a:rPr kumimoji="1" lang="zh-CN" altLang="en-US" sz="2800" b="1" dirty="0">
                <a:latin typeface="STKaiti" charset="-122"/>
                <a:ea typeface="STKaiti" charset="-122"/>
                <a:cs typeface="STKaiti" charset="-122"/>
              </a:rPr>
              <a:t>、栈的定义</a:t>
            </a:r>
            <a:endParaRPr kumimoji="1" lang="en-US" altLang="zh-CN" sz="2800" b="1" dirty="0">
              <a:latin typeface="STKaiti" charset="-122"/>
              <a:ea typeface="STKaiti" charset="-122"/>
              <a:cs typeface="STKaiti" charset="-122"/>
            </a:endParaRPr>
          </a:p>
        </p:txBody>
      </p:sp>
      <p:grpSp>
        <p:nvGrpSpPr>
          <p:cNvPr id="2" name="组合 1">
            <a:extLst>
              <a:ext uri="{FF2B5EF4-FFF2-40B4-BE49-F238E27FC236}">
                <a16:creationId xmlns:a16="http://schemas.microsoft.com/office/drawing/2014/main" id="{162EB26E-1C5B-5F46-8F0C-54D5A5A01DA8}"/>
              </a:ext>
            </a:extLst>
          </p:cNvPr>
          <p:cNvGrpSpPr/>
          <p:nvPr/>
        </p:nvGrpSpPr>
        <p:grpSpPr>
          <a:xfrm>
            <a:off x="1355392" y="2238748"/>
            <a:ext cx="3355195" cy="3080096"/>
            <a:chOff x="452422" y="2320579"/>
            <a:chExt cx="3355195" cy="3080096"/>
          </a:xfrm>
        </p:grpSpPr>
        <mc:AlternateContent xmlns:mc="http://schemas.openxmlformats.org/markup-compatibility/2006" xmlns:a14="http://schemas.microsoft.com/office/drawing/2010/main">
          <mc:Choice Requires="a14">
            <p:sp>
              <p:nvSpPr>
                <p:cNvPr id="3" name="矩形 2"/>
                <p:cNvSpPr/>
                <p:nvPr/>
              </p:nvSpPr>
              <p:spPr>
                <a:xfrm>
                  <a:off x="1771649" y="4486275"/>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b="1" i="1" smtClean="0">
                                <a:solidFill>
                                  <a:schemeClr val="tx1"/>
                                </a:solidFill>
                                <a:latin typeface="Cambria Math" panose="02040503050406030204" pitchFamily="18" charset="0"/>
                              </a:rPr>
                            </m:ctrlPr>
                          </m:sSubPr>
                          <m:e>
                            <m:r>
                              <a:rPr kumimoji="1" lang="en-US" altLang="zh-CN" b="1" i="1" smtClean="0">
                                <a:solidFill>
                                  <a:schemeClr val="tx1"/>
                                </a:solidFill>
                                <a:latin typeface="Cambria Math" charset="0"/>
                              </a:rPr>
                              <m:t>𝒂</m:t>
                            </m:r>
                          </m:e>
                          <m:sub>
                            <m:r>
                              <a:rPr kumimoji="1" lang="en-US" altLang="zh-CN" b="1" i="1" smtClean="0">
                                <a:solidFill>
                                  <a:schemeClr val="tx1"/>
                                </a:solidFill>
                                <a:latin typeface="Cambria Math" charset="0"/>
                              </a:rPr>
                              <m:t>𝟐</m:t>
                            </m:r>
                          </m:sub>
                        </m:sSub>
                      </m:oMath>
                    </m:oMathPara>
                  </a14:m>
                  <a:endParaRPr kumimoji="1" lang="zh-CN" altLang="en-US" b="1" dirty="0">
                    <a:solidFill>
                      <a:schemeClr val="tx1"/>
                    </a:solidFill>
                  </a:endParaRPr>
                </a:p>
              </p:txBody>
            </p:sp>
          </mc:Choice>
          <mc:Fallback xmlns="">
            <p:sp>
              <p:nvSpPr>
                <p:cNvPr id="3" name="矩形 2"/>
                <p:cNvSpPr>
                  <a:spLocks noRot="1" noChangeAspect="1" noMove="1" noResize="1" noEditPoints="1" noAdjustHandles="1" noChangeArrowheads="1" noChangeShapeType="1" noTextEdit="1"/>
                </p:cNvSpPr>
                <p:nvPr/>
              </p:nvSpPr>
              <p:spPr>
                <a:xfrm>
                  <a:off x="1771649" y="4486275"/>
                  <a:ext cx="1743075" cy="457200"/>
                </a:xfrm>
                <a:prstGeom prst="rect">
                  <a:avLst/>
                </a:prstGeom>
                <a:blipFill>
                  <a:blip r:embed="rId2"/>
                  <a:stretch>
                    <a:fillRect/>
                  </a:stretch>
                </a:blipFill>
              </p:spPr>
              <p:txBody>
                <a:bodyPr/>
                <a:lstStyle/>
                <a:p>
                  <a:r>
                    <a:rPr lang="zh-CN" altLang="en-US">
                      <a:noFill/>
                    </a:rPr>
                    <a:t> </a:t>
                  </a:r>
                </a:p>
              </p:txBody>
            </p:sp>
          </mc:Fallback>
        </mc:AlternateContent>
        <p:sp>
          <p:nvSpPr>
            <p:cNvPr id="5" name="矩形 4"/>
            <p:cNvSpPr/>
            <p:nvPr/>
          </p:nvSpPr>
          <p:spPr>
            <a:xfrm>
              <a:off x="1771649" y="4029075"/>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b="1" dirty="0">
                  <a:solidFill>
                    <a:schemeClr val="tx1"/>
                  </a:solidFill>
                </a:rPr>
                <a:t>…</a:t>
              </a:r>
              <a:endParaRPr kumimoji="1" lang="zh-CN" altLang="en-US" b="1" dirty="0">
                <a:solidFill>
                  <a:schemeClr val="tx1"/>
                </a:solidFill>
              </a:endParaRPr>
            </a:p>
          </p:txBody>
        </p:sp>
        <mc:AlternateContent xmlns:mc="http://schemas.openxmlformats.org/markup-compatibility/2006" xmlns:a14="http://schemas.microsoft.com/office/drawing/2010/main">
          <mc:Choice Requires="a14">
            <p:sp>
              <p:nvSpPr>
                <p:cNvPr id="6" name="矩形 5"/>
                <p:cNvSpPr/>
                <p:nvPr/>
              </p:nvSpPr>
              <p:spPr>
                <a:xfrm>
                  <a:off x="1771649" y="3571875"/>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b="1" i="1" smtClean="0">
                                <a:solidFill>
                                  <a:schemeClr val="tx1"/>
                                </a:solidFill>
                                <a:latin typeface="Cambria Math" panose="02040503050406030204" pitchFamily="18" charset="0"/>
                              </a:rPr>
                            </m:ctrlPr>
                          </m:sSubPr>
                          <m:e>
                            <m:r>
                              <a:rPr kumimoji="1" lang="en-US" altLang="zh-CN" b="1" i="1" smtClean="0">
                                <a:solidFill>
                                  <a:schemeClr val="tx1"/>
                                </a:solidFill>
                                <a:latin typeface="Cambria Math" charset="0"/>
                              </a:rPr>
                              <m:t>𝒂</m:t>
                            </m:r>
                          </m:e>
                          <m:sub>
                            <m:r>
                              <a:rPr kumimoji="1" lang="en-US" altLang="zh-CN" b="1" i="1" smtClean="0">
                                <a:solidFill>
                                  <a:schemeClr val="tx1"/>
                                </a:solidFill>
                                <a:latin typeface="Cambria Math" charset="0"/>
                              </a:rPr>
                              <m:t>𝒏</m:t>
                            </m:r>
                          </m:sub>
                        </m:sSub>
                      </m:oMath>
                    </m:oMathPara>
                  </a14:m>
                  <a:endParaRPr kumimoji="1" lang="zh-CN" altLang="en-US" b="1" dirty="0">
                    <a:solidFill>
                      <a:schemeClr val="tx1"/>
                    </a:solidFill>
                  </a:endParaRPr>
                </a:p>
              </p:txBody>
            </p:sp>
          </mc:Choice>
          <mc:Fallback xmlns="">
            <p:sp>
              <p:nvSpPr>
                <p:cNvPr id="6" name="矩形 5"/>
                <p:cNvSpPr>
                  <a:spLocks noRot="1" noChangeAspect="1" noMove="1" noResize="1" noEditPoints="1" noAdjustHandles="1" noChangeArrowheads="1" noChangeShapeType="1" noTextEdit="1"/>
                </p:cNvSpPr>
                <p:nvPr/>
              </p:nvSpPr>
              <p:spPr>
                <a:xfrm>
                  <a:off x="1771649" y="3571875"/>
                  <a:ext cx="1743075" cy="45720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1771649" y="4943475"/>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b="1" i="1">
                                <a:solidFill>
                                  <a:schemeClr val="tx1"/>
                                </a:solidFill>
                                <a:latin typeface="Cambria Math" panose="02040503050406030204" pitchFamily="18" charset="0"/>
                              </a:rPr>
                            </m:ctrlPr>
                          </m:sSubPr>
                          <m:e>
                            <m:r>
                              <a:rPr kumimoji="1" lang="en-US" altLang="zh-CN" b="1" i="1" smtClean="0">
                                <a:solidFill>
                                  <a:schemeClr val="tx1"/>
                                </a:solidFill>
                                <a:latin typeface="Cambria Math" charset="0"/>
                              </a:rPr>
                              <m:t>𝒂</m:t>
                            </m:r>
                          </m:e>
                          <m:sub>
                            <m:r>
                              <a:rPr kumimoji="1" lang="en-US" altLang="zh-CN" b="1" i="1" smtClean="0">
                                <a:solidFill>
                                  <a:schemeClr val="tx1"/>
                                </a:solidFill>
                                <a:latin typeface="Cambria Math" charset="0"/>
                              </a:rPr>
                              <m:t>𝟏</m:t>
                            </m:r>
                          </m:sub>
                        </m:sSub>
                      </m:oMath>
                    </m:oMathPara>
                  </a14:m>
                  <a:endParaRPr kumimoji="1" lang="zh-CN" altLang="en-US" b="1" dirty="0">
                    <a:solidFill>
                      <a:schemeClr val="tx1"/>
                    </a:solidFill>
                  </a:endParaRPr>
                </a:p>
              </p:txBody>
            </p:sp>
          </mc:Choice>
          <mc:Fallback xmlns="">
            <p:sp>
              <p:nvSpPr>
                <p:cNvPr id="7" name="矩形 6"/>
                <p:cNvSpPr>
                  <a:spLocks noRot="1" noChangeAspect="1" noMove="1" noResize="1" noEditPoints="1" noAdjustHandles="1" noChangeArrowheads="1" noChangeShapeType="1" noTextEdit="1"/>
                </p:cNvSpPr>
                <p:nvPr/>
              </p:nvSpPr>
              <p:spPr>
                <a:xfrm>
                  <a:off x="1771649" y="4943475"/>
                  <a:ext cx="1743075" cy="457200"/>
                </a:xfrm>
                <a:prstGeom prst="rect">
                  <a:avLst/>
                </a:prstGeom>
                <a:blipFill>
                  <a:blip r:embed="rId4"/>
                  <a:stretch>
                    <a:fillRect/>
                  </a:stretch>
                </a:blipFill>
              </p:spPr>
              <p:txBody>
                <a:bodyPr/>
                <a:lstStyle/>
                <a:p>
                  <a:r>
                    <a:rPr lang="zh-CN" altLang="en-US">
                      <a:noFill/>
                    </a:rPr>
                    <a:t> </a:t>
                  </a:r>
                </a:p>
              </p:txBody>
            </p:sp>
          </mc:Fallback>
        </mc:AlternateContent>
        <p:cxnSp>
          <p:nvCxnSpPr>
            <p:cNvPr id="8" name="曲线连接符 7"/>
            <p:cNvCxnSpPr/>
            <p:nvPr/>
          </p:nvCxnSpPr>
          <p:spPr>
            <a:xfrm>
              <a:off x="1000125" y="2777779"/>
              <a:ext cx="1328737" cy="58578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曲线连接符 15"/>
            <p:cNvCxnSpPr/>
            <p:nvPr/>
          </p:nvCxnSpPr>
          <p:spPr>
            <a:xfrm rot="18000000">
              <a:off x="2850355" y="2726346"/>
              <a:ext cx="1328737" cy="58578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1385888" y="2320579"/>
              <a:ext cx="828675"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入栈</a:t>
              </a:r>
            </a:p>
          </p:txBody>
        </p:sp>
        <p:sp>
          <p:nvSpPr>
            <p:cNvPr id="20" name="文本框 19"/>
            <p:cNvSpPr txBox="1"/>
            <p:nvPr/>
          </p:nvSpPr>
          <p:spPr>
            <a:xfrm>
              <a:off x="2843136" y="2334489"/>
              <a:ext cx="828675"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出栈</a:t>
              </a:r>
            </a:p>
          </p:txBody>
        </p:sp>
        <p:sp>
          <p:nvSpPr>
            <p:cNvPr id="21" name="文本框 20"/>
            <p:cNvSpPr txBox="1"/>
            <p:nvPr/>
          </p:nvSpPr>
          <p:spPr>
            <a:xfrm>
              <a:off x="485762" y="3571875"/>
              <a:ext cx="828675"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栈顶</a:t>
              </a:r>
            </a:p>
          </p:txBody>
        </p:sp>
        <p:cxnSp>
          <p:nvCxnSpPr>
            <p:cNvPr id="25" name="直线箭头连接符 24"/>
            <p:cNvCxnSpPr/>
            <p:nvPr/>
          </p:nvCxnSpPr>
          <p:spPr>
            <a:xfrm flipV="1">
              <a:off x="1143000" y="3741047"/>
              <a:ext cx="628649" cy="30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452422" y="4895858"/>
              <a:ext cx="828675"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栈底</a:t>
              </a:r>
            </a:p>
          </p:txBody>
        </p:sp>
        <p:cxnSp>
          <p:nvCxnSpPr>
            <p:cNvPr id="27" name="直线箭头连接符 26"/>
            <p:cNvCxnSpPr/>
            <p:nvPr/>
          </p:nvCxnSpPr>
          <p:spPr>
            <a:xfrm flipV="1">
              <a:off x="1109660" y="5065030"/>
              <a:ext cx="628649" cy="30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8" name="文本框 27"/>
              <p:cNvSpPr txBox="1"/>
              <p:nvPr/>
            </p:nvSpPr>
            <p:spPr>
              <a:xfrm>
                <a:off x="5304174" y="2624634"/>
                <a:ext cx="6043612" cy="2308324"/>
              </a:xfrm>
              <a:prstGeom prst="rect">
                <a:avLst/>
              </a:prstGeom>
              <a:noFill/>
            </p:spPr>
            <p:txBody>
              <a:bodyPr wrap="square" rtlCol="0">
                <a:spAutoFit/>
              </a:bodyPr>
              <a:lstStyle/>
              <a:p>
                <a:r>
                  <a:rPr kumimoji="1" lang="zh-CN" altLang="en-US" sz="2400" dirty="0">
                    <a:latin typeface="STKaiti" charset="-122"/>
                    <a:ea typeface="STKaiti" charset="-122"/>
                    <a:cs typeface="STKaiti" charset="-122"/>
                  </a:rPr>
                  <a:t>由于栈的操作都在栈顶进行，如果数据元素</a:t>
                </a:r>
                <a14:m>
                  <m:oMath xmlns:m="http://schemas.openxmlformats.org/officeDocument/2006/math">
                    <m:sSub>
                      <m:sSubPr>
                        <m:ctrlPr>
                          <a:rPr kumimoji="1" lang="en-US" altLang="zh-CN" sz="2400" i="1">
                            <a:latin typeface="Cambria Math" panose="02040503050406030204" pitchFamily="18" charset="0"/>
                          </a:rPr>
                        </m:ctrlPr>
                      </m:sSubPr>
                      <m:e>
                        <m:r>
                          <a:rPr kumimoji="1" lang="en-US" altLang="zh-CN" sz="2400" i="1">
                            <a:latin typeface="Cambria Math" charset="0"/>
                          </a:rPr>
                          <m:t>𝑎</m:t>
                        </m:r>
                      </m:e>
                      <m:sub>
                        <m:r>
                          <a:rPr kumimoji="1" lang="en-US" altLang="zh-CN" sz="2400" i="1">
                            <a:latin typeface="Cambria Math" charset="0"/>
                          </a:rPr>
                          <m:t>1</m:t>
                        </m:r>
                      </m:sub>
                    </m:sSub>
                  </m:oMath>
                </a14:m>
                <a:r>
                  <a:rPr kumimoji="1" lang="en-US" altLang="zh-CN" sz="2400" dirty="0"/>
                  <a:t>, </a:t>
                </a:r>
                <a14:m>
                  <m:oMath xmlns:m="http://schemas.openxmlformats.org/officeDocument/2006/math">
                    <m:sSub>
                      <m:sSubPr>
                        <m:ctrlPr>
                          <a:rPr kumimoji="1" lang="en-US" altLang="zh-CN" sz="2400" i="1">
                            <a:latin typeface="Cambria Math" panose="02040503050406030204" pitchFamily="18" charset="0"/>
                          </a:rPr>
                        </m:ctrlPr>
                      </m:sSubPr>
                      <m:e>
                        <m:r>
                          <a:rPr kumimoji="1" lang="en-US" altLang="zh-CN" sz="2400" i="1">
                            <a:latin typeface="Cambria Math" charset="0"/>
                          </a:rPr>
                          <m:t>𝑎</m:t>
                        </m:r>
                      </m:e>
                      <m:sub>
                        <m:r>
                          <a:rPr kumimoji="1" lang="en-US" altLang="zh-CN" sz="2400" i="1">
                            <a:latin typeface="Cambria Math" charset="0"/>
                          </a:rPr>
                          <m:t>2</m:t>
                        </m:r>
                      </m:sub>
                    </m:sSub>
                  </m:oMath>
                </a14:m>
                <a:r>
                  <a:rPr kumimoji="1" lang="en-US" altLang="zh-CN" sz="2400" dirty="0"/>
                  <a:t>,</a:t>
                </a:r>
                <a:r>
                  <a:rPr kumimoji="1" lang="mr-IN" altLang="zh-CN" sz="2400" dirty="0"/>
                  <a:t>…</a:t>
                </a:r>
                <a:r>
                  <a:rPr kumimoji="1" lang="zh-CN" altLang="en-US" sz="2400" dirty="0"/>
                  <a:t>，</a:t>
                </a:r>
                <a14:m>
                  <m:oMath xmlns:m="http://schemas.openxmlformats.org/officeDocument/2006/math">
                    <m:sSub>
                      <m:sSubPr>
                        <m:ctrlPr>
                          <a:rPr kumimoji="1" lang="en-US" altLang="zh-CN" sz="2400" i="1">
                            <a:latin typeface="Cambria Math" panose="02040503050406030204" pitchFamily="18" charset="0"/>
                          </a:rPr>
                        </m:ctrlPr>
                      </m:sSubPr>
                      <m:e>
                        <m:r>
                          <a:rPr kumimoji="1" lang="en-US" altLang="zh-CN" sz="2400" i="1">
                            <a:latin typeface="Cambria Math" charset="0"/>
                          </a:rPr>
                          <m:t>𝑎</m:t>
                        </m:r>
                      </m:e>
                      <m:sub>
                        <m:r>
                          <a:rPr kumimoji="1" lang="en-US" altLang="zh-CN" sz="2400" i="1">
                            <a:latin typeface="Cambria Math" charset="0"/>
                          </a:rPr>
                          <m:t>𝑛</m:t>
                        </m:r>
                      </m:sub>
                    </m:sSub>
                  </m:oMath>
                </a14:m>
                <a:r>
                  <a:rPr kumimoji="1" lang="zh-CN" altLang="en-US" sz="2400" dirty="0">
                    <a:latin typeface="STKaiti" charset="-122"/>
                    <a:ea typeface="STKaiti" charset="-122"/>
                    <a:cs typeface="STKaiti" charset="-122"/>
                  </a:rPr>
                  <a:t>依次入栈，当</a:t>
                </a:r>
                <a14:m>
                  <m:oMath xmlns:m="http://schemas.openxmlformats.org/officeDocument/2006/math">
                    <m:sSub>
                      <m:sSubPr>
                        <m:ctrlPr>
                          <a:rPr kumimoji="1" lang="en-US" altLang="zh-CN" sz="2400" i="1">
                            <a:latin typeface="Cambria Math" panose="02040503050406030204" pitchFamily="18" charset="0"/>
                          </a:rPr>
                        </m:ctrlPr>
                      </m:sSubPr>
                      <m:e>
                        <m:r>
                          <a:rPr kumimoji="1" lang="en-US" altLang="zh-CN" sz="2400" i="1">
                            <a:latin typeface="Cambria Math" charset="0"/>
                          </a:rPr>
                          <m:t>𝑎</m:t>
                        </m:r>
                      </m:e>
                      <m:sub>
                        <m:r>
                          <a:rPr kumimoji="1" lang="en-US" altLang="zh-CN" sz="2400" i="1">
                            <a:latin typeface="Cambria Math" charset="0"/>
                          </a:rPr>
                          <m:t>𝑛</m:t>
                        </m:r>
                      </m:sub>
                    </m:sSub>
                  </m:oMath>
                </a14:m>
                <a:r>
                  <a:rPr kumimoji="1" lang="zh-CN" altLang="en-US" sz="2400" dirty="0">
                    <a:latin typeface="STKaiti" charset="-122"/>
                    <a:ea typeface="STKaiti" charset="-122"/>
                    <a:cs typeface="STKaiti" charset="-122"/>
                  </a:rPr>
                  <a:t>入栈后，其他元素都被“压”在下面。因此出栈的顺序只能是</a:t>
                </a:r>
                <a14:m>
                  <m:oMath xmlns:m="http://schemas.openxmlformats.org/officeDocument/2006/math">
                    <m:sSub>
                      <m:sSubPr>
                        <m:ctrlPr>
                          <a:rPr kumimoji="1" lang="en-US" altLang="zh-CN" sz="2400" i="1">
                            <a:latin typeface="Cambria Math" panose="02040503050406030204" pitchFamily="18" charset="0"/>
                          </a:rPr>
                        </m:ctrlPr>
                      </m:sSubPr>
                      <m:e>
                        <m:r>
                          <a:rPr kumimoji="1" lang="en-US" altLang="zh-CN" sz="2400" i="1">
                            <a:latin typeface="Cambria Math" charset="0"/>
                          </a:rPr>
                          <m:t>𝑎</m:t>
                        </m:r>
                      </m:e>
                      <m:sub>
                        <m:r>
                          <a:rPr kumimoji="1" lang="en-US" altLang="zh-CN" sz="2400" i="1">
                            <a:latin typeface="Cambria Math" charset="0"/>
                          </a:rPr>
                          <m:t>𝑛</m:t>
                        </m:r>
                      </m:sub>
                    </m:sSub>
                  </m:oMath>
                </a14:m>
                <a:r>
                  <a:rPr kumimoji="1" lang="zh-CN" altLang="en-US" sz="2400" dirty="0">
                    <a:latin typeface="STKaiti" charset="-122"/>
                    <a:ea typeface="STKaiti" charset="-122"/>
                    <a:cs typeface="STKaiti" charset="-122"/>
                  </a:rPr>
                  <a:t>，</a:t>
                </a:r>
                <a:r>
                  <a:rPr kumimoji="1" lang="mr-IN" altLang="zh-CN" sz="2400" dirty="0">
                    <a:latin typeface="STKaiti" charset="-122"/>
                    <a:ea typeface="STKaiti" charset="-122"/>
                    <a:cs typeface="STKaiti" charset="-122"/>
                  </a:rPr>
                  <a:t>…</a:t>
                </a:r>
                <a:r>
                  <a:rPr kumimoji="1" lang="zh-CN" altLang="en-US" sz="2400" dirty="0">
                    <a:latin typeface="STKaiti" charset="-122"/>
                    <a:ea typeface="STKaiti" charset="-122"/>
                    <a:cs typeface="STKaiti" charset="-122"/>
                  </a:rPr>
                  <a:t>，</a:t>
                </a:r>
                <a14:m>
                  <m:oMath xmlns:m="http://schemas.openxmlformats.org/officeDocument/2006/math">
                    <m:sSub>
                      <m:sSubPr>
                        <m:ctrlPr>
                          <a:rPr kumimoji="1" lang="en-US" altLang="zh-CN" sz="2400" i="1">
                            <a:latin typeface="Cambria Math" panose="02040503050406030204" pitchFamily="18" charset="0"/>
                          </a:rPr>
                        </m:ctrlPr>
                      </m:sSubPr>
                      <m:e>
                        <m:r>
                          <a:rPr kumimoji="1" lang="en-US" altLang="zh-CN" sz="2400" i="1">
                            <a:latin typeface="Cambria Math" charset="0"/>
                          </a:rPr>
                          <m:t>𝑎</m:t>
                        </m:r>
                      </m:e>
                      <m:sub>
                        <m:r>
                          <a:rPr kumimoji="1" lang="en-US" altLang="zh-CN" sz="2400" i="1">
                            <a:latin typeface="Cambria Math" charset="0"/>
                          </a:rPr>
                          <m:t>2</m:t>
                        </m:r>
                      </m:sub>
                    </m:sSub>
                  </m:oMath>
                </a14:m>
                <a:r>
                  <a:rPr kumimoji="1" lang="zh-CN" altLang="en-US" sz="2400" dirty="0">
                    <a:latin typeface="STKaiti" charset="-122"/>
                    <a:ea typeface="STKaiti" charset="-122"/>
                    <a:cs typeface="STKaiti" charset="-122"/>
                  </a:rPr>
                  <a:t>，</a:t>
                </a:r>
                <a14:m>
                  <m:oMath xmlns:m="http://schemas.openxmlformats.org/officeDocument/2006/math">
                    <m:sSub>
                      <m:sSubPr>
                        <m:ctrlPr>
                          <a:rPr kumimoji="1" lang="en-US" altLang="zh-CN" sz="2400" i="1">
                            <a:latin typeface="Cambria Math" panose="02040503050406030204" pitchFamily="18" charset="0"/>
                          </a:rPr>
                        </m:ctrlPr>
                      </m:sSubPr>
                      <m:e>
                        <m:r>
                          <a:rPr kumimoji="1" lang="en-US" altLang="zh-CN" sz="2400" i="1">
                            <a:latin typeface="Cambria Math" charset="0"/>
                          </a:rPr>
                          <m:t>𝑎</m:t>
                        </m:r>
                      </m:e>
                      <m:sub>
                        <m:r>
                          <a:rPr kumimoji="1" lang="en-US" altLang="zh-CN" sz="2400" i="1">
                            <a:latin typeface="Cambria Math" charset="0"/>
                          </a:rPr>
                          <m:t>1</m:t>
                        </m:r>
                      </m:sub>
                    </m:sSub>
                  </m:oMath>
                </a14:m>
                <a:r>
                  <a:rPr kumimoji="1" lang="zh-CN" altLang="en-US" sz="2400" dirty="0">
                    <a:latin typeface="STKaiti" charset="-122"/>
                    <a:ea typeface="STKaiti" charset="-122"/>
                    <a:cs typeface="STKaiti" charset="-122"/>
                  </a:rPr>
                  <a:t>。这表明最先入栈的数据元素在出栈时却排在最后，这个特性称为“先进后出”，也可以称为“后进先出”</a:t>
                </a:r>
              </a:p>
            </p:txBody>
          </p:sp>
        </mc:Choice>
        <mc:Fallback xmlns="">
          <p:sp>
            <p:nvSpPr>
              <p:cNvPr id="28" name="文本框 27"/>
              <p:cNvSpPr txBox="1">
                <a:spLocks noRot="1" noChangeAspect="1" noMove="1" noResize="1" noEditPoints="1" noAdjustHandles="1" noChangeArrowheads="1" noChangeShapeType="1" noTextEdit="1"/>
              </p:cNvSpPr>
              <p:nvPr/>
            </p:nvSpPr>
            <p:spPr>
              <a:xfrm>
                <a:off x="5304174" y="2624634"/>
                <a:ext cx="6043612" cy="2308324"/>
              </a:xfrm>
              <a:prstGeom prst="rect">
                <a:avLst/>
              </a:prstGeom>
              <a:blipFill>
                <a:blip r:embed="rId5"/>
                <a:stretch>
                  <a:fillRect l="-1677" t="-2198" r="-839" b="-4945"/>
                </a:stretch>
              </a:blipFill>
            </p:spPr>
            <p:txBody>
              <a:bodyPr/>
              <a:lstStyle/>
              <a:p>
                <a:r>
                  <a:rPr lang="zh-CN" altLang="en-US">
                    <a:noFill/>
                  </a:rPr>
                  <a:t> </a:t>
                </a:r>
              </a:p>
            </p:txBody>
          </p:sp>
        </mc:Fallback>
      </mc:AlternateContent>
      <p:sp>
        <p:nvSpPr>
          <p:cNvPr id="22" name="标题 1">
            <a:extLst>
              <a:ext uri="{FF2B5EF4-FFF2-40B4-BE49-F238E27FC236}">
                <a16:creationId xmlns:a16="http://schemas.microsoft.com/office/drawing/2014/main" id="{7B218C39-43EE-3140-819D-705BB1CE91BD}"/>
              </a:ext>
            </a:extLst>
          </p:cNvPr>
          <p:cNvSpPr txBox="1">
            <a:spLocks/>
          </p:cNvSpPr>
          <p:nvPr/>
        </p:nvSpPr>
        <p:spPr>
          <a:xfrm>
            <a:off x="0" y="0"/>
            <a:ext cx="8596668" cy="80719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sz="4000" b="1" dirty="0">
                <a:solidFill>
                  <a:schemeClr val="tx1"/>
                </a:solidFill>
                <a:latin typeface="STKaiti" charset="-122"/>
                <a:ea typeface="STKaiti" charset="-122"/>
                <a:cs typeface="STKaiti" charset="-122"/>
              </a:rPr>
              <a:t>第</a:t>
            </a:r>
            <a:r>
              <a:rPr kumimoji="1" lang="en-US" altLang="zh-CN" sz="4000" b="1" dirty="0">
                <a:solidFill>
                  <a:schemeClr val="tx1"/>
                </a:solidFill>
                <a:latin typeface="STKaiti" charset="-122"/>
                <a:ea typeface="STKaiti" charset="-122"/>
                <a:cs typeface="STKaiti" charset="-122"/>
              </a:rPr>
              <a:t>3</a:t>
            </a:r>
            <a:r>
              <a:rPr kumimoji="1" lang="zh-CN" altLang="en-US" sz="4000" b="1" dirty="0">
                <a:solidFill>
                  <a:schemeClr val="tx1"/>
                </a:solidFill>
                <a:latin typeface="STKaiti" charset="-122"/>
                <a:ea typeface="STKaiti" charset="-122"/>
                <a:cs typeface="STKaiti" charset="-122"/>
              </a:rPr>
              <a:t>章  栈和队列</a:t>
            </a:r>
          </a:p>
        </p:txBody>
      </p:sp>
    </p:spTree>
    <p:extLst>
      <p:ext uri="{BB962C8B-B14F-4D97-AF65-F5344CB8AC3E}">
        <p14:creationId xmlns:p14="http://schemas.microsoft.com/office/powerpoint/2010/main" val="2137479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504" y="1483303"/>
            <a:ext cx="10784806" cy="523220"/>
          </a:xfrm>
          <a:prstGeom prst="rect">
            <a:avLst/>
          </a:prstGeom>
          <a:noFill/>
        </p:spPr>
        <p:txBody>
          <a:bodyPr wrap="square" rtlCol="0">
            <a:spAutoFit/>
          </a:bodyPr>
          <a:lstStyle/>
          <a:p>
            <a:r>
              <a:rPr kumimoji="1" lang="en-US" altLang="zh-CN" sz="2800" dirty="0">
                <a:latin typeface="STKaiti" charset="-122"/>
                <a:ea typeface="STKaiti" charset="-122"/>
                <a:cs typeface="STKaiti" charset="-122"/>
              </a:rPr>
              <a:t>1</a:t>
            </a:r>
            <a:r>
              <a:rPr kumimoji="1" lang="zh-CN" altLang="en-US" sz="2800" dirty="0">
                <a:latin typeface="STKaiti" charset="-122"/>
                <a:ea typeface="STKaiti" charset="-122"/>
                <a:cs typeface="STKaiti" charset="-122"/>
              </a:rPr>
              <a:t>、栈的定义</a:t>
            </a:r>
            <a:endParaRPr kumimoji="1" lang="en-US" altLang="zh-CN" sz="2800" dirty="0">
              <a:latin typeface="STKaiti" charset="-122"/>
              <a:ea typeface="STKaiti" charset="-122"/>
              <a:cs typeface="STKaiti" charset="-122"/>
            </a:endParaRPr>
          </a:p>
        </p:txBody>
      </p:sp>
      <p:grpSp>
        <p:nvGrpSpPr>
          <p:cNvPr id="2" name="组合 1">
            <a:extLst>
              <a:ext uri="{FF2B5EF4-FFF2-40B4-BE49-F238E27FC236}">
                <a16:creationId xmlns:a16="http://schemas.microsoft.com/office/drawing/2014/main" id="{3E14660A-70AA-5B48-9794-598F08D3296E}"/>
              </a:ext>
            </a:extLst>
          </p:cNvPr>
          <p:cNvGrpSpPr/>
          <p:nvPr/>
        </p:nvGrpSpPr>
        <p:grpSpPr>
          <a:xfrm>
            <a:off x="1343962" y="2320579"/>
            <a:ext cx="3355195" cy="3080096"/>
            <a:chOff x="452422" y="2320579"/>
            <a:chExt cx="3355195" cy="3080096"/>
          </a:xfrm>
        </p:grpSpPr>
        <mc:AlternateContent xmlns:mc="http://schemas.openxmlformats.org/markup-compatibility/2006" xmlns:a14="http://schemas.microsoft.com/office/drawing/2010/main">
          <mc:Choice Requires="a14">
            <p:sp>
              <p:nvSpPr>
                <p:cNvPr id="3" name="矩形 2"/>
                <p:cNvSpPr/>
                <p:nvPr/>
              </p:nvSpPr>
              <p:spPr>
                <a:xfrm>
                  <a:off x="1771649" y="4486275"/>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b="1" i="1" smtClean="0">
                                <a:solidFill>
                                  <a:schemeClr val="tx1"/>
                                </a:solidFill>
                                <a:latin typeface="Cambria Math" panose="02040503050406030204" pitchFamily="18" charset="0"/>
                              </a:rPr>
                            </m:ctrlPr>
                          </m:sSubPr>
                          <m:e>
                            <m:r>
                              <a:rPr kumimoji="1" lang="en-US" altLang="zh-CN" b="1" i="1" smtClean="0">
                                <a:solidFill>
                                  <a:schemeClr val="tx1"/>
                                </a:solidFill>
                                <a:latin typeface="Cambria Math" charset="0"/>
                              </a:rPr>
                              <m:t>𝒂</m:t>
                            </m:r>
                          </m:e>
                          <m:sub>
                            <m:r>
                              <a:rPr kumimoji="1" lang="en-US" altLang="zh-CN" b="1" i="1" smtClean="0">
                                <a:solidFill>
                                  <a:schemeClr val="tx1"/>
                                </a:solidFill>
                                <a:latin typeface="Cambria Math" charset="0"/>
                              </a:rPr>
                              <m:t>𝟐</m:t>
                            </m:r>
                          </m:sub>
                        </m:sSub>
                      </m:oMath>
                    </m:oMathPara>
                  </a14:m>
                  <a:endParaRPr kumimoji="1" lang="zh-CN" altLang="en-US" b="1" dirty="0">
                    <a:solidFill>
                      <a:schemeClr val="tx1"/>
                    </a:solidFill>
                  </a:endParaRPr>
                </a:p>
              </p:txBody>
            </p:sp>
          </mc:Choice>
          <mc:Fallback xmlns="">
            <p:sp>
              <p:nvSpPr>
                <p:cNvPr id="3" name="矩形 2"/>
                <p:cNvSpPr>
                  <a:spLocks noRot="1" noChangeAspect="1" noMove="1" noResize="1" noEditPoints="1" noAdjustHandles="1" noChangeArrowheads="1" noChangeShapeType="1" noTextEdit="1"/>
                </p:cNvSpPr>
                <p:nvPr/>
              </p:nvSpPr>
              <p:spPr>
                <a:xfrm>
                  <a:off x="1771649" y="4486275"/>
                  <a:ext cx="1743075" cy="457200"/>
                </a:xfrm>
                <a:prstGeom prst="rect">
                  <a:avLst/>
                </a:prstGeom>
                <a:blipFill>
                  <a:blip r:embed="rId2"/>
                  <a:stretch>
                    <a:fillRect/>
                  </a:stretch>
                </a:blipFill>
              </p:spPr>
              <p:txBody>
                <a:bodyPr/>
                <a:lstStyle/>
                <a:p>
                  <a:r>
                    <a:rPr lang="zh-CN" altLang="en-US">
                      <a:noFill/>
                    </a:rPr>
                    <a:t> </a:t>
                  </a:r>
                </a:p>
              </p:txBody>
            </p:sp>
          </mc:Fallback>
        </mc:AlternateContent>
        <p:sp>
          <p:nvSpPr>
            <p:cNvPr id="5" name="矩形 4"/>
            <p:cNvSpPr/>
            <p:nvPr/>
          </p:nvSpPr>
          <p:spPr>
            <a:xfrm>
              <a:off x="1771649" y="4029075"/>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b="1" dirty="0">
                  <a:solidFill>
                    <a:schemeClr val="tx1"/>
                  </a:solidFill>
                </a:rPr>
                <a:t>…</a:t>
              </a:r>
              <a:endParaRPr kumimoji="1" lang="zh-CN" altLang="en-US" b="1" dirty="0">
                <a:solidFill>
                  <a:schemeClr val="tx1"/>
                </a:solidFill>
              </a:endParaRPr>
            </a:p>
          </p:txBody>
        </p:sp>
        <mc:AlternateContent xmlns:mc="http://schemas.openxmlformats.org/markup-compatibility/2006" xmlns:a14="http://schemas.microsoft.com/office/drawing/2010/main">
          <mc:Choice Requires="a14">
            <p:sp>
              <p:nvSpPr>
                <p:cNvPr id="6" name="矩形 5"/>
                <p:cNvSpPr/>
                <p:nvPr/>
              </p:nvSpPr>
              <p:spPr>
                <a:xfrm>
                  <a:off x="1771649" y="3571875"/>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b="1" i="1" smtClean="0">
                                <a:solidFill>
                                  <a:schemeClr val="tx1"/>
                                </a:solidFill>
                                <a:latin typeface="Cambria Math" panose="02040503050406030204" pitchFamily="18" charset="0"/>
                              </a:rPr>
                            </m:ctrlPr>
                          </m:sSubPr>
                          <m:e>
                            <m:r>
                              <a:rPr kumimoji="1" lang="en-US" altLang="zh-CN" b="1" i="1" smtClean="0">
                                <a:solidFill>
                                  <a:schemeClr val="tx1"/>
                                </a:solidFill>
                                <a:latin typeface="Cambria Math" charset="0"/>
                              </a:rPr>
                              <m:t>𝒂</m:t>
                            </m:r>
                          </m:e>
                          <m:sub>
                            <m:r>
                              <a:rPr kumimoji="1" lang="en-US" altLang="zh-CN" b="1" i="1" smtClean="0">
                                <a:solidFill>
                                  <a:schemeClr val="tx1"/>
                                </a:solidFill>
                                <a:latin typeface="Cambria Math" charset="0"/>
                              </a:rPr>
                              <m:t>𝒏</m:t>
                            </m:r>
                          </m:sub>
                        </m:sSub>
                      </m:oMath>
                    </m:oMathPara>
                  </a14:m>
                  <a:endParaRPr kumimoji="1" lang="zh-CN" altLang="en-US" b="1" dirty="0">
                    <a:solidFill>
                      <a:schemeClr val="tx1"/>
                    </a:solidFill>
                  </a:endParaRPr>
                </a:p>
              </p:txBody>
            </p:sp>
          </mc:Choice>
          <mc:Fallback xmlns="">
            <p:sp>
              <p:nvSpPr>
                <p:cNvPr id="6" name="矩形 5"/>
                <p:cNvSpPr>
                  <a:spLocks noRot="1" noChangeAspect="1" noMove="1" noResize="1" noEditPoints="1" noAdjustHandles="1" noChangeArrowheads="1" noChangeShapeType="1" noTextEdit="1"/>
                </p:cNvSpPr>
                <p:nvPr/>
              </p:nvSpPr>
              <p:spPr>
                <a:xfrm>
                  <a:off x="1771649" y="3571875"/>
                  <a:ext cx="1743075" cy="45720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1771649" y="4943475"/>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b="1" i="1">
                                <a:solidFill>
                                  <a:schemeClr val="tx1"/>
                                </a:solidFill>
                                <a:latin typeface="Cambria Math" panose="02040503050406030204" pitchFamily="18" charset="0"/>
                              </a:rPr>
                            </m:ctrlPr>
                          </m:sSubPr>
                          <m:e>
                            <m:r>
                              <a:rPr kumimoji="1" lang="en-US" altLang="zh-CN" b="1" i="1" smtClean="0">
                                <a:solidFill>
                                  <a:schemeClr val="tx1"/>
                                </a:solidFill>
                                <a:latin typeface="Cambria Math" charset="0"/>
                              </a:rPr>
                              <m:t>𝒂</m:t>
                            </m:r>
                          </m:e>
                          <m:sub>
                            <m:r>
                              <a:rPr kumimoji="1" lang="en-US" altLang="zh-CN" b="1" i="1" smtClean="0">
                                <a:solidFill>
                                  <a:schemeClr val="tx1"/>
                                </a:solidFill>
                                <a:latin typeface="Cambria Math" charset="0"/>
                              </a:rPr>
                              <m:t>𝟏</m:t>
                            </m:r>
                          </m:sub>
                        </m:sSub>
                      </m:oMath>
                    </m:oMathPara>
                  </a14:m>
                  <a:endParaRPr kumimoji="1" lang="zh-CN" altLang="en-US" b="1" dirty="0">
                    <a:solidFill>
                      <a:schemeClr val="tx1"/>
                    </a:solidFill>
                  </a:endParaRPr>
                </a:p>
              </p:txBody>
            </p:sp>
          </mc:Choice>
          <mc:Fallback xmlns="">
            <p:sp>
              <p:nvSpPr>
                <p:cNvPr id="7" name="矩形 6"/>
                <p:cNvSpPr>
                  <a:spLocks noRot="1" noChangeAspect="1" noMove="1" noResize="1" noEditPoints="1" noAdjustHandles="1" noChangeArrowheads="1" noChangeShapeType="1" noTextEdit="1"/>
                </p:cNvSpPr>
                <p:nvPr/>
              </p:nvSpPr>
              <p:spPr>
                <a:xfrm>
                  <a:off x="1771649" y="4943475"/>
                  <a:ext cx="1743075" cy="457200"/>
                </a:xfrm>
                <a:prstGeom prst="rect">
                  <a:avLst/>
                </a:prstGeom>
                <a:blipFill>
                  <a:blip r:embed="rId4"/>
                  <a:stretch>
                    <a:fillRect/>
                  </a:stretch>
                </a:blipFill>
              </p:spPr>
              <p:txBody>
                <a:bodyPr/>
                <a:lstStyle/>
                <a:p>
                  <a:r>
                    <a:rPr lang="zh-CN" altLang="en-US">
                      <a:noFill/>
                    </a:rPr>
                    <a:t> </a:t>
                  </a:r>
                </a:p>
              </p:txBody>
            </p:sp>
          </mc:Fallback>
        </mc:AlternateContent>
        <p:cxnSp>
          <p:nvCxnSpPr>
            <p:cNvPr id="8" name="曲线连接符 7"/>
            <p:cNvCxnSpPr/>
            <p:nvPr/>
          </p:nvCxnSpPr>
          <p:spPr>
            <a:xfrm>
              <a:off x="1000125" y="2777779"/>
              <a:ext cx="1328737" cy="58578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曲线连接符 15"/>
            <p:cNvCxnSpPr/>
            <p:nvPr/>
          </p:nvCxnSpPr>
          <p:spPr>
            <a:xfrm rot="18000000">
              <a:off x="2850355" y="2726346"/>
              <a:ext cx="1328737" cy="58578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1385888" y="2320579"/>
              <a:ext cx="828675"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入栈</a:t>
              </a:r>
            </a:p>
          </p:txBody>
        </p:sp>
        <p:sp>
          <p:nvSpPr>
            <p:cNvPr id="20" name="文本框 19"/>
            <p:cNvSpPr txBox="1"/>
            <p:nvPr/>
          </p:nvSpPr>
          <p:spPr>
            <a:xfrm>
              <a:off x="2843136" y="2334489"/>
              <a:ext cx="828675"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出栈</a:t>
              </a:r>
            </a:p>
          </p:txBody>
        </p:sp>
        <p:sp>
          <p:nvSpPr>
            <p:cNvPr id="21" name="文本框 20"/>
            <p:cNvSpPr txBox="1"/>
            <p:nvPr/>
          </p:nvSpPr>
          <p:spPr>
            <a:xfrm>
              <a:off x="485762" y="3571875"/>
              <a:ext cx="828675"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栈顶</a:t>
              </a:r>
            </a:p>
          </p:txBody>
        </p:sp>
        <p:cxnSp>
          <p:nvCxnSpPr>
            <p:cNvPr id="25" name="直线箭头连接符 24"/>
            <p:cNvCxnSpPr/>
            <p:nvPr/>
          </p:nvCxnSpPr>
          <p:spPr>
            <a:xfrm flipV="1">
              <a:off x="1143000" y="3741047"/>
              <a:ext cx="628649" cy="30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452422" y="4895858"/>
              <a:ext cx="828675"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栈底</a:t>
              </a:r>
            </a:p>
          </p:txBody>
        </p:sp>
        <p:cxnSp>
          <p:nvCxnSpPr>
            <p:cNvPr id="27" name="直线箭头连接符 26"/>
            <p:cNvCxnSpPr/>
            <p:nvPr/>
          </p:nvCxnSpPr>
          <p:spPr>
            <a:xfrm flipV="1">
              <a:off x="1109660" y="5065030"/>
              <a:ext cx="628649" cy="30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5592125" y="2720689"/>
            <a:ext cx="5899236" cy="3046988"/>
          </a:xfrm>
          <a:prstGeom prst="rect">
            <a:avLst/>
          </a:prstGeom>
          <a:noFill/>
        </p:spPr>
        <p:txBody>
          <a:bodyPr wrap="square" rtlCol="0">
            <a:spAutoFit/>
          </a:bodyPr>
          <a:lstStyle/>
          <a:p>
            <a:r>
              <a:rPr kumimoji="1" lang="zh-CN" altLang="en-US" sz="2800" dirty="0">
                <a:latin typeface="STKaiti" charset="-122"/>
                <a:ea typeface="STKaiti" charset="-122"/>
                <a:cs typeface="STKaiti" charset="-122"/>
              </a:rPr>
              <a:t>假设一个栈的入栈序列为</a:t>
            </a:r>
            <a:r>
              <a:rPr kumimoji="1" lang="en-US" altLang="zh-CN" sz="2800" dirty="0">
                <a:latin typeface="STKaiti" charset="-122"/>
                <a:ea typeface="STKaiti" charset="-122"/>
                <a:cs typeface="STKaiti" charset="-122"/>
              </a:rPr>
              <a:t>{</a:t>
            </a:r>
            <a:r>
              <a:rPr kumimoji="1" lang="en-US" altLang="zh-CN" sz="2800" dirty="0" err="1">
                <a:latin typeface="STKaiti" charset="-122"/>
                <a:ea typeface="STKaiti" charset="-122"/>
                <a:cs typeface="STKaiti" charset="-122"/>
              </a:rPr>
              <a:t>a,b,c,d,e</a:t>
            </a:r>
            <a:r>
              <a:rPr kumimoji="1" lang="en-US" altLang="zh-CN" sz="2800" dirty="0">
                <a:latin typeface="STKaiti" charset="-122"/>
                <a:ea typeface="STKaiti" charset="-122"/>
                <a:cs typeface="STKaiti" charset="-122"/>
              </a:rPr>
              <a:t>}</a:t>
            </a:r>
            <a:r>
              <a:rPr kumimoji="1" lang="zh-CN" altLang="en-US" sz="2800" dirty="0">
                <a:latin typeface="STKaiti" charset="-122"/>
                <a:ea typeface="STKaiti" charset="-122"/>
                <a:cs typeface="STKaiti" charset="-122"/>
              </a:rPr>
              <a:t>，那么下列哪个是不可能输出的序列？</a:t>
            </a:r>
            <a:endParaRPr kumimoji="1" lang="en-US" altLang="zh-CN" sz="2800" dirty="0">
              <a:latin typeface="STKaiti" charset="-122"/>
              <a:ea typeface="STKaiti" charset="-122"/>
              <a:cs typeface="STKaiti" charset="-122"/>
            </a:endParaRPr>
          </a:p>
          <a:p>
            <a:pPr marL="457200" indent="-457200">
              <a:buFont typeface="+mj-lt"/>
              <a:buAutoNum type="alphaLcPeriod"/>
            </a:pPr>
            <a:r>
              <a:rPr kumimoji="1" lang="en-US" altLang="zh-CN" sz="2800" dirty="0" err="1">
                <a:latin typeface="STKaiti" charset="-122"/>
                <a:ea typeface="STKaiti" charset="-122"/>
                <a:cs typeface="STKaiti" charset="-122"/>
              </a:rPr>
              <a:t>edcba</a:t>
            </a:r>
            <a:endParaRPr kumimoji="1" lang="en-US" altLang="zh-CN" sz="2800" dirty="0">
              <a:latin typeface="STKaiti" charset="-122"/>
              <a:ea typeface="STKaiti" charset="-122"/>
              <a:cs typeface="STKaiti" charset="-122"/>
            </a:endParaRPr>
          </a:p>
          <a:p>
            <a:pPr marL="457200" indent="-457200">
              <a:buFont typeface="+mj-lt"/>
              <a:buAutoNum type="alphaLcPeriod"/>
            </a:pPr>
            <a:r>
              <a:rPr kumimoji="1" lang="en-US" altLang="zh-CN" sz="2800" dirty="0" err="1">
                <a:latin typeface="STKaiti" charset="-122"/>
                <a:ea typeface="STKaiti" charset="-122"/>
                <a:cs typeface="STKaiti" charset="-122"/>
              </a:rPr>
              <a:t>decba</a:t>
            </a:r>
            <a:endParaRPr kumimoji="1" lang="en-US" altLang="zh-CN" sz="2800" dirty="0">
              <a:latin typeface="STKaiti" charset="-122"/>
              <a:ea typeface="STKaiti" charset="-122"/>
              <a:cs typeface="STKaiti" charset="-122"/>
            </a:endParaRPr>
          </a:p>
          <a:p>
            <a:pPr marL="457200" indent="-457200">
              <a:buFont typeface="+mj-lt"/>
              <a:buAutoNum type="alphaLcPeriod"/>
            </a:pPr>
            <a:r>
              <a:rPr kumimoji="1" lang="en-US" altLang="zh-CN" sz="2800" dirty="0" err="1">
                <a:latin typeface="STKaiti" charset="-122"/>
                <a:ea typeface="STKaiti" charset="-122"/>
                <a:cs typeface="STKaiti" charset="-122"/>
              </a:rPr>
              <a:t>dceab</a:t>
            </a:r>
            <a:endParaRPr kumimoji="1" lang="en-US" altLang="zh-CN" sz="2800" dirty="0">
              <a:latin typeface="STKaiti" charset="-122"/>
              <a:ea typeface="STKaiti" charset="-122"/>
              <a:cs typeface="STKaiti" charset="-122"/>
            </a:endParaRPr>
          </a:p>
          <a:p>
            <a:pPr marL="457200" indent="-457200">
              <a:buFont typeface="+mj-lt"/>
              <a:buAutoNum type="alphaLcPeriod"/>
            </a:pPr>
            <a:r>
              <a:rPr kumimoji="1" lang="en-US" altLang="zh-CN" sz="2800" dirty="0" err="1">
                <a:latin typeface="STKaiti" charset="-122"/>
                <a:ea typeface="STKaiti" charset="-122"/>
                <a:cs typeface="STKaiti" charset="-122"/>
              </a:rPr>
              <a:t>abcde</a:t>
            </a:r>
            <a:endParaRPr kumimoji="1" lang="en-US" altLang="zh-CN" sz="2800" dirty="0">
              <a:latin typeface="STKaiti" charset="-122"/>
              <a:ea typeface="STKaiti" charset="-122"/>
              <a:cs typeface="STKaiti" charset="-122"/>
            </a:endParaRPr>
          </a:p>
          <a:p>
            <a:pPr marL="457200" indent="-457200">
              <a:buFont typeface="+mj-lt"/>
              <a:buAutoNum type="alphaLcPeriod"/>
            </a:pPr>
            <a:endParaRPr kumimoji="1" lang="zh-CN" altLang="en-US" sz="2400" dirty="0">
              <a:latin typeface="STKaiti" charset="-122"/>
              <a:ea typeface="STKaiti" charset="-122"/>
              <a:cs typeface="STKaiti" charset="-122"/>
            </a:endParaRPr>
          </a:p>
        </p:txBody>
      </p:sp>
      <p:sp>
        <p:nvSpPr>
          <p:cNvPr id="22" name="标题 1">
            <a:extLst>
              <a:ext uri="{FF2B5EF4-FFF2-40B4-BE49-F238E27FC236}">
                <a16:creationId xmlns:a16="http://schemas.microsoft.com/office/drawing/2014/main" id="{A072510C-44E5-5A4F-BFFF-7E3D6C6EF9F3}"/>
              </a:ext>
            </a:extLst>
          </p:cNvPr>
          <p:cNvSpPr txBox="1">
            <a:spLocks/>
          </p:cNvSpPr>
          <p:nvPr/>
        </p:nvSpPr>
        <p:spPr>
          <a:xfrm>
            <a:off x="0" y="0"/>
            <a:ext cx="8596668" cy="80719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sz="4000" b="1" dirty="0">
                <a:solidFill>
                  <a:schemeClr val="tx1"/>
                </a:solidFill>
                <a:latin typeface="STKaiti" charset="-122"/>
                <a:ea typeface="STKaiti" charset="-122"/>
                <a:cs typeface="STKaiti" charset="-122"/>
              </a:rPr>
              <a:t>第</a:t>
            </a:r>
            <a:r>
              <a:rPr kumimoji="1" lang="en-US" altLang="zh-CN" sz="4000" b="1" dirty="0">
                <a:solidFill>
                  <a:schemeClr val="tx1"/>
                </a:solidFill>
                <a:latin typeface="STKaiti" charset="-122"/>
                <a:ea typeface="STKaiti" charset="-122"/>
                <a:cs typeface="STKaiti" charset="-122"/>
              </a:rPr>
              <a:t>3</a:t>
            </a:r>
            <a:r>
              <a:rPr kumimoji="1" lang="zh-CN" altLang="en-US" sz="4000" b="1" dirty="0">
                <a:solidFill>
                  <a:schemeClr val="tx1"/>
                </a:solidFill>
                <a:latin typeface="STKaiti" charset="-122"/>
                <a:ea typeface="STKaiti" charset="-122"/>
                <a:cs typeface="STKaiti" charset="-122"/>
              </a:rPr>
              <a:t>章  栈和队列</a:t>
            </a:r>
          </a:p>
        </p:txBody>
      </p:sp>
    </p:spTree>
    <p:extLst>
      <p:ext uri="{BB962C8B-B14F-4D97-AF65-F5344CB8AC3E}">
        <p14:creationId xmlns:p14="http://schemas.microsoft.com/office/powerpoint/2010/main" val="2946027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514350" y="0"/>
            <a:ext cx="10784806" cy="523220"/>
          </a:xfrm>
          <a:prstGeom prst="rect">
            <a:avLst/>
          </a:prstGeom>
          <a:noFill/>
        </p:spPr>
        <p:txBody>
          <a:bodyPr wrap="square" rtlCol="0">
            <a:spAutoFit/>
          </a:bodyPr>
          <a:lstStyle/>
          <a:p>
            <a:r>
              <a:rPr kumimoji="1" lang="en-US" altLang="zh-CN" sz="2800" dirty="0">
                <a:latin typeface="STKaiti" charset="-122"/>
                <a:ea typeface="STKaiti" charset="-122"/>
                <a:cs typeface="STKaiti" charset="-122"/>
              </a:rPr>
              <a:t>2</a:t>
            </a:r>
            <a:r>
              <a:rPr kumimoji="1" lang="zh-CN" altLang="en-US" sz="2800" dirty="0">
                <a:latin typeface="STKaiti" charset="-122"/>
                <a:ea typeface="STKaiti" charset="-122"/>
                <a:cs typeface="STKaiti" charset="-122"/>
              </a:rPr>
              <a:t>、栈的基本操作</a:t>
            </a:r>
            <a:endParaRPr kumimoji="1" lang="en-US" altLang="zh-CN" sz="2800" dirty="0">
              <a:latin typeface="STKaiti" charset="-122"/>
              <a:ea typeface="STKaiti" charset="-122"/>
              <a:cs typeface="STKaiti" charset="-122"/>
            </a:endParaRPr>
          </a:p>
        </p:txBody>
      </p:sp>
      <p:graphicFrame>
        <p:nvGraphicFramePr>
          <p:cNvPr id="9" name="表格 8"/>
          <p:cNvGraphicFramePr>
            <a:graphicFrameLocks noGrp="1"/>
          </p:cNvGraphicFramePr>
          <p:nvPr>
            <p:extLst/>
          </p:nvPr>
        </p:nvGraphicFramePr>
        <p:xfrm>
          <a:off x="969010" y="1394460"/>
          <a:ext cx="9669463" cy="5227849"/>
        </p:xfrm>
        <a:graphic>
          <a:graphicData uri="http://schemas.openxmlformats.org/drawingml/2006/table">
            <a:tbl>
              <a:tblPr firstRow="1" bandRow="1">
                <a:tableStyleId>{5C22544A-7EE6-4342-B048-85BDC9FD1C3A}</a:tableStyleId>
              </a:tblPr>
              <a:tblGrid>
                <a:gridCol w="1211263">
                  <a:extLst>
                    <a:ext uri="{9D8B030D-6E8A-4147-A177-3AD203B41FA5}">
                      <a16:colId xmlns:a16="http://schemas.microsoft.com/office/drawing/2014/main" val="20000"/>
                    </a:ext>
                  </a:extLst>
                </a:gridCol>
                <a:gridCol w="3571876">
                  <a:extLst>
                    <a:ext uri="{9D8B030D-6E8A-4147-A177-3AD203B41FA5}">
                      <a16:colId xmlns:a16="http://schemas.microsoft.com/office/drawing/2014/main" val="20001"/>
                    </a:ext>
                  </a:extLst>
                </a:gridCol>
                <a:gridCol w="4886324">
                  <a:extLst>
                    <a:ext uri="{9D8B030D-6E8A-4147-A177-3AD203B41FA5}">
                      <a16:colId xmlns:a16="http://schemas.microsoft.com/office/drawing/2014/main" val="20002"/>
                    </a:ext>
                  </a:extLst>
                </a:gridCol>
              </a:tblGrid>
              <a:tr h="838729">
                <a:tc>
                  <a:txBody>
                    <a:bodyPr/>
                    <a:lstStyle/>
                    <a:p>
                      <a:r>
                        <a:rPr lang="zh-CN" altLang="en-US" sz="2000" dirty="0">
                          <a:solidFill>
                            <a:schemeClr val="tx1"/>
                          </a:solidFill>
                          <a:latin typeface="STKaiti" charset="-122"/>
                          <a:ea typeface="STKaiti" charset="-122"/>
                          <a:cs typeface="STKaiti" charset="-122"/>
                        </a:rPr>
                        <a:t>基本操作</a:t>
                      </a:r>
                    </a:p>
                  </a:txBody>
                  <a:tcPr>
                    <a:solidFill>
                      <a:schemeClr val="accent3">
                        <a:lumMod val="20000"/>
                        <a:lumOff val="80000"/>
                      </a:schemeClr>
                    </a:solidFill>
                  </a:tcPr>
                </a:tc>
                <a:tc>
                  <a:txBody>
                    <a:bodyPr/>
                    <a:lstStyle/>
                    <a:p>
                      <a:r>
                        <a:rPr lang="zh-CN" altLang="en-US" sz="2000" dirty="0">
                          <a:solidFill>
                            <a:schemeClr val="tx1"/>
                          </a:solidFill>
                          <a:latin typeface="STKaiti" charset="-122"/>
                          <a:ea typeface="STKaiti" charset="-122"/>
                          <a:cs typeface="STKaiti" charset="-122"/>
                        </a:rPr>
                        <a:t>函数名称</a:t>
                      </a:r>
                    </a:p>
                  </a:txBody>
                  <a:tcPr>
                    <a:solidFill>
                      <a:schemeClr val="accent3">
                        <a:lumMod val="20000"/>
                        <a:lumOff val="80000"/>
                      </a:schemeClr>
                    </a:solidFill>
                  </a:tcPr>
                </a:tc>
                <a:tc>
                  <a:txBody>
                    <a:bodyPr/>
                    <a:lstStyle/>
                    <a:p>
                      <a:r>
                        <a:rPr lang="zh-CN" altLang="en-US" sz="2000" dirty="0">
                          <a:solidFill>
                            <a:schemeClr val="tx1"/>
                          </a:solidFill>
                          <a:latin typeface="STKaiti" charset="-122"/>
                          <a:ea typeface="STKaiti" charset="-122"/>
                          <a:cs typeface="STKaiti" charset="-122"/>
                        </a:rPr>
                        <a:t>操作结果</a:t>
                      </a:r>
                    </a:p>
                  </a:txBody>
                  <a:tcPr>
                    <a:solidFill>
                      <a:schemeClr val="accent3">
                        <a:lumMod val="20000"/>
                        <a:lumOff val="80000"/>
                      </a:schemeClr>
                    </a:solidFill>
                  </a:tcPr>
                </a:tc>
                <a:extLst>
                  <a:ext uri="{0D108BD9-81ED-4DB2-BD59-A6C34878D82A}">
                    <a16:rowId xmlns:a16="http://schemas.microsoft.com/office/drawing/2014/main" val="10000"/>
                  </a:ext>
                </a:extLst>
              </a:tr>
              <a:tr h="370840">
                <a:tc>
                  <a:txBody>
                    <a:bodyPr/>
                    <a:lstStyle/>
                    <a:p>
                      <a:r>
                        <a:rPr lang="zh-CN" altLang="en-US" sz="2000" dirty="0">
                          <a:solidFill>
                            <a:schemeClr val="tx1"/>
                          </a:solidFill>
                          <a:latin typeface="STKaiti" charset="-122"/>
                          <a:ea typeface="STKaiti" charset="-122"/>
                          <a:cs typeface="STKaiti" charset="-122"/>
                        </a:rPr>
                        <a:t>初始化</a:t>
                      </a:r>
                    </a:p>
                  </a:txBody>
                  <a:tcPr>
                    <a:solidFill>
                      <a:schemeClr val="accent3">
                        <a:lumMod val="20000"/>
                        <a:lumOff val="80000"/>
                      </a:schemeClr>
                    </a:solidFill>
                  </a:tcPr>
                </a:tc>
                <a:tc>
                  <a:txBody>
                    <a:bodyPr/>
                    <a:lstStyle/>
                    <a:p>
                      <a:r>
                        <a:rPr lang="en-US" altLang="zh-CN" sz="2000" dirty="0">
                          <a:solidFill>
                            <a:schemeClr val="tx1"/>
                          </a:solidFill>
                          <a:latin typeface="STKaiti" charset="-122"/>
                          <a:ea typeface="STKaiti" charset="-122"/>
                          <a:cs typeface="STKaiti" charset="-122"/>
                        </a:rPr>
                        <a:t>Status </a:t>
                      </a:r>
                      <a:r>
                        <a:rPr lang="en-US" altLang="zh-CN" sz="2000" dirty="0" err="1">
                          <a:solidFill>
                            <a:schemeClr val="tx1"/>
                          </a:solidFill>
                          <a:latin typeface="STKaiti" charset="-122"/>
                          <a:ea typeface="STKaiti" charset="-122"/>
                          <a:cs typeface="STKaiti" charset="-122"/>
                        </a:rPr>
                        <a:t>Stack_Init</a:t>
                      </a:r>
                      <a:r>
                        <a:rPr lang="en-US" altLang="zh-CN" sz="2000" dirty="0">
                          <a:solidFill>
                            <a:schemeClr val="tx1"/>
                          </a:solidFill>
                          <a:latin typeface="STKaiti" charset="-122"/>
                          <a:ea typeface="STKaiti" charset="-122"/>
                          <a:cs typeface="STKaiti" charset="-122"/>
                        </a:rPr>
                        <a:t>(</a:t>
                      </a:r>
                      <a:r>
                        <a:rPr lang="en-US" altLang="zh-CN" sz="2000" dirty="0" err="1">
                          <a:solidFill>
                            <a:schemeClr val="tx1"/>
                          </a:solidFill>
                          <a:latin typeface="STKaiti" charset="-122"/>
                          <a:ea typeface="STKaiti" charset="-122"/>
                          <a:cs typeface="STKaiti" charset="-122"/>
                        </a:rPr>
                        <a:t>StackPtr</a:t>
                      </a:r>
                      <a:r>
                        <a:rPr lang="en-US" altLang="zh-CN" sz="2000" dirty="0">
                          <a:solidFill>
                            <a:schemeClr val="tx1"/>
                          </a:solidFill>
                          <a:latin typeface="STKaiti" charset="-122"/>
                          <a:ea typeface="STKaiti" charset="-122"/>
                          <a:cs typeface="STKaiti" charset="-122"/>
                        </a:rPr>
                        <a:t> s)</a:t>
                      </a:r>
                      <a:endParaRPr lang="zh-CN" altLang="en-US" sz="2000" dirty="0">
                        <a:solidFill>
                          <a:schemeClr val="tx1"/>
                        </a:solidFill>
                        <a:latin typeface="STKaiti" charset="-122"/>
                        <a:ea typeface="STKaiti" charset="-122"/>
                        <a:cs typeface="STKaiti" charset="-122"/>
                      </a:endParaRPr>
                    </a:p>
                  </a:txBody>
                  <a:tcPr>
                    <a:solidFill>
                      <a:schemeClr val="accent3">
                        <a:lumMod val="20000"/>
                        <a:lumOff val="80000"/>
                      </a:schemeClr>
                    </a:solidFill>
                  </a:tcPr>
                </a:tc>
                <a:tc>
                  <a:txBody>
                    <a:bodyPr/>
                    <a:lstStyle/>
                    <a:p>
                      <a:r>
                        <a:rPr lang="zh-CN" altLang="en-US" sz="2000" dirty="0">
                          <a:solidFill>
                            <a:schemeClr val="tx1"/>
                          </a:solidFill>
                          <a:latin typeface="STKaiti" charset="-122"/>
                          <a:ea typeface="STKaiti" charset="-122"/>
                          <a:cs typeface="STKaiti" charset="-122"/>
                        </a:rPr>
                        <a:t>若成功，返回</a:t>
                      </a:r>
                      <a:r>
                        <a:rPr lang="en-US" altLang="zh-CN" sz="2000" dirty="0">
                          <a:solidFill>
                            <a:schemeClr val="tx1"/>
                          </a:solidFill>
                          <a:latin typeface="STKaiti" charset="-122"/>
                          <a:ea typeface="STKaiti" charset="-122"/>
                          <a:cs typeface="STKaiti" charset="-122"/>
                        </a:rPr>
                        <a:t>success</a:t>
                      </a:r>
                      <a:r>
                        <a:rPr lang="zh-CN" altLang="en-US" sz="2000" dirty="0">
                          <a:solidFill>
                            <a:schemeClr val="tx1"/>
                          </a:solidFill>
                          <a:latin typeface="STKaiti" charset="-122"/>
                          <a:ea typeface="STKaiti" charset="-122"/>
                          <a:cs typeface="STKaiti" charset="-122"/>
                        </a:rPr>
                        <a:t>，构造一个</a:t>
                      </a:r>
                      <a:r>
                        <a:rPr lang="en-US" altLang="zh-CN" sz="2000" dirty="0">
                          <a:solidFill>
                            <a:schemeClr val="tx1"/>
                          </a:solidFill>
                          <a:latin typeface="STKaiti" charset="-122"/>
                          <a:ea typeface="STKaiti" charset="-122"/>
                          <a:cs typeface="STKaiti" charset="-122"/>
                        </a:rPr>
                        <a:t>s</a:t>
                      </a:r>
                      <a:r>
                        <a:rPr lang="zh-CN" altLang="en-US" sz="2000" dirty="0">
                          <a:solidFill>
                            <a:schemeClr val="tx1"/>
                          </a:solidFill>
                          <a:latin typeface="STKaiti" charset="-122"/>
                          <a:ea typeface="STKaiti" charset="-122"/>
                          <a:cs typeface="STKaiti" charset="-122"/>
                        </a:rPr>
                        <a:t>所指向的空栈，否则返回</a:t>
                      </a:r>
                      <a:r>
                        <a:rPr lang="en-US" altLang="zh-CN" sz="2000" dirty="0">
                          <a:solidFill>
                            <a:schemeClr val="tx1"/>
                          </a:solidFill>
                          <a:latin typeface="STKaiti" charset="-122"/>
                          <a:ea typeface="STKaiti" charset="-122"/>
                          <a:cs typeface="STKaiti" charset="-122"/>
                        </a:rPr>
                        <a:t>fatal</a:t>
                      </a:r>
                      <a:endParaRPr lang="zh-CN" altLang="en-US" sz="2000" dirty="0">
                        <a:solidFill>
                          <a:schemeClr val="tx1"/>
                        </a:solidFill>
                        <a:latin typeface="STKaiti" charset="-122"/>
                        <a:ea typeface="STKaiti" charset="-122"/>
                        <a:cs typeface="STKaiti" charset="-122"/>
                      </a:endParaRPr>
                    </a:p>
                  </a:txBody>
                  <a:tcPr>
                    <a:solidFill>
                      <a:schemeClr val="accent3">
                        <a:lumMod val="20000"/>
                        <a:lumOff val="80000"/>
                      </a:schemeClr>
                    </a:solidFill>
                  </a:tcPr>
                </a:tc>
                <a:extLst>
                  <a:ext uri="{0D108BD9-81ED-4DB2-BD59-A6C34878D82A}">
                    <a16:rowId xmlns:a16="http://schemas.microsoft.com/office/drawing/2014/main" val="10001"/>
                  </a:ext>
                </a:extLst>
              </a:tr>
              <a:tr h="370840">
                <a:tc>
                  <a:txBody>
                    <a:bodyPr/>
                    <a:lstStyle/>
                    <a:p>
                      <a:r>
                        <a:rPr lang="zh-CN" altLang="en-US" sz="2000" dirty="0">
                          <a:solidFill>
                            <a:schemeClr val="tx1"/>
                          </a:solidFill>
                          <a:latin typeface="STKaiti" charset="-122"/>
                          <a:ea typeface="STKaiti" charset="-122"/>
                          <a:cs typeface="STKaiti" charset="-122"/>
                        </a:rPr>
                        <a:t>销毁</a:t>
                      </a:r>
                    </a:p>
                  </a:txBody>
                  <a:tcPr>
                    <a:solidFill>
                      <a:schemeClr val="accent3">
                        <a:lumMod val="20000"/>
                        <a:lumOff val="80000"/>
                      </a:schemeClr>
                    </a:solidFill>
                  </a:tcPr>
                </a:tc>
                <a:tc>
                  <a:txBody>
                    <a:bodyPr/>
                    <a:lstStyle/>
                    <a:p>
                      <a:r>
                        <a:rPr lang="en-US" altLang="zh-CN" sz="2000" dirty="0">
                          <a:solidFill>
                            <a:schemeClr val="tx1"/>
                          </a:solidFill>
                          <a:latin typeface="STKaiti" charset="-122"/>
                          <a:ea typeface="STKaiti" charset="-122"/>
                          <a:cs typeface="STKaiti" charset="-122"/>
                        </a:rPr>
                        <a:t>Void </a:t>
                      </a:r>
                      <a:r>
                        <a:rPr lang="en-US" altLang="zh-CN" sz="2000" dirty="0" err="1">
                          <a:solidFill>
                            <a:schemeClr val="tx1"/>
                          </a:solidFill>
                          <a:latin typeface="STKaiti" charset="-122"/>
                          <a:ea typeface="STKaiti" charset="-122"/>
                          <a:cs typeface="STKaiti" charset="-122"/>
                        </a:rPr>
                        <a:t>Stack_Destory</a:t>
                      </a:r>
                      <a:r>
                        <a:rPr lang="en-US" altLang="zh-CN" sz="2000" dirty="0">
                          <a:solidFill>
                            <a:schemeClr val="tx1"/>
                          </a:solidFill>
                          <a:latin typeface="STKaiti" charset="-122"/>
                          <a:ea typeface="STKaiti" charset="-122"/>
                          <a:cs typeface="STKaiti" charset="-122"/>
                        </a:rPr>
                        <a:t>(</a:t>
                      </a:r>
                      <a:r>
                        <a:rPr lang="en-US" altLang="zh-CN" sz="2000" dirty="0" err="1">
                          <a:solidFill>
                            <a:schemeClr val="tx1"/>
                          </a:solidFill>
                          <a:latin typeface="STKaiti" charset="-122"/>
                          <a:ea typeface="STKaiti" charset="-122"/>
                          <a:cs typeface="STKaiti" charset="-122"/>
                        </a:rPr>
                        <a:t>StackPtr</a:t>
                      </a:r>
                      <a:r>
                        <a:rPr lang="en-US" altLang="zh-CN" sz="2000" dirty="0">
                          <a:solidFill>
                            <a:schemeClr val="tx1"/>
                          </a:solidFill>
                          <a:latin typeface="STKaiti" charset="-122"/>
                          <a:ea typeface="STKaiti" charset="-122"/>
                          <a:cs typeface="STKaiti" charset="-122"/>
                        </a:rPr>
                        <a:t> s)</a:t>
                      </a:r>
                      <a:endParaRPr lang="zh-CN" altLang="en-US" sz="2000" dirty="0">
                        <a:solidFill>
                          <a:schemeClr val="tx1"/>
                        </a:solidFill>
                        <a:latin typeface="STKaiti" charset="-122"/>
                        <a:ea typeface="STKaiti" charset="-122"/>
                        <a:cs typeface="STKaiti" charset="-122"/>
                      </a:endParaRPr>
                    </a:p>
                  </a:txBody>
                  <a:tcPr>
                    <a:solidFill>
                      <a:schemeClr val="accent3">
                        <a:lumMod val="20000"/>
                        <a:lumOff val="80000"/>
                      </a:schemeClr>
                    </a:solidFill>
                  </a:tcPr>
                </a:tc>
                <a:tc>
                  <a:txBody>
                    <a:bodyPr/>
                    <a:lstStyle/>
                    <a:p>
                      <a:r>
                        <a:rPr lang="zh-CN" altLang="en-US" sz="2000" dirty="0">
                          <a:solidFill>
                            <a:schemeClr val="tx1"/>
                          </a:solidFill>
                          <a:latin typeface="STKaiti" charset="-122"/>
                          <a:ea typeface="STKaiti" charset="-122"/>
                          <a:cs typeface="STKaiti" charset="-122"/>
                        </a:rPr>
                        <a:t>释放</a:t>
                      </a:r>
                      <a:r>
                        <a:rPr lang="en-US" altLang="zh-CN" sz="2000" dirty="0">
                          <a:solidFill>
                            <a:schemeClr val="tx1"/>
                          </a:solidFill>
                          <a:latin typeface="STKaiti" charset="-122"/>
                          <a:ea typeface="STKaiti" charset="-122"/>
                          <a:cs typeface="STKaiti" charset="-122"/>
                        </a:rPr>
                        <a:t>s</a:t>
                      </a:r>
                      <a:r>
                        <a:rPr lang="zh-CN" altLang="en-US" sz="2000" dirty="0">
                          <a:solidFill>
                            <a:schemeClr val="tx1"/>
                          </a:solidFill>
                          <a:latin typeface="STKaiti" charset="-122"/>
                          <a:ea typeface="STKaiti" charset="-122"/>
                          <a:cs typeface="STKaiti" charset="-122"/>
                        </a:rPr>
                        <a:t>所占空间，栈</a:t>
                      </a:r>
                      <a:r>
                        <a:rPr lang="en-US" altLang="zh-CN" sz="2000" dirty="0">
                          <a:solidFill>
                            <a:schemeClr val="tx1"/>
                          </a:solidFill>
                          <a:latin typeface="STKaiti" charset="-122"/>
                          <a:ea typeface="STKaiti" charset="-122"/>
                          <a:cs typeface="STKaiti" charset="-122"/>
                        </a:rPr>
                        <a:t>s</a:t>
                      </a:r>
                      <a:r>
                        <a:rPr lang="zh-CN" altLang="en-US" sz="2000" dirty="0">
                          <a:solidFill>
                            <a:schemeClr val="tx1"/>
                          </a:solidFill>
                          <a:latin typeface="STKaiti" charset="-122"/>
                          <a:ea typeface="STKaiti" charset="-122"/>
                          <a:cs typeface="STKaiti" charset="-122"/>
                        </a:rPr>
                        <a:t>不存在</a:t>
                      </a:r>
                    </a:p>
                  </a:txBody>
                  <a:tcPr>
                    <a:solidFill>
                      <a:schemeClr val="accent3">
                        <a:lumMod val="20000"/>
                        <a:lumOff val="80000"/>
                      </a:schemeClr>
                    </a:solidFill>
                  </a:tcPr>
                </a:tc>
                <a:extLst>
                  <a:ext uri="{0D108BD9-81ED-4DB2-BD59-A6C34878D82A}">
                    <a16:rowId xmlns:a16="http://schemas.microsoft.com/office/drawing/2014/main" val="10002"/>
                  </a:ext>
                </a:extLst>
              </a:tr>
              <a:tr h="370840">
                <a:tc>
                  <a:txBody>
                    <a:bodyPr/>
                    <a:lstStyle/>
                    <a:p>
                      <a:r>
                        <a:rPr lang="zh-CN" altLang="en-US" sz="2000" dirty="0">
                          <a:solidFill>
                            <a:schemeClr val="tx1"/>
                          </a:solidFill>
                          <a:latin typeface="STKaiti" charset="-122"/>
                          <a:ea typeface="STKaiti" charset="-122"/>
                          <a:cs typeface="STKaiti" charset="-122"/>
                        </a:rPr>
                        <a:t>清空</a:t>
                      </a:r>
                    </a:p>
                  </a:txBody>
                  <a:tcPr>
                    <a:solidFill>
                      <a:schemeClr val="accent3">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STKaiti" charset="-122"/>
                          <a:ea typeface="STKaiti" charset="-122"/>
                          <a:cs typeface="STKaiti" charset="-122"/>
                        </a:rPr>
                        <a:t>Void </a:t>
                      </a:r>
                      <a:r>
                        <a:rPr lang="en-US" altLang="zh-CN" sz="2000" dirty="0" err="1">
                          <a:solidFill>
                            <a:schemeClr val="tx1"/>
                          </a:solidFill>
                          <a:latin typeface="STKaiti" charset="-122"/>
                          <a:ea typeface="STKaiti" charset="-122"/>
                          <a:cs typeface="STKaiti" charset="-122"/>
                        </a:rPr>
                        <a:t>Stack_Clear</a:t>
                      </a:r>
                      <a:r>
                        <a:rPr lang="en-US" altLang="zh-CN" sz="2000" dirty="0">
                          <a:solidFill>
                            <a:schemeClr val="tx1"/>
                          </a:solidFill>
                          <a:latin typeface="STKaiti" charset="-122"/>
                          <a:ea typeface="STKaiti" charset="-122"/>
                          <a:cs typeface="STKaiti" charset="-122"/>
                        </a:rPr>
                        <a:t>(</a:t>
                      </a:r>
                      <a:r>
                        <a:rPr lang="en-US" altLang="zh-CN" sz="2000" dirty="0" err="1">
                          <a:solidFill>
                            <a:schemeClr val="tx1"/>
                          </a:solidFill>
                          <a:latin typeface="STKaiti" charset="-122"/>
                          <a:ea typeface="STKaiti" charset="-122"/>
                          <a:cs typeface="STKaiti" charset="-122"/>
                        </a:rPr>
                        <a:t>StackPtr</a:t>
                      </a:r>
                      <a:r>
                        <a:rPr lang="en-US" altLang="zh-CN" sz="2000" dirty="0">
                          <a:solidFill>
                            <a:schemeClr val="tx1"/>
                          </a:solidFill>
                          <a:latin typeface="STKaiti" charset="-122"/>
                          <a:ea typeface="STKaiti" charset="-122"/>
                          <a:cs typeface="STKaiti" charset="-122"/>
                        </a:rPr>
                        <a:t> s)</a:t>
                      </a:r>
                      <a:endParaRPr lang="zh-CN" altLang="en-US" sz="2000" dirty="0">
                        <a:solidFill>
                          <a:schemeClr val="tx1"/>
                        </a:solidFill>
                        <a:latin typeface="STKaiti" charset="-122"/>
                        <a:ea typeface="STKaiti" charset="-122"/>
                        <a:cs typeface="STKaiti" charset="-122"/>
                      </a:endParaRPr>
                    </a:p>
                  </a:txBody>
                  <a:tcPr>
                    <a:solidFill>
                      <a:schemeClr val="accent3">
                        <a:lumMod val="20000"/>
                        <a:lumOff val="80000"/>
                      </a:schemeClr>
                    </a:solidFill>
                  </a:tcPr>
                </a:tc>
                <a:tc>
                  <a:txBody>
                    <a:bodyPr/>
                    <a:lstStyle/>
                    <a:p>
                      <a:r>
                        <a:rPr lang="zh-CN" altLang="en-US" sz="2000" dirty="0">
                          <a:solidFill>
                            <a:schemeClr val="tx1"/>
                          </a:solidFill>
                          <a:latin typeface="STKaiti" charset="-122"/>
                          <a:ea typeface="STKaiti" charset="-122"/>
                          <a:cs typeface="STKaiti" charset="-122"/>
                        </a:rPr>
                        <a:t>清空栈中所有元素，栈</a:t>
                      </a:r>
                      <a:r>
                        <a:rPr lang="en-US" altLang="zh-CN" sz="2000" dirty="0">
                          <a:solidFill>
                            <a:schemeClr val="tx1"/>
                          </a:solidFill>
                          <a:latin typeface="STKaiti" charset="-122"/>
                          <a:ea typeface="STKaiti" charset="-122"/>
                          <a:cs typeface="STKaiti" charset="-122"/>
                        </a:rPr>
                        <a:t>s</a:t>
                      </a:r>
                      <a:r>
                        <a:rPr lang="zh-CN" altLang="en-US" sz="2000" dirty="0">
                          <a:solidFill>
                            <a:schemeClr val="tx1"/>
                          </a:solidFill>
                          <a:latin typeface="STKaiti" charset="-122"/>
                          <a:ea typeface="STKaiti" charset="-122"/>
                          <a:cs typeface="STKaiti" charset="-122"/>
                        </a:rPr>
                        <a:t>变空</a:t>
                      </a:r>
                    </a:p>
                  </a:txBody>
                  <a:tcPr>
                    <a:solidFill>
                      <a:schemeClr val="accent3">
                        <a:lumMod val="20000"/>
                        <a:lumOff val="80000"/>
                      </a:schemeClr>
                    </a:solidFill>
                  </a:tcPr>
                </a:tc>
                <a:extLst>
                  <a:ext uri="{0D108BD9-81ED-4DB2-BD59-A6C34878D82A}">
                    <a16:rowId xmlns:a16="http://schemas.microsoft.com/office/drawing/2014/main" val="10003"/>
                  </a:ext>
                </a:extLst>
              </a:tr>
              <a:tr h="370840">
                <a:tc>
                  <a:txBody>
                    <a:bodyPr/>
                    <a:lstStyle/>
                    <a:p>
                      <a:r>
                        <a:rPr lang="zh-CN" altLang="en-US" sz="2000" dirty="0">
                          <a:solidFill>
                            <a:schemeClr val="tx1"/>
                          </a:solidFill>
                          <a:latin typeface="STKaiti" charset="-122"/>
                          <a:ea typeface="STKaiti" charset="-122"/>
                          <a:cs typeface="STKaiti" charset="-122"/>
                        </a:rPr>
                        <a:t>判空</a:t>
                      </a:r>
                    </a:p>
                  </a:txBody>
                  <a:tcPr>
                    <a:solidFill>
                      <a:schemeClr val="accent3">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STKaiti" charset="-122"/>
                          <a:ea typeface="STKaiti" charset="-122"/>
                          <a:cs typeface="STKaiti" charset="-122"/>
                        </a:rPr>
                        <a:t>Bool</a:t>
                      </a:r>
                      <a:r>
                        <a:rPr lang="zh-CN" altLang="en-US" sz="2000" dirty="0">
                          <a:solidFill>
                            <a:schemeClr val="tx1"/>
                          </a:solidFill>
                          <a:latin typeface="STKaiti" charset="-122"/>
                          <a:ea typeface="STKaiti" charset="-122"/>
                          <a:cs typeface="STKaiti" charset="-122"/>
                        </a:rPr>
                        <a:t> </a:t>
                      </a:r>
                      <a:r>
                        <a:rPr lang="en-US" altLang="zh-CN" sz="2000" dirty="0" err="1">
                          <a:solidFill>
                            <a:schemeClr val="tx1"/>
                          </a:solidFill>
                          <a:latin typeface="STKaiti" charset="-122"/>
                          <a:ea typeface="STKaiti" charset="-122"/>
                          <a:cs typeface="STKaiti" charset="-122"/>
                        </a:rPr>
                        <a:t>Stack_Empty</a:t>
                      </a:r>
                      <a:r>
                        <a:rPr lang="en-US" altLang="zh-CN" sz="2000" dirty="0">
                          <a:solidFill>
                            <a:schemeClr val="tx1"/>
                          </a:solidFill>
                          <a:latin typeface="STKaiti" charset="-122"/>
                          <a:ea typeface="STKaiti" charset="-122"/>
                          <a:cs typeface="STKaiti" charset="-122"/>
                        </a:rPr>
                        <a:t>(</a:t>
                      </a:r>
                      <a:r>
                        <a:rPr lang="en-US" altLang="zh-CN" sz="2000" dirty="0" err="1">
                          <a:solidFill>
                            <a:schemeClr val="tx1"/>
                          </a:solidFill>
                          <a:latin typeface="STKaiti" charset="-122"/>
                          <a:ea typeface="STKaiti" charset="-122"/>
                          <a:cs typeface="STKaiti" charset="-122"/>
                        </a:rPr>
                        <a:t>StackPtr</a:t>
                      </a:r>
                      <a:r>
                        <a:rPr lang="en-US" altLang="zh-CN" sz="2000" dirty="0">
                          <a:solidFill>
                            <a:schemeClr val="tx1"/>
                          </a:solidFill>
                          <a:latin typeface="STKaiti" charset="-122"/>
                          <a:ea typeface="STKaiti" charset="-122"/>
                          <a:cs typeface="STKaiti" charset="-122"/>
                        </a:rPr>
                        <a:t> s)</a:t>
                      </a:r>
                      <a:endParaRPr lang="zh-CN" altLang="en-US" sz="2000" dirty="0">
                        <a:solidFill>
                          <a:schemeClr val="tx1"/>
                        </a:solidFill>
                        <a:latin typeface="STKaiti" charset="-122"/>
                        <a:ea typeface="STKaiti" charset="-122"/>
                        <a:cs typeface="STKaiti" charset="-122"/>
                      </a:endParaRPr>
                    </a:p>
                  </a:txBody>
                  <a:tcPr>
                    <a:solidFill>
                      <a:schemeClr val="accent3">
                        <a:lumMod val="20000"/>
                        <a:lumOff val="80000"/>
                      </a:schemeClr>
                    </a:solidFill>
                  </a:tcPr>
                </a:tc>
                <a:tc>
                  <a:txBody>
                    <a:bodyPr/>
                    <a:lstStyle/>
                    <a:p>
                      <a:r>
                        <a:rPr lang="zh-CN" altLang="en-US" sz="2000" dirty="0">
                          <a:solidFill>
                            <a:schemeClr val="tx1"/>
                          </a:solidFill>
                          <a:latin typeface="STKaiti" charset="-122"/>
                          <a:ea typeface="STKaiti" charset="-122"/>
                          <a:cs typeface="STKaiti" charset="-122"/>
                        </a:rPr>
                        <a:t>若栈</a:t>
                      </a:r>
                      <a:r>
                        <a:rPr lang="en-US" altLang="zh-CN" sz="2000" dirty="0">
                          <a:solidFill>
                            <a:schemeClr val="tx1"/>
                          </a:solidFill>
                          <a:latin typeface="STKaiti" charset="-122"/>
                          <a:ea typeface="STKaiti" charset="-122"/>
                          <a:cs typeface="STKaiti" charset="-122"/>
                        </a:rPr>
                        <a:t>s</a:t>
                      </a:r>
                      <a:r>
                        <a:rPr lang="zh-CN" altLang="en-US" sz="2000" dirty="0">
                          <a:solidFill>
                            <a:schemeClr val="tx1"/>
                          </a:solidFill>
                          <a:latin typeface="STKaiti" charset="-122"/>
                          <a:ea typeface="STKaiti" charset="-122"/>
                          <a:cs typeface="STKaiti" charset="-122"/>
                        </a:rPr>
                        <a:t>为空，返回</a:t>
                      </a:r>
                      <a:r>
                        <a:rPr lang="en-US" altLang="zh-CN" sz="2000" dirty="0">
                          <a:solidFill>
                            <a:schemeClr val="tx1"/>
                          </a:solidFill>
                          <a:latin typeface="STKaiti" charset="-122"/>
                          <a:ea typeface="STKaiti" charset="-122"/>
                          <a:cs typeface="STKaiti" charset="-122"/>
                        </a:rPr>
                        <a:t>true</a:t>
                      </a:r>
                      <a:r>
                        <a:rPr lang="zh-CN" altLang="en-US" sz="2000" dirty="0">
                          <a:solidFill>
                            <a:schemeClr val="tx1"/>
                          </a:solidFill>
                          <a:latin typeface="STKaiti" charset="-122"/>
                          <a:ea typeface="STKaiti" charset="-122"/>
                          <a:cs typeface="STKaiti" charset="-122"/>
                        </a:rPr>
                        <a:t>，否则返回</a:t>
                      </a:r>
                      <a:r>
                        <a:rPr lang="en-US" altLang="zh-CN" sz="2000" dirty="0">
                          <a:solidFill>
                            <a:schemeClr val="tx1"/>
                          </a:solidFill>
                          <a:latin typeface="STKaiti" charset="-122"/>
                          <a:ea typeface="STKaiti" charset="-122"/>
                          <a:cs typeface="STKaiti" charset="-122"/>
                        </a:rPr>
                        <a:t>false</a:t>
                      </a:r>
                      <a:endParaRPr lang="zh-CN" altLang="en-US" sz="2000" dirty="0">
                        <a:solidFill>
                          <a:schemeClr val="tx1"/>
                        </a:solidFill>
                        <a:latin typeface="STKaiti" charset="-122"/>
                        <a:ea typeface="STKaiti" charset="-122"/>
                        <a:cs typeface="STKaiti" charset="-122"/>
                      </a:endParaRPr>
                    </a:p>
                  </a:txBody>
                  <a:tcPr>
                    <a:solidFill>
                      <a:schemeClr val="accent3">
                        <a:lumMod val="20000"/>
                        <a:lumOff val="80000"/>
                      </a:schemeClr>
                    </a:solidFill>
                  </a:tcPr>
                </a:tc>
                <a:extLst>
                  <a:ext uri="{0D108BD9-81ED-4DB2-BD59-A6C34878D82A}">
                    <a16:rowId xmlns:a16="http://schemas.microsoft.com/office/drawing/2014/main" val="10004"/>
                  </a:ext>
                </a:extLst>
              </a:tr>
              <a:tr h="370840">
                <a:tc>
                  <a:txBody>
                    <a:bodyPr/>
                    <a:lstStyle/>
                    <a:p>
                      <a:r>
                        <a:rPr lang="zh-CN" altLang="en-US" sz="2000" dirty="0">
                          <a:solidFill>
                            <a:schemeClr val="tx1"/>
                          </a:solidFill>
                          <a:latin typeface="STKaiti" charset="-122"/>
                          <a:ea typeface="STKaiti" charset="-122"/>
                          <a:cs typeface="STKaiti" charset="-122"/>
                        </a:rPr>
                        <a:t>判满</a:t>
                      </a:r>
                    </a:p>
                  </a:txBody>
                  <a:tcPr>
                    <a:solidFill>
                      <a:schemeClr val="accent3">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STKaiti" charset="-122"/>
                          <a:ea typeface="STKaiti" charset="-122"/>
                          <a:cs typeface="STKaiti" charset="-122"/>
                        </a:rPr>
                        <a:t>Bool</a:t>
                      </a:r>
                      <a:r>
                        <a:rPr lang="zh-CN" altLang="en-US" sz="2000" dirty="0">
                          <a:solidFill>
                            <a:schemeClr val="tx1"/>
                          </a:solidFill>
                          <a:latin typeface="STKaiti" charset="-122"/>
                          <a:ea typeface="STKaiti" charset="-122"/>
                          <a:cs typeface="STKaiti" charset="-122"/>
                        </a:rPr>
                        <a:t> </a:t>
                      </a:r>
                      <a:r>
                        <a:rPr lang="en-US" altLang="zh-CN" sz="2000" dirty="0" err="1">
                          <a:solidFill>
                            <a:schemeClr val="tx1"/>
                          </a:solidFill>
                          <a:latin typeface="STKaiti" charset="-122"/>
                          <a:ea typeface="STKaiti" charset="-122"/>
                          <a:cs typeface="STKaiti" charset="-122"/>
                        </a:rPr>
                        <a:t>Stack_Full</a:t>
                      </a:r>
                      <a:r>
                        <a:rPr lang="en-US" altLang="zh-CN" sz="2000" dirty="0">
                          <a:solidFill>
                            <a:schemeClr val="tx1"/>
                          </a:solidFill>
                          <a:latin typeface="STKaiti" charset="-122"/>
                          <a:ea typeface="STKaiti" charset="-122"/>
                          <a:cs typeface="STKaiti" charset="-122"/>
                        </a:rPr>
                        <a:t>(</a:t>
                      </a:r>
                      <a:r>
                        <a:rPr lang="en-US" altLang="zh-CN" sz="2000" dirty="0" err="1">
                          <a:solidFill>
                            <a:schemeClr val="tx1"/>
                          </a:solidFill>
                          <a:latin typeface="STKaiti" charset="-122"/>
                          <a:ea typeface="STKaiti" charset="-122"/>
                          <a:cs typeface="STKaiti" charset="-122"/>
                        </a:rPr>
                        <a:t>StackPtr</a:t>
                      </a:r>
                      <a:r>
                        <a:rPr lang="en-US" altLang="zh-CN" sz="2000" dirty="0">
                          <a:solidFill>
                            <a:schemeClr val="tx1"/>
                          </a:solidFill>
                          <a:latin typeface="STKaiti" charset="-122"/>
                          <a:ea typeface="STKaiti" charset="-122"/>
                          <a:cs typeface="STKaiti" charset="-122"/>
                        </a:rPr>
                        <a:t> s)</a:t>
                      </a:r>
                      <a:endParaRPr lang="zh-CN" altLang="en-US" sz="2000" dirty="0">
                        <a:solidFill>
                          <a:schemeClr val="tx1"/>
                        </a:solidFill>
                        <a:latin typeface="STKaiti" charset="-122"/>
                        <a:ea typeface="STKaiti" charset="-122"/>
                        <a:cs typeface="STKaiti" charset="-122"/>
                      </a:endParaRPr>
                    </a:p>
                  </a:txBody>
                  <a:tcPr>
                    <a:solidFill>
                      <a:schemeClr val="accent3">
                        <a:lumMod val="20000"/>
                        <a:lumOff val="80000"/>
                      </a:schemeClr>
                    </a:solidFill>
                  </a:tcPr>
                </a:tc>
                <a:tc>
                  <a:txBody>
                    <a:bodyPr/>
                    <a:lstStyle/>
                    <a:p>
                      <a:r>
                        <a:rPr lang="zh-CN" altLang="en-US" sz="2000" dirty="0">
                          <a:solidFill>
                            <a:schemeClr val="tx1"/>
                          </a:solidFill>
                          <a:latin typeface="STKaiti" charset="-122"/>
                          <a:ea typeface="STKaiti" charset="-122"/>
                          <a:cs typeface="STKaiti" charset="-122"/>
                        </a:rPr>
                        <a:t>若栈</a:t>
                      </a:r>
                      <a:r>
                        <a:rPr lang="en-US" altLang="zh-CN" sz="2000" dirty="0">
                          <a:solidFill>
                            <a:schemeClr val="tx1"/>
                          </a:solidFill>
                          <a:latin typeface="STKaiti" charset="-122"/>
                          <a:ea typeface="STKaiti" charset="-122"/>
                          <a:cs typeface="STKaiti" charset="-122"/>
                        </a:rPr>
                        <a:t>s</a:t>
                      </a:r>
                      <a:r>
                        <a:rPr lang="zh-CN" altLang="en-US" sz="2000" dirty="0">
                          <a:solidFill>
                            <a:schemeClr val="tx1"/>
                          </a:solidFill>
                          <a:latin typeface="STKaiti" charset="-122"/>
                          <a:ea typeface="STKaiti" charset="-122"/>
                          <a:cs typeface="STKaiti" charset="-122"/>
                        </a:rPr>
                        <a:t>为满，返回</a:t>
                      </a:r>
                      <a:r>
                        <a:rPr lang="en-US" altLang="zh-CN" sz="2000" dirty="0">
                          <a:solidFill>
                            <a:schemeClr val="tx1"/>
                          </a:solidFill>
                          <a:latin typeface="STKaiti" charset="-122"/>
                          <a:ea typeface="STKaiti" charset="-122"/>
                          <a:cs typeface="STKaiti" charset="-122"/>
                        </a:rPr>
                        <a:t>true</a:t>
                      </a:r>
                      <a:r>
                        <a:rPr lang="zh-CN" altLang="en-US" sz="2000" dirty="0">
                          <a:solidFill>
                            <a:schemeClr val="tx1"/>
                          </a:solidFill>
                          <a:latin typeface="STKaiti" charset="-122"/>
                          <a:ea typeface="STKaiti" charset="-122"/>
                          <a:cs typeface="STKaiti" charset="-122"/>
                        </a:rPr>
                        <a:t>，否则返回</a:t>
                      </a:r>
                      <a:r>
                        <a:rPr lang="en-US" altLang="zh-CN" sz="2000" dirty="0">
                          <a:solidFill>
                            <a:schemeClr val="tx1"/>
                          </a:solidFill>
                          <a:latin typeface="STKaiti" charset="-122"/>
                          <a:ea typeface="STKaiti" charset="-122"/>
                          <a:cs typeface="STKaiti" charset="-122"/>
                        </a:rPr>
                        <a:t>false</a:t>
                      </a:r>
                      <a:endParaRPr lang="zh-CN" altLang="en-US" sz="2000" dirty="0">
                        <a:solidFill>
                          <a:schemeClr val="tx1"/>
                        </a:solidFill>
                        <a:latin typeface="STKaiti" charset="-122"/>
                        <a:ea typeface="STKaiti" charset="-122"/>
                        <a:cs typeface="STKaiti" charset="-122"/>
                      </a:endParaRPr>
                    </a:p>
                  </a:txBody>
                  <a:tcPr>
                    <a:solidFill>
                      <a:schemeClr val="accent3">
                        <a:lumMod val="20000"/>
                        <a:lumOff val="80000"/>
                      </a:schemeClr>
                    </a:solidFill>
                  </a:tcPr>
                </a:tc>
                <a:extLst>
                  <a:ext uri="{0D108BD9-81ED-4DB2-BD59-A6C34878D82A}">
                    <a16:rowId xmlns:a16="http://schemas.microsoft.com/office/drawing/2014/main" val="10005"/>
                  </a:ext>
                </a:extLst>
              </a:tr>
              <a:tr h="370840">
                <a:tc>
                  <a:txBody>
                    <a:bodyPr/>
                    <a:lstStyle/>
                    <a:p>
                      <a:r>
                        <a:rPr lang="zh-CN" altLang="en-US" sz="2000" dirty="0">
                          <a:solidFill>
                            <a:schemeClr val="tx1"/>
                          </a:solidFill>
                          <a:latin typeface="STKaiti" charset="-122"/>
                          <a:ea typeface="STKaiti" charset="-122"/>
                          <a:cs typeface="STKaiti" charset="-122"/>
                        </a:rPr>
                        <a:t>入栈</a:t>
                      </a:r>
                    </a:p>
                  </a:txBody>
                  <a:tcPr>
                    <a:solidFill>
                      <a:schemeClr val="accent3">
                        <a:lumMod val="20000"/>
                        <a:lumOff val="80000"/>
                      </a:schemeClr>
                    </a:solidFill>
                  </a:tcPr>
                </a:tc>
                <a:tc>
                  <a:txBody>
                    <a:bodyPr/>
                    <a:lstStyle/>
                    <a:p>
                      <a:r>
                        <a:rPr lang="en-US" altLang="zh-CN" sz="2000" dirty="0">
                          <a:solidFill>
                            <a:schemeClr val="tx1"/>
                          </a:solidFill>
                          <a:latin typeface="STKaiti" charset="-122"/>
                          <a:ea typeface="STKaiti" charset="-122"/>
                          <a:cs typeface="STKaiti" charset="-122"/>
                        </a:rPr>
                        <a:t>Status </a:t>
                      </a:r>
                      <a:r>
                        <a:rPr lang="en-US" altLang="zh-CN" sz="2000" dirty="0" err="1">
                          <a:solidFill>
                            <a:schemeClr val="tx1"/>
                          </a:solidFill>
                          <a:latin typeface="STKaiti" charset="-122"/>
                          <a:ea typeface="STKaiti" charset="-122"/>
                          <a:cs typeface="STKaiti" charset="-122"/>
                        </a:rPr>
                        <a:t>Stack_Push</a:t>
                      </a:r>
                      <a:r>
                        <a:rPr lang="en-US" altLang="zh-CN" sz="2000" dirty="0">
                          <a:solidFill>
                            <a:schemeClr val="tx1"/>
                          </a:solidFill>
                          <a:latin typeface="STKaiti" charset="-122"/>
                          <a:ea typeface="STKaiti" charset="-122"/>
                          <a:cs typeface="STKaiti" charset="-122"/>
                        </a:rPr>
                        <a:t>(</a:t>
                      </a:r>
                      <a:r>
                        <a:rPr lang="en-US" altLang="zh-CN" sz="2000" dirty="0" err="1">
                          <a:solidFill>
                            <a:schemeClr val="tx1"/>
                          </a:solidFill>
                          <a:latin typeface="STKaiti" charset="-122"/>
                          <a:ea typeface="STKaiti" charset="-122"/>
                          <a:cs typeface="STKaiti" charset="-122"/>
                        </a:rPr>
                        <a:t>StackPtr</a:t>
                      </a:r>
                      <a:r>
                        <a:rPr lang="en-US" altLang="zh-CN" sz="2000" dirty="0">
                          <a:solidFill>
                            <a:schemeClr val="tx1"/>
                          </a:solidFill>
                          <a:latin typeface="STKaiti" charset="-122"/>
                          <a:ea typeface="STKaiti" charset="-122"/>
                          <a:cs typeface="STKaiti" charset="-122"/>
                        </a:rPr>
                        <a:t> s, </a:t>
                      </a:r>
                      <a:r>
                        <a:rPr lang="en-US" altLang="zh-CN" sz="2000" dirty="0" err="1">
                          <a:solidFill>
                            <a:schemeClr val="tx1"/>
                          </a:solidFill>
                          <a:latin typeface="STKaiti" charset="-122"/>
                          <a:ea typeface="STKaiti" charset="-122"/>
                          <a:cs typeface="STKaiti" charset="-122"/>
                        </a:rPr>
                        <a:t>StackEntry</a:t>
                      </a:r>
                      <a:r>
                        <a:rPr lang="en-US" altLang="zh-CN" sz="2000" dirty="0">
                          <a:solidFill>
                            <a:schemeClr val="tx1"/>
                          </a:solidFill>
                          <a:latin typeface="STKaiti" charset="-122"/>
                          <a:ea typeface="STKaiti" charset="-122"/>
                          <a:cs typeface="STKaiti" charset="-122"/>
                        </a:rPr>
                        <a:t> item)</a:t>
                      </a:r>
                      <a:endParaRPr lang="zh-CN" altLang="en-US" sz="2000" dirty="0">
                        <a:solidFill>
                          <a:schemeClr val="tx1"/>
                        </a:solidFill>
                        <a:latin typeface="STKaiti" charset="-122"/>
                        <a:ea typeface="STKaiti" charset="-122"/>
                        <a:cs typeface="STKaiti" charset="-122"/>
                      </a:endParaRPr>
                    </a:p>
                  </a:txBody>
                  <a:tcPr>
                    <a:solidFill>
                      <a:schemeClr val="accent3">
                        <a:lumMod val="20000"/>
                        <a:lumOff val="80000"/>
                      </a:schemeClr>
                    </a:solidFill>
                  </a:tcPr>
                </a:tc>
                <a:tc>
                  <a:txBody>
                    <a:bodyPr/>
                    <a:lstStyle/>
                    <a:p>
                      <a:r>
                        <a:rPr lang="zh-CN" altLang="en-US" sz="2000" dirty="0">
                          <a:solidFill>
                            <a:schemeClr val="tx1"/>
                          </a:solidFill>
                          <a:latin typeface="STKaiti" charset="-122"/>
                          <a:ea typeface="STKaiti" charset="-122"/>
                          <a:cs typeface="STKaiti" charset="-122"/>
                        </a:rPr>
                        <a:t>若栈</a:t>
                      </a:r>
                      <a:r>
                        <a:rPr lang="en-US" altLang="zh-CN" sz="2000" dirty="0">
                          <a:solidFill>
                            <a:schemeClr val="tx1"/>
                          </a:solidFill>
                          <a:latin typeface="STKaiti" charset="-122"/>
                          <a:ea typeface="STKaiti" charset="-122"/>
                          <a:cs typeface="STKaiti" charset="-122"/>
                        </a:rPr>
                        <a:t>s</a:t>
                      </a:r>
                      <a:r>
                        <a:rPr lang="zh-CN" altLang="en-US" sz="2000" dirty="0">
                          <a:solidFill>
                            <a:schemeClr val="tx1"/>
                          </a:solidFill>
                          <a:latin typeface="STKaiti" charset="-122"/>
                          <a:ea typeface="STKaiti" charset="-122"/>
                          <a:cs typeface="STKaiti" charset="-122"/>
                        </a:rPr>
                        <a:t>不满，将</a:t>
                      </a:r>
                      <a:r>
                        <a:rPr lang="en-US" altLang="zh-CN" sz="2000" dirty="0">
                          <a:solidFill>
                            <a:schemeClr val="tx1"/>
                          </a:solidFill>
                          <a:latin typeface="STKaiti" charset="-122"/>
                          <a:ea typeface="STKaiti" charset="-122"/>
                          <a:cs typeface="STKaiti" charset="-122"/>
                        </a:rPr>
                        <a:t>item</a:t>
                      </a:r>
                      <a:r>
                        <a:rPr lang="zh-CN" altLang="en-US" sz="2000" dirty="0">
                          <a:solidFill>
                            <a:schemeClr val="tx1"/>
                          </a:solidFill>
                          <a:latin typeface="STKaiti" charset="-122"/>
                          <a:ea typeface="STKaiti" charset="-122"/>
                          <a:cs typeface="STKaiti" charset="-122"/>
                        </a:rPr>
                        <a:t>添加到栈顶，返回</a:t>
                      </a:r>
                      <a:r>
                        <a:rPr lang="en-US" altLang="zh-CN" sz="2000" dirty="0">
                          <a:solidFill>
                            <a:schemeClr val="tx1"/>
                          </a:solidFill>
                          <a:latin typeface="STKaiti" charset="-122"/>
                          <a:ea typeface="STKaiti" charset="-122"/>
                          <a:cs typeface="STKaiti" charset="-122"/>
                        </a:rPr>
                        <a:t>true</a:t>
                      </a:r>
                      <a:r>
                        <a:rPr lang="zh-CN" altLang="en-US" sz="2000" dirty="0">
                          <a:solidFill>
                            <a:schemeClr val="tx1"/>
                          </a:solidFill>
                          <a:latin typeface="STKaiti" charset="-122"/>
                          <a:ea typeface="STKaiti" charset="-122"/>
                          <a:cs typeface="STKaiti" charset="-122"/>
                        </a:rPr>
                        <a:t>，否则返回</a:t>
                      </a:r>
                      <a:r>
                        <a:rPr lang="en-US" altLang="zh-CN" sz="2000" dirty="0">
                          <a:solidFill>
                            <a:schemeClr val="tx1"/>
                          </a:solidFill>
                          <a:latin typeface="STKaiti" charset="-122"/>
                          <a:ea typeface="STKaiti" charset="-122"/>
                          <a:cs typeface="STKaiti" charset="-122"/>
                        </a:rPr>
                        <a:t>overflow</a:t>
                      </a:r>
                      <a:endParaRPr lang="zh-CN" altLang="en-US" sz="2000" dirty="0">
                        <a:solidFill>
                          <a:schemeClr val="tx1"/>
                        </a:solidFill>
                        <a:latin typeface="STKaiti" charset="-122"/>
                        <a:ea typeface="STKaiti" charset="-122"/>
                        <a:cs typeface="STKaiti" charset="-122"/>
                      </a:endParaRPr>
                    </a:p>
                  </a:txBody>
                  <a:tcPr>
                    <a:solidFill>
                      <a:schemeClr val="accent3">
                        <a:lumMod val="20000"/>
                        <a:lumOff val="80000"/>
                      </a:schemeClr>
                    </a:solidFill>
                  </a:tcPr>
                </a:tc>
                <a:extLst>
                  <a:ext uri="{0D108BD9-81ED-4DB2-BD59-A6C34878D82A}">
                    <a16:rowId xmlns:a16="http://schemas.microsoft.com/office/drawing/2014/main" val="10006"/>
                  </a:ext>
                </a:extLst>
              </a:tr>
              <a:tr h="370840">
                <a:tc>
                  <a:txBody>
                    <a:bodyPr/>
                    <a:lstStyle/>
                    <a:p>
                      <a:r>
                        <a:rPr lang="zh-CN" altLang="en-US" sz="2000" dirty="0">
                          <a:solidFill>
                            <a:schemeClr val="tx1"/>
                          </a:solidFill>
                          <a:latin typeface="STKaiti" charset="-122"/>
                          <a:ea typeface="STKaiti" charset="-122"/>
                          <a:cs typeface="STKaiti" charset="-122"/>
                        </a:rPr>
                        <a:t>出栈</a:t>
                      </a:r>
                    </a:p>
                  </a:txBody>
                  <a:tcPr>
                    <a:solidFill>
                      <a:schemeClr val="accent3">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STKaiti" charset="-122"/>
                          <a:ea typeface="STKaiti" charset="-122"/>
                          <a:cs typeface="STKaiti" charset="-122"/>
                        </a:rPr>
                        <a:t>Status </a:t>
                      </a:r>
                      <a:r>
                        <a:rPr lang="en-US" altLang="zh-CN" sz="2000" dirty="0" err="1">
                          <a:solidFill>
                            <a:schemeClr val="tx1"/>
                          </a:solidFill>
                          <a:latin typeface="STKaiti" charset="-122"/>
                          <a:ea typeface="STKaiti" charset="-122"/>
                          <a:cs typeface="STKaiti" charset="-122"/>
                        </a:rPr>
                        <a:t>Stack_Pop</a:t>
                      </a:r>
                      <a:r>
                        <a:rPr lang="en-US" altLang="zh-CN" sz="2000" dirty="0">
                          <a:solidFill>
                            <a:schemeClr val="tx1"/>
                          </a:solidFill>
                          <a:latin typeface="STKaiti" charset="-122"/>
                          <a:ea typeface="STKaiti" charset="-122"/>
                          <a:cs typeface="STKaiti" charset="-122"/>
                        </a:rPr>
                        <a:t>(</a:t>
                      </a:r>
                      <a:r>
                        <a:rPr lang="en-US" altLang="zh-CN" sz="2000" dirty="0" err="1">
                          <a:solidFill>
                            <a:schemeClr val="tx1"/>
                          </a:solidFill>
                          <a:latin typeface="STKaiti" charset="-122"/>
                          <a:ea typeface="STKaiti" charset="-122"/>
                          <a:cs typeface="STKaiti" charset="-122"/>
                        </a:rPr>
                        <a:t>StackPtr</a:t>
                      </a:r>
                      <a:r>
                        <a:rPr lang="en-US" altLang="zh-CN" sz="2000" dirty="0">
                          <a:solidFill>
                            <a:schemeClr val="tx1"/>
                          </a:solidFill>
                          <a:latin typeface="STKaiti" charset="-122"/>
                          <a:ea typeface="STKaiti" charset="-122"/>
                          <a:cs typeface="STKaiti" charset="-122"/>
                        </a:rPr>
                        <a:t> s, </a:t>
                      </a:r>
                      <a:r>
                        <a:rPr lang="en-US" altLang="zh-CN" sz="2000" dirty="0" err="1">
                          <a:solidFill>
                            <a:schemeClr val="tx1"/>
                          </a:solidFill>
                          <a:latin typeface="STKaiti" charset="-122"/>
                          <a:ea typeface="STKaiti" charset="-122"/>
                          <a:cs typeface="STKaiti" charset="-122"/>
                        </a:rPr>
                        <a:t>StackEntry</a:t>
                      </a:r>
                      <a:r>
                        <a:rPr lang="en-US" altLang="zh-CN" sz="2000" dirty="0">
                          <a:solidFill>
                            <a:schemeClr val="tx1"/>
                          </a:solidFill>
                          <a:latin typeface="STKaiti" charset="-122"/>
                          <a:ea typeface="STKaiti" charset="-122"/>
                          <a:cs typeface="STKaiti" charset="-122"/>
                        </a:rPr>
                        <a:t> </a:t>
                      </a:r>
                      <a:r>
                        <a:rPr lang="zh-CN" altLang="en-US" sz="2000" dirty="0">
                          <a:solidFill>
                            <a:schemeClr val="tx1"/>
                          </a:solidFill>
                          <a:latin typeface="STKaiti" charset="-122"/>
                          <a:ea typeface="STKaiti" charset="-122"/>
                          <a:cs typeface="STKaiti" charset="-122"/>
                        </a:rPr>
                        <a:t>*</a:t>
                      </a:r>
                      <a:r>
                        <a:rPr lang="en-US" altLang="zh-CN" sz="2000" dirty="0">
                          <a:solidFill>
                            <a:schemeClr val="tx1"/>
                          </a:solidFill>
                          <a:latin typeface="STKaiti" charset="-122"/>
                          <a:ea typeface="STKaiti" charset="-122"/>
                          <a:cs typeface="STKaiti" charset="-122"/>
                        </a:rPr>
                        <a:t>item)</a:t>
                      </a:r>
                      <a:endParaRPr lang="zh-CN" altLang="en-US" sz="2000" dirty="0">
                        <a:solidFill>
                          <a:schemeClr val="tx1"/>
                        </a:solidFill>
                        <a:latin typeface="STKaiti" charset="-122"/>
                        <a:ea typeface="STKaiti" charset="-122"/>
                        <a:cs typeface="STKaiti" charset="-122"/>
                      </a:endParaRPr>
                    </a:p>
                  </a:txBody>
                  <a:tcPr>
                    <a:solidFill>
                      <a:schemeClr val="accent3">
                        <a:lumMod val="20000"/>
                        <a:lumOff val="80000"/>
                      </a:schemeClr>
                    </a:solidFill>
                  </a:tcPr>
                </a:tc>
                <a:tc>
                  <a:txBody>
                    <a:bodyPr/>
                    <a:lstStyle/>
                    <a:p>
                      <a:r>
                        <a:rPr lang="zh-CN" altLang="en-US" sz="2000" dirty="0">
                          <a:solidFill>
                            <a:schemeClr val="tx1"/>
                          </a:solidFill>
                          <a:latin typeface="STKaiti" charset="-122"/>
                          <a:ea typeface="STKaiti" charset="-122"/>
                          <a:cs typeface="STKaiti" charset="-122"/>
                        </a:rPr>
                        <a:t>若栈</a:t>
                      </a:r>
                      <a:r>
                        <a:rPr lang="en-US" altLang="zh-CN" sz="2000" dirty="0">
                          <a:solidFill>
                            <a:schemeClr val="tx1"/>
                          </a:solidFill>
                          <a:latin typeface="STKaiti" charset="-122"/>
                          <a:ea typeface="STKaiti" charset="-122"/>
                          <a:cs typeface="STKaiti" charset="-122"/>
                        </a:rPr>
                        <a:t>s</a:t>
                      </a:r>
                      <a:r>
                        <a:rPr lang="zh-CN" altLang="en-US" sz="2000" dirty="0">
                          <a:solidFill>
                            <a:schemeClr val="tx1"/>
                          </a:solidFill>
                          <a:latin typeface="STKaiti" charset="-122"/>
                          <a:ea typeface="STKaiti" charset="-122"/>
                          <a:cs typeface="STKaiti" charset="-122"/>
                        </a:rPr>
                        <a:t>不空，将栈顶数据放入</a:t>
                      </a:r>
                      <a:r>
                        <a:rPr lang="en-US" altLang="zh-CN" sz="2000" dirty="0">
                          <a:solidFill>
                            <a:schemeClr val="tx1"/>
                          </a:solidFill>
                          <a:latin typeface="STKaiti" charset="-122"/>
                          <a:ea typeface="STKaiti" charset="-122"/>
                          <a:cs typeface="STKaiti" charset="-122"/>
                        </a:rPr>
                        <a:t>item</a:t>
                      </a:r>
                      <a:r>
                        <a:rPr lang="zh-CN" altLang="en-US" sz="2000" dirty="0">
                          <a:solidFill>
                            <a:schemeClr val="tx1"/>
                          </a:solidFill>
                          <a:latin typeface="STKaiti" charset="-122"/>
                          <a:ea typeface="STKaiti" charset="-122"/>
                          <a:cs typeface="STKaiti" charset="-122"/>
                        </a:rPr>
                        <a:t>，并删除原栈顶，返回</a:t>
                      </a:r>
                      <a:r>
                        <a:rPr lang="en-US" altLang="zh-CN" sz="2000" dirty="0">
                          <a:solidFill>
                            <a:schemeClr val="tx1"/>
                          </a:solidFill>
                          <a:latin typeface="STKaiti" charset="-122"/>
                          <a:ea typeface="STKaiti" charset="-122"/>
                          <a:cs typeface="STKaiti" charset="-122"/>
                        </a:rPr>
                        <a:t>true</a:t>
                      </a:r>
                      <a:r>
                        <a:rPr lang="zh-CN" altLang="en-US" sz="2000" dirty="0">
                          <a:solidFill>
                            <a:schemeClr val="tx1"/>
                          </a:solidFill>
                          <a:latin typeface="STKaiti" charset="-122"/>
                          <a:ea typeface="STKaiti" charset="-122"/>
                          <a:cs typeface="STKaiti" charset="-122"/>
                        </a:rPr>
                        <a:t>，否则返回</a:t>
                      </a:r>
                      <a:r>
                        <a:rPr lang="en-US" altLang="zh-CN" sz="2000" dirty="0">
                          <a:solidFill>
                            <a:schemeClr val="tx1"/>
                          </a:solidFill>
                          <a:latin typeface="STKaiti" charset="-122"/>
                          <a:ea typeface="STKaiti" charset="-122"/>
                          <a:cs typeface="STKaiti" charset="-122"/>
                        </a:rPr>
                        <a:t>underflow</a:t>
                      </a:r>
                      <a:endParaRPr lang="zh-CN" altLang="en-US" sz="2000" dirty="0">
                        <a:solidFill>
                          <a:schemeClr val="tx1"/>
                        </a:solidFill>
                        <a:latin typeface="STKaiti" charset="-122"/>
                        <a:ea typeface="STKaiti" charset="-122"/>
                        <a:cs typeface="STKaiti" charset="-122"/>
                      </a:endParaRPr>
                    </a:p>
                  </a:txBody>
                  <a:tcPr>
                    <a:solidFill>
                      <a:schemeClr val="accent3">
                        <a:lumMod val="20000"/>
                        <a:lumOff val="80000"/>
                      </a:schemeClr>
                    </a:solidFill>
                  </a:tcPr>
                </a:tc>
                <a:extLst>
                  <a:ext uri="{0D108BD9-81ED-4DB2-BD59-A6C34878D82A}">
                    <a16:rowId xmlns:a16="http://schemas.microsoft.com/office/drawing/2014/main" val="10007"/>
                  </a:ext>
                </a:extLst>
              </a:tr>
              <a:tr h="370840">
                <a:tc>
                  <a:txBody>
                    <a:bodyPr/>
                    <a:lstStyle/>
                    <a:p>
                      <a:r>
                        <a:rPr lang="zh-CN" altLang="en-US" sz="2000" dirty="0">
                          <a:solidFill>
                            <a:schemeClr val="tx1"/>
                          </a:solidFill>
                          <a:latin typeface="STKaiti" charset="-122"/>
                          <a:ea typeface="STKaiti" charset="-122"/>
                          <a:cs typeface="STKaiti" charset="-122"/>
                        </a:rPr>
                        <a:t>取栈顶元素</a:t>
                      </a:r>
                    </a:p>
                  </a:txBody>
                  <a:tcPr>
                    <a:solidFill>
                      <a:schemeClr val="accent3">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STKaiti" charset="-122"/>
                          <a:ea typeface="STKaiti" charset="-122"/>
                          <a:cs typeface="STKaiti" charset="-122"/>
                        </a:rPr>
                        <a:t>Status </a:t>
                      </a:r>
                      <a:r>
                        <a:rPr lang="en-US" altLang="zh-CN" sz="2000" dirty="0" err="1">
                          <a:solidFill>
                            <a:schemeClr val="tx1"/>
                          </a:solidFill>
                          <a:latin typeface="STKaiti" charset="-122"/>
                          <a:ea typeface="STKaiti" charset="-122"/>
                          <a:cs typeface="STKaiti" charset="-122"/>
                        </a:rPr>
                        <a:t>Stack_Top</a:t>
                      </a:r>
                      <a:r>
                        <a:rPr lang="en-US" altLang="zh-CN" sz="2000" dirty="0">
                          <a:solidFill>
                            <a:schemeClr val="tx1"/>
                          </a:solidFill>
                          <a:latin typeface="STKaiti" charset="-122"/>
                          <a:ea typeface="STKaiti" charset="-122"/>
                          <a:cs typeface="STKaiti" charset="-122"/>
                        </a:rPr>
                        <a:t>(</a:t>
                      </a:r>
                      <a:r>
                        <a:rPr lang="en-US" altLang="zh-CN" sz="2000" dirty="0" err="1">
                          <a:solidFill>
                            <a:schemeClr val="tx1"/>
                          </a:solidFill>
                          <a:latin typeface="STKaiti" charset="-122"/>
                          <a:ea typeface="STKaiti" charset="-122"/>
                          <a:cs typeface="STKaiti" charset="-122"/>
                        </a:rPr>
                        <a:t>StackPtr</a:t>
                      </a:r>
                      <a:r>
                        <a:rPr lang="en-US" altLang="zh-CN" sz="2000" dirty="0">
                          <a:solidFill>
                            <a:schemeClr val="tx1"/>
                          </a:solidFill>
                          <a:latin typeface="STKaiti" charset="-122"/>
                          <a:ea typeface="STKaiti" charset="-122"/>
                          <a:cs typeface="STKaiti" charset="-122"/>
                        </a:rPr>
                        <a:t> s, </a:t>
                      </a:r>
                      <a:r>
                        <a:rPr lang="en-US" altLang="zh-CN" sz="2000" dirty="0" err="1">
                          <a:solidFill>
                            <a:schemeClr val="tx1"/>
                          </a:solidFill>
                          <a:latin typeface="STKaiti" charset="-122"/>
                          <a:ea typeface="STKaiti" charset="-122"/>
                          <a:cs typeface="STKaiti" charset="-122"/>
                        </a:rPr>
                        <a:t>StackEntry</a:t>
                      </a:r>
                      <a:r>
                        <a:rPr lang="en-US" altLang="zh-CN" sz="2000" dirty="0">
                          <a:solidFill>
                            <a:schemeClr val="tx1"/>
                          </a:solidFill>
                          <a:latin typeface="STKaiti" charset="-122"/>
                          <a:ea typeface="STKaiti" charset="-122"/>
                          <a:cs typeface="STKaiti" charset="-122"/>
                        </a:rPr>
                        <a:t> </a:t>
                      </a:r>
                      <a:r>
                        <a:rPr lang="zh-CN" altLang="en-US" sz="2000" dirty="0">
                          <a:solidFill>
                            <a:schemeClr val="tx1"/>
                          </a:solidFill>
                          <a:latin typeface="STKaiti" charset="-122"/>
                          <a:ea typeface="STKaiti" charset="-122"/>
                          <a:cs typeface="STKaiti" charset="-122"/>
                        </a:rPr>
                        <a:t>*</a:t>
                      </a:r>
                      <a:r>
                        <a:rPr lang="en-US" altLang="zh-CN" sz="2000" dirty="0">
                          <a:solidFill>
                            <a:schemeClr val="tx1"/>
                          </a:solidFill>
                          <a:latin typeface="STKaiti" charset="-122"/>
                          <a:ea typeface="STKaiti" charset="-122"/>
                          <a:cs typeface="STKaiti" charset="-122"/>
                        </a:rPr>
                        <a:t>item)</a:t>
                      </a:r>
                      <a:endParaRPr lang="zh-CN" altLang="en-US" sz="2000" dirty="0">
                        <a:solidFill>
                          <a:schemeClr val="tx1"/>
                        </a:solidFill>
                        <a:latin typeface="STKaiti" charset="-122"/>
                        <a:ea typeface="STKaiti" charset="-122"/>
                        <a:cs typeface="STKaiti" charset="-122"/>
                      </a:endParaRPr>
                    </a:p>
                  </a:txBody>
                  <a:tcPr>
                    <a:solidFill>
                      <a:schemeClr val="accent3">
                        <a:lumMod val="20000"/>
                        <a:lumOff val="80000"/>
                      </a:schemeClr>
                    </a:solidFill>
                  </a:tcPr>
                </a:tc>
                <a:tc>
                  <a:txBody>
                    <a:bodyPr/>
                    <a:lstStyle/>
                    <a:p>
                      <a:r>
                        <a:rPr lang="zh-CN" altLang="en-US" sz="2000" dirty="0">
                          <a:solidFill>
                            <a:schemeClr val="tx1"/>
                          </a:solidFill>
                          <a:latin typeface="STKaiti" charset="-122"/>
                          <a:ea typeface="STKaiti" charset="-122"/>
                          <a:cs typeface="STKaiti" charset="-122"/>
                        </a:rPr>
                        <a:t>若栈</a:t>
                      </a:r>
                      <a:r>
                        <a:rPr lang="en-US" altLang="zh-CN" sz="2000" dirty="0">
                          <a:solidFill>
                            <a:schemeClr val="tx1"/>
                          </a:solidFill>
                          <a:latin typeface="STKaiti" charset="-122"/>
                          <a:ea typeface="STKaiti" charset="-122"/>
                          <a:cs typeface="STKaiti" charset="-122"/>
                        </a:rPr>
                        <a:t>s</a:t>
                      </a:r>
                      <a:r>
                        <a:rPr lang="zh-CN" altLang="en-US" sz="2000" dirty="0">
                          <a:solidFill>
                            <a:schemeClr val="tx1"/>
                          </a:solidFill>
                          <a:latin typeface="STKaiti" charset="-122"/>
                          <a:ea typeface="STKaiti" charset="-122"/>
                          <a:cs typeface="STKaiti" charset="-122"/>
                        </a:rPr>
                        <a:t>不空，将栈顶数据放入</a:t>
                      </a:r>
                      <a:r>
                        <a:rPr lang="en-US" altLang="zh-CN" sz="2000" dirty="0">
                          <a:solidFill>
                            <a:schemeClr val="tx1"/>
                          </a:solidFill>
                          <a:latin typeface="STKaiti" charset="-122"/>
                          <a:ea typeface="STKaiti" charset="-122"/>
                          <a:cs typeface="STKaiti" charset="-122"/>
                        </a:rPr>
                        <a:t>item</a:t>
                      </a:r>
                      <a:r>
                        <a:rPr lang="zh-CN" altLang="en-US" sz="2000" dirty="0">
                          <a:solidFill>
                            <a:schemeClr val="tx1"/>
                          </a:solidFill>
                          <a:latin typeface="STKaiti" charset="-122"/>
                          <a:ea typeface="STKaiti" charset="-122"/>
                          <a:cs typeface="STKaiti" charset="-122"/>
                        </a:rPr>
                        <a:t>，返回</a:t>
                      </a:r>
                      <a:r>
                        <a:rPr lang="en-US" altLang="zh-CN" sz="2000" dirty="0">
                          <a:solidFill>
                            <a:schemeClr val="tx1"/>
                          </a:solidFill>
                          <a:latin typeface="STKaiti" charset="-122"/>
                          <a:ea typeface="STKaiti" charset="-122"/>
                          <a:cs typeface="STKaiti" charset="-122"/>
                        </a:rPr>
                        <a:t>true</a:t>
                      </a:r>
                      <a:r>
                        <a:rPr lang="zh-CN" altLang="en-US" sz="2000" dirty="0">
                          <a:solidFill>
                            <a:schemeClr val="tx1"/>
                          </a:solidFill>
                          <a:latin typeface="STKaiti" charset="-122"/>
                          <a:ea typeface="STKaiti" charset="-122"/>
                          <a:cs typeface="STKaiti" charset="-122"/>
                        </a:rPr>
                        <a:t>，否则返回</a:t>
                      </a:r>
                      <a:r>
                        <a:rPr lang="en-US" altLang="zh-CN" sz="2000" dirty="0">
                          <a:solidFill>
                            <a:schemeClr val="tx1"/>
                          </a:solidFill>
                          <a:latin typeface="STKaiti" charset="-122"/>
                          <a:ea typeface="STKaiti" charset="-122"/>
                          <a:cs typeface="STKaiti" charset="-122"/>
                        </a:rPr>
                        <a:t>underflow</a:t>
                      </a:r>
                      <a:endParaRPr lang="zh-CN" altLang="en-US" sz="2000" dirty="0">
                        <a:solidFill>
                          <a:schemeClr val="tx1"/>
                        </a:solidFill>
                        <a:latin typeface="STKaiti" charset="-122"/>
                        <a:ea typeface="STKaiti" charset="-122"/>
                        <a:cs typeface="STKaiti" charset="-122"/>
                      </a:endParaRPr>
                    </a:p>
                  </a:txBody>
                  <a:tcPr>
                    <a:solidFill>
                      <a:schemeClr val="accent3">
                        <a:lumMod val="20000"/>
                        <a:lumOff val="80000"/>
                      </a:schemeClr>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120447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363203" y="92769"/>
            <a:ext cx="4391677" cy="523220"/>
          </a:xfrm>
          <a:prstGeom prst="rect">
            <a:avLst/>
          </a:prstGeom>
          <a:noFill/>
        </p:spPr>
        <p:txBody>
          <a:bodyPr wrap="square" rtlCol="0">
            <a:spAutoFit/>
          </a:bodyPr>
          <a:lstStyle/>
          <a:p>
            <a:r>
              <a:rPr kumimoji="1" lang="en-US" altLang="zh-CN" sz="2800" dirty="0">
                <a:latin typeface="STKaiti" charset="-122"/>
                <a:ea typeface="STKaiti" charset="-122"/>
                <a:cs typeface="STKaiti" charset="-122"/>
              </a:rPr>
              <a:t>3</a:t>
            </a:r>
            <a:r>
              <a:rPr kumimoji="1" lang="zh-CN" altLang="en-US" sz="2800" dirty="0">
                <a:latin typeface="STKaiti" charset="-122"/>
                <a:ea typeface="STKaiti" charset="-122"/>
                <a:cs typeface="STKaiti" charset="-122"/>
              </a:rPr>
              <a:t>、栈的顺序存储结构</a:t>
            </a:r>
            <a:endParaRPr kumimoji="1" lang="en-US" altLang="zh-CN" sz="2800" dirty="0">
              <a:latin typeface="STKaiti" charset="-122"/>
              <a:ea typeface="STKaiti" charset="-122"/>
              <a:cs typeface="STKaiti" charset="-122"/>
            </a:endParaRPr>
          </a:p>
        </p:txBody>
      </p:sp>
      <p:sp>
        <p:nvSpPr>
          <p:cNvPr id="4" name="文本框 3"/>
          <p:cNvSpPr txBox="1"/>
          <p:nvPr/>
        </p:nvSpPr>
        <p:spPr>
          <a:xfrm>
            <a:off x="1631933" y="803307"/>
            <a:ext cx="9081586" cy="2246769"/>
          </a:xfrm>
          <a:prstGeom prst="rect">
            <a:avLst/>
          </a:prstGeom>
          <a:noFill/>
        </p:spPr>
        <p:txBody>
          <a:bodyPr wrap="square" rtlCol="0">
            <a:spAutoFit/>
          </a:bodyPr>
          <a:lstStyle/>
          <a:p>
            <a:pPr marL="457200" marR="0" lvl="0" indent="-457200" defTabSz="914400" eaLnBrk="1" fontAlgn="auto" latinLnBrk="0" hangingPunct="1">
              <a:lnSpc>
                <a:spcPct val="100000"/>
              </a:lnSpc>
              <a:spcBef>
                <a:spcPts val="0"/>
              </a:spcBef>
              <a:spcAft>
                <a:spcPts val="0"/>
              </a:spcAft>
              <a:buClrTx/>
              <a:buSzTx/>
              <a:buFont typeface="+mj-lt"/>
              <a:buNone/>
              <a:tabLst/>
              <a:defRPr/>
            </a:pPr>
            <a:r>
              <a:rPr kumimoji="1" lang="zh-CN" altLang="en-US" sz="2800" dirty="0">
                <a:latin typeface="STKaiti" charset="-122"/>
                <a:ea typeface="STKaiti" charset="-122"/>
                <a:cs typeface="STKaiti" charset="-122"/>
              </a:rPr>
              <a:t>栈的顺序存储结构简称顺序栈。</a:t>
            </a:r>
            <a:endParaRPr kumimoji="1" lang="en-US" altLang="zh-CN" sz="2800" dirty="0">
              <a:latin typeface="STKaiti" charset="-122"/>
              <a:ea typeface="STKaiti" charset="-122"/>
              <a:cs typeface="STKaiti" charset="-122"/>
            </a:endParaRPr>
          </a:p>
          <a:p>
            <a:pPr marL="457200" marR="0" lvl="0" indent="-457200" defTabSz="914400" eaLnBrk="1" fontAlgn="auto" latinLnBrk="0" hangingPunct="1">
              <a:lnSpc>
                <a:spcPct val="100000"/>
              </a:lnSpc>
              <a:spcBef>
                <a:spcPts val="0"/>
              </a:spcBef>
              <a:spcAft>
                <a:spcPts val="0"/>
              </a:spcAft>
              <a:buClrTx/>
              <a:buSzTx/>
              <a:buFont typeface="+mj-lt"/>
              <a:buNone/>
              <a:tabLst/>
              <a:defRPr/>
            </a:pPr>
            <a:endParaRPr kumimoji="1" lang="en-US" altLang="zh-CN" sz="2800" dirty="0">
              <a:latin typeface="STKaiti" charset="-122"/>
              <a:ea typeface="STKaiti" charset="-122"/>
              <a:cs typeface="STKaiti" charset="-122"/>
            </a:endParaRPr>
          </a:p>
          <a:p>
            <a:pPr marR="0" lvl="0" defTabSz="914400" eaLnBrk="1" fontAlgn="auto" latinLnBrk="0" hangingPunct="1">
              <a:lnSpc>
                <a:spcPct val="100000"/>
              </a:lnSpc>
              <a:spcBef>
                <a:spcPts val="0"/>
              </a:spcBef>
              <a:spcAft>
                <a:spcPts val="0"/>
              </a:spcAft>
              <a:buClrTx/>
              <a:buSzTx/>
              <a:tabLst/>
              <a:defRPr/>
            </a:pPr>
            <a:r>
              <a:rPr kumimoji="1" lang="zh-CN" altLang="en-US" sz="2800" dirty="0">
                <a:latin typeface="STKaiti" charset="-122"/>
                <a:ea typeface="STKaiti" charset="-122"/>
                <a:cs typeface="STKaiti" charset="-122"/>
              </a:rPr>
              <a:t>顺序栈是利用一组地址连续的存储单元依次存放从栈底到栈顶的数据元素，通常是一维数组存放栈的元素，同时设“指针”</a:t>
            </a:r>
            <a:r>
              <a:rPr kumimoji="1" lang="en-US" altLang="zh-CN" sz="2800" dirty="0">
                <a:latin typeface="STKaiti" charset="-122"/>
                <a:ea typeface="STKaiti" charset="-122"/>
                <a:cs typeface="STKaiti" charset="-122"/>
              </a:rPr>
              <a:t>top</a:t>
            </a:r>
            <a:r>
              <a:rPr kumimoji="1" lang="zh-CN" altLang="en-US" sz="2800" dirty="0">
                <a:latin typeface="STKaiti" charset="-122"/>
                <a:ea typeface="STKaiti" charset="-122"/>
                <a:cs typeface="STKaiti" charset="-122"/>
              </a:rPr>
              <a:t>指示栈顶元素的当前位置。（</a:t>
            </a:r>
            <a:r>
              <a:rPr kumimoji="1" lang="zh-CN" altLang="en-US" sz="2800" dirty="0">
                <a:solidFill>
                  <a:srgbClr val="C00000"/>
                </a:solidFill>
                <a:latin typeface="STKaiti" charset="-122"/>
                <a:ea typeface="STKaiti" charset="-122"/>
                <a:cs typeface="STKaiti" charset="-122"/>
              </a:rPr>
              <a:t>空栈时</a:t>
            </a:r>
            <a:r>
              <a:rPr kumimoji="1" lang="en-US" altLang="zh-CN" sz="2800" dirty="0">
                <a:solidFill>
                  <a:srgbClr val="C00000"/>
                </a:solidFill>
                <a:latin typeface="STKaiti" charset="-122"/>
                <a:ea typeface="STKaiti" charset="-122"/>
                <a:cs typeface="STKaiti" charset="-122"/>
              </a:rPr>
              <a:t>top=</a:t>
            </a:r>
            <a:r>
              <a:rPr kumimoji="1" lang="zh-CN" altLang="en-US" sz="2800" dirty="0">
                <a:solidFill>
                  <a:srgbClr val="C00000"/>
                </a:solidFill>
                <a:latin typeface="STKaiti" charset="-122"/>
                <a:ea typeface="STKaiti" charset="-122"/>
                <a:cs typeface="STKaiti" charset="-122"/>
              </a:rPr>
              <a:t> </a:t>
            </a:r>
            <a:r>
              <a:rPr kumimoji="1" lang="en-US" altLang="zh-CN" sz="2800" dirty="0">
                <a:solidFill>
                  <a:srgbClr val="C00000"/>
                </a:solidFill>
                <a:latin typeface="STKaiti" charset="-122"/>
                <a:ea typeface="STKaiti" charset="-122"/>
                <a:cs typeface="STKaiti" charset="-122"/>
              </a:rPr>
              <a:t>0</a:t>
            </a:r>
            <a:r>
              <a:rPr kumimoji="1" lang="zh-CN" altLang="en-US" sz="2800" dirty="0">
                <a:latin typeface="STKaiti" charset="-122"/>
                <a:ea typeface="STKaiti" charset="-122"/>
                <a:cs typeface="STKaiti" charset="-122"/>
              </a:rPr>
              <a:t>）</a:t>
            </a:r>
          </a:p>
        </p:txBody>
      </p:sp>
      <p:sp>
        <p:nvSpPr>
          <p:cNvPr id="2" name="矩形 1"/>
          <p:cNvSpPr/>
          <p:nvPr/>
        </p:nvSpPr>
        <p:spPr>
          <a:xfrm>
            <a:off x="2752073" y="3493293"/>
            <a:ext cx="6096000" cy="1938992"/>
          </a:xfrm>
          <a:prstGeom prst="rect">
            <a:avLst/>
          </a:prstGeom>
        </p:spPr>
        <p:txBody>
          <a:bodyPr>
            <a:spAutoFit/>
          </a:bodyPr>
          <a:lstStyle/>
          <a:p>
            <a:r>
              <a:rPr lang="de-DE" altLang="zh-CN" sz="2400" dirty="0">
                <a:solidFill>
                  <a:srgbClr val="643820"/>
                </a:solidFill>
                <a:latin typeface="Menlo" charset="0"/>
              </a:rPr>
              <a:t>#</a:t>
            </a:r>
            <a:r>
              <a:rPr lang="de-DE" altLang="zh-CN" sz="2400" dirty="0" err="1">
                <a:solidFill>
                  <a:srgbClr val="643820"/>
                </a:solidFill>
                <a:latin typeface="Menlo" charset="0"/>
              </a:rPr>
              <a:t>define</a:t>
            </a:r>
            <a:r>
              <a:rPr lang="de-DE" altLang="zh-CN" sz="2400" dirty="0">
                <a:solidFill>
                  <a:srgbClr val="643820"/>
                </a:solidFill>
                <a:latin typeface="Menlo" charset="0"/>
              </a:rPr>
              <a:t> </a:t>
            </a:r>
            <a:r>
              <a:rPr lang="de-DE" altLang="zh-CN" sz="2400" dirty="0" err="1">
                <a:solidFill>
                  <a:srgbClr val="643820"/>
                </a:solidFill>
                <a:latin typeface="Menlo" charset="0"/>
              </a:rPr>
              <a:t>maxsize</a:t>
            </a:r>
            <a:r>
              <a:rPr lang="de-DE" altLang="zh-CN" sz="2400" dirty="0">
                <a:solidFill>
                  <a:srgbClr val="643820"/>
                </a:solidFill>
                <a:latin typeface="Menlo" charset="0"/>
              </a:rPr>
              <a:t> </a:t>
            </a:r>
            <a:r>
              <a:rPr lang="de-DE" altLang="zh-CN" sz="2400" dirty="0">
                <a:solidFill>
                  <a:srgbClr val="1C00CF"/>
                </a:solidFill>
                <a:latin typeface="Menlo" charset="0"/>
              </a:rPr>
              <a:t>100</a:t>
            </a:r>
            <a:endParaRPr lang="de-DE" altLang="zh-CN" sz="2400" dirty="0">
              <a:solidFill>
                <a:srgbClr val="643820"/>
              </a:solidFill>
              <a:latin typeface="Menlo" charset="0"/>
            </a:endParaRPr>
          </a:p>
          <a:p>
            <a:r>
              <a:rPr lang="de-DE" altLang="zh-CN" sz="2400" b="1" dirty="0" err="1">
                <a:solidFill>
                  <a:srgbClr val="9B2393"/>
                </a:solidFill>
                <a:latin typeface="Menlo" charset="0"/>
              </a:rPr>
              <a:t>typedef</a:t>
            </a:r>
            <a:r>
              <a:rPr lang="de-DE" altLang="zh-CN" sz="2400" dirty="0">
                <a:solidFill>
                  <a:srgbClr val="9B2393"/>
                </a:solidFill>
                <a:latin typeface="Menlo" charset="0"/>
              </a:rPr>
              <a:t> </a:t>
            </a:r>
            <a:r>
              <a:rPr lang="de-DE" altLang="zh-CN" sz="2400" b="1" dirty="0" err="1">
                <a:solidFill>
                  <a:srgbClr val="9B2393"/>
                </a:solidFill>
                <a:latin typeface="Menlo" charset="0"/>
              </a:rPr>
              <a:t>struct</a:t>
            </a:r>
            <a:r>
              <a:rPr lang="de-DE" altLang="zh-CN" sz="2400" dirty="0">
                <a:solidFill>
                  <a:srgbClr val="9B2393"/>
                </a:solidFill>
                <a:latin typeface="Menlo" charset="0"/>
              </a:rPr>
              <a:t>{</a:t>
            </a:r>
          </a:p>
          <a:p>
            <a:r>
              <a:rPr lang="de-DE" altLang="zh-CN" sz="2400" dirty="0">
                <a:solidFill>
                  <a:srgbClr val="000000"/>
                </a:solidFill>
                <a:latin typeface="Menlo" charset="0"/>
              </a:rPr>
              <a:t>    </a:t>
            </a:r>
            <a:r>
              <a:rPr lang="de-DE" altLang="zh-CN" sz="2400" b="1" dirty="0" err="1">
                <a:solidFill>
                  <a:srgbClr val="9B2393"/>
                </a:solidFill>
                <a:latin typeface="Menlo" charset="0"/>
              </a:rPr>
              <a:t>int</a:t>
            </a:r>
            <a:r>
              <a:rPr lang="de-DE" altLang="zh-CN" sz="2400" dirty="0">
                <a:solidFill>
                  <a:srgbClr val="000000"/>
                </a:solidFill>
                <a:latin typeface="Menlo" charset="0"/>
              </a:rPr>
              <a:t> </a:t>
            </a:r>
            <a:r>
              <a:rPr lang="de-DE" altLang="zh-CN" sz="2400" dirty="0" err="1">
                <a:solidFill>
                  <a:srgbClr val="000000"/>
                </a:solidFill>
                <a:latin typeface="Menlo" charset="0"/>
              </a:rPr>
              <a:t>elem</a:t>
            </a:r>
            <a:r>
              <a:rPr lang="de-DE" altLang="zh-CN" sz="2400" dirty="0">
                <a:solidFill>
                  <a:srgbClr val="000000"/>
                </a:solidFill>
                <a:latin typeface="Menlo" charset="0"/>
              </a:rPr>
              <a:t>[</a:t>
            </a:r>
            <a:r>
              <a:rPr lang="de-DE" altLang="zh-CN" sz="2400" dirty="0" err="1">
                <a:solidFill>
                  <a:srgbClr val="643820"/>
                </a:solidFill>
                <a:latin typeface="Menlo" charset="0"/>
              </a:rPr>
              <a:t>maxsize</a:t>
            </a:r>
            <a:r>
              <a:rPr lang="de-DE" altLang="zh-CN" sz="2400" dirty="0">
                <a:solidFill>
                  <a:srgbClr val="000000"/>
                </a:solidFill>
                <a:latin typeface="Menlo" charset="0"/>
              </a:rPr>
              <a:t>];</a:t>
            </a:r>
          </a:p>
          <a:p>
            <a:r>
              <a:rPr lang="de-DE" altLang="zh-CN" sz="2400" dirty="0">
                <a:solidFill>
                  <a:srgbClr val="000000"/>
                </a:solidFill>
                <a:latin typeface="Menlo" charset="0"/>
              </a:rPr>
              <a:t>    </a:t>
            </a:r>
            <a:r>
              <a:rPr lang="de-DE" altLang="zh-CN" sz="2400" b="1" dirty="0" err="1">
                <a:solidFill>
                  <a:srgbClr val="9B2393"/>
                </a:solidFill>
                <a:latin typeface="Menlo" charset="0"/>
              </a:rPr>
              <a:t>int</a:t>
            </a:r>
            <a:r>
              <a:rPr lang="de-DE" altLang="zh-CN" sz="2400" dirty="0">
                <a:solidFill>
                  <a:srgbClr val="000000"/>
                </a:solidFill>
                <a:latin typeface="Menlo" charset="0"/>
              </a:rPr>
              <a:t> top;</a:t>
            </a:r>
          </a:p>
          <a:p>
            <a:r>
              <a:rPr lang="de-DE" altLang="zh-CN" sz="2400" dirty="0">
                <a:solidFill>
                  <a:srgbClr val="0B4F79"/>
                </a:solidFill>
                <a:latin typeface="Menlo" charset="0"/>
              </a:rPr>
              <a:t>}</a:t>
            </a:r>
            <a:r>
              <a:rPr lang="de-DE" altLang="zh-CN" sz="2400" dirty="0" err="1">
                <a:solidFill>
                  <a:srgbClr val="0B4F79"/>
                </a:solidFill>
                <a:latin typeface="Menlo" charset="0"/>
              </a:rPr>
              <a:t>sqstacktp</a:t>
            </a:r>
            <a:r>
              <a:rPr lang="de-DE" altLang="zh-CN" sz="2400" dirty="0">
                <a:solidFill>
                  <a:srgbClr val="0B4F79"/>
                </a:solidFill>
                <a:latin typeface="Menlo" charset="0"/>
              </a:rPr>
              <a:t>;</a:t>
            </a:r>
            <a:endParaRPr lang="de-DE" altLang="zh-CN" sz="2400" dirty="0">
              <a:solidFill>
                <a:srgbClr val="0B4F79"/>
              </a:solidFill>
              <a:effectLst/>
              <a:latin typeface="Menlo" charset="0"/>
            </a:endParaRPr>
          </a:p>
        </p:txBody>
      </p:sp>
    </p:spTree>
    <p:extLst>
      <p:ext uri="{BB962C8B-B14F-4D97-AF65-F5344CB8AC3E}">
        <p14:creationId xmlns:p14="http://schemas.microsoft.com/office/powerpoint/2010/main" val="21950805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874345" y="33593"/>
            <a:ext cx="4217388" cy="523220"/>
          </a:xfrm>
          <a:prstGeom prst="rect">
            <a:avLst/>
          </a:prstGeom>
          <a:noFill/>
        </p:spPr>
        <p:txBody>
          <a:bodyPr wrap="square" rtlCol="0">
            <a:spAutoFit/>
          </a:bodyPr>
          <a:lstStyle/>
          <a:p>
            <a:r>
              <a:rPr kumimoji="1" lang="en-US" altLang="zh-CN" sz="2800" dirty="0">
                <a:latin typeface="STKaiti" charset="-122"/>
                <a:ea typeface="STKaiti" charset="-122"/>
                <a:cs typeface="STKaiti" charset="-122"/>
              </a:rPr>
              <a:t>3</a:t>
            </a:r>
            <a:r>
              <a:rPr kumimoji="1" lang="zh-CN" altLang="en-US" sz="2800" dirty="0">
                <a:latin typeface="STKaiti" charset="-122"/>
                <a:ea typeface="STKaiti" charset="-122"/>
                <a:cs typeface="STKaiti" charset="-122"/>
              </a:rPr>
              <a:t>、栈的顺序存储</a:t>
            </a:r>
            <a:endParaRPr kumimoji="1" lang="en-US" altLang="zh-CN" sz="2800" dirty="0">
              <a:latin typeface="STKaiti" charset="-122"/>
              <a:ea typeface="STKaiti" charset="-122"/>
              <a:cs typeface="STKaiti" charset="-122"/>
            </a:endParaRPr>
          </a:p>
        </p:txBody>
      </p:sp>
      <p:grpSp>
        <p:nvGrpSpPr>
          <p:cNvPr id="60" name="组合 59">
            <a:extLst>
              <a:ext uri="{FF2B5EF4-FFF2-40B4-BE49-F238E27FC236}">
                <a16:creationId xmlns:a16="http://schemas.microsoft.com/office/drawing/2014/main" id="{A744A307-C460-A240-97E9-7645BDFEF78D}"/>
              </a:ext>
            </a:extLst>
          </p:cNvPr>
          <p:cNvGrpSpPr/>
          <p:nvPr/>
        </p:nvGrpSpPr>
        <p:grpSpPr>
          <a:xfrm>
            <a:off x="874345" y="1606463"/>
            <a:ext cx="10148877" cy="3536539"/>
            <a:chOff x="357121" y="1557346"/>
            <a:chExt cx="10148877" cy="3536539"/>
          </a:xfrm>
        </p:grpSpPr>
        <p:grpSp>
          <p:nvGrpSpPr>
            <p:cNvPr id="10" name="组合 9">
              <a:extLst>
                <a:ext uri="{FF2B5EF4-FFF2-40B4-BE49-F238E27FC236}">
                  <a16:creationId xmlns:a16="http://schemas.microsoft.com/office/drawing/2014/main" id="{74D8394C-232D-F70A-F9C6-2A5B1B5CC658}"/>
                </a:ext>
              </a:extLst>
            </p:cNvPr>
            <p:cNvGrpSpPr/>
            <p:nvPr/>
          </p:nvGrpSpPr>
          <p:grpSpPr>
            <a:xfrm>
              <a:off x="2442257" y="1568509"/>
              <a:ext cx="1775131" cy="3035436"/>
              <a:chOff x="2442257" y="1568509"/>
              <a:chExt cx="1775131" cy="3035436"/>
            </a:xfrm>
          </p:grpSpPr>
          <p:sp>
            <p:nvSpPr>
              <p:cNvPr id="17" name="矩形 16"/>
              <p:cNvSpPr/>
              <p:nvPr/>
            </p:nvSpPr>
            <p:spPr>
              <a:xfrm>
                <a:off x="3497388" y="1568509"/>
                <a:ext cx="720000" cy="428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p>
            </p:txBody>
          </p:sp>
          <p:sp>
            <p:nvSpPr>
              <p:cNvPr id="18" name="矩形 17"/>
              <p:cNvSpPr/>
              <p:nvPr/>
            </p:nvSpPr>
            <p:spPr>
              <a:xfrm>
                <a:off x="3497388" y="2000252"/>
                <a:ext cx="720000" cy="428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a:p>
            </p:txBody>
          </p:sp>
          <p:sp>
            <p:nvSpPr>
              <p:cNvPr id="19" name="矩形 18"/>
              <p:cNvSpPr/>
              <p:nvPr/>
            </p:nvSpPr>
            <p:spPr>
              <a:xfrm>
                <a:off x="3497388" y="2428877"/>
                <a:ext cx="720000" cy="428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solidFill>
                    <a:schemeClr val="tx1"/>
                  </a:solidFill>
                </a:endParaRPr>
              </a:p>
            </p:txBody>
          </p:sp>
          <p:sp>
            <p:nvSpPr>
              <p:cNvPr id="20" name="矩形 19"/>
              <p:cNvSpPr/>
              <p:nvPr/>
            </p:nvSpPr>
            <p:spPr>
              <a:xfrm>
                <a:off x="3497388" y="2857502"/>
                <a:ext cx="720000" cy="428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a:p>
            </p:txBody>
          </p:sp>
          <p:sp>
            <p:nvSpPr>
              <p:cNvPr id="21" name="矩形 20"/>
              <p:cNvSpPr/>
              <p:nvPr/>
            </p:nvSpPr>
            <p:spPr>
              <a:xfrm>
                <a:off x="3497388" y="3293837"/>
                <a:ext cx="720000" cy="428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a:p>
            </p:txBody>
          </p:sp>
          <p:sp>
            <p:nvSpPr>
              <p:cNvPr id="22" name="矩形 21"/>
              <p:cNvSpPr/>
              <p:nvPr/>
            </p:nvSpPr>
            <p:spPr>
              <a:xfrm>
                <a:off x="3497388" y="3714752"/>
                <a:ext cx="720000" cy="428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a</a:t>
                </a:r>
                <a:endParaRPr kumimoji="1" lang="zh-CN" altLang="en-US" b="1" dirty="0">
                  <a:solidFill>
                    <a:schemeClr val="tx1"/>
                  </a:solidFill>
                </a:endParaRPr>
              </a:p>
            </p:txBody>
          </p:sp>
          <p:sp>
            <p:nvSpPr>
              <p:cNvPr id="23" name="文本框 22"/>
              <p:cNvSpPr txBox="1"/>
              <p:nvPr/>
            </p:nvSpPr>
            <p:spPr>
              <a:xfrm>
                <a:off x="3073527" y="1603124"/>
                <a:ext cx="614362" cy="3000821"/>
              </a:xfrm>
              <a:prstGeom prst="rect">
                <a:avLst/>
              </a:prstGeom>
              <a:noFill/>
            </p:spPr>
            <p:txBody>
              <a:bodyPr wrap="square" rtlCol="0">
                <a:spAutoFit/>
              </a:bodyPr>
              <a:lstStyle/>
              <a:p>
                <a:pPr>
                  <a:lnSpc>
                    <a:spcPct val="150000"/>
                  </a:lnSpc>
                </a:pPr>
                <a:r>
                  <a:rPr kumimoji="1" lang="en-US" altLang="zh-CN" b="1" dirty="0"/>
                  <a:t>5</a:t>
                </a:r>
              </a:p>
              <a:p>
                <a:pPr>
                  <a:lnSpc>
                    <a:spcPct val="150000"/>
                  </a:lnSpc>
                </a:pPr>
                <a:r>
                  <a:rPr kumimoji="1" lang="en-US" altLang="zh-CN" b="1" dirty="0"/>
                  <a:t>4</a:t>
                </a:r>
              </a:p>
              <a:p>
                <a:pPr>
                  <a:lnSpc>
                    <a:spcPct val="150000"/>
                  </a:lnSpc>
                </a:pPr>
                <a:r>
                  <a:rPr kumimoji="1" lang="en-US" altLang="zh-CN" b="1" dirty="0"/>
                  <a:t>3</a:t>
                </a:r>
              </a:p>
              <a:p>
                <a:pPr>
                  <a:lnSpc>
                    <a:spcPct val="150000"/>
                  </a:lnSpc>
                </a:pPr>
                <a:r>
                  <a:rPr kumimoji="1" lang="en-US" altLang="zh-CN" b="1" dirty="0"/>
                  <a:t>2</a:t>
                </a:r>
              </a:p>
              <a:p>
                <a:pPr>
                  <a:lnSpc>
                    <a:spcPct val="150000"/>
                  </a:lnSpc>
                </a:pPr>
                <a:r>
                  <a:rPr kumimoji="1" lang="en-US" altLang="zh-CN" b="1" dirty="0"/>
                  <a:t>1</a:t>
                </a:r>
              </a:p>
              <a:p>
                <a:pPr>
                  <a:lnSpc>
                    <a:spcPct val="150000"/>
                  </a:lnSpc>
                </a:pPr>
                <a:r>
                  <a:rPr kumimoji="1" lang="en-US" altLang="zh-CN" b="1" dirty="0"/>
                  <a:t>0</a:t>
                </a:r>
              </a:p>
              <a:p>
                <a:pPr>
                  <a:lnSpc>
                    <a:spcPct val="150000"/>
                  </a:lnSpc>
                </a:pPr>
                <a:endParaRPr kumimoji="1" lang="zh-CN" altLang="en-US" b="1" dirty="0"/>
              </a:p>
            </p:txBody>
          </p:sp>
          <p:sp>
            <p:nvSpPr>
              <p:cNvPr id="24" name="文本框 23"/>
              <p:cNvSpPr txBox="1"/>
              <p:nvPr/>
            </p:nvSpPr>
            <p:spPr>
              <a:xfrm>
                <a:off x="2442257" y="3138817"/>
                <a:ext cx="628650" cy="369332"/>
              </a:xfrm>
              <a:prstGeom prst="rect">
                <a:avLst/>
              </a:prstGeom>
              <a:noFill/>
            </p:spPr>
            <p:txBody>
              <a:bodyPr wrap="square" rtlCol="0">
                <a:spAutoFit/>
              </a:bodyPr>
              <a:lstStyle/>
              <a:p>
                <a:r>
                  <a:rPr kumimoji="1" lang="en-US" altLang="zh-CN" b="1" dirty="0"/>
                  <a:t>top</a:t>
                </a:r>
                <a:endParaRPr kumimoji="1" lang="zh-CN" altLang="en-US" b="1" dirty="0"/>
              </a:p>
            </p:txBody>
          </p:sp>
          <p:cxnSp>
            <p:nvCxnSpPr>
              <p:cNvPr id="25" name="直线箭头连接符 24"/>
              <p:cNvCxnSpPr/>
              <p:nvPr/>
            </p:nvCxnSpPr>
            <p:spPr>
              <a:xfrm>
                <a:off x="2442257" y="3549336"/>
                <a:ext cx="6429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1" name="组合 10">
              <a:extLst>
                <a:ext uri="{FF2B5EF4-FFF2-40B4-BE49-F238E27FC236}">
                  <a16:creationId xmlns:a16="http://schemas.microsoft.com/office/drawing/2014/main" id="{C2A5FEDC-0944-BF7E-C1E2-52E280CFB9FC}"/>
                </a:ext>
              </a:extLst>
            </p:cNvPr>
            <p:cNvGrpSpPr/>
            <p:nvPr/>
          </p:nvGrpSpPr>
          <p:grpSpPr>
            <a:xfrm>
              <a:off x="4354184" y="1557346"/>
              <a:ext cx="1820127" cy="3000821"/>
              <a:chOff x="4354184" y="1557346"/>
              <a:chExt cx="1820127" cy="3000821"/>
            </a:xfrm>
          </p:grpSpPr>
          <p:sp>
            <p:nvSpPr>
              <p:cNvPr id="26" name="矩形 25"/>
              <p:cNvSpPr/>
              <p:nvPr/>
            </p:nvSpPr>
            <p:spPr>
              <a:xfrm>
                <a:off x="5454311" y="1568509"/>
                <a:ext cx="720000" cy="428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a:p>
            </p:txBody>
          </p:sp>
          <p:sp>
            <p:nvSpPr>
              <p:cNvPr id="27" name="矩形 26"/>
              <p:cNvSpPr/>
              <p:nvPr/>
            </p:nvSpPr>
            <p:spPr>
              <a:xfrm>
                <a:off x="5454311" y="2000252"/>
                <a:ext cx="720000" cy="428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a:p>
            </p:txBody>
          </p:sp>
          <p:sp>
            <p:nvSpPr>
              <p:cNvPr id="28" name="矩形 27"/>
              <p:cNvSpPr/>
              <p:nvPr/>
            </p:nvSpPr>
            <p:spPr>
              <a:xfrm>
                <a:off x="5454311" y="2428877"/>
                <a:ext cx="720000" cy="428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solidFill>
                    <a:schemeClr val="tx1"/>
                  </a:solidFill>
                </a:endParaRPr>
              </a:p>
            </p:txBody>
          </p:sp>
          <p:sp>
            <p:nvSpPr>
              <p:cNvPr id="29" name="矩形 28"/>
              <p:cNvSpPr/>
              <p:nvPr/>
            </p:nvSpPr>
            <p:spPr>
              <a:xfrm>
                <a:off x="5454311" y="2857502"/>
                <a:ext cx="720000" cy="428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c</a:t>
                </a:r>
                <a:endParaRPr kumimoji="1" lang="zh-CN" altLang="en-US" b="1" dirty="0">
                  <a:solidFill>
                    <a:schemeClr val="tx1"/>
                  </a:solidFill>
                </a:endParaRPr>
              </a:p>
            </p:txBody>
          </p:sp>
          <p:sp>
            <p:nvSpPr>
              <p:cNvPr id="30" name="矩形 29"/>
              <p:cNvSpPr/>
              <p:nvPr/>
            </p:nvSpPr>
            <p:spPr>
              <a:xfrm>
                <a:off x="5454311" y="3293837"/>
                <a:ext cx="720000" cy="428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b</a:t>
                </a:r>
                <a:endParaRPr kumimoji="1" lang="zh-CN" altLang="en-US" b="1" dirty="0">
                  <a:solidFill>
                    <a:schemeClr val="tx1"/>
                  </a:solidFill>
                </a:endParaRPr>
              </a:p>
            </p:txBody>
          </p:sp>
          <p:sp>
            <p:nvSpPr>
              <p:cNvPr id="31" name="矩形 30"/>
              <p:cNvSpPr/>
              <p:nvPr/>
            </p:nvSpPr>
            <p:spPr>
              <a:xfrm>
                <a:off x="5454311" y="3714752"/>
                <a:ext cx="720000" cy="428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a</a:t>
                </a:r>
                <a:endParaRPr kumimoji="1" lang="zh-CN" altLang="en-US" b="1" dirty="0">
                  <a:solidFill>
                    <a:schemeClr val="tx1"/>
                  </a:solidFill>
                </a:endParaRPr>
              </a:p>
            </p:txBody>
          </p:sp>
          <p:sp>
            <p:nvSpPr>
              <p:cNvPr id="32" name="文本框 31"/>
              <p:cNvSpPr txBox="1"/>
              <p:nvPr/>
            </p:nvSpPr>
            <p:spPr>
              <a:xfrm>
                <a:off x="4939962" y="1557346"/>
                <a:ext cx="614362" cy="3000821"/>
              </a:xfrm>
              <a:prstGeom prst="rect">
                <a:avLst/>
              </a:prstGeom>
              <a:noFill/>
            </p:spPr>
            <p:txBody>
              <a:bodyPr wrap="square" rtlCol="0">
                <a:spAutoFit/>
              </a:bodyPr>
              <a:lstStyle/>
              <a:p>
                <a:pPr>
                  <a:lnSpc>
                    <a:spcPct val="150000"/>
                  </a:lnSpc>
                </a:pPr>
                <a:r>
                  <a:rPr kumimoji="1" lang="en-US" altLang="zh-CN" b="1" dirty="0"/>
                  <a:t>5</a:t>
                </a:r>
              </a:p>
              <a:p>
                <a:pPr>
                  <a:lnSpc>
                    <a:spcPct val="150000"/>
                  </a:lnSpc>
                </a:pPr>
                <a:r>
                  <a:rPr kumimoji="1" lang="en-US" altLang="zh-CN" b="1" dirty="0"/>
                  <a:t>4</a:t>
                </a:r>
              </a:p>
              <a:p>
                <a:pPr>
                  <a:lnSpc>
                    <a:spcPct val="150000"/>
                  </a:lnSpc>
                </a:pPr>
                <a:r>
                  <a:rPr kumimoji="1" lang="en-US" altLang="zh-CN" b="1" dirty="0"/>
                  <a:t>3</a:t>
                </a:r>
              </a:p>
              <a:p>
                <a:pPr>
                  <a:lnSpc>
                    <a:spcPct val="150000"/>
                  </a:lnSpc>
                </a:pPr>
                <a:r>
                  <a:rPr kumimoji="1" lang="en-US" altLang="zh-CN" b="1" dirty="0"/>
                  <a:t>2</a:t>
                </a:r>
              </a:p>
              <a:p>
                <a:pPr>
                  <a:lnSpc>
                    <a:spcPct val="150000"/>
                  </a:lnSpc>
                </a:pPr>
                <a:r>
                  <a:rPr kumimoji="1" lang="en-US" altLang="zh-CN" b="1" dirty="0"/>
                  <a:t>1</a:t>
                </a:r>
              </a:p>
              <a:p>
                <a:pPr>
                  <a:lnSpc>
                    <a:spcPct val="150000"/>
                  </a:lnSpc>
                </a:pPr>
                <a:r>
                  <a:rPr kumimoji="1" lang="en-US" altLang="zh-CN" b="1" dirty="0"/>
                  <a:t>0</a:t>
                </a:r>
              </a:p>
              <a:p>
                <a:pPr>
                  <a:lnSpc>
                    <a:spcPct val="150000"/>
                  </a:lnSpc>
                </a:pPr>
                <a:endParaRPr kumimoji="1" lang="zh-CN" altLang="en-US" b="1" dirty="0"/>
              </a:p>
            </p:txBody>
          </p:sp>
          <p:sp>
            <p:nvSpPr>
              <p:cNvPr id="33" name="文本框 32"/>
              <p:cNvSpPr txBox="1"/>
              <p:nvPr/>
            </p:nvSpPr>
            <p:spPr>
              <a:xfrm>
                <a:off x="4368463" y="2301888"/>
                <a:ext cx="628650" cy="369332"/>
              </a:xfrm>
              <a:prstGeom prst="rect">
                <a:avLst/>
              </a:prstGeom>
              <a:noFill/>
            </p:spPr>
            <p:txBody>
              <a:bodyPr wrap="square" rtlCol="0">
                <a:spAutoFit/>
              </a:bodyPr>
              <a:lstStyle/>
              <a:p>
                <a:r>
                  <a:rPr kumimoji="1" lang="en-US" altLang="zh-CN" b="1" dirty="0"/>
                  <a:t>top</a:t>
                </a:r>
                <a:endParaRPr kumimoji="1" lang="zh-CN" altLang="en-US" b="1" dirty="0"/>
              </a:p>
            </p:txBody>
          </p:sp>
          <p:cxnSp>
            <p:nvCxnSpPr>
              <p:cNvPr id="34" name="直线箭头连接符 33"/>
              <p:cNvCxnSpPr/>
              <p:nvPr/>
            </p:nvCxnSpPr>
            <p:spPr>
              <a:xfrm>
                <a:off x="4354184" y="2684838"/>
                <a:ext cx="6429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a16="http://schemas.microsoft.com/office/drawing/2014/main" id="{B788DBCB-30A9-805E-E70C-723573C4B2BD}"/>
                </a:ext>
              </a:extLst>
            </p:cNvPr>
            <p:cNvGrpSpPr/>
            <p:nvPr/>
          </p:nvGrpSpPr>
          <p:grpSpPr>
            <a:xfrm>
              <a:off x="6174311" y="1557346"/>
              <a:ext cx="1859487" cy="3000821"/>
              <a:chOff x="6174311" y="1557346"/>
              <a:chExt cx="1859487" cy="3000821"/>
            </a:xfrm>
          </p:grpSpPr>
          <p:sp>
            <p:nvSpPr>
              <p:cNvPr id="35" name="矩形 34"/>
              <p:cNvSpPr/>
              <p:nvPr/>
            </p:nvSpPr>
            <p:spPr>
              <a:xfrm>
                <a:off x="7313798" y="1568509"/>
                <a:ext cx="720000" cy="428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a:p>
            </p:txBody>
          </p:sp>
          <p:sp>
            <p:nvSpPr>
              <p:cNvPr id="36" name="矩形 35"/>
              <p:cNvSpPr/>
              <p:nvPr/>
            </p:nvSpPr>
            <p:spPr>
              <a:xfrm>
                <a:off x="7313798" y="2000252"/>
                <a:ext cx="720000" cy="428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a:p>
            </p:txBody>
          </p:sp>
          <p:sp>
            <p:nvSpPr>
              <p:cNvPr id="37" name="矩形 36"/>
              <p:cNvSpPr/>
              <p:nvPr/>
            </p:nvSpPr>
            <p:spPr>
              <a:xfrm>
                <a:off x="7313798" y="2428877"/>
                <a:ext cx="720000" cy="428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solidFill>
                    <a:schemeClr val="tx1"/>
                  </a:solidFill>
                </a:endParaRPr>
              </a:p>
            </p:txBody>
          </p:sp>
          <p:sp>
            <p:nvSpPr>
              <p:cNvPr id="38" name="矩形 37"/>
              <p:cNvSpPr/>
              <p:nvPr/>
            </p:nvSpPr>
            <p:spPr>
              <a:xfrm>
                <a:off x="7313798" y="2857502"/>
                <a:ext cx="720000" cy="428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solidFill>
                    <a:schemeClr val="tx1"/>
                  </a:solidFill>
                </a:endParaRPr>
              </a:p>
            </p:txBody>
          </p:sp>
          <p:sp>
            <p:nvSpPr>
              <p:cNvPr id="39" name="矩形 38"/>
              <p:cNvSpPr/>
              <p:nvPr/>
            </p:nvSpPr>
            <p:spPr>
              <a:xfrm>
                <a:off x="7313798" y="3293837"/>
                <a:ext cx="720000" cy="428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solidFill>
                    <a:schemeClr val="tx1"/>
                  </a:solidFill>
                </a:endParaRPr>
              </a:p>
            </p:txBody>
          </p:sp>
          <p:sp>
            <p:nvSpPr>
              <p:cNvPr id="40" name="矩形 39"/>
              <p:cNvSpPr/>
              <p:nvPr/>
            </p:nvSpPr>
            <p:spPr>
              <a:xfrm>
                <a:off x="7313798" y="3714752"/>
                <a:ext cx="720000" cy="428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a</a:t>
                </a:r>
                <a:endParaRPr kumimoji="1" lang="zh-CN" altLang="en-US" b="1" dirty="0">
                  <a:solidFill>
                    <a:schemeClr val="tx1"/>
                  </a:solidFill>
                </a:endParaRPr>
              </a:p>
            </p:txBody>
          </p:sp>
          <p:sp>
            <p:nvSpPr>
              <p:cNvPr id="41" name="文本框 40"/>
              <p:cNvSpPr txBox="1"/>
              <p:nvPr/>
            </p:nvSpPr>
            <p:spPr>
              <a:xfrm>
                <a:off x="6799449" y="1557346"/>
                <a:ext cx="614362" cy="3000821"/>
              </a:xfrm>
              <a:prstGeom prst="rect">
                <a:avLst/>
              </a:prstGeom>
              <a:noFill/>
            </p:spPr>
            <p:txBody>
              <a:bodyPr wrap="square" rtlCol="0">
                <a:spAutoFit/>
              </a:bodyPr>
              <a:lstStyle/>
              <a:p>
                <a:pPr>
                  <a:lnSpc>
                    <a:spcPct val="150000"/>
                  </a:lnSpc>
                </a:pPr>
                <a:r>
                  <a:rPr kumimoji="1" lang="en-US" altLang="zh-CN" b="1" dirty="0"/>
                  <a:t>5</a:t>
                </a:r>
              </a:p>
              <a:p>
                <a:pPr>
                  <a:lnSpc>
                    <a:spcPct val="150000"/>
                  </a:lnSpc>
                </a:pPr>
                <a:r>
                  <a:rPr kumimoji="1" lang="en-US" altLang="zh-CN" b="1" dirty="0"/>
                  <a:t>4</a:t>
                </a:r>
              </a:p>
              <a:p>
                <a:pPr>
                  <a:lnSpc>
                    <a:spcPct val="150000"/>
                  </a:lnSpc>
                </a:pPr>
                <a:r>
                  <a:rPr kumimoji="1" lang="en-US" altLang="zh-CN" b="1" dirty="0"/>
                  <a:t>3</a:t>
                </a:r>
              </a:p>
              <a:p>
                <a:pPr>
                  <a:lnSpc>
                    <a:spcPct val="150000"/>
                  </a:lnSpc>
                </a:pPr>
                <a:r>
                  <a:rPr kumimoji="1" lang="en-US" altLang="zh-CN" b="1" dirty="0"/>
                  <a:t>2</a:t>
                </a:r>
              </a:p>
              <a:p>
                <a:pPr>
                  <a:lnSpc>
                    <a:spcPct val="150000"/>
                  </a:lnSpc>
                </a:pPr>
                <a:r>
                  <a:rPr kumimoji="1" lang="en-US" altLang="zh-CN" b="1" dirty="0"/>
                  <a:t>1</a:t>
                </a:r>
              </a:p>
              <a:p>
                <a:pPr>
                  <a:lnSpc>
                    <a:spcPct val="150000"/>
                  </a:lnSpc>
                </a:pPr>
                <a:r>
                  <a:rPr kumimoji="1" lang="en-US" altLang="zh-CN" b="1" dirty="0"/>
                  <a:t>0</a:t>
                </a:r>
              </a:p>
              <a:p>
                <a:pPr>
                  <a:lnSpc>
                    <a:spcPct val="150000"/>
                  </a:lnSpc>
                </a:pPr>
                <a:endParaRPr kumimoji="1" lang="zh-CN" altLang="en-US" b="1" dirty="0"/>
              </a:p>
            </p:txBody>
          </p:sp>
          <p:sp>
            <p:nvSpPr>
              <p:cNvPr id="42" name="文本框 41"/>
              <p:cNvSpPr txBox="1"/>
              <p:nvPr/>
            </p:nvSpPr>
            <p:spPr>
              <a:xfrm>
                <a:off x="6250511" y="3117307"/>
                <a:ext cx="628650" cy="369332"/>
              </a:xfrm>
              <a:prstGeom prst="rect">
                <a:avLst/>
              </a:prstGeom>
              <a:noFill/>
            </p:spPr>
            <p:txBody>
              <a:bodyPr wrap="square" rtlCol="0">
                <a:spAutoFit/>
              </a:bodyPr>
              <a:lstStyle/>
              <a:p>
                <a:r>
                  <a:rPr kumimoji="1" lang="en-US" altLang="zh-CN" b="1" dirty="0"/>
                  <a:t>top</a:t>
                </a:r>
                <a:endParaRPr kumimoji="1" lang="zh-CN" altLang="en-US" b="1" dirty="0"/>
              </a:p>
            </p:txBody>
          </p:sp>
          <p:cxnSp>
            <p:nvCxnSpPr>
              <p:cNvPr id="43" name="直线箭头连接符 42"/>
              <p:cNvCxnSpPr/>
              <p:nvPr/>
            </p:nvCxnSpPr>
            <p:spPr>
              <a:xfrm>
                <a:off x="6174311" y="3549336"/>
                <a:ext cx="6429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 name="组合 1">
              <a:extLst>
                <a:ext uri="{FF2B5EF4-FFF2-40B4-BE49-F238E27FC236}">
                  <a16:creationId xmlns:a16="http://schemas.microsoft.com/office/drawing/2014/main" id="{E8FE0802-AFDD-D59C-73A8-99C25E8F5DA5}"/>
                </a:ext>
              </a:extLst>
            </p:cNvPr>
            <p:cNvGrpSpPr/>
            <p:nvPr/>
          </p:nvGrpSpPr>
          <p:grpSpPr>
            <a:xfrm>
              <a:off x="357121" y="1557346"/>
              <a:ext cx="2273067" cy="3478883"/>
              <a:chOff x="357121" y="1557346"/>
              <a:chExt cx="2273067" cy="3478883"/>
            </a:xfrm>
          </p:grpSpPr>
          <p:sp>
            <p:nvSpPr>
              <p:cNvPr id="4" name="矩形 3"/>
              <p:cNvSpPr/>
              <p:nvPr/>
            </p:nvSpPr>
            <p:spPr>
              <a:xfrm>
                <a:off x="1557328" y="1568509"/>
                <a:ext cx="720000" cy="428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a:p>
            </p:txBody>
          </p:sp>
          <p:sp>
            <p:nvSpPr>
              <p:cNvPr id="5" name="矩形 4"/>
              <p:cNvSpPr/>
              <p:nvPr/>
            </p:nvSpPr>
            <p:spPr>
              <a:xfrm>
                <a:off x="1557328" y="2000252"/>
                <a:ext cx="720000" cy="428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a:p>
            </p:txBody>
          </p:sp>
          <p:sp>
            <p:nvSpPr>
              <p:cNvPr id="6" name="矩形 5"/>
              <p:cNvSpPr/>
              <p:nvPr/>
            </p:nvSpPr>
            <p:spPr>
              <a:xfrm>
                <a:off x="1557328" y="2428877"/>
                <a:ext cx="720000" cy="428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solidFill>
                    <a:schemeClr val="tx1"/>
                  </a:solidFill>
                </a:endParaRPr>
              </a:p>
            </p:txBody>
          </p:sp>
          <p:sp>
            <p:nvSpPr>
              <p:cNvPr id="7" name="矩形 6"/>
              <p:cNvSpPr/>
              <p:nvPr/>
            </p:nvSpPr>
            <p:spPr>
              <a:xfrm>
                <a:off x="1557328" y="2857502"/>
                <a:ext cx="720000" cy="428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a:p>
            </p:txBody>
          </p:sp>
          <p:sp>
            <p:nvSpPr>
              <p:cNvPr id="8" name="矩形 7"/>
              <p:cNvSpPr/>
              <p:nvPr/>
            </p:nvSpPr>
            <p:spPr>
              <a:xfrm>
                <a:off x="1557328" y="3293837"/>
                <a:ext cx="720000" cy="428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a:p>
            </p:txBody>
          </p:sp>
          <p:sp>
            <p:nvSpPr>
              <p:cNvPr id="9" name="矩形 8"/>
              <p:cNvSpPr/>
              <p:nvPr/>
            </p:nvSpPr>
            <p:spPr>
              <a:xfrm>
                <a:off x="1557328" y="3714752"/>
                <a:ext cx="720000" cy="428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a:p>
            </p:txBody>
          </p:sp>
          <p:sp>
            <p:nvSpPr>
              <p:cNvPr id="3" name="文本框 2"/>
              <p:cNvSpPr txBox="1"/>
              <p:nvPr/>
            </p:nvSpPr>
            <p:spPr>
              <a:xfrm>
                <a:off x="1042979" y="1557346"/>
                <a:ext cx="614362" cy="3365473"/>
              </a:xfrm>
              <a:prstGeom prst="rect">
                <a:avLst/>
              </a:prstGeom>
              <a:noFill/>
            </p:spPr>
            <p:txBody>
              <a:bodyPr wrap="square" rtlCol="0">
                <a:spAutoFit/>
              </a:bodyPr>
              <a:lstStyle/>
              <a:p>
                <a:pPr>
                  <a:lnSpc>
                    <a:spcPct val="150000"/>
                  </a:lnSpc>
                </a:pPr>
                <a:r>
                  <a:rPr kumimoji="1" lang="en-US" altLang="zh-CN" b="1" dirty="0"/>
                  <a:t>5</a:t>
                </a:r>
              </a:p>
              <a:p>
                <a:pPr>
                  <a:lnSpc>
                    <a:spcPct val="150000"/>
                  </a:lnSpc>
                </a:pPr>
                <a:r>
                  <a:rPr kumimoji="1" lang="en-US" altLang="zh-CN" b="1" dirty="0"/>
                  <a:t>4</a:t>
                </a:r>
              </a:p>
              <a:p>
                <a:pPr>
                  <a:lnSpc>
                    <a:spcPct val="150000"/>
                  </a:lnSpc>
                </a:pPr>
                <a:r>
                  <a:rPr kumimoji="1" lang="en-US" altLang="zh-CN" b="1" dirty="0"/>
                  <a:t>3</a:t>
                </a:r>
              </a:p>
              <a:p>
                <a:pPr>
                  <a:lnSpc>
                    <a:spcPct val="150000"/>
                  </a:lnSpc>
                </a:pPr>
                <a:r>
                  <a:rPr kumimoji="1" lang="en-US" altLang="zh-CN" b="1" dirty="0"/>
                  <a:t>2</a:t>
                </a:r>
              </a:p>
              <a:p>
                <a:pPr>
                  <a:lnSpc>
                    <a:spcPct val="150000"/>
                  </a:lnSpc>
                </a:pPr>
                <a:r>
                  <a:rPr kumimoji="1" lang="en-US" altLang="zh-CN" b="1" dirty="0"/>
                  <a:t>1</a:t>
                </a:r>
              </a:p>
              <a:p>
                <a:pPr>
                  <a:lnSpc>
                    <a:spcPct val="150000"/>
                  </a:lnSpc>
                </a:pPr>
                <a:r>
                  <a:rPr kumimoji="1" lang="en-US" altLang="zh-CN" b="1" dirty="0"/>
                  <a:t>0</a:t>
                </a:r>
              </a:p>
              <a:p>
                <a:pPr>
                  <a:lnSpc>
                    <a:spcPct val="150000"/>
                  </a:lnSpc>
                </a:pPr>
                <a:endParaRPr kumimoji="1" lang="en-US" altLang="zh-CN" b="1" dirty="0"/>
              </a:p>
              <a:p>
                <a:pPr>
                  <a:lnSpc>
                    <a:spcPct val="150000"/>
                  </a:lnSpc>
                </a:pPr>
                <a:endParaRPr kumimoji="1" lang="zh-CN" altLang="en-US" b="1" dirty="0"/>
              </a:p>
            </p:txBody>
          </p:sp>
          <p:sp>
            <p:nvSpPr>
              <p:cNvPr id="12" name="文本框 11"/>
              <p:cNvSpPr txBox="1"/>
              <p:nvPr/>
            </p:nvSpPr>
            <p:spPr>
              <a:xfrm>
                <a:off x="421514" y="3559732"/>
                <a:ext cx="628650" cy="369332"/>
              </a:xfrm>
              <a:prstGeom prst="rect">
                <a:avLst/>
              </a:prstGeom>
              <a:noFill/>
            </p:spPr>
            <p:txBody>
              <a:bodyPr wrap="square" rtlCol="0">
                <a:spAutoFit/>
              </a:bodyPr>
              <a:lstStyle/>
              <a:p>
                <a:r>
                  <a:rPr kumimoji="1" lang="en-US" altLang="zh-CN" b="1" dirty="0"/>
                  <a:t>top</a:t>
                </a:r>
                <a:endParaRPr kumimoji="1" lang="zh-CN" altLang="en-US" b="1" dirty="0"/>
              </a:p>
            </p:txBody>
          </p:sp>
          <p:cxnSp>
            <p:nvCxnSpPr>
              <p:cNvPr id="16" name="直线箭头连接符 15"/>
              <p:cNvCxnSpPr/>
              <p:nvPr/>
            </p:nvCxnSpPr>
            <p:spPr>
              <a:xfrm>
                <a:off x="357121" y="3973160"/>
                <a:ext cx="6429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1204468" y="4636119"/>
                <a:ext cx="1425720"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a:t>
                </a:r>
                <a:r>
                  <a:rPr kumimoji="1" lang="en-US" altLang="zh-CN" sz="2000" b="1" dirty="0">
                    <a:latin typeface="STKaiti" charset="-122"/>
                    <a:ea typeface="STKaiti" charset="-122"/>
                    <a:cs typeface="STKaiti" charset="-122"/>
                  </a:rPr>
                  <a:t>a</a:t>
                </a:r>
                <a:r>
                  <a:rPr kumimoji="1" lang="zh-CN" altLang="en-US" sz="2000" b="1" dirty="0">
                    <a:latin typeface="STKaiti" charset="-122"/>
                    <a:ea typeface="STKaiti" charset="-122"/>
                    <a:cs typeface="STKaiti" charset="-122"/>
                  </a:rPr>
                  <a:t>）空栈</a:t>
                </a:r>
              </a:p>
            </p:txBody>
          </p:sp>
        </p:grpSp>
        <p:sp>
          <p:nvSpPr>
            <p:cNvPr id="54" name="文本框 53"/>
            <p:cNvSpPr txBox="1"/>
            <p:nvPr/>
          </p:nvSpPr>
          <p:spPr>
            <a:xfrm>
              <a:off x="2821531" y="4648860"/>
              <a:ext cx="1736182"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a:t>
              </a:r>
              <a:r>
                <a:rPr kumimoji="1" lang="en-US" altLang="zh-CN" sz="2000" b="1" dirty="0">
                  <a:latin typeface="STKaiti" charset="-122"/>
                  <a:ea typeface="STKaiti" charset="-122"/>
                  <a:cs typeface="STKaiti" charset="-122"/>
                </a:rPr>
                <a:t>b</a:t>
              </a:r>
              <a:r>
                <a:rPr kumimoji="1" lang="zh-CN" altLang="en-US" sz="2000" b="1" dirty="0">
                  <a:latin typeface="STKaiti" charset="-122"/>
                  <a:ea typeface="STKaiti" charset="-122"/>
                  <a:cs typeface="STKaiti" charset="-122"/>
                </a:rPr>
                <a:t>）</a:t>
              </a:r>
              <a:r>
                <a:rPr kumimoji="1" lang="en-US" altLang="zh-CN" sz="2000" b="1" dirty="0">
                  <a:latin typeface="STKaiti" charset="-122"/>
                  <a:ea typeface="STKaiti" charset="-122"/>
                  <a:cs typeface="STKaiti" charset="-122"/>
                </a:rPr>
                <a:t>a</a:t>
              </a:r>
              <a:r>
                <a:rPr kumimoji="1" lang="zh-CN" altLang="en-US" sz="2000" b="1" dirty="0">
                  <a:latin typeface="STKaiti" charset="-122"/>
                  <a:ea typeface="STKaiti" charset="-122"/>
                  <a:cs typeface="STKaiti" charset="-122"/>
                </a:rPr>
                <a:t>入栈</a:t>
              </a:r>
            </a:p>
          </p:txBody>
        </p:sp>
        <p:sp>
          <p:nvSpPr>
            <p:cNvPr id="55" name="文本框 54"/>
            <p:cNvSpPr txBox="1"/>
            <p:nvPr/>
          </p:nvSpPr>
          <p:spPr>
            <a:xfrm>
              <a:off x="4557713" y="4693775"/>
              <a:ext cx="2578559"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a:t>
              </a:r>
              <a:r>
                <a:rPr kumimoji="1" lang="en-US" altLang="zh-CN" sz="2000" b="1" dirty="0">
                  <a:latin typeface="STKaiti" charset="-122"/>
                  <a:ea typeface="STKaiti" charset="-122"/>
                  <a:cs typeface="STKaiti" charset="-122"/>
                </a:rPr>
                <a:t>c</a:t>
              </a:r>
              <a:r>
                <a:rPr kumimoji="1" lang="zh-CN" altLang="en-US" sz="2000" b="1" dirty="0">
                  <a:latin typeface="STKaiti" charset="-122"/>
                  <a:ea typeface="STKaiti" charset="-122"/>
                  <a:cs typeface="STKaiti" charset="-122"/>
                </a:rPr>
                <a:t>）</a:t>
              </a:r>
              <a:r>
                <a:rPr kumimoji="1" lang="en-US" altLang="zh-CN" sz="2000" b="1" dirty="0">
                  <a:latin typeface="STKaiti" charset="-122"/>
                  <a:ea typeface="STKaiti" charset="-122"/>
                  <a:cs typeface="STKaiti" charset="-122"/>
                </a:rPr>
                <a:t>b</a:t>
              </a:r>
              <a:r>
                <a:rPr kumimoji="1" lang="zh-CN" altLang="en-US" sz="2000" b="1" dirty="0">
                  <a:latin typeface="STKaiti" charset="-122"/>
                  <a:ea typeface="STKaiti" charset="-122"/>
                  <a:cs typeface="STKaiti" charset="-122"/>
                </a:rPr>
                <a:t>、</a:t>
              </a:r>
              <a:r>
                <a:rPr kumimoji="1" lang="en-US" altLang="zh-CN" sz="2000" b="1" dirty="0">
                  <a:latin typeface="STKaiti" charset="-122"/>
                  <a:ea typeface="STKaiti" charset="-122"/>
                  <a:cs typeface="STKaiti" charset="-122"/>
                </a:rPr>
                <a:t>c</a:t>
              </a:r>
              <a:r>
                <a:rPr kumimoji="1" lang="zh-CN" altLang="en-US" sz="2000" b="1" dirty="0">
                  <a:latin typeface="STKaiti" charset="-122"/>
                  <a:ea typeface="STKaiti" charset="-122"/>
                  <a:cs typeface="STKaiti" charset="-122"/>
                </a:rPr>
                <a:t>入栈</a:t>
              </a:r>
            </a:p>
          </p:txBody>
        </p:sp>
        <p:sp>
          <p:nvSpPr>
            <p:cNvPr id="56" name="文本框 55"/>
            <p:cNvSpPr txBox="1"/>
            <p:nvPr/>
          </p:nvSpPr>
          <p:spPr>
            <a:xfrm>
              <a:off x="6591223" y="4689850"/>
              <a:ext cx="1881265"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a:t>
              </a:r>
              <a:r>
                <a:rPr kumimoji="1" lang="en-US" altLang="zh-CN" sz="2000" b="1" dirty="0">
                  <a:latin typeface="STKaiti" charset="-122"/>
                  <a:ea typeface="STKaiti" charset="-122"/>
                  <a:cs typeface="STKaiti" charset="-122"/>
                </a:rPr>
                <a:t>d</a:t>
              </a:r>
              <a:r>
                <a:rPr kumimoji="1" lang="zh-CN" altLang="en-US" sz="2000" b="1" dirty="0">
                  <a:latin typeface="STKaiti" charset="-122"/>
                  <a:ea typeface="STKaiti" charset="-122"/>
                  <a:cs typeface="STKaiti" charset="-122"/>
                </a:rPr>
                <a:t>）</a:t>
              </a:r>
              <a:r>
                <a:rPr kumimoji="1" lang="en-US" altLang="zh-CN" sz="2000" b="1" dirty="0">
                  <a:latin typeface="STKaiti" charset="-122"/>
                  <a:ea typeface="STKaiti" charset="-122"/>
                  <a:cs typeface="STKaiti" charset="-122"/>
                </a:rPr>
                <a:t>c</a:t>
              </a:r>
              <a:r>
                <a:rPr kumimoji="1" lang="zh-CN" altLang="en-US" sz="2000" b="1" dirty="0">
                  <a:latin typeface="STKaiti" charset="-122"/>
                  <a:ea typeface="STKaiti" charset="-122"/>
                  <a:cs typeface="STKaiti" charset="-122"/>
                </a:rPr>
                <a:t>、</a:t>
              </a:r>
              <a:r>
                <a:rPr kumimoji="1" lang="en-US" altLang="zh-CN" sz="2000" b="1" dirty="0">
                  <a:latin typeface="STKaiti" charset="-122"/>
                  <a:ea typeface="STKaiti" charset="-122"/>
                  <a:cs typeface="STKaiti" charset="-122"/>
                </a:rPr>
                <a:t>b</a:t>
              </a:r>
              <a:r>
                <a:rPr kumimoji="1" lang="zh-CN" altLang="en-US" sz="2000" b="1" dirty="0">
                  <a:latin typeface="STKaiti" charset="-122"/>
                  <a:ea typeface="STKaiti" charset="-122"/>
                  <a:cs typeface="STKaiti" charset="-122"/>
                </a:rPr>
                <a:t>出栈</a:t>
              </a:r>
            </a:p>
          </p:txBody>
        </p:sp>
        <p:grpSp>
          <p:nvGrpSpPr>
            <p:cNvPr id="14" name="组合 13">
              <a:extLst>
                <a:ext uri="{FF2B5EF4-FFF2-40B4-BE49-F238E27FC236}">
                  <a16:creationId xmlns:a16="http://schemas.microsoft.com/office/drawing/2014/main" id="{681D2DD3-5DCC-28ED-FFB6-157D5213F06F}"/>
                </a:ext>
              </a:extLst>
            </p:cNvPr>
            <p:cNvGrpSpPr/>
            <p:nvPr/>
          </p:nvGrpSpPr>
          <p:grpSpPr>
            <a:xfrm>
              <a:off x="8180073" y="1557346"/>
              <a:ext cx="2325925" cy="3532614"/>
              <a:chOff x="8180073" y="1557346"/>
              <a:chExt cx="2325925" cy="3532614"/>
            </a:xfrm>
          </p:grpSpPr>
          <p:sp>
            <p:nvSpPr>
              <p:cNvPr id="44" name="矩形 43"/>
              <p:cNvSpPr/>
              <p:nvPr/>
            </p:nvSpPr>
            <p:spPr>
              <a:xfrm>
                <a:off x="9337860" y="1568509"/>
                <a:ext cx="720000" cy="428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a:p>
            </p:txBody>
          </p:sp>
          <p:sp>
            <p:nvSpPr>
              <p:cNvPr id="45" name="矩形 44"/>
              <p:cNvSpPr/>
              <p:nvPr/>
            </p:nvSpPr>
            <p:spPr>
              <a:xfrm>
                <a:off x="9337860" y="2000252"/>
                <a:ext cx="720000" cy="428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a:p>
            </p:txBody>
          </p:sp>
          <p:sp>
            <p:nvSpPr>
              <p:cNvPr id="46" name="矩形 45"/>
              <p:cNvSpPr/>
              <p:nvPr/>
            </p:nvSpPr>
            <p:spPr>
              <a:xfrm>
                <a:off x="9337860" y="2428877"/>
                <a:ext cx="720000" cy="428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solidFill>
                    <a:schemeClr val="tx1"/>
                  </a:solidFill>
                </a:endParaRPr>
              </a:p>
            </p:txBody>
          </p:sp>
          <p:sp>
            <p:nvSpPr>
              <p:cNvPr id="47" name="矩形 46"/>
              <p:cNvSpPr/>
              <p:nvPr/>
            </p:nvSpPr>
            <p:spPr>
              <a:xfrm>
                <a:off x="9337860" y="2857502"/>
                <a:ext cx="720000" cy="428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solidFill>
                    <a:schemeClr val="tx1"/>
                  </a:solidFill>
                </a:endParaRPr>
              </a:p>
            </p:txBody>
          </p:sp>
          <p:sp>
            <p:nvSpPr>
              <p:cNvPr id="48" name="矩形 47"/>
              <p:cNvSpPr/>
              <p:nvPr/>
            </p:nvSpPr>
            <p:spPr>
              <a:xfrm>
                <a:off x="9337860" y="3293837"/>
                <a:ext cx="720000" cy="428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solidFill>
                    <a:schemeClr val="tx1"/>
                  </a:solidFill>
                </a:endParaRPr>
              </a:p>
            </p:txBody>
          </p:sp>
          <p:sp>
            <p:nvSpPr>
              <p:cNvPr id="49" name="矩形 48"/>
              <p:cNvSpPr/>
              <p:nvPr/>
            </p:nvSpPr>
            <p:spPr>
              <a:xfrm>
                <a:off x="9337860" y="3714752"/>
                <a:ext cx="720000" cy="428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solidFill>
                    <a:schemeClr val="tx1"/>
                  </a:solidFill>
                </a:endParaRPr>
              </a:p>
            </p:txBody>
          </p:sp>
          <p:sp>
            <p:nvSpPr>
              <p:cNvPr id="50" name="文本框 49"/>
              <p:cNvSpPr txBox="1"/>
              <p:nvPr/>
            </p:nvSpPr>
            <p:spPr>
              <a:xfrm>
                <a:off x="8823511" y="1557346"/>
                <a:ext cx="614362" cy="3365473"/>
              </a:xfrm>
              <a:prstGeom prst="rect">
                <a:avLst/>
              </a:prstGeom>
              <a:noFill/>
            </p:spPr>
            <p:txBody>
              <a:bodyPr wrap="square" rtlCol="0">
                <a:spAutoFit/>
              </a:bodyPr>
              <a:lstStyle/>
              <a:p>
                <a:pPr>
                  <a:lnSpc>
                    <a:spcPct val="150000"/>
                  </a:lnSpc>
                </a:pPr>
                <a:r>
                  <a:rPr kumimoji="1" lang="en-US" altLang="zh-CN" b="1" dirty="0"/>
                  <a:t>5</a:t>
                </a:r>
              </a:p>
              <a:p>
                <a:pPr>
                  <a:lnSpc>
                    <a:spcPct val="150000"/>
                  </a:lnSpc>
                </a:pPr>
                <a:r>
                  <a:rPr kumimoji="1" lang="en-US" altLang="zh-CN" b="1" dirty="0"/>
                  <a:t>4</a:t>
                </a:r>
              </a:p>
              <a:p>
                <a:pPr>
                  <a:lnSpc>
                    <a:spcPct val="150000"/>
                  </a:lnSpc>
                </a:pPr>
                <a:r>
                  <a:rPr kumimoji="1" lang="en-US" altLang="zh-CN" b="1" dirty="0"/>
                  <a:t>3</a:t>
                </a:r>
              </a:p>
              <a:p>
                <a:pPr>
                  <a:lnSpc>
                    <a:spcPct val="150000"/>
                  </a:lnSpc>
                </a:pPr>
                <a:r>
                  <a:rPr kumimoji="1" lang="en-US" altLang="zh-CN" b="1" dirty="0"/>
                  <a:t>2</a:t>
                </a:r>
              </a:p>
              <a:p>
                <a:pPr>
                  <a:lnSpc>
                    <a:spcPct val="150000"/>
                  </a:lnSpc>
                </a:pPr>
                <a:r>
                  <a:rPr kumimoji="1" lang="en-US" altLang="zh-CN" b="1" dirty="0"/>
                  <a:t>1</a:t>
                </a:r>
              </a:p>
              <a:p>
                <a:pPr>
                  <a:lnSpc>
                    <a:spcPct val="150000"/>
                  </a:lnSpc>
                </a:pPr>
                <a:r>
                  <a:rPr kumimoji="1" lang="en-US" altLang="zh-CN" b="1" dirty="0"/>
                  <a:t>0</a:t>
                </a:r>
              </a:p>
              <a:p>
                <a:pPr>
                  <a:lnSpc>
                    <a:spcPct val="150000"/>
                  </a:lnSpc>
                </a:pPr>
                <a:endParaRPr kumimoji="1" lang="en-US" altLang="zh-CN" b="1" dirty="0"/>
              </a:p>
              <a:p>
                <a:pPr>
                  <a:lnSpc>
                    <a:spcPct val="150000"/>
                  </a:lnSpc>
                </a:pPr>
                <a:endParaRPr kumimoji="1" lang="zh-CN" altLang="en-US" b="1" dirty="0"/>
              </a:p>
            </p:txBody>
          </p:sp>
          <p:sp>
            <p:nvSpPr>
              <p:cNvPr id="51" name="文本框 50"/>
              <p:cNvSpPr txBox="1"/>
              <p:nvPr/>
            </p:nvSpPr>
            <p:spPr>
              <a:xfrm>
                <a:off x="8180073" y="3479932"/>
                <a:ext cx="628650" cy="369332"/>
              </a:xfrm>
              <a:prstGeom prst="rect">
                <a:avLst/>
              </a:prstGeom>
              <a:noFill/>
            </p:spPr>
            <p:txBody>
              <a:bodyPr wrap="square" rtlCol="0">
                <a:spAutoFit/>
              </a:bodyPr>
              <a:lstStyle/>
              <a:p>
                <a:r>
                  <a:rPr kumimoji="1" lang="en-US" altLang="zh-CN" b="1" dirty="0"/>
                  <a:t>top</a:t>
                </a:r>
                <a:endParaRPr kumimoji="1" lang="zh-CN" altLang="en-US" b="1" dirty="0"/>
              </a:p>
            </p:txBody>
          </p:sp>
          <p:cxnSp>
            <p:nvCxnSpPr>
              <p:cNvPr id="52" name="直线箭头连接符 51"/>
              <p:cNvCxnSpPr/>
              <p:nvPr/>
            </p:nvCxnSpPr>
            <p:spPr>
              <a:xfrm>
                <a:off x="8180582" y="3929064"/>
                <a:ext cx="6429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8624733" y="4689850"/>
                <a:ext cx="1881265"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a:t>
                </a:r>
                <a:r>
                  <a:rPr kumimoji="1" lang="en-US" altLang="zh-CN" sz="2000" b="1" dirty="0">
                    <a:latin typeface="STKaiti" charset="-122"/>
                    <a:ea typeface="STKaiti" charset="-122"/>
                    <a:cs typeface="STKaiti" charset="-122"/>
                  </a:rPr>
                  <a:t>e</a:t>
                </a:r>
                <a:r>
                  <a:rPr kumimoji="1" lang="zh-CN" altLang="en-US" sz="2000" b="1" dirty="0">
                    <a:latin typeface="STKaiti" charset="-122"/>
                    <a:ea typeface="STKaiti" charset="-122"/>
                    <a:cs typeface="STKaiti" charset="-122"/>
                  </a:rPr>
                  <a:t>）</a:t>
                </a:r>
                <a:r>
                  <a:rPr kumimoji="1" lang="en-US" altLang="zh-CN" sz="2000" b="1" dirty="0">
                    <a:latin typeface="STKaiti" charset="-122"/>
                    <a:ea typeface="STKaiti" charset="-122"/>
                    <a:cs typeface="STKaiti" charset="-122"/>
                  </a:rPr>
                  <a:t>a</a:t>
                </a:r>
                <a:r>
                  <a:rPr kumimoji="1" lang="zh-CN" altLang="en-US" sz="2000" b="1" dirty="0">
                    <a:latin typeface="STKaiti" charset="-122"/>
                    <a:ea typeface="STKaiti" charset="-122"/>
                    <a:cs typeface="STKaiti" charset="-122"/>
                  </a:rPr>
                  <a:t>出栈</a:t>
                </a:r>
              </a:p>
            </p:txBody>
          </p:sp>
        </p:grpSp>
      </p:grpSp>
      <p:sp>
        <p:nvSpPr>
          <p:cNvPr id="58" name="文本框 57"/>
          <p:cNvSpPr txBox="1"/>
          <p:nvPr/>
        </p:nvSpPr>
        <p:spPr>
          <a:xfrm>
            <a:off x="1761226" y="740700"/>
            <a:ext cx="7686675" cy="461665"/>
          </a:xfrm>
          <a:prstGeom prst="rect">
            <a:avLst/>
          </a:prstGeom>
          <a:noFill/>
        </p:spPr>
        <p:txBody>
          <a:bodyPr wrap="square" rtlCol="0">
            <a:spAutoFit/>
          </a:bodyPr>
          <a:lstStyle/>
          <a:p>
            <a:r>
              <a:rPr kumimoji="1" lang="zh-CN" altLang="en-US" sz="2400" dirty="0">
                <a:latin typeface="STKaiti" charset="-122"/>
                <a:ea typeface="STKaiti" charset="-122"/>
                <a:cs typeface="STKaiti" charset="-122"/>
              </a:rPr>
              <a:t>顺序栈中入栈和出栈操作时栈顶指针的变化情况</a:t>
            </a:r>
          </a:p>
        </p:txBody>
      </p:sp>
      <p:sp>
        <p:nvSpPr>
          <p:cNvPr id="59" name="文本框 58"/>
          <p:cNvSpPr txBox="1"/>
          <p:nvPr/>
        </p:nvSpPr>
        <p:spPr>
          <a:xfrm>
            <a:off x="328596" y="5547100"/>
            <a:ext cx="10644204" cy="1200329"/>
          </a:xfrm>
          <a:prstGeom prst="rect">
            <a:avLst/>
          </a:prstGeom>
          <a:noFill/>
        </p:spPr>
        <p:txBody>
          <a:bodyPr wrap="square" rtlCol="0">
            <a:spAutoFit/>
          </a:bodyPr>
          <a:lstStyle/>
          <a:p>
            <a:r>
              <a:rPr kumimoji="1" lang="zh-CN" altLang="en-US" sz="2400" dirty="0">
                <a:latin typeface="STKaiti" charset="-122"/>
                <a:ea typeface="STKaiti" charset="-122"/>
                <a:cs typeface="STKaiti" charset="-122"/>
              </a:rPr>
              <a:t>由于顺序栈中数据元素空间的大小是预先分配的，当空间全部占满后再做入栈操作将产生溢出，称为“上溢”；类似地，当栈为空时再做出栈操作也将产生溢出，称为“下溢”</a:t>
            </a:r>
          </a:p>
        </p:txBody>
      </p:sp>
    </p:spTree>
    <p:extLst>
      <p:ext uri="{BB962C8B-B14F-4D97-AF65-F5344CB8AC3E}">
        <p14:creationId xmlns:p14="http://schemas.microsoft.com/office/powerpoint/2010/main" val="26771538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0" y="0"/>
            <a:ext cx="10784806" cy="523220"/>
          </a:xfrm>
          <a:prstGeom prst="rect">
            <a:avLst/>
          </a:prstGeom>
          <a:noFill/>
        </p:spPr>
        <p:txBody>
          <a:bodyPr wrap="square" rtlCol="0">
            <a:spAutoFit/>
          </a:bodyPr>
          <a:lstStyle/>
          <a:p>
            <a:r>
              <a:rPr kumimoji="1" lang="en-US" altLang="zh-CN" sz="2800" dirty="0">
                <a:latin typeface="STKaiti" charset="-122"/>
                <a:ea typeface="STKaiti" charset="-122"/>
                <a:cs typeface="STKaiti" charset="-122"/>
              </a:rPr>
              <a:t>3</a:t>
            </a:r>
            <a:r>
              <a:rPr kumimoji="1" lang="zh-CN" altLang="en-US" sz="2800" dirty="0">
                <a:latin typeface="STKaiti" charset="-122"/>
                <a:ea typeface="STKaiti" charset="-122"/>
                <a:cs typeface="STKaiti" charset="-122"/>
              </a:rPr>
              <a:t>、顺序栈实现的操作</a:t>
            </a:r>
            <a:endParaRPr kumimoji="1" lang="en-US" altLang="zh-CN" sz="2800" dirty="0">
              <a:latin typeface="STKaiti" charset="-122"/>
              <a:ea typeface="STKaiti" charset="-122"/>
              <a:cs typeface="STKaiti" charset="-122"/>
            </a:endParaRPr>
          </a:p>
        </p:txBody>
      </p:sp>
      <p:sp>
        <p:nvSpPr>
          <p:cNvPr id="4" name="文本框 3"/>
          <p:cNvSpPr txBox="1"/>
          <p:nvPr/>
        </p:nvSpPr>
        <p:spPr>
          <a:xfrm>
            <a:off x="363203" y="849027"/>
            <a:ext cx="8980822" cy="523220"/>
          </a:xfrm>
          <a:prstGeom prst="rect">
            <a:avLst/>
          </a:prstGeom>
          <a:noFill/>
        </p:spPr>
        <p:txBody>
          <a:bodyPr wrap="square" rtlCol="0">
            <a:spAutoFit/>
          </a:bodyPr>
          <a:lstStyle/>
          <a:p>
            <a:pPr marL="457200" marR="0" lvl="0" indent="-457200" defTabSz="914400" eaLnBrk="1" fontAlgn="auto" latinLnBrk="0" hangingPunct="1">
              <a:lnSpc>
                <a:spcPct val="100000"/>
              </a:lnSpc>
              <a:spcBef>
                <a:spcPts val="0"/>
              </a:spcBef>
              <a:spcAft>
                <a:spcPts val="0"/>
              </a:spcAft>
              <a:buClrTx/>
              <a:buSzTx/>
              <a:buFont typeface="+mj-lt"/>
              <a:buNone/>
              <a:tabLst/>
              <a:defRPr/>
            </a:pPr>
            <a:r>
              <a:rPr kumimoji="1" lang="zh-CN" altLang="en-US" sz="2800" dirty="0">
                <a:latin typeface="STKaiti" charset="-122"/>
                <a:ea typeface="STKaiti" charset="-122"/>
                <a:cs typeface="STKaiti" charset="-122"/>
              </a:rPr>
              <a:t>（</a:t>
            </a:r>
            <a:r>
              <a:rPr kumimoji="1" lang="en-US" altLang="zh-CN" sz="2800" dirty="0">
                <a:latin typeface="STKaiti" charset="-122"/>
                <a:ea typeface="STKaiti" charset="-122"/>
                <a:cs typeface="STKaiti" charset="-122"/>
              </a:rPr>
              <a:t>1</a:t>
            </a:r>
            <a:r>
              <a:rPr kumimoji="1" lang="zh-CN" altLang="en-US" sz="2800" dirty="0">
                <a:latin typeface="STKaiti" charset="-122"/>
                <a:ea typeface="STKaiti" charset="-122"/>
                <a:cs typeface="STKaiti" charset="-122"/>
              </a:rPr>
              <a:t>）栈置空操作</a:t>
            </a:r>
            <a:endParaRPr kumimoji="1" lang="en-US" altLang="zh-CN" sz="2800" dirty="0">
              <a:latin typeface="STKaiti" charset="-122"/>
              <a:ea typeface="STKaiti" charset="-122"/>
              <a:cs typeface="STKaiti" charset="-122"/>
            </a:endParaRPr>
          </a:p>
        </p:txBody>
      </p:sp>
      <p:sp>
        <p:nvSpPr>
          <p:cNvPr id="3" name="矩形 2"/>
          <p:cNvSpPr/>
          <p:nvPr/>
        </p:nvSpPr>
        <p:spPr>
          <a:xfrm>
            <a:off x="3539489" y="144036"/>
            <a:ext cx="8767763" cy="6370975"/>
          </a:xfrm>
          <a:prstGeom prst="rect">
            <a:avLst/>
          </a:prstGeom>
        </p:spPr>
        <p:txBody>
          <a:bodyPr wrap="square">
            <a:spAutoFit/>
          </a:bodyPr>
          <a:lstStyle/>
          <a:p>
            <a:r>
              <a:rPr lang="de-DE" altLang="zh-CN" sz="2400" b="1" dirty="0" err="1">
                <a:solidFill>
                  <a:srgbClr val="9B2393"/>
                </a:solidFill>
                <a:latin typeface="Menlo" charset="0"/>
              </a:rPr>
              <a:t>typedef</a:t>
            </a:r>
            <a:r>
              <a:rPr lang="de-DE" altLang="zh-CN" sz="2400" dirty="0">
                <a:solidFill>
                  <a:srgbClr val="9B2393"/>
                </a:solidFill>
                <a:latin typeface="Menlo" charset="0"/>
              </a:rPr>
              <a:t> </a:t>
            </a:r>
            <a:r>
              <a:rPr lang="de-DE" altLang="zh-CN" sz="2400" b="1" dirty="0" err="1">
                <a:solidFill>
                  <a:srgbClr val="9B2393"/>
                </a:solidFill>
                <a:latin typeface="Menlo" charset="0"/>
              </a:rPr>
              <a:t>struct</a:t>
            </a:r>
            <a:r>
              <a:rPr lang="de-DE" altLang="zh-CN" sz="2400" dirty="0">
                <a:solidFill>
                  <a:srgbClr val="9B2393"/>
                </a:solidFill>
                <a:latin typeface="Menlo" charset="0"/>
              </a:rPr>
              <a:t>{</a:t>
            </a:r>
          </a:p>
          <a:p>
            <a:r>
              <a:rPr lang="de-DE" altLang="zh-CN" sz="2400" dirty="0">
                <a:solidFill>
                  <a:srgbClr val="000000"/>
                </a:solidFill>
                <a:latin typeface="Menlo" charset="0"/>
              </a:rPr>
              <a:t>    </a:t>
            </a:r>
            <a:r>
              <a:rPr lang="de-DE" altLang="zh-CN" sz="2400" b="1" dirty="0" err="1">
                <a:solidFill>
                  <a:srgbClr val="9B2393"/>
                </a:solidFill>
                <a:latin typeface="Menlo" charset="0"/>
              </a:rPr>
              <a:t>int</a:t>
            </a:r>
            <a:r>
              <a:rPr lang="de-DE" altLang="zh-CN" sz="2400" dirty="0">
                <a:solidFill>
                  <a:srgbClr val="000000"/>
                </a:solidFill>
                <a:latin typeface="Menlo" charset="0"/>
              </a:rPr>
              <a:t> </a:t>
            </a:r>
            <a:r>
              <a:rPr lang="de-DE" altLang="zh-CN" sz="2400" dirty="0" err="1">
                <a:solidFill>
                  <a:srgbClr val="000000"/>
                </a:solidFill>
                <a:latin typeface="Menlo" charset="0"/>
              </a:rPr>
              <a:t>elem</a:t>
            </a:r>
            <a:r>
              <a:rPr lang="de-DE" altLang="zh-CN" sz="2400" dirty="0">
                <a:solidFill>
                  <a:srgbClr val="000000"/>
                </a:solidFill>
                <a:latin typeface="Menlo" charset="0"/>
              </a:rPr>
              <a:t>[</a:t>
            </a:r>
            <a:r>
              <a:rPr lang="de-DE" altLang="zh-CN" sz="2400" dirty="0" err="1">
                <a:solidFill>
                  <a:srgbClr val="643820"/>
                </a:solidFill>
                <a:latin typeface="Menlo" charset="0"/>
              </a:rPr>
              <a:t>maxsize</a:t>
            </a:r>
            <a:r>
              <a:rPr lang="de-DE" altLang="zh-CN" sz="2400" dirty="0">
                <a:solidFill>
                  <a:srgbClr val="000000"/>
                </a:solidFill>
                <a:latin typeface="Menlo" charset="0"/>
              </a:rPr>
              <a:t>];</a:t>
            </a:r>
          </a:p>
          <a:p>
            <a:r>
              <a:rPr lang="de-DE" altLang="zh-CN" sz="2400" dirty="0">
                <a:solidFill>
                  <a:srgbClr val="000000"/>
                </a:solidFill>
                <a:latin typeface="Menlo" charset="0"/>
              </a:rPr>
              <a:t>    </a:t>
            </a:r>
            <a:r>
              <a:rPr lang="de-DE" altLang="zh-CN" sz="2400" b="1" dirty="0" err="1">
                <a:solidFill>
                  <a:srgbClr val="9B2393"/>
                </a:solidFill>
                <a:latin typeface="Menlo" charset="0"/>
              </a:rPr>
              <a:t>int</a:t>
            </a:r>
            <a:r>
              <a:rPr lang="de-DE" altLang="zh-CN" sz="2400" dirty="0">
                <a:solidFill>
                  <a:srgbClr val="000000"/>
                </a:solidFill>
                <a:latin typeface="Menlo" charset="0"/>
              </a:rPr>
              <a:t> top;</a:t>
            </a:r>
          </a:p>
          <a:p>
            <a:r>
              <a:rPr lang="de-DE" altLang="zh-CN" sz="2400" dirty="0">
                <a:solidFill>
                  <a:srgbClr val="0B4F79"/>
                </a:solidFill>
                <a:latin typeface="Menlo" charset="0"/>
              </a:rPr>
              <a:t>}</a:t>
            </a:r>
            <a:r>
              <a:rPr lang="de-DE" altLang="zh-CN" sz="2400" dirty="0" err="1">
                <a:solidFill>
                  <a:srgbClr val="0B4F79"/>
                </a:solidFill>
                <a:latin typeface="Menlo" charset="0"/>
              </a:rPr>
              <a:t>sqstacktp</a:t>
            </a:r>
            <a:r>
              <a:rPr lang="de-DE" altLang="zh-CN" sz="2400" dirty="0">
                <a:solidFill>
                  <a:srgbClr val="0B4F79"/>
                </a:solidFill>
                <a:latin typeface="Menlo" charset="0"/>
              </a:rPr>
              <a:t>;</a:t>
            </a:r>
          </a:p>
          <a:p>
            <a:br>
              <a:rPr lang="de-DE" altLang="zh-CN" sz="2400" dirty="0">
                <a:solidFill>
                  <a:srgbClr val="000000"/>
                </a:solidFill>
                <a:latin typeface="Menlo" charset="0"/>
              </a:rPr>
            </a:br>
            <a:endParaRPr lang="de-DE" altLang="zh-CN" sz="2400" dirty="0">
              <a:solidFill>
                <a:srgbClr val="000000"/>
              </a:solidFill>
              <a:latin typeface="Menlo" charset="0"/>
            </a:endParaRPr>
          </a:p>
          <a:p>
            <a:r>
              <a:rPr lang="de-DE" altLang="zh-CN" sz="2400" b="1" dirty="0" err="1">
                <a:solidFill>
                  <a:srgbClr val="9B2393"/>
                </a:solidFill>
                <a:latin typeface="Menlo" charset="0"/>
              </a:rPr>
              <a:t>void</a:t>
            </a:r>
            <a:r>
              <a:rPr lang="de-DE" altLang="zh-CN" sz="2400" dirty="0">
                <a:solidFill>
                  <a:srgbClr val="0F68A0"/>
                </a:solidFill>
                <a:latin typeface="Menlo" charset="0"/>
              </a:rPr>
              <a:t> </a:t>
            </a:r>
            <a:r>
              <a:rPr lang="de-DE" altLang="zh-CN" sz="2400" dirty="0" err="1">
                <a:solidFill>
                  <a:srgbClr val="0F68A0"/>
                </a:solidFill>
                <a:latin typeface="Menlo" charset="0"/>
              </a:rPr>
              <a:t>initstack</a:t>
            </a:r>
            <a:r>
              <a:rPr lang="de-DE" altLang="zh-CN" sz="2400" dirty="0">
                <a:solidFill>
                  <a:srgbClr val="0F68A0"/>
                </a:solidFill>
                <a:latin typeface="Menlo" charset="0"/>
              </a:rPr>
              <a:t>(</a:t>
            </a:r>
            <a:r>
              <a:rPr lang="de-DE" altLang="zh-CN" sz="2400" dirty="0" err="1">
                <a:solidFill>
                  <a:srgbClr val="1C464A"/>
                </a:solidFill>
                <a:latin typeface="Menlo" charset="0"/>
              </a:rPr>
              <a:t>sqstacktp</a:t>
            </a:r>
            <a:r>
              <a:rPr lang="de-DE" altLang="zh-CN" sz="2400" dirty="0">
                <a:solidFill>
                  <a:srgbClr val="0F68A0"/>
                </a:solidFill>
                <a:latin typeface="Menlo" charset="0"/>
              </a:rPr>
              <a:t> *s){</a:t>
            </a:r>
          </a:p>
          <a:p>
            <a:r>
              <a:rPr lang="de-DE" altLang="zh-CN" sz="2400" dirty="0">
                <a:solidFill>
                  <a:srgbClr val="000000"/>
                </a:solidFill>
                <a:latin typeface="Menlo" charset="0"/>
              </a:rPr>
              <a:t>    s-&gt;</a:t>
            </a:r>
            <a:r>
              <a:rPr lang="de-DE" altLang="zh-CN" sz="2400" dirty="0">
                <a:solidFill>
                  <a:srgbClr val="326D74"/>
                </a:solidFill>
                <a:latin typeface="Menlo" charset="0"/>
              </a:rPr>
              <a:t>top</a:t>
            </a:r>
            <a:r>
              <a:rPr lang="de-DE" altLang="zh-CN" sz="2400" dirty="0">
                <a:solidFill>
                  <a:srgbClr val="000000"/>
                </a:solidFill>
                <a:latin typeface="Menlo" charset="0"/>
              </a:rPr>
              <a:t> = </a:t>
            </a:r>
            <a:r>
              <a:rPr lang="en-US" altLang="zh-CN" sz="2400" dirty="0">
                <a:solidFill>
                  <a:srgbClr val="1C00CF"/>
                </a:solidFill>
                <a:latin typeface="Menlo" charset="0"/>
              </a:rPr>
              <a:t>0</a:t>
            </a:r>
            <a:r>
              <a:rPr lang="de-DE" altLang="zh-CN" sz="2400" dirty="0">
                <a:solidFill>
                  <a:srgbClr val="000000"/>
                </a:solidFill>
                <a:latin typeface="Menlo" charset="0"/>
              </a:rPr>
              <a:t>;</a:t>
            </a:r>
          </a:p>
          <a:p>
            <a:r>
              <a:rPr lang="de-DE" altLang="zh-CN" sz="2400" dirty="0">
                <a:solidFill>
                  <a:srgbClr val="000000"/>
                </a:solidFill>
                <a:latin typeface="Menlo" charset="0"/>
              </a:rPr>
              <a:t>}</a:t>
            </a:r>
          </a:p>
          <a:p>
            <a:br>
              <a:rPr lang="de-DE" altLang="zh-CN" sz="2400" dirty="0">
                <a:solidFill>
                  <a:srgbClr val="000000"/>
                </a:solidFill>
                <a:latin typeface="Menlo" charset="0"/>
              </a:rPr>
            </a:br>
            <a:endParaRPr lang="de-DE" altLang="zh-CN" sz="2400" dirty="0">
              <a:solidFill>
                <a:srgbClr val="000000"/>
              </a:solidFill>
              <a:latin typeface="Menlo" charset="0"/>
            </a:endParaRPr>
          </a:p>
          <a:p>
            <a:r>
              <a:rPr lang="de-DE" altLang="zh-CN" sz="2400" b="1" dirty="0" err="1">
                <a:solidFill>
                  <a:srgbClr val="9B2393"/>
                </a:solidFill>
                <a:latin typeface="Menlo" charset="0"/>
              </a:rPr>
              <a:t>int</a:t>
            </a:r>
            <a:r>
              <a:rPr lang="de-DE" altLang="zh-CN" sz="2400" dirty="0">
                <a:solidFill>
                  <a:srgbClr val="000000"/>
                </a:solidFill>
                <a:latin typeface="Menlo" charset="0"/>
              </a:rPr>
              <a:t> </a:t>
            </a:r>
            <a:r>
              <a:rPr lang="de-DE" altLang="zh-CN" sz="2400" dirty="0" err="1">
                <a:solidFill>
                  <a:srgbClr val="0F68A0"/>
                </a:solidFill>
                <a:latin typeface="Menlo" charset="0"/>
              </a:rPr>
              <a:t>main</a:t>
            </a:r>
            <a:r>
              <a:rPr lang="de-DE" altLang="zh-CN" sz="2400" dirty="0">
                <a:solidFill>
                  <a:srgbClr val="000000"/>
                </a:solidFill>
                <a:latin typeface="Menlo" charset="0"/>
              </a:rPr>
              <a:t>(){</a:t>
            </a:r>
          </a:p>
          <a:p>
            <a:r>
              <a:rPr lang="de-DE" altLang="zh-CN" sz="2400" dirty="0">
                <a:solidFill>
                  <a:srgbClr val="1C464A"/>
                </a:solidFill>
                <a:latin typeface="Menlo" charset="0"/>
              </a:rPr>
              <a:t>    </a:t>
            </a:r>
            <a:r>
              <a:rPr lang="de-DE" altLang="zh-CN" sz="2400" dirty="0" err="1">
                <a:solidFill>
                  <a:srgbClr val="1C464A"/>
                </a:solidFill>
                <a:latin typeface="Menlo" charset="0"/>
              </a:rPr>
              <a:t>sqstacktp</a:t>
            </a:r>
            <a:r>
              <a:rPr lang="de-DE" altLang="zh-CN" sz="2400" dirty="0">
                <a:solidFill>
                  <a:srgbClr val="1C464A"/>
                </a:solidFill>
                <a:latin typeface="Menlo" charset="0"/>
              </a:rPr>
              <a:t> *s;</a:t>
            </a:r>
          </a:p>
          <a:p>
            <a:r>
              <a:rPr lang="de-DE" altLang="zh-CN" sz="2400" dirty="0">
                <a:solidFill>
                  <a:srgbClr val="1C464A"/>
                </a:solidFill>
                <a:latin typeface="Menlo" charset="0"/>
              </a:rPr>
              <a:t>    s = (</a:t>
            </a:r>
            <a:r>
              <a:rPr lang="de-DE" altLang="zh-CN" sz="2400" dirty="0" err="1">
                <a:solidFill>
                  <a:srgbClr val="1C464A"/>
                </a:solidFill>
                <a:latin typeface="Menlo" charset="0"/>
              </a:rPr>
              <a:t>sqstacktp</a:t>
            </a:r>
            <a:r>
              <a:rPr lang="de-DE" altLang="zh-CN" sz="2400" dirty="0">
                <a:solidFill>
                  <a:srgbClr val="1C464A"/>
                </a:solidFill>
                <a:latin typeface="Menlo" charset="0"/>
              </a:rPr>
              <a:t> *)</a:t>
            </a:r>
            <a:r>
              <a:rPr lang="de-DE" altLang="zh-CN" sz="2400" dirty="0" err="1">
                <a:solidFill>
                  <a:srgbClr val="6C36A9"/>
                </a:solidFill>
                <a:latin typeface="Menlo" charset="0"/>
              </a:rPr>
              <a:t>malloc</a:t>
            </a:r>
            <a:r>
              <a:rPr lang="de-DE" altLang="zh-CN" sz="2400" dirty="0">
                <a:solidFill>
                  <a:srgbClr val="1C464A"/>
                </a:solidFill>
                <a:latin typeface="Menlo" charset="0"/>
              </a:rPr>
              <a:t>(</a:t>
            </a:r>
            <a:r>
              <a:rPr lang="de-DE" altLang="zh-CN" sz="2400" b="1" dirty="0" err="1">
                <a:solidFill>
                  <a:srgbClr val="9B2393"/>
                </a:solidFill>
                <a:latin typeface="Menlo" charset="0"/>
              </a:rPr>
              <a:t>sizeof</a:t>
            </a:r>
            <a:r>
              <a:rPr lang="de-DE" altLang="zh-CN" sz="2400" dirty="0">
                <a:solidFill>
                  <a:srgbClr val="1C464A"/>
                </a:solidFill>
                <a:latin typeface="Menlo" charset="0"/>
              </a:rPr>
              <a:t>(</a:t>
            </a:r>
            <a:r>
              <a:rPr lang="de-DE" altLang="zh-CN" sz="2400" dirty="0" err="1">
                <a:solidFill>
                  <a:srgbClr val="1C464A"/>
                </a:solidFill>
                <a:latin typeface="Menlo" charset="0"/>
              </a:rPr>
              <a:t>sqstacktp</a:t>
            </a:r>
            <a:r>
              <a:rPr lang="de-DE" altLang="zh-CN" sz="2400" dirty="0">
                <a:solidFill>
                  <a:srgbClr val="1C464A"/>
                </a:solidFill>
                <a:latin typeface="Menlo" charset="0"/>
              </a:rPr>
              <a:t>));</a:t>
            </a:r>
          </a:p>
          <a:p>
            <a:r>
              <a:rPr lang="de-DE" altLang="zh-CN" sz="2400" dirty="0">
                <a:solidFill>
                  <a:srgbClr val="326D74"/>
                </a:solidFill>
                <a:latin typeface="Menlo" charset="0"/>
              </a:rPr>
              <a:t>    </a:t>
            </a:r>
            <a:r>
              <a:rPr lang="de-DE" altLang="zh-CN" sz="2400" dirty="0" err="1">
                <a:solidFill>
                  <a:srgbClr val="326D74"/>
                </a:solidFill>
                <a:latin typeface="Menlo" charset="0"/>
              </a:rPr>
              <a:t>initstack</a:t>
            </a:r>
            <a:r>
              <a:rPr lang="de-DE" altLang="zh-CN" sz="2400" dirty="0">
                <a:solidFill>
                  <a:srgbClr val="326D74"/>
                </a:solidFill>
                <a:latin typeface="Menlo" charset="0"/>
              </a:rPr>
              <a:t>(s);</a:t>
            </a:r>
          </a:p>
          <a:p>
            <a:r>
              <a:rPr lang="de-DE" altLang="zh-CN" sz="2400" dirty="0">
                <a:solidFill>
                  <a:srgbClr val="000000"/>
                </a:solidFill>
                <a:latin typeface="Menlo" charset="0"/>
              </a:rPr>
              <a:t>    </a:t>
            </a:r>
            <a:r>
              <a:rPr lang="de-DE" altLang="zh-CN" sz="2400" b="1" dirty="0" err="1">
                <a:solidFill>
                  <a:srgbClr val="9B2393"/>
                </a:solidFill>
                <a:latin typeface="Menlo" charset="0"/>
              </a:rPr>
              <a:t>return</a:t>
            </a:r>
            <a:r>
              <a:rPr lang="de-DE" altLang="zh-CN" sz="2400" dirty="0">
                <a:solidFill>
                  <a:srgbClr val="000000"/>
                </a:solidFill>
                <a:latin typeface="Menlo" charset="0"/>
              </a:rPr>
              <a:t> </a:t>
            </a:r>
            <a:r>
              <a:rPr lang="de-DE" altLang="zh-CN" sz="2400" dirty="0">
                <a:solidFill>
                  <a:srgbClr val="1C00CF"/>
                </a:solidFill>
                <a:latin typeface="Menlo" charset="0"/>
              </a:rPr>
              <a:t>0</a:t>
            </a:r>
            <a:r>
              <a:rPr lang="de-DE" altLang="zh-CN" sz="2400" dirty="0">
                <a:solidFill>
                  <a:srgbClr val="000000"/>
                </a:solidFill>
                <a:latin typeface="Menlo" charset="0"/>
              </a:rPr>
              <a:t>;</a:t>
            </a:r>
          </a:p>
          <a:p>
            <a:r>
              <a:rPr lang="de-DE" altLang="zh-CN" sz="2400" dirty="0">
                <a:solidFill>
                  <a:srgbClr val="000000"/>
                </a:solidFill>
                <a:latin typeface="Menlo" charset="0"/>
              </a:rPr>
              <a:t>}</a:t>
            </a:r>
            <a:endParaRPr lang="de-DE" altLang="zh-CN" sz="2400" dirty="0">
              <a:solidFill>
                <a:srgbClr val="000000"/>
              </a:solidFill>
              <a:effectLst/>
              <a:latin typeface="Menlo" charset="0"/>
            </a:endParaRPr>
          </a:p>
        </p:txBody>
      </p:sp>
      <p:sp>
        <p:nvSpPr>
          <p:cNvPr id="6" name="文本框 5"/>
          <p:cNvSpPr txBox="1"/>
          <p:nvPr/>
        </p:nvSpPr>
        <p:spPr>
          <a:xfrm>
            <a:off x="501315" y="2264848"/>
            <a:ext cx="2627647" cy="2677656"/>
          </a:xfrm>
          <a:prstGeom prst="rect">
            <a:avLst/>
          </a:prstGeom>
          <a:noFill/>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1" lang="zh-CN" altLang="en-US" sz="2800" dirty="0">
                <a:latin typeface="STKaiti" charset="-122"/>
                <a:ea typeface="STKaiti" charset="-122"/>
                <a:cs typeface="STKaiti" charset="-122"/>
              </a:rPr>
              <a:t>因为</a:t>
            </a:r>
            <a:r>
              <a:rPr kumimoji="1" lang="en-US" altLang="zh-CN" sz="2800" dirty="0">
                <a:latin typeface="STKaiti" charset="-122"/>
                <a:ea typeface="STKaiti" charset="-122"/>
                <a:cs typeface="STKaiti" charset="-122"/>
              </a:rPr>
              <a:t>top=0</a:t>
            </a:r>
            <a:r>
              <a:rPr kumimoji="1" lang="zh-CN" altLang="en-US" sz="2800" dirty="0">
                <a:latin typeface="STKaiti" charset="-122"/>
                <a:ea typeface="STKaiti" charset="-122"/>
                <a:cs typeface="STKaiti" charset="-122"/>
              </a:rPr>
              <a:t>表示空栈，因此在执行出栈和读栈顶元素之前应判断栈是否为空</a:t>
            </a:r>
            <a:endParaRPr kumimoji="1" lang="en-US" altLang="zh-CN" sz="2800" dirty="0">
              <a:latin typeface="STKaiti" charset="-122"/>
              <a:ea typeface="STKaiti" charset="-122"/>
              <a:cs typeface="STKaiti" charset="-122"/>
            </a:endParaRPr>
          </a:p>
        </p:txBody>
      </p:sp>
    </p:spTree>
    <p:extLst>
      <p:ext uri="{BB962C8B-B14F-4D97-AF65-F5344CB8AC3E}">
        <p14:creationId xmlns:p14="http://schemas.microsoft.com/office/powerpoint/2010/main" val="524693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548640" y="125730"/>
            <a:ext cx="4697730" cy="523220"/>
          </a:xfrm>
          <a:prstGeom prst="rect">
            <a:avLst/>
          </a:prstGeom>
          <a:noFill/>
        </p:spPr>
        <p:txBody>
          <a:bodyPr wrap="square" rtlCol="0">
            <a:spAutoFit/>
          </a:bodyPr>
          <a:lstStyle/>
          <a:p>
            <a:r>
              <a:rPr kumimoji="1" lang="en-US" altLang="zh-CN" sz="2800" dirty="0">
                <a:latin typeface="STKaiti" charset="-122"/>
                <a:ea typeface="STKaiti" charset="-122"/>
                <a:cs typeface="STKaiti" charset="-122"/>
              </a:rPr>
              <a:t>3</a:t>
            </a:r>
            <a:r>
              <a:rPr kumimoji="1" lang="zh-CN" altLang="en-US" sz="2800" dirty="0">
                <a:latin typeface="STKaiti" charset="-122"/>
                <a:ea typeface="STKaiti" charset="-122"/>
                <a:cs typeface="STKaiti" charset="-122"/>
              </a:rPr>
              <a:t>、顺序栈实现的操作</a:t>
            </a:r>
            <a:endParaRPr kumimoji="1" lang="en-US" altLang="zh-CN" sz="2800" dirty="0">
              <a:latin typeface="STKaiti" charset="-122"/>
              <a:ea typeface="STKaiti" charset="-122"/>
              <a:cs typeface="STKaiti" charset="-122"/>
            </a:endParaRPr>
          </a:p>
        </p:txBody>
      </p:sp>
      <p:sp>
        <p:nvSpPr>
          <p:cNvPr id="4" name="文本框 3"/>
          <p:cNvSpPr txBox="1"/>
          <p:nvPr/>
        </p:nvSpPr>
        <p:spPr>
          <a:xfrm>
            <a:off x="191753" y="1269118"/>
            <a:ext cx="8980822" cy="523220"/>
          </a:xfrm>
          <a:prstGeom prst="rect">
            <a:avLst/>
          </a:prstGeom>
          <a:noFill/>
        </p:spPr>
        <p:txBody>
          <a:bodyPr wrap="square" rtlCol="0">
            <a:spAutoFit/>
          </a:bodyPr>
          <a:lstStyle/>
          <a:p>
            <a:pPr marL="457200" marR="0" lvl="0" indent="-457200" defTabSz="914400" eaLnBrk="1" fontAlgn="auto" latinLnBrk="0" hangingPunct="1">
              <a:lnSpc>
                <a:spcPct val="100000"/>
              </a:lnSpc>
              <a:spcBef>
                <a:spcPts val="0"/>
              </a:spcBef>
              <a:spcAft>
                <a:spcPts val="0"/>
              </a:spcAft>
              <a:buClrTx/>
              <a:buSzTx/>
              <a:buFont typeface="+mj-lt"/>
              <a:buNone/>
              <a:tabLst/>
              <a:defRPr/>
            </a:pPr>
            <a:r>
              <a:rPr kumimoji="1" lang="zh-CN" altLang="en-US" sz="2800" dirty="0">
                <a:latin typeface="STKaiti" charset="-122"/>
                <a:ea typeface="STKaiti" charset="-122"/>
                <a:cs typeface="STKaiti" charset="-122"/>
              </a:rPr>
              <a:t>（</a:t>
            </a:r>
            <a:r>
              <a:rPr kumimoji="1" lang="en-US" altLang="zh-CN" sz="2800" dirty="0">
                <a:latin typeface="STKaiti" charset="-122"/>
                <a:ea typeface="STKaiti" charset="-122"/>
                <a:cs typeface="STKaiti" charset="-122"/>
              </a:rPr>
              <a:t>2</a:t>
            </a:r>
            <a:r>
              <a:rPr kumimoji="1" lang="zh-CN" altLang="en-US" sz="2800" dirty="0">
                <a:latin typeface="STKaiti" charset="-122"/>
                <a:ea typeface="STKaiti" charset="-122"/>
                <a:cs typeface="STKaiti" charset="-122"/>
              </a:rPr>
              <a:t>）判空操作</a:t>
            </a:r>
            <a:endParaRPr kumimoji="1" lang="en-US" altLang="zh-CN" sz="2800" dirty="0">
              <a:latin typeface="STKaiti" charset="-122"/>
              <a:ea typeface="STKaiti" charset="-122"/>
              <a:cs typeface="STKaiti" charset="-122"/>
            </a:endParaRPr>
          </a:p>
        </p:txBody>
      </p:sp>
      <p:sp>
        <p:nvSpPr>
          <p:cNvPr id="5" name="矩形 4"/>
          <p:cNvSpPr/>
          <p:nvPr/>
        </p:nvSpPr>
        <p:spPr>
          <a:xfrm>
            <a:off x="4133850" y="1530728"/>
            <a:ext cx="6096000" cy="4154984"/>
          </a:xfrm>
          <a:prstGeom prst="rect">
            <a:avLst/>
          </a:prstGeom>
        </p:spPr>
        <p:txBody>
          <a:bodyPr>
            <a:spAutoFit/>
          </a:bodyPr>
          <a:lstStyle/>
          <a:p>
            <a:r>
              <a:rPr lang="is-IS" altLang="zh-CN" sz="2400" b="1" dirty="0">
                <a:solidFill>
                  <a:srgbClr val="9B2393"/>
                </a:solidFill>
                <a:latin typeface="Menlo" charset="0"/>
              </a:rPr>
              <a:t>int</a:t>
            </a:r>
            <a:r>
              <a:rPr lang="is-IS" altLang="zh-CN" sz="2400" dirty="0">
                <a:solidFill>
                  <a:srgbClr val="0F68A0"/>
                </a:solidFill>
                <a:latin typeface="Menlo" charset="0"/>
              </a:rPr>
              <a:t> stackempty1(</a:t>
            </a:r>
            <a:r>
              <a:rPr lang="is-IS" altLang="zh-CN" sz="2400" dirty="0">
                <a:solidFill>
                  <a:srgbClr val="1C464A"/>
                </a:solidFill>
                <a:latin typeface="Menlo" charset="0"/>
              </a:rPr>
              <a:t>sqstacktp</a:t>
            </a:r>
            <a:r>
              <a:rPr lang="is-IS" altLang="zh-CN" sz="2400" dirty="0">
                <a:solidFill>
                  <a:srgbClr val="0F68A0"/>
                </a:solidFill>
                <a:latin typeface="Menlo" charset="0"/>
              </a:rPr>
              <a:t> *s){</a:t>
            </a:r>
          </a:p>
          <a:p>
            <a:r>
              <a:rPr lang="is-IS" altLang="zh-CN" sz="2400" dirty="0">
                <a:solidFill>
                  <a:srgbClr val="000000"/>
                </a:solidFill>
                <a:latin typeface="Menlo" charset="0"/>
              </a:rPr>
              <a:t>    </a:t>
            </a:r>
            <a:r>
              <a:rPr lang="is-IS" altLang="zh-CN" sz="2400" b="1" dirty="0">
                <a:solidFill>
                  <a:srgbClr val="9B2393"/>
                </a:solidFill>
                <a:latin typeface="Menlo" charset="0"/>
              </a:rPr>
              <a:t>if</a:t>
            </a:r>
            <a:r>
              <a:rPr lang="is-IS" altLang="zh-CN" sz="2400" dirty="0">
                <a:solidFill>
                  <a:srgbClr val="000000"/>
                </a:solidFill>
                <a:latin typeface="Menlo" charset="0"/>
              </a:rPr>
              <a:t>(s-&gt;</a:t>
            </a:r>
            <a:r>
              <a:rPr lang="is-IS" altLang="zh-CN" sz="2400" dirty="0">
                <a:solidFill>
                  <a:srgbClr val="326D74"/>
                </a:solidFill>
                <a:latin typeface="Menlo" charset="0"/>
              </a:rPr>
              <a:t>top</a:t>
            </a:r>
            <a:r>
              <a:rPr lang="is-IS" altLang="zh-CN" sz="2400" dirty="0">
                <a:solidFill>
                  <a:srgbClr val="000000"/>
                </a:solidFill>
                <a:latin typeface="Menlo" charset="0"/>
              </a:rPr>
              <a:t> == </a:t>
            </a:r>
            <a:r>
              <a:rPr lang="en-US" altLang="zh-CN" sz="2400" dirty="0">
                <a:solidFill>
                  <a:srgbClr val="1C00CF"/>
                </a:solidFill>
                <a:latin typeface="Menlo" charset="0"/>
              </a:rPr>
              <a:t>0</a:t>
            </a:r>
            <a:r>
              <a:rPr lang="is-IS" altLang="zh-CN" sz="2400" dirty="0">
                <a:solidFill>
                  <a:srgbClr val="000000"/>
                </a:solidFill>
                <a:latin typeface="Menlo" charset="0"/>
              </a:rPr>
              <a:t>)</a:t>
            </a:r>
          </a:p>
          <a:p>
            <a:r>
              <a:rPr lang="is-IS" altLang="zh-CN" sz="2400" dirty="0">
                <a:solidFill>
                  <a:srgbClr val="000000"/>
                </a:solidFill>
                <a:latin typeface="Menlo" charset="0"/>
              </a:rPr>
              <a:t>        </a:t>
            </a:r>
            <a:r>
              <a:rPr lang="is-IS" altLang="zh-CN" sz="2400" b="1" dirty="0">
                <a:solidFill>
                  <a:srgbClr val="9B2393"/>
                </a:solidFill>
                <a:latin typeface="Menlo" charset="0"/>
              </a:rPr>
              <a:t>return</a:t>
            </a:r>
            <a:r>
              <a:rPr lang="is-IS" altLang="zh-CN" sz="2400" dirty="0">
                <a:solidFill>
                  <a:srgbClr val="000000"/>
                </a:solidFill>
                <a:latin typeface="Menlo" charset="0"/>
              </a:rPr>
              <a:t> </a:t>
            </a:r>
            <a:r>
              <a:rPr lang="is-IS" altLang="zh-CN" sz="2400" dirty="0">
                <a:solidFill>
                  <a:srgbClr val="1C00CF"/>
                </a:solidFill>
                <a:latin typeface="Menlo" charset="0"/>
              </a:rPr>
              <a:t>1</a:t>
            </a:r>
            <a:r>
              <a:rPr lang="is-IS" altLang="zh-CN" sz="2400" dirty="0">
                <a:solidFill>
                  <a:srgbClr val="000000"/>
                </a:solidFill>
                <a:latin typeface="Menlo" charset="0"/>
              </a:rPr>
              <a:t>;</a:t>
            </a:r>
          </a:p>
          <a:p>
            <a:r>
              <a:rPr lang="is-IS" altLang="zh-CN" sz="2400" dirty="0">
                <a:solidFill>
                  <a:srgbClr val="000000"/>
                </a:solidFill>
                <a:latin typeface="Menlo" charset="0"/>
              </a:rPr>
              <a:t>    </a:t>
            </a:r>
            <a:r>
              <a:rPr lang="is-IS" altLang="zh-CN" sz="2400" b="1" dirty="0">
                <a:solidFill>
                  <a:srgbClr val="9B2393"/>
                </a:solidFill>
                <a:latin typeface="Menlo" charset="0"/>
              </a:rPr>
              <a:t>else</a:t>
            </a:r>
            <a:endParaRPr lang="is-IS" altLang="zh-CN" sz="2400" dirty="0">
              <a:solidFill>
                <a:srgbClr val="000000"/>
              </a:solidFill>
              <a:latin typeface="Menlo" charset="0"/>
            </a:endParaRPr>
          </a:p>
          <a:p>
            <a:r>
              <a:rPr lang="is-IS" altLang="zh-CN" sz="2400" dirty="0">
                <a:solidFill>
                  <a:srgbClr val="000000"/>
                </a:solidFill>
                <a:latin typeface="Menlo" charset="0"/>
              </a:rPr>
              <a:t>        </a:t>
            </a:r>
            <a:r>
              <a:rPr lang="is-IS" altLang="zh-CN" sz="2400" b="1" dirty="0">
                <a:solidFill>
                  <a:srgbClr val="9B2393"/>
                </a:solidFill>
                <a:latin typeface="Menlo" charset="0"/>
              </a:rPr>
              <a:t>return</a:t>
            </a:r>
            <a:r>
              <a:rPr lang="is-IS" altLang="zh-CN" sz="2400" dirty="0">
                <a:solidFill>
                  <a:srgbClr val="000000"/>
                </a:solidFill>
                <a:latin typeface="Menlo" charset="0"/>
              </a:rPr>
              <a:t> </a:t>
            </a:r>
            <a:r>
              <a:rPr lang="is-IS" altLang="zh-CN" sz="2400" dirty="0">
                <a:solidFill>
                  <a:srgbClr val="1C00CF"/>
                </a:solidFill>
                <a:latin typeface="Menlo" charset="0"/>
              </a:rPr>
              <a:t>0</a:t>
            </a:r>
            <a:r>
              <a:rPr lang="is-IS" altLang="zh-CN" sz="2400" dirty="0">
                <a:solidFill>
                  <a:srgbClr val="000000"/>
                </a:solidFill>
                <a:latin typeface="Menlo" charset="0"/>
              </a:rPr>
              <a:t>;</a:t>
            </a:r>
          </a:p>
          <a:p>
            <a:r>
              <a:rPr lang="is-IS" altLang="zh-CN" sz="2400" dirty="0">
                <a:solidFill>
                  <a:srgbClr val="000000"/>
                </a:solidFill>
                <a:latin typeface="Menlo" charset="0"/>
              </a:rPr>
              <a:t>}</a:t>
            </a:r>
          </a:p>
          <a:p>
            <a:br>
              <a:rPr lang="is-IS" altLang="zh-CN" sz="2400" dirty="0">
                <a:solidFill>
                  <a:srgbClr val="000000"/>
                </a:solidFill>
                <a:latin typeface="Menlo" charset="0"/>
              </a:rPr>
            </a:br>
            <a:endParaRPr lang="is-IS" altLang="zh-CN" sz="2400" dirty="0">
              <a:solidFill>
                <a:srgbClr val="000000"/>
              </a:solidFill>
              <a:latin typeface="Menlo" charset="0"/>
            </a:endParaRPr>
          </a:p>
          <a:p>
            <a:r>
              <a:rPr lang="is-IS" altLang="zh-CN" sz="2400" b="1" dirty="0">
                <a:solidFill>
                  <a:srgbClr val="9B2393"/>
                </a:solidFill>
                <a:latin typeface="Menlo" charset="0"/>
              </a:rPr>
              <a:t>int</a:t>
            </a:r>
            <a:r>
              <a:rPr lang="is-IS" altLang="zh-CN" sz="2400" dirty="0">
                <a:solidFill>
                  <a:srgbClr val="0F68A0"/>
                </a:solidFill>
                <a:latin typeface="Menlo" charset="0"/>
              </a:rPr>
              <a:t> stackempty2(</a:t>
            </a:r>
            <a:r>
              <a:rPr lang="is-IS" altLang="zh-CN" sz="2400" dirty="0">
                <a:solidFill>
                  <a:srgbClr val="1C464A"/>
                </a:solidFill>
                <a:latin typeface="Menlo" charset="0"/>
              </a:rPr>
              <a:t>sqstacktp</a:t>
            </a:r>
            <a:r>
              <a:rPr lang="is-IS" altLang="zh-CN" sz="2400" dirty="0">
                <a:solidFill>
                  <a:srgbClr val="0F68A0"/>
                </a:solidFill>
                <a:latin typeface="Menlo" charset="0"/>
              </a:rPr>
              <a:t> *s){</a:t>
            </a:r>
          </a:p>
          <a:p>
            <a:r>
              <a:rPr lang="is-IS" altLang="zh-CN" sz="2400" dirty="0">
                <a:solidFill>
                  <a:srgbClr val="000000"/>
                </a:solidFill>
                <a:latin typeface="Menlo" charset="0"/>
              </a:rPr>
              <a:t>    </a:t>
            </a:r>
            <a:r>
              <a:rPr lang="is-IS" altLang="zh-CN" sz="2400" b="1" dirty="0">
                <a:solidFill>
                  <a:srgbClr val="9B2393"/>
                </a:solidFill>
                <a:latin typeface="Menlo" charset="0"/>
              </a:rPr>
              <a:t>return</a:t>
            </a:r>
            <a:r>
              <a:rPr lang="is-IS" altLang="zh-CN" sz="2400" dirty="0">
                <a:solidFill>
                  <a:srgbClr val="000000"/>
                </a:solidFill>
                <a:latin typeface="Menlo" charset="0"/>
              </a:rPr>
              <a:t> (s-&gt;</a:t>
            </a:r>
            <a:r>
              <a:rPr lang="is-IS" altLang="zh-CN" sz="2400" dirty="0">
                <a:solidFill>
                  <a:srgbClr val="326D74"/>
                </a:solidFill>
                <a:latin typeface="Menlo" charset="0"/>
              </a:rPr>
              <a:t>top</a:t>
            </a:r>
            <a:r>
              <a:rPr lang="is-IS" altLang="zh-CN" sz="2400" dirty="0">
                <a:solidFill>
                  <a:srgbClr val="000000"/>
                </a:solidFill>
                <a:latin typeface="Menlo" charset="0"/>
              </a:rPr>
              <a:t> &lt; </a:t>
            </a:r>
            <a:r>
              <a:rPr lang="en-US" altLang="zh-CN" sz="2400" dirty="0">
                <a:solidFill>
                  <a:srgbClr val="1C00CF"/>
                </a:solidFill>
                <a:latin typeface="Menlo" charset="0"/>
              </a:rPr>
              <a:t>1</a:t>
            </a:r>
            <a:r>
              <a:rPr lang="is-IS" altLang="zh-CN" sz="2400" dirty="0">
                <a:solidFill>
                  <a:srgbClr val="000000"/>
                </a:solidFill>
                <a:latin typeface="Menlo" charset="0"/>
              </a:rPr>
              <a:t>);</a:t>
            </a:r>
          </a:p>
          <a:p>
            <a:r>
              <a:rPr lang="is-IS" altLang="zh-CN" sz="2400" dirty="0">
                <a:solidFill>
                  <a:srgbClr val="000000"/>
                </a:solidFill>
                <a:latin typeface="Menlo" charset="0"/>
              </a:rPr>
              <a:t>}</a:t>
            </a:r>
            <a:endParaRPr lang="is-IS" altLang="zh-CN" sz="2400" dirty="0">
              <a:solidFill>
                <a:srgbClr val="000000"/>
              </a:solidFill>
              <a:effectLst/>
              <a:latin typeface="Menlo" charset="0"/>
            </a:endParaRPr>
          </a:p>
        </p:txBody>
      </p:sp>
    </p:spTree>
    <p:extLst>
      <p:ext uri="{BB962C8B-B14F-4D97-AF65-F5344CB8AC3E}">
        <p14:creationId xmlns:p14="http://schemas.microsoft.com/office/powerpoint/2010/main" val="3181027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46233" y="865491"/>
            <a:ext cx="4563127" cy="523220"/>
          </a:xfrm>
          <a:prstGeom prst="rect">
            <a:avLst/>
          </a:prstGeom>
          <a:noFill/>
        </p:spPr>
        <p:txBody>
          <a:bodyPr wrap="square" rtlCol="0">
            <a:spAutoFit/>
          </a:bodyPr>
          <a:lstStyle/>
          <a:p>
            <a:pPr marL="457200" marR="0" lvl="0" indent="-457200" defTabSz="914400" eaLnBrk="1" fontAlgn="auto" latinLnBrk="0" hangingPunct="1">
              <a:lnSpc>
                <a:spcPct val="100000"/>
              </a:lnSpc>
              <a:spcBef>
                <a:spcPts val="0"/>
              </a:spcBef>
              <a:spcAft>
                <a:spcPts val="0"/>
              </a:spcAft>
              <a:buClrTx/>
              <a:buSzTx/>
              <a:buFont typeface="+mj-lt"/>
              <a:buNone/>
              <a:tabLst/>
              <a:defRPr/>
            </a:pPr>
            <a:r>
              <a:rPr kumimoji="1" lang="zh-CN" altLang="en-US" sz="2800" dirty="0">
                <a:latin typeface="STKaiti" charset="-122"/>
                <a:ea typeface="STKaiti" charset="-122"/>
                <a:cs typeface="STKaiti" charset="-122"/>
              </a:rPr>
              <a:t>（</a:t>
            </a:r>
            <a:r>
              <a:rPr kumimoji="1" lang="en-US" altLang="zh-CN" sz="2800" dirty="0">
                <a:latin typeface="STKaiti" charset="-122"/>
                <a:ea typeface="STKaiti" charset="-122"/>
                <a:cs typeface="STKaiti" charset="-122"/>
              </a:rPr>
              <a:t>3</a:t>
            </a:r>
            <a:r>
              <a:rPr kumimoji="1" lang="zh-CN" altLang="en-US" sz="2800" dirty="0">
                <a:latin typeface="STKaiti" charset="-122"/>
                <a:ea typeface="STKaiti" charset="-122"/>
                <a:cs typeface="STKaiti" charset="-122"/>
              </a:rPr>
              <a:t>）入栈操作和出栈操作</a:t>
            </a:r>
            <a:endParaRPr kumimoji="1" lang="en-US" altLang="zh-CN" sz="2800" dirty="0">
              <a:latin typeface="STKaiti" charset="-122"/>
              <a:ea typeface="STKaiti" charset="-122"/>
              <a:cs typeface="STKaiti" charset="-122"/>
            </a:endParaRPr>
          </a:p>
        </p:txBody>
      </p:sp>
      <p:sp>
        <p:nvSpPr>
          <p:cNvPr id="2" name="矩形 1"/>
          <p:cNvSpPr/>
          <p:nvPr/>
        </p:nvSpPr>
        <p:spPr>
          <a:xfrm>
            <a:off x="363203" y="1865765"/>
            <a:ext cx="6096000" cy="3046988"/>
          </a:xfrm>
          <a:prstGeom prst="rect">
            <a:avLst/>
          </a:prstGeom>
        </p:spPr>
        <p:txBody>
          <a:bodyPr>
            <a:spAutoFit/>
          </a:bodyPr>
          <a:lstStyle/>
          <a:p>
            <a:r>
              <a:rPr lang="is-IS" altLang="zh-CN" sz="2400" b="1" dirty="0">
                <a:solidFill>
                  <a:srgbClr val="9B2393"/>
                </a:solidFill>
                <a:latin typeface="Menlo" charset="0"/>
              </a:rPr>
              <a:t>void</a:t>
            </a:r>
            <a:r>
              <a:rPr lang="is-IS" altLang="zh-CN" sz="2400" dirty="0">
                <a:solidFill>
                  <a:srgbClr val="000000"/>
                </a:solidFill>
                <a:latin typeface="Menlo" charset="0"/>
              </a:rPr>
              <a:t> </a:t>
            </a:r>
            <a:r>
              <a:rPr lang="is-IS" altLang="zh-CN" sz="2400" dirty="0">
                <a:solidFill>
                  <a:srgbClr val="0F68A0"/>
                </a:solidFill>
                <a:latin typeface="Menlo" charset="0"/>
              </a:rPr>
              <a:t>push</a:t>
            </a:r>
            <a:r>
              <a:rPr lang="is-IS" altLang="zh-CN" sz="2400" dirty="0">
                <a:solidFill>
                  <a:srgbClr val="000000"/>
                </a:solidFill>
                <a:latin typeface="Menlo" charset="0"/>
              </a:rPr>
              <a:t>(</a:t>
            </a:r>
            <a:r>
              <a:rPr lang="is-IS" altLang="zh-CN" sz="2400" dirty="0">
                <a:solidFill>
                  <a:srgbClr val="1C464A"/>
                </a:solidFill>
                <a:latin typeface="Menlo" charset="0"/>
              </a:rPr>
              <a:t>sqstacktp</a:t>
            </a:r>
            <a:r>
              <a:rPr lang="is-IS" altLang="zh-CN" sz="2400" dirty="0">
                <a:solidFill>
                  <a:srgbClr val="000000"/>
                </a:solidFill>
                <a:latin typeface="Menlo" charset="0"/>
              </a:rPr>
              <a:t> *s, </a:t>
            </a:r>
            <a:r>
              <a:rPr lang="is-IS" altLang="zh-CN" sz="2400" b="1" dirty="0">
                <a:solidFill>
                  <a:srgbClr val="9B2393"/>
                </a:solidFill>
                <a:latin typeface="Menlo" charset="0"/>
              </a:rPr>
              <a:t>int</a:t>
            </a:r>
            <a:r>
              <a:rPr lang="is-IS" altLang="zh-CN" sz="2400" dirty="0">
                <a:solidFill>
                  <a:srgbClr val="000000"/>
                </a:solidFill>
                <a:latin typeface="Menlo" charset="0"/>
              </a:rPr>
              <a:t> x){</a:t>
            </a:r>
          </a:p>
          <a:p>
            <a:r>
              <a:rPr lang="is-IS" altLang="zh-CN" sz="2400" dirty="0">
                <a:solidFill>
                  <a:srgbClr val="000000"/>
                </a:solidFill>
                <a:latin typeface="Menlo" charset="0"/>
              </a:rPr>
              <a:t>    </a:t>
            </a:r>
            <a:r>
              <a:rPr lang="is-IS" altLang="zh-CN" sz="2400" b="1" dirty="0">
                <a:solidFill>
                  <a:srgbClr val="9B2393"/>
                </a:solidFill>
                <a:latin typeface="Menlo" charset="0"/>
              </a:rPr>
              <a:t>if</a:t>
            </a:r>
            <a:r>
              <a:rPr lang="is-IS" altLang="zh-CN" sz="2400" dirty="0">
                <a:solidFill>
                  <a:srgbClr val="000000"/>
                </a:solidFill>
                <a:latin typeface="Menlo" charset="0"/>
              </a:rPr>
              <a:t>(s-&gt;</a:t>
            </a:r>
            <a:r>
              <a:rPr lang="is-IS" altLang="zh-CN" sz="2400" dirty="0">
                <a:solidFill>
                  <a:srgbClr val="326D74"/>
                </a:solidFill>
                <a:latin typeface="Menlo" charset="0"/>
              </a:rPr>
              <a:t>top</a:t>
            </a:r>
            <a:r>
              <a:rPr lang="is-IS" altLang="zh-CN" sz="2400" dirty="0">
                <a:solidFill>
                  <a:srgbClr val="000000"/>
                </a:solidFill>
                <a:latin typeface="Menlo" charset="0"/>
              </a:rPr>
              <a:t> == </a:t>
            </a:r>
            <a:r>
              <a:rPr lang="is-IS" altLang="zh-CN" sz="2400" dirty="0">
                <a:solidFill>
                  <a:srgbClr val="643820"/>
                </a:solidFill>
                <a:latin typeface="Menlo" charset="0"/>
              </a:rPr>
              <a:t>maxsize</a:t>
            </a:r>
            <a:r>
              <a:rPr lang="is-IS" altLang="zh-CN" sz="2400" dirty="0">
                <a:solidFill>
                  <a:srgbClr val="000000"/>
                </a:solidFill>
                <a:latin typeface="Menlo" charset="0"/>
              </a:rPr>
              <a:t>)</a:t>
            </a:r>
          </a:p>
          <a:p>
            <a:r>
              <a:rPr lang="is-IS" altLang="zh-CN" sz="2400" dirty="0">
                <a:solidFill>
                  <a:srgbClr val="000000"/>
                </a:solidFill>
                <a:latin typeface="Menlo" charset="0"/>
              </a:rPr>
              <a:t>        </a:t>
            </a:r>
            <a:r>
              <a:rPr lang="is-IS" altLang="zh-CN" sz="2400" dirty="0">
                <a:solidFill>
                  <a:srgbClr val="6C36A9"/>
                </a:solidFill>
                <a:latin typeface="Menlo" charset="0"/>
              </a:rPr>
              <a:t>printf</a:t>
            </a:r>
            <a:r>
              <a:rPr lang="is-IS" altLang="zh-CN" sz="2400" dirty="0">
                <a:solidFill>
                  <a:srgbClr val="000000"/>
                </a:solidFill>
                <a:latin typeface="Menlo" charset="0"/>
              </a:rPr>
              <a:t>(</a:t>
            </a:r>
            <a:r>
              <a:rPr lang="is-IS" altLang="zh-CN" sz="2400" dirty="0">
                <a:solidFill>
                  <a:srgbClr val="C41A16"/>
                </a:solidFill>
                <a:latin typeface="Menlo" charset="0"/>
              </a:rPr>
              <a:t>"</a:t>
            </a:r>
            <a:r>
              <a:rPr lang="zh-CN" altLang="is-IS" sz="2400" dirty="0">
                <a:solidFill>
                  <a:srgbClr val="C41A16"/>
                </a:solidFill>
                <a:latin typeface="Menlo" charset="0"/>
              </a:rPr>
              <a:t>溢出</a:t>
            </a:r>
            <a:r>
              <a:rPr lang="is-IS" altLang="zh-CN" sz="2400" dirty="0">
                <a:solidFill>
                  <a:srgbClr val="C41A16"/>
                </a:solidFill>
                <a:latin typeface="Menlo" charset="0"/>
              </a:rPr>
              <a:t>\n"</a:t>
            </a:r>
            <a:r>
              <a:rPr lang="is-IS" altLang="zh-CN" sz="2400" dirty="0">
                <a:solidFill>
                  <a:srgbClr val="000000"/>
                </a:solidFill>
                <a:latin typeface="Menlo" charset="0"/>
              </a:rPr>
              <a:t>);</a:t>
            </a:r>
          </a:p>
          <a:p>
            <a:r>
              <a:rPr lang="is-IS" altLang="zh-CN" sz="2400" dirty="0">
                <a:solidFill>
                  <a:srgbClr val="000000"/>
                </a:solidFill>
                <a:latin typeface="Menlo" charset="0"/>
              </a:rPr>
              <a:t>    </a:t>
            </a:r>
            <a:r>
              <a:rPr lang="is-IS" altLang="zh-CN" sz="2400" b="1" dirty="0">
                <a:solidFill>
                  <a:srgbClr val="9B2393"/>
                </a:solidFill>
                <a:latin typeface="Menlo" charset="0"/>
              </a:rPr>
              <a:t>else</a:t>
            </a:r>
            <a:r>
              <a:rPr lang="is-IS" altLang="zh-CN" sz="2400" dirty="0">
                <a:solidFill>
                  <a:srgbClr val="000000"/>
                </a:solidFill>
                <a:latin typeface="Menlo" charset="0"/>
              </a:rPr>
              <a:t>{</a:t>
            </a:r>
          </a:p>
          <a:p>
            <a:r>
              <a:rPr lang="is-IS" altLang="zh-CN" sz="2400" dirty="0">
                <a:solidFill>
                  <a:srgbClr val="000000"/>
                </a:solidFill>
                <a:latin typeface="Menlo" charset="0"/>
              </a:rPr>
              <a:t>        s-&gt;</a:t>
            </a:r>
            <a:r>
              <a:rPr lang="is-IS" altLang="zh-CN" sz="2400" dirty="0">
                <a:solidFill>
                  <a:srgbClr val="326D74"/>
                </a:solidFill>
                <a:latin typeface="Menlo" charset="0"/>
              </a:rPr>
              <a:t>elem</a:t>
            </a:r>
            <a:r>
              <a:rPr lang="is-IS" altLang="zh-CN" sz="2400" dirty="0">
                <a:solidFill>
                  <a:srgbClr val="000000"/>
                </a:solidFill>
                <a:latin typeface="Menlo" charset="0"/>
              </a:rPr>
              <a:t>[s-&gt;</a:t>
            </a:r>
            <a:r>
              <a:rPr lang="is-IS" altLang="zh-CN" sz="2400" dirty="0">
                <a:solidFill>
                  <a:srgbClr val="326D74"/>
                </a:solidFill>
                <a:latin typeface="Menlo" charset="0"/>
              </a:rPr>
              <a:t>top</a:t>
            </a:r>
            <a:r>
              <a:rPr lang="is-IS" altLang="zh-CN" sz="2400" dirty="0">
                <a:solidFill>
                  <a:srgbClr val="000000"/>
                </a:solidFill>
                <a:latin typeface="Menlo" charset="0"/>
              </a:rPr>
              <a:t>] = x;</a:t>
            </a:r>
          </a:p>
          <a:p>
            <a:r>
              <a:rPr lang="is-IS" altLang="zh-CN" sz="2400" dirty="0">
                <a:solidFill>
                  <a:srgbClr val="000000"/>
                </a:solidFill>
                <a:latin typeface="Menlo" charset="0"/>
              </a:rPr>
              <a:t>        s-&gt;</a:t>
            </a:r>
            <a:r>
              <a:rPr lang="is-IS" altLang="zh-CN" sz="2400" dirty="0">
                <a:solidFill>
                  <a:srgbClr val="326D74"/>
                </a:solidFill>
                <a:latin typeface="Menlo" charset="0"/>
              </a:rPr>
              <a:t>top</a:t>
            </a:r>
            <a:r>
              <a:rPr lang="is-IS" altLang="zh-CN" sz="2400" dirty="0">
                <a:solidFill>
                  <a:srgbClr val="000000"/>
                </a:solidFill>
                <a:latin typeface="Menlo" charset="0"/>
              </a:rPr>
              <a:t> ++;</a:t>
            </a:r>
          </a:p>
          <a:p>
            <a:r>
              <a:rPr lang="is-IS" altLang="zh-CN" sz="2400" dirty="0">
                <a:solidFill>
                  <a:srgbClr val="000000"/>
                </a:solidFill>
                <a:latin typeface="Menlo" charset="0"/>
              </a:rPr>
              <a:t>    }</a:t>
            </a:r>
          </a:p>
          <a:p>
            <a:r>
              <a:rPr lang="is-IS" altLang="zh-CN" sz="2400" dirty="0">
                <a:solidFill>
                  <a:srgbClr val="000000"/>
                </a:solidFill>
                <a:latin typeface="Menlo" charset="0"/>
              </a:rPr>
              <a:t>}</a:t>
            </a:r>
            <a:endParaRPr lang="is-IS" altLang="zh-CN" sz="2400" dirty="0">
              <a:solidFill>
                <a:srgbClr val="000000"/>
              </a:solidFill>
              <a:effectLst/>
              <a:latin typeface="Menlo" charset="0"/>
            </a:endParaRPr>
          </a:p>
        </p:txBody>
      </p:sp>
      <p:sp>
        <p:nvSpPr>
          <p:cNvPr id="3" name="矩形 2">
            <a:extLst>
              <a:ext uri="{FF2B5EF4-FFF2-40B4-BE49-F238E27FC236}">
                <a16:creationId xmlns:a16="http://schemas.microsoft.com/office/drawing/2014/main" id="{48C6C762-B62D-464F-5B8C-DB873A750679}"/>
              </a:ext>
            </a:extLst>
          </p:cNvPr>
          <p:cNvSpPr/>
          <p:nvPr/>
        </p:nvSpPr>
        <p:spPr>
          <a:xfrm>
            <a:off x="6459203" y="1865765"/>
            <a:ext cx="6096000" cy="3785652"/>
          </a:xfrm>
          <a:prstGeom prst="rect">
            <a:avLst/>
          </a:prstGeom>
        </p:spPr>
        <p:txBody>
          <a:bodyPr>
            <a:spAutoFit/>
          </a:bodyPr>
          <a:lstStyle/>
          <a:p>
            <a:r>
              <a:rPr lang="is-IS" altLang="zh-CN" sz="2400" b="1" dirty="0">
                <a:solidFill>
                  <a:srgbClr val="9B2393"/>
                </a:solidFill>
                <a:latin typeface="Menlo" charset="0"/>
              </a:rPr>
              <a:t>int</a:t>
            </a:r>
            <a:r>
              <a:rPr lang="is-IS" altLang="zh-CN" sz="2400" dirty="0">
                <a:solidFill>
                  <a:srgbClr val="1C464A"/>
                </a:solidFill>
                <a:latin typeface="Menlo" charset="0"/>
              </a:rPr>
              <a:t> </a:t>
            </a:r>
            <a:r>
              <a:rPr lang="is-IS" altLang="zh-CN" sz="2400" dirty="0">
                <a:solidFill>
                  <a:srgbClr val="0F68A0"/>
                </a:solidFill>
                <a:latin typeface="Menlo" charset="0"/>
              </a:rPr>
              <a:t>pop</a:t>
            </a:r>
            <a:r>
              <a:rPr lang="is-IS" altLang="zh-CN" sz="2400" dirty="0">
                <a:solidFill>
                  <a:srgbClr val="1C464A"/>
                </a:solidFill>
                <a:latin typeface="Menlo" charset="0"/>
              </a:rPr>
              <a:t>(sqstacktp *s){</a:t>
            </a:r>
          </a:p>
          <a:p>
            <a:r>
              <a:rPr lang="is-IS" altLang="zh-CN" sz="2400" dirty="0">
                <a:solidFill>
                  <a:srgbClr val="1C464A"/>
                </a:solidFill>
                <a:latin typeface="Menlo" charset="0"/>
              </a:rPr>
              <a:t>	</a:t>
            </a:r>
            <a:r>
              <a:rPr lang="en-US" altLang="zh-CN" sz="2400" dirty="0">
                <a:solidFill>
                  <a:srgbClr val="1C464A"/>
                </a:solidFill>
                <a:latin typeface="Menlo" charset="0"/>
              </a:rPr>
              <a:t> int x;</a:t>
            </a:r>
            <a:endParaRPr lang="is-IS" altLang="zh-CN" sz="2400" dirty="0">
              <a:solidFill>
                <a:srgbClr val="1C464A"/>
              </a:solidFill>
              <a:latin typeface="Menlo" charset="0"/>
            </a:endParaRPr>
          </a:p>
          <a:p>
            <a:r>
              <a:rPr lang="is-IS" altLang="zh-CN" sz="2400" dirty="0">
                <a:solidFill>
                  <a:srgbClr val="000000"/>
                </a:solidFill>
                <a:latin typeface="Menlo" charset="0"/>
              </a:rPr>
              <a:t>   </a:t>
            </a:r>
            <a:r>
              <a:rPr lang="zh-CN" altLang="en-US" sz="2400" dirty="0">
                <a:solidFill>
                  <a:srgbClr val="000000"/>
                </a:solidFill>
                <a:latin typeface="Menlo" charset="0"/>
              </a:rPr>
              <a:t> </a:t>
            </a:r>
            <a:r>
              <a:rPr lang="is-IS" altLang="zh-CN" sz="2400" b="1" dirty="0">
                <a:solidFill>
                  <a:srgbClr val="9B2393"/>
                </a:solidFill>
                <a:latin typeface="Menlo" charset="0"/>
              </a:rPr>
              <a:t>if</a:t>
            </a:r>
            <a:r>
              <a:rPr lang="is-IS" altLang="zh-CN" sz="2400" dirty="0">
                <a:solidFill>
                  <a:srgbClr val="000000"/>
                </a:solidFill>
                <a:latin typeface="Menlo" charset="0"/>
              </a:rPr>
              <a:t>(s-&gt;</a:t>
            </a:r>
            <a:r>
              <a:rPr lang="is-IS" altLang="zh-CN" sz="2400" dirty="0">
                <a:solidFill>
                  <a:srgbClr val="326D74"/>
                </a:solidFill>
                <a:latin typeface="Menlo" charset="0"/>
              </a:rPr>
              <a:t>top</a:t>
            </a:r>
            <a:r>
              <a:rPr lang="is-IS" altLang="zh-CN" sz="2400" dirty="0">
                <a:solidFill>
                  <a:srgbClr val="000000"/>
                </a:solidFill>
                <a:latin typeface="Menlo" charset="0"/>
              </a:rPr>
              <a:t> == </a:t>
            </a:r>
            <a:r>
              <a:rPr lang="en-US" altLang="zh-CN" sz="2400" dirty="0">
                <a:solidFill>
                  <a:srgbClr val="1C00CF"/>
                </a:solidFill>
                <a:latin typeface="Menlo" charset="0"/>
              </a:rPr>
              <a:t>0</a:t>
            </a:r>
            <a:r>
              <a:rPr lang="is-IS" altLang="zh-CN" sz="2400" dirty="0">
                <a:solidFill>
                  <a:srgbClr val="000000"/>
                </a:solidFill>
                <a:latin typeface="Menlo" charset="0"/>
              </a:rPr>
              <a:t>)</a:t>
            </a:r>
          </a:p>
          <a:p>
            <a:r>
              <a:rPr lang="is-IS" altLang="zh-CN" sz="2400" dirty="0">
                <a:solidFill>
                  <a:srgbClr val="000000"/>
                </a:solidFill>
                <a:latin typeface="Menlo" charset="0"/>
              </a:rPr>
              <a:t>        </a:t>
            </a:r>
            <a:r>
              <a:rPr lang="is-IS" altLang="zh-CN" sz="2400" b="1" dirty="0">
                <a:solidFill>
                  <a:srgbClr val="9B2393"/>
                </a:solidFill>
                <a:latin typeface="Menlo" charset="0"/>
              </a:rPr>
              <a:t>return</a:t>
            </a:r>
            <a:r>
              <a:rPr lang="is-IS" altLang="zh-CN" sz="2400" dirty="0">
                <a:solidFill>
                  <a:srgbClr val="000000"/>
                </a:solidFill>
                <a:latin typeface="Menlo" charset="0"/>
              </a:rPr>
              <a:t> </a:t>
            </a:r>
            <a:r>
              <a:rPr lang="is-IS" altLang="zh-CN" sz="2400" b="1" dirty="0">
                <a:solidFill>
                  <a:srgbClr val="9B2393"/>
                </a:solidFill>
                <a:latin typeface="Menlo" charset="0"/>
              </a:rPr>
              <a:t>NULL</a:t>
            </a:r>
            <a:r>
              <a:rPr lang="is-IS" altLang="zh-CN" sz="2400" dirty="0">
                <a:solidFill>
                  <a:srgbClr val="000000"/>
                </a:solidFill>
                <a:latin typeface="Menlo" charset="0"/>
              </a:rPr>
              <a:t>;</a:t>
            </a:r>
          </a:p>
          <a:p>
            <a:r>
              <a:rPr lang="is-IS" altLang="zh-CN" sz="2400" dirty="0">
                <a:solidFill>
                  <a:srgbClr val="000000"/>
                </a:solidFill>
                <a:latin typeface="Menlo" charset="0"/>
              </a:rPr>
              <a:t>    </a:t>
            </a:r>
            <a:r>
              <a:rPr lang="is-IS" altLang="zh-CN" sz="2400" b="1" dirty="0">
                <a:solidFill>
                  <a:srgbClr val="9B2393"/>
                </a:solidFill>
                <a:latin typeface="Menlo" charset="0"/>
              </a:rPr>
              <a:t>else</a:t>
            </a:r>
            <a:r>
              <a:rPr lang="is-IS" altLang="zh-CN" sz="2400" dirty="0">
                <a:solidFill>
                  <a:srgbClr val="000000"/>
                </a:solidFill>
                <a:latin typeface="Menlo" charset="0"/>
              </a:rPr>
              <a:t>{</a:t>
            </a:r>
          </a:p>
          <a:p>
            <a:r>
              <a:rPr lang="is-IS" altLang="zh-CN" sz="2400" dirty="0">
                <a:solidFill>
                  <a:srgbClr val="000000"/>
                </a:solidFill>
                <a:latin typeface="Menlo" charset="0"/>
              </a:rPr>
              <a:t>			s-&gt;top--;</a:t>
            </a:r>
          </a:p>
          <a:p>
            <a:r>
              <a:rPr lang="is-IS" altLang="zh-CN" sz="2400" dirty="0">
                <a:solidFill>
                  <a:srgbClr val="000000"/>
                </a:solidFill>
                <a:latin typeface="Menlo" charset="0"/>
              </a:rPr>
              <a:t>		 </a:t>
            </a:r>
            <a:r>
              <a:rPr lang="zh-CN" altLang="en-US" sz="2400" dirty="0">
                <a:solidFill>
                  <a:srgbClr val="000000"/>
                </a:solidFill>
                <a:latin typeface="Menlo" charset="0"/>
              </a:rPr>
              <a:t>  </a:t>
            </a:r>
            <a:r>
              <a:rPr lang="is-IS" altLang="zh-CN" sz="2400" dirty="0">
                <a:solidFill>
                  <a:srgbClr val="000000"/>
                </a:solidFill>
                <a:latin typeface="Menlo" charset="0"/>
              </a:rPr>
              <a:t>x = s-&gt;</a:t>
            </a:r>
            <a:r>
              <a:rPr lang="is-IS" altLang="zh-CN" sz="2400" dirty="0">
                <a:solidFill>
                  <a:srgbClr val="326D74"/>
                </a:solidFill>
                <a:latin typeface="Menlo" charset="0"/>
              </a:rPr>
              <a:t>elem</a:t>
            </a:r>
            <a:r>
              <a:rPr lang="is-IS" altLang="zh-CN" sz="2400" dirty="0">
                <a:solidFill>
                  <a:srgbClr val="000000"/>
                </a:solidFill>
                <a:latin typeface="Menlo" charset="0"/>
              </a:rPr>
              <a:t>[s-&gt;</a:t>
            </a:r>
            <a:r>
              <a:rPr lang="is-IS" altLang="zh-CN" sz="2400" dirty="0">
                <a:solidFill>
                  <a:srgbClr val="326D74"/>
                </a:solidFill>
                <a:latin typeface="Menlo" charset="0"/>
              </a:rPr>
              <a:t>top</a:t>
            </a:r>
            <a:r>
              <a:rPr lang="is-IS" altLang="zh-CN" sz="2400" dirty="0">
                <a:solidFill>
                  <a:srgbClr val="000000"/>
                </a:solidFill>
                <a:latin typeface="Menlo" charset="0"/>
              </a:rPr>
              <a:t>];</a:t>
            </a:r>
          </a:p>
          <a:p>
            <a:r>
              <a:rPr lang="is-IS" altLang="zh-CN" sz="2400" dirty="0">
                <a:solidFill>
                  <a:srgbClr val="000000"/>
                </a:solidFill>
                <a:latin typeface="Menlo" charset="0"/>
              </a:rPr>
              <a:t>        </a:t>
            </a:r>
            <a:r>
              <a:rPr lang="is-IS" altLang="zh-CN" sz="2400" b="1" dirty="0">
                <a:solidFill>
                  <a:srgbClr val="9B2393"/>
                </a:solidFill>
                <a:latin typeface="Menlo" charset="0"/>
              </a:rPr>
              <a:t>return</a:t>
            </a:r>
            <a:r>
              <a:rPr lang="is-IS" altLang="zh-CN" sz="2400" dirty="0">
                <a:solidFill>
                  <a:srgbClr val="000000"/>
                </a:solidFill>
                <a:latin typeface="Menlo" charset="0"/>
              </a:rPr>
              <a:t> </a:t>
            </a:r>
            <a:r>
              <a:rPr lang="en-US" altLang="zh-CN" sz="2400" dirty="0">
                <a:solidFill>
                  <a:srgbClr val="000000"/>
                </a:solidFill>
                <a:latin typeface="Menlo" charset="0"/>
              </a:rPr>
              <a:t>x</a:t>
            </a:r>
            <a:endParaRPr lang="is-IS" altLang="zh-CN" sz="2400" dirty="0">
              <a:solidFill>
                <a:srgbClr val="000000"/>
              </a:solidFill>
              <a:latin typeface="Menlo" charset="0"/>
            </a:endParaRPr>
          </a:p>
          <a:p>
            <a:r>
              <a:rPr lang="is-IS" altLang="zh-CN" sz="2400" dirty="0">
                <a:solidFill>
                  <a:srgbClr val="000000"/>
                </a:solidFill>
                <a:latin typeface="Menlo" charset="0"/>
              </a:rPr>
              <a:t>    }</a:t>
            </a:r>
          </a:p>
          <a:p>
            <a:r>
              <a:rPr lang="is-IS" altLang="zh-CN" sz="2400" dirty="0">
                <a:solidFill>
                  <a:srgbClr val="000000"/>
                </a:solidFill>
                <a:latin typeface="Menlo" charset="0"/>
              </a:rPr>
              <a:t>}</a:t>
            </a:r>
            <a:endParaRPr lang="is-IS" altLang="zh-CN" sz="2400" dirty="0">
              <a:solidFill>
                <a:srgbClr val="000000"/>
              </a:solidFill>
              <a:effectLst/>
              <a:latin typeface="Menlo" charset="0"/>
            </a:endParaRPr>
          </a:p>
        </p:txBody>
      </p:sp>
    </p:spTree>
    <p:extLst>
      <p:ext uri="{BB962C8B-B14F-4D97-AF65-F5344CB8AC3E}">
        <p14:creationId xmlns:p14="http://schemas.microsoft.com/office/powerpoint/2010/main" val="2846648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47C3DE3-F2C6-AE47-B401-0661AA4D7AAA}"/>
              </a:ext>
            </a:extLst>
          </p:cNvPr>
          <p:cNvGrpSpPr/>
          <p:nvPr/>
        </p:nvGrpSpPr>
        <p:grpSpPr>
          <a:xfrm>
            <a:off x="835215" y="1525686"/>
            <a:ext cx="9292038" cy="1291703"/>
            <a:chOff x="835215" y="1525686"/>
            <a:chExt cx="9292038" cy="1291703"/>
          </a:xfrm>
        </p:grpSpPr>
        <mc:AlternateContent xmlns:mc="http://schemas.openxmlformats.org/markup-compatibility/2006" xmlns:a14="http://schemas.microsoft.com/office/drawing/2010/main">
          <mc:Choice Requires="a14">
            <p:sp>
              <p:nvSpPr>
                <p:cNvPr id="5" name="矩形 4"/>
                <p:cNvSpPr/>
                <p:nvPr/>
              </p:nvSpPr>
              <p:spPr>
                <a:xfrm>
                  <a:off x="1134874" y="1809549"/>
                  <a:ext cx="721894" cy="3609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zh-CN" b="0" i="1" smtClean="0">
                            <a:solidFill>
                              <a:schemeClr val="tx1"/>
                            </a:solidFill>
                            <a:latin typeface="Cambria Math" charset="0"/>
                            <a:ea typeface="STKaiti" charset="-122"/>
                            <a:cs typeface="STKaiti" charset="-122"/>
                          </a:rPr>
                          <m:t>𝑑𝑎𝑡𝑎</m:t>
                        </m:r>
                      </m:oMath>
                    </m:oMathPara>
                  </a14:m>
                  <a:endParaRPr kumimoji="1" lang="zh-CN" altLang="en-US" dirty="0">
                    <a:solidFill>
                      <a:schemeClr val="tx1"/>
                    </a:solidFill>
                  </a:endParaRPr>
                </a:p>
              </p:txBody>
            </p:sp>
          </mc:Choice>
          <mc:Fallback xmlns="">
            <p:sp>
              <p:nvSpPr>
                <p:cNvPr id="5" name="矩形 4"/>
                <p:cNvSpPr>
                  <a:spLocks noRot="1" noChangeAspect="1" noMove="1" noResize="1" noEditPoints="1" noAdjustHandles="1" noChangeArrowheads="1" noChangeShapeType="1" noTextEdit="1"/>
                </p:cNvSpPr>
                <p:nvPr/>
              </p:nvSpPr>
              <p:spPr>
                <a:xfrm>
                  <a:off x="1134874" y="1809549"/>
                  <a:ext cx="721894" cy="360948"/>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1856768" y="1809549"/>
                  <a:ext cx="721894" cy="3609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zh-CN" b="0" i="1" smtClean="0">
                            <a:solidFill>
                              <a:schemeClr val="tx1"/>
                            </a:solidFill>
                            <a:latin typeface="Cambria Math" charset="0"/>
                            <a:ea typeface="STKaiti" charset="-122"/>
                            <a:cs typeface="STKaiti" charset="-122"/>
                          </a:rPr>
                          <m:t>𝑛𝑒𝑥𝑡</m:t>
                        </m:r>
                      </m:oMath>
                    </m:oMathPara>
                  </a14:m>
                  <a:endParaRPr kumimoji="1" lang="zh-CN" altLang="en-US" dirty="0">
                    <a:solidFill>
                      <a:schemeClr val="tx1"/>
                    </a:solidFill>
                  </a:endParaRPr>
                </a:p>
              </p:txBody>
            </p:sp>
          </mc:Choice>
          <mc:Fallback xmlns="">
            <p:sp>
              <p:nvSpPr>
                <p:cNvPr id="6" name="矩形 5"/>
                <p:cNvSpPr>
                  <a:spLocks noRot="1" noChangeAspect="1" noMove="1" noResize="1" noEditPoints="1" noAdjustHandles="1" noChangeArrowheads="1" noChangeShapeType="1" noTextEdit="1"/>
                </p:cNvSpPr>
                <p:nvPr/>
              </p:nvSpPr>
              <p:spPr>
                <a:xfrm>
                  <a:off x="1856768" y="1809549"/>
                  <a:ext cx="721894" cy="360948"/>
                </a:xfrm>
                <a:prstGeom prst="rect">
                  <a:avLst/>
                </a:prstGeom>
                <a:blipFill>
                  <a:blip r:embed="rId3"/>
                  <a:stretch>
                    <a:fillRect/>
                  </a:stretch>
                </a:blipFill>
              </p:spPr>
              <p:txBody>
                <a:bodyPr/>
                <a:lstStyle/>
                <a:p>
                  <a:r>
                    <a:rPr lang="zh-CN" altLang="en-US">
                      <a:noFill/>
                    </a:rPr>
                    <a:t> </a:t>
                  </a:r>
                </a:p>
              </p:txBody>
            </p:sp>
          </mc:Fallback>
        </mc:AlternateContent>
        <p:sp>
          <p:nvSpPr>
            <p:cNvPr id="3" name="文本框 2"/>
            <p:cNvSpPr txBox="1"/>
            <p:nvPr/>
          </p:nvSpPr>
          <p:spPr>
            <a:xfrm>
              <a:off x="835215" y="2289673"/>
              <a:ext cx="2747071" cy="461665"/>
            </a:xfrm>
            <a:prstGeom prst="rect">
              <a:avLst/>
            </a:prstGeom>
            <a:noFill/>
          </p:spPr>
          <p:txBody>
            <a:bodyPr wrap="square" rtlCol="0">
              <a:spAutoFit/>
            </a:bodyPr>
            <a:lstStyle/>
            <a:p>
              <a:r>
                <a:rPr kumimoji="1" lang="zh-CN" altLang="en-US" sz="2400" dirty="0">
                  <a:latin typeface="STKaiti" charset="-122"/>
                  <a:ea typeface="STKaiti" charset="-122"/>
                  <a:cs typeface="STKaiti" charset="-122"/>
                </a:rPr>
                <a:t>单链表的结点结构</a:t>
              </a:r>
            </a:p>
          </p:txBody>
        </p:sp>
        <p:sp>
          <p:nvSpPr>
            <p:cNvPr id="8" name="矩形 7"/>
            <p:cNvSpPr/>
            <p:nvPr/>
          </p:nvSpPr>
          <p:spPr>
            <a:xfrm>
              <a:off x="4316237" y="1804781"/>
              <a:ext cx="721894" cy="3609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endParaRPr>
            </a:p>
          </p:txBody>
        </p:sp>
        <p:sp>
          <p:nvSpPr>
            <p:cNvPr id="9" name="矩形 8"/>
            <p:cNvSpPr/>
            <p:nvPr/>
          </p:nvSpPr>
          <p:spPr>
            <a:xfrm>
              <a:off x="5038131" y="1804781"/>
              <a:ext cx="721894" cy="3609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endParaRPr>
            </a:p>
          </p:txBody>
        </p:sp>
        <p:cxnSp>
          <p:nvCxnSpPr>
            <p:cNvPr id="10" name="直线箭头连接符 9"/>
            <p:cNvCxnSpPr>
              <a:endCxn id="8" idx="1"/>
            </p:cNvCxnSpPr>
            <p:nvPr/>
          </p:nvCxnSpPr>
          <p:spPr>
            <a:xfrm flipV="1">
              <a:off x="3869055" y="1985255"/>
              <a:ext cx="447182" cy="9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矩形 11"/>
                <p:cNvSpPr/>
                <p:nvPr/>
              </p:nvSpPr>
              <p:spPr>
                <a:xfrm>
                  <a:off x="3582287" y="1525686"/>
                  <a:ext cx="764248"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kumimoji="1" lang="en-US" altLang="zh-CN" b="0" i="1" smtClean="0">
                            <a:latin typeface="Cambria Math" charset="0"/>
                            <a:ea typeface="STKaiti" charset="-122"/>
                            <a:cs typeface="STKaiti" charset="-122"/>
                          </a:rPr>
                          <m:t>h𝑒𝑎𝑑</m:t>
                        </m:r>
                      </m:oMath>
                    </m:oMathPara>
                  </a14:m>
                  <a:endParaRPr kumimoji="1" lang="zh-CN" altLang="en-US" dirty="0"/>
                </a:p>
              </p:txBody>
            </p:sp>
          </mc:Choice>
          <mc:Fallback xmlns="">
            <p:sp>
              <p:nvSpPr>
                <p:cNvPr id="12" name="矩形 11"/>
                <p:cNvSpPr>
                  <a:spLocks noRot="1" noChangeAspect="1" noMove="1" noResize="1" noEditPoints="1" noAdjustHandles="1" noChangeArrowheads="1" noChangeShapeType="1" noTextEdit="1"/>
                </p:cNvSpPr>
                <p:nvPr/>
              </p:nvSpPr>
              <p:spPr>
                <a:xfrm>
                  <a:off x="3582287" y="1525686"/>
                  <a:ext cx="764248"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6025981" y="1814302"/>
                  <a:ext cx="721894" cy="3609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b="0" i="1" smtClean="0">
                                <a:solidFill>
                                  <a:schemeClr val="tx1"/>
                                </a:solidFill>
                                <a:latin typeface="Cambria Math" panose="02040503050406030204" pitchFamily="18" charset="0"/>
                                <a:ea typeface="STKaiti" charset="-122"/>
                                <a:cs typeface="STKaiti" charset="-122"/>
                              </a:rPr>
                            </m:ctrlPr>
                          </m:sSubPr>
                          <m:e>
                            <m:r>
                              <a:rPr kumimoji="1" lang="en-US" altLang="zh-CN" b="0" i="1" smtClean="0">
                                <a:solidFill>
                                  <a:schemeClr val="tx1"/>
                                </a:solidFill>
                                <a:latin typeface="Cambria Math" charset="0"/>
                                <a:ea typeface="STKaiti" charset="-122"/>
                                <a:cs typeface="STKaiti" charset="-122"/>
                              </a:rPr>
                              <m:t>𝑎</m:t>
                            </m:r>
                          </m:e>
                          <m:sub>
                            <m:r>
                              <a:rPr kumimoji="1" lang="en-US" altLang="zh-CN" b="0" i="1" smtClean="0">
                                <a:solidFill>
                                  <a:schemeClr val="tx1"/>
                                </a:solidFill>
                                <a:latin typeface="Cambria Math" panose="02040503050406030204" pitchFamily="18" charset="0"/>
                                <a:ea typeface="STKaiti" charset="-122"/>
                                <a:cs typeface="STKaiti" charset="-122"/>
                              </a:rPr>
                              <m:t>1</m:t>
                            </m:r>
                          </m:sub>
                        </m:sSub>
                      </m:oMath>
                    </m:oMathPara>
                  </a14:m>
                  <a:endParaRPr kumimoji="1" lang="zh-CN" altLang="en-US" dirty="0">
                    <a:solidFill>
                      <a:schemeClr val="tx1"/>
                    </a:solidFill>
                  </a:endParaRPr>
                </a:p>
              </p:txBody>
            </p:sp>
          </mc:Choice>
          <mc:Fallback xmlns="">
            <p:sp>
              <p:nvSpPr>
                <p:cNvPr id="14" name="矩形 13"/>
                <p:cNvSpPr>
                  <a:spLocks noRot="1" noChangeAspect="1" noMove="1" noResize="1" noEditPoints="1" noAdjustHandles="1" noChangeArrowheads="1" noChangeShapeType="1" noTextEdit="1"/>
                </p:cNvSpPr>
                <p:nvPr/>
              </p:nvSpPr>
              <p:spPr>
                <a:xfrm>
                  <a:off x="6025981" y="1814302"/>
                  <a:ext cx="721894" cy="360948"/>
                </a:xfrm>
                <a:prstGeom prst="rect">
                  <a:avLst/>
                </a:prstGeom>
                <a:blipFill>
                  <a:blip r:embed="rId5"/>
                  <a:stretch>
                    <a:fillRect/>
                  </a:stretch>
                </a:blipFill>
              </p:spPr>
              <p:txBody>
                <a:bodyPr/>
                <a:lstStyle/>
                <a:p>
                  <a:r>
                    <a:rPr lang="zh-CN" altLang="en-US">
                      <a:noFill/>
                    </a:rPr>
                    <a:t> </a:t>
                  </a:r>
                </a:p>
              </p:txBody>
            </p:sp>
          </mc:Fallback>
        </mc:AlternateContent>
        <p:sp>
          <p:nvSpPr>
            <p:cNvPr id="15" name="矩形 14"/>
            <p:cNvSpPr/>
            <p:nvPr/>
          </p:nvSpPr>
          <p:spPr>
            <a:xfrm>
              <a:off x="6747875" y="1814302"/>
              <a:ext cx="721894" cy="3609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endParaRPr>
            </a:p>
          </p:txBody>
        </p:sp>
        <p:cxnSp>
          <p:nvCxnSpPr>
            <p:cNvPr id="16" name="直线箭头连接符 15"/>
            <p:cNvCxnSpPr>
              <a:cxnSpLocks/>
              <a:stCxn id="9" idx="3"/>
            </p:cNvCxnSpPr>
            <p:nvPr/>
          </p:nvCxnSpPr>
          <p:spPr>
            <a:xfrm>
              <a:off x="5760025" y="1985255"/>
              <a:ext cx="265956" cy="9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矩形 16"/>
                <p:cNvSpPr/>
                <p:nvPr/>
              </p:nvSpPr>
              <p:spPr>
                <a:xfrm>
                  <a:off x="7761076" y="1805918"/>
                  <a:ext cx="426720"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kumimoji="1" lang="en-US" altLang="zh-CN" b="0" i="1" smtClean="0">
                            <a:latin typeface="Cambria Math" charset="0"/>
                            <a:ea typeface="STKaiti" charset="-122"/>
                            <a:cs typeface="STKaiti" charset="-122"/>
                          </a:rPr>
                          <m:t>…</m:t>
                        </m:r>
                      </m:oMath>
                    </m:oMathPara>
                  </a14:m>
                  <a:endParaRPr kumimoji="1" lang="zh-CN" altLang="en-US" dirty="0"/>
                </a:p>
              </p:txBody>
            </p:sp>
          </mc:Choice>
          <mc:Fallback xmlns="">
            <p:sp>
              <p:nvSpPr>
                <p:cNvPr id="17" name="矩形 16"/>
                <p:cNvSpPr>
                  <a:spLocks noRot="1" noChangeAspect="1" noMove="1" noResize="1" noEditPoints="1" noAdjustHandles="1" noChangeArrowheads="1" noChangeShapeType="1" noTextEdit="1"/>
                </p:cNvSpPr>
                <p:nvPr/>
              </p:nvSpPr>
              <p:spPr>
                <a:xfrm>
                  <a:off x="7761076" y="1805918"/>
                  <a:ext cx="426720"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8683465" y="1814301"/>
                  <a:ext cx="721894" cy="3609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b="0" i="1" smtClean="0">
                                <a:solidFill>
                                  <a:schemeClr val="tx1"/>
                                </a:solidFill>
                                <a:latin typeface="Cambria Math" panose="02040503050406030204" pitchFamily="18" charset="0"/>
                                <a:ea typeface="STKaiti" charset="-122"/>
                                <a:cs typeface="STKaiti" charset="-122"/>
                              </a:rPr>
                            </m:ctrlPr>
                          </m:sSubPr>
                          <m:e>
                            <m:r>
                              <a:rPr kumimoji="1" lang="en-US" altLang="zh-CN" b="0" i="1" smtClean="0">
                                <a:solidFill>
                                  <a:schemeClr val="tx1"/>
                                </a:solidFill>
                                <a:latin typeface="Cambria Math" charset="0"/>
                                <a:ea typeface="STKaiti" charset="-122"/>
                                <a:cs typeface="STKaiti" charset="-122"/>
                              </a:rPr>
                              <m:t>𝑎</m:t>
                            </m:r>
                          </m:e>
                          <m:sub>
                            <m:r>
                              <a:rPr kumimoji="1" lang="en-US" altLang="zh-CN" b="0" i="1" smtClean="0">
                                <a:solidFill>
                                  <a:schemeClr val="tx1"/>
                                </a:solidFill>
                                <a:latin typeface="Cambria Math" charset="0"/>
                                <a:ea typeface="STKaiti" charset="-122"/>
                                <a:cs typeface="STKaiti" charset="-122"/>
                              </a:rPr>
                              <m:t>𝑛</m:t>
                            </m:r>
                          </m:sub>
                        </m:sSub>
                      </m:oMath>
                    </m:oMathPara>
                  </a14:m>
                  <a:endParaRPr kumimoji="1" lang="zh-CN" altLang="en-US" dirty="0">
                    <a:solidFill>
                      <a:schemeClr val="tx1"/>
                    </a:solidFill>
                  </a:endParaRPr>
                </a:p>
              </p:txBody>
            </p:sp>
          </mc:Choice>
          <mc:Fallback xmlns="">
            <p:sp>
              <p:nvSpPr>
                <p:cNvPr id="18" name="矩形 17"/>
                <p:cNvSpPr>
                  <a:spLocks noRot="1" noChangeAspect="1" noMove="1" noResize="1" noEditPoints="1" noAdjustHandles="1" noChangeArrowheads="1" noChangeShapeType="1" noTextEdit="1"/>
                </p:cNvSpPr>
                <p:nvPr/>
              </p:nvSpPr>
              <p:spPr>
                <a:xfrm>
                  <a:off x="8683465" y="1814301"/>
                  <a:ext cx="721894" cy="360948"/>
                </a:xfrm>
                <a:prstGeom prst="rect">
                  <a:avLst/>
                </a:prstGeom>
                <a:blipFill>
                  <a:blip r:embed="rId7"/>
                  <a:stretch>
                    <a:fillRect/>
                  </a:stretch>
                </a:blipFill>
              </p:spPr>
              <p:txBody>
                <a:bodyPr/>
                <a:lstStyle/>
                <a:p>
                  <a:r>
                    <a:rPr lang="zh-CN" altLang="en-US">
                      <a:noFill/>
                    </a:rPr>
                    <a:t> </a:t>
                  </a:r>
                </a:p>
              </p:txBody>
            </p:sp>
          </mc:Fallback>
        </mc:AlternateContent>
        <p:sp>
          <p:nvSpPr>
            <p:cNvPr id="19" name="矩形 18"/>
            <p:cNvSpPr/>
            <p:nvPr/>
          </p:nvSpPr>
          <p:spPr>
            <a:xfrm>
              <a:off x="9405359" y="1814301"/>
              <a:ext cx="721894" cy="3609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NULL</a:t>
              </a:r>
              <a:endParaRPr kumimoji="1" lang="zh-CN" altLang="en-US" dirty="0">
                <a:solidFill>
                  <a:schemeClr val="tx1"/>
                </a:solidFill>
              </a:endParaRPr>
            </a:p>
          </p:txBody>
        </p:sp>
        <p:cxnSp>
          <p:nvCxnSpPr>
            <p:cNvPr id="20" name="直线箭头连接符 19"/>
            <p:cNvCxnSpPr/>
            <p:nvPr/>
          </p:nvCxnSpPr>
          <p:spPr>
            <a:xfrm flipV="1">
              <a:off x="8236283" y="1994775"/>
              <a:ext cx="447182" cy="9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5120641" y="2355724"/>
              <a:ext cx="4720590" cy="461665"/>
            </a:xfrm>
            <a:prstGeom prst="rect">
              <a:avLst/>
            </a:prstGeom>
            <a:noFill/>
          </p:spPr>
          <p:txBody>
            <a:bodyPr wrap="square" rtlCol="0">
              <a:spAutoFit/>
            </a:bodyPr>
            <a:lstStyle/>
            <a:p>
              <a:r>
                <a:rPr kumimoji="1" lang="zh-CN" altLang="en-US" sz="2400" dirty="0">
                  <a:latin typeface="STKaiti" charset="-122"/>
                  <a:ea typeface="STKaiti" charset="-122"/>
                  <a:cs typeface="STKaiti" charset="-122"/>
                </a:rPr>
                <a:t>带头结点的单链表逻辑结构</a:t>
              </a:r>
            </a:p>
          </p:txBody>
        </p:sp>
      </p:grpSp>
      <p:sp>
        <p:nvSpPr>
          <p:cNvPr id="11" name="标题 1">
            <a:extLst>
              <a:ext uri="{FF2B5EF4-FFF2-40B4-BE49-F238E27FC236}">
                <a16:creationId xmlns:a16="http://schemas.microsoft.com/office/drawing/2014/main" id="{7282F944-B82D-DE3B-1AE5-5F6D399F4CBD}"/>
              </a:ext>
            </a:extLst>
          </p:cNvPr>
          <p:cNvSpPr>
            <a:spLocks noGrp="1"/>
          </p:cNvSpPr>
          <p:nvPr>
            <p:ph type="title"/>
          </p:nvPr>
        </p:nvSpPr>
        <p:spPr>
          <a:xfrm>
            <a:off x="0" y="0"/>
            <a:ext cx="8596668" cy="807192"/>
          </a:xfrm>
        </p:spPr>
        <p:txBody>
          <a:bodyPr>
            <a:normAutofit/>
          </a:bodyPr>
          <a:lstStyle/>
          <a:p>
            <a:r>
              <a:rPr kumimoji="1" lang="zh-CN" altLang="en-US" sz="4000" b="1" dirty="0">
                <a:solidFill>
                  <a:schemeClr val="tx2"/>
                </a:solidFill>
                <a:latin typeface="STKaiti" charset="-122"/>
                <a:ea typeface="STKaiti" charset="-122"/>
                <a:cs typeface="STKaiti" charset="-122"/>
              </a:rPr>
              <a:t>第</a:t>
            </a:r>
            <a:r>
              <a:rPr kumimoji="1" lang="en-US" altLang="zh-CN" sz="4000" b="1" dirty="0">
                <a:solidFill>
                  <a:schemeClr val="tx2"/>
                </a:solidFill>
                <a:latin typeface="STKaiti" charset="-122"/>
                <a:ea typeface="STKaiti" charset="-122"/>
                <a:cs typeface="STKaiti" charset="-122"/>
              </a:rPr>
              <a:t>2</a:t>
            </a:r>
            <a:r>
              <a:rPr kumimoji="1" lang="zh-CN" altLang="en-US" sz="4000" b="1" dirty="0">
                <a:solidFill>
                  <a:schemeClr val="tx2"/>
                </a:solidFill>
                <a:latin typeface="STKaiti" charset="-122"/>
                <a:ea typeface="STKaiti" charset="-122"/>
                <a:cs typeface="STKaiti" charset="-122"/>
              </a:rPr>
              <a:t>章 线性表</a:t>
            </a:r>
            <a:r>
              <a:rPr kumimoji="1" lang="en-US" altLang="zh-CN" sz="4000" b="1" dirty="0">
                <a:solidFill>
                  <a:schemeClr val="tx2"/>
                </a:solidFill>
                <a:latin typeface="STKaiti" charset="-122"/>
                <a:ea typeface="STKaiti" charset="-122"/>
                <a:cs typeface="STKaiti" charset="-122"/>
              </a:rPr>
              <a:t>——</a:t>
            </a:r>
            <a:r>
              <a:rPr kumimoji="1" lang="zh-CN" altLang="en-US" sz="4000" b="1" dirty="0">
                <a:solidFill>
                  <a:schemeClr val="tx2"/>
                </a:solidFill>
                <a:latin typeface="STKaiti" charset="-122"/>
                <a:ea typeface="STKaiti" charset="-122"/>
                <a:cs typeface="STKaiti" charset="-122"/>
              </a:rPr>
              <a:t>循环链表</a:t>
            </a:r>
            <a:endParaRPr kumimoji="1" lang="zh-CN" altLang="en-US" sz="4000" b="1" dirty="0">
              <a:latin typeface="STKaiti" charset="-122"/>
              <a:ea typeface="STKaiti" charset="-122"/>
              <a:cs typeface="STKaiti" charset="-122"/>
            </a:endParaRPr>
          </a:p>
        </p:txBody>
      </p:sp>
      <p:sp>
        <p:nvSpPr>
          <p:cNvPr id="38" name="文本框 37">
            <a:extLst>
              <a:ext uri="{FF2B5EF4-FFF2-40B4-BE49-F238E27FC236}">
                <a16:creationId xmlns:a16="http://schemas.microsoft.com/office/drawing/2014/main" id="{4A286B6E-D3FE-2E4C-9F5F-7B9F5A58A0A4}"/>
              </a:ext>
            </a:extLst>
          </p:cNvPr>
          <p:cNvSpPr txBox="1"/>
          <p:nvPr/>
        </p:nvSpPr>
        <p:spPr>
          <a:xfrm>
            <a:off x="5214091" y="4874264"/>
            <a:ext cx="5520689" cy="461665"/>
          </a:xfrm>
          <a:prstGeom prst="rect">
            <a:avLst/>
          </a:prstGeom>
          <a:noFill/>
        </p:spPr>
        <p:txBody>
          <a:bodyPr wrap="square" rtlCol="0">
            <a:spAutoFit/>
          </a:bodyPr>
          <a:lstStyle/>
          <a:p>
            <a:r>
              <a:rPr kumimoji="1" lang="zh-CN" altLang="en-US" sz="2400" dirty="0">
                <a:latin typeface="STKaiti" charset="-122"/>
                <a:ea typeface="STKaiti" charset="-122"/>
                <a:cs typeface="STKaiti" charset="-122"/>
              </a:rPr>
              <a:t>带头结点的</a:t>
            </a:r>
            <a:r>
              <a:rPr kumimoji="1" lang="zh-CN" altLang="en-US" sz="2400" b="1" dirty="0">
                <a:solidFill>
                  <a:srgbClr val="C00000"/>
                </a:solidFill>
                <a:latin typeface="STKaiti" charset="-122"/>
                <a:ea typeface="STKaiti" charset="-122"/>
                <a:cs typeface="STKaiti" charset="-122"/>
              </a:rPr>
              <a:t>单循环链表</a:t>
            </a:r>
            <a:r>
              <a:rPr kumimoji="1" lang="zh-CN" altLang="en-US" sz="2400" dirty="0">
                <a:latin typeface="STKaiti" charset="-122"/>
                <a:ea typeface="STKaiti" charset="-122"/>
                <a:cs typeface="STKaiti" charset="-122"/>
              </a:rPr>
              <a:t>逻辑结构</a:t>
            </a:r>
          </a:p>
        </p:txBody>
      </p:sp>
      <p:sp>
        <p:nvSpPr>
          <p:cNvPr id="4" name="下箭头 3">
            <a:extLst>
              <a:ext uri="{FF2B5EF4-FFF2-40B4-BE49-F238E27FC236}">
                <a16:creationId xmlns:a16="http://schemas.microsoft.com/office/drawing/2014/main" id="{3F923411-0C0E-DD40-AF17-2E0865664B5F}"/>
              </a:ext>
            </a:extLst>
          </p:cNvPr>
          <p:cNvSpPr/>
          <p:nvPr/>
        </p:nvSpPr>
        <p:spPr>
          <a:xfrm>
            <a:off x="5760025" y="3177540"/>
            <a:ext cx="626903" cy="5257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3" name="组合 42">
            <a:extLst>
              <a:ext uri="{FF2B5EF4-FFF2-40B4-BE49-F238E27FC236}">
                <a16:creationId xmlns:a16="http://schemas.microsoft.com/office/drawing/2014/main" id="{67A1F5A5-C8EE-3C4A-8C56-70AF60FFA7CA}"/>
              </a:ext>
            </a:extLst>
          </p:cNvPr>
          <p:cNvGrpSpPr/>
          <p:nvPr/>
        </p:nvGrpSpPr>
        <p:grpSpPr>
          <a:xfrm>
            <a:off x="3582287" y="3849786"/>
            <a:ext cx="6544966" cy="649564"/>
            <a:chOff x="3582287" y="3849786"/>
            <a:chExt cx="6544966" cy="649564"/>
          </a:xfrm>
        </p:grpSpPr>
        <p:sp>
          <p:nvSpPr>
            <p:cNvPr id="27" name="矩形 26">
              <a:extLst>
                <a:ext uri="{FF2B5EF4-FFF2-40B4-BE49-F238E27FC236}">
                  <a16:creationId xmlns:a16="http://schemas.microsoft.com/office/drawing/2014/main" id="{213D5720-2647-B14F-B62B-761EB980F692}"/>
                </a:ext>
              </a:extLst>
            </p:cNvPr>
            <p:cNvSpPr/>
            <p:nvPr/>
          </p:nvSpPr>
          <p:spPr>
            <a:xfrm>
              <a:off x="4316237" y="4128881"/>
              <a:ext cx="721894" cy="3609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endParaRPr>
            </a:p>
          </p:txBody>
        </p:sp>
        <p:sp>
          <p:nvSpPr>
            <p:cNvPr id="28" name="矩形 27">
              <a:extLst>
                <a:ext uri="{FF2B5EF4-FFF2-40B4-BE49-F238E27FC236}">
                  <a16:creationId xmlns:a16="http://schemas.microsoft.com/office/drawing/2014/main" id="{FDF9B55E-6422-744D-ABDA-BD7A9A7D1599}"/>
                </a:ext>
              </a:extLst>
            </p:cNvPr>
            <p:cNvSpPr/>
            <p:nvPr/>
          </p:nvSpPr>
          <p:spPr>
            <a:xfrm>
              <a:off x="5038131" y="4128881"/>
              <a:ext cx="721894" cy="3609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endParaRPr>
            </a:p>
          </p:txBody>
        </p:sp>
        <p:cxnSp>
          <p:nvCxnSpPr>
            <p:cNvPr id="29" name="直线箭头连接符 28">
              <a:extLst>
                <a:ext uri="{FF2B5EF4-FFF2-40B4-BE49-F238E27FC236}">
                  <a16:creationId xmlns:a16="http://schemas.microsoft.com/office/drawing/2014/main" id="{1F045CF4-56AC-8B44-9C24-23063E1A7FCB}"/>
                </a:ext>
              </a:extLst>
            </p:cNvPr>
            <p:cNvCxnSpPr>
              <a:endCxn id="27" idx="1"/>
            </p:cNvCxnSpPr>
            <p:nvPr/>
          </p:nvCxnSpPr>
          <p:spPr>
            <a:xfrm flipV="1">
              <a:off x="3869055" y="4309355"/>
              <a:ext cx="447182" cy="9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矩形 29">
                  <a:extLst>
                    <a:ext uri="{FF2B5EF4-FFF2-40B4-BE49-F238E27FC236}">
                      <a16:creationId xmlns:a16="http://schemas.microsoft.com/office/drawing/2014/main" id="{FD37ACA5-3F31-B04B-8EA2-0381F23FF73B}"/>
                    </a:ext>
                  </a:extLst>
                </p:cNvPr>
                <p:cNvSpPr/>
                <p:nvPr/>
              </p:nvSpPr>
              <p:spPr>
                <a:xfrm>
                  <a:off x="3582287" y="3849786"/>
                  <a:ext cx="764248"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kumimoji="1" lang="en-US" altLang="zh-CN" b="0" i="1" smtClean="0">
                            <a:latin typeface="Cambria Math" charset="0"/>
                            <a:ea typeface="STKaiti" charset="-122"/>
                            <a:cs typeface="STKaiti" charset="-122"/>
                          </a:rPr>
                          <m:t>h𝑒𝑎𝑑</m:t>
                        </m:r>
                      </m:oMath>
                    </m:oMathPara>
                  </a14:m>
                  <a:endParaRPr kumimoji="1" lang="zh-CN" altLang="en-US" dirty="0"/>
                </a:p>
              </p:txBody>
            </p:sp>
          </mc:Choice>
          <mc:Fallback xmlns="">
            <p:sp>
              <p:nvSpPr>
                <p:cNvPr id="30" name="矩形 29">
                  <a:extLst>
                    <a:ext uri="{FF2B5EF4-FFF2-40B4-BE49-F238E27FC236}">
                      <a16:creationId xmlns:a16="http://schemas.microsoft.com/office/drawing/2014/main" id="{FD37ACA5-3F31-B04B-8EA2-0381F23FF73B}"/>
                    </a:ext>
                  </a:extLst>
                </p:cNvPr>
                <p:cNvSpPr>
                  <a:spLocks noRot="1" noChangeAspect="1" noMove="1" noResize="1" noEditPoints="1" noAdjustHandles="1" noChangeArrowheads="1" noChangeShapeType="1" noTextEdit="1"/>
                </p:cNvSpPr>
                <p:nvPr/>
              </p:nvSpPr>
              <p:spPr>
                <a:xfrm>
                  <a:off x="3582287" y="3849786"/>
                  <a:ext cx="764248"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矩形 30">
                  <a:extLst>
                    <a:ext uri="{FF2B5EF4-FFF2-40B4-BE49-F238E27FC236}">
                      <a16:creationId xmlns:a16="http://schemas.microsoft.com/office/drawing/2014/main" id="{FEE59037-6264-1E44-AFAE-28A5F9018AB6}"/>
                    </a:ext>
                  </a:extLst>
                </p:cNvPr>
                <p:cNvSpPr/>
                <p:nvPr/>
              </p:nvSpPr>
              <p:spPr>
                <a:xfrm>
                  <a:off x="6025981" y="4138402"/>
                  <a:ext cx="721894" cy="3609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b="0" i="1" smtClean="0">
                                <a:solidFill>
                                  <a:schemeClr val="tx1"/>
                                </a:solidFill>
                                <a:latin typeface="Cambria Math" panose="02040503050406030204" pitchFamily="18" charset="0"/>
                                <a:ea typeface="STKaiti" charset="-122"/>
                                <a:cs typeface="STKaiti" charset="-122"/>
                              </a:rPr>
                            </m:ctrlPr>
                          </m:sSubPr>
                          <m:e>
                            <m:r>
                              <a:rPr kumimoji="1" lang="en-US" altLang="zh-CN" b="0" i="1" smtClean="0">
                                <a:solidFill>
                                  <a:schemeClr val="tx1"/>
                                </a:solidFill>
                                <a:latin typeface="Cambria Math" charset="0"/>
                                <a:ea typeface="STKaiti" charset="-122"/>
                                <a:cs typeface="STKaiti" charset="-122"/>
                              </a:rPr>
                              <m:t>𝑎</m:t>
                            </m:r>
                          </m:e>
                          <m:sub>
                            <m:r>
                              <a:rPr kumimoji="1" lang="en-US" altLang="zh-CN" b="0" i="1" smtClean="0">
                                <a:solidFill>
                                  <a:schemeClr val="tx1"/>
                                </a:solidFill>
                                <a:latin typeface="Cambria Math" panose="02040503050406030204" pitchFamily="18" charset="0"/>
                                <a:ea typeface="STKaiti" charset="-122"/>
                                <a:cs typeface="STKaiti" charset="-122"/>
                              </a:rPr>
                              <m:t>1</m:t>
                            </m:r>
                          </m:sub>
                        </m:sSub>
                      </m:oMath>
                    </m:oMathPara>
                  </a14:m>
                  <a:endParaRPr kumimoji="1" lang="zh-CN" altLang="en-US" dirty="0">
                    <a:solidFill>
                      <a:schemeClr val="tx1"/>
                    </a:solidFill>
                  </a:endParaRPr>
                </a:p>
              </p:txBody>
            </p:sp>
          </mc:Choice>
          <mc:Fallback xmlns="">
            <p:sp>
              <p:nvSpPr>
                <p:cNvPr id="31" name="矩形 30">
                  <a:extLst>
                    <a:ext uri="{FF2B5EF4-FFF2-40B4-BE49-F238E27FC236}">
                      <a16:creationId xmlns:a16="http://schemas.microsoft.com/office/drawing/2014/main" id="{FEE59037-6264-1E44-AFAE-28A5F9018AB6}"/>
                    </a:ext>
                  </a:extLst>
                </p:cNvPr>
                <p:cNvSpPr>
                  <a:spLocks noRot="1" noChangeAspect="1" noMove="1" noResize="1" noEditPoints="1" noAdjustHandles="1" noChangeArrowheads="1" noChangeShapeType="1" noTextEdit="1"/>
                </p:cNvSpPr>
                <p:nvPr/>
              </p:nvSpPr>
              <p:spPr>
                <a:xfrm>
                  <a:off x="6025981" y="4138402"/>
                  <a:ext cx="721894" cy="360948"/>
                </a:xfrm>
                <a:prstGeom prst="rect">
                  <a:avLst/>
                </a:prstGeom>
                <a:blipFill>
                  <a:blip r:embed="rId5"/>
                  <a:stretch>
                    <a:fillRect/>
                  </a:stretch>
                </a:blipFill>
              </p:spPr>
              <p:txBody>
                <a:bodyPr/>
                <a:lstStyle/>
                <a:p>
                  <a:r>
                    <a:rPr lang="zh-CN" altLang="en-US">
                      <a:noFill/>
                    </a:rPr>
                    <a:t> </a:t>
                  </a:r>
                </a:p>
              </p:txBody>
            </p:sp>
          </mc:Fallback>
        </mc:AlternateContent>
        <p:sp>
          <p:nvSpPr>
            <p:cNvPr id="32" name="矩形 31">
              <a:extLst>
                <a:ext uri="{FF2B5EF4-FFF2-40B4-BE49-F238E27FC236}">
                  <a16:creationId xmlns:a16="http://schemas.microsoft.com/office/drawing/2014/main" id="{CB83A4E8-AB15-8549-8239-3A8150AAE7A4}"/>
                </a:ext>
              </a:extLst>
            </p:cNvPr>
            <p:cNvSpPr/>
            <p:nvPr/>
          </p:nvSpPr>
          <p:spPr>
            <a:xfrm>
              <a:off x="6747875" y="4138402"/>
              <a:ext cx="721894" cy="3609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endParaRPr>
            </a:p>
          </p:txBody>
        </p:sp>
        <p:cxnSp>
          <p:nvCxnSpPr>
            <p:cNvPr id="33" name="直线箭头连接符 32">
              <a:extLst>
                <a:ext uri="{FF2B5EF4-FFF2-40B4-BE49-F238E27FC236}">
                  <a16:creationId xmlns:a16="http://schemas.microsoft.com/office/drawing/2014/main" id="{E176F720-E771-E44C-8E61-2448E496B314}"/>
                </a:ext>
              </a:extLst>
            </p:cNvPr>
            <p:cNvCxnSpPr>
              <a:cxnSpLocks/>
              <a:stCxn id="28" idx="3"/>
            </p:cNvCxnSpPr>
            <p:nvPr/>
          </p:nvCxnSpPr>
          <p:spPr>
            <a:xfrm>
              <a:off x="5760025" y="4309355"/>
              <a:ext cx="265956" cy="9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矩形 33">
                  <a:extLst>
                    <a:ext uri="{FF2B5EF4-FFF2-40B4-BE49-F238E27FC236}">
                      <a16:creationId xmlns:a16="http://schemas.microsoft.com/office/drawing/2014/main" id="{87CAAB0A-9771-B54A-A75C-ED47794462CA}"/>
                    </a:ext>
                  </a:extLst>
                </p:cNvPr>
                <p:cNvSpPr/>
                <p:nvPr/>
              </p:nvSpPr>
              <p:spPr>
                <a:xfrm>
                  <a:off x="7761076" y="4130018"/>
                  <a:ext cx="426720"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kumimoji="1" lang="en-US" altLang="zh-CN" b="0" i="1" smtClean="0">
                            <a:latin typeface="Cambria Math" charset="0"/>
                            <a:ea typeface="STKaiti" charset="-122"/>
                            <a:cs typeface="STKaiti" charset="-122"/>
                          </a:rPr>
                          <m:t>…</m:t>
                        </m:r>
                      </m:oMath>
                    </m:oMathPara>
                  </a14:m>
                  <a:endParaRPr kumimoji="1" lang="zh-CN" altLang="en-US" dirty="0"/>
                </a:p>
              </p:txBody>
            </p:sp>
          </mc:Choice>
          <mc:Fallback xmlns="">
            <p:sp>
              <p:nvSpPr>
                <p:cNvPr id="34" name="矩形 33">
                  <a:extLst>
                    <a:ext uri="{FF2B5EF4-FFF2-40B4-BE49-F238E27FC236}">
                      <a16:creationId xmlns:a16="http://schemas.microsoft.com/office/drawing/2014/main" id="{87CAAB0A-9771-B54A-A75C-ED47794462CA}"/>
                    </a:ext>
                  </a:extLst>
                </p:cNvPr>
                <p:cNvSpPr>
                  <a:spLocks noRot="1" noChangeAspect="1" noMove="1" noResize="1" noEditPoints="1" noAdjustHandles="1" noChangeArrowheads="1" noChangeShapeType="1" noTextEdit="1"/>
                </p:cNvSpPr>
                <p:nvPr/>
              </p:nvSpPr>
              <p:spPr>
                <a:xfrm>
                  <a:off x="7761076" y="4130018"/>
                  <a:ext cx="426720"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矩形 34">
                  <a:extLst>
                    <a:ext uri="{FF2B5EF4-FFF2-40B4-BE49-F238E27FC236}">
                      <a16:creationId xmlns:a16="http://schemas.microsoft.com/office/drawing/2014/main" id="{83A9C196-9C25-004E-9527-05712163175C}"/>
                    </a:ext>
                  </a:extLst>
                </p:cNvPr>
                <p:cNvSpPr/>
                <p:nvPr/>
              </p:nvSpPr>
              <p:spPr>
                <a:xfrm>
                  <a:off x="8683465" y="4138401"/>
                  <a:ext cx="721894" cy="3609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b="0" i="1" smtClean="0">
                                <a:solidFill>
                                  <a:schemeClr val="tx1"/>
                                </a:solidFill>
                                <a:latin typeface="Cambria Math" panose="02040503050406030204" pitchFamily="18" charset="0"/>
                                <a:ea typeface="STKaiti" charset="-122"/>
                                <a:cs typeface="STKaiti" charset="-122"/>
                              </a:rPr>
                            </m:ctrlPr>
                          </m:sSubPr>
                          <m:e>
                            <m:r>
                              <a:rPr kumimoji="1" lang="en-US" altLang="zh-CN" b="0" i="1" smtClean="0">
                                <a:solidFill>
                                  <a:schemeClr val="tx1"/>
                                </a:solidFill>
                                <a:latin typeface="Cambria Math" charset="0"/>
                                <a:ea typeface="STKaiti" charset="-122"/>
                                <a:cs typeface="STKaiti" charset="-122"/>
                              </a:rPr>
                              <m:t>𝑎</m:t>
                            </m:r>
                          </m:e>
                          <m:sub>
                            <m:r>
                              <a:rPr kumimoji="1" lang="en-US" altLang="zh-CN" b="0" i="1" smtClean="0">
                                <a:solidFill>
                                  <a:schemeClr val="tx1"/>
                                </a:solidFill>
                                <a:latin typeface="Cambria Math" charset="0"/>
                                <a:ea typeface="STKaiti" charset="-122"/>
                                <a:cs typeface="STKaiti" charset="-122"/>
                              </a:rPr>
                              <m:t>𝑛</m:t>
                            </m:r>
                          </m:sub>
                        </m:sSub>
                      </m:oMath>
                    </m:oMathPara>
                  </a14:m>
                  <a:endParaRPr kumimoji="1" lang="zh-CN" altLang="en-US" dirty="0">
                    <a:solidFill>
                      <a:schemeClr val="tx1"/>
                    </a:solidFill>
                  </a:endParaRPr>
                </a:p>
              </p:txBody>
            </p:sp>
          </mc:Choice>
          <mc:Fallback xmlns="">
            <p:sp>
              <p:nvSpPr>
                <p:cNvPr id="35" name="矩形 34">
                  <a:extLst>
                    <a:ext uri="{FF2B5EF4-FFF2-40B4-BE49-F238E27FC236}">
                      <a16:creationId xmlns:a16="http://schemas.microsoft.com/office/drawing/2014/main" id="{83A9C196-9C25-004E-9527-05712163175C}"/>
                    </a:ext>
                  </a:extLst>
                </p:cNvPr>
                <p:cNvSpPr>
                  <a:spLocks noRot="1" noChangeAspect="1" noMove="1" noResize="1" noEditPoints="1" noAdjustHandles="1" noChangeArrowheads="1" noChangeShapeType="1" noTextEdit="1"/>
                </p:cNvSpPr>
                <p:nvPr/>
              </p:nvSpPr>
              <p:spPr>
                <a:xfrm>
                  <a:off x="8683465" y="4138401"/>
                  <a:ext cx="721894" cy="360948"/>
                </a:xfrm>
                <a:prstGeom prst="rect">
                  <a:avLst/>
                </a:prstGeom>
                <a:blipFill>
                  <a:blip r:embed="rId7"/>
                  <a:stretch>
                    <a:fillRect/>
                  </a:stretch>
                </a:blipFill>
              </p:spPr>
              <p:txBody>
                <a:bodyPr/>
                <a:lstStyle/>
                <a:p>
                  <a:r>
                    <a:rPr lang="zh-CN" altLang="en-US">
                      <a:noFill/>
                    </a:rPr>
                    <a:t> </a:t>
                  </a:r>
                </a:p>
              </p:txBody>
            </p:sp>
          </mc:Fallback>
        </mc:AlternateContent>
        <p:sp>
          <p:nvSpPr>
            <p:cNvPr id="36" name="矩形 35">
              <a:extLst>
                <a:ext uri="{FF2B5EF4-FFF2-40B4-BE49-F238E27FC236}">
                  <a16:creationId xmlns:a16="http://schemas.microsoft.com/office/drawing/2014/main" id="{77D11B63-B6AE-144A-99DB-5C615F8B5900}"/>
                </a:ext>
              </a:extLst>
            </p:cNvPr>
            <p:cNvSpPr/>
            <p:nvPr/>
          </p:nvSpPr>
          <p:spPr>
            <a:xfrm>
              <a:off x="9405359" y="4138401"/>
              <a:ext cx="721894" cy="3609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endParaRPr>
            </a:p>
          </p:txBody>
        </p:sp>
        <p:cxnSp>
          <p:nvCxnSpPr>
            <p:cNvPr id="37" name="直线箭头连接符 36">
              <a:extLst>
                <a:ext uri="{FF2B5EF4-FFF2-40B4-BE49-F238E27FC236}">
                  <a16:creationId xmlns:a16="http://schemas.microsoft.com/office/drawing/2014/main" id="{0A27E0D7-DC77-AA46-BD89-E5691C3CEA38}"/>
                </a:ext>
              </a:extLst>
            </p:cNvPr>
            <p:cNvCxnSpPr/>
            <p:nvPr/>
          </p:nvCxnSpPr>
          <p:spPr>
            <a:xfrm flipV="1">
              <a:off x="8236283" y="4318875"/>
              <a:ext cx="447182" cy="9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肘形连接符 38">
              <a:extLst>
                <a:ext uri="{FF2B5EF4-FFF2-40B4-BE49-F238E27FC236}">
                  <a16:creationId xmlns:a16="http://schemas.microsoft.com/office/drawing/2014/main" id="{6C3D0D74-A3F6-B442-B3A2-F8782B99C7A7}"/>
                </a:ext>
              </a:extLst>
            </p:cNvPr>
            <p:cNvCxnSpPr>
              <a:cxnSpLocks/>
              <a:stCxn id="36" idx="2"/>
              <a:endCxn id="28" idx="2"/>
            </p:cNvCxnSpPr>
            <p:nvPr/>
          </p:nvCxnSpPr>
          <p:spPr>
            <a:xfrm rot="5400000" flipH="1">
              <a:off x="7577932" y="2310975"/>
              <a:ext cx="9520" cy="4367228"/>
            </a:xfrm>
            <a:prstGeom prst="bentConnector3">
              <a:avLst>
                <a:gd name="adj1" fmla="val -2401261"/>
              </a:avLst>
            </a:prstGeom>
            <a:ln w="2222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
        <p:nvSpPr>
          <p:cNvPr id="44" name="文本框 43">
            <a:extLst>
              <a:ext uri="{FF2B5EF4-FFF2-40B4-BE49-F238E27FC236}">
                <a16:creationId xmlns:a16="http://schemas.microsoft.com/office/drawing/2014/main" id="{8C222170-8C51-B743-B174-8C0E6A21CD12}"/>
              </a:ext>
            </a:extLst>
          </p:cNvPr>
          <p:cNvSpPr txBox="1"/>
          <p:nvPr/>
        </p:nvSpPr>
        <p:spPr>
          <a:xfrm>
            <a:off x="420334" y="5516404"/>
            <a:ext cx="10945337" cy="954107"/>
          </a:xfrm>
          <a:prstGeom prst="rect">
            <a:avLst/>
          </a:prstGeom>
          <a:noFill/>
        </p:spPr>
        <p:txBody>
          <a:bodyPr wrap="square" rtlCol="0">
            <a:spAutoFit/>
          </a:bodyPr>
          <a:lstStyle/>
          <a:p>
            <a:r>
              <a:rPr kumimoji="1" lang="zh-CN" altLang="en-US" sz="2800" dirty="0">
                <a:latin typeface="+mn-ea"/>
                <a:cs typeface="STKaiti" charset="-122"/>
              </a:rPr>
              <a:t>循环链表是一种首尾相接的链表。将单链表中最后一个结点的指针指向头结点，整个链表形成一个环，这种链式存储结构称为单循环链表。</a:t>
            </a:r>
          </a:p>
        </p:txBody>
      </p:sp>
    </p:spTree>
    <p:extLst>
      <p:ext uri="{BB962C8B-B14F-4D97-AF65-F5344CB8AC3E}">
        <p14:creationId xmlns:p14="http://schemas.microsoft.com/office/powerpoint/2010/main" val="2895185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dissolve">
                                      <p:cBhvr>
                                        <p:cTn id="12" dur="500"/>
                                        <p:tgtEl>
                                          <p:spTgt spid="43"/>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dissolve">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dissolve">
                                      <p:cBhvr>
                                        <p:cTn id="2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 grpId="0" animBg="1"/>
      <p:bldP spid="4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0" y="0"/>
            <a:ext cx="10784806" cy="523220"/>
          </a:xfrm>
          <a:prstGeom prst="rect">
            <a:avLst/>
          </a:prstGeom>
          <a:noFill/>
        </p:spPr>
        <p:txBody>
          <a:bodyPr wrap="square" rtlCol="0">
            <a:spAutoFit/>
          </a:bodyPr>
          <a:lstStyle/>
          <a:p>
            <a:r>
              <a:rPr kumimoji="1" lang="en-US" altLang="zh-CN" sz="2800" dirty="0">
                <a:latin typeface="STKaiti" charset="-122"/>
                <a:ea typeface="STKaiti" charset="-122"/>
                <a:cs typeface="STKaiti" charset="-122"/>
              </a:rPr>
              <a:t>3</a:t>
            </a:r>
            <a:r>
              <a:rPr kumimoji="1" lang="zh-CN" altLang="en-US" sz="2800" dirty="0">
                <a:latin typeface="STKaiti" charset="-122"/>
                <a:ea typeface="STKaiti" charset="-122"/>
                <a:cs typeface="STKaiti" charset="-122"/>
              </a:rPr>
              <a:t>、顺序栈实现的操作</a:t>
            </a:r>
            <a:endParaRPr kumimoji="1" lang="en-US" altLang="zh-CN" sz="2800" dirty="0">
              <a:latin typeface="STKaiti" charset="-122"/>
              <a:ea typeface="STKaiti" charset="-122"/>
              <a:cs typeface="STKaiti" charset="-122"/>
            </a:endParaRPr>
          </a:p>
        </p:txBody>
      </p:sp>
      <p:sp>
        <p:nvSpPr>
          <p:cNvPr id="4" name="文本框 3"/>
          <p:cNvSpPr txBox="1"/>
          <p:nvPr/>
        </p:nvSpPr>
        <p:spPr>
          <a:xfrm>
            <a:off x="1631933" y="704846"/>
            <a:ext cx="8980822" cy="523220"/>
          </a:xfrm>
          <a:prstGeom prst="rect">
            <a:avLst/>
          </a:prstGeom>
          <a:noFill/>
        </p:spPr>
        <p:txBody>
          <a:bodyPr wrap="square" rtlCol="0">
            <a:spAutoFit/>
          </a:bodyPr>
          <a:lstStyle/>
          <a:p>
            <a:pPr marL="457200" marR="0" lvl="0" indent="-457200" defTabSz="914400" eaLnBrk="1" fontAlgn="auto" latinLnBrk="0" hangingPunct="1">
              <a:lnSpc>
                <a:spcPct val="100000"/>
              </a:lnSpc>
              <a:spcBef>
                <a:spcPts val="0"/>
              </a:spcBef>
              <a:spcAft>
                <a:spcPts val="0"/>
              </a:spcAft>
              <a:buClrTx/>
              <a:buSzTx/>
              <a:buFont typeface="+mj-lt"/>
              <a:buNone/>
              <a:tabLst/>
              <a:defRPr/>
            </a:pPr>
            <a:r>
              <a:rPr kumimoji="1" lang="zh-CN" altLang="en-US" sz="2800" dirty="0">
                <a:latin typeface="STKaiti" charset="-122"/>
                <a:ea typeface="STKaiti" charset="-122"/>
                <a:cs typeface="STKaiti" charset="-122"/>
              </a:rPr>
              <a:t>（</a:t>
            </a:r>
            <a:r>
              <a:rPr kumimoji="1" lang="en-US" altLang="zh-CN" sz="2800" dirty="0">
                <a:latin typeface="STKaiti" charset="-122"/>
                <a:ea typeface="STKaiti" charset="-122"/>
                <a:cs typeface="STKaiti" charset="-122"/>
              </a:rPr>
              <a:t>5</a:t>
            </a:r>
            <a:r>
              <a:rPr kumimoji="1" lang="zh-CN" altLang="en-US" sz="2800" dirty="0">
                <a:latin typeface="STKaiti" charset="-122"/>
                <a:ea typeface="STKaiti" charset="-122"/>
                <a:cs typeface="STKaiti" charset="-122"/>
              </a:rPr>
              <a:t>）求栈深（栈中元素个数）操作</a:t>
            </a:r>
            <a:endParaRPr kumimoji="1" lang="en-US" altLang="zh-CN" sz="2800" dirty="0">
              <a:latin typeface="STKaiti" charset="-122"/>
              <a:ea typeface="STKaiti" charset="-122"/>
              <a:cs typeface="STKaiti" charset="-122"/>
            </a:endParaRPr>
          </a:p>
        </p:txBody>
      </p:sp>
      <p:sp>
        <p:nvSpPr>
          <p:cNvPr id="3" name="矩形 2"/>
          <p:cNvSpPr/>
          <p:nvPr/>
        </p:nvSpPr>
        <p:spPr>
          <a:xfrm>
            <a:off x="2653652" y="1525600"/>
            <a:ext cx="6096000" cy="1200329"/>
          </a:xfrm>
          <a:prstGeom prst="rect">
            <a:avLst/>
          </a:prstGeom>
        </p:spPr>
        <p:txBody>
          <a:bodyPr>
            <a:spAutoFit/>
          </a:bodyPr>
          <a:lstStyle/>
          <a:p>
            <a:r>
              <a:rPr lang="is-IS" altLang="zh-CN" sz="2400" b="1" dirty="0">
                <a:solidFill>
                  <a:srgbClr val="9B2393"/>
                </a:solidFill>
                <a:latin typeface="Menlo" charset="0"/>
              </a:rPr>
              <a:t>int</a:t>
            </a:r>
            <a:r>
              <a:rPr lang="is-IS" altLang="zh-CN" sz="2400" dirty="0">
                <a:solidFill>
                  <a:srgbClr val="1C464A"/>
                </a:solidFill>
                <a:latin typeface="Menlo" charset="0"/>
              </a:rPr>
              <a:t> </a:t>
            </a:r>
            <a:r>
              <a:rPr lang="en-US" altLang="zh-CN" sz="2400" dirty="0">
                <a:solidFill>
                  <a:srgbClr val="0F68A0"/>
                </a:solidFill>
                <a:latin typeface="Menlo" charset="0"/>
              </a:rPr>
              <a:t>size</a:t>
            </a:r>
            <a:r>
              <a:rPr lang="is-IS" altLang="zh-CN" sz="2400" dirty="0">
                <a:solidFill>
                  <a:srgbClr val="1C464A"/>
                </a:solidFill>
                <a:latin typeface="Menlo" charset="0"/>
              </a:rPr>
              <a:t>(sqstacktp *s){</a:t>
            </a:r>
          </a:p>
          <a:p>
            <a:r>
              <a:rPr lang="is-IS" altLang="zh-CN" sz="2400" dirty="0">
                <a:solidFill>
                  <a:srgbClr val="000000"/>
                </a:solidFill>
                <a:latin typeface="Menlo" charset="0"/>
              </a:rPr>
              <a:t>    </a:t>
            </a:r>
            <a:r>
              <a:rPr lang="is-IS" altLang="zh-CN" sz="2400" b="1" dirty="0">
                <a:solidFill>
                  <a:srgbClr val="9B2393"/>
                </a:solidFill>
                <a:latin typeface="Menlo" charset="0"/>
              </a:rPr>
              <a:t>return (s-&gt;top);</a:t>
            </a:r>
            <a:endParaRPr lang="is-IS" altLang="zh-CN" sz="2400" dirty="0">
              <a:solidFill>
                <a:srgbClr val="000000"/>
              </a:solidFill>
              <a:latin typeface="Menlo" charset="0"/>
            </a:endParaRPr>
          </a:p>
          <a:p>
            <a:r>
              <a:rPr lang="is-IS" altLang="zh-CN" sz="2400" dirty="0">
                <a:solidFill>
                  <a:srgbClr val="000000"/>
                </a:solidFill>
                <a:latin typeface="Menlo" charset="0"/>
              </a:rPr>
              <a:t>}</a:t>
            </a:r>
            <a:endParaRPr lang="is-IS" altLang="zh-CN" sz="2400" dirty="0">
              <a:solidFill>
                <a:srgbClr val="000000"/>
              </a:solidFill>
              <a:effectLst/>
              <a:latin typeface="Menlo" charset="0"/>
            </a:endParaRPr>
          </a:p>
        </p:txBody>
      </p:sp>
      <p:sp>
        <p:nvSpPr>
          <p:cNvPr id="7" name="文本框 6"/>
          <p:cNvSpPr txBox="1"/>
          <p:nvPr/>
        </p:nvSpPr>
        <p:spPr>
          <a:xfrm>
            <a:off x="501316" y="3416907"/>
            <a:ext cx="8980822" cy="523220"/>
          </a:xfrm>
          <a:prstGeom prst="rect">
            <a:avLst/>
          </a:prstGeom>
          <a:noFill/>
        </p:spPr>
        <p:txBody>
          <a:bodyPr wrap="square" rtlCol="0">
            <a:spAutoFit/>
          </a:bodyPr>
          <a:lstStyle/>
          <a:p>
            <a:pPr marL="457200" marR="0" lvl="0" indent="-457200" defTabSz="914400" eaLnBrk="1" fontAlgn="auto" latinLnBrk="0" hangingPunct="1">
              <a:lnSpc>
                <a:spcPct val="100000"/>
              </a:lnSpc>
              <a:spcBef>
                <a:spcPts val="0"/>
              </a:spcBef>
              <a:spcAft>
                <a:spcPts val="0"/>
              </a:spcAft>
              <a:buClrTx/>
              <a:buSzTx/>
              <a:buFont typeface="+mj-lt"/>
              <a:buNone/>
              <a:tabLst/>
              <a:defRPr/>
            </a:pPr>
            <a:r>
              <a:rPr kumimoji="1" lang="zh-CN" altLang="en-US" sz="2800" dirty="0">
                <a:latin typeface="STKaiti" charset="-122"/>
                <a:ea typeface="STKaiti" charset="-122"/>
                <a:cs typeface="STKaiti" charset="-122"/>
              </a:rPr>
              <a:t>（</a:t>
            </a:r>
            <a:r>
              <a:rPr kumimoji="1" lang="en-US" altLang="zh-CN" sz="2800" dirty="0">
                <a:latin typeface="STKaiti" charset="-122"/>
                <a:ea typeface="STKaiti" charset="-122"/>
                <a:cs typeface="STKaiti" charset="-122"/>
              </a:rPr>
              <a:t>6</a:t>
            </a:r>
            <a:r>
              <a:rPr kumimoji="1" lang="zh-CN" altLang="en-US" sz="2800" dirty="0">
                <a:latin typeface="STKaiti" charset="-122"/>
                <a:ea typeface="STKaiti" charset="-122"/>
                <a:cs typeface="STKaiti" charset="-122"/>
              </a:rPr>
              <a:t>）读取栈顶元素操作</a:t>
            </a:r>
            <a:endParaRPr kumimoji="1" lang="en-US" altLang="zh-CN" sz="2800" dirty="0">
              <a:latin typeface="STKaiti" charset="-122"/>
              <a:ea typeface="STKaiti" charset="-122"/>
              <a:cs typeface="STKaiti" charset="-122"/>
            </a:endParaRPr>
          </a:p>
        </p:txBody>
      </p:sp>
      <p:sp>
        <p:nvSpPr>
          <p:cNvPr id="2" name="矩形 1"/>
          <p:cNvSpPr/>
          <p:nvPr/>
        </p:nvSpPr>
        <p:spPr>
          <a:xfrm>
            <a:off x="2653652" y="4223793"/>
            <a:ext cx="6937383" cy="2308324"/>
          </a:xfrm>
          <a:prstGeom prst="rect">
            <a:avLst/>
          </a:prstGeom>
        </p:spPr>
        <p:txBody>
          <a:bodyPr wrap="square">
            <a:spAutoFit/>
          </a:bodyPr>
          <a:lstStyle/>
          <a:p>
            <a:r>
              <a:rPr lang="is-IS" altLang="zh-CN" sz="2400" b="1" dirty="0">
                <a:solidFill>
                  <a:srgbClr val="9B2393"/>
                </a:solidFill>
                <a:latin typeface="Menlo" charset="0"/>
              </a:rPr>
              <a:t>int</a:t>
            </a:r>
            <a:r>
              <a:rPr lang="is-IS" altLang="zh-CN" sz="2400" dirty="0">
                <a:solidFill>
                  <a:srgbClr val="1C464A"/>
                </a:solidFill>
                <a:latin typeface="Menlo" charset="0"/>
              </a:rPr>
              <a:t> </a:t>
            </a:r>
            <a:r>
              <a:rPr lang="is-IS" altLang="zh-CN" sz="2400" dirty="0">
                <a:solidFill>
                  <a:srgbClr val="0F68A0"/>
                </a:solidFill>
                <a:latin typeface="Menlo" charset="0"/>
              </a:rPr>
              <a:t>top</a:t>
            </a:r>
            <a:r>
              <a:rPr lang="is-IS" altLang="zh-CN" sz="2400" dirty="0">
                <a:solidFill>
                  <a:srgbClr val="1C464A"/>
                </a:solidFill>
                <a:latin typeface="Menlo" charset="0"/>
              </a:rPr>
              <a:t>(sqstacktp *s){</a:t>
            </a:r>
          </a:p>
          <a:p>
            <a:r>
              <a:rPr lang="is-IS" altLang="zh-CN" sz="2400" dirty="0">
                <a:solidFill>
                  <a:srgbClr val="000000"/>
                </a:solidFill>
                <a:latin typeface="Menlo" charset="0"/>
              </a:rPr>
              <a:t>    </a:t>
            </a:r>
            <a:r>
              <a:rPr lang="is-IS" altLang="zh-CN" sz="2400" b="1" dirty="0">
                <a:solidFill>
                  <a:srgbClr val="9B2393"/>
                </a:solidFill>
                <a:latin typeface="Menlo" charset="0"/>
              </a:rPr>
              <a:t>if</a:t>
            </a:r>
            <a:r>
              <a:rPr lang="is-IS" altLang="zh-CN" sz="2400" dirty="0">
                <a:solidFill>
                  <a:srgbClr val="000000"/>
                </a:solidFill>
                <a:latin typeface="Menlo" charset="0"/>
              </a:rPr>
              <a:t>(s-&gt;</a:t>
            </a:r>
            <a:r>
              <a:rPr lang="is-IS" altLang="zh-CN" sz="2400" dirty="0">
                <a:solidFill>
                  <a:srgbClr val="326D74"/>
                </a:solidFill>
                <a:latin typeface="Menlo" charset="0"/>
              </a:rPr>
              <a:t>top</a:t>
            </a:r>
            <a:r>
              <a:rPr lang="is-IS" altLang="zh-CN" sz="2400" dirty="0">
                <a:solidFill>
                  <a:srgbClr val="000000"/>
                </a:solidFill>
                <a:latin typeface="Menlo" charset="0"/>
              </a:rPr>
              <a:t>==</a:t>
            </a:r>
            <a:r>
              <a:rPr lang="en-US" altLang="zh-CN" sz="2400" dirty="0">
                <a:solidFill>
                  <a:srgbClr val="1C00CF"/>
                </a:solidFill>
                <a:latin typeface="Menlo" charset="0"/>
              </a:rPr>
              <a:t>0</a:t>
            </a:r>
            <a:r>
              <a:rPr lang="is-IS" altLang="zh-CN" sz="2400" dirty="0">
                <a:solidFill>
                  <a:srgbClr val="000000"/>
                </a:solidFill>
                <a:latin typeface="Menlo" charset="0"/>
              </a:rPr>
              <a:t>)</a:t>
            </a:r>
          </a:p>
          <a:p>
            <a:r>
              <a:rPr lang="is-IS" altLang="zh-CN" sz="2400" dirty="0">
                <a:solidFill>
                  <a:srgbClr val="000000"/>
                </a:solidFill>
                <a:latin typeface="Menlo" charset="0"/>
              </a:rPr>
              <a:t>        </a:t>
            </a:r>
            <a:r>
              <a:rPr lang="is-IS" altLang="zh-CN" sz="2400" b="1" dirty="0">
                <a:solidFill>
                  <a:srgbClr val="9B2393"/>
                </a:solidFill>
                <a:latin typeface="Menlo" charset="0"/>
              </a:rPr>
              <a:t>return</a:t>
            </a:r>
            <a:r>
              <a:rPr lang="is-IS" altLang="zh-CN" sz="2400" dirty="0">
                <a:solidFill>
                  <a:srgbClr val="000000"/>
                </a:solidFill>
                <a:latin typeface="Menlo" charset="0"/>
              </a:rPr>
              <a:t> </a:t>
            </a:r>
            <a:r>
              <a:rPr lang="is-IS" altLang="zh-CN" sz="2400" b="1" dirty="0">
                <a:solidFill>
                  <a:srgbClr val="9B2393"/>
                </a:solidFill>
                <a:latin typeface="Menlo" charset="0"/>
              </a:rPr>
              <a:t>NULL</a:t>
            </a:r>
            <a:r>
              <a:rPr lang="is-IS" altLang="zh-CN" sz="2400" dirty="0">
                <a:solidFill>
                  <a:srgbClr val="000000"/>
                </a:solidFill>
                <a:latin typeface="Menlo" charset="0"/>
              </a:rPr>
              <a:t>;</a:t>
            </a:r>
          </a:p>
          <a:p>
            <a:r>
              <a:rPr lang="is-IS" altLang="zh-CN" sz="2400" dirty="0">
                <a:solidFill>
                  <a:srgbClr val="000000"/>
                </a:solidFill>
                <a:latin typeface="Menlo" charset="0"/>
              </a:rPr>
              <a:t>    </a:t>
            </a:r>
            <a:r>
              <a:rPr lang="is-IS" altLang="zh-CN" sz="2400" b="1" dirty="0">
                <a:solidFill>
                  <a:srgbClr val="9B2393"/>
                </a:solidFill>
                <a:latin typeface="Menlo" charset="0"/>
              </a:rPr>
              <a:t>else</a:t>
            </a:r>
            <a:endParaRPr lang="is-IS" altLang="zh-CN" sz="2400" dirty="0">
              <a:solidFill>
                <a:srgbClr val="000000"/>
              </a:solidFill>
              <a:latin typeface="Menlo" charset="0"/>
            </a:endParaRPr>
          </a:p>
          <a:p>
            <a:r>
              <a:rPr lang="is-IS" altLang="zh-CN" sz="2400" dirty="0">
                <a:solidFill>
                  <a:srgbClr val="000000"/>
                </a:solidFill>
                <a:latin typeface="Menlo" charset="0"/>
              </a:rPr>
              <a:t>        </a:t>
            </a:r>
            <a:r>
              <a:rPr lang="is-IS" altLang="zh-CN" sz="2400" b="1" dirty="0">
                <a:solidFill>
                  <a:srgbClr val="9B2393"/>
                </a:solidFill>
                <a:latin typeface="Menlo" charset="0"/>
              </a:rPr>
              <a:t>return</a:t>
            </a:r>
            <a:r>
              <a:rPr lang="is-IS" altLang="zh-CN" sz="2400" dirty="0">
                <a:solidFill>
                  <a:srgbClr val="000000"/>
                </a:solidFill>
                <a:latin typeface="Menlo" charset="0"/>
              </a:rPr>
              <a:t> (s-&gt;</a:t>
            </a:r>
            <a:r>
              <a:rPr lang="is-IS" altLang="zh-CN" sz="2400" dirty="0">
                <a:solidFill>
                  <a:srgbClr val="326D74"/>
                </a:solidFill>
                <a:latin typeface="Menlo" charset="0"/>
              </a:rPr>
              <a:t>elem</a:t>
            </a:r>
            <a:r>
              <a:rPr lang="is-IS" altLang="zh-CN" sz="2400" dirty="0">
                <a:solidFill>
                  <a:srgbClr val="000000"/>
                </a:solidFill>
                <a:latin typeface="Menlo" charset="0"/>
              </a:rPr>
              <a:t>[s-&gt;</a:t>
            </a:r>
            <a:r>
              <a:rPr lang="is-IS" altLang="zh-CN" sz="2400" dirty="0">
                <a:solidFill>
                  <a:srgbClr val="326D74"/>
                </a:solidFill>
                <a:latin typeface="Menlo" charset="0"/>
              </a:rPr>
              <a:t>top</a:t>
            </a:r>
            <a:r>
              <a:rPr lang="en-US" altLang="zh-CN" sz="2400" dirty="0">
                <a:solidFill>
                  <a:srgbClr val="326D74"/>
                </a:solidFill>
                <a:latin typeface="Menlo" charset="0"/>
              </a:rPr>
              <a:t>-1</a:t>
            </a:r>
            <a:r>
              <a:rPr lang="is-IS" altLang="zh-CN" sz="2400" dirty="0">
                <a:solidFill>
                  <a:srgbClr val="000000"/>
                </a:solidFill>
                <a:latin typeface="Menlo" charset="0"/>
              </a:rPr>
              <a:t>]);</a:t>
            </a:r>
          </a:p>
          <a:p>
            <a:r>
              <a:rPr lang="is-IS" altLang="zh-CN" sz="2400" dirty="0">
                <a:solidFill>
                  <a:srgbClr val="000000"/>
                </a:solidFill>
                <a:latin typeface="Menlo" charset="0"/>
              </a:rPr>
              <a:t>}</a:t>
            </a:r>
            <a:endParaRPr lang="is-IS" altLang="zh-CN" sz="2400" dirty="0">
              <a:solidFill>
                <a:srgbClr val="000000"/>
              </a:solidFill>
              <a:effectLst/>
              <a:latin typeface="Menlo" charset="0"/>
            </a:endParaRPr>
          </a:p>
        </p:txBody>
      </p:sp>
    </p:spTree>
    <p:extLst>
      <p:ext uri="{BB962C8B-B14F-4D97-AF65-F5344CB8AC3E}">
        <p14:creationId xmlns:p14="http://schemas.microsoft.com/office/powerpoint/2010/main" val="33965388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571024" y="811947"/>
            <a:ext cx="9341769" cy="3108543"/>
          </a:xfrm>
          <a:prstGeom prst="rect">
            <a:avLst/>
          </a:prstGeom>
          <a:noFill/>
        </p:spPr>
        <p:txBody>
          <a:bodyPr wrap="square" rtlCol="0">
            <a:spAutoFit/>
          </a:bodyPr>
          <a:lstStyle/>
          <a:p>
            <a:endParaRPr kumimoji="1" lang="en-US" altLang="zh-CN" sz="2800" b="1" dirty="0">
              <a:latin typeface="STKaiti" charset="-122"/>
              <a:ea typeface="STKaiti" charset="-122"/>
              <a:cs typeface="STKaiti" charset="-122"/>
            </a:endParaRPr>
          </a:p>
          <a:p>
            <a:r>
              <a:rPr kumimoji="1" lang="zh-CN" altLang="en-US" sz="2800" dirty="0">
                <a:latin typeface="STKaiti" charset="-122"/>
                <a:ea typeface="STKaiti" charset="-122"/>
                <a:cs typeface="STKaiti" charset="-122"/>
              </a:rPr>
              <a:t>顺序栈：</a:t>
            </a:r>
            <a:endParaRPr kumimoji="1" lang="en-US" altLang="zh-CN" sz="2800" dirty="0">
              <a:latin typeface="STKaiti" charset="-122"/>
              <a:ea typeface="STKaiti" charset="-122"/>
              <a:cs typeface="STKaiti" charset="-122"/>
            </a:endParaRPr>
          </a:p>
          <a:p>
            <a:endParaRPr kumimoji="1" lang="en-US" altLang="zh-CN" sz="2800" dirty="0">
              <a:latin typeface="STKaiti" charset="-122"/>
              <a:ea typeface="STKaiti" charset="-122"/>
              <a:cs typeface="STKaiti" charset="-122"/>
            </a:endParaRPr>
          </a:p>
          <a:p>
            <a:r>
              <a:rPr kumimoji="1" lang="zh-CN" altLang="en-US" sz="2800" dirty="0">
                <a:latin typeface="STKaiti" charset="-122"/>
                <a:ea typeface="STKaiti" charset="-122"/>
                <a:cs typeface="STKaiti" charset="-122"/>
              </a:rPr>
              <a:t>从栈的顺序存储结构可知，顺序栈的最大缺点是：为了保证不溢出，通常预先为栈分配一个比较大的空间，很有可能造成存储空间的浪费，而且在很多时候并不能保证分配的空间足够使用。该缺点大大降低了顺序栈的可用性。</a:t>
            </a:r>
            <a:endParaRPr kumimoji="1" lang="en-US" altLang="zh-CN" sz="2800" dirty="0">
              <a:latin typeface="STKaiti" charset="-122"/>
              <a:ea typeface="STKaiti" charset="-122"/>
              <a:cs typeface="STKaiti" charset="-122"/>
            </a:endParaRPr>
          </a:p>
        </p:txBody>
      </p:sp>
    </p:spTree>
    <p:extLst>
      <p:ext uri="{BB962C8B-B14F-4D97-AF65-F5344CB8AC3E}">
        <p14:creationId xmlns:p14="http://schemas.microsoft.com/office/powerpoint/2010/main" val="3412907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57CFF9F-F777-E810-3DEA-A3FA6507CA12}"/>
              </a:ext>
            </a:extLst>
          </p:cNvPr>
          <p:cNvSpPr txBox="1"/>
          <p:nvPr/>
        </p:nvSpPr>
        <p:spPr>
          <a:xfrm>
            <a:off x="1605013" y="1637139"/>
            <a:ext cx="9678654" cy="3108543"/>
          </a:xfrm>
          <a:prstGeom prst="rect">
            <a:avLst/>
          </a:prstGeom>
          <a:noFill/>
          <a:ln w="15875">
            <a:solidFill>
              <a:schemeClr val="accent1">
                <a:shade val="50000"/>
              </a:schemeClr>
            </a:solidFill>
          </a:ln>
        </p:spPr>
        <p:txBody>
          <a:bodyPr wrap="square" rtlCol="0">
            <a:spAutoFit/>
          </a:bodyPr>
          <a:lstStyle/>
          <a:p>
            <a:r>
              <a:rPr kumimoji="1" lang="zh-CN" altLang="en-US" sz="2800" dirty="0">
                <a:latin typeface="STKaiti" charset="-122"/>
                <a:ea typeface="STKaiti" charset="-122"/>
                <a:cs typeface="STKaiti" charset="-122"/>
              </a:rPr>
              <a:t>习题</a:t>
            </a:r>
            <a:endParaRPr kumimoji="1" lang="en-US" altLang="zh-CN" sz="2800" dirty="0">
              <a:latin typeface="STKaiti" charset="-122"/>
              <a:ea typeface="STKaiti" charset="-122"/>
              <a:cs typeface="STKaiti" charset="-122"/>
              <a:sym typeface="Wingdings"/>
            </a:endParaRPr>
          </a:p>
          <a:p>
            <a:r>
              <a:rPr kumimoji="1" lang="zh-CN" altLang="en-US" sz="2800" dirty="0">
                <a:latin typeface="STKaiti" charset="-122"/>
                <a:ea typeface="STKaiti" charset="-122"/>
                <a:cs typeface="STKaiti" charset="-122"/>
                <a:sym typeface="Wingdings"/>
              </a:rPr>
              <a:t>（</a:t>
            </a:r>
            <a:r>
              <a:rPr kumimoji="1" lang="en-US" altLang="zh-CN" sz="2800" dirty="0">
                <a:latin typeface="STKaiti" charset="-122"/>
                <a:ea typeface="STKaiti" charset="-122"/>
                <a:cs typeface="STKaiti" charset="-122"/>
                <a:sym typeface="Wingdings"/>
              </a:rPr>
              <a:t>1</a:t>
            </a:r>
            <a:r>
              <a:rPr kumimoji="1" lang="zh-CN" altLang="en-US" sz="2800" dirty="0">
                <a:latin typeface="STKaiti" charset="-122"/>
                <a:ea typeface="STKaiti" charset="-122"/>
                <a:cs typeface="STKaiti" charset="-122"/>
                <a:sym typeface="Wingdings"/>
              </a:rPr>
              <a:t>）</a:t>
            </a:r>
            <a:r>
              <a:rPr kumimoji="1" lang="zh-CN" altLang="en-US" sz="2800" dirty="0">
                <a:latin typeface="STKaiti" charset="-122"/>
                <a:ea typeface="STKaiti" charset="-122"/>
                <a:cs typeface="STKaiti" charset="-122"/>
              </a:rPr>
              <a:t>设整数</a:t>
            </a:r>
            <a:r>
              <a:rPr kumimoji="1" lang="en-US" altLang="zh-CN" sz="2800" dirty="0">
                <a:latin typeface="STKaiti" charset="-122"/>
                <a:ea typeface="STKaiti" charset="-122"/>
                <a:cs typeface="STKaiti" charset="-122"/>
              </a:rPr>
              <a:t>a</a:t>
            </a:r>
            <a:r>
              <a:rPr kumimoji="1" lang="zh-CN" altLang="en-US" sz="2800" dirty="0">
                <a:latin typeface="STKaiti" charset="-122"/>
                <a:ea typeface="STKaiti" charset="-122"/>
                <a:cs typeface="STKaiti" charset="-122"/>
              </a:rPr>
              <a:t>，</a:t>
            </a:r>
            <a:r>
              <a:rPr kumimoji="1" lang="en-US" altLang="zh-CN" sz="2800" dirty="0">
                <a:latin typeface="STKaiti" charset="-122"/>
                <a:ea typeface="STKaiti" charset="-122"/>
                <a:cs typeface="STKaiti" charset="-122"/>
              </a:rPr>
              <a:t>b</a:t>
            </a:r>
            <a:r>
              <a:rPr kumimoji="1" lang="zh-CN" altLang="en-US" sz="2800" dirty="0">
                <a:latin typeface="STKaiti" charset="-122"/>
                <a:ea typeface="STKaiti" charset="-122"/>
                <a:cs typeface="STKaiti" charset="-122"/>
              </a:rPr>
              <a:t>，</a:t>
            </a:r>
            <a:r>
              <a:rPr kumimoji="1" lang="en-US" altLang="zh-CN" sz="2800" dirty="0">
                <a:latin typeface="STKaiti" charset="-122"/>
                <a:ea typeface="STKaiti" charset="-122"/>
                <a:cs typeface="STKaiti" charset="-122"/>
              </a:rPr>
              <a:t>c</a:t>
            </a:r>
            <a:r>
              <a:rPr kumimoji="1" lang="zh-CN" altLang="en-US" sz="2800" dirty="0">
                <a:latin typeface="STKaiti" charset="-122"/>
                <a:ea typeface="STKaiti" charset="-122"/>
                <a:cs typeface="STKaiti" charset="-122"/>
              </a:rPr>
              <a:t>，</a:t>
            </a:r>
            <a:r>
              <a:rPr kumimoji="1" lang="en-US" altLang="zh-CN" sz="2800" dirty="0">
                <a:latin typeface="STKaiti" charset="-122"/>
                <a:ea typeface="STKaiti" charset="-122"/>
                <a:cs typeface="STKaiti" charset="-122"/>
              </a:rPr>
              <a:t>d</a:t>
            </a:r>
            <a:r>
              <a:rPr kumimoji="1" lang="zh-CN" altLang="en-US" sz="2800" dirty="0">
                <a:latin typeface="STKaiti" charset="-122"/>
                <a:ea typeface="STKaiti" charset="-122"/>
                <a:cs typeface="STKaiti" charset="-122"/>
              </a:rPr>
              <a:t>，若执行以下操作序列，请思考出栈的序列是怎样的？</a:t>
            </a:r>
            <a:r>
              <a:rPr kumimoji="1" lang="en-US" altLang="zh-CN" sz="2800" dirty="0">
                <a:latin typeface="STKaiti" charset="-122"/>
                <a:ea typeface="STKaiti" charset="-122"/>
                <a:cs typeface="STKaiti" charset="-122"/>
              </a:rPr>
              <a:t>push(a), pop(), push(b), push(c), pop(), push(d), pop(), pop()</a:t>
            </a:r>
          </a:p>
          <a:p>
            <a:endParaRPr kumimoji="1" lang="en-US" altLang="zh-CN" sz="2800" dirty="0">
              <a:latin typeface="STKaiti" charset="-122"/>
              <a:ea typeface="STKaiti" charset="-122"/>
              <a:cs typeface="STKaiti" charset="-122"/>
            </a:endParaRPr>
          </a:p>
          <a:p>
            <a:r>
              <a:rPr kumimoji="1" lang="zh-CN" altLang="en-US" sz="2800" dirty="0">
                <a:latin typeface="STKaiti" charset="-122"/>
                <a:ea typeface="STKaiti" charset="-122"/>
                <a:cs typeface="STKaiti" charset="-122"/>
              </a:rPr>
              <a:t>（</a:t>
            </a:r>
            <a:r>
              <a:rPr kumimoji="1" lang="en-US" altLang="zh-CN" sz="2800" dirty="0">
                <a:latin typeface="STKaiti" charset="-122"/>
                <a:ea typeface="STKaiti" charset="-122"/>
                <a:cs typeface="STKaiti" charset="-122"/>
              </a:rPr>
              <a:t>2</a:t>
            </a:r>
            <a:r>
              <a:rPr kumimoji="1" lang="zh-CN" altLang="en-US" sz="2800" dirty="0">
                <a:latin typeface="STKaiti" charset="-122"/>
                <a:ea typeface="STKaiti" charset="-122"/>
                <a:cs typeface="STKaiti" charset="-122"/>
              </a:rPr>
              <a:t>）设整数</a:t>
            </a:r>
            <a:r>
              <a:rPr kumimoji="1" lang="en-US" altLang="zh-CN" sz="2800" dirty="0" err="1">
                <a:latin typeface="STKaiti" charset="-122"/>
                <a:ea typeface="STKaiti" charset="-122"/>
                <a:cs typeface="STKaiti" charset="-122"/>
              </a:rPr>
              <a:t>a,b,c</a:t>
            </a:r>
            <a:r>
              <a:rPr kumimoji="1" lang="zh-CN" altLang="en-US" sz="2800" dirty="0">
                <a:latin typeface="STKaiti" charset="-122"/>
                <a:ea typeface="STKaiti" charset="-122"/>
                <a:cs typeface="STKaiti" charset="-122"/>
              </a:rPr>
              <a:t>依次入栈，在这三个数的所有排列中，哪些序列是可以通过相应的入、出栈得到的？</a:t>
            </a:r>
            <a:endParaRPr kumimoji="1" lang="en-US" altLang="zh-CN" sz="2800" dirty="0">
              <a:latin typeface="STKaiti" charset="-122"/>
              <a:ea typeface="STKaiti" charset="-122"/>
              <a:cs typeface="STKaiti" charset="-122"/>
            </a:endParaRPr>
          </a:p>
        </p:txBody>
      </p:sp>
    </p:spTree>
    <p:extLst>
      <p:ext uri="{BB962C8B-B14F-4D97-AF65-F5344CB8AC3E}">
        <p14:creationId xmlns:p14="http://schemas.microsoft.com/office/powerpoint/2010/main" val="21283708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88544" y="941163"/>
            <a:ext cx="4391777" cy="3108543"/>
          </a:xfrm>
          <a:prstGeom prst="rect">
            <a:avLst/>
          </a:prstGeom>
          <a:noFill/>
          <a:ln w="15875">
            <a:solidFill>
              <a:schemeClr val="accent1">
                <a:shade val="50000"/>
              </a:schemeClr>
            </a:solidFill>
          </a:ln>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1" lang="zh-CN" altLang="en-US" sz="2800" dirty="0">
                <a:solidFill>
                  <a:srgbClr val="C00000"/>
                </a:solidFill>
                <a:latin typeface="STKaiti" charset="-122"/>
                <a:ea typeface="STKaiti" charset="-122"/>
                <a:cs typeface="STKaiti" charset="-122"/>
              </a:rPr>
              <a:t>栈的链式存储，简称链栈</a:t>
            </a:r>
            <a:endParaRPr kumimoji="1" lang="en-US" altLang="zh-CN" sz="2800" dirty="0">
              <a:solidFill>
                <a:srgbClr val="C00000"/>
              </a:solidFill>
              <a:latin typeface="STKaiti" charset="-122"/>
              <a:ea typeface="STKaiti" charset="-122"/>
              <a:cs typeface="STKaiti" charset="-122"/>
            </a:endParaRPr>
          </a:p>
          <a:p>
            <a:pPr marR="0" lvl="0" defTabSz="914400" eaLnBrk="1" fontAlgn="auto" latinLnBrk="0" hangingPunct="1">
              <a:lnSpc>
                <a:spcPct val="100000"/>
              </a:lnSpc>
              <a:spcBef>
                <a:spcPts val="0"/>
              </a:spcBef>
              <a:spcAft>
                <a:spcPts val="0"/>
              </a:spcAft>
              <a:buClrTx/>
              <a:buSzTx/>
              <a:tabLst/>
              <a:defRPr/>
            </a:pPr>
            <a:r>
              <a:rPr kumimoji="1" lang="zh-CN" altLang="en-US" sz="2800" dirty="0">
                <a:latin typeface="STKaiti" charset="-122"/>
                <a:ea typeface="STKaiti" charset="-122"/>
                <a:cs typeface="STKaiti" charset="-122"/>
              </a:rPr>
              <a:t>它的组织形式与单链表类似，链表的尾部结点是栈底，链表的头部结点是栈顶。不过由于只在链栈的头部进行操作，没有必要设置头结点。</a:t>
            </a:r>
            <a:endParaRPr kumimoji="1" lang="en-US" altLang="zh-CN" sz="2800" dirty="0">
              <a:latin typeface="STKaiti" charset="-122"/>
              <a:ea typeface="STKaiti" charset="-122"/>
              <a:cs typeface="STKaiti" charset="-122"/>
            </a:endParaRPr>
          </a:p>
        </p:txBody>
      </p:sp>
      <p:sp>
        <p:nvSpPr>
          <p:cNvPr id="3" name="矩形 2"/>
          <p:cNvSpPr/>
          <p:nvPr/>
        </p:nvSpPr>
        <p:spPr>
          <a:xfrm>
            <a:off x="8378992" y="1367589"/>
            <a:ext cx="890337"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a:off x="7488655" y="1367589"/>
            <a:ext cx="890337"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solidFill>
                  <a:schemeClr val="tx1"/>
                </a:solidFill>
                <a:latin typeface="Times New Roman" charset="0"/>
                <a:ea typeface="Times New Roman" charset="0"/>
                <a:cs typeface="Times New Roman" charset="0"/>
              </a:rPr>
              <a:t>F</a:t>
            </a:r>
            <a:endParaRPr kumimoji="1" lang="zh-CN" altLang="en-US" sz="2000" dirty="0">
              <a:solidFill>
                <a:schemeClr val="tx1"/>
              </a:solidFill>
              <a:latin typeface="Times New Roman" charset="0"/>
              <a:ea typeface="Times New Roman" charset="0"/>
              <a:cs typeface="Times New Roman" charset="0"/>
            </a:endParaRPr>
          </a:p>
        </p:txBody>
      </p:sp>
      <p:cxnSp>
        <p:nvCxnSpPr>
          <p:cNvPr id="9" name="直线箭头连接符 8"/>
          <p:cNvCxnSpPr/>
          <p:nvPr/>
        </p:nvCxnSpPr>
        <p:spPr>
          <a:xfrm>
            <a:off x="8824160" y="1596189"/>
            <a:ext cx="0" cy="532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7717255" y="846233"/>
            <a:ext cx="1780674" cy="369332"/>
          </a:xfrm>
          <a:prstGeom prst="rect">
            <a:avLst/>
          </a:prstGeom>
          <a:noFill/>
        </p:spPr>
        <p:txBody>
          <a:bodyPr wrap="square" rtlCol="0">
            <a:spAutoFit/>
          </a:bodyPr>
          <a:lstStyle/>
          <a:p>
            <a:r>
              <a:rPr kumimoji="1" lang="en-US" altLang="zh-CN">
                <a:latin typeface="Times New Roman" charset="0"/>
                <a:ea typeface="Times New Roman" charset="0"/>
                <a:cs typeface="Times New Roman" charset="0"/>
              </a:rPr>
              <a:t>data         </a:t>
            </a:r>
            <a:r>
              <a:rPr kumimoji="1" lang="en-US" altLang="zh-CN" dirty="0">
                <a:latin typeface="Times New Roman" charset="0"/>
                <a:ea typeface="Times New Roman" charset="0"/>
                <a:cs typeface="Times New Roman" charset="0"/>
              </a:rPr>
              <a:t>next</a:t>
            </a:r>
            <a:r>
              <a:rPr kumimoji="1" lang="zh-CN" altLang="en-US" dirty="0">
                <a:latin typeface="Times New Roman" charset="0"/>
                <a:ea typeface="Times New Roman" charset="0"/>
                <a:cs typeface="Times New Roman" charset="0"/>
              </a:rPr>
              <a:t> </a:t>
            </a:r>
          </a:p>
        </p:txBody>
      </p:sp>
      <p:cxnSp>
        <p:nvCxnSpPr>
          <p:cNvPr id="12" name="直线箭头连接符 11"/>
          <p:cNvCxnSpPr>
            <a:endCxn id="8" idx="1"/>
          </p:cNvCxnSpPr>
          <p:nvPr/>
        </p:nvCxnSpPr>
        <p:spPr>
          <a:xfrm>
            <a:off x="6772275" y="1596189"/>
            <a:ext cx="71638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3" name="文本框 12"/>
          <p:cNvSpPr txBox="1"/>
          <p:nvPr/>
        </p:nvSpPr>
        <p:spPr>
          <a:xfrm>
            <a:off x="6598319" y="1176524"/>
            <a:ext cx="788320" cy="369332"/>
          </a:xfrm>
          <a:prstGeom prst="rect">
            <a:avLst/>
          </a:prstGeom>
          <a:noFill/>
        </p:spPr>
        <p:txBody>
          <a:bodyPr wrap="square" rtlCol="0">
            <a:spAutoFit/>
          </a:bodyPr>
          <a:lstStyle/>
          <a:p>
            <a:r>
              <a:rPr kumimoji="1" lang="en-US" altLang="zh-CN" dirty="0">
                <a:latin typeface="Times New Roman" charset="0"/>
                <a:ea typeface="Times New Roman" charset="0"/>
                <a:cs typeface="Times New Roman" charset="0"/>
              </a:rPr>
              <a:t>head</a:t>
            </a:r>
            <a:endParaRPr kumimoji="1" lang="zh-CN" altLang="en-US" dirty="0">
              <a:latin typeface="Times New Roman" charset="0"/>
              <a:ea typeface="Times New Roman" charset="0"/>
              <a:cs typeface="Times New Roman" charset="0"/>
            </a:endParaRPr>
          </a:p>
        </p:txBody>
      </p:sp>
      <p:sp>
        <p:nvSpPr>
          <p:cNvPr id="14" name="矩形 13"/>
          <p:cNvSpPr/>
          <p:nvPr/>
        </p:nvSpPr>
        <p:spPr>
          <a:xfrm>
            <a:off x="8378992" y="2091303"/>
            <a:ext cx="890337"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7488655" y="2091303"/>
            <a:ext cx="890337"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solidFill>
                  <a:schemeClr val="tx1"/>
                </a:solidFill>
                <a:latin typeface="Times New Roman" charset="0"/>
                <a:ea typeface="Times New Roman" charset="0"/>
                <a:cs typeface="Times New Roman" charset="0"/>
              </a:rPr>
              <a:t>E</a:t>
            </a:r>
            <a:endParaRPr kumimoji="1" lang="zh-CN" altLang="en-US" sz="2000" dirty="0">
              <a:solidFill>
                <a:schemeClr val="tx1"/>
              </a:solidFill>
              <a:latin typeface="Times New Roman" charset="0"/>
              <a:ea typeface="Times New Roman" charset="0"/>
              <a:cs typeface="Times New Roman" charset="0"/>
            </a:endParaRPr>
          </a:p>
        </p:txBody>
      </p:sp>
      <p:cxnSp>
        <p:nvCxnSpPr>
          <p:cNvPr id="16" name="直线箭头连接符 15"/>
          <p:cNvCxnSpPr/>
          <p:nvPr/>
        </p:nvCxnSpPr>
        <p:spPr>
          <a:xfrm>
            <a:off x="8824160" y="2319903"/>
            <a:ext cx="0" cy="532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8378992" y="2852552"/>
            <a:ext cx="890337"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p:cNvSpPr/>
          <p:nvPr/>
        </p:nvSpPr>
        <p:spPr>
          <a:xfrm>
            <a:off x="7488655" y="2852552"/>
            <a:ext cx="890337"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solidFill>
                  <a:schemeClr val="tx1"/>
                </a:solidFill>
                <a:latin typeface="Times New Roman" charset="0"/>
                <a:ea typeface="Times New Roman" charset="0"/>
                <a:cs typeface="Times New Roman" charset="0"/>
              </a:rPr>
              <a:t>D</a:t>
            </a:r>
            <a:endParaRPr kumimoji="1" lang="zh-CN" altLang="en-US" sz="2000" dirty="0">
              <a:solidFill>
                <a:schemeClr val="tx1"/>
              </a:solidFill>
              <a:latin typeface="Times New Roman" charset="0"/>
              <a:ea typeface="Times New Roman" charset="0"/>
              <a:cs typeface="Times New Roman" charset="0"/>
            </a:endParaRPr>
          </a:p>
        </p:txBody>
      </p:sp>
      <p:cxnSp>
        <p:nvCxnSpPr>
          <p:cNvPr id="19" name="直线箭头连接符 18"/>
          <p:cNvCxnSpPr/>
          <p:nvPr/>
        </p:nvCxnSpPr>
        <p:spPr>
          <a:xfrm>
            <a:off x="8824160" y="3081152"/>
            <a:ext cx="0" cy="532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9555080" y="1306089"/>
            <a:ext cx="788320" cy="369332"/>
          </a:xfrm>
          <a:prstGeom prst="rect">
            <a:avLst/>
          </a:prstGeom>
          <a:noFill/>
        </p:spPr>
        <p:txBody>
          <a:bodyPr wrap="square" rtlCol="0">
            <a:spAutoFit/>
          </a:bodyPr>
          <a:lstStyle/>
          <a:p>
            <a:r>
              <a:rPr kumimoji="1" lang="zh-CN" altLang="en-US" dirty="0">
                <a:latin typeface="STKaiti" charset="-122"/>
                <a:ea typeface="STKaiti" charset="-122"/>
                <a:cs typeface="STKaiti" charset="-122"/>
              </a:rPr>
              <a:t>栈顶</a:t>
            </a:r>
          </a:p>
        </p:txBody>
      </p:sp>
      <p:sp>
        <p:nvSpPr>
          <p:cNvPr id="21" name="矩形 20"/>
          <p:cNvSpPr/>
          <p:nvPr/>
        </p:nvSpPr>
        <p:spPr>
          <a:xfrm>
            <a:off x="8378991" y="4480395"/>
            <a:ext cx="890337"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charset="0"/>
                <a:ea typeface="Times New Roman" charset="0"/>
                <a:cs typeface="Times New Roman" charset="0"/>
              </a:rPr>
              <a:t>NULL</a:t>
            </a:r>
            <a:endParaRPr kumimoji="1" lang="zh-CN" altLang="en-US" dirty="0">
              <a:solidFill>
                <a:schemeClr val="tx1"/>
              </a:solidFill>
              <a:latin typeface="Times New Roman" charset="0"/>
              <a:ea typeface="Times New Roman" charset="0"/>
              <a:cs typeface="Times New Roman" charset="0"/>
            </a:endParaRPr>
          </a:p>
        </p:txBody>
      </p:sp>
      <p:sp>
        <p:nvSpPr>
          <p:cNvPr id="22" name="矩形 21"/>
          <p:cNvSpPr/>
          <p:nvPr/>
        </p:nvSpPr>
        <p:spPr>
          <a:xfrm>
            <a:off x="7488654" y="4480395"/>
            <a:ext cx="890337"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solidFill>
                  <a:schemeClr val="tx1"/>
                </a:solidFill>
                <a:latin typeface="Times New Roman" charset="0"/>
                <a:ea typeface="Times New Roman" charset="0"/>
                <a:cs typeface="Times New Roman" charset="0"/>
              </a:rPr>
              <a:t>A</a:t>
            </a:r>
            <a:endParaRPr kumimoji="1" lang="zh-CN" altLang="en-US" sz="2000" dirty="0">
              <a:solidFill>
                <a:schemeClr val="tx1"/>
              </a:solidFill>
              <a:latin typeface="Times New Roman" charset="0"/>
              <a:ea typeface="Times New Roman" charset="0"/>
              <a:cs typeface="Times New Roman" charset="0"/>
            </a:endParaRPr>
          </a:p>
        </p:txBody>
      </p:sp>
      <p:sp>
        <p:nvSpPr>
          <p:cNvPr id="24" name="文本框 23"/>
          <p:cNvSpPr txBox="1"/>
          <p:nvPr/>
        </p:nvSpPr>
        <p:spPr>
          <a:xfrm>
            <a:off x="9515474" y="4476384"/>
            <a:ext cx="788320" cy="369332"/>
          </a:xfrm>
          <a:prstGeom prst="rect">
            <a:avLst/>
          </a:prstGeom>
          <a:noFill/>
        </p:spPr>
        <p:txBody>
          <a:bodyPr wrap="square" rtlCol="0">
            <a:spAutoFit/>
          </a:bodyPr>
          <a:lstStyle/>
          <a:p>
            <a:r>
              <a:rPr kumimoji="1" lang="zh-CN" altLang="en-US" dirty="0">
                <a:latin typeface="STKaiti" charset="-122"/>
                <a:ea typeface="STKaiti" charset="-122"/>
                <a:cs typeface="STKaiti" charset="-122"/>
              </a:rPr>
              <a:t>栈底</a:t>
            </a:r>
          </a:p>
        </p:txBody>
      </p:sp>
      <p:cxnSp>
        <p:nvCxnSpPr>
          <p:cNvPr id="25" name="直线箭头连接符 24"/>
          <p:cNvCxnSpPr/>
          <p:nvPr/>
        </p:nvCxnSpPr>
        <p:spPr>
          <a:xfrm>
            <a:off x="8824159" y="3943735"/>
            <a:ext cx="0" cy="532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8418594" y="3525741"/>
            <a:ext cx="850734" cy="369332"/>
          </a:xfrm>
          <a:prstGeom prst="rect">
            <a:avLst/>
          </a:prstGeom>
          <a:noFill/>
        </p:spPr>
        <p:txBody>
          <a:bodyPr wrap="square" rtlCol="0">
            <a:spAutoFit/>
          </a:bodyPr>
          <a:lstStyle/>
          <a:p>
            <a:r>
              <a:rPr kumimoji="1" lang="mr-IN" altLang="zh-CN" dirty="0">
                <a:latin typeface="Times New Roman" charset="0"/>
                <a:ea typeface="Times New Roman" charset="0"/>
                <a:cs typeface="Times New Roman" charset="0"/>
              </a:rPr>
              <a:t>…</a:t>
            </a:r>
            <a:r>
              <a:rPr kumimoji="1" lang="en-US" altLang="zh-CN" dirty="0">
                <a:latin typeface="Times New Roman" charset="0"/>
                <a:ea typeface="Times New Roman" charset="0"/>
                <a:cs typeface="Times New Roman" charset="0"/>
              </a:rPr>
              <a:t> </a:t>
            </a:r>
            <a:r>
              <a:rPr kumimoji="1" lang="mr-IN" altLang="zh-CN" dirty="0">
                <a:latin typeface="Times New Roman" charset="0"/>
                <a:ea typeface="Times New Roman" charset="0"/>
                <a:cs typeface="Times New Roman" charset="0"/>
              </a:rPr>
              <a:t>…</a:t>
            </a:r>
            <a:endParaRPr kumimoji="1" lang="zh-CN" altLang="en-US" dirty="0">
              <a:latin typeface="Times New Roman" charset="0"/>
              <a:ea typeface="Times New Roman" charset="0"/>
              <a:cs typeface="Times New Roman" charset="0"/>
            </a:endParaRPr>
          </a:p>
        </p:txBody>
      </p:sp>
      <p:sp>
        <p:nvSpPr>
          <p:cNvPr id="27" name="矩形 26"/>
          <p:cNvSpPr/>
          <p:nvPr/>
        </p:nvSpPr>
        <p:spPr>
          <a:xfrm>
            <a:off x="1837823" y="4238221"/>
            <a:ext cx="6096000" cy="2585323"/>
          </a:xfrm>
          <a:prstGeom prst="rect">
            <a:avLst/>
          </a:prstGeom>
        </p:spPr>
        <p:txBody>
          <a:bodyPr>
            <a:spAutoFit/>
          </a:bodyPr>
          <a:lstStyle/>
          <a:p>
            <a:r>
              <a:rPr lang="en-US" altLang="zh-CN" b="1" dirty="0" err="1">
                <a:solidFill>
                  <a:srgbClr val="9B2393"/>
                </a:solidFill>
                <a:latin typeface="Menlo" charset="0"/>
              </a:rPr>
              <a:t>typedef</a:t>
            </a:r>
            <a:r>
              <a:rPr lang="en-US" altLang="zh-CN" dirty="0">
                <a:solidFill>
                  <a:srgbClr val="9B2393"/>
                </a:solidFill>
                <a:latin typeface="Menlo" charset="0"/>
              </a:rPr>
              <a:t> </a:t>
            </a:r>
            <a:r>
              <a:rPr lang="en-US" altLang="zh-CN" b="1" dirty="0" err="1">
                <a:solidFill>
                  <a:srgbClr val="9B2393"/>
                </a:solidFill>
                <a:latin typeface="Menlo" charset="0"/>
              </a:rPr>
              <a:t>struct</a:t>
            </a:r>
            <a:r>
              <a:rPr lang="en-US" altLang="zh-CN" dirty="0">
                <a:solidFill>
                  <a:srgbClr val="9B2393"/>
                </a:solidFill>
                <a:latin typeface="Menlo" charset="0"/>
              </a:rPr>
              <a:t> </a:t>
            </a:r>
            <a:r>
              <a:rPr lang="en-US" altLang="zh-CN" dirty="0" err="1">
                <a:solidFill>
                  <a:srgbClr val="0B4F79"/>
                </a:solidFill>
                <a:latin typeface="Menlo" charset="0"/>
              </a:rPr>
              <a:t>stacknode</a:t>
            </a:r>
            <a:r>
              <a:rPr lang="en-US" altLang="zh-CN" dirty="0">
                <a:solidFill>
                  <a:srgbClr val="9B2393"/>
                </a:solidFill>
                <a:latin typeface="Menlo" charset="0"/>
              </a:rPr>
              <a:t>{</a:t>
            </a:r>
          </a:p>
          <a:p>
            <a:r>
              <a:rPr lang="en-US" altLang="zh-CN" dirty="0">
                <a:solidFill>
                  <a:srgbClr val="000000"/>
                </a:solidFill>
                <a:latin typeface="Menlo" charset="0"/>
              </a:rPr>
              <a:t>    </a:t>
            </a:r>
            <a:r>
              <a:rPr lang="en-US" altLang="zh-CN" b="1" dirty="0" err="1">
                <a:solidFill>
                  <a:srgbClr val="9B2393"/>
                </a:solidFill>
                <a:latin typeface="Menlo" charset="0"/>
              </a:rPr>
              <a:t>int</a:t>
            </a:r>
            <a:r>
              <a:rPr lang="en-US" altLang="zh-CN" dirty="0">
                <a:solidFill>
                  <a:srgbClr val="000000"/>
                </a:solidFill>
                <a:latin typeface="Menlo" charset="0"/>
              </a:rPr>
              <a:t> data;</a:t>
            </a:r>
          </a:p>
          <a:p>
            <a:r>
              <a:rPr lang="en-US" altLang="zh-CN" dirty="0">
                <a:solidFill>
                  <a:srgbClr val="000000"/>
                </a:solidFill>
                <a:latin typeface="Menlo" charset="0"/>
              </a:rPr>
              <a:t>    </a:t>
            </a:r>
            <a:r>
              <a:rPr lang="en-US" altLang="zh-CN" b="1" dirty="0" err="1">
                <a:solidFill>
                  <a:srgbClr val="9B2393"/>
                </a:solidFill>
                <a:latin typeface="Menlo" charset="0"/>
              </a:rPr>
              <a:t>struct</a:t>
            </a:r>
            <a:r>
              <a:rPr lang="en-US" altLang="zh-CN" dirty="0">
                <a:solidFill>
                  <a:srgbClr val="000000"/>
                </a:solidFill>
                <a:latin typeface="Menlo" charset="0"/>
              </a:rPr>
              <a:t> </a:t>
            </a:r>
            <a:r>
              <a:rPr lang="en-US" altLang="zh-CN" dirty="0" err="1">
                <a:solidFill>
                  <a:srgbClr val="1C464A"/>
                </a:solidFill>
                <a:latin typeface="Menlo" charset="0"/>
              </a:rPr>
              <a:t>stacknode</a:t>
            </a:r>
            <a:r>
              <a:rPr lang="en-US" altLang="zh-CN" dirty="0">
                <a:solidFill>
                  <a:srgbClr val="000000"/>
                </a:solidFill>
                <a:latin typeface="Menlo" charset="0"/>
              </a:rPr>
              <a:t> *next;</a:t>
            </a:r>
          </a:p>
          <a:p>
            <a:r>
              <a:rPr lang="en-US" altLang="zh-CN" dirty="0">
                <a:solidFill>
                  <a:srgbClr val="0B4F79"/>
                </a:solidFill>
                <a:latin typeface="Menlo" charset="0"/>
              </a:rPr>
              <a:t>}</a:t>
            </a:r>
            <a:r>
              <a:rPr lang="en-US" altLang="zh-CN" dirty="0" err="1">
                <a:solidFill>
                  <a:srgbClr val="0B4F79"/>
                </a:solidFill>
                <a:latin typeface="Menlo" charset="0"/>
              </a:rPr>
              <a:t>stacknode</a:t>
            </a:r>
            <a:r>
              <a:rPr lang="en-US" altLang="zh-CN" dirty="0">
                <a:solidFill>
                  <a:srgbClr val="0B4F79"/>
                </a:solidFill>
                <a:latin typeface="Menlo" charset="0"/>
              </a:rPr>
              <a:t>;</a:t>
            </a:r>
          </a:p>
          <a:p>
            <a:br>
              <a:rPr lang="en-US" altLang="zh-CN" dirty="0">
                <a:solidFill>
                  <a:srgbClr val="000000"/>
                </a:solidFill>
                <a:latin typeface="Menlo" charset="0"/>
              </a:rPr>
            </a:br>
            <a:endParaRPr lang="en-US" altLang="zh-CN" dirty="0">
              <a:solidFill>
                <a:srgbClr val="000000"/>
              </a:solidFill>
              <a:latin typeface="Menlo" charset="0"/>
            </a:endParaRPr>
          </a:p>
          <a:p>
            <a:r>
              <a:rPr lang="en-US" altLang="zh-CN" b="1" dirty="0" err="1">
                <a:solidFill>
                  <a:srgbClr val="9B2393"/>
                </a:solidFill>
                <a:latin typeface="Menlo" charset="0"/>
              </a:rPr>
              <a:t>typedef</a:t>
            </a:r>
            <a:r>
              <a:rPr lang="en-US" altLang="zh-CN" dirty="0">
                <a:solidFill>
                  <a:srgbClr val="9B2393"/>
                </a:solidFill>
                <a:latin typeface="Menlo" charset="0"/>
              </a:rPr>
              <a:t> </a:t>
            </a:r>
            <a:r>
              <a:rPr lang="en-US" altLang="zh-CN" b="1" dirty="0" err="1">
                <a:solidFill>
                  <a:srgbClr val="9B2393"/>
                </a:solidFill>
                <a:latin typeface="Menlo" charset="0"/>
              </a:rPr>
              <a:t>struct</a:t>
            </a:r>
            <a:r>
              <a:rPr lang="en-US" altLang="zh-CN" dirty="0">
                <a:solidFill>
                  <a:srgbClr val="9B2393"/>
                </a:solidFill>
                <a:latin typeface="Menlo" charset="0"/>
              </a:rPr>
              <a:t>{</a:t>
            </a:r>
          </a:p>
          <a:p>
            <a:r>
              <a:rPr lang="en-US" altLang="zh-CN" dirty="0">
                <a:solidFill>
                  <a:srgbClr val="000000"/>
                </a:solidFill>
                <a:latin typeface="Menlo" charset="0"/>
              </a:rPr>
              <a:t>    </a:t>
            </a:r>
            <a:r>
              <a:rPr lang="en-US" altLang="zh-CN" dirty="0" err="1">
                <a:solidFill>
                  <a:srgbClr val="1C464A"/>
                </a:solidFill>
                <a:latin typeface="Menlo" charset="0"/>
              </a:rPr>
              <a:t>stacknode</a:t>
            </a:r>
            <a:r>
              <a:rPr lang="en-US" altLang="zh-CN" dirty="0">
                <a:solidFill>
                  <a:srgbClr val="000000"/>
                </a:solidFill>
                <a:latin typeface="Menlo" charset="0"/>
              </a:rPr>
              <a:t> * top;</a:t>
            </a:r>
          </a:p>
          <a:p>
            <a:r>
              <a:rPr lang="en-US" altLang="zh-CN" dirty="0">
                <a:solidFill>
                  <a:srgbClr val="0B4F79"/>
                </a:solidFill>
                <a:latin typeface="Menlo" charset="0"/>
              </a:rPr>
              <a:t>}</a:t>
            </a:r>
            <a:r>
              <a:rPr lang="en-US" altLang="zh-CN" dirty="0" err="1">
                <a:solidFill>
                  <a:srgbClr val="0B4F79"/>
                </a:solidFill>
                <a:latin typeface="Menlo" charset="0"/>
              </a:rPr>
              <a:t>LinkStack</a:t>
            </a:r>
            <a:r>
              <a:rPr lang="en-US" altLang="zh-CN" dirty="0">
                <a:solidFill>
                  <a:srgbClr val="0B4F79"/>
                </a:solidFill>
                <a:latin typeface="Menlo" charset="0"/>
              </a:rPr>
              <a:t>;</a:t>
            </a:r>
            <a:endParaRPr lang="en-US" altLang="zh-CN" dirty="0">
              <a:solidFill>
                <a:srgbClr val="0B4F79"/>
              </a:solidFill>
              <a:effectLst/>
              <a:latin typeface="Menlo" charset="0"/>
            </a:endParaRPr>
          </a:p>
        </p:txBody>
      </p:sp>
      <p:sp>
        <p:nvSpPr>
          <p:cNvPr id="7" name="文本框 6">
            <a:extLst>
              <a:ext uri="{FF2B5EF4-FFF2-40B4-BE49-F238E27FC236}">
                <a16:creationId xmlns:a16="http://schemas.microsoft.com/office/drawing/2014/main" id="{129C146F-448B-7FF8-FB43-4D71503D43F9}"/>
              </a:ext>
            </a:extLst>
          </p:cNvPr>
          <p:cNvSpPr txBox="1"/>
          <p:nvPr/>
        </p:nvSpPr>
        <p:spPr>
          <a:xfrm>
            <a:off x="0" y="0"/>
            <a:ext cx="10784806" cy="523220"/>
          </a:xfrm>
          <a:prstGeom prst="rect">
            <a:avLst/>
          </a:prstGeom>
          <a:noFill/>
        </p:spPr>
        <p:txBody>
          <a:bodyPr wrap="square" rtlCol="0">
            <a:spAutoFit/>
          </a:bodyPr>
          <a:lstStyle/>
          <a:p>
            <a:r>
              <a:rPr kumimoji="1" lang="en-US" altLang="zh-CN" sz="2800" dirty="0">
                <a:latin typeface="STKaiti" charset="-122"/>
                <a:ea typeface="STKaiti" charset="-122"/>
                <a:cs typeface="STKaiti" charset="-122"/>
              </a:rPr>
              <a:t>4</a:t>
            </a:r>
            <a:r>
              <a:rPr kumimoji="1" lang="zh-CN" altLang="en-US" sz="2800" dirty="0">
                <a:latin typeface="STKaiti" charset="-122"/>
                <a:ea typeface="STKaiti" charset="-122"/>
                <a:cs typeface="STKaiti" charset="-122"/>
              </a:rPr>
              <a:t>、栈的链式存储</a:t>
            </a:r>
            <a:endParaRPr kumimoji="1" lang="en-US" altLang="zh-CN" sz="2800" dirty="0">
              <a:latin typeface="STKaiti" charset="-122"/>
              <a:ea typeface="STKaiti" charset="-122"/>
              <a:cs typeface="STKaiti" charset="-122"/>
            </a:endParaRPr>
          </a:p>
        </p:txBody>
      </p:sp>
    </p:spTree>
    <p:extLst>
      <p:ext uri="{BB962C8B-B14F-4D97-AF65-F5344CB8AC3E}">
        <p14:creationId xmlns:p14="http://schemas.microsoft.com/office/powerpoint/2010/main" val="3704436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83080" y="724320"/>
            <a:ext cx="5852160" cy="523220"/>
          </a:xfrm>
          <a:prstGeom prst="rect">
            <a:avLst/>
          </a:prstGeom>
          <a:noFill/>
          <a:ln w="15875">
            <a:noFill/>
          </a:ln>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1" lang="zh-CN" altLang="en-US" sz="2800" b="1" dirty="0">
                <a:latin typeface="STKaiti" charset="-122"/>
                <a:ea typeface="STKaiti" charset="-122"/>
                <a:cs typeface="STKaiti" charset="-122"/>
              </a:rPr>
              <a:t>链栈的基本操作</a:t>
            </a:r>
            <a:r>
              <a:rPr kumimoji="1" lang="en-US" altLang="zh-CN" sz="2800" b="1" dirty="0">
                <a:latin typeface="STKaiti" charset="-122"/>
                <a:ea typeface="STKaiti" charset="-122"/>
                <a:cs typeface="STKaiti" charset="-122"/>
              </a:rPr>
              <a:t>——</a:t>
            </a:r>
            <a:r>
              <a:rPr kumimoji="1" lang="zh-CN" altLang="en-US" sz="2800" b="1" dirty="0">
                <a:latin typeface="STKaiti" charset="-122"/>
                <a:ea typeface="STKaiti" charset="-122"/>
                <a:cs typeface="STKaiti" charset="-122"/>
              </a:rPr>
              <a:t>初始化</a:t>
            </a:r>
            <a:endParaRPr kumimoji="1" lang="en-US" altLang="zh-CN" sz="2800" b="1" dirty="0">
              <a:latin typeface="STKaiti" charset="-122"/>
              <a:ea typeface="STKaiti" charset="-122"/>
              <a:cs typeface="STKaiti" charset="-122"/>
            </a:endParaRPr>
          </a:p>
        </p:txBody>
      </p:sp>
      <p:sp>
        <p:nvSpPr>
          <p:cNvPr id="3" name="矩形 2"/>
          <p:cNvSpPr/>
          <p:nvPr/>
        </p:nvSpPr>
        <p:spPr>
          <a:xfrm>
            <a:off x="2500668" y="1448640"/>
            <a:ext cx="7100532" cy="5262979"/>
          </a:xfrm>
          <a:prstGeom prst="rect">
            <a:avLst/>
          </a:prstGeom>
        </p:spPr>
        <p:txBody>
          <a:bodyPr wrap="square">
            <a:spAutoFit/>
          </a:bodyPr>
          <a:lstStyle/>
          <a:p>
            <a:r>
              <a:rPr lang="en-US" altLang="zh-CN" sz="2400" b="1" dirty="0" err="1">
                <a:solidFill>
                  <a:srgbClr val="9B2393"/>
                </a:solidFill>
                <a:latin typeface="Menlo" charset="0"/>
              </a:rPr>
              <a:t>typedef</a:t>
            </a:r>
            <a:r>
              <a:rPr lang="en-US" altLang="zh-CN" sz="2400" dirty="0">
                <a:solidFill>
                  <a:srgbClr val="9B2393"/>
                </a:solidFill>
                <a:latin typeface="Menlo" charset="0"/>
              </a:rPr>
              <a:t> </a:t>
            </a:r>
            <a:r>
              <a:rPr lang="en-US" altLang="zh-CN" sz="2400" b="1" dirty="0" err="1">
                <a:solidFill>
                  <a:srgbClr val="9B2393"/>
                </a:solidFill>
                <a:latin typeface="Menlo" charset="0"/>
              </a:rPr>
              <a:t>struct</a:t>
            </a:r>
            <a:r>
              <a:rPr lang="en-US" altLang="zh-CN" sz="2400" dirty="0">
                <a:solidFill>
                  <a:srgbClr val="9B2393"/>
                </a:solidFill>
                <a:latin typeface="Menlo" charset="0"/>
              </a:rPr>
              <a:t> </a:t>
            </a:r>
            <a:r>
              <a:rPr lang="en-US" altLang="zh-CN" sz="2400" dirty="0" err="1">
                <a:solidFill>
                  <a:srgbClr val="0B4F79"/>
                </a:solidFill>
                <a:latin typeface="Menlo" charset="0"/>
              </a:rPr>
              <a:t>stacknode</a:t>
            </a:r>
            <a:r>
              <a:rPr lang="en-US" altLang="zh-CN" sz="2400" dirty="0">
                <a:solidFill>
                  <a:srgbClr val="9B2393"/>
                </a:solidFill>
                <a:latin typeface="Menlo" charset="0"/>
              </a:rPr>
              <a:t>{</a:t>
            </a:r>
          </a:p>
          <a:p>
            <a:r>
              <a:rPr lang="en-US" altLang="zh-CN" sz="2400" dirty="0">
                <a:solidFill>
                  <a:srgbClr val="000000"/>
                </a:solidFill>
                <a:latin typeface="Menlo" charset="0"/>
              </a:rPr>
              <a:t>    </a:t>
            </a:r>
            <a:r>
              <a:rPr lang="en-US" altLang="zh-CN" sz="2400" b="1" dirty="0" err="1">
                <a:solidFill>
                  <a:srgbClr val="9B2393"/>
                </a:solidFill>
                <a:latin typeface="Menlo" charset="0"/>
              </a:rPr>
              <a:t>int</a:t>
            </a:r>
            <a:r>
              <a:rPr lang="en-US" altLang="zh-CN" sz="2400" dirty="0">
                <a:solidFill>
                  <a:srgbClr val="000000"/>
                </a:solidFill>
                <a:latin typeface="Menlo" charset="0"/>
              </a:rPr>
              <a:t> data;</a:t>
            </a:r>
          </a:p>
          <a:p>
            <a:r>
              <a:rPr lang="en-US" altLang="zh-CN" sz="2400" dirty="0">
                <a:solidFill>
                  <a:srgbClr val="000000"/>
                </a:solidFill>
                <a:latin typeface="Menlo" charset="0"/>
              </a:rPr>
              <a:t>    </a:t>
            </a:r>
            <a:r>
              <a:rPr lang="en-US" altLang="zh-CN" sz="2400" b="1" dirty="0" err="1">
                <a:solidFill>
                  <a:srgbClr val="9B2393"/>
                </a:solidFill>
                <a:latin typeface="Menlo" charset="0"/>
              </a:rPr>
              <a:t>struct</a:t>
            </a:r>
            <a:r>
              <a:rPr lang="en-US" altLang="zh-CN" sz="2400" dirty="0">
                <a:solidFill>
                  <a:srgbClr val="000000"/>
                </a:solidFill>
                <a:latin typeface="Menlo" charset="0"/>
              </a:rPr>
              <a:t> </a:t>
            </a:r>
            <a:r>
              <a:rPr lang="en-US" altLang="zh-CN" sz="2400" dirty="0" err="1">
                <a:solidFill>
                  <a:srgbClr val="1C464A"/>
                </a:solidFill>
                <a:latin typeface="Menlo" charset="0"/>
              </a:rPr>
              <a:t>stacknode</a:t>
            </a:r>
            <a:r>
              <a:rPr lang="en-US" altLang="zh-CN" sz="2400" dirty="0">
                <a:solidFill>
                  <a:srgbClr val="000000"/>
                </a:solidFill>
                <a:latin typeface="Menlo" charset="0"/>
              </a:rPr>
              <a:t> *next;</a:t>
            </a:r>
          </a:p>
          <a:p>
            <a:r>
              <a:rPr lang="en-US" altLang="zh-CN" sz="2400" dirty="0">
                <a:solidFill>
                  <a:srgbClr val="0B4F79"/>
                </a:solidFill>
                <a:latin typeface="Menlo" charset="0"/>
              </a:rPr>
              <a:t>}</a:t>
            </a:r>
            <a:r>
              <a:rPr lang="en-US" altLang="zh-CN" sz="2400" dirty="0" err="1">
                <a:solidFill>
                  <a:srgbClr val="0B4F79"/>
                </a:solidFill>
                <a:latin typeface="Menlo" charset="0"/>
              </a:rPr>
              <a:t>stacknode</a:t>
            </a:r>
            <a:r>
              <a:rPr lang="en-US" altLang="zh-CN" sz="2400" dirty="0">
                <a:solidFill>
                  <a:srgbClr val="0B4F79"/>
                </a:solidFill>
                <a:latin typeface="Menlo" charset="0"/>
              </a:rPr>
              <a:t>;</a:t>
            </a:r>
          </a:p>
          <a:p>
            <a:br>
              <a:rPr lang="en-US" altLang="zh-CN" sz="2400" dirty="0">
                <a:solidFill>
                  <a:srgbClr val="000000"/>
                </a:solidFill>
                <a:latin typeface="Menlo" charset="0"/>
              </a:rPr>
            </a:br>
            <a:endParaRPr lang="en-US" altLang="zh-CN" sz="2400" dirty="0">
              <a:solidFill>
                <a:srgbClr val="000000"/>
              </a:solidFill>
              <a:latin typeface="Menlo" charset="0"/>
            </a:endParaRPr>
          </a:p>
          <a:p>
            <a:r>
              <a:rPr lang="en-US" altLang="zh-CN" sz="2400" b="1" dirty="0" err="1">
                <a:solidFill>
                  <a:srgbClr val="9B2393"/>
                </a:solidFill>
                <a:latin typeface="Menlo" charset="0"/>
              </a:rPr>
              <a:t>typedef</a:t>
            </a:r>
            <a:r>
              <a:rPr lang="en-US" altLang="zh-CN" sz="2400" dirty="0">
                <a:solidFill>
                  <a:srgbClr val="9B2393"/>
                </a:solidFill>
                <a:latin typeface="Menlo" charset="0"/>
              </a:rPr>
              <a:t> </a:t>
            </a:r>
            <a:r>
              <a:rPr lang="en-US" altLang="zh-CN" sz="2400" b="1" dirty="0" err="1">
                <a:solidFill>
                  <a:srgbClr val="9B2393"/>
                </a:solidFill>
                <a:latin typeface="Menlo" charset="0"/>
              </a:rPr>
              <a:t>struct</a:t>
            </a:r>
            <a:r>
              <a:rPr lang="en-US" altLang="zh-CN" sz="2400" dirty="0">
                <a:solidFill>
                  <a:srgbClr val="9B2393"/>
                </a:solidFill>
                <a:latin typeface="Menlo" charset="0"/>
              </a:rPr>
              <a:t>{</a:t>
            </a:r>
          </a:p>
          <a:p>
            <a:r>
              <a:rPr lang="en-US" altLang="zh-CN" sz="2400" dirty="0">
                <a:solidFill>
                  <a:srgbClr val="000000"/>
                </a:solidFill>
                <a:latin typeface="Menlo" charset="0"/>
              </a:rPr>
              <a:t>    </a:t>
            </a:r>
            <a:r>
              <a:rPr lang="en-US" altLang="zh-CN" sz="2400" dirty="0" err="1">
                <a:solidFill>
                  <a:srgbClr val="1C464A"/>
                </a:solidFill>
                <a:latin typeface="Menlo" charset="0"/>
              </a:rPr>
              <a:t>stacknode</a:t>
            </a:r>
            <a:r>
              <a:rPr lang="en-US" altLang="zh-CN" sz="2400" dirty="0">
                <a:solidFill>
                  <a:srgbClr val="000000"/>
                </a:solidFill>
                <a:latin typeface="Menlo" charset="0"/>
              </a:rPr>
              <a:t> * top;</a:t>
            </a:r>
          </a:p>
          <a:p>
            <a:r>
              <a:rPr lang="en-US" altLang="zh-CN" sz="2400" dirty="0">
                <a:solidFill>
                  <a:srgbClr val="0B4F79"/>
                </a:solidFill>
                <a:latin typeface="Menlo" charset="0"/>
              </a:rPr>
              <a:t>}</a:t>
            </a:r>
            <a:r>
              <a:rPr lang="en-US" altLang="zh-CN" sz="2400" dirty="0" err="1">
                <a:solidFill>
                  <a:srgbClr val="0B4F79"/>
                </a:solidFill>
                <a:latin typeface="Menlo" charset="0"/>
              </a:rPr>
              <a:t>LinkStack</a:t>
            </a:r>
            <a:r>
              <a:rPr lang="en-US" altLang="zh-CN" sz="2400" dirty="0">
                <a:solidFill>
                  <a:srgbClr val="0B4F79"/>
                </a:solidFill>
                <a:latin typeface="Menlo" charset="0"/>
              </a:rPr>
              <a:t>;</a:t>
            </a:r>
          </a:p>
          <a:p>
            <a:br>
              <a:rPr lang="en-US" altLang="zh-CN" sz="2400" dirty="0">
                <a:solidFill>
                  <a:srgbClr val="000000"/>
                </a:solidFill>
                <a:latin typeface="Menlo" charset="0"/>
              </a:rPr>
            </a:br>
            <a:endParaRPr lang="en-US" altLang="zh-CN" sz="2400" dirty="0">
              <a:solidFill>
                <a:srgbClr val="000000"/>
              </a:solidFill>
              <a:latin typeface="Menlo" charset="0"/>
            </a:endParaRPr>
          </a:p>
          <a:p>
            <a:r>
              <a:rPr lang="en-US" altLang="zh-CN" sz="2400" b="1" dirty="0">
                <a:solidFill>
                  <a:srgbClr val="9B2393"/>
                </a:solidFill>
                <a:latin typeface="Menlo" charset="0"/>
              </a:rPr>
              <a:t>void</a:t>
            </a:r>
            <a:r>
              <a:rPr lang="en-US" altLang="zh-CN" sz="2400" dirty="0">
                <a:solidFill>
                  <a:srgbClr val="0F68A0"/>
                </a:solidFill>
                <a:latin typeface="Menlo" charset="0"/>
              </a:rPr>
              <a:t> </a:t>
            </a:r>
            <a:r>
              <a:rPr lang="en-US" altLang="zh-CN" sz="2400" dirty="0" err="1">
                <a:solidFill>
                  <a:srgbClr val="0F68A0"/>
                </a:solidFill>
                <a:latin typeface="Menlo" charset="0"/>
              </a:rPr>
              <a:t>InitStack</a:t>
            </a:r>
            <a:r>
              <a:rPr lang="en-US" altLang="zh-CN" sz="2400" dirty="0">
                <a:solidFill>
                  <a:srgbClr val="0F68A0"/>
                </a:solidFill>
                <a:latin typeface="Menlo" charset="0"/>
              </a:rPr>
              <a:t>(</a:t>
            </a:r>
            <a:r>
              <a:rPr lang="en-US" altLang="zh-CN" sz="2400" dirty="0" err="1">
                <a:solidFill>
                  <a:srgbClr val="1C464A"/>
                </a:solidFill>
                <a:latin typeface="Menlo" charset="0"/>
              </a:rPr>
              <a:t>LinkStack</a:t>
            </a:r>
            <a:r>
              <a:rPr lang="en-US" altLang="zh-CN" sz="2400" dirty="0">
                <a:solidFill>
                  <a:srgbClr val="0F68A0"/>
                </a:solidFill>
                <a:latin typeface="Menlo" charset="0"/>
              </a:rPr>
              <a:t> *ls){</a:t>
            </a:r>
          </a:p>
          <a:p>
            <a:r>
              <a:rPr lang="en-US" altLang="zh-CN" sz="2400" dirty="0">
                <a:solidFill>
                  <a:srgbClr val="000000"/>
                </a:solidFill>
                <a:latin typeface="Menlo" charset="0"/>
              </a:rPr>
              <a:t>    ls-&gt;</a:t>
            </a:r>
            <a:r>
              <a:rPr lang="en-US" altLang="zh-CN" sz="2400" dirty="0">
                <a:solidFill>
                  <a:srgbClr val="326D74"/>
                </a:solidFill>
                <a:latin typeface="Menlo" charset="0"/>
              </a:rPr>
              <a:t>top</a:t>
            </a:r>
            <a:r>
              <a:rPr lang="en-US" altLang="zh-CN" sz="2400" dirty="0">
                <a:solidFill>
                  <a:srgbClr val="000000"/>
                </a:solidFill>
                <a:latin typeface="Menlo" charset="0"/>
              </a:rPr>
              <a:t> = </a:t>
            </a:r>
            <a:r>
              <a:rPr lang="en-US" altLang="zh-CN" sz="2400" b="1" dirty="0">
                <a:solidFill>
                  <a:srgbClr val="9B2393"/>
                </a:solidFill>
                <a:latin typeface="Menlo" charset="0"/>
              </a:rPr>
              <a:t>NULL</a:t>
            </a:r>
            <a:r>
              <a:rPr lang="en-US" altLang="zh-CN" sz="2400" dirty="0">
                <a:solidFill>
                  <a:srgbClr val="000000"/>
                </a:solidFill>
                <a:latin typeface="Menlo" charset="0"/>
              </a:rPr>
              <a:t>;</a:t>
            </a:r>
          </a:p>
          <a:p>
            <a:r>
              <a:rPr lang="en-US" altLang="zh-CN" sz="2400" dirty="0">
                <a:solidFill>
                  <a:srgbClr val="000000"/>
                </a:solidFill>
                <a:latin typeface="Menlo" charset="0"/>
              </a:rPr>
              <a:t>}</a:t>
            </a:r>
            <a:endParaRPr lang="en-US" altLang="zh-CN" sz="2400" dirty="0">
              <a:solidFill>
                <a:srgbClr val="000000"/>
              </a:solidFill>
              <a:effectLst/>
              <a:latin typeface="Menlo" charset="0"/>
            </a:endParaRPr>
          </a:p>
        </p:txBody>
      </p:sp>
      <p:sp>
        <p:nvSpPr>
          <p:cNvPr id="5" name="矩形 4"/>
          <p:cNvSpPr/>
          <p:nvPr/>
        </p:nvSpPr>
        <p:spPr>
          <a:xfrm>
            <a:off x="2441314" y="5440031"/>
            <a:ext cx="6031174" cy="12715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D3404198-6EAE-E346-7617-0E80119C815F}"/>
              </a:ext>
            </a:extLst>
          </p:cNvPr>
          <p:cNvSpPr txBox="1"/>
          <p:nvPr/>
        </p:nvSpPr>
        <p:spPr>
          <a:xfrm>
            <a:off x="320040" y="100550"/>
            <a:ext cx="8778240" cy="523220"/>
          </a:xfrm>
          <a:prstGeom prst="rect">
            <a:avLst/>
          </a:prstGeom>
          <a:noFill/>
        </p:spPr>
        <p:txBody>
          <a:bodyPr wrap="square" rtlCol="0">
            <a:spAutoFit/>
          </a:bodyPr>
          <a:lstStyle/>
          <a:p>
            <a:r>
              <a:rPr kumimoji="1" lang="en-US" altLang="zh-CN" sz="2800" dirty="0">
                <a:latin typeface="STKaiti" charset="-122"/>
                <a:ea typeface="STKaiti" charset="-122"/>
                <a:cs typeface="STKaiti" charset="-122"/>
              </a:rPr>
              <a:t>4</a:t>
            </a:r>
            <a:r>
              <a:rPr kumimoji="1" lang="zh-CN" altLang="en-US" sz="2800" dirty="0">
                <a:latin typeface="STKaiti" charset="-122"/>
                <a:ea typeface="STKaiti" charset="-122"/>
                <a:cs typeface="STKaiti" charset="-122"/>
              </a:rPr>
              <a:t>、栈的链式存储</a:t>
            </a:r>
            <a:endParaRPr kumimoji="1" lang="en-US" altLang="zh-CN" sz="2800" dirty="0">
              <a:latin typeface="STKaiti" charset="-122"/>
              <a:ea typeface="STKaiti" charset="-122"/>
              <a:cs typeface="STKaiti" charset="-122"/>
            </a:endParaRPr>
          </a:p>
        </p:txBody>
      </p:sp>
    </p:spTree>
    <p:extLst>
      <p:ext uri="{BB962C8B-B14F-4D97-AF65-F5344CB8AC3E}">
        <p14:creationId xmlns:p14="http://schemas.microsoft.com/office/powerpoint/2010/main" val="10805809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43100" y="639670"/>
            <a:ext cx="6286500" cy="523220"/>
          </a:xfrm>
          <a:prstGeom prst="rect">
            <a:avLst/>
          </a:prstGeom>
          <a:noFill/>
          <a:ln w="15875">
            <a:noFill/>
          </a:ln>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1" lang="zh-CN" altLang="en-US" sz="2800" b="1" dirty="0">
                <a:latin typeface="STKaiti" charset="-122"/>
                <a:ea typeface="STKaiti" charset="-122"/>
                <a:cs typeface="STKaiti" charset="-122"/>
              </a:rPr>
              <a:t>链栈的基本操作</a:t>
            </a:r>
            <a:r>
              <a:rPr kumimoji="1" lang="en-US" altLang="zh-CN" sz="2800" b="1" dirty="0">
                <a:latin typeface="STKaiti" charset="-122"/>
                <a:ea typeface="STKaiti" charset="-122"/>
                <a:cs typeface="STKaiti" charset="-122"/>
              </a:rPr>
              <a:t>——</a:t>
            </a:r>
            <a:r>
              <a:rPr kumimoji="1" lang="zh-CN" altLang="en-US" sz="2800" b="1" dirty="0">
                <a:latin typeface="STKaiti" charset="-122"/>
                <a:ea typeface="STKaiti" charset="-122"/>
                <a:cs typeface="STKaiti" charset="-122"/>
              </a:rPr>
              <a:t>进栈</a:t>
            </a:r>
            <a:r>
              <a:rPr kumimoji="1" lang="en-US" altLang="zh-CN" sz="2800" b="1" dirty="0">
                <a:latin typeface="STKaiti" charset="-122"/>
                <a:ea typeface="STKaiti" charset="-122"/>
                <a:cs typeface="STKaiti" charset="-122"/>
              </a:rPr>
              <a:t>/</a:t>
            </a:r>
            <a:r>
              <a:rPr kumimoji="1" lang="zh-CN" altLang="en-US" sz="2800" b="1" dirty="0">
                <a:latin typeface="STKaiti" charset="-122"/>
                <a:ea typeface="STKaiti" charset="-122"/>
                <a:cs typeface="STKaiti" charset="-122"/>
              </a:rPr>
              <a:t>入栈</a:t>
            </a:r>
            <a:endParaRPr kumimoji="1" lang="en-US" altLang="zh-CN" sz="2800" b="1" dirty="0">
              <a:latin typeface="STKaiti" charset="-122"/>
              <a:ea typeface="STKaiti" charset="-122"/>
              <a:cs typeface="STKaiti" charset="-122"/>
            </a:endParaRPr>
          </a:p>
        </p:txBody>
      </p:sp>
      <p:sp>
        <p:nvSpPr>
          <p:cNvPr id="6" name="矩形 5"/>
          <p:cNvSpPr/>
          <p:nvPr/>
        </p:nvSpPr>
        <p:spPr>
          <a:xfrm>
            <a:off x="1519237" y="3546426"/>
            <a:ext cx="9467850" cy="2677656"/>
          </a:xfrm>
          <a:prstGeom prst="rect">
            <a:avLst/>
          </a:prstGeom>
        </p:spPr>
        <p:txBody>
          <a:bodyPr wrap="square">
            <a:spAutoFit/>
          </a:bodyPr>
          <a:lstStyle/>
          <a:p>
            <a:r>
              <a:rPr lang="en-US" altLang="zh-CN" sz="2400" b="1" dirty="0">
                <a:solidFill>
                  <a:srgbClr val="9B2393"/>
                </a:solidFill>
                <a:latin typeface="Menlo" charset="0"/>
              </a:rPr>
              <a:t>void</a:t>
            </a:r>
            <a:r>
              <a:rPr lang="en-US" altLang="zh-CN" sz="2400" dirty="0">
                <a:solidFill>
                  <a:srgbClr val="000000"/>
                </a:solidFill>
                <a:latin typeface="Menlo" charset="0"/>
              </a:rPr>
              <a:t> </a:t>
            </a:r>
            <a:r>
              <a:rPr lang="en-US" altLang="zh-CN" sz="2400" dirty="0">
                <a:solidFill>
                  <a:srgbClr val="0F68A0"/>
                </a:solidFill>
                <a:latin typeface="Menlo" charset="0"/>
              </a:rPr>
              <a:t>Push</a:t>
            </a:r>
            <a:r>
              <a:rPr lang="en-US" altLang="zh-CN" sz="2400" dirty="0">
                <a:solidFill>
                  <a:srgbClr val="000000"/>
                </a:solidFill>
                <a:latin typeface="Menlo" charset="0"/>
              </a:rPr>
              <a:t>(</a:t>
            </a:r>
            <a:r>
              <a:rPr lang="en-US" altLang="zh-CN" sz="2400" dirty="0" err="1">
                <a:solidFill>
                  <a:srgbClr val="1C464A"/>
                </a:solidFill>
                <a:latin typeface="Menlo" charset="0"/>
              </a:rPr>
              <a:t>LinkStack</a:t>
            </a:r>
            <a:r>
              <a:rPr lang="en-US" altLang="zh-CN" sz="2400" dirty="0">
                <a:solidFill>
                  <a:srgbClr val="000000"/>
                </a:solidFill>
                <a:latin typeface="Menlo" charset="0"/>
              </a:rPr>
              <a:t> *ls, </a:t>
            </a:r>
            <a:r>
              <a:rPr lang="en-US" altLang="zh-CN" sz="2400" b="1" dirty="0" err="1">
                <a:solidFill>
                  <a:srgbClr val="9B2393"/>
                </a:solidFill>
                <a:latin typeface="Menlo" charset="0"/>
              </a:rPr>
              <a:t>int</a:t>
            </a:r>
            <a:r>
              <a:rPr lang="en-US" altLang="zh-CN" sz="2400" dirty="0">
                <a:solidFill>
                  <a:srgbClr val="000000"/>
                </a:solidFill>
                <a:latin typeface="Menlo" charset="0"/>
              </a:rPr>
              <a:t> x){</a:t>
            </a:r>
          </a:p>
          <a:p>
            <a:r>
              <a:rPr lang="en-US" altLang="zh-CN" sz="2400" dirty="0">
                <a:solidFill>
                  <a:srgbClr val="000000"/>
                </a:solidFill>
                <a:latin typeface="Menlo" charset="0"/>
              </a:rPr>
              <a:t>    </a:t>
            </a:r>
            <a:r>
              <a:rPr lang="en-US" altLang="zh-CN" sz="2400" dirty="0" err="1">
                <a:solidFill>
                  <a:srgbClr val="1C464A"/>
                </a:solidFill>
                <a:latin typeface="Menlo" charset="0"/>
              </a:rPr>
              <a:t>stacknode</a:t>
            </a:r>
            <a:r>
              <a:rPr lang="en-US" altLang="zh-CN" sz="2400" dirty="0">
                <a:solidFill>
                  <a:srgbClr val="000000"/>
                </a:solidFill>
                <a:latin typeface="Menlo" charset="0"/>
              </a:rPr>
              <a:t> *s = </a:t>
            </a:r>
            <a:r>
              <a:rPr lang="en-US" altLang="zh-CN" sz="2400" b="1" dirty="0">
                <a:solidFill>
                  <a:srgbClr val="9B2393"/>
                </a:solidFill>
                <a:latin typeface="Menlo" charset="0"/>
              </a:rPr>
              <a:t>NULL</a:t>
            </a:r>
            <a:r>
              <a:rPr lang="en-US" altLang="zh-CN" sz="2400" dirty="0">
                <a:solidFill>
                  <a:srgbClr val="000000"/>
                </a:solidFill>
                <a:latin typeface="Menlo" charset="0"/>
              </a:rPr>
              <a:t>;</a:t>
            </a:r>
          </a:p>
          <a:p>
            <a:r>
              <a:rPr lang="en-US" altLang="zh-CN" sz="2400" dirty="0">
                <a:solidFill>
                  <a:srgbClr val="1C464A"/>
                </a:solidFill>
                <a:latin typeface="Menlo" charset="0"/>
              </a:rPr>
              <a:t>    s = (</a:t>
            </a:r>
            <a:r>
              <a:rPr lang="en-US" altLang="zh-CN" sz="2400" dirty="0" err="1">
                <a:solidFill>
                  <a:srgbClr val="1C464A"/>
                </a:solidFill>
                <a:latin typeface="Menlo" charset="0"/>
              </a:rPr>
              <a:t>stacknode</a:t>
            </a:r>
            <a:r>
              <a:rPr lang="en-US" altLang="zh-CN" sz="2400" dirty="0">
                <a:solidFill>
                  <a:srgbClr val="1C464A"/>
                </a:solidFill>
                <a:latin typeface="Menlo" charset="0"/>
              </a:rPr>
              <a:t> *)</a:t>
            </a:r>
            <a:r>
              <a:rPr lang="en-US" altLang="zh-CN" sz="2400" dirty="0" err="1">
                <a:solidFill>
                  <a:srgbClr val="6C36A9"/>
                </a:solidFill>
                <a:latin typeface="Menlo" charset="0"/>
              </a:rPr>
              <a:t>malloc</a:t>
            </a:r>
            <a:r>
              <a:rPr lang="en-US" altLang="zh-CN" sz="2400" dirty="0">
                <a:solidFill>
                  <a:srgbClr val="1C464A"/>
                </a:solidFill>
                <a:latin typeface="Menlo" charset="0"/>
              </a:rPr>
              <a:t>(</a:t>
            </a:r>
            <a:r>
              <a:rPr lang="en-US" altLang="zh-CN" sz="2400" b="1" dirty="0" err="1">
                <a:solidFill>
                  <a:srgbClr val="9B2393"/>
                </a:solidFill>
                <a:latin typeface="Menlo" charset="0"/>
              </a:rPr>
              <a:t>sizeof</a:t>
            </a:r>
            <a:r>
              <a:rPr lang="en-US" altLang="zh-CN" sz="2400" dirty="0">
                <a:solidFill>
                  <a:srgbClr val="1C464A"/>
                </a:solidFill>
                <a:latin typeface="Menlo" charset="0"/>
              </a:rPr>
              <a:t>(</a:t>
            </a:r>
            <a:r>
              <a:rPr lang="en-US" altLang="zh-CN" sz="2400" dirty="0" err="1">
                <a:solidFill>
                  <a:srgbClr val="1C464A"/>
                </a:solidFill>
                <a:latin typeface="Menlo" charset="0"/>
              </a:rPr>
              <a:t>stacknode</a:t>
            </a:r>
            <a:r>
              <a:rPr lang="en-US" altLang="zh-CN" sz="2400" dirty="0">
                <a:solidFill>
                  <a:srgbClr val="1C464A"/>
                </a:solidFill>
                <a:latin typeface="Menlo" charset="0"/>
              </a:rPr>
              <a:t>));</a:t>
            </a:r>
          </a:p>
          <a:p>
            <a:r>
              <a:rPr lang="en-US" altLang="zh-CN" sz="2400" dirty="0">
                <a:solidFill>
                  <a:srgbClr val="000000"/>
                </a:solidFill>
                <a:latin typeface="Menlo" charset="0"/>
              </a:rPr>
              <a:t>    s -&gt;</a:t>
            </a:r>
            <a:r>
              <a:rPr lang="en-US" altLang="zh-CN" sz="2400" dirty="0">
                <a:solidFill>
                  <a:srgbClr val="326D74"/>
                </a:solidFill>
                <a:latin typeface="Menlo" charset="0"/>
              </a:rPr>
              <a:t>data</a:t>
            </a:r>
            <a:r>
              <a:rPr lang="en-US" altLang="zh-CN" sz="2400" dirty="0">
                <a:solidFill>
                  <a:srgbClr val="000000"/>
                </a:solidFill>
                <a:latin typeface="Menlo" charset="0"/>
              </a:rPr>
              <a:t> = x;</a:t>
            </a:r>
          </a:p>
          <a:p>
            <a:r>
              <a:rPr lang="en-US" altLang="zh-CN" sz="2400" dirty="0">
                <a:solidFill>
                  <a:srgbClr val="000000"/>
                </a:solidFill>
                <a:latin typeface="Menlo" charset="0"/>
              </a:rPr>
              <a:t>    s -&gt;</a:t>
            </a:r>
            <a:r>
              <a:rPr lang="en-US" altLang="zh-CN" sz="2400" dirty="0">
                <a:solidFill>
                  <a:srgbClr val="326D74"/>
                </a:solidFill>
                <a:latin typeface="Menlo" charset="0"/>
              </a:rPr>
              <a:t>next</a:t>
            </a:r>
            <a:r>
              <a:rPr lang="en-US" altLang="zh-CN" sz="2400" dirty="0">
                <a:solidFill>
                  <a:srgbClr val="000000"/>
                </a:solidFill>
                <a:latin typeface="Menlo" charset="0"/>
              </a:rPr>
              <a:t> = ls-&gt;</a:t>
            </a:r>
            <a:r>
              <a:rPr lang="en-US" altLang="zh-CN" sz="2400" dirty="0">
                <a:solidFill>
                  <a:srgbClr val="326D74"/>
                </a:solidFill>
                <a:latin typeface="Menlo" charset="0"/>
              </a:rPr>
              <a:t>top</a:t>
            </a:r>
            <a:r>
              <a:rPr lang="en-US" altLang="zh-CN" sz="2400" dirty="0">
                <a:solidFill>
                  <a:srgbClr val="000000"/>
                </a:solidFill>
                <a:latin typeface="Menlo" charset="0"/>
              </a:rPr>
              <a:t>;</a:t>
            </a:r>
          </a:p>
          <a:p>
            <a:r>
              <a:rPr lang="en-US" altLang="zh-CN" sz="2400" dirty="0">
                <a:solidFill>
                  <a:srgbClr val="000000"/>
                </a:solidFill>
                <a:latin typeface="Menlo" charset="0"/>
              </a:rPr>
              <a:t>    ls -&gt;</a:t>
            </a:r>
            <a:r>
              <a:rPr lang="en-US" altLang="zh-CN" sz="2400" dirty="0">
                <a:solidFill>
                  <a:srgbClr val="326D74"/>
                </a:solidFill>
                <a:latin typeface="Menlo" charset="0"/>
              </a:rPr>
              <a:t>top</a:t>
            </a:r>
            <a:r>
              <a:rPr lang="en-US" altLang="zh-CN" sz="2400" dirty="0">
                <a:solidFill>
                  <a:srgbClr val="000000"/>
                </a:solidFill>
                <a:latin typeface="Menlo" charset="0"/>
              </a:rPr>
              <a:t> = s;</a:t>
            </a:r>
          </a:p>
          <a:p>
            <a:r>
              <a:rPr lang="en-US" altLang="zh-CN" sz="2400" dirty="0">
                <a:solidFill>
                  <a:srgbClr val="000000"/>
                </a:solidFill>
                <a:latin typeface="Menlo" charset="0"/>
              </a:rPr>
              <a:t>}</a:t>
            </a:r>
            <a:endParaRPr lang="en-US" altLang="zh-CN" sz="2400" dirty="0">
              <a:solidFill>
                <a:srgbClr val="000000"/>
              </a:solidFill>
              <a:effectLst/>
              <a:latin typeface="Menlo" charset="0"/>
            </a:endParaRPr>
          </a:p>
        </p:txBody>
      </p:sp>
      <p:sp>
        <p:nvSpPr>
          <p:cNvPr id="7" name="文本框 6"/>
          <p:cNvSpPr txBox="1"/>
          <p:nvPr/>
        </p:nvSpPr>
        <p:spPr>
          <a:xfrm>
            <a:off x="591803" y="1521148"/>
            <a:ext cx="9601200" cy="1815882"/>
          </a:xfrm>
          <a:prstGeom prst="rect">
            <a:avLst/>
          </a:prstGeom>
          <a:noFill/>
          <a:ln w="15875">
            <a:noFill/>
          </a:ln>
        </p:spPr>
        <p:txBody>
          <a:bodyPr wrap="square" rtlCol="0">
            <a:spAutoFit/>
          </a:bodyPr>
          <a:lstStyle/>
          <a:p>
            <a:pPr marL="457200" marR="0" lvl="0" indent="-457200" defTabSz="914400" eaLnBrk="1" fontAlgn="auto" latinLnBrk="0" hangingPunct="1">
              <a:lnSpc>
                <a:spcPct val="100000"/>
              </a:lnSpc>
              <a:spcBef>
                <a:spcPts val="0"/>
              </a:spcBef>
              <a:spcAft>
                <a:spcPts val="0"/>
              </a:spcAft>
              <a:buClrTx/>
              <a:buSzTx/>
              <a:buFont typeface="Arial" charset="0"/>
              <a:buChar char="•"/>
              <a:tabLst/>
              <a:defRPr/>
            </a:pPr>
            <a:r>
              <a:rPr kumimoji="1" lang="zh-CN" altLang="en-US" sz="2800" b="1" dirty="0">
                <a:latin typeface="STKaiti" charset="-122"/>
                <a:ea typeface="STKaiti" charset="-122"/>
                <a:cs typeface="STKaiti" charset="-122"/>
              </a:rPr>
              <a:t>生成新结点</a:t>
            </a:r>
            <a:r>
              <a:rPr kumimoji="1" lang="en-US" altLang="zh-CN" sz="2800" b="1" dirty="0">
                <a:latin typeface="STKaiti" charset="-122"/>
                <a:ea typeface="STKaiti" charset="-122"/>
                <a:cs typeface="STKaiti" charset="-122"/>
              </a:rPr>
              <a:t>s</a:t>
            </a:r>
          </a:p>
          <a:p>
            <a:pPr marL="457200" marR="0" lvl="0" indent="-457200" defTabSz="914400" eaLnBrk="1" fontAlgn="auto" latinLnBrk="0" hangingPunct="1">
              <a:lnSpc>
                <a:spcPct val="100000"/>
              </a:lnSpc>
              <a:spcBef>
                <a:spcPts val="0"/>
              </a:spcBef>
              <a:spcAft>
                <a:spcPts val="0"/>
              </a:spcAft>
              <a:buClrTx/>
              <a:buSzTx/>
              <a:buFont typeface="Arial" charset="0"/>
              <a:buChar char="•"/>
              <a:tabLst/>
              <a:defRPr/>
            </a:pPr>
            <a:r>
              <a:rPr kumimoji="1" lang="zh-CN" altLang="en-US" sz="2800" b="1" dirty="0">
                <a:latin typeface="STKaiti" charset="-122"/>
                <a:ea typeface="STKaiti" charset="-122"/>
                <a:cs typeface="STKaiti" charset="-122"/>
              </a:rPr>
              <a:t>新结点</a:t>
            </a:r>
            <a:r>
              <a:rPr kumimoji="1" lang="en-US" altLang="zh-CN" sz="2800" b="1" dirty="0">
                <a:latin typeface="STKaiti" charset="-122"/>
                <a:ea typeface="STKaiti" charset="-122"/>
                <a:cs typeface="STKaiti" charset="-122"/>
              </a:rPr>
              <a:t>s</a:t>
            </a:r>
            <a:r>
              <a:rPr kumimoji="1" lang="zh-CN" altLang="en-US" sz="2800" b="1" dirty="0">
                <a:latin typeface="STKaiti" charset="-122"/>
                <a:ea typeface="STKaiti" charset="-122"/>
                <a:cs typeface="STKaiti" charset="-122"/>
              </a:rPr>
              <a:t>的数据域为待入栈数据元素值</a:t>
            </a:r>
            <a:endParaRPr kumimoji="1" lang="en-US" altLang="zh-CN" sz="2800" b="1" dirty="0">
              <a:latin typeface="STKaiti" charset="-122"/>
              <a:ea typeface="STKaiti" charset="-122"/>
              <a:cs typeface="STKaiti" charset="-122"/>
            </a:endParaRPr>
          </a:p>
          <a:p>
            <a:pPr marL="457200" marR="0" lvl="0" indent="-457200" defTabSz="914400" eaLnBrk="1" fontAlgn="auto" latinLnBrk="0" hangingPunct="1">
              <a:lnSpc>
                <a:spcPct val="100000"/>
              </a:lnSpc>
              <a:spcBef>
                <a:spcPts val="0"/>
              </a:spcBef>
              <a:spcAft>
                <a:spcPts val="0"/>
              </a:spcAft>
              <a:buClrTx/>
              <a:buSzTx/>
              <a:buFont typeface="Arial" charset="0"/>
              <a:buChar char="•"/>
              <a:tabLst/>
              <a:defRPr/>
            </a:pPr>
            <a:r>
              <a:rPr kumimoji="1" lang="zh-CN" altLang="en-US" sz="2800" b="1" dirty="0">
                <a:latin typeface="STKaiti" charset="-122"/>
                <a:ea typeface="STKaiti" charset="-122"/>
                <a:cs typeface="STKaiti" charset="-122"/>
              </a:rPr>
              <a:t>链入新结点</a:t>
            </a:r>
            <a:r>
              <a:rPr kumimoji="1" lang="en-US" altLang="zh-CN" sz="2800" b="1" dirty="0">
                <a:latin typeface="STKaiti" charset="-122"/>
                <a:ea typeface="STKaiti" charset="-122"/>
                <a:cs typeface="STKaiti" charset="-122"/>
              </a:rPr>
              <a:t>s</a:t>
            </a:r>
          </a:p>
          <a:p>
            <a:pPr marL="457200" marR="0" lvl="0" indent="-457200" defTabSz="914400" eaLnBrk="1" fontAlgn="auto" latinLnBrk="0" hangingPunct="1">
              <a:lnSpc>
                <a:spcPct val="100000"/>
              </a:lnSpc>
              <a:spcBef>
                <a:spcPts val="0"/>
              </a:spcBef>
              <a:spcAft>
                <a:spcPts val="0"/>
              </a:spcAft>
              <a:buClrTx/>
              <a:buSzTx/>
              <a:buFont typeface="Arial" charset="0"/>
              <a:buChar char="•"/>
              <a:tabLst/>
              <a:defRPr/>
            </a:pPr>
            <a:r>
              <a:rPr kumimoji="1" lang="zh-CN" altLang="en-US" sz="2800" b="1" dirty="0">
                <a:latin typeface="STKaiti" charset="-122"/>
                <a:ea typeface="STKaiti" charset="-122"/>
                <a:cs typeface="STKaiti" charset="-122"/>
              </a:rPr>
              <a:t>修改栈顶指针</a:t>
            </a:r>
            <a:r>
              <a:rPr kumimoji="1" lang="en-US" altLang="zh-CN" sz="2800" b="1" dirty="0">
                <a:latin typeface="STKaiti" charset="-122"/>
                <a:ea typeface="STKaiti" charset="-122"/>
                <a:cs typeface="STKaiti" charset="-122"/>
              </a:rPr>
              <a:t>top</a:t>
            </a:r>
          </a:p>
        </p:txBody>
      </p:sp>
      <p:sp>
        <p:nvSpPr>
          <p:cNvPr id="8" name="文本框 7">
            <a:extLst>
              <a:ext uri="{FF2B5EF4-FFF2-40B4-BE49-F238E27FC236}">
                <a16:creationId xmlns:a16="http://schemas.microsoft.com/office/drawing/2014/main" id="{19B77D56-8399-703D-3AF4-091D18ADC420}"/>
              </a:ext>
            </a:extLst>
          </p:cNvPr>
          <p:cNvSpPr txBox="1"/>
          <p:nvPr/>
        </p:nvSpPr>
        <p:spPr>
          <a:xfrm>
            <a:off x="0" y="0"/>
            <a:ext cx="10784806" cy="523220"/>
          </a:xfrm>
          <a:prstGeom prst="rect">
            <a:avLst/>
          </a:prstGeom>
          <a:noFill/>
        </p:spPr>
        <p:txBody>
          <a:bodyPr wrap="square" rtlCol="0">
            <a:spAutoFit/>
          </a:bodyPr>
          <a:lstStyle/>
          <a:p>
            <a:r>
              <a:rPr kumimoji="1" lang="en-US" altLang="zh-CN" sz="2800" dirty="0">
                <a:latin typeface="STKaiti" charset="-122"/>
                <a:ea typeface="STKaiti" charset="-122"/>
                <a:cs typeface="STKaiti" charset="-122"/>
              </a:rPr>
              <a:t>4</a:t>
            </a:r>
            <a:r>
              <a:rPr kumimoji="1" lang="zh-CN" altLang="en-US" sz="2800" dirty="0">
                <a:latin typeface="STKaiti" charset="-122"/>
                <a:ea typeface="STKaiti" charset="-122"/>
                <a:cs typeface="STKaiti" charset="-122"/>
              </a:rPr>
              <a:t>、栈的链式存储</a:t>
            </a:r>
            <a:endParaRPr kumimoji="1" lang="en-US" altLang="zh-CN" sz="2800" dirty="0">
              <a:latin typeface="STKaiti" charset="-122"/>
              <a:ea typeface="STKaiti" charset="-122"/>
              <a:cs typeface="STKaiti" charset="-122"/>
            </a:endParaRPr>
          </a:p>
        </p:txBody>
      </p:sp>
    </p:spTree>
    <p:extLst>
      <p:ext uri="{BB962C8B-B14F-4D97-AF65-F5344CB8AC3E}">
        <p14:creationId xmlns:p14="http://schemas.microsoft.com/office/powerpoint/2010/main" val="42435190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817370" y="677472"/>
            <a:ext cx="5337810" cy="523220"/>
          </a:xfrm>
          <a:prstGeom prst="rect">
            <a:avLst/>
          </a:prstGeom>
          <a:noFill/>
          <a:ln w="15875">
            <a:noFill/>
          </a:ln>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1" lang="zh-CN" altLang="en-US" sz="2800" b="1" dirty="0">
                <a:latin typeface="STKaiti" charset="-122"/>
                <a:ea typeface="STKaiti" charset="-122"/>
                <a:cs typeface="STKaiti" charset="-122"/>
              </a:rPr>
              <a:t>链栈的基本操作</a:t>
            </a:r>
            <a:r>
              <a:rPr kumimoji="1" lang="en-US" altLang="zh-CN" sz="2800" b="1" dirty="0">
                <a:latin typeface="STKaiti" charset="-122"/>
                <a:ea typeface="STKaiti" charset="-122"/>
                <a:cs typeface="STKaiti" charset="-122"/>
              </a:rPr>
              <a:t>——</a:t>
            </a:r>
            <a:r>
              <a:rPr kumimoji="1" lang="zh-CN" altLang="en-US" sz="2800" b="1" dirty="0">
                <a:latin typeface="STKaiti" charset="-122"/>
                <a:ea typeface="STKaiti" charset="-122"/>
                <a:cs typeface="STKaiti" charset="-122"/>
              </a:rPr>
              <a:t>出栈</a:t>
            </a:r>
            <a:endParaRPr kumimoji="1" lang="en-US" altLang="zh-CN" sz="2800" b="1" dirty="0">
              <a:latin typeface="STKaiti" charset="-122"/>
              <a:ea typeface="STKaiti" charset="-122"/>
              <a:cs typeface="STKaiti" charset="-122"/>
            </a:endParaRPr>
          </a:p>
        </p:txBody>
      </p:sp>
      <p:sp>
        <p:nvSpPr>
          <p:cNvPr id="7" name="文本框 6"/>
          <p:cNvSpPr txBox="1"/>
          <p:nvPr/>
        </p:nvSpPr>
        <p:spPr>
          <a:xfrm>
            <a:off x="0" y="1566868"/>
            <a:ext cx="9601200" cy="1384995"/>
          </a:xfrm>
          <a:prstGeom prst="rect">
            <a:avLst/>
          </a:prstGeom>
          <a:noFill/>
          <a:ln w="15875">
            <a:noFill/>
          </a:ln>
        </p:spPr>
        <p:txBody>
          <a:bodyPr wrap="square" rtlCol="0">
            <a:spAutoFit/>
          </a:bodyPr>
          <a:lstStyle/>
          <a:p>
            <a:pPr marL="457200" marR="0" lvl="0" indent="-457200" defTabSz="914400" eaLnBrk="1" fontAlgn="auto" latinLnBrk="0" hangingPunct="1">
              <a:lnSpc>
                <a:spcPct val="100000"/>
              </a:lnSpc>
              <a:spcBef>
                <a:spcPts val="0"/>
              </a:spcBef>
              <a:spcAft>
                <a:spcPts val="0"/>
              </a:spcAft>
              <a:buClrTx/>
              <a:buSzTx/>
              <a:buFont typeface="Arial" charset="0"/>
              <a:buChar char="•"/>
              <a:tabLst/>
              <a:defRPr/>
            </a:pPr>
            <a:r>
              <a:rPr kumimoji="1" lang="zh-CN" altLang="en-US" sz="2800" b="1" dirty="0">
                <a:latin typeface="STKaiti" charset="-122"/>
                <a:ea typeface="STKaiti" charset="-122"/>
                <a:cs typeface="STKaiti" charset="-122"/>
              </a:rPr>
              <a:t>判断是否是空栈</a:t>
            </a:r>
            <a:endParaRPr kumimoji="1" lang="en-US" altLang="zh-CN" sz="2800" b="1" dirty="0">
              <a:latin typeface="STKaiti" charset="-122"/>
              <a:ea typeface="STKaiti" charset="-122"/>
              <a:cs typeface="STKaiti" charset="-122"/>
            </a:endParaRPr>
          </a:p>
          <a:p>
            <a:pPr marL="457200" marR="0" lvl="0" indent="-457200" defTabSz="914400" eaLnBrk="1" fontAlgn="auto" latinLnBrk="0" hangingPunct="1">
              <a:lnSpc>
                <a:spcPct val="100000"/>
              </a:lnSpc>
              <a:spcBef>
                <a:spcPts val="0"/>
              </a:spcBef>
              <a:spcAft>
                <a:spcPts val="0"/>
              </a:spcAft>
              <a:buClrTx/>
              <a:buSzTx/>
              <a:buFont typeface="Arial" charset="0"/>
              <a:buChar char="•"/>
              <a:tabLst/>
              <a:defRPr/>
            </a:pPr>
            <a:r>
              <a:rPr kumimoji="1" lang="zh-CN" altLang="en-US" sz="2800" b="1" dirty="0">
                <a:latin typeface="STKaiti" charset="-122"/>
                <a:ea typeface="STKaiti" charset="-122"/>
                <a:cs typeface="STKaiti" charset="-122"/>
              </a:rPr>
              <a:t>取栈顶元素</a:t>
            </a:r>
            <a:endParaRPr kumimoji="1" lang="en-US" altLang="zh-CN" sz="2800" b="1" dirty="0">
              <a:latin typeface="STKaiti" charset="-122"/>
              <a:ea typeface="STKaiti" charset="-122"/>
              <a:cs typeface="STKaiti" charset="-122"/>
            </a:endParaRPr>
          </a:p>
          <a:p>
            <a:pPr marL="457200" marR="0" lvl="0" indent="-457200" defTabSz="914400" eaLnBrk="1" fontAlgn="auto" latinLnBrk="0" hangingPunct="1">
              <a:lnSpc>
                <a:spcPct val="100000"/>
              </a:lnSpc>
              <a:spcBef>
                <a:spcPts val="0"/>
              </a:spcBef>
              <a:spcAft>
                <a:spcPts val="0"/>
              </a:spcAft>
              <a:buClrTx/>
              <a:buSzTx/>
              <a:buFont typeface="Arial" charset="0"/>
              <a:buChar char="•"/>
              <a:tabLst/>
              <a:defRPr/>
            </a:pPr>
            <a:r>
              <a:rPr kumimoji="1" lang="zh-CN" altLang="en-US" sz="2800" b="1" dirty="0">
                <a:latin typeface="STKaiti" charset="-122"/>
                <a:ea typeface="STKaiti" charset="-122"/>
                <a:cs typeface="STKaiti" charset="-122"/>
              </a:rPr>
              <a:t>删除栈顶元素</a:t>
            </a:r>
            <a:endParaRPr kumimoji="1" lang="en-US" altLang="zh-CN" sz="2800" b="1" dirty="0">
              <a:latin typeface="STKaiti" charset="-122"/>
              <a:ea typeface="STKaiti" charset="-122"/>
              <a:cs typeface="STKaiti" charset="-122"/>
            </a:endParaRPr>
          </a:p>
        </p:txBody>
      </p:sp>
      <p:sp>
        <p:nvSpPr>
          <p:cNvPr id="3" name="矩形 2"/>
          <p:cNvSpPr/>
          <p:nvPr/>
        </p:nvSpPr>
        <p:spPr>
          <a:xfrm>
            <a:off x="3648073" y="1778793"/>
            <a:ext cx="8253413" cy="4093428"/>
          </a:xfrm>
          <a:prstGeom prst="rect">
            <a:avLst/>
          </a:prstGeom>
        </p:spPr>
        <p:txBody>
          <a:bodyPr wrap="square">
            <a:spAutoFit/>
          </a:bodyPr>
          <a:lstStyle/>
          <a:p>
            <a:r>
              <a:rPr lang="is-IS" altLang="zh-CN" sz="2000" b="1" dirty="0">
                <a:solidFill>
                  <a:srgbClr val="9B2393"/>
                </a:solidFill>
                <a:latin typeface="Menlo" charset="0"/>
              </a:rPr>
              <a:t>int</a:t>
            </a:r>
            <a:r>
              <a:rPr lang="is-IS" altLang="zh-CN" sz="2000" dirty="0">
                <a:solidFill>
                  <a:srgbClr val="1C464A"/>
                </a:solidFill>
                <a:latin typeface="Menlo" charset="0"/>
              </a:rPr>
              <a:t> </a:t>
            </a:r>
            <a:r>
              <a:rPr lang="is-IS" altLang="zh-CN" sz="2000" dirty="0">
                <a:solidFill>
                  <a:srgbClr val="0F68A0"/>
                </a:solidFill>
                <a:latin typeface="Menlo" charset="0"/>
              </a:rPr>
              <a:t>Pop</a:t>
            </a:r>
            <a:r>
              <a:rPr lang="is-IS" altLang="zh-CN" sz="2000" dirty="0">
                <a:solidFill>
                  <a:srgbClr val="1C464A"/>
                </a:solidFill>
                <a:latin typeface="Menlo" charset="0"/>
              </a:rPr>
              <a:t>(LinkStack *ls){</a:t>
            </a:r>
          </a:p>
          <a:p>
            <a:r>
              <a:rPr lang="is-IS" altLang="zh-CN" sz="2000" dirty="0">
                <a:solidFill>
                  <a:srgbClr val="000000"/>
                </a:solidFill>
                <a:latin typeface="Menlo" charset="0"/>
              </a:rPr>
              <a:t>    </a:t>
            </a:r>
            <a:r>
              <a:rPr lang="is-IS" altLang="zh-CN" sz="2000" dirty="0">
                <a:solidFill>
                  <a:srgbClr val="1C464A"/>
                </a:solidFill>
                <a:latin typeface="Menlo" charset="0"/>
              </a:rPr>
              <a:t>stacknode</a:t>
            </a:r>
            <a:r>
              <a:rPr lang="is-IS" altLang="zh-CN" sz="2000" dirty="0">
                <a:solidFill>
                  <a:srgbClr val="000000"/>
                </a:solidFill>
                <a:latin typeface="Menlo" charset="0"/>
              </a:rPr>
              <a:t> *p = </a:t>
            </a:r>
            <a:r>
              <a:rPr lang="is-IS" altLang="zh-CN" sz="2000" b="1" dirty="0">
                <a:solidFill>
                  <a:srgbClr val="9B2393"/>
                </a:solidFill>
                <a:latin typeface="Menlo" charset="0"/>
              </a:rPr>
              <a:t>NULL</a:t>
            </a:r>
            <a:r>
              <a:rPr lang="is-IS" altLang="zh-CN" sz="2000" dirty="0">
                <a:solidFill>
                  <a:srgbClr val="000000"/>
                </a:solidFill>
                <a:latin typeface="Menlo" charset="0"/>
              </a:rPr>
              <a:t>;</a:t>
            </a:r>
          </a:p>
          <a:p>
            <a:r>
              <a:rPr lang="is-IS" altLang="zh-CN" sz="2000" dirty="0">
                <a:solidFill>
                  <a:srgbClr val="000000"/>
                </a:solidFill>
                <a:latin typeface="Menlo" charset="0"/>
              </a:rPr>
              <a:t>    </a:t>
            </a:r>
            <a:r>
              <a:rPr lang="is-IS" altLang="zh-CN" sz="2000" b="1" dirty="0">
                <a:solidFill>
                  <a:srgbClr val="9B2393"/>
                </a:solidFill>
                <a:latin typeface="Menlo" charset="0"/>
              </a:rPr>
              <a:t>int</a:t>
            </a:r>
            <a:r>
              <a:rPr lang="is-IS" altLang="zh-CN" sz="2000" dirty="0">
                <a:solidFill>
                  <a:srgbClr val="000000"/>
                </a:solidFill>
                <a:latin typeface="Menlo" charset="0"/>
              </a:rPr>
              <a:t> x;</a:t>
            </a:r>
          </a:p>
          <a:p>
            <a:r>
              <a:rPr lang="is-IS" altLang="zh-CN" sz="2000" dirty="0">
                <a:solidFill>
                  <a:srgbClr val="000000"/>
                </a:solidFill>
                <a:latin typeface="Menlo" charset="0"/>
              </a:rPr>
              <a:t>    </a:t>
            </a:r>
            <a:r>
              <a:rPr lang="is-IS" altLang="zh-CN" sz="2000" b="1" dirty="0">
                <a:solidFill>
                  <a:srgbClr val="9B2393"/>
                </a:solidFill>
                <a:latin typeface="Menlo" charset="0"/>
              </a:rPr>
              <a:t>if</a:t>
            </a:r>
            <a:r>
              <a:rPr lang="is-IS" altLang="zh-CN" sz="2000" dirty="0">
                <a:solidFill>
                  <a:srgbClr val="000000"/>
                </a:solidFill>
                <a:latin typeface="Menlo" charset="0"/>
              </a:rPr>
              <a:t>(ls-&gt;</a:t>
            </a:r>
            <a:r>
              <a:rPr lang="is-IS" altLang="zh-CN" sz="2000" dirty="0">
                <a:solidFill>
                  <a:srgbClr val="326D74"/>
                </a:solidFill>
                <a:latin typeface="Menlo" charset="0"/>
              </a:rPr>
              <a:t>top</a:t>
            </a:r>
            <a:r>
              <a:rPr lang="is-IS" altLang="zh-CN" sz="2000" dirty="0">
                <a:solidFill>
                  <a:srgbClr val="000000"/>
                </a:solidFill>
                <a:latin typeface="Menlo" charset="0"/>
              </a:rPr>
              <a:t> == </a:t>
            </a:r>
            <a:r>
              <a:rPr lang="is-IS" altLang="zh-CN" sz="2000" b="1" dirty="0">
                <a:solidFill>
                  <a:srgbClr val="9B2393"/>
                </a:solidFill>
                <a:latin typeface="Menlo" charset="0"/>
              </a:rPr>
              <a:t>NULL</a:t>
            </a:r>
            <a:r>
              <a:rPr lang="is-IS" altLang="zh-CN" sz="2000" dirty="0">
                <a:solidFill>
                  <a:srgbClr val="000000"/>
                </a:solidFill>
                <a:latin typeface="Menlo" charset="0"/>
              </a:rPr>
              <a:t>)</a:t>
            </a:r>
          </a:p>
          <a:p>
            <a:r>
              <a:rPr lang="is-IS" altLang="zh-CN" sz="2000" dirty="0">
                <a:solidFill>
                  <a:srgbClr val="000000"/>
                </a:solidFill>
                <a:latin typeface="Menlo" charset="0"/>
              </a:rPr>
              <a:t>        </a:t>
            </a:r>
            <a:r>
              <a:rPr lang="is-IS" altLang="zh-CN" sz="2000" b="1" dirty="0">
                <a:solidFill>
                  <a:srgbClr val="9B2393"/>
                </a:solidFill>
                <a:latin typeface="Menlo" charset="0"/>
              </a:rPr>
              <a:t>return</a:t>
            </a:r>
            <a:r>
              <a:rPr lang="is-IS" altLang="zh-CN" sz="2000" dirty="0">
                <a:solidFill>
                  <a:srgbClr val="000000"/>
                </a:solidFill>
                <a:latin typeface="Menlo" charset="0"/>
              </a:rPr>
              <a:t> </a:t>
            </a:r>
            <a:r>
              <a:rPr lang="is-IS" altLang="zh-CN" sz="2000" b="1" dirty="0">
                <a:solidFill>
                  <a:srgbClr val="9B2393"/>
                </a:solidFill>
                <a:latin typeface="Menlo" charset="0"/>
              </a:rPr>
              <a:t>NULL</a:t>
            </a:r>
            <a:r>
              <a:rPr lang="is-IS" altLang="zh-CN" sz="2000" dirty="0">
                <a:solidFill>
                  <a:srgbClr val="000000"/>
                </a:solidFill>
                <a:latin typeface="Menlo" charset="0"/>
              </a:rPr>
              <a:t>;</a:t>
            </a:r>
          </a:p>
          <a:p>
            <a:r>
              <a:rPr lang="is-IS" altLang="zh-CN" sz="2000" dirty="0">
                <a:solidFill>
                  <a:srgbClr val="000000"/>
                </a:solidFill>
                <a:latin typeface="Menlo" charset="0"/>
              </a:rPr>
              <a:t>    </a:t>
            </a:r>
            <a:r>
              <a:rPr lang="is-IS" altLang="zh-CN" sz="2000" b="1" dirty="0">
                <a:solidFill>
                  <a:srgbClr val="9B2393"/>
                </a:solidFill>
                <a:latin typeface="Menlo" charset="0"/>
              </a:rPr>
              <a:t>else</a:t>
            </a:r>
            <a:r>
              <a:rPr lang="is-IS" altLang="zh-CN" sz="2000" dirty="0">
                <a:solidFill>
                  <a:srgbClr val="000000"/>
                </a:solidFill>
                <a:latin typeface="Menlo" charset="0"/>
              </a:rPr>
              <a:t>{</a:t>
            </a:r>
          </a:p>
          <a:p>
            <a:r>
              <a:rPr lang="is-IS" altLang="zh-CN" sz="2000" dirty="0">
                <a:solidFill>
                  <a:srgbClr val="000000"/>
                </a:solidFill>
                <a:latin typeface="Menlo" charset="0"/>
              </a:rPr>
              <a:t>        x = (ls-&gt;</a:t>
            </a:r>
            <a:r>
              <a:rPr lang="is-IS" altLang="zh-CN" sz="2000" dirty="0">
                <a:solidFill>
                  <a:srgbClr val="326D74"/>
                </a:solidFill>
                <a:latin typeface="Menlo" charset="0"/>
              </a:rPr>
              <a:t>top</a:t>
            </a:r>
            <a:r>
              <a:rPr lang="is-IS" altLang="zh-CN" sz="2000" dirty="0">
                <a:solidFill>
                  <a:srgbClr val="000000"/>
                </a:solidFill>
                <a:latin typeface="Menlo" charset="0"/>
              </a:rPr>
              <a:t>)-&gt;</a:t>
            </a:r>
            <a:r>
              <a:rPr lang="is-IS" altLang="zh-CN" sz="2000" dirty="0">
                <a:solidFill>
                  <a:srgbClr val="326D74"/>
                </a:solidFill>
                <a:latin typeface="Menlo" charset="0"/>
              </a:rPr>
              <a:t>data</a:t>
            </a:r>
            <a:r>
              <a:rPr lang="is-IS" altLang="zh-CN" sz="2000" dirty="0">
                <a:solidFill>
                  <a:srgbClr val="000000"/>
                </a:solidFill>
                <a:latin typeface="Menlo" charset="0"/>
              </a:rPr>
              <a:t>;</a:t>
            </a:r>
          </a:p>
          <a:p>
            <a:r>
              <a:rPr lang="is-IS" altLang="zh-CN" sz="2000" dirty="0">
                <a:solidFill>
                  <a:srgbClr val="000000"/>
                </a:solidFill>
                <a:latin typeface="Menlo" charset="0"/>
              </a:rPr>
              <a:t>        p = ls-&gt;</a:t>
            </a:r>
            <a:r>
              <a:rPr lang="is-IS" altLang="zh-CN" sz="2000" dirty="0">
                <a:solidFill>
                  <a:srgbClr val="326D74"/>
                </a:solidFill>
                <a:latin typeface="Menlo" charset="0"/>
              </a:rPr>
              <a:t>top</a:t>
            </a:r>
            <a:r>
              <a:rPr lang="is-IS" altLang="zh-CN" sz="2000" dirty="0">
                <a:solidFill>
                  <a:srgbClr val="000000"/>
                </a:solidFill>
                <a:latin typeface="Menlo" charset="0"/>
              </a:rPr>
              <a:t>;</a:t>
            </a:r>
          </a:p>
          <a:p>
            <a:r>
              <a:rPr lang="is-IS" altLang="zh-CN" sz="2000" dirty="0">
                <a:solidFill>
                  <a:srgbClr val="000000"/>
                </a:solidFill>
                <a:latin typeface="Menlo" charset="0"/>
              </a:rPr>
              <a:t>        ls-&gt;</a:t>
            </a:r>
            <a:r>
              <a:rPr lang="is-IS" altLang="zh-CN" sz="2000" dirty="0">
                <a:solidFill>
                  <a:srgbClr val="326D74"/>
                </a:solidFill>
                <a:latin typeface="Menlo" charset="0"/>
              </a:rPr>
              <a:t>top</a:t>
            </a:r>
            <a:r>
              <a:rPr lang="is-IS" altLang="zh-CN" sz="2000" dirty="0">
                <a:solidFill>
                  <a:srgbClr val="000000"/>
                </a:solidFill>
                <a:latin typeface="Menlo" charset="0"/>
              </a:rPr>
              <a:t> = p-&gt;</a:t>
            </a:r>
            <a:r>
              <a:rPr lang="is-IS" altLang="zh-CN" sz="2000" dirty="0">
                <a:solidFill>
                  <a:srgbClr val="326D74"/>
                </a:solidFill>
                <a:latin typeface="Menlo" charset="0"/>
              </a:rPr>
              <a:t>next</a:t>
            </a:r>
            <a:r>
              <a:rPr lang="is-IS" altLang="zh-CN" sz="2000" dirty="0">
                <a:solidFill>
                  <a:srgbClr val="000000"/>
                </a:solidFill>
                <a:latin typeface="Menlo" charset="0"/>
              </a:rPr>
              <a:t>;</a:t>
            </a:r>
          </a:p>
          <a:p>
            <a:r>
              <a:rPr lang="is-IS" altLang="zh-CN" sz="2000" dirty="0">
                <a:solidFill>
                  <a:srgbClr val="000000"/>
                </a:solidFill>
                <a:latin typeface="Menlo" charset="0"/>
              </a:rPr>
              <a:t>        </a:t>
            </a:r>
            <a:r>
              <a:rPr lang="is-IS" altLang="zh-CN" sz="2000" dirty="0">
                <a:solidFill>
                  <a:srgbClr val="6C36A9"/>
                </a:solidFill>
                <a:latin typeface="Menlo" charset="0"/>
              </a:rPr>
              <a:t>free</a:t>
            </a:r>
            <a:r>
              <a:rPr lang="is-IS" altLang="zh-CN" sz="2000" dirty="0">
                <a:solidFill>
                  <a:srgbClr val="000000"/>
                </a:solidFill>
                <a:latin typeface="Menlo" charset="0"/>
              </a:rPr>
              <a:t>(p);</a:t>
            </a:r>
          </a:p>
          <a:p>
            <a:r>
              <a:rPr lang="is-IS" altLang="zh-CN" sz="2000" dirty="0">
                <a:solidFill>
                  <a:srgbClr val="000000"/>
                </a:solidFill>
                <a:latin typeface="Menlo" charset="0"/>
              </a:rPr>
              <a:t>        </a:t>
            </a:r>
            <a:r>
              <a:rPr lang="is-IS" altLang="zh-CN" sz="2000" b="1" dirty="0">
                <a:solidFill>
                  <a:srgbClr val="9B2393"/>
                </a:solidFill>
                <a:latin typeface="Menlo" charset="0"/>
              </a:rPr>
              <a:t>return</a:t>
            </a:r>
            <a:r>
              <a:rPr lang="is-IS" altLang="zh-CN" sz="2000" dirty="0">
                <a:solidFill>
                  <a:srgbClr val="000000"/>
                </a:solidFill>
                <a:latin typeface="Menlo" charset="0"/>
              </a:rPr>
              <a:t> x;</a:t>
            </a:r>
          </a:p>
          <a:p>
            <a:r>
              <a:rPr lang="is-IS" altLang="zh-CN" sz="2000" dirty="0">
                <a:solidFill>
                  <a:srgbClr val="000000"/>
                </a:solidFill>
                <a:latin typeface="Menlo" charset="0"/>
              </a:rPr>
              <a:t>    }</a:t>
            </a:r>
          </a:p>
          <a:p>
            <a:r>
              <a:rPr lang="is-IS" altLang="zh-CN" sz="2000" dirty="0">
                <a:solidFill>
                  <a:srgbClr val="000000"/>
                </a:solidFill>
                <a:latin typeface="Menlo" charset="0"/>
              </a:rPr>
              <a:t>}</a:t>
            </a:r>
            <a:endParaRPr lang="is-IS" altLang="zh-CN" sz="2000" dirty="0">
              <a:solidFill>
                <a:srgbClr val="000000"/>
              </a:solidFill>
              <a:effectLst/>
              <a:latin typeface="Menlo" charset="0"/>
            </a:endParaRPr>
          </a:p>
        </p:txBody>
      </p:sp>
      <p:sp>
        <p:nvSpPr>
          <p:cNvPr id="8" name="文本框 7">
            <a:extLst>
              <a:ext uri="{FF2B5EF4-FFF2-40B4-BE49-F238E27FC236}">
                <a16:creationId xmlns:a16="http://schemas.microsoft.com/office/drawing/2014/main" id="{D41F0B64-C8A0-82D8-7F5E-9DF79ED2E313}"/>
              </a:ext>
            </a:extLst>
          </p:cNvPr>
          <p:cNvSpPr txBox="1"/>
          <p:nvPr/>
        </p:nvSpPr>
        <p:spPr>
          <a:xfrm>
            <a:off x="377190" y="48290"/>
            <a:ext cx="3874770" cy="523220"/>
          </a:xfrm>
          <a:prstGeom prst="rect">
            <a:avLst/>
          </a:prstGeom>
          <a:noFill/>
        </p:spPr>
        <p:txBody>
          <a:bodyPr wrap="square" rtlCol="0">
            <a:spAutoFit/>
          </a:bodyPr>
          <a:lstStyle/>
          <a:p>
            <a:r>
              <a:rPr kumimoji="1" lang="en-US" altLang="zh-CN" sz="2800" dirty="0">
                <a:latin typeface="STKaiti" charset="-122"/>
                <a:ea typeface="STKaiti" charset="-122"/>
                <a:cs typeface="STKaiti" charset="-122"/>
              </a:rPr>
              <a:t>4</a:t>
            </a:r>
            <a:r>
              <a:rPr kumimoji="1" lang="zh-CN" altLang="en-US" sz="2800" dirty="0">
                <a:latin typeface="STKaiti" charset="-122"/>
                <a:ea typeface="STKaiti" charset="-122"/>
                <a:cs typeface="STKaiti" charset="-122"/>
              </a:rPr>
              <a:t>、栈的链式存储</a:t>
            </a:r>
            <a:endParaRPr kumimoji="1" lang="en-US" altLang="zh-CN" sz="2800" dirty="0">
              <a:latin typeface="STKaiti" charset="-122"/>
              <a:ea typeface="STKaiti" charset="-122"/>
              <a:cs typeface="STKaiti" charset="-122"/>
            </a:endParaRPr>
          </a:p>
        </p:txBody>
      </p:sp>
    </p:spTree>
    <p:extLst>
      <p:ext uri="{BB962C8B-B14F-4D97-AF65-F5344CB8AC3E}">
        <p14:creationId xmlns:p14="http://schemas.microsoft.com/office/powerpoint/2010/main" val="11155974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468824"/>
            <a:ext cx="6196263" cy="646331"/>
          </a:xfrm>
          <a:prstGeom prst="rect">
            <a:avLst/>
          </a:prstGeom>
          <a:noFill/>
          <a:ln w="15875">
            <a:noFill/>
          </a:ln>
        </p:spPr>
        <p:txBody>
          <a:bodyPr wrap="square" rtlCol="0">
            <a:spAutoFit/>
          </a:bodyPr>
          <a:lstStyle/>
          <a:p>
            <a:pPr lvl="0" defTabSz="914400">
              <a:defRPr/>
            </a:pPr>
            <a:r>
              <a:rPr kumimoji="1" lang="zh-CN" altLang="en-US" sz="3600" dirty="0">
                <a:latin typeface="SimHei" panose="02010609060101010101" pitchFamily="49" charset="-122"/>
                <a:ea typeface="SimHei" panose="02010609060101010101" pitchFamily="49" charset="-122"/>
                <a:cs typeface="STKaiti" charset="-122"/>
              </a:rPr>
              <a:t>例</a:t>
            </a:r>
            <a:r>
              <a:rPr kumimoji="1" lang="en-US" altLang="zh-CN" sz="3600" dirty="0">
                <a:latin typeface="SimHei" panose="02010609060101010101" pitchFamily="49" charset="-122"/>
                <a:ea typeface="SimHei" panose="02010609060101010101" pitchFamily="49" charset="-122"/>
                <a:cs typeface="STKaiti" charset="-122"/>
              </a:rPr>
              <a:t>1</a:t>
            </a:r>
            <a:r>
              <a:rPr kumimoji="1" lang="zh-CN" altLang="en-US" sz="3600" dirty="0">
                <a:latin typeface="SimHei" panose="02010609060101010101" pitchFamily="49" charset="-122"/>
                <a:ea typeface="SimHei" panose="02010609060101010101" pitchFamily="49" charset="-122"/>
                <a:cs typeface="STKaiti" charset="-122"/>
              </a:rPr>
              <a:t>：利用</a:t>
            </a:r>
            <a:r>
              <a:rPr kumimoji="1" lang="zh-CN" altLang="en-US" sz="3600" b="1" dirty="0">
                <a:latin typeface="SimHei" panose="02010609060101010101" pitchFamily="49" charset="-122"/>
                <a:ea typeface="SimHei" panose="02010609060101010101" pitchFamily="49" charset="-122"/>
                <a:cs typeface="STKaiti" charset="-122"/>
              </a:rPr>
              <a:t>栈输出降序序列</a:t>
            </a:r>
            <a:endParaRPr kumimoji="1" lang="en-US" altLang="zh-CN" sz="3600" dirty="0">
              <a:solidFill>
                <a:srgbClr val="C00000"/>
              </a:solidFill>
              <a:latin typeface="SimHei" panose="02010609060101010101" pitchFamily="49" charset="-122"/>
              <a:ea typeface="SimHei" panose="02010609060101010101" pitchFamily="49" charset="-122"/>
              <a:cs typeface="STKaiti" charset="-122"/>
            </a:endParaRPr>
          </a:p>
        </p:txBody>
      </p:sp>
      <p:sp>
        <p:nvSpPr>
          <p:cNvPr id="6" name="文本框 5">
            <a:extLst>
              <a:ext uri="{FF2B5EF4-FFF2-40B4-BE49-F238E27FC236}">
                <a16:creationId xmlns:a16="http://schemas.microsoft.com/office/drawing/2014/main" id="{AB94812E-260B-E90E-5687-0CCB1E99AB32}"/>
              </a:ext>
            </a:extLst>
          </p:cNvPr>
          <p:cNvSpPr txBox="1"/>
          <p:nvPr/>
        </p:nvSpPr>
        <p:spPr>
          <a:xfrm>
            <a:off x="0" y="0"/>
            <a:ext cx="10784806" cy="830997"/>
          </a:xfrm>
          <a:prstGeom prst="rect">
            <a:avLst/>
          </a:prstGeom>
          <a:noFill/>
        </p:spPr>
        <p:txBody>
          <a:bodyPr wrap="square" rtlCol="0">
            <a:spAutoFit/>
          </a:bodyPr>
          <a:lstStyle/>
          <a:p>
            <a:r>
              <a:rPr kumimoji="1" lang="zh-CN" altLang="en-US" sz="4800" b="1" dirty="0">
                <a:latin typeface="STKaiti" charset="-122"/>
                <a:ea typeface="STKaiti" charset="-122"/>
                <a:cs typeface="STKaiti" charset="-122"/>
              </a:rPr>
              <a:t>顺序栈</a:t>
            </a:r>
            <a:endParaRPr kumimoji="1" lang="en-US" altLang="zh-CN" sz="4800" b="1" dirty="0">
              <a:latin typeface="STKaiti" charset="-122"/>
              <a:ea typeface="STKaiti" charset="-122"/>
              <a:cs typeface="STKaiti" charset="-122"/>
            </a:endParaRPr>
          </a:p>
        </p:txBody>
      </p:sp>
      <p:sp>
        <p:nvSpPr>
          <p:cNvPr id="2" name="矩形 1">
            <a:extLst>
              <a:ext uri="{FF2B5EF4-FFF2-40B4-BE49-F238E27FC236}">
                <a16:creationId xmlns:a16="http://schemas.microsoft.com/office/drawing/2014/main" id="{E50073CE-DD71-1ABD-43BB-14E4BC63C84D}"/>
              </a:ext>
            </a:extLst>
          </p:cNvPr>
          <p:cNvSpPr/>
          <p:nvPr/>
        </p:nvSpPr>
        <p:spPr>
          <a:xfrm>
            <a:off x="767011" y="43434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2</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3" name="矩形 2">
            <a:extLst>
              <a:ext uri="{FF2B5EF4-FFF2-40B4-BE49-F238E27FC236}">
                <a16:creationId xmlns:a16="http://schemas.microsoft.com/office/drawing/2014/main" id="{0D3F4FE6-D713-D403-3AFA-99AC47D3B9D5}"/>
              </a:ext>
            </a:extLst>
          </p:cNvPr>
          <p:cNvSpPr/>
          <p:nvPr/>
        </p:nvSpPr>
        <p:spPr>
          <a:xfrm>
            <a:off x="767011" y="38862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9</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5" name="矩形 4">
            <a:extLst>
              <a:ext uri="{FF2B5EF4-FFF2-40B4-BE49-F238E27FC236}">
                <a16:creationId xmlns:a16="http://schemas.microsoft.com/office/drawing/2014/main" id="{08F81972-97C8-D014-D17C-3F2D966C5919}"/>
              </a:ext>
            </a:extLst>
          </p:cNvPr>
          <p:cNvSpPr/>
          <p:nvPr/>
        </p:nvSpPr>
        <p:spPr>
          <a:xfrm>
            <a:off x="767011" y="34290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1</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7" name="矩形 6">
            <a:extLst>
              <a:ext uri="{FF2B5EF4-FFF2-40B4-BE49-F238E27FC236}">
                <a16:creationId xmlns:a16="http://schemas.microsoft.com/office/drawing/2014/main" id="{B0DD597B-4906-3B7D-10D7-B01C2EA15E96}"/>
              </a:ext>
            </a:extLst>
          </p:cNvPr>
          <p:cNvSpPr/>
          <p:nvPr/>
        </p:nvSpPr>
        <p:spPr>
          <a:xfrm>
            <a:off x="767011" y="48006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3</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5" name="右箭头 14">
            <a:extLst>
              <a:ext uri="{FF2B5EF4-FFF2-40B4-BE49-F238E27FC236}">
                <a16:creationId xmlns:a16="http://schemas.microsoft.com/office/drawing/2014/main" id="{C3B65078-4D29-E05C-0FAC-01E22C357503}"/>
              </a:ext>
            </a:extLst>
          </p:cNvPr>
          <p:cNvSpPr/>
          <p:nvPr/>
        </p:nvSpPr>
        <p:spPr>
          <a:xfrm>
            <a:off x="3338763" y="4186238"/>
            <a:ext cx="1243012" cy="4429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a:extLst>
              <a:ext uri="{FF2B5EF4-FFF2-40B4-BE49-F238E27FC236}">
                <a16:creationId xmlns:a16="http://schemas.microsoft.com/office/drawing/2014/main" id="{F22F6C46-2BB3-CD63-9B47-493024E00919}"/>
              </a:ext>
            </a:extLst>
          </p:cNvPr>
          <p:cNvSpPr/>
          <p:nvPr/>
        </p:nvSpPr>
        <p:spPr>
          <a:xfrm>
            <a:off x="767010" y="29718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5</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9" name="文本框 18">
            <a:extLst>
              <a:ext uri="{FF2B5EF4-FFF2-40B4-BE49-F238E27FC236}">
                <a16:creationId xmlns:a16="http://schemas.microsoft.com/office/drawing/2014/main" id="{8B6D526E-A622-8025-4F26-9D9B24DE779B}"/>
              </a:ext>
            </a:extLst>
          </p:cNvPr>
          <p:cNvSpPr txBox="1"/>
          <p:nvPr/>
        </p:nvSpPr>
        <p:spPr>
          <a:xfrm>
            <a:off x="5228726" y="4020234"/>
            <a:ext cx="6196263" cy="646331"/>
          </a:xfrm>
          <a:prstGeom prst="rect">
            <a:avLst/>
          </a:prstGeom>
          <a:noFill/>
          <a:ln w="15875">
            <a:noFill/>
          </a:ln>
        </p:spPr>
        <p:txBody>
          <a:bodyPr wrap="square" rtlCol="0">
            <a:spAutoFit/>
          </a:bodyPr>
          <a:lstStyle/>
          <a:p>
            <a:pPr lvl="0" defTabSz="914400">
              <a:defRPr/>
            </a:pPr>
            <a:r>
              <a:rPr kumimoji="1" lang="en-US" altLang="zh-CN" sz="3600" dirty="0">
                <a:solidFill>
                  <a:srgbClr val="C00000"/>
                </a:solidFill>
                <a:latin typeface="SimHei" panose="02010609060101010101" pitchFamily="49" charset="-122"/>
                <a:ea typeface="SimHei" panose="02010609060101010101" pitchFamily="49" charset="-122"/>
                <a:cs typeface="STKaiti" charset="-122"/>
              </a:rPr>
              <a:t>9</a:t>
            </a:r>
            <a:r>
              <a:rPr kumimoji="1" lang="zh-CN" altLang="en-US" sz="3600" dirty="0">
                <a:solidFill>
                  <a:srgbClr val="C00000"/>
                </a:solidFill>
                <a:latin typeface="SimHei" panose="02010609060101010101" pitchFamily="49" charset="-122"/>
                <a:ea typeface="SimHei" panose="02010609060101010101" pitchFamily="49" charset="-122"/>
                <a:cs typeface="STKaiti" charset="-122"/>
              </a:rPr>
              <a:t>，</a:t>
            </a:r>
            <a:r>
              <a:rPr kumimoji="1" lang="en-US" altLang="zh-CN" sz="3600" dirty="0">
                <a:solidFill>
                  <a:srgbClr val="C00000"/>
                </a:solidFill>
                <a:latin typeface="SimHei" panose="02010609060101010101" pitchFamily="49" charset="-122"/>
                <a:ea typeface="SimHei" panose="02010609060101010101" pitchFamily="49" charset="-122"/>
                <a:cs typeface="STKaiti" charset="-122"/>
              </a:rPr>
              <a:t>5</a:t>
            </a:r>
            <a:r>
              <a:rPr kumimoji="1" lang="zh-CN" altLang="en-US" sz="3600" dirty="0">
                <a:solidFill>
                  <a:srgbClr val="C00000"/>
                </a:solidFill>
                <a:latin typeface="SimHei" panose="02010609060101010101" pitchFamily="49" charset="-122"/>
                <a:ea typeface="SimHei" panose="02010609060101010101" pitchFamily="49" charset="-122"/>
                <a:cs typeface="STKaiti" charset="-122"/>
              </a:rPr>
              <a:t>，</a:t>
            </a:r>
            <a:r>
              <a:rPr kumimoji="1" lang="en-US" altLang="zh-CN" sz="3600" dirty="0">
                <a:solidFill>
                  <a:srgbClr val="C00000"/>
                </a:solidFill>
                <a:latin typeface="SimHei" panose="02010609060101010101" pitchFamily="49" charset="-122"/>
                <a:ea typeface="SimHei" panose="02010609060101010101" pitchFamily="49" charset="-122"/>
                <a:cs typeface="STKaiti" charset="-122"/>
              </a:rPr>
              <a:t>3</a:t>
            </a:r>
            <a:r>
              <a:rPr kumimoji="1" lang="zh-CN" altLang="en-US" sz="3600" dirty="0">
                <a:solidFill>
                  <a:srgbClr val="C00000"/>
                </a:solidFill>
                <a:latin typeface="SimHei" panose="02010609060101010101" pitchFamily="49" charset="-122"/>
                <a:ea typeface="SimHei" panose="02010609060101010101" pitchFamily="49" charset="-122"/>
                <a:cs typeface="STKaiti" charset="-122"/>
              </a:rPr>
              <a:t>，</a:t>
            </a:r>
            <a:r>
              <a:rPr kumimoji="1" lang="en-US" altLang="zh-CN" sz="3600" dirty="0">
                <a:solidFill>
                  <a:srgbClr val="C00000"/>
                </a:solidFill>
                <a:latin typeface="SimHei" panose="02010609060101010101" pitchFamily="49" charset="-122"/>
                <a:ea typeface="SimHei" panose="02010609060101010101" pitchFamily="49" charset="-122"/>
                <a:cs typeface="STKaiti" charset="-122"/>
              </a:rPr>
              <a:t>2</a:t>
            </a:r>
            <a:r>
              <a:rPr kumimoji="1" lang="zh-CN" altLang="en-US" sz="3600" dirty="0">
                <a:solidFill>
                  <a:srgbClr val="C00000"/>
                </a:solidFill>
                <a:latin typeface="SimHei" panose="02010609060101010101" pitchFamily="49" charset="-122"/>
                <a:ea typeface="SimHei" panose="02010609060101010101" pitchFamily="49" charset="-122"/>
                <a:cs typeface="STKaiti" charset="-122"/>
              </a:rPr>
              <a:t>，</a:t>
            </a:r>
            <a:r>
              <a:rPr kumimoji="1" lang="en-US" altLang="zh-CN" sz="3600" dirty="0">
                <a:solidFill>
                  <a:srgbClr val="C00000"/>
                </a:solidFill>
                <a:latin typeface="SimHei" panose="02010609060101010101" pitchFamily="49" charset="-122"/>
                <a:ea typeface="SimHei" panose="02010609060101010101" pitchFamily="49" charset="-122"/>
                <a:cs typeface="STKaiti" charset="-122"/>
              </a:rPr>
              <a:t>1</a:t>
            </a:r>
          </a:p>
        </p:txBody>
      </p:sp>
    </p:spTree>
    <p:extLst>
      <p:ext uri="{BB962C8B-B14F-4D97-AF65-F5344CB8AC3E}">
        <p14:creationId xmlns:p14="http://schemas.microsoft.com/office/powerpoint/2010/main" val="634696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468824"/>
            <a:ext cx="8807116" cy="646331"/>
          </a:xfrm>
          <a:prstGeom prst="rect">
            <a:avLst/>
          </a:prstGeom>
          <a:noFill/>
          <a:ln w="15875">
            <a:noFill/>
          </a:ln>
        </p:spPr>
        <p:txBody>
          <a:bodyPr wrap="square" rtlCol="0">
            <a:spAutoFit/>
          </a:bodyPr>
          <a:lstStyle/>
          <a:p>
            <a:pPr lvl="0" defTabSz="914400">
              <a:defRPr/>
            </a:pPr>
            <a:r>
              <a:rPr kumimoji="1" lang="zh-CN" altLang="en-US" sz="3600" dirty="0">
                <a:latin typeface="SimHei" panose="02010609060101010101" pitchFamily="49" charset="-122"/>
                <a:ea typeface="SimHei" panose="02010609060101010101" pitchFamily="49" charset="-122"/>
                <a:cs typeface="STKaiti" charset="-122"/>
              </a:rPr>
              <a:t>例</a:t>
            </a:r>
            <a:r>
              <a:rPr kumimoji="1" lang="en-US" altLang="zh-CN" sz="3600" dirty="0">
                <a:latin typeface="SimHei" panose="02010609060101010101" pitchFamily="49" charset="-122"/>
                <a:ea typeface="SimHei" panose="02010609060101010101" pitchFamily="49" charset="-122"/>
                <a:cs typeface="STKaiti" charset="-122"/>
              </a:rPr>
              <a:t>1</a:t>
            </a:r>
            <a:r>
              <a:rPr kumimoji="1" lang="zh-CN" altLang="en-US" sz="3600" dirty="0">
                <a:latin typeface="SimHei" panose="02010609060101010101" pitchFamily="49" charset="-122"/>
                <a:ea typeface="SimHei" panose="02010609060101010101" pitchFamily="49" charset="-122"/>
                <a:cs typeface="STKaiti" charset="-122"/>
              </a:rPr>
              <a:t>：利用</a:t>
            </a:r>
            <a:r>
              <a:rPr kumimoji="1" lang="zh-CN" altLang="en-US" sz="3600" b="1" dirty="0">
                <a:latin typeface="SimHei" panose="02010609060101010101" pitchFamily="49" charset="-122"/>
                <a:ea typeface="SimHei" panose="02010609060101010101" pitchFamily="49" charset="-122"/>
                <a:cs typeface="STKaiti" charset="-122"/>
              </a:rPr>
              <a:t>栈输出降序排列（借助辅助栈）</a:t>
            </a:r>
            <a:endParaRPr kumimoji="1" lang="en-US" altLang="zh-CN" sz="3600" dirty="0">
              <a:solidFill>
                <a:srgbClr val="C00000"/>
              </a:solidFill>
              <a:latin typeface="SimHei" panose="02010609060101010101" pitchFamily="49" charset="-122"/>
              <a:ea typeface="SimHei" panose="02010609060101010101" pitchFamily="49" charset="-122"/>
              <a:cs typeface="STKaiti" charset="-122"/>
            </a:endParaRPr>
          </a:p>
        </p:txBody>
      </p:sp>
      <p:sp>
        <p:nvSpPr>
          <p:cNvPr id="6" name="文本框 5">
            <a:extLst>
              <a:ext uri="{FF2B5EF4-FFF2-40B4-BE49-F238E27FC236}">
                <a16:creationId xmlns:a16="http://schemas.microsoft.com/office/drawing/2014/main" id="{AB94812E-260B-E90E-5687-0CCB1E99AB32}"/>
              </a:ext>
            </a:extLst>
          </p:cNvPr>
          <p:cNvSpPr txBox="1"/>
          <p:nvPr/>
        </p:nvSpPr>
        <p:spPr>
          <a:xfrm>
            <a:off x="0" y="0"/>
            <a:ext cx="10784806" cy="830997"/>
          </a:xfrm>
          <a:prstGeom prst="rect">
            <a:avLst/>
          </a:prstGeom>
          <a:noFill/>
        </p:spPr>
        <p:txBody>
          <a:bodyPr wrap="square" rtlCol="0">
            <a:spAutoFit/>
          </a:bodyPr>
          <a:lstStyle/>
          <a:p>
            <a:r>
              <a:rPr kumimoji="1" lang="zh-CN" altLang="en-US" sz="4800" b="1" dirty="0">
                <a:latin typeface="STKaiti" charset="-122"/>
                <a:ea typeface="STKaiti" charset="-122"/>
                <a:cs typeface="STKaiti" charset="-122"/>
              </a:rPr>
              <a:t>顺序栈</a:t>
            </a:r>
            <a:endParaRPr kumimoji="1" lang="en-US" altLang="zh-CN" sz="4800" b="1" dirty="0">
              <a:latin typeface="STKaiti" charset="-122"/>
              <a:ea typeface="STKaiti" charset="-122"/>
              <a:cs typeface="STKaiti" charset="-122"/>
            </a:endParaRPr>
          </a:p>
        </p:txBody>
      </p:sp>
      <p:sp>
        <p:nvSpPr>
          <p:cNvPr id="2" name="矩形 1">
            <a:extLst>
              <a:ext uri="{FF2B5EF4-FFF2-40B4-BE49-F238E27FC236}">
                <a16:creationId xmlns:a16="http://schemas.microsoft.com/office/drawing/2014/main" id="{E50073CE-DD71-1ABD-43BB-14E4BC63C84D}"/>
              </a:ext>
            </a:extLst>
          </p:cNvPr>
          <p:cNvSpPr/>
          <p:nvPr/>
        </p:nvSpPr>
        <p:spPr>
          <a:xfrm>
            <a:off x="767011" y="43434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2</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3" name="矩形 2">
            <a:extLst>
              <a:ext uri="{FF2B5EF4-FFF2-40B4-BE49-F238E27FC236}">
                <a16:creationId xmlns:a16="http://schemas.microsoft.com/office/drawing/2014/main" id="{0D3F4FE6-D713-D403-3AFA-99AC47D3B9D5}"/>
              </a:ext>
            </a:extLst>
          </p:cNvPr>
          <p:cNvSpPr/>
          <p:nvPr/>
        </p:nvSpPr>
        <p:spPr>
          <a:xfrm>
            <a:off x="767011" y="38862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9</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5" name="矩形 4">
            <a:extLst>
              <a:ext uri="{FF2B5EF4-FFF2-40B4-BE49-F238E27FC236}">
                <a16:creationId xmlns:a16="http://schemas.microsoft.com/office/drawing/2014/main" id="{08F81972-97C8-D014-D17C-3F2D966C5919}"/>
              </a:ext>
            </a:extLst>
          </p:cNvPr>
          <p:cNvSpPr/>
          <p:nvPr/>
        </p:nvSpPr>
        <p:spPr>
          <a:xfrm>
            <a:off x="767011" y="34290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1</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7" name="矩形 6">
            <a:extLst>
              <a:ext uri="{FF2B5EF4-FFF2-40B4-BE49-F238E27FC236}">
                <a16:creationId xmlns:a16="http://schemas.microsoft.com/office/drawing/2014/main" id="{B0DD597B-4906-3B7D-10D7-B01C2EA15E96}"/>
              </a:ext>
            </a:extLst>
          </p:cNvPr>
          <p:cNvSpPr/>
          <p:nvPr/>
        </p:nvSpPr>
        <p:spPr>
          <a:xfrm>
            <a:off x="767011" y="48006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3</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7" name="矩形 16">
            <a:extLst>
              <a:ext uri="{FF2B5EF4-FFF2-40B4-BE49-F238E27FC236}">
                <a16:creationId xmlns:a16="http://schemas.microsoft.com/office/drawing/2014/main" id="{F22F6C46-2BB3-CD63-9B47-493024E00919}"/>
              </a:ext>
            </a:extLst>
          </p:cNvPr>
          <p:cNvSpPr/>
          <p:nvPr/>
        </p:nvSpPr>
        <p:spPr>
          <a:xfrm>
            <a:off x="767010" y="29718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8" name="矩形 7">
            <a:extLst>
              <a:ext uri="{FF2B5EF4-FFF2-40B4-BE49-F238E27FC236}">
                <a16:creationId xmlns:a16="http://schemas.microsoft.com/office/drawing/2014/main" id="{80429CE5-8BF7-4C91-1B42-E4BE9996AECE}"/>
              </a:ext>
            </a:extLst>
          </p:cNvPr>
          <p:cNvSpPr/>
          <p:nvPr/>
        </p:nvSpPr>
        <p:spPr>
          <a:xfrm>
            <a:off x="3133222" y="43434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9" name="矩形 8">
            <a:extLst>
              <a:ext uri="{FF2B5EF4-FFF2-40B4-BE49-F238E27FC236}">
                <a16:creationId xmlns:a16="http://schemas.microsoft.com/office/drawing/2014/main" id="{C5619BAD-6D29-EFD0-8A91-BA939743257F}"/>
              </a:ext>
            </a:extLst>
          </p:cNvPr>
          <p:cNvSpPr/>
          <p:nvPr/>
        </p:nvSpPr>
        <p:spPr>
          <a:xfrm>
            <a:off x="3133222" y="38862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0" name="矩形 9">
            <a:extLst>
              <a:ext uri="{FF2B5EF4-FFF2-40B4-BE49-F238E27FC236}">
                <a16:creationId xmlns:a16="http://schemas.microsoft.com/office/drawing/2014/main" id="{E7F8F0DC-1708-02AF-1F39-80061EA35C83}"/>
              </a:ext>
            </a:extLst>
          </p:cNvPr>
          <p:cNvSpPr/>
          <p:nvPr/>
        </p:nvSpPr>
        <p:spPr>
          <a:xfrm>
            <a:off x="3133222" y="34290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1" name="矩形 10">
            <a:extLst>
              <a:ext uri="{FF2B5EF4-FFF2-40B4-BE49-F238E27FC236}">
                <a16:creationId xmlns:a16="http://schemas.microsoft.com/office/drawing/2014/main" id="{7EAC188F-0389-A8CA-3A99-F733C0F548FF}"/>
              </a:ext>
            </a:extLst>
          </p:cNvPr>
          <p:cNvSpPr/>
          <p:nvPr/>
        </p:nvSpPr>
        <p:spPr>
          <a:xfrm>
            <a:off x="3133222" y="48006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5</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2" name="矩形 11">
            <a:extLst>
              <a:ext uri="{FF2B5EF4-FFF2-40B4-BE49-F238E27FC236}">
                <a16:creationId xmlns:a16="http://schemas.microsoft.com/office/drawing/2014/main" id="{F9D51BF0-655E-504F-2750-58627C2FC313}"/>
              </a:ext>
            </a:extLst>
          </p:cNvPr>
          <p:cNvSpPr/>
          <p:nvPr/>
        </p:nvSpPr>
        <p:spPr>
          <a:xfrm>
            <a:off x="3133221" y="29718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3" name="文本框 12">
            <a:extLst>
              <a:ext uri="{FF2B5EF4-FFF2-40B4-BE49-F238E27FC236}">
                <a16:creationId xmlns:a16="http://schemas.microsoft.com/office/drawing/2014/main" id="{96F8B7FA-EC36-4704-69D8-2BB6AF95559C}"/>
              </a:ext>
            </a:extLst>
          </p:cNvPr>
          <p:cNvSpPr txBox="1"/>
          <p:nvPr/>
        </p:nvSpPr>
        <p:spPr>
          <a:xfrm>
            <a:off x="767010" y="5453390"/>
            <a:ext cx="4935957" cy="523220"/>
          </a:xfrm>
          <a:prstGeom prst="rect">
            <a:avLst/>
          </a:prstGeom>
          <a:noFill/>
          <a:ln w="15875">
            <a:noFill/>
          </a:ln>
        </p:spPr>
        <p:txBody>
          <a:bodyPr wrap="square" rtlCol="0">
            <a:spAutoFit/>
          </a:bodyPr>
          <a:lstStyle/>
          <a:p>
            <a:pPr lvl="0" defTabSz="914400">
              <a:defRPr/>
            </a:pPr>
            <a:r>
              <a:rPr kumimoji="1" lang="zh-CN" altLang="en-US" sz="2800" dirty="0">
                <a:solidFill>
                  <a:srgbClr val="C00000"/>
                </a:solidFill>
                <a:latin typeface="STKaiti" charset="-122"/>
                <a:ea typeface="STKaiti" charset="-122"/>
                <a:cs typeface="STKaiti" charset="-122"/>
              </a:rPr>
              <a:t>原始栈</a:t>
            </a:r>
            <a:r>
              <a:rPr kumimoji="1" lang="en-US" altLang="zh-CN" sz="2800" dirty="0">
                <a:solidFill>
                  <a:srgbClr val="C00000"/>
                </a:solidFill>
                <a:latin typeface="STKaiti" charset="-122"/>
                <a:ea typeface="STKaiti" charset="-122"/>
                <a:cs typeface="STKaiti" charset="-122"/>
              </a:rPr>
              <a:t>S1</a:t>
            </a:r>
            <a:r>
              <a:rPr kumimoji="1" lang="zh-CN" altLang="en-US" sz="2800" dirty="0">
                <a:solidFill>
                  <a:srgbClr val="C00000"/>
                </a:solidFill>
                <a:latin typeface="STKaiti" charset="-122"/>
                <a:ea typeface="STKaiti" charset="-122"/>
                <a:cs typeface="STKaiti" charset="-122"/>
              </a:rPr>
              <a:t>             辅助栈</a:t>
            </a:r>
            <a:r>
              <a:rPr kumimoji="1" lang="en-US" altLang="zh-CN" sz="2800" dirty="0">
                <a:solidFill>
                  <a:srgbClr val="C00000"/>
                </a:solidFill>
                <a:latin typeface="STKaiti" charset="-122"/>
                <a:ea typeface="STKaiti" charset="-122"/>
                <a:cs typeface="STKaiti" charset="-122"/>
              </a:rPr>
              <a:t>S2</a:t>
            </a:r>
          </a:p>
        </p:txBody>
      </p:sp>
      <p:sp>
        <p:nvSpPr>
          <p:cNvPr id="14" name="文本框 13">
            <a:extLst>
              <a:ext uri="{FF2B5EF4-FFF2-40B4-BE49-F238E27FC236}">
                <a16:creationId xmlns:a16="http://schemas.microsoft.com/office/drawing/2014/main" id="{D43993D1-71C2-7B6F-4026-989C3EA59C74}"/>
              </a:ext>
            </a:extLst>
          </p:cNvPr>
          <p:cNvSpPr txBox="1"/>
          <p:nvPr/>
        </p:nvSpPr>
        <p:spPr>
          <a:xfrm>
            <a:off x="767009" y="2398187"/>
            <a:ext cx="4250159" cy="523220"/>
          </a:xfrm>
          <a:prstGeom prst="rect">
            <a:avLst/>
          </a:prstGeom>
          <a:noFill/>
          <a:ln w="15875">
            <a:noFill/>
          </a:ln>
        </p:spPr>
        <p:txBody>
          <a:bodyPr wrap="square" rtlCol="0">
            <a:spAutoFit/>
          </a:bodyPr>
          <a:lstStyle/>
          <a:p>
            <a:pPr lvl="0" defTabSz="914400">
              <a:defRPr/>
            </a:pPr>
            <a:r>
              <a:rPr kumimoji="1" lang="zh-CN" altLang="en-US" sz="2800" dirty="0">
                <a:solidFill>
                  <a:srgbClr val="C00000"/>
                </a:solidFill>
                <a:latin typeface="STKaiti" charset="-122"/>
                <a:ea typeface="STKaiti" charset="-122"/>
                <a:cs typeface="STKaiti" charset="-122"/>
              </a:rPr>
              <a:t>栈顶元素</a:t>
            </a:r>
            <a:r>
              <a:rPr kumimoji="1" lang="en-US" altLang="zh-CN" sz="2800" dirty="0">
                <a:solidFill>
                  <a:srgbClr val="C00000"/>
                </a:solidFill>
                <a:latin typeface="STKaiti" charset="-122"/>
                <a:ea typeface="STKaiti" charset="-122"/>
                <a:cs typeface="STKaiti" charset="-122"/>
              </a:rPr>
              <a:t>a</a:t>
            </a:r>
            <a:r>
              <a:rPr kumimoji="1" lang="zh-CN" altLang="en-US" sz="2800" dirty="0">
                <a:solidFill>
                  <a:srgbClr val="C00000"/>
                </a:solidFill>
                <a:latin typeface="STKaiti" charset="-122"/>
                <a:ea typeface="STKaiti" charset="-122"/>
                <a:cs typeface="STKaiti" charset="-122"/>
              </a:rPr>
              <a:t>         栈顶元素</a:t>
            </a:r>
            <a:r>
              <a:rPr kumimoji="1" lang="en-US" altLang="zh-CN" sz="2800" dirty="0">
                <a:solidFill>
                  <a:srgbClr val="C00000"/>
                </a:solidFill>
                <a:latin typeface="STKaiti" charset="-122"/>
                <a:ea typeface="STKaiti" charset="-122"/>
                <a:cs typeface="STKaiti" charset="-122"/>
              </a:rPr>
              <a:t>b</a:t>
            </a:r>
          </a:p>
        </p:txBody>
      </p:sp>
      <p:sp>
        <p:nvSpPr>
          <p:cNvPr id="16" name="文本框 15">
            <a:extLst>
              <a:ext uri="{FF2B5EF4-FFF2-40B4-BE49-F238E27FC236}">
                <a16:creationId xmlns:a16="http://schemas.microsoft.com/office/drawing/2014/main" id="{81745190-F066-33E0-28E4-09F6B1252CF5}"/>
              </a:ext>
            </a:extLst>
          </p:cNvPr>
          <p:cNvSpPr txBox="1"/>
          <p:nvPr/>
        </p:nvSpPr>
        <p:spPr>
          <a:xfrm>
            <a:off x="5392403" y="2774404"/>
            <a:ext cx="6692065" cy="1815882"/>
          </a:xfrm>
          <a:prstGeom prst="rect">
            <a:avLst/>
          </a:prstGeom>
          <a:noFill/>
          <a:ln w="15875">
            <a:noFill/>
          </a:ln>
        </p:spPr>
        <p:txBody>
          <a:bodyPr wrap="square" rtlCol="0">
            <a:spAutoFit/>
          </a:bodyPr>
          <a:lstStyle/>
          <a:p>
            <a:pPr lvl="0" defTabSz="914400">
              <a:defRPr/>
            </a:pPr>
            <a:r>
              <a:rPr kumimoji="1" lang="zh-CN" altLang="en-US" sz="2800" dirty="0">
                <a:latin typeface="STKaiti" charset="-122"/>
                <a:ea typeface="STKaiti" charset="-122"/>
                <a:cs typeface="STKaiti" charset="-122"/>
              </a:rPr>
              <a:t>比较</a:t>
            </a:r>
            <a:r>
              <a:rPr kumimoji="1" lang="en-US" altLang="zh-CN" sz="2800" dirty="0">
                <a:latin typeface="STKaiti" charset="-122"/>
                <a:ea typeface="STKaiti" charset="-122"/>
                <a:cs typeface="STKaiti" charset="-122"/>
              </a:rPr>
              <a:t>S1</a:t>
            </a:r>
            <a:r>
              <a:rPr kumimoji="1" lang="zh-CN" altLang="en-US" sz="2800" dirty="0">
                <a:latin typeface="STKaiti" charset="-122"/>
                <a:ea typeface="STKaiti" charset="-122"/>
                <a:cs typeface="STKaiti" charset="-122"/>
              </a:rPr>
              <a:t>和</a:t>
            </a:r>
            <a:r>
              <a:rPr kumimoji="1" lang="en-US" altLang="zh-CN" sz="2800" dirty="0">
                <a:latin typeface="STKaiti" charset="-122"/>
                <a:ea typeface="STKaiti" charset="-122"/>
                <a:cs typeface="STKaiti" charset="-122"/>
              </a:rPr>
              <a:t>S2</a:t>
            </a:r>
            <a:r>
              <a:rPr kumimoji="1" lang="zh-CN" altLang="en-US" sz="2800" dirty="0">
                <a:latin typeface="STKaiti" charset="-122"/>
                <a:ea typeface="STKaiti" charset="-122"/>
                <a:cs typeface="STKaiti" charset="-122"/>
              </a:rPr>
              <a:t>的栈顶元素</a:t>
            </a:r>
            <a:r>
              <a:rPr kumimoji="1" lang="en-US" altLang="zh-CN" sz="2800" dirty="0">
                <a:latin typeface="STKaiti" charset="-122"/>
                <a:ea typeface="STKaiti" charset="-122"/>
                <a:cs typeface="STKaiti" charset="-122"/>
              </a:rPr>
              <a:t>a</a:t>
            </a:r>
            <a:r>
              <a:rPr kumimoji="1" lang="zh-CN" altLang="en-US" sz="2800" dirty="0">
                <a:latin typeface="STKaiti" charset="-122"/>
                <a:ea typeface="STKaiti" charset="-122"/>
                <a:cs typeface="STKaiti" charset="-122"/>
              </a:rPr>
              <a:t>（已出栈）和</a:t>
            </a:r>
            <a:r>
              <a:rPr kumimoji="1" lang="en-US" altLang="zh-CN" sz="2800" dirty="0">
                <a:latin typeface="STKaiti" charset="-122"/>
                <a:ea typeface="STKaiti" charset="-122"/>
                <a:cs typeface="STKaiti" charset="-122"/>
              </a:rPr>
              <a:t>b</a:t>
            </a:r>
            <a:r>
              <a:rPr kumimoji="1" lang="zh-CN" altLang="en-US" sz="2800" dirty="0">
                <a:latin typeface="STKaiti" charset="-122"/>
                <a:ea typeface="STKaiti" charset="-122"/>
                <a:cs typeface="STKaiti" charset="-122"/>
              </a:rPr>
              <a:t>，</a:t>
            </a:r>
            <a:endParaRPr kumimoji="1" lang="en-US" altLang="zh-CN" sz="2800" dirty="0">
              <a:latin typeface="STKaiti" charset="-122"/>
              <a:ea typeface="STKaiti" charset="-122"/>
              <a:cs typeface="STKaiti" charset="-122"/>
            </a:endParaRPr>
          </a:p>
          <a:p>
            <a:pPr lvl="0" defTabSz="914400">
              <a:defRPr/>
            </a:pPr>
            <a:r>
              <a:rPr kumimoji="1" lang="en-US" altLang="zh-CN" sz="2800" dirty="0">
                <a:latin typeface="STKaiti" charset="-122"/>
                <a:ea typeface="STKaiti" charset="-122"/>
                <a:cs typeface="STKaiti" charset="-122"/>
              </a:rPr>
              <a:t>(1)</a:t>
            </a:r>
            <a:r>
              <a:rPr kumimoji="1" lang="zh-CN" altLang="en-US" sz="2800" dirty="0">
                <a:latin typeface="STKaiti" charset="-122"/>
                <a:ea typeface="STKaiti" charset="-122"/>
                <a:cs typeface="STKaiti" charset="-122"/>
              </a:rPr>
              <a:t>如果</a:t>
            </a:r>
            <a:r>
              <a:rPr kumimoji="1" lang="en-US" altLang="zh-CN" sz="2800" dirty="0">
                <a:latin typeface="STKaiti" charset="-122"/>
                <a:ea typeface="STKaiti" charset="-122"/>
                <a:cs typeface="STKaiti" charset="-122"/>
              </a:rPr>
              <a:t>a&lt;b</a:t>
            </a:r>
            <a:r>
              <a:rPr kumimoji="1" lang="zh-CN" altLang="en-US" sz="2800" dirty="0">
                <a:latin typeface="STKaiti" charset="-122"/>
                <a:ea typeface="STKaiti" charset="-122"/>
                <a:cs typeface="STKaiti" charset="-122"/>
              </a:rPr>
              <a:t>，则将</a:t>
            </a:r>
            <a:r>
              <a:rPr kumimoji="1" lang="en-US" altLang="zh-CN" sz="2800" dirty="0">
                <a:latin typeface="STKaiti" charset="-122"/>
                <a:ea typeface="STKaiti" charset="-122"/>
                <a:cs typeface="STKaiti" charset="-122"/>
              </a:rPr>
              <a:t>a</a:t>
            </a:r>
            <a:r>
              <a:rPr kumimoji="1" lang="zh-CN" altLang="en-US" sz="2800" dirty="0">
                <a:latin typeface="STKaiti" charset="-122"/>
                <a:ea typeface="STKaiti" charset="-122"/>
                <a:cs typeface="STKaiti" charset="-122"/>
              </a:rPr>
              <a:t>压入</a:t>
            </a:r>
            <a:r>
              <a:rPr kumimoji="1" lang="en-US" altLang="zh-CN" sz="2800" dirty="0">
                <a:latin typeface="STKaiti" charset="-122"/>
                <a:ea typeface="STKaiti" charset="-122"/>
                <a:cs typeface="STKaiti" charset="-122"/>
              </a:rPr>
              <a:t>S2</a:t>
            </a:r>
            <a:r>
              <a:rPr kumimoji="1" lang="zh-CN" altLang="en-US" sz="2800" dirty="0">
                <a:latin typeface="STKaiti" charset="-122"/>
                <a:ea typeface="STKaiti" charset="-122"/>
                <a:cs typeface="STKaiti" charset="-122"/>
              </a:rPr>
              <a:t>；</a:t>
            </a:r>
            <a:endParaRPr kumimoji="1" lang="en-US" altLang="zh-CN" sz="2800" dirty="0">
              <a:latin typeface="STKaiti" charset="-122"/>
              <a:ea typeface="STKaiti" charset="-122"/>
              <a:cs typeface="STKaiti" charset="-122"/>
            </a:endParaRPr>
          </a:p>
          <a:p>
            <a:pPr lvl="0" defTabSz="914400">
              <a:defRPr/>
            </a:pPr>
            <a:r>
              <a:rPr kumimoji="1" lang="en-US" altLang="zh-CN" sz="2800" dirty="0">
                <a:latin typeface="STKaiti" charset="-122"/>
                <a:ea typeface="STKaiti" charset="-122"/>
                <a:cs typeface="STKaiti" charset="-122"/>
              </a:rPr>
              <a:t>(2)</a:t>
            </a:r>
            <a:r>
              <a:rPr kumimoji="1" lang="zh-CN" altLang="en-US" sz="2800" dirty="0">
                <a:latin typeface="STKaiti" charset="-122"/>
                <a:ea typeface="STKaiti" charset="-122"/>
                <a:cs typeface="STKaiti" charset="-122"/>
              </a:rPr>
              <a:t>如果</a:t>
            </a:r>
            <a:r>
              <a:rPr kumimoji="1" lang="en-US" altLang="zh-CN" sz="2800" dirty="0">
                <a:latin typeface="STKaiti" charset="-122"/>
                <a:ea typeface="STKaiti" charset="-122"/>
                <a:cs typeface="STKaiti" charset="-122"/>
              </a:rPr>
              <a:t>a&gt;b</a:t>
            </a:r>
            <a:r>
              <a:rPr kumimoji="1" lang="zh-CN" altLang="en-US" sz="2800" dirty="0">
                <a:latin typeface="STKaiti" charset="-122"/>
                <a:ea typeface="STKaiti" charset="-122"/>
                <a:cs typeface="STKaiti" charset="-122"/>
              </a:rPr>
              <a:t>，则将</a:t>
            </a:r>
            <a:r>
              <a:rPr kumimoji="1" lang="en-US" altLang="zh-CN" sz="2800" dirty="0">
                <a:latin typeface="STKaiti" charset="-122"/>
                <a:ea typeface="STKaiti" charset="-122"/>
                <a:cs typeface="STKaiti" charset="-122"/>
              </a:rPr>
              <a:t>b</a:t>
            </a:r>
            <a:r>
              <a:rPr kumimoji="1" lang="zh-CN" altLang="en-US" sz="2800" dirty="0">
                <a:latin typeface="STKaiti" charset="-122"/>
                <a:ea typeface="STKaiti" charset="-122"/>
                <a:cs typeface="STKaiti" charset="-122"/>
              </a:rPr>
              <a:t>弹出，压入</a:t>
            </a:r>
            <a:r>
              <a:rPr kumimoji="1" lang="en-US" altLang="zh-CN" sz="2800" dirty="0">
                <a:latin typeface="STKaiti" charset="-122"/>
                <a:ea typeface="STKaiti" charset="-122"/>
                <a:cs typeface="STKaiti" charset="-122"/>
              </a:rPr>
              <a:t>S1</a:t>
            </a:r>
            <a:r>
              <a:rPr kumimoji="1" lang="zh-CN" altLang="en-US" sz="2800" dirty="0">
                <a:latin typeface="STKaiti" charset="-122"/>
                <a:ea typeface="STKaiti" charset="-122"/>
                <a:cs typeface="STKaiti" charset="-122"/>
              </a:rPr>
              <a:t>，继续</a:t>
            </a:r>
            <a:r>
              <a:rPr kumimoji="1" lang="en-US" altLang="zh-CN" sz="2800" dirty="0">
                <a:latin typeface="STKaiti" charset="-122"/>
                <a:ea typeface="STKaiti" charset="-122"/>
                <a:cs typeface="STKaiti" charset="-122"/>
              </a:rPr>
              <a:t>a</a:t>
            </a:r>
            <a:r>
              <a:rPr kumimoji="1" lang="zh-CN" altLang="en-US" sz="2800" dirty="0">
                <a:latin typeface="STKaiti" charset="-122"/>
                <a:ea typeface="STKaiti" charset="-122"/>
                <a:cs typeface="STKaiti" charset="-122"/>
              </a:rPr>
              <a:t>和</a:t>
            </a:r>
            <a:r>
              <a:rPr kumimoji="1" lang="en-US" altLang="zh-CN" sz="2800" dirty="0">
                <a:latin typeface="STKaiti" charset="-122"/>
                <a:ea typeface="STKaiti" charset="-122"/>
                <a:cs typeface="STKaiti" charset="-122"/>
              </a:rPr>
              <a:t>b</a:t>
            </a:r>
            <a:r>
              <a:rPr kumimoji="1" lang="zh-CN" altLang="en-US" sz="2800" dirty="0">
                <a:latin typeface="STKaiti" charset="-122"/>
                <a:ea typeface="STKaiti" charset="-122"/>
                <a:cs typeface="STKaiti" charset="-122"/>
              </a:rPr>
              <a:t>的比较（重复执行）</a:t>
            </a:r>
            <a:endParaRPr kumimoji="1" lang="en-US" altLang="zh-CN" sz="2800" dirty="0">
              <a:latin typeface="STKaiti" charset="-122"/>
              <a:ea typeface="STKaiti" charset="-122"/>
              <a:cs typeface="STKaiti" charset="-122"/>
            </a:endParaRPr>
          </a:p>
        </p:txBody>
      </p:sp>
    </p:spTree>
    <p:extLst>
      <p:ext uri="{BB962C8B-B14F-4D97-AF65-F5344CB8AC3E}">
        <p14:creationId xmlns:p14="http://schemas.microsoft.com/office/powerpoint/2010/main" val="205592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468824"/>
            <a:ext cx="8807116" cy="646331"/>
          </a:xfrm>
          <a:prstGeom prst="rect">
            <a:avLst/>
          </a:prstGeom>
          <a:noFill/>
          <a:ln w="15875">
            <a:noFill/>
          </a:ln>
        </p:spPr>
        <p:txBody>
          <a:bodyPr wrap="square" rtlCol="0">
            <a:spAutoFit/>
          </a:bodyPr>
          <a:lstStyle/>
          <a:p>
            <a:pPr lvl="0" defTabSz="914400">
              <a:defRPr/>
            </a:pPr>
            <a:r>
              <a:rPr kumimoji="1" lang="zh-CN" altLang="en-US" sz="3600" dirty="0">
                <a:latin typeface="SimHei" panose="02010609060101010101" pitchFamily="49" charset="-122"/>
                <a:ea typeface="SimHei" panose="02010609060101010101" pitchFamily="49" charset="-122"/>
                <a:cs typeface="STKaiti" charset="-122"/>
              </a:rPr>
              <a:t>例</a:t>
            </a:r>
            <a:r>
              <a:rPr kumimoji="1" lang="en-US" altLang="zh-CN" sz="3600" dirty="0">
                <a:latin typeface="SimHei" panose="02010609060101010101" pitchFamily="49" charset="-122"/>
                <a:ea typeface="SimHei" panose="02010609060101010101" pitchFamily="49" charset="-122"/>
                <a:cs typeface="STKaiti" charset="-122"/>
              </a:rPr>
              <a:t>1</a:t>
            </a:r>
            <a:r>
              <a:rPr kumimoji="1" lang="zh-CN" altLang="en-US" sz="3600" dirty="0">
                <a:latin typeface="SimHei" panose="02010609060101010101" pitchFamily="49" charset="-122"/>
                <a:ea typeface="SimHei" panose="02010609060101010101" pitchFamily="49" charset="-122"/>
                <a:cs typeface="STKaiti" charset="-122"/>
              </a:rPr>
              <a:t>：利用</a:t>
            </a:r>
            <a:r>
              <a:rPr kumimoji="1" lang="zh-CN" altLang="en-US" sz="3600" b="1" dirty="0">
                <a:latin typeface="SimHei" panose="02010609060101010101" pitchFamily="49" charset="-122"/>
                <a:ea typeface="SimHei" panose="02010609060101010101" pitchFamily="49" charset="-122"/>
                <a:cs typeface="STKaiti" charset="-122"/>
              </a:rPr>
              <a:t>栈输出降序排列（借助辅助栈）</a:t>
            </a:r>
            <a:endParaRPr kumimoji="1" lang="en-US" altLang="zh-CN" sz="3600" dirty="0">
              <a:solidFill>
                <a:srgbClr val="C00000"/>
              </a:solidFill>
              <a:latin typeface="SimHei" panose="02010609060101010101" pitchFamily="49" charset="-122"/>
              <a:ea typeface="SimHei" panose="02010609060101010101" pitchFamily="49" charset="-122"/>
              <a:cs typeface="STKaiti" charset="-122"/>
            </a:endParaRPr>
          </a:p>
        </p:txBody>
      </p:sp>
      <p:sp>
        <p:nvSpPr>
          <p:cNvPr id="6" name="文本框 5">
            <a:extLst>
              <a:ext uri="{FF2B5EF4-FFF2-40B4-BE49-F238E27FC236}">
                <a16:creationId xmlns:a16="http://schemas.microsoft.com/office/drawing/2014/main" id="{AB94812E-260B-E90E-5687-0CCB1E99AB32}"/>
              </a:ext>
            </a:extLst>
          </p:cNvPr>
          <p:cNvSpPr txBox="1"/>
          <p:nvPr/>
        </p:nvSpPr>
        <p:spPr>
          <a:xfrm>
            <a:off x="0" y="0"/>
            <a:ext cx="10784806" cy="830997"/>
          </a:xfrm>
          <a:prstGeom prst="rect">
            <a:avLst/>
          </a:prstGeom>
          <a:noFill/>
        </p:spPr>
        <p:txBody>
          <a:bodyPr wrap="square" rtlCol="0">
            <a:spAutoFit/>
          </a:bodyPr>
          <a:lstStyle/>
          <a:p>
            <a:r>
              <a:rPr kumimoji="1" lang="zh-CN" altLang="en-US" sz="4800" b="1" dirty="0">
                <a:latin typeface="STKaiti" charset="-122"/>
                <a:ea typeface="STKaiti" charset="-122"/>
                <a:cs typeface="STKaiti" charset="-122"/>
              </a:rPr>
              <a:t>顺序栈</a:t>
            </a:r>
            <a:endParaRPr kumimoji="1" lang="en-US" altLang="zh-CN" sz="4800" b="1" dirty="0">
              <a:latin typeface="STKaiti" charset="-122"/>
              <a:ea typeface="STKaiti" charset="-122"/>
              <a:cs typeface="STKaiti" charset="-122"/>
            </a:endParaRPr>
          </a:p>
        </p:txBody>
      </p:sp>
      <p:sp>
        <p:nvSpPr>
          <p:cNvPr id="2" name="矩形 1">
            <a:extLst>
              <a:ext uri="{FF2B5EF4-FFF2-40B4-BE49-F238E27FC236}">
                <a16:creationId xmlns:a16="http://schemas.microsoft.com/office/drawing/2014/main" id="{E50073CE-DD71-1ABD-43BB-14E4BC63C84D}"/>
              </a:ext>
            </a:extLst>
          </p:cNvPr>
          <p:cNvSpPr/>
          <p:nvPr/>
        </p:nvSpPr>
        <p:spPr>
          <a:xfrm>
            <a:off x="767011" y="43434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2</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3" name="矩形 2">
            <a:extLst>
              <a:ext uri="{FF2B5EF4-FFF2-40B4-BE49-F238E27FC236}">
                <a16:creationId xmlns:a16="http://schemas.microsoft.com/office/drawing/2014/main" id="{0D3F4FE6-D713-D403-3AFA-99AC47D3B9D5}"/>
              </a:ext>
            </a:extLst>
          </p:cNvPr>
          <p:cNvSpPr/>
          <p:nvPr/>
        </p:nvSpPr>
        <p:spPr>
          <a:xfrm>
            <a:off x="767011" y="38862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9</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5" name="矩形 4">
            <a:extLst>
              <a:ext uri="{FF2B5EF4-FFF2-40B4-BE49-F238E27FC236}">
                <a16:creationId xmlns:a16="http://schemas.microsoft.com/office/drawing/2014/main" id="{08F81972-97C8-D014-D17C-3F2D966C5919}"/>
              </a:ext>
            </a:extLst>
          </p:cNvPr>
          <p:cNvSpPr/>
          <p:nvPr/>
        </p:nvSpPr>
        <p:spPr>
          <a:xfrm>
            <a:off x="767011" y="34290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1</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7" name="矩形 6">
            <a:extLst>
              <a:ext uri="{FF2B5EF4-FFF2-40B4-BE49-F238E27FC236}">
                <a16:creationId xmlns:a16="http://schemas.microsoft.com/office/drawing/2014/main" id="{B0DD597B-4906-3B7D-10D7-B01C2EA15E96}"/>
              </a:ext>
            </a:extLst>
          </p:cNvPr>
          <p:cNvSpPr/>
          <p:nvPr/>
        </p:nvSpPr>
        <p:spPr>
          <a:xfrm>
            <a:off x="767011" y="48006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3</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7" name="矩形 16">
            <a:extLst>
              <a:ext uri="{FF2B5EF4-FFF2-40B4-BE49-F238E27FC236}">
                <a16:creationId xmlns:a16="http://schemas.microsoft.com/office/drawing/2014/main" id="{F22F6C46-2BB3-CD63-9B47-493024E00919}"/>
              </a:ext>
            </a:extLst>
          </p:cNvPr>
          <p:cNvSpPr/>
          <p:nvPr/>
        </p:nvSpPr>
        <p:spPr>
          <a:xfrm>
            <a:off x="767010" y="29718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8" name="矩形 7">
            <a:extLst>
              <a:ext uri="{FF2B5EF4-FFF2-40B4-BE49-F238E27FC236}">
                <a16:creationId xmlns:a16="http://schemas.microsoft.com/office/drawing/2014/main" id="{80429CE5-8BF7-4C91-1B42-E4BE9996AECE}"/>
              </a:ext>
            </a:extLst>
          </p:cNvPr>
          <p:cNvSpPr/>
          <p:nvPr/>
        </p:nvSpPr>
        <p:spPr>
          <a:xfrm>
            <a:off x="3133222" y="43434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9" name="矩形 8">
            <a:extLst>
              <a:ext uri="{FF2B5EF4-FFF2-40B4-BE49-F238E27FC236}">
                <a16:creationId xmlns:a16="http://schemas.microsoft.com/office/drawing/2014/main" id="{C5619BAD-6D29-EFD0-8A91-BA939743257F}"/>
              </a:ext>
            </a:extLst>
          </p:cNvPr>
          <p:cNvSpPr/>
          <p:nvPr/>
        </p:nvSpPr>
        <p:spPr>
          <a:xfrm>
            <a:off x="3133222" y="38862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0" name="矩形 9">
            <a:extLst>
              <a:ext uri="{FF2B5EF4-FFF2-40B4-BE49-F238E27FC236}">
                <a16:creationId xmlns:a16="http://schemas.microsoft.com/office/drawing/2014/main" id="{E7F8F0DC-1708-02AF-1F39-80061EA35C83}"/>
              </a:ext>
            </a:extLst>
          </p:cNvPr>
          <p:cNvSpPr/>
          <p:nvPr/>
        </p:nvSpPr>
        <p:spPr>
          <a:xfrm>
            <a:off x="3133222" y="34290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1" name="矩形 10">
            <a:extLst>
              <a:ext uri="{FF2B5EF4-FFF2-40B4-BE49-F238E27FC236}">
                <a16:creationId xmlns:a16="http://schemas.microsoft.com/office/drawing/2014/main" id="{7EAC188F-0389-A8CA-3A99-F733C0F548FF}"/>
              </a:ext>
            </a:extLst>
          </p:cNvPr>
          <p:cNvSpPr/>
          <p:nvPr/>
        </p:nvSpPr>
        <p:spPr>
          <a:xfrm>
            <a:off x="3133222" y="48006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5</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2" name="矩形 11">
            <a:extLst>
              <a:ext uri="{FF2B5EF4-FFF2-40B4-BE49-F238E27FC236}">
                <a16:creationId xmlns:a16="http://schemas.microsoft.com/office/drawing/2014/main" id="{F9D51BF0-655E-504F-2750-58627C2FC313}"/>
              </a:ext>
            </a:extLst>
          </p:cNvPr>
          <p:cNvSpPr/>
          <p:nvPr/>
        </p:nvSpPr>
        <p:spPr>
          <a:xfrm>
            <a:off x="3133221" y="29718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3" name="文本框 12">
            <a:extLst>
              <a:ext uri="{FF2B5EF4-FFF2-40B4-BE49-F238E27FC236}">
                <a16:creationId xmlns:a16="http://schemas.microsoft.com/office/drawing/2014/main" id="{96F8B7FA-EC36-4704-69D8-2BB6AF95559C}"/>
              </a:ext>
            </a:extLst>
          </p:cNvPr>
          <p:cNvSpPr txBox="1"/>
          <p:nvPr/>
        </p:nvSpPr>
        <p:spPr>
          <a:xfrm>
            <a:off x="767010" y="5453390"/>
            <a:ext cx="4935957" cy="523220"/>
          </a:xfrm>
          <a:prstGeom prst="rect">
            <a:avLst/>
          </a:prstGeom>
          <a:noFill/>
          <a:ln w="15875">
            <a:noFill/>
          </a:ln>
        </p:spPr>
        <p:txBody>
          <a:bodyPr wrap="square" rtlCol="0">
            <a:spAutoFit/>
          </a:bodyPr>
          <a:lstStyle/>
          <a:p>
            <a:pPr lvl="0" defTabSz="914400">
              <a:defRPr/>
            </a:pPr>
            <a:r>
              <a:rPr kumimoji="1" lang="zh-CN" altLang="en-US" sz="2800" dirty="0">
                <a:solidFill>
                  <a:srgbClr val="C00000"/>
                </a:solidFill>
                <a:latin typeface="STKaiti" charset="-122"/>
                <a:ea typeface="STKaiti" charset="-122"/>
                <a:cs typeface="STKaiti" charset="-122"/>
              </a:rPr>
              <a:t>原始栈</a:t>
            </a:r>
            <a:r>
              <a:rPr kumimoji="1" lang="en-US" altLang="zh-CN" sz="2800" dirty="0">
                <a:solidFill>
                  <a:srgbClr val="C00000"/>
                </a:solidFill>
                <a:latin typeface="STKaiti" charset="-122"/>
                <a:ea typeface="STKaiti" charset="-122"/>
                <a:cs typeface="STKaiti" charset="-122"/>
              </a:rPr>
              <a:t>S1</a:t>
            </a:r>
            <a:r>
              <a:rPr kumimoji="1" lang="zh-CN" altLang="en-US" sz="2800" dirty="0">
                <a:solidFill>
                  <a:srgbClr val="C00000"/>
                </a:solidFill>
                <a:latin typeface="STKaiti" charset="-122"/>
                <a:ea typeface="STKaiti" charset="-122"/>
                <a:cs typeface="STKaiti" charset="-122"/>
              </a:rPr>
              <a:t>             辅助栈</a:t>
            </a:r>
            <a:r>
              <a:rPr kumimoji="1" lang="en-US" altLang="zh-CN" sz="2800" dirty="0">
                <a:solidFill>
                  <a:srgbClr val="C00000"/>
                </a:solidFill>
                <a:latin typeface="STKaiti" charset="-122"/>
                <a:ea typeface="STKaiti" charset="-122"/>
                <a:cs typeface="STKaiti" charset="-122"/>
              </a:rPr>
              <a:t>S2</a:t>
            </a:r>
          </a:p>
        </p:txBody>
      </p:sp>
      <p:sp>
        <p:nvSpPr>
          <p:cNvPr id="14" name="文本框 13">
            <a:extLst>
              <a:ext uri="{FF2B5EF4-FFF2-40B4-BE49-F238E27FC236}">
                <a16:creationId xmlns:a16="http://schemas.microsoft.com/office/drawing/2014/main" id="{D43993D1-71C2-7B6F-4026-989C3EA59C74}"/>
              </a:ext>
            </a:extLst>
          </p:cNvPr>
          <p:cNvSpPr txBox="1"/>
          <p:nvPr/>
        </p:nvSpPr>
        <p:spPr>
          <a:xfrm>
            <a:off x="767009" y="2398187"/>
            <a:ext cx="4250159" cy="523220"/>
          </a:xfrm>
          <a:prstGeom prst="rect">
            <a:avLst/>
          </a:prstGeom>
          <a:noFill/>
          <a:ln w="15875">
            <a:noFill/>
          </a:ln>
        </p:spPr>
        <p:txBody>
          <a:bodyPr wrap="square" rtlCol="0">
            <a:spAutoFit/>
          </a:bodyPr>
          <a:lstStyle/>
          <a:p>
            <a:pPr lvl="0" defTabSz="914400">
              <a:defRPr/>
            </a:pPr>
            <a:r>
              <a:rPr kumimoji="1" lang="zh-CN" altLang="en-US" sz="2800" dirty="0">
                <a:solidFill>
                  <a:srgbClr val="C00000"/>
                </a:solidFill>
                <a:latin typeface="STKaiti" charset="-122"/>
                <a:ea typeface="STKaiti" charset="-122"/>
                <a:cs typeface="STKaiti" charset="-122"/>
              </a:rPr>
              <a:t>栈顶元素</a:t>
            </a:r>
            <a:r>
              <a:rPr kumimoji="1" lang="en-US" altLang="zh-CN" sz="2800" dirty="0">
                <a:solidFill>
                  <a:srgbClr val="C00000"/>
                </a:solidFill>
                <a:latin typeface="STKaiti" charset="-122"/>
                <a:ea typeface="STKaiti" charset="-122"/>
                <a:cs typeface="STKaiti" charset="-122"/>
              </a:rPr>
              <a:t>a</a:t>
            </a:r>
            <a:r>
              <a:rPr kumimoji="1" lang="zh-CN" altLang="en-US" sz="2800" dirty="0">
                <a:solidFill>
                  <a:srgbClr val="C00000"/>
                </a:solidFill>
                <a:latin typeface="STKaiti" charset="-122"/>
                <a:ea typeface="STKaiti" charset="-122"/>
                <a:cs typeface="STKaiti" charset="-122"/>
              </a:rPr>
              <a:t>         栈顶元素</a:t>
            </a:r>
            <a:r>
              <a:rPr kumimoji="1" lang="en-US" altLang="zh-CN" sz="2800" dirty="0">
                <a:solidFill>
                  <a:srgbClr val="C00000"/>
                </a:solidFill>
                <a:latin typeface="STKaiti" charset="-122"/>
                <a:ea typeface="STKaiti" charset="-122"/>
                <a:cs typeface="STKaiti" charset="-122"/>
              </a:rPr>
              <a:t>b</a:t>
            </a:r>
          </a:p>
        </p:txBody>
      </p:sp>
      <p:sp>
        <p:nvSpPr>
          <p:cNvPr id="16" name="文本框 15">
            <a:extLst>
              <a:ext uri="{FF2B5EF4-FFF2-40B4-BE49-F238E27FC236}">
                <a16:creationId xmlns:a16="http://schemas.microsoft.com/office/drawing/2014/main" id="{81745190-F066-33E0-28E4-09F6B1252CF5}"/>
              </a:ext>
            </a:extLst>
          </p:cNvPr>
          <p:cNvSpPr txBox="1"/>
          <p:nvPr/>
        </p:nvSpPr>
        <p:spPr>
          <a:xfrm>
            <a:off x="5392403" y="2774404"/>
            <a:ext cx="6692065" cy="1384995"/>
          </a:xfrm>
          <a:prstGeom prst="rect">
            <a:avLst/>
          </a:prstGeom>
          <a:noFill/>
          <a:ln w="15875">
            <a:noFill/>
          </a:ln>
        </p:spPr>
        <p:txBody>
          <a:bodyPr wrap="square" rtlCol="0">
            <a:spAutoFit/>
          </a:bodyPr>
          <a:lstStyle/>
          <a:p>
            <a:pPr lvl="0" defTabSz="914400">
              <a:defRPr/>
            </a:pPr>
            <a:r>
              <a:rPr kumimoji="1" lang="zh-CN" altLang="en-US" sz="2800" dirty="0">
                <a:latin typeface="STKaiti" charset="-122"/>
                <a:ea typeface="STKaiti" charset="-122"/>
                <a:cs typeface="STKaiti" charset="-122"/>
              </a:rPr>
              <a:t>原始栈</a:t>
            </a:r>
            <a:r>
              <a:rPr kumimoji="1" lang="en-US" altLang="zh-CN" sz="2800" dirty="0">
                <a:latin typeface="STKaiti" charset="-122"/>
                <a:ea typeface="STKaiti" charset="-122"/>
                <a:cs typeface="STKaiti" charset="-122"/>
              </a:rPr>
              <a:t>S1</a:t>
            </a:r>
            <a:r>
              <a:rPr kumimoji="1" lang="zh-CN" altLang="en-US" sz="2800" dirty="0">
                <a:latin typeface="STKaiti" charset="-122"/>
                <a:ea typeface="STKaiti" charset="-122"/>
                <a:cs typeface="STKaiti" charset="-122"/>
              </a:rPr>
              <a:t>中的</a:t>
            </a:r>
            <a:r>
              <a:rPr kumimoji="1" lang="en-US" altLang="zh-CN" sz="2800" dirty="0">
                <a:latin typeface="STKaiti" charset="-122"/>
                <a:ea typeface="STKaiti" charset="-122"/>
                <a:cs typeface="STKaiti" charset="-122"/>
              </a:rPr>
              <a:t>1</a:t>
            </a:r>
            <a:r>
              <a:rPr kumimoji="1" lang="zh-CN" altLang="en-US" sz="2800" dirty="0">
                <a:latin typeface="STKaiti" charset="-122"/>
                <a:ea typeface="STKaiti" charset="-122"/>
                <a:cs typeface="STKaiti" charset="-122"/>
              </a:rPr>
              <a:t>出栈，</a:t>
            </a:r>
            <a:r>
              <a:rPr kumimoji="1" lang="en-US" altLang="zh-CN" sz="2800" dirty="0">
                <a:latin typeface="STKaiti" charset="-122"/>
                <a:ea typeface="STKaiti" charset="-122"/>
                <a:cs typeface="STKaiti" charset="-122"/>
              </a:rPr>
              <a:t>1&lt;5</a:t>
            </a:r>
            <a:r>
              <a:rPr kumimoji="1" lang="zh-CN" altLang="en-US" sz="2800" dirty="0">
                <a:latin typeface="STKaiti" charset="-122"/>
                <a:ea typeface="STKaiti" charset="-122"/>
                <a:cs typeface="STKaiti" charset="-122"/>
              </a:rPr>
              <a:t>，</a:t>
            </a:r>
            <a:endParaRPr kumimoji="1" lang="en-US" altLang="zh-CN" sz="2800" dirty="0">
              <a:latin typeface="STKaiti" charset="-122"/>
              <a:ea typeface="STKaiti" charset="-122"/>
              <a:cs typeface="STKaiti" charset="-122"/>
            </a:endParaRPr>
          </a:p>
          <a:p>
            <a:pPr lvl="0" defTabSz="914400">
              <a:defRPr/>
            </a:pPr>
            <a:endParaRPr kumimoji="1" lang="en-US" altLang="zh-CN" sz="2800" dirty="0">
              <a:latin typeface="STKaiti" charset="-122"/>
              <a:ea typeface="STKaiti" charset="-122"/>
              <a:cs typeface="STKaiti" charset="-122"/>
            </a:endParaRPr>
          </a:p>
          <a:p>
            <a:pPr lvl="0" defTabSz="914400">
              <a:defRPr/>
            </a:pPr>
            <a:r>
              <a:rPr kumimoji="1" lang="zh-CN" altLang="en-US" sz="2800" dirty="0">
                <a:latin typeface="STKaiti" charset="-122"/>
                <a:ea typeface="STKaiti" charset="-122"/>
                <a:cs typeface="STKaiti" charset="-122"/>
              </a:rPr>
              <a:t>则将元素</a:t>
            </a:r>
            <a:r>
              <a:rPr kumimoji="1" lang="en-US" altLang="zh-CN" sz="2800" dirty="0">
                <a:latin typeface="STKaiti" charset="-122"/>
                <a:ea typeface="STKaiti" charset="-122"/>
                <a:cs typeface="STKaiti" charset="-122"/>
              </a:rPr>
              <a:t>1</a:t>
            </a:r>
            <a:r>
              <a:rPr kumimoji="1" lang="zh-CN" altLang="en-US" sz="2800" dirty="0">
                <a:latin typeface="STKaiti" charset="-122"/>
                <a:ea typeface="STKaiti" charset="-122"/>
                <a:cs typeface="STKaiti" charset="-122"/>
              </a:rPr>
              <a:t>压入</a:t>
            </a:r>
            <a:r>
              <a:rPr kumimoji="1" lang="en-US" altLang="zh-CN" sz="2800" dirty="0">
                <a:latin typeface="STKaiti" charset="-122"/>
                <a:ea typeface="STKaiti" charset="-122"/>
                <a:cs typeface="STKaiti" charset="-122"/>
              </a:rPr>
              <a:t>S2</a:t>
            </a:r>
          </a:p>
        </p:txBody>
      </p:sp>
    </p:spTree>
    <p:extLst>
      <p:ext uri="{BB962C8B-B14F-4D97-AF65-F5344CB8AC3E}">
        <p14:creationId xmlns:p14="http://schemas.microsoft.com/office/powerpoint/2010/main" val="4105060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7282F944-B82D-DE3B-1AE5-5F6D399F4CBD}"/>
              </a:ext>
            </a:extLst>
          </p:cNvPr>
          <p:cNvSpPr>
            <a:spLocks noGrp="1"/>
          </p:cNvSpPr>
          <p:nvPr>
            <p:ph type="title"/>
          </p:nvPr>
        </p:nvSpPr>
        <p:spPr>
          <a:xfrm>
            <a:off x="0" y="0"/>
            <a:ext cx="8596668" cy="807192"/>
          </a:xfrm>
        </p:spPr>
        <p:txBody>
          <a:bodyPr>
            <a:normAutofit/>
          </a:bodyPr>
          <a:lstStyle/>
          <a:p>
            <a:r>
              <a:rPr kumimoji="1" lang="zh-CN" altLang="en-US" sz="4000" b="1" dirty="0">
                <a:solidFill>
                  <a:schemeClr val="tx2"/>
                </a:solidFill>
                <a:latin typeface="STKaiti" charset="-122"/>
                <a:ea typeface="STKaiti" charset="-122"/>
                <a:cs typeface="STKaiti" charset="-122"/>
              </a:rPr>
              <a:t>第</a:t>
            </a:r>
            <a:r>
              <a:rPr kumimoji="1" lang="en-US" altLang="zh-CN" sz="4000" b="1" dirty="0">
                <a:solidFill>
                  <a:schemeClr val="tx2"/>
                </a:solidFill>
                <a:latin typeface="STKaiti" charset="-122"/>
                <a:ea typeface="STKaiti" charset="-122"/>
                <a:cs typeface="STKaiti" charset="-122"/>
              </a:rPr>
              <a:t>2</a:t>
            </a:r>
            <a:r>
              <a:rPr kumimoji="1" lang="zh-CN" altLang="en-US" sz="4000" b="1" dirty="0">
                <a:solidFill>
                  <a:schemeClr val="tx2"/>
                </a:solidFill>
                <a:latin typeface="STKaiti" charset="-122"/>
                <a:ea typeface="STKaiti" charset="-122"/>
                <a:cs typeface="STKaiti" charset="-122"/>
              </a:rPr>
              <a:t>章 线性表</a:t>
            </a:r>
            <a:r>
              <a:rPr kumimoji="1" lang="en-US" altLang="zh-CN" sz="4000" b="1" dirty="0">
                <a:solidFill>
                  <a:schemeClr val="tx2"/>
                </a:solidFill>
                <a:latin typeface="STKaiti" charset="-122"/>
                <a:ea typeface="STKaiti" charset="-122"/>
                <a:cs typeface="STKaiti" charset="-122"/>
              </a:rPr>
              <a:t>——</a:t>
            </a:r>
            <a:r>
              <a:rPr kumimoji="1" lang="zh-CN" altLang="en-US" sz="4000" b="1" dirty="0">
                <a:solidFill>
                  <a:schemeClr val="tx2"/>
                </a:solidFill>
                <a:latin typeface="STKaiti" charset="-122"/>
                <a:ea typeface="STKaiti" charset="-122"/>
                <a:cs typeface="STKaiti" charset="-122"/>
              </a:rPr>
              <a:t>循环链表</a:t>
            </a:r>
            <a:endParaRPr kumimoji="1" lang="zh-CN" altLang="en-US" sz="4000" b="1" dirty="0">
              <a:latin typeface="STKaiti" charset="-122"/>
              <a:ea typeface="STKaiti" charset="-122"/>
              <a:cs typeface="STKaiti" charset="-122"/>
            </a:endParaRPr>
          </a:p>
        </p:txBody>
      </p:sp>
      <p:sp>
        <p:nvSpPr>
          <p:cNvPr id="38" name="文本框 37">
            <a:extLst>
              <a:ext uri="{FF2B5EF4-FFF2-40B4-BE49-F238E27FC236}">
                <a16:creationId xmlns:a16="http://schemas.microsoft.com/office/drawing/2014/main" id="{4A286B6E-D3FE-2E4C-9F5F-7B9F5A58A0A4}"/>
              </a:ext>
            </a:extLst>
          </p:cNvPr>
          <p:cNvSpPr txBox="1"/>
          <p:nvPr/>
        </p:nvSpPr>
        <p:spPr>
          <a:xfrm>
            <a:off x="3707504" y="2056258"/>
            <a:ext cx="5520689" cy="461665"/>
          </a:xfrm>
          <a:prstGeom prst="rect">
            <a:avLst/>
          </a:prstGeom>
          <a:noFill/>
        </p:spPr>
        <p:txBody>
          <a:bodyPr wrap="square" rtlCol="0">
            <a:spAutoFit/>
          </a:bodyPr>
          <a:lstStyle/>
          <a:p>
            <a:r>
              <a:rPr kumimoji="1" lang="zh-CN" altLang="en-US" sz="2400" dirty="0">
                <a:latin typeface="STKaiti" charset="-122"/>
                <a:ea typeface="STKaiti" charset="-122"/>
                <a:cs typeface="STKaiti" charset="-122"/>
              </a:rPr>
              <a:t>带头结点的</a:t>
            </a:r>
            <a:r>
              <a:rPr kumimoji="1" lang="zh-CN" altLang="en-US" sz="2400" b="1" dirty="0">
                <a:solidFill>
                  <a:srgbClr val="C00000"/>
                </a:solidFill>
                <a:latin typeface="STKaiti" charset="-122"/>
                <a:ea typeface="STKaiti" charset="-122"/>
                <a:cs typeface="STKaiti" charset="-122"/>
              </a:rPr>
              <a:t>单循环链表</a:t>
            </a:r>
            <a:r>
              <a:rPr kumimoji="1" lang="zh-CN" altLang="en-US" sz="2400" dirty="0">
                <a:latin typeface="STKaiti" charset="-122"/>
                <a:ea typeface="STKaiti" charset="-122"/>
                <a:cs typeface="STKaiti" charset="-122"/>
              </a:rPr>
              <a:t>逻辑结构</a:t>
            </a:r>
          </a:p>
        </p:txBody>
      </p:sp>
      <p:grpSp>
        <p:nvGrpSpPr>
          <p:cNvPr id="43" name="组合 42">
            <a:extLst>
              <a:ext uri="{FF2B5EF4-FFF2-40B4-BE49-F238E27FC236}">
                <a16:creationId xmlns:a16="http://schemas.microsoft.com/office/drawing/2014/main" id="{67A1F5A5-C8EE-3C4A-8C56-70AF60FFA7CA}"/>
              </a:ext>
            </a:extLst>
          </p:cNvPr>
          <p:cNvGrpSpPr/>
          <p:nvPr/>
        </p:nvGrpSpPr>
        <p:grpSpPr>
          <a:xfrm>
            <a:off x="2244977" y="957996"/>
            <a:ext cx="6544966" cy="649564"/>
            <a:chOff x="3582287" y="3849786"/>
            <a:chExt cx="6544966" cy="649564"/>
          </a:xfrm>
        </p:grpSpPr>
        <p:sp>
          <p:nvSpPr>
            <p:cNvPr id="27" name="矩形 26">
              <a:extLst>
                <a:ext uri="{FF2B5EF4-FFF2-40B4-BE49-F238E27FC236}">
                  <a16:creationId xmlns:a16="http://schemas.microsoft.com/office/drawing/2014/main" id="{213D5720-2647-B14F-B62B-761EB980F692}"/>
                </a:ext>
              </a:extLst>
            </p:cNvPr>
            <p:cNvSpPr/>
            <p:nvPr/>
          </p:nvSpPr>
          <p:spPr>
            <a:xfrm>
              <a:off x="4316237" y="4128881"/>
              <a:ext cx="721894" cy="3609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endParaRPr>
            </a:p>
          </p:txBody>
        </p:sp>
        <p:sp>
          <p:nvSpPr>
            <p:cNvPr id="28" name="矩形 27">
              <a:extLst>
                <a:ext uri="{FF2B5EF4-FFF2-40B4-BE49-F238E27FC236}">
                  <a16:creationId xmlns:a16="http://schemas.microsoft.com/office/drawing/2014/main" id="{FDF9B55E-6422-744D-ABDA-BD7A9A7D1599}"/>
                </a:ext>
              </a:extLst>
            </p:cNvPr>
            <p:cNvSpPr/>
            <p:nvPr/>
          </p:nvSpPr>
          <p:spPr>
            <a:xfrm>
              <a:off x="5038131" y="4128881"/>
              <a:ext cx="721894" cy="3609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endParaRPr>
            </a:p>
          </p:txBody>
        </p:sp>
        <p:cxnSp>
          <p:nvCxnSpPr>
            <p:cNvPr id="29" name="直线箭头连接符 28">
              <a:extLst>
                <a:ext uri="{FF2B5EF4-FFF2-40B4-BE49-F238E27FC236}">
                  <a16:creationId xmlns:a16="http://schemas.microsoft.com/office/drawing/2014/main" id="{1F045CF4-56AC-8B44-9C24-23063E1A7FCB}"/>
                </a:ext>
              </a:extLst>
            </p:cNvPr>
            <p:cNvCxnSpPr>
              <a:cxnSpLocks/>
              <a:endCxn id="27" idx="1"/>
            </p:cNvCxnSpPr>
            <p:nvPr/>
          </p:nvCxnSpPr>
          <p:spPr>
            <a:xfrm flipV="1">
              <a:off x="3869055" y="4309355"/>
              <a:ext cx="447182" cy="9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矩形 29">
                  <a:extLst>
                    <a:ext uri="{FF2B5EF4-FFF2-40B4-BE49-F238E27FC236}">
                      <a16:creationId xmlns:a16="http://schemas.microsoft.com/office/drawing/2014/main" id="{FD37ACA5-3F31-B04B-8EA2-0381F23FF73B}"/>
                    </a:ext>
                  </a:extLst>
                </p:cNvPr>
                <p:cNvSpPr/>
                <p:nvPr/>
              </p:nvSpPr>
              <p:spPr>
                <a:xfrm>
                  <a:off x="3582287" y="3849786"/>
                  <a:ext cx="764248"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kumimoji="1" lang="en-US" altLang="zh-CN" b="0" i="1" smtClean="0">
                            <a:latin typeface="Cambria Math" charset="0"/>
                            <a:ea typeface="STKaiti" charset="-122"/>
                            <a:cs typeface="STKaiti" charset="-122"/>
                          </a:rPr>
                          <m:t>h𝑒𝑎𝑑</m:t>
                        </m:r>
                      </m:oMath>
                    </m:oMathPara>
                  </a14:m>
                  <a:endParaRPr kumimoji="1" lang="zh-CN" altLang="en-US" dirty="0"/>
                </a:p>
              </p:txBody>
            </p:sp>
          </mc:Choice>
          <mc:Fallback xmlns="">
            <p:sp>
              <p:nvSpPr>
                <p:cNvPr id="30" name="矩形 29">
                  <a:extLst>
                    <a:ext uri="{FF2B5EF4-FFF2-40B4-BE49-F238E27FC236}">
                      <a16:creationId xmlns:a16="http://schemas.microsoft.com/office/drawing/2014/main" id="{FD37ACA5-3F31-B04B-8EA2-0381F23FF73B}"/>
                    </a:ext>
                  </a:extLst>
                </p:cNvPr>
                <p:cNvSpPr>
                  <a:spLocks noRot="1" noChangeAspect="1" noMove="1" noResize="1" noEditPoints="1" noAdjustHandles="1" noChangeArrowheads="1" noChangeShapeType="1" noTextEdit="1"/>
                </p:cNvSpPr>
                <p:nvPr/>
              </p:nvSpPr>
              <p:spPr>
                <a:xfrm>
                  <a:off x="3582287" y="3849786"/>
                  <a:ext cx="764248" cy="369332"/>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矩形 30">
                  <a:extLst>
                    <a:ext uri="{FF2B5EF4-FFF2-40B4-BE49-F238E27FC236}">
                      <a16:creationId xmlns:a16="http://schemas.microsoft.com/office/drawing/2014/main" id="{FEE59037-6264-1E44-AFAE-28A5F9018AB6}"/>
                    </a:ext>
                  </a:extLst>
                </p:cNvPr>
                <p:cNvSpPr/>
                <p:nvPr/>
              </p:nvSpPr>
              <p:spPr>
                <a:xfrm>
                  <a:off x="6025981" y="4138402"/>
                  <a:ext cx="721894" cy="3609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b="0" i="1" smtClean="0">
                                <a:solidFill>
                                  <a:schemeClr val="tx1"/>
                                </a:solidFill>
                                <a:latin typeface="Cambria Math" panose="02040503050406030204" pitchFamily="18" charset="0"/>
                                <a:ea typeface="STKaiti" charset="-122"/>
                                <a:cs typeface="STKaiti" charset="-122"/>
                              </a:rPr>
                            </m:ctrlPr>
                          </m:sSubPr>
                          <m:e>
                            <m:r>
                              <a:rPr kumimoji="1" lang="en-US" altLang="zh-CN" b="0" i="1" smtClean="0">
                                <a:solidFill>
                                  <a:schemeClr val="tx1"/>
                                </a:solidFill>
                                <a:latin typeface="Cambria Math" charset="0"/>
                                <a:ea typeface="STKaiti" charset="-122"/>
                                <a:cs typeface="STKaiti" charset="-122"/>
                              </a:rPr>
                              <m:t>𝑎</m:t>
                            </m:r>
                          </m:e>
                          <m:sub>
                            <m:r>
                              <a:rPr kumimoji="1" lang="en-US" altLang="zh-CN" b="0" i="1" smtClean="0">
                                <a:solidFill>
                                  <a:schemeClr val="tx1"/>
                                </a:solidFill>
                                <a:latin typeface="Cambria Math" panose="02040503050406030204" pitchFamily="18" charset="0"/>
                                <a:ea typeface="STKaiti" charset="-122"/>
                                <a:cs typeface="STKaiti" charset="-122"/>
                              </a:rPr>
                              <m:t>1</m:t>
                            </m:r>
                          </m:sub>
                        </m:sSub>
                      </m:oMath>
                    </m:oMathPara>
                  </a14:m>
                  <a:endParaRPr kumimoji="1" lang="zh-CN" altLang="en-US" dirty="0">
                    <a:solidFill>
                      <a:schemeClr val="tx1"/>
                    </a:solidFill>
                  </a:endParaRPr>
                </a:p>
              </p:txBody>
            </p:sp>
          </mc:Choice>
          <mc:Fallback xmlns="">
            <p:sp>
              <p:nvSpPr>
                <p:cNvPr id="31" name="矩形 30">
                  <a:extLst>
                    <a:ext uri="{FF2B5EF4-FFF2-40B4-BE49-F238E27FC236}">
                      <a16:creationId xmlns:a16="http://schemas.microsoft.com/office/drawing/2014/main" id="{FEE59037-6264-1E44-AFAE-28A5F9018AB6}"/>
                    </a:ext>
                  </a:extLst>
                </p:cNvPr>
                <p:cNvSpPr>
                  <a:spLocks noRot="1" noChangeAspect="1" noMove="1" noResize="1" noEditPoints="1" noAdjustHandles="1" noChangeArrowheads="1" noChangeShapeType="1" noTextEdit="1"/>
                </p:cNvSpPr>
                <p:nvPr/>
              </p:nvSpPr>
              <p:spPr>
                <a:xfrm>
                  <a:off x="6025981" y="4138402"/>
                  <a:ext cx="721894" cy="360948"/>
                </a:xfrm>
                <a:prstGeom prst="rect">
                  <a:avLst/>
                </a:prstGeom>
                <a:blipFill>
                  <a:blip r:embed="rId3"/>
                  <a:stretch>
                    <a:fillRect/>
                  </a:stretch>
                </a:blipFill>
              </p:spPr>
              <p:txBody>
                <a:bodyPr/>
                <a:lstStyle/>
                <a:p>
                  <a:r>
                    <a:rPr lang="zh-CN" altLang="en-US">
                      <a:noFill/>
                    </a:rPr>
                    <a:t> </a:t>
                  </a:r>
                </a:p>
              </p:txBody>
            </p:sp>
          </mc:Fallback>
        </mc:AlternateContent>
        <p:sp>
          <p:nvSpPr>
            <p:cNvPr id="32" name="矩形 31">
              <a:extLst>
                <a:ext uri="{FF2B5EF4-FFF2-40B4-BE49-F238E27FC236}">
                  <a16:creationId xmlns:a16="http://schemas.microsoft.com/office/drawing/2014/main" id="{CB83A4E8-AB15-8549-8239-3A8150AAE7A4}"/>
                </a:ext>
              </a:extLst>
            </p:cNvPr>
            <p:cNvSpPr/>
            <p:nvPr/>
          </p:nvSpPr>
          <p:spPr>
            <a:xfrm>
              <a:off x="6747875" y="4138402"/>
              <a:ext cx="721894" cy="3609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endParaRPr>
            </a:p>
          </p:txBody>
        </p:sp>
        <p:cxnSp>
          <p:nvCxnSpPr>
            <p:cNvPr id="33" name="直线箭头连接符 32">
              <a:extLst>
                <a:ext uri="{FF2B5EF4-FFF2-40B4-BE49-F238E27FC236}">
                  <a16:creationId xmlns:a16="http://schemas.microsoft.com/office/drawing/2014/main" id="{E176F720-E771-E44C-8E61-2448E496B314}"/>
                </a:ext>
              </a:extLst>
            </p:cNvPr>
            <p:cNvCxnSpPr>
              <a:cxnSpLocks/>
              <a:stCxn id="28" idx="3"/>
            </p:cNvCxnSpPr>
            <p:nvPr/>
          </p:nvCxnSpPr>
          <p:spPr>
            <a:xfrm>
              <a:off x="5760025" y="4309355"/>
              <a:ext cx="265956" cy="9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矩形 33">
                  <a:extLst>
                    <a:ext uri="{FF2B5EF4-FFF2-40B4-BE49-F238E27FC236}">
                      <a16:creationId xmlns:a16="http://schemas.microsoft.com/office/drawing/2014/main" id="{87CAAB0A-9771-B54A-A75C-ED47794462CA}"/>
                    </a:ext>
                  </a:extLst>
                </p:cNvPr>
                <p:cNvSpPr/>
                <p:nvPr/>
              </p:nvSpPr>
              <p:spPr>
                <a:xfrm>
                  <a:off x="7761076" y="4130018"/>
                  <a:ext cx="426720"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kumimoji="1" lang="en-US" altLang="zh-CN" b="0" i="1" smtClean="0">
                            <a:latin typeface="Cambria Math" charset="0"/>
                            <a:ea typeface="STKaiti" charset="-122"/>
                            <a:cs typeface="STKaiti" charset="-122"/>
                          </a:rPr>
                          <m:t>…</m:t>
                        </m:r>
                      </m:oMath>
                    </m:oMathPara>
                  </a14:m>
                  <a:endParaRPr kumimoji="1" lang="zh-CN" altLang="en-US" dirty="0"/>
                </a:p>
              </p:txBody>
            </p:sp>
          </mc:Choice>
          <mc:Fallback xmlns="">
            <p:sp>
              <p:nvSpPr>
                <p:cNvPr id="34" name="矩形 33">
                  <a:extLst>
                    <a:ext uri="{FF2B5EF4-FFF2-40B4-BE49-F238E27FC236}">
                      <a16:creationId xmlns:a16="http://schemas.microsoft.com/office/drawing/2014/main" id="{87CAAB0A-9771-B54A-A75C-ED47794462CA}"/>
                    </a:ext>
                  </a:extLst>
                </p:cNvPr>
                <p:cNvSpPr>
                  <a:spLocks noRot="1" noChangeAspect="1" noMove="1" noResize="1" noEditPoints="1" noAdjustHandles="1" noChangeArrowheads="1" noChangeShapeType="1" noTextEdit="1"/>
                </p:cNvSpPr>
                <p:nvPr/>
              </p:nvSpPr>
              <p:spPr>
                <a:xfrm>
                  <a:off x="7761076" y="4130018"/>
                  <a:ext cx="426720"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矩形 34">
                  <a:extLst>
                    <a:ext uri="{FF2B5EF4-FFF2-40B4-BE49-F238E27FC236}">
                      <a16:creationId xmlns:a16="http://schemas.microsoft.com/office/drawing/2014/main" id="{83A9C196-9C25-004E-9527-05712163175C}"/>
                    </a:ext>
                  </a:extLst>
                </p:cNvPr>
                <p:cNvSpPr/>
                <p:nvPr/>
              </p:nvSpPr>
              <p:spPr>
                <a:xfrm>
                  <a:off x="8683465" y="4138401"/>
                  <a:ext cx="721894" cy="3609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b="0" i="1" smtClean="0">
                                <a:solidFill>
                                  <a:schemeClr val="tx1"/>
                                </a:solidFill>
                                <a:latin typeface="Cambria Math" panose="02040503050406030204" pitchFamily="18" charset="0"/>
                                <a:ea typeface="STKaiti" charset="-122"/>
                                <a:cs typeface="STKaiti" charset="-122"/>
                              </a:rPr>
                            </m:ctrlPr>
                          </m:sSubPr>
                          <m:e>
                            <m:r>
                              <a:rPr kumimoji="1" lang="en-US" altLang="zh-CN" b="0" i="1" smtClean="0">
                                <a:solidFill>
                                  <a:schemeClr val="tx1"/>
                                </a:solidFill>
                                <a:latin typeface="Cambria Math" charset="0"/>
                                <a:ea typeface="STKaiti" charset="-122"/>
                                <a:cs typeface="STKaiti" charset="-122"/>
                              </a:rPr>
                              <m:t>𝑎</m:t>
                            </m:r>
                          </m:e>
                          <m:sub>
                            <m:r>
                              <a:rPr kumimoji="1" lang="en-US" altLang="zh-CN" b="0" i="1" smtClean="0">
                                <a:solidFill>
                                  <a:schemeClr val="tx1"/>
                                </a:solidFill>
                                <a:latin typeface="Cambria Math" charset="0"/>
                                <a:ea typeface="STKaiti" charset="-122"/>
                                <a:cs typeface="STKaiti" charset="-122"/>
                              </a:rPr>
                              <m:t>𝑛</m:t>
                            </m:r>
                          </m:sub>
                        </m:sSub>
                      </m:oMath>
                    </m:oMathPara>
                  </a14:m>
                  <a:endParaRPr kumimoji="1" lang="zh-CN" altLang="en-US" dirty="0">
                    <a:solidFill>
                      <a:schemeClr val="tx1"/>
                    </a:solidFill>
                  </a:endParaRPr>
                </a:p>
              </p:txBody>
            </p:sp>
          </mc:Choice>
          <mc:Fallback xmlns="">
            <p:sp>
              <p:nvSpPr>
                <p:cNvPr id="35" name="矩形 34">
                  <a:extLst>
                    <a:ext uri="{FF2B5EF4-FFF2-40B4-BE49-F238E27FC236}">
                      <a16:creationId xmlns:a16="http://schemas.microsoft.com/office/drawing/2014/main" id="{83A9C196-9C25-004E-9527-05712163175C}"/>
                    </a:ext>
                  </a:extLst>
                </p:cNvPr>
                <p:cNvSpPr>
                  <a:spLocks noRot="1" noChangeAspect="1" noMove="1" noResize="1" noEditPoints="1" noAdjustHandles="1" noChangeArrowheads="1" noChangeShapeType="1" noTextEdit="1"/>
                </p:cNvSpPr>
                <p:nvPr/>
              </p:nvSpPr>
              <p:spPr>
                <a:xfrm>
                  <a:off x="8683465" y="4138401"/>
                  <a:ext cx="721894" cy="360948"/>
                </a:xfrm>
                <a:prstGeom prst="rect">
                  <a:avLst/>
                </a:prstGeom>
                <a:blipFill>
                  <a:blip r:embed="rId5"/>
                  <a:stretch>
                    <a:fillRect/>
                  </a:stretch>
                </a:blipFill>
              </p:spPr>
              <p:txBody>
                <a:bodyPr/>
                <a:lstStyle/>
                <a:p>
                  <a:r>
                    <a:rPr lang="zh-CN" altLang="en-US">
                      <a:noFill/>
                    </a:rPr>
                    <a:t> </a:t>
                  </a:r>
                </a:p>
              </p:txBody>
            </p:sp>
          </mc:Fallback>
        </mc:AlternateContent>
        <p:sp>
          <p:nvSpPr>
            <p:cNvPr id="36" name="矩形 35">
              <a:extLst>
                <a:ext uri="{FF2B5EF4-FFF2-40B4-BE49-F238E27FC236}">
                  <a16:creationId xmlns:a16="http://schemas.microsoft.com/office/drawing/2014/main" id="{77D11B63-B6AE-144A-99DB-5C615F8B5900}"/>
                </a:ext>
              </a:extLst>
            </p:cNvPr>
            <p:cNvSpPr/>
            <p:nvPr/>
          </p:nvSpPr>
          <p:spPr>
            <a:xfrm>
              <a:off x="9405359" y="4138401"/>
              <a:ext cx="721894" cy="3609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endParaRPr>
            </a:p>
          </p:txBody>
        </p:sp>
        <p:cxnSp>
          <p:nvCxnSpPr>
            <p:cNvPr id="37" name="直线箭头连接符 36">
              <a:extLst>
                <a:ext uri="{FF2B5EF4-FFF2-40B4-BE49-F238E27FC236}">
                  <a16:creationId xmlns:a16="http://schemas.microsoft.com/office/drawing/2014/main" id="{0A27E0D7-DC77-AA46-BD89-E5691C3CEA38}"/>
                </a:ext>
              </a:extLst>
            </p:cNvPr>
            <p:cNvCxnSpPr/>
            <p:nvPr/>
          </p:nvCxnSpPr>
          <p:spPr>
            <a:xfrm flipV="1">
              <a:off x="8236283" y="4318875"/>
              <a:ext cx="447182" cy="9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肘形连接符 38">
              <a:extLst>
                <a:ext uri="{FF2B5EF4-FFF2-40B4-BE49-F238E27FC236}">
                  <a16:creationId xmlns:a16="http://schemas.microsoft.com/office/drawing/2014/main" id="{6C3D0D74-A3F6-B442-B3A2-F8782B99C7A7}"/>
                </a:ext>
              </a:extLst>
            </p:cNvPr>
            <p:cNvCxnSpPr>
              <a:cxnSpLocks/>
              <a:stCxn id="36" idx="2"/>
              <a:endCxn id="28" idx="2"/>
            </p:cNvCxnSpPr>
            <p:nvPr/>
          </p:nvCxnSpPr>
          <p:spPr>
            <a:xfrm rot="5400000" flipH="1">
              <a:off x="7577932" y="2310975"/>
              <a:ext cx="9520" cy="4367228"/>
            </a:xfrm>
            <a:prstGeom prst="bentConnector3">
              <a:avLst>
                <a:gd name="adj1" fmla="val -2401261"/>
              </a:avLst>
            </a:prstGeom>
            <a:ln w="2222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
        <p:nvSpPr>
          <p:cNvPr id="40" name="文本框 39">
            <a:extLst>
              <a:ext uri="{FF2B5EF4-FFF2-40B4-BE49-F238E27FC236}">
                <a16:creationId xmlns:a16="http://schemas.microsoft.com/office/drawing/2014/main" id="{0F7CF760-4EAB-E348-BEAE-F70CC65F7193}"/>
              </a:ext>
            </a:extLst>
          </p:cNvPr>
          <p:cNvSpPr txBox="1"/>
          <p:nvPr/>
        </p:nvSpPr>
        <p:spPr>
          <a:xfrm>
            <a:off x="724693" y="2976142"/>
            <a:ext cx="10945337" cy="523220"/>
          </a:xfrm>
          <a:prstGeom prst="rect">
            <a:avLst/>
          </a:prstGeom>
          <a:noFill/>
        </p:spPr>
        <p:txBody>
          <a:bodyPr wrap="square" rtlCol="0">
            <a:spAutoFit/>
          </a:bodyPr>
          <a:lstStyle/>
          <a:p>
            <a:r>
              <a:rPr kumimoji="1" lang="zh-CN" altLang="en-US" sz="2800" dirty="0">
                <a:latin typeface="+mn-ea"/>
                <a:cs typeface="STKaiti" charset="-122"/>
              </a:rPr>
              <a:t>单循环链表的特点：从表中任意结点出发均可以找到表中其他的结点。</a:t>
            </a:r>
          </a:p>
        </p:txBody>
      </p:sp>
      <p:sp>
        <p:nvSpPr>
          <p:cNvPr id="41" name="文本框 40">
            <a:extLst>
              <a:ext uri="{FF2B5EF4-FFF2-40B4-BE49-F238E27FC236}">
                <a16:creationId xmlns:a16="http://schemas.microsoft.com/office/drawing/2014/main" id="{DEA8185A-2383-4B4B-B33B-A315A692F259}"/>
              </a:ext>
            </a:extLst>
          </p:cNvPr>
          <p:cNvSpPr txBox="1"/>
          <p:nvPr/>
        </p:nvSpPr>
        <p:spPr>
          <a:xfrm>
            <a:off x="724693" y="4067220"/>
            <a:ext cx="11779728" cy="523220"/>
          </a:xfrm>
          <a:prstGeom prst="rect">
            <a:avLst/>
          </a:prstGeom>
          <a:noFill/>
        </p:spPr>
        <p:txBody>
          <a:bodyPr wrap="square" rtlCol="0">
            <a:spAutoFit/>
          </a:bodyPr>
          <a:lstStyle/>
          <a:p>
            <a:r>
              <a:rPr kumimoji="1" lang="zh-CN" altLang="en-US" sz="2800" dirty="0">
                <a:latin typeface="+mn-ea"/>
                <a:cs typeface="STKaiti" charset="-122"/>
              </a:rPr>
              <a:t>对于循环查找</a:t>
            </a:r>
            <a:r>
              <a:rPr kumimoji="1" lang="en-US" altLang="zh-CN" sz="2800" dirty="0">
                <a:latin typeface="+mn-ea"/>
                <a:cs typeface="STKaiti" charset="-122"/>
              </a:rPr>
              <a:t>/</a:t>
            </a:r>
            <a:r>
              <a:rPr kumimoji="1" lang="zh-CN" altLang="en-US" sz="2800" dirty="0">
                <a:latin typeface="+mn-ea"/>
                <a:cs typeface="STKaiti" charset="-122"/>
              </a:rPr>
              <a:t>插入</a:t>
            </a:r>
            <a:r>
              <a:rPr kumimoji="1" lang="en-US" altLang="zh-CN" sz="2800" dirty="0">
                <a:latin typeface="+mn-ea"/>
                <a:cs typeface="STKaiti" charset="-122"/>
              </a:rPr>
              <a:t>/</a:t>
            </a:r>
            <a:r>
              <a:rPr kumimoji="1" lang="zh-CN" altLang="en-US" sz="2800" dirty="0">
                <a:latin typeface="+mn-ea"/>
                <a:cs typeface="STKaiti" charset="-122"/>
              </a:rPr>
              <a:t>删除等问题，更适合在循环链表上实现。（举例）</a:t>
            </a:r>
          </a:p>
        </p:txBody>
      </p:sp>
    </p:spTree>
    <p:extLst>
      <p:ext uri="{BB962C8B-B14F-4D97-AF65-F5344CB8AC3E}">
        <p14:creationId xmlns:p14="http://schemas.microsoft.com/office/powerpoint/2010/main" val="1058480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dissolve">
                                      <p:cBhvr>
                                        <p:cTn id="1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468824"/>
            <a:ext cx="8807116" cy="646331"/>
          </a:xfrm>
          <a:prstGeom prst="rect">
            <a:avLst/>
          </a:prstGeom>
          <a:noFill/>
          <a:ln w="15875">
            <a:noFill/>
          </a:ln>
        </p:spPr>
        <p:txBody>
          <a:bodyPr wrap="square" rtlCol="0">
            <a:spAutoFit/>
          </a:bodyPr>
          <a:lstStyle/>
          <a:p>
            <a:pPr lvl="0" defTabSz="914400">
              <a:defRPr/>
            </a:pPr>
            <a:r>
              <a:rPr kumimoji="1" lang="zh-CN" altLang="en-US" sz="3600" dirty="0">
                <a:latin typeface="SimHei" panose="02010609060101010101" pitchFamily="49" charset="-122"/>
                <a:ea typeface="SimHei" panose="02010609060101010101" pitchFamily="49" charset="-122"/>
                <a:cs typeface="STKaiti" charset="-122"/>
              </a:rPr>
              <a:t>例</a:t>
            </a:r>
            <a:r>
              <a:rPr kumimoji="1" lang="en-US" altLang="zh-CN" sz="3600" dirty="0">
                <a:latin typeface="SimHei" panose="02010609060101010101" pitchFamily="49" charset="-122"/>
                <a:ea typeface="SimHei" panose="02010609060101010101" pitchFamily="49" charset="-122"/>
                <a:cs typeface="STKaiti" charset="-122"/>
              </a:rPr>
              <a:t>1</a:t>
            </a:r>
            <a:r>
              <a:rPr kumimoji="1" lang="zh-CN" altLang="en-US" sz="3600" dirty="0">
                <a:latin typeface="SimHei" panose="02010609060101010101" pitchFamily="49" charset="-122"/>
                <a:ea typeface="SimHei" panose="02010609060101010101" pitchFamily="49" charset="-122"/>
                <a:cs typeface="STKaiti" charset="-122"/>
              </a:rPr>
              <a:t>：利用</a:t>
            </a:r>
            <a:r>
              <a:rPr kumimoji="1" lang="zh-CN" altLang="en-US" sz="3600" b="1" dirty="0">
                <a:latin typeface="SimHei" panose="02010609060101010101" pitchFamily="49" charset="-122"/>
                <a:ea typeface="SimHei" panose="02010609060101010101" pitchFamily="49" charset="-122"/>
                <a:cs typeface="STKaiti" charset="-122"/>
              </a:rPr>
              <a:t>栈输出降序排列（借助辅助栈）</a:t>
            </a:r>
            <a:endParaRPr kumimoji="1" lang="en-US" altLang="zh-CN" sz="3600" dirty="0">
              <a:solidFill>
                <a:srgbClr val="C00000"/>
              </a:solidFill>
              <a:latin typeface="SimHei" panose="02010609060101010101" pitchFamily="49" charset="-122"/>
              <a:ea typeface="SimHei" panose="02010609060101010101" pitchFamily="49" charset="-122"/>
              <a:cs typeface="STKaiti" charset="-122"/>
            </a:endParaRPr>
          </a:p>
        </p:txBody>
      </p:sp>
      <p:sp>
        <p:nvSpPr>
          <p:cNvPr id="6" name="文本框 5">
            <a:extLst>
              <a:ext uri="{FF2B5EF4-FFF2-40B4-BE49-F238E27FC236}">
                <a16:creationId xmlns:a16="http://schemas.microsoft.com/office/drawing/2014/main" id="{AB94812E-260B-E90E-5687-0CCB1E99AB32}"/>
              </a:ext>
            </a:extLst>
          </p:cNvPr>
          <p:cNvSpPr txBox="1"/>
          <p:nvPr/>
        </p:nvSpPr>
        <p:spPr>
          <a:xfrm>
            <a:off x="0" y="0"/>
            <a:ext cx="10784806" cy="830997"/>
          </a:xfrm>
          <a:prstGeom prst="rect">
            <a:avLst/>
          </a:prstGeom>
          <a:noFill/>
        </p:spPr>
        <p:txBody>
          <a:bodyPr wrap="square" rtlCol="0">
            <a:spAutoFit/>
          </a:bodyPr>
          <a:lstStyle/>
          <a:p>
            <a:r>
              <a:rPr kumimoji="1" lang="zh-CN" altLang="en-US" sz="4800" b="1" dirty="0">
                <a:latin typeface="STKaiti" charset="-122"/>
                <a:ea typeface="STKaiti" charset="-122"/>
                <a:cs typeface="STKaiti" charset="-122"/>
              </a:rPr>
              <a:t>顺序栈</a:t>
            </a:r>
            <a:endParaRPr kumimoji="1" lang="en-US" altLang="zh-CN" sz="4800" b="1" dirty="0">
              <a:latin typeface="STKaiti" charset="-122"/>
              <a:ea typeface="STKaiti" charset="-122"/>
              <a:cs typeface="STKaiti" charset="-122"/>
            </a:endParaRPr>
          </a:p>
        </p:txBody>
      </p:sp>
      <p:sp>
        <p:nvSpPr>
          <p:cNvPr id="2" name="矩形 1">
            <a:extLst>
              <a:ext uri="{FF2B5EF4-FFF2-40B4-BE49-F238E27FC236}">
                <a16:creationId xmlns:a16="http://schemas.microsoft.com/office/drawing/2014/main" id="{E50073CE-DD71-1ABD-43BB-14E4BC63C84D}"/>
              </a:ext>
            </a:extLst>
          </p:cNvPr>
          <p:cNvSpPr/>
          <p:nvPr/>
        </p:nvSpPr>
        <p:spPr>
          <a:xfrm>
            <a:off x="767011" y="43434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2</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3" name="矩形 2">
            <a:extLst>
              <a:ext uri="{FF2B5EF4-FFF2-40B4-BE49-F238E27FC236}">
                <a16:creationId xmlns:a16="http://schemas.microsoft.com/office/drawing/2014/main" id="{0D3F4FE6-D713-D403-3AFA-99AC47D3B9D5}"/>
              </a:ext>
            </a:extLst>
          </p:cNvPr>
          <p:cNvSpPr/>
          <p:nvPr/>
        </p:nvSpPr>
        <p:spPr>
          <a:xfrm>
            <a:off x="767011" y="38862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9</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5" name="矩形 4">
            <a:extLst>
              <a:ext uri="{FF2B5EF4-FFF2-40B4-BE49-F238E27FC236}">
                <a16:creationId xmlns:a16="http://schemas.microsoft.com/office/drawing/2014/main" id="{08F81972-97C8-D014-D17C-3F2D966C5919}"/>
              </a:ext>
            </a:extLst>
          </p:cNvPr>
          <p:cNvSpPr/>
          <p:nvPr/>
        </p:nvSpPr>
        <p:spPr>
          <a:xfrm>
            <a:off x="767011" y="34290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7" name="矩形 6">
            <a:extLst>
              <a:ext uri="{FF2B5EF4-FFF2-40B4-BE49-F238E27FC236}">
                <a16:creationId xmlns:a16="http://schemas.microsoft.com/office/drawing/2014/main" id="{B0DD597B-4906-3B7D-10D7-B01C2EA15E96}"/>
              </a:ext>
            </a:extLst>
          </p:cNvPr>
          <p:cNvSpPr/>
          <p:nvPr/>
        </p:nvSpPr>
        <p:spPr>
          <a:xfrm>
            <a:off x="767011" y="48006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3</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7" name="矩形 16">
            <a:extLst>
              <a:ext uri="{FF2B5EF4-FFF2-40B4-BE49-F238E27FC236}">
                <a16:creationId xmlns:a16="http://schemas.microsoft.com/office/drawing/2014/main" id="{F22F6C46-2BB3-CD63-9B47-493024E00919}"/>
              </a:ext>
            </a:extLst>
          </p:cNvPr>
          <p:cNvSpPr/>
          <p:nvPr/>
        </p:nvSpPr>
        <p:spPr>
          <a:xfrm>
            <a:off x="767010" y="29718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8" name="矩形 7">
            <a:extLst>
              <a:ext uri="{FF2B5EF4-FFF2-40B4-BE49-F238E27FC236}">
                <a16:creationId xmlns:a16="http://schemas.microsoft.com/office/drawing/2014/main" id="{80429CE5-8BF7-4C91-1B42-E4BE9996AECE}"/>
              </a:ext>
            </a:extLst>
          </p:cNvPr>
          <p:cNvSpPr/>
          <p:nvPr/>
        </p:nvSpPr>
        <p:spPr>
          <a:xfrm>
            <a:off x="3133222" y="43434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1</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9" name="矩形 8">
            <a:extLst>
              <a:ext uri="{FF2B5EF4-FFF2-40B4-BE49-F238E27FC236}">
                <a16:creationId xmlns:a16="http://schemas.microsoft.com/office/drawing/2014/main" id="{C5619BAD-6D29-EFD0-8A91-BA939743257F}"/>
              </a:ext>
            </a:extLst>
          </p:cNvPr>
          <p:cNvSpPr/>
          <p:nvPr/>
        </p:nvSpPr>
        <p:spPr>
          <a:xfrm>
            <a:off x="3133222" y="38862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0" name="矩形 9">
            <a:extLst>
              <a:ext uri="{FF2B5EF4-FFF2-40B4-BE49-F238E27FC236}">
                <a16:creationId xmlns:a16="http://schemas.microsoft.com/office/drawing/2014/main" id="{E7F8F0DC-1708-02AF-1F39-80061EA35C83}"/>
              </a:ext>
            </a:extLst>
          </p:cNvPr>
          <p:cNvSpPr/>
          <p:nvPr/>
        </p:nvSpPr>
        <p:spPr>
          <a:xfrm>
            <a:off x="3133222" y="34290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1" name="矩形 10">
            <a:extLst>
              <a:ext uri="{FF2B5EF4-FFF2-40B4-BE49-F238E27FC236}">
                <a16:creationId xmlns:a16="http://schemas.microsoft.com/office/drawing/2014/main" id="{7EAC188F-0389-A8CA-3A99-F733C0F548FF}"/>
              </a:ext>
            </a:extLst>
          </p:cNvPr>
          <p:cNvSpPr/>
          <p:nvPr/>
        </p:nvSpPr>
        <p:spPr>
          <a:xfrm>
            <a:off x="3133222" y="48006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5</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2" name="矩形 11">
            <a:extLst>
              <a:ext uri="{FF2B5EF4-FFF2-40B4-BE49-F238E27FC236}">
                <a16:creationId xmlns:a16="http://schemas.microsoft.com/office/drawing/2014/main" id="{F9D51BF0-655E-504F-2750-58627C2FC313}"/>
              </a:ext>
            </a:extLst>
          </p:cNvPr>
          <p:cNvSpPr/>
          <p:nvPr/>
        </p:nvSpPr>
        <p:spPr>
          <a:xfrm>
            <a:off x="3133221" y="29718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3" name="文本框 12">
            <a:extLst>
              <a:ext uri="{FF2B5EF4-FFF2-40B4-BE49-F238E27FC236}">
                <a16:creationId xmlns:a16="http://schemas.microsoft.com/office/drawing/2014/main" id="{96F8B7FA-EC36-4704-69D8-2BB6AF95559C}"/>
              </a:ext>
            </a:extLst>
          </p:cNvPr>
          <p:cNvSpPr txBox="1"/>
          <p:nvPr/>
        </p:nvSpPr>
        <p:spPr>
          <a:xfrm>
            <a:off x="767010" y="5453390"/>
            <a:ext cx="4935957" cy="523220"/>
          </a:xfrm>
          <a:prstGeom prst="rect">
            <a:avLst/>
          </a:prstGeom>
          <a:noFill/>
          <a:ln w="15875">
            <a:noFill/>
          </a:ln>
        </p:spPr>
        <p:txBody>
          <a:bodyPr wrap="square" rtlCol="0">
            <a:spAutoFit/>
          </a:bodyPr>
          <a:lstStyle/>
          <a:p>
            <a:pPr lvl="0" defTabSz="914400">
              <a:defRPr/>
            </a:pPr>
            <a:r>
              <a:rPr kumimoji="1" lang="zh-CN" altLang="en-US" sz="2800" dirty="0">
                <a:solidFill>
                  <a:srgbClr val="C00000"/>
                </a:solidFill>
                <a:latin typeface="STKaiti" charset="-122"/>
                <a:ea typeface="STKaiti" charset="-122"/>
                <a:cs typeface="STKaiti" charset="-122"/>
              </a:rPr>
              <a:t>原始栈</a:t>
            </a:r>
            <a:r>
              <a:rPr kumimoji="1" lang="en-US" altLang="zh-CN" sz="2800" dirty="0">
                <a:solidFill>
                  <a:srgbClr val="C00000"/>
                </a:solidFill>
                <a:latin typeface="STKaiti" charset="-122"/>
                <a:ea typeface="STKaiti" charset="-122"/>
                <a:cs typeface="STKaiti" charset="-122"/>
              </a:rPr>
              <a:t>S1</a:t>
            </a:r>
            <a:r>
              <a:rPr kumimoji="1" lang="zh-CN" altLang="en-US" sz="2800" dirty="0">
                <a:solidFill>
                  <a:srgbClr val="C00000"/>
                </a:solidFill>
                <a:latin typeface="STKaiti" charset="-122"/>
                <a:ea typeface="STKaiti" charset="-122"/>
                <a:cs typeface="STKaiti" charset="-122"/>
              </a:rPr>
              <a:t>             辅助栈</a:t>
            </a:r>
            <a:r>
              <a:rPr kumimoji="1" lang="en-US" altLang="zh-CN" sz="2800" dirty="0">
                <a:solidFill>
                  <a:srgbClr val="C00000"/>
                </a:solidFill>
                <a:latin typeface="STKaiti" charset="-122"/>
                <a:ea typeface="STKaiti" charset="-122"/>
                <a:cs typeface="STKaiti" charset="-122"/>
              </a:rPr>
              <a:t>S2</a:t>
            </a:r>
          </a:p>
        </p:txBody>
      </p:sp>
      <p:sp>
        <p:nvSpPr>
          <p:cNvPr id="14" name="文本框 13">
            <a:extLst>
              <a:ext uri="{FF2B5EF4-FFF2-40B4-BE49-F238E27FC236}">
                <a16:creationId xmlns:a16="http://schemas.microsoft.com/office/drawing/2014/main" id="{D43993D1-71C2-7B6F-4026-989C3EA59C74}"/>
              </a:ext>
            </a:extLst>
          </p:cNvPr>
          <p:cNvSpPr txBox="1"/>
          <p:nvPr/>
        </p:nvSpPr>
        <p:spPr>
          <a:xfrm>
            <a:off x="767009" y="2398187"/>
            <a:ext cx="4250159" cy="523220"/>
          </a:xfrm>
          <a:prstGeom prst="rect">
            <a:avLst/>
          </a:prstGeom>
          <a:noFill/>
          <a:ln w="15875">
            <a:noFill/>
          </a:ln>
        </p:spPr>
        <p:txBody>
          <a:bodyPr wrap="square" rtlCol="0">
            <a:spAutoFit/>
          </a:bodyPr>
          <a:lstStyle/>
          <a:p>
            <a:pPr lvl="0" defTabSz="914400">
              <a:defRPr/>
            </a:pPr>
            <a:r>
              <a:rPr kumimoji="1" lang="zh-CN" altLang="en-US" sz="2800" dirty="0">
                <a:solidFill>
                  <a:srgbClr val="C00000"/>
                </a:solidFill>
                <a:latin typeface="STKaiti" charset="-122"/>
                <a:ea typeface="STKaiti" charset="-122"/>
                <a:cs typeface="STKaiti" charset="-122"/>
              </a:rPr>
              <a:t>栈顶元素</a:t>
            </a:r>
            <a:r>
              <a:rPr kumimoji="1" lang="en-US" altLang="zh-CN" sz="2800" dirty="0">
                <a:solidFill>
                  <a:srgbClr val="C00000"/>
                </a:solidFill>
                <a:latin typeface="STKaiti" charset="-122"/>
                <a:ea typeface="STKaiti" charset="-122"/>
                <a:cs typeface="STKaiti" charset="-122"/>
              </a:rPr>
              <a:t>a</a:t>
            </a:r>
            <a:r>
              <a:rPr kumimoji="1" lang="zh-CN" altLang="en-US" sz="2800" dirty="0">
                <a:solidFill>
                  <a:srgbClr val="C00000"/>
                </a:solidFill>
                <a:latin typeface="STKaiti" charset="-122"/>
                <a:ea typeface="STKaiti" charset="-122"/>
                <a:cs typeface="STKaiti" charset="-122"/>
              </a:rPr>
              <a:t>         栈顶元素</a:t>
            </a:r>
            <a:r>
              <a:rPr kumimoji="1" lang="en-US" altLang="zh-CN" sz="2800" dirty="0">
                <a:solidFill>
                  <a:srgbClr val="C00000"/>
                </a:solidFill>
                <a:latin typeface="STKaiti" charset="-122"/>
                <a:ea typeface="STKaiti" charset="-122"/>
                <a:cs typeface="STKaiti" charset="-122"/>
              </a:rPr>
              <a:t>b</a:t>
            </a:r>
          </a:p>
        </p:txBody>
      </p:sp>
      <p:sp>
        <p:nvSpPr>
          <p:cNvPr id="16" name="文本框 15">
            <a:extLst>
              <a:ext uri="{FF2B5EF4-FFF2-40B4-BE49-F238E27FC236}">
                <a16:creationId xmlns:a16="http://schemas.microsoft.com/office/drawing/2014/main" id="{81745190-F066-33E0-28E4-09F6B1252CF5}"/>
              </a:ext>
            </a:extLst>
          </p:cNvPr>
          <p:cNvSpPr txBox="1"/>
          <p:nvPr/>
        </p:nvSpPr>
        <p:spPr>
          <a:xfrm>
            <a:off x="5392403" y="2774404"/>
            <a:ext cx="6692065" cy="1815882"/>
          </a:xfrm>
          <a:prstGeom prst="rect">
            <a:avLst/>
          </a:prstGeom>
          <a:noFill/>
          <a:ln w="15875">
            <a:noFill/>
          </a:ln>
        </p:spPr>
        <p:txBody>
          <a:bodyPr wrap="square" rtlCol="0">
            <a:spAutoFit/>
          </a:bodyPr>
          <a:lstStyle/>
          <a:p>
            <a:pPr lvl="0" defTabSz="914400">
              <a:defRPr/>
            </a:pPr>
            <a:r>
              <a:rPr kumimoji="1" lang="zh-CN" altLang="en-US" sz="2800" dirty="0">
                <a:latin typeface="STKaiti" charset="-122"/>
                <a:ea typeface="STKaiti" charset="-122"/>
                <a:cs typeface="STKaiti" charset="-122"/>
              </a:rPr>
              <a:t>原始栈</a:t>
            </a:r>
            <a:r>
              <a:rPr kumimoji="1" lang="en-US" altLang="zh-CN" sz="2800" dirty="0">
                <a:latin typeface="STKaiti" charset="-122"/>
                <a:ea typeface="STKaiti" charset="-122"/>
                <a:cs typeface="STKaiti" charset="-122"/>
              </a:rPr>
              <a:t>S1</a:t>
            </a:r>
            <a:r>
              <a:rPr kumimoji="1" lang="zh-CN" altLang="en-US" sz="2800" dirty="0">
                <a:latin typeface="STKaiti" charset="-122"/>
                <a:ea typeface="STKaiti" charset="-122"/>
                <a:cs typeface="STKaiti" charset="-122"/>
              </a:rPr>
              <a:t>中的</a:t>
            </a:r>
            <a:r>
              <a:rPr kumimoji="1" lang="en-US" altLang="zh-CN" sz="2800" dirty="0">
                <a:latin typeface="STKaiti" charset="-122"/>
                <a:ea typeface="STKaiti" charset="-122"/>
                <a:cs typeface="STKaiti" charset="-122"/>
              </a:rPr>
              <a:t>9</a:t>
            </a:r>
            <a:r>
              <a:rPr kumimoji="1" lang="zh-CN" altLang="en-US" sz="2800" dirty="0">
                <a:latin typeface="STKaiti" charset="-122"/>
                <a:ea typeface="STKaiti" charset="-122"/>
                <a:cs typeface="STKaiti" charset="-122"/>
              </a:rPr>
              <a:t>出栈，</a:t>
            </a:r>
            <a:r>
              <a:rPr kumimoji="1" lang="en-US" altLang="zh-CN" sz="2800" dirty="0">
                <a:latin typeface="STKaiti" charset="-122"/>
                <a:ea typeface="STKaiti" charset="-122"/>
                <a:cs typeface="STKaiti" charset="-122"/>
              </a:rPr>
              <a:t>9&gt;1</a:t>
            </a:r>
            <a:r>
              <a:rPr kumimoji="1" lang="zh-CN" altLang="en-US" sz="2800" dirty="0">
                <a:latin typeface="STKaiti" charset="-122"/>
                <a:ea typeface="STKaiti" charset="-122"/>
                <a:cs typeface="STKaiti" charset="-122"/>
              </a:rPr>
              <a:t>，</a:t>
            </a:r>
            <a:endParaRPr kumimoji="1" lang="en-US" altLang="zh-CN" sz="2800" dirty="0">
              <a:latin typeface="STKaiti" charset="-122"/>
              <a:ea typeface="STKaiti" charset="-122"/>
              <a:cs typeface="STKaiti" charset="-122"/>
            </a:endParaRPr>
          </a:p>
          <a:p>
            <a:pPr lvl="0" defTabSz="914400">
              <a:defRPr/>
            </a:pPr>
            <a:endParaRPr kumimoji="1" lang="en-US" altLang="zh-CN" sz="2800" dirty="0">
              <a:latin typeface="STKaiti" charset="-122"/>
              <a:ea typeface="STKaiti" charset="-122"/>
              <a:cs typeface="STKaiti" charset="-122"/>
            </a:endParaRPr>
          </a:p>
          <a:p>
            <a:pPr lvl="0" defTabSz="914400">
              <a:defRPr/>
            </a:pPr>
            <a:r>
              <a:rPr kumimoji="1" lang="zh-CN" altLang="en-US" sz="2800" dirty="0">
                <a:latin typeface="STKaiti" charset="-122"/>
                <a:ea typeface="STKaiti" charset="-122"/>
                <a:cs typeface="STKaiti" charset="-122"/>
              </a:rPr>
              <a:t>则将元素</a:t>
            </a:r>
            <a:r>
              <a:rPr kumimoji="1" lang="en-US" altLang="zh-CN" sz="2800" dirty="0">
                <a:latin typeface="STKaiti" charset="-122"/>
                <a:ea typeface="STKaiti" charset="-122"/>
                <a:cs typeface="STKaiti" charset="-122"/>
              </a:rPr>
              <a:t>1</a:t>
            </a:r>
            <a:r>
              <a:rPr kumimoji="1" lang="zh-CN" altLang="en-US" sz="2800" dirty="0">
                <a:latin typeface="STKaiti" charset="-122"/>
                <a:ea typeface="STKaiti" charset="-122"/>
                <a:cs typeface="STKaiti" charset="-122"/>
              </a:rPr>
              <a:t>出栈压入</a:t>
            </a:r>
            <a:r>
              <a:rPr kumimoji="1" lang="en-US" altLang="zh-CN" sz="2800" dirty="0">
                <a:latin typeface="STKaiti" charset="-122"/>
                <a:ea typeface="STKaiti" charset="-122"/>
                <a:cs typeface="STKaiti" charset="-122"/>
              </a:rPr>
              <a:t>S1</a:t>
            </a:r>
            <a:r>
              <a:rPr kumimoji="1" lang="zh-CN" altLang="en-US" sz="2800" dirty="0">
                <a:latin typeface="STKaiti" charset="-122"/>
                <a:ea typeface="STKaiti" charset="-122"/>
                <a:cs typeface="STKaiti" charset="-122"/>
              </a:rPr>
              <a:t>，比较</a:t>
            </a:r>
            <a:r>
              <a:rPr kumimoji="1" lang="en-US" altLang="zh-CN" sz="2800" dirty="0">
                <a:latin typeface="STKaiti" charset="-122"/>
                <a:ea typeface="STKaiti" charset="-122"/>
                <a:cs typeface="STKaiti" charset="-122"/>
              </a:rPr>
              <a:t>9</a:t>
            </a:r>
            <a:r>
              <a:rPr kumimoji="1" lang="zh-CN" altLang="en-US" sz="2800" dirty="0">
                <a:latin typeface="STKaiti" charset="-122"/>
                <a:ea typeface="STKaiti" charset="-122"/>
                <a:cs typeface="STKaiti" charset="-122"/>
              </a:rPr>
              <a:t>和</a:t>
            </a:r>
            <a:r>
              <a:rPr kumimoji="1" lang="en-US" altLang="zh-CN" sz="2800" dirty="0">
                <a:latin typeface="STKaiti" charset="-122"/>
                <a:ea typeface="STKaiti" charset="-122"/>
                <a:cs typeface="STKaiti" charset="-122"/>
              </a:rPr>
              <a:t>5</a:t>
            </a:r>
            <a:r>
              <a:rPr kumimoji="1" lang="zh-CN" altLang="en-US" sz="2800" dirty="0">
                <a:latin typeface="STKaiti" charset="-122"/>
                <a:ea typeface="STKaiti" charset="-122"/>
                <a:cs typeface="STKaiti" charset="-122"/>
              </a:rPr>
              <a:t>，</a:t>
            </a:r>
            <a:r>
              <a:rPr kumimoji="1" lang="en-US" altLang="zh-CN" sz="2800" dirty="0">
                <a:latin typeface="STKaiti" charset="-122"/>
                <a:ea typeface="STKaiti" charset="-122"/>
                <a:cs typeface="STKaiti" charset="-122"/>
              </a:rPr>
              <a:t>9&gt;5</a:t>
            </a:r>
            <a:r>
              <a:rPr kumimoji="1" lang="zh-CN" altLang="en-US" sz="2800" dirty="0">
                <a:latin typeface="STKaiti" charset="-122"/>
                <a:ea typeface="STKaiti" charset="-122"/>
                <a:cs typeface="STKaiti" charset="-122"/>
              </a:rPr>
              <a:t>，将元素</a:t>
            </a:r>
            <a:r>
              <a:rPr kumimoji="1" lang="en-US" altLang="zh-CN" sz="2800" dirty="0">
                <a:latin typeface="STKaiti" charset="-122"/>
                <a:ea typeface="STKaiti" charset="-122"/>
                <a:cs typeface="STKaiti" charset="-122"/>
              </a:rPr>
              <a:t>5</a:t>
            </a:r>
            <a:r>
              <a:rPr kumimoji="1" lang="zh-CN" altLang="en-US" sz="2800" dirty="0">
                <a:latin typeface="STKaiti" charset="-122"/>
                <a:ea typeface="STKaiti" charset="-122"/>
                <a:cs typeface="STKaiti" charset="-122"/>
              </a:rPr>
              <a:t>出栈压入</a:t>
            </a:r>
            <a:r>
              <a:rPr kumimoji="1" lang="en-US" altLang="zh-CN" sz="2800" dirty="0">
                <a:latin typeface="STKaiti" charset="-122"/>
                <a:ea typeface="STKaiti" charset="-122"/>
                <a:cs typeface="STKaiti" charset="-122"/>
              </a:rPr>
              <a:t>S1</a:t>
            </a:r>
          </a:p>
        </p:txBody>
      </p:sp>
    </p:spTree>
    <p:extLst>
      <p:ext uri="{BB962C8B-B14F-4D97-AF65-F5344CB8AC3E}">
        <p14:creationId xmlns:p14="http://schemas.microsoft.com/office/powerpoint/2010/main" val="1018133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468824"/>
            <a:ext cx="8807116" cy="646331"/>
          </a:xfrm>
          <a:prstGeom prst="rect">
            <a:avLst/>
          </a:prstGeom>
          <a:noFill/>
          <a:ln w="15875">
            <a:noFill/>
          </a:ln>
        </p:spPr>
        <p:txBody>
          <a:bodyPr wrap="square" rtlCol="0">
            <a:spAutoFit/>
          </a:bodyPr>
          <a:lstStyle/>
          <a:p>
            <a:pPr lvl="0" defTabSz="914400">
              <a:defRPr/>
            </a:pPr>
            <a:r>
              <a:rPr kumimoji="1" lang="zh-CN" altLang="en-US" sz="3600" dirty="0">
                <a:latin typeface="SimHei" panose="02010609060101010101" pitchFamily="49" charset="-122"/>
                <a:ea typeface="SimHei" panose="02010609060101010101" pitchFamily="49" charset="-122"/>
                <a:cs typeface="STKaiti" charset="-122"/>
              </a:rPr>
              <a:t>例</a:t>
            </a:r>
            <a:r>
              <a:rPr kumimoji="1" lang="en-US" altLang="zh-CN" sz="3600" dirty="0">
                <a:latin typeface="SimHei" panose="02010609060101010101" pitchFamily="49" charset="-122"/>
                <a:ea typeface="SimHei" panose="02010609060101010101" pitchFamily="49" charset="-122"/>
                <a:cs typeface="STKaiti" charset="-122"/>
              </a:rPr>
              <a:t>1</a:t>
            </a:r>
            <a:r>
              <a:rPr kumimoji="1" lang="zh-CN" altLang="en-US" sz="3600" dirty="0">
                <a:latin typeface="SimHei" panose="02010609060101010101" pitchFamily="49" charset="-122"/>
                <a:ea typeface="SimHei" panose="02010609060101010101" pitchFamily="49" charset="-122"/>
                <a:cs typeface="STKaiti" charset="-122"/>
              </a:rPr>
              <a:t>：利用</a:t>
            </a:r>
            <a:r>
              <a:rPr kumimoji="1" lang="zh-CN" altLang="en-US" sz="3600" b="1" dirty="0">
                <a:latin typeface="SimHei" panose="02010609060101010101" pitchFamily="49" charset="-122"/>
                <a:ea typeface="SimHei" panose="02010609060101010101" pitchFamily="49" charset="-122"/>
                <a:cs typeface="STKaiti" charset="-122"/>
              </a:rPr>
              <a:t>栈输出降序排列（借助辅助栈）</a:t>
            </a:r>
            <a:endParaRPr kumimoji="1" lang="en-US" altLang="zh-CN" sz="3600" dirty="0">
              <a:solidFill>
                <a:srgbClr val="C00000"/>
              </a:solidFill>
              <a:latin typeface="SimHei" panose="02010609060101010101" pitchFamily="49" charset="-122"/>
              <a:ea typeface="SimHei" panose="02010609060101010101" pitchFamily="49" charset="-122"/>
              <a:cs typeface="STKaiti" charset="-122"/>
            </a:endParaRPr>
          </a:p>
        </p:txBody>
      </p:sp>
      <p:sp>
        <p:nvSpPr>
          <p:cNvPr id="6" name="文本框 5">
            <a:extLst>
              <a:ext uri="{FF2B5EF4-FFF2-40B4-BE49-F238E27FC236}">
                <a16:creationId xmlns:a16="http://schemas.microsoft.com/office/drawing/2014/main" id="{AB94812E-260B-E90E-5687-0CCB1E99AB32}"/>
              </a:ext>
            </a:extLst>
          </p:cNvPr>
          <p:cNvSpPr txBox="1"/>
          <p:nvPr/>
        </p:nvSpPr>
        <p:spPr>
          <a:xfrm>
            <a:off x="0" y="0"/>
            <a:ext cx="10784806" cy="830997"/>
          </a:xfrm>
          <a:prstGeom prst="rect">
            <a:avLst/>
          </a:prstGeom>
          <a:noFill/>
        </p:spPr>
        <p:txBody>
          <a:bodyPr wrap="square" rtlCol="0">
            <a:spAutoFit/>
          </a:bodyPr>
          <a:lstStyle/>
          <a:p>
            <a:r>
              <a:rPr kumimoji="1" lang="zh-CN" altLang="en-US" sz="4800" b="1" dirty="0">
                <a:latin typeface="STKaiti" charset="-122"/>
                <a:ea typeface="STKaiti" charset="-122"/>
                <a:cs typeface="STKaiti" charset="-122"/>
              </a:rPr>
              <a:t>顺序栈</a:t>
            </a:r>
            <a:endParaRPr kumimoji="1" lang="en-US" altLang="zh-CN" sz="4800" b="1" dirty="0">
              <a:latin typeface="STKaiti" charset="-122"/>
              <a:ea typeface="STKaiti" charset="-122"/>
              <a:cs typeface="STKaiti" charset="-122"/>
            </a:endParaRPr>
          </a:p>
        </p:txBody>
      </p:sp>
      <p:sp>
        <p:nvSpPr>
          <p:cNvPr id="2" name="矩形 1">
            <a:extLst>
              <a:ext uri="{FF2B5EF4-FFF2-40B4-BE49-F238E27FC236}">
                <a16:creationId xmlns:a16="http://schemas.microsoft.com/office/drawing/2014/main" id="{E50073CE-DD71-1ABD-43BB-14E4BC63C84D}"/>
              </a:ext>
            </a:extLst>
          </p:cNvPr>
          <p:cNvSpPr/>
          <p:nvPr/>
        </p:nvSpPr>
        <p:spPr>
          <a:xfrm>
            <a:off x="767011" y="43434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2</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3" name="矩形 2">
            <a:extLst>
              <a:ext uri="{FF2B5EF4-FFF2-40B4-BE49-F238E27FC236}">
                <a16:creationId xmlns:a16="http://schemas.microsoft.com/office/drawing/2014/main" id="{0D3F4FE6-D713-D403-3AFA-99AC47D3B9D5}"/>
              </a:ext>
            </a:extLst>
          </p:cNvPr>
          <p:cNvSpPr/>
          <p:nvPr/>
        </p:nvSpPr>
        <p:spPr>
          <a:xfrm>
            <a:off x="767011" y="38862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1</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5" name="矩形 4">
            <a:extLst>
              <a:ext uri="{FF2B5EF4-FFF2-40B4-BE49-F238E27FC236}">
                <a16:creationId xmlns:a16="http://schemas.microsoft.com/office/drawing/2014/main" id="{08F81972-97C8-D014-D17C-3F2D966C5919}"/>
              </a:ext>
            </a:extLst>
          </p:cNvPr>
          <p:cNvSpPr/>
          <p:nvPr/>
        </p:nvSpPr>
        <p:spPr>
          <a:xfrm>
            <a:off x="767011" y="34290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5</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7" name="矩形 6">
            <a:extLst>
              <a:ext uri="{FF2B5EF4-FFF2-40B4-BE49-F238E27FC236}">
                <a16:creationId xmlns:a16="http://schemas.microsoft.com/office/drawing/2014/main" id="{B0DD597B-4906-3B7D-10D7-B01C2EA15E96}"/>
              </a:ext>
            </a:extLst>
          </p:cNvPr>
          <p:cNvSpPr/>
          <p:nvPr/>
        </p:nvSpPr>
        <p:spPr>
          <a:xfrm>
            <a:off x="767011" y="48006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3</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7" name="矩形 16">
            <a:extLst>
              <a:ext uri="{FF2B5EF4-FFF2-40B4-BE49-F238E27FC236}">
                <a16:creationId xmlns:a16="http://schemas.microsoft.com/office/drawing/2014/main" id="{F22F6C46-2BB3-CD63-9B47-493024E00919}"/>
              </a:ext>
            </a:extLst>
          </p:cNvPr>
          <p:cNvSpPr/>
          <p:nvPr/>
        </p:nvSpPr>
        <p:spPr>
          <a:xfrm>
            <a:off x="767010" y="29718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8" name="矩形 7">
            <a:extLst>
              <a:ext uri="{FF2B5EF4-FFF2-40B4-BE49-F238E27FC236}">
                <a16:creationId xmlns:a16="http://schemas.microsoft.com/office/drawing/2014/main" id="{80429CE5-8BF7-4C91-1B42-E4BE9996AECE}"/>
              </a:ext>
            </a:extLst>
          </p:cNvPr>
          <p:cNvSpPr/>
          <p:nvPr/>
        </p:nvSpPr>
        <p:spPr>
          <a:xfrm>
            <a:off x="3133222" y="43434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9" name="矩形 8">
            <a:extLst>
              <a:ext uri="{FF2B5EF4-FFF2-40B4-BE49-F238E27FC236}">
                <a16:creationId xmlns:a16="http://schemas.microsoft.com/office/drawing/2014/main" id="{C5619BAD-6D29-EFD0-8A91-BA939743257F}"/>
              </a:ext>
            </a:extLst>
          </p:cNvPr>
          <p:cNvSpPr/>
          <p:nvPr/>
        </p:nvSpPr>
        <p:spPr>
          <a:xfrm>
            <a:off x="3133222" y="38862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0" name="矩形 9">
            <a:extLst>
              <a:ext uri="{FF2B5EF4-FFF2-40B4-BE49-F238E27FC236}">
                <a16:creationId xmlns:a16="http://schemas.microsoft.com/office/drawing/2014/main" id="{E7F8F0DC-1708-02AF-1F39-80061EA35C83}"/>
              </a:ext>
            </a:extLst>
          </p:cNvPr>
          <p:cNvSpPr/>
          <p:nvPr/>
        </p:nvSpPr>
        <p:spPr>
          <a:xfrm>
            <a:off x="3133222" y="34290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1" name="矩形 10">
            <a:extLst>
              <a:ext uri="{FF2B5EF4-FFF2-40B4-BE49-F238E27FC236}">
                <a16:creationId xmlns:a16="http://schemas.microsoft.com/office/drawing/2014/main" id="{7EAC188F-0389-A8CA-3A99-F733C0F548FF}"/>
              </a:ext>
            </a:extLst>
          </p:cNvPr>
          <p:cNvSpPr/>
          <p:nvPr/>
        </p:nvSpPr>
        <p:spPr>
          <a:xfrm>
            <a:off x="3133222" y="48006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9</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2" name="矩形 11">
            <a:extLst>
              <a:ext uri="{FF2B5EF4-FFF2-40B4-BE49-F238E27FC236}">
                <a16:creationId xmlns:a16="http://schemas.microsoft.com/office/drawing/2014/main" id="{F9D51BF0-655E-504F-2750-58627C2FC313}"/>
              </a:ext>
            </a:extLst>
          </p:cNvPr>
          <p:cNvSpPr/>
          <p:nvPr/>
        </p:nvSpPr>
        <p:spPr>
          <a:xfrm>
            <a:off x="3133221" y="29718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3" name="文本框 12">
            <a:extLst>
              <a:ext uri="{FF2B5EF4-FFF2-40B4-BE49-F238E27FC236}">
                <a16:creationId xmlns:a16="http://schemas.microsoft.com/office/drawing/2014/main" id="{96F8B7FA-EC36-4704-69D8-2BB6AF95559C}"/>
              </a:ext>
            </a:extLst>
          </p:cNvPr>
          <p:cNvSpPr txBox="1"/>
          <p:nvPr/>
        </p:nvSpPr>
        <p:spPr>
          <a:xfrm>
            <a:off x="767010" y="5453390"/>
            <a:ext cx="4935957" cy="523220"/>
          </a:xfrm>
          <a:prstGeom prst="rect">
            <a:avLst/>
          </a:prstGeom>
          <a:noFill/>
          <a:ln w="15875">
            <a:noFill/>
          </a:ln>
        </p:spPr>
        <p:txBody>
          <a:bodyPr wrap="square" rtlCol="0">
            <a:spAutoFit/>
          </a:bodyPr>
          <a:lstStyle/>
          <a:p>
            <a:pPr lvl="0" defTabSz="914400">
              <a:defRPr/>
            </a:pPr>
            <a:r>
              <a:rPr kumimoji="1" lang="zh-CN" altLang="en-US" sz="2800" dirty="0">
                <a:solidFill>
                  <a:srgbClr val="C00000"/>
                </a:solidFill>
                <a:latin typeface="STKaiti" charset="-122"/>
                <a:ea typeface="STKaiti" charset="-122"/>
                <a:cs typeface="STKaiti" charset="-122"/>
              </a:rPr>
              <a:t>原始栈</a:t>
            </a:r>
            <a:r>
              <a:rPr kumimoji="1" lang="en-US" altLang="zh-CN" sz="2800" dirty="0">
                <a:solidFill>
                  <a:srgbClr val="C00000"/>
                </a:solidFill>
                <a:latin typeface="STKaiti" charset="-122"/>
                <a:ea typeface="STKaiti" charset="-122"/>
                <a:cs typeface="STKaiti" charset="-122"/>
              </a:rPr>
              <a:t>S1</a:t>
            </a:r>
            <a:r>
              <a:rPr kumimoji="1" lang="zh-CN" altLang="en-US" sz="2800" dirty="0">
                <a:solidFill>
                  <a:srgbClr val="C00000"/>
                </a:solidFill>
                <a:latin typeface="STKaiti" charset="-122"/>
                <a:ea typeface="STKaiti" charset="-122"/>
                <a:cs typeface="STKaiti" charset="-122"/>
              </a:rPr>
              <a:t>             辅助栈</a:t>
            </a:r>
            <a:r>
              <a:rPr kumimoji="1" lang="en-US" altLang="zh-CN" sz="2800" dirty="0">
                <a:solidFill>
                  <a:srgbClr val="C00000"/>
                </a:solidFill>
                <a:latin typeface="STKaiti" charset="-122"/>
                <a:ea typeface="STKaiti" charset="-122"/>
                <a:cs typeface="STKaiti" charset="-122"/>
              </a:rPr>
              <a:t>S2</a:t>
            </a:r>
          </a:p>
        </p:txBody>
      </p:sp>
      <p:sp>
        <p:nvSpPr>
          <p:cNvPr id="14" name="文本框 13">
            <a:extLst>
              <a:ext uri="{FF2B5EF4-FFF2-40B4-BE49-F238E27FC236}">
                <a16:creationId xmlns:a16="http://schemas.microsoft.com/office/drawing/2014/main" id="{D43993D1-71C2-7B6F-4026-989C3EA59C74}"/>
              </a:ext>
            </a:extLst>
          </p:cNvPr>
          <p:cNvSpPr txBox="1"/>
          <p:nvPr/>
        </p:nvSpPr>
        <p:spPr>
          <a:xfrm>
            <a:off x="767009" y="2398187"/>
            <a:ext cx="4250159" cy="523220"/>
          </a:xfrm>
          <a:prstGeom prst="rect">
            <a:avLst/>
          </a:prstGeom>
          <a:noFill/>
          <a:ln w="15875">
            <a:noFill/>
          </a:ln>
        </p:spPr>
        <p:txBody>
          <a:bodyPr wrap="square" rtlCol="0">
            <a:spAutoFit/>
          </a:bodyPr>
          <a:lstStyle/>
          <a:p>
            <a:pPr lvl="0" defTabSz="914400">
              <a:defRPr/>
            </a:pPr>
            <a:r>
              <a:rPr kumimoji="1" lang="zh-CN" altLang="en-US" sz="2800" dirty="0">
                <a:solidFill>
                  <a:srgbClr val="C00000"/>
                </a:solidFill>
                <a:latin typeface="STKaiti" charset="-122"/>
                <a:ea typeface="STKaiti" charset="-122"/>
                <a:cs typeface="STKaiti" charset="-122"/>
              </a:rPr>
              <a:t>栈顶元素</a:t>
            </a:r>
            <a:r>
              <a:rPr kumimoji="1" lang="en-US" altLang="zh-CN" sz="2800" dirty="0">
                <a:solidFill>
                  <a:srgbClr val="C00000"/>
                </a:solidFill>
                <a:latin typeface="STKaiti" charset="-122"/>
                <a:ea typeface="STKaiti" charset="-122"/>
                <a:cs typeface="STKaiti" charset="-122"/>
              </a:rPr>
              <a:t>a</a:t>
            </a:r>
            <a:r>
              <a:rPr kumimoji="1" lang="zh-CN" altLang="en-US" sz="2800" dirty="0">
                <a:solidFill>
                  <a:srgbClr val="C00000"/>
                </a:solidFill>
                <a:latin typeface="STKaiti" charset="-122"/>
                <a:ea typeface="STKaiti" charset="-122"/>
                <a:cs typeface="STKaiti" charset="-122"/>
              </a:rPr>
              <a:t>         栈顶元素</a:t>
            </a:r>
            <a:r>
              <a:rPr kumimoji="1" lang="en-US" altLang="zh-CN" sz="2800" dirty="0">
                <a:solidFill>
                  <a:srgbClr val="C00000"/>
                </a:solidFill>
                <a:latin typeface="STKaiti" charset="-122"/>
                <a:ea typeface="STKaiti" charset="-122"/>
                <a:cs typeface="STKaiti" charset="-122"/>
              </a:rPr>
              <a:t>b</a:t>
            </a:r>
          </a:p>
        </p:txBody>
      </p:sp>
      <p:sp>
        <p:nvSpPr>
          <p:cNvPr id="16" name="文本框 15">
            <a:extLst>
              <a:ext uri="{FF2B5EF4-FFF2-40B4-BE49-F238E27FC236}">
                <a16:creationId xmlns:a16="http://schemas.microsoft.com/office/drawing/2014/main" id="{81745190-F066-33E0-28E4-09F6B1252CF5}"/>
              </a:ext>
            </a:extLst>
          </p:cNvPr>
          <p:cNvSpPr txBox="1"/>
          <p:nvPr/>
        </p:nvSpPr>
        <p:spPr>
          <a:xfrm>
            <a:off x="5392403" y="2774404"/>
            <a:ext cx="6692065" cy="2677656"/>
          </a:xfrm>
          <a:prstGeom prst="rect">
            <a:avLst/>
          </a:prstGeom>
          <a:noFill/>
          <a:ln w="15875">
            <a:noFill/>
          </a:ln>
        </p:spPr>
        <p:txBody>
          <a:bodyPr wrap="square" rtlCol="0">
            <a:spAutoFit/>
          </a:bodyPr>
          <a:lstStyle/>
          <a:p>
            <a:pPr lvl="0" defTabSz="914400">
              <a:defRPr/>
            </a:pPr>
            <a:r>
              <a:rPr kumimoji="1" lang="zh-CN" altLang="en-US" sz="2800" dirty="0">
                <a:latin typeface="STKaiti" charset="-122"/>
                <a:ea typeface="STKaiti" charset="-122"/>
                <a:cs typeface="STKaiti" charset="-122"/>
              </a:rPr>
              <a:t>原始栈</a:t>
            </a:r>
            <a:r>
              <a:rPr kumimoji="1" lang="en-US" altLang="zh-CN" sz="2800" dirty="0">
                <a:latin typeface="STKaiti" charset="-122"/>
                <a:ea typeface="STKaiti" charset="-122"/>
                <a:cs typeface="STKaiti" charset="-122"/>
              </a:rPr>
              <a:t>S1</a:t>
            </a:r>
            <a:r>
              <a:rPr kumimoji="1" lang="zh-CN" altLang="en-US" sz="2800" dirty="0">
                <a:latin typeface="STKaiti" charset="-122"/>
                <a:ea typeface="STKaiti" charset="-122"/>
                <a:cs typeface="STKaiti" charset="-122"/>
              </a:rPr>
              <a:t>中的</a:t>
            </a:r>
            <a:r>
              <a:rPr kumimoji="1" lang="en-US" altLang="zh-CN" sz="2800" dirty="0">
                <a:latin typeface="STKaiti" charset="-122"/>
                <a:ea typeface="STKaiti" charset="-122"/>
                <a:cs typeface="STKaiti" charset="-122"/>
              </a:rPr>
              <a:t>5</a:t>
            </a:r>
            <a:r>
              <a:rPr kumimoji="1" lang="zh-CN" altLang="en-US" sz="2800" dirty="0">
                <a:latin typeface="STKaiti" charset="-122"/>
                <a:ea typeface="STKaiti" charset="-122"/>
                <a:cs typeface="STKaiti" charset="-122"/>
              </a:rPr>
              <a:t>出栈，</a:t>
            </a:r>
            <a:r>
              <a:rPr kumimoji="1" lang="en-US" altLang="zh-CN" sz="2800" dirty="0">
                <a:latin typeface="STKaiti" charset="-122"/>
                <a:ea typeface="STKaiti" charset="-122"/>
                <a:cs typeface="STKaiti" charset="-122"/>
              </a:rPr>
              <a:t>5&gt;1</a:t>
            </a:r>
            <a:r>
              <a:rPr kumimoji="1" lang="zh-CN" altLang="en-US" sz="2800" dirty="0">
                <a:latin typeface="STKaiti" charset="-122"/>
                <a:ea typeface="STKaiti" charset="-122"/>
                <a:cs typeface="STKaiti" charset="-122"/>
              </a:rPr>
              <a:t>，</a:t>
            </a:r>
            <a:endParaRPr kumimoji="1" lang="en-US" altLang="zh-CN" sz="2800" dirty="0">
              <a:latin typeface="STKaiti" charset="-122"/>
              <a:ea typeface="STKaiti" charset="-122"/>
              <a:cs typeface="STKaiti" charset="-122"/>
            </a:endParaRPr>
          </a:p>
          <a:p>
            <a:pPr lvl="0" defTabSz="914400">
              <a:defRPr/>
            </a:pPr>
            <a:endParaRPr kumimoji="1" lang="en-US" altLang="zh-CN" sz="2800" dirty="0">
              <a:latin typeface="STKaiti" charset="-122"/>
              <a:ea typeface="STKaiti" charset="-122"/>
              <a:cs typeface="STKaiti" charset="-122"/>
            </a:endParaRPr>
          </a:p>
          <a:p>
            <a:pPr lvl="0" defTabSz="914400">
              <a:defRPr/>
            </a:pPr>
            <a:r>
              <a:rPr kumimoji="1" lang="zh-CN" altLang="en-US" sz="2800" dirty="0">
                <a:latin typeface="STKaiti" charset="-122"/>
                <a:ea typeface="STKaiti" charset="-122"/>
                <a:cs typeface="STKaiti" charset="-122"/>
              </a:rPr>
              <a:t>则将元素</a:t>
            </a:r>
            <a:r>
              <a:rPr kumimoji="1" lang="en-US" altLang="zh-CN" sz="2800" dirty="0">
                <a:latin typeface="STKaiti" charset="-122"/>
                <a:ea typeface="STKaiti" charset="-122"/>
                <a:cs typeface="STKaiti" charset="-122"/>
              </a:rPr>
              <a:t>1</a:t>
            </a:r>
            <a:r>
              <a:rPr kumimoji="1" lang="zh-CN" altLang="en-US" sz="2800" dirty="0">
                <a:latin typeface="STKaiti" charset="-122"/>
                <a:ea typeface="STKaiti" charset="-122"/>
                <a:cs typeface="STKaiti" charset="-122"/>
              </a:rPr>
              <a:t>出栈压入</a:t>
            </a:r>
            <a:r>
              <a:rPr kumimoji="1" lang="en-US" altLang="zh-CN" sz="2800" dirty="0">
                <a:latin typeface="STKaiti" charset="-122"/>
                <a:ea typeface="STKaiti" charset="-122"/>
                <a:cs typeface="STKaiti" charset="-122"/>
              </a:rPr>
              <a:t>S1</a:t>
            </a:r>
            <a:r>
              <a:rPr kumimoji="1" lang="zh-CN" altLang="en-US" sz="2800" dirty="0">
                <a:latin typeface="STKaiti" charset="-122"/>
                <a:ea typeface="STKaiti" charset="-122"/>
                <a:cs typeface="STKaiti" charset="-122"/>
              </a:rPr>
              <a:t>，比较</a:t>
            </a:r>
            <a:r>
              <a:rPr kumimoji="1" lang="en-US" altLang="zh-CN" sz="2800" dirty="0">
                <a:latin typeface="STKaiti" charset="-122"/>
                <a:ea typeface="STKaiti" charset="-122"/>
                <a:cs typeface="STKaiti" charset="-122"/>
              </a:rPr>
              <a:t>9</a:t>
            </a:r>
            <a:r>
              <a:rPr kumimoji="1" lang="zh-CN" altLang="en-US" sz="2800" dirty="0">
                <a:latin typeface="STKaiti" charset="-122"/>
                <a:ea typeface="STKaiti" charset="-122"/>
                <a:cs typeface="STKaiti" charset="-122"/>
              </a:rPr>
              <a:t>和</a:t>
            </a:r>
            <a:r>
              <a:rPr kumimoji="1" lang="en-US" altLang="zh-CN" sz="2800" dirty="0">
                <a:latin typeface="STKaiti" charset="-122"/>
                <a:ea typeface="STKaiti" charset="-122"/>
                <a:cs typeface="STKaiti" charset="-122"/>
              </a:rPr>
              <a:t>5</a:t>
            </a:r>
            <a:r>
              <a:rPr kumimoji="1" lang="zh-CN" altLang="en-US" sz="2800" dirty="0">
                <a:latin typeface="STKaiti" charset="-122"/>
                <a:ea typeface="STKaiti" charset="-122"/>
                <a:cs typeface="STKaiti" charset="-122"/>
              </a:rPr>
              <a:t>，</a:t>
            </a:r>
            <a:r>
              <a:rPr kumimoji="1" lang="en-US" altLang="zh-CN" sz="2800" dirty="0">
                <a:latin typeface="STKaiti" charset="-122"/>
                <a:ea typeface="STKaiti" charset="-122"/>
                <a:cs typeface="STKaiti" charset="-122"/>
              </a:rPr>
              <a:t>9&gt;5</a:t>
            </a:r>
            <a:r>
              <a:rPr kumimoji="1" lang="zh-CN" altLang="en-US" sz="2800" dirty="0">
                <a:latin typeface="STKaiti" charset="-122"/>
                <a:ea typeface="STKaiti" charset="-122"/>
                <a:cs typeface="STKaiti" charset="-122"/>
              </a:rPr>
              <a:t>，将元素</a:t>
            </a:r>
            <a:r>
              <a:rPr kumimoji="1" lang="en-US" altLang="zh-CN" sz="2800" dirty="0">
                <a:latin typeface="STKaiti" charset="-122"/>
                <a:ea typeface="STKaiti" charset="-122"/>
                <a:cs typeface="STKaiti" charset="-122"/>
              </a:rPr>
              <a:t>5</a:t>
            </a:r>
            <a:r>
              <a:rPr kumimoji="1" lang="zh-CN" altLang="en-US" sz="2800" dirty="0">
                <a:latin typeface="STKaiti" charset="-122"/>
                <a:ea typeface="STKaiti" charset="-122"/>
                <a:cs typeface="STKaiti" charset="-122"/>
              </a:rPr>
              <a:t>出栈压入</a:t>
            </a:r>
            <a:r>
              <a:rPr kumimoji="1" lang="en-US" altLang="zh-CN" sz="2800" dirty="0">
                <a:latin typeface="STKaiti" charset="-122"/>
                <a:ea typeface="STKaiti" charset="-122"/>
                <a:cs typeface="STKaiti" charset="-122"/>
              </a:rPr>
              <a:t>S1</a:t>
            </a:r>
          </a:p>
          <a:p>
            <a:pPr lvl="0" defTabSz="914400">
              <a:defRPr/>
            </a:pPr>
            <a:endParaRPr kumimoji="1" lang="en-US" altLang="zh-CN" sz="2800" dirty="0">
              <a:latin typeface="STKaiti" charset="-122"/>
              <a:ea typeface="STKaiti" charset="-122"/>
              <a:cs typeface="STKaiti" charset="-122"/>
            </a:endParaRPr>
          </a:p>
          <a:p>
            <a:pPr lvl="0" defTabSz="914400">
              <a:defRPr/>
            </a:pPr>
            <a:r>
              <a:rPr kumimoji="1" lang="zh-CN" altLang="en-US" sz="2800" dirty="0">
                <a:latin typeface="STKaiti" charset="-122"/>
                <a:ea typeface="STKaiti" charset="-122"/>
                <a:cs typeface="STKaiti" charset="-122"/>
              </a:rPr>
              <a:t>将元素</a:t>
            </a:r>
            <a:r>
              <a:rPr kumimoji="1" lang="en-US" altLang="zh-CN" sz="2800" dirty="0">
                <a:latin typeface="STKaiti" charset="-122"/>
                <a:ea typeface="STKaiti" charset="-122"/>
                <a:cs typeface="STKaiti" charset="-122"/>
              </a:rPr>
              <a:t>9</a:t>
            </a:r>
            <a:r>
              <a:rPr kumimoji="1" lang="zh-CN" altLang="en-US" sz="2800" dirty="0">
                <a:latin typeface="STKaiti" charset="-122"/>
                <a:ea typeface="STKaiti" charset="-122"/>
                <a:cs typeface="STKaiti" charset="-122"/>
              </a:rPr>
              <a:t>压入</a:t>
            </a:r>
            <a:r>
              <a:rPr kumimoji="1" lang="en-US" altLang="zh-CN" sz="2800" dirty="0">
                <a:latin typeface="STKaiti" charset="-122"/>
                <a:ea typeface="STKaiti" charset="-122"/>
                <a:cs typeface="STKaiti" charset="-122"/>
              </a:rPr>
              <a:t>S2</a:t>
            </a:r>
          </a:p>
        </p:txBody>
      </p:sp>
    </p:spTree>
    <p:extLst>
      <p:ext uri="{BB962C8B-B14F-4D97-AF65-F5344CB8AC3E}">
        <p14:creationId xmlns:p14="http://schemas.microsoft.com/office/powerpoint/2010/main" val="1222485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468824"/>
            <a:ext cx="8807116" cy="646331"/>
          </a:xfrm>
          <a:prstGeom prst="rect">
            <a:avLst/>
          </a:prstGeom>
          <a:noFill/>
          <a:ln w="15875">
            <a:noFill/>
          </a:ln>
        </p:spPr>
        <p:txBody>
          <a:bodyPr wrap="square" rtlCol="0">
            <a:spAutoFit/>
          </a:bodyPr>
          <a:lstStyle/>
          <a:p>
            <a:pPr lvl="0" defTabSz="914400">
              <a:defRPr/>
            </a:pPr>
            <a:r>
              <a:rPr kumimoji="1" lang="zh-CN" altLang="en-US" sz="3600" dirty="0">
                <a:latin typeface="SimHei" panose="02010609060101010101" pitchFamily="49" charset="-122"/>
                <a:ea typeface="SimHei" panose="02010609060101010101" pitchFamily="49" charset="-122"/>
                <a:cs typeface="STKaiti" charset="-122"/>
              </a:rPr>
              <a:t>例</a:t>
            </a:r>
            <a:r>
              <a:rPr kumimoji="1" lang="en-US" altLang="zh-CN" sz="3600" dirty="0">
                <a:latin typeface="SimHei" panose="02010609060101010101" pitchFamily="49" charset="-122"/>
                <a:ea typeface="SimHei" panose="02010609060101010101" pitchFamily="49" charset="-122"/>
                <a:cs typeface="STKaiti" charset="-122"/>
              </a:rPr>
              <a:t>1</a:t>
            </a:r>
            <a:r>
              <a:rPr kumimoji="1" lang="zh-CN" altLang="en-US" sz="3600" dirty="0">
                <a:latin typeface="SimHei" panose="02010609060101010101" pitchFamily="49" charset="-122"/>
                <a:ea typeface="SimHei" panose="02010609060101010101" pitchFamily="49" charset="-122"/>
                <a:cs typeface="STKaiti" charset="-122"/>
              </a:rPr>
              <a:t>：利用</a:t>
            </a:r>
            <a:r>
              <a:rPr kumimoji="1" lang="zh-CN" altLang="en-US" sz="3600" b="1" dirty="0">
                <a:latin typeface="SimHei" panose="02010609060101010101" pitchFamily="49" charset="-122"/>
                <a:ea typeface="SimHei" panose="02010609060101010101" pitchFamily="49" charset="-122"/>
                <a:cs typeface="STKaiti" charset="-122"/>
              </a:rPr>
              <a:t>栈输出降序排列（借助辅助栈）</a:t>
            </a:r>
            <a:endParaRPr kumimoji="1" lang="en-US" altLang="zh-CN" sz="3600" dirty="0">
              <a:solidFill>
                <a:srgbClr val="C00000"/>
              </a:solidFill>
              <a:latin typeface="SimHei" panose="02010609060101010101" pitchFamily="49" charset="-122"/>
              <a:ea typeface="SimHei" panose="02010609060101010101" pitchFamily="49" charset="-122"/>
              <a:cs typeface="STKaiti" charset="-122"/>
            </a:endParaRPr>
          </a:p>
        </p:txBody>
      </p:sp>
      <p:sp>
        <p:nvSpPr>
          <p:cNvPr id="6" name="文本框 5">
            <a:extLst>
              <a:ext uri="{FF2B5EF4-FFF2-40B4-BE49-F238E27FC236}">
                <a16:creationId xmlns:a16="http://schemas.microsoft.com/office/drawing/2014/main" id="{AB94812E-260B-E90E-5687-0CCB1E99AB32}"/>
              </a:ext>
            </a:extLst>
          </p:cNvPr>
          <p:cNvSpPr txBox="1"/>
          <p:nvPr/>
        </p:nvSpPr>
        <p:spPr>
          <a:xfrm>
            <a:off x="0" y="0"/>
            <a:ext cx="10784806" cy="830997"/>
          </a:xfrm>
          <a:prstGeom prst="rect">
            <a:avLst/>
          </a:prstGeom>
          <a:noFill/>
        </p:spPr>
        <p:txBody>
          <a:bodyPr wrap="square" rtlCol="0">
            <a:spAutoFit/>
          </a:bodyPr>
          <a:lstStyle/>
          <a:p>
            <a:r>
              <a:rPr kumimoji="1" lang="zh-CN" altLang="en-US" sz="4800" b="1" dirty="0">
                <a:latin typeface="STKaiti" charset="-122"/>
                <a:ea typeface="STKaiti" charset="-122"/>
                <a:cs typeface="STKaiti" charset="-122"/>
              </a:rPr>
              <a:t>顺序栈</a:t>
            </a:r>
            <a:endParaRPr kumimoji="1" lang="en-US" altLang="zh-CN" sz="4800" b="1" dirty="0">
              <a:latin typeface="STKaiti" charset="-122"/>
              <a:ea typeface="STKaiti" charset="-122"/>
              <a:cs typeface="STKaiti" charset="-122"/>
            </a:endParaRPr>
          </a:p>
        </p:txBody>
      </p:sp>
      <p:sp>
        <p:nvSpPr>
          <p:cNvPr id="2" name="矩形 1">
            <a:extLst>
              <a:ext uri="{FF2B5EF4-FFF2-40B4-BE49-F238E27FC236}">
                <a16:creationId xmlns:a16="http://schemas.microsoft.com/office/drawing/2014/main" id="{E50073CE-DD71-1ABD-43BB-14E4BC63C84D}"/>
              </a:ext>
            </a:extLst>
          </p:cNvPr>
          <p:cNvSpPr/>
          <p:nvPr/>
        </p:nvSpPr>
        <p:spPr>
          <a:xfrm>
            <a:off x="767011" y="43434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2</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3" name="矩形 2">
            <a:extLst>
              <a:ext uri="{FF2B5EF4-FFF2-40B4-BE49-F238E27FC236}">
                <a16:creationId xmlns:a16="http://schemas.microsoft.com/office/drawing/2014/main" id="{0D3F4FE6-D713-D403-3AFA-99AC47D3B9D5}"/>
              </a:ext>
            </a:extLst>
          </p:cNvPr>
          <p:cNvSpPr/>
          <p:nvPr/>
        </p:nvSpPr>
        <p:spPr>
          <a:xfrm>
            <a:off x="767011" y="38862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1</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5" name="矩形 4">
            <a:extLst>
              <a:ext uri="{FF2B5EF4-FFF2-40B4-BE49-F238E27FC236}">
                <a16:creationId xmlns:a16="http://schemas.microsoft.com/office/drawing/2014/main" id="{08F81972-97C8-D014-D17C-3F2D966C5919}"/>
              </a:ext>
            </a:extLst>
          </p:cNvPr>
          <p:cNvSpPr/>
          <p:nvPr/>
        </p:nvSpPr>
        <p:spPr>
          <a:xfrm>
            <a:off x="767011" y="34290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7" name="矩形 6">
            <a:extLst>
              <a:ext uri="{FF2B5EF4-FFF2-40B4-BE49-F238E27FC236}">
                <a16:creationId xmlns:a16="http://schemas.microsoft.com/office/drawing/2014/main" id="{B0DD597B-4906-3B7D-10D7-B01C2EA15E96}"/>
              </a:ext>
            </a:extLst>
          </p:cNvPr>
          <p:cNvSpPr/>
          <p:nvPr/>
        </p:nvSpPr>
        <p:spPr>
          <a:xfrm>
            <a:off x="767011" y="48006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3</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7" name="矩形 16">
            <a:extLst>
              <a:ext uri="{FF2B5EF4-FFF2-40B4-BE49-F238E27FC236}">
                <a16:creationId xmlns:a16="http://schemas.microsoft.com/office/drawing/2014/main" id="{F22F6C46-2BB3-CD63-9B47-493024E00919}"/>
              </a:ext>
            </a:extLst>
          </p:cNvPr>
          <p:cNvSpPr/>
          <p:nvPr/>
        </p:nvSpPr>
        <p:spPr>
          <a:xfrm>
            <a:off x="767010" y="29718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8" name="矩形 7">
            <a:extLst>
              <a:ext uri="{FF2B5EF4-FFF2-40B4-BE49-F238E27FC236}">
                <a16:creationId xmlns:a16="http://schemas.microsoft.com/office/drawing/2014/main" id="{80429CE5-8BF7-4C91-1B42-E4BE9996AECE}"/>
              </a:ext>
            </a:extLst>
          </p:cNvPr>
          <p:cNvSpPr/>
          <p:nvPr/>
        </p:nvSpPr>
        <p:spPr>
          <a:xfrm>
            <a:off x="3133222" y="43434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5</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9" name="矩形 8">
            <a:extLst>
              <a:ext uri="{FF2B5EF4-FFF2-40B4-BE49-F238E27FC236}">
                <a16:creationId xmlns:a16="http://schemas.microsoft.com/office/drawing/2014/main" id="{C5619BAD-6D29-EFD0-8A91-BA939743257F}"/>
              </a:ext>
            </a:extLst>
          </p:cNvPr>
          <p:cNvSpPr/>
          <p:nvPr/>
        </p:nvSpPr>
        <p:spPr>
          <a:xfrm>
            <a:off x="3133222" y="38862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0" name="矩形 9">
            <a:extLst>
              <a:ext uri="{FF2B5EF4-FFF2-40B4-BE49-F238E27FC236}">
                <a16:creationId xmlns:a16="http://schemas.microsoft.com/office/drawing/2014/main" id="{E7F8F0DC-1708-02AF-1F39-80061EA35C83}"/>
              </a:ext>
            </a:extLst>
          </p:cNvPr>
          <p:cNvSpPr/>
          <p:nvPr/>
        </p:nvSpPr>
        <p:spPr>
          <a:xfrm>
            <a:off x="3133222" y="34290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1" name="矩形 10">
            <a:extLst>
              <a:ext uri="{FF2B5EF4-FFF2-40B4-BE49-F238E27FC236}">
                <a16:creationId xmlns:a16="http://schemas.microsoft.com/office/drawing/2014/main" id="{7EAC188F-0389-A8CA-3A99-F733C0F548FF}"/>
              </a:ext>
            </a:extLst>
          </p:cNvPr>
          <p:cNvSpPr/>
          <p:nvPr/>
        </p:nvSpPr>
        <p:spPr>
          <a:xfrm>
            <a:off x="3133222" y="48006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9</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2" name="矩形 11">
            <a:extLst>
              <a:ext uri="{FF2B5EF4-FFF2-40B4-BE49-F238E27FC236}">
                <a16:creationId xmlns:a16="http://schemas.microsoft.com/office/drawing/2014/main" id="{F9D51BF0-655E-504F-2750-58627C2FC313}"/>
              </a:ext>
            </a:extLst>
          </p:cNvPr>
          <p:cNvSpPr/>
          <p:nvPr/>
        </p:nvSpPr>
        <p:spPr>
          <a:xfrm>
            <a:off x="3133221" y="29718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3" name="文本框 12">
            <a:extLst>
              <a:ext uri="{FF2B5EF4-FFF2-40B4-BE49-F238E27FC236}">
                <a16:creationId xmlns:a16="http://schemas.microsoft.com/office/drawing/2014/main" id="{96F8B7FA-EC36-4704-69D8-2BB6AF95559C}"/>
              </a:ext>
            </a:extLst>
          </p:cNvPr>
          <p:cNvSpPr txBox="1"/>
          <p:nvPr/>
        </p:nvSpPr>
        <p:spPr>
          <a:xfrm>
            <a:off x="767010" y="5453390"/>
            <a:ext cx="4935957" cy="523220"/>
          </a:xfrm>
          <a:prstGeom prst="rect">
            <a:avLst/>
          </a:prstGeom>
          <a:noFill/>
          <a:ln w="15875">
            <a:noFill/>
          </a:ln>
        </p:spPr>
        <p:txBody>
          <a:bodyPr wrap="square" rtlCol="0">
            <a:spAutoFit/>
          </a:bodyPr>
          <a:lstStyle/>
          <a:p>
            <a:pPr lvl="0" defTabSz="914400">
              <a:defRPr/>
            </a:pPr>
            <a:r>
              <a:rPr kumimoji="1" lang="zh-CN" altLang="en-US" sz="2800" dirty="0">
                <a:solidFill>
                  <a:srgbClr val="C00000"/>
                </a:solidFill>
                <a:latin typeface="STKaiti" charset="-122"/>
                <a:ea typeface="STKaiti" charset="-122"/>
                <a:cs typeface="STKaiti" charset="-122"/>
              </a:rPr>
              <a:t>原始栈</a:t>
            </a:r>
            <a:r>
              <a:rPr kumimoji="1" lang="en-US" altLang="zh-CN" sz="2800" dirty="0">
                <a:solidFill>
                  <a:srgbClr val="C00000"/>
                </a:solidFill>
                <a:latin typeface="STKaiti" charset="-122"/>
                <a:ea typeface="STKaiti" charset="-122"/>
                <a:cs typeface="STKaiti" charset="-122"/>
              </a:rPr>
              <a:t>S1</a:t>
            </a:r>
            <a:r>
              <a:rPr kumimoji="1" lang="zh-CN" altLang="en-US" sz="2800" dirty="0">
                <a:solidFill>
                  <a:srgbClr val="C00000"/>
                </a:solidFill>
                <a:latin typeface="STKaiti" charset="-122"/>
                <a:ea typeface="STKaiti" charset="-122"/>
                <a:cs typeface="STKaiti" charset="-122"/>
              </a:rPr>
              <a:t>             辅助栈</a:t>
            </a:r>
            <a:r>
              <a:rPr kumimoji="1" lang="en-US" altLang="zh-CN" sz="2800" dirty="0">
                <a:solidFill>
                  <a:srgbClr val="C00000"/>
                </a:solidFill>
                <a:latin typeface="STKaiti" charset="-122"/>
                <a:ea typeface="STKaiti" charset="-122"/>
                <a:cs typeface="STKaiti" charset="-122"/>
              </a:rPr>
              <a:t>S2</a:t>
            </a:r>
          </a:p>
        </p:txBody>
      </p:sp>
      <p:sp>
        <p:nvSpPr>
          <p:cNvPr id="14" name="文本框 13">
            <a:extLst>
              <a:ext uri="{FF2B5EF4-FFF2-40B4-BE49-F238E27FC236}">
                <a16:creationId xmlns:a16="http://schemas.microsoft.com/office/drawing/2014/main" id="{D43993D1-71C2-7B6F-4026-989C3EA59C74}"/>
              </a:ext>
            </a:extLst>
          </p:cNvPr>
          <p:cNvSpPr txBox="1"/>
          <p:nvPr/>
        </p:nvSpPr>
        <p:spPr>
          <a:xfrm>
            <a:off x="767009" y="2398187"/>
            <a:ext cx="4250159" cy="523220"/>
          </a:xfrm>
          <a:prstGeom prst="rect">
            <a:avLst/>
          </a:prstGeom>
          <a:noFill/>
          <a:ln w="15875">
            <a:noFill/>
          </a:ln>
        </p:spPr>
        <p:txBody>
          <a:bodyPr wrap="square" rtlCol="0">
            <a:spAutoFit/>
          </a:bodyPr>
          <a:lstStyle/>
          <a:p>
            <a:pPr lvl="0" defTabSz="914400">
              <a:defRPr/>
            </a:pPr>
            <a:r>
              <a:rPr kumimoji="1" lang="zh-CN" altLang="en-US" sz="2800" dirty="0">
                <a:solidFill>
                  <a:srgbClr val="C00000"/>
                </a:solidFill>
                <a:latin typeface="STKaiti" charset="-122"/>
                <a:ea typeface="STKaiti" charset="-122"/>
                <a:cs typeface="STKaiti" charset="-122"/>
              </a:rPr>
              <a:t>栈顶元素</a:t>
            </a:r>
            <a:r>
              <a:rPr kumimoji="1" lang="en-US" altLang="zh-CN" sz="2800" dirty="0">
                <a:solidFill>
                  <a:srgbClr val="C00000"/>
                </a:solidFill>
                <a:latin typeface="STKaiti" charset="-122"/>
                <a:ea typeface="STKaiti" charset="-122"/>
                <a:cs typeface="STKaiti" charset="-122"/>
              </a:rPr>
              <a:t>a</a:t>
            </a:r>
            <a:r>
              <a:rPr kumimoji="1" lang="zh-CN" altLang="en-US" sz="2800" dirty="0">
                <a:solidFill>
                  <a:srgbClr val="C00000"/>
                </a:solidFill>
                <a:latin typeface="STKaiti" charset="-122"/>
                <a:ea typeface="STKaiti" charset="-122"/>
                <a:cs typeface="STKaiti" charset="-122"/>
              </a:rPr>
              <a:t>         栈顶元素</a:t>
            </a:r>
            <a:r>
              <a:rPr kumimoji="1" lang="en-US" altLang="zh-CN" sz="2800" dirty="0">
                <a:solidFill>
                  <a:srgbClr val="C00000"/>
                </a:solidFill>
                <a:latin typeface="STKaiti" charset="-122"/>
                <a:ea typeface="STKaiti" charset="-122"/>
                <a:cs typeface="STKaiti" charset="-122"/>
              </a:rPr>
              <a:t>b</a:t>
            </a:r>
          </a:p>
        </p:txBody>
      </p:sp>
      <p:sp>
        <p:nvSpPr>
          <p:cNvPr id="16" name="文本框 15">
            <a:extLst>
              <a:ext uri="{FF2B5EF4-FFF2-40B4-BE49-F238E27FC236}">
                <a16:creationId xmlns:a16="http://schemas.microsoft.com/office/drawing/2014/main" id="{81745190-F066-33E0-28E4-09F6B1252CF5}"/>
              </a:ext>
            </a:extLst>
          </p:cNvPr>
          <p:cNvSpPr txBox="1"/>
          <p:nvPr/>
        </p:nvSpPr>
        <p:spPr>
          <a:xfrm>
            <a:off x="5392403" y="2774404"/>
            <a:ext cx="6692065" cy="1815882"/>
          </a:xfrm>
          <a:prstGeom prst="rect">
            <a:avLst/>
          </a:prstGeom>
          <a:noFill/>
          <a:ln w="15875">
            <a:noFill/>
          </a:ln>
        </p:spPr>
        <p:txBody>
          <a:bodyPr wrap="square" rtlCol="0">
            <a:spAutoFit/>
          </a:bodyPr>
          <a:lstStyle/>
          <a:p>
            <a:pPr lvl="0" defTabSz="914400">
              <a:defRPr/>
            </a:pPr>
            <a:r>
              <a:rPr kumimoji="1" lang="zh-CN" altLang="en-US" sz="2800" dirty="0">
                <a:latin typeface="STKaiti" charset="-122"/>
                <a:ea typeface="STKaiti" charset="-122"/>
                <a:cs typeface="STKaiti" charset="-122"/>
              </a:rPr>
              <a:t>原始栈</a:t>
            </a:r>
            <a:r>
              <a:rPr kumimoji="1" lang="en-US" altLang="zh-CN" sz="2800" dirty="0">
                <a:latin typeface="STKaiti" charset="-122"/>
                <a:ea typeface="STKaiti" charset="-122"/>
                <a:cs typeface="STKaiti" charset="-122"/>
              </a:rPr>
              <a:t>S1</a:t>
            </a:r>
            <a:r>
              <a:rPr kumimoji="1" lang="zh-CN" altLang="en-US" sz="2800" dirty="0">
                <a:latin typeface="STKaiti" charset="-122"/>
                <a:ea typeface="STKaiti" charset="-122"/>
                <a:cs typeface="STKaiti" charset="-122"/>
              </a:rPr>
              <a:t>中的</a:t>
            </a:r>
            <a:r>
              <a:rPr kumimoji="1" lang="en-US" altLang="zh-CN" sz="2800" dirty="0">
                <a:latin typeface="STKaiti" charset="-122"/>
                <a:ea typeface="STKaiti" charset="-122"/>
                <a:cs typeface="STKaiti" charset="-122"/>
              </a:rPr>
              <a:t>5</a:t>
            </a:r>
            <a:r>
              <a:rPr kumimoji="1" lang="zh-CN" altLang="en-US" sz="2800" dirty="0">
                <a:latin typeface="STKaiti" charset="-122"/>
                <a:ea typeface="STKaiti" charset="-122"/>
                <a:cs typeface="STKaiti" charset="-122"/>
              </a:rPr>
              <a:t>出栈，</a:t>
            </a:r>
            <a:r>
              <a:rPr kumimoji="1" lang="en-US" altLang="zh-CN" sz="2800" dirty="0">
                <a:latin typeface="STKaiti" charset="-122"/>
                <a:ea typeface="STKaiti" charset="-122"/>
                <a:cs typeface="STKaiti" charset="-122"/>
              </a:rPr>
              <a:t>5&lt;9</a:t>
            </a:r>
            <a:r>
              <a:rPr kumimoji="1" lang="zh-CN" altLang="en-US" sz="2800" dirty="0">
                <a:latin typeface="STKaiti" charset="-122"/>
                <a:ea typeface="STKaiti" charset="-122"/>
                <a:cs typeface="STKaiti" charset="-122"/>
              </a:rPr>
              <a:t>，</a:t>
            </a:r>
            <a:endParaRPr kumimoji="1" lang="en-US" altLang="zh-CN" sz="2800" dirty="0">
              <a:latin typeface="STKaiti" charset="-122"/>
              <a:ea typeface="STKaiti" charset="-122"/>
              <a:cs typeface="STKaiti" charset="-122"/>
            </a:endParaRPr>
          </a:p>
          <a:p>
            <a:pPr lvl="0" defTabSz="914400">
              <a:defRPr/>
            </a:pPr>
            <a:endParaRPr kumimoji="1" lang="en-US" altLang="zh-CN" sz="2800" dirty="0">
              <a:latin typeface="STKaiti" charset="-122"/>
              <a:ea typeface="STKaiti" charset="-122"/>
              <a:cs typeface="STKaiti" charset="-122"/>
            </a:endParaRPr>
          </a:p>
          <a:p>
            <a:pPr lvl="0" defTabSz="914400">
              <a:defRPr/>
            </a:pPr>
            <a:r>
              <a:rPr kumimoji="1" lang="zh-CN" altLang="en-US" sz="2800" dirty="0">
                <a:latin typeface="STKaiti" charset="-122"/>
                <a:ea typeface="STKaiti" charset="-122"/>
                <a:cs typeface="STKaiti" charset="-122"/>
              </a:rPr>
              <a:t>则将元素</a:t>
            </a:r>
            <a:r>
              <a:rPr kumimoji="1" lang="en-US" altLang="zh-CN" sz="2800" dirty="0">
                <a:latin typeface="STKaiti" charset="-122"/>
                <a:ea typeface="STKaiti" charset="-122"/>
                <a:cs typeface="STKaiti" charset="-122"/>
              </a:rPr>
              <a:t>5</a:t>
            </a:r>
            <a:r>
              <a:rPr kumimoji="1" lang="zh-CN" altLang="en-US" sz="2800" dirty="0">
                <a:latin typeface="STKaiti" charset="-122"/>
                <a:ea typeface="STKaiti" charset="-122"/>
                <a:cs typeface="STKaiti" charset="-122"/>
              </a:rPr>
              <a:t>压入</a:t>
            </a:r>
            <a:r>
              <a:rPr kumimoji="1" lang="en-US" altLang="zh-CN" sz="2800" dirty="0">
                <a:latin typeface="STKaiti" charset="-122"/>
                <a:ea typeface="STKaiti" charset="-122"/>
                <a:cs typeface="STKaiti" charset="-122"/>
              </a:rPr>
              <a:t>S1</a:t>
            </a:r>
          </a:p>
          <a:p>
            <a:pPr lvl="0" defTabSz="914400">
              <a:defRPr/>
            </a:pPr>
            <a:endParaRPr kumimoji="1" lang="en-US" altLang="zh-CN" sz="2800" dirty="0">
              <a:latin typeface="STKaiti" charset="-122"/>
              <a:ea typeface="STKaiti" charset="-122"/>
              <a:cs typeface="STKaiti" charset="-122"/>
            </a:endParaRPr>
          </a:p>
        </p:txBody>
      </p:sp>
    </p:spTree>
    <p:extLst>
      <p:ext uri="{BB962C8B-B14F-4D97-AF65-F5344CB8AC3E}">
        <p14:creationId xmlns:p14="http://schemas.microsoft.com/office/powerpoint/2010/main" val="2168391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468824"/>
            <a:ext cx="8807116" cy="646331"/>
          </a:xfrm>
          <a:prstGeom prst="rect">
            <a:avLst/>
          </a:prstGeom>
          <a:noFill/>
          <a:ln w="15875">
            <a:noFill/>
          </a:ln>
        </p:spPr>
        <p:txBody>
          <a:bodyPr wrap="square" rtlCol="0">
            <a:spAutoFit/>
          </a:bodyPr>
          <a:lstStyle/>
          <a:p>
            <a:pPr lvl="0" defTabSz="914400">
              <a:defRPr/>
            </a:pPr>
            <a:r>
              <a:rPr kumimoji="1" lang="zh-CN" altLang="en-US" sz="3600" dirty="0">
                <a:latin typeface="SimHei" panose="02010609060101010101" pitchFamily="49" charset="-122"/>
                <a:ea typeface="SimHei" panose="02010609060101010101" pitchFamily="49" charset="-122"/>
                <a:cs typeface="STKaiti" charset="-122"/>
              </a:rPr>
              <a:t>例</a:t>
            </a:r>
            <a:r>
              <a:rPr kumimoji="1" lang="en-US" altLang="zh-CN" sz="3600" dirty="0">
                <a:latin typeface="SimHei" panose="02010609060101010101" pitchFamily="49" charset="-122"/>
                <a:ea typeface="SimHei" panose="02010609060101010101" pitchFamily="49" charset="-122"/>
                <a:cs typeface="STKaiti" charset="-122"/>
              </a:rPr>
              <a:t>1</a:t>
            </a:r>
            <a:r>
              <a:rPr kumimoji="1" lang="zh-CN" altLang="en-US" sz="3600" dirty="0">
                <a:latin typeface="SimHei" panose="02010609060101010101" pitchFamily="49" charset="-122"/>
                <a:ea typeface="SimHei" panose="02010609060101010101" pitchFamily="49" charset="-122"/>
                <a:cs typeface="STKaiti" charset="-122"/>
              </a:rPr>
              <a:t>：利用</a:t>
            </a:r>
            <a:r>
              <a:rPr kumimoji="1" lang="zh-CN" altLang="en-US" sz="3600" b="1" dirty="0">
                <a:latin typeface="SimHei" panose="02010609060101010101" pitchFamily="49" charset="-122"/>
                <a:ea typeface="SimHei" panose="02010609060101010101" pitchFamily="49" charset="-122"/>
                <a:cs typeface="STKaiti" charset="-122"/>
              </a:rPr>
              <a:t>栈输出降序排列（借助辅助栈）</a:t>
            </a:r>
            <a:endParaRPr kumimoji="1" lang="en-US" altLang="zh-CN" sz="3600" dirty="0">
              <a:solidFill>
                <a:srgbClr val="C00000"/>
              </a:solidFill>
              <a:latin typeface="SimHei" panose="02010609060101010101" pitchFamily="49" charset="-122"/>
              <a:ea typeface="SimHei" panose="02010609060101010101" pitchFamily="49" charset="-122"/>
              <a:cs typeface="STKaiti" charset="-122"/>
            </a:endParaRPr>
          </a:p>
        </p:txBody>
      </p:sp>
      <p:sp>
        <p:nvSpPr>
          <p:cNvPr id="6" name="文本框 5">
            <a:extLst>
              <a:ext uri="{FF2B5EF4-FFF2-40B4-BE49-F238E27FC236}">
                <a16:creationId xmlns:a16="http://schemas.microsoft.com/office/drawing/2014/main" id="{AB94812E-260B-E90E-5687-0CCB1E99AB32}"/>
              </a:ext>
            </a:extLst>
          </p:cNvPr>
          <p:cNvSpPr txBox="1"/>
          <p:nvPr/>
        </p:nvSpPr>
        <p:spPr>
          <a:xfrm>
            <a:off x="0" y="0"/>
            <a:ext cx="10784806" cy="830997"/>
          </a:xfrm>
          <a:prstGeom prst="rect">
            <a:avLst/>
          </a:prstGeom>
          <a:noFill/>
        </p:spPr>
        <p:txBody>
          <a:bodyPr wrap="square" rtlCol="0">
            <a:spAutoFit/>
          </a:bodyPr>
          <a:lstStyle/>
          <a:p>
            <a:r>
              <a:rPr kumimoji="1" lang="zh-CN" altLang="en-US" sz="4800" b="1" dirty="0">
                <a:latin typeface="STKaiti" charset="-122"/>
                <a:ea typeface="STKaiti" charset="-122"/>
                <a:cs typeface="STKaiti" charset="-122"/>
              </a:rPr>
              <a:t>顺序栈</a:t>
            </a:r>
            <a:endParaRPr kumimoji="1" lang="en-US" altLang="zh-CN" sz="4800" b="1" dirty="0">
              <a:latin typeface="STKaiti" charset="-122"/>
              <a:ea typeface="STKaiti" charset="-122"/>
              <a:cs typeface="STKaiti" charset="-122"/>
            </a:endParaRPr>
          </a:p>
        </p:txBody>
      </p:sp>
      <p:sp>
        <p:nvSpPr>
          <p:cNvPr id="2" name="矩形 1">
            <a:extLst>
              <a:ext uri="{FF2B5EF4-FFF2-40B4-BE49-F238E27FC236}">
                <a16:creationId xmlns:a16="http://schemas.microsoft.com/office/drawing/2014/main" id="{E50073CE-DD71-1ABD-43BB-14E4BC63C84D}"/>
              </a:ext>
            </a:extLst>
          </p:cNvPr>
          <p:cNvSpPr/>
          <p:nvPr/>
        </p:nvSpPr>
        <p:spPr>
          <a:xfrm>
            <a:off x="767011" y="43434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2</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3" name="矩形 2">
            <a:extLst>
              <a:ext uri="{FF2B5EF4-FFF2-40B4-BE49-F238E27FC236}">
                <a16:creationId xmlns:a16="http://schemas.microsoft.com/office/drawing/2014/main" id="{0D3F4FE6-D713-D403-3AFA-99AC47D3B9D5}"/>
              </a:ext>
            </a:extLst>
          </p:cNvPr>
          <p:cNvSpPr/>
          <p:nvPr/>
        </p:nvSpPr>
        <p:spPr>
          <a:xfrm>
            <a:off x="767011" y="38862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5" name="矩形 4">
            <a:extLst>
              <a:ext uri="{FF2B5EF4-FFF2-40B4-BE49-F238E27FC236}">
                <a16:creationId xmlns:a16="http://schemas.microsoft.com/office/drawing/2014/main" id="{08F81972-97C8-D014-D17C-3F2D966C5919}"/>
              </a:ext>
            </a:extLst>
          </p:cNvPr>
          <p:cNvSpPr/>
          <p:nvPr/>
        </p:nvSpPr>
        <p:spPr>
          <a:xfrm>
            <a:off x="767011" y="34290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7" name="矩形 6">
            <a:extLst>
              <a:ext uri="{FF2B5EF4-FFF2-40B4-BE49-F238E27FC236}">
                <a16:creationId xmlns:a16="http://schemas.microsoft.com/office/drawing/2014/main" id="{B0DD597B-4906-3B7D-10D7-B01C2EA15E96}"/>
              </a:ext>
            </a:extLst>
          </p:cNvPr>
          <p:cNvSpPr/>
          <p:nvPr/>
        </p:nvSpPr>
        <p:spPr>
          <a:xfrm>
            <a:off x="767011" y="48006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3</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7" name="矩形 16">
            <a:extLst>
              <a:ext uri="{FF2B5EF4-FFF2-40B4-BE49-F238E27FC236}">
                <a16:creationId xmlns:a16="http://schemas.microsoft.com/office/drawing/2014/main" id="{F22F6C46-2BB3-CD63-9B47-493024E00919}"/>
              </a:ext>
            </a:extLst>
          </p:cNvPr>
          <p:cNvSpPr/>
          <p:nvPr/>
        </p:nvSpPr>
        <p:spPr>
          <a:xfrm>
            <a:off x="767010" y="29718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8" name="矩形 7">
            <a:extLst>
              <a:ext uri="{FF2B5EF4-FFF2-40B4-BE49-F238E27FC236}">
                <a16:creationId xmlns:a16="http://schemas.microsoft.com/office/drawing/2014/main" id="{80429CE5-8BF7-4C91-1B42-E4BE9996AECE}"/>
              </a:ext>
            </a:extLst>
          </p:cNvPr>
          <p:cNvSpPr/>
          <p:nvPr/>
        </p:nvSpPr>
        <p:spPr>
          <a:xfrm>
            <a:off x="3133222" y="43434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5</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9" name="矩形 8">
            <a:extLst>
              <a:ext uri="{FF2B5EF4-FFF2-40B4-BE49-F238E27FC236}">
                <a16:creationId xmlns:a16="http://schemas.microsoft.com/office/drawing/2014/main" id="{C5619BAD-6D29-EFD0-8A91-BA939743257F}"/>
              </a:ext>
            </a:extLst>
          </p:cNvPr>
          <p:cNvSpPr/>
          <p:nvPr/>
        </p:nvSpPr>
        <p:spPr>
          <a:xfrm>
            <a:off x="3133222" y="38862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1</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0" name="矩形 9">
            <a:extLst>
              <a:ext uri="{FF2B5EF4-FFF2-40B4-BE49-F238E27FC236}">
                <a16:creationId xmlns:a16="http://schemas.microsoft.com/office/drawing/2014/main" id="{E7F8F0DC-1708-02AF-1F39-80061EA35C83}"/>
              </a:ext>
            </a:extLst>
          </p:cNvPr>
          <p:cNvSpPr/>
          <p:nvPr/>
        </p:nvSpPr>
        <p:spPr>
          <a:xfrm>
            <a:off x="3133222" y="34290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1" name="矩形 10">
            <a:extLst>
              <a:ext uri="{FF2B5EF4-FFF2-40B4-BE49-F238E27FC236}">
                <a16:creationId xmlns:a16="http://schemas.microsoft.com/office/drawing/2014/main" id="{7EAC188F-0389-A8CA-3A99-F733C0F548FF}"/>
              </a:ext>
            </a:extLst>
          </p:cNvPr>
          <p:cNvSpPr/>
          <p:nvPr/>
        </p:nvSpPr>
        <p:spPr>
          <a:xfrm>
            <a:off x="3133222" y="48006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9</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2" name="矩形 11">
            <a:extLst>
              <a:ext uri="{FF2B5EF4-FFF2-40B4-BE49-F238E27FC236}">
                <a16:creationId xmlns:a16="http://schemas.microsoft.com/office/drawing/2014/main" id="{F9D51BF0-655E-504F-2750-58627C2FC313}"/>
              </a:ext>
            </a:extLst>
          </p:cNvPr>
          <p:cNvSpPr/>
          <p:nvPr/>
        </p:nvSpPr>
        <p:spPr>
          <a:xfrm>
            <a:off x="3133221" y="29718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3" name="文本框 12">
            <a:extLst>
              <a:ext uri="{FF2B5EF4-FFF2-40B4-BE49-F238E27FC236}">
                <a16:creationId xmlns:a16="http://schemas.microsoft.com/office/drawing/2014/main" id="{96F8B7FA-EC36-4704-69D8-2BB6AF95559C}"/>
              </a:ext>
            </a:extLst>
          </p:cNvPr>
          <p:cNvSpPr txBox="1"/>
          <p:nvPr/>
        </p:nvSpPr>
        <p:spPr>
          <a:xfrm>
            <a:off x="767010" y="5453390"/>
            <a:ext cx="4935957" cy="523220"/>
          </a:xfrm>
          <a:prstGeom prst="rect">
            <a:avLst/>
          </a:prstGeom>
          <a:noFill/>
          <a:ln w="15875">
            <a:noFill/>
          </a:ln>
        </p:spPr>
        <p:txBody>
          <a:bodyPr wrap="square" rtlCol="0">
            <a:spAutoFit/>
          </a:bodyPr>
          <a:lstStyle/>
          <a:p>
            <a:pPr lvl="0" defTabSz="914400">
              <a:defRPr/>
            </a:pPr>
            <a:r>
              <a:rPr kumimoji="1" lang="zh-CN" altLang="en-US" sz="2800" dirty="0">
                <a:solidFill>
                  <a:srgbClr val="C00000"/>
                </a:solidFill>
                <a:latin typeface="STKaiti" charset="-122"/>
                <a:ea typeface="STKaiti" charset="-122"/>
                <a:cs typeface="STKaiti" charset="-122"/>
              </a:rPr>
              <a:t>原始栈</a:t>
            </a:r>
            <a:r>
              <a:rPr kumimoji="1" lang="en-US" altLang="zh-CN" sz="2800" dirty="0">
                <a:solidFill>
                  <a:srgbClr val="C00000"/>
                </a:solidFill>
                <a:latin typeface="STKaiti" charset="-122"/>
                <a:ea typeface="STKaiti" charset="-122"/>
                <a:cs typeface="STKaiti" charset="-122"/>
              </a:rPr>
              <a:t>S1</a:t>
            </a:r>
            <a:r>
              <a:rPr kumimoji="1" lang="zh-CN" altLang="en-US" sz="2800" dirty="0">
                <a:solidFill>
                  <a:srgbClr val="C00000"/>
                </a:solidFill>
                <a:latin typeface="STKaiti" charset="-122"/>
                <a:ea typeface="STKaiti" charset="-122"/>
                <a:cs typeface="STKaiti" charset="-122"/>
              </a:rPr>
              <a:t>             辅助栈</a:t>
            </a:r>
            <a:r>
              <a:rPr kumimoji="1" lang="en-US" altLang="zh-CN" sz="2800" dirty="0">
                <a:solidFill>
                  <a:srgbClr val="C00000"/>
                </a:solidFill>
                <a:latin typeface="STKaiti" charset="-122"/>
                <a:ea typeface="STKaiti" charset="-122"/>
                <a:cs typeface="STKaiti" charset="-122"/>
              </a:rPr>
              <a:t>S2</a:t>
            </a:r>
          </a:p>
        </p:txBody>
      </p:sp>
      <p:sp>
        <p:nvSpPr>
          <p:cNvPr id="14" name="文本框 13">
            <a:extLst>
              <a:ext uri="{FF2B5EF4-FFF2-40B4-BE49-F238E27FC236}">
                <a16:creationId xmlns:a16="http://schemas.microsoft.com/office/drawing/2014/main" id="{D43993D1-71C2-7B6F-4026-989C3EA59C74}"/>
              </a:ext>
            </a:extLst>
          </p:cNvPr>
          <p:cNvSpPr txBox="1"/>
          <p:nvPr/>
        </p:nvSpPr>
        <p:spPr>
          <a:xfrm>
            <a:off x="767009" y="2398187"/>
            <a:ext cx="4250159" cy="523220"/>
          </a:xfrm>
          <a:prstGeom prst="rect">
            <a:avLst/>
          </a:prstGeom>
          <a:noFill/>
          <a:ln w="15875">
            <a:noFill/>
          </a:ln>
        </p:spPr>
        <p:txBody>
          <a:bodyPr wrap="square" rtlCol="0">
            <a:spAutoFit/>
          </a:bodyPr>
          <a:lstStyle/>
          <a:p>
            <a:pPr lvl="0" defTabSz="914400">
              <a:defRPr/>
            </a:pPr>
            <a:r>
              <a:rPr kumimoji="1" lang="zh-CN" altLang="en-US" sz="2800" dirty="0">
                <a:solidFill>
                  <a:srgbClr val="C00000"/>
                </a:solidFill>
                <a:latin typeface="STKaiti" charset="-122"/>
                <a:ea typeface="STKaiti" charset="-122"/>
                <a:cs typeface="STKaiti" charset="-122"/>
              </a:rPr>
              <a:t>栈顶元素</a:t>
            </a:r>
            <a:r>
              <a:rPr kumimoji="1" lang="en-US" altLang="zh-CN" sz="2800" dirty="0">
                <a:solidFill>
                  <a:srgbClr val="C00000"/>
                </a:solidFill>
                <a:latin typeface="STKaiti" charset="-122"/>
                <a:ea typeface="STKaiti" charset="-122"/>
                <a:cs typeface="STKaiti" charset="-122"/>
              </a:rPr>
              <a:t>a</a:t>
            </a:r>
            <a:r>
              <a:rPr kumimoji="1" lang="zh-CN" altLang="en-US" sz="2800" dirty="0">
                <a:solidFill>
                  <a:srgbClr val="C00000"/>
                </a:solidFill>
                <a:latin typeface="STKaiti" charset="-122"/>
                <a:ea typeface="STKaiti" charset="-122"/>
                <a:cs typeface="STKaiti" charset="-122"/>
              </a:rPr>
              <a:t>         栈顶元素</a:t>
            </a:r>
            <a:r>
              <a:rPr kumimoji="1" lang="en-US" altLang="zh-CN" sz="2800" dirty="0">
                <a:solidFill>
                  <a:srgbClr val="C00000"/>
                </a:solidFill>
                <a:latin typeface="STKaiti" charset="-122"/>
                <a:ea typeface="STKaiti" charset="-122"/>
                <a:cs typeface="STKaiti" charset="-122"/>
              </a:rPr>
              <a:t>b</a:t>
            </a:r>
          </a:p>
        </p:txBody>
      </p:sp>
      <p:sp>
        <p:nvSpPr>
          <p:cNvPr id="16" name="文本框 15">
            <a:extLst>
              <a:ext uri="{FF2B5EF4-FFF2-40B4-BE49-F238E27FC236}">
                <a16:creationId xmlns:a16="http://schemas.microsoft.com/office/drawing/2014/main" id="{81745190-F066-33E0-28E4-09F6B1252CF5}"/>
              </a:ext>
            </a:extLst>
          </p:cNvPr>
          <p:cNvSpPr txBox="1"/>
          <p:nvPr/>
        </p:nvSpPr>
        <p:spPr>
          <a:xfrm>
            <a:off x="5392403" y="2774404"/>
            <a:ext cx="6692065" cy="1815882"/>
          </a:xfrm>
          <a:prstGeom prst="rect">
            <a:avLst/>
          </a:prstGeom>
          <a:noFill/>
          <a:ln w="15875">
            <a:noFill/>
          </a:ln>
        </p:spPr>
        <p:txBody>
          <a:bodyPr wrap="square" rtlCol="0">
            <a:spAutoFit/>
          </a:bodyPr>
          <a:lstStyle/>
          <a:p>
            <a:pPr lvl="0" defTabSz="914400">
              <a:defRPr/>
            </a:pPr>
            <a:r>
              <a:rPr kumimoji="1" lang="zh-CN" altLang="en-US" sz="2800" dirty="0">
                <a:latin typeface="STKaiti" charset="-122"/>
                <a:ea typeface="STKaiti" charset="-122"/>
                <a:cs typeface="STKaiti" charset="-122"/>
              </a:rPr>
              <a:t>原始栈</a:t>
            </a:r>
            <a:r>
              <a:rPr kumimoji="1" lang="en-US" altLang="zh-CN" sz="2800" dirty="0">
                <a:latin typeface="STKaiti" charset="-122"/>
                <a:ea typeface="STKaiti" charset="-122"/>
                <a:cs typeface="STKaiti" charset="-122"/>
              </a:rPr>
              <a:t>S1</a:t>
            </a:r>
            <a:r>
              <a:rPr kumimoji="1" lang="zh-CN" altLang="en-US" sz="2800" dirty="0">
                <a:latin typeface="STKaiti" charset="-122"/>
                <a:ea typeface="STKaiti" charset="-122"/>
                <a:cs typeface="STKaiti" charset="-122"/>
              </a:rPr>
              <a:t>中的</a:t>
            </a:r>
            <a:r>
              <a:rPr kumimoji="1" lang="en-US" altLang="zh-CN" sz="2800" dirty="0">
                <a:latin typeface="STKaiti" charset="-122"/>
                <a:ea typeface="STKaiti" charset="-122"/>
                <a:cs typeface="STKaiti" charset="-122"/>
              </a:rPr>
              <a:t>1</a:t>
            </a:r>
            <a:r>
              <a:rPr kumimoji="1" lang="zh-CN" altLang="en-US" sz="2800" dirty="0">
                <a:latin typeface="STKaiti" charset="-122"/>
                <a:ea typeface="STKaiti" charset="-122"/>
                <a:cs typeface="STKaiti" charset="-122"/>
              </a:rPr>
              <a:t>出栈，</a:t>
            </a:r>
            <a:r>
              <a:rPr kumimoji="1" lang="en-US" altLang="zh-CN" sz="2800" dirty="0">
                <a:latin typeface="STKaiti" charset="-122"/>
                <a:ea typeface="STKaiti" charset="-122"/>
                <a:cs typeface="STKaiti" charset="-122"/>
              </a:rPr>
              <a:t>1&lt;5</a:t>
            </a:r>
            <a:r>
              <a:rPr kumimoji="1" lang="zh-CN" altLang="en-US" sz="2800" dirty="0">
                <a:latin typeface="STKaiti" charset="-122"/>
                <a:ea typeface="STKaiti" charset="-122"/>
                <a:cs typeface="STKaiti" charset="-122"/>
              </a:rPr>
              <a:t>，</a:t>
            </a:r>
            <a:endParaRPr kumimoji="1" lang="en-US" altLang="zh-CN" sz="2800" dirty="0">
              <a:latin typeface="STKaiti" charset="-122"/>
              <a:ea typeface="STKaiti" charset="-122"/>
              <a:cs typeface="STKaiti" charset="-122"/>
            </a:endParaRPr>
          </a:p>
          <a:p>
            <a:pPr lvl="0" defTabSz="914400">
              <a:defRPr/>
            </a:pPr>
            <a:endParaRPr kumimoji="1" lang="en-US" altLang="zh-CN" sz="2800" dirty="0">
              <a:latin typeface="STKaiti" charset="-122"/>
              <a:ea typeface="STKaiti" charset="-122"/>
              <a:cs typeface="STKaiti" charset="-122"/>
            </a:endParaRPr>
          </a:p>
          <a:p>
            <a:pPr lvl="0" defTabSz="914400">
              <a:defRPr/>
            </a:pPr>
            <a:r>
              <a:rPr kumimoji="1" lang="zh-CN" altLang="en-US" sz="2800" dirty="0">
                <a:latin typeface="STKaiti" charset="-122"/>
                <a:ea typeface="STKaiti" charset="-122"/>
                <a:cs typeface="STKaiti" charset="-122"/>
              </a:rPr>
              <a:t>则将元素</a:t>
            </a:r>
            <a:r>
              <a:rPr kumimoji="1" lang="en-US" altLang="zh-CN" sz="2800" dirty="0">
                <a:latin typeface="STKaiti" charset="-122"/>
                <a:ea typeface="STKaiti" charset="-122"/>
                <a:cs typeface="STKaiti" charset="-122"/>
              </a:rPr>
              <a:t>1</a:t>
            </a:r>
            <a:r>
              <a:rPr kumimoji="1" lang="zh-CN" altLang="en-US" sz="2800" dirty="0">
                <a:latin typeface="STKaiti" charset="-122"/>
                <a:ea typeface="STKaiti" charset="-122"/>
                <a:cs typeface="STKaiti" charset="-122"/>
              </a:rPr>
              <a:t>压入</a:t>
            </a:r>
            <a:r>
              <a:rPr kumimoji="1" lang="en-US" altLang="zh-CN" sz="2800" dirty="0">
                <a:latin typeface="STKaiti" charset="-122"/>
                <a:ea typeface="STKaiti" charset="-122"/>
                <a:cs typeface="STKaiti" charset="-122"/>
              </a:rPr>
              <a:t>S1</a:t>
            </a:r>
          </a:p>
          <a:p>
            <a:pPr lvl="0" defTabSz="914400">
              <a:defRPr/>
            </a:pPr>
            <a:endParaRPr kumimoji="1" lang="en-US" altLang="zh-CN" sz="2800" dirty="0">
              <a:latin typeface="STKaiti" charset="-122"/>
              <a:ea typeface="STKaiti" charset="-122"/>
              <a:cs typeface="STKaiti" charset="-122"/>
            </a:endParaRPr>
          </a:p>
        </p:txBody>
      </p:sp>
    </p:spTree>
    <p:extLst>
      <p:ext uri="{BB962C8B-B14F-4D97-AF65-F5344CB8AC3E}">
        <p14:creationId xmlns:p14="http://schemas.microsoft.com/office/powerpoint/2010/main" val="183869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468824"/>
            <a:ext cx="8807116" cy="646331"/>
          </a:xfrm>
          <a:prstGeom prst="rect">
            <a:avLst/>
          </a:prstGeom>
          <a:noFill/>
          <a:ln w="15875">
            <a:noFill/>
          </a:ln>
        </p:spPr>
        <p:txBody>
          <a:bodyPr wrap="square" rtlCol="0">
            <a:spAutoFit/>
          </a:bodyPr>
          <a:lstStyle/>
          <a:p>
            <a:pPr lvl="0" defTabSz="914400">
              <a:defRPr/>
            </a:pPr>
            <a:r>
              <a:rPr kumimoji="1" lang="zh-CN" altLang="en-US" sz="3600" dirty="0">
                <a:latin typeface="SimHei" panose="02010609060101010101" pitchFamily="49" charset="-122"/>
                <a:ea typeface="SimHei" panose="02010609060101010101" pitchFamily="49" charset="-122"/>
                <a:cs typeface="STKaiti" charset="-122"/>
              </a:rPr>
              <a:t>例</a:t>
            </a:r>
            <a:r>
              <a:rPr kumimoji="1" lang="en-US" altLang="zh-CN" sz="3600" dirty="0">
                <a:latin typeface="SimHei" panose="02010609060101010101" pitchFamily="49" charset="-122"/>
                <a:ea typeface="SimHei" panose="02010609060101010101" pitchFamily="49" charset="-122"/>
                <a:cs typeface="STKaiti" charset="-122"/>
              </a:rPr>
              <a:t>1</a:t>
            </a:r>
            <a:r>
              <a:rPr kumimoji="1" lang="zh-CN" altLang="en-US" sz="3600" dirty="0">
                <a:latin typeface="SimHei" panose="02010609060101010101" pitchFamily="49" charset="-122"/>
                <a:ea typeface="SimHei" panose="02010609060101010101" pitchFamily="49" charset="-122"/>
                <a:cs typeface="STKaiti" charset="-122"/>
              </a:rPr>
              <a:t>：利用</a:t>
            </a:r>
            <a:r>
              <a:rPr kumimoji="1" lang="zh-CN" altLang="en-US" sz="3600" b="1" dirty="0">
                <a:latin typeface="SimHei" panose="02010609060101010101" pitchFamily="49" charset="-122"/>
                <a:ea typeface="SimHei" panose="02010609060101010101" pitchFamily="49" charset="-122"/>
                <a:cs typeface="STKaiti" charset="-122"/>
              </a:rPr>
              <a:t>栈输出降序排列（借助辅助栈）</a:t>
            </a:r>
            <a:endParaRPr kumimoji="1" lang="en-US" altLang="zh-CN" sz="3600" dirty="0">
              <a:solidFill>
                <a:srgbClr val="C00000"/>
              </a:solidFill>
              <a:latin typeface="SimHei" panose="02010609060101010101" pitchFamily="49" charset="-122"/>
              <a:ea typeface="SimHei" panose="02010609060101010101" pitchFamily="49" charset="-122"/>
              <a:cs typeface="STKaiti" charset="-122"/>
            </a:endParaRPr>
          </a:p>
        </p:txBody>
      </p:sp>
      <p:sp>
        <p:nvSpPr>
          <p:cNvPr id="6" name="文本框 5">
            <a:extLst>
              <a:ext uri="{FF2B5EF4-FFF2-40B4-BE49-F238E27FC236}">
                <a16:creationId xmlns:a16="http://schemas.microsoft.com/office/drawing/2014/main" id="{AB94812E-260B-E90E-5687-0CCB1E99AB32}"/>
              </a:ext>
            </a:extLst>
          </p:cNvPr>
          <p:cNvSpPr txBox="1"/>
          <p:nvPr/>
        </p:nvSpPr>
        <p:spPr>
          <a:xfrm>
            <a:off x="0" y="0"/>
            <a:ext cx="10784806" cy="830997"/>
          </a:xfrm>
          <a:prstGeom prst="rect">
            <a:avLst/>
          </a:prstGeom>
          <a:noFill/>
        </p:spPr>
        <p:txBody>
          <a:bodyPr wrap="square" rtlCol="0">
            <a:spAutoFit/>
          </a:bodyPr>
          <a:lstStyle/>
          <a:p>
            <a:r>
              <a:rPr kumimoji="1" lang="zh-CN" altLang="en-US" sz="4800" b="1" dirty="0">
                <a:latin typeface="STKaiti" charset="-122"/>
                <a:ea typeface="STKaiti" charset="-122"/>
                <a:cs typeface="STKaiti" charset="-122"/>
              </a:rPr>
              <a:t>顺序栈</a:t>
            </a:r>
            <a:endParaRPr kumimoji="1" lang="en-US" altLang="zh-CN" sz="4800" b="1" dirty="0">
              <a:latin typeface="STKaiti" charset="-122"/>
              <a:ea typeface="STKaiti" charset="-122"/>
              <a:cs typeface="STKaiti" charset="-122"/>
            </a:endParaRPr>
          </a:p>
        </p:txBody>
      </p:sp>
      <p:sp>
        <p:nvSpPr>
          <p:cNvPr id="2" name="矩形 1">
            <a:extLst>
              <a:ext uri="{FF2B5EF4-FFF2-40B4-BE49-F238E27FC236}">
                <a16:creationId xmlns:a16="http://schemas.microsoft.com/office/drawing/2014/main" id="{E50073CE-DD71-1ABD-43BB-14E4BC63C84D}"/>
              </a:ext>
            </a:extLst>
          </p:cNvPr>
          <p:cNvSpPr/>
          <p:nvPr/>
        </p:nvSpPr>
        <p:spPr>
          <a:xfrm>
            <a:off x="767011" y="43434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2</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3" name="矩形 2">
            <a:extLst>
              <a:ext uri="{FF2B5EF4-FFF2-40B4-BE49-F238E27FC236}">
                <a16:creationId xmlns:a16="http://schemas.microsoft.com/office/drawing/2014/main" id="{0D3F4FE6-D713-D403-3AFA-99AC47D3B9D5}"/>
              </a:ext>
            </a:extLst>
          </p:cNvPr>
          <p:cNvSpPr/>
          <p:nvPr/>
        </p:nvSpPr>
        <p:spPr>
          <a:xfrm>
            <a:off x="767011" y="38862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5" name="矩形 4">
            <a:extLst>
              <a:ext uri="{FF2B5EF4-FFF2-40B4-BE49-F238E27FC236}">
                <a16:creationId xmlns:a16="http://schemas.microsoft.com/office/drawing/2014/main" id="{08F81972-97C8-D014-D17C-3F2D966C5919}"/>
              </a:ext>
            </a:extLst>
          </p:cNvPr>
          <p:cNvSpPr/>
          <p:nvPr/>
        </p:nvSpPr>
        <p:spPr>
          <a:xfrm>
            <a:off x="767011" y="34290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7" name="矩形 6">
            <a:extLst>
              <a:ext uri="{FF2B5EF4-FFF2-40B4-BE49-F238E27FC236}">
                <a16:creationId xmlns:a16="http://schemas.microsoft.com/office/drawing/2014/main" id="{B0DD597B-4906-3B7D-10D7-B01C2EA15E96}"/>
              </a:ext>
            </a:extLst>
          </p:cNvPr>
          <p:cNvSpPr/>
          <p:nvPr/>
        </p:nvSpPr>
        <p:spPr>
          <a:xfrm>
            <a:off x="767011" y="48006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3</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7" name="矩形 16">
            <a:extLst>
              <a:ext uri="{FF2B5EF4-FFF2-40B4-BE49-F238E27FC236}">
                <a16:creationId xmlns:a16="http://schemas.microsoft.com/office/drawing/2014/main" id="{F22F6C46-2BB3-CD63-9B47-493024E00919}"/>
              </a:ext>
            </a:extLst>
          </p:cNvPr>
          <p:cNvSpPr/>
          <p:nvPr/>
        </p:nvSpPr>
        <p:spPr>
          <a:xfrm>
            <a:off x="767010" y="29718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8" name="矩形 7">
            <a:extLst>
              <a:ext uri="{FF2B5EF4-FFF2-40B4-BE49-F238E27FC236}">
                <a16:creationId xmlns:a16="http://schemas.microsoft.com/office/drawing/2014/main" id="{80429CE5-8BF7-4C91-1B42-E4BE9996AECE}"/>
              </a:ext>
            </a:extLst>
          </p:cNvPr>
          <p:cNvSpPr/>
          <p:nvPr/>
        </p:nvSpPr>
        <p:spPr>
          <a:xfrm>
            <a:off x="3133222" y="43434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5</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9" name="矩形 8">
            <a:extLst>
              <a:ext uri="{FF2B5EF4-FFF2-40B4-BE49-F238E27FC236}">
                <a16:creationId xmlns:a16="http://schemas.microsoft.com/office/drawing/2014/main" id="{C5619BAD-6D29-EFD0-8A91-BA939743257F}"/>
              </a:ext>
            </a:extLst>
          </p:cNvPr>
          <p:cNvSpPr/>
          <p:nvPr/>
        </p:nvSpPr>
        <p:spPr>
          <a:xfrm>
            <a:off x="3133222" y="38862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1</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0" name="矩形 9">
            <a:extLst>
              <a:ext uri="{FF2B5EF4-FFF2-40B4-BE49-F238E27FC236}">
                <a16:creationId xmlns:a16="http://schemas.microsoft.com/office/drawing/2014/main" id="{E7F8F0DC-1708-02AF-1F39-80061EA35C83}"/>
              </a:ext>
            </a:extLst>
          </p:cNvPr>
          <p:cNvSpPr/>
          <p:nvPr/>
        </p:nvSpPr>
        <p:spPr>
          <a:xfrm>
            <a:off x="3133222" y="34290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1" name="矩形 10">
            <a:extLst>
              <a:ext uri="{FF2B5EF4-FFF2-40B4-BE49-F238E27FC236}">
                <a16:creationId xmlns:a16="http://schemas.microsoft.com/office/drawing/2014/main" id="{7EAC188F-0389-A8CA-3A99-F733C0F548FF}"/>
              </a:ext>
            </a:extLst>
          </p:cNvPr>
          <p:cNvSpPr/>
          <p:nvPr/>
        </p:nvSpPr>
        <p:spPr>
          <a:xfrm>
            <a:off x="3133222" y="48006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9</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2" name="矩形 11">
            <a:extLst>
              <a:ext uri="{FF2B5EF4-FFF2-40B4-BE49-F238E27FC236}">
                <a16:creationId xmlns:a16="http://schemas.microsoft.com/office/drawing/2014/main" id="{F9D51BF0-655E-504F-2750-58627C2FC313}"/>
              </a:ext>
            </a:extLst>
          </p:cNvPr>
          <p:cNvSpPr/>
          <p:nvPr/>
        </p:nvSpPr>
        <p:spPr>
          <a:xfrm>
            <a:off x="3133221" y="29718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3" name="文本框 12">
            <a:extLst>
              <a:ext uri="{FF2B5EF4-FFF2-40B4-BE49-F238E27FC236}">
                <a16:creationId xmlns:a16="http://schemas.microsoft.com/office/drawing/2014/main" id="{96F8B7FA-EC36-4704-69D8-2BB6AF95559C}"/>
              </a:ext>
            </a:extLst>
          </p:cNvPr>
          <p:cNvSpPr txBox="1"/>
          <p:nvPr/>
        </p:nvSpPr>
        <p:spPr>
          <a:xfrm>
            <a:off x="767010" y="5453390"/>
            <a:ext cx="4935957" cy="523220"/>
          </a:xfrm>
          <a:prstGeom prst="rect">
            <a:avLst/>
          </a:prstGeom>
          <a:noFill/>
          <a:ln w="15875">
            <a:noFill/>
          </a:ln>
        </p:spPr>
        <p:txBody>
          <a:bodyPr wrap="square" rtlCol="0">
            <a:spAutoFit/>
          </a:bodyPr>
          <a:lstStyle/>
          <a:p>
            <a:pPr lvl="0" defTabSz="914400">
              <a:defRPr/>
            </a:pPr>
            <a:r>
              <a:rPr kumimoji="1" lang="zh-CN" altLang="en-US" sz="2800" dirty="0">
                <a:solidFill>
                  <a:srgbClr val="C00000"/>
                </a:solidFill>
                <a:latin typeface="STKaiti" charset="-122"/>
                <a:ea typeface="STKaiti" charset="-122"/>
                <a:cs typeface="STKaiti" charset="-122"/>
              </a:rPr>
              <a:t>原始栈</a:t>
            </a:r>
            <a:r>
              <a:rPr kumimoji="1" lang="en-US" altLang="zh-CN" sz="2800" dirty="0">
                <a:solidFill>
                  <a:srgbClr val="C00000"/>
                </a:solidFill>
                <a:latin typeface="STKaiti" charset="-122"/>
                <a:ea typeface="STKaiti" charset="-122"/>
                <a:cs typeface="STKaiti" charset="-122"/>
              </a:rPr>
              <a:t>S1</a:t>
            </a:r>
            <a:r>
              <a:rPr kumimoji="1" lang="zh-CN" altLang="en-US" sz="2800" dirty="0">
                <a:solidFill>
                  <a:srgbClr val="C00000"/>
                </a:solidFill>
                <a:latin typeface="STKaiti" charset="-122"/>
                <a:ea typeface="STKaiti" charset="-122"/>
                <a:cs typeface="STKaiti" charset="-122"/>
              </a:rPr>
              <a:t>             辅助栈</a:t>
            </a:r>
            <a:r>
              <a:rPr kumimoji="1" lang="en-US" altLang="zh-CN" sz="2800" dirty="0">
                <a:solidFill>
                  <a:srgbClr val="C00000"/>
                </a:solidFill>
                <a:latin typeface="STKaiti" charset="-122"/>
                <a:ea typeface="STKaiti" charset="-122"/>
                <a:cs typeface="STKaiti" charset="-122"/>
              </a:rPr>
              <a:t>S2</a:t>
            </a:r>
          </a:p>
        </p:txBody>
      </p:sp>
      <p:sp>
        <p:nvSpPr>
          <p:cNvPr id="14" name="文本框 13">
            <a:extLst>
              <a:ext uri="{FF2B5EF4-FFF2-40B4-BE49-F238E27FC236}">
                <a16:creationId xmlns:a16="http://schemas.microsoft.com/office/drawing/2014/main" id="{D43993D1-71C2-7B6F-4026-989C3EA59C74}"/>
              </a:ext>
            </a:extLst>
          </p:cNvPr>
          <p:cNvSpPr txBox="1"/>
          <p:nvPr/>
        </p:nvSpPr>
        <p:spPr>
          <a:xfrm>
            <a:off x="767009" y="2398187"/>
            <a:ext cx="4250159" cy="523220"/>
          </a:xfrm>
          <a:prstGeom prst="rect">
            <a:avLst/>
          </a:prstGeom>
          <a:noFill/>
          <a:ln w="15875">
            <a:noFill/>
          </a:ln>
        </p:spPr>
        <p:txBody>
          <a:bodyPr wrap="square" rtlCol="0">
            <a:spAutoFit/>
          </a:bodyPr>
          <a:lstStyle/>
          <a:p>
            <a:pPr lvl="0" defTabSz="914400">
              <a:defRPr/>
            </a:pPr>
            <a:r>
              <a:rPr kumimoji="1" lang="zh-CN" altLang="en-US" sz="2800" dirty="0">
                <a:solidFill>
                  <a:srgbClr val="C00000"/>
                </a:solidFill>
                <a:latin typeface="STKaiti" charset="-122"/>
                <a:ea typeface="STKaiti" charset="-122"/>
                <a:cs typeface="STKaiti" charset="-122"/>
              </a:rPr>
              <a:t>栈顶元素</a:t>
            </a:r>
            <a:r>
              <a:rPr kumimoji="1" lang="en-US" altLang="zh-CN" sz="2800" dirty="0">
                <a:solidFill>
                  <a:srgbClr val="C00000"/>
                </a:solidFill>
                <a:latin typeface="STKaiti" charset="-122"/>
                <a:ea typeface="STKaiti" charset="-122"/>
                <a:cs typeface="STKaiti" charset="-122"/>
              </a:rPr>
              <a:t>a</a:t>
            </a:r>
            <a:r>
              <a:rPr kumimoji="1" lang="zh-CN" altLang="en-US" sz="2800" dirty="0">
                <a:solidFill>
                  <a:srgbClr val="C00000"/>
                </a:solidFill>
                <a:latin typeface="STKaiti" charset="-122"/>
                <a:ea typeface="STKaiti" charset="-122"/>
                <a:cs typeface="STKaiti" charset="-122"/>
              </a:rPr>
              <a:t>         栈顶元素</a:t>
            </a:r>
            <a:r>
              <a:rPr kumimoji="1" lang="en-US" altLang="zh-CN" sz="2800" dirty="0">
                <a:solidFill>
                  <a:srgbClr val="C00000"/>
                </a:solidFill>
                <a:latin typeface="STKaiti" charset="-122"/>
                <a:ea typeface="STKaiti" charset="-122"/>
                <a:cs typeface="STKaiti" charset="-122"/>
              </a:rPr>
              <a:t>b</a:t>
            </a:r>
          </a:p>
        </p:txBody>
      </p:sp>
      <p:sp>
        <p:nvSpPr>
          <p:cNvPr id="16" name="文本框 15">
            <a:extLst>
              <a:ext uri="{FF2B5EF4-FFF2-40B4-BE49-F238E27FC236}">
                <a16:creationId xmlns:a16="http://schemas.microsoft.com/office/drawing/2014/main" id="{81745190-F066-33E0-28E4-09F6B1252CF5}"/>
              </a:ext>
            </a:extLst>
          </p:cNvPr>
          <p:cNvSpPr txBox="1"/>
          <p:nvPr/>
        </p:nvSpPr>
        <p:spPr>
          <a:xfrm>
            <a:off x="5392403" y="2774404"/>
            <a:ext cx="6692065" cy="2246769"/>
          </a:xfrm>
          <a:prstGeom prst="rect">
            <a:avLst/>
          </a:prstGeom>
          <a:noFill/>
          <a:ln w="15875">
            <a:noFill/>
          </a:ln>
        </p:spPr>
        <p:txBody>
          <a:bodyPr wrap="square" rtlCol="0">
            <a:spAutoFit/>
          </a:bodyPr>
          <a:lstStyle/>
          <a:p>
            <a:pPr lvl="0" defTabSz="914400">
              <a:defRPr/>
            </a:pPr>
            <a:r>
              <a:rPr kumimoji="1" lang="zh-CN" altLang="en-US" sz="2800" dirty="0">
                <a:latin typeface="STKaiti" charset="-122"/>
                <a:ea typeface="STKaiti" charset="-122"/>
                <a:cs typeface="STKaiti" charset="-122"/>
              </a:rPr>
              <a:t>原始栈</a:t>
            </a:r>
            <a:r>
              <a:rPr kumimoji="1" lang="en-US" altLang="zh-CN" sz="2800" dirty="0">
                <a:latin typeface="STKaiti" charset="-122"/>
                <a:ea typeface="STKaiti" charset="-122"/>
                <a:cs typeface="STKaiti" charset="-122"/>
              </a:rPr>
              <a:t>S1</a:t>
            </a:r>
            <a:r>
              <a:rPr kumimoji="1" lang="zh-CN" altLang="en-US" sz="2800" dirty="0">
                <a:latin typeface="STKaiti" charset="-122"/>
                <a:ea typeface="STKaiti" charset="-122"/>
                <a:cs typeface="STKaiti" charset="-122"/>
              </a:rPr>
              <a:t>中的</a:t>
            </a:r>
            <a:r>
              <a:rPr kumimoji="1" lang="en-US" altLang="zh-CN" sz="2800" dirty="0">
                <a:latin typeface="STKaiti" charset="-122"/>
                <a:ea typeface="STKaiti" charset="-122"/>
                <a:cs typeface="STKaiti" charset="-122"/>
              </a:rPr>
              <a:t>2</a:t>
            </a:r>
            <a:r>
              <a:rPr kumimoji="1" lang="zh-CN" altLang="en-US" sz="2800" dirty="0">
                <a:latin typeface="STKaiti" charset="-122"/>
                <a:ea typeface="STKaiti" charset="-122"/>
                <a:cs typeface="STKaiti" charset="-122"/>
              </a:rPr>
              <a:t>出栈，</a:t>
            </a:r>
            <a:r>
              <a:rPr kumimoji="1" lang="en-US" altLang="zh-CN" sz="2800" dirty="0">
                <a:latin typeface="STKaiti" charset="-122"/>
                <a:ea typeface="STKaiti" charset="-122"/>
                <a:cs typeface="STKaiti" charset="-122"/>
              </a:rPr>
              <a:t>2&gt;1</a:t>
            </a:r>
            <a:r>
              <a:rPr kumimoji="1" lang="zh-CN" altLang="en-US" sz="2800" dirty="0">
                <a:latin typeface="STKaiti" charset="-122"/>
                <a:ea typeface="STKaiti" charset="-122"/>
                <a:cs typeface="STKaiti" charset="-122"/>
              </a:rPr>
              <a:t>，</a:t>
            </a:r>
            <a:endParaRPr kumimoji="1" lang="en-US" altLang="zh-CN" sz="2800" dirty="0">
              <a:latin typeface="STKaiti" charset="-122"/>
              <a:ea typeface="STKaiti" charset="-122"/>
              <a:cs typeface="STKaiti" charset="-122"/>
            </a:endParaRPr>
          </a:p>
          <a:p>
            <a:pPr lvl="0" defTabSz="914400">
              <a:defRPr/>
            </a:pPr>
            <a:endParaRPr kumimoji="1" lang="en-US" altLang="zh-CN" sz="2800" dirty="0">
              <a:latin typeface="STKaiti" charset="-122"/>
              <a:ea typeface="STKaiti" charset="-122"/>
              <a:cs typeface="STKaiti" charset="-122"/>
            </a:endParaRPr>
          </a:p>
          <a:p>
            <a:pPr lvl="0" defTabSz="914400">
              <a:defRPr/>
            </a:pPr>
            <a:r>
              <a:rPr kumimoji="1" lang="zh-CN" altLang="en-US" sz="2800" dirty="0">
                <a:latin typeface="STKaiti" charset="-122"/>
                <a:ea typeface="STKaiti" charset="-122"/>
                <a:cs typeface="STKaiti" charset="-122"/>
              </a:rPr>
              <a:t>则将元素</a:t>
            </a:r>
            <a:r>
              <a:rPr kumimoji="1" lang="en-US" altLang="zh-CN" sz="2800" dirty="0">
                <a:latin typeface="STKaiti" charset="-122"/>
                <a:ea typeface="STKaiti" charset="-122"/>
                <a:cs typeface="STKaiti" charset="-122"/>
              </a:rPr>
              <a:t>1</a:t>
            </a:r>
            <a:r>
              <a:rPr kumimoji="1" lang="zh-CN" altLang="en-US" sz="2800" dirty="0">
                <a:latin typeface="STKaiti" charset="-122"/>
                <a:ea typeface="STKaiti" charset="-122"/>
                <a:cs typeface="STKaiti" charset="-122"/>
              </a:rPr>
              <a:t>压入</a:t>
            </a:r>
            <a:r>
              <a:rPr kumimoji="1" lang="en-US" altLang="zh-CN" sz="2800" dirty="0">
                <a:latin typeface="STKaiti" charset="-122"/>
                <a:ea typeface="STKaiti" charset="-122"/>
                <a:cs typeface="STKaiti" charset="-122"/>
              </a:rPr>
              <a:t>S1</a:t>
            </a:r>
            <a:r>
              <a:rPr kumimoji="1" lang="zh-CN" altLang="en-US" sz="2800" dirty="0">
                <a:latin typeface="STKaiti" charset="-122"/>
                <a:ea typeface="STKaiti" charset="-122"/>
                <a:cs typeface="STKaiti" charset="-122"/>
              </a:rPr>
              <a:t>，</a:t>
            </a:r>
            <a:r>
              <a:rPr kumimoji="1" lang="en-US" altLang="zh-CN" sz="2800" dirty="0">
                <a:latin typeface="STKaiti" charset="-122"/>
                <a:ea typeface="STKaiti" charset="-122"/>
                <a:cs typeface="STKaiti" charset="-122"/>
              </a:rPr>
              <a:t>2</a:t>
            </a:r>
            <a:r>
              <a:rPr kumimoji="1" lang="zh-CN" altLang="en-US" sz="2800" dirty="0">
                <a:latin typeface="STKaiti" charset="-122"/>
                <a:ea typeface="STKaiti" charset="-122"/>
                <a:cs typeface="STKaiti" charset="-122"/>
              </a:rPr>
              <a:t>与</a:t>
            </a:r>
            <a:r>
              <a:rPr kumimoji="1" lang="en-US" altLang="zh-CN" sz="2800" dirty="0">
                <a:latin typeface="STKaiti" charset="-122"/>
                <a:ea typeface="STKaiti" charset="-122"/>
                <a:cs typeface="STKaiti" charset="-122"/>
              </a:rPr>
              <a:t>5</a:t>
            </a:r>
            <a:r>
              <a:rPr kumimoji="1" lang="zh-CN" altLang="en-US" sz="2800" dirty="0">
                <a:latin typeface="STKaiti" charset="-122"/>
                <a:ea typeface="STKaiti" charset="-122"/>
                <a:cs typeface="STKaiti" charset="-122"/>
              </a:rPr>
              <a:t>比较，</a:t>
            </a:r>
            <a:r>
              <a:rPr kumimoji="1" lang="en-US" altLang="zh-CN" sz="2800" dirty="0">
                <a:latin typeface="STKaiti" charset="-122"/>
                <a:ea typeface="STKaiti" charset="-122"/>
                <a:cs typeface="STKaiti" charset="-122"/>
              </a:rPr>
              <a:t>2&lt;5</a:t>
            </a:r>
            <a:r>
              <a:rPr kumimoji="1" lang="zh-CN" altLang="en-US" sz="2800" dirty="0">
                <a:latin typeface="STKaiti" charset="-122"/>
                <a:ea typeface="STKaiti" charset="-122"/>
                <a:cs typeface="STKaiti" charset="-122"/>
              </a:rPr>
              <a:t>，</a:t>
            </a:r>
            <a:endParaRPr kumimoji="1" lang="en-US" altLang="zh-CN" sz="2800" dirty="0">
              <a:latin typeface="STKaiti" charset="-122"/>
              <a:ea typeface="STKaiti" charset="-122"/>
              <a:cs typeface="STKaiti" charset="-122"/>
            </a:endParaRPr>
          </a:p>
          <a:p>
            <a:pPr lvl="0" defTabSz="914400">
              <a:defRPr/>
            </a:pPr>
            <a:r>
              <a:rPr kumimoji="1" lang="zh-CN" altLang="en-US" sz="2800" dirty="0">
                <a:latin typeface="STKaiti" charset="-122"/>
                <a:ea typeface="STKaiti" charset="-122"/>
                <a:cs typeface="STKaiti" charset="-122"/>
              </a:rPr>
              <a:t>将元素</a:t>
            </a:r>
            <a:r>
              <a:rPr kumimoji="1" lang="en-US" altLang="zh-CN" sz="2800" dirty="0">
                <a:latin typeface="STKaiti" charset="-122"/>
                <a:ea typeface="STKaiti" charset="-122"/>
                <a:cs typeface="STKaiti" charset="-122"/>
              </a:rPr>
              <a:t>2</a:t>
            </a:r>
            <a:r>
              <a:rPr kumimoji="1" lang="zh-CN" altLang="en-US" sz="2800" dirty="0">
                <a:latin typeface="STKaiti" charset="-122"/>
                <a:ea typeface="STKaiti" charset="-122"/>
                <a:cs typeface="STKaiti" charset="-122"/>
              </a:rPr>
              <a:t>压入</a:t>
            </a:r>
            <a:r>
              <a:rPr kumimoji="1" lang="en-US" altLang="zh-CN" sz="2800" dirty="0">
                <a:latin typeface="STKaiti" charset="-122"/>
                <a:ea typeface="STKaiti" charset="-122"/>
                <a:cs typeface="STKaiti" charset="-122"/>
              </a:rPr>
              <a:t>S2</a:t>
            </a:r>
          </a:p>
          <a:p>
            <a:pPr lvl="0" defTabSz="914400">
              <a:defRPr/>
            </a:pPr>
            <a:endParaRPr kumimoji="1" lang="en-US" altLang="zh-CN" sz="2800" dirty="0">
              <a:latin typeface="STKaiti" charset="-122"/>
              <a:ea typeface="STKaiti" charset="-122"/>
              <a:cs typeface="STKaiti" charset="-122"/>
            </a:endParaRPr>
          </a:p>
        </p:txBody>
      </p:sp>
    </p:spTree>
    <p:extLst>
      <p:ext uri="{BB962C8B-B14F-4D97-AF65-F5344CB8AC3E}">
        <p14:creationId xmlns:p14="http://schemas.microsoft.com/office/powerpoint/2010/main" val="3648386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468824"/>
            <a:ext cx="8807116" cy="646331"/>
          </a:xfrm>
          <a:prstGeom prst="rect">
            <a:avLst/>
          </a:prstGeom>
          <a:noFill/>
          <a:ln w="15875">
            <a:noFill/>
          </a:ln>
        </p:spPr>
        <p:txBody>
          <a:bodyPr wrap="square" rtlCol="0">
            <a:spAutoFit/>
          </a:bodyPr>
          <a:lstStyle/>
          <a:p>
            <a:pPr lvl="0" defTabSz="914400">
              <a:defRPr/>
            </a:pPr>
            <a:r>
              <a:rPr kumimoji="1" lang="zh-CN" altLang="en-US" sz="3600" dirty="0">
                <a:latin typeface="SimHei" panose="02010609060101010101" pitchFamily="49" charset="-122"/>
                <a:ea typeface="SimHei" panose="02010609060101010101" pitchFamily="49" charset="-122"/>
                <a:cs typeface="STKaiti" charset="-122"/>
              </a:rPr>
              <a:t>例</a:t>
            </a:r>
            <a:r>
              <a:rPr kumimoji="1" lang="en-US" altLang="zh-CN" sz="3600" dirty="0">
                <a:latin typeface="SimHei" panose="02010609060101010101" pitchFamily="49" charset="-122"/>
                <a:ea typeface="SimHei" panose="02010609060101010101" pitchFamily="49" charset="-122"/>
                <a:cs typeface="STKaiti" charset="-122"/>
              </a:rPr>
              <a:t>1</a:t>
            </a:r>
            <a:r>
              <a:rPr kumimoji="1" lang="zh-CN" altLang="en-US" sz="3600" dirty="0">
                <a:latin typeface="SimHei" panose="02010609060101010101" pitchFamily="49" charset="-122"/>
                <a:ea typeface="SimHei" panose="02010609060101010101" pitchFamily="49" charset="-122"/>
                <a:cs typeface="STKaiti" charset="-122"/>
              </a:rPr>
              <a:t>：利用</a:t>
            </a:r>
            <a:r>
              <a:rPr kumimoji="1" lang="zh-CN" altLang="en-US" sz="3600" b="1" dirty="0">
                <a:latin typeface="SimHei" panose="02010609060101010101" pitchFamily="49" charset="-122"/>
                <a:ea typeface="SimHei" panose="02010609060101010101" pitchFamily="49" charset="-122"/>
                <a:cs typeface="STKaiti" charset="-122"/>
              </a:rPr>
              <a:t>栈输出降序排列（借助辅助栈）</a:t>
            </a:r>
            <a:endParaRPr kumimoji="1" lang="en-US" altLang="zh-CN" sz="3600" dirty="0">
              <a:solidFill>
                <a:srgbClr val="C00000"/>
              </a:solidFill>
              <a:latin typeface="SimHei" panose="02010609060101010101" pitchFamily="49" charset="-122"/>
              <a:ea typeface="SimHei" panose="02010609060101010101" pitchFamily="49" charset="-122"/>
              <a:cs typeface="STKaiti" charset="-122"/>
            </a:endParaRPr>
          </a:p>
        </p:txBody>
      </p:sp>
      <p:sp>
        <p:nvSpPr>
          <p:cNvPr id="6" name="文本框 5">
            <a:extLst>
              <a:ext uri="{FF2B5EF4-FFF2-40B4-BE49-F238E27FC236}">
                <a16:creationId xmlns:a16="http://schemas.microsoft.com/office/drawing/2014/main" id="{AB94812E-260B-E90E-5687-0CCB1E99AB32}"/>
              </a:ext>
            </a:extLst>
          </p:cNvPr>
          <p:cNvSpPr txBox="1"/>
          <p:nvPr/>
        </p:nvSpPr>
        <p:spPr>
          <a:xfrm>
            <a:off x="0" y="0"/>
            <a:ext cx="10784806" cy="830997"/>
          </a:xfrm>
          <a:prstGeom prst="rect">
            <a:avLst/>
          </a:prstGeom>
          <a:noFill/>
        </p:spPr>
        <p:txBody>
          <a:bodyPr wrap="square" rtlCol="0">
            <a:spAutoFit/>
          </a:bodyPr>
          <a:lstStyle/>
          <a:p>
            <a:r>
              <a:rPr kumimoji="1" lang="zh-CN" altLang="en-US" sz="4800" b="1" dirty="0">
                <a:latin typeface="STKaiti" charset="-122"/>
                <a:ea typeface="STKaiti" charset="-122"/>
                <a:cs typeface="STKaiti" charset="-122"/>
              </a:rPr>
              <a:t>顺序栈</a:t>
            </a:r>
            <a:endParaRPr kumimoji="1" lang="en-US" altLang="zh-CN" sz="4800" b="1" dirty="0">
              <a:latin typeface="STKaiti" charset="-122"/>
              <a:ea typeface="STKaiti" charset="-122"/>
              <a:cs typeface="STKaiti" charset="-122"/>
            </a:endParaRPr>
          </a:p>
        </p:txBody>
      </p:sp>
      <p:sp>
        <p:nvSpPr>
          <p:cNvPr id="2" name="矩形 1">
            <a:extLst>
              <a:ext uri="{FF2B5EF4-FFF2-40B4-BE49-F238E27FC236}">
                <a16:creationId xmlns:a16="http://schemas.microsoft.com/office/drawing/2014/main" id="{E50073CE-DD71-1ABD-43BB-14E4BC63C84D}"/>
              </a:ext>
            </a:extLst>
          </p:cNvPr>
          <p:cNvSpPr/>
          <p:nvPr/>
        </p:nvSpPr>
        <p:spPr>
          <a:xfrm>
            <a:off x="767011" y="43434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1</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3" name="矩形 2">
            <a:extLst>
              <a:ext uri="{FF2B5EF4-FFF2-40B4-BE49-F238E27FC236}">
                <a16:creationId xmlns:a16="http://schemas.microsoft.com/office/drawing/2014/main" id="{0D3F4FE6-D713-D403-3AFA-99AC47D3B9D5}"/>
              </a:ext>
            </a:extLst>
          </p:cNvPr>
          <p:cNvSpPr/>
          <p:nvPr/>
        </p:nvSpPr>
        <p:spPr>
          <a:xfrm>
            <a:off x="767011" y="38862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5" name="矩形 4">
            <a:extLst>
              <a:ext uri="{FF2B5EF4-FFF2-40B4-BE49-F238E27FC236}">
                <a16:creationId xmlns:a16="http://schemas.microsoft.com/office/drawing/2014/main" id="{08F81972-97C8-D014-D17C-3F2D966C5919}"/>
              </a:ext>
            </a:extLst>
          </p:cNvPr>
          <p:cNvSpPr/>
          <p:nvPr/>
        </p:nvSpPr>
        <p:spPr>
          <a:xfrm>
            <a:off x="767011" y="34290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7" name="矩形 6">
            <a:extLst>
              <a:ext uri="{FF2B5EF4-FFF2-40B4-BE49-F238E27FC236}">
                <a16:creationId xmlns:a16="http://schemas.microsoft.com/office/drawing/2014/main" id="{B0DD597B-4906-3B7D-10D7-B01C2EA15E96}"/>
              </a:ext>
            </a:extLst>
          </p:cNvPr>
          <p:cNvSpPr/>
          <p:nvPr/>
        </p:nvSpPr>
        <p:spPr>
          <a:xfrm>
            <a:off x="767011" y="48006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3</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7" name="矩形 16">
            <a:extLst>
              <a:ext uri="{FF2B5EF4-FFF2-40B4-BE49-F238E27FC236}">
                <a16:creationId xmlns:a16="http://schemas.microsoft.com/office/drawing/2014/main" id="{F22F6C46-2BB3-CD63-9B47-493024E00919}"/>
              </a:ext>
            </a:extLst>
          </p:cNvPr>
          <p:cNvSpPr/>
          <p:nvPr/>
        </p:nvSpPr>
        <p:spPr>
          <a:xfrm>
            <a:off x="767010" y="29718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8" name="矩形 7">
            <a:extLst>
              <a:ext uri="{FF2B5EF4-FFF2-40B4-BE49-F238E27FC236}">
                <a16:creationId xmlns:a16="http://schemas.microsoft.com/office/drawing/2014/main" id="{80429CE5-8BF7-4C91-1B42-E4BE9996AECE}"/>
              </a:ext>
            </a:extLst>
          </p:cNvPr>
          <p:cNvSpPr/>
          <p:nvPr/>
        </p:nvSpPr>
        <p:spPr>
          <a:xfrm>
            <a:off x="3133222" y="43434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5</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9" name="矩形 8">
            <a:extLst>
              <a:ext uri="{FF2B5EF4-FFF2-40B4-BE49-F238E27FC236}">
                <a16:creationId xmlns:a16="http://schemas.microsoft.com/office/drawing/2014/main" id="{C5619BAD-6D29-EFD0-8A91-BA939743257F}"/>
              </a:ext>
            </a:extLst>
          </p:cNvPr>
          <p:cNvSpPr/>
          <p:nvPr/>
        </p:nvSpPr>
        <p:spPr>
          <a:xfrm>
            <a:off x="3133222" y="38862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2</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0" name="矩形 9">
            <a:extLst>
              <a:ext uri="{FF2B5EF4-FFF2-40B4-BE49-F238E27FC236}">
                <a16:creationId xmlns:a16="http://schemas.microsoft.com/office/drawing/2014/main" id="{E7F8F0DC-1708-02AF-1F39-80061EA35C83}"/>
              </a:ext>
            </a:extLst>
          </p:cNvPr>
          <p:cNvSpPr/>
          <p:nvPr/>
        </p:nvSpPr>
        <p:spPr>
          <a:xfrm>
            <a:off x="3133222" y="34290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1" name="矩形 10">
            <a:extLst>
              <a:ext uri="{FF2B5EF4-FFF2-40B4-BE49-F238E27FC236}">
                <a16:creationId xmlns:a16="http://schemas.microsoft.com/office/drawing/2014/main" id="{7EAC188F-0389-A8CA-3A99-F733C0F548FF}"/>
              </a:ext>
            </a:extLst>
          </p:cNvPr>
          <p:cNvSpPr/>
          <p:nvPr/>
        </p:nvSpPr>
        <p:spPr>
          <a:xfrm>
            <a:off x="3133222" y="48006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9</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2" name="矩形 11">
            <a:extLst>
              <a:ext uri="{FF2B5EF4-FFF2-40B4-BE49-F238E27FC236}">
                <a16:creationId xmlns:a16="http://schemas.microsoft.com/office/drawing/2014/main" id="{F9D51BF0-655E-504F-2750-58627C2FC313}"/>
              </a:ext>
            </a:extLst>
          </p:cNvPr>
          <p:cNvSpPr/>
          <p:nvPr/>
        </p:nvSpPr>
        <p:spPr>
          <a:xfrm>
            <a:off x="3133221" y="29718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3" name="文本框 12">
            <a:extLst>
              <a:ext uri="{FF2B5EF4-FFF2-40B4-BE49-F238E27FC236}">
                <a16:creationId xmlns:a16="http://schemas.microsoft.com/office/drawing/2014/main" id="{96F8B7FA-EC36-4704-69D8-2BB6AF95559C}"/>
              </a:ext>
            </a:extLst>
          </p:cNvPr>
          <p:cNvSpPr txBox="1"/>
          <p:nvPr/>
        </p:nvSpPr>
        <p:spPr>
          <a:xfrm>
            <a:off x="767010" y="5453390"/>
            <a:ext cx="4935957" cy="523220"/>
          </a:xfrm>
          <a:prstGeom prst="rect">
            <a:avLst/>
          </a:prstGeom>
          <a:noFill/>
          <a:ln w="15875">
            <a:noFill/>
          </a:ln>
        </p:spPr>
        <p:txBody>
          <a:bodyPr wrap="square" rtlCol="0">
            <a:spAutoFit/>
          </a:bodyPr>
          <a:lstStyle/>
          <a:p>
            <a:pPr lvl="0" defTabSz="914400">
              <a:defRPr/>
            </a:pPr>
            <a:r>
              <a:rPr kumimoji="1" lang="zh-CN" altLang="en-US" sz="2800" dirty="0">
                <a:solidFill>
                  <a:srgbClr val="C00000"/>
                </a:solidFill>
                <a:latin typeface="STKaiti" charset="-122"/>
                <a:ea typeface="STKaiti" charset="-122"/>
                <a:cs typeface="STKaiti" charset="-122"/>
              </a:rPr>
              <a:t>原始栈</a:t>
            </a:r>
            <a:r>
              <a:rPr kumimoji="1" lang="en-US" altLang="zh-CN" sz="2800" dirty="0">
                <a:solidFill>
                  <a:srgbClr val="C00000"/>
                </a:solidFill>
                <a:latin typeface="STKaiti" charset="-122"/>
                <a:ea typeface="STKaiti" charset="-122"/>
                <a:cs typeface="STKaiti" charset="-122"/>
              </a:rPr>
              <a:t>S1</a:t>
            </a:r>
            <a:r>
              <a:rPr kumimoji="1" lang="zh-CN" altLang="en-US" sz="2800" dirty="0">
                <a:solidFill>
                  <a:srgbClr val="C00000"/>
                </a:solidFill>
                <a:latin typeface="STKaiti" charset="-122"/>
                <a:ea typeface="STKaiti" charset="-122"/>
                <a:cs typeface="STKaiti" charset="-122"/>
              </a:rPr>
              <a:t>             辅助栈</a:t>
            </a:r>
            <a:r>
              <a:rPr kumimoji="1" lang="en-US" altLang="zh-CN" sz="2800" dirty="0">
                <a:solidFill>
                  <a:srgbClr val="C00000"/>
                </a:solidFill>
                <a:latin typeface="STKaiti" charset="-122"/>
                <a:ea typeface="STKaiti" charset="-122"/>
                <a:cs typeface="STKaiti" charset="-122"/>
              </a:rPr>
              <a:t>S2</a:t>
            </a:r>
          </a:p>
        </p:txBody>
      </p:sp>
      <p:sp>
        <p:nvSpPr>
          <p:cNvPr id="14" name="文本框 13">
            <a:extLst>
              <a:ext uri="{FF2B5EF4-FFF2-40B4-BE49-F238E27FC236}">
                <a16:creationId xmlns:a16="http://schemas.microsoft.com/office/drawing/2014/main" id="{D43993D1-71C2-7B6F-4026-989C3EA59C74}"/>
              </a:ext>
            </a:extLst>
          </p:cNvPr>
          <p:cNvSpPr txBox="1"/>
          <p:nvPr/>
        </p:nvSpPr>
        <p:spPr>
          <a:xfrm>
            <a:off x="767009" y="2398187"/>
            <a:ext cx="4250159" cy="523220"/>
          </a:xfrm>
          <a:prstGeom prst="rect">
            <a:avLst/>
          </a:prstGeom>
          <a:noFill/>
          <a:ln w="15875">
            <a:noFill/>
          </a:ln>
        </p:spPr>
        <p:txBody>
          <a:bodyPr wrap="square" rtlCol="0">
            <a:spAutoFit/>
          </a:bodyPr>
          <a:lstStyle/>
          <a:p>
            <a:pPr lvl="0" defTabSz="914400">
              <a:defRPr/>
            </a:pPr>
            <a:r>
              <a:rPr kumimoji="1" lang="zh-CN" altLang="en-US" sz="2800" dirty="0">
                <a:solidFill>
                  <a:srgbClr val="C00000"/>
                </a:solidFill>
                <a:latin typeface="STKaiti" charset="-122"/>
                <a:ea typeface="STKaiti" charset="-122"/>
                <a:cs typeface="STKaiti" charset="-122"/>
              </a:rPr>
              <a:t>栈顶元素</a:t>
            </a:r>
            <a:r>
              <a:rPr kumimoji="1" lang="en-US" altLang="zh-CN" sz="2800" dirty="0">
                <a:solidFill>
                  <a:srgbClr val="C00000"/>
                </a:solidFill>
                <a:latin typeface="STKaiti" charset="-122"/>
                <a:ea typeface="STKaiti" charset="-122"/>
                <a:cs typeface="STKaiti" charset="-122"/>
              </a:rPr>
              <a:t>a</a:t>
            </a:r>
            <a:r>
              <a:rPr kumimoji="1" lang="zh-CN" altLang="en-US" sz="2800" dirty="0">
                <a:solidFill>
                  <a:srgbClr val="C00000"/>
                </a:solidFill>
                <a:latin typeface="STKaiti" charset="-122"/>
                <a:ea typeface="STKaiti" charset="-122"/>
                <a:cs typeface="STKaiti" charset="-122"/>
              </a:rPr>
              <a:t>         栈顶元素</a:t>
            </a:r>
            <a:r>
              <a:rPr kumimoji="1" lang="en-US" altLang="zh-CN" sz="2800" dirty="0">
                <a:solidFill>
                  <a:srgbClr val="C00000"/>
                </a:solidFill>
                <a:latin typeface="STKaiti" charset="-122"/>
                <a:ea typeface="STKaiti" charset="-122"/>
                <a:cs typeface="STKaiti" charset="-122"/>
              </a:rPr>
              <a:t>b</a:t>
            </a:r>
          </a:p>
        </p:txBody>
      </p:sp>
      <p:sp>
        <p:nvSpPr>
          <p:cNvPr id="16" name="文本框 15">
            <a:extLst>
              <a:ext uri="{FF2B5EF4-FFF2-40B4-BE49-F238E27FC236}">
                <a16:creationId xmlns:a16="http://schemas.microsoft.com/office/drawing/2014/main" id="{81745190-F066-33E0-28E4-09F6B1252CF5}"/>
              </a:ext>
            </a:extLst>
          </p:cNvPr>
          <p:cNvSpPr txBox="1"/>
          <p:nvPr/>
        </p:nvSpPr>
        <p:spPr>
          <a:xfrm>
            <a:off x="5392403" y="2774404"/>
            <a:ext cx="6692065" cy="1384995"/>
          </a:xfrm>
          <a:prstGeom prst="rect">
            <a:avLst/>
          </a:prstGeom>
          <a:noFill/>
          <a:ln w="15875">
            <a:noFill/>
          </a:ln>
        </p:spPr>
        <p:txBody>
          <a:bodyPr wrap="square" rtlCol="0">
            <a:spAutoFit/>
          </a:bodyPr>
          <a:lstStyle/>
          <a:p>
            <a:pPr lvl="0" defTabSz="914400">
              <a:defRPr/>
            </a:pPr>
            <a:r>
              <a:rPr kumimoji="1" lang="zh-CN" altLang="en-US" sz="2800" dirty="0">
                <a:latin typeface="STKaiti" charset="-122"/>
                <a:ea typeface="STKaiti" charset="-122"/>
                <a:cs typeface="STKaiti" charset="-122"/>
              </a:rPr>
              <a:t>原始栈</a:t>
            </a:r>
            <a:r>
              <a:rPr kumimoji="1" lang="en-US" altLang="zh-CN" sz="2800" dirty="0">
                <a:latin typeface="STKaiti" charset="-122"/>
                <a:ea typeface="STKaiti" charset="-122"/>
                <a:cs typeface="STKaiti" charset="-122"/>
              </a:rPr>
              <a:t>S1</a:t>
            </a:r>
            <a:r>
              <a:rPr kumimoji="1" lang="zh-CN" altLang="en-US" sz="2800" dirty="0">
                <a:latin typeface="STKaiti" charset="-122"/>
                <a:ea typeface="STKaiti" charset="-122"/>
                <a:cs typeface="STKaiti" charset="-122"/>
              </a:rPr>
              <a:t>中的</a:t>
            </a:r>
            <a:r>
              <a:rPr kumimoji="1" lang="en-US" altLang="zh-CN" sz="2800" dirty="0">
                <a:latin typeface="STKaiti" charset="-122"/>
                <a:ea typeface="STKaiti" charset="-122"/>
                <a:cs typeface="STKaiti" charset="-122"/>
              </a:rPr>
              <a:t>1</a:t>
            </a:r>
            <a:r>
              <a:rPr kumimoji="1" lang="zh-CN" altLang="en-US" sz="2800" dirty="0">
                <a:latin typeface="STKaiti" charset="-122"/>
                <a:ea typeface="STKaiti" charset="-122"/>
                <a:cs typeface="STKaiti" charset="-122"/>
              </a:rPr>
              <a:t>出栈，</a:t>
            </a:r>
            <a:r>
              <a:rPr kumimoji="1" lang="en-US" altLang="zh-CN" sz="2800" dirty="0">
                <a:latin typeface="STKaiti" charset="-122"/>
                <a:ea typeface="STKaiti" charset="-122"/>
                <a:cs typeface="STKaiti" charset="-122"/>
              </a:rPr>
              <a:t>1&lt;2</a:t>
            </a:r>
            <a:r>
              <a:rPr kumimoji="1" lang="zh-CN" altLang="en-US" sz="2800" dirty="0">
                <a:latin typeface="STKaiti" charset="-122"/>
                <a:ea typeface="STKaiti" charset="-122"/>
                <a:cs typeface="STKaiti" charset="-122"/>
              </a:rPr>
              <a:t>，</a:t>
            </a:r>
            <a:endParaRPr kumimoji="1" lang="en-US" altLang="zh-CN" sz="2800" dirty="0">
              <a:latin typeface="STKaiti" charset="-122"/>
              <a:ea typeface="STKaiti" charset="-122"/>
              <a:cs typeface="STKaiti" charset="-122"/>
            </a:endParaRPr>
          </a:p>
          <a:p>
            <a:pPr lvl="0" defTabSz="914400">
              <a:defRPr/>
            </a:pPr>
            <a:endParaRPr kumimoji="1" lang="en-US" altLang="zh-CN" sz="2800" dirty="0">
              <a:latin typeface="STKaiti" charset="-122"/>
              <a:ea typeface="STKaiti" charset="-122"/>
              <a:cs typeface="STKaiti" charset="-122"/>
            </a:endParaRPr>
          </a:p>
          <a:p>
            <a:pPr lvl="0" defTabSz="914400">
              <a:defRPr/>
            </a:pPr>
            <a:r>
              <a:rPr kumimoji="1" lang="zh-CN" altLang="en-US" sz="2800" dirty="0">
                <a:latin typeface="STKaiti" charset="-122"/>
                <a:ea typeface="STKaiti" charset="-122"/>
                <a:cs typeface="STKaiti" charset="-122"/>
              </a:rPr>
              <a:t>则将元素</a:t>
            </a:r>
            <a:r>
              <a:rPr kumimoji="1" lang="en-US" altLang="zh-CN" sz="2800" dirty="0">
                <a:latin typeface="STKaiti" charset="-122"/>
                <a:ea typeface="STKaiti" charset="-122"/>
                <a:cs typeface="STKaiti" charset="-122"/>
              </a:rPr>
              <a:t>1</a:t>
            </a:r>
            <a:r>
              <a:rPr kumimoji="1" lang="zh-CN" altLang="en-US" sz="2800" dirty="0">
                <a:latin typeface="STKaiti" charset="-122"/>
                <a:ea typeface="STKaiti" charset="-122"/>
                <a:cs typeface="STKaiti" charset="-122"/>
              </a:rPr>
              <a:t>压入</a:t>
            </a:r>
            <a:r>
              <a:rPr kumimoji="1" lang="en-US" altLang="zh-CN" sz="2800" dirty="0">
                <a:latin typeface="STKaiti" charset="-122"/>
                <a:ea typeface="STKaiti" charset="-122"/>
                <a:cs typeface="STKaiti" charset="-122"/>
              </a:rPr>
              <a:t>S2</a:t>
            </a:r>
          </a:p>
        </p:txBody>
      </p:sp>
    </p:spTree>
    <p:extLst>
      <p:ext uri="{BB962C8B-B14F-4D97-AF65-F5344CB8AC3E}">
        <p14:creationId xmlns:p14="http://schemas.microsoft.com/office/powerpoint/2010/main" val="523913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468824"/>
            <a:ext cx="8807116" cy="646331"/>
          </a:xfrm>
          <a:prstGeom prst="rect">
            <a:avLst/>
          </a:prstGeom>
          <a:noFill/>
          <a:ln w="15875">
            <a:noFill/>
          </a:ln>
        </p:spPr>
        <p:txBody>
          <a:bodyPr wrap="square" rtlCol="0">
            <a:spAutoFit/>
          </a:bodyPr>
          <a:lstStyle/>
          <a:p>
            <a:pPr lvl="0" defTabSz="914400">
              <a:defRPr/>
            </a:pPr>
            <a:r>
              <a:rPr kumimoji="1" lang="zh-CN" altLang="en-US" sz="3600" dirty="0">
                <a:latin typeface="SimHei" panose="02010609060101010101" pitchFamily="49" charset="-122"/>
                <a:ea typeface="SimHei" panose="02010609060101010101" pitchFamily="49" charset="-122"/>
                <a:cs typeface="STKaiti" charset="-122"/>
              </a:rPr>
              <a:t>例</a:t>
            </a:r>
            <a:r>
              <a:rPr kumimoji="1" lang="en-US" altLang="zh-CN" sz="3600" dirty="0">
                <a:latin typeface="SimHei" panose="02010609060101010101" pitchFamily="49" charset="-122"/>
                <a:ea typeface="SimHei" panose="02010609060101010101" pitchFamily="49" charset="-122"/>
                <a:cs typeface="STKaiti" charset="-122"/>
              </a:rPr>
              <a:t>1</a:t>
            </a:r>
            <a:r>
              <a:rPr kumimoji="1" lang="zh-CN" altLang="en-US" sz="3600" dirty="0">
                <a:latin typeface="SimHei" panose="02010609060101010101" pitchFamily="49" charset="-122"/>
                <a:ea typeface="SimHei" panose="02010609060101010101" pitchFamily="49" charset="-122"/>
                <a:cs typeface="STKaiti" charset="-122"/>
              </a:rPr>
              <a:t>：利用</a:t>
            </a:r>
            <a:r>
              <a:rPr kumimoji="1" lang="zh-CN" altLang="en-US" sz="3600" b="1" dirty="0">
                <a:latin typeface="SimHei" panose="02010609060101010101" pitchFamily="49" charset="-122"/>
                <a:ea typeface="SimHei" panose="02010609060101010101" pitchFamily="49" charset="-122"/>
                <a:cs typeface="STKaiti" charset="-122"/>
              </a:rPr>
              <a:t>栈输出降序排列（借助辅助栈）</a:t>
            </a:r>
            <a:endParaRPr kumimoji="1" lang="en-US" altLang="zh-CN" sz="3600" dirty="0">
              <a:solidFill>
                <a:srgbClr val="C00000"/>
              </a:solidFill>
              <a:latin typeface="SimHei" panose="02010609060101010101" pitchFamily="49" charset="-122"/>
              <a:ea typeface="SimHei" panose="02010609060101010101" pitchFamily="49" charset="-122"/>
              <a:cs typeface="STKaiti" charset="-122"/>
            </a:endParaRPr>
          </a:p>
        </p:txBody>
      </p:sp>
      <p:sp>
        <p:nvSpPr>
          <p:cNvPr id="6" name="文本框 5">
            <a:extLst>
              <a:ext uri="{FF2B5EF4-FFF2-40B4-BE49-F238E27FC236}">
                <a16:creationId xmlns:a16="http://schemas.microsoft.com/office/drawing/2014/main" id="{AB94812E-260B-E90E-5687-0CCB1E99AB32}"/>
              </a:ext>
            </a:extLst>
          </p:cNvPr>
          <p:cNvSpPr txBox="1"/>
          <p:nvPr/>
        </p:nvSpPr>
        <p:spPr>
          <a:xfrm>
            <a:off x="0" y="0"/>
            <a:ext cx="10784806" cy="830997"/>
          </a:xfrm>
          <a:prstGeom prst="rect">
            <a:avLst/>
          </a:prstGeom>
          <a:noFill/>
        </p:spPr>
        <p:txBody>
          <a:bodyPr wrap="square" rtlCol="0">
            <a:spAutoFit/>
          </a:bodyPr>
          <a:lstStyle/>
          <a:p>
            <a:r>
              <a:rPr kumimoji="1" lang="zh-CN" altLang="en-US" sz="4800" b="1" dirty="0">
                <a:latin typeface="STKaiti" charset="-122"/>
                <a:ea typeface="STKaiti" charset="-122"/>
                <a:cs typeface="STKaiti" charset="-122"/>
              </a:rPr>
              <a:t>顺序栈</a:t>
            </a:r>
            <a:endParaRPr kumimoji="1" lang="en-US" altLang="zh-CN" sz="4800" b="1" dirty="0">
              <a:latin typeface="STKaiti" charset="-122"/>
              <a:ea typeface="STKaiti" charset="-122"/>
              <a:cs typeface="STKaiti" charset="-122"/>
            </a:endParaRPr>
          </a:p>
        </p:txBody>
      </p:sp>
      <p:sp>
        <p:nvSpPr>
          <p:cNvPr id="2" name="矩形 1">
            <a:extLst>
              <a:ext uri="{FF2B5EF4-FFF2-40B4-BE49-F238E27FC236}">
                <a16:creationId xmlns:a16="http://schemas.microsoft.com/office/drawing/2014/main" id="{E50073CE-DD71-1ABD-43BB-14E4BC63C84D}"/>
              </a:ext>
            </a:extLst>
          </p:cNvPr>
          <p:cNvSpPr/>
          <p:nvPr/>
        </p:nvSpPr>
        <p:spPr>
          <a:xfrm>
            <a:off x="767011" y="43434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3" name="矩形 2">
            <a:extLst>
              <a:ext uri="{FF2B5EF4-FFF2-40B4-BE49-F238E27FC236}">
                <a16:creationId xmlns:a16="http://schemas.microsoft.com/office/drawing/2014/main" id="{0D3F4FE6-D713-D403-3AFA-99AC47D3B9D5}"/>
              </a:ext>
            </a:extLst>
          </p:cNvPr>
          <p:cNvSpPr/>
          <p:nvPr/>
        </p:nvSpPr>
        <p:spPr>
          <a:xfrm>
            <a:off x="767011" y="38862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5" name="矩形 4">
            <a:extLst>
              <a:ext uri="{FF2B5EF4-FFF2-40B4-BE49-F238E27FC236}">
                <a16:creationId xmlns:a16="http://schemas.microsoft.com/office/drawing/2014/main" id="{08F81972-97C8-D014-D17C-3F2D966C5919}"/>
              </a:ext>
            </a:extLst>
          </p:cNvPr>
          <p:cNvSpPr/>
          <p:nvPr/>
        </p:nvSpPr>
        <p:spPr>
          <a:xfrm>
            <a:off x="767011" y="34290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7" name="矩形 6">
            <a:extLst>
              <a:ext uri="{FF2B5EF4-FFF2-40B4-BE49-F238E27FC236}">
                <a16:creationId xmlns:a16="http://schemas.microsoft.com/office/drawing/2014/main" id="{B0DD597B-4906-3B7D-10D7-B01C2EA15E96}"/>
              </a:ext>
            </a:extLst>
          </p:cNvPr>
          <p:cNvSpPr/>
          <p:nvPr/>
        </p:nvSpPr>
        <p:spPr>
          <a:xfrm>
            <a:off x="767011" y="48006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3</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7" name="矩形 16">
            <a:extLst>
              <a:ext uri="{FF2B5EF4-FFF2-40B4-BE49-F238E27FC236}">
                <a16:creationId xmlns:a16="http://schemas.microsoft.com/office/drawing/2014/main" id="{F22F6C46-2BB3-CD63-9B47-493024E00919}"/>
              </a:ext>
            </a:extLst>
          </p:cNvPr>
          <p:cNvSpPr/>
          <p:nvPr/>
        </p:nvSpPr>
        <p:spPr>
          <a:xfrm>
            <a:off x="767010" y="29718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8" name="矩形 7">
            <a:extLst>
              <a:ext uri="{FF2B5EF4-FFF2-40B4-BE49-F238E27FC236}">
                <a16:creationId xmlns:a16="http://schemas.microsoft.com/office/drawing/2014/main" id="{80429CE5-8BF7-4C91-1B42-E4BE9996AECE}"/>
              </a:ext>
            </a:extLst>
          </p:cNvPr>
          <p:cNvSpPr/>
          <p:nvPr/>
        </p:nvSpPr>
        <p:spPr>
          <a:xfrm>
            <a:off x="3133222" y="43434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5</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9" name="矩形 8">
            <a:extLst>
              <a:ext uri="{FF2B5EF4-FFF2-40B4-BE49-F238E27FC236}">
                <a16:creationId xmlns:a16="http://schemas.microsoft.com/office/drawing/2014/main" id="{C5619BAD-6D29-EFD0-8A91-BA939743257F}"/>
              </a:ext>
            </a:extLst>
          </p:cNvPr>
          <p:cNvSpPr/>
          <p:nvPr/>
        </p:nvSpPr>
        <p:spPr>
          <a:xfrm>
            <a:off x="3133222" y="38862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2</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0" name="矩形 9">
            <a:extLst>
              <a:ext uri="{FF2B5EF4-FFF2-40B4-BE49-F238E27FC236}">
                <a16:creationId xmlns:a16="http://schemas.microsoft.com/office/drawing/2014/main" id="{E7F8F0DC-1708-02AF-1F39-80061EA35C83}"/>
              </a:ext>
            </a:extLst>
          </p:cNvPr>
          <p:cNvSpPr/>
          <p:nvPr/>
        </p:nvSpPr>
        <p:spPr>
          <a:xfrm>
            <a:off x="3133222" y="34290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1</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1" name="矩形 10">
            <a:extLst>
              <a:ext uri="{FF2B5EF4-FFF2-40B4-BE49-F238E27FC236}">
                <a16:creationId xmlns:a16="http://schemas.microsoft.com/office/drawing/2014/main" id="{7EAC188F-0389-A8CA-3A99-F733C0F548FF}"/>
              </a:ext>
            </a:extLst>
          </p:cNvPr>
          <p:cNvSpPr/>
          <p:nvPr/>
        </p:nvSpPr>
        <p:spPr>
          <a:xfrm>
            <a:off x="3133222" y="48006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9</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2" name="矩形 11">
            <a:extLst>
              <a:ext uri="{FF2B5EF4-FFF2-40B4-BE49-F238E27FC236}">
                <a16:creationId xmlns:a16="http://schemas.microsoft.com/office/drawing/2014/main" id="{F9D51BF0-655E-504F-2750-58627C2FC313}"/>
              </a:ext>
            </a:extLst>
          </p:cNvPr>
          <p:cNvSpPr/>
          <p:nvPr/>
        </p:nvSpPr>
        <p:spPr>
          <a:xfrm>
            <a:off x="3133221" y="29718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3" name="文本框 12">
            <a:extLst>
              <a:ext uri="{FF2B5EF4-FFF2-40B4-BE49-F238E27FC236}">
                <a16:creationId xmlns:a16="http://schemas.microsoft.com/office/drawing/2014/main" id="{96F8B7FA-EC36-4704-69D8-2BB6AF95559C}"/>
              </a:ext>
            </a:extLst>
          </p:cNvPr>
          <p:cNvSpPr txBox="1"/>
          <p:nvPr/>
        </p:nvSpPr>
        <p:spPr>
          <a:xfrm>
            <a:off x="767010" y="5453390"/>
            <a:ext cx="4935957" cy="523220"/>
          </a:xfrm>
          <a:prstGeom prst="rect">
            <a:avLst/>
          </a:prstGeom>
          <a:noFill/>
          <a:ln w="15875">
            <a:noFill/>
          </a:ln>
        </p:spPr>
        <p:txBody>
          <a:bodyPr wrap="square" rtlCol="0">
            <a:spAutoFit/>
          </a:bodyPr>
          <a:lstStyle/>
          <a:p>
            <a:pPr lvl="0" defTabSz="914400">
              <a:defRPr/>
            </a:pPr>
            <a:r>
              <a:rPr kumimoji="1" lang="zh-CN" altLang="en-US" sz="2800" dirty="0">
                <a:solidFill>
                  <a:srgbClr val="C00000"/>
                </a:solidFill>
                <a:latin typeface="STKaiti" charset="-122"/>
                <a:ea typeface="STKaiti" charset="-122"/>
                <a:cs typeface="STKaiti" charset="-122"/>
              </a:rPr>
              <a:t>原始栈</a:t>
            </a:r>
            <a:r>
              <a:rPr kumimoji="1" lang="en-US" altLang="zh-CN" sz="2800" dirty="0">
                <a:solidFill>
                  <a:srgbClr val="C00000"/>
                </a:solidFill>
                <a:latin typeface="STKaiti" charset="-122"/>
                <a:ea typeface="STKaiti" charset="-122"/>
                <a:cs typeface="STKaiti" charset="-122"/>
              </a:rPr>
              <a:t>S1</a:t>
            </a:r>
            <a:r>
              <a:rPr kumimoji="1" lang="zh-CN" altLang="en-US" sz="2800" dirty="0">
                <a:solidFill>
                  <a:srgbClr val="C00000"/>
                </a:solidFill>
                <a:latin typeface="STKaiti" charset="-122"/>
                <a:ea typeface="STKaiti" charset="-122"/>
                <a:cs typeface="STKaiti" charset="-122"/>
              </a:rPr>
              <a:t>             辅助栈</a:t>
            </a:r>
            <a:r>
              <a:rPr kumimoji="1" lang="en-US" altLang="zh-CN" sz="2800" dirty="0">
                <a:solidFill>
                  <a:srgbClr val="C00000"/>
                </a:solidFill>
                <a:latin typeface="STKaiti" charset="-122"/>
                <a:ea typeface="STKaiti" charset="-122"/>
                <a:cs typeface="STKaiti" charset="-122"/>
              </a:rPr>
              <a:t>S2</a:t>
            </a:r>
          </a:p>
        </p:txBody>
      </p:sp>
      <p:sp>
        <p:nvSpPr>
          <p:cNvPr id="14" name="文本框 13">
            <a:extLst>
              <a:ext uri="{FF2B5EF4-FFF2-40B4-BE49-F238E27FC236}">
                <a16:creationId xmlns:a16="http://schemas.microsoft.com/office/drawing/2014/main" id="{D43993D1-71C2-7B6F-4026-989C3EA59C74}"/>
              </a:ext>
            </a:extLst>
          </p:cNvPr>
          <p:cNvSpPr txBox="1"/>
          <p:nvPr/>
        </p:nvSpPr>
        <p:spPr>
          <a:xfrm>
            <a:off x="767009" y="2398187"/>
            <a:ext cx="4250159" cy="523220"/>
          </a:xfrm>
          <a:prstGeom prst="rect">
            <a:avLst/>
          </a:prstGeom>
          <a:noFill/>
          <a:ln w="15875">
            <a:noFill/>
          </a:ln>
        </p:spPr>
        <p:txBody>
          <a:bodyPr wrap="square" rtlCol="0">
            <a:spAutoFit/>
          </a:bodyPr>
          <a:lstStyle/>
          <a:p>
            <a:pPr lvl="0" defTabSz="914400">
              <a:defRPr/>
            </a:pPr>
            <a:r>
              <a:rPr kumimoji="1" lang="zh-CN" altLang="en-US" sz="2800" dirty="0">
                <a:solidFill>
                  <a:srgbClr val="C00000"/>
                </a:solidFill>
                <a:latin typeface="STKaiti" charset="-122"/>
                <a:ea typeface="STKaiti" charset="-122"/>
                <a:cs typeface="STKaiti" charset="-122"/>
              </a:rPr>
              <a:t>栈顶元素</a:t>
            </a:r>
            <a:r>
              <a:rPr kumimoji="1" lang="en-US" altLang="zh-CN" sz="2800" dirty="0">
                <a:solidFill>
                  <a:srgbClr val="C00000"/>
                </a:solidFill>
                <a:latin typeface="STKaiti" charset="-122"/>
                <a:ea typeface="STKaiti" charset="-122"/>
                <a:cs typeface="STKaiti" charset="-122"/>
              </a:rPr>
              <a:t>a</a:t>
            </a:r>
            <a:r>
              <a:rPr kumimoji="1" lang="zh-CN" altLang="en-US" sz="2800" dirty="0">
                <a:solidFill>
                  <a:srgbClr val="C00000"/>
                </a:solidFill>
                <a:latin typeface="STKaiti" charset="-122"/>
                <a:ea typeface="STKaiti" charset="-122"/>
                <a:cs typeface="STKaiti" charset="-122"/>
              </a:rPr>
              <a:t>         栈顶元素</a:t>
            </a:r>
            <a:r>
              <a:rPr kumimoji="1" lang="en-US" altLang="zh-CN" sz="2800" dirty="0">
                <a:solidFill>
                  <a:srgbClr val="C00000"/>
                </a:solidFill>
                <a:latin typeface="STKaiti" charset="-122"/>
                <a:ea typeface="STKaiti" charset="-122"/>
                <a:cs typeface="STKaiti" charset="-122"/>
              </a:rPr>
              <a:t>b</a:t>
            </a:r>
          </a:p>
        </p:txBody>
      </p:sp>
      <p:sp>
        <p:nvSpPr>
          <p:cNvPr id="16" name="文本框 15">
            <a:extLst>
              <a:ext uri="{FF2B5EF4-FFF2-40B4-BE49-F238E27FC236}">
                <a16:creationId xmlns:a16="http://schemas.microsoft.com/office/drawing/2014/main" id="{81745190-F066-33E0-28E4-09F6B1252CF5}"/>
              </a:ext>
            </a:extLst>
          </p:cNvPr>
          <p:cNvSpPr txBox="1"/>
          <p:nvPr/>
        </p:nvSpPr>
        <p:spPr>
          <a:xfrm>
            <a:off x="5392403" y="2774404"/>
            <a:ext cx="6692065" cy="2246769"/>
          </a:xfrm>
          <a:prstGeom prst="rect">
            <a:avLst/>
          </a:prstGeom>
          <a:noFill/>
          <a:ln w="15875">
            <a:noFill/>
          </a:ln>
        </p:spPr>
        <p:txBody>
          <a:bodyPr wrap="square" rtlCol="0">
            <a:spAutoFit/>
          </a:bodyPr>
          <a:lstStyle/>
          <a:p>
            <a:pPr lvl="0" defTabSz="914400">
              <a:defRPr/>
            </a:pPr>
            <a:r>
              <a:rPr kumimoji="1" lang="zh-CN" altLang="en-US" sz="2800" dirty="0">
                <a:latin typeface="STKaiti" charset="-122"/>
                <a:ea typeface="STKaiti" charset="-122"/>
                <a:cs typeface="STKaiti" charset="-122"/>
              </a:rPr>
              <a:t>原始栈</a:t>
            </a:r>
            <a:r>
              <a:rPr kumimoji="1" lang="en-US" altLang="zh-CN" sz="2800" dirty="0">
                <a:latin typeface="STKaiti" charset="-122"/>
                <a:ea typeface="STKaiti" charset="-122"/>
                <a:cs typeface="STKaiti" charset="-122"/>
              </a:rPr>
              <a:t>S1</a:t>
            </a:r>
            <a:r>
              <a:rPr kumimoji="1" lang="zh-CN" altLang="en-US" sz="2800" dirty="0">
                <a:latin typeface="STKaiti" charset="-122"/>
                <a:ea typeface="STKaiti" charset="-122"/>
                <a:cs typeface="STKaiti" charset="-122"/>
              </a:rPr>
              <a:t>中的</a:t>
            </a:r>
            <a:r>
              <a:rPr kumimoji="1" lang="en-US" altLang="zh-CN" sz="2800" dirty="0">
                <a:latin typeface="STKaiti" charset="-122"/>
                <a:ea typeface="STKaiti" charset="-122"/>
                <a:cs typeface="STKaiti" charset="-122"/>
              </a:rPr>
              <a:t>3</a:t>
            </a:r>
            <a:r>
              <a:rPr kumimoji="1" lang="zh-CN" altLang="en-US" sz="2800" dirty="0">
                <a:latin typeface="STKaiti" charset="-122"/>
                <a:ea typeface="STKaiti" charset="-122"/>
                <a:cs typeface="STKaiti" charset="-122"/>
              </a:rPr>
              <a:t>出栈，</a:t>
            </a:r>
            <a:r>
              <a:rPr kumimoji="1" lang="en-US" altLang="zh-CN" sz="2800" dirty="0">
                <a:latin typeface="STKaiti" charset="-122"/>
                <a:ea typeface="STKaiti" charset="-122"/>
                <a:cs typeface="STKaiti" charset="-122"/>
              </a:rPr>
              <a:t>3&gt;1</a:t>
            </a:r>
            <a:r>
              <a:rPr kumimoji="1" lang="zh-CN" altLang="en-US" sz="2800" dirty="0">
                <a:latin typeface="STKaiti" charset="-122"/>
                <a:ea typeface="STKaiti" charset="-122"/>
                <a:cs typeface="STKaiti" charset="-122"/>
              </a:rPr>
              <a:t>，</a:t>
            </a:r>
            <a:endParaRPr kumimoji="1" lang="en-US" altLang="zh-CN" sz="2800" dirty="0">
              <a:latin typeface="STKaiti" charset="-122"/>
              <a:ea typeface="STKaiti" charset="-122"/>
              <a:cs typeface="STKaiti" charset="-122"/>
            </a:endParaRPr>
          </a:p>
          <a:p>
            <a:pPr lvl="0" defTabSz="914400">
              <a:defRPr/>
            </a:pPr>
            <a:endParaRPr kumimoji="1" lang="en-US" altLang="zh-CN" sz="2800" dirty="0">
              <a:latin typeface="STKaiti" charset="-122"/>
              <a:ea typeface="STKaiti" charset="-122"/>
              <a:cs typeface="STKaiti" charset="-122"/>
            </a:endParaRPr>
          </a:p>
          <a:p>
            <a:pPr lvl="0" defTabSz="914400">
              <a:defRPr/>
            </a:pPr>
            <a:r>
              <a:rPr kumimoji="1" lang="zh-CN" altLang="en-US" sz="2800" dirty="0">
                <a:latin typeface="STKaiti" charset="-122"/>
                <a:ea typeface="STKaiti" charset="-122"/>
                <a:cs typeface="STKaiti" charset="-122"/>
              </a:rPr>
              <a:t>则将元素</a:t>
            </a:r>
            <a:r>
              <a:rPr kumimoji="1" lang="en-US" altLang="zh-CN" sz="2800" dirty="0">
                <a:latin typeface="STKaiti" charset="-122"/>
                <a:ea typeface="STKaiti" charset="-122"/>
                <a:cs typeface="STKaiti" charset="-122"/>
              </a:rPr>
              <a:t>1</a:t>
            </a:r>
            <a:r>
              <a:rPr kumimoji="1" lang="zh-CN" altLang="en-US" sz="2800" dirty="0">
                <a:latin typeface="STKaiti" charset="-122"/>
                <a:ea typeface="STKaiti" charset="-122"/>
                <a:cs typeface="STKaiti" charset="-122"/>
              </a:rPr>
              <a:t>出栈压入</a:t>
            </a:r>
            <a:r>
              <a:rPr kumimoji="1" lang="en-US" altLang="zh-CN" sz="2800" dirty="0">
                <a:latin typeface="STKaiti" charset="-122"/>
                <a:ea typeface="STKaiti" charset="-122"/>
                <a:cs typeface="STKaiti" charset="-122"/>
              </a:rPr>
              <a:t>S1</a:t>
            </a:r>
            <a:r>
              <a:rPr kumimoji="1" lang="zh-CN" altLang="en-US" sz="2800" dirty="0">
                <a:latin typeface="STKaiti" charset="-122"/>
                <a:ea typeface="STKaiti" charset="-122"/>
                <a:cs typeface="STKaiti" charset="-122"/>
              </a:rPr>
              <a:t>，</a:t>
            </a:r>
            <a:r>
              <a:rPr kumimoji="1" lang="en-US" altLang="zh-CN" sz="2800" dirty="0">
                <a:latin typeface="STKaiti" charset="-122"/>
                <a:ea typeface="STKaiti" charset="-122"/>
                <a:cs typeface="STKaiti" charset="-122"/>
              </a:rPr>
              <a:t>3</a:t>
            </a:r>
            <a:r>
              <a:rPr kumimoji="1" lang="zh-CN" altLang="en-US" sz="2800" dirty="0">
                <a:latin typeface="STKaiti" charset="-122"/>
                <a:ea typeface="STKaiti" charset="-122"/>
                <a:cs typeface="STKaiti" charset="-122"/>
              </a:rPr>
              <a:t>和</a:t>
            </a:r>
            <a:r>
              <a:rPr kumimoji="1" lang="en-US" altLang="zh-CN" sz="2800" dirty="0">
                <a:latin typeface="STKaiti" charset="-122"/>
                <a:ea typeface="STKaiti" charset="-122"/>
                <a:cs typeface="STKaiti" charset="-122"/>
              </a:rPr>
              <a:t>2</a:t>
            </a:r>
            <a:r>
              <a:rPr kumimoji="1" lang="zh-CN" altLang="en-US" sz="2800" dirty="0">
                <a:latin typeface="STKaiti" charset="-122"/>
                <a:ea typeface="STKaiti" charset="-122"/>
                <a:cs typeface="STKaiti" charset="-122"/>
              </a:rPr>
              <a:t>比较，</a:t>
            </a:r>
            <a:r>
              <a:rPr kumimoji="1" lang="en-US" altLang="zh-CN" sz="2800" dirty="0">
                <a:latin typeface="STKaiti" charset="-122"/>
                <a:ea typeface="STKaiti" charset="-122"/>
                <a:cs typeface="STKaiti" charset="-122"/>
              </a:rPr>
              <a:t>3&gt;2</a:t>
            </a:r>
            <a:r>
              <a:rPr kumimoji="1" lang="zh-CN" altLang="en-US" sz="2800" dirty="0">
                <a:latin typeface="STKaiti" charset="-122"/>
                <a:ea typeface="STKaiti" charset="-122"/>
                <a:cs typeface="STKaiti" charset="-122"/>
              </a:rPr>
              <a:t>，将元素</a:t>
            </a:r>
            <a:r>
              <a:rPr kumimoji="1" lang="en-US" altLang="zh-CN" sz="2800" dirty="0">
                <a:latin typeface="STKaiti" charset="-122"/>
                <a:ea typeface="STKaiti" charset="-122"/>
                <a:cs typeface="STKaiti" charset="-122"/>
              </a:rPr>
              <a:t>2</a:t>
            </a:r>
            <a:r>
              <a:rPr kumimoji="1" lang="zh-CN" altLang="en-US" sz="2800" dirty="0">
                <a:latin typeface="STKaiti" charset="-122"/>
                <a:ea typeface="STKaiti" charset="-122"/>
                <a:cs typeface="STKaiti" charset="-122"/>
              </a:rPr>
              <a:t>出栈压入</a:t>
            </a:r>
            <a:r>
              <a:rPr kumimoji="1" lang="en-US" altLang="zh-CN" sz="2800" dirty="0">
                <a:latin typeface="STKaiti" charset="-122"/>
                <a:ea typeface="STKaiti" charset="-122"/>
                <a:cs typeface="STKaiti" charset="-122"/>
              </a:rPr>
              <a:t>S1</a:t>
            </a:r>
            <a:r>
              <a:rPr kumimoji="1" lang="zh-CN" altLang="en-US" sz="2800" dirty="0">
                <a:latin typeface="STKaiti" charset="-122"/>
                <a:ea typeface="STKaiti" charset="-122"/>
                <a:cs typeface="STKaiti" charset="-122"/>
              </a:rPr>
              <a:t>，</a:t>
            </a:r>
            <a:r>
              <a:rPr kumimoji="1" lang="en-US" altLang="zh-CN" sz="2800" dirty="0">
                <a:latin typeface="STKaiti" charset="-122"/>
                <a:ea typeface="STKaiti" charset="-122"/>
                <a:cs typeface="STKaiti" charset="-122"/>
              </a:rPr>
              <a:t>3</a:t>
            </a:r>
            <a:r>
              <a:rPr kumimoji="1" lang="zh-CN" altLang="en-US" sz="2800" dirty="0">
                <a:latin typeface="STKaiti" charset="-122"/>
                <a:ea typeface="STKaiti" charset="-122"/>
                <a:cs typeface="STKaiti" charset="-122"/>
              </a:rPr>
              <a:t>和</a:t>
            </a:r>
            <a:r>
              <a:rPr kumimoji="1" lang="en-US" altLang="zh-CN" sz="2800" dirty="0">
                <a:latin typeface="STKaiti" charset="-122"/>
                <a:ea typeface="STKaiti" charset="-122"/>
                <a:cs typeface="STKaiti" charset="-122"/>
              </a:rPr>
              <a:t>5</a:t>
            </a:r>
            <a:r>
              <a:rPr kumimoji="1" lang="zh-CN" altLang="en-US" sz="2800" dirty="0">
                <a:latin typeface="STKaiti" charset="-122"/>
                <a:ea typeface="STKaiti" charset="-122"/>
                <a:cs typeface="STKaiti" charset="-122"/>
              </a:rPr>
              <a:t>比较，</a:t>
            </a:r>
            <a:r>
              <a:rPr kumimoji="1" lang="en-US" altLang="zh-CN" sz="2800" dirty="0">
                <a:latin typeface="STKaiti" charset="-122"/>
                <a:ea typeface="STKaiti" charset="-122"/>
                <a:cs typeface="STKaiti" charset="-122"/>
              </a:rPr>
              <a:t>3&lt;5</a:t>
            </a:r>
            <a:r>
              <a:rPr kumimoji="1" lang="zh-CN" altLang="en-US" sz="2800" dirty="0">
                <a:latin typeface="STKaiti" charset="-122"/>
                <a:ea typeface="STKaiti" charset="-122"/>
                <a:cs typeface="STKaiti" charset="-122"/>
              </a:rPr>
              <a:t>，将</a:t>
            </a:r>
            <a:r>
              <a:rPr kumimoji="1" lang="en-US" altLang="zh-CN" sz="2800" dirty="0">
                <a:latin typeface="STKaiti" charset="-122"/>
                <a:ea typeface="STKaiti" charset="-122"/>
                <a:cs typeface="STKaiti" charset="-122"/>
              </a:rPr>
              <a:t>3</a:t>
            </a:r>
            <a:r>
              <a:rPr kumimoji="1" lang="zh-CN" altLang="en-US" sz="2800" dirty="0">
                <a:latin typeface="STKaiti" charset="-122"/>
                <a:ea typeface="STKaiti" charset="-122"/>
                <a:cs typeface="STKaiti" charset="-122"/>
              </a:rPr>
              <a:t>压入</a:t>
            </a:r>
            <a:r>
              <a:rPr kumimoji="1" lang="en-US" altLang="zh-CN" sz="2800" dirty="0">
                <a:latin typeface="STKaiti" charset="-122"/>
                <a:ea typeface="STKaiti" charset="-122"/>
                <a:cs typeface="STKaiti" charset="-122"/>
              </a:rPr>
              <a:t>S2</a:t>
            </a:r>
          </a:p>
        </p:txBody>
      </p:sp>
    </p:spTree>
    <p:extLst>
      <p:ext uri="{BB962C8B-B14F-4D97-AF65-F5344CB8AC3E}">
        <p14:creationId xmlns:p14="http://schemas.microsoft.com/office/powerpoint/2010/main" val="2176300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468824"/>
            <a:ext cx="8807116" cy="646331"/>
          </a:xfrm>
          <a:prstGeom prst="rect">
            <a:avLst/>
          </a:prstGeom>
          <a:noFill/>
          <a:ln w="15875">
            <a:noFill/>
          </a:ln>
        </p:spPr>
        <p:txBody>
          <a:bodyPr wrap="square" rtlCol="0">
            <a:spAutoFit/>
          </a:bodyPr>
          <a:lstStyle/>
          <a:p>
            <a:pPr lvl="0" defTabSz="914400">
              <a:defRPr/>
            </a:pPr>
            <a:r>
              <a:rPr kumimoji="1" lang="zh-CN" altLang="en-US" sz="3600" dirty="0">
                <a:latin typeface="SimHei" panose="02010609060101010101" pitchFamily="49" charset="-122"/>
                <a:ea typeface="SimHei" panose="02010609060101010101" pitchFamily="49" charset="-122"/>
                <a:cs typeface="STKaiti" charset="-122"/>
              </a:rPr>
              <a:t>例</a:t>
            </a:r>
            <a:r>
              <a:rPr kumimoji="1" lang="en-US" altLang="zh-CN" sz="3600" dirty="0">
                <a:latin typeface="SimHei" panose="02010609060101010101" pitchFamily="49" charset="-122"/>
                <a:ea typeface="SimHei" panose="02010609060101010101" pitchFamily="49" charset="-122"/>
                <a:cs typeface="STKaiti" charset="-122"/>
              </a:rPr>
              <a:t>1</a:t>
            </a:r>
            <a:r>
              <a:rPr kumimoji="1" lang="zh-CN" altLang="en-US" sz="3600" dirty="0">
                <a:latin typeface="SimHei" panose="02010609060101010101" pitchFamily="49" charset="-122"/>
                <a:ea typeface="SimHei" panose="02010609060101010101" pitchFamily="49" charset="-122"/>
                <a:cs typeface="STKaiti" charset="-122"/>
              </a:rPr>
              <a:t>：利用</a:t>
            </a:r>
            <a:r>
              <a:rPr kumimoji="1" lang="zh-CN" altLang="en-US" sz="3600" b="1" dirty="0">
                <a:latin typeface="SimHei" panose="02010609060101010101" pitchFamily="49" charset="-122"/>
                <a:ea typeface="SimHei" panose="02010609060101010101" pitchFamily="49" charset="-122"/>
                <a:cs typeface="STKaiti" charset="-122"/>
              </a:rPr>
              <a:t>栈输出降序排列（借助辅助栈）</a:t>
            </a:r>
            <a:endParaRPr kumimoji="1" lang="en-US" altLang="zh-CN" sz="3600" dirty="0">
              <a:solidFill>
                <a:srgbClr val="C00000"/>
              </a:solidFill>
              <a:latin typeface="SimHei" panose="02010609060101010101" pitchFamily="49" charset="-122"/>
              <a:ea typeface="SimHei" panose="02010609060101010101" pitchFamily="49" charset="-122"/>
              <a:cs typeface="STKaiti" charset="-122"/>
            </a:endParaRPr>
          </a:p>
        </p:txBody>
      </p:sp>
      <p:sp>
        <p:nvSpPr>
          <p:cNvPr id="6" name="文本框 5">
            <a:extLst>
              <a:ext uri="{FF2B5EF4-FFF2-40B4-BE49-F238E27FC236}">
                <a16:creationId xmlns:a16="http://schemas.microsoft.com/office/drawing/2014/main" id="{AB94812E-260B-E90E-5687-0CCB1E99AB32}"/>
              </a:ext>
            </a:extLst>
          </p:cNvPr>
          <p:cNvSpPr txBox="1"/>
          <p:nvPr/>
        </p:nvSpPr>
        <p:spPr>
          <a:xfrm>
            <a:off x="0" y="0"/>
            <a:ext cx="10784806" cy="830997"/>
          </a:xfrm>
          <a:prstGeom prst="rect">
            <a:avLst/>
          </a:prstGeom>
          <a:noFill/>
        </p:spPr>
        <p:txBody>
          <a:bodyPr wrap="square" rtlCol="0">
            <a:spAutoFit/>
          </a:bodyPr>
          <a:lstStyle/>
          <a:p>
            <a:r>
              <a:rPr kumimoji="1" lang="zh-CN" altLang="en-US" sz="4800" b="1" dirty="0">
                <a:latin typeface="STKaiti" charset="-122"/>
                <a:ea typeface="STKaiti" charset="-122"/>
                <a:cs typeface="STKaiti" charset="-122"/>
              </a:rPr>
              <a:t>顺序栈</a:t>
            </a:r>
            <a:endParaRPr kumimoji="1" lang="en-US" altLang="zh-CN" sz="4800" b="1" dirty="0">
              <a:latin typeface="STKaiti" charset="-122"/>
              <a:ea typeface="STKaiti" charset="-122"/>
              <a:cs typeface="STKaiti" charset="-122"/>
            </a:endParaRPr>
          </a:p>
        </p:txBody>
      </p:sp>
      <p:sp>
        <p:nvSpPr>
          <p:cNvPr id="2" name="矩形 1">
            <a:extLst>
              <a:ext uri="{FF2B5EF4-FFF2-40B4-BE49-F238E27FC236}">
                <a16:creationId xmlns:a16="http://schemas.microsoft.com/office/drawing/2014/main" id="{E50073CE-DD71-1ABD-43BB-14E4BC63C84D}"/>
              </a:ext>
            </a:extLst>
          </p:cNvPr>
          <p:cNvSpPr/>
          <p:nvPr/>
        </p:nvSpPr>
        <p:spPr>
          <a:xfrm>
            <a:off x="767011" y="43434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2</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3" name="矩形 2">
            <a:extLst>
              <a:ext uri="{FF2B5EF4-FFF2-40B4-BE49-F238E27FC236}">
                <a16:creationId xmlns:a16="http://schemas.microsoft.com/office/drawing/2014/main" id="{0D3F4FE6-D713-D403-3AFA-99AC47D3B9D5}"/>
              </a:ext>
            </a:extLst>
          </p:cNvPr>
          <p:cNvSpPr/>
          <p:nvPr/>
        </p:nvSpPr>
        <p:spPr>
          <a:xfrm>
            <a:off x="767011" y="38862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5" name="矩形 4">
            <a:extLst>
              <a:ext uri="{FF2B5EF4-FFF2-40B4-BE49-F238E27FC236}">
                <a16:creationId xmlns:a16="http://schemas.microsoft.com/office/drawing/2014/main" id="{08F81972-97C8-D014-D17C-3F2D966C5919}"/>
              </a:ext>
            </a:extLst>
          </p:cNvPr>
          <p:cNvSpPr/>
          <p:nvPr/>
        </p:nvSpPr>
        <p:spPr>
          <a:xfrm>
            <a:off x="767011" y="34290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7" name="矩形 6">
            <a:extLst>
              <a:ext uri="{FF2B5EF4-FFF2-40B4-BE49-F238E27FC236}">
                <a16:creationId xmlns:a16="http://schemas.microsoft.com/office/drawing/2014/main" id="{B0DD597B-4906-3B7D-10D7-B01C2EA15E96}"/>
              </a:ext>
            </a:extLst>
          </p:cNvPr>
          <p:cNvSpPr/>
          <p:nvPr/>
        </p:nvSpPr>
        <p:spPr>
          <a:xfrm>
            <a:off x="767011" y="48006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1</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7" name="矩形 16">
            <a:extLst>
              <a:ext uri="{FF2B5EF4-FFF2-40B4-BE49-F238E27FC236}">
                <a16:creationId xmlns:a16="http://schemas.microsoft.com/office/drawing/2014/main" id="{F22F6C46-2BB3-CD63-9B47-493024E00919}"/>
              </a:ext>
            </a:extLst>
          </p:cNvPr>
          <p:cNvSpPr/>
          <p:nvPr/>
        </p:nvSpPr>
        <p:spPr>
          <a:xfrm>
            <a:off x="767010" y="29718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8" name="矩形 7">
            <a:extLst>
              <a:ext uri="{FF2B5EF4-FFF2-40B4-BE49-F238E27FC236}">
                <a16:creationId xmlns:a16="http://schemas.microsoft.com/office/drawing/2014/main" id="{80429CE5-8BF7-4C91-1B42-E4BE9996AECE}"/>
              </a:ext>
            </a:extLst>
          </p:cNvPr>
          <p:cNvSpPr/>
          <p:nvPr/>
        </p:nvSpPr>
        <p:spPr>
          <a:xfrm>
            <a:off x="3133222" y="43434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5</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9" name="矩形 8">
            <a:extLst>
              <a:ext uri="{FF2B5EF4-FFF2-40B4-BE49-F238E27FC236}">
                <a16:creationId xmlns:a16="http://schemas.microsoft.com/office/drawing/2014/main" id="{C5619BAD-6D29-EFD0-8A91-BA939743257F}"/>
              </a:ext>
            </a:extLst>
          </p:cNvPr>
          <p:cNvSpPr/>
          <p:nvPr/>
        </p:nvSpPr>
        <p:spPr>
          <a:xfrm>
            <a:off x="3133222" y="38862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3</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0" name="矩形 9">
            <a:extLst>
              <a:ext uri="{FF2B5EF4-FFF2-40B4-BE49-F238E27FC236}">
                <a16:creationId xmlns:a16="http://schemas.microsoft.com/office/drawing/2014/main" id="{E7F8F0DC-1708-02AF-1F39-80061EA35C83}"/>
              </a:ext>
            </a:extLst>
          </p:cNvPr>
          <p:cNvSpPr/>
          <p:nvPr/>
        </p:nvSpPr>
        <p:spPr>
          <a:xfrm>
            <a:off x="3133222" y="34290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1" name="矩形 10">
            <a:extLst>
              <a:ext uri="{FF2B5EF4-FFF2-40B4-BE49-F238E27FC236}">
                <a16:creationId xmlns:a16="http://schemas.microsoft.com/office/drawing/2014/main" id="{7EAC188F-0389-A8CA-3A99-F733C0F548FF}"/>
              </a:ext>
            </a:extLst>
          </p:cNvPr>
          <p:cNvSpPr/>
          <p:nvPr/>
        </p:nvSpPr>
        <p:spPr>
          <a:xfrm>
            <a:off x="3133222" y="48006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9</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2" name="矩形 11">
            <a:extLst>
              <a:ext uri="{FF2B5EF4-FFF2-40B4-BE49-F238E27FC236}">
                <a16:creationId xmlns:a16="http://schemas.microsoft.com/office/drawing/2014/main" id="{F9D51BF0-655E-504F-2750-58627C2FC313}"/>
              </a:ext>
            </a:extLst>
          </p:cNvPr>
          <p:cNvSpPr/>
          <p:nvPr/>
        </p:nvSpPr>
        <p:spPr>
          <a:xfrm>
            <a:off x="3133221" y="29718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3" name="文本框 12">
            <a:extLst>
              <a:ext uri="{FF2B5EF4-FFF2-40B4-BE49-F238E27FC236}">
                <a16:creationId xmlns:a16="http://schemas.microsoft.com/office/drawing/2014/main" id="{96F8B7FA-EC36-4704-69D8-2BB6AF95559C}"/>
              </a:ext>
            </a:extLst>
          </p:cNvPr>
          <p:cNvSpPr txBox="1"/>
          <p:nvPr/>
        </p:nvSpPr>
        <p:spPr>
          <a:xfrm>
            <a:off x="767010" y="5453390"/>
            <a:ext cx="4935957" cy="523220"/>
          </a:xfrm>
          <a:prstGeom prst="rect">
            <a:avLst/>
          </a:prstGeom>
          <a:noFill/>
          <a:ln w="15875">
            <a:noFill/>
          </a:ln>
        </p:spPr>
        <p:txBody>
          <a:bodyPr wrap="square" rtlCol="0">
            <a:spAutoFit/>
          </a:bodyPr>
          <a:lstStyle/>
          <a:p>
            <a:pPr lvl="0" defTabSz="914400">
              <a:defRPr/>
            </a:pPr>
            <a:r>
              <a:rPr kumimoji="1" lang="zh-CN" altLang="en-US" sz="2800" dirty="0">
                <a:solidFill>
                  <a:srgbClr val="C00000"/>
                </a:solidFill>
                <a:latin typeface="STKaiti" charset="-122"/>
                <a:ea typeface="STKaiti" charset="-122"/>
                <a:cs typeface="STKaiti" charset="-122"/>
              </a:rPr>
              <a:t>原始栈</a:t>
            </a:r>
            <a:r>
              <a:rPr kumimoji="1" lang="en-US" altLang="zh-CN" sz="2800" dirty="0">
                <a:solidFill>
                  <a:srgbClr val="C00000"/>
                </a:solidFill>
                <a:latin typeface="STKaiti" charset="-122"/>
                <a:ea typeface="STKaiti" charset="-122"/>
                <a:cs typeface="STKaiti" charset="-122"/>
              </a:rPr>
              <a:t>S1</a:t>
            </a:r>
            <a:r>
              <a:rPr kumimoji="1" lang="zh-CN" altLang="en-US" sz="2800" dirty="0">
                <a:solidFill>
                  <a:srgbClr val="C00000"/>
                </a:solidFill>
                <a:latin typeface="STKaiti" charset="-122"/>
                <a:ea typeface="STKaiti" charset="-122"/>
                <a:cs typeface="STKaiti" charset="-122"/>
              </a:rPr>
              <a:t>             辅助栈</a:t>
            </a:r>
            <a:r>
              <a:rPr kumimoji="1" lang="en-US" altLang="zh-CN" sz="2800" dirty="0">
                <a:solidFill>
                  <a:srgbClr val="C00000"/>
                </a:solidFill>
                <a:latin typeface="STKaiti" charset="-122"/>
                <a:ea typeface="STKaiti" charset="-122"/>
                <a:cs typeface="STKaiti" charset="-122"/>
              </a:rPr>
              <a:t>S2</a:t>
            </a:r>
          </a:p>
        </p:txBody>
      </p:sp>
      <p:sp>
        <p:nvSpPr>
          <p:cNvPr id="14" name="文本框 13">
            <a:extLst>
              <a:ext uri="{FF2B5EF4-FFF2-40B4-BE49-F238E27FC236}">
                <a16:creationId xmlns:a16="http://schemas.microsoft.com/office/drawing/2014/main" id="{D43993D1-71C2-7B6F-4026-989C3EA59C74}"/>
              </a:ext>
            </a:extLst>
          </p:cNvPr>
          <p:cNvSpPr txBox="1"/>
          <p:nvPr/>
        </p:nvSpPr>
        <p:spPr>
          <a:xfrm>
            <a:off x="767009" y="2398187"/>
            <a:ext cx="4250159" cy="523220"/>
          </a:xfrm>
          <a:prstGeom prst="rect">
            <a:avLst/>
          </a:prstGeom>
          <a:noFill/>
          <a:ln w="15875">
            <a:noFill/>
          </a:ln>
        </p:spPr>
        <p:txBody>
          <a:bodyPr wrap="square" rtlCol="0">
            <a:spAutoFit/>
          </a:bodyPr>
          <a:lstStyle/>
          <a:p>
            <a:pPr lvl="0" defTabSz="914400">
              <a:defRPr/>
            </a:pPr>
            <a:r>
              <a:rPr kumimoji="1" lang="zh-CN" altLang="en-US" sz="2800" dirty="0">
                <a:solidFill>
                  <a:srgbClr val="C00000"/>
                </a:solidFill>
                <a:latin typeface="STKaiti" charset="-122"/>
                <a:ea typeface="STKaiti" charset="-122"/>
                <a:cs typeface="STKaiti" charset="-122"/>
              </a:rPr>
              <a:t>栈顶元素</a:t>
            </a:r>
            <a:r>
              <a:rPr kumimoji="1" lang="en-US" altLang="zh-CN" sz="2800" dirty="0">
                <a:solidFill>
                  <a:srgbClr val="C00000"/>
                </a:solidFill>
                <a:latin typeface="STKaiti" charset="-122"/>
                <a:ea typeface="STKaiti" charset="-122"/>
                <a:cs typeface="STKaiti" charset="-122"/>
              </a:rPr>
              <a:t>a</a:t>
            </a:r>
            <a:r>
              <a:rPr kumimoji="1" lang="zh-CN" altLang="en-US" sz="2800" dirty="0">
                <a:solidFill>
                  <a:srgbClr val="C00000"/>
                </a:solidFill>
                <a:latin typeface="STKaiti" charset="-122"/>
                <a:ea typeface="STKaiti" charset="-122"/>
                <a:cs typeface="STKaiti" charset="-122"/>
              </a:rPr>
              <a:t>         栈顶元素</a:t>
            </a:r>
            <a:r>
              <a:rPr kumimoji="1" lang="en-US" altLang="zh-CN" sz="2800" dirty="0">
                <a:solidFill>
                  <a:srgbClr val="C00000"/>
                </a:solidFill>
                <a:latin typeface="STKaiti" charset="-122"/>
                <a:ea typeface="STKaiti" charset="-122"/>
                <a:cs typeface="STKaiti" charset="-122"/>
              </a:rPr>
              <a:t>b</a:t>
            </a:r>
          </a:p>
        </p:txBody>
      </p:sp>
      <p:sp>
        <p:nvSpPr>
          <p:cNvPr id="16" name="文本框 15">
            <a:extLst>
              <a:ext uri="{FF2B5EF4-FFF2-40B4-BE49-F238E27FC236}">
                <a16:creationId xmlns:a16="http://schemas.microsoft.com/office/drawing/2014/main" id="{81745190-F066-33E0-28E4-09F6B1252CF5}"/>
              </a:ext>
            </a:extLst>
          </p:cNvPr>
          <p:cNvSpPr txBox="1"/>
          <p:nvPr/>
        </p:nvSpPr>
        <p:spPr>
          <a:xfrm>
            <a:off x="5392403" y="2774404"/>
            <a:ext cx="6692065" cy="2246769"/>
          </a:xfrm>
          <a:prstGeom prst="rect">
            <a:avLst/>
          </a:prstGeom>
          <a:noFill/>
          <a:ln w="15875">
            <a:noFill/>
          </a:ln>
        </p:spPr>
        <p:txBody>
          <a:bodyPr wrap="square" rtlCol="0">
            <a:spAutoFit/>
          </a:bodyPr>
          <a:lstStyle/>
          <a:p>
            <a:pPr lvl="0" defTabSz="914400">
              <a:defRPr/>
            </a:pPr>
            <a:r>
              <a:rPr kumimoji="1" lang="zh-CN" altLang="en-US" sz="2800" dirty="0">
                <a:latin typeface="STKaiti" charset="-122"/>
                <a:ea typeface="STKaiti" charset="-122"/>
                <a:cs typeface="STKaiti" charset="-122"/>
              </a:rPr>
              <a:t>原始栈</a:t>
            </a:r>
            <a:r>
              <a:rPr kumimoji="1" lang="en-US" altLang="zh-CN" sz="2800" dirty="0">
                <a:latin typeface="STKaiti" charset="-122"/>
                <a:ea typeface="STKaiti" charset="-122"/>
                <a:cs typeface="STKaiti" charset="-122"/>
              </a:rPr>
              <a:t>S1</a:t>
            </a:r>
            <a:r>
              <a:rPr kumimoji="1" lang="zh-CN" altLang="en-US" sz="2800" dirty="0">
                <a:latin typeface="STKaiti" charset="-122"/>
                <a:ea typeface="STKaiti" charset="-122"/>
                <a:cs typeface="STKaiti" charset="-122"/>
              </a:rPr>
              <a:t>中的</a:t>
            </a:r>
            <a:r>
              <a:rPr kumimoji="1" lang="en-US" altLang="zh-CN" sz="2800" dirty="0">
                <a:latin typeface="STKaiti" charset="-122"/>
                <a:ea typeface="STKaiti" charset="-122"/>
                <a:cs typeface="STKaiti" charset="-122"/>
              </a:rPr>
              <a:t>3</a:t>
            </a:r>
            <a:r>
              <a:rPr kumimoji="1" lang="zh-CN" altLang="en-US" sz="2800" dirty="0">
                <a:latin typeface="STKaiti" charset="-122"/>
                <a:ea typeface="STKaiti" charset="-122"/>
                <a:cs typeface="STKaiti" charset="-122"/>
              </a:rPr>
              <a:t>出栈，</a:t>
            </a:r>
            <a:r>
              <a:rPr kumimoji="1" lang="en-US" altLang="zh-CN" sz="2800" dirty="0">
                <a:latin typeface="STKaiti" charset="-122"/>
                <a:ea typeface="STKaiti" charset="-122"/>
                <a:cs typeface="STKaiti" charset="-122"/>
              </a:rPr>
              <a:t>3&gt;1</a:t>
            </a:r>
            <a:r>
              <a:rPr kumimoji="1" lang="zh-CN" altLang="en-US" sz="2800" dirty="0">
                <a:latin typeface="STKaiti" charset="-122"/>
                <a:ea typeface="STKaiti" charset="-122"/>
                <a:cs typeface="STKaiti" charset="-122"/>
              </a:rPr>
              <a:t>，</a:t>
            </a:r>
            <a:endParaRPr kumimoji="1" lang="en-US" altLang="zh-CN" sz="2800" dirty="0">
              <a:latin typeface="STKaiti" charset="-122"/>
              <a:ea typeface="STKaiti" charset="-122"/>
              <a:cs typeface="STKaiti" charset="-122"/>
            </a:endParaRPr>
          </a:p>
          <a:p>
            <a:pPr lvl="0" defTabSz="914400">
              <a:defRPr/>
            </a:pPr>
            <a:endParaRPr kumimoji="1" lang="en-US" altLang="zh-CN" sz="2800" dirty="0">
              <a:latin typeface="STKaiti" charset="-122"/>
              <a:ea typeface="STKaiti" charset="-122"/>
              <a:cs typeface="STKaiti" charset="-122"/>
            </a:endParaRPr>
          </a:p>
          <a:p>
            <a:pPr lvl="0" defTabSz="914400">
              <a:defRPr/>
            </a:pPr>
            <a:r>
              <a:rPr kumimoji="1" lang="zh-CN" altLang="en-US" sz="2800" dirty="0">
                <a:latin typeface="STKaiti" charset="-122"/>
                <a:ea typeface="STKaiti" charset="-122"/>
                <a:cs typeface="STKaiti" charset="-122"/>
              </a:rPr>
              <a:t>则将元素</a:t>
            </a:r>
            <a:r>
              <a:rPr kumimoji="1" lang="en-US" altLang="zh-CN" sz="2800" dirty="0">
                <a:latin typeface="STKaiti" charset="-122"/>
                <a:ea typeface="STKaiti" charset="-122"/>
                <a:cs typeface="STKaiti" charset="-122"/>
              </a:rPr>
              <a:t>1</a:t>
            </a:r>
            <a:r>
              <a:rPr kumimoji="1" lang="zh-CN" altLang="en-US" sz="2800" dirty="0">
                <a:latin typeface="STKaiti" charset="-122"/>
                <a:ea typeface="STKaiti" charset="-122"/>
                <a:cs typeface="STKaiti" charset="-122"/>
              </a:rPr>
              <a:t>出栈压入</a:t>
            </a:r>
            <a:r>
              <a:rPr kumimoji="1" lang="en-US" altLang="zh-CN" sz="2800" dirty="0">
                <a:latin typeface="STKaiti" charset="-122"/>
                <a:ea typeface="STKaiti" charset="-122"/>
                <a:cs typeface="STKaiti" charset="-122"/>
              </a:rPr>
              <a:t>S1</a:t>
            </a:r>
            <a:r>
              <a:rPr kumimoji="1" lang="zh-CN" altLang="en-US" sz="2800" dirty="0">
                <a:latin typeface="STKaiti" charset="-122"/>
                <a:ea typeface="STKaiti" charset="-122"/>
                <a:cs typeface="STKaiti" charset="-122"/>
              </a:rPr>
              <a:t>，</a:t>
            </a:r>
            <a:r>
              <a:rPr kumimoji="1" lang="en-US" altLang="zh-CN" sz="2800" dirty="0">
                <a:latin typeface="STKaiti" charset="-122"/>
                <a:ea typeface="STKaiti" charset="-122"/>
                <a:cs typeface="STKaiti" charset="-122"/>
              </a:rPr>
              <a:t>3</a:t>
            </a:r>
            <a:r>
              <a:rPr kumimoji="1" lang="zh-CN" altLang="en-US" sz="2800" dirty="0">
                <a:latin typeface="STKaiti" charset="-122"/>
                <a:ea typeface="STKaiti" charset="-122"/>
                <a:cs typeface="STKaiti" charset="-122"/>
              </a:rPr>
              <a:t>和</a:t>
            </a:r>
            <a:r>
              <a:rPr kumimoji="1" lang="en-US" altLang="zh-CN" sz="2800" dirty="0">
                <a:latin typeface="STKaiti" charset="-122"/>
                <a:ea typeface="STKaiti" charset="-122"/>
                <a:cs typeface="STKaiti" charset="-122"/>
              </a:rPr>
              <a:t>2</a:t>
            </a:r>
            <a:r>
              <a:rPr kumimoji="1" lang="zh-CN" altLang="en-US" sz="2800" dirty="0">
                <a:latin typeface="STKaiti" charset="-122"/>
                <a:ea typeface="STKaiti" charset="-122"/>
                <a:cs typeface="STKaiti" charset="-122"/>
              </a:rPr>
              <a:t>比较，</a:t>
            </a:r>
            <a:r>
              <a:rPr kumimoji="1" lang="en-US" altLang="zh-CN" sz="2800" dirty="0">
                <a:latin typeface="STKaiti" charset="-122"/>
                <a:ea typeface="STKaiti" charset="-122"/>
                <a:cs typeface="STKaiti" charset="-122"/>
              </a:rPr>
              <a:t>3&gt;2</a:t>
            </a:r>
            <a:r>
              <a:rPr kumimoji="1" lang="zh-CN" altLang="en-US" sz="2800" dirty="0">
                <a:latin typeface="STKaiti" charset="-122"/>
                <a:ea typeface="STKaiti" charset="-122"/>
                <a:cs typeface="STKaiti" charset="-122"/>
              </a:rPr>
              <a:t>，将元素</a:t>
            </a:r>
            <a:r>
              <a:rPr kumimoji="1" lang="en-US" altLang="zh-CN" sz="2800" dirty="0">
                <a:latin typeface="STKaiti" charset="-122"/>
                <a:ea typeface="STKaiti" charset="-122"/>
                <a:cs typeface="STKaiti" charset="-122"/>
              </a:rPr>
              <a:t>2</a:t>
            </a:r>
            <a:r>
              <a:rPr kumimoji="1" lang="zh-CN" altLang="en-US" sz="2800" dirty="0">
                <a:latin typeface="STKaiti" charset="-122"/>
                <a:ea typeface="STKaiti" charset="-122"/>
                <a:cs typeface="STKaiti" charset="-122"/>
              </a:rPr>
              <a:t>出栈压入</a:t>
            </a:r>
            <a:r>
              <a:rPr kumimoji="1" lang="en-US" altLang="zh-CN" sz="2800" dirty="0">
                <a:latin typeface="STKaiti" charset="-122"/>
                <a:ea typeface="STKaiti" charset="-122"/>
                <a:cs typeface="STKaiti" charset="-122"/>
              </a:rPr>
              <a:t>S1</a:t>
            </a:r>
            <a:r>
              <a:rPr kumimoji="1" lang="zh-CN" altLang="en-US" sz="2800" dirty="0">
                <a:latin typeface="STKaiti" charset="-122"/>
                <a:ea typeface="STKaiti" charset="-122"/>
                <a:cs typeface="STKaiti" charset="-122"/>
              </a:rPr>
              <a:t>，</a:t>
            </a:r>
            <a:r>
              <a:rPr kumimoji="1" lang="en-US" altLang="zh-CN" sz="2800" dirty="0">
                <a:latin typeface="STKaiti" charset="-122"/>
                <a:ea typeface="STKaiti" charset="-122"/>
                <a:cs typeface="STKaiti" charset="-122"/>
              </a:rPr>
              <a:t>3</a:t>
            </a:r>
            <a:r>
              <a:rPr kumimoji="1" lang="zh-CN" altLang="en-US" sz="2800" dirty="0">
                <a:latin typeface="STKaiti" charset="-122"/>
                <a:ea typeface="STKaiti" charset="-122"/>
                <a:cs typeface="STKaiti" charset="-122"/>
              </a:rPr>
              <a:t>和</a:t>
            </a:r>
            <a:r>
              <a:rPr kumimoji="1" lang="en-US" altLang="zh-CN" sz="2800" dirty="0">
                <a:latin typeface="STKaiti" charset="-122"/>
                <a:ea typeface="STKaiti" charset="-122"/>
                <a:cs typeface="STKaiti" charset="-122"/>
              </a:rPr>
              <a:t>5</a:t>
            </a:r>
            <a:r>
              <a:rPr kumimoji="1" lang="zh-CN" altLang="en-US" sz="2800" dirty="0">
                <a:latin typeface="STKaiti" charset="-122"/>
                <a:ea typeface="STKaiti" charset="-122"/>
                <a:cs typeface="STKaiti" charset="-122"/>
              </a:rPr>
              <a:t>比较，</a:t>
            </a:r>
            <a:r>
              <a:rPr kumimoji="1" lang="en-US" altLang="zh-CN" sz="2800" dirty="0">
                <a:latin typeface="STKaiti" charset="-122"/>
                <a:ea typeface="STKaiti" charset="-122"/>
                <a:cs typeface="STKaiti" charset="-122"/>
              </a:rPr>
              <a:t>3&lt;5</a:t>
            </a:r>
            <a:r>
              <a:rPr kumimoji="1" lang="zh-CN" altLang="en-US" sz="2800" dirty="0">
                <a:latin typeface="STKaiti" charset="-122"/>
                <a:ea typeface="STKaiti" charset="-122"/>
                <a:cs typeface="STKaiti" charset="-122"/>
              </a:rPr>
              <a:t>，将</a:t>
            </a:r>
            <a:r>
              <a:rPr kumimoji="1" lang="en-US" altLang="zh-CN" sz="2800" dirty="0">
                <a:latin typeface="STKaiti" charset="-122"/>
                <a:ea typeface="STKaiti" charset="-122"/>
                <a:cs typeface="STKaiti" charset="-122"/>
              </a:rPr>
              <a:t>3</a:t>
            </a:r>
            <a:r>
              <a:rPr kumimoji="1" lang="zh-CN" altLang="en-US" sz="2800" dirty="0">
                <a:latin typeface="STKaiti" charset="-122"/>
                <a:ea typeface="STKaiti" charset="-122"/>
                <a:cs typeface="STKaiti" charset="-122"/>
              </a:rPr>
              <a:t>压入</a:t>
            </a:r>
            <a:r>
              <a:rPr kumimoji="1" lang="en-US" altLang="zh-CN" sz="2800" dirty="0">
                <a:latin typeface="STKaiti" charset="-122"/>
                <a:ea typeface="STKaiti" charset="-122"/>
                <a:cs typeface="STKaiti" charset="-122"/>
              </a:rPr>
              <a:t>S2</a:t>
            </a:r>
          </a:p>
        </p:txBody>
      </p:sp>
    </p:spTree>
    <p:extLst>
      <p:ext uri="{BB962C8B-B14F-4D97-AF65-F5344CB8AC3E}">
        <p14:creationId xmlns:p14="http://schemas.microsoft.com/office/powerpoint/2010/main" val="919553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468824"/>
            <a:ext cx="8807116" cy="646331"/>
          </a:xfrm>
          <a:prstGeom prst="rect">
            <a:avLst/>
          </a:prstGeom>
          <a:noFill/>
          <a:ln w="15875">
            <a:noFill/>
          </a:ln>
        </p:spPr>
        <p:txBody>
          <a:bodyPr wrap="square" rtlCol="0">
            <a:spAutoFit/>
          </a:bodyPr>
          <a:lstStyle/>
          <a:p>
            <a:pPr lvl="0" defTabSz="914400">
              <a:defRPr/>
            </a:pPr>
            <a:r>
              <a:rPr kumimoji="1" lang="zh-CN" altLang="en-US" sz="3600" dirty="0">
                <a:latin typeface="SimHei" panose="02010609060101010101" pitchFamily="49" charset="-122"/>
                <a:ea typeface="SimHei" panose="02010609060101010101" pitchFamily="49" charset="-122"/>
                <a:cs typeface="STKaiti" charset="-122"/>
              </a:rPr>
              <a:t>例</a:t>
            </a:r>
            <a:r>
              <a:rPr kumimoji="1" lang="en-US" altLang="zh-CN" sz="3600" dirty="0">
                <a:latin typeface="SimHei" panose="02010609060101010101" pitchFamily="49" charset="-122"/>
                <a:ea typeface="SimHei" panose="02010609060101010101" pitchFamily="49" charset="-122"/>
                <a:cs typeface="STKaiti" charset="-122"/>
              </a:rPr>
              <a:t>1</a:t>
            </a:r>
            <a:r>
              <a:rPr kumimoji="1" lang="zh-CN" altLang="en-US" sz="3600" dirty="0">
                <a:latin typeface="SimHei" panose="02010609060101010101" pitchFamily="49" charset="-122"/>
                <a:ea typeface="SimHei" panose="02010609060101010101" pitchFamily="49" charset="-122"/>
                <a:cs typeface="STKaiti" charset="-122"/>
              </a:rPr>
              <a:t>：利用</a:t>
            </a:r>
            <a:r>
              <a:rPr kumimoji="1" lang="zh-CN" altLang="en-US" sz="3600" b="1" dirty="0">
                <a:latin typeface="SimHei" panose="02010609060101010101" pitchFamily="49" charset="-122"/>
                <a:ea typeface="SimHei" panose="02010609060101010101" pitchFamily="49" charset="-122"/>
                <a:cs typeface="STKaiti" charset="-122"/>
              </a:rPr>
              <a:t>栈输出降序排列（借助辅助栈）</a:t>
            </a:r>
            <a:endParaRPr kumimoji="1" lang="en-US" altLang="zh-CN" sz="3600" dirty="0">
              <a:solidFill>
                <a:srgbClr val="C00000"/>
              </a:solidFill>
              <a:latin typeface="SimHei" panose="02010609060101010101" pitchFamily="49" charset="-122"/>
              <a:ea typeface="SimHei" panose="02010609060101010101" pitchFamily="49" charset="-122"/>
              <a:cs typeface="STKaiti" charset="-122"/>
            </a:endParaRPr>
          </a:p>
        </p:txBody>
      </p:sp>
      <p:sp>
        <p:nvSpPr>
          <p:cNvPr id="6" name="文本框 5">
            <a:extLst>
              <a:ext uri="{FF2B5EF4-FFF2-40B4-BE49-F238E27FC236}">
                <a16:creationId xmlns:a16="http://schemas.microsoft.com/office/drawing/2014/main" id="{AB94812E-260B-E90E-5687-0CCB1E99AB32}"/>
              </a:ext>
            </a:extLst>
          </p:cNvPr>
          <p:cNvSpPr txBox="1"/>
          <p:nvPr/>
        </p:nvSpPr>
        <p:spPr>
          <a:xfrm>
            <a:off x="0" y="0"/>
            <a:ext cx="10784806" cy="830997"/>
          </a:xfrm>
          <a:prstGeom prst="rect">
            <a:avLst/>
          </a:prstGeom>
          <a:noFill/>
        </p:spPr>
        <p:txBody>
          <a:bodyPr wrap="square" rtlCol="0">
            <a:spAutoFit/>
          </a:bodyPr>
          <a:lstStyle/>
          <a:p>
            <a:r>
              <a:rPr kumimoji="1" lang="zh-CN" altLang="en-US" sz="4800" b="1" dirty="0">
                <a:latin typeface="STKaiti" charset="-122"/>
                <a:ea typeface="STKaiti" charset="-122"/>
                <a:cs typeface="STKaiti" charset="-122"/>
              </a:rPr>
              <a:t>顺序栈</a:t>
            </a:r>
            <a:endParaRPr kumimoji="1" lang="en-US" altLang="zh-CN" sz="4800" b="1" dirty="0">
              <a:latin typeface="STKaiti" charset="-122"/>
              <a:ea typeface="STKaiti" charset="-122"/>
              <a:cs typeface="STKaiti" charset="-122"/>
            </a:endParaRPr>
          </a:p>
        </p:txBody>
      </p:sp>
      <p:sp>
        <p:nvSpPr>
          <p:cNvPr id="2" name="矩形 1">
            <a:extLst>
              <a:ext uri="{FF2B5EF4-FFF2-40B4-BE49-F238E27FC236}">
                <a16:creationId xmlns:a16="http://schemas.microsoft.com/office/drawing/2014/main" id="{E50073CE-DD71-1ABD-43BB-14E4BC63C84D}"/>
              </a:ext>
            </a:extLst>
          </p:cNvPr>
          <p:cNvSpPr/>
          <p:nvPr/>
        </p:nvSpPr>
        <p:spPr>
          <a:xfrm>
            <a:off x="767011" y="43434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3" name="矩形 2">
            <a:extLst>
              <a:ext uri="{FF2B5EF4-FFF2-40B4-BE49-F238E27FC236}">
                <a16:creationId xmlns:a16="http://schemas.microsoft.com/office/drawing/2014/main" id="{0D3F4FE6-D713-D403-3AFA-99AC47D3B9D5}"/>
              </a:ext>
            </a:extLst>
          </p:cNvPr>
          <p:cNvSpPr/>
          <p:nvPr/>
        </p:nvSpPr>
        <p:spPr>
          <a:xfrm>
            <a:off x="767011" y="38862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5" name="矩形 4">
            <a:extLst>
              <a:ext uri="{FF2B5EF4-FFF2-40B4-BE49-F238E27FC236}">
                <a16:creationId xmlns:a16="http://schemas.microsoft.com/office/drawing/2014/main" id="{08F81972-97C8-D014-D17C-3F2D966C5919}"/>
              </a:ext>
            </a:extLst>
          </p:cNvPr>
          <p:cNvSpPr/>
          <p:nvPr/>
        </p:nvSpPr>
        <p:spPr>
          <a:xfrm>
            <a:off x="767011" y="34290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7" name="矩形 6">
            <a:extLst>
              <a:ext uri="{FF2B5EF4-FFF2-40B4-BE49-F238E27FC236}">
                <a16:creationId xmlns:a16="http://schemas.microsoft.com/office/drawing/2014/main" id="{B0DD597B-4906-3B7D-10D7-B01C2EA15E96}"/>
              </a:ext>
            </a:extLst>
          </p:cNvPr>
          <p:cNvSpPr/>
          <p:nvPr/>
        </p:nvSpPr>
        <p:spPr>
          <a:xfrm>
            <a:off x="767011" y="48006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7" name="矩形 16">
            <a:extLst>
              <a:ext uri="{FF2B5EF4-FFF2-40B4-BE49-F238E27FC236}">
                <a16:creationId xmlns:a16="http://schemas.microsoft.com/office/drawing/2014/main" id="{F22F6C46-2BB3-CD63-9B47-493024E00919}"/>
              </a:ext>
            </a:extLst>
          </p:cNvPr>
          <p:cNvSpPr/>
          <p:nvPr/>
        </p:nvSpPr>
        <p:spPr>
          <a:xfrm>
            <a:off x="767010" y="29718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8" name="矩形 7">
            <a:extLst>
              <a:ext uri="{FF2B5EF4-FFF2-40B4-BE49-F238E27FC236}">
                <a16:creationId xmlns:a16="http://schemas.microsoft.com/office/drawing/2014/main" id="{80429CE5-8BF7-4C91-1B42-E4BE9996AECE}"/>
              </a:ext>
            </a:extLst>
          </p:cNvPr>
          <p:cNvSpPr/>
          <p:nvPr/>
        </p:nvSpPr>
        <p:spPr>
          <a:xfrm>
            <a:off x="3133222" y="43434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5</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9" name="矩形 8">
            <a:extLst>
              <a:ext uri="{FF2B5EF4-FFF2-40B4-BE49-F238E27FC236}">
                <a16:creationId xmlns:a16="http://schemas.microsoft.com/office/drawing/2014/main" id="{C5619BAD-6D29-EFD0-8A91-BA939743257F}"/>
              </a:ext>
            </a:extLst>
          </p:cNvPr>
          <p:cNvSpPr/>
          <p:nvPr/>
        </p:nvSpPr>
        <p:spPr>
          <a:xfrm>
            <a:off x="3133222" y="38862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3</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0" name="矩形 9">
            <a:extLst>
              <a:ext uri="{FF2B5EF4-FFF2-40B4-BE49-F238E27FC236}">
                <a16:creationId xmlns:a16="http://schemas.microsoft.com/office/drawing/2014/main" id="{E7F8F0DC-1708-02AF-1F39-80061EA35C83}"/>
              </a:ext>
            </a:extLst>
          </p:cNvPr>
          <p:cNvSpPr/>
          <p:nvPr/>
        </p:nvSpPr>
        <p:spPr>
          <a:xfrm>
            <a:off x="3133222" y="34290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2</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1" name="矩形 10">
            <a:extLst>
              <a:ext uri="{FF2B5EF4-FFF2-40B4-BE49-F238E27FC236}">
                <a16:creationId xmlns:a16="http://schemas.microsoft.com/office/drawing/2014/main" id="{7EAC188F-0389-A8CA-3A99-F733C0F548FF}"/>
              </a:ext>
            </a:extLst>
          </p:cNvPr>
          <p:cNvSpPr/>
          <p:nvPr/>
        </p:nvSpPr>
        <p:spPr>
          <a:xfrm>
            <a:off x="3133222" y="48006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9</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2" name="矩形 11">
            <a:extLst>
              <a:ext uri="{FF2B5EF4-FFF2-40B4-BE49-F238E27FC236}">
                <a16:creationId xmlns:a16="http://schemas.microsoft.com/office/drawing/2014/main" id="{F9D51BF0-655E-504F-2750-58627C2FC313}"/>
              </a:ext>
            </a:extLst>
          </p:cNvPr>
          <p:cNvSpPr/>
          <p:nvPr/>
        </p:nvSpPr>
        <p:spPr>
          <a:xfrm>
            <a:off x="3133221" y="29718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1</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3" name="文本框 12">
            <a:extLst>
              <a:ext uri="{FF2B5EF4-FFF2-40B4-BE49-F238E27FC236}">
                <a16:creationId xmlns:a16="http://schemas.microsoft.com/office/drawing/2014/main" id="{96F8B7FA-EC36-4704-69D8-2BB6AF95559C}"/>
              </a:ext>
            </a:extLst>
          </p:cNvPr>
          <p:cNvSpPr txBox="1"/>
          <p:nvPr/>
        </p:nvSpPr>
        <p:spPr>
          <a:xfrm>
            <a:off x="767010" y="5453390"/>
            <a:ext cx="4935957" cy="523220"/>
          </a:xfrm>
          <a:prstGeom prst="rect">
            <a:avLst/>
          </a:prstGeom>
          <a:noFill/>
          <a:ln w="15875">
            <a:noFill/>
          </a:ln>
        </p:spPr>
        <p:txBody>
          <a:bodyPr wrap="square" rtlCol="0">
            <a:spAutoFit/>
          </a:bodyPr>
          <a:lstStyle/>
          <a:p>
            <a:pPr lvl="0" defTabSz="914400">
              <a:defRPr/>
            </a:pPr>
            <a:r>
              <a:rPr kumimoji="1" lang="zh-CN" altLang="en-US" sz="2800" dirty="0">
                <a:solidFill>
                  <a:srgbClr val="C00000"/>
                </a:solidFill>
                <a:latin typeface="STKaiti" charset="-122"/>
                <a:ea typeface="STKaiti" charset="-122"/>
                <a:cs typeface="STKaiti" charset="-122"/>
              </a:rPr>
              <a:t>原始栈</a:t>
            </a:r>
            <a:r>
              <a:rPr kumimoji="1" lang="en-US" altLang="zh-CN" sz="2800" dirty="0">
                <a:solidFill>
                  <a:srgbClr val="C00000"/>
                </a:solidFill>
                <a:latin typeface="STKaiti" charset="-122"/>
                <a:ea typeface="STKaiti" charset="-122"/>
                <a:cs typeface="STKaiti" charset="-122"/>
              </a:rPr>
              <a:t>S1</a:t>
            </a:r>
            <a:r>
              <a:rPr kumimoji="1" lang="zh-CN" altLang="en-US" sz="2800" dirty="0">
                <a:solidFill>
                  <a:srgbClr val="C00000"/>
                </a:solidFill>
                <a:latin typeface="STKaiti" charset="-122"/>
                <a:ea typeface="STKaiti" charset="-122"/>
                <a:cs typeface="STKaiti" charset="-122"/>
              </a:rPr>
              <a:t>             辅助栈</a:t>
            </a:r>
            <a:r>
              <a:rPr kumimoji="1" lang="en-US" altLang="zh-CN" sz="2800" dirty="0">
                <a:solidFill>
                  <a:srgbClr val="C00000"/>
                </a:solidFill>
                <a:latin typeface="STKaiti" charset="-122"/>
                <a:ea typeface="STKaiti" charset="-122"/>
                <a:cs typeface="STKaiti" charset="-122"/>
              </a:rPr>
              <a:t>S2</a:t>
            </a:r>
          </a:p>
        </p:txBody>
      </p:sp>
      <p:sp>
        <p:nvSpPr>
          <p:cNvPr id="14" name="文本框 13">
            <a:extLst>
              <a:ext uri="{FF2B5EF4-FFF2-40B4-BE49-F238E27FC236}">
                <a16:creationId xmlns:a16="http://schemas.microsoft.com/office/drawing/2014/main" id="{D43993D1-71C2-7B6F-4026-989C3EA59C74}"/>
              </a:ext>
            </a:extLst>
          </p:cNvPr>
          <p:cNvSpPr txBox="1"/>
          <p:nvPr/>
        </p:nvSpPr>
        <p:spPr>
          <a:xfrm>
            <a:off x="767009" y="2398187"/>
            <a:ext cx="4250159" cy="523220"/>
          </a:xfrm>
          <a:prstGeom prst="rect">
            <a:avLst/>
          </a:prstGeom>
          <a:noFill/>
          <a:ln w="15875">
            <a:noFill/>
          </a:ln>
        </p:spPr>
        <p:txBody>
          <a:bodyPr wrap="square" rtlCol="0">
            <a:spAutoFit/>
          </a:bodyPr>
          <a:lstStyle/>
          <a:p>
            <a:pPr lvl="0" defTabSz="914400">
              <a:defRPr/>
            </a:pPr>
            <a:r>
              <a:rPr kumimoji="1" lang="zh-CN" altLang="en-US" sz="2800" dirty="0">
                <a:solidFill>
                  <a:srgbClr val="C00000"/>
                </a:solidFill>
                <a:latin typeface="STKaiti" charset="-122"/>
                <a:ea typeface="STKaiti" charset="-122"/>
                <a:cs typeface="STKaiti" charset="-122"/>
              </a:rPr>
              <a:t>栈顶元素</a:t>
            </a:r>
            <a:r>
              <a:rPr kumimoji="1" lang="en-US" altLang="zh-CN" sz="2800" dirty="0">
                <a:solidFill>
                  <a:srgbClr val="C00000"/>
                </a:solidFill>
                <a:latin typeface="STKaiti" charset="-122"/>
                <a:ea typeface="STKaiti" charset="-122"/>
                <a:cs typeface="STKaiti" charset="-122"/>
              </a:rPr>
              <a:t>a</a:t>
            </a:r>
            <a:r>
              <a:rPr kumimoji="1" lang="zh-CN" altLang="en-US" sz="2800" dirty="0">
                <a:solidFill>
                  <a:srgbClr val="C00000"/>
                </a:solidFill>
                <a:latin typeface="STKaiti" charset="-122"/>
                <a:ea typeface="STKaiti" charset="-122"/>
                <a:cs typeface="STKaiti" charset="-122"/>
              </a:rPr>
              <a:t>         栈顶元素</a:t>
            </a:r>
            <a:r>
              <a:rPr kumimoji="1" lang="en-US" altLang="zh-CN" sz="2800" dirty="0">
                <a:solidFill>
                  <a:srgbClr val="C00000"/>
                </a:solidFill>
                <a:latin typeface="STKaiti" charset="-122"/>
                <a:ea typeface="STKaiti" charset="-122"/>
                <a:cs typeface="STKaiti" charset="-122"/>
              </a:rPr>
              <a:t>b</a:t>
            </a:r>
          </a:p>
        </p:txBody>
      </p:sp>
      <p:sp>
        <p:nvSpPr>
          <p:cNvPr id="16" name="文本框 15">
            <a:extLst>
              <a:ext uri="{FF2B5EF4-FFF2-40B4-BE49-F238E27FC236}">
                <a16:creationId xmlns:a16="http://schemas.microsoft.com/office/drawing/2014/main" id="{81745190-F066-33E0-28E4-09F6B1252CF5}"/>
              </a:ext>
            </a:extLst>
          </p:cNvPr>
          <p:cNvSpPr txBox="1"/>
          <p:nvPr/>
        </p:nvSpPr>
        <p:spPr>
          <a:xfrm>
            <a:off x="5392403" y="2774404"/>
            <a:ext cx="6692065" cy="1384995"/>
          </a:xfrm>
          <a:prstGeom prst="rect">
            <a:avLst/>
          </a:prstGeom>
          <a:noFill/>
          <a:ln w="15875">
            <a:noFill/>
          </a:ln>
        </p:spPr>
        <p:txBody>
          <a:bodyPr wrap="square" rtlCol="0">
            <a:spAutoFit/>
          </a:bodyPr>
          <a:lstStyle/>
          <a:p>
            <a:pPr lvl="0" defTabSz="914400">
              <a:defRPr/>
            </a:pPr>
            <a:r>
              <a:rPr kumimoji="1" lang="zh-CN" altLang="en-US" sz="2800" dirty="0">
                <a:latin typeface="STKaiti" charset="-122"/>
                <a:ea typeface="STKaiti" charset="-122"/>
                <a:cs typeface="STKaiti" charset="-122"/>
              </a:rPr>
              <a:t>将</a:t>
            </a:r>
            <a:r>
              <a:rPr kumimoji="1" lang="en-US" altLang="zh-CN" sz="2800" dirty="0">
                <a:latin typeface="STKaiti" charset="-122"/>
                <a:ea typeface="STKaiti" charset="-122"/>
                <a:cs typeface="STKaiti" charset="-122"/>
              </a:rPr>
              <a:t>S2</a:t>
            </a:r>
            <a:r>
              <a:rPr kumimoji="1" lang="zh-CN" altLang="en-US" sz="2800" dirty="0">
                <a:latin typeface="STKaiti" charset="-122"/>
                <a:ea typeface="STKaiti" charset="-122"/>
                <a:cs typeface="STKaiti" charset="-122"/>
              </a:rPr>
              <a:t>中的元素依次出栈，依次入栈</a:t>
            </a:r>
            <a:r>
              <a:rPr kumimoji="1" lang="en-US" altLang="zh-CN" sz="2800" dirty="0">
                <a:latin typeface="STKaiti" charset="-122"/>
                <a:ea typeface="STKaiti" charset="-122"/>
                <a:cs typeface="STKaiti" charset="-122"/>
              </a:rPr>
              <a:t>S1</a:t>
            </a:r>
          </a:p>
          <a:p>
            <a:pPr lvl="0" defTabSz="914400">
              <a:defRPr/>
            </a:pPr>
            <a:endParaRPr kumimoji="1" lang="en-US" altLang="zh-CN" sz="2800" dirty="0">
              <a:latin typeface="STKaiti" charset="-122"/>
              <a:ea typeface="STKaiti" charset="-122"/>
              <a:cs typeface="STKaiti" charset="-122"/>
            </a:endParaRPr>
          </a:p>
          <a:p>
            <a:pPr lvl="0" defTabSz="914400">
              <a:defRPr/>
            </a:pPr>
            <a:r>
              <a:rPr kumimoji="1" lang="zh-CN" altLang="en-US" sz="2800" dirty="0">
                <a:latin typeface="STKaiti" charset="-122"/>
                <a:ea typeface="STKaiti" charset="-122"/>
                <a:cs typeface="STKaiti" charset="-122"/>
              </a:rPr>
              <a:t>从</a:t>
            </a:r>
            <a:r>
              <a:rPr kumimoji="1" lang="en-US" altLang="zh-CN" sz="2800" dirty="0">
                <a:latin typeface="STKaiti" charset="-122"/>
                <a:ea typeface="STKaiti" charset="-122"/>
                <a:cs typeface="STKaiti" charset="-122"/>
              </a:rPr>
              <a:t>S1</a:t>
            </a:r>
            <a:r>
              <a:rPr kumimoji="1" lang="zh-CN" altLang="en-US" sz="2800" dirty="0">
                <a:latin typeface="STKaiti" charset="-122"/>
                <a:ea typeface="STKaiti" charset="-122"/>
                <a:cs typeface="STKaiti" charset="-122"/>
              </a:rPr>
              <a:t>栈中出栈的序列为：</a:t>
            </a:r>
            <a:r>
              <a:rPr kumimoji="1" lang="en-US" altLang="zh-CN" sz="2800" dirty="0">
                <a:latin typeface="STKaiti" charset="-122"/>
                <a:ea typeface="STKaiti" charset="-122"/>
                <a:cs typeface="STKaiti" charset="-122"/>
              </a:rPr>
              <a:t>9,5,3,2,1</a:t>
            </a:r>
          </a:p>
        </p:txBody>
      </p:sp>
    </p:spTree>
    <p:extLst>
      <p:ext uri="{BB962C8B-B14F-4D97-AF65-F5344CB8AC3E}">
        <p14:creationId xmlns:p14="http://schemas.microsoft.com/office/powerpoint/2010/main" val="4056374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468824"/>
            <a:ext cx="11081084" cy="646331"/>
          </a:xfrm>
          <a:prstGeom prst="rect">
            <a:avLst/>
          </a:prstGeom>
          <a:noFill/>
          <a:ln w="15875">
            <a:noFill/>
          </a:ln>
        </p:spPr>
        <p:txBody>
          <a:bodyPr wrap="square" rtlCol="0">
            <a:spAutoFit/>
          </a:bodyPr>
          <a:lstStyle/>
          <a:p>
            <a:pPr lvl="0" defTabSz="914400">
              <a:defRPr/>
            </a:pPr>
            <a:r>
              <a:rPr kumimoji="1" lang="zh-CN" altLang="en-US" sz="3600" dirty="0">
                <a:latin typeface="SimHei" panose="02010609060101010101" pitchFamily="49" charset="-122"/>
                <a:ea typeface="SimHei" panose="02010609060101010101" pitchFamily="49" charset="-122"/>
                <a:cs typeface="STKaiti" charset="-122"/>
              </a:rPr>
              <a:t>例</a:t>
            </a:r>
            <a:r>
              <a:rPr kumimoji="1" lang="en-US" altLang="zh-CN" sz="3600" dirty="0">
                <a:latin typeface="SimHei" panose="02010609060101010101" pitchFamily="49" charset="-122"/>
                <a:ea typeface="SimHei" panose="02010609060101010101" pitchFamily="49" charset="-122"/>
                <a:cs typeface="STKaiti" charset="-122"/>
              </a:rPr>
              <a:t>1</a:t>
            </a:r>
            <a:r>
              <a:rPr kumimoji="1" lang="zh-CN" altLang="en-US" sz="3600" dirty="0">
                <a:latin typeface="SimHei" panose="02010609060101010101" pitchFamily="49" charset="-122"/>
                <a:ea typeface="SimHei" panose="02010609060101010101" pitchFamily="49" charset="-122"/>
                <a:cs typeface="STKaiti" charset="-122"/>
              </a:rPr>
              <a:t>：实现</a:t>
            </a:r>
            <a:r>
              <a:rPr kumimoji="1" lang="zh-CN" altLang="en-US" sz="3600" b="1" dirty="0">
                <a:latin typeface="SimHei" panose="02010609060101010101" pitchFamily="49" charset="-122"/>
                <a:ea typeface="SimHei" panose="02010609060101010101" pitchFamily="49" charset="-122"/>
                <a:cs typeface="STKaiti" charset="-122"/>
              </a:rPr>
              <a:t>将一个栈进行降序排列（栈顶元素最小）</a:t>
            </a:r>
            <a:endParaRPr kumimoji="1" lang="en-US" altLang="zh-CN" sz="3600" dirty="0">
              <a:solidFill>
                <a:srgbClr val="C00000"/>
              </a:solidFill>
              <a:latin typeface="SimHei" panose="02010609060101010101" pitchFamily="49" charset="-122"/>
              <a:ea typeface="SimHei" panose="02010609060101010101" pitchFamily="49" charset="-122"/>
              <a:cs typeface="STKaiti" charset="-122"/>
            </a:endParaRPr>
          </a:p>
        </p:txBody>
      </p:sp>
      <p:sp>
        <p:nvSpPr>
          <p:cNvPr id="6" name="文本框 5">
            <a:extLst>
              <a:ext uri="{FF2B5EF4-FFF2-40B4-BE49-F238E27FC236}">
                <a16:creationId xmlns:a16="http://schemas.microsoft.com/office/drawing/2014/main" id="{AB94812E-260B-E90E-5687-0CCB1E99AB32}"/>
              </a:ext>
            </a:extLst>
          </p:cNvPr>
          <p:cNvSpPr txBox="1"/>
          <p:nvPr/>
        </p:nvSpPr>
        <p:spPr>
          <a:xfrm>
            <a:off x="0" y="0"/>
            <a:ext cx="10784806" cy="830997"/>
          </a:xfrm>
          <a:prstGeom prst="rect">
            <a:avLst/>
          </a:prstGeom>
          <a:noFill/>
        </p:spPr>
        <p:txBody>
          <a:bodyPr wrap="square" rtlCol="0">
            <a:spAutoFit/>
          </a:bodyPr>
          <a:lstStyle/>
          <a:p>
            <a:r>
              <a:rPr kumimoji="1" lang="zh-CN" altLang="en-US" sz="4800" b="1" dirty="0">
                <a:latin typeface="STKaiti" charset="-122"/>
                <a:ea typeface="STKaiti" charset="-122"/>
                <a:cs typeface="STKaiti" charset="-122"/>
              </a:rPr>
              <a:t>顺序栈</a:t>
            </a:r>
            <a:endParaRPr kumimoji="1" lang="en-US" altLang="zh-CN" sz="4800" b="1" dirty="0">
              <a:latin typeface="STKaiti" charset="-122"/>
              <a:ea typeface="STKaiti" charset="-122"/>
              <a:cs typeface="STKaiti" charset="-122"/>
            </a:endParaRPr>
          </a:p>
        </p:txBody>
      </p:sp>
      <p:sp>
        <p:nvSpPr>
          <p:cNvPr id="2" name="矩形 1">
            <a:extLst>
              <a:ext uri="{FF2B5EF4-FFF2-40B4-BE49-F238E27FC236}">
                <a16:creationId xmlns:a16="http://schemas.microsoft.com/office/drawing/2014/main" id="{E50073CE-DD71-1ABD-43BB-14E4BC63C84D}"/>
              </a:ext>
            </a:extLst>
          </p:cNvPr>
          <p:cNvSpPr/>
          <p:nvPr/>
        </p:nvSpPr>
        <p:spPr>
          <a:xfrm>
            <a:off x="1885948" y="43434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6</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3" name="矩形 2">
            <a:extLst>
              <a:ext uri="{FF2B5EF4-FFF2-40B4-BE49-F238E27FC236}">
                <a16:creationId xmlns:a16="http://schemas.microsoft.com/office/drawing/2014/main" id="{0D3F4FE6-D713-D403-3AFA-99AC47D3B9D5}"/>
              </a:ext>
            </a:extLst>
          </p:cNvPr>
          <p:cNvSpPr/>
          <p:nvPr/>
        </p:nvSpPr>
        <p:spPr>
          <a:xfrm>
            <a:off x="1885948" y="38862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3</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5" name="矩形 4">
            <a:extLst>
              <a:ext uri="{FF2B5EF4-FFF2-40B4-BE49-F238E27FC236}">
                <a16:creationId xmlns:a16="http://schemas.microsoft.com/office/drawing/2014/main" id="{08F81972-97C8-D014-D17C-3F2D966C5919}"/>
              </a:ext>
            </a:extLst>
          </p:cNvPr>
          <p:cNvSpPr/>
          <p:nvPr/>
        </p:nvSpPr>
        <p:spPr>
          <a:xfrm>
            <a:off x="1885948" y="34290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5</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7" name="矩形 6">
            <a:extLst>
              <a:ext uri="{FF2B5EF4-FFF2-40B4-BE49-F238E27FC236}">
                <a16:creationId xmlns:a16="http://schemas.microsoft.com/office/drawing/2014/main" id="{B0DD597B-4906-3B7D-10D7-B01C2EA15E96}"/>
              </a:ext>
            </a:extLst>
          </p:cNvPr>
          <p:cNvSpPr/>
          <p:nvPr/>
        </p:nvSpPr>
        <p:spPr>
          <a:xfrm>
            <a:off x="1885948" y="48006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1</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1" name="矩形 10">
            <a:extLst>
              <a:ext uri="{FF2B5EF4-FFF2-40B4-BE49-F238E27FC236}">
                <a16:creationId xmlns:a16="http://schemas.microsoft.com/office/drawing/2014/main" id="{43C6F808-5743-E342-F5D7-E48D6DF217D8}"/>
              </a:ext>
            </a:extLst>
          </p:cNvPr>
          <p:cNvSpPr/>
          <p:nvPr/>
        </p:nvSpPr>
        <p:spPr>
          <a:xfrm>
            <a:off x="6338886" y="43434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5</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2" name="矩形 11">
            <a:extLst>
              <a:ext uri="{FF2B5EF4-FFF2-40B4-BE49-F238E27FC236}">
                <a16:creationId xmlns:a16="http://schemas.microsoft.com/office/drawing/2014/main" id="{F2F16BB6-83EF-B435-A28A-C106DD8AE264}"/>
              </a:ext>
            </a:extLst>
          </p:cNvPr>
          <p:cNvSpPr/>
          <p:nvPr/>
        </p:nvSpPr>
        <p:spPr>
          <a:xfrm>
            <a:off x="6338886" y="38862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3</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3" name="矩形 12">
            <a:extLst>
              <a:ext uri="{FF2B5EF4-FFF2-40B4-BE49-F238E27FC236}">
                <a16:creationId xmlns:a16="http://schemas.microsoft.com/office/drawing/2014/main" id="{D75A0FBD-EBC7-0A04-D23D-E359EBB70BC4}"/>
              </a:ext>
            </a:extLst>
          </p:cNvPr>
          <p:cNvSpPr/>
          <p:nvPr/>
        </p:nvSpPr>
        <p:spPr>
          <a:xfrm>
            <a:off x="6338886" y="34290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1</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4" name="矩形 13">
            <a:extLst>
              <a:ext uri="{FF2B5EF4-FFF2-40B4-BE49-F238E27FC236}">
                <a16:creationId xmlns:a16="http://schemas.microsoft.com/office/drawing/2014/main" id="{CBD48A0D-2C67-CD59-F6F0-BC54D19E2D89}"/>
              </a:ext>
            </a:extLst>
          </p:cNvPr>
          <p:cNvSpPr/>
          <p:nvPr/>
        </p:nvSpPr>
        <p:spPr>
          <a:xfrm>
            <a:off x="6338886" y="48006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6</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5" name="右箭头 14">
            <a:extLst>
              <a:ext uri="{FF2B5EF4-FFF2-40B4-BE49-F238E27FC236}">
                <a16:creationId xmlns:a16="http://schemas.microsoft.com/office/drawing/2014/main" id="{C3B65078-4D29-E05C-0FAC-01E22C357503}"/>
              </a:ext>
            </a:extLst>
          </p:cNvPr>
          <p:cNvSpPr/>
          <p:nvPr/>
        </p:nvSpPr>
        <p:spPr>
          <a:xfrm>
            <a:off x="4457700" y="4186238"/>
            <a:ext cx="1243012" cy="4429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731536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7282F944-B82D-DE3B-1AE5-5F6D399F4CBD}"/>
              </a:ext>
            </a:extLst>
          </p:cNvPr>
          <p:cNvSpPr>
            <a:spLocks noGrp="1"/>
          </p:cNvSpPr>
          <p:nvPr>
            <p:ph type="title"/>
          </p:nvPr>
        </p:nvSpPr>
        <p:spPr>
          <a:xfrm>
            <a:off x="0" y="0"/>
            <a:ext cx="8596668" cy="807192"/>
          </a:xfrm>
        </p:spPr>
        <p:txBody>
          <a:bodyPr>
            <a:normAutofit/>
          </a:bodyPr>
          <a:lstStyle/>
          <a:p>
            <a:r>
              <a:rPr kumimoji="1" lang="zh-CN" altLang="en-US" sz="4000" b="1" dirty="0">
                <a:solidFill>
                  <a:schemeClr val="tx2"/>
                </a:solidFill>
                <a:latin typeface="STKaiti" charset="-122"/>
                <a:ea typeface="STKaiti" charset="-122"/>
                <a:cs typeface="STKaiti" charset="-122"/>
              </a:rPr>
              <a:t>第</a:t>
            </a:r>
            <a:r>
              <a:rPr kumimoji="1" lang="en-US" altLang="zh-CN" sz="4000" b="1" dirty="0">
                <a:solidFill>
                  <a:schemeClr val="tx2"/>
                </a:solidFill>
                <a:latin typeface="STKaiti" charset="-122"/>
                <a:ea typeface="STKaiti" charset="-122"/>
                <a:cs typeface="STKaiti" charset="-122"/>
              </a:rPr>
              <a:t>2</a:t>
            </a:r>
            <a:r>
              <a:rPr kumimoji="1" lang="zh-CN" altLang="en-US" sz="4000" b="1" dirty="0">
                <a:solidFill>
                  <a:schemeClr val="tx2"/>
                </a:solidFill>
                <a:latin typeface="STKaiti" charset="-122"/>
                <a:ea typeface="STKaiti" charset="-122"/>
                <a:cs typeface="STKaiti" charset="-122"/>
              </a:rPr>
              <a:t>章 线性表</a:t>
            </a:r>
            <a:r>
              <a:rPr kumimoji="1" lang="en-US" altLang="zh-CN" sz="4000" b="1" dirty="0">
                <a:solidFill>
                  <a:schemeClr val="tx2"/>
                </a:solidFill>
                <a:latin typeface="STKaiti" charset="-122"/>
                <a:ea typeface="STKaiti" charset="-122"/>
                <a:cs typeface="STKaiti" charset="-122"/>
              </a:rPr>
              <a:t>——</a:t>
            </a:r>
            <a:r>
              <a:rPr kumimoji="1" lang="zh-CN" altLang="en-US" sz="4000" b="1" dirty="0">
                <a:solidFill>
                  <a:schemeClr val="tx2"/>
                </a:solidFill>
                <a:latin typeface="STKaiti" charset="-122"/>
                <a:ea typeface="STKaiti" charset="-122"/>
                <a:cs typeface="STKaiti" charset="-122"/>
              </a:rPr>
              <a:t>循环链表</a:t>
            </a:r>
            <a:endParaRPr kumimoji="1" lang="zh-CN" altLang="en-US" sz="4000" b="1" dirty="0">
              <a:latin typeface="STKaiti" charset="-122"/>
              <a:ea typeface="STKaiti" charset="-122"/>
              <a:cs typeface="STKaiti" charset="-122"/>
            </a:endParaRPr>
          </a:p>
        </p:txBody>
      </p:sp>
      <p:sp>
        <p:nvSpPr>
          <p:cNvPr id="41" name="文本框 40">
            <a:extLst>
              <a:ext uri="{FF2B5EF4-FFF2-40B4-BE49-F238E27FC236}">
                <a16:creationId xmlns:a16="http://schemas.microsoft.com/office/drawing/2014/main" id="{DEA8185A-2383-4B4B-B33B-A315A692F259}"/>
              </a:ext>
            </a:extLst>
          </p:cNvPr>
          <p:cNvSpPr txBox="1"/>
          <p:nvPr/>
        </p:nvSpPr>
        <p:spPr>
          <a:xfrm>
            <a:off x="633253" y="1701210"/>
            <a:ext cx="11779728" cy="3539430"/>
          </a:xfrm>
          <a:prstGeom prst="rect">
            <a:avLst/>
          </a:prstGeom>
          <a:noFill/>
        </p:spPr>
        <p:txBody>
          <a:bodyPr wrap="square" rtlCol="0">
            <a:spAutoFit/>
          </a:bodyPr>
          <a:lstStyle/>
          <a:p>
            <a:r>
              <a:rPr lang="zh-CN" altLang="en-US" sz="2800" dirty="0">
                <a:latin typeface="+mn-ea"/>
              </a:rPr>
              <a:t>例如：约瑟夫环问题（经典的循环链表问题）</a:t>
            </a:r>
            <a:endParaRPr lang="en-US" altLang="zh-CN" sz="2800" dirty="0">
              <a:latin typeface="+mn-ea"/>
            </a:endParaRPr>
          </a:p>
          <a:p>
            <a:endParaRPr lang="en-US" altLang="zh-CN" sz="2800" dirty="0">
              <a:latin typeface="+mn-ea"/>
            </a:endParaRPr>
          </a:p>
          <a:p>
            <a:r>
              <a:rPr lang="zh-CN" altLang="en-US" sz="2800" dirty="0">
                <a:latin typeface="+mn-ea"/>
              </a:rPr>
              <a:t>题目：已知 </a:t>
            </a:r>
            <a:r>
              <a:rPr lang="en" altLang="zh-CN" sz="2800" dirty="0">
                <a:latin typeface="+mn-ea"/>
              </a:rPr>
              <a:t>n </a:t>
            </a:r>
            <a:r>
              <a:rPr lang="zh-CN" altLang="en-US" sz="2800" dirty="0">
                <a:latin typeface="+mn-ea"/>
              </a:rPr>
              <a:t>个人（以编号</a:t>
            </a:r>
            <a:r>
              <a:rPr lang="en-US" altLang="zh-CN" sz="2800" dirty="0">
                <a:latin typeface="+mn-ea"/>
              </a:rPr>
              <a:t>1</a:t>
            </a:r>
            <a:r>
              <a:rPr lang="zh-CN" altLang="en-US" sz="2800" dirty="0">
                <a:latin typeface="+mn-ea"/>
              </a:rPr>
              <a:t>，</a:t>
            </a:r>
            <a:r>
              <a:rPr lang="en-US" altLang="zh-CN" sz="2800" dirty="0">
                <a:latin typeface="+mn-ea"/>
              </a:rPr>
              <a:t>2</a:t>
            </a:r>
            <a:r>
              <a:rPr lang="zh-CN" altLang="en-US" sz="2800" dirty="0">
                <a:latin typeface="+mn-ea"/>
              </a:rPr>
              <a:t>，</a:t>
            </a:r>
            <a:r>
              <a:rPr lang="en-US" altLang="zh-CN" sz="2800" dirty="0">
                <a:latin typeface="+mn-ea"/>
              </a:rPr>
              <a:t>3</a:t>
            </a:r>
            <a:r>
              <a:rPr lang="zh-CN" altLang="en-US" sz="2800" dirty="0">
                <a:latin typeface="+mn-ea"/>
              </a:rPr>
              <a:t>，</a:t>
            </a:r>
            <a:r>
              <a:rPr lang="en-US" altLang="zh-CN" sz="2800" dirty="0">
                <a:latin typeface="+mn-ea"/>
              </a:rPr>
              <a:t>…</a:t>
            </a:r>
            <a:r>
              <a:rPr lang="zh-CN" altLang="en-US" sz="2800" dirty="0">
                <a:latin typeface="+mn-ea"/>
              </a:rPr>
              <a:t>，</a:t>
            </a:r>
            <a:r>
              <a:rPr lang="en" altLang="zh-CN" sz="2800" dirty="0">
                <a:latin typeface="+mn-ea"/>
              </a:rPr>
              <a:t>n</a:t>
            </a:r>
            <a:r>
              <a:rPr lang="zh-CN" altLang="en-US" sz="2800" dirty="0">
                <a:latin typeface="+mn-ea"/>
              </a:rPr>
              <a:t>分别表示）围坐在一张圆桌周围，从编号为 </a:t>
            </a:r>
            <a:r>
              <a:rPr lang="en" altLang="zh-CN" sz="2800" dirty="0">
                <a:latin typeface="+mn-ea"/>
              </a:rPr>
              <a:t>k </a:t>
            </a:r>
            <a:r>
              <a:rPr lang="zh-CN" altLang="en-US" sz="2800" dirty="0">
                <a:latin typeface="+mn-ea"/>
              </a:rPr>
              <a:t>的人开始顺时针报数，数到 </a:t>
            </a:r>
            <a:r>
              <a:rPr lang="en" altLang="zh-CN" sz="2800" dirty="0">
                <a:latin typeface="+mn-ea"/>
              </a:rPr>
              <a:t>m </a:t>
            </a:r>
            <a:r>
              <a:rPr lang="zh-CN" altLang="en-US" sz="2800" dirty="0">
                <a:latin typeface="+mn-ea"/>
              </a:rPr>
              <a:t>的那个人出列；他的下一个人又从 </a:t>
            </a:r>
            <a:r>
              <a:rPr lang="en-US" altLang="zh-CN" sz="2800" dirty="0">
                <a:latin typeface="+mn-ea"/>
              </a:rPr>
              <a:t>1 </a:t>
            </a:r>
            <a:r>
              <a:rPr lang="zh-CN" altLang="en-US" sz="2800" dirty="0">
                <a:latin typeface="+mn-ea"/>
              </a:rPr>
              <a:t>还是顺时针开始报数，数到 </a:t>
            </a:r>
            <a:r>
              <a:rPr lang="en" altLang="zh-CN" sz="2800" dirty="0">
                <a:latin typeface="+mn-ea"/>
              </a:rPr>
              <a:t>m </a:t>
            </a:r>
            <a:r>
              <a:rPr lang="zh-CN" altLang="en-US" sz="2800" dirty="0">
                <a:latin typeface="+mn-ea"/>
              </a:rPr>
              <a:t>的那个人又出列；依次重复下去，要求找到最后出列的那个人的编号。</a:t>
            </a:r>
          </a:p>
          <a:p>
            <a:br>
              <a:rPr lang="zh-CN" altLang="en-US" sz="2800" dirty="0">
                <a:latin typeface="+mn-ea"/>
              </a:rPr>
            </a:br>
            <a:endParaRPr lang="zh-CN" altLang="en-US" sz="2800" dirty="0">
              <a:latin typeface="+mn-ea"/>
            </a:endParaRPr>
          </a:p>
        </p:txBody>
      </p:sp>
    </p:spTree>
    <p:extLst>
      <p:ext uri="{BB962C8B-B14F-4D97-AF65-F5344CB8AC3E}">
        <p14:creationId xmlns:p14="http://schemas.microsoft.com/office/powerpoint/2010/main" val="28825618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035687"/>
            <a:ext cx="10136981" cy="523220"/>
          </a:xfrm>
          <a:prstGeom prst="rect">
            <a:avLst/>
          </a:prstGeom>
          <a:noFill/>
          <a:ln w="15875">
            <a:noFill/>
          </a:ln>
        </p:spPr>
        <p:txBody>
          <a:bodyPr wrap="square" rtlCol="0">
            <a:spAutoFit/>
          </a:bodyPr>
          <a:lstStyle/>
          <a:p>
            <a:pPr lvl="0" defTabSz="914400">
              <a:defRPr/>
            </a:pPr>
            <a:r>
              <a:rPr kumimoji="1" lang="zh-CN" altLang="en-US" sz="2800" dirty="0">
                <a:latin typeface="SimHei" panose="02010609060101010101" pitchFamily="49" charset="-122"/>
                <a:ea typeface="SimHei" panose="02010609060101010101" pitchFamily="49" charset="-122"/>
                <a:cs typeface="STKaiti" charset="-122"/>
              </a:rPr>
              <a:t>例：实现</a:t>
            </a:r>
            <a:r>
              <a:rPr kumimoji="1" lang="zh-CN" altLang="en-US" sz="2800" b="1" dirty="0">
                <a:latin typeface="SimHei" panose="02010609060101010101" pitchFamily="49" charset="-122"/>
                <a:ea typeface="SimHei" panose="02010609060101010101" pitchFamily="49" charset="-122"/>
                <a:cs typeface="STKaiti" charset="-122"/>
              </a:rPr>
              <a:t>将一个栈进行降序排列（栈顶元素最小）</a:t>
            </a:r>
            <a:endParaRPr kumimoji="1" lang="en-US" altLang="zh-CN" sz="2800" dirty="0">
              <a:solidFill>
                <a:srgbClr val="C00000"/>
              </a:solidFill>
              <a:latin typeface="STKaiti" charset="-122"/>
              <a:ea typeface="STKaiti" charset="-122"/>
              <a:cs typeface="STKaiti" charset="-122"/>
            </a:endParaRPr>
          </a:p>
        </p:txBody>
      </p:sp>
      <p:sp>
        <p:nvSpPr>
          <p:cNvPr id="18" name="文本框 17"/>
          <p:cNvSpPr txBox="1"/>
          <p:nvPr/>
        </p:nvSpPr>
        <p:spPr>
          <a:xfrm>
            <a:off x="0" y="2009819"/>
            <a:ext cx="4199021" cy="523220"/>
          </a:xfrm>
          <a:prstGeom prst="rect">
            <a:avLst/>
          </a:prstGeom>
          <a:noFill/>
          <a:ln w="15875">
            <a:noFill/>
          </a:ln>
        </p:spPr>
        <p:txBody>
          <a:bodyPr wrap="square" rtlCol="0">
            <a:spAutoFit/>
          </a:bodyPr>
          <a:lstStyle/>
          <a:p>
            <a:pPr lvl="0" defTabSz="914400">
              <a:defRPr/>
            </a:pPr>
            <a:r>
              <a:rPr kumimoji="1" lang="zh-CN" altLang="en-US" sz="2800" dirty="0">
                <a:solidFill>
                  <a:srgbClr val="C00000"/>
                </a:solidFill>
                <a:latin typeface="STKaiti" charset="-122"/>
                <a:ea typeface="STKaiti" charset="-122"/>
                <a:cs typeface="STKaiti" charset="-122"/>
              </a:rPr>
              <a:t>思路</a:t>
            </a:r>
            <a:r>
              <a:rPr kumimoji="1" lang="en-US" altLang="zh-CN" sz="2800" dirty="0">
                <a:solidFill>
                  <a:srgbClr val="C00000"/>
                </a:solidFill>
                <a:latin typeface="STKaiti" charset="-122"/>
                <a:ea typeface="STKaiti" charset="-122"/>
                <a:cs typeface="STKaiti" charset="-122"/>
              </a:rPr>
              <a:t>1:</a:t>
            </a:r>
            <a:r>
              <a:rPr kumimoji="1" lang="zh-CN" altLang="en-US" sz="2800" dirty="0">
                <a:solidFill>
                  <a:srgbClr val="C00000"/>
                </a:solidFill>
                <a:latin typeface="STKaiti" charset="-122"/>
                <a:ea typeface="STKaiti" charset="-122"/>
                <a:cs typeface="STKaiti" charset="-122"/>
              </a:rPr>
              <a:t> 借助一个辅助栈</a:t>
            </a:r>
            <a:endParaRPr kumimoji="1" lang="en-US" altLang="zh-CN" sz="2800" dirty="0">
              <a:solidFill>
                <a:srgbClr val="C00000"/>
              </a:solidFill>
              <a:latin typeface="STKaiti" charset="-122"/>
              <a:ea typeface="STKaiti" charset="-122"/>
              <a:cs typeface="STKaiti" charset="-122"/>
            </a:endParaRPr>
          </a:p>
        </p:txBody>
      </p:sp>
      <p:sp>
        <p:nvSpPr>
          <p:cNvPr id="6" name="文本框 5">
            <a:extLst>
              <a:ext uri="{FF2B5EF4-FFF2-40B4-BE49-F238E27FC236}">
                <a16:creationId xmlns:a16="http://schemas.microsoft.com/office/drawing/2014/main" id="{AB94812E-260B-E90E-5687-0CCB1E99AB32}"/>
              </a:ext>
            </a:extLst>
          </p:cNvPr>
          <p:cNvSpPr txBox="1"/>
          <p:nvPr/>
        </p:nvSpPr>
        <p:spPr>
          <a:xfrm>
            <a:off x="0" y="0"/>
            <a:ext cx="10784806" cy="584775"/>
          </a:xfrm>
          <a:prstGeom prst="rect">
            <a:avLst/>
          </a:prstGeom>
          <a:noFill/>
        </p:spPr>
        <p:txBody>
          <a:bodyPr wrap="square" rtlCol="0">
            <a:spAutoFit/>
          </a:bodyPr>
          <a:lstStyle/>
          <a:p>
            <a:r>
              <a:rPr kumimoji="1" lang="zh-CN" altLang="en-US" sz="3200" b="1" dirty="0">
                <a:latin typeface="STKaiti" charset="-122"/>
                <a:ea typeface="STKaiti" charset="-122"/>
                <a:cs typeface="STKaiti" charset="-122"/>
              </a:rPr>
              <a:t>顺序栈</a:t>
            </a:r>
            <a:endParaRPr kumimoji="1" lang="en-US" altLang="zh-CN" sz="3200" b="1" dirty="0">
              <a:latin typeface="STKaiti" charset="-122"/>
              <a:ea typeface="STKaiti" charset="-122"/>
              <a:cs typeface="STKaiti" charset="-122"/>
            </a:endParaRPr>
          </a:p>
        </p:txBody>
      </p:sp>
      <p:sp>
        <p:nvSpPr>
          <p:cNvPr id="2" name="矩形 1">
            <a:extLst>
              <a:ext uri="{FF2B5EF4-FFF2-40B4-BE49-F238E27FC236}">
                <a16:creationId xmlns:a16="http://schemas.microsoft.com/office/drawing/2014/main" id="{2AEFA0D2-30FC-F0BC-D2E5-AFA56651C575}"/>
              </a:ext>
            </a:extLst>
          </p:cNvPr>
          <p:cNvSpPr/>
          <p:nvPr/>
        </p:nvSpPr>
        <p:spPr>
          <a:xfrm>
            <a:off x="285748" y="41148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6</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3" name="矩形 2">
            <a:extLst>
              <a:ext uri="{FF2B5EF4-FFF2-40B4-BE49-F238E27FC236}">
                <a16:creationId xmlns:a16="http://schemas.microsoft.com/office/drawing/2014/main" id="{1B29C5FA-5386-4810-341C-011777DABD76}"/>
              </a:ext>
            </a:extLst>
          </p:cNvPr>
          <p:cNvSpPr/>
          <p:nvPr/>
        </p:nvSpPr>
        <p:spPr>
          <a:xfrm>
            <a:off x="285748" y="36576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3</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5" name="矩形 4">
            <a:extLst>
              <a:ext uri="{FF2B5EF4-FFF2-40B4-BE49-F238E27FC236}">
                <a16:creationId xmlns:a16="http://schemas.microsoft.com/office/drawing/2014/main" id="{C5C41B77-C2F2-83AF-B2AA-BA82EAE50819}"/>
              </a:ext>
            </a:extLst>
          </p:cNvPr>
          <p:cNvSpPr/>
          <p:nvPr/>
        </p:nvSpPr>
        <p:spPr>
          <a:xfrm>
            <a:off x="285748" y="32004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5</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7" name="矩形 6">
            <a:extLst>
              <a:ext uri="{FF2B5EF4-FFF2-40B4-BE49-F238E27FC236}">
                <a16:creationId xmlns:a16="http://schemas.microsoft.com/office/drawing/2014/main" id="{1F5E76AF-22D7-2E3A-E812-F435933EBA0A}"/>
              </a:ext>
            </a:extLst>
          </p:cNvPr>
          <p:cNvSpPr/>
          <p:nvPr/>
        </p:nvSpPr>
        <p:spPr>
          <a:xfrm>
            <a:off x="285748" y="45720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1</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8" name="矩形 7">
            <a:extLst>
              <a:ext uri="{FF2B5EF4-FFF2-40B4-BE49-F238E27FC236}">
                <a16:creationId xmlns:a16="http://schemas.microsoft.com/office/drawing/2014/main" id="{8F20D147-D28F-7417-9CFA-822C41FB5111}"/>
              </a:ext>
            </a:extLst>
          </p:cNvPr>
          <p:cNvSpPr/>
          <p:nvPr/>
        </p:nvSpPr>
        <p:spPr>
          <a:xfrm>
            <a:off x="3289632" y="41148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9" name="矩形 8">
            <a:extLst>
              <a:ext uri="{FF2B5EF4-FFF2-40B4-BE49-F238E27FC236}">
                <a16:creationId xmlns:a16="http://schemas.microsoft.com/office/drawing/2014/main" id="{4AD12047-5D08-C0FF-D0C1-689475D1DACA}"/>
              </a:ext>
            </a:extLst>
          </p:cNvPr>
          <p:cNvSpPr/>
          <p:nvPr/>
        </p:nvSpPr>
        <p:spPr>
          <a:xfrm>
            <a:off x="3289632" y="36576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0" name="矩形 9">
            <a:extLst>
              <a:ext uri="{FF2B5EF4-FFF2-40B4-BE49-F238E27FC236}">
                <a16:creationId xmlns:a16="http://schemas.microsoft.com/office/drawing/2014/main" id="{A5F9F42B-506C-F52E-DD66-E128B3D79F53}"/>
              </a:ext>
            </a:extLst>
          </p:cNvPr>
          <p:cNvSpPr/>
          <p:nvPr/>
        </p:nvSpPr>
        <p:spPr>
          <a:xfrm>
            <a:off x="3289632" y="32004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1" name="矩形 10">
            <a:extLst>
              <a:ext uri="{FF2B5EF4-FFF2-40B4-BE49-F238E27FC236}">
                <a16:creationId xmlns:a16="http://schemas.microsoft.com/office/drawing/2014/main" id="{22CE734A-5ECB-F086-58E9-C4806E4DE9E1}"/>
              </a:ext>
            </a:extLst>
          </p:cNvPr>
          <p:cNvSpPr/>
          <p:nvPr/>
        </p:nvSpPr>
        <p:spPr>
          <a:xfrm>
            <a:off x="3289632" y="45720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2" name="文本框 11">
            <a:extLst>
              <a:ext uri="{FF2B5EF4-FFF2-40B4-BE49-F238E27FC236}">
                <a16:creationId xmlns:a16="http://schemas.microsoft.com/office/drawing/2014/main" id="{6C2A1E8A-7CD0-1640-7E00-7AD79586FE62}"/>
              </a:ext>
            </a:extLst>
          </p:cNvPr>
          <p:cNvSpPr txBox="1"/>
          <p:nvPr/>
        </p:nvSpPr>
        <p:spPr>
          <a:xfrm>
            <a:off x="285747" y="5224790"/>
            <a:ext cx="4935957" cy="523220"/>
          </a:xfrm>
          <a:prstGeom prst="rect">
            <a:avLst/>
          </a:prstGeom>
          <a:noFill/>
          <a:ln w="15875">
            <a:noFill/>
          </a:ln>
        </p:spPr>
        <p:txBody>
          <a:bodyPr wrap="square" rtlCol="0">
            <a:spAutoFit/>
          </a:bodyPr>
          <a:lstStyle/>
          <a:p>
            <a:pPr lvl="0" defTabSz="914400">
              <a:defRPr/>
            </a:pPr>
            <a:r>
              <a:rPr kumimoji="1" lang="zh-CN" altLang="en-US" sz="2800" dirty="0">
                <a:solidFill>
                  <a:srgbClr val="C00000"/>
                </a:solidFill>
                <a:latin typeface="STKaiti" charset="-122"/>
                <a:ea typeface="STKaiti" charset="-122"/>
                <a:cs typeface="STKaiti" charset="-122"/>
              </a:rPr>
              <a:t>原始栈</a:t>
            </a:r>
            <a:r>
              <a:rPr kumimoji="1" lang="en-US" altLang="zh-CN" sz="2800" dirty="0">
                <a:solidFill>
                  <a:srgbClr val="C00000"/>
                </a:solidFill>
                <a:latin typeface="STKaiti" charset="-122"/>
                <a:ea typeface="STKaiti" charset="-122"/>
                <a:cs typeface="STKaiti" charset="-122"/>
              </a:rPr>
              <a:t>S1</a:t>
            </a:r>
            <a:r>
              <a:rPr kumimoji="1" lang="zh-CN" altLang="en-US" sz="2800" dirty="0">
                <a:solidFill>
                  <a:srgbClr val="C00000"/>
                </a:solidFill>
                <a:latin typeface="STKaiti" charset="-122"/>
                <a:ea typeface="STKaiti" charset="-122"/>
                <a:cs typeface="STKaiti" charset="-122"/>
              </a:rPr>
              <a:t>                   辅助栈</a:t>
            </a:r>
            <a:r>
              <a:rPr kumimoji="1" lang="en-US" altLang="zh-CN" sz="2800" dirty="0">
                <a:solidFill>
                  <a:srgbClr val="C00000"/>
                </a:solidFill>
                <a:latin typeface="STKaiti" charset="-122"/>
                <a:ea typeface="STKaiti" charset="-122"/>
                <a:cs typeface="STKaiti" charset="-122"/>
              </a:rPr>
              <a:t>S2</a:t>
            </a:r>
          </a:p>
        </p:txBody>
      </p:sp>
      <p:sp>
        <p:nvSpPr>
          <p:cNvPr id="13" name="文本框 12">
            <a:extLst>
              <a:ext uri="{FF2B5EF4-FFF2-40B4-BE49-F238E27FC236}">
                <a16:creationId xmlns:a16="http://schemas.microsoft.com/office/drawing/2014/main" id="{A441D1A2-27C3-3C48-BB20-28F159B5D8B2}"/>
              </a:ext>
            </a:extLst>
          </p:cNvPr>
          <p:cNvSpPr txBox="1"/>
          <p:nvPr/>
        </p:nvSpPr>
        <p:spPr>
          <a:xfrm>
            <a:off x="5698957" y="3213318"/>
            <a:ext cx="6207295" cy="1815882"/>
          </a:xfrm>
          <a:prstGeom prst="rect">
            <a:avLst/>
          </a:prstGeom>
          <a:noFill/>
          <a:ln w="15875">
            <a:noFill/>
          </a:ln>
        </p:spPr>
        <p:txBody>
          <a:bodyPr wrap="square" rtlCol="0">
            <a:spAutoFit/>
          </a:bodyPr>
          <a:lstStyle/>
          <a:p>
            <a:pPr lvl="0" defTabSz="914400">
              <a:defRPr/>
            </a:pPr>
            <a:r>
              <a:rPr kumimoji="1" lang="en-US" altLang="zh-CN" sz="2800" dirty="0">
                <a:latin typeface="STKaiti" charset="-122"/>
                <a:ea typeface="STKaiti" charset="-122"/>
                <a:cs typeface="STKaiti" charset="-122"/>
              </a:rPr>
              <a:t>1</a:t>
            </a:r>
            <a:r>
              <a:rPr kumimoji="1" lang="zh-CN" altLang="en-US" sz="2800" dirty="0">
                <a:latin typeface="STKaiti" charset="-122"/>
                <a:ea typeface="STKaiti" charset="-122"/>
                <a:cs typeface="STKaiti" charset="-122"/>
              </a:rPr>
              <a:t>、将</a:t>
            </a:r>
            <a:r>
              <a:rPr kumimoji="1" lang="en-US" altLang="zh-CN" sz="2800" dirty="0">
                <a:latin typeface="STKaiti" charset="-122"/>
                <a:ea typeface="STKaiti" charset="-122"/>
                <a:cs typeface="STKaiti" charset="-122"/>
              </a:rPr>
              <a:t>S1</a:t>
            </a:r>
            <a:r>
              <a:rPr kumimoji="1" lang="zh-CN" altLang="en-US" sz="2800" dirty="0">
                <a:latin typeface="STKaiti" charset="-122"/>
                <a:ea typeface="STKaiti" charset="-122"/>
                <a:cs typeface="STKaiti" charset="-122"/>
              </a:rPr>
              <a:t>的所有元素出栈，压入</a:t>
            </a:r>
            <a:r>
              <a:rPr kumimoji="1" lang="en-US" altLang="zh-CN" sz="2800" dirty="0">
                <a:latin typeface="STKaiti" charset="-122"/>
                <a:ea typeface="STKaiti" charset="-122"/>
                <a:cs typeface="STKaiti" charset="-122"/>
              </a:rPr>
              <a:t>S2</a:t>
            </a:r>
            <a:r>
              <a:rPr kumimoji="1" lang="zh-CN" altLang="en-US" sz="2800" dirty="0">
                <a:latin typeface="STKaiti" charset="-122"/>
                <a:ea typeface="STKaiti" charset="-122"/>
                <a:cs typeface="STKaiti" charset="-122"/>
              </a:rPr>
              <a:t>；</a:t>
            </a:r>
            <a:endParaRPr kumimoji="1" lang="en-US" altLang="zh-CN" sz="2800" dirty="0">
              <a:latin typeface="STKaiti" charset="-122"/>
              <a:ea typeface="STKaiti" charset="-122"/>
              <a:cs typeface="STKaiti" charset="-122"/>
            </a:endParaRPr>
          </a:p>
          <a:p>
            <a:pPr lvl="0" defTabSz="914400">
              <a:defRPr/>
            </a:pPr>
            <a:r>
              <a:rPr kumimoji="1" lang="en-US" altLang="zh-CN" sz="2800" dirty="0">
                <a:latin typeface="STKaiti" charset="-122"/>
                <a:ea typeface="STKaiti" charset="-122"/>
                <a:cs typeface="STKaiti" charset="-122"/>
              </a:rPr>
              <a:t>2</a:t>
            </a:r>
            <a:r>
              <a:rPr kumimoji="1" lang="zh-CN" altLang="en-US" sz="2800" dirty="0">
                <a:latin typeface="STKaiti" charset="-122"/>
                <a:ea typeface="STKaiti" charset="-122"/>
                <a:cs typeface="STKaiti" charset="-122"/>
              </a:rPr>
              <a:t>、将</a:t>
            </a:r>
            <a:r>
              <a:rPr kumimoji="1" lang="en-US" altLang="zh-CN" sz="2800" dirty="0">
                <a:latin typeface="STKaiti" charset="-122"/>
                <a:ea typeface="STKaiti" charset="-122"/>
                <a:cs typeface="STKaiti" charset="-122"/>
              </a:rPr>
              <a:t>S2</a:t>
            </a:r>
            <a:r>
              <a:rPr kumimoji="1" lang="zh-CN" altLang="en-US" sz="2800" dirty="0">
                <a:latin typeface="STKaiti" charset="-122"/>
                <a:ea typeface="STKaiti" charset="-122"/>
                <a:cs typeface="STKaiti" charset="-122"/>
              </a:rPr>
              <a:t>的栈顶元素入栈</a:t>
            </a:r>
            <a:r>
              <a:rPr kumimoji="1" lang="en-US" altLang="zh-CN" sz="2800" dirty="0">
                <a:latin typeface="STKaiti" charset="-122"/>
                <a:ea typeface="STKaiti" charset="-122"/>
                <a:cs typeface="STKaiti" charset="-122"/>
              </a:rPr>
              <a:t>S1</a:t>
            </a:r>
          </a:p>
          <a:p>
            <a:pPr lvl="0" defTabSz="914400">
              <a:defRPr/>
            </a:pPr>
            <a:r>
              <a:rPr kumimoji="1" lang="en-US" altLang="zh-CN" sz="2800" dirty="0">
                <a:latin typeface="STKaiti" charset="-122"/>
                <a:ea typeface="STKaiti" charset="-122"/>
                <a:cs typeface="STKaiti" charset="-122"/>
              </a:rPr>
              <a:t>3</a:t>
            </a:r>
            <a:r>
              <a:rPr kumimoji="1" lang="zh-CN" altLang="en-US" sz="2800" dirty="0">
                <a:latin typeface="STKaiti" charset="-122"/>
                <a:ea typeface="STKaiti" charset="-122"/>
                <a:cs typeface="STKaiti" charset="-122"/>
              </a:rPr>
              <a:t>、辅助栈</a:t>
            </a:r>
            <a:r>
              <a:rPr kumimoji="1" lang="en-US" altLang="zh-CN" sz="2800" dirty="0">
                <a:latin typeface="STKaiti" charset="-122"/>
                <a:ea typeface="STKaiti" charset="-122"/>
                <a:cs typeface="STKaiti" charset="-122"/>
              </a:rPr>
              <a:t>S2</a:t>
            </a:r>
            <a:r>
              <a:rPr kumimoji="1" lang="zh-CN" altLang="en-US" sz="2800" dirty="0">
                <a:latin typeface="STKaiti" charset="-122"/>
                <a:ea typeface="STKaiti" charset="-122"/>
                <a:cs typeface="STKaiti" charset="-122"/>
              </a:rPr>
              <a:t>的栈顶元素为</a:t>
            </a:r>
            <a:r>
              <a:rPr kumimoji="1" lang="en-US" altLang="zh-CN" sz="2800" dirty="0">
                <a:latin typeface="STKaiti" charset="-122"/>
                <a:ea typeface="STKaiti" charset="-122"/>
                <a:cs typeface="STKaiti" charset="-122"/>
              </a:rPr>
              <a:t>a</a:t>
            </a:r>
            <a:r>
              <a:rPr kumimoji="1" lang="zh-CN" altLang="en-US" sz="2800" dirty="0">
                <a:latin typeface="STKaiti" charset="-122"/>
                <a:ea typeface="STKaiti" charset="-122"/>
                <a:cs typeface="STKaiti" charset="-122"/>
              </a:rPr>
              <a:t>，原始栈</a:t>
            </a:r>
            <a:r>
              <a:rPr kumimoji="1" lang="en-US" altLang="zh-CN" sz="2800" dirty="0">
                <a:latin typeface="STKaiti" charset="-122"/>
                <a:ea typeface="STKaiti" charset="-122"/>
                <a:cs typeface="STKaiti" charset="-122"/>
              </a:rPr>
              <a:t>S1</a:t>
            </a:r>
            <a:r>
              <a:rPr kumimoji="1" lang="zh-CN" altLang="en-US" sz="2800" dirty="0">
                <a:latin typeface="STKaiti" charset="-122"/>
                <a:ea typeface="STKaiti" charset="-122"/>
                <a:cs typeface="STKaiti" charset="-122"/>
              </a:rPr>
              <a:t>的栈顶元素为</a:t>
            </a:r>
            <a:r>
              <a:rPr kumimoji="1" lang="en-US" altLang="zh-CN" sz="2800" dirty="0">
                <a:latin typeface="STKaiti" charset="-122"/>
                <a:ea typeface="STKaiti" charset="-122"/>
                <a:cs typeface="STKaiti" charset="-122"/>
              </a:rPr>
              <a:t>b</a:t>
            </a:r>
          </a:p>
        </p:txBody>
      </p:sp>
    </p:spTree>
    <p:extLst>
      <p:ext uri="{BB962C8B-B14F-4D97-AF65-F5344CB8AC3E}">
        <p14:creationId xmlns:p14="http://schemas.microsoft.com/office/powerpoint/2010/main" val="1953440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dissolv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2" grpId="0"/>
      <p:bldP spid="1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035687"/>
            <a:ext cx="10136981" cy="523220"/>
          </a:xfrm>
          <a:prstGeom prst="rect">
            <a:avLst/>
          </a:prstGeom>
          <a:noFill/>
          <a:ln w="15875">
            <a:noFill/>
          </a:ln>
        </p:spPr>
        <p:txBody>
          <a:bodyPr wrap="square" rtlCol="0">
            <a:spAutoFit/>
          </a:bodyPr>
          <a:lstStyle/>
          <a:p>
            <a:pPr lvl="0" defTabSz="914400">
              <a:defRPr/>
            </a:pPr>
            <a:r>
              <a:rPr kumimoji="1" lang="zh-CN" altLang="en-US" sz="2800" dirty="0">
                <a:latin typeface="SimHei" panose="02010609060101010101" pitchFamily="49" charset="-122"/>
                <a:ea typeface="SimHei" panose="02010609060101010101" pitchFamily="49" charset="-122"/>
                <a:cs typeface="STKaiti" charset="-122"/>
              </a:rPr>
              <a:t>例：实现</a:t>
            </a:r>
            <a:r>
              <a:rPr kumimoji="1" lang="zh-CN" altLang="en-US" sz="2800" b="1" dirty="0">
                <a:latin typeface="SimHei" panose="02010609060101010101" pitchFamily="49" charset="-122"/>
                <a:ea typeface="SimHei" panose="02010609060101010101" pitchFamily="49" charset="-122"/>
                <a:cs typeface="STKaiti" charset="-122"/>
              </a:rPr>
              <a:t>将一个栈进行降序排列（栈顶元素最小）</a:t>
            </a:r>
            <a:endParaRPr kumimoji="1" lang="en-US" altLang="zh-CN" sz="2800" dirty="0">
              <a:solidFill>
                <a:srgbClr val="C00000"/>
              </a:solidFill>
              <a:latin typeface="STKaiti" charset="-122"/>
              <a:ea typeface="STKaiti" charset="-122"/>
              <a:cs typeface="STKaiti" charset="-122"/>
            </a:endParaRPr>
          </a:p>
        </p:txBody>
      </p:sp>
      <p:sp>
        <p:nvSpPr>
          <p:cNvPr id="18" name="文本框 17"/>
          <p:cNvSpPr txBox="1"/>
          <p:nvPr/>
        </p:nvSpPr>
        <p:spPr>
          <a:xfrm>
            <a:off x="0" y="2009819"/>
            <a:ext cx="4199021" cy="523220"/>
          </a:xfrm>
          <a:prstGeom prst="rect">
            <a:avLst/>
          </a:prstGeom>
          <a:noFill/>
          <a:ln w="15875">
            <a:noFill/>
          </a:ln>
        </p:spPr>
        <p:txBody>
          <a:bodyPr wrap="square" rtlCol="0">
            <a:spAutoFit/>
          </a:bodyPr>
          <a:lstStyle/>
          <a:p>
            <a:pPr lvl="0" defTabSz="914400">
              <a:defRPr/>
            </a:pPr>
            <a:r>
              <a:rPr kumimoji="1" lang="zh-CN" altLang="en-US" sz="2800" dirty="0">
                <a:solidFill>
                  <a:srgbClr val="C00000"/>
                </a:solidFill>
                <a:latin typeface="STKaiti" charset="-122"/>
                <a:ea typeface="STKaiti" charset="-122"/>
                <a:cs typeface="STKaiti" charset="-122"/>
              </a:rPr>
              <a:t>思路</a:t>
            </a:r>
            <a:r>
              <a:rPr kumimoji="1" lang="en-US" altLang="zh-CN" sz="2800" dirty="0">
                <a:solidFill>
                  <a:srgbClr val="C00000"/>
                </a:solidFill>
                <a:latin typeface="STKaiti" charset="-122"/>
                <a:ea typeface="STKaiti" charset="-122"/>
                <a:cs typeface="STKaiti" charset="-122"/>
              </a:rPr>
              <a:t>1:</a:t>
            </a:r>
            <a:r>
              <a:rPr kumimoji="1" lang="zh-CN" altLang="en-US" sz="2800" dirty="0">
                <a:solidFill>
                  <a:srgbClr val="C00000"/>
                </a:solidFill>
                <a:latin typeface="STKaiti" charset="-122"/>
                <a:ea typeface="STKaiti" charset="-122"/>
                <a:cs typeface="STKaiti" charset="-122"/>
              </a:rPr>
              <a:t> 借助一个辅助栈</a:t>
            </a:r>
            <a:endParaRPr kumimoji="1" lang="en-US" altLang="zh-CN" sz="2800" dirty="0">
              <a:solidFill>
                <a:srgbClr val="C00000"/>
              </a:solidFill>
              <a:latin typeface="STKaiti" charset="-122"/>
              <a:ea typeface="STKaiti" charset="-122"/>
              <a:cs typeface="STKaiti" charset="-122"/>
            </a:endParaRPr>
          </a:p>
        </p:txBody>
      </p:sp>
      <p:sp>
        <p:nvSpPr>
          <p:cNvPr id="6" name="文本框 5">
            <a:extLst>
              <a:ext uri="{FF2B5EF4-FFF2-40B4-BE49-F238E27FC236}">
                <a16:creationId xmlns:a16="http://schemas.microsoft.com/office/drawing/2014/main" id="{AB94812E-260B-E90E-5687-0CCB1E99AB32}"/>
              </a:ext>
            </a:extLst>
          </p:cNvPr>
          <p:cNvSpPr txBox="1"/>
          <p:nvPr/>
        </p:nvSpPr>
        <p:spPr>
          <a:xfrm>
            <a:off x="0" y="0"/>
            <a:ext cx="10784806" cy="584775"/>
          </a:xfrm>
          <a:prstGeom prst="rect">
            <a:avLst/>
          </a:prstGeom>
          <a:noFill/>
        </p:spPr>
        <p:txBody>
          <a:bodyPr wrap="square" rtlCol="0">
            <a:spAutoFit/>
          </a:bodyPr>
          <a:lstStyle/>
          <a:p>
            <a:r>
              <a:rPr kumimoji="1" lang="zh-CN" altLang="en-US" sz="3200" b="1" dirty="0">
                <a:latin typeface="STKaiti" charset="-122"/>
                <a:ea typeface="STKaiti" charset="-122"/>
                <a:cs typeface="STKaiti" charset="-122"/>
              </a:rPr>
              <a:t>顺序栈</a:t>
            </a:r>
            <a:endParaRPr kumimoji="1" lang="en-US" altLang="zh-CN" sz="3200" b="1" dirty="0">
              <a:latin typeface="STKaiti" charset="-122"/>
              <a:ea typeface="STKaiti" charset="-122"/>
              <a:cs typeface="STKaiti" charset="-122"/>
            </a:endParaRPr>
          </a:p>
        </p:txBody>
      </p:sp>
      <p:sp>
        <p:nvSpPr>
          <p:cNvPr id="2" name="矩形 1">
            <a:extLst>
              <a:ext uri="{FF2B5EF4-FFF2-40B4-BE49-F238E27FC236}">
                <a16:creationId xmlns:a16="http://schemas.microsoft.com/office/drawing/2014/main" id="{2AEFA0D2-30FC-F0BC-D2E5-AFA56651C575}"/>
              </a:ext>
            </a:extLst>
          </p:cNvPr>
          <p:cNvSpPr/>
          <p:nvPr/>
        </p:nvSpPr>
        <p:spPr>
          <a:xfrm>
            <a:off x="285748" y="41148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3</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3" name="矩形 2">
            <a:extLst>
              <a:ext uri="{FF2B5EF4-FFF2-40B4-BE49-F238E27FC236}">
                <a16:creationId xmlns:a16="http://schemas.microsoft.com/office/drawing/2014/main" id="{1B29C5FA-5386-4810-341C-011777DABD76}"/>
              </a:ext>
            </a:extLst>
          </p:cNvPr>
          <p:cNvSpPr/>
          <p:nvPr/>
        </p:nvSpPr>
        <p:spPr>
          <a:xfrm>
            <a:off x="285748" y="36576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6</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5" name="矩形 4">
            <a:extLst>
              <a:ext uri="{FF2B5EF4-FFF2-40B4-BE49-F238E27FC236}">
                <a16:creationId xmlns:a16="http://schemas.microsoft.com/office/drawing/2014/main" id="{C5C41B77-C2F2-83AF-B2AA-BA82EAE50819}"/>
              </a:ext>
            </a:extLst>
          </p:cNvPr>
          <p:cNvSpPr/>
          <p:nvPr/>
        </p:nvSpPr>
        <p:spPr>
          <a:xfrm>
            <a:off x="285748" y="32004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7" name="矩形 6">
            <a:extLst>
              <a:ext uri="{FF2B5EF4-FFF2-40B4-BE49-F238E27FC236}">
                <a16:creationId xmlns:a16="http://schemas.microsoft.com/office/drawing/2014/main" id="{1F5E76AF-22D7-2E3A-E812-F435933EBA0A}"/>
              </a:ext>
            </a:extLst>
          </p:cNvPr>
          <p:cNvSpPr/>
          <p:nvPr/>
        </p:nvSpPr>
        <p:spPr>
          <a:xfrm>
            <a:off x="285748" y="45720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5</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8" name="矩形 7">
            <a:extLst>
              <a:ext uri="{FF2B5EF4-FFF2-40B4-BE49-F238E27FC236}">
                <a16:creationId xmlns:a16="http://schemas.microsoft.com/office/drawing/2014/main" id="{8F20D147-D28F-7417-9CFA-822C41FB5111}"/>
              </a:ext>
            </a:extLst>
          </p:cNvPr>
          <p:cNvSpPr/>
          <p:nvPr/>
        </p:nvSpPr>
        <p:spPr>
          <a:xfrm>
            <a:off x="3289632" y="41148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9" name="矩形 8">
            <a:extLst>
              <a:ext uri="{FF2B5EF4-FFF2-40B4-BE49-F238E27FC236}">
                <a16:creationId xmlns:a16="http://schemas.microsoft.com/office/drawing/2014/main" id="{4AD12047-5D08-C0FF-D0C1-689475D1DACA}"/>
              </a:ext>
            </a:extLst>
          </p:cNvPr>
          <p:cNvSpPr/>
          <p:nvPr/>
        </p:nvSpPr>
        <p:spPr>
          <a:xfrm>
            <a:off x="3289632" y="36576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0" name="矩形 9">
            <a:extLst>
              <a:ext uri="{FF2B5EF4-FFF2-40B4-BE49-F238E27FC236}">
                <a16:creationId xmlns:a16="http://schemas.microsoft.com/office/drawing/2014/main" id="{A5F9F42B-506C-F52E-DD66-E128B3D79F53}"/>
              </a:ext>
            </a:extLst>
          </p:cNvPr>
          <p:cNvSpPr/>
          <p:nvPr/>
        </p:nvSpPr>
        <p:spPr>
          <a:xfrm>
            <a:off x="3289632" y="32004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1" name="矩形 10">
            <a:extLst>
              <a:ext uri="{FF2B5EF4-FFF2-40B4-BE49-F238E27FC236}">
                <a16:creationId xmlns:a16="http://schemas.microsoft.com/office/drawing/2014/main" id="{22CE734A-5ECB-F086-58E9-C4806E4DE9E1}"/>
              </a:ext>
            </a:extLst>
          </p:cNvPr>
          <p:cNvSpPr/>
          <p:nvPr/>
        </p:nvSpPr>
        <p:spPr>
          <a:xfrm>
            <a:off x="3289632" y="45720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1</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2" name="文本框 11">
            <a:extLst>
              <a:ext uri="{FF2B5EF4-FFF2-40B4-BE49-F238E27FC236}">
                <a16:creationId xmlns:a16="http://schemas.microsoft.com/office/drawing/2014/main" id="{6C2A1E8A-7CD0-1640-7E00-7AD79586FE62}"/>
              </a:ext>
            </a:extLst>
          </p:cNvPr>
          <p:cNvSpPr txBox="1"/>
          <p:nvPr/>
        </p:nvSpPr>
        <p:spPr>
          <a:xfrm>
            <a:off x="285747" y="5224790"/>
            <a:ext cx="4935957" cy="523220"/>
          </a:xfrm>
          <a:prstGeom prst="rect">
            <a:avLst/>
          </a:prstGeom>
          <a:noFill/>
          <a:ln w="15875">
            <a:noFill/>
          </a:ln>
        </p:spPr>
        <p:txBody>
          <a:bodyPr wrap="square" rtlCol="0">
            <a:spAutoFit/>
          </a:bodyPr>
          <a:lstStyle/>
          <a:p>
            <a:pPr lvl="0" defTabSz="914400">
              <a:defRPr/>
            </a:pPr>
            <a:r>
              <a:rPr kumimoji="1" lang="zh-CN" altLang="en-US" sz="2800" dirty="0">
                <a:solidFill>
                  <a:srgbClr val="C00000"/>
                </a:solidFill>
                <a:latin typeface="STKaiti" charset="-122"/>
                <a:ea typeface="STKaiti" charset="-122"/>
                <a:cs typeface="STKaiti" charset="-122"/>
              </a:rPr>
              <a:t>辅助栈</a:t>
            </a:r>
            <a:r>
              <a:rPr kumimoji="1" lang="en-US" altLang="zh-CN" sz="2800" dirty="0">
                <a:solidFill>
                  <a:srgbClr val="C00000"/>
                </a:solidFill>
                <a:latin typeface="STKaiti" charset="-122"/>
                <a:ea typeface="STKaiti" charset="-122"/>
                <a:cs typeface="STKaiti" charset="-122"/>
              </a:rPr>
              <a:t>S2</a:t>
            </a:r>
            <a:r>
              <a:rPr kumimoji="1" lang="zh-CN" altLang="en-US" sz="2800" dirty="0">
                <a:solidFill>
                  <a:srgbClr val="C00000"/>
                </a:solidFill>
                <a:latin typeface="STKaiti" charset="-122"/>
                <a:ea typeface="STKaiti" charset="-122"/>
                <a:cs typeface="STKaiti" charset="-122"/>
              </a:rPr>
              <a:t>                   原始栈</a:t>
            </a:r>
            <a:r>
              <a:rPr kumimoji="1" lang="en-US" altLang="zh-CN" sz="2800" dirty="0">
                <a:solidFill>
                  <a:srgbClr val="C00000"/>
                </a:solidFill>
                <a:latin typeface="STKaiti" charset="-122"/>
                <a:ea typeface="STKaiti" charset="-122"/>
                <a:cs typeface="STKaiti" charset="-122"/>
              </a:rPr>
              <a:t>S1</a:t>
            </a:r>
          </a:p>
        </p:txBody>
      </p:sp>
      <p:sp>
        <p:nvSpPr>
          <p:cNvPr id="13" name="文本框 12">
            <a:extLst>
              <a:ext uri="{FF2B5EF4-FFF2-40B4-BE49-F238E27FC236}">
                <a16:creationId xmlns:a16="http://schemas.microsoft.com/office/drawing/2014/main" id="{A441D1A2-27C3-3C48-BB20-28F159B5D8B2}"/>
              </a:ext>
            </a:extLst>
          </p:cNvPr>
          <p:cNvSpPr txBox="1"/>
          <p:nvPr/>
        </p:nvSpPr>
        <p:spPr>
          <a:xfrm>
            <a:off x="5698957" y="3213318"/>
            <a:ext cx="6207295" cy="2246769"/>
          </a:xfrm>
          <a:prstGeom prst="rect">
            <a:avLst/>
          </a:prstGeom>
          <a:noFill/>
          <a:ln w="15875">
            <a:noFill/>
          </a:ln>
        </p:spPr>
        <p:txBody>
          <a:bodyPr wrap="square" rtlCol="0">
            <a:spAutoFit/>
          </a:bodyPr>
          <a:lstStyle/>
          <a:p>
            <a:pPr lvl="0" defTabSz="914400">
              <a:defRPr/>
            </a:pPr>
            <a:r>
              <a:rPr kumimoji="1" lang="zh-CN" altLang="en-US" sz="2800" dirty="0">
                <a:latin typeface="STKaiti" charset="-122"/>
                <a:ea typeface="STKaiti" charset="-122"/>
                <a:cs typeface="STKaiti" charset="-122"/>
              </a:rPr>
              <a:t>参照上面例题的思路：</a:t>
            </a:r>
            <a:endParaRPr kumimoji="1" lang="en-US" altLang="zh-CN" sz="2800" dirty="0">
              <a:latin typeface="STKaiti" charset="-122"/>
              <a:ea typeface="STKaiti" charset="-122"/>
              <a:cs typeface="STKaiti" charset="-122"/>
            </a:endParaRPr>
          </a:p>
          <a:p>
            <a:pPr lvl="0" defTabSz="914400">
              <a:defRPr/>
            </a:pPr>
            <a:r>
              <a:rPr kumimoji="1" lang="zh-CN" altLang="en-US" sz="2800" dirty="0">
                <a:latin typeface="STKaiti" charset="-122"/>
                <a:ea typeface="STKaiti" charset="-122"/>
                <a:cs typeface="STKaiti" charset="-122"/>
              </a:rPr>
              <a:t>将</a:t>
            </a:r>
            <a:r>
              <a:rPr kumimoji="1" lang="en-US" altLang="zh-CN" sz="2800" dirty="0">
                <a:latin typeface="STKaiti" charset="-122"/>
                <a:ea typeface="STKaiti" charset="-122"/>
                <a:cs typeface="STKaiti" charset="-122"/>
              </a:rPr>
              <a:t>a</a:t>
            </a:r>
            <a:r>
              <a:rPr kumimoji="1" lang="zh-CN" altLang="en-US" sz="2800" dirty="0">
                <a:latin typeface="STKaiti" charset="-122"/>
                <a:ea typeface="STKaiti" charset="-122"/>
                <a:cs typeface="STKaiti" charset="-122"/>
              </a:rPr>
              <a:t>（已出栈）和</a:t>
            </a:r>
            <a:r>
              <a:rPr kumimoji="1" lang="en-US" altLang="zh-CN" sz="2800" dirty="0">
                <a:latin typeface="STKaiti" charset="-122"/>
                <a:ea typeface="STKaiti" charset="-122"/>
                <a:cs typeface="STKaiti" charset="-122"/>
              </a:rPr>
              <a:t>b</a:t>
            </a:r>
            <a:r>
              <a:rPr kumimoji="1" lang="zh-CN" altLang="en-US" sz="2800" dirty="0">
                <a:latin typeface="STKaiti" charset="-122"/>
                <a:ea typeface="STKaiti" charset="-122"/>
                <a:cs typeface="STKaiti" charset="-122"/>
              </a:rPr>
              <a:t>进行比较：</a:t>
            </a:r>
            <a:endParaRPr kumimoji="1" lang="en-US" altLang="zh-CN" sz="2800" dirty="0">
              <a:latin typeface="STKaiti" charset="-122"/>
              <a:ea typeface="STKaiti" charset="-122"/>
              <a:cs typeface="STKaiti" charset="-122"/>
            </a:endParaRPr>
          </a:p>
          <a:p>
            <a:pPr lvl="0" defTabSz="914400">
              <a:defRPr/>
            </a:pPr>
            <a:r>
              <a:rPr kumimoji="1" lang="en-US" altLang="zh-CN" sz="2800" dirty="0">
                <a:latin typeface="STKaiti" charset="-122"/>
                <a:ea typeface="STKaiti" charset="-122"/>
                <a:cs typeface="STKaiti" charset="-122"/>
              </a:rPr>
              <a:t>(1)</a:t>
            </a:r>
            <a:r>
              <a:rPr kumimoji="1" lang="zh-CN" altLang="en-US" sz="2800" dirty="0">
                <a:latin typeface="STKaiti" charset="-122"/>
                <a:ea typeface="STKaiti" charset="-122"/>
                <a:cs typeface="STKaiti" charset="-122"/>
              </a:rPr>
              <a:t>如果</a:t>
            </a:r>
            <a:r>
              <a:rPr kumimoji="1" lang="en-US" altLang="zh-CN" sz="2800" dirty="0">
                <a:latin typeface="STKaiti" charset="-122"/>
                <a:ea typeface="STKaiti" charset="-122"/>
                <a:cs typeface="STKaiti" charset="-122"/>
              </a:rPr>
              <a:t>a&lt;b</a:t>
            </a:r>
            <a:r>
              <a:rPr kumimoji="1" lang="zh-CN" altLang="en-US" sz="2800" dirty="0">
                <a:latin typeface="STKaiti" charset="-122"/>
                <a:ea typeface="STKaiti" charset="-122"/>
                <a:cs typeface="STKaiti" charset="-122"/>
              </a:rPr>
              <a:t>，则将</a:t>
            </a:r>
            <a:r>
              <a:rPr kumimoji="1" lang="en-US" altLang="zh-CN" sz="2800" dirty="0">
                <a:latin typeface="STKaiti" charset="-122"/>
                <a:ea typeface="STKaiti" charset="-122"/>
                <a:cs typeface="STKaiti" charset="-122"/>
              </a:rPr>
              <a:t>a</a:t>
            </a:r>
            <a:r>
              <a:rPr kumimoji="1" lang="zh-CN" altLang="en-US" sz="2800" dirty="0">
                <a:latin typeface="STKaiti" charset="-122"/>
                <a:ea typeface="STKaiti" charset="-122"/>
                <a:cs typeface="STKaiti" charset="-122"/>
              </a:rPr>
              <a:t>入栈</a:t>
            </a:r>
            <a:r>
              <a:rPr kumimoji="1" lang="en-US" altLang="zh-CN" sz="2800" dirty="0">
                <a:latin typeface="STKaiti" charset="-122"/>
                <a:ea typeface="STKaiti" charset="-122"/>
                <a:cs typeface="STKaiti" charset="-122"/>
              </a:rPr>
              <a:t>S1</a:t>
            </a:r>
          </a:p>
          <a:p>
            <a:pPr lvl="0" defTabSz="914400">
              <a:defRPr/>
            </a:pPr>
            <a:r>
              <a:rPr kumimoji="1" lang="en-US" altLang="zh-CN" sz="2800" dirty="0">
                <a:latin typeface="STKaiti" charset="-122"/>
                <a:ea typeface="STKaiti" charset="-122"/>
                <a:cs typeface="STKaiti" charset="-122"/>
              </a:rPr>
              <a:t>(2)</a:t>
            </a:r>
            <a:r>
              <a:rPr kumimoji="1" lang="zh-CN" altLang="en-US" sz="2800" dirty="0">
                <a:latin typeface="STKaiti" charset="-122"/>
                <a:ea typeface="STKaiti" charset="-122"/>
                <a:cs typeface="STKaiti" charset="-122"/>
              </a:rPr>
              <a:t>如果</a:t>
            </a:r>
            <a:r>
              <a:rPr kumimoji="1" lang="en-US" altLang="zh-CN" sz="2800" dirty="0">
                <a:latin typeface="STKaiti" charset="-122"/>
                <a:ea typeface="STKaiti" charset="-122"/>
                <a:cs typeface="STKaiti" charset="-122"/>
              </a:rPr>
              <a:t>a&gt;b</a:t>
            </a:r>
            <a:r>
              <a:rPr kumimoji="1" lang="zh-CN" altLang="en-US" sz="2800" dirty="0">
                <a:latin typeface="STKaiti" charset="-122"/>
                <a:ea typeface="STKaiti" charset="-122"/>
                <a:cs typeface="STKaiti" charset="-122"/>
              </a:rPr>
              <a:t>，则将</a:t>
            </a:r>
            <a:r>
              <a:rPr kumimoji="1" lang="en-US" altLang="zh-CN" sz="2800" dirty="0">
                <a:latin typeface="STKaiti" charset="-122"/>
                <a:ea typeface="STKaiti" charset="-122"/>
                <a:cs typeface="STKaiti" charset="-122"/>
              </a:rPr>
              <a:t>b</a:t>
            </a:r>
            <a:r>
              <a:rPr kumimoji="1" lang="zh-CN" altLang="en-US" sz="2800" dirty="0">
                <a:latin typeface="STKaiti" charset="-122"/>
                <a:ea typeface="STKaiti" charset="-122"/>
                <a:cs typeface="STKaiti" charset="-122"/>
              </a:rPr>
              <a:t>出栈压入</a:t>
            </a:r>
            <a:r>
              <a:rPr kumimoji="1" lang="en-US" altLang="zh-CN" sz="2800" dirty="0">
                <a:latin typeface="STKaiti" charset="-122"/>
                <a:ea typeface="STKaiti" charset="-122"/>
                <a:cs typeface="STKaiti" charset="-122"/>
              </a:rPr>
              <a:t>S2</a:t>
            </a:r>
            <a:r>
              <a:rPr kumimoji="1" lang="zh-CN" altLang="en-US" sz="2800" dirty="0">
                <a:latin typeface="STKaiti" charset="-122"/>
                <a:ea typeface="STKaiti" charset="-122"/>
                <a:cs typeface="STKaiti" charset="-122"/>
              </a:rPr>
              <a:t>，继续比较</a:t>
            </a:r>
            <a:r>
              <a:rPr kumimoji="1" lang="en-US" altLang="zh-CN" sz="2800" dirty="0">
                <a:latin typeface="STKaiti" charset="-122"/>
                <a:ea typeface="STKaiti" charset="-122"/>
                <a:cs typeface="STKaiti" charset="-122"/>
              </a:rPr>
              <a:t>a</a:t>
            </a:r>
            <a:r>
              <a:rPr kumimoji="1" lang="zh-CN" altLang="en-US" sz="2800" dirty="0">
                <a:latin typeface="STKaiti" charset="-122"/>
                <a:ea typeface="STKaiti" charset="-122"/>
                <a:cs typeface="STKaiti" charset="-122"/>
              </a:rPr>
              <a:t>和</a:t>
            </a:r>
            <a:r>
              <a:rPr kumimoji="1" lang="en-US" altLang="zh-CN" sz="2800" dirty="0">
                <a:latin typeface="STKaiti" charset="-122"/>
                <a:ea typeface="STKaiti" charset="-122"/>
                <a:cs typeface="STKaiti" charset="-122"/>
              </a:rPr>
              <a:t>S1</a:t>
            </a:r>
            <a:r>
              <a:rPr kumimoji="1" lang="zh-CN" altLang="en-US" sz="2800" dirty="0">
                <a:latin typeface="STKaiti" charset="-122"/>
                <a:ea typeface="STKaiti" charset="-122"/>
                <a:cs typeface="STKaiti" charset="-122"/>
              </a:rPr>
              <a:t>栈顶元素</a:t>
            </a:r>
            <a:endParaRPr kumimoji="1" lang="en-US" altLang="zh-CN" sz="2800" dirty="0">
              <a:latin typeface="STKaiti" charset="-122"/>
              <a:ea typeface="STKaiti" charset="-122"/>
              <a:cs typeface="STKaiti" charset="-122"/>
            </a:endParaRPr>
          </a:p>
        </p:txBody>
      </p:sp>
      <p:sp>
        <p:nvSpPr>
          <p:cNvPr id="14" name="文本框 13">
            <a:extLst>
              <a:ext uri="{FF2B5EF4-FFF2-40B4-BE49-F238E27FC236}">
                <a16:creationId xmlns:a16="http://schemas.microsoft.com/office/drawing/2014/main" id="{C21D729C-5D02-F6D6-35AC-7F2095B63990}"/>
              </a:ext>
            </a:extLst>
          </p:cNvPr>
          <p:cNvSpPr txBox="1"/>
          <p:nvPr/>
        </p:nvSpPr>
        <p:spPr>
          <a:xfrm>
            <a:off x="475431" y="2653424"/>
            <a:ext cx="4593059" cy="523220"/>
          </a:xfrm>
          <a:prstGeom prst="rect">
            <a:avLst/>
          </a:prstGeom>
          <a:noFill/>
          <a:ln w="15875">
            <a:noFill/>
          </a:ln>
        </p:spPr>
        <p:txBody>
          <a:bodyPr wrap="square" rtlCol="0">
            <a:spAutoFit/>
          </a:bodyPr>
          <a:lstStyle/>
          <a:p>
            <a:pPr lvl="0" defTabSz="914400">
              <a:defRPr/>
            </a:pPr>
            <a:r>
              <a:rPr kumimoji="1" lang="zh-CN" altLang="en-US" sz="2800" dirty="0">
                <a:solidFill>
                  <a:srgbClr val="C00000"/>
                </a:solidFill>
                <a:latin typeface="STKaiti" charset="-122"/>
                <a:ea typeface="STKaiti" charset="-122"/>
                <a:cs typeface="STKaiti" charset="-122"/>
              </a:rPr>
              <a:t>栈顶元素</a:t>
            </a:r>
            <a:r>
              <a:rPr kumimoji="1" lang="en-US" altLang="zh-CN" sz="2800" dirty="0">
                <a:solidFill>
                  <a:srgbClr val="C00000"/>
                </a:solidFill>
                <a:latin typeface="STKaiti" charset="-122"/>
                <a:ea typeface="STKaiti" charset="-122"/>
                <a:cs typeface="STKaiti" charset="-122"/>
              </a:rPr>
              <a:t>a</a:t>
            </a:r>
            <a:r>
              <a:rPr kumimoji="1" lang="zh-CN" altLang="en-US" sz="2800" dirty="0">
                <a:solidFill>
                  <a:srgbClr val="C00000"/>
                </a:solidFill>
                <a:latin typeface="STKaiti" charset="-122"/>
                <a:ea typeface="STKaiti" charset="-122"/>
                <a:cs typeface="STKaiti" charset="-122"/>
              </a:rPr>
              <a:t>             栈顶元素</a:t>
            </a:r>
            <a:r>
              <a:rPr kumimoji="1" lang="en-US" altLang="zh-CN" sz="2800" dirty="0">
                <a:solidFill>
                  <a:srgbClr val="C00000"/>
                </a:solidFill>
                <a:latin typeface="STKaiti" charset="-122"/>
                <a:ea typeface="STKaiti" charset="-122"/>
                <a:cs typeface="STKaiti" charset="-122"/>
              </a:rPr>
              <a:t>b</a:t>
            </a:r>
          </a:p>
        </p:txBody>
      </p:sp>
    </p:spTree>
    <p:extLst>
      <p:ext uri="{BB962C8B-B14F-4D97-AF65-F5344CB8AC3E}">
        <p14:creationId xmlns:p14="http://schemas.microsoft.com/office/powerpoint/2010/main" val="2327577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dissolv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dissolv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2" grpId="0"/>
      <p:bldP spid="13" grpId="0"/>
      <p:bldP spid="1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AE31D341-D962-6E23-85FD-BA55FAE4676E}"/>
              </a:ext>
            </a:extLst>
          </p:cNvPr>
          <p:cNvSpPr/>
          <p:nvPr/>
        </p:nvSpPr>
        <p:spPr>
          <a:xfrm>
            <a:off x="273717" y="16002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3</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44" name="矩形 43">
            <a:extLst>
              <a:ext uri="{FF2B5EF4-FFF2-40B4-BE49-F238E27FC236}">
                <a16:creationId xmlns:a16="http://schemas.microsoft.com/office/drawing/2014/main" id="{F2B6152D-7361-A98D-12AC-66EFA6AADA6B}"/>
              </a:ext>
            </a:extLst>
          </p:cNvPr>
          <p:cNvSpPr/>
          <p:nvPr/>
        </p:nvSpPr>
        <p:spPr>
          <a:xfrm>
            <a:off x="273717" y="11430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1</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45" name="矩形 44">
            <a:extLst>
              <a:ext uri="{FF2B5EF4-FFF2-40B4-BE49-F238E27FC236}">
                <a16:creationId xmlns:a16="http://schemas.microsoft.com/office/drawing/2014/main" id="{091D9D1E-D531-F94F-3E0F-96615A04165E}"/>
              </a:ext>
            </a:extLst>
          </p:cNvPr>
          <p:cNvSpPr/>
          <p:nvPr/>
        </p:nvSpPr>
        <p:spPr>
          <a:xfrm>
            <a:off x="273717" y="6858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46" name="矩形 45">
            <a:extLst>
              <a:ext uri="{FF2B5EF4-FFF2-40B4-BE49-F238E27FC236}">
                <a16:creationId xmlns:a16="http://schemas.microsoft.com/office/drawing/2014/main" id="{594BAFDF-3BFF-F1B9-7A28-D9F8E63CCEDC}"/>
              </a:ext>
            </a:extLst>
          </p:cNvPr>
          <p:cNvSpPr/>
          <p:nvPr/>
        </p:nvSpPr>
        <p:spPr>
          <a:xfrm>
            <a:off x="273717" y="20574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5</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47" name="矩形 46">
            <a:extLst>
              <a:ext uri="{FF2B5EF4-FFF2-40B4-BE49-F238E27FC236}">
                <a16:creationId xmlns:a16="http://schemas.microsoft.com/office/drawing/2014/main" id="{74C108D8-29B2-0187-1155-ABFCF27AA82F}"/>
              </a:ext>
            </a:extLst>
          </p:cNvPr>
          <p:cNvSpPr/>
          <p:nvPr/>
        </p:nvSpPr>
        <p:spPr>
          <a:xfrm>
            <a:off x="2904621" y="16002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48" name="矩形 47">
            <a:extLst>
              <a:ext uri="{FF2B5EF4-FFF2-40B4-BE49-F238E27FC236}">
                <a16:creationId xmlns:a16="http://schemas.microsoft.com/office/drawing/2014/main" id="{3F071BBA-89CD-2CA9-FCC2-7166329341CE}"/>
              </a:ext>
            </a:extLst>
          </p:cNvPr>
          <p:cNvSpPr/>
          <p:nvPr/>
        </p:nvSpPr>
        <p:spPr>
          <a:xfrm>
            <a:off x="2904621" y="11430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49" name="矩形 48">
            <a:extLst>
              <a:ext uri="{FF2B5EF4-FFF2-40B4-BE49-F238E27FC236}">
                <a16:creationId xmlns:a16="http://schemas.microsoft.com/office/drawing/2014/main" id="{05FE3A05-5060-20CC-18F0-9FE304AAD57A}"/>
              </a:ext>
            </a:extLst>
          </p:cNvPr>
          <p:cNvSpPr/>
          <p:nvPr/>
        </p:nvSpPr>
        <p:spPr>
          <a:xfrm>
            <a:off x="2904621" y="6858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50" name="矩形 49">
            <a:extLst>
              <a:ext uri="{FF2B5EF4-FFF2-40B4-BE49-F238E27FC236}">
                <a16:creationId xmlns:a16="http://schemas.microsoft.com/office/drawing/2014/main" id="{3A0FE022-D654-8DED-C9C6-85C1B2272B2C}"/>
              </a:ext>
            </a:extLst>
          </p:cNvPr>
          <p:cNvSpPr/>
          <p:nvPr/>
        </p:nvSpPr>
        <p:spPr>
          <a:xfrm>
            <a:off x="2904621" y="20574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6</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51" name="文本框 50">
            <a:extLst>
              <a:ext uri="{FF2B5EF4-FFF2-40B4-BE49-F238E27FC236}">
                <a16:creationId xmlns:a16="http://schemas.microsoft.com/office/drawing/2014/main" id="{3E369AF7-C159-2D0D-794B-775BB84D324C}"/>
              </a:ext>
            </a:extLst>
          </p:cNvPr>
          <p:cNvSpPr txBox="1"/>
          <p:nvPr/>
        </p:nvSpPr>
        <p:spPr>
          <a:xfrm>
            <a:off x="273716" y="2710190"/>
            <a:ext cx="4935957" cy="523220"/>
          </a:xfrm>
          <a:prstGeom prst="rect">
            <a:avLst/>
          </a:prstGeom>
          <a:noFill/>
          <a:ln w="15875">
            <a:noFill/>
          </a:ln>
        </p:spPr>
        <p:txBody>
          <a:bodyPr wrap="square" rtlCol="0">
            <a:spAutoFit/>
          </a:bodyPr>
          <a:lstStyle/>
          <a:p>
            <a:pPr lvl="0" defTabSz="914400">
              <a:defRPr/>
            </a:pPr>
            <a:r>
              <a:rPr kumimoji="1" lang="zh-CN" altLang="en-US" sz="2800" dirty="0">
                <a:solidFill>
                  <a:srgbClr val="C00000"/>
                </a:solidFill>
                <a:latin typeface="STKaiti" charset="-122"/>
                <a:ea typeface="STKaiti" charset="-122"/>
                <a:cs typeface="STKaiti" charset="-122"/>
              </a:rPr>
              <a:t>辅助栈</a:t>
            </a:r>
            <a:r>
              <a:rPr kumimoji="1" lang="en-US" altLang="zh-CN" sz="2800" dirty="0">
                <a:solidFill>
                  <a:srgbClr val="C00000"/>
                </a:solidFill>
                <a:latin typeface="STKaiti" charset="-122"/>
                <a:ea typeface="STKaiti" charset="-122"/>
                <a:cs typeface="STKaiti" charset="-122"/>
              </a:rPr>
              <a:t>S2</a:t>
            </a:r>
            <a:r>
              <a:rPr kumimoji="1" lang="zh-CN" altLang="en-US" sz="2800" dirty="0">
                <a:solidFill>
                  <a:srgbClr val="C00000"/>
                </a:solidFill>
                <a:latin typeface="STKaiti" charset="-122"/>
                <a:ea typeface="STKaiti" charset="-122"/>
                <a:cs typeface="STKaiti" charset="-122"/>
              </a:rPr>
              <a:t>                原始栈</a:t>
            </a:r>
            <a:r>
              <a:rPr kumimoji="1" lang="en-US" altLang="zh-CN" sz="2800" dirty="0">
                <a:solidFill>
                  <a:srgbClr val="C00000"/>
                </a:solidFill>
                <a:latin typeface="STKaiti" charset="-122"/>
                <a:ea typeface="STKaiti" charset="-122"/>
                <a:cs typeface="STKaiti" charset="-122"/>
              </a:rPr>
              <a:t>S1</a:t>
            </a:r>
          </a:p>
        </p:txBody>
      </p:sp>
      <p:sp>
        <p:nvSpPr>
          <p:cNvPr id="52" name="文本框 51">
            <a:extLst>
              <a:ext uri="{FF2B5EF4-FFF2-40B4-BE49-F238E27FC236}">
                <a16:creationId xmlns:a16="http://schemas.microsoft.com/office/drawing/2014/main" id="{FCE8A43B-26FB-D965-62A9-13E9A51B9D64}"/>
              </a:ext>
            </a:extLst>
          </p:cNvPr>
          <p:cNvSpPr txBox="1"/>
          <p:nvPr/>
        </p:nvSpPr>
        <p:spPr>
          <a:xfrm>
            <a:off x="463400" y="138824"/>
            <a:ext cx="4593059" cy="523220"/>
          </a:xfrm>
          <a:prstGeom prst="rect">
            <a:avLst/>
          </a:prstGeom>
          <a:noFill/>
          <a:ln w="15875">
            <a:noFill/>
          </a:ln>
        </p:spPr>
        <p:txBody>
          <a:bodyPr wrap="square" rtlCol="0">
            <a:spAutoFit/>
          </a:bodyPr>
          <a:lstStyle/>
          <a:p>
            <a:pPr lvl="0" defTabSz="914400">
              <a:defRPr/>
            </a:pPr>
            <a:r>
              <a:rPr kumimoji="1" lang="zh-CN" altLang="en-US" sz="2800" dirty="0">
                <a:solidFill>
                  <a:srgbClr val="C00000"/>
                </a:solidFill>
                <a:latin typeface="STKaiti" charset="-122"/>
                <a:ea typeface="STKaiti" charset="-122"/>
                <a:cs typeface="STKaiti" charset="-122"/>
              </a:rPr>
              <a:t>栈顶元素</a:t>
            </a:r>
            <a:r>
              <a:rPr kumimoji="1" lang="en-US" altLang="zh-CN" sz="2800" dirty="0">
                <a:solidFill>
                  <a:srgbClr val="C00000"/>
                </a:solidFill>
                <a:latin typeface="STKaiti" charset="-122"/>
                <a:ea typeface="STKaiti" charset="-122"/>
                <a:cs typeface="STKaiti" charset="-122"/>
              </a:rPr>
              <a:t>a</a:t>
            </a:r>
            <a:r>
              <a:rPr kumimoji="1" lang="zh-CN" altLang="en-US" sz="2800" dirty="0">
                <a:solidFill>
                  <a:srgbClr val="C00000"/>
                </a:solidFill>
                <a:latin typeface="STKaiti" charset="-122"/>
                <a:ea typeface="STKaiti" charset="-122"/>
                <a:cs typeface="STKaiti" charset="-122"/>
              </a:rPr>
              <a:t>         栈顶元素</a:t>
            </a:r>
            <a:r>
              <a:rPr kumimoji="1" lang="en-US" altLang="zh-CN" sz="2800" dirty="0">
                <a:solidFill>
                  <a:srgbClr val="C00000"/>
                </a:solidFill>
                <a:latin typeface="STKaiti" charset="-122"/>
                <a:ea typeface="STKaiti" charset="-122"/>
                <a:cs typeface="STKaiti" charset="-122"/>
              </a:rPr>
              <a:t>b</a:t>
            </a:r>
          </a:p>
        </p:txBody>
      </p:sp>
      <p:sp>
        <p:nvSpPr>
          <p:cNvPr id="53" name="矩形 52">
            <a:extLst>
              <a:ext uri="{FF2B5EF4-FFF2-40B4-BE49-F238E27FC236}">
                <a16:creationId xmlns:a16="http://schemas.microsoft.com/office/drawing/2014/main" id="{C6855439-47C1-CA73-A20F-476649494994}"/>
              </a:ext>
            </a:extLst>
          </p:cNvPr>
          <p:cNvSpPr/>
          <p:nvPr/>
        </p:nvSpPr>
        <p:spPr>
          <a:xfrm>
            <a:off x="6096001" y="16002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3</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54" name="矩形 53">
            <a:extLst>
              <a:ext uri="{FF2B5EF4-FFF2-40B4-BE49-F238E27FC236}">
                <a16:creationId xmlns:a16="http://schemas.microsoft.com/office/drawing/2014/main" id="{F193C09E-25EA-31D1-0799-77DB9A209545}"/>
              </a:ext>
            </a:extLst>
          </p:cNvPr>
          <p:cNvSpPr/>
          <p:nvPr/>
        </p:nvSpPr>
        <p:spPr>
          <a:xfrm>
            <a:off x="6096001" y="11430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55" name="矩形 54">
            <a:extLst>
              <a:ext uri="{FF2B5EF4-FFF2-40B4-BE49-F238E27FC236}">
                <a16:creationId xmlns:a16="http://schemas.microsoft.com/office/drawing/2014/main" id="{9642C0ED-9483-2B35-A573-AB17308BB07E}"/>
              </a:ext>
            </a:extLst>
          </p:cNvPr>
          <p:cNvSpPr/>
          <p:nvPr/>
        </p:nvSpPr>
        <p:spPr>
          <a:xfrm>
            <a:off x="6096001" y="6858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56" name="矩形 55">
            <a:extLst>
              <a:ext uri="{FF2B5EF4-FFF2-40B4-BE49-F238E27FC236}">
                <a16:creationId xmlns:a16="http://schemas.microsoft.com/office/drawing/2014/main" id="{D12C822B-CBD2-BDEB-90D2-143A7355215B}"/>
              </a:ext>
            </a:extLst>
          </p:cNvPr>
          <p:cNvSpPr/>
          <p:nvPr/>
        </p:nvSpPr>
        <p:spPr>
          <a:xfrm>
            <a:off x="6096001" y="20574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5</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57" name="矩形 56">
            <a:extLst>
              <a:ext uri="{FF2B5EF4-FFF2-40B4-BE49-F238E27FC236}">
                <a16:creationId xmlns:a16="http://schemas.microsoft.com/office/drawing/2014/main" id="{6C33ADCE-F4B3-DB01-1754-85F7490247BB}"/>
              </a:ext>
            </a:extLst>
          </p:cNvPr>
          <p:cNvSpPr/>
          <p:nvPr/>
        </p:nvSpPr>
        <p:spPr>
          <a:xfrm>
            <a:off x="8726905" y="16002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1</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58" name="矩形 57">
            <a:extLst>
              <a:ext uri="{FF2B5EF4-FFF2-40B4-BE49-F238E27FC236}">
                <a16:creationId xmlns:a16="http://schemas.microsoft.com/office/drawing/2014/main" id="{D068C623-655F-2BDB-5E27-E2B4ABF91A8E}"/>
              </a:ext>
            </a:extLst>
          </p:cNvPr>
          <p:cNvSpPr/>
          <p:nvPr/>
        </p:nvSpPr>
        <p:spPr>
          <a:xfrm>
            <a:off x="8726905" y="11430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59" name="矩形 58">
            <a:extLst>
              <a:ext uri="{FF2B5EF4-FFF2-40B4-BE49-F238E27FC236}">
                <a16:creationId xmlns:a16="http://schemas.microsoft.com/office/drawing/2014/main" id="{EDA81C65-5F17-CDBE-4E23-7D57E48E185D}"/>
              </a:ext>
            </a:extLst>
          </p:cNvPr>
          <p:cNvSpPr/>
          <p:nvPr/>
        </p:nvSpPr>
        <p:spPr>
          <a:xfrm>
            <a:off x="8726905" y="6858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60" name="矩形 59">
            <a:extLst>
              <a:ext uri="{FF2B5EF4-FFF2-40B4-BE49-F238E27FC236}">
                <a16:creationId xmlns:a16="http://schemas.microsoft.com/office/drawing/2014/main" id="{180DAC29-1C71-EE84-BFAC-CFE6BB372B4F}"/>
              </a:ext>
            </a:extLst>
          </p:cNvPr>
          <p:cNvSpPr/>
          <p:nvPr/>
        </p:nvSpPr>
        <p:spPr>
          <a:xfrm>
            <a:off x="8726905" y="20574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6</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61" name="文本框 60">
            <a:extLst>
              <a:ext uri="{FF2B5EF4-FFF2-40B4-BE49-F238E27FC236}">
                <a16:creationId xmlns:a16="http://schemas.microsoft.com/office/drawing/2014/main" id="{01E65966-0F7B-E8A7-4408-8FAB568CA980}"/>
              </a:ext>
            </a:extLst>
          </p:cNvPr>
          <p:cNvSpPr txBox="1"/>
          <p:nvPr/>
        </p:nvSpPr>
        <p:spPr>
          <a:xfrm>
            <a:off x="6096000" y="2710190"/>
            <a:ext cx="4935957" cy="523220"/>
          </a:xfrm>
          <a:prstGeom prst="rect">
            <a:avLst/>
          </a:prstGeom>
          <a:noFill/>
          <a:ln w="15875">
            <a:noFill/>
          </a:ln>
        </p:spPr>
        <p:txBody>
          <a:bodyPr wrap="square" rtlCol="0">
            <a:spAutoFit/>
          </a:bodyPr>
          <a:lstStyle/>
          <a:p>
            <a:pPr lvl="0" defTabSz="914400">
              <a:defRPr/>
            </a:pPr>
            <a:r>
              <a:rPr kumimoji="1" lang="zh-CN" altLang="en-US" sz="2800" dirty="0">
                <a:solidFill>
                  <a:srgbClr val="C00000"/>
                </a:solidFill>
                <a:latin typeface="STKaiti" charset="-122"/>
                <a:ea typeface="STKaiti" charset="-122"/>
                <a:cs typeface="STKaiti" charset="-122"/>
              </a:rPr>
              <a:t>辅助栈</a:t>
            </a:r>
            <a:r>
              <a:rPr kumimoji="1" lang="en-US" altLang="zh-CN" sz="2800" dirty="0">
                <a:solidFill>
                  <a:srgbClr val="C00000"/>
                </a:solidFill>
                <a:latin typeface="STKaiti" charset="-122"/>
                <a:ea typeface="STKaiti" charset="-122"/>
                <a:cs typeface="STKaiti" charset="-122"/>
              </a:rPr>
              <a:t>S2</a:t>
            </a:r>
            <a:r>
              <a:rPr kumimoji="1" lang="zh-CN" altLang="en-US" sz="2800" dirty="0">
                <a:solidFill>
                  <a:srgbClr val="C00000"/>
                </a:solidFill>
                <a:latin typeface="STKaiti" charset="-122"/>
                <a:ea typeface="STKaiti" charset="-122"/>
                <a:cs typeface="STKaiti" charset="-122"/>
              </a:rPr>
              <a:t>                原始栈</a:t>
            </a:r>
            <a:r>
              <a:rPr kumimoji="1" lang="en-US" altLang="zh-CN" sz="2800" dirty="0">
                <a:solidFill>
                  <a:srgbClr val="C00000"/>
                </a:solidFill>
                <a:latin typeface="STKaiti" charset="-122"/>
                <a:ea typeface="STKaiti" charset="-122"/>
                <a:cs typeface="STKaiti" charset="-122"/>
              </a:rPr>
              <a:t>S1</a:t>
            </a:r>
          </a:p>
        </p:txBody>
      </p:sp>
      <p:sp>
        <p:nvSpPr>
          <p:cNvPr id="62" name="文本框 61">
            <a:extLst>
              <a:ext uri="{FF2B5EF4-FFF2-40B4-BE49-F238E27FC236}">
                <a16:creationId xmlns:a16="http://schemas.microsoft.com/office/drawing/2014/main" id="{C8FD7254-A58B-DB33-319A-EFEA68EABDAC}"/>
              </a:ext>
            </a:extLst>
          </p:cNvPr>
          <p:cNvSpPr txBox="1"/>
          <p:nvPr/>
        </p:nvSpPr>
        <p:spPr>
          <a:xfrm>
            <a:off x="6285684" y="138824"/>
            <a:ext cx="4593059" cy="523220"/>
          </a:xfrm>
          <a:prstGeom prst="rect">
            <a:avLst/>
          </a:prstGeom>
          <a:noFill/>
          <a:ln w="15875">
            <a:noFill/>
          </a:ln>
        </p:spPr>
        <p:txBody>
          <a:bodyPr wrap="square" rtlCol="0">
            <a:spAutoFit/>
          </a:bodyPr>
          <a:lstStyle/>
          <a:p>
            <a:pPr lvl="0" defTabSz="914400">
              <a:defRPr/>
            </a:pPr>
            <a:r>
              <a:rPr kumimoji="1" lang="zh-CN" altLang="en-US" sz="2800" dirty="0">
                <a:solidFill>
                  <a:srgbClr val="C00000"/>
                </a:solidFill>
                <a:latin typeface="STKaiti" charset="-122"/>
                <a:ea typeface="STKaiti" charset="-122"/>
                <a:cs typeface="STKaiti" charset="-122"/>
              </a:rPr>
              <a:t>栈顶元素</a:t>
            </a:r>
            <a:r>
              <a:rPr kumimoji="1" lang="en-US" altLang="zh-CN" sz="2800" dirty="0">
                <a:solidFill>
                  <a:srgbClr val="C00000"/>
                </a:solidFill>
                <a:latin typeface="STKaiti" charset="-122"/>
                <a:ea typeface="STKaiti" charset="-122"/>
                <a:cs typeface="STKaiti" charset="-122"/>
              </a:rPr>
              <a:t>a</a:t>
            </a:r>
            <a:r>
              <a:rPr kumimoji="1" lang="zh-CN" altLang="en-US" sz="2800" dirty="0">
                <a:solidFill>
                  <a:srgbClr val="C00000"/>
                </a:solidFill>
                <a:latin typeface="STKaiti" charset="-122"/>
                <a:ea typeface="STKaiti" charset="-122"/>
                <a:cs typeface="STKaiti" charset="-122"/>
              </a:rPr>
              <a:t>         栈顶元素</a:t>
            </a:r>
            <a:r>
              <a:rPr kumimoji="1" lang="en-US" altLang="zh-CN" sz="2800" dirty="0">
                <a:solidFill>
                  <a:srgbClr val="C00000"/>
                </a:solidFill>
                <a:latin typeface="STKaiti" charset="-122"/>
                <a:ea typeface="STKaiti" charset="-122"/>
                <a:cs typeface="STKaiti" charset="-122"/>
              </a:rPr>
              <a:t>b</a:t>
            </a:r>
          </a:p>
        </p:txBody>
      </p:sp>
      <p:sp>
        <p:nvSpPr>
          <p:cNvPr id="63" name="矩形 62">
            <a:extLst>
              <a:ext uri="{FF2B5EF4-FFF2-40B4-BE49-F238E27FC236}">
                <a16:creationId xmlns:a16="http://schemas.microsoft.com/office/drawing/2014/main" id="{5EB7C8BE-AE99-9CE6-8433-0FD49DF94B23}"/>
              </a:ext>
            </a:extLst>
          </p:cNvPr>
          <p:cNvSpPr/>
          <p:nvPr/>
        </p:nvSpPr>
        <p:spPr>
          <a:xfrm>
            <a:off x="273717" y="506221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1</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64" name="矩形 63">
            <a:extLst>
              <a:ext uri="{FF2B5EF4-FFF2-40B4-BE49-F238E27FC236}">
                <a16:creationId xmlns:a16="http://schemas.microsoft.com/office/drawing/2014/main" id="{3DA4A338-E3B3-01A4-F22F-2302642BCCD9}"/>
              </a:ext>
            </a:extLst>
          </p:cNvPr>
          <p:cNvSpPr/>
          <p:nvPr/>
        </p:nvSpPr>
        <p:spPr>
          <a:xfrm>
            <a:off x="273717" y="460501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65" name="矩形 64">
            <a:extLst>
              <a:ext uri="{FF2B5EF4-FFF2-40B4-BE49-F238E27FC236}">
                <a16:creationId xmlns:a16="http://schemas.microsoft.com/office/drawing/2014/main" id="{9394FDE3-9550-C320-EA8F-36D83E47CB5F}"/>
              </a:ext>
            </a:extLst>
          </p:cNvPr>
          <p:cNvSpPr/>
          <p:nvPr/>
        </p:nvSpPr>
        <p:spPr>
          <a:xfrm>
            <a:off x="273717" y="414781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66" name="矩形 65">
            <a:extLst>
              <a:ext uri="{FF2B5EF4-FFF2-40B4-BE49-F238E27FC236}">
                <a16:creationId xmlns:a16="http://schemas.microsoft.com/office/drawing/2014/main" id="{A6FF1629-32C6-A7E5-211B-7983C98B7196}"/>
              </a:ext>
            </a:extLst>
          </p:cNvPr>
          <p:cNvSpPr/>
          <p:nvPr/>
        </p:nvSpPr>
        <p:spPr>
          <a:xfrm>
            <a:off x="273717" y="551941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5</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67" name="矩形 66">
            <a:extLst>
              <a:ext uri="{FF2B5EF4-FFF2-40B4-BE49-F238E27FC236}">
                <a16:creationId xmlns:a16="http://schemas.microsoft.com/office/drawing/2014/main" id="{B716C836-0CC3-4AC9-1C79-8F480885326F}"/>
              </a:ext>
            </a:extLst>
          </p:cNvPr>
          <p:cNvSpPr/>
          <p:nvPr/>
        </p:nvSpPr>
        <p:spPr>
          <a:xfrm>
            <a:off x="2904621" y="506221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3</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68" name="矩形 67">
            <a:extLst>
              <a:ext uri="{FF2B5EF4-FFF2-40B4-BE49-F238E27FC236}">
                <a16:creationId xmlns:a16="http://schemas.microsoft.com/office/drawing/2014/main" id="{1D95D630-7CDE-2ABA-8FDA-C9C935E54864}"/>
              </a:ext>
            </a:extLst>
          </p:cNvPr>
          <p:cNvSpPr/>
          <p:nvPr/>
        </p:nvSpPr>
        <p:spPr>
          <a:xfrm>
            <a:off x="2904621" y="460501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69" name="矩形 68">
            <a:extLst>
              <a:ext uri="{FF2B5EF4-FFF2-40B4-BE49-F238E27FC236}">
                <a16:creationId xmlns:a16="http://schemas.microsoft.com/office/drawing/2014/main" id="{39529D34-10BC-E15F-BF88-85C8A80015D5}"/>
              </a:ext>
            </a:extLst>
          </p:cNvPr>
          <p:cNvSpPr/>
          <p:nvPr/>
        </p:nvSpPr>
        <p:spPr>
          <a:xfrm>
            <a:off x="2904621" y="414781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70" name="矩形 69">
            <a:extLst>
              <a:ext uri="{FF2B5EF4-FFF2-40B4-BE49-F238E27FC236}">
                <a16:creationId xmlns:a16="http://schemas.microsoft.com/office/drawing/2014/main" id="{076CCC12-1809-2429-19E4-47B4981DC22F}"/>
              </a:ext>
            </a:extLst>
          </p:cNvPr>
          <p:cNvSpPr/>
          <p:nvPr/>
        </p:nvSpPr>
        <p:spPr>
          <a:xfrm>
            <a:off x="2904621" y="551941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6</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71" name="文本框 70">
            <a:extLst>
              <a:ext uri="{FF2B5EF4-FFF2-40B4-BE49-F238E27FC236}">
                <a16:creationId xmlns:a16="http://schemas.microsoft.com/office/drawing/2014/main" id="{390945D7-E8F2-F5A9-6BF3-F3080CCEB822}"/>
              </a:ext>
            </a:extLst>
          </p:cNvPr>
          <p:cNvSpPr txBox="1"/>
          <p:nvPr/>
        </p:nvSpPr>
        <p:spPr>
          <a:xfrm>
            <a:off x="273716" y="6172200"/>
            <a:ext cx="4935957" cy="523220"/>
          </a:xfrm>
          <a:prstGeom prst="rect">
            <a:avLst/>
          </a:prstGeom>
          <a:noFill/>
          <a:ln w="15875">
            <a:noFill/>
          </a:ln>
        </p:spPr>
        <p:txBody>
          <a:bodyPr wrap="square" rtlCol="0">
            <a:spAutoFit/>
          </a:bodyPr>
          <a:lstStyle/>
          <a:p>
            <a:pPr lvl="0" defTabSz="914400">
              <a:defRPr/>
            </a:pPr>
            <a:r>
              <a:rPr kumimoji="1" lang="zh-CN" altLang="en-US" sz="2800" dirty="0">
                <a:solidFill>
                  <a:srgbClr val="C00000"/>
                </a:solidFill>
                <a:latin typeface="STKaiti" charset="-122"/>
                <a:ea typeface="STKaiti" charset="-122"/>
                <a:cs typeface="STKaiti" charset="-122"/>
              </a:rPr>
              <a:t>辅助栈</a:t>
            </a:r>
            <a:r>
              <a:rPr kumimoji="1" lang="en-US" altLang="zh-CN" sz="2800" dirty="0">
                <a:solidFill>
                  <a:srgbClr val="C00000"/>
                </a:solidFill>
                <a:latin typeface="STKaiti" charset="-122"/>
                <a:ea typeface="STKaiti" charset="-122"/>
                <a:cs typeface="STKaiti" charset="-122"/>
              </a:rPr>
              <a:t>S2</a:t>
            </a:r>
            <a:r>
              <a:rPr kumimoji="1" lang="zh-CN" altLang="en-US" sz="2800" dirty="0">
                <a:solidFill>
                  <a:srgbClr val="C00000"/>
                </a:solidFill>
                <a:latin typeface="STKaiti" charset="-122"/>
                <a:ea typeface="STKaiti" charset="-122"/>
                <a:cs typeface="STKaiti" charset="-122"/>
              </a:rPr>
              <a:t>                原始栈</a:t>
            </a:r>
            <a:r>
              <a:rPr kumimoji="1" lang="en-US" altLang="zh-CN" sz="2800" dirty="0">
                <a:solidFill>
                  <a:srgbClr val="C00000"/>
                </a:solidFill>
                <a:latin typeface="STKaiti" charset="-122"/>
                <a:ea typeface="STKaiti" charset="-122"/>
                <a:cs typeface="STKaiti" charset="-122"/>
              </a:rPr>
              <a:t>S1</a:t>
            </a:r>
          </a:p>
        </p:txBody>
      </p:sp>
      <p:sp>
        <p:nvSpPr>
          <p:cNvPr id="72" name="文本框 71">
            <a:extLst>
              <a:ext uri="{FF2B5EF4-FFF2-40B4-BE49-F238E27FC236}">
                <a16:creationId xmlns:a16="http://schemas.microsoft.com/office/drawing/2014/main" id="{400F59F2-3803-F565-648F-3161A0588E8D}"/>
              </a:ext>
            </a:extLst>
          </p:cNvPr>
          <p:cNvSpPr txBox="1"/>
          <p:nvPr/>
        </p:nvSpPr>
        <p:spPr>
          <a:xfrm>
            <a:off x="463400" y="3600834"/>
            <a:ext cx="4593059" cy="523220"/>
          </a:xfrm>
          <a:prstGeom prst="rect">
            <a:avLst/>
          </a:prstGeom>
          <a:noFill/>
          <a:ln w="15875">
            <a:noFill/>
          </a:ln>
        </p:spPr>
        <p:txBody>
          <a:bodyPr wrap="square" rtlCol="0">
            <a:spAutoFit/>
          </a:bodyPr>
          <a:lstStyle/>
          <a:p>
            <a:pPr lvl="0" defTabSz="914400">
              <a:defRPr/>
            </a:pPr>
            <a:r>
              <a:rPr kumimoji="1" lang="zh-CN" altLang="en-US" sz="2800" dirty="0">
                <a:solidFill>
                  <a:srgbClr val="C00000"/>
                </a:solidFill>
                <a:latin typeface="STKaiti" charset="-122"/>
                <a:ea typeface="STKaiti" charset="-122"/>
                <a:cs typeface="STKaiti" charset="-122"/>
              </a:rPr>
              <a:t>栈顶元素</a:t>
            </a:r>
            <a:r>
              <a:rPr kumimoji="1" lang="en-US" altLang="zh-CN" sz="2800" dirty="0">
                <a:solidFill>
                  <a:srgbClr val="C00000"/>
                </a:solidFill>
                <a:latin typeface="STKaiti" charset="-122"/>
                <a:ea typeface="STKaiti" charset="-122"/>
                <a:cs typeface="STKaiti" charset="-122"/>
              </a:rPr>
              <a:t>a</a:t>
            </a:r>
            <a:r>
              <a:rPr kumimoji="1" lang="zh-CN" altLang="en-US" sz="2800" dirty="0">
                <a:solidFill>
                  <a:srgbClr val="C00000"/>
                </a:solidFill>
                <a:latin typeface="STKaiti" charset="-122"/>
                <a:ea typeface="STKaiti" charset="-122"/>
                <a:cs typeface="STKaiti" charset="-122"/>
              </a:rPr>
              <a:t>         栈顶元素</a:t>
            </a:r>
            <a:r>
              <a:rPr kumimoji="1" lang="en-US" altLang="zh-CN" sz="2800" dirty="0">
                <a:solidFill>
                  <a:srgbClr val="C00000"/>
                </a:solidFill>
                <a:latin typeface="STKaiti" charset="-122"/>
                <a:ea typeface="STKaiti" charset="-122"/>
                <a:cs typeface="STKaiti" charset="-122"/>
              </a:rPr>
              <a:t>b</a:t>
            </a:r>
          </a:p>
        </p:txBody>
      </p:sp>
      <p:sp>
        <p:nvSpPr>
          <p:cNvPr id="73" name="矩形 72">
            <a:extLst>
              <a:ext uri="{FF2B5EF4-FFF2-40B4-BE49-F238E27FC236}">
                <a16:creationId xmlns:a16="http://schemas.microsoft.com/office/drawing/2014/main" id="{8F4A347B-6C0F-815D-FBC8-768BAB5C225D}"/>
              </a:ext>
            </a:extLst>
          </p:cNvPr>
          <p:cNvSpPr/>
          <p:nvPr/>
        </p:nvSpPr>
        <p:spPr>
          <a:xfrm>
            <a:off x="6096001" y="506221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74" name="矩形 73">
            <a:extLst>
              <a:ext uri="{FF2B5EF4-FFF2-40B4-BE49-F238E27FC236}">
                <a16:creationId xmlns:a16="http://schemas.microsoft.com/office/drawing/2014/main" id="{C5D03EF3-4705-7C6B-1B99-78D69C91D6AA}"/>
              </a:ext>
            </a:extLst>
          </p:cNvPr>
          <p:cNvSpPr/>
          <p:nvPr/>
        </p:nvSpPr>
        <p:spPr>
          <a:xfrm>
            <a:off x="6096001" y="460501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75" name="矩形 74">
            <a:extLst>
              <a:ext uri="{FF2B5EF4-FFF2-40B4-BE49-F238E27FC236}">
                <a16:creationId xmlns:a16="http://schemas.microsoft.com/office/drawing/2014/main" id="{CE6B3647-84C5-968D-7ACD-79BB2E6AD741}"/>
              </a:ext>
            </a:extLst>
          </p:cNvPr>
          <p:cNvSpPr/>
          <p:nvPr/>
        </p:nvSpPr>
        <p:spPr>
          <a:xfrm>
            <a:off x="6096001" y="414781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76" name="矩形 75">
            <a:extLst>
              <a:ext uri="{FF2B5EF4-FFF2-40B4-BE49-F238E27FC236}">
                <a16:creationId xmlns:a16="http://schemas.microsoft.com/office/drawing/2014/main" id="{0F4E663C-59DF-3A02-4A6F-35EAC1B0624F}"/>
              </a:ext>
            </a:extLst>
          </p:cNvPr>
          <p:cNvSpPr/>
          <p:nvPr/>
        </p:nvSpPr>
        <p:spPr>
          <a:xfrm>
            <a:off x="6096001" y="551941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5</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77" name="矩形 76">
            <a:extLst>
              <a:ext uri="{FF2B5EF4-FFF2-40B4-BE49-F238E27FC236}">
                <a16:creationId xmlns:a16="http://schemas.microsoft.com/office/drawing/2014/main" id="{E42ACD9A-09CC-3F85-A4EC-380C2F9488BB}"/>
              </a:ext>
            </a:extLst>
          </p:cNvPr>
          <p:cNvSpPr/>
          <p:nvPr/>
        </p:nvSpPr>
        <p:spPr>
          <a:xfrm>
            <a:off x="8726905" y="506221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3</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78" name="矩形 77">
            <a:extLst>
              <a:ext uri="{FF2B5EF4-FFF2-40B4-BE49-F238E27FC236}">
                <a16:creationId xmlns:a16="http://schemas.microsoft.com/office/drawing/2014/main" id="{22E7F516-A34F-324E-7AEA-ACD668D70F7D}"/>
              </a:ext>
            </a:extLst>
          </p:cNvPr>
          <p:cNvSpPr/>
          <p:nvPr/>
        </p:nvSpPr>
        <p:spPr>
          <a:xfrm>
            <a:off x="8726905" y="460501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1</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79" name="矩形 78">
            <a:extLst>
              <a:ext uri="{FF2B5EF4-FFF2-40B4-BE49-F238E27FC236}">
                <a16:creationId xmlns:a16="http://schemas.microsoft.com/office/drawing/2014/main" id="{36F05FCD-EC14-2304-06C0-B6B6BF203C2E}"/>
              </a:ext>
            </a:extLst>
          </p:cNvPr>
          <p:cNvSpPr/>
          <p:nvPr/>
        </p:nvSpPr>
        <p:spPr>
          <a:xfrm>
            <a:off x="8726905" y="414781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80" name="矩形 79">
            <a:extLst>
              <a:ext uri="{FF2B5EF4-FFF2-40B4-BE49-F238E27FC236}">
                <a16:creationId xmlns:a16="http://schemas.microsoft.com/office/drawing/2014/main" id="{FC01C1D5-6F2F-B0D9-998C-1F7FAB8B145F}"/>
              </a:ext>
            </a:extLst>
          </p:cNvPr>
          <p:cNvSpPr/>
          <p:nvPr/>
        </p:nvSpPr>
        <p:spPr>
          <a:xfrm>
            <a:off x="8726905" y="551941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6</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81" name="文本框 80">
            <a:extLst>
              <a:ext uri="{FF2B5EF4-FFF2-40B4-BE49-F238E27FC236}">
                <a16:creationId xmlns:a16="http://schemas.microsoft.com/office/drawing/2014/main" id="{493D177F-F8AD-2B42-97E5-EA40BA636BAE}"/>
              </a:ext>
            </a:extLst>
          </p:cNvPr>
          <p:cNvSpPr txBox="1"/>
          <p:nvPr/>
        </p:nvSpPr>
        <p:spPr>
          <a:xfrm>
            <a:off x="6096000" y="6172200"/>
            <a:ext cx="4935957" cy="523220"/>
          </a:xfrm>
          <a:prstGeom prst="rect">
            <a:avLst/>
          </a:prstGeom>
          <a:noFill/>
          <a:ln w="15875">
            <a:noFill/>
          </a:ln>
        </p:spPr>
        <p:txBody>
          <a:bodyPr wrap="square" rtlCol="0">
            <a:spAutoFit/>
          </a:bodyPr>
          <a:lstStyle/>
          <a:p>
            <a:pPr lvl="0" defTabSz="914400">
              <a:defRPr/>
            </a:pPr>
            <a:r>
              <a:rPr kumimoji="1" lang="zh-CN" altLang="en-US" sz="2800" dirty="0">
                <a:solidFill>
                  <a:srgbClr val="C00000"/>
                </a:solidFill>
                <a:latin typeface="STKaiti" charset="-122"/>
                <a:ea typeface="STKaiti" charset="-122"/>
                <a:cs typeface="STKaiti" charset="-122"/>
              </a:rPr>
              <a:t>辅助栈</a:t>
            </a:r>
            <a:r>
              <a:rPr kumimoji="1" lang="en-US" altLang="zh-CN" sz="2800" dirty="0">
                <a:solidFill>
                  <a:srgbClr val="C00000"/>
                </a:solidFill>
                <a:latin typeface="STKaiti" charset="-122"/>
                <a:ea typeface="STKaiti" charset="-122"/>
                <a:cs typeface="STKaiti" charset="-122"/>
              </a:rPr>
              <a:t>S2</a:t>
            </a:r>
            <a:r>
              <a:rPr kumimoji="1" lang="zh-CN" altLang="en-US" sz="2800" dirty="0">
                <a:solidFill>
                  <a:srgbClr val="C00000"/>
                </a:solidFill>
                <a:latin typeface="STKaiti" charset="-122"/>
                <a:ea typeface="STKaiti" charset="-122"/>
                <a:cs typeface="STKaiti" charset="-122"/>
              </a:rPr>
              <a:t>                原始栈</a:t>
            </a:r>
            <a:r>
              <a:rPr kumimoji="1" lang="en-US" altLang="zh-CN" sz="2800" dirty="0">
                <a:solidFill>
                  <a:srgbClr val="C00000"/>
                </a:solidFill>
                <a:latin typeface="STKaiti" charset="-122"/>
                <a:ea typeface="STKaiti" charset="-122"/>
                <a:cs typeface="STKaiti" charset="-122"/>
              </a:rPr>
              <a:t>S1</a:t>
            </a:r>
          </a:p>
        </p:txBody>
      </p:sp>
      <p:sp>
        <p:nvSpPr>
          <p:cNvPr id="82" name="文本框 81">
            <a:extLst>
              <a:ext uri="{FF2B5EF4-FFF2-40B4-BE49-F238E27FC236}">
                <a16:creationId xmlns:a16="http://schemas.microsoft.com/office/drawing/2014/main" id="{CBED05C5-ECD1-50EB-7872-C255646FAA2D}"/>
              </a:ext>
            </a:extLst>
          </p:cNvPr>
          <p:cNvSpPr txBox="1"/>
          <p:nvPr/>
        </p:nvSpPr>
        <p:spPr>
          <a:xfrm>
            <a:off x="6285684" y="3600834"/>
            <a:ext cx="4593059" cy="523220"/>
          </a:xfrm>
          <a:prstGeom prst="rect">
            <a:avLst/>
          </a:prstGeom>
          <a:noFill/>
          <a:ln w="15875">
            <a:noFill/>
          </a:ln>
        </p:spPr>
        <p:txBody>
          <a:bodyPr wrap="square" rtlCol="0">
            <a:spAutoFit/>
          </a:bodyPr>
          <a:lstStyle/>
          <a:p>
            <a:pPr lvl="0" defTabSz="914400">
              <a:defRPr/>
            </a:pPr>
            <a:r>
              <a:rPr kumimoji="1" lang="zh-CN" altLang="en-US" sz="2800" dirty="0">
                <a:solidFill>
                  <a:srgbClr val="C00000"/>
                </a:solidFill>
                <a:latin typeface="STKaiti" charset="-122"/>
                <a:ea typeface="STKaiti" charset="-122"/>
                <a:cs typeface="STKaiti" charset="-122"/>
              </a:rPr>
              <a:t>栈顶元素</a:t>
            </a:r>
            <a:r>
              <a:rPr kumimoji="1" lang="en-US" altLang="zh-CN" sz="2800" dirty="0">
                <a:solidFill>
                  <a:srgbClr val="C00000"/>
                </a:solidFill>
                <a:latin typeface="STKaiti" charset="-122"/>
                <a:ea typeface="STKaiti" charset="-122"/>
                <a:cs typeface="STKaiti" charset="-122"/>
              </a:rPr>
              <a:t>a</a:t>
            </a:r>
            <a:r>
              <a:rPr kumimoji="1" lang="zh-CN" altLang="en-US" sz="2800" dirty="0">
                <a:solidFill>
                  <a:srgbClr val="C00000"/>
                </a:solidFill>
                <a:latin typeface="STKaiti" charset="-122"/>
                <a:ea typeface="STKaiti" charset="-122"/>
                <a:cs typeface="STKaiti" charset="-122"/>
              </a:rPr>
              <a:t>         栈顶元素</a:t>
            </a:r>
            <a:r>
              <a:rPr kumimoji="1" lang="en-US" altLang="zh-CN" sz="2800" dirty="0">
                <a:solidFill>
                  <a:srgbClr val="C00000"/>
                </a:solidFill>
                <a:latin typeface="STKaiti" charset="-122"/>
                <a:ea typeface="STKaiti" charset="-122"/>
                <a:cs typeface="STKaiti" charset="-122"/>
              </a:rPr>
              <a:t>b</a:t>
            </a:r>
          </a:p>
        </p:txBody>
      </p:sp>
    </p:spTree>
    <p:extLst>
      <p:ext uri="{BB962C8B-B14F-4D97-AF65-F5344CB8AC3E}">
        <p14:creationId xmlns:p14="http://schemas.microsoft.com/office/powerpoint/2010/main" val="426639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dissolve">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dissolve">
                                      <p:cBhvr>
                                        <p:cTn id="12" dur="5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dissolve">
                                      <p:cBhvr>
                                        <p:cTn id="17" dur="500"/>
                                        <p:tgtEl>
                                          <p:spTgt spid="6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dissolve">
                                      <p:cBhvr>
                                        <p:cTn id="22" dur="500"/>
                                        <p:tgtEl>
                                          <p:spTgt spid="6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dissolve">
                                      <p:cBhvr>
                                        <p:cTn id="27" dur="500"/>
                                        <p:tgtEl>
                                          <p:spTgt spid="7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2"/>
                                        </p:tgtEl>
                                        <p:attrNameLst>
                                          <p:attrName>style.visibility</p:attrName>
                                        </p:attrNameLst>
                                      </p:cBhvr>
                                      <p:to>
                                        <p:strVal val="visible"/>
                                      </p:to>
                                    </p:set>
                                    <p:animEffect transition="in" filter="dissolve">
                                      <p:cBhvr>
                                        <p:cTn id="32" dur="500"/>
                                        <p:tgtEl>
                                          <p:spTgt spid="7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81"/>
                                        </p:tgtEl>
                                        <p:attrNameLst>
                                          <p:attrName>style.visibility</p:attrName>
                                        </p:attrNameLst>
                                      </p:cBhvr>
                                      <p:to>
                                        <p:strVal val="visible"/>
                                      </p:to>
                                    </p:set>
                                    <p:animEffect transition="in" filter="dissolve">
                                      <p:cBhvr>
                                        <p:cTn id="37" dur="500"/>
                                        <p:tgtEl>
                                          <p:spTgt spid="8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82"/>
                                        </p:tgtEl>
                                        <p:attrNameLst>
                                          <p:attrName>style.visibility</p:attrName>
                                        </p:attrNameLst>
                                      </p:cBhvr>
                                      <p:to>
                                        <p:strVal val="visible"/>
                                      </p:to>
                                    </p:set>
                                    <p:animEffect transition="in" filter="dissolve">
                                      <p:cBhvr>
                                        <p:cTn id="42"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61" grpId="0"/>
      <p:bldP spid="62" grpId="0"/>
      <p:bldP spid="71" grpId="0"/>
      <p:bldP spid="72" grpId="0"/>
      <p:bldP spid="81" grpId="0"/>
      <p:bldP spid="8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AE31D341-D962-6E23-85FD-BA55FAE4676E}"/>
              </a:ext>
            </a:extLst>
          </p:cNvPr>
          <p:cNvSpPr/>
          <p:nvPr/>
        </p:nvSpPr>
        <p:spPr>
          <a:xfrm>
            <a:off x="273717" y="16002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44" name="矩形 43">
            <a:extLst>
              <a:ext uri="{FF2B5EF4-FFF2-40B4-BE49-F238E27FC236}">
                <a16:creationId xmlns:a16="http://schemas.microsoft.com/office/drawing/2014/main" id="{F2B6152D-7361-A98D-12AC-66EFA6AADA6B}"/>
              </a:ext>
            </a:extLst>
          </p:cNvPr>
          <p:cNvSpPr/>
          <p:nvPr/>
        </p:nvSpPr>
        <p:spPr>
          <a:xfrm>
            <a:off x="273717" y="11430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45" name="矩形 44">
            <a:extLst>
              <a:ext uri="{FF2B5EF4-FFF2-40B4-BE49-F238E27FC236}">
                <a16:creationId xmlns:a16="http://schemas.microsoft.com/office/drawing/2014/main" id="{091D9D1E-D531-F94F-3E0F-96615A04165E}"/>
              </a:ext>
            </a:extLst>
          </p:cNvPr>
          <p:cNvSpPr/>
          <p:nvPr/>
        </p:nvSpPr>
        <p:spPr>
          <a:xfrm>
            <a:off x="273717" y="6858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46" name="矩形 45">
            <a:extLst>
              <a:ext uri="{FF2B5EF4-FFF2-40B4-BE49-F238E27FC236}">
                <a16:creationId xmlns:a16="http://schemas.microsoft.com/office/drawing/2014/main" id="{594BAFDF-3BFF-F1B9-7A28-D9F8E63CCEDC}"/>
              </a:ext>
            </a:extLst>
          </p:cNvPr>
          <p:cNvSpPr/>
          <p:nvPr/>
        </p:nvSpPr>
        <p:spPr>
          <a:xfrm>
            <a:off x="273717" y="20574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5</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47" name="矩形 46">
            <a:extLst>
              <a:ext uri="{FF2B5EF4-FFF2-40B4-BE49-F238E27FC236}">
                <a16:creationId xmlns:a16="http://schemas.microsoft.com/office/drawing/2014/main" id="{74C108D8-29B2-0187-1155-ABFCF27AA82F}"/>
              </a:ext>
            </a:extLst>
          </p:cNvPr>
          <p:cNvSpPr/>
          <p:nvPr/>
        </p:nvSpPr>
        <p:spPr>
          <a:xfrm>
            <a:off x="2904621" y="16002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3</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48" name="矩形 47">
            <a:extLst>
              <a:ext uri="{FF2B5EF4-FFF2-40B4-BE49-F238E27FC236}">
                <a16:creationId xmlns:a16="http://schemas.microsoft.com/office/drawing/2014/main" id="{3F071BBA-89CD-2CA9-FCC2-7166329341CE}"/>
              </a:ext>
            </a:extLst>
          </p:cNvPr>
          <p:cNvSpPr/>
          <p:nvPr/>
        </p:nvSpPr>
        <p:spPr>
          <a:xfrm>
            <a:off x="2904621" y="11430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1</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49" name="矩形 48">
            <a:extLst>
              <a:ext uri="{FF2B5EF4-FFF2-40B4-BE49-F238E27FC236}">
                <a16:creationId xmlns:a16="http://schemas.microsoft.com/office/drawing/2014/main" id="{05FE3A05-5060-20CC-18F0-9FE304AAD57A}"/>
              </a:ext>
            </a:extLst>
          </p:cNvPr>
          <p:cNvSpPr/>
          <p:nvPr/>
        </p:nvSpPr>
        <p:spPr>
          <a:xfrm>
            <a:off x="2904621" y="6858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50" name="矩形 49">
            <a:extLst>
              <a:ext uri="{FF2B5EF4-FFF2-40B4-BE49-F238E27FC236}">
                <a16:creationId xmlns:a16="http://schemas.microsoft.com/office/drawing/2014/main" id="{3A0FE022-D654-8DED-C9C6-85C1B2272B2C}"/>
              </a:ext>
            </a:extLst>
          </p:cNvPr>
          <p:cNvSpPr/>
          <p:nvPr/>
        </p:nvSpPr>
        <p:spPr>
          <a:xfrm>
            <a:off x="2904621" y="20574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6</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51" name="文本框 50">
            <a:extLst>
              <a:ext uri="{FF2B5EF4-FFF2-40B4-BE49-F238E27FC236}">
                <a16:creationId xmlns:a16="http://schemas.microsoft.com/office/drawing/2014/main" id="{3E369AF7-C159-2D0D-794B-775BB84D324C}"/>
              </a:ext>
            </a:extLst>
          </p:cNvPr>
          <p:cNvSpPr txBox="1"/>
          <p:nvPr/>
        </p:nvSpPr>
        <p:spPr>
          <a:xfrm>
            <a:off x="273716" y="2710190"/>
            <a:ext cx="4935957" cy="523220"/>
          </a:xfrm>
          <a:prstGeom prst="rect">
            <a:avLst/>
          </a:prstGeom>
          <a:noFill/>
          <a:ln w="15875">
            <a:noFill/>
          </a:ln>
        </p:spPr>
        <p:txBody>
          <a:bodyPr wrap="square" rtlCol="0">
            <a:spAutoFit/>
          </a:bodyPr>
          <a:lstStyle/>
          <a:p>
            <a:pPr lvl="0" defTabSz="914400">
              <a:defRPr/>
            </a:pPr>
            <a:r>
              <a:rPr kumimoji="1" lang="zh-CN" altLang="en-US" sz="2800" dirty="0">
                <a:solidFill>
                  <a:srgbClr val="C00000"/>
                </a:solidFill>
                <a:latin typeface="STKaiti" charset="-122"/>
                <a:ea typeface="STKaiti" charset="-122"/>
                <a:cs typeface="STKaiti" charset="-122"/>
              </a:rPr>
              <a:t>辅助栈</a:t>
            </a:r>
            <a:r>
              <a:rPr kumimoji="1" lang="en-US" altLang="zh-CN" sz="2800" dirty="0">
                <a:solidFill>
                  <a:srgbClr val="C00000"/>
                </a:solidFill>
                <a:latin typeface="STKaiti" charset="-122"/>
                <a:ea typeface="STKaiti" charset="-122"/>
                <a:cs typeface="STKaiti" charset="-122"/>
              </a:rPr>
              <a:t>S2</a:t>
            </a:r>
            <a:r>
              <a:rPr kumimoji="1" lang="zh-CN" altLang="en-US" sz="2800" dirty="0">
                <a:solidFill>
                  <a:srgbClr val="C00000"/>
                </a:solidFill>
                <a:latin typeface="STKaiti" charset="-122"/>
                <a:ea typeface="STKaiti" charset="-122"/>
                <a:cs typeface="STKaiti" charset="-122"/>
              </a:rPr>
              <a:t>                原始栈</a:t>
            </a:r>
            <a:r>
              <a:rPr kumimoji="1" lang="en-US" altLang="zh-CN" sz="2800" dirty="0">
                <a:solidFill>
                  <a:srgbClr val="C00000"/>
                </a:solidFill>
                <a:latin typeface="STKaiti" charset="-122"/>
                <a:ea typeface="STKaiti" charset="-122"/>
                <a:cs typeface="STKaiti" charset="-122"/>
              </a:rPr>
              <a:t>S1</a:t>
            </a:r>
          </a:p>
        </p:txBody>
      </p:sp>
      <p:sp>
        <p:nvSpPr>
          <p:cNvPr id="52" name="文本框 51">
            <a:extLst>
              <a:ext uri="{FF2B5EF4-FFF2-40B4-BE49-F238E27FC236}">
                <a16:creationId xmlns:a16="http://schemas.microsoft.com/office/drawing/2014/main" id="{FCE8A43B-26FB-D965-62A9-13E9A51B9D64}"/>
              </a:ext>
            </a:extLst>
          </p:cNvPr>
          <p:cNvSpPr txBox="1"/>
          <p:nvPr/>
        </p:nvSpPr>
        <p:spPr>
          <a:xfrm>
            <a:off x="463400" y="138824"/>
            <a:ext cx="4593059" cy="523220"/>
          </a:xfrm>
          <a:prstGeom prst="rect">
            <a:avLst/>
          </a:prstGeom>
          <a:noFill/>
          <a:ln w="15875">
            <a:noFill/>
          </a:ln>
        </p:spPr>
        <p:txBody>
          <a:bodyPr wrap="square" rtlCol="0">
            <a:spAutoFit/>
          </a:bodyPr>
          <a:lstStyle/>
          <a:p>
            <a:pPr lvl="0" defTabSz="914400">
              <a:defRPr/>
            </a:pPr>
            <a:r>
              <a:rPr kumimoji="1" lang="zh-CN" altLang="en-US" sz="2800" dirty="0">
                <a:solidFill>
                  <a:srgbClr val="C00000"/>
                </a:solidFill>
                <a:latin typeface="STKaiti" charset="-122"/>
                <a:ea typeface="STKaiti" charset="-122"/>
                <a:cs typeface="STKaiti" charset="-122"/>
              </a:rPr>
              <a:t>栈顶元素</a:t>
            </a:r>
            <a:r>
              <a:rPr kumimoji="1" lang="en-US" altLang="zh-CN" sz="2800" dirty="0">
                <a:solidFill>
                  <a:srgbClr val="C00000"/>
                </a:solidFill>
                <a:latin typeface="STKaiti" charset="-122"/>
                <a:ea typeface="STKaiti" charset="-122"/>
                <a:cs typeface="STKaiti" charset="-122"/>
              </a:rPr>
              <a:t>a</a:t>
            </a:r>
            <a:r>
              <a:rPr kumimoji="1" lang="zh-CN" altLang="en-US" sz="2800" dirty="0">
                <a:solidFill>
                  <a:srgbClr val="C00000"/>
                </a:solidFill>
                <a:latin typeface="STKaiti" charset="-122"/>
                <a:ea typeface="STKaiti" charset="-122"/>
                <a:cs typeface="STKaiti" charset="-122"/>
              </a:rPr>
              <a:t>         栈顶元素</a:t>
            </a:r>
            <a:r>
              <a:rPr kumimoji="1" lang="en-US" altLang="zh-CN" sz="2800" dirty="0">
                <a:solidFill>
                  <a:srgbClr val="C00000"/>
                </a:solidFill>
                <a:latin typeface="STKaiti" charset="-122"/>
                <a:ea typeface="STKaiti" charset="-122"/>
                <a:cs typeface="STKaiti" charset="-122"/>
              </a:rPr>
              <a:t>b</a:t>
            </a:r>
          </a:p>
        </p:txBody>
      </p:sp>
      <p:sp>
        <p:nvSpPr>
          <p:cNvPr id="53" name="矩形 52">
            <a:extLst>
              <a:ext uri="{FF2B5EF4-FFF2-40B4-BE49-F238E27FC236}">
                <a16:creationId xmlns:a16="http://schemas.microsoft.com/office/drawing/2014/main" id="{C6855439-47C1-CA73-A20F-476649494994}"/>
              </a:ext>
            </a:extLst>
          </p:cNvPr>
          <p:cNvSpPr/>
          <p:nvPr/>
        </p:nvSpPr>
        <p:spPr>
          <a:xfrm>
            <a:off x="6096001" y="16002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54" name="矩形 53">
            <a:extLst>
              <a:ext uri="{FF2B5EF4-FFF2-40B4-BE49-F238E27FC236}">
                <a16:creationId xmlns:a16="http://schemas.microsoft.com/office/drawing/2014/main" id="{F193C09E-25EA-31D1-0799-77DB9A209545}"/>
              </a:ext>
            </a:extLst>
          </p:cNvPr>
          <p:cNvSpPr/>
          <p:nvPr/>
        </p:nvSpPr>
        <p:spPr>
          <a:xfrm>
            <a:off x="6096001" y="11430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55" name="矩形 54">
            <a:extLst>
              <a:ext uri="{FF2B5EF4-FFF2-40B4-BE49-F238E27FC236}">
                <a16:creationId xmlns:a16="http://schemas.microsoft.com/office/drawing/2014/main" id="{9642C0ED-9483-2B35-A573-AB17308BB07E}"/>
              </a:ext>
            </a:extLst>
          </p:cNvPr>
          <p:cNvSpPr/>
          <p:nvPr/>
        </p:nvSpPr>
        <p:spPr>
          <a:xfrm>
            <a:off x="6096001" y="6858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56" name="矩形 55">
            <a:extLst>
              <a:ext uri="{FF2B5EF4-FFF2-40B4-BE49-F238E27FC236}">
                <a16:creationId xmlns:a16="http://schemas.microsoft.com/office/drawing/2014/main" id="{D12C822B-CBD2-BDEB-90D2-143A7355215B}"/>
              </a:ext>
            </a:extLst>
          </p:cNvPr>
          <p:cNvSpPr/>
          <p:nvPr/>
        </p:nvSpPr>
        <p:spPr>
          <a:xfrm>
            <a:off x="6096001" y="20574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1</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57" name="矩形 56">
            <a:extLst>
              <a:ext uri="{FF2B5EF4-FFF2-40B4-BE49-F238E27FC236}">
                <a16:creationId xmlns:a16="http://schemas.microsoft.com/office/drawing/2014/main" id="{6C33ADCE-F4B3-DB01-1754-85F7490247BB}"/>
              </a:ext>
            </a:extLst>
          </p:cNvPr>
          <p:cNvSpPr/>
          <p:nvPr/>
        </p:nvSpPr>
        <p:spPr>
          <a:xfrm>
            <a:off x="8726905" y="16002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3</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58" name="矩形 57">
            <a:extLst>
              <a:ext uri="{FF2B5EF4-FFF2-40B4-BE49-F238E27FC236}">
                <a16:creationId xmlns:a16="http://schemas.microsoft.com/office/drawing/2014/main" id="{D068C623-655F-2BDB-5E27-E2B4ABF91A8E}"/>
              </a:ext>
            </a:extLst>
          </p:cNvPr>
          <p:cNvSpPr/>
          <p:nvPr/>
        </p:nvSpPr>
        <p:spPr>
          <a:xfrm>
            <a:off x="8726905" y="11430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59" name="矩形 58">
            <a:extLst>
              <a:ext uri="{FF2B5EF4-FFF2-40B4-BE49-F238E27FC236}">
                <a16:creationId xmlns:a16="http://schemas.microsoft.com/office/drawing/2014/main" id="{EDA81C65-5F17-CDBE-4E23-7D57E48E185D}"/>
              </a:ext>
            </a:extLst>
          </p:cNvPr>
          <p:cNvSpPr/>
          <p:nvPr/>
        </p:nvSpPr>
        <p:spPr>
          <a:xfrm>
            <a:off x="8726905" y="6858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60" name="矩形 59">
            <a:extLst>
              <a:ext uri="{FF2B5EF4-FFF2-40B4-BE49-F238E27FC236}">
                <a16:creationId xmlns:a16="http://schemas.microsoft.com/office/drawing/2014/main" id="{180DAC29-1C71-EE84-BFAC-CFE6BB372B4F}"/>
              </a:ext>
            </a:extLst>
          </p:cNvPr>
          <p:cNvSpPr/>
          <p:nvPr/>
        </p:nvSpPr>
        <p:spPr>
          <a:xfrm>
            <a:off x="8726905" y="20574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6</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61" name="文本框 60">
            <a:extLst>
              <a:ext uri="{FF2B5EF4-FFF2-40B4-BE49-F238E27FC236}">
                <a16:creationId xmlns:a16="http://schemas.microsoft.com/office/drawing/2014/main" id="{01E65966-0F7B-E8A7-4408-8FAB568CA980}"/>
              </a:ext>
            </a:extLst>
          </p:cNvPr>
          <p:cNvSpPr txBox="1"/>
          <p:nvPr/>
        </p:nvSpPr>
        <p:spPr>
          <a:xfrm>
            <a:off x="6096000" y="2710190"/>
            <a:ext cx="4935957" cy="523220"/>
          </a:xfrm>
          <a:prstGeom prst="rect">
            <a:avLst/>
          </a:prstGeom>
          <a:noFill/>
          <a:ln w="15875">
            <a:noFill/>
          </a:ln>
        </p:spPr>
        <p:txBody>
          <a:bodyPr wrap="square" rtlCol="0">
            <a:spAutoFit/>
          </a:bodyPr>
          <a:lstStyle/>
          <a:p>
            <a:pPr lvl="0" defTabSz="914400">
              <a:defRPr/>
            </a:pPr>
            <a:r>
              <a:rPr kumimoji="1" lang="zh-CN" altLang="en-US" sz="2800" dirty="0">
                <a:solidFill>
                  <a:srgbClr val="C00000"/>
                </a:solidFill>
                <a:latin typeface="STKaiti" charset="-122"/>
                <a:ea typeface="STKaiti" charset="-122"/>
                <a:cs typeface="STKaiti" charset="-122"/>
              </a:rPr>
              <a:t>辅助栈</a:t>
            </a:r>
            <a:r>
              <a:rPr kumimoji="1" lang="en-US" altLang="zh-CN" sz="2800" dirty="0">
                <a:solidFill>
                  <a:srgbClr val="C00000"/>
                </a:solidFill>
                <a:latin typeface="STKaiti" charset="-122"/>
                <a:ea typeface="STKaiti" charset="-122"/>
                <a:cs typeface="STKaiti" charset="-122"/>
              </a:rPr>
              <a:t>S2</a:t>
            </a:r>
            <a:r>
              <a:rPr kumimoji="1" lang="zh-CN" altLang="en-US" sz="2800" dirty="0">
                <a:solidFill>
                  <a:srgbClr val="C00000"/>
                </a:solidFill>
                <a:latin typeface="STKaiti" charset="-122"/>
                <a:ea typeface="STKaiti" charset="-122"/>
                <a:cs typeface="STKaiti" charset="-122"/>
              </a:rPr>
              <a:t>                原始栈</a:t>
            </a:r>
            <a:r>
              <a:rPr kumimoji="1" lang="en-US" altLang="zh-CN" sz="2800" dirty="0">
                <a:solidFill>
                  <a:srgbClr val="C00000"/>
                </a:solidFill>
                <a:latin typeface="STKaiti" charset="-122"/>
                <a:ea typeface="STKaiti" charset="-122"/>
                <a:cs typeface="STKaiti" charset="-122"/>
              </a:rPr>
              <a:t>S1</a:t>
            </a:r>
          </a:p>
        </p:txBody>
      </p:sp>
      <p:sp>
        <p:nvSpPr>
          <p:cNvPr id="62" name="文本框 61">
            <a:extLst>
              <a:ext uri="{FF2B5EF4-FFF2-40B4-BE49-F238E27FC236}">
                <a16:creationId xmlns:a16="http://schemas.microsoft.com/office/drawing/2014/main" id="{C8FD7254-A58B-DB33-319A-EFEA68EABDAC}"/>
              </a:ext>
            </a:extLst>
          </p:cNvPr>
          <p:cNvSpPr txBox="1"/>
          <p:nvPr/>
        </p:nvSpPr>
        <p:spPr>
          <a:xfrm>
            <a:off x="6285684" y="138824"/>
            <a:ext cx="4593059" cy="523220"/>
          </a:xfrm>
          <a:prstGeom prst="rect">
            <a:avLst/>
          </a:prstGeom>
          <a:noFill/>
          <a:ln w="15875">
            <a:noFill/>
          </a:ln>
        </p:spPr>
        <p:txBody>
          <a:bodyPr wrap="square" rtlCol="0">
            <a:spAutoFit/>
          </a:bodyPr>
          <a:lstStyle/>
          <a:p>
            <a:pPr lvl="0" defTabSz="914400">
              <a:defRPr/>
            </a:pPr>
            <a:r>
              <a:rPr kumimoji="1" lang="zh-CN" altLang="en-US" sz="2800" dirty="0">
                <a:solidFill>
                  <a:srgbClr val="C00000"/>
                </a:solidFill>
                <a:latin typeface="STKaiti" charset="-122"/>
                <a:ea typeface="STKaiti" charset="-122"/>
                <a:cs typeface="STKaiti" charset="-122"/>
              </a:rPr>
              <a:t>栈顶元素</a:t>
            </a:r>
            <a:r>
              <a:rPr kumimoji="1" lang="en-US" altLang="zh-CN" sz="2800" dirty="0">
                <a:solidFill>
                  <a:srgbClr val="C00000"/>
                </a:solidFill>
                <a:latin typeface="STKaiti" charset="-122"/>
                <a:ea typeface="STKaiti" charset="-122"/>
                <a:cs typeface="STKaiti" charset="-122"/>
              </a:rPr>
              <a:t>a</a:t>
            </a:r>
            <a:r>
              <a:rPr kumimoji="1" lang="zh-CN" altLang="en-US" sz="2800" dirty="0">
                <a:solidFill>
                  <a:srgbClr val="C00000"/>
                </a:solidFill>
                <a:latin typeface="STKaiti" charset="-122"/>
                <a:ea typeface="STKaiti" charset="-122"/>
                <a:cs typeface="STKaiti" charset="-122"/>
              </a:rPr>
              <a:t>         栈顶元素</a:t>
            </a:r>
            <a:r>
              <a:rPr kumimoji="1" lang="en-US" altLang="zh-CN" sz="2800" dirty="0">
                <a:solidFill>
                  <a:srgbClr val="C00000"/>
                </a:solidFill>
                <a:latin typeface="STKaiti" charset="-122"/>
                <a:ea typeface="STKaiti" charset="-122"/>
                <a:cs typeface="STKaiti" charset="-122"/>
              </a:rPr>
              <a:t>b</a:t>
            </a:r>
          </a:p>
        </p:txBody>
      </p:sp>
      <p:sp>
        <p:nvSpPr>
          <p:cNvPr id="63" name="矩形 62">
            <a:extLst>
              <a:ext uri="{FF2B5EF4-FFF2-40B4-BE49-F238E27FC236}">
                <a16:creationId xmlns:a16="http://schemas.microsoft.com/office/drawing/2014/main" id="{5EB7C8BE-AE99-9CE6-8433-0FD49DF94B23}"/>
              </a:ext>
            </a:extLst>
          </p:cNvPr>
          <p:cNvSpPr/>
          <p:nvPr/>
        </p:nvSpPr>
        <p:spPr>
          <a:xfrm>
            <a:off x="273717" y="506221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3</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64" name="矩形 63">
            <a:extLst>
              <a:ext uri="{FF2B5EF4-FFF2-40B4-BE49-F238E27FC236}">
                <a16:creationId xmlns:a16="http://schemas.microsoft.com/office/drawing/2014/main" id="{3DA4A338-E3B3-01A4-F22F-2302642BCCD9}"/>
              </a:ext>
            </a:extLst>
          </p:cNvPr>
          <p:cNvSpPr/>
          <p:nvPr/>
        </p:nvSpPr>
        <p:spPr>
          <a:xfrm>
            <a:off x="273717" y="460501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65" name="矩形 64">
            <a:extLst>
              <a:ext uri="{FF2B5EF4-FFF2-40B4-BE49-F238E27FC236}">
                <a16:creationId xmlns:a16="http://schemas.microsoft.com/office/drawing/2014/main" id="{9394FDE3-9550-C320-EA8F-36D83E47CB5F}"/>
              </a:ext>
            </a:extLst>
          </p:cNvPr>
          <p:cNvSpPr/>
          <p:nvPr/>
        </p:nvSpPr>
        <p:spPr>
          <a:xfrm>
            <a:off x="273717" y="414781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66" name="矩形 65">
            <a:extLst>
              <a:ext uri="{FF2B5EF4-FFF2-40B4-BE49-F238E27FC236}">
                <a16:creationId xmlns:a16="http://schemas.microsoft.com/office/drawing/2014/main" id="{A6FF1629-32C6-A7E5-211B-7983C98B7196}"/>
              </a:ext>
            </a:extLst>
          </p:cNvPr>
          <p:cNvSpPr/>
          <p:nvPr/>
        </p:nvSpPr>
        <p:spPr>
          <a:xfrm>
            <a:off x="273717" y="551941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1</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67" name="矩形 66">
            <a:extLst>
              <a:ext uri="{FF2B5EF4-FFF2-40B4-BE49-F238E27FC236}">
                <a16:creationId xmlns:a16="http://schemas.microsoft.com/office/drawing/2014/main" id="{B716C836-0CC3-4AC9-1C79-8F480885326F}"/>
              </a:ext>
            </a:extLst>
          </p:cNvPr>
          <p:cNvSpPr/>
          <p:nvPr/>
        </p:nvSpPr>
        <p:spPr>
          <a:xfrm>
            <a:off x="2904621" y="506221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5</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68" name="矩形 67">
            <a:extLst>
              <a:ext uri="{FF2B5EF4-FFF2-40B4-BE49-F238E27FC236}">
                <a16:creationId xmlns:a16="http://schemas.microsoft.com/office/drawing/2014/main" id="{1D95D630-7CDE-2ABA-8FDA-C9C935E54864}"/>
              </a:ext>
            </a:extLst>
          </p:cNvPr>
          <p:cNvSpPr/>
          <p:nvPr/>
        </p:nvSpPr>
        <p:spPr>
          <a:xfrm>
            <a:off x="2904621" y="460501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69" name="矩形 68">
            <a:extLst>
              <a:ext uri="{FF2B5EF4-FFF2-40B4-BE49-F238E27FC236}">
                <a16:creationId xmlns:a16="http://schemas.microsoft.com/office/drawing/2014/main" id="{39529D34-10BC-E15F-BF88-85C8A80015D5}"/>
              </a:ext>
            </a:extLst>
          </p:cNvPr>
          <p:cNvSpPr/>
          <p:nvPr/>
        </p:nvSpPr>
        <p:spPr>
          <a:xfrm>
            <a:off x="2904621" y="414781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70" name="矩形 69">
            <a:extLst>
              <a:ext uri="{FF2B5EF4-FFF2-40B4-BE49-F238E27FC236}">
                <a16:creationId xmlns:a16="http://schemas.microsoft.com/office/drawing/2014/main" id="{076CCC12-1809-2429-19E4-47B4981DC22F}"/>
              </a:ext>
            </a:extLst>
          </p:cNvPr>
          <p:cNvSpPr/>
          <p:nvPr/>
        </p:nvSpPr>
        <p:spPr>
          <a:xfrm>
            <a:off x="2904621" y="551941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6</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71" name="文本框 70">
            <a:extLst>
              <a:ext uri="{FF2B5EF4-FFF2-40B4-BE49-F238E27FC236}">
                <a16:creationId xmlns:a16="http://schemas.microsoft.com/office/drawing/2014/main" id="{390945D7-E8F2-F5A9-6BF3-F3080CCEB822}"/>
              </a:ext>
            </a:extLst>
          </p:cNvPr>
          <p:cNvSpPr txBox="1"/>
          <p:nvPr/>
        </p:nvSpPr>
        <p:spPr>
          <a:xfrm>
            <a:off x="273716" y="6172200"/>
            <a:ext cx="4935957" cy="523220"/>
          </a:xfrm>
          <a:prstGeom prst="rect">
            <a:avLst/>
          </a:prstGeom>
          <a:noFill/>
          <a:ln w="15875">
            <a:noFill/>
          </a:ln>
        </p:spPr>
        <p:txBody>
          <a:bodyPr wrap="square" rtlCol="0">
            <a:spAutoFit/>
          </a:bodyPr>
          <a:lstStyle/>
          <a:p>
            <a:pPr lvl="0" defTabSz="914400">
              <a:defRPr/>
            </a:pPr>
            <a:r>
              <a:rPr kumimoji="1" lang="zh-CN" altLang="en-US" sz="2800" dirty="0">
                <a:solidFill>
                  <a:srgbClr val="C00000"/>
                </a:solidFill>
                <a:latin typeface="STKaiti" charset="-122"/>
                <a:ea typeface="STKaiti" charset="-122"/>
                <a:cs typeface="STKaiti" charset="-122"/>
              </a:rPr>
              <a:t>辅助栈</a:t>
            </a:r>
            <a:r>
              <a:rPr kumimoji="1" lang="en-US" altLang="zh-CN" sz="2800" dirty="0">
                <a:solidFill>
                  <a:srgbClr val="C00000"/>
                </a:solidFill>
                <a:latin typeface="STKaiti" charset="-122"/>
                <a:ea typeface="STKaiti" charset="-122"/>
                <a:cs typeface="STKaiti" charset="-122"/>
              </a:rPr>
              <a:t>S2</a:t>
            </a:r>
            <a:r>
              <a:rPr kumimoji="1" lang="zh-CN" altLang="en-US" sz="2800" dirty="0">
                <a:solidFill>
                  <a:srgbClr val="C00000"/>
                </a:solidFill>
                <a:latin typeface="STKaiti" charset="-122"/>
                <a:ea typeface="STKaiti" charset="-122"/>
                <a:cs typeface="STKaiti" charset="-122"/>
              </a:rPr>
              <a:t>                原始栈</a:t>
            </a:r>
            <a:r>
              <a:rPr kumimoji="1" lang="en-US" altLang="zh-CN" sz="2800" dirty="0">
                <a:solidFill>
                  <a:srgbClr val="C00000"/>
                </a:solidFill>
                <a:latin typeface="STKaiti" charset="-122"/>
                <a:ea typeface="STKaiti" charset="-122"/>
                <a:cs typeface="STKaiti" charset="-122"/>
              </a:rPr>
              <a:t>S1</a:t>
            </a:r>
          </a:p>
        </p:txBody>
      </p:sp>
      <p:sp>
        <p:nvSpPr>
          <p:cNvPr id="72" name="文本框 71">
            <a:extLst>
              <a:ext uri="{FF2B5EF4-FFF2-40B4-BE49-F238E27FC236}">
                <a16:creationId xmlns:a16="http://schemas.microsoft.com/office/drawing/2014/main" id="{400F59F2-3803-F565-648F-3161A0588E8D}"/>
              </a:ext>
            </a:extLst>
          </p:cNvPr>
          <p:cNvSpPr txBox="1"/>
          <p:nvPr/>
        </p:nvSpPr>
        <p:spPr>
          <a:xfrm>
            <a:off x="463400" y="3600834"/>
            <a:ext cx="4593059" cy="523220"/>
          </a:xfrm>
          <a:prstGeom prst="rect">
            <a:avLst/>
          </a:prstGeom>
          <a:noFill/>
          <a:ln w="15875">
            <a:noFill/>
          </a:ln>
        </p:spPr>
        <p:txBody>
          <a:bodyPr wrap="square" rtlCol="0">
            <a:spAutoFit/>
          </a:bodyPr>
          <a:lstStyle/>
          <a:p>
            <a:pPr lvl="0" defTabSz="914400">
              <a:defRPr/>
            </a:pPr>
            <a:r>
              <a:rPr kumimoji="1" lang="zh-CN" altLang="en-US" sz="2800" dirty="0">
                <a:solidFill>
                  <a:srgbClr val="C00000"/>
                </a:solidFill>
                <a:latin typeface="STKaiti" charset="-122"/>
                <a:ea typeface="STKaiti" charset="-122"/>
                <a:cs typeface="STKaiti" charset="-122"/>
              </a:rPr>
              <a:t>栈顶元素</a:t>
            </a:r>
            <a:r>
              <a:rPr kumimoji="1" lang="en-US" altLang="zh-CN" sz="2800" dirty="0">
                <a:solidFill>
                  <a:srgbClr val="C00000"/>
                </a:solidFill>
                <a:latin typeface="STKaiti" charset="-122"/>
                <a:ea typeface="STKaiti" charset="-122"/>
                <a:cs typeface="STKaiti" charset="-122"/>
              </a:rPr>
              <a:t>a</a:t>
            </a:r>
            <a:r>
              <a:rPr kumimoji="1" lang="zh-CN" altLang="en-US" sz="2800" dirty="0">
                <a:solidFill>
                  <a:srgbClr val="C00000"/>
                </a:solidFill>
                <a:latin typeface="STKaiti" charset="-122"/>
                <a:ea typeface="STKaiti" charset="-122"/>
                <a:cs typeface="STKaiti" charset="-122"/>
              </a:rPr>
              <a:t>         栈顶元素</a:t>
            </a:r>
            <a:r>
              <a:rPr kumimoji="1" lang="en-US" altLang="zh-CN" sz="2800" dirty="0">
                <a:solidFill>
                  <a:srgbClr val="C00000"/>
                </a:solidFill>
                <a:latin typeface="STKaiti" charset="-122"/>
                <a:ea typeface="STKaiti" charset="-122"/>
                <a:cs typeface="STKaiti" charset="-122"/>
              </a:rPr>
              <a:t>b</a:t>
            </a:r>
          </a:p>
        </p:txBody>
      </p:sp>
      <p:sp>
        <p:nvSpPr>
          <p:cNvPr id="73" name="矩形 72">
            <a:extLst>
              <a:ext uri="{FF2B5EF4-FFF2-40B4-BE49-F238E27FC236}">
                <a16:creationId xmlns:a16="http://schemas.microsoft.com/office/drawing/2014/main" id="{8F4A347B-6C0F-815D-FBC8-768BAB5C225D}"/>
              </a:ext>
            </a:extLst>
          </p:cNvPr>
          <p:cNvSpPr/>
          <p:nvPr/>
        </p:nvSpPr>
        <p:spPr>
          <a:xfrm>
            <a:off x="6096001" y="506221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74" name="矩形 73">
            <a:extLst>
              <a:ext uri="{FF2B5EF4-FFF2-40B4-BE49-F238E27FC236}">
                <a16:creationId xmlns:a16="http://schemas.microsoft.com/office/drawing/2014/main" id="{C5D03EF3-4705-7C6B-1B99-78D69C91D6AA}"/>
              </a:ext>
            </a:extLst>
          </p:cNvPr>
          <p:cNvSpPr/>
          <p:nvPr/>
        </p:nvSpPr>
        <p:spPr>
          <a:xfrm>
            <a:off x="6096001" y="460501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75" name="矩形 74">
            <a:extLst>
              <a:ext uri="{FF2B5EF4-FFF2-40B4-BE49-F238E27FC236}">
                <a16:creationId xmlns:a16="http://schemas.microsoft.com/office/drawing/2014/main" id="{CE6B3647-84C5-968D-7ACD-79BB2E6AD741}"/>
              </a:ext>
            </a:extLst>
          </p:cNvPr>
          <p:cNvSpPr/>
          <p:nvPr/>
        </p:nvSpPr>
        <p:spPr>
          <a:xfrm>
            <a:off x="6096001" y="414781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76" name="矩形 75">
            <a:extLst>
              <a:ext uri="{FF2B5EF4-FFF2-40B4-BE49-F238E27FC236}">
                <a16:creationId xmlns:a16="http://schemas.microsoft.com/office/drawing/2014/main" id="{0F4E663C-59DF-3A02-4A6F-35EAC1B0624F}"/>
              </a:ext>
            </a:extLst>
          </p:cNvPr>
          <p:cNvSpPr/>
          <p:nvPr/>
        </p:nvSpPr>
        <p:spPr>
          <a:xfrm>
            <a:off x="6096001" y="551941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1</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77" name="矩形 76">
            <a:extLst>
              <a:ext uri="{FF2B5EF4-FFF2-40B4-BE49-F238E27FC236}">
                <a16:creationId xmlns:a16="http://schemas.microsoft.com/office/drawing/2014/main" id="{E42ACD9A-09CC-3F85-A4EC-380C2F9488BB}"/>
              </a:ext>
            </a:extLst>
          </p:cNvPr>
          <p:cNvSpPr/>
          <p:nvPr/>
        </p:nvSpPr>
        <p:spPr>
          <a:xfrm>
            <a:off x="8726905" y="506221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5</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78" name="矩形 77">
            <a:extLst>
              <a:ext uri="{FF2B5EF4-FFF2-40B4-BE49-F238E27FC236}">
                <a16:creationId xmlns:a16="http://schemas.microsoft.com/office/drawing/2014/main" id="{22E7F516-A34F-324E-7AEA-ACD668D70F7D}"/>
              </a:ext>
            </a:extLst>
          </p:cNvPr>
          <p:cNvSpPr/>
          <p:nvPr/>
        </p:nvSpPr>
        <p:spPr>
          <a:xfrm>
            <a:off x="8726905" y="460501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3</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79" name="矩形 78">
            <a:extLst>
              <a:ext uri="{FF2B5EF4-FFF2-40B4-BE49-F238E27FC236}">
                <a16:creationId xmlns:a16="http://schemas.microsoft.com/office/drawing/2014/main" id="{36F05FCD-EC14-2304-06C0-B6B6BF203C2E}"/>
              </a:ext>
            </a:extLst>
          </p:cNvPr>
          <p:cNvSpPr/>
          <p:nvPr/>
        </p:nvSpPr>
        <p:spPr>
          <a:xfrm>
            <a:off x="8726905" y="414781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80" name="矩形 79">
            <a:extLst>
              <a:ext uri="{FF2B5EF4-FFF2-40B4-BE49-F238E27FC236}">
                <a16:creationId xmlns:a16="http://schemas.microsoft.com/office/drawing/2014/main" id="{FC01C1D5-6F2F-B0D9-998C-1F7FAB8B145F}"/>
              </a:ext>
            </a:extLst>
          </p:cNvPr>
          <p:cNvSpPr/>
          <p:nvPr/>
        </p:nvSpPr>
        <p:spPr>
          <a:xfrm>
            <a:off x="8726905" y="551941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6</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81" name="文本框 80">
            <a:extLst>
              <a:ext uri="{FF2B5EF4-FFF2-40B4-BE49-F238E27FC236}">
                <a16:creationId xmlns:a16="http://schemas.microsoft.com/office/drawing/2014/main" id="{493D177F-F8AD-2B42-97E5-EA40BA636BAE}"/>
              </a:ext>
            </a:extLst>
          </p:cNvPr>
          <p:cNvSpPr txBox="1"/>
          <p:nvPr/>
        </p:nvSpPr>
        <p:spPr>
          <a:xfrm>
            <a:off x="6096000" y="6172200"/>
            <a:ext cx="4935957" cy="523220"/>
          </a:xfrm>
          <a:prstGeom prst="rect">
            <a:avLst/>
          </a:prstGeom>
          <a:noFill/>
          <a:ln w="15875">
            <a:noFill/>
          </a:ln>
        </p:spPr>
        <p:txBody>
          <a:bodyPr wrap="square" rtlCol="0">
            <a:spAutoFit/>
          </a:bodyPr>
          <a:lstStyle/>
          <a:p>
            <a:pPr lvl="0" defTabSz="914400">
              <a:defRPr/>
            </a:pPr>
            <a:r>
              <a:rPr kumimoji="1" lang="zh-CN" altLang="en-US" sz="2800" dirty="0">
                <a:solidFill>
                  <a:srgbClr val="C00000"/>
                </a:solidFill>
                <a:latin typeface="STKaiti" charset="-122"/>
                <a:ea typeface="STKaiti" charset="-122"/>
                <a:cs typeface="STKaiti" charset="-122"/>
              </a:rPr>
              <a:t>辅助栈</a:t>
            </a:r>
            <a:r>
              <a:rPr kumimoji="1" lang="en-US" altLang="zh-CN" sz="2800" dirty="0">
                <a:solidFill>
                  <a:srgbClr val="C00000"/>
                </a:solidFill>
                <a:latin typeface="STKaiti" charset="-122"/>
                <a:ea typeface="STKaiti" charset="-122"/>
                <a:cs typeface="STKaiti" charset="-122"/>
              </a:rPr>
              <a:t>S2</a:t>
            </a:r>
            <a:r>
              <a:rPr kumimoji="1" lang="zh-CN" altLang="en-US" sz="2800" dirty="0">
                <a:solidFill>
                  <a:srgbClr val="C00000"/>
                </a:solidFill>
                <a:latin typeface="STKaiti" charset="-122"/>
                <a:ea typeface="STKaiti" charset="-122"/>
                <a:cs typeface="STKaiti" charset="-122"/>
              </a:rPr>
              <a:t>                原始栈</a:t>
            </a:r>
            <a:r>
              <a:rPr kumimoji="1" lang="en-US" altLang="zh-CN" sz="2800" dirty="0">
                <a:solidFill>
                  <a:srgbClr val="C00000"/>
                </a:solidFill>
                <a:latin typeface="STKaiti" charset="-122"/>
                <a:ea typeface="STKaiti" charset="-122"/>
                <a:cs typeface="STKaiti" charset="-122"/>
              </a:rPr>
              <a:t>S1</a:t>
            </a:r>
          </a:p>
        </p:txBody>
      </p:sp>
      <p:sp>
        <p:nvSpPr>
          <p:cNvPr id="82" name="文本框 81">
            <a:extLst>
              <a:ext uri="{FF2B5EF4-FFF2-40B4-BE49-F238E27FC236}">
                <a16:creationId xmlns:a16="http://schemas.microsoft.com/office/drawing/2014/main" id="{CBED05C5-ECD1-50EB-7872-C255646FAA2D}"/>
              </a:ext>
            </a:extLst>
          </p:cNvPr>
          <p:cNvSpPr txBox="1"/>
          <p:nvPr/>
        </p:nvSpPr>
        <p:spPr>
          <a:xfrm>
            <a:off x="6285684" y="3600834"/>
            <a:ext cx="4593059" cy="523220"/>
          </a:xfrm>
          <a:prstGeom prst="rect">
            <a:avLst/>
          </a:prstGeom>
          <a:noFill/>
          <a:ln w="15875">
            <a:noFill/>
          </a:ln>
        </p:spPr>
        <p:txBody>
          <a:bodyPr wrap="square" rtlCol="0">
            <a:spAutoFit/>
          </a:bodyPr>
          <a:lstStyle/>
          <a:p>
            <a:pPr lvl="0" defTabSz="914400">
              <a:defRPr/>
            </a:pPr>
            <a:r>
              <a:rPr kumimoji="1" lang="zh-CN" altLang="en-US" sz="2800" dirty="0">
                <a:solidFill>
                  <a:srgbClr val="C00000"/>
                </a:solidFill>
                <a:latin typeface="STKaiti" charset="-122"/>
                <a:ea typeface="STKaiti" charset="-122"/>
                <a:cs typeface="STKaiti" charset="-122"/>
              </a:rPr>
              <a:t>栈顶元素</a:t>
            </a:r>
            <a:r>
              <a:rPr kumimoji="1" lang="en-US" altLang="zh-CN" sz="2800" dirty="0">
                <a:solidFill>
                  <a:srgbClr val="C00000"/>
                </a:solidFill>
                <a:latin typeface="STKaiti" charset="-122"/>
                <a:ea typeface="STKaiti" charset="-122"/>
                <a:cs typeface="STKaiti" charset="-122"/>
              </a:rPr>
              <a:t>a</a:t>
            </a:r>
            <a:r>
              <a:rPr kumimoji="1" lang="zh-CN" altLang="en-US" sz="2800" dirty="0">
                <a:solidFill>
                  <a:srgbClr val="C00000"/>
                </a:solidFill>
                <a:latin typeface="STKaiti" charset="-122"/>
                <a:ea typeface="STKaiti" charset="-122"/>
                <a:cs typeface="STKaiti" charset="-122"/>
              </a:rPr>
              <a:t>         栈顶元素</a:t>
            </a:r>
            <a:r>
              <a:rPr kumimoji="1" lang="en-US" altLang="zh-CN" sz="2800" dirty="0">
                <a:solidFill>
                  <a:srgbClr val="C00000"/>
                </a:solidFill>
                <a:latin typeface="STKaiti" charset="-122"/>
                <a:ea typeface="STKaiti" charset="-122"/>
                <a:cs typeface="STKaiti" charset="-122"/>
              </a:rPr>
              <a:t>b</a:t>
            </a:r>
          </a:p>
        </p:txBody>
      </p:sp>
      <p:sp>
        <p:nvSpPr>
          <p:cNvPr id="2" name="文本框 1">
            <a:extLst>
              <a:ext uri="{FF2B5EF4-FFF2-40B4-BE49-F238E27FC236}">
                <a16:creationId xmlns:a16="http://schemas.microsoft.com/office/drawing/2014/main" id="{453A3F7B-A5A9-0602-287A-D40071265A89}"/>
              </a:ext>
            </a:extLst>
          </p:cNvPr>
          <p:cNvSpPr txBox="1"/>
          <p:nvPr/>
        </p:nvSpPr>
        <p:spPr>
          <a:xfrm>
            <a:off x="8061158" y="685800"/>
            <a:ext cx="409074" cy="523220"/>
          </a:xfrm>
          <a:prstGeom prst="rect">
            <a:avLst/>
          </a:prstGeom>
          <a:noFill/>
        </p:spPr>
        <p:txBody>
          <a:bodyPr wrap="square" rtlCol="0">
            <a:spAutoFit/>
          </a:bodyPr>
          <a:lstStyle/>
          <a:p>
            <a:r>
              <a:rPr kumimoji="1" lang="en-US" altLang="zh-CN" sz="2800" dirty="0">
                <a:highlight>
                  <a:srgbClr val="FFFF00"/>
                </a:highlight>
              </a:rPr>
              <a:t>5</a:t>
            </a:r>
            <a:endParaRPr kumimoji="1" lang="zh-CN" altLang="en-US" sz="2800" dirty="0">
              <a:highlight>
                <a:srgbClr val="FFFF00"/>
              </a:highlight>
            </a:endParaRPr>
          </a:p>
        </p:txBody>
      </p:sp>
    </p:spTree>
    <p:extLst>
      <p:ext uri="{BB962C8B-B14F-4D97-AF65-F5344CB8AC3E}">
        <p14:creationId xmlns:p14="http://schemas.microsoft.com/office/powerpoint/2010/main" val="1107412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dissolve">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dissolve">
                                      <p:cBhvr>
                                        <p:cTn id="12" dur="5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dissolve">
                                      <p:cBhvr>
                                        <p:cTn id="17" dur="500"/>
                                        <p:tgtEl>
                                          <p:spTgt spid="6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dissolve">
                                      <p:cBhvr>
                                        <p:cTn id="22" dur="500"/>
                                        <p:tgtEl>
                                          <p:spTgt spid="6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dissolve">
                                      <p:cBhvr>
                                        <p:cTn id="27" dur="500"/>
                                        <p:tgtEl>
                                          <p:spTgt spid="7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2"/>
                                        </p:tgtEl>
                                        <p:attrNameLst>
                                          <p:attrName>style.visibility</p:attrName>
                                        </p:attrNameLst>
                                      </p:cBhvr>
                                      <p:to>
                                        <p:strVal val="visible"/>
                                      </p:to>
                                    </p:set>
                                    <p:animEffect transition="in" filter="dissolve">
                                      <p:cBhvr>
                                        <p:cTn id="32" dur="500"/>
                                        <p:tgtEl>
                                          <p:spTgt spid="7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81"/>
                                        </p:tgtEl>
                                        <p:attrNameLst>
                                          <p:attrName>style.visibility</p:attrName>
                                        </p:attrNameLst>
                                      </p:cBhvr>
                                      <p:to>
                                        <p:strVal val="visible"/>
                                      </p:to>
                                    </p:set>
                                    <p:animEffect transition="in" filter="dissolve">
                                      <p:cBhvr>
                                        <p:cTn id="37" dur="500"/>
                                        <p:tgtEl>
                                          <p:spTgt spid="8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82"/>
                                        </p:tgtEl>
                                        <p:attrNameLst>
                                          <p:attrName>style.visibility</p:attrName>
                                        </p:attrNameLst>
                                      </p:cBhvr>
                                      <p:to>
                                        <p:strVal val="visible"/>
                                      </p:to>
                                    </p:set>
                                    <p:animEffect transition="in" filter="dissolve">
                                      <p:cBhvr>
                                        <p:cTn id="42"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61" grpId="0"/>
      <p:bldP spid="62" grpId="0"/>
      <p:bldP spid="71" grpId="0"/>
      <p:bldP spid="72" grpId="0"/>
      <p:bldP spid="81" grpId="0"/>
      <p:bldP spid="8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45870" y="1035687"/>
            <a:ext cx="10136981" cy="523220"/>
          </a:xfrm>
          <a:prstGeom prst="rect">
            <a:avLst/>
          </a:prstGeom>
          <a:noFill/>
          <a:ln w="15875">
            <a:noFill/>
          </a:ln>
        </p:spPr>
        <p:txBody>
          <a:bodyPr wrap="square" rtlCol="0">
            <a:spAutoFit/>
          </a:bodyPr>
          <a:lstStyle/>
          <a:p>
            <a:pPr lvl="0" defTabSz="914400">
              <a:defRPr/>
            </a:pPr>
            <a:r>
              <a:rPr kumimoji="1" lang="zh-CN" altLang="en-US" sz="2800" dirty="0">
                <a:latin typeface="SimHei" panose="02010609060101010101" pitchFamily="49" charset="-122"/>
                <a:ea typeface="SimHei" panose="02010609060101010101" pitchFamily="49" charset="-122"/>
                <a:cs typeface="STKaiti" charset="-122"/>
              </a:rPr>
              <a:t>例：实现</a:t>
            </a:r>
            <a:r>
              <a:rPr kumimoji="1" lang="zh-CN" altLang="en-US" sz="2800" b="1" dirty="0">
                <a:latin typeface="SimHei" panose="02010609060101010101" pitchFamily="49" charset="-122"/>
                <a:ea typeface="SimHei" panose="02010609060101010101" pitchFamily="49" charset="-122"/>
                <a:cs typeface="STKaiti" charset="-122"/>
              </a:rPr>
              <a:t>将一个栈进行降序排列（栈顶元素最小）</a:t>
            </a:r>
            <a:endParaRPr kumimoji="1" lang="en-US" altLang="zh-CN" sz="2800" dirty="0">
              <a:solidFill>
                <a:srgbClr val="C00000"/>
              </a:solidFill>
              <a:latin typeface="STKaiti" charset="-122"/>
              <a:ea typeface="STKaiti" charset="-122"/>
              <a:cs typeface="STKaiti" charset="-122"/>
            </a:endParaRPr>
          </a:p>
        </p:txBody>
      </p:sp>
      <p:sp>
        <p:nvSpPr>
          <p:cNvPr id="18" name="文本框 17"/>
          <p:cNvSpPr txBox="1"/>
          <p:nvPr/>
        </p:nvSpPr>
        <p:spPr>
          <a:xfrm>
            <a:off x="1245870" y="2009819"/>
            <a:ext cx="4199021" cy="523220"/>
          </a:xfrm>
          <a:prstGeom prst="rect">
            <a:avLst/>
          </a:prstGeom>
          <a:noFill/>
          <a:ln w="15875">
            <a:noFill/>
          </a:ln>
        </p:spPr>
        <p:txBody>
          <a:bodyPr wrap="square" rtlCol="0">
            <a:spAutoFit/>
          </a:bodyPr>
          <a:lstStyle/>
          <a:p>
            <a:pPr lvl="0" defTabSz="914400">
              <a:defRPr/>
            </a:pPr>
            <a:r>
              <a:rPr kumimoji="1" lang="zh-CN" altLang="en-US" sz="2800" dirty="0">
                <a:solidFill>
                  <a:srgbClr val="C00000"/>
                </a:solidFill>
                <a:latin typeface="STKaiti" charset="-122"/>
                <a:ea typeface="STKaiti" charset="-122"/>
                <a:cs typeface="STKaiti" charset="-122"/>
              </a:rPr>
              <a:t>思路</a:t>
            </a:r>
            <a:r>
              <a:rPr kumimoji="1" lang="en-US" altLang="zh-CN" sz="2800" dirty="0">
                <a:solidFill>
                  <a:srgbClr val="C00000"/>
                </a:solidFill>
                <a:latin typeface="STKaiti" charset="-122"/>
                <a:ea typeface="STKaiti" charset="-122"/>
                <a:cs typeface="STKaiti" charset="-122"/>
              </a:rPr>
              <a:t>2:</a:t>
            </a:r>
            <a:r>
              <a:rPr kumimoji="1" lang="zh-CN" altLang="en-US" sz="2800" dirty="0">
                <a:solidFill>
                  <a:srgbClr val="C00000"/>
                </a:solidFill>
                <a:latin typeface="STKaiti" charset="-122"/>
                <a:ea typeface="STKaiti" charset="-122"/>
                <a:cs typeface="STKaiti" charset="-122"/>
              </a:rPr>
              <a:t> 数组</a:t>
            </a:r>
            <a:endParaRPr kumimoji="1" lang="en-US" altLang="zh-CN" sz="2800" dirty="0">
              <a:solidFill>
                <a:srgbClr val="C00000"/>
              </a:solidFill>
              <a:latin typeface="STKaiti" charset="-122"/>
              <a:ea typeface="STKaiti" charset="-122"/>
              <a:cs typeface="STKaiti" charset="-122"/>
            </a:endParaRPr>
          </a:p>
        </p:txBody>
      </p:sp>
      <p:sp>
        <p:nvSpPr>
          <p:cNvPr id="6" name="文本框 5">
            <a:extLst>
              <a:ext uri="{FF2B5EF4-FFF2-40B4-BE49-F238E27FC236}">
                <a16:creationId xmlns:a16="http://schemas.microsoft.com/office/drawing/2014/main" id="{AB94812E-260B-E90E-5687-0CCB1E99AB32}"/>
              </a:ext>
            </a:extLst>
          </p:cNvPr>
          <p:cNvSpPr txBox="1"/>
          <p:nvPr/>
        </p:nvSpPr>
        <p:spPr>
          <a:xfrm>
            <a:off x="0" y="0"/>
            <a:ext cx="10784806" cy="584775"/>
          </a:xfrm>
          <a:prstGeom prst="rect">
            <a:avLst/>
          </a:prstGeom>
          <a:noFill/>
        </p:spPr>
        <p:txBody>
          <a:bodyPr wrap="square" rtlCol="0">
            <a:spAutoFit/>
          </a:bodyPr>
          <a:lstStyle/>
          <a:p>
            <a:r>
              <a:rPr kumimoji="1" lang="zh-CN" altLang="en-US" sz="3200" b="1" dirty="0">
                <a:latin typeface="STKaiti" charset="-122"/>
                <a:ea typeface="STKaiti" charset="-122"/>
                <a:cs typeface="STKaiti" charset="-122"/>
              </a:rPr>
              <a:t>顺序栈</a:t>
            </a:r>
            <a:endParaRPr kumimoji="1" lang="en-US" altLang="zh-CN" sz="3200" b="1" dirty="0">
              <a:latin typeface="STKaiti" charset="-122"/>
              <a:ea typeface="STKaiti" charset="-122"/>
              <a:cs typeface="STKaiti" charset="-122"/>
            </a:endParaRPr>
          </a:p>
        </p:txBody>
      </p:sp>
      <p:sp>
        <p:nvSpPr>
          <p:cNvPr id="2" name="矩形 1">
            <a:extLst>
              <a:ext uri="{FF2B5EF4-FFF2-40B4-BE49-F238E27FC236}">
                <a16:creationId xmlns:a16="http://schemas.microsoft.com/office/drawing/2014/main" id="{2AEFA0D2-30FC-F0BC-D2E5-AFA56651C575}"/>
              </a:ext>
            </a:extLst>
          </p:cNvPr>
          <p:cNvSpPr/>
          <p:nvPr/>
        </p:nvSpPr>
        <p:spPr>
          <a:xfrm>
            <a:off x="1531618" y="41148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6</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3" name="矩形 2">
            <a:extLst>
              <a:ext uri="{FF2B5EF4-FFF2-40B4-BE49-F238E27FC236}">
                <a16:creationId xmlns:a16="http://schemas.microsoft.com/office/drawing/2014/main" id="{1B29C5FA-5386-4810-341C-011777DABD76}"/>
              </a:ext>
            </a:extLst>
          </p:cNvPr>
          <p:cNvSpPr/>
          <p:nvPr/>
        </p:nvSpPr>
        <p:spPr>
          <a:xfrm>
            <a:off x="1531618" y="36576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3</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5" name="矩形 4">
            <a:extLst>
              <a:ext uri="{FF2B5EF4-FFF2-40B4-BE49-F238E27FC236}">
                <a16:creationId xmlns:a16="http://schemas.microsoft.com/office/drawing/2014/main" id="{C5C41B77-C2F2-83AF-B2AA-BA82EAE50819}"/>
              </a:ext>
            </a:extLst>
          </p:cNvPr>
          <p:cNvSpPr/>
          <p:nvPr/>
        </p:nvSpPr>
        <p:spPr>
          <a:xfrm>
            <a:off x="1531618" y="32004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5</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7" name="矩形 6">
            <a:extLst>
              <a:ext uri="{FF2B5EF4-FFF2-40B4-BE49-F238E27FC236}">
                <a16:creationId xmlns:a16="http://schemas.microsoft.com/office/drawing/2014/main" id="{1F5E76AF-22D7-2E3A-E812-F435933EBA0A}"/>
              </a:ext>
            </a:extLst>
          </p:cNvPr>
          <p:cNvSpPr/>
          <p:nvPr/>
        </p:nvSpPr>
        <p:spPr>
          <a:xfrm>
            <a:off x="1531618" y="45720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1</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2" name="文本框 11">
            <a:extLst>
              <a:ext uri="{FF2B5EF4-FFF2-40B4-BE49-F238E27FC236}">
                <a16:creationId xmlns:a16="http://schemas.microsoft.com/office/drawing/2014/main" id="{6C2A1E8A-7CD0-1640-7E00-7AD79586FE62}"/>
              </a:ext>
            </a:extLst>
          </p:cNvPr>
          <p:cNvSpPr txBox="1"/>
          <p:nvPr/>
        </p:nvSpPr>
        <p:spPr>
          <a:xfrm>
            <a:off x="1531617" y="5224790"/>
            <a:ext cx="4935957" cy="523220"/>
          </a:xfrm>
          <a:prstGeom prst="rect">
            <a:avLst/>
          </a:prstGeom>
          <a:noFill/>
          <a:ln w="15875">
            <a:noFill/>
          </a:ln>
        </p:spPr>
        <p:txBody>
          <a:bodyPr wrap="square" rtlCol="0">
            <a:spAutoFit/>
          </a:bodyPr>
          <a:lstStyle/>
          <a:p>
            <a:pPr lvl="0" defTabSz="914400">
              <a:defRPr/>
            </a:pPr>
            <a:r>
              <a:rPr kumimoji="1" lang="zh-CN" altLang="en-US" sz="2800" dirty="0">
                <a:solidFill>
                  <a:srgbClr val="C00000"/>
                </a:solidFill>
                <a:latin typeface="STKaiti" charset="-122"/>
                <a:ea typeface="STKaiti" charset="-122"/>
                <a:cs typeface="STKaiti" charset="-122"/>
              </a:rPr>
              <a:t>原始栈</a:t>
            </a:r>
            <a:r>
              <a:rPr kumimoji="1" lang="en-US" altLang="zh-CN" sz="2800" dirty="0">
                <a:solidFill>
                  <a:srgbClr val="C00000"/>
                </a:solidFill>
                <a:latin typeface="STKaiti" charset="-122"/>
                <a:ea typeface="STKaiti" charset="-122"/>
                <a:cs typeface="STKaiti" charset="-122"/>
              </a:rPr>
              <a:t>S1</a:t>
            </a:r>
            <a:r>
              <a:rPr kumimoji="1" lang="zh-CN" altLang="en-US" sz="2800" dirty="0">
                <a:solidFill>
                  <a:srgbClr val="C00000"/>
                </a:solidFill>
                <a:latin typeface="STKaiti" charset="-122"/>
                <a:ea typeface="STKaiti" charset="-122"/>
                <a:cs typeface="STKaiti" charset="-122"/>
              </a:rPr>
              <a:t>                  </a:t>
            </a:r>
            <a:endParaRPr kumimoji="1" lang="en-US" altLang="zh-CN" sz="2800" dirty="0">
              <a:solidFill>
                <a:srgbClr val="C00000"/>
              </a:solidFill>
              <a:latin typeface="STKaiti" charset="-122"/>
              <a:ea typeface="STKaiti" charset="-122"/>
              <a:cs typeface="STKaiti" charset="-122"/>
            </a:endParaRPr>
          </a:p>
        </p:txBody>
      </p:sp>
      <p:sp>
        <p:nvSpPr>
          <p:cNvPr id="13" name="文本框 12">
            <a:extLst>
              <a:ext uri="{FF2B5EF4-FFF2-40B4-BE49-F238E27FC236}">
                <a16:creationId xmlns:a16="http://schemas.microsoft.com/office/drawing/2014/main" id="{A441D1A2-27C3-3C48-BB20-28F159B5D8B2}"/>
              </a:ext>
            </a:extLst>
          </p:cNvPr>
          <p:cNvSpPr txBox="1"/>
          <p:nvPr/>
        </p:nvSpPr>
        <p:spPr>
          <a:xfrm>
            <a:off x="4418195" y="2761401"/>
            <a:ext cx="7612481" cy="2246769"/>
          </a:xfrm>
          <a:prstGeom prst="rect">
            <a:avLst/>
          </a:prstGeom>
          <a:noFill/>
          <a:ln w="15875">
            <a:noFill/>
          </a:ln>
        </p:spPr>
        <p:txBody>
          <a:bodyPr wrap="square" rtlCol="0">
            <a:spAutoFit/>
          </a:bodyPr>
          <a:lstStyle/>
          <a:p>
            <a:pPr lvl="0" defTabSz="914400">
              <a:defRPr/>
            </a:pPr>
            <a:r>
              <a:rPr kumimoji="1" lang="en-US" altLang="zh-CN" sz="2800" dirty="0">
                <a:latin typeface="STKaiti" charset="-122"/>
                <a:ea typeface="STKaiti" charset="-122"/>
                <a:cs typeface="STKaiti" charset="-122"/>
              </a:rPr>
              <a:t>1</a:t>
            </a:r>
            <a:r>
              <a:rPr kumimoji="1" lang="zh-CN" altLang="en-US" sz="2800" dirty="0">
                <a:latin typeface="STKaiti" charset="-122"/>
                <a:ea typeface="STKaiti" charset="-122"/>
                <a:cs typeface="STKaiti" charset="-122"/>
              </a:rPr>
              <a:t>、将原始栈</a:t>
            </a:r>
            <a:r>
              <a:rPr kumimoji="1" lang="en-US" altLang="zh-CN" sz="2800" dirty="0">
                <a:latin typeface="STKaiti" charset="-122"/>
                <a:ea typeface="STKaiti" charset="-122"/>
                <a:cs typeface="STKaiti" charset="-122"/>
              </a:rPr>
              <a:t>S1</a:t>
            </a:r>
            <a:r>
              <a:rPr kumimoji="1" lang="zh-CN" altLang="en-US" sz="2800" dirty="0">
                <a:latin typeface="STKaiti" charset="-122"/>
                <a:ea typeface="STKaiti" charset="-122"/>
                <a:cs typeface="STKaiti" charset="-122"/>
              </a:rPr>
              <a:t>中的数据元素全部弹出到数组中</a:t>
            </a:r>
            <a:endParaRPr kumimoji="1" lang="en-US" altLang="zh-CN" sz="2800" dirty="0">
              <a:latin typeface="STKaiti" charset="-122"/>
              <a:ea typeface="STKaiti" charset="-122"/>
              <a:cs typeface="STKaiti" charset="-122"/>
            </a:endParaRPr>
          </a:p>
          <a:p>
            <a:pPr lvl="0" defTabSz="914400">
              <a:defRPr/>
            </a:pPr>
            <a:endParaRPr kumimoji="1" lang="en-US" altLang="zh-CN" sz="2800" dirty="0">
              <a:latin typeface="STKaiti" charset="-122"/>
              <a:ea typeface="STKaiti" charset="-122"/>
              <a:cs typeface="STKaiti" charset="-122"/>
            </a:endParaRPr>
          </a:p>
          <a:p>
            <a:pPr lvl="0" defTabSz="914400">
              <a:defRPr/>
            </a:pPr>
            <a:r>
              <a:rPr kumimoji="1" lang="en-US" altLang="zh-CN" sz="2800" dirty="0">
                <a:latin typeface="STKaiti" charset="-122"/>
                <a:ea typeface="STKaiti" charset="-122"/>
                <a:cs typeface="STKaiti" charset="-122"/>
              </a:rPr>
              <a:t>2</a:t>
            </a:r>
            <a:r>
              <a:rPr kumimoji="1" lang="zh-CN" altLang="en-US" sz="2800" dirty="0">
                <a:latin typeface="STKaiti" charset="-122"/>
                <a:ea typeface="STKaiti" charset="-122"/>
                <a:cs typeface="STKaiti" charset="-122"/>
              </a:rPr>
              <a:t>、采用某种排序方法将数组中的元素降序排列</a:t>
            </a:r>
            <a:endParaRPr kumimoji="1" lang="en-US" altLang="zh-CN" sz="2800" dirty="0">
              <a:latin typeface="STKaiti" charset="-122"/>
              <a:ea typeface="STKaiti" charset="-122"/>
              <a:cs typeface="STKaiti" charset="-122"/>
            </a:endParaRPr>
          </a:p>
          <a:p>
            <a:pPr lvl="0" defTabSz="914400">
              <a:defRPr/>
            </a:pPr>
            <a:endParaRPr kumimoji="1" lang="en-US" altLang="zh-CN" sz="2800" dirty="0">
              <a:latin typeface="STKaiti" charset="-122"/>
              <a:ea typeface="STKaiti" charset="-122"/>
              <a:cs typeface="STKaiti" charset="-122"/>
            </a:endParaRPr>
          </a:p>
          <a:p>
            <a:pPr lvl="0" defTabSz="914400">
              <a:defRPr/>
            </a:pPr>
            <a:r>
              <a:rPr kumimoji="1" lang="en-US" altLang="zh-CN" sz="2800" dirty="0">
                <a:latin typeface="STKaiti" charset="-122"/>
                <a:ea typeface="STKaiti" charset="-122"/>
                <a:cs typeface="STKaiti" charset="-122"/>
              </a:rPr>
              <a:t>3</a:t>
            </a:r>
            <a:r>
              <a:rPr kumimoji="1" lang="zh-CN" altLang="en-US" sz="2800" dirty="0">
                <a:latin typeface="STKaiti" charset="-122"/>
                <a:ea typeface="STKaiti" charset="-122"/>
                <a:cs typeface="STKaiti" charset="-122"/>
              </a:rPr>
              <a:t>、将数组中的元素全部入栈</a:t>
            </a:r>
            <a:endParaRPr kumimoji="1" lang="en-US" altLang="zh-CN" sz="2800" dirty="0">
              <a:latin typeface="STKaiti" charset="-122"/>
              <a:ea typeface="STKaiti" charset="-122"/>
              <a:cs typeface="STKaiti" charset="-122"/>
            </a:endParaRPr>
          </a:p>
        </p:txBody>
      </p:sp>
    </p:spTree>
    <p:extLst>
      <p:ext uri="{BB962C8B-B14F-4D97-AF65-F5344CB8AC3E}">
        <p14:creationId xmlns:p14="http://schemas.microsoft.com/office/powerpoint/2010/main" val="3549369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dissolv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2" grpId="0"/>
      <p:bldP spid="1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48690" y="610702"/>
            <a:ext cx="11478126" cy="646331"/>
          </a:xfrm>
          <a:prstGeom prst="rect">
            <a:avLst/>
          </a:prstGeom>
          <a:noFill/>
          <a:ln w="15875">
            <a:noFill/>
          </a:ln>
        </p:spPr>
        <p:txBody>
          <a:bodyPr wrap="square" rtlCol="0">
            <a:spAutoFit/>
          </a:bodyPr>
          <a:lstStyle/>
          <a:p>
            <a:pPr lvl="0" defTabSz="914400">
              <a:defRPr/>
            </a:pPr>
            <a:r>
              <a:rPr kumimoji="1" lang="zh-CN" altLang="en-US" sz="3600" dirty="0">
                <a:latin typeface="SimHei" panose="02010609060101010101" pitchFamily="49" charset="-122"/>
                <a:ea typeface="SimHei" panose="02010609060101010101" pitchFamily="49" charset="-122"/>
                <a:cs typeface="STKaiti" charset="-122"/>
              </a:rPr>
              <a:t>例</a:t>
            </a:r>
            <a:r>
              <a:rPr kumimoji="1" lang="en-US" altLang="zh-CN" sz="3600" dirty="0">
                <a:latin typeface="SimHei" panose="02010609060101010101" pitchFamily="49" charset="-122"/>
                <a:ea typeface="SimHei" panose="02010609060101010101" pitchFamily="49" charset="-122"/>
                <a:cs typeface="STKaiti" charset="-122"/>
              </a:rPr>
              <a:t>2</a:t>
            </a:r>
            <a:r>
              <a:rPr kumimoji="1" lang="zh-CN" altLang="en-US" sz="3600" dirty="0">
                <a:latin typeface="SimHei" panose="02010609060101010101" pitchFamily="49" charset="-122"/>
                <a:ea typeface="SimHei" panose="02010609060101010101" pitchFamily="49" charset="-122"/>
                <a:cs typeface="STKaiti" charset="-122"/>
              </a:rPr>
              <a:t>：</a:t>
            </a:r>
            <a:r>
              <a:rPr kumimoji="1" lang="zh-CN" altLang="en-US" sz="3600" b="1" dirty="0">
                <a:latin typeface="SimHei" panose="02010609060101010101" pitchFamily="49" charset="-122"/>
                <a:ea typeface="SimHei" panose="02010609060101010101" pitchFamily="49" charset="-122"/>
                <a:cs typeface="STKaiti" charset="-122"/>
              </a:rPr>
              <a:t>将两个降序栈合并成一个降序栈（栈顶元素最小）</a:t>
            </a:r>
            <a:endParaRPr kumimoji="1" lang="en-US" altLang="zh-CN" sz="3600" dirty="0">
              <a:solidFill>
                <a:srgbClr val="C00000"/>
              </a:solidFill>
              <a:latin typeface="SimHei" panose="02010609060101010101" pitchFamily="49" charset="-122"/>
              <a:ea typeface="SimHei" panose="02010609060101010101" pitchFamily="49" charset="-122"/>
              <a:cs typeface="STKaiti" charset="-122"/>
            </a:endParaRPr>
          </a:p>
        </p:txBody>
      </p:sp>
      <p:sp>
        <p:nvSpPr>
          <p:cNvPr id="6" name="文本框 5">
            <a:extLst>
              <a:ext uri="{FF2B5EF4-FFF2-40B4-BE49-F238E27FC236}">
                <a16:creationId xmlns:a16="http://schemas.microsoft.com/office/drawing/2014/main" id="{AB94812E-260B-E90E-5687-0CCB1E99AB32}"/>
              </a:ext>
            </a:extLst>
          </p:cNvPr>
          <p:cNvSpPr txBox="1"/>
          <p:nvPr/>
        </p:nvSpPr>
        <p:spPr>
          <a:xfrm>
            <a:off x="0" y="0"/>
            <a:ext cx="10784806" cy="830997"/>
          </a:xfrm>
          <a:prstGeom prst="rect">
            <a:avLst/>
          </a:prstGeom>
          <a:noFill/>
        </p:spPr>
        <p:txBody>
          <a:bodyPr wrap="square" rtlCol="0">
            <a:spAutoFit/>
          </a:bodyPr>
          <a:lstStyle/>
          <a:p>
            <a:r>
              <a:rPr kumimoji="1" lang="zh-CN" altLang="en-US" sz="4800" b="1" dirty="0">
                <a:latin typeface="STKaiti" charset="-122"/>
                <a:ea typeface="STKaiti" charset="-122"/>
                <a:cs typeface="STKaiti" charset="-122"/>
              </a:rPr>
              <a:t>顺序栈</a:t>
            </a:r>
            <a:endParaRPr kumimoji="1" lang="en-US" altLang="zh-CN" sz="4800" b="1" dirty="0">
              <a:latin typeface="STKaiti" charset="-122"/>
              <a:ea typeface="STKaiti" charset="-122"/>
              <a:cs typeface="STKaiti" charset="-122"/>
            </a:endParaRPr>
          </a:p>
        </p:txBody>
      </p:sp>
      <p:sp>
        <p:nvSpPr>
          <p:cNvPr id="2" name="矩形 1">
            <a:extLst>
              <a:ext uri="{FF2B5EF4-FFF2-40B4-BE49-F238E27FC236}">
                <a16:creationId xmlns:a16="http://schemas.microsoft.com/office/drawing/2014/main" id="{E50073CE-DD71-1ABD-43BB-14E4BC63C84D}"/>
              </a:ext>
            </a:extLst>
          </p:cNvPr>
          <p:cNvSpPr/>
          <p:nvPr/>
        </p:nvSpPr>
        <p:spPr>
          <a:xfrm>
            <a:off x="791075" y="43434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6</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3" name="矩形 2">
            <a:extLst>
              <a:ext uri="{FF2B5EF4-FFF2-40B4-BE49-F238E27FC236}">
                <a16:creationId xmlns:a16="http://schemas.microsoft.com/office/drawing/2014/main" id="{0D3F4FE6-D713-D403-3AFA-99AC47D3B9D5}"/>
              </a:ext>
            </a:extLst>
          </p:cNvPr>
          <p:cNvSpPr/>
          <p:nvPr/>
        </p:nvSpPr>
        <p:spPr>
          <a:xfrm>
            <a:off x="791075" y="38862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5</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5" name="矩形 4">
            <a:extLst>
              <a:ext uri="{FF2B5EF4-FFF2-40B4-BE49-F238E27FC236}">
                <a16:creationId xmlns:a16="http://schemas.microsoft.com/office/drawing/2014/main" id="{08F81972-97C8-D014-D17C-3F2D966C5919}"/>
              </a:ext>
            </a:extLst>
          </p:cNvPr>
          <p:cNvSpPr/>
          <p:nvPr/>
        </p:nvSpPr>
        <p:spPr>
          <a:xfrm>
            <a:off x="791075" y="34290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3</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7" name="矩形 6">
            <a:extLst>
              <a:ext uri="{FF2B5EF4-FFF2-40B4-BE49-F238E27FC236}">
                <a16:creationId xmlns:a16="http://schemas.microsoft.com/office/drawing/2014/main" id="{B0DD597B-4906-3B7D-10D7-B01C2EA15E96}"/>
              </a:ext>
            </a:extLst>
          </p:cNvPr>
          <p:cNvSpPr/>
          <p:nvPr/>
        </p:nvSpPr>
        <p:spPr>
          <a:xfrm>
            <a:off x="791075" y="48006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8</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1" name="矩形 10">
            <a:extLst>
              <a:ext uri="{FF2B5EF4-FFF2-40B4-BE49-F238E27FC236}">
                <a16:creationId xmlns:a16="http://schemas.microsoft.com/office/drawing/2014/main" id="{43C6F808-5743-E342-F5D7-E48D6DF217D8}"/>
              </a:ext>
            </a:extLst>
          </p:cNvPr>
          <p:cNvSpPr/>
          <p:nvPr/>
        </p:nvSpPr>
        <p:spPr>
          <a:xfrm>
            <a:off x="3227470" y="43434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7</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2" name="矩形 11">
            <a:extLst>
              <a:ext uri="{FF2B5EF4-FFF2-40B4-BE49-F238E27FC236}">
                <a16:creationId xmlns:a16="http://schemas.microsoft.com/office/drawing/2014/main" id="{F2F16BB6-83EF-B435-A28A-C106DD8AE264}"/>
              </a:ext>
            </a:extLst>
          </p:cNvPr>
          <p:cNvSpPr/>
          <p:nvPr/>
        </p:nvSpPr>
        <p:spPr>
          <a:xfrm>
            <a:off x="3227470" y="38862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4</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3" name="矩形 12">
            <a:extLst>
              <a:ext uri="{FF2B5EF4-FFF2-40B4-BE49-F238E27FC236}">
                <a16:creationId xmlns:a16="http://schemas.microsoft.com/office/drawing/2014/main" id="{D75A0FBD-EBC7-0A04-D23D-E359EBB70BC4}"/>
              </a:ext>
            </a:extLst>
          </p:cNvPr>
          <p:cNvSpPr/>
          <p:nvPr/>
        </p:nvSpPr>
        <p:spPr>
          <a:xfrm>
            <a:off x="3227470" y="34290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2</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4" name="矩形 13">
            <a:extLst>
              <a:ext uri="{FF2B5EF4-FFF2-40B4-BE49-F238E27FC236}">
                <a16:creationId xmlns:a16="http://schemas.microsoft.com/office/drawing/2014/main" id="{CBD48A0D-2C67-CD59-F6F0-BC54D19E2D89}"/>
              </a:ext>
            </a:extLst>
          </p:cNvPr>
          <p:cNvSpPr/>
          <p:nvPr/>
        </p:nvSpPr>
        <p:spPr>
          <a:xfrm>
            <a:off x="3227470" y="48006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9</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5" name="右箭头 14">
            <a:extLst>
              <a:ext uri="{FF2B5EF4-FFF2-40B4-BE49-F238E27FC236}">
                <a16:creationId xmlns:a16="http://schemas.microsoft.com/office/drawing/2014/main" id="{C3B65078-4D29-E05C-0FAC-01E22C357503}"/>
              </a:ext>
            </a:extLst>
          </p:cNvPr>
          <p:cNvSpPr/>
          <p:nvPr/>
        </p:nvSpPr>
        <p:spPr>
          <a:xfrm>
            <a:off x="5978445" y="3900488"/>
            <a:ext cx="1243012" cy="4429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C30AF0CE-8BD1-6162-3F4C-0BC9E57D4909}"/>
              </a:ext>
            </a:extLst>
          </p:cNvPr>
          <p:cNvSpPr/>
          <p:nvPr/>
        </p:nvSpPr>
        <p:spPr>
          <a:xfrm>
            <a:off x="3227470" y="29718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1</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9" name="矩形 8">
            <a:extLst>
              <a:ext uri="{FF2B5EF4-FFF2-40B4-BE49-F238E27FC236}">
                <a16:creationId xmlns:a16="http://schemas.microsoft.com/office/drawing/2014/main" id="{E0835F76-7448-A7D4-1E22-BFC0FE8AB7B1}"/>
              </a:ext>
            </a:extLst>
          </p:cNvPr>
          <p:cNvSpPr/>
          <p:nvPr/>
        </p:nvSpPr>
        <p:spPr>
          <a:xfrm>
            <a:off x="7903744" y="43434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7</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0" name="矩形 9">
            <a:extLst>
              <a:ext uri="{FF2B5EF4-FFF2-40B4-BE49-F238E27FC236}">
                <a16:creationId xmlns:a16="http://schemas.microsoft.com/office/drawing/2014/main" id="{2E7D18FF-D477-BDF4-A629-63E769AE95CC}"/>
              </a:ext>
            </a:extLst>
          </p:cNvPr>
          <p:cNvSpPr/>
          <p:nvPr/>
        </p:nvSpPr>
        <p:spPr>
          <a:xfrm>
            <a:off x="7903744" y="38862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6</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6" name="矩形 15">
            <a:extLst>
              <a:ext uri="{FF2B5EF4-FFF2-40B4-BE49-F238E27FC236}">
                <a16:creationId xmlns:a16="http://schemas.microsoft.com/office/drawing/2014/main" id="{94831B25-E975-7A07-ACFF-0020D6B17ABE}"/>
              </a:ext>
            </a:extLst>
          </p:cNvPr>
          <p:cNvSpPr/>
          <p:nvPr/>
        </p:nvSpPr>
        <p:spPr>
          <a:xfrm>
            <a:off x="7903744" y="34290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5</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7" name="矩形 16">
            <a:extLst>
              <a:ext uri="{FF2B5EF4-FFF2-40B4-BE49-F238E27FC236}">
                <a16:creationId xmlns:a16="http://schemas.microsoft.com/office/drawing/2014/main" id="{B8306C53-65E8-862B-B3FD-48072BBA78E4}"/>
              </a:ext>
            </a:extLst>
          </p:cNvPr>
          <p:cNvSpPr/>
          <p:nvPr/>
        </p:nvSpPr>
        <p:spPr>
          <a:xfrm>
            <a:off x="7903744" y="48006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8</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8" name="矩形 17">
            <a:extLst>
              <a:ext uri="{FF2B5EF4-FFF2-40B4-BE49-F238E27FC236}">
                <a16:creationId xmlns:a16="http://schemas.microsoft.com/office/drawing/2014/main" id="{86905F81-2571-7CE5-F09D-333E5D1C3A8A}"/>
              </a:ext>
            </a:extLst>
          </p:cNvPr>
          <p:cNvSpPr/>
          <p:nvPr/>
        </p:nvSpPr>
        <p:spPr>
          <a:xfrm>
            <a:off x="7903744" y="29718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4</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19" name="矩形 18">
            <a:extLst>
              <a:ext uri="{FF2B5EF4-FFF2-40B4-BE49-F238E27FC236}">
                <a16:creationId xmlns:a16="http://schemas.microsoft.com/office/drawing/2014/main" id="{D4E7973E-74D7-520E-5E47-CCCB46E77D93}"/>
              </a:ext>
            </a:extLst>
          </p:cNvPr>
          <p:cNvSpPr/>
          <p:nvPr/>
        </p:nvSpPr>
        <p:spPr>
          <a:xfrm>
            <a:off x="7903744" y="25146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3</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20" name="矩形 19">
            <a:extLst>
              <a:ext uri="{FF2B5EF4-FFF2-40B4-BE49-F238E27FC236}">
                <a16:creationId xmlns:a16="http://schemas.microsoft.com/office/drawing/2014/main" id="{044AFBEB-5D2B-7E96-63D6-8BF78703194F}"/>
              </a:ext>
            </a:extLst>
          </p:cNvPr>
          <p:cNvSpPr/>
          <p:nvPr/>
        </p:nvSpPr>
        <p:spPr>
          <a:xfrm>
            <a:off x="7903744" y="20574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2</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21" name="矩形 20">
            <a:extLst>
              <a:ext uri="{FF2B5EF4-FFF2-40B4-BE49-F238E27FC236}">
                <a16:creationId xmlns:a16="http://schemas.microsoft.com/office/drawing/2014/main" id="{F06D7460-22C9-A887-61CE-9BA049EA4310}"/>
              </a:ext>
            </a:extLst>
          </p:cNvPr>
          <p:cNvSpPr/>
          <p:nvPr/>
        </p:nvSpPr>
        <p:spPr>
          <a:xfrm>
            <a:off x="7903744" y="16002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1</a:t>
            </a:r>
            <a:endParaRPr kumimoji="1" lang="zh-CN" altLang="en-US" sz="3200" dirty="0">
              <a:solidFill>
                <a:schemeClr val="tx1"/>
              </a:solidFill>
              <a:latin typeface="SimHei" panose="02010609060101010101" pitchFamily="49" charset="-122"/>
              <a:ea typeface="SimHei" panose="02010609060101010101" pitchFamily="49" charset="-122"/>
            </a:endParaRPr>
          </a:p>
        </p:txBody>
      </p:sp>
      <p:sp>
        <p:nvSpPr>
          <p:cNvPr id="22" name="矩形 21">
            <a:extLst>
              <a:ext uri="{FF2B5EF4-FFF2-40B4-BE49-F238E27FC236}">
                <a16:creationId xmlns:a16="http://schemas.microsoft.com/office/drawing/2014/main" id="{C5F37411-0B6C-D778-A7B6-E15E04D3A9AA}"/>
              </a:ext>
            </a:extLst>
          </p:cNvPr>
          <p:cNvSpPr/>
          <p:nvPr/>
        </p:nvSpPr>
        <p:spPr>
          <a:xfrm>
            <a:off x="7903743" y="5257800"/>
            <a:ext cx="17430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solidFill>
                  <a:schemeClr val="tx1"/>
                </a:solidFill>
                <a:latin typeface="SimHei" panose="02010609060101010101" pitchFamily="49" charset="-122"/>
                <a:ea typeface="SimHei" panose="02010609060101010101" pitchFamily="49" charset="-122"/>
              </a:rPr>
              <a:t>9</a:t>
            </a:r>
            <a:endParaRPr kumimoji="1" lang="zh-CN" altLang="en-US" sz="3200" dirty="0">
              <a:solidFill>
                <a:schemeClr val="tx1"/>
              </a:solidFill>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156369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247" y="1030204"/>
            <a:ext cx="8696010" cy="646331"/>
          </a:xfrm>
          <a:prstGeom prst="rect">
            <a:avLst/>
          </a:prstGeom>
          <a:noFill/>
        </p:spPr>
        <p:txBody>
          <a:bodyPr wrap="square" rtlCol="0">
            <a:spAutoFit/>
          </a:bodyPr>
          <a:lstStyle/>
          <a:p>
            <a:r>
              <a:rPr kumimoji="1" lang="zh-CN" altLang="en-US" sz="3600" b="1" dirty="0">
                <a:latin typeface="STKaiti" charset="-122"/>
                <a:ea typeface="STKaiti" charset="-122"/>
                <a:cs typeface="STKaiti" charset="-122"/>
              </a:rPr>
              <a:t>将两个降序栈合并成一个降序栈</a:t>
            </a:r>
          </a:p>
        </p:txBody>
      </p:sp>
      <p:sp>
        <p:nvSpPr>
          <p:cNvPr id="7" name="文本框 6"/>
          <p:cNvSpPr txBox="1"/>
          <p:nvPr/>
        </p:nvSpPr>
        <p:spPr>
          <a:xfrm>
            <a:off x="1287687" y="2148611"/>
            <a:ext cx="10136981" cy="2677656"/>
          </a:xfrm>
          <a:prstGeom prst="rect">
            <a:avLst/>
          </a:prstGeom>
          <a:noFill/>
          <a:ln w="15875">
            <a:noFill/>
          </a:ln>
        </p:spPr>
        <p:txBody>
          <a:bodyPr wrap="square" rtlCol="0">
            <a:spAutoFit/>
          </a:bodyPr>
          <a:lstStyle/>
          <a:p>
            <a:pPr lvl="0" defTabSz="914400">
              <a:defRPr/>
            </a:pPr>
            <a:r>
              <a:rPr kumimoji="1" lang="zh-CN" altLang="en-US" sz="2800" dirty="0">
                <a:latin typeface="STKaiti" charset="-122"/>
                <a:ea typeface="STKaiti" charset="-122"/>
                <a:cs typeface="STKaiti" charset="-122"/>
              </a:rPr>
              <a:t>方法：借助两个辅助栈</a:t>
            </a:r>
            <a:endParaRPr kumimoji="1" lang="en-US" altLang="zh-CN" sz="2800" dirty="0">
              <a:latin typeface="STKaiti" charset="-122"/>
              <a:ea typeface="STKaiti" charset="-122"/>
              <a:cs typeface="STKaiti" charset="-122"/>
            </a:endParaRPr>
          </a:p>
          <a:p>
            <a:pPr lvl="0" defTabSz="914400">
              <a:defRPr/>
            </a:pPr>
            <a:endParaRPr kumimoji="1" lang="en-US" altLang="zh-CN" sz="2800" dirty="0">
              <a:solidFill>
                <a:srgbClr val="C00000"/>
              </a:solidFill>
              <a:latin typeface="STKaiti" charset="-122"/>
              <a:ea typeface="STKaiti" charset="-122"/>
              <a:cs typeface="STKaiti" charset="-122"/>
            </a:endParaRPr>
          </a:p>
          <a:p>
            <a:pPr lvl="0" defTabSz="914400">
              <a:defRPr/>
            </a:pPr>
            <a:r>
              <a:rPr kumimoji="1" lang="zh-CN" altLang="en-US" sz="2800" dirty="0">
                <a:solidFill>
                  <a:srgbClr val="C00000"/>
                </a:solidFill>
                <a:latin typeface="STKaiti" charset="-122"/>
                <a:ea typeface="STKaiti" charset="-122"/>
                <a:cs typeface="STKaiti" charset="-122"/>
              </a:rPr>
              <a:t>算法思想：</a:t>
            </a:r>
            <a:endParaRPr kumimoji="1" lang="en-US" altLang="zh-CN" sz="2800" dirty="0">
              <a:solidFill>
                <a:srgbClr val="C00000"/>
              </a:solidFill>
              <a:latin typeface="STKaiti" charset="-122"/>
              <a:ea typeface="STKaiti" charset="-122"/>
              <a:cs typeface="STKaiti" charset="-122"/>
            </a:endParaRPr>
          </a:p>
          <a:p>
            <a:pPr marL="514350" lvl="0" indent="-514350" defTabSz="914400">
              <a:buFont typeface="+mj-ea"/>
              <a:buAutoNum type="circleNumDbPlain"/>
              <a:defRPr/>
            </a:pPr>
            <a:r>
              <a:rPr kumimoji="1" lang="zh-CN" altLang="en-US" sz="2800" dirty="0">
                <a:solidFill>
                  <a:srgbClr val="C00000"/>
                </a:solidFill>
                <a:latin typeface="STKaiti" charset="-122"/>
                <a:ea typeface="STKaiti" charset="-122"/>
                <a:cs typeface="STKaiti" charset="-122"/>
              </a:rPr>
              <a:t>初始栈</a:t>
            </a:r>
            <a:r>
              <a:rPr kumimoji="1" lang="en-US" altLang="zh-CN" sz="2800" dirty="0">
                <a:solidFill>
                  <a:srgbClr val="C00000"/>
                </a:solidFill>
                <a:latin typeface="STKaiti" charset="-122"/>
                <a:ea typeface="STKaiti" charset="-122"/>
                <a:cs typeface="STKaiti" charset="-122"/>
              </a:rPr>
              <a:t>s1</a:t>
            </a:r>
            <a:r>
              <a:rPr kumimoji="1" lang="zh-CN" altLang="en-US" sz="2800" dirty="0">
                <a:solidFill>
                  <a:srgbClr val="C00000"/>
                </a:solidFill>
                <a:latin typeface="STKaiti" charset="-122"/>
                <a:ea typeface="STKaiti" charset="-122"/>
                <a:cs typeface="STKaiti" charset="-122"/>
              </a:rPr>
              <a:t>和</a:t>
            </a:r>
            <a:r>
              <a:rPr kumimoji="1" lang="en-US" altLang="zh-CN" sz="2800" dirty="0">
                <a:solidFill>
                  <a:srgbClr val="C00000"/>
                </a:solidFill>
                <a:latin typeface="STKaiti" charset="-122"/>
                <a:ea typeface="STKaiti" charset="-122"/>
                <a:cs typeface="STKaiti" charset="-122"/>
              </a:rPr>
              <a:t>s2</a:t>
            </a:r>
            <a:r>
              <a:rPr kumimoji="1" lang="zh-CN" altLang="en-US" sz="2800" dirty="0">
                <a:solidFill>
                  <a:srgbClr val="C00000"/>
                </a:solidFill>
                <a:latin typeface="STKaiti" charset="-122"/>
                <a:ea typeface="STKaiti" charset="-122"/>
                <a:cs typeface="STKaiti" charset="-122"/>
              </a:rPr>
              <a:t>中自底向上是降序排列</a:t>
            </a:r>
            <a:endParaRPr kumimoji="1" lang="en-US" altLang="zh-CN" sz="2800" dirty="0">
              <a:solidFill>
                <a:srgbClr val="C00000"/>
              </a:solidFill>
              <a:latin typeface="STKaiti" charset="-122"/>
              <a:ea typeface="STKaiti" charset="-122"/>
              <a:cs typeface="STKaiti" charset="-122"/>
            </a:endParaRPr>
          </a:p>
          <a:p>
            <a:pPr marL="514350" lvl="0" indent="-514350" defTabSz="914400">
              <a:buFont typeface="+mj-ea"/>
              <a:buAutoNum type="circleNumDbPlain"/>
              <a:defRPr/>
            </a:pPr>
            <a:r>
              <a:rPr kumimoji="1" lang="zh-CN" altLang="en-US" sz="2800" dirty="0">
                <a:solidFill>
                  <a:srgbClr val="C00000"/>
                </a:solidFill>
                <a:latin typeface="STKaiti" charset="-122"/>
                <a:ea typeface="STKaiti" charset="-122"/>
                <a:cs typeface="STKaiti" charset="-122"/>
              </a:rPr>
              <a:t>辅助栈</a:t>
            </a:r>
            <a:r>
              <a:rPr kumimoji="1" lang="en-US" altLang="zh-CN" sz="2800" dirty="0">
                <a:solidFill>
                  <a:srgbClr val="C00000"/>
                </a:solidFill>
                <a:latin typeface="STKaiti" charset="-122"/>
                <a:ea typeface="STKaiti" charset="-122"/>
                <a:cs typeface="STKaiti" charset="-122"/>
              </a:rPr>
              <a:t>c1</a:t>
            </a:r>
            <a:r>
              <a:rPr kumimoji="1" lang="zh-CN" altLang="en-US" sz="2800" dirty="0">
                <a:solidFill>
                  <a:srgbClr val="C00000"/>
                </a:solidFill>
                <a:latin typeface="STKaiti" charset="-122"/>
                <a:ea typeface="STKaiti" charset="-122"/>
                <a:cs typeface="STKaiti" charset="-122"/>
              </a:rPr>
              <a:t>和</a:t>
            </a:r>
            <a:r>
              <a:rPr kumimoji="1" lang="en-US" altLang="zh-CN" sz="2800" dirty="0">
                <a:solidFill>
                  <a:srgbClr val="C00000"/>
                </a:solidFill>
                <a:latin typeface="STKaiti" charset="-122"/>
                <a:ea typeface="STKaiti" charset="-122"/>
                <a:cs typeface="STKaiti" charset="-122"/>
              </a:rPr>
              <a:t>c2</a:t>
            </a:r>
            <a:r>
              <a:rPr kumimoji="1" lang="zh-CN" altLang="en-US" sz="2800" dirty="0">
                <a:solidFill>
                  <a:srgbClr val="C00000"/>
                </a:solidFill>
                <a:latin typeface="STKaiti" charset="-122"/>
                <a:ea typeface="STKaiti" charset="-122"/>
                <a:cs typeface="STKaiti" charset="-122"/>
              </a:rPr>
              <a:t>是自底向上是升序排列</a:t>
            </a:r>
            <a:endParaRPr kumimoji="1" lang="en-US" altLang="zh-CN" sz="2800" dirty="0">
              <a:solidFill>
                <a:srgbClr val="C00000"/>
              </a:solidFill>
              <a:latin typeface="STKaiti" charset="-122"/>
              <a:ea typeface="STKaiti" charset="-122"/>
              <a:cs typeface="STKaiti" charset="-122"/>
            </a:endParaRPr>
          </a:p>
          <a:p>
            <a:pPr marL="514350" lvl="0" indent="-514350" defTabSz="914400">
              <a:buFont typeface="+mj-ea"/>
              <a:buAutoNum type="circleNumDbPlain"/>
              <a:defRPr/>
            </a:pPr>
            <a:r>
              <a:rPr kumimoji="1" lang="zh-CN" altLang="en-US" sz="2800" dirty="0">
                <a:solidFill>
                  <a:srgbClr val="C00000"/>
                </a:solidFill>
                <a:latin typeface="STKaiti" charset="-122"/>
                <a:ea typeface="STKaiti" charset="-122"/>
                <a:cs typeface="STKaiti" charset="-122"/>
              </a:rPr>
              <a:t>依次比较</a:t>
            </a:r>
            <a:r>
              <a:rPr kumimoji="1" lang="en-US" altLang="zh-CN" sz="2800" dirty="0">
                <a:solidFill>
                  <a:srgbClr val="C00000"/>
                </a:solidFill>
                <a:latin typeface="STKaiti" charset="-122"/>
                <a:ea typeface="STKaiti" charset="-122"/>
                <a:cs typeface="STKaiti" charset="-122"/>
              </a:rPr>
              <a:t>c1</a:t>
            </a:r>
            <a:r>
              <a:rPr kumimoji="1" lang="zh-CN" altLang="en-US" sz="2800" dirty="0">
                <a:solidFill>
                  <a:srgbClr val="C00000"/>
                </a:solidFill>
                <a:latin typeface="STKaiti" charset="-122"/>
                <a:ea typeface="STKaiti" charset="-122"/>
                <a:cs typeface="STKaiti" charset="-122"/>
              </a:rPr>
              <a:t>和</a:t>
            </a:r>
            <a:r>
              <a:rPr kumimoji="1" lang="en-US" altLang="zh-CN" sz="2800" dirty="0">
                <a:solidFill>
                  <a:srgbClr val="C00000"/>
                </a:solidFill>
                <a:latin typeface="STKaiti" charset="-122"/>
                <a:ea typeface="STKaiti" charset="-122"/>
                <a:cs typeface="STKaiti" charset="-122"/>
              </a:rPr>
              <a:t>c2</a:t>
            </a:r>
            <a:r>
              <a:rPr kumimoji="1" lang="zh-CN" altLang="en-US" sz="2800" dirty="0">
                <a:solidFill>
                  <a:srgbClr val="C00000"/>
                </a:solidFill>
                <a:latin typeface="STKaiti" charset="-122"/>
                <a:ea typeface="STKaiti" charset="-122"/>
                <a:cs typeface="STKaiti" charset="-122"/>
              </a:rPr>
              <a:t>的栈顶，最大的入栈</a:t>
            </a:r>
            <a:endParaRPr kumimoji="1" lang="en-US" altLang="zh-CN" sz="2800" dirty="0">
              <a:solidFill>
                <a:srgbClr val="C00000"/>
              </a:solidFill>
              <a:latin typeface="STKaiti" charset="-122"/>
              <a:ea typeface="STKaiti" charset="-122"/>
              <a:cs typeface="STKaiti" charset="-122"/>
            </a:endParaRPr>
          </a:p>
        </p:txBody>
      </p:sp>
    </p:spTree>
    <p:extLst>
      <p:ext uri="{BB962C8B-B14F-4D97-AF65-F5344CB8AC3E}">
        <p14:creationId xmlns:p14="http://schemas.microsoft.com/office/powerpoint/2010/main" val="2823365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7200CCEA-DAF7-E233-26F1-349A05763259}"/>
              </a:ext>
            </a:extLst>
          </p:cNvPr>
          <p:cNvGrpSpPr/>
          <p:nvPr/>
        </p:nvGrpSpPr>
        <p:grpSpPr>
          <a:xfrm>
            <a:off x="3486151" y="47410"/>
            <a:ext cx="3200399" cy="6999627"/>
            <a:chOff x="3486151" y="47410"/>
            <a:chExt cx="3200399" cy="6999627"/>
          </a:xfrm>
        </p:grpSpPr>
        <p:sp>
          <p:nvSpPr>
            <p:cNvPr id="3" name="圆角矩形 2"/>
            <p:cNvSpPr/>
            <p:nvPr/>
          </p:nvSpPr>
          <p:spPr>
            <a:xfrm>
              <a:off x="4471990" y="47410"/>
              <a:ext cx="1400175" cy="252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latin typeface="STKaiti" charset="-122"/>
                  <a:ea typeface="STKaiti" charset="-122"/>
                  <a:cs typeface="STKaiti" charset="-122"/>
                </a:rPr>
                <a:t>开始</a:t>
              </a:r>
            </a:p>
          </p:txBody>
        </p:sp>
        <p:sp>
          <p:nvSpPr>
            <p:cNvPr id="6" name="矩形 5"/>
            <p:cNvSpPr/>
            <p:nvPr/>
          </p:nvSpPr>
          <p:spPr>
            <a:xfrm>
              <a:off x="3771900" y="584313"/>
              <a:ext cx="2800350" cy="4334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a:solidFill>
                    <a:schemeClr val="tx1"/>
                  </a:solidFill>
                  <a:latin typeface="STKaiti" charset="-122"/>
                  <a:ea typeface="STKaiti" charset="-122"/>
                  <a:cs typeface="STKaiti" charset="-122"/>
                </a:rPr>
                <a:t>初始化</a:t>
              </a:r>
              <a:r>
                <a:rPr kumimoji="1" lang="en-US" altLang="zh-CN" sz="2000" dirty="0">
                  <a:solidFill>
                    <a:schemeClr val="tx1"/>
                  </a:solidFill>
                  <a:latin typeface="STKaiti" charset="-122"/>
                  <a:ea typeface="STKaiti" charset="-122"/>
                  <a:cs typeface="STKaiti" charset="-122"/>
                </a:rPr>
                <a:t>s1,s2,c1,c2</a:t>
              </a:r>
            </a:p>
          </p:txBody>
        </p:sp>
        <p:sp>
          <p:nvSpPr>
            <p:cNvPr id="7" name="菱形 6"/>
            <p:cNvSpPr/>
            <p:nvPr/>
          </p:nvSpPr>
          <p:spPr>
            <a:xfrm>
              <a:off x="3929066" y="1956845"/>
              <a:ext cx="2486025" cy="814388"/>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solidFill>
                    <a:schemeClr val="tx1"/>
                  </a:solidFill>
                  <a:latin typeface="STKaiti" charset="-122"/>
                  <a:ea typeface="STKaiti" charset="-122"/>
                  <a:cs typeface="STKaiti" charset="-122"/>
                </a:rPr>
                <a:t>c1</a:t>
              </a:r>
              <a:r>
                <a:rPr kumimoji="1" lang="zh-CN" altLang="en-US" sz="2000" dirty="0">
                  <a:solidFill>
                    <a:schemeClr val="tx1"/>
                  </a:solidFill>
                  <a:latin typeface="STKaiti" charset="-122"/>
                  <a:ea typeface="STKaiti" charset="-122"/>
                  <a:cs typeface="STKaiti" charset="-122"/>
                </a:rPr>
                <a:t>和</a:t>
              </a:r>
              <a:r>
                <a:rPr kumimoji="1" lang="en-US" altLang="zh-CN" sz="2000" dirty="0">
                  <a:solidFill>
                    <a:schemeClr val="tx1"/>
                  </a:solidFill>
                  <a:latin typeface="STKaiti" charset="-122"/>
                  <a:ea typeface="STKaiti" charset="-122"/>
                  <a:cs typeface="STKaiti" charset="-122"/>
                </a:rPr>
                <a:t>c2</a:t>
              </a:r>
              <a:r>
                <a:rPr kumimoji="1" lang="zh-CN" altLang="en-US" sz="2000" dirty="0">
                  <a:solidFill>
                    <a:schemeClr val="tx1"/>
                  </a:solidFill>
                  <a:latin typeface="STKaiti" charset="-122"/>
                  <a:ea typeface="STKaiti" charset="-122"/>
                  <a:cs typeface="STKaiti" charset="-122"/>
                </a:rPr>
                <a:t>都不是空栈</a:t>
              </a:r>
            </a:p>
          </p:txBody>
        </p:sp>
        <p:cxnSp>
          <p:nvCxnSpPr>
            <p:cNvPr id="11" name="直线箭头连接符 10"/>
            <p:cNvCxnSpPr>
              <a:stCxn id="3" idx="2"/>
            </p:cNvCxnSpPr>
            <p:nvPr/>
          </p:nvCxnSpPr>
          <p:spPr>
            <a:xfrm flipH="1">
              <a:off x="5172075" y="299410"/>
              <a:ext cx="3" cy="314953"/>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5429250" y="2786583"/>
              <a:ext cx="442915" cy="369332"/>
            </a:xfrm>
            <a:prstGeom prst="rect">
              <a:avLst/>
            </a:prstGeom>
            <a:noFill/>
          </p:spPr>
          <p:txBody>
            <a:bodyPr wrap="square" rtlCol="0">
              <a:spAutoFit/>
            </a:bodyPr>
            <a:lstStyle/>
            <a:p>
              <a:r>
                <a:rPr kumimoji="1" lang="en-US" altLang="zh-CN" dirty="0"/>
                <a:t>Y</a:t>
              </a:r>
              <a:endParaRPr kumimoji="1" lang="zh-CN" altLang="en-US" dirty="0"/>
            </a:p>
          </p:txBody>
        </p:sp>
        <p:sp>
          <p:nvSpPr>
            <p:cNvPr id="25" name="矩形 24"/>
            <p:cNvSpPr/>
            <p:nvPr/>
          </p:nvSpPr>
          <p:spPr>
            <a:xfrm>
              <a:off x="3771900" y="1180829"/>
              <a:ext cx="2800350" cy="57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solidFill>
                    <a:schemeClr val="tx1"/>
                  </a:solidFill>
                  <a:latin typeface="STKaiti" charset="-122"/>
                  <a:ea typeface="STKaiti" charset="-122"/>
                  <a:cs typeface="STKaiti" charset="-122"/>
                </a:rPr>
                <a:t>s1,s2</a:t>
              </a:r>
              <a:r>
                <a:rPr kumimoji="1" lang="zh-CN" altLang="en-US" sz="2000" dirty="0">
                  <a:solidFill>
                    <a:schemeClr val="tx1"/>
                  </a:solidFill>
                  <a:latin typeface="STKaiti" charset="-122"/>
                  <a:ea typeface="STKaiti" charset="-122"/>
                  <a:cs typeface="STKaiti" charset="-122"/>
                </a:rPr>
                <a:t>赋初值，依次将其出栈至</a:t>
              </a:r>
              <a:r>
                <a:rPr kumimoji="1" lang="en-US" altLang="zh-CN" sz="2000" dirty="0">
                  <a:solidFill>
                    <a:schemeClr val="tx1"/>
                  </a:solidFill>
                  <a:latin typeface="STKaiti" charset="-122"/>
                  <a:ea typeface="STKaiti" charset="-122"/>
                  <a:cs typeface="STKaiti" charset="-122"/>
                </a:rPr>
                <a:t>c1,c2</a:t>
              </a:r>
            </a:p>
          </p:txBody>
        </p:sp>
        <p:cxnSp>
          <p:nvCxnSpPr>
            <p:cNvPr id="15" name="直线箭头连接符 14"/>
            <p:cNvCxnSpPr>
              <a:stCxn id="25" idx="2"/>
              <a:endCxn id="7" idx="0"/>
            </p:cNvCxnSpPr>
            <p:nvPr/>
          </p:nvCxnSpPr>
          <p:spPr>
            <a:xfrm>
              <a:off x="5172075" y="1756829"/>
              <a:ext cx="4" cy="200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p:cNvCxnSpPr>
              <a:stCxn id="6" idx="2"/>
              <a:endCxn id="25" idx="0"/>
            </p:cNvCxnSpPr>
            <p:nvPr/>
          </p:nvCxnSpPr>
          <p:spPr>
            <a:xfrm>
              <a:off x="5172075" y="1017795"/>
              <a:ext cx="0" cy="163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p:cNvCxnSpPr>
              <a:stCxn id="7" idx="2"/>
            </p:cNvCxnSpPr>
            <p:nvPr/>
          </p:nvCxnSpPr>
          <p:spPr>
            <a:xfrm flipH="1">
              <a:off x="5172075" y="2771233"/>
              <a:ext cx="4" cy="500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3657600" y="3283334"/>
              <a:ext cx="3028950" cy="7886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a:solidFill>
                    <a:schemeClr val="tx1"/>
                  </a:solidFill>
                  <a:latin typeface="STKaiti" charset="-122"/>
                  <a:ea typeface="STKaiti" charset="-122"/>
                  <a:cs typeface="STKaiti" charset="-122"/>
                </a:rPr>
                <a:t>比较</a:t>
              </a:r>
              <a:r>
                <a:rPr kumimoji="1" lang="en-US" altLang="zh-CN" sz="2000" dirty="0">
                  <a:solidFill>
                    <a:schemeClr val="tx1"/>
                  </a:solidFill>
                  <a:latin typeface="STKaiti" charset="-122"/>
                  <a:ea typeface="STKaiti" charset="-122"/>
                  <a:cs typeface="STKaiti" charset="-122"/>
                </a:rPr>
                <a:t>c1</a:t>
              </a:r>
              <a:r>
                <a:rPr kumimoji="1" lang="zh-CN" altLang="en-US" sz="2000" dirty="0">
                  <a:solidFill>
                    <a:schemeClr val="tx1"/>
                  </a:solidFill>
                  <a:latin typeface="STKaiti" charset="-122"/>
                  <a:ea typeface="STKaiti" charset="-122"/>
                  <a:cs typeface="STKaiti" charset="-122"/>
                </a:rPr>
                <a:t>和</a:t>
              </a:r>
              <a:r>
                <a:rPr kumimoji="1" lang="en-US" altLang="zh-CN" sz="2000" dirty="0">
                  <a:solidFill>
                    <a:schemeClr val="tx1"/>
                  </a:solidFill>
                  <a:latin typeface="STKaiti" charset="-122"/>
                  <a:ea typeface="STKaiti" charset="-122"/>
                  <a:cs typeface="STKaiti" charset="-122"/>
                </a:rPr>
                <a:t>c2</a:t>
              </a:r>
              <a:r>
                <a:rPr kumimoji="1" lang="zh-CN" altLang="en-US" sz="2000" dirty="0">
                  <a:solidFill>
                    <a:schemeClr val="tx1"/>
                  </a:solidFill>
                  <a:latin typeface="STKaiti" charset="-122"/>
                  <a:ea typeface="STKaiti" charset="-122"/>
                  <a:cs typeface="STKaiti" charset="-122"/>
                </a:rPr>
                <a:t>的栈顶元素，取大的压入</a:t>
              </a:r>
              <a:r>
                <a:rPr kumimoji="1" lang="en-US" altLang="zh-CN" sz="2000" dirty="0">
                  <a:solidFill>
                    <a:schemeClr val="tx1"/>
                  </a:solidFill>
                  <a:latin typeface="STKaiti" charset="-122"/>
                  <a:ea typeface="STKaiti" charset="-122"/>
                  <a:cs typeface="STKaiti" charset="-122"/>
                </a:rPr>
                <a:t>s1</a:t>
              </a:r>
              <a:r>
                <a:rPr kumimoji="1" lang="zh-CN" altLang="en-US" sz="2000" dirty="0">
                  <a:solidFill>
                    <a:schemeClr val="tx1"/>
                  </a:solidFill>
                  <a:latin typeface="STKaiti" charset="-122"/>
                  <a:ea typeface="STKaiti" charset="-122"/>
                  <a:cs typeface="STKaiti" charset="-122"/>
                </a:rPr>
                <a:t>，弹出原栈</a:t>
              </a:r>
              <a:endParaRPr kumimoji="1" lang="en-US" altLang="zh-CN" sz="2000" dirty="0">
                <a:solidFill>
                  <a:schemeClr val="tx1"/>
                </a:solidFill>
                <a:latin typeface="STKaiti" charset="-122"/>
                <a:ea typeface="STKaiti" charset="-122"/>
                <a:cs typeface="STKaiti" charset="-122"/>
              </a:endParaRPr>
            </a:p>
          </p:txBody>
        </p:sp>
        <p:sp>
          <p:nvSpPr>
            <p:cNvPr id="39" name="文本框 38"/>
            <p:cNvSpPr txBox="1"/>
            <p:nvPr/>
          </p:nvSpPr>
          <p:spPr>
            <a:xfrm>
              <a:off x="3486151" y="2224367"/>
              <a:ext cx="442915" cy="369332"/>
            </a:xfrm>
            <a:prstGeom prst="rect">
              <a:avLst/>
            </a:prstGeom>
            <a:noFill/>
          </p:spPr>
          <p:txBody>
            <a:bodyPr wrap="square" rtlCol="0">
              <a:spAutoFit/>
            </a:bodyPr>
            <a:lstStyle/>
            <a:p>
              <a:r>
                <a:rPr kumimoji="1" lang="en-US" altLang="zh-CN" dirty="0"/>
                <a:t>N</a:t>
              </a:r>
              <a:endParaRPr kumimoji="1" lang="zh-CN" altLang="en-US" dirty="0"/>
            </a:p>
          </p:txBody>
        </p:sp>
        <p:cxnSp>
          <p:nvCxnSpPr>
            <p:cNvPr id="21" name="肘形连接符 20"/>
            <p:cNvCxnSpPr>
              <a:stCxn id="38" idx="3"/>
              <a:endCxn id="7" idx="3"/>
            </p:cNvCxnSpPr>
            <p:nvPr/>
          </p:nvCxnSpPr>
          <p:spPr>
            <a:xfrm flipH="1" flipV="1">
              <a:off x="6415091" y="2364039"/>
              <a:ext cx="271459" cy="1313598"/>
            </a:xfrm>
            <a:prstGeom prst="bentConnector3">
              <a:avLst>
                <a:gd name="adj1" fmla="val -84212"/>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菱形 39"/>
            <p:cNvSpPr/>
            <p:nvPr/>
          </p:nvSpPr>
          <p:spPr>
            <a:xfrm>
              <a:off x="3929062" y="4284847"/>
              <a:ext cx="2486025" cy="814388"/>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solidFill>
                    <a:schemeClr val="tx1"/>
                  </a:solidFill>
                  <a:latin typeface="STKaiti" charset="-122"/>
                  <a:ea typeface="STKaiti" charset="-122"/>
                  <a:cs typeface="STKaiti" charset="-122"/>
                </a:rPr>
                <a:t>c1</a:t>
              </a:r>
              <a:r>
                <a:rPr kumimoji="1" lang="zh-CN" altLang="en-US" sz="2000" dirty="0">
                  <a:solidFill>
                    <a:schemeClr val="tx1"/>
                  </a:solidFill>
                  <a:latin typeface="STKaiti" charset="-122"/>
                  <a:ea typeface="STKaiti" charset="-122"/>
                  <a:cs typeface="STKaiti" charset="-122"/>
                </a:rPr>
                <a:t>不是空栈？</a:t>
              </a:r>
            </a:p>
          </p:txBody>
        </p:sp>
        <p:cxnSp>
          <p:nvCxnSpPr>
            <p:cNvPr id="23" name="肘形连接符 22"/>
            <p:cNvCxnSpPr>
              <a:stCxn id="7" idx="1"/>
              <a:endCxn id="40" idx="1"/>
            </p:cNvCxnSpPr>
            <p:nvPr/>
          </p:nvCxnSpPr>
          <p:spPr>
            <a:xfrm rot="10800000" flipV="1">
              <a:off x="3929062" y="2364039"/>
              <a:ext cx="4" cy="2328002"/>
            </a:xfrm>
            <a:prstGeom prst="bentConnector3">
              <a:avLst>
                <a:gd name="adj1" fmla="val 5715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5429250" y="4969983"/>
              <a:ext cx="442915" cy="369332"/>
            </a:xfrm>
            <a:prstGeom prst="rect">
              <a:avLst/>
            </a:prstGeom>
            <a:noFill/>
          </p:spPr>
          <p:txBody>
            <a:bodyPr wrap="square" rtlCol="0">
              <a:spAutoFit/>
            </a:bodyPr>
            <a:lstStyle/>
            <a:p>
              <a:r>
                <a:rPr kumimoji="1" lang="en-US" altLang="zh-CN" dirty="0"/>
                <a:t>Y</a:t>
              </a:r>
              <a:endParaRPr kumimoji="1" lang="zh-CN" altLang="en-US" dirty="0"/>
            </a:p>
          </p:txBody>
        </p:sp>
        <p:cxnSp>
          <p:nvCxnSpPr>
            <p:cNvPr id="44" name="直线箭头连接符 43"/>
            <p:cNvCxnSpPr/>
            <p:nvPr/>
          </p:nvCxnSpPr>
          <p:spPr>
            <a:xfrm flipH="1">
              <a:off x="5172075" y="5099235"/>
              <a:ext cx="4" cy="212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3657600" y="5332773"/>
              <a:ext cx="3028950" cy="3022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a:solidFill>
                    <a:schemeClr val="tx1"/>
                  </a:solidFill>
                  <a:latin typeface="STKaiti" charset="-122"/>
                  <a:ea typeface="STKaiti" charset="-122"/>
                  <a:cs typeface="STKaiti" charset="-122"/>
                </a:rPr>
                <a:t>将</a:t>
              </a:r>
              <a:r>
                <a:rPr kumimoji="1" lang="en-US" altLang="zh-CN" sz="2000" dirty="0">
                  <a:solidFill>
                    <a:schemeClr val="tx1"/>
                  </a:solidFill>
                  <a:latin typeface="STKaiti" charset="-122"/>
                  <a:ea typeface="STKaiti" charset="-122"/>
                  <a:cs typeface="STKaiti" charset="-122"/>
                </a:rPr>
                <a:t>c1</a:t>
              </a:r>
              <a:r>
                <a:rPr kumimoji="1" lang="zh-CN" altLang="en-US" sz="2000" dirty="0">
                  <a:solidFill>
                    <a:schemeClr val="tx1"/>
                  </a:solidFill>
                  <a:latin typeface="STKaiti" charset="-122"/>
                  <a:ea typeface="STKaiti" charset="-122"/>
                  <a:cs typeface="STKaiti" charset="-122"/>
                </a:rPr>
                <a:t>中元素依次压入</a:t>
              </a:r>
              <a:r>
                <a:rPr kumimoji="1" lang="en-US" altLang="zh-CN" sz="2000" dirty="0">
                  <a:solidFill>
                    <a:schemeClr val="tx1"/>
                  </a:solidFill>
                  <a:latin typeface="STKaiti" charset="-122"/>
                  <a:ea typeface="STKaiti" charset="-122"/>
                  <a:cs typeface="STKaiti" charset="-122"/>
                </a:rPr>
                <a:t>s1</a:t>
              </a:r>
            </a:p>
          </p:txBody>
        </p:sp>
        <p:sp>
          <p:nvSpPr>
            <p:cNvPr id="46" name="菱形 45"/>
            <p:cNvSpPr/>
            <p:nvPr/>
          </p:nvSpPr>
          <p:spPr>
            <a:xfrm>
              <a:off x="3929062" y="5696824"/>
              <a:ext cx="2486025" cy="814388"/>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solidFill>
                    <a:schemeClr val="tx1"/>
                  </a:solidFill>
                  <a:latin typeface="STKaiti" charset="-122"/>
                  <a:ea typeface="STKaiti" charset="-122"/>
                  <a:cs typeface="STKaiti" charset="-122"/>
                </a:rPr>
                <a:t>c1</a:t>
              </a:r>
              <a:r>
                <a:rPr kumimoji="1" lang="zh-CN" altLang="en-US" sz="2000" dirty="0">
                  <a:solidFill>
                    <a:schemeClr val="tx1"/>
                  </a:solidFill>
                  <a:latin typeface="STKaiti" charset="-122"/>
                  <a:ea typeface="STKaiti" charset="-122"/>
                  <a:cs typeface="STKaiti" charset="-122"/>
                </a:rPr>
                <a:t>不是空栈？</a:t>
              </a:r>
            </a:p>
          </p:txBody>
        </p:sp>
        <p:sp>
          <p:nvSpPr>
            <p:cNvPr id="49" name="文本框 48"/>
            <p:cNvSpPr txBox="1"/>
            <p:nvPr/>
          </p:nvSpPr>
          <p:spPr>
            <a:xfrm>
              <a:off x="5429250" y="6381960"/>
              <a:ext cx="442915" cy="369332"/>
            </a:xfrm>
            <a:prstGeom prst="rect">
              <a:avLst/>
            </a:prstGeom>
            <a:noFill/>
          </p:spPr>
          <p:txBody>
            <a:bodyPr wrap="square" rtlCol="0">
              <a:spAutoFit/>
            </a:bodyPr>
            <a:lstStyle/>
            <a:p>
              <a:r>
                <a:rPr kumimoji="1" lang="en-US" altLang="zh-CN" dirty="0"/>
                <a:t>Y</a:t>
              </a:r>
              <a:endParaRPr kumimoji="1" lang="zh-CN" altLang="en-US" dirty="0"/>
            </a:p>
          </p:txBody>
        </p:sp>
        <p:cxnSp>
          <p:nvCxnSpPr>
            <p:cNvPr id="50" name="直线箭头连接符 49"/>
            <p:cNvCxnSpPr/>
            <p:nvPr/>
          </p:nvCxnSpPr>
          <p:spPr>
            <a:xfrm flipH="1">
              <a:off x="5172075" y="6511212"/>
              <a:ext cx="4" cy="212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3657600" y="6744750"/>
              <a:ext cx="3028950" cy="3022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a:solidFill>
                    <a:schemeClr val="tx1"/>
                  </a:solidFill>
                  <a:latin typeface="STKaiti" charset="-122"/>
                  <a:ea typeface="STKaiti" charset="-122"/>
                  <a:cs typeface="STKaiti" charset="-122"/>
                </a:rPr>
                <a:t>将</a:t>
              </a:r>
              <a:r>
                <a:rPr kumimoji="1" lang="en-US" altLang="zh-CN" sz="2000" dirty="0">
                  <a:solidFill>
                    <a:schemeClr val="tx1"/>
                  </a:solidFill>
                  <a:latin typeface="STKaiti" charset="-122"/>
                  <a:ea typeface="STKaiti" charset="-122"/>
                  <a:cs typeface="STKaiti" charset="-122"/>
                </a:rPr>
                <a:t>c1</a:t>
              </a:r>
              <a:r>
                <a:rPr kumimoji="1" lang="zh-CN" altLang="en-US" sz="2000" dirty="0">
                  <a:solidFill>
                    <a:schemeClr val="tx1"/>
                  </a:solidFill>
                  <a:latin typeface="STKaiti" charset="-122"/>
                  <a:ea typeface="STKaiti" charset="-122"/>
                  <a:cs typeface="STKaiti" charset="-122"/>
                </a:rPr>
                <a:t>中元素依次压入</a:t>
              </a:r>
              <a:r>
                <a:rPr kumimoji="1" lang="en-US" altLang="zh-CN" sz="2000" dirty="0">
                  <a:solidFill>
                    <a:schemeClr val="tx1"/>
                  </a:solidFill>
                  <a:latin typeface="STKaiti" charset="-122"/>
                  <a:ea typeface="STKaiti" charset="-122"/>
                  <a:cs typeface="STKaiti" charset="-122"/>
                </a:rPr>
                <a:t>s1</a:t>
              </a:r>
            </a:p>
          </p:txBody>
        </p:sp>
        <p:cxnSp>
          <p:nvCxnSpPr>
            <p:cNvPr id="30" name="直线箭头连接符 29"/>
            <p:cNvCxnSpPr>
              <a:stCxn id="45" idx="2"/>
              <a:endCxn id="46" idx="0"/>
            </p:cNvCxnSpPr>
            <p:nvPr/>
          </p:nvCxnSpPr>
          <p:spPr>
            <a:xfrm>
              <a:off x="5172075" y="5635060"/>
              <a:ext cx="0" cy="61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204277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390557" y="1236546"/>
            <a:ext cx="8696010" cy="584775"/>
          </a:xfrm>
          <a:prstGeom prst="rect">
            <a:avLst/>
          </a:prstGeom>
          <a:noFill/>
        </p:spPr>
        <p:txBody>
          <a:bodyPr wrap="square" rtlCol="0">
            <a:spAutoFit/>
          </a:bodyPr>
          <a:lstStyle/>
          <a:p>
            <a:r>
              <a:rPr kumimoji="1" lang="zh-CN" altLang="en-US" sz="3200" b="1" dirty="0">
                <a:latin typeface="STKaiti" charset="-122"/>
                <a:ea typeface="STKaiti" charset="-122"/>
                <a:cs typeface="STKaiti" charset="-122"/>
              </a:rPr>
              <a:t>将两个降序栈合并成一个降序栈</a:t>
            </a:r>
          </a:p>
        </p:txBody>
      </p:sp>
      <p:sp>
        <p:nvSpPr>
          <p:cNvPr id="7" name="文本框 6"/>
          <p:cNvSpPr txBox="1"/>
          <p:nvPr/>
        </p:nvSpPr>
        <p:spPr>
          <a:xfrm>
            <a:off x="1024797" y="2171771"/>
            <a:ext cx="10136981" cy="3108543"/>
          </a:xfrm>
          <a:prstGeom prst="rect">
            <a:avLst/>
          </a:prstGeom>
          <a:noFill/>
          <a:ln w="15875">
            <a:noFill/>
          </a:ln>
        </p:spPr>
        <p:txBody>
          <a:bodyPr wrap="square" rtlCol="0">
            <a:spAutoFit/>
          </a:bodyPr>
          <a:lstStyle/>
          <a:p>
            <a:pPr lvl="0" defTabSz="914400">
              <a:defRPr/>
            </a:pPr>
            <a:endParaRPr kumimoji="1" lang="en-US" altLang="zh-CN" sz="2800" dirty="0">
              <a:latin typeface="STKaiti" charset="-122"/>
              <a:ea typeface="STKaiti" charset="-122"/>
              <a:cs typeface="STKaiti" charset="-122"/>
            </a:endParaRPr>
          </a:p>
          <a:p>
            <a:pPr lvl="0" defTabSz="914400">
              <a:defRPr/>
            </a:pPr>
            <a:r>
              <a:rPr kumimoji="1" lang="zh-CN" altLang="en-US" sz="2800" dirty="0">
                <a:latin typeface="STKaiti" charset="-122"/>
                <a:ea typeface="STKaiti" charset="-122"/>
                <a:cs typeface="STKaiti" charset="-122"/>
              </a:rPr>
              <a:t>代码框架：</a:t>
            </a:r>
            <a:endParaRPr kumimoji="1" lang="en-US" altLang="zh-CN" sz="2800" dirty="0">
              <a:latin typeface="STKaiti" charset="-122"/>
              <a:ea typeface="STKaiti" charset="-122"/>
              <a:cs typeface="STKaiti" charset="-122"/>
            </a:endParaRPr>
          </a:p>
          <a:p>
            <a:pPr marL="514350" lvl="0" indent="-514350" defTabSz="914400">
              <a:buFont typeface="+mj-ea"/>
              <a:buAutoNum type="circleNumDbPlain"/>
              <a:defRPr/>
            </a:pPr>
            <a:r>
              <a:rPr kumimoji="1" lang="zh-CN" altLang="en-US" sz="2800" dirty="0">
                <a:latin typeface="STKaiti" charset="-122"/>
                <a:ea typeface="STKaiti" charset="-122"/>
                <a:cs typeface="STKaiti" charset="-122"/>
              </a:rPr>
              <a:t>初始化降序栈</a:t>
            </a:r>
            <a:r>
              <a:rPr kumimoji="1" lang="en-US" altLang="zh-CN" sz="2800" dirty="0">
                <a:latin typeface="STKaiti" charset="-122"/>
                <a:ea typeface="STKaiti" charset="-122"/>
                <a:cs typeface="STKaiti" charset="-122"/>
              </a:rPr>
              <a:t>s1</a:t>
            </a:r>
            <a:r>
              <a:rPr kumimoji="1" lang="zh-CN" altLang="en-US" sz="2800" dirty="0">
                <a:latin typeface="STKaiti" charset="-122"/>
                <a:ea typeface="STKaiti" charset="-122"/>
                <a:cs typeface="STKaiti" charset="-122"/>
              </a:rPr>
              <a:t>和</a:t>
            </a:r>
            <a:r>
              <a:rPr kumimoji="1" lang="en-US" altLang="zh-CN" sz="2800" dirty="0">
                <a:latin typeface="STKaiti" charset="-122"/>
                <a:ea typeface="STKaiti" charset="-122"/>
                <a:cs typeface="STKaiti" charset="-122"/>
              </a:rPr>
              <a:t>s2</a:t>
            </a:r>
            <a:r>
              <a:rPr kumimoji="1" lang="zh-CN" altLang="en-US" sz="2800" dirty="0">
                <a:latin typeface="STKaiti" charset="-122"/>
                <a:ea typeface="STKaiti" charset="-122"/>
                <a:cs typeface="STKaiti" charset="-122"/>
              </a:rPr>
              <a:t>（赋初值）</a:t>
            </a:r>
            <a:endParaRPr kumimoji="1" lang="en-US" altLang="zh-CN" sz="2800" dirty="0">
              <a:latin typeface="STKaiti" charset="-122"/>
              <a:ea typeface="STKaiti" charset="-122"/>
              <a:cs typeface="STKaiti" charset="-122"/>
            </a:endParaRPr>
          </a:p>
          <a:p>
            <a:pPr marL="514350" lvl="0" indent="-514350" defTabSz="914400">
              <a:buFont typeface="+mj-ea"/>
              <a:buAutoNum type="circleNumDbPlain"/>
              <a:defRPr/>
            </a:pPr>
            <a:r>
              <a:rPr kumimoji="1" lang="zh-CN" altLang="en-US" sz="2800" dirty="0">
                <a:latin typeface="STKaiti" charset="-122"/>
                <a:ea typeface="STKaiti" charset="-122"/>
                <a:cs typeface="STKaiti" charset="-122"/>
              </a:rPr>
              <a:t>初始化栈</a:t>
            </a:r>
            <a:r>
              <a:rPr kumimoji="1" lang="en-US" altLang="zh-CN" sz="2800" dirty="0">
                <a:latin typeface="STKaiti" charset="-122"/>
                <a:ea typeface="STKaiti" charset="-122"/>
                <a:cs typeface="STKaiti" charset="-122"/>
              </a:rPr>
              <a:t>c1</a:t>
            </a:r>
            <a:r>
              <a:rPr kumimoji="1" lang="zh-CN" altLang="en-US" sz="2800" dirty="0">
                <a:latin typeface="STKaiti" charset="-122"/>
                <a:ea typeface="STKaiti" charset="-122"/>
                <a:cs typeface="STKaiti" charset="-122"/>
              </a:rPr>
              <a:t>和</a:t>
            </a:r>
            <a:r>
              <a:rPr kumimoji="1" lang="en-US" altLang="zh-CN" sz="2800" dirty="0">
                <a:latin typeface="STKaiti" charset="-122"/>
                <a:ea typeface="STKaiti" charset="-122"/>
                <a:cs typeface="STKaiti" charset="-122"/>
              </a:rPr>
              <a:t>c2</a:t>
            </a:r>
            <a:r>
              <a:rPr kumimoji="1" lang="zh-CN" altLang="en-US" sz="2800" dirty="0">
                <a:latin typeface="STKaiti" charset="-122"/>
                <a:ea typeface="STKaiti" charset="-122"/>
                <a:cs typeface="STKaiti" charset="-122"/>
              </a:rPr>
              <a:t>（分别对应</a:t>
            </a:r>
            <a:r>
              <a:rPr kumimoji="1" lang="en-US" altLang="zh-CN" sz="2800" dirty="0">
                <a:latin typeface="STKaiti" charset="-122"/>
                <a:ea typeface="STKaiti" charset="-122"/>
                <a:cs typeface="STKaiti" charset="-122"/>
              </a:rPr>
              <a:t>s1</a:t>
            </a:r>
            <a:r>
              <a:rPr kumimoji="1" lang="zh-CN" altLang="en-US" sz="2800" dirty="0">
                <a:latin typeface="STKaiti" charset="-122"/>
                <a:ea typeface="STKaiti" charset="-122"/>
                <a:cs typeface="STKaiti" charset="-122"/>
              </a:rPr>
              <a:t>和</a:t>
            </a:r>
            <a:r>
              <a:rPr kumimoji="1" lang="en-US" altLang="zh-CN" sz="2800" dirty="0">
                <a:latin typeface="STKaiti" charset="-122"/>
                <a:ea typeface="STKaiti" charset="-122"/>
                <a:cs typeface="STKaiti" charset="-122"/>
              </a:rPr>
              <a:t>s2</a:t>
            </a:r>
            <a:r>
              <a:rPr kumimoji="1" lang="zh-CN" altLang="en-US" sz="2800" dirty="0">
                <a:latin typeface="STKaiti" charset="-122"/>
                <a:ea typeface="STKaiti" charset="-122"/>
                <a:cs typeface="STKaiti" charset="-122"/>
              </a:rPr>
              <a:t>的升序栈）</a:t>
            </a:r>
            <a:endParaRPr kumimoji="1" lang="en-US" altLang="zh-CN" sz="2800" dirty="0">
              <a:latin typeface="STKaiti" charset="-122"/>
              <a:ea typeface="STKaiti" charset="-122"/>
              <a:cs typeface="STKaiti" charset="-122"/>
            </a:endParaRPr>
          </a:p>
          <a:p>
            <a:pPr marL="514350" lvl="0" indent="-514350" defTabSz="914400">
              <a:buFont typeface="+mj-ea"/>
              <a:buAutoNum type="circleNumDbPlain"/>
              <a:defRPr/>
            </a:pPr>
            <a:r>
              <a:rPr kumimoji="1" lang="zh-CN" altLang="en-US" sz="2800" dirty="0">
                <a:latin typeface="STKaiti" charset="-122"/>
                <a:ea typeface="STKaiti" charset="-122"/>
                <a:cs typeface="STKaiti" charset="-122"/>
              </a:rPr>
              <a:t>依次比较</a:t>
            </a:r>
            <a:r>
              <a:rPr kumimoji="1" lang="en-US" altLang="zh-CN" sz="2800" dirty="0">
                <a:latin typeface="STKaiti" charset="-122"/>
                <a:ea typeface="STKaiti" charset="-122"/>
                <a:cs typeface="STKaiti" charset="-122"/>
              </a:rPr>
              <a:t>c1</a:t>
            </a:r>
            <a:r>
              <a:rPr kumimoji="1" lang="zh-CN" altLang="en-US" sz="2800" dirty="0">
                <a:latin typeface="STKaiti" charset="-122"/>
                <a:ea typeface="STKaiti" charset="-122"/>
                <a:cs typeface="STKaiti" charset="-122"/>
              </a:rPr>
              <a:t>和</a:t>
            </a:r>
            <a:r>
              <a:rPr kumimoji="1" lang="en-US" altLang="zh-CN" sz="2800" dirty="0">
                <a:latin typeface="STKaiti" charset="-122"/>
                <a:ea typeface="STKaiti" charset="-122"/>
                <a:cs typeface="STKaiti" charset="-122"/>
              </a:rPr>
              <a:t>c2</a:t>
            </a:r>
            <a:r>
              <a:rPr kumimoji="1" lang="zh-CN" altLang="en-US" sz="2800" dirty="0">
                <a:latin typeface="STKaiti" charset="-122"/>
                <a:ea typeface="STKaiti" charset="-122"/>
                <a:cs typeface="STKaiti" charset="-122"/>
              </a:rPr>
              <a:t>的栈顶元素，将大的元素压入</a:t>
            </a:r>
            <a:r>
              <a:rPr kumimoji="1" lang="en-US" altLang="zh-CN" sz="2800" dirty="0">
                <a:latin typeface="STKaiti" charset="-122"/>
                <a:ea typeface="STKaiti" charset="-122"/>
                <a:cs typeface="STKaiti" charset="-122"/>
              </a:rPr>
              <a:t>s1</a:t>
            </a:r>
            <a:r>
              <a:rPr kumimoji="1" lang="zh-CN" altLang="en-US" sz="2800" dirty="0">
                <a:latin typeface="STKaiti" charset="-122"/>
                <a:ea typeface="STKaiti" charset="-122"/>
                <a:cs typeface="STKaiti" charset="-122"/>
              </a:rPr>
              <a:t>栈，同时将其弹出原栈。直到</a:t>
            </a:r>
            <a:r>
              <a:rPr kumimoji="1" lang="en-US" altLang="zh-CN" sz="2800" dirty="0">
                <a:latin typeface="STKaiti" charset="-122"/>
                <a:ea typeface="STKaiti" charset="-122"/>
                <a:cs typeface="STKaiti" charset="-122"/>
              </a:rPr>
              <a:t>c1</a:t>
            </a:r>
            <a:r>
              <a:rPr kumimoji="1" lang="zh-CN" altLang="en-US" sz="2800" dirty="0">
                <a:latin typeface="STKaiti" charset="-122"/>
                <a:ea typeface="STKaiti" charset="-122"/>
                <a:cs typeface="STKaiti" charset="-122"/>
              </a:rPr>
              <a:t>或</a:t>
            </a:r>
            <a:r>
              <a:rPr kumimoji="1" lang="en-US" altLang="zh-CN" sz="2800" dirty="0">
                <a:latin typeface="STKaiti" charset="-122"/>
                <a:ea typeface="STKaiti" charset="-122"/>
                <a:cs typeface="STKaiti" charset="-122"/>
              </a:rPr>
              <a:t>c2</a:t>
            </a:r>
            <a:r>
              <a:rPr kumimoji="1" lang="zh-CN" altLang="en-US" sz="2800" dirty="0">
                <a:latin typeface="STKaiti" charset="-122"/>
                <a:ea typeface="STKaiti" charset="-122"/>
                <a:cs typeface="STKaiti" charset="-122"/>
              </a:rPr>
              <a:t>为空栈</a:t>
            </a:r>
            <a:endParaRPr kumimoji="1" lang="en-US" altLang="zh-CN" sz="2800" dirty="0">
              <a:latin typeface="STKaiti" charset="-122"/>
              <a:ea typeface="STKaiti" charset="-122"/>
              <a:cs typeface="STKaiti" charset="-122"/>
            </a:endParaRPr>
          </a:p>
          <a:p>
            <a:pPr marL="514350" lvl="0" indent="-514350" defTabSz="914400">
              <a:buFont typeface="+mj-ea"/>
              <a:buAutoNum type="circleNumDbPlain"/>
              <a:defRPr/>
            </a:pPr>
            <a:r>
              <a:rPr kumimoji="1" lang="zh-CN" altLang="en-US" sz="2800" dirty="0">
                <a:latin typeface="STKaiti" charset="-122"/>
                <a:ea typeface="STKaiti" charset="-122"/>
                <a:cs typeface="STKaiti" charset="-122"/>
              </a:rPr>
              <a:t>将</a:t>
            </a:r>
            <a:r>
              <a:rPr kumimoji="1" lang="en-US" altLang="zh-CN" sz="2800" dirty="0">
                <a:latin typeface="STKaiti" charset="-122"/>
                <a:ea typeface="STKaiti" charset="-122"/>
                <a:cs typeface="STKaiti" charset="-122"/>
              </a:rPr>
              <a:t>c1</a:t>
            </a:r>
            <a:r>
              <a:rPr kumimoji="1" lang="zh-CN" altLang="en-US" sz="2800" dirty="0">
                <a:latin typeface="STKaiti" charset="-122"/>
                <a:ea typeface="STKaiti" charset="-122"/>
                <a:cs typeface="STKaiti" charset="-122"/>
              </a:rPr>
              <a:t>或</a:t>
            </a:r>
            <a:r>
              <a:rPr kumimoji="1" lang="en-US" altLang="zh-CN" sz="2800" dirty="0">
                <a:latin typeface="STKaiti" charset="-122"/>
                <a:ea typeface="STKaiti" charset="-122"/>
                <a:cs typeface="STKaiti" charset="-122"/>
              </a:rPr>
              <a:t>c2</a:t>
            </a:r>
            <a:r>
              <a:rPr kumimoji="1" lang="zh-CN" altLang="en-US" sz="2800" dirty="0">
                <a:latin typeface="STKaiti" charset="-122"/>
                <a:ea typeface="STKaiti" charset="-122"/>
                <a:cs typeface="STKaiti" charset="-122"/>
              </a:rPr>
              <a:t>的元素依次压入</a:t>
            </a:r>
            <a:r>
              <a:rPr kumimoji="1" lang="en-US" altLang="zh-CN" sz="2800" dirty="0">
                <a:latin typeface="STKaiti" charset="-122"/>
                <a:ea typeface="STKaiti" charset="-122"/>
                <a:cs typeface="STKaiti" charset="-122"/>
              </a:rPr>
              <a:t>s1</a:t>
            </a:r>
            <a:r>
              <a:rPr kumimoji="1" lang="zh-CN" altLang="en-US" sz="2800" dirty="0">
                <a:latin typeface="STKaiti" charset="-122"/>
                <a:ea typeface="STKaiti" charset="-122"/>
                <a:cs typeface="STKaiti" charset="-122"/>
              </a:rPr>
              <a:t>中</a:t>
            </a:r>
            <a:endParaRPr kumimoji="1" lang="en-US" altLang="zh-CN" sz="2800" dirty="0">
              <a:latin typeface="STKaiti" charset="-122"/>
              <a:ea typeface="STKaiti" charset="-122"/>
              <a:cs typeface="STKaiti" charset="-122"/>
            </a:endParaRPr>
          </a:p>
        </p:txBody>
      </p:sp>
    </p:spTree>
    <p:extLst>
      <p:ext uri="{BB962C8B-B14F-4D97-AF65-F5344CB8AC3E}">
        <p14:creationId xmlns:p14="http://schemas.microsoft.com/office/powerpoint/2010/main" val="389822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0" y="960611"/>
            <a:ext cx="8696010" cy="584775"/>
          </a:xfrm>
          <a:prstGeom prst="rect">
            <a:avLst/>
          </a:prstGeom>
          <a:noFill/>
        </p:spPr>
        <p:txBody>
          <a:bodyPr wrap="square" rtlCol="0">
            <a:spAutoFit/>
          </a:bodyPr>
          <a:lstStyle/>
          <a:p>
            <a:r>
              <a:rPr kumimoji="1" lang="zh-CN" altLang="en-US" sz="3200" b="1" dirty="0">
                <a:latin typeface="STKaiti" charset="-122"/>
                <a:ea typeface="STKaiti" charset="-122"/>
                <a:cs typeface="STKaiti" charset="-122"/>
              </a:rPr>
              <a:t>初始化</a:t>
            </a:r>
          </a:p>
        </p:txBody>
      </p:sp>
      <p:sp>
        <p:nvSpPr>
          <p:cNvPr id="4" name="矩形 3"/>
          <p:cNvSpPr/>
          <p:nvPr/>
        </p:nvSpPr>
        <p:spPr>
          <a:xfrm>
            <a:off x="1219200" y="960611"/>
            <a:ext cx="9496425" cy="5262979"/>
          </a:xfrm>
          <a:prstGeom prst="rect">
            <a:avLst/>
          </a:prstGeom>
        </p:spPr>
        <p:txBody>
          <a:bodyPr wrap="square">
            <a:spAutoFit/>
          </a:bodyPr>
          <a:lstStyle/>
          <a:p>
            <a:r>
              <a:rPr lang="is-IS" altLang="zh-CN" sz="2400" dirty="0">
                <a:solidFill>
                  <a:srgbClr val="000000"/>
                </a:solidFill>
                <a:latin typeface="Menlo" charset="0"/>
              </a:rPr>
              <a:t>    </a:t>
            </a:r>
            <a:r>
              <a:rPr lang="is-IS" altLang="zh-CN" sz="2400" dirty="0">
                <a:solidFill>
                  <a:srgbClr val="326D74"/>
                </a:solidFill>
                <a:latin typeface="Menlo" charset="0"/>
              </a:rPr>
              <a:t>initstack</a:t>
            </a:r>
            <a:r>
              <a:rPr lang="is-IS" altLang="zh-CN" sz="2400" dirty="0">
                <a:solidFill>
                  <a:srgbClr val="000000"/>
                </a:solidFill>
                <a:latin typeface="Menlo" charset="0"/>
              </a:rPr>
              <a:t>(s1);</a:t>
            </a:r>
          </a:p>
          <a:p>
            <a:r>
              <a:rPr lang="is-IS" altLang="zh-CN" sz="2400" dirty="0">
                <a:solidFill>
                  <a:srgbClr val="000000"/>
                </a:solidFill>
                <a:latin typeface="Menlo" charset="0"/>
              </a:rPr>
              <a:t>    </a:t>
            </a:r>
            <a:r>
              <a:rPr lang="is-IS" altLang="zh-CN" sz="2400" dirty="0">
                <a:solidFill>
                  <a:srgbClr val="326D74"/>
                </a:solidFill>
                <a:latin typeface="Menlo" charset="0"/>
              </a:rPr>
              <a:t>initstack</a:t>
            </a:r>
            <a:r>
              <a:rPr lang="is-IS" altLang="zh-CN" sz="2400" dirty="0">
                <a:solidFill>
                  <a:srgbClr val="000000"/>
                </a:solidFill>
                <a:latin typeface="Menlo" charset="0"/>
              </a:rPr>
              <a:t>(s2);</a:t>
            </a:r>
          </a:p>
          <a:p>
            <a:r>
              <a:rPr lang="is-IS" altLang="zh-CN" sz="2400" dirty="0">
                <a:solidFill>
                  <a:srgbClr val="C41A16"/>
                </a:solidFill>
                <a:latin typeface="Menlo" charset="0"/>
              </a:rPr>
              <a:t>    </a:t>
            </a:r>
            <a:r>
              <a:rPr lang="is-IS" altLang="zh-CN" sz="2400" dirty="0">
                <a:solidFill>
                  <a:srgbClr val="6C36A9"/>
                </a:solidFill>
                <a:latin typeface="Menlo" charset="0"/>
              </a:rPr>
              <a:t>printf</a:t>
            </a:r>
            <a:r>
              <a:rPr lang="is-IS" altLang="zh-CN" sz="2400" dirty="0">
                <a:solidFill>
                  <a:srgbClr val="C41A16"/>
                </a:solidFill>
                <a:latin typeface="Menlo" charset="0"/>
              </a:rPr>
              <a:t>("</a:t>
            </a:r>
            <a:r>
              <a:rPr lang="zh-CN" altLang="is-IS" sz="2400" dirty="0">
                <a:solidFill>
                  <a:srgbClr val="C41A16"/>
                </a:solidFill>
                <a:latin typeface="Menlo" charset="0"/>
              </a:rPr>
              <a:t>请输入堆栈</a:t>
            </a:r>
            <a:r>
              <a:rPr lang="is-IS" altLang="zh-CN" sz="2400" dirty="0">
                <a:solidFill>
                  <a:srgbClr val="C41A16"/>
                </a:solidFill>
                <a:latin typeface="Menlo" charset="0"/>
              </a:rPr>
              <a:t>s1</a:t>
            </a:r>
            <a:r>
              <a:rPr lang="zh-CN" altLang="is-IS" sz="2400" dirty="0">
                <a:solidFill>
                  <a:srgbClr val="C41A16"/>
                </a:solidFill>
                <a:latin typeface="Menlo" charset="0"/>
              </a:rPr>
              <a:t>的数据元素个数</a:t>
            </a:r>
            <a:r>
              <a:rPr lang="is-IS" altLang="zh-CN" sz="2400" dirty="0">
                <a:solidFill>
                  <a:srgbClr val="C41A16"/>
                </a:solidFill>
                <a:latin typeface="Menlo" charset="0"/>
              </a:rPr>
              <a:t>:\n");</a:t>
            </a:r>
          </a:p>
          <a:p>
            <a:r>
              <a:rPr lang="is-IS" altLang="zh-CN" sz="2400" dirty="0">
                <a:solidFill>
                  <a:srgbClr val="000000"/>
                </a:solidFill>
                <a:latin typeface="Menlo" charset="0"/>
              </a:rPr>
              <a:t>    </a:t>
            </a:r>
            <a:r>
              <a:rPr lang="is-IS" altLang="zh-CN" sz="2400" dirty="0">
                <a:solidFill>
                  <a:srgbClr val="6C36A9"/>
                </a:solidFill>
                <a:latin typeface="Menlo" charset="0"/>
              </a:rPr>
              <a:t>scanf</a:t>
            </a:r>
            <a:r>
              <a:rPr lang="is-IS" altLang="zh-CN" sz="2400" dirty="0">
                <a:solidFill>
                  <a:srgbClr val="000000"/>
                </a:solidFill>
                <a:latin typeface="Menlo" charset="0"/>
              </a:rPr>
              <a:t>(</a:t>
            </a:r>
            <a:r>
              <a:rPr lang="is-IS" altLang="zh-CN" sz="2400" dirty="0">
                <a:solidFill>
                  <a:srgbClr val="C41A16"/>
                </a:solidFill>
                <a:latin typeface="Menlo" charset="0"/>
              </a:rPr>
              <a:t>"%d"</a:t>
            </a:r>
            <a:r>
              <a:rPr lang="is-IS" altLang="zh-CN" sz="2400" dirty="0">
                <a:solidFill>
                  <a:srgbClr val="000000"/>
                </a:solidFill>
                <a:latin typeface="Menlo" charset="0"/>
              </a:rPr>
              <a:t>, &amp;m);</a:t>
            </a:r>
          </a:p>
          <a:p>
            <a:r>
              <a:rPr lang="is-IS" altLang="zh-CN" sz="2400" dirty="0">
                <a:solidFill>
                  <a:srgbClr val="000000"/>
                </a:solidFill>
                <a:latin typeface="Menlo" charset="0"/>
              </a:rPr>
              <a:t>    </a:t>
            </a:r>
            <a:r>
              <a:rPr lang="is-IS" altLang="zh-CN" sz="2400" b="1" dirty="0">
                <a:solidFill>
                  <a:srgbClr val="9B2393"/>
                </a:solidFill>
                <a:latin typeface="Menlo" charset="0"/>
              </a:rPr>
              <a:t>for</a:t>
            </a:r>
            <a:r>
              <a:rPr lang="is-IS" altLang="zh-CN" sz="2400" dirty="0">
                <a:solidFill>
                  <a:srgbClr val="000000"/>
                </a:solidFill>
                <a:latin typeface="Menlo" charset="0"/>
              </a:rPr>
              <a:t>(i=</a:t>
            </a:r>
            <a:r>
              <a:rPr lang="is-IS" altLang="zh-CN" sz="2400" dirty="0">
                <a:solidFill>
                  <a:srgbClr val="1C00CF"/>
                </a:solidFill>
                <a:latin typeface="Menlo" charset="0"/>
              </a:rPr>
              <a:t>0</a:t>
            </a:r>
            <a:r>
              <a:rPr lang="is-IS" altLang="zh-CN" sz="2400" dirty="0">
                <a:solidFill>
                  <a:srgbClr val="000000"/>
                </a:solidFill>
                <a:latin typeface="Menlo" charset="0"/>
              </a:rPr>
              <a:t>; i&lt;m; i++){</a:t>
            </a:r>
          </a:p>
          <a:p>
            <a:r>
              <a:rPr lang="is-IS" altLang="zh-CN" sz="2400" dirty="0">
                <a:solidFill>
                  <a:srgbClr val="000000"/>
                </a:solidFill>
                <a:latin typeface="Menlo" charset="0"/>
              </a:rPr>
              <a:t>        </a:t>
            </a:r>
            <a:r>
              <a:rPr lang="is-IS" altLang="zh-CN" sz="2400" dirty="0">
                <a:solidFill>
                  <a:srgbClr val="6C36A9"/>
                </a:solidFill>
                <a:latin typeface="Menlo" charset="0"/>
              </a:rPr>
              <a:t>scanf</a:t>
            </a:r>
            <a:r>
              <a:rPr lang="is-IS" altLang="zh-CN" sz="2400" dirty="0">
                <a:solidFill>
                  <a:srgbClr val="000000"/>
                </a:solidFill>
                <a:latin typeface="Menlo" charset="0"/>
              </a:rPr>
              <a:t>(</a:t>
            </a:r>
            <a:r>
              <a:rPr lang="is-IS" altLang="zh-CN" sz="2400" dirty="0">
                <a:solidFill>
                  <a:srgbClr val="C41A16"/>
                </a:solidFill>
                <a:latin typeface="Menlo" charset="0"/>
              </a:rPr>
              <a:t>"%d"</a:t>
            </a:r>
            <a:r>
              <a:rPr lang="is-IS" altLang="zh-CN" sz="2400" dirty="0">
                <a:solidFill>
                  <a:srgbClr val="000000"/>
                </a:solidFill>
                <a:latin typeface="Menlo" charset="0"/>
              </a:rPr>
              <a:t>, &amp;input);</a:t>
            </a:r>
          </a:p>
          <a:p>
            <a:r>
              <a:rPr lang="is-IS" altLang="zh-CN" sz="2400" dirty="0">
                <a:solidFill>
                  <a:srgbClr val="000000"/>
                </a:solidFill>
                <a:latin typeface="Menlo" charset="0"/>
              </a:rPr>
              <a:t>        </a:t>
            </a:r>
            <a:r>
              <a:rPr lang="is-IS" altLang="zh-CN" sz="2400" dirty="0">
                <a:solidFill>
                  <a:srgbClr val="326D74"/>
                </a:solidFill>
                <a:latin typeface="Menlo" charset="0"/>
              </a:rPr>
              <a:t>push</a:t>
            </a:r>
            <a:r>
              <a:rPr lang="is-IS" altLang="zh-CN" sz="2400" dirty="0">
                <a:solidFill>
                  <a:srgbClr val="000000"/>
                </a:solidFill>
                <a:latin typeface="Menlo" charset="0"/>
              </a:rPr>
              <a:t>(s1, input);</a:t>
            </a:r>
          </a:p>
          <a:p>
            <a:r>
              <a:rPr lang="is-IS" altLang="zh-CN" sz="2400" dirty="0">
                <a:solidFill>
                  <a:srgbClr val="000000"/>
                </a:solidFill>
                <a:latin typeface="Menlo" charset="0"/>
              </a:rPr>
              <a:t>    }</a:t>
            </a:r>
          </a:p>
          <a:p>
            <a:r>
              <a:rPr lang="is-IS" altLang="zh-CN" sz="2400" dirty="0">
                <a:solidFill>
                  <a:srgbClr val="C41A16"/>
                </a:solidFill>
                <a:latin typeface="Menlo" charset="0"/>
              </a:rPr>
              <a:t>    </a:t>
            </a:r>
            <a:r>
              <a:rPr lang="is-IS" altLang="zh-CN" sz="2400" dirty="0">
                <a:solidFill>
                  <a:srgbClr val="6C36A9"/>
                </a:solidFill>
                <a:latin typeface="Menlo" charset="0"/>
              </a:rPr>
              <a:t>printf</a:t>
            </a:r>
            <a:r>
              <a:rPr lang="is-IS" altLang="zh-CN" sz="2400" dirty="0">
                <a:solidFill>
                  <a:srgbClr val="C41A16"/>
                </a:solidFill>
                <a:latin typeface="Menlo" charset="0"/>
              </a:rPr>
              <a:t>("</a:t>
            </a:r>
            <a:r>
              <a:rPr lang="zh-CN" altLang="is-IS" sz="2400" dirty="0">
                <a:solidFill>
                  <a:srgbClr val="C41A16"/>
                </a:solidFill>
                <a:latin typeface="Menlo" charset="0"/>
              </a:rPr>
              <a:t>请输入堆栈</a:t>
            </a:r>
            <a:r>
              <a:rPr lang="is-IS" altLang="zh-CN" sz="2400" dirty="0">
                <a:solidFill>
                  <a:srgbClr val="C41A16"/>
                </a:solidFill>
                <a:latin typeface="Menlo" charset="0"/>
              </a:rPr>
              <a:t>s2</a:t>
            </a:r>
            <a:r>
              <a:rPr lang="zh-CN" altLang="is-IS" sz="2400" dirty="0">
                <a:solidFill>
                  <a:srgbClr val="C41A16"/>
                </a:solidFill>
                <a:latin typeface="Menlo" charset="0"/>
              </a:rPr>
              <a:t>的数据元素个数</a:t>
            </a:r>
            <a:r>
              <a:rPr lang="is-IS" altLang="zh-CN" sz="2400" dirty="0">
                <a:solidFill>
                  <a:srgbClr val="C41A16"/>
                </a:solidFill>
                <a:latin typeface="Menlo" charset="0"/>
              </a:rPr>
              <a:t>:\n");</a:t>
            </a:r>
          </a:p>
          <a:p>
            <a:r>
              <a:rPr lang="is-IS" altLang="zh-CN" sz="2400" dirty="0">
                <a:solidFill>
                  <a:srgbClr val="000000"/>
                </a:solidFill>
                <a:latin typeface="Menlo" charset="0"/>
              </a:rPr>
              <a:t>    </a:t>
            </a:r>
            <a:r>
              <a:rPr lang="is-IS" altLang="zh-CN" sz="2400" dirty="0">
                <a:solidFill>
                  <a:srgbClr val="6C36A9"/>
                </a:solidFill>
                <a:latin typeface="Menlo" charset="0"/>
              </a:rPr>
              <a:t>scanf</a:t>
            </a:r>
            <a:r>
              <a:rPr lang="is-IS" altLang="zh-CN" sz="2400" dirty="0">
                <a:solidFill>
                  <a:srgbClr val="000000"/>
                </a:solidFill>
                <a:latin typeface="Menlo" charset="0"/>
              </a:rPr>
              <a:t>(</a:t>
            </a:r>
            <a:r>
              <a:rPr lang="is-IS" altLang="zh-CN" sz="2400" dirty="0">
                <a:solidFill>
                  <a:srgbClr val="C41A16"/>
                </a:solidFill>
                <a:latin typeface="Menlo" charset="0"/>
              </a:rPr>
              <a:t>"%d"</a:t>
            </a:r>
            <a:r>
              <a:rPr lang="is-IS" altLang="zh-CN" sz="2400" dirty="0">
                <a:solidFill>
                  <a:srgbClr val="000000"/>
                </a:solidFill>
                <a:latin typeface="Menlo" charset="0"/>
              </a:rPr>
              <a:t>, &amp;m);</a:t>
            </a:r>
          </a:p>
          <a:p>
            <a:r>
              <a:rPr lang="is-IS" altLang="zh-CN" sz="2400" dirty="0">
                <a:solidFill>
                  <a:srgbClr val="000000"/>
                </a:solidFill>
                <a:latin typeface="Menlo" charset="0"/>
              </a:rPr>
              <a:t>    </a:t>
            </a:r>
            <a:r>
              <a:rPr lang="is-IS" altLang="zh-CN" sz="2400" b="1" dirty="0">
                <a:solidFill>
                  <a:srgbClr val="9B2393"/>
                </a:solidFill>
                <a:latin typeface="Menlo" charset="0"/>
              </a:rPr>
              <a:t>for</a:t>
            </a:r>
            <a:r>
              <a:rPr lang="is-IS" altLang="zh-CN" sz="2400" dirty="0">
                <a:solidFill>
                  <a:srgbClr val="000000"/>
                </a:solidFill>
                <a:latin typeface="Menlo" charset="0"/>
              </a:rPr>
              <a:t>(i=</a:t>
            </a:r>
            <a:r>
              <a:rPr lang="is-IS" altLang="zh-CN" sz="2400" dirty="0">
                <a:solidFill>
                  <a:srgbClr val="1C00CF"/>
                </a:solidFill>
                <a:latin typeface="Menlo" charset="0"/>
              </a:rPr>
              <a:t>0</a:t>
            </a:r>
            <a:r>
              <a:rPr lang="is-IS" altLang="zh-CN" sz="2400" dirty="0">
                <a:solidFill>
                  <a:srgbClr val="000000"/>
                </a:solidFill>
                <a:latin typeface="Menlo" charset="0"/>
              </a:rPr>
              <a:t>; i&lt;m; i++){</a:t>
            </a:r>
          </a:p>
          <a:p>
            <a:r>
              <a:rPr lang="is-IS" altLang="zh-CN" sz="2400" dirty="0">
                <a:solidFill>
                  <a:srgbClr val="000000"/>
                </a:solidFill>
                <a:latin typeface="Menlo" charset="0"/>
              </a:rPr>
              <a:t>        </a:t>
            </a:r>
            <a:r>
              <a:rPr lang="is-IS" altLang="zh-CN" sz="2400" dirty="0">
                <a:solidFill>
                  <a:srgbClr val="6C36A9"/>
                </a:solidFill>
                <a:latin typeface="Menlo" charset="0"/>
              </a:rPr>
              <a:t>scanf</a:t>
            </a:r>
            <a:r>
              <a:rPr lang="is-IS" altLang="zh-CN" sz="2400" dirty="0">
                <a:solidFill>
                  <a:srgbClr val="000000"/>
                </a:solidFill>
                <a:latin typeface="Menlo" charset="0"/>
              </a:rPr>
              <a:t>(</a:t>
            </a:r>
            <a:r>
              <a:rPr lang="is-IS" altLang="zh-CN" sz="2400" dirty="0">
                <a:solidFill>
                  <a:srgbClr val="C41A16"/>
                </a:solidFill>
                <a:latin typeface="Menlo" charset="0"/>
              </a:rPr>
              <a:t>"%d"</a:t>
            </a:r>
            <a:r>
              <a:rPr lang="is-IS" altLang="zh-CN" sz="2400" dirty="0">
                <a:solidFill>
                  <a:srgbClr val="000000"/>
                </a:solidFill>
                <a:latin typeface="Menlo" charset="0"/>
              </a:rPr>
              <a:t>, &amp;input);</a:t>
            </a:r>
          </a:p>
          <a:p>
            <a:r>
              <a:rPr lang="is-IS" altLang="zh-CN" sz="2400" dirty="0">
                <a:solidFill>
                  <a:srgbClr val="000000"/>
                </a:solidFill>
                <a:latin typeface="Menlo" charset="0"/>
              </a:rPr>
              <a:t>        </a:t>
            </a:r>
            <a:r>
              <a:rPr lang="is-IS" altLang="zh-CN" sz="2400" dirty="0">
                <a:solidFill>
                  <a:srgbClr val="326D74"/>
                </a:solidFill>
                <a:latin typeface="Menlo" charset="0"/>
              </a:rPr>
              <a:t>push</a:t>
            </a:r>
            <a:r>
              <a:rPr lang="is-IS" altLang="zh-CN" sz="2400" dirty="0">
                <a:solidFill>
                  <a:srgbClr val="000000"/>
                </a:solidFill>
                <a:latin typeface="Menlo" charset="0"/>
              </a:rPr>
              <a:t>(s2, input);</a:t>
            </a:r>
          </a:p>
          <a:p>
            <a:r>
              <a:rPr lang="is-IS" altLang="zh-CN" sz="2400" dirty="0">
                <a:solidFill>
                  <a:srgbClr val="000000"/>
                </a:solidFill>
                <a:latin typeface="Menlo" charset="0"/>
              </a:rPr>
              <a:t>    }</a:t>
            </a:r>
            <a:endParaRPr lang="is-IS" altLang="zh-CN" sz="2400" dirty="0">
              <a:solidFill>
                <a:srgbClr val="000000"/>
              </a:solidFill>
              <a:effectLst/>
              <a:latin typeface="Menlo" charset="0"/>
            </a:endParaRPr>
          </a:p>
        </p:txBody>
      </p:sp>
    </p:spTree>
    <p:extLst>
      <p:ext uri="{BB962C8B-B14F-4D97-AF65-F5344CB8AC3E}">
        <p14:creationId xmlns:p14="http://schemas.microsoft.com/office/powerpoint/2010/main" val="4241742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7282F944-B82D-DE3B-1AE5-5F6D399F4CBD}"/>
              </a:ext>
            </a:extLst>
          </p:cNvPr>
          <p:cNvSpPr>
            <a:spLocks noGrp="1"/>
          </p:cNvSpPr>
          <p:nvPr>
            <p:ph type="title"/>
          </p:nvPr>
        </p:nvSpPr>
        <p:spPr>
          <a:xfrm>
            <a:off x="0" y="0"/>
            <a:ext cx="10161270" cy="807192"/>
          </a:xfrm>
        </p:spPr>
        <p:txBody>
          <a:bodyPr>
            <a:normAutofit/>
          </a:bodyPr>
          <a:lstStyle/>
          <a:p>
            <a:r>
              <a:rPr kumimoji="1" lang="zh-CN" altLang="en-US" sz="4000" b="1" dirty="0">
                <a:solidFill>
                  <a:schemeClr val="tx2"/>
                </a:solidFill>
                <a:latin typeface="STKaiti" charset="-122"/>
                <a:ea typeface="STKaiti" charset="-122"/>
                <a:cs typeface="STKaiti" charset="-122"/>
              </a:rPr>
              <a:t>第</a:t>
            </a:r>
            <a:r>
              <a:rPr kumimoji="1" lang="en-US" altLang="zh-CN" sz="4000" b="1" dirty="0">
                <a:solidFill>
                  <a:schemeClr val="tx2"/>
                </a:solidFill>
                <a:latin typeface="STKaiti" charset="-122"/>
                <a:ea typeface="STKaiti" charset="-122"/>
                <a:cs typeface="STKaiti" charset="-122"/>
              </a:rPr>
              <a:t>2</a:t>
            </a:r>
            <a:r>
              <a:rPr kumimoji="1" lang="zh-CN" altLang="en-US" sz="4000" b="1" dirty="0">
                <a:solidFill>
                  <a:schemeClr val="tx2"/>
                </a:solidFill>
                <a:latin typeface="STKaiti" charset="-122"/>
                <a:ea typeface="STKaiti" charset="-122"/>
                <a:cs typeface="STKaiti" charset="-122"/>
              </a:rPr>
              <a:t>章 线性表</a:t>
            </a:r>
            <a:r>
              <a:rPr kumimoji="1" lang="en-US" altLang="zh-CN" sz="4000" b="1" dirty="0">
                <a:solidFill>
                  <a:schemeClr val="tx2"/>
                </a:solidFill>
                <a:latin typeface="STKaiti" charset="-122"/>
                <a:ea typeface="STKaiti" charset="-122"/>
                <a:cs typeface="STKaiti" charset="-122"/>
              </a:rPr>
              <a:t>——</a:t>
            </a:r>
            <a:r>
              <a:rPr kumimoji="1" lang="zh-CN" altLang="en-US" sz="4000" b="1" dirty="0">
                <a:solidFill>
                  <a:schemeClr val="tx2"/>
                </a:solidFill>
                <a:latin typeface="STKaiti" charset="-122"/>
                <a:ea typeface="STKaiti" charset="-122"/>
                <a:cs typeface="STKaiti" charset="-122"/>
              </a:rPr>
              <a:t>循环链表的</a:t>
            </a:r>
            <a:r>
              <a:rPr kumimoji="1" lang="zh-CN" altLang="en-US" sz="4000" b="1" dirty="0">
                <a:solidFill>
                  <a:schemeClr val="tx1"/>
                </a:solidFill>
                <a:latin typeface="STKaiti" charset="-122"/>
                <a:ea typeface="STKaiti" charset="-122"/>
                <a:cs typeface="STKaiti" charset="-122"/>
              </a:rPr>
              <a:t>基本操作</a:t>
            </a:r>
          </a:p>
        </p:txBody>
      </p:sp>
      <p:sp>
        <p:nvSpPr>
          <p:cNvPr id="4" name="文本框 3">
            <a:extLst>
              <a:ext uri="{FF2B5EF4-FFF2-40B4-BE49-F238E27FC236}">
                <a16:creationId xmlns:a16="http://schemas.microsoft.com/office/drawing/2014/main" id="{087C5570-0E09-9041-9CEB-4D45E63C0640}"/>
              </a:ext>
            </a:extLst>
          </p:cNvPr>
          <p:cNvSpPr txBox="1"/>
          <p:nvPr/>
        </p:nvSpPr>
        <p:spPr>
          <a:xfrm>
            <a:off x="412272" y="1404030"/>
            <a:ext cx="11779728" cy="954107"/>
          </a:xfrm>
          <a:prstGeom prst="rect">
            <a:avLst/>
          </a:prstGeom>
          <a:noFill/>
        </p:spPr>
        <p:txBody>
          <a:bodyPr wrap="square" rtlCol="0">
            <a:spAutoFit/>
          </a:bodyPr>
          <a:lstStyle/>
          <a:p>
            <a:r>
              <a:rPr kumimoji="1" lang="zh-CN" altLang="en-US" sz="2800" dirty="0">
                <a:latin typeface="+mn-ea"/>
                <a:cs typeface="STKaiti" charset="-122"/>
              </a:rPr>
              <a:t>单循环链表上的操作实现和单链表上基本一致，但是需要修改算法中的循环条件。</a:t>
            </a:r>
          </a:p>
        </p:txBody>
      </p:sp>
      <p:sp>
        <p:nvSpPr>
          <p:cNvPr id="2" name="文本框 1">
            <a:extLst>
              <a:ext uri="{FF2B5EF4-FFF2-40B4-BE49-F238E27FC236}">
                <a16:creationId xmlns:a16="http://schemas.microsoft.com/office/drawing/2014/main" id="{420C43E6-03B7-A447-93A7-CB0B86F336F9}"/>
              </a:ext>
            </a:extLst>
          </p:cNvPr>
          <p:cNvSpPr txBox="1"/>
          <p:nvPr/>
        </p:nvSpPr>
        <p:spPr>
          <a:xfrm>
            <a:off x="7109460" y="2651760"/>
            <a:ext cx="4880610" cy="3785652"/>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a:t>
            </a:r>
            <a:r>
              <a:rPr kumimoji="1" lang="zh-CN" altLang="en-US" sz="2400" dirty="0">
                <a:latin typeface="Times New Roman" panose="02020603050405020304" pitchFamily="18" charset="0"/>
                <a:cs typeface="Times New Roman" panose="02020603050405020304" pitchFamily="18" charset="0"/>
              </a:rPr>
              <a:t>在单循环链表中查找值为</a:t>
            </a:r>
            <a:r>
              <a:rPr kumimoji="1" lang="en-US" altLang="zh-CN" sz="2400" dirty="0">
                <a:latin typeface="Times New Roman" panose="02020603050405020304" pitchFamily="18" charset="0"/>
                <a:cs typeface="Times New Roman" panose="02020603050405020304" pitchFamily="18" charset="0"/>
              </a:rPr>
              <a:t>x</a:t>
            </a:r>
            <a:r>
              <a:rPr kumimoji="1" lang="zh-CN" altLang="en-US" sz="2400" dirty="0">
                <a:latin typeface="Times New Roman" panose="02020603050405020304" pitchFamily="18" charset="0"/>
                <a:cs typeface="Times New Roman" panose="02020603050405020304" pitchFamily="18" charset="0"/>
              </a:rPr>
              <a:t>的结点</a:t>
            </a:r>
            <a:endParaRPr kumimoji="1" lang="en-US" altLang="zh-CN" sz="2400" dirty="0">
              <a:latin typeface="Times New Roman" panose="02020603050405020304" pitchFamily="18" charset="0"/>
              <a:cs typeface="Times New Roman" panose="02020603050405020304" pitchFamily="18" charset="0"/>
            </a:endParaRPr>
          </a:p>
          <a:p>
            <a:r>
              <a:rPr kumimoji="1" lang="en-US" altLang="zh-CN" sz="2400" dirty="0" err="1">
                <a:latin typeface="Times New Roman" panose="02020603050405020304" pitchFamily="18" charset="0"/>
                <a:cs typeface="Times New Roman" panose="02020603050405020304" pitchFamily="18" charset="0"/>
              </a:rPr>
              <a:t>Lnode</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*get(</a:t>
            </a:r>
            <a:r>
              <a:rPr kumimoji="1" lang="en-US" altLang="zh-CN" sz="2400" dirty="0" err="1">
                <a:latin typeface="Times New Roman" panose="02020603050405020304" pitchFamily="18" charset="0"/>
                <a:cs typeface="Times New Roman" panose="02020603050405020304" pitchFamily="18" charset="0"/>
              </a:rPr>
              <a:t>Lnode</a:t>
            </a:r>
            <a:r>
              <a:rPr kumimoji="1" lang="en-US" altLang="zh-CN" sz="2400" dirty="0">
                <a:latin typeface="Times New Roman" panose="02020603050405020304" pitchFamily="18" charset="0"/>
                <a:cs typeface="Times New Roman" panose="02020603050405020304" pitchFamily="18" charset="0"/>
              </a:rPr>
              <a:t> *h, </a:t>
            </a:r>
            <a:r>
              <a:rPr kumimoji="1" lang="en-US" altLang="zh-CN" sz="2400" dirty="0" err="1">
                <a:latin typeface="Times New Roman" panose="02020603050405020304" pitchFamily="18" charset="0"/>
                <a:cs typeface="Times New Roman" panose="02020603050405020304" pitchFamily="18" charset="0"/>
              </a:rPr>
              <a:t>int</a:t>
            </a:r>
            <a:r>
              <a:rPr kumimoji="1" lang="en-US" altLang="zh-CN" sz="2400" dirty="0">
                <a:latin typeface="Times New Roman" panose="02020603050405020304" pitchFamily="18" charset="0"/>
                <a:cs typeface="Times New Roman" panose="02020603050405020304" pitchFamily="18" charset="0"/>
              </a:rPr>
              <a:t> x){</a:t>
            </a:r>
          </a:p>
          <a:p>
            <a:r>
              <a:rPr kumimoji="1" lang="en-US" altLang="zh-CN" sz="2400" dirty="0">
                <a:latin typeface="Times New Roman" panose="02020603050405020304" pitchFamily="18" charset="0"/>
                <a:cs typeface="Times New Roman" panose="02020603050405020304" pitchFamily="18" charset="0"/>
              </a:rPr>
              <a:t>	</a:t>
            </a:r>
            <a:r>
              <a:rPr kumimoji="1" lang="en-US" altLang="zh-CN" sz="2400" dirty="0" err="1">
                <a:latin typeface="Times New Roman" panose="02020603050405020304" pitchFamily="18" charset="0"/>
                <a:cs typeface="Times New Roman" panose="02020603050405020304" pitchFamily="18" charset="0"/>
              </a:rPr>
              <a:t>Lnode</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*p;</a:t>
            </a:r>
          </a:p>
          <a:p>
            <a:r>
              <a:rPr kumimoji="1" lang="en-US" altLang="zh-CN" sz="2400" dirty="0">
                <a:latin typeface="Times New Roman" panose="02020603050405020304" pitchFamily="18" charset="0"/>
                <a:cs typeface="Times New Roman" panose="02020603050405020304" pitchFamily="18" charset="0"/>
              </a:rPr>
              <a:t>	p = h-&gt;next;</a:t>
            </a:r>
          </a:p>
          <a:p>
            <a:r>
              <a:rPr kumimoji="1" lang="en-US" altLang="zh-CN" sz="2400" dirty="0">
                <a:latin typeface="Times New Roman" panose="02020603050405020304" pitchFamily="18" charset="0"/>
                <a:cs typeface="Times New Roman" panose="02020603050405020304" pitchFamily="18" charset="0"/>
              </a:rPr>
              <a:t>	while(</a:t>
            </a:r>
            <a:r>
              <a:rPr kumimoji="1" lang="en-US" altLang="zh-CN" sz="2400" b="1" dirty="0">
                <a:solidFill>
                  <a:srgbClr val="C00000"/>
                </a:solidFill>
                <a:latin typeface="Times New Roman" panose="02020603050405020304" pitchFamily="18" charset="0"/>
                <a:cs typeface="Times New Roman" panose="02020603050405020304" pitchFamily="18" charset="0"/>
              </a:rPr>
              <a:t>p!=h &amp;&amp; p-&gt;data!=x</a:t>
            </a:r>
            <a:r>
              <a:rPr kumimoji="1" lang="en-US" altLang="zh-CN" sz="2400" dirty="0">
                <a:latin typeface="Times New Roman" panose="02020603050405020304" pitchFamily="18" charset="0"/>
                <a:cs typeface="Times New Roman" panose="02020603050405020304" pitchFamily="18" charset="0"/>
              </a:rPr>
              <a:t>)</a:t>
            </a:r>
          </a:p>
          <a:p>
            <a:r>
              <a:rPr kumimoji="1" lang="en-US" altLang="zh-CN" sz="2400" dirty="0">
                <a:latin typeface="Times New Roman" panose="02020603050405020304" pitchFamily="18" charset="0"/>
                <a:cs typeface="Times New Roman" panose="02020603050405020304" pitchFamily="18" charset="0"/>
              </a:rPr>
              <a:t>		p=p-&gt;next;</a:t>
            </a:r>
          </a:p>
          <a:p>
            <a:r>
              <a:rPr kumimoji="1" lang="en-US" altLang="zh-CN" sz="2400" dirty="0">
                <a:latin typeface="Times New Roman" panose="02020603050405020304" pitchFamily="18" charset="0"/>
                <a:cs typeface="Times New Roman" panose="02020603050405020304" pitchFamily="18" charset="0"/>
              </a:rPr>
              <a:t>	if(p==h)</a:t>
            </a:r>
          </a:p>
          <a:p>
            <a:r>
              <a:rPr kumimoji="1" lang="en-US" altLang="zh-CN" sz="2400" dirty="0">
                <a:latin typeface="Times New Roman" panose="02020603050405020304" pitchFamily="18" charset="0"/>
                <a:cs typeface="Times New Roman" panose="02020603050405020304" pitchFamily="18" charset="0"/>
              </a:rPr>
              <a:t>		return NULL;</a:t>
            </a:r>
          </a:p>
          <a:p>
            <a:r>
              <a:rPr kumimoji="1" lang="en-US" altLang="zh-CN" sz="2400" dirty="0">
                <a:latin typeface="Times New Roman" panose="02020603050405020304" pitchFamily="18" charset="0"/>
                <a:cs typeface="Times New Roman" panose="02020603050405020304" pitchFamily="18" charset="0"/>
              </a:rPr>
              <a:t>	return p;</a:t>
            </a:r>
          </a:p>
          <a:p>
            <a:r>
              <a:rPr kumimoji="1" lang="en-US" altLang="zh-CN" sz="2400" dirty="0">
                <a:latin typeface="Times New Roman" panose="02020603050405020304" pitchFamily="18" charset="0"/>
                <a:cs typeface="Times New Roman" panose="02020603050405020304" pitchFamily="18" charset="0"/>
              </a:rPr>
              <a:t>}</a:t>
            </a:r>
            <a:endParaRPr kumimoji="1" lang="zh-CN" altLang="en-US" sz="24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955C012C-FCA6-F84E-8534-C4A764672FA1}"/>
              </a:ext>
            </a:extLst>
          </p:cNvPr>
          <p:cNvSpPr txBox="1"/>
          <p:nvPr/>
        </p:nvSpPr>
        <p:spPr>
          <a:xfrm>
            <a:off x="1021080" y="2651760"/>
            <a:ext cx="4880610" cy="3046988"/>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a:t>
            </a:r>
            <a:r>
              <a:rPr kumimoji="1" lang="zh-CN" altLang="en-US" sz="2400" dirty="0">
                <a:latin typeface="Times New Roman" panose="02020603050405020304" pitchFamily="18" charset="0"/>
                <a:cs typeface="Times New Roman" panose="02020603050405020304" pitchFamily="18" charset="0"/>
              </a:rPr>
              <a:t>在单链表中查找值为</a:t>
            </a:r>
            <a:r>
              <a:rPr kumimoji="1" lang="en-US" altLang="zh-CN" sz="2400" dirty="0">
                <a:latin typeface="Times New Roman" panose="02020603050405020304" pitchFamily="18" charset="0"/>
                <a:cs typeface="Times New Roman" panose="02020603050405020304" pitchFamily="18" charset="0"/>
              </a:rPr>
              <a:t>x</a:t>
            </a:r>
            <a:r>
              <a:rPr kumimoji="1" lang="zh-CN" altLang="en-US" sz="2400" dirty="0">
                <a:latin typeface="Times New Roman" panose="02020603050405020304" pitchFamily="18" charset="0"/>
                <a:cs typeface="Times New Roman" panose="02020603050405020304" pitchFamily="18" charset="0"/>
              </a:rPr>
              <a:t>的结点</a:t>
            </a:r>
            <a:endParaRPr kumimoji="1" lang="en-US" altLang="zh-CN" sz="2400" dirty="0">
              <a:latin typeface="Times New Roman" panose="02020603050405020304" pitchFamily="18" charset="0"/>
              <a:cs typeface="Times New Roman" panose="02020603050405020304" pitchFamily="18" charset="0"/>
            </a:endParaRPr>
          </a:p>
          <a:p>
            <a:r>
              <a:rPr kumimoji="1" lang="en-US" altLang="zh-CN" sz="2400" dirty="0" err="1">
                <a:latin typeface="Times New Roman" panose="02020603050405020304" pitchFamily="18" charset="0"/>
                <a:cs typeface="Times New Roman" panose="02020603050405020304" pitchFamily="18" charset="0"/>
              </a:rPr>
              <a:t>Lnode</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*search(</a:t>
            </a:r>
            <a:r>
              <a:rPr kumimoji="1" lang="en-US" altLang="zh-CN" sz="2400" dirty="0" err="1">
                <a:latin typeface="Times New Roman" panose="02020603050405020304" pitchFamily="18" charset="0"/>
                <a:cs typeface="Times New Roman" panose="02020603050405020304" pitchFamily="18" charset="0"/>
              </a:rPr>
              <a:t>Lnode</a:t>
            </a:r>
            <a:r>
              <a:rPr kumimoji="1" lang="en-US" altLang="zh-CN" sz="2400" dirty="0">
                <a:latin typeface="Times New Roman" panose="02020603050405020304" pitchFamily="18" charset="0"/>
                <a:cs typeface="Times New Roman" panose="02020603050405020304" pitchFamily="18" charset="0"/>
              </a:rPr>
              <a:t> *h, </a:t>
            </a:r>
            <a:r>
              <a:rPr kumimoji="1" lang="en-US" altLang="zh-CN" sz="2400" dirty="0" err="1">
                <a:latin typeface="Times New Roman" panose="02020603050405020304" pitchFamily="18" charset="0"/>
                <a:cs typeface="Times New Roman" panose="02020603050405020304" pitchFamily="18" charset="0"/>
              </a:rPr>
              <a:t>int</a:t>
            </a:r>
            <a:r>
              <a:rPr kumimoji="1" lang="en-US" altLang="zh-CN" sz="2400" dirty="0">
                <a:latin typeface="Times New Roman" panose="02020603050405020304" pitchFamily="18" charset="0"/>
                <a:cs typeface="Times New Roman" panose="02020603050405020304" pitchFamily="18" charset="0"/>
              </a:rPr>
              <a:t> x){</a:t>
            </a:r>
          </a:p>
          <a:p>
            <a:r>
              <a:rPr kumimoji="1" lang="en-US" altLang="zh-CN" sz="2400" dirty="0">
                <a:latin typeface="Times New Roman" panose="02020603050405020304" pitchFamily="18" charset="0"/>
                <a:cs typeface="Times New Roman" panose="02020603050405020304" pitchFamily="18" charset="0"/>
              </a:rPr>
              <a:t>	</a:t>
            </a:r>
            <a:r>
              <a:rPr kumimoji="1" lang="en-US" altLang="zh-CN" sz="2400" dirty="0" err="1">
                <a:latin typeface="Times New Roman" panose="02020603050405020304" pitchFamily="18" charset="0"/>
                <a:cs typeface="Times New Roman" panose="02020603050405020304" pitchFamily="18" charset="0"/>
              </a:rPr>
              <a:t>Lnode</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*p;</a:t>
            </a:r>
          </a:p>
          <a:p>
            <a:r>
              <a:rPr kumimoji="1" lang="en-US" altLang="zh-CN" sz="2400" dirty="0">
                <a:latin typeface="Times New Roman" panose="02020603050405020304" pitchFamily="18" charset="0"/>
                <a:cs typeface="Times New Roman" panose="02020603050405020304" pitchFamily="18" charset="0"/>
              </a:rPr>
              <a:t>	p = h-&gt;next;</a:t>
            </a:r>
          </a:p>
          <a:p>
            <a:r>
              <a:rPr kumimoji="1" lang="en-US" altLang="zh-CN" sz="2400" dirty="0">
                <a:latin typeface="Times New Roman" panose="02020603050405020304" pitchFamily="18" charset="0"/>
                <a:cs typeface="Times New Roman" panose="02020603050405020304" pitchFamily="18" charset="0"/>
              </a:rPr>
              <a:t>	while(</a:t>
            </a:r>
            <a:r>
              <a:rPr kumimoji="1" lang="en-US" altLang="zh-CN" sz="2400" b="1" dirty="0">
                <a:solidFill>
                  <a:srgbClr val="C00000"/>
                </a:solidFill>
                <a:latin typeface="Times New Roman" panose="02020603050405020304" pitchFamily="18" charset="0"/>
                <a:cs typeface="Times New Roman" panose="02020603050405020304" pitchFamily="18" charset="0"/>
              </a:rPr>
              <a:t>p &amp;&amp; p-&gt;data!=x</a:t>
            </a:r>
            <a:r>
              <a:rPr kumimoji="1" lang="en-US" altLang="zh-CN" sz="2400" dirty="0">
                <a:latin typeface="Times New Roman" panose="02020603050405020304" pitchFamily="18" charset="0"/>
                <a:cs typeface="Times New Roman" panose="02020603050405020304" pitchFamily="18" charset="0"/>
              </a:rPr>
              <a:t>)</a:t>
            </a:r>
          </a:p>
          <a:p>
            <a:r>
              <a:rPr kumimoji="1" lang="en-US" altLang="zh-CN" sz="2400" dirty="0">
                <a:latin typeface="Times New Roman" panose="02020603050405020304" pitchFamily="18" charset="0"/>
                <a:cs typeface="Times New Roman" panose="02020603050405020304" pitchFamily="18" charset="0"/>
              </a:rPr>
              <a:t>		p=p-&gt;next;</a:t>
            </a:r>
          </a:p>
          <a:p>
            <a:r>
              <a:rPr kumimoji="1" lang="en-US" altLang="zh-CN" sz="2400" dirty="0">
                <a:latin typeface="Times New Roman" panose="02020603050405020304" pitchFamily="18" charset="0"/>
                <a:cs typeface="Times New Roman" panose="02020603050405020304" pitchFamily="18" charset="0"/>
              </a:rPr>
              <a:t>	return p;</a:t>
            </a:r>
          </a:p>
          <a:p>
            <a:r>
              <a:rPr kumimoji="1" lang="en-US" altLang="zh-CN" sz="2400" dirty="0">
                <a:latin typeface="Times New Roman" panose="02020603050405020304" pitchFamily="18" charset="0"/>
                <a:cs typeface="Times New Roman" panose="02020603050405020304" pitchFamily="18" charset="0"/>
              </a:rPr>
              <a:t>}</a:t>
            </a:r>
            <a:endParaRPr kumimoji="1"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8881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0" y="960611"/>
            <a:ext cx="8696010" cy="584775"/>
          </a:xfrm>
          <a:prstGeom prst="rect">
            <a:avLst/>
          </a:prstGeom>
          <a:noFill/>
        </p:spPr>
        <p:txBody>
          <a:bodyPr wrap="square" rtlCol="0">
            <a:spAutoFit/>
          </a:bodyPr>
          <a:lstStyle/>
          <a:p>
            <a:r>
              <a:rPr kumimoji="1" lang="zh-CN" altLang="en-US" sz="3200" b="1" dirty="0">
                <a:latin typeface="STKaiti" charset="-122"/>
                <a:ea typeface="STKaiti" charset="-122"/>
                <a:cs typeface="STKaiti" charset="-122"/>
              </a:rPr>
              <a:t>初始化</a:t>
            </a:r>
          </a:p>
        </p:txBody>
      </p:sp>
      <p:sp>
        <p:nvSpPr>
          <p:cNvPr id="3" name="矩形 2"/>
          <p:cNvSpPr/>
          <p:nvPr/>
        </p:nvSpPr>
        <p:spPr>
          <a:xfrm>
            <a:off x="1314450" y="1443841"/>
            <a:ext cx="8458200" cy="5262979"/>
          </a:xfrm>
          <a:prstGeom prst="rect">
            <a:avLst/>
          </a:prstGeom>
        </p:spPr>
        <p:txBody>
          <a:bodyPr wrap="square">
            <a:spAutoFit/>
          </a:bodyPr>
          <a:lstStyle/>
          <a:p>
            <a:r>
              <a:rPr lang="is-IS" altLang="zh-CN" sz="2400" dirty="0">
                <a:solidFill>
                  <a:srgbClr val="000000"/>
                </a:solidFill>
                <a:latin typeface="Menlo" charset="0"/>
              </a:rPr>
              <a:t>    </a:t>
            </a:r>
            <a:r>
              <a:rPr lang="is-IS" altLang="zh-CN" sz="2400" dirty="0">
                <a:solidFill>
                  <a:srgbClr val="326D74"/>
                </a:solidFill>
                <a:latin typeface="Menlo" charset="0"/>
              </a:rPr>
              <a:t>initstack</a:t>
            </a:r>
            <a:r>
              <a:rPr lang="is-IS" altLang="zh-CN" sz="2400" dirty="0">
                <a:solidFill>
                  <a:srgbClr val="000000"/>
                </a:solidFill>
                <a:latin typeface="Menlo" charset="0"/>
              </a:rPr>
              <a:t>(c1);</a:t>
            </a:r>
          </a:p>
          <a:p>
            <a:r>
              <a:rPr lang="is-IS" altLang="zh-CN" sz="2400" dirty="0">
                <a:solidFill>
                  <a:srgbClr val="000000"/>
                </a:solidFill>
                <a:latin typeface="Menlo" charset="0"/>
              </a:rPr>
              <a:t>    </a:t>
            </a:r>
            <a:r>
              <a:rPr lang="is-IS" altLang="zh-CN" sz="2400" dirty="0">
                <a:solidFill>
                  <a:srgbClr val="326D74"/>
                </a:solidFill>
                <a:latin typeface="Menlo" charset="0"/>
              </a:rPr>
              <a:t>initstack</a:t>
            </a:r>
            <a:r>
              <a:rPr lang="is-IS" altLang="zh-CN" sz="2400" dirty="0">
                <a:solidFill>
                  <a:srgbClr val="000000"/>
                </a:solidFill>
                <a:latin typeface="Menlo" charset="0"/>
              </a:rPr>
              <a:t>(c2);</a:t>
            </a:r>
          </a:p>
          <a:p>
            <a:r>
              <a:rPr lang="is-IS" altLang="zh-CN" sz="2400" dirty="0">
                <a:solidFill>
                  <a:srgbClr val="5D6C79"/>
                </a:solidFill>
                <a:latin typeface="Menlo" charset="0"/>
              </a:rPr>
              <a:t>    //</a:t>
            </a:r>
            <a:r>
              <a:rPr lang="zh-CN" altLang="is-IS" sz="2400" dirty="0">
                <a:solidFill>
                  <a:srgbClr val="5D6C79"/>
                </a:solidFill>
                <a:latin typeface="Menlo" charset="0"/>
              </a:rPr>
              <a:t>将</a:t>
            </a:r>
            <a:r>
              <a:rPr lang="is-IS" altLang="zh-CN" sz="2400" dirty="0">
                <a:solidFill>
                  <a:srgbClr val="5D6C79"/>
                </a:solidFill>
                <a:latin typeface="Menlo" charset="0"/>
              </a:rPr>
              <a:t>s1</a:t>
            </a:r>
            <a:r>
              <a:rPr lang="zh-CN" altLang="is-IS" sz="2400" dirty="0">
                <a:solidFill>
                  <a:srgbClr val="5D6C79"/>
                </a:solidFill>
                <a:latin typeface="Menlo" charset="0"/>
              </a:rPr>
              <a:t>的元素依次压入</a:t>
            </a:r>
            <a:r>
              <a:rPr lang="is-IS" altLang="zh-CN" sz="2400" dirty="0">
                <a:solidFill>
                  <a:srgbClr val="5D6C79"/>
                </a:solidFill>
                <a:latin typeface="Menlo" charset="0"/>
              </a:rPr>
              <a:t>c1</a:t>
            </a:r>
            <a:r>
              <a:rPr lang="zh-CN" altLang="is-IS" sz="2400" dirty="0">
                <a:solidFill>
                  <a:srgbClr val="5D6C79"/>
                </a:solidFill>
                <a:latin typeface="Menlo" charset="0"/>
              </a:rPr>
              <a:t>（</a:t>
            </a:r>
            <a:r>
              <a:rPr lang="is-IS" altLang="zh-CN" sz="2400" dirty="0">
                <a:solidFill>
                  <a:srgbClr val="5D6C79"/>
                </a:solidFill>
                <a:latin typeface="Menlo" charset="0"/>
              </a:rPr>
              <a:t>c1</a:t>
            </a:r>
            <a:r>
              <a:rPr lang="zh-CN" altLang="is-IS" sz="2400" dirty="0">
                <a:solidFill>
                  <a:srgbClr val="5D6C79"/>
                </a:solidFill>
                <a:latin typeface="Menlo" charset="0"/>
              </a:rPr>
              <a:t>变成升序栈）</a:t>
            </a:r>
          </a:p>
          <a:p>
            <a:r>
              <a:rPr lang="is-IS" altLang="zh-CN" sz="2400" dirty="0">
                <a:solidFill>
                  <a:srgbClr val="000000"/>
                </a:solidFill>
                <a:latin typeface="Menlo" charset="0"/>
              </a:rPr>
              <a:t>    </a:t>
            </a:r>
            <a:r>
              <a:rPr lang="is-IS" altLang="zh-CN" sz="2400" b="1" dirty="0">
                <a:solidFill>
                  <a:srgbClr val="9B2393"/>
                </a:solidFill>
                <a:latin typeface="Menlo" charset="0"/>
              </a:rPr>
              <a:t>while</a:t>
            </a:r>
            <a:r>
              <a:rPr lang="is-IS" altLang="zh-CN" sz="2400" dirty="0">
                <a:solidFill>
                  <a:srgbClr val="000000"/>
                </a:solidFill>
                <a:latin typeface="Menlo" charset="0"/>
              </a:rPr>
              <a:t>(!</a:t>
            </a:r>
            <a:r>
              <a:rPr lang="is-IS" altLang="zh-CN" sz="2400" dirty="0">
                <a:solidFill>
                  <a:srgbClr val="326D74"/>
                </a:solidFill>
                <a:latin typeface="Menlo" charset="0"/>
              </a:rPr>
              <a:t>stackempty</a:t>
            </a:r>
            <a:r>
              <a:rPr lang="is-IS" altLang="zh-CN" sz="2400" dirty="0">
                <a:solidFill>
                  <a:srgbClr val="000000"/>
                </a:solidFill>
                <a:latin typeface="Menlo" charset="0"/>
              </a:rPr>
              <a:t>(s1))</a:t>
            </a:r>
          </a:p>
          <a:p>
            <a:r>
              <a:rPr lang="is-IS" altLang="zh-CN" sz="2400" dirty="0">
                <a:solidFill>
                  <a:srgbClr val="000000"/>
                </a:solidFill>
                <a:latin typeface="Menlo" charset="0"/>
              </a:rPr>
              <a:t>    {</a:t>
            </a:r>
          </a:p>
          <a:p>
            <a:r>
              <a:rPr lang="is-IS" altLang="zh-CN" sz="2400" dirty="0">
                <a:solidFill>
                  <a:srgbClr val="000000"/>
                </a:solidFill>
                <a:latin typeface="Menlo" charset="0"/>
              </a:rPr>
              <a:t>        </a:t>
            </a:r>
            <a:r>
              <a:rPr lang="is-IS" altLang="zh-CN" sz="2400" dirty="0">
                <a:solidFill>
                  <a:srgbClr val="326D74"/>
                </a:solidFill>
                <a:latin typeface="Menlo" charset="0"/>
              </a:rPr>
              <a:t>push</a:t>
            </a:r>
            <a:r>
              <a:rPr lang="is-IS" altLang="zh-CN" sz="2400" dirty="0">
                <a:solidFill>
                  <a:srgbClr val="000000"/>
                </a:solidFill>
                <a:latin typeface="Menlo" charset="0"/>
              </a:rPr>
              <a:t>(c1, </a:t>
            </a:r>
            <a:r>
              <a:rPr lang="is-IS" altLang="zh-CN" sz="2400" dirty="0">
                <a:solidFill>
                  <a:srgbClr val="326D74"/>
                </a:solidFill>
                <a:latin typeface="Menlo" charset="0"/>
              </a:rPr>
              <a:t>top</a:t>
            </a:r>
            <a:r>
              <a:rPr lang="is-IS" altLang="zh-CN" sz="2400" dirty="0">
                <a:solidFill>
                  <a:srgbClr val="000000"/>
                </a:solidFill>
                <a:latin typeface="Menlo" charset="0"/>
              </a:rPr>
              <a:t>(s1));</a:t>
            </a:r>
          </a:p>
          <a:p>
            <a:r>
              <a:rPr lang="is-IS" altLang="zh-CN" sz="2400" dirty="0">
                <a:solidFill>
                  <a:srgbClr val="000000"/>
                </a:solidFill>
                <a:latin typeface="Menlo" charset="0"/>
              </a:rPr>
              <a:t>        </a:t>
            </a:r>
            <a:r>
              <a:rPr lang="is-IS" altLang="zh-CN" sz="2400" dirty="0">
                <a:solidFill>
                  <a:srgbClr val="326D74"/>
                </a:solidFill>
                <a:latin typeface="Menlo" charset="0"/>
              </a:rPr>
              <a:t>pop</a:t>
            </a:r>
            <a:r>
              <a:rPr lang="is-IS" altLang="zh-CN" sz="2400" dirty="0">
                <a:solidFill>
                  <a:srgbClr val="000000"/>
                </a:solidFill>
                <a:latin typeface="Menlo" charset="0"/>
              </a:rPr>
              <a:t>(s1);</a:t>
            </a:r>
          </a:p>
          <a:p>
            <a:r>
              <a:rPr lang="is-IS" altLang="zh-CN" sz="2400" dirty="0">
                <a:solidFill>
                  <a:srgbClr val="000000"/>
                </a:solidFill>
                <a:latin typeface="Menlo" charset="0"/>
              </a:rPr>
              <a:t>    }</a:t>
            </a:r>
          </a:p>
          <a:p>
            <a:r>
              <a:rPr lang="is-IS" altLang="zh-CN" sz="2400" dirty="0">
                <a:solidFill>
                  <a:srgbClr val="5D6C79"/>
                </a:solidFill>
                <a:latin typeface="Menlo" charset="0"/>
              </a:rPr>
              <a:t>    //</a:t>
            </a:r>
            <a:r>
              <a:rPr lang="zh-CN" altLang="is-IS" sz="2400" dirty="0">
                <a:solidFill>
                  <a:srgbClr val="5D6C79"/>
                </a:solidFill>
                <a:latin typeface="Menlo" charset="0"/>
              </a:rPr>
              <a:t>将</a:t>
            </a:r>
            <a:r>
              <a:rPr lang="is-IS" altLang="zh-CN" sz="2400" dirty="0">
                <a:solidFill>
                  <a:srgbClr val="5D6C79"/>
                </a:solidFill>
                <a:latin typeface="Menlo" charset="0"/>
              </a:rPr>
              <a:t>s2</a:t>
            </a:r>
            <a:r>
              <a:rPr lang="zh-CN" altLang="is-IS" sz="2400" dirty="0">
                <a:solidFill>
                  <a:srgbClr val="5D6C79"/>
                </a:solidFill>
                <a:latin typeface="Menlo" charset="0"/>
              </a:rPr>
              <a:t>的元素依次压入</a:t>
            </a:r>
            <a:r>
              <a:rPr lang="is-IS" altLang="zh-CN" sz="2400" dirty="0">
                <a:solidFill>
                  <a:srgbClr val="5D6C79"/>
                </a:solidFill>
                <a:latin typeface="Menlo" charset="0"/>
              </a:rPr>
              <a:t>c2</a:t>
            </a:r>
            <a:r>
              <a:rPr lang="zh-CN" altLang="is-IS" sz="2400" dirty="0">
                <a:solidFill>
                  <a:srgbClr val="5D6C79"/>
                </a:solidFill>
                <a:latin typeface="Menlo" charset="0"/>
              </a:rPr>
              <a:t>（</a:t>
            </a:r>
            <a:r>
              <a:rPr lang="is-IS" altLang="zh-CN" sz="2400" dirty="0">
                <a:solidFill>
                  <a:srgbClr val="5D6C79"/>
                </a:solidFill>
                <a:latin typeface="Menlo" charset="0"/>
              </a:rPr>
              <a:t>c2</a:t>
            </a:r>
            <a:r>
              <a:rPr lang="zh-CN" altLang="is-IS" sz="2400" dirty="0">
                <a:solidFill>
                  <a:srgbClr val="5D6C79"/>
                </a:solidFill>
                <a:latin typeface="Menlo" charset="0"/>
              </a:rPr>
              <a:t>变成升序栈）</a:t>
            </a:r>
          </a:p>
          <a:p>
            <a:r>
              <a:rPr lang="is-IS" altLang="zh-CN" sz="2400" dirty="0">
                <a:solidFill>
                  <a:srgbClr val="000000"/>
                </a:solidFill>
                <a:latin typeface="Menlo" charset="0"/>
              </a:rPr>
              <a:t>    </a:t>
            </a:r>
            <a:r>
              <a:rPr lang="is-IS" altLang="zh-CN" sz="2400" b="1" dirty="0">
                <a:solidFill>
                  <a:srgbClr val="9B2393"/>
                </a:solidFill>
                <a:latin typeface="Menlo" charset="0"/>
              </a:rPr>
              <a:t>while</a:t>
            </a:r>
            <a:r>
              <a:rPr lang="is-IS" altLang="zh-CN" sz="2400" dirty="0">
                <a:solidFill>
                  <a:srgbClr val="000000"/>
                </a:solidFill>
                <a:latin typeface="Menlo" charset="0"/>
              </a:rPr>
              <a:t>(!</a:t>
            </a:r>
            <a:r>
              <a:rPr lang="is-IS" altLang="zh-CN" sz="2400" dirty="0">
                <a:solidFill>
                  <a:srgbClr val="326D74"/>
                </a:solidFill>
                <a:latin typeface="Menlo" charset="0"/>
              </a:rPr>
              <a:t>stackempty</a:t>
            </a:r>
            <a:r>
              <a:rPr lang="is-IS" altLang="zh-CN" sz="2400" dirty="0">
                <a:solidFill>
                  <a:srgbClr val="000000"/>
                </a:solidFill>
                <a:latin typeface="Menlo" charset="0"/>
              </a:rPr>
              <a:t>(s2))</a:t>
            </a:r>
          </a:p>
          <a:p>
            <a:r>
              <a:rPr lang="is-IS" altLang="zh-CN" sz="2400" dirty="0">
                <a:solidFill>
                  <a:srgbClr val="000000"/>
                </a:solidFill>
                <a:latin typeface="Menlo" charset="0"/>
              </a:rPr>
              <a:t>    {</a:t>
            </a:r>
          </a:p>
          <a:p>
            <a:r>
              <a:rPr lang="is-IS" altLang="zh-CN" sz="2400" dirty="0">
                <a:solidFill>
                  <a:srgbClr val="000000"/>
                </a:solidFill>
                <a:latin typeface="Menlo" charset="0"/>
              </a:rPr>
              <a:t>        </a:t>
            </a:r>
            <a:r>
              <a:rPr lang="is-IS" altLang="zh-CN" sz="2400" dirty="0">
                <a:solidFill>
                  <a:srgbClr val="326D74"/>
                </a:solidFill>
                <a:latin typeface="Menlo" charset="0"/>
              </a:rPr>
              <a:t>push</a:t>
            </a:r>
            <a:r>
              <a:rPr lang="is-IS" altLang="zh-CN" sz="2400" dirty="0">
                <a:solidFill>
                  <a:srgbClr val="000000"/>
                </a:solidFill>
                <a:latin typeface="Menlo" charset="0"/>
              </a:rPr>
              <a:t>(c2, </a:t>
            </a:r>
            <a:r>
              <a:rPr lang="is-IS" altLang="zh-CN" sz="2400" dirty="0">
                <a:solidFill>
                  <a:srgbClr val="326D74"/>
                </a:solidFill>
                <a:latin typeface="Menlo" charset="0"/>
              </a:rPr>
              <a:t>top</a:t>
            </a:r>
            <a:r>
              <a:rPr lang="is-IS" altLang="zh-CN" sz="2400" dirty="0">
                <a:solidFill>
                  <a:srgbClr val="000000"/>
                </a:solidFill>
                <a:latin typeface="Menlo" charset="0"/>
              </a:rPr>
              <a:t>(s2));</a:t>
            </a:r>
          </a:p>
          <a:p>
            <a:r>
              <a:rPr lang="is-IS" altLang="zh-CN" sz="2400" dirty="0">
                <a:solidFill>
                  <a:srgbClr val="000000"/>
                </a:solidFill>
                <a:latin typeface="Menlo" charset="0"/>
              </a:rPr>
              <a:t>        </a:t>
            </a:r>
            <a:r>
              <a:rPr lang="is-IS" altLang="zh-CN" sz="2400" dirty="0">
                <a:solidFill>
                  <a:srgbClr val="326D74"/>
                </a:solidFill>
                <a:latin typeface="Menlo" charset="0"/>
              </a:rPr>
              <a:t>pop</a:t>
            </a:r>
            <a:r>
              <a:rPr lang="is-IS" altLang="zh-CN" sz="2400" dirty="0">
                <a:solidFill>
                  <a:srgbClr val="000000"/>
                </a:solidFill>
                <a:latin typeface="Menlo" charset="0"/>
              </a:rPr>
              <a:t>(s2);</a:t>
            </a:r>
          </a:p>
          <a:p>
            <a:r>
              <a:rPr lang="is-IS" altLang="zh-CN" sz="2400" dirty="0">
                <a:solidFill>
                  <a:srgbClr val="000000"/>
                </a:solidFill>
                <a:latin typeface="Menlo" charset="0"/>
              </a:rPr>
              <a:t>    }</a:t>
            </a:r>
            <a:endParaRPr lang="is-IS" altLang="zh-CN" sz="2400" dirty="0">
              <a:solidFill>
                <a:srgbClr val="000000"/>
              </a:solidFill>
              <a:effectLst/>
              <a:latin typeface="Menlo" charset="0"/>
            </a:endParaRPr>
          </a:p>
        </p:txBody>
      </p:sp>
    </p:spTree>
    <p:extLst>
      <p:ext uri="{BB962C8B-B14F-4D97-AF65-F5344CB8AC3E}">
        <p14:creationId xmlns:p14="http://schemas.microsoft.com/office/powerpoint/2010/main" val="37248872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0" y="960611"/>
            <a:ext cx="8696010" cy="584775"/>
          </a:xfrm>
          <a:prstGeom prst="rect">
            <a:avLst/>
          </a:prstGeom>
          <a:noFill/>
        </p:spPr>
        <p:txBody>
          <a:bodyPr wrap="square" rtlCol="0">
            <a:spAutoFit/>
          </a:bodyPr>
          <a:lstStyle/>
          <a:p>
            <a:r>
              <a:rPr kumimoji="1" lang="zh-CN" altLang="en-US" sz="3200" b="1" dirty="0">
                <a:latin typeface="STKaiti" charset="-122"/>
                <a:ea typeface="STKaiti" charset="-122"/>
                <a:cs typeface="STKaiti" charset="-122"/>
              </a:rPr>
              <a:t>筛选大元素</a:t>
            </a:r>
          </a:p>
        </p:txBody>
      </p:sp>
      <p:sp>
        <p:nvSpPr>
          <p:cNvPr id="4" name="矩形 3"/>
          <p:cNvSpPr/>
          <p:nvPr/>
        </p:nvSpPr>
        <p:spPr>
          <a:xfrm>
            <a:off x="285749" y="1805997"/>
            <a:ext cx="10601325" cy="3416320"/>
          </a:xfrm>
          <a:prstGeom prst="rect">
            <a:avLst/>
          </a:prstGeom>
        </p:spPr>
        <p:txBody>
          <a:bodyPr wrap="square">
            <a:spAutoFit/>
          </a:bodyPr>
          <a:lstStyle/>
          <a:p>
            <a:r>
              <a:rPr lang="is-IS" altLang="zh-CN" sz="2400" dirty="0">
                <a:solidFill>
                  <a:srgbClr val="000000"/>
                </a:solidFill>
                <a:latin typeface="Menlo" charset="0"/>
              </a:rPr>
              <a:t>    </a:t>
            </a:r>
            <a:r>
              <a:rPr lang="is-IS" altLang="zh-CN" sz="2400" b="1" dirty="0">
                <a:solidFill>
                  <a:srgbClr val="9B2393"/>
                </a:solidFill>
                <a:latin typeface="Menlo" charset="0"/>
              </a:rPr>
              <a:t>while</a:t>
            </a:r>
            <a:r>
              <a:rPr lang="is-IS" altLang="zh-CN" sz="2400" dirty="0">
                <a:solidFill>
                  <a:srgbClr val="000000"/>
                </a:solidFill>
                <a:latin typeface="Menlo" charset="0"/>
              </a:rPr>
              <a:t> (!</a:t>
            </a:r>
            <a:r>
              <a:rPr lang="is-IS" altLang="zh-CN" sz="2400" dirty="0">
                <a:solidFill>
                  <a:srgbClr val="326D74"/>
                </a:solidFill>
                <a:latin typeface="Menlo" charset="0"/>
              </a:rPr>
              <a:t>stackempty</a:t>
            </a:r>
            <a:r>
              <a:rPr lang="is-IS" altLang="zh-CN" sz="2400" dirty="0">
                <a:solidFill>
                  <a:srgbClr val="000000"/>
                </a:solidFill>
                <a:latin typeface="Menlo" charset="0"/>
              </a:rPr>
              <a:t>(c1) &amp;&amp; !</a:t>
            </a:r>
            <a:r>
              <a:rPr lang="is-IS" altLang="zh-CN" sz="2400" dirty="0">
                <a:solidFill>
                  <a:srgbClr val="326D74"/>
                </a:solidFill>
                <a:latin typeface="Menlo" charset="0"/>
              </a:rPr>
              <a:t>stackempty</a:t>
            </a:r>
            <a:r>
              <a:rPr lang="is-IS" altLang="zh-CN" sz="2400" dirty="0">
                <a:solidFill>
                  <a:srgbClr val="000000"/>
                </a:solidFill>
                <a:latin typeface="Menlo" charset="0"/>
              </a:rPr>
              <a:t>(c2)) {</a:t>
            </a:r>
          </a:p>
          <a:p>
            <a:r>
              <a:rPr lang="is-IS" altLang="zh-CN" sz="2400" dirty="0">
                <a:solidFill>
                  <a:srgbClr val="000000"/>
                </a:solidFill>
                <a:latin typeface="Menlo" charset="0"/>
              </a:rPr>
              <a:t>        </a:t>
            </a:r>
            <a:r>
              <a:rPr lang="is-IS" altLang="zh-CN" sz="2400" b="1" dirty="0">
                <a:solidFill>
                  <a:srgbClr val="9B2393"/>
                </a:solidFill>
                <a:latin typeface="Menlo" charset="0"/>
              </a:rPr>
              <a:t>if</a:t>
            </a:r>
            <a:r>
              <a:rPr lang="is-IS" altLang="zh-CN" sz="2400" dirty="0">
                <a:solidFill>
                  <a:srgbClr val="000000"/>
                </a:solidFill>
                <a:latin typeface="Menlo" charset="0"/>
              </a:rPr>
              <a:t>(</a:t>
            </a:r>
            <a:r>
              <a:rPr lang="is-IS" altLang="zh-CN" sz="2400" dirty="0">
                <a:solidFill>
                  <a:srgbClr val="326D74"/>
                </a:solidFill>
                <a:latin typeface="Menlo" charset="0"/>
              </a:rPr>
              <a:t>top</a:t>
            </a:r>
            <a:r>
              <a:rPr lang="is-IS" altLang="zh-CN" sz="2400" dirty="0">
                <a:solidFill>
                  <a:srgbClr val="000000"/>
                </a:solidFill>
                <a:latin typeface="Menlo" charset="0"/>
              </a:rPr>
              <a:t>(c1) &gt; </a:t>
            </a:r>
            <a:r>
              <a:rPr lang="is-IS" altLang="zh-CN" sz="2400" dirty="0">
                <a:solidFill>
                  <a:srgbClr val="326D74"/>
                </a:solidFill>
                <a:latin typeface="Menlo" charset="0"/>
              </a:rPr>
              <a:t>top</a:t>
            </a:r>
            <a:r>
              <a:rPr lang="is-IS" altLang="zh-CN" sz="2400" dirty="0">
                <a:solidFill>
                  <a:srgbClr val="000000"/>
                </a:solidFill>
                <a:latin typeface="Menlo" charset="0"/>
              </a:rPr>
              <a:t>(c2)){</a:t>
            </a:r>
          </a:p>
          <a:p>
            <a:r>
              <a:rPr lang="is-IS" altLang="zh-CN" sz="2400" dirty="0">
                <a:solidFill>
                  <a:srgbClr val="000000"/>
                </a:solidFill>
                <a:latin typeface="Menlo" charset="0"/>
              </a:rPr>
              <a:t>            </a:t>
            </a:r>
            <a:r>
              <a:rPr lang="is-IS" altLang="zh-CN" sz="2400" dirty="0">
                <a:solidFill>
                  <a:srgbClr val="326D74"/>
                </a:solidFill>
                <a:latin typeface="Menlo" charset="0"/>
              </a:rPr>
              <a:t>push</a:t>
            </a:r>
            <a:r>
              <a:rPr lang="is-IS" altLang="zh-CN" sz="2400" dirty="0">
                <a:solidFill>
                  <a:srgbClr val="000000"/>
                </a:solidFill>
                <a:latin typeface="Menlo" charset="0"/>
              </a:rPr>
              <a:t>(s1, </a:t>
            </a:r>
            <a:r>
              <a:rPr lang="is-IS" altLang="zh-CN" sz="2400" dirty="0">
                <a:solidFill>
                  <a:srgbClr val="326D74"/>
                </a:solidFill>
                <a:latin typeface="Menlo" charset="0"/>
              </a:rPr>
              <a:t>top</a:t>
            </a:r>
            <a:r>
              <a:rPr lang="is-IS" altLang="zh-CN" sz="2400" dirty="0">
                <a:solidFill>
                  <a:srgbClr val="000000"/>
                </a:solidFill>
                <a:latin typeface="Menlo" charset="0"/>
              </a:rPr>
              <a:t>(c1));</a:t>
            </a:r>
          </a:p>
          <a:p>
            <a:r>
              <a:rPr lang="is-IS" altLang="zh-CN" sz="2400" dirty="0">
                <a:solidFill>
                  <a:srgbClr val="000000"/>
                </a:solidFill>
                <a:latin typeface="Menlo" charset="0"/>
              </a:rPr>
              <a:t>            </a:t>
            </a:r>
            <a:r>
              <a:rPr lang="is-IS" altLang="zh-CN" sz="2400" dirty="0">
                <a:solidFill>
                  <a:srgbClr val="326D74"/>
                </a:solidFill>
                <a:latin typeface="Menlo" charset="0"/>
              </a:rPr>
              <a:t>pop</a:t>
            </a:r>
            <a:r>
              <a:rPr lang="is-IS" altLang="zh-CN" sz="2400" dirty="0">
                <a:solidFill>
                  <a:srgbClr val="000000"/>
                </a:solidFill>
                <a:latin typeface="Menlo" charset="0"/>
              </a:rPr>
              <a:t>(c1);</a:t>
            </a:r>
          </a:p>
          <a:p>
            <a:r>
              <a:rPr lang="is-IS" altLang="zh-CN" sz="2400" dirty="0">
                <a:solidFill>
                  <a:srgbClr val="000000"/>
                </a:solidFill>
                <a:latin typeface="Menlo" charset="0"/>
              </a:rPr>
              <a:t>        }</a:t>
            </a:r>
            <a:r>
              <a:rPr lang="is-IS" altLang="zh-CN" sz="2400" b="1" dirty="0">
                <a:solidFill>
                  <a:srgbClr val="9B2393"/>
                </a:solidFill>
                <a:latin typeface="Menlo" charset="0"/>
              </a:rPr>
              <a:t>else</a:t>
            </a:r>
            <a:r>
              <a:rPr lang="is-IS" altLang="zh-CN" sz="2400" dirty="0">
                <a:solidFill>
                  <a:srgbClr val="000000"/>
                </a:solidFill>
                <a:latin typeface="Menlo" charset="0"/>
              </a:rPr>
              <a:t>{</a:t>
            </a:r>
          </a:p>
          <a:p>
            <a:r>
              <a:rPr lang="is-IS" altLang="zh-CN" sz="2400" dirty="0">
                <a:solidFill>
                  <a:srgbClr val="000000"/>
                </a:solidFill>
                <a:latin typeface="Menlo" charset="0"/>
              </a:rPr>
              <a:t>            </a:t>
            </a:r>
            <a:r>
              <a:rPr lang="is-IS" altLang="zh-CN" sz="2400" dirty="0">
                <a:solidFill>
                  <a:srgbClr val="326D74"/>
                </a:solidFill>
                <a:latin typeface="Menlo" charset="0"/>
              </a:rPr>
              <a:t>push</a:t>
            </a:r>
            <a:r>
              <a:rPr lang="is-IS" altLang="zh-CN" sz="2400" dirty="0">
                <a:solidFill>
                  <a:srgbClr val="000000"/>
                </a:solidFill>
                <a:latin typeface="Menlo" charset="0"/>
              </a:rPr>
              <a:t>(s1, </a:t>
            </a:r>
            <a:r>
              <a:rPr lang="is-IS" altLang="zh-CN" sz="2400" dirty="0">
                <a:solidFill>
                  <a:srgbClr val="326D74"/>
                </a:solidFill>
                <a:latin typeface="Menlo" charset="0"/>
              </a:rPr>
              <a:t>top</a:t>
            </a:r>
            <a:r>
              <a:rPr lang="is-IS" altLang="zh-CN" sz="2400" dirty="0">
                <a:solidFill>
                  <a:srgbClr val="000000"/>
                </a:solidFill>
                <a:latin typeface="Menlo" charset="0"/>
              </a:rPr>
              <a:t>(c2));</a:t>
            </a:r>
          </a:p>
          <a:p>
            <a:r>
              <a:rPr lang="is-IS" altLang="zh-CN" sz="2400" dirty="0">
                <a:solidFill>
                  <a:srgbClr val="000000"/>
                </a:solidFill>
                <a:latin typeface="Menlo" charset="0"/>
              </a:rPr>
              <a:t>            </a:t>
            </a:r>
            <a:r>
              <a:rPr lang="is-IS" altLang="zh-CN" sz="2400" dirty="0">
                <a:solidFill>
                  <a:srgbClr val="326D74"/>
                </a:solidFill>
                <a:latin typeface="Menlo" charset="0"/>
              </a:rPr>
              <a:t>pop</a:t>
            </a:r>
            <a:r>
              <a:rPr lang="is-IS" altLang="zh-CN" sz="2400" dirty="0">
                <a:solidFill>
                  <a:srgbClr val="000000"/>
                </a:solidFill>
                <a:latin typeface="Menlo" charset="0"/>
              </a:rPr>
              <a:t>(c2);</a:t>
            </a:r>
          </a:p>
          <a:p>
            <a:r>
              <a:rPr lang="is-IS" altLang="zh-CN" sz="2400" dirty="0">
                <a:solidFill>
                  <a:srgbClr val="000000"/>
                </a:solidFill>
                <a:latin typeface="Menlo" charset="0"/>
              </a:rPr>
              <a:t>        }</a:t>
            </a:r>
          </a:p>
          <a:p>
            <a:r>
              <a:rPr lang="is-IS" altLang="zh-CN" sz="2400" dirty="0">
                <a:solidFill>
                  <a:srgbClr val="000000"/>
                </a:solidFill>
                <a:latin typeface="Menlo" charset="0"/>
              </a:rPr>
              <a:t>    }</a:t>
            </a:r>
            <a:endParaRPr lang="is-IS" altLang="zh-CN" sz="2400" dirty="0">
              <a:solidFill>
                <a:srgbClr val="000000"/>
              </a:solidFill>
              <a:effectLst/>
              <a:latin typeface="Menlo" charset="0"/>
            </a:endParaRPr>
          </a:p>
        </p:txBody>
      </p:sp>
    </p:spTree>
    <p:extLst>
      <p:ext uri="{BB962C8B-B14F-4D97-AF65-F5344CB8AC3E}">
        <p14:creationId xmlns:p14="http://schemas.microsoft.com/office/powerpoint/2010/main" val="37240518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0" y="960611"/>
            <a:ext cx="8696010" cy="584775"/>
          </a:xfrm>
          <a:prstGeom prst="rect">
            <a:avLst/>
          </a:prstGeom>
          <a:noFill/>
        </p:spPr>
        <p:txBody>
          <a:bodyPr wrap="square" rtlCol="0">
            <a:spAutoFit/>
          </a:bodyPr>
          <a:lstStyle/>
          <a:p>
            <a:r>
              <a:rPr kumimoji="1" lang="zh-CN" altLang="en-US" sz="3200" b="1" dirty="0">
                <a:latin typeface="STKaiti" charset="-122"/>
                <a:ea typeface="STKaiti" charset="-122"/>
                <a:cs typeface="STKaiti" charset="-122"/>
              </a:rPr>
              <a:t>剩余元素入栈</a:t>
            </a:r>
          </a:p>
        </p:txBody>
      </p:sp>
      <p:sp>
        <p:nvSpPr>
          <p:cNvPr id="3" name="矩形 2"/>
          <p:cNvSpPr/>
          <p:nvPr/>
        </p:nvSpPr>
        <p:spPr>
          <a:xfrm>
            <a:off x="2171700" y="1368029"/>
            <a:ext cx="7243764" cy="4893647"/>
          </a:xfrm>
          <a:prstGeom prst="rect">
            <a:avLst/>
          </a:prstGeom>
        </p:spPr>
        <p:txBody>
          <a:bodyPr wrap="square">
            <a:spAutoFit/>
          </a:bodyPr>
          <a:lstStyle/>
          <a:p>
            <a:r>
              <a:rPr lang="is-IS" altLang="zh-CN" sz="2400" dirty="0">
                <a:solidFill>
                  <a:srgbClr val="000000"/>
                </a:solidFill>
                <a:latin typeface="Menlo" charset="0"/>
              </a:rPr>
              <a:t>    </a:t>
            </a:r>
            <a:r>
              <a:rPr lang="is-IS" altLang="zh-CN" sz="2400" b="1" dirty="0">
                <a:solidFill>
                  <a:srgbClr val="9B2393"/>
                </a:solidFill>
                <a:latin typeface="Menlo" charset="0"/>
              </a:rPr>
              <a:t>while</a:t>
            </a:r>
            <a:r>
              <a:rPr lang="is-IS" altLang="zh-CN" sz="2400" dirty="0">
                <a:solidFill>
                  <a:srgbClr val="000000"/>
                </a:solidFill>
                <a:latin typeface="Menlo" charset="0"/>
              </a:rPr>
              <a:t> (!</a:t>
            </a:r>
            <a:r>
              <a:rPr lang="is-IS" altLang="zh-CN" sz="2400" dirty="0">
                <a:solidFill>
                  <a:srgbClr val="326D74"/>
                </a:solidFill>
                <a:latin typeface="Menlo" charset="0"/>
              </a:rPr>
              <a:t>stackempty</a:t>
            </a:r>
            <a:r>
              <a:rPr lang="is-IS" altLang="zh-CN" sz="2400" dirty="0">
                <a:solidFill>
                  <a:srgbClr val="000000"/>
                </a:solidFill>
                <a:latin typeface="Menlo" charset="0"/>
              </a:rPr>
              <a:t>(c1)) {</a:t>
            </a:r>
          </a:p>
          <a:p>
            <a:r>
              <a:rPr lang="is-IS" altLang="zh-CN" sz="2400" dirty="0">
                <a:solidFill>
                  <a:srgbClr val="000000"/>
                </a:solidFill>
                <a:latin typeface="Menlo" charset="0"/>
              </a:rPr>
              <a:t>        </a:t>
            </a:r>
            <a:r>
              <a:rPr lang="is-IS" altLang="zh-CN" sz="2400" dirty="0">
                <a:solidFill>
                  <a:srgbClr val="326D74"/>
                </a:solidFill>
                <a:latin typeface="Menlo" charset="0"/>
              </a:rPr>
              <a:t>push</a:t>
            </a:r>
            <a:r>
              <a:rPr lang="is-IS" altLang="zh-CN" sz="2400" dirty="0">
                <a:solidFill>
                  <a:srgbClr val="000000"/>
                </a:solidFill>
                <a:latin typeface="Menlo" charset="0"/>
              </a:rPr>
              <a:t>(s1, </a:t>
            </a:r>
            <a:r>
              <a:rPr lang="is-IS" altLang="zh-CN" sz="2400" dirty="0">
                <a:solidFill>
                  <a:srgbClr val="326D74"/>
                </a:solidFill>
                <a:latin typeface="Menlo" charset="0"/>
              </a:rPr>
              <a:t>top</a:t>
            </a:r>
            <a:r>
              <a:rPr lang="is-IS" altLang="zh-CN" sz="2400" dirty="0">
                <a:solidFill>
                  <a:srgbClr val="000000"/>
                </a:solidFill>
                <a:latin typeface="Menlo" charset="0"/>
              </a:rPr>
              <a:t>(c1));</a:t>
            </a:r>
          </a:p>
          <a:p>
            <a:r>
              <a:rPr lang="is-IS" altLang="zh-CN" sz="2400" dirty="0">
                <a:solidFill>
                  <a:srgbClr val="000000"/>
                </a:solidFill>
                <a:latin typeface="Menlo" charset="0"/>
              </a:rPr>
              <a:t>        </a:t>
            </a:r>
            <a:r>
              <a:rPr lang="is-IS" altLang="zh-CN" sz="2400" dirty="0">
                <a:solidFill>
                  <a:srgbClr val="326D74"/>
                </a:solidFill>
                <a:latin typeface="Menlo" charset="0"/>
              </a:rPr>
              <a:t>pop</a:t>
            </a:r>
            <a:r>
              <a:rPr lang="is-IS" altLang="zh-CN" sz="2400" dirty="0">
                <a:solidFill>
                  <a:srgbClr val="000000"/>
                </a:solidFill>
                <a:latin typeface="Menlo" charset="0"/>
              </a:rPr>
              <a:t>(c1);</a:t>
            </a:r>
          </a:p>
          <a:p>
            <a:r>
              <a:rPr lang="is-IS" altLang="zh-CN" sz="2400" dirty="0">
                <a:solidFill>
                  <a:srgbClr val="000000"/>
                </a:solidFill>
                <a:latin typeface="Menlo" charset="0"/>
              </a:rPr>
              <a:t>    }</a:t>
            </a:r>
          </a:p>
          <a:p>
            <a:r>
              <a:rPr lang="is-IS" altLang="zh-CN" sz="2400" dirty="0">
                <a:solidFill>
                  <a:srgbClr val="000000"/>
                </a:solidFill>
                <a:latin typeface="Menlo" charset="0"/>
              </a:rPr>
              <a:t>    </a:t>
            </a:r>
            <a:r>
              <a:rPr lang="is-IS" altLang="zh-CN" sz="2400" b="1" dirty="0">
                <a:solidFill>
                  <a:srgbClr val="9B2393"/>
                </a:solidFill>
                <a:latin typeface="Menlo" charset="0"/>
              </a:rPr>
              <a:t>while</a:t>
            </a:r>
            <a:r>
              <a:rPr lang="is-IS" altLang="zh-CN" sz="2400" dirty="0">
                <a:solidFill>
                  <a:srgbClr val="000000"/>
                </a:solidFill>
                <a:latin typeface="Menlo" charset="0"/>
              </a:rPr>
              <a:t> (!</a:t>
            </a:r>
            <a:r>
              <a:rPr lang="is-IS" altLang="zh-CN" sz="2400" dirty="0">
                <a:solidFill>
                  <a:srgbClr val="326D74"/>
                </a:solidFill>
                <a:latin typeface="Menlo" charset="0"/>
              </a:rPr>
              <a:t>stackempty</a:t>
            </a:r>
            <a:r>
              <a:rPr lang="is-IS" altLang="zh-CN" sz="2400" dirty="0">
                <a:solidFill>
                  <a:srgbClr val="000000"/>
                </a:solidFill>
                <a:latin typeface="Menlo" charset="0"/>
              </a:rPr>
              <a:t>(c2)) {</a:t>
            </a:r>
          </a:p>
          <a:p>
            <a:r>
              <a:rPr lang="is-IS" altLang="zh-CN" sz="2400" dirty="0">
                <a:solidFill>
                  <a:srgbClr val="000000"/>
                </a:solidFill>
                <a:latin typeface="Menlo" charset="0"/>
              </a:rPr>
              <a:t>        </a:t>
            </a:r>
            <a:r>
              <a:rPr lang="is-IS" altLang="zh-CN" sz="2400" dirty="0">
                <a:solidFill>
                  <a:srgbClr val="326D74"/>
                </a:solidFill>
                <a:latin typeface="Menlo" charset="0"/>
              </a:rPr>
              <a:t>push</a:t>
            </a:r>
            <a:r>
              <a:rPr lang="is-IS" altLang="zh-CN" sz="2400" dirty="0">
                <a:solidFill>
                  <a:srgbClr val="000000"/>
                </a:solidFill>
                <a:latin typeface="Menlo" charset="0"/>
              </a:rPr>
              <a:t>(s1, </a:t>
            </a:r>
            <a:r>
              <a:rPr lang="is-IS" altLang="zh-CN" sz="2400" dirty="0">
                <a:solidFill>
                  <a:srgbClr val="326D74"/>
                </a:solidFill>
                <a:latin typeface="Menlo" charset="0"/>
              </a:rPr>
              <a:t>top</a:t>
            </a:r>
            <a:r>
              <a:rPr lang="is-IS" altLang="zh-CN" sz="2400" dirty="0">
                <a:solidFill>
                  <a:srgbClr val="000000"/>
                </a:solidFill>
                <a:latin typeface="Menlo" charset="0"/>
              </a:rPr>
              <a:t>(c2));</a:t>
            </a:r>
          </a:p>
          <a:p>
            <a:r>
              <a:rPr lang="is-IS" altLang="zh-CN" sz="2400" dirty="0">
                <a:solidFill>
                  <a:srgbClr val="000000"/>
                </a:solidFill>
                <a:latin typeface="Menlo" charset="0"/>
              </a:rPr>
              <a:t>        </a:t>
            </a:r>
            <a:r>
              <a:rPr lang="is-IS" altLang="zh-CN" sz="2400" dirty="0">
                <a:solidFill>
                  <a:srgbClr val="326D74"/>
                </a:solidFill>
                <a:latin typeface="Menlo" charset="0"/>
              </a:rPr>
              <a:t>pop</a:t>
            </a:r>
            <a:r>
              <a:rPr lang="is-IS" altLang="zh-CN" sz="2400" dirty="0">
                <a:solidFill>
                  <a:srgbClr val="000000"/>
                </a:solidFill>
                <a:latin typeface="Menlo" charset="0"/>
              </a:rPr>
              <a:t>(c2);</a:t>
            </a:r>
          </a:p>
          <a:p>
            <a:r>
              <a:rPr lang="is-IS" altLang="zh-CN" sz="2400" dirty="0">
                <a:solidFill>
                  <a:srgbClr val="000000"/>
                </a:solidFill>
                <a:latin typeface="Menlo" charset="0"/>
              </a:rPr>
              <a:t>    }</a:t>
            </a:r>
          </a:p>
          <a:p>
            <a:r>
              <a:rPr lang="is-IS" altLang="zh-CN" sz="2400" dirty="0">
                <a:solidFill>
                  <a:srgbClr val="000000"/>
                </a:solidFill>
                <a:latin typeface="Menlo" charset="0"/>
              </a:rPr>
              <a:t>    </a:t>
            </a:r>
            <a:r>
              <a:rPr lang="is-IS" altLang="zh-CN" sz="2400" b="1" dirty="0">
                <a:solidFill>
                  <a:srgbClr val="9B2393"/>
                </a:solidFill>
                <a:latin typeface="Menlo" charset="0"/>
              </a:rPr>
              <a:t>while</a:t>
            </a:r>
            <a:r>
              <a:rPr lang="is-IS" altLang="zh-CN" sz="2400" dirty="0">
                <a:solidFill>
                  <a:srgbClr val="000000"/>
                </a:solidFill>
                <a:latin typeface="Menlo" charset="0"/>
              </a:rPr>
              <a:t>(!</a:t>
            </a:r>
            <a:r>
              <a:rPr lang="is-IS" altLang="zh-CN" sz="2400" dirty="0">
                <a:solidFill>
                  <a:srgbClr val="326D74"/>
                </a:solidFill>
                <a:latin typeface="Menlo" charset="0"/>
              </a:rPr>
              <a:t>stackempty</a:t>
            </a:r>
            <a:r>
              <a:rPr lang="is-IS" altLang="zh-CN" sz="2400" dirty="0">
                <a:solidFill>
                  <a:srgbClr val="000000"/>
                </a:solidFill>
                <a:latin typeface="Menlo" charset="0"/>
              </a:rPr>
              <a:t>(s1))</a:t>
            </a:r>
          </a:p>
          <a:p>
            <a:r>
              <a:rPr lang="is-IS" altLang="zh-CN" sz="2400" dirty="0">
                <a:solidFill>
                  <a:srgbClr val="000000"/>
                </a:solidFill>
                <a:latin typeface="Menlo" charset="0"/>
              </a:rPr>
              <a:t>    {</a:t>
            </a:r>
          </a:p>
          <a:p>
            <a:r>
              <a:rPr lang="is-IS" altLang="zh-CN" sz="2400" dirty="0">
                <a:solidFill>
                  <a:srgbClr val="000000"/>
                </a:solidFill>
                <a:latin typeface="Menlo" charset="0"/>
              </a:rPr>
              <a:t>        </a:t>
            </a:r>
            <a:r>
              <a:rPr lang="is-IS" altLang="zh-CN" sz="2400" dirty="0">
                <a:solidFill>
                  <a:srgbClr val="6C36A9"/>
                </a:solidFill>
                <a:latin typeface="Menlo" charset="0"/>
              </a:rPr>
              <a:t>printf</a:t>
            </a:r>
            <a:r>
              <a:rPr lang="is-IS" altLang="zh-CN" sz="2400" dirty="0">
                <a:solidFill>
                  <a:srgbClr val="000000"/>
                </a:solidFill>
                <a:latin typeface="Menlo" charset="0"/>
              </a:rPr>
              <a:t>(</a:t>
            </a:r>
            <a:r>
              <a:rPr lang="is-IS" altLang="zh-CN" sz="2400" dirty="0">
                <a:solidFill>
                  <a:srgbClr val="C41A16"/>
                </a:solidFill>
                <a:latin typeface="Menlo" charset="0"/>
              </a:rPr>
              <a:t>"%d, "</a:t>
            </a:r>
            <a:r>
              <a:rPr lang="is-IS" altLang="zh-CN" sz="2400" dirty="0">
                <a:solidFill>
                  <a:srgbClr val="000000"/>
                </a:solidFill>
                <a:latin typeface="Menlo" charset="0"/>
              </a:rPr>
              <a:t>, </a:t>
            </a:r>
            <a:r>
              <a:rPr lang="is-IS" altLang="zh-CN" sz="2400" dirty="0">
                <a:solidFill>
                  <a:srgbClr val="326D74"/>
                </a:solidFill>
                <a:latin typeface="Menlo" charset="0"/>
              </a:rPr>
              <a:t>top</a:t>
            </a:r>
            <a:r>
              <a:rPr lang="is-IS" altLang="zh-CN" sz="2400" dirty="0">
                <a:solidFill>
                  <a:srgbClr val="000000"/>
                </a:solidFill>
                <a:latin typeface="Menlo" charset="0"/>
              </a:rPr>
              <a:t>(s1));</a:t>
            </a:r>
          </a:p>
          <a:p>
            <a:r>
              <a:rPr lang="is-IS" altLang="zh-CN" sz="2400" dirty="0">
                <a:solidFill>
                  <a:srgbClr val="000000"/>
                </a:solidFill>
                <a:latin typeface="Menlo" charset="0"/>
              </a:rPr>
              <a:t>        </a:t>
            </a:r>
            <a:r>
              <a:rPr lang="is-IS" altLang="zh-CN" sz="2400" dirty="0">
                <a:solidFill>
                  <a:srgbClr val="326D74"/>
                </a:solidFill>
                <a:latin typeface="Menlo" charset="0"/>
              </a:rPr>
              <a:t>pop</a:t>
            </a:r>
            <a:r>
              <a:rPr lang="is-IS" altLang="zh-CN" sz="2400" dirty="0">
                <a:solidFill>
                  <a:srgbClr val="000000"/>
                </a:solidFill>
                <a:latin typeface="Menlo" charset="0"/>
              </a:rPr>
              <a:t>(s1);</a:t>
            </a:r>
          </a:p>
          <a:p>
            <a:r>
              <a:rPr lang="is-IS" altLang="zh-CN" sz="2400" dirty="0">
                <a:solidFill>
                  <a:srgbClr val="000000"/>
                </a:solidFill>
                <a:latin typeface="Menlo" charset="0"/>
              </a:rPr>
              <a:t>    }</a:t>
            </a:r>
            <a:endParaRPr lang="is-IS" altLang="zh-CN" sz="2400" dirty="0">
              <a:solidFill>
                <a:srgbClr val="000000"/>
              </a:solidFill>
              <a:effectLst/>
              <a:latin typeface="Menlo" charset="0"/>
            </a:endParaRPr>
          </a:p>
        </p:txBody>
      </p:sp>
    </p:spTree>
    <p:extLst>
      <p:ext uri="{BB962C8B-B14F-4D97-AF65-F5344CB8AC3E}">
        <p14:creationId xmlns:p14="http://schemas.microsoft.com/office/powerpoint/2010/main" val="1441322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B9A4EBD6-A345-8B40-A723-8035DB2B81EC}"/>
              </a:ext>
            </a:extLst>
          </p:cNvPr>
          <p:cNvGrpSpPr/>
          <p:nvPr/>
        </p:nvGrpSpPr>
        <p:grpSpPr>
          <a:xfrm>
            <a:off x="3300436" y="1532407"/>
            <a:ext cx="6383114" cy="1234237"/>
            <a:chOff x="3300436" y="1532407"/>
            <a:chExt cx="6383114" cy="1234237"/>
          </a:xfrm>
        </p:grpSpPr>
        <p:sp>
          <p:nvSpPr>
            <p:cNvPr id="5" name="矩形 4"/>
            <p:cNvSpPr/>
            <p:nvPr/>
          </p:nvSpPr>
          <p:spPr>
            <a:xfrm>
              <a:off x="3843148" y="1811502"/>
              <a:ext cx="721894" cy="3609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endParaRPr>
            </a:p>
          </p:txBody>
        </p:sp>
        <p:cxnSp>
          <p:nvCxnSpPr>
            <p:cNvPr id="6" name="直线箭头连接符 5"/>
            <p:cNvCxnSpPr/>
            <p:nvPr/>
          </p:nvCxnSpPr>
          <p:spPr>
            <a:xfrm flipV="1">
              <a:off x="3395966" y="1991976"/>
              <a:ext cx="447182" cy="9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矩形 6"/>
                <p:cNvSpPr/>
                <p:nvPr/>
              </p:nvSpPr>
              <p:spPr>
                <a:xfrm>
                  <a:off x="3300436" y="1532407"/>
                  <a:ext cx="381771"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kumimoji="1" lang="en-US" altLang="zh-CN" b="0" i="1" smtClean="0">
                            <a:latin typeface="Cambria Math" charset="0"/>
                            <a:ea typeface="STKaiti" charset="-122"/>
                            <a:cs typeface="STKaiti" charset="-122"/>
                          </a:rPr>
                          <m:t>𝐿</m:t>
                        </m:r>
                      </m:oMath>
                    </m:oMathPara>
                  </a14:m>
                  <a:endParaRPr kumimoji="1"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3300436" y="1532407"/>
                  <a:ext cx="381771" cy="369332"/>
                </a:xfrm>
                <a:prstGeom prst="rect">
                  <a:avLst/>
                </a:prstGeom>
                <a:blipFill>
                  <a:blip r:embed="rId2"/>
                  <a:stretch>
                    <a:fillRect/>
                  </a:stretch>
                </a:blipFill>
              </p:spPr>
              <p:txBody>
                <a:bodyPr/>
                <a:lstStyle/>
                <a:p>
                  <a:r>
                    <a:rPr lang="zh-CN" altLang="en-US">
                      <a:noFill/>
                    </a:rPr>
                    <a:t> </a:t>
                  </a:r>
                </a:p>
              </p:txBody>
            </p:sp>
          </mc:Fallback>
        </mc:AlternateContent>
        <p:cxnSp>
          <p:nvCxnSpPr>
            <p:cNvPr id="8" name="直线连接符 7"/>
            <p:cNvCxnSpPr/>
            <p:nvPr/>
          </p:nvCxnSpPr>
          <p:spPr>
            <a:xfrm flipH="1">
              <a:off x="3843148" y="1811502"/>
              <a:ext cx="181468" cy="18047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线连接符 8"/>
            <p:cNvCxnSpPr/>
            <p:nvPr/>
          </p:nvCxnSpPr>
          <p:spPr>
            <a:xfrm flipH="1">
              <a:off x="3843148" y="1811502"/>
              <a:ext cx="360947" cy="3609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线连接符 9"/>
            <p:cNvCxnSpPr/>
            <p:nvPr/>
          </p:nvCxnSpPr>
          <p:spPr>
            <a:xfrm flipH="1">
              <a:off x="4023621" y="1811502"/>
              <a:ext cx="380480" cy="3609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flipH="1">
              <a:off x="4385563" y="1991976"/>
              <a:ext cx="179479" cy="1804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flipH="1">
              <a:off x="4204095" y="1811502"/>
              <a:ext cx="360947" cy="360948"/>
            </a:xfrm>
            <a:prstGeom prst="line">
              <a:avLst/>
            </a:prstGeom>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138402" y="2397312"/>
              <a:ext cx="1890970" cy="369332"/>
            </a:xfrm>
            <a:prstGeom prst="rect">
              <a:avLst/>
            </a:prstGeom>
            <a:noFill/>
          </p:spPr>
          <p:txBody>
            <a:bodyPr wrap="square" rtlCol="0">
              <a:spAutoFit/>
            </a:bodyPr>
            <a:lstStyle/>
            <a:p>
              <a:pPr algn="ctr"/>
              <a:r>
                <a:rPr kumimoji="1" lang="zh-CN" altLang="en-US" b="1" dirty="0">
                  <a:latin typeface="STKaiti" charset="-122"/>
                  <a:ea typeface="STKaiti" charset="-122"/>
                  <a:cs typeface="STKaiti" charset="-122"/>
                </a:rPr>
                <a:t>（</a:t>
              </a:r>
              <a:r>
                <a:rPr kumimoji="1" lang="en-US" altLang="zh-CN" b="1" dirty="0">
                  <a:latin typeface="STKaiti" charset="-122"/>
                  <a:ea typeface="STKaiti" charset="-122"/>
                  <a:cs typeface="STKaiti" charset="-122"/>
                </a:rPr>
                <a:t>b</a:t>
              </a:r>
              <a:r>
                <a:rPr kumimoji="1" lang="zh-CN" altLang="en-US" b="1" dirty="0">
                  <a:latin typeface="STKaiti" charset="-122"/>
                  <a:ea typeface="STKaiti" charset="-122"/>
                  <a:cs typeface="STKaiti" charset="-122"/>
                </a:rPr>
                <a:t>）非空表</a:t>
              </a:r>
            </a:p>
          </p:txBody>
        </p:sp>
        <p:sp>
          <p:nvSpPr>
            <p:cNvPr id="14" name="矩形 13"/>
            <p:cNvSpPr/>
            <p:nvPr/>
          </p:nvSpPr>
          <p:spPr>
            <a:xfrm>
              <a:off x="4588131" y="1806990"/>
              <a:ext cx="721894" cy="3609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endParaRPr>
            </a:p>
          </p:txBody>
        </p:sp>
        <p:cxnSp>
          <p:nvCxnSpPr>
            <p:cNvPr id="15" name="直线箭头连接符 14"/>
            <p:cNvCxnSpPr/>
            <p:nvPr/>
          </p:nvCxnSpPr>
          <p:spPr>
            <a:xfrm flipV="1">
              <a:off x="5148796" y="1987336"/>
              <a:ext cx="447182" cy="9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矩形 15"/>
                <p:cNvSpPr/>
                <p:nvPr/>
              </p:nvSpPr>
              <p:spPr>
                <a:xfrm>
                  <a:off x="5585584" y="1816142"/>
                  <a:ext cx="721894" cy="3609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i="1" smtClean="0">
                                <a:solidFill>
                                  <a:schemeClr val="tx1"/>
                                </a:solidFill>
                                <a:latin typeface="Cambria Math" panose="02040503050406030204" pitchFamily="18" charset="0"/>
                              </a:rPr>
                            </m:ctrlPr>
                          </m:sSubPr>
                          <m:e>
                            <m:r>
                              <a:rPr kumimoji="1" lang="en-US" altLang="zh-CN" b="0" i="1" smtClean="0">
                                <a:solidFill>
                                  <a:schemeClr val="tx1"/>
                                </a:solidFill>
                                <a:latin typeface="Cambria Math" charset="0"/>
                              </a:rPr>
                              <m:t>𝑎</m:t>
                            </m:r>
                          </m:e>
                          <m:sub>
                            <m:r>
                              <a:rPr kumimoji="1" lang="en-US" altLang="zh-CN" b="0" i="1" smtClean="0">
                                <a:solidFill>
                                  <a:schemeClr val="tx1"/>
                                </a:solidFill>
                                <a:latin typeface="Cambria Math" charset="0"/>
                              </a:rPr>
                              <m:t>1</m:t>
                            </m:r>
                          </m:sub>
                        </m:sSub>
                      </m:oMath>
                    </m:oMathPara>
                  </a14:m>
                  <a:endParaRPr kumimoji="1" lang="zh-CN" altLang="en-US" dirty="0">
                    <a:solidFill>
                      <a:schemeClr val="tx1"/>
                    </a:solidFill>
                  </a:endParaRPr>
                </a:p>
              </p:txBody>
            </p:sp>
          </mc:Choice>
          <mc:Fallback xmlns="">
            <p:sp>
              <p:nvSpPr>
                <p:cNvPr id="16" name="矩形 15"/>
                <p:cNvSpPr>
                  <a:spLocks noRot="1" noChangeAspect="1" noMove="1" noResize="1" noEditPoints="1" noAdjustHandles="1" noChangeArrowheads="1" noChangeShapeType="1" noTextEdit="1"/>
                </p:cNvSpPr>
                <p:nvPr/>
              </p:nvSpPr>
              <p:spPr>
                <a:xfrm>
                  <a:off x="5585584" y="1816142"/>
                  <a:ext cx="721894" cy="360948"/>
                </a:xfrm>
                <a:prstGeom prst="rect">
                  <a:avLst/>
                </a:prstGeom>
                <a:blipFill>
                  <a:blip r:embed="rId3"/>
                  <a:stretch>
                    <a:fillRect/>
                  </a:stretch>
                </a:blipFill>
              </p:spPr>
              <p:txBody>
                <a:bodyPr/>
                <a:lstStyle/>
                <a:p>
                  <a:r>
                    <a:rPr lang="zh-CN" altLang="en-US">
                      <a:noFill/>
                    </a:rPr>
                    <a:t> </a:t>
                  </a:r>
                </a:p>
              </p:txBody>
            </p:sp>
          </mc:Fallback>
        </mc:AlternateContent>
        <p:sp>
          <p:nvSpPr>
            <p:cNvPr id="17" name="矩形 16"/>
            <p:cNvSpPr/>
            <p:nvPr/>
          </p:nvSpPr>
          <p:spPr>
            <a:xfrm>
              <a:off x="6307478" y="1816142"/>
              <a:ext cx="721894" cy="3609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endParaRPr>
            </a:p>
          </p:txBody>
        </p:sp>
        <p:cxnSp>
          <p:nvCxnSpPr>
            <p:cNvPr id="18" name="直线箭头连接符 17"/>
            <p:cNvCxnSpPr/>
            <p:nvPr/>
          </p:nvCxnSpPr>
          <p:spPr>
            <a:xfrm flipV="1">
              <a:off x="6847902" y="1982696"/>
              <a:ext cx="447182" cy="9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899870" y="1798030"/>
              <a:ext cx="1500833" cy="369332"/>
            </a:xfrm>
            <a:prstGeom prst="rect">
              <a:avLst/>
            </a:prstGeom>
            <a:noFill/>
          </p:spPr>
          <p:txBody>
            <a:bodyPr wrap="square" rtlCol="0">
              <a:spAutoFit/>
            </a:bodyPr>
            <a:lstStyle/>
            <a:p>
              <a:pPr algn="ctr"/>
              <a:r>
                <a:rPr kumimoji="1" lang="mr-IN" altLang="zh-CN" b="1" dirty="0">
                  <a:latin typeface="STKaiti" charset="-122"/>
                  <a:ea typeface="STKaiti" charset="-122"/>
                  <a:cs typeface="STKaiti" charset="-122"/>
                </a:rPr>
                <a:t>…</a:t>
              </a:r>
              <a:endParaRPr kumimoji="1" lang="zh-CN" altLang="en-US" b="1" dirty="0">
                <a:latin typeface="STKaiti" charset="-122"/>
                <a:ea typeface="STKaiti" charset="-122"/>
                <a:cs typeface="STKaiti" charset="-122"/>
              </a:endParaRPr>
            </a:p>
          </p:txBody>
        </p:sp>
        <mc:AlternateContent xmlns:mc="http://schemas.openxmlformats.org/markup-compatibility/2006" xmlns:a14="http://schemas.microsoft.com/office/drawing/2010/main">
          <mc:Choice Requires="a14">
            <p:sp>
              <p:nvSpPr>
                <p:cNvPr id="20" name="矩形 19"/>
                <p:cNvSpPr/>
                <p:nvPr/>
              </p:nvSpPr>
              <p:spPr>
                <a:xfrm>
                  <a:off x="8234742" y="1811278"/>
                  <a:ext cx="721894" cy="3609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i="1" smtClean="0">
                                <a:solidFill>
                                  <a:schemeClr val="tx1"/>
                                </a:solidFill>
                                <a:latin typeface="Cambria Math" panose="02040503050406030204" pitchFamily="18" charset="0"/>
                              </a:rPr>
                            </m:ctrlPr>
                          </m:sSubPr>
                          <m:e>
                            <m:r>
                              <a:rPr kumimoji="1" lang="en-US" altLang="zh-CN" b="0" i="1" smtClean="0">
                                <a:solidFill>
                                  <a:schemeClr val="tx1"/>
                                </a:solidFill>
                                <a:latin typeface="Cambria Math" charset="0"/>
                              </a:rPr>
                              <m:t>𝑎</m:t>
                            </m:r>
                          </m:e>
                          <m:sub>
                            <m:r>
                              <a:rPr kumimoji="1" lang="en-US" altLang="zh-CN" b="0" i="1" smtClean="0">
                                <a:solidFill>
                                  <a:schemeClr val="tx1"/>
                                </a:solidFill>
                                <a:latin typeface="Cambria Math" charset="0"/>
                              </a:rPr>
                              <m:t>𝑛</m:t>
                            </m:r>
                          </m:sub>
                        </m:sSub>
                      </m:oMath>
                    </m:oMathPara>
                  </a14:m>
                  <a:endParaRPr kumimoji="1" lang="zh-CN" altLang="en-US" dirty="0">
                    <a:solidFill>
                      <a:schemeClr val="tx1"/>
                    </a:solidFill>
                  </a:endParaRPr>
                </a:p>
              </p:txBody>
            </p:sp>
          </mc:Choice>
          <mc:Fallback xmlns="">
            <p:sp>
              <p:nvSpPr>
                <p:cNvPr id="20" name="矩形 19"/>
                <p:cNvSpPr>
                  <a:spLocks noRot="1" noChangeAspect="1" noMove="1" noResize="1" noEditPoints="1" noAdjustHandles="1" noChangeArrowheads="1" noChangeShapeType="1" noTextEdit="1"/>
                </p:cNvSpPr>
                <p:nvPr/>
              </p:nvSpPr>
              <p:spPr>
                <a:xfrm>
                  <a:off x="8234742" y="1811278"/>
                  <a:ext cx="721894" cy="360948"/>
                </a:xfrm>
                <a:prstGeom prst="rect">
                  <a:avLst/>
                </a:prstGeom>
                <a:blipFill>
                  <a:blip r:embed="rId4"/>
                  <a:stretch>
                    <a:fillRect/>
                  </a:stretch>
                </a:blipFill>
              </p:spPr>
              <p:txBody>
                <a:bodyPr/>
                <a:lstStyle/>
                <a:p>
                  <a:r>
                    <a:rPr lang="zh-CN" altLang="en-US">
                      <a:noFill/>
                    </a:rPr>
                    <a:t> </a:t>
                  </a:r>
                </a:p>
              </p:txBody>
            </p:sp>
          </mc:Fallback>
        </mc:AlternateContent>
        <p:sp>
          <p:nvSpPr>
            <p:cNvPr id="21" name="矩形 20"/>
            <p:cNvSpPr/>
            <p:nvPr/>
          </p:nvSpPr>
          <p:spPr>
            <a:xfrm>
              <a:off x="8956636" y="1811278"/>
              <a:ext cx="721894" cy="3609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endParaRPr>
            </a:p>
          </p:txBody>
        </p:sp>
        <mc:AlternateContent xmlns:mc="http://schemas.openxmlformats.org/markup-compatibility/2006" xmlns:a14="http://schemas.microsoft.com/office/drawing/2010/main">
          <mc:Choice Requires="a14">
            <p:sp>
              <p:nvSpPr>
                <p:cNvPr id="22" name="矩形 21"/>
                <p:cNvSpPr/>
                <p:nvPr/>
              </p:nvSpPr>
              <p:spPr>
                <a:xfrm>
                  <a:off x="8961656" y="1820782"/>
                  <a:ext cx="721894" cy="3609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zh-CN" altLang="en-US" i="1" smtClean="0">
                            <a:solidFill>
                              <a:schemeClr val="tx1"/>
                            </a:solidFill>
                            <a:latin typeface="Cambria Math" charset="0"/>
                            <a:ea typeface="Cambria Math" charset="0"/>
                            <a:cs typeface="Cambria Math" charset="0"/>
                          </a:rPr>
                          <m:t>∧</m:t>
                        </m:r>
                      </m:oMath>
                    </m:oMathPara>
                  </a14:m>
                  <a:endParaRPr kumimoji="1" lang="zh-CN" altLang="en-US" dirty="0">
                    <a:solidFill>
                      <a:schemeClr val="tx1"/>
                    </a:solidFill>
                  </a:endParaRPr>
                </a:p>
              </p:txBody>
            </p:sp>
          </mc:Choice>
          <mc:Fallback xmlns="">
            <p:sp>
              <p:nvSpPr>
                <p:cNvPr id="22" name="矩形 21"/>
                <p:cNvSpPr>
                  <a:spLocks noRot="1" noChangeAspect="1" noMove="1" noResize="1" noEditPoints="1" noAdjustHandles="1" noChangeArrowheads="1" noChangeShapeType="1" noTextEdit="1"/>
                </p:cNvSpPr>
                <p:nvPr/>
              </p:nvSpPr>
              <p:spPr>
                <a:xfrm>
                  <a:off x="8961656" y="1820782"/>
                  <a:ext cx="721894" cy="360948"/>
                </a:xfrm>
                <a:prstGeom prst="rect">
                  <a:avLst/>
                </a:prstGeom>
                <a:blipFill>
                  <a:blip r:embed="rId5"/>
                  <a:stretch>
                    <a:fillRect/>
                  </a:stretch>
                </a:blipFill>
              </p:spPr>
              <p:txBody>
                <a:bodyPr/>
                <a:lstStyle/>
                <a:p>
                  <a:r>
                    <a:rPr lang="zh-CN" altLang="en-US">
                      <a:noFill/>
                    </a:rPr>
                    <a:t> </a:t>
                  </a:r>
                </a:p>
              </p:txBody>
            </p:sp>
          </mc:Fallback>
        </mc:AlternateContent>
        <p:cxnSp>
          <p:nvCxnSpPr>
            <p:cNvPr id="23" name="直线箭头连接符 22"/>
            <p:cNvCxnSpPr/>
            <p:nvPr/>
          </p:nvCxnSpPr>
          <p:spPr>
            <a:xfrm flipV="1">
              <a:off x="7897323" y="1996616"/>
              <a:ext cx="447182" cy="9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3" name="矩形 42"/>
              <p:cNvSpPr/>
              <p:nvPr/>
            </p:nvSpPr>
            <p:spPr>
              <a:xfrm>
                <a:off x="851389" y="1830496"/>
                <a:ext cx="721894" cy="3609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zh-CN" b="0" i="1" smtClean="0">
                          <a:solidFill>
                            <a:schemeClr val="tx1"/>
                          </a:solidFill>
                          <a:latin typeface="Cambria Math" charset="0"/>
                          <a:ea typeface="STKaiti" charset="-122"/>
                          <a:cs typeface="STKaiti" charset="-122"/>
                        </a:rPr>
                        <m:t>𝑑𝑎𝑡𝑎</m:t>
                      </m:r>
                    </m:oMath>
                  </m:oMathPara>
                </a14:m>
                <a:endParaRPr kumimoji="1" lang="zh-CN" altLang="en-US" dirty="0">
                  <a:solidFill>
                    <a:schemeClr val="tx1"/>
                  </a:solidFill>
                </a:endParaRPr>
              </a:p>
            </p:txBody>
          </p:sp>
        </mc:Choice>
        <mc:Fallback xmlns="">
          <p:sp>
            <p:nvSpPr>
              <p:cNvPr id="43" name="矩形 42"/>
              <p:cNvSpPr>
                <a:spLocks noRot="1" noChangeAspect="1" noMove="1" noResize="1" noEditPoints="1" noAdjustHandles="1" noChangeArrowheads="1" noChangeShapeType="1" noTextEdit="1"/>
              </p:cNvSpPr>
              <p:nvPr/>
            </p:nvSpPr>
            <p:spPr>
              <a:xfrm>
                <a:off x="851389" y="1830496"/>
                <a:ext cx="721894" cy="360948"/>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矩形 43"/>
              <p:cNvSpPr/>
              <p:nvPr/>
            </p:nvSpPr>
            <p:spPr>
              <a:xfrm>
                <a:off x="1573283" y="1830496"/>
                <a:ext cx="721894" cy="3609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zh-CN" b="0" i="1" smtClean="0">
                          <a:solidFill>
                            <a:schemeClr val="tx1"/>
                          </a:solidFill>
                          <a:latin typeface="Cambria Math" charset="0"/>
                          <a:ea typeface="STKaiti" charset="-122"/>
                          <a:cs typeface="STKaiti" charset="-122"/>
                        </a:rPr>
                        <m:t>𝑛𝑒𝑥𝑡</m:t>
                      </m:r>
                    </m:oMath>
                  </m:oMathPara>
                </a14:m>
                <a:endParaRPr kumimoji="1" lang="zh-CN" altLang="en-US" dirty="0">
                  <a:solidFill>
                    <a:schemeClr val="tx1"/>
                  </a:solidFill>
                </a:endParaRPr>
              </a:p>
            </p:txBody>
          </p:sp>
        </mc:Choice>
        <mc:Fallback xmlns="">
          <p:sp>
            <p:nvSpPr>
              <p:cNvPr id="44" name="矩形 43"/>
              <p:cNvSpPr>
                <a:spLocks noRot="1" noChangeAspect="1" noMove="1" noResize="1" noEditPoints="1" noAdjustHandles="1" noChangeArrowheads="1" noChangeShapeType="1" noTextEdit="1"/>
              </p:cNvSpPr>
              <p:nvPr/>
            </p:nvSpPr>
            <p:spPr>
              <a:xfrm>
                <a:off x="1573283" y="1830496"/>
                <a:ext cx="721894" cy="360948"/>
              </a:xfrm>
              <a:prstGeom prst="rect">
                <a:avLst/>
              </a:prstGeom>
              <a:blipFill rotWithShape="0">
                <a:blip r:embed="rId7"/>
                <a:stretch>
                  <a:fillRect/>
                </a:stretch>
              </a:blipFill>
            </p:spPr>
            <p:txBody>
              <a:bodyPr/>
              <a:lstStyle/>
              <a:p>
                <a:r>
                  <a:rPr lang="zh-CN" altLang="en-US">
                    <a:noFill/>
                  </a:rPr>
                  <a:t> </a:t>
                </a:r>
              </a:p>
            </p:txBody>
          </p:sp>
        </mc:Fallback>
      </mc:AlternateContent>
      <p:sp>
        <p:nvSpPr>
          <p:cNvPr id="45" name="文本框 44"/>
          <p:cNvSpPr txBox="1"/>
          <p:nvPr/>
        </p:nvSpPr>
        <p:spPr>
          <a:xfrm>
            <a:off x="551731" y="2296332"/>
            <a:ext cx="2433764" cy="400110"/>
          </a:xfrm>
          <a:prstGeom prst="rect">
            <a:avLst/>
          </a:prstGeom>
          <a:noFill/>
        </p:spPr>
        <p:txBody>
          <a:bodyPr wrap="square" rtlCol="0">
            <a:spAutoFit/>
          </a:bodyPr>
          <a:lstStyle/>
          <a:p>
            <a:r>
              <a:rPr kumimoji="1" lang="zh-CN" altLang="en-US" sz="2000" dirty="0">
                <a:latin typeface="STKaiti" charset="-122"/>
                <a:ea typeface="STKaiti" charset="-122"/>
                <a:cs typeface="STKaiti" charset="-122"/>
              </a:rPr>
              <a:t>单链表的结点结构</a:t>
            </a:r>
          </a:p>
        </p:txBody>
      </p:sp>
      <p:sp>
        <p:nvSpPr>
          <p:cNvPr id="46" name="文本框 45"/>
          <p:cNvSpPr txBox="1"/>
          <p:nvPr/>
        </p:nvSpPr>
        <p:spPr>
          <a:xfrm>
            <a:off x="851388" y="3171824"/>
            <a:ext cx="10098551" cy="2308324"/>
          </a:xfrm>
          <a:prstGeom prst="rect">
            <a:avLst/>
          </a:prstGeom>
          <a:noFill/>
        </p:spPr>
        <p:txBody>
          <a:bodyPr wrap="square" rtlCol="0">
            <a:spAutoFit/>
          </a:bodyPr>
          <a:lstStyle/>
          <a:p>
            <a:r>
              <a:rPr kumimoji="1" lang="zh-CN" altLang="en-US" sz="2400" dirty="0">
                <a:latin typeface="STKaiti" charset="-122"/>
                <a:ea typeface="STKaiti" charset="-122"/>
                <a:cs typeface="STKaiti" charset="-122"/>
              </a:rPr>
              <a:t>单链表的结点中只有一个指向其后继结点的指针域</a:t>
            </a:r>
            <a:r>
              <a:rPr kumimoji="1" lang="en-US" altLang="zh-CN" sz="2400" dirty="0">
                <a:latin typeface="STKaiti" charset="-122"/>
                <a:ea typeface="STKaiti" charset="-122"/>
                <a:cs typeface="STKaiti" charset="-122"/>
              </a:rPr>
              <a:t>next</a:t>
            </a:r>
            <a:r>
              <a:rPr kumimoji="1" lang="zh-CN" altLang="en-US" sz="2400" dirty="0">
                <a:latin typeface="STKaiti" charset="-122"/>
                <a:ea typeface="STKaiti" charset="-122"/>
                <a:cs typeface="STKaiti" charset="-122"/>
              </a:rPr>
              <a:t>，对于求指定结点的后继结点的需求，时间复杂度仅为</a:t>
            </a:r>
            <a:r>
              <a:rPr kumimoji="1" lang="en-US" altLang="zh-CN" sz="2400" dirty="0">
                <a:latin typeface="STKaiti" charset="-122"/>
                <a:ea typeface="STKaiti" charset="-122"/>
                <a:cs typeface="STKaiti" charset="-122"/>
              </a:rPr>
              <a:t>O(1)</a:t>
            </a:r>
            <a:r>
              <a:rPr kumimoji="1" lang="zh-CN" altLang="en-US" sz="2400" dirty="0">
                <a:latin typeface="STKaiti" charset="-122"/>
                <a:ea typeface="STKaiti" charset="-122"/>
                <a:cs typeface="STKaiti" charset="-122"/>
              </a:rPr>
              <a:t>；但是如果求前驱只能从链表的头指针开始，顺着各结点的</a:t>
            </a:r>
            <a:r>
              <a:rPr kumimoji="1" lang="en-US" altLang="zh-CN" sz="2400" dirty="0">
                <a:latin typeface="STKaiti" charset="-122"/>
                <a:ea typeface="STKaiti" charset="-122"/>
                <a:cs typeface="STKaiti" charset="-122"/>
              </a:rPr>
              <a:t>next</a:t>
            </a:r>
            <a:r>
              <a:rPr kumimoji="1" lang="zh-CN" altLang="en-US" sz="2400" dirty="0">
                <a:latin typeface="STKaiti" charset="-122"/>
                <a:ea typeface="STKaiti" charset="-122"/>
                <a:cs typeface="STKaiti" charset="-122"/>
              </a:rPr>
              <a:t>域进行，时间复杂度为</a:t>
            </a:r>
            <a:r>
              <a:rPr kumimoji="1" lang="en-US" altLang="zh-CN" sz="2400" dirty="0">
                <a:latin typeface="STKaiti" charset="-122"/>
                <a:ea typeface="STKaiti" charset="-122"/>
                <a:cs typeface="STKaiti" charset="-122"/>
              </a:rPr>
              <a:t>O(n)</a:t>
            </a:r>
          </a:p>
          <a:p>
            <a:endParaRPr kumimoji="1" lang="en-US" altLang="zh-CN" sz="2400" dirty="0">
              <a:latin typeface="STKaiti" charset="-122"/>
              <a:ea typeface="STKaiti" charset="-122"/>
              <a:cs typeface="STKaiti" charset="-122"/>
            </a:endParaRPr>
          </a:p>
          <a:p>
            <a:r>
              <a:rPr kumimoji="1" lang="zh-CN" altLang="en-US" sz="2400" dirty="0">
                <a:latin typeface="STKaiti" charset="-122"/>
                <a:ea typeface="STKaiti" charset="-122"/>
                <a:cs typeface="STKaiti" charset="-122"/>
              </a:rPr>
              <a:t>循环单链表虽然可以从表中任意结点找到其他结点，但找前驱的操作还是需要遍历整个链表，时间复杂度为</a:t>
            </a:r>
            <a:r>
              <a:rPr kumimoji="1" lang="en-US" altLang="zh-CN" sz="2400" dirty="0">
                <a:latin typeface="STKaiti" charset="-122"/>
                <a:ea typeface="STKaiti" charset="-122"/>
                <a:cs typeface="STKaiti" charset="-122"/>
              </a:rPr>
              <a:t>O(n)</a:t>
            </a:r>
            <a:endParaRPr kumimoji="1" lang="zh-CN" altLang="en-US" sz="2400" dirty="0">
              <a:latin typeface="STKaiti" charset="-122"/>
              <a:ea typeface="STKaiti" charset="-122"/>
              <a:cs typeface="STKaiti" charset="-122"/>
            </a:endParaRPr>
          </a:p>
        </p:txBody>
      </p:sp>
      <p:sp>
        <p:nvSpPr>
          <p:cNvPr id="25" name="标题 1">
            <a:extLst>
              <a:ext uri="{FF2B5EF4-FFF2-40B4-BE49-F238E27FC236}">
                <a16:creationId xmlns:a16="http://schemas.microsoft.com/office/drawing/2014/main" id="{BFD5B474-DD7C-983E-E6BD-1B4426FA37CA}"/>
              </a:ext>
            </a:extLst>
          </p:cNvPr>
          <p:cNvSpPr>
            <a:spLocks noGrp="1"/>
          </p:cNvSpPr>
          <p:nvPr>
            <p:ph type="title"/>
          </p:nvPr>
        </p:nvSpPr>
        <p:spPr>
          <a:xfrm>
            <a:off x="0" y="0"/>
            <a:ext cx="8596668" cy="807192"/>
          </a:xfrm>
        </p:spPr>
        <p:txBody>
          <a:bodyPr>
            <a:normAutofit/>
          </a:bodyPr>
          <a:lstStyle/>
          <a:p>
            <a:r>
              <a:rPr kumimoji="1" lang="zh-CN" altLang="en-US" sz="4000" b="1" dirty="0">
                <a:solidFill>
                  <a:schemeClr val="tx2"/>
                </a:solidFill>
                <a:latin typeface="STKaiti" charset="-122"/>
                <a:ea typeface="STKaiti" charset="-122"/>
                <a:cs typeface="STKaiti" charset="-122"/>
              </a:rPr>
              <a:t>第</a:t>
            </a:r>
            <a:r>
              <a:rPr kumimoji="1" lang="en-US" altLang="zh-CN" sz="4000" b="1" dirty="0">
                <a:solidFill>
                  <a:schemeClr val="tx2"/>
                </a:solidFill>
                <a:latin typeface="STKaiti" charset="-122"/>
                <a:ea typeface="STKaiti" charset="-122"/>
                <a:cs typeface="STKaiti" charset="-122"/>
              </a:rPr>
              <a:t>2</a:t>
            </a:r>
            <a:r>
              <a:rPr kumimoji="1" lang="zh-CN" altLang="en-US" sz="4000" b="1" dirty="0">
                <a:solidFill>
                  <a:schemeClr val="tx2"/>
                </a:solidFill>
                <a:latin typeface="STKaiti" charset="-122"/>
                <a:ea typeface="STKaiti" charset="-122"/>
                <a:cs typeface="STKaiti" charset="-122"/>
              </a:rPr>
              <a:t>章 线性结构</a:t>
            </a:r>
            <a:r>
              <a:rPr kumimoji="1" lang="en-US" altLang="zh-CN" sz="4000" b="1" dirty="0">
                <a:solidFill>
                  <a:schemeClr val="tx2"/>
                </a:solidFill>
                <a:latin typeface="STKaiti" charset="-122"/>
                <a:ea typeface="STKaiti" charset="-122"/>
                <a:cs typeface="STKaiti" charset="-122"/>
              </a:rPr>
              <a:t>——</a:t>
            </a:r>
            <a:r>
              <a:rPr kumimoji="1" lang="zh-CN" altLang="en-US" sz="4000" b="1" dirty="0">
                <a:solidFill>
                  <a:schemeClr val="tx2"/>
                </a:solidFill>
                <a:latin typeface="STKaiti" charset="-122"/>
                <a:ea typeface="STKaiti" charset="-122"/>
                <a:cs typeface="STKaiti" charset="-122"/>
              </a:rPr>
              <a:t>双向链表</a:t>
            </a:r>
            <a:endParaRPr kumimoji="1" lang="zh-CN" altLang="en-US" sz="4000" b="1" dirty="0">
              <a:latin typeface="STKaiti" charset="-122"/>
              <a:ea typeface="STKaiti" charset="-122"/>
              <a:cs typeface="STKaiti" charset="-122"/>
            </a:endParaRPr>
          </a:p>
        </p:txBody>
      </p:sp>
    </p:spTree>
    <p:extLst>
      <p:ext uri="{BB962C8B-B14F-4D97-AF65-F5344CB8AC3E}">
        <p14:creationId xmlns:p14="http://schemas.microsoft.com/office/powerpoint/2010/main" val="2544362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a:extLst>
              <a:ext uri="{FF2B5EF4-FFF2-40B4-BE49-F238E27FC236}">
                <a16:creationId xmlns:a16="http://schemas.microsoft.com/office/drawing/2014/main" id="{92D2DD52-93FE-7547-B1DB-C295002913FA}"/>
              </a:ext>
            </a:extLst>
          </p:cNvPr>
          <p:cNvGrpSpPr/>
          <p:nvPr/>
        </p:nvGrpSpPr>
        <p:grpSpPr>
          <a:xfrm>
            <a:off x="63253" y="1827229"/>
            <a:ext cx="3125717" cy="968989"/>
            <a:chOff x="63253" y="1827229"/>
            <a:chExt cx="3125717" cy="968989"/>
          </a:xfrm>
        </p:grpSpPr>
        <mc:AlternateContent xmlns:mc="http://schemas.openxmlformats.org/markup-compatibility/2006" xmlns:a14="http://schemas.microsoft.com/office/drawing/2010/main">
          <mc:Choice Requires="a14">
            <p:sp>
              <p:nvSpPr>
                <p:cNvPr id="43" name="矩形 42"/>
                <p:cNvSpPr/>
                <p:nvPr/>
              </p:nvSpPr>
              <p:spPr>
                <a:xfrm>
                  <a:off x="1337169" y="1830496"/>
                  <a:ext cx="721894" cy="3609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zh-CN" b="1" i="1" smtClean="0">
                            <a:solidFill>
                              <a:schemeClr val="tx1"/>
                            </a:solidFill>
                            <a:latin typeface="Cambria Math" charset="0"/>
                            <a:ea typeface="STKaiti" charset="-122"/>
                            <a:cs typeface="STKaiti" charset="-122"/>
                          </a:rPr>
                          <m:t>𝒅𝒂𝒕𝒂</m:t>
                        </m:r>
                      </m:oMath>
                    </m:oMathPara>
                  </a14:m>
                  <a:endParaRPr kumimoji="1" lang="zh-CN" altLang="en-US" b="1" dirty="0">
                    <a:solidFill>
                      <a:schemeClr val="tx1"/>
                    </a:solidFill>
                  </a:endParaRPr>
                </a:p>
              </p:txBody>
            </p:sp>
          </mc:Choice>
          <mc:Fallback xmlns="">
            <p:sp>
              <p:nvSpPr>
                <p:cNvPr id="43" name="矩形 42"/>
                <p:cNvSpPr>
                  <a:spLocks noRot="1" noChangeAspect="1" noMove="1" noResize="1" noEditPoints="1" noAdjustHandles="1" noChangeArrowheads="1" noChangeShapeType="1" noTextEdit="1"/>
                </p:cNvSpPr>
                <p:nvPr/>
              </p:nvSpPr>
              <p:spPr>
                <a:xfrm>
                  <a:off x="1337169" y="1830496"/>
                  <a:ext cx="721894" cy="360948"/>
                </a:xfrm>
                <a:prstGeom prst="rect">
                  <a:avLst/>
                </a:prstGeom>
                <a:blipFill>
                  <a:blip r:embed="rId2"/>
                  <a:stretch>
                    <a:fillRect l="-16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矩形 43"/>
                <p:cNvSpPr/>
                <p:nvPr/>
              </p:nvSpPr>
              <p:spPr>
                <a:xfrm>
                  <a:off x="2059063" y="1830496"/>
                  <a:ext cx="721894" cy="3609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zh-CN" b="1" i="1" smtClean="0">
                            <a:solidFill>
                              <a:schemeClr val="tx1"/>
                            </a:solidFill>
                            <a:latin typeface="Cambria Math" charset="0"/>
                            <a:ea typeface="STKaiti" charset="-122"/>
                            <a:cs typeface="STKaiti" charset="-122"/>
                          </a:rPr>
                          <m:t>𝒏𝒆𝒙𝒕</m:t>
                        </m:r>
                      </m:oMath>
                    </m:oMathPara>
                  </a14:m>
                  <a:endParaRPr kumimoji="1" lang="zh-CN" altLang="en-US" b="1" dirty="0">
                    <a:solidFill>
                      <a:schemeClr val="tx1"/>
                    </a:solidFill>
                  </a:endParaRPr>
                </a:p>
              </p:txBody>
            </p:sp>
          </mc:Choice>
          <mc:Fallback xmlns="">
            <p:sp>
              <p:nvSpPr>
                <p:cNvPr id="44" name="矩形 43"/>
                <p:cNvSpPr>
                  <a:spLocks noRot="1" noChangeAspect="1" noMove="1" noResize="1" noEditPoints="1" noAdjustHandles="1" noChangeArrowheads="1" noChangeShapeType="1" noTextEdit="1"/>
                </p:cNvSpPr>
                <p:nvPr/>
              </p:nvSpPr>
              <p:spPr>
                <a:xfrm>
                  <a:off x="2059063" y="1830496"/>
                  <a:ext cx="721894" cy="360948"/>
                </a:xfrm>
                <a:prstGeom prst="rect">
                  <a:avLst/>
                </a:prstGeom>
                <a:blipFill>
                  <a:blip r:embed="rId3"/>
                  <a:stretch>
                    <a:fillRect/>
                  </a:stretch>
                </a:blipFill>
              </p:spPr>
              <p:txBody>
                <a:bodyPr/>
                <a:lstStyle/>
                <a:p>
                  <a:r>
                    <a:rPr lang="zh-CN" altLang="en-US">
                      <a:noFill/>
                    </a:rPr>
                    <a:t> </a:t>
                  </a:r>
                </a:p>
              </p:txBody>
            </p:sp>
          </mc:Fallback>
        </mc:AlternateContent>
        <p:sp>
          <p:nvSpPr>
            <p:cNvPr id="45" name="文本框 44"/>
            <p:cNvSpPr txBox="1"/>
            <p:nvPr/>
          </p:nvSpPr>
          <p:spPr>
            <a:xfrm>
              <a:off x="63253" y="2396108"/>
              <a:ext cx="3125717"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a:t>
              </a:r>
              <a:r>
                <a:rPr kumimoji="1" lang="en-US" altLang="zh-CN" sz="2000" b="1" dirty="0">
                  <a:latin typeface="STKaiti" charset="-122"/>
                  <a:ea typeface="STKaiti" charset="-122"/>
                  <a:cs typeface="STKaiti" charset="-122"/>
                </a:rPr>
                <a:t>a</a:t>
              </a:r>
              <a:r>
                <a:rPr kumimoji="1" lang="zh-CN" altLang="en-US" sz="2000" b="1" dirty="0">
                  <a:latin typeface="STKaiti" charset="-122"/>
                  <a:ea typeface="STKaiti" charset="-122"/>
                  <a:cs typeface="STKaiti" charset="-122"/>
                </a:rPr>
                <a:t>）双向链表的结点结构</a:t>
              </a:r>
            </a:p>
          </p:txBody>
        </p:sp>
        <mc:AlternateContent xmlns:mc="http://schemas.openxmlformats.org/markup-compatibility/2006" xmlns:a14="http://schemas.microsoft.com/office/drawing/2010/main">
          <mc:Choice Requires="a14">
            <p:sp>
              <p:nvSpPr>
                <p:cNvPr id="27" name="矩形 26"/>
                <p:cNvSpPr/>
                <p:nvPr/>
              </p:nvSpPr>
              <p:spPr>
                <a:xfrm>
                  <a:off x="603731" y="1827229"/>
                  <a:ext cx="721894" cy="3609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zh-CN" b="1" i="1" smtClean="0">
                            <a:solidFill>
                              <a:schemeClr val="tx1"/>
                            </a:solidFill>
                            <a:latin typeface="Cambria Math" charset="0"/>
                            <a:ea typeface="STKaiti" charset="-122"/>
                            <a:cs typeface="STKaiti" charset="-122"/>
                          </a:rPr>
                          <m:t>𝒑𝒓𝒊𝒐𝒓</m:t>
                        </m:r>
                      </m:oMath>
                    </m:oMathPara>
                  </a14:m>
                  <a:endParaRPr kumimoji="1" lang="zh-CN" altLang="en-US" b="1" dirty="0">
                    <a:solidFill>
                      <a:schemeClr val="tx1"/>
                    </a:solidFill>
                  </a:endParaRPr>
                </a:p>
              </p:txBody>
            </p:sp>
          </mc:Choice>
          <mc:Fallback xmlns="">
            <p:sp>
              <p:nvSpPr>
                <p:cNvPr id="27" name="矩形 26"/>
                <p:cNvSpPr>
                  <a:spLocks noRot="1" noChangeAspect="1" noMove="1" noResize="1" noEditPoints="1" noAdjustHandles="1" noChangeArrowheads="1" noChangeShapeType="1" noTextEdit="1"/>
                </p:cNvSpPr>
                <p:nvPr/>
              </p:nvSpPr>
              <p:spPr>
                <a:xfrm>
                  <a:off x="603731" y="1827229"/>
                  <a:ext cx="721894" cy="360948"/>
                </a:xfrm>
                <a:prstGeom prst="rect">
                  <a:avLst/>
                </a:prstGeom>
                <a:blipFill>
                  <a:blip r:embed="rId4"/>
                  <a:stretch>
                    <a:fillRect l="-12281" b="-13793"/>
                  </a:stretch>
                </a:blipFill>
                <a:ln>
                  <a:solidFill>
                    <a:srgbClr val="FF0000"/>
                  </a:solidFill>
                </a:ln>
              </p:spPr>
              <p:txBody>
                <a:bodyPr/>
                <a:lstStyle/>
                <a:p>
                  <a:r>
                    <a:rPr lang="zh-CN" altLang="en-US">
                      <a:noFill/>
                    </a:rPr>
                    <a:t> </a:t>
                  </a:r>
                </a:p>
              </p:txBody>
            </p:sp>
          </mc:Fallback>
        </mc:AlternateContent>
      </p:grpSp>
      <p:grpSp>
        <p:nvGrpSpPr>
          <p:cNvPr id="51" name="组合 50">
            <a:extLst>
              <a:ext uri="{FF2B5EF4-FFF2-40B4-BE49-F238E27FC236}">
                <a16:creationId xmlns:a16="http://schemas.microsoft.com/office/drawing/2014/main" id="{80AAD96C-3937-E24F-8E81-24C80CF29CD0}"/>
              </a:ext>
            </a:extLst>
          </p:cNvPr>
          <p:cNvGrpSpPr/>
          <p:nvPr/>
        </p:nvGrpSpPr>
        <p:grpSpPr>
          <a:xfrm>
            <a:off x="624830" y="3091035"/>
            <a:ext cx="2715161" cy="1234237"/>
            <a:chOff x="624830" y="3091035"/>
            <a:chExt cx="2715161" cy="1234237"/>
          </a:xfrm>
        </p:grpSpPr>
        <p:sp>
          <p:nvSpPr>
            <p:cNvPr id="28" name="矩形 27"/>
            <p:cNvSpPr/>
            <p:nvPr/>
          </p:nvSpPr>
          <p:spPr>
            <a:xfrm>
              <a:off x="1896203" y="3370130"/>
              <a:ext cx="721894" cy="3609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solidFill>
                  <a:schemeClr val="tx1"/>
                </a:solidFill>
              </a:endParaRPr>
            </a:p>
          </p:txBody>
        </p:sp>
        <mc:AlternateContent xmlns:mc="http://schemas.openxmlformats.org/markup-compatibility/2006" xmlns:a14="http://schemas.microsoft.com/office/drawing/2010/main">
          <mc:Choice Requires="a14">
            <p:sp>
              <p:nvSpPr>
                <p:cNvPr id="29" name="矩形 28"/>
                <p:cNvSpPr/>
                <p:nvPr/>
              </p:nvSpPr>
              <p:spPr>
                <a:xfrm>
                  <a:off x="2618097" y="3370130"/>
                  <a:ext cx="721894" cy="3609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zh-CN" altLang="en-US" b="1" i="1" smtClean="0">
                            <a:solidFill>
                              <a:schemeClr val="tx1"/>
                            </a:solidFill>
                            <a:latin typeface="Cambria Math" charset="0"/>
                            <a:ea typeface="Cambria Math" charset="0"/>
                            <a:cs typeface="Cambria Math" charset="0"/>
                          </a:rPr>
                          <m:t>∧</m:t>
                        </m:r>
                      </m:oMath>
                    </m:oMathPara>
                  </a14:m>
                  <a:endParaRPr kumimoji="1" lang="zh-CN" altLang="en-US" b="1" dirty="0">
                    <a:solidFill>
                      <a:schemeClr val="tx1"/>
                    </a:solidFill>
                  </a:endParaRPr>
                </a:p>
              </p:txBody>
            </p:sp>
          </mc:Choice>
          <mc:Fallback xmlns="">
            <p:sp>
              <p:nvSpPr>
                <p:cNvPr id="29" name="矩形 28"/>
                <p:cNvSpPr>
                  <a:spLocks noRot="1" noChangeAspect="1" noMove="1" noResize="1" noEditPoints="1" noAdjustHandles="1" noChangeArrowheads="1" noChangeShapeType="1" noTextEdit="1"/>
                </p:cNvSpPr>
                <p:nvPr/>
              </p:nvSpPr>
              <p:spPr>
                <a:xfrm>
                  <a:off x="2618097" y="3370130"/>
                  <a:ext cx="721894" cy="360948"/>
                </a:xfrm>
                <a:prstGeom prst="rect">
                  <a:avLst/>
                </a:prstGeom>
                <a:blipFill>
                  <a:blip r:embed="rId5"/>
                  <a:stretch>
                    <a:fillRect/>
                  </a:stretch>
                </a:blipFill>
              </p:spPr>
              <p:txBody>
                <a:bodyPr/>
                <a:lstStyle/>
                <a:p>
                  <a:r>
                    <a:rPr lang="zh-CN" altLang="en-US">
                      <a:noFill/>
                    </a:rPr>
                    <a:t> </a:t>
                  </a:r>
                </a:p>
              </p:txBody>
            </p:sp>
          </mc:Fallback>
        </mc:AlternateContent>
        <p:cxnSp>
          <p:nvCxnSpPr>
            <p:cNvPr id="30" name="直线箭头连接符 29"/>
            <p:cNvCxnSpPr/>
            <p:nvPr/>
          </p:nvCxnSpPr>
          <p:spPr>
            <a:xfrm flipV="1">
              <a:off x="720360" y="3550604"/>
              <a:ext cx="447182" cy="9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矩形 30"/>
                <p:cNvSpPr/>
                <p:nvPr/>
              </p:nvSpPr>
              <p:spPr>
                <a:xfrm>
                  <a:off x="624830" y="3091035"/>
                  <a:ext cx="381771"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kumimoji="1" lang="en-US" altLang="zh-CN" b="1" i="1" smtClean="0">
                            <a:latin typeface="Cambria Math" charset="0"/>
                            <a:ea typeface="STKaiti" charset="-122"/>
                            <a:cs typeface="STKaiti" charset="-122"/>
                          </a:rPr>
                          <m:t>𝑳</m:t>
                        </m:r>
                      </m:oMath>
                    </m:oMathPara>
                  </a14:m>
                  <a:endParaRPr kumimoji="1" lang="zh-CN" altLang="en-US" b="1" dirty="0"/>
                </a:p>
              </p:txBody>
            </p:sp>
          </mc:Choice>
          <mc:Fallback xmlns="">
            <p:sp>
              <p:nvSpPr>
                <p:cNvPr id="31" name="矩形 30"/>
                <p:cNvSpPr>
                  <a:spLocks noRot="1" noChangeAspect="1" noMove="1" noResize="1" noEditPoints="1" noAdjustHandles="1" noChangeArrowheads="1" noChangeShapeType="1" noTextEdit="1"/>
                </p:cNvSpPr>
                <p:nvPr/>
              </p:nvSpPr>
              <p:spPr>
                <a:xfrm>
                  <a:off x="624830" y="3091035"/>
                  <a:ext cx="381771" cy="369332"/>
                </a:xfrm>
                <a:prstGeom prst="rect">
                  <a:avLst/>
                </a:prstGeom>
                <a:blipFill>
                  <a:blip r:embed="rId6"/>
                  <a:stretch>
                    <a:fillRect/>
                  </a:stretch>
                </a:blipFill>
              </p:spPr>
              <p:txBody>
                <a:bodyPr/>
                <a:lstStyle/>
                <a:p>
                  <a:r>
                    <a:rPr lang="zh-CN" altLang="en-US">
                      <a:noFill/>
                    </a:rPr>
                    <a:t> </a:t>
                  </a:r>
                </a:p>
              </p:txBody>
            </p:sp>
          </mc:Fallback>
        </mc:AlternateContent>
        <p:cxnSp>
          <p:nvCxnSpPr>
            <p:cNvPr id="32" name="直线连接符 31"/>
            <p:cNvCxnSpPr/>
            <p:nvPr/>
          </p:nvCxnSpPr>
          <p:spPr>
            <a:xfrm flipH="1">
              <a:off x="1896203" y="3370130"/>
              <a:ext cx="181468" cy="1804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线连接符 32"/>
            <p:cNvCxnSpPr/>
            <p:nvPr/>
          </p:nvCxnSpPr>
          <p:spPr>
            <a:xfrm flipH="1">
              <a:off x="1896203" y="3370130"/>
              <a:ext cx="360947" cy="3609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线连接符 33"/>
            <p:cNvCxnSpPr/>
            <p:nvPr/>
          </p:nvCxnSpPr>
          <p:spPr>
            <a:xfrm flipH="1">
              <a:off x="2076676" y="3370130"/>
              <a:ext cx="380480" cy="3609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线连接符 34"/>
            <p:cNvCxnSpPr/>
            <p:nvPr/>
          </p:nvCxnSpPr>
          <p:spPr>
            <a:xfrm flipH="1">
              <a:off x="2438618" y="3550604"/>
              <a:ext cx="179479" cy="1804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线连接符 35"/>
            <p:cNvCxnSpPr/>
            <p:nvPr/>
          </p:nvCxnSpPr>
          <p:spPr>
            <a:xfrm flipH="1">
              <a:off x="2257150" y="3370130"/>
              <a:ext cx="360947" cy="360948"/>
            </a:xfrm>
            <a:prstGeom prst="line">
              <a:avLst/>
            </a:prstGeom>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720360" y="3955940"/>
              <a:ext cx="1890970" cy="369332"/>
            </a:xfrm>
            <a:prstGeom prst="rect">
              <a:avLst/>
            </a:prstGeom>
            <a:noFill/>
          </p:spPr>
          <p:txBody>
            <a:bodyPr wrap="square" rtlCol="0">
              <a:spAutoFit/>
            </a:bodyPr>
            <a:lstStyle/>
            <a:p>
              <a:pPr algn="ctr"/>
              <a:r>
                <a:rPr kumimoji="1" lang="zh-CN" altLang="en-US" b="1" dirty="0">
                  <a:latin typeface="STKaiti" charset="-122"/>
                  <a:ea typeface="STKaiti" charset="-122"/>
                  <a:cs typeface="STKaiti" charset="-122"/>
                </a:rPr>
                <a:t>（</a:t>
              </a:r>
              <a:r>
                <a:rPr kumimoji="1" lang="en-US" altLang="zh-CN" b="1" dirty="0">
                  <a:latin typeface="STKaiti" charset="-122"/>
                  <a:ea typeface="STKaiti" charset="-122"/>
                  <a:cs typeface="STKaiti" charset="-122"/>
                </a:rPr>
                <a:t>b</a:t>
              </a:r>
              <a:r>
                <a:rPr kumimoji="1" lang="zh-CN" altLang="en-US" b="1" dirty="0">
                  <a:latin typeface="STKaiti" charset="-122"/>
                  <a:ea typeface="STKaiti" charset="-122"/>
                  <a:cs typeface="STKaiti" charset="-122"/>
                </a:rPr>
                <a:t>）空表</a:t>
              </a:r>
            </a:p>
          </p:txBody>
        </p:sp>
        <mc:AlternateContent xmlns:mc="http://schemas.openxmlformats.org/markup-compatibility/2006" xmlns:a14="http://schemas.microsoft.com/office/drawing/2010/main">
          <mc:Choice Requires="a14">
            <p:sp>
              <p:nvSpPr>
                <p:cNvPr id="38" name="矩形 37"/>
                <p:cNvSpPr/>
                <p:nvPr/>
              </p:nvSpPr>
              <p:spPr>
                <a:xfrm>
                  <a:off x="1179553" y="3365122"/>
                  <a:ext cx="721894" cy="3609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zh-CN" altLang="en-US" b="1" i="1" smtClean="0">
                            <a:solidFill>
                              <a:schemeClr val="tx1"/>
                            </a:solidFill>
                            <a:latin typeface="Cambria Math" charset="0"/>
                            <a:ea typeface="Cambria Math" charset="0"/>
                            <a:cs typeface="Cambria Math" charset="0"/>
                          </a:rPr>
                          <m:t>∧</m:t>
                        </m:r>
                      </m:oMath>
                    </m:oMathPara>
                  </a14:m>
                  <a:endParaRPr kumimoji="1" lang="zh-CN" altLang="en-US" b="1" dirty="0">
                    <a:solidFill>
                      <a:schemeClr val="tx1"/>
                    </a:solidFill>
                  </a:endParaRPr>
                </a:p>
              </p:txBody>
            </p:sp>
          </mc:Choice>
          <mc:Fallback xmlns="">
            <p:sp>
              <p:nvSpPr>
                <p:cNvPr id="38" name="矩形 37"/>
                <p:cNvSpPr>
                  <a:spLocks noRot="1" noChangeAspect="1" noMove="1" noResize="1" noEditPoints="1" noAdjustHandles="1" noChangeArrowheads="1" noChangeShapeType="1" noTextEdit="1"/>
                </p:cNvSpPr>
                <p:nvPr/>
              </p:nvSpPr>
              <p:spPr>
                <a:xfrm>
                  <a:off x="1179553" y="3365122"/>
                  <a:ext cx="721894" cy="360948"/>
                </a:xfrm>
                <a:prstGeom prst="rect">
                  <a:avLst/>
                </a:prstGeom>
                <a:blipFill>
                  <a:blip r:embed="rId7"/>
                  <a:stretch>
                    <a:fillRect/>
                  </a:stretch>
                </a:blipFill>
                <a:ln>
                  <a:solidFill>
                    <a:srgbClr val="FF0000"/>
                  </a:solidFill>
                </a:ln>
              </p:spPr>
              <p:txBody>
                <a:bodyPr/>
                <a:lstStyle/>
                <a:p>
                  <a:r>
                    <a:rPr lang="zh-CN" altLang="en-US">
                      <a:noFill/>
                    </a:rPr>
                    <a:t> </a:t>
                  </a:r>
                </a:p>
              </p:txBody>
            </p:sp>
          </mc:Fallback>
        </mc:AlternateContent>
      </p:grpSp>
      <p:sp>
        <p:nvSpPr>
          <p:cNvPr id="41" name="文本框 40"/>
          <p:cNvSpPr txBox="1"/>
          <p:nvPr/>
        </p:nvSpPr>
        <p:spPr>
          <a:xfrm>
            <a:off x="180614" y="4719606"/>
            <a:ext cx="12011386" cy="1200329"/>
          </a:xfrm>
          <a:prstGeom prst="rect">
            <a:avLst/>
          </a:prstGeom>
          <a:noFill/>
        </p:spPr>
        <p:txBody>
          <a:bodyPr wrap="square" rtlCol="0">
            <a:spAutoFit/>
          </a:bodyPr>
          <a:lstStyle/>
          <a:p>
            <a:r>
              <a:rPr kumimoji="1" lang="zh-CN" altLang="en-US" sz="2400" dirty="0">
                <a:latin typeface="STKaiti" charset="-122"/>
                <a:ea typeface="STKaiti" charset="-122"/>
                <a:cs typeface="STKaiti" charset="-122"/>
              </a:rPr>
              <a:t>双向链表在数据结构设计方面为每个结点新加一个指向直接前驱的指针域。</a:t>
            </a:r>
            <a:endParaRPr kumimoji="1" lang="en-US" altLang="zh-CN" sz="2400" dirty="0">
              <a:latin typeface="STKaiti" charset="-122"/>
              <a:ea typeface="STKaiti" charset="-122"/>
              <a:cs typeface="STKaiti" charset="-122"/>
            </a:endParaRPr>
          </a:p>
          <a:p>
            <a:r>
              <a:rPr kumimoji="1" lang="zh-CN" altLang="en-US" sz="2400" dirty="0">
                <a:latin typeface="STKaiti" charset="-122"/>
                <a:ea typeface="STKaiti" charset="-122"/>
                <a:cs typeface="STKaiti" charset="-122"/>
              </a:rPr>
              <a:t>与单链表相比，每个结点多占用一个指针所需的空间，但是找直接前驱的时间复杂度为</a:t>
            </a:r>
            <a:r>
              <a:rPr kumimoji="1" lang="en-US" altLang="zh-CN" sz="2400" dirty="0">
                <a:latin typeface="STKaiti" charset="-122"/>
                <a:ea typeface="STKaiti" charset="-122"/>
                <a:cs typeface="STKaiti" charset="-122"/>
              </a:rPr>
              <a:t>O(1)</a:t>
            </a:r>
            <a:r>
              <a:rPr kumimoji="1" lang="zh-CN" altLang="en-US" sz="2400" dirty="0">
                <a:latin typeface="STKaiti" charset="-122"/>
                <a:ea typeface="STKaiti" charset="-122"/>
                <a:cs typeface="STKaiti" charset="-122"/>
              </a:rPr>
              <a:t>，是一种用空间换时间的处理策略。</a:t>
            </a:r>
          </a:p>
        </p:txBody>
      </p:sp>
      <p:grpSp>
        <p:nvGrpSpPr>
          <p:cNvPr id="42" name="组合 41">
            <a:extLst>
              <a:ext uri="{FF2B5EF4-FFF2-40B4-BE49-F238E27FC236}">
                <a16:creationId xmlns:a16="http://schemas.microsoft.com/office/drawing/2014/main" id="{5FC70484-A520-3445-8CB2-557661E2FD3F}"/>
              </a:ext>
            </a:extLst>
          </p:cNvPr>
          <p:cNvGrpSpPr/>
          <p:nvPr/>
        </p:nvGrpSpPr>
        <p:grpSpPr>
          <a:xfrm>
            <a:off x="3300436" y="1532407"/>
            <a:ext cx="7635123" cy="1234237"/>
            <a:chOff x="3300436" y="1532407"/>
            <a:chExt cx="7635123" cy="1234237"/>
          </a:xfrm>
        </p:grpSpPr>
        <p:sp>
          <p:nvSpPr>
            <p:cNvPr id="5" name="矩形 4"/>
            <p:cNvSpPr/>
            <p:nvPr/>
          </p:nvSpPr>
          <p:spPr>
            <a:xfrm>
              <a:off x="4557530" y="1811502"/>
              <a:ext cx="721894" cy="3609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solidFill>
                  <a:schemeClr val="tx1"/>
                </a:solidFill>
              </a:endParaRPr>
            </a:p>
          </p:txBody>
        </p:sp>
        <p:cxnSp>
          <p:nvCxnSpPr>
            <p:cNvPr id="6" name="直线箭头连接符 5"/>
            <p:cNvCxnSpPr/>
            <p:nvPr/>
          </p:nvCxnSpPr>
          <p:spPr>
            <a:xfrm flipV="1">
              <a:off x="3395966" y="1991976"/>
              <a:ext cx="447182" cy="9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矩形 6"/>
                <p:cNvSpPr/>
                <p:nvPr/>
              </p:nvSpPr>
              <p:spPr>
                <a:xfrm>
                  <a:off x="3300436" y="1532407"/>
                  <a:ext cx="381771"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kumimoji="1" lang="en-US" altLang="zh-CN" b="1" i="1" smtClean="0">
                            <a:latin typeface="Cambria Math" charset="0"/>
                            <a:ea typeface="STKaiti" charset="-122"/>
                            <a:cs typeface="STKaiti" charset="-122"/>
                          </a:rPr>
                          <m:t>𝑳</m:t>
                        </m:r>
                      </m:oMath>
                    </m:oMathPara>
                  </a14:m>
                  <a:endParaRPr kumimoji="1" lang="zh-CN" altLang="en-US" b="1" dirty="0"/>
                </a:p>
              </p:txBody>
            </p:sp>
          </mc:Choice>
          <mc:Fallback xmlns="">
            <p:sp>
              <p:nvSpPr>
                <p:cNvPr id="7" name="矩形 6"/>
                <p:cNvSpPr>
                  <a:spLocks noRot="1" noChangeAspect="1" noMove="1" noResize="1" noEditPoints="1" noAdjustHandles="1" noChangeArrowheads="1" noChangeShapeType="1" noTextEdit="1"/>
                </p:cNvSpPr>
                <p:nvPr/>
              </p:nvSpPr>
              <p:spPr>
                <a:xfrm>
                  <a:off x="3300436" y="1532407"/>
                  <a:ext cx="381771" cy="369332"/>
                </a:xfrm>
                <a:prstGeom prst="rect">
                  <a:avLst/>
                </a:prstGeom>
                <a:blipFill>
                  <a:blip r:embed="rId8"/>
                  <a:stretch>
                    <a:fillRect/>
                  </a:stretch>
                </a:blipFill>
              </p:spPr>
              <p:txBody>
                <a:bodyPr/>
                <a:lstStyle/>
                <a:p>
                  <a:r>
                    <a:rPr lang="zh-CN" altLang="en-US">
                      <a:noFill/>
                    </a:rPr>
                    <a:t> </a:t>
                  </a:r>
                </a:p>
              </p:txBody>
            </p:sp>
          </mc:Fallback>
        </mc:AlternateContent>
        <p:cxnSp>
          <p:nvCxnSpPr>
            <p:cNvPr id="8" name="直线连接符 7"/>
            <p:cNvCxnSpPr/>
            <p:nvPr/>
          </p:nvCxnSpPr>
          <p:spPr>
            <a:xfrm flipH="1">
              <a:off x="4557530" y="1811502"/>
              <a:ext cx="181468" cy="18047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线连接符 8"/>
            <p:cNvCxnSpPr/>
            <p:nvPr/>
          </p:nvCxnSpPr>
          <p:spPr>
            <a:xfrm flipH="1">
              <a:off x="4557530" y="1811502"/>
              <a:ext cx="360947" cy="3609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线连接符 9"/>
            <p:cNvCxnSpPr/>
            <p:nvPr/>
          </p:nvCxnSpPr>
          <p:spPr>
            <a:xfrm flipH="1">
              <a:off x="4738003" y="1811502"/>
              <a:ext cx="380480" cy="3609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flipH="1">
              <a:off x="5099945" y="1991976"/>
              <a:ext cx="179479" cy="1804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flipH="1">
              <a:off x="4918477" y="1811502"/>
              <a:ext cx="360947" cy="360948"/>
            </a:xfrm>
            <a:prstGeom prst="line">
              <a:avLst/>
            </a:prstGeom>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852784" y="2397312"/>
              <a:ext cx="1890970" cy="369332"/>
            </a:xfrm>
            <a:prstGeom prst="rect">
              <a:avLst/>
            </a:prstGeom>
            <a:noFill/>
          </p:spPr>
          <p:txBody>
            <a:bodyPr wrap="square" rtlCol="0">
              <a:spAutoFit/>
            </a:bodyPr>
            <a:lstStyle/>
            <a:p>
              <a:pPr algn="ctr"/>
              <a:r>
                <a:rPr kumimoji="1" lang="zh-CN" altLang="en-US" b="1" dirty="0">
                  <a:latin typeface="STKaiti" charset="-122"/>
                  <a:ea typeface="STKaiti" charset="-122"/>
                  <a:cs typeface="STKaiti" charset="-122"/>
                </a:rPr>
                <a:t>（</a:t>
              </a:r>
              <a:r>
                <a:rPr kumimoji="1" lang="en-US" altLang="zh-CN" b="1" dirty="0">
                  <a:latin typeface="STKaiti" charset="-122"/>
                  <a:ea typeface="STKaiti" charset="-122"/>
                  <a:cs typeface="STKaiti" charset="-122"/>
                </a:rPr>
                <a:t>c</a:t>
              </a:r>
              <a:r>
                <a:rPr kumimoji="1" lang="zh-CN" altLang="en-US" b="1" dirty="0">
                  <a:latin typeface="STKaiti" charset="-122"/>
                  <a:ea typeface="STKaiti" charset="-122"/>
                  <a:cs typeface="STKaiti" charset="-122"/>
                </a:rPr>
                <a:t>）非空表</a:t>
              </a:r>
            </a:p>
          </p:txBody>
        </p:sp>
        <p:sp>
          <p:nvSpPr>
            <p:cNvPr id="14" name="矩形 13"/>
            <p:cNvSpPr/>
            <p:nvPr/>
          </p:nvSpPr>
          <p:spPr>
            <a:xfrm>
              <a:off x="5302513" y="1806990"/>
              <a:ext cx="721894" cy="3609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solidFill>
                  <a:schemeClr val="tx1"/>
                </a:solidFill>
              </a:endParaRPr>
            </a:p>
          </p:txBody>
        </p:sp>
        <p:cxnSp>
          <p:nvCxnSpPr>
            <p:cNvPr id="15" name="直线箭头连接符 14"/>
            <p:cNvCxnSpPr/>
            <p:nvPr/>
          </p:nvCxnSpPr>
          <p:spPr>
            <a:xfrm flipV="1">
              <a:off x="5863178" y="1901608"/>
              <a:ext cx="447182" cy="9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矩形 15"/>
                <p:cNvSpPr/>
                <p:nvPr/>
              </p:nvSpPr>
              <p:spPr>
                <a:xfrm>
                  <a:off x="6715602" y="1816142"/>
                  <a:ext cx="506289" cy="3609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b="1" i="1" smtClean="0">
                                <a:solidFill>
                                  <a:schemeClr val="tx1"/>
                                </a:solidFill>
                                <a:latin typeface="Cambria Math" panose="02040503050406030204" pitchFamily="18" charset="0"/>
                              </a:rPr>
                            </m:ctrlPr>
                          </m:sSubPr>
                          <m:e>
                            <m:r>
                              <a:rPr kumimoji="1" lang="en-US" altLang="zh-CN" b="1" i="1" smtClean="0">
                                <a:solidFill>
                                  <a:schemeClr val="tx1"/>
                                </a:solidFill>
                                <a:latin typeface="Cambria Math" charset="0"/>
                              </a:rPr>
                              <m:t>𝒂</m:t>
                            </m:r>
                          </m:e>
                          <m:sub>
                            <m:r>
                              <a:rPr kumimoji="1" lang="en-US" altLang="zh-CN" b="1" i="1" smtClean="0">
                                <a:solidFill>
                                  <a:schemeClr val="tx1"/>
                                </a:solidFill>
                                <a:latin typeface="Cambria Math" charset="0"/>
                              </a:rPr>
                              <m:t>𝟏</m:t>
                            </m:r>
                          </m:sub>
                        </m:sSub>
                      </m:oMath>
                    </m:oMathPara>
                  </a14:m>
                  <a:endParaRPr kumimoji="1" lang="zh-CN" altLang="en-US" b="1" dirty="0">
                    <a:solidFill>
                      <a:schemeClr val="tx1"/>
                    </a:solidFill>
                  </a:endParaRPr>
                </a:p>
              </p:txBody>
            </p:sp>
          </mc:Choice>
          <mc:Fallback xmlns="">
            <p:sp>
              <p:nvSpPr>
                <p:cNvPr id="16" name="矩形 15"/>
                <p:cNvSpPr>
                  <a:spLocks noRot="1" noChangeAspect="1" noMove="1" noResize="1" noEditPoints="1" noAdjustHandles="1" noChangeArrowheads="1" noChangeShapeType="1" noTextEdit="1"/>
                </p:cNvSpPr>
                <p:nvPr/>
              </p:nvSpPr>
              <p:spPr>
                <a:xfrm>
                  <a:off x="6715602" y="1816142"/>
                  <a:ext cx="506289" cy="360948"/>
                </a:xfrm>
                <a:prstGeom prst="rect">
                  <a:avLst/>
                </a:prstGeom>
                <a:blipFill>
                  <a:blip r:embed="rId9"/>
                  <a:stretch>
                    <a:fillRect/>
                  </a:stretch>
                </a:blipFill>
              </p:spPr>
              <p:txBody>
                <a:bodyPr/>
                <a:lstStyle/>
                <a:p>
                  <a:r>
                    <a:rPr lang="zh-CN" altLang="en-US">
                      <a:noFill/>
                    </a:rPr>
                    <a:t> </a:t>
                  </a:r>
                </a:p>
              </p:txBody>
            </p:sp>
          </mc:Fallback>
        </mc:AlternateContent>
        <p:sp>
          <p:nvSpPr>
            <p:cNvPr id="17" name="矩形 16"/>
            <p:cNvSpPr/>
            <p:nvPr/>
          </p:nvSpPr>
          <p:spPr>
            <a:xfrm>
              <a:off x="7221892" y="1816142"/>
              <a:ext cx="489867" cy="3609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solidFill>
                  <a:schemeClr val="tx1"/>
                </a:solidFill>
              </a:endParaRPr>
            </a:p>
          </p:txBody>
        </p:sp>
        <p:cxnSp>
          <p:nvCxnSpPr>
            <p:cNvPr id="18" name="直线箭头连接符 17"/>
            <p:cNvCxnSpPr/>
            <p:nvPr/>
          </p:nvCxnSpPr>
          <p:spPr>
            <a:xfrm flipV="1">
              <a:off x="7435488" y="1982425"/>
              <a:ext cx="447182" cy="9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矩形 19"/>
                <p:cNvSpPr/>
                <p:nvPr/>
              </p:nvSpPr>
              <p:spPr>
                <a:xfrm>
                  <a:off x="9502932" y="1825032"/>
                  <a:ext cx="721894" cy="3609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b="1" i="1" smtClean="0">
                                <a:solidFill>
                                  <a:schemeClr val="tx1"/>
                                </a:solidFill>
                                <a:latin typeface="Cambria Math" panose="02040503050406030204" pitchFamily="18" charset="0"/>
                              </a:rPr>
                            </m:ctrlPr>
                          </m:sSubPr>
                          <m:e>
                            <m:r>
                              <a:rPr kumimoji="1" lang="en-US" altLang="zh-CN" b="1" i="1" smtClean="0">
                                <a:solidFill>
                                  <a:schemeClr val="tx1"/>
                                </a:solidFill>
                                <a:latin typeface="Cambria Math" charset="0"/>
                              </a:rPr>
                              <m:t>𝒂</m:t>
                            </m:r>
                          </m:e>
                          <m:sub>
                            <m:r>
                              <a:rPr kumimoji="1" lang="en-US" altLang="zh-CN" b="1" i="1" smtClean="0">
                                <a:solidFill>
                                  <a:schemeClr val="tx1"/>
                                </a:solidFill>
                                <a:latin typeface="Cambria Math" charset="0"/>
                              </a:rPr>
                              <m:t>𝒏</m:t>
                            </m:r>
                          </m:sub>
                        </m:sSub>
                      </m:oMath>
                    </m:oMathPara>
                  </a14:m>
                  <a:endParaRPr kumimoji="1" lang="zh-CN" altLang="en-US" b="1" dirty="0">
                    <a:solidFill>
                      <a:schemeClr val="tx1"/>
                    </a:solidFill>
                  </a:endParaRPr>
                </a:p>
              </p:txBody>
            </p:sp>
          </mc:Choice>
          <mc:Fallback xmlns="">
            <p:sp>
              <p:nvSpPr>
                <p:cNvPr id="20" name="矩形 19"/>
                <p:cNvSpPr>
                  <a:spLocks noRot="1" noChangeAspect="1" noMove="1" noResize="1" noEditPoints="1" noAdjustHandles="1" noChangeArrowheads="1" noChangeShapeType="1" noTextEdit="1"/>
                </p:cNvSpPr>
                <p:nvPr/>
              </p:nvSpPr>
              <p:spPr>
                <a:xfrm>
                  <a:off x="9502932" y="1825032"/>
                  <a:ext cx="721894" cy="360948"/>
                </a:xfrm>
                <a:prstGeom prst="rect">
                  <a:avLst/>
                </a:prstGeom>
                <a:blipFill>
                  <a:blip r:embed="rId10"/>
                  <a:stretch>
                    <a:fillRect/>
                  </a:stretch>
                </a:blipFill>
              </p:spPr>
              <p:txBody>
                <a:bodyPr/>
                <a:lstStyle/>
                <a:p>
                  <a:r>
                    <a:rPr lang="zh-CN" altLang="en-US">
                      <a:noFill/>
                    </a:rPr>
                    <a:t> </a:t>
                  </a:r>
                </a:p>
              </p:txBody>
            </p:sp>
          </mc:Fallback>
        </mc:AlternateContent>
        <p:sp>
          <p:nvSpPr>
            <p:cNvPr id="21" name="矩形 20"/>
            <p:cNvSpPr/>
            <p:nvPr/>
          </p:nvSpPr>
          <p:spPr>
            <a:xfrm>
              <a:off x="8787062" y="1851218"/>
              <a:ext cx="721894" cy="3471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solidFill>
                  <a:schemeClr val="tx1"/>
                </a:solidFill>
              </a:endParaRPr>
            </a:p>
          </p:txBody>
        </p:sp>
        <mc:AlternateContent xmlns:mc="http://schemas.openxmlformats.org/markup-compatibility/2006" xmlns:a14="http://schemas.microsoft.com/office/drawing/2010/main">
          <mc:Choice Requires="a14">
            <p:sp>
              <p:nvSpPr>
                <p:cNvPr id="22" name="矩形 21"/>
                <p:cNvSpPr/>
                <p:nvPr/>
              </p:nvSpPr>
              <p:spPr>
                <a:xfrm>
                  <a:off x="10213665" y="1825032"/>
                  <a:ext cx="721894" cy="3609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zh-CN" altLang="en-US" b="1" i="1" smtClean="0">
                            <a:solidFill>
                              <a:schemeClr val="tx1"/>
                            </a:solidFill>
                            <a:latin typeface="Cambria Math" charset="0"/>
                            <a:ea typeface="Cambria Math" charset="0"/>
                            <a:cs typeface="Cambria Math" charset="0"/>
                          </a:rPr>
                          <m:t>∧</m:t>
                        </m:r>
                      </m:oMath>
                    </m:oMathPara>
                  </a14:m>
                  <a:endParaRPr kumimoji="1" lang="zh-CN" altLang="en-US" b="1" dirty="0">
                    <a:solidFill>
                      <a:schemeClr val="tx1"/>
                    </a:solidFill>
                  </a:endParaRPr>
                </a:p>
              </p:txBody>
            </p:sp>
          </mc:Choice>
          <mc:Fallback xmlns="">
            <p:sp>
              <p:nvSpPr>
                <p:cNvPr id="22" name="矩形 21"/>
                <p:cNvSpPr>
                  <a:spLocks noRot="1" noChangeAspect="1" noMove="1" noResize="1" noEditPoints="1" noAdjustHandles="1" noChangeArrowheads="1" noChangeShapeType="1" noTextEdit="1"/>
                </p:cNvSpPr>
                <p:nvPr/>
              </p:nvSpPr>
              <p:spPr>
                <a:xfrm>
                  <a:off x="10213665" y="1825032"/>
                  <a:ext cx="721894" cy="360948"/>
                </a:xfrm>
                <a:prstGeom prst="rect">
                  <a:avLst/>
                </a:prstGeom>
                <a:blipFill>
                  <a:blip r:embed="rId11"/>
                  <a:stretch>
                    <a:fillRect/>
                  </a:stretch>
                </a:blipFill>
              </p:spPr>
              <p:txBody>
                <a:bodyPr/>
                <a:lstStyle/>
                <a:p>
                  <a:r>
                    <a:rPr lang="zh-CN" altLang="en-US">
                      <a:noFill/>
                    </a:rPr>
                    <a:t> </a:t>
                  </a:r>
                </a:p>
              </p:txBody>
            </p:sp>
          </mc:Fallback>
        </mc:AlternateContent>
        <p:cxnSp>
          <p:nvCxnSpPr>
            <p:cNvPr id="23" name="直线箭头连接符 22"/>
            <p:cNvCxnSpPr/>
            <p:nvPr/>
          </p:nvCxnSpPr>
          <p:spPr>
            <a:xfrm flipV="1">
              <a:off x="8511133" y="1948553"/>
              <a:ext cx="447182" cy="9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矩形 39"/>
                <p:cNvSpPr/>
                <p:nvPr/>
              </p:nvSpPr>
              <p:spPr>
                <a:xfrm>
                  <a:off x="3843148" y="1808710"/>
                  <a:ext cx="721894" cy="3609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zh-CN" altLang="en-US" b="1" i="1" smtClean="0">
                            <a:solidFill>
                              <a:schemeClr val="tx1"/>
                            </a:solidFill>
                            <a:latin typeface="Cambria Math" charset="0"/>
                            <a:ea typeface="Cambria Math" charset="0"/>
                            <a:cs typeface="Cambria Math" charset="0"/>
                          </a:rPr>
                          <m:t>∧</m:t>
                        </m:r>
                      </m:oMath>
                    </m:oMathPara>
                  </a14:m>
                  <a:endParaRPr kumimoji="1" lang="zh-CN" altLang="en-US" b="1" dirty="0">
                    <a:solidFill>
                      <a:schemeClr val="tx1"/>
                    </a:solidFill>
                  </a:endParaRPr>
                </a:p>
              </p:txBody>
            </p:sp>
          </mc:Choice>
          <mc:Fallback xmlns="">
            <p:sp>
              <p:nvSpPr>
                <p:cNvPr id="40" name="矩形 39"/>
                <p:cNvSpPr>
                  <a:spLocks noRot="1" noChangeAspect="1" noMove="1" noResize="1" noEditPoints="1" noAdjustHandles="1" noChangeArrowheads="1" noChangeShapeType="1" noTextEdit="1"/>
                </p:cNvSpPr>
                <p:nvPr/>
              </p:nvSpPr>
              <p:spPr>
                <a:xfrm>
                  <a:off x="3843148" y="1808710"/>
                  <a:ext cx="721894" cy="360948"/>
                </a:xfrm>
                <a:prstGeom prst="rect">
                  <a:avLst/>
                </a:prstGeom>
                <a:blipFill>
                  <a:blip r:embed="rId12"/>
                  <a:stretch>
                    <a:fillRect/>
                  </a:stretch>
                </a:blipFill>
                <a:ln>
                  <a:solidFill>
                    <a:srgbClr val="FF0000"/>
                  </a:solidFill>
                </a:ln>
              </p:spPr>
              <p:txBody>
                <a:bodyPr/>
                <a:lstStyle/>
                <a:p>
                  <a:r>
                    <a:rPr lang="zh-CN" altLang="en-US">
                      <a:noFill/>
                    </a:rPr>
                    <a:t> </a:t>
                  </a:r>
                </a:p>
              </p:txBody>
            </p:sp>
          </mc:Fallback>
        </mc:AlternateContent>
        <p:cxnSp>
          <p:nvCxnSpPr>
            <p:cNvPr id="26" name="直线箭头连接符 25"/>
            <p:cNvCxnSpPr/>
            <p:nvPr/>
          </p:nvCxnSpPr>
          <p:spPr>
            <a:xfrm flipH="1">
              <a:off x="5762433" y="2010970"/>
              <a:ext cx="652392" cy="88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p:nvPr/>
          </p:nvCxnSpPr>
          <p:spPr>
            <a:xfrm flipH="1">
              <a:off x="7413655" y="2122969"/>
              <a:ext cx="436788" cy="88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线箭头连接符 47"/>
            <p:cNvCxnSpPr/>
            <p:nvPr/>
          </p:nvCxnSpPr>
          <p:spPr>
            <a:xfrm flipH="1">
              <a:off x="8466066" y="2095469"/>
              <a:ext cx="436788" cy="88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6232593" y="1809051"/>
              <a:ext cx="489867" cy="3609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solidFill>
                  <a:schemeClr val="tx1"/>
                </a:solidFill>
              </a:endParaRPr>
            </a:p>
          </p:txBody>
        </p:sp>
        <p:sp>
          <p:nvSpPr>
            <p:cNvPr id="50" name="文本框 49"/>
            <p:cNvSpPr txBox="1"/>
            <p:nvPr/>
          </p:nvSpPr>
          <p:spPr>
            <a:xfrm>
              <a:off x="8007884" y="1789175"/>
              <a:ext cx="615623" cy="369332"/>
            </a:xfrm>
            <a:prstGeom prst="rect">
              <a:avLst/>
            </a:prstGeom>
            <a:noFill/>
          </p:spPr>
          <p:txBody>
            <a:bodyPr wrap="square" rtlCol="0">
              <a:spAutoFit/>
            </a:bodyPr>
            <a:lstStyle/>
            <a:p>
              <a:r>
                <a:rPr kumimoji="1" lang="mr-IN" altLang="zh-CN" b="1" dirty="0"/>
                <a:t>…</a:t>
              </a:r>
              <a:endParaRPr kumimoji="1" lang="zh-CN" altLang="en-US" b="1" dirty="0"/>
            </a:p>
          </p:txBody>
        </p:sp>
      </p:grpSp>
      <p:sp>
        <p:nvSpPr>
          <p:cNvPr id="46" name="标题 1">
            <a:extLst>
              <a:ext uri="{FF2B5EF4-FFF2-40B4-BE49-F238E27FC236}">
                <a16:creationId xmlns:a16="http://schemas.microsoft.com/office/drawing/2014/main" id="{9D4BA5E1-05B3-9A4C-839E-B9DFFA43F081}"/>
              </a:ext>
            </a:extLst>
          </p:cNvPr>
          <p:cNvSpPr txBox="1">
            <a:spLocks/>
          </p:cNvSpPr>
          <p:nvPr/>
        </p:nvSpPr>
        <p:spPr>
          <a:xfrm>
            <a:off x="0" y="0"/>
            <a:ext cx="8596668" cy="80719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sz="4000" b="1">
                <a:solidFill>
                  <a:schemeClr val="tx2"/>
                </a:solidFill>
                <a:latin typeface="STKaiti" charset="-122"/>
                <a:ea typeface="STKaiti" charset="-122"/>
                <a:cs typeface="STKaiti" charset="-122"/>
              </a:rPr>
              <a:t>第</a:t>
            </a:r>
            <a:r>
              <a:rPr kumimoji="1" lang="en-US" altLang="zh-CN" sz="4000" b="1">
                <a:solidFill>
                  <a:schemeClr val="tx2"/>
                </a:solidFill>
                <a:latin typeface="STKaiti" charset="-122"/>
                <a:ea typeface="STKaiti" charset="-122"/>
                <a:cs typeface="STKaiti" charset="-122"/>
              </a:rPr>
              <a:t>2</a:t>
            </a:r>
            <a:r>
              <a:rPr kumimoji="1" lang="zh-CN" altLang="en-US" sz="4000" b="1">
                <a:solidFill>
                  <a:schemeClr val="tx2"/>
                </a:solidFill>
                <a:latin typeface="STKaiti" charset="-122"/>
                <a:ea typeface="STKaiti" charset="-122"/>
                <a:cs typeface="STKaiti" charset="-122"/>
              </a:rPr>
              <a:t>章 线性结构</a:t>
            </a:r>
            <a:r>
              <a:rPr kumimoji="1" lang="en-US" altLang="zh-CN" sz="4000" b="1">
                <a:solidFill>
                  <a:schemeClr val="tx2"/>
                </a:solidFill>
                <a:latin typeface="STKaiti" charset="-122"/>
                <a:ea typeface="STKaiti" charset="-122"/>
                <a:cs typeface="STKaiti" charset="-122"/>
              </a:rPr>
              <a:t>——</a:t>
            </a:r>
            <a:r>
              <a:rPr kumimoji="1" lang="zh-CN" altLang="en-US" sz="4000" b="1">
                <a:solidFill>
                  <a:schemeClr val="tx2"/>
                </a:solidFill>
                <a:latin typeface="STKaiti" charset="-122"/>
                <a:ea typeface="STKaiti" charset="-122"/>
                <a:cs typeface="STKaiti" charset="-122"/>
              </a:rPr>
              <a:t>双向链表</a:t>
            </a:r>
            <a:endParaRPr kumimoji="1" lang="zh-CN" altLang="en-US" sz="4000" b="1" dirty="0">
              <a:latin typeface="STKaiti" charset="-122"/>
              <a:ea typeface="STKaiti" charset="-122"/>
              <a:cs typeface="STKaiti" charset="-122"/>
            </a:endParaRPr>
          </a:p>
        </p:txBody>
      </p:sp>
    </p:spTree>
    <p:extLst>
      <p:ext uri="{BB962C8B-B14F-4D97-AF65-F5344CB8AC3E}">
        <p14:creationId xmlns:p14="http://schemas.microsoft.com/office/powerpoint/2010/main" val="1056339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标题 1">
            <a:extLst>
              <a:ext uri="{FF2B5EF4-FFF2-40B4-BE49-F238E27FC236}">
                <a16:creationId xmlns:a16="http://schemas.microsoft.com/office/drawing/2014/main" id="{9D4BA5E1-05B3-9A4C-839E-B9DFFA43F081}"/>
              </a:ext>
            </a:extLst>
          </p:cNvPr>
          <p:cNvSpPr txBox="1">
            <a:spLocks/>
          </p:cNvSpPr>
          <p:nvPr/>
        </p:nvSpPr>
        <p:spPr>
          <a:xfrm>
            <a:off x="0" y="0"/>
            <a:ext cx="8596668" cy="807192"/>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sz="4000" b="1" dirty="0">
                <a:solidFill>
                  <a:schemeClr val="tx2"/>
                </a:solidFill>
                <a:latin typeface="STKaiti" charset="-122"/>
                <a:ea typeface="STKaiti" charset="-122"/>
                <a:cs typeface="STKaiti" charset="-122"/>
              </a:rPr>
              <a:t>第</a:t>
            </a:r>
            <a:r>
              <a:rPr kumimoji="1" lang="en-US" altLang="zh-CN" sz="4000" b="1" dirty="0">
                <a:solidFill>
                  <a:schemeClr val="tx2"/>
                </a:solidFill>
                <a:latin typeface="STKaiti" charset="-122"/>
                <a:ea typeface="STKaiti" charset="-122"/>
                <a:cs typeface="STKaiti" charset="-122"/>
              </a:rPr>
              <a:t>2</a:t>
            </a:r>
            <a:r>
              <a:rPr kumimoji="1" lang="zh-CN" altLang="en-US" sz="4000" b="1" dirty="0">
                <a:solidFill>
                  <a:schemeClr val="tx2"/>
                </a:solidFill>
                <a:latin typeface="STKaiti" charset="-122"/>
                <a:ea typeface="STKaiti" charset="-122"/>
                <a:cs typeface="STKaiti" charset="-122"/>
              </a:rPr>
              <a:t>章 线性结构</a:t>
            </a:r>
            <a:r>
              <a:rPr kumimoji="1" lang="en-US" altLang="zh-CN" sz="4000" b="1" dirty="0">
                <a:solidFill>
                  <a:schemeClr val="tx2"/>
                </a:solidFill>
                <a:latin typeface="STKaiti" charset="-122"/>
                <a:ea typeface="STKaiti" charset="-122"/>
                <a:cs typeface="STKaiti" charset="-122"/>
              </a:rPr>
              <a:t>——</a:t>
            </a:r>
            <a:r>
              <a:rPr kumimoji="1" lang="zh-CN" altLang="en-US" sz="4000" b="1" dirty="0">
                <a:solidFill>
                  <a:schemeClr val="tx2"/>
                </a:solidFill>
                <a:latin typeface="STKaiti" charset="-122"/>
                <a:ea typeface="STKaiti" charset="-122"/>
                <a:cs typeface="STKaiti" charset="-122"/>
              </a:rPr>
              <a:t>线性表的应用示例</a:t>
            </a:r>
            <a:endParaRPr kumimoji="1" lang="zh-CN" altLang="en-US" sz="4000" b="1" dirty="0">
              <a:latin typeface="STKaiti" charset="-122"/>
              <a:ea typeface="STKaiti" charset="-122"/>
              <a:cs typeface="STKaiti" charset="-122"/>
            </a:endParaRPr>
          </a:p>
        </p:txBody>
      </p:sp>
      <p:sp>
        <p:nvSpPr>
          <p:cNvPr id="52" name="文本框 51">
            <a:extLst>
              <a:ext uri="{FF2B5EF4-FFF2-40B4-BE49-F238E27FC236}">
                <a16:creationId xmlns:a16="http://schemas.microsoft.com/office/drawing/2014/main" id="{37ABF54E-C32B-2C49-AE48-E7CB901D5F46}"/>
              </a:ext>
            </a:extLst>
          </p:cNvPr>
          <p:cNvSpPr txBox="1"/>
          <p:nvPr/>
        </p:nvSpPr>
        <p:spPr>
          <a:xfrm>
            <a:off x="496093" y="1564050"/>
            <a:ext cx="11779728" cy="523220"/>
          </a:xfrm>
          <a:prstGeom prst="rect">
            <a:avLst/>
          </a:prstGeom>
          <a:noFill/>
        </p:spPr>
        <p:txBody>
          <a:bodyPr wrap="square" rtlCol="0">
            <a:spAutoFit/>
          </a:bodyPr>
          <a:lstStyle/>
          <a:p>
            <a:r>
              <a:rPr lang="zh-CN" altLang="en-US" sz="2800" dirty="0">
                <a:latin typeface="+mn-ea"/>
              </a:rPr>
              <a:t>例</a:t>
            </a:r>
            <a:r>
              <a:rPr lang="en-US" altLang="zh-CN" sz="2800" dirty="0">
                <a:latin typeface="+mn-ea"/>
              </a:rPr>
              <a:t>1:</a:t>
            </a:r>
            <a:r>
              <a:rPr lang="zh-CN" altLang="en-US" sz="2800" dirty="0">
                <a:latin typeface="+mn-ea"/>
              </a:rPr>
              <a:t> 编写一个算法将一个顺序表原地逆置（不允许新建一个顺序表）</a:t>
            </a:r>
          </a:p>
        </p:txBody>
      </p:sp>
    </p:spTree>
    <p:extLst>
      <p:ext uri="{BB962C8B-B14F-4D97-AF65-F5344CB8AC3E}">
        <p14:creationId xmlns:p14="http://schemas.microsoft.com/office/powerpoint/2010/main" val="1171608496"/>
      </p:ext>
    </p:extLst>
  </p:cSld>
  <p:clrMapOvr>
    <a:masterClrMapping/>
  </p:clrMapOvr>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丝状</Template>
  <TotalTime>1325</TotalTime>
  <Words>5646</Words>
  <Application>Microsoft Macintosh PowerPoint</Application>
  <PresentationFormat>宽屏</PresentationFormat>
  <Paragraphs>874</Paragraphs>
  <Slides>62</Slides>
  <Notes>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62</vt:i4>
      </vt:variant>
    </vt:vector>
  </HeadingPairs>
  <TitlesOfParts>
    <vt:vector size="76" baseType="lpstr">
      <vt:lpstr>等线</vt:lpstr>
      <vt:lpstr>SimHei</vt:lpstr>
      <vt:lpstr>STKaiti</vt:lpstr>
      <vt:lpstr>幼圆</vt:lpstr>
      <vt:lpstr>SimSong</vt:lpstr>
      <vt:lpstr>Arial</vt:lpstr>
      <vt:lpstr>Cambria Math</vt:lpstr>
      <vt:lpstr>Century Gothic</vt:lpstr>
      <vt:lpstr>Mangal</vt:lpstr>
      <vt:lpstr>Menlo</vt:lpstr>
      <vt:lpstr>Times New Roman</vt:lpstr>
      <vt:lpstr>Wingdings</vt:lpstr>
      <vt:lpstr>Wingdings 3</vt:lpstr>
      <vt:lpstr>丝状</vt:lpstr>
      <vt:lpstr>数据结构与算法</vt:lpstr>
      <vt:lpstr>本节课主要内容</vt:lpstr>
      <vt:lpstr>第2章 线性表——循环链表</vt:lpstr>
      <vt:lpstr>第2章 线性表——循环链表</vt:lpstr>
      <vt:lpstr>第2章 线性表——循环链表</vt:lpstr>
      <vt:lpstr>第2章 线性表——循环链表的基本操作</vt:lpstr>
      <vt:lpstr>第2章 线性结构——双向链表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第3章  栈和队列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Microsoft Office User</cp:lastModifiedBy>
  <cp:revision>469</cp:revision>
  <dcterms:created xsi:type="dcterms:W3CDTF">2024-09-16T11:05:16Z</dcterms:created>
  <dcterms:modified xsi:type="dcterms:W3CDTF">2024-09-27T07:48:14Z</dcterms:modified>
</cp:coreProperties>
</file>