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450" r:id="rId4"/>
    <p:sldId id="496" r:id="rId5"/>
    <p:sldId id="497" r:id="rId6"/>
    <p:sldId id="498" r:id="rId7"/>
    <p:sldId id="499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00" r:id="rId22"/>
    <p:sldId id="502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2" r:id="rId39"/>
    <p:sldId id="533" r:id="rId40"/>
    <p:sldId id="531" r:id="rId41"/>
    <p:sldId id="53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58C6-7243-0443-BBBF-9EB8D21F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943" y="457200"/>
            <a:ext cx="8915399" cy="2262781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数据结构与算法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3302-EE25-5147-A8E3-54448B79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943" y="4114439"/>
            <a:ext cx="8915399" cy="1126283"/>
          </a:xfrm>
        </p:spPr>
        <p:txBody>
          <a:bodyPr/>
          <a:lstStyle/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sz="3200" dirty="0">
                <a:latin typeface="SimSong" panose="02020300000000000000" pitchFamily="18" charset="-122"/>
                <a:ea typeface="SimSong" panose="02020300000000000000" pitchFamily="18" charset="-122"/>
              </a:rPr>
              <a:t>人工智能与大数据学院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E8A8-1171-0845-B157-2FD0B9B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80" y="9985"/>
            <a:ext cx="2879557" cy="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151708" y="1357680"/>
            <a:ext cx="10186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（</a:t>
            </a:r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）对称矩阵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如果</a:t>
            </a:r>
            <a:r>
              <a:rPr kumimoji="1" lang="en-US" altLang="zh-CN" sz="2800" dirty="0">
                <a:latin typeface="+mn-ea"/>
                <a:cs typeface="STKaiti" charset="-122"/>
              </a:rPr>
              <a:t>n</a:t>
            </a:r>
            <a:r>
              <a:rPr kumimoji="1" lang="zh-CN" altLang="en-US" sz="2800" dirty="0">
                <a:latin typeface="+mn-ea"/>
                <a:cs typeface="STKaiti" charset="-122"/>
              </a:rPr>
              <a:t>阶矩阵</a:t>
            </a:r>
            <a:r>
              <a:rPr kumimoji="1" lang="en-US" altLang="zh-CN" sz="2800" dirty="0">
                <a:latin typeface="+mn-ea"/>
                <a:cs typeface="STKaiti" charset="-122"/>
              </a:rPr>
              <a:t>A</a:t>
            </a:r>
            <a:r>
              <a:rPr kumimoji="1" lang="zh-CN" altLang="en-US" sz="2800" dirty="0">
                <a:latin typeface="+mn-ea"/>
                <a:cs typeface="STKaiti" charset="-122"/>
              </a:rPr>
              <a:t>中的元素满足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9605427" y="3253962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427" y="3253962"/>
                <a:ext cx="2129494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A69DB6-DE8D-364F-ADF6-F7C51F03421A}"/>
                  </a:ext>
                </a:extLst>
              </p:cNvPr>
              <p:cNvSpPr txBox="1"/>
              <p:nvPr/>
            </p:nvSpPr>
            <p:spPr>
              <a:xfrm>
                <a:off x="6227384" y="2135387"/>
                <a:ext cx="5045099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   (0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en-US" altLang="zh-CN" sz="3200" dirty="0"/>
                  <a:t> 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A69DB6-DE8D-364F-ADF6-F7C51F03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84" y="2135387"/>
                <a:ext cx="5045099" cy="532005"/>
              </a:xfrm>
              <a:prstGeom prst="rect">
                <a:avLst/>
              </a:prstGeom>
              <a:blipFill>
                <a:blip r:embed="rId4"/>
                <a:stretch>
                  <a:fillRect l="-1754" t="-476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BD8884-5158-DD46-A592-B7AEEFA7F4BD}"/>
                  </a:ext>
                </a:extLst>
              </p:cNvPr>
              <p:cNvSpPr/>
              <p:nvPr/>
            </p:nvSpPr>
            <p:spPr>
              <a:xfrm>
                <a:off x="1151707" y="3735825"/>
                <a:ext cx="739221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>
                    <a:latin typeface="+mn-ea"/>
                    <a:cs typeface="STKaiti" charset="-122"/>
                  </a:rPr>
                  <a:t>只存储主对角线以上或以下的元素即可。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+mn-ea"/>
                    <a:cs typeface="STKaiti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800" dirty="0">
                    <a:latin typeface="+mn-ea"/>
                    <a:cs typeface="STKaiti" charset="-122"/>
                  </a:rPr>
                  <a:t>个元素压缩存储到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 </a:t>
                </a:r>
                <a:r>
                  <a:rPr kumimoji="1" lang="en-US" altLang="zh-CN" sz="2800" dirty="0">
                    <a:solidFill>
                      <a:srgbClr val="C00000"/>
                    </a:solidFill>
                    <a:latin typeface="+mn-ea"/>
                    <a:cs typeface="STKaiti" charset="-122"/>
                  </a:rPr>
                  <a:t>n(n+1)/2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个空间中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BD8884-5158-DD46-A592-B7AEEFA7F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07" y="3735825"/>
                <a:ext cx="7392217" cy="954107"/>
              </a:xfrm>
              <a:prstGeom prst="rect">
                <a:avLst/>
              </a:prstGeom>
              <a:blipFill>
                <a:blip r:embed="rId5"/>
                <a:stretch>
                  <a:fillRect l="-1715" t="-6579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6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151708" y="1357680"/>
            <a:ext cx="10186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若以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cs typeface="STKaiti" charset="-122"/>
              </a:rPr>
              <a:t>行序</a:t>
            </a:r>
            <a:r>
              <a:rPr kumimoji="1" lang="zh-CN" altLang="en-US" sz="2800" dirty="0">
                <a:latin typeface="+mn-ea"/>
                <a:cs typeface="STKaiti" charset="-122"/>
              </a:rPr>
              <a:t>为主存储对角线以下（含对角线）的元素，并以一维数组</a:t>
            </a:r>
            <a:r>
              <a:rPr kumimoji="1" lang="en-US" altLang="zh-CN" sz="2800" dirty="0">
                <a:latin typeface="+mn-ea"/>
                <a:cs typeface="STKaiti" charset="-122"/>
              </a:rPr>
              <a:t>M[n(n+1)/2]</a:t>
            </a:r>
            <a:r>
              <a:rPr kumimoji="1" lang="zh-CN" altLang="en-US" sz="2800" dirty="0">
                <a:latin typeface="+mn-ea"/>
                <a:cs typeface="STKaiti" charset="-122"/>
              </a:rPr>
              <a:t>作为</a:t>
            </a:r>
            <a:r>
              <a:rPr kumimoji="1" lang="en-US" altLang="zh-CN" sz="2800" dirty="0">
                <a:latin typeface="+mn-ea"/>
                <a:cs typeface="STKaiti" charset="-122"/>
              </a:rPr>
              <a:t>n</a:t>
            </a:r>
            <a:r>
              <a:rPr kumimoji="1" lang="zh-CN" altLang="en-US" sz="2800" dirty="0">
                <a:latin typeface="+mn-ea"/>
                <a:cs typeface="STKaiti" charset="-122"/>
              </a:rPr>
              <a:t>阶矩阵</a:t>
            </a:r>
            <a:r>
              <a:rPr kumimoji="1" lang="en-US" altLang="zh-CN" sz="2800" dirty="0">
                <a:latin typeface="+mn-ea"/>
                <a:cs typeface="STKaiti" charset="-122"/>
              </a:rPr>
              <a:t>A</a:t>
            </a:r>
            <a:r>
              <a:rPr kumimoji="1" lang="zh-CN" altLang="en-US" sz="2800" dirty="0">
                <a:latin typeface="+mn-ea"/>
                <a:cs typeface="STKaiti" charset="-122"/>
              </a:rPr>
              <a:t>的存储结构，则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2D4F68-F86A-C748-A91D-E75EC6B8E2EE}"/>
              </a:ext>
            </a:extLst>
          </p:cNvPr>
          <p:cNvGrpSpPr/>
          <p:nvPr/>
        </p:nvGrpSpPr>
        <p:grpSpPr>
          <a:xfrm>
            <a:off x="4023360" y="2594610"/>
            <a:ext cx="4766310" cy="1645920"/>
            <a:chOff x="4023360" y="2594610"/>
            <a:chExt cx="4766310" cy="16459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D40740-5F45-E348-9B0E-EBE90CD91CEB}"/>
                </a:ext>
              </a:extLst>
            </p:cNvPr>
            <p:cNvSpPr/>
            <p:nvPr/>
          </p:nvSpPr>
          <p:spPr>
            <a:xfrm>
              <a:off x="4023360" y="259461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89A509-1F32-9D48-8049-E7278A0132CE}"/>
                </a:ext>
              </a:extLst>
            </p:cNvPr>
            <p:cNvSpPr/>
            <p:nvPr/>
          </p:nvSpPr>
          <p:spPr>
            <a:xfrm>
              <a:off x="4023360" y="292061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CCA1E7-0EFD-8449-81E1-E97133EE75A6}"/>
                </a:ext>
              </a:extLst>
            </p:cNvPr>
            <p:cNvSpPr/>
            <p:nvPr/>
          </p:nvSpPr>
          <p:spPr>
            <a:xfrm>
              <a:off x="4023360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6F8480-D824-CA4A-ACEB-B987A1AFED4F}"/>
                </a:ext>
              </a:extLst>
            </p:cNvPr>
            <p:cNvSpPr/>
            <p:nvPr/>
          </p:nvSpPr>
          <p:spPr>
            <a:xfrm>
              <a:off x="4023360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902B9E-66FD-6543-BD40-BD6970C5B0F4}"/>
                </a:ext>
              </a:extLst>
            </p:cNvPr>
            <p:cNvSpPr/>
            <p:nvPr/>
          </p:nvSpPr>
          <p:spPr>
            <a:xfrm>
              <a:off x="4023360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DB79DF-B7A9-4F4F-A416-4CEDCA1C428E}"/>
                </a:ext>
              </a:extLst>
            </p:cNvPr>
            <p:cNvSpPr/>
            <p:nvPr/>
          </p:nvSpPr>
          <p:spPr>
            <a:xfrm>
              <a:off x="5929884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F3DE9B-D568-5244-8D88-5CBDCDE9EB2A}"/>
                </a:ext>
              </a:extLst>
            </p:cNvPr>
            <p:cNvSpPr/>
            <p:nvPr/>
          </p:nvSpPr>
          <p:spPr>
            <a:xfrm>
              <a:off x="5929884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B5C16B-2AE2-3D46-B788-41AFCF69D467}"/>
                </a:ext>
              </a:extLst>
            </p:cNvPr>
            <p:cNvSpPr/>
            <p:nvPr/>
          </p:nvSpPr>
          <p:spPr>
            <a:xfrm>
              <a:off x="5929884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61E64E-1FB5-C245-BC1B-420587A8EAAA}"/>
                </a:ext>
              </a:extLst>
            </p:cNvPr>
            <p:cNvSpPr/>
            <p:nvPr/>
          </p:nvSpPr>
          <p:spPr>
            <a:xfrm>
              <a:off x="6883146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81E9F9-4B1A-F44D-BD63-8C609D9B1BC9}"/>
                </a:ext>
              </a:extLst>
            </p:cNvPr>
            <p:cNvSpPr/>
            <p:nvPr/>
          </p:nvSpPr>
          <p:spPr>
            <a:xfrm>
              <a:off x="6883146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F358D06-5780-3841-B0C6-4FE84B9C7687}"/>
                </a:ext>
              </a:extLst>
            </p:cNvPr>
            <p:cNvSpPr/>
            <p:nvPr/>
          </p:nvSpPr>
          <p:spPr>
            <a:xfrm>
              <a:off x="7836408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EF21C9-CDD4-154F-8702-BAAD81324F31}"/>
                </a:ext>
              </a:extLst>
            </p:cNvPr>
            <p:cNvSpPr/>
            <p:nvPr/>
          </p:nvSpPr>
          <p:spPr>
            <a:xfrm>
              <a:off x="4976622" y="292061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B91B17B-B083-E340-B4E1-6AFBC6CC0EF4}"/>
                </a:ext>
              </a:extLst>
            </p:cNvPr>
            <p:cNvSpPr/>
            <p:nvPr/>
          </p:nvSpPr>
          <p:spPr>
            <a:xfrm>
              <a:off x="4976622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9A8E98F-6A74-E74E-9A1D-FA4128C45F0E}"/>
                </a:ext>
              </a:extLst>
            </p:cNvPr>
            <p:cNvSpPr/>
            <p:nvPr/>
          </p:nvSpPr>
          <p:spPr>
            <a:xfrm>
              <a:off x="4976622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C5FCB6C-0888-CD4E-8C9D-221C8493716E}"/>
                </a:ext>
              </a:extLst>
            </p:cNvPr>
            <p:cNvSpPr/>
            <p:nvPr/>
          </p:nvSpPr>
          <p:spPr>
            <a:xfrm>
              <a:off x="4976622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/>
              <p:nvPr/>
            </p:nvSpPr>
            <p:spPr>
              <a:xfrm>
                <a:off x="996478" y="4517388"/>
                <a:ext cx="1018685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M[n(n+1)/2]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中矩阵元素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+mn-ea"/>
                    <a:cs typeface="STKaiti" charset="-122"/>
                  </a:rPr>
                  <a:t>的存储状况为：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78" y="4517388"/>
                <a:ext cx="10186852" cy="557910"/>
              </a:xfrm>
              <a:prstGeom prst="rect">
                <a:avLst/>
              </a:prstGeom>
              <a:blipFill>
                <a:blip r:embed="rId2"/>
                <a:stretch>
                  <a:fillRect l="-1119" t="-1111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C5F2D80-D6A0-4145-AC9E-4D9EB96BD4A4}"/>
              </a:ext>
            </a:extLst>
          </p:cNvPr>
          <p:cNvGrpSpPr/>
          <p:nvPr/>
        </p:nvGrpSpPr>
        <p:grpSpPr>
          <a:xfrm>
            <a:off x="1912620" y="5585753"/>
            <a:ext cx="8561070" cy="326006"/>
            <a:chOff x="1912620" y="5585753"/>
            <a:chExt cx="8561070" cy="3260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6EE95F-FBCD-C64E-BC51-90AAD229CDFD}"/>
                </a:ext>
              </a:extLst>
            </p:cNvPr>
            <p:cNvSpPr/>
            <p:nvPr/>
          </p:nvSpPr>
          <p:spPr>
            <a:xfrm>
              <a:off x="1912620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A5BA44F-AFB9-3C4F-B992-65C870B943E3}"/>
                </a:ext>
              </a:extLst>
            </p:cNvPr>
            <p:cNvSpPr/>
            <p:nvPr/>
          </p:nvSpPr>
          <p:spPr>
            <a:xfrm>
              <a:off x="3819144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CEB8BD-5BE5-D54B-A258-C8E5551057DE}"/>
                </a:ext>
              </a:extLst>
            </p:cNvPr>
            <p:cNvSpPr/>
            <p:nvPr/>
          </p:nvSpPr>
          <p:spPr>
            <a:xfrm>
              <a:off x="8567166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9106C5A-53A2-3E44-96D8-4D7A69D7B333}"/>
                </a:ext>
              </a:extLst>
            </p:cNvPr>
            <p:cNvSpPr/>
            <p:nvPr/>
          </p:nvSpPr>
          <p:spPr>
            <a:xfrm>
              <a:off x="9520428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89C826-F19F-4D48-B7CC-B15929CEDD0A}"/>
                </a:ext>
              </a:extLst>
            </p:cNvPr>
            <p:cNvSpPr/>
            <p:nvPr/>
          </p:nvSpPr>
          <p:spPr>
            <a:xfrm>
              <a:off x="2865882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C31103-0BD0-A44D-9D03-6F5B346A6A83}"/>
                </a:ext>
              </a:extLst>
            </p:cNvPr>
            <p:cNvSpPr/>
            <p:nvPr/>
          </p:nvSpPr>
          <p:spPr>
            <a:xfrm>
              <a:off x="4772406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995BED-30A9-7647-A992-1CA23CE1C5A5}"/>
                </a:ext>
              </a:extLst>
            </p:cNvPr>
            <p:cNvSpPr/>
            <p:nvPr/>
          </p:nvSpPr>
          <p:spPr>
            <a:xfrm>
              <a:off x="6678930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DCEED54-176D-254D-90D7-7F13FCC2D765}"/>
                </a:ext>
              </a:extLst>
            </p:cNvPr>
            <p:cNvSpPr/>
            <p:nvPr/>
          </p:nvSpPr>
          <p:spPr>
            <a:xfrm>
              <a:off x="5725668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005543-2FD0-F049-8210-FEB5A5A5F600}"/>
                </a:ext>
              </a:extLst>
            </p:cNvPr>
            <p:cNvSpPr/>
            <p:nvPr/>
          </p:nvSpPr>
          <p:spPr>
            <a:xfrm>
              <a:off x="7632192" y="5585753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30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6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6EE95F-FBCD-C64E-BC51-90AAD229CDFD}"/>
              </a:ext>
            </a:extLst>
          </p:cNvPr>
          <p:cNvSpPr/>
          <p:nvPr/>
        </p:nvSpPr>
        <p:spPr>
          <a:xfrm>
            <a:off x="2381250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00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5BA44F-AFB9-3C4F-B992-65C870B943E3}"/>
              </a:ext>
            </a:extLst>
          </p:cNvPr>
          <p:cNvSpPr/>
          <p:nvPr/>
        </p:nvSpPr>
        <p:spPr>
          <a:xfrm>
            <a:off x="4287774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11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CEB8BD-5BE5-D54B-A258-C8E5551057DE}"/>
              </a:ext>
            </a:extLst>
          </p:cNvPr>
          <p:cNvSpPr/>
          <p:nvPr/>
        </p:nvSpPr>
        <p:spPr>
          <a:xfrm>
            <a:off x="9035796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106C5A-53A2-3E44-96D8-4D7A69D7B333}"/>
              </a:ext>
            </a:extLst>
          </p:cNvPr>
          <p:cNvSpPr/>
          <p:nvPr/>
        </p:nvSpPr>
        <p:spPr>
          <a:xfrm>
            <a:off x="9989058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n-1</a:t>
            </a:r>
            <a:r>
              <a:rPr kumimoji="1" lang="zh-CN" altLang="en-US" sz="1100" dirty="0">
                <a:solidFill>
                  <a:schemeClr val="tx1"/>
                </a:solidFill>
              </a:rPr>
              <a:t>，</a:t>
            </a:r>
            <a:r>
              <a:rPr kumimoji="1" lang="en-US" altLang="zh-CN" sz="1100" dirty="0">
                <a:solidFill>
                  <a:schemeClr val="tx1"/>
                </a:solidFill>
              </a:rPr>
              <a:t>n-1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89C826-F19F-4D48-B7CC-B15929CEDD0A}"/>
              </a:ext>
            </a:extLst>
          </p:cNvPr>
          <p:cNvSpPr/>
          <p:nvPr/>
        </p:nvSpPr>
        <p:spPr>
          <a:xfrm>
            <a:off x="3334512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10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/>
              <p:nvPr/>
            </p:nvSpPr>
            <p:spPr>
              <a:xfrm>
                <a:off x="1465108" y="1145538"/>
                <a:ext cx="1018685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M[n(n+1)/2]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中矩阵元素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+mn-ea"/>
                    <a:cs typeface="STKaiti" charset="-122"/>
                  </a:rPr>
                  <a:t>的存储状况为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(</a:t>
                </a:r>
                <a:r>
                  <a:rPr kumimoji="1" lang="zh-CN" altLang="en-US" sz="2800" dirty="0">
                    <a:solidFill>
                      <a:srgbClr val="C00000"/>
                    </a:solidFill>
                    <a:latin typeface="+mn-ea"/>
                    <a:cs typeface="STKaiti" charset="-122"/>
                  </a:rPr>
                  <a:t>行序为主序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)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：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08" y="1145538"/>
                <a:ext cx="10186852" cy="557910"/>
              </a:xfrm>
              <a:prstGeom prst="rect">
                <a:avLst/>
              </a:prstGeom>
              <a:blipFill>
                <a:blip r:embed="rId2"/>
                <a:stretch>
                  <a:fillRect l="-1121" t="-1111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2AC31103-0BD0-A44D-9D03-6F5B346A6A83}"/>
              </a:ext>
            </a:extLst>
          </p:cNvPr>
          <p:cNvSpPr/>
          <p:nvPr/>
        </p:nvSpPr>
        <p:spPr>
          <a:xfrm>
            <a:off x="5241036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20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9995BED-30A9-7647-A992-1CA23CE1C5A5}"/>
              </a:ext>
            </a:extLst>
          </p:cNvPr>
          <p:cNvSpPr/>
          <p:nvPr/>
        </p:nvSpPr>
        <p:spPr>
          <a:xfrm>
            <a:off x="7147560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22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CEED54-176D-254D-90D7-7F13FCC2D765}"/>
              </a:ext>
            </a:extLst>
          </p:cNvPr>
          <p:cNvSpPr/>
          <p:nvPr/>
        </p:nvSpPr>
        <p:spPr>
          <a:xfrm>
            <a:off x="6194298" y="2213904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21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005543-2FD0-F049-8210-FEB5A5A5F600}"/>
              </a:ext>
            </a:extLst>
          </p:cNvPr>
          <p:cNvSpPr/>
          <p:nvPr/>
        </p:nvSpPr>
        <p:spPr>
          <a:xfrm>
            <a:off x="8100822" y="2213903"/>
            <a:ext cx="953262" cy="326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en-US" altLang="zh-CN" sz="1100" dirty="0">
                <a:solidFill>
                  <a:schemeClr val="tx1"/>
                </a:solidFill>
              </a:rPr>
              <a:t>30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63412C-9FE9-7843-AE04-70E1136AC5E4}"/>
                  </a:ext>
                </a:extLst>
              </p:cNvPr>
              <p:cNvSpPr txBox="1"/>
              <p:nvPr/>
            </p:nvSpPr>
            <p:spPr>
              <a:xfrm>
                <a:off x="1465108" y="3252468"/>
                <a:ext cx="10186852" cy="1850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M[k]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和矩阵元素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+mn-ea"/>
                    <a:cs typeface="STKaiti" charset="-122"/>
                  </a:rPr>
                  <a:t>的一一对应关系为：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pPr algn="ctr"/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pPr algn="ctr"/>
                <a:r>
                  <a:rPr kumimoji="1" lang="en-US" altLang="zh-CN" sz="2800" dirty="0">
                    <a:latin typeface="+mn-ea"/>
                    <a:cs typeface="STKaiti" charset="-122"/>
                  </a:rPr>
                  <a:t>k=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(i+1)/2+j;     (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&gt;=j)</a:t>
                </a:r>
              </a:p>
              <a:p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63412C-9FE9-7843-AE04-70E1136A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08" y="3252468"/>
                <a:ext cx="10186852" cy="1850571"/>
              </a:xfrm>
              <a:prstGeom prst="rect">
                <a:avLst/>
              </a:prstGeom>
              <a:blipFill>
                <a:blip r:embed="rId3"/>
                <a:stretch>
                  <a:fillRect l="-1121" t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48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151708" y="1357680"/>
            <a:ext cx="10186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若以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cs typeface="STKaiti" charset="-122"/>
              </a:rPr>
              <a:t>列序</a:t>
            </a:r>
            <a:r>
              <a:rPr kumimoji="1" lang="zh-CN" altLang="en-US" sz="2800" dirty="0">
                <a:latin typeface="+mn-ea"/>
                <a:cs typeface="STKaiti" charset="-122"/>
              </a:rPr>
              <a:t>为主存储对角线以下（含对角线）的元素，并以一维数组</a:t>
            </a:r>
            <a:r>
              <a:rPr kumimoji="1" lang="en-US" altLang="zh-CN" sz="2800" dirty="0">
                <a:latin typeface="+mn-ea"/>
                <a:cs typeface="STKaiti" charset="-122"/>
              </a:rPr>
              <a:t>M[n(n+1)/2]</a:t>
            </a:r>
            <a:r>
              <a:rPr kumimoji="1" lang="zh-CN" altLang="en-US" sz="2800" dirty="0">
                <a:latin typeface="+mn-ea"/>
                <a:cs typeface="STKaiti" charset="-122"/>
              </a:rPr>
              <a:t>作为</a:t>
            </a:r>
            <a:r>
              <a:rPr kumimoji="1" lang="en-US" altLang="zh-CN" sz="2800" dirty="0">
                <a:latin typeface="+mn-ea"/>
                <a:cs typeface="STKaiti" charset="-122"/>
              </a:rPr>
              <a:t>n</a:t>
            </a:r>
            <a:r>
              <a:rPr kumimoji="1" lang="zh-CN" altLang="en-US" sz="2800" dirty="0">
                <a:latin typeface="+mn-ea"/>
                <a:cs typeface="STKaiti" charset="-122"/>
              </a:rPr>
              <a:t>阶矩阵</a:t>
            </a:r>
            <a:r>
              <a:rPr kumimoji="1" lang="en-US" altLang="zh-CN" sz="2800" dirty="0">
                <a:latin typeface="+mn-ea"/>
                <a:cs typeface="STKaiti" charset="-122"/>
              </a:rPr>
              <a:t>A</a:t>
            </a:r>
            <a:r>
              <a:rPr kumimoji="1" lang="zh-CN" altLang="en-US" sz="2800" dirty="0">
                <a:latin typeface="+mn-ea"/>
                <a:cs typeface="STKaiti" charset="-122"/>
              </a:rPr>
              <a:t>的存储结构，则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2D4F68-F86A-C748-A91D-E75EC6B8E2EE}"/>
              </a:ext>
            </a:extLst>
          </p:cNvPr>
          <p:cNvGrpSpPr/>
          <p:nvPr/>
        </p:nvGrpSpPr>
        <p:grpSpPr>
          <a:xfrm>
            <a:off x="4023360" y="2594610"/>
            <a:ext cx="4766310" cy="1645920"/>
            <a:chOff x="4023360" y="2594610"/>
            <a:chExt cx="4766310" cy="16459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D40740-5F45-E348-9B0E-EBE90CD91CEB}"/>
                </a:ext>
              </a:extLst>
            </p:cNvPr>
            <p:cNvSpPr/>
            <p:nvPr/>
          </p:nvSpPr>
          <p:spPr>
            <a:xfrm>
              <a:off x="4023360" y="259461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89A509-1F32-9D48-8049-E7278A0132CE}"/>
                </a:ext>
              </a:extLst>
            </p:cNvPr>
            <p:cNvSpPr/>
            <p:nvPr/>
          </p:nvSpPr>
          <p:spPr>
            <a:xfrm>
              <a:off x="4023360" y="292061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CCA1E7-0EFD-8449-81E1-E97133EE75A6}"/>
                </a:ext>
              </a:extLst>
            </p:cNvPr>
            <p:cNvSpPr/>
            <p:nvPr/>
          </p:nvSpPr>
          <p:spPr>
            <a:xfrm>
              <a:off x="4023360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6F8480-D824-CA4A-ACEB-B987A1AFED4F}"/>
                </a:ext>
              </a:extLst>
            </p:cNvPr>
            <p:cNvSpPr/>
            <p:nvPr/>
          </p:nvSpPr>
          <p:spPr>
            <a:xfrm>
              <a:off x="4023360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902B9E-66FD-6543-BD40-BD6970C5B0F4}"/>
                </a:ext>
              </a:extLst>
            </p:cNvPr>
            <p:cNvSpPr/>
            <p:nvPr/>
          </p:nvSpPr>
          <p:spPr>
            <a:xfrm>
              <a:off x="4023360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DB79DF-B7A9-4F4F-A416-4CEDCA1C428E}"/>
                </a:ext>
              </a:extLst>
            </p:cNvPr>
            <p:cNvSpPr/>
            <p:nvPr/>
          </p:nvSpPr>
          <p:spPr>
            <a:xfrm>
              <a:off x="5929884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F3DE9B-D568-5244-8D88-5CBDCDE9EB2A}"/>
                </a:ext>
              </a:extLst>
            </p:cNvPr>
            <p:cNvSpPr/>
            <p:nvPr/>
          </p:nvSpPr>
          <p:spPr>
            <a:xfrm>
              <a:off x="5929884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B5C16B-2AE2-3D46-B788-41AFCF69D467}"/>
                </a:ext>
              </a:extLst>
            </p:cNvPr>
            <p:cNvSpPr/>
            <p:nvPr/>
          </p:nvSpPr>
          <p:spPr>
            <a:xfrm>
              <a:off x="5929884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61E64E-1FB5-C245-BC1B-420587A8EAAA}"/>
                </a:ext>
              </a:extLst>
            </p:cNvPr>
            <p:cNvSpPr/>
            <p:nvPr/>
          </p:nvSpPr>
          <p:spPr>
            <a:xfrm>
              <a:off x="6883146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81E9F9-4B1A-F44D-BD63-8C609D9B1BC9}"/>
                </a:ext>
              </a:extLst>
            </p:cNvPr>
            <p:cNvSpPr/>
            <p:nvPr/>
          </p:nvSpPr>
          <p:spPr>
            <a:xfrm>
              <a:off x="6883146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F358D06-5780-3841-B0C6-4FE84B9C7687}"/>
                </a:ext>
              </a:extLst>
            </p:cNvPr>
            <p:cNvSpPr/>
            <p:nvPr/>
          </p:nvSpPr>
          <p:spPr>
            <a:xfrm>
              <a:off x="7836408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EF21C9-CDD4-154F-8702-BAAD81324F31}"/>
                </a:ext>
              </a:extLst>
            </p:cNvPr>
            <p:cNvSpPr/>
            <p:nvPr/>
          </p:nvSpPr>
          <p:spPr>
            <a:xfrm>
              <a:off x="4976622" y="292061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B91B17B-B083-E340-B4E1-6AFBC6CC0EF4}"/>
                </a:ext>
              </a:extLst>
            </p:cNvPr>
            <p:cNvSpPr/>
            <p:nvPr/>
          </p:nvSpPr>
          <p:spPr>
            <a:xfrm>
              <a:off x="4976622" y="3246620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9A8E98F-6A74-E74E-9A1D-FA4128C45F0E}"/>
                </a:ext>
              </a:extLst>
            </p:cNvPr>
            <p:cNvSpPr/>
            <p:nvPr/>
          </p:nvSpPr>
          <p:spPr>
            <a:xfrm>
              <a:off x="4976622" y="358255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C5FCB6C-0888-CD4E-8C9D-221C8493716E}"/>
                </a:ext>
              </a:extLst>
            </p:cNvPr>
            <p:cNvSpPr/>
            <p:nvPr/>
          </p:nvSpPr>
          <p:spPr>
            <a:xfrm>
              <a:off x="4976622" y="3914525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/>
              <p:nvPr/>
            </p:nvSpPr>
            <p:spPr>
              <a:xfrm>
                <a:off x="996478" y="4517388"/>
                <a:ext cx="1018685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M[n(n+1)/2]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中矩阵元素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+mn-ea"/>
                    <a:cs typeface="STKaiti" charset="-122"/>
                  </a:rPr>
                  <a:t>的存储状况为：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0DA4883-575E-4343-A15F-73598FFB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78" y="4517388"/>
                <a:ext cx="10186852" cy="557910"/>
              </a:xfrm>
              <a:prstGeom prst="rect">
                <a:avLst/>
              </a:prstGeom>
              <a:blipFill>
                <a:blip r:embed="rId2"/>
                <a:stretch>
                  <a:fillRect l="-1119" t="-1111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D8B8FBA-6A7F-2740-A8ED-917B6734BEF0}"/>
              </a:ext>
            </a:extLst>
          </p:cNvPr>
          <p:cNvGrpSpPr/>
          <p:nvPr/>
        </p:nvGrpSpPr>
        <p:grpSpPr>
          <a:xfrm>
            <a:off x="1912620" y="5585753"/>
            <a:ext cx="8561070" cy="326006"/>
            <a:chOff x="1912620" y="5585753"/>
            <a:chExt cx="8561070" cy="3260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6EE95F-FBCD-C64E-BC51-90AAD229CDFD}"/>
                </a:ext>
              </a:extLst>
            </p:cNvPr>
            <p:cNvSpPr/>
            <p:nvPr/>
          </p:nvSpPr>
          <p:spPr>
            <a:xfrm>
              <a:off x="1912620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A5BA44F-AFB9-3C4F-B992-65C870B943E3}"/>
                </a:ext>
              </a:extLst>
            </p:cNvPr>
            <p:cNvSpPr/>
            <p:nvPr/>
          </p:nvSpPr>
          <p:spPr>
            <a:xfrm>
              <a:off x="3819144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CEB8BD-5BE5-D54B-A258-C8E5551057DE}"/>
                </a:ext>
              </a:extLst>
            </p:cNvPr>
            <p:cNvSpPr/>
            <p:nvPr/>
          </p:nvSpPr>
          <p:spPr>
            <a:xfrm>
              <a:off x="8567166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9106C5A-53A2-3E44-96D8-4D7A69D7B333}"/>
                </a:ext>
              </a:extLst>
            </p:cNvPr>
            <p:cNvSpPr/>
            <p:nvPr/>
          </p:nvSpPr>
          <p:spPr>
            <a:xfrm>
              <a:off x="9520428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89C826-F19F-4D48-B7CC-B15929CEDD0A}"/>
                </a:ext>
              </a:extLst>
            </p:cNvPr>
            <p:cNvSpPr/>
            <p:nvPr/>
          </p:nvSpPr>
          <p:spPr>
            <a:xfrm>
              <a:off x="2865882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C31103-0BD0-A44D-9D03-6F5B346A6A83}"/>
                </a:ext>
              </a:extLst>
            </p:cNvPr>
            <p:cNvSpPr/>
            <p:nvPr/>
          </p:nvSpPr>
          <p:spPr>
            <a:xfrm>
              <a:off x="4772406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30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995BED-30A9-7647-A992-1CA23CE1C5A5}"/>
                </a:ext>
              </a:extLst>
            </p:cNvPr>
            <p:cNvSpPr/>
            <p:nvPr/>
          </p:nvSpPr>
          <p:spPr>
            <a:xfrm>
              <a:off x="6678930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DCEED54-176D-254D-90D7-7F13FCC2D765}"/>
                </a:ext>
              </a:extLst>
            </p:cNvPr>
            <p:cNvSpPr/>
            <p:nvPr/>
          </p:nvSpPr>
          <p:spPr>
            <a:xfrm>
              <a:off x="5725668" y="5585754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005543-2FD0-F049-8210-FEB5A5A5F600}"/>
                </a:ext>
              </a:extLst>
            </p:cNvPr>
            <p:cNvSpPr/>
            <p:nvPr/>
          </p:nvSpPr>
          <p:spPr>
            <a:xfrm>
              <a:off x="7632192" y="5585753"/>
              <a:ext cx="953262" cy="3260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79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151708" y="1357680"/>
            <a:ext cx="101868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2.</a:t>
            </a:r>
            <a:r>
              <a:rPr kumimoji="1" lang="zh-CN" altLang="en-US" sz="2800" dirty="0">
                <a:latin typeface="+mn-ea"/>
                <a:cs typeface="STKaiti" charset="-122"/>
              </a:rPr>
              <a:t>  稀疏矩阵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若矩阵中有很多元素是零，而且非零元素的分布没有规律，则称该矩阵为稀疏矩阵。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如果采用一般的存储方法表示稀疏矩阵，就会存储大量的零元素，造成存储空间的浪费。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7685187" y="3191211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87" y="3191211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437458" y="859899"/>
            <a:ext cx="44604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kumimoji="1" lang="zh-CN" altLang="en-US" sz="2800" dirty="0">
                <a:latin typeface="+mn-ea"/>
                <a:cs typeface="STKaiti" charset="-122"/>
              </a:rPr>
              <a:t>稀疏矩阵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AutoNum type="arabicPeriod" startAt="2"/>
            </a:pPr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（</a:t>
            </a:r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）三元组顺序表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define MAXSIZE 20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typedef struct{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	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int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cs typeface="STKaiti" charset="-122"/>
              </a:rPr>
              <a:t> </a:t>
            </a:r>
            <a:r>
              <a:rPr kumimoji="1" lang="en-US" altLang="zh-CN" sz="2800" dirty="0" err="1">
                <a:solidFill>
                  <a:srgbClr val="C00000"/>
                </a:solidFill>
                <a:latin typeface="+mn-ea"/>
                <a:cs typeface="STKaiti" charset="-122"/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cs typeface="STKaiti" charset="-122"/>
              </a:rPr>
              <a:t>, j</a:t>
            </a:r>
            <a:r>
              <a:rPr kumimoji="1" lang="en-US" altLang="zh-CN" sz="2800" dirty="0">
                <a:latin typeface="+mn-ea"/>
                <a:cs typeface="STKaiti" charset="-122"/>
              </a:rPr>
              <a:t>;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	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elemtype</a:t>
            </a:r>
            <a:r>
              <a:rPr kumimoji="1" lang="en-US" altLang="zh-CN" sz="2800" dirty="0">
                <a:latin typeface="+mn-ea"/>
                <a:cs typeface="STKaiti" charset="-122"/>
              </a:rPr>
              <a:t> v;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}node;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typedef struct{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	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int</a:t>
            </a:r>
            <a:r>
              <a:rPr kumimoji="1" lang="en-US" altLang="zh-CN" sz="2800" dirty="0">
                <a:latin typeface="+mn-ea"/>
                <a:cs typeface="STKaiti" charset="-122"/>
              </a:rPr>
              <a:t> m, n, t;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	node data[MAXSIZE];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}mat;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8702457" y="1732782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7" y="1732782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261B9DB-8182-664D-A284-6B9E0338D874}"/>
              </a:ext>
            </a:extLst>
          </p:cNvPr>
          <p:cNvSpPr txBox="1"/>
          <p:nvPr/>
        </p:nvSpPr>
        <p:spPr>
          <a:xfrm>
            <a:off x="4644807" y="3127395"/>
            <a:ext cx="24803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非零元素的行、列下标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2E9BFD3-6DF0-504E-BB05-8EF7CE5E4A76}"/>
              </a:ext>
            </a:extLst>
          </p:cNvPr>
          <p:cNvCxnSpPr>
            <a:stCxn id="3" idx="1"/>
          </p:cNvCxnSpPr>
          <p:nvPr/>
        </p:nvCxnSpPr>
        <p:spPr>
          <a:xfrm flipH="1">
            <a:off x="3234690" y="3312061"/>
            <a:ext cx="141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4F4DB9E-C424-AB40-A3AD-C8179EE478ED}"/>
              </a:ext>
            </a:extLst>
          </p:cNvPr>
          <p:cNvSpPr txBox="1"/>
          <p:nvPr/>
        </p:nvSpPr>
        <p:spPr>
          <a:xfrm>
            <a:off x="6516408" y="3595154"/>
            <a:ext cx="156460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非零元素的值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BBE74D0-B2AE-1B4F-BED1-4DDF31CC423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14800" y="3779820"/>
            <a:ext cx="2401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D5AB5F3-9125-0949-BF6F-617899AB2B3F}"/>
              </a:ext>
            </a:extLst>
          </p:cNvPr>
          <p:cNvSpPr txBox="1"/>
          <p:nvPr/>
        </p:nvSpPr>
        <p:spPr>
          <a:xfrm>
            <a:off x="6303048" y="5197570"/>
            <a:ext cx="41896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稀疏矩阵的行数、列数、非零元素个数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BF34A4-97A1-9C49-A33F-E199A08EF4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901440" y="5382236"/>
            <a:ext cx="2401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4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4945086" y="1118072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86" y="1118072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弧形箭头 4">
            <a:extLst>
              <a:ext uri="{FF2B5EF4-FFF2-40B4-BE49-F238E27FC236}">
                <a16:creationId xmlns:a16="http://schemas.microsoft.com/office/drawing/2014/main" id="{11659B4B-1390-1742-A689-9BB344723F23}"/>
              </a:ext>
            </a:extLst>
          </p:cNvPr>
          <p:cNvSpPr/>
          <p:nvPr/>
        </p:nvSpPr>
        <p:spPr>
          <a:xfrm>
            <a:off x="7246247" y="1670178"/>
            <a:ext cx="1158119" cy="212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1FE1EB-0F29-BB4B-B077-AD381FD5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43215"/>
              </p:ext>
            </p:extLst>
          </p:nvPr>
        </p:nvGraphicFramePr>
        <p:xfrm>
          <a:off x="4164148" y="3032226"/>
          <a:ext cx="299626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74314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71936078"/>
                    </a:ext>
                  </a:extLst>
                </a:gridCol>
                <a:gridCol w="1039196">
                  <a:extLst>
                    <a:ext uri="{9D8B030D-6E8A-4147-A177-3AD203B41FA5}">
                      <a16:colId xmlns:a16="http://schemas.microsoft.com/office/drawing/2014/main" val="56454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9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0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1853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FAF3E5D-4A2F-9648-B3BD-31DB204EAFB9}"/>
              </a:ext>
            </a:extLst>
          </p:cNvPr>
          <p:cNvSpPr txBox="1"/>
          <p:nvPr/>
        </p:nvSpPr>
        <p:spPr>
          <a:xfrm>
            <a:off x="1254655" y="5837767"/>
            <a:ext cx="10529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ea"/>
                <a:cs typeface="STKaiti" charset="-122"/>
              </a:rPr>
              <a:t>注：表中</a:t>
            </a:r>
            <a:r>
              <a:rPr kumimoji="1" lang="en-US" altLang="zh-CN" sz="2400" dirty="0">
                <a:latin typeface="+mn-ea"/>
                <a:cs typeface="STKaiti" charset="-122"/>
              </a:rPr>
              <a:t>data[0]</a:t>
            </a:r>
            <a:r>
              <a:rPr kumimoji="1" lang="zh-CN" altLang="en-US" sz="2400" dirty="0">
                <a:latin typeface="+mn-ea"/>
                <a:cs typeface="STKaiti" charset="-122"/>
              </a:rPr>
              <a:t>中的</a:t>
            </a:r>
            <a:r>
              <a:rPr kumimoji="1" lang="en-US" altLang="zh-CN" sz="2400" dirty="0" err="1">
                <a:latin typeface="+mn-ea"/>
                <a:cs typeface="STKaiti" charset="-122"/>
              </a:rPr>
              <a:t>i</a:t>
            </a:r>
            <a:r>
              <a:rPr kumimoji="1" lang="zh-CN" altLang="en-US" sz="2400" dirty="0">
                <a:latin typeface="+mn-ea"/>
                <a:cs typeface="STKaiti" charset="-122"/>
              </a:rPr>
              <a:t>，</a:t>
            </a:r>
            <a:r>
              <a:rPr kumimoji="1" lang="en-US" altLang="zh-CN" sz="2400" dirty="0">
                <a:latin typeface="+mn-ea"/>
                <a:cs typeface="STKaiti" charset="-122"/>
              </a:rPr>
              <a:t>j</a:t>
            </a:r>
            <a:r>
              <a:rPr kumimoji="1" lang="zh-CN" altLang="en-US" sz="2400" dirty="0">
                <a:latin typeface="+mn-ea"/>
                <a:cs typeface="STKaiti" charset="-122"/>
              </a:rPr>
              <a:t>，</a:t>
            </a:r>
            <a:r>
              <a:rPr kumimoji="1" lang="en-US" altLang="zh-CN" sz="2400" dirty="0">
                <a:latin typeface="+mn-ea"/>
                <a:cs typeface="STKaiti" charset="-122"/>
              </a:rPr>
              <a:t>v</a:t>
            </a:r>
            <a:r>
              <a:rPr kumimoji="1" lang="zh-CN" altLang="en-US" sz="2400" dirty="0">
                <a:latin typeface="+mn-ea"/>
                <a:cs typeface="STKaiti" charset="-122"/>
              </a:rPr>
              <a:t>分别存储</a:t>
            </a:r>
            <a:r>
              <a:rPr kumimoji="1" lang="zh-CN" altLang="en-US" sz="2400" dirty="0"/>
              <a:t>稀疏矩阵的行数、列数、非零元素个数</a:t>
            </a:r>
          </a:p>
          <a:p>
            <a:endParaRPr kumimoji="1" lang="en-US" altLang="zh-CN" sz="24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2946996" y="1261985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96" y="1261985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弧形箭头 4">
            <a:extLst>
              <a:ext uri="{FF2B5EF4-FFF2-40B4-BE49-F238E27FC236}">
                <a16:creationId xmlns:a16="http://schemas.microsoft.com/office/drawing/2014/main" id="{11659B4B-1390-1742-A689-9BB344723F23}"/>
              </a:ext>
            </a:extLst>
          </p:cNvPr>
          <p:cNvSpPr/>
          <p:nvPr/>
        </p:nvSpPr>
        <p:spPr>
          <a:xfrm>
            <a:off x="5190790" y="1847322"/>
            <a:ext cx="1158119" cy="212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1FE1EB-0F29-BB4B-B077-AD381FD5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32903"/>
              </p:ext>
            </p:extLst>
          </p:nvPr>
        </p:nvGraphicFramePr>
        <p:xfrm>
          <a:off x="2137374" y="2939929"/>
          <a:ext cx="299626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74314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71936078"/>
                    </a:ext>
                  </a:extLst>
                </a:gridCol>
                <a:gridCol w="1039196">
                  <a:extLst>
                    <a:ext uri="{9D8B030D-6E8A-4147-A177-3AD203B41FA5}">
                      <a16:colId xmlns:a16="http://schemas.microsoft.com/office/drawing/2014/main" val="56454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9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0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185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2AE8A8B-3993-A545-9562-E84A6EB0103A}"/>
              </a:ext>
            </a:extLst>
          </p:cNvPr>
          <p:cNvSpPr txBox="1"/>
          <p:nvPr/>
        </p:nvSpPr>
        <p:spPr>
          <a:xfrm>
            <a:off x="8048031" y="3866576"/>
            <a:ext cx="3907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如何实现稀疏矩阵的转置运算，即计算转置矩阵？？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FB4B06A0-10B7-AC43-85F6-0117CF81BCC6}"/>
              </a:ext>
            </a:extLst>
          </p:cNvPr>
          <p:cNvSpPr/>
          <p:nvPr/>
        </p:nvSpPr>
        <p:spPr>
          <a:xfrm>
            <a:off x="5394504" y="3970663"/>
            <a:ext cx="2137410" cy="992156"/>
          </a:xfrm>
          <a:prstGeom prst="striped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2946996" y="1261985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96" y="1261985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弧形箭头 4">
            <a:extLst>
              <a:ext uri="{FF2B5EF4-FFF2-40B4-BE49-F238E27FC236}">
                <a16:creationId xmlns:a16="http://schemas.microsoft.com/office/drawing/2014/main" id="{11659B4B-1390-1742-A689-9BB344723F23}"/>
              </a:ext>
            </a:extLst>
          </p:cNvPr>
          <p:cNvSpPr/>
          <p:nvPr/>
        </p:nvSpPr>
        <p:spPr>
          <a:xfrm>
            <a:off x="5190790" y="1847322"/>
            <a:ext cx="1158119" cy="212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1FE1EB-0F29-BB4B-B077-AD381FD567D8}"/>
              </a:ext>
            </a:extLst>
          </p:cNvPr>
          <p:cNvGraphicFramePr>
            <a:graphicFrameLocks noGrp="1"/>
          </p:cNvGraphicFramePr>
          <p:nvPr/>
        </p:nvGraphicFramePr>
        <p:xfrm>
          <a:off x="2137374" y="2939929"/>
          <a:ext cx="299626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74314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71936078"/>
                    </a:ext>
                  </a:extLst>
                </a:gridCol>
                <a:gridCol w="1039196">
                  <a:extLst>
                    <a:ext uri="{9D8B030D-6E8A-4147-A177-3AD203B41FA5}">
                      <a16:colId xmlns:a16="http://schemas.microsoft.com/office/drawing/2014/main" val="56454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9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0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185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2AE8A8B-3993-A545-9562-E84A6EB0103A}"/>
              </a:ext>
            </a:extLst>
          </p:cNvPr>
          <p:cNvSpPr txBox="1"/>
          <p:nvPr/>
        </p:nvSpPr>
        <p:spPr>
          <a:xfrm>
            <a:off x="7792778" y="1959291"/>
            <a:ext cx="4423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算法思路：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将行数和列数相互交换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将三元组中的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i</a:t>
            </a:r>
            <a:r>
              <a:rPr kumimoji="1" lang="zh-CN" altLang="en-US" sz="2800" dirty="0">
                <a:latin typeface="+mn-ea"/>
                <a:cs typeface="STKaiti" charset="-122"/>
              </a:rPr>
              <a:t>和</a:t>
            </a:r>
            <a:r>
              <a:rPr kumimoji="1" lang="en-US" altLang="zh-CN" sz="2800" dirty="0">
                <a:latin typeface="+mn-ea"/>
                <a:cs typeface="STKaiti" charset="-122"/>
              </a:rPr>
              <a:t>j</a:t>
            </a:r>
            <a:r>
              <a:rPr kumimoji="1" lang="zh-CN" altLang="en-US" sz="2800" dirty="0">
                <a:latin typeface="+mn-ea"/>
                <a:cs typeface="STKaiti" charset="-122"/>
              </a:rPr>
              <a:t>相互调换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重排三元组之间的次序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p:sp>
        <p:nvSpPr>
          <p:cNvPr id="6" name="虚尾箭头 5">
            <a:extLst>
              <a:ext uri="{FF2B5EF4-FFF2-40B4-BE49-F238E27FC236}">
                <a16:creationId xmlns:a16="http://schemas.microsoft.com/office/drawing/2014/main" id="{FB4B06A0-10B7-AC43-85F6-0117CF81BCC6}"/>
              </a:ext>
            </a:extLst>
          </p:cNvPr>
          <p:cNvSpPr/>
          <p:nvPr/>
        </p:nvSpPr>
        <p:spPr>
          <a:xfrm>
            <a:off x="5394504" y="3970663"/>
            <a:ext cx="2137410" cy="992156"/>
          </a:xfrm>
          <a:prstGeom prst="striped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AE8A8B-3993-A545-9562-E84A6EB0103A}"/>
              </a:ext>
            </a:extLst>
          </p:cNvPr>
          <p:cNvSpPr txBox="1"/>
          <p:nvPr/>
        </p:nvSpPr>
        <p:spPr>
          <a:xfrm>
            <a:off x="1997768" y="930591"/>
            <a:ext cx="7934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算法思路：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将行数和列数相互交换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将三元组中的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i</a:t>
            </a:r>
            <a:r>
              <a:rPr kumimoji="1" lang="zh-CN" altLang="en-US" sz="2800" dirty="0">
                <a:latin typeface="+mn-ea"/>
                <a:cs typeface="STKaiti" charset="-122"/>
              </a:rPr>
              <a:t>和</a:t>
            </a:r>
            <a:r>
              <a:rPr kumimoji="1" lang="en-US" altLang="zh-CN" sz="2800" dirty="0">
                <a:latin typeface="+mn-ea"/>
                <a:cs typeface="STKaiti" charset="-122"/>
              </a:rPr>
              <a:t>j</a:t>
            </a:r>
            <a:r>
              <a:rPr kumimoji="1" lang="zh-CN" altLang="en-US" sz="2800" dirty="0">
                <a:latin typeface="+mn-ea"/>
                <a:cs typeface="STKaiti" charset="-122"/>
              </a:rPr>
              <a:t>相互调换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重排三元组之间的次序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E0CADB-A1C6-6342-8B3C-5465C86BFC7D}"/>
                  </a:ext>
                </a:extLst>
              </p:cNvPr>
              <p:cNvSpPr txBox="1"/>
              <p:nvPr/>
            </p:nvSpPr>
            <p:spPr>
              <a:xfrm>
                <a:off x="1997768" y="3597591"/>
                <a:ext cx="924935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+mn-ea"/>
                    <a:cs typeface="STKaiti" charset="-122"/>
                  </a:rPr>
                  <a:t>如果用二维数组来表示矩阵，一般可用如下算法实现：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for(j=1;j&lt;=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n;j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++)</a:t>
                </a:r>
              </a:p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	for(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=1;i&lt;=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m;i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++)</a:t>
                </a:r>
              </a:p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		b[j][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]=a[</a:t>
                </a:r>
                <a:r>
                  <a:rPr kumimoji="1" lang="en-US" altLang="zh-CN" sz="28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800" dirty="0">
                    <a:latin typeface="+mn-ea"/>
                    <a:cs typeface="STKaiti" charset="-122"/>
                  </a:rPr>
                  <a:t>][j]</a:t>
                </a:r>
              </a:p>
              <a:p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+mn-ea"/>
                    <a:cs typeface="STKaiti" charset="-122"/>
                  </a:rPr>
                  <a:t>此时时间复杂度为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𝑂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𝑚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∗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STKaiti" charset="-122"/>
                      </a:rPr>
                      <m:t>)</m:t>
                    </m:r>
                  </m:oMath>
                </a14:m>
                <a:endParaRPr kumimoji="1" lang="en-US" altLang="zh-CN" sz="28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E0CADB-A1C6-6342-8B3C-5465C86BF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68" y="3597591"/>
                <a:ext cx="9249352" cy="3108543"/>
              </a:xfrm>
              <a:prstGeom prst="rect">
                <a:avLst/>
              </a:prstGeom>
              <a:blipFill>
                <a:blip r:embed="rId2"/>
                <a:stretch>
                  <a:fillRect l="-1233" t="-203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2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本节课主要内容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5A91807-FB6D-D946-8844-19F3A7AA3230}"/>
              </a:ext>
            </a:extLst>
          </p:cNvPr>
          <p:cNvSpPr txBox="1">
            <a:spLocks/>
          </p:cNvSpPr>
          <p:nvPr/>
        </p:nvSpPr>
        <p:spPr>
          <a:xfrm>
            <a:off x="935574" y="2167890"/>
            <a:ext cx="10848756" cy="305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itchFamily="2" charset="2"/>
              <a:buChar char="l"/>
            </a:pP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章  数组和字符串</a:t>
            </a:r>
            <a:endParaRPr kumimoji="1" lang="en-US" altLang="zh-CN" dirty="0"/>
          </a:p>
          <a:p>
            <a:pPr marL="571500" indent="-571500">
              <a:buFont typeface="Wingdings" pitchFamily="2" charset="2"/>
              <a:buChar char="l"/>
            </a:pP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200" dirty="0"/>
              <a:t>掌握数组的定义</a:t>
            </a:r>
            <a:endParaRPr kumimoji="1" lang="en-US" altLang="zh-CN" sz="3200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200" dirty="0"/>
              <a:t>掌握数组的顺序存储结构</a:t>
            </a:r>
            <a:endParaRPr kumimoji="1" lang="en-US" altLang="zh-CN" sz="3200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200" dirty="0"/>
              <a:t>掌握特殊矩阵的压缩方法</a:t>
            </a:r>
            <a:endParaRPr kumimoji="1" lang="en-US" altLang="zh-CN" sz="3200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sz="3200" dirty="0"/>
              <a:t>掌握串的基本操作实现</a:t>
            </a:r>
          </a:p>
        </p:txBody>
      </p:sp>
    </p:spTree>
    <p:extLst>
      <p:ext uri="{BB962C8B-B14F-4D97-AF65-F5344CB8AC3E}">
        <p14:creationId xmlns:p14="http://schemas.microsoft.com/office/powerpoint/2010/main" val="10040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E0CADB-A1C6-6342-8B3C-5465C86BFC7D}"/>
                  </a:ext>
                </a:extLst>
              </p:cNvPr>
              <p:cNvSpPr txBox="1"/>
              <p:nvPr/>
            </p:nvSpPr>
            <p:spPr>
              <a:xfrm>
                <a:off x="2697480" y="991106"/>
                <a:ext cx="5429250" cy="25545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latin typeface="+mn-ea"/>
                    <a:cs typeface="STKaiti" charset="-122"/>
                  </a:rPr>
                  <a:t>如果用二维数组来表示矩阵，一般可用如下算法实现：</a:t>
                </a:r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r>
                  <a:rPr kumimoji="1" lang="en-US" altLang="zh-CN" sz="2000" dirty="0">
                    <a:latin typeface="+mn-ea"/>
                    <a:cs typeface="STKaiti" charset="-122"/>
                  </a:rPr>
                  <a:t>for(j=1;j&lt;=</a:t>
                </a:r>
                <a:r>
                  <a:rPr kumimoji="1" lang="en-US" altLang="zh-CN" sz="2000" dirty="0" err="1">
                    <a:latin typeface="+mn-ea"/>
                    <a:cs typeface="STKaiti" charset="-122"/>
                  </a:rPr>
                  <a:t>n;j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++)</a:t>
                </a:r>
              </a:p>
              <a:p>
                <a:r>
                  <a:rPr kumimoji="1" lang="en-US" altLang="zh-CN" sz="2000" dirty="0">
                    <a:latin typeface="+mn-ea"/>
                    <a:cs typeface="STKaiti" charset="-122"/>
                  </a:rPr>
                  <a:t>	for(</a:t>
                </a:r>
                <a:r>
                  <a:rPr kumimoji="1" lang="en-US" altLang="zh-CN" sz="20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=1;i&lt;=</a:t>
                </a:r>
                <a:r>
                  <a:rPr kumimoji="1" lang="en-US" altLang="zh-CN" sz="2000" dirty="0" err="1">
                    <a:latin typeface="+mn-ea"/>
                    <a:cs typeface="STKaiti" charset="-122"/>
                  </a:rPr>
                  <a:t>m;i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++)</a:t>
                </a:r>
              </a:p>
              <a:p>
                <a:r>
                  <a:rPr kumimoji="1" lang="en-US" altLang="zh-CN" sz="2000" dirty="0">
                    <a:latin typeface="+mn-ea"/>
                    <a:cs typeface="STKaiti" charset="-122"/>
                  </a:rPr>
                  <a:t>		b[j][</a:t>
                </a:r>
                <a:r>
                  <a:rPr kumimoji="1" lang="en-US" altLang="zh-CN" sz="20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]=a[</a:t>
                </a:r>
                <a:r>
                  <a:rPr kumimoji="1" lang="en-US" altLang="zh-CN" sz="2000" dirty="0" err="1">
                    <a:latin typeface="+mn-ea"/>
                    <a:cs typeface="STKaiti" charset="-122"/>
                  </a:rPr>
                  <a:t>i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][j]</a:t>
                </a:r>
              </a:p>
              <a:p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r>
                  <a:rPr kumimoji="1" lang="zh-CN" altLang="en-US" sz="2000" dirty="0">
                    <a:latin typeface="+mn-ea"/>
                    <a:cs typeface="STKaiti" charset="-122"/>
                  </a:rPr>
                  <a:t>此时时间复杂度为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𝑂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𝑚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STKaiti" charset="-122"/>
                      </a:rPr>
                      <m:t>)</m:t>
                    </m:r>
                  </m:oMath>
                </a14:m>
                <a:endParaRPr kumimoji="1" lang="en-US" altLang="zh-CN" sz="20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E0CADB-A1C6-6342-8B3C-5465C86BF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480" y="991106"/>
                <a:ext cx="5429250" cy="2554545"/>
              </a:xfrm>
              <a:prstGeom prst="rect">
                <a:avLst/>
              </a:prstGeom>
              <a:blipFill>
                <a:blip r:embed="rId2"/>
                <a:stretch>
                  <a:fillRect l="-930" t="-985" b="-29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弧形箭头 2">
            <a:extLst>
              <a:ext uri="{FF2B5EF4-FFF2-40B4-BE49-F238E27FC236}">
                <a16:creationId xmlns:a16="http://schemas.microsoft.com/office/drawing/2014/main" id="{316A6C34-C5CA-7E4D-B447-6E247EB1198E}"/>
              </a:ext>
            </a:extLst>
          </p:cNvPr>
          <p:cNvSpPr/>
          <p:nvPr/>
        </p:nvSpPr>
        <p:spPr>
          <a:xfrm>
            <a:off x="8126730" y="2461788"/>
            <a:ext cx="1143000" cy="3024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52D0C-D7CF-FC46-A098-CCE3C7DFCF99}"/>
              </a:ext>
            </a:extLst>
          </p:cNvPr>
          <p:cNvSpPr txBox="1"/>
          <p:nvPr/>
        </p:nvSpPr>
        <p:spPr>
          <a:xfrm>
            <a:off x="9486900" y="3021679"/>
            <a:ext cx="254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适当增加存储单元，降低时间复杂度。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16F6E9-2DFA-B042-9927-D5AAB2E5FDF5}"/>
                  </a:ext>
                </a:extLst>
              </p:cNvPr>
              <p:cNvSpPr txBox="1"/>
              <p:nvPr/>
            </p:nvSpPr>
            <p:spPr>
              <a:xfrm>
                <a:off x="2354580" y="4538527"/>
                <a:ext cx="5772150" cy="13234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ea"/>
                  <a:buAutoNum type="circleNumDbPlain"/>
                </a:pPr>
                <a:r>
                  <a:rPr kumimoji="1" lang="zh-CN" altLang="en-US" sz="2000" dirty="0">
                    <a:latin typeface="+mn-ea"/>
                    <a:cs typeface="STKaiti" charset="-122"/>
                  </a:rPr>
                  <a:t>确定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a</a:t>
                </a:r>
                <a:r>
                  <a:rPr kumimoji="1" lang="zh-CN" altLang="en-US" sz="2000" dirty="0">
                    <a:latin typeface="+mn-ea"/>
                    <a:cs typeface="STKaiti" charset="-122"/>
                  </a:rPr>
                  <a:t>中每一列第一个非零元素在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b</a:t>
                </a:r>
                <a:r>
                  <a:rPr kumimoji="1" lang="zh-CN" altLang="en-US" sz="2000" dirty="0">
                    <a:latin typeface="+mn-ea"/>
                    <a:cs typeface="STKaiti" charset="-122"/>
                  </a:rPr>
                  <a:t>中的位置；</a:t>
                </a:r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zh-CN" altLang="en-US" sz="2000" dirty="0">
                    <a:latin typeface="+mn-ea"/>
                    <a:cs typeface="STKaiti" charset="-122"/>
                  </a:rPr>
                  <a:t>计算每个非零元素在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b</a:t>
                </a:r>
                <a:r>
                  <a:rPr kumimoji="1" lang="zh-CN" altLang="en-US" sz="2000" dirty="0">
                    <a:latin typeface="+mn-ea"/>
                    <a:cs typeface="STKaiti" charset="-122"/>
                  </a:rPr>
                  <a:t>中的位置</a:t>
                </a:r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endParaRPr kumimoji="1" lang="en-US" altLang="zh-CN" sz="2000" dirty="0">
                  <a:latin typeface="+mn-ea"/>
                  <a:cs typeface="STKaiti" charset="-122"/>
                </a:endParaRPr>
              </a:p>
              <a:p>
                <a:r>
                  <a:rPr kumimoji="1" lang="zh-CN" altLang="en-US" sz="2000" dirty="0">
                    <a:latin typeface="+mn-ea"/>
                    <a:cs typeface="STKaiti" charset="-122"/>
                  </a:rPr>
                  <a:t>此时时间复杂度为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𝑂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(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𝑛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∗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𝑡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STKaiti" charset="-122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+mn-ea"/>
                    <a:cs typeface="STKaiti" charset="-122"/>
                  </a:rPr>
                  <a:t>，其中</a:t>
                </a:r>
                <a:r>
                  <a:rPr kumimoji="1" lang="en-US" altLang="zh-CN" sz="2000" dirty="0">
                    <a:latin typeface="+mn-ea"/>
                    <a:cs typeface="STKaiti" charset="-122"/>
                  </a:rPr>
                  <a:t>t</a:t>
                </a:r>
                <a:r>
                  <a:rPr kumimoji="1" lang="zh-CN" altLang="en-US" sz="2000" dirty="0">
                    <a:latin typeface="+mn-ea"/>
                    <a:cs typeface="STKaiti" charset="-122"/>
                  </a:rPr>
                  <a:t>为非零元素个数</a:t>
                </a:r>
                <a:endParaRPr kumimoji="1" lang="en-US" altLang="zh-CN" sz="2000" dirty="0">
                  <a:latin typeface="+mn-ea"/>
                  <a:cs typeface="STKaiti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16F6E9-2DFA-B042-9927-D5AAB2E5F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80" y="4538527"/>
                <a:ext cx="5772150" cy="1323439"/>
              </a:xfrm>
              <a:prstGeom prst="rect">
                <a:avLst/>
              </a:prstGeom>
              <a:blipFill>
                <a:blip r:embed="rId3"/>
                <a:stretch>
                  <a:fillRect l="-1094" t="-3738" r="-656" b="-560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字符串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13824" y="1320684"/>
                <a:ext cx="1084195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800" b="1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en-US" altLang="zh-CN" sz="2800" dirty="0">
                    <a:latin typeface="+mn-ea"/>
                    <a:cs typeface="STKaiti" charset="-122"/>
                  </a:rPr>
                  <a:t>1</a:t>
                </a:r>
                <a:r>
                  <a:rPr kumimoji="1" lang="zh-CN" altLang="en-US" sz="2800" dirty="0">
                    <a:latin typeface="+mn-ea"/>
                    <a:cs typeface="STKaiti" charset="-122"/>
                  </a:rPr>
                  <a:t>、字符串的定义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r>
                  <a:rPr kumimoji="1" lang="zh-CN" altLang="en-US" sz="2800" dirty="0">
                    <a:latin typeface="+mn-ea"/>
                    <a:cs typeface="STKaiti" charset="-122"/>
                  </a:rPr>
                  <a:t>字符串（简称串），是一种特殊的线性表，它的数据元素仅由一个字符组成。</a:t>
                </a:r>
                <a:endParaRPr kumimoji="1" lang="en-US" altLang="zh-CN" sz="2800" dirty="0">
                  <a:latin typeface="+mn-ea"/>
                  <a:cs typeface="STKaiti" charset="-122"/>
                </a:endParaRPr>
              </a:p>
              <a:p>
                <a:endParaRPr kumimoji="1" lang="en-US" altLang="zh-CN" sz="2800" dirty="0">
                  <a:latin typeface="+mn-ea"/>
                </a:endParaRPr>
              </a:p>
              <a:p>
                <a:r>
                  <a:rPr kumimoji="1" lang="zh-CN" altLang="en-US" sz="2800" dirty="0">
                    <a:latin typeface="+mn-ea"/>
                  </a:rPr>
                  <a:t>串是由零个或多个字符组成的有限序列。一般记为</a:t>
                </a:r>
                <a:endParaRPr kumimoji="1" lang="en-US" altLang="zh-CN" sz="28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=‘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+mn-ea"/>
                </a:endParaRPr>
              </a:p>
              <a:p>
                <a:endParaRPr kumimoji="1" lang="en-US" altLang="zh-CN" sz="2800" dirty="0">
                  <a:latin typeface="+mn-ea"/>
                </a:endParaRPr>
              </a:p>
              <a:p>
                <a:r>
                  <a:rPr kumimoji="1" lang="zh-CN" altLang="en-US" sz="28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+mn-ea"/>
                  </a:rPr>
                  <a:t>可以是字母、数字或其他字符</a:t>
                </a:r>
                <a:endParaRPr kumimoji="1"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24" y="1320684"/>
                <a:ext cx="10841956" cy="4401205"/>
              </a:xfrm>
              <a:prstGeom prst="rect">
                <a:avLst/>
              </a:prstGeom>
              <a:blipFill>
                <a:blip r:embed="rId2"/>
                <a:stretch>
                  <a:fillRect l="-1171" b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45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59644" y="954924"/>
            <a:ext cx="28409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、相关概念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串名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串的值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串的长度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子串和主串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串的位置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两个串相等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空格串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>
                <a:latin typeface="+mn-ea"/>
                <a:cs typeface="STKaiti" charset="-122"/>
              </a:rPr>
              <a:t>空串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053B64-53B8-0B4F-8F4A-ED97950CA607}"/>
                  </a:ext>
                </a:extLst>
              </p:cNvPr>
              <p:cNvSpPr/>
              <p:nvPr/>
            </p:nvSpPr>
            <p:spPr>
              <a:xfrm>
                <a:off x="5895245" y="2989464"/>
                <a:ext cx="47144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=‘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zh-CN" sz="280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m:rPr>
                          <m:sty m:val="p"/>
                        </m:rPr>
                        <a:rPr kumimoji="1" lang="en-US" altLang="zh-CN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053B64-53B8-0B4F-8F4A-ED97950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45" y="2989464"/>
                <a:ext cx="4714432" cy="52322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3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3</a:t>
            </a:r>
            <a:r>
              <a:rPr kumimoji="1" lang="zh-CN" altLang="en-US" sz="2800" dirty="0">
                <a:latin typeface="+mn-ea"/>
                <a:cs typeface="STKaiti" charset="-122"/>
              </a:rPr>
              <a:t>、字符串的基本操作定义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字符串的基本操作常常以串或子串为单位，而不是以一个字符为单位。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假设本节中的</a:t>
            </a:r>
            <a:r>
              <a:rPr kumimoji="1" lang="en-US" altLang="zh-CN" sz="2800" dirty="0">
                <a:latin typeface="+mn-ea"/>
                <a:cs typeface="STKaiti" charset="-122"/>
              </a:rPr>
              <a:t>s, t, v, a, b, c, d</a:t>
            </a:r>
            <a:r>
              <a:rPr kumimoji="1" lang="zh-CN" altLang="en-US" sz="2800" dirty="0">
                <a:latin typeface="+mn-ea"/>
                <a:cs typeface="STKaiti" charset="-122"/>
              </a:rPr>
              <a:t>都是串名，并且</a:t>
            </a:r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</a:t>
            </a: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c=‘’,d=‘HEFEI’</a:t>
            </a:r>
          </a:p>
        </p:txBody>
      </p:sp>
    </p:spTree>
    <p:extLst>
      <p:ext uri="{BB962C8B-B14F-4D97-AF65-F5344CB8AC3E}">
        <p14:creationId xmlns:p14="http://schemas.microsoft.com/office/powerpoint/2010/main" val="404002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681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(1)</a:t>
            </a:r>
            <a:r>
              <a:rPr kumimoji="1" lang="zh-CN" altLang="en-US" sz="2800" dirty="0">
                <a:latin typeface="+mn-ea"/>
                <a:cs typeface="STKaiti" charset="-122"/>
              </a:rPr>
              <a:t>赋值操作：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Assign(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s,t</a:t>
            </a:r>
            <a:r>
              <a:rPr kumimoji="1" lang="en-US" altLang="zh-CN" sz="2800" dirty="0">
                <a:latin typeface="+mn-ea"/>
                <a:cs typeface="STKaiti" charset="-122"/>
              </a:rPr>
              <a:t>): </a:t>
            </a:r>
            <a:r>
              <a:rPr kumimoji="1" lang="zh-CN" altLang="en-US" sz="2800" dirty="0">
                <a:latin typeface="+mn-ea"/>
                <a:cs typeface="STKaiti" charset="-122"/>
              </a:rPr>
              <a:t>将串 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 的值赋值给串 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Assign(s, d)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</a:t>
            </a:r>
            <a:r>
              <a:rPr kumimoji="1" lang="en-US" altLang="zh-CN" sz="2800" dirty="0">
                <a:latin typeface="+mn-ea"/>
                <a:cs typeface="STKaiti" charset="-122"/>
              </a:rPr>
              <a:t>s=‘HEFEI’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C</a:t>
            </a:r>
            <a:r>
              <a:rPr kumimoji="1" lang="zh-CN" altLang="en-US" sz="2800" dirty="0">
                <a:latin typeface="+mn-ea"/>
                <a:cs typeface="STKaiti" charset="-122"/>
              </a:rPr>
              <a:t>语言中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string.h</a:t>
            </a:r>
            <a:r>
              <a:rPr kumimoji="1" lang="zh-CN" altLang="en-US" sz="2800" dirty="0">
                <a:latin typeface="+mn-ea"/>
                <a:cs typeface="STKaiti" charset="-122"/>
              </a:rPr>
              <a:t>头文件中，函数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strcpy</a:t>
            </a:r>
            <a:r>
              <a:rPr kumimoji="1" lang="en-US" altLang="zh-CN" sz="2800" dirty="0">
                <a:latin typeface="+mn-ea"/>
                <a:cs typeface="STKaiti" charset="-122"/>
              </a:rPr>
              <a:t>(str1,str2)</a:t>
            </a:r>
            <a:r>
              <a:rPr kumimoji="1" lang="zh-CN" altLang="en-US" sz="2800" dirty="0">
                <a:latin typeface="+mn-ea"/>
                <a:cs typeface="STKaiti" charset="-122"/>
              </a:rPr>
              <a:t>将字符串</a:t>
            </a:r>
            <a:r>
              <a:rPr kumimoji="1" lang="en-US" altLang="zh-CN" sz="2800" dirty="0">
                <a:latin typeface="+mn-ea"/>
                <a:cs typeface="STKaiti" charset="-122"/>
              </a:rPr>
              <a:t>str2</a:t>
            </a:r>
            <a:r>
              <a:rPr kumimoji="1" lang="zh-CN" altLang="en-US" sz="2800" dirty="0">
                <a:latin typeface="+mn-ea"/>
                <a:cs typeface="STKaiti" charset="-122"/>
              </a:rPr>
              <a:t>的值赋值给</a:t>
            </a:r>
            <a:r>
              <a:rPr kumimoji="1" lang="en-US" altLang="zh-CN" sz="2800" dirty="0">
                <a:latin typeface="+mn-ea"/>
                <a:cs typeface="STKaiti" charset="-122"/>
              </a:rPr>
              <a:t>str1, </a:t>
            </a:r>
            <a:r>
              <a:rPr kumimoji="1" lang="zh-CN" altLang="en-US" sz="2800" dirty="0">
                <a:latin typeface="+mn-ea"/>
                <a:cs typeface="STKaiti" charset="-122"/>
              </a:rPr>
              <a:t>函数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strncpy</a:t>
            </a:r>
            <a:r>
              <a:rPr kumimoji="1" lang="en-US" altLang="zh-CN" sz="2800" dirty="0">
                <a:latin typeface="+mn-ea"/>
                <a:cs typeface="STKaiti" charset="-122"/>
              </a:rPr>
              <a:t>(str1,str2,n)</a:t>
            </a:r>
            <a:r>
              <a:rPr kumimoji="1" lang="zh-CN" altLang="en-US" sz="2800" dirty="0">
                <a:latin typeface="+mn-ea"/>
                <a:cs typeface="STKaiti" charset="-122"/>
              </a:rPr>
              <a:t>将字符串</a:t>
            </a:r>
            <a:r>
              <a:rPr kumimoji="1" lang="en-US" altLang="zh-CN" sz="2800" dirty="0">
                <a:latin typeface="+mn-ea"/>
                <a:cs typeface="STKaiti" charset="-122"/>
              </a:rPr>
              <a:t>str2</a:t>
            </a:r>
            <a:r>
              <a:rPr kumimoji="1" lang="zh-CN" altLang="en-US" sz="2800" dirty="0">
                <a:latin typeface="+mn-ea"/>
                <a:cs typeface="STKaiti" charset="-122"/>
              </a:rPr>
              <a:t>中前</a:t>
            </a:r>
            <a:r>
              <a:rPr kumimoji="1" lang="en-US" altLang="zh-CN" sz="2800" dirty="0">
                <a:latin typeface="+mn-ea"/>
                <a:cs typeface="STKaiti" charset="-122"/>
              </a:rPr>
              <a:t>n</a:t>
            </a:r>
            <a:r>
              <a:rPr kumimoji="1" lang="zh-CN" altLang="en-US" sz="2800" dirty="0">
                <a:latin typeface="+mn-ea"/>
                <a:cs typeface="STKaiti" charset="-122"/>
              </a:rPr>
              <a:t>个字节赋值给</a:t>
            </a:r>
            <a:r>
              <a:rPr kumimoji="1" lang="en-US" altLang="zh-CN" sz="2800" dirty="0">
                <a:latin typeface="+mn-ea"/>
                <a:cs typeface="STKaiti" charset="-122"/>
              </a:rPr>
              <a:t>str1</a:t>
            </a:r>
          </a:p>
        </p:txBody>
      </p:sp>
    </p:spTree>
    <p:extLst>
      <p:ext uri="{BB962C8B-B14F-4D97-AF65-F5344CB8AC3E}">
        <p14:creationId xmlns:p14="http://schemas.microsoft.com/office/powerpoint/2010/main" val="339821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681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(2)</a:t>
            </a:r>
            <a:r>
              <a:rPr kumimoji="1" lang="zh-CN" altLang="en-US" sz="2800" dirty="0">
                <a:latin typeface="+mn-ea"/>
                <a:cs typeface="STKaiti" charset="-122"/>
              </a:rPr>
              <a:t> 判相等函数：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Equal(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s,t</a:t>
            </a:r>
            <a:r>
              <a:rPr kumimoji="1" lang="en-US" altLang="zh-CN" sz="2800" dirty="0">
                <a:latin typeface="+mn-ea"/>
                <a:cs typeface="STKaiti" charset="-122"/>
              </a:rPr>
              <a:t>): </a:t>
            </a:r>
            <a:r>
              <a:rPr kumimoji="1" lang="zh-CN" altLang="en-US" sz="2800" dirty="0">
                <a:latin typeface="+mn-ea"/>
                <a:cs typeface="STKaiti" charset="-122"/>
              </a:rPr>
              <a:t>若串 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和串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相等，则返回函数值</a:t>
            </a:r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，否则返回</a:t>
            </a:r>
            <a:r>
              <a:rPr kumimoji="1" lang="en-US" altLang="zh-CN" sz="2800" dirty="0">
                <a:latin typeface="+mn-ea"/>
                <a:cs typeface="STKaiti" charset="-122"/>
              </a:rPr>
              <a:t>0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Equal(a, d)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之后，结果为</a:t>
            </a:r>
            <a:r>
              <a:rPr kumimoji="1" lang="en-US" altLang="zh-CN" sz="2800" dirty="0">
                <a:latin typeface="+mn-ea"/>
                <a:cs typeface="STKaiti" charset="-122"/>
              </a:rPr>
              <a:t>0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思考：</a:t>
            </a:r>
            <a:r>
              <a:rPr kumimoji="1" lang="en-US" altLang="zh-CN" sz="2800" dirty="0">
                <a:latin typeface="+mn-ea"/>
                <a:cs typeface="STKaiti" charset="-122"/>
              </a:rPr>
              <a:t>Equal(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a,c</a:t>
            </a:r>
            <a:r>
              <a:rPr kumimoji="1" lang="en-US" altLang="zh-CN" sz="2800" dirty="0">
                <a:latin typeface="+mn-ea"/>
                <a:cs typeface="STKaiti" charset="-122"/>
              </a:rPr>
              <a:t>),  Equal(a, ‘HE ’)</a:t>
            </a:r>
            <a:r>
              <a:rPr kumimoji="1" lang="zh-CN" altLang="en-US" sz="2800" dirty="0">
                <a:latin typeface="+mn-ea"/>
                <a:cs typeface="STKaiti" charset="-122"/>
              </a:rPr>
              <a:t>，</a:t>
            </a:r>
            <a:r>
              <a:rPr kumimoji="1" lang="en-US" altLang="zh-CN" sz="2800" dirty="0">
                <a:latin typeface="+mn-ea"/>
                <a:cs typeface="STKaiti" charset="-122"/>
              </a:rPr>
              <a:t>Equal(‘’, ‘ ’)</a:t>
            </a:r>
          </a:p>
        </p:txBody>
      </p:sp>
    </p:spTree>
    <p:extLst>
      <p:ext uri="{BB962C8B-B14F-4D97-AF65-F5344CB8AC3E}">
        <p14:creationId xmlns:p14="http://schemas.microsoft.com/office/powerpoint/2010/main" val="413439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681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(3)</a:t>
            </a:r>
            <a:r>
              <a:rPr kumimoji="1" lang="zh-CN" altLang="en-US" sz="2800" dirty="0">
                <a:latin typeface="+mn-ea"/>
                <a:cs typeface="STKaiti" charset="-122"/>
              </a:rPr>
              <a:t> 计算串的长度：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Len(s) : </a:t>
            </a:r>
            <a:r>
              <a:rPr kumimoji="1" lang="zh-CN" altLang="en-US" sz="2800" dirty="0">
                <a:latin typeface="+mn-ea"/>
                <a:cs typeface="STKaiti" charset="-122"/>
              </a:rPr>
              <a:t>返回串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中字符的个数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 Len(a)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之后，结果为</a:t>
            </a:r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思考：</a:t>
            </a:r>
            <a:r>
              <a:rPr kumimoji="1" lang="en-US" altLang="zh-CN" sz="2800" dirty="0">
                <a:latin typeface="+mn-ea"/>
                <a:cs typeface="STKaiti" charset="-122"/>
              </a:rPr>
              <a:t> Len(c),  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len</a:t>
            </a:r>
            <a:r>
              <a:rPr kumimoji="1" lang="en-US" altLang="zh-CN" sz="2800" dirty="0">
                <a:latin typeface="+mn-ea"/>
                <a:cs typeface="STKaiti" charset="-122"/>
              </a:rPr>
              <a:t>(‘ ’)</a:t>
            </a:r>
          </a:p>
        </p:txBody>
      </p:sp>
    </p:spTree>
    <p:extLst>
      <p:ext uri="{BB962C8B-B14F-4D97-AF65-F5344CB8AC3E}">
        <p14:creationId xmlns:p14="http://schemas.microsoft.com/office/powerpoint/2010/main" val="289064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681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(4)</a:t>
            </a:r>
            <a:r>
              <a:rPr kumimoji="1" lang="zh-CN" altLang="en-US" sz="2800" dirty="0">
                <a:latin typeface="+mn-ea"/>
                <a:cs typeface="STKaiti" charset="-122"/>
              </a:rPr>
              <a:t> 串的连接函数：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 err="1">
                <a:latin typeface="+mn-ea"/>
                <a:cs typeface="STKaiti" charset="-122"/>
              </a:rPr>
              <a:t>Concat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s,t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将串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的字符序列紧接在串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的字符序列之后，构成一个新的字符序列，产生一个新串，并返回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Concat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a,b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之后，结果为‘</a:t>
            </a:r>
            <a:r>
              <a:rPr kumimoji="1" lang="en-US" altLang="zh-CN" sz="2800" dirty="0">
                <a:latin typeface="+mn-ea"/>
                <a:cs typeface="STKaiti" charset="-122"/>
              </a:rPr>
              <a:t>HEFEI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         </a:t>
            </a:r>
            <a:r>
              <a:rPr kumimoji="1" lang="zh-CN" altLang="en-US" sz="2800" dirty="0">
                <a:latin typeface="+mn-ea"/>
                <a:cs typeface="STKaiti" charset="-122"/>
              </a:rPr>
              <a:t>思考</a:t>
            </a:r>
            <a:r>
              <a:rPr kumimoji="1" lang="en-US" altLang="zh-CN" sz="2800" dirty="0">
                <a:latin typeface="+mn-ea"/>
                <a:cs typeface="STKaiti" charset="-122"/>
              </a:rPr>
              <a:t> Equal(d, 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Concat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a,b</a:t>
            </a:r>
            <a:r>
              <a:rPr kumimoji="1" lang="en-US" altLang="zh-CN" sz="2800" dirty="0">
                <a:latin typeface="+mn-ea"/>
                <a:cs typeface="STKaiti" charset="-122"/>
              </a:rPr>
              <a:t>))</a:t>
            </a:r>
            <a:r>
              <a:rPr kumimoji="1" lang="zh-CN" altLang="en-US" sz="2800" dirty="0">
                <a:latin typeface="+mn-ea"/>
                <a:cs typeface="STKaiti" charset="-122"/>
              </a:rPr>
              <a:t>的结果？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2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681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(5)</a:t>
            </a:r>
            <a:r>
              <a:rPr kumimoji="1" lang="zh-CN" altLang="en-US" sz="2800" dirty="0">
                <a:latin typeface="+mn-ea"/>
                <a:cs typeface="STKaiti" charset="-122"/>
              </a:rPr>
              <a:t> 求子串函数：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s,start,len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如果合理区间范围内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（</a:t>
            </a:r>
            <a:r>
              <a:rPr kumimoji="1" lang="en-US" altLang="zh-CN" sz="2800" dirty="0">
                <a:latin typeface="+mn-ea"/>
                <a:cs typeface="STKaiti" charset="-122"/>
                <a:sym typeface="Wingdings" pitchFamily="2" charset="2"/>
              </a:rPr>
              <a:t>start:[0,length(s)-1]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，</a:t>
            </a:r>
            <a:r>
              <a:rPr kumimoji="1" lang="en-US" altLang="zh-CN" sz="2800" dirty="0" err="1">
                <a:latin typeface="+mn-ea"/>
                <a:cs typeface="STKaiti" charset="-122"/>
                <a:sym typeface="Wingdings" pitchFamily="2" charset="2"/>
              </a:rPr>
              <a:t>len</a:t>
            </a:r>
            <a:r>
              <a:rPr kumimoji="1" lang="en-US" altLang="zh-CN" sz="2800" dirty="0">
                <a:latin typeface="+mn-ea"/>
                <a:cs typeface="STKaiti" charset="-122"/>
                <a:sym typeface="Wingdings" pitchFamily="2" charset="2"/>
              </a:rPr>
              <a:t>:[0,length(s)-start+1]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），则返回函数值为从串</a:t>
            </a:r>
            <a:r>
              <a:rPr kumimoji="1" lang="en-US" altLang="zh-CN" sz="2800" dirty="0">
                <a:latin typeface="+mn-ea"/>
                <a:cs typeface="STKaiti" charset="-122"/>
                <a:sym typeface="Wingdings" pitchFamily="2" charset="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中第</a:t>
            </a:r>
            <a:r>
              <a:rPr kumimoji="1" lang="en-US" altLang="zh-CN" sz="2800" dirty="0">
                <a:latin typeface="+mn-ea"/>
                <a:cs typeface="STKaiti" charset="-122"/>
                <a:sym typeface="Wingdings" pitchFamily="2" charset="2"/>
              </a:rPr>
              <a:t>start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个字符起，长度为</a:t>
            </a:r>
            <a:r>
              <a:rPr kumimoji="1" lang="en-US" altLang="zh-CN" sz="2800" dirty="0" err="1">
                <a:latin typeface="+mn-ea"/>
                <a:cs typeface="STKaiti" charset="-122"/>
                <a:sym typeface="Wingdings" pitchFamily="2" charset="2"/>
              </a:rPr>
              <a:t>len</a:t>
            </a:r>
            <a:r>
              <a:rPr kumimoji="1" lang="zh-CN" altLang="en-US" sz="2800" dirty="0">
                <a:latin typeface="+mn-ea"/>
                <a:cs typeface="STKaiti" charset="-122"/>
                <a:sym typeface="Wingdings" pitchFamily="2" charset="2"/>
              </a:rPr>
              <a:t>的连续字符序列，否则返回一个特殊的串常量。</a:t>
            </a:r>
            <a:endParaRPr kumimoji="1" lang="en-US" altLang="zh-CN" sz="2800" dirty="0">
              <a:latin typeface="+mn-ea"/>
              <a:cs typeface="STKaiti" charset="-122"/>
              <a:sym typeface="Wingdings" pitchFamily="2" charset="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(a,0,1)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之后，结果为‘</a:t>
            </a:r>
            <a:r>
              <a:rPr kumimoji="1" lang="en-US" altLang="zh-CN" sz="2800" dirty="0">
                <a:latin typeface="+mn-ea"/>
                <a:cs typeface="STKaiti" charset="-122"/>
              </a:rPr>
              <a:t>H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08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1605362"/>
            <a:ext cx="11681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练习题：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、串</a:t>
            </a:r>
            <a:r>
              <a:rPr kumimoji="1" lang="en-US" altLang="zh-CN" sz="2800" dirty="0">
                <a:latin typeface="+mn-ea"/>
                <a:cs typeface="STKaiti" charset="-122"/>
              </a:rPr>
              <a:t>s1=‘ABCDEFG’, </a:t>
            </a:r>
            <a:r>
              <a:rPr kumimoji="1" lang="zh-CN" altLang="en-US" sz="2800" dirty="0">
                <a:latin typeface="+mn-ea"/>
                <a:cs typeface="STKaiti" charset="-122"/>
              </a:rPr>
              <a:t>串</a:t>
            </a:r>
            <a:r>
              <a:rPr kumimoji="1" lang="en-US" altLang="zh-CN" sz="2800" dirty="0">
                <a:latin typeface="+mn-ea"/>
                <a:cs typeface="STKaiti" charset="-122"/>
              </a:rPr>
              <a:t>s2=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PQRST</a:t>
            </a:r>
            <a:r>
              <a:rPr kumimoji="1" lang="zh-CN" altLang="en-US" sz="2800" dirty="0">
                <a:latin typeface="+mn-ea"/>
                <a:cs typeface="STKaiti" charset="-122"/>
              </a:rPr>
              <a:t>’，则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 err="1">
                <a:latin typeface="+mn-ea"/>
                <a:cs typeface="STKaiti" charset="-122"/>
              </a:rPr>
              <a:t>Concat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(s1,2,len(s2)), 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(s1, 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len</a:t>
            </a:r>
            <a:r>
              <a:rPr kumimoji="1" lang="en-US" altLang="zh-CN" sz="2800" dirty="0">
                <a:latin typeface="+mn-ea"/>
                <a:cs typeface="STKaiti" charset="-122"/>
              </a:rPr>
              <a:t>(s2), 2))</a:t>
            </a:r>
            <a:r>
              <a:rPr kumimoji="1" lang="zh-CN" altLang="en-US" sz="2800" dirty="0">
                <a:latin typeface="+mn-ea"/>
                <a:cs typeface="STKaiti" charset="-122"/>
              </a:rPr>
              <a:t>的结果是 ？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、串</a:t>
            </a:r>
            <a:r>
              <a:rPr kumimoji="1" lang="en-US" altLang="zh-CN" sz="2800" dirty="0">
                <a:latin typeface="+mn-ea"/>
                <a:cs typeface="STKaiti" charset="-122"/>
              </a:rPr>
              <a:t>s1=‘HEFEI’, </a:t>
            </a:r>
            <a:r>
              <a:rPr kumimoji="1" lang="zh-CN" altLang="en-US" sz="2800" dirty="0">
                <a:latin typeface="+mn-ea"/>
                <a:cs typeface="STKaiti" charset="-122"/>
              </a:rPr>
              <a:t>串</a:t>
            </a:r>
            <a:r>
              <a:rPr kumimoji="1" lang="en-US" altLang="zh-CN" sz="2800" dirty="0">
                <a:latin typeface="+mn-ea"/>
                <a:cs typeface="STKaiti" charset="-122"/>
              </a:rPr>
              <a:t>s2=‘HELLO’, </a:t>
            </a:r>
            <a:r>
              <a:rPr kumimoji="1" lang="zh-CN" altLang="en-US" sz="2800" dirty="0">
                <a:latin typeface="+mn-ea"/>
                <a:cs typeface="STKaiti" charset="-122"/>
              </a:rPr>
              <a:t>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Equal(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(s1,0,len(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(s2,1,2))), ‘HE’)</a:t>
            </a:r>
            <a:r>
              <a:rPr kumimoji="1" lang="zh-CN" altLang="en-US" sz="2800" dirty="0">
                <a:latin typeface="+mn-ea"/>
                <a:cs typeface="STKaiti" charset="-122"/>
              </a:rPr>
              <a:t>的结果是 ？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8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8034" y="1217814"/>
            <a:ext cx="8395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、数组的定义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和线性表一样，数组是由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cs typeface="STKaiti" charset="-122"/>
              </a:rPr>
              <a:t>相同数据类型</a:t>
            </a:r>
            <a:r>
              <a:rPr kumimoji="1" lang="zh-CN" altLang="en-US" sz="2800" dirty="0">
                <a:latin typeface="+mn-ea"/>
                <a:cs typeface="STKaiti" charset="-122"/>
              </a:rPr>
              <a:t>的数据元素组成的，每个元素由一个值和下标确定。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</a:rPr>
              <a:t>它用一组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</a:rPr>
              <a:t>连续的内存空间</a:t>
            </a:r>
            <a:r>
              <a:rPr kumimoji="1" lang="zh-CN" altLang="en-US" sz="2800" dirty="0">
                <a:latin typeface="+mn-ea"/>
              </a:rPr>
              <a:t>，来存储一组类型相同的数据。</a:t>
            </a:r>
            <a:endParaRPr kumimoji="1" lang="en-US" altLang="zh-CN" sz="2800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6AD058-6179-4440-AD26-5C9953D0EE85}"/>
              </a:ext>
            </a:extLst>
          </p:cNvPr>
          <p:cNvGrpSpPr/>
          <p:nvPr/>
        </p:nvGrpSpPr>
        <p:grpSpPr>
          <a:xfrm>
            <a:off x="10195560" y="1805940"/>
            <a:ext cx="1268730" cy="2948940"/>
            <a:chOff x="10195560" y="1805940"/>
            <a:chExt cx="1268730" cy="29489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DBF7B9-22F0-D140-A068-19C9B08EF2FE}"/>
                </a:ext>
              </a:extLst>
            </p:cNvPr>
            <p:cNvSpPr/>
            <p:nvPr/>
          </p:nvSpPr>
          <p:spPr>
            <a:xfrm>
              <a:off x="10195560" y="18059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a[0]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FEB403-EF2A-BF44-914B-078D498E1578}"/>
                </a:ext>
              </a:extLst>
            </p:cNvPr>
            <p:cNvSpPr/>
            <p:nvPr/>
          </p:nvSpPr>
          <p:spPr>
            <a:xfrm>
              <a:off x="10195560" y="229743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a[1]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B24333-D000-CA45-9BBC-58FE3F96B87F}"/>
                </a:ext>
              </a:extLst>
            </p:cNvPr>
            <p:cNvSpPr/>
            <p:nvPr/>
          </p:nvSpPr>
          <p:spPr>
            <a:xfrm>
              <a:off x="10195560" y="278892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a[2]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407566-FA1C-AC46-BD5C-489C2DFB1F97}"/>
                </a:ext>
              </a:extLst>
            </p:cNvPr>
            <p:cNvSpPr/>
            <p:nvPr/>
          </p:nvSpPr>
          <p:spPr>
            <a:xfrm>
              <a:off x="10195560" y="328041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a[3]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C3AE8F-36EF-8544-9546-36A081226558}"/>
                </a:ext>
              </a:extLst>
            </p:cNvPr>
            <p:cNvSpPr/>
            <p:nvPr/>
          </p:nvSpPr>
          <p:spPr>
            <a:xfrm>
              <a:off x="10195560" y="377190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E6E841-BA70-1243-9E63-25AA1BB552B3}"/>
                </a:ext>
              </a:extLst>
            </p:cNvPr>
            <p:cNvSpPr/>
            <p:nvPr/>
          </p:nvSpPr>
          <p:spPr>
            <a:xfrm>
              <a:off x="10195560" y="42633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a[n]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285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944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(6)</a:t>
            </a:r>
            <a:r>
              <a:rPr kumimoji="1" lang="zh-CN" altLang="en-US" sz="2800" dirty="0">
                <a:latin typeface="+mn-ea"/>
                <a:cs typeface="STKaiti" charset="-122"/>
              </a:rPr>
              <a:t> 定位函数：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Index(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s,t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若在主串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中存在和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相等的子串，则函数值为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中第一个这样的子串在主串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中的位置，否则函数值为</a:t>
            </a:r>
            <a:r>
              <a:rPr kumimoji="1" lang="en-US" altLang="zh-CN" sz="2800" dirty="0">
                <a:latin typeface="+mn-ea"/>
                <a:cs typeface="STKaiti" charset="-122"/>
              </a:rPr>
              <a:t>-1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Index(a,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E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之后，结果为</a:t>
            </a:r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，执行</a:t>
            </a:r>
            <a:r>
              <a:rPr kumimoji="1" lang="en-US" altLang="zh-CN" sz="2800" dirty="0">
                <a:latin typeface="+mn-ea"/>
                <a:cs typeface="STKaiti" charset="-122"/>
              </a:rPr>
              <a:t>Index(d,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E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的结果呢？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注意</a:t>
            </a:r>
            <a:r>
              <a:rPr kumimoji="1" lang="en-US" altLang="zh-CN" sz="2800" dirty="0">
                <a:latin typeface="+mn-ea"/>
                <a:cs typeface="STKaiti" charset="-122"/>
              </a:rPr>
              <a:t>⚠️</a:t>
            </a:r>
            <a:r>
              <a:rPr kumimoji="1" lang="zh-CN" altLang="en-US" sz="2800" dirty="0">
                <a:latin typeface="+mn-ea"/>
                <a:cs typeface="STKaiti" charset="-122"/>
              </a:rPr>
              <a:t>：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不能为空串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452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944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(7)</a:t>
            </a:r>
            <a:r>
              <a:rPr kumimoji="1" lang="zh-CN" altLang="en-US" sz="2800" dirty="0">
                <a:latin typeface="+mn-ea"/>
                <a:cs typeface="STKaiti" charset="-122"/>
              </a:rPr>
              <a:t> 替换函数：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Replace(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s,t,v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以串</a:t>
            </a:r>
            <a:r>
              <a:rPr kumimoji="1" lang="en-US" altLang="zh-CN" sz="2800" dirty="0">
                <a:latin typeface="+mn-ea"/>
                <a:cs typeface="STKaiti" charset="-122"/>
              </a:rPr>
              <a:t>v</a:t>
            </a:r>
            <a:r>
              <a:rPr kumimoji="1" lang="zh-CN" altLang="en-US" sz="2800" dirty="0">
                <a:latin typeface="+mn-ea"/>
                <a:cs typeface="STKaiti" charset="-122"/>
              </a:rPr>
              <a:t>替换所有在串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中出现的和非空串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相等的不重叠的子串。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Replace(d,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’，‘</a:t>
            </a:r>
            <a:r>
              <a:rPr kumimoji="1" lang="en-US" altLang="zh-CN" sz="2800" dirty="0">
                <a:latin typeface="+mn-ea"/>
                <a:cs typeface="STKaiti" charset="-122"/>
              </a:rPr>
              <a:t>e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结果更新为‘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HeFeI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注意</a:t>
            </a:r>
            <a:r>
              <a:rPr kumimoji="1" lang="en-US" altLang="zh-CN" sz="2800" dirty="0">
                <a:latin typeface="+mn-ea"/>
                <a:cs typeface="STKaiti" charset="-122"/>
              </a:rPr>
              <a:t>⚠️</a:t>
            </a:r>
            <a:r>
              <a:rPr kumimoji="1" lang="zh-CN" altLang="en-US" sz="2800" dirty="0">
                <a:latin typeface="+mn-ea"/>
                <a:cs typeface="STKaiti" charset="-122"/>
              </a:rPr>
              <a:t>：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  <a:r>
              <a:rPr kumimoji="1" lang="zh-CN" altLang="en-US" sz="2800" dirty="0">
                <a:latin typeface="+mn-ea"/>
                <a:cs typeface="STKaiti" charset="-122"/>
              </a:rPr>
              <a:t>不能为空串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07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1605362"/>
            <a:ext cx="12127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练习题：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、串</a:t>
            </a:r>
            <a:r>
              <a:rPr kumimoji="1" lang="en-US" altLang="zh-CN" sz="2800" dirty="0">
                <a:latin typeface="+mn-ea"/>
                <a:cs typeface="STKaiti" charset="-122"/>
              </a:rPr>
              <a:t>s1=‘ABCDEFG’, </a:t>
            </a:r>
            <a:r>
              <a:rPr kumimoji="1" lang="zh-CN" altLang="en-US" sz="2800" dirty="0">
                <a:latin typeface="+mn-ea"/>
                <a:cs typeface="STKaiti" charset="-122"/>
              </a:rPr>
              <a:t>串</a:t>
            </a:r>
            <a:r>
              <a:rPr kumimoji="1" lang="en-US" altLang="zh-CN" sz="2800" dirty="0">
                <a:latin typeface="+mn-ea"/>
                <a:cs typeface="STKaiti" charset="-122"/>
              </a:rPr>
              <a:t>s2=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PQRST</a:t>
            </a:r>
            <a:r>
              <a:rPr kumimoji="1" lang="zh-CN" altLang="en-US" sz="2800" dirty="0">
                <a:latin typeface="+mn-ea"/>
                <a:cs typeface="STKaiti" charset="-122"/>
              </a:rPr>
              <a:t>’，则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 err="1">
                <a:latin typeface="+mn-ea"/>
                <a:cs typeface="STKaiti" charset="-122"/>
              </a:rPr>
              <a:t>Concat</a:t>
            </a:r>
            <a:r>
              <a:rPr kumimoji="1" lang="en-US" altLang="zh-CN" sz="2800" dirty="0">
                <a:latin typeface="+mn-ea"/>
                <a:cs typeface="STKaiti" charset="-122"/>
              </a:rPr>
              <a:t>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(s1,0, Index(s2,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Q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，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SubStr</a:t>
            </a:r>
            <a:r>
              <a:rPr kumimoji="1" lang="en-US" altLang="zh-CN" sz="2800" dirty="0">
                <a:latin typeface="+mn-ea"/>
                <a:cs typeface="STKaiti" charset="-122"/>
              </a:rPr>
              <a:t>(s1, 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len</a:t>
            </a:r>
            <a:r>
              <a:rPr kumimoji="1" lang="en-US" altLang="zh-CN" sz="2800" dirty="0">
                <a:latin typeface="+mn-ea"/>
                <a:cs typeface="STKaiti" charset="-122"/>
              </a:rPr>
              <a:t>(s2), 2))</a:t>
            </a:r>
            <a:r>
              <a:rPr kumimoji="1" lang="zh-CN" altLang="en-US" sz="2800" dirty="0">
                <a:latin typeface="+mn-ea"/>
                <a:cs typeface="STKaiti" charset="-122"/>
              </a:rPr>
              <a:t>的结果是 ？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、串</a:t>
            </a:r>
            <a:r>
              <a:rPr kumimoji="1" lang="en-US" altLang="zh-CN" sz="2800" dirty="0">
                <a:latin typeface="+mn-ea"/>
                <a:cs typeface="STKaiti" charset="-122"/>
              </a:rPr>
              <a:t>s1=‘HEFEI’, </a:t>
            </a:r>
            <a:r>
              <a:rPr kumimoji="1" lang="zh-CN" altLang="en-US" sz="2800" dirty="0">
                <a:latin typeface="+mn-ea"/>
                <a:cs typeface="STKaiti" charset="-122"/>
              </a:rPr>
              <a:t>串</a:t>
            </a:r>
            <a:r>
              <a:rPr kumimoji="1" lang="en-US" altLang="zh-CN" sz="2800" dirty="0">
                <a:latin typeface="+mn-ea"/>
                <a:cs typeface="STKaiti" charset="-122"/>
              </a:rPr>
              <a:t>s2=‘HELLO’, </a:t>
            </a:r>
            <a:r>
              <a:rPr kumimoji="1" lang="zh-CN" altLang="en-US" sz="2800" dirty="0">
                <a:latin typeface="+mn-ea"/>
                <a:cs typeface="STKaiti" charset="-122"/>
              </a:rPr>
              <a:t>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Replace(s2, ‘O’,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O!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之后串</a:t>
            </a:r>
            <a:r>
              <a:rPr kumimoji="1" lang="en-US" altLang="zh-CN" sz="2800" dirty="0">
                <a:latin typeface="+mn-ea"/>
                <a:cs typeface="STKaiti" charset="-122"/>
              </a:rPr>
              <a:t>s2</a:t>
            </a:r>
            <a:r>
              <a:rPr kumimoji="1" lang="zh-CN" altLang="en-US" sz="2800" dirty="0">
                <a:latin typeface="+mn-ea"/>
                <a:cs typeface="STKaiti" charset="-122"/>
              </a:rPr>
              <a:t>的值？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76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944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(8)</a:t>
            </a:r>
            <a:r>
              <a:rPr kumimoji="1" lang="zh-CN" altLang="en-US" sz="2800" dirty="0">
                <a:latin typeface="+mn-ea"/>
                <a:cs typeface="STKaiti" charset="-122"/>
              </a:rPr>
              <a:t> 插入函数：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Insert(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s,pos,t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若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pos</a:t>
            </a:r>
            <a:r>
              <a:rPr kumimoji="1" lang="zh-CN" altLang="en-US" sz="2800" dirty="0">
                <a:latin typeface="+mn-ea"/>
                <a:cs typeface="STKaiti" charset="-122"/>
              </a:rPr>
              <a:t>的值在合理区间范围内（</a:t>
            </a:r>
            <a:r>
              <a:rPr kumimoji="1" lang="en-US" altLang="zh-CN" sz="2800" dirty="0">
                <a:latin typeface="+mn-ea"/>
                <a:cs typeface="STKaiti" charset="-122"/>
              </a:rPr>
              <a:t>[0,length(s)]</a:t>
            </a:r>
            <a:r>
              <a:rPr kumimoji="1" lang="zh-CN" altLang="en-US" sz="2800" dirty="0">
                <a:latin typeface="+mn-ea"/>
                <a:cs typeface="STKaiti" charset="-122"/>
              </a:rPr>
              <a:t>），则在串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的第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pos</a:t>
            </a:r>
            <a:r>
              <a:rPr kumimoji="1" lang="zh-CN" altLang="en-US" sz="2800" dirty="0">
                <a:latin typeface="+mn-ea"/>
                <a:cs typeface="STKaiti" charset="-122"/>
              </a:rPr>
              <a:t>个字符之前插入串</a:t>
            </a:r>
            <a:r>
              <a:rPr kumimoji="1" lang="en-US" altLang="zh-CN" sz="2800" dirty="0">
                <a:latin typeface="+mn-ea"/>
                <a:cs typeface="STKaiti" charset="-122"/>
              </a:rPr>
              <a:t>t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Insert(d,0</a:t>
            </a:r>
            <a:r>
              <a:rPr kumimoji="1" lang="zh-CN" altLang="en-US" sz="2800" dirty="0">
                <a:latin typeface="+mn-ea"/>
                <a:cs typeface="STKaiti" charset="-122"/>
              </a:rPr>
              <a:t>，‘</a:t>
            </a:r>
            <a:r>
              <a:rPr kumimoji="1" lang="en-US" altLang="zh-CN" sz="2800" dirty="0">
                <a:latin typeface="+mn-ea"/>
                <a:cs typeface="STKaiti" charset="-122"/>
              </a:rPr>
              <a:t>Hi,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r>
              <a:rPr kumimoji="1" lang="en-US" altLang="zh-CN" sz="2800" dirty="0">
                <a:latin typeface="+mn-ea"/>
                <a:cs typeface="STKaiti" charset="-122"/>
              </a:rPr>
              <a:t>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</a:t>
            </a:r>
            <a:r>
              <a:rPr kumimoji="1" lang="en-US" altLang="zh-CN" sz="2800" dirty="0">
                <a:latin typeface="+mn-ea"/>
                <a:cs typeface="STKaiti" charset="-122"/>
              </a:rPr>
              <a:t>d</a:t>
            </a:r>
            <a:r>
              <a:rPr kumimoji="1" lang="zh-CN" altLang="en-US" sz="2800" dirty="0">
                <a:latin typeface="+mn-ea"/>
                <a:cs typeface="STKaiti" charset="-122"/>
              </a:rPr>
              <a:t>结果更新为‘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Hi,HEFEI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57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9484" y="1264707"/>
            <a:ext cx="1112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a=</a:t>
            </a:r>
            <a:r>
              <a:rPr kumimoji="1" lang="zh-CN" altLang="en-US" sz="2800" dirty="0">
                <a:latin typeface="+mn-ea"/>
                <a:cs typeface="STKaiti" charset="-122"/>
              </a:rPr>
              <a:t>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’，</a:t>
            </a:r>
            <a:r>
              <a:rPr kumimoji="1" lang="en-US" altLang="zh-CN" sz="2800" dirty="0">
                <a:latin typeface="+mn-ea"/>
                <a:cs typeface="STKaiti" charset="-122"/>
              </a:rPr>
              <a:t>b=‘FEI’, c=‘’, d=‘HEFEI’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400050" y="2245442"/>
            <a:ext cx="11944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(9)</a:t>
            </a:r>
            <a:r>
              <a:rPr kumimoji="1" lang="zh-CN" altLang="en-US" sz="2800" dirty="0">
                <a:latin typeface="+mn-ea"/>
                <a:cs typeface="STKaiti" charset="-122"/>
              </a:rPr>
              <a:t> 删除函数：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Delete(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s,pos,len</a:t>
            </a:r>
            <a:r>
              <a:rPr kumimoji="1" lang="en-US" altLang="zh-CN" sz="2800" dirty="0">
                <a:latin typeface="+mn-ea"/>
                <a:cs typeface="STKaiti" charset="-122"/>
              </a:rPr>
              <a:t>) : </a:t>
            </a:r>
            <a:r>
              <a:rPr kumimoji="1" lang="zh-CN" altLang="en-US" sz="2800" dirty="0">
                <a:latin typeface="+mn-ea"/>
                <a:cs typeface="STKaiti" charset="-122"/>
              </a:rPr>
              <a:t>若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pos</a:t>
            </a:r>
            <a:r>
              <a:rPr kumimoji="1" lang="zh-CN" altLang="en-US" sz="2800" dirty="0">
                <a:latin typeface="+mn-ea"/>
                <a:cs typeface="STKaiti" charset="-122"/>
              </a:rPr>
              <a:t>的值在合理区间范围内（</a:t>
            </a:r>
            <a:r>
              <a:rPr kumimoji="1" lang="en-US" altLang="zh-CN" sz="2800" dirty="0">
                <a:latin typeface="+mn-ea"/>
                <a:cs typeface="STKaiti" charset="-122"/>
              </a:rPr>
              <a:t>[0,length(s)-1]</a:t>
            </a:r>
            <a:r>
              <a:rPr kumimoji="1" lang="zh-CN" altLang="en-US" sz="2800" dirty="0">
                <a:latin typeface="+mn-ea"/>
                <a:cs typeface="STKaiti" charset="-122"/>
              </a:rPr>
              <a:t>），则从串</a:t>
            </a:r>
            <a:r>
              <a:rPr kumimoji="1" lang="en-US" altLang="zh-CN" sz="2800" dirty="0">
                <a:latin typeface="+mn-ea"/>
                <a:cs typeface="STKaiti" charset="-122"/>
              </a:rPr>
              <a:t>s</a:t>
            </a:r>
            <a:r>
              <a:rPr kumimoji="1" lang="zh-CN" altLang="en-US" sz="2800" dirty="0">
                <a:latin typeface="+mn-ea"/>
                <a:cs typeface="STKaiti" charset="-122"/>
              </a:rPr>
              <a:t>中删除第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pos</a:t>
            </a:r>
            <a:r>
              <a:rPr kumimoji="1" lang="zh-CN" altLang="en-US" sz="2800" dirty="0">
                <a:latin typeface="+mn-ea"/>
                <a:cs typeface="STKaiti" charset="-122"/>
              </a:rPr>
              <a:t>个字符起，长度为</a:t>
            </a:r>
            <a:r>
              <a:rPr kumimoji="1" lang="en-US" altLang="zh-CN" sz="2800" dirty="0" err="1">
                <a:latin typeface="+mn-ea"/>
                <a:cs typeface="STKaiti" charset="-122"/>
              </a:rPr>
              <a:t>len</a:t>
            </a:r>
            <a:r>
              <a:rPr kumimoji="1" lang="zh-CN" altLang="en-US" sz="2800" dirty="0">
                <a:latin typeface="+mn-ea"/>
                <a:cs typeface="STKaiti" charset="-122"/>
              </a:rPr>
              <a:t>的子串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例如：执行</a:t>
            </a:r>
            <a:r>
              <a:rPr kumimoji="1" lang="en-US" altLang="zh-CN" sz="2800" dirty="0">
                <a:latin typeface="+mn-ea"/>
                <a:cs typeface="STKaiti" charset="-122"/>
              </a:rPr>
              <a:t>Delete(d,2,3)</a:t>
            </a:r>
            <a:r>
              <a:rPr kumimoji="1" lang="zh-CN" altLang="en-US" sz="2800" dirty="0">
                <a:latin typeface="+mn-ea"/>
                <a:cs typeface="STKaiti" charset="-122"/>
              </a:rPr>
              <a:t>之后，</a:t>
            </a:r>
            <a:r>
              <a:rPr kumimoji="1" lang="en-US" altLang="zh-CN" sz="2800" dirty="0">
                <a:latin typeface="+mn-ea"/>
                <a:cs typeface="STKaiti" charset="-122"/>
              </a:rPr>
              <a:t>d</a:t>
            </a:r>
            <a:r>
              <a:rPr kumimoji="1" lang="zh-CN" altLang="en-US" sz="2800" dirty="0">
                <a:latin typeface="+mn-ea"/>
                <a:cs typeface="STKaiti" charset="-122"/>
              </a:rPr>
              <a:t>结果更新为‘</a:t>
            </a:r>
            <a:r>
              <a:rPr kumimoji="1" lang="en-US" altLang="zh-CN" sz="2800" dirty="0">
                <a:latin typeface="+mn-ea"/>
                <a:cs typeface="STKaiti" charset="-122"/>
              </a:rPr>
              <a:t>HE</a:t>
            </a:r>
            <a:r>
              <a:rPr kumimoji="1" lang="zh-CN" altLang="en-US" sz="2800" dirty="0">
                <a:latin typeface="+mn-ea"/>
                <a:cs typeface="STKaiti" charset="-122"/>
              </a:rPr>
              <a:t>’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         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058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2411730" y="1251032"/>
            <a:ext cx="75780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(1)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3600" dirty="0">
              <a:latin typeface="+mn-ea"/>
              <a:cs typeface="STKaiti" charset="-122"/>
            </a:endParaRPr>
          </a:p>
          <a:p>
            <a:endParaRPr kumimoji="1" lang="en-US" altLang="zh-CN" sz="4000" dirty="0">
              <a:latin typeface="+mn-ea"/>
              <a:cs typeface="STKaiti" charset="-122"/>
            </a:endParaRPr>
          </a:p>
          <a:p>
            <a:r>
              <a:rPr lang="en" altLang="zh-CN" sz="4000" b="1" dirty="0" err="1"/>
              <a:t>int</a:t>
            </a:r>
            <a:r>
              <a:rPr lang="en" altLang="zh-CN" sz="4000" dirty="0"/>
              <a:t> </a:t>
            </a:r>
            <a:r>
              <a:rPr lang="en" altLang="zh-CN" sz="4000" dirty="0" err="1"/>
              <a:t>abc</a:t>
            </a:r>
            <a:r>
              <a:rPr lang="en" altLang="zh-CN" sz="4000" dirty="0"/>
              <a:t>(</a:t>
            </a:r>
            <a:r>
              <a:rPr lang="en" altLang="zh-CN" sz="4000" b="1" dirty="0"/>
              <a:t>char</a:t>
            </a:r>
            <a:r>
              <a:rPr lang="en" altLang="zh-CN" sz="4000" dirty="0"/>
              <a:t> *a){</a:t>
            </a:r>
          </a:p>
          <a:p>
            <a:r>
              <a:rPr lang="en" altLang="zh-CN" sz="4000" dirty="0"/>
              <a:t>    </a:t>
            </a:r>
            <a:r>
              <a:rPr lang="en" altLang="zh-CN" sz="4000" b="1" dirty="0" err="1"/>
              <a:t>int</a:t>
            </a:r>
            <a:r>
              <a:rPr lang="en" altLang="zh-CN" sz="4000" dirty="0"/>
              <a:t> count=0,i;</a:t>
            </a:r>
          </a:p>
          <a:p>
            <a:r>
              <a:rPr lang="en" altLang="zh-CN" sz="4000" dirty="0"/>
              <a:t>    </a:t>
            </a:r>
            <a:r>
              <a:rPr lang="en" altLang="zh-CN" sz="4000" b="1" dirty="0"/>
              <a:t>for</a:t>
            </a:r>
            <a:r>
              <a:rPr lang="en" altLang="zh-CN" sz="4000" dirty="0"/>
              <a:t>(</a:t>
            </a:r>
            <a:r>
              <a:rPr lang="en" altLang="zh-CN" sz="4000" dirty="0" err="1"/>
              <a:t>i</a:t>
            </a:r>
            <a:r>
              <a:rPr lang="en" altLang="zh-CN" sz="4000" dirty="0"/>
              <a:t>=0;a[</a:t>
            </a:r>
            <a:r>
              <a:rPr lang="en" altLang="zh-CN" sz="4000" dirty="0" err="1"/>
              <a:t>i</a:t>
            </a:r>
            <a:r>
              <a:rPr lang="en" altLang="zh-CN" sz="4000" dirty="0"/>
              <a:t>]!='\0';i++)</a:t>
            </a:r>
          </a:p>
          <a:p>
            <a:r>
              <a:rPr lang="en" altLang="zh-CN" sz="4000" dirty="0"/>
              <a:t>        count++;</a:t>
            </a:r>
          </a:p>
          <a:p>
            <a:r>
              <a:rPr lang="en" altLang="zh-CN" sz="4000" dirty="0"/>
              <a:t>    </a:t>
            </a:r>
            <a:r>
              <a:rPr lang="en" altLang="zh-CN" sz="4000" b="1" dirty="0"/>
              <a:t>return</a:t>
            </a:r>
            <a:r>
              <a:rPr lang="en" altLang="zh-CN" sz="4000" dirty="0"/>
              <a:t> count;</a:t>
            </a:r>
          </a:p>
          <a:p>
            <a:r>
              <a:rPr lang="en" altLang="zh-C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986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2194560" y="1079582"/>
            <a:ext cx="75780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(2)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3600" dirty="0">
              <a:latin typeface="+mn-ea"/>
              <a:cs typeface="STKaiti" charset="-122"/>
            </a:endParaRPr>
          </a:p>
          <a:p>
            <a:endParaRPr kumimoji="1" lang="en-US" altLang="zh-CN" sz="4000" dirty="0">
              <a:latin typeface="+mn-ea"/>
              <a:cs typeface="STKaiti" charset="-122"/>
            </a:endParaRPr>
          </a:p>
          <a:p>
            <a:r>
              <a:rPr lang="en" altLang="zh-CN" sz="4000" b="1" dirty="0" err="1"/>
              <a:t>int</a:t>
            </a:r>
            <a:r>
              <a:rPr lang="en" altLang="zh-CN" sz="4000" dirty="0"/>
              <a:t> </a:t>
            </a:r>
            <a:r>
              <a:rPr lang="en" altLang="zh-CN" sz="4000" dirty="0" err="1"/>
              <a:t>abc</a:t>
            </a:r>
            <a:r>
              <a:rPr lang="en" altLang="zh-CN" sz="4000" dirty="0"/>
              <a:t>(</a:t>
            </a:r>
            <a:r>
              <a:rPr lang="en" altLang="zh-CN" sz="4000" b="1" dirty="0"/>
              <a:t>char</a:t>
            </a:r>
            <a:r>
              <a:rPr lang="en" altLang="zh-CN" sz="4000" dirty="0"/>
              <a:t> *a){</a:t>
            </a:r>
          </a:p>
          <a:p>
            <a:r>
              <a:rPr lang="en" altLang="zh-CN" sz="4000" dirty="0"/>
              <a:t>    </a:t>
            </a:r>
            <a:r>
              <a:rPr lang="en" altLang="zh-CN" sz="4000" b="1" dirty="0" err="1"/>
              <a:t>int</a:t>
            </a:r>
            <a:r>
              <a:rPr lang="en" altLang="zh-CN" sz="4000" dirty="0"/>
              <a:t> </a:t>
            </a:r>
            <a:r>
              <a:rPr lang="en" altLang="zh-CN" sz="4000" dirty="0" err="1"/>
              <a:t>i</a:t>
            </a:r>
            <a:r>
              <a:rPr lang="en" altLang="zh-CN" sz="4000" dirty="0"/>
              <a:t>=0;</a:t>
            </a:r>
          </a:p>
          <a:p>
            <a:r>
              <a:rPr lang="en" altLang="zh-CN" sz="3600" dirty="0"/>
              <a:t>    </a:t>
            </a:r>
            <a:r>
              <a:rPr lang="en" altLang="zh-CN" sz="3600" b="1" dirty="0"/>
              <a:t>while</a:t>
            </a:r>
            <a:r>
              <a:rPr lang="en" altLang="zh-CN" sz="3600" dirty="0"/>
              <a:t>(a[</a:t>
            </a:r>
            <a:r>
              <a:rPr lang="en" altLang="zh-CN" sz="3600" dirty="0" err="1"/>
              <a:t>i</a:t>
            </a:r>
            <a:r>
              <a:rPr lang="en" altLang="zh-CN" sz="3600" dirty="0"/>
              <a:t>]!='\0')</a:t>
            </a:r>
          </a:p>
          <a:p>
            <a:r>
              <a:rPr lang="en" altLang="zh-CN" sz="3600" dirty="0"/>
              <a:t>        </a:t>
            </a:r>
            <a:r>
              <a:rPr lang="en" altLang="zh-CN" sz="3600" dirty="0" err="1"/>
              <a:t>i</a:t>
            </a:r>
            <a:r>
              <a:rPr lang="en" altLang="zh-CN" sz="3600" dirty="0"/>
              <a:t>++;</a:t>
            </a:r>
          </a:p>
          <a:p>
            <a:r>
              <a:rPr lang="en" altLang="zh-CN" sz="4000" dirty="0"/>
              <a:t>    </a:t>
            </a:r>
            <a:r>
              <a:rPr lang="en" altLang="zh-CN" sz="4000" b="1" dirty="0"/>
              <a:t>return</a:t>
            </a:r>
            <a:r>
              <a:rPr lang="en" altLang="zh-CN" sz="4000" dirty="0"/>
              <a:t> </a:t>
            </a:r>
            <a:r>
              <a:rPr lang="en" altLang="zh-CN" sz="4000" dirty="0" err="1"/>
              <a:t>i</a:t>
            </a:r>
            <a:r>
              <a:rPr lang="en" altLang="zh-CN" sz="4000" dirty="0"/>
              <a:t>;</a:t>
            </a:r>
          </a:p>
          <a:p>
            <a:r>
              <a:rPr lang="en" altLang="zh-C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023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2194560" y="1079582"/>
            <a:ext cx="75780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(3)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3600" dirty="0">
              <a:latin typeface="+mn-ea"/>
              <a:cs typeface="STKaiti" charset="-122"/>
            </a:endParaRPr>
          </a:p>
          <a:p>
            <a:endParaRPr kumimoji="1" lang="en-US" altLang="zh-CN" sz="4000" dirty="0">
              <a:latin typeface="+mn-ea"/>
              <a:cs typeface="STKaiti" charset="-122"/>
            </a:endParaRPr>
          </a:p>
          <a:p>
            <a:r>
              <a:rPr lang="en" altLang="zh-CN" sz="3600" b="1" dirty="0"/>
              <a:t>void</a:t>
            </a:r>
            <a:r>
              <a:rPr lang="en" altLang="zh-CN" sz="3600" dirty="0"/>
              <a:t> def(</a:t>
            </a:r>
            <a:r>
              <a:rPr lang="en" altLang="zh-CN" sz="3600" b="1" dirty="0"/>
              <a:t>char</a:t>
            </a:r>
            <a:r>
              <a:rPr lang="en" altLang="zh-CN" sz="3600" dirty="0"/>
              <a:t> *a, </a:t>
            </a:r>
            <a:r>
              <a:rPr lang="en" altLang="zh-CN" sz="3600" b="1" dirty="0"/>
              <a:t>char</a:t>
            </a:r>
            <a:r>
              <a:rPr lang="en" altLang="zh-CN" sz="3600" dirty="0"/>
              <a:t> *b){</a:t>
            </a:r>
          </a:p>
          <a:p>
            <a:r>
              <a:rPr lang="en" altLang="zh-CN" sz="3600" dirty="0"/>
              <a:t>    </a:t>
            </a:r>
            <a:r>
              <a:rPr lang="en" altLang="zh-CN" sz="3600" b="1" dirty="0" err="1"/>
              <a:t>int</a:t>
            </a:r>
            <a:r>
              <a:rPr lang="en" altLang="zh-CN" sz="3600" dirty="0"/>
              <a:t> len1=</a:t>
            </a:r>
            <a:r>
              <a:rPr lang="en" altLang="zh-CN" sz="3600" dirty="0" err="1"/>
              <a:t>abc</a:t>
            </a:r>
            <a:r>
              <a:rPr lang="en" altLang="zh-CN" sz="3600" dirty="0"/>
              <a:t>(a);</a:t>
            </a:r>
          </a:p>
          <a:p>
            <a:r>
              <a:rPr lang="en" altLang="zh-CN" sz="3600" dirty="0"/>
              <a:t>    </a:t>
            </a:r>
            <a:r>
              <a:rPr lang="en" altLang="zh-CN" sz="3600" b="1" dirty="0" err="1"/>
              <a:t>int</a:t>
            </a:r>
            <a:r>
              <a:rPr lang="en" altLang="zh-CN" sz="3600" dirty="0"/>
              <a:t> len2=</a:t>
            </a:r>
            <a:r>
              <a:rPr lang="en" altLang="zh-CN" sz="3600" dirty="0" err="1"/>
              <a:t>abc</a:t>
            </a:r>
            <a:r>
              <a:rPr lang="en" altLang="zh-CN" sz="3600" dirty="0"/>
              <a:t>(b);</a:t>
            </a:r>
          </a:p>
          <a:p>
            <a:r>
              <a:rPr lang="en" altLang="zh-CN" sz="3600" dirty="0"/>
              <a:t>    </a:t>
            </a:r>
            <a:r>
              <a:rPr lang="en" altLang="zh-CN" sz="3600" b="1" dirty="0" err="1"/>
              <a:t>int</a:t>
            </a:r>
            <a:r>
              <a:rPr lang="en" altLang="zh-CN" sz="3600" dirty="0"/>
              <a:t> </a:t>
            </a:r>
            <a:r>
              <a:rPr lang="en" altLang="zh-CN" sz="3600" dirty="0" err="1"/>
              <a:t>i</a:t>
            </a:r>
            <a:r>
              <a:rPr lang="en" altLang="zh-CN" sz="3600" dirty="0"/>
              <a:t>;</a:t>
            </a:r>
          </a:p>
          <a:p>
            <a:r>
              <a:rPr lang="en" altLang="zh-CN" sz="3600" dirty="0"/>
              <a:t>    </a:t>
            </a:r>
            <a:r>
              <a:rPr lang="en" altLang="zh-CN" sz="3600" b="1" dirty="0"/>
              <a:t>for</a:t>
            </a:r>
            <a:r>
              <a:rPr lang="en" altLang="zh-CN" sz="3600" dirty="0"/>
              <a:t>(</a:t>
            </a:r>
            <a:r>
              <a:rPr lang="en" altLang="zh-CN" sz="3600" dirty="0" err="1"/>
              <a:t>i</a:t>
            </a:r>
            <a:r>
              <a:rPr lang="en" altLang="zh-CN" sz="3600" dirty="0"/>
              <a:t>=0;i&lt;len2;i++)</a:t>
            </a:r>
          </a:p>
          <a:p>
            <a:r>
              <a:rPr lang="en" altLang="zh-CN" sz="3600" dirty="0"/>
              <a:t>        a[len1+i]=b[</a:t>
            </a:r>
            <a:r>
              <a:rPr lang="en" altLang="zh-CN" sz="3600" dirty="0" err="1"/>
              <a:t>i</a:t>
            </a:r>
            <a:r>
              <a:rPr lang="en" altLang="zh-CN" sz="3600" dirty="0"/>
              <a:t>];</a:t>
            </a:r>
          </a:p>
          <a:p>
            <a:r>
              <a:rPr lang="en" altLang="zh-CN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17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1977390" y="807192"/>
            <a:ext cx="936117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(4)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4000" dirty="0">
              <a:latin typeface="+mn-ea"/>
              <a:cs typeface="STKaiti" charset="-122"/>
            </a:endParaRPr>
          </a:p>
          <a:p>
            <a:r>
              <a:rPr lang="en" altLang="zh-CN" sz="3200" b="1" dirty="0" err="1"/>
              <a:t>int</a:t>
            </a:r>
            <a:r>
              <a:rPr lang="en" altLang="zh-CN" sz="3200" dirty="0"/>
              <a:t> </a:t>
            </a:r>
            <a:r>
              <a:rPr lang="en" altLang="zh-CN" sz="3200" dirty="0" err="1"/>
              <a:t>uvw</a:t>
            </a:r>
            <a:r>
              <a:rPr lang="en" altLang="zh-CN" sz="3200" dirty="0"/>
              <a:t>(</a:t>
            </a:r>
            <a:r>
              <a:rPr lang="en" altLang="zh-CN" sz="3200" b="1" dirty="0"/>
              <a:t>char</a:t>
            </a:r>
            <a:r>
              <a:rPr lang="en" altLang="zh-CN" sz="3200" dirty="0"/>
              <a:t> *a, </a:t>
            </a:r>
            <a:r>
              <a:rPr lang="en" altLang="zh-CN" sz="3200" b="1" dirty="0"/>
              <a:t>char</a:t>
            </a:r>
            <a:r>
              <a:rPr lang="en" altLang="zh-CN" sz="3200" dirty="0"/>
              <a:t> *b){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len1=</a:t>
            </a:r>
            <a:r>
              <a:rPr lang="en" altLang="zh-CN" sz="3200" dirty="0" err="1"/>
              <a:t>abc</a:t>
            </a:r>
            <a:r>
              <a:rPr lang="en" altLang="zh-CN" sz="3200" dirty="0"/>
              <a:t>(a);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len2=</a:t>
            </a:r>
            <a:r>
              <a:rPr lang="en" altLang="zh-CN" sz="3200" dirty="0" err="1"/>
              <a:t>abc</a:t>
            </a:r>
            <a:r>
              <a:rPr lang="en" altLang="zh-CN" sz="3200" dirty="0"/>
              <a:t>(b);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</a:t>
            </a:r>
            <a:r>
              <a:rPr lang="en" altLang="zh-CN" sz="3200" dirty="0" err="1"/>
              <a:t>i,j</a:t>
            </a:r>
            <a:r>
              <a:rPr lang="en" altLang="zh-CN" sz="3200" dirty="0"/>
              <a:t>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if</a:t>
            </a:r>
            <a:r>
              <a:rPr lang="en" altLang="zh-CN" sz="3200" dirty="0"/>
              <a:t>(len1!=len2)</a:t>
            </a:r>
          </a:p>
          <a:p>
            <a:r>
              <a:rPr lang="en" altLang="zh-CN" sz="3200" dirty="0"/>
              <a:t>        </a:t>
            </a:r>
            <a:r>
              <a:rPr lang="en" altLang="zh-CN" sz="3200" b="1" dirty="0"/>
              <a:t>return</a:t>
            </a:r>
            <a:r>
              <a:rPr lang="en" altLang="zh-CN" sz="3200" dirty="0"/>
              <a:t> 0;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for</a:t>
            </a:r>
            <a:r>
              <a:rPr lang="en" altLang="zh-CN" sz="3200" dirty="0"/>
              <a:t>(</a:t>
            </a:r>
            <a:r>
              <a:rPr lang="en" altLang="zh-CN" sz="3200" dirty="0" err="1"/>
              <a:t>i</a:t>
            </a:r>
            <a:r>
              <a:rPr lang="en" altLang="zh-CN" sz="3200" dirty="0"/>
              <a:t>=0;i&lt;len1;i++)</a:t>
            </a:r>
          </a:p>
          <a:p>
            <a:r>
              <a:rPr lang="en" altLang="zh-CN" sz="3200" dirty="0"/>
              <a:t>        </a:t>
            </a:r>
            <a:r>
              <a:rPr lang="en" altLang="zh-CN" sz="3200" b="1" dirty="0"/>
              <a:t>if</a:t>
            </a:r>
            <a:r>
              <a:rPr lang="en" altLang="zh-CN" sz="3200" dirty="0"/>
              <a:t>(a[</a:t>
            </a:r>
            <a:r>
              <a:rPr lang="en" altLang="zh-CN" sz="3200" dirty="0" err="1"/>
              <a:t>i</a:t>
            </a:r>
            <a:r>
              <a:rPr lang="en" altLang="zh-CN" sz="3200" dirty="0"/>
              <a:t>]!=b[</a:t>
            </a:r>
            <a:r>
              <a:rPr lang="en" altLang="zh-CN" sz="3200" dirty="0" err="1"/>
              <a:t>i</a:t>
            </a:r>
            <a:r>
              <a:rPr lang="en" altLang="zh-CN" sz="3200" dirty="0"/>
              <a:t>])</a:t>
            </a:r>
          </a:p>
          <a:p>
            <a:r>
              <a:rPr lang="en" altLang="zh-CN" sz="3200" dirty="0"/>
              <a:t>            </a:t>
            </a:r>
            <a:r>
              <a:rPr lang="en" altLang="zh-CN" sz="3200" b="1" dirty="0"/>
              <a:t>return</a:t>
            </a:r>
            <a:r>
              <a:rPr lang="en" altLang="zh-CN" sz="3200" dirty="0"/>
              <a:t> 0;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return</a:t>
            </a:r>
            <a:r>
              <a:rPr lang="en" altLang="zh-CN" sz="3200" dirty="0"/>
              <a:t> 1;</a:t>
            </a:r>
          </a:p>
          <a:p>
            <a:r>
              <a:rPr lang="en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02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1977390" y="807192"/>
            <a:ext cx="93611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(5)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4000" dirty="0">
              <a:latin typeface="+mn-ea"/>
              <a:cs typeface="STKaiti" charset="-122"/>
            </a:endParaRPr>
          </a:p>
          <a:p>
            <a:endParaRPr lang="en" altLang="zh-CN" sz="2800" b="1" dirty="0"/>
          </a:p>
          <a:p>
            <a:r>
              <a:rPr lang="en" altLang="zh-CN" sz="3200" b="1" dirty="0"/>
              <a:t>char</a:t>
            </a:r>
            <a:r>
              <a:rPr lang="en" altLang="zh-CN" sz="3200" dirty="0"/>
              <a:t> *</a:t>
            </a:r>
            <a:r>
              <a:rPr lang="en" altLang="zh-CN" sz="3200" dirty="0" err="1"/>
              <a:t>rst</a:t>
            </a:r>
            <a:r>
              <a:rPr lang="en" altLang="zh-CN" sz="3200" dirty="0"/>
              <a:t>(</a:t>
            </a:r>
            <a:r>
              <a:rPr lang="en" altLang="zh-CN" sz="3200" b="1" dirty="0"/>
              <a:t>char</a:t>
            </a:r>
            <a:r>
              <a:rPr lang="en" altLang="zh-CN" sz="3200" dirty="0"/>
              <a:t> *a,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s,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m){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char</a:t>
            </a:r>
            <a:r>
              <a:rPr lang="en" altLang="zh-CN" sz="3200" dirty="0"/>
              <a:t> *c;</a:t>
            </a:r>
          </a:p>
          <a:p>
            <a:r>
              <a:rPr lang="en" altLang="zh-CN" sz="3200" dirty="0"/>
              <a:t>    c=malloc(</a:t>
            </a:r>
            <a:r>
              <a:rPr lang="en" altLang="zh-CN" sz="3200" b="1" dirty="0" err="1"/>
              <a:t>sizeof</a:t>
            </a:r>
            <a:r>
              <a:rPr lang="en" altLang="zh-CN" sz="3200" dirty="0"/>
              <a:t>(</a:t>
            </a:r>
            <a:r>
              <a:rPr lang="en" altLang="zh-CN" sz="3200" dirty="0" err="1"/>
              <a:t>abc</a:t>
            </a:r>
            <a:r>
              <a:rPr lang="en" altLang="zh-CN" sz="3200" dirty="0"/>
              <a:t>(a)));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 err="1"/>
              <a:t>int</a:t>
            </a:r>
            <a:r>
              <a:rPr lang="en" altLang="zh-CN" sz="3200" dirty="0"/>
              <a:t> </a:t>
            </a:r>
            <a:r>
              <a:rPr lang="en" altLang="zh-CN" sz="3200" dirty="0" err="1"/>
              <a:t>i</a:t>
            </a:r>
            <a:r>
              <a:rPr lang="en" altLang="zh-CN" sz="3200" dirty="0"/>
              <a:t>=0;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for</a:t>
            </a:r>
            <a:r>
              <a:rPr lang="en" altLang="zh-CN" sz="3200" dirty="0"/>
              <a:t>(</a:t>
            </a:r>
            <a:r>
              <a:rPr lang="en" altLang="zh-CN" sz="3200" dirty="0" err="1"/>
              <a:t>i</a:t>
            </a:r>
            <a:r>
              <a:rPr lang="en" altLang="zh-CN" sz="3200" dirty="0"/>
              <a:t>=0;i&lt;</a:t>
            </a:r>
            <a:r>
              <a:rPr lang="en" altLang="zh-CN" sz="3200" dirty="0" err="1"/>
              <a:t>m;i</a:t>
            </a:r>
            <a:r>
              <a:rPr lang="en" altLang="zh-CN" sz="3200" dirty="0"/>
              <a:t>++)</a:t>
            </a:r>
          </a:p>
          <a:p>
            <a:r>
              <a:rPr lang="en" altLang="zh-CN" sz="3200" dirty="0"/>
              <a:t>        c[</a:t>
            </a:r>
            <a:r>
              <a:rPr lang="en" altLang="zh-CN" sz="3200" dirty="0" err="1"/>
              <a:t>i</a:t>
            </a:r>
            <a:r>
              <a:rPr lang="en" altLang="zh-CN" sz="3200" dirty="0"/>
              <a:t>]=a[</a:t>
            </a:r>
            <a:r>
              <a:rPr lang="en" altLang="zh-CN" sz="3200" dirty="0" err="1"/>
              <a:t>s+i</a:t>
            </a:r>
            <a:r>
              <a:rPr lang="en" altLang="zh-CN" sz="3200" dirty="0"/>
              <a:t>];</a:t>
            </a:r>
          </a:p>
          <a:p>
            <a:r>
              <a:rPr lang="en" altLang="zh-CN" sz="3200" dirty="0"/>
              <a:t>    </a:t>
            </a:r>
            <a:r>
              <a:rPr lang="en" altLang="zh-CN" sz="3200" b="1" dirty="0"/>
              <a:t>return</a:t>
            </a:r>
            <a:r>
              <a:rPr lang="en" altLang="zh-CN" sz="3200" dirty="0"/>
              <a:t> c;</a:t>
            </a:r>
          </a:p>
          <a:p>
            <a:r>
              <a:rPr lang="en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2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A11FFF-C606-6747-986C-001CBBEBF587}"/>
              </a:ext>
            </a:extLst>
          </p:cNvPr>
          <p:cNvGrpSpPr/>
          <p:nvPr/>
        </p:nvGrpSpPr>
        <p:grpSpPr>
          <a:xfrm>
            <a:off x="2994660" y="1748790"/>
            <a:ext cx="6343650" cy="2948940"/>
            <a:chOff x="2994660" y="1748790"/>
            <a:chExt cx="6343650" cy="29489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DBF7B9-22F0-D140-A068-19C9B08EF2FE}"/>
                </a:ext>
              </a:extLst>
            </p:cNvPr>
            <p:cNvSpPr/>
            <p:nvPr/>
          </p:nvSpPr>
          <p:spPr>
            <a:xfrm>
              <a:off x="299466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FEB403-EF2A-BF44-914B-078D498E1578}"/>
                </a:ext>
              </a:extLst>
            </p:cNvPr>
            <p:cNvSpPr/>
            <p:nvPr/>
          </p:nvSpPr>
          <p:spPr>
            <a:xfrm>
              <a:off x="299466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B24333-D000-CA45-9BBC-58FE3F96B87F}"/>
                </a:ext>
              </a:extLst>
            </p:cNvPr>
            <p:cNvSpPr/>
            <p:nvPr/>
          </p:nvSpPr>
          <p:spPr>
            <a:xfrm>
              <a:off x="299466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407566-FA1C-AC46-BD5C-489C2DFB1F97}"/>
                </a:ext>
              </a:extLst>
            </p:cNvPr>
            <p:cNvSpPr/>
            <p:nvPr/>
          </p:nvSpPr>
          <p:spPr>
            <a:xfrm>
              <a:off x="299466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C3AE8F-36EF-8544-9546-36A081226558}"/>
                </a:ext>
              </a:extLst>
            </p:cNvPr>
            <p:cNvSpPr/>
            <p:nvPr/>
          </p:nvSpPr>
          <p:spPr>
            <a:xfrm>
              <a:off x="299466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E6E841-BA70-1243-9E63-25AA1BB552B3}"/>
                </a:ext>
              </a:extLst>
            </p:cNvPr>
            <p:cNvSpPr/>
            <p:nvPr/>
          </p:nvSpPr>
          <p:spPr>
            <a:xfrm>
              <a:off x="299466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3836244-3CBC-0F47-A4B8-82B0828A47F9}"/>
                </a:ext>
              </a:extLst>
            </p:cNvPr>
            <p:cNvSpPr/>
            <p:nvPr/>
          </p:nvSpPr>
          <p:spPr>
            <a:xfrm>
              <a:off x="426339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6E0CD6-02B7-E140-AED7-9AEB7229A10E}"/>
                </a:ext>
              </a:extLst>
            </p:cNvPr>
            <p:cNvSpPr/>
            <p:nvPr/>
          </p:nvSpPr>
          <p:spPr>
            <a:xfrm>
              <a:off x="426339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634885A-47C9-6746-A099-6049CF9AE9C1}"/>
                </a:ext>
              </a:extLst>
            </p:cNvPr>
            <p:cNvSpPr/>
            <p:nvPr/>
          </p:nvSpPr>
          <p:spPr>
            <a:xfrm>
              <a:off x="426339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3418A4E-CD67-6C4E-A6E7-9448789EA85A}"/>
                </a:ext>
              </a:extLst>
            </p:cNvPr>
            <p:cNvSpPr/>
            <p:nvPr/>
          </p:nvSpPr>
          <p:spPr>
            <a:xfrm>
              <a:off x="426339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B07E21C-EDC9-4247-9B16-961FD129F12F}"/>
                </a:ext>
              </a:extLst>
            </p:cNvPr>
            <p:cNvSpPr/>
            <p:nvPr/>
          </p:nvSpPr>
          <p:spPr>
            <a:xfrm>
              <a:off x="426339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C72DE0A-646F-F04F-A6C3-7A8CCB1351E4}"/>
                </a:ext>
              </a:extLst>
            </p:cNvPr>
            <p:cNvSpPr/>
            <p:nvPr/>
          </p:nvSpPr>
          <p:spPr>
            <a:xfrm>
              <a:off x="426339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FCEDB84-188A-D048-98B7-F4DC5563ACF3}"/>
                </a:ext>
              </a:extLst>
            </p:cNvPr>
            <p:cNvSpPr/>
            <p:nvPr/>
          </p:nvSpPr>
          <p:spPr>
            <a:xfrm>
              <a:off x="553212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786D26-4DBB-EB4B-A4AD-F56C696CFA84}"/>
                </a:ext>
              </a:extLst>
            </p:cNvPr>
            <p:cNvSpPr/>
            <p:nvPr/>
          </p:nvSpPr>
          <p:spPr>
            <a:xfrm>
              <a:off x="553212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34A04F-EE4D-2646-871A-4A3307C0FE4C}"/>
                </a:ext>
              </a:extLst>
            </p:cNvPr>
            <p:cNvSpPr/>
            <p:nvPr/>
          </p:nvSpPr>
          <p:spPr>
            <a:xfrm>
              <a:off x="553212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8FD830F-4969-D744-8521-32A9E533A3DA}"/>
                </a:ext>
              </a:extLst>
            </p:cNvPr>
            <p:cNvSpPr/>
            <p:nvPr/>
          </p:nvSpPr>
          <p:spPr>
            <a:xfrm>
              <a:off x="553212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5C67CCE-3CB4-C74F-89C3-64F3EFDDA8C9}"/>
                </a:ext>
              </a:extLst>
            </p:cNvPr>
            <p:cNvSpPr/>
            <p:nvPr/>
          </p:nvSpPr>
          <p:spPr>
            <a:xfrm>
              <a:off x="553212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65AB105-8A9D-1A4F-A9B4-99DA5FAC0395}"/>
                </a:ext>
              </a:extLst>
            </p:cNvPr>
            <p:cNvSpPr/>
            <p:nvPr/>
          </p:nvSpPr>
          <p:spPr>
            <a:xfrm>
              <a:off x="553212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D183444-AFBA-E446-AB05-BA6001389955}"/>
                </a:ext>
              </a:extLst>
            </p:cNvPr>
            <p:cNvSpPr/>
            <p:nvPr/>
          </p:nvSpPr>
          <p:spPr>
            <a:xfrm>
              <a:off x="680085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45FA32A-FD69-8D40-9783-68D65B3D18F4}"/>
                </a:ext>
              </a:extLst>
            </p:cNvPr>
            <p:cNvSpPr/>
            <p:nvPr/>
          </p:nvSpPr>
          <p:spPr>
            <a:xfrm>
              <a:off x="680085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E42FFF-D17D-064F-96F6-2EF72B4C89F3}"/>
                </a:ext>
              </a:extLst>
            </p:cNvPr>
            <p:cNvSpPr/>
            <p:nvPr/>
          </p:nvSpPr>
          <p:spPr>
            <a:xfrm>
              <a:off x="680085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FF9F2BC-34AD-1A46-89BA-D5A3F5602A8F}"/>
                </a:ext>
              </a:extLst>
            </p:cNvPr>
            <p:cNvSpPr/>
            <p:nvPr/>
          </p:nvSpPr>
          <p:spPr>
            <a:xfrm>
              <a:off x="680085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25E94AA-0A50-AB4A-926B-DA79681C2866}"/>
                </a:ext>
              </a:extLst>
            </p:cNvPr>
            <p:cNvSpPr/>
            <p:nvPr/>
          </p:nvSpPr>
          <p:spPr>
            <a:xfrm>
              <a:off x="680085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2957F4B-45D4-E241-A62F-4B2CD4498811}"/>
                </a:ext>
              </a:extLst>
            </p:cNvPr>
            <p:cNvSpPr/>
            <p:nvPr/>
          </p:nvSpPr>
          <p:spPr>
            <a:xfrm>
              <a:off x="680085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676E2CD-015C-4C4C-8941-547A5B818415}"/>
                </a:ext>
              </a:extLst>
            </p:cNvPr>
            <p:cNvSpPr/>
            <p:nvPr/>
          </p:nvSpPr>
          <p:spPr>
            <a:xfrm>
              <a:off x="806958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B22533-B77F-8346-A347-8EA44633C783}"/>
                </a:ext>
              </a:extLst>
            </p:cNvPr>
            <p:cNvSpPr/>
            <p:nvPr/>
          </p:nvSpPr>
          <p:spPr>
            <a:xfrm>
              <a:off x="806958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EEE1982-E4F7-8444-854F-57679ED973E2}"/>
                </a:ext>
              </a:extLst>
            </p:cNvPr>
            <p:cNvSpPr/>
            <p:nvPr/>
          </p:nvSpPr>
          <p:spPr>
            <a:xfrm>
              <a:off x="806958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AF1FCC4-20BE-7F41-BABA-E71FF3540C27}"/>
                </a:ext>
              </a:extLst>
            </p:cNvPr>
            <p:cNvSpPr/>
            <p:nvPr/>
          </p:nvSpPr>
          <p:spPr>
            <a:xfrm>
              <a:off x="806958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3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689CEAE-2040-EA4A-9040-0D58674446C0}"/>
                </a:ext>
              </a:extLst>
            </p:cNvPr>
            <p:cNvSpPr/>
            <p:nvPr/>
          </p:nvSpPr>
          <p:spPr>
            <a:xfrm>
              <a:off x="806958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6D6CC6-A453-D841-9C7F-2F8443388B23}"/>
                </a:ext>
              </a:extLst>
            </p:cNvPr>
            <p:cNvSpPr/>
            <p:nvPr/>
          </p:nvSpPr>
          <p:spPr>
            <a:xfrm>
              <a:off x="806958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1EA9E3E3-0331-3541-9211-8109728C121F}"/>
              </a:ext>
            </a:extLst>
          </p:cNvPr>
          <p:cNvSpPr/>
          <p:nvPr/>
        </p:nvSpPr>
        <p:spPr>
          <a:xfrm>
            <a:off x="1880666" y="5189220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+mn-ea"/>
              </a:rPr>
              <a:t>数组是线性表的推广，它的每个数据元素也是个线性表</a:t>
            </a:r>
            <a:endParaRPr kumimoji="1"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88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2148840" y="713822"/>
            <a:ext cx="88468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  <a:cs typeface="STKaiti" charset="-122"/>
              </a:rPr>
              <a:t>判断如下程序段的实现功能</a:t>
            </a:r>
            <a:r>
              <a:rPr kumimoji="1" lang="en-US" altLang="zh-CN" sz="3600" dirty="0">
                <a:latin typeface="+mn-ea"/>
                <a:cs typeface="STKaiti" charset="-122"/>
              </a:rPr>
              <a:t>(6)</a:t>
            </a:r>
            <a:r>
              <a:rPr kumimoji="1" lang="zh-CN" altLang="en-US" sz="3600" dirty="0">
                <a:latin typeface="+mn-ea"/>
                <a:cs typeface="STKaiti" charset="-122"/>
              </a:rPr>
              <a:t>：</a:t>
            </a:r>
            <a:endParaRPr kumimoji="1" lang="en-US" altLang="zh-CN" sz="4000" dirty="0">
              <a:latin typeface="+mn-ea"/>
              <a:cs typeface="STKaiti" charset="-122"/>
            </a:endParaRPr>
          </a:p>
          <a:p>
            <a:r>
              <a:rPr lang="en" altLang="zh-CN" sz="2800" b="1" dirty="0" err="1"/>
              <a:t>int</a:t>
            </a:r>
            <a:r>
              <a:rPr lang="en" altLang="zh-CN" sz="2800" dirty="0"/>
              <a:t> </a:t>
            </a:r>
            <a:r>
              <a:rPr lang="en" altLang="zh-CN" sz="2800" dirty="0" err="1"/>
              <a:t>xyz</a:t>
            </a:r>
            <a:r>
              <a:rPr lang="en" altLang="zh-CN" sz="2800" dirty="0"/>
              <a:t>(</a:t>
            </a:r>
            <a:r>
              <a:rPr lang="en" altLang="zh-CN" sz="2800" b="1" dirty="0"/>
              <a:t>char</a:t>
            </a:r>
            <a:r>
              <a:rPr lang="en" altLang="zh-CN" sz="2800" dirty="0"/>
              <a:t> *a, </a:t>
            </a:r>
            <a:r>
              <a:rPr lang="en" altLang="zh-CN" sz="2800" b="1" dirty="0"/>
              <a:t>char</a:t>
            </a:r>
            <a:r>
              <a:rPr lang="en" altLang="zh-CN" sz="2800" dirty="0"/>
              <a:t> *b){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 err="1"/>
              <a:t>int</a:t>
            </a:r>
            <a:r>
              <a:rPr lang="en" altLang="zh-CN" sz="2800" dirty="0"/>
              <a:t> len1=</a:t>
            </a:r>
            <a:r>
              <a:rPr lang="en" altLang="zh-CN" sz="2800" dirty="0" err="1"/>
              <a:t>abc</a:t>
            </a:r>
            <a:r>
              <a:rPr lang="en" altLang="zh-CN" sz="2800" dirty="0"/>
              <a:t>(a);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 err="1"/>
              <a:t>int</a:t>
            </a:r>
            <a:r>
              <a:rPr lang="en" altLang="zh-CN" sz="2800" dirty="0"/>
              <a:t> len2=</a:t>
            </a:r>
            <a:r>
              <a:rPr lang="en" altLang="zh-CN" sz="2800" dirty="0" err="1"/>
              <a:t>abc</a:t>
            </a:r>
            <a:r>
              <a:rPr lang="en" altLang="zh-CN" sz="2800" dirty="0"/>
              <a:t>(b);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 err="1"/>
              <a:t>int</a:t>
            </a:r>
            <a:r>
              <a:rPr lang="en" altLang="zh-CN" sz="2800" dirty="0"/>
              <a:t> </a:t>
            </a:r>
            <a:r>
              <a:rPr lang="en" altLang="zh-CN" sz="2800" dirty="0" err="1"/>
              <a:t>i</a:t>
            </a:r>
            <a:r>
              <a:rPr lang="en" altLang="zh-CN" sz="2800" dirty="0"/>
              <a:t>=0;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if</a:t>
            </a:r>
            <a:r>
              <a:rPr lang="en" altLang="zh-CN" sz="2800" dirty="0"/>
              <a:t>(len2==0)</a:t>
            </a:r>
          </a:p>
          <a:p>
            <a:r>
              <a:rPr lang="en" altLang="zh-CN" sz="2800" dirty="0"/>
              <a:t>        </a:t>
            </a:r>
            <a:r>
              <a:rPr lang="en" altLang="zh-CN" sz="2800" b="1" dirty="0"/>
              <a:t>return</a:t>
            </a:r>
            <a:r>
              <a:rPr lang="en" altLang="zh-CN" sz="2800" dirty="0"/>
              <a:t> -1;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while</a:t>
            </a:r>
            <a:r>
              <a:rPr lang="en" altLang="zh-CN" sz="2800" dirty="0"/>
              <a:t>(</a:t>
            </a:r>
            <a:r>
              <a:rPr lang="en" altLang="zh-CN" sz="2800" dirty="0" err="1"/>
              <a:t>i</a:t>
            </a:r>
            <a:r>
              <a:rPr lang="en" altLang="zh-CN" sz="2800" dirty="0"/>
              <a:t>&lt;=(len1-len2)){</a:t>
            </a:r>
          </a:p>
          <a:p>
            <a:r>
              <a:rPr lang="en" altLang="zh-CN" sz="2800" dirty="0"/>
              <a:t>        </a:t>
            </a:r>
            <a:r>
              <a:rPr lang="en" altLang="zh-CN" sz="2800" b="1" dirty="0"/>
              <a:t>if</a:t>
            </a:r>
            <a:r>
              <a:rPr lang="en" altLang="zh-CN" sz="2800" dirty="0"/>
              <a:t>(</a:t>
            </a:r>
            <a:r>
              <a:rPr lang="en" altLang="zh-CN" sz="2800" dirty="0" err="1"/>
              <a:t>uvw</a:t>
            </a:r>
            <a:r>
              <a:rPr lang="en" altLang="zh-CN" sz="2800" dirty="0"/>
              <a:t>(</a:t>
            </a:r>
            <a:r>
              <a:rPr lang="en" altLang="zh-CN" sz="2800" dirty="0" err="1"/>
              <a:t>rst</a:t>
            </a:r>
            <a:r>
              <a:rPr lang="en" altLang="zh-CN" sz="2800" dirty="0"/>
              <a:t>(a, </a:t>
            </a:r>
            <a:r>
              <a:rPr lang="en" altLang="zh-CN" sz="2800" dirty="0" err="1"/>
              <a:t>i</a:t>
            </a:r>
            <a:r>
              <a:rPr lang="en" altLang="zh-CN" sz="2800" dirty="0"/>
              <a:t>, len2),b))</a:t>
            </a:r>
          </a:p>
          <a:p>
            <a:r>
              <a:rPr lang="en" altLang="zh-CN" sz="2800" dirty="0"/>
              <a:t>            </a:t>
            </a:r>
            <a:r>
              <a:rPr lang="en" altLang="zh-CN" sz="2800" b="1" dirty="0"/>
              <a:t>return</a:t>
            </a:r>
            <a:r>
              <a:rPr lang="en" altLang="zh-CN" sz="2800" dirty="0"/>
              <a:t> </a:t>
            </a:r>
            <a:r>
              <a:rPr lang="en" altLang="zh-CN" sz="2800" dirty="0" err="1"/>
              <a:t>i</a:t>
            </a:r>
            <a:r>
              <a:rPr lang="en" altLang="zh-CN" sz="2800" dirty="0"/>
              <a:t>;</a:t>
            </a:r>
          </a:p>
          <a:p>
            <a:r>
              <a:rPr lang="en" altLang="zh-CN" sz="2800" dirty="0"/>
              <a:t>        </a:t>
            </a:r>
            <a:r>
              <a:rPr lang="en" altLang="zh-CN" sz="2800" dirty="0" err="1"/>
              <a:t>i</a:t>
            </a:r>
            <a:r>
              <a:rPr lang="en" altLang="zh-CN" sz="2800" dirty="0"/>
              <a:t>++;</a:t>
            </a:r>
          </a:p>
          <a:p>
            <a:r>
              <a:rPr lang="en" altLang="zh-CN" sz="2800" dirty="0"/>
              <a:t>    }</a:t>
            </a:r>
          </a:p>
          <a:p>
            <a:r>
              <a:rPr lang="en" altLang="zh-CN" sz="2800" dirty="0"/>
              <a:t>    </a:t>
            </a:r>
            <a:r>
              <a:rPr lang="en" altLang="zh-CN" sz="2800" b="1" dirty="0"/>
              <a:t>return</a:t>
            </a:r>
            <a:r>
              <a:rPr lang="en" altLang="zh-CN" sz="2800" dirty="0"/>
              <a:t> -1;</a:t>
            </a:r>
          </a:p>
          <a:p>
            <a:r>
              <a:rPr lang="en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1199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4.2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串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226DF-D495-BC4B-9B5D-D6080943F80A}"/>
              </a:ext>
            </a:extLst>
          </p:cNvPr>
          <p:cNvSpPr txBox="1"/>
          <p:nvPr/>
        </p:nvSpPr>
        <p:spPr>
          <a:xfrm>
            <a:off x="1691640" y="1811102"/>
            <a:ext cx="884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+mn-ea"/>
              </a:rPr>
              <a:t>课后作业：利用串的基本运算，编写一个算法，实现删除</a:t>
            </a:r>
            <a:r>
              <a:rPr kumimoji="1" lang="en-US" altLang="zh-CN" sz="3600" dirty="0">
                <a:latin typeface="+mn-ea"/>
              </a:rPr>
              <a:t>s1</a:t>
            </a:r>
            <a:r>
              <a:rPr kumimoji="1" lang="zh-CN" altLang="en-US" sz="3600" dirty="0">
                <a:latin typeface="+mn-ea"/>
              </a:rPr>
              <a:t>中所有</a:t>
            </a:r>
            <a:r>
              <a:rPr kumimoji="1" lang="en-US" altLang="zh-CN" sz="3600" dirty="0">
                <a:latin typeface="+mn-ea"/>
              </a:rPr>
              <a:t>s2</a:t>
            </a:r>
            <a:r>
              <a:rPr kumimoji="1" lang="zh-CN" altLang="en-US" sz="3600" dirty="0">
                <a:latin typeface="+mn-ea"/>
              </a:rPr>
              <a:t>子串</a:t>
            </a: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608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8034" y="1217814"/>
            <a:ext cx="5378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、数组的顺序存储结构</a:t>
            </a:r>
            <a:r>
              <a:rPr kumimoji="1" lang="en-US" altLang="zh-CN" sz="2800" dirty="0">
                <a:latin typeface="+mn-ea"/>
                <a:cs typeface="STKaiti" charset="-122"/>
              </a:rPr>
              <a:t> a[m][n]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AutoNum type="arabicParenBoth"/>
            </a:pPr>
            <a:r>
              <a:rPr kumimoji="1" lang="zh-CN" altLang="en-US" sz="2800" dirty="0">
                <a:latin typeface="+mn-ea"/>
                <a:cs typeface="STKaiti" charset="-122"/>
              </a:rPr>
              <a:t>以行序为主序的存储方式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存储地址计算方式：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+mn-ea"/>
              <a:cs typeface="STKaiti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C331ECC-2FE2-E047-9F6D-CCFF4851AEAC}"/>
              </a:ext>
            </a:extLst>
          </p:cNvPr>
          <p:cNvGrpSpPr/>
          <p:nvPr/>
        </p:nvGrpSpPr>
        <p:grpSpPr>
          <a:xfrm>
            <a:off x="7178040" y="2400300"/>
            <a:ext cx="4766310" cy="1965960"/>
            <a:chOff x="6377940" y="2103120"/>
            <a:chExt cx="5566410" cy="226314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5B2392-D87C-4044-832E-2870BFB13050}"/>
                </a:ext>
              </a:extLst>
            </p:cNvPr>
            <p:cNvSpPr/>
            <p:nvPr/>
          </p:nvSpPr>
          <p:spPr>
            <a:xfrm>
              <a:off x="6377940" y="210312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2B83AD-E586-9F43-93C6-6502A1558A84}"/>
                </a:ext>
              </a:extLst>
            </p:cNvPr>
            <p:cNvSpPr/>
            <p:nvPr/>
          </p:nvSpPr>
          <p:spPr>
            <a:xfrm>
              <a:off x="6377940" y="2478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9BCC85-AF1B-3846-B545-28DBAEBEB5BF}"/>
                </a:ext>
              </a:extLst>
            </p:cNvPr>
            <p:cNvSpPr/>
            <p:nvPr/>
          </p:nvSpPr>
          <p:spPr>
            <a:xfrm>
              <a:off x="6377940" y="2853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AEB9A1-73FA-BD41-8494-5E6E3C185161}"/>
                </a:ext>
              </a:extLst>
            </p:cNvPr>
            <p:cNvSpPr/>
            <p:nvPr/>
          </p:nvSpPr>
          <p:spPr>
            <a:xfrm>
              <a:off x="6377940" y="3240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D2DDDA3-B574-684A-B08B-AF12D4D027EE}"/>
                </a:ext>
              </a:extLst>
            </p:cNvPr>
            <p:cNvSpPr/>
            <p:nvPr/>
          </p:nvSpPr>
          <p:spPr>
            <a:xfrm>
              <a:off x="6377940" y="3615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7048A53-5602-D644-9000-CA1A84ACB530}"/>
                </a:ext>
              </a:extLst>
            </p:cNvPr>
            <p:cNvSpPr/>
            <p:nvPr/>
          </p:nvSpPr>
          <p:spPr>
            <a:xfrm>
              <a:off x="6377940" y="399097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932BAC3-2799-654E-826D-1D941F49CBE9}"/>
                </a:ext>
              </a:extLst>
            </p:cNvPr>
            <p:cNvSpPr/>
            <p:nvPr/>
          </p:nvSpPr>
          <p:spPr>
            <a:xfrm>
              <a:off x="8604504" y="210312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ADA344-5F1E-6E4C-9A38-2DEADE2BB38A}"/>
                </a:ext>
              </a:extLst>
            </p:cNvPr>
            <p:cNvSpPr/>
            <p:nvPr/>
          </p:nvSpPr>
          <p:spPr>
            <a:xfrm>
              <a:off x="8604504" y="2478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9A93382-52D4-3340-95C0-60CB878D9C91}"/>
                </a:ext>
              </a:extLst>
            </p:cNvPr>
            <p:cNvSpPr/>
            <p:nvPr/>
          </p:nvSpPr>
          <p:spPr>
            <a:xfrm>
              <a:off x="8604504" y="2853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2AFD099-C829-8B44-94D1-176D3CAFE98E}"/>
                </a:ext>
              </a:extLst>
            </p:cNvPr>
            <p:cNvSpPr/>
            <p:nvPr/>
          </p:nvSpPr>
          <p:spPr>
            <a:xfrm>
              <a:off x="8604504" y="3240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CCC8792-A213-5E47-8D98-1F6EE26A2B79}"/>
                </a:ext>
              </a:extLst>
            </p:cNvPr>
            <p:cNvSpPr/>
            <p:nvPr/>
          </p:nvSpPr>
          <p:spPr>
            <a:xfrm>
              <a:off x="8604504" y="3615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111FE7-6C31-684D-8744-2F9B0E39304D}"/>
                </a:ext>
              </a:extLst>
            </p:cNvPr>
            <p:cNvSpPr/>
            <p:nvPr/>
          </p:nvSpPr>
          <p:spPr>
            <a:xfrm>
              <a:off x="8604504" y="399097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61BB25F-67B1-B443-BBE0-8DA0B8402030}"/>
                </a:ext>
              </a:extLst>
            </p:cNvPr>
            <p:cNvSpPr/>
            <p:nvPr/>
          </p:nvSpPr>
          <p:spPr>
            <a:xfrm>
              <a:off x="9717786" y="210312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0D247E-09CF-424B-BA14-DF2AA75AA062}"/>
                </a:ext>
              </a:extLst>
            </p:cNvPr>
            <p:cNvSpPr/>
            <p:nvPr/>
          </p:nvSpPr>
          <p:spPr>
            <a:xfrm>
              <a:off x="9717786" y="2478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03699D-107A-0341-9B3E-41390644E24A}"/>
                </a:ext>
              </a:extLst>
            </p:cNvPr>
            <p:cNvSpPr/>
            <p:nvPr/>
          </p:nvSpPr>
          <p:spPr>
            <a:xfrm>
              <a:off x="9717786" y="2853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CE6337F-166C-A84F-9A22-210860FC942A}"/>
                </a:ext>
              </a:extLst>
            </p:cNvPr>
            <p:cNvSpPr/>
            <p:nvPr/>
          </p:nvSpPr>
          <p:spPr>
            <a:xfrm>
              <a:off x="9717786" y="3240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07D1B5-8A09-4B40-ADC0-BEA0E9CDAB93}"/>
                </a:ext>
              </a:extLst>
            </p:cNvPr>
            <p:cNvSpPr/>
            <p:nvPr/>
          </p:nvSpPr>
          <p:spPr>
            <a:xfrm>
              <a:off x="9717786" y="3615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5FB0D68-840E-294E-876F-9A2CF9808C24}"/>
                </a:ext>
              </a:extLst>
            </p:cNvPr>
            <p:cNvSpPr/>
            <p:nvPr/>
          </p:nvSpPr>
          <p:spPr>
            <a:xfrm>
              <a:off x="9717786" y="399097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0E1F317-AABD-E649-AD37-5EAE25770C27}"/>
                </a:ext>
              </a:extLst>
            </p:cNvPr>
            <p:cNvSpPr/>
            <p:nvPr/>
          </p:nvSpPr>
          <p:spPr>
            <a:xfrm>
              <a:off x="10831068" y="210312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332B325-8D27-1E44-A2DD-02899024D847}"/>
                </a:ext>
              </a:extLst>
            </p:cNvPr>
            <p:cNvSpPr/>
            <p:nvPr/>
          </p:nvSpPr>
          <p:spPr>
            <a:xfrm>
              <a:off x="10831068" y="2478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6006D6E-4118-234A-9B0F-4C4476212E27}"/>
                </a:ext>
              </a:extLst>
            </p:cNvPr>
            <p:cNvSpPr/>
            <p:nvPr/>
          </p:nvSpPr>
          <p:spPr>
            <a:xfrm>
              <a:off x="10831068" y="2853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2980EE-FF82-0A46-BAEB-09A750362054}"/>
                </a:ext>
              </a:extLst>
            </p:cNvPr>
            <p:cNvSpPr/>
            <p:nvPr/>
          </p:nvSpPr>
          <p:spPr>
            <a:xfrm>
              <a:off x="10831068" y="3240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3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3712724-75EE-7941-9A12-859F3AA31FE3}"/>
                </a:ext>
              </a:extLst>
            </p:cNvPr>
            <p:cNvSpPr/>
            <p:nvPr/>
          </p:nvSpPr>
          <p:spPr>
            <a:xfrm>
              <a:off x="10831068" y="3615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F52647D-F2F1-7147-B23B-E440D2989A02}"/>
                </a:ext>
              </a:extLst>
            </p:cNvPr>
            <p:cNvSpPr/>
            <p:nvPr/>
          </p:nvSpPr>
          <p:spPr>
            <a:xfrm>
              <a:off x="10831068" y="399097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D6F2ED-5604-934C-81EC-E44C30E72FD6}"/>
                </a:ext>
              </a:extLst>
            </p:cNvPr>
            <p:cNvSpPr/>
            <p:nvPr/>
          </p:nvSpPr>
          <p:spPr>
            <a:xfrm>
              <a:off x="7491222" y="210312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8344D5-9595-6C4B-AD7A-38C877B3D208}"/>
                </a:ext>
              </a:extLst>
            </p:cNvPr>
            <p:cNvSpPr/>
            <p:nvPr/>
          </p:nvSpPr>
          <p:spPr>
            <a:xfrm>
              <a:off x="7491222" y="2478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8251016-8AF9-2D47-A7F7-73B40A8C916D}"/>
                </a:ext>
              </a:extLst>
            </p:cNvPr>
            <p:cNvSpPr/>
            <p:nvPr/>
          </p:nvSpPr>
          <p:spPr>
            <a:xfrm>
              <a:off x="7491222" y="2853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0FF3B6A-BEA7-CF42-A647-0252289B54E8}"/>
                </a:ext>
              </a:extLst>
            </p:cNvPr>
            <p:cNvSpPr/>
            <p:nvPr/>
          </p:nvSpPr>
          <p:spPr>
            <a:xfrm>
              <a:off x="7491222" y="324040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50A04FA-EED2-F542-BFF5-ADCBD5DF9849}"/>
                </a:ext>
              </a:extLst>
            </p:cNvPr>
            <p:cNvSpPr/>
            <p:nvPr/>
          </p:nvSpPr>
          <p:spPr>
            <a:xfrm>
              <a:off x="7491222" y="3615690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97CD971-8537-8446-B268-47FC673DE967}"/>
                </a:ext>
              </a:extLst>
            </p:cNvPr>
            <p:cNvSpPr/>
            <p:nvPr/>
          </p:nvSpPr>
          <p:spPr>
            <a:xfrm>
              <a:off x="7491222" y="3990975"/>
              <a:ext cx="1113282" cy="375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1FFA25-107D-5148-AF1C-28C50CCDA747}"/>
                  </a:ext>
                </a:extLst>
              </p:cNvPr>
              <p:cNvSpPr txBox="1"/>
              <p:nvPr/>
            </p:nvSpPr>
            <p:spPr>
              <a:xfrm>
                <a:off x="400050" y="3994834"/>
                <a:ext cx="5205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𝑳𝑶𝑪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𝑳𝑶𝑪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1FFA25-107D-5148-AF1C-28C50CCD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3994834"/>
                <a:ext cx="5205207" cy="369332"/>
              </a:xfrm>
              <a:prstGeom prst="rect">
                <a:avLst/>
              </a:prstGeom>
              <a:blipFill>
                <a:blip r:embed="rId2"/>
                <a:stretch>
                  <a:fillRect l="-732" r="-732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A2A8746-A66F-F940-B848-82322B9CBADB}"/>
              </a:ext>
            </a:extLst>
          </p:cNvPr>
          <p:cNvSpPr txBox="1"/>
          <p:nvPr/>
        </p:nvSpPr>
        <p:spPr>
          <a:xfrm>
            <a:off x="1379000" y="4982779"/>
            <a:ext cx="8658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例题：假设二维数组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有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行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列，按照行优先进行存储，每个元素占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个存储单元，第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个元素的存储单元地址为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，则</a:t>
            </a:r>
            <a:r>
              <a:rPr kumimoji="1" lang="en-US" altLang="zh-CN" sz="2800" dirty="0"/>
              <a:t>A[2][2]</a:t>
            </a:r>
            <a:r>
              <a:rPr kumimoji="1" lang="zh-CN" altLang="en-US" sz="2800" dirty="0"/>
              <a:t>的地址是？</a:t>
            </a:r>
          </a:p>
        </p:txBody>
      </p:sp>
    </p:spTree>
    <p:extLst>
      <p:ext uri="{BB962C8B-B14F-4D97-AF65-F5344CB8AC3E}">
        <p14:creationId xmlns:p14="http://schemas.microsoft.com/office/powerpoint/2010/main" val="11278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0050" y="977400"/>
            <a:ext cx="6332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、数组的顺序存储结构</a:t>
            </a:r>
            <a:r>
              <a:rPr kumimoji="1" lang="en-US" altLang="zh-CN" sz="2800" dirty="0">
                <a:latin typeface="+mn-ea"/>
                <a:cs typeface="STKaiti" charset="-122"/>
              </a:rPr>
              <a:t>a[m][n]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（</a:t>
            </a:r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）以列序为主序的存储方式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存储地址计算方式：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+mn-ea"/>
              <a:cs typeface="STKaiti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8AD5B9-576F-414B-9BA9-E227E1738396}"/>
              </a:ext>
            </a:extLst>
          </p:cNvPr>
          <p:cNvGrpSpPr/>
          <p:nvPr/>
        </p:nvGrpSpPr>
        <p:grpSpPr>
          <a:xfrm>
            <a:off x="7238012" y="1537619"/>
            <a:ext cx="4686300" cy="2137410"/>
            <a:chOff x="2994660" y="1748790"/>
            <a:chExt cx="6343650" cy="294894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B6F595D-B327-1544-A622-DF1CC992B158}"/>
                </a:ext>
              </a:extLst>
            </p:cNvPr>
            <p:cNvSpPr/>
            <p:nvPr/>
          </p:nvSpPr>
          <p:spPr>
            <a:xfrm>
              <a:off x="299466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E48B4-DF3E-AB46-879C-E8CFA0777805}"/>
                </a:ext>
              </a:extLst>
            </p:cNvPr>
            <p:cNvSpPr/>
            <p:nvPr/>
          </p:nvSpPr>
          <p:spPr>
            <a:xfrm>
              <a:off x="299466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B933789-732D-BA44-A3C0-4ABBCD4221D0}"/>
                </a:ext>
              </a:extLst>
            </p:cNvPr>
            <p:cNvSpPr/>
            <p:nvPr/>
          </p:nvSpPr>
          <p:spPr>
            <a:xfrm>
              <a:off x="299466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BCA4E0-E5D8-0A40-AF0A-722E6D17EAD6}"/>
                </a:ext>
              </a:extLst>
            </p:cNvPr>
            <p:cNvSpPr/>
            <p:nvPr/>
          </p:nvSpPr>
          <p:spPr>
            <a:xfrm>
              <a:off x="299466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65AE265-5945-DB45-A504-6B3F3DD546A8}"/>
                </a:ext>
              </a:extLst>
            </p:cNvPr>
            <p:cNvSpPr/>
            <p:nvPr/>
          </p:nvSpPr>
          <p:spPr>
            <a:xfrm>
              <a:off x="299466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1AA16A7-F1CD-9449-BFB1-4A5D87B093D1}"/>
                </a:ext>
              </a:extLst>
            </p:cNvPr>
            <p:cNvSpPr/>
            <p:nvPr/>
          </p:nvSpPr>
          <p:spPr>
            <a:xfrm>
              <a:off x="299466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m-1,0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4569B5B-7D39-2349-A9FF-57B2BB2BE309}"/>
                </a:ext>
              </a:extLst>
            </p:cNvPr>
            <p:cNvSpPr/>
            <p:nvPr/>
          </p:nvSpPr>
          <p:spPr>
            <a:xfrm>
              <a:off x="426339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142F8D3-F836-DF4F-B5A4-0E0FBFEB89FD}"/>
                </a:ext>
              </a:extLst>
            </p:cNvPr>
            <p:cNvSpPr/>
            <p:nvPr/>
          </p:nvSpPr>
          <p:spPr>
            <a:xfrm>
              <a:off x="426339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02E7AC-46A5-2240-9D92-E1EAC944ADE1}"/>
                </a:ext>
              </a:extLst>
            </p:cNvPr>
            <p:cNvSpPr/>
            <p:nvPr/>
          </p:nvSpPr>
          <p:spPr>
            <a:xfrm>
              <a:off x="426339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D4D1A2C-8513-DA4E-9CC5-E7C34B688F72}"/>
                </a:ext>
              </a:extLst>
            </p:cNvPr>
            <p:cNvSpPr/>
            <p:nvPr/>
          </p:nvSpPr>
          <p:spPr>
            <a:xfrm>
              <a:off x="426339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ED064A7-0B11-1F45-8473-050CD5A7D33B}"/>
                </a:ext>
              </a:extLst>
            </p:cNvPr>
            <p:cNvSpPr/>
            <p:nvPr/>
          </p:nvSpPr>
          <p:spPr>
            <a:xfrm>
              <a:off x="426339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A3E1A2-C304-EE45-B593-8E10EFF6E478}"/>
                </a:ext>
              </a:extLst>
            </p:cNvPr>
            <p:cNvSpPr/>
            <p:nvPr/>
          </p:nvSpPr>
          <p:spPr>
            <a:xfrm>
              <a:off x="426339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2E65DA-C183-1046-95DB-B7A3C91EE27F}"/>
                </a:ext>
              </a:extLst>
            </p:cNvPr>
            <p:cNvSpPr/>
            <p:nvPr/>
          </p:nvSpPr>
          <p:spPr>
            <a:xfrm>
              <a:off x="553212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E2314BF-4CFD-3749-8BE7-5A989647916A}"/>
                </a:ext>
              </a:extLst>
            </p:cNvPr>
            <p:cNvSpPr/>
            <p:nvPr/>
          </p:nvSpPr>
          <p:spPr>
            <a:xfrm>
              <a:off x="553212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624FB2-B6A5-004C-85D9-7C36A34BF48E}"/>
                </a:ext>
              </a:extLst>
            </p:cNvPr>
            <p:cNvSpPr/>
            <p:nvPr/>
          </p:nvSpPr>
          <p:spPr>
            <a:xfrm>
              <a:off x="553212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4D4D52-A8A1-384A-A0E3-EDD6C9A3690D}"/>
                </a:ext>
              </a:extLst>
            </p:cNvPr>
            <p:cNvSpPr/>
            <p:nvPr/>
          </p:nvSpPr>
          <p:spPr>
            <a:xfrm>
              <a:off x="553212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E3A3E0-EC88-7B45-8690-E3E26D0B2F7D}"/>
                </a:ext>
              </a:extLst>
            </p:cNvPr>
            <p:cNvSpPr/>
            <p:nvPr/>
          </p:nvSpPr>
          <p:spPr>
            <a:xfrm>
              <a:off x="553212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019E7E1-8591-8D47-8834-755724680111}"/>
                </a:ext>
              </a:extLst>
            </p:cNvPr>
            <p:cNvSpPr/>
            <p:nvPr/>
          </p:nvSpPr>
          <p:spPr>
            <a:xfrm>
              <a:off x="553212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m-1,2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EFD83EB-30CE-9947-A13E-D41B86268CBA}"/>
                </a:ext>
              </a:extLst>
            </p:cNvPr>
            <p:cNvSpPr/>
            <p:nvPr/>
          </p:nvSpPr>
          <p:spPr>
            <a:xfrm>
              <a:off x="680085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A1ED6C4-DFFC-144E-8486-EF042FE7ADFB}"/>
                </a:ext>
              </a:extLst>
            </p:cNvPr>
            <p:cNvSpPr/>
            <p:nvPr/>
          </p:nvSpPr>
          <p:spPr>
            <a:xfrm>
              <a:off x="680085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3CB46EA-58F5-EB46-8108-92047F1E0F85}"/>
                </a:ext>
              </a:extLst>
            </p:cNvPr>
            <p:cNvSpPr/>
            <p:nvPr/>
          </p:nvSpPr>
          <p:spPr>
            <a:xfrm>
              <a:off x="680085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B5E42F2-3594-BB4D-BF0C-436B6A657DDC}"/>
                </a:ext>
              </a:extLst>
            </p:cNvPr>
            <p:cNvSpPr/>
            <p:nvPr/>
          </p:nvSpPr>
          <p:spPr>
            <a:xfrm>
              <a:off x="680085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98834B9-FD75-444A-A7B5-62A673E12752}"/>
                </a:ext>
              </a:extLst>
            </p:cNvPr>
            <p:cNvSpPr/>
            <p:nvPr/>
          </p:nvSpPr>
          <p:spPr>
            <a:xfrm>
              <a:off x="680085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4BD3578-085A-7643-9F6B-0AF862FCEBC5}"/>
                </a:ext>
              </a:extLst>
            </p:cNvPr>
            <p:cNvSpPr/>
            <p:nvPr/>
          </p:nvSpPr>
          <p:spPr>
            <a:xfrm>
              <a:off x="680085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550AC2D-8A10-9848-9E23-88BB96F2287C}"/>
                </a:ext>
              </a:extLst>
            </p:cNvPr>
            <p:cNvSpPr/>
            <p:nvPr/>
          </p:nvSpPr>
          <p:spPr>
            <a:xfrm>
              <a:off x="8069580" y="174879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0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0E8753C-FA49-6A46-8733-ED858BAF0D37}"/>
                </a:ext>
              </a:extLst>
            </p:cNvPr>
            <p:cNvSpPr/>
            <p:nvPr/>
          </p:nvSpPr>
          <p:spPr>
            <a:xfrm>
              <a:off x="8069580" y="224028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6D68F07-B8CA-3C4D-BD73-88A8D6C6C293}"/>
                </a:ext>
              </a:extLst>
            </p:cNvPr>
            <p:cNvSpPr/>
            <p:nvPr/>
          </p:nvSpPr>
          <p:spPr>
            <a:xfrm>
              <a:off x="8069580" y="273177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E6C07FF-252A-DD43-B05F-52F9D8B2BD65}"/>
                </a:ext>
              </a:extLst>
            </p:cNvPr>
            <p:cNvSpPr/>
            <p:nvPr/>
          </p:nvSpPr>
          <p:spPr>
            <a:xfrm>
              <a:off x="8069580" y="322326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3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E76F9DC-65FF-E140-B6C4-85B4F53677BC}"/>
                </a:ext>
              </a:extLst>
            </p:cNvPr>
            <p:cNvSpPr/>
            <p:nvPr/>
          </p:nvSpPr>
          <p:spPr>
            <a:xfrm>
              <a:off x="8069580" y="371475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B2BA802-12CC-A04D-98C5-24173F7C165B}"/>
                </a:ext>
              </a:extLst>
            </p:cNvPr>
            <p:cNvSpPr/>
            <p:nvPr/>
          </p:nvSpPr>
          <p:spPr>
            <a:xfrm>
              <a:off x="8069580" y="4206240"/>
              <a:ext cx="1268730" cy="491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m-1</a:t>
              </a:r>
              <a:r>
                <a:rPr kumimoji="1" lang="zh-CN" altLang="en-US" sz="11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100" dirty="0">
                  <a:solidFill>
                    <a:schemeClr val="tx1"/>
                  </a:solidFill>
                </a:rPr>
                <a:t>n-1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FDF3023-1C37-D44D-B252-B30D1DCD6D79}"/>
                  </a:ext>
                </a:extLst>
              </p:cNvPr>
              <p:cNvSpPr txBox="1"/>
              <p:nvPr/>
            </p:nvSpPr>
            <p:spPr>
              <a:xfrm>
                <a:off x="1779934" y="4131994"/>
                <a:ext cx="5291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𝑳𝑶𝑪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𝑳𝑶𝑪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FDF3023-1C37-D44D-B252-B30D1DCD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34" y="4131994"/>
                <a:ext cx="5291770" cy="369332"/>
              </a:xfrm>
              <a:prstGeom prst="rect">
                <a:avLst/>
              </a:prstGeom>
              <a:blipFill>
                <a:blip r:embed="rId2"/>
                <a:stretch>
                  <a:fillRect l="-478" r="-71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379000" y="4982779"/>
            <a:ext cx="8658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例题：假设二维数组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有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行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列，按照</a:t>
            </a:r>
            <a:r>
              <a:rPr kumimoji="1" lang="zh-CN" altLang="en-US" sz="2800" dirty="0">
                <a:solidFill>
                  <a:srgbClr val="C00000"/>
                </a:solidFill>
              </a:rPr>
              <a:t>列</a:t>
            </a:r>
            <a:r>
              <a:rPr kumimoji="1" lang="zh-CN" altLang="en-US" sz="2800" dirty="0"/>
              <a:t>优先进行存储，每个元素占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个存储单元，第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个元素的存储单元地址为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，则</a:t>
            </a:r>
            <a:r>
              <a:rPr kumimoji="1" lang="en-US" altLang="zh-CN" sz="2800" dirty="0"/>
              <a:t>A[2][2]</a:t>
            </a:r>
            <a:r>
              <a:rPr kumimoji="1" lang="zh-CN" altLang="en-US" sz="2800" dirty="0"/>
              <a:t>的地址是？</a:t>
            </a:r>
          </a:p>
        </p:txBody>
      </p:sp>
    </p:spTree>
    <p:extLst>
      <p:ext uri="{BB962C8B-B14F-4D97-AF65-F5344CB8AC3E}">
        <p14:creationId xmlns:p14="http://schemas.microsoft.com/office/powerpoint/2010/main" val="322679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0050" y="977400"/>
            <a:ext cx="6332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</a:t>
            </a:r>
            <a:r>
              <a:rPr kumimoji="1" lang="zh-CN" altLang="en-US" sz="2800" dirty="0">
                <a:latin typeface="+mn-ea"/>
                <a:cs typeface="STKaiti" charset="-122"/>
              </a:rPr>
              <a:t>、数组的顺序存储结构</a:t>
            </a:r>
            <a:r>
              <a:rPr kumimoji="1" lang="en-US" altLang="zh-CN" sz="2800" dirty="0">
                <a:latin typeface="+mn-ea"/>
                <a:cs typeface="STKaiti" charset="-122"/>
              </a:rPr>
              <a:t>a[m][n]</a:t>
            </a:r>
          </a:p>
          <a:p>
            <a:endParaRPr kumimoji="1" lang="en-US" altLang="zh-CN" sz="2800" dirty="0">
              <a:latin typeface="+mn-ea"/>
              <a:cs typeface="STKaiti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681770" y="2205289"/>
            <a:ext cx="11228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例题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：假设将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个数据元素的线性表存储在数组中，若第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个数据元素的地址为</a:t>
            </a:r>
            <a:r>
              <a:rPr kumimoji="1" lang="en-US" altLang="zh-CN" sz="2800" dirty="0"/>
              <a:t>1000</a:t>
            </a:r>
            <a:r>
              <a:rPr kumimoji="1" lang="zh-CN" altLang="en-US" sz="2800" dirty="0"/>
              <a:t>，第</a:t>
            </a:r>
            <a:r>
              <a:rPr kumimoji="1" lang="en-US" altLang="zh-CN" sz="2800" dirty="0"/>
              <a:t>8</a:t>
            </a:r>
            <a:r>
              <a:rPr kumimoji="1" lang="zh-CN" altLang="en-US" sz="2800" dirty="0"/>
              <a:t>个数据元素的地址为</a:t>
            </a:r>
            <a:r>
              <a:rPr kumimoji="1" lang="en-US" altLang="zh-CN" sz="2800" dirty="0"/>
              <a:t>1030</a:t>
            </a:r>
            <a:r>
              <a:rPr kumimoji="1" lang="zh-CN" altLang="en-US" sz="2800" dirty="0"/>
              <a:t>，请问最后一个元素的存储地址是？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FB48BA-54C6-B242-9201-4DB240D01CF5}"/>
              </a:ext>
            </a:extLst>
          </p:cNvPr>
          <p:cNvSpPr txBox="1"/>
          <p:nvPr/>
        </p:nvSpPr>
        <p:spPr>
          <a:xfrm>
            <a:off x="681770" y="4026469"/>
            <a:ext cx="1122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例题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：假设数组</a:t>
            </a:r>
            <a:r>
              <a:rPr kumimoji="1" lang="en-US" altLang="zh-CN" sz="2800" dirty="0"/>
              <a:t>A[60,70]</a:t>
            </a:r>
            <a:r>
              <a:rPr kumimoji="1" lang="zh-CN" altLang="en-US" sz="2800" dirty="0"/>
              <a:t>的基地址为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，每个元素占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个存储单元，若以列序为主序顺序存储，则元素</a:t>
            </a:r>
            <a:r>
              <a:rPr kumimoji="1" lang="en-US" altLang="zh-CN" sz="2800" dirty="0"/>
              <a:t>a[31,50]</a:t>
            </a:r>
            <a:r>
              <a:rPr kumimoji="1" lang="zh-CN" altLang="en-US" sz="2800" dirty="0"/>
              <a:t>的存储地址是？</a:t>
            </a:r>
          </a:p>
        </p:txBody>
      </p:sp>
    </p:spTree>
    <p:extLst>
      <p:ext uri="{BB962C8B-B14F-4D97-AF65-F5344CB8AC3E}">
        <p14:creationId xmlns:p14="http://schemas.microsoft.com/office/powerpoint/2010/main" val="41642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723208" y="1220520"/>
            <a:ext cx="7273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n-ea"/>
                <a:cs typeface="STKaiti" charset="-122"/>
              </a:rPr>
              <a:t>矩阵的压缩存储方法：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压缩存储，是指为多个值相同的元素只分配一个存储空间，对零元素不分配空间。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0F34B-3440-244E-8BB8-00D6B9767DD3}"/>
              </a:ext>
            </a:extLst>
          </p:cNvPr>
          <p:cNvSpPr txBox="1"/>
          <p:nvPr/>
        </p:nvSpPr>
        <p:spPr>
          <a:xfrm>
            <a:off x="1723208" y="3449730"/>
            <a:ext cx="7273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1.</a:t>
            </a:r>
            <a:r>
              <a:rPr kumimoji="1" lang="zh-CN" altLang="en-US" sz="2800" dirty="0">
                <a:latin typeface="+mn-ea"/>
                <a:cs typeface="STKaiti" charset="-122"/>
              </a:rPr>
              <a:t> 特殊矩阵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en-US" altLang="zh-CN" sz="2800" dirty="0">
                <a:latin typeface="+mn-ea"/>
                <a:cs typeface="STKaiti" charset="-122"/>
              </a:rPr>
              <a:t>2.</a:t>
            </a:r>
            <a:r>
              <a:rPr kumimoji="1" lang="zh-CN" altLang="en-US" sz="2800" dirty="0">
                <a:latin typeface="+mn-ea"/>
                <a:cs typeface="STKaiti" charset="-122"/>
              </a:rPr>
              <a:t> 稀疏矩阵</a:t>
            </a:r>
            <a:endParaRPr kumimoji="1" lang="en-US" altLang="zh-CN" sz="2800" dirty="0">
              <a:latin typeface="+mn-ea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6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0"/>
            <a:ext cx="8596668" cy="80719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4.1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   数组</a:t>
            </a:r>
            <a:r>
              <a:rPr kumimoji="1" lang="en-US" altLang="zh-CN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1"/>
                </a:solidFill>
                <a:latin typeface="+mn-ea"/>
                <a:ea typeface="+mn-ea"/>
                <a:cs typeface="STKaiti" charset="-122"/>
              </a:rPr>
              <a:t>特殊的线性表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CD8D03F-4409-4F48-A7E0-134DE6137605}"/>
              </a:ext>
            </a:extLst>
          </p:cNvPr>
          <p:cNvSpPr txBox="1"/>
          <p:nvPr/>
        </p:nvSpPr>
        <p:spPr>
          <a:xfrm>
            <a:off x="1151708" y="1357680"/>
            <a:ext cx="10186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ea"/>
                <a:cs typeface="STKaiti" charset="-122"/>
              </a:rPr>
              <a:t>1.</a:t>
            </a:r>
            <a:r>
              <a:rPr kumimoji="1" lang="zh-CN" altLang="en-US" sz="2800" dirty="0">
                <a:latin typeface="+mn-ea"/>
                <a:cs typeface="STKaiti" charset="-122"/>
              </a:rPr>
              <a:t>  特殊矩阵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若值相同的元素或零元素在矩阵中的分布有一定的规律，则称此类矩阵为特殊矩阵。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（</a:t>
            </a:r>
            <a:r>
              <a:rPr kumimoji="1" lang="en-US" altLang="zh-CN" sz="2800" dirty="0">
                <a:latin typeface="+mn-ea"/>
                <a:cs typeface="STKaiti" charset="-122"/>
              </a:rPr>
              <a:t>1</a:t>
            </a:r>
            <a:r>
              <a:rPr kumimoji="1" lang="zh-CN" altLang="en-US" sz="2800" dirty="0">
                <a:latin typeface="+mn-ea"/>
                <a:cs typeface="STKaiti" charset="-122"/>
              </a:rPr>
              <a:t>）对称矩阵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  <a:p>
            <a:r>
              <a:rPr kumimoji="1" lang="zh-CN" altLang="en-US" sz="2800" dirty="0">
                <a:latin typeface="+mn-ea"/>
                <a:cs typeface="STKaiti" charset="-122"/>
              </a:rPr>
              <a:t>如果</a:t>
            </a:r>
            <a:r>
              <a:rPr kumimoji="1" lang="en-US" altLang="zh-CN" sz="2800" dirty="0">
                <a:latin typeface="+mn-ea"/>
                <a:cs typeface="STKaiti" charset="-122"/>
              </a:rPr>
              <a:t>n</a:t>
            </a:r>
            <a:r>
              <a:rPr kumimoji="1" lang="zh-CN" altLang="en-US" sz="2800" dirty="0">
                <a:latin typeface="+mn-ea"/>
                <a:cs typeface="STKaiti" charset="-122"/>
              </a:rPr>
              <a:t>阶矩阵</a:t>
            </a:r>
            <a:r>
              <a:rPr kumimoji="1" lang="en-US" altLang="zh-CN" sz="2800" dirty="0">
                <a:latin typeface="+mn-ea"/>
                <a:cs typeface="STKaiti" charset="-122"/>
              </a:rPr>
              <a:t>A</a:t>
            </a:r>
            <a:r>
              <a:rPr kumimoji="1" lang="zh-CN" altLang="en-US" sz="2800" dirty="0">
                <a:latin typeface="+mn-ea"/>
                <a:cs typeface="STKaiti" charset="-122"/>
              </a:rPr>
              <a:t>中的元素满足</a:t>
            </a:r>
            <a:endParaRPr kumimoji="1" lang="en-US" altLang="zh-CN" sz="2800" dirty="0">
              <a:latin typeface="+mn-ea"/>
              <a:cs typeface="STKaiti" charset="-122"/>
            </a:endParaRPr>
          </a:p>
          <a:p>
            <a:endParaRPr kumimoji="1" lang="en-US" altLang="zh-CN" sz="2800" dirty="0">
              <a:latin typeface="+mn-ea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/>
              <p:nvPr/>
            </p:nvSpPr>
            <p:spPr>
              <a:xfrm>
                <a:off x="7685187" y="3191211"/>
                <a:ext cx="212949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E1E48F-3EE7-E146-83AA-E86BBECC4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87" y="3191211"/>
                <a:ext cx="2129494" cy="1394613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A69DB6-DE8D-364F-ADF6-F7C51F03421A}"/>
                  </a:ext>
                </a:extLst>
              </p:cNvPr>
              <p:cNvSpPr txBox="1"/>
              <p:nvPr/>
            </p:nvSpPr>
            <p:spPr>
              <a:xfrm>
                <a:off x="2787605" y="5050037"/>
                <a:ext cx="5045099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   (0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en-US" altLang="zh-CN" sz="3200" dirty="0"/>
                  <a:t>  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A69DB6-DE8D-364F-ADF6-F7C51F03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05" y="5050037"/>
                <a:ext cx="5045099" cy="532005"/>
              </a:xfrm>
              <a:prstGeom prst="rect">
                <a:avLst/>
              </a:prstGeom>
              <a:blipFill>
                <a:blip r:embed="rId3"/>
                <a:stretch>
                  <a:fillRect l="-1754" t="-4651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2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1268</TotalTime>
  <Words>3462</Words>
  <Application>Microsoft Macintosh PowerPoint</Application>
  <PresentationFormat>宽屏</PresentationFormat>
  <Paragraphs>557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STKaiti</vt:lpstr>
      <vt:lpstr>幼圆</vt:lpstr>
      <vt:lpstr>SimSong</vt:lpstr>
      <vt:lpstr>Arial</vt:lpstr>
      <vt:lpstr>Cambria Math</vt:lpstr>
      <vt:lpstr>Century Gothic</vt:lpstr>
      <vt:lpstr>Wingdings</vt:lpstr>
      <vt:lpstr>Wingdings 3</vt:lpstr>
      <vt:lpstr>丝状</vt:lpstr>
      <vt:lpstr>数据结构与算法</vt:lpstr>
      <vt:lpstr>本节课主要内容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4.1   数组——特殊的线性表</vt:lpstr>
      <vt:lpstr>4.2   字符串——特殊的线性表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  <vt:lpstr>4.2   串——特殊的线性表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514</cp:revision>
  <dcterms:created xsi:type="dcterms:W3CDTF">2024-09-16T11:05:16Z</dcterms:created>
  <dcterms:modified xsi:type="dcterms:W3CDTF">2024-10-09T01:37:42Z</dcterms:modified>
</cp:coreProperties>
</file>