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9" r:id="rId4"/>
    <p:sldId id="258" r:id="rId5"/>
    <p:sldId id="267" r:id="rId6"/>
    <p:sldId id="260" r:id="rId7"/>
    <p:sldId id="261" r:id="rId8"/>
    <p:sldId id="262" r:id="rId9"/>
    <p:sldId id="264" r:id="rId10"/>
    <p:sldId id="273" r:id="rId11"/>
    <p:sldId id="271" r:id="rId12"/>
    <p:sldId id="272" r:id="rId13"/>
    <p:sldId id="270"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4" autoAdjust="0"/>
    <p:restoredTop sz="84586" autoAdjust="0"/>
  </p:normalViewPr>
  <p:slideViewPr>
    <p:cSldViewPr>
      <p:cViewPr varScale="1">
        <p:scale>
          <a:sx n="98" d="100"/>
          <a:sy n="98" d="100"/>
        </p:scale>
        <p:origin x="224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92941-634C-495F-830A-B2E2EEA755D5}" type="datetimeFigureOut">
              <a:rPr lang="en-US" smtClean="0"/>
              <a:t>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91B654-9AAD-4D61-B478-B844C0149E7B}" type="slidenum">
              <a:rPr lang="en-US" smtClean="0"/>
              <a:t>‹#›</a:t>
            </a:fld>
            <a:endParaRPr lang="en-US"/>
          </a:p>
        </p:txBody>
      </p:sp>
    </p:spTree>
    <p:extLst>
      <p:ext uri="{BB962C8B-B14F-4D97-AF65-F5344CB8AC3E}">
        <p14:creationId xmlns:p14="http://schemas.microsoft.com/office/powerpoint/2010/main" val="357093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91B654-9AAD-4D61-B478-B844C0149E7B}" type="slidenum">
              <a:rPr lang="en-US" smtClean="0"/>
              <a:t>4</a:t>
            </a:fld>
            <a:endParaRPr lang="en-US"/>
          </a:p>
        </p:txBody>
      </p:sp>
    </p:spTree>
    <p:extLst>
      <p:ext uri="{BB962C8B-B14F-4D97-AF65-F5344CB8AC3E}">
        <p14:creationId xmlns:p14="http://schemas.microsoft.com/office/powerpoint/2010/main" val="169869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do not want to over-emphasize the efficiency of array over vector. Despite the efficiency of array over vector, it is likely that you should still prefer to use vector whenever you are not sure which one (array </a:t>
            </a:r>
            <a:r>
              <a:rPr lang="en-US" baseline="0"/>
              <a:t>or vector) to use.</a:t>
            </a:r>
            <a:endParaRPr lang="en-US"/>
          </a:p>
        </p:txBody>
      </p:sp>
      <p:sp>
        <p:nvSpPr>
          <p:cNvPr id="4" name="Slide Number Placeholder 3"/>
          <p:cNvSpPr>
            <a:spLocks noGrp="1"/>
          </p:cNvSpPr>
          <p:nvPr>
            <p:ph type="sldNum" sz="quarter" idx="10"/>
          </p:nvPr>
        </p:nvSpPr>
        <p:spPr/>
        <p:txBody>
          <a:bodyPr/>
          <a:lstStyle/>
          <a:p>
            <a:fld id="{CD91B654-9AAD-4D61-B478-B844C0149E7B}" type="slidenum">
              <a:rPr lang="en-US" smtClean="0"/>
              <a:t>6</a:t>
            </a:fld>
            <a:endParaRPr lang="en-US"/>
          </a:p>
        </p:txBody>
      </p:sp>
    </p:spTree>
    <p:extLst>
      <p:ext uri="{BB962C8B-B14F-4D97-AF65-F5344CB8AC3E}">
        <p14:creationId xmlns:p14="http://schemas.microsoft.com/office/powerpoint/2010/main" val="415670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5CC05985-6403-4112-9753-9D212D15C39F}" type="datetime1">
              <a:rPr lang="en-US" smtClean="0"/>
              <a:t>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BF0F6A0D-87D2-44C7-897D-C19017A1EC71}" type="datetime1">
              <a:rPr lang="en-US" smtClean="0"/>
              <a:t>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CBED349-3646-44F2-AEB2-DE2111DC2B5E}" type="datetime1">
              <a:rPr lang="en-US" smtClean="0"/>
              <a:t>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858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B8E8E34-F443-4587-AB4C-F0A0DDC5CDE3}" type="datetime1">
              <a:rPr lang="en-US" smtClean="0"/>
              <a:t>1/10/2020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D2BAC8A-B7B1-4C24-91BF-E7CA0869FE61}" type="datetime1">
              <a:rPr lang="en-US" smtClean="0"/>
              <a:t>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6CAD7D8C-BE90-4F1C-83DF-E7DCE3C6BD1B}" type="datetime1">
              <a:rPr lang="en-US" smtClean="0"/>
              <a:t>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FE53BE8B-804E-49CB-9A42-5705CE8BAFF9}" type="datetime1">
              <a:rPr lang="en-US" smtClean="0"/>
              <a:t>1/10/2020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A52C09F6-C4B5-4F36-8374-76A537F8FEB6}" type="datetime1">
              <a:rPr lang="en-US" smtClean="0"/>
              <a:t>1/10/2020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5AEB889-8676-49CF-AC6C-676D11F9B72A}" type="datetime1">
              <a:rPr lang="en-US" smtClean="0"/>
              <a:t>1/10/2020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4B11B55-D752-4906-BC8D-EB3B19ACA8A6}" type="datetime1">
              <a:rPr lang="en-US" smtClean="0"/>
              <a:t>1/10/2020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6847E50-2AAD-4566-8816-745E4723CEBC}" type="datetime1">
              <a:rPr lang="en-US" smtClean="0"/>
              <a:t>1/10/2020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BF92280-C186-469E-BA9D-DC3AA8C9C4B7}" type="datetime1">
              <a:rPr lang="en-US" smtClean="0"/>
              <a:t>1/10/2020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56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4FA12B73-8075-4DD8-87E7-8EC2F105CA34}" type="datetime1">
              <a:rPr lang="en-US" smtClean="0"/>
              <a:t>1/10/2020</a:t>
            </a:fld>
            <a:endParaRPr lang="en-US"/>
          </a:p>
        </p:txBody>
      </p:sp>
      <p:sp>
        <p:nvSpPr>
          <p:cNvPr id="1945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9456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1" fontAlgn="base" hangingPunct="1">
        <a:spcBef>
          <a:spcPct val="0"/>
        </a:spcBef>
        <a:spcAft>
          <a:spcPct val="0"/>
        </a:spcAft>
        <a:defRPr sz="3200">
          <a:solidFill>
            <a:schemeClr val="tx2"/>
          </a:solidFill>
          <a:latin typeface="+mj-lt"/>
          <a:ea typeface="+mj-ea"/>
          <a:cs typeface="+mj-cs"/>
        </a:defRPr>
      </a:lvl1pPr>
      <a:lvl2pPr algn="ctr" rtl="0" eaLnBrk="1" fontAlgn="base" hangingPunct="1">
        <a:spcBef>
          <a:spcPct val="0"/>
        </a:spcBef>
        <a:spcAft>
          <a:spcPct val="0"/>
        </a:spcAft>
        <a:defRPr sz="3200">
          <a:solidFill>
            <a:schemeClr val="tx2"/>
          </a:solidFill>
          <a:latin typeface="Arial" charset="0"/>
        </a:defRPr>
      </a:lvl2pPr>
      <a:lvl3pPr algn="ctr" rtl="0" eaLnBrk="1" fontAlgn="base" hangingPunct="1">
        <a:spcBef>
          <a:spcPct val="0"/>
        </a:spcBef>
        <a:spcAft>
          <a:spcPct val="0"/>
        </a:spcAft>
        <a:defRPr sz="3200">
          <a:solidFill>
            <a:schemeClr val="tx2"/>
          </a:solidFill>
          <a:latin typeface="Arial" charset="0"/>
        </a:defRPr>
      </a:lvl3pPr>
      <a:lvl4pPr algn="ctr" rtl="0" eaLnBrk="1" fontAlgn="base" hangingPunct="1">
        <a:spcBef>
          <a:spcPct val="0"/>
        </a:spcBef>
        <a:spcAft>
          <a:spcPct val="0"/>
        </a:spcAft>
        <a:defRPr sz="3200">
          <a:solidFill>
            <a:schemeClr val="tx2"/>
          </a:solidFill>
          <a:latin typeface="Arial" charset="0"/>
        </a:defRPr>
      </a:lvl4pPr>
      <a:lvl5pPr algn="ctr" rtl="0" eaLnBrk="1" fontAlgn="base" hangingPunct="1">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rgbClr val="FF0000"/>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plusplus.com/reference/function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sdn.microsoft.com/en-us/library/dd293608.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plusplus.com/reference/algorithm/fin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cplusplus.com/reference/algorithm/max_el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plusplus.com/reference/algorithm/sor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plusplus.com/reference/algorithm/so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STL Vector Container</a:t>
            </a:r>
          </a:p>
        </p:txBody>
      </p:sp>
      <p:sp>
        <p:nvSpPr>
          <p:cNvPr id="3" name="Subtitle 2"/>
          <p:cNvSpPr>
            <a:spLocks noGrp="1"/>
          </p:cNvSpPr>
          <p:nvPr>
            <p:ph type="subTitle" idx="1"/>
          </p:nvPr>
        </p:nvSpPr>
        <p:spPr/>
        <p:txBody>
          <a:bodyPr/>
          <a:lstStyle/>
          <a:p>
            <a:r>
              <a:rPr lang="en-US" dirty="0"/>
              <a:t>And C++ STL Array container,</a:t>
            </a:r>
          </a:p>
          <a:p>
            <a:r>
              <a:rPr lang="en-US" dirty="0"/>
              <a:t>A few STL algorithms</a:t>
            </a:r>
          </a:p>
        </p:txBody>
      </p:sp>
    </p:spTree>
    <p:extLst>
      <p:ext uri="{BB962C8B-B14F-4D97-AF65-F5344CB8AC3E}">
        <p14:creationId xmlns:p14="http://schemas.microsoft.com/office/powerpoint/2010/main" val="98023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Regular Function with Sort()</a:t>
            </a:r>
          </a:p>
        </p:txBody>
      </p:sp>
      <p:sp>
        <p:nvSpPr>
          <p:cNvPr id="3" name="Content Placeholder 2"/>
          <p:cNvSpPr>
            <a:spLocks noGrp="1"/>
          </p:cNvSpPr>
          <p:nvPr>
            <p:ph idx="1"/>
          </p:nvPr>
        </p:nvSpPr>
        <p:spPr/>
        <p:txBody>
          <a:bodyPr/>
          <a:lstStyle/>
          <a:p>
            <a:r>
              <a:rPr lang="en-US" dirty="0"/>
              <a:t>You can use regular function to compare elements in container to be sorted</a:t>
            </a:r>
          </a:p>
          <a:p>
            <a:pPr lvl="1"/>
            <a:r>
              <a:rPr lang="en-US" dirty="0"/>
              <a:t>See r3/example5.c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89273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Objects (</a:t>
            </a:r>
            <a:r>
              <a:rPr lang="en-US" dirty="0" err="1"/>
              <a:t>Functors</a:t>
            </a:r>
            <a:r>
              <a:rPr lang="en-US" dirty="0"/>
              <a:t>)</a:t>
            </a:r>
          </a:p>
        </p:txBody>
      </p:sp>
      <p:sp>
        <p:nvSpPr>
          <p:cNvPr id="3" name="Content Placeholder 2"/>
          <p:cNvSpPr>
            <a:spLocks noGrp="1"/>
          </p:cNvSpPr>
          <p:nvPr>
            <p:ph idx="1"/>
          </p:nvPr>
        </p:nvSpPr>
        <p:spPr/>
        <p:txBody>
          <a:bodyPr/>
          <a:lstStyle/>
          <a:p>
            <a:r>
              <a:rPr lang="en-US" dirty="0"/>
              <a:t>Objects whose primary purpose is to define a function</a:t>
            </a:r>
          </a:p>
          <a:p>
            <a:pPr lvl="1"/>
            <a:r>
              <a:rPr lang="en-US" dirty="0"/>
              <a:t>To be passed into another function, such as sort()</a:t>
            </a:r>
          </a:p>
          <a:p>
            <a:pPr lvl="1"/>
            <a:r>
              <a:rPr lang="en-US" dirty="0"/>
              <a:t>Read Section 1.6.4 in the textbook</a:t>
            </a:r>
          </a:p>
          <a:p>
            <a:pPr lvl="1"/>
            <a:r>
              <a:rPr lang="en-US" dirty="0"/>
              <a:t>Review lecture notes ch1_cpptemplate.pptx</a:t>
            </a:r>
          </a:p>
          <a:p>
            <a:pPr lvl="1"/>
            <a:r>
              <a:rPr lang="en-US" dirty="0">
                <a:hlinkClick r:id="rId2"/>
              </a:rPr>
              <a:t>http://www.cplusplus.com/reference/functional/</a:t>
            </a:r>
            <a:endParaRPr lang="en-US" dirty="0"/>
          </a:p>
          <a:p>
            <a:pPr lvl="1"/>
            <a:endParaRPr lang="en-US" dirty="0"/>
          </a:p>
          <a:p>
            <a:pPr lvl="1"/>
            <a:r>
              <a:rPr lang="en-US" dirty="0"/>
              <a:t>Compared to function (and lambda function), </a:t>
            </a:r>
            <a:r>
              <a:rPr lang="en-US" dirty="0" err="1"/>
              <a:t>functors</a:t>
            </a:r>
            <a:r>
              <a:rPr lang="en-US" dirty="0"/>
              <a:t> have the advantages that you can “configure” the comparison, for example, you only want to compare elements within certain range, which can be specified by the member variables of </a:t>
            </a:r>
            <a:r>
              <a:rPr lang="en-US" dirty="0" err="1"/>
              <a:t>functors</a:t>
            </a:r>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76852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Objects</a:t>
            </a:r>
          </a:p>
        </p:txBody>
      </p:sp>
      <p:sp>
        <p:nvSpPr>
          <p:cNvPr id="3" name="Content Placeholder 2"/>
          <p:cNvSpPr>
            <a:spLocks noGrp="1"/>
          </p:cNvSpPr>
          <p:nvPr>
            <p:ph idx="1"/>
          </p:nvPr>
        </p:nvSpPr>
        <p:spPr/>
        <p:txBody>
          <a:bodyPr/>
          <a:lstStyle/>
          <a:p>
            <a:r>
              <a:rPr lang="en-US" dirty="0"/>
              <a:t>Using function objects with the sort() function</a:t>
            </a:r>
          </a:p>
          <a:p>
            <a:pPr lvl="1"/>
            <a:r>
              <a:rPr lang="en-US" dirty="0"/>
              <a:t>See r3/example2.cpp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181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or Unnamed Functions</a:t>
            </a:r>
          </a:p>
        </p:txBody>
      </p:sp>
      <p:sp>
        <p:nvSpPr>
          <p:cNvPr id="3" name="Content Placeholder 2"/>
          <p:cNvSpPr>
            <a:spLocks noGrp="1"/>
          </p:cNvSpPr>
          <p:nvPr>
            <p:ph idx="1"/>
          </p:nvPr>
        </p:nvSpPr>
        <p:spPr/>
        <p:txBody>
          <a:bodyPr/>
          <a:lstStyle/>
          <a:p>
            <a:r>
              <a:rPr lang="en-US" dirty="0"/>
              <a:t>Since C++2011</a:t>
            </a:r>
          </a:p>
          <a:p>
            <a:r>
              <a:rPr lang="en-US" dirty="0"/>
              <a:t>Similar to regular function, but you do not pre-define it, instead, you specify it on the function call (for example, sort())</a:t>
            </a:r>
          </a:p>
          <a:p>
            <a:r>
              <a:rPr lang="en-US" dirty="0"/>
              <a:t>It does not have a function name</a:t>
            </a:r>
          </a:p>
          <a:p>
            <a:r>
              <a:rPr lang="en-US" sz="2000" dirty="0">
                <a:hlinkClick r:id="rId2"/>
              </a:rPr>
              <a:t>https://msdn.microsoft.com/en-us/library/dd293608.aspx</a:t>
            </a:r>
            <a:endParaRPr lang="en-US" sz="2000" dirty="0"/>
          </a:p>
          <a:p>
            <a:endParaRPr lang="en-US" dirty="0"/>
          </a:p>
          <a:p>
            <a:r>
              <a:rPr lang="en-US" dirty="0"/>
              <a:t>See r3/example4.cpp</a:t>
            </a:r>
          </a:p>
        </p:txBody>
      </p:sp>
      <p:sp>
        <p:nvSpPr>
          <p:cNvPr id="4" name="Slide Number Placeholder 3"/>
          <p:cNvSpPr>
            <a:spLocks noGrp="1"/>
          </p:cNvSpPr>
          <p:nvPr>
            <p:ph type="sldNum" sz="quarter" idx="12"/>
          </p:nvPr>
        </p:nvSpPr>
        <p:spPr/>
        <p:txBody>
          <a:bodyPr/>
          <a:lstStyle/>
          <a:p>
            <a:pPr>
              <a:defRPr/>
            </a:pPr>
            <a:fld id="{9B988B4C-5565-46A9-89DA-C228B24E4E1D}" type="slidenum">
              <a:rPr lang="en-US" smtClean="0"/>
              <a:pPr>
                <a:defRPr/>
              </a:pPr>
              <a:t>13</a:t>
            </a:fld>
            <a:endParaRPr lang="en-US"/>
          </a:p>
        </p:txBody>
      </p:sp>
    </p:spTree>
    <p:extLst>
      <p:ext uri="{BB962C8B-B14F-4D97-AF65-F5344CB8AC3E}">
        <p14:creationId xmlns:p14="http://schemas.microsoft.com/office/powerpoint/2010/main" val="133177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Algorithm find()</a:t>
            </a:r>
          </a:p>
        </p:txBody>
      </p:sp>
      <p:sp>
        <p:nvSpPr>
          <p:cNvPr id="3" name="Content Placeholder 2"/>
          <p:cNvSpPr>
            <a:spLocks noGrp="1"/>
          </p:cNvSpPr>
          <p:nvPr>
            <p:ph idx="1"/>
          </p:nvPr>
        </p:nvSpPr>
        <p:spPr/>
        <p:txBody>
          <a:bodyPr/>
          <a:lstStyle/>
          <a:p>
            <a:r>
              <a:rPr lang="en-US" dirty="0"/>
              <a:t>Function signature</a:t>
            </a:r>
          </a:p>
          <a:p>
            <a:pPr lvl="1"/>
            <a:r>
              <a:rPr lang="en-US" sz="1600" b="1" dirty="0" err="1"/>
              <a:t>InputIterator</a:t>
            </a:r>
            <a:r>
              <a:rPr lang="en-US" sz="1600" b="1" dirty="0"/>
              <a:t> find (</a:t>
            </a:r>
            <a:r>
              <a:rPr lang="en-US" sz="1600" b="1" dirty="0" err="1"/>
              <a:t>InputIterator</a:t>
            </a:r>
            <a:r>
              <a:rPr lang="en-US" sz="1600" b="1" dirty="0"/>
              <a:t> first, </a:t>
            </a:r>
            <a:r>
              <a:rPr lang="en-US" sz="1600" b="1" dirty="0" err="1"/>
              <a:t>InputIterator</a:t>
            </a:r>
            <a:r>
              <a:rPr lang="en-US" sz="1600" b="1" dirty="0"/>
              <a:t> last, </a:t>
            </a:r>
            <a:r>
              <a:rPr lang="en-US" sz="1600" b="1" dirty="0" err="1"/>
              <a:t>const</a:t>
            </a:r>
            <a:r>
              <a:rPr lang="en-US" sz="1600" b="1" dirty="0"/>
              <a:t> T&amp; </a:t>
            </a:r>
            <a:r>
              <a:rPr lang="en-US" sz="1600" b="1" dirty="0" err="1"/>
              <a:t>val</a:t>
            </a:r>
            <a:r>
              <a:rPr lang="en-US" sz="1600" b="1" dirty="0"/>
              <a:t>);</a:t>
            </a:r>
          </a:p>
          <a:p>
            <a:pPr lvl="1"/>
            <a:endParaRPr lang="en-US" dirty="0"/>
          </a:p>
          <a:p>
            <a:pPr lvl="1"/>
            <a:r>
              <a:rPr lang="en-US" dirty="0"/>
              <a:t>Search </a:t>
            </a:r>
            <a:r>
              <a:rPr lang="en-US" dirty="0" err="1"/>
              <a:t>val</a:t>
            </a:r>
            <a:r>
              <a:rPr lang="en-US" dirty="0"/>
              <a:t> in the range [first, last)</a:t>
            </a:r>
          </a:p>
          <a:p>
            <a:pPr lvl="1"/>
            <a:r>
              <a:rPr lang="en-US" dirty="0"/>
              <a:t>Return iterator to first appearance of </a:t>
            </a:r>
            <a:r>
              <a:rPr lang="en-US" dirty="0" err="1"/>
              <a:t>val</a:t>
            </a:r>
            <a:r>
              <a:rPr lang="en-US" dirty="0"/>
              <a:t> in the range</a:t>
            </a:r>
          </a:p>
          <a:p>
            <a:pPr lvl="1"/>
            <a:r>
              <a:rPr lang="en-US" dirty="0"/>
              <a:t>Return last if not found in the range</a:t>
            </a:r>
          </a:p>
          <a:p>
            <a:pPr lvl="1"/>
            <a:r>
              <a:rPr lang="en-US" dirty="0">
                <a:hlinkClick r:id="rId2"/>
              </a:rPr>
              <a:t>http://www.cplusplus.com/reference/algorithm/find/</a:t>
            </a:r>
            <a:endParaRPr lang="en-US" dirty="0"/>
          </a:p>
          <a:p>
            <a:pPr lvl="1"/>
            <a:endParaRPr lang="en-US" dirty="0"/>
          </a:p>
          <a:p>
            <a:endParaRPr lang="en-US" dirty="0"/>
          </a:p>
          <a:p>
            <a:r>
              <a:rPr lang="en-US" dirty="0"/>
              <a:t>See examples/r3/example1.cpp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32773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Algorithm </a:t>
            </a:r>
            <a:r>
              <a:rPr lang="en-US" dirty="0" err="1"/>
              <a:t>max_element</a:t>
            </a:r>
            <a:r>
              <a:rPr lang="en-US" dirty="0"/>
              <a:t>()</a:t>
            </a:r>
          </a:p>
        </p:txBody>
      </p:sp>
      <p:sp>
        <p:nvSpPr>
          <p:cNvPr id="3" name="Content Placeholder 2"/>
          <p:cNvSpPr>
            <a:spLocks noGrp="1"/>
          </p:cNvSpPr>
          <p:nvPr>
            <p:ph idx="1"/>
          </p:nvPr>
        </p:nvSpPr>
        <p:spPr/>
        <p:txBody>
          <a:bodyPr/>
          <a:lstStyle/>
          <a:p>
            <a:r>
              <a:rPr lang="en-US" dirty="0"/>
              <a:t>Function signature</a:t>
            </a:r>
          </a:p>
          <a:p>
            <a:pPr marL="0" indent="0">
              <a:buNone/>
            </a:pPr>
            <a:r>
              <a:rPr lang="en-US" sz="1200" b="1" dirty="0"/>
              <a:t>     </a:t>
            </a:r>
            <a:r>
              <a:rPr lang="en-US" sz="1200" b="1" dirty="0" err="1"/>
              <a:t>ForwardIterator</a:t>
            </a:r>
            <a:r>
              <a:rPr lang="en-US" sz="1200" b="1" dirty="0"/>
              <a:t> </a:t>
            </a:r>
            <a:r>
              <a:rPr lang="en-US" sz="1200" b="1" dirty="0" err="1"/>
              <a:t>max_element</a:t>
            </a:r>
            <a:r>
              <a:rPr lang="en-US" sz="1200" b="1" dirty="0"/>
              <a:t>(</a:t>
            </a:r>
            <a:r>
              <a:rPr lang="en-US" sz="1200" b="1" dirty="0" err="1"/>
              <a:t>ForwardIterator</a:t>
            </a:r>
            <a:r>
              <a:rPr lang="en-US" sz="1200" b="1" dirty="0"/>
              <a:t> first, </a:t>
            </a:r>
            <a:r>
              <a:rPr lang="en-US" sz="1200" b="1" dirty="0" err="1"/>
              <a:t>ForwardIterator</a:t>
            </a:r>
            <a:r>
              <a:rPr lang="en-US" sz="1200" b="1" dirty="0"/>
              <a:t> last);</a:t>
            </a:r>
          </a:p>
          <a:p>
            <a:pPr marL="0" indent="0">
              <a:buNone/>
            </a:pPr>
            <a:r>
              <a:rPr lang="en-US" sz="1200" b="1" dirty="0"/>
              <a:t>     </a:t>
            </a:r>
            <a:r>
              <a:rPr lang="en-US" sz="1200" b="1" dirty="0" err="1"/>
              <a:t>ForwardIterator</a:t>
            </a:r>
            <a:r>
              <a:rPr lang="en-US" sz="1200" b="1" dirty="0"/>
              <a:t> </a:t>
            </a:r>
            <a:r>
              <a:rPr lang="en-US" sz="1200" b="1" dirty="0" err="1"/>
              <a:t>max_element</a:t>
            </a:r>
            <a:r>
              <a:rPr lang="en-US" sz="1200" b="1" dirty="0"/>
              <a:t>(</a:t>
            </a:r>
            <a:r>
              <a:rPr lang="en-US" sz="1200" b="1" dirty="0" err="1"/>
              <a:t>ForwardIterator</a:t>
            </a:r>
            <a:r>
              <a:rPr lang="en-US" sz="1200" b="1" dirty="0"/>
              <a:t> first, </a:t>
            </a:r>
            <a:r>
              <a:rPr lang="en-US" sz="1200" b="1" dirty="0" err="1"/>
              <a:t>ForwardIterator</a:t>
            </a:r>
            <a:r>
              <a:rPr lang="en-US" sz="1200" b="1" dirty="0"/>
              <a:t> last, Compare comp);</a:t>
            </a:r>
          </a:p>
          <a:p>
            <a:pPr lvl="1"/>
            <a:r>
              <a:rPr lang="en-US" dirty="0"/>
              <a:t>Return largest value in the range [first, last)</a:t>
            </a:r>
          </a:p>
          <a:p>
            <a:pPr lvl="1"/>
            <a:r>
              <a:rPr lang="en-US" dirty="0"/>
              <a:t>The first version using operator&lt;() overloaded for the corresponding data type</a:t>
            </a:r>
          </a:p>
          <a:p>
            <a:pPr lvl="1"/>
            <a:r>
              <a:rPr lang="en-US" dirty="0"/>
              <a:t>The second version using function object of type Compare</a:t>
            </a:r>
          </a:p>
          <a:p>
            <a:pPr lvl="1"/>
            <a:r>
              <a:rPr lang="en-US" dirty="0"/>
              <a:t>You can also use lambda function for the comparison</a:t>
            </a:r>
          </a:p>
          <a:p>
            <a:pPr lvl="1"/>
            <a:r>
              <a:rPr lang="en-US" dirty="0">
                <a:hlinkClick r:id="rId2"/>
              </a:rPr>
              <a:t>http://www.cplusplus.com/reference/algorithm/max_element/</a:t>
            </a:r>
            <a:endParaRPr lang="en-US" dirty="0"/>
          </a:p>
          <a:p>
            <a:pPr lvl="1"/>
            <a:endParaRPr lang="en-US" dirty="0"/>
          </a:p>
          <a:p>
            <a:r>
              <a:rPr lang="en-US" dirty="0"/>
              <a:t>See r3/example3.cpp</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1768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Vector Container</a:t>
            </a:r>
          </a:p>
        </p:txBody>
      </p:sp>
      <p:sp>
        <p:nvSpPr>
          <p:cNvPr id="3" name="Content Placeholder 2"/>
          <p:cNvSpPr>
            <a:spLocks noGrp="1"/>
          </p:cNvSpPr>
          <p:nvPr>
            <p:ph idx="1"/>
          </p:nvPr>
        </p:nvSpPr>
        <p:spPr/>
        <p:txBody>
          <a:bodyPr>
            <a:normAutofit/>
          </a:bodyPr>
          <a:lstStyle/>
          <a:p>
            <a:r>
              <a:rPr lang="en-US" dirty="0"/>
              <a:t>Header file &lt;vector&gt;</a:t>
            </a:r>
          </a:p>
          <a:p>
            <a:r>
              <a:rPr lang="en-US" dirty="0"/>
              <a:t>Important member functions</a:t>
            </a:r>
          </a:p>
          <a:p>
            <a:pPr lvl="1"/>
            <a:r>
              <a:rPr lang="en-US" dirty="0">
                <a:solidFill>
                  <a:schemeClr val="accent2"/>
                </a:solidFill>
              </a:rPr>
              <a:t>begin() </a:t>
            </a:r>
            <a:r>
              <a:rPr lang="en-US" dirty="0"/>
              <a:t>and </a:t>
            </a:r>
            <a:r>
              <a:rPr lang="en-US" dirty="0">
                <a:solidFill>
                  <a:schemeClr val="accent2"/>
                </a:solidFill>
              </a:rPr>
              <a:t>end(): </a:t>
            </a:r>
            <a:r>
              <a:rPr lang="en-US" dirty="0"/>
              <a:t>return </a:t>
            </a:r>
            <a:r>
              <a:rPr lang="en-US" dirty="0" err="1"/>
              <a:t>iterators</a:t>
            </a:r>
            <a:endParaRPr lang="en-US" dirty="0"/>
          </a:p>
          <a:p>
            <a:pPr lvl="1"/>
            <a:r>
              <a:rPr lang="en-US" dirty="0">
                <a:solidFill>
                  <a:schemeClr val="accent2"/>
                </a:solidFill>
              </a:rPr>
              <a:t>clear(): </a:t>
            </a:r>
            <a:r>
              <a:rPr lang="en-US" dirty="0"/>
              <a:t>delete all elements</a:t>
            </a:r>
          </a:p>
          <a:p>
            <a:pPr lvl="1"/>
            <a:r>
              <a:rPr lang="en-US" dirty="0" err="1">
                <a:solidFill>
                  <a:schemeClr val="accent2"/>
                </a:solidFill>
              </a:rPr>
              <a:t>push_back</a:t>
            </a:r>
            <a:r>
              <a:rPr lang="en-US" dirty="0">
                <a:solidFill>
                  <a:schemeClr val="accent2"/>
                </a:solidFill>
              </a:rPr>
              <a:t>(): </a:t>
            </a:r>
            <a:r>
              <a:rPr lang="en-US" dirty="0"/>
              <a:t>insert at end</a:t>
            </a:r>
          </a:p>
          <a:p>
            <a:pPr lvl="1"/>
            <a:r>
              <a:rPr lang="en-US" dirty="0" err="1">
                <a:solidFill>
                  <a:schemeClr val="accent2"/>
                </a:solidFill>
              </a:rPr>
              <a:t>pop_back</a:t>
            </a:r>
            <a:r>
              <a:rPr lang="en-US" dirty="0">
                <a:solidFill>
                  <a:schemeClr val="accent2"/>
                </a:solidFill>
              </a:rPr>
              <a:t>(): </a:t>
            </a:r>
            <a:r>
              <a:rPr lang="en-US" dirty="0"/>
              <a:t>delete last element</a:t>
            </a:r>
          </a:p>
          <a:p>
            <a:pPr lvl="1"/>
            <a:r>
              <a:rPr lang="en-US" dirty="0">
                <a:solidFill>
                  <a:schemeClr val="accent2"/>
                </a:solidFill>
              </a:rPr>
              <a:t>size(): </a:t>
            </a:r>
            <a:r>
              <a:rPr lang="en-US" dirty="0"/>
              <a:t>number of elements</a:t>
            </a:r>
          </a:p>
          <a:p>
            <a:pPr lvl="1"/>
            <a:r>
              <a:rPr lang="en-US" dirty="0">
                <a:solidFill>
                  <a:schemeClr val="accent2"/>
                </a:solidFill>
              </a:rPr>
              <a:t>empty(): </a:t>
            </a:r>
            <a:r>
              <a:rPr lang="en-US" dirty="0"/>
              <a:t>if vector is empty</a:t>
            </a:r>
          </a:p>
          <a:p>
            <a:pPr lvl="1"/>
            <a:r>
              <a:rPr lang="en-US" dirty="0">
                <a:solidFill>
                  <a:schemeClr val="accent2"/>
                </a:solidFill>
              </a:rPr>
              <a:t>resize(): </a:t>
            </a:r>
            <a:r>
              <a:rPr lang="en-US" dirty="0"/>
              <a:t>change vector size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and Average Values</a:t>
            </a:r>
          </a:p>
        </p:txBody>
      </p:sp>
      <p:sp>
        <p:nvSpPr>
          <p:cNvPr id="3" name="Content Placeholder 2"/>
          <p:cNvSpPr>
            <a:spLocks noGrp="1"/>
          </p:cNvSpPr>
          <p:nvPr>
            <p:ph idx="1"/>
          </p:nvPr>
        </p:nvSpPr>
        <p:spPr/>
        <p:txBody>
          <a:bodyPr/>
          <a:lstStyle/>
          <a:p>
            <a:r>
              <a:rPr lang="en-US" dirty="0"/>
              <a:t>See max_avg.txt and max_avg.cpp</a:t>
            </a:r>
          </a:p>
          <a:p>
            <a:pPr lvl="1"/>
            <a:r>
              <a:rPr lang="en-US" dirty="0"/>
              <a:t>To compile: make </a:t>
            </a:r>
            <a:r>
              <a:rPr lang="en-US" dirty="0" err="1"/>
              <a:t>max_avg.x</a:t>
            </a:r>
            <a:endParaRPr lang="en-US" dirty="0"/>
          </a:p>
          <a:p>
            <a:pPr lvl="1"/>
            <a:endParaRPr lang="en-US" dirty="0"/>
          </a:p>
          <a:p>
            <a:pPr lvl="1"/>
            <a:r>
              <a:rPr lang="en-US" dirty="0"/>
              <a:t>In general, in order to compile a program with name.cpp, you can type: make </a:t>
            </a:r>
            <a:r>
              <a:rPr lang="en-US" dirty="0" err="1"/>
              <a:t>name.x</a:t>
            </a:r>
            <a:r>
              <a:rPr lang="en-US" dirty="0"/>
              <a:t>, due to the way we write our </a:t>
            </a:r>
            <a:r>
              <a:rPr lang="en-US" dirty="0" err="1"/>
              <a:t>makefile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8178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Puzzle</a:t>
            </a:r>
          </a:p>
        </p:txBody>
      </p:sp>
      <p:sp>
        <p:nvSpPr>
          <p:cNvPr id="3" name="Content Placeholder 2"/>
          <p:cNvSpPr>
            <a:spLocks noGrp="1"/>
          </p:cNvSpPr>
          <p:nvPr>
            <p:ph idx="1"/>
          </p:nvPr>
        </p:nvSpPr>
        <p:spPr>
          <a:xfrm>
            <a:off x="685800" y="1371600"/>
            <a:ext cx="3581400" cy="4724400"/>
          </a:xfrm>
        </p:spPr>
        <p:txBody>
          <a:bodyPr/>
          <a:lstStyle/>
          <a:p>
            <a:r>
              <a:rPr lang="en-US" dirty="0"/>
              <a:t>Problem description</a:t>
            </a:r>
          </a:p>
          <a:p>
            <a:pPr lvl="1"/>
            <a:r>
              <a:rPr lang="en-US" dirty="0"/>
              <a:t>word_puzzle.pdf</a:t>
            </a:r>
          </a:p>
          <a:p>
            <a:pPr lvl="1"/>
            <a:r>
              <a:rPr lang="en-US" dirty="0"/>
              <a:t>Section 1.1 in textbook</a:t>
            </a:r>
          </a:p>
          <a:p>
            <a:r>
              <a:rPr lang="en-US" dirty="0"/>
              <a:t>Key question</a:t>
            </a:r>
          </a:p>
          <a:p>
            <a:pPr lvl="1"/>
            <a:r>
              <a:rPr lang="en-US" dirty="0"/>
              <a:t>How to maintain word list (dictionary)</a:t>
            </a:r>
          </a:p>
          <a:p>
            <a:pPr lvl="1"/>
            <a:r>
              <a:rPr lang="en-US" dirty="0"/>
              <a:t>Throughout the semester, we will show a number of different solutions using different containers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a:spLocks noGrp="1" noChangeArrowheads="1"/>
          </p:cNvSpPr>
          <p:nvPr/>
        </p:nvSpPr>
        <p:spPr bwMode="auto">
          <a:xfrm>
            <a:off x="4608968" y="1447800"/>
            <a:ext cx="3810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FF0000"/>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1800">
                <a:solidFill>
                  <a:schemeClr val="tx1"/>
                </a:solidFill>
                <a:latin typeface="+mn-lt"/>
              </a:defRPr>
            </a:lvl6pPr>
            <a:lvl7pPr marL="2971800" indent="-228600" algn="l" rtl="0" fontAlgn="base">
              <a:spcBef>
                <a:spcPct val="20000"/>
              </a:spcBef>
              <a:spcAft>
                <a:spcPct val="0"/>
              </a:spcAft>
              <a:buChar char="»"/>
              <a:defRPr sz="1800">
                <a:solidFill>
                  <a:schemeClr val="tx1"/>
                </a:solidFill>
                <a:latin typeface="+mn-lt"/>
              </a:defRPr>
            </a:lvl7pPr>
            <a:lvl8pPr marL="3429000" indent="-228600" algn="l" rtl="0" fontAlgn="base">
              <a:spcBef>
                <a:spcPct val="20000"/>
              </a:spcBef>
              <a:spcAft>
                <a:spcPct val="0"/>
              </a:spcAft>
              <a:buChar char="»"/>
              <a:defRPr sz="1800">
                <a:solidFill>
                  <a:schemeClr val="tx1"/>
                </a:solidFill>
                <a:latin typeface="+mn-lt"/>
              </a:defRPr>
            </a:lvl8pPr>
            <a:lvl9pPr marL="3886200" indent="-228600" algn="l" rtl="0" fontAlgn="base">
              <a:spcBef>
                <a:spcPct val="20000"/>
              </a:spcBef>
              <a:spcAft>
                <a:spcPct val="0"/>
              </a:spcAft>
              <a:buChar char="»"/>
              <a:defRPr sz="1800">
                <a:solidFill>
                  <a:schemeClr val="tx1"/>
                </a:solidFill>
                <a:latin typeface="+mn-lt"/>
              </a:defRPr>
            </a:lvl9pPr>
          </a:lstStyle>
          <a:p>
            <a:pPr eaLnBrk="1" hangingPunct="1"/>
            <a:r>
              <a:rPr lang="en-US" altLang="en-US" sz="2000" dirty="0"/>
              <a:t>Find the words in the puzzle, given a 2-D array and a word-list.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895600"/>
            <a:ext cx="2889250"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Puzzle</a:t>
            </a:r>
          </a:p>
        </p:txBody>
      </p:sp>
      <p:sp>
        <p:nvSpPr>
          <p:cNvPr id="3" name="Content Placeholder 2"/>
          <p:cNvSpPr>
            <a:spLocks noGrp="1"/>
          </p:cNvSpPr>
          <p:nvPr>
            <p:ph idx="1"/>
          </p:nvPr>
        </p:nvSpPr>
        <p:spPr/>
        <p:txBody>
          <a:bodyPr/>
          <a:lstStyle/>
          <a:p>
            <a:r>
              <a:rPr lang="en-US" dirty="0"/>
              <a:t>Explaining the source code</a:t>
            </a:r>
          </a:p>
          <a:p>
            <a:pPr lvl="1"/>
            <a:r>
              <a:rPr lang="en-US" dirty="0" err="1"/>
              <a:t>word_puzzle_vector.h</a:t>
            </a:r>
            <a:r>
              <a:rPr lang="en-US" dirty="0"/>
              <a:t>, word_puzzle_vector.cpp</a:t>
            </a:r>
          </a:p>
          <a:p>
            <a:pPr lvl="1"/>
            <a:r>
              <a:rPr lang="en-US" dirty="0"/>
              <a:t>Pay attention to the use of I/O streams, </a:t>
            </a:r>
            <a:r>
              <a:rPr lang="en-US" dirty="0" err="1"/>
              <a:t>stringstreams</a:t>
            </a:r>
            <a:r>
              <a:rPr lang="en-US" dirty="0"/>
              <a:t>, strings, and vector</a:t>
            </a:r>
          </a:p>
          <a:p>
            <a:pPr lvl="1"/>
            <a:r>
              <a:rPr lang="en-US" dirty="0"/>
              <a:t>To compile: make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0292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STL Array Container</a:t>
            </a:r>
          </a:p>
        </p:txBody>
      </p:sp>
      <p:sp>
        <p:nvSpPr>
          <p:cNvPr id="3" name="Content Placeholder 2"/>
          <p:cNvSpPr>
            <a:spLocks noGrp="1"/>
          </p:cNvSpPr>
          <p:nvPr>
            <p:ph idx="1"/>
          </p:nvPr>
        </p:nvSpPr>
        <p:spPr/>
        <p:txBody>
          <a:bodyPr/>
          <a:lstStyle/>
          <a:p>
            <a:r>
              <a:rPr lang="en-US" dirty="0"/>
              <a:t>New in C++11</a:t>
            </a:r>
          </a:p>
          <a:p>
            <a:r>
              <a:rPr lang="en-US" dirty="0"/>
              <a:t>Similar to array in C/C++ in that Array has fixed size memory </a:t>
            </a:r>
          </a:p>
          <a:p>
            <a:pPr lvl="1"/>
            <a:r>
              <a:rPr lang="en-US" dirty="0"/>
              <a:t>Will not grow or shrink like other containers such as Vector</a:t>
            </a:r>
          </a:p>
          <a:p>
            <a:r>
              <a:rPr lang="en-US" dirty="0"/>
              <a:t>Support similar interfaces as other containers</a:t>
            </a:r>
          </a:p>
          <a:p>
            <a:pPr lvl="1"/>
            <a:r>
              <a:rPr lang="en-US" dirty="0"/>
              <a:t>But with notable difference (see next slide)</a:t>
            </a:r>
          </a:p>
          <a:p>
            <a:r>
              <a:rPr lang="en-US" dirty="0"/>
              <a:t>Likely more efficient than Vector</a:t>
            </a:r>
          </a:p>
          <a:p>
            <a:pPr lvl="1"/>
            <a:r>
              <a:rPr lang="en-US" dirty="0"/>
              <a:t>Use vector if you need to grow or shrink container</a:t>
            </a:r>
          </a:p>
          <a:p>
            <a:pPr lvl="1"/>
            <a:r>
              <a:rPr lang="en-US" dirty="0"/>
              <a:t>Use vector if you are not sure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30063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Array Container</a:t>
            </a:r>
          </a:p>
        </p:txBody>
      </p:sp>
      <p:sp>
        <p:nvSpPr>
          <p:cNvPr id="3" name="Content Placeholder 2"/>
          <p:cNvSpPr>
            <a:spLocks noGrp="1"/>
          </p:cNvSpPr>
          <p:nvPr>
            <p:ph idx="1"/>
          </p:nvPr>
        </p:nvSpPr>
        <p:spPr/>
        <p:txBody>
          <a:bodyPr/>
          <a:lstStyle/>
          <a:p>
            <a:r>
              <a:rPr lang="en-US" dirty="0"/>
              <a:t>Header file &lt;array&gt;</a:t>
            </a:r>
          </a:p>
          <a:p>
            <a:pPr lvl="1"/>
            <a:r>
              <a:rPr lang="en-US" dirty="0"/>
              <a:t>template &lt; class T, </a:t>
            </a:r>
            <a:r>
              <a:rPr lang="en-US" dirty="0" err="1"/>
              <a:t>size_t</a:t>
            </a:r>
            <a:r>
              <a:rPr lang="en-US" dirty="0"/>
              <a:t> N &gt; class array;</a:t>
            </a:r>
          </a:p>
          <a:p>
            <a:r>
              <a:rPr lang="en-US" dirty="0"/>
              <a:t>Important member functions</a:t>
            </a:r>
          </a:p>
          <a:p>
            <a:pPr lvl="1"/>
            <a:r>
              <a:rPr lang="en-US" dirty="0"/>
              <a:t>begin(), end(), for iterator support</a:t>
            </a:r>
          </a:p>
          <a:p>
            <a:pPr lvl="1"/>
            <a:r>
              <a:rPr lang="en-US" dirty="0"/>
              <a:t>size(), </a:t>
            </a:r>
            <a:r>
              <a:rPr lang="en-US" dirty="0" err="1"/>
              <a:t>max_size</a:t>
            </a:r>
            <a:r>
              <a:rPr lang="en-US" dirty="0"/>
              <a:t>(), size of array</a:t>
            </a:r>
          </a:p>
          <a:p>
            <a:pPr lvl="1"/>
            <a:r>
              <a:rPr lang="en-US" dirty="0"/>
              <a:t>empty(), test if size of array is zero</a:t>
            </a:r>
          </a:p>
          <a:p>
            <a:pPr lvl="1"/>
            <a:r>
              <a:rPr lang="en-US" dirty="0"/>
              <a:t>Index operator[], at(), access element at specified position</a:t>
            </a:r>
          </a:p>
          <a:p>
            <a:pPr lvl="1"/>
            <a:r>
              <a:rPr lang="en-US" dirty="0"/>
              <a:t>front(), back(), refer to first and last element, respectively</a:t>
            </a:r>
          </a:p>
          <a:p>
            <a:pPr lvl="1"/>
            <a:r>
              <a:rPr lang="en-US" dirty="0"/>
              <a:t>data(), return a pointer to internal data (C/C++ pointer)</a:t>
            </a:r>
          </a:p>
          <a:p>
            <a:pPr lvl="1"/>
            <a:r>
              <a:rPr lang="en-US" dirty="0"/>
              <a:t>fill(), set all elements in array to the specified value</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72618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Array Container</a:t>
            </a:r>
          </a:p>
        </p:txBody>
      </p:sp>
      <p:sp>
        <p:nvSpPr>
          <p:cNvPr id="3" name="Content Placeholder 2"/>
          <p:cNvSpPr>
            <a:spLocks noGrp="1"/>
          </p:cNvSpPr>
          <p:nvPr>
            <p:ph idx="1"/>
          </p:nvPr>
        </p:nvSpPr>
        <p:spPr/>
        <p:txBody>
          <a:bodyPr/>
          <a:lstStyle/>
          <a:p>
            <a:r>
              <a:rPr lang="en-US" dirty="0"/>
              <a:t>See array_sort.cpp</a:t>
            </a:r>
          </a:p>
          <a:p>
            <a:pPr lvl="1"/>
            <a:r>
              <a:rPr lang="en-US" dirty="0"/>
              <a:t>To compile: make </a:t>
            </a:r>
            <a:r>
              <a:rPr lang="en-US" dirty="0" err="1"/>
              <a:t>array_sort.x</a:t>
            </a:r>
            <a:endParaRPr lang="en-US" dirty="0"/>
          </a:p>
          <a:p>
            <a:pPr lvl="1"/>
            <a:r>
              <a:rPr lang="en-US" dirty="0"/>
              <a:t>Copy is an STL algorithm in &lt;algorithm&gt;</a:t>
            </a:r>
          </a:p>
          <a:p>
            <a:pPr lvl="1"/>
            <a:r>
              <a:rPr lang="en-US" dirty="0"/>
              <a:t>http://www.cplusplus.com/reference/algorithm/copy/</a:t>
            </a:r>
          </a:p>
          <a:p>
            <a:pPr lvl="1"/>
            <a:endParaRPr lang="en-US" dirty="0"/>
          </a:p>
          <a:p>
            <a:pPr lvl="1"/>
            <a:r>
              <a:rPr lang="en-US" dirty="0"/>
              <a:t>Similarly, sort is an STL algorithm</a:t>
            </a:r>
          </a:p>
          <a:p>
            <a:pPr lvl="1"/>
            <a:r>
              <a:rPr lang="en-US" dirty="0">
                <a:hlinkClick r:id="rId2"/>
              </a:rPr>
              <a:t>http://www.cplusplus.com/reference/algorithm/sort/</a:t>
            </a:r>
            <a:endParaRPr lang="en-US" dirty="0"/>
          </a:p>
          <a:p>
            <a:pPr lvl="1"/>
            <a:endParaRPr lang="en-US" dirty="0"/>
          </a:p>
          <a:p>
            <a:pPr lvl="1"/>
            <a:r>
              <a:rPr lang="en-US" dirty="0"/>
              <a:t>Note also the behavior of size(), </a:t>
            </a:r>
            <a:r>
              <a:rPr lang="en-US" dirty="0" err="1"/>
              <a:t>max_size</a:t>
            </a:r>
            <a:r>
              <a:rPr lang="en-US" dirty="0"/>
              <a:t>(), and fill()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5342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Algorithm sort()</a:t>
            </a:r>
          </a:p>
        </p:txBody>
      </p:sp>
      <p:sp>
        <p:nvSpPr>
          <p:cNvPr id="3" name="Content Placeholder 2"/>
          <p:cNvSpPr>
            <a:spLocks noGrp="1"/>
          </p:cNvSpPr>
          <p:nvPr>
            <p:ph idx="1"/>
          </p:nvPr>
        </p:nvSpPr>
        <p:spPr/>
        <p:txBody>
          <a:bodyPr/>
          <a:lstStyle/>
          <a:p>
            <a:r>
              <a:rPr lang="en-US" dirty="0"/>
              <a:t>Function signature</a:t>
            </a:r>
          </a:p>
          <a:p>
            <a:pPr marL="0" indent="0">
              <a:buNone/>
            </a:pPr>
            <a:r>
              <a:rPr lang="en-US" sz="1200" b="1" dirty="0"/>
              <a:t>     void sort(</a:t>
            </a:r>
            <a:r>
              <a:rPr lang="en-US" sz="1200" b="1" dirty="0" err="1"/>
              <a:t>RandomAccessIterator</a:t>
            </a:r>
            <a:r>
              <a:rPr lang="en-US" sz="1200" b="1" dirty="0"/>
              <a:t> first, </a:t>
            </a:r>
            <a:r>
              <a:rPr lang="en-US" sz="1200" b="1" dirty="0" err="1"/>
              <a:t>RandomAccessIterator</a:t>
            </a:r>
            <a:r>
              <a:rPr lang="en-US" sz="1200" b="1" dirty="0"/>
              <a:t> last);</a:t>
            </a:r>
          </a:p>
          <a:p>
            <a:pPr marL="0" indent="0">
              <a:buNone/>
            </a:pPr>
            <a:r>
              <a:rPr lang="en-US" sz="1200" b="1" dirty="0"/>
              <a:t>     void sort(</a:t>
            </a:r>
            <a:r>
              <a:rPr lang="en-US" sz="1200" b="1" dirty="0" err="1"/>
              <a:t>RandomAccessIterator</a:t>
            </a:r>
            <a:r>
              <a:rPr lang="en-US" sz="1200" b="1" dirty="0"/>
              <a:t> first, </a:t>
            </a:r>
            <a:r>
              <a:rPr lang="en-US" sz="1200" b="1" dirty="0" err="1"/>
              <a:t>RandomAccessIterator</a:t>
            </a:r>
            <a:r>
              <a:rPr lang="en-US" sz="1200" b="1" dirty="0"/>
              <a:t> last, Compare comp);</a:t>
            </a:r>
          </a:p>
          <a:p>
            <a:pPr lvl="1"/>
            <a:r>
              <a:rPr lang="en-US" dirty="0"/>
              <a:t>Sort elements in the range [first, last)</a:t>
            </a:r>
          </a:p>
          <a:p>
            <a:pPr lvl="1"/>
            <a:r>
              <a:rPr lang="en-US" dirty="0"/>
              <a:t>Note that containers must be random access containers</a:t>
            </a:r>
          </a:p>
          <a:p>
            <a:pPr lvl="1"/>
            <a:r>
              <a:rPr lang="en-US" dirty="0"/>
              <a:t>The first version using operator&lt;() overloaded for the corresponding data type</a:t>
            </a:r>
          </a:p>
          <a:p>
            <a:pPr lvl="1"/>
            <a:r>
              <a:rPr lang="en-US" dirty="0"/>
              <a:t>The second version using function object of type Compare</a:t>
            </a:r>
          </a:p>
          <a:p>
            <a:pPr lvl="1"/>
            <a:r>
              <a:rPr lang="en-US" dirty="0"/>
              <a:t>You can also use function  or lambda function</a:t>
            </a:r>
          </a:p>
          <a:p>
            <a:pPr lvl="2"/>
            <a:r>
              <a:rPr lang="en-US" sz="2000" dirty="0"/>
              <a:t>Function objects and lambda functions discussed in next few slides</a:t>
            </a:r>
          </a:p>
          <a:p>
            <a:pPr lvl="1"/>
            <a:r>
              <a:rPr lang="en-US" dirty="0">
                <a:hlinkClick r:id="rId2"/>
              </a:rPr>
              <a:t>http://www.cplusplus.com/reference/algorithm/sort/</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670129657"/>
      </p:ext>
    </p:extLst>
  </p:cSld>
  <p:clrMapOvr>
    <a:masterClrMapping/>
  </p:clrMapOvr>
</p:sld>
</file>

<file path=ppt/theme/theme1.xml><?xml version="1.0" encoding="utf-8"?>
<a:theme xmlns:a="http://schemas.openxmlformats.org/drawingml/2006/main" name="class_simple">
  <a:themeElements>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_si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lass_simp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_simp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_simp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_simp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_simp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_simp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recitation2</Template>
  <TotalTime>254</TotalTime>
  <Words>996</Words>
  <Application>Microsoft Office PowerPoint</Application>
  <PresentationFormat>On-screen Show (4:3)</PresentationFormat>
  <Paragraphs>132</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class_simple</vt:lpstr>
      <vt:lpstr>C++ STL Vector Container</vt:lpstr>
      <vt:lpstr>STL Vector Container</vt:lpstr>
      <vt:lpstr>Maximum and Average Values</vt:lpstr>
      <vt:lpstr>Word Puzzle</vt:lpstr>
      <vt:lpstr>Word Puzzle</vt:lpstr>
      <vt:lpstr>C++ STL Array Container</vt:lpstr>
      <vt:lpstr>STL Array Container</vt:lpstr>
      <vt:lpstr>STL Array Container</vt:lpstr>
      <vt:lpstr>STL Algorithm sort()</vt:lpstr>
      <vt:lpstr>Using Regular Function with Sort()</vt:lpstr>
      <vt:lpstr>Function Objects (Functors)</vt:lpstr>
      <vt:lpstr>Function Objects</vt:lpstr>
      <vt:lpstr>Lambda or Unnamed Functions</vt:lpstr>
      <vt:lpstr>STL Algorithm find()</vt:lpstr>
      <vt:lpstr>STL Algorithm max_element()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 Vector Container</dc:title>
  <dc:creator>Zhenhai Duan</dc:creator>
  <cp:lastModifiedBy>Zhenhai Duan</cp:lastModifiedBy>
  <cp:revision>25</cp:revision>
  <dcterms:created xsi:type="dcterms:W3CDTF">2006-08-16T00:00:00Z</dcterms:created>
  <dcterms:modified xsi:type="dcterms:W3CDTF">2020-01-10T15:50:26Z</dcterms:modified>
</cp:coreProperties>
</file>