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95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3" r:id="rId16"/>
    <p:sldId id="272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6" r:id="rId34"/>
    <p:sldId id="294" r:id="rId35"/>
    <p:sldId id="290" r:id="rId36"/>
    <p:sldId id="291" r:id="rId37"/>
    <p:sldId id="298" r:id="rId38"/>
    <p:sldId id="292" r:id="rId39"/>
    <p:sldId id="293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7" Type="http://schemas.openxmlformats.org/officeDocument/2006/relationships/slide" Target="slide38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35.xml"/><Relationship Id="rId4" Type="http://schemas.openxmlformats.org/officeDocument/2006/relationships/slide" Target="slide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的基本图形绘制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3140968"/>
            <a:ext cx="6670366" cy="1752600"/>
          </a:xfrm>
        </p:spPr>
        <p:txBody>
          <a:bodyPr/>
          <a:lstStyle/>
          <a:p>
            <a:r>
              <a:rPr lang="en-US" altLang="zh-CN" dirty="0" smtClean="0"/>
              <a:t>--turtle</a:t>
            </a:r>
            <a:r>
              <a:rPr lang="zh-CN" altLang="en-US" dirty="0" smtClean="0"/>
              <a:t>库的</a:t>
            </a:r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387490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用程序绘制一条蟒蛇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5000"/>
              </a:lnSpc>
            </a:pPr>
            <a:r>
              <a:rPr lang="en-US" altLang="zh-CN" dirty="0" smtClean="0"/>
              <a:t>- </a:t>
            </a:r>
            <a:r>
              <a:rPr lang="zh-CN" altLang="en-US" b="1" dirty="0" smtClean="0"/>
              <a:t>问题</a:t>
            </a:r>
            <a:r>
              <a:rPr lang="en-US" altLang="zh-CN" b="1" dirty="0" smtClean="0"/>
              <a:t>1: </a:t>
            </a:r>
            <a:r>
              <a:rPr lang="zh-CN" altLang="en-US" b="1" dirty="0" smtClean="0"/>
              <a:t>如何打开一个绘图窗体？如何在窗体上绘图？</a:t>
            </a:r>
            <a:endParaRPr lang="en-US" altLang="zh-CN" b="1" dirty="0" smtClean="0"/>
          </a:p>
          <a:p>
            <a:pPr>
              <a:lnSpc>
                <a:spcPct val="145000"/>
              </a:lnSpc>
            </a:pPr>
            <a:r>
              <a:rPr lang="en-US" altLang="zh-CN" dirty="0" smtClean="0"/>
              <a:t>- </a:t>
            </a:r>
            <a:r>
              <a:rPr lang="zh-CN" altLang="en-US" b="1" dirty="0" smtClean="0"/>
              <a:t>问题</a:t>
            </a:r>
            <a:r>
              <a:rPr lang="en-US" altLang="zh-CN" b="1" dirty="0" smtClean="0"/>
              <a:t>2: </a:t>
            </a:r>
            <a:r>
              <a:rPr lang="zh-CN" altLang="en-US" b="1" dirty="0" smtClean="0"/>
              <a:t>如何绘制直线如何绘制曲线？</a:t>
            </a:r>
            <a:endParaRPr lang="en-US" altLang="zh-CN" b="1" dirty="0" smtClean="0"/>
          </a:p>
          <a:p>
            <a:pPr>
              <a:lnSpc>
                <a:spcPct val="145000"/>
              </a:lnSpc>
            </a:pPr>
            <a:r>
              <a:rPr lang="zh-CN" altLang="en-US" b="1" dirty="0" smtClean="0"/>
              <a:t>开始编程啦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290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2.3 turtle</a:t>
            </a:r>
            <a:r>
              <a:rPr lang="zh-CN" altLang="en-US" dirty="0"/>
              <a:t>库</a:t>
            </a:r>
            <a:r>
              <a:rPr lang="zh-CN" altLang="en-US" dirty="0" smtClean="0"/>
              <a:t>的应用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- turtle</a:t>
            </a:r>
            <a:r>
              <a:rPr lang="zh-CN" altLang="en-US" b="1" dirty="0" smtClean="0"/>
              <a:t>库</a:t>
            </a:r>
            <a:r>
              <a:rPr lang="zh-CN" altLang="en-US" b="1" dirty="0"/>
              <a:t>概述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- </a:t>
            </a:r>
            <a:r>
              <a:rPr lang="en-US" altLang="zh-CN" b="1" dirty="0"/>
              <a:t>turtle</a:t>
            </a:r>
            <a:r>
              <a:rPr lang="zh-CN" altLang="en-US" b="1" dirty="0"/>
              <a:t>绘图窗体</a:t>
            </a:r>
            <a:r>
              <a:rPr lang="zh-CN" altLang="en-US" b="1" dirty="0" smtClean="0"/>
              <a:t>布局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- </a:t>
            </a:r>
            <a:r>
              <a:rPr lang="en-US" altLang="zh-CN" b="1" dirty="0"/>
              <a:t>turtle</a:t>
            </a:r>
            <a:r>
              <a:rPr lang="zh-CN" altLang="en-US" b="1" dirty="0"/>
              <a:t>空间坐标</a:t>
            </a:r>
            <a:r>
              <a:rPr lang="zh-CN" altLang="en-US" b="1" dirty="0" smtClean="0"/>
              <a:t>体系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- </a:t>
            </a:r>
            <a:r>
              <a:rPr lang="en-US" altLang="zh-CN" b="1" dirty="0"/>
              <a:t>turtle</a:t>
            </a:r>
            <a:r>
              <a:rPr lang="zh-CN" altLang="en-US" b="1" dirty="0"/>
              <a:t>角度坐标</a:t>
            </a:r>
            <a:r>
              <a:rPr lang="zh-CN" altLang="en-US" b="1" dirty="0" smtClean="0"/>
              <a:t>体系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- </a:t>
            </a:r>
            <a:r>
              <a:rPr lang="en-US" altLang="zh-CN" b="1" dirty="0"/>
              <a:t>RGB</a:t>
            </a:r>
            <a:r>
              <a:rPr lang="zh-CN" altLang="en-US" b="1" dirty="0"/>
              <a:t>色彩体系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19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1.turtle</a:t>
            </a:r>
            <a:r>
              <a:rPr lang="zh-CN" altLang="en-US" b="1" dirty="0" smtClean="0"/>
              <a:t>库概述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turtle(</a:t>
            </a:r>
            <a:r>
              <a:rPr lang="zh-CN" altLang="zh-CN" dirty="0"/>
              <a:t>海龟</a:t>
            </a:r>
            <a:r>
              <a:rPr lang="en-US" altLang="zh-CN" dirty="0"/>
              <a:t>)</a:t>
            </a:r>
            <a:r>
              <a:rPr lang="zh-CN" altLang="zh-CN" dirty="0"/>
              <a:t>库</a:t>
            </a:r>
            <a:r>
              <a:rPr lang="zh-CN" altLang="zh-CN" dirty="0" smtClean="0"/>
              <a:t>是</a:t>
            </a:r>
            <a:r>
              <a:rPr lang="en-US" altLang="zh-CN" dirty="0" smtClean="0"/>
              <a:t>turtle</a:t>
            </a:r>
            <a:r>
              <a:rPr lang="zh-CN" altLang="en-US" dirty="0" smtClean="0"/>
              <a:t>绘图体系的</a:t>
            </a:r>
            <a:r>
              <a:rPr lang="en-US" altLang="zh-CN" dirty="0" smtClean="0"/>
              <a:t>python</a:t>
            </a:r>
            <a:r>
              <a:rPr lang="zh-CN" altLang="en-US" dirty="0"/>
              <a:t>实现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en-US" altLang="zh-CN" dirty="0"/>
              <a:t>turtle</a:t>
            </a:r>
            <a:r>
              <a:rPr lang="zh-CN" altLang="zh-CN" dirty="0"/>
              <a:t>绘图体系：</a:t>
            </a:r>
            <a:r>
              <a:rPr lang="en-US" altLang="zh-CN" dirty="0"/>
              <a:t> 1969</a:t>
            </a:r>
            <a:r>
              <a:rPr lang="zh-CN" altLang="zh-CN" dirty="0"/>
              <a:t>年诞生，主要</a:t>
            </a:r>
            <a:r>
              <a:rPr lang="zh-CN" altLang="zh-CN" dirty="0" smtClean="0"/>
              <a:t>用于</a:t>
            </a:r>
            <a:r>
              <a:rPr lang="zh-CN" altLang="en-US" dirty="0" smtClean="0"/>
              <a:t>程序设计入门级图形绘制；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en-US" altLang="zh-CN" dirty="0"/>
              <a:t>Python</a:t>
            </a:r>
            <a:r>
              <a:rPr lang="zh-CN" altLang="zh-CN" dirty="0"/>
              <a:t>语言的标准库</a:t>
            </a:r>
            <a:r>
              <a:rPr lang="zh-CN" altLang="zh-CN" dirty="0" smtClean="0"/>
              <a:t>之一</a:t>
            </a:r>
            <a:r>
              <a:rPr lang="zh-CN" altLang="en-US" dirty="0" smtClean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74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turtle</a:t>
            </a:r>
            <a:r>
              <a:rPr lang="zh-CN" altLang="en-US" dirty="0"/>
              <a:t>的原（</a:t>
            </a:r>
            <a:r>
              <a:rPr lang="en-US" altLang="zh-CN" dirty="0"/>
              <a:t>wan</a:t>
            </a:r>
            <a:r>
              <a:rPr lang="zh-CN" altLang="en-US" dirty="0"/>
              <a:t>） 理（</a:t>
            </a:r>
            <a:r>
              <a:rPr lang="en-US" altLang="zh-CN" dirty="0" err="1"/>
              <a:t>fa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/>
              <a:t>turtle(</a:t>
            </a:r>
            <a:r>
              <a:rPr lang="zh-CN" altLang="en-US" sz="2800" b="1" dirty="0"/>
              <a:t>海龟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是一种真实的</a:t>
            </a:r>
            <a:r>
              <a:rPr lang="zh-CN" altLang="en-US" sz="2800" b="1" dirty="0" smtClean="0"/>
              <a:t>存在；</a:t>
            </a:r>
            <a:endParaRPr lang="en-US" altLang="zh-CN" sz="2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zh-CN" altLang="en-US" sz="2800" dirty="0" smtClean="0"/>
              <a:t>可以想象</a:t>
            </a:r>
            <a:r>
              <a:rPr lang="zh-CN" altLang="en-US" sz="2800" b="1" dirty="0" smtClean="0"/>
              <a:t>有</a:t>
            </a:r>
            <a:r>
              <a:rPr lang="zh-CN" altLang="en-US" sz="2800" b="1" dirty="0"/>
              <a:t>一只海龟</a:t>
            </a:r>
            <a:r>
              <a:rPr lang="zh-CN" altLang="en-US" sz="2800" b="1" dirty="0" smtClean="0"/>
              <a:t>，</a:t>
            </a:r>
            <a:r>
              <a:rPr lang="zh-CN" altLang="en-US" sz="2800" b="1" dirty="0"/>
              <a:t>开始</a:t>
            </a:r>
            <a:r>
              <a:rPr lang="zh-CN" altLang="en-US" sz="2800" b="1" dirty="0" smtClean="0"/>
              <a:t>在窗体（画布）正中心；如果它在</a:t>
            </a:r>
            <a:r>
              <a:rPr lang="zh-CN" altLang="en-US" sz="2800" b="1" dirty="0"/>
              <a:t>画布上</a:t>
            </a:r>
            <a:r>
              <a:rPr lang="zh-CN" altLang="en-US" sz="2800" b="1" dirty="0" smtClean="0"/>
              <a:t>游走就会留下轨迹；</a:t>
            </a:r>
            <a:endParaRPr lang="en-US" altLang="zh-CN" sz="2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zh-CN" sz="2800" dirty="0" smtClean="0"/>
              <a:t>- </a:t>
            </a:r>
            <a:r>
              <a:rPr lang="zh-CN" altLang="en-US" sz="2800" b="1" dirty="0"/>
              <a:t>走过的轨迹形成了绘制的</a:t>
            </a:r>
            <a:r>
              <a:rPr lang="zh-CN" altLang="en-US" sz="2800" b="1" dirty="0" smtClean="0"/>
              <a:t>图形；</a:t>
            </a:r>
            <a:endParaRPr lang="en-US" altLang="zh-CN" sz="2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zh-CN" sz="2800" dirty="0" smtClean="0"/>
              <a:t>- </a:t>
            </a:r>
            <a:r>
              <a:rPr lang="zh-CN" altLang="en-US" sz="2800" b="1" dirty="0"/>
              <a:t>海龟由程序控制，可以变换颜色、改变宽度等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23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0" t="23949" r="13993" b="4205"/>
          <a:stretch/>
        </p:blipFill>
        <p:spPr bwMode="auto">
          <a:xfrm>
            <a:off x="0" y="620688"/>
            <a:ext cx="8971813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5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2.turtle</a:t>
            </a:r>
            <a:r>
              <a:rPr lang="zh-CN" altLang="zh-CN" b="1" dirty="0"/>
              <a:t>绘图窗体布局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2" t="32929" r="20851" b="9551"/>
          <a:stretch/>
        </p:blipFill>
        <p:spPr bwMode="auto">
          <a:xfrm>
            <a:off x="1331640" y="2799546"/>
            <a:ext cx="6301935" cy="350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79512" y="1628800"/>
            <a:ext cx="89644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Setup()</a:t>
            </a:r>
            <a:r>
              <a:rPr lang="zh-CN" altLang="en-US" sz="2800" dirty="0" smtClean="0"/>
              <a:t>函数显示并设置绘图窗体的大小及</a:t>
            </a:r>
            <a:r>
              <a:rPr lang="zh-CN" altLang="en-US" sz="2800" dirty="0"/>
              <a:t>窗体</a:t>
            </a:r>
            <a:r>
              <a:rPr lang="zh-CN" altLang="en-US" sz="2800" dirty="0" smtClean="0"/>
              <a:t>在屏幕上的相对位置</a:t>
            </a:r>
            <a:r>
              <a:rPr lang="en-US" altLang="zh-CN" sz="2800" dirty="0" smtClean="0"/>
              <a:t>:</a:t>
            </a:r>
            <a:r>
              <a:rPr lang="en-US" altLang="zh-CN" sz="2800" dirty="0" err="1" smtClean="0"/>
              <a:t>turtle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.setup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width,height,startx,starty</a:t>
            </a:r>
            <a:r>
              <a:rPr lang="en-US" altLang="zh-CN" sz="2800" dirty="0" smtClean="0"/>
              <a:t>)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43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2.turtle</a:t>
            </a:r>
            <a:r>
              <a:rPr lang="zh-CN" altLang="zh-CN" b="1" dirty="0"/>
              <a:t>绘图窗体布局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7" t="30280" r="29920" b="26035"/>
          <a:stretch/>
        </p:blipFill>
        <p:spPr bwMode="auto">
          <a:xfrm>
            <a:off x="1672095" y="1628800"/>
            <a:ext cx="5254172" cy="3062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749634"/>
            <a:ext cx="91722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显示并设置画布的大小和背景色：</a:t>
            </a:r>
            <a:r>
              <a:rPr lang="en-US" altLang="zh-CN" sz="2400" dirty="0" err="1"/>
              <a:t>turtle</a:t>
            </a:r>
            <a:r>
              <a:rPr lang="en-US" altLang="zh-CN" sz="2400" dirty="0" err="1">
                <a:solidFill>
                  <a:srgbClr val="FF0000"/>
                </a:solidFill>
              </a:rPr>
              <a:t>.screensize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canvwidth</a:t>
            </a:r>
            <a:r>
              <a:rPr lang="en-US" altLang="zh-CN" sz="2400" dirty="0"/>
              <a:t>=400,canvheight=400,bg="red</a:t>
            </a:r>
            <a:r>
              <a:rPr lang="en-US" altLang="zh-CN" sz="2400" dirty="0" smtClean="0"/>
              <a:t>")</a:t>
            </a:r>
          </a:p>
          <a:p>
            <a:r>
              <a:rPr lang="zh-CN" altLang="en-US" sz="2400" dirty="0" smtClean="0"/>
              <a:t>注意：窗体和画布不是一个概念。</a:t>
            </a:r>
            <a:endParaRPr lang="en-US" altLang="zh-CN" sz="2400" dirty="0" smtClean="0"/>
          </a:p>
          <a:p>
            <a:r>
              <a:rPr lang="zh-CN" altLang="en-US" sz="2400" dirty="0" smtClean="0"/>
              <a:t>画布大于窗体时会出现滚动条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020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63072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/>
              <a:t>3.turtle</a:t>
            </a:r>
            <a:r>
              <a:rPr lang="zh-CN" altLang="zh-CN" sz="3200" b="1" dirty="0"/>
              <a:t>空间坐标</a:t>
            </a:r>
            <a:r>
              <a:rPr lang="zh-CN" altLang="zh-CN" sz="3200" b="1" dirty="0" smtClean="0"/>
              <a:t>体系</a:t>
            </a:r>
            <a:r>
              <a:rPr lang="en-US" altLang="zh-CN" sz="3200" b="1" dirty="0" smtClean="0"/>
              <a:t>—</a:t>
            </a:r>
            <a:r>
              <a:rPr lang="zh-CN" altLang="en-US" sz="3200" b="1" dirty="0" smtClean="0"/>
              <a:t>绝对坐标</a:t>
            </a:r>
            <a:endParaRPr lang="zh-CN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1" t="36351" r="26266" b="14682"/>
          <a:stretch/>
        </p:blipFill>
        <p:spPr bwMode="auto">
          <a:xfrm>
            <a:off x="539551" y="1359474"/>
            <a:ext cx="7405141" cy="343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827584" y="5065374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以</a:t>
            </a:r>
            <a:r>
              <a:rPr lang="zh-CN" altLang="en-US" sz="2400" b="1" dirty="0" smtClean="0"/>
              <a:t>画布正</a:t>
            </a:r>
            <a:r>
              <a:rPr lang="zh-CN" altLang="zh-CN" sz="2400" b="1" dirty="0" smtClean="0"/>
              <a:t>中心点</a:t>
            </a:r>
            <a:r>
              <a:rPr lang="zh-CN" altLang="zh-CN" sz="2400" b="1" dirty="0"/>
              <a:t>为</a:t>
            </a:r>
            <a:r>
              <a:rPr lang="zh-CN" altLang="zh-CN" sz="2400" b="1" dirty="0" smtClean="0"/>
              <a:t>原点</a:t>
            </a:r>
            <a:r>
              <a:rPr lang="zh-CN" altLang="en-US" sz="2400" b="1" dirty="0" smtClean="0"/>
              <a:t>，向右直线为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正轴，向上为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正轴</a:t>
            </a:r>
            <a:r>
              <a:rPr lang="zh-CN" altLang="zh-CN" sz="2400" b="1" dirty="0" smtClean="0"/>
              <a:t>，</a:t>
            </a:r>
            <a:r>
              <a:rPr lang="zh-CN" altLang="zh-CN" sz="2400" b="1" dirty="0"/>
              <a:t>形成一个平面坐标系。画布上每一个点都有一对坐标值。</a:t>
            </a:r>
          </a:p>
        </p:txBody>
      </p:sp>
    </p:spTree>
    <p:extLst>
      <p:ext uri="{BB962C8B-B14F-4D97-AF65-F5344CB8AC3E}">
        <p14:creationId xmlns:p14="http://schemas.microsoft.com/office/powerpoint/2010/main" val="16274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Turtle.goto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表示海龟在平面上沿直线移动的位置；</a:t>
            </a:r>
            <a:endParaRPr lang="en-US" altLang="zh-CN" dirty="0"/>
          </a:p>
          <a:p>
            <a:r>
              <a:rPr lang="zh-CN" altLang="en-US" dirty="0" smtClean="0"/>
              <a:t>用法：</a:t>
            </a:r>
            <a:r>
              <a:rPr lang="en-US" altLang="zh-CN" dirty="0" err="1" smtClean="0"/>
              <a:t>turtle.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goto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err="1" smtClean="0"/>
              <a:t>x,y</a:t>
            </a:r>
            <a:r>
              <a:rPr lang="zh-CN" altLang="en-US" dirty="0" smtClean="0"/>
              <a:t>表示画布上的坐标位置，单位</a:t>
            </a:r>
            <a:r>
              <a:rPr lang="zh-CN" altLang="en-US" dirty="0"/>
              <a:t>是像素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8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/>
              <a:t>turtle</a:t>
            </a:r>
            <a:r>
              <a:rPr lang="zh-CN" altLang="en-US" sz="3200" b="1" dirty="0"/>
              <a:t>空间坐标体系</a:t>
            </a:r>
            <a:r>
              <a:rPr lang="en-US" altLang="zh-CN" sz="3200" b="1" dirty="0"/>
              <a:t>—</a:t>
            </a:r>
            <a:r>
              <a:rPr lang="zh-CN" altLang="en-US" sz="3200" b="1" dirty="0"/>
              <a:t>海龟坐标 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 rotWithShape="1">
          <a:blip r:embed="rId2"/>
          <a:srcRect l="18403" t="27172" r="22743" b="27130"/>
          <a:stretch/>
        </p:blipFill>
        <p:spPr bwMode="auto">
          <a:xfrm>
            <a:off x="827584" y="1700808"/>
            <a:ext cx="7657582" cy="3342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3848" y="515719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海龟视角下的空间坐标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62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Python</a:t>
            </a:r>
            <a:r>
              <a:rPr lang="zh-CN" altLang="en-US" dirty="0">
                <a:effectLst/>
              </a:rPr>
              <a:t>基本图形绘制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>
                <a:hlinkClick r:id="rId2" action="ppaction://hlinksldjump"/>
              </a:rPr>
              <a:t>- 2.1 </a:t>
            </a:r>
            <a:r>
              <a:rPr lang="zh-CN" altLang="en-US" b="1" dirty="0">
                <a:hlinkClick r:id="rId2" action="ppaction://hlinksldjump"/>
              </a:rPr>
              <a:t>深入理解</a:t>
            </a:r>
            <a:r>
              <a:rPr lang="en-US" altLang="zh-CN" b="1" dirty="0">
                <a:hlinkClick r:id="rId2" action="ppaction://hlinksldjump"/>
              </a:rPr>
              <a:t>Python</a:t>
            </a:r>
            <a:r>
              <a:rPr lang="zh-CN" altLang="en-US" b="1" dirty="0">
                <a:hlinkClick r:id="rId2" action="ppaction://hlinksldjump"/>
              </a:rPr>
              <a:t>语言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>
                <a:hlinkClick r:id="rId3" action="ppaction://hlinksldjump"/>
              </a:rPr>
              <a:t>- 2.2 </a:t>
            </a:r>
            <a:r>
              <a:rPr lang="zh-CN" altLang="en-US" b="1" dirty="0" smtClean="0">
                <a:hlinkClick r:id="rId3" action="ppaction://hlinksldjump"/>
              </a:rPr>
              <a:t>实例</a:t>
            </a:r>
            <a:r>
              <a:rPr lang="en-US" altLang="zh-CN" b="1" dirty="0" smtClean="0">
                <a:hlinkClick r:id="rId3" action="ppaction://hlinksldjump"/>
              </a:rPr>
              <a:t>: </a:t>
            </a:r>
            <a:r>
              <a:rPr lang="en-US" altLang="zh-CN" b="1" dirty="0">
                <a:hlinkClick r:id="rId3" action="ppaction://hlinksldjump"/>
              </a:rPr>
              <a:t>Python</a:t>
            </a:r>
            <a:r>
              <a:rPr lang="zh-CN" altLang="en-US" b="1" dirty="0">
                <a:hlinkClick r:id="rId3" action="ppaction://hlinksldjump"/>
              </a:rPr>
              <a:t>蟒蛇绘制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>
                <a:hlinkClick r:id="rId4" action="ppaction://hlinksldjump"/>
              </a:rPr>
              <a:t>- 2.3 </a:t>
            </a:r>
            <a:r>
              <a:rPr lang="zh-CN" altLang="en-US" b="1" dirty="0" smtClean="0">
                <a:hlinkClick r:id="rId4" action="ppaction://hlinksldjump"/>
              </a:rPr>
              <a:t>模块</a:t>
            </a:r>
            <a:r>
              <a:rPr lang="en-US" altLang="zh-CN" b="1" dirty="0" smtClean="0">
                <a:hlinkClick r:id="rId4" action="ppaction://hlinksldjump"/>
              </a:rPr>
              <a:t>: </a:t>
            </a:r>
            <a:r>
              <a:rPr lang="en-US" altLang="zh-CN" b="1" dirty="0">
                <a:hlinkClick r:id="rId4" action="ppaction://hlinksldjump"/>
              </a:rPr>
              <a:t>turtle</a:t>
            </a:r>
            <a:r>
              <a:rPr lang="zh-CN" altLang="en-US" b="1" dirty="0">
                <a:hlinkClick r:id="rId4" action="ppaction://hlinksldjump"/>
              </a:rPr>
              <a:t>库的使用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>
                <a:hlinkClick r:id="rId5" action="ppaction://hlinksldjump"/>
              </a:rPr>
              <a:t>- 2.4 turtle</a:t>
            </a:r>
            <a:r>
              <a:rPr lang="zh-CN" altLang="en-US" b="1" dirty="0">
                <a:hlinkClick r:id="rId5" action="ppaction://hlinksldjump"/>
              </a:rPr>
              <a:t>程序语法元素分析</a:t>
            </a:r>
            <a:r>
              <a:rPr lang="zh-CN" altLang="en-US" dirty="0">
                <a:hlinkClick r:id="rId5" action="ppaction://hlinksldjump"/>
              </a:rPr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8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海龟运动函数</a:t>
            </a:r>
            <a:r>
              <a:rPr lang="en-US" altLang="zh-CN" dirty="0"/>
              <a:t>—</a:t>
            </a:r>
            <a:r>
              <a:rPr lang="zh-CN" altLang="zh-CN" dirty="0"/>
              <a:t>参照海龟坐标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5" t="37633" r="29886" b="17699"/>
          <a:stretch/>
        </p:blipFill>
        <p:spPr bwMode="auto">
          <a:xfrm>
            <a:off x="1639257" y="1268760"/>
            <a:ext cx="5195281" cy="3131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34774" y="4149080"/>
            <a:ext cx="86092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/>
              <a:t>turtle.forword</a:t>
            </a:r>
            <a:r>
              <a:rPr lang="en-US" altLang="zh-CN" sz="2400" b="1" dirty="0" smtClean="0"/>
              <a:t>(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d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或者</a:t>
            </a:r>
            <a:r>
              <a:rPr lang="en-US" altLang="zh-CN" sz="2400" b="1" dirty="0" err="1" smtClean="0"/>
              <a:t>turtle.fd</a:t>
            </a:r>
            <a:r>
              <a:rPr lang="en-US" altLang="zh-CN" sz="2400" b="1" dirty="0" smtClean="0"/>
              <a:t>(</a:t>
            </a:r>
            <a:r>
              <a:rPr lang="en-US" altLang="zh-CN" sz="3200" b="1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 smtClean="0"/>
              <a:t>)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#</a:t>
            </a:r>
            <a:r>
              <a:rPr lang="zh-CN" altLang="en-US" sz="2400" b="1" dirty="0" smtClean="0"/>
              <a:t>直行到</a:t>
            </a:r>
            <a:r>
              <a:rPr lang="en-US" altLang="zh-CN" sz="2400" b="1" dirty="0" smtClean="0"/>
              <a:t>d</a:t>
            </a:r>
            <a:r>
              <a:rPr lang="zh-CN" altLang="en-US" sz="2400" b="1" dirty="0" smtClean="0"/>
              <a:t>像素处。</a:t>
            </a:r>
            <a:endParaRPr lang="en-US" altLang="zh-CN" sz="2400" b="1" dirty="0"/>
          </a:p>
          <a:p>
            <a:r>
              <a:rPr lang="en-US" altLang="zh-CN" sz="2400" b="1" dirty="0" err="1" smtClean="0"/>
              <a:t>turtle.circle</a:t>
            </a:r>
            <a:r>
              <a:rPr lang="en-US" altLang="zh-CN" sz="2400" b="1" dirty="0" smtClean="0"/>
              <a:t>(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r,angle</a:t>
            </a:r>
            <a:r>
              <a:rPr lang="en-US" altLang="zh-CN" sz="2400" b="1" dirty="0" smtClean="0"/>
              <a:t>)  </a:t>
            </a:r>
            <a:r>
              <a:rPr lang="en-US" altLang="zh-CN" sz="2400" b="1" dirty="0"/>
              <a:t>#</a:t>
            </a:r>
            <a:r>
              <a:rPr lang="zh-CN" altLang="zh-CN" sz="2400" b="1" dirty="0" smtClean="0"/>
              <a:t>以</a:t>
            </a:r>
            <a:r>
              <a:rPr lang="zh-CN" altLang="en-US" sz="2400" b="1" dirty="0" smtClean="0"/>
              <a:t>海龟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左侧</a:t>
            </a:r>
            <a:r>
              <a:rPr lang="zh-CN" altLang="en-US" sz="2400" b="1" dirty="0" smtClean="0"/>
              <a:t>，垂直</a:t>
            </a:r>
            <a:r>
              <a:rPr lang="zh-CN" altLang="zh-CN" sz="2400" b="1" dirty="0" smtClean="0"/>
              <a:t>海龟</a:t>
            </a:r>
            <a:r>
              <a:rPr lang="zh-CN" altLang="en-US" sz="2400" b="1" dirty="0" smtClean="0"/>
              <a:t>当前方向，</a:t>
            </a:r>
            <a:r>
              <a:rPr lang="en-US" altLang="zh-CN" sz="2400" b="1" dirty="0" smtClean="0"/>
              <a:t>r</a:t>
            </a:r>
            <a:r>
              <a:rPr lang="zh-CN" altLang="en-US" sz="2400" b="1" dirty="0" smtClean="0"/>
              <a:t>像</a:t>
            </a:r>
            <a:r>
              <a:rPr lang="zh-CN" altLang="zh-CN" sz="2400" b="1" dirty="0" smtClean="0"/>
              <a:t>素处</a:t>
            </a:r>
            <a:r>
              <a:rPr lang="zh-CN" altLang="en-US" sz="2400" b="1" dirty="0" smtClean="0"/>
              <a:t>为圆点</a:t>
            </a:r>
            <a:r>
              <a:rPr lang="zh-CN" altLang="zh-CN" sz="2400" b="1" dirty="0" smtClean="0"/>
              <a:t>，</a:t>
            </a:r>
            <a:r>
              <a:rPr lang="zh-CN" altLang="en-US" sz="2400" b="1" dirty="0" smtClean="0"/>
              <a:t>以逆时针方向</a:t>
            </a:r>
            <a:r>
              <a:rPr lang="zh-CN" altLang="zh-CN" sz="2400" b="1" dirty="0" smtClean="0"/>
              <a:t>画</a:t>
            </a:r>
            <a:r>
              <a:rPr lang="zh-CN" altLang="zh-CN" sz="2400" b="1" dirty="0" smtClean="0"/>
              <a:t>个</a:t>
            </a:r>
            <a:r>
              <a:rPr lang="en-US" altLang="zh-CN" sz="2400" b="1" dirty="0" smtClean="0"/>
              <a:t>angle</a:t>
            </a:r>
            <a:r>
              <a:rPr lang="zh-CN" altLang="zh-CN" sz="2400" b="1" dirty="0" smtClean="0"/>
              <a:t>度</a:t>
            </a:r>
            <a:r>
              <a:rPr lang="zh-CN" altLang="zh-CN" sz="2400" b="1" dirty="0"/>
              <a:t>的</a:t>
            </a:r>
            <a:r>
              <a:rPr lang="zh-CN" altLang="zh-CN" sz="2400" b="1" dirty="0" smtClean="0"/>
              <a:t>弧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当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为负值</a:t>
            </a:r>
            <a:r>
              <a:rPr lang="zh-CN" altLang="en-US" sz="2400" b="1" dirty="0" smtClean="0"/>
              <a:t>，则以海龟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右侧</a:t>
            </a:r>
            <a:r>
              <a:rPr lang="zh-CN" altLang="en-US" sz="2400" b="1" dirty="0" smtClean="0"/>
              <a:t>，垂直海龟当前方向</a:t>
            </a:r>
            <a:r>
              <a:rPr lang="en-US" altLang="zh-CN" sz="2400" b="1" dirty="0" smtClean="0"/>
              <a:t>r</a:t>
            </a:r>
            <a:r>
              <a:rPr lang="zh-CN" altLang="en-US" sz="2400" b="1" dirty="0" smtClean="0"/>
              <a:t>像素出为圆心，</a:t>
            </a:r>
            <a:r>
              <a:rPr lang="zh-CN" altLang="en-US" sz="2400" b="1" dirty="0"/>
              <a:t>以逆时针方向</a:t>
            </a:r>
            <a:r>
              <a:rPr lang="zh-CN" altLang="zh-CN" sz="2400" b="1" dirty="0"/>
              <a:t>画个</a:t>
            </a:r>
            <a:r>
              <a:rPr lang="en-US" altLang="zh-CN" sz="2400" b="1" dirty="0"/>
              <a:t>angle</a:t>
            </a:r>
            <a:r>
              <a:rPr lang="zh-CN" altLang="zh-CN" sz="2400" b="1" dirty="0"/>
              <a:t>度的</a:t>
            </a:r>
            <a:r>
              <a:rPr lang="zh-CN" altLang="zh-CN" sz="2400" b="1" dirty="0" smtClean="0"/>
              <a:t>弧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当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angle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为负值</a:t>
            </a:r>
            <a:r>
              <a:rPr lang="zh-CN" altLang="en-US" sz="2400" b="1" dirty="0" smtClean="0"/>
              <a:t>时，以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顺时针</a:t>
            </a:r>
            <a:r>
              <a:rPr lang="zh-CN" altLang="en-US" sz="2400" b="1" dirty="0" smtClean="0"/>
              <a:t>方向画弧。当</a:t>
            </a:r>
            <a:r>
              <a:rPr lang="en-US" altLang="zh-CN" sz="2400" b="1" dirty="0" smtClean="0"/>
              <a:t>angle</a:t>
            </a:r>
            <a:r>
              <a:rPr lang="zh-CN" altLang="en-US" sz="2400" b="1" dirty="0" smtClean="0"/>
              <a:t>省略时，画圆。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21660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4.turtle</a:t>
            </a:r>
            <a:r>
              <a:rPr lang="zh-CN" altLang="en-US" dirty="0"/>
              <a:t>角度坐标</a:t>
            </a:r>
            <a:r>
              <a:rPr lang="zh-CN" altLang="en-US" dirty="0" smtClean="0"/>
              <a:t>体系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绝对角度 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t="37090" r="27436" b="17746"/>
          <a:stretch/>
        </p:blipFill>
        <p:spPr bwMode="auto">
          <a:xfrm>
            <a:off x="1043608" y="1556792"/>
            <a:ext cx="7237851" cy="330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75856" y="490181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Turtle</a:t>
            </a:r>
            <a:r>
              <a:rPr lang="zh-CN" altLang="en-US" sz="2400" dirty="0" smtClean="0"/>
              <a:t>的绝对角度坐标体系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61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turtle.seth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setheading</a:t>
            </a:r>
            <a:r>
              <a:rPr lang="en-US" altLang="zh-CN" dirty="0" smtClean="0">
                <a:solidFill>
                  <a:srgbClr val="FF0000"/>
                </a:solidFill>
              </a:rPr>
              <a:t>(angle)</a:t>
            </a:r>
            <a:r>
              <a:rPr lang="zh-CN" altLang="en-US" dirty="0" smtClean="0"/>
              <a:t>或</a:t>
            </a:r>
            <a:r>
              <a:rPr lang="en-US" altLang="zh-CN" dirty="0" err="1">
                <a:solidFill>
                  <a:srgbClr val="FF0000"/>
                </a:solidFill>
              </a:rPr>
              <a:t>turtle.seth</a:t>
            </a:r>
            <a:r>
              <a:rPr lang="en-US" altLang="zh-CN" dirty="0">
                <a:solidFill>
                  <a:srgbClr val="FF0000"/>
                </a:solidFill>
              </a:rPr>
              <a:t>(angle) </a:t>
            </a:r>
            <a:r>
              <a:rPr lang="zh-CN" altLang="en-US" dirty="0" smtClean="0"/>
              <a:t>：改变海龟的行进方向，</a:t>
            </a:r>
            <a:r>
              <a:rPr lang="en-US" altLang="zh-CN" dirty="0" smtClean="0"/>
              <a:t>angle</a:t>
            </a:r>
            <a:r>
              <a:rPr lang="zh-CN" altLang="en-US" dirty="0" smtClean="0"/>
              <a:t>表示绝对的</a:t>
            </a:r>
            <a:r>
              <a:rPr lang="zh-CN" altLang="en-US" dirty="0"/>
              <a:t>角度</a:t>
            </a:r>
            <a:r>
              <a:rPr lang="zh-CN" altLang="en-US" dirty="0" smtClean="0"/>
              <a:t>坐标值。</a:t>
            </a:r>
            <a:endParaRPr lang="en-US" altLang="zh-CN" dirty="0"/>
          </a:p>
          <a:p>
            <a:r>
              <a:rPr lang="en-US" altLang="zh-CN" dirty="0" err="1" smtClean="0"/>
              <a:t>turtle.seth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函数只改变海龟的行进方向，但并不能行进。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t="42623" r="51039" b="25561"/>
          <a:stretch/>
        </p:blipFill>
        <p:spPr bwMode="auto">
          <a:xfrm>
            <a:off x="3753137" y="3645787"/>
            <a:ext cx="3627175" cy="232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55976" y="5971363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seth</a:t>
            </a:r>
            <a:r>
              <a:rPr lang="en-US" altLang="zh-CN" dirty="0" smtClean="0"/>
              <a:t>(45)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22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Turtle</a:t>
            </a:r>
            <a:r>
              <a:rPr lang="zh-CN" altLang="en-US" dirty="0"/>
              <a:t>角度坐标</a:t>
            </a:r>
            <a:r>
              <a:rPr lang="zh-CN" altLang="en-US" dirty="0" smtClean="0"/>
              <a:t>体系</a:t>
            </a:r>
            <a:r>
              <a:rPr lang="en-US" altLang="zh-CN" dirty="0" smtClean="0"/>
              <a:t>--</a:t>
            </a:r>
            <a:r>
              <a:rPr lang="zh-CN" altLang="en-US" dirty="0" smtClean="0"/>
              <a:t>海龟角度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8" t="38916" r="26092" b="14378"/>
          <a:stretch/>
        </p:blipFill>
        <p:spPr bwMode="auto">
          <a:xfrm>
            <a:off x="1187624" y="1916832"/>
            <a:ext cx="7202915" cy="327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5445224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turtle.left</a:t>
            </a:r>
            <a:r>
              <a:rPr lang="en-US" altLang="zh-CN" sz="2400" dirty="0" smtClean="0"/>
              <a:t>(angle):</a:t>
            </a:r>
            <a:r>
              <a:rPr lang="zh-CN" altLang="en-US" sz="2400" dirty="0" smtClean="0"/>
              <a:t>在海龟</a:t>
            </a:r>
            <a:r>
              <a:rPr lang="zh-CN" altLang="en-US" sz="2400" dirty="0" smtClean="0">
                <a:solidFill>
                  <a:srgbClr val="FF0000"/>
                </a:solidFill>
              </a:rPr>
              <a:t>当前方向</a:t>
            </a:r>
            <a:r>
              <a:rPr lang="zh-CN" altLang="en-US" sz="2400" dirty="0" smtClean="0"/>
              <a:t>上向左转一个角度。</a:t>
            </a:r>
            <a:endParaRPr lang="en-US" altLang="zh-CN" sz="2400" dirty="0"/>
          </a:p>
          <a:p>
            <a:r>
              <a:rPr lang="en-US" altLang="zh-CN" sz="2400" dirty="0" err="1" smtClean="0"/>
              <a:t>turtle.right</a:t>
            </a:r>
            <a:r>
              <a:rPr lang="en-US" altLang="zh-CN" sz="2400" dirty="0" smtClean="0"/>
              <a:t>(angle):</a:t>
            </a:r>
            <a:r>
              <a:rPr lang="zh-CN" altLang="en-US" sz="2400" dirty="0"/>
              <a:t>在海龟</a:t>
            </a:r>
            <a:r>
              <a:rPr lang="zh-CN" altLang="en-US" sz="2400" dirty="0">
                <a:solidFill>
                  <a:srgbClr val="FF0000"/>
                </a:solidFill>
              </a:rPr>
              <a:t>当前方向</a:t>
            </a:r>
            <a:r>
              <a:rPr lang="zh-CN" altLang="en-US" sz="2400" dirty="0" smtClean="0"/>
              <a:t>上右转一个角度。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639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5.RGB</a:t>
            </a:r>
            <a:r>
              <a:rPr lang="zh-CN" altLang="en-US" dirty="0"/>
              <a:t>色彩模式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>
                <a:solidFill>
                  <a:srgbClr val="0070C0"/>
                </a:solidFill>
              </a:rPr>
              <a:t>由三种颜色构成的万物色</a:t>
            </a:r>
          </a:p>
          <a:p>
            <a:r>
              <a:rPr lang="en-US" altLang="zh-CN" dirty="0"/>
              <a:t>- RGB</a:t>
            </a:r>
            <a:r>
              <a:rPr lang="zh-CN" altLang="zh-CN" dirty="0"/>
              <a:t>指</a:t>
            </a:r>
            <a:r>
              <a:rPr lang="zh-CN" altLang="zh-CN" dirty="0" smtClean="0"/>
              <a:t>红绿</a:t>
            </a:r>
            <a:r>
              <a:rPr lang="zh-CN" altLang="en-US" dirty="0" smtClean="0"/>
              <a:t>蓝</a:t>
            </a:r>
            <a:r>
              <a:rPr lang="zh-CN" altLang="zh-CN" dirty="0" smtClean="0"/>
              <a:t>三</a:t>
            </a:r>
            <a:r>
              <a:rPr lang="zh-CN" altLang="zh-CN" dirty="0"/>
              <a:t>个通道的颜色</a:t>
            </a:r>
            <a:r>
              <a:rPr lang="zh-CN" altLang="zh-CN" dirty="0" smtClean="0"/>
              <a:t>组合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zh-CN" dirty="0"/>
              <a:t>覆盖视力所能感知的所有</a:t>
            </a:r>
            <a:r>
              <a:rPr lang="zh-CN" altLang="zh-CN" dirty="0" smtClean="0"/>
              <a:t>颜色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en-US" altLang="zh-CN" dirty="0"/>
              <a:t>RGB</a:t>
            </a:r>
            <a:r>
              <a:rPr lang="zh-CN" altLang="zh-CN" dirty="0"/>
              <a:t>每色取值范围</a:t>
            </a:r>
            <a:r>
              <a:rPr lang="en-US" altLang="zh-CN" dirty="0"/>
              <a:t>0-255</a:t>
            </a:r>
            <a:r>
              <a:rPr lang="zh-CN" altLang="zh-CN" dirty="0"/>
              <a:t>整数或</a:t>
            </a:r>
            <a:r>
              <a:rPr lang="en-US" altLang="zh-CN" dirty="0"/>
              <a:t>0-1</a:t>
            </a:r>
            <a:r>
              <a:rPr lang="zh-CN" altLang="zh-CN" dirty="0" smtClean="0"/>
              <a:t>小</a:t>
            </a:r>
            <a:r>
              <a:rPr lang="zh-CN" altLang="en-US" dirty="0" smtClean="0"/>
              <a:t>数。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46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turtle</a:t>
            </a:r>
            <a:r>
              <a:rPr lang="zh-CN" altLang="en-US" dirty="0"/>
              <a:t>的</a:t>
            </a:r>
            <a:r>
              <a:rPr lang="en-US" altLang="zh-CN" dirty="0"/>
              <a:t>RGB</a:t>
            </a:r>
            <a:r>
              <a:rPr lang="zh-CN" altLang="en-US" dirty="0"/>
              <a:t>色彩模式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默认采用小</a:t>
            </a:r>
            <a:r>
              <a:rPr lang="zh-CN" altLang="en-US" b="1" dirty="0" smtClean="0">
                <a:solidFill>
                  <a:srgbClr val="0070C0"/>
                </a:solidFill>
              </a:rPr>
              <a:t>数值， </a:t>
            </a:r>
            <a:r>
              <a:rPr lang="zh-CN" altLang="en-US" b="1" dirty="0">
                <a:solidFill>
                  <a:srgbClr val="0070C0"/>
                </a:solidFill>
              </a:rPr>
              <a:t>可切换为整数</a:t>
            </a:r>
            <a:r>
              <a:rPr lang="zh-CN" altLang="en-US" b="1" dirty="0" smtClean="0">
                <a:solidFill>
                  <a:srgbClr val="0070C0"/>
                </a:solidFill>
              </a:rPr>
              <a:t>值。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 err="1"/>
              <a:t>turtle.colormode</a:t>
            </a:r>
            <a:r>
              <a:rPr lang="en-US" altLang="zh-CN" b="1" dirty="0"/>
              <a:t>(mode)</a:t>
            </a:r>
            <a:r>
              <a:rPr lang="en-US" altLang="zh-CN" dirty="0"/>
              <a:t> </a:t>
            </a:r>
          </a:p>
          <a:p>
            <a:r>
              <a:rPr lang="zh-CN" altLang="en-US" b="1" dirty="0" smtClean="0"/>
              <a:t>参数</a:t>
            </a:r>
            <a:r>
              <a:rPr lang="en-US" altLang="zh-CN" b="1" dirty="0" smtClean="0"/>
              <a:t>mode</a:t>
            </a:r>
            <a:r>
              <a:rPr lang="zh-CN" altLang="en-US" b="1" dirty="0" smtClean="0"/>
              <a:t>可以取值如下：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 smtClean="0"/>
              <a:t>  - </a:t>
            </a:r>
            <a:r>
              <a:rPr lang="en-US" altLang="zh-CN" b="1" dirty="0"/>
              <a:t>1.0</a:t>
            </a:r>
            <a:r>
              <a:rPr lang="zh-CN" altLang="en-US" b="1" dirty="0"/>
              <a:t>： </a:t>
            </a:r>
            <a:r>
              <a:rPr lang="en-US" altLang="zh-CN" b="1" dirty="0"/>
              <a:t>RGB</a:t>
            </a:r>
            <a:r>
              <a:rPr lang="zh-CN" altLang="en-US" b="1" dirty="0"/>
              <a:t>小数值</a:t>
            </a:r>
            <a:r>
              <a:rPr lang="zh-CN" altLang="en-US" b="1" dirty="0" smtClean="0"/>
              <a:t>模式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  - </a:t>
            </a:r>
            <a:r>
              <a:rPr lang="en-US" altLang="zh-CN" b="1" dirty="0"/>
              <a:t>255</a:t>
            </a:r>
            <a:r>
              <a:rPr lang="zh-CN" altLang="en-US" b="1" dirty="0"/>
              <a:t>： </a:t>
            </a:r>
            <a:r>
              <a:rPr lang="en-US" altLang="zh-CN" b="1" dirty="0"/>
              <a:t>RGB</a:t>
            </a:r>
            <a:r>
              <a:rPr lang="zh-CN" altLang="en-US" b="1" dirty="0"/>
              <a:t>整数值模式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49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lang="en-US" altLang="zh-CN" b="1" dirty="0" smtClean="0"/>
              <a:t>turtle</a:t>
            </a:r>
            <a:r>
              <a:rPr lang="zh-CN" altLang="en-US" b="1" dirty="0"/>
              <a:t>库的海龟绘图</a:t>
            </a:r>
            <a:r>
              <a:rPr lang="zh-CN" altLang="en-US" b="1" dirty="0" smtClean="0"/>
              <a:t>法</a:t>
            </a:r>
            <a:endParaRPr lang="en-US" altLang="zh-CN" b="1" dirty="0" smtClean="0"/>
          </a:p>
          <a:p>
            <a:pPr>
              <a:lnSpc>
                <a:spcPct val="160000"/>
              </a:lnSpc>
              <a:buFontTx/>
              <a:buChar char="-"/>
            </a:pPr>
            <a:r>
              <a:rPr lang="en-US" altLang="zh-CN" b="1" dirty="0" err="1" smtClean="0"/>
              <a:t>turtle.setup</a:t>
            </a:r>
            <a:r>
              <a:rPr lang="en-US" altLang="zh-CN" b="1" dirty="0"/>
              <a:t>()</a:t>
            </a:r>
            <a:r>
              <a:rPr lang="zh-CN" altLang="en-US" b="1" dirty="0"/>
              <a:t>调整绘图窗体在电脑屏幕中的</a:t>
            </a:r>
            <a:r>
              <a:rPr lang="zh-CN" altLang="en-US" b="1" dirty="0" smtClean="0"/>
              <a:t>布局</a:t>
            </a:r>
            <a:endParaRPr lang="en-US" altLang="zh-CN" b="1" dirty="0" smtClean="0"/>
          </a:p>
          <a:p>
            <a:pPr>
              <a:lnSpc>
                <a:spcPct val="160000"/>
              </a:lnSpc>
              <a:buFontTx/>
              <a:buChar char="-"/>
            </a:pPr>
            <a:r>
              <a:rPr lang="zh-CN" altLang="en-US" b="1" dirty="0" smtClean="0"/>
              <a:t>绝对坐标</a:t>
            </a:r>
            <a:r>
              <a:rPr lang="en-US" altLang="zh-CN" b="1" dirty="0"/>
              <a:t>&amp;</a:t>
            </a:r>
            <a:r>
              <a:rPr lang="zh-CN" altLang="en-US" b="1" dirty="0"/>
              <a:t>海龟</a:t>
            </a:r>
            <a:r>
              <a:rPr lang="zh-CN" altLang="en-US" b="1" dirty="0" smtClean="0"/>
              <a:t>坐标</a:t>
            </a:r>
            <a:endParaRPr lang="en-US" altLang="zh-CN" b="1" dirty="0" smtClean="0"/>
          </a:p>
          <a:p>
            <a:pPr>
              <a:lnSpc>
                <a:spcPct val="160000"/>
              </a:lnSpc>
              <a:buFontTx/>
              <a:buChar char="-"/>
            </a:pPr>
            <a:r>
              <a:rPr lang="zh-CN" altLang="en-US" b="1" dirty="0" smtClean="0"/>
              <a:t>绝对</a:t>
            </a:r>
            <a:r>
              <a:rPr lang="zh-CN" altLang="en-US" b="1" dirty="0"/>
              <a:t>角度</a:t>
            </a:r>
            <a:r>
              <a:rPr lang="en-US" altLang="zh-CN" b="1" dirty="0"/>
              <a:t>&amp;</a:t>
            </a:r>
            <a:r>
              <a:rPr lang="zh-CN" altLang="en-US" b="1" dirty="0"/>
              <a:t>海龟</a:t>
            </a:r>
            <a:r>
              <a:rPr lang="zh-CN" altLang="en-US" b="1" dirty="0" smtClean="0"/>
              <a:t>角度</a:t>
            </a:r>
            <a:endParaRPr lang="en-US" altLang="zh-CN" b="1" dirty="0" smtClean="0"/>
          </a:p>
          <a:p>
            <a:pPr>
              <a:lnSpc>
                <a:spcPct val="160000"/>
              </a:lnSpc>
              <a:buFontTx/>
              <a:buChar char="-"/>
            </a:pPr>
            <a:r>
              <a:rPr lang="en-US" altLang="zh-CN" b="1" dirty="0"/>
              <a:t> </a:t>
            </a:r>
            <a:r>
              <a:rPr lang="en-US" altLang="zh-CN" b="1" dirty="0"/>
              <a:t>RGB</a:t>
            </a:r>
            <a:r>
              <a:rPr lang="zh-CN" altLang="en-US" b="1" dirty="0"/>
              <a:t>色彩体系，整数值</a:t>
            </a:r>
            <a:r>
              <a:rPr lang="en-US" altLang="zh-CN" b="1" dirty="0"/>
              <a:t>&amp;</a:t>
            </a:r>
            <a:r>
              <a:rPr lang="zh-CN" altLang="en-US" b="1" dirty="0"/>
              <a:t>小数值，色彩模式切换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35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2.4 turtle</a:t>
            </a:r>
            <a:r>
              <a:rPr lang="zh-CN" altLang="en-US" b="1" dirty="0"/>
              <a:t>程序语法元素分析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hlinkClick r:id="rId2" action="ppaction://hlinksldjump"/>
              </a:rPr>
              <a:t>- </a:t>
            </a:r>
            <a:r>
              <a:rPr lang="zh-CN" altLang="en-US" b="1" dirty="0">
                <a:hlinkClick r:id="rId2" action="ppaction://hlinksldjump"/>
              </a:rPr>
              <a:t>库</a:t>
            </a:r>
            <a:r>
              <a:rPr lang="zh-CN" altLang="en-US" b="1" dirty="0" smtClean="0">
                <a:hlinkClick r:id="rId2" action="ppaction://hlinksldjump"/>
              </a:rPr>
              <a:t>引用方法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hlinkClick r:id="rId3" action="ppaction://hlinksldjump"/>
              </a:rPr>
              <a:t>- Turtle</a:t>
            </a:r>
            <a:r>
              <a:rPr lang="zh-CN" altLang="en-US" b="1" dirty="0" smtClean="0">
                <a:hlinkClick r:id="rId3" action="ppaction://hlinksldjump"/>
              </a:rPr>
              <a:t>画笔的属性设置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>
                <a:hlinkClick r:id="rId4" action="ppaction://hlinksldjump"/>
              </a:rPr>
              <a:t>- turtle</a:t>
            </a:r>
            <a:r>
              <a:rPr lang="zh-CN" altLang="en-US" b="1" dirty="0">
                <a:hlinkClick r:id="rId4" action="ppaction://hlinksldjump"/>
              </a:rPr>
              <a:t>画笔控制函数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>
                <a:hlinkClick r:id="rId5" action="ppaction://hlinksldjump"/>
              </a:rPr>
              <a:t>- turtle</a:t>
            </a:r>
            <a:r>
              <a:rPr lang="zh-CN" altLang="en-US" b="1" dirty="0">
                <a:hlinkClick r:id="rId5" action="ppaction://hlinksldjump"/>
              </a:rPr>
              <a:t>运动控制函数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>
                <a:hlinkClick r:id="rId6" action="ppaction://hlinksldjump"/>
              </a:rPr>
              <a:t>- turtle</a:t>
            </a:r>
            <a:r>
              <a:rPr lang="zh-CN" altLang="en-US" b="1" dirty="0">
                <a:hlinkClick r:id="rId6" action="ppaction://hlinksldjump"/>
              </a:rPr>
              <a:t>方向控制函数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>
                <a:hlinkClick r:id="rId7" action="ppaction://hlinksldjump"/>
              </a:rPr>
              <a:t>- </a:t>
            </a:r>
            <a:r>
              <a:rPr lang="en-US" altLang="zh-CN" b="1" dirty="0" smtClean="0">
                <a:hlinkClick r:id="rId7" action="ppaction://hlinksldjump"/>
              </a:rPr>
              <a:t>range()</a:t>
            </a:r>
            <a:r>
              <a:rPr lang="zh-CN" altLang="en-US" b="1" dirty="0" smtClean="0">
                <a:hlinkClick r:id="rId7" action="ppaction://hlinksldjump"/>
              </a:rPr>
              <a:t>函数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6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1.</a:t>
            </a:r>
            <a:r>
              <a:rPr lang="zh-CN" altLang="en-US" b="1" dirty="0" smtClean="0"/>
              <a:t>引用库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zh-CN" altLang="en-US" b="1" dirty="0" smtClean="0"/>
              <a:t>使用</a:t>
            </a:r>
            <a:r>
              <a:rPr lang="en-US" altLang="zh-CN" b="1" dirty="0"/>
              <a:t>import</a:t>
            </a:r>
            <a:r>
              <a:rPr lang="zh-CN" altLang="en-US" b="1" dirty="0"/>
              <a:t>保留字完成</a:t>
            </a:r>
            <a:r>
              <a:rPr lang="zh-CN" altLang="en-US" b="1" dirty="0" smtClean="0"/>
              <a:t>，用法：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import   &lt;</a:t>
            </a:r>
            <a:r>
              <a:rPr lang="zh-CN" altLang="en-US" b="1" dirty="0">
                <a:solidFill>
                  <a:srgbClr val="FF0000"/>
                </a:solidFill>
              </a:rPr>
              <a:t>库名</a:t>
            </a:r>
            <a:r>
              <a:rPr lang="en-US" altLang="zh-CN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zh-CN" altLang="en-US" b="1" dirty="0" smtClean="0"/>
              <a:t>函数调用如下：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&lt;</a:t>
            </a:r>
            <a:r>
              <a:rPr lang="zh-CN" altLang="en-US" b="1" dirty="0">
                <a:solidFill>
                  <a:srgbClr val="FF0000"/>
                </a:solidFill>
              </a:rPr>
              <a:t>库名</a:t>
            </a:r>
            <a:r>
              <a:rPr lang="en-US" altLang="zh-CN" b="1" dirty="0">
                <a:solidFill>
                  <a:srgbClr val="FF0000"/>
                </a:solidFill>
              </a:rPr>
              <a:t>&gt;.&lt;</a:t>
            </a:r>
            <a:r>
              <a:rPr lang="zh-CN" altLang="en-US" b="1" dirty="0">
                <a:solidFill>
                  <a:srgbClr val="FF0000"/>
                </a:solidFill>
              </a:rPr>
              <a:t>函数名</a:t>
            </a:r>
            <a:r>
              <a:rPr lang="en-US" altLang="zh-CN" b="1" dirty="0">
                <a:solidFill>
                  <a:srgbClr val="FF0000"/>
                </a:solidFill>
              </a:rPr>
              <a:t>&gt;(&lt;</a:t>
            </a:r>
            <a:r>
              <a:rPr lang="zh-CN" altLang="en-US" b="1" dirty="0">
                <a:solidFill>
                  <a:srgbClr val="FF0000"/>
                </a:solidFill>
              </a:rPr>
              <a:t>函数参数</a:t>
            </a:r>
            <a:r>
              <a:rPr lang="en-US" altLang="zh-CN" b="1" dirty="0">
                <a:solidFill>
                  <a:srgbClr val="FF0000"/>
                </a:solidFill>
              </a:rPr>
              <a:t>&gt;)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br>
              <a:rPr lang="zh-CN" altLang="en-US" dirty="0">
                <a:solidFill>
                  <a:srgbClr val="FF0000"/>
                </a:solidFill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7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</a:t>
            </a:r>
            <a:r>
              <a:rPr lang="zh-CN" altLang="en-US" dirty="0"/>
              <a:t>更多用法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使用</a:t>
            </a:r>
            <a:r>
              <a:rPr lang="en-US" altLang="zh-CN" b="1" dirty="0"/>
              <a:t>from</a:t>
            </a:r>
            <a:r>
              <a:rPr lang="zh-CN" altLang="zh-CN" b="1" dirty="0"/>
              <a:t>和</a:t>
            </a:r>
            <a:r>
              <a:rPr lang="en-US" altLang="zh-CN" b="1" dirty="0"/>
              <a:t>import</a:t>
            </a:r>
            <a:r>
              <a:rPr lang="zh-CN" altLang="zh-CN" b="1" dirty="0"/>
              <a:t>保留字共同完成</a:t>
            </a:r>
            <a:r>
              <a:rPr lang="zh-CN" altLang="zh-CN" b="1" dirty="0" smtClean="0"/>
              <a:t>：</a:t>
            </a:r>
            <a:endParaRPr lang="en-US" altLang="zh-CN" b="1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from </a:t>
            </a:r>
            <a:r>
              <a:rPr lang="en-US" altLang="zh-CN" b="1" dirty="0">
                <a:solidFill>
                  <a:srgbClr val="FF0000"/>
                </a:solidFill>
              </a:rPr>
              <a:t>&lt;</a:t>
            </a:r>
            <a:r>
              <a:rPr lang="zh-CN" altLang="zh-CN" b="1" dirty="0">
                <a:solidFill>
                  <a:srgbClr val="FF0000"/>
                </a:solidFill>
              </a:rPr>
              <a:t>库名</a:t>
            </a:r>
            <a:r>
              <a:rPr lang="en-US" altLang="zh-CN" b="1" dirty="0">
                <a:solidFill>
                  <a:srgbClr val="FF0000"/>
                </a:solidFill>
              </a:rPr>
              <a:t>&gt; import &lt;</a:t>
            </a:r>
            <a:r>
              <a:rPr lang="zh-CN" altLang="zh-CN" b="1" dirty="0">
                <a:solidFill>
                  <a:srgbClr val="FF0000"/>
                </a:solidFill>
              </a:rPr>
              <a:t>函数名</a:t>
            </a:r>
            <a:r>
              <a:rPr lang="en-US" altLang="zh-CN" b="1" dirty="0">
                <a:solidFill>
                  <a:srgbClr val="FF0000"/>
                </a:solidFill>
              </a:rPr>
              <a:t>&gt; </a:t>
            </a:r>
            <a:r>
              <a:rPr lang="zh-CN" altLang="zh-CN" b="1" dirty="0" smtClean="0"/>
              <a:t>或</a:t>
            </a:r>
            <a:endParaRPr lang="en-US" altLang="zh-CN" b="1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from </a:t>
            </a:r>
            <a:r>
              <a:rPr lang="en-US" altLang="zh-CN" b="1" dirty="0">
                <a:solidFill>
                  <a:srgbClr val="FF0000"/>
                </a:solidFill>
              </a:rPr>
              <a:t>&lt;</a:t>
            </a:r>
            <a:r>
              <a:rPr lang="zh-CN" altLang="zh-CN" b="1" dirty="0">
                <a:solidFill>
                  <a:srgbClr val="FF0000"/>
                </a:solidFill>
              </a:rPr>
              <a:t>库名</a:t>
            </a:r>
            <a:r>
              <a:rPr lang="en-US" altLang="zh-CN" b="1" dirty="0">
                <a:solidFill>
                  <a:srgbClr val="FF0000"/>
                </a:solidFill>
              </a:rPr>
              <a:t>&gt; </a:t>
            </a:r>
            <a:r>
              <a:rPr lang="en-US" altLang="zh-CN" b="1" dirty="0" smtClean="0">
                <a:solidFill>
                  <a:srgbClr val="FF0000"/>
                </a:solidFill>
              </a:rPr>
              <a:t>import  </a:t>
            </a:r>
            <a:r>
              <a:rPr lang="en-US" altLang="zh-CN" b="1" dirty="0">
                <a:solidFill>
                  <a:srgbClr val="FF0000"/>
                </a:solidFill>
              </a:rPr>
              <a:t>*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b="1" dirty="0" smtClean="0"/>
              <a:t>采用</a:t>
            </a:r>
            <a:r>
              <a:rPr lang="en-US" altLang="zh-CN" b="1" dirty="0"/>
              <a:t>&lt;</a:t>
            </a:r>
            <a:r>
              <a:rPr lang="zh-CN" altLang="zh-CN" b="1" dirty="0"/>
              <a:t>函数名</a:t>
            </a:r>
            <a:r>
              <a:rPr lang="en-US" altLang="zh-CN" b="1" dirty="0"/>
              <a:t>&gt;(&lt;</a:t>
            </a:r>
            <a:r>
              <a:rPr lang="zh-CN" altLang="zh-CN" b="1" dirty="0"/>
              <a:t>函数参数</a:t>
            </a:r>
            <a:r>
              <a:rPr lang="en-US" altLang="zh-CN" b="1" dirty="0"/>
              <a:t>&gt;)</a:t>
            </a:r>
            <a:r>
              <a:rPr lang="zh-CN" altLang="zh-CN" b="1" dirty="0"/>
              <a:t>编码风格。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20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深入理解</a:t>
            </a:r>
            <a:r>
              <a:rPr lang="en-US" altLang="zh-CN" dirty="0"/>
              <a:t>Python</a:t>
            </a:r>
            <a:r>
              <a:rPr lang="zh-CN" altLang="en-US" dirty="0"/>
              <a:t>语言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zh-CN" altLang="en-US" b="1" dirty="0" smtClean="0">
                <a:hlinkClick r:id="rId2" action="ppaction://hlinksldjump"/>
              </a:rPr>
              <a:t>编程语言的江湖</a:t>
            </a:r>
            <a:endParaRPr lang="en-US" altLang="zh-CN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zh-CN" b="1" dirty="0" smtClean="0">
                <a:hlinkClick r:id="rId3" action="ppaction://hlinksldjump"/>
              </a:rPr>
              <a:t>Python</a:t>
            </a:r>
            <a:r>
              <a:rPr lang="zh-CN" altLang="en-US" b="1" dirty="0">
                <a:hlinkClick r:id="rId3" action="ppaction://hlinksldjump"/>
              </a:rPr>
              <a:t>语言的</a:t>
            </a:r>
            <a:r>
              <a:rPr lang="zh-CN" altLang="en-US" b="1" dirty="0" smtClean="0">
                <a:hlinkClick r:id="rId3" action="ppaction://hlinksldjump"/>
              </a:rPr>
              <a:t>特点</a:t>
            </a:r>
            <a:endParaRPr lang="en-US" altLang="zh-CN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zh-CN" dirty="0" smtClean="0">
                <a:hlinkClick r:id="rId4" action="ppaction://hlinksldjump"/>
              </a:rPr>
              <a:t>"</a:t>
            </a:r>
            <a:r>
              <a:rPr lang="zh-CN" altLang="en-US" b="1" dirty="0">
                <a:hlinkClick r:id="rId4" action="ppaction://hlinksldjump"/>
              </a:rPr>
              <a:t>超级语言</a:t>
            </a:r>
            <a:r>
              <a:rPr lang="en-US" altLang="zh-CN" dirty="0">
                <a:hlinkClick r:id="rId4" action="ppaction://hlinksldjump"/>
              </a:rPr>
              <a:t>"</a:t>
            </a:r>
            <a:r>
              <a:rPr lang="zh-CN" altLang="en-US" b="1" dirty="0">
                <a:hlinkClick r:id="rId4" action="ppaction://hlinksldjump"/>
              </a:rPr>
              <a:t>的诞生</a:t>
            </a:r>
            <a:r>
              <a:rPr lang="zh-CN" altLang="en-US" dirty="0">
                <a:hlinkClick r:id="rId4" action="ppaction://hlinksldjump"/>
              </a:rPr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67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import</a:t>
            </a:r>
            <a:r>
              <a:rPr lang="zh-CN" altLang="en-US" dirty="0" smtClean="0"/>
              <a:t>的第三种用法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使用</a:t>
            </a:r>
            <a:r>
              <a:rPr lang="en-US" altLang="zh-CN" b="1" dirty="0"/>
              <a:t>import</a:t>
            </a:r>
            <a:r>
              <a:rPr lang="zh-CN" altLang="en-US" b="1" dirty="0"/>
              <a:t>和</a:t>
            </a:r>
            <a:r>
              <a:rPr lang="en-US" altLang="zh-CN" b="1" dirty="0"/>
              <a:t>as</a:t>
            </a:r>
            <a:r>
              <a:rPr lang="zh-CN" altLang="en-US" b="1" dirty="0"/>
              <a:t>保留字共同</a:t>
            </a:r>
            <a:r>
              <a:rPr lang="zh-CN" altLang="en-US" b="1" dirty="0" smtClean="0"/>
              <a:t>完成：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import </a:t>
            </a:r>
            <a:r>
              <a:rPr lang="en-US" altLang="zh-CN" b="1" dirty="0">
                <a:solidFill>
                  <a:srgbClr val="FF0000"/>
                </a:solidFill>
              </a:rPr>
              <a:t>&lt;</a:t>
            </a:r>
            <a:r>
              <a:rPr lang="zh-CN" altLang="en-US" b="1" dirty="0">
                <a:solidFill>
                  <a:srgbClr val="FF0000"/>
                </a:solidFill>
              </a:rPr>
              <a:t>库名</a:t>
            </a:r>
            <a:r>
              <a:rPr lang="en-US" altLang="zh-CN" b="1" dirty="0">
                <a:solidFill>
                  <a:srgbClr val="FF0000"/>
                </a:solidFill>
              </a:rPr>
              <a:t>&gt; as &lt;</a:t>
            </a:r>
            <a:r>
              <a:rPr lang="zh-CN" altLang="en-US" b="1" dirty="0">
                <a:solidFill>
                  <a:srgbClr val="FF0000"/>
                </a:solidFill>
              </a:rPr>
              <a:t>库别名</a:t>
            </a:r>
            <a:r>
              <a:rPr lang="en-US" altLang="zh-CN" b="1" dirty="0" smtClean="0">
                <a:solidFill>
                  <a:srgbClr val="FF0000"/>
                </a:solidFill>
              </a:rPr>
              <a:t>&gt; 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/>
              <a:t>采用</a:t>
            </a:r>
            <a:r>
              <a:rPr lang="en-US" altLang="zh-CN" b="1" dirty="0" smtClean="0"/>
              <a:t>&lt;</a:t>
            </a:r>
            <a:r>
              <a:rPr lang="zh-CN" altLang="en-US" b="1" dirty="0"/>
              <a:t>库别名</a:t>
            </a:r>
            <a:r>
              <a:rPr lang="en-US" altLang="zh-CN" b="1" dirty="0"/>
              <a:t>&gt;.&lt;</a:t>
            </a:r>
            <a:r>
              <a:rPr lang="zh-CN" altLang="en-US" b="1" dirty="0"/>
              <a:t>函数名</a:t>
            </a:r>
            <a:r>
              <a:rPr lang="en-US" altLang="zh-CN" b="1" dirty="0"/>
              <a:t>&gt;(&lt;</a:t>
            </a:r>
            <a:r>
              <a:rPr lang="zh-CN" altLang="en-US" b="1" dirty="0"/>
              <a:t>函数参数</a:t>
            </a:r>
            <a:r>
              <a:rPr lang="en-US" altLang="zh-CN" b="1" dirty="0"/>
              <a:t>&gt;)</a:t>
            </a:r>
            <a:r>
              <a:rPr lang="zh-CN" altLang="en-US" dirty="0"/>
              <a:t> </a:t>
            </a:r>
            <a:r>
              <a:rPr lang="zh-CN" altLang="en-US" dirty="0" smtClean="0"/>
              <a:t>编码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64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2.turtle</a:t>
            </a:r>
            <a:r>
              <a:rPr lang="zh-CN" altLang="en-US" dirty="0" smtClean="0"/>
              <a:t>画笔的属性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51411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b="1" dirty="0"/>
              <a:t>画笔设置后一直有效，直至下次重新</a:t>
            </a:r>
            <a:r>
              <a:rPr lang="zh-CN" altLang="en-US" b="1" dirty="0" smtClean="0"/>
              <a:t>设置</a:t>
            </a:r>
            <a:endParaRPr lang="en-US" altLang="zh-CN" b="1" dirty="0"/>
          </a:p>
          <a:p>
            <a:pPr>
              <a:lnSpc>
                <a:spcPct val="160000"/>
              </a:lnSpc>
            </a:pPr>
            <a:r>
              <a:rPr lang="en-US" altLang="zh-CN" sz="2600" b="1" dirty="0" smtClean="0">
                <a:solidFill>
                  <a:srgbClr val="FF0000"/>
                </a:solidFill>
              </a:rPr>
              <a:t>--</a:t>
            </a:r>
            <a:r>
              <a:rPr lang="en-US" altLang="zh-CN" sz="2600" b="1" dirty="0" err="1" smtClean="0">
                <a:solidFill>
                  <a:srgbClr val="FF0000"/>
                </a:solidFill>
              </a:rPr>
              <a:t>turtle.pensize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(width</a:t>
            </a:r>
            <a:r>
              <a:rPr lang="en-US" altLang="zh-CN" sz="2600" b="1" dirty="0">
                <a:solidFill>
                  <a:srgbClr val="FF0000"/>
                </a:solidFill>
              </a:rPr>
              <a:t>) </a:t>
            </a:r>
            <a:r>
              <a:rPr lang="zh-CN" altLang="en-US" sz="2600" b="1" dirty="0">
                <a:solidFill>
                  <a:srgbClr val="FF0000"/>
                </a:solidFill>
              </a:rPr>
              <a:t>别名       </a:t>
            </a:r>
            <a:r>
              <a:rPr lang="en-US" altLang="zh-CN" sz="2600" b="1" dirty="0" err="1" smtClean="0">
                <a:solidFill>
                  <a:srgbClr val="FF0000"/>
                </a:solidFill>
              </a:rPr>
              <a:t>turtle.width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(width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）</a:t>
            </a:r>
            <a:endParaRPr lang="en-US" altLang="zh-CN" sz="2600" b="1" dirty="0" smtClean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 smtClean="0"/>
              <a:t>画笔</a:t>
            </a:r>
            <a:r>
              <a:rPr lang="zh-CN" altLang="en-US" b="1" dirty="0"/>
              <a:t>宽度，海龟的</a:t>
            </a:r>
            <a:r>
              <a:rPr lang="zh-CN" altLang="en-US" b="1" dirty="0" smtClean="0"/>
              <a:t>腰围</a:t>
            </a:r>
            <a:endParaRPr lang="en-US" altLang="zh-CN" b="1" dirty="0"/>
          </a:p>
          <a:p>
            <a:pPr>
              <a:lnSpc>
                <a:spcPct val="160000"/>
              </a:lnSpc>
            </a:pPr>
            <a:r>
              <a:rPr lang="en-US" altLang="zh-CN" sz="2600" b="1" dirty="0" smtClean="0">
                <a:solidFill>
                  <a:srgbClr val="FF0000"/>
                </a:solidFill>
              </a:rPr>
              <a:t>--</a:t>
            </a:r>
            <a:r>
              <a:rPr lang="en-US" altLang="zh-CN" sz="2600" b="1" dirty="0" err="1">
                <a:solidFill>
                  <a:srgbClr val="FF0000"/>
                </a:solidFill>
              </a:rPr>
              <a:t>turtle.pencolor</a:t>
            </a:r>
            <a:r>
              <a:rPr lang="en-US" altLang="zh-CN" sz="2600" b="1" dirty="0">
                <a:solidFill>
                  <a:srgbClr val="FF0000"/>
                </a:solidFill>
              </a:rPr>
              <a:t>(color) color</a:t>
            </a:r>
            <a:r>
              <a:rPr lang="zh-CN" altLang="en-US" sz="2600" b="1" dirty="0">
                <a:solidFill>
                  <a:srgbClr val="FF0000"/>
                </a:solidFill>
              </a:rPr>
              <a:t>为颜色字符串或</a:t>
            </a:r>
            <a:r>
              <a:rPr lang="en-US" altLang="zh-CN" sz="2600" b="1" dirty="0" err="1">
                <a:solidFill>
                  <a:srgbClr val="FF0000"/>
                </a:solidFill>
              </a:rPr>
              <a:t>r,g,b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值</a:t>
            </a:r>
            <a:endParaRPr lang="en-US" altLang="zh-CN" sz="2600" b="1" dirty="0" smtClean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 smtClean="0"/>
              <a:t>画笔</a:t>
            </a:r>
            <a:r>
              <a:rPr lang="zh-CN" altLang="en-US" b="1" dirty="0"/>
              <a:t>颜色，海龟在涂装 </a:t>
            </a:r>
            <a:endParaRPr lang="en-US" altLang="zh-CN" b="1" dirty="0" smtClean="0"/>
          </a:p>
          <a:p>
            <a:pPr>
              <a:lnSpc>
                <a:spcPct val="160000"/>
              </a:lnSpc>
            </a:pPr>
            <a:r>
              <a:rPr lang="en-US" altLang="zh-CN" dirty="0"/>
              <a:t> </a:t>
            </a:r>
            <a:r>
              <a:rPr lang="en-US" altLang="zh-CN" sz="2600" b="1" dirty="0" err="1">
                <a:solidFill>
                  <a:srgbClr val="FF0000"/>
                </a:solidFill>
              </a:rPr>
              <a:t>turtle.speed</a:t>
            </a:r>
            <a:r>
              <a:rPr lang="en-US" altLang="zh-CN" sz="2600" b="1" dirty="0">
                <a:solidFill>
                  <a:srgbClr val="FF0000"/>
                </a:solidFill>
              </a:rPr>
              <a:t>(speed)</a:t>
            </a:r>
            <a:r>
              <a:rPr lang="zh-CN" altLang="en-US" sz="2600" b="1" dirty="0">
                <a:solidFill>
                  <a:srgbClr val="FF0000"/>
                </a:solidFill>
              </a:rPr>
              <a:t>：设置画笔移动速度，画笔绘制的速度范围</a:t>
            </a:r>
            <a:r>
              <a:rPr lang="en-US" altLang="zh-CN" sz="2600" b="1" dirty="0">
                <a:solidFill>
                  <a:srgbClr val="FF0000"/>
                </a:solidFill>
              </a:rPr>
              <a:t>[0,10]</a:t>
            </a:r>
            <a:r>
              <a:rPr lang="zh-CN" altLang="en-US" sz="2600" b="1" dirty="0">
                <a:solidFill>
                  <a:srgbClr val="FF0000"/>
                </a:solidFill>
              </a:rPr>
              <a:t>整数，数字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越大越快。</a:t>
            </a:r>
            <a:endParaRPr lang="en-US" altLang="zh-CN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3.turtle</a:t>
            </a:r>
            <a:r>
              <a:rPr lang="zh-CN" altLang="en-US" dirty="0"/>
              <a:t>画笔控制函数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/>
              <a:t>画笔操作后一直有效，一般成对出现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-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turtle.penup</a:t>
            </a:r>
            <a:r>
              <a:rPr lang="en-US" altLang="zh-CN" sz="2800" b="1" dirty="0">
                <a:solidFill>
                  <a:srgbClr val="FF0000"/>
                </a:solidFill>
              </a:rPr>
              <a:t>() </a:t>
            </a:r>
            <a:r>
              <a:rPr lang="zh-CN" altLang="en-US" sz="2800" b="1" dirty="0">
                <a:solidFill>
                  <a:srgbClr val="FF0000"/>
                </a:solidFill>
              </a:rPr>
              <a:t>别名 </a:t>
            </a:r>
            <a:r>
              <a:rPr lang="en-US" altLang="zh-CN" sz="2800" b="1" dirty="0" err="1">
                <a:solidFill>
                  <a:srgbClr val="FF0000"/>
                </a:solidFill>
              </a:rPr>
              <a:t>turtle.pu</a:t>
            </a:r>
            <a:r>
              <a:rPr lang="en-US" altLang="zh-CN" sz="2800" b="1" dirty="0">
                <a:solidFill>
                  <a:srgbClr val="FF0000"/>
                </a:solidFill>
              </a:rPr>
              <a:t>()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抬起</a:t>
            </a:r>
            <a:r>
              <a:rPr lang="zh-CN" altLang="en-US" sz="2800" b="1" dirty="0"/>
              <a:t>画笔，海龟在</a:t>
            </a:r>
            <a:r>
              <a:rPr lang="zh-CN" altLang="en-US" sz="2800" b="1" dirty="0" smtClean="0"/>
              <a:t>飞行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-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turtle.pendown</a:t>
            </a:r>
            <a:r>
              <a:rPr lang="en-US" altLang="zh-CN" sz="2800" b="1" dirty="0">
                <a:solidFill>
                  <a:srgbClr val="FF0000"/>
                </a:solidFill>
              </a:rPr>
              <a:t>() </a:t>
            </a:r>
            <a:r>
              <a:rPr lang="zh-CN" altLang="en-US" sz="2800" b="1" dirty="0">
                <a:solidFill>
                  <a:srgbClr val="FF0000"/>
                </a:solidFill>
              </a:rPr>
              <a:t>别名 </a:t>
            </a:r>
            <a:r>
              <a:rPr lang="en-US" altLang="zh-CN" sz="2800" b="1" dirty="0" err="1">
                <a:solidFill>
                  <a:srgbClr val="FF0000"/>
                </a:solidFill>
              </a:rPr>
              <a:t>turtle.pd</a:t>
            </a:r>
            <a:r>
              <a:rPr lang="en-US" altLang="zh-CN" sz="2800" b="1" dirty="0">
                <a:solidFill>
                  <a:srgbClr val="FF0000"/>
                </a:solidFill>
              </a:rPr>
              <a:t>()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落下</a:t>
            </a:r>
            <a:r>
              <a:rPr lang="zh-CN" altLang="en-US" sz="2800" b="1" dirty="0"/>
              <a:t>画笔，海龟在爬行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，能留下痕迹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5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3.turtle</a:t>
            </a:r>
            <a:r>
              <a:rPr lang="zh-CN" altLang="en-US" dirty="0"/>
              <a:t>画笔控制函数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Turtle.pencolor</a:t>
            </a:r>
            <a:r>
              <a:rPr lang="en-US" altLang="zh-CN" sz="2800" dirty="0" smtClean="0">
                <a:solidFill>
                  <a:srgbClr val="FF0000"/>
                </a:solidFill>
              </a:rPr>
              <a:t>(color):</a:t>
            </a:r>
            <a:r>
              <a:rPr lang="zh-CN" altLang="en-US" sz="2800" b="1" dirty="0"/>
              <a:t>设置</a:t>
            </a:r>
            <a:r>
              <a:rPr lang="zh-CN" altLang="en-US" sz="2800" b="1" dirty="0"/>
              <a:t>画笔的颜色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turtle.fillcolor</a:t>
            </a:r>
            <a:r>
              <a:rPr lang="en-US" altLang="zh-CN" sz="2800" dirty="0" smtClean="0">
                <a:solidFill>
                  <a:srgbClr val="FF0000"/>
                </a:solidFill>
              </a:rPr>
              <a:t>(color)</a:t>
            </a:r>
            <a:r>
              <a:rPr lang="zh-CN" altLang="en-US" sz="2800" dirty="0" smtClean="0"/>
              <a:t>：</a:t>
            </a:r>
            <a:r>
              <a:rPr lang="zh-CN" altLang="en-US" sz="2800" b="1" dirty="0"/>
              <a:t>绘制图形的填充颜色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turtle.color</a:t>
            </a:r>
            <a:r>
              <a:rPr lang="en-US" altLang="zh-CN" sz="2800" dirty="0" smtClean="0">
                <a:solidFill>
                  <a:srgbClr val="FF0000"/>
                </a:solidFill>
              </a:rPr>
              <a:t>(color1</a:t>
            </a:r>
            <a:r>
              <a:rPr lang="en-US" altLang="zh-CN" sz="2800" dirty="0">
                <a:solidFill>
                  <a:srgbClr val="FF0000"/>
                </a:solidFill>
              </a:rPr>
              <a:t>, color2)</a:t>
            </a:r>
            <a:r>
              <a:rPr lang="zh-CN" altLang="en-US" sz="2800" dirty="0" smtClean="0">
                <a:solidFill>
                  <a:srgbClr val="4F4F4F"/>
                </a:solidFill>
              </a:rPr>
              <a:t>：</a:t>
            </a:r>
            <a:r>
              <a:rPr lang="zh-CN" altLang="en-US" sz="2800" b="1" dirty="0"/>
              <a:t>同时设置</a:t>
            </a:r>
            <a:r>
              <a:rPr lang="en-US" altLang="zh-CN" sz="2800" b="1" dirty="0" err="1"/>
              <a:t>pencolor</a:t>
            </a:r>
            <a:r>
              <a:rPr lang="en-US" altLang="zh-CN" sz="2800" b="1" dirty="0"/>
              <a:t>=color1, </a:t>
            </a:r>
            <a:r>
              <a:rPr lang="en-US" altLang="zh-CN" sz="2800" b="1" dirty="0" err="1" smtClean="0"/>
              <a:t>fillcolor</a:t>
            </a:r>
            <a:r>
              <a:rPr lang="en-US" altLang="zh-CN" sz="2800" b="1" dirty="0" smtClean="0"/>
              <a:t>=color2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turtle.begin_fill</a:t>
            </a:r>
            <a:r>
              <a:rPr lang="en-US" altLang="zh-CN" sz="2800" dirty="0" smtClean="0">
                <a:solidFill>
                  <a:srgbClr val="FF0000"/>
                </a:solidFill>
              </a:rPr>
              <a:t>()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b="1" dirty="0"/>
              <a:t>准备开始填充</a:t>
            </a:r>
            <a:r>
              <a:rPr lang="zh-CN" altLang="en-US" sz="2800" b="1" dirty="0" smtClean="0"/>
              <a:t>图形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turtle.end_fill</a:t>
            </a:r>
            <a:r>
              <a:rPr lang="en-US" altLang="zh-CN" sz="2800" dirty="0" smtClean="0">
                <a:solidFill>
                  <a:srgbClr val="FF0000"/>
                </a:solidFill>
              </a:rPr>
              <a:t>()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b="1" dirty="0"/>
              <a:t>填充</a:t>
            </a:r>
            <a:r>
              <a:rPr lang="zh-CN" altLang="en-US" sz="2800" b="1" dirty="0" smtClean="0"/>
              <a:t>完成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FF0000"/>
                </a:solidFill>
              </a:rPr>
              <a:t>turtle.done</a:t>
            </a:r>
            <a:r>
              <a:rPr lang="en-US" altLang="zh-CN" sz="2800" dirty="0" smtClean="0">
                <a:solidFill>
                  <a:srgbClr val="FF0000"/>
                </a:solidFill>
              </a:rPr>
              <a:t>():</a:t>
            </a:r>
            <a:r>
              <a:rPr lang="zh-CN" altLang="en-US" sz="2800" b="1" dirty="0"/>
              <a:t>停止画笔绘制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但绘图窗体不关闭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Turtle</a:t>
            </a:r>
            <a:r>
              <a:rPr lang="zh-CN" altLang="en-US" dirty="0" smtClean="0"/>
              <a:t>的颜色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600" b="1" dirty="0" err="1" smtClean="0"/>
              <a:t>turtle.pencolor</a:t>
            </a:r>
            <a:r>
              <a:rPr lang="en-US" altLang="zh-CN" sz="2600" b="1" dirty="0" smtClean="0"/>
              <a:t>(color)</a:t>
            </a:r>
            <a:r>
              <a:rPr lang="zh-CN" altLang="en-US" sz="2600" b="1" dirty="0" smtClean="0"/>
              <a:t>或者</a:t>
            </a:r>
            <a:r>
              <a:rPr lang="en-US" altLang="zh-CN" sz="2600" b="1" dirty="0" err="1" smtClean="0"/>
              <a:t>turtle.color</a:t>
            </a:r>
            <a:r>
              <a:rPr lang="en-US" altLang="zh-CN" sz="2600" b="1" dirty="0" smtClean="0"/>
              <a:t>(color1,color2)</a:t>
            </a:r>
            <a:r>
              <a:rPr lang="zh-CN" altLang="en-US" sz="2600" b="1" dirty="0" smtClean="0"/>
              <a:t>的参数</a:t>
            </a:r>
            <a:r>
              <a:rPr lang="zh-CN" altLang="en-US" sz="2600" b="1" dirty="0"/>
              <a:t>可</a:t>
            </a:r>
            <a:r>
              <a:rPr lang="zh-CN" altLang="en-US" sz="2600" b="1" dirty="0" smtClean="0"/>
              <a:t>以</a:t>
            </a:r>
            <a:r>
              <a:rPr lang="zh-CN" altLang="en-US" sz="2600" b="1" dirty="0"/>
              <a:t>有三种形式</a:t>
            </a:r>
            <a:r>
              <a:rPr lang="zh-CN" altLang="en-US" sz="2600" dirty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颜色字符串 ： </a:t>
            </a:r>
            <a:r>
              <a:rPr lang="en-US" altLang="zh-CN" sz="2400" b="1" dirty="0" err="1"/>
              <a:t>turtle.pencolor</a:t>
            </a:r>
            <a:r>
              <a:rPr lang="en-US" altLang="zh-CN" sz="2400" b="1" dirty="0"/>
              <a:t>("purple")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 smtClean="0"/>
              <a:t>RGB</a:t>
            </a:r>
            <a:r>
              <a:rPr lang="zh-CN" altLang="en-US" sz="2400" b="1" dirty="0"/>
              <a:t>的小数值： </a:t>
            </a:r>
            <a:r>
              <a:rPr lang="en-US" altLang="zh-CN" sz="2400" b="1" dirty="0" err="1"/>
              <a:t>turtle.pencolor</a:t>
            </a:r>
            <a:r>
              <a:rPr lang="en-US" altLang="zh-CN" sz="2400" b="1" dirty="0"/>
              <a:t>(0.63, 0.13, </a:t>
            </a:r>
            <a:r>
              <a:rPr lang="en-US" altLang="zh-CN" sz="2400" b="1" dirty="0" smtClean="0"/>
              <a:t>0.94)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 smtClean="0"/>
              <a:t>RGB</a:t>
            </a:r>
            <a:r>
              <a:rPr lang="zh-CN" altLang="en-US" sz="2400" b="1" dirty="0" smtClean="0"/>
              <a:t>的整数值： </a:t>
            </a:r>
            <a:r>
              <a:rPr lang="en-US" altLang="zh-CN" sz="2400" b="1" dirty="0" err="1" smtClean="0"/>
              <a:t>turtle.pencolor</a:t>
            </a:r>
            <a:r>
              <a:rPr lang="en-US" altLang="zh-CN" sz="2400" b="1" dirty="0" smtClean="0"/>
              <a:t>(125,125,0)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0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3.turtle</a:t>
            </a:r>
            <a:r>
              <a:rPr lang="zh-CN" altLang="en-US" dirty="0"/>
              <a:t>运动控制函数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500" b="1" dirty="0">
                <a:solidFill>
                  <a:srgbClr val="0070C0"/>
                </a:solidFill>
              </a:rPr>
              <a:t>控制海龟行进：走直线 </a:t>
            </a:r>
            <a:r>
              <a:rPr lang="en-US" altLang="zh-CN" sz="2500" b="1" dirty="0">
                <a:solidFill>
                  <a:srgbClr val="0070C0"/>
                </a:solidFill>
              </a:rPr>
              <a:t>&amp; </a:t>
            </a:r>
            <a:r>
              <a:rPr lang="zh-CN" altLang="en-US" sz="2500" b="1" dirty="0">
                <a:solidFill>
                  <a:srgbClr val="0070C0"/>
                </a:solidFill>
              </a:rPr>
              <a:t>走曲线 </a:t>
            </a:r>
            <a:endParaRPr lang="en-US" altLang="zh-CN" sz="25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500" b="1" dirty="0" err="1" smtClean="0">
                <a:solidFill>
                  <a:srgbClr val="FF0000"/>
                </a:solidFill>
              </a:rPr>
              <a:t>turtle.forward</a:t>
            </a:r>
            <a:r>
              <a:rPr lang="en-US" altLang="zh-CN" sz="2500" b="1" dirty="0" smtClean="0">
                <a:solidFill>
                  <a:srgbClr val="FF0000"/>
                </a:solidFill>
              </a:rPr>
              <a:t>(d</a:t>
            </a:r>
            <a:r>
              <a:rPr lang="en-US" altLang="zh-CN" sz="2500" b="1" dirty="0">
                <a:solidFill>
                  <a:srgbClr val="FF0000"/>
                </a:solidFill>
              </a:rPr>
              <a:t>) </a:t>
            </a:r>
            <a:r>
              <a:rPr lang="zh-CN" altLang="en-US" sz="2500" b="1" dirty="0">
                <a:solidFill>
                  <a:srgbClr val="FF0000"/>
                </a:solidFill>
              </a:rPr>
              <a:t>别名 </a:t>
            </a:r>
            <a:r>
              <a:rPr lang="en-US" altLang="zh-CN" sz="2500" b="1" dirty="0" err="1">
                <a:solidFill>
                  <a:srgbClr val="FF0000"/>
                </a:solidFill>
              </a:rPr>
              <a:t>turtle.fd</a:t>
            </a:r>
            <a:r>
              <a:rPr lang="en-US" altLang="zh-CN" sz="2500" b="1" dirty="0">
                <a:solidFill>
                  <a:srgbClr val="FF0000"/>
                </a:solidFill>
              </a:rPr>
              <a:t>(d</a:t>
            </a:r>
            <a:r>
              <a:rPr lang="en-US" altLang="zh-CN" sz="25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500" b="1" dirty="0"/>
              <a:t>向前行进，海龟走</a:t>
            </a:r>
            <a:r>
              <a:rPr lang="zh-CN" altLang="en-US" sz="2500" b="1" dirty="0" smtClean="0"/>
              <a:t>直线</a:t>
            </a:r>
            <a:endParaRPr lang="en-US" altLang="zh-CN" sz="25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500" b="1" dirty="0" smtClean="0"/>
              <a:t>- </a:t>
            </a:r>
            <a:r>
              <a:rPr lang="en-US" altLang="zh-CN" sz="2500" b="1" dirty="0"/>
              <a:t>d: </a:t>
            </a:r>
            <a:r>
              <a:rPr lang="zh-CN" altLang="en-US" sz="2500" b="1" dirty="0"/>
              <a:t>行进距离，可以为负数 </a:t>
            </a:r>
            <a:endParaRPr lang="en-US" altLang="zh-CN" sz="2500" b="1" dirty="0" smtClean="0"/>
          </a:p>
          <a:p>
            <a:pPr>
              <a:lnSpc>
                <a:spcPct val="150000"/>
              </a:lnSpc>
            </a:pPr>
            <a:endParaRPr lang="en-US" altLang="zh-CN" sz="25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600" b="1" dirty="0" err="1">
                <a:solidFill>
                  <a:srgbClr val="FF0000"/>
                </a:solidFill>
              </a:rPr>
              <a:t>turtle.circle</a:t>
            </a:r>
            <a:r>
              <a:rPr lang="en-US" altLang="zh-CN" sz="2600" b="1" dirty="0">
                <a:solidFill>
                  <a:srgbClr val="FF0000"/>
                </a:solidFill>
              </a:rPr>
              <a:t>(r,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angle)</a:t>
            </a:r>
            <a:r>
              <a:rPr lang="zh-CN" altLang="en-US" sz="2600" b="1" dirty="0" smtClean="0"/>
              <a:t>根据</a:t>
            </a:r>
            <a:r>
              <a:rPr lang="zh-CN" altLang="en-US" sz="2600" b="1" dirty="0"/>
              <a:t>半径</a:t>
            </a:r>
            <a:r>
              <a:rPr lang="en-US" altLang="zh-CN" sz="2600" b="1" dirty="0"/>
              <a:t>r</a:t>
            </a:r>
            <a:r>
              <a:rPr lang="zh-CN" altLang="en-US" sz="2600" b="1" dirty="0" smtClean="0"/>
              <a:t>绘制</a:t>
            </a:r>
            <a:r>
              <a:rPr lang="en-US" altLang="zh-CN" sz="2600" b="1" dirty="0" smtClean="0"/>
              <a:t>angle</a:t>
            </a:r>
            <a:r>
              <a:rPr lang="zh-CN" altLang="en-US" sz="2600" b="1" dirty="0" smtClean="0"/>
              <a:t>角度</a:t>
            </a:r>
            <a:r>
              <a:rPr lang="zh-CN" altLang="en-US" sz="2600" b="1" dirty="0"/>
              <a:t>的</a:t>
            </a:r>
            <a:r>
              <a:rPr lang="zh-CN" altLang="en-US" sz="2600" b="1" dirty="0" smtClean="0"/>
              <a:t>弧形</a:t>
            </a:r>
            <a:endParaRPr lang="en-US" altLang="zh-CN" sz="2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zh-CN" sz="2600" b="1" dirty="0" smtClean="0"/>
              <a:t>r</a:t>
            </a:r>
            <a:r>
              <a:rPr lang="en-US" altLang="zh-CN" sz="2600" b="1" dirty="0"/>
              <a:t>: </a:t>
            </a:r>
            <a:r>
              <a:rPr lang="zh-CN" altLang="en-US" sz="2600" b="1" dirty="0"/>
              <a:t>默认圆心在海龟左侧</a:t>
            </a:r>
            <a:r>
              <a:rPr lang="en-US" altLang="zh-CN" sz="2600" b="1" dirty="0"/>
              <a:t>r</a:t>
            </a:r>
            <a:r>
              <a:rPr lang="zh-CN" altLang="en-US" sz="2600" b="1" dirty="0"/>
              <a:t>距离的</a:t>
            </a:r>
            <a:r>
              <a:rPr lang="zh-CN" altLang="en-US" sz="2600" b="1" dirty="0" smtClean="0"/>
              <a:t>位置</a:t>
            </a:r>
            <a:r>
              <a:rPr lang="zh-CN" altLang="en-US" sz="2600" b="1" dirty="0"/>
              <a:t>；</a:t>
            </a:r>
            <a:endParaRPr lang="en-US" altLang="zh-CN" sz="2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zh-CN" sz="2600" b="1" dirty="0"/>
              <a:t>angle</a:t>
            </a:r>
            <a:r>
              <a:rPr lang="en-US" altLang="zh-CN" sz="2600" b="1" dirty="0" smtClean="0"/>
              <a:t>: </a:t>
            </a:r>
            <a:r>
              <a:rPr lang="zh-CN" altLang="en-US" sz="2600" b="1" dirty="0"/>
              <a:t>绘制角度，</a:t>
            </a:r>
            <a:r>
              <a:rPr lang="zh-CN" altLang="en-US" sz="2600" b="1" dirty="0" smtClean="0"/>
              <a:t>默认值是</a:t>
            </a:r>
            <a:r>
              <a:rPr lang="en-US" altLang="zh-CN" sz="2600" b="1" dirty="0"/>
              <a:t>360</a:t>
            </a:r>
            <a:r>
              <a:rPr lang="zh-CN" altLang="en-US" sz="2600" b="1" dirty="0"/>
              <a:t>度整圆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67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4.turtle</a:t>
            </a:r>
            <a:r>
              <a:rPr lang="zh-CN" altLang="en-US" dirty="0"/>
              <a:t>方向控制函数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b="1" dirty="0">
                <a:solidFill>
                  <a:srgbClr val="0070C0"/>
                </a:solidFill>
              </a:rPr>
              <a:t>控制海龟面对方向</a:t>
            </a:r>
            <a:r>
              <a:rPr lang="en-US" altLang="zh-CN" b="1" dirty="0">
                <a:solidFill>
                  <a:srgbClr val="0070C0"/>
                </a:solidFill>
              </a:rPr>
              <a:t>: </a:t>
            </a:r>
            <a:r>
              <a:rPr lang="zh-CN" altLang="zh-CN" b="1" dirty="0">
                <a:solidFill>
                  <a:srgbClr val="0070C0"/>
                </a:solidFill>
              </a:rPr>
              <a:t>绝对角度</a:t>
            </a:r>
            <a:r>
              <a:rPr lang="en-US" altLang="zh-CN" b="1" dirty="0">
                <a:solidFill>
                  <a:srgbClr val="0070C0"/>
                </a:solidFill>
              </a:rPr>
              <a:t> &amp; </a:t>
            </a:r>
            <a:r>
              <a:rPr lang="zh-CN" altLang="zh-CN" b="1" dirty="0">
                <a:solidFill>
                  <a:srgbClr val="0070C0"/>
                </a:solidFill>
              </a:rPr>
              <a:t>海龟角度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z="2600" dirty="0" err="1">
                <a:solidFill>
                  <a:srgbClr val="FF0000"/>
                </a:solidFill>
              </a:rPr>
              <a:t>turtle.setheading</a:t>
            </a:r>
            <a:r>
              <a:rPr lang="en-US" altLang="zh-CN" sz="2600" dirty="0">
                <a:solidFill>
                  <a:srgbClr val="FF0000"/>
                </a:solidFill>
              </a:rPr>
              <a:t>(angle) </a:t>
            </a:r>
            <a:r>
              <a:rPr lang="en-US" altLang="zh-CN" sz="2600" dirty="0" smtClean="0">
                <a:solidFill>
                  <a:srgbClr val="FF0000"/>
                </a:solidFill>
              </a:rPr>
              <a:t>   </a:t>
            </a:r>
            <a:r>
              <a:rPr lang="zh-CN" altLang="zh-CN" sz="2600" dirty="0" smtClean="0">
                <a:solidFill>
                  <a:srgbClr val="FF0000"/>
                </a:solidFill>
              </a:rPr>
              <a:t>别名</a:t>
            </a:r>
            <a:r>
              <a:rPr lang="en-US" altLang="zh-CN" sz="2600" dirty="0" smtClean="0">
                <a:solidFill>
                  <a:srgbClr val="FF0000"/>
                </a:solidFill>
              </a:rPr>
              <a:t>   </a:t>
            </a:r>
            <a:r>
              <a:rPr lang="en-US" altLang="zh-CN" sz="2600" dirty="0" err="1">
                <a:solidFill>
                  <a:srgbClr val="FF0000"/>
                </a:solidFill>
              </a:rPr>
              <a:t>turtle.seth</a:t>
            </a:r>
            <a:r>
              <a:rPr lang="en-US" altLang="zh-CN" sz="2600" dirty="0">
                <a:solidFill>
                  <a:srgbClr val="FF0000"/>
                </a:solidFill>
              </a:rPr>
              <a:t>(angle</a:t>
            </a:r>
            <a:r>
              <a:rPr lang="en-US" altLang="zh-CN" sz="2600" dirty="0" smtClean="0">
                <a:solidFill>
                  <a:srgbClr val="FF0000"/>
                </a:solidFill>
              </a:rPr>
              <a:t>)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600" b="1" dirty="0">
                <a:solidFill>
                  <a:srgbClr val="FF0000"/>
                </a:solidFill>
              </a:rPr>
              <a:t>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  </a:t>
            </a:r>
            <a:r>
              <a:rPr lang="zh-CN" altLang="zh-CN" sz="2300" b="1" dirty="0" smtClean="0"/>
              <a:t>改变</a:t>
            </a:r>
            <a:r>
              <a:rPr lang="zh-CN" altLang="en-US" sz="2300" b="1" dirty="0"/>
              <a:t>海龟</a:t>
            </a:r>
            <a:r>
              <a:rPr lang="zh-CN" altLang="zh-CN" sz="2300" b="1" dirty="0"/>
              <a:t>行进</a:t>
            </a:r>
            <a:r>
              <a:rPr lang="zh-CN" altLang="en-US" sz="2300" b="1" dirty="0"/>
              <a:t>的</a:t>
            </a:r>
            <a:r>
              <a:rPr lang="zh-CN" altLang="zh-CN" sz="2300" b="1" dirty="0" smtClean="0"/>
              <a:t>方向</a:t>
            </a:r>
            <a:endParaRPr lang="en-US" altLang="zh-CN" sz="2300" b="1" dirty="0"/>
          </a:p>
          <a:p>
            <a:pPr marL="0" indent="0">
              <a:buNone/>
            </a:pPr>
            <a:r>
              <a:rPr lang="en-US" altLang="zh-CN" sz="2300" b="1" dirty="0"/>
              <a:t> </a:t>
            </a:r>
            <a:r>
              <a:rPr lang="en-US" altLang="zh-CN" sz="2300" b="1" dirty="0" smtClean="0"/>
              <a:t>   -angle</a:t>
            </a:r>
            <a:r>
              <a:rPr lang="en-US" altLang="zh-CN" sz="2300" b="1" dirty="0"/>
              <a:t>: </a:t>
            </a:r>
            <a:r>
              <a:rPr lang="zh-CN" altLang="zh-CN" sz="2300" b="1" dirty="0"/>
              <a:t>行进方向的绝对角度</a:t>
            </a:r>
            <a:r>
              <a:rPr lang="zh-CN" altLang="zh-CN" sz="2300" b="1" dirty="0" smtClean="0"/>
              <a:t>。</a:t>
            </a:r>
            <a:endParaRPr lang="en-US" altLang="zh-CN" sz="2300" b="1" dirty="0" smtClean="0"/>
          </a:p>
          <a:p>
            <a:pPr marL="0" indent="0">
              <a:buNone/>
            </a:pPr>
            <a:r>
              <a:rPr lang="en-US" altLang="zh-CN" sz="2300" b="1" dirty="0">
                <a:solidFill>
                  <a:srgbClr val="FF0000"/>
                </a:solidFill>
              </a:rPr>
              <a:t> </a:t>
            </a:r>
            <a:r>
              <a:rPr lang="en-US" altLang="zh-CN" sz="2300" b="1" dirty="0" smtClean="0">
                <a:solidFill>
                  <a:srgbClr val="FF0000"/>
                </a:solidFill>
              </a:rPr>
              <a:t>   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turtle.left</a:t>
            </a:r>
            <a:r>
              <a:rPr lang="en-US" altLang="zh-CN" sz="2600" dirty="0" smtClean="0">
                <a:solidFill>
                  <a:srgbClr val="FF0000"/>
                </a:solidFill>
              </a:rPr>
              <a:t>(angle</a:t>
            </a:r>
            <a:r>
              <a:rPr lang="en-US" altLang="zh-CN" sz="2600" dirty="0">
                <a:solidFill>
                  <a:srgbClr val="FF0000"/>
                </a:solidFill>
              </a:rPr>
              <a:t>) </a:t>
            </a:r>
            <a:r>
              <a:rPr lang="zh-CN" altLang="zh-CN" sz="2400" b="1" dirty="0"/>
              <a:t>海龟</a:t>
            </a:r>
            <a:r>
              <a:rPr lang="zh-CN" altLang="zh-CN" sz="2400" b="1" dirty="0" smtClean="0"/>
              <a:t>向左转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turtle.right</a:t>
            </a:r>
            <a:r>
              <a:rPr lang="en-US" altLang="zh-CN" sz="2600" dirty="0" smtClean="0">
                <a:solidFill>
                  <a:srgbClr val="FF0000"/>
                </a:solidFill>
              </a:rPr>
              <a:t>(angle</a:t>
            </a:r>
            <a:r>
              <a:rPr lang="en-US" altLang="zh-CN" sz="2600" dirty="0">
                <a:solidFill>
                  <a:srgbClr val="FF0000"/>
                </a:solidFill>
              </a:rPr>
              <a:t>) </a:t>
            </a:r>
            <a:r>
              <a:rPr lang="zh-CN" altLang="zh-CN" sz="2400" b="1" dirty="0"/>
              <a:t>海龟</a:t>
            </a:r>
            <a:r>
              <a:rPr lang="zh-CN" altLang="zh-CN" sz="2400" b="1" dirty="0" smtClean="0"/>
              <a:t>向右转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--angle</a:t>
            </a:r>
            <a:r>
              <a:rPr lang="en-US" altLang="zh-CN" sz="2400" b="1" dirty="0"/>
              <a:t>: </a:t>
            </a:r>
            <a:r>
              <a:rPr lang="zh-CN" altLang="zh-CN" sz="2400" b="1" dirty="0"/>
              <a:t>在海龟当前行进方向上旋转的角度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08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5.Turtle</a:t>
            </a:r>
            <a:r>
              <a:rPr lang="zh-CN" altLang="en-US" dirty="0"/>
              <a:t>文本输出函数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write(</a:t>
            </a:r>
            <a:r>
              <a:rPr lang="en-US" altLang="zh-CN" sz="2800" dirty="0" err="1" smtClean="0"/>
              <a:t>arg,align</a:t>
            </a:r>
            <a:r>
              <a:rPr lang="en-US" altLang="zh-CN" sz="2800" dirty="0"/>
              <a:t>='</a:t>
            </a:r>
            <a:r>
              <a:rPr lang="en-US" altLang="zh-CN" sz="2800" dirty="0" err="1"/>
              <a:t>left',font</a:t>
            </a:r>
            <a:r>
              <a:rPr lang="en-US" altLang="zh-CN" sz="2800" dirty="0"/>
              <a:t>=('arial',8,'normal</a:t>
            </a:r>
            <a:r>
              <a:rPr lang="en-US" altLang="zh-CN" sz="2800" dirty="0" smtClean="0"/>
              <a:t>'))</a:t>
            </a:r>
          </a:p>
          <a:p>
            <a:r>
              <a:rPr lang="en-US" altLang="zh-CN" sz="2800" dirty="0" err="1" smtClean="0"/>
              <a:t>arg</a:t>
            </a:r>
            <a:r>
              <a:rPr lang="zh-CN" altLang="en-US" sz="2800" dirty="0" smtClean="0"/>
              <a:t>表示要输出的文本。</a:t>
            </a:r>
            <a:endParaRPr lang="en-US" altLang="zh-CN" sz="2800" dirty="0"/>
          </a:p>
          <a:p>
            <a:r>
              <a:rPr lang="en-US" altLang="zh-CN" sz="2800" dirty="0" smtClean="0"/>
              <a:t>align:</a:t>
            </a:r>
            <a:r>
              <a:rPr lang="zh-CN" altLang="en-US" sz="2800" dirty="0" smtClean="0"/>
              <a:t>定位海龟和文字的位置。</a:t>
            </a:r>
            <a:endParaRPr lang="en-US" altLang="zh-CN" sz="2800" dirty="0" smtClean="0"/>
          </a:p>
          <a:p>
            <a:r>
              <a:rPr lang="en-US" altLang="zh-CN" sz="2800" dirty="0" smtClean="0"/>
              <a:t>font:</a:t>
            </a:r>
            <a:r>
              <a:rPr lang="zh-CN" altLang="en-US" sz="2800" dirty="0" smtClean="0"/>
              <a:t>设置字体、字号等。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243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6.range</a:t>
            </a:r>
            <a:r>
              <a:rPr lang="en-US" altLang="zh-CN" b="1" dirty="0"/>
              <a:t>()</a:t>
            </a:r>
            <a:r>
              <a:rPr lang="zh-CN" altLang="en-US" b="1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70C0"/>
                </a:solidFill>
              </a:rPr>
              <a:t>产生循环计数序列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range(N):</a:t>
            </a:r>
            <a:r>
              <a:rPr lang="zh-CN" altLang="en-US" sz="2800" b="1" dirty="0"/>
              <a:t>产生一个</a:t>
            </a:r>
            <a:r>
              <a:rPr lang="en-US" altLang="zh-CN" sz="2800" b="1" dirty="0" smtClean="0"/>
              <a:t>0-N</a:t>
            </a:r>
            <a:r>
              <a:rPr lang="zh-CN" altLang="en-US" sz="2800" b="1" dirty="0" smtClean="0"/>
              <a:t>的半闭包区间</a:t>
            </a:r>
            <a:r>
              <a:rPr lang="zh-CN" altLang="en-US" sz="2800" dirty="0" smtClean="0"/>
              <a:t> 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range(M,N)</a:t>
            </a:r>
            <a:r>
              <a:rPr lang="zh-CN" altLang="en-US" sz="2800" b="1" dirty="0" smtClean="0"/>
              <a:t>：</a:t>
            </a:r>
            <a:r>
              <a:rPr lang="zh-CN" altLang="en-US" sz="2800" b="1" dirty="0"/>
              <a:t>产生一个</a:t>
            </a:r>
            <a:r>
              <a:rPr lang="en-US" altLang="zh-CN" sz="2800" b="1" dirty="0" smtClean="0"/>
              <a:t>M </a:t>
            </a:r>
            <a:r>
              <a:rPr lang="zh-CN" altLang="en-US" sz="2800" b="1" dirty="0"/>
              <a:t>到 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的半闭包区间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range(M,N,K):</a:t>
            </a:r>
            <a:r>
              <a:rPr lang="zh-CN" altLang="en-US" sz="2800" b="1" dirty="0" smtClean="0"/>
              <a:t>产生一个</a:t>
            </a:r>
            <a:r>
              <a:rPr lang="en-US" altLang="zh-CN" sz="2800" b="1" dirty="0" smtClean="0"/>
              <a:t>M</a:t>
            </a:r>
            <a:r>
              <a:rPr lang="zh-CN" altLang="en-US" sz="2800" b="1" dirty="0" smtClean="0"/>
              <a:t>到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，步长为</a:t>
            </a:r>
            <a:r>
              <a:rPr lang="en-US" altLang="zh-CN" sz="2800" b="1" dirty="0" smtClean="0"/>
              <a:t>k</a:t>
            </a:r>
            <a:r>
              <a:rPr lang="zh-CN" altLang="en-US" sz="2800" b="1" dirty="0" smtClean="0"/>
              <a:t>的半闭包区间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17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2800" b="1" dirty="0"/>
              <a:t>- </a:t>
            </a:r>
            <a:r>
              <a:rPr lang="zh-CN" altLang="en-US" sz="2800" b="1" dirty="0"/>
              <a:t>库引用</a:t>
            </a:r>
            <a:r>
              <a:rPr lang="en-US" altLang="zh-CN" sz="2800" b="1" dirty="0"/>
              <a:t>: import</a:t>
            </a:r>
            <a:r>
              <a:rPr lang="zh-CN" altLang="en-US" sz="2800" b="1" dirty="0"/>
              <a:t>、 </a:t>
            </a:r>
            <a:r>
              <a:rPr lang="en-US" altLang="zh-CN" sz="2800" b="1" dirty="0"/>
              <a:t>from…import</a:t>
            </a:r>
            <a:r>
              <a:rPr lang="zh-CN" altLang="en-US" sz="2800" b="1" dirty="0"/>
              <a:t>、 </a:t>
            </a:r>
            <a:r>
              <a:rPr lang="en-US" altLang="zh-CN" sz="2800" b="1" dirty="0" smtClean="0"/>
              <a:t>import…as</a:t>
            </a:r>
            <a:endParaRPr lang="en-US" altLang="zh-CN" sz="2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err="1" smtClean="0"/>
              <a:t>penup</a:t>
            </a:r>
            <a:r>
              <a:rPr lang="en-US" altLang="zh-CN" sz="2800" b="1" dirty="0"/>
              <a:t>()</a:t>
            </a:r>
            <a:r>
              <a:rPr lang="zh-CN" altLang="en-US" sz="2800" b="1" dirty="0"/>
              <a:t>、 </a:t>
            </a:r>
            <a:r>
              <a:rPr lang="en-US" altLang="zh-CN" sz="2800" b="1" dirty="0" err="1"/>
              <a:t>pendown</a:t>
            </a:r>
            <a:r>
              <a:rPr lang="en-US" altLang="zh-CN" sz="2800" b="1" dirty="0"/>
              <a:t>()</a:t>
            </a:r>
            <a:r>
              <a:rPr lang="zh-CN" altLang="en-US" sz="2800" b="1" dirty="0"/>
              <a:t>、 </a:t>
            </a:r>
            <a:r>
              <a:rPr lang="en-US" altLang="zh-CN" sz="2800" b="1" dirty="0" err="1"/>
              <a:t>pensize</a:t>
            </a:r>
            <a:r>
              <a:rPr lang="en-US" altLang="zh-CN" sz="2800" b="1" dirty="0"/>
              <a:t>()</a:t>
            </a:r>
            <a:r>
              <a:rPr lang="zh-CN" altLang="en-US" sz="2800" b="1" dirty="0"/>
              <a:t>、 </a:t>
            </a:r>
            <a:r>
              <a:rPr lang="en-US" altLang="zh-CN" sz="2800" b="1" dirty="0" err="1" smtClean="0"/>
              <a:t>pencolor</a:t>
            </a:r>
            <a:r>
              <a:rPr lang="en-US" altLang="zh-CN" sz="2800" b="1" dirty="0" smtClean="0"/>
              <a:t>(</a:t>
            </a:r>
            <a:r>
              <a:rPr lang="en-US" altLang="zh-CN" sz="2800" b="1" dirty="0" smtClean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zh-CN" sz="2800" b="1" dirty="0" err="1" smtClean="0"/>
              <a:t>fd</a:t>
            </a:r>
            <a:r>
              <a:rPr lang="en-US" altLang="zh-CN" sz="2800" b="1" dirty="0"/>
              <a:t>()</a:t>
            </a:r>
            <a:r>
              <a:rPr lang="zh-CN" altLang="en-US" sz="2800" b="1" dirty="0"/>
              <a:t>、 </a:t>
            </a:r>
            <a:r>
              <a:rPr lang="en-US" altLang="zh-CN" sz="2800" b="1" dirty="0"/>
              <a:t>circle()</a:t>
            </a:r>
            <a:r>
              <a:rPr lang="zh-CN" altLang="en-US" sz="2800" b="1" dirty="0"/>
              <a:t>、 </a:t>
            </a:r>
            <a:r>
              <a:rPr lang="en-US" altLang="zh-CN" sz="2800" b="1" dirty="0" err="1"/>
              <a:t>seth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left() 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right</a:t>
            </a:r>
            <a:r>
              <a:rPr lang="en-US" altLang="zh-CN" sz="2800" b="1" dirty="0" smtClean="0"/>
              <a:t>()</a:t>
            </a:r>
            <a:endParaRPr lang="en-US" altLang="zh-CN" sz="2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zh-CN" sz="2800" b="1" dirty="0" smtClean="0"/>
              <a:t>- </a:t>
            </a:r>
            <a:r>
              <a:rPr lang="zh-CN" altLang="en-US" sz="2800" b="1" dirty="0"/>
              <a:t>循环语句： </a:t>
            </a:r>
            <a:r>
              <a:rPr lang="en-US" altLang="zh-CN" sz="2800" b="1" dirty="0"/>
              <a:t>for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in</a:t>
            </a:r>
            <a:r>
              <a:rPr lang="zh-CN" altLang="en-US" sz="2800" b="1" dirty="0"/>
              <a:t>、 </a:t>
            </a:r>
            <a:r>
              <a:rPr lang="en-US" altLang="zh-CN" sz="2800" b="1" dirty="0"/>
              <a:t>range()</a:t>
            </a:r>
            <a:r>
              <a:rPr lang="zh-CN" altLang="en-US" sz="2800" b="1" dirty="0"/>
              <a:t>函数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43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编程语言有哪些？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b="1" dirty="0" smtClean="0"/>
              <a:t>C</a:t>
            </a:r>
            <a:r>
              <a:rPr lang="en-US" altLang="zh-CN" b="1" dirty="0"/>
              <a:t>, </a:t>
            </a:r>
            <a:r>
              <a:rPr lang="en-US" altLang="zh-CN" b="1" dirty="0" err="1" smtClean="0"/>
              <a:t>java,C</a:t>
            </a:r>
            <a:r>
              <a:rPr lang="en-US" altLang="zh-CN" b="1" dirty="0"/>
              <a:t>++, C#, CSS, Fortran, Go, </a:t>
            </a:r>
            <a:r>
              <a:rPr lang="en-US" altLang="zh-CN" b="1" dirty="0" smtClean="0"/>
              <a:t>HTML,</a:t>
            </a:r>
          </a:p>
          <a:p>
            <a:pPr marL="0" indent="0" algn="ctr">
              <a:buNone/>
            </a:pPr>
            <a:r>
              <a:rPr lang="en-US" altLang="zh-CN" b="1" dirty="0" err="1" smtClean="0"/>
              <a:t>Java,JavaScript</a:t>
            </a:r>
            <a:r>
              <a:rPr lang="en-US" altLang="zh-CN" b="1" dirty="0"/>
              <a:t>, Lisp, </a:t>
            </a:r>
            <a:r>
              <a:rPr lang="en-US" altLang="zh-CN" b="1" dirty="0" err="1"/>
              <a:t>Lua</a:t>
            </a:r>
            <a:r>
              <a:rPr lang="en-US" altLang="zh-CN" b="1" dirty="0"/>
              <a:t>, </a:t>
            </a:r>
            <a:r>
              <a:rPr lang="en-US" altLang="zh-CN" b="1" dirty="0" err="1"/>
              <a:t>Matlab</a:t>
            </a:r>
            <a:r>
              <a:rPr lang="en-US" altLang="zh-CN" b="1" dirty="0"/>
              <a:t>, Object C, </a:t>
            </a:r>
            <a:endParaRPr lang="en-US" altLang="zh-CN" b="1" dirty="0" smtClean="0"/>
          </a:p>
          <a:p>
            <a:pPr marL="0" indent="0" algn="ctr">
              <a:buNone/>
            </a:pPr>
            <a:r>
              <a:rPr lang="en-US" altLang="zh-CN" b="1" dirty="0" smtClean="0"/>
              <a:t>Pascal</a:t>
            </a:r>
            <a:r>
              <a:rPr lang="en-US" altLang="zh-CN" b="1" dirty="0"/>
              <a:t>, Perl, </a:t>
            </a:r>
            <a:r>
              <a:rPr lang="en-US" altLang="zh-CN" b="1" dirty="0" err="1" smtClean="0"/>
              <a:t>PHP,PostScript</a:t>
            </a:r>
            <a:r>
              <a:rPr lang="en-US" altLang="zh-CN" b="1" dirty="0"/>
              <a:t>, Python, Ruby, </a:t>
            </a:r>
            <a:endParaRPr lang="en-US" altLang="zh-CN" b="1" dirty="0" smtClean="0"/>
          </a:p>
          <a:p>
            <a:pPr marL="0" indent="0" algn="ctr">
              <a:buNone/>
            </a:pPr>
            <a:r>
              <a:rPr lang="en-US" altLang="zh-CN" b="1" dirty="0" err="1" smtClean="0"/>
              <a:t>Scala</a:t>
            </a:r>
            <a:r>
              <a:rPr lang="en-US" altLang="zh-CN" b="1" dirty="0"/>
              <a:t>, SQL, Swift, </a:t>
            </a:r>
            <a:r>
              <a:rPr lang="en-US" altLang="zh-CN" b="1" dirty="0" smtClean="0"/>
              <a:t>VBA,VB.NET</a:t>
            </a:r>
            <a:r>
              <a:rPr lang="en-US" altLang="zh-CN" b="1" dirty="0"/>
              <a:t>, Verilog, </a:t>
            </a:r>
            <a:endParaRPr lang="en-US" altLang="zh-CN" b="1" dirty="0" smtClean="0"/>
          </a:p>
          <a:p>
            <a:pPr marL="0" indent="0" algn="ctr">
              <a:buNone/>
            </a:pPr>
            <a:r>
              <a:rPr lang="en-US" altLang="zh-CN" b="1" dirty="0" smtClean="0"/>
              <a:t>VHDL</a:t>
            </a:r>
            <a:r>
              <a:rPr lang="en-US" altLang="zh-CN" b="1" dirty="0"/>
              <a:t>, Visual </a:t>
            </a:r>
            <a:r>
              <a:rPr lang="en-US" altLang="zh-CN" b="1" dirty="0" smtClean="0"/>
              <a:t>Basic…….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 smtClean="0"/>
          </a:p>
          <a:p>
            <a:pPr marL="0" indent="0" algn="ctr">
              <a:buNone/>
            </a:pPr>
            <a:r>
              <a:rPr lang="zh-CN" altLang="en-US" b="1" dirty="0" smtClean="0"/>
              <a:t>编程语言</a:t>
            </a:r>
            <a:r>
              <a:rPr lang="zh-CN" altLang="en-US" b="1" dirty="0"/>
              <a:t>，也是一个江湖！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58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不同编程语言</a:t>
            </a:r>
            <a:r>
              <a:rPr lang="zh-CN" altLang="en-US" dirty="0" smtClean="0"/>
              <a:t>的目的和适用</a:t>
            </a:r>
            <a:r>
              <a:rPr lang="zh-CN" altLang="en-US" dirty="0"/>
              <a:t>对象 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339157"/>
              </p:ext>
            </p:extLst>
          </p:nvPr>
        </p:nvGraphicFramePr>
        <p:xfrm>
          <a:off x="473111" y="1844824"/>
          <a:ext cx="8280920" cy="3794951"/>
        </p:xfrm>
        <a:graphic>
          <a:graphicData uri="http://schemas.openxmlformats.org/drawingml/2006/table">
            <a:tbl>
              <a:tblPr/>
              <a:tblGrid>
                <a:gridCol w="1290577"/>
                <a:gridCol w="2849883"/>
                <a:gridCol w="2478709"/>
                <a:gridCol w="1661751"/>
              </a:tblGrid>
              <a:tr h="390596">
                <a:tc>
                  <a:txBody>
                    <a:bodyPr/>
                    <a:lstStyle/>
                    <a:p>
                      <a:r>
                        <a:rPr lang="zh-CN" altLang="en-US" sz="2000" b="1" i="0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编程语言 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i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学习内容 </a:t>
                      </a:r>
                      <a:endParaRPr lang="zh-CN" altLang="en-US" sz="200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i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语言本质 </a:t>
                      </a:r>
                      <a:endParaRPr lang="zh-CN" altLang="en-US" sz="200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i="0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解决问题 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871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C </a:t>
                      </a:r>
                      <a:endParaRPr lang="en-US" sz="2000" dirty="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指针、内存、数据类型 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理解</a:t>
                      </a:r>
                      <a:r>
                        <a:rPr lang="zh-CN" altLang="en-US" sz="2000" b="0" i="0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计算机系统</a:t>
                      </a: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结构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性能 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871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Java </a:t>
                      </a:r>
                      <a:endParaRPr lang="en-US" sz="2000" dirty="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对象、跨平台、运行时 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理解主客体关系 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跨平台 </a:t>
                      </a:r>
                      <a:endParaRPr lang="zh-CN" altLang="en-US" sz="200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871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C++ </a:t>
                      </a:r>
                      <a:endParaRPr lang="en-US" sz="2000" dirty="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对象、多态、继承 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理解主客体关系 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大规模程序 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871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VB</a:t>
                      </a:r>
                      <a:endParaRPr lang="en-US" sz="2000" dirty="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对象、按钮、文本框 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理解人机交互</a:t>
                      </a:r>
                      <a:r>
                        <a:rPr lang="zh-CN" altLang="en-US" sz="2000" b="0" i="0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逻辑 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桌面应用 </a:t>
                      </a:r>
                      <a:endParaRPr lang="zh-CN" altLang="en-US" sz="200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871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Python </a:t>
                      </a:r>
                      <a:endParaRPr lang="en-US" sz="200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编程逻辑、第三方库 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理解问题求解 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各类问题 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79004" marR="79004" marT="39502" marB="395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368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5733256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各编程语言所处历史时期和使命不同， 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是</a:t>
            </a:r>
            <a:r>
              <a:rPr lang="zh-CN" altLang="en-US" sz="2400" b="1" dirty="0">
                <a:solidFill>
                  <a:srgbClr val="FF0000"/>
                </a:solidFill>
              </a:rPr>
              <a:t>计算时代演进</a:t>
            </a:r>
            <a:r>
              <a:rPr lang="zh-CN" altLang="en-US" sz="2400" b="1" dirty="0"/>
              <a:t>的选择！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1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特点与优势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1.</a:t>
            </a:r>
            <a:r>
              <a:rPr lang="zh-CN" altLang="en-US" sz="2800" dirty="0" smtClean="0">
                <a:solidFill>
                  <a:srgbClr val="0070C0"/>
                </a:solidFill>
              </a:rPr>
              <a:t>语法</a:t>
            </a:r>
            <a:r>
              <a:rPr lang="zh-CN" altLang="en-US" sz="2800" dirty="0">
                <a:solidFill>
                  <a:srgbClr val="0070C0"/>
                </a:solidFill>
              </a:rPr>
              <a:t>简洁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dirty="0"/>
              <a:t>• </a:t>
            </a:r>
            <a:r>
              <a:rPr lang="en-US" altLang="zh-CN" b="1" dirty="0"/>
              <a:t>C</a:t>
            </a:r>
            <a:r>
              <a:rPr lang="zh-CN" altLang="en-US" b="1" dirty="0"/>
              <a:t>代码量的</a:t>
            </a:r>
            <a:r>
              <a:rPr lang="en-US" altLang="zh-CN" b="1" dirty="0"/>
              <a:t>10%</a:t>
            </a:r>
            <a:br>
              <a:rPr lang="en-US" altLang="zh-CN" b="1" dirty="0"/>
            </a:br>
            <a:r>
              <a:rPr lang="en-US" altLang="zh-CN" dirty="0"/>
              <a:t>• </a:t>
            </a:r>
            <a:r>
              <a:rPr lang="zh-CN" altLang="en-US" b="1" dirty="0"/>
              <a:t>强制可读性</a:t>
            </a:r>
            <a:br>
              <a:rPr lang="zh-CN" altLang="en-US" b="1" dirty="0"/>
            </a:br>
            <a:r>
              <a:rPr lang="en-US" altLang="zh-CN" dirty="0"/>
              <a:t>• </a:t>
            </a:r>
            <a:r>
              <a:rPr lang="zh-CN" altLang="en-US" b="1" dirty="0"/>
              <a:t>较少的底层语法元素</a:t>
            </a:r>
            <a:br>
              <a:rPr lang="zh-CN" altLang="en-US" b="1" dirty="0"/>
            </a:br>
            <a:r>
              <a:rPr lang="en-US" altLang="zh-CN" dirty="0"/>
              <a:t>• </a:t>
            </a:r>
            <a:r>
              <a:rPr lang="zh-CN" altLang="en-US" b="1" dirty="0"/>
              <a:t>多种编程方式</a:t>
            </a:r>
            <a:br>
              <a:rPr lang="zh-CN" altLang="en-US" b="1" dirty="0"/>
            </a:br>
            <a:r>
              <a:rPr lang="en-US" altLang="zh-CN" dirty="0"/>
              <a:t>• </a:t>
            </a:r>
            <a:r>
              <a:rPr lang="zh-CN" altLang="en-US" b="1" dirty="0"/>
              <a:t>支持</a:t>
            </a:r>
            <a:r>
              <a:rPr lang="zh-CN" altLang="en-US" b="1" dirty="0" smtClean="0"/>
              <a:t>中文字符</a:t>
            </a:r>
            <a:endParaRPr lang="en-US" altLang="zh-CN" b="1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2.</a:t>
            </a:r>
            <a:r>
              <a:rPr lang="zh-CN" altLang="en-US" sz="2800" dirty="0" smtClean="0">
                <a:solidFill>
                  <a:srgbClr val="0070C0"/>
                </a:solidFill>
              </a:rPr>
              <a:t>生态</a:t>
            </a:r>
            <a:r>
              <a:rPr lang="zh-CN" altLang="en-US" sz="2800" dirty="0">
                <a:solidFill>
                  <a:srgbClr val="0070C0"/>
                </a:solidFill>
              </a:rPr>
              <a:t>高产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dirty="0"/>
              <a:t>• </a:t>
            </a:r>
            <a:r>
              <a:rPr lang="en-US" altLang="zh-CN" b="1" dirty="0"/>
              <a:t>&gt;15</a:t>
            </a:r>
            <a:r>
              <a:rPr lang="zh-CN" altLang="en-US" b="1" dirty="0"/>
              <a:t>万第三方库</a:t>
            </a:r>
            <a:br>
              <a:rPr lang="zh-CN" altLang="en-US" b="1" dirty="0"/>
            </a:br>
            <a:r>
              <a:rPr lang="en-US" altLang="zh-CN" dirty="0"/>
              <a:t>• </a:t>
            </a:r>
            <a:r>
              <a:rPr lang="zh-CN" altLang="en-US" b="1" dirty="0"/>
              <a:t>快速增长的计算生态</a:t>
            </a:r>
            <a:br>
              <a:rPr lang="zh-CN" altLang="en-US" b="1" dirty="0"/>
            </a:br>
            <a:r>
              <a:rPr lang="en-US" altLang="zh-CN" dirty="0"/>
              <a:t>• </a:t>
            </a:r>
            <a:r>
              <a:rPr lang="zh-CN" altLang="en-US" b="1" dirty="0"/>
              <a:t>避免</a:t>
            </a:r>
            <a:r>
              <a:rPr lang="zh-CN" altLang="en-US" b="1" dirty="0" smtClean="0"/>
              <a:t>重复工作量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dirty="0"/>
              <a:t>• </a:t>
            </a:r>
            <a:r>
              <a:rPr lang="zh-CN" altLang="en-US" b="1" dirty="0"/>
              <a:t>开放共享</a:t>
            </a:r>
            <a:br>
              <a:rPr lang="zh-CN" altLang="en-US" b="1" dirty="0"/>
            </a:br>
            <a:r>
              <a:rPr lang="en-US" altLang="zh-CN" dirty="0"/>
              <a:t>• </a:t>
            </a:r>
            <a:r>
              <a:rPr lang="zh-CN" altLang="en-US" b="1" dirty="0"/>
              <a:t>跨操作系统平台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5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的计算生态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</a:rPr>
              <a:t>Python</a:t>
            </a:r>
            <a:r>
              <a:rPr lang="zh-CN" altLang="en-US" sz="2800" b="1" dirty="0">
                <a:solidFill>
                  <a:srgbClr val="0070C0"/>
                </a:solidFill>
              </a:rPr>
              <a:t>计算生态 </a:t>
            </a:r>
            <a:r>
              <a:rPr lang="en-US" altLang="zh-CN" sz="2800" b="1" dirty="0">
                <a:solidFill>
                  <a:srgbClr val="0070C0"/>
                </a:solidFill>
              </a:rPr>
              <a:t>= </a:t>
            </a:r>
            <a:r>
              <a:rPr lang="zh-CN" altLang="en-US" sz="2800" b="1" dirty="0">
                <a:solidFill>
                  <a:srgbClr val="0070C0"/>
                </a:solidFill>
              </a:rPr>
              <a:t>标准库 </a:t>
            </a:r>
            <a:r>
              <a:rPr lang="en-US" altLang="zh-CN" sz="2800" b="1" dirty="0">
                <a:solidFill>
                  <a:srgbClr val="0070C0"/>
                </a:solidFill>
              </a:rPr>
              <a:t>+ </a:t>
            </a:r>
            <a:r>
              <a:rPr lang="zh-CN" altLang="en-US" sz="2800" b="1" dirty="0">
                <a:solidFill>
                  <a:srgbClr val="0070C0"/>
                </a:solidFill>
              </a:rPr>
              <a:t>第三方库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标准</a:t>
            </a:r>
            <a:r>
              <a:rPr lang="zh-CN" altLang="en-US" sz="2800" b="1" dirty="0"/>
              <a:t>库：随解释器直接安装到操作系统中的功能</a:t>
            </a:r>
            <a:r>
              <a:rPr lang="zh-CN" altLang="en-US" sz="2800" b="1" dirty="0" smtClean="0"/>
              <a:t>模块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第三</a:t>
            </a:r>
            <a:r>
              <a:rPr lang="zh-CN" altLang="en-US" sz="2800" b="1" dirty="0"/>
              <a:t>方库：需要经过安装才能使用的功能</a:t>
            </a:r>
            <a:r>
              <a:rPr lang="zh-CN" altLang="en-US" sz="2800" b="1" dirty="0" smtClean="0"/>
              <a:t>模块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- </a:t>
            </a:r>
            <a:r>
              <a:rPr lang="zh-CN" altLang="en-US" sz="2800" b="1" dirty="0"/>
              <a:t>库</a:t>
            </a:r>
            <a:r>
              <a:rPr lang="en-US" altLang="zh-CN" sz="2800" b="1" dirty="0"/>
              <a:t>Library</a:t>
            </a:r>
            <a:r>
              <a:rPr lang="zh-CN" altLang="en-US" sz="2800" b="1" dirty="0"/>
              <a:t>、包</a:t>
            </a:r>
            <a:r>
              <a:rPr lang="en-US" altLang="zh-CN" sz="2800" b="1" dirty="0"/>
              <a:t>Package</a:t>
            </a:r>
            <a:r>
              <a:rPr lang="zh-CN" altLang="en-US" sz="2800" b="1" dirty="0"/>
              <a:t>、模块</a:t>
            </a:r>
            <a:r>
              <a:rPr lang="en-US" altLang="zh-CN" sz="2800" b="1" dirty="0"/>
              <a:t>Module</a:t>
            </a:r>
            <a:r>
              <a:rPr lang="zh-CN" altLang="en-US" sz="2800" b="1" dirty="0"/>
              <a:t>，统称模块</a:t>
            </a:r>
            <a:r>
              <a:rPr lang="zh-CN" altLang="en-US" sz="2800" dirty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“超级语言”的特点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具有庞大计算生态，可以很容易利用已有代码</a:t>
            </a:r>
            <a:r>
              <a:rPr lang="zh-CN" altLang="en-US" b="1" dirty="0" smtClean="0"/>
              <a:t>功能</a:t>
            </a:r>
            <a:endParaRPr lang="en-US" altLang="zh-CN" b="1" dirty="0"/>
          </a:p>
          <a:p>
            <a:r>
              <a:rPr lang="zh-CN" altLang="en-US" b="1" dirty="0" smtClean="0"/>
              <a:t>编程</a:t>
            </a:r>
            <a:r>
              <a:rPr lang="zh-CN" altLang="en-US" b="1" dirty="0"/>
              <a:t>思维不再是刀耕火种，而是</a:t>
            </a:r>
            <a:r>
              <a:rPr lang="zh-CN" altLang="en-US" b="1" dirty="0" smtClean="0"/>
              <a:t>集成开发。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Python</a:t>
            </a:r>
            <a:r>
              <a:rPr lang="en-US" altLang="zh-CN" b="1" dirty="0"/>
              <a:t>: </a:t>
            </a:r>
            <a:r>
              <a:rPr lang="zh-CN" altLang="en-US" b="1" dirty="0"/>
              <a:t>唯一的</a:t>
            </a:r>
            <a:r>
              <a:rPr lang="en-US" altLang="zh-CN" dirty="0"/>
              <a:t>"</a:t>
            </a:r>
            <a:r>
              <a:rPr lang="zh-CN" altLang="en-US" b="1" dirty="0"/>
              <a:t>超级语言</a:t>
            </a:r>
            <a:r>
              <a:rPr lang="en-US" altLang="zh-CN" dirty="0"/>
              <a:t>"</a:t>
            </a:r>
            <a:r>
              <a:rPr lang="zh-CN" altLang="en-US" b="1" dirty="0"/>
              <a:t>！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3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实例：</a:t>
            </a:r>
            <a:r>
              <a:rPr lang="en-US" altLang="zh-CN" dirty="0" smtClean="0"/>
              <a:t>Python</a:t>
            </a:r>
            <a:r>
              <a:rPr lang="zh-CN" altLang="en-US" dirty="0"/>
              <a:t>蟒蛇绘制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用程序</a:t>
            </a:r>
            <a:r>
              <a:rPr lang="zh-CN" altLang="en-US" b="1" dirty="0"/>
              <a:t>绘制一条</a:t>
            </a:r>
            <a:r>
              <a:rPr lang="zh-CN" altLang="en-US" b="1" dirty="0" smtClean="0"/>
              <a:t>蟒蛇</a:t>
            </a:r>
            <a:r>
              <a:rPr lang="zh-CN" altLang="en-US" b="1" dirty="0"/>
              <a:t>，</a:t>
            </a:r>
            <a:r>
              <a:rPr lang="zh-CN" altLang="en-US" b="1" dirty="0" smtClean="0"/>
              <a:t>蟒蛇</a:t>
            </a:r>
            <a:r>
              <a:rPr lang="zh-CN" altLang="en-US" b="1" dirty="0"/>
              <a:t>的基本形状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7" t="64754" r="34677" b="21312"/>
          <a:stretch/>
        </p:blipFill>
        <p:spPr bwMode="auto">
          <a:xfrm>
            <a:off x="971600" y="2708920"/>
            <a:ext cx="5111647" cy="101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65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3151</TotalTime>
  <Words>1399</Words>
  <Application>Microsoft Office PowerPoint</Application>
  <PresentationFormat>全屏显示(4:3)</PresentationFormat>
  <Paragraphs>202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龙腾四海</vt:lpstr>
      <vt:lpstr>Python的基本图形绘制</vt:lpstr>
      <vt:lpstr>Python基本图形绘制 </vt:lpstr>
      <vt:lpstr>深入理解Python语言 </vt:lpstr>
      <vt:lpstr>编程语言有哪些？ </vt:lpstr>
      <vt:lpstr>不同编程语言的目的和适用对象 </vt:lpstr>
      <vt:lpstr>Python特点与优势 </vt:lpstr>
      <vt:lpstr>Python的计算生态</vt:lpstr>
      <vt:lpstr>“超级语言”的特点</vt:lpstr>
      <vt:lpstr>2.2 实例：Python蟒蛇绘制 </vt:lpstr>
      <vt:lpstr>用程序绘制一条蟒蛇</vt:lpstr>
      <vt:lpstr>2.3 turtle库的应用 </vt:lpstr>
      <vt:lpstr>1.turtle库概述</vt:lpstr>
      <vt:lpstr>turtle的原（wan） 理（fa） </vt:lpstr>
      <vt:lpstr>PowerPoint 演示文稿</vt:lpstr>
      <vt:lpstr>2.turtle绘图窗体布局</vt:lpstr>
      <vt:lpstr>2.turtle绘图窗体布局</vt:lpstr>
      <vt:lpstr>3.turtle空间坐标体系—绝对坐标</vt:lpstr>
      <vt:lpstr>Turtle.goto()函数</vt:lpstr>
      <vt:lpstr>turtle空间坐标体系—海龟坐标 </vt:lpstr>
      <vt:lpstr>海龟运动函数—参照海龟坐标</vt:lpstr>
      <vt:lpstr>4.turtle角度坐标体系—绝对角度 </vt:lpstr>
      <vt:lpstr>turtle.seth()函数</vt:lpstr>
      <vt:lpstr>Turtle角度坐标体系--海龟角度</vt:lpstr>
      <vt:lpstr>5.RGB色彩模式 </vt:lpstr>
      <vt:lpstr>turtle的RGB色彩模式 </vt:lpstr>
      <vt:lpstr>小结</vt:lpstr>
      <vt:lpstr>2.4 turtle程序语法元素分析</vt:lpstr>
      <vt:lpstr> 1.引用库</vt:lpstr>
      <vt:lpstr>import更多用法</vt:lpstr>
      <vt:lpstr>import的第三种用法</vt:lpstr>
      <vt:lpstr>2.turtle画笔的属性 </vt:lpstr>
      <vt:lpstr>3.turtle画笔控制函数 </vt:lpstr>
      <vt:lpstr>3.turtle画笔控制函数 </vt:lpstr>
      <vt:lpstr>Turtle的颜色</vt:lpstr>
      <vt:lpstr>3.turtle运动控制函数 </vt:lpstr>
      <vt:lpstr>4.turtle方向控制函数 </vt:lpstr>
      <vt:lpstr>5.Turtle文本输出函数</vt:lpstr>
      <vt:lpstr>6.range()函数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wfh</dc:creator>
  <cp:lastModifiedBy>Windows 用户</cp:lastModifiedBy>
  <cp:revision>115</cp:revision>
  <dcterms:created xsi:type="dcterms:W3CDTF">2019-07-29T08:33:56Z</dcterms:created>
  <dcterms:modified xsi:type="dcterms:W3CDTF">2021-09-12T02:06:44Z</dcterms:modified>
</cp:coreProperties>
</file>