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0" r:id="rId3"/>
  </p:sldMasterIdLst>
  <p:notesMasterIdLst>
    <p:notesMasterId r:id="rId22"/>
  </p:notesMasterIdLst>
  <p:sldIdLst>
    <p:sldId id="276" r:id="rId4"/>
    <p:sldId id="261" r:id="rId5"/>
    <p:sldId id="262" r:id="rId6"/>
    <p:sldId id="282" r:id="rId7"/>
    <p:sldId id="257" r:id="rId8"/>
    <p:sldId id="258" r:id="rId9"/>
    <p:sldId id="293" r:id="rId10"/>
    <p:sldId id="279" r:id="rId11"/>
    <p:sldId id="280" r:id="rId12"/>
    <p:sldId id="294" r:id="rId13"/>
    <p:sldId id="295" r:id="rId14"/>
    <p:sldId id="296" r:id="rId15"/>
    <p:sldId id="259" r:id="rId16"/>
    <p:sldId id="260" r:id="rId17"/>
    <p:sldId id="263" r:id="rId18"/>
    <p:sldId id="264" r:id="rId19"/>
    <p:sldId id="281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D6B4B-5F12-45F5-90E5-810CBF005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F83C4-49EB-4EFA-AA97-4338D8F375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71EA-F6B8-4279-9ABD-F3137A3758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F077-D3DA-401B-B205-FF57AF99E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file:///C:\Users\hfuu\Documents\Tencent%20Files\445484129\nt_qq\nt_data\Pic\2024-09\Ori\539f6a31729060a62bcfda93559efb74.jpeg" TargetMode="External"/><Relationship Id="rId6" Type="http://schemas.openxmlformats.org/officeDocument/2006/relationships/image" Target="../media/image25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0" Type="http://schemas.openxmlformats.org/officeDocument/2006/relationships/vmlDrawing" Target="../drawings/vmlDrawing7.v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file:///C:\Users\hfuu\Documents\Tencent%20Files\445484129\nt_qq\nt_data\Pic\2024-09\Ori\539f6a31729060a62bcfda93559efb74.jpeg" TargetMode="External"/><Relationship Id="rId6" Type="http://schemas.openxmlformats.org/officeDocument/2006/relationships/image" Target="../media/image23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0" Type="http://schemas.openxmlformats.org/officeDocument/2006/relationships/vmlDrawing" Target="../drawings/vmlDrawing6.v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6072" y="351666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：证明等价（真值表法或代数法）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7678" y="1533069"/>
            <a:ext cx="2781300" cy="48577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952424" y="2237286"/>
            <a:ext cx="2766724" cy="1476974"/>
            <a:chOff x="1158586" y="1935138"/>
            <a:chExt cx="2766724" cy="1476974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158586" y="1935138"/>
            <a:ext cx="2766724" cy="1476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7" name="Equation" r:id="rId2" imgW="35966400" imgH="18592800" progId="Equation.DSMT4">
                    <p:embed/>
                  </p:oleObj>
                </mc:Choice>
                <mc:Fallback>
                  <p:oleObj name="Equation" r:id="rId2" imgW="35966400" imgH="185928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586" y="1935138"/>
                          <a:ext cx="2766724" cy="14769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607126" y="2978783"/>
              <a:ext cx="378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⊙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77124" y="2964931"/>
              <a:ext cx="378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⊙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952424" y="3855917"/>
            <a:ext cx="1477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⊙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⊙</a:t>
            </a:r>
            <a:r>
              <a:rPr lang="en-US" altLang="zh-CN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0763" y="1009548"/>
            <a:ext cx="9670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设计一个组合逻辑电路，用于判断以余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码表示的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位十进制数是否为合数（合数指自然数中除了能被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和本身整除外，还能被其他整数（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除外）整除的数）。（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2400" dirty="0"/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）列出真值表；</a:t>
            </a:r>
            <a:endParaRPr lang="zh-CN" altLang="zh-CN" sz="2400" dirty="0"/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）写出逻辑表达式（提示：验证无关项是否会干扰输出结果）；</a:t>
            </a:r>
            <a:endParaRPr lang="zh-CN" altLang="zh-CN" sz="2400" dirty="0"/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）判断设计的电路是否产生险象，如有，请采取相应的办法进行消除；</a:t>
            </a:r>
            <a:endParaRPr lang="zh-CN" altLang="zh-CN" sz="2400" dirty="0"/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）画出逻辑电路图；</a:t>
            </a:r>
            <a:endParaRPr lang="zh-CN" altLang="zh-CN" sz="2400" dirty="0"/>
          </a:p>
          <a:p>
            <a:pPr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Verilog HDL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编写模块代码。</a:t>
            </a:r>
            <a:endParaRPr lang="zh-CN" altLang="zh-CN" sz="24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709" y="870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个输入数据为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）真值表：</a:t>
            </a:r>
            <a:endParaRPr lang="zh-CN" altLang="zh-CN" dirty="0">
              <a:effectLst/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52" y="1683327"/>
            <a:ext cx="4011295" cy="18288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043709" y="36784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0001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0010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1101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1110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作为输入，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）表达式初步为：</a:t>
            </a:r>
            <a:endParaRPr lang="zh-CN" altLang="zh-CN" dirty="0">
              <a:effectLst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45552" y="4361798"/>
          <a:ext cx="5136564" cy="36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2" imgW="3619500" imgH="254000" progId="Equation.DSMT4">
                  <p:embed/>
                </p:oleObj>
              </mc:Choice>
              <mc:Fallback>
                <p:oleObj name="Equation" r:id="rId2" imgW="36195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52" y="4361798"/>
                        <a:ext cx="5136564" cy="36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21427" y="47659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无关项会干扰输出结果，因此表达式化简时不能考虑无关项，因此表达为：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45552" y="5406948"/>
          <a:ext cx="4056235" cy="44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4" imgW="2413000" imgH="266700" progId="Equation.DSMT4">
                  <p:embed/>
                </p:oleObj>
              </mc:Choice>
              <mc:Fallback>
                <p:oleObj name="Equation" r:id="rId4" imgW="24130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52" y="5406948"/>
                        <a:ext cx="4056235" cy="446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232072" y="82446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）根据卡诺图判断</a:t>
            </a:r>
            <a:endParaRPr lang="zh-CN" altLang="zh-CN" dirty="0">
              <a:effectLst/>
            </a:endParaRPr>
          </a:p>
        </p:txBody>
      </p:sp>
      <p:pic>
        <p:nvPicPr>
          <p:cNvPr id="11" name="图片 10"/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r="3001" b="5608"/>
          <a:stretch>
            <a:fillRect/>
          </a:stretch>
        </p:blipFill>
        <p:spPr bwMode="auto">
          <a:xfrm>
            <a:off x="7751272" y="1214582"/>
            <a:ext cx="1658620" cy="160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7620414" y="284420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该设计不会产生险象。</a:t>
            </a:r>
            <a:endParaRPr lang="zh-CN" alt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232072" y="3275133"/>
            <a:ext cx="2187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）逻辑图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9637" name="图片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71" y="3945494"/>
            <a:ext cx="2732001" cy="25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327" y="1120675"/>
            <a:ext cx="6096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heshu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(A,B,C,D,F)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input  A,B,C,D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output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reg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assign F= (A&amp;(~B)&amp;(D))|((A)&amp;B&amp;(~C)&amp;(~D)) | ((~A)&amp;B&amp;C&amp;D);//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数据流描述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zh-CN" dirty="0"/>
          </a:p>
          <a:p>
            <a:pPr>
              <a:spcAft>
                <a:spcPts val="0"/>
              </a:spcAft>
            </a:pPr>
            <a:endParaRPr lang="zh-CN" altLang="zh-CN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88727" y="1305341"/>
            <a:ext cx="4987637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heshu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(A,B,C,D,F)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input  A,B,C,D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output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reg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always @(A or B or C or D)//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行为描述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begin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case({A,B,C,D})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4`b0111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4`b1001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4`b1011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4`b1100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default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zh-CN" altLang="zh-CN" dirty="0"/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end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6327" y="3595837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heshu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(A,B,C,D,F)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input  A,B,C,D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output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wire w1,w2,w3;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and u1(w1, ~A,B,D),//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例化逻辑门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u2(w2, A,B,~C,~D),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u3(w3,~A,B,C,D)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/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or </a:t>
            </a:r>
            <a:r>
              <a:rPr lang="en-US" altLang="zh-CN" sz="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u4(F,w1,w2,w3);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286327" y="390925"/>
            <a:ext cx="11388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）用例化逻辑门、行为描述、数据流等方式进行代码设计均可。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参考代码：</a:t>
            </a:r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254" y="547391"/>
            <a:ext cx="862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、下降沿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触发器，初始状态为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，画出输出波形。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描述下降沿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触发器。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254" y="1778576"/>
            <a:ext cx="7897663" cy="37078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58909" y="1516081"/>
            <a:ext cx="35375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JKff_2(clk, j,k,q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clk, j, k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reg 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always @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clk)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({ j,k })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2’b00 : q&lt;=q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2’b01 : q&lt;=0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2’b10 : q&lt;=1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2’b11 : q&lt;=~q 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q&lt;=q 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endcase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endmodul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3" y="1439245"/>
            <a:ext cx="4669142" cy="25838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5513" y="433473"/>
            <a:ext cx="840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：分析下图所示同步时序电路逻辑功能。初始状态为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，画出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X=01101010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的时序波形图。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36753" y="4142476"/>
          <a:ext cx="5522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2" imgW="68884800" imgH="16459200" progId="Equation.DSMT4">
                  <p:embed/>
                </p:oleObj>
              </mc:Choice>
              <mc:Fallback>
                <p:oleObj name="Equation" r:id="rId2" imgW="68884800" imgH="16459200" progId="Equation.DSMT4">
                  <p:embed/>
                  <p:pic>
                    <p:nvPicPr>
                      <p:cNvPr id="0" name="图片 614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6753" y="4142476"/>
                        <a:ext cx="552291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76815" y="997350"/>
            <a:ext cx="7115185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解题步骤：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）该电路是同步时序还是异步时序，是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Moore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型还是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Mealy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型；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）列出激励方程、输出方程、次态方程；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）列出真值表；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）列出状态表、画出状态图；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）分析电路逻辑功能；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）画时序图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82138" y="33767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）该电路是同步时序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Mealy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型；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4109" y="3759608"/>
            <a:ext cx="466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）列出激励方程、输出方程、次态方程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9" y="552554"/>
            <a:ext cx="4669142" cy="2583826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0244" y="420222"/>
          <a:ext cx="5522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2" imgW="68884800" imgH="16459200" progId="Equation.DSMT4">
                  <p:embed/>
                </p:oleObj>
              </mc:Choice>
              <mc:Fallback>
                <p:oleObj name="Equation" r:id="rId2" imgW="68884800" imgH="164592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0244" y="420222"/>
                        <a:ext cx="552291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69052" y="1980531"/>
            <a:ext cx="3012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）列出电路次态真值表</a:t>
            </a:r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5892800" y="2659018"/>
          <a:ext cx="48675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513"/>
                <a:gridCol w="973513"/>
                <a:gridCol w="973513"/>
                <a:gridCol w="973513"/>
                <a:gridCol w="973513"/>
              </a:tblGrid>
              <a:tr h="363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t+1</a:t>
                      </a:r>
                      <a:endParaRPr lang="zh-CN" alt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14764" y="3583578"/>
            <a:ext cx="295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）作出状态表和状态图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840509" y="4672830"/>
          <a:ext cx="4451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76"/>
                <a:gridCol w="1483976"/>
                <a:gridCol w="14839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0/0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1/1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0/1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886691" y="4738255"/>
            <a:ext cx="1459345" cy="2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30218" y="4581694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27546" y="4738255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5609805" y="4762165"/>
            <a:ext cx="5022830" cy="1296825"/>
            <a:chOff x="5609805" y="4762165"/>
            <a:chExt cx="5022830" cy="1296825"/>
          </a:xfrm>
        </p:grpSpPr>
        <p:sp>
          <p:nvSpPr>
            <p:cNvPr id="28" name="文本框 27"/>
            <p:cNvSpPr txBox="1"/>
            <p:nvPr/>
          </p:nvSpPr>
          <p:spPr>
            <a:xfrm>
              <a:off x="5609805" y="4859758"/>
              <a:ext cx="56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0/0</a:t>
              </a:r>
              <a:endParaRPr lang="zh-CN" altLang="en-US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059055" y="4762165"/>
              <a:ext cx="4573580" cy="1296825"/>
              <a:chOff x="6059055" y="4762165"/>
              <a:chExt cx="4573580" cy="129682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511636" y="5172695"/>
                <a:ext cx="674255" cy="7016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834582" y="5140703"/>
                <a:ext cx="674255" cy="7016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6059055" y="4762165"/>
                <a:ext cx="748185" cy="761180"/>
              </a:xfrm>
              <a:custGeom>
                <a:avLst/>
                <a:gdLst>
                  <a:gd name="connsiteX0" fmla="*/ 434109 w 748185"/>
                  <a:gd name="connsiteY0" fmla="*/ 761180 h 761180"/>
                  <a:gd name="connsiteX1" fmla="*/ 267854 w 748185"/>
                  <a:gd name="connsiteY1" fmla="*/ 742708 h 761180"/>
                  <a:gd name="connsiteX2" fmla="*/ 120072 w 748185"/>
                  <a:gd name="connsiteY2" fmla="*/ 641108 h 761180"/>
                  <a:gd name="connsiteX3" fmla="*/ 73890 w 748185"/>
                  <a:gd name="connsiteY3" fmla="*/ 576453 h 761180"/>
                  <a:gd name="connsiteX4" fmla="*/ 0 w 748185"/>
                  <a:gd name="connsiteY4" fmla="*/ 336308 h 761180"/>
                  <a:gd name="connsiteX5" fmla="*/ 101600 w 748185"/>
                  <a:gd name="connsiteY5" fmla="*/ 59217 h 761180"/>
                  <a:gd name="connsiteX6" fmla="*/ 286327 w 748185"/>
                  <a:gd name="connsiteY6" fmla="*/ 13035 h 761180"/>
                  <a:gd name="connsiteX7" fmla="*/ 674254 w 748185"/>
                  <a:gd name="connsiteY7" fmla="*/ 68453 h 761180"/>
                  <a:gd name="connsiteX8" fmla="*/ 711200 w 748185"/>
                  <a:gd name="connsiteY8" fmla="*/ 123871 h 761180"/>
                  <a:gd name="connsiteX9" fmla="*/ 720436 w 748185"/>
                  <a:gd name="connsiteY9" fmla="*/ 160817 h 761180"/>
                  <a:gd name="connsiteX10" fmla="*/ 738909 w 748185"/>
                  <a:gd name="connsiteY10" fmla="*/ 206999 h 761180"/>
                  <a:gd name="connsiteX11" fmla="*/ 748145 w 748185"/>
                  <a:gd name="connsiteY11" fmla="*/ 373253 h 76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8185" h="761180">
                    <a:moveTo>
                      <a:pt x="434109" y="761180"/>
                    </a:moveTo>
                    <a:cubicBezTo>
                      <a:pt x="378691" y="755023"/>
                      <a:pt x="321468" y="758026"/>
                      <a:pt x="267854" y="742708"/>
                    </a:cubicBezTo>
                    <a:cubicBezTo>
                      <a:pt x="238615" y="734354"/>
                      <a:pt x="146987" y="670470"/>
                      <a:pt x="120072" y="641108"/>
                    </a:cubicBezTo>
                    <a:cubicBezTo>
                      <a:pt x="102176" y="621585"/>
                      <a:pt x="89284" y="598005"/>
                      <a:pt x="73890" y="576453"/>
                    </a:cubicBezTo>
                    <a:cubicBezTo>
                      <a:pt x="10444" y="386114"/>
                      <a:pt x="32639" y="466871"/>
                      <a:pt x="0" y="336308"/>
                    </a:cubicBezTo>
                    <a:cubicBezTo>
                      <a:pt x="5800" y="297643"/>
                      <a:pt x="6389" y="83020"/>
                      <a:pt x="101600" y="59217"/>
                    </a:cubicBezTo>
                    <a:lnTo>
                      <a:pt x="286327" y="13035"/>
                    </a:lnTo>
                    <a:cubicBezTo>
                      <a:pt x="486464" y="23569"/>
                      <a:pt x="579477" y="-50017"/>
                      <a:pt x="674254" y="68453"/>
                    </a:cubicBezTo>
                    <a:cubicBezTo>
                      <a:pt x="688123" y="85789"/>
                      <a:pt x="698885" y="105398"/>
                      <a:pt x="711200" y="123871"/>
                    </a:cubicBezTo>
                    <a:cubicBezTo>
                      <a:pt x="714279" y="136186"/>
                      <a:pt x="716422" y="148774"/>
                      <a:pt x="720436" y="160817"/>
                    </a:cubicBezTo>
                    <a:cubicBezTo>
                      <a:pt x="725679" y="176546"/>
                      <a:pt x="736183" y="190645"/>
                      <a:pt x="738909" y="206999"/>
                    </a:cubicBezTo>
                    <a:cubicBezTo>
                      <a:pt x="749326" y="269499"/>
                      <a:pt x="748145" y="314893"/>
                      <a:pt x="748145" y="373253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9291781" y="4911951"/>
                <a:ext cx="748185" cy="620631"/>
              </a:xfrm>
              <a:custGeom>
                <a:avLst/>
                <a:gdLst>
                  <a:gd name="connsiteX0" fmla="*/ 0 w 1108364"/>
                  <a:gd name="connsiteY0" fmla="*/ 304800 h 823831"/>
                  <a:gd name="connsiteX1" fmla="*/ 36946 w 1108364"/>
                  <a:gd name="connsiteY1" fmla="*/ 203200 h 823831"/>
                  <a:gd name="connsiteX2" fmla="*/ 92364 w 1108364"/>
                  <a:gd name="connsiteY2" fmla="*/ 129309 h 823831"/>
                  <a:gd name="connsiteX3" fmla="*/ 147782 w 1108364"/>
                  <a:gd name="connsiteY3" fmla="*/ 73891 h 823831"/>
                  <a:gd name="connsiteX4" fmla="*/ 286328 w 1108364"/>
                  <a:gd name="connsiteY4" fmla="*/ 18473 h 823831"/>
                  <a:gd name="connsiteX5" fmla="*/ 415637 w 1108364"/>
                  <a:gd name="connsiteY5" fmla="*/ 9236 h 823831"/>
                  <a:gd name="connsiteX6" fmla="*/ 581891 w 1108364"/>
                  <a:gd name="connsiteY6" fmla="*/ 0 h 823831"/>
                  <a:gd name="connsiteX7" fmla="*/ 914400 w 1108364"/>
                  <a:gd name="connsiteY7" fmla="*/ 27709 h 823831"/>
                  <a:gd name="connsiteX8" fmla="*/ 951346 w 1108364"/>
                  <a:gd name="connsiteY8" fmla="*/ 46182 h 823831"/>
                  <a:gd name="connsiteX9" fmla="*/ 997528 w 1108364"/>
                  <a:gd name="connsiteY9" fmla="*/ 101600 h 823831"/>
                  <a:gd name="connsiteX10" fmla="*/ 1062182 w 1108364"/>
                  <a:gd name="connsiteY10" fmla="*/ 157018 h 823831"/>
                  <a:gd name="connsiteX11" fmla="*/ 1099128 w 1108364"/>
                  <a:gd name="connsiteY11" fmla="*/ 314036 h 823831"/>
                  <a:gd name="connsiteX12" fmla="*/ 1108364 w 1108364"/>
                  <a:gd name="connsiteY12" fmla="*/ 397163 h 823831"/>
                  <a:gd name="connsiteX13" fmla="*/ 1099128 w 1108364"/>
                  <a:gd name="connsiteY13" fmla="*/ 544945 h 823831"/>
                  <a:gd name="connsiteX14" fmla="*/ 1052946 w 1108364"/>
                  <a:gd name="connsiteY14" fmla="*/ 618836 h 823831"/>
                  <a:gd name="connsiteX15" fmla="*/ 960582 w 1108364"/>
                  <a:gd name="connsiteY15" fmla="*/ 711200 h 823831"/>
                  <a:gd name="connsiteX16" fmla="*/ 785091 w 1108364"/>
                  <a:gd name="connsiteY16" fmla="*/ 775854 h 823831"/>
                  <a:gd name="connsiteX17" fmla="*/ 674255 w 1108364"/>
                  <a:gd name="connsiteY17" fmla="*/ 803563 h 823831"/>
                  <a:gd name="connsiteX18" fmla="*/ 526473 w 1108364"/>
                  <a:gd name="connsiteY18" fmla="*/ 812800 h 823831"/>
                  <a:gd name="connsiteX19" fmla="*/ 295564 w 1108364"/>
                  <a:gd name="connsiteY19" fmla="*/ 822036 h 82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08364" h="823831">
                    <a:moveTo>
                      <a:pt x="0" y="304800"/>
                    </a:moveTo>
                    <a:cubicBezTo>
                      <a:pt x="12315" y="270933"/>
                      <a:pt x="22750" y="236323"/>
                      <a:pt x="36946" y="203200"/>
                    </a:cubicBezTo>
                    <a:cubicBezTo>
                      <a:pt x="43478" y="187959"/>
                      <a:pt x="89111" y="132888"/>
                      <a:pt x="92364" y="129309"/>
                    </a:cubicBezTo>
                    <a:cubicBezTo>
                      <a:pt x="109937" y="109979"/>
                      <a:pt x="126524" y="89075"/>
                      <a:pt x="147782" y="73891"/>
                    </a:cubicBezTo>
                    <a:cubicBezTo>
                      <a:pt x="178506" y="51945"/>
                      <a:pt x="246648" y="24142"/>
                      <a:pt x="286328" y="18473"/>
                    </a:cubicBezTo>
                    <a:cubicBezTo>
                      <a:pt x="329107" y="12362"/>
                      <a:pt x="372508" y="11932"/>
                      <a:pt x="415637" y="9236"/>
                    </a:cubicBezTo>
                    <a:lnTo>
                      <a:pt x="581891" y="0"/>
                    </a:lnTo>
                    <a:cubicBezTo>
                      <a:pt x="692727" y="9236"/>
                      <a:pt x="804038" y="13914"/>
                      <a:pt x="914400" y="27709"/>
                    </a:cubicBezTo>
                    <a:cubicBezTo>
                      <a:pt x="928063" y="29417"/>
                      <a:pt x="941055" y="37034"/>
                      <a:pt x="951346" y="46182"/>
                    </a:cubicBezTo>
                    <a:cubicBezTo>
                      <a:pt x="969318" y="62157"/>
                      <a:pt x="980525" y="84597"/>
                      <a:pt x="997528" y="101600"/>
                    </a:cubicBezTo>
                    <a:cubicBezTo>
                      <a:pt x="1017599" y="121671"/>
                      <a:pt x="1040631" y="138545"/>
                      <a:pt x="1062182" y="157018"/>
                    </a:cubicBezTo>
                    <a:cubicBezTo>
                      <a:pt x="1071452" y="194099"/>
                      <a:pt x="1093133" y="278068"/>
                      <a:pt x="1099128" y="314036"/>
                    </a:cubicBezTo>
                    <a:cubicBezTo>
                      <a:pt x="1103711" y="341536"/>
                      <a:pt x="1105285" y="369454"/>
                      <a:pt x="1108364" y="397163"/>
                    </a:cubicBezTo>
                    <a:cubicBezTo>
                      <a:pt x="1105285" y="446424"/>
                      <a:pt x="1111099" y="497062"/>
                      <a:pt x="1099128" y="544945"/>
                    </a:cubicBezTo>
                    <a:cubicBezTo>
                      <a:pt x="1092084" y="573123"/>
                      <a:pt x="1071540" y="596523"/>
                      <a:pt x="1052946" y="618836"/>
                    </a:cubicBezTo>
                    <a:cubicBezTo>
                      <a:pt x="1025072" y="652285"/>
                      <a:pt x="1001009" y="695029"/>
                      <a:pt x="960582" y="711200"/>
                    </a:cubicBezTo>
                    <a:cubicBezTo>
                      <a:pt x="895300" y="737313"/>
                      <a:pt x="851935" y="756756"/>
                      <a:pt x="785091" y="775854"/>
                    </a:cubicBezTo>
                    <a:cubicBezTo>
                      <a:pt x="748474" y="786316"/>
                      <a:pt x="711955" y="798177"/>
                      <a:pt x="674255" y="803563"/>
                    </a:cubicBezTo>
                    <a:cubicBezTo>
                      <a:pt x="625394" y="810543"/>
                      <a:pt x="575734" y="809721"/>
                      <a:pt x="526473" y="812800"/>
                    </a:cubicBezTo>
                    <a:cubicBezTo>
                      <a:pt x="406958" y="829873"/>
                      <a:pt x="483589" y="822036"/>
                      <a:pt x="295564" y="822036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stCxn id="15" idx="6"/>
                <a:endCxn id="16" idx="2"/>
              </p:cNvCxnSpPr>
              <p:nvPr/>
            </p:nvCxnSpPr>
            <p:spPr>
              <a:xfrm flipV="1">
                <a:off x="7185891" y="5491518"/>
                <a:ext cx="1648691" cy="31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H="1">
                <a:off x="7185891" y="5615709"/>
                <a:ext cx="1648691" cy="64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7708769" y="5067943"/>
                <a:ext cx="5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1/1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705687" y="5689658"/>
                <a:ext cx="5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0/1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0066646" y="4983124"/>
                <a:ext cx="5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1/0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3791" y="2345976"/>
            <a:ext cx="4953000" cy="304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66328" y="586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）功能评述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数据变化检测电路，当输入数据有变化时，输出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脉冲。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0218" y="1464024"/>
            <a:ext cx="5800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）画时序图：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初始状态为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X=01101010</a:t>
            </a:r>
            <a:endParaRPr lang="zh-CN" altLang="en-US" dirty="0"/>
          </a:p>
        </p:txBody>
      </p:sp>
      <p:graphicFrame>
        <p:nvGraphicFramePr>
          <p:cNvPr id="7" name="表格 10"/>
          <p:cNvGraphicFramePr>
            <a:graphicFrameLocks noGrp="1"/>
          </p:cNvGraphicFramePr>
          <p:nvPr/>
        </p:nvGraphicFramePr>
        <p:xfrm>
          <a:off x="581891" y="830503"/>
          <a:ext cx="44519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76"/>
                <a:gridCol w="1483976"/>
                <a:gridCol w="14839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0/0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1/1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0/1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1/0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628073" y="895928"/>
            <a:ext cx="1459345" cy="2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71600" y="739367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928" y="895928"/>
            <a:ext cx="4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17388" y="2887184"/>
            <a:ext cx="5022830" cy="1296825"/>
            <a:chOff x="5609805" y="4762165"/>
            <a:chExt cx="5022830" cy="1296825"/>
          </a:xfrm>
        </p:grpSpPr>
        <p:sp>
          <p:nvSpPr>
            <p:cNvPr id="22" name="文本框 21"/>
            <p:cNvSpPr txBox="1"/>
            <p:nvPr/>
          </p:nvSpPr>
          <p:spPr>
            <a:xfrm>
              <a:off x="5609805" y="4859758"/>
              <a:ext cx="56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0/0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059055" y="4762165"/>
              <a:ext cx="4573580" cy="1296825"/>
              <a:chOff x="6059055" y="4762165"/>
              <a:chExt cx="4573580" cy="129682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511636" y="5172695"/>
                <a:ext cx="674255" cy="7016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8834582" y="5140703"/>
                <a:ext cx="674255" cy="7016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6059055" y="4762165"/>
                <a:ext cx="748185" cy="761180"/>
              </a:xfrm>
              <a:custGeom>
                <a:avLst/>
                <a:gdLst>
                  <a:gd name="connsiteX0" fmla="*/ 434109 w 748185"/>
                  <a:gd name="connsiteY0" fmla="*/ 761180 h 761180"/>
                  <a:gd name="connsiteX1" fmla="*/ 267854 w 748185"/>
                  <a:gd name="connsiteY1" fmla="*/ 742708 h 761180"/>
                  <a:gd name="connsiteX2" fmla="*/ 120072 w 748185"/>
                  <a:gd name="connsiteY2" fmla="*/ 641108 h 761180"/>
                  <a:gd name="connsiteX3" fmla="*/ 73890 w 748185"/>
                  <a:gd name="connsiteY3" fmla="*/ 576453 h 761180"/>
                  <a:gd name="connsiteX4" fmla="*/ 0 w 748185"/>
                  <a:gd name="connsiteY4" fmla="*/ 336308 h 761180"/>
                  <a:gd name="connsiteX5" fmla="*/ 101600 w 748185"/>
                  <a:gd name="connsiteY5" fmla="*/ 59217 h 761180"/>
                  <a:gd name="connsiteX6" fmla="*/ 286327 w 748185"/>
                  <a:gd name="connsiteY6" fmla="*/ 13035 h 761180"/>
                  <a:gd name="connsiteX7" fmla="*/ 674254 w 748185"/>
                  <a:gd name="connsiteY7" fmla="*/ 68453 h 761180"/>
                  <a:gd name="connsiteX8" fmla="*/ 711200 w 748185"/>
                  <a:gd name="connsiteY8" fmla="*/ 123871 h 761180"/>
                  <a:gd name="connsiteX9" fmla="*/ 720436 w 748185"/>
                  <a:gd name="connsiteY9" fmla="*/ 160817 h 761180"/>
                  <a:gd name="connsiteX10" fmla="*/ 738909 w 748185"/>
                  <a:gd name="connsiteY10" fmla="*/ 206999 h 761180"/>
                  <a:gd name="connsiteX11" fmla="*/ 748145 w 748185"/>
                  <a:gd name="connsiteY11" fmla="*/ 373253 h 76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8185" h="761180">
                    <a:moveTo>
                      <a:pt x="434109" y="761180"/>
                    </a:moveTo>
                    <a:cubicBezTo>
                      <a:pt x="378691" y="755023"/>
                      <a:pt x="321468" y="758026"/>
                      <a:pt x="267854" y="742708"/>
                    </a:cubicBezTo>
                    <a:cubicBezTo>
                      <a:pt x="238615" y="734354"/>
                      <a:pt x="146987" y="670470"/>
                      <a:pt x="120072" y="641108"/>
                    </a:cubicBezTo>
                    <a:cubicBezTo>
                      <a:pt x="102176" y="621585"/>
                      <a:pt x="89284" y="598005"/>
                      <a:pt x="73890" y="576453"/>
                    </a:cubicBezTo>
                    <a:cubicBezTo>
                      <a:pt x="10444" y="386114"/>
                      <a:pt x="32639" y="466871"/>
                      <a:pt x="0" y="336308"/>
                    </a:cubicBezTo>
                    <a:cubicBezTo>
                      <a:pt x="5800" y="297643"/>
                      <a:pt x="6389" y="83020"/>
                      <a:pt x="101600" y="59217"/>
                    </a:cubicBezTo>
                    <a:lnTo>
                      <a:pt x="286327" y="13035"/>
                    </a:lnTo>
                    <a:cubicBezTo>
                      <a:pt x="486464" y="23569"/>
                      <a:pt x="579477" y="-50017"/>
                      <a:pt x="674254" y="68453"/>
                    </a:cubicBezTo>
                    <a:cubicBezTo>
                      <a:pt x="688123" y="85789"/>
                      <a:pt x="698885" y="105398"/>
                      <a:pt x="711200" y="123871"/>
                    </a:cubicBezTo>
                    <a:cubicBezTo>
                      <a:pt x="714279" y="136186"/>
                      <a:pt x="716422" y="148774"/>
                      <a:pt x="720436" y="160817"/>
                    </a:cubicBezTo>
                    <a:cubicBezTo>
                      <a:pt x="725679" y="176546"/>
                      <a:pt x="736183" y="190645"/>
                      <a:pt x="738909" y="206999"/>
                    </a:cubicBezTo>
                    <a:cubicBezTo>
                      <a:pt x="749326" y="269499"/>
                      <a:pt x="748145" y="314893"/>
                      <a:pt x="748145" y="373253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9291781" y="4911951"/>
                <a:ext cx="748185" cy="620631"/>
              </a:xfrm>
              <a:custGeom>
                <a:avLst/>
                <a:gdLst>
                  <a:gd name="connsiteX0" fmla="*/ 0 w 1108364"/>
                  <a:gd name="connsiteY0" fmla="*/ 304800 h 823831"/>
                  <a:gd name="connsiteX1" fmla="*/ 36946 w 1108364"/>
                  <a:gd name="connsiteY1" fmla="*/ 203200 h 823831"/>
                  <a:gd name="connsiteX2" fmla="*/ 92364 w 1108364"/>
                  <a:gd name="connsiteY2" fmla="*/ 129309 h 823831"/>
                  <a:gd name="connsiteX3" fmla="*/ 147782 w 1108364"/>
                  <a:gd name="connsiteY3" fmla="*/ 73891 h 823831"/>
                  <a:gd name="connsiteX4" fmla="*/ 286328 w 1108364"/>
                  <a:gd name="connsiteY4" fmla="*/ 18473 h 823831"/>
                  <a:gd name="connsiteX5" fmla="*/ 415637 w 1108364"/>
                  <a:gd name="connsiteY5" fmla="*/ 9236 h 823831"/>
                  <a:gd name="connsiteX6" fmla="*/ 581891 w 1108364"/>
                  <a:gd name="connsiteY6" fmla="*/ 0 h 823831"/>
                  <a:gd name="connsiteX7" fmla="*/ 914400 w 1108364"/>
                  <a:gd name="connsiteY7" fmla="*/ 27709 h 823831"/>
                  <a:gd name="connsiteX8" fmla="*/ 951346 w 1108364"/>
                  <a:gd name="connsiteY8" fmla="*/ 46182 h 823831"/>
                  <a:gd name="connsiteX9" fmla="*/ 997528 w 1108364"/>
                  <a:gd name="connsiteY9" fmla="*/ 101600 h 823831"/>
                  <a:gd name="connsiteX10" fmla="*/ 1062182 w 1108364"/>
                  <a:gd name="connsiteY10" fmla="*/ 157018 h 823831"/>
                  <a:gd name="connsiteX11" fmla="*/ 1099128 w 1108364"/>
                  <a:gd name="connsiteY11" fmla="*/ 314036 h 823831"/>
                  <a:gd name="connsiteX12" fmla="*/ 1108364 w 1108364"/>
                  <a:gd name="connsiteY12" fmla="*/ 397163 h 823831"/>
                  <a:gd name="connsiteX13" fmla="*/ 1099128 w 1108364"/>
                  <a:gd name="connsiteY13" fmla="*/ 544945 h 823831"/>
                  <a:gd name="connsiteX14" fmla="*/ 1052946 w 1108364"/>
                  <a:gd name="connsiteY14" fmla="*/ 618836 h 823831"/>
                  <a:gd name="connsiteX15" fmla="*/ 960582 w 1108364"/>
                  <a:gd name="connsiteY15" fmla="*/ 711200 h 823831"/>
                  <a:gd name="connsiteX16" fmla="*/ 785091 w 1108364"/>
                  <a:gd name="connsiteY16" fmla="*/ 775854 h 823831"/>
                  <a:gd name="connsiteX17" fmla="*/ 674255 w 1108364"/>
                  <a:gd name="connsiteY17" fmla="*/ 803563 h 823831"/>
                  <a:gd name="connsiteX18" fmla="*/ 526473 w 1108364"/>
                  <a:gd name="connsiteY18" fmla="*/ 812800 h 823831"/>
                  <a:gd name="connsiteX19" fmla="*/ 295564 w 1108364"/>
                  <a:gd name="connsiteY19" fmla="*/ 822036 h 82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08364" h="823831">
                    <a:moveTo>
                      <a:pt x="0" y="304800"/>
                    </a:moveTo>
                    <a:cubicBezTo>
                      <a:pt x="12315" y="270933"/>
                      <a:pt x="22750" y="236323"/>
                      <a:pt x="36946" y="203200"/>
                    </a:cubicBezTo>
                    <a:cubicBezTo>
                      <a:pt x="43478" y="187959"/>
                      <a:pt x="89111" y="132888"/>
                      <a:pt x="92364" y="129309"/>
                    </a:cubicBezTo>
                    <a:cubicBezTo>
                      <a:pt x="109937" y="109979"/>
                      <a:pt x="126524" y="89075"/>
                      <a:pt x="147782" y="73891"/>
                    </a:cubicBezTo>
                    <a:cubicBezTo>
                      <a:pt x="178506" y="51945"/>
                      <a:pt x="246648" y="24142"/>
                      <a:pt x="286328" y="18473"/>
                    </a:cubicBezTo>
                    <a:cubicBezTo>
                      <a:pt x="329107" y="12362"/>
                      <a:pt x="372508" y="11932"/>
                      <a:pt x="415637" y="9236"/>
                    </a:cubicBezTo>
                    <a:lnTo>
                      <a:pt x="581891" y="0"/>
                    </a:lnTo>
                    <a:cubicBezTo>
                      <a:pt x="692727" y="9236"/>
                      <a:pt x="804038" y="13914"/>
                      <a:pt x="914400" y="27709"/>
                    </a:cubicBezTo>
                    <a:cubicBezTo>
                      <a:pt x="928063" y="29417"/>
                      <a:pt x="941055" y="37034"/>
                      <a:pt x="951346" y="46182"/>
                    </a:cubicBezTo>
                    <a:cubicBezTo>
                      <a:pt x="969318" y="62157"/>
                      <a:pt x="980525" y="84597"/>
                      <a:pt x="997528" y="101600"/>
                    </a:cubicBezTo>
                    <a:cubicBezTo>
                      <a:pt x="1017599" y="121671"/>
                      <a:pt x="1040631" y="138545"/>
                      <a:pt x="1062182" y="157018"/>
                    </a:cubicBezTo>
                    <a:cubicBezTo>
                      <a:pt x="1071452" y="194099"/>
                      <a:pt x="1093133" y="278068"/>
                      <a:pt x="1099128" y="314036"/>
                    </a:cubicBezTo>
                    <a:cubicBezTo>
                      <a:pt x="1103711" y="341536"/>
                      <a:pt x="1105285" y="369454"/>
                      <a:pt x="1108364" y="397163"/>
                    </a:cubicBezTo>
                    <a:cubicBezTo>
                      <a:pt x="1105285" y="446424"/>
                      <a:pt x="1111099" y="497062"/>
                      <a:pt x="1099128" y="544945"/>
                    </a:cubicBezTo>
                    <a:cubicBezTo>
                      <a:pt x="1092084" y="573123"/>
                      <a:pt x="1071540" y="596523"/>
                      <a:pt x="1052946" y="618836"/>
                    </a:cubicBezTo>
                    <a:cubicBezTo>
                      <a:pt x="1025072" y="652285"/>
                      <a:pt x="1001009" y="695029"/>
                      <a:pt x="960582" y="711200"/>
                    </a:cubicBezTo>
                    <a:cubicBezTo>
                      <a:pt x="895300" y="737313"/>
                      <a:pt x="851935" y="756756"/>
                      <a:pt x="785091" y="775854"/>
                    </a:cubicBezTo>
                    <a:cubicBezTo>
                      <a:pt x="748474" y="786316"/>
                      <a:pt x="711955" y="798177"/>
                      <a:pt x="674255" y="803563"/>
                    </a:cubicBezTo>
                    <a:cubicBezTo>
                      <a:pt x="625394" y="810543"/>
                      <a:pt x="575734" y="809721"/>
                      <a:pt x="526473" y="812800"/>
                    </a:cubicBezTo>
                    <a:cubicBezTo>
                      <a:pt x="406958" y="829873"/>
                      <a:pt x="483589" y="822036"/>
                      <a:pt x="295564" y="822036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stCxn id="24" idx="6"/>
                <a:endCxn id="25" idx="2"/>
              </p:cNvCxnSpPr>
              <p:nvPr/>
            </p:nvCxnSpPr>
            <p:spPr>
              <a:xfrm flipV="1">
                <a:off x="7185891" y="5491518"/>
                <a:ext cx="1648691" cy="31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7185891" y="5615709"/>
                <a:ext cx="1648691" cy="64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7708769" y="5067943"/>
                <a:ext cx="5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1/1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705687" y="5689658"/>
                <a:ext cx="5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0/1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066646" y="4983124"/>
                <a:ext cx="5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1/0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2251" y="1606579"/>
            <a:ext cx="1010936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000"/>
              </a:spcAf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位二进制同步加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计数器的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Verilog HDL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模型。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：模块名称命名为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counter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，输入为时钟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，上升沿有效，输出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dataout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，位宽为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具备同步清零</a:t>
            </a:r>
            <a:r>
              <a:rPr lang="en-US" altLang="zh-CN" sz="2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clr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功能。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endParaRPr lang="en-US" altLang="zh-CN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058" y="1791218"/>
            <a:ext cx="1010936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000"/>
              </a:spcAft>
            </a:pPr>
            <a:r>
              <a:rPr kumimoji="1" lang="zh-CN" altLang="en-US" sz="2400" dirty="0">
                <a:latin typeface="+mn-ea"/>
              </a:rPr>
              <a:t>设计一个检测串行输入</a:t>
            </a:r>
            <a:r>
              <a:rPr kumimoji="1" lang="en-US" altLang="zh-CN" sz="2400" dirty="0">
                <a:latin typeface="+mn-ea"/>
              </a:rPr>
              <a:t>8421</a:t>
            </a:r>
            <a:r>
              <a:rPr kumimoji="1" lang="zh-CN" altLang="en-US" sz="2400" dirty="0">
                <a:latin typeface="+mn-ea"/>
              </a:rPr>
              <a:t>码的是否为偶数电路，输入顺序是先高位后低位，当出现偶数时，电路输出</a:t>
            </a:r>
            <a:r>
              <a:rPr kumimoji="1" lang="en-US" altLang="zh-CN" sz="2400" dirty="0">
                <a:latin typeface="+mn-ea"/>
              </a:rPr>
              <a:t>1</a:t>
            </a:r>
            <a:r>
              <a:rPr kumimoji="1" lang="zh-CN" altLang="en-US" sz="2400" dirty="0">
                <a:latin typeface="+mn-ea"/>
              </a:rPr>
              <a:t>，否则为</a:t>
            </a:r>
            <a:r>
              <a:rPr kumimoji="1" lang="en-US" altLang="zh-CN" sz="2400" dirty="0">
                <a:latin typeface="+mn-ea"/>
              </a:rPr>
              <a:t>0</a:t>
            </a:r>
            <a:r>
              <a:rPr kumimoji="1" lang="zh-CN" altLang="en-US" sz="2400" dirty="0">
                <a:latin typeface="+mn-ea"/>
              </a:rPr>
              <a:t>。（只画出原始状态图）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6545" y="526473"/>
            <a:ext cx="475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：证明等价、函数化简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32182" y="1357250"/>
          <a:ext cx="240065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7" name="Equation" r:id="rId1" imgW="31699200" imgH="4876800" progId="Equation.DSMT4">
                  <p:embed/>
                </p:oleObj>
              </mc:Choice>
              <mc:Fallback>
                <p:oleObj name="Equation" r:id="rId1" imgW="31699200" imgH="4876800" progId="Equation.DSMT4">
                  <p:embed/>
                  <p:pic>
                    <p:nvPicPr>
                      <p:cNvPr id="0" name="图片 61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2182" y="1357250"/>
                        <a:ext cx="2400658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598016" y="2292421"/>
          <a:ext cx="1868990" cy="184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Equation" r:id="rId3" imgW="23469600" imgH="23164800" progId="Equation.DSMT4">
                  <p:embed/>
                </p:oleObj>
              </mc:Choice>
              <mc:Fallback>
                <p:oleObj name="Equation" r:id="rId3" imgW="23469600" imgH="231648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8016" y="2292421"/>
                        <a:ext cx="1868990" cy="1844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320561" y="1436353"/>
          <a:ext cx="225292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5" imgW="37185600" imgH="6096000" progId="Equation.DSMT4">
                  <p:embed/>
                </p:oleObj>
              </mc:Choice>
              <mc:Fallback>
                <p:oleObj name="Equation" r:id="rId5" imgW="37185600" imgH="60960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0561" y="1436353"/>
                        <a:ext cx="2252925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425345" y="2354262"/>
          <a:ext cx="2538624" cy="79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7" imgW="37185600" imgH="11582400" progId="Equation.DSMT4">
                  <p:embed/>
                </p:oleObj>
              </mc:Choice>
              <mc:Fallback>
                <p:oleObj name="Equation" r:id="rId7" imgW="37185600" imgH="115824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5345" y="2354262"/>
                        <a:ext cx="2538624" cy="790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66430" y="1200728"/>
          <a:ext cx="3731839" cy="52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1" imgW="36880800" imgH="5181600" progId="Equation.DSMT4">
                  <p:embed/>
                </p:oleObj>
              </mc:Choice>
              <mc:Fallback>
                <p:oleObj name="Equation" r:id="rId1" imgW="36880800" imgH="5181600" progId="Equation.DSMT4">
                  <p:embed/>
                  <p:pic>
                    <p:nvPicPr>
                      <p:cNvPr id="0" name="图片 61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6430" y="1200728"/>
                        <a:ext cx="3731839" cy="524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68581" y="701963"/>
            <a:ext cx="522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：化简函数（有两种等价的结果）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68582" y="3714526"/>
            <a:ext cx="3448050" cy="1187406"/>
            <a:chOff x="1464832" y="3140396"/>
            <a:chExt cx="3448050" cy="118740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464832" y="3265888"/>
              <a:ext cx="674254" cy="323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687947" y="3140396"/>
              <a:ext cx="5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08145" y="3426027"/>
              <a:ext cx="33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464832" y="3213377"/>
              <a:ext cx="3448050" cy="1114425"/>
              <a:chOff x="1464832" y="3213377"/>
              <a:chExt cx="3448050" cy="1114425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832" y="3213377"/>
                <a:ext cx="3448050" cy="1114425"/>
              </a:xfrm>
              <a:prstGeom prst="rect">
                <a:avLst/>
              </a:prstGeom>
            </p:spPr>
          </p:pic>
          <p:sp>
            <p:nvSpPr>
              <p:cNvPr id="12" name="矩形: 圆角 11"/>
              <p:cNvSpPr/>
              <p:nvPr/>
            </p:nvSpPr>
            <p:spPr>
              <a:xfrm>
                <a:off x="4319450" y="3668740"/>
                <a:ext cx="432666" cy="59915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: 圆角 9"/>
              <p:cNvSpPr/>
              <p:nvPr/>
            </p:nvSpPr>
            <p:spPr>
              <a:xfrm>
                <a:off x="2959509" y="3659124"/>
                <a:ext cx="1209963" cy="228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>
                <a:off x="2214420" y="4035135"/>
                <a:ext cx="1209963" cy="228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47435" y="1952425"/>
          <a:ext cx="6618321" cy="140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4" imgW="88696800" imgH="18897600" progId="Equation.DSMT4">
                  <p:embed/>
                </p:oleObj>
              </mc:Choice>
              <mc:Fallback>
                <p:oleObj name="Equation" r:id="rId4" imgW="88696800" imgH="188976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435" y="1952425"/>
                        <a:ext cx="6618321" cy="1409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71663" y="5283200"/>
          <a:ext cx="29924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6" imgW="29565600" imgH="5181600" progId="Equation.DSMT4">
                  <p:embed/>
                </p:oleObj>
              </mc:Choice>
              <mc:Fallback>
                <p:oleObj name="Equation" r:id="rId6" imgW="29565600" imgH="51816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1663" y="5283200"/>
                        <a:ext cx="2992437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096000" y="3677678"/>
            <a:ext cx="3448050" cy="1187406"/>
            <a:chOff x="1464832" y="3140396"/>
            <a:chExt cx="3448050" cy="118740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464832" y="3265888"/>
              <a:ext cx="674254" cy="323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687947" y="3140396"/>
              <a:ext cx="5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AB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08145" y="3426027"/>
              <a:ext cx="33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464832" y="3213377"/>
              <a:ext cx="3448050" cy="1114425"/>
              <a:chOff x="1464832" y="3213377"/>
              <a:chExt cx="3448050" cy="1114425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832" y="3213377"/>
                <a:ext cx="3448050" cy="1114425"/>
              </a:xfrm>
              <a:prstGeom prst="rect">
                <a:avLst/>
              </a:prstGeom>
            </p:spPr>
          </p:pic>
          <p:sp>
            <p:nvSpPr>
              <p:cNvPr id="23" name="矩形: 圆角 22"/>
              <p:cNvSpPr/>
              <p:nvPr/>
            </p:nvSpPr>
            <p:spPr>
              <a:xfrm>
                <a:off x="2930670" y="3674908"/>
                <a:ext cx="432666" cy="59915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: 圆角 23"/>
              <p:cNvSpPr/>
              <p:nvPr/>
            </p:nvSpPr>
            <p:spPr>
              <a:xfrm>
                <a:off x="3618636" y="3674908"/>
                <a:ext cx="1209963" cy="22860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529242" y="5283612"/>
          <a:ext cx="29305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8" imgW="28956000" imgH="5181600" progId="Equation.DSMT4">
                  <p:embed/>
                </p:oleObj>
              </mc:Choice>
              <mc:Fallback>
                <p:oleObj name="Equation" r:id="rId8" imgW="28956000" imgH="51816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29242" y="5283612"/>
                        <a:ext cx="293052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任意多边形: 形状 27"/>
          <p:cNvSpPr/>
          <p:nvPr/>
        </p:nvSpPr>
        <p:spPr>
          <a:xfrm>
            <a:off x="6871855" y="4553529"/>
            <a:ext cx="563418" cy="258618"/>
          </a:xfrm>
          <a:custGeom>
            <a:avLst/>
            <a:gdLst>
              <a:gd name="connsiteX0" fmla="*/ 0 w 563418"/>
              <a:gd name="connsiteY0" fmla="*/ 0 h 258618"/>
              <a:gd name="connsiteX1" fmla="*/ 341745 w 563418"/>
              <a:gd name="connsiteY1" fmla="*/ 9236 h 258618"/>
              <a:gd name="connsiteX2" fmla="*/ 526472 w 563418"/>
              <a:gd name="connsiteY2" fmla="*/ 18472 h 258618"/>
              <a:gd name="connsiteX3" fmla="*/ 563418 w 563418"/>
              <a:gd name="connsiteY3" fmla="*/ 64654 h 258618"/>
              <a:gd name="connsiteX4" fmla="*/ 535709 w 563418"/>
              <a:gd name="connsiteY4" fmla="*/ 212436 h 258618"/>
              <a:gd name="connsiteX5" fmla="*/ 452581 w 563418"/>
              <a:gd name="connsiteY5" fmla="*/ 240145 h 258618"/>
              <a:gd name="connsiteX6" fmla="*/ 0 w 563418"/>
              <a:gd name="connsiteY6" fmla="*/ 258618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18" h="258618">
                <a:moveTo>
                  <a:pt x="0" y="0"/>
                </a:moveTo>
                <a:lnTo>
                  <a:pt x="341745" y="9236"/>
                </a:lnTo>
                <a:cubicBezTo>
                  <a:pt x="403360" y="11398"/>
                  <a:pt x="466660" y="3519"/>
                  <a:pt x="526472" y="18472"/>
                </a:cubicBezTo>
                <a:cubicBezTo>
                  <a:pt x="545597" y="23253"/>
                  <a:pt x="551103" y="49260"/>
                  <a:pt x="563418" y="64654"/>
                </a:cubicBezTo>
                <a:cubicBezTo>
                  <a:pt x="554182" y="113915"/>
                  <a:pt x="553875" y="165725"/>
                  <a:pt x="535709" y="212436"/>
                </a:cubicBezTo>
                <a:cubicBezTo>
                  <a:pt x="529704" y="227878"/>
                  <a:pt x="460977" y="239670"/>
                  <a:pt x="452581" y="240145"/>
                </a:cubicBezTo>
                <a:cubicBezTo>
                  <a:pt x="301836" y="248678"/>
                  <a:pt x="150986" y="258618"/>
                  <a:pt x="0" y="25861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8977022" y="4562764"/>
            <a:ext cx="536433" cy="249381"/>
          </a:xfrm>
          <a:custGeom>
            <a:avLst/>
            <a:gdLst>
              <a:gd name="connsiteX0" fmla="*/ 536433 w 536433"/>
              <a:gd name="connsiteY0" fmla="*/ 0 h 249381"/>
              <a:gd name="connsiteX1" fmla="*/ 130033 w 536433"/>
              <a:gd name="connsiteY1" fmla="*/ 9236 h 249381"/>
              <a:gd name="connsiteX2" fmla="*/ 37669 w 536433"/>
              <a:gd name="connsiteY2" fmla="*/ 27709 h 249381"/>
              <a:gd name="connsiteX3" fmla="*/ 9960 w 536433"/>
              <a:gd name="connsiteY3" fmla="*/ 55418 h 249381"/>
              <a:gd name="connsiteX4" fmla="*/ 9960 w 536433"/>
              <a:gd name="connsiteY4" fmla="*/ 193963 h 249381"/>
              <a:gd name="connsiteX5" fmla="*/ 37669 w 536433"/>
              <a:gd name="connsiteY5" fmla="*/ 203200 h 249381"/>
              <a:gd name="connsiteX6" fmla="*/ 74614 w 536433"/>
              <a:gd name="connsiteY6" fmla="*/ 221672 h 249381"/>
              <a:gd name="connsiteX7" fmla="*/ 157742 w 536433"/>
              <a:gd name="connsiteY7" fmla="*/ 249381 h 249381"/>
              <a:gd name="connsiteX8" fmla="*/ 499487 w 536433"/>
              <a:gd name="connsiteY8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433" h="249381">
                <a:moveTo>
                  <a:pt x="536433" y="0"/>
                </a:moveTo>
                <a:cubicBezTo>
                  <a:pt x="400966" y="3079"/>
                  <a:pt x="265326" y="1720"/>
                  <a:pt x="130033" y="9236"/>
                </a:cubicBezTo>
                <a:cubicBezTo>
                  <a:pt x="98684" y="10978"/>
                  <a:pt x="37669" y="27709"/>
                  <a:pt x="37669" y="27709"/>
                </a:cubicBezTo>
                <a:cubicBezTo>
                  <a:pt x="28433" y="36945"/>
                  <a:pt x="16441" y="44077"/>
                  <a:pt x="9960" y="55418"/>
                </a:cubicBezTo>
                <a:cubicBezTo>
                  <a:pt x="-9278" y="89083"/>
                  <a:pt x="4268" y="176887"/>
                  <a:pt x="9960" y="193963"/>
                </a:cubicBezTo>
                <a:cubicBezTo>
                  <a:pt x="13039" y="203199"/>
                  <a:pt x="28720" y="199365"/>
                  <a:pt x="37669" y="203200"/>
                </a:cubicBezTo>
                <a:cubicBezTo>
                  <a:pt x="50324" y="208624"/>
                  <a:pt x="61763" y="216729"/>
                  <a:pt x="74614" y="221672"/>
                </a:cubicBezTo>
                <a:cubicBezTo>
                  <a:pt x="101875" y="232157"/>
                  <a:pt x="128534" y="249381"/>
                  <a:pt x="157742" y="249381"/>
                </a:cubicBezTo>
                <a:lnTo>
                  <a:pt x="499487" y="24938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02426" y="-544639"/>
            <a:ext cx="2325255" cy="48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91938" y="1137474"/>
            <a:ext cx="4617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试分析下图所示逻辑电路的逻辑功能。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）列出逻辑函数并化简；（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）列出真值表；（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）描述逻辑功能。</a:t>
            </a:r>
            <a:endParaRPr lang="zh-CN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7218" y="4397087"/>
            <a:ext cx="52099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试分析下图所示逻辑电路的逻辑功能。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）列出逻辑函数并化简；（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）列出真值表；（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）描述逻辑功能。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25145" r="32739" b="37804"/>
          <a:stretch>
            <a:fillRect/>
          </a:stretch>
        </p:blipFill>
        <p:spPr bwMode="auto">
          <a:xfrm>
            <a:off x="6172289" y="4072185"/>
            <a:ext cx="4575561" cy="27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20829" y="352386"/>
            <a:ext cx="2325255" cy="48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06763" y="533128"/>
            <a:ext cx="9125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试分析下图所示逻辑电路的逻辑功能。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）列出逻辑函数并化简；（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）列出真值表；（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）描述逻辑功能。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652653" y="1406298"/>
            <a:ext cx="3528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）分步骤写表达式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323013" y="1783282"/>
          <a:ext cx="2436664" cy="123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2" imgW="35661600" imgH="18288000" progId="Equation.DSMT4">
                  <p:embed/>
                </p:oleObj>
              </mc:Choice>
              <mc:Fallback>
                <p:oleObj name="Equation" r:id="rId2" imgW="35661600" imgH="1828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1783282"/>
                        <a:ext cx="2436664" cy="1235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198467" y="3162138"/>
            <a:ext cx="2436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化简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317225" y="3539122"/>
          <a:ext cx="3439474" cy="93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4" imgW="53644800" imgH="14630400" progId="Equation.DSMT4">
                  <p:embed/>
                </p:oleObj>
              </mc:Choice>
              <mc:Fallback>
                <p:oleObj name="Equation" r:id="rId4" imgW="53644800" imgH="146304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7225" y="3539122"/>
                        <a:ext cx="3439474" cy="938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096000" y="4527354"/>
            <a:ext cx="2663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6317225" y="4884953"/>
            <a:ext cx="2663677" cy="113349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82595" y="6098528"/>
            <a:ext cx="4905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）通过真值表分析发现，电路为异或功能。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4483" y="288363"/>
            <a:ext cx="100506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试分析下图所示逻辑电路的逻辑功能。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）列出逻辑函数并化简；（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）列出真值表；（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）描述逻辑功能。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25145" r="32739" b="37804"/>
          <a:stretch>
            <a:fillRect/>
          </a:stretch>
        </p:blipFill>
        <p:spPr bwMode="auto">
          <a:xfrm>
            <a:off x="441631" y="1272619"/>
            <a:ext cx="4575561" cy="27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215380" y="1272619"/>
            <a:ext cx="3061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）分步骤写表达式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10238" y="1679878"/>
          <a:ext cx="5793896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2" imgW="73456800" imgH="5486400" progId="Equation.DSMT4">
                  <p:embed/>
                </p:oleObj>
              </mc:Choice>
              <mc:Fallback>
                <p:oleObj name="Equation" r:id="rId2" imgW="73456800" imgH="548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1679878"/>
                        <a:ext cx="5793896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710238" y="2087137"/>
            <a:ext cx="216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）列出真值表</a:t>
            </a:r>
            <a:endParaRPr lang="zh-CN" altLang="zh-CN" sz="1600" dirty="0">
              <a:effectLst/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8056679" y="2087137"/>
            <a:ext cx="2371098" cy="2377907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056678" y="4428100"/>
            <a:ext cx="2371098" cy="217930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22400" y="52622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）通过真值表分析发现，将输入的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位二进制码转换成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位格雷码输出。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058" y="1791218"/>
            <a:ext cx="10109360" cy="132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000"/>
              </a:spcAft>
            </a:pPr>
            <a:r>
              <a:rPr kumimoji="1" lang="zh-CN" altLang="en-US" sz="2400" dirty="0">
                <a:latin typeface="+mn-ea"/>
              </a:rPr>
              <a:t>设计一个检测输入</a:t>
            </a:r>
            <a:r>
              <a:rPr kumimoji="1" lang="en-US" altLang="zh-CN" sz="2400" dirty="0">
                <a:latin typeface="+mn-ea"/>
              </a:rPr>
              <a:t>8421</a:t>
            </a:r>
            <a:r>
              <a:rPr kumimoji="1" lang="zh-CN" altLang="en-US" sz="2400" dirty="0">
                <a:latin typeface="+mn-ea"/>
              </a:rPr>
              <a:t>码的是否为偶数电路，当出现偶数时，电路输出</a:t>
            </a:r>
            <a:r>
              <a:rPr kumimoji="1" lang="en-US" altLang="zh-CN" sz="2400" dirty="0">
                <a:latin typeface="+mn-ea"/>
              </a:rPr>
              <a:t>1</a:t>
            </a:r>
            <a:r>
              <a:rPr kumimoji="1" lang="zh-CN" altLang="en-US" sz="2400" dirty="0">
                <a:latin typeface="+mn-ea"/>
              </a:rPr>
              <a:t>，否则为</a:t>
            </a:r>
            <a:r>
              <a:rPr kumimoji="1" lang="en-US" altLang="zh-CN" sz="2400" dirty="0">
                <a:latin typeface="+mn-ea"/>
              </a:rPr>
              <a:t>0</a:t>
            </a:r>
            <a:r>
              <a:rPr kumimoji="1" lang="zh-CN" altLang="en-US" sz="2400" dirty="0">
                <a:latin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85091" y="736741"/>
            <a:ext cx="4636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个输入数据为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）真值表：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2" name="图片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90" y="1404460"/>
            <a:ext cx="4764612" cy="21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1318" y="3631487"/>
            <a:ext cx="53951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列出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0010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1101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作为输入，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F=d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5090" y="4447133"/>
          <a:ext cx="4735593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2" imgW="3619500" imgH="254000" progId="Equation.DSMT4">
                  <p:embed/>
                </p:oleObj>
              </mc:Choice>
              <mc:Fallback>
                <p:oleObj name="Equation" r:id="rId2" imgW="3619500" imgH="254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90" y="4447133"/>
                        <a:ext cx="4735593" cy="3385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85090" y="5685011"/>
          <a:ext cx="3168073" cy="34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4" imgW="2413000" imgH="266700" progId="Equation.DSMT4">
                  <p:embed/>
                </p:oleObj>
              </mc:Choice>
              <mc:Fallback>
                <p:oleObj name="Equation" r:id="rId4" imgW="2413000" imgH="266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90" y="5685011"/>
                        <a:ext cx="3168073" cy="34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7" descr="C:\Users\hfuu\Documents\Tencent Files\445484129\nt_qq\nt_data\Pic\2024-09\Ori\539f6a31729060a62bcfda93559efb74.jpe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41" y="1085560"/>
            <a:ext cx="2419782" cy="234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84489" y="4048562"/>
            <a:ext cx="42764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）表达式初步为：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1318" y="5018020"/>
            <a:ext cx="5724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无关项会干扰输出结果，因此表达式化简时不能考虑无关项，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因此表达为：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185314" y="818258"/>
            <a:ext cx="21339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）根据卡诺图判断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508541" y="3495716"/>
            <a:ext cx="20874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该设计不会产生象。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498682" y="4106083"/>
            <a:ext cx="24104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）逻辑图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78" y="4549729"/>
            <a:ext cx="2272145" cy="21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8533" y="427273"/>
            <a:ext cx="894603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）参考代码：</a:t>
            </a:r>
            <a:endParaRPr lang="zh-CN" altLang="zh-CN" dirty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heshu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(A,B,C,D,F)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input  A,B,C,D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output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reg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assign F= (A&amp;(~B)&amp;(D))&amp;((A)&amp;B&amp;(~C)&amp;(~D))&amp;((~A)&amp;B&amp;C&amp;D);//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数据流描述</a:t>
            </a:r>
            <a:endParaRPr lang="zh-CN" altLang="zh-CN" dirty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zh-CN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272" y="2574873"/>
            <a:ext cx="6096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heshu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(A,B,C,D,F)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input  A,B,C,D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output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reg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always @(A or B or C or D)//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行为描述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begin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case({A,B,C,D})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4`b0111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4`b1001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4`b1011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4`b1100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F=1;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default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F=0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zh-CN" altLang="zh-CN" dirty="0">
              <a:effectLst/>
            </a:endParaRPr>
          </a:p>
          <a:p>
            <a:pPr marL="139700" indent="3175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end</a:t>
            </a:r>
            <a:endParaRPr lang="zh-CN" altLang="zh-CN" dirty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zh-CN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09451" y="3311469"/>
            <a:ext cx="543127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heshu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(A,B,C,D,F)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input  A,B,C,D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output F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wire w1,w2,w3;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and u1(w1, ~A,B,D),//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例化逻辑门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u2(w2, A,B,~C,~D),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   u3(w3,~A,B,C,D)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ffectLst/>
            </a:endParaRPr>
          </a:p>
          <a:p>
            <a:pPr marL="139700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    or 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u4(F,w1,w2,w3);</a:t>
            </a:r>
            <a:endParaRPr lang="zh-CN" altLang="zh-CN" dirty="0">
              <a:effectLst/>
            </a:endParaRPr>
          </a:p>
          <a:p>
            <a:pPr>
              <a:spcAft>
                <a:spcPts val="0"/>
              </a:spcAft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演示</Application>
  <PresentationFormat>宽屏</PresentationFormat>
  <Paragraphs>318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Tahoma</vt:lpstr>
      <vt:lpstr>微软雅黑</vt:lpstr>
      <vt:lpstr>等线</vt:lpstr>
      <vt:lpstr>Arial Unicode MS</vt:lpstr>
      <vt:lpstr>等线 Light</vt:lpstr>
      <vt:lpstr>Office 主题​​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hfuu</dc:creator>
  <cp:lastModifiedBy>Administrator</cp:lastModifiedBy>
  <cp:revision>53</cp:revision>
  <dcterms:created xsi:type="dcterms:W3CDTF">2024-11-01T00:55:00Z</dcterms:created>
  <dcterms:modified xsi:type="dcterms:W3CDTF">2025-04-15T03:58:23Z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A6CE97B380CA404C829EF162AD4F62AB</vt:lpwstr>
  </property>
  <property fmtid="{D5CDD505-2E9C-101B-9397-08002B2CF9AE}" pid="3" name="KSOProductBuildVer">
    <vt:lpwstr>2052-11.1.0.11294</vt:lpwstr>
  </property>
</Properties>
</file>