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7"/>
  </p:notesMasterIdLst>
  <p:sldIdLst>
    <p:sldId id="256" r:id="rId2"/>
    <p:sldId id="290" r:id="rId3"/>
    <p:sldId id="291" r:id="rId4"/>
    <p:sldId id="292" r:id="rId5"/>
    <p:sldId id="293" r:id="rId6"/>
    <p:sldId id="294" r:id="rId7"/>
    <p:sldId id="298" r:id="rId8"/>
    <p:sldId id="295" r:id="rId9"/>
    <p:sldId id="300" r:id="rId10"/>
    <p:sldId id="301" r:id="rId11"/>
    <p:sldId id="304" r:id="rId12"/>
    <p:sldId id="303" r:id="rId13"/>
    <p:sldId id="305" r:id="rId14"/>
    <p:sldId id="285" r:id="rId15"/>
    <p:sldId id="30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4319bb1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4319bb1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13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8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5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733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4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89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16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21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84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74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06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7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56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6400" y="1531900"/>
            <a:ext cx="3351600" cy="1627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6400" y="3196700"/>
            <a:ext cx="3351600" cy="41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105039" y="1332212"/>
            <a:ext cx="3110024" cy="16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VIELLE 8</a:t>
            </a:r>
            <a:br>
              <a:rPr lang="en" sz="4800" dirty="0">
                <a:latin typeface="Times New Roman" panose="02020603050405020304" pitchFamily="18" charset="0"/>
                <a:cs typeface="Times New Roman" panose="02020603050405020304" pitchFamily="18" charset="0"/>
              </a:rPr>
            </a:br>
            <a:r>
              <a:rPr lang="fr-FR" sz="4800" dirty="0">
                <a:latin typeface="Times New Roman" panose="02020603050405020304" pitchFamily="18" charset="0"/>
                <a:cs typeface="Times New Roman" panose="02020603050405020304" pitchFamily="18" charset="0"/>
              </a:rPr>
              <a:t>Clustering</a:t>
            </a:r>
            <a:endParaRPr sz="4800" dirty="0">
              <a:latin typeface="Times New Roman" panose="02020603050405020304" pitchFamily="18" charset="0"/>
              <a:cs typeface="Times New Roman" panose="02020603050405020304" pitchFamily="18" charset="0"/>
            </a:endParaRPr>
          </a:p>
        </p:txBody>
      </p:sp>
      <p:sp>
        <p:nvSpPr>
          <p:cNvPr id="56" name="Google Shape;56;p15"/>
          <p:cNvSpPr txBox="1">
            <a:spLocks noGrp="1"/>
          </p:cNvSpPr>
          <p:nvPr>
            <p:ph type="subTitle" idx="1"/>
          </p:nvPr>
        </p:nvSpPr>
        <p:spPr>
          <a:xfrm>
            <a:off x="2343542" y="394847"/>
            <a:ext cx="4233663" cy="41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latin typeface="Times New Roman" panose="02020603050405020304" pitchFamily="18" charset="0"/>
                <a:cs typeface="Times New Roman" panose="02020603050405020304" pitchFamily="18" charset="0"/>
              </a:rPr>
              <a:t>Apprentissage Automatique Non Supervisé</a:t>
            </a:r>
            <a:endParaRPr sz="1800" dirty="0">
              <a:latin typeface="Times New Roman" panose="02020603050405020304" pitchFamily="18" charset="0"/>
              <a:cs typeface="Times New Roman" panose="02020603050405020304" pitchFamily="18" charset="0"/>
            </a:endParaRPr>
          </a:p>
        </p:txBody>
      </p:sp>
      <p:sp>
        <p:nvSpPr>
          <p:cNvPr id="34" name="Google Shape;56;p15">
            <a:extLst>
              <a:ext uri="{FF2B5EF4-FFF2-40B4-BE49-F238E27FC236}">
                <a16:creationId xmlns:a16="http://schemas.microsoft.com/office/drawing/2014/main" id="{6C298ED8-DF00-4219-8DBD-EC1298588445}"/>
              </a:ext>
            </a:extLst>
          </p:cNvPr>
          <p:cNvSpPr txBox="1">
            <a:spLocks/>
          </p:cNvSpPr>
          <p:nvPr/>
        </p:nvSpPr>
        <p:spPr>
          <a:xfrm>
            <a:off x="366911" y="3931003"/>
            <a:ext cx="1111845" cy="4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fr-FR" sz="1800" dirty="0">
                <a:latin typeface="Times New Roman" panose="02020603050405020304" pitchFamily="18" charset="0"/>
                <a:cs typeface="Times New Roman" panose="02020603050405020304" pitchFamily="18" charset="0"/>
              </a:rPr>
              <a:t>Groupe 4 </a:t>
            </a:r>
          </a:p>
        </p:txBody>
      </p:sp>
      <p:sp>
        <p:nvSpPr>
          <p:cNvPr id="2" name="Ellipse 1">
            <a:extLst>
              <a:ext uri="{FF2B5EF4-FFF2-40B4-BE49-F238E27FC236}">
                <a16:creationId xmlns:a16="http://schemas.microsoft.com/office/drawing/2014/main" id="{617E207B-1220-46B5-8D26-FFBB1888FC0B}"/>
              </a:ext>
            </a:extLst>
          </p:cNvPr>
          <p:cNvSpPr/>
          <p:nvPr/>
        </p:nvSpPr>
        <p:spPr>
          <a:xfrm>
            <a:off x="8372475" y="4507706"/>
            <a:ext cx="557213" cy="53578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1/1</a:t>
            </a:r>
            <a:endParaRPr lang="fr-FR" sz="105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1096" y="84773"/>
            <a:ext cx="2635535" cy="1073465"/>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Flèche : droite 2">
            <a:extLst>
              <a:ext uri="{FF2B5EF4-FFF2-40B4-BE49-F238E27FC236}">
                <a16:creationId xmlns:a16="http://schemas.microsoft.com/office/drawing/2014/main" id="{12D33BE9-C7D6-41D5-9BA2-EFB9BC466F8D}"/>
              </a:ext>
            </a:extLst>
          </p:cNvPr>
          <p:cNvSpPr/>
          <p:nvPr/>
        </p:nvSpPr>
        <p:spPr>
          <a:xfrm>
            <a:off x="2762067" y="1662560"/>
            <a:ext cx="497640"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Google Shape;425;p23">
            <a:extLst>
              <a:ext uri="{FF2B5EF4-FFF2-40B4-BE49-F238E27FC236}">
                <a16:creationId xmlns:a16="http://schemas.microsoft.com/office/drawing/2014/main" id="{133312DD-DA2E-4725-A29F-16385A18E3FD}"/>
              </a:ext>
            </a:extLst>
          </p:cNvPr>
          <p:cNvSpPr/>
          <p:nvPr/>
        </p:nvSpPr>
        <p:spPr>
          <a:xfrm>
            <a:off x="1023046" y="1491227"/>
            <a:ext cx="1543350" cy="606350"/>
          </a:xfrm>
          <a:custGeom>
            <a:avLst/>
            <a:gdLst/>
            <a:ahLst/>
            <a:cxnLst/>
            <a:rect l="l" t="t" r="r" b="b"/>
            <a:pathLst>
              <a:path w="54817" h="24254" extrusionOk="0">
                <a:moveTo>
                  <a:pt x="1060" y="1"/>
                </a:moveTo>
                <a:cubicBezTo>
                  <a:pt x="477" y="1"/>
                  <a:pt x="1" y="477"/>
                  <a:pt x="1" y="1060"/>
                </a:cubicBezTo>
                <a:lnTo>
                  <a:pt x="1" y="23194"/>
                </a:lnTo>
                <a:cubicBezTo>
                  <a:pt x="1" y="23778"/>
                  <a:pt x="477" y="24254"/>
                  <a:pt x="1060" y="24254"/>
                </a:cubicBezTo>
                <a:lnTo>
                  <a:pt x="53757" y="24254"/>
                </a:lnTo>
                <a:cubicBezTo>
                  <a:pt x="54341" y="24254"/>
                  <a:pt x="54817" y="23778"/>
                  <a:pt x="54817" y="23194"/>
                </a:cubicBezTo>
                <a:lnTo>
                  <a:pt x="54817" y="1060"/>
                </a:lnTo>
                <a:cubicBezTo>
                  <a:pt x="54817" y="477"/>
                  <a:pt x="54341" y="1"/>
                  <a:pt x="53757" y="1"/>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Choisir le nombre K de cluster</a:t>
            </a:r>
            <a:endParaRPr sz="1200" dirty="0">
              <a:solidFill>
                <a:srgbClr val="FFFFFF"/>
              </a:solidFill>
              <a:latin typeface="Roboto"/>
              <a:ea typeface="Roboto"/>
              <a:cs typeface="Roboto"/>
              <a:sym typeface="Roboto"/>
            </a:endParaRPr>
          </a:p>
        </p:txBody>
      </p:sp>
      <p:sp>
        <p:nvSpPr>
          <p:cNvPr id="177" name="Google Shape;437;p23">
            <a:extLst>
              <a:ext uri="{FF2B5EF4-FFF2-40B4-BE49-F238E27FC236}">
                <a16:creationId xmlns:a16="http://schemas.microsoft.com/office/drawing/2014/main" id="{BAEB465B-8CC8-4C93-9616-ADC0395B51EC}"/>
              </a:ext>
            </a:extLst>
          </p:cNvPr>
          <p:cNvSpPr/>
          <p:nvPr/>
        </p:nvSpPr>
        <p:spPr>
          <a:xfrm>
            <a:off x="3459531" y="1475604"/>
            <a:ext cx="1543373" cy="606350"/>
          </a:xfrm>
          <a:custGeom>
            <a:avLst/>
            <a:gdLst/>
            <a:ahLst/>
            <a:cxnLst/>
            <a:rect l="l" t="t" r="r" b="b"/>
            <a:pathLst>
              <a:path w="54817" h="24254" extrusionOk="0">
                <a:moveTo>
                  <a:pt x="1060" y="1"/>
                </a:moveTo>
                <a:cubicBezTo>
                  <a:pt x="476" y="1"/>
                  <a:pt x="0" y="477"/>
                  <a:pt x="0" y="1060"/>
                </a:cubicBezTo>
                <a:lnTo>
                  <a:pt x="0" y="23194"/>
                </a:lnTo>
                <a:cubicBezTo>
                  <a:pt x="0" y="23777"/>
                  <a:pt x="476" y="24254"/>
                  <a:pt x="1060" y="24254"/>
                </a:cubicBezTo>
                <a:lnTo>
                  <a:pt x="53757" y="24254"/>
                </a:lnTo>
                <a:cubicBezTo>
                  <a:pt x="54340" y="24254"/>
                  <a:pt x="54817" y="23777"/>
                  <a:pt x="54817" y="23194"/>
                </a:cubicBezTo>
                <a:lnTo>
                  <a:pt x="54817" y="1060"/>
                </a:lnTo>
                <a:cubicBezTo>
                  <a:pt x="54817" y="477"/>
                  <a:pt x="54340" y="1"/>
                  <a:pt x="5375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200" dirty="0">
                <a:solidFill>
                  <a:srgbClr val="FFFFFF"/>
                </a:solidFill>
                <a:latin typeface="Roboto"/>
                <a:ea typeface="Roboto"/>
                <a:cs typeface="Roboto"/>
                <a:sym typeface="Roboto"/>
              </a:rPr>
              <a:t>Sélectionner au hasard k centroïdes</a:t>
            </a:r>
            <a:endParaRPr sz="1200" dirty="0">
              <a:solidFill>
                <a:srgbClr val="FFFFFF"/>
              </a:solidFill>
              <a:latin typeface="Roboto"/>
              <a:ea typeface="Roboto"/>
              <a:cs typeface="Roboto"/>
              <a:sym typeface="Roboto"/>
            </a:endParaRPr>
          </a:p>
        </p:txBody>
      </p:sp>
      <p:sp>
        <p:nvSpPr>
          <p:cNvPr id="179" name="Google Shape;446;p23">
            <a:extLst>
              <a:ext uri="{FF2B5EF4-FFF2-40B4-BE49-F238E27FC236}">
                <a16:creationId xmlns:a16="http://schemas.microsoft.com/office/drawing/2014/main" id="{B9A68F0A-E54F-4731-833C-CF960EA5A914}"/>
              </a:ext>
            </a:extLst>
          </p:cNvPr>
          <p:cNvSpPr/>
          <p:nvPr/>
        </p:nvSpPr>
        <p:spPr>
          <a:xfrm>
            <a:off x="5776880" y="1491227"/>
            <a:ext cx="2106201"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200" dirty="0">
                <a:solidFill>
                  <a:srgbClr val="FFFFFF"/>
                </a:solidFill>
                <a:latin typeface="Roboto"/>
                <a:ea typeface="Roboto"/>
                <a:cs typeface="Roboto"/>
                <a:sym typeface="Roboto"/>
              </a:rPr>
              <a:t>Assigner chaque point de données au centroïde le plus proches</a:t>
            </a:r>
            <a:endParaRPr sz="1200" dirty="0">
              <a:solidFill>
                <a:srgbClr val="FFFFFF"/>
              </a:solidFill>
              <a:latin typeface="Roboto"/>
              <a:ea typeface="Roboto"/>
              <a:cs typeface="Roboto"/>
              <a:sym typeface="Roboto"/>
            </a:endParaRPr>
          </a:p>
        </p:txBody>
      </p:sp>
      <p:sp>
        <p:nvSpPr>
          <p:cNvPr id="180" name="Flèche : droite 179">
            <a:extLst>
              <a:ext uri="{FF2B5EF4-FFF2-40B4-BE49-F238E27FC236}">
                <a16:creationId xmlns:a16="http://schemas.microsoft.com/office/drawing/2014/main" id="{11ECEBE1-BCC3-4571-BA71-B0E697051AD5}"/>
              </a:ext>
            </a:extLst>
          </p:cNvPr>
          <p:cNvSpPr/>
          <p:nvPr/>
        </p:nvSpPr>
        <p:spPr>
          <a:xfrm>
            <a:off x="5141625" y="1648488"/>
            <a:ext cx="497640"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Google Shape;415;p23">
            <a:extLst>
              <a:ext uri="{FF2B5EF4-FFF2-40B4-BE49-F238E27FC236}">
                <a16:creationId xmlns:a16="http://schemas.microsoft.com/office/drawing/2014/main" id="{58BAC682-E81C-4BE9-9D54-AD77089F8155}"/>
              </a:ext>
            </a:extLst>
          </p:cNvPr>
          <p:cNvSpPr/>
          <p:nvPr/>
        </p:nvSpPr>
        <p:spPr>
          <a:xfrm>
            <a:off x="5598834" y="3597487"/>
            <a:ext cx="2307678"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Calculer et placer le nouveau </a:t>
            </a:r>
            <a:r>
              <a:rPr lang="fr-FR" sz="1200" dirty="0">
                <a:solidFill>
                  <a:srgbClr val="FFFFFF"/>
                </a:solidFill>
                <a:latin typeface="Roboto"/>
                <a:ea typeface="Roboto"/>
                <a:cs typeface="Roboto"/>
                <a:sym typeface="Roboto"/>
              </a:rPr>
              <a:t>centroïde</a:t>
            </a:r>
            <a:r>
              <a:rPr lang="en" sz="1200" dirty="0">
                <a:solidFill>
                  <a:srgbClr val="FFFFFF"/>
                </a:solidFill>
                <a:latin typeface="Roboto"/>
                <a:ea typeface="Roboto"/>
                <a:cs typeface="Roboto"/>
                <a:sym typeface="Roboto"/>
              </a:rPr>
              <a:t> de chaque cluster</a:t>
            </a:r>
            <a:endParaRPr sz="1200" dirty="0">
              <a:solidFill>
                <a:srgbClr val="FFFFFF"/>
              </a:solidFill>
              <a:latin typeface="Roboto"/>
              <a:ea typeface="Roboto"/>
              <a:cs typeface="Roboto"/>
              <a:sym typeface="Roboto"/>
            </a:endParaRPr>
          </a:p>
        </p:txBody>
      </p:sp>
      <p:sp>
        <p:nvSpPr>
          <p:cNvPr id="182" name="Google Shape;415;p23">
            <a:extLst>
              <a:ext uri="{FF2B5EF4-FFF2-40B4-BE49-F238E27FC236}">
                <a16:creationId xmlns:a16="http://schemas.microsoft.com/office/drawing/2014/main" id="{1DAEF459-59A1-4B89-81F5-703647B9E8AC}"/>
              </a:ext>
            </a:extLst>
          </p:cNvPr>
          <p:cNvSpPr/>
          <p:nvPr/>
        </p:nvSpPr>
        <p:spPr>
          <a:xfrm>
            <a:off x="4504246" y="2554916"/>
            <a:ext cx="1455864"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Si au moins un point  change de cluster retour à 4</a:t>
            </a:r>
            <a:endParaRPr sz="1200" dirty="0">
              <a:solidFill>
                <a:srgbClr val="FFFFFF"/>
              </a:solidFill>
              <a:latin typeface="Roboto"/>
              <a:ea typeface="Roboto"/>
              <a:cs typeface="Roboto"/>
              <a:sym typeface="Roboto"/>
            </a:endParaRPr>
          </a:p>
        </p:txBody>
      </p:sp>
      <p:sp>
        <p:nvSpPr>
          <p:cNvPr id="183" name="Flèche : droite 182">
            <a:extLst>
              <a:ext uri="{FF2B5EF4-FFF2-40B4-BE49-F238E27FC236}">
                <a16:creationId xmlns:a16="http://schemas.microsoft.com/office/drawing/2014/main" id="{A83A8CFD-EB84-47A9-A457-7F505E657F8B}"/>
              </a:ext>
            </a:extLst>
          </p:cNvPr>
          <p:cNvSpPr/>
          <p:nvPr/>
        </p:nvSpPr>
        <p:spPr>
          <a:xfrm rot="10800000">
            <a:off x="4453173" y="3825092"/>
            <a:ext cx="1011962" cy="204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Flèche : droite 184">
            <a:extLst>
              <a:ext uri="{FF2B5EF4-FFF2-40B4-BE49-F238E27FC236}">
                <a16:creationId xmlns:a16="http://schemas.microsoft.com/office/drawing/2014/main" id="{8759DA94-936C-41EC-8A6B-FFAF62E1849D}"/>
              </a:ext>
            </a:extLst>
          </p:cNvPr>
          <p:cNvSpPr/>
          <p:nvPr/>
        </p:nvSpPr>
        <p:spPr>
          <a:xfrm rot="5400000">
            <a:off x="6344740" y="2788806"/>
            <a:ext cx="1202129"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Flèche : droite 185">
            <a:extLst>
              <a:ext uri="{FF2B5EF4-FFF2-40B4-BE49-F238E27FC236}">
                <a16:creationId xmlns:a16="http://schemas.microsoft.com/office/drawing/2014/main" id="{E84A18F9-40A5-4557-99CE-469F3A668EB0}"/>
              </a:ext>
            </a:extLst>
          </p:cNvPr>
          <p:cNvSpPr/>
          <p:nvPr/>
        </p:nvSpPr>
        <p:spPr>
          <a:xfrm rot="16200000">
            <a:off x="5811391" y="2788807"/>
            <a:ext cx="1202129" cy="21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Google Shape;415;p23">
            <a:extLst>
              <a:ext uri="{FF2B5EF4-FFF2-40B4-BE49-F238E27FC236}">
                <a16:creationId xmlns:a16="http://schemas.microsoft.com/office/drawing/2014/main" id="{81828F87-61AB-40AF-8E11-02265586CFF5}"/>
              </a:ext>
            </a:extLst>
          </p:cNvPr>
          <p:cNvSpPr/>
          <p:nvPr/>
        </p:nvSpPr>
        <p:spPr>
          <a:xfrm>
            <a:off x="3672187" y="3635702"/>
            <a:ext cx="599525"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FiN</a:t>
            </a:r>
            <a:endParaRPr sz="1200" dirty="0">
              <a:solidFill>
                <a:srgbClr val="FFFFFF"/>
              </a:solidFill>
              <a:latin typeface="Roboto"/>
              <a:ea typeface="Roboto"/>
              <a:cs typeface="Roboto"/>
              <a:sym typeface="Roboto"/>
            </a:endParaRPr>
          </a:p>
        </p:txBody>
      </p:sp>
      <p:sp>
        <p:nvSpPr>
          <p:cNvPr id="26" name="Ellipse 25">
            <a:extLst>
              <a:ext uri="{FF2B5EF4-FFF2-40B4-BE49-F238E27FC236}">
                <a16:creationId xmlns:a16="http://schemas.microsoft.com/office/drawing/2014/main" id="{CC1AFA09-B93F-4A39-8D85-90F19667D604}"/>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9/14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376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1096" y="84773"/>
            <a:ext cx="2635535" cy="1073465"/>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raphique 3">
            <a:extLst>
              <a:ext uri="{FF2B5EF4-FFF2-40B4-BE49-F238E27FC236}">
                <a16:creationId xmlns:a16="http://schemas.microsoft.com/office/drawing/2014/main" id="{3F29D4FE-BDC2-4B7A-90E7-C22C70BBFB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418" y="1246206"/>
            <a:ext cx="4636430" cy="3519112"/>
          </a:xfrm>
          <a:prstGeom prst="rect">
            <a:avLst/>
          </a:prstGeom>
        </p:spPr>
      </p:pic>
      <p:pic>
        <p:nvPicPr>
          <p:cNvPr id="6" name="Graphique 5">
            <a:extLst>
              <a:ext uri="{FF2B5EF4-FFF2-40B4-BE49-F238E27FC236}">
                <a16:creationId xmlns:a16="http://schemas.microsoft.com/office/drawing/2014/main" id="{F26AF935-6D24-4EF8-BC9F-96B96C34F4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16926" y="1555393"/>
            <a:ext cx="4229100" cy="3209925"/>
          </a:xfrm>
          <a:prstGeom prst="rect">
            <a:avLst/>
          </a:prstGeom>
        </p:spPr>
      </p:pic>
      <p:sp>
        <p:nvSpPr>
          <p:cNvPr id="7" name="Rectangle 6">
            <a:extLst>
              <a:ext uri="{FF2B5EF4-FFF2-40B4-BE49-F238E27FC236}">
                <a16:creationId xmlns:a16="http://schemas.microsoft.com/office/drawing/2014/main" id="{F14B9306-BC81-4DCB-A8BA-4548093A7132}"/>
              </a:ext>
            </a:extLst>
          </p:cNvPr>
          <p:cNvSpPr/>
          <p:nvPr/>
        </p:nvSpPr>
        <p:spPr>
          <a:xfrm>
            <a:off x="1428540" y="4401586"/>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775C10F4-B993-4BC8-A5AC-4998D5056666}"/>
              </a:ext>
            </a:extLst>
          </p:cNvPr>
          <p:cNvSpPr/>
          <p:nvPr/>
        </p:nvSpPr>
        <p:spPr>
          <a:xfrm>
            <a:off x="6727563" y="4489554"/>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2022B00-50E2-41DD-AA10-1E5E994AD726}"/>
              </a:ext>
            </a:extLst>
          </p:cNvPr>
          <p:cNvSpPr/>
          <p:nvPr/>
        </p:nvSpPr>
        <p:spPr>
          <a:xfrm>
            <a:off x="4616290" y="2867880"/>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ABAD9C9A-09DC-4AD7-B033-9E7C29251D81}"/>
              </a:ext>
            </a:extLst>
          </p:cNvPr>
          <p:cNvSpPr/>
          <p:nvPr/>
        </p:nvSpPr>
        <p:spPr>
          <a:xfrm>
            <a:off x="3574494" y="2653148"/>
            <a:ext cx="1601774" cy="507207"/>
          </a:xfrm>
          <a:prstGeom prst="rightArrow">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K-</a:t>
            </a:r>
            <a:r>
              <a:rPr lang="fr-FR" dirty="0" err="1"/>
              <a:t>Means</a:t>
            </a:r>
            <a:endParaRPr lang="fr-FR" dirty="0"/>
          </a:p>
        </p:txBody>
      </p:sp>
      <p:sp>
        <p:nvSpPr>
          <p:cNvPr id="10" name="ZoneTexte 9">
            <a:extLst>
              <a:ext uri="{FF2B5EF4-FFF2-40B4-BE49-F238E27FC236}">
                <a16:creationId xmlns:a16="http://schemas.microsoft.com/office/drawing/2014/main" id="{5B0424CE-D6E4-44D2-A4F2-57B4D4DD3323}"/>
              </a:ext>
            </a:extLst>
          </p:cNvPr>
          <p:cNvSpPr txBox="1"/>
          <p:nvPr/>
        </p:nvSpPr>
        <p:spPr>
          <a:xfrm>
            <a:off x="3863320" y="2470665"/>
            <a:ext cx="771313" cy="276999"/>
          </a:xfrm>
          <a:prstGeom prst="rect">
            <a:avLst/>
          </a:prstGeom>
          <a:noFill/>
        </p:spPr>
        <p:txBody>
          <a:bodyPr wrap="square" rtlCol="0">
            <a:spAutoFit/>
          </a:bodyPr>
          <a:lstStyle/>
          <a:p>
            <a:r>
              <a:rPr lang="fr-FR" sz="1200" i="1" dirty="0">
                <a:latin typeface="Times New Roman" panose="02020603050405020304" pitchFamily="18" charset="0"/>
                <a:cs typeface="Times New Roman" panose="02020603050405020304" pitchFamily="18" charset="0"/>
              </a:rPr>
              <a:t>Si K=3</a:t>
            </a:r>
          </a:p>
        </p:txBody>
      </p:sp>
      <p:sp>
        <p:nvSpPr>
          <p:cNvPr id="22" name="Ellipse 21">
            <a:extLst>
              <a:ext uri="{FF2B5EF4-FFF2-40B4-BE49-F238E27FC236}">
                <a16:creationId xmlns:a16="http://schemas.microsoft.com/office/drawing/2014/main" id="{8C4B5299-5888-4FA3-9525-9FE6165EFD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10/14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551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27" name="Google Shape;210;p18">
            <a:extLst>
              <a:ext uri="{FF2B5EF4-FFF2-40B4-BE49-F238E27FC236}">
                <a16:creationId xmlns:a16="http://schemas.microsoft.com/office/drawing/2014/main" id="{2DD88E0C-7071-4295-B7F0-23B4E1BB2A82}"/>
              </a:ext>
            </a:extLst>
          </p:cNvPr>
          <p:cNvGrpSpPr/>
          <p:nvPr/>
        </p:nvGrpSpPr>
        <p:grpSpPr>
          <a:xfrm>
            <a:off x="87727" y="84773"/>
            <a:ext cx="2635535" cy="1073465"/>
            <a:chOff x="4097488" y="1712947"/>
            <a:chExt cx="2635535" cy="1073465"/>
          </a:xfrm>
        </p:grpSpPr>
        <p:sp>
          <p:nvSpPr>
            <p:cNvPr id="28" name="Google Shape;211;p18">
              <a:extLst>
                <a:ext uri="{FF2B5EF4-FFF2-40B4-BE49-F238E27FC236}">
                  <a16:creationId xmlns:a16="http://schemas.microsoft.com/office/drawing/2014/main" id="{3E6BB476-F3C4-4781-8C1A-D965007C63D7}"/>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p18">
              <a:extLst>
                <a:ext uri="{FF2B5EF4-FFF2-40B4-BE49-F238E27FC236}">
                  <a16:creationId xmlns:a16="http://schemas.microsoft.com/office/drawing/2014/main" id="{B6151DE6-717C-4B52-ABA7-B31A6A2E4DA7}"/>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0" name="Google Shape;213;p18">
              <a:extLst>
                <a:ext uri="{FF2B5EF4-FFF2-40B4-BE49-F238E27FC236}">
                  <a16:creationId xmlns:a16="http://schemas.microsoft.com/office/drawing/2014/main" id="{82290472-1420-4630-84DA-F8F84EE4ABDD}"/>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 name="Google Shape;214;p18">
              <a:extLst>
                <a:ext uri="{FF2B5EF4-FFF2-40B4-BE49-F238E27FC236}">
                  <a16:creationId xmlns:a16="http://schemas.microsoft.com/office/drawing/2014/main" id="{28F6D3B7-B9CC-4708-8102-522C3E209ECD}"/>
                </a:ext>
              </a:extLst>
            </p:cNvPr>
            <p:cNvGrpSpPr/>
            <p:nvPr/>
          </p:nvGrpSpPr>
          <p:grpSpPr>
            <a:xfrm>
              <a:off x="6101575" y="1712947"/>
              <a:ext cx="631448" cy="1073465"/>
              <a:chOff x="6101575" y="1712947"/>
              <a:chExt cx="631448" cy="1073465"/>
            </a:xfrm>
          </p:grpSpPr>
          <p:sp>
            <p:nvSpPr>
              <p:cNvPr id="32" name="Google Shape;215;p18">
                <a:extLst>
                  <a:ext uri="{FF2B5EF4-FFF2-40B4-BE49-F238E27FC236}">
                    <a16:creationId xmlns:a16="http://schemas.microsoft.com/office/drawing/2014/main" id="{1102BBF0-4A2F-45D4-8BEA-7AEAF85905AF}"/>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p18">
                <a:extLst>
                  <a:ext uri="{FF2B5EF4-FFF2-40B4-BE49-F238E27FC236}">
                    <a16:creationId xmlns:a16="http://schemas.microsoft.com/office/drawing/2014/main" id="{AC21ED04-3C9E-4BED-88DF-03657375D4EE}"/>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ZoneTexte 22">
            <a:extLst>
              <a:ext uri="{FF2B5EF4-FFF2-40B4-BE49-F238E27FC236}">
                <a16:creationId xmlns:a16="http://schemas.microsoft.com/office/drawing/2014/main" id="{BDB64B58-F93C-4F8E-9E39-137C6F847619}"/>
              </a:ext>
            </a:extLst>
          </p:cNvPr>
          <p:cNvSpPr txBox="1"/>
          <p:nvPr/>
        </p:nvSpPr>
        <p:spPr>
          <a:xfrm>
            <a:off x="434102" y="2181070"/>
            <a:ext cx="8033728" cy="2462213"/>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b="0" i="0" dirty="0">
                <a:solidFill>
                  <a:srgbClr val="202124"/>
                </a:solidFill>
                <a:effectLst/>
                <a:latin typeface="Times New Roman" panose="02020603050405020304" pitchFamily="18" charset="0"/>
                <a:cs typeface="Times New Roman" panose="02020603050405020304" pitchFamily="18" charset="0"/>
              </a:rPr>
              <a:t>Le </a:t>
            </a:r>
            <a:r>
              <a:rPr lang="fr-FR" sz="2000" b="1" i="0" dirty="0">
                <a:solidFill>
                  <a:srgbClr val="202124"/>
                </a:solidFill>
                <a:effectLst/>
                <a:latin typeface="Times New Roman" panose="02020603050405020304" pitchFamily="18" charset="0"/>
                <a:cs typeface="Times New Roman" panose="02020603050405020304" pitchFamily="18" charset="0"/>
              </a:rPr>
              <a:t>clustering agglomératif</a:t>
            </a:r>
            <a:r>
              <a:rPr lang="fr-FR" sz="2000" b="0" i="0" dirty="0">
                <a:solidFill>
                  <a:srgbClr val="202124"/>
                </a:solidFill>
                <a:effectLst/>
                <a:latin typeface="Times New Roman" panose="02020603050405020304" pitchFamily="18" charset="0"/>
                <a:cs typeface="Times New Roman" panose="02020603050405020304" pitchFamily="18" charset="0"/>
              </a:rPr>
              <a:t> attribue d'abord chaque exemple à son propre cluster, puis fusionne de manière itérative les clusters les plus proches pour créer une arborescence hiérarchique.</a:t>
            </a:r>
          </a:p>
          <a:p>
            <a:pPr algn="just"/>
            <a:endParaRPr lang="fr-FR" sz="2000" dirty="0">
              <a:solidFill>
                <a:srgbClr val="202124"/>
              </a:solidFill>
              <a:latin typeface="Times New Roman" panose="02020603050405020304" pitchFamily="18" charset="0"/>
              <a:cs typeface="Times New Roman" panose="02020603050405020304" pitchFamily="18" charset="0"/>
            </a:endParaRPr>
          </a:p>
          <a:p>
            <a:pPr algn="just"/>
            <a:endParaRPr lang="fr-FR" sz="2000" b="0" i="0" dirty="0">
              <a:solidFill>
                <a:srgbClr val="202124"/>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b="0" i="0" dirty="0">
                <a:solidFill>
                  <a:srgbClr val="202124"/>
                </a:solidFill>
                <a:effectLst/>
                <a:latin typeface="Times New Roman" panose="02020603050405020304" pitchFamily="18" charset="0"/>
                <a:cs typeface="Times New Roman" panose="02020603050405020304" pitchFamily="18" charset="0"/>
              </a:rPr>
              <a:t>Le </a:t>
            </a:r>
            <a:r>
              <a:rPr lang="fr-FR" sz="2000" b="1" i="0" dirty="0">
                <a:solidFill>
                  <a:srgbClr val="202124"/>
                </a:solidFill>
                <a:effectLst/>
                <a:latin typeface="Times New Roman" panose="02020603050405020304" pitchFamily="18" charset="0"/>
                <a:cs typeface="Times New Roman" panose="02020603050405020304" pitchFamily="18" charset="0"/>
              </a:rPr>
              <a:t>clustering divisif</a:t>
            </a:r>
            <a:r>
              <a:rPr lang="fr-FR" sz="2000" b="0" i="0" dirty="0">
                <a:solidFill>
                  <a:srgbClr val="202124"/>
                </a:solidFill>
                <a:effectLst/>
                <a:latin typeface="Times New Roman" panose="02020603050405020304" pitchFamily="18" charset="0"/>
                <a:cs typeface="Times New Roman" panose="02020603050405020304" pitchFamily="18" charset="0"/>
              </a:rPr>
              <a:t> regroupe d'abord tous les exemples en un cluster, puis le divise de manière itérative en un arbre hiérarchique.</a:t>
            </a:r>
          </a:p>
          <a:p>
            <a:endParaRPr lang="fr-FR" dirty="0"/>
          </a:p>
        </p:txBody>
      </p:sp>
      <p:sp>
        <p:nvSpPr>
          <p:cNvPr id="24" name="ZoneTexte 23">
            <a:extLst>
              <a:ext uri="{FF2B5EF4-FFF2-40B4-BE49-F238E27FC236}">
                <a16:creationId xmlns:a16="http://schemas.microsoft.com/office/drawing/2014/main" id="{D3CDCB20-709B-4C55-9DCE-780B4782431B}"/>
              </a:ext>
            </a:extLst>
          </p:cNvPr>
          <p:cNvSpPr txBox="1"/>
          <p:nvPr/>
        </p:nvSpPr>
        <p:spPr>
          <a:xfrm>
            <a:off x="3001548" y="1244228"/>
            <a:ext cx="261976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en existe deux type :</a:t>
            </a:r>
          </a:p>
        </p:txBody>
      </p:sp>
      <p:sp>
        <p:nvSpPr>
          <p:cNvPr id="17" name="Ellipse 16">
            <a:extLst>
              <a:ext uri="{FF2B5EF4-FFF2-40B4-BE49-F238E27FC236}">
                <a16:creationId xmlns:a16="http://schemas.microsoft.com/office/drawing/2014/main" id="{3C198104-A5F6-42FF-AF9E-890A02A27117}"/>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11/14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3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27" name="Google Shape;210;p18">
            <a:extLst>
              <a:ext uri="{FF2B5EF4-FFF2-40B4-BE49-F238E27FC236}">
                <a16:creationId xmlns:a16="http://schemas.microsoft.com/office/drawing/2014/main" id="{2DD88E0C-7071-4295-B7F0-23B4E1BB2A82}"/>
              </a:ext>
            </a:extLst>
          </p:cNvPr>
          <p:cNvGrpSpPr/>
          <p:nvPr/>
        </p:nvGrpSpPr>
        <p:grpSpPr>
          <a:xfrm>
            <a:off x="87727" y="84773"/>
            <a:ext cx="2635535" cy="1073465"/>
            <a:chOff x="4097488" y="1712947"/>
            <a:chExt cx="2635535" cy="1073465"/>
          </a:xfrm>
        </p:grpSpPr>
        <p:sp>
          <p:nvSpPr>
            <p:cNvPr id="28" name="Google Shape;211;p18">
              <a:extLst>
                <a:ext uri="{FF2B5EF4-FFF2-40B4-BE49-F238E27FC236}">
                  <a16:creationId xmlns:a16="http://schemas.microsoft.com/office/drawing/2014/main" id="{3E6BB476-F3C4-4781-8C1A-D965007C63D7}"/>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p18">
              <a:extLst>
                <a:ext uri="{FF2B5EF4-FFF2-40B4-BE49-F238E27FC236}">
                  <a16:creationId xmlns:a16="http://schemas.microsoft.com/office/drawing/2014/main" id="{B6151DE6-717C-4B52-ABA7-B31A6A2E4DA7}"/>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0" name="Google Shape;213;p18">
              <a:extLst>
                <a:ext uri="{FF2B5EF4-FFF2-40B4-BE49-F238E27FC236}">
                  <a16:creationId xmlns:a16="http://schemas.microsoft.com/office/drawing/2014/main" id="{82290472-1420-4630-84DA-F8F84EE4ABDD}"/>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 name="Google Shape;214;p18">
              <a:extLst>
                <a:ext uri="{FF2B5EF4-FFF2-40B4-BE49-F238E27FC236}">
                  <a16:creationId xmlns:a16="http://schemas.microsoft.com/office/drawing/2014/main" id="{28F6D3B7-B9CC-4708-8102-522C3E209ECD}"/>
                </a:ext>
              </a:extLst>
            </p:cNvPr>
            <p:cNvGrpSpPr/>
            <p:nvPr/>
          </p:nvGrpSpPr>
          <p:grpSpPr>
            <a:xfrm>
              <a:off x="6101575" y="1712947"/>
              <a:ext cx="631448" cy="1073465"/>
              <a:chOff x="6101575" y="1712947"/>
              <a:chExt cx="631448" cy="1073465"/>
            </a:xfrm>
          </p:grpSpPr>
          <p:sp>
            <p:nvSpPr>
              <p:cNvPr id="32" name="Google Shape;215;p18">
                <a:extLst>
                  <a:ext uri="{FF2B5EF4-FFF2-40B4-BE49-F238E27FC236}">
                    <a16:creationId xmlns:a16="http://schemas.microsoft.com/office/drawing/2014/main" id="{1102BBF0-4A2F-45D4-8BEA-7AEAF85905AF}"/>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p18">
                <a:extLst>
                  <a:ext uri="{FF2B5EF4-FFF2-40B4-BE49-F238E27FC236}">
                    <a16:creationId xmlns:a16="http://schemas.microsoft.com/office/drawing/2014/main" id="{AC21ED04-3C9E-4BED-88DF-03657375D4EE}"/>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a:extLst>
              <a:ext uri="{FF2B5EF4-FFF2-40B4-BE49-F238E27FC236}">
                <a16:creationId xmlns:a16="http://schemas.microsoft.com/office/drawing/2014/main" id="{1085A755-35E3-4537-8033-5D83AC5F04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49" y="1989832"/>
            <a:ext cx="8024349" cy="229267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E1D961A7-8A1D-4FAE-A624-F5DE8670083B}"/>
              </a:ext>
            </a:extLst>
          </p:cNvPr>
          <p:cNvCxnSpPr>
            <a:cxnSpLocks/>
          </p:cNvCxnSpPr>
          <p:nvPr/>
        </p:nvCxnSpPr>
        <p:spPr>
          <a:xfrm flipH="1" flipV="1">
            <a:off x="3565901" y="797629"/>
            <a:ext cx="1" cy="3663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7951A4DB-BB52-44ED-B929-D627233ADDC6}"/>
              </a:ext>
            </a:extLst>
          </p:cNvPr>
          <p:cNvCxnSpPr>
            <a:cxnSpLocks/>
          </p:cNvCxnSpPr>
          <p:nvPr/>
        </p:nvCxnSpPr>
        <p:spPr>
          <a:xfrm>
            <a:off x="8881672" y="1248180"/>
            <a:ext cx="0" cy="3302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CA91075-5714-41D7-B5A8-3D12D061BB37}"/>
              </a:ext>
            </a:extLst>
          </p:cNvPr>
          <p:cNvSpPr txBox="1"/>
          <p:nvPr/>
        </p:nvSpPr>
        <p:spPr>
          <a:xfrm>
            <a:off x="3684490" y="750529"/>
            <a:ext cx="1016433" cy="461665"/>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clustering agglomératif</a:t>
            </a:r>
          </a:p>
        </p:txBody>
      </p:sp>
      <p:sp>
        <p:nvSpPr>
          <p:cNvPr id="49" name="ZoneTexte 48">
            <a:extLst>
              <a:ext uri="{FF2B5EF4-FFF2-40B4-BE49-F238E27FC236}">
                <a16:creationId xmlns:a16="http://schemas.microsoft.com/office/drawing/2014/main" id="{3B8304D4-9E0F-4E91-B1E9-0525E77D3A77}"/>
              </a:ext>
            </a:extLst>
          </p:cNvPr>
          <p:cNvSpPr txBox="1"/>
          <p:nvPr/>
        </p:nvSpPr>
        <p:spPr>
          <a:xfrm>
            <a:off x="7953019" y="1103166"/>
            <a:ext cx="798066" cy="461665"/>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clustering divisif</a:t>
            </a:r>
          </a:p>
        </p:txBody>
      </p:sp>
      <p:sp>
        <p:nvSpPr>
          <p:cNvPr id="20" name="Ellipse 19">
            <a:extLst>
              <a:ext uri="{FF2B5EF4-FFF2-40B4-BE49-F238E27FC236}">
                <a16:creationId xmlns:a16="http://schemas.microsoft.com/office/drawing/2014/main" id="{18CEAC8B-6D91-422F-BE09-12EDAE8106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12/14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085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4" name="ZoneTexte 3">
            <a:extLst>
              <a:ext uri="{FF2B5EF4-FFF2-40B4-BE49-F238E27FC236}">
                <a16:creationId xmlns:a16="http://schemas.microsoft.com/office/drawing/2014/main" id="{D15CD742-E7D3-4115-BFA1-6F45F5C7B2C4}"/>
              </a:ext>
            </a:extLst>
          </p:cNvPr>
          <p:cNvSpPr txBox="1"/>
          <p:nvPr/>
        </p:nvSpPr>
        <p:spPr>
          <a:xfrm>
            <a:off x="3219137" y="239843"/>
            <a:ext cx="270572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mesure de similarité</a:t>
            </a:r>
          </a:p>
        </p:txBody>
      </p:sp>
      <p:sp>
        <p:nvSpPr>
          <p:cNvPr id="5" name="ZoneTexte 4">
            <a:extLst>
              <a:ext uri="{FF2B5EF4-FFF2-40B4-BE49-F238E27FC236}">
                <a16:creationId xmlns:a16="http://schemas.microsoft.com/office/drawing/2014/main" id="{CBC93845-55FB-41EF-BF73-1B87E5DD9ED8}"/>
              </a:ext>
            </a:extLst>
          </p:cNvPr>
          <p:cNvSpPr txBox="1"/>
          <p:nvPr/>
        </p:nvSpPr>
        <p:spPr>
          <a:xfrm>
            <a:off x="682052" y="839449"/>
            <a:ext cx="4909279" cy="369332"/>
          </a:xfrm>
          <a:prstGeom prst="rect">
            <a:avLst/>
          </a:prstGeom>
          <a:noFill/>
        </p:spPr>
        <p:txBody>
          <a:bodyPr wrap="square" rtlCol="0">
            <a:spAutoFit/>
          </a:bodyPr>
          <a:lstStyle/>
          <a:p>
            <a:r>
              <a:rPr lang="fr-FR" sz="1800" dirty="0">
                <a:latin typeface="Times New Roman" panose="02020603050405020304" pitchFamily="18" charset="0"/>
                <a:cs typeface="Times New Roman" panose="02020603050405020304" pitchFamily="18" charset="0"/>
              </a:rPr>
              <a:t>La métrique utilisées diffèrent selon l'algorithme  </a:t>
            </a:r>
          </a:p>
        </p:txBody>
      </p:sp>
      <p:sp>
        <p:nvSpPr>
          <p:cNvPr id="72" name="ZoneTexte 71">
            <a:extLst>
              <a:ext uri="{FF2B5EF4-FFF2-40B4-BE49-F238E27FC236}">
                <a16:creationId xmlns:a16="http://schemas.microsoft.com/office/drawing/2014/main" id="{20779ECE-4D8A-42FE-A43E-23DE280076E5}"/>
              </a:ext>
            </a:extLst>
          </p:cNvPr>
          <p:cNvSpPr txBox="1"/>
          <p:nvPr/>
        </p:nvSpPr>
        <p:spPr>
          <a:xfrm>
            <a:off x="1596453" y="1446551"/>
            <a:ext cx="2061148"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Graph Distance</a:t>
            </a:r>
          </a:p>
        </p:txBody>
      </p:sp>
      <p:sp>
        <p:nvSpPr>
          <p:cNvPr id="73" name="ZoneTexte 72">
            <a:extLst>
              <a:ext uri="{FF2B5EF4-FFF2-40B4-BE49-F238E27FC236}">
                <a16:creationId xmlns:a16="http://schemas.microsoft.com/office/drawing/2014/main" id="{3D22D766-BED7-4391-8B91-8BCE54390EA7}"/>
              </a:ext>
            </a:extLst>
          </p:cNvPr>
          <p:cNvSpPr txBox="1"/>
          <p:nvPr/>
        </p:nvSpPr>
        <p:spPr>
          <a:xfrm>
            <a:off x="1596453" y="2001187"/>
            <a:ext cx="2443396"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Distance euclidienne </a:t>
            </a:r>
          </a:p>
        </p:txBody>
      </p:sp>
      <p:sp>
        <p:nvSpPr>
          <p:cNvPr id="74" name="ZoneTexte 73">
            <a:extLst>
              <a:ext uri="{FF2B5EF4-FFF2-40B4-BE49-F238E27FC236}">
                <a16:creationId xmlns:a16="http://schemas.microsoft.com/office/drawing/2014/main" id="{E4A47902-141C-4CF9-BDFF-26B39CD0A3DC}"/>
              </a:ext>
            </a:extLst>
          </p:cNvPr>
          <p:cNvSpPr txBox="1"/>
          <p:nvPr/>
        </p:nvSpPr>
        <p:spPr>
          <a:xfrm>
            <a:off x="1596453" y="2608289"/>
            <a:ext cx="2443396"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a:t>
            </a:r>
          </a:p>
        </p:txBody>
      </p:sp>
      <p:pic>
        <p:nvPicPr>
          <p:cNvPr id="9" name="Image 8">
            <a:extLst>
              <a:ext uri="{FF2B5EF4-FFF2-40B4-BE49-F238E27FC236}">
                <a16:creationId xmlns:a16="http://schemas.microsoft.com/office/drawing/2014/main" id="{E111EB53-9B53-4208-A157-4898D0BAF898}"/>
              </a:ext>
            </a:extLst>
          </p:cNvPr>
          <p:cNvPicPr>
            <a:picLocks noChangeAspect="1"/>
          </p:cNvPicPr>
          <p:nvPr/>
        </p:nvPicPr>
        <p:blipFill>
          <a:blip r:embed="rId3"/>
          <a:stretch>
            <a:fillRect/>
          </a:stretch>
        </p:blipFill>
        <p:spPr>
          <a:xfrm>
            <a:off x="5486400" y="1138940"/>
            <a:ext cx="2209331" cy="1898929"/>
          </a:xfrm>
          <a:prstGeom prst="rect">
            <a:avLst/>
          </a:prstGeom>
        </p:spPr>
      </p:pic>
      <p:sp>
        <p:nvSpPr>
          <p:cNvPr id="8" name="Ellipse 7">
            <a:extLst>
              <a:ext uri="{FF2B5EF4-FFF2-40B4-BE49-F238E27FC236}">
                <a16:creationId xmlns:a16="http://schemas.microsoft.com/office/drawing/2014/main" id="{8BC466D1-3154-4478-9F20-CD9E252E6E9B}"/>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13/14</a:t>
            </a:r>
            <a:endParaRPr lang="fr-FR" sz="105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grpSp>
        <p:nvGrpSpPr>
          <p:cNvPr id="8" name="Google Shape;203;p18">
            <a:extLst>
              <a:ext uri="{FF2B5EF4-FFF2-40B4-BE49-F238E27FC236}">
                <a16:creationId xmlns:a16="http://schemas.microsoft.com/office/drawing/2014/main" id="{196CEDB7-BC8A-4314-8DD6-B7DA71D19211}"/>
              </a:ext>
            </a:extLst>
          </p:cNvPr>
          <p:cNvGrpSpPr/>
          <p:nvPr/>
        </p:nvGrpSpPr>
        <p:grpSpPr>
          <a:xfrm>
            <a:off x="2069378" y="1578768"/>
            <a:ext cx="4369872" cy="1785138"/>
            <a:chOff x="5410525" y="2708964"/>
            <a:chExt cx="2627713" cy="1073448"/>
          </a:xfrm>
        </p:grpSpPr>
        <p:sp>
          <p:nvSpPr>
            <p:cNvPr id="10" name="Google Shape;204;p18">
              <a:extLst>
                <a:ext uri="{FF2B5EF4-FFF2-40B4-BE49-F238E27FC236}">
                  <a16:creationId xmlns:a16="http://schemas.microsoft.com/office/drawing/2014/main" id="{842CDBFB-D961-4DF8-B3A3-451A70465A02}"/>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p18">
              <a:extLst>
                <a:ext uri="{FF2B5EF4-FFF2-40B4-BE49-F238E27FC236}">
                  <a16:creationId xmlns:a16="http://schemas.microsoft.com/office/drawing/2014/main" id="{47D44459-5B67-486B-8F78-A0A6D473FB9F}"/>
                </a:ext>
              </a:extLst>
            </p:cNvPr>
            <p:cNvSpPr txBox="1"/>
            <p:nvPr/>
          </p:nvSpPr>
          <p:spPr>
            <a:xfrm>
              <a:off x="6366624" y="2992208"/>
              <a:ext cx="97869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Merci</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3" name="Google Shape;207;p18">
              <a:extLst>
                <a:ext uri="{FF2B5EF4-FFF2-40B4-BE49-F238E27FC236}">
                  <a16:creationId xmlns:a16="http://schemas.microsoft.com/office/drawing/2014/main" id="{35B69340-F209-43A5-AF39-014AB7C6F9E4}"/>
                </a:ext>
              </a:extLst>
            </p:cNvPr>
            <p:cNvGrpSpPr/>
            <p:nvPr/>
          </p:nvGrpSpPr>
          <p:grpSpPr>
            <a:xfrm>
              <a:off x="5410525" y="2708964"/>
              <a:ext cx="632175" cy="1073448"/>
              <a:chOff x="5410525" y="2708964"/>
              <a:chExt cx="632175" cy="1073448"/>
            </a:xfrm>
          </p:grpSpPr>
          <p:sp>
            <p:nvSpPr>
              <p:cNvPr id="14" name="Google Shape;208;p18">
                <a:extLst>
                  <a:ext uri="{FF2B5EF4-FFF2-40B4-BE49-F238E27FC236}">
                    <a16:creationId xmlns:a16="http://schemas.microsoft.com/office/drawing/2014/main" id="{6817258C-3A06-4119-9491-47854EE3F682}"/>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p18">
                <a:extLst>
                  <a:ext uri="{FF2B5EF4-FFF2-40B4-BE49-F238E27FC236}">
                    <a16:creationId xmlns:a16="http://schemas.microsoft.com/office/drawing/2014/main" id="{5705F409-D5E4-405B-816B-D56D20AECB03}"/>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7292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492122" y="1900596"/>
            <a:ext cx="1548183" cy="1206769"/>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24615" y="1900597"/>
            <a:ext cx="1548183" cy="1206769"/>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37327" y="1909337"/>
            <a:ext cx="1548210" cy="1206769"/>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68" name="Google Shape;168;p17"/>
          <p:cNvSpPr txBox="1">
            <a:spLocks noGrp="1"/>
          </p:cNvSpPr>
          <p:nvPr>
            <p:ph type="title"/>
          </p:nvPr>
        </p:nvSpPr>
        <p:spPr>
          <a:xfrm>
            <a:off x="3901640" y="204644"/>
            <a:ext cx="1122975"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Plan</a:t>
            </a:r>
            <a:endParaRPr sz="3600" dirty="0">
              <a:latin typeface="Times New Roman" panose="02020603050405020304" pitchFamily="18" charset="0"/>
              <a:cs typeface="Times New Roman" panose="02020603050405020304" pitchFamily="18" charset="0"/>
            </a:endParaRPr>
          </a:p>
        </p:txBody>
      </p:sp>
      <p:sp>
        <p:nvSpPr>
          <p:cNvPr id="170" name="Google Shape;170;p17"/>
          <p:cNvSpPr/>
          <p:nvPr/>
        </p:nvSpPr>
        <p:spPr>
          <a:xfrm>
            <a:off x="2021538" y="1909337"/>
            <a:ext cx="1548210" cy="1206769"/>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15390" y="1900597"/>
            <a:ext cx="1548183" cy="1206769"/>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3" name="Graphique 2" descr="Culturiste avec un remplissage uni">
            <a:extLst>
              <a:ext uri="{FF2B5EF4-FFF2-40B4-BE49-F238E27FC236}">
                <a16:creationId xmlns:a16="http://schemas.microsoft.com/office/drawing/2014/main" id="{08BB7B5B-CE76-4090-9606-375FF06A4C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910" y="2363295"/>
            <a:ext cx="357188" cy="357188"/>
          </a:xfrm>
          <a:prstGeom prst="rect">
            <a:avLst/>
          </a:prstGeom>
        </p:spPr>
      </p:pic>
      <p:pic>
        <p:nvPicPr>
          <p:cNvPr id="5" name="Graphique 4" descr="Aide avec un remplissage uni">
            <a:extLst>
              <a:ext uri="{FF2B5EF4-FFF2-40B4-BE49-F238E27FC236}">
                <a16:creationId xmlns:a16="http://schemas.microsoft.com/office/drawing/2014/main" id="{97952D4F-65A4-4B5B-937D-A41C33A80A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6057" y="2339874"/>
            <a:ext cx="404030" cy="404030"/>
          </a:xfrm>
          <a:prstGeom prst="rect">
            <a:avLst/>
          </a:prstGeom>
        </p:spPr>
      </p:pic>
      <p:pic>
        <p:nvPicPr>
          <p:cNvPr id="7" name="Graphique 6" descr="Engrenage avec un remplissage uni">
            <a:extLst>
              <a:ext uri="{FF2B5EF4-FFF2-40B4-BE49-F238E27FC236}">
                <a16:creationId xmlns:a16="http://schemas.microsoft.com/office/drawing/2014/main" id="{6FB4A05E-AB52-458B-9E57-E5B6201145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29788" y="2343014"/>
            <a:ext cx="383208" cy="383208"/>
          </a:xfrm>
          <a:prstGeom prst="rect">
            <a:avLst/>
          </a:prstGeom>
        </p:spPr>
      </p:pic>
      <p:pic>
        <p:nvPicPr>
          <p:cNvPr id="9" name="Graphique 8" descr="Liste de contrôle avec un remplissage uni">
            <a:extLst>
              <a:ext uri="{FF2B5EF4-FFF2-40B4-BE49-F238E27FC236}">
                <a16:creationId xmlns:a16="http://schemas.microsoft.com/office/drawing/2014/main" id="{E0F5CED7-4343-4EC8-B143-386411BBC7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47554" y="2313954"/>
            <a:ext cx="406529" cy="406529"/>
          </a:xfrm>
          <a:prstGeom prst="rect">
            <a:avLst/>
          </a:prstGeom>
        </p:spPr>
      </p:pic>
      <p:pic>
        <p:nvPicPr>
          <p:cNvPr id="11" name="Graphique 10" descr="Flèche en cercle avec un remplissage uni">
            <a:extLst>
              <a:ext uri="{FF2B5EF4-FFF2-40B4-BE49-F238E27FC236}">
                <a16:creationId xmlns:a16="http://schemas.microsoft.com/office/drawing/2014/main" id="{6865077B-5244-42EF-8FFE-750CAE8E16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34815" y="2263283"/>
            <a:ext cx="457200" cy="457200"/>
          </a:xfrm>
          <a:prstGeom prst="rect">
            <a:avLst/>
          </a:prstGeom>
        </p:spPr>
      </p:pic>
      <p:sp>
        <p:nvSpPr>
          <p:cNvPr id="13" name="Ellipse 12">
            <a:extLst>
              <a:ext uri="{FF2B5EF4-FFF2-40B4-BE49-F238E27FC236}">
                <a16:creationId xmlns:a16="http://schemas.microsoft.com/office/drawing/2014/main" id="{934E76AD-6D78-4D65-ACAA-5F5BB23D08C7}"/>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8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sp>
        <p:nvSpPr>
          <p:cNvPr id="7" name="Ellipse 6">
            <a:extLst>
              <a:ext uri="{FF2B5EF4-FFF2-40B4-BE49-F238E27FC236}">
                <a16:creationId xmlns:a16="http://schemas.microsoft.com/office/drawing/2014/main" id="{C1AC9A08-6CE8-4244-A26C-F2CB0C339E77}"/>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2/14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179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7" name="Graphique 6" descr="Culturiste avec un remplissage uni">
            <a:extLst>
              <a:ext uri="{FF2B5EF4-FFF2-40B4-BE49-F238E27FC236}">
                <a16:creationId xmlns:a16="http://schemas.microsoft.com/office/drawing/2014/main" id="{DA916712-C656-4AF9-BF98-DB007C801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9529" y="114299"/>
            <a:ext cx="657636" cy="657636"/>
          </a:xfrm>
          <a:prstGeom prst="rect">
            <a:avLst/>
          </a:prstGeom>
        </p:spPr>
      </p:pic>
      <p:sp>
        <p:nvSpPr>
          <p:cNvPr id="8" name="Ellipse 7">
            <a:extLst>
              <a:ext uri="{FF2B5EF4-FFF2-40B4-BE49-F238E27FC236}">
                <a16:creationId xmlns:a16="http://schemas.microsoft.com/office/drawing/2014/main" id="{27A77DCB-A62A-410C-BAB2-613360A165F8}"/>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3/14</a:t>
            </a:r>
            <a:endParaRPr lang="fr-FR" sz="1050" b="1"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2AB7CDA4-10DA-4993-8F8A-32E314B7866F}"/>
              </a:ext>
            </a:extLst>
          </p:cNvPr>
          <p:cNvSpPr txBox="1"/>
          <p:nvPr/>
        </p:nvSpPr>
        <p:spPr>
          <a:xfrm>
            <a:off x="643964" y="1262743"/>
            <a:ext cx="7396950" cy="3046988"/>
          </a:xfrm>
          <a:prstGeom prst="rect">
            <a:avLst/>
          </a:prstGeom>
          <a:noFill/>
        </p:spPr>
        <p:txBody>
          <a:bodyPr wrap="square" rtlCol="0">
            <a:spAutoFit/>
          </a:bodyPr>
          <a:lstStyle/>
          <a:p>
            <a:pPr algn="just"/>
            <a:r>
              <a:rPr lang="fr-FR" sz="1600" dirty="0">
                <a:latin typeface="Times New Roman" panose="02020603050405020304" pitchFamily="18" charset="0"/>
                <a:cs typeface="Times New Roman" panose="02020603050405020304" pitchFamily="18" charset="0"/>
              </a:rPr>
              <a:t>Supposons que nous ayons une application de E-commerce. Pour que l’application marche et que les gens l'utilisent, il faut qu’il fournisse au client ce dont ils ont besoin en les ciblant clairement en fonction de leur localisation, de leur âge, de leurs centres d'intérêt, etc.</a:t>
            </a: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Il sera donc intéressant de regrouper les utilisateurs qui ont à peu près les mêmes préférences pour faciliter la publicité ciblée.</a:t>
            </a: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En essayant de définir nous même nos </a:t>
            </a:r>
            <a:r>
              <a:rPr lang="fr-FR" sz="1600" b="1" dirty="0">
                <a:latin typeface="Times New Roman" panose="02020603050405020304" pitchFamily="18" charset="0"/>
                <a:cs typeface="Times New Roman" panose="02020603050405020304" pitchFamily="18" charset="0"/>
              </a:rPr>
              <a:t>groupes</a:t>
            </a:r>
            <a:r>
              <a:rPr lang="fr-FR" sz="1600" dirty="0">
                <a:latin typeface="Times New Roman" panose="02020603050405020304" pitchFamily="18" charset="0"/>
                <a:cs typeface="Times New Roman" panose="02020603050405020304" pitchFamily="18" charset="0"/>
              </a:rPr>
              <a:t> il se peut que nous omettons involontairement certain point intéressant du fait de la quantité considérable de données que nous ayons. C’est d’où l'intérêt d’utiliser la Clustering.</a:t>
            </a:r>
          </a:p>
          <a:p>
            <a:pPr algn="just"/>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6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8" name="Graphique 7" descr="Aide avec un remplissage uni">
            <a:extLst>
              <a:ext uri="{FF2B5EF4-FFF2-40B4-BE49-F238E27FC236}">
                <a16:creationId xmlns:a16="http://schemas.microsoft.com/office/drawing/2014/main" id="{BBC08FEB-FA2F-414D-BA21-F1AFFFF9D7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224" y="114299"/>
            <a:ext cx="923832" cy="923832"/>
          </a:xfrm>
          <a:prstGeom prst="rect">
            <a:avLst/>
          </a:prstGeom>
        </p:spPr>
      </p:pic>
      <p:sp>
        <p:nvSpPr>
          <p:cNvPr id="9" name="ZoneTexte 8">
            <a:extLst>
              <a:ext uri="{FF2B5EF4-FFF2-40B4-BE49-F238E27FC236}">
                <a16:creationId xmlns:a16="http://schemas.microsoft.com/office/drawing/2014/main" id="{6BB37DBE-66C4-4660-81EA-B54CD71591D6}"/>
              </a:ext>
            </a:extLst>
          </p:cNvPr>
          <p:cNvSpPr txBox="1"/>
          <p:nvPr/>
        </p:nvSpPr>
        <p:spPr>
          <a:xfrm>
            <a:off x="996234" y="1379095"/>
            <a:ext cx="6506344"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clustering est une méthode d’apprentissage automatique non supervisée dans laquelle la machine va classer un ensemble de données non étiqueté en différent groupe (</a:t>
            </a:r>
            <a:r>
              <a:rPr lang="fr-FR" sz="2000" b="1" dirty="0">
                <a:latin typeface="Times New Roman" panose="02020603050405020304" pitchFamily="18" charset="0"/>
                <a:cs typeface="Times New Roman" panose="02020603050405020304" pitchFamily="18" charset="0"/>
              </a:rPr>
              <a:t>cluster</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0" name="ZoneTexte 9">
            <a:extLst>
              <a:ext uri="{FF2B5EF4-FFF2-40B4-BE49-F238E27FC236}">
                <a16:creationId xmlns:a16="http://schemas.microsoft.com/office/drawing/2014/main" id="{E4744691-66DD-4651-82A1-58029C389923}"/>
              </a:ext>
            </a:extLst>
          </p:cNvPr>
          <p:cNvSpPr txBox="1"/>
          <p:nvPr/>
        </p:nvSpPr>
        <p:spPr>
          <a:xfrm>
            <a:off x="996234" y="2644514"/>
            <a:ext cx="650634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groupes sont identifier à partir des variable indépendants</a:t>
            </a:r>
          </a:p>
        </p:txBody>
      </p:sp>
      <p:sp>
        <p:nvSpPr>
          <p:cNvPr id="11" name="Ellipse 10">
            <a:extLst>
              <a:ext uri="{FF2B5EF4-FFF2-40B4-BE49-F238E27FC236}">
                <a16:creationId xmlns:a16="http://schemas.microsoft.com/office/drawing/2014/main" id="{B8DDB099-DD96-4027-A83D-13EA4679C1F7}"/>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4/14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95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Engrenage avec un remplissage uni">
            <a:extLst>
              <a:ext uri="{FF2B5EF4-FFF2-40B4-BE49-F238E27FC236}">
                <a16:creationId xmlns:a16="http://schemas.microsoft.com/office/drawing/2014/main" id="{75A81CB7-EBDF-4C41-A177-2D26D6F180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08308" y="36610"/>
            <a:ext cx="680065" cy="680065"/>
          </a:xfrm>
          <a:prstGeom prst="rect">
            <a:avLst/>
          </a:prstGeom>
        </p:spPr>
      </p:pic>
      <p:sp>
        <p:nvSpPr>
          <p:cNvPr id="12" name="ZoneTexte 11">
            <a:extLst>
              <a:ext uri="{FF2B5EF4-FFF2-40B4-BE49-F238E27FC236}">
                <a16:creationId xmlns:a16="http://schemas.microsoft.com/office/drawing/2014/main" id="{72B26E84-4372-4582-960A-0B9BD2F2C30E}"/>
              </a:ext>
            </a:extLst>
          </p:cNvPr>
          <p:cNvSpPr txBox="1"/>
          <p:nvPr/>
        </p:nvSpPr>
        <p:spPr>
          <a:xfrm>
            <a:off x="353848" y="1265419"/>
            <a:ext cx="8394492" cy="2000548"/>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objets présentant des similitudes vont rester dans le même groupe.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Pour ce faire, il trouve des caractéristiques similaires dans l'ensemble de données non étiquetées, telles que la </a:t>
            </a:r>
            <a:r>
              <a:rPr lang="fr-FR" sz="2000" i="1" dirty="0">
                <a:latin typeface="Bell MT" panose="02020503060305020303" pitchFamily="18" charset="0"/>
                <a:cs typeface="Times New Roman" panose="02020603050405020304" pitchFamily="18" charset="0"/>
              </a:rPr>
              <a:t>forme</a:t>
            </a:r>
            <a:r>
              <a:rPr lang="fr-FR" sz="2000" dirty="0">
                <a:latin typeface="Times New Roman" panose="02020603050405020304" pitchFamily="18" charset="0"/>
                <a:cs typeface="Times New Roman" panose="02020603050405020304" pitchFamily="18" charset="0"/>
              </a:rPr>
              <a:t>, la </a:t>
            </a:r>
            <a:r>
              <a:rPr lang="fr-FR" sz="2400" b="1" i="1" dirty="0">
                <a:latin typeface="Times New Roman" panose="02020603050405020304" pitchFamily="18" charset="0"/>
                <a:cs typeface="Times New Roman" panose="02020603050405020304" pitchFamily="18" charset="0"/>
              </a:rPr>
              <a:t>taille</a:t>
            </a:r>
            <a:r>
              <a:rPr lang="fr-FR" sz="2000" dirty="0">
                <a:latin typeface="Times New Roman" panose="02020603050405020304" pitchFamily="18" charset="0"/>
                <a:cs typeface="Times New Roman" panose="02020603050405020304" pitchFamily="18" charset="0"/>
              </a:rPr>
              <a:t>, la </a:t>
            </a:r>
            <a:r>
              <a:rPr lang="fr-FR" sz="2000" dirty="0">
                <a:solidFill>
                  <a:srgbClr val="FF0000"/>
                </a:solidFill>
                <a:latin typeface="Times New Roman" panose="02020603050405020304" pitchFamily="18" charset="0"/>
                <a:cs typeface="Times New Roman" panose="02020603050405020304" pitchFamily="18" charset="0"/>
              </a:rPr>
              <a:t>couleur</a:t>
            </a:r>
            <a:r>
              <a:rPr lang="fr-FR" sz="2000" dirty="0">
                <a:latin typeface="Times New Roman" panose="02020603050405020304" pitchFamily="18" charset="0"/>
                <a:cs typeface="Times New Roman" panose="02020603050405020304" pitchFamily="18" charset="0"/>
              </a:rPr>
              <a:t>, le comportement, etc., et les divise en fonction de la présence et de l'absence de ces caractéristiques similaires.</a:t>
            </a:r>
          </a:p>
        </p:txBody>
      </p:sp>
      <p:sp>
        <p:nvSpPr>
          <p:cNvPr id="10" name="Ellipse 9">
            <a:extLst>
              <a:ext uri="{FF2B5EF4-FFF2-40B4-BE49-F238E27FC236}">
                <a16:creationId xmlns:a16="http://schemas.microsoft.com/office/drawing/2014/main" id="{DAFF9BEA-55B2-4C7D-B7CF-F789A393322C}"/>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5/14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0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Engrenage avec un remplissage uni">
            <a:extLst>
              <a:ext uri="{FF2B5EF4-FFF2-40B4-BE49-F238E27FC236}">
                <a16:creationId xmlns:a16="http://schemas.microsoft.com/office/drawing/2014/main" id="{75A81CB7-EBDF-4C41-A177-2D26D6F180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08308" y="36610"/>
            <a:ext cx="680065" cy="680065"/>
          </a:xfrm>
          <a:prstGeom prst="rect">
            <a:avLst/>
          </a:prstGeom>
        </p:spPr>
      </p:pic>
      <p:pic>
        <p:nvPicPr>
          <p:cNvPr id="1026" name="Picture 2">
            <a:extLst>
              <a:ext uri="{FF2B5EF4-FFF2-40B4-BE49-F238E27FC236}">
                <a16:creationId xmlns:a16="http://schemas.microsoft.com/office/drawing/2014/main" id="{55561E2E-4FAB-41E6-BCA7-65A2E0C13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472" y="877382"/>
            <a:ext cx="5409263" cy="3602569"/>
          </a:xfrm>
          <a:prstGeom prst="rect">
            <a:avLst/>
          </a:prstGeom>
          <a:noFill/>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2120CCF0-8992-4073-8C2A-30D50479D853}"/>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6/14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49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8" name="Graphique 7" descr="Liste de contrôle avec un remplissage uni">
            <a:extLst>
              <a:ext uri="{FF2B5EF4-FFF2-40B4-BE49-F238E27FC236}">
                <a16:creationId xmlns:a16="http://schemas.microsoft.com/office/drawing/2014/main" id="{48D6662A-2D26-4E4E-9F75-3DCCB59644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72008" y="123040"/>
            <a:ext cx="654548" cy="654548"/>
          </a:xfrm>
          <a:prstGeom prst="rect">
            <a:avLst/>
          </a:prstGeom>
        </p:spPr>
      </p:pic>
      <p:sp>
        <p:nvSpPr>
          <p:cNvPr id="10" name="ZoneTexte 9">
            <a:extLst>
              <a:ext uri="{FF2B5EF4-FFF2-40B4-BE49-F238E27FC236}">
                <a16:creationId xmlns:a16="http://schemas.microsoft.com/office/drawing/2014/main" id="{39383A9F-1936-4F56-A21D-4D5D3FD2B80D}"/>
              </a:ext>
            </a:extLst>
          </p:cNvPr>
          <p:cNvSpPr txBox="1"/>
          <p:nvPr/>
        </p:nvSpPr>
        <p:spPr>
          <a:xfrm>
            <a:off x="2287815" y="1347865"/>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Dans les systèmes de recommandation</a:t>
            </a:r>
          </a:p>
          <a:p>
            <a:r>
              <a:rPr lang="fr-FR" sz="2000" dirty="0">
                <a:latin typeface="Times New Roman" panose="02020603050405020304" pitchFamily="18" charset="0"/>
                <a:cs typeface="Times New Roman" panose="02020603050405020304" pitchFamily="18" charset="0"/>
              </a:rPr>
              <a:t>	</a:t>
            </a:r>
            <a:r>
              <a:rPr lang="fr-FR" sz="1800" i="1" dirty="0">
                <a:latin typeface="Times New Roman" panose="02020603050405020304" pitchFamily="18" charset="0"/>
                <a:cs typeface="Times New Roman" panose="02020603050405020304" pitchFamily="18" charset="0"/>
              </a:rPr>
              <a:t>Facebook et YouTube par exemple</a:t>
            </a:r>
            <a:endParaRPr lang="fr-FR" sz="2000"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817730BD-F925-4CD3-9A59-F16FB547DB20}"/>
              </a:ext>
            </a:extLst>
          </p:cNvPr>
          <p:cNvSpPr txBox="1"/>
          <p:nvPr/>
        </p:nvSpPr>
        <p:spPr>
          <a:xfrm>
            <a:off x="2287814" y="2472127"/>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Détection d'anomalie</a:t>
            </a:r>
          </a:p>
          <a:p>
            <a:r>
              <a:rPr lang="fr-FR" sz="2000" dirty="0">
                <a:latin typeface="Times New Roman" panose="02020603050405020304" pitchFamily="18" charset="0"/>
                <a:cs typeface="Times New Roman" panose="02020603050405020304" pitchFamily="18" charset="0"/>
              </a:rPr>
              <a:t>	</a:t>
            </a:r>
            <a:r>
              <a:rPr lang="fr-FR" sz="1800" i="1" dirty="0">
                <a:latin typeface="Times New Roman" panose="02020603050405020304" pitchFamily="18" charset="0"/>
                <a:cs typeface="Times New Roman" panose="02020603050405020304" pitchFamily="18" charset="0"/>
              </a:rPr>
              <a:t>fraude bancaire / spams</a:t>
            </a:r>
            <a:endParaRPr lang="fr-FR" sz="20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F478E7FD-546A-43E1-95DA-553C05D68E0A}"/>
              </a:ext>
            </a:extLst>
          </p:cNvPr>
          <p:cNvSpPr txBox="1"/>
          <p:nvPr/>
        </p:nvSpPr>
        <p:spPr>
          <a:xfrm>
            <a:off x="2245711" y="3813747"/>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Compression d'image</a:t>
            </a:r>
          </a:p>
          <a:p>
            <a:r>
              <a:rPr lang="fr-FR" sz="2000" dirty="0">
                <a:latin typeface="Times New Roman" panose="02020603050405020304" pitchFamily="18" charset="0"/>
                <a:cs typeface="Times New Roman" panose="02020603050405020304" pitchFamily="18" charset="0"/>
              </a:rPr>
              <a:t>	</a:t>
            </a:r>
            <a:endParaRPr lang="fr-FR" sz="2000" i="1" dirty="0">
              <a:latin typeface="Times New Roman" panose="02020603050405020304" pitchFamily="18" charset="0"/>
              <a:cs typeface="Times New Roman" panose="02020603050405020304" pitchFamily="18" charset="0"/>
            </a:endParaRPr>
          </a:p>
        </p:txBody>
      </p:sp>
      <p:sp>
        <p:nvSpPr>
          <p:cNvPr id="13" name="Ellipse 12">
            <a:extLst>
              <a:ext uri="{FF2B5EF4-FFF2-40B4-BE49-F238E27FC236}">
                <a16:creationId xmlns:a16="http://schemas.microsoft.com/office/drawing/2014/main" id="{70D753FF-33F2-4A68-B8C3-07418AB80A09}"/>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7/14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2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116373" y="751517"/>
            <a:ext cx="2635535" cy="1073465"/>
            <a:chOff x="1258163" y="1712947"/>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K-moyenne/mediane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7"/>
              <a:ext cx="631448" cy="1073465"/>
              <a:chOff x="3262250" y="1712947"/>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96;p18">
            <a:extLst>
              <a:ext uri="{FF2B5EF4-FFF2-40B4-BE49-F238E27FC236}">
                <a16:creationId xmlns:a16="http://schemas.microsoft.com/office/drawing/2014/main" id="{C91BDF62-D71D-4EDC-9406-0024032565C7}"/>
              </a:ext>
            </a:extLst>
          </p:cNvPr>
          <p:cNvGrpSpPr/>
          <p:nvPr/>
        </p:nvGrpSpPr>
        <p:grpSpPr>
          <a:xfrm>
            <a:off x="1417585" y="1747534"/>
            <a:ext cx="2627713" cy="1073448"/>
            <a:chOff x="2559375" y="2708964"/>
            <a:chExt cx="2627713" cy="1073448"/>
          </a:xfrm>
        </p:grpSpPr>
        <p:sp>
          <p:nvSpPr>
            <p:cNvPr id="22" name="Google Shape;197;p18">
              <a:extLst>
                <a:ext uri="{FF2B5EF4-FFF2-40B4-BE49-F238E27FC236}">
                  <a16:creationId xmlns:a16="http://schemas.microsoft.com/office/drawing/2014/main" id="{AD7658F0-E5EA-48BA-8A20-37458946E53C}"/>
                </a:ext>
              </a:extLst>
            </p:cNvPr>
            <p:cNvSpPr/>
            <p:nvPr/>
          </p:nvSpPr>
          <p:spPr>
            <a:xfrm rot="-5400000">
              <a:off x="3556888" y="1969366"/>
              <a:ext cx="785100" cy="24753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p18">
              <a:extLst>
                <a:ext uri="{FF2B5EF4-FFF2-40B4-BE49-F238E27FC236}">
                  <a16:creationId xmlns:a16="http://schemas.microsoft.com/office/drawing/2014/main" id="{2830E481-29E1-48E7-AA3D-B2540A817EB2}"/>
                </a:ext>
              </a:extLst>
            </p:cNvPr>
            <p:cNvSpPr txBox="1"/>
            <p:nvPr/>
          </p:nvSpPr>
          <p:spPr>
            <a:xfrm>
              <a:off x="337258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OPTICS</a:t>
              </a:r>
              <a:endParaRPr sz="18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4" name="Google Shape;199;p18">
              <a:extLst>
                <a:ext uri="{FF2B5EF4-FFF2-40B4-BE49-F238E27FC236}">
                  <a16:creationId xmlns:a16="http://schemas.microsoft.com/office/drawing/2014/main" id="{5E7B58AF-9942-4CA8-B90F-098B38768C23}"/>
                </a:ext>
              </a:extLst>
            </p:cNvPr>
            <p:cNvSpPr txBox="1"/>
            <p:nvPr/>
          </p:nvSpPr>
          <p:spPr>
            <a:xfrm>
              <a:off x="284119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3</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25" name="Google Shape;200;p18">
              <a:extLst>
                <a:ext uri="{FF2B5EF4-FFF2-40B4-BE49-F238E27FC236}">
                  <a16:creationId xmlns:a16="http://schemas.microsoft.com/office/drawing/2014/main" id="{E6DE6E40-7E67-4B76-9016-E307D41BD269}"/>
                </a:ext>
              </a:extLst>
            </p:cNvPr>
            <p:cNvGrpSpPr/>
            <p:nvPr/>
          </p:nvGrpSpPr>
          <p:grpSpPr>
            <a:xfrm>
              <a:off x="2559375" y="2708964"/>
              <a:ext cx="632175" cy="1073448"/>
              <a:chOff x="2559375" y="2708964"/>
              <a:chExt cx="632175" cy="1073448"/>
            </a:xfrm>
          </p:grpSpPr>
          <p:sp>
            <p:nvSpPr>
              <p:cNvPr id="26" name="Google Shape;201;p18">
                <a:extLst>
                  <a:ext uri="{FF2B5EF4-FFF2-40B4-BE49-F238E27FC236}">
                    <a16:creationId xmlns:a16="http://schemas.microsoft.com/office/drawing/2014/main" id="{20D698D6-5BDD-4125-87F7-D7E2DF06DE26}"/>
                  </a:ext>
                </a:extLst>
              </p:cNvPr>
              <p:cNvSpPr/>
              <p:nvPr/>
            </p:nvSpPr>
            <p:spPr>
              <a:xfrm rot="-5400000">
                <a:off x="231052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p18">
                <a:extLst>
                  <a:ext uri="{FF2B5EF4-FFF2-40B4-BE49-F238E27FC236}">
                    <a16:creationId xmlns:a16="http://schemas.microsoft.com/office/drawing/2014/main" id="{FCBAD8F2-37B4-4C0A-AA70-E8A6F56C1861}"/>
                  </a:ext>
                </a:extLst>
              </p:cNvPr>
              <p:cNvSpPr/>
              <p:nvPr/>
            </p:nvSpPr>
            <p:spPr>
              <a:xfrm rot="5400000">
                <a:off x="3047250" y="3638113"/>
                <a:ext cx="154800" cy="1338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203;p18">
            <a:extLst>
              <a:ext uri="{FF2B5EF4-FFF2-40B4-BE49-F238E27FC236}">
                <a16:creationId xmlns:a16="http://schemas.microsoft.com/office/drawing/2014/main" id="{251E92DD-5E73-4739-A23C-F95E11295AB2}"/>
              </a:ext>
            </a:extLst>
          </p:cNvPr>
          <p:cNvGrpSpPr/>
          <p:nvPr/>
        </p:nvGrpSpPr>
        <p:grpSpPr>
          <a:xfrm>
            <a:off x="4268735" y="1747534"/>
            <a:ext cx="2627713" cy="1073448"/>
            <a:chOff x="5410525" y="2708964"/>
            <a:chExt cx="2627713" cy="1073448"/>
          </a:xfrm>
        </p:grpSpPr>
        <p:sp>
          <p:nvSpPr>
            <p:cNvPr id="29" name="Google Shape;204;p18">
              <a:extLst>
                <a:ext uri="{FF2B5EF4-FFF2-40B4-BE49-F238E27FC236}">
                  <a16:creationId xmlns:a16="http://schemas.microsoft.com/office/drawing/2014/main" id="{5970F363-5C35-4110-AD1B-5EFE9C860686}"/>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p18">
              <a:extLst>
                <a:ext uri="{FF2B5EF4-FFF2-40B4-BE49-F238E27FC236}">
                  <a16:creationId xmlns:a16="http://schemas.microsoft.com/office/drawing/2014/main" id="{30D06E04-1F33-4B36-A86A-9F7848B146B0}"/>
                </a:ext>
              </a:extLst>
            </p:cNvPr>
            <p:cNvSpPr txBox="1"/>
            <p:nvPr/>
          </p:nvSpPr>
          <p:spPr>
            <a:xfrm>
              <a:off x="622373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BIRCH</a:t>
              </a:r>
              <a:endParaRPr sz="1200" dirty="0">
                <a:solidFill>
                  <a:srgbClr val="FFFFFF"/>
                </a:solidFill>
                <a:latin typeface="Roboto"/>
                <a:ea typeface="Roboto"/>
                <a:cs typeface="Roboto"/>
                <a:sym typeface="Roboto"/>
              </a:endParaRPr>
            </a:p>
          </p:txBody>
        </p:sp>
        <p:sp>
          <p:nvSpPr>
            <p:cNvPr id="31" name="Google Shape;206;p18">
              <a:extLst>
                <a:ext uri="{FF2B5EF4-FFF2-40B4-BE49-F238E27FC236}">
                  <a16:creationId xmlns:a16="http://schemas.microsoft.com/office/drawing/2014/main" id="{67D05279-EE82-49BE-9106-3E2F6E1777AD}"/>
                </a:ext>
              </a:extLst>
            </p:cNvPr>
            <p:cNvSpPr txBox="1"/>
            <p:nvPr/>
          </p:nvSpPr>
          <p:spPr>
            <a:xfrm>
              <a:off x="569234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4</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2" name="Google Shape;207;p18">
              <a:extLst>
                <a:ext uri="{FF2B5EF4-FFF2-40B4-BE49-F238E27FC236}">
                  <a16:creationId xmlns:a16="http://schemas.microsoft.com/office/drawing/2014/main" id="{8B72B7C8-5F76-4070-9609-394987E8D066}"/>
                </a:ext>
              </a:extLst>
            </p:cNvPr>
            <p:cNvGrpSpPr/>
            <p:nvPr/>
          </p:nvGrpSpPr>
          <p:grpSpPr>
            <a:xfrm>
              <a:off x="5410525" y="2708964"/>
              <a:ext cx="632175" cy="1073448"/>
              <a:chOff x="5410525" y="2708964"/>
              <a:chExt cx="632175" cy="1073448"/>
            </a:xfrm>
          </p:grpSpPr>
          <p:sp>
            <p:nvSpPr>
              <p:cNvPr id="33" name="Google Shape;208;p18">
                <a:extLst>
                  <a:ext uri="{FF2B5EF4-FFF2-40B4-BE49-F238E27FC236}">
                    <a16:creationId xmlns:a16="http://schemas.microsoft.com/office/drawing/2014/main" id="{BC558F12-44BE-4C9B-AFD3-4967DEDC176A}"/>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9;p18">
                <a:extLst>
                  <a:ext uri="{FF2B5EF4-FFF2-40B4-BE49-F238E27FC236}">
                    <a16:creationId xmlns:a16="http://schemas.microsoft.com/office/drawing/2014/main" id="{54B3610D-F609-4525-A20D-3F3BD70AB43F}"/>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210;p18">
            <a:extLst>
              <a:ext uri="{FF2B5EF4-FFF2-40B4-BE49-F238E27FC236}">
                <a16:creationId xmlns:a16="http://schemas.microsoft.com/office/drawing/2014/main" id="{4EF0B0BD-004F-4D64-87AD-9F4CF2EFBC3E}"/>
              </a:ext>
            </a:extLst>
          </p:cNvPr>
          <p:cNvGrpSpPr/>
          <p:nvPr/>
        </p:nvGrpSpPr>
        <p:grpSpPr>
          <a:xfrm>
            <a:off x="2955698" y="751517"/>
            <a:ext cx="2635535" cy="1073465"/>
            <a:chOff x="4097488" y="1712947"/>
            <a:chExt cx="2635535" cy="1073465"/>
          </a:xfrm>
        </p:grpSpPr>
        <p:sp>
          <p:nvSpPr>
            <p:cNvPr id="36" name="Google Shape;211;p18">
              <a:extLst>
                <a:ext uri="{FF2B5EF4-FFF2-40B4-BE49-F238E27FC236}">
                  <a16:creationId xmlns:a16="http://schemas.microsoft.com/office/drawing/2014/main" id="{9152D4A9-2A98-4DFA-BFA7-B8AAB86795EC}"/>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p18">
              <a:extLst>
                <a:ext uri="{FF2B5EF4-FFF2-40B4-BE49-F238E27FC236}">
                  <a16:creationId xmlns:a16="http://schemas.microsoft.com/office/drawing/2014/main" id="{5879E577-1D24-413B-8385-4A5E72F2010A}"/>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8" name="Google Shape;213;p18">
              <a:extLst>
                <a:ext uri="{FF2B5EF4-FFF2-40B4-BE49-F238E27FC236}">
                  <a16:creationId xmlns:a16="http://schemas.microsoft.com/office/drawing/2014/main" id="{17CE9DA7-223A-4EA7-BE6F-B6F45A01EFE6}"/>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9" name="Google Shape;214;p18">
              <a:extLst>
                <a:ext uri="{FF2B5EF4-FFF2-40B4-BE49-F238E27FC236}">
                  <a16:creationId xmlns:a16="http://schemas.microsoft.com/office/drawing/2014/main" id="{EAF33825-257E-4AEB-9794-71DACF6318D2}"/>
                </a:ext>
              </a:extLst>
            </p:cNvPr>
            <p:cNvGrpSpPr/>
            <p:nvPr/>
          </p:nvGrpSpPr>
          <p:grpSpPr>
            <a:xfrm>
              <a:off x="6101575" y="1712947"/>
              <a:ext cx="631448" cy="1073465"/>
              <a:chOff x="6101575" y="1712947"/>
              <a:chExt cx="631448" cy="1073465"/>
            </a:xfrm>
          </p:grpSpPr>
          <p:sp>
            <p:nvSpPr>
              <p:cNvPr id="40" name="Google Shape;215;p18">
                <a:extLst>
                  <a:ext uri="{FF2B5EF4-FFF2-40B4-BE49-F238E27FC236}">
                    <a16:creationId xmlns:a16="http://schemas.microsoft.com/office/drawing/2014/main" id="{4CCBB4C9-88BE-4263-B353-A9F940FAAE2D}"/>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p18">
                <a:extLst>
                  <a:ext uri="{FF2B5EF4-FFF2-40B4-BE49-F238E27FC236}">
                    <a16:creationId xmlns:a16="http://schemas.microsoft.com/office/drawing/2014/main" id="{B508DEDD-6423-4449-BA2C-8DE4455F3BEA}"/>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189;p18">
            <a:extLst>
              <a:ext uri="{FF2B5EF4-FFF2-40B4-BE49-F238E27FC236}">
                <a16:creationId xmlns:a16="http://schemas.microsoft.com/office/drawing/2014/main" id="{A955AEA8-E22E-424D-915C-C1F0FF33F278}"/>
              </a:ext>
            </a:extLst>
          </p:cNvPr>
          <p:cNvGrpSpPr/>
          <p:nvPr/>
        </p:nvGrpSpPr>
        <p:grpSpPr>
          <a:xfrm>
            <a:off x="2176402" y="2921374"/>
            <a:ext cx="2635536" cy="1073465"/>
            <a:chOff x="1258162" y="1712947"/>
            <a:chExt cx="2635536" cy="1073465"/>
          </a:xfrm>
        </p:grpSpPr>
        <p:sp>
          <p:nvSpPr>
            <p:cNvPr id="43" name="Google Shape;190;p18">
              <a:extLst>
                <a:ext uri="{FF2B5EF4-FFF2-40B4-BE49-F238E27FC236}">
                  <a16:creationId xmlns:a16="http://schemas.microsoft.com/office/drawing/2014/main" id="{BC30D3E9-AE92-4F23-87F4-49F06138E541}"/>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1;p18">
              <a:extLst>
                <a:ext uri="{FF2B5EF4-FFF2-40B4-BE49-F238E27FC236}">
                  <a16:creationId xmlns:a16="http://schemas.microsoft.com/office/drawing/2014/main" id="{B3A4C573-51C7-4CFC-BC30-C8A84B703080}"/>
                </a:ext>
              </a:extLst>
            </p:cNvPr>
            <p:cNvSpPr txBox="1"/>
            <p:nvPr/>
          </p:nvSpPr>
          <p:spPr>
            <a:xfrm>
              <a:off x="1258162" y="1931990"/>
              <a:ext cx="1974737"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Spectral Clustering</a:t>
              </a:r>
              <a:endParaRPr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45" name="Google Shape;192;p18">
              <a:extLst>
                <a:ext uri="{FF2B5EF4-FFF2-40B4-BE49-F238E27FC236}">
                  <a16:creationId xmlns:a16="http://schemas.microsoft.com/office/drawing/2014/main" id="{26033932-D45C-44A9-8CA7-56E6B984F44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5</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46" name="Google Shape;193;p18">
              <a:extLst>
                <a:ext uri="{FF2B5EF4-FFF2-40B4-BE49-F238E27FC236}">
                  <a16:creationId xmlns:a16="http://schemas.microsoft.com/office/drawing/2014/main" id="{B39EFEF5-4A09-4485-9BCD-208A4C7F5D74}"/>
                </a:ext>
              </a:extLst>
            </p:cNvPr>
            <p:cNvGrpSpPr/>
            <p:nvPr/>
          </p:nvGrpSpPr>
          <p:grpSpPr>
            <a:xfrm>
              <a:off x="3262250" y="1712947"/>
              <a:ext cx="631448" cy="1073465"/>
              <a:chOff x="3262250" y="1712947"/>
              <a:chExt cx="631448" cy="1073465"/>
            </a:xfrm>
          </p:grpSpPr>
          <p:sp>
            <p:nvSpPr>
              <p:cNvPr id="47" name="Google Shape;194;p18">
                <a:extLst>
                  <a:ext uri="{FF2B5EF4-FFF2-40B4-BE49-F238E27FC236}">
                    <a16:creationId xmlns:a16="http://schemas.microsoft.com/office/drawing/2014/main" id="{C64CCB84-C704-41DC-B8A7-61DC8E1932CB}"/>
                  </a:ext>
                </a:extLst>
              </p:cNvPr>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5;p18">
                <a:extLst>
                  <a:ext uri="{FF2B5EF4-FFF2-40B4-BE49-F238E27FC236}">
                    <a16:creationId xmlns:a16="http://schemas.microsoft.com/office/drawing/2014/main" id="{A21DDC3B-1201-406C-B987-916BB43E1A01}"/>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196;p18">
            <a:extLst>
              <a:ext uri="{FF2B5EF4-FFF2-40B4-BE49-F238E27FC236}">
                <a16:creationId xmlns:a16="http://schemas.microsoft.com/office/drawing/2014/main" id="{0933785B-A841-4837-9B06-45EE774735B3}"/>
              </a:ext>
            </a:extLst>
          </p:cNvPr>
          <p:cNvGrpSpPr/>
          <p:nvPr/>
        </p:nvGrpSpPr>
        <p:grpSpPr>
          <a:xfrm>
            <a:off x="3477615" y="3917391"/>
            <a:ext cx="2653709" cy="1073448"/>
            <a:chOff x="2559375" y="2708964"/>
            <a:chExt cx="2653709" cy="1073448"/>
          </a:xfrm>
        </p:grpSpPr>
        <p:sp>
          <p:nvSpPr>
            <p:cNvPr id="50" name="Google Shape;197;p18">
              <a:extLst>
                <a:ext uri="{FF2B5EF4-FFF2-40B4-BE49-F238E27FC236}">
                  <a16:creationId xmlns:a16="http://schemas.microsoft.com/office/drawing/2014/main" id="{848A64DE-119B-47ED-A0D7-FEFE6787E9A6}"/>
                </a:ext>
              </a:extLst>
            </p:cNvPr>
            <p:cNvSpPr/>
            <p:nvPr/>
          </p:nvSpPr>
          <p:spPr>
            <a:xfrm rot="-5400000">
              <a:off x="3556888" y="1969366"/>
              <a:ext cx="785100" cy="24753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p18">
              <a:extLst>
                <a:ext uri="{FF2B5EF4-FFF2-40B4-BE49-F238E27FC236}">
                  <a16:creationId xmlns:a16="http://schemas.microsoft.com/office/drawing/2014/main" id="{EFB76ABC-1989-4EF3-A5B1-390D9A46553A}"/>
                </a:ext>
              </a:extLst>
            </p:cNvPr>
            <p:cNvSpPr txBox="1"/>
            <p:nvPr/>
          </p:nvSpPr>
          <p:spPr>
            <a:xfrm>
              <a:off x="3246171" y="2939266"/>
              <a:ext cx="1966913"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Mixture of </a:t>
              </a:r>
              <a:r>
                <a:rPr lang="fr-FR" sz="16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Gaussians</a:t>
              </a:r>
              <a:endParaRPr sz="1200" dirty="0">
                <a:solidFill>
                  <a:srgbClr val="FFFFFF"/>
                </a:solidFill>
                <a:latin typeface="Roboto"/>
                <a:ea typeface="Roboto"/>
                <a:cs typeface="Roboto"/>
                <a:sym typeface="Roboto"/>
              </a:endParaRPr>
            </a:p>
          </p:txBody>
        </p:sp>
        <p:sp>
          <p:nvSpPr>
            <p:cNvPr id="52" name="Google Shape;199;p18">
              <a:extLst>
                <a:ext uri="{FF2B5EF4-FFF2-40B4-BE49-F238E27FC236}">
                  <a16:creationId xmlns:a16="http://schemas.microsoft.com/office/drawing/2014/main" id="{3A2ADC7E-4ABE-4B6D-9422-F398FCE596CF}"/>
                </a:ext>
              </a:extLst>
            </p:cNvPr>
            <p:cNvSpPr txBox="1"/>
            <p:nvPr/>
          </p:nvSpPr>
          <p:spPr>
            <a:xfrm>
              <a:off x="284119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7</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53" name="Google Shape;200;p18">
              <a:extLst>
                <a:ext uri="{FF2B5EF4-FFF2-40B4-BE49-F238E27FC236}">
                  <a16:creationId xmlns:a16="http://schemas.microsoft.com/office/drawing/2014/main" id="{2437AE03-291C-4C81-8BA3-912A4FBA6D88}"/>
                </a:ext>
              </a:extLst>
            </p:cNvPr>
            <p:cNvGrpSpPr/>
            <p:nvPr/>
          </p:nvGrpSpPr>
          <p:grpSpPr>
            <a:xfrm>
              <a:off x="2559375" y="2708964"/>
              <a:ext cx="632175" cy="1073448"/>
              <a:chOff x="2559375" y="2708964"/>
              <a:chExt cx="632175" cy="1073448"/>
            </a:xfrm>
          </p:grpSpPr>
          <p:sp>
            <p:nvSpPr>
              <p:cNvPr id="54" name="Google Shape;201;p18">
                <a:extLst>
                  <a:ext uri="{FF2B5EF4-FFF2-40B4-BE49-F238E27FC236}">
                    <a16:creationId xmlns:a16="http://schemas.microsoft.com/office/drawing/2014/main" id="{96A0B647-510C-4AF4-8464-27D6EF8ABD7A}"/>
                  </a:ext>
                </a:extLst>
              </p:cNvPr>
              <p:cNvSpPr/>
              <p:nvPr/>
            </p:nvSpPr>
            <p:spPr>
              <a:xfrm rot="-5400000">
                <a:off x="231052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2;p18">
                <a:extLst>
                  <a:ext uri="{FF2B5EF4-FFF2-40B4-BE49-F238E27FC236}">
                    <a16:creationId xmlns:a16="http://schemas.microsoft.com/office/drawing/2014/main" id="{AC4CE34E-1C63-49D8-BD44-AF4602963745}"/>
                  </a:ext>
                </a:extLst>
              </p:cNvPr>
              <p:cNvSpPr/>
              <p:nvPr/>
            </p:nvSpPr>
            <p:spPr>
              <a:xfrm rot="5400000">
                <a:off x="3047250" y="3638113"/>
                <a:ext cx="154800" cy="1338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203;p18">
            <a:extLst>
              <a:ext uri="{FF2B5EF4-FFF2-40B4-BE49-F238E27FC236}">
                <a16:creationId xmlns:a16="http://schemas.microsoft.com/office/drawing/2014/main" id="{AF9FC472-4ED5-4709-9E88-270039AC043D}"/>
              </a:ext>
            </a:extLst>
          </p:cNvPr>
          <p:cNvGrpSpPr/>
          <p:nvPr/>
        </p:nvGrpSpPr>
        <p:grpSpPr>
          <a:xfrm>
            <a:off x="6328765" y="3917391"/>
            <a:ext cx="2627713" cy="1073448"/>
            <a:chOff x="5410525" y="2708964"/>
            <a:chExt cx="2627713" cy="1073448"/>
          </a:xfrm>
        </p:grpSpPr>
        <p:sp>
          <p:nvSpPr>
            <p:cNvPr id="57" name="Google Shape;204;p18">
              <a:extLst>
                <a:ext uri="{FF2B5EF4-FFF2-40B4-BE49-F238E27FC236}">
                  <a16:creationId xmlns:a16="http://schemas.microsoft.com/office/drawing/2014/main" id="{037D5419-A4AE-473C-89A1-13E3C8759067}"/>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5;p18">
              <a:extLst>
                <a:ext uri="{FF2B5EF4-FFF2-40B4-BE49-F238E27FC236}">
                  <a16:creationId xmlns:a16="http://schemas.microsoft.com/office/drawing/2014/main" id="{5F6D3139-AB07-4654-9A59-00F8337DFBD3}"/>
                </a:ext>
              </a:extLst>
            </p:cNvPr>
            <p:cNvSpPr txBox="1"/>
            <p:nvPr/>
          </p:nvSpPr>
          <p:spPr>
            <a:xfrm>
              <a:off x="622373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DBSCAN</a:t>
              </a:r>
              <a:endParaRPr sz="12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59" name="Google Shape;206;p18">
              <a:extLst>
                <a:ext uri="{FF2B5EF4-FFF2-40B4-BE49-F238E27FC236}">
                  <a16:creationId xmlns:a16="http://schemas.microsoft.com/office/drawing/2014/main" id="{57CA494E-50C6-4E56-9852-12A706073FAA}"/>
                </a:ext>
              </a:extLst>
            </p:cNvPr>
            <p:cNvSpPr txBox="1"/>
            <p:nvPr/>
          </p:nvSpPr>
          <p:spPr>
            <a:xfrm>
              <a:off x="569234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8</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60" name="Google Shape;207;p18">
              <a:extLst>
                <a:ext uri="{FF2B5EF4-FFF2-40B4-BE49-F238E27FC236}">
                  <a16:creationId xmlns:a16="http://schemas.microsoft.com/office/drawing/2014/main" id="{90BEDC83-BC50-435A-A067-E6907A56F1EE}"/>
                </a:ext>
              </a:extLst>
            </p:cNvPr>
            <p:cNvGrpSpPr/>
            <p:nvPr/>
          </p:nvGrpSpPr>
          <p:grpSpPr>
            <a:xfrm>
              <a:off x="5410525" y="2708964"/>
              <a:ext cx="632175" cy="1073448"/>
              <a:chOff x="5410525" y="2708964"/>
              <a:chExt cx="632175" cy="1073448"/>
            </a:xfrm>
          </p:grpSpPr>
          <p:sp>
            <p:nvSpPr>
              <p:cNvPr id="61" name="Google Shape;208;p18">
                <a:extLst>
                  <a:ext uri="{FF2B5EF4-FFF2-40B4-BE49-F238E27FC236}">
                    <a16:creationId xmlns:a16="http://schemas.microsoft.com/office/drawing/2014/main" id="{8EF0554C-CC52-4102-A709-030286A7FA6C}"/>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9;p18">
                <a:extLst>
                  <a:ext uri="{FF2B5EF4-FFF2-40B4-BE49-F238E27FC236}">
                    <a16:creationId xmlns:a16="http://schemas.microsoft.com/office/drawing/2014/main" id="{77105CE4-04FA-49A6-90B3-8F9E8A711E19}"/>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210;p18">
            <a:extLst>
              <a:ext uri="{FF2B5EF4-FFF2-40B4-BE49-F238E27FC236}">
                <a16:creationId xmlns:a16="http://schemas.microsoft.com/office/drawing/2014/main" id="{63D431F0-2348-411D-B9FA-8BCD01FC248E}"/>
              </a:ext>
            </a:extLst>
          </p:cNvPr>
          <p:cNvGrpSpPr/>
          <p:nvPr/>
        </p:nvGrpSpPr>
        <p:grpSpPr>
          <a:xfrm>
            <a:off x="5015728" y="2921374"/>
            <a:ext cx="2635535" cy="1073465"/>
            <a:chOff x="4097488" y="1712947"/>
            <a:chExt cx="2635535" cy="1073465"/>
          </a:xfrm>
        </p:grpSpPr>
        <p:sp>
          <p:nvSpPr>
            <p:cNvPr id="64" name="Google Shape;211;p18">
              <a:extLst>
                <a:ext uri="{FF2B5EF4-FFF2-40B4-BE49-F238E27FC236}">
                  <a16:creationId xmlns:a16="http://schemas.microsoft.com/office/drawing/2014/main" id="{74C790CD-A499-494D-B28A-93EB71C33C8E}"/>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2;p18">
              <a:extLst>
                <a:ext uri="{FF2B5EF4-FFF2-40B4-BE49-F238E27FC236}">
                  <a16:creationId xmlns:a16="http://schemas.microsoft.com/office/drawing/2014/main" id="{E542D844-62B8-4971-9DAA-72FD06FF8829}"/>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a:t>
              </a: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 Shift</a:t>
              </a:r>
              <a:endParaRPr sz="1200" dirty="0">
                <a:solidFill>
                  <a:srgbClr val="FFFFFF"/>
                </a:solidFill>
                <a:latin typeface="Roboto"/>
                <a:ea typeface="Roboto"/>
                <a:cs typeface="Roboto"/>
                <a:sym typeface="Roboto"/>
              </a:endParaRPr>
            </a:p>
          </p:txBody>
        </p:sp>
        <p:sp>
          <p:nvSpPr>
            <p:cNvPr id="66" name="Google Shape;213;p18">
              <a:extLst>
                <a:ext uri="{FF2B5EF4-FFF2-40B4-BE49-F238E27FC236}">
                  <a16:creationId xmlns:a16="http://schemas.microsoft.com/office/drawing/2014/main" id="{6259C27B-1FDC-4E48-9000-DD2C6CA0BA68}"/>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6</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67" name="Google Shape;214;p18">
              <a:extLst>
                <a:ext uri="{FF2B5EF4-FFF2-40B4-BE49-F238E27FC236}">
                  <a16:creationId xmlns:a16="http://schemas.microsoft.com/office/drawing/2014/main" id="{0C5691EC-E646-41A4-802E-FA497A38791E}"/>
                </a:ext>
              </a:extLst>
            </p:cNvPr>
            <p:cNvGrpSpPr/>
            <p:nvPr/>
          </p:nvGrpSpPr>
          <p:grpSpPr>
            <a:xfrm>
              <a:off x="6101575" y="1712947"/>
              <a:ext cx="631448" cy="1073465"/>
              <a:chOff x="6101575" y="1712947"/>
              <a:chExt cx="631448" cy="1073465"/>
            </a:xfrm>
          </p:grpSpPr>
          <p:sp>
            <p:nvSpPr>
              <p:cNvPr id="68" name="Google Shape;215;p18">
                <a:extLst>
                  <a:ext uri="{FF2B5EF4-FFF2-40B4-BE49-F238E27FC236}">
                    <a16:creationId xmlns:a16="http://schemas.microsoft.com/office/drawing/2014/main" id="{1C0E8B81-04A6-4861-AC9D-5294D4D5A62D}"/>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p18">
                <a:extLst>
                  <a:ext uri="{FF2B5EF4-FFF2-40B4-BE49-F238E27FC236}">
                    <a16:creationId xmlns:a16="http://schemas.microsoft.com/office/drawing/2014/main" id="{3AF26A13-52E4-401F-9130-AF6D01A353AC}"/>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Ellipse 69">
            <a:extLst>
              <a:ext uri="{FF2B5EF4-FFF2-40B4-BE49-F238E27FC236}">
                <a16:creationId xmlns:a16="http://schemas.microsoft.com/office/drawing/2014/main" id="{1DACEB2F-7D0C-411C-823B-21308012F9FE}"/>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8/14</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111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100" b="1" dirty="0" smtClean="0">
            <a:latin typeface="Times New Roman" panose="02020603050405020304" pitchFamily="18" charset="0"/>
            <a:cs typeface="Times New Roman" panose="02020603050405020304" pitchFamily="18"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TotalTime>
  <Words>495</Words>
  <Application>Microsoft Office PowerPoint</Application>
  <PresentationFormat>Affichage à l'écran (16:9)</PresentationFormat>
  <Paragraphs>139</Paragraphs>
  <Slides>15</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Bell MT</vt:lpstr>
      <vt:lpstr>Fira Sans Extra Condensed Medium</vt:lpstr>
      <vt:lpstr>Fira Sans Extra Condensed SemiBold</vt:lpstr>
      <vt:lpstr>Roboto</vt:lpstr>
      <vt:lpstr>Times New Roman</vt:lpstr>
      <vt:lpstr>Wingdings</vt:lpstr>
      <vt:lpstr>Process Diagrams by Slidesgo</vt:lpstr>
      <vt:lpstr>VIELLE 8 Clustering</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VIELLE 8 Clustering</dc:title>
  <dc:creator>SEYBA</dc:creator>
  <cp:lastModifiedBy>SEYBA TRAORE</cp:lastModifiedBy>
  <cp:revision>35</cp:revision>
  <dcterms:modified xsi:type="dcterms:W3CDTF">2022-12-14T14:20:22Z</dcterms:modified>
</cp:coreProperties>
</file>