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84" r:id="rId1"/>
  </p:sldMasterIdLst>
  <p:notesMasterIdLst>
    <p:notesMasterId r:id="rId23"/>
  </p:notesMasterIdLst>
  <p:sldIdLst>
    <p:sldId id="256" r:id="rId2"/>
    <p:sldId id="257" r:id="rId3"/>
    <p:sldId id="261" r:id="rId4"/>
    <p:sldId id="259" r:id="rId5"/>
    <p:sldId id="260" r:id="rId6"/>
    <p:sldId id="262" r:id="rId7"/>
    <p:sldId id="263" r:id="rId8"/>
    <p:sldId id="264" r:id="rId9"/>
    <p:sldId id="265" r:id="rId10"/>
    <p:sldId id="277" r:id="rId11"/>
    <p:sldId id="267" r:id="rId12"/>
    <p:sldId id="268" r:id="rId13"/>
    <p:sldId id="269" r:id="rId14"/>
    <p:sldId id="270" r:id="rId15"/>
    <p:sldId id="271" r:id="rId16"/>
    <p:sldId id="272" r:id="rId17"/>
    <p:sldId id="273" r:id="rId18"/>
    <p:sldId id="274" r:id="rId19"/>
    <p:sldId id="276" r:id="rId20"/>
    <p:sldId id="275" r:id="rId21"/>
    <p:sldId id="278" r:id="rId2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varScale="1">
        <p:scale>
          <a:sx n="92" d="100"/>
          <a:sy n="92" d="100"/>
        </p:scale>
        <p:origin x="726" y="108"/>
      </p:cViewPr>
      <p:guideLst>
        <p:guide orient="horz" pos="2160"/>
        <p:guide pos="2880"/>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E38F14-A07F-4DB6-B910-C63DF6B2D9B7}"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fr-FR"/>
        </a:p>
      </dgm:t>
    </dgm:pt>
    <dgm:pt modelId="{40136307-E387-47AD-BDFE-CBF6CC10E8CC}">
      <dgm:prSet phldrT="[Texte]"/>
      <dgm:spPr/>
      <dgm:t>
        <a:bodyPr/>
        <a:lstStyle/>
        <a:p>
          <a:r>
            <a:rPr lang="fr-FR" dirty="0" smtClean="0"/>
            <a:t>Introduction </a:t>
          </a:r>
          <a:endParaRPr lang="fr-FR" dirty="0"/>
        </a:p>
      </dgm:t>
    </dgm:pt>
    <dgm:pt modelId="{D708F3D5-EFD2-431D-AB95-F1C22E01711D}" type="parTrans" cxnId="{8754F9B9-546B-4705-9BAB-4385904CAF7D}">
      <dgm:prSet/>
      <dgm:spPr/>
      <dgm:t>
        <a:bodyPr/>
        <a:lstStyle/>
        <a:p>
          <a:endParaRPr lang="fr-FR"/>
        </a:p>
      </dgm:t>
    </dgm:pt>
    <dgm:pt modelId="{EFF87FC0-AE02-492B-A986-31D0E08F02CC}" type="sibTrans" cxnId="{8754F9B9-546B-4705-9BAB-4385904CAF7D}">
      <dgm:prSet/>
      <dgm:spPr/>
      <dgm:t>
        <a:bodyPr/>
        <a:lstStyle/>
        <a:p>
          <a:endParaRPr lang="fr-FR"/>
        </a:p>
      </dgm:t>
    </dgm:pt>
    <dgm:pt modelId="{DEDF4510-CCDD-4B73-986A-DB1DDEBD0D69}">
      <dgm:prSet phldrT="[Texte]"/>
      <dgm:spPr/>
      <dgm:t>
        <a:bodyPr/>
        <a:lstStyle/>
        <a:p>
          <a:r>
            <a:rPr lang="fr-FR" b="0" u="none" dirty="0" smtClean="0"/>
            <a:t>Principe de fonctionnement général </a:t>
          </a:r>
          <a:endParaRPr lang="fr-FR" b="0" u="none" dirty="0"/>
        </a:p>
      </dgm:t>
    </dgm:pt>
    <dgm:pt modelId="{BA1E4A03-48D0-41F9-804D-C54E561B8B1F}" type="parTrans" cxnId="{DDB0AD2A-9A6B-495C-8F97-E48C0B049CA6}">
      <dgm:prSet/>
      <dgm:spPr/>
      <dgm:t>
        <a:bodyPr/>
        <a:lstStyle/>
        <a:p>
          <a:endParaRPr lang="fr-FR"/>
        </a:p>
      </dgm:t>
    </dgm:pt>
    <dgm:pt modelId="{00B82968-F61C-476D-83D1-6C235AB38AB7}" type="sibTrans" cxnId="{DDB0AD2A-9A6B-495C-8F97-E48C0B049CA6}">
      <dgm:prSet/>
      <dgm:spPr/>
      <dgm:t>
        <a:bodyPr/>
        <a:lstStyle/>
        <a:p>
          <a:endParaRPr lang="fr-FR"/>
        </a:p>
      </dgm:t>
    </dgm:pt>
    <dgm:pt modelId="{29845641-027F-4E65-AFF1-597C84ED36B3}">
      <dgm:prSet phldrT="[Texte]"/>
      <dgm:spPr/>
      <dgm:t>
        <a:bodyPr/>
        <a:lstStyle/>
        <a:p>
          <a:r>
            <a:rPr lang="fr-FR" dirty="0" smtClean="0"/>
            <a:t>Les classes de SVM</a:t>
          </a:r>
          <a:endParaRPr lang="fr-FR" dirty="0"/>
        </a:p>
      </dgm:t>
    </dgm:pt>
    <dgm:pt modelId="{7D90EE84-7A90-4B08-A813-D2704F1C6AEB}" type="parTrans" cxnId="{F8092323-3B8A-4316-ADCB-295499B6F018}">
      <dgm:prSet/>
      <dgm:spPr/>
      <dgm:t>
        <a:bodyPr/>
        <a:lstStyle/>
        <a:p>
          <a:endParaRPr lang="fr-FR"/>
        </a:p>
      </dgm:t>
    </dgm:pt>
    <dgm:pt modelId="{FA7BF62B-EE67-4053-B2E1-0AB743CEE294}" type="sibTrans" cxnId="{F8092323-3B8A-4316-ADCB-295499B6F018}">
      <dgm:prSet/>
      <dgm:spPr/>
      <dgm:t>
        <a:bodyPr/>
        <a:lstStyle/>
        <a:p>
          <a:endParaRPr lang="fr-FR"/>
        </a:p>
      </dgm:t>
    </dgm:pt>
    <dgm:pt modelId="{87E0C2BC-E6B6-4267-81A5-8617B95CFEA7}">
      <dgm:prSet/>
      <dgm:spPr/>
      <dgm:t>
        <a:bodyPr/>
        <a:lstStyle/>
        <a:p>
          <a:r>
            <a:rPr lang="fr-FR" b="0" u="none" dirty="0" smtClean="0"/>
            <a:t>les domaines d'applications des SVM :</a:t>
          </a:r>
          <a:endParaRPr lang="fr-FR" b="0" u="none" dirty="0"/>
        </a:p>
      </dgm:t>
    </dgm:pt>
    <dgm:pt modelId="{7F366AD2-20B5-464C-975A-D1F38CC2A717}" type="parTrans" cxnId="{A8A83C01-AD35-45F5-9A6B-5B6CFCD36DF2}">
      <dgm:prSet/>
      <dgm:spPr/>
      <dgm:t>
        <a:bodyPr/>
        <a:lstStyle/>
        <a:p>
          <a:endParaRPr lang="fr-FR"/>
        </a:p>
      </dgm:t>
    </dgm:pt>
    <dgm:pt modelId="{EB69DA12-6662-426A-B9B7-F9EF82E90112}" type="sibTrans" cxnId="{A8A83C01-AD35-45F5-9A6B-5B6CFCD36DF2}">
      <dgm:prSet/>
      <dgm:spPr/>
      <dgm:t>
        <a:bodyPr/>
        <a:lstStyle/>
        <a:p>
          <a:endParaRPr lang="fr-FR"/>
        </a:p>
      </dgm:t>
    </dgm:pt>
    <dgm:pt modelId="{C0EA3B78-00E0-4A68-8721-6A3912186AA2}">
      <dgm:prSet/>
      <dgm:spPr/>
      <dgm:t>
        <a:bodyPr/>
        <a:lstStyle/>
        <a:p>
          <a:r>
            <a:rPr lang="fr-FR" b="0" u="none" dirty="0" smtClean="0"/>
            <a:t>Les avantages et les inconvénients des SVM </a:t>
          </a:r>
          <a:endParaRPr lang="fr-FR" b="0" u="none" dirty="0"/>
        </a:p>
      </dgm:t>
    </dgm:pt>
    <dgm:pt modelId="{F7AAA91F-B6AB-4CFB-BB05-9EA5DFD42D5F}" type="parTrans" cxnId="{E90493DC-66FB-4F88-AC74-1D4E89EE934E}">
      <dgm:prSet/>
      <dgm:spPr/>
      <dgm:t>
        <a:bodyPr/>
        <a:lstStyle/>
        <a:p>
          <a:endParaRPr lang="fr-FR"/>
        </a:p>
      </dgm:t>
    </dgm:pt>
    <dgm:pt modelId="{535A3412-1C29-4FCA-B7B8-51E6F6A6211D}" type="sibTrans" cxnId="{E90493DC-66FB-4F88-AC74-1D4E89EE934E}">
      <dgm:prSet/>
      <dgm:spPr/>
      <dgm:t>
        <a:bodyPr/>
        <a:lstStyle/>
        <a:p>
          <a:endParaRPr lang="fr-FR"/>
        </a:p>
      </dgm:t>
    </dgm:pt>
    <dgm:pt modelId="{4B5AC06E-2EB6-439A-AC56-5C6688393C7A}">
      <dgm:prSet/>
      <dgm:spPr/>
      <dgm:t>
        <a:bodyPr/>
        <a:lstStyle/>
        <a:p>
          <a:r>
            <a:rPr lang="fr-FR" dirty="0" smtClean="0"/>
            <a:t>Conclusion</a:t>
          </a:r>
          <a:endParaRPr lang="fr-FR" dirty="0"/>
        </a:p>
      </dgm:t>
    </dgm:pt>
    <dgm:pt modelId="{B2FAB036-6320-484C-956B-938AE7E92D5F}" type="parTrans" cxnId="{ADF8007B-B6D0-4A3E-B22C-A2BE3E90BC8D}">
      <dgm:prSet/>
      <dgm:spPr/>
      <dgm:t>
        <a:bodyPr/>
        <a:lstStyle/>
        <a:p>
          <a:endParaRPr lang="fr-FR"/>
        </a:p>
      </dgm:t>
    </dgm:pt>
    <dgm:pt modelId="{BDD5F25F-FAC8-4CE0-ACDD-60A203DA6E09}" type="sibTrans" cxnId="{ADF8007B-B6D0-4A3E-B22C-A2BE3E90BC8D}">
      <dgm:prSet/>
      <dgm:spPr/>
      <dgm:t>
        <a:bodyPr/>
        <a:lstStyle/>
        <a:p>
          <a:endParaRPr lang="fr-FR"/>
        </a:p>
      </dgm:t>
    </dgm:pt>
    <dgm:pt modelId="{660FF489-BDFC-40DD-B7C1-F452B196405C}">
      <dgm:prSet/>
      <dgm:spPr/>
      <dgm:t>
        <a:bodyPr/>
        <a:lstStyle/>
        <a:p>
          <a:r>
            <a:rPr lang="fr-FR" b="0" u="none" dirty="0" smtClean="0"/>
            <a:t>Cas pratique </a:t>
          </a:r>
          <a:endParaRPr lang="fr-FR" b="0" u="none" dirty="0"/>
        </a:p>
      </dgm:t>
    </dgm:pt>
    <dgm:pt modelId="{958070FD-CA00-4D16-B172-A25B64FF3B56}" type="parTrans" cxnId="{13C84500-C8E4-4990-A55E-29F75BED7FD9}">
      <dgm:prSet/>
      <dgm:spPr/>
      <dgm:t>
        <a:bodyPr/>
        <a:lstStyle/>
        <a:p>
          <a:endParaRPr lang="fr-FR"/>
        </a:p>
      </dgm:t>
    </dgm:pt>
    <dgm:pt modelId="{BA2C0566-AEF2-462B-A9C5-F0785D33493C}" type="sibTrans" cxnId="{13C84500-C8E4-4990-A55E-29F75BED7FD9}">
      <dgm:prSet/>
      <dgm:spPr/>
      <dgm:t>
        <a:bodyPr/>
        <a:lstStyle/>
        <a:p>
          <a:endParaRPr lang="fr-FR"/>
        </a:p>
      </dgm:t>
    </dgm:pt>
    <dgm:pt modelId="{51765926-EC73-4104-8D63-159922DA5D28}" type="pres">
      <dgm:prSet presAssocID="{47E38F14-A07F-4DB6-B910-C63DF6B2D9B7}" presName="Name0" presStyleCnt="0">
        <dgm:presLayoutVars>
          <dgm:dir/>
          <dgm:resizeHandles val="exact"/>
        </dgm:presLayoutVars>
      </dgm:prSet>
      <dgm:spPr/>
      <dgm:t>
        <a:bodyPr/>
        <a:lstStyle/>
        <a:p>
          <a:endParaRPr lang="fr-FR"/>
        </a:p>
      </dgm:t>
    </dgm:pt>
    <dgm:pt modelId="{9488AF16-B7AB-4125-8C07-8823178FDFFA}" type="pres">
      <dgm:prSet presAssocID="{47E38F14-A07F-4DB6-B910-C63DF6B2D9B7}" presName="cycle" presStyleCnt="0"/>
      <dgm:spPr/>
    </dgm:pt>
    <dgm:pt modelId="{E9F7EDC6-794C-42EA-8155-E77DCA65381B}" type="pres">
      <dgm:prSet presAssocID="{40136307-E387-47AD-BDFE-CBF6CC10E8CC}" presName="nodeFirstNode" presStyleLbl="node1" presStyleIdx="0" presStyleCnt="7">
        <dgm:presLayoutVars>
          <dgm:bulletEnabled val="1"/>
        </dgm:presLayoutVars>
      </dgm:prSet>
      <dgm:spPr/>
      <dgm:t>
        <a:bodyPr/>
        <a:lstStyle/>
        <a:p>
          <a:endParaRPr lang="fr-FR"/>
        </a:p>
      </dgm:t>
    </dgm:pt>
    <dgm:pt modelId="{489893F8-5E23-4601-B292-77F237E8E819}" type="pres">
      <dgm:prSet presAssocID="{EFF87FC0-AE02-492B-A986-31D0E08F02CC}" presName="sibTransFirstNode" presStyleLbl="bgShp" presStyleIdx="0" presStyleCnt="1" custLinFactNeighborX="-1274" custLinFactNeighborY="6058"/>
      <dgm:spPr/>
      <dgm:t>
        <a:bodyPr/>
        <a:lstStyle/>
        <a:p>
          <a:endParaRPr lang="fr-FR"/>
        </a:p>
      </dgm:t>
    </dgm:pt>
    <dgm:pt modelId="{F3085C36-6350-4A60-BC96-A5DABBA85150}" type="pres">
      <dgm:prSet presAssocID="{DEDF4510-CCDD-4B73-986A-DB1DDEBD0D69}" presName="nodeFollowingNodes" presStyleLbl="node1" presStyleIdx="1" presStyleCnt="7" custRadScaleRad="98692" custRadScaleInc="24453">
        <dgm:presLayoutVars>
          <dgm:bulletEnabled val="1"/>
        </dgm:presLayoutVars>
      </dgm:prSet>
      <dgm:spPr/>
      <dgm:t>
        <a:bodyPr/>
        <a:lstStyle/>
        <a:p>
          <a:endParaRPr lang="fr-FR"/>
        </a:p>
      </dgm:t>
    </dgm:pt>
    <dgm:pt modelId="{5A27FE3D-B272-4CCB-8E01-AB3A432AF580}" type="pres">
      <dgm:prSet presAssocID="{29845641-027F-4E65-AFF1-597C84ED36B3}" presName="nodeFollowingNodes" presStyleLbl="node1" presStyleIdx="2" presStyleCnt="7">
        <dgm:presLayoutVars>
          <dgm:bulletEnabled val="1"/>
        </dgm:presLayoutVars>
      </dgm:prSet>
      <dgm:spPr/>
      <dgm:t>
        <a:bodyPr/>
        <a:lstStyle/>
        <a:p>
          <a:endParaRPr lang="fr-FR"/>
        </a:p>
      </dgm:t>
    </dgm:pt>
    <dgm:pt modelId="{54E318A4-A2A7-4A60-A3B8-DF09425FD303}" type="pres">
      <dgm:prSet presAssocID="{87E0C2BC-E6B6-4267-81A5-8617B95CFEA7}" presName="nodeFollowingNodes" presStyleLbl="node1" presStyleIdx="3" presStyleCnt="7">
        <dgm:presLayoutVars>
          <dgm:bulletEnabled val="1"/>
        </dgm:presLayoutVars>
      </dgm:prSet>
      <dgm:spPr/>
      <dgm:t>
        <a:bodyPr/>
        <a:lstStyle/>
        <a:p>
          <a:endParaRPr lang="fr-FR"/>
        </a:p>
      </dgm:t>
    </dgm:pt>
    <dgm:pt modelId="{29C1CEEB-00E8-4734-9361-452C77BE058D}" type="pres">
      <dgm:prSet presAssocID="{C0EA3B78-00E0-4A68-8721-6A3912186AA2}" presName="nodeFollowingNodes" presStyleLbl="node1" presStyleIdx="4" presStyleCnt="7" custRadScaleRad="105571" custRadScaleInc="17688">
        <dgm:presLayoutVars>
          <dgm:bulletEnabled val="1"/>
        </dgm:presLayoutVars>
      </dgm:prSet>
      <dgm:spPr/>
      <dgm:t>
        <a:bodyPr/>
        <a:lstStyle/>
        <a:p>
          <a:endParaRPr lang="fr-FR"/>
        </a:p>
      </dgm:t>
    </dgm:pt>
    <dgm:pt modelId="{64B8AD51-9B5E-4BAA-98B0-8DEE715544FA}" type="pres">
      <dgm:prSet presAssocID="{660FF489-BDFC-40DD-B7C1-F452B196405C}" presName="nodeFollowingNodes" presStyleLbl="node1" presStyleIdx="5" presStyleCnt="7" custRadScaleRad="105206" custRadScaleInc="9435">
        <dgm:presLayoutVars>
          <dgm:bulletEnabled val="1"/>
        </dgm:presLayoutVars>
      </dgm:prSet>
      <dgm:spPr/>
      <dgm:t>
        <a:bodyPr/>
        <a:lstStyle/>
        <a:p>
          <a:endParaRPr lang="fr-FR"/>
        </a:p>
      </dgm:t>
    </dgm:pt>
    <dgm:pt modelId="{A2686711-8392-454B-96CB-E785B37524D9}" type="pres">
      <dgm:prSet presAssocID="{4B5AC06E-2EB6-439A-AC56-5C6688393C7A}" presName="nodeFollowingNodes" presStyleLbl="node1" presStyleIdx="6" presStyleCnt="7" custRadScaleRad="95964" custRadScaleInc="-17039">
        <dgm:presLayoutVars>
          <dgm:bulletEnabled val="1"/>
        </dgm:presLayoutVars>
      </dgm:prSet>
      <dgm:spPr/>
      <dgm:t>
        <a:bodyPr/>
        <a:lstStyle/>
        <a:p>
          <a:endParaRPr lang="fr-FR"/>
        </a:p>
      </dgm:t>
    </dgm:pt>
  </dgm:ptLst>
  <dgm:cxnLst>
    <dgm:cxn modelId="{FAB0BA26-9346-4C06-AD95-C863D703D848}" type="presOf" srcId="{EFF87FC0-AE02-492B-A986-31D0E08F02CC}" destId="{489893F8-5E23-4601-B292-77F237E8E819}" srcOrd="0" destOrd="0" presId="urn:microsoft.com/office/officeart/2005/8/layout/cycle3"/>
    <dgm:cxn modelId="{F6E26D56-51BD-472D-8412-33E36B270354}" type="presOf" srcId="{87E0C2BC-E6B6-4267-81A5-8617B95CFEA7}" destId="{54E318A4-A2A7-4A60-A3B8-DF09425FD303}" srcOrd="0" destOrd="0" presId="urn:microsoft.com/office/officeart/2005/8/layout/cycle3"/>
    <dgm:cxn modelId="{DDB0AD2A-9A6B-495C-8F97-E48C0B049CA6}" srcId="{47E38F14-A07F-4DB6-B910-C63DF6B2D9B7}" destId="{DEDF4510-CCDD-4B73-986A-DB1DDEBD0D69}" srcOrd="1" destOrd="0" parTransId="{BA1E4A03-48D0-41F9-804D-C54E561B8B1F}" sibTransId="{00B82968-F61C-476D-83D1-6C235AB38AB7}"/>
    <dgm:cxn modelId="{5A01D7A9-7602-4AF8-A02D-DF12A633B03E}" type="presOf" srcId="{DEDF4510-CCDD-4B73-986A-DB1DDEBD0D69}" destId="{F3085C36-6350-4A60-BC96-A5DABBA85150}" srcOrd="0" destOrd="0" presId="urn:microsoft.com/office/officeart/2005/8/layout/cycle3"/>
    <dgm:cxn modelId="{E90493DC-66FB-4F88-AC74-1D4E89EE934E}" srcId="{47E38F14-A07F-4DB6-B910-C63DF6B2D9B7}" destId="{C0EA3B78-00E0-4A68-8721-6A3912186AA2}" srcOrd="4" destOrd="0" parTransId="{F7AAA91F-B6AB-4CFB-BB05-9EA5DFD42D5F}" sibTransId="{535A3412-1C29-4FCA-B7B8-51E6F6A6211D}"/>
    <dgm:cxn modelId="{2C1F6105-EA25-4E53-BE5F-73C8B1CFD8FC}" type="presOf" srcId="{660FF489-BDFC-40DD-B7C1-F452B196405C}" destId="{64B8AD51-9B5E-4BAA-98B0-8DEE715544FA}" srcOrd="0" destOrd="0" presId="urn:microsoft.com/office/officeart/2005/8/layout/cycle3"/>
    <dgm:cxn modelId="{981869B7-C609-4D92-AF7D-B3602B25A557}" type="presOf" srcId="{29845641-027F-4E65-AFF1-597C84ED36B3}" destId="{5A27FE3D-B272-4CCB-8E01-AB3A432AF580}" srcOrd="0" destOrd="0" presId="urn:microsoft.com/office/officeart/2005/8/layout/cycle3"/>
    <dgm:cxn modelId="{8754F9B9-546B-4705-9BAB-4385904CAF7D}" srcId="{47E38F14-A07F-4DB6-B910-C63DF6B2D9B7}" destId="{40136307-E387-47AD-BDFE-CBF6CC10E8CC}" srcOrd="0" destOrd="0" parTransId="{D708F3D5-EFD2-431D-AB95-F1C22E01711D}" sibTransId="{EFF87FC0-AE02-492B-A986-31D0E08F02CC}"/>
    <dgm:cxn modelId="{148FF1B1-F477-4331-985D-D38DBF55B58C}" type="presOf" srcId="{C0EA3B78-00E0-4A68-8721-6A3912186AA2}" destId="{29C1CEEB-00E8-4734-9361-452C77BE058D}" srcOrd="0" destOrd="0" presId="urn:microsoft.com/office/officeart/2005/8/layout/cycle3"/>
    <dgm:cxn modelId="{3841D624-7887-4373-B8D2-7845E3FE9064}" type="presOf" srcId="{40136307-E387-47AD-BDFE-CBF6CC10E8CC}" destId="{E9F7EDC6-794C-42EA-8155-E77DCA65381B}" srcOrd="0" destOrd="0" presId="urn:microsoft.com/office/officeart/2005/8/layout/cycle3"/>
    <dgm:cxn modelId="{41D7C29C-517D-43EE-8B60-B4730375D4DF}" type="presOf" srcId="{47E38F14-A07F-4DB6-B910-C63DF6B2D9B7}" destId="{51765926-EC73-4104-8D63-159922DA5D28}" srcOrd="0" destOrd="0" presId="urn:microsoft.com/office/officeart/2005/8/layout/cycle3"/>
    <dgm:cxn modelId="{A8A83C01-AD35-45F5-9A6B-5B6CFCD36DF2}" srcId="{47E38F14-A07F-4DB6-B910-C63DF6B2D9B7}" destId="{87E0C2BC-E6B6-4267-81A5-8617B95CFEA7}" srcOrd="3" destOrd="0" parTransId="{7F366AD2-20B5-464C-975A-D1F38CC2A717}" sibTransId="{EB69DA12-6662-426A-B9B7-F9EF82E90112}"/>
    <dgm:cxn modelId="{8DDDA95D-44AA-4CF7-B02C-0E4881E4F7E9}" type="presOf" srcId="{4B5AC06E-2EB6-439A-AC56-5C6688393C7A}" destId="{A2686711-8392-454B-96CB-E785B37524D9}" srcOrd="0" destOrd="0" presId="urn:microsoft.com/office/officeart/2005/8/layout/cycle3"/>
    <dgm:cxn modelId="{ADF8007B-B6D0-4A3E-B22C-A2BE3E90BC8D}" srcId="{47E38F14-A07F-4DB6-B910-C63DF6B2D9B7}" destId="{4B5AC06E-2EB6-439A-AC56-5C6688393C7A}" srcOrd="6" destOrd="0" parTransId="{B2FAB036-6320-484C-956B-938AE7E92D5F}" sibTransId="{BDD5F25F-FAC8-4CE0-ACDD-60A203DA6E09}"/>
    <dgm:cxn modelId="{13C84500-C8E4-4990-A55E-29F75BED7FD9}" srcId="{47E38F14-A07F-4DB6-B910-C63DF6B2D9B7}" destId="{660FF489-BDFC-40DD-B7C1-F452B196405C}" srcOrd="5" destOrd="0" parTransId="{958070FD-CA00-4D16-B172-A25B64FF3B56}" sibTransId="{BA2C0566-AEF2-462B-A9C5-F0785D33493C}"/>
    <dgm:cxn modelId="{F8092323-3B8A-4316-ADCB-295499B6F018}" srcId="{47E38F14-A07F-4DB6-B910-C63DF6B2D9B7}" destId="{29845641-027F-4E65-AFF1-597C84ED36B3}" srcOrd="2" destOrd="0" parTransId="{7D90EE84-7A90-4B08-A813-D2704F1C6AEB}" sibTransId="{FA7BF62B-EE67-4053-B2E1-0AB743CEE294}"/>
    <dgm:cxn modelId="{CA18BEAB-7A30-4B12-A56D-65830C7C1CA8}" type="presParOf" srcId="{51765926-EC73-4104-8D63-159922DA5D28}" destId="{9488AF16-B7AB-4125-8C07-8823178FDFFA}" srcOrd="0" destOrd="0" presId="urn:microsoft.com/office/officeart/2005/8/layout/cycle3"/>
    <dgm:cxn modelId="{06B3E3C1-707C-4F36-A6DD-31770BC1FBCA}" type="presParOf" srcId="{9488AF16-B7AB-4125-8C07-8823178FDFFA}" destId="{E9F7EDC6-794C-42EA-8155-E77DCA65381B}" srcOrd="0" destOrd="0" presId="urn:microsoft.com/office/officeart/2005/8/layout/cycle3"/>
    <dgm:cxn modelId="{4016D915-FA9D-40CA-83E3-74249CEA5319}" type="presParOf" srcId="{9488AF16-B7AB-4125-8C07-8823178FDFFA}" destId="{489893F8-5E23-4601-B292-77F237E8E819}" srcOrd="1" destOrd="0" presId="urn:microsoft.com/office/officeart/2005/8/layout/cycle3"/>
    <dgm:cxn modelId="{51DBB235-F7B9-4B81-8731-E972336EF50F}" type="presParOf" srcId="{9488AF16-B7AB-4125-8C07-8823178FDFFA}" destId="{F3085C36-6350-4A60-BC96-A5DABBA85150}" srcOrd="2" destOrd="0" presId="urn:microsoft.com/office/officeart/2005/8/layout/cycle3"/>
    <dgm:cxn modelId="{B40B08B5-091A-450F-B50E-1BEB5670B4F1}" type="presParOf" srcId="{9488AF16-B7AB-4125-8C07-8823178FDFFA}" destId="{5A27FE3D-B272-4CCB-8E01-AB3A432AF580}" srcOrd="3" destOrd="0" presId="urn:microsoft.com/office/officeart/2005/8/layout/cycle3"/>
    <dgm:cxn modelId="{422713B4-4223-4F7F-B9A6-44A72B8F50DA}" type="presParOf" srcId="{9488AF16-B7AB-4125-8C07-8823178FDFFA}" destId="{54E318A4-A2A7-4A60-A3B8-DF09425FD303}" srcOrd="4" destOrd="0" presId="urn:microsoft.com/office/officeart/2005/8/layout/cycle3"/>
    <dgm:cxn modelId="{F5910AAB-2230-48A9-B81C-38060A3741E3}" type="presParOf" srcId="{9488AF16-B7AB-4125-8C07-8823178FDFFA}" destId="{29C1CEEB-00E8-4734-9361-452C77BE058D}" srcOrd="5" destOrd="0" presId="urn:microsoft.com/office/officeart/2005/8/layout/cycle3"/>
    <dgm:cxn modelId="{4BC4AD21-1B99-4EE2-B868-39F4B11CDA63}" type="presParOf" srcId="{9488AF16-B7AB-4125-8C07-8823178FDFFA}" destId="{64B8AD51-9B5E-4BAA-98B0-8DEE715544FA}" srcOrd="6" destOrd="0" presId="urn:microsoft.com/office/officeart/2005/8/layout/cycle3"/>
    <dgm:cxn modelId="{74792DF0-66CC-4906-AE1B-26663CECFE14}" type="presParOf" srcId="{9488AF16-B7AB-4125-8C07-8823178FDFFA}" destId="{A2686711-8392-454B-96CB-E785B37524D9}"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9893F8-5E23-4601-B292-77F237E8E819}">
      <dsp:nvSpPr>
        <dsp:cNvPr id="0" name=""/>
        <dsp:cNvSpPr/>
      </dsp:nvSpPr>
      <dsp:spPr>
        <a:xfrm>
          <a:off x="936664" y="265953"/>
          <a:ext cx="4914224" cy="4914224"/>
        </a:xfrm>
        <a:prstGeom prst="circularArrow">
          <a:avLst>
            <a:gd name="adj1" fmla="val 5544"/>
            <a:gd name="adj2" fmla="val 330680"/>
            <a:gd name="adj3" fmla="val 14516597"/>
            <a:gd name="adj4" fmla="val 16949763"/>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F7EDC6-794C-42EA-8155-E77DCA65381B}">
      <dsp:nvSpPr>
        <dsp:cNvPr id="0" name=""/>
        <dsp:cNvSpPr/>
      </dsp:nvSpPr>
      <dsp:spPr>
        <a:xfrm>
          <a:off x="2691861" y="2150"/>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Introduction </a:t>
          </a:r>
          <a:endParaRPr lang="fr-FR" sz="1300" kern="1200" dirty="0"/>
        </a:p>
      </dsp:txBody>
      <dsp:txXfrm>
        <a:off x="2729182" y="39471"/>
        <a:ext cx="1454402" cy="689880"/>
      </dsp:txXfrm>
    </dsp:sp>
    <dsp:sp modelId="{F3085C36-6350-4A60-BC96-A5DABBA85150}">
      <dsp:nvSpPr>
        <dsp:cNvPr id="0" name=""/>
        <dsp:cNvSpPr/>
      </dsp:nvSpPr>
      <dsp:spPr>
        <a:xfrm>
          <a:off x="4525256" y="1140613"/>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b="0" u="none" kern="1200" dirty="0" smtClean="0"/>
            <a:t>Principe de fonctionnement général </a:t>
          </a:r>
          <a:endParaRPr lang="fr-FR" sz="1300" b="0" u="none" kern="1200" dirty="0"/>
        </a:p>
      </dsp:txBody>
      <dsp:txXfrm>
        <a:off x="4562577" y="1177934"/>
        <a:ext cx="1454402" cy="689880"/>
      </dsp:txXfrm>
    </dsp:sp>
    <dsp:sp modelId="{5A27FE3D-B272-4CCB-8E01-AB3A432AF580}">
      <dsp:nvSpPr>
        <dsp:cNvPr id="0" name=""/>
        <dsp:cNvSpPr/>
      </dsp:nvSpPr>
      <dsp:spPr>
        <a:xfrm>
          <a:off x="4734938" y="2564087"/>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Les classes de SVM</a:t>
          </a:r>
          <a:endParaRPr lang="fr-FR" sz="1300" kern="1200" dirty="0"/>
        </a:p>
      </dsp:txBody>
      <dsp:txXfrm>
        <a:off x="4772259" y="2601408"/>
        <a:ext cx="1454402" cy="689880"/>
      </dsp:txXfrm>
    </dsp:sp>
    <dsp:sp modelId="{54E318A4-A2A7-4A60-A3B8-DF09425FD303}">
      <dsp:nvSpPr>
        <dsp:cNvPr id="0" name=""/>
        <dsp:cNvSpPr/>
      </dsp:nvSpPr>
      <dsp:spPr>
        <a:xfrm>
          <a:off x="3601116" y="3985855"/>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b="0" u="none" kern="1200" dirty="0" smtClean="0"/>
            <a:t>les domaines d'applications des SVM :</a:t>
          </a:r>
          <a:endParaRPr lang="fr-FR" sz="1300" b="0" u="none" kern="1200" dirty="0"/>
        </a:p>
      </dsp:txBody>
      <dsp:txXfrm>
        <a:off x="3638437" y="4023176"/>
        <a:ext cx="1454402" cy="689880"/>
      </dsp:txXfrm>
    </dsp:sp>
    <dsp:sp modelId="{29C1CEEB-00E8-4734-9361-452C77BE058D}">
      <dsp:nvSpPr>
        <dsp:cNvPr id="0" name=""/>
        <dsp:cNvSpPr/>
      </dsp:nvSpPr>
      <dsp:spPr>
        <a:xfrm>
          <a:off x="1465182" y="3938913"/>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b="0" u="none" kern="1200" dirty="0" smtClean="0"/>
            <a:t>Les avantages et les inconvénients des SVM </a:t>
          </a:r>
          <a:endParaRPr lang="fr-FR" sz="1300" b="0" u="none" kern="1200" dirty="0"/>
        </a:p>
      </dsp:txBody>
      <dsp:txXfrm>
        <a:off x="1502503" y="3976234"/>
        <a:ext cx="1454402" cy="689880"/>
      </dsp:txXfrm>
    </dsp:sp>
    <dsp:sp modelId="{64B8AD51-9B5E-4BAA-98B0-8DEE715544FA}">
      <dsp:nvSpPr>
        <dsp:cNvPr id="0" name=""/>
        <dsp:cNvSpPr/>
      </dsp:nvSpPr>
      <dsp:spPr>
        <a:xfrm>
          <a:off x="512000" y="2427884"/>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b="0" u="none" kern="1200" dirty="0" smtClean="0"/>
            <a:t>Cas pratique </a:t>
          </a:r>
          <a:endParaRPr lang="fr-FR" sz="1300" b="0" u="none" kern="1200" dirty="0"/>
        </a:p>
      </dsp:txBody>
      <dsp:txXfrm>
        <a:off x="549321" y="2465205"/>
        <a:ext cx="1454402" cy="689880"/>
      </dsp:txXfrm>
    </dsp:sp>
    <dsp:sp modelId="{A2686711-8392-454B-96CB-E785B37524D9}">
      <dsp:nvSpPr>
        <dsp:cNvPr id="0" name=""/>
        <dsp:cNvSpPr/>
      </dsp:nvSpPr>
      <dsp:spPr>
        <a:xfrm>
          <a:off x="966329" y="1064900"/>
          <a:ext cx="1529044" cy="76452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fr-FR" sz="1300" kern="1200" dirty="0" smtClean="0"/>
            <a:t>Conclusion</a:t>
          </a:r>
          <a:endParaRPr lang="fr-FR" sz="1300" kern="1200" dirty="0"/>
        </a:p>
      </dsp:txBody>
      <dsp:txXfrm>
        <a:off x="1003650" y="1102221"/>
        <a:ext cx="1454402" cy="68988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B5C5147-3FE4-4F12-8133-A5860E2EF54D}" type="datetimeFigureOut">
              <a:rPr lang="fr-FR" smtClean="0"/>
              <a:pPr/>
              <a:t>22/11/2022</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E9BC1A-D6D9-4065-8485-68C5D529FE0F}" type="slidenum">
              <a:rPr lang="fr-FR" smtClean="0"/>
              <a:pPr/>
              <a:t>‹N°›</a:t>
            </a:fld>
            <a:endParaRPr lang="fr-FR"/>
          </a:p>
        </p:txBody>
      </p:sp>
    </p:spTree>
    <p:extLst>
      <p:ext uri="{BB962C8B-B14F-4D97-AF65-F5344CB8AC3E}">
        <p14:creationId xmlns:p14="http://schemas.microsoft.com/office/powerpoint/2010/main" val="143678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EE9BC1A-D6D9-4065-8485-68C5D529FE0F}" type="slidenum">
              <a:rPr lang="fr-FR" smtClean="0"/>
              <a:pPr/>
              <a:t>6</a:t>
            </a:fld>
            <a:endParaRPr lang="fr-FR"/>
          </a:p>
        </p:txBody>
      </p:sp>
    </p:spTree>
    <p:extLst>
      <p:ext uri="{BB962C8B-B14F-4D97-AF65-F5344CB8AC3E}">
        <p14:creationId xmlns:p14="http://schemas.microsoft.com/office/powerpoint/2010/main" val="2346688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EE9BC1A-D6D9-4065-8485-68C5D529FE0F}" type="slidenum">
              <a:rPr lang="fr-FR" smtClean="0"/>
              <a:pPr/>
              <a:t>11</a:t>
            </a:fld>
            <a:endParaRPr lang="fr-FR"/>
          </a:p>
        </p:txBody>
      </p:sp>
    </p:spTree>
    <p:extLst>
      <p:ext uri="{BB962C8B-B14F-4D97-AF65-F5344CB8AC3E}">
        <p14:creationId xmlns:p14="http://schemas.microsoft.com/office/powerpoint/2010/main" val="1368534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5EE9BC1A-D6D9-4065-8485-68C5D529FE0F}" type="slidenum">
              <a:rPr lang="fr-FR" smtClean="0"/>
              <a:pPr/>
              <a:t>16</a:t>
            </a:fld>
            <a:endParaRPr lang="fr-FR"/>
          </a:p>
        </p:txBody>
      </p:sp>
    </p:spTree>
    <p:extLst>
      <p:ext uri="{BB962C8B-B14F-4D97-AF65-F5344CB8AC3E}">
        <p14:creationId xmlns:p14="http://schemas.microsoft.com/office/powerpoint/2010/main" val="278862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5EE9BC1A-D6D9-4065-8485-68C5D529FE0F}" type="slidenum">
              <a:rPr lang="fr-FR" smtClean="0"/>
              <a:pPr/>
              <a:t>17</a:t>
            </a:fld>
            <a:endParaRPr lang="fr-FR"/>
          </a:p>
        </p:txBody>
      </p:sp>
    </p:spTree>
    <p:extLst>
      <p:ext uri="{BB962C8B-B14F-4D97-AF65-F5344CB8AC3E}">
        <p14:creationId xmlns:p14="http://schemas.microsoft.com/office/powerpoint/2010/main" val="2216593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F86C293B-38BB-46EE-B98B-7893EEB7FB30}" type="datetime1">
              <a:rPr lang="fr-FR" smtClean="0"/>
              <a:t>22/11/2022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840C8B-51A1-407E-903B-8DA4EF883696}" type="slidenum">
              <a:rPr lang="fr-FR" smtClean="0"/>
              <a:pPr/>
              <a:t>‹N°›</a:t>
            </a:fld>
            <a:endParaRPr lang="fr-FR"/>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Date Placeholder 3"/>
          <p:cNvSpPr>
            <a:spLocks noGrp="1"/>
          </p:cNvSpPr>
          <p:nvPr>
            <p:ph type="dt" sz="half" idx="10"/>
          </p:nvPr>
        </p:nvSpPr>
        <p:spPr/>
        <p:txBody>
          <a:bodyPr/>
          <a:lstStyle/>
          <a:p>
            <a:fld id="{B3F817A7-C875-4C4D-85EF-AFA1F0C9270B}" type="datetime1">
              <a:rPr lang="fr-FR" smtClean="0"/>
              <a:t>22/11/2022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fr-FR" smtClean="0"/>
              <a:t>Modifiez le style du titre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D4E96585-D41B-4158-A9D6-AF8C1211DF79}" type="datetime1">
              <a:rPr lang="fr-FR" smtClean="0"/>
              <a:t>22/11/2022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DA5B81-36CD-4AB8-8326-A70345EE88A6}" type="datetime1">
              <a:rPr lang="fr-FR" smtClean="0"/>
              <a:t>22/11/2022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840C8B-51A1-407E-903B-8DA4EF883696}" type="slidenum">
              <a:rPr lang="fr-FR" smtClean="0"/>
              <a:pPr/>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fr-FR" smtClean="0"/>
              <a:t>Modifiez le style du titre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A8EBBD9-2196-4F4D-B256-BAE961D404BF}" type="datetime1">
              <a:rPr lang="fr-FR" smtClean="0"/>
              <a:t>22/11/2022</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AEE4B65-5020-445E-B25D-2B5A577B88CC}" type="datetime1">
              <a:rPr lang="fr-FR" smtClean="0"/>
              <a:t>22/11/2022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840C8B-51A1-407E-903B-8DA4EF883696}" type="slidenum">
              <a:rPr lang="fr-FR" smtClean="0"/>
              <a:pPr/>
              <a:t>‹N°›</a:t>
            </a:fld>
            <a:endParaRPr lang="fr-FR"/>
          </a:p>
        </p:txBody>
      </p:sp>
      <p:sp>
        <p:nvSpPr>
          <p:cNvPr id="8" name="Title 7"/>
          <p:cNvSpPr>
            <a:spLocks noGrp="1"/>
          </p:cNvSpPr>
          <p:nvPr>
            <p:ph type="title"/>
          </p:nvPr>
        </p:nvSpPr>
        <p:spPr/>
        <p:txBody>
          <a:bodyPr/>
          <a:lstStyle/>
          <a:p>
            <a:r>
              <a:rPr lang="fr-FR" smtClean="0"/>
              <a:t>Modifiez le style du titre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fr-FR" smtClean="0"/>
              <a:t>Modifiez les styles du texte du masque</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04CCF34-F077-4DF7-A7BB-35FA1041BE03}" type="datetime1">
              <a:rPr lang="fr-FR" smtClean="0"/>
              <a:t>22/11/2022</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F840C8B-51A1-407E-903B-8DA4EF883696}" type="slidenum">
              <a:rPr lang="fr-FR" smtClean="0"/>
              <a:pPr/>
              <a:t>‹N°›</a:t>
            </a:fld>
            <a:endParaRPr lang="fr-FR"/>
          </a:p>
        </p:txBody>
      </p:sp>
      <p:sp>
        <p:nvSpPr>
          <p:cNvPr id="10" name="Title 9"/>
          <p:cNvSpPr>
            <a:spLocks noGrp="1"/>
          </p:cNvSpPr>
          <p:nvPr>
            <p:ph type="title"/>
          </p:nvPr>
        </p:nvSpPr>
        <p:spPr/>
        <p:txBody>
          <a:body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EEC73791-F9B3-41D4-A592-9BBC1BA0219C}" type="datetime1">
              <a:rPr lang="fr-FR" smtClean="0"/>
              <a:t>22/11/2022</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3110FB-C239-4091-BE7A-73176C9B3E26}" type="datetime1">
              <a:rPr lang="fr-FR" smtClean="0"/>
              <a:t>22/11/2022</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fr-FR" smtClean="0"/>
              <a:t>Modifiez le style du titre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13061BDA-42C5-41D6-BB33-3692A088C241}" type="datetime1">
              <a:rPr lang="fr-FR" smtClean="0"/>
              <a:t>22/11/2022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840C8B-51A1-407E-903B-8DA4EF883696}" type="slidenum">
              <a:rPr lang="fr-FR" smtClean="0"/>
              <a:pPr/>
              <a:t>‹N°›</a:t>
            </a:fld>
            <a:endParaRPr lang="fr-F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825AC6BE-17B0-42DE-A3F1-3E2001B964E0}" type="datetime1">
              <a:rPr lang="fr-FR" smtClean="0"/>
              <a:t>22/11/2022</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F840C8B-51A1-407E-903B-8DA4EF883696}" type="slidenum">
              <a:rPr lang="fr-FR" smtClean="0"/>
              <a:pPr/>
              <a:t>‹N°›</a:t>
            </a:fld>
            <a:endParaRPr lang="fr-FR"/>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fr-FR" smtClean="0"/>
              <a:t>Modifiez le style du titre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fr-FR" smtClean="0"/>
              <a:t>Modifiez le style du titre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C5D5884D-25B4-438B-BC40-E1F08DE52028}" type="datetime1">
              <a:rPr lang="fr-FR" smtClean="0"/>
              <a:t>22/11/2022</a:t>
            </a:fld>
            <a:endParaRPr lang="fr-FR"/>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fr-FR"/>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CF840C8B-51A1-407E-903B-8DA4EF883696}"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a:xfrm>
            <a:off x="395536" y="3429000"/>
            <a:ext cx="7772400" cy="1656184"/>
          </a:xfrm>
        </p:spPr>
        <p:txBody>
          <a:bodyPr>
            <a:normAutofit fontScale="77500" lnSpcReduction="20000"/>
          </a:bodyPr>
          <a:lstStyle/>
          <a:p>
            <a:pPr algn="l"/>
            <a:r>
              <a:rPr lang="fr-FR" sz="3800" b="1" u="sng" dirty="0" smtClean="0">
                <a:latin typeface="Times New Roman" pitchFamily="18" charset="0"/>
                <a:cs typeface="Times New Roman" pitchFamily="18" charset="0"/>
              </a:rPr>
              <a:t>Présenté par</a:t>
            </a:r>
            <a:r>
              <a:rPr lang="fr-FR" dirty="0" smtClean="0"/>
              <a:t>:</a:t>
            </a:r>
          </a:p>
          <a:p>
            <a:pPr algn="l"/>
            <a:r>
              <a:rPr lang="fr-FR" sz="2900" dirty="0" smtClean="0">
                <a:latin typeface="Times New Roman" pitchFamily="18" charset="0"/>
                <a:cs typeface="Times New Roman" pitchFamily="18" charset="0"/>
              </a:rPr>
              <a:t>Fatoumata SIDIBE</a:t>
            </a:r>
          </a:p>
          <a:p>
            <a:pPr algn="l"/>
            <a:r>
              <a:rPr lang="fr-FR" sz="2900" dirty="0" smtClean="0">
                <a:latin typeface="Times New Roman" pitchFamily="18" charset="0"/>
                <a:cs typeface="Times New Roman" pitchFamily="18" charset="0"/>
              </a:rPr>
              <a:t>Sira KEITA</a:t>
            </a:r>
          </a:p>
          <a:p>
            <a:pPr algn="l"/>
            <a:r>
              <a:rPr lang="fr-FR" sz="2900" dirty="0" smtClean="0">
                <a:latin typeface="Times New Roman" pitchFamily="18" charset="0"/>
                <a:cs typeface="Times New Roman" pitchFamily="18" charset="0"/>
              </a:rPr>
              <a:t>Adama KONE</a:t>
            </a:r>
            <a:endParaRPr lang="fr-FR" sz="2900" dirty="0">
              <a:latin typeface="Times New Roman" pitchFamily="18" charset="0"/>
              <a:cs typeface="Times New Roman" pitchFamily="18" charset="0"/>
            </a:endParaRPr>
          </a:p>
        </p:txBody>
      </p:sp>
      <p:sp>
        <p:nvSpPr>
          <p:cNvPr id="2" name="Titre 1"/>
          <p:cNvSpPr>
            <a:spLocks noGrp="1"/>
          </p:cNvSpPr>
          <p:nvPr>
            <p:ph type="ctrTitle"/>
          </p:nvPr>
        </p:nvSpPr>
        <p:spPr>
          <a:xfrm>
            <a:off x="467544" y="1268760"/>
            <a:ext cx="7772400" cy="1829761"/>
          </a:xfrm>
        </p:spPr>
        <p:txBody>
          <a:bodyPr>
            <a:noAutofit/>
          </a:bodyPr>
          <a:lstStyle/>
          <a:p>
            <a:pPr algn="ctr"/>
            <a:r>
              <a:rPr lang="fr-FR" sz="4000" u="sng" dirty="0" smtClean="0">
                <a:solidFill>
                  <a:schemeClr val="bg2">
                    <a:lumMod val="50000"/>
                  </a:schemeClr>
                </a:solidFill>
                <a:latin typeface="Algerian" pitchFamily="82" charset="0"/>
              </a:rPr>
              <a:t>MACHINE A VECTEUR SUPPORT </a:t>
            </a:r>
            <a:br>
              <a:rPr lang="fr-FR" sz="4000" u="sng" dirty="0" smtClean="0">
                <a:solidFill>
                  <a:schemeClr val="bg2">
                    <a:lumMod val="50000"/>
                  </a:schemeClr>
                </a:solidFill>
                <a:latin typeface="Algerian" pitchFamily="82" charset="0"/>
              </a:rPr>
            </a:br>
            <a:r>
              <a:rPr lang="fr-FR" sz="4000" u="sng" dirty="0" smtClean="0">
                <a:solidFill>
                  <a:schemeClr val="bg2">
                    <a:lumMod val="50000"/>
                  </a:schemeClr>
                </a:solidFill>
                <a:latin typeface="Algerian" pitchFamily="82" charset="0"/>
              </a:rPr>
              <a:t>(SVM)</a:t>
            </a:r>
            <a:endParaRPr lang="fr-FR" sz="4000" u="sng" dirty="0">
              <a:solidFill>
                <a:schemeClr val="bg2">
                  <a:lumMod val="50000"/>
                </a:schemeClr>
              </a:solidFill>
              <a:latin typeface="Algerian" pitchFamily="82"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51520" y="260648"/>
                <a:ext cx="8640960" cy="5158848"/>
              </a:xfrm>
              <a:prstGeom prst="rect">
                <a:avLst/>
              </a:prstGeom>
            </p:spPr>
            <p:txBody>
              <a:bodyPr wrap="square">
                <a:spAutoFit/>
              </a:bodyPr>
              <a:lstStyle/>
              <a:p>
                <a:r>
                  <a:rPr lang="fr-FR" sz="2400" dirty="0" smtClean="0">
                    <a:latin typeface="Times New Roman" pitchFamily="18" charset="0"/>
                    <a:cs typeface="Times New Roman" pitchFamily="18" charset="0"/>
                  </a:rPr>
                  <a:t>Cette transformation non linéaire est réalisée via</a:t>
                </a:r>
                <a:r>
                  <a:rPr lang="fr-FR" sz="2400" i="1" dirty="0" smtClean="0">
                    <a:latin typeface="Times New Roman" pitchFamily="18" charset="0"/>
                    <a:cs typeface="Times New Roman" pitchFamily="18" charset="0"/>
                  </a:rPr>
                  <a:t> </a:t>
                </a:r>
                <a:r>
                  <a:rPr lang="fr-FR" sz="2400" dirty="0" smtClean="0">
                    <a:latin typeface="Times New Roman" pitchFamily="18" charset="0"/>
                    <a:cs typeface="Times New Roman" pitchFamily="18" charset="0"/>
                  </a:rPr>
                  <a:t>une fonction noyau. En pratique, il existe plusieurs types de foncions noyau comme linéaire, polynomial, gaussien , </a:t>
                </a:r>
                <a:r>
                  <a:rPr lang="fr-FR" sz="2400" dirty="0" err="1" smtClean="0">
                    <a:latin typeface="Times New Roman" pitchFamily="18" charset="0"/>
                    <a:cs typeface="Times New Roman" pitchFamily="18" charset="0"/>
                  </a:rPr>
                  <a:t>laplacien</a:t>
                </a:r>
                <a:r>
                  <a:rPr lang="fr-FR" sz="2400" dirty="0" smtClean="0">
                    <a:latin typeface="Times New Roman" pitchFamily="18" charset="0"/>
                    <a:cs typeface="Times New Roman" pitchFamily="18" charset="0"/>
                  </a:rPr>
                  <a:t>,  …</a:t>
                </a:r>
              </a:p>
              <a:p>
                <a:endParaRPr lang="fr-FR" sz="2400" dirty="0" smtClean="0">
                  <a:latin typeface="Times New Roman" pitchFamily="18" charset="0"/>
                  <a:cs typeface="Times New Roman" pitchFamily="18" charset="0"/>
                </a:endParaRPr>
              </a:p>
              <a:p>
                <a:pPr marL="285750" indent="-285750">
                  <a:buFont typeface="Arial" panose="020B0604020202020204" pitchFamily="34" charset="0"/>
                  <a:buChar char="•"/>
                </a:pPr>
                <a:r>
                  <a:rPr lang="fr-FR" sz="2400" dirty="0"/>
                  <a:t>Le noyau linéaire : k ( x , x’) = x* x’</a:t>
                </a:r>
              </a:p>
              <a:p>
                <a:pPr marL="285750" indent="-285750">
                  <a:buFont typeface="Arial" panose="020B0604020202020204" pitchFamily="34" charset="0"/>
                  <a:buChar char="•"/>
                </a:pPr>
                <a:r>
                  <a:rPr lang="fr-FR" sz="2400" dirty="0"/>
                  <a:t>Le noyau polynomial :K (  x, x’) = (a</a:t>
                </a:r>
                <a14:m>
                  <m:oMath xmlns:m="http://schemas.openxmlformats.org/officeDocument/2006/math">
                    <m:sSup>
                      <m:sSupPr>
                        <m:ctrlPr>
                          <a:rPr lang="fr-FR" sz="2400" i="1">
                            <a:latin typeface="Cambria Math" panose="02040503050406030204" pitchFamily="18" charset="0"/>
                          </a:rPr>
                        </m:ctrlPr>
                      </m:sSupPr>
                      <m:e>
                        <m:r>
                          <a:rPr lang="fr-FR" sz="2400">
                            <a:latin typeface="Cambria Math" panose="02040503050406030204" pitchFamily="18" charset="0"/>
                          </a:rPr>
                          <m:t>𝑥</m:t>
                        </m:r>
                      </m:e>
                      <m:sup>
                        <m:r>
                          <a:rPr lang="fr-FR" sz="2400">
                            <a:latin typeface="Cambria Math" panose="02040503050406030204" pitchFamily="18" charset="0"/>
                          </a:rPr>
                          <m:t>𝑇</m:t>
                        </m:r>
                      </m:sup>
                    </m:sSup>
                  </m:oMath>
                </a14:m>
                <a:r>
                  <a:rPr lang="fr-FR" sz="2400" dirty="0"/>
                  <a:t>.x’+</a:t>
                </a:r>
                <a:r>
                  <a:rPr lang="fr-FR" sz="2400" dirty="0">
                    <a:sym typeface="Symbol"/>
                  </a:rPr>
                  <a:t></a:t>
                </a:r>
                <a14:m>
                  <m:oMath xmlns:m="http://schemas.openxmlformats.org/officeDocument/2006/math">
                    <m:sSup>
                      <m:sSupPr>
                        <m:ctrlPr>
                          <a:rPr lang="fr-FR" sz="2400" i="1">
                            <a:latin typeface="Cambria Math" panose="02040503050406030204" pitchFamily="18" charset="0"/>
                          </a:rPr>
                        </m:ctrlPr>
                      </m:sSupPr>
                      <m:e>
                        <m:r>
                          <a:rPr lang="fr-FR" sz="2400">
                            <a:latin typeface="Cambria Math" panose="02040503050406030204" pitchFamily="18" charset="0"/>
                          </a:rPr>
                          <m:t>)</m:t>
                        </m:r>
                      </m:e>
                      <m:sup>
                        <m:r>
                          <a:rPr lang="fr-FR" sz="2400">
                            <a:latin typeface="Cambria Math" panose="02040503050406030204" pitchFamily="18" charset="0"/>
                          </a:rPr>
                          <m:t>𝑑</m:t>
                        </m:r>
                      </m:sup>
                    </m:sSup>
                  </m:oMath>
                </a14:m>
                <a:endParaRPr lang="fr-FR" sz="2400" dirty="0"/>
              </a:p>
              <a:p>
                <a:pPr marL="285750" indent="-285750">
                  <a:buFont typeface="Arial" panose="020B0604020202020204" pitchFamily="34" charset="0"/>
                  <a:buChar char="•"/>
                </a:pPr>
                <a:r>
                  <a:rPr lang="fr-FR" sz="2400" dirty="0"/>
                  <a:t>Le </a:t>
                </a:r>
                <a:r>
                  <a:rPr lang="fr-FR" sz="2400" dirty="0" smtClean="0"/>
                  <a:t>noyau Gaussien : K </a:t>
                </a:r>
                <a:r>
                  <a:rPr lang="fr-FR" sz="2400" dirty="0"/>
                  <a:t>(  x, x’) = </a:t>
                </a:r>
                <a:r>
                  <a:rPr lang="fr-FR" sz="2400" dirty="0" err="1"/>
                  <a:t>exp</a:t>
                </a:r>
                <a:r>
                  <a:rPr lang="fr-FR" sz="2400" dirty="0"/>
                  <a:t>( - </a:t>
                </a:r>
                <a14:m>
                  <m:oMath xmlns:m="http://schemas.openxmlformats.org/officeDocument/2006/math">
                    <m:f>
                      <m:fPr>
                        <m:ctrlPr>
                          <a:rPr lang="fr-FR" sz="2400" i="1">
                            <a:latin typeface="Cambria Math" panose="02040503050406030204" pitchFamily="18" charset="0"/>
                          </a:rPr>
                        </m:ctrlPr>
                      </m:fPr>
                      <m:num>
                        <m:sSup>
                          <m:sSupPr>
                            <m:ctrlPr>
                              <a:rPr lang="fr-FR" sz="2400" i="1">
                                <a:latin typeface="Cambria Math" panose="02040503050406030204" pitchFamily="18" charset="0"/>
                              </a:rPr>
                            </m:ctrlPr>
                          </m:sSupPr>
                          <m:e>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e>
                            </m:d>
                          </m:e>
                          <m:sup>
                            <m:r>
                              <a:rPr lang="fr-FR" sz="2400" i="1">
                                <a:latin typeface="Cambria Math" panose="02040503050406030204" pitchFamily="18" charset="0"/>
                              </a:rPr>
                              <m:t>2</m:t>
                            </m:r>
                          </m:sup>
                        </m:sSup>
                      </m:num>
                      <m:den>
                        <m:r>
                          <a:rPr lang="fr-FR" sz="2400" i="1">
                            <a:latin typeface="Cambria Math" panose="02040503050406030204" pitchFamily="18" charset="0"/>
                          </a:rPr>
                          <m:t>2</m:t>
                        </m:r>
                        <m:sSup>
                          <m:sSupPr>
                            <m:ctrlPr>
                              <a:rPr lang="fr-FR" sz="2400" i="1">
                                <a:latin typeface="Cambria Math" panose="02040503050406030204" pitchFamily="18" charset="0"/>
                              </a:rPr>
                            </m:ctrlPr>
                          </m:sSupPr>
                          <m:e>
                            <m:r>
                              <a:rPr lang="fr-FR" sz="2400" i="1">
                                <a:latin typeface="Cambria Math" panose="02040503050406030204" pitchFamily="18" charset="0"/>
                              </a:rPr>
                              <m:t>𝜃</m:t>
                            </m:r>
                          </m:e>
                          <m:sup>
                            <m:r>
                              <a:rPr lang="fr-FR" sz="2400" i="1">
                                <a:latin typeface="Cambria Math" panose="02040503050406030204" pitchFamily="18" charset="0"/>
                              </a:rPr>
                              <m:t>2</m:t>
                            </m:r>
                          </m:sup>
                        </m:sSup>
                      </m:den>
                    </m:f>
                  </m:oMath>
                </a14:m>
                <a:r>
                  <a:rPr lang="fr-FR" sz="2400" dirty="0"/>
                  <a:t>)</a:t>
                </a:r>
              </a:p>
              <a:p>
                <a:pPr marL="285750" indent="-285750">
                  <a:buFont typeface="Arial" panose="020B0604020202020204" pitchFamily="34" charset="0"/>
                  <a:buChar char="•"/>
                </a:pPr>
                <a:r>
                  <a:rPr lang="fr-FR" sz="2400" dirty="0"/>
                  <a:t>Le noyau </a:t>
                </a:r>
                <a:r>
                  <a:rPr lang="fr-FR" sz="2400" dirty="0" err="1"/>
                  <a:t>L</a:t>
                </a:r>
                <a:r>
                  <a:rPr lang="fr-FR" sz="2400" dirty="0" err="1" smtClean="0"/>
                  <a:t>aplacien</a:t>
                </a:r>
                <a:r>
                  <a:rPr lang="fr-FR" sz="2400" dirty="0" smtClean="0"/>
                  <a:t> : K </a:t>
                </a:r>
                <a:r>
                  <a:rPr lang="fr-FR" sz="2400" dirty="0"/>
                  <a:t>(  x, x’) = </a:t>
                </a:r>
                <a:r>
                  <a:rPr lang="fr-FR" sz="2400" dirty="0" err="1"/>
                  <a:t>exp</a:t>
                </a:r>
                <a:r>
                  <a:rPr lang="fr-FR" sz="2400" dirty="0"/>
                  <a:t>( - </a:t>
                </a:r>
                <a14:m>
                  <m:oMath xmlns:m="http://schemas.openxmlformats.org/officeDocument/2006/math">
                    <m:f>
                      <m:fPr>
                        <m:ctrlPr>
                          <a:rPr lang="fr-FR" sz="2400" i="1">
                            <a:latin typeface="Cambria Math" panose="02040503050406030204" pitchFamily="18" charset="0"/>
                          </a:rPr>
                        </m:ctrlPr>
                      </m:fPr>
                      <m:num>
                        <m:d>
                          <m:dPr>
                            <m:begChr m:val="‖"/>
                            <m:endChr m:val="‖"/>
                            <m:ctrlPr>
                              <a:rPr lang="fr-FR" sz="2400" i="1">
                                <a:latin typeface="Cambria Math" panose="02040503050406030204" pitchFamily="18" charset="0"/>
                              </a:rPr>
                            </m:ctrlPr>
                          </m:dPr>
                          <m:e>
                            <m:r>
                              <a:rPr lang="fr-FR" sz="2400" i="1">
                                <a:latin typeface="Cambria Math" panose="02040503050406030204" pitchFamily="18" charset="0"/>
                              </a:rPr>
                              <m:t>𝑥</m:t>
                            </m:r>
                            <m:r>
                              <a:rPr lang="fr-FR" sz="2400" i="1">
                                <a:latin typeface="Cambria Math" panose="02040503050406030204" pitchFamily="18" charset="0"/>
                              </a:rPr>
                              <m:t>−</m:t>
                            </m:r>
                            <m:r>
                              <a:rPr lang="fr-FR" sz="2400" i="1">
                                <a:latin typeface="Cambria Math" panose="02040503050406030204" pitchFamily="18" charset="0"/>
                              </a:rPr>
                              <m:t>𝑥</m:t>
                            </m:r>
                            <m:r>
                              <a:rPr lang="fr-FR" sz="2400" i="1">
                                <a:latin typeface="Cambria Math" panose="02040503050406030204" pitchFamily="18" charset="0"/>
                              </a:rPr>
                              <m:t>′</m:t>
                            </m:r>
                          </m:e>
                        </m:d>
                      </m:num>
                      <m:den>
                        <m:r>
                          <a:rPr lang="fr-FR" sz="2400" i="1">
                            <a:latin typeface="Cambria Math" panose="02040503050406030204" pitchFamily="18" charset="0"/>
                          </a:rPr>
                          <m:t>𝜃</m:t>
                        </m:r>
                      </m:den>
                    </m:f>
                  </m:oMath>
                </a14:m>
                <a:r>
                  <a:rPr lang="fr-FR" sz="2400" dirty="0"/>
                  <a:t>)</a:t>
                </a:r>
              </a:p>
              <a:p>
                <a:endParaRPr lang="fr-FR" sz="2400" dirty="0" smtClean="0">
                  <a:latin typeface="Times New Roman" pitchFamily="18" charset="0"/>
                  <a:cs typeface="Times New Roman" pitchFamily="18" charset="0"/>
                </a:endParaRPr>
              </a:p>
              <a:p>
                <a:pPr>
                  <a:lnSpc>
                    <a:spcPct val="115000"/>
                  </a:lnSpc>
                  <a:spcAft>
                    <a:spcPts val="1000"/>
                  </a:spcAft>
                </a:pPr>
                <a:r>
                  <a:rPr lang="fr-FR" sz="2400" dirty="0" smtClean="0">
                    <a:latin typeface="Times New Roman" pitchFamily="18" charset="0"/>
                    <a:ea typeface="Calibri"/>
                    <a:cs typeface="Times New Roman" pitchFamily="18" charset="0"/>
                  </a:rPr>
                  <a:t>Chacun possède ses avantages et ses inconvénients, c’est à donc l’utilisateur de choisir le noyau, et les paramètres de ce noyau, qui correspond à son problème.</a:t>
                </a:r>
              </a:p>
            </p:txBody>
          </p:sp>
        </mc:Choice>
        <mc:Fallback xmlns="">
          <p:sp>
            <p:nvSpPr>
              <p:cNvPr id="2" name="Rectangle 1"/>
              <p:cNvSpPr>
                <a:spLocks noRot="1" noChangeAspect="1" noMove="1" noResize="1" noEditPoints="1" noAdjustHandles="1" noChangeArrowheads="1" noChangeShapeType="1" noTextEdit="1"/>
              </p:cNvSpPr>
              <p:nvPr/>
            </p:nvSpPr>
            <p:spPr>
              <a:xfrm>
                <a:off x="251520" y="260648"/>
                <a:ext cx="8640960" cy="5158848"/>
              </a:xfrm>
              <a:prstGeom prst="rect">
                <a:avLst/>
              </a:prstGeom>
              <a:blipFill rotWithShape="1">
                <a:blip r:embed="rId2"/>
                <a:stretch>
                  <a:fillRect l="-1058" t="-946" r="-1340" b="-1182"/>
                </a:stretch>
              </a:blipFill>
            </p:spPr>
            <p:txBody>
              <a:bodyPr/>
              <a:lstStyle/>
              <a:p>
                <a:r>
                  <a:rPr lang="fr-FR">
                    <a:noFill/>
                  </a:rPr>
                  <a:t> </a:t>
                </a:r>
              </a:p>
            </p:txBody>
          </p:sp>
        </mc:Fallback>
      </mc:AlternateContent>
      <p:sp>
        <p:nvSpPr>
          <p:cNvPr id="4" name="Espace réservé du numéro de diapositive 3"/>
          <p:cNvSpPr>
            <a:spLocks noGrp="1"/>
          </p:cNvSpPr>
          <p:nvPr>
            <p:ph type="sldNum" sz="quarter" idx="12"/>
          </p:nvPr>
        </p:nvSpPr>
        <p:spPr/>
        <p:txBody>
          <a:bodyPr/>
          <a:lstStyle/>
          <a:p>
            <a:fld id="{CF840C8B-51A1-407E-903B-8DA4EF883696}" type="slidenum">
              <a:rPr lang="fr-FR" smtClean="0"/>
              <a:pPr/>
              <a:t>10</a:t>
            </a:fld>
            <a:endParaRPr lang="fr-FR"/>
          </a:p>
        </p:txBody>
      </p:sp>
    </p:spTree>
  </p:cSld>
  <p:clrMapOvr>
    <a:masterClrMapping/>
  </p:clrMapOvr>
  <p:transition spd="med">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07504" y="260648"/>
            <a:ext cx="8229600" cy="634082"/>
          </a:xfrm>
        </p:spPr>
        <p:txBody>
          <a:bodyPr vert="horz" rtlCol="0" anchor="ctr">
            <a:noAutofit/>
            <a:scene3d>
              <a:camera prst="orthographicFront"/>
              <a:lightRig rig="soft" dir="t"/>
            </a:scene3d>
            <a:sp3d prstMaterial="softEdge">
              <a:bevelT w="25400" h="25400"/>
            </a:sp3d>
          </a:bodyPr>
          <a:lstStyle/>
          <a:p>
            <a:pPr algn="ctr"/>
            <a:r>
              <a:rPr lang="fr-FR" sz="4000" u="sng" dirty="0" smtClean="0">
                <a:solidFill>
                  <a:schemeClr val="bg2">
                    <a:lumMod val="50000"/>
                  </a:schemeClr>
                </a:solidFill>
                <a:latin typeface="Algerian" pitchFamily="82" charset="0"/>
                <a:cs typeface="Times New Roman" pitchFamily="18" charset="0"/>
              </a:rPr>
              <a:t>Les classes de SVM</a:t>
            </a:r>
            <a:endParaRPr lang="fr-FR" sz="4000" u="sng"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0" y="980728"/>
            <a:ext cx="9144000" cy="5256584"/>
          </a:xfrm>
        </p:spPr>
        <p:txBody>
          <a:bodyPr>
            <a:noAutofit/>
          </a:bodyPr>
          <a:lstStyle/>
          <a:p>
            <a:pPr>
              <a:buNone/>
            </a:pPr>
            <a:r>
              <a:rPr lang="fr-FR" sz="2350" dirty="0" smtClean="0">
                <a:latin typeface="Times New Roman" pitchFamily="18" charset="0"/>
                <a:cs typeface="Times New Roman" pitchFamily="18" charset="0"/>
              </a:rPr>
              <a:t>   Le </a:t>
            </a:r>
            <a:r>
              <a:rPr lang="fr-FR" sz="2350" dirty="0">
                <a:latin typeface="Times New Roman" pitchFamily="18" charset="0"/>
                <a:cs typeface="Times New Roman" pitchFamily="18" charset="0"/>
              </a:rPr>
              <a:t>principe du SVM expliqué dans la partie précédente se résume dans la résolution des problèmes de classification binaire, or les problèmes rencontrés dans la réalité, sont de type multi classes</a:t>
            </a:r>
            <a:r>
              <a:rPr lang="fr-FR" sz="2350" dirty="0" smtClean="0">
                <a:latin typeface="Times New Roman" pitchFamily="18" charset="0"/>
                <a:cs typeface="Times New Roman" pitchFamily="18" charset="0"/>
              </a:rPr>
              <a:t>.</a:t>
            </a:r>
            <a:r>
              <a:rPr lang="fr-FR" sz="2350" dirty="0">
                <a:latin typeface="Times New Roman" pitchFamily="18" charset="0"/>
                <a:cs typeface="Times New Roman" pitchFamily="18" charset="0"/>
              </a:rPr>
              <a:t> Nous allons par suite expliquer brièvement quelques méthodes parmi les plus utilisées </a:t>
            </a:r>
            <a:r>
              <a:rPr lang="fr-FR" sz="2350" dirty="0" smtClean="0">
                <a:latin typeface="Times New Roman" pitchFamily="18" charset="0"/>
                <a:cs typeface="Times New Roman" pitchFamily="18" charset="0"/>
              </a:rPr>
              <a:t>:</a:t>
            </a:r>
          </a:p>
          <a:p>
            <a:pPr marL="457200" indent="-457200">
              <a:buFont typeface="+mj-lt"/>
              <a:buAutoNum type="arabicPeriod"/>
            </a:pPr>
            <a:r>
              <a:rPr lang="fr-FR" sz="2350" b="1" u="sng" dirty="0" smtClean="0">
                <a:latin typeface="Times New Roman" pitchFamily="18" charset="0"/>
                <a:cs typeface="Times New Roman" pitchFamily="18" charset="0"/>
              </a:rPr>
              <a:t>Un </a:t>
            </a:r>
            <a:r>
              <a:rPr lang="fr-FR" sz="2350" b="1" u="sng" dirty="0">
                <a:latin typeface="Times New Roman" pitchFamily="18" charset="0"/>
                <a:cs typeface="Times New Roman" pitchFamily="18" charset="0"/>
              </a:rPr>
              <a:t>contre tous </a:t>
            </a:r>
            <a:r>
              <a:rPr lang="fr-FR" sz="2350" b="1" i="1" u="sng" dirty="0">
                <a:latin typeface="Times New Roman" pitchFamily="18" charset="0"/>
                <a:cs typeface="Times New Roman" pitchFamily="18" charset="0"/>
              </a:rPr>
              <a:t>(One versus All) </a:t>
            </a:r>
            <a:r>
              <a:rPr lang="fr-FR" sz="2350" b="1" u="sng" dirty="0">
                <a:latin typeface="Times New Roman" pitchFamily="18" charset="0"/>
                <a:cs typeface="Times New Roman" pitchFamily="18" charset="0"/>
              </a:rPr>
              <a:t>:</a:t>
            </a:r>
            <a:endParaRPr lang="fr-FR" sz="2350" dirty="0">
              <a:latin typeface="Times New Roman" pitchFamily="18" charset="0"/>
              <a:cs typeface="Times New Roman" pitchFamily="18" charset="0"/>
            </a:endParaRPr>
          </a:p>
          <a:p>
            <a:pPr>
              <a:buNone/>
            </a:pPr>
            <a:r>
              <a:rPr lang="fr-FR" sz="2350" dirty="0" smtClean="0">
                <a:latin typeface="Times New Roman" pitchFamily="18" charset="0"/>
                <a:cs typeface="Times New Roman" pitchFamily="18" charset="0"/>
              </a:rPr>
              <a:t>     La </a:t>
            </a:r>
            <a:r>
              <a:rPr lang="fr-FR" sz="2350" dirty="0">
                <a:latin typeface="Times New Roman" pitchFamily="18" charset="0"/>
                <a:cs typeface="Times New Roman" pitchFamily="18" charset="0"/>
              </a:rPr>
              <a:t>méthode la plus intuitive pour la gestion de la multi-classe consiste à construire autant de </a:t>
            </a:r>
            <a:r>
              <a:rPr lang="fr-FR" sz="2350" dirty="0" err="1">
                <a:latin typeface="Times New Roman" pitchFamily="18" charset="0"/>
                <a:cs typeface="Times New Roman" pitchFamily="18" charset="0"/>
              </a:rPr>
              <a:t>classifieur</a:t>
            </a:r>
            <a:r>
              <a:rPr lang="fr-FR" sz="2350" dirty="0">
                <a:latin typeface="Times New Roman" pitchFamily="18" charset="0"/>
                <a:cs typeface="Times New Roman" pitchFamily="18" charset="0"/>
              </a:rPr>
              <a:t> SVM que de classe. Chaque </a:t>
            </a:r>
            <a:r>
              <a:rPr lang="fr-FR" sz="2350" dirty="0" err="1">
                <a:latin typeface="Times New Roman" pitchFamily="18" charset="0"/>
                <a:cs typeface="Times New Roman" pitchFamily="18" charset="0"/>
              </a:rPr>
              <a:t>classifieur</a:t>
            </a:r>
            <a:r>
              <a:rPr lang="fr-FR" sz="2350" dirty="0">
                <a:latin typeface="Times New Roman" pitchFamily="18" charset="0"/>
                <a:cs typeface="Times New Roman" pitchFamily="18" charset="0"/>
              </a:rPr>
              <a:t> renvoie 1 si la forme à reconnaitre appartient à la classe, -1 sinon. Il faut donc pour reconnaitre une forme, le soumettre à tous les classifieurs, le meilleur remportant la décision. Il est évident qu’avec un nombre de classe élevé, la combinatoire peut devenir énorme. Cette méthode est appelée en anglais </a:t>
            </a:r>
            <a:r>
              <a:rPr lang="fr-FR" sz="2350" b="1" i="1" dirty="0">
                <a:latin typeface="Times New Roman" pitchFamily="18" charset="0"/>
                <a:cs typeface="Times New Roman" pitchFamily="18" charset="0"/>
              </a:rPr>
              <a:t>One- Versus-All (</a:t>
            </a:r>
            <a:r>
              <a:rPr lang="fr-FR" sz="2350" b="1" i="1" dirty="0" smtClean="0">
                <a:latin typeface="Times New Roman" pitchFamily="18" charset="0"/>
                <a:cs typeface="Times New Roman" pitchFamily="18" charset="0"/>
              </a:rPr>
              <a:t>1-vs A) </a:t>
            </a:r>
            <a:r>
              <a:rPr lang="fr-FR" sz="2350" dirty="0">
                <a:latin typeface="Times New Roman" pitchFamily="18" charset="0"/>
                <a:cs typeface="Times New Roman" pitchFamily="18" charset="0"/>
              </a:rPr>
              <a:t>et suppose donc la construction de N classifieurs et N comparaisons pour la décision.</a:t>
            </a:r>
          </a:p>
          <a:p>
            <a:pPr>
              <a:buNone/>
            </a:pPr>
            <a:endParaRPr lang="fr-FR" sz="24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11</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12219" y="-20619"/>
            <a:ext cx="914400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Exemple :</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Dans notre exemple, un SVM sera ainsi spécialisé dans la reconnaissance des abeilles, un autre dans la reconnaissance des guêpes, et un autre dans les frelons. Pour entraîner mon SVM spécialisé en reconnaissance d’abeilles, je crée deux catégories : la catégorie « abeille », qui contient toutes les entrées d’abeilles, et la catégorie « pas abeille », qui contient toutes les autres entrées. Je fais de même pour mes SVM spécialisés dans les autres catégories.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Image 2" descr="Capture 4.PNG"/>
          <p:cNvPicPr>
            <a:picLocks noChangeAspect="1"/>
          </p:cNvPicPr>
          <p:nvPr/>
        </p:nvPicPr>
        <p:blipFill>
          <a:blip r:embed="rId2" cstate="print"/>
          <a:stretch>
            <a:fillRect/>
          </a:stretch>
        </p:blipFill>
        <p:spPr>
          <a:xfrm>
            <a:off x="539552" y="2852936"/>
            <a:ext cx="8064896" cy="2592846"/>
          </a:xfrm>
          <a:prstGeom prst="rect">
            <a:avLst/>
          </a:prstGeom>
        </p:spPr>
      </p:pic>
      <p:sp>
        <p:nvSpPr>
          <p:cNvPr id="4" name="Rectangle 3"/>
          <p:cNvSpPr/>
          <p:nvPr/>
        </p:nvSpPr>
        <p:spPr>
          <a:xfrm>
            <a:off x="107504" y="5661248"/>
            <a:ext cx="8676456" cy="707886"/>
          </a:xfrm>
          <a:prstGeom prst="rect">
            <a:avLst/>
          </a:prstGeom>
        </p:spPr>
        <p:txBody>
          <a:bodyPr wrap="square">
            <a:spAutoFit/>
          </a:bodyPr>
          <a:lstStyle/>
          <a:p>
            <a:r>
              <a:rPr lang="fr-FR" sz="2000" dirty="0" smtClean="0">
                <a:latin typeface="Times New Roman" pitchFamily="18" charset="0"/>
                <a:cs typeface="Times New Roman" pitchFamily="18" charset="0"/>
              </a:rPr>
              <a:t>A gauche</a:t>
            </a:r>
            <a:r>
              <a:rPr lang="fr-FR" sz="2000" dirty="0">
                <a:latin typeface="Times New Roman" pitchFamily="18" charset="0"/>
                <a:cs typeface="Times New Roman" pitchFamily="18" charset="0"/>
              </a:rPr>
              <a:t>, le SVM spécialisé dans la reconnaissance des guêpes, au centre dans la reconnaissance des frelons et à droite des abeilles. </a:t>
            </a: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12</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0" y="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Pour classer une nouvelle entrée, on regarde à quelle catégorie la nouvelle entrée est le plus probable d’appartenir.</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Image 2" descr="Capture 5.PNG"/>
          <p:cNvPicPr>
            <a:picLocks noChangeAspect="1"/>
          </p:cNvPicPr>
          <p:nvPr/>
        </p:nvPicPr>
        <p:blipFill>
          <a:blip r:embed="rId2" cstate="print"/>
          <a:stretch>
            <a:fillRect/>
          </a:stretch>
        </p:blipFill>
        <p:spPr>
          <a:xfrm>
            <a:off x="251520" y="692696"/>
            <a:ext cx="8208912" cy="2088232"/>
          </a:xfrm>
          <a:prstGeom prst="rect">
            <a:avLst/>
          </a:prstGeom>
        </p:spPr>
      </p:pic>
      <p:sp>
        <p:nvSpPr>
          <p:cNvPr id="26626" name="Rectangle 2"/>
          <p:cNvSpPr>
            <a:spLocks noChangeArrowheads="1"/>
          </p:cNvSpPr>
          <p:nvPr/>
        </p:nvSpPr>
        <p:spPr bwMode="auto">
          <a:xfrm>
            <a:off x="0" y="2708920"/>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à gauche, probablement pas une guêpe, au centre probablement pas un frelon, et à droite probablement une abeille.</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6627" name="Rectangle 3"/>
          <p:cNvSpPr>
            <a:spLocks noChangeArrowheads="1"/>
          </p:cNvSpPr>
          <p:nvPr/>
        </p:nvSpPr>
        <p:spPr bwMode="auto">
          <a:xfrm>
            <a:off x="-22615" y="3406570"/>
            <a:ext cx="91440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Il arrive que plusieurs SVM aient un résultat positif (par exemple, probablement une abeille, et probablement une guêpe). Dans ce cas-là, on prend celui qui est le plus certain de son résultat (c’est-à-dire celui pour lequel l’étoile est le plus éloignée de la frontière). De même, quand tous les résultats sont négatifs, on prend alors la catégorie du SVM pour lequel l’entrée est le plus près possible de la frontière (c’est-à-dire, celui pour lequel on est le moins sûr que le résultat est négatif).</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L’inconvénient de cette méthode est que, quand on commence à avoir beaucoup de données, on ne dispose (par exemple) que de10 données « abeilles » contre100 « pas abeilles ». Quand le déséquilibre entre la quantité de données dans les deux catégories est trop fort, un SVM obtient de moins bons résultats.</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 name="Espace réservé du numéro de diapositive 3"/>
          <p:cNvSpPr>
            <a:spLocks noGrp="1"/>
          </p:cNvSpPr>
          <p:nvPr>
            <p:ph type="sldNum" sz="quarter" idx="12"/>
          </p:nvPr>
        </p:nvSpPr>
        <p:spPr/>
        <p:txBody>
          <a:bodyPr/>
          <a:lstStyle/>
          <a:p>
            <a:fld id="{CF840C8B-51A1-407E-903B-8DA4EF883696}" type="slidenum">
              <a:rPr lang="fr-FR" smtClean="0"/>
              <a:pPr/>
              <a:t>13</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0" y="34752"/>
            <a:ext cx="8820472" cy="40934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914400" marR="0" lvl="1" indent="-457200" algn="just" defTabSz="914400" rtl="0" eaLnBrk="1" fontAlgn="base" latinLnBrk="0" hangingPunct="1">
              <a:lnSpc>
                <a:spcPct val="100000"/>
              </a:lnSpc>
              <a:spcBef>
                <a:spcPct val="0"/>
              </a:spcBef>
              <a:spcAft>
                <a:spcPct val="0"/>
              </a:spcAft>
              <a:buClrTx/>
              <a:buSzTx/>
              <a:tabLst>
                <a:tab pos="900113" algn="l"/>
              </a:tabLst>
            </a:pPr>
            <a:r>
              <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2.</a:t>
            </a:r>
            <a:r>
              <a:rPr kumimoji="0" lang="fr-FR" sz="2000" b="1" i="0" u="sng" strike="noStrike" cap="none" normalizeH="0" dirty="0" smtClean="0">
                <a:ln>
                  <a:noFill/>
                </a:ln>
                <a:solidFill>
                  <a:schemeClr val="tx1"/>
                </a:solidFill>
                <a:effectLst/>
                <a:latin typeface="Times New Roman" pitchFamily="18" charset="0"/>
                <a:ea typeface="Book Antiqua" pitchFamily="18" charset="0"/>
                <a:cs typeface="Times New Roman" pitchFamily="18" charset="0"/>
              </a:rPr>
              <a:t> </a:t>
            </a:r>
            <a:r>
              <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Un contre un (</a:t>
            </a:r>
            <a:r>
              <a:rPr kumimoji="0" lang="fr-FR" sz="2000" b="1" i="1"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One versus One) </a:t>
            </a:r>
            <a:r>
              <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Il est également possible de concevoir des</a:t>
            </a:r>
            <a:r>
              <a:rPr kumimoji="0" lang="fr-FR" sz="2000" b="0" i="0" u="none" strike="noStrike" cap="none" normalizeH="0" dirty="0" smtClean="0">
                <a:ln>
                  <a:noFill/>
                </a:ln>
                <a:solidFill>
                  <a:schemeClr val="tx1"/>
                </a:solidFill>
                <a:effectLst/>
                <a:latin typeface="Times New Roman" pitchFamily="18" charset="0"/>
                <a:ea typeface="Book Antiqua" pitchFamily="18"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classifieurs spécialisés dans la comparaison classe à classe (méthode </a:t>
            </a:r>
            <a:r>
              <a:rPr kumimoji="0" lang="fr-FR" sz="2000" b="1" i="1"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One-</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versus</a:t>
            </a:r>
            <a:r>
              <a:rPr kumimoji="0" lang="fr-FR" sz="2000" b="1" i="1"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-One (1-vs-1) </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en anglais). Pour un problème</a:t>
            </a:r>
            <a:r>
              <a:rPr lang="fr-FR" sz="2000" dirty="0">
                <a:latin typeface="Times New Roman" pitchFamily="18" charset="0"/>
                <a:ea typeface="Book Antiqua" pitchFamily="18"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N classes, On a N (N − 1) /2</a:t>
            </a:r>
            <a:r>
              <a:rPr kumimoji="0" lang="fr-FR" sz="2000" b="0" i="0" u="none" strike="noStrike" cap="none" normalizeH="0" dirty="0" smtClean="0">
                <a:ln>
                  <a:noFill/>
                </a:ln>
                <a:solidFill>
                  <a:schemeClr val="tx1"/>
                </a:solidFill>
                <a:effectLst/>
                <a:latin typeface="Times New Roman" pitchFamily="18" charset="0"/>
                <a:ea typeface="Book Antiqua" pitchFamily="18" charset="0"/>
                <a:cs typeface="Times New Roman" pitchFamily="18" charset="0"/>
              </a:rPr>
              <a:t> </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classifieurs. On soumet la forme à reconnaître à tous ces classifieurs 1-vs-1, la classe remportant le plus de suffrage remporte la décision.</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Cette méthode possède un gros inconvénient : sa complexité augmente rapidement avec N   puisqu’elle   nécessite N(N − 1) comparaisons.</a:t>
            </a: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r>
              <a:rPr kumimoji="0" lang="fr-FR" sz="2000" b="1" i="0" u="sng"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Exemple :</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 Dans cette approche, on va créer des « voteurs » : chaque voteur Vij détermine si mon entrée x a plus de chances d’appartenir à la catégorie i ou à la catégorie j. Ainsi, un voteur Vij est un SVM qui s’entraîne sur les données de catégorie i et j uniquement.</a:t>
            </a:r>
          </a:p>
          <a:p>
            <a:pPr marL="0" marR="0" lvl="0" indent="0" algn="just" defTabSz="914400" rtl="0" eaLnBrk="0" fontAlgn="base" latinLnBrk="0" hangingPunct="0">
              <a:lnSpc>
                <a:spcPct val="100000"/>
              </a:lnSpc>
              <a:spcBef>
                <a:spcPct val="0"/>
              </a:spcBef>
              <a:spcAft>
                <a:spcPct val="0"/>
              </a:spcAft>
              <a:buClrTx/>
              <a:buSzTx/>
              <a:buFontTx/>
              <a:buNone/>
              <a:tabLst>
                <a:tab pos="900113" algn="l"/>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Image 2" descr="Capture 6.PNG"/>
          <p:cNvPicPr>
            <a:picLocks noChangeAspect="1"/>
          </p:cNvPicPr>
          <p:nvPr/>
        </p:nvPicPr>
        <p:blipFill>
          <a:blip r:embed="rId2" cstate="print"/>
          <a:stretch>
            <a:fillRect/>
          </a:stretch>
        </p:blipFill>
        <p:spPr>
          <a:xfrm>
            <a:off x="467544" y="3861048"/>
            <a:ext cx="8136904" cy="2016224"/>
          </a:xfrm>
          <a:prstGeom prst="rect">
            <a:avLst/>
          </a:prstGeom>
        </p:spPr>
      </p:pic>
      <p:sp>
        <p:nvSpPr>
          <p:cNvPr id="27650" name="Rectangle 2"/>
          <p:cNvSpPr>
            <a:spLocks noChangeArrowheads="1"/>
          </p:cNvSpPr>
          <p:nvPr/>
        </p:nvSpPr>
        <p:spPr bwMode="auto">
          <a:xfrm>
            <a:off x="0" y="5895945"/>
            <a:ext cx="9144000" cy="70788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A gauche, le voteur frelon-guêpe, au centre le voteur guêpe-abeille, à droite le voteur abeille-frelon.</a:t>
            </a: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Espace réservé du numéro de diapositive 3"/>
          <p:cNvSpPr>
            <a:spLocks noGrp="1"/>
          </p:cNvSpPr>
          <p:nvPr>
            <p:ph type="sldNum" sz="quarter" idx="12"/>
          </p:nvPr>
        </p:nvSpPr>
        <p:spPr/>
        <p:txBody>
          <a:bodyPr/>
          <a:lstStyle/>
          <a:p>
            <a:fld id="{CF840C8B-51A1-407E-903B-8DA4EF883696}" type="slidenum">
              <a:rPr lang="fr-FR" smtClean="0"/>
              <a:pPr/>
              <a:t>14</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0" y="260648"/>
            <a:ext cx="9144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Pour classer une entrée on retournera tout simplement la catégorie qui aura remporté le plus de duels. Ici, comme on le voit dans la figure</a:t>
            </a:r>
            <a:r>
              <a:rPr kumimoji="0" lang="fr-FR" sz="2000" b="0" i="0" u="none" strike="noStrike" cap="none" normalizeH="0" dirty="0" smtClean="0">
                <a:ln>
                  <a:noFill/>
                </a:ln>
                <a:solidFill>
                  <a:schemeClr val="tx1"/>
                </a:solidFill>
                <a:effectLst/>
                <a:latin typeface="Times New Roman" pitchFamily="18" charset="0"/>
                <a:ea typeface="Book Antiqua" pitchFamily="18" charset="0"/>
                <a:cs typeface="Times New Roman" pitchFamily="18" charset="0"/>
              </a:rPr>
              <a:t> ci-dessous</a:t>
            </a:r>
            <a:r>
              <a:rPr kumimoji="0" lang="fr-FR" sz="20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 la catégorie « frelon » est celle qui remporte le plus de duels : j’ai donc été piqué par un frelon.</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3" name="Image 2" descr="Capture 7.PNG"/>
          <p:cNvPicPr>
            <a:picLocks noChangeAspect="1"/>
          </p:cNvPicPr>
          <p:nvPr/>
        </p:nvPicPr>
        <p:blipFill>
          <a:blip r:embed="rId2" cstate="print"/>
          <a:stretch>
            <a:fillRect/>
          </a:stretch>
        </p:blipFill>
        <p:spPr>
          <a:xfrm>
            <a:off x="251520" y="1412776"/>
            <a:ext cx="7997075" cy="2238688"/>
          </a:xfrm>
          <a:prstGeom prst="rect">
            <a:avLst/>
          </a:prstGeom>
        </p:spPr>
      </p:pic>
      <p:sp>
        <p:nvSpPr>
          <p:cNvPr id="4" name="Rectangle 3"/>
          <p:cNvSpPr/>
          <p:nvPr/>
        </p:nvSpPr>
        <p:spPr>
          <a:xfrm>
            <a:off x="0" y="4437112"/>
            <a:ext cx="8676456" cy="400110"/>
          </a:xfrm>
          <a:prstGeom prst="rect">
            <a:avLst/>
          </a:prstGeom>
        </p:spPr>
        <p:txBody>
          <a:bodyPr wrap="square">
            <a:spAutoFit/>
          </a:bodyPr>
          <a:lstStyle/>
          <a:p>
            <a:r>
              <a:rPr lang="fr-FR" sz="2000" dirty="0">
                <a:latin typeface="Times New Roman" pitchFamily="18" charset="0"/>
                <a:cs typeface="Times New Roman" pitchFamily="18" charset="0"/>
              </a:rPr>
              <a:t>l'étoile est plus frelon que guêpe, plus guêpe qu'abeille et plus frelon qu'abeille.</a:t>
            </a: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15</a:t>
            </a:fld>
            <a:endParaRPr lang="fr-F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0"/>
            <a:ext cx="8229600" cy="1124744"/>
          </a:xfrm>
        </p:spPr>
        <p:txBody>
          <a:bodyPr vert="horz" rtlCol="0" anchor="ctr">
            <a:noAutofit/>
            <a:scene3d>
              <a:camera prst="orthographicFront"/>
              <a:lightRig rig="soft" dir="t"/>
            </a:scene3d>
            <a:sp3d prstMaterial="softEdge">
              <a:bevelT w="25400" h="25400"/>
            </a:sp3d>
          </a:bodyPr>
          <a:lstStyle/>
          <a:p>
            <a:pPr lvl="0" algn="ctr"/>
            <a:r>
              <a:rPr lang="fr-FR" sz="4000" u="sng" dirty="0" smtClean="0">
                <a:solidFill>
                  <a:schemeClr val="bg2">
                    <a:lumMod val="50000"/>
                  </a:schemeClr>
                </a:solidFill>
                <a:latin typeface="Algerian" pitchFamily="82" charset="0"/>
                <a:cs typeface="Times New Roman" pitchFamily="18" charset="0"/>
              </a:rPr>
              <a:t/>
            </a:r>
            <a:br>
              <a:rPr lang="fr-FR" sz="4000" u="sng" dirty="0" smtClean="0">
                <a:solidFill>
                  <a:schemeClr val="bg2">
                    <a:lumMod val="50000"/>
                  </a:schemeClr>
                </a:solidFill>
                <a:latin typeface="Algerian" pitchFamily="82" charset="0"/>
                <a:cs typeface="Times New Roman" pitchFamily="18" charset="0"/>
              </a:rPr>
            </a:br>
            <a:r>
              <a:rPr lang="fr-FR" sz="4000" u="sng" dirty="0" smtClean="0">
                <a:solidFill>
                  <a:schemeClr val="bg2">
                    <a:lumMod val="50000"/>
                  </a:schemeClr>
                </a:solidFill>
                <a:latin typeface="Algerian" pitchFamily="82" charset="0"/>
                <a:cs typeface="Times New Roman" pitchFamily="18" charset="0"/>
              </a:rPr>
              <a:t>les domaines d'applications des SVM :</a:t>
            </a:r>
            <a:br>
              <a:rPr lang="fr-FR" sz="4000" u="sng" dirty="0" smtClean="0">
                <a:solidFill>
                  <a:schemeClr val="bg2">
                    <a:lumMod val="50000"/>
                  </a:schemeClr>
                </a:solidFill>
                <a:latin typeface="Algerian" pitchFamily="82" charset="0"/>
                <a:cs typeface="Times New Roman" pitchFamily="18" charset="0"/>
              </a:rPr>
            </a:br>
            <a:endParaRPr lang="fr-FR" sz="4000" u="sng"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179512" y="1268760"/>
            <a:ext cx="8507288" cy="5112568"/>
          </a:xfrm>
        </p:spPr>
        <p:txBody>
          <a:bodyPr>
            <a:noAutofit/>
          </a:bodyPr>
          <a:lstStyle/>
          <a:p>
            <a:pPr>
              <a:buNone/>
            </a:pPr>
            <a:r>
              <a:rPr lang="fr-FR" sz="2000" dirty="0" smtClean="0">
                <a:latin typeface="Times New Roman" pitchFamily="18" charset="0"/>
                <a:cs typeface="Times New Roman" pitchFamily="18" charset="0"/>
              </a:rPr>
              <a:t>Vu </a:t>
            </a:r>
            <a:r>
              <a:rPr lang="fr-FR" sz="2000" dirty="0">
                <a:latin typeface="Times New Roman" pitchFamily="18" charset="0"/>
                <a:cs typeface="Times New Roman" pitchFamily="18" charset="0"/>
              </a:rPr>
              <a:t>leur composition comme des techniques d’apprentissage, les SVM sont utilisés dans les domaines de :  </a:t>
            </a:r>
          </a:p>
          <a:p>
            <a:pPr lvl="0">
              <a:buFont typeface="Wingdings" pitchFamily="2" charset="2"/>
              <a:buChar char="v"/>
            </a:pPr>
            <a:r>
              <a:rPr lang="fr-FR" sz="2000" dirty="0">
                <a:latin typeface="Times New Roman" pitchFamily="18" charset="0"/>
                <a:cs typeface="Times New Roman" pitchFamily="18" charset="0"/>
              </a:rPr>
              <a:t>Reconnaissance de formes/Classification : </a:t>
            </a:r>
          </a:p>
          <a:p>
            <a:pPr lvl="0"/>
            <a:r>
              <a:rPr lang="fr-FR" sz="2000" dirty="0">
                <a:latin typeface="Times New Roman" pitchFamily="18" charset="0"/>
                <a:cs typeface="Times New Roman" pitchFamily="18" charset="0"/>
              </a:rPr>
              <a:t>Vision Machine : Identification de visage, reconnaissance d’expression faciale : Surpasse les approches alternatives (1.5% taux d’erreur).</a:t>
            </a:r>
          </a:p>
          <a:p>
            <a:pPr lvl="0"/>
            <a:r>
              <a:rPr lang="fr-FR" sz="2000" dirty="0">
                <a:latin typeface="Times New Roman" pitchFamily="18" charset="0"/>
                <a:cs typeface="Times New Roman" pitchFamily="18" charset="0"/>
              </a:rPr>
              <a:t>Reconnaissance des chiffres manuscrits : les résultats d’USPS (service de la poste des états unis) database comparable à la meilleure approche (1.1% taux d’erreur). </a:t>
            </a:r>
          </a:p>
          <a:p>
            <a:pPr lvl="0"/>
            <a:r>
              <a:rPr lang="fr-FR" sz="2000" dirty="0">
                <a:latin typeface="Times New Roman" pitchFamily="18" charset="0"/>
                <a:cs typeface="Times New Roman" pitchFamily="18" charset="0"/>
              </a:rPr>
              <a:t>Catégorisation de texte : un exemple populaire est le corpus de texte de l’agence Reuteurs qui a collecté 21450 documents d’information datant de 1997 et les a partitionnés en 135 catégories différentes</a:t>
            </a:r>
            <a:r>
              <a:rPr lang="fr-FR" sz="2000" dirty="0" smtClean="0">
                <a:latin typeface="Times New Roman" pitchFamily="18" charset="0"/>
                <a:cs typeface="Times New Roman" pitchFamily="18" charset="0"/>
              </a:rPr>
              <a:t>.</a:t>
            </a:r>
            <a:r>
              <a:rPr lang="fr-FR" sz="2000" dirty="0">
                <a:latin typeface="Times New Roman" pitchFamily="18" charset="0"/>
                <a:cs typeface="Times New Roman" pitchFamily="18" charset="0"/>
              </a:rPr>
              <a:t> </a:t>
            </a:r>
          </a:p>
          <a:p>
            <a:pPr>
              <a:buFont typeface="Wingdings" pitchFamily="2" charset="2"/>
              <a:buChar char="v"/>
            </a:pPr>
            <a:r>
              <a:rPr lang="fr-FR" sz="2000" dirty="0" smtClean="0">
                <a:latin typeface="Times New Roman" pitchFamily="18" charset="0"/>
                <a:cs typeface="Times New Roman" pitchFamily="18" charset="0"/>
              </a:rPr>
              <a:t>Bioinformatique </a:t>
            </a:r>
            <a:r>
              <a:rPr lang="fr-FR" sz="2000" dirty="0">
                <a:latin typeface="Times New Roman" pitchFamily="18" charset="0"/>
                <a:cs typeface="Times New Roman" pitchFamily="18" charset="0"/>
              </a:rPr>
              <a:t>: prédiction de la structure des protéines, prédiction du progrès d’une maladie.</a:t>
            </a:r>
          </a:p>
          <a:p>
            <a:pPr lvl="0">
              <a:buFont typeface="Wingdings" pitchFamily="2" charset="2"/>
              <a:buChar char="v"/>
            </a:pPr>
            <a:r>
              <a:rPr lang="fr-FR" sz="2000" dirty="0">
                <a:latin typeface="Times New Roman" pitchFamily="18" charset="0"/>
                <a:cs typeface="Times New Roman" pitchFamily="18" charset="0"/>
              </a:rPr>
              <a:t>R</a:t>
            </a:r>
            <a:r>
              <a:rPr lang="fr-FR" sz="2000" dirty="0" smtClean="0">
                <a:latin typeface="Times New Roman" pitchFamily="18" charset="0"/>
                <a:cs typeface="Times New Roman" pitchFamily="18" charset="0"/>
              </a:rPr>
              <a:t>égression </a:t>
            </a:r>
            <a:r>
              <a:rPr lang="fr-FR" sz="2000" dirty="0">
                <a:latin typeface="Times New Roman" pitchFamily="18" charset="0"/>
                <a:cs typeface="Times New Roman" pitchFamily="18" charset="0"/>
              </a:rPr>
              <a:t>: estimation et prédiction des valeurs des fonctions </a:t>
            </a:r>
          </a:p>
          <a:p>
            <a:pPr>
              <a:buNone/>
            </a:pPr>
            <a:r>
              <a:rPr lang="fr-FR" sz="2000" dirty="0">
                <a:latin typeface="Times New Roman" pitchFamily="18" charset="0"/>
                <a:cs typeface="Times New Roman" pitchFamily="18" charset="0"/>
              </a:rPr>
              <a:t> </a:t>
            </a:r>
          </a:p>
          <a:p>
            <a:endParaRPr lang="fr-FR" sz="20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16</a:t>
            </a:fld>
            <a:endParaRPr lang="fr-FR"/>
          </a:p>
        </p:txBody>
      </p:sp>
    </p:spTree>
  </p:cSld>
  <p:clrMapOvr>
    <a:masterClrMapping/>
  </p:clrMapOvr>
  <p:transition spd="slow">
    <p:push di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196752"/>
          </a:xfrm>
        </p:spPr>
        <p:txBody>
          <a:bodyPr vert="horz" rtlCol="0" anchor="ctr">
            <a:noAutofit/>
            <a:scene3d>
              <a:camera prst="orthographicFront"/>
              <a:lightRig rig="soft" dir="t"/>
            </a:scene3d>
            <a:sp3d prstMaterial="softEdge">
              <a:bevelT w="25400" h="25400"/>
            </a:sp3d>
          </a:bodyPr>
          <a:lstStyle/>
          <a:p>
            <a:pPr algn="ctr"/>
            <a:r>
              <a:rPr lang="fr-FR" sz="4000" u="sng" dirty="0" smtClean="0">
                <a:solidFill>
                  <a:schemeClr val="bg2">
                    <a:lumMod val="50000"/>
                  </a:schemeClr>
                </a:solidFill>
                <a:latin typeface="Algerian" pitchFamily="82" charset="0"/>
                <a:cs typeface="Times New Roman" pitchFamily="18" charset="0"/>
              </a:rPr>
              <a:t/>
            </a:r>
            <a:br>
              <a:rPr lang="fr-FR" sz="4000" u="sng" dirty="0" smtClean="0">
                <a:solidFill>
                  <a:schemeClr val="bg2">
                    <a:lumMod val="50000"/>
                  </a:schemeClr>
                </a:solidFill>
                <a:latin typeface="Algerian" pitchFamily="82" charset="0"/>
                <a:cs typeface="Times New Roman" pitchFamily="18" charset="0"/>
              </a:rPr>
            </a:br>
            <a:r>
              <a:rPr lang="fr-FR" sz="4000" u="sng" dirty="0" smtClean="0">
                <a:solidFill>
                  <a:schemeClr val="bg2">
                    <a:lumMod val="50000"/>
                  </a:schemeClr>
                </a:solidFill>
                <a:latin typeface="Algerian" pitchFamily="82" charset="0"/>
                <a:cs typeface="Times New Roman" pitchFamily="18" charset="0"/>
              </a:rPr>
              <a:t>Les </a:t>
            </a:r>
            <a:r>
              <a:rPr lang="fr-FR" sz="4000" u="sng" dirty="0">
                <a:solidFill>
                  <a:schemeClr val="bg2">
                    <a:lumMod val="50000"/>
                  </a:schemeClr>
                </a:solidFill>
                <a:latin typeface="Algerian" pitchFamily="82" charset="0"/>
                <a:cs typeface="Times New Roman" pitchFamily="18" charset="0"/>
              </a:rPr>
              <a:t>avantages et les inconvénients des SVM :</a:t>
            </a:r>
            <a:br>
              <a:rPr lang="fr-FR" sz="4000" u="sng" dirty="0">
                <a:solidFill>
                  <a:schemeClr val="bg2">
                    <a:lumMod val="50000"/>
                  </a:schemeClr>
                </a:solidFill>
                <a:latin typeface="Algerian" pitchFamily="82" charset="0"/>
                <a:cs typeface="Times New Roman" pitchFamily="18" charset="0"/>
              </a:rPr>
            </a:br>
            <a:endParaRPr lang="fr-FR" sz="4000" u="sng"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0" y="1196752"/>
            <a:ext cx="9144000" cy="4929411"/>
          </a:xfrm>
        </p:spPr>
        <p:txBody>
          <a:bodyPr>
            <a:normAutofit/>
          </a:bodyPr>
          <a:lstStyle/>
          <a:p>
            <a:pPr marL="514350" indent="-514350">
              <a:buFont typeface="+mj-lt"/>
              <a:buAutoNum type="arabicPeriod"/>
            </a:pPr>
            <a:r>
              <a:rPr lang="fr-FR" sz="3600" b="1" u="sng" dirty="0" smtClean="0">
                <a:solidFill>
                  <a:schemeClr val="bg2">
                    <a:lumMod val="50000"/>
                  </a:schemeClr>
                </a:solidFill>
                <a:latin typeface="Times New Roman" pitchFamily="18" charset="0"/>
                <a:cs typeface="Times New Roman" pitchFamily="18" charset="0"/>
              </a:rPr>
              <a:t>Avantages:</a:t>
            </a:r>
          </a:p>
          <a:p>
            <a:pPr>
              <a:buNone/>
            </a:pPr>
            <a:r>
              <a:rPr lang="fr-FR" sz="2400" dirty="0" smtClean="0">
                <a:latin typeface="Times New Roman" pitchFamily="18" charset="0"/>
                <a:cs typeface="Times New Roman" pitchFamily="18" charset="0"/>
              </a:rPr>
              <a:t>     SVM </a:t>
            </a:r>
            <a:r>
              <a:rPr lang="fr-FR" sz="2400" dirty="0">
                <a:latin typeface="Times New Roman" pitchFamily="18" charset="0"/>
                <a:cs typeface="Times New Roman" pitchFamily="18" charset="0"/>
              </a:rPr>
              <a:t>est une méthode de classification intéressante car le champ de </a:t>
            </a:r>
            <a:r>
              <a:rPr lang="fr-FR" sz="2400" dirty="0" smtClean="0">
                <a:latin typeface="Times New Roman" pitchFamily="18" charset="0"/>
                <a:cs typeface="Times New Roman" pitchFamily="18" charset="0"/>
              </a:rPr>
              <a:t>ses applications </a:t>
            </a:r>
            <a:r>
              <a:rPr lang="fr-FR" sz="2400" dirty="0">
                <a:latin typeface="Times New Roman" pitchFamily="18" charset="0"/>
                <a:cs typeface="Times New Roman" pitchFamily="18" charset="0"/>
              </a:rPr>
              <a:t>est large, parmi ses avantages nous avons :</a:t>
            </a:r>
          </a:p>
          <a:p>
            <a:pPr lvl="0"/>
            <a:r>
              <a:rPr lang="fr-FR" sz="2400" dirty="0">
                <a:latin typeface="Times New Roman" pitchFamily="18" charset="0"/>
                <a:cs typeface="Times New Roman" pitchFamily="18" charset="0"/>
              </a:rPr>
              <a:t>Un grand taux de classification et de généralisation par rapport aux méthodes classiques.</a:t>
            </a:r>
          </a:p>
          <a:p>
            <a:pPr lvl="0"/>
            <a:r>
              <a:rPr lang="fr-FR" sz="2400" dirty="0">
                <a:latin typeface="Times New Roman" pitchFamily="18" charset="0"/>
                <a:cs typeface="Times New Roman" pitchFamily="18" charset="0"/>
              </a:rPr>
              <a:t>Elle nécessite moins d’effort pour designer l’architecture adéquate (petit nombre de paramètre à régler ou à estimer).</a:t>
            </a:r>
          </a:p>
          <a:p>
            <a:pPr lvl="0"/>
            <a:r>
              <a:rPr lang="fr-FR" sz="2400" dirty="0">
                <a:latin typeface="Times New Roman" pitchFamily="18" charset="0"/>
                <a:cs typeface="Times New Roman" pitchFamily="18" charset="0"/>
              </a:rPr>
              <a:t>La résolution du problème est convertie en résolution d’un problème quadratique convexe dont la solution est unique et donnée par des méthodes mathématiques classiques de programmation quadratique.</a:t>
            </a:r>
          </a:p>
          <a:p>
            <a:pPr>
              <a:buNone/>
            </a:pPr>
            <a:r>
              <a:rPr lang="fr-FR" sz="2400" dirty="0">
                <a:latin typeface="Times New Roman" pitchFamily="18" charset="0"/>
                <a:cs typeface="Times New Roman" pitchFamily="18" charset="0"/>
              </a:rPr>
              <a:t> </a:t>
            </a:r>
          </a:p>
          <a:p>
            <a:pPr marL="514350" indent="-514350">
              <a:buNone/>
            </a:pPr>
            <a:endParaRPr lang="fr-FR" sz="2400" b="1" u="sng"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17</a:t>
            </a:fld>
            <a:endParaRPr lang="fr-FR"/>
          </a:p>
        </p:txBody>
      </p:sp>
    </p:spTree>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ChangeArrowheads="1"/>
          </p:cNvSpPr>
          <p:nvPr/>
        </p:nvSpPr>
        <p:spPr bwMode="auto">
          <a:xfrm>
            <a:off x="0" y="188640"/>
            <a:ext cx="9036496" cy="4800654"/>
          </a:xfrm>
          <a:prstGeom prst="rect">
            <a:avLst/>
          </a:prstGeom>
          <a:noFill/>
          <a:ln w="9525">
            <a:noFill/>
            <a:miter lim="800000"/>
            <a:headEnd/>
            <a:tailEnd/>
          </a:ln>
          <a:effectLst/>
        </p:spPr>
        <p:txBody>
          <a:bodyPr vert="horz" wrap="square" lIns="885546" tIns="60306" rIns="91440" bIns="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tabLst/>
            </a:pPr>
            <a:r>
              <a:rPr kumimoji="0" lang="fr-FR" sz="3600" b="1" i="0" u="none" strike="noStrike" cap="none" normalizeH="0" baseline="0" dirty="0" smtClean="0">
                <a:ln>
                  <a:noFill/>
                </a:ln>
                <a:solidFill>
                  <a:srgbClr val="FF0000"/>
                </a:solidFill>
                <a:effectLst/>
                <a:latin typeface="Times New Roman" pitchFamily="18" charset="0"/>
                <a:ea typeface="Book Antiqua" pitchFamily="18" charset="0"/>
                <a:cs typeface="Times New Roman" pitchFamily="18" charset="0"/>
              </a:rPr>
              <a:t>2. </a:t>
            </a:r>
            <a:r>
              <a:rPr lang="fr-FR" sz="3600" b="1" u="sng" dirty="0" smtClean="0">
                <a:solidFill>
                  <a:schemeClr val="bg2">
                    <a:lumMod val="50000"/>
                  </a:schemeClr>
                </a:solidFill>
                <a:latin typeface="Times New Roman" pitchFamily="18" charset="0"/>
                <a:cs typeface="Times New Roman" pitchFamily="18" charset="0"/>
              </a:rPr>
              <a:t>Inconvénients :</a:t>
            </a:r>
            <a:endParaRPr kumimoji="0" lang="fr-FR" sz="20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
                <a:srgbClr val="FF0000"/>
              </a:buClr>
              <a:buSzTx/>
              <a:buFont typeface="Wingdings" panose="05000000000000000000" pitchFamily="2" charset="2"/>
              <a:buChar char="v"/>
              <a:tabLst/>
            </a:pPr>
            <a:r>
              <a:rPr kumimoji="0" lang="fr-FR"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Leur</a:t>
            </a:r>
            <a:r>
              <a:rPr lang="fr-FR" sz="2400" dirty="0" smtClean="0">
                <a:solidFill>
                  <a:srgbClr val="000000"/>
                </a:solidFill>
                <a:latin typeface="Times New Roman" pitchFamily="18" charset="0"/>
                <a:ea typeface="Calibri" pitchFamily="34" charset="0"/>
                <a:cs typeface="Times New Roman" pitchFamily="18" charset="0"/>
              </a:rPr>
              <a:t> </a:t>
            </a:r>
            <a:r>
              <a:rPr kumimoji="0" lang="fr-FR"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utilisation des fonctions mathématiques complexes pour la classification des corps.</a:t>
            </a:r>
            <a:endParaRPr kumimoji="0" lang="fr-FR"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
                <a:srgbClr val="FF0000"/>
              </a:buClr>
              <a:buSzTx/>
              <a:buFont typeface="Wingdings" panose="05000000000000000000" pitchFamily="2" charset="2"/>
              <a:buChar char="v"/>
              <a:tabLst/>
            </a:pPr>
            <a:r>
              <a:rPr kumimoji="0" lang="fr-FR" sz="2400" b="0" i="0" u="none" strike="noStrike" cap="none" normalizeH="0" baseline="0" dirty="0" smtClean="0">
                <a:ln>
                  <a:noFill/>
                </a:ln>
                <a:solidFill>
                  <a:schemeClr val="tx1"/>
                </a:solidFill>
                <a:effectLst/>
                <a:latin typeface="Times New Roman" pitchFamily="18" charset="0"/>
                <a:ea typeface="Book Antiqua" pitchFamily="18" charset="0"/>
                <a:cs typeface="Times New Roman" pitchFamily="18" charset="0"/>
              </a:rPr>
              <a:t>L’inconvénient majeur du classificateur SVM est qu’il est désigné ou conçu pour la classification binaire (la séparation entre deux classes une +1 et l’autre -1).</a:t>
            </a:r>
            <a:endParaRPr lang="fr-FR" sz="2400" dirty="0">
              <a:latin typeface="Times New Roman" pitchFamily="18" charset="0"/>
              <a:cs typeface="Times New Roman" pitchFamily="18" charset="0"/>
            </a:endParaRPr>
          </a:p>
          <a:p>
            <a:pPr marL="342900" marR="0" lvl="0" indent="-342900" algn="l" defTabSz="914400" rtl="0" eaLnBrk="0" fontAlgn="base" latinLnBrk="0" hangingPunct="0">
              <a:lnSpc>
                <a:spcPct val="150000"/>
              </a:lnSpc>
              <a:spcBef>
                <a:spcPct val="0"/>
              </a:spcBef>
              <a:spcAft>
                <a:spcPct val="0"/>
              </a:spcAft>
              <a:buClr>
                <a:srgbClr val="FF0000"/>
              </a:buClr>
              <a:buSzTx/>
              <a:buFont typeface="Wingdings" panose="05000000000000000000" pitchFamily="2" charset="2"/>
              <a:buChar char="v"/>
              <a:tabLst/>
            </a:pPr>
            <a:r>
              <a:rPr kumimoji="0" lang="fr-FR" sz="2400" b="0" i="0" u="none" strike="noStrike" cap="none" normalizeH="0" baseline="0" dirty="0" smtClean="0">
                <a:ln>
                  <a:noFill/>
                </a:ln>
                <a:solidFill>
                  <a:srgbClr val="000000"/>
                </a:solidFill>
                <a:effectLst/>
                <a:latin typeface="Times New Roman" pitchFamily="18" charset="0"/>
                <a:ea typeface="Calibri" pitchFamily="34" charset="0"/>
                <a:cs typeface="Times New Roman" pitchFamily="18" charset="0"/>
              </a:rPr>
              <a:t>Pour trouver les meilleurs paramètres, ce type d’algorithmes demande un temps énorme pendant les phases de test.</a:t>
            </a:r>
            <a:endParaRPr kumimoji="0" lang="fr-FR"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CF840C8B-51A1-407E-903B-8DA4EF883696}" type="slidenum">
              <a:rPr lang="fr-FR" smtClean="0"/>
              <a:pPr/>
              <a:t>18</a:t>
            </a:fld>
            <a:endParaRPr lang="fr-F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11560" y="2132856"/>
            <a:ext cx="8208912" cy="1107996"/>
          </a:xfrm>
          <a:prstGeom prst="rect">
            <a:avLst/>
          </a:prstGeom>
          <a:noFill/>
        </p:spPr>
        <p:txBody>
          <a:bodyPr wrap="square" rtlCol="0">
            <a:spAutoFit/>
          </a:bodyPr>
          <a:lstStyle/>
          <a:p>
            <a:pPr algn="ctr"/>
            <a:r>
              <a:rPr lang="fr-FR" sz="6600" b="1" u="sng" dirty="0" smtClean="0">
                <a:solidFill>
                  <a:schemeClr val="bg2">
                    <a:lumMod val="50000"/>
                  </a:schemeClr>
                </a:solidFill>
                <a:effectLst>
                  <a:outerShdw blurRad="31750" dist="25400" dir="5400000" algn="tl" rotWithShape="0">
                    <a:srgbClr val="000000">
                      <a:alpha val="25000"/>
                    </a:srgbClr>
                  </a:outerShdw>
                </a:effectLst>
                <a:latin typeface="Algerian" pitchFamily="82" charset="0"/>
                <a:ea typeface="+mj-ea"/>
                <a:cs typeface="+mj-cs"/>
              </a:rPr>
              <a:t>Cas pratique </a:t>
            </a:r>
          </a:p>
        </p:txBody>
      </p:sp>
      <p:sp>
        <p:nvSpPr>
          <p:cNvPr id="4" name="Espace réservé du numéro de diapositive 3"/>
          <p:cNvSpPr>
            <a:spLocks noGrp="1"/>
          </p:cNvSpPr>
          <p:nvPr>
            <p:ph type="sldNum" sz="quarter" idx="12"/>
          </p:nvPr>
        </p:nvSpPr>
        <p:spPr/>
        <p:txBody>
          <a:bodyPr/>
          <a:lstStyle/>
          <a:p>
            <a:fld id="{CF840C8B-51A1-407E-903B-8DA4EF883696}" type="slidenum">
              <a:rPr lang="fr-FR" smtClean="0"/>
              <a:pPr/>
              <a:t>19</a:t>
            </a:fld>
            <a:endParaRPr lang="fr-F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87624" y="0"/>
            <a:ext cx="6512511" cy="1143000"/>
          </a:xfrm>
        </p:spPr>
        <p:txBody>
          <a:bodyPr/>
          <a:lstStyle/>
          <a:p>
            <a:pPr algn="ctr"/>
            <a:r>
              <a:rPr lang="fr-FR" u="sng" dirty="0" smtClean="0">
                <a:solidFill>
                  <a:schemeClr val="bg2">
                    <a:lumMod val="50000"/>
                  </a:schemeClr>
                </a:solidFill>
                <a:latin typeface="Algerian" pitchFamily="82" charset="0"/>
              </a:rPr>
              <a:t>PLAN DE L’EXPOSE</a:t>
            </a:r>
            <a:endParaRPr lang="fr-FR" dirty="0"/>
          </a:p>
        </p:txBody>
      </p:sp>
      <p:graphicFrame>
        <p:nvGraphicFramePr>
          <p:cNvPr id="6" name="Espace réservé du contenu 5"/>
          <p:cNvGraphicFramePr>
            <a:graphicFrameLocks noGrp="1"/>
          </p:cNvGraphicFramePr>
          <p:nvPr>
            <p:ph sz="quarter" idx="13"/>
            <p:extLst>
              <p:ext uri="{D42A27DB-BD31-4B8C-83A1-F6EECF244321}">
                <p14:modId xmlns:p14="http://schemas.microsoft.com/office/powerpoint/2010/main" val="398207192"/>
              </p:ext>
            </p:extLst>
          </p:nvPr>
        </p:nvGraphicFramePr>
        <p:xfrm>
          <a:off x="1115616" y="1484784"/>
          <a:ext cx="6912768" cy="47525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p:cNvSpPr>
            <a:spLocks noGrp="1"/>
          </p:cNvSpPr>
          <p:nvPr>
            <p:ph type="sldNum" sz="quarter" idx="12"/>
          </p:nvPr>
        </p:nvSpPr>
        <p:spPr/>
        <p:txBody>
          <a:bodyPr/>
          <a:lstStyle/>
          <a:p>
            <a:fld id="{CF840C8B-51A1-407E-903B-8DA4EF883696}" type="slidenum">
              <a:rPr lang="fr-FR" smtClean="0"/>
              <a:pPr/>
              <a:t>2</a:t>
            </a:fld>
            <a:endParaRPr lang="fr-FR"/>
          </a:p>
        </p:txBody>
      </p:sp>
    </p:spTree>
  </p:cSld>
  <p:clrMapOvr>
    <a:masterClrMapping/>
  </p:clrMapOvr>
  <p:transition spd="med">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115616" y="33441"/>
            <a:ext cx="6512511" cy="1143000"/>
          </a:xfrm>
        </p:spPr>
        <p:txBody>
          <a:bodyPr/>
          <a:lstStyle/>
          <a:p>
            <a:pPr algn="ctr"/>
            <a:r>
              <a:rPr lang="fr-FR" dirty="0" smtClean="0">
                <a:latin typeface="Times New Roman" pitchFamily="18" charset="0"/>
                <a:cs typeface="Times New Roman" pitchFamily="18" charset="0"/>
              </a:rPr>
              <a:t> </a:t>
            </a:r>
            <a:r>
              <a:rPr lang="fr-FR" sz="4000" u="sng" dirty="0" smtClean="0">
                <a:solidFill>
                  <a:schemeClr val="bg2">
                    <a:lumMod val="50000"/>
                  </a:schemeClr>
                </a:solidFill>
                <a:latin typeface="Algerian" pitchFamily="82" charset="0"/>
              </a:rPr>
              <a:t>Conclusion</a:t>
            </a:r>
            <a:endParaRPr lang="fr-FR" sz="4000" u="sng" dirty="0">
              <a:solidFill>
                <a:schemeClr val="bg2">
                  <a:lumMod val="50000"/>
                </a:schemeClr>
              </a:solidFill>
              <a:latin typeface="Algerian" pitchFamily="82" charset="0"/>
            </a:endParaRPr>
          </a:p>
        </p:txBody>
      </p:sp>
      <p:sp>
        <p:nvSpPr>
          <p:cNvPr id="3" name="Espace réservé du contenu 2"/>
          <p:cNvSpPr>
            <a:spLocks noGrp="1"/>
          </p:cNvSpPr>
          <p:nvPr>
            <p:ph sz="quarter" idx="13"/>
          </p:nvPr>
        </p:nvSpPr>
        <p:spPr>
          <a:xfrm>
            <a:off x="0" y="980728"/>
            <a:ext cx="9144000" cy="4525963"/>
          </a:xfrm>
        </p:spPr>
        <p:txBody>
          <a:bodyPr>
            <a:normAutofit/>
          </a:bodyPr>
          <a:lstStyle/>
          <a:p>
            <a:pPr>
              <a:buNone/>
            </a:pPr>
            <a:r>
              <a:rPr lang="fr-FR" sz="2400" dirty="0" smtClean="0">
                <a:latin typeface="Times New Roman" pitchFamily="18" charset="0"/>
                <a:cs typeface="Times New Roman" pitchFamily="18" charset="0"/>
              </a:rPr>
              <a:t>   Dans </a:t>
            </a:r>
            <a:r>
              <a:rPr lang="fr-FR" sz="2400" dirty="0">
                <a:latin typeface="Times New Roman" pitchFamily="18" charset="0"/>
                <a:cs typeface="Times New Roman" pitchFamily="18" charset="0"/>
              </a:rPr>
              <a:t>ce rapport, on a tenté de présenter d’une manière simple et complète le concept de système d’apprentissage introduit par Vladimir </a:t>
            </a:r>
            <a:r>
              <a:rPr lang="fr-FR" sz="2400" dirty="0" err="1">
                <a:latin typeface="Times New Roman" pitchFamily="18" charset="0"/>
                <a:cs typeface="Times New Roman" pitchFamily="18" charset="0"/>
              </a:rPr>
              <a:t>Vapnik</a:t>
            </a:r>
            <a:r>
              <a:rPr lang="fr-FR" sz="2400" dirty="0">
                <a:latin typeface="Times New Roman" pitchFamily="18" charset="0"/>
                <a:cs typeface="Times New Roman" pitchFamily="18" charset="0"/>
              </a:rPr>
              <a:t>, les « Support Vecteur </a:t>
            </a:r>
            <a:r>
              <a:rPr lang="fr-FR" sz="2400" dirty="0" smtClean="0">
                <a:latin typeface="Times New Roman" pitchFamily="18" charset="0"/>
                <a:cs typeface="Times New Roman" pitchFamily="18" charset="0"/>
              </a:rPr>
              <a:t>Machine ».</a:t>
            </a:r>
            <a:r>
              <a:rPr lang="fr-FR" sz="2400" dirty="0">
                <a:latin typeface="Times New Roman" pitchFamily="18" charset="0"/>
                <a:cs typeface="Times New Roman" pitchFamily="18" charset="0"/>
              </a:rPr>
              <a:t> </a:t>
            </a:r>
            <a:r>
              <a:rPr lang="fr-FR" sz="2400" dirty="0" smtClean="0">
                <a:latin typeface="Times New Roman" pitchFamily="18" charset="0"/>
                <a:cs typeface="Times New Roman" pitchFamily="18" charset="0"/>
              </a:rPr>
              <a:t>On </a:t>
            </a:r>
            <a:r>
              <a:rPr lang="fr-FR" sz="2400" dirty="0">
                <a:latin typeface="Times New Roman" pitchFamily="18" charset="0"/>
                <a:cs typeface="Times New Roman" pitchFamily="18" charset="0"/>
              </a:rPr>
              <a:t>a donné une vision générale </a:t>
            </a:r>
            <a:r>
              <a:rPr lang="fr-FR" sz="2400" dirty="0" smtClean="0">
                <a:latin typeface="Times New Roman" pitchFamily="18" charset="0"/>
                <a:cs typeface="Times New Roman" pitchFamily="18" charset="0"/>
              </a:rPr>
              <a:t>des SVM.</a:t>
            </a:r>
          </a:p>
          <a:p>
            <a:pPr>
              <a:buNone/>
            </a:pPr>
            <a:r>
              <a:rPr lang="fr-FR" sz="2400" dirty="0" smtClean="0">
                <a:latin typeface="Times New Roman" pitchFamily="18" charset="0"/>
                <a:cs typeface="Times New Roman" pitchFamily="18" charset="0"/>
              </a:rPr>
              <a:t>   Cette </a:t>
            </a:r>
            <a:r>
              <a:rPr lang="fr-FR" sz="2400" dirty="0">
                <a:latin typeface="Times New Roman" pitchFamily="18" charset="0"/>
                <a:cs typeface="Times New Roman" pitchFamily="18" charset="0"/>
              </a:rPr>
              <a:t>méthode de classification est basée sur la recherche d’un hyperplan qui permet de séparer au mieux des ensembles de données. On a exposé les cas linéairement séparables et les cas non linéairement séparables qui nécessitent l’utilisation de fonction noyau (</a:t>
            </a:r>
            <a:r>
              <a:rPr lang="fr-FR" sz="2400" dirty="0" err="1">
                <a:latin typeface="Times New Roman" pitchFamily="18" charset="0"/>
                <a:cs typeface="Times New Roman" pitchFamily="18" charset="0"/>
              </a:rPr>
              <a:t>Kernel</a:t>
            </a:r>
            <a:r>
              <a:rPr lang="fr-FR" sz="2400" dirty="0">
                <a:latin typeface="Times New Roman" pitchFamily="18" charset="0"/>
                <a:cs typeface="Times New Roman" pitchFamily="18" charset="0"/>
              </a:rPr>
              <a:t>) pour changer d’espace. Cette méthode est applicable pour des taches de classification à deux classes, mais il existe des extensions pour la classification multi classes.</a:t>
            </a:r>
          </a:p>
          <a:p>
            <a:pPr>
              <a:buNone/>
            </a:pPr>
            <a:endParaRPr lang="fr-FR" sz="24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20</a:t>
            </a:fld>
            <a:endParaRPr lang="fr-F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93289" y="4372168"/>
            <a:ext cx="7171199" cy="1721128"/>
          </a:xfrm>
        </p:spPr>
        <p:txBody>
          <a:bodyPr/>
          <a:lstStyle/>
          <a:p>
            <a:r>
              <a:rPr lang="fr-FR" dirty="0" smtClean="0"/>
              <a:t>MERCI POUR VOTRE ATTENTION</a:t>
            </a:r>
            <a:endParaRPr lang="fr-FR" dirty="0"/>
          </a:p>
        </p:txBody>
      </p:sp>
      <p:sp>
        <p:nvSpPr>
          <p:cNvPr id="4" name="Espace réservé du numéro de diapositive 3"/>
          <p:cNvSpPr>
            <a:spLocks noGrp="1"/>
          </p:cNvSpPr>
          <p:nvPr>
            <p:ph type="sldNum" sz="quarter" idx="12"/>
          </p:nvPr>
        </p:nvSpPr>
        <p:spPr/>
        <p:txBody>
          <a:bodyPr/>
          <a:lstStyle/>
          <a:p>
            <a:fld id="{CF840C8B-51A1-407E-903B-8DA4EF883696}" type="slidenum">
              <a:rPr lang="fr-FR" smtClean="0"/>
              <a:pPr/>
              <a:t>21</a:t>
            </a:fld>
            <a:endParaRPr lang="fr-FR"/>
          </a:p>
        </p:txBody>
      </p:sp>
    </p:spTree>
    <p:extLst>
      <p:ext uri="{BB962C8B-B14F-4D97-AF65-F5344CB8AC3E}">
        <p14:creationId xmlns:p14="http://schemas.microsoft.com/office/powerpoint/2010/main" val="1185789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normAutofit/>
          </a:bodyPr>
          <a:lstStyle/>
          <a:p>
            <a:pPr algn="ctr"/>
            <a:r>
              <a:rPr lang="fr-FR" u="sng" dirty="0" smtClean="0">
                <a:solidFill>
                  <a:schemeClr val="bg2">
                    <a:lumMod val="50000"/>
                  </a:schemeClr>
                </a:solidFill>
                <a:latin typeface="Algerian" pitchFamily="82" charset="0"/>
              </a:rPr>
              <a:t>INTRODUCTION</a:t>
            </a:r>
            <a:endParaRPr lang="fr-FR" u="sng" dirty="0">
              <a:solidFill>
                <a:schemeClr val="bg2">
                  <a:lumMod val="50000"/>
                </a:schemeClr>
              </a:solidFill>
              <a:latin typeface="Algerian" pitchFamily="82" charset="0"/>
            </a:endParaRPr>
          </a:p>
        </p:txBody>
      </p:sp>
      <p:sp>
        <p:nvSpPr>
          <p:cNvPr id="3" name="Espace réservé du contenu 2"/>
          <p:cNvSpPr>
            <a:spLocks noGrp="1"/>
          </p:cNvSpPr>
          <p:nvPr>
            <p:ph sz="quarter" idx="13"/>
          </p:nvPr>
        </p:nvSpPr>
        <p:spPr>
          <a:xfrm>
            <a:off x="-252536" y="1600200"/>
            <a:ext cx="9396536" cy="4525963"/>
          </a:xfrm>
        </p:spPr>
        <p:txBody>
          <a:bodyPr>
            <a:normAutofit/>
          </a:bodyPr>
          <a:lstStyle/>
          <a:p>
            <a:pPr>
              <a:buNone/>
            </a:pPr>
            <a:r>
              <a:rPr lang="fr-FR" sz="2400" dirty="0" smtClean="0">
                <a:latin typeface="Times New Roman" pitchFamily="18" charset="0"/>
                <a:cs typeface="Times New Roman" pitchFamily="18" charset="0"/>
              </a:rPr>
              <a:t>   L’apprentissage </a:t>
            </a:r>
            <a:r>
              <a:rPr lang="fr-FR" sz="2400" dirty="0">
                <a:latin typeface="Times New Roman" pitchFamily="18" charset="0"/>
                <a:cs typeface="Times New Roman" pitchFamily="18" charset="0"/>
              </a:rPr>
              <a:t>machine basé sur la notion de généralisation à partir d’un grand nombre de données couvre des domaines tels que la reconnaissance de forme et la régression ne cesse d’avoir un développement dans ses méthodes et techniques, ceux-ci ne les a pas empêché de dévoiler des limites qui réduisent leur efficacité face à la complexité des problèmes du domaine, en même temps d’autre méthodes ont été misent en œuvre et dès leur première apparition elles ont surpassé les méthodes existantes, auparavant les SVM sont une de ces nouvelles méthodes largement utilisés récemment. Dans ce qui suit on va présenter ce paradigme. </a:t>
            </a:r>
          </a:p>
          <a:p>
            <a:pPr>
              <a:buNone/>
            </a:pPr>
            <a:r>
              <a:rPr lang="fr-FR" sz="2400" dirty="0">
                <a:latin typeface="Times New Roman" pitchFamily="18" charset="0"/>
                <a:cs typeface="Times New Roman" pitchFamily="18" charset="0"/>
              </a:rPr>
              <a:t> </a:t>
            </a:r>
          </a:p>
          <a:p>
            <a:pPr>
              <a:buNone/>
            </a:pPr>
            <a:endParaRPr lang="fr-FR" sz="24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3</a:t>
            </a:fld>
            <a:endParaRPr lang="fr-FR"/>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67544" y="260648"/>
            <a:ext cx="8229600" cy="1143000"/>
          </a:xfrm>
        </p:spPr>
        <p:txBody>
          <a:bodyPr>
            <a:normAutofit/>
          </a:bodyPr>
          <a:lstStyle/>
          <a:p>
            <a:pPr algn="ctr"/>
            <a:r>
              <a:rPr lang="fr-FR" u="sng" dirty="0" smtClean="0">
                <a:solidFill>
                  <a:schemeClr val="bg2">
                    <a:lumMod val="50000"/>
                  </a:schemeClr>
                </a:solidFill>
                <a:latin typeface="Algerian" pitchFamily="82" charset="0"/>
              </a:rPr>
              <a:t>INTRODUCTION…</a:t>
            </a:r>
            <a:endParaRPr lang="fr-FR" u="sng" dirty="0">
              <a:solidFill>
                <a:schemeClr val="bg2">
                  <a:lumMod val="50000"/>
                </a:schemeClr>
              </a:solidFill>
              <a:latin typeface="Algerian" pitchFamily="82" charset="0"/>
            </a:endParaRPr>
          </a:p>
        </p:txBody>
      </p:sp>
      <p:sp>
        <p:nvSpPr>
          <p:cNvPr id="3" name="Espace réservé du contenu 2"/>
          <p:cNvSpPr>
            <a:spLocks noGrp="1"/>
          </p:cNvSpPr>
          <p:nvPr>
            <p:ph sz="quarter" idx="13"/>
          </p:nvPr>
        </p:nvSpPr>
        <p:spPr>
          <a:xfrm>
            <a:off x="-252536" y="1268760"/>
            <a:ext cx="9577064" cy="4857403"/>
          </a:xfrm>
        </p:spPr>
        <p:txBody>
          <a:bodyPr>
            <a:normAutofit/>
          </a:bodyPr>
          <a:lstStyle/>
          <a:p>
            <a:pPr>
              <a:spcBef>
                <a:spcPct val="0"/>
              </a:spcBef>
              <a:buNone/>
            </a:pPr>
            <a:r>
              <a:rPr lang="fr-FR" sz="2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  </a:t>
            </a:r>
            <a:r>
              <a:rPr lang="fr-FR" sz="2400" b="1" u="sng" dirty="0" smtClean="0">
                <a:solidFill>
                  <a:schemeClr val="bg2">
                    <a:lumMod val="50000"/>
                  </a:schemeClr>
                </a:solidFill>
                <a:effectLst>
                  <a:outerShdw blurRad="31750" dist="25400" dir="5400000" algn="tl" rotWithShape="0">
                    <a:srgbClr val="000000">
                      <a:alpha val="25000"/>
                    </a:srgbClr>
                  </a:outerShdw>
                </a:effectLst>
                <a:latin typeface="Times New Roman" pitchFamily="18" charset="0"/>
                <a:ea typeface="+mj-ea"/>
                <a:cs typeface="Times New Roman" pitchFamily="18" charset="0"/>
              </a:rPr>
              <a:t>Définition: </a:t>
            </a:r>
          </a:p>
          <a:p>
            <a:pPr>
              <a:buNone/>
            </a:pPr>
            <a:r>
              <a:rPr lang="fr-FR" sz="2400" dirty="0" smtClean="0">
                <a:latin typeface="Times New Roman" pitchFamily="18" charset="0"/>
                <a:cs typeface="Times New Roman" pitchFamily="18" charset="0"/>
              </a:rPr>
              <a:t>   Les </a:t>
            </a:r>
            <a:r>
              <a:rPr lang="fr-FR" sz="2400" b="1" dirty="0" smtClean="0">
                <a:latin typeface="Times New Roman" pitchFamily="18" charset="0"/>
                <a:cs typeface="Times New Roman" pitchFamily="18" charset="0"/>
              </a:rPr>
              <a:t>“Support </a:t>
            </a:r>
            <a:r>
              <a:rPr lang="fr-FR" sz="2400" b="1" dirty="0" err="1" smtClean="0">
                <a:latin typeface="Times New Roman" pitchFamily="18" charset="0"/>
                <a:cs typeface="Times New Roman" pitchFamily="18" charset="0"/>
              </a:rPr>
              <a:t>Vector</a:t>
            </a:r>
            <a:r>
              <a:rPr lang="fr-FR" sz="2400" b="1" dirty="0" smtClean="0">
                <a:latin typeface="Times New Roman" pitchFamily="18" charset="0"/>
                <a:cs typeface="Times New Roman" pitchFamily="18" charset="0"/>
              </a:rPr>
              <a:t> Machins” </a:t>
            </a:r>
            <a:r>
              <a:rPr lang="fr-FR" sz="2400" dirty="0" smtClean="0">
                <a:latin typeface="Times New Roman" pitchFamily="18" charset="0"/>
                <a:cs typeface="Times New Roman" pitchFamily="18" charset="0"/>
              </a:rPr>
              <a:t>appelés aussi « maximum </a:t>
            </a:r>
            <a:r>
              <a:rPr lang="fr-FR" sz="2400" dirty="0" err="1" smtClean="0">
                <a:latin typeface="Times New Roman" pitchFamily="18" charset="0"/>
                <a:cs typeface="Times New Roman" pitchFamily="18" charset="0"/>
              </a:rPr>
              <a:t>margin</a:t>
            </a:r>
            <a:r>
              <a:rPr lang="fr-FR" sz="2400" dirty="0" smtClean="0">
                <a:latin typeface="Times New Roman" pitchFamily="18" charset="0"/>
                <a:cs typeface="Times New Roman" pitchFamily="18" charset="0"/>
              </a:rPr>
              <a:t> classifier» (en français machine à vecteur de support ou séparateur à vaste marge) sont des techniques d’apprentissage supervisé basés sur la théorie de l’apprentissage statistique (généralement considérés comme la 1ére réalisation pratique de cette théorie ) et respectant les principes du (SRM) « structural </a:t>
            </a:r>
            <a:r>
              <a:rPr lang="fr-FR" sz="2400" dirty="0" err="1" smtClean="0">
                <a:latin typeface="Times New Roman" pitchFamily="18" charset="0"/>
                <a:cs typeface="Times New Roman" pitchFamily="18" charset="0"/>
              </a:rPr>
              <a:t>risk</a:t>
            </a:r>
            <a:r>
              <a:rPr lang="fr-FR" sz="2400" dirty="0" smtClean="0">
                <a:latin typeface="Times New Roman" pitchFamily="18" charset="0"/>
                <a:cs typeface="Times New Roman" pitchFamily="18" charset="0"/>
              </a:rPr>
              <a:t> </a:t>
            </a:r>
            <a:r>
              <a:rPr lang="fr-FR" sz="2400" dirty="0" err="1" smtClean="0">
                <a:latin typeface="Times New Roman" pitchFamily="18" charset="0"/>
                <a:cs typeface="Times New Roman" pitchFamily="18" charset="0"/>
              </a:rPr>
              <a:t>minimization</a:t>
            </a:r>
            <a:r>
              <a:rPr lang="fr-FR" sz="2400" dirty="0" smtClean="0">
                <a:latin typeface="Times New Roman" pitchFamily="18" charset="0"/>
                <a:cs typeface="Times New Roman" pitchFamily="18" charset="0"/>
              </a:rPr>
              <a:t> » (trouver un séparateur qui minimise la somme de l’erreur de l’apprentissage), un SVM repose sur les 2 notions de vaste marge et fonction </a:t>
            </a:r>
            <a:r>
              <a:rPr lang="fr-FR" sz="2400" dirty="0" err="1" smtClean="0">
                <a:latin typeface="Times New Roman" pitchFamily="18" charset="0"/>
                <a:cs typeface="Times New Roman" pitchFamily="18" charset="0"/>
              </a:rPr>
              <a:t>Kernel</a:t>
            </a:r>
            <a:r>
              <a:rPr lang="fr-FR" sz="2400" dirty="0" smtClean="0">
                <a:latin typeface="Times New Roman" pitchFamily="18" charset="0"/>
                <a:cs typeface="Times New Roman" pitchFamily="18" charset="0"/>
              </a:rPr>
              <a:t>.</a:t>
            </a:r>
            <a:endParaRPr lang="fr-FR" sz="24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4</a:t>
            </a:fld>
            <a:endParaRPr lang="fr-F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0"/>
            <a:ext cx="8229600" cy="1052736"/>
          </a:xfrm>
        </p:spPr>
        <p:txBody>
          <a:bodyPr>
            <a:noAutofit/>
          </a:bodyPr>
          <a:lstStyle/>
          <a:p>
            <a:pPr lvl="0" algn="ctr"/>
            <a:r>
              <a:rPr lang="fr-FR" sz="4000" b="1" u="sng" dirty="0" smtClean="0">
                <a:solidFill>
                  <a:schemeClr val="bg2">
                    <a:lumMod val="50000"/>
                  </a:schemeClr>
                </a:solidFill>
                <a:latin typeface="Algerian" pitchFamily="82" charset="0"/>
                <a:cs typeface="Times New Roman" pitchFamily="18" charset="0"/>
              </a:rPr>
              <a:t>Principe </a:t>
            </a:r>
            <a:r>
              <a:rPr lang="fr-FR" sz="4000" b="1" u="sng" dirty="0">
                <a:solidFill>
                  <a:schemeClr val="bg2">
                    <a:lumMod val="50000"/>
                  </a:schemeClr>
                </a:solidFill>
                <a:latin typeface="Algerian" pitchFamily="82" charset="0"/>
                <a:cs typeface="Times New Roman" pitchFamily="18" charset="0"/>
              </a:rPr>
              <a:t>de fonctionnement général :</a:t>
            </a:r>
            <a:r>
              <a:rPr lang="fr-FR" sz="4000" b="1" dirty="0">
                <a:solidFill>
                  <a:schemeClr val="bg2">
                    <a:lumMod val="50000"/>
                  </a:schemeClr>
                </a:solidFill>
                <a:latin typeface="Algerian" pitchFamily="82" charset="0"/>
                <a:cs typeface="Times New Roman" pitchFamily="18" charset="0"/>
              </a:rPr>
              <a:t/>
            </a:r>
            <a:br>
              <a:rPr lang="fr-FR" sz="4000" b="1" dirty="0">
                <a:solidFill>
                  <a:schemeClr val="bg2">
                    <a:lumMod val="50000"/>
                  </a:schemeClr>
                </a:solidFill>
                <a:latin typeface="Algerian" pitchFamily="82" charset="0"/>
                <a:cs typeface="Times New Roman" pitchFamily="18" charset="0"/>
              </a:rPr>
            </a:br>
            <a:endParaRPr lang="fr-FR" sz="4000"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0" y="1268760"/>
            <a:ext cx="9144000" cy="5472608"/>
          </a:xfrm>
        </p:spPr>
        <p:txBody>
          <a:bodyPr>
            <a:normAutofit/>
          </a:bodyPr>
          <a:lstStyle/>
          <a:p>
            <a:pPr>
              <a:buNone/>
            </a:pPr>
            <a:r>
              <a:rPr lang="fr-FR" sz="2400" dirty="0" smtClean="0">
                <a:latin typeface="Times New Roman" pitchFamily="18" charset="0"/>
                <a:cs typeface="Times New Roman" pitchFamily="18" charset="0"/>
              </a:rPr>
              <a:t>Un </a:t>
            </a:r>
            <a:r>
              <a:rPr lang="fr-FR" sz="2400" dirty="0">
                <a:latin typeface="Times New Roman" pitchFamily="18" charset="0"/>
                <a:cs typeface="Times New Roman" pitchFamily="18" charset="0"/>
              </a:rPr>
              <a:t>SVM, comme </a:t>
            </a:r>
            <a:r>
              <a:rPr lang="fr-FR" sz="2400" dirty="0" smtClean="0">
                <a:latin typeface="Times New Roman" pitchFamily="18" charset="0"/>
                <a:cs typeface="Times New Roman" pitchFamily="18" charset="0"/>
              </a:rPr>
              <a:t>un perceptron</a:t>
            </a:r>
            <a:r>
              <a:rPr lang="fr-FR" sz="2400" dirty="0">
                <a:latin typeface="Times New Roman" pitchFamily="18" charset="0"/>
                <a:cs typeface="Times New Roman" pitchFamily="18" charset="0"/>
              </a:rPr>
              <a:t>, trouve un séparateur linéaire entre les </a:t>
            </a:r>
            <a:r>
              <a:rPr lang="fr-FR" sz="2400" dirty="0" smtClean="0">
                <a:latin typeface="Times New Roman" pitchFamily="18" charset="0"/>
                <a:cs typeface="Times New Roman" pitchFamily="18" charset="0"/>
              </a:rPr>
              <a:t>points de données </a:t>
            </a:r>
            <a:r>
              <a:rPr lang="fr-FR" sz="2400" dirty="0">
                <a:latin typeface="Times New Roman" pitchFamily="18" charset="0"/>
                <a:cs typeface="Times New Roman" pitchFamily="18" charset="0"/>
              </a:rPr>
              <a:t>de deux classes différentes. En général, il peut y avoir plusieurs séparateurs possibles entre les classes (en supposant le problème linéairement séparable) et qu'un </a:t>
            </a:r>
            <a:r>
              <a:rPr lang="fr-FR" sz="2400" dirty="0" smtClean="0">
                <a:latin typeface="Times New Roman" pitchFamily="18" charset="0"/>
                <a:cs typeface="Times New Roman" pitchFamily="18" charset="0"/>
              </a:rPr>
              <a:t>perceptron </a:t>
            </a:r>
            <a:r>
              <a:rPr lang="fr-FR" sz="2400" dirty="0">
                <a:latin typeface="Times New Roman" pitchFamily="18" charset="0"/>
                <a:cs typeface="Times New Roman" pitchFamily="18" charset="0"/>
              </a:rPr>
              <a:t>n'a pas de préférence parmi celles- ci. Dans les SVM, cependant, nous faisons un choix particulier parmi tous les séparateurs possibles : nous voulons celui avec la “marge” maximale</a:t>
            </a:r>
            <a:r>
              <a:rPr lang="fr-FR" sz="2400" dirty="0" smtClean="0">
                <a:latin typeface="Times New Roman" pitchFamily="18" charset="0"/>
                <a:cs typeface="Times New Roman" pitchFamily="18" charset="0"/>
              </a:rPr>
              <a:t>.</a:t>
            </a:r>
          </a:p>
          <a:p>
            <a:pPr>
              <a:buNone/>
            </a:pPr>
            <a:r>
              <a:rPr lang="fr-FR" sz="2400" dirty="0" smtClean="0">
                <a:latin typeface="Times New Roman" pitchFamily="18" charset="0"/>
                <a:cs typeface="Times New Roman" pitchFamily="18" charset="0"/>
              </a:rPr>
              <a:t>Pour ce faire on aura besoin de quelques notion de base comme :</a:t>
            </a:r>
          </a:p>
          <a:p>
            <a:pPr>
              <a:buFont typeface="Wingdings" pitchFamily="2" charset="2"/>
              <a:buChar char="§"/>
            </a:pPr>
            <a:r>
              <a:rPr lang="fr-FR" sz="2400" dirty="0" smtClean="0">
                <a:latin typeface="Times New Roman" pitchFamily="18" charset="0"/>
                <a:cs typeface="Times New Roman" pitchFamily="18" charset="0"/>
              </a:rPr>
              <a:t>L’hyperplan </a:t>
            </a:r>
          </a:p>
          <a:p>
            <a:pPr>
              <a:buFont typeface="Wingdings" pitchFamily="2" charset="2"/>
              <a:buChar char="§"/>
            </a:pPr>
            <a:r>
              <a:rPr lang="fr-FR" sz="2400" dirty="0" smtClean="0">
                <a:latin typeface="Times New Roman" pitchFamily="18" charset="0"/>
                <a:cs typeface="Times New Roman" pitchFamily="18" charset="0"/>
              </a:rPr>
              <a:t>Vecteurs de support </a:t>
            </a:r>
          </a:p>
          <a:p>
            <a:pPr>
              <a:buFont typeface="Wingdings" pitchFamily="2" charset="2"/>
              <a:buChar char="§"/>
            </a:pPr>
            <a:r>
              <a:rPr lang="fr-FR" sz="2400" dirty="0" smtClean="0">
                <a:latin typeface="Times New Roman" pitchFamily="18" charset="0"/>
                <a:cs typeface="Times New Roman" pitchFamily="18" charset="0"/>
              </a:rPr>
              <a:t>Marge maximale</a:t>
            </a:r>
            <a:endParaRPr lang="fr-FR" sz="2400" dirty="0">
              <a:latin typeface="Times New Roman" pitchFamily="18" charset="0"/>
              <a:cs typeface="Times New Roman" pitchFamily="18" charset="0"/>
            </a:endParaRPr>
          </a:p>
          <a:p>
            <a:pPr>
              <a:buNone/>
            </a:pPr>
            <a:endParaRPr lang="fr-FR" sz="24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5</a:t>
            </a:fld>
            <a:endParaRPr lang="fr-FR"/>
          </a:p>
        </p:txBody>
      </p:sp>
    </p:spTree>
  </p:cSld>
  <p:clrMapOvr>
    <a:masterClrMapping/>
  </p:clrMapOvr>
  <p:transition spd="med">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5536" y="116632"/>
            <a:ext cx="8229600" cy="850106"/>
          </a:xfrm>
        </p:spPr>
        <p:txBody>
          <a:bodyPr vert="horz" rtlCol="0" anchor="ctr">
            <a:noAutofit/>
            <a:scene3d>
              <a:camera prst="orthographicFront"/>
              <a:lightRig rig="soft" dir="t"/>
            </a:scene3d>
            <a:sp3d prstMaterial="softEdge">
              <a:bevelT w="25400" h="25400"/>
            </a:sp3d>
          </a:bodyPr>
          <a:lstStyle/>
          <a:p>
            <a:pPr algn="ctr"/>
            <a:r>
              <a:rPr lang="fr-FR" sz="4000" u="sng" dirty="0" smtClean="0">
                <a:solidFill>
                  <a:schemeClr val="bg2">
                    <a:lumMod val="50000"/>
                  </a:schemeClr>
                </a:solidFill>
                <a:latin typeface="Algerian" pitchFamily="82" charset="0"/>
                <a:cs typeface="Times New Roman" pitchFamily="18" charset="0"/>
              </a:rPr>
              <a:t/>
            </a:r>
            <a:br>
              <a:rPr lang="fr-FR" sz="4000" u="sng" dirty="0" smtClean="0">
                <a:solidFill>
                  <a:schemeClr val="bg2">
                    <a:lumMod val="50000"/>
                  </a:schemeClr>
                </a:solidFill>
                <a:latin typeface="Algerian" pitchFamily="82" charset="0"/>
                <a:cs typeface="Times New Roman" pitchFamily="18" charset="0"/>
              </a:rPr>
            </a:br>
            <a:r>
              <a:rPr lang="fr-FR" sz="4000" u="sng" dirty="0" smtClean="0">
                <a:solidFill>
                  <a:schemeClr val="bg2">
                    <a:lumMod val="50000"/>
                  </a:schemeClr>
                </a:solidFill>
                <a:latin typeface="Algerian" pitchFamily="82" charset="0"/>
                <a:cs typeface="Times New Roman" pitchFamily="18" charset="0"/>
              </a:rPr>
              <a:t>Principe de fonctionnement général :</a:t>
            </a:r>
            <a:br>
              <a:rPr lang="fr-FR" sz="4000" u="sng" dirty="0" smtClean="0">
                <a:solidFill>
                  <a:schemeClr val="bg2">
                    <a:lumMod val="50000"/>
                  </a:schemeClr>
                </a:solidFill>
                <a:latin typeface="Algerian" pitchFamily="82" charset="0"/>
                <a:cs typeface="Times New Roman" pitchFamily="18" charset="0"/>
              </a:rPr>
            </a:br>
            <a:endParaRPr lang="fr-FR" sz="4000" u="sng"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8181" y="1196752"/>
            <a:ext cx="9144000" cy="5001419"/>
          </a:xfrm>
        </p:spPr>
        <p:txBody>
          <a:bodyPr>
            <a:noAutofit/>
          </a:bodyPr>
          <a:lstStyle/>
          <a:p>
            <a:pPr>
              <a:buNone/>
            </a:pPr>
            <a:r>
              <a:rPr lang="fr-FR" sz="2000" dirty="0" smtClean="0">
                <a:latin typeface="Times New Roman" pitchFamily="18" charset="0"/>
                <a:cs typeface="Times New Roman" pitchFamily="18" charset="0"/>
              </a:rPr>
              <a:t>   Plaçons-nous </a:t>
            </a:r>
            <a:r>
              <a:rPr lang="fr-FR" sz="2000" dirty="0">
                <a:latin typeface="Times New Roman" pitchFamily="18" charset="0"/>
                <a:cs typeface="Times New Roman" pitchFamily="18" charset="0"/>
              </a:rPr>
              <a:t>dans le cas d’une </a:t>
            </a:r>
            <a:r>
              <a:rPr lang="fr-FR" sz="2000" dirty="0" smtClean="0">
                <a:latin typeface="Times New Roman" pitchFamily="18" charset="0"/>
                <a:cs typeface="Times New Roman" pitchFamily="18" charset="0"/>
              </a:rPr>
              <a:t>classification binaire(c’est-à-dire les </a:t>
            </a:r>
            <a:r>
              <a:rPr lang="fr-FR" sz="2000" dirty="0">
                <a:latin typeface="Times New Roman" pitchFamily="18" charset="0"/>
                <a:cs typeface="Times New Roman" pitchFamily="18" charset="0"/>
              </a:rPr>
              <a:t>exemples à classifier réparties en 2 classes</a:t>
            </a:r>
            <a:r>
              <a:rPr lang="fr-FR" sz="2000" dirty="0" smtClean="0">
                <a:latin typeface="Times New Roman" pitchFamily="18" charset="0"/>
                <a:cs typeface="Times New Roman" pitchFamily="18" charset="0"/>
              </a:rPr>
              <a:t>)</a:t>
            </a:r>
          </a:p>
          <a:p>
            <a:r>
              <a:rPr lang="fr-FR" sz="2000" b="1" u="sng" dirty="0" smtClean="0">
                <a:latin typeface="Times New Roman" pitchFamily="18" charset="0"/>
                <a:cs typeface="Times New Roman" pitchFamily="18" charset="0"/>
              </a:rPr>
              <a:t>Hyperplan</a:t>
            </a:r>
            <a:r>
              <a:rPr lang="fr-FR" sz="2000" b="1" dirty="0" smtClean="0">
                <a:latin typeface="Times New Roman" pitchFamily="18" charset="0"/>
                <a:cs typeface="Times New Roman" pitchFamily="18" charset="0"/>
              </a:rPr>
              <a:t>:</a:t>
            </a:r>
            <a:r>
              <a:rPr lang="fr-FR" sz="2000" dirty="0" smtClean="0">
                <a:latin typeface="Times New Roman" pitchFamily="18" charset="0"/>
                <a:cs typeface="Times New Roman" pitchFamily="18" charset="0"/>
              </a:rPr>
              <a:t> </a:t>
            </a:r>
          </a:p>
          <a:p>
            <a:pPr>
              <a:buNone/>
            </a:pPr>
            <a:r>
              <a:rPr lang="fr-FR" sz="2000" dirty="0" smtClean="0">
                <a:latin typeface="Times New Roman" pitchFamily="18" charset="0"/>
                <a:cs typeface="Times New Roman" pitchFamily="18" charset="0"/>
              </a:rPr>
              <a:t>      On </a:t>
            </a:r>
            <a:r>
              <a:rPr lang="fr-FR" sz="2000" dirty="0">
                <a:latin typeface="Times New Roman" pitchFamily="18" charset="0"/>
                <a:cs typeface="Times New Roman" pitchFamily="18" charset="0"/>
              </a:rPr>
              <a:t>appelle </a:t>
            </a:r>
            <a:r>
              <a:rPr lang="fr-FR" sz="2000" b="1" dirty="0">
                <a:latin typeface="Times New Roman" pitchFamily="18" charset="0"/>
                <a:cs typeface="Times New Roman" pitchFamily="18" charset="0"/>
              </a:rPr>
              <a:t>hyperplan séparateur</a:t>
            </a:r>
            <a:r>
              <a:rPr lang="fr-FR" sz="2000" i="1" dirty="0">
                <a:latin typeface="Times New Roman" pitchFamily="18" charset="0"/>
                <a:cs typeface="Times New Roman" pitchFamily="18" charset="0"/>
              </a:rPr>
              <a:t> </a:t>
            </a:r>
            <a:r>
              <a:rPr lang="fr-FR" sz="2000" dirty="0">
                <a:latin typeface="Times New Roman" pitchFamily="18" charset="0"/>
                <a:cs typeface="Times New Roman" pitchFamily="18" charset="0"/>
              </a:rPr>
              <a:t>un hyperplan qui sépare les deux </a:t>
            </a:r>
            <a:r>
              <a:rPr lang="fr-FR" sz="2000" dirty="0" smtClean="0">
                <a:latin typeface="Times New Roman" pitchFamily="18" charset="0"/>
                <a:cs typeface="Times New Roman" pitchFamily="18" charset="0"/>
              </a:rPr>
              <a:t>classes, en     particulier il sépare </a:t>
            </a:r>
            <a:r>
              <a:rPr lang="fr-FR" sz="2000" dirty="0">
                <a:latin typeface="Times New Roman" pitchFamily="18" charset="0"/>
                <a:cs typeface="Times New Roman" pitchFamily="18" charset="0"/>
              </a:rPr>
              <a:t>leurs points </a:t>
            </a:r>
            <a:r>
              <a:rPr lang="fr-FR" sz="2000" dirty="0" smtClean="0">
                <a:latin typeface="Times New Roman" pitchFamily="18" charset="0"/>
                <a:cs typeface="Times New Roman" pitchFamily="18" charset="0"/>
              </a:rPr>
              <a:t>d’apprentissage.</a:t>
            </a:r>
          </a:p>
          <a:p>
            <a:r>
              <a:rPr lang="fr-FR" sz="2000" b="1" u="sng" dirty="0" smtClean="0">
                <a:latin typeface="Times New Roman" pitchFamily="18" charset="0"/>
                <a:cs typeface="Times New Roman" pitchFamily="18" charset="0"/>
              </a:rPr>
              <a:t>Vecteurs de support</a:t>
            </a:r>
            <a:r>
              <a:rPr lang="fr-FR" sz="2000" b="1" dirty="0" smtClean="0">
                <a:latin typeface="Times New Roman" pitchFamily="18" charset="0"/>
                <a:cs typeface="Times New Roman" pitchFamily="18" charset="0"/>
              </a:rPr>
              <a:t>:</a:t>
            </a:r>
          </a:p>
          <a:p>
            <a:pPr>
              <a:buNone/>
            </a:pPr>
            <a:r>
              <a:rPr lang="fr-FR" sz="2000" dirty="0" smtClean="0">
                <a:latin typeface="Times New Roman" pitchFamily="18" charset="0"/>
                <a:cs typeface="Times New Roman" pitchFamily="18" charset="0"/>
              </a:rPr>
              <a:t>       Pour </a:t>
            </a:r>
            <a:r>
              <a:rPr lang="fr-FR" sz="2000" dirty="0">
                <a:latin typeface="Times New Roman" pitchFamily="18" charset="0"/>
                <a:cs typeface="Times New Roman" pitchFamily="18" charset="0"/>
              </a:rPr>
              <a:t>une tache de détermination de l’hyperplan séparable des SVM est d’utiliser seulement les points les plus proches (i.e. les points de la frontière entre les deux classes des données) parmi l’ensemble total d’apprentissage, ces points sont appelés </a:t>
            </a:r>
            <a:r>
              <a:rPr lang="fr-FR" sz="2000" b="1" dirty="0">
                <a:latin typeface="Times New Roman" pitchFamily="18" charset="0"/>
                <a:cs typeface="Times New Roman" pitchFamily="18" charset="0"/>
              </a:rPr>
              <a:t>vecteurs de support </a:t>
            </a:r>
            <a:r>
              <a:rPr lang="fr-FR" sz="2000" b="1" dirty="0" smtClean="0">
                <a:latin typeface="Times New Roman" pitchFamily="18" charset="0"/>
                <a:cs typeface="Times New Roman" pitchFamily="18" charset="0"/>
              </a:rPr>
              <a:t>.</a:t>
            </a:r>
          </a:p>
          <a:p>
            <a:r>
              <a:rPr lang="fr-FR" sz="2000" b="1" u="sng" dirty="0" smtClean="0">
                <a:latin typeface="Times New Roman" pitchFamily="18" charset="0"/>
                <a:cs typeface="Times New Roman" pitchFamily="18" charset="0"/>
              </a:rPr>
              <a:t>Marge maximale</a:t>
            </a:r>
            <a:r>
              <a:rPr lang="fr-FR" sz="2000" b="1" dirty="0" smtClean="0">
                <a:latin typeface="Times New Roman" pitchFamily="18" charset="0"/>
                <a:cs typeface="Times New Roman" pitchFamily="18" charset="0"/>
              </a:rPr>
              <a:t>:</a:t>
            </a:r>
          </a:p>
          <a:p>
            <a:pPr>
              <a:buNone/>
            </a:pPr>
            <a:r>
              <a:rPr lang="fr-FR" sz="2000" dirty="0" smtClean="0">
                <a:latin typeface="Times New Roman" pitchFamily="18" charset="0"/>
                <a:cs typeface="Times New Roman" pitchFamily="18" charset="0"/>
              </a:rPr>
              <a:t>      Il </a:t>
            </a:r>
            <a:r>
              <a:rPr lang="fr-FR" sz="2000" dirty="0">
                <a:latin typeface="Times New Roman" pitchFamily="18" charset="0"/>
                <a:cs typeface="Times New Roman" pitchFamily="18" charset="0"/>
              </a:rPr>
              <a:t>existe une infinité d’hyperplans capable de séparer parfaitement les deux classes d’exemples. Le principe des SVM est de choisir celui qui va maximiser la distance minimale entre l’hyperplan et les exemples d’apprentissage (i.e. la distance entre l’hyperplan et les vecteurs de support), cette distance est appelée la </a:t>
            </a:r>
            <a:r>
              <a:rPr lang="fr-FR" sz="2000" b="1" dirty="0">
                <a:latin typeface="Times New Roman" pitchFamily="18" charset="0"/>
                <a:cs typeface="Times New Roman" pitchFamily="18" charset="0"/>
              </a:rPr>
              <a:t>marge </a:t>
            </a:r>
          </a:p>
          <a:p>
            <a:pPr>
              <a:buNone/>
            </a:pPr>
            <a:endParaRPr lang="fr-FR" sz="2000" dirty="0">
              <a:latin typeface="Times New Roman" pitchFamily="18" charset="0"/>
              <a:cs typeface="Times New Roman" pitchFamily="18" charset="0"/>
            </a:endParaRPr>
          </a:p>
          <a:p>
            <a:pPr>
              <a:buNone/>
            </a:pPr>
            <a:endParaRPr lang="fr-FR" sz="2000" dirty="0">
              <a:latin typeface="Times New Roman" pitchFamily="18" charset="0"/>
              <a:cs typeface="Times New Roman" pitchFamily="18" charset="0"/>
            </a:endParaRPr>
          </a:p>
        </p:txBody>
      </p:sp>
      <p:sp>
        <p:nvSpPr>
          <p:cNvPr id="5" name="Espace réservé du numéro de diapositive 4"/>
          <p:cNvSpPr>
            <a:spLocks noGrp="1"/>
          </p:cNvSpPr>
          <p:nvPr>
            <p:ph type="sldNum" sz="quarter" idx="12"/>
          </p:nvPr>
        </p:nvSpPr>
        <p:spPr/>
        <p:txBody>
          <a:bodyPr/>
          <a:lstStyle/>
          <a:p>
            <a:fld id="{CF840C8B-51A1-407E-903B-8DA4EF883696}" type="slidenum">
              <a:rPr lang="fr-FR" smtClean="0"/>
              <a:pPr/>
              <a:t>6</a:t>
            </a:fld>
            <a:endParaRPr lang="fr-FR"/>
          </a:p>
        </p:txBody>
      </p:sp>
    </p:spTree>
  </p:cSld>
  <p:clrMapOvr>
    <a:masterClrMapping/>
  </p:clrMapOvr>
  <p:transition spd="med">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29" y="188640"/>
            <a:ext cx="8964488" cy="1143000"/>
          </a:xfrm>
        </p:spPr>
        <p:txBody>
          <a:bodyPr vert="horz" rtlCol="0" anchor="ctr">
            <a:noAutofit/>
            <a:scene3d>
              <a:camera prst="orthographicFront"/>
              <a:lightRig rig="soft" dir="t"/>
            </a:scene3d>
            <a:sp3d prstMaterial="softEdge">
              <a:bevelT w="25400" h="25400"/>
            </a:sp3d>
          </a:bodyPr>
          <a:lstStyle/>
          <a:p>
            <a:pPr algn="ctr"/>
            <a:r>
              <a:rPr lang="fr-FR" sz="4000" u="sng" dirty="0" smtClean="0">
                <a:solidFill>
                  <a:schemeClr val="bg2">
                    <a:lumMod val="50000"/>
                  </a:schemeClr>
                </a:solidFill>
                <a:latin typeface="Algerian" pitchFamily="82" charset="0"/>
                <a:cs typeface="Times New Roman" pitchFamily="18" charset="0"/>
              </a:rPr>
              <a:t>Principe de fonctionnement général :</a:t>
            </a:r>
            <a:endParaRPr lang="fr-FR" sz="4000" u="sng" dirty="0">
              <a:solidFill>
                <a:schemeClr val="bg2">
                  <a:lumMod val="50000"/>
                </a:schemeClr>
              </a:solidFill>
              <a:latin typeface="Algerian" pitchFamily="82" charset="0"/>
              <a:cs typeface="Times New Roman" pitchFamily="18" charset="0"/>
            </a:endParaRPr>
          </a:p>
        </p:txBody>
      </p:sp>
      <p:sp>
        <p:nvSpPr>
          <p:cNvPr id="3" name="Espace réservé du contenu 2"/>
          <p:cNvSpPr>
            <a:spLocks noGrp="1"/>
          </p:cNvSpPr>
          <p:nvPr>
            <p:ph sz="quarter" idx="13"/>
          </p:nvPr>
        </p:nvSpPr>
        <p:spPr>
          <a:xfrm>
            <a:off x="457200" y="1600201"/>
            <a:ext cx="8229600" cy="4205064"/>
          </a:xfrm>
        </p:spPr>
        <p:txBody>
          <a:bodyPr/>
          <a:lstStyle/>
          <a:p>
            <a:pPr lvl="3">
              <a:buNone/>
            </a:pPr>
            <a:endParaRPr lang="fr-FR" dirty="0"/>
          </a:p>
          <a:p>
            <a:pPr>
              <a:buNone/>
            </a:pPr>
            <a:endParaRPr lang="fr-FR" dirty="0"/>
          </a:p>
        </p:txBody>
      </p:sp>
      <p:pic>
        <p:nvPicPr>
          <p:cNvPr id="4" name="Image 3" descr="Capture 1.PNG"/>
          <p:cNvPicPr>
            <a:picLocks noChangeAspect="1"/>
          </p:cNvPicPr>
          <p:nvPr/>
        </p:nvPicPr>
        <p:blipFill>
          <a:blip r:embed="rId2" cstate="print"/>
          <a:srcRect l="1717"/>
          <a:stretch>
            <a:fillRect/>
          </a:stretch>
        </p:blipFill>
        <p:spPr>
          <a:xfrm>
            <a:off x="213176" y="1628800"/>
            <a:ext cx="8463280" cy="4294650"/>
          </a:xfrm>
          <a:prstGeom prst="rect">
            <a:avLst/>
          </a:prstGeom>
        </p:spPr>
      </p:pic>
      <p:sp>
        <p:nvSpPr>
          <p:cNvPr id="7" name="ZoneTexte 6"/>
          <p:cNvSpPr txBox="1"/>
          <p:nvPr/>
        </p:nvSpPr>
        <p:spPr>
          <a:xfrm>
            <a:off x="539552" y="5949280"/>
            <a:ext cx="8424936" cy="646331"/>
          </a:xfrm>
          <a:prstGeom prst="rect">
            <a:avLst/>
          </a:prstGeom>
          <a:noFill/>
        </p:spPr>
        <p:txBody>
          <a:bodyPr wrap="square" rtlCol="0">
            <a:spAutoFit/>
          </a:bodyPr>
          <a:lstStyle/>
          <a:p>
            <a:r>
              <a:rPr lang="fr-FR" b="1" u="sng" dirty="0" smtClean="0">
                <a:latin typeface="Times New Roman" pitchFamily="18" charset="0"/>
                <a:cs typeface="Times New Roman" pitchFamily="18" charset="0"/>
              </a:rPr>
              <a:t>Figure:</a:t>
            </a:r>
            <a:r>
              <a:rPr lang="fr-FR" b="1" dirty="0" smtClean="0">
                <a:latin typeface="Times New Roman" pitchFamily="18" charset="0"/>
                <a:cs typeface="Times New Roman" pitchFamily="18" charset="0"/>
              </a:rPr>
              <a:t> </a:t>
            </a:r>
            <a:r>
              <a:rPr lang="fr-FR" dirty="0">
                <a:latin typeface="Times New Roman" pitchFamily="18" charset="0"/>
                <a:cs typeface="Times New Roman" pitchFamily="18" charset="0"/>
              </a:rPr>
              <a:t>hyperplan optimal, vecteurs de support et marge maximale.</a:t>
            </a:r>
          </a:p>
          <a:p>
            <a:endParaRPr lang="fr-FR" dirty="0">
              <a:latin typeface="Times New Roman" pitchFamily="18" charset="0"/>
              <a:cs typeface="Times New Roman" pitchFamily="18" charset="0"/>
            </a:endParaRPr>
          </a:p>
        </p:txBody>
      </p:sp>
      <p:sp>
        <p:nvSpPr>
          <p:cNvPr id="6" name="Espace réservé du numéro de diapositive 5"/>
          <p:cNvSpPr>
            <a:spLocks noGrp="1"/>
          </p:cNvSpPr>
          <p:nvPr>
            <p:ph type="sldNum" sz="quarter" idx="12"/>
          </p:nvPr>
        </p:nvSpPr>
        <p:spPr/>
        <p:txBody>
          <a:bodyPr/>
          <a:lstStyle/>
          <a:p>
            <a:fld id="{CF840C8B-51A1-407E-903B-8DA4EF883696}" type="slidenum">
              <a:rPr lang="fr-FR" smtClean="0"/>
              <a:pPr/>
              <a:t>7</a:t>
            </a:fld>
            <a:endParaRPr lang="fr-FR"/>
          </a:p>
        </p:txBody>
      </p:sp>
    </p:spTree>
  </p:cSld>
  <p:clrMapOvr>
    <a:masterClrMapping/>
  </p:clrMapOvr>
  <p:transition spd="med">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07504" y="188640"/>
            <a:ext cx="9144000" cy="3785652"/>
          </a:xfrm>
          <a:prstGeom prst="rect">
            <a:avLst/>
          </a:prstGeom>
          <a:noFill/>
        </p:spPr>
        <p:txBody>
          <a:bodyPr wrap="square" rtlCol="0">
            <a:spAutoFit/>
          </a:bodyPr>
          <a:lstStyle/>
          <a:p>
            <a:r>
              <a:rPr lang="fr-FR" sz="2000" dirty="0" smtClean="0">
                <a:latin typeface="Times New Roman" pitchFamily="18" charset="0"/>
                <a:cs typeface="Times New Roman" pitchFamily="18" charset="0"/>
              </a:rPr>
              <a:t>On a en outre quelques propriétés fondamentales aussi à savoir: </a:t>
            </a:r>
          </a:p>
          <a:p>
            <a:pPr lvl="0"/>
            <a:r>
              <a:rPr lang="fr-FR" sz="2000" b="1" dirty="0">
                <a:latin typeface="Times New Roman" pitchFamily="18" charset="0"/>
                <a:cs typeface="Times New Roman" pitchFamily="18" charset="0"/>
              </a:rPr>
              <a:t>Pourquoi maximiser la </a:t>
            </a:r>
            <a:r>
              <a:rPr lang="fr-FR" sz="2000" b="1" dirty="0" smtClean="0">
                <a:latin typeface="Times New Roman" pitchFamily="18" charset="0"/>
                <a:cs typeface="Times New Roman" pitchFamily="18" charset="0"/>
              </a:rPr>
              <a:t>marge? </a:t>
            </a:r>
            <a:endParaRPr lang="fr-FR" sz="2000" b="1" dirty="0">
              <a:latin typeface="Times New Roman" pitchFamily="18" charset="0"/>
              <a:cs typeface="Times New Roman" pitchFamily="18" charset="0"/>
            </a:endParaRPr>
          </a:p>
          <a:p>
            <a:r>
              <a:rPr lang="fr-FR" sz="2000" dirty="0">
                <a:latin typeface="Times New Roman" pitchFamily="18" charset="0"/>
                <a:cs typeface="Times New Roman" pitchFamily="18" charset="0"/>
              </a:rPr>
              <a:t>Intuitivement, le fait d'avoir une marge plus large procure plus de sécurité lorsqu’on classe un nouvel exemple. De plus, si l’on trouve le classificateur qui se comporte le mieux vis-à-vis des données d'apprentissage, il est clair qu’il sera aussi celui qui permettra au mieux de classer les nouveaux </a:t>
            </a:r>
            <a:r>
              <a:rPr lang="fr-FR" sz="2000" dirty="0" smtClean="0">
                <a:latin typeface="Times New Roman" pitchFamily="18" charset="0"/>
                <a:cs typeface="Times New Roman" pitchFamily="18" charset="0"/>
              </a:rPr>
              <a:t>exemples.</a:t>
            </a:r>
          </a:p>
          <a:p>
            <a:pPr lvl="0"/>
            <a:r>
              <a:rPr lang="fr-FR" sz="2000" b="1" u="sng" dirty="0">
                <a:latin typeface="Times New Roman" pitchFamily="18" charset="0"/>
                <a:cs typeface="Times New Roman" pitchFamily="18" charset="0"/>
              </a:rPr>
              <a:t>Linéarité et non-linéarité </a:t>
            </a:r>
            <a:r>
              <a:rPr lang="fr-FR" sz="2000" b="1" dirty="0">
                <a:latin typeface="Times New Roman" pitchFamily="18" charset="0"/>
                <a:cs typeface="Times New Roman" pitchFamily="18" charset="0"/>
              </a:rPr>
              <a:t>:</a:t>
            </a:r>
          </a:p>
          <a:p>
            <a:pPr>
              <a:buFont typeface="Arial" pitchFamily="34" charset="0"/>
              <a:buChar char="•"/>
            </a:pPr>
            <a:r>
              <a:rPr lang="fr-FR" sz="2000" dirty="0">
                <a:latin typeface="Times New Roman" pitchFamily="18" charset="0"/>
                <a:cs typeface="Times New Roman" pitchFamily="18" charset="0"/>
              </a:rPr>
              <a:t>Parmi les modèles des SVM, on constate les cas linéairement séparables et les cas non linéairement séparables. Les premiers sont les plus simples des SVM car ils permettent de trouver facilement le classificateur linéaire</a:t>
            </a:r>
            <a:r>
              <a:rPr lang="fr-FR" sz="2000" dirty="0" smtClean="0">
                <a:latin typeface="Times New Roman" pitchFamily="18" charset="0"/>
                <a:cs typeface="Times New Roman" pitchFamily="18" charset="0"/>
              </a:rPr>
              <a:t>.</a:t>
            </a:r>
          </a:p>
          <a:p>
            <a:r>
              <a:rPr lang="fr-FR" sz="2000" dirty="0" smtClean="0">
                <a:latin typeface="Times New Roman" pitchFamily="18" charset="0"/>
                <a:cs typeface="Times New Roman" pitchFamily="18" charset="0"/>
              </a:rPr>
              <a:t> </a:t>
            </a:r>
          </a:p>
          <a:p>
            <a:endParaRPr lang="fr-FR" sz="2000" dirty="0">
              <a:latin typeface="Times New Roman" pitchFamily="18" charset="0"/>
              <a:cs typeface="Times New Roman" pitchFamily="18" charset="0"/>
            </a:endParaRPr>
          </a:p>
        </p:txBody>
      </p:sp>
      <p:pic>
        <p:nvPicPr>
          <p:cNvPr id="3" name="Image 2" descr="Capture 2.PNG"/>
          <p:cNvPicPr>
            <a:picLocks noChangeAspect="1"/>
          </p:cNvPicPr>
          <p:nvPr/>
        </p:nvPicPr>
        <p:blipFill>
          <a:blip r:embed="rId2" cstate="print"/>
          <a:stretch>
            <a:fillRect/>
          </a:stretch>
        </p:blipFill>
        <p:spPr>
          <a:xfrm>
            <a:off x="413792" y="3501009"/>
            <a:ext cx="8316416" cy="2808311"/>
          </a:xfrm>
          <a:prstGeom prst="rect">
            <a:avLst/>
          </a:prstGeom>
        </p:spPr>
      </p:pic>
      <p:sp>
        <p:nvSpPr>
          <p:cNvPr id="5" name="Espace réservé du numéro de diapositive 4"/>
          <p:cNvSpPr>
            <a:spLocks noGrp="1"/>
          </p:cNvSpPr>
          <p:nvPr>
            <p:ph type="sldNum" sz="quarter" idx="12"/>
          </p:nvPr>
        </p:nvSpPr>
        <p:spPr/>
        <p:txBody>
          <a:bodyPr/>
          <a:lstStyle/>
          <a:p>
            <a:fld id="{CF840C8B-51A1-407E-903B-8DA4EF883696}"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88641"/>
            <a:ext cx="9144000" cy="2554545"/>
          </a:xfrm>
          <a:prstGeom prst="rect">
            <a:avLst/>
          </a:prstGeom>
        </p:spPr>
        <p:txBody>
          <a:bodyPr wrap="square">
            <a:spAutoFit/>
          </a:bodyPr>
          <a:lstStyle/>
          <a:p>
            <a:pPr>
              <a:buFont typeface="Arial" pitchFamily="34" charset="0"/>
              <a:buChar char="•"/>
            </a:pPr>
            <a:r>
              <a:rPr lang="fr-FR" sz="2000" dirty="0" smtClean="0">
                <a:latin typeface="Times New Roman" pitchFamily="18" charset="0"/>
                <a:cs typeface="Times New Roman" pitchFamily="18" charset="0"/>
              </a:rPr>
              <a:t>Pour surmonter les inconvénients des cas non linéairement séparable, l’idée des SVM est de changer l’espace des données. La transformation non linéaire des données peut permettre une séparation linéaire des exemples dans un nouvel espace. On va donc avoir un changement de dimension. Ce nouvel espace est appelé « espace de </a:t>
            </a:r>
            <a:r>
              <a:rPr lang="fr-FR" sz="2000" dirty="0" err="1" smtClean="0">
                <a:latin typeface="Times New Roman" pitchFamily="18" charset="0"/>
                <a:cs typeface="Times New Roman" pitchFamily="18" charset="0"/>
              </a:rPr>
              <a:t>re</a:t>
            </a:r>
            <a:r>
              <a:rPr lang="fr-FR" sz="2000" dirty="0" smtClean="0">
                <a:latin typeface="Times New Roman" pitchFamily="18" charset="0"/>
                <a:cs typeface="Times New Roman" pitchFamily="18" charset="0"/>
              </a:rPr>
              <a:t>-description ».</a:t>
            </a:r>
          </a:p>
          <a:p>
            <a:r>
              <a:rPr lang="fr-FR" sz="2000" dirty="0" smtClean="0">
                <a:latin typeface="Times New Roman" pitchFamily="18" charset="0"/>
                <a:cs typeface="Times New Roman" pitchFamily="18" charset="0"/>
              </a:rPr>
              <a:t>En effet, intuitivement, plus la dimension de l’espace de </a:t>
            </a:r>
            <a:r>
              <a:rPr lang="fr-FR" sz="2000" dirty="0" err="1" smtClean="0">
                <a:latin typeface="Times New Roman" pitchFamily="18" charset="0"/>
                <a:cs typeface="Times New Roman" pitchFamily="18" charset="0"/>
              </a:rPr>
              <a:t>re</a:t>
            </a:r>
            <a:r>
              <a:rPr lang="fr-FR" sz="2000" dirty="0" smtClean="0">
                <a:latin typeface="Times New Roman" pitchFamily="18" charset="0"/>
                <a:cs typeface="Times New Roman" pitchFamily="18" charset="0"/>
              </a:rPr>
              <a:t>-description est grande, plus la probabilité de pouvoir trouver un hyperplan séparateur entre les exemples est élevée. </a:t>
            </a:r>
          </a:p>
          <a:p>
            <a:endParaRPr lang="fr-FR" sz="2000" dirty="0" smtClean="0">
              <a:latin typeface="Times New Roman" pitchFamily="18" charset="0"/>
              <a:cs typeface="Times New Roman" pitchFamily="18" charset="0"/>
            </a:endParaRPr>
          </a:p>
        </p:txBody>
      </p:sp>
      <p:pic>
        <p:nvPicPr>
          <p:cNvPr id="6" name="Image 5" descr="Capture 3.PNG"/>
          <p:cNvPicPr>
            <a:picLocks noChangeAspect="1"/>
          </p:cNvPicPr>
          <p:nvPr/>
        </p:nvPicPr>
        <p:blipFill>
          <a:blip r:embed="rId2" cstate="print"/>
          <a:stretch>
            <a:fillRect/>
          </a:stretch>
        </p:blipFill>
        <p:spPr>
          <a:xfrm>
            <a:off x="1331640" y="2636912"/>
            <a:ext cx="6336704" cy="2088232"/>
          </a:xfrm>
          <a:prstGeom prst="rect">
            <a:avLst/>
          </a:prstGeom>
        </p:spPr>
      </p:pic>
      <p:sp>
        <p:nvSpPr>
          <p:cNvPr id="7" name="Rectangle 6"/>
          <p:cNvSpPr/>
          <p:nvPr/>
        </p:nvSpPr>
        <p:spPr>
          <a:xfrm>
            <a:off x="0" y="4869160"/>
            <a:ext cx="9144000" cy="1323439"/>
          </a:xfrm>
          <a:prstGeom prst="rect">
            <a:avLst/>
          </a:prstGeom>
        </p:spPr>
        <p:txBody>
          <a:bodyPr wrap="square">
            <a:spAutoFit/>
          </a:bodyPr>
          <a:lstStyle/>
          <a:p>
            <a:r>
              <a:rPr lang="fr-FR" sz="2000" dirty="0" smtClean="0">
                <a:latin typeface="Times New Roman" pitchFamily="18" charset="0"/>
                <a:cs typeface="Times New Roman" pitchFamily="18" charset="0"/>
              </a:rPr>
              <a:t>On a donc une transformation d’un problème de séparation non linéaire dans l’espace de représentation en un problème de séparation linéaire dans un espace de </a:t>
            </a:r>
            <a:r>
              <a:rPr lang="fr-FR" sz="2000" dirty="0" err="1" smtClean="0">
                <a:latin typeface="Times New Roman" pitchFamily="18" charset="0"/>
                <a:cs typeface="Times New Roman" pitchFamily="18" charset="0"/>
              </a:rPr>
              <a:t>re</a:t>
            </a:r>
            <a:r>
              <a:rPr lang="fr-FR" sz="2000" dirty="0" smtClean="0">
                <a:latin typeface="Times New Roman" pitchFamily="18" charset="0"/>
                <a:cs typeface="Times New Roman" pitchFamily="18" charset="0"/>
              </a:rPr>
              <a:t>-description de plus grande dimension. </a:t>
            </a:r>
          </a:p>
          <a:p>
            <a:endParaRPr lang="fr-FR" sz="2000" dirty="0">
              <a:latin typeface="Times New Roman" pitchFamily="18" charset="0"/>
              <a:cs typeface="Times New Roman" pitchFamily="18" charset="0"/>
            </a:endParaRPr>
          </a:p>
        </p:txBody>
      </p:sp>
      <p:sp>
        <p:nvSpPr>
          <p:cNvPr id="3" name="Espace réservé du numéro de diapositive 2"/>
          <p:cNvSpPr>
            <a:spLocks noGrp="1"/>
          </p:cNvSpPr>
          <p:nvPr>
            <p:ph type="sldNum" sz="quarter" idx="12"/>
          </p:nvPr>
        </p:nvSpPr>
        <p:spPr/>
        <p:txBody>
          <a:bodyPr/>
          <a:lstStyle/>
          <a:p>
            <a:fld id="{CF840C8B-51A1-407E-903B-8DA4EF883696}" type="slidenum">
              <a:rPr lang="fr-FR" smtClean="0"/>
              <a:pPr/>
              <a:t>9</a:t>
            </a:fld>
            <a:endParaRPr lang="fr-F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illage">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illage">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illage">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823</TotalTime>
  <Words>1605</Words>
  <Application>Microsoft Office PowerPoint</Application>
  <PresentationFormat>Affichage à l'écran (4:3)</PresentationFormat>
  <Paragraphs>121</Paragraphs>
  <Slides>21</Slides>
  <Notes>4</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21</vt:i4>
      </vt:variant>
    </vt:vector>
  </HeadingPairs>
  <TitlesOfParts>
    <vt:vector size="32" baseType="lpstr">
      <vt:lpstr>Algerian</vt:lpstr>
      <vt:lpstr>Arial</vt:lpstr>
      <vt:lpstr>Book Antiqua</vt:lpstr>
      <vt:lpstr>Calibri</vt:lpstr>
      <vt:lpstr>Cambria Math</vt:lpstr>
      <vt:lpstr>Georgia</vt:lpstr>
      <vt:lpstr>Symbol</vt:lpstr>
      <vt:lpstr>Times New Roman</vt:lpstr>
      <vt:lpstr>Trebuchet MS</vt:lpstr>
      <vt:lpstr>Wingdings</vt:lpstr>
      <vt:lpstr>Sillage</vt:lpstr>
      <vt:lpstr>MACHINE A VECTEUR SUPPORT  (SVM)</vt:lpstr>
      <vt:lpstr>PLAN DE L’EXPOSE</vt:lpstr>
      <vt:lpstr>INTRODUCTION</vt:lpstr>
      <vt:lpstr>INTRODUCTION…</vt:lpstr>
      <vt:lpstr>Principe de fonctionnement général : </vt:lpstr>
      <vt:lpstr> Principe de fonctionnement général : </vt:lpstr>
      <vt:lpstr>Principe de fonctionnement général :</vt:lpstr>
      <vt:lpstr>Présentation PowerPoint</vt:lpstr>
      <vt:lpstr>Présentation PowerPoint</vt:lpstr>
      <vt:lpstr>Présentation PowerPoint</vt:lpstr>
      <vt:lpstr>Les classes de SVM</vt:lpstr>
      <vt:lpstr>Présentation PowerPoint</vt:lpstr>
      <vt:lpstr>Présentation PowerPoint</vt:lpstr>
      <vt:lpstr>Présentation PowerPoint</vt:lpstr>
      <vt:lpstr>Présentation PowerPoint</vt:lpstr>
      <vt:lpstr> les domaines d'applications des SVM : </vt:lpstr>
      <vt:lpstr> Les avantages et les inconvénients des SVM : </vt:lpstr>
      <vt:lpstr>Présentation PowerPoint</vt:lpstr>
      <vt:lpstr>Présentation PowerPoint</vt:lpstr>
      <vt:lpstr> Conclusion</vt:lpstr>
      <vt:lpstr>MERCI POUR VOTRE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A VECTEUR SUPPORT  (SVM)</dc:title>
  <dc:creator>SIDIBE</dc:creator>
  <cp:lastModifiedBy>Matec Pro</cp:lastModifiedBy>
  <cp:revision>54</cp:revision>
  <dcterms:created xsi:type="dcterms:W3CDTF">2022-01-15T19:38:50Z</dcterms:created>
  <dcterms:modified xsi:type="dcterms:W3CDTF">2022-11-22T14:33:33Z</dcterms:modified>
</cp:coreProperties>
</file>