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598"/>
    <a:srgbClr val="7F8CA9"/>
    <a:srgbClr val="A5AEC3"/>
    <a:srgbClr val="1366ED"/>
    <a:srgbClr val="2D313A"/>
    <a:srgbClr val="3865C8"/>
    <a:srgbClr val="9CA3B2"/>
    <a:srgbClr val="157FFF"/>
    <a:srgbClr val="CE9178"/>
    <a:srgbClr val="578E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27" autoAdjust="0"/>
    <p:restoredTop sz="94660"/>
  </p:normalViewPr>
  <p:slideViewPr>
    <p:cSldViewPr snapToGrid="0">
      <p:cViewPr varScale="1">
        <p:scale>
          <a:sx n="84" d="100"/>
          <a:sy n="84" d="100"/>
        </p:scale>
        <p:origin x="44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ريحة عنوان">
    <p:bg>
      <p:bgPr>
        <a:solidFill>
          <a:srgbClr val="2D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مجموعة 25"/>
          <p:cNvGrpSpPr/>
          <p:nvPr userDrawn="1"/>
        </p:nvGrpSpPr>
        <p:grpSpPr>
          <a:xfrm>
            <a:off x="11536680" y="562708"/>
            <a:ext cx="655320" cy="6295292"/>
            <a:chOff x="11536680" y="562708"/>
            <a:chExt cx="655320" cy="6295292"/>
          </a:xfrm>
        </p:grpSpPr>
        <p:sp>
          <p:nvSpPr>
            <p:cNvPr id="10" name="مستطيل 9"/>
            <p:cNvSpPr/>
            <p:nvPr userDrawn="1"/>
          </p:nvSpPr>
          <p:spPr>
            <a:xfrm>
              <a:off x="11536680" y="562708"/>
              <a:ext cx="655320" cy="6295292"/>
            </a:xfrm>
            <a:prstGeom prst="rect">
              <a:avLst/>
            </a:prstGeom>
            <a:solidFill>
              <a:srgbClr val="161920"/>
            </a:solidFill>
            <a:ln w="3175">
              <a:solidFill>
                <a:srgbClr val="2D313A"/>
              </a:solidFill>
            </a:ln>
            <a:effectLst>
              <a:outerShdw blurRad="50800" dist="38100" dir="10800000" algn="r" rotWithShape="0">
                <a:srgbClr val="66FFFF">
                  <a:alpha val="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صورة 1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2" y="1500515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  <p:pic>
          <p:nvPicPr>
            <p:cNvPr id="19" name="صورة 1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1" y="2229276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  <p:pic>
          <p:nvPicPr>
            <p:cNvPr id="20" name="صورة 19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1" y="2958037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  <p:pic>
          <p:nvPicPr>
            <p:cNvPr id="21" name="صورة 2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0" y="3686798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0" y="4415559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  <p:pic>
          <p:nvPicPr>
            <p:cNvPr id="23" name="صورة 22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0" y="771754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4" name="صورة 23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6880" y="6400584"/>
              <a:ext cx="308838" cy="308838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grpSp>
        <p:nvGrpSpPr>
          <p:cNvPr id="27" name="مجموعة 26"/>
          <p:cNvGrpSpPr/>
          <p:nvPr userDrawn="1"/>
        </p:nvGrpSpPr>
        <p:grpSpPr>
          <a:xfrm>
            <a:off x="0" y="0"/>
            <a:ext cx="12192000" cy="562708"/>
            <a:chOff x="0" y="0"/>
            <a:chExt cx="12192000" cy="562708"/>
          </a:xfrm>
        </p:grpSpPr>
        <p:sp>
          <p:nvSpPr>
            <p:cNvPr id="9" name="مستطيل 8"/>
            <p:cNvSpPr/>
            <p:nvPr userDrawn="1"/>
          </p:nvSpPr>
          <p:spPr>
            <a:xfrm>
              <a:off x="0" y="0"/>
              <a:ext cx="12192000" cy="562708"/>
            </a:xfrm>
            <a:prstGeom prst="rect">
              <a:avLst/>
            </a:prstGeom>
            <a:solidFill>
              <a:srgbClr val="161920"/>
            </a:solidFill>
            <a:ln w="3175">
              <a:solidFill>
                <a:srgbClr val="2D313A"/>
              </a:solidFill>
            </a:ln>
            <a:effectLst>
              <a:outerShdw blurRad="50800" dist="38100" dir="5400000" algn="t" rotWithShape="0">
                <a:srgbClr val="66FFFF">
                  <a:alpha val="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مستطيل 11"/>
            <p:cNvSpPr/>
            <p:nvPr userDrawn="1"/>
          </p:nvSpPr>
          <p:spPr>
            <a:xfrm>
              <a:off x="67882" y="47713"/>
              <a:ext cx="8572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GB" sz="2400" b="1" dirty="0" smtClean="0">
                  <a:solidFill>
                    <a:srgbClr val="3399FF"/>
                  </a:solidFill>
                  <a:latin typeface="Capsture" pitchFamily="2" charset="0"/>
                  <a:cs typeface="Co Text Light" panose="020B0303060202020204" pitchFamily="34" charset="0"/>
                </a:rPr>
                <a:t>SE</a:t>
              </a:r>
              <a:endParaRPr lang="en-US" sz="2400" b="1" dirty="0">
                <a:solidFill>
                  <a:srgbClr val="3399FF"/>
                </a:solidFill>
                <a:latin typeface="Capsture" pitchFamily="2" charset="0"/>
                <a:cs typeface="Co Text Light" panose="020B0303060202020204" pitchFamily="34" charset="0"/>
              </a:endParaRPr>
            </a:p>
          </p:txBody>
        </p:sp>
        <p:sp>
          <p:nvSpPr>
            <p:cNvPr id="13" name="مستطيل مستدير الزوايا 12"/>
            <p:cNvSpPr/>
            <p:nvPr userDrawn="1"/>
          </p:nvSpPr>
          <p:spPr>
            <a:xfrm>
              <a:off x="3680909" y="127417"/>
              <a:ext cx="4830183" cy="314144"/>
            </a:xfrm>
            <a:prstGeom prst="roundRect">
              <a:avLst>
                <a:gd name="adj" fmla="val 50000"/>
              </a:avLst>
            </a:prstGeom>
            <a:solidFill>
              <a:srgbClr val="9CA3B2">
                <a:alpha val="45098"/>
              </a:srgbClr>
            </a:solidFill>
            <a:ln w="3175">
              <a:solidFill>
                <a:srgbClr val="157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صورة 13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4781" y="123019"/>
              <a:ext cx="233241" cy="233241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15" name="صورة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2398" y="123019"/>
              <a:ext cx="234000" cy="234000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16" name="مستطيل مستدير الزوايا 15"/>
            <p:cNvSpPr/>
            <p:nvPr userDrawn="1"/>
          </p:nvSpPr>
          <p:spPr>
            <a:xfrm>
              <a:off x="10875453" y="212080"/>
              <a:ext cx="273522" cy="6927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صورة 2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427" y="195206"/>
              <a:ext cx="190226" cy="190226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554029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0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7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5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4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0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11D0-7BB4-4531-94C5-B629AD19872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DDAF-50A0-47B4-BD2E-593914EF1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72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مجموعة 21"/>
          <p:cNvGrpSpPr/>
          <p:nvPr/>
        </p:nvGrpSpPr>
        <p:grpSpPr>
          <a:xfrm>
            <a:off x="2023573" y="2224351"/>
            <a:ext cx="8144854" cy="3040653"/>
            <a:chOff x="1945905" y="2224351"/>
            <a:chExt cx="8144854" cy="3040653"/>
          </a:xfrm>
        </p:grpSpPr>
        <p:grpSp>
          <p:nvGrpSpPr>
            <p:cNvPr id="7" name="مجموعة 6"/>
            <p:cNvGrpSpPr/>
            <p:nvPr/>
          </p:nvGrpSpPr>
          <p:grpSpPr>
            <a:xfrm>
              <a:off x="1945905" y="2224351"/>
              <a:ext cx="8144854" cy="1037633"/>
              <a:chOff x="2023573" y="2086094"/>
              <a:chExt cx="8144854" cy="1037633"/>
            </a:xfrm>
          </p:grpSpPr>
          <p:sp>
            <p:nvSpPr>
              <p:cNvPr id="5" name="مستطيل 4"/>
              <p:cNvSpPr/>
              <p:nvPr/>
            </p:nvSpPr>
            <p:spPr>
              <a:xfrm>
                <a:off x="2023573" y="2662062"/>
                <a:ext cx="8144854" cy="461665"/>
              </a:xfrm>
              <a:prstGeom prst="rect">
                <a:avLst/>
              </a:prstGeom>
              <a:solidFill>
                <a:srgbClr val="2D313A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dirty="0" smtClean="0">
                    <a:solidFill>
                      <a:srgbClr val="3399FF"/>
                    </a:solidFill>
                    <a:latin typeface="Co Text Light" panose="020B0303060202020204" pitchFamily="34" charset="0"/>
                    <a:cs typeface="Co Text Light" panose="020B0303060202020204" pitchFamily="34" charset="0"/>
                  </a:rPr>
                  <a:t>Software Engineering</a:t>
                </a:r>
                <a:endParaRPr lang="en-US" sz="2400" dirty="0">
                  <a:solidFill>
                    <a:srgbClr val="3399FF"/>
                  </a:solidFill>
                  <a:latin typeface="Co Text Light" panose="020B0303060202020204" pitchFamily="34" charset="0"/>
                  <a:cs typeface="Co Text Light" panose="020B0303060202020204" pitchFamily="34" charset="0"/>
                </a:endParaRPr>
              </a:p>
            </p:txBody>
          </p:sp>
          <p:sp>
            <p:nvSpPr>
              <p:cNvPr id="6" name="مستطيل 5"/>
              <p:cNvSpPr/>
              <p:nvPr/>
            </p:nvSpPr>
            <p:spPr>
              <a:xfrm>
                <a:off x="2446946" y="2086094"/>
                <a:ext cx="72981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ar-YE" sz="2800" dirty="0" smtClean="0">
                    <a:solidFill>
                      <a:srgbClr val="3399FF"/>
                    </a:solidFill>
                    <a:latin typeface="Ahlan World Arbfonts Medium" pitchFamily="50" charset="-78"/>
                    <a:cs typeface="Ahlan World Arbfonts Medium" pitchFamily="50" charset="-78"/>
                  </a:rPr>
                  <a:t>هـنــدســـــة البـــرمـجـيــــــــــات</a:t>
                </a:r>
                <a:endParaRPr lang="en-US" sz="2800" dirty="0">
                  <a:solidFill>
                    <a:srgbClr val="3399FF"/>
                  </a:solidFill>
                  <a:latin typeface="Ahlan World Arbfonts Medium" pitchFamily="50" charset="-78"/>
                  <a:cs typeface="Ahlan World Arbfonts Medium" pitchFamily="50" charset="-78"/>
                </a:endParaRPr>
              </a:p>
            </p:txBody>
          </p:sp>
        </p:grpSp>
        <p:grpSp>
          <p:nvGrpSpPr>
            <p:cNvPr id="13" name="مجموعة 12"/>
            <p:cNvGrpSpPr/>
            <p:nvPr/>
          </p:nvGrpSpPr>
          <p:grpSpPr>
            <a:xfrm>
              <a:off x="6223668" y="3695284"/>
              <a:ext cx="1947757" cy="1569720"/>
              <a:chOff x="6548062" y="3890613"/>
              <a:chExt cx="1947757" cy="1569720"/>
            </a:xfrm>
          </p:grpSpPr>
          <p:sp>
            <p:nvSpPr>
              <p:cNvPr id="8" name="مستطيل مستدير الزوايا 7"/>
              <p:cNvSpPr/>
              <p:nvPr/>
            </p:nvSpPr>
            <p:spPr>
              <a:xfrm>
                <a:off x="6667019" y="3890613"/>
                <a:ext cx="1828800" cy="1569720"/>
              </a:xfrm>
              <a:prstGeom prst="roundRect">
                <a:avLst>
                  <a:gd name="adj" fmla="val 5936"/>
                </a:avLst>
              </a:prstGeom>
              <a:solidFill>
                <a:srgbClr val="1366ED">
                  <a:alpha val="25098"/>
                </a:srgbClr>
              </a:solidFill>
              <a:ln>
                <a:noFill/>
              </a:ln>
              <a:effectLst>
                <a:outerShdw blurRad="165100" sx="102000" sy="102000" algn="ctr" rotWithShape="0">
                  <a:prstClr val="black">
                    <a:alpha val="2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مربع نص 8"/>
              <p:cNvSpPr txBox="1"/>
              <p:nvPr/>
            </p:nvSpPr>
            <p:spPr>
              <a:xfrm>
                <a:off x="7056042" y="4672610"/>
                <a:ext cx="978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YE" b="1" dirty="0" smtClean="0">
                    <a:solidFill>
                      <a:srgbClr val="9CA3B2"/>
                    </a:solidFill>
                    <a:latin typeface="DIN NEXT™ ARABIC REGULAR" panose="020B0503020203050203" pitchFamily="34" charset="-78"/>
                    <a:cs typeface="B Araz" panose="00000400000000000000" pitchFamily="2" charset="-78"/>
                  </a:rPr>
                  <a:t>مدرس المقرر</a:t>
                </a:r>
                <a:endParaRPr lang="en-US" b="1" dirty="0">
                  <a:solidFill>
                    <a:srgbClr val="9CA3B2"/>
                  </a:solidFill>
                  <a:latin typeface="DIN NEXT™ ARABIC REGULAR" panose="020B0503020203050203" pitchFamily="34" charset="-78"/>
                  <a:cs typeface="B Araz" panose="00000400000000000000" pitchFamily="2" charset="-78"/>
                </a:endParaRPr>
              </a:p>
            </p:txBody>
          </p:sp>
          <p:sp>
            <p:nvSpPr>
              <p:cNvPr id="10" name="مربع نص 9"/>
              <p:cNvSpPr txBox="1"/>
              <p:nvPr/>
            </p:nvSpPr>
            <p:spPr>
              <a:xfrm>
                <a:off x="6548062" y="5021228"/>
                <a:ext cx="1867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ar-YE" dirty="0" smtClean="0">
                    <a:solidFill>
                      <a:srgbClr val="9CA3B2"/>
                    </a:solidFill>
                    <a:latin typeface="Ahlan World Arbfonts Medium" pitchFamily="50" charset="-78"/>
                    <a:cs typeface="Ahlan World Arbfonts Medium" pitchFamily="50" charset="-78"/>
                  </a:rPr>
                  <a:t>م : مالك المصنف</a:t>
                </a:r>
                <a:endParaRPr lang="en-US" dirty="0">
                  <a:solidFill>
                    <a:srgbClr val="9CA3B2"/>
                  </a:solidFill>
                  <a:latin typeface="Ahlan World Arbfonts Medium" pitchFamily="50" charset="-78"/>
                  <a:cs typeface="Ahlan World Arbfonts Medium" pitchFamily="50" charset="-78"/>
                </a:endParaRPr>
              </a:p>
            </p:txBody>
          </p:sp>
          <p:pic>
            <p:nvPicPr>
              <p:cNvPr id="11" name="صورة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5774" y="4150438"/>
                <a:ext cx="571289" cy="571289"/>
              </a:xfrm>
              <a:prstGeom prst="rect">
                <a:avLst/>
              </a:prstGeom>
              <a:effectLst>
                <a:innerShdw blurRad="1257300" dist="2540000" dir="21540000">
                  <a:srgbClr val="9CA3B2"/>
                </a:innerShdw>
              </a:effectLst>
            </p:spPr>
          </p:pic>
        </p:grpSp>
        <p:grpSp>
          <p:nvGrpSpPr>
            <p:cNvPr id="20" name="مجموعة 19"/>
            <p:cNvGrpSpPr/>
            <p:nvPr/>
          </p:nvGrpSpPr>
          <p:grpSpPr>
            <a:xfrm>
              <a:off x="3845907" y="3695284"/>
              <a:ext cx="1907830" cy="1569720"/>
              <a:chOff x="3522057" y="3180934"/>
              <a:chExt cx="1907830" cy="1569720"/>
            </a:xfrm>
          </p:grpSpPr>
          <p:grpSp>
            <p:nvGrpSpPr>
              <p:cNvPr id="14" name="مجموعة 13"/>
              <p:cNvGrpSpPr/>
              <p:nvPr/>
            </p:nvGrpSpPr>
            <p:grpSpPr>
              <a:xfrm>
                <a:off x="3522057" y="3180934"/>
                <a:ext cx="1907830" cy="1569720"/>
                <a:chOff x="6587164" y="3890613"/>
                <a:chExt cx="1907830" cy="1569720"/>
              </a:xfrm>
            </p:grpSpPr>
            <p:sp>
              <p:nvSpPr>
                <p:cNvPr id="15" name="مستطيل مستدير الزوايا 14"/>
                <p:cNvSpPr/>
                <p:nvPr/>
              </p:nvSpPr>
              <p:spPr>
                <a:xfrm>
                  <a:off x="6666194" y="3890613"/>
                  <a:ext cx="1828800" cy="1569720"/>
                </a:xfrm>
                <a:prstGeom prst="roundRect">
                  <a:avLst>
                    <a:gd name="adj" fmla="val 5936"/>
                  </a:avLst>
                </a:prstGeom>
                <a:solidFill>
                  <a:srgbClr val="1366ED">
                    <a:alpha val="25882"/>
                  </a:srgbClr>
                </a:solidFill>
                <a:ln>
                  <a:noFill/>
                </a:ln>
                <a:effectLst>
                  <a:outerShdw blurRad="165100" sx="102000" sy="102000" algn="ctr" rotWithShape="0">
                    <a:prstClr val="black">
                      <a:alpha val="27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مربع نص 15"/>
                <p:cNvSpPr txBox="1"/>
                <p:nvPr/>
              </p:nvSpPr>
              <p:spPr>
                <a:xfrm>
                  <a:off x="7127905" y="4699757"/>
                  <a:ext cx="907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ar-YE" b="1" dirty="0" smtClean="0">
                      <a:solidFill>
                        <a:srgbClr val="9CA3B2"/>
                      </a:solidFill>
                      <a:latin typeface="DIN NEXT™ ARABIC REGULAR" panose="020B0503020203050203" pitchFamily="34" charset="-78"/>
                      <a:cs typeface="B Araz" panose="00000400000000000000" pitchFamily="2" charset="-78"/>
                    </a:rPr>
                    <a:t>تنفيذ الطالب</a:t>
                  </a:r>
                  <a:endParaRPr lang="en-US" b="1" dirty="0">
                    <a:solidFill>
                      <a:srgbClr val="9CA3B2"/>
                    </a:solidFill>
                    <a:latin typeface="DIN NEXT™ ARABIC REGULAR" panose="020B0503020203050203" pitchFamily="34" charset="-78"/>
                    <a:cs typeface="B Araz" panose="00000400000000000000" pitchFamily="2" charset="-78"/>
                  </a:endParaRPr>
                </a:p>
              </p:txBody>
            </p:sp>
            <p:sp>
              <p:nvSpPr>
                <p:cNvPr id="17" name="مربع نص 16"/>
                <p:cNvSpPr txBox="1"/>
                <p:nvPr/>
              </p:nvSpPr>
              <p:spPr>
                <a:xfrm>
                  <a:off x="6587164" y="5021228"/>
                  <a:ext cx="1867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ar-YE" dirty="0" smtClean="0">
                      <a:solidFill>
                        <a:srgbClr val="9CA3B2"/>
                      </a:solidFill>
                      <a:latin typeface="Ahlan World Arbfonts Medium" pitchFamily="50" charset="-78"/>
                      <a:cs typeface="Ahlan World Arbfonts Medium" pitchFamily="50" charset="-78"/>
                    </a:rPr>
                    <a:t>عبدالمجيد العثماني</a:t>
                  </a:r>
                  <a:endParaRPr lang="en-US" dirty="0">
                    <a:solidFill>
                      <a:srgbClr val="9CA3B2"/>
                    </a:solidFill>
                    <a:latin typeface="Ahlan World Arbfonts Medium" pitchFamily="50" charset="-78"/>
                    <a:cs typeface="Ahlan World Arbfonts Medium" pitchFamily="50" charset="-78"/>
                  </a:endParaRPr>
                </a:p>
              </p:txBody>
            </p:sp>
          </p:grpSp>
          <p:pic>
            <p:nvPicPr>
              <p:cNvPr id="19" name="صورة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30111" y="3460042"/>
                <a:ext cx="572400" cy="572400"/>
              </a:xfrm>
              <a:prstGeom prst="rect">
                <a:avLst/>
              </a:prstGeom>
              <a:effectLst>
                <a:innerShdw blurRad="1270000" dist="2540000" dir="21540000">
                  <a:srgbClr val="9CA3B2"/>
                </a:inn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71885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مستطيل 10"/>
          <p:cNvSpPr/>
          <p:nvPr/>
        </p:nvSpPr>
        <p:spPr>
          <a:xfrm>
            <a:off x="758632" y="3114827"/>
            <a:ext cx="86432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branch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738423" y="2389714"/>
            <a:ext cx="101610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checkout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"logout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738423" y="1652262"/>
            <a:ext cx="10274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switch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c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congig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100" b="1" dirty="0">
                <a:solidFill>
                  <a:srgbClr val="00B050"/>
                </a:solidFill>
                <a:cs typeface="Sultan bold" pitchFamily="2" charset="-78"/>
              </a:rPr>
              <a:t>إنشاء فرع جديد</a:t>
            </a:r>
            <a:r>
              <a:rPr lang="ar-YE" sz="1100" dirty="0">
                <a:solidFill>
                  <a:srgbClr val="00B050"/>
                </a:solidFill>
                <a:cs typeface="Sultan bold" pitchFamily="2" charset="-78"/>
              </a:rPr>
              <a:t> و</a:t>
            </a:r>
            <a:r>
              <a:rPr lang="ar-YE" sz="1100" b="1" dirty="0">
                <a:solidFill>
                  <a:srgbClr val="00B050"/>
                </a:solidFill>
                <a:cs typeface="Sultan bold" pitchFamily="2" charset="-78"/>
              </a:rPr>
              <a:t>الانتقال إليه فوراً</a:t>
            </a:r>
            <a:r>
              <a:rPr lang="ar-YE" sz="11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bold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918848" y="3611000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3536" y="3491055"/>
              <a:ext cx="6774387" cy="2219463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050" dirty="0">
                <a:solidFill>
                  <a:srgbClr val="00B050"/>
                </a:solidFill>
                <a:cs typeface="Sultan bold" pitchFamily="2" charset="-78"/>
              </a:rPr>
              <a:t>لإنشاء فرع جديد والتبديل إليه فوراً</a:t>
            </a:r>
            <a:r>
              <a:rPr lang="ar-YE" sz="1050" dirty="0" smtClean="0">
                <a:solidFill>
                  <a:srgbClr val="00B050"/>
                </a:solidFill>
                <a:cs typeface="Sultan bold" pitchFamily="2" charset="-78"/>
              </a:rPr>
              <a:t> 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//</a:t>
            </a:r>
            <a:endParaRPr lang="en-US" sz="1200" dirty="0">
              <a:solidFill>
                <a:srgbClr val="00B050"/>
              </a:solidFill>
              <a:cs typeface="Sultan Medium" pitchFamily="2" charset="-78"/>
            </a:endParaRPr>
          </a:p>
        </p:txBody>
      </p:sp>
      <p:sp>
        <p:nvSpPr>
          <p:cNvPr id="32" name="مستطيل 31"/>
          <p:cNvSpPr/>
          <p:nvPr/>
        </p:nvSpPr>
        <p:spPr>
          <a:xfrm>
            <a:off x="758632" y="2677380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عرض الفروع بالكامل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526" y="4149946"/>
            <a:ext cx="1486029" cy="1851820"/>
          </a:xfrm>
          <a:prstGeom prst="roundRect">
            <a:avLst>
              <a:gd name="adj" fmla="val 6621"/>
            </a:avLst>
          </a:prstGeom>
          <a:ln>
            <a:solidFill>
              <a:srgbClr val="157F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5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1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يعرض قائمة بجميع الملفات التي يتتبعها </a:t>
            </a:r>
            <a:r>
              <a:rPr lang="en-US" sz="1100" dirty="0" smtClean="0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 </a:t>
            </a:r>
            <a:r>
              <a:rPr lang="en-US" sz="1100" dirty="0" err="1" smtClean="0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Git</a:t>
            </a:r>
            <a:r>
              <a:rPr lang="ar-YE" sz="11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حاليا   </a:t>
            </a:r>
            <a:r>
              <a:rPr lang="ar-YE" sz="1100" dirty="0" smtClean="0">
                <a:solidFill>
                  <a:srgbClr val="00B050"/>
                </a:solidFill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610510" y="3127166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3355" y="3525145"/>
              <a:ext cx="6996116" cy="2151283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لدمج التغييرات من فرع آخر في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الفرع الحالي //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738423" y="1652262"/>
            <a:ext cx="83736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merge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login"</a:t>
            </a:r>
          </a:p>
        </p:txBody>
      </p:sp>
      <p:sp>
        <p:nvSpPr>
          <p:cNvPr id="7" name="مستطيل 6"/>
          <p:cNvSpPr/>
          <p:nvPr/>
        </p:nvSpPr>
        <p:spPr>
          <a:xfrm>
            <a:off x="738423" y="2389714"/>
            <a:ext cx="78621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ls-files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800462" y="3945952"/>
            <a:ext cx="8375169" cy="2503923"/>
            <a:chOff x="1599255" y="3026757"/>
            <a:chExt cx="8375169" cy="2503923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498231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2383" y="3581135"/>
              <a:ext cx="8129155" cy="1824912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إظهار الملفات التي لم يتم عمل مراقبه عليها  //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10" name="مستطيل 9"/>
          <p:cNvSpPr/>
          <p:nvPr/>
        </p:nvSpPr>
        <p:spPr>
          <a:xfrm>
            <a:off x="738422" y="1667059"/>
            <a:ext cx="876988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clean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fn</a:t>
            </a:r>
            <a:endParaRPr lang="en-US" sz="16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C:\Users\GoogleTech\Desktop\Software_Engineering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clean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df</a:t>
            </a:r>
            <a:endParaRPr lang="en-US" sz="16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C:\Users\GoogleTech\Desktop\Software_Engineering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restore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"lab1.html"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>
              <a:lnSpc>
                <a:spcPts val="1500"/>
              </a:lnSpc>
            </a:pP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C:\Users\GoogleTech\Desktop\Software_Engineering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restore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.</a:t>
            </a:r>
            <a:endParaRPr lang="en-US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مستطيل 29"/>
          <p:cNvSpPr/>
          <p:nvPr/>
        </p:nvSpPr>
        <p:spPr>
          <a:xfrm>
            <a:off x="738422" y="2051839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لحذف جميع الملفات والمجلدات التي لا يتتبعها </a:t>
            </a:r>
            <a:r>
              <a:rPr lang="en-US" sz="1200" dirty="0" err="1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Git</a:t>
            </a:r>
            <a:r>
              <a:rPr lang="en-US" sz="1200" dirty="0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 </a:t>
            </a:r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وليست جزءاً من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المشروع //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31" name="مستطيل 30"/>
          <p:cNvSpPr/>
          <p:nvPr/>
        </p:nvSpPr>
        <p:spPr>
          <a:xfrm>
            <a:off x="724256" y="2775493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للتراجع عن التغييرات التي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أجريناها </a:t>
            </a:r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على ملف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معين //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11" name="مستطيل 10"/>
          <p:cNvSpPr/>
          <p:nvPr/>
        </p:nvSpPr>
        <p:spPr>
          <a:xfrm>
            <a:off x="7378940" y="3533130"/>
            <a:ext cx="26147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للتراجع عن التغييرات في جميع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الملفات //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6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/>
          <p:cNvSpPr/>
          <p:nvPr/>
        </p:nvSpPr>
        <p:spPr>
          <a:xfrm>
            <a:off x="738423" y="1662885"/>
            <a:ext cx="91766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rm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"lab1.html"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C:\Users\GoogleTech\Desktop\Software_Engineering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git </a:t>
            </a:r>
            <a:r>
              <a:rPr lang="en-US" sz="16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commint</a:t>
            </a:r>
            <a:r>
              <a:rPr lang="en-US" sz="16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m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rm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lab1.html"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38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1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يجب عمل (</a:t>
            </a:r>
            <a:r>
              <a:rPr lang="en-US" sz="1100" dirty="0" err="1" smtClean="0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commint</a:t>
            </a:r>
            <a:r>
              <a:rPr lang="ar-YE" sz="11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) لحفظ التغييرات   </a:t>
            </a:r>
            <a:r>
              <a:rPr lang="ar-YE" sz="1100" dirty="0" smtClean="0">
                <a:solidFill>
                  <a:srgbClr val="00B050"/>
                </a:solidFill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817244" y="3469072"/>
            <a:ext cx="8375169" cy="2281629"/>
            <a:chOff x="1599255" y="3026757"/>
            <a:chExt cx="8375169" cy="2281629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275937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5159" y="3604591"/>
              <a:ext cx="8091946" cy="1495152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لحذف ملف من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المشروع </a:t>
            </a:r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وإخبار </a:t>
            </a:r>
            <a:r>
              <a:rPr lang="en-US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 </a:t>
            </a:r>
            <a:r>
              <a:rPr lang="en-US" sz="1200" dirty="0" err="1" smtClean="0">
                <a:solidFill>
                  <a:srgbClr val="00B050"/>
                </a:solidFill>
                <a:latin typeface="29LT Riwaya" panose="00000500000000000000" pitchFamily="2" charset="-78"/>
                <a:cs typeface="29LT Riwaya" panose="00000500000000000000" pitchFamily="2" charset="-78"/>
              </a:rPr>
              <a:t>Git</a:t>
            </a:r>
            <a:r>
              <a:rPr lang="en-US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 </a:t>
            </a:r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بتتبع عملية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الحذف</a:t>
            </a:r>
            <a:r>
              <a:rPr lang="en-US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//  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51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614405" y="2828368"/>
            <a:ext cx="8375169" cy="2281629"/>
            <a:chOff x="1599255" y="3026757"/>
            <a:chExt cx="8375169" cy="2281629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275937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192" y="3522884"/>
              <a:ext cx="7228446" cy="1731316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لإلغاء تجهيز ملف، أي إزالته من منطقة </a:t>
            </a:r>
            <a:r>
              <a:rPr lang="ar-YE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التجهيز</a:t>
            </a:r>
            <a:r>
              <a:rPr lang="en-US" sz="1200" dirty="0" smtClean="0">
                <a:solidFill>
                  <a:srgbClr val="00B050"/>
                </a:solidFill>
                <a:latin typeface="STV" pitchFamily="2" charset="-78"/>
                <a:cs typeface="STV" pitchFamily="2" charset="-78"/>
              </a:rPr>
              <a:t>//  </a:t>
            </a:r>
            <a:endParaRPr lang="en-US" sz="1200" dirty="0">
              <a:solidFill>
                <a:srgbClr val="00B050"/>
              </a:solidFill>
              <a:latin typeface="STV" pitchFamily="2" charset="-78"/>
              <a:cs typeface="STV" pitchFamily="2" charset="-78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738422" y="1662885"/>
            <a:ext cx="88110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:\Users\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GoogleTech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\Desktop\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Software_Engineering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git</a:t>
            </a:r>
            <a:r>
              <a:rPr lang="en-US" sz="16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smtClean="0">
                <a:solidFill>
                  <a:srgbClr val="9CDCFE"/>
                </a:solidFill>
                <a:latin typeface="Consolas" panose="020B0609020204030204" pitchFamily="49" charset="0"/>
              </a:rPr>
              <a:t>reset</a:t>
            </a:r>
            <a:r>
              <a:rPr lang="en-US" sz="160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"login.html"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مربع نص 29"/>
          <p:cNvSpPr txBox="1"/>
          <p:nvPr/>
        </p:nvSpPr>
        <p:spPr>
          <a:xfrm>
            <a:off x="2938598" y="2108238"/>
            <a:ext cx="2796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YE" sz="1400" dirty="0" smtClean="0">
                <a:solidFill>
                  <a:srgbClr val="578ED1"/>
                </a:solidFill>
                <a:cs typeface="Sultan Medium" pitchFamily="2" charset="-78"/>
              </a:rPr>
              <a:t>أي يتم سحب الملف المحدد من </a:t>
            </a:r>
            <a:r>
              <a:rPr lang="en-US" sz="1400" dirty="0" smtClean="0">
                <a:solidFill>
                  <a:srgbClr val="578ED1"/>
                </a:solidFill>
                <a:cs typeface="Sultan Medium" pitchFamily="2" charset="-78"/>
              </a:rPr>
              <a:t>Stage Area </a:t>
            </a:r>
            <a:endParaRPr lang="en-US" sz="1400" dirty="0">
              <a:solidFill>
                <a:srgbClr val="578ED1"/>
              </a:solidFill>
              <a:cs typeface="Sultan 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018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31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مجموعة 7"/>
          <p:cNvGrpSpPr/>
          <p:nvPr/>
        </p:nvGrpSpPr>
        <p:grpSpPr>
          <a:xfrm>
            <a:off x="2640798" y="1791125"/>
            <a:ext cx="6910405" cy="3275751"/>
            <a:chOff x="2640797" y="2597213"/>
            <a:chExt cx="6910405" cy="3275751"/>
          </a:xfrm>
        </p:grpSpPr>
        <p:sp>
          <p:nvSpPr>
            <p:cNvPr id="4" name="مستطيل 3"/>
            <p:cNvSpPr/>
            <p:nvPr/>
          </p:nvSpPr>
          <p:spPr>
            <a:xfrm>
              <a:off x="4645854" y="2597213"/>
              <a:ext cx="2900293" cy="2215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3800" dirty="0" smtClean="0">
                  <a:solidFill>
                    <a:srgbClr val="3399FF"/>
                  </a:solidFill>
                  <a:latin typeface="Capsture" pitchFamily="2" charset="0"/>
                  <a:cs typeface="Co Text Light" panose="020B0303060202020204" pitchFamily="34" charset="0"/>
                </a:rPr>
                <a:t>SE</a:t>
              </a:r>
              <a:endParaRPr lang="en-US" sz="13800" dirty="0">
                <a:solidFill>
                  <a:srgbClr val="3399FF"/>
                </a:solidFill>
                <a:latin typeface="Capsture" pitchFamily="2" charset="0"/>
                <a:cs typeface="Co Text Light" panose="020B0303060202020204" pitchFamily="34" charset="0"/>
              </a:endParaRPr>
            </a:p>
          </p:txBody>
        </p:sp>
        <p:sp>
          <p:nvSpPr>
            <p:cNvPr id="5" name="مستطيل 4"/>
            <p:cNvSpPr/>
            <p:nvPr/>
          </p:nvSpPr>
          <p:spPr>
            <a:xfrm>
              <a:off x="2640797" y="4422317"/>
              <a:ext cx="691040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000" dirty="0" smtClean="0">
                  <a:solidFill>
                    <a:srgbClr val="3399FF"/>
                  </a:solidFill>
                  <a:latin typeface="Co Text Light" panose="020B0303060202020204" pitchFamily="34" charset="0"/>
                  <a:cs typeface="Co Text Light" panose="020B0303060202020204" pitchFamily="34" charset="0"/>
                </a:rPr>
                <a:t>Software Engineering</a:t>
              </a:r>
              <a:endParaRPr lang="en-US" sz="4000" dirty="0">
                <a:solidFill>
                  <a:srgbClr val="3399FF"/>
                </a:solidFill>
                <a:latin typeface="Co Text Light" panose="020B0303060202020204" pitchFamily="34" charset="0"/>
                <a:cs typeface="Co Text Light" panose="020B0303060202020204" pitchFamily="34" charset="0"/>
              </a:endParaRPr>
            </a:p>
          </p:txBody>
        </p:sp>
        <p:sp>
          <p:nvSpPr>
            <p:cNvPr id="6" name="مستطيل 5"/>
            <p:cNvSpPr/>
            <p:nvPr/>
          </p:nvSpPr>
          <p:spPr>
            <a:xfrm>
              <a:off x="3958517" y="5050151"/>
              <a:ext cx="427496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2800" dirty="0" err="1" smtClean="0">
                  <a:solidFill>
                    <a:srgbClr val="7F8CA9"/>
                  </a:solidFill>
                  <a:latin typeface="Dustismo" panose="02000500000000020004" pitchFamily="2" charset="0"/>
                </a:rPr>
                <a:t>Eng</a:t>
              </a:r>
              <a:r>
                <a:rPr lang="en-US" sz="2800" dirty="0" smtClean="0">
                  <a:solidFill>
                    <a:srgbClr val="7F8CA9"/>
                  </a:solidFill>
                  <a:latin typeface="Dustismo" panose="02000500000000020004" pitchFamily="2" charset="0"/>
                </a:rPr>
                <a:t> : </a:t>
              </a:r>
              <a:r>
                <a:rPr lang="en-US" sz="2800" dirty="0" err="1" smtClean="0">
                  <a:solidFill>
                    <a:srgbClr val="7F8CA9"/>
                  </a:solidFill>
                  <a:latin typeface="Dustismo" panose="02000500000000020004" pitchFamily="2" charset="0"/>
                </a:rPr>
                <a:t>Malek</a:t>
              </a:r>
              <a:r>
                <a:rPr lang="en-US" sz="2800" dirty="0" smtClean="0">
                  <a:solidFill>
                    <a:srgbClr val="7F8CA9"/>
                  </a:solidFill>
                  <a:latin typeface="Dustismo" panose="02000500000000020004" pitchFamily="2" charset="0"/>
                </a:rPr>
                <a:t> </a:t>
              </a:r>
              <a:r>
                <a:rPr lang="en-US" sz="2800" dirty="0" err="1" smtClean="0">
                  <a:solidFill>
                    <a:srgbClr val="7F8CA9"/>
                  </a:solidFill>
                  <a:latin typeface="Dustismo" panose="02000500000000020004" pitchFamily="2" charset="0"/>
                </a:rPr>
                <a:t>Almosanif</a:t>
              </a:r>
              <a:endParaRPr lang="en-US" sz="2800" dirty="0">
                <a:solidFill>
                  <a:srgbClr val="7F8CA9"/>
                </a:solidFill>
                <a:latin typeface="Dustismo" panose="02000500000000020004" pitchFamily="2" charset="0"/>
              </a:endParaRPr>
            </a:p>
          </p:txBody>
        </p:sp>
        <p:sp>
          <p:nvSpPr>
            <p:cNvPr id="7" name="مستطيل 6"/>
            <p:cNvSpPr/>
            <p:nvPr/>
          </p:nvSpPr>
          <p:spPr>
            <a:xfrm>
              <a:off x="2930193" y="5534410"/>
              <a:ext cx="633161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rtl="0"/>
              <a:r>
                <a:rPr lang="en-US" sz="1600" dirty="0" smtClean="0">
                  <a:solidFill>
                    <a:srgbClr val="667598"/>
                  </a:solidFill>
                  <a:latin typeface="Dustismo" panose="02000500000000020004" pitchFamily="2" charset="0"/>
                </a:rPr>
                <a:t>Student : </a:t>
              </a:r>
              <a:r>
                <a:rPr lang="en-US" sz="1600" dirty="0" err="1" smtClean="0">
                  <a:solidFill>
                    <a:srgbClr val="667598"/>
                  </a:solidFill>
                  <a:latin typeface="Dustismo" panose="02000500000000020004" pitchFamily="2" charset="0"/>
                </a:rPr>
                <a:t>Abdulmajeed</a:t>
              </a:r>
              <a:r>
                <a:rPr lang="en-US" sz="1600" dirty="0" smtClean="0">
                  <a:solidFill>
                    <a:srgbClr val="667598"/>
                  </a:solidFill>
                  <a:latin typeface="Dustismo" panose="02000500000000020004" pitchFamily="2" charset="0"/>
                </a:rPr>
                <a:t> Al-</a:t>
              </a:r>
              <a:r>
                <a:rPr lang="en-US" sz="1600" dirty="0" err="1" smtClean="0">
                  <a:solidFill>
                    <a:srgbClr val="667598"/>
                  </a:solidFill>
                  <a:latin typeface="Dustismo" panose="02000500000000020004" pitchFamily="2" charset="0"/>
                </a:rPr>
                <a:t>Othmani</a:t>
              </a:r>
              <a:endParaRPr lang="en-US" sz="1600" dirty="0">
                <a:solidFill>
                  <a:srgbClr val="667598"/>
                </a:solidFill>
                <a:latin typeface="Dustismo" panose="02000500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3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مجموعة 5"/>
          <p:cNvGrpSpPr/>
          <p:nvPr/>
        </p:nvGrpSpPr>
        <p:grpSpPr>
          <a:xfrm>
            <a:off x="0" y="575070"/>
            <a:ext cx="967740" cy="375846"/>
            <a:chOff x="0" y="598516"/>
            <a:chExt cx="967740" cy="375846"/>
          </a:xfrm>
        </p:grpSpPr>
        <p:sp>
          <p:nvSpPr>
            <p:cNvPr id="3" name="مستطيل 2"/>
            <p:cNvSpPr/>
            <p:nvPr/>
          </p:nvSpPr>
          <p:spPr>
            <a:xfrm>
              <a:off x="0" y="598516"/>
              <a:ext cx="967740" cy="375846"/>
            </a:xfrm>
            <a:prstGeom prst="rect">
              <a:avLst/>
            </a:prstGeom>
            <a:solidFill>
              <a:srgbClr val="2D31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مربع نص 4"/>
            <p:cNvSpPr txBox="1"/>
            <p:nvPr/>
          </p:nvSpPr>
          <p:spPr>
            <a:xfrm>
              <a:off x="137160" y="598516"/>
              <a:ext cx="624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578ED1"/>
                  </a:solidFill>
                </a:rPr>
                <a:t>git</a:t>
              </a:r>
              <a:endParaRPr lang="en-US" dirty="0">
                <a:solidFill>
                  <a:srgbClr val="578ED1"/>
                </a:solidFill>
              </a:endParaRPr>
            </a:p>
          </p:txBody>
        </p:sp>
      </p:grp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grpSp>
        <p:nvGrpSpPr>
          <p:cNvPr id="13" name="مجموعة 12"/>
          <p:cNvGrpSpPr/>
          <p:nvPr/>
        </p:nvGrpSpPr>
        <p:grpSpPr>
          <a:xfrm>
            <a:off x="1460309" y="1486278"/>
            <a:ext cx="9854453" cy="4504222"/>
            <a:chOff x="1460309" y="1486278"/>
            <a:chExt cx="9854453" cy="4504222"/>
          </a:xfrm>
        </p:grpSpPr>
        <p:pic>
          <p:nvPicPr>
            <p:cNvPr id="9" name="Picture 4" descr="Git (software) - Wikipedia">
              <a:extLst>
                <a:ext uri="{FF2B5EF4-FFF2-40B4-BE49-F238E27FC236}">
                  <a16:creationId xmlns:a16="http://schemas.microsoft.com/office/drawing/2014/main" id="{66F2A19F-148B-927F-CA92-BB991BDB2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0121165" y="1486278"/>
              <a:ext cx="918053" cy="383287"/>
            </a:xfrm>
            <a:prstGeom prst="rect">
              <a:avLst/>
            </a:prstGeom>
            <a:noFill/>
            <a:ln cap="flat">
              <a:noFill/>
            </a:ln>
            <a:effectLst>
              <a:outerShdw blurRad="63500" sx="102000" sy="102000" algn="ctr" rotWithShape="0">
                <a:srgbClr val="157FFF"/>
              </a:outerShdw>
            </a:effectLst>
          </p:spPr>
        </p:pic>
        <p:sp>
          <p:nvSpPr>
            <p:cNvPr id="10" name="مستطيل 9"/>
            <p:cNvSpPr/>
            <p:nvPr/>
          </p:nvSpPr>
          <p:spPr>
            <a:xfrm>
              <a:off x="1460309" y="2024964"/>
              <a:ext cx="985445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 </a:t>
              </a:r>
              <a:r>
                <a:rPr lang="en-US" sz="1400" b="0" i="0" dirty="0" err="1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Git</a:t>
              </a:r>
              <a:r>
                <a:rPr lang="en-US" sz="1400" dirty="0">
                  <a:solidFill>
                    <a:srgbClr val="00B050"/>
                  </a:solidFill>
                  <a:latin typeface="Arial" panose="020B0604020202020204" pitchFamily="34" charset="0"/>
                  <a:cs typeface="Sultan Medium" pitchFamily="2" charset="-78"/>
                </a:rPr>
                <a:t> </a:t>
              </a:r>
              <a:r>
                <a:rPr lang="en-US" sz="1400" dirty="0" smtClean="0">
                  <a:solidFill>
                    <a:srgbClr val="00B050"/>
                  </a:solidFill>
                  <a:latin typeface="Arial" panose="020B0604020202020204" pitchFamily="34" charset="0"/>
                  <a:cs typeface="Sultan Medium" pitchFamily="2" charset="-78"/>
                </a:rPr>
                <a:t>//</a:t>
              </a:r>
              <a:r>
                <a:rPr lang="ar-YE" sz="14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هو نظام لتتبع التغييرات في الملفات. يعمل على حفظ لقطات</a:t>
              </a:r>
              <a:r>
                <a:rPr lang="en-US" sz="14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(commits) </a:t>
              </a:r>
              <a:r>
                <a:rPr lang="ar-YE" sz="14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للتغييرات التي تجريها على مشروعك. هذا يسمح لك بالعودة إلى أي لقطة سابقة إذا احتجت إلى ذلك.</a:t>
              </a:r>
              <a:endParaRPr lang="en-US" sz="1400" dirty="0">
                <a:solidFill>
                  <a:srgbClr val="00B050"/>
                </a:solidFill>
                <a:cs typeface="Sultan Medium" pitchFamily="2" charset="-78"/>
              </a:endParaRPr>
            </a:p>
          </p:txBody>
        </p:sp>
        <p:sp>
          <p:nvSpPr>
            <p:cNvPr id="11" name="مستطيل 10"/>
            <p:cNvSpPr/>
            <p:nvPr/>
          </p:nvSpPr>
          <p:spPr>
            <a:xfrm>
              <a:off x="2700219" y="2634463"/>
              <a:ext cx="8513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</a:t>
              </a:r>
              <a:r>
                <a:rPr lang="en-US" sz="1200" i="0" dirty="0" err="1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Git</a:t>
              </a: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 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يتيح :</a:t>
              </a:r>
              <a:endPara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pPr>
                <a:lnSpc>
                  <a:spcPct val="200000"/>
                </a:lnSpc>
              </a:pP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تتبع التغييرات: معرفة من قام بتغيير ماذا ومتى.</a:t>
              </a:r>
              <a:endParaRPr lang="en-US" sz="1200" dirty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endParaRPr>
            </a:p>
            <a:p>
              <a:pPr>
                <a:lnSpc>
                  <a:spcPct val="200000"/>
                </a:lnSpc>
              </a:pP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الرجوع إلى الإصدارات السابقة: إذا قمت بتعديل خاطئ، يمكنك العودة إلى إصدار سابق.</a:t>
              </a:r>
            </a:p>
            <a:p>
              <a:pPr>
                <a:lnSpc>
                  <a:spcPct val="200000"/>
                </a:lnSpc>
              </a:pP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التعاون مع الآخرين: يسمح لعدة أشخاص بالعمل على نفس المشروع دون مشاكل.</a:t>
              </a:r>
            </a:p>
            <a:p>
              <a:pPr>
                <a:lnSpc>
                  <a:spcPct val="200000"/>
                </a:lnSpc>
              </a:pP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إدارة الفروع: تقسيم العمل إلى فروع </a:t>
              </a: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(branches)</a:t>
              </a: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مستقلة لتجربة ميزات جديدة أو إصلاح الأخطاء.</a:t>
              </a:r>
              <a:endParaRPr lang="ar-YE" sz="120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</p:txBody>
        </p:sp>
        <p:sp>
          <p:nvSpPr>
            <p:cNvPr id="12" name="مستطيل 11"/>
            <p:cNvSpPr/>
            <p:nvPr/>
          </p:nvSpPr>
          <p:spPr>
            <a:xfrm>
              <a:off x="4176609" y="4605505"/>
              <a:ext cx="691341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أمثلة على الاستخدام:</a:t>
              </a:r>
              <a:endParaRPr lang="en-US" sz="1200" b="1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endParaRPr lang="ar-YE" sz="1200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r>
                <a:rPr lang="en-US" sz="1200" b="1" dirty="0">
                  <a:solidFill>
                    <a:srgbClr val="00B050"/>
                  </a:solidFill>
                  <a:latin typeface="Arial" panose="020B0604020202020204" pitchFamily="34" charset="0"/>
                  <a:cs typeface="Sultan Medium" pitchFamily="2" charset="-78"/>
                </a:rPr>
                <a:t> </a:t>
              </a:r>
              <a:r>
                <a:rPr lang="en-US" sz="12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Sultan Medium" pitchFamily="2" charset="-78"/>
                </a:rPr>
                <a:t>//</a:t>
              </a:r>
              <a:r>
                <a:rPr lang="ar-YE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إدارة مشروع برمجي:</a:t>
              </a:r>
              <a:r>
                <a:rPr lang="ar-YE" sz="12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 تتبع التغييرات في الكود، والتعاون مع فريق العمل، وإصدار إصدارات مختلفة من البرنامج.</a:t>
              </a:r>
              <a:endParaRPr lang="en-US" sz="1200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endParaRPr lang="ar-YE" sz="1200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r>
                <a:rPr lang="en-US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إدارة مشروع وثائقي:</a:t>
              </a:r>
              <a:r>
                <a:rPr lang="ar-YE" sz="12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 تتبع التغييرات في الوثائق، والتعاون في كتابة المحتوى، والرجوع إلى إصدارات سابقة.</a:t>
              </a:r>
              <a:endParaRPr lang="en-US" sz="1200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endParaRPr lang="ar-YE" sz="1200" b="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  <a:p>
              <a:r>
                <a:rPr lang="en-US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//</a:t>
              </a:r>
              <a:r>
                <a:rPr lang="ar-YE" sz="1200" b="1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إدارة مشروع تصميم:</a:t>
              </a:r>
              <a:r>
                <a:rPr lang="ar-YE" sz="1200" b="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 تتبع التغييرات في التصاميم، والتعاون في عملية التصميم، والرجوع إلى إصدارات سابقة.</a:t>
              </a:r>
              <a:endParaRPr lang="ar-YE" sz="1200" b="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</p:txBody>
        </p:sp>
      </p:grpSp>
      <p:pic>
        <p:nvPicPr>
          <p:cNvPr id="15" name="صورة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1" y="693510"/>
            <a:ext cx="123217" cy="123217"/>
          </a:xfrm>
          <a:prstGeom prst="rect">
            <a:avLst/>
          </a:prstGeom>
          <a:effectLst>
            <a:innerShdw blurRad="1270000" dist="2540000" dir="21540000">
              <a:srgbClr val="9CA3B2"/>
            </a:innerShdw>
          </a:effectLst>
        </p:spPr>
      </p:pic>
      <p:sp>
        <p:nvSpPr>
          <p:cNvPr id="16" name="مربع نص 15"/>
          <p:cNvSpPr txBox="1"/>
          <p:nvPr/>
        </p:nvSpPr>
        <p:spPr>
          <a:xfrm>
            <a:off x="1030926" y="567335"/>
            <a:ext cx="62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9CA3B2"/>
                </a:solidFill>
              </a:rPr>
              <a:t>lab1</a:t>
            </a:r>
            <a:endParaRPr lang="en-US" dirty="0">
              <a:solidFill>
                <a:srgbClr val="9CA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grpSp>
        <p:nvGrpSpPr>
          <p:cNvPr id="15" name="مجموعة 14"/>
          <p:cNvGrpSpPr/>
          <p:nvPr/>
        </p:nvGrpSpPr>
        <p:grpSpPr>
          <a:xfrm>
            <a:off x="618339" y="1204547"/>
            <a:ext cx="10264803" cy="794308"/>
            <a:chOff x="618339" y="1204547"/>
            <a:chExt cx="10264803" cy="794308"/>
          </a:xfrm>
        </p:grpSpPr>
        <p:sp>
          <p:nvSpPr>
            <p:cNvPr id="7" name="مستطيل 6"/>
            <p:cNvSpPr/>
            <p:nvPr/>
          </p:nvSpPr>
          <p:spPr>
            <a:xfrm>
              <a:off x="618339" y="1660301"/>
              <a:ext cx="1026480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 C:\Software_Engineering </a:t>
              </a:r>
              <a:r>
                <a:rPr lang="en-US" sz="16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&gt;</a:t>
              </a:r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git</a:t>
              </a:r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config</a:t>
              </a:r>
              <a:r>
                <a:rPr lang="en-US" sz="1600" b="0" dirty="0" smtClean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--</a:t>
              </a:r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global </a:t>
              </a:r>
              <a:r>
                <a:rPr lang="en-US" sz="1600" b="0" dirty="0" smtClean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user</a:t>
              </a:r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sz="1600" b="0" dirty="0" smtClean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US" sz="1600" b="0" dirty="0" smtClean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smtClean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sz="1600" b="0" dirty="0" err="1" smtClean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Abdulmajeed_Alothmani</a:t>
              </a:r>
              <a:r>
                <a:rPr lang="en-US" sz="1600" b="0" dirty="0" smtClean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</a:t>
              </a:r>
              <a:endPara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4" name="مستطيل 13"/>
            <p:cNvSpPr/>
            <p:nvPr/>
          </p:nvSpPr>
          <p:spPr>
            <a:xfrm>
              <a:off x="762000" y="1204547"/>
              <a:ext cx="33400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ar-YE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  تعيين اسم المستخدم  </a:t>
              </a:r>
              <a:r>
                <a:rPr lang="en-US" sz="1200" i="0" dirty="0" smtClean="0">
                  <a:solidFill>
                    <a:srgbClr val="00B050"/>
                  </a:solidFill>
                  <a:effectLst/>
                  <a:latin typeface="Arial" panose="020B0604020202020204" pitchFamily="34" charset="0"/>
                  <a:cs typeface="Sultan Medium" pitchFamily="2" charset="-78"/>
                </a:rPr>
                <a:t>//</a:t>
              </a:r>
              <a:endParaRPr lang="ar-YE" sz="1200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endParaRPr>
            </a:p>
          </p:txBody>
        </p:sp>
      </p:grpSp>
      <p:sp>
        <p:nvSpPr>
          <p:cNvPr id="16" name="مستطيل 15"/>
          <p:cNvSpPr/>
          <p:nvPr/>
        </p:nvSpPr>
        <p:spPr>
          <a:xfrm>
            <a:off x="742800" y="2397271"/>
            <a:ext cx="1374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global 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"abdulmageedalothmani@gmail.com"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35606"/>
            <a:ext cx="3340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تعيين البريد الإلكتروني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599255" y="3386518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9" t="2810" r="32439" b="81879"/>
            <a:stretch/>
          </p:blipFill>
          <p:spPr>
            <a:xfrm>
              <a:off x="1599255" y="3650869"/>
              <a:ext cx="8375169" cy="1062622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مجموعة 25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6" name="مجموعة 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3" name="مستطيل 2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مربع نص 4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5" name="صورة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37232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3340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100" dirty="0" err="1" smtClean="0">
                <a:solidFill>
                  <a:srgbClr val="00B050"/>
                </a:solidFill>
                <a:cs typeface="Sultan Medium" pitchFamily="2" charset="-78"/>
              </a:rPr>
              <a:t>بيعرض</a:t>
            </a:r>
            <a:r>
              <a:rPr lang="ar-YE" sz="1100" dirty="0" smtClean="0">
                <a:solidFill>
                  <a:srgbClr val="00B050"/>
                </a:solidFill>
                <a:cs typeface="Sultan Medium" pitchFamily="2" charset="-78"/>
              </a:rPr>
              <a:t> </a:t>
            </a:r>
            <a:r>
              <a:rPr lang="ar-YE" sz="1100" dirty="0">
                <a:solidFill>
                  <a:srgbClr val="00B050"/>
                </a:solidFill>
                <a:cs typeface="Sultan Medium" pitchFamily="2" charset="-78"/>
              </a:rPr>
              <a:t>حالة الملفات في </a:t>
            </a:r>
            <a:r>
              <a:rPr lang="ar-YE" sz="1100" dirty="0" smtClean="0">
                <a:solidFill>
                  <a:srgbClr val="00B050"/>
                </a:solidFill>
                <a:cs typeface="Sultan Medium" pitchFamily="2" charset="-78"/>
              </a:rPr>
              <a:t>المستودع</a:t>
            </a:r>
            <a:r>
              <a:rPr lang="ar-YE" sz="11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1927041" y="3441803"/>
            <a:ext cx="8583932" cy="2683761"/>
            <a:chOff x="1390492" y="3026757"/>
            <a:chExt cx="8583932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26" t="2884" r="47750" b="74520"/>
            <a:stretch/>
          </p:blipFill>
          <p:spPr>
            <a:xfrm>
              <a:off x="1390492" y="3544936"/>
              <a:ext cx="8342957" cy="1968259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10" name="مستطيل 9"/>
          <p:cNvSpPr/>
          <p:nvPr/>
        </p:nvSpPr>
        <p:spPr>
          <a:xfrm>
            <a:off x="738423" y="1656894"/>
            <a:ext cx="78464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C:\Users\GoogleTech\Desktop\Software_Engineering&gt;git 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</a:t>
            </a:r>
            <a:endParaRPr lang="en-US" sz="16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698230" y="1342657"/>
            <a:ext cx="60643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YE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ب</a:t>
            </a:r>
            <a:r>
              <a:rPr kumimoji="0" lang="ar-SA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يربط مجلد المشروع مع نظام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Git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. </a:t>
            </a:r>
            <a:r>
              <a:rPr lang="ar-YE" altLang="en-US" sz="1100" dirty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rPr>
              <a:t>ب</a:t>
            </a:r>
            <a:r>
              <a:rPr kumimoji="0" lang="ar-SA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يقوم بإنشاء مجلد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cs typeface="Sultan Medium" pitchFamily="2" charset="-78"/>
              </a:rPr>
              <a:t>.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Arial Unicode MS"/>
                <a:cs typeface="Sultan Medium" pitchFamily="2" charset="-78"/>
              </a:rPr>
              <a:t>git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Sultan Medium" pitchFamily="2" charset="-78"/>
              </a:rPr>
              <a:t> </a:t>
            </a:r>
            <a:r>
              <a:rPr kumimoji="0" lang="ar-SA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Sultan Medium" pitchFamily="2" charset="-78"/>
              </a:rPr>
              <a:t>مخفي بداخله جميع ملفات تتبع التغييرات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Sultan Medium" pitchFamily="2" charset="-78"/>
              </a:rPr>
              <a:t>  //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sp>
        <p:nvSpPr>
          <p:cNvPr id="31" name="مستطيل 30"/>
          <p:cNvSpPr/>
          <p:nvPr/>
        </p:nvSpPr>
        <p:spPr>
          <a:xfrm>
            <a:off x="738423" y="2397271"/>
            <a:ext cx="8007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3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ستطيل 2"/>
          <p:cNvSpPr/>
          <p:nvPr/>
        </p:nvSpPr>
        <p:spPr>
          <a:xfrm>
            <a:off x="738423" y="1658776"/>
            <a:ext cx="12563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echo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Softwar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Engineering lab1"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lab1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33400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100" dirty="0" err="1" smtClean="0">
                <a:solidFill>
                  <a:srgbClr val="00B050"/>
                </a:solidFill>
                <a:cs typeface="Sultan Medium" pitchFamily="2" charset="-78"/>
              </a:rPr>
              <a:t>بيعرض</a:t>
            </a:r>
            <a:r>
              <a:rPr lang="ar-YE" sz="1100" dirty="0" smtClean="0">
                <a:solidFill>
                  <a:srgbClr val="00B050"/>
                </a:solidFill>
                <a:cs typeface="Sultan Medium" pitchFamily="2" charset="-78"/>
              </a:rPr>
              <a:t> </a:t>
            </a:r>
            <a:r>
              <a:rPr lang="ar-YE" sz="1100" dirty="0">
                <a:solidFill>
                  <a:srgbClr val="00B050"/>
                </a:solidFill>
                <a:cs typeface="Sultan Medium" pitchFamily="2" charset="-78"/>
              </a:rPr>
              <a:t>حالة الملفات في </a:t>
            </a:r>
            <a:r>
              <a:rPr lang="ar-YE" sz="1100" dirty="0" smtClean="0">
                <a:solidFill>
                  <a:srgbClr val="00B050"/>
                </a:solidFill>
                <a:cs typeface="Sultan Medium" pitchFamily="2" charset="-78"/>
              </a:rPr>
              <a:t>المستودع</a:t>
            </a:r>
            <a:r>
              <a:rPr lang="ar-YE" sz="11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752337" y="1343285"/>
            <a:ext cx="61686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YE" altLang="en-US" sz="1100" dirty="0" smtClean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rPr>
              <a:t>قمت ب</a:t>
            </a:r>
            <a:r>
              <a:rPr lang="ar-SA" altLang="en-US" sz="1100" dirty="0" smtClean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rPr>
              <a:t>أنشأ </a:t>
            </a:r>
            <a:r>
              <a:rPr lang="ar-SA" altLang="en-US" sz="1100" dirty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rPr>
              <a:t>ملف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</a:t>
            </a:r>
            <a:r>
              <a:rPr lang="ar-SA" altLang="en-US" sz="1100" dirty="0" smtClean="0">
                <a:solidFill>
                  <a:srgbClr val="00B050"/>
                </a:solidFill>
                <a:cs typeface="Sultan Medium" pitchFamily="2" charset="-78"/>
              </a:rPr>
              <a:t>يحتوي </a:t>
            </a:r>
            <a:r>
              <a:rPr lang="ar-SA" altLang="en-US" sz="1100" dirty="0">
                <a:solidFill>
                  <a:srgbClr val="00B050"/>
                </a:solidFill>
                <a:cs typeface="Sultan Medium" pitchFamily="2" charset="-78"/>
              </a:rPr>
              <a:t>على نص </a:t>
            </a:r>
            <a:r>
              <a:rPr lang="ar-SA" altLang="en-US" sz="1100" dirty="0" smtClean="0">
                <a:solidFill>
                  <a:srgbClr val="00B050"/>
                </a:solidFill>
                <a:cs typeface="Sultan Medium" pitchFamily="2" charset="-78"/>
              </a:rPr>
              <a:t>بسيط</a:t>
            </a:r>
            <a:r>
              <a:rPr lang="ar-YE" altLang="en-US" sz="1100" dirty="0" smtClean="0">
                <a:solidFill>
                  <a:srgbClr val="00B050"/>
                </a:solidFill>
                <a:latin typeface="Arial" panose="020B0604020202020204" pitchFamily="34" charset="0"/>
                <a:cs typeface="Sultan Medium" pitchFamily="2" charset="-78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cs typeface="Sultan Medium" pitchFamily="2" charset="-78"/>
              </a:rPr>
              <a:t>//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sp>
        <p:nvSpPr>
          <p:cNvPr id="31" name="مستطيل 30"/>
          <p:cNvSpPr/>
          <p:nvPr/>
        </p:nvSpPr>
        <p:spPr>
          <a:xfrm>
            <a:off x="738423" y="2397271"/>
            <a:ext cx="8007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status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مجموعة 8"/>
          <p:cNvGrpSpPr/>
          <p:nvPr/>
        </p:nvGrpSpPr>
        <p:grpSpPr>
          <a:xfrm>
            <a:off x="2060663" y="2951471"/>
            <a:ext cx="8375169" cy="3664721"/>
            <a:chOff x="2135804" y="2951471"/>
            <a:chExt cx="8375169" cy="3664721"/>
          </a:xfrm>
        </p:grpSpPr>
        <p:grpSp>
          <p:nvGrpSpPr>
            <p:cNvPr id="24" name="مجموعة 23"/>
            <p:cNvGrpSpPr/>
            <p:nvPr/>
          </p:nvGrpSpPr>
          <p:grpSpPr>
            <a:xfrm>
              <a:off x="2135804" y="2951471"/>
              <a:ext cx="8375169" cy="3664721"/>
              <a:chOff x="1599255" y="3026757"/>
              <a:chExt cx="8375169" cy="3664721"/>
            </a:xfrm>
          </p:grpSpPr>
          <p:sp>
            <p:nvSpPr>
              <p:cNvPr id="19" name="مستطيل مستدير الزوايا 18"/>
              <p:cNvSpPr/>
              <p:nvPr/>
            </p:nvSpPr>
            <p:spPr>
              <a:xfrm>
                <a:off x="1599255" y="3032449"/>
                <a:ext cx="8375169" cy="3659029"/>
              </a:xfrm>
              <a:prstGeom prst="roundRect">
                <a:avLst>
                  <a:gd name="adj" fmla="val 3082"/>
                </a:avLst>
              </a:prstGeom>
              <a:solidFill>
                <a:srgbClr val="0C0C0C"/>
              </a:solidFill>
              <a:ln>
                <a:noFill/>
              </a:ln>
              <a:effectLst>
                <a:outerShdw blurRad="114300" dist="38100" dir="5400000" algn="t" rotWithShape="0">
                  <a:srgbClr val="157FFF">
                    <a:alpha val="18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صورة 1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t="3039" r="46098" b="85799"/>
              <a:stretch/>
            </p:blipFill>
            <p:spPr>
              <a:xfrm>
                <a:off x="1654971" y="3574639"/>
                <a:ext cx="8319453" cy="969050"/>
              </a:xfrm>
              <a:prstGeom prst="rect">
                <a:avLst/>
              </a:prstGeom>
            </p:spPr>
          </p:pic>
          <p:sp>
            <p:nvSpPr>
              <p:cNvPr id="20" name="مستطيل مستدير الزوايا 19"/>
              <p:cNvSpPr/>
              <p:nvPr/>
            </p:nvSpPr>
            <p:spPr>
              <a:xfrm>
                <a:off x="1599255" y="3026757"/>
                <a:ext cx="8375169" cy="464298"/>
              </a:xfrm>
              <a:prstGeom prst="roundRect">
                <a:avLst>
                  <a:gd name="adj" fmla="val 687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صورة 2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4527" y="3151557"/>
                <a:ext cx="197983" cy="197983"/>
              </a:xfrm>
              <a:prstGeom prst="rect">
                <a:avLst/>
              </a:prstGeom>
              <a:effectLst>
                <a:innerShdw blurRad="1270000" dist="2540000" dir="21540000">
                  <a:srgbClr val="157FFF"/>
                </a:innerShdw>
              </a:effectLst>
            </p:spPr>
          </p:pic>
          <p:pic>
            <p:nvPicPr>
              <p:cNvPr id="22" name="صورة 2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93269" y="3151557"/>
                <a:ext cx="198627" cy="198627"/>
              </a:xfrm>
              <a:prstGeom prst="rect">
                <a:avLst/>
              </a:prstGeom>
              <a:effectLst>
                <a:innerShdw blurRad="1270000" dist="2540000" dir="21540000">
                  <a:srgbClr val="157FFF"/>
                </a:innerShdw>
              </a:effectLst>
            </p:spPr>
          </p:pic>
          <p:sp>
            <p:nvSpPr>
              <p:cNvPr id="23" name="مستطيل مستدير الزوايا 22"/>
              <p:cNvSpPr/>
              <p:nvPr/>
            </p:nvSpPr>
            <p:spPr>
              <a:xfrm>
                <a:off x="8757449" y="3240618"/>
                <a:ext cx="233189" cy="50244"/>
              </a:xfrm>
              <a:prstGeom prst="roundRect">
                <a:avLst>
                  <a:gd name="adj" fmla="val 50000"/>
                </a:avLst>
              </a:prstGeom>
              <a:solidFill>
                <a:srgbClr val="157FFF"/>
              </a:solidFill>
              <a:ln>
                <a:noFill/>
              </a:ln>
              <a:effectLst>
                <a:innerShdw blurRad="1270000" dist="2540000" dir="21540000">
                  <a:srgbClr val="157FFF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صورة 31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0" r="44180" b="72677"/>
            <a:stretch/>
          </p:blipFill>
          <p:spPr>
            <a:xfrm>
              <a:off x="2191520" y="4118119"/>
              <a:ext cx="8319453" cy="2060073"/>
            </a:xfrm>
            <a:prstGeom prst="rect">
              <a:avLst/>
            </a:prstGeom>
          </p:spPr>
        </p:pic>
      </p:grpSp>
      <p:sp>
        <p:nvSpPr>
          <p:cNvPr id="11" name="مربع نص 10"/>
          <p:cNvSpPr txBox="1"/>
          <p:nvPr/>
        </p:nvSpPr>
        <p:spPr>
          <a:xfrm>
            <a:off x="7020351" y="4533514"/>
            <a:ext cx="2796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YE" sz="1400" dirty="0" err="1" smtClean="0">
                <a:solidFill>
                  <a:srgbClr val="578ED1"/>
                </a:solidFill>
                <a:cs typeface="Sultan Medium" pitchFamily="2" charset="-78"/>
              </a:rPr>
              <a:t>بيظهر</a:t>
            </a:r>
            <a:r>
              <a:rPr lang="ar-YE" sz="1400" dirty="0" smtClean="0">
                <a:solidFill>
                  <a:srgbClr val="578ED1"/>
                </a:solidFill>
                <a:cs typeface="Sultan Medium" pitchFamily="2" charset="-78"/>
              </a:rPr>
              <a:t> </a:t>
            </a:r>
            <a:r>
              <a:rPr lang="ar-YE" sz="1400" dirty="0" err="1" smtClean="0">
                <a:solidFill>
                  <a:srgbClr val="578ED1"/>
                </a:solidFill>
                <a:cs typeface="Sultan Medium" pitchFamily="2" charset="-78"/>
              </a:rPr>
              <a:t>ان</a:t>
            </a:r>
            <a:r>
              <a:rPr lang="ar-YE" sz="1400" dirty="0" smtClean="0">
                <a:solidFill>
                  <a:srgbClr val="578ED1"/>
                </a:solidFill>
                <a:cs typeface="Sultan Medium" pitchFamily="2" charset="-78"/>
              </a:rPr>
              <a:t> فيه ملف بس مش مضاف</a:t>
            </a:r>
            <a:endParaRPr lang="en-US" sz="1400" dirty="0">
              <a:solidFill>
                <a:srgbClr val="578ED1"/>
              </a:solidFill>
              <a:cs typeface="Sultan 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313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743959" y="2389714"/>
            <a:ext cx="10683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commit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"Edit lab1 file"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مستطيل 31"/>
          <p:cNvSpPr/>
          <p:nvPr/>
        </p:nvSpPr>
        <p:spPr>
          <a:xfrm>
            <a:off x="-522514" y="1656894"/>
            <a:ext cx="89903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add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 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lab1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.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Sultan Medium" pitchFamily="2" charset="-78"/>
              </a:rPr>
              <a:t>html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  <a:cs typeface="Sultan Medium" pitchFamily="2" charset="-78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dirty="0">
                <a:solidFill>
                  <a:srgbClr val="00B050"/>
                </a:solidFill>
                <a:cs typeface="Sultan Medium" pitchFamily="2" charset="-78"/>
              </a:rPr>
              <a:t>حفظ التغييرات في المستودع المحلي مع رسالة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توظيح</a:t>
            </a:r>
            <a:r>
              <a:rPr lang="ar-YE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857239" y="3140486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22547" r="29026" b="39342"/>
            <a:stretch/>
          </p:blipFill>
          <p:spPr>
            <a:xfrm>
              <a:off x="1667949" y="3535566"/>
              <a:ext cx="7259017" cy="2091046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أضفنا الملف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لل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ـ </a:t>
            </a:r>
            <a:r>
              <a:rPr lang="en-US" sz="1200" dirty="0">
                <a:solidFill>
                  <a:srgbClr val="00B050"/>
                </a:solidFill>
                <a:cs typeface="Sultan Medium" pitchFamily="2" charset="-78"/>
              </a:rPr>
              <a:t>staging </a:t>
            </a:r>
            <a:r>
              <a:rPr lang="en-US" sz="1200" dirty="0" smtClean="0">
                <a:solidFill>
                  <a:srgbClr val="00B050"/>
                </a:solidFill>
                <a:cs typeface="Sultan Medium" pitchFamily="2" charset="-78"/>
              </a:rPr>
              <a:t>area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، مما يعني أنه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بنجهّزه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لل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ـ </a:t>
            </a:r>
            <a:r>
              <a:rPr lang="en-US" sz="1200" dirty="0" smtClean="0">
                <a:solidFill>
                  <a:srgbClr val="00B050"/>
                </a:solidFill>
                <a:cs typeface="Sultan Medium" pitchFamily="2" charset="-78"/>
              </a:rPr>
              <a:t>commit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// </a:t>
            </a:r>
            <a:endParaRPr lang="en-US" sz="1200" dirty="0">
              <a:solidFill>
                <a:srgbClr val="00B050"/>
              </a:solidFill>
              <a:cs typeface="Sultan Medium" pitchFamily="2" charset="-78"/>
            </a:endParaRPr>
          </a:p>
        </p:txBody>
      </p:sp>
      <p:sp>
        <p:nvSpPr>
          <p:cNvPr id="33" name="مربع نص 32"/>
          <p:cNvSpPr txBox="1"/>
          <p:nvPr/>
        </p:nvSpPr>
        <p:spPr>
          <a:xfrm>
            <a:off x="4513980" y="4387041"/>
            <a:ext cx="2796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YE" sz="1400" dirty="0" err="1" smtClean="0">
                <a:solidFill>
                  <a:srgbClr val="578ED1"/>
                </a:solidFill>
                <a:cs typeface="Sultan Medium" pitchFamily="2" charset="-78"/>
              </a:rPr>
              <a:t>بيظهر</a:t>
            </a:r>
            <a:r>
              <a:rPr lang="ar-YE" sz="1400" dirty="0" smtClean="0">
                <a:solidFill>
                  <a:srgbClr val="578ED1"/>
                </a:solidFill>
                <a:cs typeface="Sultan Medium" pitchFamily="2" charset="-78"/>
              </a:rPr>
              <a:t> </a:t>
            </a:r>
            <a:r>
              <a:rPr lang="ar-YE" sz="1400" dirty="0" err="1" smtClean="0">
                <a:solidFill>
                  <a:srgbClr val="578ED1"/>
                </a:solidFill>
                <a:cs typeface="Sultan Medium" pitchFamily="2" charset="-78"/>
              </a:rPr>
              <a:t>ان</a:t>
            </a:r>
            <a:r>
              <a:rPr lang="ar-YE" sz="1400" dirty="0" smtClean="0">
                <a:solidFill>
                  <a:srgbClr val="578ED1"/>
                </a:solidFill>
                <a:cs typeface="Sultan Medium" pitchFamily="2" charset="-78"/>
              </a:rPr>
              <a:t> الملف قده مضاف</a:t>
            </a:r>
            <a:endParaRPr lang="en-US" sz="1400" dirty="0">
              <a:solidFill>
                <a:srgbClr val="578ED1"/>
              </a:solidFill>
              <a:cs typeface="Sultan Medium" pitchFamily="2" charset="-78"/>
            </a:endParaRPr>
          </a:p>
        </p:txBody>
      </p:sp>
      <p:pic>
        <p:nvPicPr>
          <p:cNvPr id="6" name="صورة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6" t="10836" r="82018" b="77800"/>
          <a:stretch/>
        </p:blipFill>
        <p:spPr>
          <a:xfrm>
            <a:off x="9734655" y="5138700"/>
            <a:ext cx="1426866" cy="643095"/>
          </a:xfrm>
          <a:prstGeom prst="roundRect">
            <a:avLst>
              <a:gd name="adj" fmla="val 1242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صورة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/>
          <a:stretch/>
        </p:blipFill>
        <p:spPr>
          <a:xfrm>
            <a:off x="8262287" y="6015216"/>
            <a:ext cx="2944735" cy="687081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9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743959" y="2389714"/>
            <a:ext cx="10683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log</a:t>
            </a:r>
            <a:endParaRPr lang="en-US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عرض سجلات التعديل</a:t>
            </a:r>
            <a:r>
              <a:rPr lang="ar-YE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2393818" y="3120652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132" y="3538660"/>
              <a:ext cx="7564187" cy="2089650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هنا عدلنا على الملف //</a:t>
            </a:r>
            <a:endParaRPr lang="en-US" sz="1200" dirty="0">
              <a:solidFill>
                <a:srgbClr val="00B050"/>
              </a:solidFill>
              <a:cs typeface="Sultan Medium" pitchFamily="2" charset="-78"/>
            </a:endParaRPr>
          </a:p>
        </p:txBody>
      </p:sp>
      <p:sp>
        <p:nvSpPr>
          <p:cNvPr id="30" name="مستطيل 29"/>
          <p:cNvSpPr/>
          <p:nvPr/>
        </p:nvSpPr>
        <p:spPr>
          <a:xfrm>
            <a:off x="738423" y="1658776"/>
            <a:ext cx="12563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echo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Softwar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Engineering"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lab1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2393818" y="3120652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8132" y="3538660"/>
              <a:ext cx="7564187" cy="2089650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الرجوع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الى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فرع محدد باستخدام </a:t>
            </a:r>
            <a:r>
              <a:rPr lang="en-US" sz="1200" dirty="0" smtClean="0">
                <a:solidFill>
                  <a:srgbClr val="00B050"/>
                </a:solidFill>
                <a:cs typeface="Sultan Medium" pitchFamily="2" charset="-78"/>
              </a:rPr>
              <a:t>id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//</a:t>
            </a:r>
            <a:endParaRPr lang="en-US" sz="1200" dirty="0">
              <a:solidFill>
                <a:srgbClr val="00B050"/>
              </a:solidFill>
              <a:cs typeface="Sultan Medium" pitchFamily="2" charset="-78"/>
            </a:endParaRPr>
          </a:p>
        </p:txBody>
      </p:sp>
      <p:sp>
        <p:nvSpPr>
          <p:cNvPr id="30" name="مستطيل 29"/>
          <p:cNvSpPr/>
          <p:nvPr/>
        </p:nvSpPr>
        <p:spPr>
          <a:xfrm>
            <a:off x="738423" y="1658776"/>
            <a:ext cx="125638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checkout </a:t>
            </a:r>
            <a:r>
              <a:rPr lang="en-US" sz="1600" dirty="0">
                <a:solidFill>
                  <a:srgbClr val="578ED1"/>
                </a:solidFill>
              </a:rPr>
              <a:t>"b9a8fec4ab1de31e87e3d13f1fbcf0f9002d0434"</a:t>
            </a:r>
          </a:p>
          <a:p>
            <a:pPr algn="l"/>
            <a:endParaRPr lang="en-US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2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>
            <a:off x="743959" y="2389714"/>
            <a:ext cx="10683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:\Users\GoogleTech\Desktop\Software_Engineering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branch</a:t>
            </a:r>
            <a:endParaRPr lang="en-US" sz="16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مستطيل 3"/>
          <p:cNvSpPr/>
          <p:nvPr/>
        </p:nvSpPr>
        <p:spPr>
          <a:xfrm>
            <a:off x="959502" y="575070"/>
            <a:ext cx="10577492" cy="375846"/>
          </a:xfrm>
          <a:prstGeom prst="rect">
            <a:avLst/>
          </a:prstGeom>
          <a:solidFill>
            <a:srgbClr val="232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مربع نص 7"/>
          <p:cNvSpPr txBox="1"/>
          <p:nvPr/>
        </p:nvSpPr>
        <p:spPr>
          <a:xfrm>
            <a:off x="-199345" y="1204547"/>
            <a:ext cx="81768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14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15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16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9CA3B2"/>
                </a:solidFill>
                <a:cs typeface="Sultan Medium" pitchFamily="2" charset="-78"/>
              </a:rPr>
              <a:t>17</a:t>
            </a:r>
            <a:endParaRPr lang="en-US" sz="1600" dirty="0">
              <a:solidFill>
                <a:srgbClr val="9CA3B2"/>
              </a:solidFill>
              <a:cs typeface="Sultan Medium" pitchFamily="2" charset="-78"/>
            </a:endParaRPr>
          </a:p>
        </p:txBody>
      </p:sp>
      <p:sp>
        <p:nvSpPr>
          <p:cNvPr id="17" name="مستطيل 16"/>
          <p:cNvSpPr/>
          <p:nvPr/>
        </p:nvSpPr>
        <p:spPr>
          <a:xfrm>
            <a:off x="758632" y="1956386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الاستعلام على كل الفروع</a:t>
            </a:r>
            <a:r>
              <a:rPr lang="ar-YE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  <p:grpSp>
        <p:nvGrpSpPr>
          <p:cNvPr id="24" name="مجموعة 23"/>
          <p:cNvGrpSpPr/>
          <p:nvPr/>
        </p:nvGrpSpPr>
        <p:grpSpPr>
          <a:xfrm>
            <a:off x="2393818" y="3713636"/>
            <a:ext cx="8375169" cy="2683761"/>
            <a:chOff x="1599255" y="3026757"/>
            <a:chExt cx="8375169" cy="2683761"/>
          </a:xfrm>
        </p:grpSpPr>
        <p:sp>
          <p:nvSpPr>
            <p:cNvPr id="19" name="مستطيل مستدير الزوايا 18"/>
            <p:cNvSpPr/>
            <p:nvPr/>
          </p:nvSpPr>
          <p:spPr>
            <a:xfrm>
              <a:off x="1599255" y="3032449"/>
              <a:ext cx="8375169" cy="2678069"/>
            </a:xfrm>
            <a:prstGeom prst="roundRect">
              <a:avLst>
                <a:gd name="adj" fmla="val 3082"/>
              </a:avLst>
            </a:prstGeom>
            <a:solidFill>
              <a:srgbClr val="0C0C0C"/>
            </a:solidFill>
            <a:ln>
              <a:noFill/>
            </a:ln>
            <a:effectLst>
              <a:outerShdw blurRad="114300" dist="38100" dir="5400000" algn="t" rotWithShape="0">
                <a:srgbClr val="157FFF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صورة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8639" y="3555961"/>
              <a:ext cx="6903778" cy="2089650"/>
            </a:xfrm>
            <a:prstGeom prst="rect">
              <a:avLst/>
            </a:prstGeom>
          </p:spPr>
        </p:pic>
        <p:sp>
          <p:nvSpPr>
            <p:cNvPr id="20" name="مستطيل مستدير الزوايا 19"/>
            <p:cNvSpPr/>
            <p:nvPr/>
          </p:nvSpPr>
          <p:spPr>
            <a:xfrm>
              <a:off x="1599255" y="3026757"/>
              <a:ext cx="8375169" cy="464298"/>
            </a:xfrm>
            <a:prstGeom prst="roundRect">
              <a:avLst>
                <a:gd name="adj" fmla="val 68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صورة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4527" y="3151557"/>
              <a:ext cx="197983" cy="197983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pic>
          <p:nvPicPr>
            <p:cNvPr id="22" name="صورة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269" y="3151557"/>
              <a:ext cx="198627" cy="198627"/>
            </a:xfrm>
            <a:prstGeom prst="rect">
              <a:avLst/>
            </a:prstGeom>
            <a:effectLst>
              <a:innerShdw blurRad="1270000" dist="2540000" dir="21540000">
                <a:srgbClr val="157FFF"/>
              </a:innerShdw>
            </a:effectLst>
          </p:spPr>
        </p:pic>
        <p:sp>
          <p:nvSpPr>
            <p:cNvPr id="23" name="مستطيل مستدير الزوايا 22"/>
            <p:cNvSpPr/>
            <p:nvPr/>
          </p:nvSpPr>
          <p:spPr>
            <a:xfrm>
              <a:off x="8757449" y="3240618"/>
              <a:ext cx="233189" cy="50244"/>
            </a:xfrm>
            <a:prstGeom prst="roundRect">
              <a:avLst>
                <a:gd name="adj" fmla="val 50000"/>
              </a:avLst>
            </a:prstGeom>
            <a:solidFill>
              <a:srgbClr val="157FFF"/>
            </a:solidFill>
            <a:ln>
              <a:noFill/>
            </a:ln>
            <a:effectLst>
              <a:innerShdw blurRad="1270000" dist="2540000" dir="21540000">
                <a:srgbClr val="157FFF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مجموعة 24"/>
          <p:cNvGrpSpPr/>
          <p:nvPr/>
        </p:nvGrpSpPr>
        <p:grpSpPr>
          <a:xfrm>
            <a:off x="0" y="575070"/>
            <a:ext cx="967740" cy="375846"/>
            <a:chOff x="0" y="575070"/>
            <a:chExt cx="967740" cy="375846"/>
          </a:xfrm>
        </p:grpSpPr>
        <p:grpSp>
          <p:nvGrpSpPr>
            <p:cNvPr id="26" name="مجموعة 25"/>
            <p:cNvGrpSpPr/>
            <p:nvPr/>
          </p:nvGrpSpPr>
          <p:grpSpPr>
            <a:xfrm>
              <a:off x="0" y="575070"/>
              <a:ext cx="967740" cy="375846"/>
              <a:chOff x="0" y="598516"/>
              <a:chExt cx="967740" cy="375846"/>
            </a:xfrm>
          </p:grpSpPr>
          <p:sp>
            <p:nvSpPr>
              <p:cNvPr id="28" name="مستطيل 27"/>
              <p:cNvSpPr/>
              <p:nvPr/>
            </p:nvSpPr>
            <p:spPr>
              <a:xfrm>
                <a:off x="0" y="598516"/>
                <a:ext cx="967740" cy="375846"/>
              </a:xfrm>
              <a:prstGeom prst="rect">
                <a:avLst/>
              </a:prstGeom>
              <a:solidFill>
                <a:srgbClr val="2D3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مربع نص 28"/>
              <p:cNvSpPr txBox="1"/>
              <p:nvPr/>
            </p:nvSpPr>
            <p:spPr>
              <a:xfrm>
                <a:off x="117960" y="598516"/>
                <a:ext cx="624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>
                    <a:solidFill>
                      <a:srgbClr val="578ED1"/>
                    </a:solidFill>
                  </a:rPr>
                  <a:t>lab1</a:t>
                </a:r>
                <a:r>
                  <a:rPr lang="ar-YE" dirty="0" smtClean="0">
                    <a:solidFill>
                      <a:srgbClr val="578ED1"/>
                    </a:solidFill>
                  </a:rPr>
                  <a:t> </a:t>
                </a:r>
                <a:endParaRPr lang="en-US" dirty="0">
                  <a:solidFill>
                    <a:srgbClr val="578ED1"/>
                  </a:solidFill>
                </a:endParaRPr>
              </a:p>
            </p:txBody>
          </p:sp>
        </p:grpSp>
        <p:pic>
          <p:nvPicPr>
            <p:cNvPr id="27" name="صورة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31" y="693510"/>
              <a:ext cx="123217" cy="123217"/>
            </a:xfrm>
            <a:prstGeom prst="rect">
              <a:avLst/>
            </a:prstGeom>
            <a:effectLst>
              <a:innerShdw blurRad="1270000" dist="2540000" dir="21540000">
                <a:srgbClr val="9CA3B2"/>
              </a:innerShdw>
            </a:effectLst>
          </p:spPr>
        </p:pic>
      </p:grpSp>
      <p:sp>
        <p:nvSpPr>
          <p:cNvPr id="3" name="مستطيل 2"/>
          <p:cNvSpPr/>
          <p:nvPr/>
        </p:nvSpPr>
        <p:spPr>
          <a:xfrm>
            <a:off x="758632" y="1315071"/>
            <a:ext cx="58227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انشأ فرع جديد //</a:t>
            </a:r>
            <a:endParaRPr lang="en-US" sz="1200" dirty="0">
              <a:solidFill>
                <a:srgbClr val="00B050"/>
              </a:solidFill>
              <a:cs typeface="Sultan Medium" pitchFamily="2" charset="-78"/>
            </a:endParaRPr>
          </a:p>
        </p:txBody>
      </p:sp>
      <p:sp>
        <p:nvSpPr>
          <p:cNvPr id="30" name="مستطيل 29"/>
          <p:cNvSpPr/>
          <p:nvPr/>
        </p:nvSpPr>
        <p:spPr>
          <a:xfrm>
            <a:off x="738423" y="1658776"/>
            <a:ext cx="12563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branch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78ED1"/>
                </a:solidFill>
              </a:rPr>
              <a:t>"image"</a:t>
            </a:r>
            <a:endParaRPr lang="en-US" sz="1600" dirty="0">
              <a:solidFill>
                <a:srgbClr val="578ED1"/>
              </a:solidFill>
            </a:endParaRPr>
          </a:p>
        </p:txBody>
      </p:sp>
      <p:sp>
        <p:nvSpPr>
          <p:cNvPr id="31" name="مستطيل 30"/>
          <p:cNvSpPr/>
          <p:nvPr/>
        </p:nvSpPr>
        <p:spPr>
          <a:xfrm>
            <a:off x="758632" y="3120652"/>
            <a:ext cx="12563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b="0" dirty="0" smtClean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:\Software_Engineering </a:t>
            </a:r>
            <a:r>
              <a:rPr lang="en-US" sz="16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sz="16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switch</a:t>
            </a:r>
            <a:r>
              <a:rPr lang="en-US" sz="16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578ED1"/>
                </a:solidFill>
              </a:rPr>
              <a:t>“master"</a:t>
            </a:r>
            <a:endParaRPr lang="en-US" sz="1600" dirty="0">
              <a:solidFill>
                <a:srgbClr val="578ED1"/>
              </a:solidFill>
            </a:endParaRPr>
          </a:p>
        </p:txBody>
      </p:sp>
      <p:sp>
        <p:nvSpPr>
          <p:cNvPr id="32" name="مستطيل 31"/>
          <p:cNvSpPr/>
          <p:nvPr/>
        </p:nvSpPr>
        <p:spPr>
          <a:xfrm>
            <a:off x="758632" y="2677380"/>
            <a:ext cx="44330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التحويل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الى</a:t>
            </a:r>
            <a:r>
              <a:rPr lang="ar-YE" sz="1200" dirty="0" smtClean="0">
                <a:solidFill>
                  <a:srgbClr val="00B050"/>
                </a:solidFill>
                <a:cs typeface="Sultan Medium" pitchFamily="2" charset="-78"/>
              </a:rPr>
              <a:t> فرع </a:t>
            </a:r>
            <a:r>
              <a:rPr lang="ar-YE" sz="1200" dirty="0" err="1" smtClean="0">
                <a:solidFill>
                  <a:srgbClr val="00B050"/>
                </a:solidFill>
                <a:cs typeface="Sultan Medium" pitchFamily="2" charset="-78"/>
              </a:rPr>
              <a:t>اخر</a:t>
            </a:r>
            <a:r>
              <a:rPr lang="ar-YE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  </a:t>
            </a:r>
            <a:r>
              <a:rPr lang="en-US" sz="1200" i="0" dirty="0" smtClean="0">
                <a:solidFill>
                  <a:srgbClr val="00B050"/>
                </a:solidFill>
                <a:effectLst/>
                <a:latin typeface="Arial" panose="020B0604020202020204" pitchFamily="34" charset="0"/>
                <a:cs typeface="Sultan Medium" pitchFamily="2" charset="-78"/>
              </a:rPr>
              <a:t>//</a:t>
            </a:r>
            <a:endParaRPr lang="ar-YE" sz="1200" i="0" dirty="0">
              <a:solidFill>
                <a:srgbClr val="00B050"/>
              </a:solidFill>
              <a:effectLst/>
              <a:latin typeface="Arial" panose="020B0604020202020204" pitchFamily="34" charset="0"/>
              <a:cs typeface="Sultan Medium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97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693</Words>
  <Application>Microsoft Office PowerPoint</Application>
  <PresentationFormat>شاشة عريضة</PresentationFormat>
  <Paragraphs>314</Paragraphs>
  <Slides>15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15</vt:i4>
      </vt:variant>
    </vt:vector>
  </HeadingPairs>
  <TitlesOfParts>
    <vt:vector size="32" baseType="lpstr">
      <vt:lpstr>29LT Riwaya</vt:lpstr>
      <vt:lpstr>Ahlan World Arbfonts Medium</vt:lpstr>
      <vt:lpstr>Arial</vt:lpstr>
      <vt:lpstr>Arial Unicode MS</vt:lpstr>
      <vt:lpstr>B Araz</vt:lpstr>
      <vt:lpstr>Calibri</vt:lpstr>
      <vt:lpstr>Calibri Light</vt:lpstr>
      <vt:lpstr>Capsture</vt:lpstr>
      <vt:lpstr>Co Text Light</vt:lpstr>
      <vt:lpstr>Consolas</vt:lpstr>
      <vt:lpstr>DIN NEXT™ ARABIC REGULAR</vt:lpstr>
      <vt:lpstr>Dustismo</vt:lpstr>
      <vt:lpstr>STV</vt:lpstr>
      <vt:lpstr>Sultan bold</vt:lpstr>
      <vt:lpstr>Sultan Medium</vt:lpstr>
      <vt:lpstr>Times New Roman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Abboud</dc:creator>
  <cp:lastModifiedBy>Abboud</cp:lastModifiedBy>
  <cp:revision>43</cp:revision>
  <dcterms:created xsi:type="dcterms:W3CDTF">2025-07-21T16:43:28Z</dcterms:created>
  <dcterms:modified xsi:type="dcterms:W3CDTF">2025-07-22T19:54:33Z</dcterms:modified>
</cp:coreProperties>
</file>