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60" r:id="rId3"/>
    <p:sldId id="273" r:id="rId4"/>
    <p:sldId id="274" r:id="rId5"/>
    <p:sldId id="275" r:id="rId6"/>
    <p:sldId id="276" r:id="rId7"/>
    <p:sldId id="287" r:id="rId8"/>
    <p:sldId id="280" r:id="rId9"/>
    <p:sldId id="277" r:id="rId10"/>
    <p:sldId id="283" r:id="rId11"/>
    <p:sldId id="284" r:id="rId12"/>
    <p:sldId id="285" r:id="rId13"/>
    <p:sldId id="289" r:id="rId14"/>
    <p:sldId id="286" r:id="rId15"/>
    <p:sldId id="279" r:id="rId16"/>
    <p:sldId id="288" r:id="rId17"/>
    <p:sldId id="281" r:id="rId18"/>
    <p:sldId id="282" r:id="rId19"/>
    <p:sldId id="263" r:id="rId20"/>
    <p:sldId id="264" r:id="rId21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DCB"/>
    <a:srgbClr val="F4E0A6"/>
    <a:srgbClr val="ECC961"/>
    <a:srgbClr val="C8D1DE"/>
    <a:srgbClr val="91A4BD"/>
    <a:srgbClr val="DBDEE1"/>
    <a:srgbClr val="C4C9CE"/>
    <a:srgbClr val="87919D"/>
    <a:srgbClr val="CCDFEC"/>
    <a:srgbClr val="B1C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458BE-B79E-453B-B03A-1E294CDCAAF9}" type="doc">
      <dgm:prSet loTypeId="urn:microsoft.com/office/officeart/2005/8/layout/defaul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de-DE"/>
        </a:p>
      </dgm:t>
    </dgm:pt>
    <dgm:pt modelId="{B5E1A336-06B7-4DC8-9FEA-6E1FCF843071}">
      <dgm:prSet custT="1"/>
      <dgm:spPr/>
      <dgm:t>
        <a:bodyPr/>
        <a:lstStyle/>
        <a:p>
          <a:pPr rtl="0"/>
          <a:r>
            <a:rPr lang="de-DE" sz="2000" baseline="0" dirty="0" smtClean="0"/>
            <a:t>Begriffe &amp; Definitionen</a:t>
          </a:r>
          <a:endParaRPr lang="de-DE" sz="2000" dirty="0"/>
        </a:p>
      </dgm:t>
    </dgm:pt>
    <dgm:pt modelId="{C509FD9F-7555-4C69-AFC5-505617AEF5B3}" type="parTrans" cxnId="{A59D2931-79E8-42D0-8A22-545260FA09DB}">
      <dgm:prSet/>
      <dgm:spPr/>
      <dgm:t>
        <a:bodyPr/>
        <a:lstStyle/>
        <a:p>
          <a:endParaRPr lang="de-DE" sz="2000"/>
        </a:p>
      </dgm:t>
    </dgm:pt>
    <dgm:pt modelId="{EB7914FC-6EC5-4CD6-AEB1-C3CD0BA984C5}" type="sibTrans" cxnId="{A59D2931-79E8-42D0-8A22-545260FA09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endParaRPr lang="de-DE" sz="4000"/>
        </a:p>
      </dgm:t>
    </dgm:pt>
    <dgm:pt modelId="{1310992F-4B84-4BC6-9501-4F9F8BBB2BF7}">
      <dgm:prSet custT="1"/>
      <dgm:spPr/>
      <dgm:t>
        <a:bodyPr/>
        <a:lstStyle/>
        <a:p>
          <a:pPr rtl="0"/>
          <a:r>
            <a:rPr lang="de-DE" sz="3600" baseline="0" dirty="0" smtClean="0"/>
            <a:t>Auswahl WFMS</a:t>
          </a:r>
          <a:endParaRPr lang="de-DE" sz="3600" dirty="0"/>
        </a:p>
      </dgm:t>
    </dgm:pt>
    <dgm:pt modelId="{8A1EF9D0-A53F-4F56-B6C7-297984330600}" type="parTrans" cxnId="{D8F79048-1ADB-4BE3-B2B3-A09C33ACA125}">
      <dgm:prSet/>
      <dgm:spPr/>
      <dgm:t>
        <a:bodyPr/>
        <a:lstStyle/>
        <a:p>
          <a:endParaRPr lang="de-DE" sz="2000"/>
        </a:p>
      </dgm:t>
    </dgm:pt>
    <dgm:pt modelId="{04739E4F-3A7D-4FE1-86A3-BD5C03CB973C}" type="sibTrans" cxnId="{D8F79048-1ADB-4BE3-B2B3-A09C33ACA125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endParaRPr lang="de-DE" sz="4000" dirty="0"/>
        </a:p>
      </dgm:t>
    </dgm:pt>
    <dgm:pt modelId="{41641FBB-7917-4190-B2BD-33D13C942D4A}">
      <dgm:prSet custT="1"/>
      <dgm:spPr/>
      <dgm:t>
        <a:bodyPr/>
        <a:lstStyle/>
        <a:p>
          <a:pPr rtl="0"/>
          <a:r>
            <a:rPr lang="de-DE" sz="3600" dirty="0" smtClean="0"/>
            <a:t>Umsetzung</a:t>
          </a:r>
          <a:endParaRPr lang="de-DE" sz="2000" dirty="0"/>
        </a:p>
      </dgm:t>
    </dgm:pt>
    <dgm:pt modelId="{3808844D-511F-4C7F-84A9-70E205747730}" type="parTrans" cxnId="{BA962375-79B3-44A2-927A-A37C6439FA1D}">
      <dgm:prSet/>
      <dgm:spPr/>
      <dgm:t>
        <a:bodyPr/>
        <a:lstStyle/>
        <a:p>
          <a:endParaRPr lang="de-DE" sz="2000"/>
        </a:p>
      </dgm:t>
    </dgm:pt>
    <dgm:pt modelId="{E74FD610-5BEA-44D9-8553-F4DA07AB2BE7}" type="sibTrans" cxnId="{BA962375-79B3-44A2-927A-A37C6439FA1D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de-DE" sz="4000"/>
        </a:p>
      </dgm:t>
    </dgm:pt>
    <dgm:pt modelId="{F30F794A-713F-4E05-AF70-E94DFD1A1BB3}">
      <dgm:prSet custT="1"/>
      <dgm:spPr/>
      <dgm:t>
        <a:bodyPr/>
        <a:lstStyle/>
        <a:p>
          <a:pPr rtl="0"/>
          <a:r>
            <a:rPr lang="de-DE" sz="2000" dirty="0" smtClean="0"/>
            <a:t>Orientierung &amp; Gestaltung</a:t>
          </a:r>
          <a:endParaRPr lang="de-DE" sz="2000" dirty="0"/>
        </a:p>
      </dgm:t>
    </dgm:pt>
    <dgm:pt modelId="{1A48C083-B723-49BD-B7F1-21E61EE361DC}" type="parTrans" cxnId="{EFC4595F-13A4-445F-B0BE-6F65211ABFD3}">
      <dgm:prSet/>
      <dgm:spPr/>
    </dgm:pt>
    <dgm:pt modelId="{0DB6B964-EEAD-45B7-832B-C285FEA75FC5}" type="sibTrans" cxnId="{EFC4595F-13A4-445F-B0BE-6F65211ABFD3}">
      <dgm:prSet/>
      <dgm:spPr/>
      <dgm:t>
        <a:bodyPr/>
        <a:lstStyle/>
        <a:p>
          <a:endParaRPr lang="de-DE"/>
        </a:p>
      </dgm:t>
    </dgm:pt>
    <dgm:pt modelId="{798AB871-3494-4ADE-8BD2-A44637C1FB5D}">
      <dgm:prSet custT="1"/>
      <dgm:spPr/>
      <dgm:t>
        <a:bodyPr/>
        <a:lstStyle/>
        <a:p>
          <a:pPr rtl="0"/>
          <a:r>
            <a:rPr lang="de-DE" sz="2000" dirty="0" smtClean="0"/>
            <a:t>Betrieb &amp; Optimierung</a:t>
          </a:r>
          <a:endParaRPr lang="de-DE" sz="2000" dirty="0"/>
        </a:p>
      </dgm:t>
    </dgm:pt>
    <dgm:pt modelId="{B29F218D-0CD9-420D-BAD5-A1496628D204}" type="parTrans" cxnId="{188D04A6-9D56-4727-8FB1-18F7038D0C94}">
      <dgm:prSet/>
      <dgm:spPr/>
    </dgm:pt>
    <dgm:pt modelId="{CA5360E5-D090-4A4B-B49C-B1B9550079A5}" type="sibTrans" cxnId="{188D04A6-9D56-4727-8FB1-18F7038D0C94}">
      <dgm:prSet/>
      <dgm:spPr/>
      <dgm:t>
        <a:bodyPr/>
        <a:lstStyle/>
        <a:p>
          <a:endParaRPr lang="de-DE"/>
        </a:p>
      </dgm:t>
    </dgm:pt>
    <dgm:pt modelId="{FA6530FB-CE0B-4027-BBD6-98BF2E45E306}" type="pres">
      <dgm:prSet presAssocID="{A9A458BE-B79E-453B-B03A-1E294CDCAAF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033E74D-82BC-4368-8E75-8FA87DE2B78D}" type="pres">
      <dgm:prSet presAssocID="{B5E1A336-06B7-4DC8-9FEA-6E1FCF84307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64DCD69-7FBA-4258-AC31-F95AC44B7C11}" type="pres">
      <dgm:prSet presAssocID="{EB7914FC-6EC5-4CD6-AEB1-C3CD0BA984C5}" presName="sibTrans" presStyleCnt="0"/>
      <dgm:spPr/>
    </dgm:pt>
    <dgm:pt modelId="{9245A16F-4A5C-407A-BD99-0893FA687D4C}" type="pres">
      <dgm:prSet presAssocID="{F30F794A-713F-4E05-AF70-E94DFD1A1BB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2183BC-867A-4815-ABEB-0AFE5F4EA954}" type="pres">
      <dgm:prSet presAssocID="{0DB6B964-EEAD-45B7-832B-C285FEA75FC5}" presName="sibTrans" presStyleCnt="0"/>
      <dgm:spPr/>
    </dgm:pt>
    <dgm:pt modelId="{118E39E6-09CA-4388-98B8-BE20F65E8E9C}" type="pres">
      <dgm:prSet presAssocID="{1310992F-4B84-4BC6-9501-4F9F8BBB2BF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E21E2C-F563-4EB3-BC11-586AC25F6A51}" type="pres">
      <dgm:prSet presAssocID="{04739E4F-3A7D-4FE1-86A3-BD5C03CB973C}" presName="sibTrans" presStyleCnt="0"/>
      <dgm:spPr/>
    </dgm:pt>
    <dgm:pt modelId="{8D84068B-FDFB-439C-BE6F-3407C315AB01}" type="pres">
      <dgm:prSet presAssocID="{41641FBB-7917-4190-B2BD-33D13C942D4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1070315-277A-4ABC-A0A8-57B25AB3B5F2}" type="pres">
      <dgm:prSet presAssocID="{E74FD610-5BEA-44D9-8553-F4DA07AB2BE7}" presName="sibTrans" presStyleCnt="0"/>
      <dgm:spPr/>
    </dgm:pt>
    <dgm:pt modelId="{84FE48E5-A5CF-460B-BF06-2389EF5A1A01}" type="pres">
      <dgm:prSet presAssocID="{798AB871-3494-4ADE-8BD2-A44637C1FB5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475C77-B355-40D3-BAD6-7635E15906DA}" type="presOf" srcId="{B5E1A336-06B7-4DC8-9FEA-6E1FCF843071}" destId="{7033E74D-82BC-4368-8E75-8FA87DE2B78D}" srcOrd="0" destOrd="0" presId="urn:microsoft.com/office/officeart/2005/8/layout/default"/>
    <dgm:cxn modelId="{5DCA95C3-D621-4979-8755-08902FA25454}" type="presOf" srcId="{A9A458BE-B79E-453B-B03A-1E294CDCAAF9}" destId="{FA6530FB-CE0B-4027-BBD6-98BF2E45E306}" srcOrd="0" destOrd="0" presId="urn:microsoft.com/office/officeart/2005/8/layout/default"/>
    <dgm:cxn modelId="{A59D2931-79E8-42D0-8A22-545260FA09DB}" srcId="{A9A458BE-B79E-453B-B03A-1E294CDCAAF9}" destId="{B5E1A336-06B7-4DC8-9FEA-6E1FCF843071}" srcOrd="0" destOrd="0" parTransId="{C509FD9F-7555-4C69-AFC5-505617AEF5B3}" sibTransId="{EB7914FC-6EC5-4CD6-AEB1-C3CD0BA984C5}"/>
    <dgm:cxn modelId="{3813FFC8-6B84-4CE4-8C89-4E937AA69F24}" type="presOf" srcId="{F30F794A-713F-4E05-AF70-E94DFD1A1BB3}" destId="{9245A16F-4A5C-407A-BD99-0893FA687D4C}" srcOrd="0" destOrd="0" presId="urn:microsoft.com/office/officeart/2005/8/layout/default"/>
    <dgm:cxn modelId="{188D04A6-9D56-4727-8FB1-18F7038D0C94}" srcId="{A9A458BE-B79E-453B-B03A-1E294CDCAAF9}" destId="{798AB871-3494-4ADE-8BD2-A44637C1FB5D}" srcOrd="4" destOrd="0" parTransId="{B29F218D-0CD9-420D-BAD5-A1496628D204}" sibTransId="{CA5360E5-D090-4A4B-B49C-B1B9550079A5}"/>
    <dgm:cxn modelId="{BA962375-79B3-44A2-927A-A37C6439FA1D}" srcId="{A9A458BE-B79E-453B-B03A-1E294CDCAAF9}" destId="{41641FBB-7917-4190-B2BD-33D13C942D4A}" srcOrd="3" destOrd="0" parTransId="{3808844D-511F-4C7F-84A9-70E205747730}" sibTransId="{E74FD610-5BEA-44D9-8553-F4DA07AB2BE7}"/>
    <dgm:cxn modelId="{48AF4FC0-487A-4A96-8D30-F36C31B683C5}" type="presOf" srcId="{798AB871-3494-4ADE-8BD2-A44637C1FB5D}" destId="{84FE48E5-A5CF-460B-BF06-2389EF5A1A01}" srcOrd="0" destOrd="0" presId="urn:microsoft.com/office/officeart/2005/8/layout/default"/>
    <dgm:cxn modelId="{D8F79048-1ADB-4BE3-B2B3-A09C33ACA125}" srcId="{A9A458BE-B79E-453B-B03A-1E294CDCAAF9}" destId="{1310992F-4B84-4BC6-9501-4F9F8BBB2BF7}" srcOrd="2" destOrd="0" parTransId="{8A1EF9D0-A53F-4F56-B6C7-297984330600}" sibTransId="{04739E4F-3A7D-4FE1-86A3-BD5C03CB973C}"/>
    <dgm:cxn modelId="{EFC4595F-13A4-445F-B0BE-6F65211ABFD3}" srcId="{A9A458BE-B79E-453B-B03A-1E294CDCAAF9}" destId="{F30F794A-713F-4E05-AF70-E94DFD1A1BB3}" srcOrd="1" destOrd="0" parTransId="{1A48C083-B723-49BD-B7F1-21E61EE361DC}" sibTransId="{0DB6B964-EEAD-45B7-832B-C285FEA75FC5}"/>
    <dgm:cxn modelId="{4ED9AF3B-B619-4F0E-9546-D0BC16365F22}" type="presOf" srcId="{1310992F-4B84-4BC6-9501-4F9F8BBB2BF7}" destId="{118E39E6-09CA-4388-98B8-BE20F65E8E9C}" srcOrd="0" destOrd="0" presId="urn:microsoft.com/office/officeart/2005/8/layout/default"/>
    <dgm:cxn modelId="{AFF266F7-84DE-40D7-8FDC-595576D1DB97}" type="presOf" srcId="{41641FBB-7917-4190-B2BD-33D13C942D4A}" destId="{8D84068B-FDFB-439C-BE6F-3407C315AB01}" srcOrd="0" destOrd="0" presId="urn:microsoft.com/office/officeart/2005/8/layout/default"/>
    <dgm:cxn modelId="{7EB60243-3B04-40CE-861B-0EE118A3CDC8}" type="presParOf" srcId="{FA6530FB-CE0B-4027-BBD6-98BF2E45E306}" destId="{7033E74D-82BC-4368-8E75-8FA87DE2B78D}" srcOrd="0" destOrd="0" presId="urn:microsoft.com/office/officeart/2005/8/layout/default"/>
    <dgm:cxn modelId="{A4E7D0D3-F283-400A-A87E-F5C4DCF72295}" type="presParOf" srcId="{FA6530FB-CE0B-4027-BBD6-98BF2E45E306}" destId="{E64DCD69-7FBA-4258-AC31-F95AC44B7C11}" srcOrd="1" destOrd="0" presId="urn:microsoft.com/office/officeart/2005/8/layout/default"/>
    <dgm:cxn modelId="{70EAD6E3-9537-4F8C-BA5E-A302E373AD9E}" type="presParOf" srcId="{FA6530FB-CE0B-4027-BBD6-98BF2E45E306}" destId="{9245A16F-4A5C-407A-BD99-0893FA687D4C}" srcOrd="2" destOrd="0" presId="urn:microsoft.com/office/officeart/2005/8/layout/default"/>
    <dgm:cxn modelId="{DED758DC-8B83-4CE3-AFE1-8AA048B234F4}" type="presParOf" srcId="{FA6530FB-CE0B-4027-BBD6-98BF2E45E306}" destId="{552183BC-867A-4815-ABEB-0AFE5F4EA954}" srcOrd="3" destOrd="0" presId="urn:microsoft.com/office/officeart/2005/8/layout/default"/>
    <dgm:cxn modelId="{C937A708-86FA-41B6-A592-EB58B0E398F1}" type="presParOf" srcId="{FA6530FB-CE0B-4027-BBD6-98BF2E45E306}" destId="{118E39E6-09CA-4388-98B8-BE20F65E8E9C}" srcOrd="4" destOrd="0" presId="urn:microsoft.com/office/officeart/2005/8/layout/default"/>
    <dgm:cxn modelId="{56342586-0C9E-4922-B56B-6BC8737C46F4}" type="presParOf" srcId="{FA6530FB-CE0B-4027-BBD6-98BF2E45E306}" destId="{33E21E2C-F563-4EB3-BC11-586AC25F6A51}" srcOrd="5" destOrd="0" presId="urn:microsoft.com/office/officeart/2005/8/layout/default"/>
    <dgm:cxn modelId="{B6F74E7C-DB61-4117-A751-BDCE29CD5540}" type="presParOf" srcId="{FA6530FB-CE0B-4027-BBD6-98BF2E45E306}" destId="{8D84068B-FDFB-439C-BE6F-3407C315AB01}" srcOrd="6" destOrd="0" presId="urn:microsoft.com/office/officeart/2005/8/layout/default"/>
    <dgm:cxn modelId="{57222F8A-589B-4D16-8C62-D90CC365C594}" type="presParOf" srcId="{FA6530FB-CE0B-4027-BBD6-98BF2E45E306}" destId="{11070315-277A-4ABC-A0A8-57B25AB3B5F2}" srcOrd="7" destOrd="0" presId="urn:microsoft.com/office/officeart/2005/8/layout/default"/>
    <dgm:cxn modelId="{E7C0A50F-F573-42A0-86D3-5F75751FA62E}" type="presParOf" srcId="{FA6530FB-CE0B-4027-BBD6-98BF2E45E306}" destId="{84FE48E5-A5CF-460B-BF06-2389EF5A1A0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3E74D-82BC-4368-8E75-8FA87DE2B78D}">
      <dsp:nvSpPr>
        <dsp:cNvPr id="0" name=""/>
        <dsp:cNvSpPr/>
      </dsp:nvSpPr>
      <dsp:spPr>
        <a:xfrm>
          <a:off x="0" y="665712"/>
          <a:ext cx="2580688" cy="1548413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baseline="0" dirty="0" smtClean="0"/>
            <a:t>Begriffe &amp; Definitionen</a:t>
          </a:r>
          <a:endParaRPr lang="de-DE" sz="2000" kern="1200" dirty="0"/>
        </a:p>
      </dsp:txBody>
      <dsp:txXfrm>
        <a:off x="0" y="665712"/>
        <a:ext cx="2580688" cy="1548413"/>
      </dsp:txXfrm>
    </dsp:sp>
    <dsp:sp modelId="{9245A16F-4A5C-407A-BD99-0893FA687D4C}">
      <dsp:nvSpPr>
        <dsp:cNvPr id="0" name=""/>
        <dsp:cNvSpPr/>
      </dsp:nvSpPr>
      <dsp:spPr>
        <a:xfrm>
          <a:off x="2838757" y="665712"/>
          <a:ext cx="2580688" cy="1548413"/>
        </a:xfrm>
        <a:prstGeom prst="rect">
          <a:avLst/>
        </a:prstGeom>
        <a:solidFill>
          <a:schemeClr val="accent2">
            <a:shade val="50000"/>
            <a:hueOff val="52203"/>
            <a:satOff val="6145"/>
            <a:lumOff val="148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Orientierung &amp; Gestaltung</a:t>
          </a:r>
          <a:endParaRPr lang="de-DE" sz="2000" kern="1200" dirty="0"/>
        </a:p>
      </dsp:txBody>
      <dsp:txXfrm>
        <a:off x="2838757" y="665712"/>
        <a:ext cx="2580688" cy="1548413"/>
      </dsp:txXfrm>
    </dsp:sp>
    <dsp:sp modelId="{118E39E6-09CA-4388-98B8-BE20F65E8E9C}">
      <dsp:nvSpPr>
        <dsp:cNvPr id="0" name=""/>
        <dsp:cNvSpPr/>
      </dsp:nvSpPr>
      <dsp:spPr>
        <a:xfrm>
          <a:off x="5677515" y="665712"/>
          <a:ext cx="2580688" cy="1548413"/>
        </a:xfrm>
        <a:prstGeom prst="rect">
          <a:avLst/>
        </a:prstGeom>
        <a:solidFill>
          <a:schemeClr val="accent2">
            <a:shade val="50000"/>
            <a:hueOff val="104406"/>
            <a:satOff val="12290"/>
            <a:lumOff val="297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baseline="0" dirty="0" smtClean="0"/>
            <a:t>Auswahl WFMS</a:t>
          </a:r>
          <a:endParaRPr lang="de-DE" sz="3600" kern="1200" dirty="0"/>
        </a:p>
      </dsp:txBody>
      <dsp:txXfrm>
        <a:off x="5677515" y="665712"/>
        <a:ext cx="2580688" cy="1548413"/>
      </dsp:txXfrm>
    </dsp:sp>
    <dsp:sp modelId="{8D84068B-FDFB-439C-BE6F-3407C315AB01}">
      <dsp:nvSpPr>
        <dsp:cNvPr id="0" name=""/>
        <dsp:cNvSpPr/>
      </dsp:nvSpPr>
      <dsp:spPr>
        <a:xfrm>
          <a:off x="1419378" y="2472194"/>
          <a:ext cx="2580688" cy="1548413"/>
        </a:xfrm>
        <a:prstGeom prst="rect">
          <a:avLst/>
        </a:prstGeom>
        <a:solidFill>
          <a:schemeClr val="accent2">
            <a:shade val="50000"/>
            <a:hueOff val="104406"/>
            <a:satOff val="12290"/>
            <a:lumOff val="297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Umsetzung</a:t>
          </a:r>
          <a:endParaRPr lang="de-DE" sz="2000" kern="1200" dirty="0"/>
        </a:p>
      </dsp:txBody>
      <dsp:txXfrm>
        <a:off x="1419378" y="2472194"/>
        <a:ext cx="2580688" cy="1548413"/>
      </dsp:txXfrm>
    </dsp:sp>
    <dsp:sp modelId="{84FE48E5-A5CF-460B-BF06-2389EF5A1A01}">
      <dsp:nvSpPr>
        <dsp:cNvPr id="0" name=""/>
        <dsp:cNvSpPr/>
      </dsp:nvSpPr>
      <dsp:spPr>
        <a:xfrm>
          <a:off x="4258136" y="2472194"/>
          <a:ext cx="2580688" cy="1548413"/>
        </a:xfrm>
        <a:prstGeom prst="rect">
          <a:avLst/>
        </a:prstGeom>
        <a:solidFill>
          <a:schemeClr val="accent2">
            <a:shade val="50000"/>
            <a:hueOff val="52203"/>
            <a:satOff val="6145"/>
            <a:lumOff val="148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Betrieb &amp; Optimierung</a:t>
          </a:r>
          <a:endParaRPr lang="de-DE" sz="2000" kern="1200" dirty="0"/>
        </a:p>
      </dsp:txBody>
      <dsp:txXfrm>
        <a:off x="4258136" y="2472194"/>
        <a:ext cx="2580688" cy="1548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5547" tIns="47773" rIns="95547" bIns="47773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5547" tIns="47773" rIns="95547" bIns="47773" rtlCol="0"/>
          <a:lstStyle>
            <a:lvl1pPr algn="r">
              <a:defRPr sz="1300"/>
            </a:lvl1pPr>
          </a:lstStyle>
          <a:p>
            <a:fld id="{2E7285BF-A9ED-4D08-8153-D0AE0756EFAB}" type="datetimeFigureOut">
              <a:rPr lang="de-DE" smtClean="0"/>
              <a:pPr/>
              <a:t>28.10.2014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47" tIns="47773" rIns="95547" bIns="47773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5547" tIns="47773" rIns="95547" bIns="47773" rtlCol="0" anchor="b"/>
          <a:lstStyle>
            <a:lvl1pPr algn="r">
              <a:defRPr sz="1300"/>
            </a:lvl1pPr>
          </a:lstStyle>
          <a:p>
            <a:fld id="{4621DD80-E9A9-45A3-8928-346FC68AF6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642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5547" tIns="47773" rIns="95547" bIns="47773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5547" tIns="47773" rIns="95547" bIns="47773" rtlCol="0"/>
          <a:lstStyle>
            <a:lvl1pPr algn="r">
              <a:defRPr sz="1300"/>
            </a:lvl1pPr>
          </a:lstStyle>
          <a:p>
            <a:fld id="{BCEB53EB-1F02-47BB-84DC-3276CA2C005C}" type="datetimeFigureOut">
              <a:rPr lang="de-DE" smtClean="0"/>
              <a:pPr/>
              <a:t>28.10.2014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7" tIns="47773" rIns="95547" bIns="47773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5547" tIns="47773" rIns="95547" bIns="47773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47" tIns="47773" rIns="95547" bIns="47773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5547" tIns="47773" rIns="95547" bIns="47773" rtlCol="0" anchor="b"/>
          <a:lstStyle>
            <a:lvl1pPr algn="r">
              <a:defRPr sz="1300"/>
            </a:lvl1pPr>
          </a:lstStyle>
          <a:p>
            <a:fld id="{65F5BF28-3A3F-408E-BE1F-5619B6B3B9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89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F7E9-13EB-4135-97AB-B893CCC24D00}" type="datetime1">
              <a:rPr lang="de-DE" smtClean="0"/>
              <a:pPr/>
              <a:t>28.10.2014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0AB9-8FBF-4B6B-88F5-4FDFAF0C0611}" type="datetime1">
              <a:rPr lang="de-DE" smtClean="0"/>
              <a:pPr/>
              <a:t>28.10.2014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64930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4930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1074-0770-497D-8B64-1E22BAB7C1CD}" type="datetime1">
              <a:rPr lang="de-DE" smtClean="0"/>
              <a:pPr/>
              <a:t>28.10.2014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1490" y="571488"/>
            <a:ext cx="8872510" cy="78581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6863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0820-B8A0-4218-A245-8ECA1C7ACEF3}" type="datetime1">
              <a:rPr lang="de-DE" smtClean="0"/>
              <a:pPr/>
              <a:t>28.10.2014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20259"/>
            <a:ext cx="2133600" cy="365125"/>
          </a:xfrm>
        </p:spPr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140F-183D-4873-9B8D-16F47BC667EC}" type="datetime1">
              <a:rPr lang="de-DE" smtClean="0"/>
              <a:pPr/>
              <a:t>28.10.2014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BC-827A-4151-8FC0-8BBF9DE9ED60}" type="datetime1">
              <a:rPr lang="de-DE" smtClean="0"/>
              <a:pPr/>
              <a:t>28.10.2014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26C7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26C7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6DDE-19AA-40DE-BF51-20929C49AEF8}" type="datetime1">
              <a:rPr lang="de-DE" smtClean="0"/>
              <a:pPr/>
              <a:t>28.10.2014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410-D1DC-4761-AEBE-15E23A84F6F5}" type="datetime1">
              <a:rPr lang="de-DE" smtClean="0"/>
              <a:pPr/>
              <a:t>28.10.2014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E949-6745-445C-B2B6-B33E6A504491}" type="datetime1">
              <a:rPr lang="de-DE" smtClean="0"/>
              <a:pPr/>
              <a:t>28.10.2014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4772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47721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80977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18F0-FE86-479A-9FFE-8C475E18672F}" type="datetime1">
              <a:rPr lang="de-DE" smtClean="0"/>
              <a:pPr/>
              <a:t>28.10.2014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B4BA-D9FD-422D-B71C-0BE358110868}" type="datetime1">
              <a:rPr lang="de-DE" smtClean="0"/>
              <a:pPr/>
              <a:t>28.10.2014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282" y="571488"/>
            <a:ext cx="8929718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B633-81E9-4AB8-AE4F-731A241D61B5}" type="datetime1">
              <a:rPr lang="de-DE" smtClean="0"/>
              <a:pPr/>
              <a:t>28.10.2014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Rectangle 89"/>
          <p:cNvSpPr>
            <a:spLocks noChangeArrowheads="1"/>
          </p:cNvSpPr>
          <p:nvPr/>
        </p:nvSpPr>
        <p:spPr bwMode="auto">
          <a:xfrm>
            <a:off x="-32" y="-24"/>
            <a:ext cx="9144000" cy="571504"/>
          </a:xfrm>
          <a:prstGeom prst="rect">
            <a:avLst/>
          </a:prstGeom>
          <a:gradFill flip="none" rotWithShape="1">
            <a:gsLst>
              <a:gs pos="0">
                <a:srgbClr val="DFD2B3">
                  <a:alpha val="73000"/>
                </a:srgbClr>
              </a:gs>
              <a:gs pos="50000">
                <a:srgbClr val="DFD2B3">
                  <a:tint val="44500"/>
                  <a:satMod val="160000"/>
                </a:srgbClr>
              </a:gs>
              <a:gs pos="100000">
                <a:srgbClr val="DFD2B3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11" name="Grafik 10" descr="T.CON-Logo-CMYK.pn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7643834" y="164419"/>
            <a:ext cx="1071570" cy="33562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C5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5008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054A-4B8D-47E8-9E5B-244A283B75B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626C77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du-deggendorf.de/files/0/studienzentrum/modulhandbuch/modulhandbuch_wi_master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h-deggendorf.de/bwl/master-wi/ueberblick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www.fh-deggendorf.de/bwl/master-wi/downloads/Modulhandbuch_WIMaster_20100201.pdf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-deg.de/de/fakultaeten/bwl-wi/infos-fuer-studierende/259-fakultaet-bwl-wi/infos-fuer-studierende2/1089-vorlesungsplaene-bwl-w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9"/>
          <p:cNvSpPr>
            <a:spLocks noChangeArrowheads="1"/>
          </p:cNvSpPr>
          <p:nvPr/>
        </p:nvSpPr>
        <p:spPr bwMode="auto">
          <a:xfrm>
            <a:off x="-32" y="-24"/>
            <a:ext cx="9144000" cy="6858024"/>
          </a:xfrm>
          <a:prstGeom prst="rect">
            <a:avLst/>
          </a:prstGeom>
          <a:gradFill flip="none" rotWithShape="1">
            <a:gsLst>
              <a:gs pos="0">
                <a:srgbClr val="DFD2B3">
                  <a:alpha val="73000"/>
                </a:srgbClr>
              </a:gs>
              <a:gs pos="50000">
                <a:srgbClr val="DFD2B3">
                  <a:tint val="44500"/>
                  <a:satMod val="160000"/>
                </a:srgbClr>
              </a:gs>
              <a:gs pos="100000">
                <a:srgbClr val="DFD2B3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0" y="3214686"/>
            <a:ext cx="9144000" cy="185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929058" y="2643182"/>
            <a:ext cx="435491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3200" i="1" dirty="0" smtClean="0">
                <a:solidFill>
                  <a:srgbClr val="576069"/>
                </a:solidFill>
                <a:latin typeface="Calibri" pitchFamily="34" charset="0"/>
                <a:cs typeface="Calibri" pitchFamily="34" charset="0"/>
              </a:rPr>
              <a:t>Frisches Denken für </a:t>
            </a:r>
          </a:p>
          <a:p>
            <a:pPr algn="l">
              <a:lnSpc>
                <a:spcPct val="100000"/>
              </a:lnSpc>
            </a:pPr>
            <a:r>
              <a:rPr lang="de-DE" sz="3200" i="1" dirty="0" smtClean="0">
                <a:solidFill>
                  <a:srgbClr val="576069"/>
                </a:solidFill>
                <a:latin typeface="Calibri" pitchFamily="34" charset="0"/>
                <a:cs typeface="Calibri" pitchFamily="34" charset="0"/>
              </a:rPr>
              <a:t>erfolgreiche SAP Projekte</a:t>
            </a:r>
            <a:endParaRPr lang="de-DE" sz="3200" i="1" dirty="0">
              <a:solidFill>
                <a:srgbClr val="576069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Grafik 10" descr="FrischesDenken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85720" y="1142984"/>
            <a:ext cx="2928957" cy="390430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Termin 1: 30.Oktober 2014 (6)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GPM: Grundlegende Begriffe</a:t>
            </a:r>
          </a:p>
          <a:p>
            <a:pPr lvl="1"/>
            <a:r>
              <a:rPr lang="de-DE" dirty="0" smtClean="0"/>
              <a:t>Prozessmanagement</a:t>
            </a:r>
          </a:p>
          <a:p>
            <a:pPr lvl="1"/>
            <a:r>
              <a:rPr lang="de-DE" dirty="0" smtClean="0"/>
              <a:t>Optimierungskonzepte</a:t>
            </a:r>
          </a:p>
          <a:p>
            <a:pPr lvl="1"/>
            <a:r>
              <a:rPr lang="de-DE" dirty="0" smtClean="0"/>
              <a:t>Geschäftsprozess und Workflow</a:t>
            </a:r>
          </a:p>
          <a:p>
            <a:pPr lvl="1"/>
            <a:r>
              <a:rPr lang="de-DE" dirty="0" smtClean="0"/>
              <a:t>Workflow-Management</a:t>
            </a:r>
          </a:p>
          <a:p>
            <a:pPr lvl="1"/>
            <a:endParaRPr lang="de-DE" dirty="0"/>
          </a:p>
          <a:p>
            <a:r>
              <a:rPr lang="de-DE" dirty="0" smtClean="0"/>
              <a:t>GPM: Prozessmodellierung</a:t>
            </a:r>
          </a:p>
          <a:p>
            <a:endParaRPr lang="de-DE" dirty="0"/>
          </a:p>
          <a:p>
            <a:r>
              <a:rPr lang="de-DE" dirty="0"/>
              <a:t>Prozessmanagement mit Workflow-Management-Systemen</a:t>
            </a:r>
          </a:p>
          <a:p>
            <a:pPr lvl="1"/>
            <a:r>
              <a:rPr lang="de-DE" dirty="0"/>
              <a:t>Referenzarchitektur</a:t>
            </a:r>
          </a:p>
          <a:p>
            <a:pPr lvl="1"/>
            <a:r>
              <a:rPr lang="de-DE" dirty="0"/>
              <a:t>Stufen der Anwendungssystem-Integration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i="1" dirty="0" smtClean="0"/>
              <a:t>Quellen: 	</a:t>
            </a:r>
            <a:r>
              <a:rPr lang="de-DE" i="1" dirty="0" err="1" smtClean="0"/>
              <a:t>Gadatsch</a:t>
            </a:r>
            <a:r>
              <a:rPr lang="de-DE" i="1" dirty="0" smtClean="0"/>
              <a:t>, Kapitel 1, 2 und 4</a:t>
            </a:r>
          </a:p>
          <a:p>
            <a:pPr marL="0" indent="0">
              <a:buNone/>
            </a:pPr>
            <a:r>
              <a:rPr lang="de-DE" i="1" dirty="0" smtClean="0"/>
              <a:t>	Bodendorf</a:t>
            </a:r>
          </a:p>
          <a:p>
            <a:pPr marL="0" indent="0">
              <a:buNone/>
            </a:pPr>
            <a:r>
              <a:rPr lang="de-DE" i="1" dirty="0"/>
              <a:t>	Joachim Müller, Kapitel </a:t>
            </a:r>
            <a:r>
              <a:rPr lang="de-DE" i="1" dirty="0" smtClean="0"/>
              <a:t>5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56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Termin 2: 13.November 2014 (6)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Prozessaufnahme &amp; </a:t>
            </a:r>
            <a:r>
              <a:rPr lang="de-DE" dirty="0" err="1" smtClean="0"/>
              <a:t>Workshopmoderation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/>
              <a:t>Prozessverbesserung (kollegiale Beratung)</a:t>
            </a:r>
          </a:p>
          <a:p>
            <a:endParaRPr lang="de-DE" dirty="0"/>
          </a:p>
          <a:p>
            <a:r>
              <a:rPr lang="de-DE" dirty="0" smtClean="0"/>
              <a:t>Einordnung von </a:t>
            </a:r>
            <a:r>
              <a:rPr lang="de-DE" dirty="0" err="1" smtClean="0"/>
              <a:t>WfMS</a:t>
            </a:r>
            <a:endParaRPr lang="de-DE" dirty="0" smtClean="0"/>
          </a:p>
          <a:p>
            <a:pPr lvl="1"/>
            <a:r>
              <a:rPr lang="de-DE" dirty="0" smtClean="0"/>
              <a:t>Prozesstypen nach Picot</a:t>
            </a:r>
          </a:p>
          <a:p>
            <a:pPr lvl="1"/>
            <a:r>
              <a:rPr lang="de-DE" dirty="0" smtClean="0"/>
              <a:t>3K-Modell </a:t>
            </a:r>
          </a:p>
          <a:p>
            <a:pPr lvl="1"/>
            <a:r>
              <a:rPr lang="de-DE" dirty="0" smtClean="0"/>
              <a:t>Auswahlkriterien</a:t>
            </a:r>
          </a:p>
          <a:p>
            <a:pPr lvl="1"/>
            <a:endParaRPr lang="de-DE" dirty="0"/>
          </a:p>
          <a:p>
            <a:r>
              <a:rPr lang="de-DE" dirty="0" smtClean="0"/>
              <a:t>Vorstellung Beispielprozess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i="1" dirty="0" smtClean="0"/>
              <a:t>Quellen: 	Seifert, Kapitel 3</a:t>
            </a:r>
          </a:p>
          <a:p>
            <a:pPr marL="0" indent="0">
              <a:buNone/>
            </a:pPr>
            <a:r>
              <a:rPr lang="de-DE" i="1" dirty="0"/>
              <a:t>	</a:t>
            </a:r>
            <a:r>
              <a:rPr lang="de-DE" i="1" dirty="0" smtClean="0"/>
              <a:t>Joachim Müller, Kapitel 1 und 8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7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Termine 3: 27.November 2014 (6)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Auswahl </a:t>
            </a:r>
            <a:r>
              <a:rPr lang="de-DE" dirty="0" err="1" smtClean="0"/>
              <a:t>WfMS</a:t>
            </a:r>
            <a:endParaRPr lang="de-DE" dirty="0" smtClean="0"/>
          </a:p>
          <a:p>
            <a:pPr lvl="1"/>
            <a:r>
              <a:rPr lang="de-DE" dirty="0" smtClean="0"/>
              <a:t>Kriterien für Auswahl und Einordnung</a:t>
            </a:r>
          </a:p>
          <a:p>
            <a:pPr lvl="1"/>
            <a:r>
              <a:rPr lang="de-DE" dirty="0" smtClean="0"/>
              <a:t>3K-Modell</a:t>
            </a:r>
          </a:p>
          <a:p>
            <a:pPr lvl="1"/>
            <a:r>
              <a:rPr lang="de-DE" dirty="0" smtClean="0"/>
              <a:t>Entwicklung morphologischer Kasten</a:t>
            </a:r>
          </a:p>
          <a:p>
            <a:endParaRPr lang="de-DE" dirty="0" smtClean="0"/>
          </a:p>
          <a:p>
            <a:r>
              <a:rPr lang="de-DE" dirty="0" smtClean="0"/>
              <a:t>Implementierung Beispielprozess</a:t>
            </a:r>
          </a:p>
          <a:p>
            <a:pPr lvl="1"/>
            <a:r>
              <a:rPr lang="de-DE" dirty="0" smtClean="0"/>
              <a:t>Arbeit in Kleingruppen</a:t>
            </a:r>
          </a:p>
          <a:p>
            <a:pPr lvl="1"/>
            <a:r>
              <a:rPr lang="de-DE" dirty="0" smtClean="0"/>
              <a:t>Auswahl eines </a:t>
            </a:r>
            <a:r>
              <a:rPr lang="de-DE" dirty="0" err="1" smtClean="0"/>
              <a:t>WfMS</a:t>
            </a:r>
            <a:r>
              <a:rPr lang="de-DE" dirty="0" smtClean="0"/>
              <a:t> je Gruppe</a:t>
            </a:r>
          </a:p>
          <a:p>
            <a:pPr lvl="1"/>
            <a:r>
              <a:rPr lang="de-DE" dirty="0" smtClean="0"/>
              <a:t>Implementierung des Beispielprozesses </a:t>
            </a:r>
          </a:p>
          <a:p>
            <a:pPr lvl="1"/>
            <a:r>
              <a:rPr lang="de-DE" dirty="0" smtClean="0"/>
              <a:t>Evaluierung des </a:t>
            </a:r>
            <a:r>
              <a:rPr lang="de-DE" dirty="0" err="1" smtClean="0"/>
              <a:t>WfMS</a:t>
            </a:r>
            <a:r>
              <a:rPr lang="de-DE" dirty="0" smtClean="0"/>
              <a:t> an Hand der erarbeiteten Kriterien</a:t>
            </a:r>
          </a:p>
          <a:p>
            <a:pPr lvl="1"/>
            <a:r>
              <a:rPr lang="de-DE" dirty="0" smtClean="0"/>
              <a:t>Ausarbeitung Kurzpräsentation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i="1" dirty="0"/>
              <a:t>Quellen: 	</a:t>
            </a:r>
            <a:r>
              <a:rPr lang="de-DE" i="1" dirty="0" smtClean="0"/>
              <a:t>Joachim </a:t>
            </a:r>
            <a:r>
              <a:rPr lang="de-DE" i="1" dirty="0"/>
              <a:t>Müller, Kapitel </a:t>
            </a:r>
            <a:r>
              <a:rPr lang="de-DE" i="1" dirty="0" smtClean="0"/>
              <a:t>8</a:t>
            </a:r>
            <a:endParaRPr lang="de-DE" i="1" dirty="0"/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Termine 4: 4.Dezember 2014 (6)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Implementierung Beispielprozess</a:t>
            </a:r>
          </a:p>
          <a:p>
            <a:pPr lvl="1"/>
            <a:r>
              <a:rPr lang="de-DE" dirty="0" smtClean="0"/>
              <a:t>Arbeit in Kleingruppen</a:t>
            </a:r>
          </a:p>
          <a:p>
            <a:pPr lvl="1"/>
            <a:r>
              <a:rPr lang="de-DE" dirty="0" smtClean="0"/>
              <a:t>Auswahl eines </a:t>
            </a:r>
            <a:r>
              <a:rPr lang="de-DE" dirty="0" err="1" smtClean="0"/>
              <a:t>WfMS</a:t>
            </a:r>
            <a:r>
              <a:rPr lang="de-DE" dirty="0" smtClean="0"/>
              <a:t> je Gruppe</a:t>
            </a:r>
          </a:p>
          <a:p>
            <a:pPr lvl="1"/>
            <a:r>
              <a:rPr lang="de-DE" dirty="0" smtClean="0"/>
              <a:t>Implementierung des Beispielprozesses </a:t>
            </a:r>
          </a:p>
          <a:p>
            <a:pPr lvl="1"/>
            <a:r>
              <a:rPr lang="de-DE" dirty="0" smtClean="0"/>
              <a:t>Evaluierung des </a:t>
            </a:r>
            <a:r>
              <a:rPr lang="de-DE" dirty="0" err="1" smtClean="0"/>
              <a:t>WfMS</a:t>
            </a:r>
            <a:r>
              <a:rPr lang="de-DE" dirty="0" smtClean="0"/>
              <a:t> an Hand der erarbeiteten Kriterien</a:t>
            </a:r>
          </a:p>
          <a:p>
            <a:pPr lvl="1"/>
            <a:r>
              <a:rPr lang="de-DE" dirty="0" smtClean="0"/>
              <a:t>Ausarbeitung Kurzpräsentation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3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Termine 5: 11.Dezember 2014 (6)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Kurzpräsentation </a:t>
            </a:r>
            <a:r>
              <a:rPr lang="de-DE" dirty="0" err="1" smtClean="0"/>
              <a:t>WfMS</a:t>
            </a:r>
            <a:r>
              <a:rPr lang="de-DE" dirty="0" smtClean="0"/>
              <a:t> je Kleingruppe (15-20 Minuten)</a:t>
            </a:r>
            <a:br>
              <a:rPr lang="de-DE" dirty="0" smtClean="0"/>
            </a:br>
            <a:r>
              <a:rPr lang="de-DE" dirty="0" smtClean="0"/>
              <a:t>Gemeinsame Bewertung </a:t>
            </a:r>
          </a:p>
          <a:p>
            <a:pPr lvl="1"/>
            <a:endParaRPr lang="de-DE" dirty="0" smtClean="0"/>
          </a:p>
          <a:p>
            <a:r>
              <a:rPr lang="de-DE" dirty="0"/>
              <a:t>Einführung von </a:t>
            </a:r>
            <a:r>
              <a:rPr lang="de-DE" dirty="0" err="1"/>
              <a:t>WfMS</a:t>
            </a:r>
            <a:endParaRPr lang="de-DE" dirty="0"/>
          </a:p>
          <a:p>
            <a:r>
              <a:rPr lang="de-DE" dirty="0"/>
              <a:t>Prozessmanagement mit betrieblicher Standardsoftware</a:t>
            </a:r>
          </a:p>
          <a:p>
            <a:r>
              <a:rPr lang="de-DE" dirty="0"/>
              <a:t>Betrieb und Optimierung</a:t>
            </a:r>
          </a:p>
          <a:p>
            <a:r>
              <a:rPr lang="de-DE" dirty="0"/>
              <a:t>Sonderformen </a:t>
            </a:r>
            <a:r>
              <a:rPr lang="de-DE" dirty="0" smtClean="0"/>
              <a:t>(z.B. BRF)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i="1" dirty="0"/>
              <a:t>Quellen: </a:t>
            </a:r>
            <a:r>
              <a:rPr lang="de-DE" i="1" dirty="0" smtClean="0"/>
              <a:t>Joachim </a:t>
            </a:r>
            <a:r>
              <a:rPr lang="de-DE" i="1" dirty="0"/>
              <a:t>Müller, Kapitel </a:t>
            </a:r>
            <a:r>
              <a:rPr lang="de-DE" i="1" dirty="0" smtClean="0"/>
              <a:t>6</a:t>
            </a:r>
          </a:p>
          <a:p>
            <a:pPr marL="0" indent="0">
              <a:buNone/>
            </a:pPr>
            <a:r>
              <a:rPr lang="de-DE" i="1" dirty="0"/>
              <a:t>	</a:t>
            </a:r>
            <a:r>
              <a:rPr lang="de-DE" i="1" dirty="0" err="1" smtClean="0"/>
              <a:t>Gadatsch</a:t>
            </a:r>
            <a:r>
              <a:rPr lang="de-DE" i="1" dirty="0" smtClean="0"/>
              <a:t>, Kapitel 5</a:t>
            </a:r>
            <a:endParaRPr lang="de-DE" i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7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Klausur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 Januar 2015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90 Minuten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Klausur WS1314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Geschäftsprozessmanagement</a:t>
            </a:r>
            <a:endParaRPr lang="de-DE" dirty="0"/>
          </a:p>
          <a:p>
            <a:pPr lvl="0"/>
            <a:r>
              <a:rPr lang="de-DE" dirty="0" err="1"/>
              <a:t>Gadatsch</a:t>
            </a:r>
            <a:r>
              <a:rPr lang="de-DE" dirty="0"/>
              <a:t> Kapitel 1, 2, 4 und 5</a:t>
            </a:r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r>
              <a:rPr lang="de-DE" smtClean="0"/>
              <a:t>Workflow-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/>
              <a:t>Integration</a:t>
            </a:r>
          </a:p>
          <a:p>
            <a:pPr lvl="0"/>
            <a:r>
              <a:rPr lang="de-DE" dirty="0"/>
              <a:t>Müller Kapitel 1, 6 und 8</a:t>
            </a:r>
          </a:p>
          <a:p>
            <a:pPr lvl="0"/>
            <a:r>
              <a:rPr lang="de-DE" dirty="0"/>
              <a:t>Besonderheiten bei der Einführung von </a:t>
            </a:r>
            <a:r>
              <a:rPr lang="de-DE" dirty="0" err="1"/>
              <a:t>WfMS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Auswahl </a:t>
            </a:r>
            <a:r>
              <a:rPr lang="de-DE" dirty="0"/>
              <a:t>und Implementierung von </a:t>
            </a:r>
            <a:r>
              <a:rPr lang="de-DE" dirty="0" err="1"/>
              <a:t>WfMS</a:t>
            </a:r>
            <a:r>
              <a:rPr lang="de-DE" dirty="0"/>
              <a:t> (morphologischer Kasten)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Konzept </a:t>
            </a:r>
            <a:r>
              <a:rPr lang="de-DE" dirty="0"/>
              <a:t>der kollegialen Beratung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8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Gadatsch</a:t>
            </a:r>
            <a:r>
              <a:rPr lang="de-DE" dirty="0" smtClean="0"/>
              <a:t> (2012): </a:t>
            </a:r>
            <a:r>
              <a:rPr lang="de-DE" dirty="0"/>
              <a:t>Grundkurs Geschäftsprozess-Management</a:t>
            </a:r>
          </a:p>
          <a:p>
            <a:r>
              <a:rPr lang="de-DE" dirty="0" smtClean="0"/>
              <a:t>Becker, </a:t>
            </a:r>
            <a:r>
              <a:rPr lang="de-DE" dirty="0" err="1" smtClean="0"/>
              <a:t>Kugeler</a:t>
            </a:r>
            <a:r>
              <a:rPr lang="de-DE" dirty="0" smtClean="0"/>
              <a:t>, Rosemann (2012): Prozessmanagement</a:t>
            </a:r>
          </a:p>
          <a:p>
            <a:r>
              <a:rPr lang="de-DE" dirty="0" smtClean="0"/>
              <a:t>Müller (2004): </a:t>
            </a:r>
            <a:r>
              <a:rPr lang="de-DE" dirty="0"/>
              <a:t>Workflow-</a:t>
            </a:r>
            <a:r>
              <a:rPr lang="de-DE" dirty="0" err="1"/>
              <a:t>based</a:t>
            </a:r>
            <a:r>
              <a:rPr lang="de-DE" dirty="0"/>
              <a:t> Integration</a:t>
            </a:r>
          </a:p>
          <a:p>
            <a:r>
              <a:rPr lang="de-DE" dirty="0" smtClean="0"/>
              <a:t>Bodendorf  (</a:t>
            </a:r>
            <a:r>
              <a:rPr lang="de-DE" dirty="0"/>
              <a:t>1999): Wirtschaftsinformatik im </a:t>
            </a:r>
            <a:r>
              <a:rPr lang="de-DE" dirty="0" smtClean="0"/>
              <a:t>Dienstleistungsbereich</a:t>
            </a:r>
          </a:p>
          <a:p>
            <a:r>
              <a:rPr lang="de-DE" dirty="0" smtClean="0"/>
              <a:t>Freund, Götzer (2008): </a:t>
            </a:r>
            <a:r>
              <a:rPr lang="de-DE" dirty="0"/>
              <a:t>Vom Geschäftsprozess zum </a:t>
            </a:r>
            <a:r>
              <a:rPr lang="de-DE" dirty="0" smtClean="0"/>
              <a:t>Workflow</a:t>
            </a:r>
          </a:p>
          <a:p>
            <a:r>
              <a:rPr lang="de-DE" dirty="0" err="1" smtClean="0"/>
              <a:t>Dart</a:t>
            </a:r>
            <a:r>
              <a:rPr lang="de-DE" dirty="0" smtClean="0"/>
              <a:t> (</a:t>
            </a:r>
            <a:r>
              <a:rPr lang="de-DE" dirty="0"/>
              <a:t>2010): Workflow-Management mit </a:t>
            </a:r>
            <a:r>
              <a:rPr lang="de-DE" dirty="0" smtClean="0"/>
              <a:t>SAP</a:t>
            </a:r>
          </a:p>
          <a:p>
            <a:r>
              <a:rPr lang="de-DE" dirty="0" smtClean="0"/>
              <a:t>Mende (</a:t>
            </a:r>
            <a:r>
              <a:rPr lang="de-DE" dirty="0"/>
              <a:t>2004): Workflow und </a:t>
            </a:r>
            <a:r>
              <a:rPr lang="de-DE" dirty="0" err="1"/>
              <a:t>ArchiveLink</a:t>
            </a:r>
            <a:r>
              <a:rPr lang="de-DE" dirty="0"/>
              <a:t> mit </a:t>
            </a:r>
            <a:r>
              <a:rPr lang="de-DE" dirty="0" smtClean="0"/>
              <a:t>SAP</a:t>
            </a:r>
          </a:p>
          <a:p>
            <a:r>
              <a:rPr lang="de-DE" dirty="0" smtClean="0"/>
              <a:t>Werner (</a:t>
            </a:r>
            <a:r>
              <a:rPr lang="de-DE" dirty="0"/>
              <a:t>2011): Workflow-Programmierung mit </a:t>
            </a:r>
            <a:r>
              <a:rPr lang="de-DE" dirty="0" smtClean="0"/>
              <a:t>ABAP</a:t>
            </a:r>
          </a:p>
          <a:p>
            <a:r>
              <a:rPr lang="de-DE" dirty="0"/>
              <a:t>Seifert (2011): Visualisieren Präsentieren Moderieren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B764E-E65D-4154-9BA0-3C16AF71859E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81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Hochschule Deggendorf (2010): Studiengang Wirtschaftsinformatik Master. Modulhandbuch. Prüfungsordnung WI-M-WS09. </a:t>
            </a:r>
            <a:br>
              <a:rPr lang="de-DE" dirty="0"/>
            </a:br>
            <a:r>
              <a:rPr lang="de-DE" dirty="0"/>
              <a:t>Online verfügbar unter </a:t>
            </a:r>
            <a:r>
              <a:rPr lang="de-DE" dirty="0">
                <a:hlinkClick r:id="rId2"/>
              </a:rPr>
              <a:t>http://www.hdu-deggendorf.de/files/0/studienzentrum/modulhandbuch/modulhandbuch_wi_master.pdf</a:t>
            </a:r>
            <a:endParaRPr lang="de-DE" dirty="0"/>
          </a:p>
          <a:p>
            <a:r>
              <a:rPr lang="de-DE" dirty="0" smtClean="0"/>
              <a:t>SAP </a:t>
            </a:r>
            <a:r>
              <a:rPr lang="de-DE" dirty="0"/>
              <a:t>AG (2011): SAP Business Workflow. Referenzdokumentation. Online verfügbar unter http://help.sap.com/saphelp_erp60_sp/helpdata/de/cc/d40b37da4de72fe10000009b38f889/frameset.htm, zuletzt geprüft am 09.09.2011.</a:t>
            </a:r>
          </a:p>
          <a:p>
            <a:r>
              <a:rPr lang="de-DE" dirty="0"/>
              <a:t>Werner, Ilja-Daniel (2011): Workflow-Programmierung mit ABAP. 1. Aufl. Bonn: Galileo Press. Online verfügbar unter http://www.worldcat.org/oclc/729960315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30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0" y="3000372"/>
            <a:ext cx="9144000" cy="3929066"/>
          </a:xfrm>
          <a:prstGeom prst="rect">
            <a:avLst/>
          </a:prstGeom>
          <a:solidFill>
            <a:srgbClr val="C5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 bwMode="auto">
          <a:xfrm>
            <a:off x="3857620" y="571480"/>
            <a:ext cx="5286380" cy="242889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2" y="740075"/>
            <a:ext cx="9144000" cy="4571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2571744"/>
            <a:ext cx="4572000" cy="428628"/>
          </a:xfrm>
          <a:ln>
            <a:noFill/>
          </a:ln>
          <a:effectLst/>
        </p:spPr>
        <p:txBody>
          <a:bodyPr>
            <a:normAutofit fontScale="90000"/>
          </a:bodyPr>
          <a:lstStyle/>
          <a:p>
            <a:r>
              <a:rPr lang="de-DE" sz="2800" b="1" i="0" dirty="0" smtClean="0">
                <a:solidFill>
                  <a:srgbClr val="626C77"/>
                </a:solidFill>
              </a:rPr>
              <a:t>Vielen Dank!</a:t>
            </a:r>
            <a:endParaRPr lang="de-DE" sz="2800" b="1" i="0" dirty="0">
              <a:solidFill>
                <a:srgbClr val="626C77"/>
              </a:solidFill>
            </a:endParaRPr>
          </a:p>
        </p:txBody>
      </p:sp>
      <p:pic>
        <p:nvPicPr>
          <p:cNvPr id="11" name="Grafik 10" descr="Christina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-1428792" y="-357214"/>
            <a:ext cx="5144786" cy="335758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4" name="Grafik 13" descr="HansJuergen1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642910" y="357166"/>
            <a:ext cx="5144786" cy="264320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9" name="Rectangle 95"/>
          <p:cNvSpPr>
            <a:spLocks noGrp="1" noChangeArrowheads="1"/>
          </p:cNvSpPr>
          <p:nvPr>
            <p:ph type="subTitle" idx="1"/>
          </p:nvPr>
        </p:nvSpPr>
        <p:spPr>
          <a:xfrm>
            <a:off x="4143372" y="3857628"/>
            <a:ext cx="2214578" cy="357190"/>
          </a:xfrm>
          <a:noFill/>
          <a:ln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tabLst>
                <a:tab pos="447675" algn="l"/>
              </a:tabLst>
            </a:pPr>
            <a:r>
              <a:rPr lang="en-US" sz="1500" dirty="0" smtClean="0">
                <a:solidFill>
                  <a:schemeClr val="bg1"/>
                </a:solidFill>
                <a:cs typeface="Calibri" pitchFamily="34" charset="0"/>
              </a:rPr>
              <a:t>Markus Kammermeier</a:t>
            </a:r>
            <a:endParaRPr lang="de-DE" sz="1500" b="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143372" y="4357694"/>
            <a:ext cx="4929222" cy="167276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Hauptsitz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Straubinger Straße 2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94447 Plattling </a:t>
            </a:r>
          </a:p>
          <a:p>
            <a:pPr>
              <a:lnSpc>
                <a:spcPct val="90000"/>
              </a:lnSpc>
              <a:spcBef>
                <a:spcPts val="432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(0)9931 981 100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(0)9931 981 199 </a:t>
            </a: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Geschäftsstelle VS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Marienstraße 10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78054 Villingen-Schwenningen </a:t>
            </a: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(0)7720 96794 700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(0)7720 96794 799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143372" y="5643578"/>
            <a:ext cx="27860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Mail:	info@team-con.de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WWW.TEAM-CON.DE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19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 bwMode="auto">
          <a:xfrm>
            <a:off x="3857620" y="642918"/>
            <a:ext cx="5286380" cy="257176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12" name="Freihandform 11"/>
          <p:cNvSpPr/>
          <p:nvPr/>
        </p:nvSpPr>
        <p:spPr bwMode="auto">
          <a:xfrm>
            <a:off x="0" y="2928934"/>
            <a:ext cx="9144000" cy="3929066"/>
          </a:xfrm>
          <a:custGeom>
            <a:avLst/>
            <a:gdLst>
              <a:gd name="connsiteX0" fmla="*/ 0 w 9144000"/>
              <a:gd name="connsiteY0" fmla="*/ 0 h 3857628"/>
              <a:gd name="connsiteX1" fmla="*/ 9144000 w 9144000"/>
              <a:gd name="connsiteY1" fmla="*/ 0 h 3857628"/>
              <a:gd name="connsiteX2" fmla="*/ 9144000 w 9144000"/>
              <a:gd name="connsiteY2" fmla="*/ 3857628 h 3857628"/>
              <a:gd name="connsiteX3" fmla="*/ 0 w 9144000"/>
              <a:gd name="connsiteY3" fmla="*/ 3857628 h 3857628"/>
              <a:gd name="connsiteX4" fmla="*/ 0 w 9144000"/>
              <a:gd name="connsiteY4" fmla="*/ 0 h 3857628"/>
              <a:gd name="connsiteX0" fmla="*/ 0 w 9144000"/>
              <a:gd name="connsiteY0" fmla="*/ 428652 h 4286280"/>
              <a:gd name="connsiteX1" fmla="*/ 9144000 w 9144000"/>
              <a:gd name="connsiteY1" fmla="*/ 0 h 4286280"/>
              <a:gd name="connsiteX2" fmla="*/ 9144000 w 9144000"/>
              <a:gd name="connsiteY2" fmla="*/ 4286280 h 4286280"/>
              <a:gd name="connsiteX3" fmla="*/ 0 w 9144000"/>
              <a:gd name="connsiteY3" fmla="*/ 4286280 h 4286280"/>
              <a:gd name="connsiteX4" fmla="*/ 0 w 9144000"/>
              <a:gd name="connsiteY4" fmla="*/ 428652 h 4286280"/>
              <a:gd name="connsiteX0" fmla="*/ 0 w 9144000"/>
              <a:gd name="connsiteY0" fmla="*/ 1214446 h 4286280"/>
              <a:gd name="connsiteX1" fmla="*/ 9144000 w 9144000"/>
              <a:gd name="connsiteY1" fmla="*/ 0 h 4286280"/>
              <a:gd name="connsiteX2" fmla="*/ 9144000 w 9144000"/>
              <a:gd name="connsiteY2" fmla="*/ 4286280 h 4286280"/>
              <a:gd name="connsiteX3" fmla="*/ 0 w 9144000"/>
              <a:gd name="connsiteY3" fmla="*/ 4286280 h 4286280"/>
              <a:gd name="connsiteX4" fmla="*/ 0 w 9144000"/>
              <a:gd name="connsiteY4" fmla="*/ 1214446 h 4286280"/>
              <a:gd name="connsiteX0" fmla="*/ 0 w 9144000"/>
              <a:gd name="connsiteY0" fmla="*/ 71414 h 4286280"/>
              <a:gd name="connsiteX1" fmla="*/ 9144000 w 9144000"/>
              <a:gd name="connsiteY1" fmla="*/ 0 h 4286280"/>
              <a:gd name="connsiteX2" fmla="*/ 9144000 w 9144000"/>
              <a:gd name="connsiteY2" fmla="*/ 4286280 h 4286280"/>
              <a:gd name="connsiteX3" fmla="*/ 0 w 9144000"/>
              <a:gd name="connsiteY3" fmla="*/ 4286280 h 4286280"/>
              <a:gd name="connsiteX4" fmla="*/ 0 w 9144000"/>
              <a:gd name="connsiteY4" fmla="*/ 71414 h 428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4286280">
                <a:moveTo>
                  <a:pt x="0" y="71414"/>
                </a:moveTo>
                <a:lnTo>
                  <a:pt x="9144000" y="0"/>
                </a:lnTo>
                <a:lnTo>
                  <a:pt x="9144000" y="4286280"/>
                </a:lnTo>
                <a:lnTo>
                  <a:pt x="0" y="4286280"/>
                </a:lnTo>
                <a:lnTo>
                  <a:pt x="0" y="71414"/>
                </a:lnTo>
                <a:close/>
              </a:path>
            </a:pathLst>
          </a:custGeom>
          <a:solidFill>
            <a:srgbClr val="C5CED5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dirty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5215" name="Rectangle 95"/>
          <p:cNvSpPr>
            <a:spLocks noGrp="1" noChangeArrowheads="1"/>
          </p:cNvSpPr>
          <p:nvPr>
            <p:ph type="subTitle" idx="1"/>
          </p:nvPr>
        </p:nvSpPr>
        <p:spPr>
          <a:xfrm>
            <a:off x="4143372" y="3714752"/>
            <a:ext cx="4786346" cy="714380"/>
          </a:xfrm>
          <a:noFill/>
          <a:ln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tabLst>
                <a:tab pos="447675" algn="l"/>
              </a:tabLst>
            </a:pPr>
            <a:r>
              <a:rPr lang="en-US" sz="1500" i="0" dirty="0" err="1" smtClean="0">
                <a:solidFill>
                  <a:schemeClr val="bg1"/>
                </a:solidFill>
                <a:cs typeface="Calibri" pitchFamily="34" charset="0"/>
              </a:rPr>
              <a:t>Vom</a:t>
            </a:r>
            <a:r>
              <a:rPr lang="en-US" sz="1500" i="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1500" i="0" dirty="0" err="1" smtClean="0">
                <a:solidFill>
                  <a:schemeClr val="bg1"/>
                </a:solidFill>
                <a:cs typeface="Calibri" pitchFamily="34" charset="0"/>
              </a:rPr>
              <a:t>Geschäftsprozess</a:t>
            </a:r>
            <a:r>
              <a:rPr lang="en-US" sz="1500" i="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1500" i="0" dirty="0" err="1" smtClean="0">
                <a:solidFill>
                  <a:schemeClr val="bg1"/>
                </a:solidFill>
                <a:cs typeface="Calibri" pitchFamily="34" charset="0"/>
              </a:rPr>
              <a:t>zum</a:t>
            </a:r>
            <a:r>
              <a:rPr lang="en-US" sz="1500" i="0" dirty="0" smtClean="0">
                <a:solidFill>
                  <a:schemeClr val="bg1"/>
                </a:solidFill>
                <a:cs typeface="Calibri" pitchFamily="34" charset="0"/>
              </a:rPr>
              <a:t> Workflow</a:t>
            </a:r>
          </a:p>
          <a:p>
            <a:pPr algn="l">
              <a:lnSpc>
                <a:spcPct val="90000"/>
              </a:lnSpc>
              <a:tabLst>
                <a:tab pos="447675" algn="l"/>
              </a:tabLst>
            </a:pPr>
            <a:r>
              <a:rPr lang="en-US" sz="1500" b="0" dirty="0" smtClean="0">
                <a:solidFill>
                  <a:schemeClr val="bg1"/>
                </a:solidFill>
                <a:cs typeface="Calibri" pitchFamily="34" charset="0"/>
              </a:rPr>
              <a:t>WS 2014/2015</a:t>
            </a:r>
            <a:endParaRPr lang="de-DE" sz="1500" b="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2" y="740075"/>
            <a:ext cx="9144000" cy="4571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00496" y="2500306"/>
            <a:ext cx="4572000" cy="428628"/>
          </a:xfrm>
          <a:ln>
            <a:noFill/>
          </a:ln>
          <a:effectLst/>
        </p:spPr>
        <p:txBody>
          <a:bodyPr>
            <a:normAutofit fontScale="90000"/>
          </a:bodyPr>
          <a:lstStyle/>
          <a:p>
            <a:r>
              <a:rPr lang="de-DE" sz="2800" b="1" i="0" dirty="0" smtClean="0">
                <a:solidFill>
                  <a:srgbClr val="626C77"/>
                </a:solidFill>
              </a:rPr>
              <a:t>Workflow-Technologien</a:t>
            </a:r>
            <a:endParaRPr lang="de-DE" sz="2800" b="1" i="0" dirty="0">
              <a:solidFill>
                <a:srgbClr val="626C77"/>
              </a:solidFill>
            </a:endParaRPr>
          </a:p>
        </p:txBody>
      </p:sp>
      <p:pic>
        <p:nvPicPr>
          <p:cNvPr id="14" name="Grafik 13" descr="Team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57158" y="357166"/>
            <a:ext cx="3500430" cy="262532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9" name="Textfeld 18"/>
          <p:cNvSpPr txBox="1"/>
          <p:nvPr/>
        </p:nvSpPr>
        <p:spPr>
          <a:xfrm>
            <a:off x="4143372" y="4672134"/>
            <a:ext cx="4929222" cy="167276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Hauptsitz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Straubinger Straße 2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94447 Plattling </a:t>
            </a:r>
          </a:p>
          <a:p>
            <a:pPr>
              <a:lnSpc>
                <a:spcPct val="90000"/>
              </a:lnSpc>
              <a:spcBef>
                <a:spcPts val="432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(0)9931 981 100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(0)9931 981 199 </a:t>
            </a: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Geschäftsstelle VS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Marienstraße 10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78054 Villingen-Schwenningen </a:t>
            </a: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(0)7720 96794 700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(0)7720 96794 799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143372" y="5958018"/>
            <a:ext cx="27860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Mail:	info@team-con.de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WWW.TEAM-CON.DE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3" name="Bild 14" descr="sap_partner_R_tm_p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1" y="5775177"/>
            <a:ext cx="942256" cy="56688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9"/>
          <p:cNvSpPr>
            <a:spLocks noChangeArrowheads="1"/>
          </p:cNvSpPr>
          <p:nvPr/>
        </p:nvSpPr>
        <p:spPr bwMode="auto">
          <a:xfrm>
            <a:off x="-32" y="-24"/>
            <a:ext cx="9144000" cy="6858024"/>
          </a:xfrm>
          <a:prstGeom prst="rect">
            <a:avLst/>
          </a:prstGeom>
          <a:gradFill flip="none" rotWithShape="1">
            <a:gsLst>
              <a:gs pos="0">
                <a:srgbClr val="DFD2B3">
                  <a:alpha val="73000"/>
                </a:srgbClr>
              </a:gs>
              <a:gs pos="50000">
                <a:srgbClr val="DFD2B3">
                  <a:tint val="44500"/>
                  <a:satMod val="160000"/>
                </a:srgbClr>
              </a:gs>
              <a:gs pos="100000">
                <a:srgbClr val="DFD2B3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0" y="3214686"/>
            <a:ext cx="9144000" cy="185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1428728" y="2357430"/>
            <a:ext cx="26340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3200" i="1" dirty="0">
                <a:solidFill>
                  <a:srgbClr val="576069"/>
                </a:solidFill>
                <a:latin typeface="Calibri" pitchFamily="34" charset="0"/>
                <a:cs typeface="Calibri" pitchFamily="34" charset="0"/>
              </a:rPr>
              <a:t>Wir sehen uns.</a:t>
            </a:r>
          </a:p>
        </p:txBody>
      </p:sp>
      <p:pic>
        <p:nvPicPr>
          <p:cNvPr id="11" name="Grafik 10" descr="WirSehenUns1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000496" y="2285992"/>
            <a:ext cx="3714776" cy="278608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20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iStock_000003110526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3" y="1928802"/>
            <a:ext cx="6082813" cy="4071966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928662" y="3071810"/>
            <a:ext cx="7215238" cy="642943"/>
          </a:xfrm>
          <a:prstGeom prst="roundRect">
            <a:avLst/>
          </a:prstGeom>
          <a:solidFill>
            <a:srgbClr val="B2BAD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bgerundetes Rechteck 17"/>
          <p:cNvSpPr/>
          <p:nvPr/>
        </p:nvSpPr>
        <p:spPr>
          <a:xfrm>
            <a:off x="928662" y="5357825"/>
            <a:ext cx="7215238" cy="642943"/>
          </a:xfrm>
          <a:prstGeom prst="roundRect">
            <a:avLst/>
          </a:prstGeom>
          <a:solidFill>
            <a:srgbClr val="B2BAD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/>
        </p:nvSpPr>
        <p:spPr>
          <a:xfrm>
            <a:off x="928662" y="4786321"/>
            <a:ext cx="7215238" cy="642943"/>
          </a:xfrm>
          <a:prstGeom prst="roundRect">
            <a:avLst/>
          </a:prstGeom>
          <a:solidFill>
            <a:srgbClr val="B2BAD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885714" y="4214817"/>
            <a:ext cx="7215238" cy="642943"/>
          </a:xfrm>
          <a:prstGeom prst="roundRect">
            <a:avLst/>
          </a:prstGeom>
          <a:solidFill>
            <a:srgbClr val="B2BAD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928662" y="3643314"/>
            <a:ext cx="7215238" cy="642943"/>
          </a:xfrm>
          <a:prstGeom prst="roundRect">
            <a:avLst/>
          </a:prstGeom>
          <a:solidFill>
            <a:srgbClr val="B2BAD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928662" y="2500305"/>
            <a:ext cx="7215238" cy="642943"/>
          </a:xfrm>
          <a:prstGeom prst="roundRect">
            <a:avLst/>
          </a:prstGeom>
          <a:solidFill>
            <a:srgbClr val="B2BAD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42844" y="428628"/>
            <a:ext cx="3571900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dirty="0" smtClean="0">
                <a:solidFill>
                  <a:srgbClr val="626C77"/>
                </a:solidFill>
                <a:latin typeface="Calibri" pitchFamily="34" charset="0"/>
                <a:ea typeface="+mj-ea"/>
                <a:cs typeface="Calibri" pitchFamily="34" charset="0"/>
              </a:rPr>
              <a:t>Agenda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rgbClr val="626C77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928662" y="1928802"/>
            <a:ext cx="7215238" cy="642943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285852" y="1857364"/>
            <a:ext cx="3313023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Ihr Dozent</a:t>
            </a: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/>
              <a:t>Einordnung der Veranstaltung </a:t>
            </a: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Themen und Termine</a:t>
            </a: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Klausur</a:t>
            </a:r>
            <a:endParaRPr lang="de-DE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210000"/>
              </a:lnSpc>
              <a:buClr>
                <a:srgbClr val="626C77"/>
              </a:buClr>
            </a:pPr>
            <a:endParaRPr lang="de-DE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Ihr Dozent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79"/>
          <a:stretch/>
        </p:blipFill>
        <p:spPr bwMode="auto">
          <a:xfrm>
            <a:off x="179512" y="1273871"/>
            <a:ext cx="4914900" cy="508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0" y="1273871"/>
            <a:ext cx="4572000" cy="5323481"/>
          </a:xfrm>
        </p:spPr>
        <p:txBody>
          <a:bodyPr>
            <a:normAutofit fontScale="92500"/>
          </a:bodyPr>
          <a:lstStyle/>
          <a:p>
            <a:r>
              <a:rPr lang="de-DE" dirty="0"/>
              <a:t>SAP-Berater und Anwendungsentwickler bei der Fa. </a:t>
            </a:r>
            <a:r>
              <a:rPr lang="de-DE" dirty="0" smtClean="0"/>
              <a:t>T.CON (Plattling)</a:t>
            </a:r>
            <a:endParaRPr lang="de-DE" dirty="0"/>
          </a:p>
          <a:p>
            <a:r>
              <a:rPr lang="de-DE" dirty="0"/>
              <a:t>IT-Erfahrung seit 1998</a:t>
            </a:r>
          </a:p>
          <a:p>
            <a:r>
              <a:rPr lang="de-DE" dirty="0"/>
              <a:t>SAP-Erfahrung seit </a:t>
            </a:r>
            <a:r>
              <a:rPr lang="de-DE" dirty="0" smtClean="0"/>
              <a:t>2005</a:t>
            </a:r>
            <a:br>
              <a:rPr lang="de-DE" dirty="0" smtClean="0"/>
            </a:br>
            <a:endParaRPr lang="de-DE" dirty="0"/>
          </a:p>
          <a:p>
            <a:r>
              <a:rPr lang="de-DE" dirty="0" smtClean="0"/>
              <a:t>TH Deggendorf</a:t>
            </a:r>
            <a:endParaRPr lang="de-DE" dirty="0"/>
          </a:p>
          <a:p>
            <a:pPr lvl="1"/>
            <a:r>
              <a:rPr lang="de-DE" dirty="0"/>
              <a:t>Bachelor </a:t>
            </a:r>
            <a:r>
              <a:rPr lang="de-DE" dirty="0" smtClean="0"/>
              <a:t>BISM/</a:t>
            </a:r>
            <a:r>
              <a:rPr lang="de-DE" dirty="0" err="1" smtClean="0"/>
              <a:t>bb</a:t>
            </a:r>
            <a:endParaRPr lang="de-DE" dirty="0"/>
          </a:p>
          <a:p>
            <a:pPr lvl="1"/>
            <a:r>
              <a:rPr lang="de-DE" dirty="0"/>
              <a:t>Master </a:t>
            </a:r>
            <a:r>
              <a:rPr lang="de-DE" dirty="0" smtClean="0"/>
              <a:t>of Science </a:t>
            </a:r>
            <a:r>
              <a:rPr lang="de-DE" dirty="0" err="1" smtClean="0"/>
              <a:t>bb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  <a:p>
            <a:r>
              <a:rPr lang="de-DE" dirty="0"/>
              <a:t>LB </a:t>
            </a:r>
            <a:r>
              <a:rPr lang="de-DE" dirty="0" smtClean="0"/>
              <a:t>seit WS09/10</a:t>
            </a:r>
          </a:p>
          <a:p>
            <a:pPr lvl="1"/>
            <a:r>
              <a:rPr lang="de-DE" dirty="0" smtClean="0"/>
              <a:t>Grundlagen der ERP-Programmierung</a:t>
            </a:r>
          </a:p>
          <a:p>
            <a:pPr lvl="1"/>
            <a:r>
              <a:rPr lang="de-DE" dirty="0" smtClean="0"/>
              <a:t>Fort. ERP-Programmierung (Schwerpunkt BA)</a:t>
            </a:r>
          </a:p>
          <a:p>
            <a:pPr lvl="1"/>
            <a:r>
              <a:rPr lang="de-DE" dirty="0" smtClean="0"/>
              <a:t>Workflow-Entwicklung</a:t>
            </a:r>
          </a:p>
          <a:p>
            <a:pPr lvl="1"/>
            <a:r>
              <a:rPr lang="de-DE" dirty="0" smtClean="0"/>
              <a:t>Workflow-Systeme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48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Einordnung der Veranstaltung in Ihr Studium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Auszug aus der Homepage: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i="1" dirty="0"/>
              <a:t>„… Das Studium ist mit den Schwerpunkten Business </a:t>
            </a:r>
            <a:r>
              <a:rPr lang="de-DE" i="1" dirty="0" err="1"/>
              <a:t>Intelligence</a:t>
            </a:r>
            <a:r>
              <a:rPr lang="de-DE" i="1" dirty="0"/>
              <a:t>, IT-Management und IT-Consulting sowie </a:t>
            </a:r>
            <a:r>
              <a:rPr lang="de-DE" b="1" i="1" dirty="0"/>
              <a:t>IT-Systems-Engineering</a:t>
            </a:r>
            <a:r>
              <a:rPr lang="de-DE" i="1" dirty="0"/>
              <a:t> </a:t>
            </a:r>
            <a:r>
              <a:rPr lang="de-DE" i="1" dirty="0" smtClean="0"/>
              <a:t>aufgebaut…“ 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i="1" dirty="0" smtClean="0"/>
              <a:t>„…Der </a:t>
            </a:r>
            <a:r>
              <a:rPr lang="de-DE" i="1" dirty="0"/>
              <a:t>Master-Studiengang bereitet damit theoriefundiert und praxiszugewandt auf die Berufsbilder </a:t>
            </a:r>
            <a:r>
              <a:rPr lang="de-DE" b="1" i="1" dirty="0" err="1"/>
              <a:t>Chief</a:t>
            </a:r>
            <a:r>
              <a:rPr lang="de-DE" b="1" i="1" dirty="0"/>
              <a:t> Information </a:t>
            </a:r>
            <a:r>
              <a:rPr lang="de-DE" b="1" i="1" dirty="0" err="1"/>
              <a:t>Officers</a:t>
            </a:r>
            <a:r>
              <a:rPr lang="de-DE" i="1" dirty="0"/>
              <a:t>, </a:t>
            </a:r>
            <a:r>
              <a:rPr lang="de-DE" b="1" i="1" dirty="0" err="1"/>
              <a:t>Chief</a:t>
            </a:r>
            <a:r>
              <a:rPr lang="de-DE" b="1" i="1" dirty="0"/>
              <a:t> Technology </a:t>
            </a:r>
            <a:r>
              <a:rPr lang="de-DE" b="1" i="1" dirty="0" err="1"/>
              <a:t>Officers</a:t>
            </a:r>
            <a:r>
              <a:rPr lang="de-DE" i="1" dirty="0"/>
              <a:t> oder </a:t>
            </a:r>
            <a:r>
              <a:rPr lang="de-DE" b="1" i="1" dirty="0"/>
              <a:t>IT-Berater</a:t>
            </a:r>
            <a:r>
              <a:rPr lang="de-DE" i="1" dirty="0"/>
              <a:t> </a:t>
            </a:r>
            <a:r>
              <a:rPr lang="de-DE" i="1" dirty="0" smtClean="0"/>
              <a:t>vor...“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i="1" dirty="0"/>
              <a:t>„… Die Veranstaltungen werden in persönlicher Atmosphäre als </a:t>
            </a:r>
            <a:r>
              <a:rPr lang="de-DE" b="1" i="1" dirty="0"/>
              <a:t>seminaristische Lehrveranstaltungen </a:t>
            </a:r>
            <a:r>
              <a:rPr lang="de-DE" i="1" dirty="0"/>
              <a:t>mit </a:t>
            </a:r>
            <a:r>
              <a:rPr lang="de-DE" b="1" i="1" dirty="0"/>
              <a:t>starkem Praxisbezug </a:t>
            </a:r>
            <a:r>
              <a:rPr lang="de-DE" i="1" dirty="0" smtClean="0"/>
              <a:t>abgehalten…“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67544" y="6227439"/>
            <a:ext cx="5318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>
                <a:hlinkClick r:id="rId2"/>
              </a:rPr>
              <a:t>http://</a:t>
            </a:r>
            <a:r>
              <a:rPr lang="de-DE" sz="1400" dirty="0" smtClean="0">
                <a:hlinkClick r:id="rId2"/>
              </a:rPr>
              <a:t>www.fh-deggendorf.de/bwl/master-wi/ueberblick.html</a:t>
            </a:r>
            <a:r>
              <a:rPr lang="de-DE" sz="1400" dirty="0" smtClean="0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967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Themenfelder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689022"/>
              </p:ext>
            </p:extLst>
          </p:nvPr>
        </p:nvGraphicFramePr>
        <p:xfrm>
          <a:off x="457200" y="1340768"/>
          <a:ext cx="8258204" cy="468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67544" y="6227439"/>
            <a:ext cx="8130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>
                <a:hlinkClick r:id="rId7"/>
              </a:rPr>
              <a:t>http://</a:t>
            </a:r>
            <a:r>
              <a:rPr lang="de-DE" sz="1400" dirty="0" smtClean="0">
                <a:hlinkClick r:id="rId7"/>
              </a:rPr>
              <a:t>www.fh-deggendorf.de/bwl/master-wi/downloads/Modulhandbuch_WIMaster_20100201.pdf</a:t>
            </a:r>
            <a:r>
              <a:rPr lang="de-DE" sz="1400" dirty="0" smtClean="0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304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56" y="597570"/>
            <a:ext cx="7848168" cy="592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5724128" y="5805264"/>
            <a:ext cx="3240360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Ja… Aber…!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2867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Stoffüberblick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B764E-E65D-4154-9BA0-3C16AF71859E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Eingekerbter Richtungspfeil 4"/>
          <p:cNvSpPr/>
          <p:nvPr/>
        </p:nvSpPr>
        <p:spPr>
          <a:xfrm>
            <a:off x="179512" y="1844824"/>
            <a:ext cx="1872208" cy="86409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Grundlagen </a:t>
            </a:r>
            <a:r>
              <a:rPr lang="de-DE" sz="1200" dirty="0" err="1" smtClean="0">
                <a:solidFill>
                  <a:schemeClr val="tx1"/>
                </a:solidFill>
              </a:rPr>
              <a:t>WfMS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Eingekerbter Richtungspfeil 5"/>
          <p:cNvSpPr/>
          <p:nvPr/>
        </p:nvSpPr>
        <p:spPr>
          <a:xfrm>
            <a:off x="1907704" y="1844824"/>
            <a:ext cx="1872208" cy="86409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Orientierung und Gestaltung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Eingekerbter Richtungspfeil 6"/>
          <p:cNvSpPr/>
          <p:nvPr/>
        </p:nvSpPr>
        <p:spPr>
          <a:xfrm>
            <a:off x="5292080" y="1844824"/>
            <a:ext cx="1872208" cy="86409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Umsetzung des Workflows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Eingekerbter Richtungspfeil 7"/>
          <p:cNvSpPr/>
          <p:nvPr/>
        </p:nvSpPr>
        <p:spPr>
          <a:xfrm>
            <a:off x="3563888" y="1844824"/>
            <a:ext cx="1872208" cy="86409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Auswahl </a:t>
            </a:r>
            <a:r>
              <a:rPr lang="de-DE" sz="1200" dirty="0" err="1" smtClean="0">
                <a:solidFill>
                  <a:schemeClr val="tx1"/>
                </a:solidFill>
              </a:rPr>
              <a:t>WfMS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Eingekerbter Richtungspfeil 8"/>
          <p:cNvSpPr/>
          <p:nvPr/>
        </p:nvSpPr>
        <p:spPr>
          <a:xfrm>
            <a:off x="7092280" y="1844824"/>
            <a:ext cx="1872208" cy="86409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Betrieb und Optimierung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7504" y="2862272"/>
            <a:ext cx="1854995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de-DE" sz="1200" dirty="0" smtClean="0"/>
              <a:t>Begriffe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de-DE" sz="1200" dirty="0" smtClean="0"/>
              <a:t>Historische </a:t>
            </a:r>
            <a:br>
              <a:rPr lang="de-DE" sz="1200" dirty="0" smtClean="0"/>
            </a:br>
            <a:r>
              <a:rPr lang="de-DE" sz="1200" dirty="0" smtClean="0"/>
              <a:t>Entwicklung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de-DE" sz="1200" dirty="0" smtClean="0"/>
              <a:t>Referenzarchitektur </a:t>
            </a:r>
            <a:br>
              <a:rPr lang="de-DE" sz="1200" dirty="0" smtClean="0"/>
            </a:br>
            <a:r>
              <a:rPr lang="de-DE" sz="1200" dirty="0" smtClean="0"/>
              <a:t>und Standards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de-DE" sz="1200" dirty="0" smtClean="0"/>
              <a:t>Prozessarten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de-DE" sz="1200" dirty="0" smtClean="0"/>
              <a:t>Stufen der </a:t>
            </a:r>
            <a:br>
              <a:rPr lang="de-DE" sz="1200" dirty="0" smtClean="0"/>
            </a:br>
            <a:r>
              <a:rPr lang="de-DE" sz="1200" dirty="0" smtClean="0"/>
              <a:t>Integration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1763688" y="2852936"/>
            <a:ext cx="190308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de-DE" sz="1200" dirty="0" smtClean="0"/>
              <a:t>Prozessaufnahme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de-DE" sz="1200" dirty="0" smtClean="0"/>
              <a:t>Prozessanalyse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de-DE" sz="1200" dirty="0" smtClean="0"/>
              <a:t>Prozessmodellierung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endParaRPr lang="de-DE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5076056" y="2852936"/>
            <a:ext cx="208422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de-DE" sz="1200" dirty="0" smtClean="0"/>
              <a:t>Vorgehensmodell</a:t>
            </a:r>
            <a:br>
              <a:rPr lang="de-DE" sz="1200" dirty="0" smtClean="0"/>
            </a:br>
            <a:r>
              <a:rPr lang="de-DE" sz="1200" dirty="0" smtClean="0"/>
              <a:t>für die Implementierung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de-DE" sz="1200" dirty="0" smtClean="0"/>
              <a:t>Umsetzung im </a:t>
            </a:r>
            <a:r>
              <a:rPr lang="de-DE" sz="1200" dirty="0" err="1" smtClean="0"/>
              <a:t>WfMS</a:t>
            </a:r>
            <a:endParaRPr lang="de-DE" sz="1200" dirty="0" smtClean="0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de-DE" sz="1200" dirty="0" smtClean="0"/>
              <a:t>Implementierung </a:t>
            </a:r>
            <a:br>
              <a:rPr lang="de-DE" sz="1200" dirty="0" smtClean="0"/>
            </a:br>
            <a:r>
              <a:rPr lang="de-DE" sz="1200" dirty="0" smtClean="0"/>
              <a:t>anhand eines</a:t>
            </a:r>
            <a:br>
              <a:rPr lang="de-DE" sz="1200" dirty="0" smtClean="0"/>
            </a:br>
            <a:r>
              <a:rPr lang="de-DE" sz="1200" dirty="0" smtClean="0"/>
              <a:t>Beispielprozesses</a:t>
            </a:r>
            <a:endParaRPr lang="de-DE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3491880" y="2843600"/>
            <a:ext cx="160492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de-DE" sz="1200" dirty="0" smtClean="0"/>
              <a:t>Kriterien für die</a:t>
            </a:r>
            <a:br>
              <a:rPr lang="de-DE" sz="1200" dirty="0" smtClean="0"/>
            </a:br>
            <a:r>
              <a:rPr lang="de-DE" sz="1200" dirty="0" smtClean="0"/>
              <a:t>Einordnung und</a:t>
            </a:r>
            <a:br>
              <a:rPr lang="de-DE" sz="1200" dirty="0" smtClean="0"/>
            </a:br>
            <a:r>
              <a:rPr lang="de-DE" sz="1200" dirty="0" smtClean="0"/>
              <a:t>Auswahl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de-DE" sz="1200" dirty="0" smtClean="0"/>
              <a:t>3K-Modell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de-DE" sz="1200" dirty="0" smtClean="0"/>
              <a:t>Entwicklung</a:t>
            </a:r>
            <a:br>
              <a:rPr lang="de-DE" sz="1200" dirty="0" smtClean="0"/>
            </a:br>
            <a:r>
              <a:rPr lang="de-DE" sz="1200" dirty="0" smtClean="0"/>
              <a:t>morphologischer</a:t>
            </a:r>
            <a:br>
              <a:rPr lang="de-DE" sz="1200" dirty="0" smtClean="0"/>
            </a:br>
            <a:r>
              <a:rPr lang="de-DE" sz="1200" dirty="0" smtClean="0"/>
              <a:t>Kasten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164288" y="2834264"/>
            <a:ext cx="125707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de-DE" sz="1200" dirty="0" smtClean="0"/>
              <a:t>Ausführung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Ø"/>
            </a:pPr>
            <a:r>
              <a:rPr lang="de-DE" sz="1200" dirty="0" smtClean="0"/>
              <a:t>Monitoring</a:t>
            </a:r>
            <a:endParaRPr lang="de-DE" sz="1200" dirty="0"/>
          </a:p>
        </p:txBody>
      </p:sp>
      <p:sp>
        <p:nvSpPr>
          <p:cNvPr id="15" name="Eingekerbter Richtungspfeil 14"/>
          <p:cNvSpPr/>
          <p:nvPr/>
        </p:nvSpPr>
        <p:spPr>
          <a:xfrm>
            <a:off x="179512" y="1196752"/>
            <a:ext cx="8784976" cy="50405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Vom Geschäftsprozess zum </a:t>
            </a:r>
            <a:r>
              <a:rPr lang="de-DE" sz="1200" dirty="0" smtClean="0">
                <a:solidFill>
                  <a:schemeClr val="tx1"/>
                </a:solidFill>
              </a:rPr>
              <a:t>Workflow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907704" y="4869160"/>
            <a:ext cx="1656184" cy="15841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ü"/>
            </a:pPr>
            <a:r>
              <a:rPr lang="de-DE" sz="1400" dirty="0" smtClean="0"/>
              <a:t>Rollenspiel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de-DE" sz="1400" dirty="0" smtClean="0"/>
              <a:t>Fokus auf der Prozess-aufnahme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de-DE" sz="1400" dirty="0" smtClean="0"/>
              <a:t>Modellierung aus Praxissicht</a:t>
            </a:r>
          </a:p>
          <a:p>
            <a:pPr marL="285750" indent="-285750">
              <a:buFont typeface="Wingdings" pitchFamily="2" charset="2"/>
              <a:buChar char="ü"/>
            </a:pPr>
            <a:endParaRPr lang="de-DE" sz="1400" dirty="0"/>
          </a:p>
        </p:txBody>
      </p:sp>
      <p:sp>
        <p:nvSpPr>
          <p:cNvPr id="18" name="Rechteck 17"/>
          <p:cNvSpPr/>
          <p:nvPr/>
        </p:nvSpPr>
        <p:spPr>
          <a:xfrm>
            <a:off x="3582194" y="4869160"/>
            <a:ext cx="1656184" cy="15841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ü"/>
            </a:pPr>
            <a:r>
              <a:rPr lang="de-DE" sz="1400" dirty="0" err="1" smtClean="0"/>
              <a:t>Morpho</a:t>
            </a:r>
            <a:r>
              <a:rPr lang="de-DE" sz="1400" dirty="0" smtClean="0"/>
              <a:t>-logischer Kasten wird gemeinsam entwickelt</a:t>
            </a:r>
          </a:p>
          <a:p>
            <a:pPr marL="285750" indent="-285750">
              <a:buFont typeface="Wingdings" pitchFamily="2" charset="2"/>
              <a:buChar char="ü"/>
            </a:pP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5256683" y="4869160"/>
            <a:ext cx="2536141" cy="15841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ü"/>
            </a:pPr>
            <a:r>
              <a:rPr lang="de-DE" sz="1400" dirty="0" smtClean="0"/>
              <a:t>Implementierung Referenzprozess durch jeden TN in selbst ausgewähltem </a:t>
            </a:r>
            <a:r>
              <a:rPr lang="de-DE" sz="1400" dirty="0" err="1" smtClean="0"/>
              <a:t>WfMS</a:t>
            </a:r>
            <a:endParaRPr lang="de-DE" sz="1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de-DE" sz="1400" dirty="0" smtClean="0"/>
              <a:t>Vorstellung vor der Gruppe</a:t>
            </a:r>
            <a:endParaRPr lang="de-DE" sz="1400" dirty="0"/>
          </a:p>
        </p:txBody>
      </p:sp>
      <p:cxnSp>
        <p:nvCxnSpPr>
          <p:cNvPr id="21" name="Gerade Verbindung 20"/>
          <p:cNvCxnSpPr/>
          <p:nvPr/>
        </p:nvCxnSpPr>
        <p:spPr>
          <a:xfrm>
            <a:off x="107504" y="4797152"/>
            <a:ext cx="8640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1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363757"/>
              </p:ext>
            </p:extLst>
          </p:nvPr>
        </p:nvGraphicFramePr>
        <p:xfrm>
          <a:off x="457200" y="1600200"/>
          <a:ext cx="8258176" cy="4399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8416"/>
                <a:gridCol w="1296144"/>
                <a:gridCol w="1008112"/>
                <a:gridCol w="1008112"/>
                <a:gridCol w="428739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Beginn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Themen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30.10.2014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 Uhr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Grundlagen </a:t>
                      </a:r>
                      <a:r>
                        <a:rPr lang="de-DE" dirty="0" err="1" smtClean="0"/>
                        <a:t>WfMS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Definition und Begriffe</a:t>
                      </a:r>
                    </a:p>
                    <a:p>
                      <a:r>
                        <a:rPr lang="de-DE" dirty="0" smtClean="0"/>
                        <a:t>Prozessmodellierung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13.11.2014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 Uhr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0" dirty="0" smtClean="0"/>
                        <a:t>Prozessaufnahme &amp; </a:t>
                      </a:r>
                      <a:r>
                        <a:rPr lang="de-DE" i="0" dirty="0" err="1" smtClean="0"/>
                        <a:t>Workshopmoderation</a:t>
                      </a:r>
                      <a:endParaRPr lang="de-DE" i="0" dirty="0" smtClean="0"/>
                    </a:p>
                    <a:p>
                      <a:r>
                        <a:rPr lang="de-DE" i="0" dirty="0" smtClean="0"/>
                        <a:t>Beispielprozess</a:t>
                      </a:r>
                      <a:endParaRPr lang="de-DE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27.11.2014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 Uhr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Definition und Aufbau </a:t>
                      </a:r>
                      <a:r>
                        <a:rPr lang="de-DE" dirty="0" err="1" smtClean="0"/>
                        <a:t>WfMS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Auswahl und Einordnung von </a:t>
                      </a:r>
                      <a:r>
                        <a:rPr lang="de-DE" dirty="0" err="1" smtClean="0"/>
                        <a:t>WfMS</a:t>
                      </a:r>
                      <a:endParaRPr lang="de-DE" dirty="0" smtClean="0"/>
                    </a:p>
                    <a:p>
                      <a:r>
                        <a:rPr lang="de-DE" i="1" dirty="0" smtClean="0"/>
                        <a:t>Beginn Praxisprojekt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04.12.2014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 Uhr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1" dirty="0" smtClean="0"/>
                        <a:t>Praxisteil: Implementierung in Kleingruppen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11.12.2014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 Uhr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Vorstellung Ergebnisse aus Praxisteil</a:t>
                      </a:r>
                    </a:p>
                    <a:p>
                      <a:r>
                        <a:rPr lang="de-DE" dirty="0" smtClean="0"/>
                        <a:t>Gemeinsame Bewertung</a:t>
                      </a:r>
                    </a:p>
                    <a:p>
                      <a:r>
                        <a:rPr lang="de-DE" dirty="0" smtClean="0"/>
                        <a:t>Betrieb und Optimierung</a:t>
                      </a:r>
                    </a:p>
                    <a:p>
                      <a:r>
                        <a:rPr lang="de-DE" dirty="0" smtClean="0"/>
                        <a:t>Sonderformen (BRF)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395536" y="594928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://www.th-deg.de/de/fakultaeten/bwl-wi/infos-fuer-studierende/259-fakultaet-bwl-wi/infos-fuer-studierende2/1089-vorlesungsplaene-bwl-wi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90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ON_Vorlage">
  <a:themeElements>
    <a:clrScheme name="TCON">
      <a:dk1>
        <a:sysClr val="windowText" lastClr="000000"/>
      </a:dk1>
      <a:lt1>
        <a:sysClr val="window" lastClr="FFFFFF"/>
      </a:lt1>
      <a:dk2>
        <a:srgbClr val="626C77"/>
      </a:dk2>
      <a:lt2>
        <a:srgbClr val="EDF0F3"/>
      </a:lt2>
      <a:accent1>
        <a:srgbClr val="EBEACD"/>
      </a:accent1>
      <a:accent2>
        <a:srgbClr val="98B7D0"/>
      </a:accent2>
      <a:accent3>
        <a:srgbClr val="F48E01"/>
      </a:accent3>
      <a:accent4>
        <a:srgbClr val="5E799E"/>
      </a:accent4>
      <a:accent5>
        <a:srgbClr val="BAC947"/>
      </a:accent5>
      <a:accent6>
        <a:srgbClr val="85B2D0"/>
      </a:accent6>
      <a:hlink>
        <a:srgbClr val="85B8DB"/>
      </a:hlink>
      <a:folHlink>
        <a:srgbClr val="9EA6A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Iapetus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564</Words>
  <Application>Microsoft Office PowerPoint</Application>
  <PresentationFormat>Bildschirmpräsentation (4:3)</PresentationFormat>
  <Paragraphs>240</Paragraphs>
  <Slides>20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TCON_Vorlage</vt:lpstr>
      <vt:lpstr>PowerPoint-Präsentation</vt:lpstr>
      <vt:lpstr>Workflow-Technologien</vt:lpstr>
      <vt:lpstr>PowerPoint-Präsentation</vt:lpstr>
      <vt:lpstr>Ihr Dozent</vt:lpstr>
      <vt:lpstr>Einordnung der Veranstaltung in Ihr Studium</vt:lpstr>
      <vt:lpstr>Themenfelder</vt:lpstr>
      <vt:lpstr>PowerPoint-Präsentation</vt:lpstr>
      <vt:lpstr>Stoffüberblick</vt:lpstr>
      <vt:lpstr>Termine</vt:lpstr>
      <vt:lpstr>Termin 1: 30.Oktober 2014 (6)</vt:lpstr>
      <vt:lpstr>Termin 2: 13.November 2014 (6)</vt:lpstr>
      <vt:lpstr>Termine 3: 27.November 2014 (6)</vt:lpstr>
      <vt:lpstr>Termine 4: 4.Dezember 2014 (6)</vt:lpstr>
      <vt:lpstr>Termine 5: 11.Dezember 2014 (6)</vt:lpstr>
      <vt:lpstr>Klausur</vt:lpstr>
      <vt:lpstr>Klausur WS1314</vt:lpstr>
      <vt:lpstr>Literatur I</vt:lpstr>
      <vt:lpstr>Literatur II</vt:lpstr>
      <vt:lpstr>Vielen Dank!</vt:lpstr>
      <vt:lpstr>PowerPoint-Präsentation</vt:lpstr>
    </vt:vector>
  </TitlesOfParts>
  <Company>T.CON GmbH &amp; Co. 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Katrin Etteldorf</dc:creator>
  <cp:lastModifiedBy>Kammermeier Markus</cp:lastModifiedBy>
  <cp:revision>74</cp:revision>
  <cp:lastPrinted>2014-10-28T13:21:05Z</cp:lastPrinted>
  <dcterms:created xsi:type="dcterms:W3CDTF">2010-03-24T13:44:53Z</dcterms:created>
  <dcterms:modified xsi:type="dcterms:W3CDTF">2014-10-28T14:17:39Z</dcterms:modified>
</cp:coreProperties>
</file>