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0" r:id="rId3"/>
    <p:sldId id="27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1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26" r:id="rId25"/>
    <p:sldId id="263" r:id="rId26"/>
    <p:sldId id="264" r:id="rId2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</p14:sldIdLst>
        </p14:section>
        <p14:section name="Abschnitt ohne Titel" id="{026CFDA4-E5F5-4E28-B662-931322D9B861}">
          <p14:sldIdLst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Abschnitt ohne Titel" id="{200164E3-8BBB-4ED7-801D-4A6B5573F76B}">
          <p14:sldIdLst>
            <p14:sldId id="311"/>
            <p14:sldId id="306"/>
            <p14:sldId id="307"/>
            <p14:sldId id="308"/>
            <p14:sldId id="309"/>
            <p14:sldId id="310"/>
          </p14:sldIdLst>
        </p14:section>
        <p14:section name="Abschnitt ohne Titel" id="{51182731-4273-4598-9049-F043129895F9}">
          <p14:sldIdLst>
            <p14:sldId id="312"/>
            <p14:sldId id="313"/>
            <p14:sldId id="314"/>
            <p14:sldId id="315"/>
          </p14:sldIdLst>
        </p14:section>
        <p14:section name="Ausblick und Abschluss" id="{A77C5301-E481-4465-BABF-81F721088A82}">
          <p14:sldIdLst>
            <p14:sldId id="326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0" autoAdjust="0"/>
  </p:normalViewPr>
  <p:slideViewPr>
    <p:cSldViewPr>
      <p:cViewPr varScale="1">
        <p:scale>
          <a:sx n="68" d="100"/>
          <a:sy n="68" d="100"/>
        </p:scale>
        <p:origin x="-18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Workflow - Prozessaufnahme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de-DE" smtClean="0"/>
              <a:t>Workflow - Prozessaufnahme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691846-C9B0-4AE9-8B13-A1190554BD4B}" type="datetime1">
              <a:rPr lang="de-DE" smtClean="0"/>
              <a:t>28.10.2014</a:t>
            </a:fld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Workflow - Prozessaufnahme</a:t>
            </a: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8276BA4-AD5B-40C9-9A63-ED1203490CCE}" type="datetime1">
              <a:rPr lang="de-DE" smtClean="0"/>
              <a:t>28.10.2014</a:t>
            </a:fld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Workflow - Prozessaufnahme</a:t>
            </a: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C4A52B1-73CE-4B01-8BD6-2D11A50F2621}" type="datetime1">
              <a:rPr lang="de-DE" smtClean="0"/>
              <a:t>28.10.2014</a:t>
            </a:fld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Workflow - Prozessaufnahme</a:t>
            </a:r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5A3AD2-985A-407D-8564-4B030F902E4C}" type="datetime1">
              <a:rPr lang="de-DE" smtClean="0"/>
              <a:t>28.10.2014</a:t>
            </a:fld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Workflow - Prozessaufnahme</a:t>
            </a:r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43742CF-D34A-42D5-A984-51CFD680286E}" type="datetime1">
              <a:rPr lang="de-DE" smtClean="0"/>
              <a:t>28.10.2014</a:t>
            </a:fld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Workflow - Prozessaufnahme</a:t>
            </a:r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28.10.2014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Auswählen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Priorisierung der Themen durch Teilnehmer (Punkte)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37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4) Bearbeiten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Konkreten Prozess bearbeiten</a:t>
            </a:r>
          </a:p>
          <a:p>
            <a:pPr lvl="0"/>
            <a:r>
              <a:rPr lang="de-DE" dirty="0"/>
              <a:t>Akteure?</a:t>
            </a:r>
          </a:p>
          <a:p>
            <a:pPr lvl="0"/>
            <a:r>
              <a:rPr lang="de-DE" dirty="0"/>
              <a:t>Bausteine? Aktivitäten?</a:t>
            </a:r>
          </a:p>
          <a:p>
            <a:pPr lvl="0"/>
            <a:r>
              <a:rPr lang="de-DE" dirty="0"/>
              <a:t>Abfolge?</a:t>
            </a:r>
          </a:p>
          <a:p>
            <a:pPr lvl="0"/>
            <a:r>
              <a:rPr lang="de-DE" dirty="0"/>
              <a:t>Abgrenzung des Systems?</a:t>
            </a:r>
          </a:p>
          <a:p>
            <a:pPr lvl="0"/>
            <a:r>
              <a:rPr lang="de-DE" dirty="0"/>
              <a:t>Input? Ereignisse?</a:t>
            </a:r>
          </a:p>
          <a:p>
            <a:pPr lvl="0"/>
            <a:r>
              <a:rPr lang="de-DE" dirty="0"/>
              <a:t>Output? Ergebnis?</a:t>
            </a:r>
          </a:p>
          <a:p>
            <a:pPr lvl="0"/>
            <a:r>
              <a:rPr lang="de-DE" dirty="0"/>
              <a:t>Stammdaten?</a:t>
            </a:r>
          </a:p>
          <a:p>
            <a:pPr lvl="0"/>
            <a:r>
              <a:rPr lang="de-DE" dirty="0"/>
              <a:t>Bewegungsdaten?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de-DE" dirty="0" smtClean="0"/>
              <a:t>Tiefe </a:t>
            </a:r>
            <a:r>
              <a:rPr lang="de-DE" dirty="0"/>
              <a:t>der Modellierung </a:t>
            </a:r>
            <a:r>
              <a:rPr lang="de-DE" dirty="0" smtClean="0"/>
              <a:t>beachten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de-DE" dirty="0" smtClean="0"/>
              <a:t>Aktive </a:t>
            </a:r>
            <a:r>
              <a:rPr lang="de-DE" dirty="0"/>
              <a:t>Formulierungen der </a:t>
            </a:r>
            <a:r>
              <a:rPr lang="de-DE" dirty="0" smtClean="0"/>
              <a:t>Prozessschritte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de-DE" dirty="0" smtClean="0"/>
              <a:t>Modellierung </a:t>
            </a:r>
            <a:r>
              <a:rPr lang="de-DE" dirty="0"/>
              <a:t>am Whiteboard oder Pinnwand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2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Planen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Jetzt kommt der Abgleich von </a:t>
            </a:r>
            <a:r>
              <a:rPr lang="de-DE" dirty="0" smtClean="0"/>
              <a:t>Soll/Ist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Optimierungsmethode wählen und anwenden (z.B. Business </a:t>
            </a:r>
            <a:r>
              <a:rPr lang="de-DE" dirty="0" err="1"/>
              <a:t>Process</a:t>
            </a:r>
            <a:r>
              <a:rPr lang="de-DE" dirty="0"/>
              <a:t> Reengineering)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4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6) Abschließen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Weiteres Vorgehen erarbeiten</a:t>
            </a:r>
          </a:p>
          <a:p>
            <a:endParaRPr lang="de-DE" dirty="0"/>
          </a:p>
          <a:p>
            <a:r>
              <a:rPr lang="de-DE" dirty="0" smtClean="0"/>
              <a:t>Folgetermine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7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Prozessaufnahme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Kernfragen zur Prozessaufnahme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</a:t>
            </a:r>
            <a:r>
              <a:rPr lang="de-DE" dirty="0"/>
              <a:t>ist verantwortlich für den Prozess? </a:t>
            </a:r>
          </a:p>
          <a:p>
            <a:r>
              <a:rPr lang="de-DE" dirty="0" smtClean="0"/>
              <a:t>Was </a:t>
            </a:r>
            <a:r>
              <a:rPr lang="de-DE" dirty="0"/>
              <a:t>ist der Anstoß bzw. Auslöser des Prozesses? </a:t>
            </a:r>
          </a:p>
          <a:p>
            <a:r>
              <a:rPr lang="de-DE" dirty="0" smtClean="0"/>
              <a:t>Was </a:t>
            </a:r>
            <a:r>
              <a:rPr lang="de-DE" dirty="0"/>
              <a:t>sind die Eingaben (Inputs) des Prozesses?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8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Kernfragen zur Prozessaufnahme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Wer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ist verantwortlich für den Prozess?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ist der Anstoß bzw. Auslöser des Prozesses?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sind die Eingaben (Inputs) des Prozesses? </a:t>
            </a:r>
          </a:p>
          <a:p>
            <a:r>
              <a:rPr lang="de-DE" dirty="0" smtClean="0"/>
              <a:t>Wie </a:t>
            </a:r>
            <a:r>
              <a:rPr lang="de-DE" dirty="0"/>
              <a:t>wird der Prozess abgewickelt (Tätigkeit)? </a:t>
            </a:r>
          </a:p>
          <a:p>
            <a:r>
              <a:rPr lang="de-DE" dirty="0" smtClean="0"/>
              <a:t>Welche </a:t>
            </a:r>
            <a:r>
              <a:rPr lang="de-DE" dirty="0"/>
              <a:t>geltenden Dokumente sind bei der Durchführung relevant? </a:t>
            </a:r>
          </a:p>
          <a:p>
            <a:r>
              <a:rPr lang="de-DE" dirty="0" smtClean="0"/>
              <a:t>Wer </a:t>
            </a:r>
            <a:r>
              <a:rPr lang="de-DE" dirty="0"/>
              <a:t>mit wem (Mitwirkungen, Verantwortlichkeiten)? </a:t>
            </a:r>
          </a:p>
          <a:p>
            <a:r>
              <a:rPr lang="de-DE" dirty="0" smtClean="0"/>
              <a:t>Was </a:t>
            </a:r>
            <a:r>
              <a:rPr lang="de-DE" dirty="0"/>
              <a:t>sind die Ergebnisse (Outputs) des Prozesses?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78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Kernfragen zur Prozessaufnahme (III)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Wer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ist verantwortlich für den Prozess?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ist der Anstoß bzw. Auslöser des Prozesses?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sind die Eingaben (Inputs) des Prozesses?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Wie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wird der Prozess abgewickelt (Tätigkeit)?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Welche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geltenden Dokumente sind bei der Durchführung relevant?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Wer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mit wem (Mitwirkungen, Verantwortlichkeiten)? 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Was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sind die Ergebnisse (Outputs) des Prozesses? </a:t>
            </a:r>
          </a:p>
          <a:p>
            <a:r>
              <a:rPr lang="de-DE" dirty="0" smtClean="0"/>
              <a:t>Wie </a:t>
            </a:r>
            <a:r>
              <a:rPr lang="de-DE" dirty="0"/>
              <a:t>ist das Vorgehen bzw. sind die Verantwortlichkeiten bei Störungen oder </a:t>
            </a:r>
            <a:r>
              <a:rPr lang="de-DE" dirty="0" smtClean="0"/>
              <a:t>Änderungen</a:t>
            </a:r>
            <a:r>
              <a:rPr lang="de-DE" dirty="0"/>
              <a:t>? </a:t>
            </a:r>
          </a:p>
          <a:p>
            <a:r>
              <a:rPr lang="de-DE" dirty="0" smtClean="0"/>
              <a:t>Welche </a:t>
            </a:r>
            <a:r>
              <a:rPr lang="de-DE" dirty="0"/>
              <a:t>Prozessziele sind festgelegt? </a:t>
            </a:r>
          </a:p>
          <a:p>
            <a:r>
              <a:rPr lang="de-DE" dirty="0" smtClean="0"/>
              <a:t>Wann </a:t>
            </a:r>
            <a:r>
              <a:rPr lang="de-DE" dirty="0"/>
              <a:t>und wie wird die Leistungsfähigkeit gemessen (Soll-Ist-Vergleich), visualisiert und bewertet (Kennzahl)? </a:t>
            </a:r>
          </a:p>
          <a:p>
            <a:r>
              <a:rPr lang="de-DE" dirty="0" smtClean="0"/>
              <a:t>Wie </a:t>
            </a:r>
            <a:r>
              <a:rPr lang="de-DE" dirty="0"/>
              <a:t>wird der Prozess wirksam verbessert bzw. Korrekturmaßnahmen festgelegt und überwacht?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7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Granularität der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/>
              <a:t>standardisiertes Vorgehen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Prozessbeschreibung </a:t>
            </a:r>
            <a:r>
              <a:rPr lang="de-DE" dirty="0"/>
              <a:t>zu ungenau: zu hohe Flexibilität, Struktur wird umgangen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Prozessbeschreibung </a:t>
            </a:r>
            <a:r>
              <a:rPr lang="de-DE" dirty="0"/>
              <a:t>zu detailliert: behindert Flexibilität und individuelle Arbeitsweise im Tagesgeschäft </a:t>
            </a:r>
            <a:endParaRPr lang="de-DE" dirty="0" smtClean="0"/>
          </a:p>
          <a:p>
            <a:endParaRPr lang="de-DE" dirty="0"/>
          </a:p>
          <a:p>
            <a:r>
              <a:rPr lang="de-DE" b="1" dirty="0" smtClean="0"/>
              <a:t>Es gilt die richtige Flughöhe für den konkreten Anwendungsfall zu finden!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Abgleich </a:t>
            </a:r>
            <a:r>
              <a:rPr lang="de-DE" dirty="0"/>
              <a:t>definierter Modelle mit tatsächlichen Aktivitäten </a:t>
            </a:r>
          </a:p>
          <a:p>
            <a:pPr lvl="1"/>
            <a:r>
              <a:rPr lang="de-DE" dirty="0" smtClean="0"/>
              <a:t>Kontrolle </a:t>
            </a:r>
            <a:r>
              <a:rPr lang="de-DE" dirty="0"/>
              <a:t>und Überwachung </a:t>
            </a:r>
          </a:p>
          <a:p>
            <a:pPr lvl="1"/>
            <a:r>
              <a:rPr lang="de-DE" dirty="0" smtClean="0"/>
              <a:t>Sanfter </a:t>
            </a:r>
            <a:r>
              <a:rPr lang="de-DE" dirty="0"/>
              <a:t>Druck </a:t>
            </a:r>
          </a:p>
          <a:p>
            <a:endParaRPr lang="de-DE" dirty="0" smtClean="0"/>
          </a:p>
          <a:p>
            <a:r>
              <a:rPr lang="de-DE" dirty="0" smtClean="0"/>
              <a:t>Formalismus </a:t>
            </a:r>
            <a:r>
              <a:rPr lang="de-DE" dirty="0"/>
              <a:t>vs. Flexibilität </a:t>
            </a:r>
          </a:p>
          <a:p>
            <a:pPr lvl="1"/>
            <a:r>
              <a:rPr lang="de-DE" dirty="0" smtClean="0"/>
              <a:t>Pragmatismus </a:t>
            </a:r>
            <a:r>
              <a:rPr lang="de-DE" dirty="0"/>
              <a:t>sollte im Vordergrund stehen </a:t>
            </a:r>
          </a:p>
          <a:p>
            <a:pPr lvl="1"/>
            <a:r>
              <a:rPr lang="de-DE" dirty="0" smtClean="0"/>
              <a:t>Standardaufgaben </a:t>
            </a:r>
            <a:r>
              <a:rPr lang="de-DE" dirty="0"/>
              <a:t>formalisieren </a:t>
            </a:r>
          </a:p>
          <a:p>
            <a:pPr lvl="1"/>
            <a:r>
              <a:rPr lang="de-DE" dirty="0" smtClean="0"/>
              <a:t>Denkprozesse </a:t>
            </a:r>
            <a:r>
              <a:rPr lang="de-DE" dirty="0"/>
              <a:t>flexibilisieren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Workflow - Prozessaufnahme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eine Frage des Tools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91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Hilfsmittel zur </a:t>
            </a:r>
            <a:r>
              <a:rPr lang="de-DE" dirty="0" smtClean="0"/>
              <a:t>Modellierung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Zettel </a:t>
            </a:r>
            <a:r>
              <a:rPr lang="de-DE" dirty="0"/>
              <a:t>und Stift 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erster Ideen und Konzepte </a:t>
            </a:r>
          </a:p>
          <a:p>
            <a:pPr lvl="1"/>
            <a:r>
              <a:rPr lang="de-DE" dirty="0" smtClean="0"/>
              <a:t>Vorteile</a:t>
            </a:r>
            <a:r>
              <a:rPr lang="de-DE" dirty="0"/>
              <a:t>: einfach, überall möglich </a:t>
            </a:r>
          </a:p>
          <a:p>
            <a:pPr lvl="1"/>
            <a:r>
              <a:rPr lang="de-DE" dirty="0" smtClean="0"/>
              <a:t>Nachteile</a:t>
            </a:r>
            <a:r>
              <a:rPr lang="de-DE" dirty="0"/>
              <a:t>: Zettelwirtschaft, Dauerhaftigkeit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98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Hilfsmittel zur </a:t>
            </a:r>
            <a:r>
              <a:rPr lang="de-DE" dirty="0" smtClean="0"/>
              <a:t>Modellierung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Zettel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und Stift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Darstellung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erster Ideen und Konzepte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Vorteile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einfach, überall möglich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Nachteile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Zettelwirtschaft, Dauerhaftigkeit </a:t>
            </a:r>
          </a:p>
          <a:p>
            <a:endParaRPr lang="de-DE" dirty="0"/>
          </a:p>
          <a:p>
            <a:r>
              <a:rPr lang="de-DE" dirty="0" smtClean="0"/>
              <a:t>Textverarbeitung</a:t>
            </a:r>
            <a:r>
              <a:rPr lang="de-DE" dirty="0"/>
              <a:t>, Grafikprogramm etc. </a:t>
            </a:r>
          </a:p>
          <a:p>
            <a:pPr lvl="1"/>
            <a:r>
              <a:rPr lang="de-DE" dirty="0" smtClean="0"/>
              <a:t>Beschreibung </a:t>
            </a:r>
            <a:r>
              <a:rPr lang="de-DE" dirty="0"/>
              <a:t>von Prozessen mit Boxen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Stencils</a:t>
            </a:r>
            <a:r>
              <a:rPr lang="de-DE" dirty="0" smtClean="0"/>
              <a:t> </a:t>
            </a:r>
            <a:r>
              <a:rPr lang="de-DE" dirty="0"/>
              <a:t>(Visio), Objektbögen (Dia) </a:t>
            </a:r>
          </a:p>
          <a:p>
            <a:pPr lvl="1"/>
            <a:r>
              <a:rPr lang="de-DE" dirty="0" smtClean="0"/>
              <a:t>Vorteile</a:t>
            </a:r>
            <a:r>
              <a:rPr lang="de-DE" dirty="0"/>
              <a:t>: lesbar, dauerhaft speicherbar </a:t>
            </a:r>
          </a:p>
          <a:p>
            <a:pPr lvl="1"/>
            <a:r>
              <a:rPr lang="de-DE" dirty="0" smtClean="0"/>
              <a:t>Nachteile</a:t>
            </a:r>
            <a:r>
              <a:rPr lang="de-DE" dirty="0"/>
              <a:t>: aufwändig, fehlende Formalisierung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94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Hilfsmittel zur </a:t>
            </a:r>
            <a:r>
              <a:rPr lang="de-DE" dirty="0" smtClean="0"/>
              <a:t>Modellierung (III)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Zettel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und Stift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Darstellung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erster Ideen und Konzepte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Vorteile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einfach, überall möglich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Nachteile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Zettelwirtschaft, Dauerhaftigkeit 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Textverarbeitung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, Grafikprogramm etc.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Beschreibung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von Prozessen mit Boxen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Stencils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(Visio), Objektbögen (Dia)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Vorteile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lesbar, dauerhaft speicherbar 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Nachteile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aufwändig, fehlende Formalisierung </a:t>
            </a:r>
          </a:p>
          <a:p>
            <a:endParaRPr lang="de-DE" dirty="0" smtClean="0"/>
          </a:p>
          <a:p>
            <a:r>
              <a:rPr lang="de-DE" dirty="0" smtClean="0"/>
              <a:t>Modellierungssoftware </a:t>
            </a:r>
            <a:endParaRPr lang="de-DE" dirty="0"/>
          </a:p>
          <a:p>
            <a:pPr lvl="1"/>
            <a:r>
              <a:rPr lang="de-DE" dirty="0" smtClean="0"/>
              <a:t>Beschreibung </a:t>
            </a:r>
            <a:r>
              <a:rPr lang="de-DE" dirty="0"/>
              <a:t>basierend auf Bestandteilen (Aktivitäten etc.) </a:t>
            </a:r>
          </a:p>
          <a:p>
            <a:pPr lvl="1"/>
            <a:r>
              <a:rPr lang="de-DE" dirty="0" smtClean="0"/>
              <a:t>Vorteile</a:t>
            </a:r>
            <a:r>
              <a:rPr lang="de-DE" dirty="0"/>
              <a:t>: eindeutige Beschreibung, Syntaxprüfung </a:t>
            </a:r>
          </a:p>
          <a:p>
            <a:pPr lvl="1"/>
            <a:r>
              <a:rPr lang="de-DE" dirty="0" smtClean="0"/>
              <a:t>Nachteile</a:t>
            </a:r>
            <a:r>
              <a:rPr lang="de-DE" dirty="0"/>
              <a:t>: mitunter komplex, Bindung an Werkzeug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9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864" y="1600200"/>
            <a:ext cx="5367540" cy="4686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Visualisieren</a:t>
            </a:r>
            <a:r>
              <a:rPr lang="de-DE" dirty="0"/>
              <a:t> Präsentieren Moderieren Gebundene Ausgabe – 14. September </a:t>
            </a:r>
            <a:r>
              <a:rPr lang="de-DE" dirty="0" smtClean="0"/>
              <a:t>2011</a:t>
            </a:r>
            <a:br>
              <a:rPr lang="de-DE" dirty="0" smtClean="0"/>
            </a:br>
            <a:r>
              <a:rPr lang="de-DE" dirty="0" smtClean="0"/>
              <a:t>von </a:t>
            </a:r>
            <a:r>
              <a:rPr lang="de-DE" dirty="0"/>
              <a:t>Josef W. Seifert (Autor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Skript Prozessmodellierung</a:t>
            </a:r>
            <a:br>
              <a:rPr lang="de-DE" dirty="0" smtClean="0"/>
            </a:br>
            <a:r>
              <a:rPr lang="de-DE" dirty="0" smtClean="0"/>
              <a:t>von Michael Becker</a:t>
            </a:r>
            <a:br>
              <a:rPr lang="de-DE" dirty="0" smtClean="0"/>
            </a:br>
            <a:r>
              <a:rPr lang="de-DE" dirty="0" smtClean="0"/>
              <a:t>(Universität Leipzig)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AutoShape 2" descr="data:image/jpeg;base64,/9j/4AAQSkZJRgABAQAAAQABAAD/2wBDAAUDBAQEAwUEBAQFBQUGBwwIBwcHBw8LCwkMEQ8SEhEPERETFhwXExQaFRERGCEYGh0dHx8fExciJCIeJBweHx7/2wBDAQUFBQcGBw4ICA4eFBEUHh4eHh4eHh4eHh4eHh4eHh4eHh4eHh4eHh4eHh4eHh4eHh4eHh4eHh4eHh4eHh4eHh7/wAARCAFaAPIDASIAAhEBAxEB/8QAHAAAAgIDAQEAAAAAAAAAAAAAAAcFBgMECAEC/8QAXRAAAQMDAQQDDAYECAoIBAcAAQIDBAAFEQYHEiExCBNBFBUiUVRhcXOBkbLRFjI1kpOxNFWhsyM2N0JydHXBMzhEUlNWYoKU0hckJidFo7TDGCWi8ENkZYPCxOH/xAAcAQABBQEBAQAAAAAAAAAAAAAAAQIDBAUGBwj/xAA/EQABAwIEAgYGCQQCAgMAAAABAAIDBBEFEiExQVEGEyJhcZEUUoGhsdEVFjIzVHKSwfAHIzRCNeEkYoKy8f/aAAwDAQACEQMRAD8A62tUCAu2RFrhRlKUygklpJJO6OPKtnvbbvIIv4KflRZ/smH6hHwitqkQtXvbbvIIv4KflR3tt3kEX8FPyry4XKLBfhsyVlC5j/UMDBO8vcUvHm4IV7q2t/zUtkgcCbLW7227yCL+Cn5Ud7bd5BF/BT8q2d4VoXe7M20R0rZefdku9Uy00AVKVulR5kDgEk8T2UrWlxsEjnhouSs3e23eQRfwU/KjvbbvIIv4KflXirlFTdWrYpZEp1lb6ElJ4oSpKVHPpUnh56wR77bZFv7vZf34/dPcwUAf8J1nV4+986URuIuAkMjRpdbHe23eQRfwU/KjvbbvIIv4KflWK73eLawz3Ql5xbyilpphpTi1kDJwlIJwBzNbUWQiTHbfQlxKXEhQDiChQB8aVAEHzGkLSBmtolD2k2vqsXe23eQRfwU/KjvbbvIIv4KflWKfdo8JuW482/uxWg6sho4UDnASeSjw5A8OGedbMV8vMIcUy4yVDJQvG8n04JFKWEC9kZ23tdY+9tu8gi/gp+VHe23eQRfwU/KskuUxEjOyZLqGmWkla1qOAlIGSTWUKyMjlTeF06+tlrd7bd5BF/BT8qO9tu8gi/gp+VbdFCFqd7bd5BF/BT8qO9tu8gi/gp+VbdFCFqd7bd5BF/BT8qO9tu8gi/gp+VbdFCFqd7bd5BF/BT8qO9tu8gi/gp+VbdFCFqd7bd5BF/BT8qO9tu8gi/gp+VbdFCFqd7bd5BF/BT8qO9tu8gi/gp+VbdFCFqd7bd5BF/BT8qO9tu8gi/gp+VbdFCFqd7bd5BF/BT8qO9tu8gi/gp+VbdFCEtrqlKLnLQhISlLywABgAbx4UV7ePtaZ69fxGimJVfbP9kw/UI+EVtGtWz/ZMP1CPhFbRpyRVXXf2xpLx9+f/wCs/UZbRJcFlubM+WJlzdebkBb6ltj+CdUEhvO6ncUhI4AHh5zVovFpTcblapS3txNukqkhATnfV1S2wM9gG+T7BX3GstqYlLkswWm3l7xKgO1X1iByGe3HOrrJ2MjA7vn8wVRfA97y4bX+SpMd6bDthsMpM1F16+KiW8u4LUmQlaiOsbXklsKKVDACSM8ByNbEuyvt3HTrFyfkKSm6vGPuT3VqQ2WFq3VL4FWFAgE/zeGeJza+8No6h9gwGVNyMF0KGSrdPg8Tx4dnirKzbIDKGEtxkZYWXGickpUUlJOTxzgkZ89PNWL3b3+8W5pgo3HRx/l/D+FQevnmLU/bNRLPVmIt1ha88A262eHtWhqq/YYqmNQRNKIcKUQZDdzdSeAWz3OEp9J6/wAL2UwbjBh3GIqJOjNSGFEEtuJ3kkggjh6QKwzLLa5j7r8mEw668wGHFKT4SmwSQknxZJOKbFVNZHkO+o+XlqnTUjnyZx/OfnotTUdpkTnYk+3SkRblDK+occRvtlKsb6FJyCQd0cQcggVXH5U/U8hiMEuxVCI8VIZuC2Ql5LpbK0qSnKwkp4ZGPC4irlcLZCuCUCXGQ7uZ3CeBTnngjx9tYXrDaHm4zS4DG5FTuMBCd3q08MpGOQ4Dhy4UyKdjWgO3G3d706ane9xymwO/f7lT7+zJmKvsG5yXlli2QXCll9aE9YVPBRG6RwOPbgZHAV9xGbtN1FcEwpC0JtNwjsN9ZPcwGA20twKRghwqC1+Eo55cRjNXRVsgqLyjFaJebS04d366U53QfMMn318PWi3u3ET1xW1SRujrORO79XOOBx2Z5U/0ttrW/lh8kw0ji69/5c/MKj6nhmTpDV82RMmuqBfaaT3SsIbSnBACQQOf7OHLhV+tsZqHCajNKdUhA4F11TiueeKlEk+018uW+G5GfirjtKYkb3XNlOUub3PI7c19MojQYgbTussND+crgkek1DLOXsy8j+wCnigyPuOOnvWzXtYGJMd9O+w8h1IOCUKChnxcKy73nquDdWSCNCvqivK9pULyva+SRmvQc0iF7RRRSoRRRRQhFFFFCEUUUUIRRRRQhLe8fa0z16/iNFF4+1pnr1/EaKYlV9s/2TD9Qj4RW0rlwrVs/wBkw/UI+EVtGnpFzp0pNSax0vqu2PWW+S4VvlxCA20vh1qFHePuUj9tPjTE9N107bboD+lRW3vvJBpO9Ma1rkaNtV2aaUow5pbcUB9RDiTxPm3kpHpIq29HC8i7bJLVvrCnYe9Ecx/N3FEJH3SmsyF7m1r2E6EAhdtiVPFP0apaqNoDmucxxAsTxF+egS71vrHVMjpGw9MWu8So9uTLitOMNKwlScJW5n2Ej2VMa80ttTnbX2rnY7hNbsPXx1AIn7jbaEhO+C3vceIV2HOaqOzJpWpelHdbo2tDjMKRKfCgchSEnqk4+8DVk2la81XaNvVt03AuymbW85ES4wGkEELI3uJBPH01Va9ro3PlJsX6WW/NSyw1UVLRMZmbT3dmG+lyfzck+0klPOvr86SvSN2mXfSDsCwad3GrjMb61chSQotozupCQRjJOeJ5Y8+R8aM01tvh3C3z7jq6E/EddbXMivHfV1ZIKgDucDjPIjjWiasdYY2tJI3twXFs6OSehNrJ5WRh98ocTd1t7WB96do4V720p+kvqm/aS0fbp2n55hSXZ4aWsNpXlG4s4woEcwKuGzK5Trvs5sl1uDxelyYKHXnCAN9RGc4HAVK2dplMXEC6oy4TNHQR15IyPcWjncb3VoNeHz0guj/rzVep9ot2tV6uxlRGGHFNtllCd0hwAcUpB5VYdfRNtF21ZNhaZm2+02NsJ6iSooC3QUDe7FKyFZHIcqiZVh8fWMaTrZXp+jstNW+iTysYcodck2sfZqddk3BVI27D/ui1Gc/5IfzFI7U2odr+ym8wnL7exdYUhRUAtYdbdx9ZGSApJweynHtWuLV42C3a6sJKWplsS8lJ5gK3TiozVNmjkbYggHQ+CvDAJcNrKSfO2SOR7bOabjRwuFVuh5x2c3PJz/8ANV/um6waM0rtWi7ZF3S7XKarT4lyFkLuBW0ttQV1YS3vcOaeGOGK2Oh3/Jzcv7WX+6aqG0HtA1dcekJN0xNu6nbS3PnNIjllAAS2XNwZAzw3R29lV43M6mDPfut+62a2KqdieKejhtgCXZhc2/8AXkV0MMjnRmufds20zVbu0NrQOiHRFkhxDLj5QkqW6sA4BVkJSARk4znPi42rZ1p7a7Z9RwzqPU8G62Y7/dLavCdT4J3d1RSD9bHbyzVxtYHyFjGk2NieC5mXo5JT0bameVjC4ZmtJOYjytrw1UVt30xtOvGrIUrRs6Y1AEdKVoYn9QEOBRypQ3hnhjjxpy2xD7VvjtSXOtfS2lLi/wDOVjiffSN6SOu9VaT1dZYVhuphsSI2+6gNIXvHfxnwgeymftH1axovQ79/kNh9xCAllkqx1rivqpz4u0+YGo4pImSyuudN77exWa6krp6GhjLWkPuGZR2jrbtH4K1k8aCa5jtB226z047riFqURI6OsXGhtYb60IzndSE4IyCBvZzimN0dto03XNllxrx1RulvUkLcQAnrkKzuqwORyCDjhyp8Nc2R4aQRfa/FRYj0Xno6d87ZGv6sgPDTctJ010HHS4TXzxozXM+sNsOp9L7VdRW9cgzILCVswohaThLpSncJIAUQDnhnjn3XPZFcdfWq06j1LtJelNw0x0So7bpRwSAsrwlPFPDdG6ce+hlfG95YAdL37rJavopV0lK2olc2zg0tF9XZraAcxfVOTNGTiuZ7FedrO1uXcZ9gvSbDaoju602hZbGeYSVpBKlYxnPDiOHGrJsE2kaiuGrZ+h9YuIeuMbfDL5SErKmzhaFYwFeMHA5HnSR17HuAsbHY80+r6JVNPDI/rGufGLvYD2mg+y2nGx0T0zRmuf8AbrtJ1Vo/arb4Nqkly39ysurg9Wkh5SlrBG9ulQzgDhVd1zctu1qtDetLnce90QLSTFjlGI4UcJ30YIIyQOJURnjimvxFjS4BpOXdSUnQ6pqGQyOlYwSi7bnUnla17+5dREnzV7VI2Kawd1voSNeJKEomoWpiUEjCS4ntHmIIPtq71dje2Roe3YrmaulkpJ3wSizmkg+IS4vH2tM9ev4jRRePtaZ69fxGihQK+2f7Jh+oR8IraNatn+yYfqEfCK26ekVN2z2k3rZdf4CEKW4YinUJAySpvCwAPSkUlui/qhu26J1hDeWAYLCrg0M8SOrIVw8xSn310y4lK21IUMpUMEVwhqhM7RurdUWCNvsJeLkNQzg9SXErHsKUj2GsfEXGnlZOORHu0XpHQunGLUFRhRNjdrx7CAfdZOboZ2o9Tf78tH11txW1nnkArUP2pqG2x8elBZ/XQfiFN/o7WUWbZLZwWgh2YgzHPGrrDlJP+7u0n9sRH/xQWc5H+Gg/EKhmj6uijHG4V7D60VvSStlbt1cgHg0AD4K4dJrZxe9TPwtS6ea7qkw2Cy9GScOKQDvBSPGQSeHPiMVBbOdvs63S2LDr2AtvqsMrmhsocQRwy62fbkjHopy6r2h6R0rdmLXf7sIcl9oOoSWlqBTkgHIBA4g+6uc+kfqbTOtNRWljSTfd81CVNvPssEF4qI3Gxwyog57P53DmafWFtO8zQv7XEc1X6Nslxanjw7EaYmEAlsliMg332IumF0w3UO6Asq0KSpC7iFJKTkEdUvjTG2OgDZJpzH6sa+AUsekPZJzOwjT7b6Cp21rj909u5/BFs/8A1KA9ta+zXbVpWwbJ4UG5vyF3SAyWExENHLoH1SFfVAxjmew08TNjq3OkNrtCqvw6et6OQxUbTJklcDbXfY9w71A9Fb+Vu+/1Z796mmjtP2wQtL3tOm7Ja3b9fVKSkxmlYS2TySSASVY47oHbzFKrooKcc2p3pbjamVqiOlTah4SSXU8D5xUfY75D0j0lbpcdTKW0wmZJSpxSCrc387isDjjBHvqvBUOjpmhptmcRfktzFcIir8bndKwvMUTXBg/2NhpprbwXzt+1Dru+Wa1jVmk0WSMh9S46wvKlqKeKSMkjh6Kbuov8Vg/2Gz8KaV/SX2h2DWMW3W3T63pjUJ4uvS+rKW8qSQEjPEngeOMU0b8ha+i2UoSVK7wtqI8wQkk+4GnREGWazs3Z39irVzXx0GGiSERHrT2ddNRzudd9VG9Dr+Tq5f2sv903S92Zf41tx/tS5fm7Vr6IepLNGsMzTciahu6SLgt9lhWcuI6pGSOw43FVVdmX+NbceP8A4pcvzdpuYGGntzUz43x4hjOcWvG4jw5qZ29bPtVW7Xi9oGlGpEkKW3Ic6hO85HdQAMhP85JAB7eZzwqxbJNuyL/dmNP6ogtwZ7yg2zIaz1brnLdUk8UE8O0j0VfLxtT0JaL7Lsd0vrcWdFUEuocZXgEpCsBW7g8COVc5a8l23Xe3WErRSFbj7zCOvQ0Ub60nKncc8BPb/sk1JORTS54H6uOrVTwqKTGqL0XFKchsbCWS2IsALi99CP53qy9L/wDj5p3+p/8AumpzpiSnE6X01CB/g3H1ukedKAB8ZqC6Xvg6506CeULmfWGrx0qdPP3bZxDuUNsuOWp0POAc+pKcKPsO6T5gaZKC41IHcrNBNHEMFdIdO37zYe9Q+i9V7WoOj7TCtWziM/BahNIju90JHWI3BheN7mRx9tYOjdonV2mtd3GffLG5bYUiEtKcuIKd8uIUEgAnszW3sd21aVhaEgWnU89cCdb2hHSSwtaXW08EEFIPHdwCD2imJoHahpjW1+m2mxLlOKiMh7rXGtxDiScHdzx4HHMDn21PTiGQxu6y5Gw0+SycXkxKijq4RRBjHntOAdqAdDckjjw5pIRI0eb0wCzKaQ413wcc3VDI3kRypJ9igD7Ka/SffdjbHbmlpSk9c6y2og/zS4kkfspXWfJ6YyuH+Wvf+lXTt236ef1PsxvFriJK5XVh5hKRkqW2oL3R6d3HtptMwmCYN3JcpsZnZDi2GPlPZbHEfDXdJPYjqDaPZ9CtsaX0OxdYC33HO6VPhJWvOCMbw5Yx7K29FaW2hSdu8TWt40su2MOvqXJKXUFCAWSj/Oyc/wB9avRz2q2DStglac1PIchobfU9Ge6tSx4WN5BCQSCCCeXb721p/bFo3UGroWnLK/KlvSwrde6gobSUpKsHewckA8hUdMIZY4w6TUW0038lax2TEqKsrDDRjK8OBfZxu063vfL/AN8EnekqT/062L+rxP366d+3RtDmyDUIWnOIZUAfGCCKSHSV/l2sfmYifvl08duJxsg1D4u4j+YqaH7VR/OCo4kbRYORyH/2Co/Q6Uo6AuaSeCbkrH3E08KSPQ9TjZ7cFeO5K+BFO0cqt4d/jM8FzvTA3xyp/MlxePtaZ69fxGii8fa0z16/iNFWlzivtn+yYfqEfCK2q1bP9kw/UI+EVtGnpF4TVXvmz3Rl9ublzu2noUuY7u9Y64g7ysAAZ9gFRHSBu9zsWy253K0zHYctpbAQ83jeTl1IPPxgkUkNHSNueq9PLvti1E/IjodU0UKfQlZUkAnAIx2+OqFTVMa8RFhcbX2XV4LgVTPSmvjqWwtzZLlxbrYG1wF1Www1HjojsIS002kJQlIwEgcAAKg7lozS9yvzV9nWaK/cmikokKT4aSn6vupN7EtruoZOrRovWyCuW4tTLT6kBDiHU5yhwDA7DxHHPjzkdCZGamgmiqWXA071m4ph1bgdUYpHWJF7tOjgeIPEFQWqNH6Z1O2lF+s0Wdup3UrcR4aR4gocR76j9NbOdFabl912bT8WPIHJ1W84tPoKiSPZVtyOw0qtnundodu2p3+56huzsqxPh3uNoyytHFwFG6g/V3U5B4D20sjWh7TkuTxtsm0ks76aVnpBY1ovlJNna7AbJmzIkaZFdiS2W32HUlLjbiQpKkkcQQedVSx7LtA2a5i5W7TcRuSk5QtZU4EHnlIUSAfRVb2b6d2jW3aVfbjqO8OyLI91ncrSpZcScrBQUoP1AE5HZ7aawOOBoYBMMz2ajmm1LpcOcYaeozNcATlJAN+B522UJZ9Iabs95lXi2WmNFnyyovvtpwpe8reVn0njWlq3Z5o3VUpMu+2NiXISAOtClNrIHIFSSCfbVpyPHRkVIYmFuUjRVGV1SyUStkcHbXub25X3VVa2daJbsfeRGnIAgFYcLXV53lDOFE8yeJ5ntqdatNubs6bOiI0ICWeoEfdyjq8Y3ceLHCt0qSOZFGRStja3YJstXPL948nW+pJ15+KqOnNmmiNO3ZN1s1hZizUZ3HQtainIwcAkgcOHCtyBojSsHUC9QRLJFZui3FuKlJT4ZUvO8fScn31YsijI8dIIoxs0KSTEauRxc+VxJFjcnUcj3dyrGp9n+jtSvGRerBDlPnm7ulDh9Kk4J99ZdKaJ0rpYLNgssWCtYwpxIKnCPEVKyrHmzWTaJfF6b0ReL4z1RehxVuMh0HcLmPBBwQcFWKhdimrLjrTQjF8ujUZqSt1xBSwkpRhKsDgST+2orQiYNsM2+ytj6Qfh5l6x3UhwbbMbXtfZTGpdHaY1FMYl3yzxZz7CdxpbqSSkZzge2pwsoU11RSCjGCkjII8VJjb1prabetRwJGjJs1uC3H3XEMT+oAc3ickZGeGOPHlTfsqJTFnhs3B4PS0MIS+4OS1hI3j7TmljdeRzctu/mkrKcx0cEnpAfe/YBN2fK6p8zY9s4lzVTHdLxg6o7x6txxtJP9FKgn9lWqw2Cy2GL3LZrZFgM9qWGgnPpxz9tSWR46Mjx1I2GNhu1oCqz4jV1DAyWVzgOBJI95UA3ozTDepfpK3ZoybuVFZlhPh5Kd0n3cKninz17keOgEHtpzWhuwUEs0ktuscTYWFzew5eCpuodlugr/cF3C6adjOyXFby3EKU0VnxncIyfOaldM6P0zppsosdlhwSRgrbbG+R51Hifaancjx0ZFNEMYOYNF1O/EauSIQvlcWjgSbeWyr980Vpa93Zq7XayxZc5kJS284nKkhJJGPQSTUrdbZButtettwjIkRH07jrSxlKk+I1t5Hjo3hw4jjypwY0X03ULqiV2UFx7O2u3hyUVprTtl03BVCsdvZgx1rLim2hgFR4Z/ZUtXmRXtKAGiwTJJXyvL3m5O5O6W94+1pnr1/EaKLx9rTPXr+I0U1NV9s/2TD9Qj4RW3WpZ/smH6hHwitunJEsOlB/Izd/WR/3yKiuiR/JY5/aLv5JqV6UH8jF39ZH/fIpGbKGNsMvSS4uh3uptC5C99YUyk9Zgb3FQ3h2cqx55eqrg6xPZ4eK9IwqgFd0VdEZGs/vXu42H2R71s6mSiV0rGU28BWLxGKtzxpCCv8AJWfbVz2ubUNQaN2zNQkzXHLEyw049CS2jK95B/nEbw447andiOx6Tpe7K1PqiUiZelhW4hCitLJV9ZRUeKlnjx85554L3bdGYm9JW2RZTSXWHlwkOIUOCkkgEHzVXeyaCEv+yXOBWtTVGHYnibaawljggLb8yLXIvt3FXTY7eNrGoNRyr/fm32bLLt7r0JotoDJcynqwBnfxgk5PMdtaztm6Q98bVLevcCzZHgxkLQgj2pSr4jT4ecZiRFuuqQyy0gqUo8AlIH7AKSk3bhc7zenrbs+0fKvqGPryVFSR6d0DgPESRnxVelijhYGyyG/dufJcxQVtXXVEk1FSRgADcDK0DbVxAuePEqG2SbS9ZQtpQ0NrqQl9bjimA46hKVtOgZSMpwFJVyHpHGpXb5tO1DaNURNFaOKUXJ4N9a8EBS99w4Q2kK4AngcnxilYmfeLn0j7ZOv9sFruLtzi9fFBz1eAgD3gA+2mB0j9neon9Uta50sw9IdQhBfRHGXmnGz4DiRzPADgOW7VJs0zqd4aSbOt32XTz4dhkWM0z6ljG9ZFe2nV9Zw20t7jorNoqw7a7bfYD161Pbp9tW4kzGV4K0o5ndO4OPZzqW29bSFaDsDLduQ25eJyimMlY3koSMbyyPNkADtJ8xqm7LtvhnXOPYdZQkQ5S1JaRMbylJWTjDiD9X0g8+wVU+lm++rajZ2G0l0NwGlNt+NSnV8PbgVM+pZHSl0LidQNdwsulwSpqsejhxOFrQAXWaAGuA1Go0Otr926kL05tz09pVvXE7UiXGQEOvw1JSSyhRGN5G7jtGQDkU5NmWtRrPZ2m/NoDMxDa25LYHBt5I44z2HgR5jS01TqPa3qHS82xO7M+qZmMFkuJfyUgjmBmpvo56d1BprZ/fYV/tz8Fxb63GkO4yU9UASME9opad5bPlYSWka3vuosXhinwwy1DY2zNeMoYW6tPAhpOyXGgtp+1vUndVjsyhdLk8pKkynGW0piNgEE8AE8SRxVnlwBzWxD2gbStn+0eLZ9b3ITYry0F9CghSS2s430KABGOPDzHhWx0NAPpPqD+qt/Ga+OmWy23qiwyUDDq4jiCQOxKwR8RqoDKKQVGc3B9m66N0dC/H34P6MwRubqQO1fLe4PC3IeKs/SqY1j3jdmwrkw3pbqGm5cU46xbpcyCPBzj6v84cqr3R6te0161WuZZr1DY0wmaS/FXu9YpIX/AAgGUE8eOPCFMbpMEnYpMUr6xcj5++K+eioB/wBEUXh/lL3xVcMOav3P2b79/wAFz0WIOh6KXEbD/cy6tB/13/N3qudJzXWq9I3yzR9PXZUFqRHWt1IZbXvEKAH1kmmhtA1XH0doaTqGWnrlNNpDbecdY4rglOezjSM6Zv8AGbT39Vc+MVOdL+U4jRmnYSeCHZJdV6UtkD4zSOqHxundfa1kQYNTVkOFRFoHWF+YjQkAjc+GihrJK236207I1lbtQNQ4yStUaG2kJ60I5hI3SDyIG8Tkg0wujttHma5s0yLeS130gFO+tACQ62rOFbo5HIIOOHLx1UdDav2o27RdogWjZq3IgNQ20sPB7HWpKQQvn28/bWLo46P1dYdo9zud6sEi2Q5MJ0J3indCi4hQSME9mfdTKd72yx5STfe91Zxanp5aKrbOyJhYQYshbmsDYg2Nzpz4rV1ptg1NpXa1qG3uyjMt0dKmocMtICUulCSglQG8RknPHkTVv2O3bX0OBqHUm0h2UzARGRJjIeShICcLUsgJ4pwAkYOOdL3uSNO6YCo8plDzXfArKFDIymOVJPsUAabXSdkORdjl1DKigvOMtKKeHgl1OR7eXtogdIeslc42YXWCTFIKQGiw6GFodOyLM62upG3InW54pcWHUO1naxcLjN01d2rDaoi9xtHAAqPEIKt0lSsYz2cRVh2D7StRT9WT9D6zWh25Rt8NPbgSsrbJC0KwADw4ggcgedU7YjqfaBZNEJi6Y0Mm7QVyHHDK63dK1HgeGezAHsra0dpzaBN28QtZ3TSsi1tPSCqRhSShsFooPHOTn0dtRwyvJjkBJcTry1V3EqGmtV0srImRsaerILc+ZvOxzHNxupvbvtJ1Vo7apbYVrlqXbe5GnnYQbQeuJcWCN4pKhkADhVd1vedvFtsqdY3GWLZBK05jMJbywFcElSCCcHIHEk8eOKwdJ7+W2zeLuWL++XTx24toXsh1EFJBHcRPtBBFSFskzpu2Rl2VVs1Lh0GG2p2OMos4kXJGYDwvrvujYrrFeuNCR7tJbSiahZYlBIwkuJ7R5iCD7cVeBypHdDhSjoS6pJ4C48Pw008q0qOQyQNcd7LiOklHHRYrPBELNa42HIb2S3vH2tM9ev4jRRePtaZ69fxGip1iq+2f7Jh+oR8IraJxWrZ/smH6hHwito09Ilj0nz/3NXcYP+Ej/vkVF9EfA2WuD/8AUHfyTTR1FZrXf7U7a7vDblw3SkuNOclYII/aBXxpnT9m01bjb7HAbhRSsuFtvON48zx9FU/R3ekia+lrLoW4xEMDOG5TmMme/C1gLeKlPRXLe2Hwuk/Z+3+Fg8v6QrqPs51XrporS1z1C1f51mjv3NooKJKs7yd36vb2UtXTmdgaDsQfJN6O4vHhVRJLI0kOY5unMqO21szn9lOomrfvd0GCvIAySgcVj2p3hSY6NG0TSGldJ3K232amDK7qMkLLRV1qClIABSCSQUnh5xiumFIQpJCwFAjBB7RVEf2P7OH7mbi5peMXlK3ykOOBsn+gFbv7KZUU8pmbLGRcC2qtYRi9BHh02H1rXZXuDgWWvccDfgudjf4+qekjbNQwmHmocy6xiwXU4K0o3W972lB/KultQbStF2G+u2S73pqHOaQlakOIVugKGR4QGM47M1uP6H0nIu0K6rsUUTIIQmK4lJT1QScpAA4cD5q81XoPSOqXOtvtiizHsY67BQ599JB/bTIKaaEOIIJJup8TxrDMTlgEsb2xxsyWBBOh0Ouh032XL23O52XW+1CGnRaO63X2246nWkFIeeKjxHAZwCOPmq19LeyzYt7seqGm1uMJYEZx3HBLiFFSc+LOVe6njpbQOi9JumVZbHFhvBJHXqJWsDt8NZJA9tTc6HbL1Aehy2I0+I6N1xtYC0KHnFRfR7ntfnIzOIOnCy0T0whp6ilNNGTFAC3tEZnB297aDuCW9h27aAkWGPKuFzcgyurAejLjuKUhWOON0EEecVZdIa4tGudNXWfZkyEsR1OMEvICSohGcgZPDj21Hs7F9mjUrulGl2VLzndW+6pH3Crd/ZV2g2y3QLf3BBhR4sUAjqmWwhODz4CrULanaUi3cufxGbBSL0LJMxN+0RYDkAN/aVzZ0NT/ANp9QH/8q38Ro6Zat7U2n0DsiuH3qHyp/aW0ZpjTEh9+wWePAdfSEuKbz4QBzjiaNU6L0vqeSxIv1njznWElLSnM5SDxxwNVjQP9E6i+t/3W2OldP9YfpXIclrW0v9nLzt71T+ku2texe47iSerWwo47Bvp41TujbtD0pZdCRNP3S5JjXFU9TbbKm1ErLihukEDGMn2Y40+p0OLOhOwpjDb8Z1BQ42tOUqSRggjxVTrPsk2eWm5ouULTbCZKF76C4644lCuwhKlED2CppaeXrxNGRtY38VnUGMUH0Q/Dqxrvt52ltt7Wsb8PYUmumX4WpdPYH+SufGKu3SisEm8bMItwiNlblrdS+4AMnqikpUfZlJPmBpj6p0VpfVD7D9+s8ee4wkpaU5nwQTkgYNTimWy11RQkt7u6UkZBHipposzpcx0fZSM6TtgioOpac1OXE32Nzw9iRGxTbPpaFoWDZ9TXEwZtuaDCSplakuNp4IIKQeScAg8cimJobajpbWmoJNmsLsl5yOx1/WrZKELTkA7ueORkcwOdYJ+xvZtNnKmP6XYDilbxDTzjaCf6CVBP7KtWn9PWPT8buay2qJAaP1gw0E73pPM+2n08dUyzXkWHjdQYxV4HU9ZNTRyCR+tiW5Wk6m1rk+5c5wTnpjk4/wAtc/8ASqp2bcNPvam2Y3i1xUlUoth5lI5qW2oLCR6d3HtqURorS6dU/ShNnYF43ivuvjv5Kd3PPHLhVgUAaIaTIyRjv9iT5pMU6QNqKmlqKcEGFjG682n4LmDo37UrFpawydOalkqhoS+Xoz5QpSfCA3kHA4HIz7abtj2xaKvurIWnLPKkS5MsrCXQwpDaSlJVxKsHiAcYBrd1Fsq0BqC4Ln3TTjDklZ3nHGnFslZ8Z3FDJ85qX0xo3S2mU4sVkhwlYwXEIy4fSo5UffTKeGqiAYXDKPG9laxnE8DxB0lU2KQTP1Iu3IHc+JPhoudOk6c7bbLw5RIv75dPPbgrGyHUX9RV/dUpf9D6Uv8Admrtd7NHlzWUpS28vOUhJJA59hJqXu1sg3a2PW24x0SIj6Nx1pXJSfEaeylc0ym/21Xq8ehnjoGBp/sDXv1B0Sb6HQxoG5q8dxPwJp4VEaY03ZNMwVwrFbmoMdxfWKQ3nBVjGePoFS45VNSxGGJsZ3CzMdxBmJYhLVsBAebi+6XF4+1pnr1/EaKLx9rTPXr+I0VKspX2z/ZMP1CPhFbRrVs/2TD9Qj4RW1T0iq21q6SbLs4vtzhvKYkMRFFpxPNCjwBHtNc6bGNqmqHto9ph6i1BKlW+W4Y6kOYIC1jDZ4D/AD90e2nh0kHS1sav6gcZS0n3vIH99crXG2PWXSmjdVRkkKkqfJUBycZkKxx84x7jWFiM0kc7S06NFz5r1XoVhtHV4TKydgLpHFjSQLg5L6Fd1nlknhiuONoG13Wbmt7uq0X+TEt7ctbcdlojcCEHdB4jtxk+cmumNVatZh7J5Wr4aklKrYJEYrHAqWkbgI9KhXIV9spi7MtO31aB1lxnTCXO1SU9WkD3pX76di077ARm1tT4bfuoP6f4ZTmWR9ZGHXPVtBF+1YuO/IAea7mt0hEq3x5TSt5t5pLiTnmCM/31nyMc6o+m9QwrBsWtWoLk4RHi2dhxfjUQ2AEjxkngPTSesmo9tG05+Zc9MzWLRa2HCltI3UJzzCQopUVKAxk8Bx7KvyVbYw0WJJ4BclR9HZasyyF7Y42Gxc42F76Djqumgc0HlXPuxzatqZGt16H14UmWpwstPrSlC0OgHwFYASQrHAjtxzzV5257TE6AsjQiMokXabvCM2v6qAOa1eYZAx20rK2J0RlvYDdJUdGq6GvZQABz3gFpGxB4g8lN7Y/5LNS/2a78NLnob5+g12GeAuP/ALaKqGooW267aBn6ivF6YZtL0RTr0JW4hZZKcnwQjhkdhOfHVu6HBxoa7q7O+J/doqk2Yy1jDlI0O66abDG0HRqoZ1rXnrG3ym9jy4J6HlXmeHDJrnzU+0LW+udob+j9nMpqFEiFSXppQCTunCllRBwnOAABk+Pjwwab1/rvQm0mNpHaBNRcocpaEokBKcpCzhKwoAEpzwIPLj4qs/SEebY2va/C6xB0RrDFfO3rMufq79vLzta17a2uuiyRjNeZGcHIpR9JnWF/0dYrTJ0/OEV2RJUhxRaSsKSE5A8IHFUm1a92l691RbV6XYmR7HFeYamOtsow4cp6xSiR6eA5CnS10ccnV2JOihoui1XVUYrczWxnNqTa1uHieCnNpemdr07an3fp65y0WUuMlgNzurabSAnfC28jPhBR5HIPsp6t5CAFYKu3FIrazr7VVj222LTltuIYtsoxA811KFb2+8Uq4kZ4jz1f9s+u2tA6SNxQ2l+fIV1MNpX1S5jOVf7IAyfYO2mRSxRmR1zodb/srGIUNfVMoYcjbvb2MosSL27Xervnj/dXueJzyrmVyVt0d0craB3+S3GCO6RCCEBXU897c3cYxxxnOKbexDXh17o4zZKUNXKIvqZaEcirGQsDsBH7QakhrWyvyEEEi4vxVTEejc9FTmobI2RrTldlN8p5HQeYV+Khxr0KyfHXKrO23WcK/X+3Lc75PrdXGtjQjoHVudaQCd0ZV4PDHHJxTH2faj1jpXZ1f9SbTFSy7Hd3ozLyUJWsFI3Up3R/OUoDjywabHiEUhsL6Xv3WU9d0RrqKMPkLbuyhoB1dmtsO6+qcZOK8B44zmuarDc9tm0S3zNT2W8s2yE0tQjRkhKQ4U8d1OUnPiyo4J9tXfo8bS7jrBE6x6jSkXmAN7fCNwuozg7wHAKSeB9I89LFXMkeG2IvtfimV3RWppIJJesa8x2ztablt+ennZN8mjewK5w17tV1rYNss+yW0C4RG1hqNADKcqWpobvEDePhHOM1D631Nty0iYeor7ORHjSXMJjtpbU2g4yG1JAyOHnPI8ajfiUbc1gTl3Vum6E1k3VXlY0yAFoLtXXF7AWv+y6oFe1AbPNQI1Toy2X9CA2ZjIWtAOd1Y4KHsINT9X2uDgHDiuSmhfBI6J4sWkg+IRRRRTlGlvePtaZ69fxGii8fa0z16/iNFMSq+2f7Jh+oR8IrarVs/wBkw/UI+EVt09IlN0rZgjbIpTGcGXKYaHsXv/8A8KW13s6p/RDtEtDZWu3yVSMAZOC+4g+4Lz6BVz6ZCiNndsSD9a7Iz+C7U3sitSLp0doNoWMpmW+Q2f8AfU586xpo+tqns/8AT916PhtX9H4BS1I4VF/JpB9ySd61uJXRxs+m2nSZap6orwP+ib8MY++37jVp6SFkRY9kmjLc22lBhFLKgkY8LqvCPpKgSaV2yCyLu21SyWeU2rcandY80sf6PwlAj/cwaevTFT/2EtSsfVuAH/lqqlGXSUskjuAA8l1Fa2Ghx6jpIDo57pD/APPQeQBUHtInuDoo6cSk8JAjNL9CQo496RTC6M7Tbex20KQkAuKdUvA5nrFD+4VR5Vnk6k6JdvagsqkSYrQkIbT9YhtxQVjz7ueFYOjntS01ZdEGwaiuAgPQ3VqZU4klLiFHewCM8Qc8PRVuF4jqWOebAsFiuexGkfU4LUQ0zS5zKhxIGptqAbKt7cWEwekhbZMcYceehPHzqCgkfsSK+9u6hfukVa7JKz3Mh2FDIz/NWsKUfT/CY9leWcubV+kWm8wm3RaYT7b3WKTwDTON3Pi31Dlz4nxVm6VNrm2TaTa9WxQUokNtqQ6ByeZVkZ9m6fYaqSjNFJKPs5x5cVv0ThFXUdE82mEDm+DiBYeIAKe+19IRso1IkDAFsdAH+7Su6Krxj7LNSvpJy3JcUMeZlNbG0rbPo+7bMpcG3PvSrjdIamBGQ2oFlSk+FvEjHDjy5+jjXz0RmBJ2c36OeAdmqQT6Wkir7pWSVjMhv2SuVioaih6N1Aqoy28rdxa9tCldsEvurLLdLtL0vpjv8+82hL/hEdUN4ns8Z/KpzaTbNp+vNR227zNByoLsRCWx1XEEBe8CcmtTYzqZrZVtJu1o1M25GjvZjPObpPVKSSULI5lJB5jxg8qd1x247O4q22Wbs5OddWlCUR2FHmcZJVgAe2qdMyOSnySSWsdtOa6TG6qspcW9KoqMSZmizwHG4LbHY5VTOmLn6Kae3vrd2Kz9ymjsat0O3bL9Otwo6GEO29l9wJH1lrQFKUfOSSaWHTJIVpewkcjNWR9ym1sr/ky0v/ZEX90mtCEf+c/wC47EXH6r0g4GR6Qm3nj0kdM+mB/6g1n6Z0lZuenYm8QhLLzmM8MkoH9xrBt5/wAZHTHpgf8AqFVO9MWxSpNps1/YaW41EW4xIKU53Avd3SfEMjHpI8dUJgTHUW5hdZh0kcdZg5ebXjcB4m9l6nWO1d3TIszOy/8A6oqH3MkhRPgFG6O3xVt9FfTGpNNJvyb7aZNvQ/1Ra64Y3yN7OPeKldn+27RT2j4Pfq7dwz2GEtPtONLUSpIxvApBBBxmrloDaDp/XLlxTYVyHG4JQFuOtbgXvA4KQeOOB5gVcgZE+Rj+szEDQaLm8TqK+mo6il9C6pjiMzrO4HTUkjVIHo/wYk3b/dlSo7byoxlvM74zuL60DeHnwT76YfS/lvMbOIUdtRCZFybS4PGAhah+0CqJ0cf5fr/6qX++TTS6UFgkXzZe+5EZW8/b30SwhAySlIUFcPMlRPsqCBpdQyAb3K1sVmZH0po3Snshsfs0+aXeyvWO0q06CtkGxbPu+NvbQosyd8jrcrUSfeSPZWTYTpfWkDa/Kv8AedPSrZEmNyFOlYAQCtQUE8/H+Vb2wDa3pa06Ej6e1DOFvkQCsNqWhRS6gqKhggHiCcYNMvSO1PSOrNTqsNilvSX0sKe60slDZAIBA3sEnjnljAPGn0zYpBE4yXI2Gm6gxuevo31sUdFla++Z9nai9wbk28kkb3/jes8f/EWf3SaZ/StbQvZFJWtOS3LYUjzHex+RNK+8/wCN2x4++LP7pNNLpWHGyCWPHKY+OmR/cVHiVPWX+lMHt6kfxWfouKUrY3awo5CXpAHo65dNGlh0Xk42M2nzuSD/AOcumfWrSfcM8AuE6RW+lam3ru+JRRRRVhYyW94+1pnr1/EaKLx9rTPXr+I0UxKr7Z/smH6hHwito1q2f7Jh+oR8Irap6RQurdMWPVUJqFfrc3OjtO9ahC1EBKsEZ4EdhNbdktUCy2pi12uMmNDjp3Wmkk4SOfbW/RTQ1ubNbVSmolMYhLjkBva+l+dlWrTofStr1C/qCBZmGLo+panJCSoqJWcqOCcDJrc1Vpix6ogtwr9AbnR23OsQhZIwrBGeBHYTUzwo4UnVttltonmtqTIJTIcw2NzcW5FR9hs1tsdpatVqiojQmQQ2ykkhIJJPPzk1T75sd2eXm4KnzNPNpfWreWWHltJWfGUoIGfZTAGBRSPijeLOaCFJBiFXTyGWGVzXHcgkE+PNROltN2PTMDuGx2yPAYzkpaTxUfGoniT5zmvrUtgtGo7W5bL1AamxHOKm3ByPYQRxB8441KUU7I0Ny20UPpMxl67Oc+976353VK07su0LYWpDdtsDCTIQpt1bq1OLKFDBSFKJIBHixU3pXS1i0tCdh2G3NwWHXOsWhCiQpWMZ4k+IVNUUxsLGWytAspZ8Qqqi/WyOdfe5JvbbyVU1js90hq9xL1+srMl9IwHkqU25jxbySCR6a19M7L9C6ceEi16ejJfByHXiXlg+YrJx7KufCik6iMuzFov4J7cUrWw9QJnBnLMbeSgtWaTsGqozEe/21qc0wsrbSskbqiMZ4EVKW2FGt1uj2+G0GYsZpLTLYOQhCRgD2AVsZ44r3hUmRodmtqqrp5XRiJziWjYX0F+QVbvWiNL3nUEe/XK0NSLlGKOqfUpQKNxW8nkccCc1NzokadEdiTY7ciO6ndcacSFJUD2EGtmjFIGNF7DdOfUzPDQ55OXbU6eHL2JcK2I7NFTjKOnBvFW9uCS6EZ/o72MeblV2slltVkhiHaLdFgxx/MYbCB+znUj7K89lNZDGw3a0BT1OJVlU0Nnlc4DmSfiq3YNDaWsV8fvVqs7MWe+FBx5KlZVvHeVwJxxIzVjcSFpKVAKSeBB7RXvsr32U9rGtFgFXmqJZ3Z5XFx5k3Onil7dtjOzm5z1TZOnUIdWcrDD7jSD/ALqVAe6rPpnSmndNMlmxWeJASRgqabAUr0q5n21N+yj2UxsMbXZg0AqzNidbPGIpZXOaOBJI8lWX9C6Ve1QNTuWdlV3Cw4JW8re3gMA4zjl5qktTWC06ktarXeoSJkNSgpTSyQCQeB4GpTHmo9lO6tgBFt1CayoLmvLzdu2p08OXsUdpuy2zT9patVniIiQmiottJJITkknmfGSakq8HCinAACwUL3ukcXvNydyvaK8opU1Li8fa0z16/iNFF4+1pnr1/EaKYlUM7qG9MOqZauDqG21FKUgDgBwA5V8/Sa+/rJ33D5VGzP0t71ivzrFXeQ00JjaSwbDgvlTEMcxJtXK0TvsHH/Y8/FS/0mvv6yd9w+VH0mvv6yd9w+VRFFSeiw+oPJVPp7E/xD/1H5qX+k19/WTvuHyo+k19/WTvuHyqIoo9Fh9QeSPp7E/xD/1H5qX+k19/WTvuHyo+k19/WTvuHyqIoo9Fh9QeSPp7E/xD/wBR+al/pNff1k77h8qPpNff1k77h8qiKKPRYfUHkj6exP8AEP8A1H5qX+k19/WTvuHyo+k19/WTvuHyqIoo9Fh9QeSPp7E/xD/1H5qX+k19/WTvuHyo+k19/WTvuHyqIoo9Fh9QeSPp7E/xD/1H5qZa1LfS4kd8XeJHYPlViTebwrlIe4HB/gv/APKoTq2m21OPpKmkAqWBzKRz/ZVz1Jc9NabuDMe4WSS6H0gtSHClbS/MCpfAjz4rBxqSGkynKAD3L1T+nlTPWwzyVMziGlu5J3uqJF2q6pa2ozNM3bueLb2husOpO8pxZTvAHhwOCOQPE1eHdVXdMPuhoS3UhSRlLKgkAqAzvFHn7cVXTr3ZbAvU2cu3QIwitB6RJS0HHQ8PqpShAUThIz1g8EcBnOcLe+9J9M9tqBK0q5bLNcg8yi7OPqUkHCwhSUhPYQgnmefDlWKyqY4i1l6q6gd1ecE2tpvr3p4G/wB4Csd2r+6PlXnf+75/Tl/dHyqFgTI0+ExNiOpdjvoDja08lJIyDUFqjXOldNSRFvl4Yhv9UHQ2oKJKSccMDjx7OeOPKt7qoQLkBcgJqhxyhxv7Vd/pBd/LV+5Pyr67/wB3x+nK+6PlUBbpsK5w0TrdMjzIrudx5hwLQrBwcEcOYIrbQnhxp/Uw+qE01M43cfMqS+kN38tV90fKvn6Q3je/TVfdHyqPCePKvncINKIIfVCjNVP6581LIv8Adyf01X3R8qFX28Y4TlA/0U/KotrIJFfZAOMUx0MYP2QpW1U1vtnzXzdNRXxt9KU3BxPg5wAPP5q1PpNff1k77h8q171wlI9WPzNaJrUgpoTGCWDyXjuPY1iEWIzMZO8AH1j81LfSa+/rJ33D5UfSa+/rJ33D5VEUVL6LD6g8lkfT2J/iH/qPzVmadcfaQ86orccSFKUe0niTRXxD/RGfVp/KiuDmFpHeJX1Xh7i6kicTqWj4BQMz9Le9Yr86xVlmfpb3rFfnWKu/h+7b4BfJeJf5kv5nfEooooqVUkUUUUIRRRRQhFFFFCEUUUUIRRRRQhYJ6imDIUnGQ2ojPoqf1lYWtUQbVJvtzeiW1hlJS2lYb319zhe+lR/nZOPQlXjNQxR1o6vgd/hg8qv2iodxe08xJL7ca4N9bFcSpPWMuNtuLS3vJ4cQnHEEHjx7AOX6RxNkyBw0Xt/9IZjGypy7m3fwKp9o2T2nTlokXC5FiWpEV1b7byUBKzuHIUVeCfOTwrnXbbpiFMhRRcbuuO/a2d1MZxoJ4c1JQlI8JSklOOOAACcZzXVO1HRd91lDhx13CCzGjulxyN1alJdPDBJyOR7PP28jzBtwZfg3y+qujwW/a7ey1HQ0SpCVKWFbuTg4CVK8fIcgBjmaPDWCQNju0DW+69ynxWSWImY5tLAbWHC1tF96T2wytO2K22tNkiGDDjpbUlClJcWrtVniATx4YPpqQMSzah1NcNXXiB16Hmk3K3SSSkBtKQnq/CO6VIUniOPHjjBpPR1Ny2QttwYUniM8RVssur7nZNIvaZkwWZimVkw3XFltyMlRy40oAZIV2jPDJzmujr6V0sOWM/z/ALWBRtjpagStbvvx0PHXkn/shhQbW1ebfb1BUXuwyW0oXvJbDnApAz4PhoUd3hje5VeiAhClkHdSCTXLlg2v3q2XRp+FZI0eKmOluUy4skOlJzvBed7ewccc4HPNOLTW1Ww3zS12vDra4At7SVPoeUFg74ISE4+tkjHZk48dFL1rKcdYLELHxijHpjnx6tJXmrrtrZNwhy4dokwLeyFb53goPlWAOO6RyyR5/dVt0vd03ywx7mhks9bvAoJzgpWUnB7RlJwfFS6sen39WW/rbdfXxaUv7qHVOdZndwSUJxjhxSCrOCORxTK0/aYVktqLfBStLKCT4ayokniTx8/i4VRwgVrnOkqDodgrnSYYRG1kFE3tjcgm222pPmt0fWNZmhwB4VhXw41lZUAgVuvGi5Bm6ir/APpiP6H95qOqQvhBlox/mf3mo+tan+7C8S6Rf8nN+ZFFFFTLFVjh/ojPq0/lRRD/AERn1afyorzub7x3iV9gYb/hxflb8AoGZ+lvesV+dYqyzP0t71ivzrFXfw/dt8AvkzEv8yX8zviUUUUVKqSKKKKEIooooQiiiihCKKKKEIooooQskb9Ib/pj86kmNqeltMXafYp782TclSQpmJDhuPrUC02cDdGM8zjNRjH+Hb/pD86r2s1OyNpltfS4OptSo7ak/wC3Icx8KePpFYGNtzBgvxXsf9KHZTUG2gAPxV/m7TL7JSBYtn11dStPBy4yWogBP+zlaveAfNXNm2rQ20CdIvGsp8C2KiPYckxIktbjjSUpCSRlKcjHiOeJp17TLperXFhOWd1LYdK0K3mUOhS8ZSndKgokgK+qDy41SFaXk6t0kLDarhOZjPoSpx5bzojxlDipASCOsO9kbpzjiSRwFYhIpphGwEuPkvW6aSWqgNQ9zWMbw1uVzdBiCDM7rd61hto5SneSVb4zjjxG7nHHmRy7SMzNzk3GZLlylvOreIcC3SSpZUVbysnnk9vGnDaNkun12qHJuc+fKnJmvRpMfeSlpJRvEcAMjKdw/WI8KqFtmhmxaliFptpuO7HDKUJRupb3CTwxw5KHCpY8UjirGU/MXv8ABa8WHumpHVd9AbfzuVFcfl3K6SLS5dI1oCW1FpS95XXqJASjIHDOfNjjzq72/R190XYF3O7uSJYUysSoJXhDSUqCG154haN5YScYwSQOIJFa09ZItz2iW5ubB74QbgUskJcLamSEjK8jxYPPs84FdJ3SxxdSSINnkRXUx1KXEUh7fBbZ6zrTulPBQUU7wKlHG9yPIUqiqljrQ0k6lPZSNfRvlI0b+2qt2xq2m1bLtPxVJAWYaX1Jx9UuZWR7N7Hsq1qUEIUtXBKQST4gK+22kMsoabSEoSkJSAMAAcq9BA45510jTZq8wlPWSFx4laUe5253cBlIacV9Vp4htwjPDwTx41IZAHCqZZb5Fjtr7rnQYEp6c6q4xZC0h1WVFKEhJGVAoSkDHPmPFWzH1I3aIzVuntKLjUQvHdSQRlQ3GsAfW3Sn0kE8eOMilxbr5Xse2wbxW7V4I6GJkkbsxcNvJSV4OZST/sf3mtI1s3Ba3e53XWFx3FspUppZBUgniUkjhkcq1eyuvpzeML5z6RAjE5wfWKKKKKmWKrHD/RGfVp/KiiH+iM+rT+VFedzfeO8SvsDDf8OL8rfgFAzP0t71ivzrFWWZ+lvesV+dYq7+H7tvgF8mYl/mS/md8SiiiipVSRRRRQhFFFFCEUUUUIRRRRQhFFFFCF9sf4dGf84VBSXFTLMm8bwUJupm1JUBzQ24G0j/AMo1MqQ46ktsuBpxfgoWRndJ5Gqtqy/v2bScSywrIZr9tUytvq3koD6myN48eWcEn01zuNyZHM0/mi9r/pRCJIajW2rR7LFNBaA6gtlG+CCCMZ58K+IjDMVhEaOyhhpsbqG0p3QkDsAqnI2kSTEaULKiO4pAK0Ke+qSOI4CtNzaBcVLJTboQ458LeJ/Os4YgL3yrvXYRZoAfr7lqXiLMibRZ4T1Yt3cwkgBXEuu7qSSOzgyR/wDZpXa7sSdYzZ8F1KmyltLjUjc3i3ubxVuJ7Sd9pJA57w8VMiXf3LsJ895CUuI3IpS2nCU4Tvg8fW19221xu4rXLBIe6h9xXjUVOgJJ82Gk49ArjaqXPWSSNNsv/S9Ww6Ex4VBE8Xz79+hXNEiwzLBOXEtt1MydASt+WAEtCM2lWMqWpRG8fBATxJ3sdoBsp2u6rlW6LGt1yLcxtwOrlqiIC2sZG6OaFgjHHd7SMcKrYuF0m6fetKGA1GallU51KRvSZG8shSlgZ5cAM44Z58aibYpDbz0dPYcgeKuxpKASmN03aPArl5Zz22RmzToR3Jy6e246ntykd+Ux7w1vjfIaSy5jkcFOE59ldEaeusC+2iNdrXIS9FkthaFJPHB7COwjkQeIrh2a6luItxSRhIyfZTM2eatlWWIu46KmRWkrSEz7fOcJQFqyA83w4JSSnmc+PI5bNTH1Z7O/Jc3U4VFJq3RP7aY9aUaadj3J1KHpZDDCUAF9aiocGx9Yq9FVmRaZbsDu6TOht6iaZ7qdioUSpxKEq4LXn6w3t7lwPIjmFJpxV51dtCZukO8tvqtLiJU++y0KUhgA5CAkkeDw3UoABOTyB4PJMdDMObKcaisTZDIclxt/LzLGCFLSCnIUW8kIJ4ADxYrj8akcJ22dbw53W5hFO2mgcw6k8+VtvcstmiriwG0uxFR3V5U6VyEvLdWfrKUpIAznIwMYxjA5DcrPLVDUhhcBhTDCkKIQoYIVvq3sjx5zWCu/oDemZ4L5U6XAjGqkH1iiiiiri5xWOH+iM+rT+VFEP9EZ9Wn8qK87m+8d4lfYGG/4cX5W/AKBmfpb3rFfnWKssz9Le9Yr86xV38P3bfAL5MxL/Ml/M74lFFFFSqkiiiihCKKKKEIooooQiiiihCKKKKELJG/SGv6Y/Osm1q3Kl6Olvwojj05oJDIZQVKO8oJVwHPgSfZWKP8ApDf9MfnVxJ48RXM4/wDaZ7f2XuP9IjaGpPe390vWtASVpzJltNE9iQVVkTZLHp6QFXGZ3ScZ6ox979vED9lWjUTdzVGLlufUkpH1EoGT7TST1xrHU0daoEe0Xm6PcOJbUGBwzzAOSOHACueJsLletdXcho3UzfpUZVpdlxWksofkPOoSBgKQFEIJH9BKK2pjzUdt8W2QZaYdqiwGVnKd9xAWePIgkuJ99UWzzNVXWTHttw03IYi7m65IKSlKU7pOAntJ5c+GfNirRGjrYt92EsFnrpyS2kjwlENN88+dJ92a5uWN8cMkrxbMV3NPPHJVQU0ZuGNN7bXIslOm2ixao1HYAtgC9NB+3uvtg4c394oSojwVEb6BjnkZ58F3KbRbdSgutrQXklCknhhYOD/d+2m7tejR4uhzqkoc74t3liLEcb5tpQ2pw8efEqHtSKoMrSablpW3XeBcWp8lacyGGwS9EXvcApOeKSAPCHDOBzruMEmfPRsB+0LELksVjjirJGs2uvq1sRXLvBblxw/HVJbDrShkOJ3xlOPOOFOHVfRyMe5o+iOojAgzHOqcjyUlZaSck7qxxUAkHgrnjirtpK6Mlqf1tZra9vR33bhHQlSTgpy4kBQ9tdF6pnTCt+6RdXXFFwjylBUUkpDCgSnwU/VKQMjiOI586g6SYs2nyvZe508FZwXCH4hIWMO2v8tt7Vl05bWtF6ETY7IzDuJYmMOpnQzvPOvKWOqL7KsEJUoBGQo4GCBjlZ5HXxYswT4NrYdkh12Shu4qedSjk+pGWwDupUrwcjnXuirXIvGmIUxUa22hb7cd9Soa+sWooIdQhQKU7gCsHdJWcHG9njW9IsctlqctNuYUXi6oBp1KlEuYSvcylJTvgDeyo4wMA1zMkVRK5ryL/wAvqjrI2XZcfzkpDUwSJyN0ADq+wec1FVv3lTylxjISlL3UJ6wJGAFZOccT2+etCvU8O/xWeC+ROmP/ADlT+Yooooq6uaVjh/ojPq0/lRRD/RGfVp/KivO5vvHeJX2Bhv8Ahxflb8AoGZ+lvesV+dYqn16Xvchan2oZU24d9B308QeI7a+folf/ACE/fT867eGrgEbQXjYcV8y1/R3FX1Urm07yC4/6nmoKip36JX/yE/fT86Polf8AyE/fT86f6ZB6481U+reLfhn/AKSoKip36JX/AMhP30/Oj6JX/wAhP30/Oj0yD1x5o+reLfhn/pKgqKnfolf/ACE/fT86Polf/IT99Pzo9Mg9ceaPq3i34Z/6SoKip36JX/yE/fT86Polf/If/rT86PTIPXHmj6t4t+Gf+kqCoqd+iV/8hP30/Oj6JX/yE/fT86PTKf1x5o+reLfhn/pKgqKnfolf/IT99Pzo+iV/8hP30/Oj0yD1x5o+reLfhn/pKhY/6Q3/AEh+dW4nKuVRzOkr8l1CjCwAoH66fnVkFguf+gH30/OuexqZkrmZCDv+y9h/pfh1TRQ1AqYyy5ba4tfdR29jAxmvCEKBygE+ipLvDdAf8APvp+dfMmxXgR1mPFbU9jwQtwAZ99Ya9UuFHAAckgejhSc1bKRLnlRTjdkyVo826soSfakq99My42TaQ4hwMQozZAO71brfE+lRqoXXZlrfudttm3pkqYiIbSvr20qdcAO9nJ4ZO7+2sfGGySRtYwE6rc6OTwxTufI4NsOKhr7plu9bLLRYbipTLVwkqmPOMkBQR4am+YIzgtg+g+mlRprZpcbbqYCz6mdjIb33G3O5eDnVqRgEBfEFRI/3OXKnpb9m+0EuwosphaIbEEsrV3WhRKvAACRvcOCVcezNSkXZzqJm4F1FsShtDIaRh1HAZz46WWpraV4bBewAGytUMWH1URkqSA4knU6/Fc26U0Le4OurNenpEZppt5qRHmONlxsO5BS2pIIO8TjmQD2HOBT6lT7W80brqLTkG4vBe6ZERkoJBOE5Qs+FjgMlR8YHi2rXs01cNOMxJVu6mSkIUrD7Z3VpII5HBGRWzatijz1qtTF0XPSzHjBDkJUkLAXu4yFZPbx4hXi4DIqU1FZVvzSDUcx7/FRSihpW3jdqeIOvgbHZbWy24N3PTTz8eAiIx3Y71K0KKhISSFdZk8SSSQSeJKScDkLV2Y51tWjSL9ptrUCFFKWW94jedBUSVFRJOeZJJ9tbXeG5Af4AffT860xe2q5t5BOipmpBia36sfmajKtt90ven5aFsxN5IRgnfTzyfPUf9Er/AOQn76fnXZUNVC2nYHOANua+belWBYlPjFRJFA8tLjYhpsVBUVO/RK/+Qn76fnR9Er/5Cfvp+dWvTIPXHmuf+reLfhn/AKSs0P8ARGfVp/KisiGXI6EsOp3XGxuLHiI4GiuFlN5HEcyvqagaWUsTXCxDR8AmRZ/smH6hHwitutSz/ZMP1CPhFbdIrS8opc7f9TXrS2lIU2xzBEkOz0srWWkrygtrOMKBHNI91UabrPajpODaNQ3yZFulonhCt0MoSU7w3t0lKUkKxnB4jga2KTBZqqFsrHNGYkAE2JI5aW96yarGIqaUxuaTaxJA0APtuugKKi499trun499XLaYgPspeS68oIASoAjOeXOvqz3y03hC12q5RZob4L6h1K93PLOOVZZieASWnRaQmYSADqVJUVEPaksLLTjrl5gIbadDLii+nCXP8w8eB4Hh5qlFq/gipJ7Mg0hY5u4slEjDexvZfR4V4SBXP+nNquom9B6jul0uCZU5p5qNb8soQErXvZOAnBwBnB8WO2s20K66wjbFLRd7reZbdzm3FDhUyAwpDSmnClHgAeIE57T5q2/q9UNlEb3AXcG8dTa+mmw4rG+noHRl7Wk2GY9wvbnuU+xRUDZbrEg6PtU27T2Y6Vw2ip2Q8E7yigEnJ5mtq0X+zXhS02q6w5qkDKww8lZSPOBWM6F7cxsbDjbRazJ2OAF9Tw4qVoqHn6m0/b53cU692+NJ/wBE6+lKh7Caz3S9Wq1R0SLlcokRlz6i3nUpCvRnnSdTJp2Trtpul66PXtDTfXZSBOK+SrhVP2gSl3rQMt7TepIcJS1ICZ4lbiE4UMjfTyJHD20t9qk7UNn2baUCtRuyZqn1JemQ5CgHk4O74QxvYGBk88Vfo8MdVFrcwBcbWN+V1Rq8SbTBzi24ABvz1sn0K9qO772tNyTbFXCKJysYj9aOsPDP1efKsNy1Lp+3TBCnXqBGknH8E6+lKuPLgTWeIZCbBpV4zRgXLgpeitKfc4EBlt6bOjR2nFBLa3XAlKyeQBPOvId0t8yXIiRZ0d9+MQH223ApTZPIKA5UmR1s1tE7rG3tfVb1FfOa9zTLp69orwcq9pUIooooQiiiihCKKKKEJb3j7WmevX8RoovH2tM9ev4jRTEqvtn+yYfqEfCK261LP9kw/UI+EVtGnJEoulV/EW3f2mj907WjtaLQ6P1mC/r7kTc9O7x/ZmrF0gtO3nUukoUOyQlTJDU9Lq0JWlOEBtYJyogc1D31SEaN2l6wjWqw6ljxrRZbclA8FSSVhI3eQUolW7kdg512OFyQilge+QN6t5cQTrbTYcbrksSZL6TM1sZOdoAsNPPgq7qWetdp2e2C4sTJEARW5T8aOCVvBTigAkDGTupIHH+dVl0O04ztpizdO6YvNnskphTUhuTDU2gENqPnABUlJ58yasW1rQt2desN70bGbVMsiENNR8gHcQQUY3uBxxyCeI91SmhrptSul7ZVqOyWy1WlCVF3dBDrh3SAEjfV24JyBwqWavjfRZ4ctiHhwLrG5JP2eJ2sVDHQyMq8st7gtsQ29wAOPAb3CXezTRlv1dr/AFQ5dnnlRbfPcWmOhRSFuLcXhRI8QTy8/mweiF4DCgOQTilrse01e7FqXV0u6wVRmLhLDkVZcSrfTvuHOATjgoc/HTKcB6pQHaKxMcqzPVAB12tDbcthf37rYwal6mlJLbOJN/M29y4ptRdjuMT5TK37SzcUGQ3nwVKBJwfOUhQHtp79JiTHmbMrVKiuJdYeuDTja0nIUksukEeyoLSOzC/L0Fqe03i3GJLkLbfgZdQrecQFEcQTjOd05xwJr24aQ1zdNjDGnJlmWifa5yXY7ZebUXmd1YwCFEZSVnnjgBiusq62lqKyGUSAdW4DfcEDX2HQrmqakqIKWWIsP9xt9uIO3lqFb9WOaGY0FpqTrSOJKW4rfcjSd4rWotpzgJIz2c+HKqDo9y0t7drUvTtquVlhSY6t6NLbLaidxeSBk+Cd0HnzBqW1bpzXVysmkLyzYALjZR1TkBTyF8ElO6vmAQrd4gHI4Vv2exa9um1Wy6v1BaIsVhDK0KQw6k9zoCXAkL8LKiSrORnmOWKz4DDBTSXlBzNkFs2gOtgG8b73Vydss07LRkWLDfLqRxJdwtyVEtIs2m9d3iLtNsL8wy3SpuStBWASpRKxxGUqB5jJGMY54ndtTCGdV6e1Eu2OXTSiIrSUIaJ6spBJIz2ZSQePPHpqV2hR9peroR07L0bb2k90BXd6XUqSEhXBScqyjhz7cZGONT91RrrS9hhaesmm4l+hN25DCnlOAEO4IVlJPFPI9npqU1g62Ke7esIILc4y2sBcH/UpgpTklhscgIIOXW99iP8AYd6gtWXDSU/YTd3NHx0RYvdDSno+7uqbcK0ZyMnGQBy4VWdoxxsU0IeeFcv901MWfZlqaDsmvkFUVK7rc3WVIhpcTltKF54qJ3c8Sefirc1ponVE/ZfpGzxLUpydAVmSz1zYLfA9pVg+w06nqKSCVjWygtEpNydbZN/PS/FJPBVTRuc6OxMYFgOOb5a2WLYytm8XnVevbj9qslYQwriWEbpOePbhO6PMk+OqNpvvfd9K3+TctOX29X2e6ssTGIhdbaVgEZUDkHeJzwPDFM+Fo/UNi2vT59ugKf09eEKTKUh1ADW+OJKSQThWTwHJVQem7VtV2fSJtmsFkiXaA88XWnXCNzOAN4eGkp4AZB8XA9pVlXCXSPheLuDC0F2WwG7b9x4cQmOpZQxjJWmwLwTlvcnZ1u8ceChdZvXb/oF0+1dY8qPLi3NTQ69CkLKQlZScHjwBA9lOTZfo636XsqX2VOPz5zaHZklxZJdXgnODy4qP99VHajp7XGqNm1qiSrfGkXtEzrpDUVxKUJThePrHmAUjgT7aa1sbW1borTid1aGUpUM8iBxrGxOvz0TWMcBd7yQD3gj2clsYdRZawve0mzWgEju19vNVvXV81TaJEVGntLm9IdSourDwR1ZGMDz5yfdWhpXU+uLjfGYl40Uq1wlhW/J7oCtwgZHDz8qvnnr0jNYzaqJsPVmFpPrdq/xt7lrOppTLnEpty0t8L+9A5V7Xg5V7VNXUUUUUIRRRRQhFFFFCEt7x9rTPXr+I0UXj7WmevX8RopiVWvQ0h2Vpxlx5W8pLrzYOP5qHVJSPYAKnKr2zv+LCP6zJ/frqwHl46VpuAnzAB7gF4pWE5JAoChxNVraPboE/TbouFqm3VthaXExIiyFuH6vIEZAznj4qTKLqJeya16acvW6p5cl98rcwqO0x4aY5KiDvFRQB7ccBx1qLDPSmB4dbWx02Fib793ILHrMR9FkLS2+lxrx009/eujQcjNR13vVptKo6LncI8MyV9WyHXAnrFcOA8fMVDbKZDb2znT5S8l1XcLYJCskkAA+40sNvlxt03VT9suMrqRAs6nYeEknula0kcuWUoA4+M0UeG9fWGncTYXuQNdNNvFFXiHVUonaBc20J56/BPcEdnGq5qrXGm9MzERLtNWh9TXXFDTC3ShGcbyt0HAzw4+KqDK1leZLz77FwLLStEquKW0AbqZIVjfGRzHKq1dUSZ0q73GVcpbjrmjWZDoO7uuFacFJ8HOM+Fwwc9uOFW6TBbv8A7507t76d3eqlTjPY/sjXv2+K6AgS486ExMjLK2X20uNqwRlJGQcGs/8A98KRmrtRTLfpSGbJdL2mdbrTEedRHDXcjAVjBd3vCJUM4AzX1rfVGoXndTS418k24WXuREaPHKQlwuY3lLyCVc+A4VGzA5ZHDK4AE8b8wB55gpHY3GwatuRba3Ik/Ap4ZBOa+hSWdv2tbxrC5OWQXJbdtuLUcR0FoMdUAOsLm8d4lXMEcvydKfqiqFXROpcocQSeA4bHXzV6krG1WbKCAPf4L2iiiqauoooooQiiiihCKKKKEIooooQiiiihCKKKKEIooooQiiiihCW94+1pnr1/EaKLx9rTPXr+I0UxKrNs7/iw3/WZP79dWE57Kr2zv+LDf9Zk/v11YaVn2QnzfeFQ2qbderhEQ3ZL4bQ+lRKnO5kPhYxyKVf3Gq1btltgj6WdtMplm4S3EuqM+SylbiXXOa0js444A9lX+ircVZNE3Kx1tb6aHz3VGSjhlfne2/DX5KpaZ0JZrIizPJbLs61RTHafSS2Fb2d5RQDu5JJOTnnUqNO2kXG5XDuQGRc20tS1KWo76EpKQME4HAnlipiimPqZnuLnONz87/HVPZSwsaGhosP/AM+CpknZno+QxEYdtiy3EYVHaHdLg/gyoq3VeFlQySeNbytE6dKHkGArD1vTbl/w6+LCeSefZ4+fnqy0U81lQRYyHzKaKOAahg8lSXtl+jXUoS9bHXAlgRyFSncLQM7u94XEjPAnlwxyGK/tD2cztR3pxUS32WOy6lpvu4rd7oQhOM5QDuKVzAPPGBnxNaip4cUqonh4eSRzJUMuG00jMmUAHkqtM0HpyZfBeZEN0TCEb6m5DiEuFAwkqSkgKx5xVoHKvaKpyTSSAB7ibbK3HDHFfILXRRRRUakRRRRQhFFFFCEUUUUIRRRRQhFFFFCEUUUUIRRRRQhFFFFCEt7x9rTPXr+I0UXj7WmevX8RopiVWbZ3/Fhv+syf366sNV7Z3/Fhv+syf366sNKz7IT5vvCvaKKKco0UUUUIRRRRQhFFFFCEUUUUIRRRRQhFFFFCEUUUUIRRRRQhFFFFCErukPru+aDsNtnWNMQuyZRac7obKxgJJ4YI8VKzTu2HbFqJLqrLZLfNQ0cOLbhq3UnxEleM+arV0zP4pWP+vq/dmkltBW8y5ZdKw1dTAjwYziUlW6h155tLi3VdhOV7uTyCa56vqJY53WcQBbQd69g6J4PQ1eFQl8LHSPL+04XsGnXQEX3AAv38Fdbrt52n2qe5AuVvtkSU19dp2EtKh7CuiXt62mw5bcWRCtLb7qG1oQYi8lK0hSD9ftCh76rkvSOqrleNL2q9T4c2O+4Ysd+NIQ+UNoO+5lSeJ3QrgCfMMVn2hpk3o2XVbkJyIBcF21Ta2i3uoQ5vMcCB/wDhq3c/7HjqqZqnK52ci38K22YfgRlii9HjdmBuRtfXL52OnA6K06g2x7YbAhpd6sUGAl4kNqegrAUR2A7/ADqNT0gdpBiLmCNZzHQ4ltS+5V4CyCQPr8yEk+yvNew2mrBrpqLd4V1fcvDcl2I2pQXCQlawpe6sDJytKSU5A8dYbTanjs+ToxVpfU9cbc5eUyOozuyEnfaRvY4ZZQof/uYqVz6nOWh529+1lUgpsFNKyWSlZcuAOhHZsHF1ib6X9trjQrO50gtpCIzUlcW0JZeKktrMRWFFON7Hh9mR76eGwDWd41zo6Tdr0mKJDc1bA7nbKE7oQg8iTx8I1yVd/wCImn+Of+tTf/ZrpHoej/u1nf2q5+7aqXDqiZ9Rke4kWv8ABZ/TLB8Op8GNRTwNY4SZbjkCR+ysd3+1pnr1/EaKLv8Aa0z16/iNFby8gVm2d/xYb/rMn9+urDS0jSpUZrqo8l5lsEndbWUjJOScDxkk1k75XHy+V+Mr50rdAnym7yUyKKW/fK4+XyvxlfOjvlcfL5X4yvnS3UaZFFLfvlcfL5X4yvnR3yuPl8r8ZXzouhMiilv3yuPl8r8ZXzo75XHy+V+Mr50XQmRRS375XHy+V+Mr50d8rj5fK/GV86LoTIopb98rj5fK/GV86O+Vx8vlfjK+dF0JkUUt++Vx8vlfjK+dHfK4+XyvxlfOi6EyKKW/fK4+XyvxlfOjvlcfL5X4yvnRdCZFFLfvlcfL5X4yvnR3yuPl8r8ZXzouhMiilv3yuPl8r8ZXzo75XHy+V+Mr50XQmRRS375XHy+V+Mr50d8rj5fK/GV86LoVO6Zn8UbJ/X1fuzSLZvWnbzZIUHVCLixMt6OpjzoKEOFxkEkNuIUpP1ckBQPLmK6WvUaPe2W2byw1cmm1byES0B1KTyyArODUX9E9Lf6tWb/gWv8AlrAroSaguvvbSy9e6KYkyPCI4XMN2ucQ4OsRc+B99wkadcWyBHdjWGHMgoiQVxbW4VjrUuOqBefcUkjCykbo3cgD31H2rWcp22T7dqS4XW5sOlp6L1jxdLLzawQRvq4ApK0nHjHiroL6J6W/1as3/Atf8tH0T0t/q1Zv+Ba/5aqGOQn7Xu0W82tomtLeo1JBvm7Vxroct99T4lJK6ap0f3zvVyt0a9uS704pD6pCW0pjsLWFOBCUqO8ogYBJGK0ZO0nUX0x78xbpcGoTcpLjMASVhkMpI3WygHdxugA0+/onpb/Vqzf8C1/y0fRPS3+rVm/4Fr/lpSyQ7Ot4D/tNiq6Jg7cBfpbtOvpoNOzpoAuf7zddIXG0OREJvEVbEuU9BQhhrq910pKUr8PIxu44A10B0PP5Np39qufu2qPonpb/AFas3/Atf8tS1naas0ZUWztItzCl76moqQ0gqwBkhOBnAHHzVcoIiJ85PDkub6WV7HYSadjSAXA6uvz7hut28fa0z16/iNFay1KWtS1qKlKOSScknx0Vtryt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jpeg;base64,/9j/4AAQSkZJRgABAQAAAQABAAD/2wBDAAUDBAQEAwUEBAQFBQUGBwwIBwcHBw8LCwkMEQ8SEhEPERETFhwXExQaFRERGCEYGh0dHx8fExciJCIeJBweHx7/2wBDAQUFBQcGBw4ICA4eFBEUHh4eHh4eHh4eHh4eHh4eHh4eHh4eHh4eHh4eHh4eHh4eHh4eHh4eHh4eHh4eHh4eHh7/wAARCAFaAPIDASIAAhEBAxEB/8QAHAAAAgIDAQEAAAAAAAAAAAAAAAcFBgMECAEC/8QAXRAAAQMDAQQDDAYECAoIBAcAAQIDBAAFEQYHEiExCBNBFBUiUVRhcXOBkbLRFjI1kpOxNFWhsyM2N0JydHXBMzhEUlNWYoKU0hckJidFo7TDGCWi8ENkZYPCxOH/xAAcAQABBQEBAQAAAAAAAAAAAAAAAQIDBAUGBwj/xAA/EQABAwIEAgYGCQQCAgMAAAABAAIDBBEFEiExQVEGEyJhcZEUUoGhsdEVFjIzVHKSwfAHIzRCNeEkYoKy8f/aAAwDAQACEQMRAD8A62tUCAu2RFrhRlKUygklpJJO6OPKtnvbbvIIv4KflRZ/smH6hHwitqkQtXvbbvIIv4KflR3tt3kEX8FPyry4XKLBfhsyVlC5j/UMDBO8vcUvHm4IV7q2t/zUtkgcCbLW7227yCL+Cn5Ud7bd5BF/BT8q2d4VoXe7M20R0rZefdku9Uy00AVKVulR5kDgEk8T2UrWlxsEjnhouSs3e23eQRfwU/KjvbbvIIv4KflXirlFTdWrYpZEp1lb6ElJ4oSpKVHPpUnh56wR77bZFv7vZf34/dPcwUAf8J1nV4+986URuIuAkMjRpdbHe23eQRfwU/KjvbbvIIv4KflWK73eLawz3Ql5xbyilpphpTi1kDJwlIJwBzNbUWQiTHbfQlxKXEhQDiChQB8aVAEHzGkLSBmtolD2k2vqsXe23eQRfwU/KjvbbvIIv4KflWKfdo8JuW482/uxWg6sho4UDnASeSjw5A8OGedbMV8vMIcUy4yVDJQvG8n04JFKWEC9kZ23tdY+9tu8gi/gp+VHe23eQRfwU/KskuUxEjOyZLqGmWkla1qOAlIGSTWUKyMjlTeF06+tlrd7bd5BF/BT8qO9tu8gi/gp+VbdFCFqd7bd5BF/BT8qO9tu8gi/gp+VbdFCFqd7bd5BF/BT8qO9tu8gi/gp+VbdFCFqd7bd5BF/BT8qO9tu8gi/gp+VbdFCFqd7bd5BF/BT8qO9tu8gi/gp+VbdFCFqd7bd5BF/BT8qO9tu8gi/gp+VbdFCFqd7bd5BF/BT8qO9tu8gi/gp+VbdFCFqd7bd5BF/BT8qO9tu8gi/gp+VbdFCEtrqlKLnLQhISlLywABgAbx4UV7ePtaZ69fxGimJVfbP9kw/UI+EVtGtWz/ZMP1CPhFbRpyRVXXf2xpLx9+f/wCs/UZbRJcFlubM+WJlzdebkBb6ltj+CdUEhvO6ncUhI4AHh5zVovFpTcblapS3txNukqkhATnfV1S2wM9gG+T7BX3GstqYlLkswWm3l7xKgO1X1iByGe3HOrrJ2MjA7vn8wVRfA97y4bX+SpMd6bDthsMpM1F16+KiW8u4LUmQlaiOsbXklsKKVDACSM8ByNbEuyvt3HTrFyfkKSm6vGPuT3VqQ2WFq3VL4FWFAgE/zeGeJza+8No6h9gwGVNyMF0KGSrdPg8Tx4dnirKzbIDKGEtxkZYWXGickpUUlJOTxzgkZ89PNWL3b3+8W5pgo3HRx/l/D+FQevnmLU/bNRLPVmIt1ha88A262eHtWhqq/YYqmNQRNKIcKUQZDdzdSeAWz3OEp9J6/wAL2UwbjBh3GIqJOjNSGFEEtuJ3kkggjh6QKwzLLa5j7r8mEw668wGHFKT4SmwSQknxZJOKbFVNZHkO+o+XlqnTUjnyZx/OfnotTUdpkTnYk+3SkRblDK+occRvtlKsb6FJyCQd0cQcggVXH5U/U8hiMEuxVCI8VIZuC2Ql5LpbK0qSnKwkp4ZGPC4irlcLZCuCUCXGQ7uZ3CeBTnngjx9tYXrDaHm4zS4DG5FTuMBCd3q08MpGOQ4Dhy4UyKdjWgO3G3d706ane9xymwO/f7lT7+zJmKvsG5yXlli2QXCll9aE9YVPBRG6RwOPbgZHAV9xGbtN1FcEwpC0JtNwjsN9ZPcwGA20twKRghwqC1+Eo55cRjNXRVsgqLyjFaJebS04d366U53QfMMn318PWi3u3ET1xW1SRujrORO79XOOBx2Z5U/0ttrW/lh8kw0ji69/5c/MKj6nhmTpDV82RMmuqBfaaT3SsIbSnBACQQOf7OHLhV+tsZqHCajNKdUhA4F11TiueeKlEk+018uW+G5GfirjtKYkb3XNlOUub3PI7c19MojQYgbTussND+crgkek1DLOXsy8j+wCnigyPuOOnvWzXtYGJMd9O+w8h1IOCUKChnxcKy73nquDdWSCNCvqivK9pULyva+SRmvQc0iF7RRRSoRRRRQhFFFFCEUUUUIRRRRQhLe8fa0z16/iNFF4+1pnr1/EaKYlV9s/2TD9Qj4RW0rlwrVs/wBkw/UI+EVtGnpFzp0pNSax0vqu2PWW+S4VvlxCA20vh1qFHePuUj9tPjTE9N107bboD+lRW3vvJBpO9Ma1rkaNtV2aaUow5pbcUB9RDiTxPm3kpHpIq29HC8i7bJLVvrCnYe9Ecx/N3FEJH3SmsyF7m1r2E6EAhdtiVPFP0apaqNoDmucxxAsTxF+egS71vrHVMjpGw9MWu8So9uTLitOMNKwlScJW5n2Ej2VMa80ttTnbX2rnY7hNbsPXx1AIn7jbaEhO+C3vceIV2HOaqOzJpWpelHdbo2tDjMKRKfCgchSEnqk4+8DVk2la81XaNvVt03AuymbW85ES4wGkEELI3uJBPH01Va9ro3PlJsX6WW/NSyw1UVLRMZmbT3dmG+lyfzck+0klPOvr86SvSN2mXfSDsCwad3GrjMb61chSQotozupCQRjJOeJ5Y8+R8aM01tvh3C3z7jq6E/EddbXMivHfV1ZIKgDucDjPIjjWiasdYY2tJI3twXFs6OSehNrJ5WRh98ocTd1t7WB96do4V720p+kvqm/aS0fbp2n55hSXZ4aWsNpXlG4s4woEcwKuGzK5Trvs5sl1uDxelyYKHXnCAN9RGc4HAVK2dplMXEC6oy4TNHQR15IyPcWjncb3VoNeHz0guj/rzVep9ot2tV6uxlRGGHFNtllCd0hwAcUpB5VYdfRNtF21ZNhaZm2+02NsJ6iSooC3QUDe7FKyFZHIcqiZVh8fWMaTrZXp+jstNW+iTysYcodck2sfZqddk3BVI27D/ui1Gc/5IfzFI7U2odr+ym8wnL7exdYUhRUAtYdbdx9ZGSApJweynHtWuLV42C3a6sJKWplsS8lJ5gK3TiozVNmjkbYggHQ+CvDAJcNrKSfO2SOR7bOabjRwuFVuh5x2c3PJz/8ANV/um6waM0rtWi7ZF3S7XKarT4lyFkLuBW0ttQV1YS3vcOaeGOGK2Oh3/Jzcv7WX+6aqG0HtA1dcekJN0xNu6nbS3PnNIjllAAS2XNwZAzw3R29lV43M6mDPfut+62a2KqdieKejhtgCXZhc2/8AXkV0MMjnRmufds20zVbu0NrQOiHRFkhxDLj5QkqW6sA4BVkJSARk4znPi42rZ1p7a7Z9RwzqPU8G62Y7/dLavCdT4J3d1RSD9bHbyzVxtYHyFjGk2NieC5mXo5JT0bameVjC4ZmtJOYjytrw1UVt30xtOvGrIUrRs6Y1AEdKVoYn9QEOBRypQ3hnhjjxpy2xD7VvjtSXOtfS2lLi/wDOVjiffSN6SOu9VaT1dZYVhuphsSI2+6gNIXvHfxnwgeymftH1axovQ79/kNh9xCAllkqx1rivqpz4u0+YGo4pImSyuudN77exWa6krp6GhjLWkPuGZR2jrbtH4K1k8aCa5jtB226z047riFqURI6OsXGhtYb60IzndSE4IyCBvZzimN0dto03XNllxrx1RulvUkLcQAnrkKzuqwORyCDjhyp8Nc2R4aQRfa/FRYj0Xno6d87ZGv6sgPDTctJ010HHS4TXzxozXM+sNsOp9L7VdRW9cgzILCVswohaThLpSncJIAUQDnhnjn3XPZFcdfWq06j1LtJelNw0x0So7bpRwSAsrwlPFPDdG6ce+hlfG95YAdL37rJavopV0lK2olc2zg0tF9XZraAcxfVOTNGTiuZ7FedrO1uXcZ9gvSbDaoju602hZbGeYSVpBKlYxnPDiOHGrJsE2kaiuGrZ+h9YuIeuMbfDL5SErKmzhaFYwFeMHA5HnSR17HuAsbHY80+r6JVNPDI/rGufGLvYD2mg+y2nGx0T0zRmuf8AbrtJ1Vo/arb4Nqkly39ysurg9Wkh5SlrBG9ulQzgDhVd1zctu1qtDetLnce90QLSTFjlGI4UcJ30YIIyQOJURnjimvxFjS4BpOXdSUnQ6pqGQyOlYwSi7bnUnla17+5dREnzV7VI2Kawd1voSNeJKEomoWpiUEjCS4ntHmIIPtq71dje2Roe3YrmaulkpJ3wSizmkg+IS4vH2tM9ev4jRRePtaZ69fxGihQK+2f7Jh+oR8IraNatn+yYfqEfCK26ekVN2z2k3rZdf4CEKW4YinUJAySpvCwAPSkUlui/qhu26J1hDeWAYLCrg0M8SOrIVw8xSn310y4lK21IUMpUMEVwhqhM7RurdUWCNvsJeLkNQzg9SXErHsKUj2GsfEXGnlZOORHu0XpHQunGLUFRhRNjdrx7CAfdZOboZ2o9Tf78tH11txW1nnkArUP2pqG2x8elBZ/XQfiFN/o7WUWbZLZwWgh2YgzHPGrrDlJP+7u0n9sRH/xQWc5H+Gg/EKhmj6uijHG4V7D60VvSStlbt1cgHg0AD4K4dJrZxe9TPwtS6ea7qkw2Cy9GScOKQDvBSPGQSeHPiMVBbOdvs63S2LDr2AtvqsMrmhsocQRwy62fbkjHopy6r2h6R0rdmLXf7sIcl9oOoSWlqBTkgHIBA4g+6uc+kfqbTOtNRWljSTfd81CVNvPssEF4qI3Gxwyog57P53DmafWFtO8zQv7XEc1X6Nslxanjw7EaYmEAlsliMg332IumF0w3UO6Asq0KSpC7iFJKTkEdUvjTG2OgDZJpzH6sa+AUsekPZJzOwjT7b6Cp21rj909u5/BFs/8A1KA9ta+zXbVpWwbJ4UG5vyF3SAyWExENHLoH1SFfVAxjmew08TNjq3OkNrtCqvw6et6OQxUbTJklcDbXfY9w71A9Fb+Vu+/1Z796mmjtP2wQtL3tOm7Ja3b9fVKSkxmlYS2TySSASVY47oHbzFKrooKcc2p3pbjamVqiOlTah4SSXU8D5xUfY75D0j0lbpcdTKW0wmZJSpxSCrc387isDjjBHvqvBUOjpmhptmcRfktzFcIir8bndKwvMUTXBg/2NhpprbwXzt+1Dru+Wa1jVmk0WSMh9S46wvKlqKeKSMkjh6Kbuov8Vg/2Gz8KaV/SX2h2DWMW3W3T63pjUJ4uvS+rKW8qSQEjPEngeOMU0b8ha+i2UoSVK7wtqI8wQkk+4GnREGWazs3Z39irVzXx0GGiSERHrT2ddNRzudd9VG9Dr+Tq5f2sv903S92Zf41tx/tS5fm7Vr6IepLNGsMzTciahu6SLgt9lhWcuI6pGSOw43FVVdmX+NbceP8A4pcvzdpuYGGntzUz43x4hjOcWvG4jw5qZ29bPtVW7Xi9oGlGpEkKW3Ic6hO85HdQAMhP85JAB7eZzwqxbJNuyL/dmNP6ogtwZ7yg2zIaz1brnLdUk8UE8O0j0VfLxtT0JaL7Lsd0vrcWdFUEuocZXgEpCsBW7g8COVc5a8l23Xe3WErRSFbj7zCOvQ0Ub60nKncc8BPb/sk1JORTS54H6uOrVTwqKTGqL0XFKchsbCWS2IsALi99CP53qy9L/wDj5p3+p/8AumpzpiSnE6X01CB/g3H1ukedKAB8ZqC6Xvg6506CeULmfWGrx0qdPP3bZxDuUNsuOWp0POAc+pKcKPsO6T5gaZKC41IHcrNBNHEMFdIdO37zYe9Q+i9V7WoOj7TCtWziM/BahNIju90JHWI3BheN7mRx9tYOjdonV2mtd3GffLG5bYUiEtKcuIKd8uIUEgAnszW3sd21aVhaEgWnU89cCdb2hHSSwtaXW08EEFIPHdwCD2imJoHahpjW1+m2mxLlOKiMh7rXGtxDiScHdzx4HHMDn21PTiGQxu6y5Gw0+SycXkxKijq4RRBjHntOAdqAdDckjjw5pIRI0eb0wCzKaQ413wcc3VDI3kRypJ9igD7Ka/SffdjbHbmlpSk9c6y2og/zS4kkfspXWfJ6YyuH+Wvf+lXTt236ef1PsxvFriJK5XVh5hKRkqW2oL3R6d3HtptMwmCYN3JcpsZnZDi2GPlPZbHEfDXdJPYjqDaPZ9CtsaX0OxdYC33HO6VPhJWvOCMbw5Yx7K29FaW2hSdu8TWt40su2MOvqXJKXUFCAWSj/Oyc/wB9avRz2q2DStglac1PIchobfU9Ge6tSx4WN5BCQSCCCeXb721p/bFo3UGroWnLK/KlvSwrde6gobSUpKsHewckA8hUdMIZY4w6TUW0038lax2TEqKsrDDRjK8OBfZxu063vfL/AN8EnekqT/062L+rxP366d+3RtDmyDUIWnOIZUAfGCCKSHSV/l2sfmYifvl08duJxsg1D4u4j+YqaH7VR/OCo4kbRYORyH/2Co/Q6Uo6AuaSeCbkrH3E08KSPQ9TjZ7cFeO5K+BFO0cqt4d/jM8FzvTA3xyp/MlxePtaZ69fxGii8fa0z16/iNFWlzivtn+yYfqEfCK2q1bP9kw/UI+EVtGnpF4TVXvmz3Rl9ublzu2noUuY7u9Y64g7ysAAZ9gFRHSBu9zsWy253K0zHYctpbAQ83jeTl1IPPxgkUkNHSNueq9PLvti1E/IjodU0UKfQlZUkAnAIx2+OqFTVMa8RFhcbX2XV4LgVTPSmvjqWwtzZLlxbrYG1wF1Www1HjojsIS002kJQlIwEgcAAKg7lozS9yvzV9nWaK/cmikokKT4aSn6vupN7EtruoZOrRovWyCuW4tTLT6kBDiHU5yhwDA7DxHHPjzkdCZGamgmiqWXA071m4ph1bgdUYpHWJF7tOjgeIPEFQWqNH6Z1O2lF+s0Wdup3UrcR4aR4gocR76j9NbOdFabl912bT8WPIHJ1W84tPoKiSPZVtyOw0qtnundodu2p3+56huzsqxPh3uNoyytHFwFG6g/V3U5B4D20sjWh7TkuTxtsm0ks76aVnpBY1ovlJNna7AbJmzIkaZFdiS2W32HUlLjbiQpKkkcQQedVSx7LtA2a5i5W7TcRuSk5QtZU4EHnlIUSAfRVb2b6d2jW3aVfbjqO8OyLI91ncrSpZcScrBQUoP1AE5HZ7aawOOBoYBMMz2ajmm1LpcOcYaeozNcATlJAN+B522UJZ9Iabs95lXi2WmNFnyyovvtpwpe8reVn0njWlq3Z5o3VUpMu+2NiXISAOtClNrIHIFSSCfbVpyPHRkVIYmFuUjRVGV1SyUStkcHbXub25X3VVa2daJbsfeRGnIAgFYcLXV53lDOFE8yeJ5ntqdatNubs6bOiI0ICWeoEfdyjq8Y3ceLHCt0qSOZFGRStja3YJstXPL948nW+pJ15+KqOnNmmiNO3ZN1s1hZizUZ3HQtainIwcAkgcOHCtyBojSsHUC9QRLJFZui3FuKlJT4ZUvO8fScn31YsijI8dIIoxs0KSTEauRxc+VxJFjcnUcj3dyrGp9n+jtSvGRerBDlPnm7ulDh9Kk4J99ZdKaJ0rpYLNgssWCtYwpxIKnCPEVKyrHmzWTaJfF6b0ReL4z1RehxVuMh0HcLmPBBwQcFWKhdimrLjrTQjF8ujUZqSt1xBSwkpRhKsDgST+2orQiYNsM2+ytj6Qfh5l6x3UhwbbMbXtfZTGpdHaY1FMYl3yzxZz7CdxpbqSSkZzge2pwsoU11RSCjGCkjII8VJjb1prabetRwJGjJs1uC3H3XEMT+oAc3ickZGeGOPHlTfsqJTFnhs3B4PS0MIS+4OS1hI3j7TmljdeRzctu/mkrKcx0cEnpAfe/YBN2fK6p8zY9s4lzVTHdLxg6o7x6txxtJP9FKgn9lWqw2Cy2GL3LZrZFgM9qWGgnPpxz9tSWR46Mjx1I2GNhu1oCqz4jV1DAyWVzgOBJI95UA3ozTDepfpK3ZoybuVFZlhPh5Kd0n3cKninz17keOgEHtpzWhuwUEs0ktuscTYWFzew5eCpuodlugr/cF3C6adjOyXFby3EKU0VnxncIyfOaldM6P0zppsosdlhwSRgrbbG+R51Hifaancjx0ZFNEMYOYNF1O/EauSIQvlcWjgSbeWyr980Vpa93Zq7XayxZc5kJS284nKkhJJGPQSTUrdbZButtettwjIkRH07jrSxlKk+I1t5Hjo3hw4jjypwY0X03ULqiV2UFx7O2u3hyUVprTtl03BVCsdvZgx1rLim2hgFR4Z/ZUtXmRXtKAGiwTJJXyvL3m5O5O6W94+1pnr1/EaKLx9rTPXr+I0U1NV9s/2TD9Qj4RW3WpZ/smH6hHwitunJEsOlB/Izd/WR/3yKiuiR/JY5/aLv5JqV6UH8jF39ZH/fIpGbKGNsMvSS4uh3uptC5C99YUyk9Zgb3FQ3h2cqx55eqrg6xPZ4eK9IwqgFd0VdEZGs/vXu42H2R71s6mSiV0rGU28BWLxGKtzxpCCv8AJWfbVz2ubUNQaN2zNQkzXHLEyw049CS2jK95B/nEbw447andiOx6Tpe7K1PqiUiZelhW4hCitLJV9ZRUeKlnjx85554L3bdGYm9JW2RZTSXWHlwkOIUOCkkgEHzVXeyaCEv+yXOBWtTVGHYnibaawljggLb8yLXIvt3FXTY7eNrGoNRyr/fm32bLLt7r0JotoDJcynqwBnfxgk5PMdtaztm6Q98bVLevcCzZHgxkLQgj2pSr4jT4ecZiRFuuqQyy0gqUo8AlIH7AKSk3bhc7zenrbs+0fKvqGPryVFSR6d0DgPESRnxVelijhYGyyG/dufJcxQVtXXVEk1FSRgADcDK0DbVxAuePEqG2SbS9ZQtpQ0NrqQl9bjimA46hKVtOgZSMpwFJVyHpHGpXb5tO1DaNURNFaOKUXJ4N9a8EBS99w4Q2kK4AngcnxilYmfeLn0j7ZOv9sFruLtzi9fFBz1eAgD3gA+2mB0j9neon9Uta50sw9IdQhBfRHGXmnGz4DiRzPADgOW7VJs0zqd4aSbOt32XTz4dhkWM0z6ljG9ZFe2nV9Zw20t7jorNoqw7a7bfYD161Pbp9tW4kzGV4K0o5ndO4OPZzqW29bSFaDsDLduQ25eJyimMlY3koSMbyyPNkADtJ8xqm7LtvhnXOPYdZQkQ5S1JaRMbylJWTjDiD9X0g8+wVU+lm++rajZ2G0l0NwGlNt+NSnV8PbgVM+pZHSl0LidQNdwsulwSpqsejhxOFrQAXWaAGuA1Go0Otr926kL05tz09pVvXE7UiXGQEOvw1JSSyhRGN5G7jtGQDkU5NmWtRrPZ2m/NoDMxDa25LYHBt5I44z2HgR5jS01TqPa3qHS82xO7M+qZmMFkuJfyUgjmBmpvo56d1BprZ/fYV/tz8Fxb63GkO4yU9UASME9opad5bPlYSWka3vuosXhinwwy1DY2zNeMoYW6tPAhpOyXGgtp+1vUndVjsyhdLk8pKkynGW0piNgEE8AE8SRxVnlwBzWxD2gbStn+0eLZ9b3ITYry0F9CghSS2s430KABGOPDzHhWx0NAPpPqD+qt/Ga+OmWy23qiwyUDDq4jiCQOxKwR8RqoDKKQVGc3B9m66N0dC/H34P6MwRubqQO1fLe4PC3IeKs/SqY1j3jdmwrkw3pbqGm5cU46xbpcyCPBzj6v84cqr3R6te0161WuZZr1DY0wmaS/FXu9YpIX/AAgGUE8eOPCFMbpMEnYpMUr6xcj5++K+eioB/wBEUXh/lL3xVcMOav3P2b79/wAFz0WIOh6KXEbD/cy6tB/13/N3qudJzXWq9I3yzR9PXZUFqRHWt1IZbXvEKAH1kmmhtA1XH0doaTqGWnrlNNpDbecdY4rglOezjSM6Zv8AGbT39Vc+MVOdL+U4jRmnYSeCHZJdV6UtkD4zSOqHxundfa1kQYNTVkOFRFoHWF+YjQkAjc+GihrJK236207I1lbtQNQ4yStUaG2kJ60I5hI3SDyIG8Tkg0wujttHma5s0yLeS130gFO+tACQ62rOFbo5HIIOOHLx1UdDav2o27RdogWjZq3IgNQ20sPB7HWpKQQvn28/bWLo46P1dYdo9zud6sEi2Q5MJ0J3indCi4hQSME9mfdTKd72yx5STfe91Zxanp5aKrbOyJhYQYshbmsDYg2Nzpz4rV1ptg1NpXa1qG3uyjMt0dKmocMtICUulCSglQG8RknPHkTVv2O3bX0OBqHUm0h2UzARGRJjIeShICcLUsgJ4pwAkYOOdL3uSNO6YCo8plDzXfArKFDIymOVJPsUAabXSdkORdjl1DKigvOMtKKeHgl1OR7eXtogdIeslc42YXWCTFIKQGiw6GFodOyLM62upG3InW54pcWHUO1naxcLjN01d2rDaoi9xtHAAqPEIKt0lSsYz2cRVh2D7StRT9WT9D6zWh25Rt8NPbgSsrbJC0KwADw4ggcgedU7YjqfaBZNEJi6Y0Mm7QVyHHDK63dK1HgeGezAHsra0dpzaBN28QtZ3TSsi1tPSCqRhSShsFooPHOTn0dtRwyvJjkBJcTry1V3EqGmtV0srImRsaerILc+ZvOxzHNxupvbvtJ1Vo7apbYVrlqXbe5GnnYQbQeuJcWCN4pKhkADhVd1vedvFtsqdY3GWLZBK05jMJbywFcElSCCcHIHEk8eOKwdJ7+W2zeLuWL++XTx24toXsh1EFJBHcRPtBBFSFskzpu2Rl2VVs1Lh0GG2p2OMos4kXJGYDwvrvujYrrFeuNCR7tJbSiahZYlBIwkuJ7R5iCD7cVeBypHdDhSjoS6pJ4C48Pw008q0qOQyQNcd7LiOklHHRYrPBELNa42HIb2S3vH2tM9ev4jRRePtaZ69fxGip1iq+2f7Jh+oR8IraJxWrZ/smH6hHwito09Ilj0nz/3NXcYP+Ej/vkVF9EfA2WuD/8AUHfyTTR1FZrXf7U7a7vDblw3SkuNOclYII/aBXxpnT9m01bjb7HAbhRSsuFtvON48zx9FU/R3ekia+lrLoW4xEMDOG5TmMme/C1gLeKlPRXLe2Hwuk/Z+3+Fg8v6QrqPs51XrporS1z1C1f51mjv3NooKJKs7yd36vb2UtXTmdgaDsQfJN6O4vHhVRJLI0kOY5unMqO21szn9lOomrfvd0GCvIAySgcVj2p3hSY6NG0TSGldJ3K232amDK7qMkLLRV1qClIABSCSQUnh5xiumFIQpJCwFAjBB7RVEf2P7OH7mbi5peMXlK3ykOOBsn+gFbv7KZUU8pmbLGRcC2qtYRi9BHh02H1rXZXuDgWWvccDfgudjf4+qekjbNQwmHmocy6xiwXU4K0o3W972lB/KultQbStF2G+u2S73pqHOaQlakOIVugKGR4QGM47M1uP6H0nIu0K6rsUUTIIQmK4lJT1QScpAA4cD5q81XoPSOqXOtvtiizHsY67BQ599JB/bTIKaaEOIIJJup8TxrDMTlgEsb2xxsyWBBOh0Ouh032XL23O52XW+1CGnRaO63X2246nWkFIeeKjxHAZwCOPmq19LeyzYt7seqGm1uMJYEZx3HBLiFFSc+LOVe6njpbQOi9JumVZbHFhvBJHXqJWsDt8NZJA9tTc6HbL1Aehy2I0+I6N1xtYC0KHnFRfR7ntfnIzOIOnCy0T0whp6ilNNGTFAC3tEZnB297aDuCW9h27aAkWGPKuFzcgyurAejLjuKUhWOON0EEecVZdIa4tGudNXWfZkyEsR1OMEvICSohGcgZPDj21Hs7F9mjUrulGl2VLzndW+6pH3Crd/ZV2g2y3QLf3BBhR4sUAjqmWwhODz4CrULanaUi3cufxGbBSL0LJMxN+0RYDkAN/aVzZ0NT/ANp9QH/8q38Ro6Zat7U2n0DsiuH3qHyp/aW0ZpjTEh9+wWePAdfSEuKbz4QBzjiaNU6L0vqeSxIv1njznWElLSnM5SDxxwNVjQP9E6i+t/3W2OldP9YfpXIclrW0v9nLzt71T+ku2texe47iSerWwo47Bvp41TujbtD0pZdCRNP3S5JjXFU9TbbKm1ErLihukEDGMn2Y40+p0OLOhOwpjDb8Z1BQ42tOUqSRggjxVTrPsk2eWm5ouULTbCZKF76C4644lCuwhKlED2CppaeXrxNGRtY38VnUGMUH0Q/Dqxrvt52ltt7Wsb8PYUmumX4WpdPYH+SufGKu3SisEm8bMItwiNlblrdS+4AMnqikpUfZlJPmBpj6p0VpfVD7D9+s8ee4wkpaU5nwQTkgYNTimWy11RQkt7u6UkZBHipposzpcx0fZSM6TtgioOpac1OXE32Nzw9iRGxTbPpaFoWDZ9TXEwZtuaDCSplakuNp4IIKQeScAg8cimJobajpbWmoJNmsLsl5yOx1/WrZKELTkA7ueORkcwOdYJ+xvZtNnKmP6XYDilbxDTzjaCf6CVBP7KtWn9PWPT8buay2qJAaP1gw0E73pPM+2n08dUyzXkWHjdQYxV4HU9ZNTRyCR+tiW5Wk6m1rk+5c5wTnpjk4/wAtc/8ASqp2bcNPvam2Y3i1xUlUoth5lI5qW2oLCR6d3HtqURorS6dU/ShNnYF43ivuvjv5Kd3PPHLhVgUAaIaTIyRjv9iT5pMU6QNqKmlqKcEGFjG682n4LmDo37UrFpawydOalkqhoS+Xoz5QpSfCA3kHA4HIz7abtj2xaKvurIWnLPKkS5MsrCXQwpDaSlJVxKsHiAcYBrd1Fsq0BqC4Ln3TTjDklZ3nHGnFslZ8Z3FDJ85qX0xo3S2mU4sVkhwlYwXEIy4fSo5UffTKeGqiAYXDKPG9laxnE8DxB0lU2KQTP1Iu3IHc+JPhoudOk6c7bbLw5RIv75dPPbgrGyHUX9RV/dUpf9D6Uv8Admrtd7NHlzWUpS28vOUhJJA59hJqXu1sg3a2PW24x0SIj6Nx1pXJSfEaeylc0ym/21Xq8ehnjoGBp/sDXv1B0Sb6HQxoG5q8dxPwJp4VEaY03ZNMwVwrFbmoMdxfWKQ3nBVjGePoFS45VNSxGGJsZ3CzMdxBmJYhLVsBAebi+6XF4+1pnr1/EaKLx9rTPXr+I0VKspX2z/ZMP1CPhFbRrVs/2TD9Qj4RW1T0iq21q6SbLs4vtzhvKYkMRFFpxPNCjwBHtNc6bGNqmqHto9ph6i1BKlW+W4Y6kOYIC1jDZ4D/AD90e2nh0kHS1sav6gcZS0n3vIH99crXG2PWXSmjdVRkkKkqfJUBycZkKxx84x7jWFiM0kc7S06NFz5r1XoVhtHV4TKydgLpHFjSQLg5L6Fd1nlknhiuONoG13Wbmt7uq0X+TEt7ctbcdlojcCEHdB4jtxk+cmumNVatZh7J5Wr4aklKrYJEYrHAqWkbgI9KhXIV9spi7MtO31aB1lxnTCXO1SU9WkD3pX76di077ARm1tT4bfuoP6f4ZTmWR9ZGHXPVtBF+1YuO/IAea7mt0hEq3x5TSt5t5pLiTnmCM/31nyMc6o+m9QwrBsWtWoLk4RHi2dhxfjUQ2AEjxkngPTSesmo9tG05+Zc9MzWLRa2HCltI3UJzzCQopUVKAxk8Bx7KvyVbYw0WJJ4BclR9HZasyyF7Y42Gxc42F76Djqumgc0HlXPuxzatqZGt16H14UmWpwstPrSlC0OgHwFYASQrHAjtxzzV5257TE6AsjQiMokXabvCM2v6qAOa1eYZAx20rK2J0RlvYDdJUdGq6GvZQABz3gFpGxB4g8lN7Y/5LNS/2a78NLnob5+g12GeAuP/ALaKqGooW267aBn6ivF6YZtL0RTr0JW4hZZKcnwQjhkdhOfHVu6HBxoa7q7O+J/doqk2Yy1jDlI0O66abDG0HRqoZ1rXnrG3ym9jy4J6HlXmeHDJrnzU+0LW+udob+j9nMpqFEiFSXppQCTunCllRBwnOAABk+Pjwwab1/rvQm0mNpHaBNRcocpaEokBKcpCzhKwoAEpzwIPLj4qs/SEebY2va/C6xB0RrDFfO3rMufq79vLzta17a2uuiyRjNeZGcHIpR9JnWF/0dYrTJ0/OEV2RJUhxRaSsKSE5A8IHFUm1a92l691RbV6XYmR7HFeYamOtsow4cp6xSiR6eA5CnS10ccnV2JOihoui1XVUYrczWxnNqTa1uHieCnNpemdr07an3fp65y0WUuMlgNzurabSAnfC28jPhBR5HIPsp6t5CAFYKu3FIrazr7VVj222LTltuIYtsoxA811KFb2+8Uq4kZ4jz1f9s+u2tA6SNxQ2l+fIV1MNpX1S5jOVf7IAyfYO2mRSxRmR1zodb/srGIUNfVMoYcjbvb2MosSL27Xervnj/dXueJzyrmVyVt0d0craB3+S3GCO6RCCEBXU897c3cYxxxnOKbexDXh17o4zZKUNXKIvqZaEcirGQsDsBH7QakhrWyvyEEEi4vxVTEejc9FTmobI2RrTldlN8p5HQeYV+Khxr0KyfHXKrO23WcK/X+3Lc75PrdXGtjQjoHVudaQCd0ZV4PDHHJxTH2faj1jpXZ1f9SbTFSy7Hd3ozLyUJWsFI3Up3R/OUoDjywabHiEUhsL6Xv3WU9d0RrqKMPkLbuyhoB1dmtsO6+qcZOK8B44zmuarDc9tm0S3zNT2W8s2yE0tQjRkhKQ4U8d1OUnPiyo4J9tXfo8bS7jrBE6x6jSkXmAN7fCNwuozg7wHAKSeB9I89LFXMkeG2IvtfimV3RWppIJJesa8x2ztablt+ennZN8mjewK5w17tV1rYNss+yW0C4RG1hqNADKcqWpobvEDePhHOM1D631Nty0iYeor7ORHjSXMJjtpbU2g4yG1JAyOHnPI8ajfiUbc1gTl3Vum6E1k3VXlY0yAFoLtXXF7AWv+y6oFe1AbPNQI1Toy2X9CA2ZjIWtAOd1Y4KHsINT9X2uDgHDiuSmhfBI6J4sWkg+IRRRRTlGlvePtaZ69fxGii8fa0z16/iNFMSq+2f7Jh+oR8IrarVs/wBkw/UI+EVt09IlN0rZgjbIpTGcGXKYaHsXv/8A8KW13s6p/RDtEtDZWu3yVSMAZOC+4g+4Lz6BVz6ZCiNndsSD9a7Iz+C7U3sitSLp0doNoWMpmW+Q2f8AfU586xpo+tqns/8AT916PhtX9H4BS1I4VF/JpB9ySd61uJXRxs+m2nSZap6orwP+ib8MY++37jVp6SFkRY9kmjLc22lBhFLKgkY8LqvCPpKgSaV2yCyLu21SyWeU2rcandY80sf6PwlAj/cwaevTFT/2EtSsfVuAH/lqqlGXSUskjuAA8l1Fa2Ghx6jpIDo57pD/APPQeQBUHtInuDoo6cSk8JAjNL9CQo496RTC6M7Tbex20KQkAuKdUvA5nrFD+4VR5Vnk6k6JdvagsqkSYrQkIbT9YhtxQVjz7ueFYOjntS01ZdEGwaiuAgPQ3VqZU4klLiFHewCM8Qc8PRVuF4jqWOebAsFiuexGkfU4LUQ0zS5zKhxIGptqAbKt7cWEwekhbZMcYceehPHzqCgkfsSK+9u6hfukVa7JKz3Mh2FDIz/NWsKUfT/CY9leWcubV+kWm8wm3RaYT7b3WKTwDTON3Pi31Dlz4nxVm6VNrm2TaTa9WxQUokNtqQ6ByeZVkZ9m6fYaqSjNFJKPs5x5cVv0ThFXUdE82mEDm+DiBYeIAKe+19IRso1IkDAFsdAH+7Su6Krxj7LNSvpJy3JcUMeZlNbG0rbPo+7bMpcG3PvSrjdIamBGQ2oFlSk+FvEjHDjy5+jjXz0RmBJ2c36OeAdmqQT6Wkir7pWSVjMhv2SuVioaih6N1Aqoy28rdxa9tCldsEvurLLdLtL0vpjv8+82hL/hEdUN4ns8Z/KpzaTbNp+vNR227zNByoLsRCWx1XEEBe8CcmtTYzqZrZVtJu1o1M25GjvZjPObpPVKSSULI5lJB5jxg8qd1x247O4q22Wbs5OddWlCUR2FHmcZJVgAe2qdMyOSnySSWsdtOa6TG6qspcW9KoqMSZmizwHG4LbHY5VTOmLn6Kae3vrd2Kz9ymjsat0O3bL9Otwo6GEO29l9wJH1lrQFKUfOSSaWHTJIVpewkcjNWR9ym1sr/ky0v/ZEX90mtCEf+c/wC47EXH6r0g4GR6Qm3nj0kdM+mB/6g1n6Z0lZuenYm8QhLLzmM8MkoH9xrBt5/wAZHTHpgf8AqFVO9MWxSpNps1/YaW41EW4xIKU53Avd3SfEMjHpI8dUJgTHUW5hdZh0kcdZg5ebXjcB4m9l6nWO1d3TIszOy/8A6oqH3MkhRPgFG6O3xVt9FfTGpNNJvyb7aZNvQ/1Ra64Y3yN7OPeKldn+27RT2j4Pfq7dwz2GEtPtONLUSpIxvApBBBxmrloDaDp/XLlxTYVyHG4JQFuOtbgXvA4KQeOOB5gVcgZE+Rj+szEDQaLm8TqK+mo6il9C6pjiMzrO4HTUkjVIHo/wYk3b/dlSo7byoxlvM74zuL60DeHnwT76YfS/lvMbOIUdtRCZFybS4PGAhah+0CqJ0cf5fr/6qX++TTS6UFgkXzZe+5EZW8/b30SwhAySlIUFcPMlRPsqCBpdQyAb3K1sVmZH0po3Snshsfs0+aXeyvWO0q06CtkGxbPu+NvbQosyd8jrcrUSfeSPZWTYTpfWkDa/Kv8AedPSrZEmNyFOlYAQCtQUE8/H+Vb2wDa3pa06Ej6e1DOFvkQCsNqWhRS6gqKhggHiCcYNMvSO1PSOrNTqsNilvSX0sKe60slDZAIBA3sEnjnljAPGn0zYpBE4yXI2Gm6gxuevo31sUdFla++Z9nai9wbk28kkb3/jes8f/EWf3SaZ/StbQvZFJWtOS3LYUjzHex+RNK+8/wCN2x4++LP7pNNLpWHGyCWPHKY+OmR/cVHiVPWX+lMHt6kfxWfouKUrY3awo5CXpAHo65dNGlh0Xk42M2nzuSD/AOcumfWrSfcM8AuE6RW+lam3ru+JRRRRVhYyW94+1pnr1/EaKLx9rTPXr+I0UxKr7Z/smH6hHwito1q2f7Jh+oR8Irap6RQurdMWPVUJqFfrc3OjtO9ahC1EBKsEZ4EdhNbdktUCy2pi12uMmNDjp3Wmkk4SOfbW/RTQ1ubNbVSmolMYhLjkBva+l+dlWrTofStr1C/qCBZmGLo+panJCSoqJWcqOCcDJrc1Vpix6ogtwr9AbnR23OsQhZIwrBGeBHYTUzwo4UnVttltonmtqTIJTIcw2NzcW5FR9hs1tsdpatVqiojQmQQ2ykkhIJJPPzk1T75sd2eXm4KnzNPNpfWreWWHltJWfGUoIGfZTAGBRSPijeLOaCFJBiFXTyGWGVzXHcgkE+PNROltN2PTMDuGx2yPAYzkpaTxUfGoniT5zmvrUtgtGo7W5bL1AamxHOKm3ByPYQRxB8441KUU7I0Ny20UPpMxl67Oc+976353VK07su0LYWpDdtsDCTIQpt1bq1OLKFDBSFKJIBHixU3pXS1i0tCdh2G3NwWHXOsWhCiQpWMZ4k+IVNUUxsLGWytAspZ8Qqqi/WyOdfe5JvbbyVU1js90hq9xL1+srMl9IwHkqU25jxbySCR6a19M7L9C6ceEi16ejJfByHXiXlg+YrJx7KufCik6iMuzFov4J7cUrWw9QJnBnLMbeSgtWaTsGqozEe/21qc0wsrbSskbqiMZ4EVKW2FGt1uj2+G0GYsZpLTLYOQhCRgD2AVsZ44r3hUmRodmtqqrp5XRiJziWjYX0F+QVbvWiNL3nUEe/XK0NSLlGKOqfUpQKNxW8nkccCc1NzokadEdiTY7ciO6ndcacSFJUD2EGtmjFIGNF7DdOfUzPDQ55OXbU6eHL2JcK2I7NFTjKOnBvFW9uCS6EZ/o72MeblV2slltVkhiHaLdFgxx/MYbCB+znUj7K89lNZDGw3a0BT1OJVlU0Nnlc4DmSfiq3YNDaWsV8fvVqs7MWe+FBx5KlZVvHeVwJxxIzVjcSFpKVAKSeBB7RXvsr32U9rGtFgFXmqJZ3Z5XFx5k3Onil7dtjOzm5z1TZOnUIdWcrDD7jSD/ALqVAe6rPpnSmndNMlmxWeJASRgqabAUr0q5n21N+yj2UxsMbXZg0AqzNidbPGIpZXOaOBJI8lWX9C6Ve1QNTuWdlV3Cw4JW8re3gMA4zjl5qktTWC06ktarXeoSJkNSgpTSyQCQeB4GpTHmo9lO6tgBFt1CayoLmvLzdu2p08OXsUdpuy2zT9patVniIiQmiottJJITkknmfGSakq8HCinAACwUL3ukcXvNydyvaK8opU1Li8fa0z16/iNFF4+1pnr1/EaKYlUM7qG9MOqZauDqG21FKUgDgBwA5V8/Sa+/rJ33D5VGzP0t71ivzrFXeQ00JjaSwbDgvlTEMcxJtXK0TvsHH/Y8/FS/0mvv6yd9w+VH0mvv6yd9w+VRFFSeiw+oPJVPp7E/xD/1H5qX+k19/WTvuHyo+k19/WTvuHyqIoo9Fh9QeSPp7E/xD/1H5qX+k19/WTvuHyo+k19/WTvuHyqIoo9Fh9QeSPp7E/xD/wBR+al/pNff1k77h8qPpNff1k77h8qiKKPRYfUHkj6exP8AEP8A1H5qX+k19/WTvuHyo+k19/WTvuHyqIoo9Fh9QeSPp7E/xD/1H5qX+k19/WTvuHyo+k19/WTvuHyqIoo9Fh9QeSPp7E/xD/1H5qZa1LfS4kd8XeJHYPlViTebwrlIe4HB/gv/APKoTq2m21OPpKmkAqWBzKRz/ZVz1Jc9NabuDMe4WSS6H0gtSHClbS/MCpfAjz4rBxqSGkynKAD3L1T+nlTPWwzyVMziGlu5J3uqJF2q6pa2ozNM3bueLb2husOpO8pxZTvAHhwOCOQPE1eHdVXdMPuhoS3UhSRlLKgkAqAzvFHn7cVXTr3ZbAvU2cu3QIwitB6RJS0HHQ8PqpShAUThIz1g8EcBnOcLe+9J9M9tqBK0q5bLNcg8yi7OPqUkHCwhSUhPYQgnmefDlWKyqY4i1l6q6gd1ecE2tpvr3p4G/wB4Csd2r+6PlXnf+75/Tl/dHyqFgTI0+ExNiOpdjvoDja08lJIyDUFqjXOldNSRFvl4Yhv9UHQ2oKJKSccMDjx7OeOPKt7qoQLkBcgJqhxyhxv7Vd/pBd/LV+5Pyr67/wB3x+nK+6PlUBbpsK5w0TrdMjzIrudx5hwLQrBwcEcOYIrbQnhxp/Uw+qE01M43cfMqS+kN38tV90fKvn6Q3je/TVfdHyqPCePKvncINKIIfVCjNVP6581LIv8Adyf01X3R8qFX28Y4TlA/0U/KotrIJFfZAOMUx0MYP2QpW1U1vtnzXzdNRXxt9KU3BxPg5wAPP5q1PpNff1k77h8q171wlI9WPzNaJrUgpoTGCWDyXjuPY1iEWIzMZO8AH1j81LfSa+/rJ33D5UfSa+/rJ33D5VEUVL6LD6g8lkfT2J/iH/qPzVmadcfaQ86orccSFKUe0niTRXxD/RGfVp/KiuDmFpHeJX1Xh7i6kicTqWj4BQMz9Le9Yr86xVlmfpb3rFfnWKu/h+7b4BfJeJf5kv5nfEooooqVUkUUUUIRRRRQhFFFFCEUUUUIRRRRQhYJ6imDIUnGQ2ojPoqf1lYWtUQbVJvtzeiW1hlJS2lYb319zhe+lR/nZOPQlXjNQxR1o6vgd/hg8qv2iodxe08xJL7ca4N9bFcSpPWMuNtuLS3vJ4cQnHEEHjx7AOX6RxNkyBw0Xt/9IZjGypy7m3fwKp9o2T2nTlokXC5FiWpEV1b7byUBKzuHIUVeCfOTwrnXbbpiFMhRRcbuuO/a2d1MZxoJ4c1JQlI8JSklOOOAACcZzXVO1HRd91lDhx13CCzGjulxyN1alJdPDBJyOR7PP28jzBtwZfg3y+qujwW/a7ey1HQ0SpCVKWFbuTg4CVK8fIcgBjmaPDWCQNju0DW+69ynxWSWImY5tLAbWHC1tF96T2wytO2K22tNkiGDDjpbUlClJcWrtVniATx4YPpqQMSzah1NcNXXiB16Hmk3K3SSSkBtKQnq/CO6VIUniOPHjjBpPR1Ny2QttwYUniM8RVssur7nZNIvaZkwWZimVkw3XFltyMlRy40oAZIV2jPDJzmujr6V0sOWM/z/ALWBRtjpagStbvvx0PHXkn/shhQbW1ebfb1BUXuwyW0oXvJbDnApAz4PhoUd3hje5VeiAhClkHdSCTXLlg2v3q2XRp+FZI0eKmOluUy4skOlJzvBed7ewccc4HPNOLTW1Ww3zS12vDra4At7SVPoeUFg74ISE4+tkjHZk48dFL1rKcdYLELHxijHpjnx6tJXmrrtrZNwhy4dokwLeyFb53goPlWAOO6RyyR5/dVt0vd03ywx7mhks9bvAoJzgpWUnB7RlJwfFS6sen39WW/rbdfXxaUv7qHVOdZndwSUJxjhxSCrOCORxTK0/aYVktqLfBStLKCT4ayokniTx8/i4VRwgVrnOkqDodgrnSYYRG1kFE3tjcgm222pPmt0fWNZmhwB4VhXw41lZUAgVuvGi5Bm6ir/APpiP6H95qOqQvhBlox/mf3mo+tan+7C8S6Rf8nN+ZFFFFTLFVjh/ojPq0/lRRD/AERn1afyorzub7x3iV9gYb/hxflb8AoGZ+lvesV+dYqyzP0t71ivzrFXfw/dt8AvkzEv8yX8zviUUUUVKqSKKKKEIooooQiiiihCKKKKEIooooQskb9Ib/pj86kmNqeltMXafYp782TclSQpmJDhuPrUC02cDdGM8zjNRjH+Hb/pD86r2s1OyNpltfS4OptSo7ak/wC3Icx8KePpFYGNtzBgvxXsf9KHZTUG2gAPxV/m7TL7JSBYtn11dStPBy4yWogBP+zlaveAfNXNm2rQ20CdIvGsp8C2KiPYckxIktbjjSUpCSRlKcjHiOeJp17TLperXFhOWd1LYdK0K3mUOhS8ZSndKgokgK+qDy41SFaXk6t0kLDarhOZjPoSpx5bzojxlDipASCOsO9kbpzjiSRwFYhIpphGwEuPkvW6aSWqgNQ9zWMbw1uVzdBiCDM7rd61hto5SneSVb4zjjxG7nHHmRy7SMzNzk3GZLlylvOreIcC3SSpZUVbysnnk9vGnDaNkun12qHJuc+fKnJmvRpMfeSlpJRvEcAMjKdw/WI8KqFtmhmxaliFptpuO7HDKUJRupb3CTwxw5KHCpY8UjirGU/MXv8ABa8WHumpHVd9AbfzuVFcfl3K6SLS5dI1oCW1FpS95XXqJASjIHDOfNjjzq72/R190XYF3O7uSJYUysSoJXhDSUqCG154haN5YScYwSQOIJFa09ZItz2iW5ubB74QbgUskJcLamSEjK8jxYPPs84FdJ3SxxdSSINnkRXUx1KXEUh7fBbZ6zrTulPBQUU7wKlHG9yPIUqiqljrQ0k6lPZSNfRvlI0b+2qt2xq2m1bLtPxVJAWYaX1Jx9UuZWR7N7Hsq1qUEIUtXBKQST4gK+22kMsoabSEoSkJSAMAAcq9BA45510jTZq8wlPWSFx4laUe5253cBlIacV9Vp4htwjPDwTx41IZAHCqZZb5Fjtr7rnQYEp6c6q4xZC0h1WVFKEhJGVAoSkDHPmPFWzH1I3aIzVuntKLjUQvHdSQRlQ3GsAfW3Sn0kE8eOMilxbr5Xse2wbxW7V4I6GJkkbsxcNvJSV4OZST/sf3mtI1s3Ba3e53XWFx3FspUppZBUgniUkjhkcq1eyuvpzeML5z6RAjE5wfWKKKKKmWKrHD/RGfVp/KiiH+iM+rT+VFedzfeO8SvsDDf8OL8rfgFAzP0t71ivzrFWWZ+lvesV+dYq7+H7tvgF8mYl/mS/md8SiiiipVSRRRRQhFFFFCEUUUUIRRRRQhFFFFCF9sf4dGf84VBSXFTLMm8bwUJupm1JUBzQ24G0j/AMo1MqQ46ktsuBpxfgoWRndJ5Gqtqy/v2bScSywrIZr9tUytvq3koD6myN48eWcEn01zuNyZHM0/mi9r/pRCJIajW2rR7LFNBaA6gtlG+CCCMZ58K+IjDMVhEaOyhhpsbqG0p3QkDsAqnI2kSTEaULKiO4pAK0Ke+qSOI4CtNzaBcVLJTboQ458LeJ/Os4YgL3yrvXYRZoAfr7lqXiLMibRZ4T1Yt3cwkgBXEuu7qSSOzgyR/wDZpXa7sSdYzZ8F1KmyltLjUjc3i3ubxVuJ7Sd9pJA57w8VMiXf3LsJ895CUuI3IpS2nCU4Tvg8fW19221xu4rXLBIe6h9xXjUVOgJJ82Gk49ArjaqXPWSSNNsv/S9Ww6Ex4VBE8Xz79+hXNEiwzLBOXEtt1MydASt+WAEtCM2lWMqWpRG8fBATxJ3sdoBsp2u6rlW6LGt1yLcxtwOrlqiIC2sZG6OaFgjHHd7SMcKrYuF0m6fetKGA1GallU51KRvSZG8shSlgZ5cAM44Z58aibYpDbz0dPYcgeKuxpKASmN03aPArl5Zz22RmzToR3Jy6e246ntykd+Ux7w1vjfIaSy5jkcFOE59ldEaeusC+2iNdrXIS9FkthaFJPHB7COwjkQeIrh2a6luItxSRhIyfZTM2eatlWWIu46KmRWkrSEz7fOcJQFqyA83w4JSSnmc+PI5bNTH1Z7O/Jc3U4VFJq3RP7aY9aUaadj3J1KHpZDDCUAF9aiocGx9Yq9FVmRaZbsDu6TOht6iaZ7qdioUSpxKEq4LXn6w3t7lwPIjmFJpxV51dtCZukO8tvqtLiJU++y0KUhgA5CAkkeDw3UoABOTyB4PJMdDMObKcaisTZDIclxt/LzLGCFLSCnIUW8kIJ4ADxYrj8akcJ22dbw53W5hFO2mgcw6k8+VtvcstmiriwG0uxFR3V5U6VyEvLdWfrKUpIAznIwMYxjA5DcrPLVDUhhcBhTDCkKIQoYIVvq3sjx5zWCu/oDemZ4L5U6XAjGqkH1iiiiiri5xWOH+iM+rT+VFEP9EZ9Wn8qK87m+8d4lfYGG/4cX5W/AKBmfpb3rFfnWKssz9Le9Yr86xV38P3bfAL5MxL/Ml/M74lFFFFSqkiiiihCKKKKEIooooQiiiihCKKKKELJG/SGv6Y/Osm1q3Kl6Olvwojj05oJDIZQVKO8oJVwHPgSfZWKP8ApDf9MfnVxJ48RXM4/wDaZ7f2XuP9IjaGpPe390vWtASVpzJltNE9iQVVkTZLHp6QFXGZ3ScZ6ox979vED9lWjUTdzVGLlufUkpH1EoGT7TST1xrHU0daoEe0Xm6PcOJbUGBwzzAOSOHACueJsLletdXcho3UzfpUZVpdlxWksofkPOoSBgKQFEIJH9BKK2pjzUdt8W2QZaYdqiwGVnKd9xAWePIgkuJ99UWzzNVXWTHttw03IYi7m65IKSlKU7pOAntJ5c+GfNirRGjrYt92EsFnrpyS2kjwlENN88+dJ92a5uWN8cMkrxbMV3NPPHJVQU0ZuGNN7bXIslOm2ixao1HYAtgC9NB+3uvtg4c394oSojwVEb6BjnkZ58F3KbRbdSgutrQXklCknhhYOD/d+2m7tejR4uhzqkoc74t3liLEcb5tpQ2pw8efEqHtSKoMrSablpW3XeBcWp8lacyGGwS9EXvcApOeKSAPCHDOBzruMEmfPRsB+0LELksVjjirJGs2uvq1sRXLvBblxw/HVJbDrShkOJ3xlOPOOFOHVfRyMe5o+iOojAgzHOqcjyUlZaSck7qxxUAkHgrnjirtpK6Mlqf1tZra9vR33bhHQlSTgpy4kBQ9tdF6pnTCt+6RdXXFFwjylBUUkpDCgSnwU/VKQMjiOI586g6SYs2nyvZe508FZwXCH4hIWMO2v8tt7Vl05bWtF6ETY7IzDuJYmMOpnQzvPOvKWOqL7KsEJUoBGQo4GCBjlZ5HXxYswT4NrYdkh12Shu4qedSjk+pGWwDupUrwcjnXuirXIvGmIUxUa22hb7cd9Soa+sWooIdQhQKU7gCsHdJWcHG9njW9IsctlqctNuYUXi6oBp1KlEuYSvcylJTvgDeyo4wMA1zMkVRK5ryL/wAvqjrI2XZcfzkpDUwSJyN0ADq+wec1FVv3lTylxjISlL3UJ6wJGAFZOccT2+etCvU8O/xWeC+ROmP/ADlT+Yooooq6uaVjh/ojPq0/lRRD/RGfVp/KivO5vvHeJX2Bhv8Ahxflb8AoGZ+lvesV+dYqn16Xvchan2oZU24d9B308QeI7a+folf/ACE/fT867eGrgEbQXjYcV8y1/R3FX1Urm07yC4/6nmoKip36JX/yE/fT86Polf8AyE/fT86f6ZB6481U+reLfhn/AKSoKip36JX/AMhP30/Oj6JX/wAhP30/Oj0yD1x5o+reLfhn/pKgqKnfolf/ACE/fT86Polf/IT99Pzo9Mg9ceaPq3i34Z/6SoKip36JX/yE/fT86Polf/If/rT86PTIPXHmj6t4t+Gf+kqCoqd+iV/8hP30/Oj6JX/yE/fT86PTKf1x5o+reLfhn/pKgqKnfolf/IT99Pzo+iV/8hP30/Oj0yD1x5o+reLfhn/pKhY/6Q3/AEh+dW4nKuVRzOkr8l1CjCwAoH66fnVkFguf+gH30/OuexqZkrmZCDv+y9h/pfh1TRQ1AqYyy5ba4tfdR29jAxmvCEKBygE+ipLvDdAf8APvp+dfMmxXgR1mPFbU9jwQtwAZ99Ya9UuFHAAckgejhSc1bKRLnlRTjdkyVo826soSfakq99My42TaQ4hwMQozZAO71brfE+lRqoXXZlrfudttm3pkqYiIbSvr20qdcAO9nJ4ZO7+2sfGGySRtYwE6rc6OTwxTufI4NsOKhr7plu9bLLRYbipTLVwkqmPOMkBQR4am+YIzgtg+g+mlRprZpcbbqYCz6mdjIb33G3O5eDnVqRgEBfEFRI/3OXKnpb9m+0EuwosphaIbEEsrV3WhRKvAACRvcOCVcezNSkXZzqJm4F1FsShtDIaRh1HAZz46WWpraV4bBewAGytUMWH1URkqSA4knU6/Fc26U0Le4OurNenpEZppt5qRHmONlxsO5BS2pIIO8TjmQD2HOBT6lT7W80brqLTkG4vBe6ZERkoJBOE5Qs+FjgMlR8YHi2rXs01cNOMxJVu6mSkIUrD7Z3VpII5HBGRWzatijz1qtTF0XPSzHjBDkJUkLAXu4yFZPbx4hXi4DIqU1FZVvzSDUcx7/FRSihpW3jdqeIOvgbHZbWy24N3PTTz8eAiIx3Y71K0KKhISSFdZk8SSSQSeJKScDkLV2Y51tWjSL9ptrUCFFKWW94jedBUSVFRJOeZJJ9tbXeG5Af4AffT860xe2q5t5BOipmpBia36sfmajKtt90ven5aFsxN5IRgnfTzyfPUf9Er/AOQn76fnXZUNVC2nYHOANua+belWBYlPjFRJFA8tLjYhpsVBUVO/RK/+Qn76fnR9Er/5Cfvp+dWvTIPXHmuf+reLfhn/AKSs0P8ARGfVp/KisiGXI6EsOp3XGxuLHiI4GiuFlN5HEcyvqagaWUsTXCxDR8AmRZ/smH6hHwitutSz/ZMP1CPhFbdIrS8opc7f9TXrS2lIU2xzBEkOz0srWWkrygtrOMKBHNI91UabrPajpODaNQ3yZFulonhCt0MoSU7w3t0lKUkKxnB4jga2KTBZqqFsrHNGYkAE2JI5aW96yarGIqaUxuaTaxJA0APtuugKKi499trun499XLaYgPspeS68oIASoAjOeXOvqz3y03hC12q5RZob4L6h1K93PLOOVZZieASWnRaQmYSADqVJUVEPaksLLTjrl5gIbadDLii+nCXP8w8eB4Hh5qlFq/gipJ7Mg0hY5u4slEjDexvZfR4V4SBXP+nNquom9B6jul0uCZU5p5qNb8soQErXvZOAnBwBnB8WO2s20K66wjbFLRd7reZbdzm3FDhUyAwpDSmnClHgAeIE57T5q2/q9UNlEb3AXcG8dTa+mmw4rG+noHRl7Wk2GY9wvbnuU+xRUDZbrEg6PtU27T2Y6Vw2ip2Q8E7yigEnJ5mtq0X+zXhS02q6w5qkDKww8lZSPOBWM6F7cxsbDjbRazJ2OAF9Tw4qVoqHn6m0/b53cU692+NJ/wBE6+lKh7Caz3S9Wq1R0SLlcokRlz6i3nUpCvRnnSdTJp2Trtpul66PXtDTfXZSBOK+SrhVP2gSl3rQMt7TepIcJS1ICZ4lbiE4UMjfTyJHD20t9qk7UNn2baUCtRuyZqn1JemQ5CgHk4O74QxvYGBk88Vfo8MdVFrcwBcbWN+V1Rq8SbTBzi24ABvz1sn0K9qO772tNyTbFXCKJysYj9aOsPDP1efKsNy1Lp+3TBCnXqBGknH8E6+lKuPLgTWeIZCbBpV4zRgXLgpeitKfc4EBlt6bOjR2nFBLa3XAlKyeQBPOvId0t8yXIiRZ0d9+MQH223ApTZPIKA5UmR1s1tE7rG3tfVb1FfOa9zTLp69orwcq9pUIooooQiiiihCKKKKEJb3j7WmevX8RoovH2tM9ev4jRTEqvtn+yYfqEfCK261LP9kw/UI+EVtGnJEoulV/EW3f2mj907WjtaLQ6P1mC/r7kTc9O7x/ZmrF0gtO3nUukoUOyQlTJDU9Lq0JWlOEBtYJyogc1D31SEaN2l6wjWqw6ljxrRZbclA8FSSVhI3eQUolW7kdg512OFyQilge+QN6t5cQTrbTYcbrksSZL6TM1sZOdoAsNPPgq7qWetdp2e2C4sTJEARW5T8aOCVvBTigAkDGTupIHH+dVl0O04ztpizdO6YvNnskphTUhuTDU2gENqPnABUlJ58yasW1rQt2desN70bGbVMsiENNR8gHcQQUY3uBxxyCeI91SmhrptSul7ZVqOyWy1WlCVF3dBDrh3SAEjfV24JyBwqWavjfRZ4ctiHhwLrG5JP2eJ2sVDHQyMq8st7gtsQ29wAOPAb3CXezTRlv1dr/AFQ5dnnlRbfPcWmOhRSFuLcXhRI8QTy8/mweiF4DCgOQTilrse01e7FqXV0u6wVRmLhLDkVZcSrfTvuHOATjgoc/HTKcB6pQHaKxMcqzPVAB12tDbcthf37rYwal6mlJLbOJN/M29y4ptRdjuMT5TK37SzcUGQ3nwVKBJwfOUhQHtp79JiTHmbMrVKiuJdYeuDTja0nIUksukEeyoLSOzC/L0Fqe03i3GJLkLbfgZdQrecQFEcQTjOd05xwJr24aQ1zdNjDGnJlmWifa5yXY7ZebUXmd1YwCFEZSVnnjgBiusq62lqKyGUSAdW4DfcEDX2HQrmqakqIKWWIsP9xt9uIO3lqFb9WOaGY0FpqTrSOJKW4rfcjSd4rWotpzgJIz2c+HKqDo9y0t7drUvTtquVlhSY6t6NLbLaidxeSBk+Cd0HnzBqW1bpzXVysmkLyzYALjZR1TkBTyF8ElO6vmAQrd4gHI4Vv2exa9um1Wy6v1BaIsVhDK0KQw6k9zoCXAkL8LKiSrORnmOWKz4DDBTSXlBzNkFs2gOtgG8b73Vydss07LRkWLDfLqRxJdwtyVEtIs2m9d3iLtNsL8wy3SpuStBWASpRKxxGUqB5jJGMY54ndtTCGdV6e1Eu2OXTSiIrSUIaJ6spBJIz2ZSQePPHpqV2hR9peroR07L0bb2k90BXd6XUqSEhXBScqyjhz7cZGONT91RrrS9hhaesmm4l+hN25DCnlOAEO4IVlJPFPI9npqU1g62Ke7esIILc4y2sBcH/UpgpTklhscgIIOXW99iP8AYd6gtWXDSU/YTd3NHx0RYvdDSno+7uqbcK0ZyMnGQBy4VWdoxxsU0IeeFcv901MWfZlqaDsmvkFUVK7rc3WVIhpcTltKF54qJ3c8Sefirc1ponVE/ZfpGzxLUpydAVmSz1zYLfA9pVg+w06nqKSCVjWygtEpNydbZN/PS/FJPBVTRuc6OxMYFgOOb5a2WLYytm8XnVevbj9qslYQwriWEbpOePbhO6PMk+OqNpvvfd9K3+TctOX29X2e6ssTGIhdbaVgEZUDkHeJzwPDFM+Fo/UNi2vT59ugKf09eEKTKUh1ADW+OJKSQThWTwHJVQem7VtV2fSJtmsFkiXaA88XWnXCNzOAN4eGkp4AZB8XA9pVlXCXSPheLuDC0F2WwG7b9x4cQmOpZQxjJWmwLwTlvcnZ1u8ceChdZvXb/oF0+1dY8qPLi3NTQ69CkLKQlZScHjwBA9lOTZfo636XsqX2VOPz5zaHZklxZJdXgnODy4qP99VHajp7XGqNm1qiSrfGkXtEzrpDUVxKUJThePrHmAUjgT7aa1sbW1borTid1aGUpUM8iBxrGxOvz0TWMcBd7yQD3gj2clsYdRZawve0mzWgEju19vNVvXV81TaJEVGntLm9IdSourDwR1ZGMDz5yfdWhpXU+uLjfGYl40Uq1wlhW/J7oCtwgZHDz8qvnnr0jNYzaqJsPVmFpPrdq/xt7lrOppTLnEpty0t8L+9A5V7Xg5V7VNXUUUUUIRRRRQhFFFFCEt7x9rTPXr+I0UXj7WmevX8RopiVWvQ0h2Vpxlx5W8pLrzYOP5qHVJSPYAKnKr2zv+LCP6zJ/frqwHl46VpuAnzAB7gF4pWE5JAoChxNVraPboE/TbouFqm3VthaXExIiyFuH6vIEZAznj4qTKLqJeya16acvW6p5cl98rcwqO0x4aY5KiDvFRQB7ccBx1qLDPSmB4dbWx02Fib793ILHrMR9FkLS2+lxrx009/eujQcjNR13vVptKo6LncI8MyV9WyHXAnrFcOA8fMVDbKZDb2znT5S8l1XcLYJCskkAA+40sNvlxt03VT9suMrqRAs6nYeEknula0kcuWUoA4+M0UeG9fWGncTYXuQNdNNvFFXiHVUonaBc20J56/BPcEdnGq5qrXGm9MzERLtNWh9TXXFDTC3ShGcbyt0HAzw4+KqDK1leZLz77FwLLStEquKW0AbqZIVjfGRzHKq1dUSZ0q73GVcpbjrmjWZDoO7uuFacFJ8HOM+Fwwc9uOFW6TBbv8A7507t76d3eqlTjPY/sjXv2+K6AgS486ExMjLK2X20uNqwRlJGQcGs/8A98KRmrtRTLfpSGbJdL2mdbrTEedRHDXcjAVjBd3vCJUM4AzX1rfVGoXndTS418k24WXuREaPHKQlwuY3lLyCVc+A4VGzA5ZHDK4AE8b8wB55gpHY3GwatuRba3Ik/Ap4ZBOa+hSWdv2tbxrC5OWQXJbdtuLUcR0FoMdUAOsLm8d4lXMEcvydKfqiqFXROpcocQSeA4bHXzV6krG1WbKCAPf4L2iiiqauoooooQiiiihCKKKKEIooooQiiiihCKKKKEIooooQiiiihCW94+1pnr1/EaKLx9rTPXr+I0UxKrNs7/iw3/WZP79dWE57Kr2zv+LDf9Zk/v11YaVn2QnzfeFQ2qbderhEQ3ZL4bQ+lRKnO5kPhYxyKVf3Gq1btltgj6WdtMplm4S3EuqM+SylbiXXOa0js444A9lX+ircVZNE3Kx1tb6aHz3VGSjhlfne2/DX5KpaZ0JZrIizPJbLs61RTHafSS2Fb2d5RQDu5JJOTnnUqNO2kXG5XDuQGRc20tS1KWo76EpKQME4HAnlipiimPqZnuLnONz87/HVPZSwsaGhosP/AM+CpknZno+QxEYdtiy3EYVHaHdLg/gyoq3VeFlQySeNbytE6dKHkGArD1vTbl/w6+LCeSefZ4+fnqy0U81lQRYyHzKaKOAahg8lSXtl+jXUoS9bHXAlgRyFSncLQM7u94XEjPAnlwxyGK/tD2cztR3pxUS32WOy6lpvu4rd7oQhOM5QDuKVzAPPGBnxNaip4cUqonh4eSRzJUMuG00jMmUAHkqtM0HpyZfBeZEN0TCEb6m5DiEuFAwkqSkgKx5xVoHKvaKpyTSSAB7ibbK3HDHFfILXRRRRUakRRRRQhFFFFCEUUUUIRRRRQhFFFFCEUUUUIRRRRQhFFFFCEt7x9rTPXr+I0UXj7WmevX8RopiVWbZ3/Fhv+syf366sNV7Z3/Fhv+syf366sNKz7IT5vvCvaKKKco0UUUUIRRRRQhFFFFCEUUUUIRRRRQhFFFFCEUUUUIRRRRQhFFFFCErukPru+aDsNtnWNMQuyZRac7obKxgJJ4YI8VKzTu2HbFqJLqrLZLfNQ0cOLbhq3UnxEleM+arV0zP4pWP+vq/dmkltBW8y5ZdKw1dTAjwYziUlW6h155tLi3VdhOV7uTyCa56vqJY53WcQBbQd69g6J4PQ1eFQl8LHSPL+04XsGnXQEX3AAv38Fdbrt52n2qe5AuVvtkSU19dp2EtKh7CuiXt62mw5bcWRCtLb7qG1oQYi8lK0hSD9ftCh76rkvSOqrleNL2q9T4c2O+4Ysd+NIQ+UNoO+5lSeJ3QrgCfMMVn2hpk3o2XVbkJyIBcF21Ta2i3uoQ5vMcCB/wDhq3c/7HjqqZqnK52ci38K22YfgRlii9HjdmBuRtfXL52OnA6K06g2x7YbAhpd6sUGAl4kNqegrAUR2A7/ADqNT0gdpBiLmCNZzHQ4ltS+5V4CyCQPr8yEk+yvNew2mrBrpqLd4V1fcvDcl2I2pQXCQlawpe6sDJytKSU5A8dYbTanjs+ToxVpfU9cbc5eUyOozuyEnfaRvY4ZZQof/uYqVz6nOWh529+1lUgpsFNKyWSlZcuAOhHZsHF1ib6X9trjQrO50gtpCIzUlcW0JZeKktrMRWFFON7Hh9mR76eGwDWd41zo6Tdr0mKJDc1bA7nbKE7oQg8iTx8I1yVd/wCImn+Of+tTf/ZrpHoej/u1nf2q5+7aqXDqiZ9Rke4kWv8ABZ/TLB8Op8GNRTwNY4SZbjkCR+ysd3+1pnr1/EaKLv8Aa0z16/iNFby8gVm2d/xYb/rMn9+urDS0jSpUZrqo8l5lsEndbWUjJOScDxkk1k75XHy+V+Mr50rdAnym7yUyKKW/fK4+XyvxlfOjvlcfL5X4yvnS3UaZFFLfvlcfL5X4yvnR3yuPl8r8ZXzouhMiilv3yuPl8r8ZXzo75XHy+V+Mr50XQmRRS375XHy+V+Mr50d8rj5fK/GV86LoTIopb98rj5fK/GV86O+Vx8vlfjK+dF0JkUUt++Vx8vlfjK+dHfK4+XyvxlfOi6EyKKW/fK4+XyvxlfOjvlcfL5X4yvnRdCZFFLfvlcfL5X4yvnR3yuPl8r8ZXzouhMiilv3yuPl8r8ZXzo75XHy+V+Mr50XQmRRS375XHy+V+Mr50d8rj5fK/GV86LoVO6Zn8UbJ/X1fuzSLZvWnbzZIUHVCLixMt6OpjzoKEOFxkEkNuIUpP1ckBQPLmK6WvUaPe2W2byw1cmm1byES0B1KTyyArODUX9E9Lf6tWb/gWv8AlrAroSaguvvbSy9e6KYkyPCI4XMN2ucQ4OsRc+B99wkadcWyBHdjWGHMgoiQVxbW4VjrUuOqBefcUkjCykbo3cgD31H2rWcp22T7dqS4XW5sOlp6L1jxdLLzawQRvq4ApK0nHjHiroL6J6W/1as3/Atf8tH0T0t/q1Zv+Ba/5aqGOQn7Xu0W82tomtLeo1JBvm7Vxroct99T4lJK6ap0f3zvVyt0a9uS704pD6pCW0pjsLWFOBCUqO8ogYBJGK0ZO0nUX0x78xbpcGoTcpLjMASVhkMpI3WygHdxugA0+/onpb/Vqzf8C1/y0fRPS3+rVm/4Fr/lpSyQ7Ot4D/tNiq6Jg7cBfpbtOvpoNOzpoAuf7zddIXG0OREJvEVbEuU9BQhhrq910pKUr8PIxu44A10B0PP5Np39qufu2qPonpb/AFas3/Atf8tS1naas0ZUWztItzCl76moqQ0gqwBkhOBnAHHzVcoIiJ85PDkub6WV7HYSadjSAXA6uvz7hut28fa0z16/iNFay1KWtS1qKlKOSScknx0Vtryt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56792"/>
            <a:ext cx="2370137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8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2098331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Besonderheiten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Vorgehensmodell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smtClean="0">
                <a:latin typeface="Calibri" pitchFamily="34" charset="0"/>
                <a:cs typeface="Calibri" pitchFamily="34" charset="0"/>
              </a:rPr>
              <a:t>Umsetzung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Quellen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workshopmoderation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Moderationsablauf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5" name="Grafik 4" descr="http://www.moderation.com/wsb4087346210/resources/moderationszykl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616624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27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A) Auftragsklärung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Ziele</a:t>
            </a:r>
          </a:p>
          <a:p>
            <a:pPr lvl="0"/>
            <a:r>
              <a:rPr lang="de-DE" dirty="0"/>
              <a:t>Teilnehmer / Stakeholder</a:t>
            </a:r>
          </a:p>
          <a:p>
            <a:pPr lvl="0"/>
            <a:r>
              <a:rPr lang="de-DE" dirty="0"/>
              <a:t>Rolle</a:t>
            </a:r>
          </a:p>
          <a:p>
            <a:pPr lvl="0"/>
            <a:r>
              <a:rPr lang="de-DE" dirty="0"/>
              <a:t>Ausgangssituation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B) Vorbereitung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Moderationsplan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99" y="2276872"/>
            <a:ext cx="723900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Einsteigen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Formulieren einer geeigneten Leitfrage. 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 </a:t>
            </a:r>
            <a:r>
              <a:rPr lang="de-DE" dirty="0"/>
              <a:t>der Auswahl eines </a:t>
            </a:r>
            <a:r>
              <a:rPr lang="de-DE" dirty="0" err="1"/>
              <a:t>WfMS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</a:t>
            </a:r>
            <a:r>
              <a:rPr lang="de-DE" dirty="0"/>
              <a:t>Anforderungen stellen wir an die Automatisierung unserer Geschäftsprozesse</a:t>
            </a:r>
            <a:r>
              <a:rPr lang="de-DE" dirty="0" smtClean="0"/>
              <a:t>?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Bei </a:t>
            </a:r>
            <a:r>
              <a:rPr lang="de-DE" dirty="0"/>
              <a:t>der Prozessaufnahme: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</a:t>
            </a:r>
            <a:r>
              <a:rPr lang="de-DE" dirty="0"/>
              <a:t>Prozesse haben Sie im Bereich XY?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Sammeln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Methoden: Kartenabfrage oder Zuruffrage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Zuruffrage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TN schreiben lassen</a:t>
            </a:r>
          </a:p>
          <a:p>
            <a:pPr lvl="1"/>
            <a:r>
              <a:rPr lang="de-DE" dirty="0"/>
              <a:t>Sammeln</a:t>
            </a:r>
          </a:p>
          <a:p>
            <a:pPr lvl="1"/>
            <a:r>
              <a:rPr lang="de-DE" dirty="0"/>
              <a:t>Clustern im Plenum (gemeinsam)</a:t>
            </a:r>
          </a:p>
          <a:p>
            <a:pPr lvl="1"/>
            <a:r>
              <a:rPr lang="de-DE" dirty="0"/>
              <a:t>Bewerten (z.B. mit Punktabfrage)</a:t>
            </a:r>
          </a:p>
          <a:p>
            <a:endParaRPr lang="de-DE" dirty="0" smtClean="0"/>
          </a:p>
          <a:p>
            <a:r>
              <a:rPr lang="de-DE" dirty="0" smtClean="0"/>
              <a:t>Wichtig: Pause </a:t>
            </a:r>
            <a:r>
              <a:rPr lang="de-DE" dirty="0"/>
              <a:t>zur Auswahl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7610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603</Words>
  <Application>Microsoft Office PowerPoint</Application>
  <PresentationFormat>Bildschirmpräsentation (4:3)</PresentationFormat>
  <Paragraphs>194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TCON_Vorlage</vt:lpstr>
      <vt:lpstr>PowerPoint-Präsentation</vt:lpstr>
      <vt:lpstr>Workflow - Prozessaufnahme</vt:lpstr>
      <vt:lpstr>PowerPoint-Präsentation</vt:lpstr>
      <vt:lpstr>workshopmoderation</vt:lpstr>
      <vt:lpstr>Moderationsablauf</vt:lpstr>
      <vt:lpstr>A) Auftragsklärung</vt:lpstr>
      <vt:lpstr>B) Vorbereitung</vt:lpstr>
      <vt:lpstr>1) Einsteigen</vt:lpstr>
      <vt:lpstr>2) Sammeln</vt:lpstr>
      <vt:lpstr>3) Auswählen</vt:lpstr>
      <vt:lpstr>4) Bearbeiten </vt:lpstr>
      <vt:lpstr>5) Planen</vt:lpstr>
      <vt:lpstr>6) Abschließen</vt:lpstr>
      <vt:lpstr>Prozessaufnahme</vt:lpstr>
      <vt:lpstr>Kernfragen zur Prozessaufnahme (I)</vt:lpstr>
      <vt:lpstr>Kernfragen zur Prozessaufnahme (II)</vt:lpstr>
      <vt:lpstr>Kernfragen zur Prozessaufnahme (III)</vt:lpstr>
      <vt:lpstr>Granularität der Beschreibung</vt:lpstr>
      <vt:lpstr>Prozesskontrolle</vt:lpstr>
      <vt:lpstr>Alles eine Frage des Tools</vt:lpstr>
      <vt:lpstr>Hilfsmittel zur Modellierung (I)</vt:lpstr>
      <vt:lpstr>Hilfsmittel zur Modellierung (II)</vt:lpstr>
      <vt:lpstr>Hilfsmittel zur Modellierung (III)</vt:lpstr>
      <vt:lpstr>Quellen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69</cp:revision>
  <cp:lastPrinted>2014-10-28T13:49:25Z</cp:lastPrinted>
  <dcterms:created xsi:type="dcterms:W3CDTF">2010-03-24T13:44:53Z</dcterms:created>
  <dcterms:modified xsi:type="dcterms:W3CDTF">2014-10-28T14:07:44Z</dcterms:modified>
</cp:coreProperties>
</file>