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73" r:id="rId4"/>
    <p:sldId id="304" r:id="rId5"/>
    <p:sldId id="305" r:id="rId6"/>
    <p:sldId id="306" r:id="rId7"/>
    <p:sldId id="307" r:id="rId8"/>
    <p:sldId id="308" r:id="rId9"/>
    <p:sldId id="310" r:id="rId10"/>
    <p:sldId id="315" r:id="rId11"/>
    <p:sldId id="311" r:id="rId12"/>
    <p:sldId id="312" r:id="rId13"/>
    <p:sldId id="313" r:id="rId14"/>
    <p:sldId id="314" r:id="rId15"/>
    <p:sldId id="303" r:id="rId16"/>
    <p:sldId id="263" r:id="rId17"/>
    <p:sldId id="264" r:id="rId18"/>
  </p:sldIdLst>
  <p:sldSz cx="9144000" cy="6858000" type="screen4x3"/>
  <p:notesSz cx="6858000" cy="99472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3B6DD352-1D5F-4929-AD5A-689AA34CDEB6}">
          <p14:sldIdLst>
            <p14:sldId id="259"/>
            <p14:sldId id="260"/>
            <p14:sldId id="273"/>
          </p14:sldIdLst>
        </p14:section>
        <p14:section name="Abschnitt ohne Titel" id="{026CFDA4-E5F5-4E28-B662-931322D9B861}">
          <p14:sldIdLst>
            <p14:sldId id="304"/>
            <p14:sldId id="305"/>
            <p14:sldId id="306"/>
            <p14:sldId id="307"/>
            <p14:sldId id="308"/>
            <p14:sldId id="310"/>
            <p14:sldId id="315"/>
            <p14:sldId id="311"/>
            <p14:sldId id="312"/>
            <p14:sldId id="313"/>
            <p14:sldId id="314"/>
          </p14:sldIdLst>
        </p14:section>
        <p14:section name="Ausblick und Abschluss" id="{A77C5301-E481-4465-BABF-81F721088A82}">
          <p14:sldIdLst>
            <p14:sldId id="303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6" y="1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06.12.2013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48186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6" y="9448186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6" y="1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06.12.2013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7713"/>
            <a:ext cx="497205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7" tIns="48008" rIns="96017" bIns="4800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24957"/>
            <a:ext cx="5486400" cy="4476274"/>
          </a:xfrm>
          <a:prstGeom prst="rect">
            <a:avLst/>
          </a:prstGeom>
        </p:spPr>
        <p:txBody>
          <a:bodyPr vert="horz" lIns="96017" tIns="48008" rIns="96017" bIns="48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48186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6" y="9448186"/>
            <a:ext cx="2971800" cy="497364"/>
          </a:xfrm>
          <a:prstGeom prst="rect">
            <a:avLst/>
          </a:prstGeom>
        </p:spPr>
        <p:txBody>
          <a:bodyPr vert="horz" lIns="96017" tIns="48008" rIns="96017" bIns="48008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06.12.2013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06.12.2013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WfMC</a:t>
            </a:r>
            <a:r>
              <a:rPr lang="de-DE" dirty="0" smtClean="0"/>
              <a:t> Reference 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4353"/>
            <a:ext cx="8258175" cy="46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von workflow-basierten Lösungen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Beschleunigung der Durchlaufzeiten</a:t>
            </a:r>
          </a:p>
          <a:p>
            <a:r>
              <a:rPr lang="de-DE" dirty="0" smtClean="0"/>
              <a:t>Kanalisierung der Informationsflut</a:t>
            </a:r>
          </a:p>
          <a:p>
            <a:r>
              <a:rPr lang="de-DE" dirty="0" smtClean="0"/>
              <a:t>Verbesserung der Kommunikation</a:t>
            </a:r>
          </a:p>
          <a:p>
            <a:r>
              <a:rPr lang="de-DE" dirty="0" smtClean="0"/>
              <a:t>Transparenz komplexer Vorgänge</a:t>
            </a:r>
          </a:p>
          <a:p>
            <a:r>
              <a:rPr lang="de-DE" dirty="0" smtClean="0"/>
              <a:t>Ablauf-/aufgabenorientierte Systemunterstützung</a:t>
            </a:r>
          </a:p>
          <a:p>
            <a:r>
              <a:rPr lang="de-DE" dirty="0" smtClean="0"/>
              <a:t>Präzise Führung in der Sachbearbeitung</a:t>
            </a:r>
          </a:p>
          <a:p>
            <a:r>
              <a:rPr lang="de-DE" dirty="0" smtClean="0"/>
              <a:t>Integration von Anwendungsinseln</a:t>
            </a:r>
          </a:p>
          <a:p>
            <a:r>
              <a:rPr lang="de-DE" dirty="0" smtClean="0"/>
              <a:t>Dokumente gezielt verfügbar machen</a:t>
            </a:r>
          </a:p>
          <a:p>
            <a:r>
              <a:rPr lang="de-DE" dirty="0" smtClean="0"/>
              <a:t>Präzises Prozessmanagement</a:t>
            </a:r>
          </a:p>
          <a:p>
            <a:r>
              <a:rPr lang="de-DE" dirty="0" smtClean="0"/>
              <a:t>Verbesserung der Umsetzung von Prozessoptimierungen</a:t>
            </a:r>
          </a:p>
          <a:p>
            <a:r>
              <a:rPr lang="de-DE" dirty="0" smtClean="0"/>
              <a:t>Reduzierung von Individualprogrammierung und</a:t>
            </a:r>
          </a:p>
          <a:p>
            <a:r>
              <a:rPr lang="de-DE" dirty="0" smtClean="0"/>
              <a:t>Prozessoptimierung durch Workflow-Daten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0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von workflow-basierten Lösungen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Klare Zuständigkeiten</a:t>
            </a:r>
          </a:p>
          <a:p>
            <a:r>
              <a:rPr lang="de-DE" dirty="0" smtClean="0"/>
              <a:t>Automatische Verteilung von Arbeitslasten</a:t>
            </a:r>
          </a:p>
          <a:p>
            <a:r>
              <a:rPr lang="de-DE" dirty="0" smtClean="0"/>
              <a:t>Fristenkontrolle und Eskalation</a:t>
            </a:r>
          </a:p>
          <a:p>
            <a:r>
              <a:rPr lang="de-DE" dirty="0" smtClean="0"/>
              <a:t>Aktuelle Informationen zum Bearbeitungszustand</a:t>
            </a:r>
          </a:p>
          <a:p>
            <a:r>
              <a:rPr lang="de-DE" dirty="0" smtClean="0"/>
              <a:t>Vermeidung von Medienbrüchen</a:t>
            </a:r>
          </a:p>
          <a:p>
            <a:r>
              <a:rPr lang="de-DE" dirty="0" smtClean="0"/>
              <a:t>Grundlage für Zertifizierung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5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der Nutzenaspekte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Zeit- und Kostenersparnis</a:t>
            </a:r>
          </a:p>
          <a:p>
            <a:r>
              <a:rPr lang="de-DE" dirty="0" smtClean="0"/>
              <a:t>Termintreue</a:t>
            </a:r>
          </a:p>
          <a:p>
            <a:r>
              <a:rPr lang="de-DE" dirty="0" smtClean="0"/>
              <a:t>Bessere Kundenbindung</a:t>
            </a:r>
          </a:p>
          <a:p>
            <a:r>
              <a:rPr lang="de-DE" dirty="0" smtClean="0"/>
              <a:t>Fehlerreduzierung</a:t>
            </a:r>
          </a:p>
          <a:p>
            <a:r>
              <a:rPr lang="de-DE" dirty="0" smtClean="0"/>
              <a:t>Effektives Controlling</a:t>
            </a:r>
          </a:p>
          <a:p>
            <a:r>
              <a:rPr lang="de-DE" dirty="0" smtClean="0"/>
              <a:t>Erhöhte Mitarbeiterzufriedenheit</a:t>
            </a:r>
          </a:p>
          <a:p>
            <a:r>
              <a:rPr lang="de-DE" dirty="0" smtClean="0"/>
              <a:t>Sicherstellung von Qualitätsstandards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0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 bei der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Zusätzliche Kosten für </a:t>
            </a:r>
            <a:r>
              <a:rPr lang="de-DE" sz="2400" dirty="0" err="1" smtClean="0"/>
              <a:t>WfMS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Schulungsaufwand für Mitarbeiter</a:t>
            </a:r>
          </a:p>
          <a:p>
            <a:endParaRPr lang="de-DE" sz="2400" dirty="0" smtClean="0"/>
          </a:p>
          <a:p>
            <a:r>
              <a:rPr lang="de-DE" sz="2400" dirty="0" smtClean="0"/>
              <a:t>Betriebsrat muss einbezogen werden</a:t>
            </a:r>
          </a:p>
          <a:p>
            <a:endParaRPr lang="de-DE" sz="2400" dirty="0" smtClean="0"/>
          </a:p>
          <a:p>
            <a:r>
              <a:rPr lang="de-DE" sz="2400" dirty="0" smtClean="0"/>
              <a:t>Gefahr von Medienbrüchen, wenn nicht der komplette Ablauf abgedeckt wird</a:t>
            </a:r>
          </a:p>
          <a:p>
            <a:endParaRPr lang="de-DE" sz="2400" dirty="0" smtClean="0"/>
          </a:p>
          <a:p>
            <a:r>
              <a:rPr lang="de-DE" sz="2400" dirty="0" smtClean="0"/>
              <a:t>Aufwand für die Integration von Anwendungen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Workflow-</a:t>
            </a:r>
            <a:r>
              <a:rPr lang="de-DE" dirty="0" err="1" smtClean="0"/>
              <a:t>based</a:t>
            </a:r>
            <a:r>
              <a:rPr lang="de-DE" dirty="0" smtClean="0"/>
              <a:t> Integration</a:t>
            </a:r>
            <a:br>
              <a:rPr lang="de-DE" dirty="0" smtClean="0"/>
            </a:br>
            <a:r>
              <a:rPr lang="de-DE" dirty="0" smtClean="0"/>
              <a:t>Joachim Müller</a:t>
            </a:r>
            <a:br>
              <a:rPr lang="de-DE" dirty="0" smtClean="0"/>
            </a:br>
            <a:r>
              <a:rPr lang="de-DE" dirty="0" smtClean="0"/>
              <a:t>Springer-Verlag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074" name="Picture 2" descr="Produkt-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3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17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Grundlagen</a:t>
            </a:r>
            <a:r>
              <a:rPr lang="en-US" sz="1500" dirty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Workflow-</a:t>
            </a:r>
            <a:r>
              <a:rPr lang="en-US" sz="1500" dirty="0" err="1" smtClean="0">
                <a:solidFill>
                  <a:schemeClr val="bg1"/>
                </a:solidFill>
                <a:cs typeface="Calibri" pitchFamily="34" charset="0"/>
              </a:rPr>
              <a:t>Anwendung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Workflow-</a:t>
            </a:r>
            <a:r>
              <a:rPr lang="de-DE" sz="2800" b="1" i="0" dirty="0" err="1" smtClean="0">
                <a:solidFill>
                  <a:srgbClr val="626C77"/>
                </a:solidFill>
              </a:rPr>
              <a:t>based</a:t>
            </a:r>
            <a:r>
              <a:rPr lang="de-DE" sz="2800" b="1" i="0" dirty="0" smtClean="0">
                <a:solidFill>
                  <a:srgbClr val="626C77"/>
                </a:solidFill>
              </a:rPr>
              <a:t> Integration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2913811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Prozesstypen nach Picot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3K-Modell nach Teufel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Vorteile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WfMS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Herausforderungen </a:t>
            </a:r>
            <a:r>
              <a:rPr lang="de-DE" dirty="0" err="1" smtClean="0">
                <a:latin typeface="Calibri" pitchFamily="34" charset="0"/>
                <a:cs typeface="Calibri" pitchFamily="34" charset="0"/>
              </a:rPr>
              <a:t>WfMS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Prozessvariablen nach Picot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85628"/>
              </p:ext>
            </p:extLst>
          </p:nvPr>
        </p:nvGraphicFramePr>
        <p:xfrm>
          <a:off x="457200" y="1600200"/>
          <a:ext cx="8258176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5115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Prozessvariable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Indikatoren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Komplexität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Zahl der Teilaufgaben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Anordnung der Teilaufgaben (sequentiell,</a:t>
                      </a:r>
                      <a:r>
                        <a:rPr lang="de-DE" baseline="0" dirty="0" smtClean="0"/>
                        <a:t> parallel)</a:t>
                      </a:r>
                    </a:p>
                    <a:p>
                      <a:r>
                        <a:rPr lang="de-DE" baseline="0" dirty="0" smtClean="0"/>
                        <a:t>Abhängigkeiten</a:t>
                      </a:r>
                    </a:p>
                    <a:p>
                      <a:r>
                        <a:rPr lang="de-DE" baseline="0" dirty="0" smtClean="0"/>
                        <a:t>Rollen der involvierten Mitarbeiter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Grad der Veränderlichkeit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Wiederholungshäufigkeit</a:t>
                      </a:r>
                      <a:r>
                        <a:rPr lang="de-DE" baseline="0" dirty="0" smtClean="0"/>
                        <a:t> ohne Strukturveränderung</a:t>
                      </a:r>
                    </a:p>
                    <a:p>
                      <a:r>
                        <a:rPr lang="de-DE" baseline="0" dirty="0" smtClean="0"/>
                        <a:t>Planbarkeit der Kommunikation während der Informationsbeschaffung</a:t>
                      </a:r>
                      <a:br>
                        <a:rPr lang="de-DE" baseline="0" dirty="0" smtClean="0"/>
                      </a:br>
                      <a:r>
                        <a:rPr lang="de-DE" baseline="0" dirty="0" smtClean="0"/>
                        <a:t>Offenheit der Prozessergebnisse</a:t>
                      </a:r>
                    </a:p>
                    <a:p>
                      <a:r>
                        <a:rPr lang="de-DE" baseline="0" dirty="0" smtClean="0"/>
                        <a:t>Änderungsanfälligkeit, bedingt durch organisationsinterne/-externe Anforderungen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Detaillierungsgrad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Möglichkeit der Zerlegung des Gesamtprozesses in einfache Teilschritte </a:t>
                      </a:r>
                    </a:p>
                    <a:p>
                      <a:r>
                        <a:rPr lang="de-DE" dirty="0" smtClean="0"/>
                        <a:t>Eindeutigkeit des erforderlichen</a:t>
                      </a:r>
                      <a:r>
                        <a:rPr lang="de-DE" baseline="0" dirty="0" smtClean="0"/>
                        <a:t> Inputs, der Transformationsschritte und des Outputs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Prozessvariablen nach Picot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270104"/>
              </p:ext>
            </p:extLst>
          </p:nvPr>
        </p:nvGraphicFramePr>
        <p:xfrm>
          <a:off x="457200" y="1600200"/>
          <a:ext cx="8258176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5115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Prozessvariable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Indikatoren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Grad der Arbeitsteilung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Anzahl der am Prozess</a:t>
                      </a:r>
                      <a:r>
                        <a:rPr lang="de-DE" baseline="0" dirty="0" smtClean="0"/>
                        <a:t> beteiligten Mitarbeiter</a:t>
                      </a:r>
                    </a:p>
                    <a:p>
                      <a:r>
                        <a:rPr lang="de-DE" baseline="0" dirty="0" smtClean="0"/>
                        <a:t>Koordinationsbedarf des Gesamtprozesses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Interprozessverflechtung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 zu anderen Prozessen</a:t>
                      </a:r>
                    </a:p>
                    <a:p>
                      <a:r>
                        <a:rPr lang="de-DE" dirty="0" smtClean="0"/>
                        <a:t>Gemeinsame Datennutzung der Prozesse</a:t>
                      </a:r>
                    </a:p>
                    <a:p>
                      <a:r>
                        <a:rPr lang="de-DE" dirty="0" smtClean="0"/>
                        <a:t>Prozesshierarchie (Beitrag des Prozesses zu über-,</a:t>
                      </a:r>
                      <a:r>
                        <a:rPr lang="de-DE" baseline="0" dirty="0" smtClean="0"/>
                        <a:t> unter- oder nebengeordneten Prozessen)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84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Prozesstypen nach Picot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Routineprozess</a:t>
            </a:r>
          </a:p>
          <a:p>
            <a:r>
              <a:rPr lang="de-DE" dirty="0" smtClean="0"/>
              <a:t>Gut erkennbare Strukturen</a:t>
            </a:r>
          </a:p>
          <a:p>
            <a:r>
              <a:rPr lang="de-DE" dirty="0" smtClean="0"/>
              <a:t>Beständig in der Struktur und somit über längere Zeit planbar</a:t>
            </a:r>
          </a:p>
          <a:p>
            <a:r>
              <a:rPr lang="de-DE" dirty="0" smtClean="0"/>
              <a:t>Standardisierter Ablauf</a:t>
            </a:r>
          </a:p>
          <a:p>
            <a:r>
              <a:rPr lang="de-DE" dirty="0" smtClean="0"/>
              <a:t>Hoher Grad der Arbeitsteilung</a:t>
            </a:r>
          </a:p>
          <a:p>
            <a:r>
              <a:rPr lang="de-DE" dirty="0" smtClean="0"/>
              <a:t>Geringe Anzahl der Schnittstellen zu anderen Prozessen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Regelprozesse</a:t>
            </a:r>
          </a:p>
          <a:p>
            <a:r>
              <a:rPr lang="de-DE" dirty="0" smtClean="0"/>
              <a:t>Kontrollierbare Struktur und Komplexität</a:t>
            </a:r>
          </a:p>
          <a:p>
            <a:r>
              <a:rPr lang="de-DE" dirty="0" smtClean="0"/>
              <a:t>Häufige, individuelle Veränderungen der Struktur durch Sachbearbeiter</a:t>
            </a:r>
          </a:p>
          <a:p>
            <a:r>
              <a:rPr lang="de-DE" dirty="0" smtClean="0"/>
              <a:t>Abläufe eines Prozesstyps nicht determiniert</a:t>
            </a:r>
          </a:p>
          <a:p>
            <a:r>
              <a:rPr lang="de-DE" dirty="0" smtClean="0"/>
              <a:t>Individuelle Prozess in der Regel bestimmbar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0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Prozesstypen nach Picot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Einmaliger Prozess</a:t>
            </a:r>
          </a:p>
          <a:p>
            <a:r>
              <a:rPr lang="de-DE" dirty="0" smtClean="0"/>
              <a:t>Weder Ablauf noch beteiligte Rollen sind definierbar</a:t>
            </a:r>
          </a:p>
          <a:p>
            <a:r>
              <a:rPr lang="de-DE" dirty="0" smtClean="0"/>
              <a:t>Ablauf durch einen Sachbearbeiter</a:t>
            </a:r>
          </a:p>
          <a:p>
            <a:r>
              <a:rPr lang="de-DE" dirty="0" smtClean="0"/>
              <a:t>Prozess wird individuell bearbeitet</a:t>
            </a:r>
          </a:p>
          <a:p>
            <a:r>
              <a:rPr lang="de-DE" dirty="0" smtClean="0"/>
              <a:t>Keine Automatisierung der Prozesse sinnvoll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66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Eignung eines </a:t>
            </a:r>
            <a:r>
              <a:rPr lang="de-DE" dirty="0" err="1" smtClean="0"/>
              <a:t>WfMS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03848" y="1628800"/>
            <a:ext cx="1224136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Einzellfall</a:t>
            </a:r>
            <a:r>
              <a:rPr lang="de-DE" dirty="0" smtClean="0"/>
              <a:t>-aufgabe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427984" y="1628800"/>
            <a:ext cx="1224136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Sachbe-zogene</a:t>
            </a:r>
            <a:r>
              <a:rPr lang="de-DE" dirty="0" smtClean="0"/>
              <a:t> Aufgabe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652120" y="1628800"/>
            <a:ext cx="1224136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Routine-aufgabe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547664" y="2780928"/>
            <a:ext cx="1656184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Einmaliger Prozess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547664" y="3933056"/>
            <a:ext cx="1656184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Regelprozess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547664" y="5085184"/>
            <a:ext cx="1656184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Routineprozess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547664" y="2420888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Prozesstyp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835653" y="1628800"/>
            <a:ext cx="13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Teilaufgaben</a:t>
            </a:r>
            <a:br>
              <a:rPr lang="de-DE" dirty="0" smtClean="0"/>
            </a:br>
            <a:r>
              <a:rPr lang="de-DE" dirty="0" smtClean="0"/>
              <a:t>im Prozess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203848" y="2780928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203848" y="3933056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203848" y="5085184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427984" y="2780928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427984" y="3933056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427984" y="5085184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652120" y="2780928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652120" y="3933056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652120" y="5085184"/>
            <a:ext cx="1224136" cy="11521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203848" y="3033826"/>
            <a:ext cx="125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Checklisten</a:t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-WF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882512" y="54765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WfMS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24"/>
          <p:cNvCxnSpPr>
            <a:stCxn id="13" idx="1"/>
            <a:endCxn id="15" idx="0"/>
          </p:cNvCxnSpPr>
          <p:nvPr/>
        </p:nvCxnSpPr>
        <p:spPr>
          <a:xfrm flipV="1">
            <a:off x="3203848" y="2780928"/>
            <a:ext cx="1836204" cy="1728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4" idx="2"/>
            <a:endCxn id="18" idx="3"/>
          </p:cNvCxnSpPr>
          <p:nvPr/>
        </p:nvCxnSpPr>
        <p:spPr>
          <a:xfrm flipV="1">
            <a:off x="3815916" y="3356992"/>
            <a:ext cx="3060340" cy="288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4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Einordnung </a:t>
            </a:r>
            <a:r>
              <a:rPr lang="de-DE" dirty="0" err="1" smtClean="0"/>
              <a:t>WfMS</a:t>
            </a:r>
            <a:r>
              <a:rPr lang="de-DE" dirty="0" smtClean="0"/>
              <a:t> nach Teufel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0" name="Picture 2" descr="http://bachelorarbeit-hdm.thomas-soyter.de/kollaboratives-zeichnen/wp-content/uploads/2012/06/8_Abb-3K_Mod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200800" cy="520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Bildschirmpräsentation (4:3)</PresentationFormat>
  <Paragraphs>146</Paragraphs>
  <Slides>17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TCON_Vorlage</vt:lpstr>
      <vt:lpstr>PowerPoint-Präsentation</vt:lpstr>
      <vt:lpstr>Workflow-based Integration</vt:lpstr>
      <vt:lpstr>PowerPoint-Präsentation</vt:lpstr>
      <vt:lpstr>Prozessvariablen nach Picot</vt:lpstr>
      <vt:lpstr>Prozessvariablen nach Picot</vt:lpstr>
      <vt:lpstr>Prozesstypen nach Picot</vt:lpstr>
      <vt:lpstr>Prozesstypen nach Picot</vt:lpstr>
      <vt:lpstr>Eignung eines WfMS</vt:lpstr>
      <vt:lpstr>Einordnung WfMS nach Teufel</vt:lpstr>
      <vt:lpstr>WfMC Reference Model</vt:lpstr>
      <vt:lpstr>Vorteile von workflow-basierten Lösungen</vt:lpstr>
      <vt:lpstr>Vorteile von workflow-basierten Lösungen</vt:lpstr>
      <vt:lpstr>Zusammenfassung der Nutzenaspekte</vt:lpstr>
      <vt:lpstr>Herausforderungen bei der Einführung</vt:lpstr>
      <vt:lpstr>Quellen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54</cp:revision>
  <cp:lastPrinted>2013-12-06T09:41:11Z</cp:lastPrinted>
  <dcterms:created xsi:type="dcterms:W3CDTF">2010-03-24T13:44:53Z</dcterms:created>
  <dcterms:modified xsi:type="dcterms:W3CDTF">2013-12-06T09:41:39Z</dcterms:modified>
</cp:coreProperties>
</file>