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302" r:id="rId5"/>
    <p:sldId id="298" r:id="rId6"/>
    <p:sldId id="299" r:id="rId7"/>
    <p:sldId id="291" r:id="rId8"/>
    <p:sldId id="303" r:id="rId9"/>
    <p:sldId id="304" r:id="rId10"/>
    <p:sldId id="292" r:id="rId11"/>
    <p:sldId id="305" r:id="rId12"/>
    <p:sldId id="306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293" r:id="rId21"/>
    <p:sldId id="309" r:id="rId22"/>
    <p:sldId id="296" r:id="rId23"/>
    <p:sldId id="310" r:id="rId24"/>
    <p:sldId id="311" r:id="rId25"/>
    <p:sldId id="317" r:id="rId26"/>
    <p:sldId id="316" r:id="rId27"/>
    <p:sldId id="295" r:id="rId28"/>
    <p:sldId id="315" r:id="rId29"/>
    <p:sldId id="308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35AE7-3388-C4AD-DA46-8F0828C42E3A}" v="188" dt="2024-04-09T04:24:51.697"/>
    <p1510:client id="{0B9512E8-D9DE-17C3-F3AE-B6DA8EE14C63}" v="42" dt="2024-04-09T14:11:55.644"/>
    <p1510:client id="{13173514-1283-DD0A-C3D0-A4BFCBFFB4A9}" v="42" dt="2024-04-09T07:01:25.351"/>
    <p1510:client id="{1D2F182C-B919-60CE-CBE6-7DA99D7F2A3E}" v="134" dt="2024-04-09T03:24:17.551"/>
    <p1510:client id="{210FCCC0-E56E-1C03-C8A6-088ECADFF470}" v="21" dt="2024-04-09T03:22:55.730"/>
    <p1510:client id="{582B0499-6B44-E082-41C7-118E73F0ADBE}" v="4" dt="2024-04-09T08:07:57.971"/>
    <p1510:client id="{6411FA21-E867-78B1-10CA-5221B5BDE1BA}" v="863" dt="2024-04-09T11:18:01.378"/>
    <p1510:client id="{8BF79761-7582-4A01-1DDE-56C84F131F93}" v="3" dt="2024-04-09T08:22:53.183"/>
    <p1510:client id="{BC47F51B-5F71-EF02-E2A5-C81344BF4155}" v="1337" dt="2024-04-09T14:17:17.612"/>
    <p1510:client id="{BDA43C5F-56C9-B4F4-D428-ADBB24EA4BBB}" v="189" dt="2024-04-09T00:46:04.218"/>
    <p1510:client id="{DEEFCD51-A009-E480-7EC6-36A4DA30D5EC}" v="127" dt="2024-04-09T16:31:23.552"/>
    <p1510:client id="{F53A96AE-1E2C-5F58-367D-F6C5C2FC1D53}" v="282" dt="2024-04-09T01:21:06.475"/>
    <p1510:client id="{FE177378-49E9-2C4A-B92D-DFF4868D274B}" v="879" dt="2024-04-09T15:23:34.552"/>
  </p1510:revLst>
</p1510:revInfo>
</file>

<file path=ppt/tableStyles.xml><?xml version="1.0" encoding="utf-8"?>
<a:tblStyleLst xmlns:a="http://schemas.openxmlformats.org/drawingml/2006/main" def="{7F942591-04DB-46CF-BBBB-ACA0C03172E3}">
  <a:tblStyle styleId="{7F942591-04DB-46CF-BBBB-ACA0C03172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Low Prestige: Arri Amira (0.434), </a:t>
            </a:r>
            <a:r>
              <a:rPr lang="en-US" err="1"/>
              <a:t>Arriflex</a:t>
            </a:r>
            <a:r>
              <a:rPr lang="en-US"/>
              <a:t> 435 (0.833), Leitz M 0.8 lenses (0.833), Panavision </a:t>
            </a:r>
            <a:r>
              <a:rPr lang="en-US" err="1"/>
              <a:t>Panaflex</a:t>
            </a:r>
            <a:r>
              <a:rPr lang="en-US"/>
              <a:t> Millennium XL2 (0.825), Red Weapon (0.812), Sony </a:t>
            </a:r>
            <a:r>
              <a:rPr lang="en-US" err="1"/>
              <a:t>CineAlta</a:t>
            </a:r>
            <a:r>
              <a:rPr lang="en-US"/>
              <a:t> HDW-F750 (Coefficient 0.833), .Zeiss Ultra Prime Lenses (0.611)</a:t>
            </a:r>
          </a:p>
          <a:p>
            <a:pPr>
              <a:buNone/>
            </a:pPr>
            <a:r>
              <a:rPr lang="en-US"/>
              <a:t>Medium: Richard (-0.500), Richard (-0.500), </a:t>
            </a:r>
            <a:r>
              <a:rPr lang="en-US" b="1"/>
              <a:t>Red (-0.875)</a:t>
            </a:r>
            <a:r>
              <a:rPr lang="en-US"/>
              <a:t>, RED (-0.750), Panavision (-0.861), Panasonic (-0.786), </a:t>
            </a:r>
            <a:r>
              <a:rPr lang="en-US" err="1"/>
              <a:t>Moviecam</a:t>
            </a:r>
            <a:r>
              <a:rPr lang="en-US"/>
              <a:t> (-0.667), Lenses(-0.444), Leitz (-0.667), Hawk (-0.800), </a:t>
            </a:r>
            <a:r>
              <a:rPr lang="en-US" err="1"/>
              <a:t>Fujinon</a:t>
            </a:r>
            <a:r>
              <a:rPr lang="en-US"/>
              <a:t> (-0.667), Cooke (-0.875), </a:t>
            </a:r>
            <a:r>
              <a:rPr lang="en-US" err="1"/>
              <a:t>Arriscope</a:t>
            </a:r>
            <a:r>
              <a:rPr lang="en-US"/>
              <a:t> (-0.500), Arri (-0.898), </a:t>
            </a:r>
            <a:r>
              <a:rPr lang="en-US" err="1"/>
              <a:t>Angeniuex</a:t>
            </a:r>
            <a:r>
              <a:rPr lang="en-US"/>
              <a:t> (-0.500), </a:t>
            </a:r>
            <a:r>
              <a:rPr lang="en-US" err="1"/>
              <a:t>Angenieux</a:t>
            </a:r>
            <a:r>
              <a:rPr lang="en-US"/>
              <a:t> (-0.725), Zeiss Ultra Prime Lenses (0.532), </a:t>
            </a:r>
            <a:r>
              <a:rPr lang="en-US" err="1"/>
              <a:t>Angeniuex</a:t>
            </a:r>
            <a:r>
              <a:rPr lang="en-US"/>
              <a:t> Zoom Lenses (-0.500)</a:t>
            </a:r>
          </a:p>
          <a:p>
            <a:pPr>
              <a:buNone/>
            </a:pPr>
            <a:r>
              <a:rPr lang="en-US"/>
              <a:t>High: ARRI Alexa Mini (Coefficient 0.667), Aaton XTR Prod (0.667), SLZ11 Lenses (0.5), Sony H (0.923), SLZ11 (0.500), </a:t>
            </a:r>
            <a:r>
              <a:rPr lang="en-US" err="1"/>
              <a:t>ycam</a:t>
            </a:r>
            <a:r>
              <a:rPr lang="en-US"/>
              <a:t> (0.667)</a:t>
            </a:r>
          </a:p>
        </p:txBody>
      </p:sp>
    </p:spTree>
    <p:extLst>
      <p:ext uri="{BB962C8B-B14F-4D97-AF65-F5344CB8AC3E}">
        <p14:creationId xmlns:p14="http://schemas.microsoft.com/office/powerpoint/2010/main" val="2695707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/>
              <a:t>T.Leitz</a:t>
            </a:r>
            <a:r>
              <a:rPr lang="en-US"/>
              <a:t> M 0.8 lenses (0.904), T.SLZ11 Lenses (0.483), </a:t>
            </a:r>
            <a:r>
              <a:rPr lang="en-US" err="1"/>
              <a:t>T.Arri</a:t>
            </a:r>
            <a:r>
              <a:rPr lang="en-US"/>
              <a:t> Amira (0.480), </a:t>
            </a:r>
            <a:r>
              <a:rPr lang="en-US" err="1"/>
              <a:t>T.Zeiss</a:t>
            </a:r>
            <a:r>
              <a:rPr lang="en-US"/>
              <a:t> Ultra Prime Lense (0.443***), Zeiss (0.268), ZEISS Compact Prime CP.2 Super Speed Lenses (0.484), </a:t>
            </a:r>
            <a:r>
              <a:rPr lang="en-US" err="1"/>
              <a:t>T.Arriflex</a:t>
            </a:r>
            <a:r>
              <a:rPr lang="en-US"/>
              <a:t> 435 (0.431), Sony H (0.873)</a:t>
            </a:r>
          </a:p>
        </p:txBody>
      </p:sp>
    </p:spTree>
    <p:extLst>
      <p:ext uri="{BB962C8B-B14F-4D97-AF65-F5344CB8AC3E}">
        <p14:creationId xmlns:p14="http://schemas.microsoft.com/office/powerpoint/2010/main" val="43523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508488c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508488c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39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508488c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508488c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14f03d2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14f03d2a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14f03d2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14f03d2a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36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508488c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508488c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83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508488c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508488c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69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508488c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508488c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55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508488c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508488c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28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Low Prestige: Arri Amira (0.434), </a:t>
            </a:r>
            <a:r>
              <a:rPr lang="en-US" err="1"/>
              <a:t>Arriflex</a:t>
            </a:r>
            <a:r>
              <a:rPr lang="en-US"/>
              <a:t> 435 (0.833), Leitz M 0.8 lenses (0.833), Panavision </a:t>
            </a:r>
            <a:r>
              <a:rPr lang="en-US" err="1"/>
              <a:t>Panaflex</a:t>
            </a:r>
            <a:r>
              <a:rPr lang="en-US"/>
              <a:t> Millennium XL2 (0.825), Red Weapon (0.812), Sony </a:t>
            </a:r>
            <a:r>
              <a:rPr lang="en-US" err="1"/>
              <a:t>CineAlta</a:t>
            </a:r>
            <a:r>
              <a:rPr lang="en-US"/>
              <a:t> HDW-F750 (Coefficient 0.833), .Zeiss Ultra Prime Lenses (0.611)</a:t>
            </a:r>
          </a:p>
          <a:p>
            <a:pPr>
              <a:buNone/>
            </a:pPr>
            <a:r>
              <a:rPr lang="en-US"/>
              <a:t>Medium: Richard (-0.500), Richard (-0.500), Red (-0.875), RED (-0.750), Panavision (-0.861), Panasonic (-0.786), </a:t>
            </a:r>
            <a:r>
              <a:rPr lang="en-US" err="1"/>
              <a:t>Moviecam</a:t>
            </a:r>
            <a:r>
              <a:rPr lang="en-US"/>
              <a:t> (-0.667), Lenses(-0.444), Leitz (-0.667), Hawk (-0.800), </a:t>
            </a:r>
            <a:r>
              <a:rPr lang="en-US" err="1"/>
              <a:t>Fujinon</a:t>
            </a:r>
            <a:r>
              <a:rPr lang="en-US"/>
              <a:t> (-0.667), Cooke (-0.875), </a:t>
            </a:r>
            <a:r>
              <a:rPr lang="en-US" err="1"/>
              <a:t>Arriscope</a:t>
            </a:r>
            <a:r>
              <a:rPr lang="en-US"/>
              <a:t> (-0.500), Arri (-0.898), </a:t>
            </a:r>
            <a:r>
              <a:rPr lang="en-US" err="1"/>
              <a:t>Angeniuex</a:t>
            </a:r>
            <a:r>
              <a:rPr lang="en-US"/>
              <a:t> (-0.500), </a:t>
            </a:r>
            <a:r>
              <a:rPr lang="en-US" err="1"/>
              <a:t>Angenieux</a:t>
            </a:r>
            <a:r>
              <a:rPr lang="en-US"/>
              <a:t> (-0.725), Zeiss Ultra Prime Lenses (0.532), </a:t>
            </a:r>
            <a:r>
              <a:rPr lang="en-US" err="1"/>
              <a:t>Angeniuex</a:t>
            </a:r>
            <a:r>
              <a:rPr lang="en-US"/>
              <a:t> Zoom Lenses (-0.500)</a:t>
            </a:r>
          </a:p>
          <a:p>
            <a:pPr>
              <a:buNone/>
            </a:pPr>
            <a:r>
              <a:rPr lang="en-US"/>
              <a:t>High: ARRI Alexa Mini (0.667), Aaton XTR Prod (0.667), SLZ11 Lenses (0.5), Sony H (0.923), SLZ11 (0.500), </a:t>
            </a:r>
            <a:r>
              <a:rPr lang="en-US" err="1"/>
              <a:t>ycam</a:t>
            </a:r>
            <a:r>
              <a:rPr lang="en-US"/>
              <a:t> (0.667)</a:t>
            </a:r>
          </a:p>
        </p:txBody>
      </p:sp>
    </p:spTree>
    <p:extLst>
      <p:ext uri="{BB962C8B-B14F-4D97-AF65-F5344CB8AC3E}">
        <p14:creationId xmlns:p14="http://schemas.microsoft.com/office/powerpoint/2010/main" val="110582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45000" y="845898"/>
            <a:ext cx="59235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45007" y="3596137"/>
            <a:ext cx="5923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848700" y="1727250"/>
            <a:ext cx="74466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1912050" y="3451050"/>
            <a:ext cx="5319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0" name="Google Shape;80;p11"/>
          <p:cNvGrpSpPr/>
          <p:nvPr/>
        </p:nvGrpSpPr>
        <p:grpSpPr>
          <a:xfrm>
            <a:off x="251575" y="260788"/>
            <a:ext cx="579625" cy="557161"/>
            <a:chOff x="304275" y="275275"/>
            <a:chExt cx="579625" cy="557161"/>
          </a:xfrm>
        </p:grpSpPr>
        <p:sp>
          <p:nvSpPr>
            <p:cNvPr id="81" name="Google Shape;81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11"/>
          <p:cNvGrpSpPr/>
          <p:nvPr/>
        </p:nvGrpSpPr>
        <p:grpSpPr>
          <a:xfrm>
            <a:off x="8484225" y="260788"/>
            <a:ext cx="355063" cy="557161"/>
            <a:chOff x="304275" y="275275"/>
            <a:chExt cx="355063" cy="557161"/>
          </a:xfrm>
        </p:grpSpPr>
        <p:sp>
          <p:nvSpPr>
            <p:cNvPr id="91" name="Google Shape;91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952500" y="543325"/>
            <a:ext cx="61389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399" y="3066863"/>
            <a:ext cx="3210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4956825" y="-672524"/>
            <a:ext cx="4996800" cy="4996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5400000">
            <a:off x="8229016" y="2466531"/>
            <a:ext cx="896100" cy="206100"/>
            <a:chOff x="5733519" y="960358"/>
            <a:chExt cx="896100" cy="206100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1" name="Google Shape;21;p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" name="Google Shape;23;p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4" name="Google Shape;24;p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13275" y="1927700"/>
            <a:ext cx="7717500" cy="2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170166" y="152606"/>
            <a:ext cx="896100" cy="206100"/>
            <a:chOff x="5733519" y="960358"/>
            <a:chExt cx="896100" cy="206100"/>
          </a:xfrm>
        </p:grpSpPr>
        <p:grpSp>
          <p:nvGrpSpPr>
            <p:cNvPr id="36" name="Google Shape;36;p4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" name="Google Shape;42;p4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43" name="Google Shape;43;p4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4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287363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287363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3"/>
          </p:nvPr>
        </p:nvSpPr>
        <p:spPr>
          <a:xfrm>
            <a:off x="4896828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896828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1015103" y="-1130775"/>
            <a:ext cx="1784400" cy="17844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8709300" y="4741650"/>
            <a:ext cx="355063" cy="343836"/>
            <a:chOff x="8709300" y="4489900"/>
            <a:chExt cx="355063" cy="343836"/>
          </a:xfrm>
        </p:grpSpPr>
        <p:sp>
          <p:nvSpPr>
            <p:cNvPr id="59" name="Google Shape;59;p6"/>
            <p:cNvSpPr/>
            <p:nvPr/>
          </p:nvSpPr>
          <p:spPr>
            <a:xfrm>
              <a:off x="8709300" y="4489900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8933863" y="4489900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709300" y="47032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933863" y="47032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273525" y="1150500"/>
            <a:ext cx="3990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1273525" y="1889400"/>
            <a:ext cx="39900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600300" y="1094100"/>
            <a:ext cx="59436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1551950" y="2243500"/>
            <a:ext cx="6040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1551950" y="3074800"/>
            <a:ext cx="6040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335023" y="2719550"/>
            <a:ext cx="21060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5781675" y="4210050"/>
            <a:ext cx="3683700" cy="147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2245000" y="845898"/>
            <a:ext cx="59235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What</a:t>
            </a:r>
            <a:r>
              <a:rPr lang="en">
                <a:solidFill>
                  <a:srgbClr val="97ACDE"/>
                </a:solidFill>
              </a:rPr>
              <a:t> is the effect of cinema camera on film festival performance?</a:t>
            </a:r>
            <a:endParaRPr lang="en-US"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2245007" y="3520497"/>
            <a:ext cx="5923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Team members: Karl Leung, Belinda Poh, </a:t>
            </a:r>
            <a:endParaRPr lang="en-US"/>
          </a:p>
          <a:p>
            <a:pPr marL="0" indent="0"/>
            <a:r>
              <a:rPr lang="en"/>
              <a:t>Juliette Belley, Omar </a:t>
            </a:r>
            <a:r>
              <a:rPr lang="en" err="1"/>
              <a:t>Abouelmagd</a:t>
            </a:r>
          </a:p>
          <a:p>
            <a:pPr marL="0" indent="0"/>
            <a:endParaRPr lang="en"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111" name="Google Shape;111;p1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5"/>
          <p:cNvSpPr/>
          <p:nvPr/>
        </p:nvSpPr>
        <p:spPr>
          <a:xfrm>
            <a:off x="-786862" y="1116800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137304" y="1080498"/>
            <a:ext cx="1645688" cy="2171872"/>
            <a:chOff x="683950" y="1497553"/>
            <a:chExt cx="701636" cy="925974"/>
          </a:xfrm>
        </p:grpSpPr>
        <p:sp>
          <p:nvSpPr>
            <p:cNvPr id="122" name="Google Shape;122;p15"/>
            <p:cNvSpPr/>
            <p:nvPr/>
          </p:nvSpPr>
          <p:spPr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017986" y="2130213"/>
              <a:ext cx="123066" cy="229688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83950" y="1497553"/>
              <a:ext cx="692871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90603" y="1792370"/>
              <a:ext cx="223226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5"/>
          <p:cNvGrpSpPr/>
          <p:nvPr/>
        </p:nvGrpSpPr>
        <p:grpSpPr>
          <a:xfrm>
            <a:off x="744835" y="2956591"/>
            <a:ext cx="1241789" cy="734416"/>
            <a:chOff x="942970" y="2297423"/>
            <a:chExt cx="529434" cy="313117"/>
          </a:xfrm>
        </p:grpSpPr>
        <p:sp>
          <p:nvSpPr>
            <p:cNvPr id="141" name="Google Shape;141;p15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5"/>
          <p:cNvGrpSpPr/>
          <p:nvPr/>
        </p:nvGrpSpPr>
        <p:grpSpPr>
          <a:xfrm>
            <a:off x="1737280" y="2834515"/>
            <a:ext cx="433388" cy="242580"/>
            <a:chOff x="1366097" y="2245375"/>
            <a:chExt cx="184774" cy="103424"/>
          </a:xfrm>
        </p:grpSpPr>
        <p:sp>
          <p:nvSpPr>
            <p:cNvPr id="211" name="Google Shape;211;p15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5"/>
          <p:cNvGrpSpPr/>
          <p:nvPr/>
        </p:nvGrpSpPr>
        <p:grpSpPr>
          <a:xfrm>
            <a:off x="2355090" y="4167088"/>
            <a:ext cx="579625" cy="130500"/>
            <a:chOff x="304275" y="275275"/>
            <a:chExt cx="579625" cy="130500"/>
          </a:xfrm>
        </p:grpSpPr>
        <p:sp>
          <p:nvSpPr>
            <p:cNvPr id="215" name="Google Shape;215;p1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5"/>
          <p:cNvSpPr/>
          <p:nvPr/>
        </p:nvSpPr>
        <p:spPr>
          <a:xfrm>
            <a:off x="363900" y="4337947"/>
            <a:ext cx="349500" cy="397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1447900" y="339275"/>
            <a:ext cx="1772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DATA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3465250" y="4442725"/>
            <a:ext cx="189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</a:rPr>
              <a:t>PROGRAMME</a:t>
            </a:r>
          </a:p>
        </p:txBody>
      </p:sp>
      <p:pic>
        <p:nvPicPr>
          <p:cNvPr id="2" name="Picture 1" descr="Old cinema camera pop art Royalty Free ...">
            <a:extLst>
              <a:ext uri="{FF2B5EF4-FFF2-40B4-BE49-F238E27FC236}">
                <a16:creationId xmlns:a16="http://schemas.microsoft.com/office/drawing/2014/main" id="{71570C73-8087-69EE-5173-5EA9040EE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485" y="3302318"/>
            <a:ext cx="1834515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DCB60C-7D0E-6499-C065-420F682255AA}"/>
              </a:ext>
            </a:extLst>
          </p:cNvPr>
          <p:cNvSpPr txBox="1"/>
          <p:nvPr/>
        </p:nvSpPr>
        <p:spPr>
          <a:xfrm>
            <a:off x="868680" y="2063115"/>
            <a:ext cx="740664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FFFF"/>
                </a:solidFill>
                <a:latin typeface="Montserrat"/>
              </a:rPr>
              <a:t>03   Data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5E6C-0098-F015-07E8-9032F2F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5" y="445025"/>
            <a:ext cx="7717500" cy="748225"/>
          </a:xfrm>
        </p:spPr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Descriptive Statistics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F83531-4C10-C751-89AB-94F3734DBAF7}"/>
              </a:ext>
            </a:extLst>
          </p:cNvPr>
          <p:cNvSpPr/>
          <p:nvPr/>
        </p:nvSpPr>
        <p:spPr>
          <a:xfrm>
            <a:off x="822831" y="2696689"/>
            <a:ext cx="7528802" cy="723568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/>
              </a:rPr>
              <a:t>To identify patterns and trends in the dataset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C07F9C-284D-2B78-D514-45B8AA8C4073}"/>
              </a:ext>
            </a:extLst>
          </p:cNvPr>
          <p:cNvSpPr/>
          <p:nvPr/>
        </p:nvSpPr>
        <p:spPr>
          <a:xfrm>
            <a:off x="805881" y="1427443"/>
            <a:ext cx="7533904" cy="1041608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/>
              </a:rPr>
              <a:t>To further understand data and provide a clear, concise summary of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08CFEB-3659-A0D4-707A-65EB92A2843A}"/>
              </a:ext>
            </a:extLst>
          </p:cNvPr>
          <p:cNvSpPr/>
          <p:nvPr/>
        </p:nvSpPr>
        <p:spPr>
          <a:xfrm>
            <a:off x="804252" y="3656635"/>
            <a:ext cx="7533904" cy="730646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/>
              </a:rPr>
              <a:t>Crucial before conducting more complex analyses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5E6C-0098-F015-07E8-9032F2F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5" y="445025"/>
            <a:ext cx="7717500" cy="748225"/>
          </a:xfrm>
        </p:spPr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Festival Camera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B433-4327-3BC5-32BB-CE8D6026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8827" y="1569209"/>
            <a:ext cx="3088642" cy="2652602"/>
          </a:xfrm>
        </p:spPr>
        <p:txBody>
          <a:bodyPr anchor="ctr"/>
          <a:lstStyle/>
          <a:p>
            <a:r>
              <a:rPr lang="en-US" sz="2000" err="1">
                <a:latin typeface="Poppins" pitchFamily="2" charset="77"/>
                <a:cs typeface="Poppins" pitchFamily="2" charset="77"/>
              </a:rPr>
              <a:t>ArriCam</a:t>
            </a:r>
            <a:r>
              <a:rPr lang="en-US" sz="2000">
                <a:latin typeface="Poppins" pitchFamily="2" charset="77"/>
                <a:cs typeface="Poppins" pitchFamily="2" charset="77"/>
              </a:rPr>
              <a:t> Lite Camera shows a visible dominance</a:t>
            </a:r>
          </a:p>
          <a:p>
            <a:endParaRPr lang="en-US" sz="2000">
              <a:latin typeface="Poppins" pitchFamily="2" charset="77"/>
              <a:cs typeface="Poppins" pitchFamily="2" charset="77"/>
            </a:endParaRPr>
          </a:p>
          <a:p>
            <a:r>
              <a:rPr lang="en-US" sz="2000">
                <a:latin typeface="Poppins" pitchFamily="2" charset="77"/>
                <a:cs typeface="Poppins" pitchFamily="2" charset="77"/>
              </a:rPr>
              <a:t>Top 5 Cameras are of </a:t>
            </a:r>
            <a:r>
              <a:rPr lang="en-US" sz="2000" err="1">
                <a:latin typeface="Poppins" pitchFamily="2" charset="77"/>
                <a:cs typeface="Poppins" pitchFamily="2" charset="77"/>
              </a:rPr>
              <a:t>Arri</a:t>
            </a:r>
            <a:r>
              <a:rPr lang="en-US" sz="2000">
                <a:latin typeface="Poppins" pitchFamily="2" charset="77"/>
                <a:cs typeface="Poppins" pitchFamily="2" charset="77"/>
              </a:rPr>
              <a:t> with only 1 Panavision</a:t>
            </a:r>
          </a:p>
        </p:txBody>
      </p:sp>
      <p:pic>
        <p:nvPicPr>
          <p:cNvPr id="15" name="Picture 14" descr="A graph of a number of cameras&#10;&#10;Description automatically generated">
            <a:extLst>
              <a:ext uri="{FF2B5EF4-FFF2-40B4-BE49-F238E27FC236}">
                <a16:creationId xmlns:a16="http://schemas.microsoft.com/office/drawing/2014/main" id="{F8512DFE-CC16-2B82-C9AE-4DB519C9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31" y="1261773"/>
            <a:ext cx="4201160" cy="31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2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5E6C-0098-F015-07E8-9032F2F7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5" y="445025"/>
            <a:ext cx="7717500" cy="748225"/>
          </a:xfrm>
        </p:spPr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Festival Camera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B433-4327-3BC5-32BB-CE8D6026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8827" y="1367624"/>
            <a:ext cx="3088642" cy="3045019"/>
          </a:xfrm>
        </p:spPr>
        <p:txBody>
          <a:bodyPr anchor="ctr"/>
          <a:lstStyle/>
          <a:p>
            <a:r>
              <a:rPr lang="en-US" sz="2000" err="1">
                <a:latin typeface="Poppins" pitchFamily="2" charset="77"/>
                <a:cs typeface="Poppins" pitchFamily="2" charset="77"/>
              </a:rPr>
              <a:t>Arri</a:t>
            </a:r>
            <a:r>
              <a:rPr lang="en-US" sz="2000">
                <a:latin typeface="Poppins" pitchFamily="2" charset="77"/>
                <a:cs typeface="Poppins" pitchFamily="2" charset="77"/>
              </a:rPr>
              <a:t> brand dominates the film festival circuit</a:t>
            </a:r>
          </a:p>
          <a:p>
            <a:endParaRPr lang="en-US" sz="2000">
              <a:latin typeface="Poppins" pitchFamily="2" charset="77"/>
              <a:cs typeface="Poppins" pitchFamily="2" charset="77"/>
            </a:endParaRPr>
          </a:p>
          <a:p>
            <a:r>
              <a:rPr lang="en-US" sz="2000">
                <a:latin typeface="Poppins" pitchFamily="2" charset="77"/>
                <a:cs typeface="Poppins" pitchFamily="2" charset="77"/>
              </a:rPr>
              <a:t>Panavision in somewhat close competition</a:t>
            </a:r>
          </a:p>
        </p:txBody>
      </p:sp>
      <p:pic>
        <p:nvPicPr>
          <p:cNvPr id="6" name="Picture 5" descr="A graph of a number of brands&#10;&#10;Description automatically generated">
            <a:extLst>
              <a:ext uri="{FF2B5EF4-FFF2-40B4-BE49-F238E27FC236}">
                <a16:creationId xmlns:a16="http://schemas.microsoft.com/office/drawing/2014/main" id="{91552B0E-FCAE-0D45-987C-FC8AAF01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31" y="1193250"/>
            <a:ext cx="4419931" cy="33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8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B433-4327-3BC5-32BB-CE8D6026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8827" y="1367624"/>
            <a:ext cx="3088642" cy="3045019"/>
          </a:xfrm>
        </p:spPr>
        <p:txBody>
          <a:bodyPr anchor="ctr"/>
          <a:lstStyle/>
          <a:p>
            <a:r>
              <a:rPr lang="en-US" sz="2000" err="1">
                <a:latin typeface="Poppins" pitchFamily="2" charset="77"/>
                <a:cs typeface="Poppins" pitchFamily="2" charset="77"/>
              </a:rPr>
              <a:t>Arricam</a:t>
            </a:r>
            <a:r>
              <a:rPr lang="en-US" sz="2000">
                <a:latin typeface="Poppins" pitchFamily="2" charset="77"/>
                <a:cs typeface="Poppins" pitchFamily="2" charset="77"/>
              </a:rPr>
              <a:t> Lite Model most awarded camera</a:t>
            </a:r>
          </a:p>
          <a:p>
            <a:endParaRPr lang="en-US" sz="2000">
              <a:latin typeface="Poppins" pitchFamily="2" charset="77"/>
              <a:cs typeface="Poppins" pitchFamily="2" charset="77"/>
            </a:endParaRPr>
          </a:p>
          <a:p>
            <a:r>
              <a:rPr lang="en-US" sz="2000">
                <a:latin typeface="Poppins" pitchFamily="2" charset="77"/>
                <a:cs typeface="Poppins" pitchFamily="2" charset="77"/>
              </a:rPr>
              <a:t>Panavision in very close competition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D9C0EC-C55A-5987-EB33-7747B719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Festival Camera Data</a:t>
            </a:r>
          </a:p>
        </p:txBody>
      </p:sp>
      <p:pic>
        <p:nvPicPr>
          <p:cNvPr id="10" name="Picture 9" descr="A graph of different cameras&#10;&#10;Description automatically generated">
            <a:extLst>
              <a:ext uri="{FF2B5EF4-FFF2-40B4-BE49-F238E27FC236}">
                <a16:creationId xmlns:a16="http://schemas.microsoft.com/office/drawing/2014/main" id="{CAEBD393-2D44-C6D8-D062-390013C6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31" y="1192695"/>
            <a:ext cx="4537101" cy="34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0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B433-4327-3BC5-32BB-CE8D6026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8827" y="1367624"/>
            <a:ext cx="3088642" cy="3045019"/>
          </a:xfrm>
        </p:spPr>
        <p:txBody>
          <a:bodyPr anchor="ctr"/>
          <a:lstStyle/>
          <a:p>
            <a:r>
              <a:rPr lang="en-US" sz="2000">
                <a:latin typeface="Poppins" pitchFamily="2" charset="77"/>
                <a:cs typeface="Poppins" pitchFamily="2" charset="77"/>
              </a:rPr>
              <a:t>ARRI brand still dominating by wins</a:t>
            </a:r>
          </a:p>
          <a:p>
            <a:endParaRPr lang="en-US" sz="2000">
              <a:latin typeface="Poppins" pitchFamily="2" charset="77"/>
              <a:cs typeface="Poppins" pitchFamily="2" charset="77"/>
            </a:endParaRPr>
          </a:p>
          <a:p>
            <a:r>
              <a:rPr lang="en-US" sz="2000">
                <a:latin typeface="Poppins" pitchFamily="2" charset="77"/>
                <a:cs typeface="Poppins" pitchFamily="2" charset="77"/>
              </a:rPr>
              <a:t>Panavision still in very close competition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D9C0EC-C55A-5987-EB33-7747B719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Festival Camera Data</a:t>
            </a:r>
          </a:p>
        </p:txBody>
      </p:sp>
      <p:pic>
        <p:nvPicPr>
          <p:cNvPr id="4" name="Picture 3" descr="A graph of a number of brands&#10;&#10;Description automatically generated">
            <a:extLst>
              <a:ext uri="{FF2B5EF4-FFF2-40B4-BE49-F238E27FC236}">
                <a16:creationId xmlns:a16="http://schemas.microsoft.com/office/drawing/2014/main" id="{F7CDDDAA-6D4D-85B0-A04C-1823D433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31" y="1188719"/>
            <a:ext cx="4537102" cy="34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0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B433-4327-3BC5-32BB-CE8D6026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8827" y="1367624"/>
            <a:ext cx="3088642" cy="3045019"/>
          </a:xfrm>
        </p:spPr>
        <p:txBody>
          <a:bodyPr anchor="ctr"/>
          <a:lstStyle/>
          <a:p>
            <a:r>
              <a:rPr lang="en-US" sz="2000">
                <a:latin typeface="Poppins" pitchFamily="2" charset="77"/>
                <a:cs typeface="Poppins" pitchFamily="2" charset="77"/>
              </a:rPr>
              <a:t>Panavision Cameras are more frequent in awards</a:t>
            </a:r>
          </a:p>
          <a:p>
            <a:endParaRPr lang="en-US" sz="2000">
              <a:latin typeface="Poppins" pitchFamily="2" charset="77"/>
              <a:cs typeface="Poppins" pitchFamily="2" charset="77"/>
            </a:endParaRPr>
          </a:p>
          <a:p>
            <a:r>
              <a:rPr lang="en-US" sz="2000">
                <a:latin typeface="Poppins" pitchFamily="2" charset="77"/>
                <a:cs typeface="Poppins" pitchFamily="2" charset="77"/>
              </a:rPr>
              <a:t>ARRICAM models are still frequent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D9C0EC-C55A-5987-EB33-7747B719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Awards Camera Data</a:t>
            </a:r>
          </a:p>
        </p:txBody>
      </p:sp>
      <p:pic>
        <p:nvPicPr>
          <p:cNvPr id="5" name="Picture 4" descr="A graph of a number of cameras&#10;&#10;Description automatically generated">
            <a:extLst>
              <a:ext uri="{FF2B5EF4-FFF2-40B4-BE49-F238E27FC236}">
                <a16:creationId xmlns:a16="http://schemas.microsoft.com/office/drawing/2014/main" id="{98358FB6-ADF7-BC2B-A543-B57CB923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30" y="1223895"/>
            <a:ext cx="4527751" cy="33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7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B433-4327-3BC5-32BB-CE8D6026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8827" y="1367624"/>
            <a:ext cx="3088642" cy="3045019"/>
          </a:xfrm>
        </p:spPr>
        <p:txBody>
          <a:bodyPr anchor="ctr"/>
          <a:lstStyle/>
          <a:p>
            <a:r>
              <a:rPr lang="en-US" sz="2000">
                <a:latin typeface="Poppins" pitchFamily="2" charset="77"/>
                <a:cs typeface="Poppins" pitchFamily="2" charset="77"/>
              </a:rPr>
              <a:t>Panavision brands are more frequent in awards</a:t>
            </a:r>
          </a:p>
          <a:p>
            <a:endParaRPr lang="en-US" sz="2000">
              <a:latin typeface="Poppins" pitchFamily="2" charset="77"/>
              <a:cs typeface="Poppins" pitchFamily="2" charset="77"/>
            </a:endParaRPr>
          </a:p>
          <a:p>
            <a:r>
              <a:rPr lang="en-US" sz="2000">
                <a:latin typeface="Poppins" pitchFamily="2" charset="77"/>
                <a:cs typeface="Poppins" pitchFamily="2" charset="77"/>
              </a:rPr>
              <a:t>ARRI brand maintaining the 2</a:t>
            </a:r>
            <a:r>
              <a:rPr lang="en-US" sz="2000" baseline="30000">
                <a:latin typeface="Poppins" pitchFamily="2" charset="77"/>
                <a:cs typeface="Poppins" pitchFamily="2" charset="77"/>
              </a:rPr>
              <a:t>nd</a:t>
            </a:r>
            <a:r>
              <a:rPr lang="en-US" sz="2000">
                <a:latin typeface="Poppins" pitchFamily="2" charset="77"/>
                <a:cs typeface="Poppins" pitchFamily="2" charset="77"/>
              </a:rPr>
              <a:t> most frequent brand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D9C0EC-C55A-5987-EB33-7747B719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Awards Camera Data</a:t>
            </a:r>
          </a:p>
        </p:txBody>
      </p:sp>
      <p:pic>
        <p:nvPicPr>
          <p:cNvPr id="4" name="Picture 3" descr="A graph of a number of cameras&#10;&#10;Description automatically generated">
            <a:extLst>
              <a:ext uri="{FF2B5EF4-FFF2-40B4-BE49-F238E27FC236}">
                <a16:creationId xmlns:a16="http://schemas.microsoft.com/office/drawing/2014/main" id="{4FB96064-7133-DEAE-0C4A-6BC3E540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8" y="1218308"/>
            <a:ext cx="4458199" cy="33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8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B433-4327-3BC5-32BB-CE8D6026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8827" y="1367624"/>
            <a:ext cx="3088642" cy="3045019"/>
          </a:xfrm>
        </p:spPr>
        <p:txBody>
          <a:bodyPr anchor="ctr"/>
          <a:lstStyle/>
          <a:p>
            <a:r>
              <a:rPr lang="en-US" sz="2000">
                <a:latin typeface="Poppins" pitchFamily="2" charset="77"/>
                <a:cs typeface="Poppins" pitchFamily="2" charset="77"/>
              </a:rPr>
              <a:t>Panavision cameras overshadow other models</a:t>
            </a:r>
          </a:p>
          <a:p>
            <a:endParaRPr lang="en-US" sz="2000">
              <a:latin typeface="Poppins" pitchFamily="2" charset="77"/>
              <a:cs typeface="Poppins" pitchFamily="2" charset="77"/>
            </a:endParaRPr>
          </a:p>
          <a:p>
            <a:r>
              <a:rPr lang="en-US" sz="2000">
                <a:latin typeface="Poppins" pitchFamily="2" charset="77"/>
                <a:cs typeface="Poppins" pitchFamily="2" charset="77"/>
              </a:rPr>
              <a:t>ARRI cameras gathering less wins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D9C0EC-C55A-5987-EB33-7747B719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Awards Camera Data</a:t>
            </a:r>
          </a:p>
        </p:txBody>
      </p:sp>
      <p:pic>
        <p:nvPicPr>
          <p:cNvPr id="5" name="Picture 4" descr="A graph of a number of cameras&#10;&#10;Description automatically generated">
            <a:extLst>
              <a:ext uri="{FF2B5EF4-FFF2-40B4-BE49-F238E27FC236}">
                <a16:creationId xmlns:a16="http://schemas.microsoft.com/office/drawing/2014/main" id="{A6BA7E94-939B-CBBC-828C-4CBA557C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8" y="1218307"/>
            <a:ext cx="4458199" cy="33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6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B433-4327-3BC5-32BB-CE8D6026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8827" y="1367624"/>
            <a:ext cx="3088642" cy="3045019"/>
          </a:xfrm>
        </p:spPr>
        <p:txBody>
          <a:bodyPr anchor="ctr"/>
          <a:lstStyle/>
          <a:p>
            <a:r>
              <a:rPr lang="en-US" sz="2000">
                <a:latin typeface="Poppins" pitchFamily="2" charset="77"/>
                <a:cs typeface="Poppins" pitchFamily="2" charset="77"/>
              </a:rPr>
              <a:t>Panavision brand has racked up the most wins</a:t>
            </a:r>
          </a:p>
          <a:p>
            <a:endParaRPr lang="en-US" sz="2000">
              <a:latin typeface="Poppins" pitchFamily="2" charset="77"/>
              <a:cs typeface="Poppins" pitchFamily="2" charset="77"/>
            </a:endParaRPr>
          </a:p>
          <a:p>
            <a:r>
              <a:rPr lang="en-US" sz="2000">
                <a:latin typeface="Poppins" pitchFamily="2" charset="77"/>
                <a:cs typeface="Poppins" pitchFamily="2" charset="77"/>
              </a:rPr>
              <a:t>ARRI brand in 2</a:t>
            </a:r>
            <a:r>
              <a:rPr lang="en-US" sz="2000" baseline="30000">
                <a:latin typeface="Poppins" pitchFamily="2" charset="77"/>
                <a:cs typeface="Poppins" pitchFamily="2" charset="77"/>
              </a:rPr>
              <a:t>nd</a:t>
            </a:r>
            <a:r>
              <a:rPr lang="en-US" sz="2000">
                <a:latin typeface="Poppins" pitchFamily="2" charset="77"/>
                <a:cs typeface="Poppins" pitchFamily="2" charset="77"/>
              </a:rPr>
              <a:t> place, followed by other camera brands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D9C0EC-C55A-5987-EB33-7747B719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Awards Camera Data</a:t>
            </a:r>
          </a:p>
        </p:txBody>
      </p:sp>
      <p:pic>
        <p:nvPicPr>
          <p:cNvPr id="4" name="Picture 3" descr="A graph of a number of cameras&#10;&#10;Description automatically generated">
            <a:extLst>
              <a:ext uri="{FF2B5EF4-FFF2-40B4-BE49-F238E27FC236}">
                <a16:creationId xmlns:a16="http://schemas.microsoft.com/office/drawing/2014/main" id="{A8C386F7-AC94-C9DF-BE79-AE08DFFC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8" y="1218306"/>
            <a:ext cx="4458200" cy="3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DCB60C-7D0E-6499-C065-420F682255AA}"/>
              </a:ext>
            </a:extLst>
          </p:cNvPr>
          <p:cNvSpPr txBox="1"/>
          <p:nvPr/>
        </p:nvSpPr>
        <p:spPr>
          <a:xfrm>
            <a:off x="1137285" y="2063115"/>
            <a:ext cx="686943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FFFF"/>
                </a:solidFill>
                <a:latin typeface="Montserrat"/>
              </a:rPr>
              <a:t>01   Introduction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DCB60C-7D0E-6499-C065-420F682255AA}"/>
              </a:ext>
            </a:extLst>
          </p:cNvPr>
          <p:cNvSpPr txBox="1"/>
          <p:nvPr/>
        </p:nvSpPr>
        <p:spPr>
          <a:xfrm>
            <a:off x="862965" y="2063115"/>
            <a:ext cx="74180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FFFF"/>
                </a:solidFill>
                <a:latin typeface="Montserrat"/>
              </a:rPr>
              <a:t>04   Methodology</a:t>
            </a:r>
          </a:p>
        </p:txBody>
      </p:sp>
    </p:spTree>
    <p:extLst>
      <p:ext uri="{BB962C8B-B14F-4D97-AF65-F5344CB8AC3E}">
        <p14:creationId xmlns:p14="http://schemas.microsoft.com/office/powerpoint/2010/main" val="100032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C2-CAD6-F631-3F34-E8EFCAF1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5" y="445025"/>
            <a:ext cx="7717500" cy="848091"/>
          </a:xfrm>
        </p:spPr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Regression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8A8D9-747F-F709-C465-B0FAA984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75" y="1379527"/>
            <a:ext cx="7717500" cy="2386800"/>
          </a:xfrm>
        </p:spPr>
        <p:txBody>
          <a:bodyPr/>
          <a:lstStyle/>
          <a:p>
            <a:r>
              <a:rPr lang="en-US" sz="2400">
                <a:latin typeface="Arial"/>
              </a:rPr>
              <a:t>Include different numbers of variables and interactive variables into regression models</a:t>
            </a:r>
          </a:p>
          <a:p>
            <a:endParaRPr lang="en-US" sz="2400">
              <a:latin typeface="Arial"/>
            </a:endParaRPr>
          </a:p>
          <a:p>
            <a:r>
              <a:rPr lang="en-US" sz="2400">
                <a:latin typeface="Arial"/>
              </a:rPr>
              <a:t>Identify the relationships between different independent and dependent variables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1761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DCB60C-7D0E-6499-C065-420F682255AA}"/>
              </a:ext>
            </a:extLst>
          </p:cNvPr>
          <p:cNvSpPr txBox="1"/>
          <p:nvPr/>
        </p:nvSpPr>
        <p:spPr>
          <a:xfrm>
            <a:off x="2183130" y="2063115"/>
            <a:ext cx="477774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FFFF"/>
                </a:solidFill>
                <a:latin typeface="Montserrat"/>
              </a:rPr>
              <a:t>05   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0129-01F2-0D74-D01C-AFCB5F4D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5" y="445025"/>
            <a:ext cx="7717500" cy="678974"/>
          </a:xfrm>
        </p:spPr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Model 1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7A02-28CB-7326-1A25-50C52CD73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75" y="1257062"/>
            <a:ext cx="7717500" cy="3436493"/>
          </a:xfrm>
        </p:spPr>
        <p:txBody>
          <a:bodyPr/>
          <a:lstStyle/>
          <a:p>
            <a:r>
              <a:rPr lang="en-US" sz="2000" dirty="0">
                <a:latin typeface="Arial"/>
              </a:rPr>
              <a:t>Regression using camera models to predict if the film won a film festival for more than one category:</a:t>
            </a:r>
            <a:endParaRPr lang="en-US" sz="2000" dirty="0"/>
          </a:p>
          <a:p>
            <a:pPr lvl="1"/>
            <a:r>
              <a:rPr lang="en-US" sz="2000" dirty="0">
                <a:latin typeface="Arial"/>
              </a:rPr>
              <a:t>Only three cameras yielded statistically significant results (p &lt;= 0.05)</a:t>
            </a:r>
          </a:p>
          <a:p>
            <a:pPr lvl="2"/>
            <a:r>
              <a:rPr lang="en-US" sz="2000" dirty="0">
                <a:latin typeface="Arial"/>
              </a:rPr>
              <a:t>Sony H, ZEISS Compact Prime CP.2 Super Speed Lenses, SLZ11 Lenses</a:t>
            </a:r>
          </a:p>
          <a:p>
            <a:pPr lvl="2"/>
            <a:r>
              <a:rPr lang="en-US" sz="2000" dirty="0">
                <a:latin typeface="Arial"/>
              </a:rPr>
              <a:t>However, all the films using these three camera models were nominated in more than one category (</a:t>
            </a:r>
            <a:r>
              <a:rPr lang="en-US" sz="2000" dirty="0">
                <a:latin typeface="Arial"/>
                <a:cs typeface="Arial"/>
              </a:rPr>
              <a:t>Coefficient 1.000)</a:t>
            </a:r>
            <a:endParaRPr lang="en-US" sz="2000">
              <a:solidFill>
                <a:srgbClr val="D5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1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72B9-0965-7A59-6DE9-E2F9D299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5" y="445025"/>
            <a:ext cx="7717500" cy="77811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Model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9D79-4317-E338-6EDA-81277647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75" y="1227905"/>
            <a:ext cx="7717500" cy="3004952"/>
          </a:xfrm>
        </p:spPr>
        <p:txBody>
          <a:bodyPr/>
          <a:lstStyle/>
          <a:p>
            <a:r>
              <a:rPr lang="en-US" sz="1900">
                <a:latin typeface="Arial"/>
              </a:rPr>
              <a:t>Split the linear regression results by the prestige level of each film</a:t>
            </a:r>
          </a:p>
          <a:p>
            <a:pPr lvl="1"/>
            <a:r>
              <a:rPr lang="en-US" sz="1900">
                <a:latin typeface="Arial"/>
              </a:rPr>
              <a:t>Low, Medium, High</a:t>
            </a:r>
          </a:p>
          <a:p>
            <a:pPr lvl="1"/>
            <a:r>
              <a:rPr lang="en-US" sz="1900">
                <a:latin typeface="Arial"/>
              </a:rPr>
              <a:t>Cameras that affected the possibility of getting nominated for more than one category the most for films with different prestige levels</a:t>
            </a:r>
          </a:p>
          <a:p>
            <a:pPr lvl="1"/>
            <a:r>
              <a:rPr lang="en-US" sz="1900">
                <a:latin typeface="Arial"/>
              </a:rPr>
              <a:t>Low: </a:t>
            </a:r>
            <a:r>
              <a:rPr lang="en-US" sz="1900" err="1">
                <a:latin typeface="Arial"/>
                <a:cs typeface="Arial"/>
              </a:rPr>
              <a:t>Arriflex</a:t>
            </a:r>
            <a:r>
              <a:rPr lang="en-US" sz="1900">
                <a:latin typeface="Arial"/>
                <a:cs typeface="Arial"/>
              </a:rPr>
              <a:t> 435 (Coefficient 0.833), Leitz M 0.8 lenses (Coefficient 0.833), Sony </a:t>
            </a:r>
            <a:r>
              <a:rPr lang="en-US" sz="1900" err="1">
                <a:latin typeface="Arial"/>
                <a:cs typeface="Arial"/>
              </a:rPr>
              <a:t>CineAlta</a:t>
            </a:r>
            <a:r>
              <a:rPr lang="en-US" sz="1900">
                <a:latin typeface="Arial"/>
                <a:cs typeface="Arial"/>
              </a:rPr>
              <a:t> HDW-F750 (Coefficient 0.833)</a:t>
            </a:r>
          </a:p>
          <a:p>
            <a:pPr lvl="2"/>
            <a:r>
              <a:rPr lang="en-US" sz="1900">
                <a:latin typeface="Arial"/>
                <a:cs typeface="Arial"/>
              </a:rPr>
              <a:t>These cameras are significantly and positively associated with being nominated for more than one categories</a:t>
            </a:r>
          </a:p>
        </p:txBody>
      </p:sp>
    </p:spTree>
    <p:extLst>
      <p:ext uri="{BB962C8B-B14F-4D97-AF65-F5344CB8AC3E}">
        <p14:creationId xmlns:p14="http://schemas.microsoft.com/office/powerpoint/2010/main" val="1323802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72B9-0965-7A59-6DE9-E2F9D299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5" y="445025"/>
            <a:ext cx="7717500" cy="77811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Model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9D79-4317-E338-6EDA-81277647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75" y="1286221"/>
            <a:ext cx="7717500" cy="3331524"/>
          </a:xfrm>
        </p:spPr>
        <p:txBody>
          <a:bodyPr/>
          <a:lstStyle/>
          <a:p>
            <a:r>
              <a:rPr lang="en-US" sz="1900">
                <a:latin typeface="Arial"/>
                <a:cs typeface="Arial"/>
              </a:rPr>
              <a:t>Medium: Arri (Coefficient -0.898), Red (Coefficient –0.875), Cooke (Coefficient –0.875)</a:t>
            </a:r>
          </a:p>
          <a:p>
            <a:pPr lvl="1"/>
            <a:r>
              <a:rPr lang="en-US" sz="1900">
                <a:latin typeface="Arial"/>
                <a:cs typeface="Arial"/>
              </a:rPr>
              <a:t>Camera models were significantly and negatively associated with being nominated for more than one categories</a:t>
            </a:r>
          </a:p>
          <a:p>
            <a:r>
              <a:rPr lang="en-US" sz="1900">
                <a:latin typeface="Arial"/>
                <a:cs typeface="Arial"/>
              </a:rPr>
              <a:t>High: Sony H (0.923), ARRI Alexa Mini (Coefficient 0.667), </a:t>
            </a:r>
            <a:r>
              <a:rPr lang="en-US" sz="1900" err="1">
                <a:latin typeface="Arial"/>
                <a:cs typeface="Arial"/>
              </a:rPr>
              <a:t>ycam</a:t>
            </a:r>
            <a:r>
              <a:rPr lang="en-US" sz="1900">
                <a:latin typeface="Arial"/>
                <a:cs typeface="Arial"/>
              </a:rPr>
              <a:t> (Coefficient 0.667)</a:t>
            </a:r>
          </a:p>
          <a:p>
            <a:pPr lvl="1"/>
            <a:r>
              <a:rPr lang="en-US" sz="1900">
                <a:latin typeface="Arial"/>
                <a:cs typeface="Arial"/>
              </a:rPr>
              <a:t>Camera models listed are significantly and positively associated with being nominated for more than one categories</a:t>
            </a:r>
          </a:p>
          <a:p>
            <a:r>
              <a:rPr lang="en-US" sz="1900">
                <a:latin typeface="Arial"/>
                <a:cs typeface="Arial"/>
              </a:rPr>
              <a:t>Important for films to consider film's prestige level when choosing a camera</a:t>
            </a:r>
          </a:p>
        </p:txBody>
      </p:sp>
    </p:spTree>
    <p:extLst>
      <p:ext uri="{BB962C8B-B14F-4D97-AF65-F5344CB8AC3E}">
        <p14:creationId xmlns:p14="http://schemas.microsoft.com/office/powerpoint/2010/main" val="2165653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0129-01F2-0D74-D01C-AFCB5F4D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5" y="468352"/>
            <a:ext cx="7717500" cy="67897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Model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7A02-28CB-7326-1A25-50C52CD73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75" y="1152094"/>
            <a:ext cx="7717500" cy="3570620"/>
          </a:xfrm>
        </p:spPr>
        <p:txBody>
          <a:bodyPr/>
          <a:lstStyle/>
          <a:p>
            <a:r>
              <a:rPr lang="en-US" sz="1900" dirty="0">
                <a:latin typeface="Arial"/>
              </a:rPr>
              <a:t>Regression using camera brand and models to predict if the film got won at film award for more than one category:</a:t>
            </a:r>
          </a:p>
          <a:p>
            <a:pPr lvl="1"/>
            <a:r>
              <a:rPr lang="en-US" sz="1900" dirty="0">
                <a:latin typeface="Arial"/>
              </a:rPr>
              <a:t>More cameras yielded statistically significant results (p &lt;= 0.05)</a:t>
            </a:r>
          </a:p>
          <a:p>
            <a:pPr lvl="2"/>
            <a:r>
              <a:rPr lang="en-US" sz="1900" dirty="0">
                <a:latin typeface="Arial"/>
              </a:rPr>
              <a:t>Leitz M 0.8 Lenses (Coefficient 0.904), Sony H (Coefficient 0.873), ZEISS Compact Prime CP .2 Super Speed Lenses (0.484)</a:t>
            </a:r>
          </a:p>
          <a:p>
            <a:pPr lvl="2"/>
            <a:r>
              <a:rPr lang="en-US" sz="1900" dirty="0">
                <a:latin typeface="Arial"/>
              </a:rPr>
              <a:t>These camera models are significantly positively associated to being nominated in more than one categories</a:t>
            </a:r>
          </a:p>
          <a:p>
            <a:pPr lvl="2"/>
            <a:r>
              <a:rPr lang="en-US" sz="1900" dirty="0">
                <a:latin typeface="Arial"/>
              </a:rPr>
              <a:t>However, most of the cameras that were significantly positively associated to being nominated is from ZEISS</a:t>
            </a:r>
            <a:endParaRPr lang="en-US" sz="1900">
              <a:solidFill>
                <a:srgbClr val="D5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DCB60C-7D0E-6499-C065-420F682255AA}"/>
              </a:ext>
            </a:extLst>
          </p:cNvPr>
          <p:cNvSpPr txBox="1"/>
          <p:nvPr/>
        </p:nvSpPr>
        <p:spPr>
          <a:xfrm>
            <a:off x="1411605" y="2063115"/>
            <a:ext cx="632079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FFFF"/>
                </a:solidFill>
                <a:latin typeface="Montserrat"/>
              </a:rPr>
              <a:t>06   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3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B908-61B9-FC4B-11C6-1A9FD68E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75" y="264244"/>
            <a:ext cx="7717500" cy="818933"/>
          </a:xfrm>
        </p:spPr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Conclusion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93E3E-B716-A565-5FEC-65621823A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75" y="1087946"/>
            <a:ext cx="7717500" cy="3798053"/>
          </a:xfrm>
        </p:spPr>
        <p:txBody>
          <a:bodyPr/>
          <a:lstStyle/>
          <a:p>
            <a:r>
              <a:rPr lang="en-US" sz="1900">
                <a:latin typeface="Arial"/>
              </a:rPr>
              <a:t>Utilized descriptive statistics and regression to evaluate the impact of film camera choice on film festival nominations</a:t>
            </a:r>
          </a:p>
          <a:p>
            <a:r>
              <a:rPr lang="en-US" sz="1900">
                <a:latin typeface="Arial"/>
              </a:rPr>
              <a:t>Analysis highlighted the importance of using high-quality film equipment</a:t>
            </a:r>
          </a:p>
          <a:p>
            <a:pPr lvl="1"/>
            <a:r>
              <a:rPr lang="en-US" sz="1900">
                <a:latin typeface="Arial"/>
              </a:rPr>
              <a:t>Film camera choice could increase the possibility of being nominated</a:t>
            </a:r>
          </a:p>
          <a:p>
            <a:pPr lvl="1"/>
            <a:r>
              <a:rPr lang="en-US" sz="1900">
                <a:latin typeface="Arial"/>
              </a:rPr>
              <a:t>Elevates visual aesthetics and storytelling capabilities of films</a:t>
            </a:r>
          </a:p>
          <a:p>
            <a:pPr lvl="1"/>
            <a:r>
              <a:rPr lang="en-US" sz="1900">
                <a:latin typeface="Arial"/>
                <a:cs typeface="Arial"/>
              </a:rPr>
              <a:t>Enhances cinematic experience</a:t>
            </a:r>
          </a:p>
          <a:p>
            <a:r>
              <a:rPr lang="en-US" sz="1900">
                <a:latin typeface="Arial"/>
                <a:cs typeface="Arial"/>
              </a:rPr>
              <a:t>Maximize chances of achieving favorable outcomes in film festivals</a:t>
            </a:r>
          </a:p>
          <a:p>
            <a:pPr lvl="1"/>
            <a:r>
              <a:rPr lang="en-US" sz="1900">
                <a:latin typeface="Arial"/>
                <a:cs typeface="Arial"/>
              </a:rPr>
              <a:t>Prioritize cinema cameras</a:t>
            </a:r>
            <a:endParaRPr lang="en-US" sz="1900">
              <a:latin typeface="Arial"/>
            </a:endParaRPr>
          </a:p>
          <a:p>
            <a:r>
              <a:rPr lang="en-US" sz="1900">
                <a:latin typeface="Arial"/>
                <a:cs typeface="Arial"/>
              </a:rPr>
              <a:t>Enhance artistic merit and resonate more positively with festival audiences</a:t>
            </a:r>
          </a:p>
          <a:p>
            <a:pPr lvl="1"/>
            <a:endParaRPr lang="en-US" sz="1800">
              <a:latin typeface="Arial"/>
              <a:cs typeface="Arial"/>
            </a:endParaRPr>
          </a:p>
          <a:p>
            <a:pPr lvl="1"/>
            <a:endParaRPr lang="en-US" sz="18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30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end">
            <a:extLst>
              <a:ext uri="{FF2B5EF4-FFF2-40B4-BE49-F238E27FC236}">
                <a16:creationId xmlns:a16="http://schemas.microsoft.com/office/drawing/2014/main" id="{35EE53AA-28BB-4D38-EC2A-E0B5A595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465" y="952500"/>
            <a:ext cx="3227070" cy="324421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C6B04A-03B8-6602-98D9-B4C03061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C14F46-1356-D31B-EA43-B97561E563BC}"/>
              </a:ext>
            </a:extLst>
          </p:cNvPr>
          <p:cNvSpPr txBox="1"/>
          <p:nvPr/>
        </p:nvSpPr>
        <p:spPr>
          <a:xfrm>
            <a:off x="697230" y="256767"/>
            <a:ext cx="55649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Fahkwang"/>
                <a:cs typeface="Fahkwang"/>
              </a:rPr>
              <a:t>Film Festival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D4290-1782-422D-22A7-AB4A97D1C27B}"/>
              </a:ext>
            </a:extLst>
          </p:cNvPr>
          <p:cNvSpPr txBox="1"/>
          <p:nvPr/>
        </p:nvSpPr>
        <p:spPr>
          <a:xfrm>
            <a:off x="697230" y="1287391"/>
            <a:ext cx="34290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6"/>
                </a:solidFill>
              </a:rPr>
              <a:t>Organized presentation of films in a screening venue</a:t>
            </a:r>
            <a:endParaRPr lang="en-US">
              <a:solidFill>
                <a:schemeClr val="accent6"/>
              </a:solidFill>
            </a:endParaRPr>
          </a:p>
          <a:p>
            <a:endParaRPr lang="en-US" sz="2000">
              <a:solidFill>
                <a:schemeClr val="accent6"/>
              </a:solidFill>
            </a:endParaRPr>
          </a:p>
          <a:p>
            <a:r>
              <a:rPr lang="en-US" sz="2000">
                <a:solidFill>
                  <a:schemeClr val="accent6"/>
                </a:solidFill>
              </a:rPr>
              <a:t>Different rules in different film festival competition</a:t>
            </a:r>
          </a:p>
          <a:p>
            <a:endParaRPr lang="en-US" sz="2000">
              <a:solidFill>
                <a:schemeClr val="accent6"/>
              </a:solidFill>
            </a:endParaRPr>
          </a:p>
          <a:p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BBC80-F74C-2624-164F-57F09CC32FCF}"/>
              </a:ext>
            </a:extLst>
          </p:cNvPr>
          <p:cNvSpPr txBox="1"/>
          <p:nvPr/>
        </p:nvSpPr>
        <p:spPr>
          <a:xfrm>
            <a:off x="5103495" y="1288120"/>
            <a:ext cx="34290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6"/>
                </a:solidFill>
              </a:rPr>
              <a:t>Medium of cultural exchange</a:t>
            </a:r>
          </a:p>
          <a:p>
            <a:endParaRPr lang="en-US" sz="2000">
              <a:solidFill>
                <a:schemeClr val="accent6"/>
              </a:solidFill>
            </a:endParaRPr>
          </a:p>
          <a:p>
            <a:r>
              <a:rPr lang="en-US" sz="2000">
                <a:solidFill>
                  <a:schemeClr val="accent6"/>
                </a:solidFill>
              </a:rPr>
              <a:t>Toronto Intl Film Festival is the most popular in North America</a:t>
            </a:r>
          </a:p>
          <a:p>
            <a:endParaRPr lang="en-US" sz="2000">
              <a:solidFill>
                <a:schemeClr val="accent6"/>
              </a:solidFill>
            </a:endParaRPr>
          </a:p>
          <a:p>
            <a:endParaRPr lang="en-US" sz="2000">
              <a:solidFill>
                <a:schemeClr val="accent6"/>
              </a:solidFill>
            </a:endParaRPr>
          </a:p>
        </p:txBody>
      </p:sp>
      <p:pic>
        <p:nvPicPr>
          <p:cNvPr id="8" name="Picture 7" descr="Toronto International Film Festival">
            <a:extLst>
              <a:ext uri="{FF2B5EF4-FFF2-40B4-BE49-F238E27FC236}">
                <a16:creationId xmlns:a16="http://schemas.microsoft.com/office/drawing/2014/main" id="{88D54851-FBFC-180D-FC9E-A117C1389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38" y="3186113"/>
            <a:ext cx="2825115" cy="1880235"/>
          </a:xfrm>
          <a:prstGeom prst="rect">
            <a:avLst/>
          </a:prstGeom>
        </p:spPr>
      </p:pic>
      <p:pic>
        <p:nvPicPr>
          <p:cNvPr id="9" name="Picture 8" descr="Toronto Film Festival kicks off with ...">
            <a:extLst>
              <a:ext uri="{FF2B5EF4-FFF2-40B4-BE49-F238E27FC236}">
                <a16:creationId xmlns:a16="http://schemas.microsoft.com/office/drawing/2014/main" id="{FA2CB662-5D81-24DE-DFBE-13992A9A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48" y="3161348"/>
            <a:ext cx="2745105" cy="1901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5FAA-E070-F078-38D6-43839DD3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72" y="367488"/>
            <a:ext cx="7717500" cy="738900"/>
          </a:xfrm>
        </p:spPr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Objectives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23E3D-20B2-44FC-9048-7DD786619D32}"/>
              </a:ext>
            </a:extLst>
          </p:cNvPr>
          <p:cNvSpPr/>
          <p:nvPr/>
        </p:nvSpPr>
        <p:spPr>
          <a:xfrm>
            <a:off x="878818" y="1293273"/>
            <a:ext cx="7533904" cy="730646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/>
              </a:rPr>
              <a:t>Understand how technical aspects interact with creative aspects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E5B339-D776-1904-6B3C-CCBC49667F75}"/>
              </a:ext>
            </a:extLst>
          </p:cNvPr>
          <p:cNvSpPr/>
          <p:nvPr/>
        </p:nvSpPr>
        <p:spPr>
          <a:xfrm>
            <a:off x="878817" y="2399401"/>
            <a:ext cx="7533904" cy="1034831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/>
              </a:rPr>
              <a:t>Provide insights into possible factors that may influence films' viewership and success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A04F15-D23A-F43C-56F7-DEC344976841}"/>
              </a:ext>
            </a:extLst>
          </p:cNvPr>
          <p:cNvSpPr/>
          <p:nvPr/>
        </p:nvSpPr>
        <p:spPr>
          <a:xfrm>
            <a:off x="860382" y="3809715"/>
            <a:ext cx="7533904" cy="730646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/>
              </a:rPr>
              <a:t>Understand importance of equipment in creative movies</a:t>
            </a:r>
          </a:p>
        </p:txBody>
      </p:sp>
    </p:spTree>
    <p:extLst>
      <p:ext uri="{BB962C8B-B14F-4D97-AF65-F5344CB8AC3E}">
        <p14:creationId xmlns:p14="http://schemas.microsoft.com/office/powerpoint/2010/main" val="123686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04240E8-BE73-E99E-0AAA-24EF2F62ABEF}"/>
              </a:ext>
            </a:extLst>
          </p:cNvPr>
          <p:cNvSpPr/>
          <p:nvPr/>
        </p:nvSpPr>
        <p:spPr>
          <a:xfrm>
            <a:off x="5743575" y="1805939"/>
            <a:ext cx="2914649" cy="1554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D7B4B-5147-1CFC-5117-C6CE3E17A6E0}"/>
              </a:ext>
            </a:extLst>
          </p:cNvPr>
          <p:cNvSpPr txBox="1"/>
          <p:nvPr/>
        </p:nvSpPr>
        <p:spPr>
          <a:xfrm>
            <a:off x="5829299" y="2171699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Film festival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A5552-76D8-EF16-4E5D-7DF8A60EC854}"/>
              </a:ext>
            </a:extLst>
          </p:cNvPr>
          <p:cNvSpPr/>
          <p:nvPr/>
        </p:nvSpPr>
        <p:spPr>
          <a:xfrm>
            <a:off x="1571624" y="4366260"/>
            <a:ext cx="365760" cy="365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7AE242-81F7-D6C6-E5AA-0C23F9DFC27D}"/>
              </a:ext>
            </a:extLst>
          </p:cNvPr>
          <p:cNvSpPr/>
          <p:nvPr/>
        </p:nvSpPr>
        <p:spPr>
          <a:xfrm>
            <a:off x="1571624" y="3611880"/>
            <a:ext cx="365760" cy="365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ADD10F-0A65-C767-4475-7DAA0339E7EE}"/>
              </a:ext>
            </a:extLst>
          </p:cNvPr>
          <p:cNvSpPr/>
          <p:nvPr/>
        </p:nvSpPr>
        <p:spPr>
          <a:xfrm>
            <a:off x="1571624" y="2817495"/>
            <a:ext cx="365760" cy="3657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98DA5-36ED-2F7F-300A-A0476A56259E}"/>
              </a:ext>
            </a:extLst>
          </p:cNvPr>
          <p:cNvSpPr txBox="1"/>
          <p:nvPr/>
        </p:nvSpPr>
        <p:spPr>
          <a:xfrm>
            <a:off x="382905" y="138874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sz="2400" b="1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sz="2400" b="1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6B34D-E0D6-4337-CC3E-BBE659790267}"/>
              </a:ext>
            </a:extLst>
          </p:cNvPr>
          <p:cNvSpPr/>
          <p:nvPr/>
        </p:nvSpPr>
        <p:spPr>
          <a:xfrm>
            <a:off x="994409" y="245745"/>
            <a:ext cx="1520190" cy="1040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cs typeface="Arial"/>
              </a:rPr>
              <a:t>cinema </a:t>
            </a:r>
          </a:p>
          <a:p>
            <a:pPr algn="ctr"/>
            <a:r>
              <a:rPr lang="en-US" sz="2000" b="1">
                <a:cs typeface="Arial"/>
              </a:rPr>
              <a:t>camera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CD6AD1-F2F2-7467-9F6F-AE7691007237}"/>
              </a:ext>
            </a:extLst>
          </p:cNvPr>
          <p:cNvCxnSpPr/>
          <p:nvPr/>
        </p:nvCxnSpPr>
        <p:spPr>
          <a:xfrm>
            <a:off x="2554605" y="788670"/>
            <a:ext cx="3263265" cy="15087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5A2B2D-B6BE-9CC1-110B-5A0CFB0CD5BF}"/>
              </a:ext>
            </a:extLst>
          </p:cNvPr>
          <p:cNvCxnSpPr>
            <a:cxnSpLocks/>
          </p:cNvCxnSpPr>
          <p:nvPr/>
        </p:nvCxnSpPr>
        <p:spPr>
          <a:xfrm>
            <a:off x="2257425" y="2040255"/>
            <a:ext cx="3486150" cy="37719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AAF096-D5FE-AA22-D547-EE078F633B99}"/>
              </a:ext>
            </a:extLst>
          </p:cNvPr>
          <p:cNvCxnSpPr>
            <a:cxnSpLocks/>
          </p:cNvCxnSpPr>
          <p:nvPr/>
        </p:nvCxnSpPr>
        <p:spPr>
          <a:xfrm flipV="1">
            <a:off x="1960245" y="2811780"/>
            <a:ext cx="3811905" cy="17430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350972-AA4A-7BBC-05CE-798703762DDE}"/>
              </a:ext>
            </a:extLst>
          </p:cNvPr>
          <p:cNvCxnSpPr>
            <a:cxnSpLocks/>
          </p:cNvCxnSpPr>
          <p:nvPr/>
        </p:nvCxnSpPr>
        <p:spPr>
          <a:xfrm flipV="1">
            <a:off x="1954530" y="2697480"/>
            <a:ext cx="3771900" cy="10972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7B3FE1-FE42-4E2E-10FC-23BE22FD4FFE}"/>
              </a:ext>
            </a:extLst>
          </p:cNvPr>
          <p:cNvCxnSpPr>
            <a:cxnSpLocks/>
          </p:cNvCxnSpPr>
          <p:nvPr/>
        </p:nvCxnSpPr>
        <p:spPr>
          <a:xfrm flipV="1">
            <a:off x="1948815" y="2588895"/>
            <a:ext cx="3794760" cy="4343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Question mark">
            <a:extLst>
              <a:ext uri="{FF2B5EF4-FFF2-40B4-BE49-F238E27FC236}">
                <a16:creationId xmlns:a16="http://schemas.microsoft.com/office/drawing/2014/main" id="{57A0B6BB-E6C8-0C8A-D633-33C53B82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05" y="6781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9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9CA9F9-051F-5A3D-0D40-0CDB7337CB38}"/>
              </a:ext>
            </a:extLst>
          </p:cNvPr>
          <p:cNvSpPr txBox="1"/>
          <p:nvPr/>
        </p:nvSpPr>
        <p:spPr>
          <a:xfrm>
            <a:off x="697230" y="491490"/>
            <a:ext cx="3447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  <a:latin typeface="Fahkwang"/>
              </a:rPr>
              <a:t>Significance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06545-B294-40A1-B457-8C206A205EEB}"/>
              </a:ext>
            </a:extLst>
          </p:cNvPr>
          <p:cNvSpPr txBox="1"/>
          <p:nvPr/>
        </p:nvSpPr>
        <p:spPr>
          <a:xfrm>
            <a:off x="971550" y="1485900"/>
            <a:ext cx="72009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6"/>
                </a:solidFill>
              </a:rPr>
              <a:t>Explore whether and how important cinema camera choice is on film festival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9F426-4A23-0924-4DD9-19CFD3C35114}"/>
              </a:ext>
            </a:extLst>
          </p:cNvPr>
          <p:cNvSpPr txBox="1"/>
          <p:nvPr/>
        </p:nvSpPr>
        <p:spPr>
          <a:xfrm>
            <a:off x="1131570" y="3228975"/>
            <a:ext cx="72009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6"/>
                </a:solidFill>
              </a:rPr>
              <a:t>Provide insights for future filmmakers on cinema camera choice and optimize their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B04F7-192B-F057-3A85-E303A74C7968}"/>
              </a:ext>
            </a:extLst>
          </p:cNvPr>
          <p:cNvSpPr txBox="1"/>
          <p:nvPr/>
        </p:nvSpPr>
        <p:spPr>
          <a:xfrm>
            <a:off x="1131570" y="2571750"/>
            <a:ext cx="72009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accent6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94073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DCB60C-7D0E-6499-C065-420F682255AA}"/>
              </a:ext>
            </a:extLst>
          </p:cNvPr>
          <p:cNvSpPr txBox="1"/>
          <p:nvPr/>
        </p:nvSpPr>
        <p:spPr>
          <a:xfrm>
            <a:off x="485775" y="2063115"/>
            <a:ext cx="817245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FFFFFF"/>
                </a:solidFill>
                <a:latin typeface="Montserrat"/>
              </a:rPr>
              <a:t>02   Data Collection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E19F4-9727-86EA-3B71-92C908EE6B37}"/>
              </a:ext>
            </a:extLst>
          </p:cNvPr>
          <p:cNvSpPr txBox="1"/>
          <p:nvPr/>
        </p:nvSpPr>
        <p:spPr>
          <a:xfrm>
            <a:off x="801390" y="442293"/>
            <a:ext cx="40233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  <a:latin typeface="Fahkwang"/>
              </a:rPr>
              <a:t>Data Analyzed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33B3AC-352E-5F07-A046-CA6A5F706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34765"/>
              </p:ext>
            </p:extLst>
          </p:nvPr>
        </p:nvGraphicFramePr>
        <p:xfrm>
          <a:off x="801943" y="2424266"/>
          <a:ext cx="2300067" cy="1836334"/>
        </p:xfrm>
        <a:graphic>
          <a:graphicData uri="http://schemas.openxmlformats.org/drawingml/2006/table">
            <a:tbl>
              <a:tblPr firstRow="1" bandRow="1">
                <a:tableStyleId>{7F942591-04DB-46CF-BBBB-ACA0C03172E3}</a:tableStyleId>
              </a:tblPr>
              <a:tblGrid>
                <a:gridCol w="2300067">
                  <a:extLst>
                    <a:ext uri="{9D8B030D-6E8A-4147-A177-3AD203B41FA5}">
                      <a16:colId xmlns:a16="http://schemas.microsoft.com/office/drawing/2014/main" val="3639346003"/>
                    </a:ext>
                  </a:extLst>
                </a:gridCol>
              </a:tblGrid>
              <a:tr h="404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6"/>
                          </a:solidFill>
                        </a:rPr>
                        <a:t>Films</a:t>
                      </a:r>
                    </a:p>
                    <a:p>
                      <a:pPr lvl="0" algn="ctr">
                        <a:buNone/>
                      </a:pPr>
                      <a:endParaRPr lang="en-US" sz="1800" b="1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022986"/>
                  </a:ext>
                </a:extLst>
              </a:tr>
              <a:tr h="1196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solidFill>
                            <a:schemeClr val="accent6"/>
                          </a:solidFill>
                        </a:rPr>
                        <a:t>Title, genre, director, release year, camera used, budget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45370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19E62A-518E-0DDD-664A-ED3ED0428BC8}"/>
              </a:ext>
            </a:extLst>
          </p:cNvPr>
          <p:cNvSpPr/>
          <p:nvPr/>
        </p:nvSpPr>
        <p:spPr>
          <a:xfrm>
            <a:off x="803450" y="1214109"/>
            <a:ext cx="7533904" cy="887347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/>
              </a:rPr>
              <a:t>From diverse festivals (both international and national) across various years (10-20 years)</a:t>
            </a:r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96777C-A061-0DA6-F707-3F21C82F2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97819"/>
              </p:ext>
            </p:extLst>
          </p:nvPr>
        </p:nvGraphicFramePr>
        <p:xfrm>
          <a:off x="6028401" y="2424264"/>
          <a:ext cx="2300067" cy="1836334"/>
        </p:xfrm>
        <a:graphic>
          <a:graphicData uri="http://schemas.openxmlformats.org/drawingml/2006/table">
            <a:tbl>
              <a:tblPr firstRow="1" bandRow="1">
                <a:tableStyleId>{7F942591-04DB-46CF-BBBB-ACA0C03172E3}</a:tableStyleId>
              </a:tblPr>
              <a:tblGrid>
                <a:gridCol w="2300067">
                  <a:extLst>
                    <a:ext uri="{9D8B030D-6E8A-4147-A177-3AD203B41FA5}">
                      <a16:colId xmlns:a16="http://schemas.microsoft.com/office/drawing/2014/main" val="3639346003"/>
                    </a:ext>
                  </a:extLst>
                </a:gridCol>
              </a:tblGrid>
              <a:tr h="404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6"/>
                          </a:solidFill>
                        </a:rPr>
                        <a:t>Performance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22986"/>
                  </a:ext>
                </a:extLst>
              </a:tr>
              <a:tr h="1196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solidFill>
                            <a:schemeClr val="accent6"/>
                          </a:solidFill>
                        </a:rPr>
                        <a:t>Awards (won/ nominated/ shortlisted), audience ratings, critical reviews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4537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255386-6908-881A-C1A6-9E3FCD5A9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94414"/>
              </p:ext>
            </p:extLst>
          </p:nvPr>
        </p:nvGraphicFramePr>
        <p:xfrm>
          <a:off x="3419779" y="2424263"/>
          <a:ext cx="2300067" cy="1836334"/>
        </p:xfrm>
        <a:graphic>
          <a:graphicData uri="http://schemas.openxmlformats.org/drawingml/2006/table">
            <a:tbl>
              <a:tblPr firstRow="1" bandRow="1">
                <a:tableStyleId>{7F942591-04DB-46CF-BBBB-ACA0C03172E3}</a:tableStyleId>
              </a:tblPr>
              <a:tblGrid>
                <a:gridCol w="2300067">
                  <a:extLst>
                    <a:ext uri="{9D8B030D-6E8A-4147-A177-3AD203B41FA5}">
                      <a16:colId xmlns:a16="http://schemas.microsoft.com/office/drawing/2014/main" val="3639346003"/>
                    </a:ext>
                  </a:extLst>
                </a:gridCol>
              </a:tblGrid>
              <a:tr h="4041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rial"/>
                        </a:rPr>
                        <a:t>Festivals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 sz="1800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22986"/>
                  </a:ext>
                </a:extLst>
              </a:tr>
              <a:tr h="1196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solidFill>
                            <a:schemeClr val="accent6"/>
                          </a:solidFill>
                        </a:rPr>
                        <a:t>Name, type, years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4537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A07C66B-03EA-3894-55FD-BA4B9492FE0C}"/>
              </a:ext>
            </a:extLst>
          </p:cNvPr>
          <p:cNvSpPr txBox="1"/>
          <p:nvPr/>
        </p:nvSpPr>
        <p:spPr>
          <a:xfrm>
            <a:off x="5463540" y="5657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</a:rPr>
              <a:t>Source: </a:t>
            </a:r>
            <a:r>
              <a:rPr lang="en-US" sz="2000" err="1">
                <a:solidFill>
                  <a:schemeClr val="accent6"/>
                </a:solidFill>
              </a:rPr>
              <a:t>FilmAffinity</a:t>
            </a:r>
          </a:p>
        </p:txBody>
      </p:sp>
    </p:spTree>
    <p:extLst>
      <p:ext uri="{BB962C8B-B14F-4D97-AF65-F5344CB8AC3E}">
        <p14:creationId xmlns:p14="http://schemas.microsoft.com/office/powerpoint/2010/main" val="176812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B52FDF-63DD-4111-02BB-5A67406BAFC1}"/>
              </a:ext>
            </a:extLst>
          </p:cNvPr>
          <p:cNvSpPr/>
          <p:nvPr/>
        </p:nvSpPr>
        <p:spPr>
          <a:xfrm>
            <a:off x="807523" y="2574225"/>
            <a:ext cx="7533904" cy="1034831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/>
              </a:rPr>
              <a:t>Scrape web data from film festival websites along with secondary websites to extract large amounts of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45FAA-E070-F078-38D6-43839DD3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50" y="426318"/>
            <a:ext cx="7717500" cy="738900"/>
          </a:xfrm>
        </p:spPr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Methods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B3E296-C91C-0C0F-F377-A157B85A0439}"/>
              </a:ext>
            </a:extLst>
          </p:cNvPr>
          <p:cNvSpPr/>
          <p:nvPr/>
        </p:nvSpPr>
        <p:spPr>
          <a:xfrm>
            <a:off x="816086" y="1259054"/>
            <a:ext cx="7533904" cy="1041608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/>
              </a:rPr>
              <a:t>Boundaries: Films nominated for best picture in several film festivals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1DEDA4-0365-3BEB-2DEA-321A86ACF993}"/>
              </a:ext>
            </a:extLst>
          </p:cNvPr>
          <p:cNvSpPr/>
          <p:nvPr/>
        </p:nvSpPr>
        <p:spPr>
          <a:xfrm>
            <a:off x="814458" y="3886255"/>
            <a:ext cx="7533904" cy="730646"/>
          </a:xfrm>
          <a:prstGeom prst="round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accent2"/>
                </a:solidFill>
                <a:cs typeface="Arial"/>
              </a:rPr>
              <a:t>Mostly qualitative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471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Technology Investments Project Proposal Infographics by Slidesgo">
  <a:themeElements>
    <a:clrScheme name="Simple Light">
      <a:dk1>
        <a:srgbClr val="97ACDE"/>
      </a:dk1>
      <a:lt1>
        <a:srgbClr val="050B31"/>
      </a:lt1>
      <a:dk2>
        <a:srgbClr val="322457"/>
      </a:dk2>
      <a:lt2>
        <a:srgbClr val="57428A"/>
      </a:lt2>
      <a:accent1>
        <a:srgbClr val="A1F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Microsoft Office PowerPoint</Application>
  <PresentationFormat>On-screen Show (16:9)</PresentationFormat>
  <Paragraphs>124</Paragraphs>
  <Slides>29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Chivo</vt:lpstr>
      <vt:lpstr>Fahkwang</vt:lpstr>
      <vt:lpstr>Montserrat</vt:lpstr>
      <vt:lpstr>Open Sans Medium</vt:lpstr>
      <vt:lpstr>Poppins</vt:lpstr>
      <vt:lpstr>Global Technology Investments Project Proposal Infographics by Slidesgo</vt:lpstr>
      <vt:lpstr>What is the effect of cinema camera on film festival performance?</vt:lpstr>
      <vt:lpstr>PowerPoint Presentation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Methods</vt:lpstr>
      <vt:lpstr>PowerPoint Presentation</vt:lpstr>
      <vt:lpstr>Descriptive Statistics</vt:lpstr>
      <vt:lpstr>Festival Camera Data</vt:lpstr>
      <vt:lpstr>Festival Camera Data</vt:lpstr>
      <vt:lpstr>Festival Camera Data</vt:lpstr>
      <vt:lpstr>Festival Camera Data</vt:lpstr>
      <vt:lpstr>Awards Camera Data</vt:lpstr>
      <vt:lpstr>Awards Camera Data</vt:lpstr>
      <vt:lpstr>Awards Camera Data</vt:lpstr>
      <vt:lpstr>Awards Camera Data</vt:lpstr>
      <vt:lpstr>PowerPoint Presentation</vt:lpstr>
      <vt:lpstr>Regression</vt:lpstr>
      <vt:lpstr>PowerPoint Presentation</vt:lpstr>
      <vt:lpstr>Model 1</vt:lpstr>
      <vt:lpstr>Model 2</vt:lpstr>
      <vt:lpstr>Model 2</vt:lpstr>
      <vt:lpstr>Model 3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 </dc:title>
  <cp:lastModifiedBy>Juliette Belley</cp:lastModifiedBy>
  <cp:revision>108</cp:revision>
  <dcterms:modified xsi:type="dcterms:W3CDTF">2024-04-09T16:34:13Z</dcterms:modified>
</cp:coreProperties>
</file>