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Lst>
  <p:sldSz cx="7559675" cy="1069181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4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24" name="PlaceHolder 2"/>
          <p:cNvSpPr>
            <a:spLocks noGrp="1"/>
          </p:cNvSpPr>
          <p:nvPr>
            <p:ph type="body"/>
          </p:nvPr>
        </p:nvSpPr>
        <p:spPr>
          <a:xfrm>
            <a:off x="377640" y="250164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25" name="PlaceHolder 3"/>
          <p:cNvSpPr>
            <a:spLocks noGrp="1"/>
          </p:cNvSpPr>
          <p:nvPr>
            <p:ph type="body"/>
          </p:nvPr>
        </p:nvSpPr>
        <p:spPr>
          <a:xfrm>
            <a:off x="377640" y="574056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27"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28"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29" name="PlaceHolder 4"/>
          <p:cNvSpPr>
            <a:spLocks noGrp="1"/>
          </p:cNvSpPr>
          <p:nvPr>
            <p:ph type="body"/>
          </p:nvPr>
        </p:nvSpPr>
        <p:spPr>
          <a:xfrm>
            <a:off x="37764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0" name="PlaceHolder 5"/>
          <p:cNvSpPr>
            <a:spLocks noGrp="1"/>
          </p:cNvSpPr>
          <p:nvPr>
            <p:ph type="body"/>
          </p:nvPr>
        </p:nvSpPr>
        <p:spPr>
          <a:xfrm>
            <a:off x="386352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32" name="PlaceHolder 2"/>
          <p:cNvSpPr>
            <a:spLocks noGrp="1"/>
          </p:cNvSpPr>
          <p:nvPr>
            <p:ph type="body"/>
          </p:nvPr>
        </p:nvSpPr>
        <p:spPr>
          <a:xfrm>
            <a:off x="37764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3" name="PlaceHolder 3"/>
          <p:cNvSpPr>
            <a:spLocks noGrp="1"/>
          </p:cNvSpPr>
          <p:nvPr>
            <p:ph type="body"/>
          </p:nvPr>
        </p:nvSpPr>
        <p:spPr>
          <a:xfrm>
            <a:off x="267768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4" name="PlaceHolder 4"/>
          <p:cNvSpPr>
            <a:spLocks noGrp="1"/>
          </p:cNvSpPr>
          <p:nvPr>
            <p:ph type="body"/>
          </p:nvPr>
        </p:nvSpPr>
        <p:spPr>
          <a:xfrm>
            <a:off x="497808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5" name="PlaceHolder 5"/>
          <p:cNvSpPr>
            <a:spLocks noGrp="1"/>
          </p:cNvSpPr>
          <p:nvPr>
            <p:ph type="body"/>
          </p:nvPr>
        </p:nvSpPr>
        <p:spPr>
          <a:xfrm>
            <a:off x="37764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6" name="PlaceHolder 6"/>
          <p:cNvSpPr>
            <a:spLocks noGrp="1"/>
          </p:cNvSpPr>
          <p:nvPr>
            <p:ph type="body"/>
          </p:nvPr>
        </p:nvSpPr>
        <p:spPr>
          <a:xfrm>
            <a:off x="267768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37" name="PlaceHolder 7"/>
          <p:cNvSpPr>
            <a:spLocks noGrp="1"/>
          </p:cNvSpPr>
          <p:nvPr>
            <p:ph type="body"/>
          </p:nvPr>
        </p:nvSpPr>
        <p:spPr>
          <a:xfrm>
            <a:off x="497808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41" name="PlaceHolder 2"/>
          <p:cNvSpPr>
            <a:spLocks noGrp="1"/>
          </p:cNvSpPr>
          <p:nvPr>
            <p:ph type="subTitle"/>
          </p:nvPr>
        </p:nvSpPr>
        <p:spPr>
          <a:xfrm>
            <a:off x="377640" y="2501640"/>
            <a:ext cx="6802920" cy="62002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43" name="PlaceHolder 2"/>
          <p:cNvSpPr>
            <a:spLocks noGrp="1"/>
          </p:cNvSpPr>
          <p:nvPr>
            <p:ph type="body"/>
          </p:nvPr>
        </p:nvSpPr>
        <p:spPr>
          <a:xfrm>
            <a:off x="377640" y="2501640"/>
            <a:ext cx="6802920" cy="620028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45" name="PlaceHolder 2"/>
          <p:cNvSpPr>
            <a:spLocks noGrp="1"/>
          </p:cNvSpPr>
          <p:nvPr>
            <p:ph type="body"/>
          </p:nvPr>
        </p:nvSpPr>
        <p:spPr>
          <a:xfrm>
            <a:off x="37764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46" name="PlaceHolder 3"/>
          <p:cNvSpPr>
            <a:spLocks noGrp="1"/>
          </p:cNvSpPr>
          <p:nvPr>
            <p:ph type="body"/>
          </p:nvPr>
        </p:nvSpPr>
        <p:spPr>
          <a:xfrm>
            <a:off x="386352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67000" y="1749960"/>
            <a:ext cx="6424560" cy="1725120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50"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51" name="PlaceHolder 3"/>
          <p:cNvSpPr>
            <a:spLocks noGrp="1"/>
          </p:cNvSpPr>
          <p:nvPr>
            <p:ph type="body"/>
          </p:nvPr>
        </p:nvSpPr>
        <p:spPr>
          <a:xfrm>
            <a:off x="386352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52" name="PlaceHolder 4"/>
          <p:cNvSpPr>
            <a:spLocks noGrp="1"/>
          </p:cNvSpPr>
          <p:nvPr>
            <p:ph type="body"/>
          </p:nvPr>
        </p:nvSpPr>
        <p:spPr>
          <a:xfrm>
            <a:off x="37764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3" name="PlaceHolder 2"/>
          <p:cNvSpPr>
            <a:spLocks noGrp="1"/>
          </p:cNvSpPr>
          <p:nvPr>
            <p:ph type="subTitle"/>
          </p:nvPr>
        </p:nvSpPr>
        <p:spPr>
          <a:xfrm>
            <a:off x="377640" y="2501640"/>
            <a:ext cx="6802920" cy="62002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54" name="PlaceHolder 2"/>
          <p:cNvSpPr>
            <a:spLocks noGrp="1"/>
          </p:cNvSpPr>
          <p:nvPr>
            <p:ph type="body"/>
          </p:nvPr>
        </p:nvSpPr>
        <p:spPr>
          <a:xfrm>
            <a:off x="37764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55"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56" name="PlaceHolder 4"/>
          <p:cNvSpPr>
            <a:spLocks noGrp="1"/>
          </p:cNvSpPr>
          <p:nvPr>
            <p:ph type="body"/>
          </p:nvPr>
        </p:nvSpPr>
        <p:spPr>
          <a:xfrm>
            <a:off x="386352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58"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59"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60" name="PlaceHolder 4"/>
          <p:cNvSpPr>
            <a:spLocks noGrp="1"/>
          </p:cNvSpPr>
          <p:nvPr>
            <p:ph type="body"/>
          </p:nvPr>
        </p:nvSpPr>
        <p:spPr>
          <a:xfrm>
            <a:off x="377640" y="574056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62" name="PlaceHolder 2"/>
          <p:cNvSpPr>
            <a:spLocks noGrp="1"/>
          </p:cNvSpPr>
          <p:nvPr>
            <p:ph type="body"/>
          </p:nvPr>
        </p:nvSpPr>
        <p:spPr>
          <a:xfrm>
            <a:off x="377640" y="250164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63" name="PlaceHolder 3"/>
          <p:cNvSpPr>
            <a:spLocks noGrp="1"/>
          </p:cNvSpPr>
          <p:nvPr>
            <p:ph type="body"/>
          </p:nvPr>
        </p:nvSpPr>
        <p:spPr>
          <a:xfrm>
            <a:off x="377640" y="574056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65"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66"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67" name="PlaceHolder 4"/>
          <p:cNvSpPr>
            <a:spLocks noGrp="1"/>
          </p:cNvSpPr>
          <p:nvPr>
            <p:ph type="body"/>
          </p:nvPr>
        </p:nvSpPr>
        <p:spPr>
          <a:xfrm>
            <a:off x="37764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68" name="PlaceHolder 5"/>
          <p:cNvSpPr>
            <a:spLocks noGrp="1"/>
          </p:cNvSpPr>
          <p:nvPr>
            <p:ph type="body"/>
          </p:nvPr>
        </p:nvSpPr>
        <p:spPr>
          <a:xfrm>
            <a:off x="386352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70" name="PlaceHolder 2"/>
          <p:cNvSpPr>
            <a:spLocks noGrp="1"/>
          </p:cNvSpPr>
          <p:nvPr>
            <p:ph type="body"/>
          </p:nvPr>
        </p:nvSpPr>
        <p:spPr>
          <a:xfrm>
            <a:off x="37764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71" name="PlaceHolder 3"/>
          <p:cNvSpPr>
            <a:spLocks noGrp="1"/>
          </p:cNvSpPr>
          <p:nvPr>
            <p:ph type="body"/>
          </p:nvPr>
        </p:nvSpPr>
        <p:spPr>
          <a:xfrm>
            <a:off x="267768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72" name="PlaceHolder 4"/>
          <p:cNvSpPr>
            <a:spLocks noGrp="1"/>
          </p:cNvSpPr>
          <p:nvPr>
            <p:ph type="body"/>
          </p:nvPr>
        </p:nvSpPr>
        <p:spPr>
          <a:xfrm>
            <a:off x="4978080" y="250164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73" name="PlaceHolder 5"/>
          <p:cNvSpPr>
            <a:spLocks noGrp="1"/>
          </p:cNvSpPr>
          <p:nvPr>
            <p:ph type="body"/>
          </p:nvPr>
        </p:nvSpPr>
        <p:spPr>
          <a:xfrm>
            <a:off x="37764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74" name="PlaceHolder 6"/>
          <p:cNvSpPr>
            <a:spLocks noGrp="1"/>
          </p:cNvSpPr>
          <p:nvPr>
            <p:ph type="body"/>
          </p:nvPr>
        </p:nvSpPr>
        <p:spPr>
          <a:xfrm>
            <a:off x="267768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75" name="PlaceHolder 7"/>
          <p:cNvSpPr>
            <a:spLocks noGrp="1"/>
          </p:cNvSpPr>
          <p:nvPr>
            <p:ph type="body"/>
          </p:nvPr>
        </p:nvSpPr>
        <p:spPr>
          <a:xfrm>
            <a:off x="4978080" y="5740560"/>
            <a:ext cx="219024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5" name="PlaceHolder 2"/>
          <p:cNvSpPr>
            <a:spLocks noGrp="1"/>
          </p:cNvSpPr>
          <p:nvPr>
            <p:ph type="body"/>
          </p:nvPr>
        </p:nvSpPr>
        <p:spPr>
          <a:xfrm>
            <a:off x="377640" y="2501640"/>
            <a:ext cx="6802920" cy="620028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7" name="PlaceHolder 2"/>
          <p:cNvSpPr>
            <a:spLocks noGrp="1"/>
          </p:cNvSpPr>
          <p:nvPr>
            <p:ph type="body"/>
          </p:nvPr>
        </p:nvSpPr>
        <p:spPr>
          <a:xfrm>
            <a:off x="37764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8" name="PlaceHolder 3"/>
          <p:cNvSpPr>
            <a:spLocks noGrp="1"/>
          </p:cNvSpPr>
          <p:nvPr>
            <p:ph type="body"/>
          </p:nvPr>
        </p:nvSpPr>
        <p:spPr>
          <a:xfrm>
            <a:off x="386352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67000" y="1749960"/>
            <a:ext cx="6424560" cy="1725120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12"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13" name="PlaceHolder 3"/>
          <p:cNvSpPr>
            <a:spLocks noGrp="1"/>
          </p:cNvSpPr>
          <p:nvPr>
            <p:ph type="body"/>
          </p:nvPr>
        </p:nvSpPr>
        <p:spPr>
          <a:xfrm>
            <a:off x="386352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14" name="PlaceHolder 4"/>
          <p:cNvSpPr>
            <a:spLocks noGrp="1"/>
          </p:cNvSpPr>
          <p:nvPr>
            <p:ph type="body"/>
          </p:nvPr>
        </p:nvSpPr>
        <p:spPr>
          <a:xfrm>
            <a:off x="37764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16" name="PlaceHolder 2"/>
          <p:cNvSpPr>
            <a:spLocks noGrp="1"/>
          </p:cNvSpPr>
          <p:nvPr>
            <p:ph type="body"/>
          </p:nvPr>
        </p:nvSpPr>
        <p:spPr>
          <a:xfrm>
            <a:off x="377640" y="2501640"/>
            <a:ext cx="3319560" cy="620028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17"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18" name="PlaceHolder 4"/>
          <p:cNvSpPr>
            <a:spLocks noGrp="1"/>
          </p:cNvSpPr>
          <p:nvPr>
            <p:ph type="body"/>
          </p:nvPr>
        </p:nvSpPr>
        <p:spPr>
          <a:xfrm>
            <a:off x="3863520" y="574056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67000" y="1749960"/>
            <a:ext cx="6424560" cy="3721320"/>
          </a:xfrm>
          <a:prstGeom prst="rect">
            <a:avLst/>
          </a:prstGeom>
        </p:spPr>
        <p:txBody>
          <a:bodyPr lIns="0" tIns="0" rIns="0" bIns="0" anchor="ctr"/>
          <a:lstStyle/>
          <a:p>
            <a:endParaRPr lang="fr-FR" sz="1800" b="0" strike="noStrike" spc="-1">
              <a:solidFill>
                <a:srgbClr val="000000"/>
              </a:solidFill>
              <a:latin typeface="Arial"/>
            </a:endParaRPr>
          </a:p>
        </p:txBody>
      </p:sp>
      <p:sp>
        <p:nvSpPr>
          <p:cNvPr id="20" name="PlaceHolder 2"/>
          <p:cNvSpPr>
            <a:spLocks noGrp="1"/>
          </p:cNvSpPr>
          <p:nvPr>
            <p:ph type="body"/>
          </p:nvPr>
        </p:nvSpPr>
        <p:spPr>
          <a:xfrm>
            <a:off x="37764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21" name="PlaceHolder 3"/>
          <p:cNvSpPr>
            <a:spLocks noGrp="1"/>
          </p:cNvSpPr>
          <p:nvPr>
            <p:ph type="body"/>
          </p:nvPr>
        </p:nvSpPr>
        <p:spPr>
          <a:xfrm>
            <a:off x="3863520" y="2501640"/>
            <a:ext cx="3319560" cy="2957400"/>
          </a:xfrm>
          <a:prstGeom prst="rect">
            <a:avLst/>
          </a:prstGeom>
        </p:spPr>
        <p:txBody>
          <a:bodyPr lIns="0" tIns="0" rIns="0" bIns="0">
            <a:normAutofit/>
          </a:bodyPr>
          <a:lstStyle/>
          <a:p>
            <a:endParaRPr lang="fr-FR" sz="2800" b="0" strike="noStrike" spc="-1">
              <a:solidFill>
                <a:srgbClr val="000000"/>
              </a:solidFill>
              <a:latin typeface="Arial"/>
            </a:endParaRPr>
          </a:p>
        </p:txBody>
      </p:sp>
      <p:sp>
        <p:nvSpPr>
          <p:cNvPr id="22" name="PlaceHolder 4"/>
          <p:cNvSpPr>
            <a:spLocks noGrp="1"/>
          </p:cNvSpPr>
          <p:nvPr>
            <p:ph type="body"/>
          </p:nvPr>
        </p:nvSpPr>
        <p:spPr>
          <a:xfrm>
            <a:off x="377640" y="5740560"/>
            <a:ext cx="6802920" cy="2957400"/>
          </a:xfrm>
          <a:prstGeom prst="rect">
            <a:avLst/>
          </a:prstGeom>
        </p:spPr>
        <p:txBody>
          <a:bodyPr lIns="0" tIns="0" rIns="0" bIns="0">
            <a:normAutofit/>
          </a:bodyPr>
          <a:lstStyle/>
          <a:p>
            <a:endParaRPr lang="fr-FR"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67000" y="1749960"/>
            <a:ext cx="6424560" cy="3721320"/>
          </a:xfrm>
          <a:prstGeom prst="rect">
            <a:avLst/>
          </a:prstGeom>
        </p:spPr>
        <p:txBody>
          <a:bodyPr lIns="0" tIns="0" rIns="0" bIns="0" anchor="ctr"/>
          <a:lstStyle/>
          <a:p>
            <a:r>
              <a:rPr lang="fr-FR"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377640" y="2501640"/>
            <a:ext cx="6802920" cy="6200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67000" y="1749960"/>
            <a:ext cx="6424560" cy="3721320"/>
          </a:xfrm>
          <a:prstGeom prst="rect">
            <a:avLst/>
          </a:prstGeom>
        </p:spPr>
        <p:txBody>
          <a:bodyPr lIns="0" tIns="0" rIns="0" bIns="0" anchor="ctr"/>
          <a:lstStyle/>
          <a:p>
            <a:r>
              <a:rPr lang="fr-FR" sz="4400" b="0" strike="noStrike" spc="-1">
                <a:solidFill>
                  <a:srgbClr val="000000"/>
                </a:solidFill>
                <a:latin typeface="Arial"/>
              </a:rPr>
              <a:t>Click to edit the title text format</a:t>
            </a:r>
          </a:p>
        </p:txBody>
      </p:sp>
      <p:sp>
        <p:nvSpPr>
          <p:cNvPr id="39" name="PlaceHolder 2"/>
          <p:cNvSpPr>
            <a:spLocks noGrp="1"/>
          </p:cNvSpPr>
          <p:nvPr>
            <p:ph type="body"/>
          </p:nvPr>
        </p:nvSpPr>
        <p:spPr>
          <a:xfrm>
            <a:off x="377640" y="2501640"/>
            <a:ext cx="6802920" cy="6200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292640" y="2355840"/>
            <a:ext cx="3266640" cy="8334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7558560" cy="225900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78" name="CustomShape 3"/>
          <p:cNvSpPr/>
          <p:nvPr/>
        </p:nvSpPr>
        <p:spPr>
          <a:xfrm>
            <a:off x="0" y="2091240"/>
            <a:ext cx="755856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a:off x="5472000" y="158760"/>
            <a:ext cx="1772280" cy="1772280"/>
          </a:xfrm>
          <a:prstGeom prst="ellipse">
            <a:avLst/>
          </a:prstGeom>
          <a:noFill/>
          <a:ln w="28440">
            <a:solidFill>
              <a:schemeClr val="bg1"/>
            </a:solidFill>
            <a:round/>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295200" y="12960"/>
            <a:ext cx="3917160" cy="912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5400" b="0" strike="noStrike" spc="-1">
                <a:solidFill>
                  <a:srgbClr val="FFFFFF"/>
                </a:solidFill>
                <a:latin typeface="Calibri"/>
                <a:ea typeface="Arial"/>
              </a:rPr>
              <a:t>Rym Ghariani</a:t>
            </a:r>
            <a:endParaRPr lang="fr-FR" sz="5400" b="0" strike="noStrike" spc="-1">
              <a:latin typeface="Arial"/>
            </a:endParaRPr>
          </a:p>
        </p:txBody>
      </p:sp>
      <p:sp>
        <p:nvSpPr>
          <p:cNvPr id="81" name="CustomShape 6"/>
          <p:cNvSpPr/>
          <p:nvPr/>
        </p:nvSpPr>
        <p:spPr>
          <a:xfrm>
            <a:off x="753480" y="859680"/>
            <a:ext cx="18676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FFFFFF"/>
                </a:solidFill>
                <a:latin typeface="Calibri"/>
                <a:ea typeface="Antonio"/>
              </a:rPr>
              <a:t>Ingénieur QA</a:t>
            </a:r>
            <a:endParaRPr lang="fr-FR" sz="1800" b="0" strike="noStrike" spc="-1">
              <a:latin typeface="Arial"/>
            </a:endParaRPr>
          </a:p>
        </p:txBody>
      </p:sp>
      <p:sp>
        <p:nvSpPr>
          <p:cNvPr id="82" name="CustomShape 7"/>
          <p:cNvSpPr/>
          <p:nvPr/>
        </p:nvSpPr>
        <p:spPr>
          <a:xfrm>
            <a:off x="260280" y="1229040"/>
            <a:ext cx="5065560" cy="759240"/>
          </a:xfrm>
          <a:prstGeom prst="rect">
            <a:avLst/>
          </a:prstGeom>
          <a:noFill/>
          <a:ln>
            <a:noFill/>
          </a:ln>
        </p:spPr>
        <p:style>
          <a:lnRef idx="0">
            <a:scrgbClr r="0" g="0" b="0"/>
          </a:lnRef>
          <a:fillRef idx="0">
            <a:scrgbClr r="0" g="0" b="0"/>
          </a:fillRef>
          <a:effectRef idx="0">
            <a:scrgbClr r="0" g="0" b="0"/>
          </a:effectRef>
          <a:fontRef idx="minor"/>
        </p:style>
      </p:sp>
      <p:sp>
        <p:nvSpPr>
          <p:cNvPr id="83" name="CustomShape 8"/>
          <p:cNvSpPr/>
          <p:nvPr/>
        </p:nvSpPr>
        <p:spPr>
          <a:xfrm>
            <a:off x="0" y="10252080"/>
            <a:ext cx="4290840" cy="43884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84" name="CustomShape 9"/>
          <p:cNvSpPr/>
          <p:nvPr/>
        </p:nvSpPr>
        <p:spPr>
          <a:xfrm>
            <a:off x="4914000" y="10226880"/>
            <a:ext cx="199728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808080"/>
                </a:solidFill>
                <a:latin typeface="Calibri"/>
                <a:ea typeface="Roboto"/>
              </a:rPr>
              <a:t>ghariani.rym@outlook.fr</a:t>
            </a:r>
            <a:endParaRPr lang="fr-FR" sz="1200" b="0" strike="noStrike" spc="-1">
              <a:latin typeface="Arial"/>
            </a:endParaRPr>
          </a:p>
        </p:txBody>
      </p:sp>
      <p:sp>
        <p:nvSpPr>
          <p:cNvPr id="85" name="CustomShape 10"/>
          <p:cNvSpPr/>
          <p:nvPr/>
        </p:nvSpPr>
        <p:spPr>
          <a:xfrm>
            <a:off x="4961880" y="8902080"/>
            <a:ext cx="137340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808080"/>
                </a:solidFill>
                <a:latin typeface="Calibri"/>
                <a:ea typeface="Roboto"/>
              </a:rPr>
              <a:t>+216 25 741 701</a:t>
            </a:r>
            <a:endParaRPr lang="fr-FR" sz="1200" b="0" strike="noStrike" spc="-1">
              <a:latin typeface="Arial"/>
            </a:endParaRPr>
          </a:p>
        </p:txBody>
      </p:sp>
      <p:sp>
        <p:nvSpPr>
          <p:cNvPr id="86" name="CustomShape 11"/>
          <p:cNvSpPr/>
          <p:nvPr/>
        </p:nvSpPr>
        <p:spPr>
          <a:xfrm>
            <a:off x="4938480" y="9343080"/>
            <a:ext cx="2415600" cy="27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808080"/>
                </a:solidFill>
                <a:latin typeface="Calibri"/>
                <a:ea typeface="Roboto"/>
              </a:rPr>
              <a:t>2 , Rue karawen La marsa</a:t>
            </a:r>
            <a:endParaRPr lang="fr-FR" sz="1200" b="0" strike="noStrike" spc="-1">
              <a:latin typeface="Arial"/>
            </a:endParaRPr>
          </a:p>
        </p:txBody>
      </p:sp>
      <p:sp>
        <p:nvSpPr>
          <p:cNvPr id="87" name="CustomShape 12"/>
          <p:cNvSpPr/>
          <p:nvPr/>
        </p:nvSpPr>
        <p:spPr>
          <a:xfrm>
            <a:off x="4921200" y="9755640"/>
            <a:ext cx="220608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808080"/>
                </a:solidFill>
                <a:latin typeface="Calibri"/>
                <a:ea typeface="Roboto"/>
              </a:rPr>
              <a:t>LinkedIn.com/in/rym-ghariani-b5897995/</a:t>
            </a:r>
            <a:endParaRPr lang="fr-FR" sz="1200" b="0" strike="noStrike" spc="-1">
              <a:latin typeface="Arial"/>
            </a:endParaRPr>
          </a:p>
        </p:txBody>
      </p:sp>
      <p:sp>
        <p:nvSpPr>
          <p:cNvPr id="88" name="CustomShape 13"/>
          <p:cNvSpPr/>
          <p:nvPr/>
        </p:nvSpPr>
        <p:spPr>
          <a:xfrm>
            <a:off x="263160" y="267048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89" name="Picture 148"/>
          <p:cNvPicPr/>
          <p:nvPr/>
        </p:nvPicPr>
        <p:blipFill>
          <a:blip r:embed="rId2"/>
          <a:stretch/>
        </p:blipFill>
        <p:spPr>
          <a:xfrm>
            <a:off x="337680" y="2745360"/>
            <a:ext cx="253440" cy="253440"/>
          </a:xfrm>
          <a:prstGeom prst="rect">
            <a:avLst/>
          </a:prstGeom>
          <a:ln>
            <a:noFill/>
          </a:ln>
        </p:spPr>
      </p:pic>
      <p:sp>
        <p:nvSpPr>
          <p:cNvPr id="90" name="CustomShape 14"/>
          <p:cNvSpPr/>
          <p:nvPr/>
        </p:nvSpPr>
        <p:spPr>
          <a:xfrm>
            <a:off x="756720" y="2687760"/>
            <a:ext cx="30988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0" strike="noStrike" spc="-1">
                <a:solidFill>
                  <a:srgbClr val="33CCCC"/>
                </a:solidFill>
                <a:latin typeface="Calibri"/>
                <a:ea typeface="DejaVu Sans"/>
              </a:rPr>
              <a:t>EXPERIENCE PROFESSIONNELLE</a:t>
            </a:r>
            <a:endParaRPr lang="fr-FR" sz="1800" b="0" strike="noStrike" spc="-1">
              <a:latin typeface="Arial"/>
            </a:endParaRPr>
          </a:p>
        </p:txBody>
      </p:sp>
      <p:sp>
        <p:nvSpPr>
          <p:cNvPr id="91" name="CustomShape 15"/>
          <p:cNvSpPr/>
          <p:nvPr/>
        </p:nvSpPr>
        <p:spPr>
          <a:xfrm>
            <a:off x="4912560" y="2687760"/>
            <a:ext cx="2286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33CCCC"/>
                </a:solidFill>
                <a:latin typeface="Calibri"/>
                <a:ea typeface="DejaVu Sans"/>
              </a:rPr>
              <a:t>COMPETENCES</a:t>
            </a:r>
            <a:endParaRPr lang="fr-FR" sz="1800" b="0" strike="noStrike" spc="-1">
              <a:latin typeface="Arial"/>
            </a:endParaRPr>
          </a:p>
        </p:txBody>
      </p:sp>
      <p:sp>
        <p:nvSpPr>
          <p:cNvPr id="92" name="CustomShape 16"/>
          <p:cNvSpPr/>
          <p:nvPr/>
        </p:nvSpPr>
        <p:spPr>
          <a:xfrm>
            <a:off x="4408560" y="265860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93" name="Picture 147"/>
          <p:cNvPicPr/>
          <p:nvPr/>
        </p:nvPicPr>
        <p:blipFill>
          <a:blip r:embed="rId3"/>
          <a:stretch/>
        </p:blipFill>
        <p:spPr>
          <a:xfrm>
            <a:off x="4487400" y="2737440"/>
            <a:ext cx="244800" cy="244800"/>
          </a:xfrm>
          <a:prstGeom prst="rect">
            <a:avLst/>
          </a:prstGeom>
          <a:ln>
            <a:noFill/>
          </a:ln>
        </p:spPr>
      </p:pic>
      <p:sp>
        <p:nvSpPr>
          <p:cNvPr id="94" name="CustomShape 17"/>
          <p:cNvSpPr/>
          <p:nvPr/>
        </p:nvSpPr>
        <p:spPr>
          <a:xfrm>
            <a:off x="4408560" y="3227400"/>
            <a:ext cx="1432440" cy="173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000000"/>
                </a:solidFill>
                <a:latin typeface="Calibri"/>
                <a:ea typeface="DejaVu Sans"/>
              </a:rPr>
              <a:t>JAVA</a:t>
            </a:r>
            <a:endParaRPr lang="fr-FR" sz="1200" b="0" strike="noStrike" spc="-1">
              <a:latin typeface="Arial"/>
            </a:endParaRPr>
          </a:p>
          <a:p>
            <a:pPr>
              <a:lnSpc>
                <a:spcPct val="100000"/>
              </a:lnSpc>
            </a:pPr>
            <a:endParaRPr lang="fr-FR" sz="1200" b="0" strike="noStrike" spc="-1">
              <a:latin typeface="Arial"/>
            </a:endParaRPr>
          </a:p>
          <a:p>
            <a:pPr>
              <a:lnSpc>
                <a:spcPct val="100000"/>
              </a:lnSpc>
            </a:pPr>
            <a:r>
              <a:rPr lang="fr-FR" sz="1200" b="0" strike="noStrike" spc="-1">
                <a:solidFill>
                  <a:srgbClr val="000000"/>
                </a:solidFill>
                <a:latin typeface="Calibri"/>
                <a:ea typeface="DejaVu Sans"/>
              </a:rPr>
              <a:t>Javascipt</a:t>
            </a:r>
            <a:endParaRPr lang="fr-FR" sz="1200" b="0" strike="noStrike" spc="-1">
              <a:latin typeface="Arial"/>
            </a:endParaRPr>
          </a:p>
          <a:p>
            <a:pPr>
              <a:lnSpc>
                <a:spcPct val="100000"/>
              </a:lnSpc>
            </a:pPr>
            <a:endParaRPr lang="fr-FR" sz="1200" b="0" strike="noStrike" spc="-1">
              <a:latin typeface="Arial"/>
            </a:endParaRPr>
          </a:p>
          <a:p>
            <a:pPr>
              <a:lnSpc>
                <a:spcPct val="100000"/>
              </a:lnSpc>
            </a:pPr>
            <a:r>
              <a:rPr lang="fr-FR" sz="1200" b="0" strike="noStrike" spc="-1">
                <a:solidFill>
                  <a:srgbClr val="000000"/>
                </a:solidFill>
                <a:latin typeface="Calibri"/>
                <a:ea typeface="DejaVu Sans"/>
              </a:rPr>
              <a:t>HTML</a:t>
            </a:r>
            <a:endParaRPr lang="fr-FR" sz="1200" b="0" strike="noStrike" spc="-1">
              <a:latin typeface="Arial"/>
            </a:endParaRPr>
          </a:p>
          <a:p>
            <a:pPr>
              <a:lnSpc>
                <a:spcPct val="100000"/>
              </a:lnSpc>
            </a:pPr>
            <a:endParaRPr lang="fr-FR" sz="1200" b="0" strike="noStrike" spc="-1">
              <a:latin typeface="Arial"/>
            </a:endParaRPr>
          </a:p>
          <a:p>
            <a:pPr>
              <a:lnSpc>
                <a:spcPct val="100000"/>
              </a:lnSpc>
            </a:pPr>
            <a:r>
              <a:rPr lang="fr-FR" sz="1200" b="0" strike="noStrike" spc="-1">
                <a:solidFill>
                  <a:srgbClr val="000000"/>
                </a:solidFill>
                <a:latin typeface="Calibri"/>
                <a:ea typeface="DejaVu Sans"/>
              </a:rPr>
              <a:t>CSS</a:t>
            </a:r>
            <a:endParaRPr lang="fr-FR" sz="1200" b="0" strike="noStrike" spc="-1">
              <a:latin typeface="Arial"/>
            </a:endParaRPr>
          </a:p>
          <a:p>
            <a:pPr>
              <a:lnSpc>
                <a:spcPct val="100000"/>
              </a:lnSpc>
            </a:pPr>
            <a:endParaRPr lang="fr-FR" sz="1200" b="0" strike="noStrike" spc="-1">
              <a:latin typeface="Arial"/>
            </a:endParaRPr>
          </a:p>
          <a:p>
            <a:pPr>
              <a:lnSpc>
                <a:spcPct val="100000"/>
              </a:lnSpc>
            </a:pPr>
            <a:r>
              <a:rPr lang="fr-FR" sz="1200" b="0" strike="noStrike" spc="-1">
                <a:solidFill>
                  <a:srgbClr val="000000"/>
                </a:solidFill>
                <a:latin typeface="Calibri"/>
                <a:ea typeface="DejaVu Sans"/>
              </a:rPr>
              <a:t>MySQL</a:t>
            </a:r>
            <a:endParaRPr lang="fr-FR" sz="1200" b="0" strike="noStrike" spc="-1">
              <a:latin typeface="Arial"/>
            </a:endParaRPr>
          </a:p>
          <a:p>
            <a:pPr>
              <a:lnSpc>
                <a:spcPct val="100000"/>
              </a:lnSpc>
            </a:pPr>
            <a:endParaRPr lang="fr-FR" sz="1200" b="0" strike="noStrike" spc="-1">
              <a:latin typeface="Arial"/>
            </a:endParaRPr>
          </a:p>
          <a:p>
            <a:pPr>
              <a:lnSpc>
                <a:spcPct val="100000"/>
              </a:lnSpc>
            </a:pPr>
            <a:r>
              <a:rPr lang="fr-FR" sz="1200" b="0" strike="noStrike" spc="-1">
                <a:solidFill>
                  <a:srgbClr val="000000"/>
                </a:solidFill>
                <a:latin typeface="Calibri"/>
                <a:ea typeface="DejaVu Sans"/>
              </a:rPr>
              <a:t>Selenium</a:t>
            </a:r>
            <a:endParaRPr lang="fr-FR" sz="1200" b="0" strike="noStrike" spc="-1">
              <a:latin typeface="Arial"/>
            </a:endParaRPr>
          </a:p>
          <a:p>
            <a:pPr>
              <a:lnSpc>
                <a:spcPct val="100000"/>
              </a:lnSpc>
            </a:pPr>
            <a:endParaRPr lang="fr-FR" sz="1200" b="0" strike="noStrike" spc="-1">
              <a:latin typeface="Arial"/>
            </a:endParaRPr>
          </a:p>
        </p:txBody>
      </p:sp>
      <p:sp>
        <p:nvSpPr>
          <p:cNvPr id="95" name="CustomShape 18"/>
          <p:cNvSpPr/>
          <p:nvPr/>
        </p:nvSpPr>
        <p:spPr>
          <a:xfrm>
            <a:off x="5621400" y="361692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96" name="CustomShape 19"/>
          <p:cNvSpPr/>
          <p:nvPr/>
        </p:nvSpPr>
        <p:spPr>
          <a:xfrm>
            <a:off x="5614560" y="397764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97" name="CustomShape 20"/>
          <p:cNvSpPr/>
          <p:nvPr/>
        </p:nvSpPr>
        <p:spPr>
          <a:xfrm>
            <a:off x="5614560" y="432648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98" name="CustomShape 21"/>
          <p:cNvSpPr/>
          <p:nvPr/>
        </p:nvSpPr>
        <p:spPr>
          <a:xfrm>
            <a:off x="5614560" y="469044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99" name="CustomShape 22"/>
          <p:cNvSpPr/>
          <p:nvPr/>
        </p:nvSpPr>
        <p:spPr>
          <a:xfrm>
            <a:off x="6964560" y="36122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0" name="CustomShape 23"/>
          <p:cNvSpPr/>
          <p:nvPr/>
        </p:nvSpPr>
        <p:spPr>
          <a:xfrm>
            <a:off x="6964560" y="43250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 name="CustomShape 24"/>
          <p:cNvSpPr/>
          <p:nvPr/>
        </p:nvSpPr>
        <p:spPr>
          <a:xfrm>
            <a:off x="6840000" y="46904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25"/>
          <p:cNvSpPr/>
          <p:nvPr/>
        </p:nvSpPr>
        <p:spPr>
          <a:xfrm>
            <a:off x="4474440" y="547848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03" name="Picture 146"/>
          <p:cNvPicPr/>
          <p:nvPr/>
        </p:nvPicPr>
        <p:blipFill>
          <a:blip r:embed="rId4"/>
          <a:stretch/>
        </p:blipFill>
        <p:spPr>
          <a:xfrm>
            <a:off x="4540320" y="5535720"/>
            <a:ext cx="271080" cy="271080"/>
          </a:xfrm>
          <a:prstGeom prst="rect">
            <a:avLst/>
          </a:prstGeom>
          <a:ln>
            <a:noFill/>
          </a:ln>
        </p:spPr>
      </p:pic>
      <p:sp>
        <p:nvSpPr>
          <p:cNvPr id="104" name="CustomShape 26"/>
          <p:cNvSpPr/>
          <p:nvPr/>
        </p:nvSpPr>
        <p:spPr>
          <a:xfrm>
            <a:off x="4941000" y="5495760"/>
            <a:ext cx="2286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33CCCC"/>
                </a:solidFill>
                <a:latin typeface="Calibri"/>
                <a:ea typeface="DejaVu Sans"/>
              </a:rPr>
              <a:t>LANGUES</a:t>
            </a:r>
            <a:endParaRPr lang="fr-FR" sz="1800" b="0" strike="noStrike" spc="-1">
              <a:latin typeface="Arial"/>
            </a:endParaRPr>
          </a:p>
        </p:txBody>
      </p:sp>
      <p:sp>
        <p:nvSpPr>
          <p:cNvPr id="105" name="CustomShape 27"/>
          <p:cNvSpPr/>
          <p:nvPr/>
        </p:nvSpPr>
        <p:spPr>
          <a:xfrm>
            <a:off x="4474440" y="6055920"/>
            <a:ext cx="1098360" cy="92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100" b="0" strike="noStrike" spc="-1">
                <a:solidFill>
                  <a:srgbClr val="000000"/>
                </a:solidFill>
                <a:latin typeface="Calibri"/>
                <a:ea typeface="DejaVu Sans"/>
              </a:rPr>
              <a:t>Arabe</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000000"/>
                </a:solidFill>
                <a:latin typeface="Calibri"/>
                <a:ea typeface="DejaVu Sans"/>
              </a:rPr>
              <a:t>Français</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000000"/>
                </a:solidFill>
                <a:latin typeface="Calibri"/>
                <a:ea typeface="DejaVu Sans"/>
              </a:rPr>
              <a:t>Anglais</a:t>
            </a:r>
            <a:endParaRPr lang="fr-FR" sz="1100" b="0" strike="noStrike" spc="-1">
              <a:latin typeface="Arial"/>
            </a:endParaRPr>
          </a:p>
        </p:txBody>
      </p:sp>
      <p:sp>
        <p:nvSpPr>
          <p:cNvPr id="106" name="CustomShape 28"/>
          <p:cNvSpPr/>
          <p:nvPr/>
        </p:nvSpPr>
        <p:spPr>
          <a:xfrm>
            <a:off x="5586480" y="608760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CustomShape 29"/>
          <p:cNvSpPr/>
          <p:nvPr/>
        </p:nvSpPr>
        <p:spPr>
          <a:xfrm>
            <a:off x="5588280" y="6087600"/>
            <a:ext cx="1499040" cy="12744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108" name="CustomShape 30"/>
          <p:cNvSpPr/>
          <p:nvPr/>
        </p:nvSpPr>
        <p:spPr>
          <a:xfrm>
            <a:off x="5574600" y="646884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9" name="CustomShape 31"/>
          <p:cNvSpPr/>
          <p:nvPr/>
        </p:nvSpPr>
        <p:spPr>
          <a:xfrm>
            <a:off x="5576400" y="6468840"/>
            <a:ext cx="1499040" cy="12744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110" name="CustomShape 32"/>
          <p:cNvSpPr/>
          <p:nvPr/>
        </p:nvSpPr>
        <p:spPr>
          <a:xfrm>
            <a:off x="5586480" y="681732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 name="CustomShape 33"/>
          <p:cNvSpPr/>
          <p:nvPr/>
        </p:nvSpPr>
        <p:spPr>
          <a:xfrm rot="21553200">
            <a:off x="5589000" y="6811560"/>
            <a:ext cx="819000" cy="12744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112" name="CustomShape 34"/>
          <p:cNvSpPr/>
          <p:nvPr/>
        </p:nvSpPr>
        <p:spPr>
          <a:xfrm>
            <a:off x="4491360" y="735228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13" name="Picture 1"/>
          <p:cNvPicPr/>
          <p:nvPr/>
        </p:nvPicPr>
        <p:blipFill>
          <a:blip r:embed="rId5"/>
          <a:stretch/>
        </p:blipFill>
        <p:spPr>
          <a:xfrm>
            <a:off x="4570560" y="7431480"/>
            <a:ext cx="244800" cy="244800"/>
          </a:xfrm>
          <a:prstGeom prst="rect">
            <a:avLst/>
          </a:prstGeom>
          <a:ln>
            <a:noFill/>
          </a:ln>
        </p:spPr>
      </p:pic>
      <p:sp>
        <p:nvSpPr>
          <p:cNvPr id="114" name="CustomShape 35"/>
          <p:cNvSpPr/>
          <p:nvPr/>
        </p:nvSpPr>
        <p:spPr>
          <a:xfrm>
            <a:off x="4448520" y="8030880"/>
            <a:ext cx="279576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200" b="0" strike="noStrike" spc="-1">
                <a:solidFill>
                  <a:srgbClr val="595959"/>
                </a:solidFill>
                <a:latin typeface="Calibri"/>
                <a:ea typeface="Arial"/>
              </a:rPr>
              <a:t> </a:t>
            </a:r>
            <a:endParaRPr lang="fr-FR" sz="1200" b="0" strike="noStrike" spc="-1">
              <a:latin typeface="Arial"/>
            </a:endParaRPr>
          </a:p>
        </p:txBody>
      </p:sp>
      <p:sp>
        <p:nvSpPr>
          <p:cNvPr id="115" name="CustomShape 36"/>
          <p:cNvSpPr/>
          <p:nvPr/>
        </p:nvSpPr>
        <p:spPr>
          <a:xfrm>
            <a:off x="4948560" y="7391880"/>
            <a:ext cx="2286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33CCCC"/>
                </a:solidFill>
                <a:latin typeface="Calibri"/>
                <a:ea typeface="DejaVu Sans"/>
              </a:rPr>
              <a:t>HOBBIES</a:t>
            </a:r>
            <a:endParaRPr lang="fr-FR" sz="1800" b="0" strike="noStrike" spc="-1">
              <a:latin typeface="Arial"/>
            </a:endParaRPr>
          </a:p>
        </p:txBody>
      </p:sp>
      <p:sp>
        <p:nvSpPr>
          <p:cNvPr id="116" name="CustomShape 37"/>
          <p:cNvSpPr/>
          <p:nvPr/>
        </p:nvSpPr>
        <p:spPr>
          <a:xfrm>
            <a:off x="4487040" y="884808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17" name="Picture 101"/>
          <p:cNvPicPr/>
          <p:nvPr/>
        </p:nvPicPr>
        <p:blipFill>
          <a:blip r:embed="rId6"/>
          <a:stretch/>
        </p:blipFill>
        <p:spPr>
          <a:xfrm>
            <a:off x="4591080" y="8938080"/>
            <a:ext cx="203400" cy="203400"/>
          </a:xfrm>
          <a:prstGeom prst="rect">
            <a:avLst/>
          </a:prstGeom>
          <a:ln>
            <a:noFill/>
          </a:ln>
        </p:spPr>
      </p:pic>
      <p:sp>
        <p:nvSpPr>
          <p:cNvPr id="118" name="CustomShape 38"/>
          <p:cNvSpPr/>
          <p:nvPr/>
        </p:nvSpPr>
        <p:spPr>
          <a:xfrm>
            <a:off x="4487040" y="927972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19" name="Picture 99"/>
          <p:cNvPicPr/>
          <p:nvPr/>
        </p:nvPicPr>
        <p:blipFill>
          <a:blip r:embed="rId7"/>
          <a:stretch/>
        </p:blipFill>
        <p:spPr>
          <a:xfrm>
            <a:off x="4554360" y="9363960"/>
            <a:ext cx="272520" cy="272520"/>
          </a:xfrm>
          <a:prstGeom prst="rect">
            <a:avLst/>
          </a:prstGeom>
          <a:ln>
            <a:noFill/>
          </a:ln>
        </p:spPr>
      </p:pic>
      <p:sp>
        <p:nvSpPr>
          <p:cNvPr id="120" name="CustomShape 39"/>
          <p:cNvSpPr/>
          <p:nvPr/>
        </p:nvSpPr>
        <p:spPr>
          <a:xfrm>
            <a:off x="4495320" y="971244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21" name="Picture 100"/>
          <p:cNvPicPr/>
          <p:nvPr/>
        </p:nvPicPr>
        <p:blipFill>
          <a:blip r:embed="rId8"/>
          <a:stretch/>
        </p:blipFill>
        <p:spPr>
          <a:xfrm>
            <a:off x="4582440" y="9808200"/>
            <a:ext cx="226080" cy="226080"/>
          </a:xfrm>
          <a:prstGeom prst="rect">
            <a:avLst/>
          </a:prstGeom>
          <a:ln>
            <a:noFill/>
          </a:ln>
        </p:spPr>
      </p:pic>
      <p:sp>
        <p:nvSpPr>
          <p:cNvPr id="122" name="CustomShape 40"/>
          <p:cNvSpPr/>
          <p:nvPr/>
        </p:nvSpPr>
        <p:spPr>
          <a:xfrm>
            <a:off x="4502520" y="1017288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23" name="Picture 102"/>
          <p:cNvPicPr/>
          <p:nvPr/>
        </p:nvPicPr>
        <p:blipFill>
          <a:blip r:embed="rId9"/>
          <a:stretch/>
        </p:blipFill>
        <p:spPr>
          <a:xfrm>
            <a:off x="4593960" y="10269720"/>
            <a:ext cx="233280" cy="233280"/>
          </a:xfrm>
          <a:prstGeom prst="rect">
            <a:avLst/>
          </a:prstGeom>
          <a:ln>
            <a:noFill/>
          </a:ln>
        </p:spPr>
      </p:pic>
      <p:sp>
        <p:nvSpPr>
          <p:cNvPr id="124" name="CustomShape 41"/>
          <p:cNvSpPr/>
          <p:nvPr/>
        </p:nvSpPr>
        <p:spPr>
          <a:xfrm>
            <a:off x="5614560" y="432648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125" name="CustomShape 42"/>
          <p:cNvSpPr/>
          <p:nvPr/>
        </p:nvSpPr>
        <p:spPr>
          <a:xfrm>
            <a:off x="5614560" y="432648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126" name="CustomShape 43"/>
          <p:cNvSpPr/>
          <p:nvPr/>
        </p:nvSpPr>
        <p:spPr>
          <a:xfrm>
            <a:off x="5608440" y="322740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127" name="CustomShape 44"/>
          <p:cNvSpPr/>
          <p:nvPr/>
        </p:nvSpPr>
        <p:spPr>
          <a:xfrm>
            <a:off x="6768000" y="322740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8" name="CustomShape 45"/>
          <p:cNvSpPr/>
          <p:nvPr/>
        </p:nvSpPr>
        <p:spPr>
          <a:xfrm>
            <a:off x="6929280" y="39776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CustomShape 46"/>
          <p:cNvSpPr/>
          <p:nvPr/>
        </p:nvSpPr>
        <p:spPr>
          <a:xfrm>
            <a:off x="6964560" y="432648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30" name="Image 96"/>
          <p:cNvPicPr/>
          <p:nvPr/>
        </p:nvPicPr>
        <p:blipFill>
          <a:blip r:embed="rId10"/>
          <a:stretch/>
        </p:blipFill>
        <p:spPr>
          <a:xfrm>
            <a:off x="5665680" y="409680"/>
            <a:ext cx="1353960" cy="1353960"/>
          </a:xfrm>
          <a:prstGeom prst="rect">
            <a:avLst/>
          </a:prstGeom>
          <a:ln>
            <a:noFill/>
          </a:ln>
        </p:spPr>
      </p:pic>
      <p:sp>
        <p:nvSpPr>
          <p:cNvPr id="131" name="CustomShape 47"/>
          <p:cNvSpPr/>
          <p:nvPr/>
        </p:nvSpPr>
        <p:spPr>
          <a:xfrm>
            <a:off x="144000" y="1296000"/>
            <a:ext cx="5255640" cy="8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100" b="0" strike="noStrike" spc="-1">
                <a:solidFill>
                  <a:srgbClr val="FFFFFF"/>
                </a:solidFill>
                <a:latin typeface="Arial"/>
                <a:ea typeface="DejaVu Sans"/>
              </a:rPr>
              <a:t>  S’intégrer dans une équipe de test et participer activement dans la réalisation des projets informatiques novateurs dans un environnement High Tech. Essayer d'assurer la fiabilisation et l'évolution du système d'information et de garantir un service de haut qualité .</a:t>
            </a:r>
            <a:r>
              <a:rPr lang="fr-FR" sz="1000" b="0" strike="noStrike" spc="-1">
                <a:solidFill>
                  <a:srgbClr val="FFFFFF"/>
                </a:solidFill>
                <a:latin typeface="Arial"/>
                <a:ea typeface="DejaVu Sans"/>
              </a:rPr>
              <a:t>  </a:t>
            </a:r>
            <a:endParaRPr lang="fr-FR" sz="1000" b="0" strike="noStrike" spc="-1">
              <a:latin typeface="Arial"/>
            </a:endParaRPr>
          </a:p>
        </p:txBody>
      </p:sp>
      <p:pic>
        <p:nvPicPr>
          <p:cNvPr id="132" name="Image 98"/>
          <p:cNvPicPr/>
          <p:nvPr/>
        </p:nvPicPr>
        <p:blipFill>
          <a:blip r:embed="rId11"/>
          <a:stretch/>
        </p:blipFill>
        <p:spPr>
          <a:xfrm>
            <a:off x="4829040" y="7913160"/>
            <a:ext cx="426600" cy="510480"/>
          </a:xfrm>
          <a:prstGeom prst="rect">
            <a:avLst/>
          </a:prstGeom>
          <a:ln>
            <a:noFill/>
          </a:ln>
        </p:spPr>
      </p:pic>
      <p:pic>
        <p:nvPicPr>
          <p:cNvPr id="133" name="Image 99"/>
          <p:cNvPicPr/>
          <p:nvPr/>
        </p:nvPicPr>
        <p:blipFill>
          <a:blip r:embed="rId12"/>
          <a:stretch/>
        </p:blipFill>
        <p:spPr>
          <a:xfrm>
            <a:off x="5421600" y="7895520"/>
            <a:ext cx="600120" cy="600120"/>
          </a:xfrm>
          <a:prstGeom prst="rect">
            <a:avLst/>
          </a:prstGeom>
          <a:ln>
            <a:noFill/>
          </a:ln>
        </p:spPr>
      </p:pic>
      <p:pic>
        <p:nvPicPr>
          <p:cNvPr id="134" name="Image 100"/>
          <p:cNvPicPr/>
          <p:nvPr/>
        </p:nvPicPr>
        <p:blipFill>
          <a:blip r:embed="rId13"/>
          <a:stretch/>
        </p:blipFill>
        <p:spPr>
          <a:xfrm>
            <a:off x="6192000" y="7848000"/>
            <a:ext cx="575640" cy="575640"/>
          </a:xfrm>
          <a:prstGeom prst="rect">
            <a:avLst/>
          </a:prstGeom>
          <a:ln>
            <a:noFill/>
          </a:ln>
        </p:spPr>
      </p:pic>
      <p:sp>
        <p:nvSpPr>
          <p:cNvPr id="135" name="CustomShape 48"/>
          <p:cNvSpPr/>
          <p:nvPr/>
        </p:nvSpPr>
        <p:spPr>
          <a:xfrm>
            <a:off x="5608440" y="5079600"/>
            <a:ext cx="180684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136" name="CustomShape 49"/>
          <p:cNvSpPr/>
          <p:nvPr/>
        </p:nvSpPr>
        <p:spPr>
          <a:xfrm>
            <a:off x="6222960" y="507816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7" name="TextShape 50"/>
          <p:cNvSpPr txBox="1"/>
          <p:nvPr/>
        </p:nvSpPr>
        <p:spPr>
          <a:xfrm>
            <a:off x="10800" y="3312000"/>
            <a:ext cx="4093200" cy="6940080"/>
          </a:xfrm>
          <a:prstGeom prst="rect">
            <a:avLst/>
          </a:prstGeom>
          <a:noFill/>
          <a:ln>
            <a:noFill/>
          </a:ln>
        </p:spPr>
        <p:txBody>
          <a:bodyPr lIns="90000" tIns="45000" rIns="90000" bIns="45000"/>
          <a:lstStyle/>
          <a:p>
            <a:r>
              <a:rPr lang="fr-FR" sz="1100" b="1" strike="noStrike" spc="-1" dirty="0">
                <a:solidFill>
                  <a:srgbClr val="262626"/>
                </a:solidFill>
                <a:latin typeface="Calibri"/>
                <a:ea typeface="Times New Roman"/>
              </a:rPr>
              <a:t>2018 – Aujourd’hui |</a:t>
            </a:r>
            <a:r>
              <a:rPr lang="fr-FR" sz="1100" b="1" strike="noStrike" spc="-1" dirty="0">
                <a:solidFill>
                  <a:srgbClr val="33CCCC"/>
                </a:solidFill>
                <a:latin typeface="Calibri"/>
                <a:ea typeface="Times New Roman"/>
              </a:rPr>
              <a:t> Ingénieur Test | </a:t>
            </a:r>
            <a:r>
              <a:rPr lang="fr-FR" sz="1100" b="1" strike="noStrike" spc="-1" dirty="0" err="1">
                <a:solidFill>
                  <a:srgbClr val="33CCCC"/>
                </a:solidFill>
                <a:latin typeface="Calibri"/>
                <a:ea typeface="Times New Roman"/>
              </a:rPr>
              <a:t>eXoPlatform</a:t>
            </a:r>
            <a:endParaRPr lang="fr-FR" sz="1100" b="0" strike="noStrike" spc="-1" dirty="0">
              <a:latin typeface="Arial"/>
            </a:endParaRPr>
          </a:p>
          <a:p>
            <a:r>
              <a:rPr lang="fr-FR" sz="1100" b="0" strike="noStrike" spc="-1" dirty="0">
                <a:solidFill>
                  <a:srgbClr val="808080"/>
                </a:solidFill>
                <a:latin typeface="Calibri"/>
                <a:ea typeface="Times New Roman"/>
              </a:rPr>
              <a:t>→ Valider les spécification </a:t>
            </a:r>
            <a:endParaRPr lang="fr-FR" sz="1100" b="0" strike="noStrike" spc="-1" dirty="0">
              <a:latin typeface="Arial"/>
            </a:endParaRPr>
          </a:p>
          <a:p>
            <a:r>
              <a:rPr lang="fr-FR" sz="1100" b="0" strike="noStrike" spc="-1" dirty="0">
                <a:solidFill>
                  <a:srgbClr val="808080"/>
                </a:solidFill>
                <a:latin typeface="Calibri"/>
                <a:ea typeface="Times New Roman"/>
              </a:rPr>
              <a:t>→ Ecriture des cas de tests dans QMETRY (outil de gestion de test et de </a:t>
            </a:r>
            <a:r>
              <a:rPr lang="fr-FR" sz="1100" b="0" strike="noStrike" spc="-1" dirty="0" err="1">
                <a:solidFill>
                  <a:srgbClr val="808080"/>
                </a:solidFill>
                <a:latin typeface="Calibri"/>
                <a:ea typeface="Times New Roman"/>
              </a:rPr>
              <a:t>spec</a:t>
            </a:r>
            <a:r>
              <a:rPr lang="fr-FR" sz="1100" b="0" strike="noStrike" spc="-1" dirty="0">
                <a:solidFill>
                  <a:srgbClr val="808080"/>
                </a:solidFill>
                <a:latin typeface="Calibri"/>
                <a:ea typeface="Times New Roman"/>
              </a:rPr>
              <a:t>)</a:t>
            </a:r>
            <a:endParaRPr lang="fr-FR" sz="1100" b="0" strike="noStrike" spc="-1" dirty="0">
              <a:latin typeface="Arial"/>
            </a:endParaRPr>
          </a:p>
          <a:p>
            <a:r>
              <a:rPr lang="fr-FR" sz="1100" b="0" strike="noStrike" spc="-1" dirty="0">
                <a:solidFill>
                  <a:srgbClr val="808080"/>
                </a:solidFill>
                <a:latin typeface="Calibri"/>
                <a:ea typeface="Times New Roman"/>
              </a:rPr>
              <a:t>→ Prioriser et revoir les cas de tests fais par d’autre testeurs</a:t>
            </a:r>
            <a:endParaRPr lang="fr-FR" sz="1100" b="0" strike="noStrike" spc="-1" dirty="0">
              <a:latin typeface="Arial"/>
            </a:endParaRPr>
          </a:p>
          <a:p>
            <a:r>
              <a:rPr lang="fr-FR" sz="1100" b="0" strike="noStrike" spc="-1" dirty="0">
                <a:solidFill>
                  <a:srgbClr val="808080"/>
                </a:solidFill>
                <a:latin typeface="Calibri"/>
                <a:ea typeface="Times New Roman"/>
              </a:rPr>
              <a:t>→ Créer les environnements de test (avec des images Docker) </a:t>
            </a:r>
            <a:endParaRPr lang="fr-FR" sz="1100" b="0" strike="noStrike" spc="-1" dirty="0">
              <a:latin typeface="Arial"/>
            </a:endParaRPr>
          </a:p>
          <a:p>
            <a:r>
              <a:rPr lang="fr-FR" sz="1100" b="0" strike="noStrike" spc="-1" dirty="0">
                <a:solidFill>
                  <a:srgbClr val="808080"/>
                </a:solidFill>
                <a:latin typeface="Calibri"/>
                <a:ea typeface="Times New Roman"/>
              </a:rPr>
              <a:t>→Automatiser les cas de tests (</a:t>
            </a:r>
            <a:r>
              <a:rPr lang="fr-FR" sz="1100" b="0" strike="noStrike" spc="-1" dirty="0" err="1">
                <a:solidFill>
                  <a:srgbClr val="808080"/>
                </a:solidFill>
                <a:latin typeface="Calibri"/>
                <a:ea typeface="Times New Roman"/>
              </a:rPr>
              <a:t>Selenium</a:t>
            </a:r>
            <a:r>
              <a:rPr lang="fr-FR" sz="1100" b="0" strike="noStrike" spc="-1" dirty="0">
                <a:solidFill>
                  <a:srgbClr val="808080"/>
                </a:solidFill>
                <a:latin typeface="Calibri"/>
                <a:ea typeface="Times New Roman"/>
              </a:rPr>
              <a:t> test fonctionnel/Script </a:t>
            </a:r>
            <a:r>
              <a:rPr lang="fr-FR" sz="1100" b="0" strike="noStrike" spc="-1" dirty="0" err="1">
                <a:solidFill>
                  <a:srgbClr val="808080"/>
                </a:solidFill>
                <a:latin typeface="Calibri"/>
                <a:ea typeface="Times New Roman"/>
              </a:rPr>
              <a:t>shell</a:t>
            </a:r>
            <a:r>
              <a:rPr lang="fr-FR" sz="1100" b="0" strike="noStrike" spc="-1" dirty="0">
                <a:solidFill>
                  <a:srgbClr val="808080"/>
                </a:solidFill>
                <a:latin typeface="Calibri"/>
                <a:ea typeface="Times New Roman"/>
              </a:rPr>
              <a:t> pour les tests d’upgrade et </a:t>
            </a:r>
            <a:r>
              <a:rPr lang="fr-FR" sz="1100" b="0" strike="noStrike" spc="-1" dirty="0" err="1">
                <a:solidFill>
                  <a:srgbClr val="808080"/>
                </a:solidFill>
                <a:latin typeface="Calibri"/>
                <a:ea typeface="Times New Roman"/>
              </a:rPr>
              <a:t>BacksTopJS</a:t>
            </a:r>
            <a:r>
              <a:rPr lang="fr-FR" sz="1100" b="0" strike="noStrike" spc="-1" dirty="0">
                <a:solidFill>
                  <a:srgbClr val="808080"/>
                </a:solidFill>
                <a:latin typeface="Calibri"/>
                <a:ea typeface="Times New Roman"/>
              </a:rPr>
              <a:t> pour les tests UI)</a:t>
            </a:r>
            <a:endParaRPr lang="fr-FR" sz="1100" b="0" strike="noStrike" spc="-1" dirty="0">
              <a:latin typeface="Arial"/>
            </a:endParaRPr>
          </a:p>
          <a:p>
            <a:r>
              <a:rPr lang="fr-FR" sz="1100" b="0" strike="noStrike" spc="-1" dirty="0">
                <a:solidFill>
                  <a:srgbClr val="808080"/>
                </a:solidFill>
                <a:latin typeface="Calibri"/>
                <a:ea typeface="Times New Roman"/>
              </a:rPr>
              <a:t>→ Exécuter les cas de tests sur différents environnements sur Desktop et Mobile (IOS et Android)</a:t>
            </a:r>
            <a:endParaRPr lang="fr-FR" sz="1100" b="0" strike="noStrike" spc="-1" dirty="0">
              <a:latin typeface="Arial"/>
            </a:endParaRPr>
          </a:p>
          <a:p>
            <a:r>
              <a:rPr lang="fr-FR" sz="1100" b="0" strike="noStrike" spc="-1" dirty="0">
                <a:solidFill>
                  <a:srgbClr val="808080"/>
                </a:solidFill>
                <a:latin typeface="Calibri"/>
                <a:ea typeface="Times New Roman"/>
              </a:rPr>
              <a:t>→ Reporter les divergence en tant qu’incident et les analyser afin de les résoudre ou les transformer en Bug (</a:t>
            </a:r>
            <a:r>
              <a:rPr lang="fr-FR" sz="1100" b="0" strike="noStrike" spc="-1" dirty="0" err="1">
                <a:solidFill>
                  <a:srgbClr val="808080"/>
                </a:solidFill>
                <a:latin typeface="Calibri"/>
                <a:ea typeface="Times New Roman"/>
              </a:rPr>
              <a:t>Jira</a:t>
            </a:r>
            <a:r>
              <a:rPr lang="fr-FR" sz="1100" b="0" strike="noStrike" spc="-1" dirty="0">
                <a:solidFill>
                  <a:srgbClr val="808080"/>
                </a:solidFill>
                <a:latin typeface="Calibri"/>
                <a:ea typeface="Times New Roman"/>
              </a:rPr>
              <a:t>)</a:t>
            </a:r>
            <a:endParaRPr lang="fr-FR" sz="1100" b="0" strike="noStrike" spc="-1" dirty="0">
              <a:latin typeface="Arial"/>
            </a:endParaRPr>
          </a:p>
          <a:p>
            <a:r>
              <a:rPr lang="fr-FR" sz="1100" b="0" strike="noStrike" spc="-1" dirty="0">
                <a:solidFill>
                  <a:srgbClr val="808080"/>
                </a:solidFill>
                <a:latin typeface="Calibri"/>
                <a:ea typeface="Times New Roman"/>
              </a:rPr>
              <a:t>→ Analyser les bug reportés sur la communié </a:t>
            </a:r>
            <a:endParaRPr lang="fr-FR" sz="1100" b="0" strike="noStrike" spc="-1" dirty="0">
              <a:latin typeface="Arial"/>
            </a:endParaRPr>
          </a:p>
          <a:p>
            <a:r>
              <a:rPr lang="fr-FR" sz="1100" b="0" strike="noStrike" spc="-1" dirty="0">
                <a:solidFill>
                  <a:srgbClr val="808080"/>
                </a:solidFill>
                <a:latin typeface="Calibri"/>
                <a:ea typeface="Times New Roman"/>
              </a:rPr>
              <a:t>→ Exécuter les test de sécurités XSS et SQL injections (OWAPS)</a:t>
            </a:r>
            <a:endParaRPr lang="fr-FR" sz="1100" b="0" strike="noStrike" spc="-1" dirty="0">
              <a:latin typeface="Arial"/>
            </a:endParaRPr>
          </a:p>
          <a:p>
            <a:r>
              <a:rPr lang="fr-FR" sz="1100" b="0" strike="noStrike" spc="-1" dirty="0">
                <a:solidFill>
                  <a:srgbClr val="808080"/>
                </a:solidFill>
                <a:latin typeface="Calibri"/>
                <a:ea typeface="Times New Roman"/>
              </a:rPr>
              <a:t>→Ecrire et synthétiser les rapports de test et les partager</a:t>
            </a:r>
            <a:endParaRPr lang="fr-FR" sz="1100" b="0" strike="noStrike" spc="-1" dirty="0">
              <a:latin typeface="Arial"/>
            </a:endParaRPr>
          </a:p>
          <a:p>
            <a:endParaRPr lang="fr-FR" sz="1100" b="0" strike="noStrike" spc="-1" dirty="0">
              <a:latin typeface="Arial"/>
            </a:endParaRPr>
          </a:p>
          <a:p>
            <a:r>
              <a:rPr lang="fr-FR" sz="1100" b="1" strike="noStrike" spc="-1" dirty="0">
                <a:solidFill>
                  <a:srgbClr val="262626"/>
                </a:solidFill>
                <a:latin typeface="Calibri"/>
                <a:ea typeface="Times New Roman"/>
              </a:rPr>
              <a:t>2016 – 2017 | </a:t>
            </a:r>
            <a:r>
              <a:rPr lang="fr-FR" sz="1100" b="1" strike="noStrike" spc="-1" dirty="0">
                <a:solidFill>
                  <a:srgbClr val="33CCCC"/>
                </a:solidFill>
                <a:latin typeface="Calibri"/>
                <a:ea typeface="Times New Roman"/>
              </a:rPr>
              <a:t>Consultante avant vente| ODELIT</a:t>
            </a:r>
            <a:endParaRPr lang="fr-FR" sz="1100" b="0" strike="noStrike" spc="-1" dirty="0">
              <a:latin typeface="Arial"/>
            </a:endParaRPr>
          </a:p>
          <a:p>
            <a:r>
              <a:rPr lang="fr-FR" sz="1100" b="0" strike="noStrike" spc="-1" dirty="0" smtClean="0">
                <a:solidFill>
                  <a:srgbClr val="808080"/>
                </a:solidFill>
                <a:latin typeface="Calibri"/>
                <a:ea typeface="Times New Roman"/>
              </a:rPr>
              <a:t>→ Recueillir les besoins clients</a:t>
            </a:r>
          </a:p>
          <a:p>
            <a:r>
              <a:rPr lang="fr-FR" sz="1100" b="0" strike="noStrike" spc="-1" dirty="0" smtClean="0">
                <a:solidFill>
                  <a:srgbClr val="808080"/>
                </a:solidFill>
                <a:latin typeface="Calibri"/>
                <a:ea typeface="Times New Roman"/>
              </a:rPr>
              <a:t>→ Analyser </a:t>
            </a:r>
            <a:r>
              <a:rPr lang="fr-FR" sz="1100" b="0" strike="noStrike" spc="-1" dirty="0">
                <a:solidFill>
                  <a:srgbClr val="808080"/>
                </a:solidFill>
                <a:latin typeface="Calibri"/>
                <a:ea typeface="Times New Roman"/>
              </a:rPr>
              <a:t>les besoins du client puis concevoir la solution Fonctionnelle et technique la plus adaptée compte tenu des possibilités financières du client et en étroite collaboration avec le </a:t>
            </a:r>
            <a:r>
              <a:rPr lang="fr-FR" sz="1100" b="0" strike="noStrike" spc="-1" dirty="0" smtClean="0">
                <a:solidFill>
                  <a:srgbClr val="808080"/>
                </a:solidFill>
                <a:latin typeface="Calibri"/>
                <a:ea typeface="Times New Roman"/>
              </a:rPr>
              <a:t>commercial</a:t>
            </a:r>
          </a:p>
          <a:p>
            <a:r>
              <a:rPr lang="fr-FR" sz="1100" b="0" strike="noStrike" spc="-1" dirty="0" smtClean="0">
                <a:solidFill>
                  <a:srgbClr val="808080"/>
                </a:solidFill>
                <a:latin typeface="Calibri"/>
                <a:ea typeface="Times New Roman"/>
              </a:rPr>
              <a:t>→ Répondre à l’appel d’offre  ???</a:t>
            </a:r>
          </a:p>
          <a:p>
            <a:r>
              <a:rPr lang="fr-FR" sz="1100" b="0" strike="noStrike" spc="-1" dirty="0" smtClean="0">
                <a:solidFill>
                  <a:srgbClr val="808080"/>
                </a:solidFill>
                <a:latin typeface="Calibri"/>
                <a:ea typeface="Times New Roman"/>
              </a:rPr>
              <a:t>→ Transcrire le besoin en cahier de charge</a:t>
            </a:r>
            <a:endParaRPr lang="fr-FR" sz="1100" b="0" strike="noStrike" spc="-1" dirty="0">
              <a:latin typeface="Arial"/>
            </a:endParaRPr>
          </a:p>
          <a:p>
            <a:endParaRPr lang="fr-FR" sz="1100" b="0" strike="noStrike" spc="-1" dirty="0">
              <a:latin typeface="Arial"/>
            </a:endParaRPr>
          </a:p>
          <a:p>
            <a:r>
              <a:rPr lang="fr-FR" sz="1100" b="1" strike="noStrike" spc="-1" dirty="0">
                <a:solidFill>
                  <a:srgbClr val="262626"/>
                </a:solidFill>
                <a:latin typeface="Calibri"/>
                <a:ea typeface="Times New Roman"/>
              </a:rPr>
              <a:t>2010 – 2016 | </a:t>
            </a:r>
            <a:r>
              <a:rPr lang="fr-FR" sz="1100" b="1" strike="noStrike" spc="-1" dirty="0" err="1">
                <a:solidFill>
                  <a:srgbClr val="33CCCC"/>
                </a:solidFill>
                <a:latin typeface="Calibri"/>
                <a:ea typeface="Times New Roman"/>
              </a:rPr>
              <a:t>Engineer</a:t>
            </a:r>
            <a:r>
              <a:rPr lang="fr-FR" sz="1100" b="1" strike="noStrike" spc="-1" dirty="0">
                <a:solidFill>
                  <a:srgbClr val="33CCCC"/>
                </a:solidFill>
                <a:latin typeface="Calibri"/>
                <a:ea typeface="Times New Roman"/>
              </a:rPr>
              <a:t> Support </a:t>
            </a:r>
            <a:r>
              <a:rPr lang="fr-FR" sz="1100" b="1" strike="noStrike" spc="-1" dirty="0" err="1">
                <a:solidFill>
                  <a:srgbClr val="33CCCC"/>
                </a:solidFill>
                <a:latin typeface="Calibri"/>
                <a:ea typeface="Times New Roman"/>
              </a:rPr>
              <a:t>Specialist</a:t>
            </a:r>
            <a:r>
              <a:rPr lang="fr-FR" sz="1100" b="1" strike="noStrike" spc="-1" dirty="0">
                <a:solidFill>
                  <a:srgbClr val="33CCCC"/>
                </a:solidFill>
                <a:latin typeface="Calibri"/>
                <a:ea typeface="Times New Roman"/>
              </a:rPr>
              <a:t> | </a:t>
            </a:r>
            <a:r>
              <a:rPr lang="fr-FR" sz="1100" b="1" strike="noStrike" spc="-1" dirty="0" err="1">
                <a:solidFill>
                  <a:srgbClr val="33CCCC"/>
                </a:solidFill>
                <a:latin typeface="Calibri"/>
                <a:ea typeface="Times New Roman"/>
              </a:rPr>
              <a:t>hewlett</a:t>
            </a:r>
            <a:r>
              <a:rPr lang="fr-FR" sz="1100" b="1" strike="noStrike" spc="-1" dirty="0">
                <a:solidFill>
                  <a:srgbClr val="33CCCC"/>
                </a:solidFill>
                <a:latin typeface="Calibri"/>
                <a:ea typeface="Times New Roman"/>
              </a:rPr>
              <a:t> </a:t>
            </a:r>
            <a:r>
              <a:rPr lang="fr-FR" sz="1100" b="1" strike="noStrike" spc="-1" dirty="0" err="1">
                <a:solidFill>
                  <a:srgbClr val="33CCCC"/>
                </a:solidFill>
                <a:latin typeface="Calibri"/>
                <a:ea typeface="Times New Roman"/>
              </a:rPr>
              <a:t>packard</a:t>
            </a:r>
            <a:endParaRPr lang="fr-FR" sz="1100" b="0" strike="noStrike" spc="-1" dirty="0">
              <a:latin typeface="Arial"/>
            </a:endParaRPr>
          </a:p>
          <a:p>
            <a:r>
              <a:rPr lang="fr-FR" sz="1100" b="0" strike="noStrike" spc="-1" dirty="0">
                <a:solidFill>
                  <a:srgbClr val="808080"/>
                </a:solidFill>
                <a:latin typeface="Calibri"/>
                <a:ea typeface="Times New Roman"/>
              </a:rPr>
              <a:t>→Résoudre les incidents clients, en traduisant un besoin fonctionnel en problématique technique.</a:t>
            </a:r>
            <a:endParaRPr lang="fr-FR" sz="1100" b="0" strike="noStrike" spc="-1" dirty="0">
              <a:latin typeface="Arial"/>
            </a:endParaRPr>
          </a:p>
          <a:p>
            <a:r>
              <a:rPr lang="fr-FR" sz="1100" b="0" strike="noStrike" spc="-1" dirty="0">
                <a:solidFill>
                  <a:srgbClr val="808080"/>
                </a:solidFill>
                <a:latin typeface="Calibri"/>
                <a:ea typeface="Times New Roman"/>
              </a:rPr>
              <a:t>→Transférer à la R&amp;D les fonctionnalités les plus demandées et les améliorations possibles de ces solutions</a:t>
            </a:r>
            <a:endParaRPr lang="fr-FR" sz="1100" b="0" strike="noStrike" spc="-1" dirty="0">
              <a:latin typeface="Arial"/>
            </a:endParaRPr>
          </a:p>
          <a:p>
            <a:endParaRPr lang="fr-FR" sz="1100" b="0" strike="noStrike" spc="-1" dirty="0">
              <a:latin typeface="Arial"/>
            </a:endParaRPr>
          </a:p>
          <a:p>
            <a:r>
              <a:rPr lang="fr-FR" sz="1100" b="1" strike="noStrike" spc="-1" dirty="0">
                <a:solidFill>
                  <a:srgbClr val="262626"/>
                </a:solidFill>
                <a:latin typeface="Calibri"/>
                <a:ea typeface="Times New Roman"/>
              </a:rPr>
              <a:t>2007 – 2010 | </a:t>
            </a:r>
            <a:r>
              <a:rPr lang="fr-FR" sz="1100" b="1" strike="noStrike" spc="-1" dirty="0">
                <a:solidFill>
                  <a:srgbClr val="33CCCC"/>
                </a:solidFill>
                <a:latin typeface="Calibri"/>
                <a:ea typeface="Times New Roman"/>
              </a:rPr>
              <a:t>IT Operations | INFORMANIA</a:t>
            </a:r>
            <a:endParaRPr lang="fr-FR" sz="1100" b="0" strike="noStrike" spc="-1" dirty="0">
              <a:latin typeface="Arial"/>
            </a:endParaRPr>
          </a:p>
          <a:p>
            <a:r>
              <a:rPr lang="fr-FR" sz="1100" b="0" strike="noStrike" spc="-1" dirty="0">
                <a:solidFill>
                  <a:srgbClr val="808080"/>
                </a:solidFill>
                <a:latin typeface="Calibri"/>
                <a:ea typeface="Times New Roman"/>
              </a:rPr>
              <a:t>Gérer les systèmes informatiques ,planifier, organiser, contrôler , former les collaborateurs</a:t>
            </a:r>
            <a:endParaRPr lang="fr-FR"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0" y="0"/>
            <a:ext cx="7558560" cy="64800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0" y="651240"/>
            <a:ext cx="7558560" cy="263880"/>
          </a:xfrm>
          <a:prstGeom prst="rect">
            <a:avLst/>
          </a:prstGeom>
          <a:pattFill prst="ltUpDiag">
            <a:fgClr>
              <a:srgbClr val="33CCCC"/>
            </a:fgClr>
            <a:bgClr>
              <a:srgbClr val="FFFFFF"/>
            </a:bgClr>
          </a:patt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0" y="10252080"/>
            <a:ext cx="7559640" cy="43884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180000" y="1005840"/>
            <a:ext cx="402840" cy="40284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p:style>
      </p:sp>
      <p:pic>
        <p:nvPicPr>
          <p:cNvPr id="142" name="Picture 149"/>
          <p:cNvPicPr/>
          <p:nvPr/>
        </p:nvPicPr>
        <p:blipFill>
          <a:blip r:embed="rId2"/>
          <a:stretch/>
        </p:blipFill>
        <p:spPr>
          <a:xfrm>
            <a:off x="216000" y="1041840"/>
            <a:ext cx="290160" cy="290160"/>
          </a:xfrm>
          <a:prstGeom prst="rect">
            <a:avLst/>
          </a:prstGeom>
          <a:ln>
            <a:noFill/>
          </a:ln>
        </p:spPr>
      </p:pic>
      <p:sp>
        <p:nvSpPr>
          <p:cNvPr id="143" name="CustomShape 5"/>
          <p:cNvSpPr/>
          <p:nvPr/>
        </p:nvSpPr>
        <p:spPr>
          <a:xfrm>
            <a:off x="680400" y="1005840"/>
            <a:ext cx="13356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0" strike="noStrike" spc="-1">
                <a:solidFill>
                  <a:srgbClr val="33CCCC"/>
                </a:solidFill>
                <a:latin typeface="Calibri"/>
                <a:ea typeface="DejaVu Sans"/>
              </a:rPr>
              <a:t>FORMATION</a:t>
            </a:r>
            <a:endParaRPr lang="fr-FR" sz="1800" b="0" strike="noStrike" spc="-1">
              <a:latin typeface="Arial"/>
            </a:endParaRPr>
          </a:p>
        </p:txBody>
      </p:sp>
      <p:sp>
        <p:nvSpPr>
          <p:cNvPr id="144" name="CustomShape 6"/>
          <p:cNvSpPr/>
          <p:nvPr/>
        </p:nvSpPr>
        <p:spPr>
          <a:xfrm>
            <a:off x="186480" y="1512000"/>
            <a:ext cx="7229520" cy="19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100" b="1" strike="noStrike" spc="-1" dirty="0">
                <a:solidFill>
                  <a:srgbClr val="262626"/>
                </a:solidFill>
                <a:latin typeface="Calibri"/>
                <a:ea typeface="DejaVu Sans"/>
              </a:rPr>
              <a:t>2018 – </a:t>
            </a:r>
            <a:r>
              <a:rPr lang="fr-FR" sz="1100" b="1" strike="noStrike" spc="-1" dirty="0">
                <a:solidFill>
                  <a:srgbClr val="33CCCC"/>
                </a:solidFill>
                <a:latin typeface="Calibri"/>
                <a:ea typeface="DejaVu Sans"/>
              </a:rPr>
              <a:t>International Software </a:t>
            </a:r>
            <a:r>
              <a:rPr lang="fr-FR" sz="1100" b="1" strike="noStrike" spc="-1" dirty="0" err="1">
                <a:solidFill>
                  <a:srgbClr val="33CCCC"/>
                </a:solidFill>
                <a:latin typeface="Calibri"/>
                <a:ea typeface="DejaVu Sans"/>
              </a:rPr>
              <a:t>Quality</a:t>
            </a:r>
            <a:r>
              <a:rPr lang="fr-FR" sz="1100" b="1" strike="noStrike" spc="-1" dirty="0">
                <a:solidFill>
                  <a:srgbClr val="33CCCC"/>
                </a:solidFill>
                <a:latin typeface="Calibri"/>
                <a:ea typeface="DejaVu Sans"/>
              </a:rPr>
              <a:t> </a:t>
            </a:r>
            <a:r>
              <a:rPr lang="fr-FR" sz="1100" b="1" strike="noStrike" spc="-1" dirty="0" err="1">
                <a:solidFill>
                  <a:srgbClr val="33CCCC"/>
                </a:solidFill>
                <a:latin typeface="Calibri"/>
                <a:ea typeface="DejaVu Sans"/>
              </a:rPr>
              <a:t>Board</a:t>
            </a:r>
            <a:r>
              <a:rPr lang="fr-FR" sz="1100" b="1" strike="noStrike" spc="-1" dirty="0">
                <a:solidFill>
                  <a:srgbClr val="33CCCC"/>
                </a:solidFill>
                <a:latin typeface="Calibri"/>
                <a:ea typeface="DejaVu Sans"/>
              </a:rPr>
              <a:t> –ISTQB </a:t>
            </a:r>
            <a:r>
              <a:rPr lang="fr-FR" sz="1100" b="1" strike="noStrike" spc="-1" dirty="0" smtClean="0">
                <a:solidFill>
                  <a:srgbClr val="33CCCC"/>
                </a:solidFill>
                <a:latin typeface="Calibri"/>
                <a:ea typeface="DejaVu Sans"/>
              </a:rPr>
              <a:t> (certification en cours)</a:t>
            </a:r>
            <a:endParaRPr lang="fr-FR" sz="1100" b="0" strike="noStrike" spc="-1" dirty="0">
              <a:latin typeface="Arial"/>
            </a:endParaRPr>
          </a:p>
          <a:p>
            <a:pPr>
              <a:lnSpc>
                <a:spcPct val="100000"/>
              </a:lnSpc>
            </a:pPr>
            <a:endParaRPr lang="fr-FR" sz="1100" b="0" strike="noStrike" spc="-1" dirty="0">
              <a:latin typeface="Arial"/>
            </a:endParaRPr>
          </a:p>
          <a:p>
            <a:pPr>
              <a:lnSpc>
                <a:spcPct val="100000"/>
              </a:lnSpc>
            </a:pPr>
            <a:r>
              <a:rPr lang="fr-FR" sz="1100" b="1" strike="noStrike" spc="-1" dirty="0">
                <a:solidFill>
                  <a:srgbClr val="262626"/>
                </a:solidFill>
                <a:latin typeface="Calibri"/>
                <a:ea typeface="DejaVu Sans"/>
              </a:rPr>
              <a:t>2017 – </a:t>
            </a:r>
            <a:r>
              <a:rPr lang="fr-FR" sz="1100" b="1" strike="noStrike" spc="-1" dirty="0">
                <a:solidFill>
                  <a:srgbClr val="33CCCC"/>
                </a:solidFill>
                <a:latin typeface="Calibri"/>
                <a:ea typeface="DejaVu Sans"/>
              </a:rPr>
              <a:t>Formation CCNA </a:t>
            </a:r>
            <a:r>
              <a:rPr lang="fr-FR" sz="1100" b="1" strike="noStrike" spc="-1" dirty="0" err="1">
                <a:solidFill>
                  <a:srgbClr val="33CCCC"/>
                </a:solidFill>
                <a:latin typeface="Calibri"/>
                <a:ea typeface="DejaVu Sans"/>
              </a:rPr>
              <a:t>Routing</a:t>
            </a:r>
            <a:r>
              <a:rPr lang="fr-FR" sz="1100" b="1" strike="noStrike" spc="-1" dirty="0">
                <a:solidFill>
                  <a:srgbClr val="33CCCC"/>
                </a:solidFill>
                <a:latin typeface="Calibri"/>
                <a:ea typeface="DejaVu Sans"/>
              </a:rPr>
              <a:t> &amp; </a:t>
            </a:r>
            <a:r>
              <a:rPr lang="fr-FR" sz="1100" b="1" strike="noStrike" spc="-1" dirty="0" err="1">
                <a:solidFill>
                  <a:srgbClr val="33CCCC"/>
                </a:solidFill>
                <a:latin typeface="Calibri"/>
                <a:ea typeface="DejaVu Sans"/>
              </a:rPr>
              <a:t>Switching</a:t>
            </a:r>
            <a:r>
              <a:rPr lang="fr-FR" sz="1100" b="1" strike="noStrike" spc="-1" dirty="0">
                <a:solidFill>
                  <a:srgbClr val="33CCCC"/>
                </a:solidFill>
                <a:latin typeface="Calibri"/>
                <a:ea typeface="DejaVu Sans"/>
              </a:rPr>
              <a:t> – CISCO</a:t>
            </a:r>
            <a:endParaRPr lang="fr-FR" sz="1100" b="0" strike="noStrike" spc="-1" dirty="0">
              <a:latin typeface="Arial"/>
            </a:endParaRPr>
          </a:p>
          <a:p>
            <a:pPr>
              <a:lnSpc>
                <a:spcPct val="100000"/>
              </a:lnSpc>
            </a:pPr>
            <a:endParaRPr lang="fr-FR" sz="1100" b="0" strike="noStrike" spc="-1" dirty="0">
              <a:latin typeface="Arial"/>
            </a:endParaRPr>
          </a:p>
          <a:p>
            <a:pPr>
              <a:lnSpc>
                <a:spcPct val="100000"/>
              </a:lnSpc>
            </a:pPr>
            <a:r>
              <a:rPr lang="fr-FR" sz="1100" b="1" strike="noStrike" spc="-1" dirty="0">
                <a:solidFill>
                  <a:srgbClr val="262626"/>
                </a:solidFill>
                <a:latin typeface="Calibri"/>
                <a:ea typeface="DejaVu Sans"/>
              </a:rPr>
              <a:t>2007 – </a:t>
            </a:r>
            <a:r>
              <a:rPr lang="fr-FR" sz="1100" b="1" strike="noStrike" spc="-1" dirty="0">
                <a:solidFill>
                  <a:srgbClr val="33CCCC"/>
                </a:solidFill>
                <a:latin typeface="Calibri"/>
                <a:ea typeface="DejaVu Sans"/>
              </a:rPr>
              <a:t>Mastère spécialisé en sécurité des réseaux et systèmes d’information – Institut Supérieur D’informatique</a:t>
            </a:r>
            <a:endParaRPr lang="fr-FR" sz="1100" b="0" strike="noStrike" spc="-1" dirty="0">
              <a:latin typeface="Arial"/>
            </a:endParaRPr>
          </a:p>
          <a:p>
            <a:pPr>
              <a:lnSpc>
                <a:spcPct val="100000"/>
              </a:lnSpc>
            </a:pPr>
            <a:endParaRPr lang="fr-FR" sz="1100" b="0" strike="noStrike" spc="-1" dirty="0">
              <a:latin typeface="Arial"/>
            </a:endParaRPr>
          </a:p>
          <a:p>
            <a:pPr>
              <a:lnSpc>
                <a:spcPct val="100000"/>
              </a:lnSpc>
            </a:pPr>
            <a:r>
              <a:rPr lang="fr-FR" sz="1100" b="1" strike="noStrike" spc="-1" dirty="0">
                <a:solidFill>
                  <a:srgbClr val="262626"/>
                </a:solidFill>
                <a:latin typeface="Calibri"/>
                <a:ea typeface="DejaVu Sans"/>
              </a:rPr>
              <a:t>2005 – </a:t>
            </a:r>
            <a:r>
              <a:rPr lang="fr-FR" sz="1100" b="1" strike="noStrike" spc="-1" dirty="0">
                <a:solidFill>
                  <a:srgbClr val="33CCCC"/>
                </a:solidFill>
                <a:latin typeface="Calibri"/>
                <a:ea typeface="DejaVu Sans"/>
              </a:rPr>
              <a:t>Maîtrise en informatique appliquée à la gestion – Faculté de Management et de commerce international</a:t>
            </a:r>
            <a:endParaRPr lang="fr-FR" sz="1100" b="0" strike="noStrike" spc="-1" dirty="0">
              <a:latin typeface="Arial"/>
            </a:endParaRPr>
          </a:p>
          <a:p>
            <a:pPr>
              <a:lnSpc>
                <a:spcPct val="100000"/>
              </a:lnSpc>
            </a:pPr>
            <a:endParaRPr lang="fr-FR" sz="1100" b="0" strike="noStrike" spc="-1" dirty="0">
              <a:latin typeface="Arial"/>
            </a:endParaRPr>
          </a:p>
        </p:txBody>
      </p:sp>
      <p:pic>
        <p:nvPicPr>
          <p:cNvPr id="145" name="Picture 147"/>
          <p:cNvPicPr/>
          <p:nvPr/>
        </p:nvPicPr>
        <p:blipFill>
          <a:blip r:embed="rId3"/>
          <a:stretch/>
        </p:blipFill>
        <p:spPr>
          <a:xfrm>
            <a:off x="4487400" y="2737440"/>
            <a:ext cx="244800" cy="244800"/>
          </a:xfrm>
          <a:prstGeom prst="rect">
            <a:avLst/>
          </a:prstGeom>
          <a:ln>
            <a:noFill/>
          </a:ln>
        </p:spPr>
      </p:pic>
      <p:sp>
        <p:nvSpPr>
          <p:cNvPr id="146" name="CustomShape 7"/>
          <p:cNvSpPr/>
          <p:nvPr/>
        </p:nvSpPr>
        <p:spPr>
          <a:xfrm>
            <a:off x="6964560" y="36122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7" name="CustomShape 8"/>
          <p:cNvSpPr/>
          <p:nvPr/>
        </p:nvSpPr>
        <p:spPr>
          <a:xfrm>
            <a:off x="6964560" y="43250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 name="CustomShape 9"/>
          <p:cNvSpPr/>
          <p:nvPr/>
        </p:nvSpPr>
        <p:spPr>
          <a:xfrm>
            <a:off x="6840000" y="46904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9" name="Picture 146"/>
          <p:cNvPicPr/>
          <p:nvPr/>
        </p:nvPicPr>
        <p:blipFill>
          <a:blip r:embed="rId4"/>
          <a:stretch/>
        </p:blipFill>
        <p:spPr>
          <a:xfrm>
            <a:off x="4540320" y="5535720"/>
            <a:ext cx="271080" cy="271080"/>
          </a:xfrm>
          <a:prstGeom prst="rect">
            <a:avLst/>
          </a:prstGeom>
          <a:ln>
            <a:noFill/>
          </a:ln>
        </p:spPr>
      </p:pic>
      <p:sp>
        <p:nvSpPr>
          <p:cNvPr id="150" name="CustomShape 10"/>
          <p:cNvSpPr/>
          <p:nvPr/>
        </p:nvSpPr>
        <p:spPr>
          <a:xfrm>
            <a:off x="5586480" y="608760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1" name="CustomShape 11"/>
          <p:cNvSpPr/>
          <p:nvPr/>
        </p:nvSpPr>
        <p:spPr>
          <a:xfrm>
            <a:off x="5574600" y="646884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12"/>
          <p:cNvSpPr/>
          <p:nvPr/>
        </p:nvSpPr>
        <p:spPr>
          <a:xfrm>
            <a:off x="5586480" y="6817320"/>
            <a:ext cx="1500840" cy="126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13"/>
          <p:cNvSpPr/>
          <p:nvPr/>
        </p:nvSpPr>
        <p:spPr>
          <a:xfrm>
            <a:off x="6768000" y="322740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 name="CustomShape 14"/>
          <p:cNvSpPr/>
          <p:nvPr/>
        </p:nvSpPr>
        <p:spPr>
          <a:xfrm>
            <a:off x="6929280" y="397764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CustomShape 15"/>
          <p:cNvSpPr/>
          <p:nvPr/>
        </p:nvSpPr>
        <p:spPr>
          <a:xfrm>
            <a:off x="6964560" y="432648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 name="CustomShape 16"/>
          <p:cNvSpPr/>
          <p:nvPr/>
        </p:nvSpPr>
        <p:spPr>
          <a:xfrm>
            <a:off x="6222960" y="5078160"/>
            <a:ext cx="270360" cy="2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133</TotalTime>
  <Words>358</Words>
  <Application>Microsoft Office PowerPoint</Application>
  <PresentationFormat>Personnalisé</PresentationFormat>
  <Paragraphs>60</Paragraphs>
  <Slides>2</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vt:i4>
      </vt:variant>
    </vt:vector>
  </HeadingPairs>
  <TitlesOfParts>
    <vt:vector size="12" baseType="lpstr">
      <vt:lpstr>Antonio</vt:lpstr>
      <vt:lpstr>Arial</vt:lpstr>
      <vt:lpstr>Calibri</vt:lpstr>
      <vt:lpstr>DejaVu Sans</vt:lpstr>
      <vt:lpstr>Roboto</vt:lpstr>
      <vt:lpstr>Symbol</vt:lpstr>
      <vt:lpstr>Times New Roman</vt:lpstr>
      <vt:lpstr>Wingdings</vt:lpstr>
      <vt:lpstr>Office Theme</vt:lpstr>
      <vt:lpstr>Office Theme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Axel Maille</dc:creator>
  <dc:description/>
  <cp:lastModifiedBy>Aymen Boughdiri</cp:lastModifiedBy>
  <cp:revision>35</cp:revision>
  <dcterms:created xsi:type="dcterms:W3CDTF">2017-11-17T09:04:27Z</dcterms:created>
  <dcterms:modified xsi:type="dcterms:W3CDTF">2018-10-17T14:32:23Z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