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9675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20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4920" cy="1725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92640" y="2355840"/>
            <a:ext cx="3267000" cy="8335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0"/>
            <a:ext cx="7558920" cy="2259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0" y="2091240"/>
            <a:ext cx="755892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5472000" y="158760"/>
            <a:ext cx="1772640" cy="1772640"/>
          </a:xfrm>
          <a:prstGeom prst="ellipse">
            <a:avLst/>
          </a:prstGeom>
          <a:noFill/>
          <a:ln w="284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95200" y="12960"/>
            <a:ext cx="3917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Rym</a:t>
            </a:r>
            <a:r>
              <a:rPr lang="fr-FR" sz="5400" b="0" strike="noStrike" spc="-1" dirty="0">
                <a:solidFill>
                  <a:srgbClr val="FFFFFF"/>
                </a:solidFill>
                <a:latin typeface="Calibri"/>
                <a:ea typeface="Arial"/>
              </a:rPr>
              <a:t> </a:t>
            </a:r>
            <a:r>
              <a:rPr lang="fr-FR" sz="5400" b="0" strike="noStrike" spc="-1" dirty="0" err="1">
                <a:solidFill>
                  <a:srgbClr val="FFFFFF"/>
                </a:solidFill>
                <a:latin typeface="Calibri"/>
                <a:ea typeface="Arial"/>
              </a:rPr>
              <a:t>Ghariani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53480" y="859680"/>
            <a:ext cx="1868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1" strike="noStrike" spc="-1" dirty="0" smtClean="0">
                <a:solidFill>
                  <a:srgbClr val="FFFFFF"/>
                </a:solidFill>
                <a:latin typeface="Calibri"/>
                <a:ea typeface="Antonio"/>
              </a:rPr>
              <a:t>Ingénieur QA</a:t>
            </a:r>
            <a:endParaRPr lang="fr-FR" sz="1800" b="1" strike="noStrike" spc="-1" dirty="0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60280" y="1229040"/>
            <a:ext cx="506592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0" y="10252080"/>
            <a:ext cx="4291200" cy="439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4914000" y="10226880"/>
            <a:ext cx="1997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08080"/>
                </a:solidFill>
                <a:latin typeface="Calibri"/>
                <a:ea typeface="Roboto"/>
              </a:rPr>
              <a:t>ghariani.rym@outlook.fr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961880" y="8902080"/>
            <a:ext cx="13737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08080"/>
                </a:solidFill>
                <a:latin typeface="Calibri"/>
                <a:ea typeface="Roboto"/>
              </a:rPr>
              <a:t>+216 25 741 701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938480" y="9343080"/>
            <a:ext cx="24159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08080"/>
                </a:solidFill>
                <a:latin typeface="Calibri"/>
                <a:ea typeface="Roboto"/>
              </a:rPr>
              <a:t>2 , Rue karawen La marsa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921200" y="9755640"/>
            <a:ext cx="22064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08080"/>
                </a:solidFill>
                <a:latin typeface="Calibri"/>
                <a:ea typeface="Roboto"/>
              </a:rPr>
              <a:t>LinkedIn.com/in/rym-ghariani-b5897995/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63160" y="267048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148"/>
          <p:cNvPicPr/>
          <p:nvPr/>
        </p:nvPicPr>
        <p:blipFill>
          <a:blip r:embed="rId2"/>
          <a:stretch/>
        </p:blipFill>
        <p:spPr>
          <a:xfrm>
            <a:off x="337680" y="2745360"/>
            <a:ext cx="253800" cy="253800"/>
          </a:xfrm>
          <a:prstGeom prst="rect">
            <a:avLst/>
          </a:prstGeom>
          <a:ln>
            <a:noFill/>
          </a:ln>
        </p:spPr>
      </p:pic>
      <p:sp>
        <p:nvSpPr>
          <p:cNvPr id="52" name="CustomShape 14"/>
          <p:cNvSpPr/>
          <p:nvPr/>
        </p:nvSpPr>
        <p:spPr>
          <a:xfrm>
            <a:off x="756720" y="2687760"/>
            <a:ext cx="3099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33CCCC"/>
                </a:solidFill>
                <a:latin typeface="Calibri"/>
                <a:ea typeface="DejaVu Sans"/>
              </a:rPr>
              <a:t>EXPERIENCE PROFESSIONNELLE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15280" y="3194640"/>
            <a:ext cx="3753720" cy="42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Times New Roman"/>
              </a:rPr>
              <a:t>2018 – Aujourd’hui |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 Ingénieur </a:t>
            </a:r>
            <a:r>
              <a:rPr lang="fr-FR" sz="1100" b="1" strike="noStrike" spc="-1" dirty="0" smtClean="0">
                <a:solidFill>
                  <a:srgbClr val="33CCCC"/>
                </a:solidFill>
                <a:latin typeface="Calibri"/>
                <a:ea typeface="Times New Roman"/>
              </a:rPr>
              <a:t>Test |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Times New Roman"/>
              </a:rPr>
              <a:t>eXoPlatform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→ </a:t>
            </a: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Valider les spécification </a:t>
            </a:r>
            <a:endParaRPr lang="fr-FR" sz="1100" spc="-1" dirty="0">
              <a:solidFill>
                <a:srgbClr val="808080"/>
              </a:solidFill>
              <a:latin typeface="Calibri"/>
              <a:ea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</a:t>
            </a:r>
            <a:r>
              <a:rPr lang="fr-FR" sz="1100" spc="-1" dirty="0" smtClean="0">
                <a:solidFill>
                  <a:srgbClr val="808080"/>
                </a:solidFill>
                <a:latin typeface="Calibri"/>
                <a:ea typeface="Times New Roman"/>
              </a:rPr>
              <a:t>Ecriture des cas de tests dans QMETRY (outil de gestion de test et de </a:t>
            </a:r>
            <a:r>
              <a:rPr lang="fr-FR" sz="1100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spec</a:t>
            </a:r>
            <a:r>
              <a:rPr lang="fr-FR" sz="1100" spc="-1" dirty="0" smtClean="0">
                <a:solidFill>
                  <a:srgbClr val="808080"/>
                </a:solidFill>
                <a:latin typeface="Calibri"/>
                <a:ea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Prioriser et revoir les cas de tests fais par d’autre testeurs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Créer les environnements de test (avec des images Docker)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→Automatiser les cas de tests (</a:t>
            </a:r>
            <a:r>
              <a:rPr lang="fr-FR" sz="1100" b="0" strike="noStrike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Selenium</a:t>
            </a: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 test fonctionnel/Script </a:t>
            </a:r>
            <a:r>
              <a:rPr lang="fr-FR" sz="1100" b="0" strike="noStrike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shell</a:t>
            </a: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 pour les tests d’upgrade et </a:t>
            </a:r>
            <a:r>
              <a:rPr lang="fr-FR" sz="1100" b="0" strike="noStrike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BacksTop</a:t>
            </a:r>
            <a:r>
              <a:rPr lang="fr-FR" sz="1100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JS</a:t>
            </a:r>
            <a:r>
              <a:rPr lang="fr-FR" sz="1100" spc="-1" dirty="0" smtClean="0">
                <a:solidFill>
                  <a:srgbClr val="808080"/>
                </a:solidFill>
                <a:latin typeface="Calibri"/>
                <a:ea typeface="Times New Roman"/>
              </a:rPr>
              <a:t> pour les tests UI)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Exécuter les cas de tests sur différents environnements sur Desktop et Mobile (IOS et Android)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Reporter les divergence en tant qu’incident et les analyser afin de les résoudre ou les transformer en Bug (</a:t>
            </a:r>
            <a:r>
              <a:rPr lang="fr-FR" sz="1100" b="0" strike="noStrike" spc="-1" dirty="0" err="1" smtClean="0">
                <a:solidFill>
                  <a:srgbClr val="808080"/>
                </a:solidFill>
                <a:latin typeface="Calibri"/>
                <a:ea typeface="Times New Roman"/>
              </a:rPr>
              <a:t>Jira</a:t>
            </a:r>
            <a:r>
              <a:rPr lang="fr-FR" sz="1100" spc="-1" dirty="0" smtClean="0">
                <a:solidFill>
                  <a:srgbClr val="808080"/>
                </a:solidFill>
                <a:latin typeface="Calibri"/>
                <a:ea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Analyser les bug reportés sur la communié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Exécuter les test de sécurités XSS et SQL injections (OWAPS)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→Ecrire et synthétiser les rapports de test et les partager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Times New Roman"/>
              </a:rPr>
              <a:t>2016 – 2017 |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Consultante avant vente| ODELIT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→  Analyser </a:t>
            </a: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les besoins du client puis concevoir la solution </a:t>
            </a:r>
            <a:r>
              <a:rPr lang="fr-FR" sz="1100" b="0" strike="noStrike" spc="-1" dirty="0" smtClean="0">
                <a:solidFill>
                  <a:srgbClr val="808080"/>
                </a:solidFill>
                <a:latin typeface="Calibri"/>
                <a:ea typeface="Times New Roman"/>
              </a:rPr>
              <a:t>Fonctionnelle et technique </a:t>
            </a: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la plus adaptée compte tenu des possibilités financières du client et en étroite collaboration avec le commercial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Times New Roman"/>
              </a:rPr>
              <a:t>2010 – 2016 |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Times New Roman"/>
              </a:rPr>
              <a:t>Engineer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 Support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Times New Roman"/>
              </a:rPr>
              <a:t>Specialist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 |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Times New Roman"/>
              </a:rPr>
              <a:t>hewlett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Times New Roman"/>
              </a:rPr>
              <a:t>packard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→Résoudre les incidents clients, en traduisant un besoin fonctionnel en problématique technique.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→Transférer à la R&amp;D les fonctionnalités les plus demandées et les améliorations possibles de ces solutions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Times New Roman"/>
              </a:rPr>
              <a:t>2007 – 2010 |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IT Operations </a:t>
            </a:r>
            <a:r>
              <a:rPr lang="fr-FR" sz="1100" b="1" strike="noStrike" spc="-1" dirty="0" smtClean="0">
                <a:solidFill>
                  <a:srgbClr val="33CCCC"/>
                </a:solidFill>
                <a:latin typeface="Calibri"/>
                <a:ea typeface="Times New Roman"/>
              </a:rPr>
              <a:t>|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Times New Roman"/>
              </a:rPr>
              <a:t>INFORMANIA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fr-FR" sz="1100" b="0" strike="noStrike" spc="-1" dirty="0">
                <a:solidFill>
                  <a:srgbClr val="808080"/>
                </a:solidFill>
                <a:latin typeface="Calibri"/>
                <a:ea typeface="Times New Roman"/>
              </a:rPr>
              <a:t>Gérer les systèmes informatiques ,planifier, organiser, contrôler , former les collaborateurs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56680" y="771696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149"/>
          <p:cNvPicPr/>
          <p:nvPr/>
        </p:nvPicPr>
        <p:blipFill>
          <a:blip r:embed="rId3"/>
          <a:stretch/>
        </p:blipFill>
        <p:spPr>
          <a:xfrm>
            <a:off x="300960" y="7761240"/>
            <a:ext cx="290520" cy="29052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717840" y="7734240"/>
            <a:ext cx="1335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FORMATION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215280" y="8261640"/>
            <a:ext cx="3917880" cy="19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100" b="1" spc="-1" dirty="0" smtClean="0">
                <a:solidFill>
                  <a:srgbClr val="262626"/>
                </a:solidFill>
                <a:latin typeface="Calibri"/>
              </a:rPr>
              <a:t>2018 </a:t>
            </a:r>
            <a:r>
              <a:rPr lang="fr-FR" sz="1100" b="1" spc="-1" dirty="0">
                <a:solidFill>
                  <a:srgbClr val="262626"/>
                </a:solidFill>
                <a:latin typeface="Calibri"/>
              </a:rPr>
              <a:t>– </a:t>
            </a:r>
            <a:r>
              <a:rPr lang="fr-FR" sz="1100" b="1" spc="-1" dirty="0" smtClean="0">
                <a:solidFill>
                  <a:srgbClr val="33CCCC"/>
                </a:solidFill>
                <a:latin typeface="Calibri"/>
              </a:rPr>
              <a:t>International Software </a:t>
            </a:r>
            <a:r>
              <a:rPr lang="fr-FR" sz="1100" b="1" spc="-1" dirty="0" err="1" smtClean="0">
                <a:solidFill>
                  <a:srgbClr val="33CCCC"/>
                </a:solidFill>
                <a:latin typeface="Calibri"/>
              </a:rPr>
              <a:t>Quality</a:t>
            </a:r>
            <a:r>
              <a:rPr lang="fr-FR" sz="1100" b="1" spc="-1" dirty="0" smtClean="0">
                <a:solidFill>
                  <a:srgbClr val="33CCCC"/>
                </a:solidFill>
                <a:latin typeface="Calibri"/>
              </a:rPr>
              <a:t> </a:t>
            </a:r>
            <a:r>
              <a:rPr lang="fr-FR" sz="1100" b="1" spc="-1" dirty="0" err="1" smtClean="0">
                <a:solidFill>
                  <a:srgbClr val="33CCCC"/>
                </a:solidFill>
                <a:latin typeface="Calibri"/>
              </a:rPr>
              <a:t>Board</a:t>
            </a:r>
            <a:r>
              <a:rPr lang="fr-FR" sz="1100" b="1" spc="-1" dirty="0" smtClean="0">
                <a:solidFill>
                  <a:srgbClr val="33CCCC"/>
                </a:solidFill>
                <a:latin typeface="Calibri"/>
              </a:rPr>
              <a:t> –ISTQB </a:t>
            </a:r>
            <a:endParaRPr lang="fr-FR" sz="1100" spc="-1" dirty="0"/>
          </a:p>
          <a:p>
            <a:pPr>
              <a:lnSpc>
                <a:spcPct val="100000"/>
              </a:lnSpc>
            </a:pPr>
            <a:endParaRPr lang="fr-FR" sz="1100" b="1" spc="-1" dirty="0">
              <a:solidFill>
                <a:srgbClr val="262626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 smtClean="0">
                <a:solidFill>
                  <a:srgbClr val="262626"/>
                </a:solidFill>
                <a:latin typeface="Calibri"/>
                <a:ea typeface="DejaVu Sans"/>
              </a:rPr>
              <a:t>2017 </a:t>
            </a: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–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Formation CCNA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DejaVu Sans"/>
              </a:rPr>
              <a:t>Routing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 &amp; </a:t>
            </a:r>
            <a:r>
              <a:rPr lang="fr-FR" sz="1100" b="1" strike="noStrike" spc="-1" dirty="0" err="1">
                <a:solidFill>
                  <a:srgbClr val="33CCCC"/>
                </a:solidFill>
                <a:latin typeface="Calibri"/>
                <a:ea typeface="DejaVu Sans"/>
              </a:rPr>
              <a:t>Switching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 – CISCO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2007 –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Mastère spécialisé en sécurité des réseaux et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systèmes d’information – Institut Supérieur D’informatique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2005 – </a:t>
            </a:r>
            <a:r>
              <a:rPr lang="fr-FR" sz="1100" b="1" strike="noStrike" spc="-1" dirty="0">
                <a:solidFill>
                  <a:srgbClr val="33CCCC"/>
                </a:solidFill>
                <a:latin typeface="Calibri"/>
                <a:ea typeface="DejaVu Sans"/>
              </a:rPr>
              <a:t>Maîtrise en informatique appliquée à la gestion – Faculté de Mangement et de commerce international</a:t>
            </a:r>
            <a:endParaRPr lang="fr-FR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4912560" y="2687760"/>
            <a:ext cx="2287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33CCCC"/>
                </a:solidFill>
                <a:latin typeface="Calibri"/>
                <a:ea typeface="DejaVu Sans"/>
              </a:rPr>
              <a:t>COMPETENCES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4408560" y="265860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Picture 147"/>
          <p:cNvPicPr/>
          <p:nvPr/>
        </p:nvPicPr>
        <p:blipFill>
          <a:blip r:embed="rId4"/>
          <a:stretch/>
        </p:blipFill>
        <p:spPr>
          <a:xfrm>
            <a:off x="4487400" y="2737440"/>
            <a:ext cx="245160" cy="245160"/>
          </a:xfrm>
          <a:prstGeom prst="rect">
            <a:avLst/>
          </a:prstGeom>
          <a:ln>
            <a:noFill/>
          </a:ln>
        </p:spPr>
      </p:pic>
      <p:sp>
        <p:nvSpPr>
          <p:cNvPr id="61" name="CustomShape 21"/>
          <p:cNvSpPr/>
          <p:nvPr/>
        </p:nvSpPr>
        <p:spPr>
          <a:xfrm>
            <a:off x="4408560" y="3227400"/>
            <a:ext cx="1432800" cy="17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Javascipt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Selenium</a:t>
            </a:r>
            <a:endParaRPr lang="fr-FR" sz="12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5621400" y="361692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5614560" y="397764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5614560" y="432648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5614560" y="469044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6964560" y="361224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6964560" y="432504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6840000" y="469044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4474440" y="547848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146"/>
          <p:cNvPicPr/>
          <p:nvPr/>
        </p:nvPicPr>
        <p:blipFill>
          <a:blip r:embed="rId5"/>
          <a:stretch/>
        </p:blipFill>
        <p:spPr>
          <a:xfrm>
            <a:off x="4540320" y="5535720"/>
            <a:ext cx="271440" cy="271440"/>
          </a:xfrm>
          <a:prstGeom prst="rect">
            <a:avLst/>
          </a:prstGeom>
          <a:ln>
            <a:noFill/>
          </a:ln>
        </p:spPr>
      </p:pic>
      <p:sp>
        <p:nvSpPr>
          <p:cNvPr id="71" name="CustomShape 30"/>
          <p:cNvSpPr/>
          <p:nvPr/>
        </p:nvSpPr>
        <p:spPr>
          <a:xfrm>
            <a:off x="4941000" y="5495760"/>
            <a:ext cx="2287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33CCCC"/>
                </a:solidFill>
                <a:latin typeface="Calibri"/>
                <a:ea typeface="DejaVu Sans"/>
              </a:rPr>
              <a:t>LANGUES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CustomShape 31"/>
          <p:cNvSpPr/>
          <p:nvPr/>
        </p:nvSpPr>
        <p:spPr>
          <a:xfrm>
            <a:off x="4474440" y="6055920"/>
            <a:ext cx="109872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Arabe</a:t>
            </a:r>
            <a:endParaRPr lang="fr-F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Français</a:t>
            </a:r>
            <a:endParaRPr lang="fr-F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Anglais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5586480" y="6087600"/>
            <a:ext cx="1501200" cy="1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3"/>
          <p:cNvSpPr/>
          <p:nvPr/>
        </p:nvSpPr>
        <p:spPr>
          <a:xfrm>
            <a:off x="5588280" y="6087600"/>
            <a:ext cx="1499400" cy="127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4"/>
          <p:cNvSpPr/>
          <p:nvPr/>
        </p:nvSpPr>
        <p:spPr>
          <a:xfrm>
            <a:off x="5574600" y="6468840"/>
            <a:ext cx="1501200" cy="1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5"/>
          <p:cNvSpPr/>
          <p:nvPr/>
        </p:nvSpPr>
        <p:spPr>
          <a:xfrm>
            <a:off x="5576400" y="6468840"/>
            <a:ext cx="1499400" cy="127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6"/>
          <p:cNvSpPr/>
          <p:nvPr/>
        </p:nvSpPr>
        <p:spPr>
          <a:xfrm>
            <a:off x="5586480" y="6817320"/>
            <a:ext cx="1501200" cy="1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7"/>
          <p:cNvSpPr/>
          <p:nvPr/>
        </p:nvSpPr>
        <p:spPr>
          <a:xfrm rot="21553200">
            <a:off x="5589000" y="6811560"/>
            <a:ext cx="819360" cy="127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8"/>
          <p:cNvSpPr/>
          <p:nvPr/>
        </p:nvSpPr>
        <p:spPr>
          <a:xfrm>
            <a:off x="4491360" y="735228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1"/>
          <p:cNvPicPr/>
          <p:nvPr/>
        </p:nvPicPr>
        <p:blipFill>
          <a:blip r:embed="rId6"/>
          <a:stretch/>
        </p:blipFill>
        <p:spPr>
          <a:xfrm>
            <a:off x="4570560" y="7431480"/>
            <a:ext cx="245160" cy="245160"/>
          </a:xfrm>
          <a:prstGeom prst="rect">
            <a:avLst/>
          </a:prstGeom>
          <a:ln>
            <a:noFill/>
          </a:ln>
        </p:spPr>
      </p:pic>
      <p:sp>
        <p:nvSpPr>
          <p:cNvPr id="81" name="CustomShape 39"/>
          <p:cNvSpPr/>
          <p:nvPr/>
        </p:nvSpPr>
        <p:spPr>
          <a:xfrm>
            <a:off x="4448520" y="8030880"/>
            <a:ext cx="27961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595959"/>
                </a:solidFill>
                <a:latin typeface="Calibri"/>
                <a:ea typeface="Arial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2" name="CustomShape 40"/>
          <p:cNvSpPr/>
          <p:nvPr/>
        </p:nvSpPr>
        <p:spPr>
          <a:xfrm>
            <a:off x="4948560" y="7391880"/>
            <a:ext cx="2287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33CCCC"/>
                </a:solidFill>
                <a:latin typeface="Calibri"/>
                <a:ea typeface="DejaVu Sans"/>
              </a:rPr>
              <a:t>HOBBIES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CustomShape 41"/>
          <p:cNvSpPr/>
          <p:nvPr/>
        </p:nvSpPr>
        <p:spPr>
          <a:xfrm>
            <a:off x="4487040" y="884808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101"/>
          <p:cNvPicPr/>
          <p:nvPr/>
        </p:nvPicPr>
        <p:blipFill>
          <a:blip r:embed="rId7"/>
          <a:stretch/>
        </p:blipFill>
        <p:spPr>
          <a:xfrm>
            <a:off x="4591080" y="8938080"/>
            <a:ext cx="203760" cy="203760"/>
          </a:xfrm>
          <a:prstGeom prst="rect">
            <a:avLst/>
          </a:prstGeom>
          <a:ln>
            <a:noFill/>
          </a:ln>
        </p:spPr>
      </p:pic>
      <p:sp>
        <p:nvSpPr>
          <p:cNvPr id="85" name="CustomShape 42"/>
          <p:cNvSpPr/>
          <p:nvPr/>
        </p:nvSpPr>
        <p:spPr>
          <a:xfrm>
            <a:off x="4487040" y="927972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99"/>
          <p:cNvPicPr/>
          <p:nvPr/>
        </p:nvPicPr>
        <p:blipFill>
          <a:blip r:embed="rId8"/>
          <a:stretch/>
        </p:blipFill>
        <p:spPr>
          <a:xfrm>
            <a:off x="4554360" y="9363960"/>
            <a:ext cx="272880" cy="272880"/>
          </a:xfrm>
          <a:prstGeom prst="rect">
            <a:avLst/>
          </a:prstGeom>
          <a:ln>
            <a:noFill/>
          </a:ln>
        </p:spPr>
      </p:pic>
      <p:sp>
        <p:nvSpPr>
          <p:cNvPr id="87" name="CustomShape 43"/>
          <p:cNvSpPr/>
          <p:nvPr/>
        </p:nvSpPr>
        <p:spPr>
          <a:xfrm>
            <a:off x="4495320" y="971244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100"/>
          <p:cNvPicPr/>
          <p:nvPr/>
        </p:nvPicPr>
        <p:blipFill>
          <a:blip r:embed="rId9"/>
          <a:stretch/>
        </p:blipFill>
        <p:spPr>
          <a:xfrm>
            <a:off x="4582440" y="9808200"/>
            <a:ext cx="226440" cy="226440"/>
          </a:xfrm>
          <a:prstGeom prst="rect">
            <a:avLst/>
          </a:prstGeom>
          <a:ln>
            <a:noFill/>
          </a:ln>
        </p:spPr>
      </p:pic>
      <p:sp>
        <p:nvSpPr>
          <p:cNvPr id="89" name="CustomShape 44"/>
          <p:cNvSpPr/>
          <p:nvPr/>
        </p:nvSpPr>
        <p:spPr>
          <a:xfrm>
            <a:off x="4502520" y="10172880"/>
            <a:ext cx="403200" cy="4032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02"/>
          <p:cNvPicPr/>
          <p:nvPr/>
        </p:nvPicPr>
        <p:blipFill>
          <a:blip r:embed="rId10"/>
          <a:stretch/>
        </p:blipFill>
        <p:spPr>
          <a:xfrm>
            <a:off x="4593960" y="10269720"/>
            <a:ext cx="233640" cy="233640"/>
          </a:xfrm>
          <a:prstGeom prst="rect">
            <a:avLst/>
          </a:prstGeom>
          <a:ln>
            <a:noFill/>
          </a:ln>
        </p:spPr>
      </p:pic>
      <p:sp>
        <p:nvSpPr>
          <p:cNvPr id="91" name="CustomShape 45"/>
          <p:cNvSpPr/>
          <p:nvPr/>
        </p:nvSpPr>
        <p:spPr>
          <a:xfrm>
            <a:off x="5614560" y="432648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6"/>
          <p:cNvSpPr/>
          <p:nvPr/>
        </p:nvSpPr>
        <p:spPr>
          <a:xfrm>
            <a:off x="5614560" y="432648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7"/>
          <p:cNvSpPr/>
          <p:nvPr/>
        </p:nvSpPr>
        <p:spPr>
          <a:xfrm>
            <a:off x="5608440" y="322740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8"/>
          <p:cNvSpPr/>
          <p:nvPr/>
        </p:nvSpPr>
        <p:spPr>
          <a:xfrm>
            <a:off x="6768000" y="322740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9"/>
          <p:cNvSpPr/>
          <p:nvPr/>
        </p:nvSpPr>
        <p:spPr>
          <a:xfrm>
            <a:off x="6929280" y="397764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0"/>
          <p:cNvSpPr/>
          <p:nvPr/>
        </p:nvSpPr>
        <p:spPr>
          <a:xfrm>
            <a:off x="6964560" y="432648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Image 96"/>
          <p:cNvPicPr/>
          <p:nvPr/>
        </p:nvPicPr>
        <p:blipFill>
          <a:blip r:embed="rId11"/>
          <a:stretch/>
        </p:blipFill>
        <p:spPr>
          <a:xfrm>
            <a:off x="5665680" y="409680"/>
            <a:ext cx="1354320" cy="1354320"/>
          </a:xfrm>
          <a:prstGeom prst="rect">
            <a:avLst/>
          </a:prstGeom>
          <a:ln>
            <a:noFill/>
          </a:ln>
        </p:spPr>
      </p:pic>
      <p:sp>
        <p:nvSpPr>
          <p:cNvPr id="98" name="TextShape 51"/>
          <p:cNvSpPr txBox="1"/>
          <p:nvPr/>
        </p:nvSpPr>
        <p:spPr>
          <a:xfrm>
            <a:off x="144000" y="1296000"/>
            <a:ext cx="5256000" cy="86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100" b="0" strike="noStrike" spc="-1" dirty="0">
                <a:solidFill>
                  <a:srgbClr val="FFFFFF"/>
                </a:solidFill>
                <a:latin typeface="Arial"/>
              </a:rPr>
              <a:t>  S’intégrer dans une équipe de </a:t>
            </a:r>
            <a:r>
              <a:rPr lang="fr-FR" sz="1100" b="0" strike="noStrike" spc="-1" dirty="0" smtClean="0">
                <a:solidFill>
                  <a:srgbClr val="FFFFFF"/>
                </a:solidFill>
                <a:latin typeface="Arial"/>
              </a:rPr>
              <a:t>test et </a:t>
            </a:r>
            <a:r>
              <a:rPr lang="fr-FR" sz="1100" b="0" strike="noStrike" spc="-1" dirty="0">
                <a:solidFill>
                  <a:srgbClr val="FFFFFF"/>
                </a:solidFill>
                <a:latin typeface="Arial"/>
              </a:rPr>
              <a:t>participer activement dans la réalisation des projets informatiques novateurs dans un environnement High Tech</a:t>
            </a:r>
            <a:r>
              <a:rPr lang="fr-FR" sz="1100" b="0" strike="noStrike" spc="-1" dirty="0" smtClean="0">
                <a:solidFill>
                  <a:srgbClr val="FFFFFF"/>
                </a:solidFill>
                <a:latin typeface="Arial"/>
              </a:rPr>
              <a:t>. Essayer </a:t>
            </a:r>
            <a:r>
              <a:rPr lang="fr-FR" sz="1100" b="0" strike="noStrike" spc="-1" dirty="0">
                <a:solidFill>
                  <a:srgbClr val="FFFFFF"/>
                </a:solidFill>
                <a:latin typeface="Arial"/>
              </a:rPr>
              <a:t>d'assurer la fiabilisation et l'évolution du système d'information et de garantir un service de haut qualité .</a:t>
            </a:r>
            <a:r>
              <a:rPr lang="fr-FR" sz="1000" b="0" strike="noStrike" spc="-1" dirty="0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pic>
        <p:nvPicPr>
          <p:cNvPr id="99" name="Image 98"/>
          <p:cNvPicPr/>
          <p:nvPr/>
        </p:nvPicPr>
        <p:blipFill>
          <a:blip r:embed="rId12"/>
          <a:stretch/>
        </p:blipFill>
        <p:spPr>
          <a:xfrm>
            <a:off x="4829040" y="7913160"/>
            <a:ext cx="426960" cy="510840"/>
          </a:xfrm>
          <a:prstGeom prst="rect">
            <a:avLst/>
          </a:prstGeom>
          <a:ln>
            <a:noFill/>
          </a:ln>
        </p:spPr>
      </p:pic>
      <p:pic>
        <p:nvPicPr>
          <p:cNvPr id="100" name="Image 99"/>
          <p:cNvPicPr/>
          <p:nvPr/>
        </p:nvPicPr>
        <p:blipFill>
          <a:blip r:embed="rId13"/>
          <a:stretch/>
        </p:blipFill>
        <p:spPr>
          <a:xfrm>
            <a:off x="5421600" y="7895520"/>
            <a:ext cx="600480" cy="600480"/>
          </a:xfrm>
          <a:prstGeom prst="rect">
            <a:avLst/>
          </a:prstGeom>
          <a:ln>
            <a:noFill/>
          </a:ln>
        </p:spPr>
      </p:pic>
      <p:pic>
        <p:nvPicPr>
          <p:cNvPr id="101" name="Image 100"/>
          <p:cNvPicPr/>
          <p:nvPr/>
        </p:nvPicPr>
        <p:blipFill>
          <a:blip r:embed="rId14"/>
          <a:stretch/>
        </p:blipFill>
        <p:spPr>
          <a:xfrm>
            <a:off x="6192000" y="7848000"/>
            <a:ext cx="576000" cy="576000"/>
          </a:xfrm>
          <a:prstGeom prst="rect">
            <a:avLst/>
          </a:prstGeom>
          <a:ln>
            <a:noFill/>
          </a:ln>
        </p:spPr>
      </p:pic>
      <p:sp>
        <p:nvSpPr>
          <p:cNvPr id="102" name="CustomShape 25"/>
          <p:cNvSpPr/>
          <p:nvPr/>
        </p:nvSpPr>
        <p:spPr>
          <a:xfrm>
            <a:off x="5608440" y="5079600"/>
            <a:ext cx="1807200" cy="264240"/>
          </a:xfrm>
          <a:prstGeom prst="rect">
            <a:avLst/>
          </a:prstGeom>
          <a:pattFill prst="ltUpDiag">
            <a:fgClr>
              <a:srgbClr val="33CCCC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8"/>
          <p:cNvSpPr/>
          <p:nvPr/>
        </p:nvSpPr>
        <p:spPr>
          <a:xfrm>
            <a:off x="6222960" y="5078220"/>
            <a:ext cx="270720" cy="26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334</Words>
  <Application>Microsoft Office PowerPoint</Application>
  <PresentationFormat>Personnalisé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Antonio</vt:lpstr>
      <vt:lpstr>Arial</vt:lpstr>
      <vt:lpstr>Calibri</vt:lpstr>
      <vt:lpstr>DejaVu Sans</vt:lpstr>
      <vt:lpstr>Roboto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Axel Maille</dc:creator>
  <dc:description/>
  <cp:lastModifiedBy>Aymen Boughdiri</cp:lastModifiedBy>
  <cp:revision>31</cp:revision>
  <dcterms:created xsi:type="dcterms:W3CDTF">2017-11-17T09:04:27Z</dcterms:created>
  <dcterms:modified xsi:type="dcterms:W3CDTF">2018-10-17T11:22:30Z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