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2"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9253525" cx="131032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B621291-7DC8-45D9-96B1-6F8A5E6E7302}">
  <a:tblStyle styleId="{1B621291-7DC8-45D9-96B1-6F8A5E6E730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244600" y="1143000"/>
            <a:ext cx="4368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877" u="none" cap="none" strike="noStrike">
                <a:solidFill>
                  <a:schemeClr val="dk1"/>
                </a:solidFill>
                <a:latin typeface="Calibri"/>
                <a:ea typeface="Calibri"/>
                <a:cs typeface="Calibri"/>
                <a:sym typeface="Calibri"/>
              </a:defRPr>
            </a:lvl1pPr>
            <a:lvl2pPr indent="-4105" lvl="1" marL="334305" marR="0" rtl="0" algn="l">
              <a:spcBef>
                <a:spcPts val="0"/>
              </a:spcBef>
              <a:buChar char="○"/>
              <a:defRPr b="0" i="0" sz="877" u="none" cap="none" strike="noStrike">
                <a:solidFill>
                  <a:schemeClr val="dk1"/>
                </a:solidFill>
                <a:latin typeface="Calibri"/>
                <a:ea typeface="Calibri"/>
                <a:cs typeface="Calibri"/>
                <a:sym typeface="Calibri"/>
              </a:defRPr>
            </a:lvl2pPr>
            <a:lvl3pPr indent="-8208" lvl="2" marL="668609" marR="0" rtl="0" algn="l">
              <a:spcBef>
                <a:spcPts val="0"/>
              </a:spcBef>
              <a:buChar char="■"/>
              <a:defRPr b="0" i="0" sz="877" u="none" cap="none" strike="noStrike">
                <a:solidFill>
                  <a:schemeClr val="dk1"/>
                </a:solidFill>
                <a:latin typeface="Calibri"/>
                <a:ea typeface="Calibri"/>
                <a:cs typeface="Calibri"/>
                <a:sym typeface="Calibri"/>
              </a:defRPr>
            </a:lvl3pPr>
            <a:lvl4pPr indent="-12313" lvl="3" marL="1002914" marR="0" rtl="0" algn="l">
              <a:spcBef>
                <a:spcPts val="0"/>
              </a:spcBef>
              <a:buChar char="●"/>
              <a:defRPr b="0" i="0" sz="877" u="none" cap="none" strike="noStrike">
                <a:solidFill>
                  <a:schemeClr val="dk1"/>
                </a:solidFill>
                <a:latin typeface="Calibri"/>
                <a:ea typeface="Calibri"/>
                <a:cs typeface="Calibri"/>
                <a:sym typeface="Calibri"/>
              </a:defRPr>
            </a:lvl4pPr>
            <a:lvl5pPr indent="-3718" lvl="4" marL="1337219" marR="0" rtl="0" algn="l">
              <a:spcBef>
                <a:spcPts val="0"/>
              </a:spcBef>
              <a:buChar char="○"/>
              <a:defRPr b="0" i="0" sz="877" u="none" cap="none" strike="noStrike">
                <a:solidFill>
                  <a:schemeClr val="dk1"/>
                </a:solidFill>
                <a:latin typeface="Calibri"/>
                <a:ea typeface="Calibri"/>
                <a:cs typeface="Calibri"/>
                <a:sym typeface="Calibri"/>
              </a:defRPr>
            </a:lvl5pPr>
            <a:lvl6pPr indent="-7822" lvl="5" marL="1671523" marR="0" rtl="0" algn="l">
              <a:spcBef>
                <a:spcPts val="0"/>
              </a:spcBef>
              <a:buChar char="■"/>
              <a:defRPr b="0" i="0" sz="877" u="none" cap="none" strike="noStrike">
                <a:solidFill>
                  <a:schemeClr val="dk1"/>
                </a:solidFill>
                <a:latin typeface="Calibri"/>
                <a:ea typeface="Calibri"/>
                <a:cs typeface="Calibri"/>
                <a:sym typeface="Calibri"/>
              </a:defRPr>
            </a:lvl6pPr>
            <a:lvl7pPr indent="-11927" lvl="6" marL="2005828" marR="0" rtl="0" algn="l">
              <a:spcBef>
                <a:spcPts val="0"/>
              </a:spcBef>
              <a:buChar char="●"/>
              <a:defRPr b="0" i="0" sz="877" u="none" cap="none" strike="noStrike">
                <a:solidFill>
                  <a:schemeClr val="dk1"/>
                </a:solidFill>
                <a:latin typeface="Calibri"/>
                <a:ea typeface="Calibri"/>
                <a:cs typeface="Calibri"/>
                <a:sym typeface="Calibri"/>
              </a:defRPr>
            </a:lvl7pPr>
            <a:lvl8pPr indent="-3331" lvl="7" marL="2340132" marR="0" rtl="0" algn="l">
              <a:spcBef>
                <a:spcPts val="0"/>
              </a:spcBef>
              <a:buChar char="○"/>
              <a:defRPr b="0" i="0" sz="877" u="none" cap="none" strike="noStrike">
                <a:solidFill>
                  <a:schemeClr val="dk1"/>
                </a:solidFill>
                <a:latin typeface="Calibri"/>
                <a:ea typeface="Calibri"/>
                <a:cs typeface="Calibri"/>
                <a:sym typeface="Calibri"/>
              </a:defRPr>
            </a:lvl8pPr>
            <a:lvl9pPr indent="-7436" lvl="8" marL="2674437" marR="0" rtl="0" algn="l">
              <a:spcBef>
                <a:spcPts val="0"/>
              </a:spcBef>
              <a:buChar char="■"/>
              <a:defRPr b="0" i="0" sz="877"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Shape 3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35" name="Shape 35"/>
          <p:cNvSpPr/>
          <p:nvPr>
            <p:ph idx="2" type="sldImg"/>
          </p:nvPr>
        </p:nvSpPr>
        <p:spPr>
          <a:xfrm>
            <a:off x="1244600" y="1143000"/>
            <a:ext cx="4368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43" name="Shape 43"/>
          <p:cNvSpPr/>
          <p:nvPr>
            <p:ph idx="2" type="sldImg"/>
          </p:nvPr>
        </p:nvSpPr>
        <p:spPr>
          <a:xfrm>
            <a:off x="1244600" y="1143000"/>
            <a:ext cx="4368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51" name="Shape 51"/>
          <p:cNvSpPr/>
          <p:nvPr>
            <p:ph idx="2" type="sldImg"/>
          </p:nvPr>
        </p:nvSpPr>
        <p:spPr>
          <a:xfrm>
            <a:off x="1244600" y="1143000"/>
            <a:ext cx="4368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62" name="Shape 62"/>
          <p:cNvSpPr/>
          <p:nvPr>
            <p:ph idx="2" type="sldImg"/>
          </p:nvPr>
        </p:nvSpPr>
        <p:spPr>
          <a:xfrm>
            <a:off x="1244600" y="1143000"/>
            <a:ext cx="4368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73" name="Shape 73"/>
          <p:cNvSpPr/>
          <p:nvPr>
            <p:ph idx="2" type="sldImg"/>
          </p:nvPr>
        </p:nvSpPr>
        <p:spPr>
          <a:xfrm>
            <a:off x="1244600" y="1143000"/>
            <a:ext cx="4368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84" name="Shape 84"/>
          <p:cNvSpPr/>
          <p:nvPr>
            <p:ph idx="2" type="sldImg"/>
          </p:nvPr>
        </p:nvSpPr>
        <p:spPr>
          <a:xfrm>
            <a:off x="1244600" y="1143000"/>
            <a:ext cx="4368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95" name="Shape 95"/>
          <p:cNvSpPr/>
          <p:nvPr>
            <p:ph idx="2" type="sldImg"/>
          </p:nvPr>
        </p:nvSpPr>
        <p:spPr>
          <a:xfrm>
            <a:off x="1244600" y="1143000"/>
            <a:ext cx="4368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06" name="Shape 106"/>
          <p:cNvSpPr/>
          <p:nvPr>
            <p:ph idx="2" type="sldImg"/>
          </p:nvPr>
        </p:nvSpPr>
        <p:spPr>
          <a:xfrm>
            <a:off x="1244600" y="1143000"/>
            <a:ext cx="4368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Only">
    <p:spTree>
      <p:nvGrpSpPr>
        <p:cNvPr id="21" name="Shape 21"/>
        <p:cNvGrpSpPr/>
        <p:nvPr/>
      </p:nvGrpSpPr>
      <p:grpSpPr>
        <a:xfrm>
          <a:off x="0" y="0"/>
          <a:ext cx="0" cy="0"/>
          <a:chOff x="0" y="0"/>
          <a:chExt cx="0" cy="0"/>
        </a:xfrm>
      </p:grpSpPr>
      <p:sp>
        <p:nvSpPr>
          <p:cNvPr id="22" name="Shape 22"/>
          <p:cNvSpPr txBox="1"/>
          <p:nvPr>
            <p:ph idx="11" type="ftr"/>
          </p:nvPr>
        </p:nvSpPr>
        <p:spPr>
          <a:xfrm>
            <a:off x="4450389" y="8956714"/>
            <a:ext cx="4422775" cy="318858"/>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DBDBDB"/>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
        <p:nvSpPr>
          <p:cNvPr id="24" name="Shape 24"/>
          <p:cNvSpPr txBox="1"/>
          <p:nvPr>
            <p:ph type="title"/>
          </p:nvPr>
        </p:nvSpPr>
        <p:spPr>
          <a:xfrm>
            <a:off x="992462" y="293287"/>
            <a:ext cx="11463724" cy="866439"/>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476A9C"/>
              </a:buClr>
              <a:buSzPct val="100000"/>
              <a:buFont typeface="Arial"/>
              <a:buNone/>
              <a:defRPr b="0" i="0" sz="4400" u="none" cap="none" strike="noStrike">
                <a:solidFill>
                  <a:srgbClr val="476A9C"/>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1035585" y="492125"/>
            <a:ext cx="11167527" cy="1789113"/>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1035586" y="2474817"/>
            <a:ext cx="11699913" cy="5870575"/>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4450389" y="8934680"/>
            <a:ext cx="4422775" cy="318858"/>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DBDBDB"/>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0" name="Shape 30"/>
        <p:cNvGrpSpPr/>
        <p:nvPr/>
      </p:nvGrpSpPr>
      <p:grpSpPr>
        <a:xfrm>
          <a:off x="0" y="0"/>
          <a:ext cx="0" cy="0"/>
          <a:chOff x="0" y="0"/>
          <a:chExt cx="0" cy="0"/>
        </a:xfrm>
      </p:grpSpPr>
      <p:sp>
        <p:nvSpPr>
          <p:cNvPr id="31" name="Shape 31"/>
          <p:cNvSpPr txBox="1"/>
          <p:nvPr>
            <p:ph idx="11" type="ftr"/>
          </p:nvPr>
        </p:nvSpPr>
        <p:spPr>
          <a:xfrm>
            <a:off x="4450389" y="8934680"/>
            <a:ext cx="4422775" cy="318858"/>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DBDBDB"/>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0"/>
            <a:ext cx="6565900" cy="9253538"/>
          </a:xfrm>
          <a:prstGeom prst="rect">
            <a:avLst/>
          </a:prstGeom>
          <a:solidFill>
            <a:srgbClr val="476A9C"/>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 name="Shape 11"/>
          <p:cNvSpPr/>
          <p:nvPr/>
        </p:nvSpPr>
        <p:spPr>
          <a:xfrm>
            <a:off x="12068032" y="8522018"/>
            <a:ext cx="731520" cy="731520"/>
          </a:xfrm>
          <a:prstGeom prst="rect">
            <a:avLst/>
          </a:prstGeom>
          <a:solidFill>
            <a:srgbClr val="476A9C"/>
          </a:solidFill>
          <a:ln>
            <a:noFill/>
          </a:ln>
        </p:spPr>
        <p:txBody>
          <a:bodyPr anchorCtr="0" anchor="ctr" bIns="45700" lIns="91425" rIns="91425" wrap="square" tIns="45700">
            <a:noAutofit/>
          </a:bodyPr>
          <a:lstStyle/>
          <a:p>
            <a:pPr indent="0" lvl="0" marL="0" marR="0" rtl="0" algn="ctr">
              <a:spcBef>
                <a:spcPts val="0"/>
              </a:spcBef>
              <a:buNone/>
            </a:pPr>
            <a:r>
              <a:t/>
            </a:r>
            <a:endParaRPr b="1" i="0" sz="1400" u="none" cap="none" strike="noStrike">
              <a:solidFill>
                <a:schemeClr val="lt1"/>
              </a:solidFill>
              <a:latin typeface="Arial"/>
              <a:ea typeface="Arial"/>
              <a:cs typeface="Arial"/>
              <a:sym typeface="Arial"/>
            </a:endParaRPr>
          </a:p>
        </p:txBody>
      </p:sp>
      <p:pic>
        <p:nvPicPr>
          <p:cNvPr id="12" name="Shape 12"/>
          <p:cNvPicPr preferRelativeResize="0"/>
          <p:nvPr/>
        </p:nvPicPr>
        <p:blipFill rotWithShape="1">
          <a:blip r:embed="rId1">
            <a:alphaModFix/>
          </a:blip>
          <a:srcRect b="0" l="0" r="0" t="0"/>
          <a:stretch/>
        </p:blipFill>
        <p:spPr>
          <a:xfrm>
            <a:off x="262082" y="235970"/>
            <a:ext cx="1191847" cy="504322"/>
          </a:xfrm>
          <a:prstGeom prst="rect">
            <a:avLst/>
          </a:prstGeom>
          <a:noFill/>
          <a:ln>
            <a:noFill/>
          </a:ln>
        </p:spPr>
      </p:pic>
      <p:sp>
        <p:nvSpPr>
          <p:cNvPr id="13" name="Shape 13"/>
          <p:cNvSpPr/>
          <p:nvPr/>
        </p:nvSpPr>
        <p:spPr>
          <a:xfrm>
            <a:off x="12799552" y="8522018"/>
            <a:ext cx="101200" cy="731520"/>
          </a:xfrm>
          <a:prstGeom prst="rtTriangle">
            <a:avLst/>
          </a:prstGeom>
          <a:solidFill>
            <a:srgbClr val="E0E5EC"/>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Shape 16"/>
          <p:cNvSpPr/>
          <p:nvPr/>
        </p:nvSpPr>
        <p:spPr>
          <a:xfrm>
            <a:off x="-1" y="0"/>
            <a:ext cx="716097" cy="9253538"/>
          </a:xfrm>
          <a:prstGeom prst="rect">
            <a:avLst/>
          </a:prstGeom>
          <a:solidFill>
            <a:srgbClr val="476A9C"/>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id="17" name="Shape 17"/>
          <p:cNvPicPr preferRelativeResize="0"/>
          <p:nvPr/>
        </p:nvPicPr>
        <p:blipFill rotWithShape="1">
          <a:blip r:embed="rId1">
            <a:alphaModFix/>
          </a:blip>
          <a:srcRect b="0" l="0" r="0" t="0"/>
          <a:stretch/>
        </p:blipFill>
        <p:spPr>
          <a:xfrm>
            <a:off x="11953301" y="8816629"/>
            <a:ext cx="799147" cy="338153"/>
          </a:xfrm>
          <a:prstGeom prst="rect">
            <a:avLst/>
          </a:prstGeom>
          <a:noFill/>
          <a:ln>
            <a:noFill/>
          </a:ln>
        </p:spPr>
      </p:pic>
      <p:sp>
        <p:nvSpPr>
          <p:cNvPr id="18" name="Shape 18"/>
          <p:cNvSpPr/>
          <p:nvPr/>
        </p:nvSpPr>
        <p:spPr>
          <a:xfrm>
            <a:off x="-1" y="8540306"/>
            <a:ext cx="713232" cy="713232"/>
          </a:xfrm>
          <a:prstGeom prst="rect">
            <a:avLst/>
          </a:prstGeom>
          <a:solidFill>
            <a:srgbClr val="6181AF"/>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 name="Shape 19"/>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
        <p:nvSpPr>
          <p:cNvPr id="20" name="Shape 20"/>
          <p:cNvSpPr txBox="1"/>
          <p:nvPr>
            <p:ph idx="11" type="ftr"/>
          </p:nvPr>
        </p:nvSpPr>
        <p:spPr>
          <a:xfrm>
            <a:off x="4450389" y="8934680"/>
            <a:ext cx="4422775" cy="318858"/>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DBDBDB"/>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ppt/slides/slide3.xml" TargetMode="External"/><Relationship Id="rId4" Type="http://schemas.openxmlformats.org/officeDocument/2006/relationships/hyperlink" Target="http://ppt/slides/slide4.xml" TargetMode="External"/><Relationship Id="rId5" Type="http://schemas.openxmlformats.org/officeDocument/2006/relationships/hyperlink" Target="http://ppt/slides/slide5.xml" TargetMode="External"/><Relationship Id="rId6" Type="http://schemas.openxmlformats.org/officeDocument/2006/relationships/hyperlink" Target="http://ppt/slides/slide6.xml" TargetMode="External"/><Relationship Id="rId7" Type="http://schemas.openxmlformats.org/officeDocument/2006/relationships/hyperlink" Target="http://ppt/slides/slide7.xml" TargetMode="External"/><Relationship Id="rId8" Type="http://schemas.openxmlformats.org/officeDocument/2006/relationships/hyperlink" Target="http://ppt/slides/slide8.x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Shape 37"/>
          <p:cNvSpPr txBox="1"/>
          <p:nvPr/>
        </p:nvSpPr>
        <p:spPr>
          <a:xfrm>
            <a:off x="971382" y="3161902"/>
            <a:ext cx="12098391" cy="1862048"/>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1" i="0" lang="en-US" sz="11500" u="none" cap="none" strike="noStrike">
                <a:solidFill>
                  <a:schemeClr val="lt1"/>
                </a:solidFill>
                <a:latin typeface="Arial"/>
                <a:ea typeface="Arial"/>
                <a:cs typeface="Arial"/>
                <a:sym typeface="Arial"/>
              </a:rPr>
              <a:t>eXo v</a:t>
            </a:r>
            <a:r>
              <a:rPr b="1" i="0" lang="en-US" sz="11500" u="none" cap="none" strike="noStrike">
                <a:solidFill>
                  <a:srgbClr val="476A9C"/>
                </a:solidFill>
                <a:latin typeface="Arial"/>
                <a:ea typeface="Arial"/>
                <a:cs typeface="Arial"/>
                <a:sym typeface="Arial"/>
              </a:rPr>
              <a:t>s elium</a:t>
            </a:r>
          </a:p>
        </p:txBody>
      </p:sp>
      <p:sp>
        <p:nvSpPr>
          <p:cNvPr id="38" name="Shape 38"/>
          <p:cNvSpPr txBox="1"/>
          <p:nvPr/>
        </p:nvSpPr>
        <p:spPr>
          <a:xfrm>
            <a:off x="927756" y="4562505"/>
            <a:ext cx="12208922" cy="892552"/>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0" i="0" lang="en-US" sz="5200" u="none" cap="none" strike="noStrike">
                <a:solidFill>
                  <a:schemeClr val="lt1"/>
                </a:solidFill>
                <a:latin typeface="Calibri"/>
                <a:ea typeface="Calibri"/>
                <a:cs typeface="Calibri"/>
                <a:sym typeface="Calibri"/>
              </a:rPr>
              <a:t>competitive </a:t>
            </a:r>
            <a:r>
              <a:rPr b="0" i="0" lang="en-US" sz="5200" u="none" cap="none" strike="noStrike">
                <a:solidFill>
                  <a:srgbClr val="476A9C"/>
                </a:solidFill>
                <a:latin typeface="Calibri"/>
                <a:ea typeface="Calibri"/>
                <a:cs typeface="Calibri"/>
                <a:sym typeface="Calibri"/>
              </a:rPr>
              <a:t>reference guide</a:t>
            </a:r>
          </a:p>
        </p:txBody>
      </p:sp>
      <p:sp>
        <p:nvSpPr>
          <p:cNvPr id="39" name="Shape 39"/>
          <p:cNvSpPr/>
          <p:nvPr/>
        </p:nvSpPr>
        <p:spPr>
          <a:xfrm>
            <a:off x="12068032" y="8597117"/>
            <a:ext cx="731520" cy="58477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1" i="0" lang="en-US" sz="1600" u="none" cap="none" strike="noStrike">
                <a:solidFill>
                  <a:schemeClr val="lt1"/>
                </a:solidFill>
                <a:latin typeface="Calibri"/>
                <a:ea typeface="Calibri"/>
                <a:cs typeface="Calibri"/>
                <a:sym typeface="Calibri"/>
              </a:rPr>
              <a:t>OCT</a:t>
            </a:r>
          </a:p>
          <a:p>
            <a:pPr indent="0" lvl="0" marL="0" marR="0" rtl="0" algn="ctr">
              <a:spcBef>
                <a:spcPts val="0"/>
              </a:spcBef>
              <a:buSzPct val="25000"/>
              <a:buNone/>
            </a:pPr>
            <a:r>
              <a:rPr b="1" i="0" lang="en-US" sz="1600" u="none" cap="none" strike="noStrike">
                <a:solidFill>
                  <a:schemeClr val="lt1"/>
                </a:solidFill>
                <a:latin typeface="Calibri"/>
                <a:ea typeface="Calibri"/>
                <a:cs typeface="Calibri"/>
                <a:sym typeface="Calibri"/>
              </a:rPr>
              <a:t>2017</a:t>
            </a:r>
          </a:p>
        </p:txBody>
      </p:sp>
      <p:sp>
        <p:nvSpPr>
          <p:cNvPr id="40" name="Shape 40"/>
          <p:cNvSpPr txBox="1"/>
          <p:nvPr/>
        </p:nvSpPr>
        <p:spPr>
          <a:xfrm>
            <a:off x="176907" y="8975177"/>
            <a:ext cx="5164526" cy="292388"/>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300" u="none" cap="none" strike="noStrike">
                <a:solidFill>
                  <a:schemeClr val="lt1"/>
                </a:solidFill>
                <a:latin typeface="Calibri"/>
                <a:ea typeface="Calibri"/>
                <a:cs typeface="Calibri"/>
                <a:sym typeface="Calibri"/>
              </a:rPr>
              <a:t>Copyright © 2017 eXo Platform SAS | Do Not Distribute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nvSpPr>
        <p:spPr>
          <a:xfrm rot="-5400000">
            <a:off x="-3596270" y="3897352"/>
            <a:ext cx="7895064" cy="702527"/>
          </a:xfrm>
          <a:prstGeom prst="rect">
            <a:avLst/>
          </a:prstGeom>
          <a:noFill/>
          <a:ln>
            <a:noFill/>
          </a:ln>
        </p:spPr>
        <p:txBody>
          <a:bodyPr anchorCtr="0" anchor="ctr" bIns="45700" lIns="91425" rIns="91425" wrap="square" tIns="45700">
            <a:noAutofit/>
          </a:bodyPr>
          <a:lstStyle/>
          <a:p>
            <a:pPr indent="-177800" lvl="0" marL="0" marR="0" rtl="0" algn="r">
              <a:lnSpc>
                <a:spcPct val="90000"/>
              </a:lnSpc>
              <a:spcBef>
                <a:spcPts val="0"/>
              </a:spcBef>
              <a:buClr>
                <a:schemeClr val="lt1"/>
              </a:buClr>
              <a:buSzPct val="100000"/>
              <a:buFont typeface="Calibri"/>
              <a:buNone/>
            </a:pPr>
            <a:r>
              <a:rPr lang="en-US" sz="2800">
                <a:solidFill>
                  <a:schemeClr val="lt1"/>
                </a:solidFill>
                <a:latin typeface="Calibri"/>
                <a:ea typeface="Calibri"/>
                <a:cs typeface="Calibri"/>
                <a:sym typeface="Calibri"/>
              </a:rPr>
              <a:t>eXo vs. elium</a:t>
            </a:r>
          </a:p>
        </p:txBody>
      </p:sp>
      <p:sp>
        <p:nvSpPr>
          <p:cNvPr id="46" name="Shape 46"/>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
        <p:nvSpPr>
          <p:cNvPr id="47" name="Shape 47"/>
          <p:cNvSpPr txBox="1"/>
          <p:nvPr>
            <p:ph idx="11" type="ftr"/>
          </p:nvPr>
        </p:nvSpPr>
        <p:spPr>
          <a:xfrm>
            <a:off x="4450389" y="8956714"/>
            <a:ext cx="4422775" cy="318858"/>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US" sz="1200">
                <a:solidFill>
                  <a:srgbClr val="DBDBDB"/>
                </a:solidFill>
                <a:latin typeface="Calibri"/>
                <a:ea typeface="Calibri"/>
                <a:cs typeface="Calibri"/>
                <a:sym typeface="Calibri"/>
              </a:rPr>
              <a:t>Copyright © 2017 eXo Platform SAS | Do Not Distribute</a:t>
            </a:r>
          </a:p>
        </p:txBody>
      </p:sp>
      <p:sp>
        <p:nvSpPr>
          <p:cNvPr id="48" name="Shape 48"/>
          <p:cNvSpPr/>
          <p:nvPr/>
        </p:nvSpPr>
        <p:spPr>
          <a:xfrm>
            <a:off x="2551689" y="2297647"/>
            <a:ext cx="8699893" cy="353943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4000">
                <a:solidFill>
                  <a:srgbClr val="476A9C"/>
                </a:solidFill>
                <a:latin typeface="Arial"/>
                <a:ea typeface="Arial"/>
                <a:cs typeface="Arial"/>
                <a:sym typeface="Arial"/>
              </a:rPr>
              <a:t>Table of Contents</a:t>
            </a:r>
          </a:p>
          <a:p>
            <a:pPr indent="0" lvl="0" marL="0" marR="0" rtl="0" algn="l">
              <a:spcBef>
                <a:spcPts val="0"/>
              </a:spcBef>
              <a:spcAft>
                <a:spcPts val="0"/>
              </a:spcAft>
              <a:buNone/>
            </a:pPr>
            <a:r>
              <a:t/>
            </a:r>
            <a:endParaRPr sz="2500">
              <a:solidFill>
                <a:srgbClr val="595959"/>
              </a:solidFill>
              <a:latin typeface="Calibri"/>
              <a:ea typeface="Calibri"/>
              <a:cs typeface="Calibri"/>
              <a:sym typeface="Calibri"/>
            </a:endParaRPr>
          </a:p>
          <a:p>
            <a:pPr indent="0" lvl="0" marL="0" marR="0" rtl="0" algn="l">
              <a:spcBef>
                <a:spcPts val="300"/>
              </a:spcBef>
              <a:spcAft>
                <a:spcPts val="0"/>
              </a:spcAft>
              <a:buSzPct val="25000"/>
              <a:buNone/>
            </a:pPr>
            <a:r>
              <a:rPr lang="en-US" sz="1900">
                <a:solidFill>
                  <a:srgbClr val="595959"/>
                </a:solidFill>
                <a:latin typeface="Calibri"/>
                <a:ea typeface="Calibri"/>
                <a:cs typeface="Calibri"/>
                <a:sym typeface="Calibri"/>
              </a:rPr>
              <a:t>Provider Profile:            </a:t>
            </a:r>
            <a:r>
              <a:rPr lang="en-US" sz="1800" u="sng">
                <a:solidFill>
                  <a:schemeClr val="hlink"/>
                </a:solidFill>
                <a:latin typeface="Calibri"/>
                <a:ea typeface="Calibri"/>
                <a:cs typeface="Calibri"/>
                <a:sym typeface="Calibri"/>
                <a:hlinkClick r:id="rId3"/>
              </a:rPr>
              <a:t>Comparison ………………..………………..……....…...............………………. 3</a:t>
            </a:r>
          </a:p>
          <a:p>
            <a:pPr indent="0" lvl="0" marL="0" marR="0" rtl="0" algn="l">
              <a:spcBef>
                <a:spcPts val="600"/>
              </a:spcBef>
              <a:spcAft>
                <a:spcPts val="0"/>
              </a:spcAft>
              <a:buSzPct val="25000"/>
              <a:buNone/>
            </a:pPr>
            <a:r>
              <a:rPr lang="en-US" sz="1600">
                <a:solidFill>
                  <a:srgbClr val="595959"/>
                </a:solidFill>
                <a:latin typeface="Calibri"/>
                <a:ea typeface="Calibri"/>
                <a:cs typeface="Calibri"/>
                <a:sym typeface="Calibri"/>
              </a:rPr>
              <a:t>                                                 </a:t>
            </a:r>
            <a:r>
              <a:rPr lang="en-US" sz="1800" u="sng">
                <a:solidFill>
                  <a:schemeClr val="hlink"/>
                </a:solidFill>
                <a:latin typeface="Calibri"/>
                <a:ea typeface="Calibri"/>
                <a:cs typeface="Calibri"/>
                <a:sym typeface="Calibri"/>
                <a:hlinkClick r:id="rId4"/>
              </a:rPr>
              <a:t>Competitive Battlecard ………………................................……………. 4</a:t>
            </a:r>
          </a:p>
          <a:p>
            <a:pPr indent="0" lvl="0" marL="0" marR="0" rtl="0" algn="l">
              <a:spcBef>
                <a:spcPts val="600"/>
              </a:spcBef>
              <a:spcAft>
                <a:spcPts val="0"/>
              </a:spcAft>
              <a:buSzPct val="25000"/>
              <a:buNone/>
            </a:pPr>
            <a:r>
              <a:rPr lang="en-US" sz="1900">
                <a:solidFill>
                  <a:srgbClr val="595959"/>
                </a:solidFill>
                <a:latin typeface="Calibri"/>
                <a:ea typeface="Calibri"/>
                <a:cs typeface="Calibri"/>
                <a:sym typeface="Calibri"/>
              </a:rPr>
              <a:t>Native Functionality:    </a:t>
            </a:r>
            <a:r>
              <a:rPr lang="en-US" sz="1800" u="sng">
                <a:solidFill>
                  <a:schemeClr val="hlink"/>
                </a:solidFill>
                <a:latin typeface="Calibri"/>
                <a:ea typeface="Calibri"/>
                <a:cs typeface="Calibri"/>
                <a:sym typeface="Calibri"/>
                <a:hlinkClick r:id="rId5"/>
              </a:rPr>
              <a:t>Comparison ………………..……………………..…………..………………………. 5</a:t>
            </a:r>
          </a:p>
          <a:p>
            <a:pPr indent="0" lvl="0" marL="0" marR="0" rtl="0" algn="l">
              <a:spcBef>
                <a:spcPts val="600"/>
              </a:spcBef>
              <a:spcAft>
                <a:spcPts val="0"/>
              </a:spcAft>
              <a:buSzPct val="25000"/>
              <a:buNone/>
            </a:pPr>
            <a:r>
              <a:rPr lang="en-US" sz="1600">
                <a:solidFill>
                  <a:srgbClr val="595959"/>
                </a:solidFill>
                <a:latin typeface="Calibri"/>
                <a:ea typeface="Calibri"/>
                <a:cs typeface="Calibri"/>
                <a:sym typeface="Calibri"/>
              </a:rPr>
              <a:t>                                                 </a:t>
            </a:r>
            <a:r>
              <a:rPr lang="en-US" sz="1800" u="sng">
                <a:solidFill>
                  <a:schemeClr val="hlink"/>
                </a:solidFill>
                <a:latin typeface="Calibri"/>
                <a:ea typeface="Calibri"/>
                <a:cs typeface="Calibri"/>
                <a:sym typeface="Calibri"/>
                <a:hlinkClick r:id="rId6"/>
              </a:rPr>
              <a:t>Competitive Battlecard ……………………..….……………………………..…. 6</a:t>
            </a:r>
          </a:p>
          <a:p>
            <a:pPr indent="0" lvl="0" marL="0" marR="0" rtl="0" algn="l">
              <a:spcBef>
                <a:spcPts val="600"/>
              </a:spcBef>
              <a:spcAft>
                <a:spcPts val="0"/>
              </a:spcAft>
              <a:buSzPct val="25000"/>
              <a:buNone/>
            </a:pPr>
            <a:r>
              <a:rPr lang="en-US" sz="1900">
                <a:solidFill>
                  <a:srgbClr val="595959"/>
                </a:solidFill>
                <a:latin typeface="Calibri"/>
                <a:ea typeface="Calibri"/>
                <a:cs typeface="Calibri"/>
                <a:sym typeface="Calibri"/>
              </a:rPr>
              <a:t>Technical Capabilities:  </a:t>
            </a:r>
            <a:r>
              <a:rPr lang="en-US" sz="1800" u="sng">
                <a:solidFill>
                  <a:schemeClr val="hlink"/>
                </a:solidFill>
                <a:latin typeface="Calibri"/>
                <a:ea typeface="Calibri"/>
                <a:cs typeface="Calibri"/>
                <a:sym typeface="Calibri"/>
                <a:hlinkClick r:id="rId7"/>
              </a:rPr>
              <a:t>Comparison ………………..…..…………………..…..……….……….………….…7</a:t>
            </a:r>
          </a:p>
          <a:p>
            <a:pPr indent="0" lvl="0" marL="0" marR="0" rtl="0" algn="l">
              <a:spcBef>
                <a:spcPts val="600"/>
              </a:spcBef>
              <a:spcAft>
                <a:spcPts val="0"/>
              </a:spcAft>
              <a:buSzPct val="25000"/>
              <a:buNone/>
            </a:pPr>
            <a:r>
              <a:rPr lang="en-US" sz="1800">
                <a:solidFill>
                  <a:srgbClr val="595959"/>
                </a:solidFill>
                <a:latin typeface="Calibri"/>
                <a:ea typeface="Calibri"/>
                <a:cs typeface="Calibri"/>
                <a:sym typeface="Calibri"/>
              </a:rPr>
              <a:t>                                           </a:t>
            </a:r>
            <a:r>
              <a:rPr lang="en-US" sz="1800" u="sng">
                <a:solidFill>
                  <a:schemeClr val="hlink"/>
                </a:solidFill>
                <a:latin typeface="Calibri"/>
                <a:ea typeface="Calibri"/>
                <a:cs typeface="Calibri"/>
                <a:sym typeface="Calibri"/>
                <a:hlinkClick r:id="rId8"/>
              </a:rPr>
              <a:t>Competitive Battlecard ……………...….…….……..……..………….………...8</a:t>
            </a:r>
          </a:p>
          <a:p>
            <a:pPr indent="0" lvl="0" marL="0" marR="0" rtl="0" algn="l">
              <a:spcBef>
                <a:spcPts val="300"/>
              </a:spcBef>
              <a:buNone/>
            </a:pPr>
            <a:r>
              <a:t/>
            </a:r>
            <a:endParaRPr sz="1800">
              <a:solidFill>
                <a:srgbClr val="59595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Shape 53"/>
          <p:cNvSpPr txBox="1"/>
          <p:nvPr>
            <p:ph type="title"/>
          </p:nvPr>
        </p:nvSpPr>
        <p:spPr>
          <a:xfrm>
            <a:off x="981311" y="293287"/>
            <a:ext cx="11463724" cy="866439"/>
          </a:xfrm>
          <a:prstGeom prst="rect">
            <a:avLst/>
          </a:prstGeom>
          <a:noFill/>
          <a:ln>
            <a:noFill/>
          </a:ln>
        </p:spPr>
        <p:txBody>
          <a:bodyPr anchorCtr="0" anchor="t" bIns="45700" lIns="91425" rIns="91425" wrap="square" tIns="45700">
            <a:noAutofit/>
          </a:bodyPr>
          <a:lstStyle/>
          <a:p>
            <a:pPr indent="-342900" lvl="0" marL="0" marR="0" rtl="0" algn="l">
              <a:lnSpc>
                <a:spcPct val="90000"/>
              </a:lnSpc>
              <a:spcBef>
                <a:spcPts val="0"/>
              </a:spcBef>
              <a:buClr>
                <a:srgbClr val="476A9C"/>
              </a:buClr>
              <a:buSzPct val="100000"/>
              <a:buFont typeface="Arial"/>
              <a:buNone/>
            </a:pPr>
            <a:r>
              <a:rPr b="0" i="0" lang="en-US" sz="5400" u="none" cap="none" strike="noStrike">
                <a:solidFill>
                  <a:srgbClr val="476A9C"/>
                </a:solidFill>
                <a:latin typeface="Arial"/>
                <a:ea typeface="Arial"/>
                <a:cs typeface="Arial"/>
                <a:sym typeface="Arial"/>
              </a:rPr>
              <a:t>Provider Profile</a:t>
            </a:r>
            <a:r>
              <a:rPr b="0" i="0" lang="en-US" sz="4400" u="none" cap="none" strike="noStrike">
                <a:solidFill>
                  <a:srgbClr val="476A9C"/>
                </a:solidFill>
                <a:latin typeface="Arial"/>
                <a:ea typeface="Arial"/>
                <a:cs typeface="Arial"/>
                <a:sym typeface="Arial"/>
              </a:rPr>
              <a:t> </a:t>
            </a:r>
            <a:r>
              <a:rPr b="0" i="0" lang="en-US" sz="4000" u="none" cap="none" strike="noStrike">
                <a:solidFill>
                  <a:srgbClr val="476A9C"/>
                </a:solidFill>
                <a:latin typeface="Arial"/>
                <a:ea typeface="Arial"/>
                <a:cs typeface="Arial"/>
                <a:sym typeface="Arial"/>
              </a:rPr>
              <a:t>|</a:t>
            </a:r>
            <a:r>
              <a:rPr b="0" i="0" lang="en-US" sz="4400" u="none" cap="none" strike="noStrike">
                <a:solidFill>
                  <a:srgbClr val="476A9C"/>
                </a:solidFill>
                <a:latin typeface="Arial"/>
                <a:ea typeface="Arial"/>
                <a:cs typeface="Arial"/>
                <a:sym typeface="Arial"/>
              </a:rPr>
              <a:t> </a:t>
            </a:r>
            <a:r>
              <a:rPr b="0" i="0" lang="en-US" sz="3600" u="none" cap="none" strike="noStrike">
                <a:solidFill>
                  <a:srgbClr val="476A9C"/>
                </a:solidFill>
                <a:latin typeface="Arial"/>
                <a:ea typeface="Arial"/>
                <a:cs typeface="Arial"/>
                <a:sym typeface="Arial"/>
              </a:rPr>
              <a:t>Comparison</a:t>
            </a:r>
          </a:p>
        </p:txBody>
      </p:sp>
      <p:sp>
        <p:nvSpPr>
          <p:cNvPr id="54" name="Shape 54"/>
          <p:cNvSpPr txBox="1"/>
          <p:nvPr/>
        </p:nvSpPr>
        <p:spPr>
          <a:xfrm rot="-5400000">
            <a:off x="-3596270" y="3897352"/>
            <a:ext cx="7895064" cy="702527"/>
          </a:xfrm>
          <a:prstGeom prst="rect">
            <a:avLst/>
          </a:prstGeom>
          <a:noFill/>
          <a:ln>
            <a:noFill/>
          </a:ln>
        </p:spPr>
        <p:txBody>
          <a:bodyPr anchorCtr="0" anchor="ctr" bIns="45700" lIns="91425" rIns="91425" wrap="square" tIns="45700">
            <a:noAutofit/>
          </a:bodyPr>
          <a:lstStyle/>
          <a:p>
            <a:pPr indent="-177800" lvl="0" marL="0" marR="0" rtl="0" algn="r">
              <a:lnSpc>
                <a:spcPct val="90000"/>
              </a:lnSpc>
              <a:spcBef>
                <a:spcPts val="0"/>
              </a:spcBef>
              <a:buClr>
                <a:schemeClr val="lt1"/>
              </a:buClr>
              <a:buSzPct val="100000"/>
              <a:buFont typeface="Calibri"/>
              <a:buNone/>
            </a:pPr>
            <a:r>
              <a:rPr lang="en-US" sz="2800">
                <a:solidFill>
                  <a:schemeClr val="lt1"/>
                </a:solidFill>
                <a:latin typeface="Calibri"/>
                <a:ea typeface="Calibri"/>
                <a:cs typeface="Calibri"/>
                <a:sym typeface="Calibri"/>
              </a:rPr>
              <a:t>eXo vs. elium</a:t>
            </a:r>
          </a:p>
        </p:txBody>
      </p:sp>
      <p:sp>
        <p:nvSpPr>
          <p:cNvPr id="55" name="Shape 55"/>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
        <p:nvSpPr>
          <p:cNvPr id="56" name="Shape 56"/>
          <p:cNvSpPr txBox="1"/>
          <p:nvPr>
            <p:ph idx="11" type="ftr"/>
          </p:nvPr>
        </p:nvSpPr>
        <p:spPr>
          <a:xfrm>
            <a:off x="4450389" y="8956714"/>
            <a:ext cx="4422775" cy="318858"/>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US" sz="1200">
                <a:solidFill>
                  <a:srgbClr val="DBDBDB"/>
                </a:solidFill>
                <a:latin typeface="Calibri"/>
                <a:ea typeface="Calibri"/>
                <a:cs typeface="Calibri"/>
                <a:sym typeface="Calibri"/>
              </a:rPr>
              <a:t>Copyright © 2017 eXo Platform SAS | Do Not Distribute</a:t>
            </a:r>
          </a:p>
        </p:txBody>
      </p:sp>
      <p:graphicFrame>
        <p:nvGraphicFramePr>
          <p:cNvPr id="57" name="Shape 57"/>
          <p:cNvGraphicFramePr/>
          <p:nvPr/>
        </p:nvGraphicFramePr>
        <p:xfrm>
          <a:off x="1092818" y="1683829"/>
          <a:ext cx="3000000" cy="3000000"/>
        </p:xfrm>
        <a:graphic>
          <a:graphicData uri="http://schemas.openxmlformats.org/drawingml/2006/table">
            <a:tbl>
              <a:tblPr bandRow="1" firstRow="1">
                <a:noFill/>
                <a:tableStyleId>{1B621291-7DC8-45D9-96B1-6F8A5E6E7302}</a:tableStyleId>
              </a:tblPr>
              <a:tblGrid>
                <a:gridCol w="1427350"/>
                <a:gridCol w="4928850"/>
                <a:gridCol w="5252225"/>
              </a:tblGrid>
              <a:tr h="635625">
                <a:tc>
                  <a:txBody>
                    <a:bodyPr>
                      <a:noAutofit/>
                    </a:bodyPr>
                    <a:lstStyle/>
                    <a:p>
                      <a:pPr indent="0" lvl="0" marL="0" marR="0" rtl="0" algn="l">
                        <a:spcBef>
                          <a:spcPts val="0"/>
                        </a:spcBef>
                        <a:buSzPct val="25000"/>
                        <a:buNone/>
                      </a:pPr>
                      <a:r>
                        <a:t/>
                      </a:r>
                      <a:endParaRPr sz="1800">
                        <a:solidFill>
                          <a:srgbClr val="3F3F3F"/>
                        </a:solidFill>
                      </a:endParaRPr>
                    </a:p>
                  </a:txBody>
                  <a:tcPr marT="45725" marB="45725" marR="91450" marL="91450">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Company</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Created in 2008 as “Knowledge Plaza”, rebranded in 2017 as elium</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Belgian company with offices in Belgium</a:t>
                      </a:r>
                      <a:r>
                        <a:rPr lang="en-US" sz="1200">
                          <a:solidFill>
                            <a:srgbClr val="3F3F3F"/>
                          </a:solidFill>
                        </a:rPr>
                        <a:t>, </a:t>
                      </a:r>
                      <a:r>
                        <a:rPr lang="en-US" sz="1200">
                          <a:solidFill>
                            <a:srgbClr val="3F3F3F"/>
                          </a:solidFill>
                          <a:latin typeface="Calibri"/>
                          <a:ea typeface="Calibri"/>
                          <a:cs typeface="Calibri"/>
                          <a:sym typeface="Calibri"/>
                        </a:rPr>
                        <a:t>Paris and </a:t>
                      </a:r>
                      <a:r>
                        <a:rPr lang="en-US" sz="1200">
                          <a:solidFill>
                            <a:srgbClr val="3F3F3F"/>
                          </a:solidFill>
                        </a:rPr>
                        <a:t>S</a:t>
                      </a:r>
                      <a:r>
                        <a:rPr lang="en-US" sz="1200">
                          <a:solidFill>
                            <a:srgbClr val="3F3F3F"/>
                          </a:solidFill>
                          <a:latin typeface="Calibri"/>
                          <a:ea typeface="Calibri"/>
                          <a:cs typeface="Calibri"/>
                          <a:sym typeface="Calibri"/>
                        </a:rPr>
                        <a:t>witzerland</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Less than 50 employees.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100 customer implementations.</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Created in 2003</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French company, offices in Paris, San Francisco and Tunis.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Over 100 employees.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200+ customer implementations.</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Product(s)</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Elium </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eXo Platform 4.4</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Positioning</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Core positioning: </a:t>
                      </a:r>
                      <a:r>
                        <a:rPr lang="en-US" sz="1200">
                          <a:solidFill>
                            <a:srgbClr val="3F3F3F"/>
                          </a:solidFill>
                          <a:latin typeface="Calibri"/>
                          <a:ea typeface="Calibri"/>
                          <a:cs typeface="Calibri"/>
                          <a:sym typeface="Calibri"/>
                        </a:rPr>
                        <a:t>Social knowledge management</a:t>
                      </a:r>
                    </a:p>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Target solutions: </a:t>
                      </a:r>
                      <a:r>
                        <a:rPr lang="en-US" sz="1200">
                          <a:solidFill>
                            <a:srgbClr val="3F3F3F"/>
                          </a:solidFill>
                          <a:latin typeface="Calibri"/>
                          <a:ea typeface="Calibri"/>
                          <a:cs typeface="Calibri"/>
                          <a:sym typeface="Calibri"/>
                        </a:rPr>
                        <a:t>Solutions aiming for a balance between traditional knowledge/document management and social/community-orientated environments (knowledge sharing systems, knowledge-centric communication &amp; collaboration systems)</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Core positioning: </a:t>
                      </a:r>
                      <a:r>
                        <a:rPr lang="en-US" sz="1200">
                          <a:solidFill>
                            <a:srgbClr val="3F3F3F"/>
                          </a:solidFill>
                          <a:latin typeface="Calibri"/>
                          <a:ea typeface="Calibri"/>
                          <a:cs typeface="Calibri"/>
                          <a:sym typeface="Calibri"/>
                        </a:rPr>
                        <a:t>Digital collaboration</a:t>
                      </a:r>
                    </a:p>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Target solutions: </a:t>
                      </a:r>
                      <a:r>
                        <a:rPr lang="en-US" sz="1200">
                          <a:solidFill>
                            <a:srgbClr val="3F3F3F"/>
                          </a:solidFill>
                          <a:latin typeface="Calibri"/>
                          <a:ea typeface="Calibri"/>
                          <a:cs typeface="Calibri"/>
                          <a:sym typeface="Calibri"/>
                        </a:rPr>
                        <a:t>Digital Workplace solutions (social and collaborative intranet, knowledge management, document management, project management) as well as Digital Experience solutions (customer extranet, partner portal, community management), all of which are collaborative and user-centric in nature.</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528475">
                <a:tc>
                  <a:txBody>
                    <a:bodyPr>
                      <a:noAutofit/>
                    </a:bodyPr>
                    <a:lstStyle/>
                    <a:p>
                      <a:pPr indent="-88900" lvl="0" marL="0" marR="0" rtl="0" algn="r">
                        <a:lnSpc>
                          <a:spcPct val="100000"/>
                        </a:lnSpc>
                        <a:spcBef>
                          <a:spcPts val="0"/>
                        </a:spcBef>
                        <a:spcAft>
                          <a:spcPts val="0"/>
                        </a:spcAft>
                        <a:buClr>
                          <a:srgbClr val="595959"/>
                        </a:buClr>
                        <a:buSzPct val="100000"/>
                        <a:buFont typeface="Calibri"/>
                        <a:buNone/>
                      </a:pPr>
                      <a:r>
                        <a:rPr b="0" lang="en-US" sz="1400">
                          <a:solidFill>
                            <a:srgbClr val="595959"/>
                          </a:solidFill>
                          <a:latin typeface="Calibri"/>
                          <a:ea typeface="Calibri"/>
                          <a:cs typeface="Calibri"/>
                          <a:sym typeface="Calibri"/>
                        </a:rPr>
                        <a:t>Current Market Presence</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spcAft>
                          <a:spcPts val="0"/>
                        </a:spcAft>
                        <a:buClr>
                          <a:srgbClr val="3F3F3F"/>
                        </a:buClr>
                        <a:buSzPct val="100000"/>
                        <a:buFont typeface="Arial"/>
                        <a:buChar char="•"/>
                      </a:pPr>
                      <a:r>
                        <a:rPr b="1" lang="en-US" sz="1200">
                          <a:solidFill>
                            <a:srgbClr val="3F3F3F"/>
                          </a:solidFill>
                          <a:latin typeface="Calibri"/>
                          <a:ea typeface="Calibri"/>
                          <a:cs typeface="Calibri"/>
                          <a:sym typeface="Calibri"/>
                        </a:rPr>
                        <a:t>Geographies: </a:t>
                      </a:r>
                      <a:r>
                        <a:rPr lang="en-US" sz="1200">
                          <a:solidFill>
                            <a:srgbClr val="3F3F3F"/>
                          </a:solidFill>
                          <a:latin typeface="Calibri"/>
                          <a:ea typeface="Calibri"/>
                          <a:cs typeface="Calibri"/>
                          <a:sym typeface="Calibri"/>
                        </a:rPr>
                        <a:t>Europe (mostly France) + Middle-East &amp; Africa, Australia, Brazil, Canada, India, Latin America, Mexico, United State</a:t>
                      </a:r>
                    </a:p>
                    <a:p>
                      <a:pPr indent="-171450" lvl="0" marL="171450" marR="0" rtl="0" algn="l">
                        <a:lnSpc>
                          <a:spcPct val="100000"/>
                        </a:lnSpc>
                        <a:spcBef>
                          <a:spcPts val="0"/>
                        </a:spcBef>
                        <a:spcAft>
                          <a:spcPts val="0"/>
                        </a:spcAft>
                        <a:buClr>
                          <a:srgbClr val="3F3F3F"/>
                        </a:buClr>
                        <a:buSzPct val="100000"/>
                        <a:buFont typeface="Arial"/>
                        <a:buChar char="•"/>
                      </a:pPr>
                      <a:r>
                        <a:rPr b="1" lang="en-US" sz="1200">
                          <a:solidFill>
                            <a:srgbClr val="3F3F3F"/>
                          </a:solidFill>
                          <a:latin typeface="Calibri"/>
                          <a:ea typeface="Calibri"/>
                          <a:cs typeface="Calibri"/>
                          <a:sym typeface="Calibri"/>
                        </a:rPr>
                        <a:t>Activity sectors: </a:t>
                      </a:r>
                      <a:r>
                        <a:rPr b="0" lang="en-US" sz="1200">
                          <a:solidFill>
                            <a:srgbClr val="3F3F3F"/>
                          </a:solidFill>
                          <a:latin typeface="Calibri"/>
                          <a:ea typeface="Calibri"/>
                          <a:cs typeface="Calibri"/>
                          <a:sym typeface="Calibri"/>
                        </a:rPr>
                        <a:t>professional services, industrial manufacturing, government, public services, non-profit</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Geographies: </a:t>
                      </a:r>
                      <a:r>
                        <a:rPr lang="en-US" sz="1200">
                          <a:solidFill>
                            <a:srgbClr val="3F3F3F"/>
                          </a:solidFill>
                          <a:latin typeface="Calibri"/>
                          <a:ea typeface="Calibri"/>
                          <a:cs typeface="Calibri"/>
                          <a:sym typeface="Calibri"/>
                        </a:rPr>
                        <a:t>Europe (mostly France) + USA &amp; Canada, Middle-East &amp; Africa, South America, Asia</a:t>
                      </a:r>
                    </a:p>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Activity sectors: </a:t>
                      </a:r>
                      <a:r>
                        <a:rPr lang="en-US" sz="1200">
                          <a:solidFill>
                            <a:srgbClr val="3F3F3F"/>
                          </a:solidFill>
                          <a:latin typeface="Calibri"/>
                          <a:ea typeface="Calibri"/>
                          <a:cs typeface="Calibri"/>
                          <a:sym typeface="Calibri"/>
                        </a:rPr>
                        <a:t>central &amp; federal Governments, local administrations, security &amp; defense, financial services, retail, industrial, energy, technology, telecom, healthcare, education, non-profit</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Target Market</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Target size: </a:t>
                      </a:r>
                      <a:r>
                        <a:rPr lang="en-US" sz="1200">
                          <a:solidFill>
                            <a:srgbClr val="3F3F3F"/>
                          </a:solidFill>
                          <a:latin typeface="Calibri"/>
                          <a:ea typeface="Calibri"/>
                          <a:cs typeface="Calibri"/>
                          <a:sym typeface="Calibri"/>
                        </a:rPr>
                        <a:t>Medium &amp; large enterprises</a:t>
                      </a:r>
                    </a:p>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Target buyer personas: </a:t>
                      </a:r>
                      <a:r>
                        <a:rPr b="0" lang="en-US" sz="1200">
                          <a:solidFill>
                            <a:srgbClr val="3F3F3F"/>
                          </a:solidFill>
                          <a:latin typeface="Calibri"/>
                          <a:ea typeface="Calibri"/>
                          <a:cs typeface="Calibri"/>
                          <a:sym typeface="Calibri"/>
                        </a:rPr>
                        <a:t>Consulting professionals &amp; digital transformation managers</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Target size: </a:t>
                      </a:r>
                      <a:r>
                        <a:rPr lang="en-US" sz="1200">
                          <a:solidFill>
                            <a:srgbClr val="3F3F3F"/>
                          </a:solidFill>
                          <a:latin typeface="Calibri"/>
                          <a:ea typeface="Calibri"/>
                          <a:cs typeface="Calibri"/>
                          <a:sym typeface="Calibri"/>
                        </a:rPr>
                        <a:t>Small, medium &amp; large enterprises</a:t>
                      </a:r>
                    </a:p>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Target buyer personas: </a:t>
                      </a:r>
                      <a:r>
                        <a:rPr b="0" lang="en-US" sz="1200">
                          <a:solidFill>
                            <a:srgbClr val="3F3F3F"/>
                          </a:solidFill>
                          <a:latin typeface="Calibri"/>
                          <a:ea typeface="Calibri"/>
                          <a:cs typeface="Calibri"/>
                          <a:sym typeface="Calibri"/>
                        </a:rPr>
                        <a:t>HR, Communication &amp; IT professionals</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42865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Pricing Model</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spcAft>
                          <a:spcPts val="0"/>
                        </a:spcAft>
                        <a:buClr>
                          <a:srgbClr val="3F3F3F"/>
                        </a:buClr>
                        <a:buSzPct val="100000"/>
                        <a:buFont typeface="Arial"/>
                        <a:buChar char="•"/>
                      </a:pPr>
                      <a:r>
                        <a:rPr lang="en-US" sz="1200">
                          <a:solidFill>
                            <a:srgbClr val="3F3F3F"/>
                          </a:solidFill>
                          <a:latin typeface="Calibri"/>
                          <a:ea typeface="Calibri"/>
                          <a:cs typeface="Calibri"/>
                          <a:sym typeface="Calibri"/>
                        </a:rPr>
                        <a:t>Renewable subscription plans.</a:t>
                      </a:r>
                    </a:p>
                    <a:p>
                      <a:pPr indent="-171450" lvl="0" marL="171450" marR="0" rtl="0" algn="l">
                        <a:lnSpc>
                          <a:spcPct val="100000"/>
                        </a:lnSpc>
                        <a:spcBef>
                          <a:spcPts val="0"/>
                        </a:spcBef>
                        <a:spcAft>
                          <a:spcPts val="0"/>
                        </a:spcAft>
                        <a:buClr>
                          <a:srgbClr val="3F3F3F"/>
                        </a:buClr>
                        <a:buSzPct val="100000"/>
                        <a:buFont typeface="Arial"/>
                        <a:buChar char="•"/>
                      </a:pPr>
                      <a:r>
                        <a:rPr lang="en-US" sz="1200">
                          <a:solidFill>
                            <a:srgbClr val="3F3F3F"/>
                          </a:solidFill>
                          <a:latin typeface="Calibri"/>
                          <a:ea typeface="Calibri"/>
                          <a:cs typeface="Calibri"/>
                          <a:sym typeface="Calibri"/>
                        </a:rPr>
                        <a:t>Subscription covers user licenses, storage, maintenance and support.</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Approx. range of €3k to €10k for initial professional services (KP Academy, consultancy, trainings, service integrations, data imports).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€7k per year for 50 users, with volume pricing on request (largest deployments are currently on 80,000 enabled users).</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Renewable subscription plans.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Subscription covers user licenses, maintenance and support.</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From $6/user/month for up to 200 users, from $27,5k/year for up to 1k users, from $48,5k/year for unlimited users </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Optional on-demand managed cloud hosting, professional services and adoption/change management program.</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bl>
          </a:graphicData>
        </a:graphic>
      </p:graphicFrame>
      <p:pic>
        <p:nvPicPr>
          <p:cNvPr id="58" name="Shape 58"/>
          <p:cNvPicPr preferRelativeResize="0"/>
          <p:nvPr/>
        </p:nvPicPr>
        <p:blipFill rotWithShape="1">
          <a:blip r:embed="rId3">
            <a:alphaModFix/>
          </a:blip>
          <a:srcRect b="0" l="0" r="0" t="0"/>
          <a:stretch/>
        </p:blipFill>
        <p:spPr>
          <a:xfrm>
            <a:off x="4326673" y="1837599"/>
            <a:ext cx="1014761" cy="328076"/>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9603415" y="1849115"/>
            <a:ext cx="820744" cy="3472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981311" y="293287"/>
            <a:ext cx="11463724" cy="866439"/>
          </a:xfrm>
          <a:prstGeom prst="rect">
            <a:avLst/>
          </a:prstGeom>
          <a:noFill/>
          <a:ln>
            <a:noFill/>
          </a:ln>
        </p:spPr>
        <p:txBody>
          <a:bodyPr anchorCtr="0" anchor="t" bIns="45700" lIns="91425" rIns="91425" wrap="square" tIns="45700">
            <a:noAutofit/>
          </a:bodyPr>
          <a:lstStyle/>
          <a:p>
            <a:pPr indent="-342900" lvl="0" marL="0" marR="0" rtl="0" algn="l">
              <a:lnSpc>
                <a:spcPct val="90000"/>
              </a:lnSpc>
              <a:spcBef>
                <a:spcPts val="0"/>
              </a:spcBef>
              <a:buClr>
                <a:srgbClr val="476A9C"/>
              </a:buClr>
              <a:buSzPct val="100000"/>
              <a:buFont typeface="Arial"/>
              <a:buNone/>
            </a:pPr>
            <a:r>
              <a:rPr b="0" i="0" lang="en-US" sz="5400" u="none" cap="none" strike="noStrike">
                <a:solidFill>
                  <a:srgbClr val="476A9C"/>
                </a:solidFill>
                <a:latin typeface="Arial"/>
                <a:ea typeface="Arial"/>
                <a:cs typeface="Arial"/>
                <a:sym typeface="Arial"/>
              </a:rPr>
              <a:t>Provider Profile</a:t>
            </a:r>
            <a:r>
              <a:rPr b="0" i="0" lang="en-US" sz="4400" u="none" cap="none" strike="noStrike">
                <a:solidFill>
                  <a:srgbClr val="476A9C"/>
                </a:solidFill>
                <a:latin typeface="Arial"/>
                <a:ea typeface="Arial"/>
                <a:cs typeface="Arial"/>
                <a:sym typeface="Arial"/>
              </a:rPr>
              <a:t> </a:t>
            </a:r>
            <a:r>
              <a:rPr b="0" i="0" lang="en-US" sz="4000" u="none" cap="none" strike="noStrike">
                <a:solidFill>
                  <a:srgbClr val="476A9C"/>
                </a:solidFill>
                <a:latin typeface="Arial"/>
                <a:ea typeface="Arial"/>
                <a:cs typeface="Arial"/>
                <a:sym typeface="Arial"/>
              </a:rPr>
              <a:t>|</a:t>
            </a:r>
            <a:r>
              <a:rPr b="0" i="0" lang="en-US" sz="4400" u="none" cap="none" strike="noStrike">
                <a:solidFill>
                  <a:srgbClr val="476A9C"/>
                </a:solidFill>
                <a:latin typeface="Arial"/>
                <a:ea typeface="Arial"/>
                <a:cs typeface="Arial"/>
                <a:sym typeface="Arial"/>
              </a:rPr>
              <a:t> </a:t>
            </a:r>
            <a:r>
              <a:rPr b="0" i="0" lang="en-US" sz="3600" u="none" cap="none" strike="noStrike">
                <a:solidFill>
                  <a:srgbClr val="476A9C"/>
                </a:solidFill>
                <a:latin typeface="Arial"/>
                <a:ea typeface="Arial"/>
                <a:cs typeface="Arial"/>
                <a:sym typeface="Arial"/>
              </a:rPr>
              <a:t>Battlecard</a:t>
            </a:r>
          </a:p>
        </p:txBody>
      </p:sp>
      <p:sp>
        <p:nvSpPr>
          <p:cNvPr id="65" name="Shape 65"/>
          <p:cNvSpPr txBox="1"/>
          <p:nvPr/>
        </p:nvSpPr>
        <p:spPr>
          <a:xfrm rot="-5400000">
            <a:off x="-3596270" y="3897352"/>
            <a:ext cx="7895064" cy="702527"/>
          </a:xfrm>
          <a:prstGeom prst="rect">
            <a:avLst/>
          </a:prstGeom>
          <a:noFill/>
          <a:ln>
            <a:noFill/>
          </a:ln>
        </p:spPr>
        <p:txBody>
          <a:bodyPr anchorCtr="0" anchor="ctr" bIns="45700" lIns="91425" rIns="91425" wrap="square" tIns="45700">
            <a:noAutofit/>
          </a:bodyPr>
          <a:lstStyle/>
          <a:p>
            <a:pPr indent="-177800" lvl="0" marL="0" marR="0" rtl="0" algn="r">
              <a:lnSpc>
                <a:spcPct val="90000"/>
              </a:lnSpc>
              <a:spcBef>
                <a:spcPts val="0"/>
              </a:spcBef>
              <a:buClr>
                <a:schemeClr val="lt1"/>
              </a:buClr>
              <a:buSzPct val="100000"/>
              <a:buFont typeface="Calibri"/>
              <a:buNone/>
            </a:pPr>
            <a:r>
              <a:rPr lang="en-US" sz="2800">
                <a:solidFill>
                  <a:schemeClr val="lt1"/>
                </a:solidFill>
                <a:latin typeface="Calibri"/>
                <a:ea typeface="Calibri"/>
                <a:cs typeface="Calibri"/>
                <a:sym typeface="Calibri"/>
              </a:rPr>
              <a:t>eXo vs. elium</a:t>
            </a:r>
          </a:p>
        </p:txBody>
      </p:sp>
      <p:sp>
        <p:nvSpPr>
          <p:cNvPr id="66" name="Shape 66"/>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
        <p:nvSpPr>
          <p:cNvPr id="67" name="Shape 67"/>
          <p:cNvSpPr txBox="1"/>
          <p:nvPr>
            <p:ph idx="11" type="ftr"/>
          </p:nvPr>
        </p:nvSpPr>
        <p:spPr>
          <a:xfrm>
            <a:off x="4450389" y="8956714"/>
            <a:ext cx="4422775" cy="318858"/>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US" sz="1200">
                <a:solidFill>
                  <a:srgbClr val="DBDBDB"/>
                </a:solidFill>
                <a:latin typeface="Calibri"/>
                <a:ea typeface="Calibri"/>
                <a:cs typeface="Calibri"/>
                <a:sym typeface="Calibri"/>
              </a:rPr>
              <a:t>Copyright © 2017 eXo Platform SAS | Do Not Distribute</a:t>
            </a:r>
          </a:p>
        </p:txBody>
      </p:sp>
      <p:graphicFrame>
        <p:nvGraphicFramePr>
          <p:cNvPr id="68" name="Shape 68"/>
          <p:cNvGraphicFramePr/>
          <p:nvPr/>
        </p:nvGraphicFramePr>
        <p:xfrm>
          <a:off x="1650380" y="1828514"/>
          <a:ext cx="3000000" cy="3000000"/>
        </p:xfrm>
        <a:graphic>
          <a:graphicData uri="http://schemas.openxmlformats.org/drawingml/2006/table">
            <a:tbl>
              <a:tblPr bandRow="1" firstRow="1">
                <a:noFill/>
                <a:tableStyleId>{1B621291-7DC8-45D9-96B1-6F8A5E6E7302}</a:tableStyleId>
              </a:tblPr>
              <a:tblGrid>
                <a:gridCol w="524100"/>
                <a:gridCol w="4787125"/>
                <a:gridCol w="5107250"/>
              </a:tblGrid>
              <a:tr h="647400">
                <a:tc>
                  <a:txBody>
                    <a:bodyPr>
                      <a:noAutofit/>
                    </a:bodyPr>
                    <a:lstStyle/>
                    <a:p>
                      <a:pPr indent="0" lvl="0" marL="0" marR="0" rtl="0" algn="l">
                        <a:spcBef>
                          <a:spcPts val="0"/>
                        </a:spcBef>
                        <a:buSzPct val="25000"/>
                        <a:buNone/>
                      </a:pPr>
                      <a:r>
                        <a:t/>
                      </a:r>
                      <a:endParaRPr sz="1800">
                        <a:solidFill>
                          <a:srgbClr val="3F3F3F"/>
                        </a:solidFill>
                      </a:endParaRPr>
                    </a:p>
                  </a:txBody>
                  <a:tcPr marT="45725" marB="45725" marR="91450" marL="91450">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979200">
                <a:tc>
                  <a:txBody>
                    <a:bodyPr>
                      <a:noAutofit/>
                    </a:bodyPr>
                    <a:lstStyle/>
                    <a:p>
                      <a:pPr indent="0" lvl="0" marL="0" marR="0" rtl="0" algn="ctr">
                        <a:spcBef>
                          <a:spcPts val="0"/>
                        </a:spcBef>
                        <a:buSzPct val="25000"/>
                        <a:buNone/>
                      </a:pPr>
                      <a:r>
                        <a:rPr b="0" lang="en-US" sz="1600">
                          <a:solidFill>
                            <a:srgbClr val="595959"/>
                          </a:solidFill>
                          <a:latin typeface="Calibri"/>
                          <a:ea typeface="Calibri"/>
                          <a:cs typeface="Calibri"/>
                          <a:sym typeface="Calibri"/>
                        </a:rPr>
                        <a:t>STRENGTHS</a:t>
                      </a:r>
                    </a:p>
                  </a:txBody>
                  <a:tcPr marT="182875" marB="18287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Their history sticking to the knowledge management niche (although it can be seen as a weakness for other projects, see below) can be seen as a strength in knowledge-centric projects targeting knowledge workers, and led by favorable buyers (such as one highly preferring traditional knowledge management structure, or a consulting firm that is leading the project and which they seem to target).</a:t>
                      </a:r>
                    </a:p>
                  </a:txBody>
                  <a:tcPr marT="128025" marB="1280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Older company, about twice the age of elium.</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More offices and worldwide presence.</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Larger size and market footprint than elium. (For example, elium states having 100 customer projects totaling 100k active users today. Just one of eXo’s customers is serving that number of users.)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More mature and experienced in the digital collaboration and ESN space.</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Experience serving more industries than elium. This means better understanding of the specific context and digital collaboration challenges of more industries.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A noticeably larger online footprint (articles, best practices, extensive documentation targeting users, admins and developers, online community with 100,000+ members, catalog of 40+ free add-ons, etc.) offering some evidence of eXo’s expertise.</a:t>
                      </a:r>
                    </a:p>
                  </a:txBody>
                  <a:tcPr marT="128025" marB="1280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2027900">
                <a:tc>
                  <a:txBody>
                    <a:bodyPr>
                      <a:noAutofit/>
                    </a:bodyPr>
                    <a:lstStyle/>
                    <a:p>
                      <a:pPr indent="0" lvl="0" marL="0" marR="0" rtl="0" algn="ctr">
                        <a:spcBef>
                          <a:spcPts val="0"/>
                        </a:spcBef>
                        <a:buSzPct val="25000"/>
                        <a:buNone/>
                      </a:pPr>
                      <a:r>
                        <a:rPr b="0" lang="en-US" sz="1600">
                          <a:solidFill>
                            <a:srgbClr val="595959"/>
                          </a:solidFill>
                          <a:latin typeface="Calibri"/>
                          <a:ea typeface="Calibri"/>
                          <a:cs typeface="Calibri"/>
                          <a:sym typeface="Calibri"/>
                        </a:rPr>
                        <a:t>WEAKNESSES</a:t>
                      </a:r>
                    </a:p>
                  </a:txBody>
                  <a:tcPr marT="182875" marB="18287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Younger company, half the age of eXo.</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They also seem to only have about half the size (employees &amp; offices) and market footprint (customers &amp; partners) of eXo.</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They’ve long been a knowledge management niche player and came to the user-centric collaboration and enterprise social networking market very recently, i.e. late (compared to eXo and to the digital workplace market in general).</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No open online community or any real trace of a public knowledge base (documentation, tutorials/best practices, product and industry articles, etc.) for a provider that claims to be all about knowledge…</a:t>
                      </a:r>
                    </a:p>
                    <a:p>
                      <a:pPr indent="-171450" lvl="0" marL="171450" marR="0" rtl="0" algn="l">
                        <a:spcBef>
                          <a:spcPts val="0"/>
                        </a:spcBef>
                        <a:buClr>
                          <a:schemeClr val="dk1"/>
                        </a:buClr>
                        <a:buSzPct val="100000"/>
                        <a:buFont typeface="Arial"/>
                        <a:buNone/>
                      </a:pPr>
                      <a:r>
                        <a:t/>
                      </a:r>
                      <a:endParaRPr sz="1200">
                        <a:solidFill>
                          <a:srgbClr val="3F3F3F"/>
                        </a:solidFill>
                        <a:latin typeface="Calibri"/>
                        <a:ea typeface="Calibri"/>
                        <a:cs typeface="Calibri"/>
                        <a:sym typeface="Calibri"/>
                      </a:endParaRPr>
                    </a:p>
                    <a:p>
                      <a:pPr indent="-171450" lvl="0" marL="171450" marR="0" rtl="0" algn="l">
                        <a:spcBef>
                          <a:spcPts val="0"/>
                        </a:spcBef>
                        <a:buClr>
                          <a:srgbClr val="3F3F3F"/>
                        </a:buClr>
                        <a:buSzPct val="100000"/>
                        <a:buFont typeface="Calibri"/>
                        <a:buChar char="→"/>
                      </a:pPr>
                      <a:r>
                        <a:rPr lang="en-US" sz="1200">
                          <a:solidFill>
                            <a:srgbClr val="3F3F3F"/>
                          </a:solidFill>
                          <a:latin typeface="Calibri"/>
                          <a:ea typeface="Calibri"/>
                          <a:cs typeface="Calibri"/>
                          <a:sym typeface="Calibri"/>
                        </a:rPr>
                        <a:t>Overall less experience reflected by their smaller number of customers and industries, heavier reliance on consulting firms to handle customer projects, late reaction to the evolution in the digital workplace market, lack of a significant trace of public communications/content marketing demonstrating awareness and experience with the challenges of digital transformation, etc.</a:t>
                      </a:r>
                    </a:p>
                  </a:txBody>
                  <a:tcPr marT="128025" marB="1280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eXo often struggles winning projects for implementing systems that are traditional specialized knowledge/content-centric, due to its inherent user-centric, transversal and conversational/collaborative nature. Elium might have an easier time making its case for those projects (despite that it’s now pursuing incorporating a collaborative user-centric experience) thanks to its experience and history in this niche.</a:t>
                      </a:r>
                    </a:p>
                  </a:txBody>
                  <a:tcPr marT="128025" marB="1280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bl>
          </a:graphicData>
        </a:graphic>
      </p:graphicFrame>
      <p:pic>
        <p:nvPicPr>
          <p:cNvPr id="69" name="Shape 69"/>
          <p:cNvPicPr preferRelativeResize="0"/>
          <p:nvPr/>
        </p:nvPicPr>
        <p:blipFill rotWithShape="1">
          <a:blip r:embed="rId3">
            <a:alphaModFix/>
          </a:blip>
          <a:srcRect b="0" l="0" r="0" t="0"/>
          <a:stretch/>
        </p:blipFill>
        <p:spPr>
          <a:xfrm>
            <a:off x="4009914" y="1969471"/>
            <a:ext cx="1014761" cy="328076"/>
          </a:xfrm>
          <a:prstGeom prst="rect">
            <a:avLst/>
          </a:prstGeom>
          <a:noFill/>
          <a:ln>
            <a:noFill/>
          </a:ln>
        </p:spPr>
      </p:pic>
      <p:pic>
        <p:nvPicPr>
          <p:cNvPr id="70" name="Shape 70"/>
          <p:cNvPicPr preferRelativeResize="0"/>
          <p:nvPr/>
        </p:nvPicPr>
        <p:blipFill rotWithShape="1">
          <a:blip r:embed="rId4">
            <a:alphaModFix/>
          </a:blip>
          <a:srcRect b="0" l="0" r="0" t="0"/>
          <a:stretch/>
        </p:blipFill>
        <p:spPr>
          <a:xfrm>
            <a:off x="8995825" y="1969471"/>
            <a:ext cx="820744" cy="3472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981311" y="293287"/>
            <a:ext cx="11463724" cy="866439"/>
          </a:xfrm>
          <a:prstGeom prst="rect">
            <a:avLst/>
          </a:prstGeom>
          <a:noFill/>
          <a:ln>
            <a:noFill/>
          </a:ln>
        </p:spPr>
        <p:txBody>
          <a:bodyPr anchorCtr="0" anchor="t" bIns="45700" lIns="91425" rIns="91425" wrap="square" tIns="45700">
            <a:noAutofit/>
          </a:bodyPr>
          <a:lstStyle/>
          <a:p>
            <a:pPr indent="-342900" lvl="0" marL="0" marR="0" rtl="0" algn="l">
              <a:lnSpc>
                <a:spcPct val="90000"/>
              </a:lnSpc>
              <a:spcBef>
                <a:spcPts val="0"/>
              </a:spcBef>
              <a:buClr>
                <a:srgbClr val="476A9C"/>
              </a:buClr>
              <a:buSzPct val="100000"/>
              <a:buFont typeface="Arial"/>
              <a:buNone/>
            </a:pPr>
            <a:r>
              <a:rPr b="0" i="0" lang="en-US" sz="5400" u="none" cap="none" strike="noStrike">
                <a:solidFill>
                  <a:srgbClr val="476A9C"/>
                </a:solidFill>
                <a:latin typeface="Arial"/>
                <a:ea typeface="Arial"/>
                <a:cs typeface="Arial"/>
                <a:sym typeface="Arial"/>
              </a:rPr>
              <a:t>Native Functionality</a:t>
            </a:r>
            <a:r>
              <a:rPr b="0" i="0" lang="en-US" sz="4400" u="none" cap="none" strike="noStrike">
                <a:solidFill>
                  <a:srgbClr val="476A9C"/>
                </a:solidFill>
                <a:latin typeface="Arial"/>
                <a:ea typeface="Arial"/>
                <a:cs typeface="Arial"/>
                <a:sym typeface="Arial"/>
              </a:rPr>
              <a:t> </a:t>
            </a:r>
            <a:r>
              <a:rPr b="0" i="0" lang="en-US" sz="4000" u="none" cap="none" strike="noStrike">
                <a:solidFill>
                  <a:srgbClr val="476A9C"/>
                </a:solidFill>
                <a:latin typeface="Arial"/>
                <a:ea typeface="Arial"/>
                <a:cs typeface="Arial"/>
                <a:sym typeface="Arial"/>
              </a:rPr>
              <a:t>|</a:t>
            </a:r>
            <a:r>
              <a:rPr b="0" i="0" lang="en-US" sz="4400" u="none" cap="none" strike="noStrike">
                <a:solidFill>
                  <a:srgbClr val="476A9C"/>
                </a:solidFill>
                <a:latin typeface="Arial"/>
                <a:ea typeface="Arial"/>
                <a:cs typeface="Arial"/>
                <a:sym typeface="Arial"/>
              </a:rPr>
              <a:t> </a:t>
            </a:r>
            <a:r>
              <a:rPr b="0" i="0" lang="en-US" sz="3600" u="none" cap="none" strike="noStrike">
                <a:solidFill>
                  <a:srgbClr val="476A9C"/>
                </a:solidFill>
                <a:latin typeface="Arial"/>
                <a:ea typeface="Arial"/>
                <a:cs typeface="Arial"/>
                <a:sym typeface="Arial"/>
              </a:rPr>
              <a:t>Comparison</a:t>
            </a:r>
          </a:p>
        </p:txBody>
      </p:sp>
      <p:sp>
        <p:nvSpPr>
          <p:cNvPr id="76" name="Shape 76"/>
          <p:cNvSpPr txBox="1"/>
          <p:nvPr/>
        </p:nvSpPr>
        <p:spPr>
          <a:xfrm rot="-5400000">
            <a:off x="-3596270" y="3897352"/>
            <a:ext cx="7895064" cy="702527"/>
          </a:xfrm>
          <a:prstGeom prst="rect">
            <a:avLst/>
          </a:prstGeom>
          <a:noFill/>
          <a:ln>
            <a:noFill/>
          </a:ln>
        </p:spPr>
        <p:txBody>
          <a:bodyPr anchorCtr="0" anchor="ctr" bIns="45700" lIns="91425" rIns="91425" wrap="square" tIns="45700">
            <a:noAutofit/>
          </a:bodyPr>
          <a:lstStyle/>
          <a:p>
            <a:pPr indent="-177800" lvl="0" marL="0" marR="0" rtl="0" algn="r">
              <a:lnSpc>
                <a:spcPct val="90000"/>
              </a:lnSpc>
              <a:spcBef>
                <a:spcPts val="0"/>
              </a:spcBef>
              <a:buClr>
                <a:schemeClr val="lt1"/>
              </a:buClr>
              <a:buSzPct val="100000"/>
              <a:buFont typeface="Calibri"/>
              <a:buNone/>
            </a:pPr>
            <a:r>
              <a:rPr lang="en-US" sz="2800">
                <a:solidFill>
                  <a:schemeClr val="lt1"/>
                </a:solidFill>
                <a:latin typeface="Calibri"/>
                <a:ea typeface="Calibri"/>
                <a:cs typeface="Calibri"/>
                <a:sym typeface="Calibri"/>
              </a:rPr>
              <a:t>eXo vs. elium</a:t>
            </a:r>
          </a:p>
        </p:txBody>
      </p:sp>
      <p:sp>
        <p:nvSpPr>
          <p:cNvPr id="77" name="Shape 77"/>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
        <p:nvSpPr>
          <p:cNvPr id="78" name="Shape 78"/>
          <p:cNvSpPr txBox="1"/>
          <p:nvPr>
            <p:ph idx="11" type="ftr"/>
          </p:nvPr>
        </p:nvSpPr>
        <p:spPr>
          <a:xfrm>
            <a:off x="4450389" y="8956714"/>
            <a:ext cx="4422775" cy="318858"/>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US" sz="1200">
                <a:solidFill>
                  <a:srgbClr val="DBDBDB"/>
                </a:solidFill>
                <a:latin typeface="Calibri"/>
                <a:ea typeface="Calibri"/>
                <a:cs typeface="Calibri"/>
                <a:sym typeface="Calibri"/>
              </a:rPr>
              <a:t>Copyright © 2017 eXo Platform SAS | Do Not Distribute</a:t>
            </a:r>
          </a:p>
        </p:txBody>
      </p:sp>
      <p:graphicFrame>
        <p:nvGraphicFramePr>
          <p:cNvPr id="79" name="Shape 79"/>
          <p:cNvGraphicFramePr/>
          <p:nvPr/>
        </p:nvGraphicFramePr>
        <p:xfrm>
          <a:off x="2486714" y="1465900"/>
          <a:ext cx="3000000" cy="3000000"/>
        </p:xfrm>
        <a:graphic>
          <a:graphicData uri="http://schemas.openxmlformats.org/drawingml/2006/table">
            <a:tbl>
              <a:tblPr bandRow="1" firstRow="1">
                <a:noFill/>
                <a:tableStyleId>{1B621291-7DC8-45D9-96B1-6F8A5E6E7302}</a:tableStyleId>
              </a:tblPr>
              <a:tblGrid>
                <a:gridCol w="2921625"/>
                <a:gridCol w="2832425"/>
                <a:gridCol w="2977375"/>
              </a:tblGrid>
              <a:tr h="523150">
                <a:tc>
                  <a:txBody>
                    <a:bodyPr>
                      <a:noAutofit/>
                    </a:bodyPr>
                    <a:lstStyle/>
                    <a:p>
                      <a:pPr indent="0" lvl="0" marL="0" marR="0" rtl="0" algn="l">
                        <a:spcBef>
                          <a:spcPts val="0"/>
                        </a:spcBef>
                        <a:buSzPct val="25000"/>
                        <a:buNone/>
                      </a:pPr>
                      <a:r>
                        <a:t/>
                      </a:r>
                      <a:endParaRPr sz="1800">
                        <a:solidFill>
                          <a:srgbClr val="3F3F3F"/>
                        </a:solidFill>
                      </a:endParaRPr>
                    </a:p>
                  </a:txBody>
                  <a:tcPr marT="45725" marB="45725" marR="91450" marL="91450">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User Profiles &amp; Directory</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spcBef>
                          <a:spcPts val="0"/>
                        </a:spcBef>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640625">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Social Activity Streams with Likes, Comments &amp; Microblog</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spcBef>
                          <a:spcPts val="0"/>
                        </a:spcBef>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spcBef>
                          <a:spcPts val="0"/>
                        </a:spcBef>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Notifications</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Content Publication / WCM</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88900" lvl="0" marL="0" marR="0" rtl="0" algn="r">
                        <a:lnSpc>
                          <a:spcPct val="100000"/>
                        </a:lnSpc>
                        <a:spcBef>
                          <a:spcPts val="0"/>
                        </a:spcBef>
                        <a:spcAft>
                          <a:spcPts val="0"/>
                        </a:spcAft>
                        <a:buClr>
                          <a:srgbClr val="595959"/>
                        </a:buClr>
                        <a:buSzPct val="100000"/>
                        <a:buFont typeface="Calibri"/>
                        <a:buNone/>
                      </a:pPr>
                      <a:r>
                        <a:rPr b="0" lang="en-US" sz="1400">
                          <a:solidFill>
                            <a:srgbClr val="595959"/>
                          </a:solidFill>
                          <a:latin typeface="Calibri"/>
                          <a:ea typeface="Calibri"/>
                          <a:cs typeface="Calibri"/>
                          <a:sym typeface="Calibri"/>
                        </a:rPr>
                        <a:t>Spaces</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Chat</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Document Management / ECM</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Search Engine</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Wiki</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spcBef>
                          <a:spcPts val="0"/>
                        </a:spcBef>
                        <a:buClr>
                          <a:srgbClr val="C00000"/>
                        </a:buClr>
                        <a:buSzPct val="100000"/>
                        <a:buFont typeface="Arial"/>
                        <a:buNone/>
                      </a:pPr>
                      <a:r>
                        <a:rPr b="1" lang="en-US" sz="1400">
                          <a:solidFill>
                            <a:srgbClr val="C00000"/>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Calendars</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spcBef>
                          <a:spcPts val="0"/>
                        </a:spcBef>
                        <a:buClr>
                          <a:srgbClr val="C00000"/>
                        </a:buClr>
                        <a:buSzPct val="100000"/>
                        <a:buFont typeface="Arial"/>
                        <a:buNone/>
                      </a:pPr>
                      <a:r>
                        <a:rPr b="1" lang="en-US" sz="1400">
                          <a:solidFill>
                            <a:srgbClr val="C00000"/>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Task Management</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spcBef>
                          <a:spcPts val="0"/>
                        </a:spcBef>
                        <a:buClr>
                          <a:srgbClr val="C00000"/>
                        </a:buClr>
                        <a:buSzPct val="100000"/>
                        <a:buFont typeface="Arial"/>
                        <a:buNone/>
                      </a:pPr>
                      <a:r>
                        <a:rPr b="1" lang="en-US" sz="1400">
                          <a:solidFill>
                            <a:srgbClr val="C00000"/>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Personal Dashboards</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spcBef>
                          <a:spcPts val="0"/>
                        </a:spcBef>
                        <a:buClr>
                          <a:srgbClr val="C00000"/>
                        </a:buClr>
                        <a:buSzPct val="100000"/>
                        <a:buFont typeface="Arial"/>
                        <a:buNone/>
                      </a:pPr>
                      <a:r>
                        <a:rPr b="1" lang="en-US" sz="1400">
                          <a:solidFill>
                            <a:srgbClr val="C00000"/>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Dedicated Forums, Polls and Q&amp;A</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spcBef>
                          <a:spcPts val="0"/>
                        </a:spcBef>
                        <a:buClr>
                          <a:srgbClr val="C00000"/>
                        </a:buClr>
                        <a:buSzPct val="100000"/>
                        <a:buFont typeface="Arial"/>
                        <a:buNone/>
                      </a:pPr>
                      <a:r>
                        <a:rPr b="1" lang="en-US" sz="1400">
                          <a:solidFill>
                            <a:srgbClr val="C00000"/>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Responsive Web Layout</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4022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Native Mobile App (Android &amp; iOS)</a:t>
                      </a:r>
                    </a:p>
                  </a:txBody>
                  <a:tcPr marT="109725" marB="10972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spcBef>
                          <a:spcPts val="0"/>
                        </a:spcBef>
                        <a:buClr>
                          <a:srgbClr val="C00000"/>
                        </a:buClr>
                        <a:buSzPct val="100000"/>
                        <a:buFont typeface="Arial"/>
                        <a:buNone/>
                      </a:pPr>
                      <a:r>
                        <a:rPr b="1" lang="en-US" sz="1400">
                          <a:solidFill>
                            <a:srgbClr val="C00000"/>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09725" marB="1097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bl>
          </a:graphicData>
        </a:graphic>
      </p:graphicFrame>
      <p:pic>
        <p:nvPicPr>
          <p:cNvPr id="80" name="Shape 80"/>
          <p:cNvPicPr preferRelativeResize="0"/>
          <p:nvPr/>
        </p:nvPicPr>
        <p:blipFill rotWithShape="1">
          <a:blip r:embed="rId3">
            <a:alphaModFix/>
          </a:blip>
          <a:srcRect b="0" l="0" r="0" t="0"/>
          <a:stretch/>
        </p:blipFill>
        <p:spPr>
          <a:xfrm>
            <a:off x="6357296" y="1575431"/>
            <a:ext cx="1014761" cy="328076"/>
          </a:xfrm>
          <a:prstGeom prst="rect">
            <a:avLst/>
          </a:prstGeom>
          <a:noFill/>
          <a:ln>
            <a:noFill/>
          </a:ln>
        </p:spPr>
      </p:pic>
      <p:pic>
        <p:nvPicPr>
          <p:cNvPr id="81" name="Shape 81"/>
          <p:cNvPicPr preferRelativeResize="0"/>
          <p:nvPr/>
        </p:nvPicPr>
        <p:blipFill rotWithShape="1">
          <a:blip r:embed="rId4">
            <a:alphaModFix/>
          </a:blip>
          <a:srcRect b="0" l="0" r="0" t="0"/>
          <a:stretch/>
        </p:blipFill>
        <p:spPr>
          <a:xfrm>
            <a:off x="9346930" y="1586582"/>
            <a:ext cx="820744" cy="3472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981311" y="293287"/>
            <a:ext cx="11463724" cy="866439"/>
          </a:xfrm>
          <a:prstGeom prst="rect">
            <a:avLst/>
          </a:prstGeom>
          <a:noFill/>
          <a:ln>
            <a:noFill/>
          </a:ln>
        </p:spPr>
        <p:txBody>
          <a:bodyPr anchorCtr="0" anchor="t" bIns="45700" lIns="91425" rIns="91425" wrap="square" tIns="45700">
            <a:noAutofit/>
          </a:bodyPr>
          <a:lstStyle/>
          <a:p>
            <a:pPr indent="-342900" lvl="0" marL="0" marR="0" rtl="0" algn="l">
              <a:lnSpc>
                <a:spcPct val="90000"/>
              </a:lnSpc>
              <a:spcBef>
                <a:spcPts val="0"/>
              </a:spcBef>
              <a:buClr>
                <a:srgbClr val="476A9C"/>
              </a:buClr>
              <a:buSzPct val="100000"/>
              <a:buFont typeface="Arial"/>
              <a:buNone/>
            </a:pPr>
            <a:r>
              <a:rPr b="0" i="0" lang="en-US" sz="5400" u="none" cap="none" strike="noStrike">
                <a:solidFill>
                  <a:srgbClr val="476A9C"/>
                </a:solidFill>
                <a:latin typeface="Arial"/>
                <a:ea typeface="Arial"/>
                <a:cs typeface="Arial"/>
                <a:sym typeface="Arial"/>
              </a:rPr>
              <a:t>Native Functionality</a:t>
            </a:r>
            <a:r>
              <a:rPr b="0" i="0" lang="en-US" sz="4400" u="none" cap="none" strike="noStrike">
                <a:solidFill>
                  <a:srgbClr val="476A9C"/>
                </a:solidFill>
                <a:latin typeface="Arial"/>
                <a:ea typeface="Arial"/>
                <a:cs typeface="Arial"/>
                <a:sym typeface="Arial"/>
              </a:rPr>
              <a:t> </a:t>
            </a:r>
            <a:r>
              <a:rPr b="0" i="0" lang="en-US" sz="4000" u="none" cap="none" strike="noStrike">
                <a:solidFill>
                  <a:srgbClr val="476A9C"/>
                </a:solidFill>
                <a:latin typeface="Arial"/>
                <a:ea typeface="Arial"/>
                <a:cs typeface="Arial"/>
                <a:sym typeface="Arial"/>
              </a:rPr>
              <a:t>|</a:t>
            </a:r>
            <a:r>
              <a:rPr b="0" i="0" lang="en-US" sz="4400" u="none" cap="none" strike="noStrike">
                <a:solidFill>
                  <a:srgbClr val="476A9C"/>
                </a:solidFill>
                <a:latin typeface="Arial"/>
                <a:ea typeface="Arial"/>
                <a:cs typeface="Arial"/>
                <a:sym typeface="Arial"/>
              </a:rPr>
              <a:t> </a:t>
            </a:r>
            <a:r>
              <a:rPr b="0" i="0" lang="en-US" sz="3600" u="none" cap="none" strike="noStrike">
                <a:solidFill>
                  <a:srgbClr val="476A9C"/>
                </a:solidFill>
                <a:latin typeface="Arial"/>
                <a:ea typeface="Arial"/>
                <a:cs typeface="Arial"/>
                <a:sym typeface="Arial"/>
              </a:rPr>
              <a:t>Battlecard</a:t>
            </a:r>
          </a:p>
        </p:txBody>
      </p:sp>
      <p:sp>
        <p:nvSpPr>
          <p:cNvPr id="87" name="Shape 87"/>
          <p:cNvSpPr txBox="1"/>
          <p:nvPr/>
        </p:nvSpPr>
        <p:spPr>
          <a:xfrm rot="-5400000">
            <a:off x="-3596270" y="3897352"/>
            <a:ext cx="7895064" cy="702527"/>
          </a:xfrm>
          <a:prstGeom prst="rect">
            <a:avLst/>
          </a:prstGeom>
          <a:noFill/>
          <a:ln>
            <a:noFill/>
          </a:ln>
        </p:spPr>
        <p:txBody>
          <a:bodyPr anchorCtr="0" anchor="ctr" bIns="45700" lIns="91425" rIns="91425" wrap="square" tIns="45700">
            <a:noAutofit/>
          </a:bodyPr>
          <a:lstStyle/>
          <a:p>
            <a:pPr indent="-177800" lvl="0" marL="0" marR="0" rtl="0" algn="r">
              <a:lnSpc>
                <a:spcPct val="90000"/>
              </a:lnSpc>
              <a:spcBef>
                <a:spcPts val="0"/>
              </a:spcBef>
              <a:buClr>
                <a:schemeClr val="lt1"/>
              </a:buClr>
              <a:buSzPct val="100000"/>
              <a:buFont typeface="Calibri"/>
              <a:buNone/>
            </a:pPr>
            <a:r>
              <a:rPr lang="en-US" sz="2800">
                <a:solidFill>
                  <a:schemeClr val="lt1"/>
                </a:solidFill>
                <a:latin typeface="Calibri"/>
                <a:ea typeface="Calibri"/>
                <a:cs typeface="Calibri"/>
                <a:sym typeface="Calibri"/>
              </a:rPr>
              <a:t>eXo vs. elium</a:t>
            </a:r>
          </a:p>
        </p:txBody>
      </p:sp>
      <p:sp>
        <p:nvSpPr>
          <p:cNvPr id="88" name="Shape 88"/>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
        <p:nvSpPr>
          <p:cNvPr id="89" name="Shape 89"/>
          <p:cNvSpPr txBox="1"/>
          <p:nvPr>
            <p:ph idx="11" type="ftr"/>
          </p:nvPr>
        </p:nvSpPr>
        <p:spPr>
          <a:xfrm>
            <a:off x="4450389" y="8956714"/>
            <a:ext cx="4422775" cy="318858"/>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US" sz="1200">
                <a:solidFill>
                  <a:srgbClr val="DBDBDB"/>
                </a:solidFill>
                <a:latin typeface="Calibri"/>
                <a:ea typeface="Calibri"/>
                <a:cs typeface="Calibri"/>
                <a:sym typeface="Calibri"/>
              </a:rPr>
              <a:t>Copyright © 2017 eXo Platform SAS | Do Not Distribute</a:t>
            </a:r>
          </a:p>
        </p:txBody>
      </p:sp>
      <p:graphicFrame>
        <p:nvGraphicFramePr>
          <p:cNvPr id="90" name="Shape 90"/>
          <p:cNvGraphicFramePr/>
          <p:nvPr/>
        </p:nvGraphicFramePr>
        <p:xfrm>
          <a:off x="1048216" y="1259802"/>
          <a:ext cx="3000000" cy="3000000"/>
        </p:xfrm>
        <a:graphic>
          <a:graphicData uri="http://schemas.openxmlformats.org/drawingml/2006/table">
            <a:tbl>
              <a:tblPr bandRow="1" firstRow="1">
                <a:noFill/>
                <a:tableStyleId>{1B621291-7DC8-45D9-96B1-6F8A5E6E7302}</a:tableStyleId>
              </a:tblPr>
              <a:tblGrid>
                <a:gridCol w="587325"/>
                <a:gridCol w="5433275"/>
                <a:gridCol w="5654725"/>
              </a:tblGrid>
              <a:tr h="557850">
                <a:tc>
                  <a:txBody>
                    <a:bodyPr>
                      <a:noAutofit/>
                    </a:bodyPr>
                    <a:lstStyle/>
                    <a:p>
                      <a:pPr indent="0" lvl="0" marL="0" marR="0" rtl="0" algn="l">
                        <a:spcBef>
                          <a:spcPts val="0"/>
                        </a:spcBef>
                        <a:buSzPct val="25000"/>
                        <a:buNone/>
                      </a:pPr>
                      <a:r>
                        <a:t/>
                      </a:r>
                      <a:endParaRPr sz="1800">
                        <a:solidFill>
                          <a:srgbClr val="3F3F3F"/>
                        </a:solidFill>
                      </a:endParaRPr>
                    </a:p>
                  </a:txBody>
                  <a:tcPr marT="45725" marB="45725" marR="91450" marL="91450">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979200">
                <a:tc>
                  <a:txBody>
                    <a:bodyPr>
                      <a:noAutofit/>
                    </a:bodyPr>
                    <a:lstStyle/>
                    <a:p>
                      <a:pPr indent="0" lvl="0" marL="0" marR="0" rtl="0" algn="ctr">
                        <a:spcBef>
                          <a:spcPts val="0"/>
                        </a:spcBef>
                        <a:buSzPct val="25000"/>
                        <a:buNone/>
                      </a:pPr>
                      <a:r>
                        <a:rPr b="0" lang="en-US" sz="1600">
                          <a:solidFill>
                            <a:srgbClr val="595959"/>
                          </a:solidFill>
                          <a:latin typeface="Calibri"/>
                          <a:ea typeface="Calibri"/>
                          <a:cs typeface="Calibri"/>
                          <a:sym typeface="Calibri"/>
                        </a:rPr>
                        <a:t>STRENGTHS</a:t>
                      </a:r>
                    </a:p>
                  </a:txBody>
                  <a:tcPr marT="182875" marB="18287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Content Tag &amp; Category Management: </a:t>
                      </a:r>
                      <a:r>
                        <a:rPr lang="en-US" sz="1200">
                          <a:solidFill>
                            <a:srgbClr val="3F3F3F"/>
                          </a:solidFill>
                          <a:latin typeface="Calibri"/>
                          <a:ea typeface="Calibri"/>
                          <a:cs typeface="Calibri"/>
                          <a:sym typeface="Calibri"/>
                        </a:rPr>
                        <a:t>This is elium’s strongest point and is at the heart of its KM experience allowing it to make large volumes of content manageable. Both solutions allow setting up faceted content tags and categories, but elium’s native tagging and tag management goes deeper, e.g. managers can set up “predefined tags” (that users have to use), synonym detection and fusion (to avoid unnecessary duplicates of tags) and setting up categories/hierarchies of tags, and visual presentation and searching based on these tags.</a:t>
                      </a:r>
                    </a:p>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Newsletters:</a:t>
                      </a:r>
                      <a:r>
                        <a:rPr lang="en-US" sz="1200">
                          <a:solidFill>
                            <a:srgbClr val="3F3F3F"/>
                          </a:solidFill>
                          <a:latin typeface="Calibri"/>
                          <a:ea typeface="Calibri"/>
                          <a:cs typeface="Calibri"/>
                          <a:sym typeface="Calibri"/>
                        </a:rPr>
                        <a:t> A native feature for setting up newsletters to send content periodically to users by email (i.e. old school newsletters). In eXo, users have a feature for receiving personal periodic email digests, but setting up a traditional editorial newsletter requires some custom work.</a:t>
                      </a:r>
                    </a:p>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Usage Analytics: </a:t>
                      </a:r>
                      <a:r>
                        <a:rPr lang="en-US" sz="1200">
                          <a:solidFill>
                            <a:srgbClr val="3F3F3F"/>
                          </a:solidFill>
                          <a:latin typeface="Calibri"/>
                          <a:ea typeface="Calibri"/>
                          <a:cs typeface="Calibri"/>
                          <a:sym typeface="Calibri"/>
                        </a:rPr>
                        <a:t>elium offers some key user and content indicators, while eXo only offers some key social indicators through a community add-on or a paid service (powered by Lecko Analytics) to access more sophisticated social and community engagement analytics (so not content-focused analytics).</a:t>
                      </a:r>
                    </a:p>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Space Types: </a:t>
                      </a:r>
                      <a:r>
                        <a:rPr lang="en-US" sz="1200">
                          <a:solidFill>
                            <a:srgbClr val="3F3F3F"/>
                          </a:solidFill>
                          <a:latin typeface="Calibri"/>
                          <a:ea typeface="Calibri"/>
                          <a:cs typeface="Calibri"/>
                          <a:sym typeface="Calibri"/>
                        </a:rPr>
                        <a:t>elium provides two basic space types: publishing spaces (knowledge-centric) and collaborative spaces. They can be branded. eXo does not provide pre-defined space types or space branding.</a:t>
                      </a:r>
                    </a:p>
                  </a:txBody>
                  <a:tcPr marT="91450" marB="914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Social Networking: </a:t>
                      </a:r>
                      <a:r>
                        <a:rPr lang="en-US" sz="1200">
                          <a:solidFill>
                            <a:srgbClr val="3F3F3F"/>
                          </a:solidFill>
                          <a:latin typeface="Calibri"/>
                          <a:ea typeface="Calibri"/>
                          <a:cs typeface="Calibri"/>
                          <a:sym typeface="Calibri"/>
                        </a:rPr>
                        <a:t>eXo’s implementation of social networking features (profiles, directories, connections, activity streams and notification system) seems more mature and a bit better integrated to its set of collaborative apps. Plus it seems more pluggable to other business apps.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eXo’s </a:t>
                      </a:r>
                      <a:r>
                        <a:rPr b="1" lang="en-US" sz="1200">
                          <a:solidFill>
                            <a:srgbClr val="3F3F3F"/>
                          </a:solidFill>
                          <a:latin typeface="Calibri"/>
                          <a:ea typeface="Calibri"/>
                          <a:cs typeface="Calibri"/>
                          <a:sym typeface="Calibri"/>
                        </a:rPr>
                        <a:t>chat</a:t>
                      </a:r>
                      <a:r>
                        <a:rPr lang="en-US" sz="1200">
                          <a:solidFill>
                            <a:srgbClr val="3F3F3F"/>
                          </a:solidFill>
                          <a:latin typeface="Calibri"/>
                          <a:ea typeface="Calibri"/>
                          <a:cs typeface="Calibri"/>
                          <a:sym typeface="Calibri"/>
                        </a:rPr>
                        <a:t> is more collaborative and smartly integrated with its collaboration apps (allowing the user to capture tasks, events, documents, meeting notes, etc. from inside a chat session).</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Although elium is supposedly the more knowledge-orientated player, eXo offers a </a:t>
                      </a:r>
                      <a:r>
                        <a:rPr b="1" lang="en-US" sz="1200">
                          <a:solidFill>
                            <a:srgbClr val="3F3F3F"/>
                          </a:solidFill>
                          <a:latin typeface="Calibri"/>
                          <a:ea typeface="Calibri"/>
                          <a:cs typeface="Calibri"/>
                          <a:sym typeface="Calibri"/>
                        </a:rPr>
                        <a:t>wiki</a:t>
                      </a:r>
                      <a:r>
                        <a:rPr lang="en-US" sz="1200">
                          <a:solidFill>
                            <a:srgbClr val="3F3F3F"/>
                          </a:solidFill>
                          <a:latin typeface="Calibri"/>
                          <a:ea typeface="Calibri"/>
                          <a:cs typeface="Calibri"/>
                          <a:sym typeface="Calibri"/>
                        </a:rPr>
                        <a:t> feature (an often useful tool for certain knowledge base building use cases) as well as structured full-featured </a:t>
                      </a:r>
                      <a:r>
                        <a:rPr b="1" lang="en-US" sz="1200">
                          <a:solidFill>
                            <a:srgbClr val="3F3F3F"/>
                          </a:solidFill>
                          <a:latin typeface="Calibri"/>
                          <a:ea typeface="Calibri"/>
                          <a:cs typeface="Calibri"/>
                          <a:sym typeface="Calibri"/>
                        </a:rPr>
                        <a:t>forums</a:t>
                      </a:r>
                      <a:r>
                        <a:rPr lang="en-US" sz="1200">
                          <a:solidFill>
                            <a:srgbClr val="3F3F3F"/>
                          </a:solidFill>
                          <a:latin typeface="Calibri"/>
                          <a:ea typeface="Calibri"/>
                          <a:cs typeface="Calibri"/>
                          <a:sym typeface="Calibri"/>
                        </a:rPr>
                        <a:t>, </a:t>
                      </a:r>
                      <a:r>
                        <a:rPr b="1" lang="en-US" sz="1200">
                          <a:solidFill>
                            <a:srgbClr val="3F3F3F"/>
                          </a:solidFill>
                          <a:latin typeface="Calibri"/>
                          <a:ea typeface="Calibri"/>
                          <a:cs typeface="Calibri"/>
                          <a:sym typeface="Calibri"/>
                        </a:rPr>
                        <a:t>polls</a:t>
                      </a:r>
                      <a:r>
                        <a:rPr lang="en-US" sz="1200">
                          <a:solidFill>
                            <a:srgbClr val="3F3F3F"/>
                          </a:solidFill>
                          <a:latin typeface="Calibri"/>
                          <a:ea typeface="Calibri"/>
                          <a:cs typeface="Calibri"/>
                          <a:sym typeface="Calibri"/>
                        </a:rPr>
                        <a:t>, and a </a:t>
                      </a:r>
                      <a:r>
                        <a:rPr b="1" lang="en-US" sz="1200">
                          <a:solidFill>
                            <a:srgbClr val="3F3F3F"/>
                          </a:solidFill>
                          <a:latin typeface="Calibri"/>
                          <a:ea typeface="Calibri"/>
                          <a:cs typeface="Calibri"/>
                          <a:sym typeface="Calibri"/>
                        </a:rPr>
                        <a:t>Q&amp;A</a:t>
                      </a:r>
                      <a:r>
                        <a:rPr lang="en-US" sz="1200">
                          <a:solidFill>
                            <a:srgbClr val="3F3F3F"/>
                          </a:solidFill>
                          <a:latin typeface="Calibri"/>
                          <a:ea typeface="Calibri"/>
                          <a:cs typeface="Calibri"/>
                          <a:sym typeface="Calibri"/>
                        </a:rPr>
                        <a:t> system for building a searchable conversational knowledge base, while elium surprisingly doesn’t (probably because it’s still new to the conversational style of knowledge management).</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eXo clearly offers more collaborative modules such as personal and team </a:t>
                      </a:r>
                      <a:r>
                        <a:rPr b="1" lang="en-US" sz="1200">
                          <a:solidFill>
                            <a:srgbClr val="3F3F3F"/>
                          </a:solidFill>
                          <a:latin typeface="Calibri"/>
                          <a:ea typeface="Calibri"/>
                          <a:cs typeface="Calibri"/>
                          <a:sym typeface="Calibri"/>
                        </a:rPr>
                        <a:t>task management </a:t>
                      </a:r>
                      <a:r>
                        <a:rPr lang="en-US" sz="1200">
                          <a:solidFill>
                            <a:srgbClr val="3F3F3F"/>
                          </a:solidFill>
                          <a:latin typeface="Calibri"/>
                          <a:ea typeface="Calibri"/>
                          <a:cs typeface="Calibri"/>
                          <a:sym typeface="Calibri"/>
                        </a:rPr>
                        <a:t>and </a:t>
                      </a:r>
                      <a:r>
                        <a:rPr b="1" lang="en-US" sz="1200">
                          <a:solidFill>
                            <a:srgbClr val="3F3F3F"/>
                          </a:solidFill>
                          <a:latin typeface="Calibri"/>
                          <a:ea typeface="Calibri"/>
                          <a:cs typeface="Calibri"/>
                          <a:sym typeface="Calibri"/>
                        </a:rPr>
                        <a:t>calendars</a:t>
                      </a:r>
                      <a:r>
                        <a:rPr lang="en-US" sz="1200">
                          <a:solidFill>
                            <a:srgbClr val="3F3F3F"/>
                          </a:solidFill>
                          <a:latin typeface="Calibri"/>
                          <a:ea typeface="Calibri"/>
                          <a:cs typeface="Calibri"/>
                          <a:sym typeface="Calibri"/>
                        </a:rPr>
                        <a:t>.</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eXo offers a </a:t>
                      </a:r>
                      <a:r>
                        <a:rPr b="1" lang="en-US" sz="1200">
                          <a:solidFill>
                            <a:srgbClr val="3F3F3F"/>
                          </a:solidFill>
                          <a:latin typeface="Calibri"/>
                          <a:ea typeface="Calibri"/>
                          <a:cs typeface="Calibri"/>
                          <a:sym typeface="Calibri"/>
                        </a:rPr>
                        <a:t>native mobile app </a:t>
                      </a:r>
                      <a:r>
                        <a:rPr lang="en-US" sz="1200">
                          <a:solidFill>
                            <a:srgbClr val="3F3F3F"/>
                          </a:solidFill>
                          <a:latin typeface="Calibri"/>
                          <a:ea typeface="Calibri"/>
                          <a:cs typeface="Calibri"/>
                          <a:sym typeface="Calibri"/>
                        </a:rPr>
                        <a:t>for Android and iOS which is hybrid (so it automatically reflects customer branding and customizations) and open source. A native app also means you can interact with your phone OS (e.g. share a photo taken from your phone with your team easily).</a:t>
                      </a:r>
                    </a:p>
                  </a:txBody>
                  <a:tcPr marT="91450" marB="914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2027900">
                <a:tc>
                  <a:txBody>
                    <a:bodyPr>
                      <a:noAutofit/>
                    </a:bodyPr>
                    <a:lstStyle/>
                    <a:p>
                      <a:pPr indent="0" lvl="0" marL="0" marR="0" rtl="0" algn="ctr">
                        <a:spcBef>
                          <a:spcPts val="0"/>
                        </a:spcBef>
                        <a:buSzPct val="25000"/>
                        <a:buNone/>
                      </a:pPr>
                      <a:r>
                        <a:rPr b="0" lang="en-US" sz="1600">
                          <a:solidFill>
                            <a:srgbClr val="595959"/>
                          </a:solidFill>
                          <a:latin typeface="Calibri"/>
                          <a:ea typeface="Calibri"/>
                          <a:cs typeface="Calibri"/>
                          <a:sym typeface="Calibri"/>
                        </a:rPr>
                        <a:t>WEAKNESSES</a:t>
                      </a:r>
                    </a:p>
                  </a:txBody>
                  <a:tcPr marT="182875" marB="18287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Comparatively lacking in team </a:t>
                      </a:r>
                      <a:r>
                        <a:rPr b="1" lang="en-US" sz="1200">
                          <a:solidFill>
                            <a:srgbClr val="3F3F3F"/>
                          </a:solidFill>
                          <a:latin typeface="Calibri"/>
                          <a:ea typeface="Calibri"/>
                          <a:cs typeface="Calibri"/>
                          <a:sym typeface="Calibri"/>
                        </a:rPr>
                        <a:t>collaboration</a:t>
                      </a:r>
                      <a:r>
                        <a:rPr lang="en-US" sz="1200">
                          <a:solidFill>
                            <a:srgbClr val="3F3F3F"/>
                          </a:solidFill>
                          <a:latin typeface="Calibri"/>
                          <a:ea typeface="Calibri"/>
                          <a:cs typeface="Calibri"/>
                          <a:sym typeface="Calibri"/>
                        </a:rPr>
                        <a:t> features:</a:t>
                      </a:r>
                    </a:p>
                    <a:p>
                      <a:pPr indent="-171450" lvl="1" marL="628650" marR="0" rtl="0" algn="l">
                        <a:spcBef>
                          <a:spcPts val="0"/>
                        </a:spcBef>
                        <a:buClr>
                          <a:srgbClr val="3F3F3F"/>
                        </a:buClr>
                        <a:buSzPct val="100000"/>
                        <a:buFont typeface="Calibri"/>
                        <a:buChar char="‒"/>
                      </a:pPr>
                      <a:r>
                        <a:rPr lang="en-US" sz="1200" u="none" cap="none" strike="noStrike">
                          <a:solidFill>
                            <a:srgbClr val="3F3F3F"/>
                          </a:solidFill>
                          <a:latin typeface="Calibri"/>
                          <a:ea typeface="Calibri"/>
                          <a:cs typeface="Calibri"/>
                          <a:sym typeface="Calibri"/>
                        </a:rPr>
                        <a:t>No task management to collaborate on projects and documents</a:t>
                      </a:r>
                    </a:p>
                    <a:p>
                      <a:pPr indent="-171450" lvl="1" marL="628650" marR="0" rtl="0" algn="l">
                        <a:spcBef>
                          <a:spcPts val="0"/>
                        </a:spcBef>
                        <a:buClr>
                          <a:srgbClr val="3F3F3F"/>
                        </a:buClr>
                        <a:buSzPct val="100000"/>
                        <a:buFont typeface="Calibri"/>
                        <a:buChar char="‒"/>
                      </a:pPr>
                      <a:r>
                        <a:rPr lang="en-US" sz="1200" u="none" cap="none" strike="noStrike">
                          <a:solidFill>
                            <a:srgbClr val="3F3F3F"/>
                          </a:solidFill>
                          <a:latin typeface="Calibri"/>
                          <a:ea typeface="Calibri"/>
                          <a:cs typeface="Calibri"/>
                          <a:sym typeface="Calibri"/>
                        </a:rPr>
                        <a:t>No calendars to contextually schedule team activity and events inside the platform, etc.</a:t>
                      </a:r>
                    </a:p>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Social</a:t>
                      </a:r>
                      <a:r>
                        <a:rPr lang="en-US" sz="1200">
                          <a:solidFill>
                            <a:srgbClr val="3F3F3F"/>
                          </a:solidFill>
                          <a:latin typeface="Calibri"/>
                          <a:ea typeface="Calibri"/>
                          <a:cs typeface="Calibri"/>
                          <a:sym typeface="Calibri"/>
                        </a:rPr>
                        <a:t> features are “entry level” and not very mature and very solidly integrated to a true collaborative/productive user experience.</a:t>
                      </a:r>
                    </a:p>
                    <a:p>
                      <a:pPr indent="-171450" lvl="0" marL="171450" marR="0" rtl="0" algn="l">
                        <a:spcBef>
                          <a:spcPts val="0"/>
                        </a:spcBef>
                        <a:spcAft>
                          <a:spcPts val="0"/>
                        </a:spcAft>
                        <a:buClr>
                          <a:srgbClr val="3F3F3F"/>
                        </a:buClr>
                        <a:buSzPct val="100000"/>
                        <a:buFont typeface="Arial"/>
                        <a:buChar char="•"/>
                      </a:pPr>
                      <a:r>
                        <a:rPr lang="en-US" sz="1200">
                          <a:solidFill>
                            <a:srgbClr val="3F3F3F"/>
                          </a:solidFill>
                          <a:latin typeface="Calibri"/>
                          <a:ea typeface="Calibri"/>
                          <a:cs typeface="Calibri"/>
                          <a:sym typeface="Calibri"/>
                        </a:rPr>
                        <a:t>Same with their </a:t>
                      </a:r>
                      <a:r>
                        <a:rPr b="1" lang="en-US" sz="1200">
                          <a:solidFill>
                            <a:srgbClr val="3F3F3F"/>
                          </a:solidFill>
                          <a:latin typeface="Calibri"/>
                          <a:ea typeface="Calibri"/>
                          <a:cs typeface="Calibri"/>
                          <a:sym typeface="Calibri"/>
                        </a:rPr>
                        <a:t>chat</a:t>
                      </a:r>
                      <a:r>
                        <a:rPr lang="en-US" sz="1200">
                          <a:solidFill>
                            <a:srgbClr val="3F3F3F"/>
                          </a:solidFill>
                          <a:latin typeface="Calibri"/>
                          <a:ea typeface="Calibri"/>
                          <a:cs typeface="Calibri"/>
                          <a:sym typeface="Calibri"/>
                        </a:rPr>
                        <a:t>. On paper it’s available, but it’s not as deeply integrated to the collaborative experience as eXo’s.</a:t>
                      </a:r>
                    </a:p>
                    <a:p>
                      <a:pPr indent="-171450" lvl="0" marL="171450" marR="0" rtl="0" algn="l">
                        <a:lnSpc>
                          <a:spcPct val="100000"/>
                        </a:lnSpc>
                        <a:spcBef>
                          <a:spcPts val="0"/>
                        </a:spcBef>
                        <a:spcAft>
                          <a:spcPts val="0"/>
                        </a:spcAft>
                        <a:buClr>
                          <a:srgbClr val="3F3F3F"/>
                        </a:buClr>
                        <a:buSzPct val="100000"/>
                        <a:buFont typeface="Arial"/>
                        <a:buChar char="•"/>
                      </a:pPr>
                      <a:r>
                        <a:rPr lang="en-US" sz="1200">
                          <a:solidFill>
                            <a:srgbClr val="3F3F3F"/>
                          </a:solidFill>
                          <a:latin typeface="Calibri"/>
                          <a:ea typeface="Calibri"/>
                          <a:cs typeface="Calibri"/>
                          <a:sym typeface="Calibri"/>
                        </a:rPr>
                        <a:t>No </a:t>
                      </a:r>
                      <a:r>
                        <a:rPr b="1" lang="en-US" sz="1200">
                          <a:solidFill>
                            <a:srgbClr val="3F3F3F"/>
                          </a:solidFill>
                          <a:latin typeface="Calibri"/>
                          <a:ea typeface="Calibri"/>
                          <a:cs typeface="Calibri"/>
                          <a:sym typeface="Calibri"/>
                        </a:rPr>
                        <a:t>wiki</a:t>
                      </a:r>
                      <a:r>
                        <a:rPr lang="en-US" sz="1200">
                          <a:solidFill>
                            <a:srgbClr val="3F3F3F"/>
                          </a:solidFill>
                          <a:latin typeface="Calibri"/>
                          <a:ea typeface="Calibri"/>
                          <a:cs typeface="Calibri"/>
                          <a:sym typeface="Calibri"/>
                        </a:rPr>
                        <a:t>, which may prove a weakness in projects where a wiki is explicitly requested.</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No dedicated </a:t>
                      </a:r>
                      <a:r>
                        <a:rPr b="1" lang="en-US" sz="1200">
                          <a:solidFill>
                            <a:srgbClr val="3F3F3F"/>
                          </a:solidFill>
                          <a:latin typeface="Calibri"/>
                          <a:ea typeface="Calibri"/>
                          <a:cs typeface="Calibri"/>
                          <a:sym typeface="Calibri"/>
                        </a:rPr>
                        <a:t>forum</a:t>
                      </a:r>
                      <a:r>
                        <a:rPr lang="en-US" sz="1200">
                          <a:solidFill>
                            <a:srgbClr val="3F3F3F"/>
                          </a:solidFill>
                          <a:latin typeface="Calibri"/>
                          <a:ea typeface="Calibri"/>
                          <a:cs typeface="Calibri"/>
                          <a:sym typeface="Calibri"/>
                        </a:rPr>
                        <a:t> module for organizing and structuring team and space discussions and no way to organize </a:t>
                      </a:r>
                      <a:r>
                        <a:rPr b="1" lang="en-US" sz="1200">
                          <a:solidFill>
                            <a:srgbClr val="3F3F3F"/>
                          </a:solidFill>
                          <a:latin typeface="Calibri"/>
                          <a:ea typeface="Calibri"/>
                          <a:cs typeface="Calibri"/>
                          <a:sym typeface="Calibri"/>
                        </a:rPr>
                        <a:t>polls</a:t>
                      </a:r>
                      <a:r>
                        <a:rPr lang="en-US" sz="1200">
                          <a:solidFill>
                            <a:srgbClr val="3F3F3F"/>
                          </a:solidFill>
                          <a:latin typeface="Calibri"/>
                          <a:ea typeface="Calibri"/>
                          <a:cs typeface="Calibri"/>
                          <a:sym typeface="Calibri"/>
                        </a:rPr>
                        <a:t> to gauge user opinion and preference.</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No feature for setting up a collaborative </a:t>
                      </a:r>
                      <a:r>
                        <a:rPr b="1" lang="en-US" sz="1200">
                          <a:solidFill>
                            <a:srgbClr val="3F3F3F"/>
                          </a:solidFill>
                          <a:latin typeface="Calibri"/>
                          <a:ea typeface="Calibri"/>
                          <a:cs typeface="Calibri"/>
                          <a:sym typeface="Calibri"/>
                        </a:rPr>
                        <a:t>Q&amp;A</a:t>
                      </a:r>
                      <a:r>
                        <a:rPr lang="en-US" sz="1200">
                          <a:solidFill>
                            <a:srgbClr val="3F3F3F"/>
                          </a:solidFill>
                          <a:latin typeface="Calibri"/>
                          <a:ea typeface="Calibri"/>
                          <a:cs typeface="Calibri"/>
                          <a:sym typeface="Calibri"/>
                        </a:rPr>
                        <a:t> and </a:t>
                      </a:r>
                      <a:r>
                        <a:rPr b="1" lang="en-US" sz="1200">
                          <a:solidFill>
                            <a:srgbClr val="3F3F3F"/>
                          </a:solidFill>
                          <a:latin typeface="Calibri"/>
                          <a:ea typeface="Calibri"/>
                          <a:cs typeface="Calibri"/>
                          <a:sym typeface="Calibri"/>
                        </a:rPr>
                        <a:t>FAQ</a:t>
                      </a:r>
                      <a:r>
                        <a:rPr lang="en-US" sz="1200">
                          <a:solidFill>
                            <a:srgbClr val="3F3F3F"/>
                          </a:solidFill>
                          <a:latin typeface="Calibri"/>
                          <a:ea typeface="Calibri"/>
                          <a:cs typeface="Calibri"/>
                          <a:sym typeface="Calibri"/>
                        </a:rPr>
                        <a:t> system (answer voting, approval and posting system).</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Lack of add-ons providing concrete use cases for customizing existing functionality to meet particular needs (for example building a ticketing system out of the forum app) or to add new ones (e.g. leave requests), unlike eXo.</a:t>
                      </a:r>
                    </a:p>
                  </a:txBody>
                  <a:tcPr marT="91450" marB="914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spcAft>
                          <a:spcPts val="0"/>
                        </a:spcAft>
                        <a:buClr>
                          <a:srgbClr val="3F3F3F"/>
                        </a:buClr>
                        <a:buSzPct val="100000"/>
                        <a:buFont typeface="Arial"/>
                        <a:buChar char="•"/>
                      </a:pPr>
                      <a:r>
                        <a:rPr b="1" lang="en-US" sz="1200">
                          <a:solidFill>
                            <a:srgbClr val="3F3F3F"/>
                          </a:solidFill>
                          <a:latin typeface="Calibri"/>
                          <a:ea typeface="Calibri"/>
                          <a:cs typeface="Calibri"/>
                          <a:sym typeface="Calibri"/>
                        </a:rPr>
                        <a:t>Content Structuring: </a:t>
                      </a:r>
                      <a:r>
                        <a:rPr lang="en-US" sz="1200">
                          <a:solidFill>
                            <a:srgbClr val="3F3F3F"/>
                          </a:solidFill>
                          <a:latin typeface="Calibri"/>
                          <a:ea typeface="Calibri"/>
                          <a:cs typeface="Calibri"/>
                          <a:sym typeface="Calibri"/>
                        </a:rPr>
                        <a:t>eXo provides a rather complete ECM and WCM system. However, a few content structuring features are lacking compared to a knowledge-centric solution like elium, such as advanced tag management like setting up predefined tags (in eXo this requires customization). This type of functionality is sometimes requested by large organizations dealing with high volumes of content/users and worrying about ending up too many/unusable tags, hence they prefer to impose a structure. Elium seems a little bit more ready out-of-the-box to deal with such a traditional knowledge base management mindset.</a:t>
                      </a:r>
                    </a:p>
                    <a:p>
                      <a:pPr indent="-171450" lvl="0" marL="171450" marR="0" rtl="0" algn="l">
                        <a:lnSpc>
                          <a:spcPct val="100000"/>
                        </a:lnSpc>
                        <a:spcBef>
                          <a:spcPts val="0"/>
                        </a:spcBef>
                        <a:spcAft>
                          <a:spcPts val="0"/>
                        </a:spcAft>
                        <a:buClr>
                          <a:srgbClr val="3F3F3F"/>
                        </a:buClr>
                        <a:buSzPct val="100000"/>
                        <a:buFont typeface="Arial"/>
                        <a:buChar char="•"/>
                      </a:pPr>
                      <a:r>
                        <a:rPr b="1" lang="en-US" sz="1200">
                          <a:solidFill>
                            <a:srgbClr val="3F3F3F"/>
                          </a:solidFill>
                          <a:latin typeface="Calibri"/>
                          <a:ea typeface="Calibri"/>
                          <a:cs typeface="Calibri"/>
                          <a:sym typeface="Calibri"/>
                        </a:rPr>
                        <a:t>Usage Analytics: </a:t>
                      </a:r>
                      <a:r>
                        <a:rPr lang="en-US" sz="1200">
                          <a:solidFill>
                            <a:srgbClr val="3F3F3F"/>
                          </a:solidFill>
                          <a:latin typeface="Calibri"/>
                          <a:ea typeface="Calibri"/>
                          <a:cs typeface="Calibri"/>
                          <a:sym typeface="Calibri"/>
                        </a:rPr>
                        <a:t>eXo only provides a few social-focused indicators through a community add-on. eXo however optionally provides an add-on leveraging Lecko Analytics as part of a paid service, a more sophisticated solution but still focusing on social engagement analytics rather than content analytics. (Another manifestation of difference in positioning.)</a:t>
                      </a:r>
                    </a:p>
                    <a:p>
                      <a:pPr indent="-171450" lvl="0" marL="171450" marR="0" rtl="0" algn="l">
                        <a:lnSpc>
                          <a:spcPct val="100000"/>
                        </a:lnSpc>
                        <a:spcBef>
                          <a:spcPts val="0"/>
                        </a:spcBef>
                        <a:spcAft>
                          <a:spcPts val="0"/>
                        </a:spcAft>
                        <a:buClr>
                          <a:srgbClr val="3F3F3F"/>
                        </a:buClr>
                        <a:buSzPct val="100000"/>
                        <a:buFont typeface="Arial"/>
                        <a:buChar char="•"/>
                      </a:pPr>
                      <a:r>
                        <a:rPr b="1" lang="en-US" sz="1200">
                          <a:solidFill>
                            <a:srgbClr val="3F3F3F"/>
                          </a:solidFill>
                          <a:latin typeface="Calibri"/>
                          <a:ea typeface="Calibri"/>
                          <a:cs typeface="Calibri"/>
                          <a:sym typeface="Calibri"/>
                        </a:rPr>
                        <a:t>Space Types: </a:t>
                      </a:r>
                      <a:r>
                        <a:rPr b="0" lang="en-US" sz="1200">
                          <a:solidFill>
                            <a:srgbClr val="3F3F3F"/>
                          </a:solidFill>
                          <a:latin typeface="Calibri"/>
                          <a:ea typeface="Calibri"/>
                          <a:cs typeface="Calibri"/>
                          <a:sym typeface="Calibri"/>
                        </a:rPr>
                        <a:t>no predefined space types or space branding, although this feature will be introduced in the upcoming version 5.0, which will be better than elium’s current space types offering.</a:t>
                      </a:r>
                    </a:p>
                  </a:txBody>
                  <a:tcPr marT="91450" marB="914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bl>
          </a:graphicData>
        </a:graphic>
      </p:graphicFrame>
      <p:pic>
        <p:nvPicPr>
          <p:cNvPr id="91" name="Shape 91"/>
          <p:cNvPicPr preferRelativeResize="0"/>
          <p:nvPr/>
        </p:nvPicPr>
        <p:blipFill rotWithShape="1">
          <a:blip r:embed="rId3">
            <a:alphaModFix/>
          </a:blip>
          <a:srcRect b="0" l="0" r="0" t="0"/>
          <a:stretch/>
        </p:blipFill>
        <p:spPr>
          <a:xfrm>
            <a:off x="3775742" y="1389608"/>
            <a:ext cx="1014761" cy="328076"/>
          </a:xfrm>
          <a:prstGeom prst="rect">
            <a:avLst/>
          </a:prstGeom>
          <a:noFill/>
          <a:ln>
            <a:noFill/>
          </a:ln>
        </p:spPr>
      </p:pic>
      <p:pic>
        <p:nvPicPr>
          <p:cNvPr id="92" name="Shape 92"/>
          <p:cNvPicPr preferRelativeResize="0"/>
          <p:nvPr/>
        </p:nvPicPr>
        <p:blipFill rotWithShape="1">
          <a:blip r:embed="rId4">
            <a:alphaModFix/>
          </a:blip>
          <a:srcRect b="0" l="0" r="0" t="0"/>
          <a:stretch/>
        </p:blipFill>
        <p:spPr>
          <a:xfrm>
            <a:off x="9441875" y="1378457"/>
            <a:ext cx="820744" cy="3472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981311" y="293287"/>
            <a:ext cx="11463724" cy="866439"/>
          </a:xfrm>
          <a:prstGeom prst="rect">
            <a:avLst/>
          </a:prstGeom>
          <a:noFill/>
          <a:ln>
            <a:noFill/>
          </a:ln>
        </p:spPr>
        <p:txBody>
          <a:bodyPr anchorCtr="0" anchor="t" bIns="45700" lIns="91425" rIns="91425" wrap="square" tIns="45700">
            <a:noAutofit/>
          </a:bodyPr>
          <a:lstStyle/>
          <a:p>
            <a:pPr indent="-342900" lvl="0" marL="0" marR="0" rtl="0" algn="l">
              <a:lnSpc>
                <a:spcPct val="90000"/>
              </a:lnSpc>
              <a:spcBef>
                <a:spcPts val="0"/>
              </a:spcBef>
              <a:buClr>
                <a:srgbClr val="476A9C"/>
              </a:buClr>
              <a:buSzPct val="100000"/>
              <a:buFont typeface="Arial"/>
              <a:buNone/>
            </a:pPr>
            <a:r>
              <a:rPr b="0" i="0" lang="en-US" sz="5400" u="none" cap="none" strike="noStrike">
                <a:solidFill>
                  <a:srgbClr val="476A9C"/>
                </a:solidFill>
                <a:latin typeface="Arial"/>
                <a:ea typeface="Arial"/>
                <a:cs typeface="Arial"/>
                <a:sym typeface="Arial"/>
              </a:rPr>
              <a:t>Technical Capabilities</a:t>
            </a:r>
            <a:r>
              <a:rPr b="0" i="0" lang="en-US" sz="4400" u="none" cap="none" strike="noStrike">
                <a:solidFill>
                  <a:srgbClr val="476A9C"/>
                </a:solidFill>
                <a:latin typeface="Arial"/>
                <a:ea typeface="Arial"/>
                <a:cs typeface="Arial"/>
                <a:sym typeface="Arial"/>
              </a:rPr>
              <a:t> </a:t>
            </a:r>
            <a:r>
              <a:rPr b="0" i="0" lang="en-US" sz="4000" u="none" cap="none" strike="noStrike">
                <a:solidFill>
                  <a:srgbClr val="476A9C"/>
                </a:solidFill>
                <a:latin typeface="Arial"/>
                <a:ea typeface="Arial"/>
                <a:cs typeface="Arial"/>
                <a:sym typeface="Arial"/>
              </a:rPr>
              <a:t>|</a:t>
            </a:r>
            <a:r>
              <a:rPr b="0" i="0" lang="en-US" sz="4400" u="none" cap="none" strike="noStrike">
                <a:solidFill>
                  <a:srgbClr val="476A9C"/>
                </a:solidFill>
                <a:latin typeface="Arial"/>
                <a:ea typeface="Arial"/>
                <a:cs typeface="Arial"/>
                <a:sym typeface="Arial"/>
              </a:rPr>
              <a:t> </a:t>
            </a:r>
            <a:r>
              <a:rPr b="0" i="0" lang="en-US" sz="3600" u="none" cap="none" strike="noStrike">
                <a:solidFill>
                  <a:srgbClr val="476A9C"/>
                </a:solidFill>
                <a:latin typeface="Arial"/>
                <a:ea typeface="Arial"/>
                <a:cs typeface="Arial"/>
                <a:sym typeface="Arial"/>
              </a:rPr>
              <a:t>Comparison</a:t>
            </a:r>
          </a:p>
        </p:txBody>
      </p:sp>
      <p:sp>
        <p:nvSpPr>
          <p:cNvPr id="98" name="Shape 98"/>
          <p:cNvSpPr txBox="1"/>
          <p:nvPr/>
        </p:nvSpPr>
        <p:spPr>
          <a:xfrm rot="-5400000">
            <a:off x="-3596270" y="3897352"/>
            <a:ext cx="7895064" cy="702527"/>
          </a:xfrm>
          <a:prstGeom prst="rect">
            <a:avLst/>
          </a:prstGeom>
          <a:noFill/>
          <a:ln>
            <a:noFill/>
          </a:ln>
        </p:spPr>
        <p:txBody>
          <a:bodyPr anchorCtr="0" anchor="ctr" bIns="45700" lIns="91425" rIns="91425" wrap="square" tIns="45700">
            <a:noAutofit/>
          </a:bodyPr>
          <a:lstStyle/>
          <a:p>
            <a:pPr indent="-177800" lvl="0" marL="0" marR="0" rtl="0" algn="r">
              <a:lnSpc>
                <a:spcPct val="90000"/>
              </a:lnSpc>
              <a:spcBef>
                <a:spcPts val="0"/>
              </a:spcBef>
              <a:buClr>
                <a:schemeClr val="lt1"/>
              </a:buClr>
              <a:buSzPct val="100000"/>
              <a:buFont typeface="Calibri"/>
              <a:buNone/>
            </a:pPr>
            <a:r>
              <a:rPr lang="en-US" sz="2800">
                <a:solidFill>
                  <a:schemeClr val="lt1"/>
                </a:solidFill>
                <a:latin typeface="Calibri"/>
                <a:ea typeface="Calibri"/>
                <a:cs typeface="Calibri"/>
                <a:sym typeface="Calibri"/>
              </a:rPr>
              <a:t>eXo vs. elium</a:t>
            </a:r>
          </a:p>
        </p:txBody>
      </p:sp>
      <p:sp>
        <p:nvSpPr>
          <p:cNvPr id="99" name="Shape 99"/>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
        <p:nvSpPr>
          <p:cNvPr id="100" name="Shape 100"/>
          <p:cNvSpPr txBox="1"/>
          <p:nvPr>
            <p:ph idx="11" type="ftr"/>
          </p:nvPr>
        </p:nvSpPr>
        <p:spPr>
          <a:xfrm>
            <a:off x="4450389" y="8956714"/>
            <a:ext cx="4422775" cy="318858"/>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US" sz="1200">
                <a:solidFill>
                  <a:srgbClr val="DBDBDB"/>
                </a:solidFill>
                <a:latin typeface="Calibri"/>
                <a:ea typeface="Calibri"/>
                <a:cs typeface="Calibri"/>
                <a:sym typeface="Calibri"/>
              </a:rPr>
              <a:t>Copyright © 2017 eXo Platform SAS | Do Not Distribute</a:t>
            </a:r>
          </a:p>
        </p:txBody>
      </p:sp>
      <p:graphicFrame>
        <p:nvGraphicFramePr>
          <p:cNvPr id="101" name="Shape 101"/>
          <p:cNvGraphicFramePr/>
          <p:nvPr/>
        </p:nvGraphicFramePr>
        <p:xfrm>
          <a:off x="2732180" y="1749885"/>
          <a:ext cx="3000000" cy="3000000"/>
        </p:xfrm>
        <a:graphic>
          <a:graphicData uri="http://schemas.openxmlformats.org/drawingml/2006/table">
            <a:tbl>
              <a:tblPr bandRow="1" firstRow="1">
                <a:noFill/>
                <a:tableStyleId>{1B621291-7DC8-45D9-96B1-6F8A5E6E7302}</a:tableStyleId>
              </a:tblPr>
              <a:tblGrid>
                <a:gridCol w="2347975"/>
                <a:gridCol w="2670075"/>
                <a:gridCol w="3189250"/>
              </a:tblGrid>
              <a:tr h="597075">
                <a:tc>
                  <a:txBody>
                    <a:bodyPr>
                      <a:noAutofit/>
                    </a:bodyPr>
                    <a:lstStyle/>
                    <a:p>
                      <a:pPr indent="0" lvl="0" marL="0" marR="0" rtl="0" algn="l">
                        <a:spcBef>
                          <a:spcPts val="0"/>
                        </a:spcBef>
                        <a:buSzPct val="25000"/>
                        <a:buNone/>
                      </a:pPr>
                      <a:r>
                        <a:t/>
                      </a:r>
                      <a:endParaRPr sz="1800">
                        <a:solidFill>
                          <a:srgbClr val="3F3F3F"/>
                        </a:solidFill>
                      </a:endParaRPr>
                    </a:p>
                  </a:txBody>
                  <a:tcPr marT="45725" marB="45725" marR="91450" marL="91450">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Cloud/SaaS Deployment</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On-Premise Deployment</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C00000"/>
                        </a:buClr>
                        <a:buSzPct val="100000"/>
                        <a:buFont typeface="Arial"/>
                        <a:buNone/>
                      </a:pPr>
                      <a:r>
                        <a:rPr b="1" lang="en-US" sz="1400">
                          <a:solidFill>
                            <a:srgbClr val="C00000"/>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Cloud Datacenter Security, Managed Services, High Availability &amp; EU Data Protection Compliance</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32245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LDAP/Active Directory</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Calibri"/>
                        <a:buNone/>
                      </a:pPr>
                      <a:r>
                        <a:rPr b="1" lang="en-US" sz="1400">
                          <a:solidFill>
                            <a:srgbClr val="548135"/>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77800">
                <a:tc>
                  <a:txBody>
                    <a:bodyPr>
                      <a:noAutofit/>
                    </a:bodyPr>
                    <a:lstStyle/>
                    <a:p>
                      <a:pPr indent="-88900" lvl="0" marL="0" marR="0" rtl="0" algn="r">
                        <a:lnSpc>
                          <a:spcPct val="100000"/>
                        </a:lnSpc>
                        <a:spcBef>
                          <a:spcPts val="0"/>
                        </a:spcBef>
                        <a:spcAft>
                          <a:spcPts val="0"/>
                        </a:spcAft>
                        <a:buClr>
                          <a:srgbClr val="595959"/>
                        </a:buClr>
                        <a:buSzPct val="100000"/>
                        <a:buFont typeface="Calibri"/>
                        <a:buNone/>
                      </a:pPr>
                      <a:r>
                        <a:rPr b="0" lang="en-US" sz="1400">
                          <a:solidFill>
                            <a:srgbClr val="595959"/>
                          </a:solidFill>
                          <a:latin typeface="Calibri"/>
                          <a:ea typeface="Calibri"/>
                          <a:cs typeface="Calibri"/>
                          <a:sym typeface="Calibri"/>
                        </a:rPr>
                        <a:t>SSO</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3F3F3F"/>
                        </a:buClr>
                        <a:buSzPct val="100000"/>
                        <a:buFont typeface="Arial"/>
                        <a:buNone/>
                      </a:pPr>
                      <a:r>
                        <a:rPr lang="en-US" sz="1400">
                          <a:solidFill>
                            <a:srgbClr val="3F3F3F"/>
                          </a:solidFill>
                          <a:latin typeface="Calibri"/>
                          <a:ea typeface="Calibri"/>
                          <a:cs typeface="Calibri"/>
                          <a:sym typeface="Calibri"/>
                        </a:rPr>
                        <a:t>SAML2</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3F3F3F"/>
                        </a:buClr>
                        <a:buSzPct val="100000"/>
                        <a:buFont typeface="Calibri"/>
                        <a:buNone/>
                      </a:pPr>
                      <a:r>
                        <a:rPr lang="en-US" sz="1400">
                          <a:solidFill>
                            <a:srgbClr val="3F3F3F"/>
                          </a:solidFill>
                          <a:latin typeface="Calibri"/>
                          <a:ea typeface="Calibri"/>
                          <a:cs typeface="Calibri"/>
                          <a:sym typeface="Calibri"/>
                        </a:rPr>
                        <a:t>SAML2, CAS, SPNEGO, JOSSO, OpenAM</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42865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Open Source</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C00000"/>
                        </a:buClr>
                        <a:buSzPct val="100000"/>
                        <a:buFont typeface="Arial"/>
                        <a:buNone/>
                      </a:pPr>
                      <a:r>
                        <a:rPr b="1" lang="en-US" sz="1400">
                          <a:solidFill>
                            <a:srgbClr val="C00000"/>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42865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APIs</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3F3F3F"/>
                        </a:buClr>
                        <a:buSzPct val="100000"/>
                        <a:buFont typeface="Arial"/>
                        <a:buNone/>
                      </a:pPr>
                      <a:r>
                        <a:rPr lang="en-US" sz="1400">
                          <a:solidFill>
                            <a:srgbClr val="3F3F3F"/>
                          </a:solidFill>
                          <a:latin typeface="Calibri"/>
                          <a:ea typeface="Calibri"/>
                          <a:cs typeface="Calibri"/>
                          <a:sym typeface="Calibri"/>
                        </a:rPr>
                        <a:t>OAuth 2.0</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3F3F3F"/>
                        </a:buClr>
                        <a:buSzPct val="100000"/>
                        <a:buFont typeface="Calibri"/>
                        <a:buNone/>
                      </a:pPr>
                      <a:r>
                        <a:rPr lang="en-US" sz="1400">
                          <a:solidFill>
                            <a:srgbClr val="3F3F3F"/>
                          </a:solidFill>
                          <a:latin typeface="Calibri"/>
                          <a:ea typeface="Calibri"/>
                          <a:cs typeface="Calibri"/>
                          <a:sym typeface="Calibri"/>
                        </a:rPr>
                        <a:t>REST, Java, Web Services, OAuth 2.0</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42865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Available Connectors</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3F3F3F"/>
                        </a:buClr>
                        <a:buSzPct val="100000"/>
                        <a:buFont typeface="Arial"/>
                        <a:buNone/>
                      </a:pPr>
                      <a:r>
                        <a:rPr lang="en-US" sz="1400">
                          <a:solidFill>
                            <a:srgbClr val="3F3F3F"/>
                          </a:solidFill>
                          <a:latin typeface="Calibri"/>
                          <a:ea typeface="Calibri"/>
                          <a:cs typeface="Calibri"/>
                          <a:sym typeface="Calibri"/>
                        </a:rPr>
                        <a:t>Google Drive, Gmail, MS Office, SharePoint, Outlook, Skype, Dropbox, Lotus Notes, Lotus Quickr</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3F3F3F"/>
                        </a:buClr>
                        <a:buSzPct val="100000"/>
                        <a:buFont typeface="Arial"/>
                        <a:buNone/>
                      </a:pPr>
                      <a:r>
                        <a:rPr lang="en-US" sz="1400">
                          <a:solidFill>
                            <a:srgbClr val="3F3F3F"/>
                          </a:solidFill>
                          <a:latin typeface="Calibri"/>
                          <a:ea typeface="Calibri"/>
                          <a:cs typeface="Calibri"/>
                          <a:sym typeface="Calibri"/>
                        </a:rPr>
                        <a:t>Google Drive, Dropbox, Box, SharePoint, Outlook, Exchange, Skype, Salesforce, Bonita BPM, Lecko Analytics</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428650">
                <a:tc>
                  <a:txBody>
                    <a:bodyPr>
                      <a:noAutofit/>
                    </a:bodyPr>
                    <a:lstStyle/>
                    <a:p>
                      <a:pPr indent="0" lvl="0" marL="0" marR="0" rtl="0" algn="r">
                        <a:spcBef>
                          <a:spcPts val="0"/>
                        </a:spcBef>
                        <a:buSzPct val="25000"/>
                        <a:buNone/>
                      </a:pPr>
                      <a:r>
                        <a:rPr b="0" lang="en-US" sz="1400">
                          <a:solidFill>
                            <a:srgbClr val="595959"/>
                          </a:solidFill>
                          <a:latin typeface="Calibri"/>
                          <a:ea typeface="Calibri"/>
                          <a:cs typeface="Calibri"/>
                          <a:sym typeface="Calibri"/>
                        </a:rPr>
                        <a:t>Extensible through custom development &amp; custom integration</a:t>
                      </a:r>
                    </a:p>
                  </a:txBody>
                  <a:tcPr marT="137150" marB="137150"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88900" lvl="0" marL="0" marR="0" rtl="0" algn="ctr">
                        <a:lnSpc>
                          <a:spcPct val="100000"/>
                        </a:lnSpc>
                        <a:spcBef>
                          <a:spcPts val="0"/>
                        </a:spcBef>
                        <a:spcAft>
                          <a:spcPts val="0"/>
                        </a:spcAft>
                        <a:buClr>
                          <a:srgbClr val="C00000"/>
                        </a:buClr>
                        <a:buSzPct val="100000"/>
                        <a:buFont typeface="Arial"/>
                        <a:buNone/>
                      </a:pPr>
                      <a:r>
                        <a:rPr b="1" lang="en-US" sz="1400">
                          <a:solidFill>
                            <a:srgbClr val="C00000"/>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88900" lvl="0" marL="0" marR="0" rtl="0" algn="ctr">
                        <a:lnSpc>
                          <a:spcPct val="100000"/>
                        </a:lnSpc>
                        <a:spcBef>
                          <a:spcPts val="0"/>
                        </a:spcBef>
                        <a:spcAft>
                          <a:spcPts val="0"/>
                        </a:spcAft>
                        <a:buClr>
                          <a:srgbClr val="548135"/>
                        </a:buClr>
                        <a:buSzPct val="100000"/>
                        <a:buFont typeface="Arial"/>
                        <a:buNone/>
                      </a:pPr>
                      <a:r>
                        <a:rPr b="1" lang="en-US" sz="1400">
                          <a:solidFill>
                            <a:srgbClr val="548135"/>
                          </a:solidFill>
                          <a:latin typeface="Calibri"/>
                          <a:ea typeface="Calibri"/>
                          <a:cs typeface="Calibri"/>
                          <a:sym typeface="Calibri"/>
                        </a:rPr>
                        <a:t>✔</a:t>
                      </a:r>
                    </a:p>
                  </a:txBody>
                  <a:tcPr marT="137150" marB="137150"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bl>
          </a:graphicData>
        </a:graphic>
      </p:graphicFrame>
      <p:pic>
        <p:nvPicPr>
          <p:cNvPr id="102" name="Shape 102"/>
          <p:cNvPicPr preferRelativeResize="0"/>
          <p:nvPr/>
        </p:nvPicPr>
        <p:blipFill rotWithShape="1">
          <a:blip r:embed="rId3">
            <a:alphaModFix/>
          </a:blip>
          <a:srcRect b="0" l="0" r="0" t="0"/>
          <a:stretch/>
        </p:blipFill>
        <p:spPr>
          <a:xfrm>
            <a:off x="5889090" y="1881718"/>
            <a:ext cx="1014761" cy="328076"/>
          </a:xfrm>
          <a:prstGeom prst="rect">
            <a:avLst/>
          </a:prstGeom>
          <a:noFill/>
          <a:ln>
            <a:noFill/>
          </a:ln>
        </p:spPr>
      </p:pic>
      <p:pic>
        <p:nvPicPr>
          <p:cNvPr id="103" name="Shape 103"/>
          <p:cNvPicPr preferRelativeResize="0"/>
          <p:nvPr/>
        </p:nvPicPr>
        <p:blipFill rotWithShape="1">
          <a:blip r:embed="rId4">
            <a:alphaModFix/>
          </a:blip>
          <a:srcRect b="0" l="0" r="0" t="0"/>
          <a:stretch/>
        </p:blipFill>
        <p:spPr>
          <a:xfrm>
            <a:off x="8886485" y="1881718"/>
            <a:ext cx="820744" cy="3472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981311" y="293287"/>
            <a:ext cx="11463724" cy="866439"/>
          </a:xfrm>
          <a:prstGeom prst="rect">
            <a:avLst/>
          </a:prstGeom>
          <a:noFill/>
          <a:ln>
            <a:noFill/>
          </a:ln>
        </p:spPr>
        <p:txBody>
          <a:bodyPr anchorCtr="0" anchor="t" bIns="45700" lIns="91425" rIns="91425" wrap="square" tIns="45700">
            <a:noAutofit/>
          </a:bodyPr>
          <a:lstStyle/>
          <a:p>
            <a:pPr indent="-342900" lvl="0" marL="0" marR="0" rtl="0" algn="l">
              <a:lnSpc>
                <a:spcPct val="90000"/>
              </a:lnSpc>
              <a:spcBef>
                <a:spcPts val="0"/>
              </a:spcBef>
              <a:buClr>
                <a:srgbClr val="476A9C"/>
              </a:buClr>
              <a:buSzPct val="100000"/>
              <a:buFont typeface="Arial"/>
              <a:buNone/>
            </a:pPr>
            <a:r>
              <a:rPr b="0" i="0" lang="en-US" sz="5400" u="none" cap="none" strike="noStrike">
                <a:solidFill>
                  <a:srgbClr val="476A9C"/>
                </a:solidFill>
                <a:latin typeface="Arial"/>
                <a:ea typeface="Arial"/>
                <a:cs typeface="Arial"/>
                <a:sym typeface="Arial"/>
              </a:rPr>
              <a:t>Technical Capabilities</a:t>
            </a:r>
            <a:r>
              <a:rPr b="0" i="0" lang="en-US" sz="4400" u="none" cap="none" strike="noStrike">
                <a:solidFill>
                  <a:srgbClr val="476A9C"/>
                </a:solidFill>
                <a:latin typeface="Arial"/>
                <a:ea typeface="Arial"/>
                <a:cs typeface="Arial"/>
                <a:sym typeface="Arial"/>
              </a:rPr>
              <a:t> </a:t>
            </a:r>
            <a:r>
              <a:rPr b="0" i="0" lang="en-US" sz="4000" u="none" cap="none" strike="noStrike">
                <a:solidFill>
                  <a:srgbClr val="476A9C"/>
                </a:solidFill>
                <a:latin typeface="Arial"/>
                <a:ea typeface="Arial"/>
                <a:cs typeface="Arial"/>
                <a:sym typeface="Arial"/>
              </a:rPr>
              <a:t>|</a:t>
            </a:r>
            <a:r>
              <a:rPr b="0" i="0" lang="en-US" sz="4400" u="none" cap="none" strike="noStrike">
                <a:solidFill>
                  <a:srgbClr val="476A9C"/>
                </a:solidFill>
                <a:latin typeface="Arial"/>
                <a:ea typeface="Arial"/>
                <a:cs typeface="Arial"/>
                <a:sym typeface="Arial"/>
              </a:rPr>
              <a:t> </a:t>
            </a:r>
            <a:r>
              <a:rPr b="0" i="0" lang="en-US" sz="3600" u="none" cap="none" strike="noStrike">
                <a:solidFill>
                  <a:srgbClr val="476A9C"/>
                </a:solidFill>
                <a:latin typeface="Arial"/>
                <a:ea typeface="Arial"/>
                <a:cs typeface="Arial"/>
                <a:sym typeface="Arial"/>
              </a:rPr>
              <a:t>Battlecard</a:t>
            </a:r>
          </a:p>
        </p:txBody>
      </p:sp>
      <p:sp>
        <p:nvSpPr>
          <p:cNvPr id="109" name="Shape 109"/>
          <p:cNvSpPr txBox="1"/>
          <p:nvPr/>
        </p:nvSpPr>
        <p:spPr>
          <a:xfrm rot="-5400000">
            <a:off x="-3596270" y="3897352"/>
            <a:ext cx="7895064" cy="702527"/>
          </a:xfrm>
          <a:prstGeom prst="rect">
            <a:avLst/>
          </a:prstGeom>
          <a:noFill/>
          <a:ln>
            <a:noFill/>
          </a:ln>
        </p:spPr>
        <p:txBody>
          <a:bodyPr anchorCtr="0" anchor="ctr" bIns="45700" lIns="91425" rIns="91425" wrap="square" tIns="45700">
            <a:noAutofit/>
          </a:bodyPr>
          <a:lstStyle/>
          <a:p>
            <a:pPr indent="-177800" lvl="0" marL="0" marR="0" rtl="0" algn="r">
              <a:lnSpc>
                <a:spcPct val="90000"/>
              </a:lnSpc>
              <a:spcBef>
                <a:spcPts val="0"/>
              </a:spcBef>
              <a:buClr>
                <a:schemeClr val="lt1"/>
              </a:buClr>
              <a:buSzPct val="100000"/>
              <a:buFont typeface="Calibri"/>
              <a:buNone/>
            </a:pPr>
            <a:r>
              <a:rPr lang="en-US" sz="2800">
                <a:solidFill>
                  <a:schemeClr val="lt1"/>
                </a:solidFill>
                <a:latin typeface="Calibri"/>
                <a:ea typeface="Calibri"/>
                <a:cs typeface="Calibri"/>
                <a:sym typeface="Calibri"/>
              </a:rPr>
              <a:t>eXo vs. elium</a:t>
            </a:r>
          </a:p>
        </p:txBody>
      </p:sp>
      <p:sp>
        <p:nvSpPr>
          <p:cNvPr id="110" name="Shape 110"/>
          <p:cNvSpPr txBox="1"/>
          <p:nvPr>
            <p:ph idx="12" type="sldNum"/>
          </p:nvPr>
        </p:nvSpPr>
        <p:spPr>
          <a:xfrm>
            <a:off x="99151" y="8650859"/>
            <a:ext cx="507407" cy="492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lang="en-US" sz="1600">
                <a:solidFill>
                  <a:schemeClr val="lt1"/>
                </a:solidFill>
                <a:latin typeface="Calibri"/>
                <a:ea typeface="Calibri"/>
                <a:cs typeface="Calibri"/>
                <a:sym typeface="Calibri"/>
              </a:rPr>
              <a:t>‹#›</a:t>
            </a:fld>
          </a:p>
        </p:txBody>
      </p:sp>
      <p:sp>
        <p:nvSpPr>
          <p:cNvPr id="111" name="Shape 111"/>
          <p:cNvSpPr txBox="1"/>
          <p:nvPr>
            <p:ph idx="11" type="ftr"/>
          </p:nvPr>
        </p:nvSpPr>
        <p:spPr>
          <a:xfrm>
            <a:off x="4450389" y="8956714"/>
            <a:ext cx="4422775" cy="318858"/>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US" sz="1200">
                <a:solidFill>
                  <a:srgbClr val="DBDBDB"/>
                </a:solidFill>
                <a:latin typeface="Calibri"/>
                <a:ea typeface="Calibri"/>
                <a:cs typeface="Calibri"/>
                <a:sym typeface="Calibri"/>
              </a:rPr>
              <a:t>Copyright © 2017 eXo Platform SAS | Do Not Distribute</a:t>
            </a:r>
          </a:p>
        </p:txBody>
      </p:sp>
      <p:graphicFrame>
        <p:nvGraphicFramePr>
          <p:cNvPr id="112" name="Shape 112"/>
          <p:cNvGraphicFramePr/>
          <p:nvPr/>
        </p:nvGraphicFramePr>
        <p:xfrm>
          <a:off x="1183083" y="1674342"/>
          <a:ext cx="3000000" cy="3000000"/>
        </p:xfrm>
        <a:graphic>
          <a:graphicData uri="http://schemas.openxmlformats.org/drawingml/2006/table">
            <a:tbl>
              <a:tblPr bandRow="1" firstRow="1">
                <a:noFill/>
                <a:tableStyleId>{1B621291-7DC8-45D9-96B1-6F8A5E6E7302}</a:tableStyleId>
              </a:tblPr>
              <a:tblGrid>
                <a:gridCol w="573875"/>
                <a:gridCol w="5102850"/>
                <a:gridCol w="5731225"/>
              </a:tblGrid>
              <a:tr h="557850">
                <a:tc>
                  <a:txBody>
                    <a:bodyPr>
                      <a:noAutofit/>
                    </a:bodyPr>
                    <a:lstStyle/>
                    <a:p>
                      <a:pPr indent="0" lvl="0" marL="0" marR="0" rtl="0" algn="l">
                        <a:spcBef>
                          <a:spcPts val="0"/>
                        </a:spcBef>
                        <a:buSzPct val="25000"/>
                        <a:buNone/>
                      </a:pPr>
                      <a:r>
                        <a:t/>
                      </a:r>
                      <a:endParaRPr sz="1800">
                        <a:solidFill>
                          <a:srgbClr val="3F3F3F"/>
                        </a:solidFill>
                      </a:endParaRPr>
                    </a:p>
                  </a:txBody>
                  <a:tcPr marT="45725" marB="45725" marR="91450" marL="91450">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0" lvl="0" marL="0" marR="0" rtl="0" algn="ctr">
                        <a:spcBef>
                          <a:spcPts val="0"/>
                        </a:spcBef>
                        <a:buSzPct val="25000"/>
                        <a:buNone/>
                      </a:pPr>
                      <a:r>
                        <a:t/>
                      </a:r>
                      <a:endParaRPr sz="1800">
                        <a:solidFill>
                          <a:srgbClr val="3F3F3F"/>
                        </a:solidFill>
                      </a:endParaRPr>
                    </a:p>
                  </a:txBody>
                  <a:tcPr marT="45725" marB="45725" marR="91450" marL="91450"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1863225">
                <a:tc>
                  <a:txBody>
                    <a:bodyPr>
                      <a:noAutofit/>
                    </a:bodyPr>
                    <a:lstStyle/>
                    <a:p>
                      <a:pPr indent="0" lvl="0" marL="0" marR="0" rtl="0" algn="ctr">
                        <a:spcBef>
                          <a:spcPts val="0"/>
                        </a:spcBef>
                        <a:buSzPct val="25000"/>
                        <a:buNone/>
                      </a:pPr>
                      <a:r>
                        <a:rPr b="0" lang="en-US" sz="1600">
                          <a:solidFill>
                            <a:srgbClr val="595959"/>
                          </a:solidFill>
                          <a:latin typeface="Calibri"/>
                          <a:ea typeface="Calibri"/>
                          <a:cs typeface="Calibri"/>
                          <a:sym typeface="Calibri"/>
                        </a:rPr>
                        <a:t>STRENGTHS</a:t>
                      </a:r>
                    </a:p>
                  </a:txBody>
                  <a:tcPr marT="182875" marB="18287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Ready to use mass import connectors for file servers: </a:t>
                      </a:r>
                      <a:r>
                        <a:rPr lang="en-US" sz="1200">
                          <a:solidFill>
                            <a:srgbClr val="3F3F3F"/>
                          </a:solidFill>
                          <a:latin typeface="Calibri"/>
                          <a:ea typeface="Calibri"/>
                          <a:cs typeface="Calibri"/>
                          <a:sym typeface="Calibri"/>
                        </a:rPr>
                        <a:t>For some file repositories like SharePoint, Google Drive, Lotus Notes and Lotus Quickr, elium has ready-made connectors designed for bulk-import which probably makes data migration from these particular file servers more quick/straightforward compared to eXo (which would require a custom study). eXo has a few connectors as community (unsupported) add-ons such as for SharePoint and supports protocols such as CMIS and WebDAV that it could rely on, but it requires a data migration custom study.</a:t>
                      </a:r>
                    </a:p>
                  </a:txBody>
                  <a:tcPr marT="128025" marB="1280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spcAft>
                          <a:spcPts val="0"/>
                        </a:spcAft>
                        <a:buClr>
                          <a:srgbClr val="3F3F3F"/>
                        </a:buClr>
                        <a:buSzPct val="100000"/>
                        <a:buFont typeface="Arial"/>
                        <a:buChar char="•"/>
                      </a:pPr>
                      <a:r>
                        <a:rPr lang="en-US" sz="1200">
                          <a:solidFill>
                            <a:srgbClr val="3F3F3F"/>
                          </a:solidFill>
                          <a:latin typeface="Calibri"/>
                          <a:ea typeface="Calibri"/>
                          <a:cs typeface="Calibri"/>
                          <a:sym typeface="Calibri"/>
                        </a:rPr>
                        <a:t>Choice between cloud and </a:t>
                      </a:r>
                      <a:r>
                        <a:rPr b="1" lang="en-US" sz="1200">
                          <a:solidFill>
                            <a:srgbClr val="3F3F3F"/>
                          </a:solidFill>
                          <a:latin typeface="Calibri"/>
                          <a:ea typeface="Calibri"/>
                          <a:cs typeface="Calibri"/>
                          <a:sym typeface="Calibri"/>
                        </a:rPr>
                        <a:t>on-premise</a:t>
                      </a:r>
                      <a:r>
                        <a:rPr lang="en-US" sz="1200">
                          <a:solidFill>
                            <a:srgbClr val="3F3F3F"/>
                          </a:solidFill>
                          <a:latin typeface="Calibri"/>
                          <a:ea typeface="Calibri"/>
                          <a:cs typeface="Calibri"/>
                          <a:sym typeface="Calibri"/>
                        </a:rPr>
                        <a:t> deployment instead of limited to the cloud.</a:t>
                      </a:r>
                    </a:p>
                    <a:p>
                      <a:pPr indent="-171450" lvl="0" marL="171450" marR="0" rtl="0" algn="l">
                        <a:lnSpc>
                          <a:spcPct val="100000"/>
                        </a:lnSpc>
                        <a:spcBef>
                          <a:spcPts val="0"/>
                        </a:spcBef>
                        <a:spcAft>
                          <a:spcPts val="0"/>
                        </a:spcAft>
                        <a:buClr>
                          <a:srgbClr val="3F3F3F"/>
                        </a:buClr>
                        <a:buSzPct val="100000"/>
                        <a:buFont typeface="Arial"/>
                        <a:buChar char="•"/>
                      </a:pPr>
                      <a:r>
                        <a:rPr lang="en-US" sz="1200">
                          <a:solidFill>
                            <a:srgbClr val="3F3F3F"/>
                          </a:solidFill>
                          <a:latin typeface="Calibri"/>
                          <a:ea typeface="Calibri"/>
                          <a:cs typeface="Calibri"/>
                          <a:sym typeface="Calibri"/>
                        </a:rPr>
                        <a:t>Compatible with more </a:t>
                      </a:r>
                      <a:r>
                        <a:rPr b="1" lang="en-US" sz="1200">
                          <a:solidFill>
                            <a:srgbClr val="3F3F3F"/>
                          </a:solidFill>
                          <a:latin typeface="Calibri"/>
                          <a:ea typeface="Calibri"/>
                          <a:cs typeface="Calibri"/>
                          <a:sym typeface="Calibri"/>
                        </a:rPr>
                        <a:t>SSO</a:t>
                      </a:r>
                      <a:r>
                        <a:rPr lang="en-US" sz="1200">
                          <a:solidFill>
                            <a:srgbClr val="3F3F3F"/>
                          </a:solidFill>
                          <a:latin typeface="Calibri"/>
                          <a:ea typeface="Calibri"/>
                          <a:cs typeface="Calibri"/>
                          <a:sym typeface="Calibri"/>
                        </a:rPr>
                        <a:t> providers, as well as the flexibility to deal with different SSO providers at once, or to handle custom-made SSO through custom services if necessary. While elium only deals with SAML2.</a:t>
                      </a:r>
                    </a:p>
                    <a:p>
                      <a:pPr indent="-171450" lvl="0" marL="171450" marR="0" rtl="0" algn="l">
                        <a:lnSpc>
                          <a:spcPct val="100000"/>
                        </a:lnSpc>
                        <a:spcBef>
                          <a:spcPts val="0"/>
                        </a:spcBef>
                        <a:spcAft>
                          <a:spcPts val="0"/>
                        </a:spcAft>
                        <a:buClr>
                          <a:srgbClr val="3F3F3F"/>
                        </a:buClr>
                        <a:buSzPct val="100000"/>
                        <a:buFont typeface="Arial"/>
                        <a:buChar char="•"/>
                      </a:pPr>
                      <a:r>
                        <a:rPr b="1" lang="en-US" sz="1200">
                          <a:solidFill>
                            <a:srgbClr val="3F3F3F"/>
                          </a:solidFill>
                          <a:latin typeface="Calibri"/>
                          <a:ea typeface="Calibri"/>
                          <a:cs typeface="Calibri"/>
                          <a:sym typeface="Calibri"/>
                        </a:rPr>
                        <a:t>Open source: </a:t>
                      </a:r>
                      <a:r>
                        <a:rPr lang="en-US" sz="1200">
                          <a:solidFill>
                            <a:srgbClr val="3F3F3F"/>
                          </a:solidFill>
                          <a:latin typeface="Calibri"/>
                          <a:ea typeface="Calibri"/>
                          <a:cs typeface="Calibri"/>
                          <a:sym typeface="Calibri"/>
                        </a:rPr>
                        <a:t>eXo Platform itself is open source, its mobile app and all of its add-ons are also open source. It also embeds many open source components under the hood. Using supported open source technology helps buyers like public bodies better contain their IT expenditures, ensure their ITOPs perenniality and evolutivity, higher transparency and security, higher integration potential, etc.</a:t>
                      </a:r>
                    </a:p>
                    <a:p>
                      <a:pPr indent="-171450" lvl="0" marL="171450" marR="0" rtl="0" algn="l">
                        <a:lnSpc>
                          <a:spcPct val="100000"/>
                        </a:lnSpc>
                        <a:spcBef>
                          <a:spcPts val="0"/>
                        </a:spcBef>
                        <a:spcAft>
                          <a:spcPts val="0"/>
                        </a:spcAft>
                        <a:buClr>
                          <a:srgbClr val="3F3F3F"/>
                        </a:buClr>
                        <a:buSzPct val="100000"/>
                        <a:buFont typeface="Arial"/>
                        <a:buChar char="•"/>
                      </a:pPr>
                      <a:r>
                        <a:rPr lang="en-US" sz="1200">
                          <a:solidFill>
                            <a:srgbClr val="3F3F3F"/>
                          </a:solidFill>
                          <a:latin typeface="Calibri"/>
                          <a:ea typeface="Calibri"/>
                          <a:cs typeface="Calibri"/>
                          <a:sym typeface="Calibri"/>
                        </a:rPr>
                        <a:t>More APIs and extension points (which are documented) such as Java APIs, Web Services and REST APIs (including the ability for developers to add their own REST services).</a:t>
                      </a:r>
                    </a:p>
                    <a:p>
                      <a:pPr indent="-171450" lvl="0" marL="171450" marR="0" rtl="0" algn="l">
                        <a:lnSpc>
                          <a:spcPct val="100000"/>
                        </a:lnSpc>
                        <a:spcBef>
                          <a:spcPts val="0"/>
                        </a:spcBef>
                        <a:spcAft>
                          <a:spcPts val="0"/>
                        </a:spcAft>
                        <a:buClr>
                          <a:srgbClr val="3F3F3F"/>
                        </a:buClr>
                        <a:buSzPct val="100000"/>
                        <a:buFont typeface="Arial"/>
                        <a:buChar char="•"/>
                      </a:pPr>
                      <a:r>
                        <a:rPr lang="en-US" sz="1200">
                          <a:solidFill>
                            <a:srgbClr val="3F3F3F"/>
                          </a:solidFill>
                          <a:latin typeface="Calibri"/>
                          <a:ea typeface="Calibri"/>
                          <a:cs typeface="Calibri"/>
                          <a:sym typeface="Calibri"/>
                        </a:rPr>
                        <a:t>An extension mechanism allowing developers to add additional layers of customization/integration/apps deployed in the form of non-destructive plug and play extensions (maximizing flexibility while ensuring that the platform core is not changed to insure stability).</a:t>
                      </a:r>
                    </a:p>
                    <a:p>
                      <a:pPr indent="-171450" lvl="0" marL="171450" marR="0" rtl="0" algn="l">
                        <a:lnSpc>
                          <a:spcPct val="100000"/>
                        </a:lnSpc>
                        <a:spcBef>
                          <a:spcPts val="0"/>
                        </a:spcBef>
                        <a:spcAft>
                          <a:spcPts val="0"/>
                        </a:spcAft>
                        <a:buClr>
                          <a:srgbClr val="3F3F3F"/>
                        </a:buClr>
                        <a:buSzPct val="100000"/>
                        <a:buFont typeface="Calibri"/>
                        <a:buChar char="→"/>
                      </a:pPr>
                      <a:r>
                        <a:rPr lang="en-US" sz="1200">
                          <a:solidFill>
                            <a:srgbClr val="3F3F3F"/>
                          </a:solidFill>
                          <a:latin typeface="Calibri"/>
                          <a:ea typeface="Calibri"/>
                          <a:cs typeface="Calibri"/>
                          <a:sym typeface="Calibri"/>
                        </a:rPr>
                        <a:t>eXo is a larger software framework, more compliant with Open Standards and more technically capable and flexible choice. It should be easier to pitch it to IT personas and organizations with internal IT resources and who might seek more flexibility and evolutivity with their software.</a:t>
                      </a:r>
                    </a:p>
                  </a:txBody>
                  <a:tcPr marT="128025" marB="1280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r h="2027900">
                <a:tc>
                  <a:txBody>
                    <a:bodyPr>
                      <a:noAutofit/>
                    </a:bodyPr>
                    <a:lstStyle/>
                    <a:p>
                      <a:pPr indent="0" lvl="0" marL="0" marR="0" rtl="0" algn="ctr">
                        <a:spcBef>
                          <a:spcPts val="0"/>
                        </a:spcBef>
                        <a:buSzPct val="25000"/>
                        <a:buNone/>
                      </a:pPr>
                      <a:r>
                        <a:rPr b="0" lang="en-US" sz="1600">
                          <a:solidFill>
                            <a:srgbClr val="595959"/>
                          </a:solidFill>
                          <a:latin typeface="Calibri"/>
                          <a:ea typeface="Calibri"/>
                          <a:cs typeface="Calibri"/>
                          <a:sym typeface="Calibri"/>
                        </a:rPr>
                        <a:t>WEAKNESSES</a:t>
                      </a:r>
                    </a:p>
                  </a:txBody>
                  <a:tcPr marT="182875" marB="182875" marR="182875" marL="182875" anchor="ctr">
                    <a:lnL cap="flat" cmpd="sng" w="28575">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7F9FB"/>
                    </a:solidFill>
                  </a:tcPr>
                </a:tc>
                <a:tc>
                  <a:txBody>
                    <a:bodyPr>
                      <a:noAutofit/>
                    </a:bodyPr>
                    <a:lstStyle/>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The first limitation is the apparent lack of an on-premise hosting option for organizations that prefer to host in their own private in-house servers.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SSO options are limited compared to eXo, offering compatibility with only SAML2 vs. eXo’s compatibility with SAML2 vs 4 others.</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Closed source software, much less APIs, no real developer ecosystem/documentation/resources. eXo (being a true “platform”) is clearly the more developer-attractive choice.</a:t>
                      </a:r>
                    </a:p>
                    <a:p>
                      <a:pPr indent="-171450" lvl="0" marL="171450" marR="0" rtl="0" algn="l">
                        <a:spcBef>
                          <a:spcPts val="0"/>
                        </a:spcBef>
                        <a:buClr>
                          <a:srgbClr val="3F3F3F"/>
                        </a:buClr>
                        <a:buSzPct val="100000"/>
                        <a:buFont typeface="Arial"/>
                        <a:buChar char="•"/>
                      </a:pPr>
                      <a:r>
                        <a:rPr lang="en-US" sz="1200">
                          <a:solidFill>
                            <a:srgbClr val="3F3F3F"/>
                          </a:solidFill>
                          <a:latin typeface="Calibri"/>
                          <a:ea typeface="Calibri"/>
                          <a:cs typeface="Calibri"/>
                          <a:sym typeface="Calibri"/>
                        </a:rPr>
                        <a:t>Not open to custom integration/development.</a:t>
                      </a:r>
                    </a:p>
                    <a:p>
                      <a:pPr indent="-171450" lvl="0" marL="171450" marR="0" rtl="0" algn="l">
                        <a:spcBef>
                          <a:spcPts val="0"/>
                        </a:spcBef>
                        <a:buClr>
                          <a:srgbClr val="3F3F3F"/>
                        </a:buClr>
                        <a:buSzPct val="100000"/>
                        <a:buFont typeface="Calibri"/>
                        <a:buChar char="→"/>
                      </a:pPr>
                      <a:r>
                        <a:rPr lang="en-US" sz="1200">
                          <a:solidFill>
                            <a:srgbClr val="3F3F3F"/>
                          </a:solidFill>
                          <a:latin typeface="Calibri"/>
                          <a:ea typeface="Calibri"/>
                          <a:cs typeface="Calibri"/>
                          <a:sym typeface="Calibri"/>
                        </a:rPr>
                        <a:t>Overall elium seems less flexible and noticeably less capable than eXo of accommodating complex infrastructures, varying IT constraints, particular business requirements and non-destructive/sustainable customization work added on top of the out-of-the-box platform. </a:t>
                      </a:r>
                    </a:p>
                  </a:txBody>
                  <a:tcPr marT="128025" marB="128025" marR="182875" marL="182875" anchor="ctr">
                    <a:lnL cap="flat" cmpd="sng" w="76200">
                      <a:solidFill>
                        <a:schemeClr val="lt1"/>
                      </a:solidFill>
                      <a:prstDash val="solid"/>
                      <a:round/>
                      <a:headEnd len="med" w="med" type="none"/>
                      <a:tailEnd len="med" w="med" type="none"/>
                    </a:lnL>
                    <a:lnR cap="flat" cmpd="sng" w="76200">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8F8"/>
                    </a:solidFill>
                  </a:tcPr>
                </a:tc>
                <a:tc>
                  <a:txBody>
                    <a:bodyPr>
                      <a:noAutofit/>
                    </a:bodyPr>
                    <a:lstStyle/>
                    <a:p>
                      <a:pPr indent="-171450" lvl="0" marL="171450" marR="0" rtl="0" algn="l">
                        <a:spcBef>
                          <a:spcPts val="0"/>
                        </a:spcBef>
                        <a:buClr>
                          <a:srgbClr val="3F3F3F"/>
                        </a:buClr>
                        <a:buSzPct val="100000"/>
                        <a:buFont typeface="Arial"/>
                        <a:buChar char="•"/>
                      </a:pPr>
                      <a:r>
                        <a:rPr b="1" lang="en-US" sz="1200">
                          <a:solidFill>
                            <a:srgbClr val="3F3F3F"/>
                          </a:solidFill>
                          <a:latin typeface="Calibri"/>
                          <a:ea typeface="Calibri"/>
                          <a:cs typeface="Calibri"/>
                          <a:sym typeface="Calibri"/>
                        </a:rPr>
                        <a:t>Ready to use mass import connectors for file servers: </a:t>
                      </a:r>
                      <a:r>
                        <a:rPr lang="en-US" sz="1200">
                          <a:solidFill>
                            <a:srgbClr val="3F3F3F"/>
                          </a:solidFill>
                          <a:latin typeface="Calibri"/>
                          <a:ea typeface="Calibri"/>
                          <a:cs typeface="Calibri"/>
                          <a:sym typeface="Calibri"/>
                        </a:rPr>
                        <a:t>eXo has a few connectors as community (unsupported) add-ons such as for SharePoint and Google Drive and also supports protocols such as CMIS and WebDAV which it could rely on. But it does not have connectors that are especially made to accelerate data migration from specific solutions, so migration may be comparatively less straightforward when dealing with the file servers that elium supports.</a:t>
                      </a:r>
                    </a:p>
                  </a:txBody>
                  <a:tcPr marT="128025" marB="128025" marR="182875" marL="182875" anchor="ctr">
                    <a:lnL cap="flat" cmpd="sng" w="76200">
                      <a:solidFill>
                        <a:schemeClr val="lt1"/>
                      </a:solidFill>
                      <a:prstDash val="solid"/>
                      <a:round/>
                      <a:headEnd len="med" w="med" type="none"/>
                      <a:tailEnd len="med" w="med" type="none"/>
                    </a:lnL>
                    <a:lnR cap="flat" cmpd="sng" w="28575">
                      <a:solidFill>
                        <a:schemeClr val="lt1"/>
                      </a:solidFill>
                      <a:prstDash val="solid"/>
                      <a:round/>
                      <a:headEnd len="med" w="med" type="none"/>
                      <a:tailEnd len="med" w="med" type="none"/>
                    </a:lnR>
                    <a:lnT cap="flat" cmpd="sng" w="28575">
                      <a:solidFill>
                        <a:schemeClr val="lt1"/>
                      </a:solidFill>
                      <a:prstDash val="solid"/>
                      <a:round/>
                      <a:headEnd len="med" w="med" type="none"/>
                      <a:tailEnd len="med" w="med" type="none"/>
                    </a:lnT>
                    <a:lnB cap="flat" cmpd="sng" w="28575">
                      <a:solidFill>
                        <a:schemeClr val="lt1"/>
                      </a:solidFill>
                      <a:prstDash val="solid"/>
                      <a:round/>
                      <a:headEnd len="med" w="med" type="none"/>
                      <a:tailEnd len="med" w="med" type="none"/>
                    </a:lnB>
                    <a:solidFill>
                      <a:srgbClr val="FEFCF4"/>
                    </a:solidFill>
                  </a:tcPr>
                </a:tc>
              </a:tr>
            </a:tbl>
          </a:graphicData>
        </a:graphic>
      </p:graphicFrame>
      <p:pic>
        <p:nvPicPr>
          <p:cNvPr id="113" name="Shape 113"/>
          <p:cNvPicPr preferRelativeResize="0"/>
          <p:nvPr/>
        </p:nvPicPr>
        <p:blipFill rotWithShape="1">
          <a:blip r:embed="rId3">
            <a:alphaModFix/>
          </a:blip>
          <a:srcRect b="0" l="0" r="0" t="0"/>
          <a:stretch/>
        </p:blipFill>
        <p:spPr>
          <a:xfrm>
            <a:off x="3787947" y="1792997"/>
            <a:ext cx="1014761" cy="328076"/>
          </a:xfrm>
          <a:prstGeom prst="rect">
            <a:avLst/>
          </a:prstGeom>
          <a:noFill/>
          <a:ln>
            <a:noFill/>
          </a:ln>
        </p:spPr>
      </p:pic>
      <p:pic>
        <p:nvPicPr>
          <p:cNvPr id="114" name="Shape 114"/>
          <p:cNvPicPr preferRelativeResize="0"/>
          <p:nvPr/>
        </p:nvPicPr>
        <p:blipFill rotWithShape="1">
          <a:blip r:embed="rId4">
            <a:alphaModFix/>
          </a:blip>
          <a:srcRect b="0" l="0" r="0" t="0"/>
          <a:stretch/>
        </p:blipFill>
        <p:spPr>
          <a:xfrm>
            <a:off x="9286809" y="1792997"/>
            <a:ext cx="820744" cy="3472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476A9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