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4" r:id="rId1"/>
  </p:sldMasterIdLst>
  <p:notesMasterIdLst>
    <p:notesMasterId r:id="rId32"/>
  </p:notesMasterIdLst>
  <p:handoutMasterIdLst>
    <p:handoutMasterId r:id="rId33"/>
  </p:handoutMasterIdLst>
  <p:sldIdLst>
    <p:sldId id="274" r:id="rId2"/>
    <p:sldId id="439" r:id="rId3"/>
    <p:sldId id="420" r:id="rId4"/>
    <p:sldId id="315" r:id="rId5"/>
    <p:sldId id="438" r:id="rId6"/>
    <p:sldId id="275" r:id="rId7"/>
    <p:sldId id="273" r:id="rId8"/>
    <p:sldId id="312" r:id="rId9"/>
    <p:sldId id="276" r:id="rId10"/>
    <p:sldId id="440" r:id="rId11"/>
    <p:sldId id="441" r:id="rId12"/>
    <p:sldId id="422" r:id="rId13"/>
    <p:sldId id="433" r:id="rId14"/>
    <p:sldId id="313" r:id="rId15"/>
    <p:sldId id="432" r:id="rId16"/>
    <p:sldId id="277" r:id="rId17"/>
    <p:sldId id="278" r:id="rId18"/>
    <p:sldId id="355" r:id="rId19"/>
    <p:sldId id="356" r:id="rId20"/>
    <p:sldId id="357" r:id="rId21"/>
    <p:sldId id="358" r:id="rId22"/>
    <p:sldId id="359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pos="307">
          <p15:clr>
            <a:srgbClr val="A4A3A4"/>
          </p15:clr>
        </p15:guide>
        <p15:guide id="4" pos="5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543C86"/>
    <a:srgbClr val="9E948D"/>
    <a:srgbClr val="8D8177"/>
    <a:srgbClr val="38275A"/>
    <a:srgbClr val="3C2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 autoAdjust="0"/>
    <p:restoredTop sz="86400" autoAdjust="0"/>
  </p:normalViewPr>
  <p:slideViewPr>
    <p:cSldViewPr>
      <p:cViewPr varScale="1">
        <p:scale>
          <a:sx n="80" d="100"/>
          <a:sy n="80" d="100"/>
        </p:scale>
        <p:origin x="1176" y="78"/>
      </p:cViewPr>
      <p:guideLst>
        <p:guide orient="horz" pos="4159"/>
        <p:guide orient="horz" pos="672"/>
        <p:guide pos="307"/>
        <p:guide pos="5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8A25ACA-7008-4908-97FF-3C37B3D852AC}" type="datetimeFigureOut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L'assurance qualité est l'aptitude de la société ou de l'organisation à satisfaire le niveau de qualité désiré.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DA39A33-E218-4C10-B60E-8EE580FD25F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7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C4822BA-FF0A-4DB0-8A94-ED0438E3616F}" type="datetimeFigureOut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/>
              <a:t>L'assurance qualité est l'aptitude de la société ou de l'organisation à satisfaire le niveau de qualité désiré.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3AF63E3-4F22-4782-AEE4-88044384811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5B5B2D-4519-4C09-BDA4-FF7348BEBBE9}" type="slidenum">
              <a:rPr lang="en-US">
                <a:latin typeface="Arial" charset="0"/>
              </a:rPr>
              <a:pPr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6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5B5B2D-4519-4C09-BDA4-FF7348BEBBE9}" type="slidenum">
              <a:rPr lang="en-US">
                <a:latin typeface="Arial" charset="0"/>
              </a:rPr>
              <a:pPr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35B5B2D-4519-4C09-BDA4-FF7348BEBBE9}" type="slidenum">
              <a:rPr lang="en-US">
                <a:latin typeface="Arial" charset="0"/>
              </a:rPr>
              <a:pPr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4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C’est la question à un million de dollars</a:t>
            </a:r>
          </a:p>
        </p:txBody>
      </p:sp>
    </p:spTree>
    <p:extLst>
      <p:ext uri="{BB962C8B-B14F-4D97-AF65-F5344CB8AC3E}">
        <p14:creationId xmlns:p14="http://schemas.microsoft.com/office/powerpoint/2010/main" val="275083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colorband2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dottedline.png"/>
          <p:cNvPicPr>
            <a:picLocks/>
          </p:cNvPicPr>
          <p:nvPr userDrawn="1"/>
        </p:nvPicPr>
        <p:blipFill>
          <a:blip r:embed="rId3"/>
          <a:srcRect t="-60001" b="-60001"/>
          <a:stretch>
            <a:fillRect/>
          </a:stretch>
        </p:blipFill>
        <p:spPr bwMode="auto">
          <a:xfrm>
            <a:off x="0" y="6340475"/>
            <a:ext cx="91440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sungard_fs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1000"/>
            <a:ext cx="45339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1512000"/>
            <a:ext cx="8391300" cy="54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980000"/>
            <a:ext cx="8391300" cy="54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4985-7D6F-486E-B2DB-89D0CF9015F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0" y="1512000"/>
            <a:ext cx="8391300" cy="1800000"/>
          </a:xfrm>
        </p:spPr>
        <p:txBody>
          <a:bodyPr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Cliquez pour modifier le style du titre</a:t>
            </a:r>
            <a:endParaRPr lang="en-US" dirty="0"/>
          </a:p>
        </p:txBody>
      </p:sp>
      <p:sp>
        <p:nvSpPr>
          <p:cNvPr id="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E44FA-FFF1-44A1-BFF2-7BBE600397E0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00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17CA0-6FF9-4353-BA2D-B2A904748DA7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3374F-3F01-4950-B6E9-C96ADB722332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5DA2E-FA98-4263-91D7-8A41D296CEF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Placeholder 1"/>
          <p:cNvSpPr>
            <a:spLocks noGrp="1"/>
          </p:cNvSpPr>
          <p:nvPr>
            <p:ph type="title"/>
          </p:nvPr>
        </p:nvSpPr>
        <p:spPr bwMode="auto">
          <a:xfrm>
            <a:off x="485775" y="341313"/>
            <a:ext cx="83883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5775" y="1008063"/>
            <a:ext cx="83883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15716" name="Picture 17" descr="dottedline.png"/>
          <p:cNvPicPr>
            <a:picLocks/>
          </p:cNvPicPr>
          <p:nvPr userDrawn="1"/>
        </p:nvPicPr>
        <p:blipFill>
          <a:blip r:embed="rId8"/>
          <a:srcRect t="-60001" b="-60001"/>
          <a:stretch>
            <a:fillRect/>
          </a:stretch>
        </p:blipFill>
        <p:spPr bwMode="auto">
          <a:xfrm>
            <a:off x="0" y="6340475"/>
            <a:ext cx="91440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>
            <a:off x="485775" y="6480175"/>
            <a:ext cx="4038600" cy="1793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1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CONFIDENTIAL – FOR INTERNAL USE ONLY</a:t>
            </a:r>
          </a:p>
        </p:txBody>
      </p:sp>
      <p:pic>
        <p:nvPicPr>
          <p:cNvPr id="115718" name="Picture 1026" descr="SunGard_Logo_bigger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775575" y="6467475"/>
            <a:ext cx="8382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9" name="Picture 17" descr="colorband2"/>
          <p:cNvPicPr>
            <a:picLocks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513763" y="6451600"/>
            <a:ext cx="360362" cy="1793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0" hangingPunct="0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42687D2-6277-4546-9E76-2265A6FF118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6" r:id="rId2"/>
    <p:sldLayoutId id="2147483797" r:id="rId3"/>
    <p:sldLayoutId id="2147483798" r:id="rId4"/>
    <p:sldLayoutId id="2147483799" r:id="rId5"/>
    <p:sldLayoutId id="214748380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58775" indent="-358775" algn="l" rtl="0" eaLnBrk="0" fontAlgn="base" hangingPunct="0">
        <a:spcBef>
          <a:spcPts val="2200"/>
        </a:spcBef>
        <a:spcAft>
          <a:spcPct val="0"/>
        </a:spcAft>
        <a:buClr>
          <a:schemeClr val="accent2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hangingPunct="0">
        <a:spcBef>
          <a:spcPts val="2200"/>
        </a:spcBef>
        <a:spcAft>
          <a:spcPct val="0"/>
        </a:spcAft>
        <a:buClr>
          <a:schemeClr val="accent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358775" algn="l" rtl="0" eaLnBrk="0" fontAlgn="base" hangingPunct="0">
        <a:spcBef>
          <a:spcPts val="2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358775" algn="l" rtl="0" eaLnBrk="0" fontAlgn="base" hangingPunct="0">
        <a:spcBef>
          <a:spcPts val="2200"/>
        </a:spcBef>
        <a:spcAft>
          <a:spcPct val="0"/>
        </a:spcAft>
        <a:buClr>
          <a:schemeClr val="accent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358775" algn="l" rtl="0" eaLnBrk="0" fontAlgn="base" hangingPunct="0">
        <a:spcBef>
          <a:spcPts val="2200"/>
        </a:spcBef>
        <a:spcAft>
          <a:spcPct val="0"/>
        </a:spcAft>
        <a:buClr>
          <a:schemeClr val="accent2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8775" lvl="2" eaLnBrk="1" hangingPunct="1"/>
            <a:r>
              <a:rPr lang="en-US" dirty="0" smtClean="0"/>
              <a:t>1.1 </a:t>
            </a:r>
            <a:r>
              <a:rPr lang="en-US" dirty="0"/>
              <a:t>The Fundamentals of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C85B3-E865-4165-B501-43DF740EDCF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124" name="Picture 4" descr="Iteration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76400"/>
            <a:ext cx="839311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8775" lvl="2" eaLnBrk="1" hangingPunct="1"/>
            <a:r>
              <a:rPr lang="en-US" dirty="0" smtClean="0"/>
              <a:t>1.1 </a:t>
            </a:r>
            <a:r>
              <a:rPr lang="en-US" dirty="0"/>
              <a:t>The Fundamentals of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C85B3-E865-4165-B501-43DF740EDCF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 descr="What comes to your mind of thinking agile ?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78" y="1600200"/>
            <a:ext cx="7901321" cy="43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Fundamentals of Agile Software Development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859FA-C5E6-4BFD-89E0-D690F3B73E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146" name="Picture 2" descr="What comes to&#10;your mind of&#10;thinking agile ?&#10; 1. No Design is required&#10; 2. No Documentation is required&#10; 3. No manager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8" y="1349971"/>
            <a:ext cx="8948982" cy="55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1.1 The Fundamentals of Agile Software Development</a:t>
            </a:r>
            <a:endParaRPr lang="fr-FR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13763" y="6451600"/>
            <a:ext cx="360362" cy="1793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 eaLnBrk="0" hangingPunct="0">
              <a:defRPr/>
            </a:pPr>
            <a:fld id="{1A71E2ED-0BC4-4327-B69B-22092F560487}" type="slidenum">
              <a:rPr lang="en-US"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rPr>
              <a:pPr algn="r" eaLnBrk="0" hangingPunct="0">
                <a:defRPr/>
              </a:pPr>
              <a:t>13</a:t>
            </a:fld>
            <a:endParaRPr lang="en-US" sz="12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+mn-cs"/>
            </a:endParaRPr>
          </a:p>
        </p:txBody>
      </p:sp>
      <p:pic>
        <p:nvPicPr>
          <p:cNvPr id="7170" name="Picture 2" descr="Agile&#10;Manifesto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2" y="1219200"/>
            <a:ext cx="866684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1.1 The Fundamentals of Agile Software Development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4A53-56CB-42D3-AE7C-91C7CA417F94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194" name="Picture 2" descr="Agile&#10;Principles.&#10;Principles behind the Agile Manifesto&#10;We follow these principles:&#10;Our highest priority is to satisfy th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7" y="1295400"/>
            <a:ext cx="853142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1.1 The Fundamentals of Agile Software Development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13763" y="6451600"/>
            <a:ext cx="360362" cy="1793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 eaLnBrk="0" hangingPunct="0">
              <a:defRPr/>
            </a:pPr>
            <a:fld id="{30B43647-841B-4631-8B9E-B4B0201B7720}" type="slidenum">
              <a:rPr lang="en-US"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rPr>
              <a:pPr algn="r" eaLnBrk="0" hangingPunct="0">
                <a:defRPr/>
              </a:pPr>
              <a:t>15</a:t>
            </a:fld>
            <a:endParaRPr lang="en-US" sz="12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+mn-cs"/>
            </a:endParaRPr>
          </a:p>
        </p:txBody>
      </p:sp>
      <p:pic>
        <p:nvPicPr>
          <p:cNvPr id="9218" name="Picture 2" descr="Agile&#10;Principles…&#10;The most efficient and effective method of&#10;conveying information to and within a development&#10;team is fa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219200"/>
            <a:ext cx="8573599" cy="5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1.1 The Fundamentals of Agile Software Development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385D4-78E9-4B76-A084-7DCFA889697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42" name="Picture 2" descr="ASample&#10;testing process&#10;inAgile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143000"/>
            <a:ext cx="8260589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1.1 The Fundamentals of Agile Software Development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D92D73-921C-4EFD-B030-BF99F7AFE19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078" name="Picture 6" descr="Agile model vs&#10;Non-Agile&#10;models&#10; Flexible&#10; Success is measured against business value , not conformation to&#10;plan&#10; Lead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600200"/>
            <a:ext cx="805750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1.1 The Fundamentals of Agile Software Development</a:t>
            </a:r>
            <a:endParaRPr lang="fr-FR" dirty="0" smtClean="0"/>
          </a:p>
        </p:txBody>
      </p:sp>
      <p:pic>
        <p:nvPicPr>
          <p:cNvPr id="4098" name="Picture 2" descr="1.1.2Whole-Team&#10;Approach&#10; Whole-Team Approach orTeam based approach&#10; Collaborative , Everyone is kept responsible&#10; Memb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599"/>
            <a:ext cx="8708574" cy="490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485775" y="341313"/>
            <a:ext cx="8388350" cy="1106487"/>
          </a:xfrm>
        </p:spPr>
        <p:txBody>
          <a:bodyPr/>
          <a:lstStyle/>
          <a:p>
            <a:r>
              <a:rPr lang="en-US" dirty="0"/>
              <a:t>1.1 The Fundamentals of Agile Software Development</a:t>
            </a:r>
            <a:endParaRPr lang="fr-FR" dirty="0" smtClean="0"/>
          </a:p>
        </p:txBody>
      </p:sp>
      <p:pic>
        <p:nvPicPr>
          <p:cNvPr id="5122" name="Picture 2" descr="1.1.3 Early and&#10;Frequent Feedback&#10;The benefits of early and frequent feedback include:&#10; Avoiding requirements misunderst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142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28652" y="900112"/>
            <a:ext cx="83915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dirty="0" smtClean="0"/>
              <a:t>Agile </a:t>
            </a:r>
            <a:r>
              <a:rPr lang="en-GB" dirty="0" err="1" smtClean="0"/>
              <a:t>Extention</a:t>
            </a:r>
            <a:r>
              <a:rPr lang="en-GB" dirty="0" smtClean="0"/>
              <a:t> Training</a:t>
            </a:r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85775" y="1981200"/>
            <a:ext cx="8391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0" fontAlgn="base" hangingPunct="0">
              <a:spcBef>
                <a:spcPts val="2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rtl="0" eaLnBrk="0" fontAlgn="base" hangingPunct="0">
              <a:spcBef>
                <a:spcPts val="2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8775" algn="l" rtl="0" eaLnBrk="0" fontAlgn="base" hangingPunct="0">
              <a:spcBef>
                <a:spcPts val="2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358775" algn="l" rtl="0" eaLnBrk="0" fontAlgn="base" hangingPunct="0">
              <a:spcBef>
                <a:spcPts val="2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8638" indent="-358775" algn="l" rtl="0" eaLnBrk="0" fontAlgn="base" hangingPunct="0">
              <a:spcBef>
                <a:spcPts val="2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898989"/>
                </a:solidFill>
              </a:rPr>
              <a:t>Date. Boughdiri Aymen</a:t>
            </a:r>
          </a:p>
        </p:txBody>
      </p:sp>
    </p:spTree>
    <p:extLst>
      <p:ext uri="{BB962C8B-B14F-4D97-AF65-F5344CB8AC3E}">
        <p14:creationId xmlns:p14="http://schemas.microsoft.com/office/powerpoint/2010/main" val="30076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Fundamentals of Agile Software Development</a:t>
            </a:r>
            <a:endParaRPr lang="fr-FR" dirty="0" smtClean="0"/>
          </a:p>
        </p:txBody>
      </p:sp>
      <p:pic>
        <p:nvPicPr>
          <p:cNvPr id="6146" name="Picture 2" descr="Chapter 01&#10;AgileSoftware&#10;Development&#10; 1.1The Fundamentals of Agile Software&#10;Development&#10;1.2 Aspects of AgileApproache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2" y="1295400"/>
            <a:ext cx="830128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5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3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3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ISTQB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Fondé officiellement in </a:t>
            </a:r>
            <a:r>
              <a:rPr lang="fr-FR" dirty="0" err="1" smtClean="0"/>
              <a:t>Edenburg</a:t>
            </a:r>
            <a:r>
              <a:rPr lang="fr-FR" dirty="0" smtClean="0"/>
              <a:t> en Novembre 2002</a:t>
            </a:r>
          </a:p>
          <a:p>
            <a:r>
              <a:rPr lang="fr-FR" dirty="0" smtClean="0"/>
              <a:t>Organisme à but non lucratif qui fournit les bonnes pratiques de tests logiciels</a:t>
            </a:r>
          </a:p>
          <a:p>
            <a:r>
              <a:rPr lang="fr-FR" dirty="0" smtClean="0"/>
              <a:t>Développé par plus de 100 experts dans plus que 40 pays</a:t>
            </a:r>
          </a:p>
          <a:p>
            <a:r>
              <a:rPr lang="fr-FR" dirty="0" smtClean="0"/>
              <a:t>ISTQB est la certification la plus reconnue dans le monde de test logiciel</a:t>
            </a:r>
          </a:p>
          <a:p>
            <a:r>
              <a:rPr lang="fr-FR" dirty="0" smtClean="0"/>
              <a:t>Il y a plus que 450000 testeurs certifiés à travers le monde 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C5F30B-5592-47B9-986C-637A5AFD6E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5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ISTQB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27D84-B852-4A87-9567-2241EE86DDC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008063"/>
            <a:ext cx="7010399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/>
              <a:t>ISTQB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fr-FR" dirty="0"/>
              <a:t>40 Multiple </a:t>
            </a:r>
            <a:r>
              <a:rPr lang="fr-FR" dirty="0" err="1"/>
              <a:t>choice</a:t>
            </a:r>
            <a:r>
              <a:rPr lang="fr-FR" dirty="0"/>
              <a:t> questions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good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one point</a:t>
            </a:r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succeed</a:t>
            </a:r>
            <a:r>
              <a:rPr lang="fr-FR" dirty="0"/>
              <a:t>, the participant </a:t>
            </a:r>
            <a:r>
              <a:rPr lang="fr-FR" dirty="0" err="1"/>
              <a:t>needs</a:t>
            </a:r>
            <a:r>
              <a:rPr lang="fr-FR" dirty="0"/>
              <a:t> to have at least 65% of good </a:t>
            </a:r>
            <a:r>
              <a:rPr lang="fr-FR" dirty="0" err="1"/>
              <a:t>answers</a:t>
            </a:r>
            <a:r>
              <a:rPr lang="fr-FR" dirty="0"/>
              <a:t> (26 good </a:t>
            </a:r>
            <a:r>
              <a:rPr lang="fr-FR" dirty="0" err="1"/>
              <a:t>answers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The exam </a:t>
            </a:r>
            <a:r>
              <a:rPr lang="fr-FR" dirty="0" err="1"/>
              <a:t>lasts</a:t>
            </a:r>
            <a:r>
              <a:rPr lang="fr-FR" dirty="0"/>
              <a:t> 60 minutes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13763" y="6451600"/>
            <a:ext cx="360362" cy="1793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 eaLnBrk="0" hangingPunct="0">
              <a:defRPr/>
            </a:pPr>
            <a:fld id="{F527DA49-3FDF-40B7-A817-B90034C3F681}" type="slidenum">
              <a:rPr lang="en-US"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+mn-cs"/>
              </a:rPr>
              <a:pPr algn="r" eaLnBrk="0" hangingPunct="0">
                <a:defRPr/>
              </a:pPr>
              <a:t>5</a:t>
            </a:fld>
            <a:endParaRPr lang="en-US" sz="12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Chapter 1 : Agile Software Developement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Chapter 2 : </a:t>
            </a:r>
            <a:r>
              <a:rPr lang="fr-FR" dirty="0" err="1" smtClean="0"/>
              <a:t>Fundamental</a:t>
            </a:r>
            <a:r>
              <a:rPr lang="fr-FR" dirty="0" smtClean="0"/>
              <a:t> Agile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Principles</a:t>
            </a:r>
            <a:r>
              <a:rPr lang="fr-FR" dirty="0" smtClean="0"/>
              <a:t>, practices, and </a:t>
            </a:r>
            <a:r>
              <a:rPr lang="fr-FR" dirty="0" err="1" smtClean="0"/>
              <a:t>processes</a:t>
            </a:r>
            <a:endParaRPr lang="fr-F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Chapter</a:t>
            </a:r>
            <a:r>
              <a:rPr lang="fr-FR" dirty="0" smtClean="0"/>
              <a:t> 3 : Agile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, Techniques, and Tools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Test </a:t>
            </a:r>
          </a:p>
          <a:p>
            <a:pPr eaLnBrk="1" hangingPunct="1"/>
            <a:endParaRPr lang="fr-F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190FA-2903-40BA-AA19-627A502FDB4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391525" cy="1800225"/>
          </a:xfrm>
        </p:spPr>
        <p:txBody>
          <a:bodyPr/>
          <a:lstStyle/>
          <a:p>
            <a:pPr eaLnBrk="1" hangingPunct="1"/>
            <a:r>
              <a:rPr lang="fr-FR" dirty="0" err="1" smtClean="0"/>
              <a:t>Chapter</a:t>
            </a:r>
            <a:r>
              <a:rPr lang="fr-FR" dirty="0" smtClean="0"/>
              <a:t> 1 : </a:t>
            </a:r>
            <a:r>
              <a:rPr lang="pt-BR" dirty="0"/>
              <a:t>Agile Software Developement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1F3293-1F2E-476A-A45F-90385FD1F67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Chapter</a:t>
            </a:r>
            <a:r>
              <a:rPr lang="fr-FR" dirty="0"/>
              <a:t> 1 : </a:t>
            </a:r>
            <a:r>
              <a:rPr lang="pt-BR" dirty="0"/>
              <a:t>Agile Software Developement</a:t>
            </a:r>
            <a:endParaRPr lang="fr-FR" dirty="0" smtClean="0"/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8775" lvl="2" eaLnBrk="1" hangingPunct="1">
              <a:buFont typeface="Arial" charset="0"/>
              <a:buChar char="»"/>
            </a:pPr>
            <a:r>
              <a:rPr lang="en-US" dirty="0"/>
              <a:t>The Fundamentals of Agile Software </a:t>
            </a:r>
            <a:r>
              <a:rPr lang="en-US" dirty="0" smtClean="0"/>
              <a:t>Development</a:t>
            </a:r>
            <a:endParaRPr lang="en-US" dirty="0"/>
          </a:p>
          <a:p>
            <a:pPr marL="358775" lvl="2" eaLnBrk="1" hangingPunct="1">
              <a:buFont typeface="Arial" charset="0"/>
              <a:buChar char="»"/>
            </a:pPr>
            <a:endParaRPr lang="en-US" dirty="0" smtClean="0"/>
          </a:p>
          <a:p>
            <a:pPr marL="358775" lvl="2" eaLnBrk="1" hangingPunct="1">
              <a:buFont typeface="Arial" charset="0"/>
              <a:buChar char="»"/>
            </a:pPr>
            <a:endParaRPr lang="en-US" dirty="0" smtClean="0"/>
          </a:p>
          <a:p>
            <a:pPr marL="358775" lvl="2" eaLnBrk="1" hangingPunct="1">
              <a:buFont typeface="Arial" charset="0"/>
              <a:buChar char="»"/>
            </a:pPr>
            <a:r>
              <a:rPr lang="en-US" dirty="0" smtClean="0"/>
              <a:t>Aspects </a:t>
            </a:r>
            <a:r>
              <a:rPr lang="en-US" dirty="0"/>
              <a:t>of Agile </a:t>
            </a:r>
            <a:r>
              <a:rPr lang="en-US" dirty="0" smtClean="0"/>
              <a:t>Approaches</a:t>
            </a:r>
          </a:p>
          <a:p>
            <a:pPr eaLnBrk="1" hangingPunct="1"/>
            <a:endParaRPr lang="fr-F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95E2D9-F55B-4CEF-B332-C51986144A5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8775" lvl="2" eaLnBrk="1" hangingPunct="1"/>
            <a:r>
              <a:rPr lang="en-US" dirty="0" smtClean="0"/>
              <a:t>1.1 </a:t>
            </a:r>
            <a:r>
              <a:rPr lang="en-US" dirty="0"/>
              <a:t>The Fundamentals of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5C85B3-E865-4165-B501-43DF740EDCF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074" name="Picture 2" descr="Waterfall vs&#10;Agile&#10;Methodology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2527"/>
            <a:ext cx="8017042" cy="461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SunGard Global Services">
      <a:dk1>
        <a:srgbClr val="000000"/>
      </a:dk1>
      <a:lt1>
        <a:srgbClr val="FFFFFF"/>
      </a:lt1>
      <a:dk2>
        <a:srgbClr val="FFFFFF"/>
      </a:dk2>
      <a:lt2>
        <a:srgbClr val="221E1F"/>
      </a:lt2>
      <a:accent1>
        <a:srgbClr val="587993"/>
      </a:accent1>
      <a:accent2>
        <a:srgbClr val="9E948D"/>
      </a:accent2>
      <a:accent3>
        <a:srgbClr val="F79646"/>
      </a:accent3>
      <a:accent4>
        <a:srgbClr val="543C86"/>
      </a:accent4>
      <a:accent5>
        <a:srgbClr val="ABBCC9"/>
      </a:accent5>
      <a:accent6>
        <a:srgbClr val="CEC9C6"/>
      </a:accent6>
      <a:hlink>
        <a:srgbClr val="808080"/>
      </a:hlink>
      <a:folHlink>
        <a:srgbClr val="B023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10453</TotalTime>
  <Words>266</Words>
  <Application>Microsoft Office PowerPoint</Application>
  <PresentationFormat>Affichage à l'écran (4:3)</PresentationFormat>
  <Paragraphs>62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Generic</vt:lpstr>
      <vt:lpstr>Présentation PowerPoint</vt:lpstr>
      <vt:lpstr>Présentation PowerPoint</vt:lpstr>
      <vt:lpstr>ISTQB</vt:lpstr>
      <vt:lpstr>ISTQB</vt:lpstr>
      <vt:lpstr>ISTQB</vt:lpstr>
      <vt:lpstr>Table of Contents</vt:lpstr>
      <vt:lpstr>Chapter 1 : Agile Software Developement</vt:lpstr>
      <vt:lpstr>Chapter 1 : Agile Software Developement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1.1 The Fundamentals of Agile Software Development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SunGard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 Williams</dc:creator>
  <cp:lastModifiedBy>Aymen Boughdiri</cp:lastModifiedBy>
  <cp:revision>323</cp:revision>
  <cp:lastPrinted>2013-09-20T08:21:22Z</cp:lastPrinted>
  <dcterms:created xsi:type="dcterms:W3CDTF">2008-11-10T19:53:46Z</dcterms:created>
  <dcterms:modified xsi:type="dcterms:W3CDTF">2017-02-24T14:18:44Z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axKeyword">
    <vt:lpwstr/>
  </property>
  <property fmtid="{D5CDD505-2E9C-101B-9397-08002B2CF9AE}" pid="4" name="display_urn:schemas-microsoft-com:office:office#Editor">
    <vt:lpwstr>Kelly Dragiff</vt:lpwstr>
  </property>
  <property fmtid="{D5CDD505-2E9C-101B-9397-08002B2CF9AE}" pid="5" name="display_urn:schemas-microsoft-com:office:office#Author">
    <vt:lpwstr>Suzanne DeFruscio</vt:lpwstr>
  </property>
  <property fmtid="{D5CDD505-2E9C-101B-9397-08002B2CF9AE}" pid="6" name="Order">
    <vt:lpwstr>1700.00000000000</vt:lpwstr>
  </property>
  <property fmtid="{D5CDD505-2E9C-101B-9397-08002B2CF9AE}" pid="7" name="Classification">
    <vt:lpwstr>11;#Unclassified|9321c297-150a-4fe0-9bec-5d1d646922be</vt:lpwstr>
  </property>
  <property fmtid="{D5CDD505-2E9C-101B-9397-08002B2CF9AE}" pid="8" name="Business">
    <vt:lpwstr>1;#Corporate|a48d6c70-1f62-40b2-9f02-bca40d03c38f</vt:lpwstr>
  </property>
  <property fmtid="{D5CDD505-2E9C-101B-9397-08002B2CF9AE}" pid="9" name="Segment">
    <vt:lpwstr>2;#Corporate|be07b6d3-7a0e-445c-ab78-d7ee1aaee48f</vt:lpwstr>
  </property>
  <property fmtid="{D5CDD505-2E9C-101B-9397-08002B2CF9AE}" pid="10" name="Brand">
    <vt:lpwstr>3;#Corporate|bf5873ed-2fe2-4376-a1b2-6c59eabc7988</vt:lpwstr>
  </property>
  <property fmtid="{D5CDD505-2E9C-101B-9397-08002B2CF9AE}" pid="11" name="ContentTypeId">
    <vt:lpwstr>0x010100F747F0A4A2AC4F43A96974FBC41354830047A788811A755C4FA4D88A0DC54B042C</vt:lpwstr>
  </property>
  <property fmtid="{D5CDD505-2E9C-101B-9397-08002B2CF9AE}" pid="12" name="Region">
    <vt:lpwstr/>
  </property>
  <property fmtid="{D5CDD505-2E9C-101B-9397-08002B2CF9AE}" pid="13" name="TaxCatchAll">
    <vt:lpwstr>3;#;#2;#;#1;#;#11;#</vt:lpwstr>
  </property>
  <property fmtid="{D5CDD505-2E9C-101B-9397-08002B2CF9AE}" pid="14" name="m29cc433de9a480f898d8b96769640f5">
    <vt:lpwstr>Corporatea48d6c70-1f62-40b2-9f02-bca40d03c38f</vt:lpwstr>
  </property>
  <property fmtid="{D5CDD505-2E9C-101B-9397-08002B2CF9AE}" pid="15" name="b2f46e492f9342eab60af9857f3bd56c">
    <vt:lpwstr>Corporatebe07b6d3-7a0e-445c-ab78-d7ee1aaee48f</vt:lpwstr>
  </property>
  <property fmtid="{D5CDD505-2E9C-101B-9397-08002B2CF9AE}" pid="16" name="e675866218504774a1724da2a7694ad9">
    <vt:lpwstr>Unclassified9321c297-150a-4fe0-9bec-5d1d646922be</vt:lpwstr>
  </property>
  <property fmtid="{D5CDD505-2E9C-101B-9397-08002B2CF9AE}" pid="17" name="l4c2a48f661f48eab99ca4876da92423">
    <vt:lpwstr/>
  </property>
  <property fmtid="{D5CDD505-2E9C-101B-9397-08002B2CF9AE}" pid="18" name="gea402edc44d4473b40cb4452c3e925c">
    <vt:lpwstr>Corporatebf5873ed-2fe2-4376-a1b2-6c59eabc7988</vt:lpwstr>
  </property>
  <property fmtid="{D5CDD505-2E9C-101B-9397-08002B2CF9AE}" pid="19" name="Last Reviewed Date">
    <vt:lpwstr/>
  </property>
  <property fmtid="{D5CDD505-2E9C-101B-9397-08002B2CF9AE}" pid="20" name="Last Reviewed By">
    <vt:lpwstr/>
  </property>
  <property fmtid="{D5CDD505-2E9C-101B-9397-08002B2CF9AE}" pid="21" name="TaxKeywordTaxHTField">
    <vt:lpwstr/>
  </property>
</Properties>
</file>