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21"/>
  </p:notesMasterIdLst>
  <p:handoutMasterIdLst>
    <p:handoutMasterId r:id="rId122"/>
  </p:handoutMasterIdLst>
  <p:sldIdLst>
    <p:sldId id="441" r:id="rId2"/>
    <p:sldId id="420" r:id="rId3"/>
    <p:sldId id="315" r:id="rId4"/>
    <p:sldId id="438" r:id="rId5"/>
    <p:sldId id="275" r:id="rId6"/>
    <p:sldId id="273" r:id="rId7"/>
    <p:sldId id="312" r:id="rId8"/>
    <p:sldId id="276" r:id="rId9"/>
    <p:sldId id="422" r:id="rId10"/>
    <p:sldId id="433" r:id="rId11"/>
    <p:sldId id="313" r:id="rId12"/>
    <p:sldId id="432" r:id="rId13"/>
    <p:sldId id="277" r:id="rId14"/>
    <p:sldId id="278" r:id="rId15"/>
    <p:sldId id="355" r:id="rId16"/>
    <p:sldId id="356" r:id="rId17"/>
    <p:sldId id="357" r:id="rId18"/>
    <p:sldId id="358" r:id="rId19"/>
    <p:sldId id="359" r:id="rId20"/>
    <p:sldId id="360" r:id="rId21"/>
    <p:sldId id="361" r:id="rId22"/>
    <p:sldId id="362" r:id="rId23"/>
    <p:sldId id="282" r:id="rId24"/>
    <p:sldId id="316" r:id="rId25"/>
    <p:sldId id="280" r:id="rId26"/>
    <p:sldId id="423" r:id="rId27"/>
    <p:sldId id="281" r:id="rId28"/>
    <p:sldId id="284" r:id="rId29"/>
    <p:sldId id="285" r:id="rId30"/>
    <p:sldId id="287" r:id="rId31"/>
    <p:sldId id="288" r:id="rId32"/>
    <p:sldId id="289" r:id="rId33"/>
    <p:sldId id="290" r:id="rId34"/>
    <p:sldId id="291" r:id="rId35"/>
    <p:sldId id="293" r:id="rId36"/>
    <p:sldId id="296" r:id="rId37"/>
    <p:sldId id="434" r:id="rId38"/>
    <p:sldId id="363" r:id="rId39"/>
    <p:sldId id="364" r:id="rId40"/>
    <p:sldId id="365" r:id="rId41"/>
    <p:sldId id="319" r:id="rId42"/>
    <p:sldId id="366" r:id="rId43"/>
    <p:sldId id="317" r:id="rId44"/>
    <p:sldId id="300" r:id="rId45"/>
    <p:sldId id="301" r:id="rId46"/>
    <p:sldId id="303" r:id="rId47"/>
    <p:sldId id="304" r:id="rId48"/>
    <p:sldId id="424" r:id="rId49"/>
    <p:sldId id="307" r:id="rId50"/>
    <p:sldId id="309" r:id="rId51"/>
    <p:sldId id="310" r:id="rId52"/>
    <p:sldId id="311" r:id="rId53"/>
    <p:sldId id="320" r:id="rId54"/>
    <p:sldId id="435" r:id="rId55"/>
    <p:sldId id="427" r:id="rId56"/>
    <p:sldId id="321" r:id="rId57"/>
    <p:sldId id="322" r:id="rId58"/>
    <p:sldId id="323" r:id="rId59"/>
    <p:sldId id="324" r:id="rId60"/>
    <p:sldId id="325" r:id="rId61"/>
    <p:sldId id="426" r:id="rId62"/>
    <p:sldId id="326" r:id="rId63"/>
    <p:sldId id="327" r:id="rId64"/>
    <p:sldId id="442" r:id="rId65"/>
    <p:sldId id="329" r:id="rId66"/>
    <p:sldId id="330" r:id="rId67"/>
    <p:sldId id="331" r:id="rId68"/>
    <p:sldId id="332" r:id="rId69"/>
    <p:sldId id="349" r:id="rId70"/>
    <p:sldId id="428" r:id="rId71"/>
    <p:sldId id="353" r:id="rId72"/>
    <p:sldId id="336" r:id="rId73"/>
    <p:sldId id="339" r:id="rId74"/>
    <p:sldId id="340" r:id="rId75"/>
    <p:sldId id="350" r:id="rId76"/>
    <p:sldId id="351" r:id="rId77"/>
    <p:sldId id="369" r:id="rId78"/>
    <p:sldId id="341" r:id="rId79"/>
    <p:sldId id="352" r:id="rId80"/>
    <p:sldId id="342" r:id="rId81"/>
    <p:sldId id="429" r:id="rId82"/>
    <p:sldId id="343" r:id="rId83"/>
    <p:sldId id="430" r:id="rId84"/>
    <p:sldId id="344" r:id="rId85"/>
    <p:sldId id="367" r:id="rId86"/>
    <p:sldId id="345" r:id="rId87"/>
    <p:sldId id="370" r:id="rId88"/>
    <p:sldId id="372" r:id="rId89"/>
    <p:sldId id="373" r:id="rId90"/>
    <p:sldId id="374" r:id="rId91"/>
    <p:sldId id="375" r:id="rId92"/>
    <p:sldId id="376" r:id="rId93"/>
    <p:sldId id="377" r:id="rId94"/>
    <p:sldId id="346" r:id="rId95"/>
    <p:sldId id="347" r:id="rId96"/>
    <p:sldId id="348" r:id="rId97"/>
    <p:sldId id="378" r:id="rId98"/>
    <p:sldId id="439" r:id="rId99"/>
    <p:sldId id="379" r:id="rId100"/>
    <p:sldId id="381" r:id="rId101"/>
    <p:sldId id="382" r:id="rId102"/>
    <p:sldId id="385" r:id="rId103"/>
    <p:sldId id="386" r:id="rId104"/>
    <p:sldId id="394" r:id="rId105"/>
    <p:sldId id="398" r:id="rId106"/>
    <p:sldId id="399" r:id="rId107"/>
    <p:sldId id="401" r:id="rId108"/>
    <p:sldId id="403" r:id="rId109"/>
    <p:sldId id="440" r:id="rId110"/>
    <p:sldId id="404" r:id="rId111"/>
    <p:sldId id="405" r:id="rId112"/>
    <p:sldId id="407" r:id="rId113"/>
    <p:sldId id="408" r:id="rId114"/>
    <p:sldId id="409" r:id="rId115"/>
    <p:sldId id="410" r:id="rId116"/>
    <p:sldId id="414" r:id="rId117"/>
    <p:sldId id="417" r:id="rId118"/>
    <p:sldId id="419" r:id="rId119"/>
    <p:sldId id="431" r:id="rId120"/>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3440" autoAdjust="0"/>
  </p:normalViewPr>
  <p:slideViewPr>
    <p:cSldViewPr>
      <p:cViewPr varScale="1">
        <p:scale>
          <a:sx n="55" d="100"/>
          <a:sy n="55" d="100"/>
        </p:scale>
        <p:origin x="1170" y="60"/>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Test </a:t>
          </a:r>
          <a:r>
            <a:rPr lang="fr-FR" b="1" u="sng" dirty="0" err="1" smtClean="0"/>
            <a:t>planining</a:t>
          </a:r>
          <a:r>
            <a:rPr lang="fr-FR" b="1" u="sng" dirty="0" smtClean="0"/>
            <a:t> and control</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Test </a:t>
          </a:r>
          <a:r>
            <a:rPr lang="fr-FR" b="1" u="sng" dirty="0" err="1" smtClean="0"/>
            <a:t>implementation</a:t>
          </a:r>
          <a:r>
            <a:rPr lang="fr-FR" b="1" u="sng" dirty="0" smtClean="0"/>
            <a:t> and </a:t>
          </a:r>
          <a:r>
            <a:rPr lang="fr-FR" b="1" u="sng" dirty="0" err="1" smtClean="0"/>
            <a:t>execution</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Test </a:t>
          </a:r>
          <a:r>
            <a:rPr lang="fr-FR" b="1" u="sng" dirty="0" err="1" smtClean="0"/>
            <a:t>analysis</a:t>
          </a:r>
          <a:r>
            <a:rPr lang="fr-FR" b="1" u="sng" dirty="0" smtClean="0"/>
            <a:t> and design</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Test </a:t>
          </a:r>
          <a:r>
            <a:rPr lang="fr-FR" b="1" u="sng" dirty="0" err="1" smtClean="0"/>
            <a:t>closure</a:t>
          </a:r>
          <a:r>
            <a:rPr lang="fr-FR" b="1" u="sng" dirty="0" smtClean="0"/>
            <a:t> </a:t>
          </a:r>
          <a:r>
            <a:rPr lang="fr-FR" b="1" u="sng" dirty="0" err="1" smtClean="0"/>
            <a:t>activities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Evaluation of </a:t>
          </a:r>
          <a:r>
            <a:rPr lang="fr-FR" b="1" u="sng" dirty="0" err="1" smtClean="0"/>
            <a:t>exist</a:t>
          </a:r>
          <a:r>
            <a:rPr lang="fr-FR" b="1" u="sng" dirty="0" smtClean="0"/>
            <a:t> </a:t>
          </a:r>
          <a:r>
            <a:rPr lang="fr-FR" b="1" u="sng" dirty="0" err="1" smtClean="0"/>
            <a:t>criteria</a:t>
          </a:r>
          <a:r>
            <a:rPr lang="fr-FR" b="1" u="sng" dirty="0" smtClean="0"/>
            <a:t> and </a:t>
          </a:r>
          <a:r>
            <a:rPr lang="fr-FR" b="1" u="sng" dirty="0" err="1" smtClean="0"/>
            <a:t>reporting</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Component test / Unit</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Integration test</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System test</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err="1" smtClean="0"/>
            <a:t>Acceptance</a:t>
          </a:r>
          <a:r>
            <a:rPr lang="fr-FR" b="1" u="sng" dirty="0" smtClean="0"/>
            <a:t> test</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err="1" smtClean="0"/>
            <a:t>Functional</a:t>
          </a:r>
          <a:r>
            <a:rPr lang="fr-FR" b="1" u="sng" dirty="0" smtClean="0"/>
            <a:t> </a:t>
          </a:r>
          <a:r>
            <a:rPr lang="fr-FR" b="1" u="sng" dirty="0" err="1" smtClean="0"/>
            <a:t>testing</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Non-</a:t>
          </a:r>
          <a:r>
            <a:rPr lang="fr-FR" b="1" u="sng" dirty="0" err="1" smtClean="0"/>
            <a:t>functional</a:t>
          </a:r>
          <a:r>
            <a:rPr lang="fr-FR" b="1" u="sng" dirty="0" smtClean="0"/>
            <a:t> </a:t>
          </a:r>
          <a:r>
            <a:rPr lang="fr-FR" b="1" u="sng" dirty="0" err="1" smtClean="0"/>
            <a:t>testing</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Structural </a:t>
          </a:r>
          <a:r>
            <a:rPr lang="fr-FR" b="1" u="sng" dirty="0" err="1" smtClean="0"/>
            <a:t>testing</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err="1" smtClean="0"/>
            <a:t>Re-testing</a:t>
          </a:r>
          <a:r>
            <a:rPr lang="fr-FR" b="1" u="sng" dirty="0" smtClean="0"/>
            <a:t> and </a:t>
          </a:r>
          <a:r>
            <a:rPr lang="fr-FR" b="1" u="sng" dirty="0" err="1" smtClean="0"/>
            <a:t>regression</a:t>
          </a:r>
          <a:r>
            <a:rPr lang="fr-FR" b="1" u="sng" dirty="0" smtClean="0"/>
            <a:t> </a:t>
          </a:r>
          <a:r>
            <a:rPr lang="fr-FR" b="1" u="sng" dirty="0" err="1" smtClean="0"/>
            <a:t>testing</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26759DFB-13C9-475E-BD9A-A4A2CC8AB6AE}">
      <dgm:prSet phldrT="[Text]"/>
      <dgm:spPr/>
      <dgm:t>
        <a:bodyPr/>
        <a:lstStyle/>
        <a:p>
          <a:r>
            <a:rPr lang="fr-FR" dirty="0" smtClean="0"/>
            <a:t>5</a:t>
          </a:r>
          <a:endParaRPr lang="fr-FR" dirty="0"/>
        </a:p>
      </dgm:t>
    </dgm:pt>
    <dgm:pt modelId="{7AB244CF-CF15-4BA3-B003-E5F82A5DA17F}" type="parTrans" cxnId="{DE189F15-DC74-4239-803E-061C453308E1}">
      <dgm:prSet/>
      <dgm:spPr/>
      <dgm:t>
        <a:bodyPr/>
        <a:lstStyle/>
        <a:p>
          <a:endParaRPr lang="fr-FR"/>
        </a:p>
      </dgm:t>
    </dgm:pt>
    <dgm:pt modelId="{F3F439CA-ED69-406C-BD4E-41377672E956}" type="sibTrans" cxnId="{DE189F15-DC74-4239-803E-061C453308E1}">
      <dgm:prSet/>
      <dgm:spPr/>
      <dgm:t>
        <a:bodyPr/>
        <a:lstStyle/>
        <a:p>
          <a:endParaRPr lang="fr-FR"/>
        </a:p>
      </dgm:t>
    </dgm:pt>
    <dgm:pt modelId="{BD28C9D4-1663-421C-8148-DA072BCF58EC}">
      <dgm:prSet phldrT="[Text]"/>
      <dgm:spPr/>
      <dgm:t>
        <a:bodyPr/>
        <a:lstStyle/>
        <a:p>
          <a:r>
            <a:rPr lang="fr-FR" b="1" u="sng" dirty="0" smtClean="0"/>
            <a:t>Maintenance </a:t>
          </a:r>
          <a:r>
            <a:rPr lang="fr-FR" b="1" u="sng" dirty="0" err="1" smtClean="0"/>
            <a:t>testing</a:t>
          </a:r>
          <a:endParaRPr lang="fr-FR" b="1" u="sng" dirty="0"/>
        </a:p>
      </dgm:t>
    </dgm:pt>
    <dgm:pt modelId="{DE255105-8DAF-4521-95F6-C215D7BB8337}" type="parTrans" cxnId="{4E20C83B-89CB-46BA-B5C4-EBDF78310B18}">
      <dgm:prSet/>
      <dgm:spPr/>
      <dgm:t>
        <a:bodyPr/>
        <a:lstStyle/>
        <a:p>
          <a:endParaRPr lang="fr-FR"/>
        </a:p>
      </dgm:t>
    </dgm:pt>
    <dgm:pt modelId="{9E9A7D1A-AB82-4305-9484-0841DF7C17A2}" type="sibTrans" cxnId="{4E20C83B-89CB-46BA-B5C4-EBDF78310B18}">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5">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5">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5">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5">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5">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5">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5">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5">
        <dgm:presLayoutVars>
          <dgm:bulletEnabled val="1"/>
        </dgm:presLayoutVars>
      </dgm:prSet>
      <dgm:spPr/>
      <dgm:t>
        <a:bodyPr/>
        <a:lstStyle/>
        <a:p>
          <a:endParaRPr lang="fr-FR"/>
        </a:p>
      </dgm:t>
    </dgm:pt>
    <dgm:pt modelId="{C8BAC05B-1A0C-4E11-B0CF-7A0EA5475FCA}" type="pres">
      <dgm:prSet presAssocID="{4C6DF172-1E31-462A-AE99-76F491268CBE}" presName="sp" presStyleCnt="0"/>
      <dgm:spPr/>
    </dgm:pt>
    <dgm:pt modelId="{12638533-3982-4723-885B-7D6C4E9F3627}" type="pres">
      <dgm:prSet presAssocID="{26759DFB-13C9-475E-BD9A-A4A2CC8AB6AE}" presName="composite" presStyleCnt="0"/>
      <dgm:spPr/>
    </dgm:pt>
    <dgm:pt modelId="{85DB6031-1AB5-4D27-9F7C-C04218318B54}" type="pres">
      <dgm:prSet presAssocID="{26759DFB-13C9-475E-BD9A-A4A2CC8AB6AE}" presName="parentText" presStyleLbl="alignNode1" presStyleIdx="4" presStyleCnt="5">
        <dgm:presLayoutVars>
          <dgm:chMax val="1"/>
          <dgm:bulletEnabled val="1"/>
        </dgm:presLayoutVars>
      </dgm:prSet>
      <dgm:spPr/>
      <dgm:t>
        <a:bodyPr/>
        <a:lstStyle/>
        <a:p>
          <a:endParaRPr lang="fr-FR"/>
        </a:p>
      </dgm:t>
    </dgm:pt>
    <dgm:pt modelId="{5466D4AF-B13D-437B-AC0B-0A9CE8497A00}" type="pres">
      <dgm:prSet presAssocID="{26759DFB-13C9-475E-BD9A-A4A2CC8AB6AE}" presName="descendantText" presStyleLbl="alignAcc1" presStyleIdx="4" presStyleCnt="5">
        <dgm:presLayoutVars>
          <dgm:bulletEnabled val="1"/>
        </dgm:presLayoutVars>
      </dgm:prSet>
      <dgm:spPr/>
      <dgm:t>
        <a:bodyPr/>
        <a:lstStyle/>
        <a:p>
          <a:endParaRPr lang="fr-FR"/>
        </a:p>
      </dgm:t>
    </dgm:pt>
  </dgm:ptLst>
  <dgm:cxnLst>
    <dgm:cxn modelId="{4E20C83B-89CB-46BA-B5C4-EBDF78310B18}" srcId="{26759DFB-13C9-475E-BD9A-A4A2CC8AB6AE}" destId="{BD28C9D4-1663-421C-8148-DA072BCF58EC}" srcOrd="0" destOrd="0" parTransId="{DE255105-8DAF-4521-95F6-C215D7BB8337}" sibTransId="{9E9A7D1A-AB82-4305-9484-0841DF7C17A2}"/>
    <dgm:cxn modelId="{C39986EA-1567-407E-87A4-485B6FD12C9F}" type="presOf" srcId="{E415A150-29F2-4079-AA6F-5486F1C7C39C}" destId="{6FEB82D7-50FD-4BF7-8972-5F55B7544BAF}"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F6A3B115-28FD-4283-B99B-ACB09BDF0500}" type="presOf" srcId="{D3E36FD8-C51F-497A-A7E1-86C4EFF24A41}" destId="{56621478-78FA-4683-AFBB-FA26A027FE47}"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7E1C6669-26AA-4AC3-A263-ED40CCA527B4}" srcId="{708781BE-3E54-43C5-8AD2-BE2227683A14}" destId="{BE213B96-B9D1-49AC-9559-C96A286731B2}" srcOrd="0" destOrd="0" parTransId="{98E74E65-7AD2-4848-AE72-5D634D9E446D}" sibTransId="{F0D32EAB-47B5-417F-BF07-8B27C22F59BC}"/>
    <dgm:cxn modelId="{20489FCE-9F36-4953-A4EE-6F5FB3EC6EA8}" type="presOf" srcId="{26759DFB-13C9-475E-BD9A-A4A2CC8AB6AE}" destId="{85DB6031-1AB5-4D27-9F7C-C04218318B54}"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1CFA7D66-FA37-43BA-B2E5-7289FCFDEB8A}" srcId="{B6CAC4DC-3F6B-45E1-8225-039E56AE09E5}" destId="{246D46E8-9906-4454-B301-E4EF40A60CCB}" srcOrd="3" destOrd="0" parTransId="{4DD425BA-6A5C-4421-880C-2DED2BADD335}" sibTransId="{4C6DF172-1E31-462A-AE99-76F491268CBE}"/>
    <dgm:cxn modelId="{14285F92-208D-486B-A290-C6DBD9EA0F25}" type="presOf" srcId="{5A638954-428E-43C7-8FD8-C99D53F0E70B}" destId="{EDD8680A-24E3-4EA3-B2EA-70105326F6DB}" srcOrd="0" destOrd="0" presId="urn:microsoft.com/office/officeart/2005/8/layout/chevron2"/>
    <dgm:cxn modelId="{8F619FAF-C774-4881-889A-392B058169FD}" srcId="{141C2334-4093-4A11-8CB6-7845B3F9EC30}" destId="{E415A150-29F2-4079-AA6F-5486F1C7C39C}" srcOrd="0" destOrd="0" parTransId="{83ECAE21-93B6-4669-ACCE-F8C317A3402A}" sibTransId="{3DFFE9F3-0D01-4AC9-8BF0-9F07F674231A}"/>
    <dgm:cxn modelId="{315F0A2C-F795-4269-A4BA-7EC478E13E1F}" srcId="{B6CAC4DC-3F6B-45E1-8225-039E56AE09E5}" destId="{708781BE-3E54-43C5-8AD2-BE2227683A14}" srcOrd="1" destOrd="0" parTransId="{F9402E43-4302-44D7-9578-5CC40EB6418D}" sibTransId="{CACB0B48-D97A-40D2-AB47-3158C0E7AC6E}"/>
    <dgm:cxn modelId="{1D2DADA8-D599-479D-9CE1-1C3C1C3D9623}" type="presOf" srcId="{B6CAC4DC-3F6B-45E1-8225-039E56AE09E5}" destId="{92826BD2-E766-431A-916A-2C71EC328C9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54B6A191-741E-45A8-AE0C-E16D4941922F}" type="presOf" srcId="{BD28C9D4-1663-421C-8148-DA072BCF58EC}" destId="{5466D4AF-B13D-437B-AC0B-0A9CE8497A00}" srcOrd="0" destOrd="0" presId="urn:microsoft.com/office/officeart/2005/8/layout/chevron2"/>
    <dgm:cxn modelId="{8FA52CF3-667B-486D-B83E-1BE4096AC720}" type="presOf" srcId="{3F7C901B-C53C-423B-8577-2913001A0BDF}" destId="{973BEE19-E2D4-4B40-BC96-D3C20637D76E}" srcOrd="0" destOrd="0" presId="urn:microsoft.com/office/officeart/2005/8/layout/chevron2"/>
    <dgm:cxn modelId="{C271205B-133F-481C-A318-E659166905D2}" type="presOf" srcId="{BE213B96-B9D1-49AC-9559-C96A286731B2}" destId="{AD9FEE9D-2497-41D6-97A3-521DF79C519B}" srcOrd="0" destOrd="0" presId="urn:microsoft.com/office/officeart/2005/8/layout/chevron2"/>
    <dgm:cxn modelId="{DE189F15-DC74-4239-803E-061C453308E1}" srcId="{B6CAC4DC-3F6B-45E1-8225-039E56AE09E5}" destId="{26759DFB-13C9-475E-BD9A-A4A2CC8AB6AE}" srcOrd="4" destOrd="0" parTransId="{7AB244CF-CF15-4BA3-B003-E5F82A5DA17F}" sibTransId="{F3F439CA-ED69-406C-BD4E-41377672E956}"/>
    <dgm:cxn modelId="{A0E358A8-B33B-4668-92DB-D2689B2CA886}" type="presOf" srcId="{246D46E8-9906-4454-B301-E4EF40A60CCB}" destId="{1A72E15C-99BC-4158-95DE-CBFF12F59C1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 modelId="{6B59ABB8-914F-40D4-9029-5AE80C539F6C}" type="presParOf" srcId="{92826BD2-E766-431A-916A-2C71EC328C9F}" destId="{C8BAC05B-1A0C-4E11-B0CF-7A0EA5475FCA}" srcOrd="7" destOrd="0" presId="urn:microsoft.com/office/officeart/2005/8/layout/chevron2"/>
    <dgm:cxn modelId="{B07B4EA2-29B7-4957-8592-81CB1EC980F5}" type="presParOf" srcId="{92826BD2-E766-431A-916A-2C71EC328C9F}" destId="{12638533-3982-4723-885B-7D6C4E9F3627}" srcOrd="8" destOrd="0" presId="urn:microsoft.com/office/officeart/2005/8/layout/chevron2"/>
    <dgm:cxn modelId="{D2CE2BAD-F2C0-42B7-958C-A9ECBF5EAA23}" type="presParOf" srcId="{12638533-3982-4723-885B-7D6C4E9F3627}" destId="{85DB6031-1AB5-4D27-9F7C-C04218318B54}" srcOrd="0" destOrd="0" presId="urn:microsoft.com/office/officeart/2005/8/layout/chevron2"/>
    <dgm:cxn modelId="{F4BD9426-6A77-437C-9592-EE89154B32D3}" type="presParOf" srcId="{12638533-3982-4723-885B-7D6C4E9F3627}" destId="{5466D4AF-B13D-437B-AC0B-0A9CE8497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Test techniques</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err="1" smtClean="0"/>
            <a:t>Static</a:t>
          </a:r>
          <a:r>
            <a:rPr lang="fr-FR" dirty="0" smtClean="0"/>
            <a:t> </a:t>
          </a:r>
          <a:r>
            <a:rPr lang="fr-FR" dirty="0" err="1" smtClean="0"/>
            <a:t>analysis</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err="1" smtClean="0"/>
            <a:t>Review</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err="1" smtClean="0"/>
            <a:t>Static</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err="1" smtClean="0"/>
            <a:t>Dynamic</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err="1" smtClean="0"/>
            <a:t>Review</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err="1" smtClean="0"/>
            <a:t>Technical</a:t>
          </a:r>
          <a:r>
            <a:rPr lang="fr-FR" smtClean="0"/>
            <a:t> review</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err="1" smtClean="0"/>
            <a:t>Formal</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Informal</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err="1" smtClean="0"/>
            <a:t>Walkthrough</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1C7293CF-03A4-481B-91B9-04CE004DD940}" type="presOf" srcId="{9411ACB5-0E7D-4077-93CF-6857022CC97F}" destId="{7648AEAD-7775-4618-811B-9222938629D9}"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24C7570-CA02-4AB8-B874-652E8263180F}" type="presOf" srcId="{C99F04B1-E211-4EF5-AB40-596FC15B82A6}" destId="{310659AA-BAFE-40EA-8A65-63B471B47126}"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516750B8-94A2-491E-A74F-C04E9EFFE24E}" type="presOf" srcId="{5171B90D-F25C-456F-99F2-3BB0E7814D56}" destId="{7599001C-9EFF-439B-89ED-73B2D3E62E5C}" srcOrd="0" destOrd="0" presId="urn:microsoft.com/office/officeart/2008/layout/RadialCluster"/>
    <dgm:cxn modelId="{B1339644-3410-4D9B-896D-D7D379978E79}" type="presOf" srcId="{BAE46078-35E2-44BB-A834-390C4175BDC8}" destId="{4EEC44E4-54C9-47AA-AE57-AD00EBAD850F}"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68E9044A-538F-4F25-BE03-DD9518C60009}" type="presOf" srcId="{F03ACCC7-412D-4B09-BD22-79400BE7DD8D}" destId="{2E84C242-8DB4-49BA-A57A-9E442E83FDD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B368A979-0D54-41FD-8D3A-F6DA845E0698}"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4E01F05F-1D8F-4493-8CCF-AEB165E6C0B6}" type="presOf" srcId="{CF57F958-12A0-4E62-9AF6-FC616458D953}" destId="{0B3CAC52-E33F-4B99-B5CD-6140749FABEB}"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Test techniques</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err="1" smtClean="0"/>
            <a:t>Specification</a:t>
          </a:r>
          <a:r>
            <a:rPr lang="fr-FR" dirty="0" smtClean="0"/>
            <a:t> </a:t>
          </a:r>
          <a:r>
            <a:rPr lang="fr-FR" dirty="0" err="1" smtClean="0"/>
            <a:t>based</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err="1" smtClean="0"/>
            <a:t>Experience</a:t>
          </a:r>
          <a:r>
            <a:rPr lang="fr-FR" dirty="0" smtClean="0"/>
            <a:t> </a:t>
          </a:r>
          <a:r>
            <a:rPr lang="fr-FR" dirty="0" err="1" smtClean="0"/>
            <a:t>Based</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err="1" smtClean="0"/>
            <a:t>Dynamic</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err="1" smtClean="0"/>
            <a:t>Static</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Structure </a:t>
          </a:r>
          <a:r>
            <a:rPr lang="fr-FR" dirty="0" err="1" smtClean="0"/>
            <a:t>based</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u="sng" kern="1200" dirty="0" smtClean="0"/>
            <a:t>Test </a:t>
          </a:r>
          <a:r>
            <a:rPr lang="fr-FR" sz="2800" b="1" u="sng" kern="1200" dirty="0" err="1" smtClean="0"/>
            <a:t>planining</a:t>
          </a:r>
          <a:r>
            <a:rPr lang="fr-FR" sz="2800" b="1" u="sng" kern="1200" dirty="0" smtClean="0"/>
            <a:t> and control</a:t>
          </a:r>
          <a:endParaRPr lang="fr-FR" sz="28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u="sng" kern="1200" dirty="0" smtClean="0"/>
            <a:t>Test </a:t>
          </a:r>
          <a:r>
            <a:rPr lang="fr-FR" sz="2800" b="1" u="sng" kern="1200" dirty="0" err="1" smtClean="0"/>
            <a:t>analysis</a:t>
          </a:r>
          <a:r>
            <a:rPr lang="fr-FR" sz="2800" b="1" u="sng" kern="1200" dirty="0" smtClean="0"/>
            <a:t> and design</a:t>
          </a:r>
          <a:endParaRPr lang="fr-FR" sz="28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u="sng" kern="1200" dirty="0" smtClean="0"/>
            <a:t>Test </a:t>
          </a:r>
          <a:r>
            <a:rPr lang="fr-FR" sz="2800" b="1" u="sng" kern="1200" dirty="0" err="1" smtClean="0"/>
            <a:t>implementation</a:t>
          </a:r>
          <a:r>
            <a:rPr lang="fr-FR" sz="2800" b="1" u="sng" kern="1200" dirty="0" smtClean="0"/>
            <a:t> and </a:t>
          </a:r>
          <a:r>
            <a:rPr lang="fr-FR" sz="2800" b="1" u="sng" kern="1200" dirty="0" err="1" smtClean="0"/>
            <a:t>execution</a:t>
          </a:r>
          <a:endParaRPr lang="fr-FR" sz="28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u="sng" kern="1200" dirty="0" smtClean="0"/>
            <a:t>Evaluation of </a:t>
          </a:r>
          <a:r>
            <a:rPr lang="fr-FR" sz="2800" b="1" u="sng" kern="1200" dirty="0" err="1" smtClean="0"/>
            <a:t>exist</a:t>
          </a:r>
          <a:r>
            <a:rPr lang="fr-FR" sz="2800" b="1" u="sng" kern="1200" dirty="0" smtClean="0"/>
            <a:t> </a:t>
          </a:r>
          <a:r>
            <a:rPr lang="fr-FR" sz="2800" b="1" u="sng" kern="1200" dirty="0" err="1" smtClean="0"/>
            <a:t>criteria</a:t>
          </a:r>
          <a:r>
            <a:rPr lang="fr-FR" sz="2800" b="1" u="sng" kern="1200" dirty="0" smtClean="0"/>
            <a:t> and </a:t>
          </a:r>
          <a:r>
            <a:rPr lang="fr-FR" sz="2800" b="1" u="sng" kern="1200" dirty="0" err="1" smtClean="0"/>
            <a:t>reporting</a:t>
          </a:r>
          <a:endParaRPr lang="fr-FR" sz="28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fr-FR" sz="2800" b="1" u="sng" kern="1200" dirty="0" smtClean="0"/>
            <a:t>Test </a:t>
          </a:r>
          <a:r>
            <a:rPr lang="fr-FR" sz="2800" b="1" u="sng" kern="1200" dirty="0" err="1" smtClean="0"/>
            <a:t>closure</a:t>
          </a:r>
          <a:r>
            <a:rPr lang="fr-FR" sz="2800" b="1" u="sng" kern="1200" dirty="0" smtClean="0"/>
            <a:t> </a:t>
          </a:r>
          <a:r>
            <a:rPr lang="fr-FR" sz="2800" b="1" u="sng" kern="1200" dirty="0" err="1" smtClean="0"/>
            <a:t>activities</a:t>
          </a:r>
          <a:endParaRPr lang="fr-FR" sz="28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Component test / Unit</a:t>
          </a:r>
          <a:endParaRPr lang="fr-FR" sz="50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Integration test</a:t>
          </a:r>
          <a:endParaRPr lang="fr-FR" sz="50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System test</a:t>
          </a:r>
          <a:endParaRPr lang="fr-FR" sz="50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err="1" smtClean="0"/>
            <a:t>Acceptance</a:t>
          </a:r>
          <a:r>
            <a:rPr lang="fr-FR" sz="5000" b="1" u="sng" kern="1200" dirty="0" smtClean="0"/>
            <a:t> test</a:t>
          </a:r>
          <a:endParaRPr lang="fr-FR" sz="50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1</a:t>
          </a:r>
          <a:endParaRPr lang="fr-FR" sz="2300" kern="1200" dirty="0"/>
        </a:p>
      </dsp:txBody>
      <dsp:txXfrm rot="-5400000">
        <a:off x="1" y="399232"/>
        <a:ext cx="795698" cy="341014"/>
      </dsp:txXfrm>
    </dsp:sp>
    <dsp:sp modelId="{56621478-78FA-4683-AFBB-FA26A027FE47}">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fr-FR" sz="3400" b="1" u="sng" kern="1200" dirty="0" err="1" smtClean="0"/>
            <a:t>Functional</a:t>
          </a:r>
          <a:r>
            <a:rPr lang="fr-FR" sz="3400" b="1" u="sng" kern="1200" dirty="0" smtClean="0"/>
            <a:t> </a:t>
          </a:r>
          <a:r>
            <a:rPr lang="fr-FR" sz="3400" b="1" u="sng" kern="1200" dirty="0" err="1" smtClean="0"/>
            <a:t>testing</a:t>
          </a:r>
          <a:endParaRPr lang="fr-FR" sz="3400" kern="1200" dirty="0"/>
        </a:p>
      </dsp:txBody>
      <dsp:txXfrm rot="-5400000">
        <a:off x="795698" y="37452"/>
        <a:ext cx="7556583" cy="666726"/>
      </dsp:txXfrm>
    </dsp:sp>
    <dsp:sp modelId="{C1E110E1-C50D-4EBF-8CB0-A0F8FEB8775B}">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2</a:t>
          </a:r>
          <a:endParaRPr lang="fr-FR" sz="2300" kern="1200" dirty="0"/>
        </a:p>
      </dsp:txBody>
      <dsp:txXfrm rot="-5400000">
        <a:off x="1" y="1419287"/>
        <a:ext cx="795698" cy="341014"/>
      </dsp:txXfrm>
    </dsp:sp>
    <dsp:sp modelId="{AD9FEE9D-2497-41D6-97A3-521DF79C519B}">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fr-FR" sz="3400" b="1" u="sng" kern="1200" dirty="0" smtClean="0"/>
            <a:t>Non-</a:t>
          </a:r>
          <a:r>
            <a:rPr lang="fr-FR" sz="3400" b="1" u="sng" kern="1200" dirty="0" err="1" smtClean="0"/>
            <a:t>functional</a:t>
          </a:r>
          <a:r>
            <a:rPr lang="fr-FR" sz="3400" b="1" u="sng" kern="1200" dirty="0" smtClean="0"/>
            <a:t> </a:t>
          </a:r>
          <a:r>
            <a:rPr lang="fr-FR" sz="3400" b="1" u="sng" kern="1200" dirty="0" err="1" smtClean="0"/>
            <a:t>testing</a:t>
          </a:r>
          <a:endParaRPr lang="fr-FR" sz="3400" kern="1200" dirty="0"/>
        </a:p>
      </dsp:txBody>
      <dsp:txXfrm rot="-5400000">
        <a:off x="795698" y="1057507"/>
        <a:ext cx="7556583" cy="666726"/>
      </dsp:txXfrm>
    </dsp:sp>
    <dsp:sp modelId="{A1F07613-F576-4F36-B17A-3E7F529CC3E1}">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3</a:t>
          </a:r>
          <a:endParaRPr lang="fr-FR" sz="2300" kern="1200" dirty="0"/>
        </a:p>
      </dsp:txBody>
      <dsp:txXfrm rot="-5400000">
        <a:off x="1" y="2439342"/>
        <a:ext cx="795698" cy="341014"/>
      </dsp:txXfrm>
    </dsp:sp>
    <dsp:sp modelId="{6FEB82D7-50FD-4BF7-8972-5F55B7544BAF}">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fr-FR" sz="3400" b="1" u="sng" kern="1200" dirty="0" smtClean="0"/>
            <a:t>Structural </a:t>
          </a:r>
          <a:r>
            <a:rPr lang="fr-FR" sz="3400" b="1" u="sng" kern="1200" dirty="0" err="1" smtClean="0"/>
            <a:t>testing</a:t>
          </a:r>
          <a:endParaRPr lang="fr-FR" sz="3400" kern="1200" dirty="0"/>
        </a:p>
      </dsp:txBody>
      <dsp:txXfrm rot="-5400000">
        <a:off x="795698" y="2077562"/>
        <a:ext cx="7556583" cy="666726"/>
      </dsp:txXfrm>
    </dsp:sp>
    <dsp:sp modelId="{1A72E15C-99BC-4158-95DE-CBFF12F59C1B}">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4</a:t>
          </a:r>
          <a:endParaRPr lang="fr-FR" sz="2300" kern="1200" dirty="0"/>
        </a:p>
      </dsp:txBody>
      <dsp:txXfrm rot="-5400000">
        <a:off x="1" y="3459397"/>
        <a:ext cx="795698" cy="341014"/>
      </dsp:txXfrm>
    </dsp:sp>
    <dsp:sp modelId="{EDD8680A-24E3-4EA3-B2EA-70105326F6DB}">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fr-FR" sz="3400" b="1" u="sng" kern="1200" dirty="0" err="1" smtClean="0"/>
            <a:t>Re-testing</a:t>
          </a:r>
          <a:r>
            <a:rPr lang="fr-FR" sz="3400" b="1" u="sng" kern="1200" dirty="0" smtClean="0"/>
            <a:t> and </a:t>
          </a:r>
          <a:r>
            <a:rPr lang="fr-FR" sz="3400" b="1" u="sng" kern="1200" dirty="0" err="1" smtClean="0"/>
            <a:t>regression</a:t>
          </a:r>
          <a:r>
            <a:rPr lang="fr-FR" sz="3400" b="1" u="sng" kern="1200" dirty="0" smtClean="0"/>
            <a:t> </a:t>
          </a:r>
          <a:r>
            <a:rPr lang="fr-FR" sz="3400" b="1" u="sng" kern="1200" dirty="0" err="1" smtClean="0"/>
            <a:t>testing</a:t>
          </a:r>
          <a:endParaRPr lang="fr-FR" sz="3400" kern="1200" dirty="0"/>
        </a:p>
      </dsp:txBody>
      <dsp:txXfrm rot="-5400000">
        <a:off x="795698" y="3097617"/>
        <a:ext cx="7556583" cy="666726"/>
      </dsp:txXfrm>
    </dsp:sp>
    <dsp:sp modelId="{85DB6031-1AB5-4D27-9F7C-C04218318B54}">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fr-FR" sz="2300" kern="1200" dirty="0" smtClean="0"/>
            <a:t>5</a:t>
          </a:r>
          <a:endParaRPr lang="fr-FR" sz="2300" kern="1200" dirty="0"/>
        </a:p>
      </dsp:txBody>
      <dsp:txXfrm rot="-5400000">
        <a:off x="1" y="4479453"/>
        <a:ext cx="795698" cy="341014"/>
      </dsp:txXfrm>
    </dsp:sp>
    <dsp:sp modelId="{5466D4AF-B13D-437B-AC0B-0A9CE8497A00}">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fr-FR" sz="3400" b="1" u="sng" kern="1200" dirty="0" smtClean="0"/>
            <a:t>Maintenance </a:t>
          </a:r>
          <a:r>
            <a:rPr lang="fr-FR" sz="3400" b="1" u="sng" kern="1200" dirty="0" err="1" smtClean="0"/>
            <a:t>testing</a:t>
          </a:r>
          <a:endParaRPr lang="fr-FR" sz="3400" b="1" u="sng" kern="1200" dirty="0"/>
        </a:p>
      </dsp:txBody>
      <dsp:txXfrm rot="-5400000">
        <a:off x="795698" y="4117671"/>
        <a:ext cx="7556583" cy="666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fr-FR" sz="1700" kern="1200" dirty="0" smtClean="0"/>
            <a:t>Test techniques</a:t>
          </a:r>
          <a:endParaRPr lang="fr-FR" sz="17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fr-FR" sz="1400" kern="1200" dirty="0" err="1" smtClean="0"/>
            <a:t>Static</a:t>
          </a:r>
          <a:endParaRPr lang="fr-FR" sz="14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fr-FR" sz="1200" kern="1200" dirty="0" err="1" smtClean="0"/>
            <a:t>Review</a:t>
          </a:r>
          <a:endParaRPr lang="fr-FR" sz="12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fr-FR" sz="1200" kern="1200" dirty="0" err="1" smtClean="0"/>
            <a:t>Static</a:t>
          </a:r>
          <a:r>
            <a:rPr lang="fr-FR" sz="1200" kern="1200" dirty="0" smtClean="0"/>
            <a:t> </a:t>
          </a:r>
          <a:r>
            <a:rPr lang="fr-FR" sz="1200" kern="1200" dirty="0" err="1" smtClean="0"/>
            <a:t>analysis</a:t>
          </a:r>
          <a:endParaRPr lang="fr-FR" sz="12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fr-FR" sz="1400" kern="1200" dirty="0" err="1" smtClean="0"/>
            <a:t>Dynamic</a:t>
          </a:r>
          <a:endParaRPr lang="fr-FR" sz="14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fr-FR" sz="2500" kern="1200" dirty="0" err="1" smtClean="0"/>
            <a:t>Review</a:t>
          </a:r>
          <a:endParaRPr lang="fr-FR" sz="25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err="1" smtClean="0"/>
            <a:t>Formal</a:t>
          </a:r>
          <a:endParaRPr lang="fr-FR" sz="13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Inspection</a:t>
          </a:r>
          <a:endParaRPr lang="fr-FR" sz="8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err="1" smtClean="0"/>
            <a:t>Technical</a:t>
          </a:r>
          <a:r>
            <a:rPr lang="fr-FR" sz="800" kern="1200" smtClean="0"/>
            <a:t> review</a:t>
          </a:r>
          <a:endParaRPr lang="fr-FR" sz="8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err="1" smtClean="0"/>
            <a:t>Walkthrough</a:t>
          </a:r>
          <a:endParaRPr lang="fr-FR" sz="8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Informal</a:t>
          </a:r>
          <a:endParaRPr lang="fr-FR" sz="13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fr-FR" sz="1700" kern="1200" dirty="0" smtClean="0"/>
            <a:t>Test techniques</a:t>
          </a:r>
          <a:endParaRPr lang="fr-FR" sz="17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err="1" smtClean="0"/>
            <a:t>Dynamic</a:t>
          </a:r>
          <a:endParaRPr lang="fr-FR" sz="11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fr-FR" sz="700" kern="1200" dirty="0" err="1" smtClean="0"/>
            <a:t>Experience</a:t>
          </a:r>
          <a:r>
            <a:rPr lang="fr-FR" sz="700" kern="1200" dirty="0" smtClean="0"/>
            <a:t> </a:t>
          </a:r>
          <a:r>
            <a:rPr lang="fr-FR" sz="700" kern="1200" dirty="0" err="1" smtClean="0"/>
            <a:t>Based</a:t>
          </a:r>
          <a:endParaRPr lang="fr-FR" sz="7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fr-FR" sz="700" kern="1200" dirty="0" err="1" smtClean="0"/>
            <a:t>Specification</a:t>
          </a:r>
          <a:r>
            <a:rPr lang="fr-FR" sz="700" kern="1200" dirty="0" smtClean="0"/>
            <a:t> </a:t>
          </a:r>
          <a:r>
            <a:rPr lang="fr-FR" sz="700" kern="1200" dirty="0" err="1" smtClean="0"/>
            <a:t>based</a:t>
          </a:r>
          <a:endParaRPr lang="fr-FR" sz="7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fr-FR" sz="700" kern="1200" dirty="0" smtClean="0"/>
            <a:t>Structure </a:t>
          </a:r>
          <a:r>
            <a:rPr lang="fr-FR" sz="700" kern="1200" dirty="0" err="1" smtClean="0"/>
            <a:t>based</a:t>
          </a:r>
          <a:endParaRPr lang="fr-FR" sz="7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err="1" smtClean="0"/>
            <a:t>Static</a:t>
          </a:r>
          <a:endParaRPr lang="fr-FR" sz="11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12/18/2017</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12/18/2017</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User-centered_design" TargetMode="External"/><Relationship Id="rId7" Type="http://schemas.openxmlformats.org/officeDocument/2006/relationships/hyperlink" Target="https://en.wikipedia.org/wiki/Usability_inspection"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en.wikipedia.org/wiki/Usability_testing#cite_note-1" TargetMode="External"/><Relationship Id="rId5" Type="http://schemas.openxmlformats.org/officeDocument/2006/relationships/hyperlink" Target="https://en.wikipedia.org/wiki/Usability" TargetMode="External"/><Relationship Id="rId4" Type="http://schemas.openxmlformats.org/officeDocument/2006/relationships/hyperlink" Target="https://en.wikipedia.org/wiki/Interaction_desig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3</a:t>
            </a:fld>
            <a:endParaRPr lang="en-US"/>
          </a:p>
        </p:txBody>
      </p:sp>
    </p:spTree>
    <p:extLst>
      <p:ext uri="{BB962C8B-B14F-4D97-AF65-F5344CB8AC3E}">
        <p14:creationId xmlns:p14="http://schemas.microsoft.com/office/powerpoint/2010/main" val="365660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57</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58</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59</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60</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61</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62</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63</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64</a:t>
            </a:fld>
            <a:endParaRPr lang="en-US">
              <a:latin typeface="Arial" charset="0"/>
            </a:endParaRPr>
          </a:p>
        </p:txBody>
      </p:sp>
    </p:spTree>
    <p:extLst>
      <p:ext uri="{BB962C8B-B14F-4D97-AF65-F5344CB8AC3E}">
        <p14:creationId xmlns:p14="http://schemas.microsoft.com/office/powerpoint/2010/main" val="486705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65</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66</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8</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67</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84</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85</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94</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95</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96</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98</a:t>
            </a:fld>
            <a:endParaRPr lang="en-US" sz="1200">
              <a:solidFill>
                <a:srgbClr val="000000"/>
              </a:solidFill>
            </a:endParaRPr>
          </a:p>
        </p:txBody>
      </p:sp>
    </p:spTree>
    <p:extLst>
      <p:ext uri="{BB962C8B-B14F-4D97-AF65-F5344CB8AC3E}">
        <p14:creationId xmlns:p14="http://schemas.microsoft.com/office/powerpoint/2010/main" val="1591610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99</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102</a:t>
            </a:fld>
            <a:endParaRPr lang="en-US"/>
          </a:p>
        </p:txBody>
      </p:sp>
    </p:spTree>
    <p:extLst>
      <p:ext uri="{BB962C8B-B14F-4D97-AF65-F5344CB8AC3E}">
        <p14:creationId xmlns:p14="http://schemas.microsoft.com/office/powerpoint/2010/main" val="3131217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109</a:t>
            </a:fld>
            <a:endParaRPr lang="en-US" sz="1200">
              <a:solidFill>
                <a:srgbClr val="000000"/>
              </a:solidFill>
            </a:endParaRPr>
          </a:p>
        </p:txBody>
      </p:sp>
    </p:spTree>
    <p:extLst>
      <p:ext uri="{BB962C8B-B14F-4D97-AF65-F5344CB8AC3E}">
        <p14:creationId xmlns:p14="http://schemas.microsoft.com/office/powerpoint/2010/main" val="1579696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110</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111</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113</a:t>
            </a:fld>
            <a:endParaRPr lang="en-US"/>
          </a:p>
        </p:txBody>
      </p:sp>
    </p:spTree>
    <p:extLst>
      <p:ext uri="{BB962C8B-B14F-4D97-AF65-F5344CB8AC3E}">
        <p14:creationId xmlns:p14="http://schemas.microsoft.com/office/powerpoint/2010/main" val="2927309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116</a:t>
            </a:fld>
            <a:endParaRPr lang="en-US"/>
          </a:p>
        </p:txBody>
      </p:sp>
    </p:spTree>
    <p:extLst>
      <p:ext uri="{BB962C8B-B14F-4D97-AF65-F5344CB8AC3E}">
        <p14:creationId xmlns:p14="http://schemas.microsoft.com/office/powerpoint/2010/main" val="185796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39</a:t>
            </a:fld>
            <a:endParaRPr lang="en-US"/>
          </a:p>
        </p:txBody>
      </p:sp>
    </p:spTree>
    <p:extLst>
      <p:ext uri="{BB962C8B-B14F-4D97-AF65-F5344CB8AC3E}">
        <p14:creationId xmlns:p14="http://schemas.microsoft.com/office/powerpoint/2010/main" val="313082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Incremental</a:t>
            </a:r>
            <a:r>
              <a:rPr lang="fr-FR" dirty="0" smtClean="0"/>
              <a:t> </a:t>
            </a:r>
          </a:p>
          <a:p>
            <a:r>
              <a:rPr lang="fr-FR" dirty="0" err="1" smtClean="0"/>
              <a:t>Big</a:t>
            </a:r>
            <a:r>
              <a:rPr lang="fr-FR" dirty="0" smtClean="0"/>
              <a:t> bang</a:t>
            </a:r>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45</a:t>
            </a:fld>
            <a:endParaRPr lang="en-US"/>
          </a:p>
        </p:txBody>
      </p:sp>
    </p:spTree>
    <p:extLst>
      <p:ext uri="{BB962C8B-B14F-4D97-AF65-F5344CB8AC3E}">
        <p14:creationId xmlns:p14="http://schemas.microsoft.com/office/powerpoint/2010/main" val="60042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Load testing </a:t>
            </a:r>
            <a:r>
              <a:rPr lang="en-US" sz="1200" b="0" i="0" kern="1200" dirty="0" smtClean="0">
                <a:solidFill>
                  <a:schemeClr val="tx1"/>
                </a:solidFill>
                <a:effectLst/>
                <a:latin typeface="+mn-lt"/>
                <a:ea typeface="+mn-ea"/>
                <a:cs typeface="+mn-cs"/>
              </a:rPr>
              <a:t>is performed to determine a system's behavior under both normal and anticipated peak load conditions. It helps to identify the maximum operating capacity of an application as well as any bottlenecks and determine which element is causing degradation.</a:t>
            </a:r>
          </a:p>
          <a:p>
            <a:r>
              <a:rPr lang="en-US" sz="1200" b="1" i="0" kern="1200" dirty="0" smtClean="0">
                <a:solidFill>
                  <a:schemeClr val="tx1"/>
                </a:solidFill>
                <a:effectLst/>
                <a:latin typeface="+mn-lt"/>
                <a:ea typeface="+mn-ea"/>
                <a:cs typeface="+mn-cs"/>
              </a:rPr>
              <a:t>Stress testing</a:t>
            </a:r>
            <a:r>
              <a:rPr lang="en-US" sz="1200" b="0" i="0" kern="1200" dirty="0" smtClean="0">
                <a:solidFill>
                  <a:schemeClr val="tx1"/>
                </a:solidFill>
                <a:effectLst/>
                <a:latin typeface="+mn-lt"/>
                <a:ea typeface="+mn-ea"/>
                <a:cs typeface="+mn-cs"/>
              </a:rPr>
              <a:t> (sometimes called </a:t>
            </a:r>
            <a:r>
              <a:rPr lang="en-US" sz="1200" b="1" i="0" kern="1200" dirty="0" smtClean="0">
                <a:solidFill>
                  <a:schemeClr val="tx1"/>
                </a:solidFill>
                <a:effectLst/>
                <a:latin typeface="+mn-lt"/>
                <a:ea typeface="+mn-ea"/>
                <a:cs typeface="+mn-cs"/>
              </a:rPr>
              <a:t>torture testing</a:t>
            </a:r>
            <a:r>
              <a:rPr lang="en-US" sz="1200" b="0" i="0" kern="1200" dirty="0" smtClean="0">
                <a:solidFill>
                  <a:schemeClr val="tx1"/>
                </a:solidFill>
                <a:effectLst/>
                <a:latin typeface="+mn-lt"/>
                <a:ea typeface="+mn-ea"/>
                <a:cs typeface="+mn-cs"/>
              </a:rPr>
              <a:t>) is a form of deliberately intense or thorough testing used to determine the stability of a given system or entity. It involves testing beyond normal operational capacity, often to a breaking point, in order to observe the results.</a:t>
            </a:r>
          </a:p>
          <a:p>
            <a:r>
              <a:rPr lang="en-US" sz="1200" b="1" i="0" kern="1200" dirty="0" smtClean="0">
                <a:solidFill>
                  <a:schemeClr val="tx1"/>
                </a:solidFill>
                <a:effectLst/>
                <a:latin typeface="+mn-lt"/>
                <a:ea typeface="+mn-ea"/>
                <a:cs typeface="+mn-cs"/>
              </a:rPr>
              <a:t>Maintainability</a:t>
            </a:r>
            <a:r>
              <a:rPr lang="en-US" sz="1200" b="0" i="0" kern="1200" dirty="0" smtClean="0">
                <a:solidFill>
                  <a:schemeClr val="tx1"/>
                </a:solidFill>
                <a:effectLst/>
                <a:latin typeface="+mn-lt"/>
                <a:ea typeface="+mn-ea"/>
                <a:cs typeface="+mn-cs"/>
              </a:rPr>
              <a:t> is the ease with which a product can be maintained</a:t>
            </a:r>
          </a:p>
          <a:p>
            <a:r>
              <a:rPr lang="en-US" sz="1200" b="1" i="0" kern="1200" dirty="0" smtClean="0">
                <a:solidFill>
                  <a:schemeClr val="tx1"/>
                </a:solidFill>
                <a:effectLst/>
                <a:latin typeface="+mn-lt"/>
                <a:ea typeface="+mn-ea"/>
                <a:cs typeface="+mn-cs"/>
              </a:rPr>
              <a:t>Usability testing</a:t>
            </a:r>
            <a:r>
              <a:rPr lang="en-US" sz="1200" b="0" i="0" kern="1200" dirty="0" smtClean="0">
                <a:solidFill>
                  <a:schemeClr val="tx1"/>
                </a:solidFill>
                <a:effectLst/>
                <a:latin typeface="+mn-lt"/>
                <a:ea typeface="+mn-ea"/>
                <a:cs typeface="+mn-cs"/>
              </a:rPr>
              <a:t> is a technique used in </a:t>
            </a:r>
            <a:r>
              <a:rPr lang="en-US" sz="1200" b="0" i="0" u="none" strike="noStrike" kern="1200" dirty="0" smtClean="0">
                <a:solidFill>
                  <a:schemeClr val="tx1"/>
                </a:solidFill>
                <a:effectLst/>
                <a:latin typeface="+mn-lt"/>
                <a:ea typeface="+mn-ea"/>
                <a:cs typeface="+mn-cs"/>
                <a:hlinkClick r:id="rId3" tooltip="User-centered design"/>
              </a:rPr>
              <a:t>user-centered</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tooltip="Interaction design"/>
              </a:rPr>
              <a:t>interaction design</a:t>
            </a:r>
            <a:r>
              <a:rPr lang="en-US" sz="1200" b="0" i="0" kern="1200" dirty="0" smtClean="0">
                <a:solidFill>
                  <a:schemeClr val="tx1"/>
                </a:solidFill>
                <a:effectLst/>
                <a:latin typeface="+mn-lt"/>
                <a:ea typeface="+mn-ea"/>
                <a:cs typeface="+mn-cs"/>
              </a:rPr>
              <a:t> to evaluate a product by testing it on users. This can be seen as an irreplaceable </a:t>
            </a:r>
            <a:r>
              <a:rPr lang="en-US" sz="1200" b="0" i="0" u="none" strike="noStrike" kern="1200" dirty="0" smtClean="0">
                <a:solidFill>
                  <a:schemeClr val="tx1"/>
                </a:solidFill>
                <a:effectLst/>
                <a:latin typeface="+mn-lt"/>
                <a:ea typeface="+mn-ea"/>
                <a:cs typeface="+mn-cs"/>
                <a:hlinkClick r:id="rId5" tooltip="Usability"/>
              </a:rPr>
              <a:t>usability</a:t>
            </a:r>
            <a:r>
              <a:rPr lang="en-US" sz="1200" b="0" i="0" kern="1200" dirty="0" smtClean="0">
                <a:solidFill>
                  <a:schemeClr val="tx1"/>
                </a:solidFill>
                <a:effectLst/>
                <a:latin typeface="+mn-lt"/>
                <a:ea typeface="+mn-ea"/>
                <a:cs typeface="+mn-cs"/>
              </a:rPr>
              <a:t> practice, since it gives direct input on how real users use the system.</a:t>
            </a:r>
            <a:r>
              <a:rPr lang="en-US" sz="1200" b="0" i="0" u="none" strike="noStrike" kern="1200" baseline="30000" dirty="0" smtClean="0">
                <a:solidFill>
                  <a:schemeClr val="tx1"/>
                </a:solidFill>
                <a:effectLst/>
                <a:latin typeface="+mn-lt"/>
                <a:ea typeface="+mn-ea"/>
                <a:cs typeface="+mn-cs"/>
                <a:hlinkClick r:id="rId6"/>
              </a:rPr>
              <a:t>[1]</a:t>
            </a:r>
            <a:r>
              <a:rPr lang="en-US" sz="1200" b="0" i="0" kern="1200" dirty="0" smtClean="0">
                <a:solidFill>
                  <a:schemeClr val="tx1"/>
                </a:solidFill>
                <a:effectLst/>
                <a:latin typeface="+mn-lt"/>
                <a:ea typeface="+mn-ea"/>
                <a:cs typeface="+mn-cs"/>
              </a:rPr>
              <a:t> This is in contrast with </a:t>
            </a:r>
            <a:r>
              <a:rPr lang="en-US" sz="1200" b="0" i="0" u="none" strike="noStrike" kern="1200" dirty="0" smtClean="0">
                <a:solidFill>
                  <a:schemeClr val="tx1"/>
                </a:solidFill>
                <a:effectLst/>
                <a:latin typeface="+mn-lt"/>
                <a:ea typeface="+mn-ea"/>
                <a:cs typeface="+mn-cs"/>
                <a:hlinkClick r:id="rId7" tooltip="Usability inspection"/>
              </a:rPr>
              <a:t>usability inspection</a:t>
            </a:r>
            <a:r>
              <a:rPr lang="en-US" sz="1200" b="0" i="0" kern="1200" dirty="0" smtClean="0">
                <a:solidFill>
                  <a:schemeClr val="tx1"/>
                </a:solidFill>
                <a:effectLst/>
                <a:latin typeface="+mn-lt"/>
                <a:ea typeface="+mn-ea"/>
                <a:cs typeface="+mn-cs"/>
              </a:rPr>
              <a:t> methods where experts use different methods to evaluate a user interface without involving users.</a:t>
            </a:r>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49</a:t>
            </a:fld>
            <a:endParaRPr lang="en-US"/>
          </a:p>
        </p:txBody>
      </p:sp>
    </p:spTree>
    <p:extLst>
      <p:ext uri="{BB962C8B-B14F-4D97-AF65-F5344CB8AC3E}">
        <p14:creationId xmlns:p14="http://schemas.microsoft.com/office/powerpoint/2010/main" val="178444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B3AF63E3-4F22-4782-AEE4-880443848117}" type="slidenum">
              <a:rPr lang="en-US" smtClean="0"/>
              <a:pPr>
                <a:defRPr/>
              </a:pPr>
              <a:t>50</a:t>
            </a:fld>
            <a:endParaRPr lang="en-US"/>
          </a:p>
        </p:txBody>
      </p:sp>
    </p:spTree>
    <p:extLst>
      <p:ext uri="{BB962C8B-B14F-4D97-AF65-F5344CB8AC3E}">
        <p14:creationId xmlns:p14="http://schemas.microsoft.com/office/powerpoint/2010/main" val="376030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55</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56</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TELNET </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775" y="2362200"/>
            <a:ext cx="8388350" cy="3886200"/>
          </a:xfrm>
        </p:spPr>
      </p:pic>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a:t>
            </a:fld>
            <a:endParaRPr lang="en-US" dirty="0"/>
          </a:p>
        </p:txBody>
      </p:sp>
      <p:sp>
        <p:nvSpPr>
          <p:cNvPr id="6" name="Subtitle 2"/>
          <p:cNvSpPr txBox="1">
            <a:spLocks/>
          </p:cNvSpPr>
          <p:nvPr/>
        </p:nvSpPr>
        <p:spPr bwMode="auto">
          <a:xfrm>
            <a:off x="723167" y="1981200"/>
            <a:ext cx="8391525" cy="53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ct val="0"/>
              </a:spcBef>
              <a:buNone/>
            </a:pPr>
            <a:r>
              <a:rPr lang="en-US" dirty="0" smtClean="0">
                <a:solidFill>
                  <a:srgbClr val="898989"/>
                </a:solidFill>
              </a:rPr>
              <a:t> December 2016. Boughdiri Aymen</a:t>
            </a:r>
          </a:p>
        </p:txBody>
      </p:sp>
      <p:sp>
        <p:nvSpPr>
          <p:cNvPr id="7" name="Title 1"/>
          <p:cNvSpPr txBox="1">
            <a:spLocks/>
          </p:cNvSpPr>
          <p:nvPr/>
        </p:nvSpPr>
        <p:spPr bwMode="auto">
          <a:xfrm>
            <a:off x="687998" y="1338262"/>
            <a:ext cx="8391525" cy="5413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eaLnBrk="1" hangingPunct="1"/>
            <a:r>
              <a:rPr lang="en-GB" smtClean="0"/>
              <a:t>ISTQB Training</a:t>
            </a:r>
            <a:endParaRPr lang="en-US" dirty="0" smtClean="0"/>
          </a:p>
        </p:txBody>
      </p:sp>
    </p:spTree>
    <p:extLst>
      <p:ext uri="{BB962C8B-B14F-4D97-AF65-F5344CB8AC3E}">
        <p14:creationId xmlns:p14="http://schemas.microsoft.com/office/powerpoint/2010/main" val="2906587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dirty="0"/>
              <a:t>1.1 Why is testing necessary?</a:t>
            </a:r>
            <a:br>
              <a:rPr lang="en-US" dirty="0"/>
            </a:br>
            <a:endParaRPr lang="fr-FR" dirty="0"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10</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dirty="0" smtClean="0"/>
              <a:t>5.1.</a:t>
            </a:r>
            <a:r>
              <a:rPr lang="fr-FR" sz="2400" dirty="0"/>
              <a:t> Test </a:t>
            </a:r>
            <a:r>
              <a:rPr lang="fr-FR" sz="2400" dirty="0" err="1"/>
              <a:t>organization</a:t>
            </a:r>
            <a:r>
              <a:rPr lang="fr-FR" sz="2400" dirty="0"/>
              <a:t/>
            </a:r>
            <a:br>
              <a:rPr lang="fr-FR" sz="2400" dirty="0"/>
            </a:br>
            <a:endParaRPr lang="fr-FR" sz="2400" dirty="0" smtClean="0"/>
          </a:p>
        </p:txBody>
      </p:sp>
      <p:sp>
        <p:nvSpPr>
          <p:cNvPr id="157698" name="Espace réservé du contenu 2"/>
          <p:cNvSpPr>
            <a:spLocks noGrp="1"/>
          </p:cNvSpPr>
          <p:nvPr>
            <p:ph idx="4294967295"/>
          </p:nvPr>
        </p:nvSpPr>
        <p:spPr>
          <a:xfrm>
            <a:off x="107950" y="908050"/>
            <a:ext cx="8856663" cy="5400675"/>
          </a:xfrm>
        </p:spPr>
        <p:txBody>
          <a:bodyPr/>
          <a:lstStyle/>
          <a:p>
            <a:r>
              <a:rPr lang="fr-FR" b="1" dirty="0" err="1" smtClean="0"/>
              <a:t>Tasks</a:t>
            </a:r>
            <a:r>
              <a:rPr lang="fr-FR" b="1" dirty="0" smtClean="0"/>
              <a:t> of test leader and a tester</a:t>
            </a:r>
          </a:p>
          <a:p>
            <a:pPr lvl="1"/>
            <a:r>
              <a:rPr lang="fr-FR" sz="1600" dirty="0" err="1" smtClean="0"/>
              <a:t>Typical</a:t>
            </a:r>
            <a:r>
              <a:rPr lang="fr-FR" sz="1600" dirty="0" smtClean="0"/>
              <a:t> test leader </a:t>
            </a:r>
            <a:r>
              <a:rPr lang="fr-FR" sz="1600" dirty="0" err="1" smtClean="0"/>
              <a:t>tasks</a:t>
            </a:r>
            <a:r>
              <a:rPr lang="fr-FR" sz="1600" dirty="0" smtClean="0"/>
              <a:t> </a:t>
            </a:r>
            <a:r>
              <a:rPr lang="fr-FR" sz="1600" dirty="0" err="1" smtClean="0"/>
              <a:t>may</a:t>
            </a:r>
            <a:r>
              <a:rPr lang="fr-FR" sz="1600" dirty="0" smtClean="0"/>
              <a:t> </a:t>
            </a:r>
            <a:r>
              <a:rPr lang="fr-FR" sz="1600" dirty="0" err="1" smtClean="0"/>
              <a:t>include</a:t>
            </a:r>
            <a:r>
              <a:rPr lang="fr-FR" sz="1600" dirty="0" smtClean="0"/>
              <a:t>: </a:t>
            </a:r>
          </a:p>
          <a:p>
            <a:pPr marL="1143000" lvl="2" indent="-228600"/>
            <a:r>
              <a:rPr lang="fr-FR" sz="1600" dirty="0" err="1" smtClean="0"/>
              <a:t>Write</a:t>
            </a:r>
            <a:r>
              <a:rPr lang="fr-FR" sz="1600" dirty="0" smtClean="0"/>
              <a:t> or </a:t>
            </a:r>
            <a:r>
              <a:rPr lang="fr-FR" sz="1600" dirty="0" err="1" smtClean="0"/>
              <a:t>review</a:t>
            </a:r>
            <a:r>
              <a:rPr lang="fr-FR" sz="1600" dirty="0" smtClean="0"/>
              <a:t> a test </a:t>
            </a:r>
            <a:r>
              <a:rPr lang="fr-FR" sz="1600" dirty="0" err="1" smtClean="0"/>
              <a:t>strategy</a:t>
            </a:r>
            <a:r>
              <a:rPr lang="fr-FR" sz="1600" dirty="0" smtClean="0"/>
              <a:t> for the </a:t>
            </a:r>
            <a:r>
              <a:rPr lang="fr-FR" sz="1600" dirty="0" err="1" smtClean="0"/>
              <a:t>project</a:t>
            </a:r>
            <a:endParaRPr lang="fr-FR" sz="1600" dirty="0" smtClean="0"/>
          </a:p>
          <a:p>
            <a:pPr marL="1143000" lvl="2" indent="-228600"/>
            <a:r>
              <a:rPr lang="fr-FR" sz="1600" dirty="0" smtClean="0"/>
              <a:t>Plan tests</a:t>
            </a:r>
          </a:p>
          <a:p>
            <a:pPr marL="1143000" lvl="2" indent="-228600"/>
            <a:r>
              <a:rPr lang="fr-FR" sz="1600" dirty="0" err="1" smtClean="0"/>
              <a:t>Initiate</a:t>
            </a:r>
            <a:r>
              <a:rPr lang="fr-FR" sz="1600" dirty="0" smtClean="0"/>
              <a:t> the </a:t>
            </a:r>
            <a:r>
              <a:rPr lang="fr-FR" sz="1600" dirty="0" err="1" smtClean="0"/>
              <a:t>specification</a:t>
            </a:r>
            <a:r>
              <a:rPr lang="fr-FR" sz="1600" dirty="0" smtClean="0"/>
              <a:t>, </a:t>
            </a:r>
            <a:r>
              <a:rPr lang="fr-FR" sz="1600" dirty="0" err="1" smtClean="0"/>
              <a:t>preparation</a:t>
            </a:r>
            <a:r>
              <a:rPr lang="fr-FR" sz="1600" dirty="0" smtClean="0"/>
              <a:t>, </a:t>
            </a:r>
            <a:r>
              <a:rPr lang="fr-FR" sz="1600" dirty="0" err="1" smtClean="0"/>
              <a:t>implementation</a:t>
            </a:r>
            <a:r>
              <a:rPr lang="fr-FR" sz="1600" dirty="0" smtClean="0"/>
              <a:t> and </a:t>
            </a:r>
            <a:r>
              <a:rPr lang="fr-FR" sz="1600" dirty="0" err="1" smtClean="0"/>
              <a:t>execution</a:t>
            </a:r>
            <a:r>
              <a:rPr lang="fr-FR" sz="1600" dirty="0" smtClean="0"/>
              <a:t> of tests, monitor the test </a:t>
            </a:r>
            <a:r>
              <a:rPr lang="fr-FR" sz="1600" dirty="0" err="1" smtClean="0"/>
              <a:t>results</a:t>
            </a:r>
            <a:r>
              <a:rPr lang="fr-FR" sz="1600" dirty="0" smtClean="0"/>
              <a:t> and check the </a:t>
            </a:r>
            <a:r>
              <a:rPr lang="fr-FR" sz="1600" dirty="0" err="1" smtClean="0"/>
              <a:t>exist</a:t>
            </a:r>
            <a:r>
              <a:rPr lang="fr-FR" sz="1600" dirty="0" smtClean="0"/>
              <a:t> </a:t>
            </a:r>
            <a:r>
              <a:rPr lang="fr-FR" sz="1600" dirty="0" err="1" smtClean="0"/>
              <a:t>criteria</a:t>
            </a:r>
            <a:endParaRPr lang="fr-FR" sz="1600" dirty="0" smtClean="0"/>
          </a:p>
          <a:p>
            <a:pPr marL="1143000" lvl="2" indent="-228600"/>
            <a:r>
              <a:rPr lang="fr-FR" sz="1600" dirty="0" err="1" smtClean="0"/>
              <a:t>Adapt</a:t>
            </a:r>
            <a:r>
              <a:rPr lang="fr-FR" sz="1600" dirty="0" smtClean="0"/>
              <a:t> planning </a:t>
            </a:r>
            <a:r>
              <a:rPr lang="fr-FR" sz="1600" dirty="0" err="1" smtClean="0"/>
              <a:t>based</a:t>
            </a:r>
            <a:r>
              <a:rPr lang="fr-FR" sz="1600" dirty="0" smtClean="0"/>
              <a:t> on test </a:t>
            </a:r>
            <a:r>
              <a:rPr lang="fr-FR" sz="1600" dirty="0" err="1" smtClean="0"/>
              <a:t>results</a:t>
            </a:r>
            <a:r>
              <a:rPr lang="fr-FR" sz="1600" dirty="0" smtClean="0"/>
              <a:t> and </a:t>
            </a:r>
            <a:r>
              <a:rPr lang="fr-FR" sz="1600" dirty="0" err="1" smtClean="0"/>
              <a:t>progress</a:t>
            </a:r>
            <a:r>
              <a:rPr lang="fr-FR" sz="1600" dirty="0" smtClean="0"/>
              <a:t> and </a:t>
            </a:r>
            <a:r>
              <a:rPr lang="fr-FR" sz="1600" dirty="0" err="1" smtClean="0"/>
              <a:t>take</a:t>
            </a:r>
            <a:r>
              <a:rPr lang="fr-FR" sz="1600" dirty="0" smtClean="0"/>
              <a:t> </a:t>
            </a:r>
            <a:r>
              <a:rPr lang="fr-FR" sz="1600" dirty="0" err="1" smtClean="0"/>
              <a:t>any</a:t>
            </a:r>
            <a:r>
              <a:rPr lang="fr-FR" sz="1600" dirty="0" smtClean="0"/>
              <a:t> action </a:t>
            </a:r>
            <a:r>
              <a:rPr lang="fr-FR" sz="1600" dirty="0" err="1" smtClean="0"/>
              <a:t>necessary</a:t>
            </a:r>
            <a:r>
              <a:rPr lang="fr-FR" sz="1600" dirty="0" smtClean="0"/>
              <a:t> to </a:t>
            </a:r>
            <a:r>
              <a:rPr lang="fr-FR" sz="1600" dirty="0" err="1" smtClean="0"/>
              <a:t>compensate</a:t>
            </a:r>
            <a:r>
              <a:rPr lang="fr-FR" sz="1600" dirty="0" smtClean="0"/>
              <a:t> for </a:t>
            </a:r>
            <a:r>
              <a:rPr lang="fr-FR" sz="1600" dirty="0" err="1" smtClean="0"/>
              <a:t>problems</a:t>
            </a:r>
            <a:endParaRPr lang="fr-FR" sz="1600" dirty="0" smtClean="0"/>
          </a:p>
          <a:p>
            <a:pPr marL="1143000" lvl="2" indent="-228600"/>
            <a:r>
              <a:rPr lang="fr-FR" sz="1600" dirty="0" err="1" smtClean="0"/>
              <a:t>Introduce</a:t>
            </a:r>
            <a:r>
              <a:rPr lang="fr-FR" sz="1600" dirty="0" smtClean="0"/>
              <a:t> </a:t>
            </a:r>
            <a:r>
              <a:rPr lang="fr-FR" sz="1600" dirty="0" err="1" smtClean="0"/>
              <a:t>suitble</a:t>
            </a:r>
            <a:r>
              <a:rPr lang="fr-FR" sz="1600" dirty="0" smtClean="0"/>
              <a:t> </a:t>
            </a:r>
            <a:r>
              <a:rPr lang="fr-FR" sz="1600" dirty="0" err="1" smtClean="0"/>
              <a:t>metrics</a:t>
            </a:r>
            <a:r>
              <a:rPr lang="fr-FR" sz="1600" dirty="0" smtClean="0"/>
              <a:t> for </a:t>
            </a:r>
            <a:r>
              <a:rPr lang="fr-FR" sz="1600" dirty="0" err="1" smtClean="0"/>
              <a:t>measuring</a:t>
            </a:r>
            <a:r>
              <a:rPr lang="fr-FR" sz="1600" dirty="0" smtClean="0"/>
              <a:t> </a:t>
            </a:r>
            <a:r>
              <a:rPr lang="fr-FR" sz="1600" dirty="0" err="1" smtClean="0"/>
              <a:t>progress</a:t>
            </a:r>
            <a:r>
              <a:rPr lang="fr-FR" sz="1600" dirty="0" smtClean="0"/>
              <a:t> and </a:t>
            </a:r>
            <a:r>
              <a:rPr lang="fr-FR" sz="1600" dirty="0" err="1" smtClean="0"/>
              <a:t>evaluation</a:t>
            </a:r>
            <a:r>
              <a:rPr lang="fr-FR" sz="1600" dirty="0" smtClean="0"/>
              <a:t> the </a:t>
            </a:r>
            <a:r>
              <a:rPr lang="fr-FR" sz="1600" dirty="0" err="1" smtClean="0"/>
              <a:t>quality</a:t>
            </a:r>
            <a:r>
              <a:rPr lang="fr-FR" sz="1600" dirty="0" smtClean="0"/>
              <a:t> of </a:t>
            </a:r>
            <a:r>
              <a:rPr lang="fr-FR" sz="1600" dirty="0" err="1" smtClean="0"/>
              <a:t>testing</a:t>
            </a:r>
            <a:r>
              <a:rPr lang="fr-FR" sz="1600" dirty="0" smtClean="0"/>
              <a:t> and the </a:t>
            </a:r>
            <a:r>
              <a:rPr lang="fr-FR" sz="1600" dirty="0" err="1" smtClean="0"/>
              <a:t>product</a:t>
            </a:r>
            <a:endParaRPr lang="fr-FR" sz="1600" dirty="0" smtClean="0"/>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100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dirty="0" smtClean="0"/>
              <a:t>5.1.</a:t>
            </a:r>
            <a:r>
              <a:rPr lang="fr-FR" sz="2400" dirty="0"/>
              <a:t> Test </a:t>
            </a:r>
            <a:r>
              <a:rPr lang="fr-FR" sz="2400" dirty="0" err="1"/>
              <a:t>organization</a:t>
            </a:r>
            <a:endParaRPr lang="fr-FR" sz="2400" dirty="0"/>
          </a:p>
        </p:txBody>
      </p:sp>
      <p:sp>
        <p:nvSpPr>
          <p:cNvPr id="158722" name="Espace réservé du contenu 2"/>
          <p:cNvSpPr>
            <a:spLocks noGrp="1"/>
          </p:cNvSpPr>
          <p:nvPr>
            <p:ph idx="4294967295"/>
          </p:nvPr>
        </p:nvSpPr>
        <p:spPr>
          <a:xfrm>
            <a:off x="107950" y="836613"/>
            <a:ext cx="8766175" cy="5391150"/>
          </a:xfrm>
        </p:spPr>
        <p:txBody>
          <a:bodyPr/>
          <a:lstStyle/>
          <a:p>
            <a:pPr lvl="1"/>
            <a:r>
              <a:rPr lang="fr-FR" b="1" dirty="0" err="1" smtClean="0"/>
              <a:t>Typically</a:t>
            </a:r>
            <a:r>
              <a:rPr lang="fr-FR" b="1" dirty="0" smtClean="0"/>
              <a:t> tester </a:t>
            </a:r>
            <a:r>
              <a:rPr lang="fr-FR" b="1" dirty="0" err="1" smtClean="0"/>
              <a:t>tasks</a:t>
            </a:r>
            <a:r>
              <a:rPr lang="fr-FR" b="1" dirty="0" smtClean="0"/>
              <a:t> </a:t>
            </a:r>
            <a:r>
              <a:rPr lang="fr-FR" b="1" dirty="0" err="1" smtClean="0"/>
              <a:t>may</a:t>
            </a:r>
            <a:r>
              <a:rPr lang="fr-FR" b="1" dirty="0" smtClean="0"/>
              <a:t> </a:t>
            </a:r>
            <a:r>
              <a:rPr lang="fr-FR" b="1" dirty="0" err="1" smtClean="0"/>
              <a:t>include</a:t>
            </a:r>
            <a:endParaRPr lang="fr-FR" b="1" dirty="0" smtClean="0"/>
          </a:p>
          <a:p>
            <a:pPr marL="1143000" lvl="2" indent="-228600"/>
            <a:r>
              <a:rPr lang="fr-FR" sz="1600" dirty="0" err="1" smtClean="0"/>
              <a:t>Review</a:t>
            </a:r>
            <a:r>
              <a:rPr lang="fr-FR" sz="1600" dirty="0" smtClean="0"/>
              <a:t> and </a:t>
            </a:r>
            <a:r>
              <a:rPr lang="fr-FR" sz="1600" dirty="0" err="1" smtClean="0"/>
              <a:t>contribute</a:t>
            </a:r>
            <a:r>
              <a:rPr lang="fr-FR" sz="1600" dirty="0" smtClean="0"/>
              <a:t> to test plan</a:t>
            </a:r>
          </a:p>
          <a:p>
            <a:pPr marL="1143000" lvl="2" indent="-228600"/>
            <a:r>
              <a:rPr lang="fr-FR" sz="1600" dirty="0" err="1" smtClean="0"/>
              <a:t>Analyze</a:t>
            </a:r>
            <a:r>
              <a:rPr lang="fr-FR" sz="1600" dirty="0" smtClean="0"/>
              <a:t>, </a:t>
            </a:r>
            <a:r>
              <a:rPr lang="fr-FR" sz="1600" dirty="0" err="1" smtClean="0"/>
              <a:t>review</a:t>
            </a:r>
            <a:r>
              <a:rPr lang="fr-FR" sz="1600" dirty="0" smtClean="0"/>
              <a:t> and asses user </a:t>
            </a:r>
            <a:r>
              <a:rPr lang="fr-FR" sz="1600" dirty="0" err="1" smtClean="0"/>
              <a:t>requiremenetw</a:t>
            </a:r>
            <a:r>
              <a:rPr lang="fr-FR" sz="1600" dirty="0" smtClean="0"/>
              <a:t>, </a:t>
            </a:r>
            <a:r>
              <a:rPr lang="fr-FR" sz="1600" dirty="0" err="1" smtClean="0"/>
              <a:t>specifications</a:t>
            </a:r>
            <a:r>
              <a:rPr lang="fr-FR" sz="1600" dirty="0" smtClean="0"/>
              <a:t> and </a:t>
            </a:r>
            <a:r>
              <a:rPr lang="fr-FR" sz="1600" dirty="0" err="1" smtClean="0"/>
              <a:t>models</a:t>
            </a:r>
            <a:r>
              <a:rPr lang="fr-FR" sz="1600" dirty="0" smtClean="0"/>
              <a:t> for </a:t>
            </a:r>
            <a:r>
              <a:rPr lang="fr-FR" sz="1600" dirty="0" err="1" smtClean="0"/>
              <a:t>testability</a:t>
            </a:r>
            <a:endParaRPr lang="fr-FR" sz="1600" dirty="0" smtClean="0"/>
          </a:p>
          <a:p>
            <a:pPr marL="1143000" lvl="2" indent="-228600"/>
            <a:r>
              <a:rPr lang="fr-FR" sz="1600" dirty="0" err="1" smtClean="0"/>
              <a:t>Create</a:t>
            </a:r>
            <a:r>
              <a:rPr lang="fr-FR" sz="1600" dirty="0" smtClean="0"/>
              <a:t> test </a:t>
            </a:r>
            <a:r>
              <a:rPr lang="fr-FR" sz="1600" dirty="0" err="1" smtClean="0"/>
              <a:t>specifications</a:t>
            </a:r>
            <a:endParaRPr lang="fr-FR" sz="1600" dirty="0" smtClean="0"/>
          </a:p>
          <a:p>
            <a:pPr marL="1143000" lvl="2" indent="-228600"/>
            <a:r>
              <a:rPr lang="fr-FR" sz="1600" dirty="0" smtClean="0"/>
              <a:t>Set up the test </a:t>
            </a:r>
            <a:r>
              <a:rPr lang="fr-FR" sz="1600" dirty="0" err="1" smtClean="0"/>
              <a:t>environment</a:t>
            </a:r>
            <a:endParaRPr lang="fr-FR" sz="1600" dirty="0" smtClean="0"/>
          </a:p>
          <a:p>
            <a:pPr marL="1143000" lvl="2" indent="-228600"/>
            <a:r>
              <a:rPr lang="fr-FR" sz="1600" dirty="0" err="1" smtClean="0"/>
              <a:t>Prepare</a:t>
            </a:r>
            <a:r>
              <a:rPr lang="fr-FR" sz="1600" dirty="0" smtClean="0"/>
              <a:t> and </a:t>
            </a:r>
            <a:r>
              <a:rPr lang="fr-FR" sz="1600" dirty="0" err="1" smtClean="0"/>
              <a:t>acquire</a:t>
            </a:r>
            <a:r>
              <a:rPr lang="fr-FR" sz="1600" dirty="0" smtClean="0"/>
              <a:t> test data</a:t>
            </a:r>
          </a:p>
          <a:p>
            <a:pPr marL="1143000" lvl="2" indent="-228600"/>
            <a:r>
              <a:rPr lang="fr-FR" sz="1600" dirty="0" err="1" smtClean="0"/>
              <a:t>Implement</a:t>
            </a:r>
            <a:r>
              <a:rPr lang="fr-FR" sz="1600" dirty="0" smtClean="0"/>
              <a:t> tests, </a:t>
            </a:r>
            <a:r>
              <a:rPr lang="fr-FR" sz="1600" dirty="0" err="1" smtClean="0"/>
              <a:t>execute</a:t>
            </a:r>
            <a:r>
              <a:rPr lang="fr-FR" sz="1600" dirty="0" smtClean="0"/>
              <a:t> and log the tests, </a:t>
            </a:r>
            <a:r>
              <a:rPr lang="fr-FR" sz="1600" dirty="0" err="1" smtClean="0"/>
              <a:t>evaluate</a:t>
            </a:r>
            <a:r>
              <a:rPr lang="fr-FR" sz="1600" dirty="0" smtClean="0"/>
              <a:t> the </a:t>
            </a:r>
            <a:r>
              <a:rPr lang="fr-FR" sz="1600" dirty="0" err="1" smtClean="0"/>
              <a:t>results</a:t>
            </a:r>
            <a:r>
              <a:rPr lang="fr-FR" sz="1600" dirty="0" smtClean="0"/>
              <a:t> and document the </a:t>
            </a:r>
            <a:r>
              <a:rPr lang="fr-FR" sz="1600" dirty="0" err="1" smtClean="0"/>
              <a:t>deviations</a:t>
            </a:r>
            <a:r>
              <a:rPr lang="fr-FR" sz="1600" dirty="0" smtClean="0"/>
              <a:t> </a:t>
            </a:r>
            <a:r>
              <a:rPr lang="fr-FR" sz="1600" dirty="0" err="1" smtClean="0"/>
              <a:t>from</a:t>
            </a:r>
            <a:r>
              <a:rPr lang="fr-FR" sz="1600" dirty="0" smtClean="0"/>
              <a:t> </a:t>
            </a:r>
            <a:r>
              <a:rPr lang="fr-FR" sz="1600" dirty="0" err="1" smtClean="0"/>
              <a:t>expected</a:t>
            </a:r>
            <a:r>
              <a:rPr lang="fr-FR" sz="1600" dirty="0" smtClean="0"/>
              <a:t> </a:t>
            </a:r>
            <a:r>
              <a:rPr lang="fr-FR" sz="1600" dirty="0" err="1" smtClean="0"/>
              <a:t>results</a:t>
            </a:r>
            <a:endParaRPr lang="fr-FR" sz="1600" dirty="0" smtClean="0"/>
          </a:p>
          <a:p>
            <a:pPr marL="1143000" lvl="2" indent="-228600"/>
            <a:r>
              <a:rPr lang="fr-FR" sz="1600" dirty="0" err="1" smtClean="0"/>
              <a:t>Review</a:t>
            </a:r>
            <a:r>
              <a:rPr lang="fr-FR" sz="1600" dirty="0" smtClean="0"/>
              <a:t> tests </a:t>
            </a:r>
            <a:r>
              <a:rPr lang="fr-FR" sz="1600" dirty="0" err="1" smtClean="0"/>
              <a:t>developped</a:t>
            </a:r>
            <a:r>
              <a:rPr lang="fr-FR" sz="1600" dirty="0" smtClean="0"/>
              <a:t> by </a:t>
            </a:r>
            <a:r>
              <a:rPr lang="fr-FR" sz="1600" dirty="0" err="1" smtClean="0"/>
              <a:t>other</a:t>
            </a:r>
            <a:endParaRPr lang="fr-FR" sz="1600" dirty="0" smtClean="0"/>
          </a:p>
          <a:p>
            <a:pPr marL="1143000" lvl="2" indent="-228600">
              <a:buFont typeface="Arial" charset="0"/>
              <a:buNone/>
            </a:pPr>
            <a:endParaRPr lang="fr-FR" sz="1600" dirty="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101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dirty="0" smtClean="0"/>
          </a:p>
          <a:p>
            <a:r>
              <a:rPr lang="fr-FR" sz="1800" dirty="0" smtClean="0"/>
              <a:t>Test plan </a:t>
            </a:r>
            <a:r>
              <a:rPr lang="fr-FR" sz="1800" dirty="0" err="1" smtClean="0"/>
              <a:t>is</a:t>
            </a:r>
            <a:r>
              <a:rPr lang="fr-FR" sz="1800" dirty="0" smtClean="0"/>
              <a:t> a </a:t>
            </a:r>
            <a:r>
              <a:rPr lang="fr-FR" sz="1800" dirty="0" err="1" smtClean="0"/>
              <a:t>project</a:t>
            </a:r>
            <a:r>
              <a:rPr lang="fr-FR" sz="1800" dirty="0" smtClean="0"/>
              <a:t> plan for the </a:t>
            </a:r>
            <a:r>
              <a:rPr lang="fr-FR" sz="1800" dirty="0" err="1" smtClean="0"/>
              <a:t>testing</a:t>
            </a:r>
            <a:r>
              <a:rPr lang="fr-FR" sz="1800" dirty="0" smtClean="0"/>
              <a:t> </a:t>
            </a:r>
            <a:r>
              <a:rPr lang="fr-FR" sz="1800" dirty="0" err="1" smtClean="0"/>
              <a:t>work</a:t>
            </a:r>
            <a:r>
              <a:rPr lang="fr-FR" sz="1800" dirty="0" smtClean="0"/>
              <a:t> to </a:t>
            </a:r>
            <a:r>
              <a:rPr lang="fr-FR" sz="1800" dirty="0" err="1" smtClean="0"/>
              <a:t>be</a:t>
            </a:r>
            <a:r>
              <a:rPr lang="fr-FR" sz="1800" dirty="0" smtClean="0"/>
              <a:t> </a:t>
            </a:r>
            <a:r>
              <a:rPr lang="fr-FR" sz="1800" dirty="0" err="1" smtClean="0"/>
              <a:t>done</a:t>
            </a:r>
            <a:endParaRPr lang="fr-FR" sz="1800" dirty="0" smtClean="0"/>
          </a:p>
          <a:p>
            <a:endParaRPr lang="fr-FR" sz="1800" dirty="0" smtClean="0"/>
          </a:p>
          <a:p>
            <a:r>
              <a:rPr lang="fr-FR" sz="1800" dirty="0" err="1" smtClean="0"/>
              <a:t>Why</a:t>
            </a:r>
            <a:r>
              <a:rPr lang="fr-FR" sz="1800" dirty="0" smtClean="0"/>
              <a:t> do </a:t>
            </a:r>
            <a:r>
              <a:rPr lang="fr-FR" sz="1800" dirty="0" err="1" smtClean="0"/>
              <a:t>we</a:t>
            </a:r>
            <a:r>
              <a:rPr lang="fr-FR" sz="1800" dirty="0" smtClean="0"/>
              <a:t> </a:t>
            </a:r>
            <a:r>
              <a:rPr lang="fr-FR" sz="1800" dirty="0" err="1" smtClean="0"/>
              <a:t>write</a:t>
            </a:r>
            <a:r>
              <a:rPr lang="fr-FR" sz="1800" dirty="0" smtClean="0"/>
              <a:t> a test plans?</a:t>
            </a:r>
          </a:p>
          <a:p>
            <a:pPr lvl="1"/>
            <a:r>
              <a:rPr lang="fr-FR" sz="1800" dirty="0" err="1" smtClean="0"/>
              <a:t>Writing</a:t>
            </a:r>
            <a:r>
              <a:rPr lang="fr-FR" sz="1800" dirty="0" smtClean="0"/>
              <a:t> a test </a:t>
            </a:r>
            <a:r>
              <a:rPr lang="fr-FR" sz="1800" dirty="0" err="1" smtClean="0"/>
              <a:t>paln</a:t>
            </a:r>
            <a:r>
              <a:rPr lang="fr-FR" sz="1800" dirty="0" smtClean="0"/>
              <a:t> guides </a:t>
            </a:r>
            <a:r>
              <a:rPr lang="fr-FR" sz="1800" dirty="0" err="1" smtClean="0"/>
              <a:t>our</a:t>
            </a:r>
            <a:r>
              <a:rPr lang="fr-FR" sz="1800" dirty="0" smtClean="0"/>
              <a:t> </a:t>
            </a:r>
            <a:r>
              <a:rPr lang="fr-FR" sz="1800" dirty="0" err="1" smtClean="0"/>
              <a:t>thinking</a:t>
            </a:r>
            <a:endParaRPr lang="fr-FR" sz="1800" dirty="0" smtClean="0"/>
          </a:p>
          <a:p>
            <a:pPr lvl="1"/>
            <a:r>
              <a:rPr lang="fr-FR" sz="1800" dirty="0" smtClean="0"/>
              <a:t>A test plan help us to manage change</a:t>
            </a:r>
          </a:p>
          <a:p>
            <a:pPr lvl="1"/>
            <a:r>
              <a:rPr lang="fr-FR" sz="1800" dirty="0" smtClean="0"/>
              <a:t>A test plan serve as </a:t>
            </a:r>
            <a:r>
              <a:rPr lang="fr-FR" sz="1800" dirty="0" err="1" smtClean="0"/>
              <a:t>vehicles</a:t>
            </a:r>
            <a:r>
              <a:rPr lang="fr-FR" sz="1800" dirty="0" smtClean="0"/>
              <a:t> for </a:t>
            </a:r>
            <a:r>
              <a:rPr lang="fr-FR" sz="1800" dirty="0" err="1" smtClean="0"/>
              <a:t>communicating</a:t>
            </a:r>
            <a:r>
              <a:rPr lang="fr-FR" sz="1800" dirty="0" smtClean="0"/>
              <a:t> </a:t>
            </a:r>
            <a:r>
              <a:rPr lang="fr-FR" sz="1800" dirty="0" err="1" smtClean="0"/>
              <a:t>whith</a:t>
            </a:r>
            <a:r>
              <a:rPr lang="fr-FR" sz="1800" dirty="0" smtClean="0"/>
              <a:t> </a:t>
            </a:r>
            <a:r>
              <a:rPr lang="fr-FR" sz="1800" dirty="0" err="1" smtClean="0"/>
              <a:t>other</a:t>
            </a:r>
            <a:r>
              <a:rPr lang="fr-FR" sz="1800" dirty="0" smtClean="0"/>
              <a:t> </a:t>
            </a:r>
            <a:r>
              <a:rPr lang="fr-FR" sz="1800" dirty="0" err="1" smtClean="0"/>
              <a:t>memebers</a:t>
            </a:r>
            <a:r>
              <a:rPr lang="fr-FR" sz="1800" dirty="0" smtClean="0"/>
              <a:t> of the </a:t>
            </a:r>
            <a:r>
              <a:rPr lang="fr-FR" sz="1800" dirty="0" err="1" smtClean="0"/>
              <a:t>project</a:t>
            </a:r>
            <a:r>
              <a:rPr lang="fr-FR" sz="1800" dirty="0" smtClean="0"/>
              <a:t> team and </a:t>
            </a:r>
            <a:r>
              <a:rPr lang="fr-FR" sz="1800" dirty="0" err="1" smtClean="0"/>
              <a:t>other</a:t>
            </a:r>
            <a:r>
              <a:rPr lang="fr-FR" sz="1800" dirty="0" smtClean="0"/>
              <a:t> </a:t>
            </a:r>
            <a:r>
              <a:rPr lang="fr-FR" sz="1800" dirty="0" err="1" smtClean="0"/>
              <a:t>stakeholders</a:t>
            </a:r>
            <a:endParaRPr lang="fr-FR" sz="1800" dirty="0" smtClean="0"/>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102</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dirty="0">
                <a:solidFill>
                  <a:srgbClr val="000000"/>
                </a:solidFill>
              </a:rPr>
              <a:t>5.2 </a:t>
            </a:r>
            <a:r>
              <a:rPr lang="fr-FR" b="1" dirty="0" smtClean="0">
                <a:solidFill>
                  <a:srgbClr val="000000"/>
                </a:solidFill>
              </a:rPr>
              <a:t>Test planning and estimation</a:t>
            </a:r>
            <a:r>
              <a:rPr lang="fr-FR" b="1" dirty="0">
                <a:solidFill>
                  <a:srgbClr val="000000"/>
                </a:solidFill>
              </a:rPr>
              <a:t/>
            </a:r>
            <a:br>
              <a:rPr lang="fr-FR" b="1" dirty="0">
                <a:solidFill>
                  <a:srgbClr val="000000"/>
                </a:solidFill>
              </a:rPr>
            </a:br>
            <a:r>
              <a:rPr lang="fr-FR" b="1" dirty="0">
                <a:solidFill>
                  <a:srgbClr val="000000"/>
                </a:solidFill>
              </a:rPr>
              <a:t>	</a:t>
            </a:r>
            <a:br>
              <a:rPr lang="fr-FR" b="1" dirty="0">
                <a:solidFill>
                  <a:srgbClr val="000000"/>
                </a:solidFill>
              </a:rPr>
            </a:br>
            <a:endParaRPr lang="en-US" b="1" dirty="0">
              <a:solidFill>
                <a:srgbClr val="000000"/>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dirty="0" smtClean="0"/>
              <a:t>5.2 </a:t>
            </a:r>
            <a:r>
              <a:rPr lang="fr-FR" sz="2400" dirty="0">
                <a:solidFill>
                  <a:srgbClr val="000000"/>
                </a:solidFill>
              </a:rPr>
              <a:t>Test planning and estimation</a:t>
            </a:r>
            <a:r>
              <a:rPr lang="fr-FR" sz="2400" b="0" dirty="0" smtClean="0"/>
              <a:t/>
            </a:r>
            <a:br>
              <a:rPr lang="fr-FR" sz="2400" b="0" dirty="0" smtClean="0"/>
            </a:br>
            <a:endParaRPr lang="fr-FR" sz="2400" dirty="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dirty="0" err="1" smtClean="0"/>
              <a:t>Estimating</a:t>
            </a:r>
            <a:r>
              <a:rPr lang="fr-FR" sz="1800" b="1" dirty="0" smtClean="0"/>
              <a:t> </a:t>
            </a:r>
            <a:r>
              <a:rPr lang="fr-FR" sz="1800" b="1" dirty="0" err="1" smtClean="0"/>
              <a:t>what</a:t>
            </a:r>
            <a:r>
              <a:rPr lang="fr-FR" sz="1800" b="1" dirty="0" smtClean="0"/>
              <a:t> </a:t>
            </a:r>
            <a:r>
              <a:rPr lang="fr-FR" sz="1800" b="1" dirty="0" err="1" smtClean="0"/>
              <a:t>testing</a:t>
            </a:r>
            <a:r>
              <a:rPr lang="fr-FR" sz="1800" b="1" dirty="0" smtClean="0"/>
              <a:t> </a:t>
            </a:r>
            <a:r>
              <a:rPr lang="fr-FR" sz="1800" b="1" dirty="0" err="1" smtClean="0"/>
              <a:t>will</a:t>
            </a:r>
            <a:r>
              <a:rPr lang="fr-FR" sz="1800" b="1" dirty="0" smtClean="0"/>
              <a:t> </a:t>
            </a:r>
            <a:r>
              <a:rPr lang="fr-FR" sz="1800" b="1" dirty="0" err="1" smtClean="0"/>
              <a:t>involve</a:t>
            </a:r>
            <a:endParaRPr lang="fr-FR" sz="1800" b="1" dirty="0" smtClean="0"/>
          </a:p>
          <a:p>
            <a:pPr lvl="1"/>
            <a:r>
              <a:rPr lang="fr-FR" sz="1800" dirty="0" err="1" smtClean="0"/>
              <a:t>We</a:t>
            </a:r>
            <a:r>
              <a:rPr lang="fr-FR" sz="1800" dirty="0" smtClean="0"/>
              <a:t> </a:t>
            </a:r>
            <a:r>
              <a:rPr lang="fr-FR" sz="1800" dirty="0" err="1" smtClean="0"/>
              <a:t>may</a:t>
            </a:r>
            <a:r>
              <a:rPr lang="fr-FR" sz="1800" dirty="0" smtClean="0"/>
              <a:t> </a:t>
            </a:r>
            <a:r>
              <a:rPr lang="fr-FR" sz="1800" dirty="0" err="1" smtClean="0"/>
              <a:t>estimate</a:t>
            </a:r>
            <a:r>
              <a:rPr lang="fr-FR" sz="1800" dirty="0" smtClean="0"/>
              <a:t> </a:t>
            </a:r>
            <a:r>
              <a:rPr lang="fr-FR" sz="1800" dirty="0" err="1" smtClean="0"/>
              <a:t>testing</a:t>
            </a:r>
            <a:r>
              <a:rPr lang="fr-FR" sz="1800" dirty="0" smtClean="0"/>
              <a:t> effort by:</a:t>
            </a:r>
          </a:p>
          <a:p>
            <a:pPr lvl="2"/>
            <a:r>
              <a:rPr lang="fr-FR" sz="1800" dirty="0" smtClean="0"/>
              <a:t>Consulting the people </a:t>
            </a:r>
            <a:r>
              <a:rPr lang="fr-FR" sz="1800" dirty="0" err="1" smtClean="0"/>
              <a:t>who</a:t>
            </a:r>
            <a:r>
              <a:rPr lang="fr-FR" sz="1800" dirty="0" smtClean="0"/>
              <a:t> </a:t>
            </a:r>
            <a:r>
              <a:rPr lang="fr-FR" sz="1800" dirty="0" err="1" smtClean="0"/>
              <a:t>will</a:t>
            </a:r>
            <a:r>
              <a:rPr lang="fr-FR" sz="1800" dirty="0" smtClean="0"/>
              <a:t> do the </a:t>
            </a:r>
            <a:r>
              <a:rPr lang="fr-FR" sz="1800" dirty="0" err="1" smtClean="0"/>
              <a:t>work</a:t>
            </a:r>
            <a:r>
              <a:rPr lang="fr-FR" sz="1800" dirty="0" smtClean="0"/>
              <a:t> and </a:t>
            </a:r>
            <a:r>
              <a:rPr lang="fr-FR" sz="1800" dirty="0" err="1" smtClean="0"/>
              <a:t>other</a:t>
            </a:r>
            <a:r>
              <a:rPr lang="fr-FR" sz="1800" dirty="0" smtClean="0"/>
              <a:t> people </a:t>
            </a:r>
            <a:r>
              <a:rPr lang="fr-FR" sz="1800" dirty="0" err="1" smtClean="0"/>
              <a:t>whith</a:t>
            </a:r>
            <a:r>
              <a:rPr lang="fr-FR" sz="1800" dirty="0" smtClean="0"/>
              <a:t> expertise on the </a:t>
            </a:r>
            <a:r>
              <a:rPr lang="fr-FR" sz="1800" dirty="0" err="1" smtClean="0"/>
              <a:t>tasks</a:t>
            </a:r>
            <a:r>
              <a:rPr lang="fr-FR" sz="1800" dirty="0" smtClean="0"/>
              <a:t> to </a:t>
            </a:r>
            <a:r>
              <a:rPr lang="fr-FR" sz="1800" dirty="0" err="1" smtClean="0"/>
              <a:t>be</a:t>
            </a:r>
            <a:r>
              <a:rPr lang="fr-FR" sz="1800" dirty="0" smtClean="0"/>
              <a:t> </a:t>
            </a:r>
            <a:r>
              <a:rPr lang="fr-FR" sz="1800" dirty="0" err="1" smtClean="0"/>
              <a:t>done</a:t>
            </a:r>
            <a:endParaRPr lang="fr-FR" sz="1800" dirty="0" smtClean="0"/>
          </a:p>
          <a:p>
            <a:pPr lvl="2"/>
            <a:r>
              <a:rPr lang="fr-FR" sz="1800" dirty="0" err="1" smtClean="0"/>
              <a:t>Analyze</a:t>
            </a:r>
            <a:r>
              <a:rPr lang="fr-FR" sz="1800" dirty="0" smtClean="0"/>
              <a:t> </a:t>
            </a:r>
            <a:r>
              <a:rPr lang="fr-FR" sz="1800" dirty="0" err="1" smtClean="0"/>
              <a:t>metrics</a:t>
            </a:r>
            <a:r>
              <a:rPr lang="fr-FR" sz="1800" dirty="0" smtClean="0"/>
              <a:t> </a:t>
            </a:r>
            <a:r>
              <a:rPr lang="fr-FR" sz="1800" dirty="0" err="1" smtClean="0"/>
              <a:t>from</a:t>
            </a:r>
            <a:r>
              <a:rPr lang="fr-FR" sz="1800" dirty="0" smtClean="0"/>
              <a:t> </a:t>
            </a:r>
            <a:r>
              <a:rPr lang="fr-FR" sz="1800" dirty="0" err="1" smtClean="0"/>
              <a:t>past</a:t>
            </a:r>
            <a:r>
              <a:rPr lang="fr-FR" sz="1800" dirty="0" smtClean="0"/>
              <a:t> </a:t>
            </a:r>
            <a:r>
              <a:rPr lang="fr-FR" sz="1800" dirty="0" err="1" smtClean="0"/>
              <a:t>projects</a:t>
            </a:r>
            <a:endParaRPr lang="fr-FR" sz="1800" dirty="0" smtClean="0"/>
          </a:p>
          <a:p>
            <a:pPr lvl="2"/>
            <a:r>
              <a:rPr lang="fr-FR" sz="1800" dirty="0" smtClean="0"/>
              <a:t>Use a </a:t>
            </a:r>
            <a:r>
              <a:rPr lang="fr-FR" sz="1800" dirty="0" err="1" smtClean="0"/>
              <a:t>sophisticated</a:t>
            </a:r>
            <a:r>
              <a:rPr lang="fr-FR" sz="1800" dirty="0" smtClean="0"/>
              <a:t> </a:t>
            </a:r>
            <a:r>
              <a:rPr lang="fr-FR" sz="1800" dirty="0" err="1" smtClean="0"/>
              <a:t>approaches</a:t>
            </a:r>
            <a:r>
              <a:rPr lang="fr-FR" sz="1800" dirty="0" smtClean="0"/>
              <a:t> </a:t>
            </a:r>
            <a:r>
              <a:rPr lang="fr-FR" sz="1800" dirty="0" err="1" smtClean="0"/>
              <a:t>such</a:t>
            </a:r>
            <a:r>
              <a:rPr lang="fr-FR" sz="1800" dirty="0" smtClean="0"/>
              <a:t> as TAP (test point </a:t>
            </a:r>
            <a:r>
              <a:rPr lang="fr-FR" sz="1800" dirty="0" err="1" smtClean="0"/>
              <a:t>analysis</a:t>
            </a:r>
            <a:r>
              <a:rPr lang="fr-FR" sz="1800" dirty="0" smtClean="0"/>
              <a:t>)</a:t>
            </a:r>
          </a:p>
          <a:p>
            <a:pPr lvl="1"/>
            <a:r>
              <a:rPr lang="fr-FR" sz="1800" dirty="0" smtClean="0"/>
              <a:t>There are </a:t>
            </a:r>
            <a:r>
              <a:rPr lang="fr-FR" sz="1800" dirty="0" err="1" smtClean="0"/>
              <a:t>three</a:t>
            </a:r>
            <a:r>
              <a:rPr lang="fr-FR" sz="1800" dirty="0" smtClean="0"/>
              <a:t> </a:t>
            </a:r>
            <a:r>
              <a:rPr lang="fr-FR" sz="1800" dirty="0" err="1" smtClean="0"/>
              <a:t>factors</a:t>
            </a:r>
            <a:r>
              <a:rPr lang="fr-FR" sz="1800" dirty="0" smtClean="0"/>
              <a:t> </a:t>
            </a:r>
            <a:r>
              <a:rPr lang="fr-FR" sz="1800" dirty="0" err="1" smtClean="0"/>
              <a:t>that</a:t>
            </a:r>
            <a:r>
              <a:rPr lang="fr-FR" sz="1800" dirty="0" smtClean="0"/>
              <a:t> </a:t>
            </a:r>
            <a:r>
              <a:rPr lang="fr-FR" sz="1800" dirty="0" err="1" smtClean="0"/>
              <a:t>might</a:t>
            </a:r>
            <a:r>
              <a:rPr lang="fr-FR" sz="1800" dirty="0" smtClean="0"/>
              <a:t> impact the test effort:</a:t>
            </a:r>
          </a:p>
          <a:p>
            <a:pPr lvl="2"/>
            <a:r>
              <a:rPr lang="fr-FR" sz="1800" dirty="0" smtClean="0"/>
              <a:t>Product (</a:t>
            </a:r>
            <a:r>
              <a:rPr lang="fr-FR" sz="1800" dirty="0" err="1" smtClean="0"/>
              <a:t>project</a:t>
            </a:r>
            <a:r>
              <a:rPr lang="fr-FR" sz="1800" dirty="0" smtClean="0"/>
              <a:t> documentation, </a:t>
            </a:r>
            <a:r>
              <a:rPr lang="fr-FR" sz="1800" dirty="0" err="1" smtClean="0"/>
              <a:t>complexity</a:t>
            </a:r>
            <a:r>
              <a:rPr lang="fr-FR" sz="1800" dirty="0" smtClean="0"/>
              <a:t>, …)</a:t>
            </a:r>
          </a:p>
          <a:p>
            <a:pPr lvl="2"/>
            <a:r>
              <a:rPr lang="fr-FR" sz="1800" dirty="0" err="1" smtClean="0"/>
              <a:t>Process</a:t>
            </a:r>
            <a:r>
              <a:rPr lang="fr-FR" sz="1800" dirty="0" smtClean="0"/>
              <a:t> (</a:t>
            </a:r>
            <a:r>
              <a:rPr lang="fr-FR" sz="1800" dirty="0" err="1" smtClean="0"/>
              <a:t>availability</a:t>
            </a:r>
            <a:r>
              <a:rPr lang="fr-FR" sz="1800" dirty="0" smtClean="0"/>
              <a:t> of test </a:t>
            </a:r>
            <a:r>
              <a:rPr lang="fr-FR" sz="1800" dirty="0" err="1" smtClean="0"/>
              <a:t>tools</a:t>
            </a:r>
            <a:r>
              <a:rPr lang="fr-FR" sz="1800" dirty="0" smtClean="0"/>
              <a:t>, the life cycle </a:t>
            </a:r>
            <a:r>
              <a:rPr lang="fr-FR" sz="1800" dirty="0" err="1" smtClean="0"/>
              <a:t>adopted</a:t>
            </a:r>
            <a:r>
              <a:rPr lang="fr-FR" sz="1800" dirty="0" smtClean="0"/>
              <a:t>, ressources,…)</a:t>
            </a:r>
          </a:p>
          <a:p>
            <a:pPr lvl="2"/>
            <a:r>
              <a:rPr lang="fr-FR" sz="1800" dirty="0" smtClean="0"/>
              <a:t>The </a:t>
            </a:r>
            <a:r>
              <a:rPr lang="fr-FR" sz="1800" dirty="0" err="1" smtClean="0"/>
              <a:t>result</a:t>
            </a:r>
            <a:r>
              <a:rPr lang="fr-FR" sz="1800" dirty="0" smtClean="0"/>
              <a:t> of </a:t>
            </a:r>
            <a:r>
              <a:rPr lang="fr-FR" sz="1800" dirty="0" err="1" smtClean="0"/>
              <a:t>testing</a:t>
            </a:r>
            <a:endParaRPr lang="fr-FR" sz="1800" dirty="0" smtClean="0"/>
          </a:p>
          <a:p>
            <a:pPr lvl="2"/>
            <a:endParaRPr lang="fr-FR" sz="1800" dirty="0" smtClean="0"/>
          </a:p>
          <a:p>
            <a:pPr lvl="1"/>
            <a:endParaRPr lang="fr-FR" sz="1600" dirty="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103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dirty="0" smtClean="0"/>
              <a:t>5.3 </a:t>
            </a:r>
            <a:r>
              <a:rPr lang="fr-FR" sz="2400" dirty="0"/>
              <a:t>Test </a:t>
            </a:r>
            <a:r>
              <a:rPr lang="fr-FR" sz="2400" dirty="0" err="1"/>
              <a:t>progress</a:t>
            </a:r>
            <a:r>
              <a:rPr lang="fr-FR" sz="2400" dirty="0"/>
              <a:t> monitoring and control</a:t>
            </a:r>
          </a:p>
        </p:txBody>
      </p:sp>
      <p:sp>
        <p:nvSpPr>
          <p:cNvPr id="168962" name="Espace réservé du contenu 2"/>
          <p:cNvSpPr>
            <a:spLocks noGrp="1"/>
          </p:cNvSpPr>
          <p:nvPr>
            <p:ph idx="4294967295"/>
          </p:nvPr>
        </p:nvSpPr>
        <p:spPr>
          <a:xfrm>
            <a:off x="107950" y="908050"/>
            <a:ext cx="8856663" cy="5221288"/>
          </a:xfrm>
        </p:spPr>
        <p:txBody>
          <a:bodyPr/>
          <a:lstStyle/>
          <a:p>
            <a:r>
              <a:rPr lang="fr-FR" sz="1800" dirty="0"/>
              <a:t>Test monitoring </a:t>
            </a:r>
            <a:r>
              <a:rPr lang="fr-FR" sz="1800" dirty="0" err="1" smtClean="0"/>
              <a:t>can</a:t>
            </a:r>
            <a:r>
              <a:rPr lang="fr-FR" sz="1800" dirty="0" smtClean="0"/>
              <a:t> serve </a:t>
            </a:r>
            <a:r>
              <a:rPr lang="fr-FR" sz="1800" dirty="0" err="1" smtClean="0"/>
              <a:t>various</a:t>
            </a:r>
            <a:r>
              <a:rPr lang="fr-FR" sz="1800" dirty="0" smtClean="0"/>
              <a:t> </a:t>
            </a:r>
            <a:r>
              <a:rPr lang="fr-FR" sz="1800" dirty="0" err="1" smtClean="0"/>
              <a:t>purpose</a:t>
            </a:r>
            <a:r>
              <a:rPr lang="fr-FR" sz="1800" dirty="0" smtClean="0"/>
              <a:t> </a:t>
            </a:r>
            <a:r>
              <a:rPr lang="fr-FR" sz="1800" dirty="0" err="1" smtClean="0"/>
              <a:t>during</a:t>
            </a:r>
            <a:r>
              <a:rPr lang="fr-FR" sz="1800" dirty="0" smtClean="0"/>
              <a:t> the </a:t>
            </a:r>
            <a:r>
              <a:rPr lang="fr-FR" sz="1800" dirty="0" err="1" smtClean="0"/>
              <a:t>project</a:t>
            </a:r>
            <a:r>
              <a:rPr lang="fr-FR" sz="1800" dirty="0" smtClean="0"/>
              <a:t>, </a:t>
            </a:r>
            <a:r>
              <a:rPr lang="fr-FR" sz="1800" dirty="0" err="1" smtClean="0"/>
              <a:t>including</a:t>
            </a:r>
            <a:r>
              <a:rPr lang="fr-FR" sz="1800" dirty="0" smtClean="0"/>
              <a:t> the </a:t>
            </a:r>
            <a:r>
              <a:rPr lang="fr-FR" sz="1800" dirty="0" err="1" smtClean="0"/>
              <a:t>following</a:t>
            </a:r>
            <a:r>
              <a:rPr lang="fr-FR" sz="1800" dirty="0" smtClean="0"/>
              <a:t>:</a:t>
            </a:r>
            <a:endParaRPr lang="fr-FR" sz="1800" dirty="0"/>
          </a:p>
          <a:p>
            <a:pPr lvl="1"/>
            <a:r>
              <a:rPr lang="fr-FR" sz="1600" dirty="0" err="1" smtClean="0"/>
              <a:t>Give</a:t>
            </a:r>
            <a:r>
              <a:rPr lang="fr-FR" sz="1600" dirty="0" smtClean="0"/>
              <a:t> the test team and the test manager feedbacks on how the </a:t>
            </a:r>
            <a:r>
              <a:rPr lang="fr-FR" sz="1600" dirty="0" err="1" smtClean="0"/>
              <a:t>testing</a:t>
            </a:r>
            <a:r>
              <a:rPr lang="fr-FR" sz="1600" dirty="0" smtClean="0"/>
              <a:t> </a:t>
            </a:r>
            <a:r>
              <a:rPr lang="fr-FR" sz="1600" dirty="0" err="1" smtClean="0"/>
              <a:t>work</a:t>
            </a:r>
            <a:r>
              <a:rPr lang="fr-FR" sz="1600" dirty="0" smtClean="0"/>
              <a:t> </a:t>
            </a:r>
            <a:r>
              <a:rPr lang="fr-FR" sz="1600" dirty="0" err="1" smtClean="0"/>
              <a:t>is</a:t>
            </a:r>
            <a:r>
              <a:rPr lang="fr-FR" sz="1600" dirty="0" smtClean="0"/>
              <a:t> </a:t>
            </a:r>
            <a:r>
              <a:rPr lang="fr-FR" sz="1600" dirty="0" err="1" smtClean="0"/>
              <a:t>going</a:t>
            </a:r>
            <a:endParaRPr lang="fr-FR" sz="1600" dirty="0" smtClean="0"/>
          </a:p>
          <a:p>
            <a:pPr lvl="1"/>
            <a:r>
              <a:rPr lang="fr-FR" sz="1600" dirty="0" err="1" smtClean="0"/>
              <a:t>Provid</a:t>
            </a:r>
            <a:r>
              <a:rPr lang="fr-FR" sz="1600" dirty="0" smtClean="0"/>
              <a:t> </a:t>
            </a:r>
            <a:r>
              <a:rPr lang="fr-FR" sz="1600" dirty="0" err="1" smtClean="0"/>
              <a:t>ethe</a:t>
            </a:r>
            <a:r>
              <a:rPr lang="fr-FR" sz="1600" dirty="0" smtClean="0"/>
              <a:t> </a:t>
            </a:r>
            <a:r>
              <a:rPr lang="fr-FR" sz="1600" dirty="0" err="1" smtClean="0"/>
              <a:t>project</a:t>
            </a:r>
            <a:r>
              <a:rPr lang="fr-FR" sz="1600" dirty="0" smtClean="0"/>
              <a:t> team </a:t>
            </a:r>
            <a:r>
              <a:rPr lang="fr-FR" sz="1600" dirty="0" err="1" smtClean="0"/>
              <a:t>with</a:t>
            </a:r>
            <a:r>
              <a:rPr lang="fr-FR" sz="1600" dirty="0" smtClean="0"/>
              <a:t> </a:t>
            </a:r>
            <a:r>
              <a:rPr lang="fr-FR" sz="1600" dirty="0" err="1" smtClean="0"/>
              <a:t>visibility</a:t>
            </a:r>
            <a:r>
              <a:rPr lang="fr-FR" sz="1600" dirty="0" smtClean="0"/>
              <a:t> about the test </a:t>
            </a:r>
            <a:r>
              <a:rPr lang="fr-FR" sz="1600" dirty="0" err="1" smtClean="0"/>
              <a:t>results</a:t>
            </a:r>
            <a:endParaRPr lang="fr-FR" sz="1600" dirty="0" smtClean="0"/>
          </a:p>
          <a:p>
            <a:pPr lvl="1"/>
            <a:r>
              <a:rPr lang="fr-FR" sz="1600" dirty="0" err="1" smtClean="0"/>
              <a:t>Measure</a:t>
            </a:r>
            <a:r>
              <a:rPr lang="fr-FR" sz="1600" dirty="0" smtClean="0"/>
              <a:t> the </a:t>
            </a:r>
            <a:r>
              <a:rPr lang="fr-FR" sz="1600" dirty="0" err="1" smtClean="0"/>
              <a:t>status</a:t>
            </a:r>
            <a:r>
              <a:rPr lang="fr-FR" sz="1600" dirty="0" smtClean="0"/>
              <a:t> of </a:t>
            </a:r>
            <a:r>
              <a:rPr lang="fr-FR" sz="1600" dirty="0" err="1" smtClean="0"/>
              <a:t>teh</a:t>
            </a:r>
            <a:r>
              <a:rPr lang="fr-FR" sz="1600" dirty="0" smtClean="0"/>
              <a:t> </a:t>
            </a:r>
            <a:r>
              <a:rPr lang="fr-FR" sz="1600" dirty="0" err="1" smtClean="0"/>
              <a:t>testing</a:t>
            </a:r>
            <a:r>
              <a:rPr lang="fr-FR" sz="1600" dirty="0" smtClean="0"/>
              <a:t>, test </a:t>
            </a:r>
            <a:r>
              <a:rPr lang="fr-FR" sz="1600" dirty="0" err="1" smtClean="0"/>
              <a:t>coverage</a:t>
            </a:r>
            <a:r>
              <a:rPr lang="fr-FR" sz="1600" dirty="0" smtClean="0"/>
              <a:t> and test items </a:t>
            </a:r>
            <a:r>
              <a:rPr lang="fr-FR" sz="1600" dirty="0" err="1" smtClean="0"/>
              <a:t>against</a:t>
            </a:r>
            <a:r>
              <a:rPr lang="fr-FR" sz="1600" dirty="0" smtClean="0"/>
              <a:t> the </a:t>
            </a:r>
            <a:r>
              <a:rPr lang="fr-FR" sz="1600" dirty="0" err="1" smtClean="0"/>
              <a:t>exist</a:t>
            </a:r>
            <a:r>
              <a:rPr lang="fr-FR" sz="1600" dirty="0" smtClean="0"/>
              <a:t> </a:t>
            </a:r>
            <a:r>
              <a:rPr lang="fr-FR" sz="1600" dirty="0" err="1" smtClean="0"/>
              <a:t>criteria</a:t>
            </a:r>
            <a:r>
              <a:rPr lang="fr-FR" sz="1600" dirty="0" smtClean="0"/>
              <a:t> to </a:t>
            </a:r>
            <a:r>
              <a:rPr lang="fr-FR" sz="1600" dirty="0" err="1" smtClean="0"/>
              <a:t>determine</a:t>
            </a:r>
            <a:r>
              <a:rPr lang="fr-FR" sz="1600" dirty="0" smtClean="0"/>
              <a:t> </a:t>
            </a:r>
            <a:r>
              <a:rPr lang="fr-FR" sz="1600" dirty="0" err="1" smtClean="0"/>
              <a:t>whether</a:t>
            </a:r>
            <a:r>
              <a:rPr lang="fr-FR" sz="1600" dirty="0" smtClean="0"/>
              <a:t> the test </a:t>
            </a:r>
            <a:r>
              <a:rPr lang="fr-FR" sz="1600" dirty="0" err="1" smtClean="0"/>
              <a:t>work</a:t>
            </a:r>
            <a:r>
              <a:rPr lang="fr-FR" sz="1600" dirty="0" smtClean="0"/>
              <a:t> </a:t>
            </a:r>
            <a:r>
              <a:rPr lang="fr-FR" sz="1600" dirty="0" err="1" smtClean="0"/>
              <a:t>is</a:t>
            </a:r>
            <a:r>
              <a:rPr lang="fr-FR" sz="1600" dirty="0" smtClean="0"/>
              <a:t> </a:t>
            </a:r>
            <a:r>
              <a:rPr lang="fr-FR" sz="1600" dirty="0" err="1" smtClean="0"/>
              <a:t>done</a:t>
            </a:r>
            <a:endParaRPr lang="fr-FR" sz="1600" dirty="0" smtClean="0"/>
          </a:p>
          <a:p>
            <a:pPr lvl="1"/>
            <a:r>
              <a:rPr lang="fr-FR" sz="1600" dirty="0" err="1" smtClean="0"/>
              <a:t>Gather</a:t>
            </a:r>
            <a:r>
              <a:rPr lang="fr-FR" sz="1600" dirty="0" smtClean="0"/>
              <a:t> data for use in </a:t>
            </a:r>
            <a:r>
              <a:rPr lang="fr-FR" sz="1600" dirty="0" err="1" smtClean="0"/>
              <a:t>estimating</a:t>
            </a:r>
            <a:r>
              <a:rPr lang="fr-FR" sz="1600" dirty="0" smtClean="0"/>
              <a:t> future test efforts</a:t>
            </a:r>
            <a:endParaRPr lang="fr-FR" sz="1600" dirty="0"/>
          </a:p>
          <a:p>
            <a:r>
              <a:rPr lang="fr-FR" sz="1600" dirty="0" smtClean="0"/>
              <a:t>Test </a:t>
            </a:r>
            <a:r>
              <a:rPr lang="fr-FR" sz="1600" dirty="0" err="1" smtClean="0"/>
              <a:t>reporting</a:t>
            </a:r>
            <a:r>
              <a:rPr lang="fr-FR" sz="1600" dirty="0" smtClean="0"/>
              <a:t> </a:t>
            </a:r>
            <a:r>
              <a:rPr lang="fr-FR" sz="1600" dirty="0" err="1" smtClean="0"/>
              <a:t>is</a:t>
            </a:r>
            <a:r>
              <a:rPr lang="fr-FR" sz="1600" dirty="0" smtClean="0"/>
              <a:t> </a:t>
            </a:r>
            <a:r>
              <a:rPr lang="fr-FR" sz="1600" dirty="0" err="1" smtClean="0"/>
              <a:t>often</a:t>
            </a:r>
            <a:r>
              <a:rPr lang="fr-FR" sz="1600" dirty="0" smtClean="0"/>
              <a:t> about </a:t>
            </a:r>
            <a:r>
              <a:rPr lang="fr-FR" sz="1600" dirty="0" err="1" smtClean="0"/>
              <a:t>enlightening</a:t>
            </a:r>
            <a:r>
              <a:rPr lang="fr-FR" sz="1600" dirty="0" smtClean="0"/>
              <a:t> and </a:t>
            </a:r>
            <a:r>
              <a:rPr lang="fr-FR" sz="1600" dirty="0" err="1" smtClean="0"/>
              <a:t>influencing</a:t>
            </a:r>
            <a:r>
              <a:rPr lang="fr-FR" sz="1600" dirty="0" smtClean="0"/>
              <a:t> </a:t>
            </a:r>
            <a:r>
              <a:rPr lang="fr-FR" sz="1600" dirty="0" err="1" smtClean="0"/>
              <a:t>project</a:t>
            </a:r>
            <a:r>
              <a:rPr lang="fr-FR" sz="1600" dirty="0" smtClean="0"/>
              <a:t> </a:t>
            </a:r>
            <a:r>
              <a:rPr lang="fr-FR" sz="1600" dirty="0" err="1" smtClean="0"/>
              <a:t>stakeholders</a:t>
            </a:r>
            <a:r>
              <a:rPr lang="fr-FR" sz="1600" dirty="0" smtClean="0"/>
              <a:t> by </a:t>
            </a:r>
            <a:r>
              <a:rPr lang="fr-FR" sz="1600" dirty="0" err="1" smtClean="0"/>
              <a:t>analyzing</a:t>
            </a:r>
            <a:r>
              <a:rPr lang="fr-FR" sz="1600" dirty="0" smtClean="0"/>
              <a:t> the information and </a:t>
            </a:r>
            <a:r>
              <a:rPr lang="fr-FR" sz="1600" dirty="0" err="1" smtClean="0"/>
              <a:t>metrics</a:t>
            </a:r>
            <a:r>
              <a:rPr lang="fr-FR" sz="1600" dirty="0" smtClean="0"/>
              <a:t> </a:t>
            </a:r>
            <a:r>
              <a:rPr lang="fr-FR" sz="1600" dirty="0" err="1" smtClean="0"/>
              <a:t>available</a:t>
            </a:r>
            <a:r>
              <a:rPr lang="fr-FR" sz="1600" dirty="0" smtClean="0"/>
              <a:t> to support conclusion, </a:t>
            </a:r>
            <a:r>
              <a:rPr lang="fr-FR" sz="1600" dirty="0" err="1" smtClean="0"/>
              <a:t>recomendation</a:t>
            </a:r>
            <a:r>
              <a:rPr lang="fr-FR" sz="1600" dirty="0" smtClean="0"/>
              <a:t> and </a:t>
            </a:r>
            <a:r>
              <a:rPr lang="fr-FR" sz="1600" dirty="0" err="1" smtClean="0"/>
              <a:t>decission</a:t>
            </a:r>
            <a:endParaRPr lang="fr-FR" sz="1600" dirty="0" smtClean="0"/>
          </a:p>
          <a:p>
            <a:r>
              <a:rPr lang="fr-FR" sz="1600" dirty="0" smtClean="0"/>
              <a:t>Test control </a:t>
            </a:r>
            <a:r>
              <a:rPr lang="fr-FR" sz="1600" dirty="0" err="1" smtClean="0"/>
              <a:t>is</a:t>
            </a:r>
            <a:r>
              <a:rPr lang="fr-FR" sz="1600" dirty="0" smtClean="0"/>
              <a:t> about </a:t>
            </a:r>
            <a:r>
              <a:rPr lang="fr-FR" sz="1600" dirty="0" err="1" smtClean="0"/>
              <a:t>guiding</a:t>
            </a:r>
            <a:r>
              <a:rPr lang="fr-FR" sz="1600" dirty="0" smtClean="0"/>
              <a:t> and corrective actions to </a:t>
            </a:r>
            <a:r>
              <a:rPr lang="fr-FR" sz="1600" dirty="0" err="1" smtClean="0"/>
              <a:t>try</a:t>
            </a:r>
            <a:r>
              <a:rPr lang="fr-FR" sz="1600" dirty="0" smtClean="0"/>
              <a:t> to </a:t>
            </a:r>
            <a:r>
              <a:rPr lang="fr-FR" sz="1600" dirty="0" err="1" smtClean="0"/>
              <a:t>acheive</a:t>
            </a:r>
            <a:r>
              <a:rPr lang="fr-FR" sz="1600" dirty="0" smtClean="0"/>
              <a:t> the best possible the </a:t>
            </a:r>
            <a:r>
              <a:rPr lang="fr-FR" sz="1600" dirty="0" err="1" smtClean="0"/>
              <a:t>outcome</a:t>
            </a:r>
            <a:r>
              <a:rPr lang="fr-FR" sz="1600" dirty="0" smtClean="0"/>
              <a:t> for the </a:t>
            </a:r>
            <a:r>
              <a:rPr lang="fr-FR" sz="1600" dirty="0" err="1" smtClean="0"/>
              <a:t>project</a:t>
            </a:r>
            <a:endParaRPr lang="fr-FR" sz="1600" dirty="0" smtClean="0"/>
          </a:p>
          <a:p>
            <a:endParaRPr lang="fr-FR" sz="1600" dirty="0" smtClean="0"/>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104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dirty="0" smtClean="0"/>
              <a:t>5.4 Configuration management</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dirty="0" smtClean="0"/>
          </a:p>
          <a:p>
            <a:pPr marL="0" indent="0"/>
            <a:endParaRPr lang="fr-FR" sz="1800" dirty="0" smtClean="0"/>
          </a:p>
          <a:p>
            <a:pPr marL="0" indent="0"/>
            <a:endParaRPr lang="fr-FR" sz="1800" dirty="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105</a:t>
            </a:fld>
            <a:endParaRPr lang="en-US" sz="1200" b="1">
              <a:solidFill>
                <a:srgbClr val="898989"/>
              </a:solidFill>
            </a:endParaRPr>
          </a:p>
        </p:txBody>
      </p:sp>
      <p:sp>
        <p:nvSpPr>
          <p:cNvPr id="6" name="Espace réservé du contenu 2"/>
          <p:cNvSpPr txBox="1">
            <a:spLocks/>
          </p:cNvSpPr>
          <p:nvPr/>
        </p:nvSpPr>
        <p:spPr bwMode="auto">
          <a:xfrm>
            <a:off x="107950" y="908050"/>
            <a:ext cx="8856663" cy="5221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dirty="0" smtClean="0"/>
              <a:t>The </a:t>
            </a:r>
            <a:r>
              <a:rPr lang="fr-FR" sz="1600" dirty="0" err="1" smtClean="0"/>
              <a:t>purpose</a:t>
            </a:r>
            <a:r>
              <a:rPr lang="fr-FR" sz="1600" dirty="0" smtClean="0"/>
              <a:t> of the configuration management </a:t>
            </a:r>
            <a:r>
              <a:rPr lang="fr-FR" sz="1600" dirty="0" err="1" smtClean="0"/>
              <a:t>is</a:t>
            </a:r>
            <a:r>
              <a:rPr lang="fr-FR" sz="1600" dirty="0" smtClean="0"/>
              <a:t> to </a:t>
            </a:r>
            <a:r>
              <a:rPr lang="fr-FR" sz="1600" dirty="0" err="1" smtClean="0"/>
              <a:t>establish</a:t>
            </a:r>
            <a:r>
              <a:rPr lang="fr-FR" sz="1600" dirty="0" smtClean="0"/>
              <a:t> and </a:t>
            </a:r>
            <a:r>
              <a:rPr lang="fr-FR" sz="1600" dirty="0" err="1" smtClean="0"/>
              <a:t>maintain</a:t>
            </a:r>
            <a:r>
              <a:rPr lang="fr-FR" sz="1600" dirty="0" smtClean="0"/>
              <a:t> the </a:t>
            </a:r>
            <a:r>
              <a:rPr lang="fr-FR" sz="1600" dirty="0" err="1" smtClean="0"/>
              <a:t>integrity</a:t>
            </a:r>
            <a:r>
              <a:rPr lang="fr-FR" sz="1600" dirty="0" smtClean="0"/>
              <a:t> of the </a:t>
            </a:r>
            <a:r>
              <a:rPr lang="fr-FR" sz="1600" dirty="0" err="1" smtClean="0"/>
              <a:t>products</a:t>
            </a:r>
            <a:r>
              <a:rPr lang="fr-FR" sz="1600" dirty="0" smtClean="0"/>
              <a:t> of the software or system </a:t>
            </a:r>
            <a:r>
              <a:rPr lang="fr-FR" sz="1600" dirty="0" err="1" smtClean="0"/>
              <a:t>through</a:t>
            </a:r>
            <a:r>
              <a:rPr lang="fr-FR" sz="1600" dirty="0" smtClean="0"/>
              <a:t> the </a:t>
            </a:r>
            <a:r>
              <a:rPr lang="fr-FR" sz="1600" dirty="0" err="1" smtClean="0"/>
              <a:t>project</a:t>
            </a:r>
            <a:r>
              <a:rPr lang="fr-FR" sz="1600" dirty="0" smtClean="0"/>
              <a:t> and </a:t>
            </a:r>
            <a:r>
              <a:rPr lang="fr-FR" sz="1600" dirty="0" err="1" smtClean="0"/>
              <a:t>product</a:t>
            </a:r>
            <a:r>
              <a:rPr lang="fr-FR" sz="1600" dirty="0" smtClean="0"/>
              <a:t> life cycle</a:t>
            </a:r>
          </a:p>
          <a:p>
            <a:r>
              <a:rPr lang="fr-FR" sz="1600" dirty="0" smtClean="0"/>
              <a:t>The test configuration </a:t>
            </a:r>
            <a:r>
              <a:rPr lang="fr-FR" sz="1600" dirty="0" err="1" smtClean="0"/>
              <a:t>manaement</a:t>
            </a:r>
            <a:r>
              <a:rPr lang="fr-FR" sz="1600" dirty="0" smtClean="0"/>
              <a:t> </a:t>
            </a:r>
            <a:r>
              <a:rPr lang="fr-FR" sz="1600" dirty="0" err="1" smtClean="0"/>
              <a:t>may</a:t>
            </a:r>
            <a:r>
              <a:rPr lang="fr-FR" sz="1600" dirty="0" smtClean="0"/>
              <a:t> </a:t>
            </a:r>
            <a:r>
              <a:rPr lang="fr-FR" sz="1600" dirty="0" err="1" smtClean="0"/>
              <a:t>involves</a:t>
            </a:r>
            <a:r>
              <a:rPr lang="fr-FR" sz="1600" dirty="0" smtClean="0"/>
              <a:t>:</a:t>
            </a:r>
          </a:p>
          <a:p>
            <a:pPr lvl="1"/>
            <a:r>
              <a:rPr lang="fr-FR" sz="1600" dirty="0" smtClean="0"/>
              <a:t>All items are </a:t>
            </a:r>
            <a:r>
              <a:rPr lang="fr-FR" sz="1600" dirty="0" err="1" smtClean="0"/>
              <a:t>identified</a:t>
            </a:r>
            <a:r>
              <a:rPr lang="fr-FR" sz="1600" dirty="0" smtClean="0"/>
              <a:t>, version </a:t>
            </a:r>
            <a:r>
              <a:rPr lang="fr-FR" sz="1600" dirty="0" err="1" smtClean="0"/>
              <a:t>controlled</a:t>
            </a:r>
            <a:r>
              <a:rPr lang="fr-FR" sz="1600" dirty="0" smtClean="0"/>
              <a:t>, </a:t>
            </a:r>
            <a:r>
              <a:rPr lang="fr-FR" sz="1600" dirty="0" err="1" smtClean="0"/>
              <a:t>tracked</a:t>
            </a:r>
            <a:r>
              <a:rPr lang="fr-FR" sz="1600" dirty="0" smtClean="0"/>
              <a:t> for changes, </a:t>
            </a:r>
            <a:r>
              <a:rPr lang="fr-FR" sz="1600" dirty="0" err="1" smtClean="0"/>
              <a:t>related</a:t>
            </a:r>
            <a:r>
              <a:rPr lang="fr-FR" sz="1600" dirty="0" smtClean="0"/>
              <a:t> to </a:t>
            </a:r>
            <a:r>
              <a:rPr lang="fr-FR" sz="1600" dirty="0" err="1" smtClean="0"/>
              <a:t>each</a:t>
            </a:r>
            <a:r>
              <a:rPr lang="fr-FR" sz="1600" dirty="0" smtClean="0"/>
              <a:t> </a:t>
            </a:r>
            <a:r>
              <a:rPr lang="fr-FR" sz="1600" dirty="0" err="1" smtClean="0"/>
              <a:t>other</a:t>
            </a:r>
            <a:r>
              <a:rPr lang="fr-FR" sz="1600" dirty="0" smtClean="0"/>
              <a:t> and </a:t>
            </a:r>
            <a:r>
              <a:rPr lang="fr-FR" sz="1600" dirty="0" err="1" smtClean="0"/>
              <a:t>related</a:t>
            </a:r>
            <a:r>
              <a:rPr lang="fr-FR" sz="1600" dirty="0" smtClean="0"/>
              <a:t> to </a:t>
            </a:r>
            <a:r>
              <a:rPr lang="fr-FR" sz="1600" dirty="0" err="1" smtClean="0"/>
              <a:t>developement</a:t>
            </a:r>
            <a:r>
              <a:rPr lang="fr-FR" sz="1600" dirty="0" smtClean="0"/>
              <a:t> </a:t>
            </a:r>
            <a:r>
              <a:rPr lang="fr-FR" sz="1600" dirty="0" err="1" smtClean="0"/>
              <a:t>ites</a:t>
            </a:r>
            <a:r>
              <a:rPr lang="fr-FR" sz="1600" dirty="0" smtClean="0"/>
              <a:t> </a:t>
            </a:r>
            <a:r>
              <a:rPr lang="fr-FR" sz="1600" dirty="0" err="1" smtClean="0"/>
              <a:t>so</a:t>
            </a:r>
            <a:r>
              <a:rPr lang="fr-FR" sz="1600" dirty="0" smtClean="0"/>
              <a:t> </a:t>
            </a:r>
            <a:r>
              <a:rPr lang="fr-FR" sz="1600" dirty="0" err="1" smtClean="0"/>
              <a:t>that</a:t>
            </a:r>
            <a:r>
              <a:rPr lang="fr-FR" sz="1600" dirty="0" smtClean="0"/>
              <a:t> </a:t>
            </a:r>
            <a:r>
              <a:rPr lang="fr-FR" sz="1600" dirty="0" err="1" smtClean="0"/>
              <a:t>traceability</a:t>
            </a:r>
            <a:r>
              <a:rPr lang="fr-FR" sz="1600" dirty="0" smtClean="0"/>
              <a:t> </a:t>
            </a:r>
            <a:r>
              <a:rPr lang="fr-FR" sz="1600" dirty="0" err="1" smtClean="0"/>
              <a:t>can</a:t>
            </a:r>
            <a:r>
              <a:rPr lang="fr-FR" sz="1600" dirty="0" smtClean="0"/>
              <a:t> </a:t>
            </a:r>
            <a:r>
              <a:rPr lang="fr-FR" sz="1600" dirty="0" err="1" smtClean="0"/>
              <a:t>be</a:t>
            </a:r>
            <a:r>
              <a:rPr lang="fr-FR" sz="1600" dirty="0" smtClean="0"/>
              <a:t> </a:t>
            </a:r>
            <a:r>
              <a:rPr lang="fr-FR" sz="1600" dirty="0" err="1" smtClean="0"/>
              <a:t>maintained</a:t>
            </a:r>
            <a:r>
              <a:rPr lang="fr-FR" sz="1600" dirty="0" smtClean="0"/>
              <a:t> </a:t>
            </a:r>
            <a:r>
              <a:rPr lang="fr-FR" sz="1600" dirty="0" err="1" smtClean="0"/>
              <a:t>throughout</a:t>
            </a:r>
            <a:r>
              <a:rPr lang="fr-FR" sz="1600" dirty="0" smtClean="0"/>
              <a:t> the test </a:t>
            </a:r>
            <a:r>
              <a:rPr lang="fr-FR" sz="1600" dirty="0" err="1" smtClean="0"/>
              <a:t>process</a:t>
            </a:r>
            <a:endParaRPr lang="fr-FR" sz="1600" dirty="0" smtClean="0"/>
          </a:p>
          <a:p>
            <a:pPr lvl="1"/>
            <a:r>
              <a:rPr lang="fr-FR" sz="1600" dirty="0" smtClean="0"/>
              <a:t>All </a:t>
            </a:r>
            <a:r>
              <a:rPr lang="fr-FR" sz="1600" dirty="0" err="1" smtClean="0"/>
              <a:t>identified</a:t>
            </a:r>
            <a:r>
              <a:rPr lang="fr-FR" sz="1600" dirty="0" smtClean="0"/>
              <a:t> documents and software items are </a:t>
            </a:r>
            <a:r>
              <a:rPr lang="fr-FR" sz="1600" dirty="0" err="1" smtClean="0"/>
              <a:t>refrenced</a:t>
            </a:r>
            <a:r>
              <a:rPr lang="fr-FR" sz="1600" dirty="0" smtClean="0"/>
              <a:t> </a:t>
            </a:r>
            <a:r>
              <a:rPr lang="fr-FR" sz="1600" dirty="0" err="1" smtClean="0"/>
              <a:t>unambiguously</a:t>
            </a:r>
            <a:r>
              <a:rPr lang="fr-FR" sz="1600" dirty="0" smtClean="0"/>
              <a:t> in test documentation</a:t>
            </a:r>
          </a:p>
          <a:p>
            <a:r>
              <a:rPr lang="fr-FR" sz="1600" dirty="0" smtClean="0"/>
              <a:t>For the tester, configuration management </a:t>
            </a:r>
            <a:r>
              <a:rPr lang="fr-FR" sz="1600" dirty="0" err="1" smtClean="0"/>
              <a:t>helps</a:t>
            </a:r>
            <a:r>
              <a:rPr lang="fr-FR" sz="1600" dirty="0" smtClean="0"/>
              <a:t> to </a:t>
            </a:r>
            <a:r>
              <a:rPr lang="fr-FR" sz="1600" dirty="0" err="1" smtClean="0"/>
              <a:t>uniquely</a:t>
            </a:r>
            <a:r>
              <a:rPr lang="fr-FR" sz="1600" dirty="0" smtClean="0"/>
              <a:t> </a:t>
            </a:r>
            <a:r>
              <a:rPr lang="fr-FR" sz="1600" dirty="0" err="1" smtClean="0"/>
              <a:t>identify</a:t>
            </a:r>
            <a:r>
              <a:rPr lang="fr-FR" sz="1600" dirty="0" smtClean="0"/>
              <a:t> (and </a:t>
            </a:r>
            <a:r>
              <a:rPr lang="fr-FR" sz="1600" dirty="0" err="1" smtClean="0"/>
              <a:t>reproduce</a:t>
            </a:r>
            <a:r>
              <a:rPr lang="fr-FR" sz="1600" dirty="0" smtClean="0"/>
              <a:t>) the </a:t>
            </a:r>
            <a:r>
              <a:rPr lang="fr-FR" sz="1600" dirty="0" err="1" smtClean="0"/>
              <a:t>tested</a:t>
            </a:r>
            <a:r>
              <a:rPr lang="fr-FR" sz="1600" dirty="0" smtClean="0"/>
              <a:t> item, test </a:t>
            </a:r>
            <a:r>
              <a:rPr lang="fr-FR" sz="1600" dirty="0" err="1" smtClean="0"/>
              <a:t>dociments</a:t>
            </a:r>
            <a:r>
              <a:rPr lang="fr-FR" sz="1600" dirty="0" smtClean="0"/>
              <a:t>, the tests and the test </a:t>
            </a:r>
            <a:r>
              <a:rPr lang="fr-FR" sz="1600" dirty="0" err="1" smtClean="0"/>
              <a:t>harness</a:t>
            </a:r>
            <a:endParaRPr lang="fr-FR" sz="1600" dirty="0" smtClean="0"/>
          </a:p>
          <a:p>
            <a:endParaRPr lang="fr-FR" sz="16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dirty="0" smtClean="0"/>
              <a:t>5.5 </a:t>
            </a:r>
            <a:r>
              <a:rPr lang="fr-FR" sz="2400" dirty="0" err="1" smtClean="0"/>
              <a:t>Risk</a:t>
            </a:r>
            <a:r>
              <a:rPr lang="fr-FR" sz="2400" dirty="0" smtClean="0"/>
              <a:t> and </a:t>
            </a:r>
            <a:r>
              <a:rPr lang="fr-FR" sz="2400" dirty="0" err="1" smtClean="0"/>
              <a:t>testing</a:t>
            </a:r>
            <a:endParaRPr lang="fr-FR" sz="2400" dirty="0" smtClean="0"/>
          </a:p>
        </p:txBody>
      </p:sp>
      <p:sp>
        <p:nvSpPr>
          <p:cNvPr id="173058" name="Espace réservé du contenu 2"/>
          <p:cNvSpPr>
            <a:spLocks noGrp="1"/>
          </p:cNvSpPr>
          <p:nvPr>
            <p:ph idx="4294967295"/>
          </p:nvPr>
        </p:nvSpPr>
        <p:spPr>
          <a:xfrm>
            <a:off x="152400" y="838200"/>
            <a:ext cx="8802688" cy="5410200"/>
          </a:xfrm>
        </p:spPr>
        <p:txBody>
          <a:bodyPr/>
          <a:lstStyle/>
          <a:p>
            <a:r>
              <a:rPr lang="fr-FR" b="1" dirty="0" smtClean="0"/>
              <a:t>Project </a:t>
            </a:r>
            <a:r>
              <a:rPr lang="fr-FR" b="1" dirty="0" err="1" smtClean="0"/>
              <a:t>risk</a:t>
            </a:r>
            <a:endParaRPr lang="fr-FR" b="1" dirty="0" smtClean="0"/>
          </a:p>
          <a:p>
            <a:pPr lvl="1"/>
            <a:r>
              <a:rPr lang="en-US" sz="1600" dirty="0"/>
              <a:t>Organizational factors : lack of competence and Staff training, personal problems , Policy Issues , </a:t>
            </a:r>
            <a:r>
              <a:rPr lang="en-US" sz="1600" dirty="0" smtClean="0"/>
              <a:t>...</a:t>
            </a:r>
          </a:p>
          <a:p>
            <a:pPr lvl="1"/>
            <a:r>
              <a:rPr lang="en-US" sz="1600" dirty="0"/>
              <a:t>Technical problems : Environment unavailable test, quality of design , code and test </a:t>
            </a:r>
            <a:r>
              <a:rPr lang="en-US" sz="1600" dirty="0" smtClean="0"/>
              <a:t>data</a:t>
            </a:r>
          </a:p>
          <a:p>
            <a:pPr lvl="1"/>
            <a:r>
              <a:rPr lang="en-US" sz="1600" dirty="0"/>
              <a:t>Problems of acquisition : On failure a third party, contractual problems , </a:t>
            </a:r>
            <a:r>
              <a:rPr lang="en-US" sz="1600" dirty="0" smtClean="0"/>
              <a:t>...</a:t>
            </a:r>
          </a:p>
          <a:p>
            <a:r>
              <a:rPr lang="en-US" b="1" dirty="0"/>
              <a:t>Product </a:t>
            </a:r>
            <a:r>
              <a:rPr lang="en-US" b="1" dirty="0" smtClean="0"/>
              <a:t>risk</a:t>
            </a:r>
          </a:p>
          <a:p>
            <a:pPr lvl="1"/>
            <a:r>
              <a:rPr lang="en-US" sz="1600" dirty="0"/>
              <a:t>Risks related to the product are a particular type of risk to the success of a </a:t>
            </a:r>
            <a:r>
              <a:rPr lang="en-US" sz="1600" dirty="0" smtClean="0"/>
              <a:t>project</a:t>
            </a:r>
          </a:p>
          <a:p>
            <a:pPr lvl="1"/>
            <a:r>
              <a:rPr lang="en-US" sz="1600" dirty="0"/>
              <a:t>The test, as risk control activity provides feedback about the residual risk by measuring the removal efficiency of critical defects and contingency plans </a:t>
            </a:r>
          </a:p>
          <a:p>
            <a:pPr lvl="1"/>
            <a:r>
              <a:rPr lang="en-US" sz="1600" dirty="0"/>
              <a:t>Risks are used to decide when to start testing and where to test more; The test is used to reduce the risk that an adverse event occurs or to reduce the impact of the latter</a:t>
            </a:r>
          </a:p>
          <a:p>
            <a:pPr lvl="1"/>
            <a:r>
              <a:rPr lang="en-US" sz="1600" dirty="0"/>
              <a:t>In addition , the test can help identify new risks , determine what risks should be minimized and reduce uncertainty about risks</a:t>
            </a:r>
          </a:p>
          <a:p>
            <a:pPr lvl="1"/>
            <a:endParaRPr lang="en-US" sz="1600" dirty="0"/>
          </a:p>
          <a:p>
            <a:pPr lvl="1"/>
            <a:endParaRPr lang="en-US" b="1" dirty="0" smtClean="0"/>
          </a:p>
          <a:p>
            <a:pPr lvl="1"/>
            <a:endParaRPr lang="en-US" b="1" dirty="0"/>
          </a:p>
          <a:p>
            <a:endParaRPr lang="fr-FR" sz="1600" dirty="0" smtClean="0"/>
          </a:p>
          <a:p>
            <a:pPr>
              <a:buFont typeface="Arial" charset="0"/>
              <a:buNone/>
            </a:pPr>
            <a:endParaRPr lang="fr-FR" sz="1600" dirty="0" smtClean="0"/>
          </a:p>
          <a:p>
            <a:pPr>
              <a:buFont typeface="Arial" charset="0"/>
              <a:buNone/>
            </a:pPr>
            <a:endParaRPr lang="fr-FR" sz="1600" dirty="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106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dirty="0" smtClean="0"/>
              <a:t>5.6 Incident management</a:t>
            </a:r>
            <a:r>
              <a:rPr lang="fr-FR" dirty="0" smtClean="0"/>
              <a:t/>
            </a:r>
            <a:br>
              <a:rPr lang="fr-FR" dirty="0" smtClean="0"/>
            </a:br>
            <a:endParaRPr lang="fr-FR" dirty="0"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dirty="0" smtClean="0"/>
              <a:t>The </a:t>
            </a:r>
            <a:r>
              <a:rPr lang="fr-FR" sz="1600" dirty="0" err="1" smtClean="0"/>
              <a:t>discrepancies</a:t>
            </a:r>
            <a:r>
              <a:rPr lang="fr-FR" sz="1600" dirty="0" smtClean="0"/>
              <a:t> </a:t>
            </a:r>
            <a:r>
              <a:rPr lang="fr-FR" sz="1600" dirty="0" err="1" smtClean="0"/>
              <a:t>between</a:t>
            </a:r>
            <a:r>
              <a:rPr lang="fr-FR" sz="1600" dirty="0" smtClean="0"/>
              <a:t> </a:t>
            </a:r>
            <a:r>
              <a:rPr lang="fr-FR" sz="1600" dirty="0" err="1" smtClean="0"/>
              <a:t>actual</a:t>
            </a:r>
            <a:r>
              <a:rPr lang="fr-FR" sz="1600" dirty="0" smtClean="0"/>
              <a:t> and </a:t>
            </a:r>
            <a:r>
              <a:rPr lang="fr-FR" sz="1600" dirty="0" err="1" smtClean="0"/>
              <a:t>expected</a:t>
            </a:r>
            <a:r>
              <a:rPr lang="fr-FR" sz="1600" dirty="0" smtClean="0"/>
              <a:t> </a:t>
            </a:r>
            <a:r>
              <a:rPr lang="fr-FR" sz="1600" dirty="0" err="1" smtClean="0"/>
              <a:t>outcomes</a:t>
            </a:r>
            <a:r>
              <a:rPr lang="fr-FR" sz="1600" dirty="0" smtClean="0"/>
              <a:t> </a:t>
            </a:r>
            <a:r>
              <a:rPr lang="fr-FR" sz="1600" dirty="0" err="1" smtClean="0"/>
              <a:t>need</a:t>
            </a:r>
            <a:r>
              <a:rPr lang="fr-FR" sz="1600" dirty="0" smtClean="0"/>
              <a:t> to </a:t>
            </a:r>
            <a:r>
              <a:rPr lang="fr-FR" sz="1600" dirty="0" err="1" smtClean="0"/>
              <a:t>be</a:t>
            </a:r>
            <a:r>
              <a:rPr lang="fr-FR" sz="1600" dirty="0" smtClean="0"/>
              <a:t> </a:t>
            </a:r>
            <a:r>
              <a:rPr lang="fr-FR" sz="1600" dirty="0" err="1" smtClean="0"/>
              <a:t>logged</a:t>
            </a:r>
            <a:r>
              <a:rPr lang="fr-FR" sz="1600" dirty="0" smtClean="0"/>
              <a:t> as an incident</a:t>
            </a:r>
          </a:p>
          <a:p>
            <a:r>
              <a:rPr lang="fr-FR" sz="1600" dirty="0" smtClean="0"/>
              <a:t>An incident must </a:t>
            </a:r>
            <a:r>
              <a:rPr lang="fr-FR" sz="1600" dirty="0" err="1" smtClean="0"/>
              <a:t>be</a:t>
            </a:r>
            <a:r>
              <a:rPr lang="fr-FR" sz="1600" dirty="0" smtClean="0"/>
              <a:t> </a:t>
            </a:r>
            <a:r>
              <a:rPr lang="fr-FR" sz="1600" dirty="0" err="1" smtClean="0"/>
              <a:t>analyzed</a:t>
            </a:r>
            <a:r>
              <a:rPr lang="fr-FR" sz="1600" dirty="0" smtClean="0"/>
              <a:t> and </a:t>
            </a:r>
            <a:r>
              <a:rPr lang="fr-FR" sz="1600" dirty="0" err="1" smtClean="0"/>
              <a:t>mau</a:t>
            </a:r>
            <a:r>
              <a:rPr lang="fr-FR" sz="1600" dirty="0" smtClean="0"/>
              <a:t> </a:t>
            </a:r>
            <a:r>
              <a:rPr lang="fr-FR" sz="1600" dirty="0" err="1" smtClean="0"/>
              <a:t>turn</a:t>
            </a:r>
            <a:r>
              <a:rPr lang="fr-FR" sz="1600" dirty="0" smtClean="0"/>
              <a:t> out to </a:t>
            </a:r>
            <a:r>
              <a:rPr lang="fr-FR" sz="1600" dirty="0" err="1" smtClean="0"/>
              <a:t>be</a:t>
            </a:r>
            <a:r>
              <a:rPr lang="fr-FR" sz="1600" dirty="0" smtClean="0"/>
              <a:t> a </a:t>
            </a:r>
            <a:r>
              <a:rPr lang="fr-FR" sz="1600" dirty="0" err="1" smtClean="0"/>
              <a:t>defect</a:t>
            </a:r>
            <a:endParaRPr lang="fr-FR" sz="1600" dirty="0" smtClean="0"/>
          </a:p>
          <a:p>
            <a:r>
              <a:rPr lang="fr-FR" sz="1600" dirty="0" smtClean="0"/>
              <a:t>In </a:t>
            </a:r>
            <a:r>
              <a:rPr lang="fr-FR" sz="1600" dirty="0" err="1" smtClean="0"/>
              <a:t>order</a:t>
            </a:r>
            <a:r>
              <a:rPr lang="fr-FR" sz="1600" dirty="0" smtClean="0"/>
              <a:t> to manage all incidents to </a:t>
            </a:r>
            <a:r>
              <a:rPr lang="fr-FR" sz="1600" dirty="0" err="1" smtClean="0"/>
              <a:t>completion</a:t>
            </a:r>
            <a:r>
              <a:rPr lang="fr-FR" sz="1600" dirty="0" smtClean="0"/>
              <a:t>, an </a:t>
            </a:r>
            <a:r>
              <a:rPr lang="fr-FR" sz="1600" dirty="0" err="1" smtClean="0"/>
              <a:t>organization</a:t>
            </a:r>
            <a:r>
              <a:rPr lang="fr-FR" sz="1600" dirty="0" smtClean="0"/>
              <a:t> </a:t>
            </a:r>
            <a:r>
              <a:rPr lang="fr-FR" sz="1600" dirty="0" err="1" smtClean="0"/>
              <a:t>should</a:t>
            </a:r>
            <a:r>
              <a:rPr lang="fr-FR" sz="1600" dirty="0" smtClean="0"/>
              <a:t> </a:t>
            </a:r>
            <a:r>
              <a:rPr lang="fr-FR" sz="1600" dirty="0" err="1" smtClean="0"/>
              <a:t>establish</a:t>
            </a:r>
            <a:r>
              <a:rPr lang="fr-FR" sz="1600" dirty="0" smtClean="0"/>
              <a:t> an incidents management </a:t>
            </a:r>
            <a:r>
              <a:rPr lang="fr-FR" sz="1600" dirty="0" err="1" smtClean="0"/>
              <a:t>process</a:t>
            </a:r>
            <a:r>
              <a:rPr lang="fr-FR" sz="1600" dirty="0" smtClean="0"/>
              <a:t> and </a:t>
            </a:r>
            <a:r>
              <a:rPr lang="fr-FR" sz="1600" dirty="0" err="1" smtClean="0"/>
              <a:t>rules</a:t>
            </a:r>
            <a:r>
              <a:rPr lang="fr-FR" sz="1600" dirty="0" smtClean="0"/>
              <a:t> classification</a:t>
            </a:r>
          </a:p>
          <a:p>
            <a:r>
              <a:rPr lang="fr-FR" sz="1600" dirty="0" smtClean="0"/>
              <a:t>Incidents </a:t>
            </a:r>
            <a:r>
              <a:rPr lang="fr-FR" sz="1600" dirty="0" err="1" smtClean="0"/>
              <a:t>may</a:t>
            </a:r>
            <a:r>
              <a:rPr lang="fr-FR" sz="1600" dirty="0" smtClean="0"/>
              <a:t> </a:t>
            </a:r>
            <a:r>
              <a:rPr lang="fr-FR" sz="1600" dirty="0" err="1" smtClean="0"/>
              <a:t>be</a:t>
            </a:r>
            <a:r>
              <a:rPr lang="fr-FR" sz="1600" dirty="0" smtClean="0"/>
              <a:t> </a:t>
            </a:r>
            <a:r>
              <a:rPr lang="fr-FR" sz="1600" dirty="0" err="1" smtClean="0"/>
              <a:t>raised</a:t>
            </a:r>
            <a:r>
              <a:rPr lang="fr-FR" sz="1600" dirty="0" smtClean="0"/>
              <a:t> </a:t>
            </a:r>
            <a:r>
              <a:rPr lang="fr-FR" sz="1600" dirty="0" err="1" smtClean="0"/>
              <a:t>during</a:t>
            </a:r>
            <a:r>
              <a:rPr lang="fr-FR" sz="1600" dirty="0" smtClean="0"/>
              <a:t> </a:t>
            </a:r>
            <a:r>
              <a:rPr lang="fr-FR" sz="1600" dirty="0" err="1" smtClean="0"/>
              <a:t>developement</a:t>
            </a:r>
            <a:r>
              <a:rPr lang="fr-FR" sz="1600" dirty="0" smtClean="0"/>
              <a:t>, </a:t>
            </a:r>
            <a:r>
              <a:rPr lang="fr-FR" sz="1600" dirty="0" err="1" smtClean="0"/>
              <a:t>review</a:t>
            </a:r>
            <a:r>
              <a:rPr lang="fr-FR" sz="1600" dirty="0" smtClean="0"/>
              <a:t>, </a:t>
            </a:r>
            <a:r>
              <a:rPr lang="fr-FR" sz="1600" dirty="0" err="1" smtClean="0"/>
              <a:t>testing</a:t>
            </a:r>
            <a:r>
              <a:rPr lang="fr-FR" sz="1600" dirty="0" smtClean="0"/>
              <a:t> or use of a software </a:t>
            </a:r>
            <a:r>
              <a:rPr lang="fr-FR" sz="1600" dirty="0" err="1" smtClean="0"/>
              <a:t>product</a:t>
            </a:r>
            <a:endParaRPr lang="fr-FR" sz="1600" dirty="0"/>
          </a:p>
          <a:p>
            <a:r>
              <a:rPr lang="fr-FR" sz="1600" dirty="0" smtClean="0"/>
              <a:t>Incidents reports have the </a:t>
            </a:r>
            <a:r>
              <a:rPr lang="fr-FR" sz="1600" dirty="0" err="1" smtClean="0"/>
              <a:t>following</a:t>
            </a:r>
            <a:r>
              <a:rPr lang="fr-FR" sz="1600" dirty="0" smtClean="0"/>
              <a:t> objectives:</a:t>
            </a:r>
          </a:p>
          <a:p>
            <a:pPr lvl="1"/>
            <a:r>
              <a:rPr lang="fr-FR" sz="1600" dirty="0" err="1" smtClean="0"/>
              <a:t>Provide</a:t>
            </a:r>
            <a:r>
              <a:rPr lang="fr-FR" sz="1600" dirty="0" smtClean="0"/>
              <a:t> a </a:t>
            </a:r>
            <a:r>
              <a:rPr lang="fr-FR" sz="1600" dirty="0" err="1" smtClean="0"/>
              <a:t>developpers</a:t>
            </a:r>
            <a:r>
              <a:rPr lang="fr-FR" sz="1600" dirty="0" smtClean="0"/>
              <a:t> and </a:t>
            </a:r>
            <a:r>
              <a:rPr lang="fr-FR" sz="1600" dirty="0" err="1" smtClean="0"/>
              <a:t>other</a:t>
            </a:r>
            <a:r>
              <a:rPr lang="fr-FR" sz="1600" dirty="0" smtClean="0"/>
              <a:t> parties </a:t>
            </a:r>
            <a:r>
              <a:rPr lang="fr-FR" sz="1600" dirty="0" err="1" smtClean="0"/>
              <a:t>with</a:t>
            </a:r>
            <a:r>
              <a:rPr lang="fr-FR" sz="1600" dirty="0" smtClean="0"/>
              <a:t> feedback about the </a:t>
            </a:r>
            <a:r>
              <a:rPr lang="fr-FR" sz="1600" dirty="0" err="1" smtClean="0"/>
              <a:t>problem</a:t>
            </a:r>
            <a:r>
              <a:rPr lang="fr-FR" sz="1600" dirty="0" smtClean="0"/>
              <a:t> to </a:t>
            </a:r>
            <a:r>
              <a:rPr lang="fr-FR" sz="1600" dirty="0" err="1" smtClean="0"/>
              <a:t>enable</a:t>
            </a:r>
            <a:r>
              <a:rPr lang="fr-FR" sz="1600" dirty="0" smtClean="0"/>
              <a:t> identification, </a:t>
            </a:r>
            <a:r>
              <a:rPr lang="fr-FR" sz="1600" dirty="0" err="1" smtClean="0"/>
              <a:t>isoolation</a:t>
            </a:r>
            <a:r>
              <a:rPr lang="fr-FR" sz="1600" dirty="0" smtClean="0"/>
              <a:t> and correction if </a:t>
            </a:r>
            <a:r>
              <a:rPr lang="fr-FR" sz="1600" dirty="0" err="1" smtClean="0"/>
              <a:t>necessary</a:t>
            </a:r>
            <a:endParaRPr lang="fr-FR" sz="1600" dirty="0" smtClean="0"/>
          </a:p>
          <a:p>
            <a:pPr lvl="1"/>
            <a:r>
              <a:rPr lang="fr-FR" sz="1600" dirty="0" err="1" smtClean="0"/>
              <a:t>Provide</a:t>
            </a:r>
            <a:r>
              <a:rPr lang="fr-FR" sz="1600" dirty="0" smtClean="0"/>
              <a:t> test leaders a </a:t>
            </a:r>
            <a:r>
              <a:rPr lang="fr-FR" sz="1600" dirty="0" err="1" smtClean="0"/>
              <a:t>means</a:t>
            </a:r>
            <a:r>
              <a:rPr lang="fr-FR" sz="1600" dirty="0" smtClean="0"/>
              <a:t> of </a:t>
            </a:r>
            <a:r>
              <a:rPr lang="fr-FR" sz="1600" dirty="0" err="1" smtClean="0"/>
              <a:t>trackingthe</a:t>
            </a:r>
            <a:r>
              <a:rPr lang="fr-FR" sz="1600" dirty="0" smtClean="0"/>
              <a:t> </a:t>
            </a:r>
            <a:r>
              <a:rPr lang="fr-FR" sz="1600" dirty="0" err="1" smtClean="0"/>
              <a:t>quality</a:t>
            </a:r>
            <a:r>
              <a:rPr lang="fr-FR" sz="1600" dirty="0" smtClean="0"/>
              <a:t> of the system </a:t>
            </a:r>
            <a:r>
              <a:rPr lang="fr-FR" sz="1600" dirty="0" err="1" smtClean="0"/>
              <a:t>under</a:t>
            </a:r>
            <a:r>
              <a:rPr lang="fr-FR" sz="1600" dirty="0" smtClean="0"/>
              <a:t> test and the </a:t>
            </a:r>
            <a:r>
              <a:rPr lang="fr-FR" sz="1600" dirty="0" err="1" smtClean="0"/>
              <a:t>progress</a:t>
            </a:r>
            <a:r>
              <a:rPr lang="fr-FR" sz="1600" dirty="0" smtClean="0"/>
              <a:t> of the </a:t>
            </a:r>
            <a:r>
              <a:rPr lang="fr-FR" sz="1600" dirty="0" err="1" smtClean="0"/>
              <a:t>testing</a:t>
            </a:r>
            <a:endParaRPr lang="fr-FR" sz="1600" dirty="0" smtClean="0"/>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107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dirty="0" err="1" smtClean="0"/>
              <a:t>Chapter</a:t>
            </a:r>
            <a:r>
              <a:rPr lang="fr-FR" dirty="0" smtClean="0"/>
              <a:t> 6 : </a:t>
            </a:r>
            <a:r>
              <a:rPr lang="fr-FR" dirty="0" err="1" smtClean="0"/>
              <a:t>Tool</a:t>
            </a:r>
            <a:r>
              <a:rPr lang="fr-FR" dirty="0" smtClean="0"/>
              <a:t> support for </a:t>
            </a:r>
            <a:r>
              <a:rPr lang="fr-FR" dirty="0" err="1" smtClean="0"/>
              <a:t>testing</a:t>
            </a:r>
            <a:endParaRPr lang="en-US" dirty="0"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108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dirty="0"/>
              <a:t>6.1. </a:t>
            </a:r>
            <a:r>
              <a:rPr lang="fr-FR" sz="2400" dirty="0" err="1"/>
              <a:t>Tool</a:t>
            </a:r>
            <a:r>
              <a:rPr lang="fr-FR" sz="2400" dirty="0"/>
              <a:t> support for </a:t>
            </a:r>
            <a:r>
              <a:rPr lang="fr-FR" sz="2400" dirty="0" err="1"/>
              <a:t>testing</a:t>
            </a:r>
            <a:r>
              <a:rPr lang="fr-FR" sz="2400" dirty="0" smtClean="0"/>
              <a:t/>
            </a:r>
            <a:br>
              <a:rPr lang="fr-FR" sz="2400" dirty="0" smtClean="0"/>
            </a:br>
            <a:r>
              <a:rPr lang="fr-FR" sz="2400" b="0" dirty="0" smtClean="0"/>
              <a:t/>
            </a:r>
            <a:br>
              <a:rPr lang="fr-FR" sz="2400" b="0" dirty="0" smtClean="0"/>
            </a:br>
            <a:r>
              <a:rPr lang="fr-FR" sz="2400" b="0" dirty="0" smtClean="0"/>
              <a:t>	</a:t>
            </a:r>
            <a:br>
              <a:rPr lang="fr-FR" sz="2400" b="0" dirty="0" smtClean="0"/>
            </a:br>
            <a:endParaRPr lang="en-US" sz="2400" dirty="0" smtClean="0"/>
          </a:p>
        </p:txBody>
      </p:sp>
      <p:sp>
        <p:nvSpPr>
          <p:cNvPr id="154626" name="Content Placeholder 2"/>
          <p:cNvSpPr>
            <a:spLocks noGrp="1"/>
          </p:cNvSpPr>
          <p:nvPr>
            <p:ph idx="4294967295"/>
          </p:nvPr>
        </p:nvSpPr>
        <p:spPr>
          <a:xfrm>
            <a:off x="258762" y="988940"/>
            <a:ext cx="8615363" cy="5735637"/>
          </a:xfrm>
        </p:spPr>
        <p:txBody>
          <a:bodyPr/>
          <a:lstStyle/>
          <a:p>
            <a:pPr>
              <a:buFont typeface="Arial" charset="0"/>
              <a:buNone/>
            </a:pPr>
            <a:endParaRPr lang="fr-FR" sz="1600" i="1" dirty="0" smtClean="0"/>
          </a:p>
          <a:p>
            <a:r>
              <a:rPr lang="fr-FR" b="1" dirty="0" smtClean="0"/>
              <a:t>Types of test </a:t>
            </a:r>
            <a:r>
              <a:rPr lang="fr-FR" b="1" dirty="0" err="1" smtClean="0"/>
              <a:t>tool</a:t>
            </a:r>
            <a:endParaRPr lang="fr-FR" b="1" dirty="0" smtClean="0"/>
          </a:p>
          <a:p>
            <a:r>
              <a:rPr lang="fr-FR" b="1" dirty="0" smtClean="0"/>
              <a:t>Effective use of test </a:t>
            </a:r>
            <a:r>
              <a:rPr lang="fr-FR" b="1" dirty="0" err="1" smtClean="0"/>
              <a:t>tool</a:t>
            </a:r>
            <a:endParaRPr lang="fr-FR" b="1" dirty="0" smtClean="0"/>
          </a:p>
          <a:p>
            <a:r>
              <a:rPr lang="fr-FR" b="1" dirty="0" err="1" smtClean="0"/>
              <a:t>Introducing</a:t>
            </a:r>
            <a:r>
              <a:rPr lang="fr-FR" b="1" dirty="0" smtClean="0"/>
              <a:t> a </a:t>
            </a:r>
            <a:r>
              <a:rPr lang="fr-FR" b="1" dirty="0" err="1" smtClean="0"/>
              <a:t>tool</a:t>
            </a:r>
            <a:r>
              <a:rPr lang="fr-FR" b="1" dirty="0" smtClean="0"/>
              <a:t> </a:t>
            </a:r>
            <a:r>
              <a:rPr lang="fr-FR" b="1" dirty="0" err="1" smtClean="0"/>
              <a:t>into</a:t>
            </a:r>
            <a:r>
              <a:rPr lang="fr-FR" b="1" dirty="0" smtClean="0"/>
              <a:t> an </a:t>
            </a:r>
            <a:r>
              <a:rPr lang="fr-FR" b="1" dirty="0" err="1" smtClean="0"/>
              <a:t>organization</a:t>
            </a:r>
            <a:endParaRPr lang="fr-FR" b="1" dirty="0" smtClean="0"/>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109</a:t>
            </a:fld>
            <a:endParaRPr lang="en-US" sz="1200" b="1">
              <a:solidFill>
                <a:srgbClr val="898989"/>
              </a:solidFill>
            </a:endParaRPr>
          </a:p>
        </p:txBody>
      </p:sp>
    </p:spTree>
    <p:extLst>
      <p:ext uri="{BB962C8B-B14F-4D97-AF65-F5344CB8AC3E}">
        <p14:creationId xmlns:p14="http://schemas.microsoft.com/office/powerpoint/2010/main" val="2260880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dirty="0"/>
              <a:t>1.1 Why is testing necessary?</a:t>
            </a:r>
            <a:br>
              <a:rPr lang="en-US" dirty="0"/>
            </a:br>
            <a:endParaRPr lang="fr-FR" dirty="0"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11</a:t>
            </a:fld>
            <a:endParaRPr lang="en-US" dirty="0"/>
          </a:p>
        </p:txBody>
      </p:sp>
      <p:sp>
        <p:nvSpPr>
          <p:cNvPr id="21508" name="TextBox 6"/>
          <p:cNvSpPr txBox="1">
            <a:spLocks noChangeArrowheads="1"/>
          </p:cNvSpPr>
          <p:nvPr/>
        </p:nvSpPr>
        <p:spPr bwMode="auto">
          <a:xfrm>
            <a:off x="1066800" y="2286000"/>
            <a:ext cx="1828800" cy="646331"/>
          </a:xfrm>
          <a:prstGeom prst="rect">
            <a:avLst/>
          </a:prstGeom>
          <a:noFill/>
          <a:ln w="9525">
            <a:noFill/>
            <a:miter lim="800000"/>
            <a:headEnd/>
            <a:tailEnd/>
          </a:ln>
        </p:spPr>
        <p:txBody>
          <a:bodyPr>
            <a:spAutoFit/>
          </a:bodyPr>
          <a:lstStyle/>
          <a:p>
            <a:pPr eaLnBrk="0" hangingPunct="0"/>
            <a:r>
              <a:rPr lang="fr-FR" sz="1800" dirty="0" smtClean="0"/>
              <a:t>A </a:t>
            </a:r>
            <a:r>
              <a:rPr lang="fr-FR" sz="1800" dirty="0" err="1" smtClean="0"/>
              <a:t>person</a:t>
            </a:r>
            <a:r>
              <a:rPr lang="fr-FR" sz="1800" dirty="0" smtClean="0"/>
              <a:t> </a:t>
            </a:r>
            <a:r>
              <a:rPr lang="fr-FR" sz="1800" dirty="0" err="1" smtClean="0"/>
              <a:t>makes</a:t>
            </a:r>
            <a:r>
              <a:rPr lang="fr-FR" sz="1800" dirty="0" smtClean="0"/>
              <a:t> an </a:t>
            </a:r>
            <a:r>
              <a:rPr lang="fr-FR" sz="1800" dirty="0" err="1" smtClean="0"/>
              <a:t>error</a:t>
            </a:r>
            <a:r>
              <a:rPr lang="fr-FR" sz="1800" dirty="0" smtClean="0"/>
              <a:t> …</a:t>
            </a:r>
            <a:endParaRPr lang="fr-FR" sz="1800" dirty="0"/>
          </a:p>
        </p:txBody>
      </p:sp>
      <p:sp>
        <p:nvSpPr>
          <p:cNvPr id="21509" name="TextBox 7"/>
          <p:cNvSpPr txBox="1">
            <a:spLocks noChangeArrowheads="1"/>
          </p:cNvSpPr>
          <p:nvPr/>
        </p:nvSpPr>
        <p:spPr bwMode="auto">
          <a:xfrm>
            <a:off x="3657600" y="3505200"/>
            <a:ext cx="1828800" cy="923330"/>
          </a:xfrm>
          <a:prstGeom prst="rect">
            <a:avLst/>
          </a:prstGeom>
          <a:noFill/>
          <a:ln w="9525">
            <a:noFill/>
            <a:miter lim="800000"/>
            <a:headEnd/>
            <a:tailEnd/>
          </a:ln>
        </p:spPr>
        <p:txBody>
          <a:bodyPr>
            <a:spAutoFit/>
          </a:bodyPr>
          <a:lstStyle/>
          <a:p>
            <a:pPr algn="ctr" eaLnBrk="0" hangingPunct="0"/>
            <a:r>
              <a:rPr lang="fr-FR" sz="1800" dirty="0" smtClean="0"/>
              <a:t>That </a:t>
            </a:r>
            <a:r>
              <a:rPr lang="fr-FR" sz="1800" dirty="0" err="1" smtClean="0"/>
              <a:t>creates</a:t>
            </a:r>
            <a:r>
              <a:rPr lang="fr-FR" sz="1800" dirty="0" smtClean="0"/>
              <a:t> a </a:t>
            </a:r>
            <a:r>
              <a:rPr lang="fr-FR" sz="1800" dirty="0" err="1" smtClean="0"/>
              <a:t>fault</a:t>
            </a:r>
            <a:r>
              <a:rPr lang="fr-FR" sz="1800" dirty="0" smtClean="0"/>
              <a:t> in the software</a:t>
            </a:r>
            <a:endParaRPr lang="fr-FR" sz="1800" dirty="0"/>
          </a:p>
        </p:txBody>
      </p:sp>
      <p:sp>
        <p:nvSpPr>
          <p:cNvPr id="21510" name="TextBox 9"/>
          <p:cNvSpPr txBox="1">
            <a:spLocks noChangeArrowheads="1"/>
          </p:cNvSpPr>
          <p:nvPr/>
        </p:nvSpPr>
        <p:spPr bwMode="auto">
          <a:xfrm>
            <a:off x="6629400" y="4930874"/>
            <a:ext cx="1371600" cy="923330"/>
          </a:xfrm>
          <a:prstGeom prst="rect">
            <a:avLst/>
          </a:prstGeom>
          <a:noFill/>
          <a:ln w="9525">
            <a:noFill/>
            <a:miter lim="800000"/>
            <a:headEnd/>
            <a:tailEnd/>
          </a:ln>
        </p:spPr>
        <p:txBody>
          <a:bodyPr>
            <a:spAutoFit/>
          </a:bodyPr>
          <a:lstStyle/>
          <a:p>
            <a:pPr eaLnBrk="0" hangingPunct="0"/>
            <a:r>
              <a:rPr lang="fr-FR" sz="1800" dirty="0" smtClean="0"/>
              <a:t> That </a:t>
            </a:r>
            <a:r>
              <a:rPr lang="fr-FR" sz="1800" dirty="0" err="1" smtClean="0"/>
              <a:t>can</a:t>
            </a:r>
            <a:r>
              <a:rPr lang="fr-FR" sz="1800" dirty="0" smtClean="0"/>
              <a:t> cause a </a:t>
            </a:r>
            <a:r>
              <a:rPr lang="fr-FR" sz="1800" dirty="0" err="1" smtClean="0"/>
              <a:t>failure</a:t>
            </a:r>
            <a:endParaRPr lang="fr-FR" sz="18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dirty="0" smtClean="0"/>
              <a:t>6.1 </a:t>
            </a:r>
            <a:r>
              <a:rPr lang="fr-FR" sz="2400" dirty="0"/>
              <a:t>Types of test </a:t>
            </a:r>
            <a:r>
              <a:rPr lang="fr-FR" sz="2400" dirty="0" err="1"/>
              <a:t>tool</a:t>
            </a:r>
            <a:r>
              <a:rPr lang="fr-FR" sz="2400" dirty="0"/>
              <a:t/>
            </a:r>
            <a:br>
              <a:rPr lang="fr-FR" sz="2400" dirty="0"/>
            </a:br>
            <a:endParaRPr lang="en-US" sz="2400" dirty="0" smtClean="0"/>
          </a:p>
        </p:txBody>
      </p:sp>
      <p:sp>
        <p:nvSpPr>
          <p:cNvPr id="178178" name="Content Placeholder 2"/>
          <p:cNvSpPr>
            <a:spLocks noGrp="1"/>
          </p:cNvSpPr>
          <p:nvPr>
            <p:ph idx="4294967295"/>
          </p:nvPr>
        </p:nvSpPr>
        <p:spPr>
          <a:xfrm>
            <a:off x="179388" y="836613"/>
            <a:ext cx="8856662" cy="5472112"/>
          </a:xfrm>
        </p:spPr>
        <p:txBody>
          <a:bodyPr/>
          <a:lstStyle/>
          <a:p>
            <a:r>
              <a:rPr lang="fr-FR" sz="1800" dirty="0" err="1" smtClean="0"/>
              <a:t>Tool</a:t>
            </a:r>
            <a:r>
              <a:rPr lang="fr-FR" sz="1800" dirty="0" smtClean="0"/>
              <a:t> for support management of </a:t>
            </a:r>
            <a:r>
              <a:rPr lang="fr-FR" sz="1800" dirty="0" err="1" smtClean="0"/>
              <a:t>testing</a:t>
            </a:r>
            <a:r>
              <a:rPr lang="fr-FR" sz="1800" dirty="0" smtClean="0"/>
              <a:t> and tests</a:t>
            </a:r>
          </a:p>
          <a:p>
            <a:pPr lvl="1"/>
            <a:r>
              <a:rPr lang="fr-FR" sz="1800" dirty="0" smtClean="0"/>
              <a:t>Test management </a:t>
            </a:r>
            <a:r>
              <a:rPr lang="fr-FR" sz="1800" dirty="0" err="1" smtClean="0"/>
              <a:t>tools</a:t>
            </a:r>
            <a:endParaRPr lang="fr-FR" sz="1800" dirty="0" smtClean="0"/>
          </a:p>
          <a:p>
            <a:pPr lvl="1"/>
            <a:r>
              <a:rPr lang="fr-FR" sz="1600" dirty="0" err="1" smtClean="0"/>
              <a:t>Requirement</a:t>
            </a:r>
            <a:r>
              <a:rPr lang="fr-FR" sz="1600" dirty="0" smtClean="0"/>
              <a:t> management </a:t>
            </a:r>
            <a:r>
              <a:rPr lang="fr-FR" sz="1600" dirty="0" err="1" smtClean="0"/>
              <a:t>tool</a:t>
            </a:r>
            <a:endParaRPr lang="fr-FR" sz="1600" dirty="0" smtClean="0"/>
          </a:p>
          <a:p>
            <a:pPr lvl="1"/>
            <a:r>
              <a:rPr lang="fr-FR" sz="1600" dirty="0" smtClean="0"/>
              <a:t>Incident management </a:t>
            </a:r>
            <a:r>
              <a:rPr lang="fr-FR" sz="1600" dirty="0" err="1" smtClean="0"/>
              <a:t>tool</a:t>
            </a:r>
            <a:endParaRPr lang="fr-FR" sz="1600" dirty="0" smtClean="0"/>
          </a:p>
          <a:p>
            <a:pPr lvl="1"/>
            <a:r>
              <a:rPr lang="fr-FR" sz="1600" dirty="0" smtClean="0"/>
              <a:t>Configuration management </a:t>
            </a:r>
            <a:r>
              <a:rPr lang="fr-FR" sz="1600" dirty="0" err="1" smtClean="0"/>
              <a:t>tool</a:t>
            </a:r>
            <a:endParaRPr lang="fr-FR" sz="1600" dirty="0" smtClean="0"/>
          </a:p>
          <a:p>
            <a:pPr marL="360363" lvl="1" indent="0">
              <a:buNone/>
            </a:pPr>
            <a:endParaRPr lang="fr-FR" sz="1600" dirty="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110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dirty="0" smtClean="0"/>
              <a:t>6.1 Test management </a:t>
            </a:r>
            <a:r>
              <a:rPr lang="fr-FR" sz="2400" dirty="0" err="1" smtClean="0"/>
              <a:t>tool</a:t>
            </a:r>
            <a:endParaRPr lang="en-US" sz="2400" dirty="0" smtClean="0"/>
          </a:p>
        </p:txBody>
      </p:sp>
      <p:graphicFrame>
        <p:nvGraphicFramePr>
          <p:cNvPr id="3" name="Content Placeholder 2"/>
          <p:cNvGraphicFramePr>
            <a:graphicFrameLocks noGrp="1"/>
          </p:cNvGraphicFramePr>
          <p:nvPr>
            <p:ph idx="4294967295"/>
            <p:extLst>
              <p:ext uri="{D42A27DB-BD31-4B8C-83A1-F6EECF244321}">
                <p14:modId xmlns:p14="http://schemas.microsoft.com/office/powerpoint/2010/main" val="4120768636"/>
              </p:ext>
            </p:extLst>
          </p:nvPr>
        </p:nvGraphicFramePr>
        <p:xfrm>
          <a:off x="179388" y="836606"/>
          <a:ext cx="8785224" cy="4954593"/>
        </p:xfrm>
        <a:graphic>
          <a:graphicData uri="http://schemas.openxmlformats.org/drawingml/2006/table">
            <a:tbl>
              <a:tblPr firstRow="1" bandRow="1">
                <a:tableStyleId>{5C22544A-7EE6-4342-B048-85BDC9FD1C3A}</a:tableStyleId>
              </a:tblPr>
              <a:tblGrid>
                <a:gridCol w="2928408">
                  <a:extLst>
                    <a:ext uri="{9D8B030D-6E8A-4147-A177-3AD203B41FA5}">
                      <a16:colId xmlns:a16="http://schemas.microsoft.com/office/drawing/2014/main" val="20000"/>
                    </a:ext>
                  </a:extLst>
                </a:gridCol>
                <a:gridCol w="2928408">
                  <a:extLst>
                    <a:ext uri="{9D8B030D-6E8A-4147-A177-3AD203B41FA5}">
                      <a16:colId xmlns:a16="http://schemas.microsoft.com/office/drawing/2014/main" val="20001"/>
                    </a:ext>
                  </a:extLst>
                </a:gridCol>
                <a:gridCol w="2928408">
                  <a:extLst>
                    <a:ext uri="{9D8B030D-6E8A-4147-A177-3AD203B41FA5}">
                      <a16:colId xmlns:a16="http://schemas.microsoft.com/office/drawing/2014/main" val="20002"/>
                    </a:ext>
                  </a:extLst>
                </a:gridCol>
              </a:tblGrid>
              <a:tr h="707799">
                <a:tc>
                  <a:txBody>
                    <a:bodyPr/>
                    <a:lstStyle/>
                    <a:p>
                      <a:pPr algn="ctr"/>
                      <a:r>
                        <a:rPr lang="fr-FR" dirty="0" smtClean="0"/>
                        <a:t>Product</a:t>
                      </a:r>
                      <a:endParaRPr lang="fr-FR" dirty="0"/>
                    </a:p>
                  </a:txBody>
                  <a:tcPr/>
                </a:tc>
                <a:tc>
                  <a:txBody>
                    <a:bodyPr/>
                    <a:lstStyle/>
                    <a:p>
                      <a:pPr algn="ctr"/>
                      <a:r>
                        <a:rPr lang="fr-FR" dirty="0" err="1" smtClean="0"/>
                        <a:t>Company</a:t>
                      </a:r>
                      <a:endParaRPr lang="fr-FR" dirty="0"/>
                    </a:p>
                  </a:txBody>
                  <a:tcPr/>
                </a:tc>
                <a:tc>
                  <a:txBody>
                    <a:bodyPr/>
                    <a:lstStyle/>
                    <a:p>
                      <a:pPr algn="ctr"/>
                      <a:r>
                        <a:rPr lang="fr-FR" dirty="0" err="1" smtClean="0"/>
                        <a:t>Category</a:t>
                      </a:r>
                      <a:endParaRPr lang="fr-FR" dirty="0"/>
                    </a:p>
                  </a:txBody>
                  <a:tcPr/>
                </a:tc>
                <a:extLst>
                  <a:ext uri="{0D108BD9-81ED-4DB2-BD59-A6C34878D82A}">
                    <a16:rowId xmlns:a16="http://schemas.microsoft.com/office/drawing/2014/main" val="10000"/>
                  </a:ext>
                </a:extLst>
              </a:tr>
              <a:tr h="707799">
                <a:tc>
                  <a:txBody>
                    <a:bodyPr/>
                    <a:lstStyle/>
                    <a:p>
                      <a:r>
                        <a:rPr lang="fr-FR" dirty="0" err="1" smtClean="0"/>
                        <a:t>Quality</a:t>
                      </a:r>
                      <a:r>
                        <a:rPr lang="fr-FR" dirty="0" smtClean="0"/>
                        <a:t> center</a:t>
                      </a:r>
                      <a:endParaRPr lang="fr-FR" dirty="0"/>
                    </a:p>
                  </a:txBody>
                  <a:tcPr/>
                </a:tc>
                <a:tc>
                  <a:txBody>
                    <a:bodyPr/>
                    <a:lstStyle/>
                    <a:p>
                      <a:r>
                        <a:rPr lang="fr-FR" dirty="0" smtClean="0"/>
                        <a:t>HP</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1"/>
                  </a:ext>
                </a:extLst>
              </a:tr>
              <a:tr h="707799">
                <a:tc>
                  <a:txBody>
                    <a:bodyPr/>
                    <a:lstStyle/>
                    <a:p>
                      <a:r>
                        <a:rPr lang="fr-FR" dirty="0" err="1" smtClean="0"/>
                        <a:t>TestManager</a:t>
                      </a:r>
                      <a:endParaRPr lang="fr-FR" dirty="0"/>
                    </a:p>
                  </a:txBody>
                  <a:tcPr/>
                </a:tc>
                <a:tc>
                  <a:txBody>
                    <a:bodyPr/>
                    <a:lstStyle/>
                    <a:p>
                      <a:r>
                        <a:rPr lang="fr-FR" dirty="0" smtClean="0"/>
                        <a:t>IBM</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2"/>
                  </a:ext>
                </a:extLst>
              </a:tr>
              <a:tr h="707799">
                <a:tc>
                  <a:txBody>
                    <a:bodyPr/>
                    <a:lstStyle/>
                    <a:p>
                      <a:r>
                        <a:rPr lang="fr-FR" dirty="0" smtClean="0"/>
                        <a:t>CARS</a:t>
                      </a:r>
                      <a:endParaRPr lang="fr-FR" dirty="0"/>
                    </a:p>
                  </a:txBody>
                  <a:tcPr/>
                </a:tc>
                <a:tc>
                  <a:txBody>
                    <a:bodyPr/>
                    <a:lstStyle/>
                    <a:p>
                      <a:r>
                        <a:rPr lang="fr-FR" dirty="0" err="1" smtClean="0"/>
                        <a:t>Compuware</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3"/>
                  </a:ext>
                </a:extLst>
              </a:tr>
              <a:tr h="707799">
                <a:tc>
                  <a:txBody>
                    <a:bodyPr/>
                    <a:lstStyle/>
                    <a:p>
                      <a:r>
                        <a:rPr lang="fr-FR" dirty="0" err="1" smtClean="0"/>
                        <a:t>Testlink</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4"/>
                  </a:ext>
                </a:extLst>
              </a:tr>
              <a:tr h="707799">
                <a:tc>
                  <a:txBody>
                    <a:bodyPr/>
                    <a:lstStyle/>
                    <a:p>
                      <a:r>
                        <a:rPr lang="fr-FR" dirty="0" err="1" smtClean="0"/>
                        <a:t>Salome</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5"/>
                  </a:ext>
                </a:extLst>
              </a:tr>
              <a:tr h="707799">
                <a:tc>
                  <a:txBody>
                    <a:bodyPr/>
                    <a:lstStyle/>
                    <a:p>
                      <a:r>
                        <a:rPr lang="fr-FR" dirty="0" err="1" smtClean="0"/>
                        <a:t>Xstudio</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6"/>
                  </a:ext>
                </a:extLst>
              </a:tr>
            </a:tbl>
          </a:graphicData>
        </a:graphic>
      </p:graphicFrame>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111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dirty="0" smtClean="0"/>
              <a:t>6.1 </a:t>
            </a:r>
            <a:r>
              <a:rPr lang="fr-FR" sz="2400" dirty="0" err="1" smtClean="0"/>
              <a:t>Requirement</a:t>
            </a:r>
            <a:r>
              <a:rPr lang="fr-FR" sz="2400" dirty="0" smtClean="0"/>
              <a:t> management </a:t>
            </a:r>
            <a:r>
              <a:rPr lang="fr-FR" sz="2400" dirty="0" err="1" smtClean="0"/>
              <a:t>tool</a:t>
            </a:r>
            <a:endParaRPr lang="fr-FR" sz="2400" dirty="0" smtClean="0"/>
          </a:p>
        </p:txBody>
      </p:sp>
      <p:graphicFrame>
        <p:nvGraphicFramePr>
          <p:cNvPr id="2" name="Content Placeholder 1"/>
          <p:cNvGraphicFramePr>
            <a:graphicFrameLocks noGrp="1"/>
          </p:cNvGraphicFramePr>
          <p:nvPr>
            <p:ph idx="4294967295"/>
            <p:extLst>
              <p:ext uri="{D42A27DB-BD31-4B8C-83A1-F6EECF244321}">
                <p14:modId xmlns:p14="http://schemas.microsoft.com/office/powerpoint/2010/main" val="602466622"/>
              </p:ext>
            </p:extLst>
          </p:nvPr>
        </p:nvGraphicFramePr>
        <p:xfrm>
          <a:off x="107950" y="1008060"/>
          <a:ext cx="8928099" cy="4935539"/>
        </p:xfrm>
        <a:graphic>
          <a:graphicData uri="http://schemas.openxmlformats.org/drawingml/2006/table">
            <a:tbl>
              <a:tblPr firstRow="1" bandRow="1">
                <a:tableStyleId>{5C22544A-7EE6-4342-B048-85BDC9FD1C3A}</a:tableStyleId>
              </a:tblPr>
              <a:tblGrid>
                <a:gridCol w="2976033">
                  <a:extLst>
                    <a:ext uri="{9D8B030D-6E8A-4147-A177-3AD203B41FA5}">
                      <a16:colId xmlns:a16="http://schemas.microsoft.com/office/drawing/2014/main" val="20000"/>
                    </a:ext>
                  </a:extLst>
                </a:gridCol>
                <a:gridCol w="2976033">
                  <a:extLst>
                    <a:ext uri="{9D8B030D-6E8A-4147-A177-3AD203B41FA5}">
                      <a16:colId xmlns:a16="http://schemas.microsoft.com/office/drawing/2014/main" val="20001"/>
                    </a:ext>
                  </a:extLst>
                </a:gridCol>
                <a:gridCol w="2976033">
                  <a:extLst>
                    <a:ext uri="{9D8B030D-6E8A-4147-A177-3AD203B41FA5}">
                      <a16:colId xmlns:a16="http://schemas.microsoft.com/office/drawing/2014/main" val="20002"/>
                    </a:ext>
                  </a:extLst>
                </a:gridCol>
              </a:tblGrid>
              <a:tr h="705077">
                <a:tc>
                  <a:txBody>
                    <a:bodyPr/>
                    <a:lstStyle/>
                    <a:p>
                      <a:pPr algn="ctr"/>
                      <a:r>
                        <a:rPr lang="fr-FR" dirty="0" smtClean="0"/>
                        <a:t>Product</a:t>
                      </a:r>
                      <a:endParaRPr lang="fr-FR" dirty="0"/>
                    </a:p>
                  </a:txBody>
                  <a:tcPr/>
                </a:tc>
                <a:tc>
                  <a:txBody>
                    <a:bodyPr/>
                    <a:lstStyle/>
                    <a:p>
                      <a:pPr algn="ctr"/>
                      <a:r>
                        <a:rPr lang="fr-FR" dirty="0" err="1" smtClean="0"/>
                        <a:t>Company</a:t>
                      </a:r>
                      <a:endParaRPr lang="fr-FR" dirty="0"/>
                    </a:p>
                  </a:txBody>
                  <a:tcPr/>
                </a:tc>
                <a:tc>
                  <a:txBody>
                    <a:bodyPr/>
                    <a:lstStyle/>
                    <a:p>
                      <a:pPr algn="ctr"/>
                      <a:r>
                        <a:rPr lang="fr-FR" dirty="0" err="1" smtClean="0"/>
                        <a:t>Category</a:t>
                      </a:r>
                      <a:endParaRPr lang="fr-FR" dirty="0"/>
                    </a:p>
                  </a:txBody>
                  <a:tcPr/>
                </a:tc>
                <a:extLst>
                  <a:ext uri="{0D108BD9-81ED-4DB2-BD59-A6C34878D82A}">
                    <a16:rowId xmlns:a16="http://schemas.microsoft.com/office/drawing/2014/main" val="10000"/>
                  </a:ext>
                </a:extLst>
              </a:tr>
              <a:tr h="705077">
                <a:tc>
                  <a:txBody>
                    <a:bodyPr/>
                    <a:lstStyle/>
                    <a:p>
                      <a:r>
                        <a:rPr lang="fr-FR" dirty="0" err="1" smtClean="0"/>
                        <a:t>Quality</a:t>
                      </a:r>
                      <a:r>
                        <a:rPr lang="fr-FR" dirty="0" smtClean="0"/>
                        <a:t> center</a:t>
                      </a:r>
                      <a:endParaRPr lang="fr-FR" dirty="0"/>
                    </a:p>
                  </a:txBody>
                  <a:tcPr/>
                </a:tc>
                <a:tc>
                  <a:txBody>
                    <a:bodyPr/>
                    <a:lstStyle/>
                    <a:p>
                      <a:r>
                        <a:rPr lang="fr-FR" dirty="0" smtClean="0"/>
                        <a:t>HP</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1"/>
                  </a:ext>
                </a:extLst>
              </a:tr>
              <a:tr h="705077">
                <a:tc>
                  <a:txBody>
                    <a:bodyPr/>
                    <a:lstStyle/>
                    <a:p>
                      <a:r>
                        <a:rPr lang="fr-FR" dirty="0" err="1" smtClean="0"/>
                        <a:t>Doors</a:t>
                      </a:r>
                      <a:endParaRPr lang="fr-FR" dirty="0"/>
                    </a:p>
                  </a:txBody>
                  <a:tcPr/>
                </a:tc>
                <a:tc>
                  <a:txBody>
                    <a:bodyPr/>
                    <a:lstStyle/>
                    <a:p>
                      <a:r>
                        <a:rPr lang="fr-FR" dirty="0" smtClean="0"/>
                        <a:t>IBM</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2"/>
                  </a:ext>
                </a:extLst>
              </a:tr>
              <a:tr h="705077">
                <a:tc>
                  <a:txBody>
                    <a:bodyPr/>
                    <a:lstStyle/>
                    <a:p>
                      <a:r>
                        <a:rPr lang="fr-FR" dirty="0" err="1" smtClean="0"/>
                        <a:t>Caliber</a:t>
                      </a:r>
                      <a:r>
                        <a:rPr lang="fr-FR" dirty="0" smtClean="0"/>
                        <a:t> RM</a:t>
                      </a:r>
                      <a:endParaRPr lang="fr-FR" dirty="0"/>
                    </a:p>
                  </a:txBody>
                  <a:tcPr/>
                </a:tc>
                <a:tc>
                  <a:txBody>
                    <a:bodyPr/>
                    <a:lstStyle/>
                    <a:p>
                      <a:r>
                        <a:rPr lang="fr-FR" dirty="0" smtClean="0"/>
                        <a:t>Borland</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3"/>
                  </a:ext>
                </a:extLst>
              </a:tr>
              <a:tr h="705077">
                <a:tc>
                  <a:txBody>
                    <a:bodyPr/>
                    <a:lstStyle/>
                    <a:p>
                      <a:r>
                        <a:rPr lang="fr-FR" dirty="0" err="1" smtClean="0"/>
                        <a:t>Testlink</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4"/>
                  </a:ext>
                </a:extLst>
              </a:tr>
              <a:tr h="705077">
                <a:tc>
                  <a:txBody>
                    <a:bodyPr/>
                    <a:lstStyle/>
                    <a:p>
                      <a:r>
                        <a:rPr lang="fr-FR" dirty="0" err="1" smtClean="0"/>
                        <a:t>Salome</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5"/>
                  </a:ext>
                </a:extLst>
              </a:tr>
              <a:tr h="705077">
                <a:tc>
                  <a:txBody>
                    <a:bodyPr/>
                    <a:lstStyle/>
                    <a:p>
                      <a:r>
                        <a:rPr lang="fr-FR" dirty="0" err="1" smtClean="0"/>
                        <a:t>Xstudio</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6"/>
                  </a:ext>
                </a:extLst>
              </a:tr>
            </a:tbl>
          </a:graphicData>
        </a:graphic>
      </p:graphicFrame>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112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dirty="0" smtClean="0"/>
              <a:t>6.1 Incident management </a:t>
            </a:r>
            <a:r>
              <a:rPr lang="fr-FR" sz="2400" dirty="0" err="1" smtClean="0"/>
              <a:t>tool</a:t>
            </a:r>
            <a:r>
              <a:rPr lang="fr-FR" sz="2400" dirty="0"/>
              <a:t>	</a:t>
            </a:r>
            <a:endParaRPr lang="fr-FR" sz="2400" dirty="0"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113</a:t>
            </a:fld>
            <a:endParaRPr lang="en-US" sz="1200" b="1">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901156330"/>
              </p:ext>
            </p:extLst>
          </p:nvPr>
        </p:nvGraphicFramePr>
        <p:xfrm>
          <a:off x="485775" y="1008059"/>
          <a:ext cx="7820025" cy="4859340"/>
        </p:xfrm>
        <a:graphic>
          <a:graphicData uri="http://schemas.openxmlformats.org/drawingml/2006/table">
            <a:tbl>
              <a:tblPr firstRow="1" bandRow="1">
                <a:tableStyleId>{5C22544A-7EE6-4342-B048-85BDC9FD1C3A}</a:tableStyleId>
              </a:tblPr>
              <a:tblGrid>
                <a:gridCol w="2606675">
                  <a:extLst>
                    <a:ext uri="{9D8B030D-6E8A-4147-A177-3AD203B41FA5}">
                      <a16:colId xmlns:a16="http://schemas.microsoft.com/office/drawing/2014/main" val="20000"/>
                    </a:ext>
                  </a:extLst>
                </a:gridCol>
                <a:gridCol w="2606675">
                  <a:extLst>
                    <a:ext uri="{9D8B030D-6E8A-4147-A177-3AD203B41FA5}">
                      <a16:colId xmlns:a16="http://schemas.microsoft.com/office/drawing/2014/main" val="20001"/>
                    </a:ext>
                  </a:extLst>
                </a:gridCol>
                <a:gridCol w="2606675">
                  <a:extLst>
                    <a:ext uri="{9D8B030D-6E8A-4147-A177-3AD203B41FA5}">
                      <a16:colId xmlns:a16="http://schemas.microsoft.com/office/drawing/2014/main" val="20002"/>
                    </a:ext>
                  </a:extLst>
                </a:gridCol>
              </a:tblGrid>
              <a:tr h="809890">
                <a:tc>
                  <a:txBody>
                    <a:bodyPr/>
                    <a:lstStyle/>
                    <a:p>
                      <a:pPr algn="ctr"/>
                      <a:r>
                        <a:rPr lang="fr-FR" dirty="0" smtClean="0"/>
                        <a:t>Product</a:t>
                      </a:r>
                      <a:endParaRPr lang="fr-FR" dirty="0"/>
                    </a:p>
                  </a:txBody>
                  <a:tcPr/>
                </a:tc>
                <a:tc>
                  <a:txBody>
                    <a:bodyPr/>
                    <a:lstStyle/>
                    <a:p>
                      <a:pPr algn="ctr"/>
                      <a:r>
                        <a:rPr lang="fr-FR" dirty="0" err="1" smtClean="0"/>
                        <a:t>Company</a:t>
                      </a:r>
                      <a:endParaRPr lang="fr-FR" dirty="0"/>
                    </a:p>
                  </a:txBody>
                  <a:tcPr/>
                </a:tc>
                <a:tc>
                  <a:txBody>
                    <a:bodyPr/>
                    <a:lstStyle/>
                    <a:p>
                      <a:pPr algn="ctr"/>
                      <a:r>
                        <a:rPr lang="fr-FR" dirty="0" err="1" smtClean="0"/>
                        <a:t>Category</a:t>
                      </a:r>
                      <a:endParaRPr lang="fr-FR" dirty="0"/>
                    </a:p>
                  </a:txBody>
                  <a:tcPr/>
                </a:tc>
                <a:extLst>
                  <a:ext uri="{0D108BD9-81ED-4DB2-BD59-A6C34878D82A}">
                    <a16:rowId xmlns:a16="http://schemas.microsoft.com/office/drawing/2014/main" val="10000"/>
                  </a:ext>
                </a:extLst>
              </a:tr>
              <a:tr h="809890">
                <a:tc>
                  <a:txBody>
                    <a:bodyPr/>
                    <a:lstStyle/>
                    <a:p>
                      <a:r>
                        <a:rPr lang="fr-FR" dirty="0" err="1" smtClean="0"/>
                        <a:t>Quality</a:t>
                      </a:r>
                      <a:r>
                        <a:rPr lang="fr-FR" dirty="0" smtClean="0"/>
                        <a:t> center</a:t>
                      </a:r>
                      <a:endParaRPr lang="fr-FR" dirty="0"/>
                    </a:p>
                  </a:txBody>
                  <a:tcPr/>
                </a:tc>
                <a:tc>
                  <a:txBody>
                    <a:bodyPr/>
                    <a:lstStyle/>
                    <a:p>
                      <a:r>
                        <a:rPr lang="fr-FR" dirty="0" smtClean="0"/>
                        <a:t>HP</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1"/>
                  </a:ext>
                </a:extLst>
              </a:tr>
              <a:tr h="809890">
                <a:tc>
                  <a:txBody>
                    <a:bodyPr/>
                    <a:lstStyle/>
                    <a:p>
                      <a:r>
                        <a:rPr lang="fr-FR" dirty="0" err="1" smtClean="0"/>
                        <a:t>ClearQuest</a:t>
                      </a:r>
                      <a:endParaRPr lang="fr-FR" dirty="0"/>
                    </a:p>
                  </a:txBody>
                  <a:tcPr/>
                </a:tc>
                <a:tc>
                  <a:txBody>
                    <a:bodyPr/>
                    <a:lstStyle/>
                    <a:p>
                      <a:r>
                        <a:rPr lang="fr-FR" dirty="0" smtClean="0"/>
                        <a:t>IBM</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2"/>
                  </a:ext>
                </a:extLst>
              </a:tr>
              <a:tr h="809890">
                <a:tc>
                  <a:txBody>
                    <a:bodyPr/>
                    <a:lstStyle/>
                    <a:p>
                      <a:r>
                        <a:rPr lang="fr-FR" dirty="0" err="1" smtClean="0"/>
                        <a:t>TrackRecord</a:t>
                      </a:r>
                      <a:endParaRPr lang="fr-FR" dirty="0"/>
                    </a:p>
                  </a:txBody>
                  <a:tcPr/>
                </a:tc>
                <a:tc>
                  <a:txBody>
                    <a:bodyPr/>
                    <a:lstStyle/>
                    <a:p>
                      <a:r>
                        <a:rPr lang="fr-FR" dirty="0" smtClean="0"/>
                        <a:t>Borland</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3"/>
                  </a:ext>
                </a:extLst>
              </a:tr>
              <a:tr h="809890">
                <a:tc>
                  <a:txBody>
                    <a:bodyPr/>
                    <a:lstStyle/>
                    <a:p>
                      <a:r>
                        <a:rPr lang="fr-FR" dirty="0" err="1" smtClean="0"/>
                        <a:t>Mantis</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4"/>
                  </a:ext>
                </a:extLst>
              </a:tr>
              <a:tr h="809890">
                <a:tc>
                  <a:txBody>
                    <a:bodyPr/>
                    <a:lstStyle/>
                    <a:p>
                      <a:r>
                        <a:rPr lang="fr-FR" dirty="0" err="1" smtClean="0"/>
                        <a:t>Xstudio</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dirty="0" smtClean="0"/>
              <a:t>6.1 Configuration management </a:t>
            </a:r>
            <a:r>
              <a:rPr lang="fr-FR" sz="2400" dirty="0" err="1" smtClean="0"/>
              <a:t>tools</a:t>
            </a:r>
            <a:r>
              <a:rPr lang="fr-FR" sz="2400" dirty="0" smtClean="0"/>
              <a:t>	</a:t>
            </a:r>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114</a:t>
            </a:fld>
            <a:endParaRPr lang="en-US" sz="1200" b="1">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58398357"/>
              </p:ext>
            </p:extLst>
          </p:nvPr>
        </p:nvGraphicFramePr>
        <p:xfrm>
          <a:off x="485776" y="1008059"/>
          <a:ext cx="8027988" cy="4706940"/>
        </p:xfrm>
        <a:graphic>
          <a:graphicData uri="http://schemas.openxmlformats.org/drawingml/2006/table">
            <a:tbl>
              <a:tblPr firstRow="1" bandRow="1">
                <a:tableStyleId>{5C22544A-7EE6-4342-B048-85BDC9FD1C3A}</a:tableStyleId>
              </a:tblPr>
              <a:tblGrid>
                <a:gridCol w="2675996">
                  <a:extLst>
                    <a:ext uri="{9D8B030D-6E8A-4147-A177-3AD203B41FA5}">
                      <a16:colId xmlns:a16="http://schemas.microsoft.com/office/drawing/2014/main" val="20000"/>
                    </a:ext>
                  </a:extLst>
                </a:gridCol>
                <a:gridCol w="2675996">
                  <a:extLst>
                    <a:ext uri="{9D8B030D-6E8A-4147-A177-3AD203B41FA5}">
                      <a16:colId xmlns:a16="http://schemas.microsoft.com/office/drawing/2014/main" val="20001"/>
                    </a:ext>
                  </a:extLst>
                </a:gridCol>
                <a:gridCol w="2675996">
                  <a:extLst>
                    <a:ext uri="{9D8B030D-6E8A-4147-A177-3AD203B41FA5}">
                      <a16:colId xmlns:a16="http://schemas.microsoft.com/office/drawing/2014/main" val="20002"/>
                    </a:ext>
                  </a:extLst>
                </a:gridCol>
              </a:tblGrid>
              <a:tr h="784490">
                <a:tc>
                  <a:txBody>
                    <a:bodyPr/>
                    <a:lstStyle/>
                    <a:p>
                      <a:pPr algn="ctr"/>
                      <a:r>
                        <a:rPr lang="fr-FR" dirty="0" smtClean="0"/>
                        <a:t>Product</a:t>
                      </a:r>
                      <a:endParaRPr lang="fr-FR" dirty="0"/>
                    </a:p>
                  </a:txBody>
                  <a:tcPr/>
                </a:tc>
                <a:tc>
                  <a:txBody>
                    <a:bodyPr/>
                    <a:lstStyle/>
                    <a:p>
                      <a:pPr algn="ctr"/>
                      <a:r>
                        <a:rPr lang="fr-FR" dirty="0" err="1" smtClean="0"/>
                        <a:t>Company</a:t>
                      </a:r>
                      <a:endParaRPr lang="fr-FR" dirty="0"/>
                    </a:p>
                  </a:txBody>
                  <a:tcPr/>
                </a:tc>
                <a:tc>
                  <a:txBody>
                    <a:bodyPr/>
                    <a:lstStyle/>
                    <a:p>
                      <a:pPr algn="ctr"/>
                      <a:r>
                        <a:rPr lang="fr-FR" dirty="0" err="1" smtClean="0"/>
                        <a:t>Category</a:t>
                      </a:r>
                      <a:endParaRPr lang="fr-FR" dirty="0"/>
                    </a:p>
                  </a:txBody>
                  <a:tcPr/>
                </a:tc>
                <a:extLst>
                  <a:ext uri="{0D108BD9-81ED-4DB2-BD59-A6C34878D82A}">
                    <a16:rowId xmlns:a16="http://schemas.microsoft.com/office/drawing/2014/main" val="10000"/>
                  </a:ext>
                </a:extLst>
              </a:tr>
              <a:tr h="784490">
                <a:tc>
                  <a:txBody>
                    <a:bodyPr/>
                    <a:lstStyle/>
                    <a:p>
                      <a:r>
                        <a:rPr lang="fr-FR" dirty="0" smtClean="0"/>
                        <a:t>VSS</a:t>
                      </a:r>
                      <a:endParaRPr lang="fr-FR" dirty="0"/>
                    </a:p>
                  </a:txBody>
                  <a:tcPr/>
                </a:tc>
                <a:tc>
                  <a:txBody>
                    <a:bodyPr/>
                    <a:lstStyle/>
                    <a:p>
                      <a:r>
                        <a:rPr lang="fr-FR" dirty="0" smtClean="0"/>
                        <a:t>Microsoft</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1"/>
                  </a:ext>
                </a:extLst>
              </a:tr>
              <a:tr h="784490">
                <a:tc>
                  <a:txBody>
                    <a:bodyPr/>
                    <a:lstStyle/>
                    <a:p>
                      <a:r>
                        <a:rPr lang="fr-FR" dirty="0" err="1" smtClean="0"/>
                        <a:t>Clearcase</a:t>
                      </a:r>
                      <a:endParaRPr lang="fr-FR" dirty="0"/>
                    </a:p>
                  </a:txBody>
                  <a:tcPr/>
                </a:tc>
                <a:tc>
                  <a:txBody>
                    <a:bodyPr/>
                    <a:lstStyle/>
                    <a:p>
                      <a:r>
                        <a:rPr lang="fr-FR" dirty="0" smtClean="0"/>
                        <a:t>IBM</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2"/>
                  </a:ext>
                </a:extLst>
              </a:tr>
              <a:tr h="784490">
                <a:tc>
                  <a:txBody>
                    <a:bodyPr/>
                    <a:lstStyle/>
                    <a:p>
                      <a:r>
                        <a:rPr lang="fr-FR" dirty="0" err="1" smtClean="0"/>
                        <a:t>Perforce</a:t>
                      </a:r>
                      <a:endParaRPr lang="fr-FR" dirty="0"/>
                    </a:p>
                  </a:txBody>
                  <a:tcPr/>
                </a:tc>
                <a:tc>
                  <a:txBody>
                    <a:bodyPr/>
                    <a:lstStyle/>
                    <a:p>
                      <a:r>
                        <a:rPr lang="fr-FR" dirty="0" err="1" smtClean="0"/>
                        <a:t>Perforce</a:t>
                      </a:r>
                      <a:r>
                        <a:rPr lang="fr-FR" dirty="0" smtClean="0"/>
                        <a:t> software</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3"/>
                  </a:ext>
                </a:extLst>
              </a:tr>
              <a:tr h="784490">
                <a:tc>
                  <a:txBody>
                    <a:bodyPr/>
                    <a:lstStyle/>
                    <a:p>
                      <a:r>
                        <a:rPr lang="fr-FR" dirty="0" smtClean="0"/>
                        <a:t>CVS</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4"/>
                  </a:ext>
                </a:extLst>
              </a:tr>
              <a:tr h="784490">
                <a:tc>
                  <a:txBody>
                    <a:bodyPr/>
                    <a:lstStyle/>
                    <a:p>
                      <a:r>
                        <a:rPr lang="fr-FR" dirty="0" smtClean="0"/>
                        <a:t>Subversion</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dirty="0" smtClean="0"/>
              <a:t>6.1 Test </a:t>
            </a:r>
            <a:r>
              <a:rPr lang="fr-FR" sz="2400" dirty="0" err="1" smtClean="0"/>
              <a:t>tool</a:t>
            </a:r>
            <a:r>
              <a:rPr lang="fr-FR" sz="2400" dirty="0" smtClean="0"/>
              <a:t> </a:t>
            </a:r>
            <a:r>
              <a:rPr lang="fr-FR" sz="2400" dirty="0" err="1" smtClean="0"/>
              <a:t>execution</a:t>
            </a:r>
            <a:r>
              <a:rPr lang="fr-FR" sz="2400" dirty="0" smtClean="0"/>
              <a:t>	</a:t>
            </a:r>
          </a:p>
        </p:txBody>
      </p:sp>
      <p:graphicFrame>
        <p:nvGraphicFramePr>
          <p:cNvPr id="2" name="Content Placeholder 1"/>
          <p:cNvGraphicFramePr>
            <a:graphicFrameLocks noGrp="1"/>
          </p:cNvGraphicFramePr>
          <p:nvPr>
            <p:ph idx="4294967295"/>
            <p:extLst>
              <p:ext uri="{D42A27DB-BD31-4B8C-83A1-F6EECF244321}">
                <p14:modId xmlns:p14="http://schemas.microsoft.com/office/powerpoint/2010/main" val="552182383"/>
              </p:ext>
            </p:extLst>
          </p:nvPr>
        </p:nvGraphicFramePr>
        <p:xfrm>
          <a:off x="127000" y="863600"/>
          <a:ext cx="8747124" cy="4851402"/>
        </p:xfrm>
        <a:graphic>
          <a:graphicData uri="http://schemas.openxmlformats.org/drawingml/2006/table">
            <a:tbl>
              <a:tblPr firstRow="1" bandRow="1">
                <a:tableStyleId>{5C22544A-7EE6-4342-B048-85BDC9FD1C3A}</a:tableStyleId>
              </a:tblPr>
              <a:tblGrid>
                <a:gridCol w="2915708">
                  <a:extLst>
                    <a:ext uri="{9D8B030D-6E8A-4147-A177-3AD203B41FA5}">
                      <a16:colId xmlns:a16="http://schemas.microsoft.com/office/drawing/2014/main" val="20000"/>
                    </a:ext>
                  </a:extLst>
                </a:gridCol>
                <a:gridCol w="2915708">
                  <a:extLst>
                    <a:ext uri="{9D8B030D-6E8A-4147-A177-3AD203B41FA5}">
                      <a16:colId xmlns:a16="http://schemas.microsoft.com/office/drawing/2014/main" val="20001"/>
                    </a:ext>
                  </a:extLst>
                </a:gridCol>
                <a:gridCol w="2915708">
                  <a:extLst>
                    <a:ext uri="{9D8B030D-6E8A-4147-A177-3AD203B41FA5}">
                      <a16:colId xmlns:a16="http://schemas.microsoft.com/office/drawing/2014/main" val="20002"/>
                    </a:ext>
                  </a:extLst>
                </a:gridCol>
              </a:tblGrid>
              <a:tr h="808567">
                <a:tc>
                  <a:txBody>
                    <a:bodyPr/>
                    <a:lstStyle/>
                    <a:p>
                      <a:pPr algn="ctr"/>
                      <a:r>
                        <a:rPr lang="fr-FR" dirty="0" smtClean="0"/>
                        <a:t>Product</a:t>
                      </a:r>
                      <a:endParaRPr lang="fr-FR" dirty="0"/>
                    </a:p>
                  </a:txBody>
                  <a:tcPr/>
                </a:tc>
                <a:tc>
                  <a:txBody>
                    <a:bodyPr/>
                    <a:lstStyle/>
                    <a:p>
                      <a:pPr algn="ctr"/>
                      <a:r>
                        <a:rPr lang="fr-FR" dirty="0" err="1" smtClean="0"/>
                        <a:t>Company</a:t>
                      </a:r>
                      <a:endParaRPr lang="fr-FR" dirty="0"/>
                    </a:p>
                  </a:txBody>
                  <a:tcPr/>
                </a:tc>
                <a:tc>
                  <a:txBody>
                    <a:bodyPr/>
                    <a:lstStyle/>
                    <a:p>
                      <a:pPr algn="ctr"/>
                      <a:r>
                        <a:rPr lang="fr-FR" dirty="0" err="1" smtClean="0"/>
                        <a:t>Category</a:t>
                      </a:r>
                      <a:endParaRPr lang="fr-FR" dirty="0"/>
                    </a:p>
                  </a:txBody>
                  <a:tcPr/>
                </a:tc>
                <a:extLst>
                  <a:ext uri="{0D108BD9-81ED-4DB2-BD59-A6C34878D82A}">
                    <a16:rowId xmlns:a16="http://schemas.microsoft.com/office/drawing/2014/main" val="10000"/>
                  </a:ext>
                </a:extLst>
              </a:tr>
              <a:tr h="808567">
                <a:tc>
                  <a:txBody>
                    <a:bodyPr/>
                    <a:lstStyle/>
                    <a:p>
                      <a:r>
                        <a:rPr lang="fr-FR" dirty="0" smtClean="0"/>
                        <a:t>QTP</a:t>
                      </a:r>
                      <a:endParaRPr lang="fr-FR" dirty="0"/>
                    </a:p>
                  </a:txBody>
                  <a:tcPr/>
                </a:tc>
                <a:tc>
                  <a:txBody>
                    <a:bodyPr/>
                    <a:lstStyle/>
                    <a:p>
                      <a:r>
                        <a:rPr lang="fr-FR" dirty="0" smtClean="0"/>
                        <a:t>HP</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1"/>
                  </a:ext>
                </a:extLst>
              </a:tr>
              <a:tr h="808567">
                <a:tc>
                  <a:txBody>
                    <a:bodyPr/>
                    <a:lstStyle/>
                    <a:p>
                      <a:r>
                        <a:rPr lang="fr-FR" dirty="0" smtClean="0"/>
                        <a:t>Rational</a:t>
                      </a:r>
                      <a:r>
                        <a:rPr lang="fr-FR" baseline="0" dirty="0" smtClean="0"/>
                        <a:t> Robot</a:t>
                      </a:r>
                      <a:endParaRPr lang="fr-FR" dirty="0"/>
                    </a:p>
                  </a:txBody>
                  <a:tcPr/>
                </a:tc>
                <a:tc>
                  <a:txBody>
                    <a:bodyPr/>
                    <a:lstStyle/>
                    <a:p>
                      <a:r>
                        <a:rPr lang="fr-FR" dirty="0" smtClean="0"/>
                        <a:t>IBM</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2"/>
                  </a:ext>
                </a:extLst>
              </a:tr>
              <a:tr h="808567">
                <a:tc>
                  <a:txBody>
                    <a:bodyPr/>
                    <a:lstStyle/>
                    <a:p>
                      <a:r>
                        <a:rPr lang="fr-FR" dirty="0" smtClean="0"/>
                        <a:t>Test </a:t>
                      </a:r>
                      <a:r>
                        <a:rPr lang="fr-FR" dirty="0" err="1" smtClean="0"/>
                        <a:t>partner</a:t>
                      </a:r>
                      <a:endParaRPr lang="fr-FR" dirty="0"/>
                    </a:p>
                  </a:txBody>
                  <a:tcPr/>
                </a:tc>
                <a:tc>
                  <a:txBody>
                    <a:bodyPr/>
                    <a:lstStyle/>
                    <a:p>
                      <a:r>
                        <a:rPr lang="fr-FR" dirty="0" err="1" smtClean="0"/>
                        <a:t>Compuware</a:t>
                      </a:r>
                      <a:r>
                        <a:rPr lang="fr-FR" dirty="0" smtClean="0"/>
                        <a:t> </a:t>
                      </a:r>
                      <a:r>
                        <a:rPr lang="fr-FR" dirty="0" err="1" smtClean="0"/>
                        <a:t>Paid</a:t>
                      </a:r>
                      <a:endParaRPr lang="fr-FR" dirty="0"/>
                    </a:p>
                  </a:txBody>
                  <a:tcPr/>
                </a:tc>
                <a:tc>
                  <a:txBody>
                    <a:bodyPr/>
                    <a:lstStyle/>
                    <a:p>
                      <a:r>
                        <a:rPr lang="fr-FR" dirty="0" err="1" smtClean="0"/>
                        <a:t>Paid</a:t>
                      </a:r>
                      <a:endParaRPr lang="fr-FR" dirty="0"/>
                    </a:p>
                  </a:txBody>
                  <a:tcPr/>
                </a:tc>
                <a:extLst>
                  <a:ext uri="{0D108BD9-81ED-4DB2-BD59-A6C34878D82A}">
                    <a16:rowId xmlns:a16="http://schemas.microsoft.com/office/drawing/2014/main" val="10003"/>
                  </a:ext>
                </a:extLst>
              </a:tr>
              <a:tr h="808567">
                <a:tc>
                  <a:txBody>
                    <a:bodyPr/>
                    <a:lstStyle/>
                    <a:p>
                      <a:r>
                        <a:rPr lang="fr-FR" dirty="0" err="1" smtClean="0"/>
                        <a:t>Badboy</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4"/>
                  </a:ext>
                </a:extLst>
              </a:tr>
              <a:tr h="808567">
                <a:tc>
                  <a:txBody>
                    <a:bodyPr/>
                    <a:lstStyle/>
                    <a:p>
                      <a:r>
                        <a:rPr lang="fr-FR" dirty="0" err="1" smtClean="0"/>
                        <a:t>Selenium</a:t>
                      </a:r>
                      <a:endParaRPr lang="fr-FR" dirty="0"/>
                    </a:p>
                  </a:txBody>
                  <a:tcPr/>
                </a:tc>
                <a:tc>
                  <a:txBody>
                    <a:bodyPr/>
                    <a:lstStyle/>
                    <a:p>
                      <a:r>
                        <a:rPr lang="fr-FR" dirty="0" smtClean="0"/>
                        <a:t>X</a:t>
                      </a:r>
                      <a:endParaRPr lang="fr-FR" dirty="0"/>
                    </a:p>
                  </a:txBody>
                  <a:tcPr/>
                </a:tc>
                <a:tc>
                  <a:txBody>
                    <a:bodyPr/>
                    <a:lstStyle/>
                    <a:p>
                      <a:r>
                        <a:rPr lang="fr-FR" dirty="0" smtClean="0"/>
                        <a:t>Free</a:t>
                      </a:r>
                      <a:endParaRPr lang="fr-FR" dirty="0"/>
                    </a:p>
                  </a:txBody>
                  <a:tcPr/>
                </a:tc>
                <a:extLst>
                  <a:ext uri="{0D108BD9-81ED-4DB2-BD59-A6C34878D82A}">
                    <a16:rowId xmlns:a16="http://schemas.microsoft.com/office/drawing/2014/main" val="10005"/>
                  </a:ext>
                </a:extLst>
              </a:tr>
            </a:tbl>
          </a:graphicData>
        </a:graphic>
      </p:graphicFrame>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115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dirty="0" smtClean="0"/>
              <a:t>6.2 Effective use of the </a:t>
            </a:r>
            <a:r>
              <a:rPr lang="fr-FR" sz="2400" dirty="0" err="1" smtClean="0"/>
              <a:t>tool</a:t>
            </a:r>
            <a:endParaRPr lang="fr-FR" sz="2400" dirty="0" smtClean="0"/>
          </a:p>
        </p:txBody>
      </p:sp>
      <p:sp>
        <p:nvSpPr>
          <p:cNvPr id="190466" name="Espace réservé du contenu 2"/>
          <p:cNvSpPr>
            <a:spLocks noGrp="1"/>
          </p:cNvSpPr>
          <p:nvPr>
            <p:ph idx="4294967295"/>
          </p:nvPr>
        </p:nvSpPr>
        <p:spPr>
          <a:xfrm>
            <a:off x="179388" y="1008063"/>
            <a:ext cx="8694737" cy="5219700"/>
          </a:xfrm>
        </p:spPr>
        <p:txBody>
          <a:bodyPr/>
          <a:lstStyle/>
          <a:p>
            <a:r>
              <a:rPr lang="fr-FR" dirty="0" err="1" smtClean="0"/>
              <a:t>Potential</a:t>
            </a:r>
            <a:r>
              <a:rPr lang="fr-FR" dirty="0" smtClean="0"/>
              <a:t> </a:t>
            </a:r>
            <a:r>
              <a:rPr lang="fr-FR" dirty="0" err="1" smtClean="0"/>
              <a:t>benefits</a:t>
            </a:r>
            <a:r>
              <a:rPr lang="fr-FR" dirty="0" smtClean="0"/>
              <a:t> of </a:t>
            </a:r>
            <a:r>
              <a:rPr lang="fr-FR" dirty="0" err="1" smtClean="0"/>
              <a:t>using</a:t>
            </a:r>
            <a:r>
              <a:rPr lang="fr-FR" dirty="0" smtClean="0"/>
              <a:t> the </a:t>
            </a:r>
            <a:r>
              <a:rPr lang="fr-FR" dirty="0" err="1" smtClean="0"/>
              <a:t>tools</a:t>
            </a:r>
            <a:endParaRPr lang="fr-FR" dirty="0" smtClean="0"/>
          </a:p>
          <a:p>
            <a:pPr marL="1004888" lvl="3" indent="-285750"/>
            <a:r>
              <a:rPr lang="fr-FR" sz="1600" dirty="0" err="1" smtClean="0"/>
              <a:t>Reduce</a:t>
            </a:r>
            <a:r>
              <a:rPr lang="fr-FR" sz="1600" dirty="0"/>
              <a:t> </a:t>
            </a:r>
            <a:r>
              <a:rPr lang="fr-FR" sz="1600" dirty="0" smtClean="0"/>
              <a:t>of the </a:t>
            </a:r>
            <a:r>
              <a:rPr lang="fr-FR" sz="1600" dirty="0" err="1" smtClean="0"/>
              <a:t>repetitive</a:t>
            </a:r>
            <a:r>
              <a:rPr lang="fr-FR" sz="1600" dirty="0" smtClean="0"/>
              <a:t> </a:t>
            </a:r>
            <a:r>
              <a:rPr lang="fr-FR" sz="1600" dirty="0" err="1" smtClean="0"/>
              <a:t>works</a:t>
            </a:r>
            <a:endParaRPr lang="fr-FR" sz="1600" dirty="0" smtClean="0"/>
          </a:p>
          <a:p>
            <a:pPr marL="1004888" lvl="3" indent="-285750"/>
            <a:r>
              <a:rPr lang="fr-FR" sz="1600" dirty="0" err="1" smtClean="0"/>
              <a:t>Greater</a:t>
            </a:r>
            <a:r>
              <a:rPr lang="fr-FR" sz="1600" dirty="0" smtClean="0"/>
              <a:t> </a:t>
            </a:r>
            <a:r>
              <a:rPr lang="fr-FR" sz="1600" dirty="0" err="1" smtClean="0"/>
              <a:t>consistency</a:t>
            </a:r>
            <a:r>
              <a:rPr lang="fr-FR" sz="1600" dirty="0" smtClean="0"/>
              <a:t> and </a:t>
            </a:r>
            <a:r>
              <a:rPr lang="fr-FR" sz="1600" dirty="0" err="1" smtClean="0"/>
              <a:t>repeatability</a:t>
            </a:r>
            <a:endParaRPr lang="fr-FR" sz="1600" dirty="0" smtClean="0"/>
          </a:p>
          <a:p>
            <a:pPr marL="1004888" lvl="3" indent="-285750"/>
            <a:r>
              <a:rPr lang="fr-FR" sz="1600" dirty="0" smtClean="0"/>
              <a:t>Objective </a:t>
            </a:r>
            <a:r>
              <a:rPr lang="fr-FR" sz="1600" dirty="0" err="1" smtClean="0"/>
              <a:t>assessment</a:t>
            </a:r>
            <a:endParaRPr lang="fr-FR" sz="1600" dirty="0" smtClean="0"/>
          </a:p>
          <a:p>
            <a:pPr marL="1004888" lvl="3" indent="-285750"/>
            <a:r>
              <a:rPr lang="fr-FR" sz="1600" dirty="0" err="1" smtClean="0"/>
              <a:t>Ease</a:t>
            </a:r>
            <a:r>
              <a:rPr lang="fr-FR" sz="1600" dirty="0" smtClean="0"/>
              <a:t> of </a:t>
            </a:r>
            <a:r>
              <a:rPr lang="fr-FR" sz="1600" dirty="0" err="1" smtClean="0"/>
              <a:t>access</a:t>
            </a:r>
            <a:r>
              <a:rPr lang="fr-FR" sz="1600" dirty="0" smtClean="0"/>
              <a:t> to information about tests or </a:t>
            </a:r>
            <a:r>
              <a:rPr lang="fr-FR" sz="1600" dirty="0" err="1" smtClean="0"/>
              <a:t>testing</a:t>
            </a:r>
            <a:endParaRPr lang="fr-FR" sz="1600" dirty="0" smtClean="0"/>
          </a:p>
          <a:p>
            <a:pPr marL="358775" lvl="1">
              <a:buFont typeface="Arial" charset="0"/>
              <a:buChar char="»"/>
            </a:pPr>
            <a:r>
              <a:rPr lang="fr-FR" dirty="0" err="1"/>
              <a:t>Risk</a:t>
            </a:r>
            <a:r>
              <a:rPr lang="fr-FR" dirty="0"/>
              <a:t> of </a:t>
            </a:r>
            <a:r>
              <a:rPr lang="fr-FR" dirty="0" err="1"/>
              <a:t>using</a:t>
            </a:r>
            <a:r>
              <a:rPr lang="fr-FR" dirty="0"/>
              <a:t> </a:t>
            </a:r>
            <a:r>
              <a:rPr lang="fr-FR" dirty="0" err="1"/>
              <a:t>tools</a:t>
            </a:r>
            <a:endParaRPr lang="fr-FR" dirty="0"/>
          </a:p>
          <a:p>
            <a:pPr marL="1004888" lvl="3" indent="-285750"/>
            <a:r>
              <a:rPr lang="fr-FR" sz="1600" dirty="0" err="1" smtClean="0"/>
              <a:t>Unrealistic</a:t>
            </a:r>
            <a:r>
              <a:rPr lang="fr-FR" sz="1600" dirty="0" smtClean="0"/>
              <a:t> expectation for the </a:t>
            </a:r>
            <a:r>
              <a:rPr lang="fr-FR" sz="1600" dirty="0" err="1" smtClean="0"/>
              <a:t>tool</a:t>
            </a:r>
            <a:endParaRPr lang="fr-FR" sz="1600" dirty="0"/>
          </a:p>
          <a:p>
            <a:pPr marL="1004888" lvl="3" indent="-285750"/>
            <a:r>
              <a:rPr lang="fr-FR" sz="1600" dirty="0" err="1" smtClean="0"/>
              <a:t>Underestimating</a:t>
            </a:r>
            <a:r>
              <a:rPr lang="fr-FR" sz="1600" dirty="0" smtClean="0"/>
              <a:t> the time, </a:t>
            </a:r>
            <a:r>
              <a:rPr lang="fr-FR" sz="1600" dirty="0" err="1" smtClean="0"/>
              <a:t>cost</a:t>
            </a:r>
            <a:r>
              <a:rPr lang="fr-FR" sz="1600" dirty="0" smtClean="0"/>
              <a:t> and effort for initial introduction of the </a:t>
            </a:r>
            <a:r>
              <a:rPr lang="fr-FR" sz="1600" dirty="0" err="1" smtClean="0"/>
              <a:t>tool</a:t>
            </a:r>
            <a:endParaRPr lang="fr-FR" sz="1600" dirty="0" smtClean="0"/>
          </a:p>
          <a:p>
            <a:pPr marL="1004888" lvl="3" indent="-285750"/>
            <a:r>
              <a:rPr lang="fr-FR" sz="1600" dirty="0" err="1" smtClean="0"/>
              <a:t>Underestimating</a:t>
            </a:r>
            <a:r>
              <a:rPr lang="fr-FR" sz="1600" dirty="0" smtClean="0"/>
              <a:t> the effort </a:t>
            </a:r>
            <a:r>
              <a:rPr lang="fr-FR" sz="1600" dirty="0" err="1" smtClean="0"/>
              <a:t>reqired</a:t>
            </a:r>
            <a:r>
              <a:rPr lang="fr-FR" sz="1600" dirty="0" smtClean="0"/>
              <a:t> to </a:t>
            </a:r>
            <a:r>
              <a:rPr lang="fr-FR" sz="1600" dirty="0" err="1" smtClean="0"/>
              <a:t>mainain</a:t>
            </a:r>
            <a:r>
              <a:rPr lang="fr-FR" sz="1600" dirty="0" smtClean="0"/>
              <a:t> the test </a:t>
            </a:r>
            <a:r>
              <a:rPr lang="fr-FR" sz="1600" dirty="0" err="1" smtClean="0"/>
              <a:t>assets</a:t>
            </a:r>
            <a:r>
              <a:rPr lang="fr-FR" sz="1600" dirty="0" smtClean="0"/>
              <a:t> </a:t>
            </a:r>
            <a:r>
              <a:rPr lang="fr-FR" sz="1600" dirty="0" err="1" smtClean="0"/>
              <a:t>generated</a:t>
            </a:r>
            <a:r>
              <a:rPr lang="fr-FR" sz="1600" dirty="0" smtClean="0"/>
              <a:t> by the </a:t>
            </a:r>
            <a:r>
              <a:rPr lang="fr-FR" sz="1600" dirty="0" err="1" smtClean="0"/>
              <a:t>tool</a:t>
            </a:r>
            <a:endParaRPr lang="fr-FR" sz="1600" dirty="0" smtClean="0"/>
          </a:p>
          <a:p>
            <a:pPr marL="1004888" lvl="3" indent="-285750"/>
            <a:r>
              <a:rPr lang="fr-FR" sz="1600" dirty="0" smtClean="0"/>
              <a:t>Over-</a:t>
            </a:r>
            <a:r>
              <a:rPr lang="fr-FR" sz="1600" dirty="0" err="1" smtClean="0"/>
              <a:t>reliance</a:t>
            </a:r>
            <a:r>
              <a:rPr lang="fr-FR" sz="1600" dirty="0" smtClean="0"/>
              <a:t> on the </a:t>
            </a:r>
            <a:r>
              <a:rPr lang="fr-FR" sz="1600" dirty="0" err="1" smtClean="0"/>
              <a:t>tool</a:t>
            </a:r>
            <a:endParaRPr lang="fr-FR" sz="1600" dirty="0" smtClean="0"/>
          </a:p>
          <a:p>
            <a:endParaRPr lang="fr-FR" dirty="0"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116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117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dirty="0" smtClean="0"/>
              <a:t>6.3 </a:t>
            </a:r>
            <a:r>
              <a:rPr lang="fr-FR" sz="2400" dirty="0" err="1" smtClean="0"/>
              <a:t>Introducing</a:t>
            </a:r>
            <a:r>
              <a:rPr lang="fr-FR" sz="2400" dirty="0" smtClean="0"/>
              <a:t> a </a:t>
            </a:r>
            <a:r>
              <a:rPr lang="fr-FR" sz="2400" dirty="0" err="1" smtClean="0"/>
              <a:t>tool</a:t>
            </a:r>
            <a:r>
              <a:rPr lang="fr-FR" sz="2400" dirty="0" smtClean="0"/>
              <a:t> in an </a:t>
            </a:r>
            <a:r>
              <a:rPr lang="fr-FR" sz="2400" dirty="0" err="1" smtClean="0"/>
              <a:t>organization</a:t>
            </a:r>
            <a:endParaRPr lang="fr-FR" sz="2400" dirty="0" smtClean="0"/>
          </a:p>
        </p:txBody>
      </p:sp>
      <p:sp>
        <p:nvSpPr>
          <p:cNvPr id="195586" name="Espace réservé du contenu 2"/>
          <p:cNvSpPr>
            <a:spLocks noGrp="1"/>
          </p:cNvSpPr>
          <p:nvPr>
            <p:ph idx="4294967295"/>
          </p:nvPr>
        </p:nvSpPr>
        <p:spPr>
          <a:xfrm>
            <a:off x="179388" y="1052513"/>
            <a:ext cx="8388350" cy="5219700"/>
          </a:xfrm>
        </p:spPr>
        <p:txBody>
          <a:bodyPr/>
          <a:lstStyle/>
          <a:p>
            <a:pPr marL="0" indent="0">
              <a:buNone/>
            </a:pPr>
            <a:endParaRPr lang="fr-FR" sz="1600" dirty="0"/>
          </a:p>
          <a:p>
            <a:r>
              <a:rPr lang="fr-FR" sz="1600" dirty="0" err="1" smtClean="0"/>
              <a:t>Assessment</a:t>
            </a:r>
            <a:r>
              <a:rPr lang="fr-FR" sz="1600" dirty="0" smtClean="0"/>
              <a:t> of the </a:t>
            </a:r>
            <a:r>
              <a:rPr lang="fr-FR" sz="1600" dirty="0" err="1" smtClean="0"/>
              <a:t>organization’s</a:t>
            </a:r>
            <a:r>
              <a:rPr lang="fr-FR" sz="1600" dirty="0" smtClean="0"/>
              <a:t> </a:t>
            </a:r>
            <a:r>
              <a:rPr lang="fr-FR" sz="1600" dirty="0" err="1" smtClean="0"/>
              <a:t>maturity</a:t>
            </a:r>
            <a:endParaRPr lang="fr-FR" sz="1600" dirty="0" smtClean="0"/>
          </a:p>
          <a:p>
            <a:r>
              <a:rPr lang="fr-FR" sz="1600" dirty="0" smtClean="0"/>
              <a:t>Identification </a:t>
            </a:r>
            <a:r>
              <a:rPr lang="fr-FR" sz="1600" dirty="0" err="1" smtClean="0"/>
              <a:t>ofthe</a:t>
            </a:r>
            <a:r>
              <a:rPr lang="fr-FR" sz="1600" dirty="0" smtClean="0"/>
              <a:t> area </a:t>
            </a:r>
            <a:r>
              <a:rPr lang="fr-FR" sz="1600" dirty="0" err="1" smtClean="0"/>
              <a:t>whithin</a:t>
            </a:r>
            <a:r>
              <a:rPr lang="fr-FR" sz="1600" dirty="0" smtClean="0"/>
              <a:t> the </a:t>
            </a:r>
            <a:r>
              <a:rPr lang="fr-FR" sz="1600" dirty="0" err="1" smtClean="0"/>
              <a:t>organization</a:t>
            </a:r>
            <a:r>
              <a:rPr lang="fr-FR" sz="1600" dirty="0" smtClean="0"/>
              <a:t> </a:t>
            </a:r>
            <a:r>
              <a:rPr lang="fr-FR" sz="1600" dirty="0" err="1" smtClean="0"/>
              <a:t>where</a:t>
            </a:r>
            <a:r>
              <a:rPr lang="fr-FR" sz="1600" dirty="0" smtClean="0"/>
              <a:t> </a:t>
            </a:r>
            <a:r>
              <a:rPr lang="fr-FR" sz="1600" dirty="0" err="1" smtClean="0"/>
              <a:t>tool</a:t>
            </a:r>
            <a:r>
              <a:rPr lang="fr-FR" sz="1600" dirty="0" smtClean="0"/>
              <a:t> support </a:t>
            </a:r>
            <a:r>
              <a:rPr lang="fr-FR" sz="1600" dirty="0" err="1" smtClean="0"/>
              <a:t>will</a:t>
            </a:r>
            <a:r>
              <a:rPr lang="fr-FR" sz="1600" dirty="0" smtClean="0"/>
              <a:t> help to </a:t>
            </a:r>
            <a:r>
              <a:rPr lang="fr-FR" sz="1600" dirty="0" err="1" smtClean="0"/>
              <a:t>improve</a:t>
            </a:r>
            <a:r>
              <a:rPr lang="fr-FR" sz="1600" dirty="0" smtClean="0"/>
              <a:t> </a:t>
            </a:r>
            <a:r>
              <a:rPr lang="fr-FR" sz="1600" dirty="0" err="1" smtClean="0"/>
              <a:t>process</a:t>
            </a:r>
            <a:endParaRPr lang="fr-FR" sz="1600" dirty="0" smtClean="0"/>
          </a:p>
          <a:p>
            <a:r>
              <a:rPr lang="fr-FR" sz="1600" dirty="0" err="1" smtClean="0"/>
              <a:t>Evaluating</a:t>
            </a:r>
            <a:r>
              <a:rPr lang="fr-FR" sz="1600" dirty="0" smtClean="0"/>
              <a:t> of </a:t>
            </a:r>
            <a:r>
              <a:rPr lang="fr-FR" sz="1600" dirty="0" err="1" smtClean="0"/>
              <a:t>tools</a:t>
            </a:r>
            <a:r>
              <a:rPr lang="fr-FR" sz="1600" dirty="0" smtClean="0"/>
              <a:t> </a:t>
            </a:r>
            <a:r>
              <a:rPr lang="fr-FR" sz="1600" dirty="0" err="1" smtClean="0"/>
              <a:t>against</a:t>
            </a:r>
            <a:r>
              <a:rPr lang="fr-FR" sz="1600" dirty="0" smtClean="0"/>
              <a:t> </a:t>
            </a:r>
            <a:r>
              <a:rPr lang="fr-FR" sz="1600" dirty="0" err="1" smtClean="0"/>
              <a:t>clear</a:t>
            </a:r>
            <a:r>
              <a:rPr lang="fr-FR" sz="1600" dirty="0" smtClean="0"/>
              <a:t> objective </a:t>
            </a:r>
            <a:r>
              <a:rPr lang="fr-FR" sz="1600" dirty="0" err="1" smtClean="0"/>
              <a:t>criteria</a:t>
            </a:r>
            <a:endParaRPr lang="fr-FR" sz="1600" dirty="0" smtClean="0"/>
          </a:p>
          <a:p>
            <a:r>
              <a:rPr lang="fr-FR" sz="1600" dirty="0" smtClean="0"/>
              <a:t>POC</a:t>
            </a:r>
          </a:p>
          <a:p>
            <a:r>
              <a:rPr lang="fr-FR" sz="1600" dirty="0" err="1" smtClean="0"/>
              <a:t>Identifying</a:t>
            </a:r>
            <a:r>
              <a:rPr lang="fr-FR" sz="1600" dirty="0" smtClean="0"/>
              <a:t> and planning </a:t>
            </a:r>
            <a:r>
              <a:rPr lang="fr-FR" sz="1600" dirty="0" err="1" smtClean="0"/>
              <a:t>internal</a:t>
            </a:r>
            <a:r>
              <a:rPr lang="fr-FR" sz="1600" dirty="0" smtClean="0"/>
              <a:t> </a:t>
            </a:r>
            <a:r>
              <a:rPr lang="fr-FR" sz="1600" dirty="0" err="1" smtClean="0"/>
              <a:t>implementation</a:t>
            </a:r>
            <a:endParaRPr lang="fr-FR" sz="1600" dirty="0" smtClean="0"/>
          </a:p>
          <a:p>
            <a:endParaRPr lang="fr-FR" sz="1600" b="1" dirty="0" smtClean="0"/>
          </a:p>
          <a:p>
            <a:endParaRPr lang="fr-FR" dirty="0"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118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dirty="0" smtClean="0"/>
              <a:t>To start </a:t>
            </a:r>
            <a:r>
              <a:rPr lang="en-US" b="1" dirty="0" smtClean="0"/>
              <a:t>ISTQB Mock Test - 1</a:t>
            </a:r>
            <a:r>
              <a:rPr lang="en-US" dirty="0" smtClean="0"/>
              <a:t> , Click </a:t>
            </a:r>
            <a:r>
              <a:rPr lang="en-US" u="sng" dirty="0" smtClean="0">
                <a:hlinkClick r:id="rId2"/>
              </a:rPr>
              <a:t>Here</a:t>
            </a:r>
            <a:endParaRPr lang="fr-FR" dirty="0" smtClean="0"/>
          </a:p>
          <a:p>
            <a:r>
              <a:rPr lang="en-US" dirty="0" smtClean="0"/>
              <a:t>To start </a:t>
            </a:r>
            <a:r>
              <a:rPr lang="en-US" b="1" dirty="0" smtClean="0"/>
              <a:t>ISTQB Mock Test - 2</a:t>
            </a:r>
            <a:r>
              <a:rPr lang="en-US" dirty="0" smtClean="0"/>
              <a:t> , Click </a:t>
            </a:r>
            <a:r>
              <a:rPr lang="en-US" u="sng" dirty="0" smtClean="0">
                <a:hlinkClick r:id="rId3"/>
              </a:rPr>
              <a:t>Here</a:t>
            </a:r>
            <a:endParaRPr lang="fr-FR" dirty="0" smtClean="0"/>
          </a:p>
          <a:p>
            <a:r>
              <a:rPr lang="en-US" dirty="0" smtClean="0"/>
              <a:t>To start </a:t>
            </a:r>
            <a:r>
              <a:rPr lang="en-US" b="1" dirty="0" smtClean="0"/>
              <a:t>ISTQB Mock Test - 3</a:t>
            </a:r>
            <a:r>
              <a:rPr lang="en-US" dirty="0" smtClean="0"/>
              <a:t> , Click </a:t>
            </a:r>
            <a:r>
              <a:rPr lang="en-US" u="sng" dirty="0" smtClean="0">
                <a:hlinkClick r:id="rId4"/>
              </a:rPr>
              <a:t>Here</a:t>
            </a:r>
            <a:endParaRPr lang="en-US" u="sng" dirty="0" smtClean="0"/>
          </a:p>
          <a:p>
            <a:r>
              <a:rPr lang="fr-FR"/>
              <a:t>http://www.testingexcellence.com/istqb-quiz/istqb-foundation-practice-exam-1/</a:t>
            </a:r>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dirty="0"/>
              <a:t>1.1 Why is testing necessary?</a:t>
            </a:r>
            <a:br>
              <a:rPr lang="en-US" dirty="0"/>
            </a:br>
            <a:endParaRPr lang="en-US" dirty="0" smtClean="0"/>
          </a:p>
        </p:txBody>
      </p:sp>
      <p:sp>
        <p:nvSpPr>
          <p:cNvPr id="22530" name="Content Placeholder 2"/>
          <p:cNvSpPr>
            <a:spLocks noGrp="1"/>
          </p:cNvSpPr>
          <p:nvPr>
            <p:ph idx="4294967295"/>
          </p:nvPr>
        </p:nvSpPr>
        <p:spPr/>
        <p:txBody>
          <a:bodyPr/>
          <a:lstStyle/>
          <a:p>
            <a:pPr eaLnBrk="1" hangingPunct="1"/>
            <a:endParaRPr lang="fr-FR" dirty="0" smtClean="0"/>
          </a:p>
          <a:p>
            <a:pPr eaLnBrk="1" hangingPunct="1"/>
            <a:r>
              <a:rPr lang="fr-FR" dirty="0" smtClean="0">
                <a:ea typeface="MS PGothic" pitchFamily="34" charset="-128"/>
              </a:rPr>
              <a:t>Causes of software issues:</a:t>
            </a:r>
          </a:p>
          <a:p>
            <a:pPr eaLnBrk="1" hangingPunct="1"/>
            <a:endParaRPr lang="fr-FR" dirty="0" smtClean="0">
              <a:ea typeface="MS PGothic" pitchFamily="34" charset="-128"/>
            </a:endParaRPr>
          </a:p>
          <a:p>
            <a:pPr lvl="1" eaLnBrk="1" hangingPunct="1"/>
            <a:r>
              <a:rPr lang="fr-FR" dirty="0" err="1" smtClean="0">
                <a:ea typeface="MS PGothic" pitchFamily="34" charset="-128"/>
              </a:rPr>
              <a:t>Error</a:t>
            </a:r>
            <a:r>
              <a:rPr lang="fr-FR" dirty="0" smtClean="0">
                <a:ea typeface="MS PGothic" pitchFamily="34" charset="-128"/>
              </a:rPr>
              <a:t> (</a:t>
            </a:r>
            <a:r>
              <a:rPr lang="fr-FR" dirty="0" err="1" smtClean="0">
                <a:ea typeface="MS PGothic" pitchFamily="34" charset="-128"/>
              </a:rPr>
              <a:t>while</a:t>
            </a:r>
            <a:r>
              <a:rPr lang="fr-FR" dirty="0" smtClean="0">
                <a:ea typeface="MS PGothic" pitchFamily="34" charset="-128"/>
              </a:rPr>
              <a:t> </a:t>
            </a:r>
            <a:r>
              <a:rPr lang="fr-FR" dirty="0" err="1" smtClean="0">
                <a:ea typeface="MS PGothic" pitchFamily="34" charset="-128"/>
              </a:rPr>
              <a:t>using</a:t>
            </a:r>
            <a:r>
              <a:rPr lang="fr-FR" dirty="0" smtClean="0">
                <a:ea typeface="MS PGothic" pitchFamily="34" charset="-128"/>
              </a:rPr>
              <a:t> the software, </a:t>
            </a:r>
            <a:r>
              <a:rPr lang="fr-FR" dirty="0" err="1" smtClean="0">
                <a:ea typeface="MS PGothic" pitchFamily="34" charset="-128"/>
              </a:rPr>
              <a:t>analyzing</a:t>
            </a:r>
            <a:r>
              <a:rPr lang="fr-FR" dirty="0" smtClean="0">
                <a:ea typeface="MS PGothic" pitchFamily="34" charset="-128"/>
              </a:rPr>
              <a:t> client </a:t>
            </a:r>
            <a:r>
              <a:rPr lang="fr-FR" dirty="0" err="1" smtClean="0">
                <a:ea typeface="MS PGothic" pitchFamily="34" charset="-128"/>
              </a:rPr>
              <a:t>requirement</a:t>
            </a:r>
            <a:r>
              <a:rPr lang="fr-FR" dirty="0" smtClean="0">
                <a:ea typeface="MS PGothic" pitchFamily="34" charset="-128"/>
              </a:rPr>
              <a:t>, </a:t>
            </a:r>
            <a:r>
              <a:rPr lang="fr-FR" dirty="0" err="1" smtClean="0">
                <a:ea typeface="MS PGothic" pitchFamily="34" charset="-128"/>
              </a:rPr>
              <a:t>designing</a:t>
            </a:r>
            <a:r>
              <a:rPr lang="fr-FR" dirty="0" smtClean="0">
                <a:ea typeface="MS PGothic" pitchFamily="34" charset="-128"/>
              </a:rPr>
              <a:t>, </a:t>
            </a:r>
            <a:r>
              <a:rPr lang="fr-FR" dirty="0" err="1" smtClean="0">
                <a:ea typeface="MS PGothic" pitchFamily="34" charset="-128"/>
              </a:rPr>
              <a:t>coding</a:t>
            </a:r>
            <a:r>
              <a:rPr lang="fr-FR" dirty="0" smtClean="0">
                <a:ea typeface="MS PGothic" pitchFamily="34" charset="-128"/>
              </a:rPr>
              <a:t>, </a:t>
            </a:r>
            <a:r>
              <a:rPr lang="fr-FR" dirty="0" err="1" smtClean="0">
                <a:ea typeface="MS PGothic" pitchFamily="34" charset="-128"/>
              </a:rPr>
              <a:t>testing</a:t>
            </a:r>
            <a:r>
              <a:rPr lang="fr-FR" dirty="0" smtClean="0">
                <a:ea typeface="MS PGothic" pitchFamily="34" charset="-128"/>
              </a:rPr>
              <a:t> …)</a:t>
            </a:r>
          </a:p>
          <a:p>
            <a:pPr lvl="1" eaLnBrk="1" hangingPunct="1"/>
            <a:endParaRPr lang="fr-FR" dirty="0" smtClean="0">
              <a:ea typeface="MS PGothic" pitchFamily="34" charset="-128"/>
            </a:endParaRPr>
          </a:p>
          <a:p>
            <a:pPr lvl="1" eaLnBrk="1" hangingPunct="1"/>
            <a:r>
              <a:rPr lang="fr-FR" dirty="0" err="1" smtClean="0">
                <a:ea typeface="MS PGothic" pitchFamily="34" charset="-128"/>
              </a:rPr>
              <a:t>Environmental</a:t>
            </a:r>
            <a:r>
              <a:rPr lang="fr-FR" dirty="0" smtClean="0">
                <a:ea typeface="MS PGothic" pitchFamily="34" charset="-128"/>
              </a:rPr>
              <a:t> conditions (</a:t>
            </a:r>
            <a:r>
              <a:rPr lang="fr-FR" dirty="0" err="1" smtClean="0">
                <a:ea typeface="MS PGothic" pitchFamily="34" charset="-128"/>
              </a:rPr>
              <a:t>strong</a:t>
            </a:r>
            <a:r>
              <a:rPr lang="fr-FR" dirty="0" smtClean="0">
                <a:ea typeface="MS PGothic" pitchFamily="34" charset="-128"/>
              </a:rPr>
              <a:t> </a:t>
            </a:r>
            <a:r>
              <a:rPr lang="fr-FR" dirty="0" err="1" smtClean="0">
                <a:ea typeface="MS PGothic" pitchFamily="34" charset="-128"/>
              </a:rPr>
              <a:t>magnetic</a:t>
            </a:r>
            <a:r>
              <a:rPr lang="fr-FR" dirty="0" smtClean="0">
                <a:ea typeface="MS PGothic" pitchFamily="34" charset="-128"/>
              </a:rPr>
              <a:t> </a:t>
            </a:r>
            <a:r>
              <a:rPr lang="fr-FR" dirty="0" err="1" smtClean="0">
                <a:ea typeface="MS PGothic" pitchFamily="34" charset="-128"/>
              </a:rPr>
              <a:t>field</a:t>
            </a:r>
            <a:r>
              <a:rPr lang="fr-FR" dirty="0" smtClean="0">
                <a:ea typeface="MS PGothic" pitchFamily="34" charset="-128"/>
              </a:rPr>
              <a:t>, pollution ,…) </a:t>
            </a:r>
          </a:p>
          <a:p>
            <a:pPr eaLnBrk="1" hangingPunct="1"/>
            <a:endParaRPr lang="en-US"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12</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dirty="0"/>
              <a:t>1.1 Why is testing necessary?</a:t>
            </a:r>
            <a:br>
              <a:rPr lang="en-US" dirty="0"/>
            </a:br>
            <a:endParaRPr lang="en-US" dirty="0" smtClean="0"/>
          </a:p>
        </p:txBody>
      </p:sp>
      <p:sp>
        <p:nvSpPr>
          <p:cNvPr id="23554" name="Content Placeholder 2"/>
          <p:cNvSpPr>
            <a:spLocks noGrp="1"/>
          </p:cNvSpPr>
          <p:nvPr>
            <p:ph idx="1"/>
          </p:nvPr>
        </p:nvSpPr>
        <p:spPr/>
        <p:txBody>
          <a:bodyPr/>
          <a:lstStyle/>
          <a:p>
            <a:pPr eaLnBrk="1" hangingPunct="1"/>
            <a:r>
              <a:rPr lang="fr-FR" dirty="0" err="1" smtClean="0"/>
              <a:t>With</a:t>
            </a:r>
            <a:r>
              <a:rPr lang="fr-FR" dirty="0" smtClean="0"/>
              <a:t> </a:t>
            </a:r>
            <a:r>
              <a:rPr lang="fr-FR" smtClean="0"/>
              <a:t>the help of </a:t>
            </a:r>
            <a:r>
              <a:rPr lang="fr-FR" dirty="0" err="1" smtClean="0"/>
              <a:t>testing</a:t>
            </a:r>
            <a:r>
              <a:rPr lang="fr-FR" dirty="0" smtClean="0"/>
              <a:t>, </a:t>
            </a:r>
            <a:r>
              <a:rPr lang="fr-FR" dirty="0" err="1" smtClean="0"/>
              <a:t>it</a:t>
            </a:r>
            <a:r>
              <a:rPr lang="fr-FR" dirty="0" smtClean="0"/>
              <a:t> </a:t>
            </a:r>
            <a:r>
              <a:rPr lang="fr-FR" dirty="0" err="1" smtClean="0"/>
              <a:t>is</a:t>
            </a:r>
            <a:r>
              <a:rPr lang="fr-FR" dirty="0" smtClean="0"/>
              <a:t> possible to </a:t>
            </a:r>
            <a:r>
              <a:rPr lang="fr-FR" dirty="0" err="1" smtClean="0"/>
              <a:t>measure</a:t>
            </a:r>
            <a:r>
              <a:rPr lang="fr-FR" dirty="0" smtClean="0"/>
              <a:t> the </a:t>
            </a:r>
            <a:r>
              <a:rPr lang="fr-FR" dirty="0" err="1" smtClean="0"/>
              <a:t>quality</a:t>
            </a:r>
            <a:r>
              <a:rPr lang="fr-FR" dirty="0" smtClean="0"/>
              <a:t> of the software in </a:t>
            </a:r>
            <a:r>
              <a:rPr lang="fr-FR" dirty="0" err="1" smtClean="0"/>
              <a:t>terms</a:t>
            </a:r>
            <a:r>
              <a:rPr lang="fr-FR" dirty="0" smtClean="0"/>
              <a:t> of </a:t>
            </a:r>
            <a:r>
              <a:rPr lang="fr-FR" dirty="0" err="1" smtClean="0"/>
              <a:t>defects</a:t>
            </a:r>
            <a:r>
              <a:rPr lang="fr-FR" dirty="0" smtClean="0"/>
              <a:t> </a:t>
            </a:r>
            <a:r>
              <a:rPr lang="fr-FR" dirty="0" err="1" smtClean="0"/>
              <a:t>found</a:t>
            </a:r>
            <a:r>
              <a:rPr lang="fr-FR" dirty="0" smtClean="0"/>
              <a:t>.</a:t>
            </a:r>
          </a:p>
          <a:p>
            <a:pPr eaLnBrk="1" hangingPunct="1"/>
            <a:r>
              <a:rPr lang="fr-FR" dirty="0" smtClean="0"/>
              <a:t>By </a:t>
            </a:r>
            <a:r>
              <a:rPr lang="fr-FR" dirty="0" err="1" smtClean="0"/>
              <a:t>understanding</a:t>
            </a:r>
            <a:r>
              <a:rPr lang="fr-FR" dirty="0" smtClean="0"/>
              <a:t> the </a:t>
            </a:r>
            <a:r>
              <a:rPr lang="fr-FR" dirty="0" err="1" smtClean="0"/>
              <a:t>root</a:t>
            </a:r>
            <a:r>
              <a:rPr lang="fr-FR" dirty="0" smtClean="0"/>
              <a:t> causes of </a:t>
            </a:r>
            <a:r>
              <a:rPr lang="fr-FR" dirty="0" err="1" smtClean="0"/>
              <a:t>defects</a:t>
            </a:r>
            <a:r>
              <a:rPr lang="fr-FR" dirty="0" smtClean="0"/>
              <a:t> </a:t>
            </a:r>
            <a:r>
              <a:rPr lang="fr-FR" dirty="0" err="1" smtClean="0"/>
              <a:t>found</a:t>
            </a:r>
            <a:r>
              <a:rPr lang="fr-FR" dirty="0" smtClean="0"/>
              <a:t> in </a:t>
            </a:r>
            <a:r>
              <a:rPr lang="fr-FR" dirty="0" err="1" smtClean="0"/>
              <a:t>other</a:t>
            </a:r>
            <a:r>
              <a:rPr lang="fr-FR" dirty="0" smtClean="0"/>
              <a:t> </a:t>
            </a:r>
            <a:r>
              <a:rPr lang="fr-FR" dirty="0" err="1" smtClean="0"/>
              <a:t>project</a:t>
            </a:r>
            <a:r>
              <a:rPr lang="fr-FR" dirty="0" smtClean="0"/>
              <a:t>, </a:t>
            </a:r>
            <a:r>
              <a:rPr lang="fr-FR" dirty="0" err="1" smtClean="0"/>
              <a:t>processes</a:t>
            </a:r>
            <a:r>
              <a:rPr lang="fr-FR" dirty="0" smtClean="0"/>
              <a:t> </a:t>
            </a:r>
            <a:r>
              <a:rPr lang="fr-FR" dirty="0" err="1" smtClean="0"/>
              <a:t>can</a:t>
            </a:r>
            <a:r>
              <a:rPr lang="fr-FR" dirty="0" smtClean="0"/>
              <a:t> </a:t>
            </a:r>
            <a:r>
              <a:rPr lang="fr-FR" dirty="0" err="1" smtClean="0"/>
              <a:t>be</a:t>
            </a:r>
            <a:r>
              <a:rPr lang="fr-FR" dirty="0" smtClean="0"/>
              <a:t> </a:t>
            </a:r>
            <a:r>
              <a:rPr lang="fr-FR" dirty="0" err="1" smtClean="0"/>
              <a:t>improved</a:t>
            </a:r>
            <a:r>
              <a:rPr lang="fr-FR" dirty="0" smtClean="0"/>
              <a:t>, </a:t>
            </a:r>
            <a:r>
              <a:rPr lang="fr-FR" dirty="0" err="1" smtClean="0"/>
              <a:t>which</a:t>
            </a:r>
            <a:r>
              <a:rPr lang="fr-FR" dirty="0" smtClean="0"/>
              <a:t> in </a:t>
            </a:r>
            <a:r>
              <a:rPr lang="fr-FR" dirty="0" err="1" smtClean="0"/>
              <a:t>turn</a:t>
            </a:r>
            <a:r>
              <a:rPr lang="fr-FR" dirty="0" smtClean="0"/>
              <a:t> </a:t>
            </a:r>
            <a:r>
              <a:rPr lang="fr-FR" dirty="0" err="1" smtClean="0"/>
              <a:t>should</a:t>
            </a:r>
            <a:r>
              <a:rPr lang="fr-FR" dirty="0" smtClean="0"/>
              <a:t> </a:t>
            </a:r>
            <a:r>
              <a:rPr lang="fr-FR" dirty="0" err="1" smtClean="0"/>
              <a:t>prvent</a:t>
            </a:r>
            <a:r>
              <a:rPr lang="fr-FR" dirty="0" smtClean="0"/>
              <a:t> </a:t>
            </a:r>
            <a:r>
              <a:rPr lang="fr-FR" dirty="0" err="1" smtClean="0"/>
              <a:t>those</a:t>
            </a:r>
            <a:r>
              <a:rPr lang="fr-FR" dirty="0" smtClean="0"/>
              <a:t> </a:t>
            </a:r>
            <a:r>
              <a:rPr lang="fr-FR" dirty="0" err="1" smtClean="0"/>
              <a:t>defects</a:t>
            </a:r>
            <a:r>
              <a:rPr lang="fr-FR" dirty="0" smtClean="0"/>
              <a:t> </a:t>
            </a:r>
            <a:r>
              <a:rPr lang="fr-FR" dirty="0" err="1" smtClean="0"/>
              <a:t>from</a:t>
            </a:r>
            <a:r>
              <a:rPr lang="fr-FR" dirty="0" smtClean="0"/>
              <a:t> </a:t>
            </a:r>
            <a:r>
              <a:rPr lang="fr-FR" dirty="0" err="1" smtClean="0"/>
              <a:t>reoccuring</a:t>
            </a:r>
            <a:r>
              <a:rPr lang="fr-FR" dirty="0" smtClean="0"/>
              <a:t> and, as </a:t>
            </a:r>
            <a:r>
              <a:rPr lang="fr-FR" dirty="0" err="1" smtClean="0"/>
              <a:t>consequence</a:t>
            </a:r>
            <a:r>
              <a:rPr lang="fr-FR" dirty="0" smtClean="0"/>
              <a:t>, </a:t>
            </a:r>
            <a:r>
              <a:rPr lang="fr-FR" dirty="0" err="1" smtClean="0"/>
              <a:t>improve</a:t>
            </a:r>
            <a:r>
              <a:rPr lang="fr-FR" dirty="0" smtClean="0"/>
              <a:t> the </a:t>
            </a:r>
            <a:r>
              <a:rPr lang="fr-FR" dirty="0" err="1" smtClean="0"/>
              <a:t>quality</a:t>
            </a:r>
            <a:r>
              <a:rPr lang="fr-FR" dirty="0" smtClean="0"/>
              <a:t> of future </a:t>
            </a:r>
            <a:r>
              <a:rPr lang="fr-FR" dirty="0" err="1" smtClean="0"/>
              <a:t>sustems</a:t>
            </a:r>
            <a:r>
              <a:rPr lang="fr-FR" dirty="0" smtClean="0"/>
              <a:t>. This </a:t>
            </a:r>
            <a:r>
              <a:rPr lang="fr-FR" dirty="0" err="1" smtClean="0"/>
              <a:t>is</a:t>
            </a:r>
            <a:r>
              <a:rPr lang="fr-FR" dirty="0" smtClean="0"/>
              <a:t> an aspect of </a:t>
            </a:r>
            <a:r>
              <a:rPr lang="fr-FR" dirty="0" err="1" smtClean="0"/>
              <a:t>quality</a:t>
            </a:r>
            <a:r>
              <a:rPr lang="fr-FR" dirty="0" smtClean="0"/>
              <a:t> assurance.</a:t>
            </a:r>
          </a:p>
          <a:p>
            <a:pPr eaLnBrk="1" hangingPunct="1"/>
            <a:r>
              <a:rPr lang="fr-FR" dirty="0" smtClean="0"/>
              <a:t>Tests </a:t>
            </a:r>
            <a:r>
              <a:rPr lang="fr-FR" dirty="0" err="1" smtClean="0"/>
              <a:t>is</a:t>
            </a:r>
            <a:r>
              <a:rPr lang="fr-FR" dirty="0" smtClean="0"/>
              <a:t> an </a:t>
            </a:r>
            <a:r>
              <a:rPr lang="fr-FR" dirty="0" err="1" smtClean="0"/>
              <a:t>activity</a:t>
            </a:r>
            <a:r>
              <a:rPr lang="fr-FR" dirty="0" smtClean="0"/>
              <a:t> of </a:t>
            </a:r>
            <a:r>
              <a:rPr lang="fr-FR" dirty="0" err="1" smtClean="0"/>
              <a:t>quality</a:t>
            </a:r>
            <a:r>
              <a:rPr lang="fr-FR" dirty="0" smtClean="0"/>
              <a:t> assurance</a:t>
            </a:r>
          </a:p>
          <a:p>
            <a:pPr eaLnBrk="1" hangingPunct="1"/>
            <a:r>
              <a:rPr lang="fr-FR" dirty="0" err="1" smtClean="0"/>
              <a:t>Deciding</a:t>
            </a:r>
            <a:r>
              <a:rPr lang="fr-FR" dirty="0" smtClean="0"/>
              <a:t> how </a:t>
            </a:r>
            <a:r>
              <a:rPr lang="fr-FR" dirty="0" err="1" smtClean="0"/>
              <a:t>much</a:t>
            </a:r>
            <a:r>
              <a:rPr lang="fr-FR" dirty="0" smtClean="0"/>
              <a:t> </a:t>
            </a:r>
            <a:r>
              <a:rPr lang="fr-FR" dirty="0" err="1" smtClean="0"/>
              <a:t>testing</a:t>
            </a:r>
            <a:r>
              <a:rPr lang="fr-FR" dirty="0" smtClean="0"/>
              <a:t> </a:t>
            </a:r>
            <a:r>
              <a:rPr lang="fr-FR" dirty="0" err="1" smtClean="0"/>
              <a:t>is</a:t>
            </a:r>
            <a:r>
              <a:rPr lang="fr-FR" dirty="0" smtClean="0"/>
              <a:t> </a:t>
            </a:r>
            <a:r>
              <a:rPr lang="fr-FR" dirty="0" err="1" smtClean="0"/>
              <a:t>enough</a:t>
            </a:r>
            <a:r>
              <a:rPr lang="fr-FR" dirty="0" smtClean="0"/>
              <a:t> </a:t>
            </a:r>
            <a:r>
              <a:rPr lang="fr-FR" dirty="0" err="1" smtClean="0"/>
              <a:t>should</a:t>
            </a:r>
            <a:r>
              <a:rPr lang="fr-FR" dirty="0" smtClean="0"/>
              <a:t> </a:t>
            </a:r>
            <a:r>
              <a:rPr lang="fr-FR" dirty="0" err="1" smtClean="0"/>
              <a:t>take</a:t>
            </a:r>
            <a:r>
              <a:rPr lang="fr-FR" dirty="0" smtClean="0"/>
              <a:t> </a:t>
            </a:r>
            <a:r>
              <a:rPr lang="fr-FR" dirty="0" err="1" smtClean="0"/>
              <a:t>account</a:t>
            </a:r>
            <a:r>
              <a:rPr lang="fr-FR" dirty="0" smtClean="0"/>
              <a:t> of the </a:t>
            </a:r>
            <a:r>
              <a:rPr lang="fr-FR" b="1" dirty="0" err="1" smtClean="0">
                <a:solidFill>
                  <a:srgbClr val="FF0000"/>
                </a:solidFill>
              </a:rPr>
              <a:t>risk</a:t>
            </a:r>
            <a:r>
              <a:rPr lang="fr-FR" b="1" dirty="0" smtClean="0">
                <a:solidFill>
                  <a:srgbClr val="FF0000"/>
                </a:solidFill>
              </a:rPr>
              <a:t> </a:t>
            </a:r>
            <a:r>
              <a:rPr lang="fr-FR" b="1" dirty="0" err="1" smtClean="0">
                <a:solidFill>
                  <a:srgbClr val="FF0000"/>
                </a:solidFill>
              </a:rPr>
              <a:t>level</a:t>
            </a:r>
            <a:endParaRPr lang="fr-FR" b="1" dirty="0" smtClean="0">
              <a:solidFill>
                <a:srgbClr val="FF0000"/>
              </a:solidFill>
            </a:endParaRP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dirty="0" smtClean="0"/>
              <a:t>1.2 What is testing</a:t>
            </a:r>
          </a:p>
        </p:txBody>
      </p:sp>
      <p:sp>
        <p:nvSpPr>
          <p:cNvPr id="24578" name="Content Placeholder 2"/>
          <p:cNvSpPr>
            <a:spLocks noGrp="1"/>
          </p:cNvSpPr>
          <p:nvPr>
            <p:ph idx="1"/>
          </p:nvPr>
        </p:nvSpPr>
        <p:spPr/>
        <p:txBody>
          <a:bodyPr/>
          <a:lstStyle/>
          <a:p>
            <a:pPr eaLnBrk="1" hangingPunct="1"/>
            <a:r>
              <a:rPr lang="fr-FR" dirty="0" smtClean="0"/>
              <a:t>Test </a:t>
            </a:r>
            <a:r>
              <a:rPr lang="fr-FR" dirty="0" err="1" smtClean="0"/>
              <a:t>is</a:t>
            </a:r>
            <a:r>
              <a:rPr lang="fr-FR" dirty="0" smtClean="0"/>
              <a:t> an </a:t>
            </a:r>
            <a:r>
              <a:rPr lang="fr-FR" dirty="0" err="1" smtClean="0"/>
              <a:t>activity</a:t>
            </a:r>
            <a:r>
              <a:rPr lang="fr-FR" dirty="0" smtClean="0"/>
              <a:t> of </a:t>
            </a:r>
            <a:r>
              <a:rPr lang="fr-FR" dirty="0" err="1" smtClean="0"/>
              <a:t>quality</a:t>
            </a:r>
            <a:r>
              <a:rPr lang="fr-FR" dirty="0" smtClean="0"/>
              <a:t> assurance. It </a:t>
            </a:r>
            <a:r>
              <a:rPr lang="fr-FR" dirty="0" err="1" smtClean="0"/>
              <a:t>exists</a:t>
            </a:r>
            <a:r>
              <a:rPr lang="fr-FR" dirty="0" smtClean="0"/>
              <a:t> in all life cycle </a:t>
            </a:r>
            <a:r>
              <a:rPr lang="fr-FR" dirty="0" err="1" smtClean="0"/>
              <a:t>activities</a:t>
            </a:r>
            <a:r>
              <a:rPr lang="fr-FR" dirty="0" smtClean="0"/>
              <a:t>, </a:t>
            </a:r>
            <a:r>
              <a:rPr lang="fr-FR" dirty="0" err="1" smtClean="0"/>
              <a:t>both</a:t>
            </a:r>
            <a:r>
              <a:rPr lang="fr-FR" dirty="0" smtClean="0"/>
              <a:t> </a:t>
            </a:r>
            <a:r>
              <a:rPr lang="fr-FR" dirty="0" err="1" smtClean="0"/>
              <a:t>static</a:t>
            </a:r>
            <a:r>
              <a:rPr lang="fr-FR" dirty="0" smtClean="0"/>
              <a:t> and </a:t>
            </a:r>
            <a:r>
              <a:rPr lang="fr-FR" dirty="0" err="1" smtClean="0"/>
              <a:t>dynamic</a:t>
            </a:r>
            <a:r>
              <a:rPr lang="fr-FR" dirty="0" smtClean="0"/>
              <a:t>, </a:t>
            </a:r>
            <a:r>
              <a:rPr lang="fr-FR" dirty="0" err="1" smtClean="0"/>
              <a:t>concerned</a:t>
            </a:r>
            <a:r>
              <a:rPr lang="fr-FR" dirty="0" smtClean="0"/>
              <a:t> </a:t>
            </a:r>
            <a:r>
              <a:rPr lang="fr-FR" dirty="0" err="1" smtClean="0"/>
              <a:t>with</a:t>
            </a:r>
            <a:r>
              <a:rPr lang="fr-FR" dirty="0" smtClean="0"/>
              <a:t> planning, </a:t>
            </a:r>
            <a:r>
              <a:rPr lang="fr-FR" dirty="0" err="1" smtClean="0"/>
              <a:t>preparation</a:t>
            </a:r>
            <a:r>
              <a:rPr lang="fr-FR" dirty="0" smtClean="0"/>
              <a:t> and </a:t>
            </a:r>
            <a:r>
              <a:rPr lang="fr-FR" dirty="0" err="1" smtClean="0"/>
              <a:t>evaluation</a:t>
            </a:r>
            <a:r>
              <a:rPr lang="fr-FR" dirty="0" smtClean="0"/>
              <a:t> of software </a:t>
            </a:r>
            <a:r>
              <a:rPr lang="fr-FR" dirty="0" err="1" smtClean="0"/>
              <a:t>products</a:t>
            </a:r>
            <a:r>
              <a:rPr lang="fr-FR" dirty="0" smtClean="0"/>
              <a:t> and </a:t>
            </a:r>
            <a:r>
              <a:rPr lang="fr-FR" dirty="0" err="1" smtClean="0"/>
              <a:t>related</a:t>
            </a:r>
            <a:r>
              <a:rPr lang="fr-FR" dirty="0" smtClean="0"/>
              <a:t> </a:t>
            </a:r>
            <a:r>
              <a:rPr lang="fr-FR" dirty="0" err="1" smtClean="0"/>
              <a:t>work</a:t>
            </a:r>
            <a:r>
              <a:rPr lang="fr-FR" dirty="0" smtClean="0"/>
              <a:t> </a:t>
            </a:r>
            <a:r>
              <a:rPr lang="fr-FR" dirty="0" err="1" smtClean="0"/>
              <a:t>products</a:t>
            </a:r>
            <a:r>
              <a:rPr lang="fr-FR" dirty="0" smtClean="0"/>
              <a:t> to </a:t>
            </a:r>
            <a:r>
              <a:rPr lang="fr-FR" dirty="0" err="1" smtClean="0"/>
              <a:t>determine</a:t>
            </a:r>
            <a:r>
              <a:rPr lang="fr-FR" dirty="0" smtClean="0"/>
              <a:t> </a:t>
            </a:r>
            <a:r>
              <a:rPr lang="fr-FR" dirty="0" err="1" smtClean="0"/>
              <a:t>that</a:t>
            </a:r>
            <a:r>
              <a:rPr lang="fr-FR" dirty="0" smtClean="0"/>
              <a:t> </a:t>
            </a:r>
            <a:r>
              <a:rPr lang="fr-FR" dirty="0" err="1" smtClean="0"/>
              <a:t>they</a:t>
            </a:r>
            <a:r>
              <a:rPr lang="fr-FR" dirty="0" smtClean="0"/>
              <a:t> </a:t>
            </a:r>
            <a:r>
              <a:rPr lang="fr-FR" dirty="0" err="1" smtClean="0"/>
              <a:t>satisfy</a:t>
            </a:r>
            <a:r>
              <a:rPr lang="fr-FR" dirty="0" smtClean="0"/>
              <a:t> </a:t>
            </a:r>
            <a:r>
              <a:rPr lang="fr-FR" dirty="0" err="1" smtClean="0"/>
              <a:t>specified</a:t>
            </a:r>
            <a:r>
              <a:rPr lang="fr-FR" dirty="0" smtClean="0"/>
              <a:t> </a:t>
            </a:r>
            <a:r>
              <a:rPr lang="fr-FR" dirty="0" err="1" smtClean="0"/>
              <a:t>requirements</a:t>
            </a:r>
            <a:r>
              <a:rPr lang="fr-FR" dirty="0" smtClean="0"/>
              <a:t>, to </a:t>
            </a:r>
            <a:r>
              <a:rPr lang="fr-FR" dirty="0" err="1" smtClean="0"/>
              <a:t>demostrate</a:t>
            </a:r>
            <a:r>
              <a:rPr lang="fr-FR" dirty="0" smtClean="0"/>
              <a:t> </a:t>
            </a:r>
            <a:r>
              <a:rPr lang="fr-FR" dirty="0" err="1" smtClean="0"/>
              <a:t>that</a:t>
            </a:r>
            <a:r>
              <a:rPr lang="fr-FR" dirty="0" smtClean="0"/>
              <a:t> </a:t>
            </a:r>
            <a:r>
              <a:rPr lang="fr-FR" dirty="0" err="1" smtClean="0"/>
              <a:t>they</a:t>
            </a:r>
            <a:r>
              <a:rPr lang="fr-FR" dirty="0" smtClean="0"/>
              <a:t> are fit for </a:t>
            </a:r>
            <a:r>
              <a:rPr lang="fr-FR" dirty="0" err="1" smtClean="0"/>
              <a:t>purpose</a:t>
            </a:r>
            <a:r>
              <a:rPr lang="fr-FR" dirty="0" smtClean="0"/>
              <a:t> and to </a:t>
            </a:r>
            <a:r>
              <a:rPr lang="fr-FR" dirty="0" err="1" smtClean="0"/>
              <a:t>detect</a:t>
            </a:r>
            <a:r>
              <a:rPr lang="fr-FR" dirty="0" smtClean="0"/>
              <a:t> </a:t>
            </a:r>
            <a:r>
              <a:rPr lang="fr-FR" dirty="0" err="1" smtClean="0"/>
              <a:t>defects</a:t>
            </a:r>
            <a:r>
              <a:rPr lang="fr-FR" dirty="0" smtClean="0"/>
              <a:t> [ISTQB]</a:t>
            </a:r>
          </a:p>
          <a:p>
            <a:pPr eaLnBrk="1" hangingPunct="1"/>
            <a:r>
              <a:rPr lang="fr-FR" dirty="0" smtClean="0"/>
              <a:t>Test objectives are:</a:t>
            </a:r>
          </a:p>
          <a:p>
            <a:pPr lvl="1" eaLnBrk="1" hangingPunct="1"/>
            <a:r>
              <a:rPr lang="fr-FR" b="1" dirty="0" err="1" smtClean="0">
                <a:solidFill>
                  <a:srgbClr val="FF0000"/>
                </a:solidFill>
              </a:rPr>
              <a:t>Defect</a:t>
            </a:r>
            <a:r>
              <a:rPr lang="fr-FR" b="1" dirty="0" smtClean="0">
                <a:solidFill>
                  <a:srgbClr val="FF0000"/>
                </a:solidFill>
              </a:rPr>
              <a:t> </a:t>
            </a:r>
            <a:r>
              <a:rPr lang="fr-FR" b="1" dirty="0" err="1" smtClean="0">
                <a:solidFill>
                  <a:srgbClr val="FF0000"/>
                </a:solidFill>
              </a:rPr>
              <a:t>detects</a:t>
            </a:r>
            <a:endParaRPr lang="fr-FR" b="1" dirty="0" smtClean="0">
              <a:solidFill>
                <a:srgbClr val="FF0000"/>
              </a:solidFill>
            </a:endParaRPr>
          </a:p>
          <a:p>
            <a:pPr lvl="1" eaLnBrk="1" hangingPunct="1"/>
            <a:r>
              <a:rPr lang="fr-FR" dirty="0" smtClean="0"/>
              <a:t> </a:t>
            </a:r>
            <a:r>
              <a:rPr lang="fr-FR" dirty="0" err="1" smtClean="0"/>
              <a:t>Gaining</a:t>
            </a:r>
            <a:r>
              <a:rPr lang="fr-FR" dirty="0" smtClean="0"/>
              <a:t> confidence about the </a:t>
            </a:r>
            <a:r>
              <a:rPr lang="fr-FR" dirty="0" err="1" smtClean="0"/>
              <a:t>level</a:t>
            </a:r>
            <a:r>
              <a:rPr lang="fr-FR" dirty="0" smtClean="0"/>
              <a:t> of </a:t>
            </a:r>
            <a:r>
              <a:rPr lang="fr-FR" dirty="0" err="1" smtClean="0"/>
              <a:t>quality</a:t>
            </a:r>
            <a:endParaRPr lang="fr-FR" dirty="0" smtClean="0"/>
          </a:p>
          <a:p>
            <a:pPr lvl="1" eaLnBrk="1" hangingPunct="1"/>
            <a:r>
              <a:rPr lang="fr-FR" dirty="0" smtClean="0"/>
              <a:t> </a:t>
            </a:r>
            <a:r>
              <a:rPr lang="fr-FR" dirty="0" err="1" smtClean="0"/>
              <a:t>Providing</a:t>
            </a:r>
            <a:r>
              <a:rPr lang="fr-FR" dirty="0" smtClean="0"/>
              <a:t> information for </a:t>
            </a:r>
            <a:r>
              <a:rPr lang="fr-FR" dirty="0" err="1" smtClean="0"/>
              <a:t>decision</a:t>
            </a:r>
            <a:r>
              <a:rPr lang="fr-FR" dirty="0" err="1"/>
              <a:t>-</a:t>
            </a:r>
            <a:r>
              <a:rPr lang="fr-FR" dirty="0" err="1" smtClean="0"/>
              <a:t>making</a:t>
            </a:r>
            <a:endParaRPr lang="fr-FR" dirty="0" smtClean="0"/>
          </a:p>
          <a:p>
            <a:pPr lvl="1" eaLnBrk="1" hangingPunct="1"/>
            <a:r>
              <a:rPr lang="fr-FR" dirty="0" smtClean="0"/>
              <a:t> </a:t>
            </a:r>
            <a:r>
              <a:rPr lang="fr-FR" dirty="0" err="1" smtClean="0"/>
              <a:t>Preventing</a:t>
            </a:r>
            <a:r>
              <a:rPr lang="fr-FR" dirty="0" smtClean="0"/>
              <a:t> </a:t>
            </a:r>
            <a:r>
              <a:rPr lang="fr-FR" dirty="0" err="1" smtClean="0"/>
              <a:t>defects</a:t>
            </a:r>
            <a:endParaRPr lang="fr-FR" dirty="0" smtClean="0"/>
          </a:p>
          <a:p>
            <a:pPr eaLnBrk="1" hangingPunct="1">
              <a:buFont typeface="Arial" charset="0"/>
              <a:buNone/>
            </a:pPr>
            <a:endParaRPr lang="en-US" dirty="0"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lvl="2" eaLnBrk="1" hangingPunct="1"/>
            <a:r>
              <a:rPr lang="fr-FR" dirty="0" smtClean="0"/>
              <a:t>1.3 </a:t>
            </a:r>
            <a:r>
              <a:rPr lang="en-US" dirty="0"/>
              <a:t>Testing principles</a:t>
            </a:r>
            <a:br>
              <a:rPr lang="en-US" dirty="0"/>
            </a:br>
            <a:endParaRPr lang="fr-FR" dirty="0" smtClean="0"/>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pPr lvl="2"/>
            <a:r>
              <a:rPr lang="fr-FR" dirty="0" smtClean="0"/>
              <a:t>1.3 </a:t>
            </a:r>
            <a:r>
              <a:rPr lang="en-US" dirty="0"/>
              <a:t>Testing principles</a:t>
            </a:r>
            <a:br>
              <a:rPr lang="en-US" dirty="0"/>
            </a:br>
            <a:endParaRPr lang="fr-FR" dirty="0" smtClean="0"/>
          </a:p>
        </p:txBody>
      </p:sp>
      <p:sp>
        <p:nvSpPr>
          <p:cNvPr id="119811" name="Rectangle 3"/>
          <p:cNvSpPr>
            <a:spLocks noGrp="1"/>
          </p:cNvSpPr>
          <p:nvPr>
            <p:ph type="body" idx="1"/>
          </p:nvPr>
        </p:nvSpPr>
        <p:spPr/>
        <p:txBody>
          <a:bodyPr/>
          <a:lstStyle/>
          <a:p>
            <a:r>
              <a:rPr lang="fr-FR" dirty="0" err="1" smtClean="0"/>
              <a:t>Try</a:t>
            </a:r>
            <a:r>
              <a:rPr lang="fr-FR" dirty="0" smtClean="0"/>
              <a:t> to </a:t>
            </a:r>
            <a:r>
              <a:rPr lang="fr-FR" dirty="0" err="1" smtClean="0"/>
              <a:t>transfer</a:t>
            </a:r>
            <a:r>
              <a:rPr lang="fr-FR" dirty="0" smtClean="0"/>
              <a:t> the file </a:t>
            </a:r>
            <a:r>
              <a:rPr lang="fr-FR" dirty="0" err="1" smtClean="0"/>
              <a:t>when</a:t>
            </a:r>
            <a:r>
              <a:rPr lang="fr-FR" dirty="0" smtClean="0"/>
              <a:t> </a:t>
            </a:r>
            <a:r>
              <a:rPr lang="fr-FR" dirty="0" err="1" smtClean="0"/>
              <a:t>it</a:t>
            </a:r>
            <a:r>
              <a:rPr lang="fr-FR" dirty="0" smtClean="0"/>
              <a:t> </a:t>
            </a:r>
            <a:r>
              <a:rPr lang="fr-FR" dirty="0" err="1" smtClean="0"/>
              <a:t>is</a:t>
            </a:r>
            <a:r>
              <a:rPr lang="fr-FR" dirty="0" smtClean="0"/>
              <a:t> </a:t>
            </a:r>
            <a:r>
              <a:rPr lang="fr-FR" dirty="0" err="1" smtClean="0"/>
              <a:t>opened</a:t>
            </a:r>
            <a:endParaRPr lang="fr-FR" dirty="0" smtClean="0"/>
          </a:p>
          <a:p>
            <a:endParaRPr lang="fr-FR" dirty="0" smtClean="0"/>
          </a:p>
          <a:p>
            <a:r>
              <a:rPr lang="fr-FR" dirty="0" smtClean="0"/>
              <a:t>It has not </a:t>
            </a:r>
            <a:r>
              <a:rPr lang="fr-FR" dirty="0" err="1" smtClean="0"/>
              <a:t>write</a:t>
            </a:r>
            <a:r>
              <a:rPr lang="fr-FR" dirty="0" smtClean="0"/>
              <a:t> </a:t>
            </a:r>
            <a:r>
              <a:rPr lang="fr-FR" dirty="0" err="1" smtClean="0"/>
              <a:t>access</a:t>
            </a:r>
            <a:r>
              <a:rPr lang="fr-FR" dirty="0" smtClean="0"/>
              <a:t> to the </a:t>
            </a:r>
            <a:r>
              <a:rPr lang="fr-FR" dirty="0" err="1" smtClean="0"/>
              <a:t>folder</a:t>
            </a:r>
            <a:r>
              <a:rPr lang="fr-FR" dirty="0" smtClean="0"/>
              <a:t> B</a:t>
            </a:r>
          </a:p>
          <a:p>
            <a:endParaRPr lang="fr-FR" dirty="0" smtClean="0"/>
          </a:p>
          <a:p>
            <a:r>
              <a:rPr lang="fr-FR" dirty="0" smtClean="0"/>
              <a:t>The </a:t>
            </a:r>
            <a:r>
              <a:rPr lang="fr-FR" dirty="0" err="1" smtClean="0"/>
              <a:t>folder</a:t>
            </a:r>
            <a:r>
              <a:rPr lang="fr-FR" dirty="0" smtClean="0"/>
              <a:t> B </a:t>
            </a:r>
            <a:r>
              <a:rPr lang="fr-FR" dirty="0" err="1" smtClean="0"/>
              <a:t>is</a:t>
            </a:r>
            <a:r>
              <a:rPr lang="fr-FR" dirty="0" smtClean="0"/>
              <a:t> </a:t>
            </a:r>
            <a:r>
              <a:rPr lang="fr-FR" dirty="0" err="1" smtClean="0"/>
              <a:t>shared</a:t>
            </a:r>
            <a:r>
              <a:rPr lang="fr-FR" dirty="0" smtClean="0"/>
              <a:t> and </a:t>
            </a:r>
            <a:r>
              <a:rPr lang="fr-FR" dirty="0" err="1" smtClean="0"/>
              <a:t>its</a:t>
            </a:r>
            <a:r>
              <a:rPr lang="fr-FR" dirty="0" smtClean="0"/>
              <a:t> </a:t>
            </a:r>
            <a:r>
              <a:rPr lang="fr-FR" dirty="0" err="1" smtClean="0"/>
              <a:t>carrying</a:t>
            </a:r>
            <a:r>
              <a:rPr lang="fr-FR" dirty="0" smtClean="0"/>
              <a:t> </a:t>
            </a:r>
            <a:r>
              <a:rPr lang="fr-FR" dirty="0" err="1" smtClean="0"/>
              <a:t>capacity</a:t>
            </a:r>
            <a:r>
              <a:rPr lang="fr-FR" dirty="0" smtClean="0"/>
              <a:t> </a:t>
            </a:r>
            <a:r>
              <a:rPr lang="fr-FR" dirty="0" err="1" smtClean="0"/>
              <a:t>is</a:t>
            </a:r>
            <a:r>
              <a:rPr lang="fr-FR" dirty="0" smtClean="0"/>
              <a:t> </a:t>
            </a:r>
            <a:r>
              <a:rPr lang="fr-FR" dirty="0" err="1" smtClean="0"/>
              <a:t>reached</a:t>
            </a:r>
            <a:endParaRPr lang="fr-FR" dirty="0" smtClean="0"/>
          </a:p>
          <a:p>
            <a:endParaRPr lang="fr-FR" dirty="0" smtClean="0"/>
          </a:p>
          <a:p>
            <a:r>
              <a:rPr lang="fr-FR" dirty="0" smtClean="0"/>
              <a:t>The file B has a file </a:t>
            </a:r>
            <a:r>
              <a:rPr lang="fr-FR" dirty="0" err="1" smtClean="0"/>
              <a:t>with</a:t>
            </a:r>
            <a:r>
              <a:rPr lang="fr-FR" dirty="0" smtClean="0"/>
              <a:t> the </a:t>
            </a:r>
            <a:r>
              <a:rPr lang="fr-FR" dirty="0" err="1" smtClean="0"/>
              <a:t>same</a:t>
            </a:r>
            <a:r>
              <a:rPr lang="fr-FR" dirty="0" smtClean="0"/>
              <a:t> </a:t>
            </a:r>
            <a:r>
              <a:rPr lang="fr-FR" dirty="0" err="1" smtClean="0"/>
              <a:t>name</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pPr lvl="2"/>
            <a:r>
              <a:rPr lang="fr-FR" dirty="0" smtClean="0"/>
              <a:t>1.3 </a:t>
            </a:r>
            <a:r>
              <a:rPr lang="en-US" dirty="0"/>
              <a:t>Testing principles</a:t>
            </a:r>
            <a:br>
              <a:rPr lang="en-US" dirty="0"/>
            </a:br>
            <a:endParaRPr lang="fr-FR" dirty="0" smtClean="0"/>
          </a:p>
        </p:txBody>
      </p:sp>
      <p:sp>
        <p:nvSpPr>
          <p:cNvPr id="120835" name="Rectangle 3"/>
          <p:cNvSpPr>
            <a:spLocks noGrp="1"/>
          </p:cNvSpPr>
          <p:nvPr>
            <p:ph type="body" idx="1"/>
          </p:nvPr>
        </p:nvSpPr>
        <p:spPr>
          <a:xfrm>
            <a:off x="485775" y="1008063"/>
            <a:ext cx="8388350" cy="3868737"/>
          </a:xfrm>
        </p:spPr>
        <p:txBody>
          <a:bodyPr/>
          <a:lstStyle/>
          <a:p>
            <a:r>
              <a:rPr lang="fr-FR" dirty="0" err="1" smtClean="0"/>
              <a:t>Supose</a:t>
            </a:r>
            <a:r>
              <a:rPr lang="fr-FR" dirty="0" smtClean="0"/>
              <a:t> </a:t>
            </a:r>
            <a:r>
              <a:rPr lang="fr-FR" dirty="0" err="1" smtClean="0"/>
              <a:t>we</a:t>
            </a:r>
            <a:r>
              <a:rPr lang="fr-FR" dirty="0" smtClean="0"/>
              <a:t> have 15 boxes to </a:t>
            </a:r>
            <a:r>
              <a:rPr lang="fr-FR" dirty="0" err="1" smtClean="0"/>
              <a:t>be</a:t>
            </a:r>
            <a:r>
              <a:rPr lang="fr-FR" dirty="0" smtClean="0"/>
              <a:t> </a:t>
            </a:r>
            <a:r>
              <a:rPr lang="fr-FR" dirty="0" err="1" smtClean="0"/>
              <a:t>tested</a:t>
            </a:r>
            <a:r>
              <a:rPr lang="fr-FR" dirty="0" smtClean="0"/>
              <a:t>, EVERY boxes have 5 values </a:t>
            </a:r>
            <a:r>
              <a:rPr lang="fr-FR" dirty="0" err="1" smtClean="0"/>
              <a:t>possibility</a:t>
            </a:r>
            <a:r>
              <a:rPr lang="fr-FR" dirty="0" smtClean="0"/>
              <a:t>. The </a:t>
            </a:r>
            <a:r>
              <a:rPr lang="fr-FR" dirty="0" err="1" smtClean="0"/>
              <a:t>number</a:t>
            </a:r>
            <a:r>
              <a:rPr lang="fr-FR" dirty="0" smtClean="0"/>
              <a:t> of test </a:t>
            </a:r>
            <a:r>
              <a:rPr lang="fr-FR" dirty="0" err="1" smtClean="0"/>
              <a:t>paterns</a:t>
            </a:r>
            <a:r>
              <a:rPr lang="fr-FR" dirty="0" smtClean="0"/>
              <a:t> </a:t>
            </a:r>
            <a:r>
              <a:rPr lang="fr-FR" dirty="0" err="1" smtClean="0"/>
              <a:t>is</a:t>
            </a:r>
            <a:r>
              <a:rPr lang="fr-FR" dirty="0" smtClean="0"/>
              <a:t> 5^15= 30517578125</a:t>
            </a:r>
          </a:p>
          <a:p>
            <a:r>
              <a:rPr lang="fr-FR" dirty="0" smtClean="0"/>
              <a:t>If </a:t>
            </a:r>
            <a:r>
              <a:rPr lang="fr-FR" dirty="0" err="1" smtClean="0"/>
              <a:t>we</a:t>
            </a:r>
            <a:r>
              <a:rPr lang="fr-FR" dirty="0" smtClean="0"/>
              <a:t> test all possible </a:t>
            </a:r>
            <a:r>
              <a:rPr lang="fr-FR" dirty="0" err="1" smtClean="0"/>
              <a:t>combinations</a:t>
            </a:r>
            <a:r>
              <a:rPr lang="fr-FR" dirty="0" smtClean="0">
                <a:sym typeface="Wingdings" pitchFamily="2" charset="2"/>
              </a:rPr>
              <a:t> Time + </a:t>
            </a:r>
            <a:r>
              <a:rPr lang="fr-FR" dirty="0" err="1" smtClean="0">
                <a:sym typeface="Wingdings" pitchFamily="2" charset="2"/>
              </a:rPr>
              <a:t>cost</a:t>
            </a:r>
            <a:r>
              <a:rPr lang="fr-FR" dirty="0" smtClean="0">
                <a:sym typeface="Wingdings" pitchFamily="2" charset="2"/>
              </a:rPr>
              <a:t> </a:t>
            </a:r>
            <a:r>
              <a:rPr lang="fr-FR" dirty="0" err="1" smtClean="0">
                <a:sym typeface="Wingdings" pitchFamily="2" charset="2"/>
              </a:rPr>
              <a:t>will</a:t>
            </a:r>
            <a:r>
              <a:rPr lang="fr-FR" dirty="0" smtClean="0">
                <a:sym typeface="Wingdings" pitchFamily="2" charset="2"/>
              </a:rPr>
              <a:t> explose</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dirty="0" smtClean="0"/>
              <a:t>Exhaustive </a:t>
            </a:r>
            <a:r>
              <a:rPr lang="fr-FR" sz="2000" b="1" u="sng" dirty="0" err="1" smtClean="0"/>
              <a:t>testing</a:t>
            </a:r>
            <a:r>
              <a:rPr lang="fr-FR" sz="2000" b="1" u="sng" dirty="0" smtClean="0"/>
              <a:t> are impossible</a:t>
            </a:r>
          </a:p>
          <a:p>
            <a:pPr marL="358775" indent="-358775" eaLnBrk="0" hangingPunct="0">
              <a:spcBef>
                <a:spcPts val="2200"/>
              </a:spcBef>
              <a:buClr>
                <a:schemeClr val="accent2"/>
              </a:buClr>
              <a:buFont typeface="Arial" charset="0"/>
              <a:buChar char="»"/>
            </a:pPr>
            <a:r>
              <a:rPr lang="fr-FR" sz="2000" dirty="0" err="1" smtClean="0"/>
              <a:t>Therefore</a:t>
            </a:r>
            <a:r>
              <a:rPr lang="fr-FR" sz="2000" dirty="0" smtClean="0"/>
              <a:t> </a:t>
            </a:r>
            <a:r>
              <a:rPr lang="fr-FR" sz="2000" dirty="0" err="1" smtClean="0"/>
              <a:t>we</a:t>
            </a:r>
            <a:r>
              <a:rPr lang="fr-FR" sz="2000" dirty="0" smtClean="0"/>
              <a:t> </a:t>
            </a:r>
            <a:r>
              <a:rPr lang="fr-FR" sz="2000" dirty="0" err="1" smtClean="0"/>
              <a:t>will</a:t>
            </a:r>
            <a:r>
              <a:rPr lang="fr-FR" sz="2000" dirty="0" smtClean="0"/>
              <a:t> </a:t>
            </a:r>
            <a:r>
              <a:rPr lang="fr-FR" sz="2000" dirty="0" err="1" smtClean="0"/>
              <a:t>need</a:t>
            </a:r>
            <a:r>
              <a:rPr lang="fr-FR" sz="2000" dirty="0" smtClean="0"/>
              <a:t> an optimal test </a:t>
            </a:r>
            <a:r>
              <a:rPr lang="fr-FR" sz="2000" dirty="0" err="1" smtClean="0"/>
              <a:t>sample</a:t>
            </a:r>
            <a:r>
              <a:rPr lang="fr-FR" sz="2000" dirty="0" smtClean="0"/>
              <a:t> </a:t>
            </a:r>
            <a:r>
              <a:rPr lang="fr-FR" sz="2000" dirty="0" err="1" smtClean="0"/>
              <a:t>based</a:t>
            </a:r>
            <a:r>
              <a:rPr lang="fr-FR" sz="2000" dirty="0" smtClean="0"/>
              <a:t> on the </a:t>
            </a:r>
            <a:r>
              <a:rPr lang="fr-FR" sz="2000" dirty="0" err="1" smtClean="0"/>
              <a:t>risk</a:t>
            </a:r>
            <a:r>
              <a:rPr lang="fr-FR" sz="2000" dirty="0" smtClean="0"/>
              <a:t> of the application</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pPr lvl="2"/>
            <a:r>
              <a:rPr lang="fr-FR" dirty="0" smtClean="0"/>
              <a:t>1.3 </a:t>
            </a:r>
            <a:r>
              <a:rPr lang="en-US" dirty="0"/>
              <a:t>Testing principles</a:t>
            </a:r>
            <a:br>
              <a:rPr lang="en-US" dirty="0"/>
            </a:br>
            <a:endParaRPr lang="fr-FR" dirty="0" smtClean="0"/>
          </a:p>
        </p:txBody>
      </p:sp>
      <p:sp>
        <p:nvSpPr>
          <p:cNvPr id="122883" name="Rectangle 3"/>
          <p:cNvSpPr>
            <a:spLocks noGrp="1"/>
          </p:cNvSpPr>
          <p:nvPr>
            <p:ph type="body" idx="1"/>
          </p:nvPr>
        </p:nvSpPr>
        <p:spPr/>
        <p:txBody>
          <a:bodyPr/>
          <a:lstStyle/>
          <a:p>
            <a:pPr>
              <a:lnSpc>
                <a:spcPct val="80000"/>
              </a:lnSpc>
            </a:pPr>
            <a:r>
              <a:rPr lang="fr-FR" dirty="0" err="1" smtClean="0"/>
              <a:t>What</a:t>
            </a:r>
            <a:r>
              <a:rPr lang="fr-FR" dirty="0" smtClean="0"/>
              <a:t> </a:t>
            </a:r>
            <a:r>
              <a:rPr lang="fr-FR" dirty="0" err="1" smtClean="0"/>
              <a:t>operation</a:t>
            </a:r>
            <a:r>
              <a:rPr lang="fr-FR" dirty="0" smtClean="0"/>
              <a:t> </a:t>
            </a:r>
            <a:r>
              <a:rPr lang="fr-FR" dirty="0" err="1" smtClean="0"/>
              <a:t>is</a:t>
            </a:r>
            <a:r>
              <a:rPr lang="fr-FR" dirty="0" smtClean="0"/>
              <a:t> </a:t>
            </a:r>
            <a:r>
              <a:rPr lang="fr-FR" dirty="0" err="1" smtClean="0"/>
              <a:t>likely</a:t>
            </a:r>
            <a:r>
              <a:rPr lang="fr-FR" dirty="0" smtClean="0"/>
              <a:t> to cause more </a:t>
            </a:r>
            <a:r>
              <a:rPr lang="fr-FR" dirty="0" err="1" smtClean="0"/>
              <a:t>product</a:t>
            </a:r>
            <a:r>
              <a:rPr lang="fr-FR" dirty="0" smtClean="0"/>
              <a:t> </a:t>
            </a:r>
            <a:r>
              <a:rPr lang="fr-FR" dirty="0" err="1" smtClean="0"/>
              <a:t>failures</a:t>
            </a:r>
            <a:r>
              <a:rPr lang="fr-FR" dirty="0" smtClean="0"/>
              <a:t> in </a:t>
            </a:r>
            <a:r>
              <a:rPr lang="fr-FR" dirty="0" err="1" smtClean="0"/>
              <a:t>your</a:t>
            </a:r>
            <a:r>
              <a:rPr lang="fr-FR" dirty="0" smtClean="0"/>
              <a:t> application: </a:t>
            </a:r>
          </a:p>
          <a:p>
            <a:pPr lvl="1">
              <a:lnSpc>
                <a:spcPct val="80000"/>
              </a:lnSpc>
              <a:buFont typeface="Arial" charset="0"/>
              <a:buNone/>
            </a:pPr>
            <a:r>
              <a:rPr lang="fr-FR" dirty="0" smtClean="0"/>
              <a:t>	a) </a:t>
            </a:r>
            <a:r>
              <a:rPr lang="fr-FR" dirty="0" err="1" smtClean="0"/>
              <a:t>openMicrosoft</a:t>
            </a:r>
            <a:r>
              <a:rPr lang="fr-FR" dirty="0" smtClean="0"/>
              <a:t> world</a:t>
            </a:r>
          </a:p>
          <a:p>
            <a:pPr lvl="1">
              <a:lnSpc>
                <a:spcPct val="80000"/>
              </a:lnSpc>
              <a:buFont typeface="Arial" charset="0"/>
              <a:buNone/>
            </a:pPr>
            <a:endParaRPr lang="fr-FR" dirty="0" smtClean="0"/>
          </a:p>
          <a:p>
            <a:pPr lvl="1">
              <a:lnSpc>
                <a:spcPct val="80000"/>
              </a:lnSpc>
              <a:buFont typeface="Arial" charset="0"/>
              <a:buNone/>
            </a:pPr>
            <a:r>
              <a:rPr lang="fr-FR" dirty="0" smtClean="0"/>
              <a:t>	b) Open internet explorer</a:t>
            </a:r>
          </a:p>
          <a:p>
            <a:pPr lvl="1">
              <a:lnSpc>
                <a:spcPct val="80000"/>
              </a:lnSpc>
              <a:buFont typeface="Arial" charset="0"/>
              <a:buNone/>
            </a:pPr>
            <a:endParaRPr lang="fr-FR" dirty="0" smtClean="0"/>
          </a:p>
          <a:p>
            <a:pPr lvl="1">
              <a:lnSpc>
                <a:spcPct val="80000"/>
              </a:lnSpc>
              <a:buFont typeface="Arial" charset="0"/>
              <a:buNone/>
            </a:pPr>
            <a:r>
              <a:rPr lang="fr-FR" dirty="0" smtClean="0"/>
              <a:t>	c) Open 10 applications in the </a:t>
            </a:r>
            <a:r>
              <a:rPr lang="fr-FR" dirty="0" err="1" smtClean="0"/>
              <a:t>same</a:t>
            </a:r>
            <a:r>
              <a:rPr lang="fr-FR" dirty="0" smtClean="0"/>
              <a:t> time</a:t>
            </a:r>
          </a:p>
          <a:p>
            <a:pPr lvl="1">
              <a:lnSpc>
                <a:spcPct val="80000"/>
              </a:lnSpc>
              <a:buFont typeface="Arial" charset="0"/>
              <a:buNone/>
            </a:pPr>
            <a:r>
              <a:rPr lang="fr-FR" dirty="0" smtClean="0"/>
              <a:t> </a:t>
            </a:r>
          </a:p>
          <a:p>
            <a:pPr>
              <a:lnSpc>
                <a:spcPct val="80000"/>
              </a:lnSpc>
            </a:pPr>
            <a:r>
              <a:rPr lang="fr-FR" b="1" u="sng" dirty="0" err="1" smtClean="0"/>
              <a:t>Defect</a:t>
            </a:r>
            <a:r>
              <a:rPr lang="fr-FR" b="1" u="sng" dirty="0" smtClean="0"/>
              <a:t> </a:t>
            </a:r>
            <a:r>
              <a:rPr lang="fr-FR" b="1" u="sng" dirty="0" err="1" smtClean="0"/>
              <a:t>clustering</a:t>
            </a:r>
            <a:r>
              <a:rPr lang="fr-FR" dirty="0" smtClean="0"/>
              <a:t> : A </a:t>
            </a:r>
            <a:r>
              <a:rPr lang="fr-FR" dirty="0" err="1" smtClean="0"/>
              <a:t>small</a:t>
            </a:r>
            <a:r>
              <a:rPr lang="fr-FR" dirty="0" smtClean="0"/>
              <a:t> </a:t>
            </a:r>
            <a:r>
              <a:rPr lang="fr-FR" dirty="0" err="1" smtClean="0"/>
              <a:t>number</a:t>
            </a:r>
            <a:r>
              <a:rPr lang="fr-FR" dirty="0" smtClean="0"/>
              <a:t> of modules </a:t>
            </a:r>
            <a:r>
              <a:rPr lang="fr-FR" dirty="0" err="1" smtClean="0"/>
              <a:t>contains</a:t>
            </a:r>
            <a:r>
              <a:rPr lang="fr-FR" dirty="0" smtClean="0"/>
              <a:t> </a:t>
            </a:r>
            <a:r>
              <a:rPr lang="fr-FR" dirty="0" err="1" smtClean="0"/>
              <a:t>most</a:t>
            </a:r>
            <a:r>
              <a:rPr lang="fr-FR" dirty="0" smtClean="0"/>
              <a:t> of the </a:t>
            </a:r>
            <a:r>
              <a:rPr lang="fr-FR" dirty="0" err="1" smtClean="0"/>
              <a:t>defects</a:t>
            </a:r>
            <a:r>
              <a:rPr lang="fr-FR" dirty="0" smtClean="0"/>
              <a:t> </a:t>
            </a:r>
            <a:r>
              <a:rPr lang="fr-FR" dirty="0" err="1" smtClean="0"/>
              <a:t>discovered</a:t>
            </a:r>
            <a:r>
              <a:rPr lang="fr-FR" dirty="0" smtClean="0"/>
              <a:t> </a:t>
            </a:r>
            <a:r>
              <a:rPr lang="fr-FR" dirty="0" err="1" smtClean="0"/>
              <a:t>during</a:t>
            </a:r>
            <a:r>
              <a:rPr lang="fr-FR" dirty="0" smtClean="0"/>
              <a:t> </a:t>
            </a:r>
            <a:r>
              <a:rPr lang="fr-FR" dirty="0" err="1" smtClean="0"/>
              <a:t>pre</a:t>
            </a:r>
            <a:r>
              <a:rPr lang="fr-FR" dirty="0" smtClean="0"/>
              <a:t>-release </a:t>
            </a:r>
            <a:r>
              <a:rPr lang="fr-FR" dirty="0" err="1" smtClean="0"/>
              <a:t>testing</a:t>
            </a:r>
            <a:endParaRPr lang="fr-FR" dirty="0" smtClean="0"/>
          </a:p>
          <a:p>
            <a:pPr>
              <a:lnSpc>
                <a:spcPct val="80000"/>
              </a:lnSpc>
              <a:buFont typeface="Arial" charset="0"/>
              <a:buNone/>
            </a:pPr>
            <a:r>
              <a:rPr lang="fr-FR" dirty="0" smtClean="0"/>
              <a:t> </a:t>
            </a:r>
          </a:p>
        </p:txBody>
      </p:sp>
      <p:sp>
        <p:nvSpPr>
          <p:cNvPr id="27652" name="AutoShape 4"/>
          <p:cNvSpPr>
            <a:spLocks noChangeArrowheads="1"/>
          </p:cNvSpPr>
          <p:nvPr/>
        </p:nvSpPr>
        <p:spPr bwMode="auto">
          <a:xfrm>
            <a:off x="2514600" y="32766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dirty="0"/>
              <a:t>Multi- </a:t>
            </a:r>
            <a:r>
              <a:rPr lang="fr-FR" dirty="0" err="1" smtClean="0"/>
              <a:t>Tasks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pPr marL="358775" lvl="2" eaLnBrk="1" hangingPunct="1"/>
            <a:r>
              <a:rPr lang="fr-FR" dirty="0" smtClean="0"/>
              <a:t>1.3 </a:t>
            </a:r>
            <a:r>
              <a:rPr lang="en-US" dirty="0"/>
              <a:t>Testing principles</a:t>
            </a:r>
          </a:p>
        </p:txBody>
      </p:sp>
      <p:sp>
        <p:nvSpPr>
          <p:cNvPr id="123907" name="Rectangle 3"/>
          <p:cNvSpPr>
            <a:spLocks noGrp="1"/>
          </p:cNvSpPr>
          <p:nvPr>
            <p:ph type="body" idx="1"/>
          </p:nvPr>
        </p:nvSpPr>
        <p:spPr/>
        <p:txBody>
          <a:bodyPr/>
          <a:lstStyle/>
          <a:p>
            <a:pPr eaLnBrk="1" hangingPunct="1"/>
            <a:r>
              <a:rPr lang="fr-FR" dirty="0" smtClean="0"/>
              <a:t>If the </a:t>
            </a:r>
            <a:r>
              <a:rPr lang="fr-FR" dirty="0" err="1" smtClean="0"/>
              <a:t>smae</a:t>
            </a:r>
            <a:r>
              <a:rPr lang="fr-FR" dirty="0" smtClean="0"/>
              <a:t> tests are </a:t>
            </a:r>
            <a:r>
              <a:rPr lang="fr-FR" dirty="0" err="1" smtClean="0"/>
              <a:t>repeated</a:t>
            </a:r>
            <a:r>
              <a:rPr lang="fr-FR" dirty="0" smtClean="0"/>
              <a:t> </a:t>
            </a:r>
            <a:r>
              <a:rPr lang="fr-FR" dirty="0" err="1" smtClean="0"/>
              <a:t>many</a:t>
            </a:r>
            <a:r>
              <a:rPr lang="fr-FR" dirty="0" smtClean="0"/>
              <a:t> times, </a:t>
            </a:r>
            <a:r>
              <a:rPr lang="fr-FR" dirty="0" err="1" smtClean="0"/>
              <a:t>it</a:t>
            </a:r>
            <a:r>
              <a:rPr lang="fr-FR" dirty="0" smtClean="0"/>
              <a:t> </a:t>
            </a:r>
            <a:r>
              <a:rPr lang="fr-FR" dirty="0" err="1" smtClean="0"/>
              <a:t>will</a:t>
            </a:r>
            <a:r>
              <a:rPr lang="fr-FR" dirty="0" smtClean="0"/>
              <a:t> </a:t>
            </a:r>
            <a:r>
              <a:rPr lang="fr-FR" dirty="0" err="1" smtClean="0"/>
              <a:t>happen</a:t>
            </a:r>
            <a:r>
              <a:rPr lang="fr-FR" dirty="0" smtClean="0"/>
              <a:t> </a:t>
            </a:r>
            <a:r>
              <a:rPr lang="fr-FR" dirty="0" err="1" smtClean="0"/>
              <a:t>that</a:t>
            </a:r>
            <a:r>
              <a:rPr lang="fr-FR" dirty="0" smtClean="0"/>
              <a:t> the </a:t>
            </a:r>
            <a:r>
              <a:rPr lang="fr-FR" dirty="0" err="1" smtClean="0"/>
              <a:t>same</a:t>
            </a:r>
            <a:r>
              <a:rPr lang="fr-FR" dirty="0" smtClean="0"/>
              <a:t> set of test cases </a:t>
            </a:r>
            <a:r>
              <a:rPr lang="fr-FR" dirty="0" err="1" smtClean="0"/>
              <a:t>will</a:t>
            </a:r>
            <a:r>
              <a:rPr lang="fr-FR" dirty="0" smtClean="0"/>
              <a:t> no longer </a:t>
            </a:r>
            <a:r>
              <a:rPr lang="fr-FR" dirty="0" err="1" smtClean="0"/>
              <a:t>find</a:t>
            </a:r>
            <a:r>
              <a:rPr lang="fr-FR" dirty="0" smtClean="0"/>
              <a:t> new </a:t>
            </a:r>
            <a:r>
              <a:rPr lang="fr-FR" dirty="0" err="1" smtClean="0"/>
              <a:t>defects</a:t>
            </a:r>
            <a:endParaRPr lang="fr-FR" dirty="0" smtClean="0"/>
          </a:p>
          <a:p>
            <a:pPr eaLnBrk="1" hangingPunct="1"/>
            <a:endParaRPr lang="fr-FR" dirty="0" smtClean="0"/>
          </a:p>
          <a:p>
            <a:r>
              <a:rPr lang="fr-FR" dirty="0" smtClean="0"/>
              <a:t>This </a:t>
            </a:r>
            <a:r>
              <a:rPr lang="fr-FR" dirty="0" err="1" smtClean="0"/>
              <a:t>is</a:t>
            </a:r>
            <a:r>
              <a:rPr lang="fr-FR" dirty="0" smtClean="0"/>
              <a:t> the </a:t>
            </a:r>
            <a:r>
              <a:rPr lang="fr-FR" b="1" u="sng" dirty="0" err="1" smtClean="0"/>
              <a:t>paradox</a:t>
            </a:r>
            <a:r>
              <a:rPr lang="fr-FR" b="1" u="sng" dirty="0" smtClean="0"/>
              <a:t> of pesticide</a:t>
            </a:r>
          </a:p>
          <a:p>
            <a:endParaRPr lang="fr-FR" b="1" u="sng" dirty="0" smtClean="0"/>
          </a:p>
          <a:p>
            <a:r>
              <a:rPr lang="fr-FR" dirty="0" smtClean="0"/>
              <a:t>To </a:t>
            </a:r>
            <a:r>
              <a:rPr lang="fr-FR" dirty="0" err="1" smtClean="0"/>
              <a:t>overcome</a:t>
            </a:r>
            <a:r>
              <a:rPr lang="fr-FR" dirty="0" smtClean="0"/>
              <a:t> </a:t>
            </a:r>
            <a:r>
              <a:rPr lang="fr-FR" dirty="0" err="1" smtClean="0"/>
              <a:t>this</a:t>
            </a:r>
            <a:r>
              <a:rPr lang="fr-FR" dirty="0" smtClean="0"/>
              <a:t> </a:t>
            </a:r>
            <a:r>
              <a:rPr lang="fr-FR" dirty="0" err="1" smtClean="0"/>
              <a:t>problem</a:t>
            </a:r>
            <a:r>
              <a:rPr lang="fr-FR" dirty="0" smtClean="0"/>
              <a:t>, test cases </a:t>
            </a:r>
            <a:r>
              <a:rPr lang="fr-FR" dirty="0" err="1" smtClean="0"/>
              <a:t>should</a:t>
            </a:r>
            <a:r>
              <a:rPr lang="fr-FR" dirty="0" smtClean="0"/>
              <a:t> </a:t>
            </a:r>
            <a:r>
              <a:rPr lang="fr-FR" dirty="0" err="1" smtClean="0"/>
              <a:t>be</a:t>
            </a:r>
            <a:r>
              <a:rPr lang="fr-FR" dirty="0" smtClean="0"/>
              <a:t> </a:t>
            </a:r>
            <a:r>
              <a:rPr lang="fr-FR" dirty="0" err="1" smtClean="0"/>
              <a:t>reviewed</a:t>
            </a:r>
            <a:r>
              <a:rPr lang="fr-FR" dirty="0" smtClean="0"/>
              <a:t> </a:t>
            </a:r>
            <a:r>
              <a:rPr lang="fr-FR" dirty="0" err="1" smtClean="0"/>
              <a:t>regulary</a:t>
            </a:r>
            <a:r>
              <a:rPr lang="fr-FR" dirty="0" smtClean="0"/>
              <a:t>, </a:t>
            </a:r>
            <a:r>
              <a:rPr lang="fr-FR" dirty="0" err="1" smtClean="0"/>
              <a:t>addong</a:t>
            </a:r>
            <a:r>
              <a:rPr lang="fr-FR" dirty="0" smtClean="0"/>
              <a:t> new test cases to </a:t>
            </a:r>
            <a:r>
              <a:rPr lang="fr-FR" dirty="0" err="1" smtClean="0"/>
              <a:t>detect</a:t>
            </a:r>
            <a:r>
              <a:rPr lang="fr-FR" dirty="0" smtClean="0"/>
              <a:t> new bugs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dirty="0" smtClean="0"/>
              <a:t>ISTQB</a:t>
            </a:r>
          </a:p>
        </p:txBody>
      </p:sp>
      <p:sp>
        <p:nvSpPr>
          <p:cNvPr id="11266" name="Content Placeholder 2"/>
          <p:cNvSpPr>
            <a:spLocks noGrp="1"/>
          </p:cNvSpPr>
          <p:nvPr>
            <p:ph idx="1"/>
          </p:nvPr>
        </p:nvSpPr>
        <p:spPr/>
        <p:txBody>
          <a:bodyPr/>
          <a:lstStyle/>
          <a:p>
            <a:r>
              <a:rPr lang="fr-FR" dirty="0" smtClean="0"/>
              <a:t>Founded in </a:t>
            </a:r>
            <a:r>
              <a:rPr lang="fr-FR" dirty="0" err="1" smtClean="0"/>
              <a:t>Edenburg</a:t>
            </a:r>
            <a:r>
              <a:rPr lang="fr-FR" dirty="0" smtClean="0"/>
              <a:t> on </a:t>
            </a:r>
            <a:r>
              <a:rPr lang="fr-FR" dirty="0" err="1" smtClean="0"/>
              <a:t>November</a:t>
            </a:r>
            <a:r>
              <a:rPr lang="fr-FR" dirty="0" smtClean="0"/>
              <a:t> 2002</a:t>
            </a:r>
          </a:p>
          <a:p>
            <a:r>
              <a:rPr lang="fr-FR" dirty="0" smtClean="0"/>
              <a:t>It </a:t>
            </a:r>
            <a:r>
              <a:rPr lang="fr-FR" dirty="0" err="1" smtClean="0"/>
              <a:t>is</a:t>
            </a:r>
            <a:r>
              <a:rPr lang="fr-FR" dirty="0" smtClean="0"/>
              <a:t> the </a:t>
            </a:r>
            <a:r>
              <a:rPr lang="fr-FR" dirty="0" err="1" smtClean="0"/>
              <a:t>world’s</a:t>
            </a:r>
            <a:r>
              <a:rPr lang="fr-FR" dirty="0" smtClean="0"/>
              <a:t> </a:t>
            </a:r>
            <a:r>
              <a:rPr lang="fr-FR" dirty="0" err="1" smtClean="0"/>
              <a:t>only</a:t>
            </a:r>
            <a:r>
              <a:rPr lang="fr-FR" dirty="0" smtClean="0"/>
              <a:t> not for profit </a:t>
            </a:r>
            <a:r>
              <a:rPr lang="fr-FR" dirty="0" err="1" smtClean="0"/>
              <a:t>organization</a:t>
            </a:r>
            <a:r>
              <a:rPr lang="fr-FR" dirty="0" smtClean="0"/>
              <a:t> </a:t>
            </a:r>
            <a:r>
              <a:rPr lang="fr-FR" dirty="0" err="1" smtClean="0"/>
              <a:t>dedicated</a:t>
            </a:r>
            <a:r>
              <a:rPr lang="fr-FR" dirty="0" smtClean="0"/>
              <a:t> </a:t>
            </a:r>
            <a:r>
              <a:rPr lang="fr-FR" dirty="0" err="1" smtClean="0"/>
              <a:t>solely</a:t>
            </a:r>
            <a:r>
              <a:rPr lang="fr-FR" dirty="0" smtClean="0"/>
              <a:t> to </a:t>
            </a:r>
            <a:r>
              <a:rPr lang="fr-FR" dirty="0" err="1" smtClean="0"/>
              <a:t>provide</a:t>
            </a:r>
            <a:r>
              <a:rPr lang="fr-FR" dirty="0" smtClean="0"/>
              <a:t> </a:t>
            </a:r>
            <a:r>
              <a:rPr lang="fr-FR" dirty="0" err="1" smtClean="0"/>
              <a:t>practical</a:t>
            </a:r>
            <a:r>
              <a:rPr lang="fr-FR" dirty="0" smtClean="0"/>
              <a:t> software tester certification</a:t>
            </a:r>
          </a:p>
          <a:p>
            <a:r>
              <a:rPr lang="fr-FR" dirty="0" err="1" smtClean="0"/>
              <a:t>Developped</a:t>
            </a:r>
            <a:r>
              <a:rPr lang="fr-FR" dirty="0" smtClean="0"/>
              <a:t> by more </a:t>
            </a:r>
            <a:r>
              <a:rPr lang="fr-FR" dirty="0" err="1" smtClean="0"/>
              <a:t>than</a:t>
            </a:r>
            <a:r>
              <a:rPr lang="fr-FR" dirty="0" smtClean="0"/>
              <a:t> 100 experts in more </a:t>
            </a:r>
            <a:r>
              <a:rPr lang="fr-FR" dirty="0" err="1" smtClean="0"/>
              <a:t>than</a:t>
            </a:r>
            <a:r>
              <a:rPr lang="fr-FR" dirty="0" smtClean="0"/>
              <a:t> 40 countries</a:t>
            </a:r>
          </a:p>
          <a:p>
            <a:r>
              <a:rPr lang="fr-FR" dirty="0" smtClean="0"/>
              <a:t>ISTQB certification </a:t>
            </a:r>
            <a:r>
              <a:rPr lang="fr-FR" dirty="0" err="1" smtClean="0"/>
              <a:t>is</a:t>
            </a:r>
            <a:r>
              <a:rPr lang="fr-FR" dirty="0" smtClean="0"/>
              <a:t> the </a:t>
            </a:r>
            <a:r>
              <a:rPr lang="fr-FR" dirty="0" err="1" smtClean="0"/>
              <a:t>most</a:t>
            </a:r>
            <a:r>
              <a:rPr lang="fr-FR" dirty="0" smtClean="0"/>
              <a:t> </a:t>
            </a:r>
            <a:r>
              <a:rPr lang="fr-FR" dirty="0" err="1" smtClean="0"/>
              <a:t>widely</a:t>
            </a:r>
            <a:r>
              <a:rPr lang="fr-FR" dirty="0" smtClean="0"/>
              <a:t> </a:t>
            </a:r>
            <a:r>
              <a:rPr lang="fr-FR" dirty="0" err="1" smtClean="0"/>
              <a:t>recognized</a:t>
            </a:r>
            <a:r>
              <a:rPr lang="fr-FR" dirty="0" smtClean="0"/>
              <a:t> and </a:t>
            </a:r>
            <a:r>
              <a:rPr lang="fr-FR" dirty="0" err="1" smtClean="0"/>
              <a:t>fastesr</a:t>
            </a:r>
            <a:r>
              <a:rPr lang="fr-FR" dirty="0" smtClean="0"/>
              <a:t> </a:t>
            </a:r>
            <a:r>
              <a:rPr lang="fr-FR" dirty="0" err="1" smtClean="0"/>
              <a:t>growing</a:t>
            </a:r>
            <a:r>
              <a:rPr lang="fr-FR" dirty="0" smtClean="0"/>
              <a:t> software tester certification in the world</a:t>
            </a:r>
          </a:p>
          <a:p>
            <a:r>
              <a:rPr lang="fr-FR" dirty="0" smtClean="0"/>
              <a:t>More </a:t>
            </a:r>
            <a:r>
              <a:rPr lang="fr-FR" dirty="0" err="1" smtClean="0"/>
              <a:t>than</a:t>
            </a:r>
            <a:r>
              <a:rPr lang="fr-FR" dirty="0" smtClean="0"/>
              <a:t> 320 000 </a:t>
            </a:r>
            <a:r>
              <a:rPr lang="fr-FR" dirty="0" err="1" smtClean="0"/>
              <a:t>certified</a:t>
            </a:r>
            <a:r>
              <a:rPr lang="fr-FR" dirty="0" smtClean="0"/>
              <a:t> </a:t>
            </a:r>
            <a:r>
              <a:rPr lang="fr-FR" dirty="0" err="1" smtClean="0"/>
              <a:t>testers</a:t>
            </a:r>
            <a:r>
              <a:rPr lang="fr-FR" dirty="0" smtClean="0"/>
              <a:t> </a:t>
            </a:r>
            <a:r>
              <a:rPr lang="fr-FR" dirty="0" err="1" smtClean="0"/>
              <a:t>acrros</a:t>
            </a:r>
            <a:r>
              <a:rPr lang="fr-FR" dirty="0" smtClean="0"/>
              <a:t> the world and over 12 000 new </a:t>
            </a:r>
            <a:r>
              <a:rPr lang="fr-FR" dirty="0" err="1" smtClean="0"/>
              <a:t>certificates</a:t>
            </a:r>
            <a:r>
              <a:rPr lang="fr-FR" dirty="0" smtClean="0"/>
              <a:t> per quarter</a:t>
            </a:r>
          </a:p>
          <a:p>
            <a:endParaRPr lang="en-US" dirty="0" smtClean="0"/>
          </a:p>
          <a:p>
            <a:endParaRPr lang="fr-FR" dirty="0"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pPr marL="358775" lvl="2" eaLnBrk="1" hangingPunct="1"/>
            <a:r>
              <a:rPr lang="fr-FR" dirty="0" smtClean="0"/>
              <a:t>1.3 </a:t>
            </a:r>
            <a:r>
              <a:rPr lang="en-US" dirty="0"/>
              <a:t>Testing principles</a:t>
            </a:r>
          </a:p>
        </p:txBody>
      </p:sp>
      <p:sp>
        <p:nvSpPr>
          <p:cNvPr id="124931" name="Rectangle 3"/>
          <p:cNvSpPr>
            <a:spLocks noGrp="1"/>
          </p:cNvSpPr>
          <p:nvPr>
            <p:ph type="body" idx="1"/>
          </p:nvPr>
        </p:nvSpPr>
        <p:spPr/>
        <p:txBody>
          <a:bodyPr/>
          <a:lstStyle/>
          <a:p>
            <a:r>
              <a:rPr lang="fr-FR" dirty="0" err="1" smtClean="0"/>
              <a:t>We</a:t>
            </a:r>
            <a:r>
              <a:rPr lang="fr-FR" dirty="0" smtClean="0"/>
              <a:t> </a:t>
            </a:r>
            <a:r>
              <a:rPr lang="fr-FR" dirty="0" err="1" smtClean="0"/>
              <a:t>can</a:t>
            </a:r>
            <a:r>
              <a:rPr lang="fr-FR" dirty="0" smtClean="0"/>
              <a:t> </a:t>
            </a:r>
            <a:r>
              <a:rPr lang="fr-FR" dirty="0" err="1" smtClean="0"/>
              <a:t>never</a:t>
            </a:r>
            <a:r>
              <a:rPr lang="fr-FR" dirty="0" smtClean="0"/>
              <a:t> </a:t>
            </a:r>
            <a:r>
              <a:rPr lang="fr-FR" dirty="0" err="1" smtClean="0"/>
              <a:t>certify</a:t>
            </a:r>
            <a:r>
              <a:rPr lang="fr-FR" dirty="0" smtClean="0"/>
              <a:t> </a:t>
            </a:r>
            <a:r>
              <a:rPr lang="fr-FR" dirty="0" err="1" smtClean="0"/>
              <a:t>that</a:t>
            </a:r>
            <a:r>
              <a:rPr lang="fr-FR" dirty="0" smtClean="0"/>
              <a:t> the software </a:t>
            </a:r>
            <a:r>
              <a:rPr lang="fr-FR" dirty="0" err="1" smtClean="0"/>
              <a:t>does</a:t>
            </a:r>
            <a:r>
              <a:rPr lang="fr-FR" dirty="0" smtClean="0"/>
              <a:t> no </a:t>
            </a:r>
            <a:r>
              <a:rPr lang="fr-FR" dirty="0" err="1" smtClean="0"/>
              <a:t>contains</a:t>
            </a:r>
            <a:r>
              <a:rPr lang="fr-FR" dirty="0" smtClean="0"/>
              <a:t> </a:t>
            </a:r>
            <a:r>
              <a:rPr lang="fr-FR" dirty="0" err="1" smtClean="0"/>
              <a:t>any</a:t>
            </a:r>
            <a:r>
              <a:rPr lang="fr-FR" dirty="0" smtClean="0"/>
              <a:t>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err="1" smtClean="0"/>
              <a:t>Testing</a:t>
            </a:r>
            <a:r>
              <a:rPr lang="fr-FR" b="1" u="sng" dirty="0" smtClean="0"/>
              <a:t> shows </a:t>
            </a:r>
            <a:r>
              <a:rPr lang="fr-FR" b="1" u="sng" dirty="0" err="1" smtClean="0"/>
              <a:t>presence</a:t>
            </a:r>
            <a:r>
              <a:rPr lang="fr-FR" b="1" u="sng" dirty="0" smtClean="0"/>
              <a:t> of </a:t>
            </a:r>
            <a:r>
              <a:rPr lang="fr-FR" b="1" u="sng" dirty="0" err="1" smtClean="0"/>
              <a:t>defects</a:t>
            </a:r>
            <a:r>
              <a:rPr lang="fr-FR" dirty="0" smtClean="0"/>
              <a:t>: Tests </a:t>
            </a:r>
            <a:r>
              <a:rPr lang="fr-FR" dirty="0" err="1" smtClean="0"/>
              <a:t>reduce</a:t>
            </a:r>
            <a:r>
              <a:rPr lang="fr-FR" dirty="0" smtClean="0"/>
              <a:t> the </a:t>
            </a:r>
            <a:r>
              <a:rPr lang="fr-FR" dirty="0" err="1" smtClean="0"/>
              <a:t>probability</a:t>
            </a:r>
            <a:r>
              <a:rPr lang="fr-FR" dirty="0" smtClean="0"/>
              <a:t> of </a:t>
            </a:r>
            <a:r>
              <a:rPr lang="fr-FR" dirty="0" err="1" smtClean="0"/>
              <a:t>undiscovered</a:t>
            </a:r>
            <a:r>
              <a:rPr lang="fr-FR" dirty="0" smtClean="0"/>
              <a:t> </a:t>
            </a:r>
            <a:r>
              <a:rPr lang="fr-FR" dirty="0" err="1" smtClean="0"/>
              <a:t>defects</a:t>
            </a:r>
            <a:r>
              <a:rPr lang="fr-FR" dirty="0" smtClean="0"/>
              <a:t> </a:t>
            </a:r>
            <a:r>
              <a:rPr lang="fr-FR" dirty="0" err="1" smtClean="0"/>
              <a:t>remaining</a:t>
            </a:r>
            <a:r>
              <a:rPr lang="fr-FR" dirty="0" smtClean="0"/>
              <a:t> in the software but , </a:t>
            </a:r>
            <a:r>
              <a:rPr lang="fr-FR" dirty="0" err="1" smtClean="0"/>
              <a:t>even</a:t>
            </a:r>
            <a:r>
              <a:rPr lang="fr-FR" dirty="0" smtClean="0"/>
              <a:t> if no </a:t>
            </a:r>
            <a:r>
              <a:rPr lang="fr-FR" dirty="0" err="1" smtClean="0"/>
              <a:t>defects</a:t>
            </a:r>
            <a:r>
              <a:rPr lang="fr-FR" dirty="0" smtClean="0"/>
              <a:t> are </a:t>
            </a:r>
            <a:r>
              <a:rPr lang="fr-FR" dirty="0" err="1" smtClean="0"/>
              <a:t>found</a:t>
            </a:r>
            <a:r>
              <a:rPr lang="fr-FR" dirty="0" smtClean="0"/>
              <a:t>, </a:t>
            </a:r>
            <a:r>
              <a:rPr lang="fr-FR" dirty="0" err="1" smtClean="0"/>
              <a:t>it</a:t>
            </a:r>
            <a:r>
              <a:rPr lang="fr-FR" dirty="0" smtClean="0"/>
              <a:t> </a:t>
            </a:r>
            <a:r>
              <a:rPr lang="fr-FR" dirty="0" err="1" smtClean="0"/>
              <a:t>is</a:t>
            </a:r>
            <a:r>
              <a:rPr lang="fr-FR" dirty="0" smtClean="0"/>
              <a:t> not a proof of </a:t>
            </a:r>
            <a:r>
              <a:rPr lang="fr-FR" dirty="0" err="1" smtClean="0"/>
              <a:t>correcness</a:t>
            </a:r>
            <a:r>
              <a:rPr lang="fr-FR" dirty="0" smtClean="0"/>
              <a:t>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327"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pPr marL="358775" lvl="2" eaLnBrk="1" hangingPunct="1"/>
            <a:r>
              <a:rPr lang="fr-FR" dirty="0" smtClean="0"/>
              <a:t>1.3 </a:t>
            </a:r>
            <a:r>
              <a:rPr lang="en-US" dirty="0"/>
              <a:t>Testing principles</a:t>
            </a:r>
          </a:p>
        </p:txBody>
      </p:sp>
      <p:sp>
        <p:nvSpPr>
          <p:cNvPr id="33794" name="Rectangle 3"/>
          <p:cNvSpPr>
            <a:spLocks noGrp="1"/>
          </p:cNvSpPr>
          <p:nvPr>
            <p:ph type="body" idx="1"/>
          </p:nvPr>
        </p:nvSpPr>
        <p:spPr>
          <a:xfrm>
            <a:off x="457200" y="990600"/>
            <a:ext cx="8388350" cy="3792538"/>
          </a:xfrm>
        </p:spPr>
        <p:txBody>
          <a:bodyPr/>
          <a:lstStyle/>
          <a:p>
            <a:r>
              <a:rPr lang="fr-FR" dirty="0" smtClean="0"/>
              <a:t>If </a:t>
            </a:r>
            <a:r>
              <a:rPr lang="fr-FR" dirty="0" err="1" smtClean="0"/>
              <a:t>we</a:t>
            </a:r>
            <a:r>
              <a:rPr lang="fr-FR" dirty="0" smtClean="0"/>
              <a:t> </a:t>
            </a:r>
            <a:r>
              <a:rPr lang="fr-FR" dirty="0" err="1" smtClean="0"/>
              <a:t>certify</a:t>
            </a:r>
            <a:r>
              <a:rPr lang="fr-FR" dirty="0" smtClean="0"/>
              <a:t> </a:t>
            </a:r>
            <a:r>
              <a:rPr lang="fr-FR" dirty="0" err="1" smtClean="0"/>
              <a:t>that</a:t>
            </a:r>
            <a:r>
              <a:rPr lang="fr-FR" dirty="0" smtClean="0"/>
              <a:t> </a:t>
            </a:r>
            <a:r>
              <a:rPr lang="fr-FR" dirty="0" err="1" smtClean="0"/>
              <a:t>our</a:t>
            </a:r>
            <a:r>
              <a:rPr lang="fr-FR" dirty="0" smtClean="0"/>
              <a:t> </a:t>
            </a:r>
            <a:r>
              <a:rPr lang="fr-FR" dirty="0" err="1" smtClean="0"/>
              <a:t>softawre</a:t>
            </a:r>
            <a:r>
              <a:rPr lang="fr-FR" dirty="0" smtClean="0"/>
              <a:t> </a:t>
            </a:r>
            <a:r>
              <a:rPr lang="fr-FR" dirty="0" err="1" smtClean="0"/>
              <a:t>does</a:t>
            </a:r>
            <a:r>
              <a:rPr lang="fr-FR" dirty="0" smtClean="0"/>
              <a:t> not </a:t>
            </a:r>
            <a:r>
              <a:rPr lang="fr-FR" dirty="0" err="1" smtClean="0"/>
              <a:t>contain</a:t>
            </a:r>
            <a:r>
              <a:rPr lang="fr-FR" dirty="0" smtClean="0"/>
              <a:t> a BUG at 99%, but </a:t>
            </a:r>
            <a:r>
              <a:rPr lang="fr-FR" dirty="0" err="1" smtClean="0"/>
              <a:t>this</a:t>
            </a:r>
            <a:r>
              <a:rPr lang="fr-FR" dirty="0" smtClean="0"/>
              <a:t> software </a:t>
            </a:r>
            <a:r>
              <a:rPr lang="fr-FR" dirty="0" err="1" smtClean="0"/>
              <a:t>does</a:t>
            </a:r>
            <a:r>
              <a:rPr lang="fr-FR" dirty="0" smtClean="0"/>
              <a:t> not </a:t>
            </a:r>
            <a:r>
              <a:rPr lang="fr-FR" dirty="0" err="1" smtClean="0"/>
              <a:t>satisfy</a:t>
            </a:r>
            <a:r>
              <a:rPr lang="fr-FR" dirty="0" smtClean="0"/>
              <a:t> client </a:t>
            </a:r>
            <a:r>
              <a:rPr lang="fr-FR" dirty="0" err="1" smtClean="0"/>
              <a:t>needs</a:t>
            </a:r>
            <a:r>
              <a:rPr lang="fr-FR" dirty="0" smtClean="0"/>
              <a:t> </a:t>
            </a:r>
          </a:p>
          <a:p>
            <a:endParaRPr lang="fr-FR" dirty="0" smtClean="0"/>
          </a:p>
          <a:p>
            <a:endParaRPr lang="fr-FR" dirty="0"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77328"/>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dirty="0"/>
              <a:t> </a:t>
            </a:r>
            <a:r>
              <a:rPr lang="fr-FR" sz="2000" b="1" u="sng" dirty="0" err="1" smtClean="0"/>
              <a:t>Abscence</a:t>
            </a:r>
            <a:r>
              <a:rPr lang="fr-FR" sz="2000" b="1" u="sng" dirty="0" smtClean="0"/>
              <a:t> of </a:t>
            </a:r>
            <a:r>
              <a:rPr lang="fr-FR" sz="2000" b="1" u="sng" dirty="0" err="1" smtClean="0"/>
              <a:t>error</a:t>
            </a:r>
            <a:r>
              <a:rPr lang="fr-FR" sz="2000" b="1" u="sng" dirty="0" smtClean="0"/>
              <a:t> </a:t>
            </a:r>
            <a:r>
              <a:rPr lang="fr-FR" sz="2000" b="1" u="sng" dirty="0" err="1" smtClean="0"/>
              <a:t>fallacy</a:t>
            </a:r>
            <a:r>
              <a:rPr lang="fr-FR" sz="2000" dirty="0"/>
              <a:t> : </a:t>
            </a:r>
            <a:r>
              <a:rPr lang="fr-FR" sz="2000" dirty="0" err="1" smtClean="0"/>
              <a:t>Find</a:t>
            </a:r>
            <a:r>
              <a:rPr lang="fr-FR" sz="2000" dirty="0" smtClean="0"/>
              <a:t> and fixing </a:t>
            </a:r>
            <a:r>
              <a:rPr lang="fr-FR" sz="2000" dirty="0" err="1" smtClean="0"/>
              <a:t>defects</a:t>
            </a:r>
            <a:r>
              <a:rPr lang="fr-FR" sz="2000" dirty="0" smtClean="0"/>
              <a:t> </a:t>
            </a:r>
            <a:r>
              <a:rPr lang="fr-FR" sz="2000" dirty="0" err="1" smtClean="0"/>
              <a:t>does</a:t>
            </a:r>
            <a:r>
              <a:rPr lang="fr-FR" sz="2000" dirty="0" smtClean="0"/>
              <a:t> not help if the system </a:t>
            </a:r>
            <a:r>
              <a:rPr lang="fr-FR" sz="2000" dirty="0" err="1" smtClean="0"/>
              <a:t>built</a:t>
            </a:r>
            <a:r>
              <a:rPr lang="fr-FR" sz="2000" dirty="0" smtClean="0"/>
              <a:t> </a:t>
            </a:r>
            <a:r>
              <a:rPr lang="fr-FR" sz="2000" dirty="0" err="1" smtClean="0"/>
              <a:t>is</a:t>
            </a:r>
            <a:r>
              <a:rPr lang="fr-FR" sz="2000" dirty="0" smtClean="0"/>
              <a:t> </a:t>
            </a:r>
            <a:r>
              <a:rPr lang="fr-FR" sz="2000" dirty="0" err="1" smtClean="0"/>
              <a:t>unusable</a:t>
            </a:r>
            <a:r>
              <a:rPr lang="fr-FR" sz="2000" dirty="0" smtClean="0"/>
              <a:t> and </a:t>
            </a:r>
            <a:r>
              <a:rPr lang="fr-FR" sz="2000" dirty="0" err="1" smtClean="0"/>
              <a:t>does</a:t>
            </a:r>
            <a:r>
              <a:rPr lang="fr-FR" sz="2000" dirty="0" smtClean="0"/>
              <a:t> not </a:t>
            </a:r>
            <a:r>
              <a:rPr lang="fr-FR" sz="2000" dirty="0" err="1" smtClean="0"/>
              <a:t>fulfill</a:t>
            </a:r>
            <a:r>
              <a:rPr lang="fr-FR" sz="2000" dirty="0" smtClean="0"/>
              <a:t> the </a:t>
            </a:r>
            <a:r>
              <a:rPr lang="fr-FR" sz="2000" dirty="0" err="1" smtClean="0"/>
              <a:t>user’s</a:t>
            </a:r>
            <a:r>
              <a:rPr lang="fr-FR" sz="2000" dirty="0" smtClean="0"/>
              <a:t> </a:t>
            </a:r>
            <a:r>
              <a:rPr lang="fr-FR" sz="2000" dirty="0" err="1" smtClean="0"/>
              <a:t>need</a:t>
            </a:r>
            <a:r>
              <a:rPr lang="fr-FR" sz="2000" dirty="0" smtClean="0"/>
              <a:t> and expectations</a:t>
            </a:r>
            <a:endParaRPr lang="fr-FR" sz="2000" dirty="0"/>
          </a:p>
          <a:p>
            <a:pPr>
              <a:spcBef>
                <a:spcPct val="50000"/>
              </a:spcBef>
              <a:buClr>
                <a:schemeClr val="accent2"/>
              </a:buClr>
              <a:buFont typeface="Arial" charset="0"/>
              <a:buChar char="»"/>
            </a:pP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pPr lvl="2"/>
            <a:r>
              <a:rPr lang="fr-FR" dirty="0" smtClean="0"/>
              <a:t>1.3 </a:t>
            </a:r>
            <a:r>
              <a:rPr lang="en-US" dirty="0"/>
              <a:t>Testing principles</a:t>
            </a:r>
            <a:br>
              <a:rPr lang="en-US" dirty="0"/>
            </a:br>
            <a:endParaRPr lang="fr-FR" dirty="0" smtClean="0"/>
          </a:p>
        </p:txBody>
      </p:sp>
      <p:sp>
        <p:nvSpPr>
          <p:cNvPr id="128003" name="Rectangle 3"/>
          <p:cNvSpPr>
            <a:spLocks noGrp="1"/>
          </p:cNvSpPr>
          <p:nvPr>
            <p:ph type="body" idx="1"/>
          </p:nvPr>
        </p:nvSpPr>
        <p:spPr/>
        <p:txBody>
          <a:bodyPr/>
          <a:lstStyle/>
          <a:p>
            <a:r>
              <a:rPr lang="fr-FR" dirty="0" smtClean="0"/>
              <a:t>To </a:t>
            </a:r>
            <a:r>
              <a:rPr lang="fr-FR" dirty="0" err="1" smtClean="0"/>
              <a:t>fix</a:t>
            </a:r>
            <a:r>
              <a:rPr lang="fr-FR" dirty="0" smtClean="0"/>
              <a:t> </a:t>
            </a:r>
            <a:r>
              <a:rPr lang="fr-FR" dirty="0" err="1" smtClean="0"/>
              <a:t>this</a:t>
            </a:r>
            <a:r>
              <a:rPr lang="fr-FR" dirty="0" smtClean="0"/>
              <a:t> issue, </a:t>
            </a:r>
            <a:r>
              <a:rPr lang="fr-FR" dirty="0" err="1" smtClean="0"/>
              <a:t>there</a:t>
            </a:r>
            <a:r>
              <a:rPr lang="fr-FR" dirty="0" smtClean="0"/>
              <a:t> </a:t>
            </a:r>
            <a:r>
              <a:rPr lang="fr-FR" dirty="0" err="1" smtClean="0"/>
              <a:t>is</a:t>
            </a:r>
            <a:r>
              <a:rPr lang="fr-FR" dirty="0" smtClean="0"/>
              <a:t> the </a:t>
            </a:r>
            <a:r>
              <a:rPr lang="fr-FR" dirty="0" err="1" smtClean="0"/>
              <a:t>princile</a:t>
            </a:r>
            <a:r>
              <a:rPr lang="fr-FR" dirty="0" smtClean="0"/>
              <a:t>: </a:t>
            </a:r>
            <a:r>
              <a:rPr lang="fr-FR" b="1" u="sng" dirty="0" err="1" smtClean="0"/>
              <a:t>Early</a:t>
            </a:r>
            <a:r>
              <a:rPr lang="fr-FR" b="1" u="sng" dirty="0" smtClean="0"/>
              <a:t> </a:t>
            </a:r>
            <a:r>
              <a:rPr lang="fr-FR" b="1" u="sng" dirty="0" err="1" smtClean="0"/>
              <a:t>testing</a:t>
            </a:r>
            <a:endParaRPr lang="fr-FR" b="1" u="sng" dirty="0" smtClean="0"/>
          </a:p>
          <a:p>
            <a:endParaRPr lang="fr-FR" dirty="0" smtClean="0"/>
          </a:p>
          <a:p>
            <a:r>
              <a:rPr lang="fr-FR" dirty="0" smtClean="0"/>
              <a:t>Test </a:t>
            </a:r>
            <a:r>
              <a:rPr lang="fr-FR" dirty="0" err="1" smtClean="0"/>
              <a:t>activities</a:t>
            </a:r>
            <a:r>
              <a:rPr lang="fr-FR" dirty="0" smtClean="0"/>
              <a:t> </a:t>
            </a:r>
            <a:r>
              <a:rPr lang="fr-FR" dirty="0" err="1" smtClean="0"/>
              <a:t>shall</a:t>
            </a:r>
            <a:r>
              <a:rPr lang="fr-FR" dirty="0" smtClean="0"/>
              <a:t> </a:t>
            </a:r>
            <a:r>
              <a:rPr lang="fr-FR" dirty="0" err="1" smtClean="0"/>
              <a:t>be</a:t>
            </a:r>
            <a:r>
              <a:rPr lang="fr-FR" dirty="0" smtClean="0"/>
              <a:t> </a:t>
            </a:r>
            <a:r>
              <a:rPr lang="fr-FR" dirty="0" err="1" smtClean="0"/>
              <a:t>started</a:t>
            </a:r>
            <a:r>
              <a:rPr lang="fr-FR" dirty="0" smtClean="0"/>
              <a:t> as </a:t>
            </a:r>
            <a:r>
              <a:rPr lang="fr-FR" dirty="0" err="1" smtClean="0"/>
              <a:t>early</a:t>
            </a:r>
            <a:r>
              <a:rPr lang="fr-FR" dirty="0" smtClean="0"/>
              <a:t> as possible on the software system </a:t>
            </a:r>
            <a:r>
              <a:rPr lang="fr-FR" dirty="0" err="1" smtClean="0"/>
              <a:t>development</a:t>
            </a:r>
            <a:r>
              <a:rPr lang="fr-FR" dirty="0" smtClean="0"/>
              <a:t> life cycle</a:t>
            </a:r>
          </a:p>
          <a:p>
            <a:endParaRPr lang="fr-FR" dirty="0" smtClean="0"/>
          </a:p>
          <a:p>
            <a:r>
              <a:rPr lang="fr-FR" b="1" u="sng" dirty="0" err="1" smtClean="0"/>
              <a:t>Testing</a:t>
            </a:r>
            <a:r>
              <a:rPr lang="fr-FR" b="1" u="sng" dirty="0" smtClean="0"/>
              <a:t> </a:t>
            </a:r>
            <a:r>
              <a:rPr lang="fr-FR" b="1" u="sng" dirty="0" err="1" smtClean="0"/>
              <a:t>is</a:t>
            </a:r>
            <a:r>
              <a:rPr lang="fr-FR" b="1" u="sng" dirty="0" smtClean="0"/>
              <a:t> </a:t>
            </a:r>
            <a:r>
              <a:rPr lang="fr-FR" b="1" u="sng" dirty="0" err="1" smtClean="0"/>
              <a:t>context</a:t>
            </a:r>
            <a:r>
              <a:rPr lang="fr-FR" b="1" u="sng" dirty="0" smtClean="0"/>
              <a:t> </a:t>
            </a:r>
            <a:r>
              <a:rPr lang="fr-FR" b="1" u="sng" dirty="0" err="1" smtClean="0"/>
              <a:t>dependent</a:t>
            </a:r>
            <a:r>
              <a:rPr lang="fr-FR" b="1" u="sng" dirty="0" smtClean="0"/>
              <a:t> </a:t>
            </a:r>
            <a:r>
              <a:rPr lang="fr-FR" dirty="0" smtClean="0"/>
              <a:t>: </a:t>
            </a:r>
            <a:r>
              <a:rPr lang="fr-FR" dirty="0" err="1" smtClean="0"/>
              <a:t>Testing</a:t>
            </a:r>
            <a:r>
              <a:rPr lang="fr-FR" dirty="0" smtClean="0"/>
              <a:t> </a:t>
            </a:r>
            <a:r>
              <a:rPr lang="fr-FR" dirty="0" err="1" smtClean="0"/>
              <a:t>is</a:t>
            </a:r>
            <a:r>
              <a:rPr lang="fr-FR" dirty="0" smtClean="0"/>
              <a:t> </a:t>
            </a:r>
            <a:r>
              <a:rPr lang="fr-FR" dirty="0" err="1" smtClean="0"/>
              <a:t>done</a:t>
            </a:r>
            <a:r>
              <a:rPr lang="fr-FR" dirty="0" smtClean="0"/>
              <a:t> </a:t>
            </a:r>
            <a:r>
              <a:rPr lang="fr-FR" dirty="0" err="1" smtClean="0"/>
              <a:t>differentlly</a:t>
            </a:r>
            <a:r>
              <a:rPr lang="fr-FR" dirty="0" smtClean="0"/>
              <a:t> in </a:t>
            </a:r>
            <a:r>
              <a:rPr lang="fr-FR" dirty="0" err="1" smtClean="0"/>
              <a:t>different</a:t>
            </a:r>
            <a:r>
              <a:rPr lang="fr-FR" dirty="0" smtClean="0"/>
              <a:t> </a:t>
            </a:r>
            <a:r>
              <a:rPr lang="fr-FR" dirty="0" err="1" smtClean="0"/>
              <a:t>contexts</a:t>
            </a:r>
            <a:endParaRPr lang="fr-FR" dirty="0" smtClean="0"/>
          </a:p>
          <a:p>
            <a:endParaRPr lang="fr-FR" dirty="0"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marL="358775" lvl="2" eaLnBrk="1" hangingPunct="1"/>
            <a:r>
              <a:rPr lang="fr-FR" dirty="0" smtClean="0"/>
              <a:t>1.3 </a:t>
            </a:r>
            <a:r>
              <a:rPr lang="en-US" dirty="0"/>
              <a:t>Testing principles</a:t>
            </a:r>
          </a:p>
        </p:txBody>
      </p:sp>
      <p:sp>
        <p:nvSpPr>
          <p:cNvPr id="35842" name="Content Placeholder 2"/>
          <p:cNvSpPr>
            <a:spLocks noGrp="1"/>
          </p:cNvSpPr>
          <p:nvPr>
            <p:ph idx="1"/>
          </p:nvPr>
        </p:nvSpPr>
        <p:spPr>
          <a:xfrm>
            <a:off x="457200" y="762000"/>
            <a:ext cx="8388350" cy="5219700"/>
          </a:xfrm>
        </p:spPr>
        <p:txBody>
          <a:bodyPr/>
          <a:lstStyle/>
          <a:p>
            <a:pPr eaLnBrk="1" hangingPunct="1"/>
            <a:endParaRPr lang="fr-FR" dirty="0" smtClean="0"/>
          </a:p>
          <a:p>
            <a:pPr eaLnBrk="1" hangingPunct="1"/>
            <a:r>
              <a:rPr lang="fr-FR" dirty="0" smtClean="0"/>
              <a:t>Principe 1 – </a:t>
            </a:r>
            <a:r>
              <a:rPr lang="fr-FR" dirty="0" err="1" smtClean="0"/>
              <a:t>testing</a:t>
            </a:r>
            <a:r>
              <a:rPr lang="fr-FR" dirty="0" smtClean="0"/>
              <a:t> shows </a:t>
            </a:r>
            <a:r>
              <a:rPr lang="fr-FR" dirty="0" err="1" smtClean="0"/>
              <a:t>presence</a:t>
            </a:r>
            <a:r>
              <a:rPr lang="fr-FR" dirty="0" smtClean="0"/>
              <a:t> of </a:t>
            </a:r>
            <a:r>
              <a:rPr lang="fr-FR" dirty="0" err="1" smtClean="0"/>
              <a:t>defects</a:t>
            </a:r>
            <a:endParaRPr lang="fr-FR" dirty="0" smtClean="0"/>
          </a:p>
          <a:p>
            <a:pPr eaLnBrk="1" hangingPunct="1"/>
            <a:r>
              <a:rPr lang="fr-FR" dirty="0" smtClean="0"/>
              <a:t>Principe 2 – Exhaustive </a:t>
            </a:r>
            <a:r>
              <a:rPr lang="fr-FR" dirty="0" err="1" smtClean="0"/>
              <a:t>testing</a:t>
            </a:r>
            <a:r>
              <a:rPr lang="fr-FR" dirty="0" smtClean="0"/>
              <a:t> </a:t>
            </a:r>
            <a:r>
              <a:rPr lang="fr-FR" dirty="0" err="1" smtClean="0"/>
              <a:t>is</a:t>
            </a:r>
            <a:r>
              <a:rPr lang="fr-FR" dirty="0" smtClean="0"/>
              <a:t> impossible</a:t>
            </a:r>
          </a:p>
          <a:p>
            <a:pPr eaLnBrk="1" hangingPunct="1"/>
            <a:r>
              <a:rPr lang="fr-FR" dirty="0" smtClean="0"/>
              <a:t>Principe 3 – </a:t>
            </a:r>
            <a:r>
              <a:rPr lang="fr-FR" dirty="0" err="1" smtClean="0"/>
              <a:t>Early</a:t>
            </a:r>
            <a:r>
              <a:rPr lang="fr-FR" dirty="0" smtClean="0"/>
              <a:t> </a:t>
            </a:r>
            <a:r>
              <a:rPr lang="fr-FR" dirty="0" err="1" smtClean="0"/>
              <a:t>testing</a:t>
            </a:r>
            <a:endParaRPr lang="fr-FR" dirty="0" smtClean="0"/>
          </a:p>
          <a:p>
            <a:pPr eaLnBrk="1" hangingPunct="1"/>
            <a:r>
              <a:rPr lang="fr-FR" dirty="0" smtClean="0"/>
              <a:t>Principe 4 – </a:t>
            </a:r>
            <a:r>
              <a:rPr lang="fr-FR" dirty="0" err="1" smtClean="0"/>
              <a:t>Defect</a:t>
            </a:r>
            <a:r>
              <a:rPr lang="fr-FR" dirty="0" smtClean="0"/>
              <a:t> </a:t>
            </a:r>
            <a:r>
              <a:rPr lang="fr-FR" dirty="0" err="1" smtClean="0"/>
              <a:t>clustering</a:t>
            </a:r>
            <a:endParaRPr lang="fr-FR" dirty="0" smtClean="0"/>
          </a:p>
          <a:p>
            <a:pPr eaLnBrk="1" hangingPunct="1"/>
            <a:r>
              <a:rPr lang="fr-FR" dirty="0" smtClean="0"/>
              <a:t>Principe 5 – Pesticide </a:t>
            </a:r>
            <a:r>
              <a:rPr lang="fr-FR" dirty="0" err="1" smtClean="0"/>
              <a:t>paradox</a:t>
            </a:r>
            <a:endParaRPr lang="fr-FR" dirty="0" smtClean="0"/>
          </a:p>
          <a:p>
            <a:pPr eaLnBrk="1" hangingPunct="1"/>
            <a:r>
              <a:rPr lang="fr-FR" dirty="0" smtClean="0"/>
              <a:t>Principe 6 – </a:t>
            </a:r>
            <a:r>
              <a:rPr lang="fr-FR" dirty="0" err="1" smtClean="0"/>
              <a:t>Testing</a:t>
            </a:r>
            <a:r>
              <a:rPr lang="fr-FR" dirty="0" smtClean="0"/>
              <a:t> </a:t>
            </a:r>
            <a:r>
              <a:rPr lang="fr-FR" dirty="0" err="1" smtClean="0"/>
              <a:t>is</a:t>
            </a:r>
            <a:r>
              <a:rPr lang="fr-FR" dirty="0" smtClean="0"/>
              <a:t> </a:t>
            </a:r>
            <a:r>
              <a:rPr lang="fr-FR" dirty="0" err="1" smtClean="0"/>
              <a:t>context</a:t>
            </a:r>
            <a:r>
              <a:rPr lang="fr-FR" dirty="0" smtClean="0"/>
              <a:t> </a:t>
            </a:r>
            <a:r>
              <a:rPr lang="fr-FR" dirty="0" err="1" smtClean="0"/>
              <a:t>dependent</a:t>
            </a:r>
            <a:endParaRPr lang="fr-FR" dirty="0" smtClean="0"/>
          </a:p>
          <a:p>
            <a:pPr eaLnBrk="1" hangingPunct="1"/>
            <a:r>
              <a:rPr lang="fr-FR" dirty="0" smtClean="0"/>
              <a:t>Principe 7 – </a:t>
            </a:r>
            <a:r>
              <a:rPr lang="fr-FR" dirty="0" err="1" smtClean="0"/>
              <a:t>Abscence</a:t>
            </a:r>
            <a:r>
              <a:rPr lang="fr-FR" dirty="0" smtClean="0"/>
              <a:t> of </a:t>
            </a:r>
            <a:r>
              <a:rPr lang="fr-FR" dirty="0" err="1" smtClean="0"/>
              <a:t>errors</a:t>
            </a:r>
            <a:r>
              <a:rPr lang="fr-FR" dirty="0" smtClean="0"/>
              <a:t> </a:t>
            </a:r>
            <a:r>
              <a:rPr lang="fr-FR" dirty="0" err="1" smtClean="0"/>
              <a:t>fallacy</a:t>
            </a:r>
            <a:endParaRPr lang="fr-FR" dirty="0" smtClean="0"/>
          </a:p>
          <a:p>
            <a:pPr eaLnBrk="1" hangingPunct="1"/>
            <a:endParaRPr lang="fr-FR" dirty="0" smtClean="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dirty="0" smtClean="0"/>
              <a:t>1.4 </a:t>
            </a:r>
            <a:r>
              <a:rPr lang="fr-FR" dirty="0" err="1" smtClean="0"/>
              <a:t>Fundamental</a:t>
            </a:r>
            <a:r>
              <a:rPr lang="fr-FR" dirty="0" smtClean="0"/>
              <a:t> Test </a:t>
            </a:r>
            <a:r>
              <a:rPr lang="fr-FR" dirty="0" err="1" smtClean="0"/>
              <a:t>Process</a:t>
            </a:r>
            <a:endParaRPr lang="fr-FR" dirty="0" smtClean="0"/>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24</a:t>
            </a:fld>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4524347"/>
              </p:ext>
            </p:extLst>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dirty="0" smtClean="0"/>
              <a:t>1.4 </a:t>
            </a:r>
            <a:r>
              <a:rPr lang="fr-FR" dirty="0" err="1" smtClean="0"/>
              <a:t>Fundamental</a:t>
            </a:r>
            <a:r>
              <a:rPr lang="fr-FR" dirty="0" smtClean="0"/>
              <a:t> Test </a:t>
            </a:r>
            <a:r>
              <a:rPr lang="fr-FR" dirty="0" err="1" smtClean="0"/>
              <a:t>Process</a:t>
            </a:r>
            <a:endParaRPr lang="en-US" dirty="0" smtClean="0"/>
          </a:p>
        </p:txBody>
      </p:sp>
      <p:sp>
        <p:nvSpPr>
          <p:cNvPr id="37890" name="Content Placeholder 2"/>
          <p:cNvSpPr>
            <a:spLocks noGrp="1"/>
          </p:cNvSpPr>
          <p:nvPr>
            <p:ph idx="1"/>
          </p:nvPr>
        </p:nvSpPr>
        <p:spPr/>
        <p:txBody>
          <a:bodyPr/>
          <a:lstStyle/>
          <a:p>
            <a:pPr eaLnBrk="1" hangingPunct="1"/>
            <a:r>
              <a:rPr lang="fr-FR" b="1" u="sng" dirty="0" smtClean="0"/>
              <a:t>Test planning and control : </a:t>
            </a:r>
            <a:endParaRPr lang="fr-FR" u="sng" dirty="0" smtClean="0"/>
          </a:p>
          <a:p>
            <a:pPr lvl="1" eaLnBrk="1" hangingPunct="1"/>
            <a:r>
              <a:rPr lang="fr-FR" dirty="0" smtClean="0"/>
              <a:t>Test planning </a:t>
            </a:r>
            <a:r>
              <a:rPr lang="fr-FR" dirty="0" err="1" smtClean="0"/>
              <a:t>is</a:t>
            </a:r>
            <a:r>
              <a:rPr lang="fr-FR" dirty="0" smtClean="0"/>
              <a:t>:</a:t>
            </a:r>
          </a:p>
          <a:p>
            <a:pPr lvl="2" eaLnBrk="1" hangingPunct="1"/>
            <a:r>
              <a:rPr lang="fr-FR" dirty="0" err="1" smtClean="0"/>
              <a:t>Define</a:t>
            </a:r>
            <a:r>
              <a:rPr lang="fr-FR" dirty="0" smtClean="0"/>
              <a:t> the objectives of tests</a:t>
            </a:r>
          </a:p>
          <a:p>
            <a:pPr lvl="2" eaLnBrk="1" hangingPunct="1"/>
            <a:r>
              <a:rPr lang="fr-FR" dirty="0" err="1" smtClean="0"/>
              <a:t>Define</a:t>
            </a:r>
            <a:r>
              <a:rPr lang="fr-FR" dirty="0" smtClean="0"/>
              <a:t> test </a:t>
            </a:r>
            <a:r>
              <a:rPr lang="fr-FR" dirty="0" err="1" smtClean="0"/>
              <a:t>approach</a:t>
            </a:r>
            <a:endParaRPr lang="fr-FR" dirty="0" smtClean="0"/>
          </a:p>
          <a:p>
            <a:pPr lvl="2" eaLnBrk="1" hangingPunct="1"/>
            <a:r>
              <a:rPr lang="fr-FR" dirty="0" err="1" smtClean="0"/>
              <a:t>Define</a:t>
            </a:r>
            <a:r>
              <a:rPr lang="fr-FR" dirty="0" smtClean="0"/>
              <a:t> the </a:t>
            </a:r>
            <a:r>
              <a:rPr lang="fr-FR" dirty="0" err="1" smtClean="0"/>
              <a:t>needed</a:t>
            </a:r>
            <a:r>
              <a:rPr lang="fr-FR" dirty="0" smtClean="0"/>
              <a:t> ressources (humain; </a:t>
            </a:r>
            <a:r>
              <a:rPr lang="fr-FR" dirty="0" err="1" smtClean="0"/>
              <a:t>Materials</a:t>
            </a:r>
            <a:r>
              <a:rPr lang="fr-FR" dirty="0" smtClean="0"/>
              <a:t> (PC), test </a:t>
            </a:r>
            <a:r>
              <a:rPr lang="fr-FR" dirty="0" err="1"/>
              <a:t>e</a:t>
            </a:r>
            <a:r>
              <a:rPr lang="fr-FR" dirty="0" err="1" smtClean="0"/>
              <a:t>nvironment</a:t>
            </a:r>
            <a:r>
              <a:rPr lang="fr-FR" dirty="0" smtClean="0"/>
              <a:t> …)</a:t>
            </a:r>
          </a:p>
          <a:p>
            <a:pPr lvl="2" eaLnBrk="1" hangingPunct="1"/>
            <a:r>
              <a:rPr lang="fr-FR" dirty="0" err="1" smtClean="0"/>
              <a:t>Define</a:t>
            </a:r>
            <a:r>
              <a:rPr lang="fr-FR" dirty="0" smtClean="0"/>
              <a:t> the </a:t>
            </a:r>
            <a:r>
              <a:rPr lang="fr-FR" dirty="0" err="1" smtClean="0"/>
              <a:t>exist</a:t>
            </a:r>
            <a:r>
              <a:rPr lang="fr-FR" dirty="0" smtClean="0"/>
              <a:t> </a:t>
            </a:r>
            <a:r>
              <a:rPr lang="fr-FR" dirty="0" err="1" smtClean="0"/>
              <a:t>criteria</a:t>
            </a:r>
            <a:endParaRPr lang="fr-FR" dirty="0" smtClean="0"/>
          </a:p>
          <a:p>
            <a:pPr lvl="1" eaLnBrk="1" hangingPunct="1"/>
            <a:r>
              <a:rPr lang="fr-FR" dirty="0" smtClean="0"/>
              <a:t>The control </a:t>
            </a:r>
            <a:r>
              <a:rPr lang="fr-FR" dirty="0" err="1" smtClean="0"/>
              <a:t>is</a:t>
            </a:r>
            <a:r>
              <a:rPr lang="fr-FR" dirty="0" smtClean="0"/>
              <a:t> the </a:t>
            </a:r>
            <a:r>
              <a:rPr lang="fr-FR" dirty="0" err="1" smtClean="0"/>
              <a:t>ongoing</a:t>
            </a:r>
            <a:r>
              <a:rPr lang="fr-FR" dirty="0" smtClean="0"/>
              <a:t> </a:t>
            </a:r>
            <a:r>
              <a:rPr lang="fr-FR" dirty="0" err="1" smtClean="0"/>
              <a:t>activity</a:t>
            </a:r>
            <a:r>
              <a:rPr lang="fr-FR" dirty="0" smtClean="0"/>
              <a:t> of </a:t>
            </a:r>
            <a:r>
              <a:rPr lang="fr-FR" dirty="0" err="1" smtClean="0"/>
              <a:t>comparing</a:t>
            </a:r>
            <a:r>
              <a:rPr lang="fr-FR" dirty="0" smtClean="0"/>
              <a:t> </a:t>
            </a:r>
            <a:r>
              <a:rPr lang="fr-FR" dirty="0" err="1" smtClean="0"/>
              <a:t>actul</a:t>
            </a:r>
            <a:r>
              <a:rPr lang="fr-FR" dirty="0" smtClean="0"/>
              <a:t> </a:t>
            </a:r>
            <a:r>
              <a:rPr lang="fr-FR" dirty="0" err="1" smtClean="0"/>
              <a:t>progress</a:t>
            </a:r>
            <a:r>
              <a:rPr lang="fr-FR" dirty="0" smtClean="0"/>
              <a:t> </a:t>
            </a:r>
            <a:r>
              <a:rPr lang="fr-FR" dirty="0" err="1" smtClean="0"/>
              <a:t>against</a:t>
            </a:r>
            <a:r>
              <a:rPr lang="fr-FR" dirty="0" smtClean="0"/>
              <a:t> the plan, and </a:t>
            </a:r>
            <a:r>
              <a:rPr lang="fr-FR" dirty="0" err="1" smtClean="0"/>
              <a:t>reporting</a:t>
            </a:r>
            <a:r>
              <a:rPr lang="fr-FR" dirty="0" smtClean="0"/>
              <a:t> the </a:t>
            </a:r>
            <a:r>
              <a:rPr lang="fr-FR" dirty="0" err="1" smtClean="0"/>
              <a:t>status</a:t>
            </a:r>
            <a:r>
              <a:rPr lang="fr-FR" dirty="0" smtClean="0"/>
              <a:t>, </a:t>
            </a:r>
            <a:r>
              <a:rPr lang="fr-FR" dirty="0" err="1" smtClean="0"/>
              <a:t>including</a:t>
            </a:r>
            <a:r>
              <a:rPr lang="fr-FR" dirty="0" smtClean="0"/>
              <a:t> </a:t>
            </a:r>
            <a:r>
              <a:rPr lang="fr-FR" dirty="0" err="1" smtClean="0"/>
              <a:t>deviation</a:t>
            </a:r>
            <a:r>
              <a:rPr lang="fr-FR" dirty="0" smtClean="0"/>
              <a:t> </a:t>
            </a:r>
            <a:r>
              <a:rPr lang="fr-FR" dirty="0" err="1" smtClean="0"/>
              <a:t>from</a:t>
            </a:r>
            <a:r>
              <a:rPr lang="fr-FR" dirty="0" smtClean="0"/>
              <a:t> the plan. It </a:t>
            </a:r>
            <a:r>
              <a:rPr lang="fr-FR" dirty="0" err="1" smtClean="0"/>
              <a:t>involves</a:t>
            </a:r>
            <a:r>
              <a:rPr lang="fr-FR" dirty="0" smtClean="0"/>
              <a:t> </a:t>
            </a:r>
            <a:r>
              <a:rPr lang="fr-FR" dirty="0" err="1" smtClean="0"/>
              <a:t>taking</a:t>
            </a:r>
            <a:r>
              <a:rPr lang="fr-FR" dirty="0" smtClean="0"/>
              <a:t> actions </a:t>
            </a:r>
            <a:r>
              <a:rPr lang="fr-FR" dirty="0" err="1" smtClean="0"/>
              <a:t>necessary</a:t>
            </a:r>
            <a:r>
              <a:rPr lang="fr-FR" dirty="0" smtClean="0"/>
              <a:t> to </a:t>
            </a:r>
            <a:r>
              <a:rPr lang="fr-FR" dirty="0" err="1" smtClean="0"/>
              <a:t>meet</a:t>
            </a:r>
            <a:r>
              <a:rPr lang="fr-FR" dirty="0" smtClean="0"/>
              <a:t> the mission and the objectives of the </a:t>
            </a:r>
            <a:r>
              <a:rPr lang="fr-FR" dirty="0" err="1" smtClean="0"/>
              <a:t>project</a:t>
            </a:r>
            <a:r>
              <a:rPr lang="fr-FR" dirty="0" smtClean="0"/>
              <a:t>.</a:t>
            </a:r>
          </a:p>
          <a:p>
            <a:pPr eaLnBrk="1" hangingPunct="1"/>
            <a:endParaRPr lang="fr-FR" dirty="0" smtClean="0"/>
          </a:p>
          <a:p>
            <a:pPr lvl="1" eaLnBrk="1" hangingPunct="1"/>
            <a:endParaRPr lang="fr-FR" dirty="0" smtClean="0"/>
          </a:p>
          <a:p>
            <a:pPr lvl="1" eaLnBrk="1" hangingPunct="1"/>
            <a:endParaRPr lang="en-US" b="1" dirty="0"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dirty="0" smtClean="0"/>
              <a:t>1.4 </a:t>
            </a:r>
            <a:r>
              <a:rPr lang="fr-FR" dirty="0" err="1" smtClean="0"/>
              <a:t>Fundamental</a:t>
            </a:r>
            <a:r>
              <a:rPr lang="fr-FR" dirty="0" smtClean="0"/>
              <a:t> Test </a:t>
            </a:r>
            <a:r>
              <a:rPr lang="fr-FR" dirty="0" err="1" smtClean="0"/>
              <a:t>Process</a:t>
            </a:r>
            <a:endParaRPr lang="en-US" dirty="0" smtClean="0"/>
          </a:p>
        </p:txBody>
      </p:sp>
      <p:sp>
        <p:nvSpPr>
          <p:cNvPr id="38914" name="Content Placeholder 2"/>
          <p:cNvSpPr>
            <a:spLocks noGrp="1"/>
          </p:cNvSpPr>
          <p:nvPr>
            <p:ph idx="1"/>
          </p:nvPr>
        </p:nvSpPr>
        <p:spPr/>
        <p:txBody>
          <a:bodyPr/>
          <a:lstStyle/>
          <a:p>
            <a:pPr eaLnBrk="1" hangingPunct="1"/>
            <a:r>
              <a:rPr lang="fr-FR" b="1" u="sng" dirty="0" smtClean="0"/>
              <a:t>Test </a:t>
            </a:r>
            <a:r>
              <a:rPr lang="fr-FR" b="1" u="sng" dirty="0" err="1" smtClean="0"/>
              <a:t>analysis</a:t>
            </a:r>
            <a:r>
              <a:rPr lang="fr-FR" b="1" u="sng" dirty="0" smtClean="0"/>
              <a:t>  and design :</a:t>
            </a:r>
            <a:endParaRPr lang="fr-FR" u="sng" dirty="0" smtClean="0"/>
          </a:p>
          <a:p>
            <a:pPr lvl="1" eaLnBrk="1" hangingPunct="1"/>
            <a:r>
              <a:rPr lang="fr-FR" dirty="0" smtClean="0"/>
              <a:t>Test </a:t>
            </a:r>
            <a:r>
              <a:rPr lang="fr-FR" dirty="0" err="1" smtClean="0"/>
              <a:t>analisis</a:t>
            </a:r>
            <a:r>
              <a:rPr lang="fr-FR" dirty="0" smtClean="0"/>
              <a:t> and design </a:t>
            </a:r>
            <a:r>
              <a:rPr lang="fr-FR" dirty="0" err="1" smtClean="0"/>
              <a:t>is</a:t>
            </a:r>
            <a:r>
              <a:rPr lang="fr-FR" dirty="0" smtClean="0"/>
              <a:t> the </a:t>
            </a:r>
            <a:r>
              <a:rPr lang="fr-FR" dirty="0" err="1" smtClean="0"/>
              <a:t>activity</a:t>
            </a:r>
            <a:r>
              <a:rPr lang="fr-FR" dirty="0" smtClean="0"/>
              <a:t> </a:t>
            </a:r>
            <a:r>
              <a:rPr lang="fr-FR" dirty="0" err="1" smtClean="0"/>
              <a:t>during</a:t>
            </a:r>
            <a:r>
              <a:rPr lang="fr-FR" dirty="0" smtClean="0"/>
              <a:t> </a:t>
            </a:r>
            <a:r>
              <a:rPr lang="fr-FR" dirty="0" err="1" smtClean="0"/>
              <a:t>wich</a:t>
            </a:r>
            <a:r>
              <a:rPr lang="fr-FR" dirty="0" smtClean="0"/>
              <a:t> the </a:t>
            </a:r>
            <a:r>
              <a:rPr lang="fr-FR" dirty="0" err="1" smtClean="0"/>
              <a:t>general</a:t>
            </a:r>
            <a:r>
              <a:rPr lang="fr-FR" dirty="0" smtClean="0"/>
              <a:t> test objectives are </a:t>
            </a:r>
            <a:r>
              <a:rPr lang="fr-FR" dirty="0" err="1" smtClean="0"/>
              <a:t>transformed</a:t>
            </a:r>
            <a:r>
              <a:rPr lang="fr-FR" dirty="0" smtClean="0"/>
              <a:t> </a:t>
            </a:r>
            <a:r>
              <a:rPr lang="fr-FR" dirty="0" err="1" smtClean="0"/>
              <a:t>into</a:t>
            </a:r>
            <a:r>
              <a:rPr lang="fr-FR" dirty="0" smtClean="0"/>
              <a:t> tangible test conditions and test cases</a:t>
            </a:r>
          </a:p>
          <a:p>
            <a:pPr lvl="1" eaLnBrk="1" hangingPunct="1"/>
            <a:r>
              <a:rPr lang="fr-FR" dirty="0" smtClean="0"/>
              <a:t>The test </a:t>
            </a:r>
            <a:r>
              <a:rPr lang="fr-FR" dirty="0" err="1" smtClean="0"/>
              <a:t>analysis</a:t>
            </a:r>
            <a:r>
              <a:rPr lang="fr-FR" dirty="0" smtClean="0"/>
              <a:t> and design </a:t>
            </a:r>
            <a:r>
              <a:rPr lang="fr-FR" dirty="0" err="1" smtClean="0"/>
              <a:t>actively</a:t>
            </a:r>
            <a:r>
              <a:rPr lang="fr-FR" dirty="0" smtClean="0"/>
              <a:t> has the </a:t>
            </a:r>
            <a:r>
              <a:rPr lang="fr-FR" dirty="0" err="1" smtClean="0"/>
              <a:t>following</a:t>
            </a:r>
            <a:r>
              <a:rPr lang="fr-FR" dirty="0" smtClean="0"/>
              <a:t> major </a:t>
            </a:r>
            <a:r>
              <a:rPr lang="fr-FR" dirty="0" err="1" smtClean="0"/>
              <a:t>tasks</a:t>
            </a:r>
            <a:r>
              <a:rPr lang="fr-FR" dirty="0" smtClean="0"/>
              <a:t>:</a:t>
            </a:r>
          </a:p>
          <a:p>
            <a:pPr lvl="2" eaLnBrk="1" hangingPunct="1"/>
            <a:r>
              <a:rPr lang="fr-FR" dirty="0" err="1" smtClean="0"/>
              <a:t>Reviwing</a:t>
            </a:r>
            <a:r>
              <a:rPr lang="fr-FR" dirty="0" smtClean="0"/>
              <a:t> the test basis (</a:t>
            </a:r>
            <a:r>
              <a:rPr lang="fr-FR" dirty="0" err="1" smtClean="0"/>
              <a:t>such</a:t>
            </a:r>
            <a:r>
              <a:rPr lang="fr-FR" dirty="0" smtClean="0"/>
              <a:t> as </a:t>
            </a:r>
            <a:r>
              <a:rPr lang="fr-FR" dirty="0" err="1" smtClean="0"/>
              <a:t>requirement</a:t>
            </a:r>
            <a:r>
              <a:rPr lang="fr-FR" dirty="0" smtClean="0"/>
              <a:t>, software </a:t>
            </a:r>
            <a:r>
              <a:rPr lang="fr-FR" dirty="0" err="1" smtClean="0"/>
              <a:t>integrity</a:t>
            </a:r>
            <a:r>
              <a:rPr lang="fr-FR" dirty="0" smtClean="0"/>
              <a:t> </a:t>
            </a:r>
            <a:r>
              <a:rPr lang="fr-FR" dirty="0" err="1" smtClean="0"/>
              <a:t>level</a:t>
            </a:r>
            <a:r>
              <a:rPr lang="fr-FR" dirty="0" smtClean="0"/>
              <a:t> (</a:t>
            </a:r>
            <a:r>
              <a:rPr lang="fr-FR" dirty="0" err="1" smtClean="0"/>
              <a:t>risk</a:t>
            </a:r>
            <a:r>
              <a:rPr lang="fr-FR" dirty="0" smtClean="0"/>
              <a:t> </a:t>
            </a:r>
            <a:r>
              <a:rPr lang="fr-FR" dirty="0" err="1" smtClean="0"/>
              <a:t>level</a:t>
            </a:r>
            <a:r>
              <a:rPr lang="fr-FR" dirty="0" smtClean="0"/>
              <a:t>), </a:t>
            </a:r>
            <a:r>
              <a:rPr lang="fr-FR" dirty="0" err="1" smtClean="0"/>
              <a:t>risk</a:t>
            </a:r>
            <a:r>
              <a:rPr lang="fr-FR" dirty="0" smtClean="0"/>
              <a:t> </a:t>
            </a:r>
            <a:r>
              <a:rPr lang="fr-FR" dirty="0" err="1" smtClean="0"/>
              <a:t>analisys</a:t>
            </a:r>
            <a:r>
              <a:rPr lang="fr-FR" dirty="0" smtClean="0"/>
              <a:t> reports, architecture, design, </a:t>
            </a:r>
            <a:r>
              <a:rPr lang="fr-FR" dirty="0" err="1" smtClean="0"/>
              <a:t>interfacespecification</a:t>
            </a:r>
            <a:r>
              <a:rPr lang="fr-FR" dirty="0" smtClean="0"/>
              <a:t>)</a:t>
            </a:r>
          </a:p>
          <a:p>
            <a:pPr lvl="2" eaLnBrk="1" hangingPunct="1"/>
            <a:r>
              <a:rPr lang="fr-FR" dirty="0" err="1" smtClean="0"/>
              <a:t>Evaluating</a:t>
            </a:r>
            <a:r>
              <a:rPr lang="fr-FR" dirty="0" smtClean="0"/>
              <a:t> </a:t>
            </a:r>
            <a:r>
              <a:rPr lang="fr-FR" dirty="0" err="1" smtClean="0"/>
              <a:t>testability</a:t>
            </a:r>
            <a:r>
              <a:rPr lang="fr-FR" dirty="0" smtClean="0"/>
              <a:t> of test basis and test </a:t>
            </a:r>
            <a:r>
              <a:rPr lang="fr-FR" dirty="0" err="1" smtClean="0"/>
              <a:t>objects</a:t>
            </a:r>
            <a:endParaRPr lang="fr-FR" dirty="0" smtClean="0"/>
          </a:p>
          <a:p>
            <a:pPr lvl="1" eaLnBrk="1" hangingPunct="1"/>
            <a:endParaRPr lang="fr-FR" dirty="0" smtClean="0"/>
          </a:p>
          <a:p>
            <a:pPr lvl="1" eaLnBrk="1" hangingPunct="1"/>
            <a:endParaRPr lang="en-US" b="1" dirty="0"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dirty="0" smtClean="0"/>
              <a:t>1.4 </a:t>
            </a:r>
            <a:r>
              <a:rPr lang="fr-FR" dirty="0" err="1" smtClean="0"/>
              <a:t>Fundamental</a:t>
            </a:r>
            <a:r>
              <a:rPr lang="fr-FR" dirty="0" smtClean="0"/>
              <a:t> Test </a:t>
            </a:r>
            <a:r>
              <a:rPr lang="fr-FR" dirty="0" err="1" smtClean="0"/>
              <a:t>Process</a:t>
            </a:r>
            <a:endParaRPr lang="en-US" dirty="0" smtClean="0"/>
          </a:p>
        </p:txBody>
      </p:sp>
      <p:sp>
        <p:nvSpPr>
          <p:cNvPr id="39938" name="Content Placeholder 2"/>
          <p:cNvSpPr>
            <a:spLocks noGrp="1"/>
          </p:cNvSpPr>
          <p:nvPr>
            <p:ph idx="1"/>
          </p:nvPr>
        </p:nvSpPr>
        <p:spPr/>
        <p:txBody>
          <a:bodyPr/>
          <a:lstStyle/>
          <a:p>
            <a:pPr lvl="2" eaLnBrk="1" hangingPunct="1"/>
            <a:r>
              <a:rPr lang="fr-FR" dirty="0" err="1" smtClean="0"/>
              <a:t>Designing</a:t>
            </a:r>
            <a:r>
              <a:rPr lang="fr-FR" dirty="0" smtClean="0"/>
              <a:t> and </a:t>
            </a:r>
            <a:r>
              <a:rPr lang="fr-FR" dirty="0" err="1" smtClean="0"/>
              <a:t>prioritizing</a:t>
            </a:r>
            <a:r>
              <a:rPr lang="fr-FR" dirty="0" smtClean="0"/>
              <a:t> high </a:t>
            </a:r>
            <a:r>
              <a:rPr lang="fr-FR" dirty="0" err="1" smtClean="0"/>
              <a:t>level</a:t>
            </a:r>
            <a:r>
              <a:rPr lang="fr-FR" dirty="0" smtClean="0"/>
              <a:t> test cases</a:t>
            </a:r>
          </a:p>
          <a:p>
            <a:pPr lvl="2" eaLnBrk="1" hangingPunct="1"/>
            <a:r>
              <a:rPr lang="fr-FR" dirty="0" err="1" smtClean="0"/>
              <a:t>Designing</a:t>
            </a:r>
            <a:r>
              <a:rPr lang="fr-FR" dirty="0" smtClean="0"/>
              <a:t> the test </a:t>
            </a:r>
            <a:r>
              <a:rPr lang="fr-FR" dirty="0" err="1" smtClean="0"/>
              <a:t>environment</a:t>
            </a:r>
            <a:r>
              <a:rPr lang="fr-FR" dirty="0" smtClean="0"/>
              <a:t> setup and </a:t>
            </a:r>
            <a:r>
              <a:rPr lang="fr-FR" dirty="0" err="1" smtClean="0"/>
              <a:t>identifying</a:t>
            </a:r>
            <a:r>
              <a:rPr lang="fr-FR" dirty="0" smtClean="0"/>
              <a:t> </a:t>
            </a:r>
            <a:r>
              <a:rPr lang="fr-FR" dirty="0" err="1" smtClean="0"/>
              <a:t>any</a:t>
            </a:r>
            <a:r>
              <a:rPr lang="fr-FR" dirty="0" smtClean="0"/>
              <a:t> </a:t>
            </a:r>
            <a:r>
              <a:rPr lang="fr-FR" dirty="0" err="1" smtClean="0"/>
              <a:t>requirement</a:t>
            </a:r>
            <a:r>
              <a:rPr lang="fr-FR" dirty="0" smtClean="0"/>
              <a:t> infrastructure and </a:t>
            </a:r>
            <a:r>
              <a:rPr lang="fr-FR" dirty="0" err="1" smtClean="0"/>
              <a:t>tools</a:t>
            </a:r>
            <a:endParaRPr lang="fr-FR" dirty="0" smtClean="0"/>
          </a:p>
          <a:p>
            <a:pPr marL="360363" lvl="1" indent="0" eaLnBrk="1" hangingPunct="1">
              <a:buNone/>
            </a:pPr>
            <a:endParaRPr lang="fr-FR"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dirty="0" smtClean="0"/>
              <a:t>1.4 </a:t>
            </a:r>
            <a:r>
              <a:rPr lang="fr-FR" dirty="0" err="1" smtClean="0"/>
              <a:t>Fundamental</a:t>
            </a:r>
            <a:r>
              <a:rPr lang="fr-FR" dirty="0" smtClean="0"/>
              <a:t> Test </a:t>
            </a:r>
            <a:r>
              <a:rPr lang="fr-FR" dirty="0" err="1" smtClean="0"/>
              <a:t>Process</a:t>
            </a:r>
            <a:endParaRPr lang="en-US" dirty="0" smtClean="0"/>
          </a:p>
        </p:txBody>
      </p:sp>
      <p:sp>
        <p:nvSpPr>
          <p:cNvPr id="40962" name="Content Placeholder 2"/>
          <p:cNvSpPr>
            <a:spLocks noGrp="1"/>
          </p:cNvSpPr>
          <p:nvPr>
            <p:ph idx="1"/>
          </p:nvPr>
        </p:nvSpPr>
        <p:spPr/>
        <p:txBody>
          <a:bodyPr/>
          <a:lstStyle/>
          <a:p>
            <a:pPr eaLnBrk="1" hangingPunct="1"/>
            <a:r>
              <a:rPr lang="fr-FR" b="1" u="sng" dirty="0" smtClean="0"/>
              <a:t>Test </a:t>
            </a:r>
            <a:r>
              <a:rPr lang="fr-FR" b="1" u="sng" dirty="0" err="1" smtClean="0"/>
              <a:t>implementation</a:t>
            </a:r>
            <a:r>
              <a:rPr lang="fr-FR" b="1" u="sng" dirty="0" smtClean="0"/>
              <a:t> and </a:t>
            </a:r>
            <a:r>
              <a:rPr lang="fr-FR" b="1" u="sng" dirty="0" err="1" smtClean="0"/>
              <a:t>execution</a:t>
            </a:r>
            <a:r>
              <a:rPr lang="fr-FR" b="1" u="sng" dirty="0" smtClean="0"/>
              <a:t> :</a:t>
            </a:r>
            <a:endParaRPr lang="fr-FR" u="sng" dirty="0" smtClean="0"/>
          </a:p>
          <a:p>
            <a:pPr lvl="1" eaLnBrk="1" hangingPunct="1"/>
            <a:r>
              <a:rPr lang="fr-FR" dirty="0" smtClean="0"/>
              <a:t>Test </a:t>
            </a:r>
            <a:r>
              <a:rPr lang="fr-FR" dirty="0" err="1" smtClean="0"/>
              <a:t>implementation</a:t>
            </a:r>
            <a:r>
              <a:rPr lang="fr-FR" dirty="0" smtClean="0"/>
              <a:t> and </a:t>
            </a:r>
            <a:r>
              <a:rPr lang="fr-FR" dirty="0" err="1" smtClean="0"/>
              <a:t>execution</a:t>
            </a:r>
            <a:r>
              <a:rPr lang="fr-FR" dirty="0" smtClean="0"/>
              <a:t> has the </a:t>
            </a:r>
            <a:r>
              <a:rPr lang="fr-FR" dirty="0" err="1" smtClean="0"/>
              <a:t>following</a:t>
            </a:r>
            <a:r>
              <a:rPr lang="fr-FR" dirty="0" smtClean="0"/>
              <a:t> major </a:t>
            </a:r>
            <a:r>
              <a:rPr lang="fr-FR" dirty="0" err="1" smtClean="0"/>
              <a:t>tasks</a:t>
            </a:r>
            <a:r>
              <a:rPr lang="fr-FR" dirty="0" smtClean="0"/>
              <a:t>:</a:t>
            </a:r>
          </a:p>
          <a:p>
            <a:pPr lvl="2" eaLnBrk="1" hangingPunct="1"/>
            <a:r>
              <a:rPr lang="fr-FR" dirty="0" err="1" smtClean="0"/>
              <a:t>Finalyzing</a:t>
            </a:r>
            <a:r>
              <a:rPr lang="fr-FR" dirty="0" smtClean="0"/>
              <a:t>, </a:t>
            </a:r>
            <a:r>
              <a:rPr lang="fr-FR" dirty="0" err="1" smtClean="0"/>
              <a:t>implementation</a:t>
            </a:r>
            <a:r>
              <a:rPr lang="fr-FR" dirty="0" smtClean="0"/>
              <a:t> and </a:t>
            </a:r>
            <a:r>
              <a:rPr lang="fr-FR" dirty="0" err="1" smtClean="0"/>
              <a:t>prioritizing</a:t>
            </a:r>
            <a:r>
              <a:rPr lang="fr-FR" dirty="0" smtClean="0"/>
              <a:t> test cases</a:t>
            </a:r>
          </a:p>
          <a:p>
            <a:pPr lvl="2" eaLnBrk="1" hangingPunct="1"/>
            <a:r>
              <a:rPr lang="fr-FR" dirty="0" err="1" smtClean="0"/>
              <a:t>Developping</a:t>
            </a:r>
            <a:r>
              <a:rPr lang="fr-FR" dirty="0" smtClean="0"/>
              <a:t> and </a:t>
            </a:r>
            <a:r>
              <a:rPr lang="fr-FR" dirty="0" err="1" smtClean="0"/>
              <a:t>prioritizing</a:t>
            </a:r>
            <a:r>
              <a:rPr lang="fr-FR" dirty="0" smtClean="0"/>
              <a:t> test </a:t>
            </a:r>
            <a:r>
              <a:rPr lang="fr-FR" dirty="0" err="1" smtClean="0"/>
              <a:t>procedures</a:t>
            </a:r>
            <a:r>
              <a:rPr lang="fr-FR" dirty="0" smtClean="0"/>
              <a:t>, </a:t>
            </a:r>
            <a:r>
              <a:rPr lang="fr-FR" dirty="0" err="1" smtClean="0"/>
              <a:t>creating</a:t>
            </a:r>
            <a:r>
              <a:rPr lang="fr-FR" dirty="0" smtClean="0"/>
              <a:t> test data</a:t>
            </a:r>
          </a:p>
          <a:p>
            <a:pPr lvl="2" eaLnBrk="1" hangingPunct="1"/>
            <a:r>
              <a:rPr lang="fr-FR" dirty="0" err="1" smtClean="0"/>
              <a:t>Creating</a:t>
            </a:r>
            <a:r>
              <a:rPr lang="fr-FR" dirty="0" smtClean="0"/>
              <a:t> test suites </a:t>
            </a:r>
            <a:r>
              <a:rPr lang="fr-FR" dirty="0" err="1" smtClean="0"/>
              <a:t>from</a:t>
            </a:r>
            <a:r>
              <a:rPr lang="fr-FR" dirty="0" smtClean="0"/>
              <a:t> </a:t>
            </a:r>
            <a:r>
              <a:rPr lang="fr-FR" dirty="0" err="1" smtClean="0"/>
              <a:t>thet</a:t>
            </a:r>
            <a:r>
              <a:rPr lang="fr-FR" dirty="0" smtClean="0"/>
              <a:t> test </a:t>
            </a:r>
            <a:r>
              <a:rPr lang="fr-FR" dirty="0" err="1" smtClean="0"/>
              <a:t>procedures</a:t>
            </a:r>
            <a:r>
              <a:rPr lang="fr-FR" dirty="0" smtClean="0"/>
              <a:t> </a:t>
            </a:r>
            <a:r>
              <a:rPr lang="fr-FR" dirty="0" err="1" smtClean="0"/>
              <a:t>forefficient</a:t>
            </a:r>
            <a:r>
              <a:rPr lang="fr-FR" dirty="0" smtClean="0"/>
              <a:t> test </a:t>
            </a:r>
            <a:r>
              <a:rPr lang="fr-FR" dirty="0" err="1" smtClean="0"/>
              <a:t>execution</a:t>
            </a:r>
            <a:endParaRPr lang="fr-FR" dirty="0" smtClean="0"/>
          </a:p>
          <a:p>
            <a:pPr lvl="2" eaLnBrk="1" hangingPunct="1"/>
            <a:r>
              <a:rPr lang="fr-FR" dirty="0" err="1" smtClean="0"/>
              <a:t>Verifying</a:t>
            </a:r>
            <a:r>
              <a:rPr lang="fr-FR" dirty="0" smtClean="0"/>
              <a:t> </a:t>
            </a:r>
            <a:r>
              <a:rPr lang="fr-FR" dirty="0" err="1" smtClean="0"/>
              <a:t>that</a:t>
            </a:r>
            <a:r>
              <a:rPr lang="fr-FR" dirty="0" smtClean="0"/>
              <a:t> test </a:t>
            </a:r>
            <a:r>
              <a:rPr lang="fr-FR" dirty="0" err="1" smtClean="0"/>
              <a:t>environment</a:t>
            </a:r>
            <a:r>
              <a:rPr lang="fr-FR" dirty="0" smtClean="0"/>
              <a:t> has been setup </a:t>
            </a:r>
            <a:r>
              <a:rPr lang="fr-FR" dirty="0" err="1" smtClean="0"/>
              <a:t>correctly</a:t>
            </a:r>
            <a:endParaRPr lang="fr-FR" dirty="0" smtClean="0"/>
          </a:p>
          <a:p>
            <a:pPr lvl="2" eaLnBrk="1" hangingPunct="1"/>
            <a:r>
              <a:rPr lang="fr-FR" dirty="0" err="1" smtClean="0"/>
              <a:t>Execute</a:t>
            </a:r>
            <a:r>
              <a:rPr lang="fr-FR" dirty="0" smtClean="0"/>
              <a:t> test </a:t>
            </a:r>
            <a:r>
              <a:rPr lang="fr-FR" dirty="0" err="1" smtClean="0"/>
              <a:t>procedures</a:t>
            </a:r>
            <a:r>
              <a:rPr lang="fr-FR" dirty="0" smtClean="0"/>
              <a:t> </a:t>
            </a:r>
            <a:r>
              <a:rPr lang="fr-FR" dirty="0" err="1" smtClean="0"/>
              <a:t>according</a:t>
            </a:r>
            <a:r>
              <a:rPr lang="fr-FR" dirty="0" smtClean="0"/>
              <a:t> to the </a:t>
            </a:r>
            <a:r>
              <a:rPr lang="fr-FR" dirty="0" err="1" smtClean="0"/>
              <a:t>planned</a:t>
            </a:r>
            <a:r>
              <a:rPr lang="fr-FR" dirty="0" smtClean="0"/>
              <a:t> </a:t>
            </a:r>
            <a:r>
              <a:rPr lang="fr-FR" dirty="0" err="1" smtClean="0"/>
              <a:t>sequence</a:t>
            </a:r>
            <a:endParaRPr lang="fr-FR" dirty="0" smtClean="0"/>
          </a:p>
          <a:p>
            <a:pPr lvl="2" eaLnBrk="1" hangingPunct="1"/>
            <a:endParaRPr lang="fr-FR"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dirty="0" smtClean="0"/>
              <a:t>1.4 </a:t>
            </a:r>
            <a:r>
              <a:rPr lang="fr-FR" dirty="0" err="1" smtClean="0"/>
              <a:t>Fundamental</a:t>
            </a:r>
            <a:r>
              <a:rPr lang="fr-FR" dirty="0" smtClean="0"/>
              <a:t> Test </a:t>
            </a:r>
            <a:r>
              <a:rPr lang="fr-FR" dirty="0" err="1" smtClean="0"/>
              <a:t>Process</a:t>
            </a:r>
            <a:endParaRPr lang="fr-FR" dirty="0" smtClean="0"/>
          </a:p>
        </p:txBody>
      </p:sp>
      <p:sp>
        <p:nvSpPr>
          <p:cNvPr id="41986" name="Content Placeholder 2"/>
          <p:cNvSpPr>
            <a:spLocks noGrp="1"/>
          </p:cNvSpPr>
          <p:nvPr>
            <p:ph idx="1"/>
          </p:nvPr>
        </p:nvSpPr>
        <p:spPr/>
        <p:txBody>
          <a:bodyPr/>
          <a:lstStyle/>
          <a:p>
            <a:pPr lvl="2" eaLnBrk="1" hangingPunct="1"/>
            <a:r>
              <a:rPr lang="fr-FR" dirty="0" err="1" smtClean="0"/>
              <a:t>Loggingthe</a:t>
            </a:r>
            <a:r>
              <a:rPr lang="fr-FR" dirty="0" smtClean="0"/>
              <a:t> </a:t>
            </a:r>
            <a:r>
              <a:rPr lang="fr-FR" dirty="0" err="1" smtClean="0"/>
              <a:t>outcome</a:t>
            </a:r>
            <a:r>
              <a:rPr lang="fr-FR" dirty="0" smtClean="0"/>
              <a:t> of test </a:t>
            </a:r>
            <a:r>
              <a:rPr lang="fr-FR" dirty="0" err="1" smtClean="0"/>
              <a:t>execution</a:t>
            </a:r>
            <a:r>
              <a:rPr lang="fr-FR" dirty="0" smtClean="0"/>
              <a:t> and </a:t>
            </a:r>
            <a:r>
              <a:rPr lang="fr-FR" dirty="0" err="1" smtClean="0"/>
              <a:t>recording</a:t>
            </a:r>
            <a:r>
              <a:rPr lang="fr-FR" dirty="0" smtClean="0"/>
              <a:t> the </a:t>
            </a:r>
            <a:r>
              <a:rPr lang="fr-FR" dirty="0" err="1" smtClean="0"/>
              <a:t>identities</a:t>
            </a:r>
            <a:r>
              <a:rPr lang="fr-FR" dirty="0" smtClean="0"/>
              <a:t> and versions of the software </a:t>
            </a:r>
            <a:r>
              <a:rPr lang="fr-FR" dirty="0" err="1" smtClean="0"/>
              <a:t>under</a:t>
            </a:r>
            <a:r>
              <a:rPr lang="fr-FR" dirty="0" smtClean="0"/>
              <a:t> test, test </a:t>
            </a:r>
            <a:r>
              <a:rPr lang="fr-FR" dirty="0" err="1" smtClean="0"/>
              <a:t>tools</a:t>
            </a:r>
            <a:r>
              <a:rPr lang="fr-FR" dirty="0" smtClean="0"/>
              <a:t> and </a:t>
            </a:r>
            <a:r>
              <a:rPr lang="fr-FR" dirty="0" err="1" smtClean="0"/>
              <a:t>tesware</a:t>
            </a:r>
            <a:endParaRPr lang="fr-FR" dirty="0" smtClean="0"/>
          </a:p>
          <a:p>
            <a:pPr lvl="2" eaLnBrk="1" hangingPunct="1"/>
            <a:r>
              <a:rPr lang="fr-FR" dirty="0" err="1" smtClean="0"/>
              <a:t>Comparing</a:t>
            </a:r>
            <a:r>
              <a:rPr lang="fr-FR" dirty="0" smtClean="0"/>
              <a:t> </a:t>
            </a:r>
            <a:r>
              <a:rPr lang="fr-FR" dirty="0" err="1" smtClean="0"/>
              <a:t>actual</a:t>
            </a:r>
            <a:r>
              <a:rPr lang="fr-FR" dirty="0" smtClean="0"/>
              <a:t> </a:t>
            </a:r>
            <a:r>
              <a:rPr lang="fr-FR" dirty="0" err="1" smtClean="0"/>
              <a:t>results</a:t>
            </a:r>
            <a:r>
              <a:rPr lang="fr-FR" dirty="0" smtClean="0"/>
              <a:t> </a:t>
            </a:r>
            <a:r>
              <a:rPr lang="fr-FR" dirty="0" err="1" smtClean="0"/>
              <a:t>with</a:t>
            </a:r>
            <a:r>
              <a:rPr lang="fr-FR" dirty="0" smtClean="0"/>
              <a:t> the </a:t>
            </a:r>
            <a:r>
              <a:rPr lang="fr-FR" dirty="0" err="1" smtClean="0"/>
              <a:t>expected</a:t>
            </a:r>
            <a:r>
              <a:rPr lang="fr-FR" dirty="0" smtClean="0"/>
              <a:t> </a:t>
            </a:r>
            <a:r>
              <a:rPr lang="fr-FR" dirty="0" err="1" smtClean="0"/>
              <a:t>results</a:t>
            </a:r>
            <a:endParaRPr lang="fr-FR" dirty="0" smtClean="0"/>
          </a:p>
          <a:p>
            <a:pPr lvl="2" eaLnBrk="1" hangingPunct="1"/>
            <a:r>
              <a:rPr lang="fr-FR" dirty="0" err="1" smtClean="0"/>
              <a:t>Reporting</a:t>
            </a:r>
            <a:r>
              <a:rPr lang="fr-FR" dirty="0" smtClean="0"/>
              <a:t> </a:t>
            </a:r>
            <a:r>
              <a:rPr lang="fr-FR" dirty="0" err="1" smtClean="0"/>
              <a:t>discrepancies</a:t>
            </a:r>
            <a:r>
              <a:rPr lang="fr-FR" dirty="0" smtClean="0"/>
              <a:t> as incidents and </a:t>
            </a:r>
            <a:r>
              <a:rPr lang="fr-FR" dirty="0" err="1" smtClean="0"/>
              <a:t>analyzing</a:t>
            </a:r>
            <a:r>
              <a:rPr lang="fr-FR" dirty="0" smtClean="0"/>
              <a:t> </a:t>
            </a:r>
            <a:r>
              <a:rPr lang="fr-FR" dirty="0" err="1" smtClean="0"/>
              <a:t>them</a:t>
            </a:r>
            <a:r>
              <a:rPr lang="fr-FR" dirty="0" smtClean="0"/>
              <a:t> in </a:t>
            </a:r>
            <a:r>
              <a:rPr lang="fr-FR" dirty="0" err="1" smtClean="0"/>
              <a:t>order</a:t>
            </a:r>
            <a:r>
              <a:rPr lang="fr-FR" dirty="0" smtClean="0"/>
              <a:t> to </a:t>
            </a:r>
            <a:r>
              <a:rPr lang="fr-FR" dirty="0" err="1" smtClean="0"/>
              <a:t>establish</a:t>
            </a:r>
            <a:r>
              <a:rPr lang="fr-FR" dirty="0" smtClean="0"/>
              <a:t> </a:t>
            </a:r>
            <a:r>
              <a:rPr lang="fr-FR" dirty="0" err="1" smtClean="0"/>
              <a:t>their</a:t>
            </a:r>
            <a:r>
              <a:rPr lang="fr-FR" dirty="0" smtClean="0"/>
              <a:t> cause</a:t>
            </a:r>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pic>
        <p:nvPicPr>
          <p:cNvPr id="3" name="Picture 2"/>
          <p:cNvPicPr>
            <a:picLocks noChangeAspect="1"/>
          </p:cNvPicPr>
          <p:nvPr/>
        </p:nvPicPr>
        <p:blipFill>
          <a:blip r:embed="rId3"/>
          <a:stretch>
            <a:fillRect/>
          </a:stretch>
        </p:blipFill>
        <p:spPr>
          <a:xfrm>
            <a:off x="1143000" y="797443"/>
            <a:ext cx="7162799" cy="549703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dirty="0" smtClean="0"/>
              <a:t>1.4 </a:t>
            </a:r>
            <a:r>
              <a:rPr lang="fr-FR" dirty="0" err="1"/>
              <a:t>Fundamental</a:t>
            </a:r>
            <a:r>
              <a:rPr lang="fr-FR" dirty="0"/>
              <a:t> Test </a:t>
            </a:r>
            <a:r>
              <a:rPr lang="fr-FR" dirty="0" err="1"/>
              <a:t>Process</a:t>
            </a:r>
            <a:endParaRPr lang="fr-FR" dirty="0" smtClean="0"/>
          </a:p>
        </p:txBody>
      </p:sp>
      <p:sp>
        <p:nvSpPr>
          <p:cNvPr id="44034" name="Content Placeholder 2"/>
          <p:cNvSpPr>
            <a:spLocks noGrp="1"/>
          </p:cNvSpPr>
          <p:nvPr>
            <p:ph idx="1"/>
          </p:nvPr>
        </p:nvSpPr>
        <p:spPr/>
        <p:txBody>
          <a:bodyPr/>
          <a:lstStyle/>
          <a:p>
            <a:pPr eaLnBrk="1" hangingPunct="1"/>
            <a:r>
              <a:rPr lang="fr-FR" b="1" u="sng" dirty="0" err="1" smtClean="0"/>
              <a:t>Evaluating</a:t>
            </a:r>
            <a:r>
              <a:rPr lang="fr-FR" b="1" u="sng" dirty="0" smtClean="0"/>
              <a:t> </a:t>
            </a:r>
            <a:r>
              <a:rPr lang="fr-FR" b="1" u="sng" dirty="0" err="1" smtClean="0"/>
              <a:t>exist</a:t>
            </a:r>
            <a:r>
              <a:rPr lang="fr-FR" b="1" u="sng" dirty="0" smtClean="0"/>
              <a:t> </a:t>
            </a:r>
            <a:r>
              <a:rPr lang="fr-FR" b="1" u="sng" dirty="0" err="1" smtClean="0"/>
              <a:t>criteria</a:t>
            </a:r>
            <a:r>
              <a:rPr lang="fr-FR" b="1" u="sng" dirty="0" smtClean="0"/>
              <a:t> and </a:t>
            </a:r>
            <a:r>
              <a:rPr lang="fr-FR" b="1" u="sng" dirty="0" err="1" smtClean="0"/>
              <a:t>reporting</a:t>
            </a:r>
            <a:r>
              <a:rPr lang="fr-FR" b="1" u="sng" dirty="0" smtClean="0"/>
              <a:t> :</a:t>
            </a:r>
            <a:endParaRPr lang="fr-FR" u="sng" dirty="0" smtClean="0"/>
          </a:p>
          <a:p>
            <a:pPr lvl="1" eaLnBrk="1" hangingPunct="1"/>
            <a:r>
              <a:rPr lang="fr-FR" dirty="0" err="1" smtClean="0"/>
              <a:t>Evaluationg</a:t>
            </a:r>
            <a:r>
              <a:rPr lang="fr-FR" dirty="0" smtClean="0"/>
              <a:t> </a:t>
            </a:r>
            <a:r>
              <a:rPr lang="fr-FR" dirty="0" err="1" smtClean="0"/>
              <a:t>exist</a:t>
            </a:r>
            <a:r>
              <a:rPr lang="fr-FR" dirty="0" smtClean="0"/>
              <a:t> </a:t>
            </a:r>
            <a:r>
              <a:rPr lang="fr-FR" dirty="0" err="1" smtClean="0"/>
              <a:t>criteria</a:t>
            </a:r>
            <a:r>
              <a:rPr lang="fr-FR" dirty="0" smtClean="0"/>
              <a:t> </a:t>
            </a:r>
            <a:r>
              <a:rPr lang="fr-FR" dirty="0" err="1" smtClean="0"/>
              <a:t>is</a:t>
            </a:r>
            <a:r>
              <a:rPr lang="fr-FR" dirty="0" smtClean="0"/>
              <a:t> the </a:t>
            </a:r>
            <a:r>
              <a:rPr lang="fr-FR" dirty="0" err="1" smtClean="0"/>
              <a:t>activity</a:t>
            </a:r>
            <a:r>
              <a:rPr lang="fr-FR" dirty="0" smtClean="0"/>
              <a:t> </a:t>
            </a:r>
            <a:r>
              <a:rPr lang="fr-FR" dirty="0" err="1" smtClean="0"/>
              <a:t>where</a:t>
            </a:r>
            <a:r>
              <a:rPr lang="fr-FR" dirty="0" smtClean="0"/>
              <a:t> test </a:t>
            </a:r>
            <a:r>
              <a:rPr lang="fr-FR" dirty="0" err="1" smtClean="0"/>
              <a:t>execution</a:t>
            </a:r>
            <a:r>
              <a:rPr lang="fr-FR" dirty="0" smtClean="0"/>
              <a:t> </a:t>
            </a:r>
            <a:r>
              <a:rPr lang="fr-FR" dirty="0" err="1" smtClean="0"/>
              <a:t>is</a:t>
            </a:r>
            <a:r>
              <a:rPr lang="fr-FR" dirty="0" smtClean="0"/>
              <a:t> </a:t>
            </a:r>
            <a:r>
              <a:rPr lang="fr-FR" dirty="0" err="1" smtClean="0"/>
              <a:t>assessed</a:t>
            </a:r>
            <a:r>
              <a:rPr lang="fr-FR" dirty="0" smtClean="0"/>
              <a:t> </a:t>
            </a:r>
            <a:r>
              <a:rPr lang="fr-FR" dirty="0" err="1" smtClean="0"/>
              <a:t>against</a:t>
            </a:r>
            <a:r>
              <a:rPr lang="fr-FR" dirty="0" smtClean="0"/>
              <a:t> the </a:t>
            </a:r>
            <a:r>
              <a:rPr lang="fr-FR" dirty="0" err="1" smtClean="0"/>
              <a:t>defined</a:t>
            </a:r>
            <a:r>
              <a:rPr lang="fr-FR" dirty="0" smtClean="0"/>
              <a:t> objectives</a:t>
            </a:r>
          </a:p>
          <a:p>
            <a:pPr lvl="1" eaLnBrk="1" hangingPunct="1"/>
            <a:r>
              <a:rPr lang="fr-FR" dirty="0" err="1"/>
              <a:t>Evaluationg</a:t>
            </a:r>
            <a:r>
              <a:rPr lang="fr-FR" dirty="0"/>
              <a:t> </a:t>
            </a:r>
            <a:r>
              <a:rPr lang="fr-FR" dirty="0" err="1"/>
              <a:t>exist</a:t>
            </a:r>
            <a:r>
              <a:rPr lang="fr-FR" dirty="0"/>
              <a:t> </a:t>
            </a:r>
            <a:r>
              <a:rPr lang="fr-FR" dirty="0" err="1"/>
              <a:t>criteria</a:t>
            </a:r>
            <a:r>
              <a:rPr lang="fr-FR" dirty="0"/>
              <a:t> </a:t>
            </a:r>
            <a:r>
              <a:rPr lang="fr-FR" dirty="0" smtClean="0"/>
              <a:t>has the </a:t>
            </a:r>
            <a:r>
              <a:rPr lang="fr-FR" dirty="0" err="1" smtClean="0"/>
              <a:t>following</a:t>
            </a:r>
            <a:r>
              <a:rPr lang="fr-FR" dirty="0" smtClean="0"/>
              <a:t> major </a:t>
            </a:r>
            <a:r>
              <a:rPr lang="fr-FR" dirty="0" err="1" smtClean="0"/>
              <a:t>tasks</a:t>
            </a:r>
            <a:r>
              <a:rPr lang="fr-FR" dirty="0" smtClean="0"/>
              <a:t>:</a:t>
            </a:r>
          </a:p>
          <a:p>
            <a:pPr lvl="2" eaLnBrk="1" hangingPunct="1"/>
            <a:r>
              <a:rPr lang="fr-FR" dirty="0" err="1" smtClean="0"/>
              <a:t>Cecking</a:t>
            </a:r>
            <a:r>
              <a:rPr lang="fr-FR" dirty="0" smtClean="0"/>
              <a:t> the test logs </a:t>
            </a:r>
            <a:r>
              <a:rPr lang="fr-FR" dirty="0" err="1" smtClean="0"/>
              <a:t>against</a:t>
            </a:r>
            <a:r>
              <a:rPr lang="fr-FR" dirty="0" smtClean="0"/>
              <a:t> the </a:t>
            </a:r>
            <a:r>
              <a:rPr lang="fr-FR" dirty="0" err="1" smtClean="0"/>
              <a:t>exist</a:t>
            </a:r>
            <a:r>
              <a:rPr lang="fr-FR" dirty="0" smtClean="0"/>
              <a:t> </a:t>
            </a:r>
            <a:r>
              <a:rPr lang="fr-FR" dirty="0" err="1" smtClean="0"/>
              <a:t>criteria</a:t>
            </a:r>
            <a:r>
              <a:rPr lang="fr-FR" dirty="0" smtClean="0"/>
              <a:t> </a:t>
            </a:r>
            <a:r>
              <a:rPr lang="fr-FR" dirty="0" err="1" smtClean="0"/>
              <a:t>specified</a:t>
            </a:r>
            <a:r>
              <a:rPr lang="fr-FR" dirty="0" smtClean="0"/>
              <a:t> in test planning</a:t>
            </a:r>
          </a:p>
          <a:p>
            <a:pPr lvl="2" eaLnBrk="1" hangingPunct="1"/>
            <a:r>
              <a:rPr lang="fr-FR" dirty="0" err="1" smtClean="0"/>
              <a:t>Assessing</a:t>
            </a:r>
            <a:r>
              <a:rPr lang="fr-FR" dirty="0" smtClean="0"/>
              <a:t> if more tests are </a:t>
            </a:r>
            <a:r>
              <a:rPr lang="fr-FR" dirty="0" err="1" smtClean="0"/>
              <a:t>needed</a:t>
            </a:r>
            <a:r>
              <a:rPr lang="fr-FR" dirty="0" smtClean="0"/>
              <a:t> or if the </a:t>
            </a:r>
            <a:r>
              <a:rPr lang="fr-FR" dirty="0" err="1" smtClean="0"/>
              <a:t>exist</a:t>
            </a:r>
            <a:r>
              <a:rPr lang="fr-FR" dirty="0" smtClean="0"/>
              <a:t> </a:t>
            </a:r>
            <a:r>
              <a:rPr lang="fr-FR" dirty="0" err="1" smtClean="0"/>
              <a:t>criteria</a:t>
            </a:r>
            <a:r>
              <a:rPr lang="fr-FR" dirty="0" smtClean="0"/>
              <a:t> </a:t>
            </a:r>
            <a:r>
              <a:rPr lang="fr-FR" dirty="0" err="1" smtClean="0"/>
              <a:t>specified</a:t>
            </a:r>
            <a:r>
              <a:rPr lang="fr-FR" dirty="0" smtClean="0"/>
              <a:t> </a:t>
            </a:r>
            <a:r>
              <a:rPr lang="fr-FR" dirty="0" err="1" smtClean="0"/>
              <a:t>should</a:t>
            </a:r>
            <a:r>
              <a:rPr lang="fr-FR" dirty="0" smtClean="0"/>
              <a:t> </a:t>
            </a:r>
            <a:r>
              <a:rPr lang="fr-FR" dirty="0" err="1" smtClean="0"/>
              <a:t>be</a:t>
            </a:r>
            <a:r>
              <a:rPr lang="fr-FR" dirty="0" smtClean="0"/>
              <a:t> </a:t>
            </a:r>
            <a:r>
              <a:rPr lang="fr-FR" dirty="0" err="1" smtClean="0"/>
              <a:t>changed</a:t>
            </a:r>
            <a:endParaRPr lang="fr-FR" dirty="0" smtClean="0"/>
          </a:p>
          <a:p>
            <a:pPr lvl="2" eaLnBrk="1" hangingPunct="1"/>
            <a:r>
              <a:rPr lang="fr-FR" smtClean="0"/>
              <a:t>Whriting </a:t>
            </a:r>
            <a:r>
              <a:rPr lang="fr-FR" dirty="0" smtClean="0"/>
              <a:t>a test </a:t>
            </a:r>
            <a:r>
              <a:rPr lang="fr-FR" dirty="0" err="1" smtClean="0"/>
              <a:t>summary</a:t>
            </a:r>
            <a:r>
              <a:rPr lang="fr-FR" dirty="0" smtClean="0"/>
              <a:t> report for </a:t>
            </a:r>
            <a:r>
              <a:rPr lang="fr-FR" dirty="0" err="1" smtClean="0"/>
              <a:t>stakeholders</a:t>
            </a:r>
            <a:endParaRPr lang="fr-FR" dirty="0" smtClean="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dirty="0" smtClean="0"/>
              <a:t>1.4 </a:t>
            </a:r>
            <a:r>
              <a:rPr lang="fr-FR" dirty="0" err="1"/>
              <a:t>Fundamental</a:t>
            </a:r>
            <a:r>
              <a:rPr lang="fr-FR" dirty="0"/>
              <a:t> Test </a:t>
            </a:r>
            <a:r>
              <a:rPr lang="fr-FR" dirty="0" err="1"/>
              <a:t>Process</a:t>
            </a:r>
            <a:endParaRPr lang="fr-FR" dirty="0" smtClean="0"/>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Test </a:t>
            </a:r>
            <a:r>
              <a:rPr lang="fr-FR" b="1" u="sng" dirty="0" err="1" smtClean="0"/>
              <a:t>closure</a:t>
            </a:r>
            <a:r>
              <a:rPr lang="fr-FR" b="1" u="sng" dirty="0" smtClean="0"/>
              <a:t> </a:t>
            </a:r>
            <a:r>
              <a:rPr lang="fr-FR" b="1" u="sng" dirty="0" err="1" smtClean="0"/>
              <a:t>activities</a:t>
            </a:r>
            <a:r>
              <a:rPr lang="fr-FR" b="1" u="sng" dirty="0"/>
              <a:t> :</a:t>
            </a:r>
            <a:endParaRPr lang="fr-FR" u="sng" dirty="0"/>
          </a:p>
          <a:p>
            <a:pPr marL="720000" lvl="1" indent="-360000" eaLnBrk="1" fontAlgn="auto" hangingPunct="1">
              <a:spcAft>
                <a:spcPts val="0"/>
              </a:spcAft>
              <a:buFont typeface="Arial" pitchFamily="34" charset="0"/>
              <a:buChar char="–"/>
              <a:defRPr/>
            </a:pPr>
            <a:r>
              <a:rPr lang="fr-FR" dirty="0" smtClean="0"/>
              <a:t>Test </a:t>
            </a:r>
            <a:r>
              <a:rPr lang="fr-FR" dirty="0" err="1" smtClean="0"/>
              <a:t>closure</a:t>
            </a:r>
            <a:r>
              <a:rPr lang="fr-FR" dirty="0" smtClean="0"/>
              <a:t> </a:t>
            </a:r>
            <a:r>
              <a:rPr lang="fr-FR" dirty="0" err="1" smtClean="0"/>
              <a:t>activities</a:t>
            </a:r>
            <a:r>
              <a:rPr lang="fr-FR" dirty="0" smtClean="0"/>
              <a:t> </a:t>
            </a:r>
            <a:r>
              <a:rPr lang="fr-FR" dirty="0" err="1" smtClean="0"/>
              <a:t>include</a:t>
            </a:r>
            <a:r>
              <a:rPr lang="fr-FR" dirty="0" smtClean="0"/>
              <a:t> the </a:t>
            </a:r>
            <a:r>
              <a:rPr lang="fr-FR" dirty="0" err="1" smtClean="0"/>
              <a:t>following</a:t>
            </a:r>
            <a:r>
              <a:rPr lang="fr-FR" dirty="0" smtClean="0"/>
              <a:t> major </a:t>
            </a:r>
            <a:r>
              <a:rPr lang="fr-FR" dirty="0" err="1" smtClean="0"/>
              <a:t>tasks</a:t>
            </a:r>
            <a:r>
              <a:rPr lang="fr-FR" dirty="0" smtClean="0"/>
              <a:t>:</a:t>
            </a:r>
            <a:endParaRPr lang="fr-FR" dirty="0"/>
          </a:p>
          <a:p>
            <a:pPr marL="1080362" lvl="2" indent="-360000" eaLnBrk="1" fontAlgn="auto" hangingPunct="1">
              <a:spcAft>
                <a:spcPts val="0"/>
              </a:spcAft>
              <a:buFont typeface="Arial" pitchFamily="34" charset="0"/>
              <a:buChar char="•"/>
              <a:defRPr/>
            </a:pPr>
            <a:r>
              <a:rPr lang="fr-FR" dirty="0" err="1" smtClean="0"/>
              <a:t>Checking</a:t>
            </a:r>
            <a:r>
              <a:rPr lang="fr-FR" dirty="0" smtClean="0"/>
              <a:t> </a:t>
            </a:r>
            <a:r>
              <a:rPr lang="fr-FR" dirty="0" err="1" smtClean="0"/>
              <a:t>which</a:t>
            </a:r>
            <a:r>
              <a:rPr lang="fr-FR" dirty="0" smtClean="0"/>
              <a:t> </a:t>
            </a:r>
            <a:r>
              <a:rPr lang="fr-FR" dirty="0" err="1" smtClean="0"/>
              <a:t>planned</a:t>
            </a:r>
            <a:r>
              <a:rPr lang="fr-FR" dirty="0" smtClean="0"/>
              <a:t> </a:t>
            </a:r>
            <a:r>
              <a:rPr lang="fr-FR" dirty="0" err="1" smtClean="0"/>
              <a:t>delivrables</a:t>
            </a:r>
            <a:r>
              <a:rPr lang="fr-FR" dirty="0" smtClean="0"/>
              <a:t> have been </a:t>
            </a:r>
            <a:r>
              <a:rPr lang="fr-FR" dirty="0" err="1" smtClean="0"/>
              <a:t>delivred</a:t>
            </a:r>
            <a:endParaRPr lang="fr-FR" dirty="0"/>
          </a:p>
          <a:p>
            <a:pPr marL="1080362" lvl="2" indent="-360000" eaLnBrk="1" fontAlgn="auto" hangingPunct="1">
              <a:spcAft>
                <a:spcPts val="0"/>
              </a:spcAft>
              <a:buFont typeface="Arial" pitchFamily="34" charset="0"/>
              <a:buChar char="•"/>
              <a:defRPr/>
            </a:pPr>
            <a:r>
              <a:rPr lang="fr-FR" dirty="0" err="1" smtClean="0"/>
              <a:t>Closing</a:t>
            </a:r>
            <a:r>
              <a:rPr lang="fr-FR" dirty="0" smtClean="0"/>
              <a:t> incident report or </a:t>
            </a:r>
            <a:r>
              <a:rPr lang="fr-FR" dirty="0" err="1" smtClean="0"/>
              <a:t>raising</a:t>
            </a:r>
            <a:r>
              <a:rPr lang="fr-FR" dirty="0" smtClean="0"/>
              <a:t> change records for </a:t>
            </a:r>
            <a:r>
              <a:rPr lang="fr-FR" dirty="0" err="1" smtClean="0"/>
              <a:t>any</a:t>
            </a:r>
            <a:r>
              <a:rPr lang="fr-FR" dirty="0" smtClean="0"/>
              <a:t> </a:t>
            </a:r>
            <a:r>
              <a:rPr lang="fr-FR" dirty="0" err="1" smtClean="0"/>
              <a:t>that</a:t>
            </a:r>
            <a:r>
              <a:rPr lang="fr-FR" dirty="0" smtClean="0"/>
              <a:t> </a:t>
            </a:r>
            <a:r>
              <a:rPr lang="fr-FR" dirty="0" err="1" smtClean="0"/>
              <a:t>remain</a:t>
            </a:r>
            <a:r>
              <a:rPr lang="fr-FR" dirty="0" smtClean="0"/>
              <a:t> open</a:t>
            </a:r>
          </a:p>
          <a:p>
            <a:pPr marL="1080362" lvl="2" indent="-360000" eaLnBrk="1" fontAlgn="auto" hangingPunct="1">
              <a:spcAft>
                <a:spcPts val="0"/>
              </a:spcAft>
              <a:buFont typeface="Arial" pitchFamily="34" charset="0"/>
              <a:buChar char="•"/>
              <a:defRPr/>
            </a:pPr>
            <a:r>
              <a:rPr lang="fr-FR" dirty="0" err="1" smtClean="0"/>
              <a:t>Documenting</a:t>
            </a:r>
            <a:r>
              <a:rPr lang="fr-FR" dirty="0" smtClean="0"/>
              <a:t> the </a:t>
            </a:r>
            <a:r>
              <a:rPr lang="fr-FR" dirty="0" err="1" smtClean="0"/>
              <a:t>acceptance</a:t>
            </a:r>
            <a:r>
              <a:rPr lang="fr-FR" dirty="0" smtClean="0"/>
              <a:t> of the system</a:t>
            </a:r>
            <a:endParaRPr lang="fr-FR" dirty="0"/>
          </a:p>
          <a:p>
            <a:pPr marL="1080362" lvl="2" indent="-360000" eaLnBrk="1" fontAlgn="auto" hangingPunct="1">
              <a:spcAft>
                <a:spcPts val="0"/>
              </a:spcAft>
              <a:buFont typeface="Arial" pitchFamily="34" charset="0"/>
              <a:buChar char="•"/>
              <a:defRPr/>
            </a:pPr>
            <a:r>
              <a:rPr lang="fr-FR" dirty="0" err="1" smtClean="0"/>
              <a:t>Finalyzing</a:t>
            </a:r>
            <a:r>
              <a:rPr lang="fr-FR" dirty="0" smtClean="0"/>
              <a:t> and </a:t>
            </a:r>
            <a:r>
              <a:rPr lang="fr-FR" dirty="0" err="1" smtClean="0"/>
              <a:t>archiving</a:t>
            </a:r>
            <a:r>
              <a:rPr lang="fr-FR" dirty="0" smtClean="0"/>
              <a:t> </a:t>
            </a:r>
            <a:r>
              <a:rPr lang="fr-FR" dirty="0" err="1" smtClean="0"/>
              <a:t>testware</a:t>
            </a:r>
            <a:r>
              <a:rPr lang="fr-FR" dirty="0" smtClean="0"/>
              <a:t>, the test </a:t>
            </a:r>
            <a:r>
              <a:rPr lang="fr-FR" dirty="0" err="1" smtClean="0"/>
              <a:t>environement</a:t>
            </a:r>
            <a:r>
              <a:rPr lang="fr-FR" dirty="0" smtClean="0"/>
              <a:t> and the infrastructure for </a:t>
            </a:r>
            <a:r>
              <a:rPr lang="fr-FR" dirty="0" err="1" smtClean="0"/>
              <a:t>later</a:t>
            </a:r>
            <a:r>
              <a:rPr lang="fr-FR" dirty="0" smtClean="0"/>
              <a:t> </a:t>
            </a:r>
            <a:r>
              <a:rPr lang="fr-FR" dirty="0" err="1" smtClean="0"/>
              <a:t>reuse</a:t>
            </a:r>
            <a:endParaRPr lang="fr-FR" dirty="0"/>
          </a:p>
          <a:p>
            <a:pPr marL="1080362" lvl="2" indent="-360000" eaLnBrk="1" fontAlgn="auto" hangingPunct="1">
              <a:spcAft>
                <a:spcPts val="0"/>
              </a:spcAft>
              <a:buFont typeface="Arial" pitchFamily="34" charset="0"/>
              <a:buChar char="•"/>
              <a:defRPr/>
            </a:pPr>
            <a:r>
              <a:rPr lang="fr-FR" dirty="0" err="1" smtClean="0"/>
              <a:t>Handing</a:t>
            </a:r>
            <a:r>
              <a:rPr lang="fr-FR" dirty="0" smtClean="0"/>
              <a:t> </a:t>
            </a:r>
            <a:r>
              <a:rPr lang="fr-FR" dirty="0" err="1" smtClean="0"/>
              <a:t>aver</a:t>
            </a:r>
            <a:r>
              <a:rPr lang="fr-FR" dirty="0" smtClean="0"/>
              <a:t> the </a:t>
            </a:r>
            <a:r>
              <a:rPr lang="fr-FR" dirty="0" err="1" smtClean="0"/>
              <a:t>testware</a:t>
            </a:r>
            <a:r>
              <a:rPr lang="fr-FR" dirty="0" smtClean="0"/>
              <a:t> to the maintenance </a:t>
            </a:r>
            <a:r>
              <a:rPr lang="fr-FR" dirty="0" err="1" smtClean="0"/>
              <a:t>organization</a:t>
            </a:r>
            <a:endParaRPr lang="fr-FR" dirty="0"/>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dirty="0" smtClean="0"/>
              <a:t>1.4 </a:t>
            </a:r>
            <a:r>
              <a:rPr lang="fr-FR" dirty="0" err="1"/>
              <a:t>Fundamental</a:t>
            </a:r>
            <a:r>
              <a:rPr lang="fr-FR" dirty="0"/>
              <a:t> Test </a:t>
            </a:r>
            <a:r>
              <a:rPr lang="fr-FR" dirty="0" err="1"/>
              <a:t>Process</a:t>
            </a:r>
            <a:endParaRPr lang="fr-FR" dirty="0" smtClean="0"/>
          </a:p>
        </p:txBody>
      </p:sp>
      <p:sp>
        <p:nvSpPr>
          <p:cNvPr id="46082" name="Content Placeholder 2"/>
          <p:cNvSpPr>
            <a:spLocks noGrp="1"/>
          </p:cNvSpPr>
          <p:nvPr>
            <p:ph idx="1"/>
          </p:nvPr>
        </p:nvSpPr>
        <p:spPr/>
        <p:txBody>
          <a:bodyPr/>
          <a:lstStyle/>
          <a:p>
            <a:pPr lvl="2" eaLnBrk="1" hangingPunct="1"/>
            <a:r>
              <a:rPr lang="fr-FR" dirty="0" err="1" smtClean="0"/>
              <a:t>Analyzing</a:t>
            </a:r>
            <a:r>
              <a:rPr lang="fr-FR" dirty="0" smtClean="0"/>
              <a:t> </a:t>
            </a:r>
            <a:r>
              <a:rPr lang="fr-FR" dirty="0" err="1" smtClean="0"/>
              <a:t>lessons</a:t>
            </a:r>
            <a:r>
              <a:rPr lang="fr-FR" dirty="0" smtClean="0"/>
              <a:t> </a:t>
            </a:r>
            <a:r>
              <a:rPr lang="fr-FR" dirty="0" err="1" smtClean="0"/>
              <a:t>learned</a:t>
            </a:r>
            <a:r>
              <a:rPr lang="fr-FR" dirty="0" smtClean="0"/>
              <a:t> to </a:t>
            </a:r>
            <a:r>
              <a:rPr lang="fr-FR" dirty="0" err="1" smtClean="0"/>
              <a:t>determine</a:t>
            </a:r>
            <a:r>
              <a:rPr lang="fr-FR" dirty="0" smtClean="0"/>
              <a:t> changes </a:t>
            </a:r>
            <a:r>
              <a:rPr lang="fr-FR" dirty="0" err="1" smtClean="0"/>
              <a:t>needed</a:t>
            </a:r>
            <a:r>
              <a:rPr lang="fr-FR" dirty="0" smtClean="0"/>
              <a:t> for future releases and </a:t>
            </a:r>
            <a:r>
              <a:rPr lang="fr-FR" dirty="0" err="1" smtClean="0"/>
              <a:t>projects</a:t>
            </a:r>
            <a:endParaRPr lang="fr-FR" dirty="0" smtClean="0"/>
          </a:p>
          <a:p>
            <a:pPr lvl="2" eaLnBrk="1" hangingPunct="1"/>
            <a:r>
              <a:rPr lang="fr-FR" dirty="0" err="1" smtClean="0"/>
              <a:t>Using</a:t>
            </a:r>
            <a:r>
              <a:rPr lang="fr-FR" dirty="0" smtClean="0"/>
              <a:t> the information </a:t>
            </a:r>
            <a:r>
              <a:rPr lang="fr-FR" dirty="0" err="1" smtClean="0"/>
              <a:t>gathered</a:t>
            </a:r>
            <a:r>
              <a:rPr lang="fr-FR" dirty="0" smtClean="0"/>
              <a:t> to </a:t>
            </a:r>
            <a:r>
              <a:rPr lang="fr-FR" dirty="0" err="1" smtClean="0"/>
              <a:t>improve</a:t>
            </a:r>
            <a:r>
              <a:rPr lang="fr-FR" dirty="0" smtClean="0"/>
              <a:t> test </a:t>
            </a:r>
            <a:r>
              <a:rPr lang="fr-FR" dirty="0" err="1" smtClean="0"/>
              <a:t>maturity</a:t>
            </a:r>
            <a:endParaRPr lang="fr-FR" dirty="0" smtClean="0"/>
          </a:p>
          <a:p>
            <a:pPr lvl="1" eaLnBrk="1" hangingPunct="1"/>
            <a:endParaRPr lang="fr-FR" dirty="0"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dirty="0" smtClean="0"/>
              <a:t>1.5 The </a:t>
            </a:r>
            <a:r>
              <a:rPr lang="fr-FR" dirty="0" err="1" smtClean="0"/>
              <a:t>psychology</a:t>
            </a:r>
            <a:r>
              <a:rPr lang="fr-FR" dirty="0" smtClean="0"/>
              <a:t> of </a:t>
            </a:r>
            <a:r>
              <a:rPr lang="fr-FR" dirty="0" err="1" smtClean="0"/>
              <a:t>testing</a:t>
            </a:r>
            <a:endParaRPr lang="fr-FR" dirty="0" smtClean="0"/>
          </a:p>
        </p:txBody>
      </p:sp>
      <p:sp>
        <p:nvSpPr>
          <p:cNvPr id="47106" name="Content Placeholder 2"/>
          <p:cNvSpPr>
            <a:spLocks noGrp="1"/>
          </p:cNvSpPr>
          <p:nvPr>
            <p:ph idx="1"/>
          </p:nvPr>
        </p:nvSpPr>
        <p:spPr/>
        <p:txBody>
          <a:bodyPr/>
          <a:lstStyle/>
          <a:p>
            <a:pPr eaLnBrk="1" hangingPunct="1"/>
            <a:r>
              <a:rPr lang="fr-FR" dirty="0" smtClean="0"/>
              <a:t>A certain </a:t>
            </a:r>
            <a:r>
              <a:rPr lang="fr-FR" dirty="0" err="1" smtClean="0"/>
              <a:t>degree</a:t>
            </a:r>
            <a:r>
              <a:rPr lang="fr-FR" dirty="0" smtClean="0"/>
              <a:t> of </a:t>
            </a:r>
            <a:r>
              <a:rPr lang="fr-FR" dirty="0" err="1" smtClean="0"/>
              <a:t>independence</a:t>
            </a:r>
            <a:r>
              <a:rPr lang="fr-FR" dirty="0" smtClean="0"/>
              <a:t> </a:t>
            </a:r>
            <a:r>
              <a:rPr lang="fr-FR" dirty="0" err="1" smtClean="0"/>
              <a:t>often</a:t>
            </a:r>
            <a:r>
              <a:rPr lang="fr-FR" dirty="0" smtClean="0"/>
              <a:t> </a:t>
            </a:r>
            <a:r>
              <a:rPr lang="fr-FR" dirty="0" err="1" smtClean="0"/>
              <a:t>makes</a:t>
            </a:r>
            <a:r>
              <a:rPr lang="fr-FR" dirty="0" smtClean="0"/>
              <a:t> the tester more effective at </a:t>
            </a:r>
            <a:r>
              <a:rPr lang="fr-FR" dirty="0" err="1" smtClean="0"/>
              <a:t>finding</a:t>
            </a:r>
            <a:r>
              <a:rPr lang="fr-FR" dirty="0" smtClean="0"/>
              <a:t> </a:t>
            </a:r>
            <a:r>
              <a:rPr lang="fr-FR" dirty="0" err="1" smtClean="0"/>
              <a:t>defects</a:t>
            </a:r>
            <a:r>
              <a:rPr lang="fr-FR" dirty="0" smtClean="0"/>
              <a:t> and </a:t>
            </a:r>
            <a:r>
              <a:rPr lang="fr-FR" dirty="0" err="1" smtClean="0"/>
              <a:t>failures</a:t>
            </a:r>
            <a:endParaRPr lang="fr-FR" dirty="0" smtClean="0"/>
          </a:p>
          <a:p>
            <a:pPr eaLnBrk="1" hangingPunct="1"/>
            <a:r>
              <a:rPr lang="fr-FR" dirty="0" err="1" smtClean="0"/>
              <a:t>Several</a:t>
            </a:r>
            <a:r>
              <a:rPr lang="fr-FR" dirty="0" smtClean="0"/>
              <a:t> </a:t>
            </a:r>
            <a:r>
              <a:rPr lang="fr-FR" dirty="0" err="1" smtClean="0"/>
              <a:t>levels</a:t>
            </a:r>
            <a:r>
              <a:rPr lang="fr-FR" dirty="0" smtClean="0"/>
              <a:t> of </a:t>
            </a:r>
            <a:r>
              <a:rPr lang="fr-FR" dirty="0" err="1" smtClean="0"/>
              <a:t>independance</a:t>
            </a:r>
            <a:r>
              <a:rPr lang="fr-FR" dirty="0" smtClean="0"/>
              <a:t> </a:t>
            </a:r>
            <a:r>
              <a:rPr lang="fr-FR" dirty="0" err="1" smtClean="0"/>
              <a:t>can</a:t>
            </a:r>
            <a:r>
              <a:rPr lang="fr-FR" dirty="0" smtClean="0"/>
              <a:t> </a:t>
            </a:r>
            <a:r>
              <a:rPr lang="fr-FR" dirty="0" err="1" smtClean="0"/>
              <a:t>be</a:t>
            </a:r>
            <a:r>
              <a:rPr lang="fr-FR" dirty="0" smtClean="0"/>
              <a:t> </a:t>
            </a:r>
            <a:r>
              <a:rPr lang="fr-FR" dirty="0" err="1" smtClean="0"/>
              <a:t>defined</a:t>
            </a:r>
            <a:r>
              <a:rPr lang="fr-FR" dirty="0" smtClean="0"/>
              <a:t> as </a:t>
            </a:r>
            <a:r>
              <a:rPr lang="fr-FR" dirty="0" err="1" smtClean="0"/>
              <a:t>showen</a:t>
            </a:r>
            <a:r>
              <a:rPr lang="fr-FR" dirty="0" smtClean="0"/>
              <a:t> </a:t>
            </a:r>
            <a:r>
              <a:rPr lang="fr-FR" dirty="0" err="1" smtClean="0"/>
              <a:t>here</a:t>
            </a:r>
            <a:r>
              <a:rPr lang="fr-FR" dirty="0" smtClean="0"/>
              <a:t> </a:t>
            </a:r>
            <a:r>
              <a:rPr lang="fr-FR" dirty="0" err="1" smtClean="0"/>
              <a:t>from</a:t>
            </a:r>
            <a:r>
              <a:rPr lang="fr-FR" dirty="0" smtClean="0"/>
              <a:t> </a:t>
            </a:r>
            <a:r>
              <a:rPr lang="fr-FR" dirty="0" err="1" smtClean="0"/>
              <a:t>low</a:t>
            </a:r>
            <a:r>
              <a:rPr lang="fr-FR" dirty="0" smtClean="0"/>
              <a:t> to high:</a:t>
            </a:r>
          </a:p>
          <a:p>
            <a:pPr lvl="1" eaLnBrk="1" hangingPunct="1"/>
            <a:r>
              <a:rPr lang="fr-FR" dirty="0" smtClean="0"/>
              <a:t>Tests </a:t>
            </a:r>
            <a:r>
              <a:rPr lang="fr-FR" dirty="0" err="1" smtClean="0"/>
              <a:t>designed</a:t>
            </a:r>
            <a:r>
              <a:rPr lang="fr-FR" dirty="0" smtClean="0"/>
              <a:t> </a:t>
            </a:r>
            <a:r>
              <a:rPr lang="fr-FR" dirty="0" err="1" smtClean="0"/>
              <a:t>bty</a:t>
            </a:r>
            <a:r>
              <a:rPr lang="fr-FR" dirty="0" smtClean="0"/>
              <a:t> the </a:t>
            </a:r>
            <a:r>
              <a:rPr lang="fr-FR" dirty="0" err="1" smtClean="0"/>
              <a:t>person</a:t>
            </a:r>
            <a:r>
              <a:rPr lang="fr-FR" dirty="0" smtClean="0"/>
              <a:t> </a:t>
            </a:r>
            <a:r>
              <a:rPr lang="fr-FR" dirty="0" err="1" smtClean="0"/>
              <a:t>who</a:t>
            </a:r>
            <a:r>
              <a:rPr lang="fr-FR" dirty="0" smtClean="0"/>
              <a:t> </a:t>
            </a:r>
            <a:r>
              <a:rPr lang="fr-FR" dirty="0" err="1" smtClean="0"/>
              <a:t>wrote</a:t>
            </a:r>
            <a:r>
              <a:rPr lang="fr-FR" dirty="0" smtClean="0"/>
              <a:t> the software </a:t>
            </a:r>
            <a:r>
              <a:rPr lang="fr-FR" dirty="0" err="1" smtClean="0"/>
              <a:t>under</a:t>
            </a:r>
            <a:r>
              <a:rPr lang="fr-FR" dirty="0" smtClean="0"/>
              <a:t> test</a:t>
            </a:r>
          </a:p>
          <a:p>
            <a:pPr lvl="1" eaLnBrk="1" hangingPunct="1"/>
            <a:r>
              <a:rPr lang="fr-FR" dirty="0" smtClean="0"/>
              <a:t>Tests </a:t>
            </a:r>
            <a:r>
              <a:rPr lang="fr-FR" dirty="0" err="1" smtClean="0"/>
              <a:t>designed</a:t>
            </a:r>
            <a:r>
              <a:rPr lang="fr-FR" dirty="0" smtClean="0"/>
              <a:t> by </a:t>
            </a:r>
            <a:r>
              <a:rPr lang="fr-FR" dirty="0" err="1" smtClean="0"/>
              <a:t>another</a:t>
            </a:r>
            <a:r>
              <a:rPr lang="fr-FR" dirty="0" smtClean="0"/>
              <a:t> </a:t>
            </a:r>
            <a:r>
              <a:rPr lang="fr-FR" dirty="0" err="1" smtClean="0"/>
              <a:t>person</a:t>
            </a:r>
            <a:r>
              <a:rPr lang="fr-FR" dirty="0" smtClean="0"/>
              <a:t> (</a:t>
            </a:r>
            <a:r>
              <a:rPr lang="fr-FR" dirty="0" err="1" smtClean="0"/>
              <a:t>e.g</a:t>
            </a:r>
            <a:r>
              <a:rPr lang="fr-FR" dirty="0" smtClean="0"/>
              <a:t> </a:t>
            </a:r>
            <a:r>
              <a:rPr lang="fr-FR" dirty="0" err="1" smtClean="0"/>
              <a:t>from</a:t>
            </a:r>
            <a:r>
              <a:rPr lang="fr-FR" dirty="0" smtClean="0"/>
              <a:t> the </a:t>
            </a:r>
            <a:r>
              <a:rPr lang="fr-FR" dirty="0" err="1" smtClean="0"/>
              <a:t>developement</a:t>
            </a:r>
            <a:r>
              <a:rPr lang="fr-FR" dirty="0" smtClean="0"/>
              <a:t> team)</a:t>
            </a:r>
          </a:p>
          <a:p>
            <a:pPr lvl="1" eaLnBrk="1" hangingPunct="1"/>
            <a:r>
              <a:rPr lang="fr-FR" dirty="0" smtClean="0"/>
              <a:t>Tests </a:t>
            </a:r>
            <a:r>
              <a:rPr lang="fr-FR" dirty="0" err="1" smtClean="0"/>
              <a:t>designed</a:t>
            </a:r>
            <a:r>
              <a:rPr lang="fr-FR" dirty="0" smtClean="0"/>
              <a:t> by a </a:t>
            </a:r>
            <a:r>
              <a:rPr lang="fr-FR" dirty="0" err="1" smtClean="0"/>
              <a:t>person</a:t>
            </a:r>
            <a:r>
              <a:rPr lang="fr-FR" dirty="0" smtClean="0"/>
              <a:t> </a:t>
            </a:r>
            <a:r>
              <a:rPr lang="fr-FR" dirty="0" err="1" smtClean="0"/>
              <a:t>from</a:t>
            </a:r>
            <a:r>
              <a:rPr lang="fr-FR" dirty="0" smtClean="0"/>
              <a:t> a </a:t>
            </a:r>
            <a:r>
              <a:rPr lang="fr-FR" dirty="0" err="1" smtClean="0"/>
              <a:t>different</a:t>
            </a:r>
            <a:r>
              <a:rPr lang="fr-FR" dirty="0" smtClean="0"/>
              <a:t> </a:t>
            </a:r>
            <a:r>
              <a:rPr lang="fr-FR" dirty="0" err="1" smtClean="0"/>
              <a:t>organizational</a:t>
            </a:r>
            <a:r>
              <a:rPr lang="fr-FR" dirty="0" smtClean="0"/>
              <a:t> group (</a:t>
            </a:r>
            <a:r>
              <a:rPr lang="fr-FR" dirty="0" err="1" smtClean="0"/>
              <a:t>e.g</a:t>
            </a:r>
            <a:r>
              <a:rPr lang="fr-FR" dirty="0" smtClean="0"/>
              <a:t> </a:t>
            </a:r>
            <a:r>
              <a:rPr lang="fr-FR" dirty="0" err="1" smtClean="0"/>
              <a:t>independent</a:t>
            </a:r>
            <a:r>
              <a:rPr lang="fr-FR" dirty="0" smtClean="0"/>
              <a:t> test team)</a:t>
            </a:r>
          </a:p>
          <a:p>
            <a:pPr lvl="1" eaLnBrk="1" hangingPunct="1"/>
            <a:r>
              <a:rPr lang="fr-FR" dirty="0" smtClean="0"/>
              <a:t>Tests </a:t>
            </a:r>
            <a:r>
              <a:rPr lang="fr-FR" dirty="0" err="1" smtClean="0"/>
              <a:t>designed</a:t>
            </a:r>
            <a:r>
              <a:rPr lang="fr-FR" dirty="0" smtClean="0"/>
              <a:t> by a </a:t>
            </a:r>
            <a:r>
              <a:rPr lang="fr-FR" dirty="0" err="1" smtClean="0"/>
              <a:t>person</a:t>
            </a:r>
            <a:r>
              <a:rPr lang="fr-FR" dirty="0" smtClean="0"/>
              <a:t> </a:t>
            </a:r>
            <a:r>
              <a:rPr lang="fr-FR" dirty="0" err="1" smtClean="0"/>
              <a:t>from</a:t>
            </a:r>
            <a:r>
              <a:rPr lang="fr-FR" dirty="0" smtClean="0"/>
              <a:t> a </a:t>
            </a:r>
            <a:r>
              <a:rPr lang="fr-FR" dirty="0" err="1" smtClean="0"/>
              <a:t>diffrent</a:t>
            </a:r>
            <a:r>
              <a:rPr lang="fr-FR" dirty="0" smtClean="0"/>
              <a:t> </a:t>
            </a:r>
            <a:r>
              <a:rPr lang="fr-FR" dirty="0" err="1" smtClean="0"/>
              <a:t>organization</a:t>
            </a:r>
            <a:r>
              <a:rPr lang="fr-FR" dirty="0" smtClean="0"/>
              <a:t> or </a:t>
            </a:r>
            <a:r>
              <a:rPr lang="fr-FR" dirty="0" err="1" smtClean="0"/>
              <a:t>company</a:t>
            </a:r>
            <a:r>
              <a:rPr lang="fr-FR" dirty="0" smtClean="0"/>
              <a:t> (outsourcing or certification by an </a:t>
            </a:r>
            <a:r>
              <a:rPr lang="fr-FR" dirty="0" err="1" smtClean="0"/>
              <a:t>external</a:t>
            </a:r>
            <a:r>
              <a:rPr lang="fr-FR" dirty="0" smtClean="0"/>
              <a:t> body)</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dirty="0" smtClean="0"/>
              <a:t>1.5 The </a:t>
            </a:r>
            <a:r>
              <a:rPr lang="fr-FR" dirty="0" err="1" smtClean="0"/>
              <a:t>psychology</a:t>
            </a:r>
            <a:r>
              <a:rPr lang="fr-FR" dirty="0" smtClean="0"/>
              <a:t> of </a:t>
            </a:r>
            <a:r>
              <a:rPr lang="fr-FR" dirty="0" err="1" smtClean="0"/>
              <a:t>testing</a:t>
            </a:r>
            <a:endParaRPr lang="fr-FR" dirty="0" smtClean="0"/>
          </a:p>
        </p:txBody>
      </p:sp>
      <p:sp>
        <p:nvSpPr>
          <p:cNvPr id="48130" name="Content Placeholder 2"/>
          <p:cNvSpPr>
            <a:spLocks noGrp="1"/>
          </p:cNvSpPr>
          <p:nvPr>
            <p:ph idx="1"/>
          </p:nvPr>
        </p:nvSpPr>
        <p:spPr/>
        <p:txBody>
          <a:bodyPr/>
          <a:lstStyle/>
          <a:p>
            <a:pPr eaLnBrk="1" hangingPunct="1"/>
            <a:endParaRPr lang="fr-FR" dirty="0" smtClean="0"/>
          </a:p>
          <a:p>
            <a:pPr eaLnBrk="1" hangingPunct="1"/>
            <a:r>
              <a:rPr lang="fr-FR" dirty="0" err="1" smtClean="0"/>
              <a:t>Remind</a:t>
            </a:r>
            <a:r>
              <a:rPr lang="fr-FR" dirty="0" smtClean="0"/>
              <a:t> </a:t>
            </a:r>
            <a:r>
              <a:rPr lang="fr-FR" dirty="0" err="1" smtClean="0"/>
              <a:t>every</a:t>
            </a:r>
            <a:r>
              <a:rPr lang="fr-FR" dirty="0" smtClean="0"/>
              <a:t> one of the </a:t>
            </a:r>
            <a:r>
              <a:rPr lang="fr-FR" dirty="0" err="1" smtClean="0"/>
              <a:t>comon</a:t>
            </a:r>
            <a:r>
              <a:rPr lang="fr-FR" dirty="0" smtClean="0"/>
              <a:t> goal of </a:t>
            </a:r>
            <a:r>
              <a:rPr lang="fr-FR" dirty="0" err="1" smtClean="0"/>
              <a:t>better</a:t>
            </a:r>
            <a:r>
              <a:rPr lang="fr-FR" dirty="0" smtClean="0"/>
              <a:t> </a:t>
            </a:r>
            <a:r>
              <a:rPr lang="fr-FR" dirty="0" err="1" smtClean="0"/>
              <a:t>quality</a:t>
            </a:r>
            <a:r>
              <a:rPr lang="fr-FR" dirty="0" smtClean="0"/>
              <a:t> </a:t>
            </a:r>
            <a:r>
              <a:rPr lang="fr-FR" dirty="0" err="1" smtClean="0"/>
              <a:t>systems</a:t>
            </a:r>
            <a:endParaRPr lang="fr-FR" dirty="0" smtClean="0"/>
          </a:p>
          <a:p>
            <a:pPr eaLnBrk="1" hangingPunct="1"/>
            <a:r>
              <a:rPr lang="fr-FR" dirty="0" err="1" smtClean="0"/>
              <a:t>Consider</a:t>
            </a:r>
            <a:r>
              <a:rPr lang="fr-FR" dirty="0" smtClean="0"/>
              <a:t> all </a:t>
            </a:r>
            <a:r>
              <a:rPr lang="fr-FR" dirty="0" err="1" smtClean="0"/>
              <a:t>stakeholders</a:t>
            </a:r>
            <a:r>
              <a:rPr lang="fr-FR" dirty="0" smtClean="0"/>
              <a:t> as one team</a:t>
            </a:r>
          </a:p>
          <a:p>
            <a:pPr lvl="1" eaLnBrk="1" hangingPunct="1"/>
            <a:r>
              <a:rPr lang="fr-FR" dirty="0" err="1" smtClean="0"/>
              <a:t>Favor</a:t>
            </a:r>
            <a:r>
              <a:rPr lang="fr-FR" dirty="0" smtClean="0"/>
              <a:t> </a:t>
            </a:r>
            <a:r>
              <a:rPr lang="fr-FR" dirty="0" err="1" smtClean="0"/>
              <a:t>frequent</a:t>
            </a:r>
            <a:r>
              <a:rPr lang="fr-FR" dirty="0" smtClean="0"/>
              <a:t> communication</a:t>
            </a:r>
          </a:p>
          <a:p>
            <a:pPr lvl="1" eaLnBrk="1" hangingPunct="1"/>
            <a:r>
              <a:rPr lang="fr-FR" dirty="0" smtClean="0"/>
              <a:t>Informal meetings </a:t>
            </a:r>
            <a:r>
              <a:rPr lang="fr-FR" dirty="0" err="1" smtClean="0"/>
              <a:t>between</a:t>
            </a:r>
            <a:r>
              <a:rPr lang="fr-FR" dirty="0" smtClean="0"/>
              <a:t> </a:t>
            </a:r>
            <a:r>
              <a:rPr lang="fr-FR" dirty="0" err="1" smtClean="0"/>
              <a:t>developers</a:t>
            </a:r>
            <a:r>
              <a:rPr lang="fr-FR" dirty="0" smtClean="0"/>
              <a:t> and </a:t>
            </a:r>
            <a:r>
              <a:rPr lang="fr-FR" dirty="0" err="1" smtClean="0"/>
              <a:t>testers</a:t>
            </a:r>
            <a:endParaRPr lang="fr-FR" dirty="0" smtClean="0"/>
          </a:p>
          <a:p>
            <a:pPr eaLnBrk="1" hangingPunct="1"/>
            <a:r>
              <a:rPr lang="fr-FR" dirty="0" err="1" smtClean="0"/>
              <a:t>Try</a:t>
            </a:r>
            <a:r>
              <a:rPr lang="fr-FR" dirty="0" smtClean="0"/>
              <a:t> </a:t>
            </a:r>
            <a:r>
              <a:rPr lang="fr-FR" dirty="0" err="1" smtClean="0"/>
              <a:t>always</a:t>
            </a:r>
            <a:r>
              <a:rPr lang="fr-FR" dirty="0" smtClean="0"/>
              <a:t> to </a:t>
            </a:r>
            <a:r>
              <a:rPr lang="fr-FR" dirty="0" err="1" smtClean="0"/>
              <a:t>justify</a:t>
            </a:r>
            <a:r>
              <a:rPr lang="fr-FR" dirty="0" smtClean="0"/>
              <a:t> </a:t>
            </a:r>
            <a:r>
              <a:rPr lang="fr-FR" dirty="0" err="1" smtClean="0"/>
              <a:t>error</a:t>
            </a:r>
            <a:endParaRPr lang="fr-FR" dirty="0" smtClean="0"/>
          </a:p>
          <a:p>
            <a:pPr lvl="1" eaLnBrk="1" hangingPunct="1"/>
            <a:r>
              <a:rPr lang="fr-FR" dirty="0" err="1" smtClean="0"/>
              <a:t>We</a:t>
            </a:r>
            <a:r>
              <a:rPr lang="fr-FR" dirty="0" smtClean="0"/>
              <a:t> all </a:t>
            </a:r>
            <a:r>
              <a:rPr lang="fr-FR" dirty="0" err="1" smtClean="0"/>
              <a:t>make</a:t>
            </a:r>
            <a:r>
              <a:rPr lang="fr-FR" dirty="0" smtClean="0"/>
              <a:t> </a:t>
            </a:r>
            <a:r>
              <a:rPr lang="fr-FR" dirty="0" err="1" smtClean="0"/>
              <a:t>errors</a:t>
            </a:r>
            <a:endParaRPr lang="fr-FR" dirty="0" smtClean="0"/>
          </a:p>
          <a:p>
            <a:pPr lvl="1" eaLnBrk="1" hangingPunct="1"/>
            <a:r>
              <a:rPr lang="fr-FR" dirty="0" err="1" smtClean="0"/>
              <a:t>Explain</a:t>
            </a:r>
            <a:r>
              <a:rPr lang="fr-FR" dirty="0" smtClean="0"/>
              <a:t> </a:t>
            </a:r>
            <a:r>
              <a:rPr lang="fr-FR" dirty="0" err="1" smtClean="0"/>
              <a:t>that</a:t>
            </a:r>
            <a:r>
              <a:rPr lang="fr-FR" dirty="0" smtClean="0"/>
              <a:t> by </a:t>
            </a:r>
            <a:r>
              <a:rPr lang="fr-FR" dirty="0" err="1" smtClean="0"/>
              <a:t>knowing</a:t>
            </a:r>
            <a:r>
              <a:rPr lang="fr-FR" dirty="0" smtClean="0"/>
              <a:t> about </a:t>
            </a:r>
            <a:r>
              <a:rPr lang="fr-FR" dirty="0" err="1" smtClean="0"/>
              <a:t>this</a:t>
            </a:r>
            <a:r>
              <a:rPr lang="fr-FR" dirty="0" smtClean="0"/>
              <a:t> </a:t>
            </a:r>
            <a:r>
              <a:rPr lang="fr-FR" dirty="0" err="1" smtClean="0"/>
              <a:t>now</a:t>
            </a:r>
            <a:r>
              <a:rPr lang="fr-FR" dirty="0" smtClean="0"/>
              <a:t> </a:t>
            </a:r>
            <a:r>
              <a:rPr lang="fr-FR" dirty="0" err="1" smtClean="0"/>
              <a:t>we</a:t>
            </a:r>
            <a:r>
              <a:rPr lang="fr-FR" dirty="0" smtClean="0"/>
              <a:t> </a:t>
            </a:r>
            <a:r>
              <a:rPr lang="fr-FR" dirty="0" err="1" smtClean="0"/>
              <a:t>can</a:t>
            </a:r>
            <a:r>
              <a:rPr lang="fr-FR" dirty="0" smtClean="0"/>
              <a:t> </a:t>
            </a:r>
            <a:r>
              <a:rPr lang="fr-FR" dirty="0" err="1" smtClean="0"/>
              <a:t>work</a:t>
            </a:r>
            <a:r>
              <a:rPr lang="fr-FR" dirty="0" smtClean="0"/>
              <a:t> round </a:t>
            </a:r>
            <a:r>
              <a:rPr lang="fr-FR" dirty="0" err="1" smtClean="0"/>
              <a:t>it</a:t>
            </a:r>
            <a:endParaRPr lang="fr-FR" dirty="0" smtClean="0"/>
          </a:p>
          <a:p>
            <a:pPr lvl="1" eaLnBrk="1" hangingPunct="1"/>
            <a:endParaRPr lang="fr-FR" dirty="0" smtClean="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dirty="0" smtClean="0"/>
              <a:t>1.6 Code </a:t>
            </a:r>
            <a:r>
              <a:rPr lang="fr-FR" dirty="0" err="1" smtClean="0"/>
              <a:t>ethics</a:t>
            </a:r>
            <a:endParaRPr lang="fr-FR" dirty="0" smtClean="0"/>
          </a:p>
        </p:txBody>
      </p:sp>
      <p:sp>
        <p:nvSpPr>
          <p:cNvPr id="50178" name="Content Placeholder 2"/>
          <p:cNvSpPr>
            <a:spLocks noGrp="1"/>
          </p:cNvSpPr>
          <p:nvPr>
            <p:ph idx="1"/>
          </p:nvPr>
        </p:nvSpPr>
        <p:spPr/>
        <p:txBody>
          <a:bodyPr/>
          <a:lstStyle/>
          <a:p>
            <a:pPr eaLnBrk="1" hangingPunct="1"/>
            <a:r>
              <a:rPr lang="fr-FR" dirty="0" err="1" smtClean="0"/>
              <a:t>Involvement</a:t>
            </a:r>
            <a:r>
              <a:rPr lang="fr-FR" dirty="0" smtClean="0"/>
              <a:t> in software </a:t>
            </a:r>
            <a:r>
              <a:rPr lang="fr-FR" dirty="0" err="1" smtClean="0"/>
              <a:t>testing</a:t>
            </a:r>
            <a:r>
              <a:rPr lang="fr-FR" dirty="0" smtClean="0"/>
              <a:t> </a:t>
            </a:r>
            <a:r>
              <a:rPr lang="fr-FR" dirty="0" err="1" smtClean="0"/>
              <a:t>enables</a:t>
            </a:r>
            <a:r>
              <a:rPr lang="fr-FR" dirty="0" smtClean="0"/>
              <a:t> </a:t>
            </a:r>
            <a:r>
              <a:rPr lang="fr-FR" dirty="0" err="1" smtClean="0"/>
              <a:t>individuals</a:t>
            </a:r>
            <a:r>
              <a:rPr lang="fr-FR" dirty="0" smtClean="0"/>
              <a:t> to </a:t>
            </a:r>
            <a:r>
              <a:rPr lang="fr-FR" dirty="0" err="1" smtClean="0"/>
              <a:t>learn</a:t>
            </a:r>
            <a:r>
              <a:rPr lang="fr-FR" dirty="0" smtClean="0"/>
              <a:t> </a:t>
            </a:r>
            <a:r>
              <a:rPr lang="fr-FR" dirty="0" err="1" smtClean="0"/>
              <a:t>confidential</a:t>
            </a:r>
            <a:r>
              <a:rPr lang="fr-FR" dirty="0" smtClean="0"/>
              <a:t> and </a:t>
            </a:r>
            <a:r>
              <a:rPr lang="fr-FR" dirty="0" err="1" smtClean="0"/>
              <a:t>privileged</a:t>
            </a:r>
            <a:r>
              <a:rPr lang="fr-FR" dirty="0" smtClean="0"/>
              <a:t> information. A code of </a:t>
            </a:r>
            <a:r>
              <a:rPr lang="fr-FR" dirty="0" err="1" smtClean="0"/>
              <a:t>ethics</a:t>
            </a:r>
            <a:r>
              <a:rPr lang="fr-FR" dirty="0" smtClean="0"/>
              <a:t> </a:t>
            </a:r>
            <a:r>
              <a:rPr lang="fr-FR" dirty="0" err="1" smtClean="0"/>
              <a:t>is</a:t>
            </a:r>
            <a:r>
              <a:rPr lang="fr-FR" dirty="0" smtClean="0"/>
              <a:t> </a:t>
            </a:r>
            <a:r>
              <a:rPr lang="fr-FR" dirty="0" err="1" smtClean="0"/>
              <a:t>necessary</a:t>
            </a:r>
            <a:r>
              <a:rPr lang="fr-FR" dirty="0" smtClean="0"/>
              <a:t>, </a:t>
            </a:r>
            <a:r>
              <a:rPr lang="fr-FR" dirty="0" err="1" smtClean="0"/>
              <a:t>among</a:t>
            </a:r>
            <a:r>
              <a:rPr lang="fr-FR" dirty="0" smtClean="0"/>
              <a:t> </a:t>
            </a:r>
            <a:r>
              <a:rPr lang="fr-FR" dirty="0" err="1" smtClean="0"/>
              <a:t>other</a:t>
            </a:r>
            <a:r>
              <a:rPr lang="fr-FR" dirty="0" smtClean="0"/>
              <a:t> </a:t>
            </a:r>
            <a:r>
              <a:rPr lang="fr-FR" dirty="0" err="1" smtClean="0"/>
              <a:t>reasons</a:t>
            </a:r>
            <a:r>
              <a:rPr lang="fr-FR" dirty="0" smtClean="0"/>
              <a:t> to </a:t>
            </a:r>
            <a:r>
              <a:rPr lang="fr-FR" dirty="0" err="1" smtClean="0"/>
              <a:t>ensure</a:t>
            </a:r>
            <a:r>
              <a:rPr lang="fr-FR" dirty="0" smtClean="0"/>
              <a:t> </a:t>
            </a:r>
            <a:r>
              <a:rPr lang="fr-FR" dirty="0" err="1" smtClean="0"/>
              <a:t>that</a:t>
            </a:r>
            <a:r>
              <a:rPr lang="fr-FR" dirty="0" smtClean="0"/>
              <a:t> the information </a:t>
            </a:r>
            <a:r>
              <a:rPr lang="fr-FR" dirty="0" err="1" smtClean="0"/>
              <a:t>is</a:t>
            </a:r>
            <a:r>
              <a:rPr lang="fr-FR" dirty="0" smtClean="0"/>
              <a:t> not put to </a:t>
            </a:r>
            <a:r>
              <a:rPr lang="fr-FR" dirty="0" err="1" smtClean="0"/>
              <a:t>inappropriate</a:t>
            </a:r>
            <a:r>
              <a:rPr lang="fr-FR" dirty="0" smtClean="0"/>
              <a:t> use.</a:t>
            </a:r>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dirty="0" err="1" smtClean="0"/>
              <a:t>Chapter</a:t>
            </a:r>
            <a:r>
              <a:rPr lang="fr-FR" dirty="0" smtClean="0"/>
              <a:t> 2 : </a:t>
            </a:r>
            <a:r>
              <a:rPr lang="fr-FR" dirty="0" err="1" smtClean="0"/>
              <a:t>Testing</a:t>
            </a:r>
            <a:r>
              <a:rPr lang="fr-FR" dirty="0" smtClean="0"/>
              <a:t> </a:t>
            </a:r>
            <a:r>
              <a:rPr lang="fr-FR" dirty="0" err="1" smtClean="0"/>
              <a:t>throughout</a:t>
            </a:r>
            <a:r>
              <a:rPr lang="fr-FR" dirty="0" smtClean="0"/>
              <a:t> the software life cycle</a:t>
            </a:r>
            <a:endParaRPr lang="en-US" dirty="0"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36</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dirty="0" err="1" smtClean="0"/>
              <a:t>Chapter</a:t>
            </a:r>
            <a:r>
              <a:rPr lang="fr-FR" sz="2400" dirty="0" smtClean="0"/>
              <a:t> 2 : </a:t>
            </a:r>
            <a:r>
              <a:rPr lang="fr-FR" sz="2400" dirty="0" err="1"/>
              <a:t>Testing</a:t>
            </a:r>
            <a:r>
              <a:rPr lang="fr-FR" sz="2400" dirty="0"/>
              <a:t> </a:t>
            </a:r>
            <a:r>
              <a:rPr lang="fr-FR" sz="2400" dirty="0" err="1"/>
              <a:t>throughout</a:t>
            </a:r>
            <a:r>
              <a:rPr lang="fr-FR" sz="2400" dirty="0"/>
              <a:t> the software life cycle</a:t>
            </a:r>
            <a:endParaRPr lang="fr-FR" sz="2400" dirty="0" smtClean="0"/>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dirty="0" smtClean="0"/>
              <a:t>Software development models</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Test levels</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Test types</a:t>
            </a:r>
          </a:p>
          <a:p>
            <a:pPr marL="358775" lvl="2" eaLnBrk="1" hangingPunct="1">
              <a:buFont typeface="Arial" charset="0"/>
              <a:buChar char="»"/>
            </a:pPr>
            <a:endParaRPr lang="en-US" dirty="0"/>
          </a:p>
          <a:p>
            <a:pPr marL="358775" lvl="2" eaLnBrk="1" hangingPunct="1">
              <a:buFont typeface="Arial" charset="0"/>
              <a:buChar char="»"/>
            </a:pPr>
            <a:r>
              <a:rPr lang="en-US" dirty="0" smtClean="0"/>
              <a:t>Maintenance testing</a:t>
            </a:r>
          </a:p>
          <a:p>
            <a:pPr marL="358775" lvl="2" eaLnBrk="1" hangingPunct="1">
              <a:buFont typeface="Arial" charset="0"/>
              <a:buChar char="»"/>
            </a:pPr>
            <a:endParaRPr lang="en-US" dirty="0"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37</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dirty="0" smtClean="0"/>
              <a:t>2.1 </a:t>
            </a:r>
            <a:r>
              <a:rPr lang="fr-FR" dirty="0" err="1" smtClean="0"/>
              <a:t>Waterfall</a:t>
            </a:r>
            <a:r>
              <a:rPr lang="fr-FR" dirty="0" smtClean="0"/>
              <a:t> model</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dirty="0" err="1" smtClean="0"/>
              <a:t>Gathering</a:t>
            </a:r>
            <a:r>
              <a:rPr lang="fr-FR" dirty="0" smtClean="0"/>
              <a:t> </a:t>
            </a:r>
            <a:r>
              <a:rPr lang="fr-FR" dirty="0" err="1" smtClean="0"/>
              <a:t>requirement</a:t>
            </a:r>
            <a:endParaRPr lang="fr-FR" dirty="0" smtClean="0"/>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err="1" smtClean="0"/>
              <a:t>Specification</a:t>
            </a:r>
            <a:endParaRPr lang="fr-FR" sz="2000" dirty="0"/>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dirty="0" err="1" smtClean="0"/>
              <a:t>Selecting</a:t>
            </a:r>
            <a:r>
              <a:rPr lang="fr-FR" sz="2000" dirty="0" smtClean="0"/>
              <a:t> the correct </a:t>
            </a:r>
            <a:r>
              <a:rPr lang="fr-FR" sz="2000" dirty="0" err="1" smtClean="0"/>
              <a:t>developemnt</a:t>
            </a:r>
            <a:r>
              <a:rPr lang="fr-FR" sz="2000" dirty="0" smtClean="0"/>
              <a:t> </a:t>
            </a:r>
            <a:r>
              <a:rPr lang="fr-FR" sz="2000" dirty="0" err="1" smtClean="0"/>
              <a:t>languge</a:t>
            </a:r>
            <a:r>
              <a:rPr lang="fr-FR" sz="2000" dirty="0" smtClean="0"/>
              <a:t> </a:t>
            </a:r>
            <a:endParaRPr lang="fr-FR" sz="2000" dirty="0"/>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dirty="0" err="1" smtClean="0"/>
              <a:t>developement</a:t>
            </a:r>
            <a:endParaRPr lang="fr-FR" sz="2000" dirty="0"/>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dirty="0" smtClean="0"/>
              <a:t>Test</a:t>
            </a:r>
            <a:endParaRPr lang="fr-FR" sz="2000" dirty="0"/>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dirty="0" smtClean="0"/>
              <a:t>Bug fixing</a:t>
            </a:r>
            <a:endParaRPr lang="fr-FR" sz="2000" dirty="0"/>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smtClean="0"/>
              <a:t>Design</a:t>
            </a:r>
            <a:endParaRPr lang="fr-FR" sz="2000" dirty="0"/>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err="1" smtClean="0"/>
              <a:t>Developement</a:t>
            </a:r>
            <a:endParaRPr lang="fr-FR" sz="2000" dirty="0"/>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409575" y="1008062"/>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dirty="0" err="1"/>
              <a:t>Waterfall</a:t>
            </a:r>
            <a:r>
              <a:rPr lang="fr-FR" sz="2000" dirty="0"/>
              <a:t>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dirty="0" smtClean="0"/>
              <a:t>2.1 </a:t>
            </a:r>
            <a:r>
              <a:rPr lang="fr-FR" dirty="0" err="1"/>
              <a:t>Waterfall</a:t>
            </a:r>
            <a:r>
              <a:rPr lang="fr-FR" dirty="0"/>
              <a:t> model</a:t>
            </a:r>
            <a:endParaRPr lang="fr-FR" dirty="0" smtClean="0"/>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smtClean="0"/>
              <a:t>Design</a:t>
            </a:r>
            <a:endParaRPr lang="fr-FR" sz="2000" dirty="0"/>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err="1" smtClean="0"/>
              <a:t>Developement</a:t>
            </a:r>
            <a:endParaRPr lang="fr-FR" sz="2000" dirty="0"/>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dirty="0" err="1" smtClean="0"/>
              <a:t>Developement</a:t>
            </a:r>
            <a:endParaRPr lang="fr-FR" sz="2000" dirty="0"/>
          </a:p>
        </p:txBody>
      </p:sp>
      <p:sp>
        <p:nvSpPr>
          <p:cNvPr id="130074" name="AutoShape 26"/>
          <p:cNvSpPr>
            <a:spLocks noChangeArrowheads="1"/>
          </p:cNvSpPr>
          <p:nvPr/>
        </p:nvSpPr>
        <p:spPr bwMode="auto">
          <a:xfrm>
            <a:off x="4533900" y="1102741"/>
            <a:ext cx="2362199"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dirty="0" err="1" smtClean="0"/>
              <a:t>Missunderstanding</a:t>
            </a:r>
            <a:r>
              <a:rPr lang="fr-FR" sz="2000" dirty="0" smtClean="0"/>
              <a:t> </a:t>
            </a:r>
          </a:p>
          <a:p>
            <a:pPr algn="ctr"/>
            <a:r>
              <a:rPr lang="fr-FR" sz="2000" dirty="0" smtClean="0"/>
              <a:t>of </a:t>
            </a:r>
            <a:r>
              <a:rPr lang="fr-FR" sz="2000" dirty="0" err="1" smtClean="0"/>
              <a:t>needs</a:t>
            </a:r>
            <a:endParaRPr lang="fr-FR" sz="2000" dirty="0"/>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dirty="0" smtClean="0"/>
              <a:t>Incorrect </a:t>
            </a:r>
          </a:p>
          <a:p>
            <a:pPr algn="ctr"/>
            <a:r>
              <a:rPr lang="fr-FR" sz="2000" dirty="0" smtClean="0"/>
              <a:t>design</a:t>
            </a:r>
            <a:endParaRPr lang="fr-FR" sz="2000" dirty="0"/>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dirty="0" err="1" smtClean="0"/>
              <a:t>Unusefull</a:t>
            </a:r>
            <a:r>
              <a:rPr lang="fr-FR" sz="2000" dirty="0" smtClean="0"/>
              <a:t> </a:t>
            </a:r>
          </a:p>
          <a:p>
            <a:pPr algn="ctr"/>
            <a:r>
              <a:rPr lang="fr-FR" sz="2000" dirty="0" err="1" smtClean="0"/>
              <a:t>product</a:t>
            </a:r>
            <a:endParaRPr lang="fr-FR" sz="2000" dirty="0"/>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err="1" smtClean="0"/>
              <a:t>Specification</a:t>
            </a:r>
            <a:endParaRPr lang="fr-FR" sz="2000" dirty="0"/>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dirty="0" err="1" smtClean="0"/>
              <a:t>Specification</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40 Multiple </a:t>
            </a:r>
            <a:r>
              <a:rPr lang="fr-FR" dirty="0" err="1" smtClean="0"/>
              <a:t>choice</a:t>
            </a:r>
            <a:r>
              <a:rPr lang="fr-FR" dirty="0" smtClean="0"/>
              <a:t> questions</a:t>
            </a:r>
          </a:p>
          <a:p>
            <a:endParaRPr lang="fr-FR" dirty="0" smtClean="0"/>
          </a:p>
          <a:p>
            <a:r>
              <a:rPr lang="fr-FR" dirty="0" err="1" smtClean="0"/>
              <a:t>Each</a:t>
            </a:r>
            <a:r>
              <a:rPr lang="fr-FR" dirty="0" smtClean="0"/>
              <a:t> good </a:t>
            </a:r>
            <a:r>
              <a:rPr lang="fr-FR" dirty="0" err="1" smtClean="0"/>
              <a:t>answer</a:t>
            </a:r>
            <a:r>
              <a:rPr lang="fr-FR" dirty="0" smtClean="0"/>
              <a:t> </a:t>
            </a:r>
            <a:r>
              <a:rPr lang="fr-FR" dirty="0" err="1" smtClean="0"/>
              <a:t>gives</a:t>
            </a:r>
            <a:r>
              <a:rPr lang="fr-FR" dirty="0" smtClean="0"/>
              <a:t> one point</a:t>
            </a:r>
          </a:p>
          <a:p>
            <a:endParaRPr lang="fr-FR" dirty="0" smtClean="0"/>
          </a:p>
          <a:p>
            <a:r>
              <a:rPr lang="fr-FR" dirty="0" smtClean="0"/>
              <a:t>To </a:t>
            </a:r>
            <a:r>
              <a:rPr lang="fr-FR" dirty="0" err="1" smtClean="0"/>
              <a:t>succeed</a:t>
            </a:r>
            <a:r>
              <a:rPr lang="fr-FR" dirty="0" smtClean="0"/>
              <a:t>, the participant </a:t>
            </a:r>
            <a:r>
              <a:rPr lang="fr-FR" dirty="0" err="1" smtClean="0"/>
              <a:t>needs</a:t>
            </a:r>
            <a:r>
              <a:rPr lang="fr-FR" dirty="0" smtClean="0"/>
              <a:t> to have at least 65% of good </a:t>
            </a:r>
            <a:r>
              <a:rPr lang="fr-FR" dirty="0" err="1" smtClean="0"/>
              <a:t>answers</a:t>
            </a:r>
            <a:r>
              <a:rPr lang="fr-FR" dirty="0" smtClean="0"/>
              <a:t> (26 good </a:t>
            </a:r>
            <a:r>
              <a:rPr lang="fr-FR" dirty="0" err="1" smtClean="0"/>
              <a:t>answers</a:t>
            </a:r>
            <a:r>
              <a:rPr lang="fr-FR" dirty="0" smtClean="0"/>
              <a:t>)</a:t>
            </a:r>
          </a:p>
          <a:p>
            <a:endParaRPr lang="fr-FR" dirty="0" smtClean="0"/>
          </a:p>
          <a:p>
            <a:r>
              <a:rPr lang="fr-FR" dirty="0" smtClean="0"/>
              <a:t>The exam </a:t>
            </a:r>
            <a:r>
              <a:rPr lang="fr-FR" dirty="0" err="1" smtClean="0"/>
              <a:t>lasts</a:t>
            </a:r>
            <a:r>
              <a:rPr lang="fr-FR" dirty="0" smtClean="0"/>
              <a:t> 60 minutes</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dirty="0" smtClean="0"/>
              <a:t>2.1 </a:t>
            </a:r>
            <a:r>
              <a:rPr lang="fr-FR" dirty="0" err="1"/>
              <a:t>Waterfall</a:t>
            </a:r>
            <a:r>
              <a:rPr lang="fr-FR" dirty="0"/>
              <a:t> model</a:t>
            </a:r>
            <a:endParaRPr lang="fr-FR" dirty="0" smtClean="0"/>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dirty="0" smtClean="0"/>
              <a:t>	50% of </a:t>
            </a:r>
            <a:r>
              <a:rPr lang="fr-FR" dirty="0" err="1" smtClean="0"/>
              <a:t>failures</a:t>
            </a:r>
            <a:r>
              <a:rPr lang="fr-FR" dirty="0" smtClean="0"/>
              <a:t> are </a:t>
            </a:r>
            <a:r>
              <a:rPr lang="fr-FR" dirty="0" err="1" smtClean="0"/>
              <a:t>introduced</a:t>
            </a:r>
            <a:r>
              <a:rPr lang="fr-FR" dirty="0" smtClean="0"/>
              <a:t> at the </a:t>
            </a:r>
            <a:r>
              <a:rPr lang="fr-FR" dirty="0" err="1" smtClean="0"/>
              <a:t>customer</a:t>
            </a:r>
            <a:r>
              <a:rPr lang="fr-FR" dirty="0" smtClean="0"/>
              <a:t> </a:t>
            </a:r>
            <a:r>
              <a:rPr lang="fr-FR" dirty="0" err="1" smtClean="0"/>
              <a:t>requirements</a:t>
            </a:r>
            <a:r>
              <a:rPr lang="fr-FR" dirty="0" smtClean="0"/>
              <a:t> collection and </a:t>
            </a:r>
            <a:r>
              <a:rPr lang="fr-FR" dirty="0" err="1" smtClean="0"/>
              <a:t>writing</a:t>
            </a:r>
            <a:r>
              <a:rPr lang="fr-FR" dirty="0" smtClean="0"/>
              <a:t> </a:t>
            </a:r>
            <a:r>
              <a:rPr lang="fr-FR" dirty="0" err="1" smtClean="0"/>
              <a:t>specification</a:t>
            </a:r>
            <a:endParaRPr lang="fr-FR" dirty="0" smtClean="0"/>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dirty="0" smtClean="0"/>
              <a:t>2.1 V Model</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41</a:t>
            </a:fld>
            <a:endParaRPr lang="en-US">
              <a:solidFill>
                <a:srgbClr val="898989"/>
              </a:solidFill>
              <a:latin typeface="Arial"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24580"/>
            <a:ext cx="6858000" cy="5292238"/>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dirty="0" smtClean="0"/>
              <a:t>2.2 Test </a:t>
            </a:r>
            <a:r>
              <a:rPr lang="fr-FR" dirty="0" err="1" smtClean="0"/>
              <a:t>levels</a:t>
            </a:r>
            <a:endParaRPr lang="fr-FR" dirty="0" smtClean="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06720590"/>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dirty="0" smtClean="0"/>
              <a:t>2.2 Test </a:t>
            </a:r>
            <a:r>
              <a:rPr lang="fr-FR" dirty="0" err="1" smtClean="0"/>
              <a:t>levels</a:t>
            </a:r>
            <a:endParaRPr lang="fr-FR" dirty="0" smtClean="0"/>
          </a:p>
        </p:txBody>
      </p:sp>
      <p:sp>
        <p:nvSpPr>
          <p:cNvPr id="63490" name="Content Placeholder 2"/>
          <p:cNvSpPr>
            <a:spLocks noGrp="1"/>
          </p:cNvSpPr>
          <p:nvPr>
            <p:ph idx="1"/>
          </p:nvPr>
        </p:nvSpPr>
        <p:spPr/>
        <p:txBody>
          <a:bodyPr/>
          <a:lstStyle/>
          <a:p>
            <a:pPr eaLnBrk="1" hangingPunct="1"/>
            <a:r>
              <a:rPr lang="fr-FR" b="1" u="sng" dirty="0" smtClean="0"/>
              <a:t>Component (Unit) </a:t>
            </a:r>
            <a:r>
              <a:rPr lang="fr-FR" b="1" u="sng" dirty="0" err="1" smtClean="0"/>
              <a:t>testing</a:t>
            </a:r>
            <a:r>
              <a:rPr lang="fr-FR" b="1" u="sng" dirty="0" smtClean="0"/>
              <a:t> :</a:t>
            </a:r>
            <a:endParaRPr lang="fr-FR" u="sng" dirty="0" smtClean="0"/>
          </a:p>
          <a:p>
            <a:pPr lvl="1" eaLnBrk="1" hangingPunct="1"/>
            <a:r>
              <a:rPr lang="fr-FR" dirty="0" err="1" smtClean="0"/>
              <a:t>Searches</a:t>
            </a:r>
            <a:r>
              <a:rPr lang="fr-FR" dirty="0" smtClean="0"/>
              <a:t> for </a:t>
            </a:r>
            <a:r>
              <a:rPr lang="fr-FR" dirty="0" err="1" smtClean="0"/>
              <a:t>defects</a:t>
            </a:r>
            <a:r>
              <a:rPr lang="fr-FR" dirty="0" smtClean="0"/>
              <a:t> and </a:t>
            </a:r>
            <a:r>
              <a:rPr lang="fr-FR" dirty="0" err="1" smtClean="0"/>
              <a:t>verifies</a:t>
            </a:r>
            <a:r>
              <a:rPr lang="fr-FR" dirty="0" smtClean="0"/>
              <a:t> the </a:t>
            </a:r>
            <a:r>
              <a:rPr lang="fr-FR" dirty="0" err="1" smtClean="0"/>
              <a:t>functioning</a:t>
            </a:r>
            <a:r>
              <a:rPr lang="fr-FR" dirty="0" smtClean="0"/>
              <a:t> of modules, programs, </a:t>
            </a:r>
            <a:r>
              <a:rPr lang="fr-FR" dirty="0" err="1" smtClean="0"/>
              <a:t>objects</a:t>
            </a:r>
            <a:r>
              <a:rPr lang="fr-FR" dirty="0" smtClean="0"/>
              <a:t>, classes </a:t>
            </a:r>
            <a:r>
              <a:rPr lang="fr-FR" dirty="0" err="1" smtClean="0"/>
              <a:t>that</a:t>
            </a:r>
            <a:r>
              <a:rPr lang="fr-FR" dirty="0" smtClean="0"/>
              <a:t> are </a:t>
            </a:r>
            <a:r>
              <a:rPr lang="fr-FR" dirty="0" err="1" smtClean="0"/>
              <a:t>separately</a:t>
            </a:r>
            <a:r>
              <a:rPr lang="fr-FR" dirty="0" smtClean="0"/>
              <a:t> testable</a:t>
            </a:r>
          </a:p>
          <a:p>
            <a:pPr lvl="1" eaLnBrk="1" hangingPunct="1"/>
            <a:r>
              <a:rPr lang="fr-FR" dirty="0" smtClean="0"/>
              <a:t>It </a:t>
            </a:r>
            <a:r>
              <a:rPr lang="fr-FR" dirty="0" err="1" smtClean="0"/>
              <a:t>may</a:t>
            </a:r>
            <a:r>
              <a:rPr lang="fr-FR" dirty="0" smtClean="0"/>
              <a:t> </a:t>
            </a:r>
            <a:r>
              <a:rPr lang="fr-FR" dirty="0" err="1" smtClean="0"/>
              <a:t>include</a:t>
            </a:r>
            <a:r>
              <a:rPr lang="fr-FR" dirty="0" smtClean="0"/>
              <a:t> </a:t>
            </a:r>
            <a:r>
              <a:rPr lang="fr-FR" dirty="0" err="1" smtClean="0"/>
              <a:t>testing</a:t>
            </a:r>
            <a:r>
              <a:rPr lang="fr-FR" dirty="0" smtClean="0"/>
              <a:t> of </a:t>
            </a:r>
            <a:r>
              <a:rPr lang="fr-FR" dirty="0" err="1" smtClean="0"/>
              <a:t>functionality</a:t>
            </a:r>
            <a:r>
              <a:rPr lang="fr-FR" dirty="0" smtClean="0"/>
              <a:t> and </a:t>
            </a:r>
            <a:r>
              <a:rPr lang="fr-FR" dirty="0" err="1" smtClean="0"/>
              <a:t>specific</a:t>
            </a:r>
            <a:r>
              <a:rPr lang="fr-FR" dirty="0" smtClean="0"/>
              <a:t> non </a:t>
            </a:r>
            <a:r>
              <a:rPr lang="fr-FR" dirty="0" err="1" smtClean="0"/>
              <a:t>functional</a:t>
            </a:r>
            <a:r>
              <a:rPr lang="fr-FR" dirty="0" smtClean="0"/>
              <a:t> </a:t>
            </a:r>
            <a:r>
              <a:rPr lang="fr-FR" dirty="0" err="1" smtClean="0"/>
              <a:t>charcteristics</a:t>
            </a:r>
            <a:endParaRPr lang="fr-FR" dirty="0" smtClean="0"/>
          </a:p>
          <a:p>
            <a:pPr lvl="1" eaLnBrk="1" hangingPunct="1"/>
            <a:r>
              <a:rPr lang="fr-FR" dirty="0" err="1" smtClean="0"/>
              <a:t>Typically</a:t>
            </a:r>
            <a:r>
              <a:rPr lang="fr-FR" dirty="0" smtClean="0"/>
              <a:t>, </a:t>
            </a:r>
            <a:r>
              <a:rPr lang="fr-FR" dirty="0" err="1" smtClean="0"/>
              <a:t>componement</a:t>
            </a:r>
            <a:r>
              <a:rPr lang="fr-FR" dirty="0" smtClean="0"/>
              <a:t> </a:t>
            </a:r>
            <a:r>
              <a:rPr lang="fr-FR" dirty="0" err="1" smtClean="0"/>
              <a:t>testing</a:t>
            </a:r>
            <a:r>
              <a:rPr lang="fr-FR" dirty="0" smtClean="0"/>
              <a:t> </a:t>
            </a:r>
            <a:r>
              <a:rPr lang="fr-FR" dirty="0" err="1" smtClean="0"/>
              <a:t>occurs</a:t>
            </a:r>
            <a:r>
              <a:rPr lang="fr-FR" dirty="0" smtClean="0"/>
              <a:t> </a:t>
            </a:r>
            <a:r>
              <a:rPr lang="fr-FR" dirty="0" err="1" smtClean="0"/>
              <a:t>with</a:t>
            </a:r>
            <a:r>
              <a:rPr lang="fr-FR" dirty="0" smtClean="0"/>
              <a:t> the </a:t>
            </a:r>
            <a:r>
              <a:rPr lang="fr-FR" dirty="0" err="1" smtClean="0"/>
              <a:t>access</a:t>
            </a:r>
            <a:r>
              <a:rPr lang="fr-FR" dirty="0" smtClean="0"/>
              <a:t> to the code </a:t>
            </a:r>
            <a:r>
              <a:rPr lang="fr-FR" dirty="0" err="1" smtClean="0"/>
              <a:t>being</a:t>
            </a:r>
            <a:r>
              <a:rPr lang="fr-FR" dirty="0" smtClean="0"/>
              <a:t> </a:t>
            </a:r>
            <a:r>
              <a:rPr lang="fr-FR" dirty="0" err="1" smtClean="0"/>
              <a:t>tested</a:t>
            </a:r>
            <a:r>
              <a:rPr lang="fr-FR" dirty="0" smtClean="0"/>
              <a:t> and </a:t>
            </a:r>
            <a:r>
              <a:rPr lang="fr-FR" dirty="0" err="1" smtClean="0"/>
              <a:t>with</a:t>
            </a:r>
            <a:r>
              <a:rPr lang="fr-FR" dirty="0" smtClean="0"/>
              <a:t> the support </a:t>
            </a:r>
            <a:r>
              <a:rPr lang="fr-FR" dirty="0" err="1" smtClean="0"/>
              <a:t>ofthe</a:t>
            </a:r>
            <a:r>
              <a:rPr lang="fr-FR" dirty="0" smtClean="0"/>
              <a:t> </a:t>
            </a:r>
            <a:r>
              <a:rPr lang="fr-FR" dirty="0" err="1" smtClean="0"/>
              <a:t>developement</a:t>
            </a:r>
            <a:r>
              <a:rPr lang="fr-FR" dirty="0" smtClean="0"/>
              <a:t> </a:t>
            </a:r>
            <a:r>
              <a:rPr lang="fr-FR" dirty="0" err="1" smtClean="0"/>
              <a:t>environment</a:t>
            </a:r>
            <a:r>
              <a:rPr lang="fr-FR" dirty="0" smtClean="0"/>
              <a:t>(unit test </a:t>
            </a:r>
            <a:r>
              <a:rPr lang="fr-FR" dirty="0" err="1" smtClean="0"/>
              <a:t>framework</a:t>
            </a:r>
            <a:r>
              <a:rPr lang="fr-FR" dirty="0" smtClean="0"/>
              <a:t>, </a:t>
            </a:r>
            <a:r>
              <a:rPr lang="fr-FR" dirty="0" err="1" smtClean="0"/>
              <a:t>debugging</a:t>
            </a:r>
            <a:r>
              <a:rPr lang="fr-FR" dirty="0" smtClean="0"/>
              <a:t> </a:t>
            </a:r>
            <a:r>
              <a:rPr lang="fr-FR" dirty="0" err="1" smtClean="0"/>
              <a:t>tool</a:t>
            </a:r>
            <a:r>
              <a:rPr lang="fr-FR" dirty="0" smtClean="0"/>
              <a:t> …)</a:t>
            </a:r>
          </a:p>
          <a:p>
            <a:pPr lvl="1" eaLnBrk="1" hangingPunct="1"/>
            <a:r>
              <a:rPr lang="fr-FR" dirty="0" smtClean="0"/>
              <a:t>One </a:t>
            </a:r>
            <a:r>
              <a:rPr lang="fr-FR" dirty="0" err="1" smtClean="0"/>
              <a:t>approach</a:t>
            </a:r>
            <a:r>
              <a:rPr lang="fr-FR" dirty="0" smtClean="0"/>
              <a:t> to </a:t>
            </a:r>
            <a:r>
              <a:rPr lang="fr-FR" dirty="0" err="1" smtClean="0"/>
              <a:t>componement</a:t>
            </a:r>
            <a:r>
              <a:rPr lang="fr-FR" dirty="0" smtClean="0"/>
              <a:t> </a:t>
            </a:r>
            <a:r>
              <a:rPr lang="fr-FR" dirty="0" err="1" smtClean="0"/>
              <a:t>testing</a:t>
            </a:r>
            <a:r>
              <a:rPr lang="fr-FR" dirty="0" smtClean="0"/>
              <a:t> </a:t>
            </a:r>
            <a:r>
              <a:rPr lang="fr-FR" dirty="0" err="1" smtClean="0"/>
              <a:t>is</a:t>
            </a:r>
            <a:r>
              <a:rPr lang="fr-FR" dirty="0" smtClean="0"/>
              <a:t> to </a:t>
            </a:r>
            <a:r>
              <a:rPr lang="fr-FR" dirty="0" err="1" smtClean="0"/>
              <a:t>prepare</a:t>
            </a:r>
            <a:r>
              <a:rPr lang="fr-FR" dirty="0" smtClean="0"/>
              <a:t> and automate test cases </a:t>
            </a:r>
            <a:r>
              <a:rPr lang="fr-FR" dirty="0" err="1" smtClean="0"/>
              <a:t>before</a:t>
            </a:r>
            <a:r>
              <a:rPr lang="fr-FR" dirty="0" smtClean="0"/>
              <a:t> </a:t>
            </a:r>
            <a:r>
              <a:rPr lang="fr-FR" dirty="0" err="1" smtClean="0"/>
              <a:t>coding</a:t>
            </a:r>
            <a:r>
              <a:rPr lang="fr-FR" dirty="0" smtClean="0"/>
              <a:t>, </a:t>
            </a:r>
            <a:r>
              <a:rPr lang="fr-FR" dirty="0" err="1" smtClean="0"/>
              <a:t>called</a:t>
            </a:r>
            <a:r>
              <a:rPr lang="fr-FR" dirty="0" smtClean="0"/>
              <a:t> test-</a:t>
            </a:r>
            <a:r>
              <a:rPr lang="fr-FR" dirty="0" err="1" smtClean="0"/>
              <a:t>driven</a:t>
            </a:r>
            <a:r>
              <a:rPr lang="fr-FR" dirty="0" smtClean="0"/>
              <a:t> </a:t>
            </a:r>
            <a:r>
              <a:rPr lang="fr-FR" dirty="0" err="1" smtClean="0"/>
              <a:t>developement</a:t>
            </a:r>
            <a:endParaRPr lang="fr-FR" dirty="0" smtClean="0"/>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dirty="0" smtClean="0"/>
              <a:t>2.2 Test </a:t>
            </a:r>
            <a:r>
              <a:rPr lang="fr-FR" dirty="0" err="1" smtClean="0"/>
              <a:t>levels</a:t>
            </a:r>
            <a:endParaRPr lang="fr-FR" dirty="0" smtClean="0"/>
          </a:p>
        </p:txBody>
      </p:sp>
      <p:sp>
        <p:nvSpPr>
          <p:cNvPr id="64514" name="Content Placeholder 2"/>
          <p:cNvSpPr>
            <a:spLocks noGrp="1"/>
          </p:cNvSpPr>
          <p:nvPr>
            <p:ph idx="1"/>
          </p:nvPr>
        </p:nvSpPr>
        <p:spPr/>
        <p:txBody>
          <a:bodyPr/>
          <a:lstStyle/>
          <a:p>
            <a:pPr eaLnBrk="1" hangingPunct="1"/>
            <a:r>
              <a:rPr lang="fr-FR" b="1" u="sng" dirty="0" smtClean="0"/>
              <a:t>Integration test:</a:t>
            </a:r>
          </a:p>
          <a:p>
            <a:pPr lvl="1" eaLnBrk="1" hangingPunct="1"/>
            <a:r>
              <a:rPr lang="fr-FR" dirty="0" smtClean="0"/>
              <a:t>Component </a:t>
            </a:r>
            <a:r>
              <a:rPr lang="fr-FR" dirty="0" err="1" smtClean="0"/>
              <a:t>integration</a:t>
            </a:r>
            <a:r>
              <a:rPr lang="fr-FR" dirty="0" smtClean="0"/>
              <a:t> </a:t>
            </a:r>
            <a:r>
              <a:rPr lang="fr-FR" dirty="0" err="1" smtClean="0"/>
              <a:t>testing</a:t>
            </a:r>
            <a:r>
              <a:rPr lang="fr-FR" dirty="0" smtClean="0"/>
              <a:t> tests interactions </a:t>
            </a:r>
            <a:r>
              <a:rPr lang="fr-FR" dirty="0" err="1" smtClean="0"/>
              <a:t>between</a:t>
            </a:r>
            <a:r>
              <a:rPr lang="fr-FR" dirty="0" smtClean="0"/>
              <a:t> software </a:t>
            </a:r>
            <a:r>
              <a:rPr lang="fr-FR" dirty="0" err="1" smtClean="0"/>
              <a:t>componement</a:t>
            </a:r>
            <a:r>
              <a:rPr lang="fr-FR" dirty="0" smtClean="0"/>
              <a:t> and </a:t>
            </a:r>
            <a:r>
              <a:rPr lang="fr-FR" dirty="0" err="1" smtClean="0"/>
              <a:t>it</a:t>
            </a:r>
            <a:r>
              <a:rPr lang="fr-FR" dirty="0" smtClean="0"/>
              <a:t> </a:t>
            </a:r>
            <a:r>
              <a:rPr lang="fr-FR" dirty="0" err="1" smtClean="0"/>
              <a:t>is</a:t>
            </a:r>
            <a:r>
              <a:rPr lang="fr-FR" dirty="0" smtClean="0"/>
              <a:t> </a:t>
            </a:r>
            <a:r>
              <a:rPr lang="fr-FR" dirty="0" err="1" smtClean="0"/>
              <a:t>done</a:t>
            </a:r>
            <a:r>
              <a:rPr lang="fr-FR" dirty="0" smtClean="0"/>
              <a:t> </a:t>
            </a:r>
            <a:r>
              <a:rPr lang="fr-FR" dirty="0" err="1" smtClean="0"/>
              <a:t>after</a:t>
            </a:r>
            <a:r>
              <a:rPr lang="fr-FR" dirty="0" smtClean="0"/>
              <a:t> component </a:t>
            </a:r>
            <a:r>
              <a:rPr lang="fr-FR" dirty="0" err="1" smtClean="0"/>
              <a:t>testing</a:t>
            </a:r>
            <a:endParaRPr lang="fr-FR" dirty="0" smtClean="0"/>
          </a:p>
          <a:p>
            <a:pPr lvl="1" eaLnBrk="1" hangingPunct="1"/>
            <a:r>
              <a:rPr lang="fr-FR" dirty="0" smtClean="0"/>
              <a:t>System </a:t>
            </a:r>
            <a:r>
              <a:rPr lang="fr-FR" dirty="0" err="1" smtClean="0"/>
              <a:t>integration</a:t>
            </a:r>
            <a:r>
              <a:rPr lang="fr-FR" dirty="0" smtClean="0"/>
              <a:t> </a:t>
            </a:r>
            <a:r>
              <a:rPr lang="fr-FR" dirty="0" err="1" smtClean="0"/>
              <a:t>testing</a:t>
            </a:r>
            <a:r>
              <a:rPr lang="fr-FR" dirty="0" smtClean="0"/>
              <a:t> tests the interaction </a:t>
            </a:r>
            <a:r>
              <a:rPr lang="fr-FR" dirty="0" err="1" smtClean="0"/>
              <a:t>between</a:t>
            </a:r>
            <a:r>
              <a:rPr lang="fr-FR" dirty="0" smtClean="0"/>
              <a:t> </a:t>
            </a:r>
            <a:r>
              <a:rPr lang="fr-FR" dirty="0" err="1" smtClean="0"/>
              <a:t>different</a:t>
            </a:r>
            <a:r>
              <a:rPr lang="fr-FR" dirty="0" smtClean="0"/>
              <a:t> </a:t>
            </a:r>
            <a:r>
              <a:rPr lang="fr-FR" dirty="0" err="1" smtClean="0"/>
              <a:t>systems</a:t>
            </a:r>
            <a:r>
              <a:rPr lang="fr-FR" dirty="0" smtClean="0"/>
              <a:t> and </a:t>
            </a:r>
            <a:r>
              <a:rPr lang="fr-FR" dirty="0" err="1" smtClean="0"/>
              <a:t>my</a:t>
            </a:r>
            <a:r>
              <a:rPr lang="fr-FR" dirty="0" smtClean="0"/>
              <a:t> </a:t>
            </a:r>
            <a:r>
              <a:rPr lang="fr-FR" dirty="0" err="1" smtClean="0"/>
              <a:t>be</a:t>
            </a:r>
            <a:r>
              <a:rPr lang="fr-FR" dirty="0" smtClean="0"/>
              <a:t> </a:t>
            </a:r>
            <a:r>
              <a:rPr lang="fr-FR" dirty="0" err="1" smtClean="0"/>
              <a:t>done</a:t>
            </a:r>
            <a:r>
              <a:rPr lang="fr-FR" dirty="0" smtClean="0"/>
              <a:t> </a:t>
            </a:r>
            <a:r>
              <a:rPr lang="fr-FR" dirty="0" err="1" smtClean="0"/>
              <a:t>after</a:t>
            </a:r>
            <a:r>
              <a:rPr lang="fr-FR" dirty="0" smtClean="0"/>
              <a:t> system </a:t>
            </a:r>
            <a:r>
              <a:rPr lang="fr-FR" dirty="0" err="1" smtClean="0"/>
              <a:t>testing</a:t>
            </a:r>
            <a:endParaRPr lang="fr-FR" dirty="0" smtClean="0"/>
          </a:p>
          <a:p>
            <a:pPr lvl="1" eaLnBrk="1" hangingPunct="1"/>
            <a:r>
              <a:rPr lang="fr-FR" dirty="0" smtClean="0"/>
              <a:t>At </a:t>
            </a:r>
            <a:r>
              <a:rPr lang="fr-FR" dirty="0" err="1" smtClean="0"/>
              <a:t>each</a:t>
            </a:r>
            <a:r>
              <a:rPr lang="fr-FR" dirty="0" smtClean="0"/>
              <a:t> stage of </a:t>
            </a:r>
            <a:r>
              <a:rPr lang="fr-FR" dirty="0" err="1" smtClean="0"/>
              <a:t>integartion</a:t>
            </a:r>
            <a:r>
              <a:rPr lang="fr-FR" dirty="0" smtClean="0"/>
              <a:t>, </a:t>
            </a:r>
            <a:r>
              <a:rPr lang="fr-FR" dirty="0" err="1" smtClean="0"/>
              <a:t>testers</a:t>
            </a:r>
            <a:r>
              <a:rPr lang="fr-FR" dirty="0" smtClean="0"/>
              <a:t> </a:t>
            </a:r>
            <a:r>
              <a:rPr lang="fr-FR" dirty="0" err="1" smtClean="0"/>
              <a:t>concentrate</a:t>
            </a:r>
            <a:r>
              <a:rPr lang="fr-FR" dirty="0" smtClean="0"/>
              <a:t> </a:t>
            </a:r>
            <a:r>
              <a:rPr lang="fr-FR" dirty="0" err="1" smtClean="0"/>
              <a:t>solely</a:t>
            </a:r>
            <a:r>
              <a:rPr lang="fr-FR" dirty="0" smtClean="0"/>
              <a:t> on the </a:t>
            </a:r>
            <a:r>
              <a:rPr lang="fr-FR" dirty="0" err="1" smtClean="0"/>
              <a:t>integration</a:t>
            </a:r>
            <a:r>
              <a:rPr lang="fr-FR" dirty="0" smtClean="0"/>
              <a:t> </a:t>
            </a:r>
            <a:r>
              <a:rPr lang="fr-FR" dirty="0" err="1" smtClean="0"/>
              <a:t>itself</a:t>
            </a:r>
            <a:r>
              <a:rPr lang="fr-FR" dirty="0" smtClean="0"/>
              <a:t> and not the </a:t>
            </a:r>
            <a:r>
              <a:rPr lang="fr-FR" dirty="0" err="1" smtClean="0"/>
              <a:t>functionality</a:t>
            </a:r>
            <a:r>
              <a:rPr lang="fr-FR" dirty="0" smtClean="0"/>
              <a:t> of modules</a:t>
            </a:r>
          </a:p>
          <a:p>
            <a:pPr lvl="1" eaLnBrk="1" hangingPunct="1"/>
            <a:r>
              <a:rPr lang="fr-FR" dirty="0" err="1" smtClean="0"/>
              <a:t>Ideally</a:t>
            </a:r>
            <a:r>
              <a:rPr lang="fr-FR" dirty="0" smtClean="0"/>
              <a:t>, </a:t>
            </a:r>
            <a:r>
              <a:rPr lang="fr-FR" dirty="0" err="1" smtClean="0"/>
              <a:t>testers</a:t>
            </a:r>
            <a:r>
              <a:rPr lang="fr-FR" dirty="0" smtClean="0"/>
              <a:t> </a:t>
            </a:r>
            <a:r>
              <a:rPr lang="fr-FR" dirty="0" err="1" smtClean="0"/>
              <a:t>should</a:t>
            </a:r>
            <a:r>
              <a:rPr lang="fr-FR" dirty="0" smtClean="0"/>
              <a:t> </a:t>
            </a:r>
            <a:r>
              <a:rPr lang="fr-FR" dirty="0" err="1" smtClean="0"/>
              <a:t>understand</a:t>
            </a:r>
            <a:r>
              <a:rPr lang="fr-FR" dirty="0" smtClean="0"/>
              <a:t> </a:t>
            </a:r>
            <a:r>
              <a:rPr lang="fr-FR" dirty="0" err="1" smtClean="0"/>
              <a:t>system’s</a:t>
            </a:r>
            <a:r>
              <a:rPr lang="fr-FR" dirty="0" smtClean="0"/>
              <a:t> architecture and </a:t>
            </a:r>
            <a:r>
              <a:rPr lang="fr-FR" dirty="0" err="1" smtClean="0"/>
              <a:t>integration</a:t>
            </a:r>
            <a:r>
              <a:rPr lang="fr-FR" dirty="0" smtClean="0"/>
              <a:t> </a:t>
            </a:r>
            <a:r>
              <a:rPr lang="fr-FR" dirty="0" err="1" smtClean="0"/>
              <a:t>strategies</a:t>
            </a:r>
            <a:endParaRPr lang="fr-FR" dirty="0" smtClean="0"/>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dirty="0" smtClean="0"/>
              <a:t>2.2 Test </a:t>
            </a:r>
            <a:r>
              <a:rPr lang="fr-FR" dirty="0" err="1" smtClean="0"/>
              <a:t>levels</a:t>
            </a:r>
            <a:endParaRPr lang="fr-FR" dirty="0" smtClean="0"/>
          </a:p>
        </p:txBody>
      </p:sp>
      <p:sp>
        <p:nvSpPr>
          <p:cNvPr id="62466" name="Content Placeholder 2"/>
          <p:cNvSpPr>
            <a:spLocks noGrp="1"/>
          </p:cNvSpPr>
          <p:nvPr>
            <p:ph idx="1"/>
          </p:nvPr>
        </p:nvSpPr>
        <p:spPr/>
        <p:txBody>
          <a:bodyPr/>
          <a:lstStyle/>
          <a:p>
            <a:pPr eaLnBrk="1" hangingPunct="1">
              <a:defRPr/>
            </a:pPr>
            <a:r>
              <a:rPr lang="fr-FR" b="1" u="sng" dirty="0" smtClean="0"/>
              <a:t>System </a:t>
            </a:r>
            <a:r>
              <a:rPr lang="fr-FR" b="1" u="sng" dirty="0" err="1" smtClean="0"/>
              <a:t>testing</a:t>
            </a:r>
            <a:r>
              <a:rPr lang="fr-FR" b="1" u="sng" dirty="0" smtClean="0"/>
              <a:t>:</a:t>
            </a:r>
            <a:endParaRPr lang="fr-FR" u="sng" dirty="0" smtClean="0"/>
          </a:p>
          <a:p>
            <a:pPr lvl="1" eaLnBrk="1" hangingPunct="1">
              <a:defRPr/>
            </a:pPr>
            <a:r>
              <a:rPr lang="fr-FR" dirty="0" err="1" smtClean="0"/>
              <a:t>Concerned</a:t>
            </a:r>
            <a:r>
              <a:rPr lang="fr-FR" dirty="0" smtClean="0"/>
              <a:t> </a:t>
            </a:r>
            <a:r>
              <a:rPr lang="fr-FR" dirty="0" err="1" smtClean="0"/>
              <a:t>with</a:t>
            </a:r>
            <a:r>
              <a:rPr lang="fr-FR" dirty="0" smtClean="0"/>
              <a:t> the </a:t>
            </a:r>
            <a:r>
              <a:rPr lang="fr-FR" dirty="0" err="1" smtClean="0"/>
              <a:t>behavior</a:t>
            </a:r>
            <a:r>
              <a:rPr lang="fr-FR" dirty="0" smtClean="0"/>
              <a:t> of a </a:t>
            </a:r>
            <a:r>
              <a:rPr lang="fr-FR" dirty="0" err="1" smtClean="0"/>
              <a:t>whole</a:t>
            </a:r>
            <a:r>
              <a:rPr lang="fr-FR" dirty="0" smtClean="0"/>
              <a:t> system/</a:t>
            </a:r>
            <a:r>
              <a:rPr lang="fr-FR" dirty="0" err="1" smtClean="0"/>
              <a:t>product</a:t>
            </a:r>
            <a:r>
              <a:rPr lang="fr-FR" dirty="0" smtClean="0"/>
              <a:t> as </a:t>
            </a:r>
            <a:r>
              <a:rPr lang="fr-FR" dirty="0" err="1" smtClean="0"/>
              <a:t>defined</a:t>
            </a:r>
            <a:r>
              <a:rPr lang="fr-FR" dirty="0" smtClean="0"/>
              <a:t> by the scope of a </a:t>
            </a:r>
            <a:r>
              <a:rPr lang="fr-FR" dirty="0" err="1" smtClean="0"/>
              <a:t>developement</a:t>
            </a:r>
            <a:r>
              <a:rPr lang="fr-FR" dirty="0" smtClean="0"/>
              <a:t> </a:t>
            </a:r>
            <a:r>
              <a:rPr lang="fr-FR" dirty="0" err="1" smtClean="0"/>
              <a:t>project</a:t>
            </a:r>
            <a:endParaRPr lang="fr-FR" dirty="0" smtClean="0"/>
          </a:p>
          <a:p>
            <a:pPr lvl="1" eaLnBrk="1" hangingPunct="1">
              <a:defRPr/>
            </a:pPr>
            <a:r>
              <a:rPr lang="fr-FR" dirty="0" smtClean="0"/>
              <a:t>The test </a:t>
            </a:r>
            <a:r>
              <a:rPr lang="fr-FR" dirty="0" err="1" smtClean="0"/>
              <a:t>environement</a:t>
            </a:r>
            <a:r>
              <a:rPr lang="fr-FR" dirty="0" smtClean="0"/>
              <a:t> </a:t>
            </a:r>
            <a:r>
              <a:rPr lang="fr-FR" dirty="0" err="1" smtClean="0"/>
              <a:t>should</a:t>
            </a:r>
            <a:r>
              <a:rPr lang="fr-FR" dirty="0" smtClean="0"/>
              <a:t> correspond to the final </a:t>
            </a:r>
            <a:r>
              <a:rPr lang="fr-FR" dirty="0" err="1" smtClean="0"/>
              <a:t>target</a:t>
            </a:r>
            <a:r>
              <a:rPr lang="fr-FR" dirty="0" smtClean="0"/>
              <a:t> or production </a:t>
            </a:r>
            <a:r>
              <a:rPr lang="fr-FR" dirty="0" err="1" smtClean="0"/>
              <a:t>environement</a:t>
            </a:r>
            <a:r>
              <a:rPr lang="fr-FR" dirty="0" smtClean="0"/>
              <a:t> as </a:t>
            </a:r>
            <a:r>
              <a:rPr lang="fr-FR" dirty="0" err="1" smtClean="0"/>
              <a:t>much</a:t>
            </a:r>
            <a:r>
              <a:rPr lang="fr-FR" dirty="0" smtClean="0"/>
              <a:t> as possible in </a:t>
            </a:r>
            <a:r>
              <a:rPr lang="fr-FR" dirty="0" err="1" smtClean="0"/>
              <a:t>order</a:t>
            </a:r>
            <a:r>
              <a:rPr lang="fr-FR" dirty="0" smtClean="0"/>
              <a:t> to </a:t>
            </a:r>
            <a:r>
              <a:rPr lang="fr-FR" dirty="0" err="1" smtClean="0"/>
              <a:t>minimize</a:t>
            </a:r>
            <a:r>
              <a:rPr lang="fr-FR" dirty="0" smtClean="0"/>
              <a:t> the </a:t>
            </a:r>
            <a:r>
              <a:rPr lang="fr-FR" dirty="0" err="1" smtClean="0"/>
              <a:t>risk</a:t>
            </a:r>
            <a:r>
              <a:rPr lang="fr-FR" dirty="0" smtClean="0"/>
              <a:t> of </a:t>
            </a:r>
            <a:r>
              <a:rPr lang="fr-FR" dirty="0" err="1" smtClean="0"/>
              <a:t>environement</a:t>
            </a:r>
            <a:r>
              <a:rPr lang="fr-FR" dirty="0" smtClean="0"/>
              <a:t> </a:t>
            </a:r>
            <a:r>
              <a:rPr lang="fr-FR" dirty="0" err="1" smtClean="0"/>
              <a:t>specific</a:t>
            </a:r>
            <a:r>
              <a:rPr lang="fr-FR" dirty="0" smtClean="0"/>
              <a:t> </a:t>
            </a:r>
            <a:r>
              <a:rPr lang="fr-FR" dirty="0" err="1" smtClean="0"/>
              <a:t>failures</a:t>
            </a:r>
            <a:r>
              <a:rPr lang="fr-FR" dirty="0" smtClean="0"/>
              <a:t> not </a:t>
            </a:r>
            <a:r>
              <a:rPr lang="fr-FR" dirty="0" err="1" smtClean="0"/>
              <a:t>found</a:t>
            </a:r>
            <a:r>
              <a:rPr lang="fr-FR" dirty="0" smtClean="0"/>
              <a:t> in </a:t>
            </a:r>
            <a:r>
              <a:rPr lang="fr-FR" dirty="0" err="1" smtClean="0"/>
              <a:t>testing</a:t>
            </a:r>
            <a:endParaRPr lang="fr-FR" dirty="0" smtClean="0"/>
          </a:p>
          <a:p>
            <a:pPr lvl="1" eaLnBrk="1" hangingPunct="1">
              <a:defRPr/>
            </a:pPr>
            <a:r>
              <a:rPr lang="fr-FR" dirty="0" smtClean="0"/>
              <a:t>System </a:t>
            </a:r>
            <a:r>
              <a:rPr lang="fr-FR" dirty="0" err="1" smtClean="0"/>
              <a:t>testing</a:t>
            </a:r>
            <a:r>
              <a:rPr lang="fr-FR" dirty="0" smtClean="0"/>
              <a:t> </a:t>
            </a:r>
            <a:r>
              <a:rPr lang="fr-FR" dirty="0" err="1" smtClean="0"/>
              <a:t>should</a:t>
            </a:r>
            <a:r>
              <a:rPr lang="fr-FR" dirty="0" smtClean="0"/>
              <a:t> </a:t>
            </a:r>
            <a:r>
              <a:rPr lang="fr-FR" dirty="0" err="1" smtClean="0"/>
              <a:t>investigate</a:t>
            </a:r>
            <a:r>
              <a:rPr lang="fr-FR" dirty="0" smtClean="0"/>
              <a:t> </a:t>
            </a:r>
            <a:r>
              <a:rPr lang="fr-FR" dirty="0" err="1" smtClean="0"/>
              <a:t>both</a:t>
            </a:r>
            <a:r>
              <a:rPr lang="fr-FR" dirty="0" smtClean="0"/>
              <a:t> </a:t>
            </a:r>
            <a:r>
              <a:rPr lang="fr-FR" dirty="0" err="1" smtClean="0"/>
              <a:t>functional</a:t>
            </a:r>
            <a:r>
              <a:rPr lang="fr-FR" dirty="0" smtClean="0"/>
              <a:t> and non-</a:t>
            </a:r>
            <a:r>
              <a:rPr lang="fr-FR" dirty="0" err="1" smtClean="0"/>
              <a:t>functional</a:t>
            </a:r>
            <a:r>
              <a:rPr lang="fr-FR" dirty="0" smtClean="0"/>
              <a:t> </a:t>
            </a:r>
            <a:r>
              <a:rPr lang="fr-FR" dirty="0" err="1" smtClean="0"/>
              <a:t>requirements</a:t>
            </a:r>
            <a:r>
              <a:rPr lang="fr-FR" dirty="0" smtClean="0"/>
              <a:t> system</a:t>
            </a:r>
          </a:p>
          <a:p>
            <a:pPr lvl="1" eaLnBrk="1" hangingPunct="1">
              <a:defRPr/>
            </a:pPr>
            <a:r>
              <a:rPr lang="fr-FR" dirty="0" err="1" smtClean="0"/>
              <a:t>Based</a:t>
            </a:r>
            <a:r>
              <a:rPr lang="fr-FR" dirty="0" smtClean="0"/>
              <a:t> on </a:t>
            </a:r>
            <a:r>
              <a:rPr lang="fr-FR" dirty="0" err="1" smtClean="0"/>
              <a:t>specifications</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dirty="0" smtClean="0"/>
              <a:t>2.2 Test </a:t>
            </a:r>
            <a:r>
              <a:rPr lang="fr-FR" dirty="0" err="1" smtClean="0"/>
              <a:t>levels</a:t>
            </a:r>
            <a:endParaRPr lang="fr-FR" dirty="0" smtClean="0"/>
          </a:p>
        </p:txBody>
      </p:sp>
      <p:sp>
        <p:nvSpPr>
          <p:cNvPr id="67586" name="Content Placeholder 2"/>
          <p:cNvSpPr>
            <a:spLocks noGrp="1"/>
          </p:cNvSpPr>
          <p:nvPr>
            <p:ph idx="1"/>
          </p:nvPr>
        </p:nvSpPr>
        <p:spPr>
          <a:xfrm>
            <a:off x="485775" y="762000"/>
            <a:ext cx="8388350" cy="5219700"/>
          </a:xfrm>
        </p:spPr>
        <p:txBody>
          <a:bodyPr/>
          <a:lstStyle/>
          <a:p>
            <a:pPr eaLnBrk="1" hangingPunct="1"/>
            <a:r>
              <a:rPr lang="fr-FR" b="1" u="sng" dirty="0" err="1" smtClean="0"/>
              <a:t>Acceptance</a:t>
            </a:r>
            <a:r>
              <a:rPr lang="fr-FR" b="1" u="sng" dirty="0" smtClean="0"/>
              <a:t> </a:t>
            </a:r>
            <a:r>
              <a:rPr lang="fr-FR" b="1" u="sng" dirty="0" err="1" smtClean="0"/>
              <a:t>testing</a:t>
            </a:r>
            <a:r>
              <a:rPr lang="fr-FR" b="1" u="sng" dirty="0" smtClean="0"/>
              <a:t>:</a:t>
            </a:r>
            <a:endParaRPr lang="fr-FR" u="sng" dirty="0" smtClean="0"/>
          </a:p>
          <a:p>
            <a:pPr lvl="1" eaLnBrk="1" hangingPunct="1"/>
            <a:r>
              <a:rPr lang="fr-FR" dirty="0" smtClean="0"/>
              <a:t>It </a:t>
            </a:r>
            <a:r>
              <a:rPr lang="fr-FR" dirty="0" err="1" smtClean="0"/>
              <a:t>is</a:t>
            </a:r>
            <a:r>
              <a:rPr lang="fr-FR" dirty="0" smtClean="0"/>
              <a:t> </a:t>
            </a:r>
            <a:r>
              <a:rPr lang="fr-FR" dirty="0" err="1" smtClean="0"/>
              <a:t>often</a:t>
            </a:r>
            <a:r>
              <a:rPr lang="fr-FR" dirty="0" smtClean="0"/>
              <a:t> the </a:t>
            </a:r>
            <a:r>
              <a:rPr lang="fr-FR" dirty="0" err="1" smtClean="0"/>
              <a:t>responsability</a:t>
            </a:r>
            <a:r>
              <a:rPr lang="fr-FR" dirty="0" smtClean="0"/>
              <a:t> of the </a:t>
            </a:r>
            <a:r>
              <a:rPr lang="fr-FR" dirty="0" err="1" smtClean="0"/>
              <a:t>customers</a:t>
            </a:r>
            <a:r>
              <a:rPr lang="fr-FR" dirty="0" smtClean="0"/>
              <a:t> or </a:t>
            </a:r>
            <a:r>
              <a:rPr lang="fr-FR" dirty="0" err="1" smtClean="0"/>
              <a:t>users</a:t>
            </a:r>
            <a:r>
              <a:rPr lang="fr-FR" dirty="0" smtClean="0"/>
              <a:t> of the system</a:t>
            </a:r>
          </a:p>
          <a:p>
            <a:pPr lvl="1" eaLnBrk="1" hangingPunct="1"/>
            <a:r>
              <a:rPr lang="fr-FR" dirty="0" smtClean="0"/>
              <a:t>The goal </a:t>
            </a:r>
            <a:r>
              <a:rPr lang="fr-FR" dirty="0" err="1" smtClean="0"/>
              <a:t>is</a:t>
            </a:r>
            <a:r>
              <a:rPr lang="fr-FR" dirty="0" smtClean="0"/>
              <a:t> to </a:t>
            </a:r>
            <a:r>
              <a:rPr lang="fr-FR" dirty="0" err="1" smtClean="0"/>
              <a:t>establish</a:t>
            </a:r>
            <a:r>
              <a:rPr lang="fr-FR" dirty="0" smtClean="0"/>
              <a:t> confidence in the system</a:t>
            </a:r>
          </a:p>
          <a:p>
            <a:pPr lvl="1" eaLnBrk="1" hangingPunct="1"/>
            <a:r>
              <a:rPr lang="fr-FR" dirty="0" smtClean="0"/>
              <a:t>La recherche d’anomalies n’est pas l’objectif principal des tests d’acceptation. </a:t>
            </a:r>
          </a:p>
          <a:p>
            <a:pPr lvl="1" eaLnBrk="1" hangingPunct="1"/>
            <a:r>
              <a:rPr lang="fr-FR" dirty="0" err="1" smtClean="0"/>
              <a:t>Typical</a:t>
            </a:r>
            <a:r>
              <a:rPr lang="fr-FR" dirty="0" smtClean="0"/>
              <a:t> </a:t>
            </a:r>
            <a:r>
              <a:rPr lang="fr-FR" dirty="0" err="1" smtClean="0"/>
              <a:t>forms</a:t>
            </a:r>
            <a:r>
              <a:rPr lang="fr-FR" dirty="0" smtClean="0"/>
              <a:t> of </a:t>
            </a:r>
            <a:r>
              <a:rPr lang="fr-FR" dirty="0" err="1" smtClean="0"/>
              <a:t>acceptace</a:t>
            </a:r>
            <a:r>
              <a:rPr lang="fr-FR" dirty="0" smtClean="0"/>
              <a:t> </a:t>
            </a:r>
            <a:r>
              <a:rPr lang="fr-FR" dirty="0" err="1" smtClean="0"/>
              <a:t>testing</a:t>
            </a:r>
            <a:r>
              <a:rPr lang="fr-FR" dirty="0" smtClean="0"/>
              <a:t> </a:t>
            </a:r>
            <a:r>
              <a:rPr lang="fr-FR" dirty="0" err="1" smtClean="0"/>
              <a:t>include</a:t>
            </a:r>
            <a:r>
              <a:rPr lang="fr-FR" dirty="0" smtClean="0"/>
              <a:t>:</a:t>
            </a:r>
          </a:p>
          <a:p>
            <a:pPr lvl="2" eaLnBrk="1" hangingPunct="1"/>
            <a:r>
              <a:rPr lang="fr-FR" dirty="0" smtClean="0"/>
              <a:t>User </a:t>
            </a:r>
            <a:r>
              <a:rPr lang="fr-FR" dirty="0" err="1" smtClean="0"/>
              <a:t>acceptance</a:t>
            </a:r>
            <a:r>
              <a:rPr lang="fr-FR" dirty="0" smtClean="0"/>
              <a:t> test</a:t>
            </a:r>
          </a:p>
          <a:p>
            <a:pPr lvl="2" eaLnBrk="1" hangingPunct="1"/>
            <a:r>
              <a:rPr lang="fr-FR" dirty="0" err="1" smtClean="0"/>
              <a:t>Operation</a:t>
            </a:r>
            <a:r>
              <a:rPr lang="fr-FR" dirty="0" smtClean="0"/>
              <a:t> </a:t>
            </a:r>
            <a:r>
              <a:rPr lang="fr-FR" dirty="0" err="1" smtClean="0"/>
              <a:t>acceptance</a:t>
            </a:r>
            <a:r>
              <a:rPr lang="fr-FR" dirty="0" smtClean="0"/>
              <a:t> test (system </a:t>
            </a:r>
            <a:r>
              <a:rPr lang="fr-FR" dirty="0" err="1" smtClean="0"/>
              <a:t>administrators</a:t>
            </a:r>
            <a:r>
              <a:rPr lang="fr-FR" dirty="0" smtClean="0"/>
              <a:t>: </a:t>
            </a:r>
            <a:r>
              <a:rPr lang="fr-FR" dirty="0" err="1" smtClean="0"/>
              <a:t>backuping.security</a:t>
            </a:r>
            <a:r>
              <a:rPr lang="fr-FR" dirty="0" smtClean="0"/>
              <a:t> ….)</a:t>
            </a:r>
          </a:p>
          <a:p>
            <a:pPr lvl="2" eaLnBrk="1" hangingPunct="1"/>
            <a:r>
              <a:rPr lang="fr-FR" dirty="0" err="1" smtClean="0"/>
              <a:t>Contract</a:t>
            </a:r>
            <a:r>
              <a:rPr lang="fr-FR" dirty="0" smtClean="0"/>
              <a:t> and </a:t>
            </a:r>
            <a:r>
              <a:rPr lang="fr-FR" dirty="0" err="1" smtClean="0"/>
              <a:t>regular</a:t>
            </a:r>
            <a:r>
              <a:rPr lang="fr-FR" dirty="0" smtClean="0"/>
              <a:t> </a:t>
            </a:r>
            <a:r>
              <a:rPr lang="fr-FR" dirty="0" err="1" smtClean="0"/>
              <a:t>acceptance</a:t>
            </a:r>
            <a:r>
              <a:rPr lang="fr-FR" dirty="0" smtClean="0"/>
              <a:t> </a:t>
            </a:r>
            <a:r>
              <a:rPr lang="fr-FR" dirty="0" err="1" smtClean="0"/>
              <a:t>testing</a:t>
            </a:r>
            <a:endParaRPr lang="fr-FR" dirty="0" smtClean="0"/>
          </a:p>
          <a:p>
            <a:pPr lvl="2" eaLnBrk="1" hangingPunct="1"/>
            <a:r>
              <a:rPr lang="fr-FR" dirty="0" smtClean="0"/>
              <a:t>Alpha (</a:t>
            </a:r>
            <a:r>
              <a:rPr lang="fr-FR" dirty="0" err="1" smtClean="0"/>
              <a:t>internal</a:t>
            </a:r>
            <a:r>
              <a:rPr lang="fr-FR" dirty="0" smtClean="0"/>
              <a:t>) and beta (</a:t>
            </a:r>
            <a:r>
              <a:rPr lang="fr-FR" dirty="0" err="1" smtClean="0"/>
              <a:t>external</a:t>
            </a:r>
            <a:r>
              <a:rPr lang="fr-FR" dirty="0" smtClean="0"/>
              <a:t>) </a:t>
            </a:r>
            <a:r>
              <a:rPr lang="fr-FR" dirty="0" err="1" smtClean="0"/>
              <a:t>testing</a:t>
            </a:r>
            <a:endParaRPr lang="fr-FR" dirty="0"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dirty="0" smtClean="0"/>
              <a:t>2.3 Test types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88242818"/>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dirty="0" smtClean="0"/>
              <a:t>2.3 </a:t>
            </a:r>
            <a:r>
              <a:rPr lang="fr-FR" dirty="0"/>
              <a:t>Test types</a:t>
            </a:r>
            <a:endParaRPr lang="fr-FR" dirty="0" smtClean="0"/>
          </a:p>
        </p:txBody>
      </p:sp>
      <p:sp>
        <p:nvSpPr>
          <p:cNvPr id="70658" name="Content Placeholder 2"/>
          <p:cNvSpPr>
            <a:spLocks noGrp="1"/>
          </p:cNvSpPr>
          <p:nvPr>
            <p:ph idx="1"/>
          </p:nvPr>
        </p:nvSpPr>
        <p:spPr/>
        <p:txBody>
          <a:bodyPr/>
          <a:lstStyle/>
          <a:p>
            <a:pPr eaLnBrk="1" hangingPunct="1"/>
            <a:r>
              <a:rPr lang="fr-FR" b="1" u="sng" dirty="0" err="1" smtClean="0"/>
              <a:t>Functional</a:t>
            </a:r>
            <a:r>
              <a:rPr lang="fr-FR" b="1" u="sng" dirty="0" smtClean="0"/>
              <a:t> </a:t>
            </a:r>
            <a:r>
              <a:rPr lang="fr-FR" b="1" u="sng" dirty="0" err="1" smtClean="0"/>
              <a:t>testing</a:t>
            </a:r>
            <a:r>
              <a:rPr lang="fr-FR" b="1" u="sng" dirty="0" smtClean="0"/>
              <a:t>  :</a:t>
            </a:r>
            <a:endParaRPr lang="fr-FR" u="sng" dirty="0" smtClean="0"/>
          </a:p>
          <a:p>
            <a:pPr lvl="1" eaLnBrk="1" hangingPunct="1"/>
            <a:r>
              <a:rPr lang="fr-FR" dirty="0" err="1" smtClean="0"/>
              <a:t>Functional</a:t>
            </a:r>
            <a:r>
              <a:rPr lang="fr-FR" dirty="0" smtClean="0"/>
              <a:t> tests are </a:t>
            </a:r>
            <a:r>
              <a:rPr lang="fr-FR" dirty="0" err="1" smtClean="0"/>
              <a:t>based</a:t>
            </a:r>
            <a:r>
              <a:rPr lang="fr-FR" dirty="0" smtClean="0"/>
              <a:t> on </a:t>
            </a:r>
            <a:r>
              <a:rPr lang="fr-FR" dirty="0" err="1" smtClean="0"/>
              <a:t>functions</a:t>
            </a:r>
            <a:r>
              <a:rPr lang="fr-FR" dirty="0" smtClean="0"/>
              <a:t> and </a:t>
            </a:r>
            <a:r>
              <a:rPr lang="fr-FR" dirty="0" err="1" smtClean="0"/>
              <a:t>features</a:t>
            </a:r>
            <a:r>
              <a:rPr lang="fr-FR" dirty="0" smtClean="0"/>
              <a:t> and </a:t>
            </a:r>
            <a:r>
              <a:rPr lang="fr-FR" dirty="0" err="1" smtClean="0"/>
              <a:t>may</a:t>
            </a:r>
            <a:r>
              <a:rPr lang="fr-FR" dirty="0" smtClean="0"/>
              <a:t> </a:t>
            </a:r>
            <a:r>
              <a:rPr lang="fr-FR" dirty="0" err="1" smtClean="0"/>
              <a:t>performed</a:t>
            </a:r>
            <a:r>
              <a:rPr lang="fr-FR" dirty="0" smtClean="0"/>
              <a:t> at all test </a:t>
            </a:r>
            <a:r>
              <a:rPr lang="fr-FR" dirty="0" err="1" smtClean="0"/>
              <a:t>levels</a:t>
            </a:r>
            <a:endParaRPr lang="fr-FR" dirty="0" smtClean="0"/>
          </a:p>
          <a:p>
            <a:pPr lvl="1" eaLnBrk="1" hangingPunct="1"/>
            <a:r>
              <a:rPr lang="fr-FR" dirty="0" smtClean="0"/>
              <a:t>It </a:t>
            </a:r>
            <a:r>
              <a:rPr lang="fr-FR" dirty="0" err="1" smtClean="0"/>
              <a:t>is</a:t>
            </a:r>
            <a:r>
              <a:rPr lang="fr-FR" dirty="0" smtClean="0"/>
              <a:t> </a:t>
            </a:r>
            <a:r>
              <a:rPr lang="fr-FR" dirty="0" err="1" smtClean="0"/>
              <a:t>testing</a:t>
            </a:r>
            <a:r>
              <a:rPr lang="fr-FR" dirty="0" smtClean="0"/>
              <a:t> of ‘</a:t>
            </a:r>
            <a:r>
              <a:rPr lang="fr-FR" dirty="0" err="1" smtClean="0"/>
              <a:t>What</a:t>
            </a:r>
            <a:r>
              <a:rPr lang="fr-FR" dirty="0" smtClean="0"/>
              <a:t>’ the system </a:t>
            </a:r>
            <a:r>
              <a:rPr lang="fr-FR" dirty="0" err="1" smtClean="0"/>
              <a:t>does</a:t>
            </a:r>
            <a:endParaRPr lang="fr-FR" dirty="0" smtClean="0"/>
          </a:p>
          <a:p>
            <a:pPr eaLnBrk="1" hangingPunct="1"/>
            <a:r>
              <a:rPr lang="fr-FR" b="1" u="sng" dirty="0" smtClean="0"/>
              <a:t>Non-</a:t>
            </a:r>
            <a:r>
              <a:rPr lang="fr-FR" b="1" u="sng" dirty="0" err="1" smtClean="0"/>
              <a:t>Functional</a:t>
            </a:r>
            <a:r>
              <a:rPr lang="fr-FR" b="1" u="sng" dirty="0" smtClean="0"/>
              <a:t> </a:t>
            </a:r>
            <a:r>
              <a:rPr lang="fr-FR" b="1" u="sng" dirty="0" err="1" smtClean="0"/>
              <a:t>testing</a:t>
            </a:r>
            <a:r>
              <a:rPr lang="fr-FR" b="1" u="sng" dirty="0" smtClean="0"/>
              <a:t>:</a:t>
            </a:r>
            <a:endParaRPr lang="fr-FR" u="sng" dirty="0" smtClean="0"/>
          </a:p>
          <a:p>
            <a:pPr lvl="1" eaLnBrk="1" hangingPunct="1"/>
            <a:r>
              <a:rPr lang="fr-FR" dirty="0" smtClean="0"/>
              <a:t>It </a:t>
            </a:r>
            <a:r>
              <a:rPr lang="fr-FR" dirty="0" err="1" smtClean="0"/>
              <a:t>includes</a:t>
            </a:r>
            <a:r>
              <a:rPr lang="fr-FR" dirty="0" smtClean="0"/>
              <a:t> but not </a:t>
            </a:r>
            <a:r>
              <a:rPr lang="fr-FR" dirty="0" err="1" smtClean="0"/>
              <a:t>limited</a:t>
            </a:r>
            <a:r>
              <a:rPr lang="fr-FR" dirty="0" smtClean="0"/>
              <a:t> to performance </a:t>
            </a:r>
            <a:r>
              <a:rPr lang="fr-FR" dirty="0" err="1" smtClean="0"/>
              <a:t>testing</a:t>
            </a:r>
            <a:r>
              <a:rPr lang="fr-FR" dirty="0" smtClean="0"/>
              <a:t>, </a:t>
            </a:r>
            <a:r>
              <a:rPr lang="fr-FR" dirty="0" err="1" smtClean="0"/>
              <a:t>load</a:t>
            </a:r>
            <a:r>
              <a:rPr lang="fr-FR" dirty="0" smtClean="0"/>
              <a:t> </a:t>
            </a:r>
            <a:r>
              <a:rPr lang="fr-FR" dirty="0" err="1" smtClean="0"/>
              <a:t>testing</a:t>
            </a:r>
            <a:r>
              <a:rPr lang="fr-FR" dirty="0" smtClean="0"/>
              <a:t>, stress </a:t>
            </a:r>
            <a:r>
              <a:rPr lang="fr-FR" dirty="0" err="1" smtClean="0"/>
              <a:t>testing</a:t>
            </a:r>
            <a:r>
              <a:rPr lang="fr-FR" dirty="0" smtClean="0"/>
              <a:t>, </a:t>
            </a:r>
            <a:r>
              <a:rPr lang="fr-FR" dirty="0" err="1" smtClean="0"/>
              <a:t>usability</a:t>
            </a:r>
            <a:r>
              <a:rPr lang="fr-FR" dirty="0" smtClean="0"/>
              <a:t> </a:t>
            </a:r>
            <a:r>
              <a:rPr lang="fr-FR" dirty="0" err="1" smtClean="0"/>
              <a:t>testing</a:t>
            </a:r>
            <a:r>
              <a:rPr lang="fr-FR" dirty="0" smtClean="0"/>
              <a:t> and </a:t>
            </a:r>
            <a:r>
              <a:rPr lang="fr-FR" dirty="0" err="1" smtClean="0"/>
              <a:t>maintenability</a:t>
            </a:r>
            <a:r>
              <a:rPr lang="fr-FR" dirty="0" smtClean="0"/>
              <a:t> </a:t>
            </a:r>
            <a:r>
              <a:rPr lang="fr-FR" dirty="0" err="1" smtClean="0"/>
              <a:t>testing</a:t>
            </a:r>
            <a:endParaRPr lang="fr-FR" dirty="0" smtClean="0"/>
          </a:p>
          <a:p>
            <a:pPr lvl="1" eaLnBrk="1" hangingPunct="1"/>
            <a:r>
              <a:rPr lang="fr-FR" dirty="0" smtClean="0"/>
              <a:t>It </a:t>
            </a:r>
            <a:r>
              <a:rPr lang="fr-FR" dirty="0" err="1" smtClean="0"/>
              <a:t>is</a:t>
            </a:r>
            <a:r>
              <a:rPr lang="fr-FR" dirty="0" smtClean="0"/>
              <a:t> </a:t>
            </a:r>
            <a:r>
              <a:rPr lang="fr-FR" dirty="0" err="1" smtClean="0"/>
              <a:t>testing</a:t>
            </a:r>
            <a:r>
              <a:rPr lang="fr-FR" dirty="0" smtClean="0"/>
              <a:t> of ‘How’ the system </a:t>
            </a:r>
            <a:r>
              <a:rPr lang="fr-FR" dirty="0" err="1" smtClean="0"/>
              <a:t>works</a:t>
            </a:r>
            <a:endParaRPr lang="fr-FR" dirty="0" smtClean="0"/>
          </a:p>
          <a:p>
            <a:pPr lvl="1" eaLnBrk="1" hangingPunct="1"/>
            <a:r>
              <a:rPr lang="fr-FR" dirty="0" smtClean="0"/>
              <a:t>It </a:t>
            </a:r>
            <a:r>
              <a:rPr lang="fr-FR" dirty="0" err="1" smtClean="0"/>
              <a:t>is</a:t>
            </a:r>
            <a:r>
              <a:rPr lang="fr-FR" dirty="0" smtClean="0"/>
              <a:t> </a:t>
            </a:r>
            <a:r>
              <a:rPr lang="fr-FR" dirty="0" err="1" smtClean="0"/>
              <a:t>testing</a:t>
            </a:r>
            <a:r>
              <a:rPr lang="fr-FR" dirty="0" smtClean="0"/>
              <a:t> the </a:t>
            </a:r>
            <a:r>
              <a:rPr lang="fr-FR" dirty="0" err="1" smtClean="0"/>
              <a:t>caracteristics</a:t>
            </a:r>
            <a:r>
              <a:rPr lang="fr-FR" dirty="0" smtClean="0"/>
              <a:t> of te system</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t>Agenda</a:t>
            </a:r>
          </a:p>
        </p:txBody>
      </p:sp>
      <p:sp>
        <p:nvSpPr>
          <p:cNvPr id="14338" name="Content Placeholder 2"/>
          <p:cNvSpPr>
            <a:spLocks noGrp="1"/>
          </p:cNvSpPr>
          <p:nvPr>
            <p:ph idx="1"/>
          </p:nvPr>
        </p:nvSpPr>
        <p:spPr/>
        <p:txBody>
          <a:bodyPr/>
          <a:lstStyle/>
          <a:p>
            <a:pPr eaLnBrk="1" hangingPunct="1"/>
            <a:r>
              <a:rPr lang="pt-BR" dirty="0" smtClean="0"/>
              <a:t>Chapter 1 : Fundamentals of testing</a:t>
            </a:r>
          </a:p>
          <a:p>
            <a:pPr eaLnBrk="1" hangingPunct="1"/>
            <a:r>
              <a:rPr lang="pt-BR" dirty="0" smtClean="0"/>
              <a:t>Chapter 2 : </a:t>
            </a:r>
            <a:r>
              <a:rPr lang="fr-FR" dirty="0" err="1" smtClean="0"/>
              <a:t>Testing</a:t>
            </a:r>
            <a:r>
              <a:rPr lang="fr-FR" dirty="0" smtClean="0"/>
              <a:t> </a:t>
            </a:r>
            <a:r>
              <a:rPr lang="fr-FR" dirty="0" err="1" smtClean="0"/>
              <a:t>throughout</a:t>
            </a:r>
            <a:r>
              <a:rPr lang="fr-FR" dirty="0" smtClean="0"/>
              <a:t> the software life cycle</a:t>
            </a:r>
          </a:p>
          <a:p>
            <a:pPr eaLnBrk="1" hangingPunct="1"/>
            <a:r>
              <a:rPr lang="fr-FR" dirty="0" err="1" smtClean="0"/>
              <a:t>Chapter</a:t>
            </a:r>
            <a:r>
              <a:rPr lang="fr-FR" dirty="0" smtClean="0"/>
              <a:t> 3 : </a:t>
            </a:r>
            <a:r>
              <a:rPr lang="fr-FR" dirty="0" err="1" smtClean="0"/>
              <a:t>Static</a:t>
            </a:r>
            <a:r>
              <a:rPr lang="fr-FR" dirty="0" smtClean="0"/>
              <a:t> techniques</a:t>
            </a:r>
          </a:p>
          <a:p>
            <a:pPr eaLnBrk="1" hangingPunct="1"/>
            <a:r>
              <a:rPr lang="fr-FR" dirty="0" err="1" smtClean="0"/>
              <a:t>Chapter</a:t>
            </a:r>
            <a:r>
              <a:rPr lang="fr-FR" dirty="0" smtClean="0"/>
              <a:t> 4 : Test design techniques</a:t>
            </a:r>
          </a:p>
          <a:p>
            <a:pPr eaLnBrk="1" hangingPunct="1"/>
            <a:r>
              <a:rPr lang="fr-FR" dirty="0" err="1" smtClean="0"/>
              <a:t>Chapter</a:t>
            </a:r>
            <a:r>
              <a:rPr lang="fr-FR" dirty="0" smtClean="0"/>
              <a:t> 5 : Test management</a:t>
            </a:r>
          </a:p>
          <a:p>
            <a:pPr eaLnBrk="1" hangingPunct="1"/>
            <a:r>
              <a:rPr lang="fr-FR" dirty="0" err="1" smtClean="0"/>
              <a:t>Chapter</a:t>
            </a:r>
            <a:r>
              <a:rPr lang="fr-FR" dirty="0" smtClean="0"/>
              <a:t> 6: </a:t>
            </a:r>
            <a:r>
              <a:rPr lang="fr-FR" dirty="0" err="1" smtClean="0"/>
              <a:t>Tool</a:t>
            </a:r>
            <a:r>
              <a:rPr lang="fr-FR" dirty="0" smtClean="0"/>
              <a:t> support for </a:t>
            </a:r>
            <a:r>
              <a:rPr lang="fr-FR" dirty="0" err="1" smtClean="0"/>
              <a:t>testing</a:t>
            </a:r>
            <a:endParaRPr lang="fr-FR" dirty="0" smtClean="0"/>
          </a:p>
          <a:p>
            <a:pPr eaLnBrk="1" hangingPunct="1"/>
            <a:r>
              <a:rPr lang="fr-FR" dirty="0" smtClean="0"/>
              <a:t>Exam</a:t>
            </a:r>
          </a:p>
          <a:p>
            <a:pPr eaLnBrk="1" hangingPunct="1"/>
            <a:endParaRPr lang="fr-FR" dirty="0" smtClean="0"/>
          </a:p>
          <a:p>
            <a:pPr eaLnBrk="1" hangingPunct="1"/>
            <a:endParaRPr lang="pt-BR" dirty="0"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dirty="0" smtClean="0"/>
              <a:t>2.3 Test types</a:t>
            </a:r>
          </a:p>
        </p:txBody>
      </p:sp>
      <p:sp>
        <p:nvSpPr>
          <p:cNvPr id="72706" name="Content Placeholder 2"/>
          <p:cNvSpPr>
            <a:spLocks noGrp="1"/>
          </p:cNvSpPr>
          <p:nvPr>
            <p:ph idx="1"/>
          </p:nvPr>
        </p:nvSpPr>
        <p:spPr/>
        <p:txBody>
          <a:bodyPr/>
          <a:lstStyle/>
          <a:p>
            <a:pPr eaLnBrk="1" hangingPunct="1"/>
            <a:r>
              <a:rPr lang="fr-FR" b="1" u="sng" dirty="0" smtClean="0"/>
              <a:t>Structural </a:t>
            </a:r>
            <a:r>
              <a:rPr lang="fr-FR" b="1" u="sng" dirty="0" err="1" smtClean="0"/>
              <a:t>testing</a:t>
            </a:r>
            <a:r>
              <a:rPr lang="fr-FR" b="1" u="sng" dirty="0" smtClean="0"/>
              <a:t> (white box) :</a:t>
            </a:r>
            <a:endParaRPr lang="fr-FR" u="sng" dirty="0" smtClean="0"/>
          </a:p>
          <a:p>
            <a:pPr lvl="1" eaLnBrk="1" hangingPunct="1"/>
            <a:r>
              <a:rPr lang="fr-FR" dirty="0" err="1" smtClean="0"/>
              <a:t>Used</a:t>
            </a:r>
            <a:r>
              <a:rPr lang="fr-FR" dirty="0" smtClean="0"/>
              <a:t> to mesure the </a:t>
            </a:r>
            <a:r>
              <a:rPr lang="fr-FR" dirty="0" err="1" smtClean="0"/>
              <a:t>thoroughness</a:t>
            </a:r>
            <a:r>
              <a:rPr lang="fr-FR" dirty="0" smtClean="0"/>
              <a:t> of </a:t>
            </a:r>
            <a:r>
              <a:rPr lang="fr-FR" dirty="0" err="1" smtClean="0"/>
              <a:t>testing</a:t>
            </a:r>
            <a:r>
              <a:rPr lang="fr-FR" dirty="0" smtClean="0"/>
              <a:t> </a:t>
            </a:r>
            <a:r>
              <a:rPr lang="fr-FR" dirty="0" err="1" smtClean="0"/>
              <a:t>through</a:t>
            </a:r>
            <a:r>
              <a:rPr lang="fr-FR" dirty="0" smtClean="0"/>
              <a:t> </a:t>
            </a:r>
            <a:r>
              <a:rPr lang="fr-FR" dirty="0" err="1" smtClean="0"/>
              <a:t>assessment</a:t>
            </a:r>
            <a:r>
              <a:rPr lang="fr-FR" dirty="0" smtClean="0"/>
              <a:t> of </a:t>
            </a:r>
            <a:r>
              <a:rPr lang="fr-FR" dirty="0" err="1" smtClean="0"/>
              <a:t>coverage</a:t>
            </a:r>
            <a:r>
              <a:rPr lang="fr-FR" dirty="0" smtClean="0"/>
              <a:t> of a type of structure</a:t>
            </a:r>
          </a:p>
          <a:p>
            <a:pPr lvl="1" eaLnBrk="1" hangingPunct="1"/>
            <a:r>
              <a:rPr lang="fr-FR" dirty="0" smtClean="0"/>
              <a:t>Structural </a:t>
            </a:r>
            <a:r>
              <a:rPr lang="fr-FR" dirty="0" err="1" smtClean="0"/>
              <a:t>testing</a:t>
            </a:r>
            <a:r>
              <a:rPr lang="fr-FR" dirty="0" smtClean="0"/>
              <a:t> </a:t>
            </a:r>
            <a:r>
              <a:rPr lang="fr-FR" dirty="0" err="1" smtClean="0"/>
              <a:t>mauy</a:t>
            </a:r>
            <a:r>
              <a:rPr lang="fr-FR" dirty="0" smtClean="0"/>
              <a:t> </a:t>
            </a:r>
            <a:r>
              <a:rPr lang="fr-FR" dirty="0" err="1" smtClean="0"/>
              <a:t>be</a:t>
            </a:r>
            <a:r>
              <a:rPr lang="fr-FR" dirty="0" smtClean="0"/>
              <a:t> </a:t>
            </a:r>
            <a:r>
              <a:rPr lang="fr-FR" dirty="0" err="1" smtClean="0"/>
              <a:t>performed</a:t>
            </a:r>
            <a:r>
              <a:rPr lang="fr-FR" dirty="0" smtClean="0"/>
              <a:t> at all test </a:t>
            </a:r>
            <a:r>
              <a:rPr lang="fr-FR" dirty="0" err="1" smtClean="0"/>
              <a:t>levels</a:t>
            </a:r>
            <a:r>
              <a:rPr lang="fr-FR" dirty="0" smtClean="0"/>
              <a:t> but </a:t>
            </a:r>
            <a:r>
              <a:rPr lang="fr-FR" dirty="0" err="1" smtClean="0"/>
              <a:t>espatially</a:t>
            </a:r>
            <a:r>
              <a:rPr lang="fr-FR" dirty="0" smtClean="0"/>
              <a:t> in </a:t>
            </a:r>
            <a:r>
              <a:rPr lang="fr-FR" dirty="0" err="1" smtClean="0"/>
              <a:t>componement</a:t>
            </a:r>
            <a:r>
              <a:rPr lang="fr-FR" dirty="0" smtClean="0"/>
              <a:t> </a:t>
            </a:r>
            <a:r>
              <a:rPr lang="fr-FR" dirty="0" err="1" smtClean="0"/>
              <a:t>testing</a:t>
            </a:r>
            <a:r>
              <a:rPr lang="fr-FR" dirty="0" smtClean="0"/>
              <a:t> and </a:t>
            </a:r>
            <a:r>
              <a:rPr lang="fr-FR" dirty="0" err="1" smtClean="0"/>
              <a:t>componement</a:t>
            </a:r>
            <a:r>
              <a:rPr lang="fr-FR" dirty="0" smtClean="0"/>
              <a:t> </a:t>
            </a:r>
            <a:r>
              <a:rPr lang="fr-FR" dirty="0" err="1" smtClean="0"/>
              <a:t>integration</a:t>
            </a:r>
            <a:r>
              <a:rPr lang="fr-FR" dirty="0" smtClean="0"/>
              <a:t> </a:t>
            </a:r>
            <a:r>
              <a:rPr lang="fr-FR" dirty="0" err="1" smtClean="0"/>
              <a:t>testing</a:t>
            </a:r>
            <a:endParaRPr lang="fr-FR" dirty="0" smtClean="0"/>
          </a:p>
          <a:p>
            <a:pPr eaLnBrk="1" hangingPunct="1"/>
            <a:r>
              <a:rPr lang="fr-FR" b="1" u="sng" dirty="0" err="1" smtClean="0"/>
              <a:t>Re-testing</a:t>
            </a:r>
            <a:r>
              <a:rPr lang="fr-FR" b="1" u="sng" dirty="0"/>
              <a:t> </a:t>
            </a:r>
            <a:r>
              <a:rPr lang="fr-FR" b="1" u="sng" dirty="0" smtClean="0"/>
              <a:t>(confirmation </a:t>
            </a:r>
            <a:r>
              <a:rPr lang="fr-FR" b="1" u="sng" dirty="0" err="1" smtClean="0"/>
              <a:t>testing</a:t>
            </a:r>
            <a:r>
              <a:rPr lang="fr-FR" b="1" u="sng" dirty="0" smtClean="0"/>
              <a:t>:</a:t>
            </a:r>
            <a:endParaRPr lang="fr-FR" u="sng" dirty="0"/>
          </a:p>
          <a:p>
            <a:pPr lvl="1" eaLnBrk="1" hangingPunct="1"/>
            <a:r>
              <a:rPr lang="fr-FR" dirty="0" smtClean="0"/>
              <a:t>To </a:t>
            </a:r>
            <a:r>
              <a:rPr lang="fr-FR" dirty="0" err="1" smtClean="0"/>
              <a:t>confirm</a:t>
            </a:r>
            <a:r>
              <a:rPr lang="fr-FR" dirty="0" smtClean="0"/>
              <a:t> </a:t>
            </a:r>
            <a:r>
              <a:rPr lang="fr-FR" dirty="0" err="1" smtClean="0"/>
              <a:t>that</a:t>
            </a:r>
            <a:r>
              <a:rPr lang="fr-FR" dirty="0" smtClean="0"/>
              <a:t> the original </a:t>
            </a:r>
            <a:r>
              <a:rPr lang="fr-FR" dirty="0" err="1" smtClean="0"/>
              <a:t>defect</a:t>
            </a:r>
            <a:r>
              <a:rPr lang="fr-FR" dirty="0" smtClean="0"/>
              <a:t> has been </a:t>
            </a:r>
            <a:r>
              <a:rPr lang="fr-FR" dirty="0" err="1" smtClean="0"/>
              <a:t>successfully</a:t>
            </a:r>
            <a:r>
              <a:rPr lang="fr-FR" dirty="0" smtClean="0"/>
              <a:t> </a:t>
            </a:r>
            <a:r>
              <a:rPr lang="fr-FR" dirty="0" err="1" smtClean="0"/>
              <a:t>removed</a:t>
            </a:r>
            <a:endParaRPr lang="fr-FR" dirty="0" smtClean="0"/>
          </a:p>
          <a:p>
            <a:pPr lvl="1" eaLnBrk="1" hangingPunct="1"/>
            <a:r>
              <a:rPr lang="fr-FR" dirty="0" err="1" smtClean="0"/>
              <a:t>Debugging</a:t>
            </a:r>
            <a:r>
              <a:rPr lang="fr-FR" dirty="0" smtClean="0"/>
              <a:t> (</a:t>
            </a:r>
            <a:r>
              <a:rPr lang="fr-FR" dirty="0" err="1" smtClean="0"/>
              <a:t>defect</a:t>
            </a:r>
            <a:r>
              <a:rPr lang="fr-FR" dirty="0" smtClean="0"/>
              <a:t> fixing) </a:t>
            </a:r>
            <a:r>
              <a:rPr lang="fr-FR" dirty="0" err="1" smtClean="0"/>
              <a:t>is</a:t>
            </a:r>
            <a:r>
              <a:rPr lang="fr-FR" dirty="0" smtClean="0"/>
              <a:t> a </a:t>
            </a:r>
            <a:r>
              <a:rPr lang="fr-FR" dirty="0" err="1" smtClean="0"/>
              <a:t>developement</a:t>
            </a:r>
            <a:r>
              <a:rPr lang="fr-FR" dirty="0" smtClean="0"/>
              <a:t> </a:t>
            </a:r>
            <a:r>
              <a:rPr lang="fr-FR" dirty="0" err="1" smtClean="0"/>
              <a:t>activity</a:t>
            </a:r>
            <a:r>
              <a:rPr lang="fr-FR" dirty="0" smtClean="0"/>
              <a:t> not </a:t>
            </a:r>
            <a:r>
              <a:rPr lang="fr-FR" dirty="0" err="1" smtClean="0"/>
              <a:t>testing</a:t>
            </a:r>
            <a:r>
              <a:rPr lang="fr-FR" dirty="0" smtClean="0"/>
              <a:t> </a:t>
            </a:r>
            <a:r>
              <a:rPr lang="fr-FR" dirty="0" err="1" smtClean="0"/>
              <a:t>activity</a:t>
            </a:r>
            <a:endParaRPr lang="fr-FR" dirty="0"/>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dirty="0" smtClean="0"/>
              <a:t>2.3 </a:t>
            </a:r>
            <a:r>
              <a:rPr lang="fr-FR" dirty="0"/>
              <a:t>Test types</a:t>
            </a:r>
            <a:endParaRPr lang="fr-FR" dirty="0" smtClean="0"/>
          </a:p>
        </p:txBody>
      </p:sp>
      <p:sp>
        <p:nvSpPr>
          <p:cNvPr id="73730" name="Content Placeholder 2"/>
          <p:cNvSpPr>
            <a:spLocks noGrp="1"/>
          </p:cNvSpPr>
          <p:nvPr>
            <p:ph idx="1"/>
          </p:nvPr>
        </p:nvSpPr>
        <p:spPr/>
        <p:txBody>
          <a:bodyPr/>
          <a:lstStyle/>
          <a:p>
            <a:pPr eaLnBrk="1" hangingPunct="1"/>
            <a:r>
              <a:rPr lang="fr-FR" b="1" u="sng" dirty="0" err="1" smtClean="0"/>
              <a:t>Regression</a:t>
            </a:r>
            <a:r>
              <a:rPr lang="fr-FR" b="1" u="sng" dirty="0" smtClean="0"/>
              <a:t> </a:t>
            </a:r>
            <a:r>
              <a:rPr lang="fr-FR" b="1" u="sng" dirty="0" err="1" smtClean="0"/>
              <a:t>testing</a:t>
            </a:r>
            <a:r>
              <a:rPr lang="fr-FR" b="1" u="sng" dirty="0" smtClean="0"/>
              <a:t> :</a:t>
            </a:r>
            <a:endParaRPr lang="fr-FR" u="sng" dirty="0" smtClean="0"/>
          </a:p>
          <a:p>
            <a:pPr lvl="1" eaLnBrk="1" hangingPunct="1"/>
            <a:r>
              <a:rPr lang="fr-FR" dirty="0" smtClean="0"/>
              <a:t>It </a:t>
            </a:r>
            <a:r>
              <a:rPr lang="fr-FR" dirty="0" err="1" smtClean="0"/>
              <a:t>is</a:t>
            </a:r>
            <a:r>
              <a:rPr lang="fr-FR" dirty="0" smtClean="0"/>
              <a:t> the </a:t>
            </a:r>
            <a:r>
              <a:rPr lang="fr-FR" dirty="0" err="1" smtClean="0"/>
              <a:t>repeated</a:t>
            </a:r>
            <a:r>
              <a:rPr lang="fr-FR" dirty="0" smtClean="0"/>
              <a:t> </a:t>
            </a:r>
            <a:r>
              <a:rPr lang="fr-FR" dirty="0" err="1" smtClean="0"/>
              <a:t>testing</a:t>
            </a:r>
            <a:r>
              <a:rPr lang="fr-FR" dirty="0" smtClean="0"/>
              <a:t> of an </a:t>
            </a:r>
            <a:r>
              <a:rPr lang="fr-FR" dirty="0" err="1" smtClean="0"/>
              <a:t>already</a:t>
            </a:r>
            <a:r>
              <a:rPr lang="fr-FR" dirty="0" smtClean="0"/>
              <a:t> </a:t>
            </a:r>
            <a:r>
              <a:rPr lang="fr-FR" dirty="0" err="1" smtClean="0"/>
              <a:t>tested</a:t>
            </a:r>
            <a:r>
              <a:rPr lang="fr-FR" dirty="0" smtClean="0"/>
              <a:t> program, </a:t>
            </a:r>
            <a:r>
              <a:rPr lang="fr-FR" dirty="0" err="1" smtClean="0"/>
              <a:t>after</a:t>
            </a:r>
            <a:r>
              <a:rPr lang="fr-FR" dirty="0" smtClean="0"/>
              <a:t> the modification to </a:t>
            </a:r>
            <a:r>
              <a:rPr lang="fr-FR" dirty="0" err="1" smtClean="0"/>
              <a:t>discover</a:t>
            </a:r>
            <a:r>
              <a:rPr lang="fr-FR" dirty="0" smtClean="0"/>
              <a:t> </a:t>
            </a:r>
            <a:r>
              <a:rPr lang="fr-FR" dirty="0" err="1" smtClean="0"/>
              <a:t>any</a:t>
            </a:r>
            <a:r>
              <a:rPr lang="fr-FR" dirty="0" smtClean="0"/>
              <a:t> </a:t>
            </a:r>
            <a:r>
              <a:rPr lang="fr-FR" dirty="0" err="1" smtClean="0"/>
              <a:t>defect</a:t>
            </a:r>
            <a:r>
              <a:rPr lang="fr-FR" dirty="0" smtClean="0"/>
              <a:t> </a:t>
            </a:r>
            <a:r>
              <a:rPr lang="fr-FR" dirty="0" err="1" smtClean="0"/>
              <a:t>introduced</a:t>
            </a:r>
            <a:r>
              <a:rPr lang="fr-FR" dirty="0" smtClean="0"/>
              <a:t> or </a:t>
            </a:r>
            <a:r>
              <a:rPr lang="fr-FR" dirty="0" err="1" smtClean="0"/>
              <a:t>uncovered</a:t>
            </a:r>
            <a:r>
              <a:rPr lang="fr-FR" dirty="0" smtClean="0"/>
              <a:t> as a </a:t>
            </a:r>
            <a:r>
              <a:rPr lang="fr-FR" dirty="0" err="1" smtClean="0"/>
              <a:t>result</a:t>
            </a:r>
            <a:r>
              <a:rPr lang="fr-FR" dirty="0" smtClean="0"/>
              <a:t> of the change(s).</a:t>
            </a:r>
          </a:p>
          <a:p>
            <a:pPr lvl="1" eaLnBrk="1" hangingPunct="1"/>
            <a:r>
              <a:rPr lang="fr-FR" dirty="0" smtClean="0"/>
              <a:t>It </a:t>
            </a:r>
            <a:r>
              <a:rPr lang="fr-FR" dirty="0" err="1" smtClean="0"/>
              <a:t>may</a:t>
            </a:r>
            <a:r>
              <a:rPr lang="fr-FR" dirty="0" smtClean="0"/>
              <a:t> </a:t>
            </a:r>
            <a:r>
              <a:rPr lang="fr-FR" dirty="0" err="1" smtClean="0"/>
              <a:t>performed</a:t>
            </a:r>
            <a:r>
              <a:rPr lang="fr-FR" dirty="0" smtClean="0"/>
              <a:t> at all test </a:t>
            </a:r>
            <a:r>
              <a:rPr lang="fr-FR" dirty="0" err="1" smtClean="0"/>
              <a:t>levels</a:t>
            </a:r>
            <a:r>
              <a:rPr lang="fr-FR" dirty="0" smtClean="0"/>
              <a:t> and </a:t>
            </a:r>
            <a:r>
              <a:rPr lang="fr-FR" dirty="0" err="1" smtClean="0"/>
              <a:t>applies</a:t>
            </a:r>
            <a:r>
              <a:rPr lang="fr-FR" dirty="0" smtClean="0"/>
              <a:t> to </a:t>
            </a:r>
            <a:r>
              <a:rPr lang="fr-FR" dirty="0" err="1" smtClean="0"/>
              <a:t>functional</a:t>
            </a:r>
            <a:r>
              <a:rPr lang="fr-FR" dirty="0" smtClean="0"/>
              <a:t>, non-</a:t>
            </a:r>
            <a:r>
              <a:rPr lang="fr-FR" dirty="0" err="1" smtClean="0"/>
              <a:t>functional</a:t>
            </a:r>
            <a:r>
              <a:rPr lang="fr-FR" dirty="0" smtClean="0"/>
              <a:t> and structural </a:t>
            </a:r>
            <a:r>
              <a:rPr lang="fr-FR" dirty="0" err="1" smtClean="0"/>
              <a:t>testing</a:t>
            </a:r>
            <a:endParaRPr lang="fr-FR" dirty="0" smtClean="0"/>
          </a:p>
          <a:p>
            <a:pPr lvl="1" eaLnBrk="1" hangingPunct="1"/>
            <a:r>
              <a:rPr lang="fr-FR" dirty="0" err="1" smtClean="0"/>
              <a:t>Regression</a:t>
            </a:r>
            <a:r>
              <a:rPr lang="fr-FR" dirty="0" smtClean="0"/>
              <a:t> tests are </a:t>
            </a:r>
            <a:r>
              <a:rPr lang="fr-FR" dirty="0" err="1" smtClean="0"/>
              <a:t>run</a:t>
            </a:r>
            <a:r>
              <a:rPr lang="fr-FR" dirty="0" smtClean="0"/>
              <a:t> </a:t>
            </a:r>
            <a:r>
              <a:rPr lang="fr-FR" dirty="0" err="1" smtClean="0"/>
              <a:t>many</a:t>
            </a:r>
            <a:r>
              <a:rPr lang="fr-FR" dirty="0" smtClean="0"/>
              <a:t> </a:t>
            </a:r>
            <a:r>
              <a:rPr lang="fr-FR" dirty="0" err="1" smtClean="0"/>
              <a:t>timeq</a:t>
            </a:r>
            <a:r>
              <a:rPr lang="fr-FR" dirty="0" smtClean="0"/>
              <a:t> and </a:t>
            </a:r>
            <a:r>
              <a:rPr lang="fr-FR" dirty="0" err="1" smtClean="0"/>
              <a:t>generally</a:t>
            </a:r>
            <a:r>
              <a:rPr lang="fr-FR" dirty="0" smtClean="0"/>
              <a:t> </a:t>
            </a:r>
            <a:r>
              <a:rPr lang="fr-FR" dirty="0" err="1" smtClean="0"/>
              <a:t>envolve</a:t>
            </a:r>
            <a:r>
              <a:rPr lang="fr-FR" dirty="0" smtClean="0"/>
              <a:t> </a:t>
            </a:r>
            <a:r>
              <a:rPr lang="fr-FR" dirty="0" err="1" smtClean="0"/>
              <a:t>slowly</a:t>
            </a:r>
            <a:r>
              <a:rPr lang="fr-FR" dirty="0" smtClean="0"/>
              <a:t>. It </a:t>
            </a:r>
            <a:r>
              <a:rPr lang="fr-FR" dirty="0" err="1" smtClean="0"/>
              <a:t>is</a:t>
            </a:r>
            <a:r>
              <a:rPr lang="fr-FR" dirty="0" smtClean="0"/>
              <a:t> a </a:t>
            </a:r>
            <a:r>
              <a:rPr lang="fr-FR" dirty="0" err="1" smtClean="0"/>
              <a:t>strong</a:t>
            </a:r>
            <a:r>
              <a:rPr lang="fr-FR" dirty="0" smtClean="0"/>
              <a:t> candidate for automation</a:t>
            </a:r>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dirty="0" smtClean="0"/>
              <a:t>2.3 </a:t>
            </a:r>
            <a:r>
              <a:rPr lang="fr-FR" dirty="0"/>
              <a:t>Test types</a:t>
            </a:r>
            <a:endParaRPr lang="fr-FR" dirty="0" smtClean="0"/>
          </a:p>
        </p:txBody>
      </p:sp>
      <p:sp>
        <p:nvSpPr>
          <p:cNvPr id="74754" name="Content Placeholder 2"/>
          <p:cNvSpPr>
            <a:spLocks noGrp="1"/>
          </p:cNvSpPr>
          <p:nvPr>
            <p:ph idx="1"/>
          </p:nvPr>
        </p:nvSpPr>
        <p:spPr/>
        <p:txBody>
          <a:bodyPr/>
          <a:lstStyle/>
          <a:p>
            <a:pPr eaLnBrk="1" hangingPunct="1"/>
            <a:r>
              <a:rPr lang="fr-FR" b="1" u="sng" dirty="0" smtClean="0"/>
              <a:t>Maintenance </a:t>
            </a:r>
            <a:r>
              <a:rPr lang="fr-FR" b="1" u="sng" dirty="0" err="1" smtClean="0"/>
              <a:t>testing</a:t>
            </a:r>
            <a:r>
              <a:rPr lang="fr-FR" b="1" u="sng" dirty="0" smtClean="0"/>
              <a:t> :</a:t>
            </a:r>
            <a:endParaRPr lang="fr-FR" u="sng" dirty="0" smtClean="0"/>
          </a:p>
          <a:p>
            <a:pPr lvl="1" eaLnBrk="1" hangingPunct="1"/>
            <a:r>
              <a:rPr lang="fr-FR" dirty="0" smtClean="0"/>
              <a:t>It </a:t>
            </a:r>
            <a:r>
              <a:rPr lang="fr-FR" dirty="0" err="1" smtClean="0"/>
              <a:t>is</a:t>
            </a:r>
            <a:r>
              <a:rPr lang="fr-FR" dirty="0" smtClean="0"/>
              <a:t> </a:t>
            </a:r>
            <a:r>
              <a:rPr lang="fr-FR" dirty="0" err="1" smtClean="0"/>
              <a:t>performed</a:t>
            </a:r>
            <a:r>
              <a:rPr lang="fr-FR" dirty="0" smtClean="0"/>
              <a:t> on a </a:t>
            </a:r>
            <a:r>
              <a:rPr lang="fr-FR" dirty="0" err="1" smtClean="0"/>
              <a:t>deployed</a:t>
            </a:r>
            <a:r>
              <a:rPr lang="fr-FR" dirty="0" smtClean="0"/>
              <a:t> system due to a change or </a:t>
            </a:r>
            <a:r>
              <a:rPr lang="fr-FR" dirty="0" err="1" smtClean="0"/>
              <a:t>extention</a:t>
            </a:r>
            <a:r>
              <a:rPr lang="fr-FR" dirty="0" smtClean="0"/>
              <a:t> of the system or </a:t>
            </a:r>
            <a:r>
              <a:rPr lang="fr-FR" dirty="0" err="1" smtClean="0"/>
              <a:t>its</a:t>
            </a:r>
            <a:r>
              <a:rPr lang="fr-FR" dirty="0" smtClean="0"/>
              <a:t> </a:t>
            </a:r>
            <a:r>
              <a:rPr lang="fr-FR" dirty="0" err="1" smtClean="0"/>
              <a:t>environement</a:t>
            </a:r>
            <a:endParaRPr lang="fr-FR" dirty="0" smtClean="0"/>
          </a:p>
          <a:p>
            <a:pPr lvl="1" eaLnBrk="1" hangingPunct="1"/>
            <a:r>
              <a:rPr lang="fr-FR" dirty="0" err="1" smtClean="0"/>
              <a:t>Usually</a:t>
            </a:r>
            <a:r>
              <a:rPr lang="fr-FR" dirty="0" smtClean="0"/>
              <a:t> maintenance </a:t>
            </a:r>
            <a:r>
              <a:rPr lang="fr-FR" dirty="0" err="1" smtClean="0"/>
              <a:t>testing</a:t>
            </a:r>
            <a:r>
              <a:rPr lang="fr-FR" dirty="0" smtClean="0"/>
              <a:t> </a:t>
            </a:r>
            <a:r>
              <a:rPr lang="fr-FR" dirty="0" err="1" smtClean="0"/>
              <a:t>will</a:t>
            </a:r>
            <a:r>
              <a:rPr lang="fr-FR" dirty="0" smtClean="0"/>
              <a:t> </a:t>
            </a:r>
            <a:r>
              <a:rPr lang="fr-FR" dirty="0" err="1" smtClean="0"/>
              <a:t>consist</a:t>
            </a:r>
            <a:r>
              <a:rPr lang="fr-FR" dirty="0" smtClean="0"/>
              <a:t> of </a:t>
            </a:r>
            <a:r>
              <a:rPr lang="fr-FR" dirty="0" err="1" smtClean="0"/>
              <a:t>two</a:t>
            </a:r>
            <a:r>
              <a:rPr lang="fr-FR" dirty="0" smtClean="0"/>
              <a:t> parts:</a:t>
            </a:r>
          </a:p>
          <a:p>
            <a:pPr lvl="2" eaLnBrk="1" hangingPunct="1"/>
            <a:r>
              <a:rPr lang="fr-FR" dirty="0" err="1" smtClean="0"/>
              <a:t>Testing</a:t>
            </a:r>
            <a:r>
              <a:rPr lang="fr-FR" dirty="0" smtClean="0"/>
              <a:t> the changes</a:t>
            </a:r>
          </a:p>
          <a:p>
            <a:pPr lvl="2" eaLnBrk="1" hangingPunct="1"/>
            <a:r>
              <a:rPr lang="fr-FR" dirty="0" err="1" smtClean="0"/>
              <a:t>Regression</a:t>
            </a:r>
            <a:r>
              <a:rPr lang="fr-FR" dirty="0" smtClean="0"/>
              <a:t> tests to show </a:t>
            </a:r>
            <a:r>
              <a:rPr lang="fr-FR" dirty="0" err="1" smtClean="0"/>
              <a:t>that</a:t>
            </a:r>
            <a:r>
              <a:rPr lang="fr-FR" dirty="0" smtClean="0"/>
              <a:t> the </a:t>
            </a:r>
            <a:r>
              <a:rPr lang="fr-FR" dirty="0" err="1" smtClean="0"/>
              <a:t>rest</a:t>
            </a:r>
            <a:r>
              <a:rPr lang="fr-FR" dirty="0" smtClean="0"/>
              <a:t> of the system has not been </a:t>
            </a:r>
            <a:r>
              <a:rPr lang="fr-FR" dirty="0" err="1" smtClean="0"/>
              <a:t>affected</a:t>
            </a:r>
            <a:r>
              <a:rPr lang="fr-FR" dirty="0" smtClean="0"/>
              <a:t> by the maintenance </a:t>
            </a:r>
            <a:r>
              <a:rPr lang="fr-FR" dirty="0" err="1" smtClean="0"/>
              <a:t>work</a:t>
            </a:r>
            <a:endParaRPr lang="fr-FR" dirty="0" smtClean="0"/>
          </a:p>
          <a:p>
            <a:pPr lvl="1" eaLnBrk="1" hangingPunct="1"/>
            <a:r>
              <a:rPr lang="fr-FR" dirty="0" smtClean="0"/>
              <a:t>A major and important </a:t>
            </a:r>
            <a:r>
              <a:rPr lang="fr-FR" dirty="0" err="1" smtClean="0"/>
              <a:t>activity</a:t>
            </a:r>
            <a:r>
              <a:rPr lang="fr-FR" dirty="0" smtClean="0"/>
              <a:t> </a:t>
            </a:r>
            <a:r>
              <a:rPr lang="fr-FR" dirty="0" err="1" smtClean="0"/>
              <a:t>within</a:t>
            </a:r>
            <a:r>
              <a:rPr lang="fr-FR" dirty="0" smtClean="0"/>
              <a:t> maintenance </a:t>
            </a:r>
            <a:r>
              <a:rPr lang="fr-FR" dirty="0" err="1" smtClean="0"/>
              <a:t>testing</a:t>
            </a:r>
            <a:r>
              <a:rPr lang="fr-FR" dirty="0" smtClean="0"/>
              <a:t> </a:t>
            </a:r>
            <a:r>
              <a:rPr lang="fr-FR" dirty="0" err="1" smtClean="0"/>
              <a:t>is</a:t>
            </a:r>
            <a:r>
              <a:rPr lang="fr-FR" dirty="0" smtClean="0"/>
              <a:t> impact </a:t>
            </a:r>
            <a:r>
              <a:rPr lang="fr-FR" dirty="0" err="1" smtClean="0"/>
              <a:t>analysis</a:t>
            </a:r>
            <a:endParaRPr lang="fr-FR" dirty="0"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dirty="0" err="1" smtClean="0"/>
              <a:t>Chapter</a:t>
            </a:r>
            <a:r>
              <a:rPr lang="fr-FR" dirty="0" smtClean="0"/>
              <a:t> 3 : </a:t>
            </a:r>
            <a:r>
              <a:rPr lang="fr-FR" dirty="0" err="1" smtClean="0"/>
              <a:t>Static</a:t>
            </a:r>
            <a:r>
              <a:rPr lang="fr-FR" dirty="0" smtClean="0"/>
              <a:t> techniques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53</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dirty="0" err="1" smtClean="0"/>
              <a:t>Chapter</a:t>
            </a:r>
            <a:r>
              <a:rPr lang="fr-FR" dirty="0" smtClean="0"/>
              <a:t> 3 : </a:t>
            </a:r>
            <a:r>
              <a:rPr lang="fr-FR" dirty="0" err="1"/>
              <a:t>Static</a:t>
            </a:r>
            <a:r>
              <a:rPr lang="fr-FR" dirty="0"/>
              <a:t> techniques</a:t>
            </a:r>
            <a:endParaRPr lang="fr-FR" dirty="0" smtClean="0"/>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dirty="0" smtClean="0"/>
              <a:t>Static testing</a:t>
            </a:r>
          </a:p>
          <a:p>
            <a:pPr marL="358775" lvl="2" eaLnBrk="1" hangingPunct="1">
              <a:buFont typeface="Arial" charset="0"/>
              <a:buChar char="»"/>
            </a:pPr>
            <a:endParaRPr lang="en-US" dirty="0" smtClean="0"/>
          </a:p>
          <a:p>
            <a:pPr marL="358775" lvl="2" eaLnBrk="1" hangingPunct="1">
              <a:buFont typeface="Arial" charset="0"/>
              <a:buChar char="»"/>
            </a:pPr>
            <a:r>
              <a:rPr lang="en-US" dirty="0" smtClean="0"/>
              <a:t>Review process</a:t>
            </a:r>
          </a:p>
          <a:p>
            <a:pPr marL="358775" lvl="2" eaLnBrk="1" hangingPunct="1">
              <a:buFont typeface="Arial" charset="0"/>
              <a:buChar char="»"/>
            </a:pPr>
            <a:endParaRPr lang="en-US" dirty="0" smtClean="0"/>
          </a:p>
          <a:p>
            <a:pPr marL="358775" lvl="2" eaLnBrk="1" hangingPunct="1">
              <a:buFont typeface="Arial" charset="0"/>
              <a:buChar char="»"/>
            </a:pPr>
            <a:r>
              <a:rPr lang="en-US" dirty="0" smtClean="0"/>
              <a:t>Static analysis by tools</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54</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dirty="0" smtClean="0"/>
              <a:t>3.1 Test techniques</a:t>
            </a:r>
            <a:endParaRPr lang="en-US" sz="24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693402014"/>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55</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dirty="0" smtClean="0"/>
              <a:t>3.1 </a:t>
            </a:r>
            <a:r>
              <a:rPr lang="fr-FR" sz="2400" dirty="0" err="1" smtClean="0"/>
              <a:t>Static</a:t>
            </a:r>
            <a:r>
              <a:rPr lang="fr-FR" sz="2400" dirty="0" smtClean="0"/>
              <a:t> techniques and </a:t>
            </a:r>
            <a:r>
              <a:rPr lang="fr-FR" sz="2400" dirty="0" err="1" smtClean="0"/>
              <a:t>testing</a:t>
            </a:r>
            <a:r>
              <a:rPr lang="fr-FR" sz="2400" dirty="0" smtClean="0"/>
              <a:t> </a:t>
            </a:r>
            <a:r>
              <a:rPr lang="fr-FR" sz="2400" dirty="0" err="1" smtClean="0"/>
              <a:t>process</a:t>
            </a:r>
            <a:endParaRPr lang="en-US" sz="2400" dirty="0" smtClean="0"/>
          </a:p>
        </p:txBody>
      </p:sp>
      <p:sp>
        <p:nvSpPr>
          <p:cNvPr id="79874" name="Content Placeholder 2"/>
          <p:cNvSpPr>
            <a:spLocks noGrp="1"/>
          </p:cNvSpPr>
          <p:nvPr>
            <p:ph idx="1"/>
          </p:nvPr>
        </p:nvSpPr>
        <p:spPr/>
        <p:txBody>
          <a:bodyPr/>
          <a:lstStyle/>
          <a:p>
            <a:pPr eaLnBrk="1" hangingPunct="1"/>
            <a:endParaRPr lang="en-US" sz="1800" dirty="0" smtClean="0"/>
          </a:p>
          <a:p>
            <a:pPr eaLnBrk="1" hangingPunct="1"/>
            <a:r>
              <a:rPr lang="en-US" sz="1800" dirty="0" smtClean="0"/>
              <a:t>The </a:t>
            </a:r>
            <a:r>
              <a:rPr lang="en-US" sz="1800" dirty="0"/>
              <a:t>Static Testing Techniques are based on the manual examination (reviews ) </a:t>
            </a:r>
            <a:r>
              <a:rPr lang="en-US" sz="1800" dirty="0" smtClean="0"/>
              <a:t>or the </a:t>
            </a:r>
            <a:r>
              <a:rPr lang="en-US" sz="1800" dirty="0"/>
              <a:t>code analysis ( static analysis ) of project documentation without running the </a:t>
            </a:r>
            <a:r>
              <a:rPr lang="en-US" sz="1800" dirty="0" smtClean="0"/>
              <a:t>code</a:t>
            </a:r>
            <a:endParaRPr lang="fr-FR" sz="1800" dirty="0" smtClean="0"/>
          </a:p>
          <a:p>
            <a:pPr eaLnBrk="1" hangingPunct="1"/>
            <a:r>
              <a:rPr lang="en-US" sz="1800" dirty="0"/>
              <a:t>All software product can be reviewed , including requirements specifications, design specifications, code, test plans, test specifications, test cases, test scripts , user guides or web </a:t>
            </a:r>
            <a:r>
              <a:rPr lang="en-US" sz="1800" dirty="0" smtClean="0"/>
              <a:t>pages</a:t>
            </a:r>
          </a:p>
          <a:p>
            <a:pPr eaLnBrk="1" hangingPunct="1"/>
            <a:r>
              <a:rPr lang="en-US" sz="1800" dirty="0"/>
              <a:t>A review could be done entirely manually or by using the support </a:t>
            </a:r>
            <a:r>
              <a:rPr lang="en-US" sz="1800" dirty="0" smtClean="0"/>
              <a:t>tools</a:t>
            </a:r>
          </a:p>
          <a:p>
            <a:pPr eaLnBrk="1" hangingPunct="1"/>
            <a:r>
              <a:rPr lang="en-US" sz="1800" dirty="0"/>
              <a:t>static techniques find causes of defects , the dynamic tests are failures </a:t>
            </a:r>
            <a:r>
              <a:rPr lang="en-US" sz="1800" dirty="0" smtClean="0"/>
              <a:t>themselves</a:t>
            </a:r>
            <a:endParaRPr lang="en-US" sz="1800" dirty="0"/>
          </a:p>
          <a:p>
            <a:pPr eaLnBrk="1" hangingPunct="1"/>
            <a:endParaRPr lang="fr-FR" sz="1800" dirty="0" smtClean="0"/>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81922" name="Content Placeholder 2"/>
          <p:cNvSpPr>
            <a:spLocks noGrp="1"/>
          </p:cNvSpPr>
          <p:nvPr>
            <p:ph idx="1"/>
          </p:nvPr>
        </p:nvSpPr>
        <p:spPr/>
        <p:txBody>
          <a:bodyPr/>
          <a:lstStyle/>
          <a:p>
            <a:pPr eaLnBrk="1" hangingPunct="1"/>
            <a:r>
              <a:rPr lang="fr-FR" b="1" dirty="0" err="1" smtClean="0"/>
              <a:t>Review</a:t>
            </a:r>
            <a:r>
              <a:rPr lang="fr-FR" b="1" dirty="0" smtClean="0"/>
              <a:t> phases</a:t>
            </a:r>
          </a:p>
          <a:p>
            <a:pPr eaLnBrk="1" hangingPunct="1"/>
            <a:r>
              <a:rPr lang="fr-FR" sz="1800" dirty="0" smtClean="0"/>
              <a:t>Planning:</a:t>
            </a:r>
          </a:p>
          <a:p>
            <a:pPr lvl="1" eaLnBrk="1" hangingPunct="1"/>
            <a:r>
              <a:rPr lang="en-US" sz="1600" dirty="0"/>
              <a:t>Define the review criteria , entry and exit criteria for more formal review types and select the part of the documents to be reviewed </a:t>
            </a:r>
            <a:endParaRPr lang="en-US" sz="1600" dirty="0" smtClean="0"/>
          </a:p>
          <a:p>
            <a:pPr lvl="1" eaLnBrk="1" hangingPunct="1"/>
            <a:r>
              <a:rPr lang="fr-FR" sz="1600" dirty="0" err="1" smtClean="0"/>
              <a:t>Selecting</a:t>
            </a:r>
            <a:r>
              <a:rPr lang="fr-FR" sz="1600" dirty="0" smtClean="0"/>
              <a:t> the personnel and </a:t>
            </a:r>
            <a:r>
              <a:rPr lang="fr-FR" sz="1600" dirty="0" err="1" smtClean="0"/>
              <a:t>allocating</a:t>
            </a:r>
            <a:r>
              <a:rPr lang="fr-FR" sz="1600" dirty="0" smtClean="0"/>
              <a:t> </a:t>
            </a:r>
            <a:r>
              <a:rPr lang="fr-FR" sz="1600" dirty="0" err="1" smtClean="0"/>
              <a:t>roles</a:t>
            </a:r>
            <a:endParaRPr lang="fr-FR" sz="1600" dirty="0" smtClean="0"/>
          </a:p>
          <a:p>
            <a:pPr eaLnBrk="1" hangingPunct="1"/>
            <a:r>
              <a:rPr lang="fr-FR" sz="1800" dirty="0" smtClean="0"/>
              <a:t>Kick-off:</a:t>
            </a:r>
          </a:p>
          <a:p>
            <a:pPr lvl="1" eaLnBrk="1" hangingPunct="1"/>
            <a:r>
              <a:rPr lang="en-US" sz="1600" dirty="0"/>
              <a:t>Distribute documents and explain the objectives, process ... </a:t>
            </a:r>
            <a:endParaRPr lang="en-US" sz="1600" dirty="0" smtClean="0"/>
          </a:p>
          <a:p>
            <a:pPr eaLnBrk="1" hangingPunct="1"/>
            <a:r>
              <a:rPr lang="fr-FR" sz="1800" dirty="0" err="1" smtClean="0"/>
              <a:t>Individual</a:t>
            </a:r>
            <a:r>
              <a:rPr lang="fr-FR" sz="1800" dirty="0" smtClean="0"/>
              <a:t> </a:t>
            </a:r>
            <a:r>
              <a:rPr lang="fr-FR" sz="1800" dirty="0" err="1" smtClean="0"/>
              <a:t>preparation</a:t>
            </a:r>
            <a:r>
              <a:rPr lang="fr-FR" sz="1800" dirty="0" smtClean="0"/>
              <a:t>:</a:t>
            </a:r>
            <a:endParaRPr lang="fr-FR" sz="1800" dirty="0"/>
          </a:p>
          <a:p>
            <a:pPr lvl="1" eaLnBrk="1" hangingPunct="1"/>
            <a:r>
              <a:rPr lang="en-US" sz="1600" dirty="0"/>
              <a:t>Review documents, writing of potential defects , questions and comments </a:t>
            </a:r>
            <a:r>
              <a:rPr lang="en-US" sz="1600" dirty="0" smtClean="0"/>
              <a:t>…</a:t>
            </a:r>
            <a:endParaRPr lang="fr-FR" sz="1600" dirty="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dirty="0"/>
              <a:t>3.2 </a:t>
            </a:r>
            <a:r>
              <a:rPr lang="fr-FR" sz="2400" dirty="0" err="1"/>
              <a:t>Review</a:t>
            </a:r>
            <a:r>
              <a:rPr lang="fr-FR" sz="2400" dirty="0"/>
              <a:t> </a:t>
            </a:r>
            <a:r>
              <a:rPr lang="fr-FR" sz="2400" dirty="0" err="1"/>
              <a:t>process</a:t>
            </a:r>
            <a:endParaRPr lang="en-US" sz="2400" dirty="0" smtClean="0"/>
          </a:p>
        </p:txBody>
      </p:sp>
      <p:sp>
        <p:nvSpPr>
          <p:cNvPr id="83970" name="Content Placeholder 2"/>
          <p:cNvSpPr>
            <a:spLocks noGrp="1"/>
          </p:cNvSpPr>
          <p:nvPr>
            <p:ph idx="1"/>
          </p:nvPr>
        </p:nvSpPr>
        <p:spPr/>
        <p:txBody>
          <a:bodyPr/>
          <a:lstStyle/>
          <a:p>
            <a:pPr eaLnBrk="1" hangingPunct="1"/>
            <a:r>
              <a:rPr lang="fr-FR" sz="1800" dirty="0" err="1" smtClean="0"/>
              <a:t>Examination</a:t>
            </a:r>
            <a:r>
              <a:rPr lang="fr-FR" sz="1800" dirty="0" smtClean="0"/>
              <a:t>/</a:t>
            </a:r>
            <a:r>
              <a:rPr lang="fr-FR" sz="1800" dirty="0" err="1" smtClean="0"/>
              <a:t>evaluation</a:t>
            </a:r>
            <a:r>
              <a:rPr lang="fr-FR" sz="1800" dirty="0" smtClean="0"/>
              <a:t>/</a:t>
            </a:r>
            <a:r>
              <a:rPr lang="fr-FR" sz="1800" dirty="0" err="1" smtClean="0"/>
              <a:t>recording</a:t>
            </a:r>
            <a:r>
              <a:rPr lang="fr-FR" sz="1800" dirty="0" smtClean="0"/>
              <a:t> of </a:t>
            </a:r>
            <a:r>
              <a:rPr lang="fr-FR" sz="1800" dirty="0" err="1" smtClean="0"/>
              <a:t>result</a:t>
            </a:r>
            <a:endParaRPr lang="fr-FR" sz="1800" dirty="0" smtClean="0"/>
          </a:p>
          <a:p>
            <a:pPr lvl="1" eaLnBrk="1" hangingPunct="1"/>
            <a:r>
              <a:rPr lang="en-US" sz="1600" dirty="0"/>
              <a:t>Discuss or record , with documented results or minutes ( for more formal review types </a:t>
            </a:r>
            <a:r>
              <a:rPr lang="en-US" sz="1600" dirty="0" smtClean="0"/>
              <a:t>)</a:t>
            </a:r>
          </a:p>
          <a:p>
            <a:pPr lvl="1" eaLnBrk="1" hangingPunct="1"/>
            <a:r>
              <a:rPr lang="en-US" sz="1600" dirty="0"/>
              <a:t>Note the defects, making recommendations regarding the treatment of defects , making decisions about defects </a:t>
            </a:r>
            <a:endParaRPr lang="en-US" sz="1600" dirty="0" smtClean="0"/>
          </a:p>
          <a:p>
            <a:pPr eaLnBrk="1" hangingPunct="1"/>
            <a:r>
              <a:rPr lang="fr-FR" sz="1800" dirty="0" err="1" smtClean="0"/>
              <a:t>Rework</a:t>
            </a:r>
            <a:endParaRPr lang="fr-FR" sz="1800" dirty="0" smtClean="0"/>
          </a:p>
          <a:p>
            <a:pPr lvl="1" eaLnBrk="1" hangingPunct="1"/>
            <a:r>
              <a:rPr lang="fr-FR" sz="1600" dirty="0" smtClean="0"/>
              <a:t>Fixing </a:t>
            </a:r>
            <a:r>
              <a:rPr lang="fr-FR" sz="1600" dirty="0" err="1" smtClean="0"/>
              <a:t>defect</a:t>
            </a:r>
            <a:r>
              <a:rPr lang="fr-FR" sz="1600" dirty="0" smtClean="0"/>
              <a:t> </a:t>
            </a:r>
            <a:r>
              <a:rPr lang="fr-FR" sz="1600" dirty="0" err="1" smtClean="0"/>
              <a:t>found</a:t>
            </a:r>
            <a:r>
              <a:rPr lang="fr-FR" sz="1600" dirty="0" smtClean="0"/>
              <a:t> (</a:t>
            </a:r>
            <a:r>
              <a:rPr lang="fr-FR" sz="1600" dirty="0" err="1" smtClean="0"/>
              <a:t>typically</a:t>
            </a:r>
            <a:r>
              <a:rPr lang="fr-FR" sz="1600" dirty="0" smtClean="0"/>
              <a:t> </a:t>
            </a:r>
            <a:r>
              <a:rPr lang="fr-FR" sz="1600" dirty="0" err="1" smtClean="0"/>
              <a:t>done</a:t>
            </a:r>
            <a:r>
              <a:rPr lang="fr-FR" sz="1600" dirty="0" smtClean="0"/>
              <a:t> by the </a:t>
            </a:r>
            <a:r>
              <a:rPr lang="fr-FR" sz="1600" dirty="0" err="1" smtClean="0"/>
              <a:t>author</a:t>
            </a:r>
            <a:r>
              <a:rPr lang="fr-FR" sz="1600" dirty="0" smtClean="0"/>
              <a:t>)</a:t>
            </a:r>
          </a:p>
          <a:p>
            <a:pPr lvl="1" eaLnBrk="1" hangingPunct="1"/>
            <a:r>
              <a:rPr lang="fr-FR" sz="1600" dirty="0" err="1" smtClean="0"/>
              <a:t>Recording</a:t>
            </a:r>
            <a:r>
              <a:rPr lang="fr-FR" sz="1600" dirty="0" smtClean="0"/>
              <a:t> </a:t>
            </a:r>
            <a:r>
              <a:rPr lang="fr-FR" sz="1600" dirty="0" err="1" smtClean="0"/>
              <a:t>updated</a:t>
            </a:r>
            <a:r>
              <a:rPr lang="fr-FR" sz="1600" dirty="0" smtClean="0"/>
              <a:t> </a:t>
            </a:r>
            <a:r>
              <a:rPr lang="fr-FR" sz="1600" dirty="0" err="1" smtClean="0"/>
              <a:t>ststus</a:t>
            </a:r>
            <a:r>
              <a:rPr lang="fr-FR" sz="1600" dirty="0" smtClean="0"/>
              <a:t> of </a:t>
            </a:r>
            <a:r>
              <a:rPr lang="fr-FR" sz="1600" dirty="0" err="1" smtClean="0"/>
              <a:t>defect</a:t>
            </a:r>
            <a:endParaRPr lang="fr-FR" sz="1600" dirty="0" smtClean="0"/>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86018" name="Content Placeholder 2"/>
          <p:cNvSpPr>
            <a:spLocks noGrp="1"/>
          </p:cNvSpPr>
          <p:nvPr>
            <p:ph idx="1"/>
          </p:nvPr>
        </p:nvSpPr>
        <p:spPr/>
        <p:txBody>
          <a:bodyPr/>
          <a:lstStyle/>
          <a:p>
            <a:pPr eaLnBrk="1" hangingPunct="1"/>
            <a:r>
              <a:rPr lang="fr-FR" sz="1800" dirty="0" err="1" smtClean="0"/>
              <a:t>Follow</a:t>
            </a:r>
            <a:r>
              <a:rPr lang="fr-FR" sz="1800" dirty="0" smtClean="0"/>
              <a:t>-up:</a:t>
            </a:r>
          </a:p>
          <a:p>
            <a:pPr lvl="1" eaLnBrk="1" hangingPunct="1"/>
            <a:r>
              <a:rPr lang="fr-FR" sz="1600" dirty="0" err="1" smtClean="0"/>
              <a:t>Checking</a:t>
            </a:r>
            <a:r>
              <a:rPr lang="fr-FR" sz="1600" dirty="0" smtClean="0"/>
              <a:t> </a:t>
            </a:r>
            <a:r>
              <a:rPr lang="fr-FR" sz="1600" dirty="0" err="1" smtClean="0"/>
              <a:t>that</a:t>
            </a:r>
            <a:r>
              <a:rPr lang="fr-FR" sz="1600" dirty="0" smtClean="0"/>
              <a:t> the </a:t>
            </a:r>
            <a:r>
              <a:rPr lang="fr-FR" sz="1600" dirty="0" err="1" smtClean="0"/>
              <a:t>defects</a:t>
            </a:r>
            <a:r>
              <a:rPr lang="fr-FR" sz="1600" dirty="0" smtClean="0"/>
              <a:t> have been </a:t>
            </a:r>
            <a:r>
              <a:rPr lang="fr-FR" sz="1600" dirty="0" err="1" smtClean="0"/>
              <a:t>adressed</a:t>
            </a:r>
            <a:endParaRPr lang="fr-FR" sz="1600" dirty="0" smtClean="0"/>
          </a:p>
          <a:p>
            <a:pPr lvl="1" eaLnBrk="1" hangingPunct="1"/>
            <a:r>
              <a:rPr lang="fr-FR" sz="1600" dirty="0" err="1" smtClean="0"/>
              <a:t>Gathering</a:t>
            </a:r>
            <a:r>
              <a:rPr lang="fr-FR" sz="1600" dirty="0" smtClean="0"/>
              <a:t> </a:t>
            </a:r>
            <a:r>
              <a:rPr lang="fr-FR" sz="1600" dirty="0" err="1" smtClean="0"/>
              <a:t>metrics</a:t>
            </a:r>
            <a:endParaRPr lang="fr-FR" sz="1600" dirty="0" smtClean="0"/>
          </a:p>
          <a:p>
            <a:pPr lvl="1" eaLnBrk="1" hangingPunct="1"/>
            <a:r>
              <a:rPr lang="fr-FR" sz="1600" dirty="0" err="1" smtClean="0"/>
              <a:t>Cheking</a:t>
            </a:r>
            <a:r>
              <a:rPr lang="fr-FR" sz="1600" dirty="0" smtClean="0"/>
              <a:t> on </a:t>
            </a:r>
            <a:r>
              <a:rPr lang="fr-FR" sz="1600" dirty="0" err="1" smtClean="0"/>
              <a:t>exist</a:t>
            </a:r>
            <a:r>
              <a:rPr lang="fr-FR" sz="1600" dirty="0" smtClean="0"/>
              <a:t> </a:t>
            </a:r>
            <a:r>
              <a:rPr lang="fr-FR" sz="1600" dirty="0" err="1" smtClean="0"/>
              <a:t>criteria</a:t>
            </a:r>
            <a:endParaRPr lang="fr-FR" sz="1600" dirty="0" smtClean="0"/>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dirty="0" err="1" smtClean="0"/>
              <a:t>Chapter</a:t>
            </a:r>
            <a:r>
              <a:rPr lang="fr-FR" dirty="0" smtClean="0"/>
              <a:t> 1 : </a:t>
            </a:r>
            <a:r>
              <a:rPr lang="pt-BR" dirty="0"/>
              <a:t>Fundamentals of testing</a:t>
            </a:r>
            <a:br>
              <a:rPr lang="pt-BR" dirty="0"/>
            </a:br>
            <a:endParaRPr lang="en-US" dirty="0"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88066" name="Content Placeholder 2"/>
          <p:cNvSpPr>
            <a:spLocks noGrp="1"/>
          </p:cNvSpPr>
          <p:nvPr>
            <p:ph idx="1"/>
          </p:nvPr>
        </p:nvSpPr>
        <p:spPr/>
        <p:txBody>
          <a:bodyPr/>
          <a:lstStyle/>
          <a:p>
            <a:pPr eaLnBrk="1" hangingPunct="1"/>
            <a:r>
              <a:rPr lang="fr-FR" b="1" dirty="0" err="1" smtClean="0"/>
              <a:t>Role</a:t>
            </a:r>
            <a:r>
              <a:rPr lang="fr-FR" b="1" dirty="0" smtClean="0"/>
              <a:t> and </a:t>
            </a:r>
            <a:r>
              <a:rPr lang="fr-FR" b="1" dirty="0" err="1" smtClean="0"/>
              <a:t>responsabilities</a:t>
            </a:r>
            <a:endParaRPr lang="fr-FR" b="1" dirty="0" smtClean="0"/>
          </a:p>
          <a:p>
            <a:pPr lvl="1" eaLnBrk="1" hangingPunct="1"/>
            <a:r>
              <a:rPr lang="en-US" sz="1800" dirty="0"/>
              <a:t>Manager: decides the execution reviews, allocates time in project planning and determines if the review objectives have been </a:t>
            </a:r>
            <a:r>
              <a:rPr lang="en-US" sz="1800" dirty="0" smtClean="0"/>
              <a:t>met</a:t>
            </a:r>
          </a:p>
          <a:p>
            <a:pPr lvl="1" eaLnBrk="1" hangingPunct="1"/>
            <a:r>
              <a:rPr lang="en-US" sz="1800" dirty="0"/>
              <a:t>Moderator: the person who leads the review of documents , including planning and implementation of the review, and following-up after the meeting .</a:t>
            </a:r>
          </a:p>
          <a:p>
            <a:pPr lvl="1" eaLnBrk="1" hangingPunct="1"/>
            <a:r>
              <a:rPr lang="en-US" sz="1800" dirty="0"/>
              <a:t>Author : The author or  person with chief </a:t>
            </a:r>
            <a:r>
              <a:rPr lang="en-US" sz="1800" dirty="0" err="1"/>
              <a:t>responsability</a:t>
            </a:r>
            <a:r>
              <a:rPr lang="en-US" sz="1800" dirty="0"/>
              <a:t> for the document to be reviewed</a:t>
            </a:r>
          </a:p>
          <a:p>
            <a:pPr lvl="1" eaLnBrk="1" hangingPunct="1"/>
            <a:r>
              <a:rPr lang="en-US" sz="1800" dirty="0"/>
              <a:t>Reviewers: individuals with a specific business or technical background who identify and describe findings in the product under review</a:t>
            </a:r>
          </a:p>
          <a:p>
            <a:pPr lvl="1" eaLnBrk="1" hangingPunct="1"/>
            <a:r>
              <a:rPr lang="en-US" sz="1800" dirty="0"/>
              <a:t>Scribe: documents all the issues , problems and open points identified during the </a:t>
            </a:r>
            <a:r>
              <a:rPr lang="en-US" sz="1800" dirty="0" smtClean="0"/>
              <a:t>meeting</a:t>
            </a:r>
            <a:endParaRPr lang="en-US" sz="1800" dirty="0"/>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dirty="0" smtClean="0"/>
              <a:t>3.2 Types of </a:t>
            </a:r>
            <a:r>
              <a:rPr lang="fr-FR" sz="2400" dirty="0" err="1" smtClean="0"/>
              <a:t>review</a:t>
            </a:r>
            <a:r>
              <a:rPr lang="fr-FR" sz="2400" dirty="0" smtClean="0"/>
              <a:t/>
            </a:r>
            <a:br>
              <a:rPr lang="fr-FR" sz="2400" dirty="0" smtClean="0"/>
            </a:br>
            <a:endParaRPr lang="en-US" sz="24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630355028"/>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61</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92162" name="Content Placeholder 2"/>
          <p:cNvSpPr>
            <a:spLocks noGrp="1"/>
          </p:cNvSpPr>
          <p:nvPr>
            <p:ph idx="1"/>
          </p:nvPr>
        </p:nvSpPr>
        <p:spPr/>
        <p:txBody>
          <a:bodyPr/>
          <a:lstStyle/>
          <a:p>
            <a:pPr eaLnBrk="1" hangingPunct="1"/>
            <a:r>
              <a:rPr lang="fr-FR" b="1" dirty="0" err="1" smtClean="0"/>
              <a:t>Review</a:t>
            </a:r>
            <a:r>
              <a:rPr lang="fr-FR" b="1" dirty="0" smtClean="0"/>
              <a:t> types</a:t>
            </a:r>
          </a:p>
          <a:p>
            <a:pPr lvl="1" eaLnBrk="1" hangingPunct="1"/>
            <a:r>
              <a:rPr lang="fr-FR" sz="1800" dirty="0" smtClean="0"/>
              <a:t>Informal </a:t>
            </a:r>
            <a:r>
              <a:rPr lang="fr-FR" sz="1800" dirty="0" err="1" smtClean="0"/>
              <a:t>review</a:t>
            </a:r>
            <a:endParaRPr lang="fr-FR" sz="1800" dirty="0" smtClean="0"/>
          </a:p>
          <a:p>
            <a:pPr lvl="2" eaLnBrk="1" hangingPunct="1"/>
            <a:r>
              <a:rPr lang="fr-FR" sz="1600" dirty="0" smtClean="0"/>
              <a:t>No </a:t>
            </a:r>
            <a:r>
              <a:rPr lang="fr-FR" sz="1600" dirty="0" err="1" smtClean="0"/>
              <a:t>formal</a:t>
            </a:r>
            <a:r>
              <a:rPr lang="fr-FR" sz="1600" dirty="0" smtClean="0"/>
              <a:t> </a:t>
            </a:r>
            <a:r>
              <a:rPr lang="fr-FR" sz="1600" dirty="0" err="1" smtClean="0"/>
              <a:t>process</a:t>
            </a:r>
            <a:endParaRPr lang="fr-FR" sz="1600" dirty="0" smtClean="0"/>
          </a:p>
          <a:p>
            <a:pPr lvl="2" eaLnBrk="1" hangingPunct="1"/>
            <a:r>
              <a:rPr lang="en-US" sz="1600" dirty="0"/>
              <a:t>May include pair programming or design review and code by a technical </a:t>
            </a:r>
            <a:r>
              <a:rPr lang="en-US" sz="1600" dirty="0" smtClean="0"/>
              <a:t>manager</a:t>
            </a:r>
          </a:p>
          <a:p>
            <a:pPr lvl="2" eaLnBrk="1" hangingPunct="1"/>
            <a:r>
              <a:rPr lang="en-US" sz="1600" dirty="0"/>
              <a:t>The results can be documented</a:t>
            </a:r>
            <a:r>
              <a:rPr lang="en-US" sz="1600" dirty="0" smtClean="0"/>
              <a:t>.</a:t>
            </a:r>
            <a:endParaRPr lang="fr-FR" sz="1600" dirty="0" smtClean="0"/>
          </a:p>
          <a:p>
            <a:pPr lvl="2" eaLnBrk="1" hangingPunct="1"/>
            <a:r>
              <a:rPr lang="en-US" sz="1600" u="sng" dirty="0"/>
              <a:t>Main </a:t>
            </a:r>
            <a:r>
              <a:rPr lang="en-US" sz="1600" u="sng" dirty="0" smtClean="0"/>
              <a:t>purpose: </a:t>
            </a:r>
            <a:r>
              <a:rPr lang="en-US" sz="1600" u="sng" dirty="0"/>
              <a:t>Easy Way to get the results</a:t>
            </a:r>
            <a:endParaRPr lang="fr-FR" sz="1600" dirty="0" smtClean="0"/>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94210" name="Content Placeholder 2"/>
          <p:cNvSpPr>
            <a:spLocks noGrp="1"/>
          </p:cNvSpPr>
          <p:nvPr>
            <p:ph idx="1"/>
          </p:nvPr>
        </p:nvSpPr>
        <p:spPr/>
        <p:txBody>
          <a:bodyPr/>
          <a:lstStyle/>
          <a:p>
            <a:pPr lvl="1" eaLnBrk="1" hangingPunct="1"/>
            <a:r>
              <a:rPr lang="fr-FR" sz="1800" dirty="0" err="1" smtClean="0"/>
              <a:t>Walkthrough</a:t>
            </a:r>
            <a:endParaRPr lang="fr-FR" sz="1800" dirty="0" smtClean="0"/>
          </a:p>
          <a:p>
            <a:pPr lvl="2" eaLnBrk="1" hangingPunct="1"/>
            <a:r>
              <a:rPr lang="fr-FR" sz="1600" dirty="0" smtClean="0"/>
              <a:t>A </a:t>
            </a:r>
            <a:r>
              <a:rPr lang="fr-FR" sz="1600" dirty="0" err="1" smtClean="0"/>
              <a:t>step</a:t>
            </a:r>
            <a:r>
              <a:rPr lang="fr-FR" sz="1600" dirty="0"/>
              <a:t>-</a:t>
            </a:r>
            <a:r>
              <a:rPr lang="fr-FR" sz="1600" dirty="0" smtClean="0"/>
              <a:t>by-</a:t>
            </a:r>
            <a:r>
              <a:rPr lang="fr-FR" sz="1600" dirty="0" err="1" smtClean="0"/>
              <a:t>step</a:t>
            </a:r>
            <a:r>
              <a:rPr lang="fr-FR" sz="1600" dirty="0" smtClean="0"/>
              <a:t> </a:t>
            </a:r>
            <a:r>
              <a:rPr lang="fr-FR" sz="1600" dirty="0" err="1" smtClean="0"/>
              <a:t>presentation</a:t>
            </a:r>
            <a:r>
              <a:rPr lang="fr-FR" sz="1600" dirty="0" smtClean="0"/>
              <a:t> by the </a:t>
            </a:r>
            <a:r>
              <a:rPr lang="fr-FR" sz="1600" dirty="0" err="1" smtClean="0"/>
              <a:t>author</a:t>
            </a:r>
            <a:r>
              <a:rPr lang="fr-FR" sz="1600" dirty="0" smtClean="0"/>
              <a:t> of a document in </a:t>
            </a:r>
            <a:r>
              <a:rPr lang="fr-FR" sz="1600" dirty="0" err="1" smtClean="0"/>
              <a:t>order</a:t>
            </a:r>
            <a:r>
              <a:rPr lang="fr-FR" sz="1600" dirty="0" smtClean="0"/>
              <a:t> to </a:t>
            </a:r>
            <a:r>
              <a:rPr lang="fr-FR" sz="1600" dirty="0" err="1" smtClean="0"/>
              <a:t>gather</a:t>
            </a:r>
            <a:r>
              <a:rPr lang="fr-FR" sz="1600" dirty="0" smtClean="0"/>
              <a:t> information and to </a:t>
            </a:r>
            <a:r>
              <a:rPr lang="fr-FR" sz="1600" dirty="0" err="1" smtClean="0"/>
              <a:t>establish</a:t>
            </a:r>
            <a:r>
              <a:rPr lang="fr-FR" sz="1600" dirty="0" smtClean="0"/>
              <a:t> a </a:t>
            </a:r>
            <a:r>
              <a:rPr lang="fr-FR" sz="1600" dirty="0" err="1" smtClean="0"/>
              <a:t>comon</a:t>
            </a:r>
            <a:r>
              <a:rPr lang="fr-FR" sz="1600" dirty="0" smtClean="0"/>
              <a:t> </a:t>
            </a:r>
            <a:r>
              <a:rPr lang="fr-FR" sz="1600" dirty="0" err="1" smtClean="0"/>
              <a:t>understanding</a:t>
            </a:r>
            <a:r>
              <a:rPr lang="fr-FR" sz="1600" dirty="0" smtClean="0"/>
              <a:t> </a:t>
            </a:r>
            <a:r>
              <a:rPr lang="fr-FR" sz="1600" dirty="0" err="1" smtClean="0"/>
              <a:t>od</a:t>
            </a:r>
            <a:r>
              <a:rPr lang="fr-FR" sz="1600" dirty="0" smtClean="0"/>
              <a:t> </a:t>
            </a:r>
            <a:r>
              <a:rPr lang="fr-FR" sz="1600" dirty="0" err="1" smtClean="0"/>
              <a:t>its</a:t>
            </a:r>
            <a:r>
              <a:rPr lang="fr-FR" sz="1600" dirty="0" smtClean="0"/>
              <a:t> content</a:t>
            </a:r>
          </a:p>
          <a:p>
            <a:pPr lvl="2" eaLnBrk="1" hangingPunct="1"/>
            <a:r>
              <a:rPr lang="fr-FR" sz="1600" dirty="0" smtClean="0"/>
              <a:t>The goal of a </a:t>
            </a:r>
            <a:r>
              <a:rPr lang="fr-FR" sz="1600" dirty="0" err="1" smtClean="0"/>
              <a:t>walkthrough</a:t>
            </a:r>
            <a:r>
              <a:rPr lang="fr-FR" sz="1600" dirty="0" smtClean="0"/>
              <a:t> are to:</a:t>
            </a:r>
          </a:p>
          <a:p>
            <a:pPr lvl="3" eaLnBrk="1" hangingPunct="1"/>
            <a:r>
              <a:rPr lang="fr-FR" sz="1600" dirty="0" err="1" smtClean="0"/>
              <a:t>Present</a:t>
            </a:r>
            <a:r>
              <a:rPr lang="fr-FR" sz="1600" dirty="0" smtClean="0"/>
              <a:t> the document to </a:t>
            </a:r>
            <a:r>
              <a:rPr lang="fr-FR" sz="1600" dirty="0" err="1" smtClean="0"/>
              <a:t>stakeholders</a:t>
            </a:r>
            <a:r>
              <a:rPr lang="fr-FR" sz="1600" dirty="0" smtClean="0"/>
              <a:t> </a:t>
            </a:r>
            <a:r>
              <a:rPr lang="fr-FR" sz="1600" dirty="0" err="1" smtClean="0"/>
              <a:t>both</a:t>
            </a:r>
            <a:r>
              <a:rPr lang="fr-FR" sz="1600" dirty="0" smtClean="0"/>
              <a:t> </a:t>
            </a:r>
            <a:r>
              <a:rPr lang="fr-FR" sz="1600" dirty="0" err="1" smtClean="0"/>
              <a:t>within</a:t>
            </a:r>
            <a:r>
              <a:rPr lang="fr-FR" sz="1600" dirty="0" smtClean="0"/>
              <a:t> and </a:t>
            </a:r>
            <a:r>
              <a:rPr lang="fr-FR" sz="1600" dirty="0" err="1" smtClean="0"/>
              <a:t>outside</a:t>
            </a:r>
            <a:r>
              <a:rPr lang="fr-FR" sz="1600" dirty="0" smtClean="0"/>
              <a:t> the software </a:t>
            </a:r>
            <a:r>
              <a:rPr lang="fr-FR" sz="1600" dirty="0" err="1" smtClean="0"/>
              <a:t>decipline</a:t>
            </a:r>
            <a:r>
              <a:rPr lang="fr-FR" sz="1600" dirty="0" smtClean="0"/>
              <a:t> in </a:t>
            </a:r>
            <a:r>
              <a:rPr lang="fr-FR" sz="1600" dirty="0" err="1" smtClean="0"/>
              <a:t>order</a:t>
            </a:r>
            <a:r>
              <a:rPr lang="fr-FR" sz="1600" dirty="0" smtClean="0"/>
              <a:t> to </a:t>
            </a:r>
            <a:r>
              <a:rPr lang="fr-FR" sz="1600" dirty="0" err="1" smtClean="0"/>
              <a:t>gather</a:t>
            </a:r>
            <a:r>
              <a:rPr lang="fr-FR" sz="1600" dirty="0" smtClean="0"/>
              <a:t> information</a:t>
            </a:r>
          </a:p>
          <a:p>
            <a:pPr lvl="3" eaLnBrk="1" hangingPunct="1"/>
            <a:r>
              <a:rPr lang="fr-FR" sz="1600" dirty="0" err="1" smtClean="0"/>
              <a:t>Explain</a:t>
            </a:r>
            <a:r>
              <a:rPr lang="fr-FR" sz="1600" dirty="0" smtClean="0"/>
              <a:t> and </a:t>
            </a:r>
            <a:r>
              <a:rPr lang="fr-FR" sz="1600" dirty="0" err="1" smtClean="0"/>
              <a:t>evaluate</a:t>
            </a:r>
            <a:r>
              <a:rPr lang="fr-FR" sz="1600" dirty="0" smtClean="0"/>
              <a:t> the contents of the document</a:t>
            </a:r>
          </a:p>
          <a:p>
            <a:pPr lvl="3" eaLnBrk="1" hangingPunct="1"/>
            <a:r>
              <a:rPr lang="fr-FR" sz="1600" dirty="0" smtClean="0"/>
              <a:t>Examine and </a:t>
            </a:r>
            <a:r>
              <a:rPr lang="fr-FR" sz="1600" dirty="0" err="1" smtClean="0"/>
              <a:t>discuss</a:t>
            </a:r>
            <a:r>
              <a:rPr lang="fr-FR" sz="1600" dirty="0" smtClean="0"/>
              <a:t> </a:t>
            </a:r>
            <a:r>
              <a:rPr lang="fr-FR" sz="1600" dirty="0" err="1" smtClean="0"/>
              <a:t>teh</a:t>
            </a:r>
            <a:r>
              <a:rPr lang="fr-FR" sz="1600" dirty="0" smtClean="0"/>
              <a:t> </a:t>
            </a:r>
            <a:r>
              <a:rPr lang="fr-FR" sz="1600" dirty="0" err="1" smtClean="0"/>
              <a:t>validity</a:t>
            </a:r>
            <a:r>
              <a:rPr lang="fr-FR" sz="1600" dirty="0" smtClean="0"/>
              <a:t> of </a:t>
            </a:r>
            <a:r>
              <a:rPr lang="fr-FR" sz="1600" dirty="0" err="1" smtClean="0"/>
              <a:t>proposed</a:t>
            </a:r>
            <a:r>
              <a:rPr lang="fr-FR" sz="1600" dirty="0" smtClean="0"/>
              <a:t> solutions and the </a:t>
            </a:r>
            <a:r>
              <a:rPr lang="fr-FR" sz="1600" dirty="0" err="1" smtClean="0"/>
              <a:t>viability</a:t>
            </a:r>
            <a:r>
              <a:rPr lang="fr-FR" sz="1600" dirty="0" smtClean="0"/>
              <a:t> of alternatives, </a:t>
            </a:r>
            <a:r>
              <a:rPr lang="fr-FR" sz="1600" dirty="0" err="1" smtClean="0"/>
              <a:t>establish</a:t>
            </a:r>
            <a:r>
              <a:rPr lang="fr-FR" sz="1600" dirty="0" smtClean="0"/>
              <a:t> consensus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dirty="0" smtClean="0"/>
              <a:t>3.2 </a:t>
            </a:r>
            <a:r>
              <a:rPr lang="en-US" sz="2400" dirty="0" smtClean="0"/>
              <a:t>Review</a:t>
            </a:r>
            <a:r>
              <a:rPr lang="fr-FR" sz="2400" dirty="0" smtClean="0"/>
              <a:t> </a:t>
            </a:r>
            <a:r>
              <a:rPr lang="fr-FR" sz="2400" dirty="0" err="1" smtClean="0"/>
              <a:t>process</a:t>
            </a:r>
            <a:endParaRPr lang="en-US" sz="2400" dirty="0" smtClean="0"/>
          </a:p>
        </p:txBody>
      </p:sp>
      <p:sp>
        <p:nvSpPr>
          <p:cNvPr id="96258" name="Content Placeholder 2"/>
          <p:cNvSpPr>
            <a:spLocks noGrp="1"/>
          </p:cNvSpPr>
          <p:nvPr>
            <p:ph idx="1"/>
          </p:nvPr>
        </p:nvSpPr>
        <p:spPr/>
        <p:txBody>
          <a:bodyPr/>
          <a:lstStyle/>
          <a:p>
            <a:pPr lvl="1" eaLnBrk="1" hangingPunct="1"/>
            <a:r>
              <a:rPr lang="fr-FR" sz="1800" dirty="0" err="1" smtClean="0"/>
              <a:t>Technical</a:t>
            </a:r>
            <a:r>
              <a:rPr lang="fr-FR" sz="1800" dirty="0" smtClean="0"/>
              <a:t> </a:t>
            </a:r>
            <a:r>
              <a:rPr lang="fr-FR" sz="1800" dirty="0" err="1" smtClean="0"/>
              <a:t>review</a:t>
            </a:r>
            <a:endParaRPr lang="fr-FR" sz="1800" dirty="0" smtClean="0"/>
          </a:p>
          <a:p>
            <a:pPr lvl="2" eaLnBrk="1" hangingPunct="1"/>
            <a:r>
              <a:rPr lang="fr-FR" sz="1600" dirty="0" smtClean="0"/>
              <a:t>A </a:t>
            </a:r>
            <a:r>
              <a:rPr lang="fr-FR" sz="1600" dirty="0" err="1" smtClean="0"/>
              <a:t>peer</a:t>
            </a:r>
            <a:r>
              <a:rPr lang="fr-FR" sz="1600" dirty="0" smtClean="0"/>
              <a:t> group discussion </a:t>
            </a:r>
            <a:r>
              <a:rPr lang="fr-FR" sz="1600" dirty="0" err="1" smtClean="0"/>
              <a:t>activity</a:t>
            </a:r>
            <a:r>
              <a:rPr lang="fr-FR" sz="1600" dirty="0" smtClean="0"/>
              <a:t> </a:t>
            </a:r>
            <a:r>
              <a:rPr lang="fr-FR" sz="1600" dirty="0" err="1" smtClean="0"/>
              <a:t>that</a:t>
            </a:r>
            <a:r>
              <a:rPr lang="fr-FR" sz="1600" dirty="0" smtClean="0"/>
              <a:t> </a:t>
            </a:r>
            <a:r>
              <a:rPr lang="fr-FR" sz="1600" dirty="0" err="1" smtClean="0"/>
              <a:t>focuses</a:t>
            </a:r>
            <a:r>
              <a:rPr lang="fr-FR" sz="1600" dirty="0" smtClean="0"/>
              <a:t> on </a:t>
            </a:r>
            <a:r>
              <a:rPr lang="fr-FR" sz="1600" dirty="0" err="1" smtClean="0"/>
              <a:t>achieving</a:t>
            </a:r>
            <a:r>
              <a:rPr lang="fr-FR" sz="1600" dirty="0" smtClean="0"/>
              <a:t> consensus on the </a:t>
            </a:r>
            <a:r>
              <a:rPr lang="fr-FR" sz="1600" dirty="0" err="1" smtClean="0"/>
              <a:t>technical</a:t>
            </a:r>
            <a:r>
              <a:rPr lang="fr-FR" sz="1600" dirty="0" smtClean="0"/>
              <a:t> </a:t>
            </a:r>
            <a:r>
              <a:rPr lang="fr-FR" sz="1600" dirty="0" err="1" smtClean="0"/>
              <a:t>approach</a:t>
            </a:r>
            <a:r>
              <a:rPr lang="fr-FR" sz="1600" dirty="0" smtClean="0"/>
              <a:t> to </a:t>
            </a:r>
            <a:r>
              <a:rPr lang="fr-FR" sz="1600" dirty="0" err="1" smtClean="0"/>
              <a:t>be</a:t>
            </a:r>
            <a:r>
              <a:rPr lang="fr-FR" sz="1600" dirty="0" smtClean="0"/>
              <a:t> </a:t>
            </a:r>
            <a:r>
              <a:rPr lang="fr-FR" sz="1600" dirty="0" err="1" smtClean="0"/>
              <a:t>taken</a:t>
            </a:r>
            <a:endParaRPr lang="fr-FR" sz="1600" dirty="0" smtClean="0"/>
          </a:p>
          <a:p>
            <a:pPr lvl="2" eaLnBrk="1" hangingPunct="1"/>
            <a:r>
              <a:rPr lang="fr-FR" sz="1600" dirty="0" smtClean="0"/>
              <a:t>The goal of the </a:t>
            </a:r>
            <a:r>
              <a:rPr lang="fr-FR" sz="1600" dirty="0" err="1" smtClean="0"/>
              <a:t>technical</a:t>
            </a:r>
            <a:r>
              <a:rPr lang="fr-FR" sz="1600" dirty="0" smtClean="0"/>
              <a:t> </a:t>
            </a:r>
            <a:r>
              <a:rPr lang="fr-FR" sz="1600" dirty="0" err="1" smtClean="0"/>
              <a:t>review</a:t>
            </a:r>
            <a:r>
              <a:rPr lang="fr-FR" sz="1600" dirty="0" smtClean="0"/>
              <a:t> are to:</a:t>
            </a:r>
          </a:p>
          <a:p>
            <a:pPr lvl="3" eaLnBrk="1" hangingPunct="1"/>
            <a:r>
              <a:rPr lang="fr-FR" sz="1600" dirty="0" err="1" smtClean="0"/>
              <a:t>Assess</a:t>
            </a:r>
            <a:r>
              <a:rPr lang="fr-FR" sz="1600" dirty="0" smtClean="0"/>
              <a:t> the value of </a:t>
            </a:r>
            <a:r>
              <a:rPr lang="fr-FR" sz="1600" dirty="0" err="1" smtClean="0"/>
              <a:t>technical</a:t>
            </a:r>
            <a:r>
              <a:rPr lang="fr-FR" sz="1600" dirty="0" smtClean="0"/>
              <a:t> concepts and alternatives in the </a:t>
            </a:r>
            <a:r>
              <a:rPr lang="fr-FR" sz="1600" dirty="0" err="1" smtClean="0"/>
              <a:t>product</a:t>
            </a:r>
            <a:r>
              <a:rPr lang="fr-FR" sz="1600" dirty="0" smtClean="0"/>
              <a:t> and </a:t>
            </a:r>
            <a:r>
              <a:rPr lang="fr-FR" sz="1600" dirty="0" err="1" smtClean="0"/>
              <a:t>project</a:t>
            </a:r>
            <a:r>
              <a:rPr lang="fr-FR" sz="1600" dirty="0" smtClean="0"/>
              <a:t> </a:t>
            </a:r>
            <a:r>
              <a:rPr lang="fr-FR" sz="1600" dirty="0" err="1" smtClean="0"/>
              <a:t>environement</a:t>
            </a:r>
            <a:endParaRPr lang="fr-FR" sz="1600" dirty="0" smtClean="0"/>
          </a:p>
          <a:p>
            <a:pPr lvl="3" eaLnBrk="1" hangingPunct="1"/>
            <a:r>
              <a:rPr lang="fr-FR" sz="1600" dirty="0" err="1" smtClean="0"/>
              <a:t>Establish</a:t>
            </a:r>
            <a:r>
              <a:rPr lang="fr-FR" sz="1600" dirty="0" smtClean="0"/>
              <a:t> </a:t>
            </a:r>
            <a:r>
              <a:rPr lang="fr-FR" sz="1600" dirty="0" err="1" smtClean="0"/>
              <a:t>consistency</a:t>
            </a:r>
            <a:r>
              <a:rPr lang="fr-FR" sz="1600" dirty="0" smtClean="0"/>
              <a:t> in the use and </a:t>
            </a:r>
            <a:r>
              <a:rPr lang="fr-FR" sz="1600" dirty="0" err="1" smtClean="0"/>
              <a:t>reprensentation</a:t>
            </a:r>
            <a:r>
              <a:rPr lang="fr-FR" sz="1600" dirty="0" smtClean="0"/>
              <a:t> of </a:t>
            </a:r>
            <a:r>
              <a:rPr lang="fr-FR" sz="1600" dirty="0" err="1" smtClean="0"/>
              <a:t>technical</a:t>
            </a:r>
            <a:r>
              <a:rPr lang="fr-FR" sz="1600" dirty="0" smtClean="0"/>
              <a:t> concepts</a:t>
            </a:r>
          </a:p>
          <a:p>
            <a:pPr lvl="3" eaLnBrk="1" hangingPunct="1"/>
            <a:r>
              <a:rPr lang="fr-FR" sz="1600" dirty="0" err="1" smtClean="0"/>
              <a:t>Ensure</a:t>
            </a:r>
            <a:r>
              <a:rPr lang="fr-FR" sz="1600" dirty="0" smtClean="0"/>
              <a:t> at an </a:t>
            </a:r>
            <a:r>
              <a:rPr lang="fr-FR" sz="1600" dirty="0" err="1" smtClean="0"/>
              <a:t>early</a:t>
            </a:r>
            <a:r>
              <a:rPr lang="fr-FR" sz="1600" dirty="0" smtClean="0"/>
              <a:t> stage </a:t>
            </a:r>
            <a:r>
              <a:rPr lang="fr-FR" sz="1600" dirty="0" err="1" smtClean="0"/>
              <a:t>that</a:t>
            </a:r>
            <a:r>
              <a:rPr lang="fr-FR" sz="1600" dirty="0" smtClean="0"/>
              <a:t> </a:t>
            </a:r>
            <a:r>
              <a:rPr lang="fr-FR" sz="1600" dirty="0" err="1" smtClean="0"/>
              <a:t>technical</a:t>
            </a:r>
            <a:r>
              <a:rPr lang="fr-FR" sz="1600" dirty="0" smtClean="0"/>
              <a:t> concepts are </a:t>
            </a:r>
            <a:r>
              <a:rPr lang="fr-FR" sz="1600" dirty="0" err="1" smtClean="0"/>
              <a:t>used</a:t>
            </a:r>
            <a:r>
              <a:rPr lang="fr-FR" sz="1600" dirty="0" smtClean="0"/>
              <a:t> </a:t>
            </a:r>
            <a:r>
              <a:rPr lang="fr-FR" sz="1600" dirty="0" err="1" smtClean="0"/>
              <a:t>correctly</a:t>
            </a:r>
            <a:endParaRPr lang="fr-FR" sz="1600" dirty="0" smtClean="0"/>
          </a:p>
          <a:p>
            <a:pPr lvl="3" eaLnBrk="1" hangingPunct="1"/>
            <a:endParaRPr lang="fr-FR" sz="1600" dirty="0" smtClean="0"/>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64</a:t>
            </a:fld>
            <a:endParaRPr lang="en-US" dirty="0"/>
          </a:p>
        </p:txBody>
      </p:sp>
    </p:spTree>
    <p:extLst>
      <p:ext uri="{BB962C8B-B14F-4D97-AF65-F5344CB8AC3E}">
        <p14:creationId xmlns:p14="http://schemas.microsoft.com/office/powerpoint/2010/main" val="20419559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98306" name="Content Placeholder 2"/>
          <p:cNvSpPr>
            <a:spLocks noGrp="1"/>
          </p:cNvSpPr>
          <p:nvPr>
            <p:ph idx="1"/>
          </p:nvPr>
        </p:nvSpPr>
        <p:spPr/>
        <p:txBody>
          <a:bodyPr/>
          <a:lstStyle/>
          <a:p>
            <a:pPr lvl="1" eaLnBrk="1" hangingPunct="1"/>
            <a:r>
              <a:rPr lang="fr-FR" sz="1800" dirty="0" smtClean="0"/>
              <a:t>Inspection</a:t>
            </a:r>
          </a:p>
          <a:p>
            <a:pPr lvl="2" eaLnBrk="1" hangingPunct="1"/>
            <a:r>
              <a:rPr lang="fr-FR" sz="1800" dirty="0" smtClean="0"/>
              <a:t>A type of </a:t>
            </a:r>
            <a:r>
              <a:rPr lang="fr-FR" sz="1800" dirty="0" err="1" smtClean="0"/>
              <a:t>peer</a:t>
            </a:r>
            <a:r>
              <a:rPr lang="fr-FR" sz="1800" dirty="0" smtClean="0"/>
              <a:t> </a:t>
            </a:r>
            <a:r>
              <a:rPr lang="fr-FR" sz="1800" dirty="0" err="1" smtClean="0"/>
              <a:t>reviw</a:t>
            </a:r>
            <a:r>
              <a:rPr lang="fr-FR" sz="1800" dirty="0" smtClean="0"/>
              <a:t> </a:t>
            </a:r>
            <a:r>
              <a:rPr lang="fr-FR" sz="1800" dirty="0" err="1" smtClean="0"/>
              <a:t>that</a:t>
            </a:r>
            <a:r>
              <a:rPr lang="fr-FR" sz="1800" dirty="0" smtClean="0"/>
              <a:t> relies on </a:t>
            </a:r>
            <a:r>
              <a:rPr lang="fr-FR" sz="1800" dirty="0" err="1" smtClean="0"/>
              <a:t>visual</a:t>
            </a:r>
            <a:r>
              <a:rPr lang="fr-FR" sz="1800" dirty="0" smtClean="0"/>
              <a:t> </a:t>
            </a:r>
            <a:r>
              <a:rPr lang="fr-FR" sz="1800" dirty="0" err="1" smtClean="0"/>
              <a:t>examination</a:t>
            </a:r>
            <a:r>
              <a:rPr lang="fr-FR" sz="1800" dirty="0" smtClean="0"/>
              <a:t> of documents to </a:t>
            </a:r>
            <a:r>
              <a:rPr lang="fr-FR" sz="1800" dirty="0" err="1" smtClean="0"/>
              <a:t>detect</a:t>
            </a:r>
            <a:r>
              <a:rPr lang="fr-FR" sz="1800" dirty="0" smtClean="0"/>
              <a:t> </a:t>
            </a:r>
            <a:r>
              <a:rPr lang="fr-FR" sz="1800" dirty="0" err="1" smtClean="0"/>
              <a:t>defects</a:t>
            </a:r>
            <a:r>
              <a:rPr lang="fr-FR" sz="1800" dirty="0" smtClean="0"/>
              <a:t>, </a:t>
            </a:r>
            <a:r>
              <a:rPr lang="fr-FR" sz="1800" dirty="0" err="1" smtClean="0"/>
              <a:t>e.g</a:t>
            </a:r>
            <a:r>
              <a:rPr lang="fr-FR" sz="1800" dirty="0" smtClean="0"/>
              <a:t>. violations of </a:t>
            </a:r>
            <a:r>
              <a:rPr lang="fr-FR" sz="1800" dirty="0" err="1" smtClean="0"/>
              <a:t>developement</a:t>
            </a:r>
            <a:r>
              <a:rPr lang="fr-FR" sz="1800" dirty="0" smtClean="0"/>
              <a:t> standards and non-</a:t>
            </a:r>
            <a:r>
              <a:rPr lang="fr-FR" sz="1800" dirty="0" err="1" smtClean="0"/>
              <a:t>conformance</a:t>
            </a:r>
            <a:r>
              <a:rPr lang="fr-FR" sz="1800" dirty="0" smtClean="0"/>
              <a:t> to </a:t>
            </a:r>
            <a:r>
              <a:rPr lang="fr-FR" sz="1800" dirty="0" err="1" smtClean="0"/>
              <a:t>higher</a:t>
            </a:r>
            <a:r>
              <a:rPr lang="fr-FR" sz="1800" dirty="0" smtClean="0"/>
              <a:t> </a:t>
            </a:r>
            <a:r>
              <a:rPr lang="fr-FR" sz="1800" dirty="0" err="1" smtClean="0"/>
              <a:t>level</a:t>
            </a:r>
            <a:r>
              <a:rPr lang="fr-FR" sz="1800" dirty="0" smtClean="0"/>
              <a:t> documentation</a:t>
            </a:r>
          </a:p>
          <a:p>
            <a:pPr lvl="2" eaLnBrk="1" hangingPunct="1"/>
            <a:r>
              <a:rPr lang="fr-FR" sz="1800" dirty="0" smtClean="0"/>
              <a:t>The goals of inspections are: </a:t>
            </a:r>
          </a:p>
          <a:p>
            <a:pPr lvl="3" eaLnBrk="1" hangingPunct="1"/>
            <a:r>
              <a:rPr lang="fr-FR" sz="1800" dirty="0" smtClean="0"/>
              <a:t>Help the </a:t>
            </a:r>
            <a:r>
              <a:rPr lang="fr-FR" sz="1800" dirty="0" err="1" smtClean="0"/>
              <a:t>author</a:t>
            </a:r>
            <a:r>
              <a:rPr lang="fr-FR" sz="1800" dirty="0" smtClean="0"/>
              <a:t> to </a:t>
            </a:r>
            <a:r>
              <a:rPr lang="fr-FR" sz="1800" dirty="0" err="1" smtClean="0"/>
              <a:t>improve</a:t>
            </a:r>
            <a:r>
              <a:rPr lang="fr-FR" sz="1800" dirty="0" smtClean="0"/>
              <a:t> the </a:t>
            </a:r>
            <a:r>
              <a:rPr lang="fr-FR" sz="1800" dirty="0" err="1" smtClean="0"/>
              <a:t>quality</a:t>
            </a:r>
            <a:r>
              <a:rPr lang="fr-FR" sz="1800" dirty="0" smtClean="0"/>
              <a:t> of the document</a:t>
            </a:r>
          </a:p>
          <a:p>
            <a:pPr lvl="3" eaLnBrk="1" hangingPunct="1"/>
            <a:r>
              <a:rPr lang="fr-FR" sz="1800" dirty="0" err="1" smtClean="0"/>
              <a:t>Remove</a:t>
            </a:r>
            <a:r>
              <a:rPr lang="fr-FR" sz="1800" dirty="0" smtClean="0"/>
              <a:t> </a:t>
            </a:r>
            <a:r>
              <a:rPr lang="fr-FR" sz="1800" dirty="0" err="1" smtClean="0"/>
              <a:t>defects</a:t>
            </a:r>
            <a:r>
              <a:rPr lang="fr-FR" sz="1800" dirty="0" smtClean="0"/>
              <a:t> </a:t>
            </a:r>
            <a:r>
              <a:rPr lang="fr-FR" sz="1800" dirty="0" err="1" smtClean="0"/>
              <a:t>efficiently</a:t>
            </a:r>
            <a:r>
              <a:rPr lang="fr-FR" sz="1800" dirty="0" smtClean="0"/>
              <a:t> as </a:t>
            </a:r>
            <a:r>
              <a:rPr lang="fr-FR" sz="1800" dirty="0" err="1" smtClean="0"/>
              <a:t>early</a:t>
            </a:r>
            <a:r>
              <a:rPr lang="fr-FR" sz="1800" dirty="0" smtClean="0"/>
              <a:t> as possible</a:t>
            </a:r>
          </a:p>
          <a:p>
            <a:pPr lvl="3" eaLnBrk="1" hangingPunct="1"/>
            <a:r>
              <a:rPr lang="fr-FR" sz="1800" dirty="0" err="1" smtClean="0"/>
              <a:t>Create</a:t>
            </a:r>
            <a:r>
              <a:rPr lang="fr-FR" sz="1800" dirty="0" smtClean="0"/>
              <a:t> a </a:t>
            </a:r>
            <a:r>
              <a:rPr lang="fr-FR" sz="1800" dirty="0" err="1" smtClean="0"/>
              <a:t>comon</a:t>
            </a:r>
            <a:r>
              <a:rPr lang="fr-FR" sz="1800" dirty="0" smtClean="0"/>
              <a:t> </a:t>
            </a:r>
            <a:r>
              <a:rPr lang="fr-FR" sz="1800" dirty="0" err="1" smtClean="0"/>
              <a:t>understanding</a:t>
            </a:r>
            <a:r>
              <a:rPr lang="fr-FR" sz="1800" dirty="0" smtClean="0"/>
              <a:t> by </a:t>
            </a:r>
            <a:r>
              <a:rPr lang="fr-FR" sz="1800" dirty="0" err="1" smtClean="0"/>
              <a:t>exchanging</a:t>
            </a:r>
            <a:r>
              <a:rPr lang="fr-FR" sz="1800" dirty="0" smtClean="0"/>
              <a:t> information </a:t>
            </a:r>
            <a:r>
              <a:rPr lang="fr-FR" sz="1800" dirty="0" err="1" smtClean="0"/>
              <a:t>among</a:t>
            </a:r>
            <a:r>
              <a:rPr lang="fr-FR" sz="1800" dirty="0" smtClean="0"/>
              <a:t> the inspection participants</a:t>
            </a:r>
          </a:p>
          <a:p>
            <a:pPr lvl="3" eaLnBrk="1" hangingPunct="1"/>
            <a:r>
              <a:rPr lang="fr-FR" sz="1800" dirty="0" err="1" smtClean="0"/>
              <a:t>Learn</a:t>
            </a:r>
            <a:r>
              <a:rPr lang="fr-FR" sz="1800" dirty="0" smtClean="0"/>
              <a:t> </a:t>
            </a:r>
            <a:r>
              <a:rPr lang="fr-FR" sz="1800" dirty="0" err="1" smtClean="0"/>
              <a:t>from</a:t>
            </a:r>
            <a:r>
              <a:rPr lang="fr-FR" sz="1800" dirty="0" smtClean="0"/>
              <a:t> </a:t>
            </a:r>
            <a:r>
              <a:rPr lang="fr-FR" sz="1800" dirty="0" err="1" smtClean="0"/>
              <a:t>defects</a:t>
            </a:r>
            <a:r>
              <a:rPr lang="fr-FR" sz="1800" dirty="0" smtClean="0"/>
              <a:t> </a:t>
            </a:r>
            <a:r>
              <a:rPr lang="fr-FR" sz="1800" dirty="0" err="1" smtClean="0"/>
              <a:t>found</a:t>
            </a:r>
            <a:r>
              <a:rPr lang="fr-FR" sz="1800" dirty="0" smtClean="0"/>
              <a:t> to </a:t>
            </a:r>
            <a:r>
              <a:rPr lang="fr-FR" sz="1800" dirty="0" err="1" smtClean="0"/>
              <a:t>improve</a:t>
            </a:r>
            <a:r>
              <a:rPr lang="fr-FR" sz="1800" dirty="0" smtClean="0"/>
              <a:t> </a:t>
            </a:r>
            <a:r>
              <a:rPr lang="fr-FR" sz="1800" dirty="0" err="1" smtClean="0"/>
              <a:t>processes</a:t>
            </a:r>
            <a:endParaRPr lang="fr-FR" sz="1800" dirty="0" smtClean="0"/>
          </a:p>
          <a:p>
            <a:pPr lvl="3" eaLnBrk="1" hangingPunct="1"/>
            <a:endParaRPr lang="fr-FR" sz="1800" dirty="0" smtClean="0"/>
          </a:p>
          <a:p>
            <a:pPr marL="720725" lvl="2" indent="0" eaLnBrk="1" hangingPunct="1">
              <a:buNone/>
            </a:pPr>
            <a:endParaRPr lang="fr-FR" sz="1800" dirty="0" smtClean="0"/>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dirty="0" smtClean="0"/>
              <a:t>3.2 </a:t>
            </a:r>
            <a:r>
              <a:rPr lang="fr-FR" sz="2400" dirty="0" err="1" smtClean="0"/>
              <a:t>Review</a:t>
            </a:r>
            <a:r>
              <a:rPr lang="fr-FR" sz="2400" dirty="0" smtClean="0"/>
              <a:t> </a:t>
            </a:r>
            <a:r>
              <a:rPr lang="fr-FR" sz="2400" dirty="0" err="1" smtClean="0"/>
              <a:t>process</a:t>
            </a:r>
            <a:endParaRPr lang="en-US" sz="2400" dirty="0" smtClean="0"/>
          </a:p>
        </p:txBody>
      </p:sp>
      <p:sp>
        <p:nvSpPr>
          <p:cNvPr id="100354" name="Content Placeholder 2"/>
          <p:cNvSpPr>
            <a:spLocks noGrp="1"/>
          </p:cNvSpPr>
          <p:nvPr>
            <p:ph idx="1"/>
          </p:nvPr>
        </p:nvSpPr>
        <p:spPr/>
        <p:txBody>
          <a:bodyPr/>
          <a:lstStyle/>
          <a:p>
            <a:pPr eaLnBrk="1" hangingPunct="1"/>
            <a:r>
              <a:rPr lang="fr-FR" b="1" dirty="0" smtClean="0"/>
              <a:t>How </a:t>
            </a:r>
            <a:r>
              <a:rPr lang="fr-FR" b="1" dirty="0" err="1" smtClean="0"/>
              <a:t>we</a:t>
            </a:r>
            <a:r>
              <a:rPr lang="fr-FR" b="1" dirty="0" smtClean="0"/>
              <a:t> </a:t>
            </a:r>
            <a:r>
              <a:rPr lang="fr-FR" b="1" dirty="0" err="1" smtClean="0"/>
              <a:t>can</a:t>
            </a:r>
            <a:r>
              <a:rPr lang="fr-FR" b="1" dirty="0" smtClean="0"/>
              <a:t> </a:t>
            </a:r>
            <a:r>
              <a:rPr lang="fr-FR" b="1" dirty="0" err="1" smtClean="0"/>
              <a:t>succeed</a:t>
            </a:r>
            <a:r>
              <a:rPr lang="fr-FR" b="1" dirty="0" smtClean="0"/>
              <a:t> a </a:t>
            </a:r>
            <a:r>
              <a:rPr lang="fr-FR" b="1" dirty="0" err="1" smtClean="0"/>
              <a:t>review</a:t>
            </a:r>
            <a:r>
              <a:rPr lang="fr-FR" b="1" dirty="0" smtClean="0"/>
              <a:t>?</a:t>
            </a:r>
          </a:p>
          <a:p>
            <a:pPr lvl="1" eaLnBrk="1" hangingPunct="1"/>
            <a:r>
              <a:rPr lang="fr-FR" sz="1800" dirty="0" err="1" smtClean="0"/>
              <a:t>Pick</a:t>
            </a:r>
            <a:r>
              <a:rPr lang="fr-FR" sz="1800" dirty="0" smtClean="0"/>
              <a:t> </a:t>
            </a:r>
            <a:r>
              <a:rPr lang="fr-FR" sz="1800" dirty="0" err="1" smtClean="0"/>
              <a:t>things</a:t>
            </a:r>
            <a:r>
              <a:rPr lang="fr-FR" sz="1800" dirty="0" smtClean="0"/>
              <a:t> </a:t>
            </a:r>
            <a:r>
              <a:rPr lang="fr-FR" sz="1800" dirty="0" err="1" smtClean="0"/>
              <a:t>that</a:t>
            </a:r>
            <a:r>
              <a:rPr lang="fr-FR" sz="1800" dirty="0" smtClean="0"/>
              <a:t> </a:t>
            </a:r>
            <a:r>
              <a:rPr lang="fr-FR" sz="1800" dirty="0" err="1" smtClean="0"/>
              <a:t>really</a:t>
            </a:r>
            <a:r>
              <a:rPr lang="fr-FR" sz="1800" dirty="0" smtClean="0"/>
              <a:t> count</a:t>
            </a:r>
          </a:p>
          <a:p>
            <a:pPr lvl="1" eaLnBrk="1" hangingPunct="1"/>
            <a:r>
              <a:rPr lang="fr-FR" sz="1800" dirty="0" err="1" smtClean="0"/>
              <a:t>Explicity</a:t>
            </a:r>
            <a:r>
              <a:rPr lang="fr-FR" sz="1800" dirty="0" smtClean="0"/>
              <a:t> plan and </a:t>
            </a:r>
            <a:r>
              <a:rPr lang="fr-FR" sz="1800" dirty="0" err="1" smtClean="0"/>
              <a:t>track</a:t>
            </a:r>
            <a:r>
              <a:rPr lang="fr-FR" sz="1800" dirty="0" smtClean="0"/>
              <a:t> </a:t>
            </a:r>
            <a:r>
              <a:rPr lang="fr-FR" sz="1800" dirty="0" err="1" smtClean="0"/>
              <a:t>review</a:t>
            </a:r>
            <a:r>
              <a:rPr lang="fr-FR" sz="1800" dirty="0" smtClean="0"/>
              <a:t> </a:t>
            </a:r>
            <a:r>
              <a:rPr lang="fr-FR" sz="1800" dirty="0" err="1" smtClean="0"/>
              <a:t>activities</a:t>
            </a:r>
            <a:endParaRPr lang="fr-FR" sz="1800" dirty="0" smtClean="0"/>
          </a:p>
          <a:p>
            <a:pPr lvl="1" eaLnBrk="1" hangingPunct="1"/>
            <a:r>
              <a:rPr lang="fr-FR" sz="1800" dirty="0" smtClean="0"/>
              <a:t>Train participants</a:t>
            </a:r>
          </a:p>
          <a:p>
            <a:pPr lvl="1" eaLnBrk="1" hangingPunct="1"/>
            <a:r>
              <a:rPr lang="fr-FR" sz="1800" dirty="0" smtClean="0"/>
              <a:t>Just do </a:t>
            </a:r>
            <a:r>
              <a:rPr lang="fr-FR" sz="1800" dirty="0" err="1" smtClean="0"/>
              <a:t>it!</a:t>
            </a:r>
            <a:endParaRPr lang="fr-FR" sz="1800" dirty="0" smtClean="0"/>
          </a:p>
          <a:p>
            <a:pPr lvl="1" eaLnBrk="1" hangingPunct="1"/>
            <a:r>
              <a:rPr lang="fr-FR" sz="1800" dirty="0" smtClean="0"/>
              <a:t>Report </a:t>
            </a:r>
            <a:r>
              <a:rPr lang="fr-FR" sz="1800" dirty="0" err="1" smtClean="0"/>
              <a:t>result</a:t>
            </a:r>
            <a:endParaRPr lang="fr-FR" sz="1800" dirty="0" smtClean="0"/>
          </a:p>
          <a:p>
            <a:pPr lvl="1" eaLnBrk="1" hangingPunct="1"/>
            <a:r>
              <a:rPr lang="fr-FR" sz="1800" dirty="0" err="1" smtClean="0"/>
              <a:t>Continuously</a:t>
            </a:r>
            <a:r>
              <a:rPr lang="fr-FR" sz="1800" dirty="0" smtClean="0"/>
              <a:t> </a:t>
            </a:r>
            <a:r>
              <a:rPr lang="fr-FR" sz="1800" dirty="0" err="1" smtClean="0"/>
              <a:t>improve</a:t>
            </a:r>
            <a:r>
              <a:rPr lang="fr-FR" sz="1800" dirty="0" smtClean="0"/>
              <a:t> </a:t>
            </a:r>
            <a:r>
              <a:rPr lang="fr-FR" sz="1800" dirty="0" err="1" smtClean="0"/>
              <a:t>process</a:t>
            </a:r>
            <a:r>
              <a:rPr lang="fr-FR" sz="1800" dirty="0" smtClean="0"/>
              <a:t> and </a:t>
            </a:r>
            <a:r>
              <a:rPr lang="fr-FR" sz="1800" dirty="0" err="1" smtClean="0"/>
              <a:t>tools</a:t>
            </a:r>
            <a:endParaRPr lang="fr-FR" sz="1800" dirty="0" smtClean="0"/>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dirty="0" smtClean="0"/>
              <a:t>3.3 </a:t>
            </a:r>
            <a:r>
              <a:rPr lang="fr-FR" sz="2400" dirty="0" err="1" smtClean="0"/>
              <a:t>Static</a:t>
            </a:r>
            <a:r>
              <a:rPr lang="fr-FR" sz="2400" dirty="0" smtClean="0"/>
              <a:t> </a:t>
            </a:r>
            <a:r>
              <a:rPr lang="fr-FR" sz="2400" dirty="0" err="1" smtClean="0"/>
              <a:t>analysis</a:t>
            </a:r>
            <a:r>
              <a:rPr lang="fr-FR" sz="2400" dirty="0" smtClean="0"/>
              <a:t> by </a:t>
            </a:r>
            <a:r>
              <a:rPr lang="fr-FR" sz="2400" dirty="0" err="1" smtClean="0"/>
              <a:t>tools</a:t>
            </a:r>
            <a:endParaRPr lang="en-US" sz="2400" dirty="0" smtClean="0"/>
          </a:p>
        </p:txBody>
      </p:sp>
      <p:sp>
        <p:nvSpPr>
          <p:cNvPr id="102402" name="Content Placeholder 2"/>
          <p:cNvSpPr>
            <a:spLocks noGrp="1"/>
          </p:cNvSpPr>
          <p:nvPr>
            <p:ph idx="1"/>
          </p:nvPr>
        </p:nvSpPr>
        <p:spPr/>
        <p:txBody>
          <a:bodyPr/>
          <a:lstStyle/>
          <a:p>
            <a:pPr lvl="1" eaLnBrk="1" hangingPunct="1"/>
            <a:r>
              <a:rPr lang="fr-FR" sz="1800" dirty="0" err="1" smtClean="0"/>
              <a:t>Static</a:t>
            </a:r>
            <a:r>
              <a:rPr lang="fr-FR" sz="1800" dirty="0" smtClean="0"/>
              <a:t> </a:t>
            </a:r>
            <a:r>
              <a:rPr lang="fr-FR" sz="1800" dirty="0" err="1" smtClean="0"/>
              <a:t>analisys</a:t>
            </a:r>
            <a:r>
              <a:rPr lang="fr-FR" sz="1800" dirty="0" smtClean="0"/>
              <a:t> </a:t>
            </a:r>
            <a:r>
              <a:rPr lang="fr-FR" sz="1800" dirty="0" err="1" smtClean="0"/>
              <a:t>differs</a:t>
            </a:r>
            <a:r>
              <a:rPr lang="fr-FR" sz="1800" dirty="0" smtClean="0"/>
              <a:t> </a:t>
            </a:r>
            <a:r>
              <a:rPr lang="fr-FR" sz="1800" dirty="0" err="1" smtClean="0"/>
              <a:t>from</a:t>
            </a:r>
            <a:r>
              <a:rPr lang="fr-FR" sz="1800" dirty="0" smtClean="0"/>
              <a:t> more </a:t>
            </a:r>
            <a:r>
              <a:rPr lang="fr-FR" sz="1800" dirty="0" err="1" smtClean="0"/>
              <a:t>traditional</a:t>
            </a:r>
            <a:r>
              <a:rPr lang="fr-FR" sz="1800" dirty="0" smtClean="0"/>
              <a:t> </a:t>
            </a:r>
            <a:r>
              <a:rPr lang="fr-FR" sz="1800" dirty="0" err="1" smtClean="0"/>
              <a:t>dynamic</a:t>
            </a:r>
            <a:r>
              <a:rPr lang="fr-FR" sz="1800" dirty="0" smtClean="0"/>
              <a:t> </a:t>
            </a:r>
            <a:r>
              <a:rPr lang="fr-FR" sz="1800" dirty="0" err="1" smtClean="0"/>
              <a:t>testing</a:t>
            </a:r>
            <a:r>
              <a:rPr lang="fr-FR" sz="1800" dirty="0" smtClean="0"/>
              <a:t> in a </a:t>
            </a:r>
            <a:r>
              <a:rPr lang="fr-FR" sz="1800" dirty="0" err="1" smtClean="0"/>
              <a:t>mumber</a:t>
            </a:r>
            <a:r>
              <a:rPr lang="fr-FR" sz="1800" dirty="0" smtClean="0"/>
              <a:t> of </a:t>
            </a:r>
            <a:r>
              <a:rPr lang="fr-FR" sz="1800" dirty="0" err="1" smtClean="0"/>
              <a:t>imporatant</a:t>
            </a:r>
            <a:r>
              <a:rPr lang="fr-FR" sz="1800" dirty="0" smtClean="0"/>
              <a:t> </a:t>
            </a:r>
            <a:r>
              <a:rPr lang="fr-FR" sz="1800" dirty="0" err="1" smtClean="0"/>
              <a:t>ways</a:t>
            </a:r>
            <a:r>
              <a:rPr lang="fr-FR" sz="1800" dirty="0" smtClean="0"/>
              <a:t>: </a:t>
            </a:r>
          </a:p>
          <a:p>
            <a:pPr lvl="2" eaLnBrk="1" hangingPunct="1"/>
            <a:r>
              <a:rPr lang="fr-FR" sz="1800" dirty="0" err="1" smtClean="0"/>
              <a:t>Static</a:t>
            </a:r>
            <a:r>
              <a:rPr lang="fr-FR" sz="1800" dirty="0" smtClean="0"/>
              <a:t> </a:t>
            </a:r>
            <a:r>
              <a:rPr lang="fr-FR" sz="1800" dirty="0" err="1" smtClean="0"/>
              <a:t>analysisis</a:t>
            </a:r>
            <a:r>
              <a:rPr lang="fr-FR" sz="1800" dirty="0" smtClean="0"/>
              <a:t> </a:t>
            </a:r>
            <a:r>
              <a:rPr lang="fr-FR" sz="1800" dirty="0" err="1" smtClean="0"/>
              <a:t>ideally</a:t>
            </a:r>
            <a:r>
              <a:rPr lang="fr-FR" sz="1800" dirty="0" smtClean="0"/>
              <a:t> </a:t>
            </a:r>
            <a:r>
              <a:rPr lang="fr-FR" sz="1800" dirty="0" err="1" smtClean="0"/>
              <a:t>performed</a:t>
            </a:r>
            <a:r>
              <a:rPr lang="fr-FR" sz="1800" dirty="0" smtClean="0"/>
              <a:t> </a:t>
            </a:r>
            <a:r>
              <a:rPr lang="fr-FR" sz="1800" dirty="0" err="1" smtClean="0"/>
              <a:t>before</a:t>
            </a:r>
            <a:r>
              <a:rPr lang="fr-FR" sz="1800" dirty="0" smtClean="0"/>
              <a:t> the types of a </a:t>
            </a:r>
            <a:r>
              <a:rPr lang="fr-FR" sz="1800" dirty="0" err="1" smtClean="0"/>
              <a:t>formal</a:t>
            </a:r>
            <a:r>
              <a:rPr lang="fr-FR" sz="1800" dirty="0" smtClean="0"/>
              <a:t> </a:t>
            </a:r>
            <a:r>
              <a:rPr lang="fr-FR" sz="1800" dirty="0" err="1" smtClean="0"/>
              <a:t>review</a:t>
            </a:r>
            <a:endParaRPr lang="fr-FR" sz="1800" dirty="0" smtClean="0"/>
          </a:p>
          <a:p>
            <a:pPr lvl="2" eaLnBrk="1" hangingPunct="1"/>
            <a:r>
              <a:rPr lang="fr-FR" sz="1800" dirty="0" err="1" smtClean="0"/>
              <a:t>Static</a:t>
            </a:r>
            <a:r>
              <a:rPr lang="fr-FR" sz="1800" dirty="0" smtClean="0"/>
              <a:t> </a:t>
            </a:r>
            <a:r>
              <a:rPr lang="fr-FR" sz="1800" dirty="0" err="1" smtClean="0"/>
              <a:t>analisys</a:t>
            </a:r>
            <a:r>
              <a:rPr lang="fr-FR" sz="1800" dirty="0" smtClean="0"/>
              <a:t> </a:t>
            </a:r>
            <a:r>
              <a:rPr lang="fr-FR" sz="1800" dirty="0" err="1" smtClean="0"/>
              <a:t>is</a:t>
            </a:r>
            <a:r>
              <a:rPr lang="fr-FR" sz="1800" dirty="0" smtClean="0"/>
              <a:t> </a:t>
            </a:r>
            <a:r>
              <a:rPr lang="fr-FR" sz="1800" dirty="0" err="1" smtClean="0"/>
              <a:t>unrelated</a:t>
            </a:r>
            <a:r>
              <a:rPr lang="fr-FR" sz="1800" dirty="0" smtClean="0"/>
              <a:t> to </a:t>
            </a:r>
            <a:r>
              <a:rPr lang="fr-FR" sz="1800" dirty="0" err="1" smtClean="0"/>
              <a:t>dynamic</a:t>
            </a:r>
            <a:r>
              <a:rPr lang="fr-FR" sz="1800" dirty="0" smtClean="0"/>
              <a:t> </a:t>
            </a:r>
            <a:r>
              <a:rPr lang="fr-FR" sz="1800" dirty="0" err="1" smtClean="0"/>
              <a:t>properties</a:t>
            </a:r>
            <a:r>
              <a:rPr lang="fr-FR" sz="1800" dirty="0" smtClean="0"/>
              <a:t> of the </a:t>
            </a:r>
            <a:r>
              <a:rPr lang="fr-FR" sz="1800" dirty="0" err="1" smtClean="0"/>
              <a:t>requirements</a:t>
            </a:r>
            <a:r>
              <a:rPr lang="fr-FR" sz="1800" dirty="0" smtClean="0"/>
              <a:t>, design and code, </a:t>
            </a:r>
            <a:r>
              <a:rPr lang="fr-FR" sz="1800" dirty="0" err="1" smtClean="0"/>
              <a:t>such</a:t>
            </a:r>
            <a:r>
              <a:rPr lang="fr-FR" sz="1800" dirty="0" smtClean="0"/>
              <a:t> a test </a:t>
            </a:r>
            <a:r>
              <a:rPr lang="fr-FR" sz="1800" dirty="0" err="1" smtClean="0"/>
              <a:t>coverage</a:t>
            </a:r>
            <a:endParaRPr lang="fr-FR" sz="1800" dirty="0" smtClean="0"/>
          </a:p>
          <a:p>
            <a:pPr lvl="2" eaLnBrk="1" hangingPunct="1"/>
            <a:r>
              <a:rPr lang="fr-FR" sz="1800" dirty="0" smtClean="0"/>
              <a:t>The goal of the </a:t>
            </a:r>
            <a:r>
              <a:rPr lang="fr-FR" sz="1800" dirty="0" err="1" smtClean="0"/>
              <a:t>static</a:t>
            </a:r>
            <a:r>
              <a:rPr lang="fr-FR" sz="1800" dirty="0" smtClean="0"/>
              <a:t> </a:t>
            </a:r>
            <a:r>
              <a:rPr lang="fr-FR" sz="1800" dirty="0" err="1" smtClean="0"/>
              <a:t>analisys</a:t>
            </a:r>
            <a:r>
              <a:rPr lang="fr-FR" sz="1800" dirty="0" smtClean="0"/>
              <a:t> </a:t>
            </a:r>
            <a:r>
              <a:rPr lang="fr-FR" sz="1800" dirty="0" err="1" smtClean="0"/>
              <a:t>is</a:t>
            </a:r>
            <a:r>
              <a:rPr lang="fr-FR" sz="1800" dirty="0" smtClean="0"/>
              <a:t> to </a:t>
            </a:r>
            <a:r>
              <a:rPr lang="fr-FR" sz="1800" dirty="0" err="1" smtClean="0"/>
              <a:t>find</a:t>
            </a:r>
            <a:r>
              <a:rPr lang="fr-FR" sz="1800" dirty="0" smtClean="0"/>
              <a:t> </a:t>
            </a:r>
            <a:r>
              <a:rPr lang="fr-FR" sz="1800" dirty="0" err="1" smtClean="0"/>
              <a:t>defects</a:t>
            </a:r>
            <a:r>
              <a:rPr lang="fr-FR" sz="1800" dirty="0" smtClean="0"/>
              <a:t>, </a:t>
            </a:r>
            <a:r>
              <a:rPr lang="fr-FR" sz="1800" dirty="0" err="1" smtClean="0"/>
              <a:t>whether</a:t>
            </a:r>
            <a:r>
              <a:rPr lang="fr-FR" sz="1800" dirty="0" smtClean="0"/>
              <a:t> or not </a:t>
            </a:r>
            <a:r>
              <a:rPr lang="fr-FR" sz="1800" dirty="0" err="1" smtClean="0"/>
              <a:t>they</a:t>
            </a:r>
            <a:r>
              <a:rPr lang="fr-FR" sz="1800" dirty="0" smtClean="0"/>
              <a:t> </a:t>
            </a:r>
            <a:r>
              <a:rPr lang="fr-FR" sz="1800" dirty="0" err="1" smtClean="0"/>
              <a:t>may</a:t>
            </a:r>
            <a:r>
              <a:rPr lang="fr-FR" sz="1800" dirty="0" smtClean="0"/>
              <a:t> cause </a:t>
            </a:r>
            <a:r>
              <a:rPr lang="fr-FR" sz="1800" dirty="0" err="1" smtClean="0"/>
              <a:t>failures</a:t>
            </a:r>
            <a:endParaRPr lang="fr-FR" sz="1800" dirty="0" smtClean="0"/>
          </a:p>
          <a:p>
            <a:pPr lvl="1" eaLnBrk="1" hangingPunct="1"/>
            <a:r>
              <a:rPr lang="fr-FR" sz="1800" dirty="0" smtClean="0"/>
              <a:t>As </a:t>
            </a:r>
            <a:r>
              <a:rPr lang="fr-FR" sz="1800" dirty="0" err="1" smtClean="0"/>
              <a:t>with</a:t>
            </a:r>
            <a:r>
              <a:rPr lang="fr-FR" sz="1800" dirty="0" smtClean="0"/>
              <a:t> the </a:t>
            </a:r>
            <a:r>
              <a:rPr lang="fr-FR" sz="1800" dirty="0" err="1" smtClean="0"/>
              <a:t>review</a:t>
            </a:r>
            <a:r>
              <a:rPr lang="fr-FR" sz="1800" dirty="0" smtClean="0"/>
              <a:t>, </a:t>
            </a:r>
            <a:r>
              <a:rPr lang="fr-FR" sz="1800" dirty="0" err="1" smtClean="0"/>
              <a:t>static</a:t>
            </a:r>
            <a:r>
              <a:rPr lang="fr-FR" sz="1800" dirty="0" smtClean="0"/>
              <a:t> </a:t>
            </a:r>
            <a:r>
              <a:rPr lang="fr-FR" sz="1800" dirty="0" err="1" smtClean="0"/>
              <a:t>analysis</a:t>
            </a:r>
            <a:r>
              <a:rPr lang="fr-FR" sz="1800" dirty="0" smtClean="0"/>
              <a:t> </a:t>
            </a:r>
            <a:r>
              <a:rPr lang="fr-FR" sz="1800" dirty="0" err="1" smtClean="0"/>
              <a:t>finds</a:t>
            </a:r>
            <a:r>
              <a:rPr lang="fr-FR" sz="1800" dirty="0" smtClean="0"/>
              <a:t> </a:t>
            </a:r>
            <a:r>
              <a:rPr lang="fr-FR" sz="1800" dirty="0" err="1" smtClean="0"/>
              <a:t>defects</a:t>
            </a:r>
            <a:r>
              <a:rPr lang="fr-FR" sz="1800" dirty="0" smtClean="0"/>
              <a:t> </a:t>
            </a:r>
            <a:r>
              <a:rPr lang="fr-FR" sz="1800" dirty="0" err="1" smtClean="0"/>
              <a:t>rather</a:t>
            </a:r>
            <a:r>
              <a:rPr lang="fr-FR" sz="1800" dirty="0" smtClean="0"/>
              <a:t> </a:t>
            </a:r>
            <a:r>
              <a:rPr lang="fr-FR" sz="1800" dirty="0" err="1" smtClean="0"/>
              <a:t>than</a:t>
            </a:r>
            <a:r>
              <a:rPr lang="fr-FR" sz="1800" dirty="0" smtClean="0"/>
              <a:t> </a:t>
            </a:r>
            <a:r>
              <a:rPr lang="fr-FR" sz="1800" dirty="0" err="1" smtClean="0"/>
              <a:t>failures</a:t>
            </a:r>
            <a:endParaRPr lang="fr-FR" sz="1800" dirty="0" smtClean="0"/>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dirty="0"/>
              <a:t>3.3 </a:t>
            </a:r>
            <a:r>
              <a:rPr lang="fr-FR" sz="2400" dirty="0" err="1"/>
              <a:t>Static</a:t>
            </a:r>
            <a:r>
              <a:rPr lang="fr-FR" sz="2400" dirty="0"/>
              <a:t> </a:t>
            </a:r>
            <a:r>
              <a:rPr lang="fr-FR" sz="2400" dirty="0" err="1"/>
              <a:t>analysis</a:t>
            </a:r>
            <a:r>
              <a:rPr lang="fr-FR" sz="2400" dirty="0"/>
              <a:t> by </a:t>
            </a:r>
            <a:r>
              <a:rPr lang="fr-FR" sz="2400" dirty="0" err="1"/>
              <a:t>tools</a:t>
            </a:r>
            <a:endParaRPr lang="en-US" sz="2400" dirty="0" smtClean="0"/>
          </a:p>
        </p:txBody>
      </p:sp>
      <p:sp>
        <p:nvSpPr>
          <p:cNvPr id="104450" name="Content Placeholder 2"/>
          <p:cNvSpPr>
            <a:spLocks noGrp="1"/>
          </p:cNvSpPr>
          <p:nvPr>
            <p:ph idx="1"/>
          </p:nvPr>
        </p:nvSpPr>
        <p:spPr/>
        <p:txBody>
          <a:bodyPr/>
          <a:lstStyle/>
          <a:p>
            <a:pPr eaLnBrk="1" hangingPunct="1"/>
            <a:r>
              <a:rPr lang="fr-FR" sz="1600" dirty="0" smtClean="0"/>
              <a:t>The </a:t>
            </a:r>
            <a:r>
              <a:rPr lang="fr-FR" sz="1600" dirty="0" err="1" smtClean="0"/>
              <a:t>most</a:t>
            </a:r>
            <a:r>
              <a:rPr lang="fr-FR" sz="1600" dirty="0" smtClean="0"/>
              <a:t> </a:t>
            </a:r>
            <a:r>
              <a:rPr lang="fr-FR" sz="1600" dirty="0" err="1" smtClean="0"/>
              <a:t>common</a:t>
            </a:r>
            <a:r>
              <a:rPr lang="fr-FR" sz="1600" dirty="0" smtClean="0"/>
              <a:t> </a:t>
            </a:r>
            <a:r>
              <a:rPr lang="fr-FR" sz="1600" dirty="0" err="1" smtClean="0"/>
              <a:t>static</a:t>
            </a:r>
            <a:r>
              <a:rPr lang="fr-FR" sz="1600" dirty="0" smtClean="0"/>
              <a:t> </a:t>
            </a:r>
            <a:r>
              <a:rPr lang="fr-FR" sz="1600" dirty="0" err="1" smtClean="0"/>
              <a:t>analysis</a:t>
            </a:r>
            <a:r>
              <a:rPr lang="fr-FR" sz="1600" dirty="0" smtClean="0"/>
              <a:t> </a:t>
            </a:r>
            <a:r>
              <a:rPr lang="fr-FR" sz="1600" dirty="0" err="1" smtClean="0"/>
              <a:t>features</a:t>
            </a:r>
            <a:r>
              <a:rPr lang="fr-FR" sz="1600" dirty="0" smtClean="0"/>
              <a:t> in </a:t>
            </a:r>
            <a:r>
              <a:rPr lang="fr-FR" sz="1600" dirty="0" err="1" smtClean="0"/>
              <a:t>day</a:t>
            </a:r>
            <a:r>
              <a:rPr lang="fr-FR" sz="1600" dirty="0" smtClean="0"/>
              <a:t>-to-date practice are: </a:t>
            </a:r>
          </a:p>
          <a:p>
            <a:pPr lvl="1" eaLnBrk="1" hangingPunct="1"/>
            <a:r>
              <a:rPr lang="fr-FR" sz="1600" dirty="0" err="1" smtClean="0"/>
              <a:t>Coding</a:t>
            </a:r>
            <a:r>
              <a:rPr lang="fr-FR" sz="1600" dirty="0" smtClean="0"/>
              <a:t> standards</a:t>
            </a:r>
          </a:p>
          <a:p>
            <a:pPr lvl="1" eaLnBrk="1" hangingPunct="1"/>
            <a:r>
              <a:rPr lang="fr-FR" sz="1600" dirty="0" smtClean="0"/>
              <a:t>Code </a:t>
            </a:r>
            <a:r>
              <a:rPr lang="fr-FR" sz="1600" dirty="0" err="1" smtClean="0"/>
              <a:t>metrics</a:t>
            </a:r>
            <a:endParaRPr lang="fr-FR" sz="1600" dirty="0" smtClean="0"/>
          </a:p>
          <a:p>
            <a:pPr lvl="1" eaLnBrk="1" hangingPunct="1"/>
            <a:r>
              <a:rPr lang="fr-FR" sz="1600" dirty="0" smtClean="0"/>
              <a:t>Code structure</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dirty="0" err="1" smtClean="0"/>
              <a:t>Chapter</a:t>
            </a:r>
            <a:r>
              <a:rPr lang="fr-FR" dirty="0" smtClean="0"/>
              <a:t> 4 : Test design techniques</a:t>
            </a:r>
            <a:endParaRPr lang="en-US" dirty="0"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69</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dirty="0" err="1" smtClean="0"/>
              <a:t>Chapter</a:t>
            </a:r>
            <a:r>
              <a:rPr lang="fr-FR" dirty="0" smtClean="0"/>
              <a:t> 1 : </a:t>
            </a:r>
            <a:r>
              <a:rPr lang="pt-BR" dirty="0"/>
              <a:t>Fundamentals of testing</a:t>
            </a:r>
            <a:endParaRPr lang="fr-FR" dirty="0" smtClean="0"/>
          </a:p>
        </p:txBody>
      </p:sp>
      <p:sp>
        <p:nvSpPr>
          <p:cNvPr id="16386" name="Content Placeholder 4"/>
          <p:cNvSpPr>
            <a:spLocks noGrp="1"/>
          </p:cNvSpPr>
          <p:nvPr>
            <p:ph idx="1"/>
          </p:nvPr>
        </p:nvSpPr>
        <p:spPr>
          <a:xfrm>
            <a:off x="485775" y="685800"/>
            <a:ext cx="8388350" cy="5334000"/>
          </a:xfrm>
        </p:spPr>
        <p:txBody>
          <a:bodyPr anchor="ctr"/>
          <a:lstStyle/>
          <a:p>
            <a:pPr marL="358775" lvl="2" eaLnBrk="1" hangingPunct="1">
              <a:buFont typeface="Arial" charset="0"/>
              <a:buChar char="»"/>
            </a:pPr>
            <a:r>
              <a:rPr lang="en-US" dirty="0"/>
              <a:t>Why is testing necessary?</a:t>
            </a:r>
          </a:p>
          <a:p>
            <a:pPr marL="358775" lvl="2" eaLnBrk="1" hangingPunct="1">
              <a:buFont typeface="Arial" charset="0"/>
              <a:buChar char="»"/>
            </a:pPr>
            <a:r>
              <a:rPr lang="en-US" dirty="0" smtClean="0"/>
              <a:t>What </a:t>
            </a:r>
            <a:r>
              <a:rPr lang="en-US" dirty="0"/>
              <a:t>is testing</a:t>
            </a:r>
            <a:r>
              <a:rPr lang="en-US" dirty="0" smtClean="0"/>
              <a:t>?</a:t>
            </a:r>
          </a:p>
          <a:p>
            <a:pPr marL="358775" lvl="2" eaLnBrk="1" hangingPunct="1">
              <a:buFont typeface="Arial" charset="0"/>
              <a:buChar char="»"/>
            </a:pPr>
            <a:r>
              <a:rPr lang="en-US" dirty="0" smtClean="0"/>
              <a:t>Testing principles</a:t>
            </a:r>
          </a:p>
          <a:p>
            <a:pPr marL="358775" lvl="2" eaLnBrk="1" hangingPunct="1">
              <a:buFont typeface="Arial" charset="0"/>
              <a:buChar char="»"/>
            </a:pPr>
            <a:r>
              <a:rPr lang="en-US" dirty="0" smtClean="0"/>
              <a:t>Fundamental test process</a:t>
            </a:r>
          </a:p>
          <a:p>
            <a:pPr marL="358775" lvl="2" eaLnBrk="1" hangingPunct="1">
              <a:buFont typeface="Arial" charset="0"/>
              <a:buChar char="»"/>
            </a:pPr>
            <a:r>
              <a:rPr lang="en-US" dirty="0" smtClean="0"/>
              <a:t>The psychology of testing</a:t>
            </a:r>
          </a:p>
          <a:p>
            <a:pPr eaLnBrk="1" hangingPunct="1"/>
            <a:r>
              <a:rPr lang="fr-FR" dirty="0" smtClean="0"/>
              <a:t>Code of </a:t>
            </a:r>
            <a:r>
              <a:rPr lang="fr-FR" dirty="0" err="1" smtClean="0"/>
              <a:t>ethics</a:t>
            </a:r>
            <a:endParaRPr lang="fr-FR" dirty="0"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dirty="0" smtClean="0"/>
              <a:t>4.1 </a:t>
            </a:r>
            <a:r>
              <a:rPr lang="fr-FR" sz="2400" dirty="0"/>
              <a:t>Test design techniques</a:t>
            </a:r>
            <a:endParaRPr lang="en-US" sz="2400" dirty="0" smtClean="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76580411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70</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dirty="0" smtClean="0"/>
              <a:t>4.2 </a:t>
            </a:r>
            <a:r>
              <a:rPr lang="fr-FR" dirty="0" err="1" smtClean="0"/>
              <a:t>Categories</a:t>
            </a:r>
            <a:r>
              <a:rPr lang="fr-FR" dirty="0" smtClean="0"/>
              <a:t> of test design techniques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err="1" smtClean="0"/>
              <a:t>Static</a:t>
            </a:r>
            <a:r>
              <a:rPr lang="fr-FR" dirty="0" smtClean="0"/>
              <a:t> (</a:t>
            </a:r>
            <a:r>
              <a:rPr lang="fr-FR" dirty="0" err="1" smtClean="0"/>
              <a:t>without</a:t>
            </a:r>
            <a:r>
              <a:rPr lang="fr-FR" dirty="0" smtClean="0"/>
              <a:t> </a:t>
            </a:r>
            <a:r>
              <a:rPr lang="fr-FR" dirty="0" err="1" smtClean="0"/>
              <a:t>execution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of documents , source code ...</a:t>
            </a:r>
            <a:endParaRPr lang="fr-FR" dirty="0" smtClean="0"/>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err="1" smtClean="0"/>
              <a:t>Functional</a:t>
            </a:r>
            <a:r>
              <a:rPr lang="fr-FR" dirty="0" smtClean="0"/>
              <a:t> (black </a:t>
            </a:r>
            <a:r>
              <a:rPr lang="fr-FR" dirty="0"/>
              <a:t>box</a:t>
            </a:r>
            <a:r>
              <a:rPr lang="fr-FR" dirty="0" smtClean="0"/>
              <a:t>)</a:t>
            </a:r>
          </a:p>
          <a:p>
            <a:pPr marL="720000" lvl="2" indent="-360000" eaLnBrk="1" fontAlgn="auto" hangingPunct="1">
              <a:spcAft>
                <a:spcPts val="0"/>
              </a:spcAft>
              <a:buFont typeface="Arial" pitchFamily="34" charset="0"/>
              <a:buChar char="»"/>
              <a:defRPr/>
            </a:pPr>
            <a:r>
              <a:rPr lang="fr-FR" dirty="0" err="1" smtClean="0"/>
              <a:t>Based</a:t>
            </a:r>
            <a:r>
              <a:rPr lang="fr-FR" dirty="0" smtClean="0"/>
              <a:t> on the system </a:t>
            </a:r>
            <a:r>
              <a:rPr lang="fr-FR" dirty="0" err="1" smtClean="0"/>
              <a:t>behavior</a:t>
            </a:r>
            <a:r>
              <a:rPr lang="fr-FR" dirty="0"/>
              <a:t> </a:t>
            </a:r>
            <a:r>
              <a:rPr lang="fr-FR" dirty="0" smtClean="0"/>
              <a:t>(</a:t>
            </a:r>
            <a:r>
              <a:rPr lang="fr-FR" dirty="0" err="1" smtClean="0"/>
              <a:t>specification</a:t>
            </a:r>
            <a:r>
              <a:rPr lang="fr-FR" dirty="0" smtClean="0"/>
              <a:t>)</a:t>
            </a:r>
            <a:endParaRPr lang="fr-FR" dirty="0"/>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smtClean="0"/>
              <a:t>Structure (white </a:t>
            </a:r>
            <a:r>
              <a:rPr lang="fr-FR" dirty="0"/>
              <a:t>box)</a:t>
            </a:r>
          </a:p>
          <a:p>
            <a:pPr marL="720000" lvl="2" indent="-360000" eaLnBrk="1" fontAlgn="auto" hangingPunct="1">
              <a:spcAft>
                <a:spcPts val="0"/>
              </a:spcAft>
              <a:buFont typeface="Arial" pitchFamily="34" charset="0"/>
              <a:buChar char="»"/>
              <a:defRPr/>
            </a:pPr>
            <a:r>
              <a:rPr lang="fr-FR" dirty="0" err="1" smtClean="0"/>
              <a:t>Based</a:t>
            </a:r>
            <a:r>
              <a:rPr lang="fr-FR" dirty="0" smtClean="0"/>
              <a:t> on structure</a:t>
            </a:r>
            <a:endParaRPr lang="fr-FR" dirty="0"/>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71</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369"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dirty="0" smtClean="0"/>
              <a:t>4.2 </a:t>
            </a:r>
            <a:r>
              <a:rPr lang="fr-FR" sz="2400" dirty="0" err="1"/>
              <a:t>Categories</a:t>
            </a:r>
            <a:r>
              <a:rPr lang="fr-FR" sz="2400" dirty="0"/>
              <a:t> of test design techniques</a:t>
            </a:r>
            <a:endParaRPr lang="en-US" sz="2400" dirty="0" smtClean="0"/>
          </a:p>
        </p:txBody>
      </p:sp>
      <p:sp>
        <p:nvSpPr>
          <p:cNvPr id="116738" name="Content Placeholder 2"/>
          <p:cNvSpPr>
            <a:spLocks noGrp="1"/>
          </p:cNvSpPr>
          <p:nvPr>
            <p:ph idx="1"/>
          </p:nvPr>
        </p:nvSpPr>
        <p:spPr/>
        <p:txBody>
          <a:bodyPr/>
          <a:lstStyle/>
          <a:p>
            <a:pPr eaLnBrk="1" hangingPunct="1"/>
            <a:r>
              <a:rPr lang="en-US" sz="1800" dirty="0"/>
              <a:t>Black box design techniques ( techniques based on the specifications) are a way to derive and select test conditions , test cases or the test data</a:t>
            </a:r>
          </a:p>
          <a:p>
            <a:pPr eaLnBrk="1" hangingPunct="1"/>
            <a:r>
              <a:rPr lang="en-US" sz="1800" dirty="0"/>
              <a:t>Black box design techniques include functional </a:t>
            </a:r>
            <a:r>
              <a:rPr lang="en-US" sz="1800" dirty="0" smtClean="0"/>
              <a:t>testing and </a:t>
            </a:r>
            <a:r>
              <a:rPr lang="en-US" sz="1800" dirty="0"/>
              <a:t>non-functional testing </a:t>
            </a:r>
            <a:endParaRPr lang="en-US" sz="1800" dirty="0" smtClean="0"/>
          </a:p>
          <a:p>
            <a:pPr eaLnBrk="1" hangingPunct="1"/>
            <a:r>
              <a:rPr lang="en-US" sz="1800" dirty="0"/>
              <a:t>Techniques based on the specification does not use any information concerning the internal structure of a component or system to be </a:t>
            </a:r>
            <a:r>
              <a:rPr lang="en-US" sz="1800" dirty="0" smtClean="0"/>
              <a:t>tested</a:t>
            </a:r>
          </a:p>
          <a:p>
            <a:pPr eaLnBrk="1" hangingPunct="1"/>
            <a:r>
              <a:rPr lang="en-US" sz="1800" dirty="0"/>
              <a:t>White box design techniques ( techniques based on structures ) are based on an analysis of the component or the system </a:t>
            </a:r>
            <a:r>
              <a:rPr lang="en-US" sz="1800" dirty="0" smtClean="0"/>
              <a:t>structure</a:t>
            </a:r>
          </a:p>
          <a:p>
            <a:pPr eaLnBrk="1" hangingPunct="1"/>
            <a:r>
              <a:rPr lang="en-US" sz="1800" dirty="0"/>
              <a:t>These two techniques can be combined with techniques based on experience</a:t>
            </a:r>
          </a:p>
          <a:p>
            <a:pPr marL="0" indent="0" eaLnBrk="1" hangingPunct="1">
              <a:buNone/>
            </a:pPr>
            <a:endParaRPr lang="fr-FR" sz="1800" dirty="0" smtClean="0"/>
          </a:p>
          <a:p>
            <a:pPr eaLnBrk="1" hangingPunct="1"/>
            <a:endParaRPr lang="fr-FR" sz="1800" dirty="0" smtClean="0"/>
          </a:p>
          <a:p>
            <a:pPr eaLnBrk="1" hangingPunct="1"/>
            <a:endParaRPr lang="fr-FR" sz="1800" dirty="0" smtClean="0"/>
          </a:p>
          <a:p>
            <a:pPr eaLnBrk="1" hangingPunct="1"/>
            <a:endParaRPr lang="fr-FR" sz="1800" dirty="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dirty="0" smtClean="0"/>
              <a:t>4.3 Black box techniques</a:t>
            </a:r>
            <a:br>
              <a:rPr lang="fr-FR" sz="2400" dirty="0" smtClean="0"/>
            </a:br>
            <a:r>
              <a:rPr lang="fr-FR" sz="2400" dirty="0" smtClean="0"/>
              <a:t/>
            </a:r>
            <a:br>
              <a:rPr lang="fr-FR" sz="2400" dirty="0" smtClean="0"/>
            </a:br>
            <a:r>
              <a:rPr lang="fr-FR" sz="2400" dirty="0" smtClean="0"/>
              <a:t/>
            </a:r>
            <a:br>
              <a:rPr lang="fr-FR" sz="2400" dirty="0" smtClean="0"/>
            </a:br>
            <a:endParaRPr lang="en-US" sz="2400" dirty="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dirty="0" smtClean="0"/>
              <a:t>Equivalence </a:t>
            </a:r>
            <a:r>
              <a:rPr lang="fr-FR" b="1" dirty="0" err="1" smtClean="0"/>
              <a:t>partitioning</a:t>
            </a:r>
            <a:r>
              <a:rPr lang="fr-FR" b="1" dirty="0" smtClean="0"/>
              <a:t>:</a:t>
            </a:r>
          </a:p>
          <a:p>
            <a:pPr lvl="1" eaLnBrk="1" hangingPunct="1"/>
            <a:r>
              <a:rPr lang="en-US" sz="1800" dirty="0"/>
              <a:t>The inputs of software are divided into groups that need to </a:t>
            </a:r>
            <a:r>
              <a:rPr lang="en-US" sz="1800" dirty="0" smtClean="0"/>
              <a:t>have a </a:t>
            </a:r>
            <a:r>
              <a:rPr lang="en-US" sz="1800" dirty="0"/>
              <a:t>similar behavior and identical treatment</a:t>
            </a:r>
            <a:r>
              <a:rPr lang="en-US" sz="1800" dirty="0" smtClean="0"/>
              <a:t>.</a:t>
            </a:r>
          </a:p>
          <a:p>
            <a:pPr lvl="1" eaLnBrk="1" hangingPunct="1"/>
            <a:r>
              <a:rPr lang="en-US" sz="1800" dirty="0">
                <a:sym typeface="Wingdings" pitchFamily="2" charset="2"/>
              </a:rPr>
              <a:t>Tests can be designed to cover all partitions </a:t>
            </a:r>
            <a:endParaRPr lang="en-US" sz="1800" dirty="0" smtClean="0">
              <a:sym typeface="Wingdings" pitchFamily="2" charset="2"/>
            </a:endParaRPr>
          </a:p>
          <a:p>
            <a:pPr lvl="1" eaLnBrk="1" hangingPunct="1"/>
            <a:r>
              <a:rPr lang="en-US" sz="1800" dirty="0">
                <a:sym typeface="Wingdings" pitchFamily="2" charset="2"/>
              </a:rPr>
              <a:t>Partitions are applicable to all test levels</a:t>
            </a:r>
            <a:endParaRPr lang="fr-FR" sz="1800" dirty="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dirty="0" err="1" smtClean="0"/>
              <a:t>Closing</a:t>
            </a:r>
            <a:r>
              <a:rPr lang="fr-FR" sz="1800" dirty="0" smtClean="0"/>
              <a:t> </a:t>
            </a:r>
            <a:r>
              <a:rPr lang="fr-FR" sz="1800" dirty="0" err="1" smtClean="0"/>
              <a:t>price</a:t>
            </a:r>
            <a:r>
              <a:rPr lang="fr-FR" sz="1800" dirty="0" smtClean="0"/>
              <a:t> </a:t>
            </a:r>
            <a:r>
              <a:rPr lang="fr-FR" sz="1800" dirty="0" err="1" smtClean="0"/>
              <a:t>filter</a:t>
            </a:r>
            <a:r>
              <a:rPr lang="fr-FR" sz="1800" dirty="0" smtClean="0"/>
              <a:t> 5%</a:t>
            </a:r>
          </a:p>
          <a:p>
            <a:pPr lvl="1" eaLnBrk="1" hangingPunct="1"/>
            <a:r>
              <a:rPr lang="fr-FR" sz="1800" dirty="0" smtClean="0"/>
              <a:t>If </a:t>
            </a:r>
            <a:r>
              <a:rPr lang="fr-FR" sz="1800" dirty="0" err="1" smtClean="0"/>
              <a:t>Limit</a:t>
            </a:r>
            <a:r>
              <a:rPr lang="fr-FR" sz="1800" dirty="0" smtClean="0"/>
              <a:t> &lt;= 1.05 * </a:t>
            </a:r>
            <a:r>
              <a:rPr lang="fr-FR" sz="1800" dirty="0" err="1" smtClean="0"/>
              <a:t>closing</a:t>
            </a:r>
            <a:r>
              <a:rPr lang="fr-FR" sz="1800" dirty="0" smtClean="0"/>
              <a:t> </a:t>
            </a:r>
            <a:r>
              <a:rPr lang="fr-FR" sz="1800" dirty="0" err="1" smtClean="0"/>
              <a:t>price</a:t>
            </a:r>
            <a:r>
              <a:rPr lang="fr-FR" sz="1800" dirty="0" smtClean="0"/>
              <a:t> , </a:t>
            </a:r>
            <a:r>
              <a:rPr lang="fr-FR" sz="1800" dirty="0" err="1" smtClean="0"/>
              <a:t>Order</a:t>
            </a:r>
            <a:r>
              <a:rPr lang="fr-FR" sz="1800" dirty="0" smtClean="0"/>
              <a:t> </a:t>
            </a:r>
            <a:r>
              <a:rPr lang="fr-FR" sz="1800" dirty="0" err="1" smtClean="0"/>
              <a:t>acknowleged</a:t>
            </a:r>
            <a:endParaRPr lang="fr-FR" sz="1800" dirty="0" smtClean="0"/>
          </a:p>
          <a:p>
            <a:pPr lvl="1" eaLnBrk="1" hangingPunct="1"/>
            <a:r>
              <a:rPr lang="fr-FR" sz="1800" dirty="0" smtClean="0"/>
              <a:t>If </a:t>
            </a:r>
            <a:r>
              <a:rPr lang="fr-FR" sz="1800" dirty="0" err="1" smtClean="0"/>
              <a:t>Limit</a:t>
            </a:r>
            <a:r>
              <a:rPr lang="fr-FR" sz="1800" dirty="0" smtClean="0"/>
              <a:t> &gt; 1.05 * </a:t>
            </a:r>
            <a:r>
              <a:rPr lang="fr-FR" sz="1800" dirty="0" err="1" smtClean="0"/>
              <a:t>closing</a:t>
            </a:r>
            <a:r>
              <a:rPr lang="fr-FR" sz="1800" dirty="0" smtClean="0"/>
              <a:t> </a:t>
            </a:r>
            <a:r>
              <a:rPr lang="fr-FR" sz="1800" dirty="0" err="1" smtClean="0"/>
              <a:t>proce</a:t>
            </a:r>
            <a:r>
              <a:rPr lang="fr-FR" sz="1800" dirty="0" smtClean="0"/>
              <a:t> , </a:t>
            </a:r>
            <a:r>
              <a:rPr lang="fr-FR" sz="1800" dirty="0" err="1" smtClean="0"/>
              <a:t>Order</a:t>
            </a:r>
            <a:r>
              <a:rPr lang="fr-FR" sz="1800" dirty="0" smtClean="0"/>
              <a:t> </a:t>
            </a:r>
            <a:r>
              <a:rPr lang="fr-FR" sz="1800" dirty="0" err="1" smtClean="0"/>
              <a:t>rejected</a:t>
            </a:r>
            <a:endParaRPr lang="fr-FR" sz="1800" dirty="0" smtClean="0"/>
          </a:p>
          <a:p>
            <a:pPr lvl="1" eaLnBrk="1" hangingPunct="1"/>
            <a:endParaRPr lang="fr-FR" sz="1800" dirty="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74</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dirty="0" err="1" smtClean="0"/>
              <a:t>Boundary</a:t>
            </a:r>
            <a:r>
              <a:rPr lang="fr-FR" b="1" dirty="0" smtClean="0"/>
              <a:t> value </a:t>
            </a:r>
            <a:r>
              <a:rPr lang="fr-FR" b="1" dirty="0" err="1" smtClean="0"/>
              <a:t>testing</a:t>
            </a:r>
            <a:endParaRPr lang="fr-FR" b="1" dirty="0" smtClean="0"/>
          </a:p>
          <a:p>
            <a:pPr lvl="1" eaLnBrk="1" hangingPunct="1"/>
            <a:r>
              <a:rPr lang="en-US" sz="1800" dirty="0"/>
              <a:t>The min and max values ​​of a partition are its limits</a:t>
            </a:r>
            <a:r>
              <a:rPr lang="fr-FR" sz="1800" dirty="0" smtClean="0"/>
              <a:t>.</a:t>
            </a:r>
          </a:p>
          <a:p>
            <a:pPr lvl="1" eaLnBrk="1" hangingPunct="1"/>
            <a:r>
              <a:rPr lang="en-US" sz="1800" dirty="0"/>
              <a:t>Tests can be designed to cover the limits valid and invalid </a:t>
            </a:r>
            <a:endParaRPr lang="en-US" sz="1800" dirty="0" smtClean="0"/>
          </a:p>
          <a:p>
            <a:pPr lvl="1" eaLnBrk="1" hangingPunct="1"/>
            <a:r>
              <a:rPr lang="en-US" sz="1800" dirty="0"/>
              <a:t>A value of each limit is selected for a test </a:t>
            </a:r>
            <a:endParaRPr lang="en-US" sz="1800" dirty="0" smtClean="0"/>
          </a:p>
          <a:p>
            <a:pPr lvl="1" eaLnBrk="1" hangingPunct="1"/>
            <a:r>
              <a:rPr lang="en-US" sz="1800" dirty="0"/>
              <a:t>The analysis of these values ​​can be applied to all test levels </a:t>
            </a:r>
            <a:endParaRPr lang="en-US" sz="1800" dirty="0" smtClean="0"/>
          </a:p>
          <a:p>
            <a:pPr lvl="1" eaLnBrk="1" hangingPunct="1"/>
            <a:r>
              <a:rPr lang="en-US" sz="1800" dirty="0"/>
              <a:t>It is a complementary technique to that of equivalence partitions</a:t>
            </a:r>
            <a:endParaRPr lang="fr-FR" sz="1800" dirty="0" smtClean="0"/>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75</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dirty="0" err="1" smtClean="0"/>
              <a:t>Closing</a:t>
            </a:r>
            <a:r>
              <a:rPr lang="fr-FR" sz="1800" dirty="0" smtClean="0"/>
              <a:t> </a:t>
            </a:r>
            <a:r>
              <a:rPr lang="fr-FR" sz="1800" dirty="0" err="1" smtClean="0"/>
              <a:t>price</a:t>
            </a:r>
            <a:r>
              <a:rPr lang="fr-FR" sz="1800" dirty="0" smtClean="0"/>
              <a:t> </a:t>
            </a:r>
            <a:r>
              <a:rPr lang="fr-FR" sz="1800" dirty="0" err="1" smtClean="0"/>
              <a:t>filter</a:t>
            </a:r>
            <a:r>
              <a:rPr lang="fr-FR" sz="1800" dirty="0" smtClean="0"/>
              <a:t> 5%</a:t>
            </a:r>
          </a:p>
          <a:p>
            <a:pPr lvl="1" eaLnBrk="1" hangingPunct="1"/>
            <a:r>
              <a:rPr lang="fr-FR" sz="1800" dirty="0" smtClean="0"/>
              <a:t>If </a:t>
            </a:r>
            <a:r>
              <a:rPr lang="fr-FR" sz="1800" dirty="0" err="1" smtClean="0"/>
              <a:t>Limit</a:t>
            </a:r>
            <a:r>
              <a:rPr lang="fr-FR" sz="1800" dirty="0" smtClean="0"/>
              <a:t> &lt;= 1.05 * </a:t>
            </a:r>
            <a:r>
              <a:rPr lang="fr-FR" sz="1800" dirty="0" err="1" smtClean="0"/>
              <a:t>closing</a:t>
            </a:r>
            <a:r>
              <a:rPr lang="fr-FR" sz="1800" dirty="0" smtClean="0"/>
              <a:t> </a:t>
            </a:r>
            <a:r>
              <a:rPr lang="fr-FR" sz="1800" dirty="0" err="1" smtClean="0"/>
              <a:t>price</a:t>
            </a:r>
            <a:r>
              <a:rPr lang="fr-FR" sz="1800" dirty="0" smtClean="0"/>
              <a:t> , </a:t>
            </a:r>
            <a:r>
              <a:rPr lang="fr-FR" sz="1800" dirty="0" err="1" smtClean="0"/>
              <a:t>Order</a:t>
            </a:r>
            <a:r>
              <a:rPr lang="fr-FR" sz="1800" dirty="0" smtClean="0"/>
              <a:t> </a:t>
            </a:r>
            <a:r>
              <a:rPr lang="fr-FR" sz="1800" dirty="0" err="1"/>
              <a:t>acknowleged</a:t>
            </a:r>
            <a:endParaRPr lang="fr-FR" sz="1800" dirty="0"/>
          </a:p>
          <a:p>
            <a:pPr lvl="1" eaLnBrk="1" hangingPunct="1"/>
            <a:r>
              <a:rPr lang="fr-FR" sz="1800" dirty="0" smtClean="0"/>
              <a:t>If </a:t>
            </a:r>
            <a:r>
              <a:rPr lang="fr-FR" sz="1800" dirty="0" err="1" smtClean="0"/>
              <a:t>Limit</a:t>
            </a:r>
            <a:r>
              <a:rPr lang="fr-FR" sz="1800" dirty="0" smtClean="0"/>
              <a:t> &gt; 1.05 * </a:t>
            </a:r>
            <a:r>
              <a:rPr lang="fr-FR" sz="1800" dirty="0" err="1" smtClean="0"/>
              <a:t>closing</a:t>
            </a:r>
            <a:r>
              <a:rPr lang="fr-FR" sz="1800" dirty="0" smtClean="0"/>
              <a:t> </a:t>
            </a:r>
            <a:r>
              <a:rPr lang="fr-FR" sz="1800" dirty="0" err="1" smtClean="0"/>
              <a:t>proce</a:t>
            </a:r>
            <a:r>
              <a:rPr lang="fr-FR" sz="1800" dirty="0" smtClean="0"/>
              <a:t> , </a:t>
            </a:r>
            <a:r>
              <a:rPr lang="fr-FR" sz="1800" dirty="0" err="1"/>
              <a:t>Order</a:t>
            </a:r>
            <a:r>
              <a:rPr lang="fr-FR" sz="1800" dirty="0"/>
              <a:t> </a:t>
            </a:r>
            <a:r>
              <a:rPr lang="fr-FR" sz="1800" dirty="0" err="1"/>
              <a:t>rejected</a:t>
            </a:r>
            <a:endParaRPr lang="fr-FR" sz="1800" dirty="0"/>
          </a:p>
          <a:p>
            <a:pPr lvl="1" eaLnBrk="1" hangingPunct="1"/>
            <a:endParaRPr lang="fr-FR" sz="1800" dirty="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76</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77</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dirty="0" err="1" smtClean="0"/>
              <a:t>Decision</a:t>
            </a:r>
            <a:r>
              <a:rPr lang="fr-FR" b="1" dirty="0" smtClean="0"/>
              <a:t> table</a:t>
            </a:r>
          </a:p>
          <a:p>
            <a:pPr lvl="1" eaLnBrk="1" hangingPunct="1"/>
            <a:r>
              <a:rPr lang="fr-FR" sz="1800" dirty="0" smtClean="0"/>
              <a:t>A black box test design technique in </a:t>
            </a:r>
            <a:r>
              <a:rPr lang="fr-FR" sz="1800" dirty="0" err="1" smtClean="0"/>
              <a:t>which</a:t>
            </a:r>
            <a:r>
              <a:rPr lang="fr-FR" sz="1800" dirty="0" smtClean="0"/>
              <a:t> test cases are </a:t>
            </a:r>
            <a:r>
              <a:rPr lang="fr-FR" sz="1800" dirty="0" err="1" smtClean="0"/>
              <a:t>designed</a:t>
            </a:r>
            <a:r>
              <a:rPr lang="fr-FR" sz="1800" dirty="0" smtClean="0"/>
              <a:t> to </a:t>
            </a:r>
            <a:r>
              <a:rPr lang="fr-FR" sz="1800" dirty="0" err="1" smtClean="0"/>
              <a:t>execute</a:t>
            </a:r>
            <a:r>
              <a:rPr lang="fr-FR" sz="1800" dirty="0" smtClean="0"/>
              <a:t> the </a:t>
            </a:r>
            <a:r>
              <a:rPr lang="fr-FR" sz="1800" dirty="0" err="1" smtClean="0"/>
              <a:t>combinations</a:t>
            </a:r>
            <a:r>
              <a:rPr lang="fr-FR" sz="1800" dirty="0" smtClean="0"/>
              <a:t> of inputs and/or causes </a:t>
            </a:r>
            <a:r>
              <a:rPr lang="fr-FR" sz="1800" dirty="0" err="1" smtClean="0"/>
              <a:t>shown</a:t>
            </a:r>
            <a:r>
              <a:rPr lang="fr-FR" sz="1800" dirty="0" smtClean="0"/>
              <a:t> in </a:t>
            </a:r>
            <a:r>
              <a:rPr lang="fr-FR" sz="1800" dirty="0" err="1" smtClean="0"/>
              <a:t>decision</a:t>
            </a:r>
            <a:r>
              <a:rPr lang="fr-FR" sz="1800" dirty="0" smtClean="0"/>
              <a:t> table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78</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dirty="0" smtClean="0"/>
              <a:t>4.3 </a:t>
            </a:r>
            <a:r>
              <a:rPr lang="fr-FR" dirty="0"/>
              <a:t>Black box techniques</a:t>
            </a:r>
            <a:br>
              <a:rPr lang="fr-FR" dirty="0"/>
            </a:br>
            <a:r>
              <a:rPr lang="fr-FR" dirty="0"/>
              <a:t/>
            </a:r>
            <a:br>
              <a:rPr lang="fr-FR" dirty="0"/>
            </a:br>
            <a:endParaRPr lang="fr-FR" dirty="0" smtClean="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8541397"/>
              </p:ext>
            </p:extLst>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err="1" smtClean="0"/>
                        <a:t>Market</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lvl="2" eaLnBrk="1" hangingPunct="1"/>
            <a:r>
              <a:rPr lang="en-US" dirty="0"/>
              <a:t>1.1 Why is testing necessary?</a:t>
            </a:r>
            <a:br>
              <a:rPr lang="en-US" dirty="0"/>
            </a:br>
            <a:endParaRPr lang="en-US" dirty="0" smtClean="0"/>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dirty="0" smtClean="0">
              <a:ea typeface="MS PGothic" pitchFamily="34" charset="-128"/>
            </a:endParaRPr>
          </a:p>
          <a:p>
            <a:pPr eaLnBrk="1" hangingPunct="1"/>
            <a:r>
              <a:rPr lang="fr-FR" dirty="0" smtClean="0">
                <a:ea typeface="MS PGothic" pitchFamily="34" charset="-128"/>
              </a:rPr>
              <a:t>Software </a:t>
            </a:r>
            <a:r>
              <a:rPr lang="fr-FR" dirty="0" err="1" smtClean="0">
                <a:ea typeface="MS PGothic" pitchFamily="34" charset="-128"/>
              </a:rPr>
              <a:t>systems</a:t>
            </a:r>
            <a:r>
              <a:rPr lang="fr-FR" dirty="0" smtClean="0">
                <a:ea typeface="MS PGothic" pitchFamily="34" charset="-128"/>
              </a:rPr>
              <a:t> </a:t>
            </a:r>
            <a:r>
              <a:rPr lang="fr-FR" dirty="0" err="1" smtClean="0">
                <a:ea typeface="MS PGothic" pitchFamily="34" charset="-128"/>
              </a:rPr>
              <a:t>form</a:t>
            </a:r>
            <a:r>
              <a:rPr lang="fr-FR" dirty="0" smtClean="0">
                <a:ea typeface="MS PGothic" pitchFamily="34" charset="-128"/>
              </a:rPr>
              <a:t> an </a:t>
            </a:r>
            <a:r>
              <a:rPr lang="fr-FR" dirty="0" err="1" smtClean="0">
                <a:ea typeface="MS PGothic" pitchFamily="34" charset="-128"/>
              </a:rPr>
              <a:t>integral</a:t>
            </a:r>
            <a:r>
              <a:rPr lang="fr-FR" dirty="0" smtClean="0">
                <a:ea typeface="MS PGothic" pitchFamily="34" charset="-128"/>
              </a:rPr>
              <a:t> part of </a:t>
            </a:r>
            <a:r>
              <a:rPr lang="fr-FR" dirty="0" err="1" smtClean="0">
                <a:ea typeface="MS PGothic" pitchFamily="34" charset="-128"/>
              </a:rPr>
              <a:t>our</a:t>
            </a:r>
            <a:r>
              <a:rPr lang="fr-FR" dirty="0" smtClean="0">
                <a:ea typeface="MS PGothic" pitchFamily="34" charset="-128"/>
              </a:rPr>
              <a:t> </a:t>
            </a:r>
            <a:r>
              <a:rPr lang="fr-FR" dirty="0" err="1" smtClean="0">
                <a:ea typeface="MS PGothic" pitchFamily="34" charset="-128"/>
              </a:rPr>
              <a:t>daily</a:t>
            </a:r>
            <a:r>
              <a:rPr lang="fr-FR" dirty="0" smtClean="0">
                <a:ea typeface="MS PGothic" pitchFamily="34" charset="-128"/>
              </a:rPr>
              <a:t> </a:t>
            </a:r>
            <a:r>
              <a:rPr lang="fr-FR" dirty="0" err="1" smtClean="0">
                <a:ea typeface="MS PGothic" pitchFamily="34" charset="-128"/>
              </a:rPr>
              <a:t>lives</a:t>
            </a:r>
            <a:r>
              <a:rPr lang="fr-FR" dirty="0" smtClean="0">
                <a:ea typeface="MS PGothic" pitchFamily="34" charset="-128"/>
              </a:rPr>
              <a:t>. </a:t>
            </a:r>
            <a:r>
              <a:rPr lang="fr-FR" dirty="0" err="1" smtClean="0">
                <a:ea typeface="MS PGothic" pitchFamily="34" charset="-128"/>
              </a:rPr>
              <a:t>Whether</a:t>
            </a:r>
            <a:r>
              <a:rPr lang="fr-FR" dirty="0" smtClean="0">
                <a:ea typeface="MS PGothic" pitchFamily="34" charset="-128"/>
              </a:rPr>
              <a:t> in </a:t>
            </a:r>
            <a:r>
              <a:rPr lang="fr-FR" dirty="0" err="1" smtClean="0">
                <a:ea typeface="MS PGothic" pitchFamily="34" charset="-128"/>
              </a:rPr>
              <a:t>our</a:t>
            </a:r>
            <a:r>
              <a:rPr lang="fr-FR" dirty="0" smtClean="0">
                <a:ea typeface="MS PGothic" pitchFamily="34" charset="-128"/>
              </a:rPr>
              <a:t> home or at </a:t>
            </a:r>
            <a:r>
              <a:rPr lang="fr-FR" dirty="0" err="1" smtClean="0">
                <a:ea typeface="MS PGothic" pitchFamily="34" charset="-128"/>
              </a:rPr>
              <a:t>our</a:t>
            </a:r>
            <a:r>
              <a:rPr lang="fr-FR" dirty="0" smtClean="0">
                <a:ea typeface="MS PGothic" pitchFamily="34" charset="-128"/>
              </a:rPr>
              <a:t> </a:t>
            </a:r>
            <a:r>
              <a:rPr lang="fr-FR" dirty="0" err="1" smtClean="0">
                <a:ea typeface="MS PGothic" pitchFamily="34" charset="-128"/>
              </a:rPr>
              <a:t>workplaces</a:t>
            </a:r>
            <a:r>
              <a:rPr lang="fr-FR" dirty="0" smtClean="0">
                <a:ea typeface="MS PGothic" pitchFamily="34" charset="-128"/>
              </a:rPr>
              <a:t>, software system have </a:t>
            </a:r>
            <a:r>
              <a:rPr lang="fr-FR" dirty="0" err="1" smtClean="0">
                <a:ea typeface="MS PGothic" pitchFamily="34" charset="-128"/>
              </a:rPr>
              <a:t>become</a:t>
            </a:r>
            <a:r>
              <a:rPr lang="fr-FR" dirty="0" smtClean="0">
                <a:ea typeface="MS PGothic" pitchFamily="34" charset="-128"/>
              </a:rPr>
              <a:t> essential for </a:t>
            </a:r>
            <a:r>
              <a:rPr lang="fr-FR" dirty="0" err="1" smtClean="0">
                <a:ea typeface="MS PGothic" pitchFamily="34" charset="-128"/>
              </a:rPr>
              <a:t>our</a:t>
            </a:r>
            <a:r>
              <a:rPr lang="fr-FR" dirty="0" smtClean="0">
                <a:ea typeface="MS PGothic" pitchFamily="34" charset="-128"/>
              </a:rPr>
              <a:t> </a:t>
            </a:r>
            <a:r>
              <a:rPr lang="fr-FR" dirty="0" err="1" smtClean="0">
                <a:ea typeface="MS PGothic" pitchFamily="34" charset="-128"/>
              </a:rPr>
              <a:t>comfort</a:t>
            </a:r>
            <a:endParaRPr lang="fr-FR" dirty="0" smtClean="0">
              <a:ea typeface="MS PGothic" pitchFamily="34" charset="-128"/>
            </a:endParaRPr>
          </a:p>
          <a:p>
            <a:pPr eaLnBrk="1" hangingPunct="1"/>
            <a:r>
              <a:rPr lang="fr-FR" dirty="0" err="1" smtClean="0">
                <a:ea typeface="MS PGothic" pitchFamily="34" charset="-128"/>
              </a:rPr>
              <a:t>Therefore</a:t>
            </a:r>
            <a:r>
              <a:rPr lang="fr-FR" dirty="0" smtClean="0">
                <a:ea typeface="MS PGothic" pitchFamily="34" charset="-128"/>
              </a:rPr>
              <a:t>, software </a:t>
            </a:r>
            <a:r>
              <a:rPr lang="fr-FR" dirty="0" err="1" smtClean="0">
                <a:ea typeface="MS PGothic" pitchFamily="34" charset="-128"/>
              </a:rPr>
              <a:t>that</a:t>
            </a:r>
            <a:r>
              <a:rPr lang="fr-FR" dirty="0" smtClean="0">
                <a:ea typeface="MS PGothic" pitchFamily="34" charset="-128"/>
              </a:rPr>
              <a:t> </a:t>
            </a:r>
            <a:r>
              <a:rPr lang="fr-FR" dirty="0" err="1" smtClean="0">
                <a:ea typeface="MS PGothic" pitchFamily="34" charset="-128"/>
              </a:rPr>
              <a:t>does</a:t>
            </a:r>
            <a:r>
              <a:rPr lang="fr-FR" dirty="0" smtClean="0">
                <a:ea typeface="MS PGothic" pitchFamily="34" charset="-128"/>
              </a:rPr>
              <a:t> not </a:t>
            </a:r>
            <a:r>
              <a:rPr lang="fr-FR" dirty="0" err="1" smtClean="0">
                <a:ea typeface="MS PGothic" pitchFamily="34" charset="-128"/>
              </a:rPr>
              <a:t>work</a:t>
            </a:r>
            <a:r>
              <a:rPr lang="fr-FR" dirty="0" smtClean="0">
                <a:ea typeface="MS PGothic" pitchFamily="34" charset="-128"/>
              </a:rPr>
              <a:t> </a:t>
            </a:r>
            <a:r>
              <a:rPr lang="fr-FR" dirty="0" err="1" smtClean="0">
                <a:ea typeface="MS PGothic" pitchFamily="34" charset="-128"/>
              </a:rPr>
              <a:t>correctly</a:t>
            </a:r>
            <a:r>
              <a:rPr lang="fr-FR" dirty="0" smtClean="0">
                <a:ea typeface="MS PGothic" pitchFamily="34" charset="-128"/>
              </a:rPr>
              <a:t> </a:t>
            </a:r>
            <a:r>
              <a:rPr lang="fr-FR" dirty="0" err="1" smtClean="0">
                <a:ea typeface="MS PGothic" pitchFamily="34" charset="-128"/>
              </a:rPr>
              <a:t>can</a:t>
            </a:r>
            <a:r>
              <a:rPr lang="fr-FR" dirty="0" smtClean="0">
                <a:ea typeface="MS PGothic" pitchFamily="34" charset="-128"/>
              </a:rPr>
              <a:t> lead to </a:t>
            </a:r>
            <a:r>
              <a:rPr lang="fr-FR" dirty="0" err="1" smtClean="0">
                <a:ea typeface="MS PGothic" pitchFamily="34" charset="-128"/>
              </a:rPr>
              <a:t>many</a:t>
            </a:r>
            <a:r>
              <a:rPr lang="fr-FR" dirty="0" smtClean="0">
                <a:ea typeface="MS PGothic" pitchFamily="34" charset="-128"/>
              </a:rPr>
              <a:t> </a:t>
            </a:r>
            <a:r>
              <a:rPr lang="fr-FR" dirty="0" err="1" smtClean="0">
                <a:ea typeface="MS PGothic" pitchFamily="34" charset="-128"/>
              </a:rPr>
              <a:t>problems</a:t>
            </a:r>
            <a:r>
              <a:rPr lang="fr-FR" dirty="0" smtClean="0">
                <a:ea typeface="MS PGothic" pitchFamily="34" charset="-128"/>
              </a:rPr>
              <a:t>, </a:t>
            </a:r>
            <a:r>
              <a:rPr lang="fr-FR" dirty="0" err="1" smtClean="0">
                <a:ea typeface="MS PGothic" pitchFamily="34" charset="-128"/>
              </a:rPr>
              <a:t>including</a:t>
            </a:r>
            <a:r>
              <a:rPr lang="fr-FR" dirty="0" smtClean="0">
                <a:ea typeface="MS PGothic" pitchFamily="34" charset="-128"/>
              </a:rPr>
              <a:t> </a:t>
            </a:r>
            <a:r>
              <a:rPr lang="fr-FR" dirty="0" err="1" smtClean="0">
                <a:ea typeface="MS PGothic" pitchFamily="34" charset="-128"/>
              </a:rPr>
              <a:t>loss</a:t>
            </a:r>
            <a:r>
              <a:rPr lang="fr-FR" dirty="0" smtClean="0">
                <a:ea typeface="MS PGothic" pitchFamily="34" charset="-128"/>
              </a:rPr>
              <a:t> of money, time or business </a:t>
            </a:r>
            <a:r>
              <a:rPr lang="fr-FR" dirty="0" err="1" smtClean="0">
                <a:ea typeface="MS PGothic" pitchFamily="34" charset="-128"/>
              </a:rPr>
              <a:t>reputation</a:t>
            </a:r>
            <a:endParaRPr lang="fr-FR" dirty="0" smtClean="0">
              <a:ea typeface="MS PGothic" pitchFamily="34" charset="-128"/>
            </a:endParaRPr>
          </a:p>
          <a:p>
            <a:pPr eaLnBrk="1" hangingPunct="1"/>
            <a:r>
              <a:rPr lang="fr-FR" dirty="0" smtClean="0">
                <a:ea typeface="MS PGothic" pitchFamily="34" charset="-128"/>
              </a:rPr>
              <a:t>For </a:t>
            </a:r>
            <a:r>
              <a:rPr lang="fr-FR" dirty="0" err="1" smtClean="0">
                <a:ea typeface="MS PGothic" pitchFamily="34" charset="-128"/>
              </a:rPr>
              <a:t>critical</a:t>
            </a:r>
            <a:r>
              <a:rPr lang="fr-FR" dirty="0" smtClean="0">
                <a:ea typeface="MS PGothic" pitchFamily="34" charset="-128"/>
              </a:rPr>
              <a:t> software, </a:t>
            </a:r>
            <a:r>
              <a:rPr lang="fr-FR" dirty="0" err="1" smtClean="0">
                <a:ea typeface="MS PGothic" pitchFamily="34" charset="-128"/>
              </a:rPr>
              <a:t>these</a:t>
            </a:r>
            <a:r>
              <a:rPr lang="fr-FR" dirty="0" smtClean="0">
                <a:ea typeface="MS PGothic" pitchFamily="34" charset="-128"/>
              </a:rPr>
              <a:t> </a:t>
            </a:r>
            <a:r>
              <a:rPr lang="fr-FR" dirty="0" err="1" smtClean="0">
                <a:ea typeface="MS PGothic" pitchFamily="34" charset="-128"/>
              </a:rPr>
              <a:t>failures</a:t>
            </a:r>
            <a:r>
              <a:rPr lang="fr-FR" dirty="0" smtClean="0">
                <a:ea typeface="MS PGothic" pitchFamily="34" charset="-128"/>
              </a:rPr>
              <a:t> </a:t>
            </a:r>
            <a:r>
              <a:rPr lang="fr-FR" dirty="0" err="1" smtClean="0">
                <a:ea typeface="MS PGothic" pitchFamily="34" charset="-128"/>
              </a:rPr>
              <a:t>can</a:t>
            </a:r>
            <a:r>
              <a:rPr lang="fr-FR" dirty="0" smtClean="0">
                <a:ea typeface="MS PGothic" pitchFamily="34" charset="-128"/>
              </a:rPr>
              <a:t> </a:t>
            </a:r>
            <a:r>
              <a:rPr lang="fr-FR" dirty="0" err="1" smtClean="0">
                <a:ea typeface="MS PGothic" pitchFamily="34" charset="-128"/>
              </a:rPr>
              <a:t>also</a:t>
            </a:r>
            <a:r>
              <a:rPr lang="fr-FR" dirty="0" smtClean="0">
                <a:ea typeface="MS PGothic" pitchFamily="34" charset="-128"/>
              </a:rPr>
              <a:t> cause major </a:t>
            </a:r>
            <a:r>
              <a:rPr lang="fr-FR" dirty="0" err="1" smtClean="0">
                <a:ea typeface="MS PGothic" pitchFamily="34" charset="-128"/>
              </a:rPr>
              <a:t>finacial</a:t>
            </a:r>
            <a:r>
              <a:rPr lang="fr-FR" dirty="0" smtClean="0">
                <a:ea typeface="MS PGothic" pitchFamily="34" charset="-128"/>
              </a:rPr>
              <a:t> </a:t>
            </a:r>
            <a:r>
              <a:rPr lang="fr-FR" dirty="0" err="1" smtClean="0">
                <a:ea typeface="MS PGothic" pitchFamily="34" charset="-128"/>
              </a:rPr>
              <a:t>losses,injury</a:t>
            </a:r>
            <a:r>
              <a:rPr lang="fr-FR" dirty="0" smtClean="0">
                <a:ea typeface="MS PGothic" pitchFamily="34" charset="-128"/>
              </a:rPr>
              <a:t> or </a:t>
            </a:r>
            <a:r>
              <a:rPr lang="fr-FR" dirty="0" err="1" smtClean="0">
                <a:ea typeface="MS PGothic" pitchFamily="34" charset="-128"/>
              </a:rPr>
              <a:t>death</a:t>
            </a:r>
            <a:endParaRPr lang="fr-FR" dirty="0" smtClean="0">
              <a:ea typeface="MS PGothic" pitchFamily="34" charset="-128"/>
            </a:endParaRPr>
          </a:p>
          <a:p>
            <a:pPr eaLnBrk="1" hangingPunct="1"/>
            <a:r>
              <a:rPr lang="fr-FR" dirty="0" smtClean="0">
                <a:ea typeface="MS PGothic" pitchFamily="34" charset="-128"/>
              </a:rPr>
              <a:t>This </a:t>
            </a:r>
            <a:r>
              <a:rPr lang="fr-FR" dirty="0" err="1" smtClean="0">
                <a:ea typeface="MS PGothic" pitchFamily="34" charset="-128"/>
              </a:rPr>
              <a:t>why</a:t>
            </a:r>
            <a:r>
              <a:rPr lang="fr-FR" dirty="0" smtClean="0">
                <a:ea typeface="MS PGothic" pitchFamily="34" charset="-128"/>
              </a:rPr>
              <a:t> </a:t>
            </a:r>
            <a:r>
              <a:rPr lang="fr-FR" dirty="0" err="1" smtClean="0">
                <a:ea typeface="MS PGothic" pitchFamily="34" charset="-128"/>
              </a:rPr>
              <a:t>it</a:t>
            </a:r>
            <a:r>
              <a:rPr lang="fr-FR" dirty="0" smtClean="0">
                <a:ea typeface="MS PGothic" pitchFamily="34" charset="-128"/>
              </a:rPr>
              <a:t> </a:t>
            </a:r>
            <a:r>
              <a:rPr lang="fr-FR" dirty="0" err="1" smtClean="0">
                <a:ea typeface="MS PGothic" pitchFamily="34" charset="-128"/>
              </a:rPr>
              <a:t>is</a:t>
            </a:r>
            <a:r>
              <a:rPr lang="fr-FR" dirty="0" smtClean="0">
                <a:ea typeface="MS PGothic" pitchFamily="34" charset="-128"/>
              </a:rPr>
              <a:t> important to </a:t>
            </a:r>
            <a:r>
              <a:rPr lang="fr-FR" dirty="0" err="1" smtClean="0">
                <a:ea typeface="MS PGothic" pitchFamily="34" charset="-128"/>
              </a:rPr>
              <a:t>find</a:t>
            </a:r>
            <a:r>
              <a:rPr lang="fr-FR" dirty="0" smtClean="0">
                <a:ea typeface="MS PGothic" pitchFamily="34" charset="-128"/>
              </a:rPr>
              <a:t> and  </a:t>
            </a:r>
            <a:r>
              <a:rPr lang="fr-FR" dirty="0" err="1" smtClean="0">
                <a:ea typeface="MS PGothic" pitchFamily="34" charset="-128"/>
              </a:rPr>
              <a:t>ectify</a:t>
            </a:r>
            <a:r>
              <a:rPr lang="fr-FR" dirty="0" smtClean="0">
                <a:ea typeface="MS PGothic" pitchFamily="34" charset="-128"/>
              </a:rPr>
              <a:t> the </a:t>
            </a:r>
            <a:r>
              <a:rPr lang="fr-FR" dirty="0" err="1" smtClean="0">
                <a:ea typeface="MS PGothic" pitchFamily="34" charset="-128"/>
              </a:rPr>
              <a:t>defects</a:t>
            </a:r>
            <a:r>
              <a:rPr lang="fr-FR" dirty="0">
                <a:ea typeface="MS PGothic" pitchFamily="34" charset="-128"/>
              </a:rPr>
              <a:t> </a:t>
            </a:r>
            <a:r>
              <a:rPr lang="fr-FR" dirty="0" err="1" smtClean="0">
                <a:ea typeface="MS PGothic" pitchFamily="34" charset="-128"/>
              </a:rPr>
              <a:t>before</a:t>
            </a:r>
            <a:r>
              <a:rPr lang="fr-FR" dirty="0" smtClean="0">
                <a:ea typeface="MS PGothic" pitchFamily="34" charset="-128"/>
              </a:rPr>
              <a:t> </a:t>
            </a:r>
            <a:r>
              <a:rPr lang="fr-FR" dirty="0" err="1" smtClean="0">
                <a:ea typeface="MS PGothic" pitchFamily="34" charset="-128"/>
              </a:rPr>
              <a:t>it</a:t>
            </a:r>
            <a:r>
              <a:rPr lang="fr-FR" dirty="0" smtClean="0">
                <a:ea typeface="MS PGothic" pitchFamily="34" charset="-128"/>
              </a:rPr>
              <a:t> </a:t>
            </a:r>
            <a:r>
              <a:rPr lang="fr-FR" dirty="0" err="1" smtClean="0">
                <a:ea typeface="MS PGothic" pitchFamily="34" charset="-128"/>
              </a:rPr>
              <a:t>is</a:t>
            </a:r>
            <a:r>
              <a:rPr lang="fr-FR" dirty="0" smtClean="0">
                <a:ea typeface="MS PGothic" pitchFamily="34" charset="-128"/>
              </a:rPr>
              <a:t> </a:t>
            </a:r>
            <a:r>
              <a:rPr lang="fr-FR" dirty="0" err="1" smtClean="0">
                <a:ea typeface="MS PGothic" pitchFamily="34" charset="-128"/>
              </a:rPr>
              <a:t>released</a:t>
            </a:r>
            <a:r>
              <a:rPr lang="fr-FR" dirty="0" smtClean="0">
                <a:ea typeface="MS PGothic" pitchFamily="34" charset="-128"/>
              </a:rPr>
              <a:t> for a public use </a:t>
            </a:r>
          </a:p>
          <a:p>
            <a:pPr eaLnBrk="1" hangingPunct="1"/>
            <a:endParaRPr lang="en-US" dirty="0"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dirty="0" smtClean="0"/>
              <a:t>State </a:t>
            </a:r>
            <a:r>
              <a:rPr lang="fr-FR" b="1" dirty="0" err="1" smtClean="0"/>
              <a:t>transistion</a:t>
            </a:r>
            <a:r>
              <a:rPr lang="fr-FR" b="1" dirty="0" smtClean="0"/>
              <a:t> </a:t>
            </a:r>
            <a:r>
              <a:rPr lang="fr-FR" b="1" dirty="0" err="1" smtClean="0"/>
              <a:t>testing</a:t>
            </a:r>
            <a:endParaRPr lang="fr-FR" b="1" dirty="0" smtClean="0"/>
          </a:p>
          <a:p>
            <a:pPr lvl="1" eaLnBrk="1" hangingPunct="1"/>
            <a:r>
              <a:rPr lang="fr-FR" sz="1800" dirty="0" smtClean="0"/>
              <a:t>A black box test design technique in </a:t>
            </a:r>
            <a:r>
              <a:rPr lang="fr-FR" sz="1800" dirty="0" err="1" smtClean="0"/>
              <a:t>which</a:t>
            </a:r>
            <a:r>
              <a:rPr lang="fr-FR" sz="1800" dirty="0" smtClean="0"/>
              <a:t> test cases are </a:t>
            </a:r>
            <a:r>
              <a:rPr lang="fr-FR" sz="1800" dirty="0" err="1" smtClean="0"/>
              <a:t>designed</a:t>
            </a:r>
            <a:r>
              <a:rPr lang="fr-FR" sz="1800" dirty="0" smtClean="0"/>
              <a:t> to </a:t>
            </a:r>
            <a:r>
              <a:rPr lang="fr-FR" sz="1800" dirty="0" err="1" smtClean="0"/>
              <a:t>execute</a:t>
            </a:r>
            <a:r>
              <a:rPr lang="fr-FR" sz="1800" dirty="0" smtClean="0"/>
              <a:t> </a:t>
            </a:r>
            <a:r>
              <a:rPr lang="fr-FR" sz="1800" dirty="0" err="1" smtClean="0"/>
              <a:t>valid</a:t>
            </a:r>
            <a:r>
              <a:rPr lang="fr-FR" sz="1800" dirty="0" smtClean="0"/>
              <a:t> and </a:t>
            </a:r>
            <a:r>
              <a:rPr lang="fr-FR" sz="1800" dirty="0" err="1" smtClean="0"/>
              <a:t>invalid</a:t>
            </a:r>
            <a:r>
              <a:rPr lang="fr-FR" sz="1800" dirty="0" smtClean="0"/>
              <a:t> state transition</a:t>
            </a:r>
          </a:p>
          <a:p>
            <a:pPr lvl="1" eaLnBrk="1" hangingPunct="1"/>
            <a:r>
              <a:rPr lang="en-US" sz="1800" dirty="0"/>
              <a:t>This aspect of the system can be shown by a diagram of states and transitions </a:t>
            </a:r>
            <a:endParaRPr lang="en-US" sz="1800" dirty="0" smtClean="0"/>
          </a:p>
          <a:p>
            <a:pPr lvl="1" eaLnBrk="1" hangingPunct="1"/>
            <a:r>
              <a:rPr lang="en-US" sz="1800" dirty="0"/>
              <a:t>This allows the tester to view the software in terms of states , transitions between states , data entries and actions that may result from these </a:t>
            </a:r>
            <a:r>
              <a:rPr lang="en-US" sz="1800" dirty="0" smtClean="0"/>
              <a:t>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80</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dirty="0" err="1" smtClean="0"/>
              <a:t>Example</a:t>
            </a:r>
            <a:r>
              <a:rPr lang="fr-FR" sz="1800" b="1" dirty="0" smtClean="0"/>
              <a:t>:</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81</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dirty="0" smtClean="0"/>
              <a:t>Use case</a:t>
            </a:r>
          </a:p>
          <a:p>
            <a:pPr lvl="1" eaLnBrk="1" hangingPunct="1"/>
            <a:r>
              <a:rPr lang="en-US" sz="1800" dirty="0"/>
              <a:t>A use case describes interactions between actors and systems </a:t>
            </a:r>
            <a:endParaRPr lang="en-US" sz="1800" dirty="0" smtClean="0"/>
          </a:p>
          <a:p>
            <a:pPr lvl="1" eaLnBrk="1" hangingPunct="1"/>
            <a:r>
              <a:rPr lang="en-US" sz="1800" dirty="0"/>
              <a:t>Each use case has preconditions that must be reached to execute the successfully the </a:t>
            </a:r>
            <a:r>
              <a:rPr lang="en-US" sz="1800" dirty="0" smtClean="0"/>
              <a:t>case</a:t>
            </a:r>
          </a:p>
          <a:p>
            <a:pPr lvl="1" eaLnBrk="1" hangingPunct="1"/>
            <a:r>
              <a:rPr lang="en-US" sz="1800" dirty="0"/>
              <a:t>Each use case terminates with post-conditions , which are the observable results and final state of the system after the end of the execution of the use case</a:t>
            </a:r>
            <a:endParaRPr lang="fr-FR" sz="1800" b="1" dirty="0"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82</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dirty="0" err="1" smtClean="0"/>
              <a:t>Example</a:t>
            </a:r>
            <a:r>
              <a:rPr lang="fr-FR" sz="1800" b="1" dirty="0" smtClean="0"/>
              <a:t>:</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83</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dirty="0" smtClean="0"/>
              <a:t>4.3 </a:t>
            </a:r>
            <a:r>
              <a:rPr lang="fr-FR" sz="2400" dirty="0"/>
              <a:t>Black box techniques</a:t>
            </a:r>
            <a:br>
              <a:rPr lang="fr-FR" sz="2400" dirty="0"/>
            </a:br>
            <a:r>
              <a:rPr lang="fr-FR" sz="2400" dirty="0"/>
              <a:t/>
            </a:r>
            <a:br>
              <a:rPr lang="fr-FR" sz="2400" dirty="0"/>
            </a:br>
            <a:endParaRPr lang="en-US" sz="2400" dirty="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dirty="0" smtClean="0"/>
              <a:t>4.4 Structural techniques</a:t>
            </a:r>
            <a:endParaRPr lang="en-US" sz="2400" dirty="0" smtClean="0"/>
          </a:p>
        </p:txBody>
      </p:sp>
      <p:sp>
        <p:nvSpPr>
          <p:cNvPr id="120834" name="Content Placeholder 2"/>
          <p:cNvSpPr>
            <a:spLocks noGrp="1"/>
          </p:cNvSpPr>
          <p:nvPr>
            <p:ph idx="1"/>
          </p:nvPr>
        </p:nvSpPr>
        <p:spPr/>
        <p:txBody>
          <a:bodyPr/>
          <a:lstStyle/>
          <a:p>
            <a:pPr eaLnBrk="1" hangingPunct="1">
              <a:defRPr/>
            </a:pPr>
            <a:r>
              <a:rPr lang="fr-FR" b="1" dirty="0" err="1" smtClean="0"/>
              <a:t>Statement</a:t>
            </a:r>
            <a:r>
              <a:rPr lang="fr-FR" b="1" dirty="0" smtClean="0"/>
              <a:t> </a:t>
            </a:r>
            <a:r>
              <a:rPr lang="fr-FR" b="1" dirty="0" err="1" smtClean="0"/>
              <a:t>coverage</a:t>
            </a:r>
            <a:r>
              <a:rPr lang="fr-FR" b="1" dirty="0" smtClean="0"/>
              <a:t> :</a:t>
            </a:r>
          </a:p>
          <a:p>
            <a:pPr lvl="1" eaLnBrk="1" hangingPunct="1">
              <a:defRPr/>
            </a:pPr>
            <a:r>
              <a:rPr lang="en-US" sz="1800" dirty="0"/>
              <a:t>Statement coverage is the assessment of the percentage of executable statements that have been executed by a test case suite </a:t>
            </a:r>
            <a:endParaRPr lang="en-US" sz="1800" dirty="0" smtClean="0"/>
          </a:p>
          <a:p>
            <a:pPr lvl="1" eaLnBrk="1" hangingPunct="1">
              <a:defRPr/>
            </a:pPr>
            <a:endParaRPr lang="en-US" sz="1800" dirty="0"/>
          </a:p>
          <a:p>
            <a:pPr marL="360363" lvl="1" indent="0" eaLnBrk="1" hangingPunct="1">
              <a:buNone/>
              <a:defRPr/>
            </a:pPr>
            <a:r>
              <a:rPr lang="fr-FR" dirty="0" smtClean="0"/>
              <a:t>             </a:t>
            </a:r>
            <a:r>
              <a:rPr lang="fr-FR" dirty="0" err="1" smtClean="0"/>
              <a:t>Number</a:t>
            </a:r>
            <a:r>
              <a:rPr lang="fr-FR" dirty="0" smtClean="0"/>
              <a:t> of </a:t>
            </a:r>
            <a:r>
              <a:rPr lang="fr-FR" dirty="0" err="1" smtClean="0"/>
              <a:t>statements</a:t>
            </a:r>
            <a:r>
              <a:rPr lang="fr-FR" dirty="0" smtClean="0"/>
              <a:t> (</a:t>
            </a:r>
            <a:r>
              <a:rPr lang="fr-FR" dirty="0" err="1" smtClean="0"/>
              <a:t>can</a:t>
            </a:r>
            <a:r>
              <a:rPr lang="fr-FR" dirty="0" smtClean="0"/>
              <a:t> </a:t>
            </a:r>
            <a:r>
              <a:rPr lang="fr-FR" dirty="0" err="1" smtClean="0"/>
              <a:t>be</a:t>
            </a:r>
            <a:r>
              <a:rPr lang="fr-FR" dirty="0" smtClean="0"/>
              <a:t> </a:t>
            </a:r>
            <a:r>
              <a:rPr lang="fr-FR" dirty="0" err="1" smtClean="0"/>
              <a:t>executed</a:t>
            </a:r>
            <a:r>
              <a:rPr lang="fr-FR" dirty="0" smtClean="0"/>
              <a:t>)</a:t>
            </a:r>
            <a:endParaRPr lang="en-GB" dirty="0" smtClean="0"/>
          </a:p>
          <a:p>
            <a:pPr marL="742950" lvl="1" indent="-285750">
              <a:buFont typeface="Arial" charset="0"/>
              <a:buNone/>
              <a:defRPr/>
            </a:pPr>
            <a:r>
              <a:rPr lang="en-GB" dirty="0" smtClean="0"/>
              <a:t>	     </a:t>
            </a:r>
            <a:r>
              <a:rPr lang="fr-FR" dirty="0" smtClean="0"/>
              <a:t>Total </a:t>
            </a:r>
            <a:r>
              <a:rPr lang="fr-FR" dirty="0" err="1" smtClean="0"/>
              <a:t>number</a:t>
            </a:r>
            <a:r>
              <a:rPr lang="fr-FR" dirty="0" smtClean="0"/>
              <a:t> of </a:t>
            </a:r>
            <a:r>
              <a:rPr lang="fr-FR" dirty="0" err="1" smtClean="0"/>
              <a:t>statement</a:t>
            </a:r>
            <a:r>
              <a:rPr lang="fr-FR" dirty="0" smtClean="0"/>
              <a:t> (</a:t>
            </a:r>
            <a:r>
              <a:rPr lang="fr-FR" dirty="0" err="1" smtClean="0"/>
              <a:t>can</a:t>
            </a:r>
            <a:r>
              <a:rPr lang="fr-FR" dirty="0" smtClean="0"/>
              <a:t> </a:t>
            </a:r>
            <a:r>
              <a:rPr lang="fr-FR" dirty="0" err="1" smtClean="0"/>
              <a:t>be</a:t>
            </a:r>
            <a:r>
              <a:rPr lang="fr-FR" dirty="0" smtClean="0"/>
              <a:t> </a:t>
            </a:r>
            <a:r>
              <a:rPr lang="fr-FR" dirty="0" err="1" smtClean="0"/>
              <a:t>executed</a:t>
            </a:r>
            <a:r>
              <a:rPr lang="fr-FR" dirty="0" smtClean="0"/>
              <a:t>)</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84</a:t>
            </a:fld>
            <a:endParaRPr lang="en-US" dirty="0"/>
          </a:p>
        </p:txBody>
      </p:sp>
      <p:sp>
        <p:nvSpPr>
          <p:cNvPr id="135172" name="Rectangle 5"/>
          <p:cNvSpPr>
            <a:spLocks noChangeArrowheads="1"/>
          </p:cNvSpPr>
          <p:nvPr/>
        </p:nvSpPr>
        <p:spPr bwMode="auto">
          <a:xfrm>
            <a:off x="914400" y="3235325"/>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dirty="0">
                <a:solidFill>
                  <a:schemeClr val="accent2"/>
                </a:solidFill>
              </a:rPr>
              <a:t>=</a:t>
            </a:r>
          </a:p>
        </p:txBody>
      </p:sp>
      <p:sp>
        <p:nvSpPr>
          <p:cNvPr id="135173" name="Line 6"/>
          <p:cNvSpPr>
            <a:spLocks noChangeShapeType="1"/>
          </p:cNvSpPr>
          <p:nvPr/>
        </p:nvSpPr>
        <p:spPr bwMode="auto">
          <a:xfrm>
            <a:off x="1447800" y="3426619"/>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dirty="0" smtClean="0"/>
              <a:t>4.4 Structural techniques</a:t>
            </a:r>
            <a:endParaRPr lang="en-US" sz="2400" dirty="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85</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a:t>As all 5 statements are ‘covered’ by</a:t>
              </a:r>
            </a:p>
            <a:p>
              <a:pPr algn="ctr" eaLnBrk="0" hangingPunct="0"/>
              <a:r>
                <a:rPr lang="en-US" sz="2800"/>
                <a:t>this test case, we have achieved</a:t>
              </a:r>
            </a:p>
            <a:p>
              <a:pPr algn="ctr" eaLnBrk="0" hangingPunct="0"/>
              <a:r>
                <a:rPr lang="en-US" sz="280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533400" y="1600200"/>
            <a:ext cx="1806575" cy="4679950"/>
            <a:chOff x="336" y="1008"/>
            <a:chExt cx="1138" cy="2948"/>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sp>
          <p:nvSpPr>
            <p:cNvPr id="137232" name="Text Box 25"/>
            <p:cNvSpPr txBox="1">
              <a:spLocks noChangeArrowheads="1"/>
            </p:cNvSpPr>
            <p:nvPr/>
          </p:nvSpPr>
          <p:spPr bwMode="auto">
            <a:xfrm>
              <a:off x="336" y="3360"/>
              <a:ext cx="1138" cy="596"/>
            </a:xfrm>
            <a:prstGeom prst="rect">
              <a:avLst/>
            </a:prstGeom>
            <a:noFill/>
            <a:ln w="12700">
              <a:noFill/>
              <a:miter lim="800000"/>
              <a:headEnd type="none" w="sm" len="sm"/>
              <a:tailEnd type="none" w="sm" len="sm"/>
            </a:ln>
          </p:spPr>
          <p:txBody>
            <a:bodyPr wrap="none" lIns="91412" tIns="45705" rIns="91412" bIns="45705" anchor="ctr"/>
            <a:lstStyle/>
            <a:p>
              <a:pPr eaLnBrk="0" hangingPunct="0"/>
              <a:r>
                <a:rPr lang="en-US" sz="2800"/>
                <a:t>Statement</a:t>
              </a:r>
            </a:p>
            <a:p>
              <a:pPr eaLnBrk="0" hangingPunct="0"/>
              <a:r>
                <a:rPr lang="en-US" sz="2800"/>
                <a:t>numbers</a:t>
              </a:r>
            </a:p>
          </p:txBody>
        </p:sp>
        <p:sp>
          <p:nvSpPr>
            <p:cNvPr id="137233" name="Line 26"/>
            <p:cNvSpPr>
              <a:spLocks noChangeShapeType="1"/>
            </p:cNvSpPr>
            <p:nvPr/>
          </p:nvSpPr>
          <p:spPr bwMode="auto">
            <a:xfrm flipH="1" flipV="1">
              <a:off x="624" y="2448"/>
              <a:ext cx="48" cy="912"/>
            </a:xfrm>
            <a:prstGeom prst="line">
              <a:avLst/>
            </a:prstGeom>
            <a:noFill/>
            <a:ln w="38100">
              <a:solidFill>
                <a:schemeClr val="tx1"/>
              </a:solidFill>
              <a:round/>
              <a:headEnd type="none" w="sm" len="sm"/>
              <a:tailEnd type="triangle" w="med" len="med"/>
            </a:ln>
          </p:spPr>
          <p:txBody>
            <a:bodyPr wrap="none" lIns="91412" tIns="45705" rIns="91412" bIns="45705" anchor="ctr"/>
            <a:lstStyle/>
            <a:p>
              <a:endParaRPr lang="fr-FR"/>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dirty="0" smtClean="0"/>
              <a:t>Test des décisions et couverture:</a:t>
            </a:r>
          </a:p>
          <a:p>
            <a:pPr eaLnBrk="1" hangingPunct="1"/>
            <a:r>
              <a:rPr lang="en-US" sz="1800" dirty="0"/>
              <a:t>Decision coverage , related to branch testing, is the assessment of results of decisions percentages ( </a:t>
            </a:r>
            <a:r>
              <a:rPr lang="en-US" sz="1800" dirty="0" err="1"/>
              <a:t>eg</a:t>
            </a:r>
            <a:r>
              <a:rPr lang="en-US" sz="1800" dirty="0"/>
              <a:t> the True and False options of an IF statement ) that have been processed by a series of test </a:t>
            </a:r>
            <a:r>
              <a:rPr lang="en-US" sz="1800" dirty="0" smtClean="0"/>
              <a:t>cases</a:t>
            </a:r>
          </a:p>
          <a:p>
            <a:pPr eaLnBrk="1" hangingPunct="1"/>
            <a:r>
              <a:rPr lang="en-US" sz="1800" dirty="0"/>
              <a:t>Decision coverage is greater than the statement coverage :</a:t>
            </a:r>
            <a:r>
              <a:rPr lang="fr-FR" sz="1800" dirty="0" smtClean="0"/>
              <a:t>:</a:t>
            </a:r>
          </a:p>
          <a:p>
            <a:pPr lvl="1" eaLnBrk="1" hangingPunct="1"/>
            <a:r>
              <a:rPr lang="en-US" sz="1600" dirty="0"/>
              <a:t>A 100% coverage decisions ensures 100% coverage instructions</a:t>
            </a:r>
            <a:r>
              <a:rPr lang="fr-FR" sz="1600" dirty="0" smtClean="0"/>
              <a:t>.</a:t>
            </a:r>
          </a:p>
          <a:p>
            <a:pPr lvl="1" eaLnBrk="1" hangingPunct="1"/>
            <a:r>
              <a:rPr lang="en-US" sz="1600" dirty="0"/>
              <a:t>A 100% coverage </a:t>
            </a:r>
            <a:r>
              <a:rPr lang="en-US" sz="1600" dirty="0" smtClean="0"/>
              <a:t>instructions does not ensure </a:t>
            </a:r>
            <a:r>
              <a:rPr lang="en-US" sz="1600" dirty="0"/>
              <a:t>100% coverage decisions </a:t>
            </a:r>
            <a:endParaRPr lang="en-US" sz="1600" dirty="0" smtClean="0"/>
          </a:p>
          <a:p>
            <a:pPr marL="360363" lvl="1" indent="0" eaLnBrk="1" hangingPunct="1">
              <a:buNone/>
            </a:pPr>
            <a:endParaRPr lang="en-US" sz="1600" dirty="0" smtClean="0"/>
          </a:p>
          <a:p>
            <a:pPr marL="360363" lvl="1" indent="0" eaLnBrk="1" hangingPunct="1">
              <a:buNone/>
            </a:pPr>
            <a:r>
              <a:rPr lang="en-GB" dirty="0" smtClean="0"/>
              <a:t>   number of decisions outcomes exercised</a:t>
            </a:r>
          </a:p>
          <a:p>
            <a:pPr lvl="1">
              <a:buFont typeface="Arial" charset="0"/>
              <a:buNone/>
            </a:pPr>
            <a:r>
              <a:rPr lang="en-GB" dirty="0" smtClean="0"/>
              <a:t>	    total number of decision outcomes</a:t>
            </a:r>
            <a:endParaRPr lang="fr-FR" dirty="0"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86</a:t>
            </a:fld>
            <a:endParaRPr lang="en-US" dirty="0"/>
          </a:p>
        </p:txBody>
      </p:sp>
      <p:sp>
        <p:nvSpPr>
          <p:cNvPr id="139267" name="Title 1"/>
          <p:cNvSpPr>
            <a:spLocks noGrp="1"/>
          </p:cNvSpPr>
          <p:nvPr>
            <p:ph type="title"/>
          </p:nvPr>
        </p:nvSpPr>
        <p:spPr/>
        <p:txBody>
          <a:bodyPr/>
          <a:lstStyle/>
          <a:p>
            <a:pPr eaLnBrk="1" hangingPunct="1"/>
            <a:r>
              <a:rPr lang="fr-FR" sz="2400" dirty="0" smtClean="0"/>
              <a:t>4.4 Structural techniques</a:t>
            </a:r>
            <a:endParaRPr lang="en-US" sz="2400" dirty="0" smtClean="0"/>
          </a:p>
        </p:txBody>
      </p:sp>
      <p:sp>
        <p:nvSpPr>
          <p:cNvPr id="139268" name="Rectangle 5"/>
          <p:cNvSpPr>
            <a:spLocks noChangeArrowheads="1"/>
          </p:cNvSpPr>
          <p:nvPr/>
        </p:nvSpPr>
        <p:spPr bwMode="auto">
          <a:xfrm>
            <a:off x="451045" y="49530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dirty="0">
                <a:solidFill>
                  <a:schemeClr val="accent2"/>
                </a:solidFill>
              </a:rPr>
              <a:t>=</a:t>
            </a:r>
          </a:p>
        </p:txBody>
      </p:sp>
      <p:sp>
        <p:nvSpPr>
          <p:cNvPr id="139269" name="Line 6"/>
          <p:cNvSpPr>
            <a:spLocks noChangeShapeType="1"/>
          </p:cNvSpPr>
          <p:nvPr/>
        </p:nvSpPr>
        <p:spPr bwMode="auto">
          <a:xfrm>
            <a:off x="990600" y="5159534"/>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dirty="0" smtClean="0"/>
              <a:t>Path coverage</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t>1.1 Why is testing necessary?</a:t>
            </a:r>
            <a:br>
              <a:rPr lang="en-US" dirty="0"/>
            </a:br>
            <a:endParaRPr lang="fr-FR" dirty="0"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smtClean="0"/>
              <a:t>Software already used for </a:t>
            </a:r>
            <a:r>
              <a:rPr lang="en-US" dirty="0" err="1" smtClean="0"/>
              <a:t>Ariane</a:t>
            </a:r>
            <a:r>
              <a:rPr lang="en-US" dirty="0" smtClean="0"/>
              <a:t> </a:t>
            </a:r>
            <a:r>
              <a:rPr lang="en-US" dirty="0"/>
              <a:t>4 (32 bits) </a:t>
            </a:r>
            <a:r>
              <a:rPr lang="en-US" dirty="0" smtClean="0"/>
              <a:t>has been used for Ariane5 </a:t>
            </a:r>
            <a:r>
              <a:rPr lang="en-US" dirty="0"/>
              <a:t>(64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Integration of modules using different units(Newton/Libra)</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Migration from windows </a:t>
            </a:r>
            <a:r>
              <a:rPr lang="en-US" dirty="0"/>
              <a:t>NT </a:t>
            </a:r>
            <a:r>
              <a:rPr lang="en-US" dirty="0" smtClean="0"/>
              <a:t>to </a:t>
            </a:r>
            <a:r>
              <a:rPr lang="en-US" dirty="0"/>
              <a:t>windows 2000 : </a:t>
            </a:r>
            <a:r>
              <a:rPr lang="en-US" dirty="0" smtClean="0"/>
              <a:t>incorrect software behavior</a:t>
            </a:r>
            <a:endParaRPr lang="en-US" dirty="0"/>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&gt; 0 THEN</a:t>
            </a:r>
          </a:p>
          <a:p>
            <a:pPr eaLnBrk="0" hangingPunct="0"/>
            <a:r>
              <a:rPr lang="en-GB"/>
              <a:t>     IF B  = 0 THEN</a:t>
            </a:r>
          </a:p>
          <a:p>
            <a:pPr eaLnBrk="0" hangingPunct="0"/>
            <a:r>
              <a:rPr lang="en-GB"/>
              <a:t>	Print “No values”</a:t>
            </a:r>
          </a:p>
          <a:p>
            <a:pPr eaLnBrk="0" hangingPunct="0"/>
            <a:r>
              <a:rPr lang="en-GB"/>
              <a:t>     ELSE</a:t>
            </a:r>
          </a:p>
          <a:p>
            <a:pPr eaLnBrk="0" hangingPunct="0"/>
            <a:r>
              <a:rPr lang="en-GB"/>
              <a:t>	Print B</a:t>
            </a:r>
          </a:p>
          <a:p>
            <a:pPr eaLnBrk="0" hangingPunct="0"/>
            <a:r>
              <a:rPr lang="en-GB"/>
              <a:t>	IF A &gt; 21 THEN</a:t>
            </a:r>
          </a:p>
          <a:p>
            <a:pPr eaLnBrk="0" hangingPunct="0"/>
            <a:r>
              <a:rPr lang="en-GB"/>
              <a:t>	    Print A</a:t>
            </a:r>
          </a:p>
          <a:p>
            <a:pPr eaLnBrk="0" hangingPunct="0"/>
            <a:r>
              <a:rPr lang="en-GB"/>
              <a:t>	ENDIF</a:t>
            </a:r>
          </a:p>
          <a:p>
            <a:pPr eaLnBrk="0" hangingPunct="0"/>
            <a:r>
              <a:rPr lang="en-GB"/>
              <a:t>     ENDIF</a:t>
            </a:r>
          </a:p>
          <a:p>
            <a:pPr eaLnBrk="0" hangingPunct="0"/>
            <a:r>
              <a:rPr lang="en-GB"/>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84200"/>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dirty="0" smtClean="0"/>
              <a:t>Condition </a:t>
            </a:r>
            <a:r>
              <a:rPr lang="fr-FR" b="1" dirty="0" err="1" smtClean="0"/>
              <a:t>coverage</a:t>
            </a:r>
            <a:endParaRPr lang="fr-FR" b="1" dirty="0" smtClean="0"/>
          </a:p>
          <a:p>
            <a:pPr lvl="1" eaLnBrk="1" hangingPunct="1"/>
            <a:r>
              <a:rPr lang="en-US" sz="1800" dirty="0"/>
              <a:t>The concept of coverage can also be applied to other levels of </a:t>
            </a:r>
            <a:r>
              <a:rPr lang="en-US" sz="1800" dirty="0" smtClean="0"/>
              <a:t>testing</a:t>
            </a:r>
          </a:p>
          <a:p>
            <a:pPr lvl="1" eaLnBrk="1" hangingPunct="1"/>
            <a:r>
              <a:rPr lang="en-US" sz="1800" dirty="0"/>
              <a:t>For example, the integration level , the percentage of modules , components or classes that have been executed by a series of test cases can be expressed as a module coverage, components or classes...</a:t>
            </a:r>
            <a:endParaRPr lang="fr-FR" sz="1800" dirty="0" smtClean="0"/>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94</a:t>
            </a:fld>
            <a:endParaRPr lang="en-US" dirty="0"/>
          </a:p>
        </p:txBody>
      </p:sp>
      <p:sp>
        <p:nvSpPr>
          <p:cNvPr id="147459" name="Title 1"/>
          <p:cNvSpPr>
            <a:spLocks noGrp="1"/>
          </p:cNvSpPr>
          <p:nvPr>
            <p:ph type="title"/>
          </p:nvPr>
        </p:nvSpPr>
        <p:spPr/>
        <p:txBody>
          <a:bodyPr/>
          <a:lstStyle/>
          <a:p>
            <a:pPr eaLnBrk="1" hangingPunct="1"/>
            <a:r>
              <a:rPr lang="fr-FR" sz="2400" dirty="0" smtClean="0"/>
              <a:t>4.4 Structural techniques</a:t>
            </a:r>
            <a:endParaRPr lang="en-US" sz="24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dirty="0" smtClean="0"/>
              <a:t>4.5 </a:t>
            </a:r>
            <a:r>
              <a:rPr lang="fr-FR" sz="2400" dirty="0" err="1" smtClean="0"/>
              <a:t>Experienced</a:t>
            </a:r>
            <a:r>
              <a:rPr lang="fr-FR" sz="2400" dirty="0" smtClean="0"/>
              <a:t> </a:t>
            </a:r>
            <a:r>
              <a:rPr lang="fr-FR" sz="2400" dirty="0" err="1" smtClean="0"/>
              <a:t>based</a:t>
            </a:r>
            <a:r>
              <a:rPr lang="fr-FR" sz="2400" dirty="0" smtClean="0"/>
              <a:t> </a:t>
            </a:r>
            <a:r>
              <a:rPr lang="fr-FR" sz="2400" dirty="0" err="1" smtClean="0"/>
              <a:t>testing</a:t>
            </a:r>
            <a:endParaRPr lang="en-US" sz="2400" dirty="0" smtClean="0"/>
          </a:p>
        </p:txBody>
      </p:sp>
      <p:sp>
        <p:nvSpPr>
          <p:cNvPr id="149506" name="Content Placeholder 2"/>
          <p:cNvSpPr>
            <a:spLocks noGrp="1"/>
          </p:cNvSpPr>
          <p:nvPr>
            <p:ph idx="1"/>
          </p:nvPr>
        </p:nvSpPr>
        <p:spPr/>
        <p:txBody>
          <a:bodyPr/>
          <a:lstStyle/>
          <a:p>
            <a:pPr eaLnBrk="1" hangingPunct="1"/>
            <a:r>
              <a:rPr lang="fr-FR" sz="1800" b="1" dirty="0" err="1" smtClean="0"/>
              <a:t>Error</a:t>
            </a:r>
            <a:r>
              <a:rPr lang="fr-FR" sz="1800" b="1" dirty="0" smtClean="0"/>
              <a:t> </a:t>
            </a:r>
            <a:r>
              <a:rPr lang="fr-FR" sz="1800" b="1" dirty="0" err="1" smtClean="0"/>
              <a:t>guessing</a:t>
            </a:r>
            <a:r>
              <a:rPr lang="fr-FR" sz="1800" b="1" dirty="0" smtClean="0"/>
              <a:t>:</a:t>
            </a:r>
          </a:p>
          <a:p>
            <a:pPr lvl="1" eaLnBrk="1" hangingPunct="1"/>
            <a:r>
              <a:rPr lang="fr-FR" sz="1800" dirty="0" err="1" smtClean="0"/>
              <a:t>Depe,dent</a:t>
            </a:r>
            <a:r>
              <a:rPr lang="fr-FR" sz="1800" dirty="0" smtClean="0"/>
              <a:t> of the </a:t>
            </a:r>
            <a:r>
              <a:rPr lang="fr-FR" sz="1800" dirty="0" err="1" smtClean="0"/>
              <a:t>skill</a:t>
            </a:r>
            <a:r>
              <a:rPr lang="fr-FR" sz="1800" dirty="0" smtClean="0"/>
              <a:t> of the tester</a:t>
            </a:r>
          </a:p>
          <a:p>
            <a:pPr lvl="1" eaLnBrk="1" hangingPunct="1"/>
            <a:r>
              <a:rPr lang="fr-FR" sz="1800" dirty="0" smtClean="0"/>
              <a:t>No </a:t>
            </a:r>
            <a:r>
              <a:rPr lang="fr-FR" sz="1800" dirty="0" err="1" smtClean="0"/>
              <a:t>rules</a:t>
            </a:r>
            <a:r>
              <a:rPr lang="fr-FR" sz="1800" dirty="0" smtClean="0"/>
              <a:t>, </a:t>
            </a:r>
            <a:r>
              <a:rPr lang="fr-FR" sz="1800" dirty="0" err="1" smtClean="0"/>
              <a:t>think</a:t>
            </a:r>
            <a:r>
              <a:rPr lang="fr-FR" sz="1800" dirty="0" smtClean="0"/>
              <a:t> of situation in </a:t>
            </a:r>
            <a:r>
              <a:rPr lang="fr-FR" sz="1800" dirty="0" err="1" smtClean="0"/>
              <a:t>which</a:t>
            </a:r>
            <a:r>
              <a:rPr lang="fr-FR" sz="1800" dirty="0" smtClean="0"/>
              <a:t> the software </a:t>
            </a:r>
            <a:r>
              <a:rPr lang="fr-FR" sz="1800" dirty="0" err="1" smtClean="0"/>
              <a:t>may</a:t>
            </a:r>
            <a:r>
              <a:rPr lang="fr-FR" sz="1800" dirty="0" smtClean="0"/>
              <a:t> not </a:t>
            </a:r>
            <a:r>
              <a:rPr lang="fr-FR" sz="1800" dirty="0" err="1" smtClean="0"/>
              <a:t>be</a:t>
            </a:r>
            <a:r>
              <a:rPr lang="fr-FR" sz="1800" dirty="0" smtClean="0"/>
              <a:t> able to </a:t>
            </a:r>
            <a:r>
              <a:rPr lang="fr-FR" sz="1800" dirty="0" err="1" smtClean="0"/>
              <a:t>handle</a:t>
            </a:r>
            <a:endParaRPr lang="fr-FR" sz="1800" dirty="0" smtClean="0"/>
          </a:p>
          <a:p>
            <a:pPr lvl="1" eaLnBrk="1" hangingPunct="1"/>
            <a:r>
              <a:rPr lang="fr-FR" sz="1800" dirty="0" smtClean="0"/>
              <a:t>May </a:t>
            </a:r>
            <a:r>
              <a:rPr lang="fr-FR" sz="1800" dirty="0" err="1" smtClean="0"/>
              <a:t>be</a:t>
            </a:r>
            <a:r>
              <a:rPr lang="fr-FR" sz="1800" dirty="0" smtClean="0"/>
              <a:t> </a:t>
            </a:r>
            <a:r>
              <a:rPr lang="fr-FR" sz="1800" dirty="0" err="1" smtClean="0"/>
              <a:t>used</a:t>
            </a:r>
            <a:r>
              <a:rPr lang="fr-FR" sz="1800" dirty="0" smtClean="0"/>
              <a:t> as a </a:t>
            </a:r>
            <a:r>
              <a:rPr lang="fr-FR" sz="1800" dirty="0" err="1" smtClean="0"/>
              <a:t>complement</a:t>
            </a:r>
            <a:r>
              <a:rPr lang="fr-FR" sz="1800" dirty="0" smtClean="0"/>
              <a:t> to </a:t>
            </a:r>
            <a:r>
              <a:rPr lang="fr-FR" sz="1800" dirty="0" err="1" smtClean="0"/>
              <a:t>other</a:t>
            </a:r>
            <a:r>
              <a:rPr lang="fr-FR" sz="1800" dirty="0" smtClean="0"/>
              <a:t> </a:t>
            </a:r>
            <a:r>
              <a:rPr lang="fr-FR" sz="1800" dirty="0" err="1" smtClean="0"/>
              <a:t>formal</a:t>
            </a:r>
            <a:r>
              <a:rPr lang="fr-FR" sz="1800" dirty="0" smtClean="0"/>
              <a:t> techniques</a:t>
            </a:r>
          </a:p>
          <a:p>
            <a:pPr eaLnBrk="1" hangingPunct="1"/>
            <a:r>
              <a:rPr lang="fr-FR" sz="1800" b="1" dirty="0" err="1" smtClean="0"/>
              <a:t>Exploratory</a:t>
            </a:r>
            <a:r>
              <a:rPr lang="fr-FR" sz="1800" b="1" dirty="0" smtClean="0"/>
              <a:t> </a:t>
            </a:r>
            <a:r>
              <a:rPr lang="fr-FR" sz="1800" b="1" dirty="0" err="1" smtClean="0"/>
              <a:t>testing</a:t>
            </a:r>
            <a:r>
              <a:rPr lang="fr-FR" sz="1800" dirty="0" smtClean="0"/>
              <a:t>:</a:t>
            </a:r>
          </a:p>
          <a:p>
            <a:pPr lvl="1" eaLnBrk="1" hangingPunct="1"/>
            <a:r>
              <a:rPr lang="fr-FR" sz="1600" dirty="0" err="1" smtClean="0"/>
              <a:t>Usefull</a:t>
            </a:r>
            <a:r>
              <a:rPr lang="fr-FR" sz="1600" dirty="0" smtClean="0"/>
              <a:t> </a:t>
            </a:r>
            <a:r>
              <a:rPr lang="fr-FR" sz="1600" dirty="0" err="1" smtClean="0"/>
              <a:t>when</a:t>
            </a:r>
            <a:r>
              <a:rPr lang="fr-FR" sz="1600" dirty="0" smtClean="0"/>
              <a:t> </a:t>
            </a:r>
            <a:r>
              <a:rPr lang="fr-FR" sz="1600" dirty="0" err="1" smtClean="0"/>
              <a:t>there</a:t>
            </a:r>
            <a:r>
              <a:rPr lang="fr-FR" sz="1600" dirty="0" smtClean="0"/>
              <a:t> are no or </a:t>
            </a:r>
            <a:r>
              <a:rPr lang="fr-FR" sz="1600" dirty="0" err="1" smtClean="0"/>
              <a:t>poor</a:t>
            </a:r>
            <a:r>
              <a:rPr lang="fr-FR" sz="1600" dirty="0" smtClean="0"/>
              <a:t> </a:t>
            </a:r>
            <a:r>
              <a:rPr lang="fr-FR" sz="1600" dirty="0" err="1" smtClean="0"/>
              <a:t>specifications</a:t>
            </a:r>
            <a:r>
              <a:rPr lang="fr-FR" sz="1600" dirty="0" smtClean="0"/>
              <a:t> and </a:t>
            </a:r>
            <a:r>
              <a:rPr lang="fr-FR" sz="1600" dirty="0" err="1" smtClean="0"/>
              <a:t>when</a:t>
            </a:r>
            <a:r>
              <a:rPr lang="fr-FR" sz="1600" dirty="0" smtClean="0"/>
              <a:t> time </a:t>
            </a:r>
            <a:r>
              <a:rPr lang="fr-FR" sz="1600" dirty="0" err="1" smtClean="0"/>
              <a:t>is</a:t>
            </a:r>
            <a:r>
              <a:rPr lang="fr-FR" sz="1600" dirty="0" smtClean="0"/>
              <a:t> </a:t>
            </a:r>
            <a:r>
              <a:rPr lang="fr-FR" sz="1600" dirty="0" err="1" smtClean="0"/>
              <a:t>severely</a:t>
            </a:r>
            <a:r>
              <a:rPr lang="fr-FR" sz="1600" dirty="0" smtClean="0"/>
              <a:t> </a:t>
            </a:r>
            <a:r>
              <a:rPr lang="fr-FR" sz="1600" dirty="0" err="1" smtClean="0"/>
              <a:t>limited</a:t>
            </a:r>
            <a:endParaRPr lang="fr-FR" sz="1600" dirty="0" smtClean="0"/>
          </a:p>
          <a:p>
            <a:pPr lvl="1" eaLnBrk="1" hangingPunct="1"/>
            <a:r>
              <a:rPr lang="fr-FR" sz="1600" dirty="0" smtClean="0"/>
              <a:t>The tester </a:t>
            </a:r>
            <a:r>
              <a:rPr lang="fr-FR" sz="1600" dirty="0" err="1" smtClean="0"/>
              <a:t>is</a:t>
            </a:r>
            <a:r>
              <a:rPr lang="fr-FR" sz="1600" dirty="0" smtClean="0"/>
              <a:t> </a:t>
            </a:r>
            <a:r>
              <a:rPr lang="fr-FR" sz="1600" dirty="0" err="1" smtClean="0"/>
              <a:t>constantly</a:t>
            </a:r>
            <a:r>
              <a:rPr lang="fr-FR" sz="1600" dirty="0" smtClean="0"/>
              <a:t> </a:t>
            </a:r>
            <a:r>
              <a:rPr lang="fr-FR" sz="1600" dirty="0" err="1" smtClean="0"/>
              <a:t>making</a:t>
            </a:r>
            <a:r>
              <a:rPr lang="fr-FR" sz="1600" dirty="0" smtClean="0"/>
              <a:t> </a:t>
            </a:r>
            <a:r>
              <a:rPr lang="fr-FR" sz="1600" dirty="0" err="1" smtClean="0"/>
              <a:t>decissions</a:t>
            </a:r>
            <a:r>
              <a:rPr lang="fr-FR" sz="1600" dirty="0" smtClean="0"/>
              <a:t> about </a:t>
            </a:r>
            <a:r>
              <a:rPr lang="fr-FR" sz="1600" dirty="0" err="1" smtClean="0"/>
              <a:t>what</a:t>
            </a:r>
            <a:r>
              <a:rPr lang="fr-FR" sz="1600" dirty="0" smtClean="0"/>
              <a:t> to test </a:t>
            </a:r>
            <a:r>
              <a:rPr lang="fr-FR" sz="1600" dirty="0" err="1" smtClean="0"/>
              <a:t>next</a:t>
            </a:r>
            <a:r>
              <a:rPr lang="fr-FR" sz="1600" dirty="0" smtClean="0"/>
              <a:t> and </a:t>
            </a:r>
            <a:r>
              <a:rPr lang="fr-FR" sz="1600" dirty="0" err="1" smtClean="0"/>
              <a:t>where</a:t>
            </a:r>
            <a:r>
              <a:rPr lang="fr-FR" sz="1600" dirty="0" smtClean="0"/>
              <a:t> to </a:t>
            </a:r>
            <a:r>
              <a:rPr lang="fr-FR" sz="1600" dirty="0" err="1" smtClean="0"/>
              <a:t>spend</a:t>
            </a:r>
            <a:r>
              <a:rPr lang="fr-FR" sz="1600" dirty="0" smtClean="0"/>
              <a:t> the </a:t>
            </a:r>
            <a:r>
              <a:rPr lang="fr-FR" sz="1600" dirty="0" err="1" smtClean="0"/>
              <a:t>limited</a:t>
            </a:r>
            <a:r>
              <a:rPr lang="fr-FR" sz="1600" dirty="0" smtClean="0"/>
              <a:t> time</a:t>
            </a:r>
          </a:p>
          <a:p>
            <a:pPr eaLnBrk="1" hangingPunct="1"/>
            <a:endParaRPr lang="fr-FR" sz="1600" dirty="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dirty="0" smtClean="0"/>
              <a:t>4.6 </a:t>
            </a:r>
            <a:r>
              <a:rPr lang="fr-FR" sz="2400" dirty="0" err="1" smtClean="0"/>
              <a:t>Choosing</a:t>
            </a:r>
            <a:r>
              <a:rPr lang="fr-FR" sz="2400" dirty="0" smtClean="0"/>
              <a:t> a test techniques</a:t>
            </a:r>
            <a:endParaRPr lang="en-US" sz="2400" dirty="0" smtClean="0"/>
          </a:p>
        </p:txBody>
      </p:sp>
      <p:sp>
        <p:nvSpPr>
          <p:cNvPr id="151554" name="Content Placeholder 2"/>
          <p:cNvSpPr>
            <a:spLocks noGrp="1"/>
          </p:cNvSpPr>
          <p:nvPr>
            <p:ph idx="1"/>
          </p:nvPr>
        </p:nvSpPr>
        <p:spPr/>
        <p:txBody>
          <a:bodyPr/>
          <a:lstStyle/>
          <a:p>
            <a:pPr eaLnBrk="1" hangingPunct="1"/>
            <a:r>
              <a:rPr lang="fr-FR" sz="1800" dirty="0" smtClean="0"/>
              <a:t>There </a:t>
            </a:r>
            <a:r>
              <a:rPr lang="fr-FR" sz="1800" dirty="0" err="1" smtClean="0"/>
              <a:t>is</a:t>
            </a:r>
            <a:r>
              <a:rPr lang="fr-FR" sz="1800" dirty="0" smtClean="0"/>
              <a:t> no best</a:t>
            </a:r>
          </a:p>
          <a:p>
            <a:pPr eaLnBrk="1" hangingPunct="1"/>
            <a:r>
              <a:rPr lang="fr-FR" sz="1800" dirty="0" smtClean="0"/>
              <a:t>There are </a:t>
            </a:r>
            <a:r>
              <a:rPr lang="fr-FR" sz="1800" dirty="0" err="1" smtClean="0"/>
              <a:t>diffrents</a:t>
            </a:r>
            <a:r>
              <a:rPr lang="fr-FR" sz="1800" dirty="0" smtClean="0"/>
              <a:t> point to </a:t>
            </a:r>
            <a:r>
              <a:rPr lang="fr-FR" sz="1800" dirty="0" err="1" smtClean="0"/>
              <a:t>consider</a:t>
            </a:r>
            <a:r>
              <a:rPr lang="fr-FR" sz="1800" dirty="0" smtClean="0"/>
              <a:t> </a:t>
            </a:r>
            <a:r>
              <a:rPr lang="fr-FR" sz="1800" dirty="0" err="1" smtClean="0"/>
              <a:t>when</a:t>
            </a:r>
            <a:r>
              <a:rPr lang="fr-FR" sz="1800" dirty="0" smtClean="0"/>
              <a:t> </a:t>
            </a:r>
            <a:r>
              <a:rPr lang="fr-FR" sz="1800" dirty="0" err="1" smtClean="0"/>
              <a:t>choosing</a:t>
            </a:r>
            <a:r>
              <a:rPr lang="fr-FR" sz="1800" dirty="0" smtClean="0"/>
              <a:t> the test techniques:</a:t>
            </a:r>
          </a:p>
          <a:p>
            <a:pPr lvl="1" eaLnBrk="1" hangingPunct="1"/>
            <a:r>
              <a:rPr lang="fr-FR" sz="1600" dirty="0" smtClean="0"/>
              <a:t>System to </a:t>
            </a:r>
            <a:r>
              <a:rPr lang="fr-FR" sz="1600" dirty="0" err="1" smtClean="0"/>
              <a:t>be</a:t>
            </a:r>
            <a:r>
              <a:rPr lang="fr-FR" sz="1600" dirty="0" smtClean="0"/>
              <a:t> </a:t>
            </a:r>
            <a:r>
              <a:rPr lang="fr-FR" sz="1600" dirty="0" err="1" smtClean="0"/>
              <a:t>tested</a:t>
            </a:r>
            <a:endParaRPr lang="fr-FR" sz="1600" dirty="0" smtClean="0"/>
          </a:p>
          <a:p>
            <a:pPr lvl="1" eaLnBrk="1" hangingPunct="1"/>
            <a:r>
              <a:rPr lang="fr-FR" sz="1600" dirty="0" smtClean="0"/>
              <a:t>Goal of </a:t>
            </a:r>
            <a:r>
              <a:rPr lang="fr-FR" sz="1600" dirty="0" err="1" smtClean="0"/>
              <a:t>testing</a:t>
            </a:r>
            <a:endParaRPr lang="fr-FR" sz="1600" dirty="0" smtClean="0"/>
          </a:p>
          <a:p>
            <a:pPr lvl="1" eaLnBrk="1" hangingPunct="1"/>
            <a:r>
              <a:rPr lang="fr-FR" sz="1600" dirty="0" smtClean="0"/>
              <a:t>Client </a:t>
            </a:r>
            <a:r>
              <a:rPr lang="fr-FR" sz="1600" dirty="0" err="1" smtClean="0"/>
              <a:t>requirements</a:t>
            </a:r>
            <a:endParaRPr lang="fr-FR" sz="1600" dirty="0" smtClean="0"/>
          </a:p>
          <a:p>
            <a:pPr lvl="1" eaLnBrk="1" hangingPunct="1"/>
            <a:r>
              <a:rPr lang="fr-FR" sz="1600" dirty="0" err="1" smtClean="0"/>
              <a:t>Risk</a:t>
            </a:r>
            <a:endParaRPr lang="fr-FR" sz="1600" dirty="0" smtClean="0"/>
          </a:p>
          <a:p>
            <a:pPr eaLnBrk="1" hangingPunct="1"/>
            <a:r>
              <a:rPr lang="en-US" sz="1800" dirty="0"/>
              <a:t>When creating test cases , testers generally use a combination of testing techniques</a:t>
            </a:r>
            <a:endParaRPr lang="fr-FR" sz="1800" dirty="0" smtClean="0"/>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97</a:t>
            </a:fld>
            <a:endParaRPr lang="en-US" sz="1200" b="1">
              <a:solidFill>
                <a:srgbClr val="898989"/>
              </a:solidFill>
            </a:endParaRPr>
          </a:p>
        </p:txBody>
      </p:sp>
      <p:sp>
        <p:nvSpPr>
          <p:cNvPr id="153602" name="Title 1"/>
          <p:cNvSpPr>
            <a:spLocks noGrp="1"/>
          </p:cNvSpPr>
          <p:nvPr>
            <p:ph type="title" idx="4294967295"/>
          </p:nvPr>
        </p:nvSpPr>
        <p:spPr>
          <a:xfrm>
            <a:off x="295385" y="2438400"/>
            <a:ext cx="8391525" cy="1800225"/>
          </a:xfrm>
        </p:spPr>
        <p:txBody>
          <a:bodyPr/>
          <a:lstStyle/>
          <a:p>
            <a:r>
              <a:rPr lang="fr-FR" dirty="0" err="1" smtClean="0"/>
              <a:t>Chapter</a:t>
            </a:r>
            <a:r>
              <a:rPr lang="fr-FR" dirty="0" smtClean="0"/>
              <a:t> 5 : Test management</a:t>
            </a:r>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dirty="0" smtClean="0"/>
              <a:t>5.1.Test management</a:t>
            </a:r>
            <a:br>
              <a:rPr lang="fr-FR" sz="2400" dirty="0" smtClean="0"/>
            </a:br>
            <a:r>
              <a:rPr lang="fr-FR" sz="2400" b="0" dirty="0" smtClean="0"/>
              <a:t/>
            </a:r>
            <a:br>
              <a:rPr lang="fr-FR" sz="2400" b="0" dirty="0" smtClean="0"/>
            </a:br>
            <a:r>
              <a:rPr lang="fr-FR" sz="2400" b="0" dirty="0" smtClean="0"/>
              <a:t>	</a:t>
            </a:r>
            <a:br>
              <a:rPr lang="fr-FR" sz="2400" b="0" dirty="0" smtClean="0"/>
            </a:br>
            <a:endParaRPr lang="en-US" sz="2400" dirty="0" smtClean="0"/>
          </a:p>
        </p:txBody>
      </p:sp>
      <p:sp>
        <p:nvSpPr>
          <p:cNvPr id="154626" name="Content Placeholder 2"/>
          <p:cNvSpPr>
            <a:spLocks noGrp="1"/>
          </p:cNvSpPr>
          <p:nvPr>
            <p:ph idx="4294967295"/>
          </p:nvPr>
        </p:nvSpPr>
        <p:spPr>
          <a:xfrm>
            <a:off x="258762" y="988940"/>
            <a:ext cx="8615363" cy="5735637"/>
          </a:xfrm>
        </p:spPr>
        <p:txBody>
          <a:bodyPr/>
          <a:lstStyle/>
          <a:p>
            <a:pPr>
              <a:buFont typeface="Arial" charset="0"/>
              <a:buNone/>
            </a:pPr>
            <a:endParaRPr lang="fr-FR" sz="1600" i="1" dirty="0" smtClean="0"/>
          </a:p>
          <a:p>
            <a:r>
              <a:rPr lang="fr-FR" b="1" dirty="0" smtClean="0"/>
              <a:t>Test </a:t>
            </a:r>
            <a:r>
              <a:rPr lang="fr-FR" b="1" dirty="0" err="1" smtClean="0"/>
              <a:t>organization</a:t>
            </a:r>
            <a:endParaRPr lang="fr-FR" b="1" dirty="0" smtClean="0"/>
          </a:p>
          <a:p>
            <a:r>
              <a:rPr lang="fr-FR" b="1" dirty="0" smtClean="0"/>
              <a:t>Test plans, </a:t>
            </a:r>
            <a:r>
              <a:rPr lang="fr-FR" b="1" dirty="0" err="1" smtClean="0"/>
              <a:t>estimates</a:t>
            </a:r>
            <a:r>
              <a:rPr lang="fr-FR" b="1" dirty="0" smtClean="0"/>
              <a:t> and </a:t>
            </a:r>
            <a:r>
              <a:rPr lang="fr-FR" b="1" dirty="0" err="1" smtClean="0"/>
              <a:t>strategies</a:t>
            </a:r>
            <a:endParaRPr lang="fr-FR" b="1" dirty="0" smtClean="0"/>
          </a:p>
          <a:p>
            <a:r>
              <a:rPr lang="fr-FR" b="1" dirty="0" smtClean="0"/>
              <a:t>Test </a:t>
            </a:r>
            <a:r>
              <a:rPr lang="fr-FR" b="1" dirty="0" err="1" smtClean="0"/>
              <a:t>progress</a:t>
            </a:r>
            <a:r>
              <a:rPr lang="fr-FR" b="1" dirty="0" smtClean="0"/>
              <a:t> monitoring and control</a:t>
            </a:r>
          </a:p>
          <a:p>
            <a:r>
              <a:rPr lang="fr-FR" b="1" dirty="0" smtClean="0"/>
              <a:t>Configuration management</a:t>
            </a:r>
          </a:p>
          <a:p>
            <a:r>
              <a:rPr lang="fr-FR" b="1" dirty="0" err="1" smtClean="0"/>
              <a:t>Risk</a:t>
            </a:r>
            <a:r>
              <a:rPr lang="fr-FR" b="1" dirty="0" smtClean="0"/>
              <a:t> and </a:t>
            </a:r>
            <a:r>
              <a:rPr lang="fr-FR" b="1" dirty="0" err="1" smtClean="0"/>
              <a:t>testing</a:t>
            </a:r>
            <a:endParaRPr lang="fr-FR" b="1" dirty="0" smtClean="0"/>
          </a:p>
          <a:p>
            <a:r>
              <a:rPr lang="fr-FR" b="1" dirty="0" smtClean="0"/>
              <a:t>Incident management</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98</a:t>
            </a:fld>
            <a:endParaRPr lang="en-US" sz="1200" b="1">
              <a:solidFill>
                <a:srgbClr val="898989"/>
              </a:solidFill>
            </a:endParaRPr>
          </a:p>
        </p:txBody>
      </p:sp>
    </p:spTree>
    <p:extLst>
      <p:ext uri="{BB962C8B-B14F-4D97-AF65-F5344CB8AC3E}">
        <p14:creationId xmlns:p14="http://schemas.microsoft.com/office/powerpoint/2010/main" val="318300768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dirty="0" smtClean="0"/>
              <a:t>5.1.Test management</a:t>
            </a:r>
            <a:br>
              <a:rPr lang="fr-FR" sz="2400" dirty="0" smtClean="0"/>
            </a:br>
            <a:r>
              <a:rPr lang="fr-FR" sz="2400" b="0" dirty="0" smtClean="0"/>
              <a:t/>
            </a:r>
            <a:br>
              <a:rPr lang="fr-FR" sz="2400" b="0" dirty="0" smtClean="0"/>
            </a:br>
            <a:r>
              <a:rPr lang="fr-FR" sz="2400" b="0" dirty="0" smtClean="0"/>
              <a:t>	</a:t>
            </a:r>
            <a:br>
              <a:rPr lang="fr-FR" sz="2400" b="0" dirty="0" smtClean="0"/>
            </a:br>
            <a:endParaRPr lang="en-US" sz="2400" dirty="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dirty="0" smtClean="0"/>
          </a:p>
          <a:p>
            <a:r>
              <a:rPr lang="fr-FR" b="1" dirty="0" smtClean="0"/>
              <a:t>Test </a:t>
            </a:r>
            <a:r>
              <a:rPr lang="fr-FR" b="1" dirty="0" err="1" smtClean="0"/>
              <a:t>organization</a:t>
            </a:r>
            <a:r>
              <a:rPr lang="fr-FR" b="1" dirty="0" smtClean="0"/>
              <a:t>: Independent or </a:t>
            </a:r>
            <a:r>
              <a:rPr lang="fr-FR" b="1" dirty="0" err="1" smtClean="0"/>
              <a:t>integrated</a:t>
            </a:r>
            <a:r>
              <a:rPr lang="fr-FR" b="1" dirty="0" smtClean="0"/>
              <a:t> </a:t>
            </a:r>
            <a:r>
              <a:rPr lang="fr-FR" b="1" dirty="0" err="1" smtClean="0"/>
              <a:t>testing</a:t>
            </a:r>
            <a:r>
              <a:rPr lang="fr-FR" b="1" dirty="0" smtClean="0"/>
              <a:t>?</a:t>
            </a:r>
          </a:p>
          <a:p>
            <a:pPr lvl="1"/>
            <a:r>
              <a:rPr lang="fr-FR" sz="1600" dirty="0"/>
              <a:t>The </a:t>
            </a:r>
            <a:r>
              <a:rPr lang="fr-FR" sz="1600" dirty="0" err="1"/>
              <a:t>benefits</a:t>
            </a:r>
            <a:r>
              <a:rPr lang="fr-FR" sz="1600" dirty="0"/>
              <a:t> of </a:t>
            </a:r>
            <a:r>
              <a:rPr lang="fr-FR" sz="1600" dirty="0" err="1"/>
              <a:t>independence</a:t>
            </a:r>
            <a:r>
              <a:rPr lang="fr-FR" sz="1600" dirty="0"/>
              <a:t>:</a:t>
            </a:r>
          </a:p>
          <a:p>
            <a:pPr lvl="2"/>
            <a:r>
              <a:rPr lang="en-US" sz="1600" dirty="0"/>
              <a:t>Independent testers see the various defects and of a different nature and are </a:t>
            </a:r>
            <a:r>
              <a:rPr lang="en-US" sz="1600" dirty="0" smtClean="0"/>
              <a:t>impartial</a:t>
            </a:r>
          </a:p>
          <a:p>
            <a:pPr lvl="2"/>
            <a:r>
              <a:rPr lang="en-US" sz="1600" dirty="0"/>
              <a:t>An independent tester can verify the assumptions made ​​during the specification and implementation of the </a:t>
            </a:r>
            <a:r>
              <a:rPr lang="en-US" sz="1600" dirty="0" err="1"/>
              <a:t>syste</a:t>
            </a:r>
            <a:endParaRPr lang="fr-FR" sz="1600" dirty="0"/>
          </a:p>
          <a:p>
            <a:pPr lvl="1"/>
            <a:r>
              <a:rPr lang="fr-FR" sz="1600" dirty="0"/>
              <a:t>Drawbacks of </a:t>
            </a:r>
            <a:r>
              <a:rPr lang="fr-FR" sz="1600" dirty="0" err="1"/>
              <a:t>independent</a:t>
            </a:r>
            <a:r>
              <a:rPr lang="fr-FR" sz="1600" dirty="0"/>
              <a:t> </a:t>
            </a:r>
            <a:r>
              <a:rPr lang="fr-FR" sz="1600" dirty="0" err="1" smtClean="0"/>
              <a:t>testing</a:t>
            </a:r>
            <a:r>
              <a:rPr lang="fr-FR" sz="1600" dirty="0" smtClean="0"/>
              <a:t>:</a:t>
            </a:r>
          </a:p>
          <a:p>
            <a:pPr lvl="2"/>
            <a:r>
              <a:rPr lang="fr-FR" sz="1600" dirty="0" smtClean="0"/>
              <a:t>Tester </a:t>
            </a:r>
            <a:r>
              <a:rPr lang="fr-FR" sz="1600" dirty="0" err="1" smtClean="0"/>
              <a:t>become</a:t>
            </a:r>
            <a:r>
              <a:rPr lang="fr-FR" sz="1600" dirty="0" smtClean="0"/>
              <a:t> </a:t>
            </a:r>
            <a:r>
              <a:rPr lang="fr-FR" sz="1600" dirty="0" err="1" smtClean="0"/>
              <a:t>isolated</a:t>
            </a:r>
            <a:r>
              <a:rPr lang="fr-FR" sz="1600" dirty="0" smtClean="0"/>
              <a:t> </a:t>
            </a:r>
          </a:p>
          <a:p>
            <a:pPr lvl="2"/>
            <a:r>
              <a:rPr lang="fr-FR" sz="1600" dirty="0" err="1" smtClean="0"/>
              <a:t>Developpers</a:t>
            </a:r>
            <a:r>
              <a:rPr lang="fr-FR" sz="1600" dirty="0" smtClean="0"/>
              <a:t> </a:t>
            </a:r>
            <a:r>
              <a:rPr lang="fr-FR" sz="1600" dirty="0" err="1" smtClean="0"/>
              <a:t>lose</a:t>
            </a:r>
            <a:r>
              <a:rPr lang="fr-FR" sz="1600" dirty="0" smtClean="0"/>
              <a:t> the </a:t>
            </a:r>
            <a:r>
              <a:rPr lang="fr-FR" sz="1600" dirty="0" err="1" smtClean="0"/>
              <a:t>responsability</a:t>
            </a:r>
            <a:r>
              <a:rPr lang="fr-FR" sz="1600" dirty="0" smtClean="0"/>
              <a:t> of </a:t>
            </a:r>
            <a:r>
              <a:rPr lang="fr-FR" sz="1600" dirty="0" err="1" smtClean="0"/>
              <a:t>quality</a:t>
            </a:r>
            <a:endParaRPr lang="fr-FR" sz="1600" dirty="0" smtClean="0"/>
          </a:p>
          <a:p>
            <a:pPr lvl="2"/>
            <a:endParaRPr lang="fr-FR" sz="1600" dirty="0"/>
          </a:p>
          <a:p>
            <a:endParaRPr lang="fr-FR" b="1" dirty="0" smtClean="0"/>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99</a:t>
            </a:fld>
            <a:endParaRPr lang="en-US" sz="1200" b="1">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27601</TotalTime>
  <Words>5107</Words>
  <Application>Microsoft Office PowerPoint</Application>
  <PresentationFormat>Affichage à l'écran (4:3)</PresentationFormat>
  <Paragraphs>1164</Paragraphs>
  <Slides>119</Slides>
  <Notes>37</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119</vt:i4>
      </vt:variant>
    </vt:vector>
  </HeadingPairs>
  <TitlesOfParts>
    <vt:vector size="127" baseType="lpstr">
      <vt:lpstr>ＭＳ Ｐゴシック</vt:lpstr>
      <vt:lpstr>ＭＳ Ｐゴシック</vt:lpstr>
      <vt:lpstr>Arial</vt:lpstr>
      <vt:lpstr>Calibri</vt:lpstr>
      <vt:lpstr>Wingdings</vt:lpstr>
      <vt:lpstr>Generic</vt:lpstr>
      <vt:lpstr>Packager Shell Object</vt:lpstr>
      <vt:lpstr>WordArt 3.2</vt:lpstr>
      <vt:lpstr>TELNET </vt:lpstr>
      <vt:lpstr>ISTQB</vt:lpstr>
      <vt:lpstr>ISTQB</vt:lpstr>
      <vt:lpstr>ISTQB</vt:lpstr>
      <vt:lpstr>Agenda</vt:lpstr>
      <vt:lpstr>Chapter 1 : Fundamentals of testing </vt:lpstr>
      <vt:lpstr>Chapter 1 : Fundamentals of testing</vt:lpstr>
      <vt:lpstr>1.1 Why is testing necessary? </vt:lpstr>
      <vt:lpstr>1.1 Why is testing necessary? </vt:lpstr>
      <vt:lpstr>1.1 Why is testing necessary? </vt:lpstr>
      <vt:lpstr>1.1 Why is testing necessary? </vt:lpstr>
      <vt:lpstr>1.1 Why is testing necessary? </vt:lpstr>
      <vt:lpstr>1.1 Why is testing necessary? </vt:lpstr>
      <vt:lpstr>1.2 What is testing</vt:lpstr>
      <vt:lpstr>1.3 Testing principles </vt:lpstr>
      <vt:lpstr>1.3 Testing principles </vt:lpstr>
      <vt:lpstr>1.3 Testing principles </vt:lpstr>
      <vt:lpstr>1.3 Testing principles </vt:lpstr>
      <vt:lpstr>1.3 Testing principles</vt:lpstr>
      <vt:lpstr>1.3 Testing principles</vt:lpstr>
      <vt:lpstr>1.3 Testing principles</vt:lpstr>
      <vt:lpstr>1.3 Testing principles </vt:lpstr>
      <vt:lpstr>1.3 Testing principles</vt:lpstr>
      <vt:lpstr>1.4 Fundamental Test Process</vt:lpstr>
      <vt:lpstr>1.4 Fundamental Test Process</vt:lpstr>
      <vt:lpstr>1.4 Fundamental Test Process</vt:lpstr>
      <vt:lpstr>1.4 Fundamental Test Process</vt:lpstr>
      <vt:lpstr>1.4 Fundamental Test Process</vt:lpstr>
      <vt:lpstr>1.4 Fundamental Test Process</vt:lpstr>
      <vt:lpstr>1.4 Fundamental Test Process</vt:lpstr>
      <vt:lpstr>1.4 Fundamental Test Process</vt:lpstr>
      <vt:lpstr>1.4 Fundamental Test Process</vt:lpstr>
      <vt:lpstr>1.5 The psychology of testing</vt:lpstr>
      <vt:lpstr>1.5 The psychology of testing</vt:lpstr>
      <vt:lpstr>1.6 Code ethics</vt:lpstr>
      <vt:lpstr>Chapter 2 : Testing throughout the software life cycle</vt:lpstr>
      <vt:lpstr>Chapter 2 : Testing throughout the software life cycle</vt:lpstr>
      <vt:lpstr>2.1 Waterfall model</vt:lpstr>
      <vt:lpstr>2.1 Waterfall model</vt:lpstr>
      <vt:lpstr>2.1 Waterfall model</vt:lpstr>
      <vt:lpstr>2.1 V Model</vt:lpstr>
      <vt:lpstr>Modèle itératif</vt:lpstr>
      <vt:lpstr>2.2 Test levels</vt:lpstr>
      <vt:lpstr>2.2 Test levels</vt:lpstr>
      <vt:lpstr>2.2 Test levels</vt:lpstr>
      <vt:lpstr>2.2 Test levels</vt:lpstr>
      <vt:lpstr>2.2 Test levels</vt:lpstr>
      <vt:lpstr>2.3 Test types</vt:lpstr>
      <vt:lpstr>2.3 Test types</vt:lpstr>
      <vt:lpstr>2.3 Test types</vt:lpstr>
      <vt:lpstr>2.3 Test types</vt:lpstr>
      <vt:lpstr>2.3 Test types</vt:lpstr>
      <vt:lpstr>Chapter 3 : Static techniques</vt:lpstr>
      <vt:lpstr>Chapter 3 : Static techniques</vt:lpstr>
      <vt:lpstr>3.1 Test techniques</vt:lpstr>
      <vt:lpstr>3.1 Static techniques and testing process</vt:lpstr>
      <vt:lpstr>3.2 Review process</vt:lpstr>
      <vt:lpstr>3.2 Review process</vt:lpstr>
      <vt:lpstr>3.2 Review process</vt:lpstr>
      <vt:lpstr>3.2 Review process</vt:lpstr>
      <vt:lpstr>3.2 Types of review </vt:lpstr>
      <vt:lpstr>3.2 Review process</vt:lpstr>
      <vt:lpstr>3.2 Review process</vt:lpstr>
      <vt:lpstr>3.2 Review process</vt:lpstr>
      <vt:lpstr>3.2 Review process</vt:lpstr>
      <vt:lpstr>3.2 Review process</vt:lpstr>
      <vt:lpstr>3.3 Static analysis by tools</vt:lpstr>
      <vt:lpstr>3.3 Static analysis by tools</vt:lpstr>
      <vt:lpstr>Chapter 4 : Test design techniques</vt:lpstr>
      <vt:lpstr>4.1 Test design techniques</vt:lpstr>
      <vt:lpstr>4.2 Categories of test design techniques</vt:lpstr>
      <vt:lpstr>4.2 Categories of test design techniques</vt:lpstr>
      <vt:lpstr>4.3 Black box techniques   </vt:lpstr>
      <vt:lpstr>4.3 Black box techniques  </vt:lpstr>
      <vt:lpstr>4.3 Black box techniques  </vt:lpstr>
      <vt:lpstr>4.3 Black box techniques  </vt:lpstr>
      <vt:lpstr>4.3 Black box techniques  </vt:lpstr>
      <vt:lpstr>4.3 Black box techniques  </vt:lpstr>
      <vt:lpstr>4.3 Black box techniques  </vt:lpstr>
      <vt:lpstr>4.3 Black box techniques  </vt:lpstr>
      <vt:lpstr>4.3 Black box techniques  </vt:lpstr>
      <vt:lpstr>4.3 Black box techniques  </vt:lpstr>
      <vt:lpstr>4.3 Black box techniques  </vt:lpstr>
      <vt:lpstr>4.4 Structural techniques</vt:lpstr>
      <vt:lpstr>4.4 Structural techniques</vt:lpstr>
      <vt:lpstr>4.4 Structural techniques</vt:lpstr>
      <vt:lpstr>Path coverage</vt:lpstr>
      <vt:lpstr>Example 1 </vt:lpstr>
      <vt:lpstr>Example 2</vt:lpstr>
      <vt:lpstr>Example 3</vt:lpstr>
      <vt:lpstr>Example 4</vt:lpstr>
      <vt:lpstr>Example 5</vt:lpstr>
      <vt:lpstr>Example 6</vt:lpstr>
      <vt:lpstr>4.4 Structural techniques</vt:lpstr>
      <vt:lpstr>4.5 Experienced based testing</vt:lpstr>
      <vt:lpstr>4.6 Choosing a test techniques</vt:lpstr>
      <vt:lpstr>Chapter 5 : Test management</vt:lpstr>
      <vt:lpstr>5.1.Test management    </vt:lpstr>
      <vt:lpstr>5.1.Test management    </vt:lpstr>
      <vt:lpstr>5.1. Test organization </vt:lpstr>
      <vt:lpstr>5.1. Test organization</vt:lpstr>
      <vt:lpstr>Présentation PowerPoint</vt:lpstr>
      <vt:lpstr>5.2 Test planning and estimation </vt:lpstr>
      <vt:lpstr>5.3 Test progress monitoring and control</vt:lpstr>
      <vt:lpstr>5.4 Configuration management</vt:lpstr>
      <vt:lpstr>5.5 Risk and testing</vt:lpstr>
      <vt:lpstr>5.6 Incident management </vt:lpstr>
      <vt:lpstr>Chapter 6 : Tool support for testing</vt:lpstr>
      <vt:lpstr>6.1. Tool support for testing    </vt:lpstr>
      <vt:lpstr>6.1 Types of test tool </vt:lpstr>
      <vt:lpstr>6.1 Test management tool</vt:lpstr>
      <vt:lpstr>6.1 Requirement management tool</vt:lpstr>
      <vt:lpstr>6.1 Incident management tool </vt:lpstr>
      <vt:lpstr>6.1 Configuration management tools </vt:lpstr>
      <vt:lpstr>6.1 Test tool execution </vt:lpstr>
      <vt:lpstr>6.2 Effective use of the tool</vt:lpstr>
      <vt:lpstr>6.3  Introduire un outil dans une organisation</vt:lpstr>
      <vt:lpstr>6.3 Introducing a tool in an organization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522</cp:revision>
  <cp:lastPrinted>2015-09-17T08:12:06Z</cp:lastPrinted>
  <dcterms:created xsi:type="dcterms:W3CDTF">2008-11-10T19:53:46Z</dcterms:created>
  <dcterms:modified xsi:type="dcterms:W3CDTF">2017-12-21T15:15:25Z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