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44"/>
  </p:notesMasterIdLst>
  <p:handoutMasterIdLst>
    <p:handoutMasterId r:id="rId145"/>
  </p:handoutMasterIdLst>
  <p:sldIdLst>
    <p:sldId id="274" r:id="rId2"/>
    <p:sldId id="420" r:id="rId3"/>
    <p:sldId id="315" r:id="rId4"/>
    <p:sldId id="275" r:id="rId5"/>
    <p:sldId id="273" r:id="rId6"/>
    <p:sldId id="312" r:id="rId7"/>
    <p:sldId id="276" r:id="rId8"/>
    <p:sldId id="422" r:id="rId9"/>
    <p:sldId id="421" r:id="rId10"/>
    <p:sldId id="313" r:id="rId11"/>
    <p:sldId id="314" r:id="rId12"/>
    <p:sldId id="277" r:id="rId13"/>
    <p:sldId id="278" r:id="rId14"/>
    <p:sldId id="355" r:id="rId15"/>
    <p:sldId id="356" r:id="rId16"/>
    <p:sldId id="357" r:id="rId17"/>
    <p:sldId id="358" r:id="rId18"/>
    <p:sldId id="359" r:id="rId19"/>
    <p:sldId id="360" r:id="rId20"/>
    <p:sldId id="361" r:id="rId21"/>
    <p:sldId id="362" r:id="rId22"/>
    <p:sldId id="282" r:id="rId23"/>
    <p:sldId id="316" r:id="rId24"/>
    <p:sldId id="280" r:id="rId25"/>
    <p:sldId id="423" r:id="rId26"/>
    <p:sldId id="281"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363" r:id="rId40"/>
    <p:sldId id="364" r:id="rId41"/>
    <p:sldId id="365" r:id="rId42"/>
    <p:sldId id="319" r:id="rId43"/>
    <p:sldId id="297" r:id="rId44"/>
    <p:sldId id="299" r:id="rId45"/>
    <p:sldId id="366" r:id="rId46"/>
    <p:sldId id="298" r:id="rId47"/>
    <p:sldId id="317" r:id="rId48"/>
    <p:sldId id="300" r:id="rId49"/>
    <p:sldId id="301" r:id="rId50"/>
    <p:sldId id="302" r:id="rId51"/>
    <p:sldId id="303" r:id="rId52"/>
    <p:sldId id="304" r:id="rId53"/>
    <p:sldId id="305" r:id="rId54"/>
    <p:sldId id="306" r:id="rId55"/>
    <p:sldId id="424" r:id="rId56"/>
    <p:sldId id="307" r:id="rId57"/>
    <p:sldId id="308" r:id="rId58"/>
    <p:sldId id="309" r:id="rId59"/>
    <p:sldId id="310" r:id="rId60"/>
    <p:sldId id="311" r:id="rId61"/>
    <p:sldId id="320" r:id="rId62"/>
    <p:sldId id="427" r:id="rId63"/>
    <p:sldId id="321" r:id="rId64"/>
    <p:sldId id="322" r:id="rId65"/>
    <p:sldId id="323" r:id="rId66"/>
    <p:sldId id="324" r:id="rId67"/>
    <p:sldId id="325" r:id="rId68"/>
    <p:sldId id="426" r:id="rId69"/>
    <p:sldId id="326" r:id="rId70"/>
    <p:sldId id="327" r:id="rId71"/>
    <p:sldId id="328" r:id="rId72"/>
    <p:sldId id="329" r:id="rId73"/>
    <p:sldId id="330" r:id="rId74"/>
    <p:sldId id="331" r:id="rId75"/>
    <p:sldId id="332" r:id="rId76"/>
    <p:sldId id="333" r:id="rId77"/>
    <p:sldId id="349" r:id="rId78"/>
    <p:sldId id="428" r:id="rId79"/>
    <p:sldId id="335" r:id="rId80"/>
    <p:sldId id="353" r:id="rId81"/>
    <p:sldId id="336" r:id="rId82"/>
    <p:sldId id="337" r:id="rId83"/>
    <p:sldId id="338" r:id="rId84"/>
    <p:sldId id="339" r:id="rId85"/>
    <p:sldId id="340" r:id="rId86"/>
    <p:sldId id="350" r:id="rId87"/>
    <p:sldId id="351" r:id="rId88"/>
    <p:sldId id="369" r:id="rId89"/>
    <p:sldId id="341" r:id="rId90"/>
    <p:sldId id="352" r:id="rId91"/>
    <p:sldId id="342" r:id="rId92"/>
    <p:sldId id="429" r:id="rId93"/>
    <p:sldId id="343" r:id="rId94"/>
    <p:sldId id="430" r:id="rId95"/>
    <p:sldId id="344" r:id="rId96"/>
    <p:sldId id="367" r:id="rId97"/>
    <p:sldId id="345" r:id="rId98"/>
    <p:sldId id="370" r:id="rId99"/>
    <p:sldId id="372" r:id="rId100"/>
    <p:sldId id="373" r:id="rId101"/>
    <p:sldId id="374" r:id="rId102"/>
    <p:sldId id="375" r:id="rId103"/>
    <p:sldId id="376" r:id="rId104"/>
    <p:sldId id="377" r:id="rId105"/>
    <p:sldId id="346" r:id="rId106"/>
    <p:sldId id="347" r:id="rId107"/>
    <p:sldId id="348" r:id="rId108"/>
    <p:sldId id="378" r:id="rId109"/>
    <p:sldId id="379" r:id="rId110"/>
    <p:sldId id="380" r:id="rId111"/>
    <p:sldId id="381" r:id="rId112"/>
    <p:sldId id="382" r:id="rId113"/>
    <p:sldId id="383" r:id="rId114"/>
    <p:sldId id="384" r:id="rId115"/>
    <p:sldId id="385" r:id="rId116"/>
    <p:sldId id="388" r:id="rId117"/>
    <p:sldId id="389" r:id="rId118"/>
    <p:sldId id="390"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407" r:id="rId133"/>
    <p:sldId id="408" r:id="rId134"/>
    <p:sldId id="409" r:id="rId135"/>
    <p:sldId id="410" r:id="rId136"/>
    <p:sldId id="411" r:id="rId137"/>
    <p:sldId id="412" r:id="rId138"/>
    <p:sldId id="414" r:id="rId139"/>
    <p:sldId id="415" r:id="rId140"/>
    <p:sldId id="417" r:id="rId141"/>
    <p:sldId id="418" r:id="rId142"/>
    <p:sldId id="431" r:id="rId143"/>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83" d="100"/>
          <a:sy n="83" d="100"/>
        </p:scale>
        <p:origin x="102" y="330"/>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7490C478-ACFC-48D3-949B-43EC8A8D7D2C}" type="presOf" srcId="{FE441195-EC19-4EC7-8066-0A429951ABE8}" destId="{44994C7C-B5BD-4A50-B141-AFD85462C91C}" srcOrd="0" destOrd="0" presId="urn:microsoft.com/office/officeart/2008/layout/RadialCluster"/>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7484620D-7037-491E-93E1-F4C82B932AAA}" type="datetimeFigureOut">
              <a:rPr lang="en-US"/>
              <a:pPr>
                <a:defRPr/>
              </a:pPr>
              <a:t>3/24/2016</a:t>
            </a:fld>
            <a:endParaRPr lang="en-US"/>
          </a:p>
        </p:txBody>
      </p:sp>
      <p:sp>
        <p:nvSpPr>
          <p:cNvPr id="4" name="Footer Placeholder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A6185B79-AC06-439A-A229-8A26A01158D2}" type="slidenum">
              <a:rPr lang="en-US"/>
              <a:pPr>
                <a:defRPr/>
              </a:pPr>
              <a:t>‹#›</a:t>
            </a:fld>
            <a:endParaRPr lang="en-US"/>
          </a:p>
        </p:txBody>
      </p:sp>
    </p:spTree>
    <p:extLst>
      <p:ext uri="{BB962C8B-B14F-4D97-AF65-F5344CB8AC3E}">
        <p14:creationId xmlns:p14="http://schemas.microsoft.com/office/powerpoint/2010/main" val="2068545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53EAAE49-35D8-4194-9223-16E1F13A78E2}" type="datetimeFigureOut">
              <a:rPr lang="en-US"/>
              <a:pPr>
                <a:defRPr/>
              </a:pPr>
              <a:t>3/24/2016</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4051966D-B610-4F9C-9F48-9501E55D2A55}" type="slidenum">
              <a:rPr lang="en-US"/>
              <a:pPr>
                <a:defRPr/>
              </a:pPr>
              <a:t>‹#›</a:t>
            </a:fld>
            <a:endParaRPr lang="en-US"/>
          </a:p>
        </p:txBody>
      </p:sp>
    </p:spTree>
    <p:extLst>
      <p:ext uri="{BB962C8B-B14F-4D97-AF65-F5344CB8AC3E}">
        <p14:creationId xmlns:p14="http://schemas.microsoft.com/office/powerpoint/2010/main" val="1233705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FE4BFE0-6B92-4D5B-8CD7-49B9D7C82E99}" type="slidenum">
              <a:rPr lang="en-US">
                <a:latin typeface="Arial" charset="0"/>
              </a:rPr>
              <a:pPr>
                <a:defRPr/>
              </a:pPr>
              <a:t>7</a:t>
            </a:fld>
            <a:endParaRPr lang="en-US">
              <a:latin typeface="Arial" charset="0"/>
            </a:endParaRPr>
          </a:p>
        </p:txBody>
      </p:sp>
    </p:spTree>
    <p:extLst>
      <p:ext uri="{BB962C8B-B14F-4D97-AF65-F5344CB8AC3E}">
        <p14:creationId xmlns:p14="http://schemas.microsoft.com/office/powerpoint/2010/main" val="3199830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B14A12C-1D87-4923-9B6F-775136C584CE}"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298782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CBFC5FE-6581-404F-8C32-0E6D164E2DEE}"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242542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18FA913-69E6-4A83-A349-F19AFF7752AD}"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4084277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E906EA1-686A-437B-845D-CB2060F52AD6}"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1677795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3050289-5F58-4B51-B64E-FC22DD4AD2AA}"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27538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E18F2E9-2A1E-413B-AB91-7E53BA2F94B6}"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1168774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CC8A1A6-5FEF-4576-9006-DC4D8F6ACE4F}"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2154530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E081892-F2B2-426C-A365-C8DDDBE01D01}"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56675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CB713E-770C-428F-9B2F-63C43150507C}"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467687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38E050-2D89-436C-92D8-9301EB0027C3}"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272051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3015786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C001A7E-F464-4C11-8162-2E88B5835A56}"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273852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502F523-313D-4A7D-830B-335A3A51B960}" type="slidenum">
              <a:rPr lang="en-US">
                <a:latin typeface="Arial" charset="0"/>
              </a:rPr>
              <a:pPr>
                <a:defRPr/>
              </a:pPr>
              <a:t>82</a:t>
            </a:fld>
            <a:endParaRPr lang="en-US">
              <a:latin typeface="Arial" charset="0"/>
            </a:endParaRPr>
          </a:p>
        </p:txBody>
      </p:sp>
    </p:spTree>
    <p:extLst>
      <p:ext uri="{BB962C8B-B14F-4D97-AF65-F5344CB8AC3E}">
        <p14:creationId xmlns:p14="http://schemas.microsoft.com/office/powerpoint/2010/main" val="362419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2E429AB-D5C8-4151-9D3A-79D387E8BFA0}" type="slidenum">
              <a:rPr lang="en-US">
                <a:latin typeface="Arial" charset="0"/>
              </a:rPr>
              <a:pPr>
                <a:defRPr/>
              </a:pPr>
              <a:t>83</a:t>
            </a:fld>
            <a:endParaRPr lang="en-US">
              <a:latin typeface="Arial" charset="0"/>
            </a:endParaRPr>
          </a:p>
        </p:txBody>
      </p:sp>
    </p:spTree>
    <p:extLst>
      <p:ext uri="{BB962C8B-B14F-4D97-AF65-F5344CB8AC3E}">
        <p14:creationId xmlns:p14="http://schemas.microsoft.com/office/powerpoint/2010/main" val="1748195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EF689EF-A2B9-4AD3-A2AF-D3990AEDA888}" type="slidenum">
              <a:rPr lang="en-US">
                <a:latin typeface="Arial" charset="0"/>
              </a:rPr>
              <a:pPr>
                <a:defRPr/>
              </a:pPr>
              <a:t>84</a:t>
            </a:fld>
            <a:endParaRPr lang="en-US">
              <a:latin typeface="Arial" charset="0"/>
            </a:endParaRPr>
          </a:p>
        </p:txBody>
      </p:sp>
    </p:spTree>
    <p:extLst>
      <p:ext uri="{BB962C8B-B14F-4D97-AF65-F5344CB8AC3E}">
        <p14:creationId xmlns:p14="http://schemas.microsoft.com/office/powerpoint/2010/main" val="3920966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dirty="0" smtClean="0"/>
              <a:t>Couverture des instructions (</a:t>
            </a:r>
            <a:r>
              <a:rPr lang="fr-FR" i="1" dirty="0" err="1" smtClean="0"/>
              <a:t>Statement</a:t>
            </a:r>
            <a:r>
              <a:rPr lang="fr-FR" i="1" dirty="0" smtClean="0"/>
              <a:t> </a:t>
            </a:r>
            <a:r>
              <a:rPr lang="fr-FR" i="1" dirty="0" err="1" smtClean="0"/>
              <a:t>Coverage</a:t>
            </a:r>
            <a:r>
              <a:rPr lang="fr-FR" dirty="0"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9C92A99-07E0-4A67-A946-B0F25E516389}" type="slidenum">
              <a:rPr lang="en-US">
                <a:latin typeface="Arial" charset="0"/>
              </a:rPr>
              <a:pPr>
                <a:defRPr/>
              </a:pPr>
              <a:t>95</a:t>
            </a:fld>
            <a:endParaRPr lang="en-US">
              <a:latin typeface="Arial" charset="0"/>
            </a:endParaRPr>
          </a:p>
        </p:txBody>
      </p:sp>
    </p:spTree>
    <p:extLst>
      <p:ext uri="{BB962C8B-B14F-4D97-AF65-F5344CB8AC3E}">
        <p14:creationId xmlns:p14="http://schemas.microsoft.com/office/powerpoint/2010/main" val="272941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798" y="6456612"/>
            <a:ext cx="4301543" cy="339884"/>
          </a:xfrm>
          <a:prstGeom prst="rect">
            <a:avLst/>
          </a:prstGeom>
          <a:noFill/>
          <a:ln>
            <a:miter lim="800000"/>
            <a:headEnd/>
            <a:tailEnd/>
          </a:ln>
        </p:spPr>
        <p:txBody>
          <a:bodyPr anchor="b"/>
          <a:lstStyle/>
          <a:p>
            <a:pPr algn="r" eaLnBrk="0" hangingPunct="0">
              <a:defRPr/>
            </a:pPr>
            <a:fld id="{289BD063-CAA0-4928-9E4A-30B6819EC281}" type="slidenum">
              <a:rPr lang="en-US" sz="1200">
                <a:cs typeface="+mn-cs"/>
              </a:rPr>
              <a:pPr algn="r" eaLnBrk="0" hangingPunct="0">
                <a:defRPr/>
              </a:pPr>
              <a:t>96</a:t>
            </a:fld>
            <a:endParaRPr lang="en-US" sz="1200">
              <a:cs typeface="+mn-cs"/>
            </a:endParaRPr>
          </a:p>
        </p:txBody>
      </p:sp>
    </p:spTree>
    <p:extLst>
      <p:ext uri="{BB962C8B-B14F-4D97-AF65-F5344CB8AC3E}">
        <p14:creationId xmlns:p14="http://schemas.microsoft.com/office/powerpoint/2010/main" val="1652500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p:cNvSpPr>
          <p:nvPr>
            <p:ph type="sldImg"/>
          </p:nvPr>
        </p:nvSpPr>
        <p:spPr bwMode="auto">
          <a:noFill/>
          <a:ln>
            <a:solidFill>
              <a:srgbClr val="000000"/>
            </a:solidFill>
            <a:miter lim="800000"/>
            <a:headEnd/>
            <a:tailEnd/>
          </a:ln>
        </p:spPr>
      </p:sp>
      <p:sp>
        <p:nvSpPr>
          <p:cNvPr id="135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13DBD1-C737-45F5-8C7A-0BF6D026C1D9}" type="slidenum">
              <a:rPr lang="en-US">
                <a:latin typeface="Arial" charset="0"/>
              </a:rPr>
              <a:pPr>
                <a:defRPr/>
              </a:pPr>
              <a:t>105</a:t>
            </a:fld>
            <a:endParaRPr lang="en-US">
              <a:latin typeface="Arial" charset="0"/>
            </a:endParaRPr>
          </a:p>
        </p:txBody>
      </p:sp>
    </p:spTree>
    <p:extLst>
      <p:ext uri="{BB962C8B-B14F-4D97-AF65-F5344CB8AC3E}">
        <p14:creationId xmlns:p14="http://schemas.microsoft.com/office/powerpoint/2010/main" val="219238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bwMode="auto">
          <a:noFill/>
          <a:ln>
            <a:solidFill>
              <a:srgbClr val="000000"/>
            </a:solidFill>
            <a:miter lim="800000"/>
            <a:headEnd/>
            <a:tailEnd/>
          </a:ln>
        </p:spPr>
      </p:sp>
      <p:sp>
        <p:nvSpPr>
          <p:cNvPr id="1372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C9F0073-D62C-4330-9A4E-0263026B8D3F}" type="slidenum">
              <a:rPr lang="en-US">
                <a:latin typeface="Arial" charset="0"/>
              </a:rPr>
              <a:pPr>
                <a:defRPr/>
              </a:pPr>
              <a:t>106</a:t>
            </a:fld>
            <a:endParaRPr lang="en-US">
              <a:latin typeface="Arial" charset="0"/>
            </a:endParaRPr>
          </a:p>
        </p:txBody>
      </p:sp>
    </p:spTree>
    <p:extLst>
      <p:ext uri="{BB962C8B-B14F-4D97-AF65-F5344CB8AC3E}">
        <p14:creationId xmlns:p14="http://schemas.microsoft.com/office/powerpoint/2010/main" val="219743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p:cNvSpPr>
          <p:nvPr>
            <p:ph type="sldImg"/>
          </p:nvPr>
        </p:nvSpPr>
        <p:spPr bwMode="auto">
          <a:noFill/>
          <a:ln>
            <a:solidFill>
              <a:srgbClr val="000000"/>
            </a:solidFill>
            <a:miter lim="800000"/>
            <a:headEnd/>
            <a:tailEnd/>
          </a:ln>
        </p:spPr>
      </p:sp>
      <p:sp>
        <p:nvSpPr>
          <p:cNvPr id="1392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84F47F2-9D4F-48B6-996A-43DDF7D0E85D}" type="slidenum">
              <a:rPr lang="en-US">
                <a:latin typeface="Arial" charset="0"/>
              </a:rPr>
              <a:pPr>
                <a:defRPr/>
              </a:pPr>
              <a:t>107</a:t>
            </a:fld>
            <a:endParaRPr lang="en-US">
              <a:latin typeface="Arial" charset="0"/>
            </a:endParaRPr>
          </a:p>
        </p:txBody>
      </p:sp>
    </p:spTree>
    <p:extLst>
      <p:ext uri="{BB962C8B-B14F-4D97-AF65-F5344CB8AC3E}">
        <p14:creationId xmlns:p14="http://schemas.microsoft.com/office/powerpoint/2010/main" val="1764155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42339" name="Slide Number Placeholder 3"/>
          <p:cNvSpPr txBox="1">
            <a:spLocks noGrp="1"/>
          </p:cNvSpPr>
          <p:nvPr/>
        </p:nvSpPr>
        <p:spPr bwMode="auto">
          <a:xfrm>
            <a:off x="5622798" y="6456612"/>
            <a:ext cx="4301543" cy="339884"/>
          </a:xfrm>
          <a:prstGeom prst="rect">
            <a:avLst/>
          </a:prstGeom>
          <a:noFill/>
          <a:ln w="9525">
            <a:noFill/>
            <a:miter lim="800000"/>
            <a:headEnd/>
            <a:tailEnd/>
          </a:ln>
        </p:spPr>
        <p:txBody>
          <a:bodyPr anchor="b"/>
          <a:lstStyle/>
          <a:p>
            <a:pPr algn="r" eaLnBrk="0" hangingPunct="0"/>
            <a:fld id="{C2485A7A-67DD-4B06-BD2C-6F7F40082AF0}" type="slidenum">
              <a:rPr lang="en-US" sz="1200">
                <a:solidFill>
                  <a:srgbClr val="000000"/>
                </a:solidFill>
              </a:rPr>
              <a:pPr algn="r" eaLnBrk="0" hangingPunct="0"/>
              <a:t>109</a:t>
            </a:fld>
            <a:endParaRPr lang="en-US" sz="1200">
              <a:solidFill>
                <a:srgbClr val="000000"/>
              </a:solidFill>
            </a:endParaRPr>
          </a:p>
        </p:txBody>
      </p:sp>
    </p:spTree>
    <p:extLst>
      <p:ext uri="{BB962C8B-B14F-4D97-AF65-F5344CB8AC3E}">
        <p14:creationId xmlns:p14="http://schemas.microsoft.com/office/powerpoint/2010/main" val="321237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CB713E-770C-428F-9B2F-63C43150507C}" type="slidenum">
              <a:rPr lang="en-US">
                <a:latin typeface="Arial" charset="0"/>
              </a:rPr>
              <a:pPr>
                <a:defRPr/>
              </a:pPr>
              <a:t>62</a:t>
            </a:fld>
            <a:endParaRPr lang="en-US">
              <a:latin typeface="Arial" charset="0"/>
            </a:endParaRPr>
          </a:p>
        </p:txBody>
      </p:sp>
    </p:spTree>
    <p:extLst>
      <p:ext uri="{BB962C8B-B14F-4D97-AF65-F5344CB8AC3E}">
        <p14:creationId xmlns:p14="http://schemas.microsoft.com/office/powerpoint/2010/main" val="3797106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68963" name="Slide Number Placeholder 3"/>
          <p:cNvSpPr txBox="1">
            <a:spLocks noGrp="1"/>
          </p:cNvSpPr>
          <p:nvPr/>
        </p:nvSpPr>
        <p:spPr bwMode="auto">
          <a:xfrm>
            <a:off x="5622798" y="6456612"/>
            <a:ext cx="4301543" cy="339884"/>
          </a:xfrm>
          <a:prstGeom prst="rect">
            <a:avLst/>
          </a:prstGeom>
          <a:noFill/>
          <a:ln w="9525">
            <a:noFill/>
            <a:miter lim="800000"/>
            <a:headEnd/>
            <a:tailEnd/>
          </a:ln>
        </p:spPr>
        <p:txBody>
          <a:bodyPr anchor="b"/>
          <a:lstStyle/>
          <a:p>
            <a:pPr algn="r" eaLnBrk="0" hangingPunct="0"/>
            <a:fld id="{B8527F71-56FC-4E04-833C-341CE8E4C505}" type="slidenum">
              <a:rPr lang="en-US" sz="1200">
                <a:solidFill>
                  <a:srgbClr val="000000"/>
                </a:solidFill>
              </a:rPr>
              <a:pPr algn="r" eaLnBrk="0" hangingPunct="0"/>
              <a:t>131</a:t>
            </a:fld>
            <a:endParaRPr lang="en-US" sz="1200">
              <a:solidFill>
                <a:srgbClr val="000000"/>
              </a:solidFill>
            </a:endParaRPr>
          </a:p>
        </p:txBody>
      </p:sp>
    </p:spTree>
    <p:extLst>
      <p:ext uri="{BB962C8B-B14F-4D97-AF65-F5344CB8AC3E}">
        <p14:creationId xmlns:p14="http://schemas.microsoft.com/office/powerpoint/2010/main" val="219157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CB713E-770C-428F-9B2F-63C43150507C}" type="slidenum">
              <a:rPr lang="en-US">
                <a:latin typeface="Arial" charset="0"/>
              </a:rPr>
              <a:pPr>
                <a:defRPr/>
              </a:pPr>
              <a:t>63</a:t>
            </a:fld>
            <a:endParaRPr lang="en-US">
              <a:latin typeface="Arial" charset="0"/>
            </a:endParaRPr>
          </a:p>
        </p:txBody>
      </p:sp>
    </p:spTree>
    <p:extLst>
      <p:ext uri="{BB962C8B-B14F-4D97-AF65-F5344CB8AC3E}">
        <p14:creationId xmlns:p14="http://schemas.microsoft.com/office/powerpoint/2010/main" val="418402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E65B7A7-E351-4F8E-8EA2-AAFB00036544}" type="slidenum">
              <a:rPr lang="en-US">
                <a:latin typeface="Arial" charset="0"/>
              </a:rPr>
              <a:pPr>
                <a:defRPr/>
              </a:pPr>
              <a:t>64</a:t>
            </a:fld>
            <a:endParaRPr lang="en-US">
              <a:latin typeface="Arial" charset="0"/>
            </a:endParaRPr>
          </a:p>
        </p:txBody>
      </p:sp>
    </p:spTree>
    <p:extLst>
      <p:ext uri="{BB962C8B-B14F-4D97-AF65-F5344CB8AC3E}">
        <p14:creationId xmlns:p14="http://schemas.microsoft.com/office/powerpoint/2010/main" val="318385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C84F03A-947C-4DF2-9500-B15DA8552353}" type="slidenum">
              <a:rPr lang="en-US">
                <a:latin typeface="Arial" charset="0"/>
              </a:rPr>
              <a:pPr>
                <a:defRPr/>
              </a:pPr>
              <a:t>65</a:t>
            </a:fld>
            <a:endParaRPr lang="en-US">
              <a:latin typeface="Arial" charset="0"/>
            </a:endParaRPr>
          </a:p>
        </p:txBody>
      </p:sp>
    </p:spTree>
    <p:extLst>
      <p:ext uri="{BB962C8B-B14F-4D97-AF65-F5344CB8AC3E}">
        <p14:creationId xmlns:p14="http://schemas.microsoft.com/office/powerpoint/2010/main" val="156953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0C2D0F-361F-4815-99C3-373457E1E76B}" type="slidenum">
              <a:rPr lang="en-US">
                <a:latin typeface="Arial" charset="0"/>
              </a:rPr>
              <a:pPr>
                <a:defRPr/>
              </a:pPr>
              <a:t>66</a:t>
            </a:fld>
            <a:endParaRPr lang="en-US">
              <a:latin typeface="Arial" charset="0"/>
            </a:endParaRPr>
          </a:p>
        </p:txBody>
      </p:sp>
    </p:spTree>
    <p:extLst>
      <p:ext uri="{BB962C8B-B14F-4D97-AF65-F5344CB8AC3E}">
        <p14:creationId xmlns:p14="http://schemas.microsoft.com/office/powerpoint/2010/main" val="295471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48CACCB-F997-4D07-9731-DC6F533F075B}"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421979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CB713E-770C-428F-9B2F-63C43150507C}"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27994920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1B88AF2C-21AE-48E2-A9D0-844BF8923B6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4E171C07-C993-479A-AAAF-C9D01C97FF1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75173DA7-C2BE-4E3E-8230-234750A8D6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54248032-8959-4AAD-A903-54025ED7D87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9DA2992-6738-4860-B196-54958205F22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426"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427"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428"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03430"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03431"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0816A819-581F-483D-A0FD-EAAE4F82BD4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a:xfrm>
            <a:off x="485775" y="1511300"/>
            <a:ext cx="8391525" cy="541338"/>
          </a:xfrm>
        </p:spPr>
        <p:txBody>
          <a:bodyPr/>
          <a:lstStyle/>
          <a:p>
            <a:pPr eaLnBrk="1" hangingPunct="1"/>
            <a:r>
              <a:rPr lang="en-GB" smtClean="0"/>
              <a:t>ISTQB Training</a:t>
            </a:r>
            <a:endParaRPr lang="en-US" smtClean="0"/>
          </a:p>
        </p:txBody>
      </p:sp>
      <p:sp>
        <p:nvSpPr>
          <p:cNvPr id="10242" name="Subtitle 2"/>
          <p:cNvSpPr>
            <a:spLocks noGrp="1"/>
          </p:cNvSpPr>
          <p:nvPr>
            <p:ph type="subTitle" idx="1"/>
          </p:nvPr>
        </p:nvSpPr>
        <p:spPr>
          <a:xfrm>
            <a:off x="485775" y="1979613"/>
            <a:ext cx="8391525" cy="539750"/>
          </a:xfrm>
        </p:spPr>
        <p:txBody>
          <a:bodyPr/>
          <a:lstStyle/>
          <a:p>
            <a:pPr eaLnBrk="1" hangingPunct="1">
              <a:spcBef>
                <a:spcPct val="0"/>
              </a:spcBef>
            </a:pPr>
            <a:r>
              <a:rPr lang="en-US" dirty="0" smtClean="0">
                <a:solidFill>
                  <a:srgbClr val="898989"/>
                </a:solidFill>
              </a:rPr>
              <a:t>07 to 09 October. Boughdiri Aymen</a:t>
            </a:r>
          </a:p>
        </p:txBody>
      </p:sp>
      <p:pic>
        <p:nvPicPr>
          <p:cNvPr id="10243" name="Picture 1" descr="ppt_placeholde_image.jpg"/>
          <p:cNvPicPr>
            <a:picLocks noChangeAspect="1"/>
          </p:cNvPicPr>
          <p:nvPr/>
        </p:nvPicPr>
        <p:blipFill>
          <a:blip r:embed="rId2"/>
          <a:srcRect/>
          <a:stretch>
            <a:fillRect/>
          </a:stretch>
        </p:blipFill>
        <p:spPr bwMode="auto">
          <a:xfrm>
            <a:off x="0" y="2519363"/>
            <a:ext cx="9144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17410"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B74ED8E7-ECB5-4585-B961-D0B940F260FF}" type="slidenum">
              <a:rPr lang="en-US"/>
              <a:pPr>
                <a:defRPr/>
              </a:pPr>
              <a:t>10</a:t>
            </a:fld>
            <a:endParaRPr lang="en-US" dirty="0"/>
          </a:p>
        </p:txBody>
      </p:sp>
      <p:sp>
        <p:nvSpPr>
          <p:cNvPr id="17412"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17413"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17414"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29029"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29051"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52"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53"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29054"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29055"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29045"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46"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47"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48"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29049"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29050"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29041"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42"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29043"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29044"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29039"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9040"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dirty="0" err="1" smtClean="0"/>
              <a:t>Cyclomatic</a:t>
            </a:r>
            <a:r>
              <a:rPr lang="en-GB" dirty="0" smtClean="0"/>
              <a:t> complexity: _____</a:t>
            </a:r>
          </a:p>
          <a:p>
            <a:pPr lvl="1"/>
            <a:r>
              <a:rPr lang="en-GB" dirty="0" smtClean="0"/>
              <a:t>Minimum tests to achieve:</a:t>
            </a:r>
          </a:p>
          <a:p>
            <a:pPr lvl="2"/>
            <a:r>
              <a:rPr lang="en-GB" dirty="0" smtClean="0"/>
              <a:t>Statement coverage: ______</a:t>
            </a:r>
          </a:p>
          <a:p>
            <a:pPr lvl="2"/>
            <a:r>
              <a:rPr lang="en-GB" dirty="0"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&gt; 0 THEN</a:t>
            </a:r>
          </a:p>
          <a:p>
            <a:pPr eaLnBrk="0" hangingPunct="0"/>
            <a:r>
              <a:rPr lang="en-GB"/>
              <a:t>     IF B  = 0 THEN</a:t>
            </a:r>
          </a:p>
          <a:p>
            <a:pPr eaLnBrk="0" hangingPunct="0"/>
            <a:r>
              <a:rPr lang="en-GB"/>
              <a:t>	Print “No values”</a:t>
            </a:r>
          </a:p>
          <a:p>
            <a:pPr eaLnBrk="0" hangingPunct="0"/>
            <a:r>
              <a:rPr lang="en-GB"/>
              <a:t>     ELSE</a:t>
            </a:r>
          </a:p>
          <a:p>
            <a:pPr eaLnBrk="0" hangingPunct="0"/>
            <a:r>
              <a:rPr lang="en-GB"/>
              <a:t>	Print B</a:t>
            </a:r>
          </a:p>
          <a:p>
            <a:pPr eaLnBrk="0" hangingPunct="0"/>
            <a:r>
              <a:rPr lang="en-GB"/>
              <a:t>	IF A &gt; 21 THEN</a:t>
            </a:r>
          </a:p>
          <a:p>
            <a:pPr eaLnBrk="0" hangingPunct="0"/>
            <a:r>
              <a:rPr lang="en-GB"/>
              <a:t>	    Print A</a:t>
            </a:r>
          </a:p>
          <a:p>
            <a:pPr eaLnBrk="0" hangingPunct="0"/>
            <a:r>
              <a:rPr lang="en-GB"/>
              <a:t>	ENDIF</a:t>
            </a:r>
          </a:p>
          <a:p>
            <a:pPr eaLnBrk="0" hangingPunct="0"/>
            <a:r>
              <a:rPr lang="en-GB"/>
              <a:t>     ENDIF</a:t>
            </a:r>
          </a:p>
          <a:p>
            <a:pPr eaLnBrk="0" hangingPunct="0"/>
            <a:r>
              <a:rPr lang="en-GB"/>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30081"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30082"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83"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0084"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30085"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30073"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74"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30075"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0076"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A&gt;21</a:t>
              </a:r>
            </a:p>
          </p:txBody>
        </p:sp>
        <p:sp>
          <p:nvSpPr>
            <p:cNvPr id="130077"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78"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30079"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30080"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30065"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66"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67"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30068"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30069"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0070"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71"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30072"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84200"/>
            <a:ext cx="847725" cy="3798888"/>
            <a:chOff x="2666" y="368"/>
            <a:chExt cx="579" cy="2393"/>
          </a:xfrm>
        </p:grpSpPr>
        <p:sp>
          <p:nvSpPr>
            <p:cNvPr id="130059"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60"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0061"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sp>
          <p:nvSpPr>
            <p:cNvPr id="130062"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30063"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30064"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31078"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31109"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110"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31104"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1105" name="Group 14"/>
            <p:cNvGrpSpPr>
              <a:grpSpLocks/>
            </p:cNvGrpSpPr>
            <p:nvPr/>
          </p:nvGrpSpPr>
          <p:grpSpPr bwMode="auto">
            <a:xfrm>
              <a:off x="3692" y="1817"/>
              <a:ext cx="617" cy="604"/>
              <a:chOff x="3692" y="1817"/>
              <a:chExt cx="617" cy="604"/>
            </a:xfrm>
          </p:grpSpPr>
          <p:sp>
            <p:nvSpPr>
              <p:cNvPr id="131106"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107"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1108"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31097" name="Group 19"/>
            <p:cNvGrpSpPr>
              <a:grpSpLocks/>
            </p:cNvGrpSpPr>
            <p:nvPr/>
          </p:nvGrpSpPr>
          <p:grpSpPr bwMode="auto">
            <a:xfrm>
              <a:off x="4047" y="1414"/>
              <a:ext cx="1059" cy="1110"/>
              <a:chOff x="4047" y="1414"/>
              <a:chExt cx="1059" cy="1110"/>
            </a:xfrm>
          </p:grpSpPr>
          <p:sp>
            <p:nvSpPr>
              <p:cNvPr id="131099"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100"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101"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1102"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103"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1098"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31093"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094"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095"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1096"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31086" name="Group 32"/>
            <p:cNvGrpSpPr>
              <a:grpSpLocks/>
            </p:cNvGrpSpPr>
            <p:nvPr/>
          </p:nvGrpSpPr>
          <p:grpSpPr bwMode="auto">
            <a:xfrm>
              <a:off x="4035" y="165"/>
              <a:ext cx="1071" cy="1111"/>
              <a:chOff x="4035" y="165"/>
              <a:chExt cx="1071" cy="1111"/>
            </a:xfrm>
          </p:grpSpPr>
          <p:sp>
            <p:nvSpPr>
              <p:cNvPr id="131088"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089"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090"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1091"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1092"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1087"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32124"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25"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32126"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32103"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32122"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23"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32116"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7"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8"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9"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32120"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2121"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32114"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5"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32108"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09"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0"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32111"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2112"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2113"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33126"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33149"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50"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33144"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45"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46"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47"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3148"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33142"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43"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33139"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40"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33141"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33133"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34"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35"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33136"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33137"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3138"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Content Placeholder 2"/>
          <p:cNvSpPr>
            <a:spLocks noGrp="1"/>
          </p:cNvSpPr>
          <p:nvPr>
            <p:ph idx="1"/>
          </p:nvPr>
        </p:nvSpPr>
        <p:spPr>
          <a:xfrm>
            <a:off x="485775" y="935038"/>
            <a:ext cx="8388350" cy="5465762"/>
          </a:xfrm>
        </p:spPr>
        <p:txBody>
          <a:bodyPr/>
          <a:lstStyle/>
          <a:p>
            <a:pPr eaLnBrk="1" hangingPunct="1"/>
            <a:r>
              <a:rPr lang="fr-FR" b="1" dirty="0" smtClean="0"/>
              <a:t>Couverture de conditions et couverture de conditions multiples</a:t>
            </a:r>
          </a:p>
          <a:p>
            <a:pPr lvl="1" eaLnBrk="1" hangingPunct="1"/>
            <a:r>
              <a:rPr lang="fr-FR" sz="1800" dirty="0" smtClean="0"/>
              <a:t>Le concept de couverture peut aussi être appliqué aux autres niveaux de tests</a:t>
            </a:r>
          </a:p>
          <a:p>
            <a:pPr lvl="1" eaLnBrk="1" hangingPunct="1"/>
            <a:r>
              <a:rPr lang="fr-FR" sz="1800" dirty="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E49A06EE-8F0B-4E53-98CF-67A0D6BB3103}" type="slidenum">
              <a:rPr lang="en-US"/>
              <a:pPr>
                <a:defRPr/>
              </a:pPr>
              <a:t>105</a:t>
            </a:fld>
            <a:endParaRPr lang="en-US" dirty="0"/>
          </a:p>
        </p:txBody>
      </p:sp>
      <p:sp>
        <p:nvSpPr>
          <p:cNvPr id="13414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36194"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8ED677C8-86DA-46B7-83AD-8D24868BE82D}" type="slidenum">
              <a:rPr lang="en-US"/>
              <a:pPr>
                <a:defRPr/>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38242"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E16DA1D-89E0-47C7-8852-BA968870FC3B}" type="slidenum">
              <a:rPr lang="en-US"/>
              <a:pPr>
                <a:defRPr/>
              </a:pPr>
              <a:t>107</a:t>
            </a:fld>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80BBC3D-F3CA-4A9E-A776-712B5E2E0C54}" type="slidenum">
              <a:rPr lang="en-US" sz="1200" b="1">
                <a:solidFill>
                  <a:srgbClr val="898989"/>
                </a:solidFill>
              </a:rPr>
              <a:pPr algn="r" eaLnBrk="0" hangingPunct="0"/>
              <a:t>108</a:t>
            </a:fld>
            <a:endParaRPr lang="en-US" sz="1200" b="1">
              <a:solidFill>
                <a:srgbClr val="898989"/>
              </a:solidFill>
            </a:endParaRPr>
          </a:p>
        </p:txBody>
      </p:sp>
      <p:sp>
        <p:nvSpPr>
          <p:cNvPr id="140290"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idx="4294967295"/>
          </p:nvPr>
        </p:nvSpPr>
        <p:spPr>
          <a:xfrm>
            <a:off x="179388" y="260350"/>
            <a:ext cx="8721725" cy="438150"/>
          </a:xfrm>
        </p:spPr>
        <p:txBody>
          <a:bodyPr/>
          <a:lstStyle/>
          <a:p>
            <a:r>
              <a:rPr lang="fr-FR" sz="2400" dirty="0" smtClean="0"/>
              <a:t>5.1.Organisation des tests</a:t>
            </a:r>
            <a:br>
              <a:rPr lang="fr-FR" sz="2400" dirty="0" smtClean="0"/>
            </a:br>
            <a:r>
              <a:rPr lang="fr-FR" sz="2400" b="0" dirty="0" smtClean="0"/>
              <a:t/>
            </a:r>
            <a:br>
              <a:rPr lang="fr-FR" sz="2400" b="0" dirty="0" smtClean="0"/>
            </a:br>
            <a:r>
              <a:rPr lang="fr-FR" sz="2400" b="0" dirty="0" smtClean="0"/>
              <a:t>	</a:t>
            </a:r>
            <a:br>
              <a:rPr lang="fr-FR" sz="2400" b="0" dirty="0" smtClean="0"/>
            </a:br>
            <a:endParaRPr lang="en-US" sz="2400" dirty="0" smtClean="0"/>
          </a:p>
        </p:txBody>
      </p:sp>
      <p:sp>
        <p:nvSpPr>
          <p:cNvPr id="141314" name="Content Placeholder 2"/>
          <p:cNvSpPr>
            <a:spLocks noGrp="1"/>
          </p:cNvSpPr>
          <p:nvPr>
            <p:ph idx="4294967295"/>
          </p:nvPr>
        </p:nvSpPr>
        <p:spPr>
          <a:xfrm>
            <a:off x="107950" y="549275"/>
            <a:ext cx="8615363" cy="5735638"/>
          </a:xfrm>
        </p:spPr>
        <p:txBody>
          <a:bodyPr/>
          <a:lstStyle/>
          <a:p>
            <a:pPr>
              <a:buFont typeface="Arial" charset="0"/>
              <a:buNone/>
            </a:pPr>
            <a:endParaRPr lang="fr-FR" sz="1600" i="1" dirty="0" smtClean="0"/>
          </a:p>
          <a:p>
            <a:r>
              <a:rPr lang="fr-FR" b="1" dirty="0" smtClean="0"/>
              <a:t>Organisation du test et indépendance</a:t>
            </a:r>
          </a:p>
          <a:p>
            <a:r>
              <a:rPr lang="fr-FR" sz="1600" dirty="0" smtClean="0"/>
              <a:t>L’efficacité de la découverte d'anomalies par le test et les revues peut être améliorée par l'emploi de </a:t>
            </a:r>
            <a:r>
              <a:rPr lang="fr-FR" sz="1600" u="sng" dirty="0" smtClean="0"/>
              <a:t>testeurs indépendants</a:t>
            </a:r>
            <a:r>
              <a:rPr lang="fr-FR" sz="1600" dirty="0" smtClean="0"/>
              <a:t>. Les options pour l'indépendance sont les suivantes :</a:t>
            </a:r>
          </a:p>
          <a:p>
            <a:pPr lvl="1"/>
            <a:r>
              <a:rPr lang="fr-FR" sz="1600" dirty="0" smtClean="0"/>
              <a:t>Pas de testeurs indépendants, développeurs testant leur propre code.</a:t>
            </a:r>
          </a:p>
          <a:p>
            <a:pPr lvl="1"/>
            <a:r>
              <a:rPr lang="fr-FR" sz="1600" dirty="0" smtClean="0"/>
              <a:t>Équipe ou groupe de test indépendant au sein de l'organisation, qui réfère au gestionnaire du projet ou aux responsables décisionnaires.</a:t>
            </a:r>
          </a:p>
          <a:p>
            <a:pPr lvl="1"/>
            <a:r>
              <a:rPr lang="fr-FR" sz="1600" dirty="0" smtClean="0"/>
              <a:t>Testeurs indépendants de l'organisation, de la communauté des utilisateurs et de l’informatique.</a:t>
            </a:r>
          </a:p>
          <a:p>
            <a:pPr lvl="1"/>
            <a:r>
              <a:rPr lang="fr-FR" sz="1600" dirty="0" smtClean="0"/>
              <a:t>Spécialistes de test indépendants pour des objectifs spécifiques de test tels que des tests d'utilisabilité, de sécurité informatique ou de certification (qui certifient un produit logiciel par rapport à des normes ou réglementations).</a:t>
            </a:r>
          </a:p>
        </p:txBody>
      </p:sp>
      <p:sp>
        <p:nvSpPr>
          <p:cNvPr id="141315"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493DDEA-7388-4F7D-8C5F-A217D45FC483}" type="slidenum">
              <a:rPr lang="en-US" sz="1200" b="1">
                <a:solidFill>
                  <a:srgbClr val="898989"/>
                </a:solidFill>
              </a:rPr>
              <a:pPr algn="r" eaLnBrk="0" hangingPunct="0"/>
              <a:t>109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18434" name="Content Placeholder 4"/>
          <p:cNvPicPr>
            <a:picLocks noGrp="1" noChangeAspect="1"/>
          </p:cNvPicPr>
          <p:nvPr>
            <p:ph idx="1"/>
          </p:nvPr>
        </p:nvPicPr>
        <p:blipFill>
          <a:blip r:embed="rId2"/>
          <a:srcRect/>
          <a:stretch>
            <a:fillRect/>
          </a:stretch>
        </p:blipFill>
        <p:spPr>
          <a:xfrm>
            <a:off x="1387475" y="1420813"/>
            <a:ext cx="6584950" cy="4394200"/>
          </a:xfrm>
        </p:spPr>
      </p:pic>
      <p:sp>
        <p:nvSpPr>
          <p:cNvPr id="4" name="Slide Number Placeholder 3"/>
          <p:cNvSpPr>
            <a:spLocks noGrp="1"/>
          </p:cNvSpPr>
          <p:nvPr>
            <p:ph type="sldNum" sz="quarter" idx="10"/>
          </p:nvPr>
        </p:nvSpPr>
        <p:spPr/>
        <p:txBody>
          <a:bodyPr/>
          <a:lstStyle/>
          <a:p>
            <a:pPr>
              <a:defRPr/>
            </a:pPr>
            <a:fld id="{AED1F42C-D31B-4F79-B850-C207409C9BBB}"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43362" name="Espace réservé du contenu 2"/>
          <p:cNvSpPr>
            <a:spLocks noGrp="1"/>
          </p:cNvSpPr>
          <p:nvPr>
            <p:ph idx="4294967295"/>
          </p:nvPr>
        </p:nvSpPr>
        <p:spPr>
          <a:xfrm>
            <a:off x="107950" y="908050"/>
            <a:ext cx="8928100" cy="5400675"/>
          </a:xfrm>
        </p:spPr>
        <p:txBody>
          <a:bodyPr/>
          <a:lstStyle/>
          <a:p>
            <a:r>
              <a:rPr lang="fr-FR" sz="1800" dirty="0" smtClean="0"/>
              <a:t>Les avantages de l'indépendance  :</a:t>
            </a:r>
          </a:p>
          <a:p>
            <a:pPr lvl="1"/>
            <a:r>
              <a:rPr lang="fr-FR" sz="1600" dirty="0" smtClean="0"/>
              <a:t>Des testeurs indépendants voient des défauts différents et d’une autre nature et sont impartiaux.</a:t>
            </a:r>
          </a:p>
          <a:p>
            <a:pPr lvl="1"/>
            <a:r>
              <a:rPr lang="fr-FR" sz="1600" dirty="0" smtClean="0"/>
              <a:t>Un testeur indépendant peut vérifier les hypothèses faites pendant la spécification et l'implémentation du système.</a:t>
            </a:r>
          </a:p>
          <a:p>
            <a:r>
              <a:rPr lang="fr-FR" sz="1800" dirty="0" smtClean="0"/>
              <a:t>Les inconvénients  :</a:t>
            </a:r>
          </a:p>
          <a:p>
            <a:pPr lvl="1"/>
            <a:r>
              <a:rPr lang="fr-FR" sz="1600" dirty="0" smtClean="0"/>
              <a:t>Déconnexion vis-à-vis de l'équipe de développement (en cas de totale indépendance).</a:t>
            </a:r>
          </a:p>
          <a:p>
            <a:pPr lvl="1"/>
            <a:r>
              <a:rPr lang="fr-FR" sz="1600" dirty="0" smtClean="0"/>
              <a:t>Les développeurs perdent le sens de la responsabilité pour la qualité.</a:t>
            </a:r>
          </a:p>
          <a:p>
            <a:pPr lvl="1"/>
            <a:r>
              <a:rPr lang="fr-FR" sz="1600" dirty="0" smtClean="0"/>
              <a:t>Des testeurs indépendants peuvent constituer un goulet d'étranglement comme dernier point de vérification et être accusés des retards.</a:t>
            </a:r>
          </a:p>
        </p:txBody>
      </p:sp>
      <p:sp>
        <p:nvSpPr>
          <p:cNvPr id="1433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2661C94-8FBC-41F0-8D43-DAF988CFA5B0}" type="slidenum">
              <a:rPr lang="en-US" sz="1200" b="1">
                <a:solidFill>
                  <a:srgbClr val="898989"/>
                </a:solidFill>
              </a:rPr>
              <a:pPr algn="r" eaLnBrk="0" hangingPunct="0"/>
              <a:t>110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44386" name="Espace réservé du contenu 2"/>
          <p:cNvSpPr>
            <a:spLocks noGrp="1"/>
          </p:cNvSpPr>
          <p:nvPr>
            <p:ph idx="4294967295"/>
          </p:nvPr>
        </p:nvSpPr>
        <p:spPr>
          <a:xfrm>
            <a:off x="107950" y="908050"/>
            <a:ext cx="8856663" cy="5400675"/>
          </a:xfrm>
        </p:spPr>
        <p:txBody>
          <a:bodyPr/>
          <a:lstStyle/>
          <a:p>
            <a:r>
              <a:rPr lang="fr-FR" b="1" dirty="0" smtClean="0"/>
              <a:t>Tâches du responsable des tests et des testeurs </a:t>
            </a:r>
          </a:p>
          <a:p>
            <a:pPr>
              <a:buFont typeface="Arial" charset="0"/>
              <a:buNone/>
            </a:pPr>
            <a:r>
              <a:rPr lang="fr-FR" sz="1600" dirty="0" smtClean="0"/>
              <a:t>Les activités et tâches accomplies par ces deux rôles dépendent du contexte du produit et du projet, et de l'organisation. </a:t>
            </a:r>
          </a:p>
          <a:p>
            <a:pPr>
              <a:buFont typeface="Arial" charset="0"/>
              <a:buNone/>
            </a:pPr>
            <a:r>
              <a:rPr lang="fr-FR" sz="1600" u="sng" dirty="0" smtClean="0"/>
              <a:t>Typiquement</a:t>
            </a:r>
            <a:r>
              <a:rPr lang="fr-FR" sz="1600" dirty="0" smtClean="0"/>
              <a:t>, le responsable de test planifie, surveille et contrôle les activités et tâches de test définies dans la section 1.4. </a:t>
            </a:r>
          </a:p>
          <a:p>
            <a:r>
              <a:rPr lang="fr-FR" sz="1600" dirty="0" smtClean="0"/>
              <a:t>Les tâches habituelles du responsable de test peuvent comprendre les suivantes : </a:t>
            </a:r>
          </a:p>
          <a:p>
            <a:pPr lvl="1"/>
            <a:r>
              <a:rPr lang="fr-FR" sz="1600" dirty="0" smtClean="0"/>
              <a:t>Coordonner la stratégie et le plan du test avec le chef de projet et d'autres acteurs. </a:t>
            </a:r>
          </a:p>
          <a:p>
            <a:pPr lvl="1"/>
            <a:r>
              <a:rPr lang="fr-FR" sz="1600" dirty="0" smtClean="0"/>
              <a:t>Établir ou réviser une stratégie de test pour le projet ainsi qu'une politique de test pour l'organisation. </a:t>
            </a:r>
          </a:p>
          <a:p>
            <a:pPr lvl="1"/>
            <a:r>
              <a:rPr lang="fr-FR" sz="1600" dirty="0" smtClean="0"/>
              <a:t>Apporter le point de vue du test aux autres activités du projet, comme la planification de l'intégration.  </a:t>
            </a:r>
          </a:p>
        </p:txBody>
      </p:sp>
      <p:sp>
        <p:nvSpPr>
          <p:cNvPr id="1443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0ED6C2-B010-4E35-8F41-E4F36C03179C}" type="slidenum">
              <a:rPr lang="en-US" sz="1200" b="1">
                <a:solidFill>
                  <a:srgbClr val="898989"/>
                </a:solidFill>
              </a:rPr>
              <a:pPr algn="r" eaLnBrk="0" hangingPunct="0"/>
              <a:t>111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45410" name="Espace réservé du contenu 2"/>
          <p:cNvSpPr>
            <a:spLocks noGrp="1"/>
          </p:cNvSpPr>
          <p:nvPr>
            <p:ph idx="4294967295"/>
          </p:nvPr>
        </p:nvSpPr>
        <p:spPr>
          <a:xfrm>
            <a:off x="107950" y="836613"/>
            <a:ext cx="8766175" cy="5391150"/>
          </a:xfrm>
        </p:spPr>
        <p:txBody>
          <a:bodyPr/>
          <a:lstStyle/>
          <a:p>
            <a:pPr lvl="1"/>
            <a:r>
              <a:rPr lang="fr-FR" sz="1600" dirty="0" smtClean="0"/>
              <a:t>Planifier les tests en considérant le contexte et en comprenant les objectifs et les risques</a:t>
            </a:r>
          </a:p>
          <a:p>
            <a:pPr lvl="1"/>
            <a:r>
              <a:rPr lang="fr-FR" sz="1600" dirty="0" smtClean="0"/>
              <a:t>Démarrer la spécification, la préparation, l'implémentation et l'exécution des tests ainsi que surveiller et contrôler l'exécution. </a:t>
            </a:r>
          </a:p>
          <a:p>
            <a:pPr lvl="1"/>
            <a:r>
              <a:rPr lang="fr-FR" sz="1600" dirty="0" smtClean="0"/>
              <a:t>Adapter le planning en fonction des résultats et de l'avancement du test et entreprendre les actions nécessaires pour résoudre les problèmes </a:t>
            </a:r>
          </a:p>
          <a:p>
            <a:pPr lvl="1"/>
            <a:r>
              <a:rPr lang="fr-FR" sz="1600" dirty="0" smtClean="0"/>
              <a:t>Mettre en place une gestion de configuration adéquate du logiciel de test à des fins de traçabilité. </a:t>
            </a:r>
          </a:p>
          <a:p>
            <a:pPr lvl="1"/>
            <a:r>
              <a:rPr lang="fr-FR" sz="1600" dirty="0" smtClean="0"/>
              <a:t>Introduire des mesures appropriées pour mesurer l'avancement du test et évaluer la qualité du test et du produit </a:t>
            </a:r>
          </a:p>
          <a:p>
            <a:pPr lvl="1"/>
            <a:r>
              <a:rPr lang="fr-FR" sz="1600" dirty="0" smtClean="0"/>
              <a:t>Décider ce qui devrait être automatisé, à quel degré et comment. </a:t>
            </a:r>
          </a:p>
          <a:p>
            <a:pPr lvl="1"/>
            <a:r>
              <a:rPr lang="fr-FR" sz="1600" dirty="0" smtClean="0"/>
              <a:t>Sélectionner les outils pour aider le test et organiser la formation des testeurs à l'usage des outils. </a:t>
            </a:r>
          </a:p>
          <a:p>
            <a:pPr lvl="1"/>
            <a:r>
              <a:rPr lang="fr-FR" sz="1600" dirty="0" smtClean="0"/>
              <a:t>Décider de la mise en œuvre de l'environnement de test. </a:t>
            </a:r>
          </a:p>
          <a:p>
            <a:pPr marL="0" indent="0">
              <a:buFont typeface="Arial" charset="0"/>
              <a:buNone/>
            </a:pPr>
            <a:r>
              <a:rPr lang="fr-FR" sz="1600" dirty="0" smtClean="0"/>
              <a:t> </a:t>
            </a:r>
            <a:endParaRPr lang="fr-FR" dirty="0" smtClean="0"/>
          </a:p>
        </p:txBody>
      </p:sp>
      <p:sp>
        <p:nvSpPr>
          <p:cNvPr id="1454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4B89312-5FDF-4929-9A95-7FFD89EC9DFB}" type="slidenum">
              <a:rPr lang="en-US" sz="1200" b="1">
                <a:solidFill>
                  <a:srgbClr val="898989"/>
                </a:solidFill>
              </a:rPr>
              <a:pPr algn="r" eaLnBrk="0" hangingPunct="0"/>
              <a:t>112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46434" name="Espace réservé du contenu 2"/>
          <p:cNvSpPr>
            <a:spLocks noGrp="1"/>
          </p:cNvSpPr>
          <p:nvPr>
            <p:ph idx="4294967295"/>
          </p:nvPr>
        </p:nvSpPr>
        <p:spPr>
          <a:xfrm>
            <a:off x="25400" y="765175"/>
            <a:ext cx="9001125" cy="5543550"/>
          </a:xfrm>
        </p:spPr>
        <p:txBody>
          <a:bodyPr/>
          <a:lstStyle/>
          <a:p>
            <a:r>
              <a:rPr lang="fr-FR" b="1" dirty="0" smtClean="0"/>
              <a:t>Les tâches habituelles des testeurs</a:t>
            </a:r>
          </a:p>
          <a:p>
            <a:pPr lvl="1"/>
            <a:r>
              <a:rPr lang="fr-FR" sz="1600" dirty="0" smtClean="0"/>
              <a:t>Passer en revue les plans du test et y contribuer.</a:t>
            </a:r>
          </a:p>
          <a:p>
            <a:pPr lvl="1"/>
            <a:r>
              <a:rPr lang="fr-FR" sz="1600" dirty="0" smtClean="0"/>
              <a:t>Analyser, passer en revue et évaluer, quant à leur testabilité, les exigences utilisateurs, les spécifications et les modèles.</a:t>
            </a:r>
          </a:p>
          <a:p>
            <a:pPr lvl="1"/>
            <a:r>
              <a:rPr lang="fr-FR" sz="1600" dirty="0" smtClean="0"/>
              <a:t>Créer des spécifications de test.</a:t>
            </a:r>
          </a:p>
          <a:p>
            <a:pPr lvl="1"/>
            <a:r>
              <a:rPr lang="fr-FR" sz="1600" dirty="0" smtClean="0"/>
              <a:t>Mettre en place l'environnement de test (souvent en coordination avec l'administration système et la gestion de réseau).</a:t>
            </a:r>
          </a:p>
          <a:p>
            <a:pPr lvl="1"/>
            <a:r>
              <a:rPr lang="fr-FR" sz="1600" dirty="0" smtClean="0"/>
              <a:t>Préparer et obtenir les données de test.</a:t>
            </a:r>
          </a:p>
          <a:p>
            <a:pPr lvl="1"/>
            <a:r>
              <a:rPr lang="fr-FR" sz="1600" dirty="0" smtClean="0"/>
              <a:t>Implémenter des tests à tous les niveaux, exécuter et consigner les tests, évaluer les résultats et documenter les écarts vis-à-vis des résultats attendus.</a:t>
            </a:r>
          </a:p>
          <a:p>
            <a:pPr lvl="1"/>
            <a:r>
              <a:rPr lang="fr-FR" sz="1600" dirty="0" smtClean="0"/>
              <a:t>Employer les outils d'administration ou de gestion des tests et les outils de surveillance des tests en fonction du besoin.</a:t>
            </a:r>
          </a:p>
          <a:p>
            <a:endParaRPr lang="fr-FR" sz="1600" dirty="0" smtClean="0"/>
          </a:p>
          <a:p>
            <a:pPr>
              <a:buFont typeface="Arial" charset="0"/>
              <a:buNone/>
            </a:pPr>
            <a:endParaRPr lang="fr-FR" sz="1600" dirty="0" smtClean="0"/>
          </a:p>
          <a:p>
            <a:endParaRPr lang="fr-FR" dirty="0" smtClean="0"/>
          </a:p>
        </p:txBody>
      </p:sp>
      <p:sp>
        <p:nvSpPr>
          <p:cNvPr id="1464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071FBD-A562-4D47-83AA-7741D9C6FA3A}" type="slidenum">
              <a:rPr lang="en-US" sz="1200" b="1">
                <a:solidFill>
                  <a:srgbClr val="898989"/>
                </a:solidFill>
              </a:rPr>
              <a:pPr algn="r" eaLnBrk="0" hangingPunct="0"/>
              <a:t>113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47458" name="Espace réservé du contenu 2"/>
          <p:cNvSpPr>
            <a:spLocks noGrp="1"/>
          </p:cNvSpPr>
          <p:nvPr>
            <p:ph idx="4294967295"/>
          </p:nvPr>
        </p:nvSpPr>
        <p:spPr>
          <a:xfrm>
            <a:off x="107950" y="1008063"/>
            <a:ext cx="8766175" cy="5219700"/>
          </a:xfrm>
        </p:spPr>
        <p:txBody>
          <a:bodyPr/>
          <a:lstStyle/>
          <a:p>
            <a:pPr lvl="1"/>
            <a:r>
              <a:rPr lang="fr-FR" sz="1600" dirty="0" smtClean="0"/>
              <a:t>Automatiser les tests (éventuellement avec l’aide d'un développeur ou d'un expert en automatisation de test).</a:t>
            </a:r>
          </a:p>
          <a:p>
            <a:pPr lvl="1"/>
            <a:r>
              <a:rPr lang="fr-FR" sz="1600" dirty="0" smtClean="0"/>
              <a:t>Mesurer les performances des composants et systèmes (si pertinent).</a:t>
            </a:r>
          </a:p>
          <a:p>
            <a:pPr lvl="1"/>
            <a:r>
              <a:rPr lang="fr-FR" sz="1600" dirty="0" smtClean="0"/>
              <a:t>Passer en revue les tests développés par d'autres.</a:t>
            </a:r>
          </a:p>
          <a:p>
            <a:pPr lvl="1"/>
            <a:r>
              <a:rPr lang="fr-FR" sz="1600" dirty="0" smtClean="0"/>
              <a:t>Typiquement, les testeurs au niveau du test de composants et d'intégration seront </a:t>
            </a:r>
            <a:r>
              <a:rPr lang="fr-FR" sz="1600" u="sng" dirty="0" smtClean="0"/>
              <a:t>des développeurs</a:t>
            </a:r>
            <a:r>
              <a:rPr lang="fr-FR" sz="1600" dirty="0" smtClean="0"/>
              <a:t>, ceux du test d'acceptation seront </a:t>
            </a:r>
            <a:r>
              <a:rPr lang="fr-FR" sz="1600" u="sng" dirty="0" smtClean="0"/>
              <a:t>des experts métier </a:t>
            </a:r>
            <a:r>
              <a:rPr lang="fr-FR" sz="1600" dirty="0" smtClean="0"/>
              <a:t>et des utilisateurs et ceux pour l'acceptation opérationnelle seront des opérateurs.</a:t>
            </a:r>
          </a:p>
          <a:p>
            <a:pPr marL="0" indent="0"/>
            <a:endParaRPr lang="fr-FR" sz="1600" dirty="0" smtClean="0"/>
          </a:p>
          <a:p>
            <a:pPr marL="0" indent="0"/>
            <a:endParaRPr lang="fr-FR" dirty="0" smtClean="0"/>
          </a:p>
        </p:txBody>
      </p:sp>
      <p:sp>
        <p:nvSpPr>
          <p:cNvPr id="1474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29F4D3A-A885-423B-9897-B25BED153767}" type="slidenum">
              <a:rPr lang="en-US" sz="1200" b="1">
                <a:solidFill>
                  <a:srgbClr val="898989"/>
                </a:solidFill>
              </a:rPr>
              <a:pPr algn="r" eaLnBrk="0" hangingPunct="0"/>
              <a:t>114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Espace réservé du contenu 2"/>
          <p:cNvSpPr>
            <a:spLocks noGrp="1"/>
          </p:cNvSpPr>
          <p:nvPr>
            <p:ph idx="4294967295"/>
          </p:nvPr>
        </p:nvSpPr>
        <p:spPr>
          <a:xfrm>
            <a:off x="142875" y="714375"/>
            <a:ext cx="8924925" cy="5594350"/>
          </a:xfrm>
        </p:spPr>
        <p:txBody>
          <a:bodyPr/>
          <a:lstStyle/>
          <a:p>
            <a:pPr>
              <a:buFont typeface="Arial" charset="0"/>
              <a:buNone/>
            </a:pPr>
            <a:endParaRPr lang="fr-FR" b="1" dirty="0" smtClean="0"/>
          </a:p>
          <a:p>
            <a:r>
              <a:rPr lang="fr-FR" sz="1800" b="1" dirty="0" smtClean="0"/>
              <a:t>Planification des tests:</a:t>
            </a:r>
          </a:p>
          <a:p>
            <a:pPr lvl="1"/>
            <a:r>
              <a:rPr lang="fr-FR" sz="1600" dirty="0" smtClean="0"/>
              <a:t>La planification est influencée par la politique de test de l’organisation, la portée du test, les objectifs, les risques, les contraintes, la criticité, la testabilité et la disponibilité des ressources. </a:t>
            </a:r>
          </a:p>
          <a:p>
            <a:pPr lvl="1"/>
            <a:r>
              <a:rPr lang="fr-FR" sz="1600" dirty="0" smtClean="0"/>
              <a:t>La planification du test est une </a:t>
            </a:r>
            <a:r>
              <a:rPr lang="fr-FR" sz="1600" u="sng" dirty="0" smtClean="0"/>
              <a:t>activité continue </a:t>
            </a:r>
            <a:r>
              <a:rPr lang="fr-FR" sz="1600" dirty="0" smtClean="0"/>
              <a:t>et est effectuée tout au long des processus et activités du cycle de développement. </a:t>
            </a:r>
          </a:p>
          <a:p>
            <a:pPr lvl="1"/>
            <a:r>
              <a:rPr lang="fr-FR" sz="1600" dirty="0" smtClean="0"/>
              <a:t>Le retour issu des activités de test est employé pour constater </a:t>
            </a:r>
            <a:r>
              <a:rPr lang="fr-FR" sz="1600" u="sng" dirty="0" smtClean="0"/>
              <a:t>l'évolution des risques et modifier alors la planification. </a:t>
            </a:r>
          </a:p>
        </p:txBody>
      </p:sp>
      <p:sp>
        <p:nvSpPr>
          <p:cNvPr id="14848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FD881CC-F818-4D91-B377-6820F85064A5}" type="slidenum">
              <a:rPr lang="en-US" sz="1200" b="1">
                <a:solidFill>
                  <a:srgbClr val="898989"/>
                </a:solidFill>
              </a:rPr>
              <a:pPr algn="r" eaLnBrk="0" hangingPunct="0"/>
              <a:t>115</a:t>
            </a:fld>
            <a:endParaRPr lang="en-US" sz="1200" b="1">
              <a:solidFill>
                <a:srgbClr val="898989"/>
              </a:solidFill>
            </a:endParaRPr>
          </a:p>
        </p:txBody>
      </p:sp>
      <p:sp>
        <p:nvSpPr>
          <p:cNvPr id="148483"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51554" name="Espace réservé du contenu 2"/>
          <p:cNvSpPr>
            <a:spLocks noGrp="1"/>
          </p:cNvSpPr>
          <p:nvPr>
            <p:ph idx="4294967295"/>
          </p:nvPr>
        </p:nvSpPr>
        <p:spPr>
          <a:xfrm>
            <a:off x="107950" y="1052513"/>
            <a:ext cx="8928100" cy="5219700"/>
          </a:xfrm>
        </p:spPr>
        <p:txBody>
          <a:bodyPr/>
          <a:lstStyle/>
          <a:p>
            <a:r>
              <a:rPr lang="fr-FR" b="1" dirty="0" smtClean="0"/>
              <a:t>Critères d'entrée</a:t>
            </a:r>
          </a:p>
          <a:p>
            <a:r>
              <a:rPr lang="fr-FR" sz="1600" dirty="0" smtClean="0"/>
              <a:t>Les critères d'entrée définissent quand </a:t>
            </a:r>
            <a:r>
              <a:rPr lang="fr-FR" sz="1600" u="sng" dirty="0" smtClean="0"/>
              <a:t>démarrent les tests </a:t>
            </a:r>
            <a:r>
              <a:rPr lang="fr-FR" sz="1600" dirty="0" smtClean="0"/>
              <a:t>(par exemple quand débute un niveau de test, quand un jeu de test est prêt à être exécuté).</a:t>
            </a:r>
          </a:p>
          <a:p>
            <a:r>
              <a:rPr lang="fr-FR" sz="1600" u="sng" dirty="0" smtClean="0"/>
              <a:t>Typiquement,</a:t>
            </a:r>
            <a:r>
              <a:rPr lang="fr-FR" sz="1600" dirty="0" smtClean="0"/>
              <a:t> les critères d'entrée peuvent couvrir:</a:t>
            </a:r>
          </a:p>
          <a:p>
            <a:pPr lvl="1"/>
            <a:r>
              <a:rPr lang="fr-FR" sz="1600" dirty="0" smtClean="0"/>
              <a:t>Disponibilité et préparation de l'environnement de test.</a:t>
            </a:r>
          </a:p>
          <a:p>
            <a:pPr lvl="1"/>
            <a:r>
              <a:rPr lang="fr-FR" sz="1600" dirty="0" smtClean="0"/>
              <a:t>Préparation des outils de tests dans l'environnement de test.</a:t>
            </a:r>
          </a:p>
          <a:p>
            <a:pPr lvl="1"/>
            <a:r>
              <a:rPr lang="fr-FR" sz="1600" dirty="0" smtClean="0"/>
              <a:t>Disponibilité de code testable.</a:t>
            </a:r>
          </a:p>
          <a:p>
            <a:pPr lvl="1"/>
            <a:r>
              <a:rPr lang="fr-FR" sz="1600" dirty="0" smtClean="0"/>
              <a:t>Disponibilité des jeux de données.</a:t>
            </a:r>
          </a:p>
        </p:txBody>
      </p:sp>
      <p:sp>
        <p:nvSpPr>
          <p:cNvPr id="15155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109282D-69B4-4B0C-AA41-95EBEF84AB83}" type="slidenum">
              <a:rPr lang="en-US" sz="1200" b="1">
                <a:solidFill>
                  <a:srgbClr val="898989"/>
                </a:solidFill>
              </a:rPr>
              <a:pPr algn="r" eaLnBrk="0" hangingPunct="0"/>
              <a:t>116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52578" name="Espace réservé du contenu 2"/>
          <p:cNvSpPr>
            <a:spLocks noGrp="1"/>
          </p:cNvSpPr>
          <p:nvPr>
            <p:ph idx="4294967295"/>
          </p:nvPr>
        </p:nvSpPr>
        <p:spPr>
          <a:xfrm>
            <a:off x="107950" y="1008063"/>
            <a:ext cx="8766175" cy="5219700"/>
          </a:xfrm>
        </p:spPr>
        <p:txBody>
          <a:bodyPr/>
          <a:lstStyle/>
          <a:p>
            <a:r>
              <a:rPr lang="fr-FR" b="1" dirty="0" smtClean="0"/>
              <a:t>Critères de sortie</a:t>
            </a:r>
          </a:p>
          <a:p>
            <a:r>
              <a:rPr lang="fr-FR" sz="1600" dirty="0" smtClean="0"/>
              <a:t>L’objectif des critères de sortie est de définir quand arrêter le test, par exemple, </a:t>
            </a:r>
            <a:r>
              <a:rPr lang="fr-FR" sz="1600" u="sng" dirty="0" smtClean="0"/>
              <a:t>à la fin </a:t>
            </a:r>
            <a:r>
              <a:rPr lang="fr-FR" sz="1600" u="sng" dirty="0" err="1" smtClean="0"/>
              <a:t>d‟un</a:t>
            </a:r>
            <a:r>
              <a:rPr lang="fr-FR" sz="1600" u="sng" dirty="0" smtClean="0"/>
              <a:t> niveau de test </a:t>
            </a:r>
            <a:r>
              <a:rPr lang="fr-FR" sz="1600" dirty="0" smtClean="0"/>
              <a:t>ou lorsqu'une série de tests a atteint </a:t>
            </a:r>
            <a:r>
              <a:rPr lang="fr-FR" sz="1600" u="sng" dirty="0" smtClean="0"/>
              <a:t>un objectif donné</a:t>
            </a:r>
            <a:r>
              <a:rPr lang="fr-FR" sz="1600" dirty="0" smtClean="0"/>
              <a:t>.</a:t>
            </a:r>
          </a:p>
          <a:p>
            <a:r>
              <a:rPr lang="fr-FR" sz="1600" dirty="0" smtClean="0"/>
              <a:t>Typiquement, les critères de sortie peuvent comprendre les suivants :</a:t>
            </a:r>
          </a:p>
          <a:p>
            <a:pPr lvl="1"/>
            <a:r>
              <a:rPr lang="fr-FR" sz="1600" dirty="0" smtClean="0"/>
              <a:t>Des mesures d'exhaustivité, comme la couverture de code, de fonctionnalités ou de risques.</a:t>
            </a:r>
          </a:p>
          <a:p>
            <a:pPr lvl="1"/>
            <a:r>
              <a:rPr lang="fr-FR" sz="1600" dirty="0" smtClean="0"/>
              <a:t>L'estimation de la densité des anomalies ou des mesures de fiabilité.</a:t>
            </a:r>
          </a:p>
          <a:p>
            <a:pPr lvl="1"/>
            <a:r>
              <a:rPr lang="fr-FR" sz="1600" dirty="0" smtClean="0"/>
              <a:t>Le coût.</a:t>
            </a:r>
          </a:p>
          <a:p>
            <a:pPr lvl="1"/>
            <a:r>
              <a:rPr lang="fr-FR" sz="1600" dirty="0" smtClean="0"/>
              <a:t>Les risques résiduels, comme les anomalies non corrigées ou le manque de couverture du test dans certaines parties.</a:t>
            </a:r>
          </a:p>
          <a:p>
            <a:pPr lvl="1"/>
            <a:r>
              <a:rPr lang="fr-FR" sz="1600" dirty="0" smtClean="0"/>
              <a:t>Un calendrier, par exemple, basé sur la date de mise sur le marché.</a:t>
            </a:r>
          </a:p>
          <a:p>
            <a:endParaRPr lang="fr-FR" sz="1600" dirty="0" smtClean="0"/>
          </a:p>
        </p:txBody>
      </p:sp>
      <p:sp>
        <p:nvSpPr>
          <p:cNvPr id="15257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9251AE8-F581-4F9E-BC25-3F9B4CB9CE41}" type="slidenum">
              <a:rPr lang="en-US" sz="1200" b="1">
                <a:solidFill>
                  <a:srgbClr val="898989"/>
                </a:solidFill>
              </a:rPr>
              <a:pPr algn="r" eaLnBrk="0" hangingPunct="0"/>
              <a:t>117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dirty="0" smtClean="0"/>
          </a:p>
          <a:p>
            <a:r>
              <a:rPr lang="fr-FR" b="1" dirty="0" smtClean="0"/>
              <a:t>Estimation des tests</a:t>
            </a:r>
          </a:p>
          <a:p>
            <a:pPr>
              <a:buFont typeface="Arial" charset="0"/>
              <a:buNone/>
            </a:pPr>
            <a:r>
              <a:rPr lang="fr-FR" sz="1600" dirty="0" smtClean="0"/>
              <a:t>Deux approches pour l'estimation de l'effort de test sont couvertes par le présent syllabus :</a:t>
            </a:r>
          </a:p>
          <a:p>
            <a:pPr lvl="1"/>
            <a:r>
              <a:rPr lang="fr-FR" sz="1600" dirty="0" smtClean="0"/>
              <a:t>Estimation de l'effort de test basée sur des mesures issues de projets antérieurs ou similaires ou basée sur des valeurs typiques.</a:t>
            </a:r>
          </a:p>
          <a:p>
            <a:pPr lvl="1"/>
            <a:r>
              <a:rPr lang="fr-FR" sz="1600" dirty="0" smtClean="0"/>
              <a:t>L’approche experte : estimation des tâches par le détenteur de ces tâches ou par des experts.</a:t>
            </a:r>
          </a:p>
        </p:txBody>
      </p:sp>
      <p:sp>
        <p:nvSpPr>
          <p:cNvPr id="1536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C3A82BF-F801-4AF5-8387-2E60FCCCD2B9}" type="slidenum">
              <a:rPr lang="en-US" sz="1200" b="1">
                <a:solidFill>
                  <a:srgbClr val="898989"/>
                </a:solidFill>
              </a:rPr>
              <a:pPr algn="r" eaLnBrk="0" hangingPunct="0"/>
              <a:t>118</a:t>
            </a:fld>
            <a:endParaRPr lang="en-US" sz="1200" b="1">
              <a:solidFill>
                <a:srgbClr val="898989"/>
              </a:solidFill>
            </a:endParaRPr>
          </a:p>
        </p:txBody>
      </p:sp>
      <p:sp>
        <p:nvSpPr>
          <p:cNvPr id="15360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55650"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r>
              <a:rPr lang="fr-FR" sz="1600" smtClean="0"/>
              <a:t>Elle constitue le point de départ pour la planification du processus de test, pour sélectionner les types et techniques de test qui seront appliqués ainsi que pour définir les critères d'entrée et de sortie. </a:t>
            </a:r>
          </a:p>
          <a:p>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5565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011EAE-0609-40E0-A557-28D6054894F3}" type="slidenum">
              <a:rPr lang="en-US" sz="1200" b="1">
                <a:solidFill>
                  <a:srgbClr val="898989"/>
                </a:solidFill>
              </a:rPr>
              <a:pPr algn="r" eaLnBrk="0" hangingPunct="0"/>
              <a:t>119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19458" name="Content Placeholder 2"/>
          <p:cNvSpPr>
            <a:spLocks noGrp="1"/>
          </p:cNvSpPr>
          <p:nvPr>
            <p:ph idx="1"/>
          </p:nvPr>
        </p:nvSpPr>
        <p:spPr/>
        <p:txBody>
          <a:bodyPr/>
          <a:lstStyle/>
          <a:p>
            <a:pPr eaLnBrk="1" hangingPunct="1"/>
            <a:r>
              <a:rPr lang="fr-FR" dirty="0" smtClean="0"/>
              <a:t>Erreur= méprise =&gt; Défaut(=Bug) =&gt; Défaillance qui peut être aussi causée par les conditions de l‘environnement</a:t>
            </a:r>
          </a:p>
          <a:p>
            <a:pPr eaLnBrk="1" hangingPunct="1"/>
            <a:r>
              <a:rPr lang="fr-FR" dirty="0" smtClean="0"/>
              <a:t>Avec l’aide des tests, il est possible de mesurer la qualité des logiciels en termes de défauts trouvés</a:t>
            </a:r>
          </a:p>
          <a:p>
            <a:pPr eaLnBrk="1" hangingPunct="1"/>
            <a:r>
              <a:rPr lang="fr-FR" dirty="0"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dirty="0" smtClean="0"/>
              <a:t>Les tests devraient être intégrés comme une activité de l’assurance qualité (p.ex. au côté des standards de développement, de la formation et de l’analyse des défauts)</a:t>
            </a:r>
          </a:p>
          <a:p>
            <a:pPr eaLnBrk="1" hangingPunct="1"/>
            <a:r>
              <a:rPr lang="fr-FR" dirty="0" smtClean="0"/>
              <a:t>C’est l’aspect d’aide à la décision =&gt; Si produit peut être en production ou non en prenant en compte </a:t>
            </a:r>
            <a:r>
              <a:rPr lang="fr-FR" b="1" dirty="0" smtClean="0">
                <a:solidFill>
                  <a:srgbClr val="FF0000"/>
                </a:solidFill>
              </a:rPr>
              <a:t>le niveau de risque</a:t>
            </a: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FFE995B6-53DD-4C5E-8436-40D6D956A444}" type="slidenum">
              <a:rPr lang="en-US"/>
              <a:pPr>
                <a:defRPr/>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260350"/>
            <a:ext cx="8386763" cy="539750"/>
          </a:xfrm>
        </p:spPr>
        <p:txBody>
          <a:bodyPr/>
          <a:lstStyle/>
          <a:p>
            <a:r>
              <a:rPr lang="fr-FR" sz="2400" smtClean="0"/>
              <a:t>5.2 Estimation et planification des tests</a:t>
            </a:r>
          </a:p>
        </p:txBody>
      </p:sp>
      <p:sp>
        <p:nvSpPr>
          <p:cNvPr id="156674" name="Espace réservé du contenu 2"/>
          <p:cNvSpPr>
            <a:spLocks noGrp="1"/>
          </p:cNvSpPr>
          <p:nvPr>
            <p:ph idx="4294967295"/>
          </p:nvPr>
        </p:nvSpPr>
        <p:spPr>
          <a:xfrm>
            <a:off x="152400" y="762000"/>
            <a:ext cx="8839200" cy="5465763"/>
          </a:xfrm>
        </p:spPr>
        <p:txBody>
          <a:bodyPr/>
          <a:lstStyle/>
          <a:p>
            <a:r>
              <a:rPr lang="fr-FR" b="1" dirty="0" smtClean="0"/>
              <a:t>Les approches typiques peuvent comprendre: </a:t>
            </a:r>
          </a:p>
          <a:p>
            <a:pPr>
              <a:buFont typeface="Arial" charset="0"/>
              <a:buNone/>
            </a:pPr>
            <a:r>
              <a:rPr lang="fr-FR" sz="1600" dirty="0" smtClean="0"/>
              <a:t>Une approche analytique, comme le test basé sur les risques où le test est focalisé sur les parties à plus haut risque. </a:t>
            </a:r>
          </a:p>
          <a:p>
            <a:pPr>
              <a:buFont typeface="Arial" charset="0"/>
              <a:buNone/>
            </a:pPr>
            <a:r>
              <a:rPr lang="fr-FR" sz="1600" dirty="0" smtClean="0"/>
              <a:t>Les approches basées sur les modèles, comme le test stochastique qui utilise des informations statistiques sur les taux d'erreurs .</a:t>
            </a:r>
          </a:p>
          <a:p>
            <a:pPr>
              <a:buFont typeface="Arial" charset="0"/>
              <a:buNone/>
            </a:pPr>
            <a:r>
              <a:rPr lang="fr-FR" sz="1600" dirty="0" smtClean="0"/>
              <a:t>Les approches méthodiques, comme le test basé sur les erreurs (y compris l'estimation d'erreurs et l'attaque par faute), basées sur des listes de vérification et sur des caractéristiques de la qualité. </a:t>
            </a:r>
          </a:p>
          <a:p>
            <a:pPr>
              <a:buFont typeface="Arial" charset="0"/>
              <a:buNone/>
            </a:pPr>
            <a:r>
              <a:rPr lang="fr-FR" sz="1600" dirty="0" smtClean="0"/>
              <a:t>Des approches basées sur la conformité aux processus et normes, tels que ceux spécifiés par des normes industrielles spécifiques ou les diverses méthodes agiles. </a:t>
            </a:r>
          </a:p>
          <a:p>
            <a:pPr>
              <a:buFont typeface="Arial" charset="0"/>
              <a:buNone/>
            </a:pPr>
            <a:r>
              <a:rPr lang="fr-FR" sz="1600" dirty="0" smtClean="0"/>
              <a:t>Les approches dynamiques et heuristiques, comme le test exploratoire où le test est plutôt réactif aux événements que planifié, et où l'exécution et l'évaluation sont des tâches parallèles. </a:t>
            </a:r>
          </a:p>
          <a:p>
            <a:pPr>
              <a:buFont typeface="Arial" charset="0"/>
              <a:buNone/>
            </a:pPr>
            <a:r>
              <a:rPr lang="fr-FR" sz="1600" dirty="0" smtClean="0"/>
              <a:t>Les approches consultatives, comme celles où la couverture de test est principalement définie par les avis et le guidage d'experts métier ou en technologie étrangers à l'équipe de test. </a:t>
            </a:r>
          </a:p>
          <a:p>
            <a:pPr>
              <a:buFont typeface="Arial" charset="0"/>
              <a:buNone/>
            </a:pPr>
            <a:endParaRPr lang="fr-FR" sz="1600" dirty="0" smtClean="0"/>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992F72D-D0E5-4A6D-B5BF-EFAF6249B538}" type="slidenum">
              <a:rPr lang="en-US" sz="1200" b="1">
                <a:solidFill>
                  <a:srgbClr val="898989"/>
                </a:solidFill>
              </a:rPr>
              <a:pPr algn="r" eaLnBrk="0" hangingPunct="0"/>
              <a:t>120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57698"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dirty="0" smtClean="0"/>
              <a:t>Suivi de l'avancement des tests </a:t>
            </a:r>
          </a:p>
          <a:p>
            <a:pPr marL="0" indent="0"/>
            <a:r>
              <a:rPr lang="fr-FR" sz="1600" dirty="0" smtClean="0"/>
              <a:t>L'objectif du suivi du test est de fournir un retour et une visibilité sur les activités de test. </a:t>
            </a:r>
          </a:p>
          <a:p>
            <a:pPr marL="0" indent="0"/>
            <a:r>
              <a:rPr lang="fr-FR" sz="1600" dirty="0" smtClean="0"/>
              <a:t> Des mesures peuvent aussi être utilisées pour évaluer l’avancement par rapport au calendrier et au budget planifiés. Les mesures de test habituelles sont: </a:t>
            </a:r>
          </a:p>
          <a:p>
            <a:pPr lvl="1"/>
            <a:r>
              <a:rPr lang="fr-FR" sz="1600" dirty="0" smtClean="0"/>
              <a:t>Le pourcentage du travail consacré à la préparation des cas de test (ou pourcentage des cas de test planifiés et préparés). </a:t>
            </a:r>
          </a:p>
          <a:p>
            <a:pPr lvl="1"/>
            <a:r>
              <a:rPr lang="fr-FR" sz="1600" dirty="0" smtClean="0"/>
              <a:t>Pourcentage du travail consacré à la préparation de l'environnement de test. </a:t>
            </a:r>
          </a:p>
          <a:p>
            <a:pPr lvl="1"/>
            <a:r>
              <a:rPr lang="fr-FR" sz="1600" dirty="0" smtClean="0"/>
              <a:t>L'exécution de cas de test (par exemple, nombre de cas de test exécutés ou non et nombre de cas de test réussis ou échoués). </a:t>
            </a:r>
          </a:p>
          <a:p>
            <a:pPr lvl="1"/>
            <a:r>
              <a:rPr lang="fr-FR" sz="1600" dirty="0" smtClean="0"/>
              <a:t>Les informations sur les défauts (par exemple, densité des défauts, défauts trouvés et corrigés, taux des défaillances et résultats du </a:t>
            </a:r>
            <a:r>
              <a:rPr lang="fr-FR" sz="1600" dirty="0" err="1" smtClean="0"/>
              <a:t>re-test</a:t>
            </a:r>
            <a:r>
              <a:rPr lang="fr-FR" sz="1600" dirty="0" smtClean="0"/>
              <a:t>).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CCDF3A9-02BE-48C1-B01C-78F52F15D1DD}" type="slidenum">
              <a:rPr lang="en-US" sz="1200" b="1">
                <a:solidFill>
                  <a:srgbClr val="898989"/>
                </a:solidFill>
              </a:rPr>
              <a:pPr algn="r" eaLnBrk="0" hangingPunct="0"/>
              <a:t>121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341313"/>
            <a:ext cx="8766175" cy="541337"/>
          </a:xfrm>
        </p:spPr>
        <p:txBody>
          <a:bodyPr/>
          <a:lstStyle/>
          <a:p>
            <a:r>
              <a:rPr lang="fr-FR" sz="2400" smtClean="0"/>
              <a:t>5.3 </a:t>
            </a:r>
            <a:r>
              <a:rPr lang="fr-FR" sz="2400" i="1" smtClean="0"/>
              <a:t>Suivi et contrôle du déroulement des tests</a:t>
            </a:r>
            <a:endParaRPr lang="fr-FR" sz="2400" smtClean="0"/>
          </a:p>
        </p:txBody>
      </p:sp>
      <p:sp>
        <p:nvSpPr>
          <p:cNvPr id="158722" name="Espace réservé du contenu 2"/>
          <p:cNvSpPr>
            <a:spLocks noGrp="1"/>
          </p:cNvSpPr>
          <p:nvPr>
            <p:ph idx="4294967295"/>
          </p:nvPr>
        </p:nvSpPr>
        <p:spPr>
          <a:xfrm>
            <a:off x="107950" y="1052513"/>
            <a:ext cx="8928100" cy="5184775"/>
          </a:xfrm>
        </p:spPr>
        <p:txBody>
          <a:bodyPr/>
          <a:lstStyle/>
          <a:p>
            <a:pPr marL="0" indent="0">
              <a:buFont typeface="Arial" charset="0"/>
              <a:buNone/>
            </a:pPr>
            <a:r>
              <a:rPr lang="fr-FR" sz="1600" dirty="0" smtClean="0"/>
              <a:t>- Couverture par le test des exigences, des risques ou du code. </a:t>
            </a:r>
          </a:p>
          <a:p>
            <a:pPr marL="0" indent="0">
              <a:buFont typeface="Arial" charset="0"/>
              <a:buNone/>
            </a:pPr>
            <a:r>
              <a:rPr lang="fr-FR" sz="1600" dirty="0" smtClean="0"/>
              <a:t>- Confiance subjective des testeurs dans le produit. </a:t>
            </a:r>
          </a:p>
          <a:p>
            <a:pPr marL="0" indent="0">
              <a:buFont typeface="Arial" charset="0"/>
              <a:buNone/>
            </a:pPr>
            <a:r>
              <a:rPr lang="fr-FR" sz="1600" smtClean="0"/>
              <a:t>-Dates des jalons du test. </a:t>
            </a:r>
          </a:p>
          <a:p>
            <a:pPr marL="0" indent="0">
              <a:buFont typeface="Arial" charset="0"/>
              <a:buNone/>
            </a:pPr>
            <a:r>
              <a:rPr lang="fr-FR" sz="1600" dirty="0" smtClean="0"/>
              <a:t>-Coût du test, y compris le coût de l'avantage de trouver le prochain défaut comparé à celui de l'exécution du test suivant. </a:t>
            </a:r>
          </a:p>
          <a:p>
            <a:pPr marL="0" indent="0"/>
            <a:endParaRPr lang="fr-FR" dirty="0" smtClean="0"/>
          </a:p>
          <a:p>
            <a:pPr marL="0" indent="0"/>
            <a:endParaRPr lang="fr-FR" dirty="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BD8589C-E8CB-4F94-ADE8-313BCB7B5AC9}"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pPr>
            <a:r>
              <a:rPr lang="fr-FR" b="1" dirty="0" err="1" smtClean="0"/>
              <a:t>Reporting</a:t>
            </a:r>
            <a:r>
              <a:rPr lang="fr-FR" b="1" dirty="0" smtClean="0"/>
              <a:t> des tests </a:t>
            </a:r>
          </a:p>
          <a:p>
            <a:pPr marL="0" indent="0"/>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r>
              <a:rPr lang="fr-FR" sz="1600" dirty="0" smtClean="0"/>
              <a:t>Ce qui s'est passé pendant une phase de test, comme les dates où les critères de sortie ont été atteints.</a:t>
            </a:r>
          </a:p>
          <a:p>
            <a:pPr lvl="1"/>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r>
              <a:rPr lang="fr-FR" sz="1600" dirty="0" smtClean="0"/>
              <a:t>Des mesures devraient être recueillies pendant et à la fin d’un niveau de test dans le but dévaluer:</a:t>
            </a:r>
          </a:p>
          <a:p>
            <a:pPr marL="360363" lvl="1" indent="0"/>
            <a:r>
              <a:rPr lang="fr-FR" sz="1600" dirty="0" smtClean="0"/>
              <a:t>L'adéquation des objectifs du test avec ce niveau de test. </a:t>
            </a:r>
          </a:p>
          <a:p>
            <a:pPr lvl="1"/>
            <a:r>
              <a:rPr lang="fr-FR" sz="1600" dirty="0" smtClean="0"/>
              <a:t>L’adéquation des approches du test empruntées. </a:t>
            </a:r>
          </a:p>
          <a:p>
            <a:pPr lvl="1"/>
            <a:r>
              <a:rPr lang="fr-FR" sz="1600" dirty="0" smtClean="0"/>
              <a:t>L’efficacité du test par rapport à ses objectifs. </a:t>
            </a:r>
          </a:p>
          <a:p>
            <a:pPr marL="0" indent="0">
              <a:buFont typeface="Arial" charset="0"/>
              <a:buNone/>
            </a:pPr>
            <a:endParaRPr lang="fr-FR" sz="1600" dirty="0"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6ADFAB2-F5C8-428F-88D1-46DDA9F299FB}"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60770" name="Espace réservé du contenu 2"/>
          <p:cNvSpPr>
            <a:spLocks noGrp="1"/>
          </p:cNvSpPr>
          <p:nvPr>
            <p:ph idx="4294967295"/>
          </p:nvPr>
        </p:nvSpPr>
        <p:spPr>
          <a:xfrm>
            <a:off x="107950" y="836613"/>
            <a:ext cx="8856663" cy="5391150"/>
          </a:xfrm>
        </p:spPr>
        <p:txBody>
          <a:bodyPr/>
          <a:lstStyle/>
          <a:p>
            <a:r>
              <a:rPr lang="fr-FR" b="1" dirty="0" smtClean="0"/>
              <a:t>Contrôle des tests </a:t>
            </a:r>
          </a:p>
          <a:p>
            <a:r>
              <a:rPr lang="fr-FR" sz="1600" dirty="0" smtClean="0"/>
              <a:t>Le contrôle du test décrit les actions d'orientation et de correction entreprises comme résultat des informations et mesures recueillies et consignées. </a:t>
            </a:r>
          </a:p>
          <a:p>
            <a:r>
              <a:rPr lang="fr-FR" sz="1600" dirty="0" smtClean="0"/>
              <a:t>Ces actions peuvent couvrir </a:t>
            </a:r>
            <a:r>
              <a:rPr lang="fr-FR" sz="1600" u="sng" dirty="0" smtClean="0"/>
              <a:t>toute activité de test </a:t>
            </a:r>
            <a:r>
              <a:rPr lang="fr-FR" sz="1600" dirty="0" smtClean="0"/>
              <a:t>et influencer toute autre activité ou tâche du cycle de vie logiciel.</a:t>
            </a:r>
          </a:p>
          <a:p>
            <a:endParaRPr lang="fr-FR" sz="1800" dirty="0" smtClean="0"/>
          </a:p>
          <a:p>
            <a:endParaRPr lang="fr-FR" sz="1800" dirty="0" smtClean="0"/>
          </a:p>
        </p:txBody>
      </p:sp>
      <p:sp>
        <p:nvSpPr>
          <p:cNvPr id="1607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7D8D5AC-1F08-4377-8F59-6B20ED01794E}"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6179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dirty="0" smtClean="0"/>
          </a:p>
          <a:p>
            <a:pPr marL="0" indent="0"/>
            <a:r>
              <a:rPr lang="fr-FR" sz="1600" dirty="0" smtClean="0"/>
              <a:t>L'objectif de la gestion de configuration est d'établir et de </a:t>
            </a:r>
            <a:r>
              <a:rPr lang="fr-FR" sz="1600" u="sng" dirty="0" smtClean="0"/>
              <a:t>maintenir l'intégrité </a:t>
            </a:r>
            <a:r>
              <a:rPr lang="fr-FR" sz="1600" dirty="0" smtClean="0"/>
              <a:t>des produits (composants, données et documentation) du logiciel ou du système durant le cycle de vie du projet et du produit.</a:t>
            </a:r>
          </a:p>
          <a:p>
            <a:pPr marL="0" indent="0"/>
            <a:r>
              <a:rPr lang="fr-FR" sz="1600" dirty="0" smtClean="0"/>
              <a:t>La gestion de configuration aide le testeur </a:t>
            </a:r>
            <a:r>
              <a:rPr lang="fr-FR" sz="1600" u="sng" dirty="0" smtClean="0"/>
              <a:t>à identifier de manière unique </a:t>
            </a:r>
            <a:r>
              <a:rPr lang="fr-FR" sz="1600" dirty="0" smtClean="0"/>
              <a:t>(et à reproduire) l'élément testé, les documents de test, les tests et le harnais de test.</a:t>
            </a:r>
          </a:p>
          <a:p>
            <a:pPr marL="0" indent="0"/>
            <a:r>
              <a:rPr lang="fr-FR" sz="1600" dirty="0" smtClean="0"/>
              <a:t>Pour le test, la gestion de configuration peut permettre d'assurer que :</a:t>
            </a:r>
          </a:p>
          <a:p>
            <a:pPr marL="360363" lvl="1" indent="0"/>
            <a:r>
              <a:rPr lang="fr-FR" sz="1600" dirty="0" smtClean="0"/>
              <a:t> Tous les éléments faisant partie du </a:t>
            </a:r>
            <a:r>
              <a:rPr lang="fr-FR" sz="1600" dirty="0" err="1" smtClean="0"/>
              <a:t>testware</a:t>
            </a:r>
            <a:r>
              <a:rPr lang="fr-FR" sz="1600" dirty="0" smtClean="0"/>
              <a:t> sont identifiés, sous contrôle de versions, que les changements sont identifiés et </a:t>
            </a:r>
            <a:r>
              <a:rPr lang="fr-FR" sz="1600" dirty="0" err="1" smtClean="0"/>
              <a:t>re</a:t>
            </a:r>
            <a:r>
              <a:rPr lang="fr-FR" sz="1600" dirty="0" smtClean="0"/>
              <a:t>-traçables, reliés les uns aux autres et aux éléments de développement (objets de test), de sorte que la traçabilité peut être maintenue pendant tout le processus du test.</a:t>
            </a:r>
          </a:p>
          <a:p>
            <a:pPr marL="360363" lvl="1" indent="0"/>
            <a:r>
              <a:rPr lang="fr-FR" sz="1600" dirty="0"/>
              <a:t> </a:t>
            </a:r>
            <a:r>
              <a:rPr lang="fr-FR" sz="1600" dirty="0" smtClean="0"/>
              <a:t>Tous les documents identifiés et les éléments du logiciel sont référencés de manière non ambiguë dans la documentation de test.</a:t>
            </a:r>
          </a:p>
          <a:p>
            <a:pPr marL="0" indent="0"/>
            <a:endParaRPr lang="fr-FR" sz="1800" dirty="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8E35AF0-4019-4D88-B422-D08FFF329B8B}"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62818" name="Espace réservé du contenu 2"/>
          <p:cNvSpPr>
            <a:spLocks noGrp="1"/>
          </p:cNvSpPr>
          <p:nvPr>
            <p:ph idx="4294967295"/>
          </p:nvPr>
        </p:nvSpPr>
        <p:spPr>
          <a:xfrm>
            <a:off x="152400" y="838200"/>
            <a:ext cx="8802688" cy="5410200"/>
          </a:xfrm>
        </p:spPr>
        <p:txBody>
          <a:bodyPr/>
          <a:lstStyle/>
          <a:p>
            <a:r>
              <a:rPr lang="fr-FR" b="1" dirty="0" smtClean="0"/>
              <a:t>Risques liés au projet</a:t>
            </a:r>
          </a:p>
          <a:p>
            <a:pPr>
              <a:buFont typeface="Arial" charset="0"/>
              <a:buNone/>
            </a:pPr>
            <a:r>
              <a:rPr lang="fr-FR" sz="1600" dirty="0" smtClean="0"/>
              <a:t>Les risques liés au projet sont les risques menaçant la capacité de ce dernier à </a:t>
            </a:r>
            <a:r>
              <a:rPr lang="fr-FR" sz="1600" u="sng" dirty="0" smtClean="0"/>
              <a:t>atteindre ses objectifs</a:t>
            </a:r>
            <a:r>
              <a:rPr lang="fr-FR" sz="1600" dirty="0" smtClean="0"/>
              <a:t>, tels que :</a:t>
            </a:r>
          </a:p>
          <a:p>
            <a:pPr lvl="1"/>
            <a:r>
              <a:rPr lang="fr-FR" sz="1600" dirty="0" smtClean="0"/>
              <a:t>Facteurs organisationnels :manque de compétence et de formation du personnel ,problèmes de personnel, problèmes politiques,…</a:t>
            </a:r>
          </a:p>
          <a:p>
            <a:pPr lvl="1"/>
            <a:r>
              <a:rPr lang="fr-FR" sz="1600" dirty="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dirty="0" smtClean="0"/>
              <a:t>Problèmes d'acquisition :défaillance d'une tierce partie ,problèmes contractuels,…</a:t>
            </a:r>
          </a:p>
          <a:p>
            <a:endParaRPr lang="fr-FR" sz="1600" dirty="0" smtClean="0"/>
          </a:p>
          <a:p>
            <a:pPr>
              <a:buFont typeface="Arial" charset="0"/>
              <a:buNone/>
            </a:pPr>
            <a:endParaRPr lang="fr-FR" sz="1600" dirty="0" smtClean="0"/>
          </a:p>
          <a:p>
            <a:pPr>
              <a:buFont typeface="Arial" charset="0"/>
              <a:buNone/>
            </a:pPr>
            <a:endParaRPr lang="fr-FR" sz="1600" dirty="0"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3AD10B5-EB09-410D-97CF-6A5EEF7EC211}"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6384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5545474-759E-449F-9589-31AB0E2A6511}" type="slidenum">
              <a:rPr lang="en-US" sz="1200" b="1">
                <a:solidFill>
                  <a:srgbClr val="898989"/>
                </a:solidFill>
              </a:rPr>
              <a:pPr algn="r" eaLnBrk="0" hangingPunct="0"/>
              <a:t>127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6486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34DBDD-F08A-40F9-9C5C-03954E3D9FC4}"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dirty="0" smtClean="0"/>
          </a:p>
          <a:p>
            <a:pPr marL="0" indent="0"/>
            <a:r>
              <a:rPr lang="fr-FR" sz="1600" dirty="0" smtClean="0"/>
              <a:t> Les rapports d'incidents peuvent avoir les objectifs suivants : </a:t>
            </a:r>
          </a:p>
          <a:p>
            <a:pPr lvl="1"/>
            <a:r>
              <a:rPr lang="fr-FR" sz="1600" dirty="0" smtClean="0"/>
              <a:t>Fournir aux développeurs et aux autres parties un retour sur le problème concerné pour en permettre l'identification, la localisation et la correction nécessaires. </a:t>
            </a:r>
          </a:p>
          <a:p>
            <a:pPr lvl="1"/>
            <a:r>
              <a:rPr lang="fr-FR" sz="1600" dirty="0" smtClean="0"/>
              <a:t>Fournir aux responsables du test le moyen de </a:t>
            </a:r>
            <a:r>
              <a:rPr lang="fr-FR" sz="1600" u="sng" dirty="0" smtClean="0"/>
              <a:t>suivre la qualité d'un système </a:t>
            </a:r>
            <a:r>
              <a:rPr lang="fr-FR" sz="1600" dirty="0" smtClean="0"/>
              <a:t>sous test et l'avancement du test. </a:t>
            </a:r>
          </a:p>
          <a:p>
            <a:pPr lvl="1"/>
            <a:r>
              <a:rPr lang="fr-FR" sz="1600" dirty="0" smtClean="0"/>
              <a:t>Fournir des idées pour </a:t>
            </a:r>
            <a:r>
              <a:rPr lang="fr-FR" sz="1600" u="sng" dirty="0" smtClean="0"/>
              <a:t>l'amélioration du processus de test</a:t>
            </a:r>
            <a:r>
              <a:rPr lang="fr-FR" sz="1600" dirty="0" smtClean="0"/>
              <a:t>. </a:t>
            </a:r>
          </a:p>
          <a:p>
            <a:pPr marL="0" indent="0"/>
            <a:r>
              <a:rPr lang="fr-FR" sz="1600" dirty="0" smtClean="0"/>
              <a:t> La structure d'un rapport d'incident est couverte par le guide « Standard for Software Test Documentation » (</a:t>
            </a:r>
            <a:r>
              <a:rPr lang="fr-FR" sz="1600" b="1" dirty="0" smtClean="0"/>
              <a:t>IEEE </a:t>
            </a:r>
            <a:r>
              <a:rPr lang="fr-FR" sz="1600" b="1" dirty="0" err="1" smtClean="0"/>
              <a:t>Std</a:t>
            </a:r>
            <a:r>
              <a:rPr lang="fr-FR" sz="1600" b="1" dirty="0" smtClean="0"/>
              <a:t> 829-1998). </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C48EF5-ECBF-422C-AAC1-428EAF4CE78A}" type="slidenum">
              <a:rPr lang="en-US" sz="1200" b="1">
                <a:solidFill>
                  <a:srgbClr val="898989"/>
                </a:solidFill>
              </a:rPr>
              <a:pPr algn="r" eaLnBrk="0" hangingPunct="0"/>
              <a:t>129</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dirty="0"/>
              <a:t>1.2 </a:t>
            </a:r>
            <a:r>
              <a:rPr lang="en-US" dirty="0" err="1"/>
              <a:t>Que</a:t>
            </a:r>
            <a:r>
              <a:rPr lang="en-US" dirty="0"/>
              <a:t> </a:t>
            </a:r>
            <a:r>
              <a:rPr lang="en-US" dirty="0" err="1"/>
              <a:t>sont</a:t>
            </a:r>
            <a:r>
              <a:rPr lang="en-US" dirty="0"/>
              <a:t> les Tests</a:t>
            </a:r>
          </a:p>
        </p:txBody>
      </p:sp>
      <p:sp>
        <p:nvSpPr>
          <p:cNvPr id="20482" name="Content Placeholder 2"/>
          <p:cNvSpPr>
            <a:spLocks noGrp="1"/>
          </p:cNvSpPr>
          <p:nvPr>
            <p:ph idx="1"/>
          </p:nvPr>
        </p:nvSpPr>
        <p:spPr/>
        <p:txBody>
          <a:bodyPr/>
          <a:lstStyle/>
          <a:p>
            <a:pPr marL="360000" indent="-360000" eaLnBrk="1" fontAlgn="auto" hangingPunct="1">
              <a:spcAft>
                <a:spcPts val="0"/>
              </a:spcAft>
              <a:buFont typeface="Arial" pitchFamily="34" charset="0"/>
              <a:buChar char="»"/>
              <a:defRPr/>
            </a:pPr>
            <a:r>
              <a:rPr lang="fr-FR" dirty="0"/>
              <a:t>Des activités de test existent dans toutes les étapes de cycle de vie logiciel . Il peuvent être dynamiques ou statiques, allant du planning, de la préparation et évaluation du logiciel pour déterminer que le produit répond aux </a:t>
            </a:r>
            <a:r>
              <a:rPr lang="fr-FR" dirty="0" smtClean="0"/>
              <a:t>besoins</a:t>
            </a:r>
            <a:endParaRPr lang="fr-FR" dirty="0"/>
          </a:p>
          <a:p>
            <a:pPr marL="360000" indent="-360000" eaLnBrk="1" fontAlgn="auto" hangingPunct="1">
              <a:spcAft>
                <a:spcPts val="0"/>
              </a:spcAft>
              <a:buFont typeface="Arial" pitchFamily="34" charset="0"/>
              <a:buChar char="»"/>
              <a:defRPr/>
            </a:pPr>
            <a:r>
              <a:rPr lang="fr-FR" dirty="0" smtClean="0"/>
              <a:t>Les </a:t>
            </a:r>
            <a:r>
              <a:rPr lang="fr-FR" dirty="0"/>
              <a:t>objectifs de test peuvent varier :</a:t>
            </a:r>
          </a:p>
          <a:p>
            <a:pPr marL="720000" lvl="1" indent="-360000" eaLnBrk="1" fontAlgn="auto" hangingPunct="1">
              <a:spcAft>
                <a:spcPts val="0"/>
              </a:spcAft>
              <a:buFont typeface="Arial" pitchFamily="34" charset="0"/>
              <a:buChar char="–"/>
              <a:defRPr/>
            </a:pPr>
            <a:r>
              <a:rPr lang="fr-FR" b="1" dirty="0">
                <a:solidFill>
                  <a:srgbClr val="FF0000"/>
                </a:solidFill>
              </a:rPr>
              <a:t>Trouver des défauts</a:t>
            </a:r>
          </a:p>
          <a:p>
            <a:pPr marL="720000" lvl="1" indent="-360000" eaLnBrk="1" fontAlgn="auto" hangingPunct="1">
              <a:spcAft>
                <a:spcPts val="0"/>
              </a:spcAft>
              <a:buFont typeface="Arial" pitchFamily="34" charset="0"/>
              <a:buChar char="–"/>
              <a:defRPr/>
            </a:pPr>
            <a:r>
              <a:rPr lang="fr-FR" dirty="0"/>
              <a:t> Acquérir de la confiance sur le niveau de qualité </a:t>
            </a:r>
          </a:p>
          <a:p>
            <a:pPr marL="720000" lvl="1" indent="-360000" eaLnBrk="1" fontAlgn="auto" hangingPunct="1">
              <a:spcAft>
                <a:spcPts val="0"/>
              </a:spcAft>
              <a:buFont typeface="Arial" pitchFamily="34" charset="0"/>
              <a:buChar char="–"/>
              <a:defRPr/>
            </a:pPr>
            <a:r>
              <a:rPr lang="fr-FR" dirty="0"/>
              <a:t> Fournir de l’information utile aux prises de décision</a:t>
            </a:r>
          </a:p>
          <a:p>
            <a:pPr marL="720000" lvl="1" indent="-360000" eaLnBrk="1" fontAlgn="auto" hangingPunct="1">
              <a:spcAft>
                <a:spcPts val="0"/>
              </a:spcAft>
              <a:buFont typeface="Arial" pitchFamily="34" charset="0"/>
              <a:buChar char="–"/>
              <a:defRPr/>
            </a:pPr>
            <a:r>
              <a:rPr lang="fr-FR" dirty="0"/>
              <a:t> Prévenir des </a:t>
            </a:r>
            <a:r>
              <a:rPr lang="fr-FR" dirty="0" smtClean="0"/>
              <a:t>défauts</a:t>
            </a:r>
          </a:p>
          <a:p>
            <a:pPr marL="360000" lvl="1" indent="0" eaLnBrk="1" fontAlgn="auto" hangingPunct="1">
              <a:spcAft>
                <a:spcPts val="0"/>
              </a:spcAft>
              <a:buNone/>
              <a:defRPr/>
            </a:pPr>
            <a:r>
              <a:rPr lang="fr-FR" dirty="0" smtClean="0">
                <a:solidFill>
                  <a:srgbClr val="FF0000"/>
                </a:solidFill>
              </a:rPr>
              <a:t>Tester </a:t>
            </a:r>
            <a:r>
              <a:rPr lang="fr-FR" dirty="0" err="1" smtClean="0">
                <a:solidFill>
                  <a:srgbClr val="FF0000"/>
                </a:solidFill>
              </a:rPr>
              <a:t>debuguer</a:t>
            </a:r>
            <a:r>
              <a:rPr lang="fr-FR" dirty="0" smtClean="0">
                <a:solidFill>
                  <a:srgbClr val="FF0000"/>
                </a:solidFill>
              </a:rPr>
              <a:t> a en parlé</a:t>
            </a:r>
            <a:endParaRPr lang="fr-FR" dirty="0">
              <a:solidFill>
                <a:srgbClr val="FF0000"/>
              </a:solidFill>
            </a:endParaRP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B9DC72C5-AA09-41CB-AB47-5429EDE2BDB0}"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6691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263C897-3355-4EE0-819B-3120AB8E438E}"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6793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6793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3F70AC1-4A4A-4742-9594-AD1AFC4AA913}"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7305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2DAB6EF-A228-415C-91B4-8F9B5DBEF6CB}" type="slidenum">
              <a:rPr lang="en-US" sz="1200" b="1">
                <a:solidFill>
                  <a:srgbClr val="898989"/>
                </a:solidFill>
              </a:rPr>
              <a:pPr algn="r" eaLnBrk="0" hangingPunct="0"/>
              <a:t>132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7408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04A13B9-7D92-41B1-B853-DDDE177C75A8}"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7510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099C4FE-ACCC-454E-AA03-BA01FCBE1102}"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7613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7613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1321F1-E462-443D-8EB9-ECEB138A223B}"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7715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7715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92F518E-5AA1-472D-9A5A-876F023BBC7E}"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7817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7817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8386F25-35C2-4A72-8EBC-0DDFFD4EBF16}"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8022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8022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E2E1A6F-F1C6-4A3A-AA72-20518A2BDEFE}"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81250" name="Espace réservé du contenu 2"/>
          <p:cNvSpPr>
            <a:spLocks noGrp="1"/>
          </p:cNvSpPr>
          <p:nvPr>
            <p:ph idx="4294967295"/>
          </p:nvPr>
        </p:nvSpPr>
        <p:spPr>
          <a:xfrm>
            <a:off x="179388" y="981075"/>
            <a:ext cx="8694737" cy="5246688"/>
          </a:xfrm>
        </p:spPr>
        <p:txBody>
          <a:bodyPr/>
          <a:lstStyle/>
          <a:p>
            <a:r>
              <a:rPr lang="fr-FR" b="1" dirty="0" smtClean="0"/>
              <a:t>Risques liés à l’utilisation d'outils : </a:t>
            </a:r>
          </a:p>
          <a:p>
            <a:pPr marL="1004888" lvl="3" indent="-285750"/>
            <a:r>
              <a:rPr lang="fr-FR" sz="1600" dirty="0" smtClean="0"/>
              <a:t>Attentes irréalistes placées dans l’outil.</a:t>
            </a:r>
          </a:p>
          <a:p>
            <a:pPr marL="1004888" lvl="3" indent="-285750"/>
            <a:r>
              <a:rPr lang="fr-FR" sz="1600" dirty="0" smtClean="0"/>
              <a:t>Sous-estimation du temps, du coût et de l’effort pour son introduction initiale.</a:t>
            </a:r>
          </a:p>
          <a:p>
            <a:pPr marL="1004888" lvl="3" indent="-285750"/>
            <a:r>
              <a:rPr lang="fr-FR" sz="1600" dirty="0" smtClean="0"/>
              <a:t>Sous-estimation du temps et de l’effort pour obtenir des bénéfices continues.</a:t>
            </a:r>
          </a:p>
          <a:p>
            <a:pPr marL="1004888" lvl="3" indent="-285750"/>
            <a:r>
              <a:rPr lang="fr-FR" sz="1600" dirty="0" smtClean="0"/>
              <a:t>Sous-estimation de l’effort requis pour maintenir les acquis générés par l’outil.</a:t>
            </a:r>
          </a:p>
          <a:p>
            <a:pPr marL="1004888" lvl="3" indent="-285750"/>
            <a:r>
              <a:rPr lang="fr-FR" sz="1600" dirty="0" smtClean="0"/>
              <a:t>Confiance excessive dans l’outil.</a:t>
            </a:r>
          </a:p>
          <a:p>
            <a:pPr marL="1004888" lvl="3" indent="-285750">
              <a:buFont typeface="Arial" charset="0"/>
              <a:buNone/>
            </a:pPr>
            <a:endParaRPr lang="fr-FR" sz="1600" dirty="0" smtClean="0"/>
          </a:p>
          <a:p>
            <a:pPr marL="285750" lvl="1" indent="-285750"/>
            <a:endParaRPr lang="fr-FR" sz="1600" dirty="0" smtClean="0"/>
          </a:p>
          <a:p>
            <a:endParaRPr lang="fr-FR" dirty="0" smtClean="0"/>
          </a:p>
        </p:txBody>
      </p:sp>
      <p:sp>
        <p:nvSpPr>
          <p:cNvPr id="18125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B19EDA2-9738-4688-969D-31754154EA59}"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a:lstStyle/>
          <a:p>
            <a:pPr eaLnBrk="1" hangingPunct="1"/>
            <a:r>
              <a:rPr lang="fr-FR" smtClean="0"/>
              <a:t>1.3 Les 7 Principes Généraux des Tests</a:t>
            </a:r>
          </a:p>
        </p:txBody>
      </p:sp>
      <p:pic>
        <p:nvPicPr>
          <p:cNvPr id="23554"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3555"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83298" name="Espace réservé du contenu 2"/>
          <p:cNvSpPr>
            <a:spLocks noGrp="1"/>
          </p:cNvSpPr>
          <p:nvPr>
            <p:ph idx="4294967295"/>
          </p:nvPr>
        </p:nvSpPr>
        <p:spPr>
          <a:xfrm>
            <a:off x="107950" y="1008063"/>
            <a:ext cx="8766175" cy="5219700"/>
          </a:xfrm>
        </p:spPr>
        <p:txBody>
          <a:bodyPr/>
          <a:lstStyle/>
          <a:p>
            <a:r>
              <a:rPr lang="fr-FR" b="1" dirty="0" smtClean="0"/>
              <a:t>Les principes</a:t>
            </a:r>
          </a:p>
          <a:p>
            <a:pPr lvl="1"/>
            <a:r>
              <a:rPr lang="fr-FR" sz="1600" dirty="0" smtClean="0"/>
              <a:t>Evaluation de la maturité de l’organisation, de ses forces et de ses faiblesses et identification des possibilités d’amélioration du processus de test.</a:t>
            </a:r>
          </a:p>
          <a:p>
            <a:pPr lvl="1"/>
            <a:r>
              <a:rPr lang="fr-FR" sz="1600" dirty="0" smtClean="0"/>
              <a:t>Evaluation au regard d’exigences claires et de critères objectifs.</a:t>
            </a:r>
          </a:p>
          <a:p>
            <a:pPr lvl="1"/>
            <a:r>
              <a:rPr lang="fr-FR" sz="1600" dirty="0" smtClean="0"/>
              <a:t>Une preuve de concept (test d’évaluation du bon fonctionnement de l’outil avec l’existant en terme d’infrastructure et avec l’outil sujet de test).</a:t>
            </a:r>
          </a:p>
          <a:p>
            <a:pPr lvl="1"/>
            <a:r>
              <a:rPr lang="fr-FR" sz="1600" dirty="0" smtClean="0"/>
              <a:t>Identification des exigences internes pour le soutien et la tutelle dans l’utilisation de l’outil</a:t>
            </a:r>
          </a:p>
          <a:p>
            <a:pPr lvl="1"/>
            <a:r>
              <a:rPr lang="fr-FR" sz="1600" dirty="0" smtClean="0"/>
              <a:t>Evaluation de besoin de formation.</a:t>
            </a:r>
          </a:p>
          <a:p>
            <a:pPr lvl="1"/>
            <a:r>
              <a:rPr lang="fr-FR" sz="1600" dirty="0" smtClean="0"/>
              <a:t>Evaluation du rapport coût/bénéfice basés sur un cas métier concret</a:t>
            </a:r>
            <a:endParaRPr lang="fr-FR" sz="1600" b="1" dirty="0"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ABED57-6616-47EF-95B8-C2E39CC797E7}"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84322" name="Espace réservé du contenu 2"/>
          <p:cNvSpPr>
            <a:spLocks noGrp="1"/>
          </p:cNvSpPr>
          <p:nvPr>
            <p:ph idx="4294967295"/>
          </p:nvPr>
        </p:nvSpPr>
        <p:spPr>
          <a:xfrm>
            <a:off x="323850" y="1052513"/>
            <a:ext cx="8694738" cy="5219700"/>
          </a:xfrm>
        </p:spPr>
        <p:txBody>
          <a:bodyPr/>
          <a:lstStyle/>
          <a:p>
            <a:r>
              <a:rPr lang="fr-FR" b="1" dirty="0" smtClean="0"/>
              <a:t>Commencer par un projet pilote:</a:t>
            </a:r>
          </a:p>
          <a:p>
            <a:pPr lvl="1"/>
            <a:r>
              <a:rPr lang="fr-FR" sz="1600" dirty="0" smtClean="0"/>
              <a:t>Apprendre l’outil plus en profondeur.</a:t>
            </a:r>
          </a:p>
          <a:p>
            <a:pPr lvl="1"/>
            <a:r>
              <a:rPr lang="fr-FR" sz="1600" dirty="0" smtClean="0"/>
              <a:t>Adapter l’outil aux processus et pratiques existants.</a:t>
            </a:r>
          </a:p>
          <a:p>
            <a:pPr lvl="1"/>
            <a:r>
              <a:rPr lang="fr-FR" sz="1600" dirty="0" smtClean="0"/>
              <a:t>Décider d’une manière standard d’utiliser, de gérer, de stocker et de maintenir l’outil et le </a:t>
            </a:r>
            <a:r>
              <a:rPr lang="fr-FR" sz="1600" dirty="0" err="1" smtClean="0"/>
              <a:t>testware</a:t>
            </a:r>
            <a:r>
              <a:rPr lang="fr-FR" sz="1600" dirty="0" smtClean="0"/>
              <a:t> (exemple : nommage des fichiers).</a:t>
            </a:r>
          </a:p>
          <a:p>
            <a:pPr lvl="1"/>
            <a:r>
              <a:rPr lang="fr-FR" sz="1600" dirty="0" smtClean="0"/>
              <a:t>Evaluer si les bénéfices escomptés seront atteints pour un coût raisonnable.</a:t>
            </a:r>
          </a:p>
          <a:p>
            <a:pPr lvl="1"/>
            <a:r>
              <a:rPr lang="fr-FR" sz="1600" dirty="0"/>
              <a:t>Etendre l’outil au reste de l’organisation de façon </a:t>
            </a:r>
            <a:r>
              <a:rPr lang="fr-FR" sz="1600" i="1" u="sng" dirty="0"/>
              <a:t>incrémentale</a:t>
            </a:r>
            <a:r>
              <a:rPr lang="fr-FR" sz="1600" dirty="0"/>
              <a:t> </a:t>
            </a:r>
          </a:p>
          <a:p>
            <a:pPr lvl="1"/>
            <a:endParaRPr lang="fr-FR" sz="1600" dirty="0" smtClean="0"/>
          </a:p>
          <a:p>
            <a:pPr lvl="1"/>
            <a:endParaRPr lang="fr-FR" sz="1600" dirty="0" smtClean="0"/>
          </a:p>
          <a:p>
            <a:endParaRPr lang="fr-FR" sz="1600" b="1" dirty="0" smtClean="0"/>
          </a:p>
          <a:p>
            <a:endParaRPr lang="fr-FR" dirty="0"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07D4370-EC8A-468B-A6E2-FBCAF377C6EA}"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Test</a:t>
            </a:r>
            <a:endParaRPr lang="fr-FR" dirty="0"/>
          </a:p>
        </p:txBody>
      </p:sp>
      <p:sp>
        <p:nvSpPr>
          <p:cNvPr id="3" name="Content Placeholder 2"/>
          <p:cNvSpPr>
            <a:spLocks noGrp="1"/>
          </p:cNvSpPr>
          <p:nvPr>
            <p:ph idx="1"/>
          </p:nvPr>
        </p:nvSpPr>
        <p:spPr/>
        <p:txBody>
          <a:bodyPr/>
          <a:lstStyle/>
          <a:p>
            <a:r>
              <a:rPr lang="en-US" dirty="0"/>
              <a:t>Each Test has </a:t>
            </a:r>
            <a:r>
              <a:rPr lang="en-US" b="1" dirty="0"/>
              <a:t>40 Questions</a:t>
            </a:r>
            <a:r>
              <a:rPr lang="en-US" dirty="0"/>
              <a:t>.</a:t>
            </a:r>
            <a:endParaRPr lang="fr-FR" dirty="0"/>
          </a:p>
          <a:p>
            <a:r>
              <a:rPr lang="en-US" dirty="0"/>
              <a:t>·         Each  Question is  of </a:t>
            </a:r>
            <a:r>
              <a:rPr lang="en-US" b="1" dirty="0"/>
              <a:t>1 mark</a:t>
            </a:r>
            <a:r>
              <a:rPr lang="en-US" dirty="0"/>
              <a:t> so total </a:t>
            </a:r>
            <a:r>
              <a:rPr lang="en-US" b="1" dirty="0"/>
              <a:t>40 marks</a:t>
            </a:r>
            <a:endParaRPr lang="fr-FR" dirty="0"/>
          </a:p>
          <a:p>
            <a:r>
              <a:rPr lang="fr-FR" dirty="0"/>
              <a:t>·         Time </a:t>
            </a:r>
            <a:r>
              <a:rPr lang="fr-FR" dirty="0" err="1"/>
              <a:t>limit</a:t>
            </a:r>
            <a:r>
              <a:rPr lang="fr-FR" dirty="0"/>
              <a:t> </a:t>
            </a:r>
            <a:r>
              <a:rPr lang="fr-FR" dirty="0" err="1"/>
              <a:t>is</a:t>
            </a:r>
            <a:r>
              <a:rPr lang="fr-FR" dirty="0"/>
              <a:t> </a:t>
            </a:r>
            <a:r>
              <a:rPr lang="fr-FR" b="1" dirty="0"/>
              <a:t>60 minutes.</a:t>
            </a:r>
            <a:endParaRPr lang="fr-FR" dirty="0"/>
          </a:p>
          <a:p>
            <a:r>
              <a:rPr lang="en-US" dirty="0"/>
              <a:t>·         Multiple Choice Questions with only </a:t>
            </a:r>
            <a:r>
              <a:rPr lang="en-US" b="1" dirty="0"/>
              <a:t>ONE</a:t>
            </a:r>
            <a:r>
              <a:rPr lang="en-US" dirty="0"/>
              <a:t> valid answer</a:t>
            </a:r>
            <a:endParaRPr lang="fr-FR" dirty="0"/>
          </a:p>
          <a:p>
            <a:r>
              <a:rPr lang="en-US" dirty="0"/>
              <a:t>·         To Pass you need minimum </a:t>
            </a:r>
            <a:r>
              <a:rPr lang="en-US" b="1" dirty="0"/>
              <a:t>26 marks</a:t>
            </a:r>
            <a:endParaRPr lang="fr-FR" dirty="0"/>
          </a:p>
          <a:p>
            <a:r>
              <a:rPr lang="en-US" dirty="0"/>
              <a:t> </a:t>
            </a:r>
            <a:endParaRPr lang="fr-FR" dirty="0"/>
          </a:p>
          <a:p>
            <a:r>
              <a:rPr lang="en-US" dirty="0"/>
              <a:t>To start </a:t>
            </a:r>
            <a:r>
              <a:rPr lang="en-US" b="1" dirty="0"/>
              <a:t>ISTQB Mock Test - 1</a:t>
            </a:r>
            <a:r>
              <a:rPr lang="en-US" dirty="0"/>
              <a:t> , Click </a:t>
            </a:r>
            <a:r>
              <a:rPr lang="en-US" u="sng" dirty="0">
                <a:hlinkClick r:id="rId2"/>
              </a:rPr>
              <a:t>Here</a:t>
            </a:r>
            <a:endParaRPr lang="fr-FR" dirty="0"/>
          </a:p>
          <a:p>
            <a:r>
              <a:rPr lang="en-US" dirty="0"/>
              <a:t>To start </a:t>
            </a:r>
            <a:r>
              <a:rPr lang="en-US" b="1" dirty="0"/>
              <a:t>ISTQB Mock Test - 2</a:t>
            </a:r>
            <a:r>
              <a:rPr lang="en-US" dirty="0"/>
              <a:t> , Click </a:t>
            </a:r>
            <a:r>
              <a:rPr lang="en-US" u="sng" dirty="0">
                <a:hlinkClick r:id="rId3"/>
              </a:rPr>
              <a:t>Here</a:t>
            </a:r>
            <a:endParaRPr lang="fr-FR" dirty="0"/>
          </a:p>
          <a:p>
            <a:r>
              <a:rPr lang="en-US" dirty="0"/>
              <a:t>To start </a:t>
            </a:r>
            <a:r>
              <a:rPr lang="en-US" b="1" dirty="0"/>
              <a:t>ISTQB Mock Test - 3</a:t>
            </a:r>
            <a:r>
              <a:rPr lang="en-US" dirty="0"/>
              <a:t> , Click </a:t>
            </a:r>
            <a:r>
              <a:rPr lang="en-US" u="sng" dirty="0">
                <a:hlinkClick r:id="rId4"/>
              </a:rPr>
              <a:t>Here</a:t>
            </a:r>
            <a:endParaRPr lang="fr-FR" dirty="0"/>
          </a:p>
          <a:p>
            <a:endParaRPr lang="fr-FR" dirty="0"/>
          </a:p>
        </p:txBody>
      </p:sp>
      <p:sp>
        <p:nvSpPr>
          <p:cNvPr id="4" name="Slide Number Placeholder 3"/>
          <p:cNvSpPr>
            <a:spLocks noGrp="1"/>
          </p:cNvSpPr>
          <p:nvPr>
            <p:ph type="sldNum" sz="quarter" idx="10"/>
          </p:nvPr>
        </p:nvSpPr>
        <p:spPr/>
        <p:txBody>
          <a:bodyPr/>
          <a:lstStyle/>
          <a:p>
            <a:pPr>
              <a:defRPr/>
            </a:pPr>
            <a:fld id="{1B88AF2C-21AE-48E2-A9D0-844BF8923B61}" type="slidenum">
              <a:rPr lang="en-US" smtClean="0"/>
              <a:pPr>
                <a:defRPr/>
              </a:pPr>
              <a:t>142</a:t>
            </a:fld>
            <a:endParaRPr lang="en-US" dirty="0"/>
          </a:p>
        </p:txBody>
      </p:sp>
    </p:spTree>
    <p:extLst>
      <p:ext uri="{BB962C8B-B14F-4D97-AF65-F5344CB8AC3E}">
        <p14:creationId xmlns:p14="http://schemas.microsoft.com/office/powerpoint/2010/main" val="3216291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20116910"/>
              </p:ext>
            </p:extLst>
          </p:nvPr>
        </p:nvGraphicFramePr>
        <p:xfrm>
          <a:off x="1524000" y="1752600"/>
          <a:ext cx="4532312" cy="685800"/>
        </p:xfrm>
        <a:graphic>
          <a:graphicData uri="http://schemas.openxmlformats.org/presentationml/2006/ole">
            <mc:AlternateContent xmlns:mc="http://schemas.openxmlformats.org/markup-compatibility/2006">
              <mc:Choice xmlns:v="urn:schemas-microsoft-com:vml" Requires="v">
                <p:oleObj spid="_x0000_s2095" name="Packager Shell Object" showAsIcon="1" r:id="rId4" imgW="4531680" imgH="685800" progId="Package">
                  <p:embed/>
                </p:oleObj>
              </mc:Choice>
              <mc:Fallback>
                <p:oleObj name="Packager Shell Object" showAsIcon="1" r:id="rId4" imgW="4531680" imgH="685800" progId="Package">
                  <p:embed/>
                  <p:pic>
                    <p:nvPicPr>
                      <p:cNvPr id="0" name=""/>
                      <p:cNvPicPr/>
                      <p:nvPr/>
                    </p:nvPicPr>
                    <p:blipFill>
                      <a:blip r:embed="rId5"/>
                      <a:stretch>
                        <a:fillRect/>
                      </a:stretch>
                    </p:blipFill>
                    <p:spPr>
                      <a:xfrm>
                        <a:off x="1524000" y="1752600"/>
                        <a:ext cx="4532312" cy="685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ISTQB</a:t>
            </a:r>
            <a:endParaRPr lang="fr-FR" dirty="0"/>
          </a:p>
        </p:txBody>
      </p:sp>
      <p:sp>
        <p:nvSpPr>
          <p:cNvPr id="3"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320000 testeurs certifiés à travers le monde </a:t>
            </a:r>
          </a:p>
          <a:p>
            <a:endParaRPr lang="fr-FR" dirty="0" smtClean="0"/>
          </a:p>
          <a:p>
            <a:endParaRPr lang="fr-FR" dirty="0"/>
          </a:p>
        </p:txBody>
      </p:sp>
      <p:sp>
        <p:nvSpPr>
          <p:cNvPr id="4" name="Slide Number Placeholder 3"/>
          <p:cNvSpPr>
            <a:spLocks noGrp="1"/>
          </p:cNvSpPr>
          <p:nvPr>
            <p:ph type="sldNum" sz="quarter" idx="10"/>
          </p:nvPr>
        </p:nvSpPr>
        <p:spPr/>
        <p:txBody>
          <a:bodyPr/>
          <a:lstStyle/>
          <a:p>
            <a:pPr>
              <a:defRPr/>
            </a:pPr>
            <a:fld id="{1B88AF2C-21AE-48E2-A9D0-844BF8923B61}" type="slidenum">
              <a:rPr lang="en-US" smtClean="0"/>
              <a:pPr>
                <a:defRPr/>
              </a:pPr>
              <a:t>2</a:t>
            </a:fld>
            <a:endParaRPr lang="en-US" dirty="0"/>
          </a:p>
        </p:txBody>
      </p:sp>
    </p:spTree>
    <p:extLst>
      <p:ext uri="{BB962C8B-B14F-4D97-AF65-F5344CB8AC3E}">
        <p14:creationId xmlns:p14="http://schemas.microsoft.com/office/powerpoint/2010/main" val="382620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30722"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0725"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fr-FR" smtClean="0"/>
              <a:t>1.3 Les 7 Principes Généraux des Tests </a:t>
            </a:r>
          </a:p>
        </p:txBody>
      </p:sp>
      <p:sp>
        <p:nvSpPr>
          <p:cNvPr id="32770"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9A285F0-CE07-4FE5-9D83-1E560FDED94E}"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CB0BD374-3061-4714-B225-B66DC2ED58FF}" type="slidenum">
              <a:rPr lang="en-US"/>
              <a:pPr>
                <a:defRPr/>
              </a:pPr>
              <a:t>23</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fr-FR" dirty="0" smtClean="0"/>
              <a:t>1.4 Processus de Test Fondamental </a:t>
            </a:r>
            <a:endParaRPr lang="en-US" dirty="0" smtClean="0"/>
          </a:p>
        </p:txBody>
      </p:sp>
      <p:sp>
        <p:nvSpPr>
          <p:cNvPr id="34818" name="Content Placeholder 2"/>
          <p:cNvSpPr>
            <a:spLocks noGrp="1"/>
          </p:cNvSpPr>
          <p:nvPr>
            <p:ph idx="1"/>
          </p:nvPr>
        </p:nvSpPr>
        <p:spPr/>
        <p:txBody>
          <a:bodyPr/>
          <a:lstStyle/>
          <a:p>
            <a:pPr eaLnBrk="1" hangingPunct="1"/>
            <a:r>
              <a:rPr lang="fr-FR" b="1" u="sng" dirty="0" smtClean="0"/>
              <a:t>Planification des Tests et Contrôle : </a:t>
            </a:r>
            <a:endParaRPr lang="fr-FR" u="sng" dirty="0" smtClean="0"/>
          </a:p>
          <a:p>
            <a:pPr lvl="1" eaLnBrk="1" hangingPunct="1"/>
            <a:r>
              <a:rPr lang="fr-FR" dirty="0" smtClean="0"/>
              <a:t>La planification des tests consiste à définir les objectifs et les risques du projet</a:t>
            </a:r>
          </a:p>
          <a:p>
            <a:pPr lvl="2" eaLnBrk="1" hangingPunct="1"/>
            <a:r>
              <a:rPr lang="fr-FR" dirty="0" smtClean="0"/>
              <a:t>Détermine l’approche de test</a:t>
            </a:r>
            <a:endParaRPr lang="fr-FR" dirty="0"/>
          </a:p>
          <a:p>
            <a:pPr lvl="2" eaLnBrk="1" hangingPunct="1"/>
            <a:r>
              <a:rPr lang="fr-FR" dirty="0" smtClean="0"/>
              <a:t>Détermine l’approche de test à entreprendre</a:t>
            </a:r>
          </a:p>
          <a:p>
            <a:pPr lvl="2" eaLnBrk="1" hangingPunct="1"/>
            <a:r>
              <a:rPr lang="fr-FR" dirty="0" smtClean="0"/>
              <a:t>Détermine les ressource nécessaires (humaines; matériels (PC), environnent de test …)</a:t>
            </a:r>
          </a:p>
          <a:p>
            <a:pPr lvl="2" eaLnBrk="1" hangingPunct="1"/>
            <a:r>
              <a:rPr lang="fr-FR" dirty="0" smtClean="0"/>
              <a:t>Détermine les critères de sorties</a:t>
            </a:r>
          </a:p>
          <a:p>
            <a:pPr lvl="1" eaLnBrk="1" hangingPunct="1"/>
            <a:r>
              <a:rPr lang="fr-FR" dirty="0" smtClean="0"/>
              <a:t>Le </a:t>
            </a:r>
            <a:r>
              <a:rPr lang="fr-FR" dirty="0"/>
              <a:t>contrôle des tests est une activité continue de comparaison de l’avancement actuel par rapport au plan, et d’information sur l’état, y compris les déviations par rapport au </a:t>
            </a:r>
            <a:r>
              <a:rPr lang="fr-FR" dirty="0" smtClean="0"/>
              <a:t>plan</a:t>
            </a:r>
            <a:endParaRPr lang="fr-FR" dirty="0"/>
          </a:p>
          <a:p>
            <a:pPr eaLnBrk="1" hangingPunct="1"/>
            <a:endParaRPr lang="fr-FR" dirty="0" smtClean="0"/>
          </a:p>
          <a:p>
            <a:pPr lvl="1" eaLnBrk="1" hangingPunct="1"/>
            <a:endParaRPr lang="fr-FR" dirty="0" smtClean="0"/>
          </a:p>
          <a:p>
            <a:pPr lvl="1" eaLnBrk="1" hangingPunct="1"/>
            <a:endParaRPr lang="en-US" b="1" dirty="0" smtClean="0"/>
          </a:p>
        </p:txBody>
      </p:sp>
      <p:sp>
        <p:nvSpPr>
          <p:cNvPr id="4" name="Slide Number Placeholder 3"/>
          <p:cNvSpPr>
            <a:spLocks noGrp="1"/>
          </p:cNvSpPr>
          <p:nvPr>
            <p:ph type="sldNum" sz="quarter" idx="10"/>
          </p:nvPr>
        </p:nvSpPr>
        <p:spPr/>
        <p:txBody>
          <a:bodyPr/>
          <a:lstStyle/>
          <a:p>
            <a:pPr>
              <a:defRPr/>
            </a:pPr>
            <a:fld id="{F4170814-F2C1-45FB-8938-3A3C03E101A2}"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4818" name="Content Placeholder 2"/>
          <p:cNvSpPr>
            <a:spLocks noGrp="1"/>
          </p:cNvSpPr>
          <p:nvPr>
            <p:ph idx="1"/>
          </p:nvPr>
        </p:nvSpPr>
        <p:spPr/>
        <p:txBody>
          <a:bodyPr/>
          <a:lstStyle/>
          <a:p>
            <a:pPr eaLnBrk="1" hangingPunct="1"/>
            <a:r>
              <a:rPr lang="fr-FR" b="1" u="sng" dirty="0"/>
              <a:t>Analyse et conception des tests :</a:t>
            </a:r>
            <a:endParaRPr lang="fr-FR" u="sng" dirty="0"/>
          </a:p>
          <a:p>
            <a:pPr lvl="1" eaLnBrk="1" hangingPunct="1"/>
            <a:r>
              <a:rPr lang="fr-FR" dirty="0"/>
              <a:t>L’analyse et la conception des tests représentent les activités où les objectifs de test généraux sont </a:t>
            </a:r>
            <a:r>
              <a:rPr lang="fr-FR" dirty="0" smtClean="0"/>
              <a:t>transformés </a:t>
            </a:r>
            <a:r>
              <a:rPr lang="fr-FR" dirty="0"/>
              <a:t>en des conditions de test et des conceptions de test tangibles</a:t>
            </a:r>
            <a:r>
              <a:rPr lang="fr-FR" dirty="0" smtClean="0"/>
              <a:t>.</a:t>
            </a:r>
          </a:p>
          <a:p>
            <a:pPr lvl="1" eaLnBrk="1" hangingPunct="1"/>
            <a:r>
              <a:rPr lang="fr-FR" dirty="0"/>
              <a:t>L’analyse et la conception des tests se composent des tâches majeures suivantes:</a:t>
            </a:r>
          </a:p>
          <a:p>
            <a:pPr lvl="2" eaLnBrk="1" hangingPunct="1"/>
            <a:r>
              <a:rPr lang="fr-FR" dirty="0"/>
              <a:t>Réviser les bases du test (telles que les exigences, le niveau d’intégrité logiciel (</a:t>
            </a:r>
            <a:r>
              <a:rPr lang="fr-FR" dirty="0" err="1"/>
              <a:t>cad</a:t>
            </a:r>
            <a:r>
              <a:rPr lang="fr-FR" dirty="0"/>
              <a:t> niveau de risque), les rapports d’analyse de risque, l’architecture, la conception et les interfaces).</a:t>
            </a:r>
          </a:p>
          <a:p>
            <a:pPr lvl="2" eaLnBrk="1" hangingPunct="1"/>
            <a:r>
              <a:rPr lang="fr-FR" dirty="0"/>
              <a:t>Evaluer la testabilité des exigences et du système.</a:t>
            </a:r>
          </a:p>
          <a:p>
            <a:pPr lvl="1" eaLnBrk="1" hangingPunct="1"/>
            <a:endParaRPr lang="fr-FR" dirty="0"/>
          </a:p>
          <a:p>
            <a:pPr lvl="1" eaLnBrk="1" hangingPunct="1"/>
            <a:endParaRPr lang="en-US" b="1" dirty="0" smtClean="0"/>
          </a:p>
        </p:txBody>
      </p:sp>
      <p:sp>
        <p:nvSpPr>
          <p:cNvPr id="4" name="Slide Number Placeholder 3"/>
          <p:cNvSpPr>
            <a:spLocks noGrp="1"/>
          </p:cNvSpPr>
          <p:nvPr>
            <p:ph type="sldNum" sz="quarter" idx="10"/>
          </p:nvPr>
        </p:nvSpPr>
        <p:spPr/>
        <p:txBody>
          <a:bodyPr/>
          <a:lstStyle/>
          <a:p>
            <a:pPr>
              <a:defRPr/>
            </a:pPr>
            <a:fld id="{F4170814-F2C1-45FB-8938-3A3C03E101A2}" type="slidenum">
              <a:rPr lang="en-US"/>
              <a:pPr>
                <a:defRPr/>
              </a:pPr>
              <a:t>25</a:t>
            </a:fld>
            <a:endParaRPr lang="en-US" dirty="0"/>
          </a:p>
        </p:txBody>
      </p:sp>
    </p:spTree>
    <p:extLst>
      <p:ext uri="{BB962C8B-B14F-4D97-AF65-F5344CB8AC3E}">
        <p14:creationId xmlns:p14="http://schemas.microsoft.com/office/powerpoint/2010/main" val="911150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5842" name="Content Placeholder 2"/>
          <p:cNvSpPr>
            <a:spLocks noGrp="1"/>
          </p:cNvSpPr>
          <p:nvPr>
            <p:ph idx="1"/>
          </p:nvPr>
        </p:nvSpPr>
        <p:spPr/>
        <p:txBody>
          <a:bodyPr/>
          <a:lstStyle/>
          <a:p>
            <a:pPr lvl="2" eaLnBrk="1" hangingPunct="1"/>
            <a:r>
              <a:rPr lang="fr-FR" dirty="0" smtClean="0"/>
              <a:t>Identifier et prioriser les conditions de test sur la base de l’analyse des articles de test, la spécification, le comportement et la structure du logiciel.</a:t>
            </a:r>
          </a:p>
          <a:p>
            <a:pPr lvl="2" eaLnBrk="1" hangingPunct="1"/>
            <a:r>
              <a:rPr lang="fr-FR" dirty="0" smtClean="0"/>
              <a:t>Concevoir et prioriser les tests de haut niveau </a:t>
            </a:r>
          </a:p>
          <a:p>
            <a:pPr lvl="2" eaLnBrk="1" hangingPunct="1"/>
            <a:r>
              <a:rPr lang="fr-FR" dirty="0" smtClean="0"/>
              <a:t>Identifier les données de test nécessaires pour les conditions de test et les cas de test</a:t>
            </a:r>
          </a:p>
          <a:p>
            <a:pPr lvl="2" eaLnBrk="1" hangingPunct="1"/>
            <a:r>
              <a:rPr lang="fr-FR" dirty="0"/>
              <a:t>Concevoir l’initialisation de l’environnement de test et identifier les infrastructures et outils </a:t>
            </a:r>
            <a:r>
              <a:rPr lang="fr-FR" dirty="0" smtClean="0"/>
              <a:t>requis</a:t>
            </a:r>
            <a:endParaRPr lang="fr-FR" dirty="0"/>
          </a:p>
          <a:p>
            <a:pPr lvl="2" eaLnBrk="1" hangingPunct="1"/>
            <a:r>
              <a:rPr lang="fr-FR" dirty="0"/>
              <a:t>Créer une traçabilité bidirectionnelle entre les bases de test et les cas de </a:t>
            </a:r>
            <a:r>
              <a:rPr lang="fr-FR" dirty="0" smtClean="0"/>
              <a:t>test</a:t>
            </a:r>
            <a:endParaRPr lang="fr-FR" dirty="0"/>
          </a:p>
          <a:p>
            <a:pPr lvl="1" eaLnBrk="1" hangingPunct="1"/>
            <a:endParaRPr lang="fr-FR"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1EFD31D2-8134-431A-9972-395284B1594E}"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6866" name="Content Placeholder 2"/>
          <p:cNvSpPr>
            <a:spLocks noGrp="1"/>
          </p:cNvSpPr>
          <p:nvPr>
            <p:ph idx="1"/>
          </p:nvPr>
        </p:nvSpPr>
        <p:spPr/>
        <p:txBody>
          <a:bodyPr/>
          <a:lstStyle/>
          <a:p>
            <a:pPr eaLnBrk="1" hangingPunct="1"/>
            <a:r>
              <a:rPr lang="fr-FR" b="1" u="sng" dirty="0" smtClean="0"/>
              <a:t>Implémentation et exécution des tests :</a:t>
            </a:r>
            <a:endParaRPr lang="fr-FR" u="sng" dirty="0" smtClean="0"/>
          </a:p>
          <a:p>
            <a:pPr lvl="1" eaLnBrk="1" hangingPunct="1"/>
            <a:r>
              <a:rPr lang="fr-FR" dirty="0" smtClean="0"/>
              <a:t>L’implémentation et l’exécution des tests se composent des tâches majeures suivantes:</a:t>
            </a:r>
          </a:p>
          <a:p>
            <a:pPr lvl="2" eaLnBrk="1" hangingPunct="1"/>
            <a:r>
              <a:rPr lang="fr-FR" dirty="0" smtClean="0"/>
              <a:t>Finaliser, développer et prioriser les cas de test (y compris l’identification des données de test).</a:t>
            </a:r>
          </a:p>
          <a:p>
            <a:pPr lvl="2" eaLnBrk="1" hangingPunct="1"/>
            <a:r>
              <a:rPr lang="fr-FR" dirty="0" smtClean="0"/>
              <a:t>Développer et prioriser les procédures de test, créer les données de test et éventuellement préparer les harnais de test et écrire les scripts de tests automatiques.</a:t>
            </a:r>
          </a:p>
          <a:p>
            <a:pPr lvl="2" eaLnBrk="1" hangingPunct="1"/>
            <a:r>
              <a:rPr lang="fr-FR" dirty="0"/>
              <a:t>Créer des suites de tests à partir des procédures de test pour une exécution rentable des tests.</a:t>
            </a:r>
          </a:p>
          <a:p>
            <a:pPr lvl="2" eaLnBrk="1" hangingPunct="1"/>
            <a:r>
              <a:rPr lang="fr-FR" dirty="0"/>
              <a:t>Vérifier que les environnements de tests ont été mis en place correctement.</a:t>
            </a:r>
          </a:p>
          <a:p>
            <a:pPr lvl="2" eaLnBrk="1" hangingPunct="1"/>
            <a:endParaRPr lang="fr-FR"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D941BAF2-EC6D-4215-8F7F-C748A8B1F015}"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p>
        </p:txBody>
      </p:sp>
      <p:sp>
        <p:nvSpPr>
          <p:cNvPr id="37890" name="Content Placeholder 2"/>
          <p:cNvSpPr>
            <a:spLocks noGrp="1"/>
          </p:cNvSpPr>
          <p:nvPr>
            <p:ph idx="1"/>
          </p:nvPr>
        </p:nvSpPr>
        <p:spPr/>
        <p:txBody>
          <a:bodyPr/>
          <a:lstStyle/>
          <a:p>
            <a:pPr lvl="2" eaLnBrk="1" hangingPunct="1"/>
            <a:r>
              <a:rPr lang="fr-FR" dirty="0" smtClean="0"/>
              <a:t>Exécuter les procédures de test soit manuellement soit en utilisant des outils d’exécution de tests, en suivant la séquence planifiée.</a:t>
            </a:r>
          </a:p>
          <a:p>
            <a:pPr lvl="2" eaLnBrk="1" hangingPunct="1"/>
            <a:r>
              <a:rPr lang="fr-FR" dirty="0" smtClean="0"/>
              <a:t>Consigner les résultats de l’exécution des tests et enregistrer les identités et versions des logiciels en test, outils de test et </a:t>
            </a:r>
            <a:r>
              <a:rPr lang="fr-FR" dirty="0" err="1" smtClean="0"/>
              <a:t>testware</a:t>
            </a:r>
            <a:endParaRPr lang="fr-FR" dirty="0" smtClean="0"/>
          </a:p>
          <a:p>
            <a:pPr lvl="2" eaLnBrk="1" hangingPunct="1"/>
            <a:r>
              <a:rPr lang="fr-FR" dirty="0" smtClean="0"/>
              <a:t>Comparer les résultats actuels et les résultats attendus.</a:t>
            </a:r>
          </a:p>
          <a:p>
            <a:pPr lvl="2" eaLnBrk="1" hangingPunct="1"/>
            <a:r>
              <a:rPr lang="fr-FR" dirty="0"/>
              <a:t>Signaler les divergences comme des incidents et les analyser de façon à établir leur cause (p.ex. défaut dans le code, dans les données de test, dans la documentation de test, ou méprise dans la manière d’exécuter le test)</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8D32EE06-8763-45D7-80B9-0F4B54E7CBEC}"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p>
        </p:txBody>
      </p:sp>
      <p:sp>
        <p:nvSpPr>
          <p:cNvPr id="38914" name="Content Placeholder 2"/>
          <p:cNvSpPr>
            <a:spLocks noGrp="1"/>
          </p:cNvSpPr>
          <p:nvPr>
            <p:ph idx="1"/>
          </p:nvPr>
        </p:nvSpPr>
        <p:spPr/>
        <p:txBody>
          <a:bodyPr/>
          <a:lstStyle/>
          <a:p>
            <a:pPr lvl="2" eaLnBrk="1" hangingPunct="1"/>
            <a:r>
              <a:rPr lang="fr-FR" dirty="0"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8B4BFED4-799F-4149-B279-BA55F3AB7C08}"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fr-FR" dirty="0" smtClean="0"/>
              <a:t>ISTQB</a:t>
            </a:r>
          </a:p>
        </p:txBody>
      </p:sp>
      <p:sp>
        <p:nvSpPr>
          <p:cNvPr id="4" name="Slide Number Placeholder 3"/>
          <p:cNvSpPr>
            <a:spLocks noGrp="1"/>
          </p:cNvSpPr>
          <p:nvPr>
            <p:ph type="sldNum" sz="quarter" idx="10"/>
          </p:nvPr>
        </p:nvSpPr>
        <p:spPr/>
        <p:txBody>
          <a:bodyPr/>
          <a:lstStyle/>
          <a:p>
            <a:pPr>
              <a:defRPr/>
            </a:pPr>
            <a:fld id="{3363F05D-6ED1-4C5C-8455-544764CEB064}" type="slidenum">
              <a:rPr lang="en-US"/>
              <a:pPr>
                <a:defRPr/>
              </a:pPr>
              <a:t>3</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33859"/>
            <a:ext cx="6946900" cy="5160554"/>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a:t>
            </a:r>
          </a:p>
        </p:txBody>
      </p:sp>
      <p:sp>
        <p:nvSpPr>
          <p:cNvPr id="39938" name="Content Placeholder 2"/>
          <p:cNvSpPr>
            <a:spLocks noGrp="1"/>
          </p:cNvSpPr>
          <p:nvPr>
            <p:ph idx="1"/>
          </p:nvPr>
        </p:nvSpPr>
        <p:spPr/>
        <p:txBody>
          <a:bodyPr/>
          <a:lstStyle/>
          <a:p>
            <a:pPr eaLnBrk="1" hangingPunct="1"/>
            <a:r>
              <a:rPr lang="fr-FR" b="1" u="sng" dirty="0" smtClean="0"/>
              <a:t>Evaluer les critères de sortie et informer :</a:t>
            </a:r>
            <a:endParaRPr lang="fr-FR" u="sng" dirty="0" smtClean="0"/>
          </a:p>
          <a:p>
            <a:pPr lvl="1" eaLnBrk="1" hangingPunct="1"/>
            <a:r>
              <a:rPr lang="fr-FR" dirty="0" smtClean="0"/>
              <a:t>Evaluer les critères de sortie est l’activité où l’exécution des tests est évaluée en fonction des objectifs définis. Ceci devrait être fait pour chacun des niveaux de test</a:t>
            </a:r>
          </a:p>
          <a:p>
            <a:pPr lvl="1" eaLnBrk="1" hangingPunct="1"/>
            <a:r>
              <a:rPr lang="fr-FR" dirty="0" smtClean="0"/>
              <a:t>Evaluer les critères de sortie contient les tâches majeures suivantes:</a:t>
            </a:r>
          </a:p>
          <a:p>
            <a:pPr lvl="2" eaLnBrk="1" hangingPunct="1"/>
            <a:r>
              <a:rPr lang="fr-FR" dirty="0" smtClean="0"/>
              <a:t>Vérifier les registres de tests en fonction des critères de sortie spécifiés dans la planification des tests</a:t>
            </a:r>
          </a:p>
          <a:p>
            <a:pPr lvl="2" eaLnBrk="1" hangingPunct="1"/>
            <a:r>
              <a:rPr lang="fr-FR" dirty="0" smtClean="0"/>
              <a:t>Evaluer si des tests supplémentaires sont requis ou si les critères de sortie doivent être changés</a:t>
            </a:r>
          </a:p>
          <a:p>
            <a:pPr lvl="2" eaLnBrk="1" hangingPunct="1"/>
            <a:r>
              <a:rPr lang="fr-FR" dirty="0" smtClean="0"/>
              <a:t>Ecrire un rapport de synthèse des tests pour les parties prenantes</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500243B4-4C73-49C2-BD91-F73FDBFC5C10}"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D20E77AA-B31D-4B5D-9149-335DAC0C1E89}"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a:t>
            </a:r>
          </a:p>
        </p:txBody>
      </p:sp>
      <p:sp>
        <p:nvSpPr>
          <p:cNvPr id="41986" name="Content Placeholder 2"/>
          <p:cNvSpPr>
            <a:spLocks noGrp="1"/>
          </p:cNvSpPr>
          <p:nvPr>
            <p:ph idx="1"/>
          </p:nvPr>
        </p:nvSpPr>
        <p:spPr/>
        <p:txBody>
          <a:bodyPr/>
          <a:lstStyle/>
          <a:p>
            <a:pPr lvl="2" eaLnBrk="1" hangingPunct="1"/>
            <a:r>
              <a:rPr lang="fr-FR" dirty="0" smtClean="0"/>
              <a:t>Analyser les leçons apprises pour identifier les changements nécessaires pour les versions et projets futurs</a:t>
            </a:r>
          </a:p>
          <a:p>
            <a:pPr lvl="2" eaLnBrk="1" hangingPunct="1"/>
            <a:r>
              <a:rPr lang="fr-FR" dirty="0" smtClean="0"/>
              <a:t>Utiliser l’information collectée pour améliorer la maturité des tests</a:t>
            </a:r>
          </a:p>
          <a:p>
            <a:pPr lvl="1" eaLnBrk="1" hangingPunct="1"/>
            <a:endParaRPr lang="fr-FR" dirty="0" smtClean="0"/>
          </a:p>
        </p:txBody>
      </p:sp>
      <p:sp>
        <p:nvSpPr>
          <p:cNvPr id="4" name="Slide Number Placeholder 3"/>
          <p:cNvSpPr>
            <a:spLocks noGrp="1"/>
          </p:cNvSpPr>
          <p:nvPr>
            <p:ph type="sldNum" sz="quarter" idx="10"/>
          </p:nvPr>
        </p:nvSpPr>
        <p:spPr/>
        <p:txBody>
          <a:bodyPr/>
          <a:lstStyle/>
          <a:p>
            <a:pPr>
              <a:defRPr/>
            </a:pPr>
            <a:fld id="{0C7C40BA-DC93-4D84-BF5A-CCFAB9374CD5}"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1.5 La Psychologie des Tests</a:t>
            </a:r>
          </a:p>
        </p:txBody>
      </p:sp>
      <p:sp>
        <p:nvSpPr>
          <p:cNvPr id="43010" name="Content Placeholder 2"/>
          <p:cNvSpPr>
            <a:spLocks noGrp="1"/>
          </p:cNvSpPr>
          <p:nvPr>
            <p:ph idx="1"/>
          </p:nvPr>
        </p:nvSpPr>
        <p:spPr/>
        <p:txBody>
          <a:bodyPr/>
          <a:lstStyle/>
          <a:p>
            <a:pPr eaLnBrk="1" hangingPunct="1"/>
            <a:r>
              <a:rPr lang="fr-FR" dirty="0" smtClean="0"/>
              <a:t>Un certain degré d’indépendance (évitant le parti-pris de l’auteur) est souvent plus efficace pour détecter des défauts et des défaillances.</a:t>
            </a:r>
          </a:p>
          <a:p>
            <a:pPr eaLnBrk="1" hangingPunct="1"/>
            <a:r>
              <a:rPr lang="fr-FR" dirty="0" smtClean="0"/>
              <a:t>Plusieurs niveaux d’indépendance peuvent être définis, comme les niveaux suivants présentés du plus faible au plus élevé :</a:t>
            </a:r>
          </a:p>
          <a:p>
            <a:pPr lvl="1" eaLnBrk="1" hangingPunct="1"/>
            <a:r>
              <a:rPr lang="fr-FR" dirty="0" smtClean="0"/>
              <a:t>Tests conçus par la (les) personne(s) qui a (ont) écrit le logiciel à tester (niveau faible d’indépendance).</a:t>
            </a:r>
          </a:p>
          <a:p>
            <a:pPr lvl="1" eaLnBrk="1" hangingPunct="1"/>
            <a:r>
              <a:rPr lang="fr-FR" dirty="0" smtClean="0"/>
              <a:t>Tests conçus par une (des) autre(s) personne(s) (p.ex. de l’équipe de développement).</a:t>
            </a:r>
          </a:p>
          <a:p>
            <a:pPr lvl="1" eaLnBrk="1" hangingPunct="1"/>
            <a:r>
              <a:rPr lang="fr-FR" dirty="0" smtClean="0"/>
              <a:t>Tests </a:t>
            </a:r>
            <a:r>
              <a:rPr lang="fr-FR" dirty="0"/>
              <a:t>conçus par une (des) personne(s) d’un groupe différent au sein de la même organisation (p.ex. équipe de test indépendante) ou par des spécialistes de test (p.ex. spécialistes en tests de performance ou utilisabilité)</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7A3979AF-F596-46F6-BA31-6EFD9066A1AC}"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1.5 La Psychologie des Tests</a:t>
            </a:r>
          </a:p>
        </p:txBody>
      </p:sp>
      <p:sp>
        <p:nvSpPr>
          <p:cNvPr id="44034" name="Content Placeholder 2"/>
          <p:cNvSpPr>
            <a:spLocks noGrp="1"/>
          </p:cNvSpPr>
          <p:nvPr>
            <p:ph idx="1"/>
          </p:nvPr>
        </p:nvSpPr>
        <p:spPr/>
        <p:txBody>
          <a:bodyPr/>
          <a:lstStyle/>
          <a:p>
            <a:pPr lvl="1" eaLnBrk="1" hangingPunct="1"/>
            <a:r>
              <a:rPr lang="fr-FR" dirty="0" smtClean="0"/>
              <a:t>Tests conçus par une (des) personne(s) d’une organisation ou société différente (p.ex. sous-traitance ou certification par un organisme externe)</a:t>
            </a:r>
          </a:p>
          <a:p>
            <a:pPr eaLnBrk="1" hangingPunct="1"/>
            <a:r>
              <a:rPr lang="fr-FR" dirty="0" smtClean="0"/>
              <a:t>Il existe plusieurs manières d’améliorer la communication et les relations entre les testeurs et leurs interlocuteurs :</a:t>
            </a:r>
          </a:p>
          <a:p>
            <a:pPr lvl="1" eaLnBrk="1" hangingPunct="1"/>
            <a:r>
              <a:rPr lang="fr-FR" dirty="0" smtClean="0"/>
              <a:t>Commencer par une collaboration plutôt que par des conflits – rappeler à chacun l’objectif commun de systèmes de meilleure qualité</a:t>
            </a:r>
          </a:p>
          <a:p>
            <a:pPr lvl="1" eaLnBrk="1" hangingPunct="1"/>
            <a:r>
              <a:rPr lang="fr-FR" dirty="0"/>
              <a:t>Communiquer les découvertes sur le produit de façon neutre et factuelle sans critiquer la personne responsable, par exemple, écrire des rapports d’incidents (ou des résultats de revues) objectifs et factuels.</a:t>
            </a:r>
          </a:p>
          <a:p>
            <a:pPr lvl="1" eaLnBrk="1" hangingPunct="1"/>
            <a:endParaRPr lang="fr-FR"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7B64EC8-C5D6-4FA5-8204-94764C40267B}"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1.5 La Psychologie des Tests</a:t>
            </a:r>
          </a:p>
        </p:txBody>
      </p:sp>
      <p:sp>
        <p:nvSpPr>
          <p:cNvPr id="45058" name="Content Placeholder 2"/>
          <p:cNvSpPr>
            <a:spLocks noGrp="1"/>
          </p:cNvSpPr>
          <p:nvPr>
            <p:ph idx="1"/>
          </p:nvPr>
        </p:nvSpPr>
        <p:spPr/>
        <p:txBody>
          <a:bodyPr/>
          <a:lstStyle/>
          <a:p>
            <a:pPr lvl="1" eaLnBrk="1" hangingPunct="1"/>
            <a:r>
              <a:rPr lang="fr-FR" dirty="0" smtClean="0"/>
              <a:t>Essayer </a:t>
            </a:r>
            <a:r>
              <a:rPr lang="fr-FR" dirty="0"/>
              <a:t>de comprendre ce que ressent une autre personne et pourquoi elle réagit comme elle le fait.</a:t>
            </a:r>
          </a:p>
          <a:p>
            <a:pPr lvl="1" eaLnBrk="1" hangingPunct="1"/>
            <a:r>
              <a:rPr lang="fr-FR" dirty="0"/>
              <a:t>Confirmer que l’autre personne a compris ce que l’on a dit et vice versa.</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B5FC8155-30D4-41DB-8AF3-021EF45613BC}"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1.6 Code d’éthique</a:t>
            </a:r>
          </a:p>
        </p:txBody>
      </p:sp>
      <p:sp>
        <p:nvSpPr>
          <p:cNvPr id="46082" name="Content Placeholder 2"/>
          <p:cNvSpPr>
            <a:spLocks noGrp="1"/>
          </p:cNvSpPr>
          <p:nvPr>
            <p:ph idx="1"/>
          </p:nvPr>
        </p:nvSpPr>
        <p:spPr/>
        <p:txBody>
          <a:bodyPr/>
          <a:lstStyle/>
          <a:p>
            <a:pPr eaLnBrk="1" hangingPunct="1"/>
            <a:r>
              <a:rPr lang="fr-FR" dirty="0" smtClean="0"/>
              <a:t>En référence au code d’éthique D’ACM et de l’IEEE pour les ingénieurs, l’ISTQB définit le code d’éthique suivant :</a:t>
            </a:r>
          </a:p>
          <a:p>
            <a:pPr eaLnBrk="1" hangingPunct="1"/>
            <a:r>
              <a:rPr lang="fr-FR" dirty="0" smtClean="0"/>
              <a:t>PUBLIC – les testeurs de logiciels certifiés doivent agir en fonction de l’intérêt public</a:t>
            </a:r>
          </a:p>
          <a:p>
            <a:pPr eaLnBrk="1" hangingPunct="1"/>
            <a:r>
              <a:rPr lang="fr-FR" dirty="0" smtClean="0"/>
              <a:t>CLIENT ET EMPLOYEUR – les testeurs de logiciels certifiés doivent agir pour l’intérêt de leur client et de leur employeur tout en respectant l’intérêt public</a:t>
            </a:r>
          </a:p>
          <a:p>
            <a:pPr eaLnBrk="1" hangingPunct="1"/>
            <a:r>
              <a:rPr lang="fr-FR" dirty="0"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dirty="0"/>
              <a:t>JUGEMENT – les testeurs de logiciels certifiés doivent conserver leur intégrité et leur indépendance dans leur jugement professionnel</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56B38492-27A9-4C7C-9703-ABAFB404CB91}"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1.6 Code d’éthique</a:t>
            </a:r>
          </a:p>
        </p:txBody>
      </p:sp>
      <p:sp>
        <p:nvSpPr>
          <p:cNvPr id="47106" name="Content Placeholder 2"/>
          <p:cNvSpPr>
            <a:spLocks noGrp="1"/>
          </p:cNvSpPr>
          <p:nvPr>
            <p:ph idx="1"/>
          </p:nvPr>
        </p:nvSpPr>
        <p:spPr/>
        <p:txBody>
          <a:bodyPr/>
          <a:lstStyle/>
          <a:p>
            <a:pPr eaLnBrk="1" hangingPunct="1"/>
            <a:r>
              <a:rPr lang="fr-FR" dirty="0" smtClean="0"/>
              <a:t>GESTION – les chefs de projet de test de logiciels certifiés et les responsables doivent respecter et promouvoir une approche morale dans la gestion de projets de test de logiciels</a:t>
            </a:r>
          </a:p>
          <a:p>
            <a:pPr eaLnBrk="1" hangingPunct="1"/>
            <a:r>
              <a:rPr lang="fr-FR" dirty="0" smtClean="0"/>
              <a:t>PROFESSION – les testeurs de logiciels certifiés doivent mettre en avant l’intégrité et la réputation du métier en cohérence avec l’intérêt public</a:t>
            </a:r>
          </a:p>
          <a:p>
            <a:pPr eaLnBrk="1" hangingPunct="1"/>
            <a:r>
              <a:rPr lang="fr-FR" dirty="0" smtClean="0"/>
              <a:t>COLLEGUES – les testeurs de logiciels certifiés doivent être loyaux, aider leurs collègues, et promouvoir le partenariat avec les développeurs de logiciels</a:t>
            </a:r>
          </a:p>
          <a:p>
            <a:pPr eaLnBrk="1" hangingPunct="1"/>
            <a:r>
              <a:rPr lang="fr-FR" dirty="0"/>
              <a:t>PERSONNELLEMENT – les testeurs de logiciels certifiés doivent participer en permanence à de la formation pour leur métier et doivent promouvoir une approche morale concernant sa pratique.</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011643B-92BC-45D5-8869-10FF0E2B8BB1}"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FF09CE00-5DBD-4487-BF7C-7CFD12AF6B99}" type="slidenum">
              <a:rPr lang="en-US">
                <a:solidFill>
                  <a:srgbClr val="898989"/>
                </a:solidFill>
                <a:latin typeface="Arial" charset="0"/>
              </a:rPr>
              <a:pPr>
                <a:defRPr/>
              </a:pPr>
              <a:t>38</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smtClean="0"/>
              <a:t>Agenda</a:t>
            </a:r>
          </a:p>
        </p:txBody>
      </p:sp>
      <p:sp>
        <p:nvSpPr>
          <p:cNvPr id="12290" name="Content Placeholder 2"/>
          <p:cNvSpPr>
            <a:spLocks noGrp="1"/>
          </p:cNvSpPr>
          <p:nvPr>
            <p:ph idx="1"/>
          </p:nvPr>
        </p:nvSpPr>
        <p:spPr/>
        <p:txBody>
          <a:bodyPr/>
          <a:lstStyle/>
          <a:p>
            <a:pPr eaLnBrk="1" hangingPunct="1"/>
            <a:r>
              <a:rPr lang="pt-BR" dirty="0" smtClean="0"/>
              <a:t>Chapitre 1 : Fondamentaux de tests</a:t>
            </a:r>
          </a:p>
          <a:p>
            <a:pPr eaLnBrk="1" hangingPunct="1"/>
            <a:r>
              <a:rPr lang="pt-BR" dirty="0" smtClean="0"/>
              <a:t>Chapitre 2 : </a:t>
            </a:r>
            <a:r>
              <a:rPr lang="fr-FR" dirty="0" smtClean="0"/>
              <a:t>Tester Pendant le Cycle de Vie Logiciel</a:t>
            </a:r>
          </a:p>
          <a:p>
            <a:pPr eaLnBrk="1" hangingPunct="1"/>
            <a:r>
              <a:rPr lang="fr-FR" dirty="0" smtClean="0"/>
              <a:t>Chapitre 3 : Techniques Statiques</a:t>
            </a:r>
          </a:p>
          <a:p>
            <a:pPr eaLnBrk="1" hangingPunct="1"/>
            <a:r>
              <a:rPr lang="fr-FR" dirty="0" smtClean="0"/>
              <a:t>Chapitre 4 : Techniques de Conception de tests</a:t>
            </a:r>
          </a:p>
          <a:p>
            <a:pPr eaLnBrk="1" hangingPunct="1"/>
            <a:r>
              <a:rPr lang="fr-FR" dirty="0" smtClean="0"/>
              <a:t>Chapitre 5 : Gestion des tests</a:t>
            </a:r>
          </a:p>
          <a:p>
            <a:pPr eaLnBrk="1" hangingPunct="1"/>
            <a:r>
              <a:rPr lang="fr-FR" dirty="0" smtClean="0"/>
              <a:t>Chapitre 6: Outil de support de tests</a:t>
            </a:r>
          </a:p>
          <a:p>
            <a:pPr eaLnBrk="1" hangingPunct="1"/>
            <a:r>
              <a:rPr lang="fr-FR" dirty="0" smtClean="0"/>
              <a:t>Test </a:t>
            </a:r>
          </a:p>
          <a:p>
            <a:pPr eaLnBrk="1" hangingPunct="1"/>
            <a:endParaRPr lang="fr-FR" dirty="0" smtClean="0"/>
          </a:p>
          <a:p>
            <a:pPr eaLnBrk="1" hangingPunct="1"/>
            <a:endParaRPr lang="pt-BR" dirty="0" smtClean="0"/>
          </a:p>
        </p:txBody>
      </p:sp>
      <p:sp>
        <p:nvSpPr>
          <p:cNvPr id="4" name="Slide Number Placeholder 3"/>
          <p:cNvSpPr>
            <a:spLocks noGrp="1"/>
          </p:cNvSpPr>
          <p:nvPr>
            <p:ph type="sldNum" sz="quarter" idx="10"/>
          </p:nvPr>
        </p:nvSpPr>
        <p:spPr/>
        <p:txBody>
          <a:bodyPr/>
          <a:lstStyle/>
          <a:p>
            <a:pPr>
              <a:defRPr/>
            </a:pPr>
            <a:fld id="{ADF9BAA1-20DC-408D-8242-64EAD5A1C7CD}"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409575" y="265113"/>
            <a:ext cx="8388350" cy="541337"/>
          </a:xfrm>
        </p:spPr>
        <p:txBody>
          <a:bodyPr/>
          <a:lstStyle/>
          <a:p>
            <a:r>
              <a:rPr lang="fr-FR" smtClean="0"/>
              <a:t>2.1 Modèle en cascade</a:t>
            </a:r>
          </a:p>
        </p:txBody>
      </p:sp>
      <p:sp>
        <p:nvSpPr>
          <p:cNvPr id="51202"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1203"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1204"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1205"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1206"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1207"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1208"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1209"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1217"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a:lstStyle/>
          <a:p>
            <a:r>
              <a:rPr lang="fr-FR" smtClean="0"/>
              <a:t>2.1 Modèle en cascade</a:t>
            </a:r>
          </a:p>
        </p:txBody>
      </p:sp>
      <p:sp>
        <p:nvSpPr>
          <p:cNvPr id="52226"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2227"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F3E102BD-8D6E-4363-9397-128EE33FA2D4}" type="slidenum">
              <a:rPr lang="en-US">
                <a:solidFill>
                  <a:srgbClr val="898989"/>
                </a:solidFill>
                <a:latin typeface="Arial" charset="0"/>
              </a:rPr>
              <a:pPr>
                <a:defRPr/>
              </a:pPr>
              <a:t>42</a:t>
            </a:fld>
            <a:endParaRPr lang="en-US">
              <a:solidFill>
                <a:srgbClr val="898989"/>
              </a:solidFill>
              <a:latin typeface="Arial" charset="0"/>
            </a:endParaRPr>
          </a:p>
        </p:txBody>
      </p:sp>
      <p:pic>
        <p:nvPicPr>
          <p:cNvPr id="53251"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fr-FR" smtClean="0"/>
              <a:t>2.1 Modèles de Développement Logiciel</a:t>
            </a:r>
          </a:p>
        </p:txBody>
      </p:sp>
      <p:sp>
        <p:nvSpPr>
          <p:cNvPr id="55298"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F35FDE28-FA02-40D8-A13B-80FACA8E4B5B}" type="slidenum">
              <a:rPr lang="en-US">
                <a:solidFill>
                  <a:srgbClr val="898989"/>
                </a:solidFill>
                <a:latin typeface="Arial" charset="0"/>
              </a:rPr>
              <a:pPr>
                <a:defRPr/>
              </a:pPr>
              <a:t>43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Modèles de Développement Logiciel</a:t>
            </a:r>
          </a:p>
        </p:txBody>
      </p:sp>
      <p:sp>
        <p:nvSpPr>
          <p:cNvPr id="57346" name="Content Placeholder 2"/>
          <p:cNvSpPr>
            <a:spLocks noGrp="1"/>
          </p:cNvSpPr>
          <p:nvPr>
            <p:ph idx="1"/>
          </p:nvPr>
        </p:nvSpPr>
        <p:spPr/>
        <p:txBody>
          <a:bodyPr/>
          <a:lstStyle/>
          <a:p>
            <a:pPr eaLnBrk="1" hangingPunct="1"/>
            <a:r>
              <a:rPr lang="fr-FR" b="1" u="sng" dirty="0"/>
              <a:t>Tester au sein d’un modèle de cycle de vie :</a:t>
            </a:r>
            <a:endParaRPr lang="fr-FR" u="sng" dirty="0"/>
          </a:p>
          <a:p>
            <a:pPr lvl="1" eaLnBrk="1" hangingPunct="1"/>
            <a:r>
              <a:rPr lang="fr-FR" dirty="0"/>
              <a:t>A chaque activité de développement, correspond une activité de test et des objectifs de test.</a:t>
            </a:r>
          </a:p>
          <a:p>
            <a:pPr lvl="1" eaLnBrk="1" hangingPunct="1"/>
            <a:r>
              <a:rPr lang="fr-FR" dirty="0"/>
              <a:t>L’analyse et la conception des tests pour un niveau de test devraient commencer pendant l’activité correspondante de développement.</a:t>
            </a:r>
          </a:p>
          <a:p>
            <a:pPr lvl="1" eaLnBrk="1" hangingPunct="1"/>
            <a:r>
              <a:rPr lang="fr-FR" dirty="0" smtClean="0"/>
              <a:t>Les testeurs doivent être impliqués dans la revue des documents aussi tôt que des brouillons sont disponibles dans le cycle de développement.</a:t>
            </a:r>
          </a:p>
          <a:p>
            <a:pPr lvl="1" eaLnBrk="1" hangingPunct="1"/>
            <a:r>
              <a:rPr lang="fr-FR" dirty="0" smtClean="0"/>
              <a:t>Les niveaux de tests peuvent être combinés ou réorganisés selon la nature du projet ou de l’architecture du système.</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B65D7C3F-1804-40C1-A8E6-62DD21C2D2E1}"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fr-FR" smtClean="0"/>
              <a:t>2.1 Modèles de Développement Logiciel</a:t>
            </a:r>
          </a:p>
        </p:txBody>
      </p:sp>
      <p:sp>
        <p:nvSpPr>
          <p:cNvPr id="56322" name="Content Placeholder 2"/>
          <p:cNvSpPr>
            <a:spLocks noGrp="1"/>
          </p:cNvSpPr>
          <p:nvPr>
            <p:ph idx="1"/>
          </p:nvPr>
        </p:nvSpPr>
        <p:spPr/>
        <p:txBody>
          <a:bodyPr/>
          <a:lstStyle/>
          <a:p>
            <a:pPr eaLnBrk="1" hangingPunct="1"/>
            <a:r>
              <a:rPr lang="fr-FR" b="1" u="sng" dirty="0" smtClean="0"/>
              <a:t>Modèle de développement itératif :</a:t>
            </a:r>
            <a:endParaRPr lang="fr-FR" u="sng" dirty="0" smtClean="0"/>
          </a:p>
          <a:p>
            <a:pPr lvl="1" eaLnBrk="1" hangingPunct="1"/>
            <a:r>
              <a:rPr lang="fr-FR" dirty="0" smtClean="0"/>
              <a:t>Le mode de développement itératif est une succession d’activités exécutées comme une série de  petits développements: exigences, conception, construction et tests d’un système </a:t>
            </a:r>
            <a:r>
              <a:rPr lang="fr-FR" dirty="0" err="1" smtClean="0"/>
              <a:t>exple</a:t>
            </a:r>
            <a:r>
              <a:rPr lang="fr-FR" dirty="0" smtClean="0"/>
              <a:t> : RAD, RUP, méthodologies agiles.</a:t>
            </a:r>
          </a:p>
          <a:p>
            <a:pPr lvl="1" eaLnBrk="1" hangingPunct="1"/>
            <a:r>
              <a:rPr lang="fr-FR" dirty="0" smtClean="0"/>
              <a:t>Le système logiciel résultant d’une itération est appelé incrément.</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7F23ECEA-7749-411E-BFC8-8E5081A81308}"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665D583D-B158-415C-8A9A-868A0B014C2F}" type="slidenum">
              <a:rPr lang="en-US"/>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fr-FR" smtClean="0"/>
              <a:t>2.2 Niveaux de Tests </a:t>
            </a:r>
          </a:p>
        </p:txBody>
      </p:sp>
      <p:sp>
        <p:nvSpPr>
          <p:cNvPr id="59394"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B1FF6D14-1A42-43ED-89B5-91D13712D701}"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2.2 Niveaux de Tests</a:t>
            </a:r>
          </a:p>
        </p:txBody>
      </p:sp>
      <p:sp>
        <p:nvSpPr>
          <p:cNvPr id="60418" name="Content Placeholder 2"/>
          <p:cNvSpPr>
            <a:spLocks noGrp="1"/>
          </p:cNvSpPr>
          <p:nvPr>
            <p:ph idx="1"/>
          </p:nvPr>
        </p:nvSpPr>
        <p:spPr/>
        <p:txBody>
          <a:bodyPr/>
          <a:lstStyle/>
          <a:p>
            <a:pPr lvl="1" eaLnBrk="1" hangingPunct="1"/>
            <a:r>
              <a:rPr lang="fr-FR" dirty="0" smtClean="0"/>
              <a:t>Les cas de test sont dérivés des livrables tels que les spécifications des composants (spécifications détaillées), la conception du logiciel ou le modèle de données.</a:t>
            </a:r>
          </a:p>
          <a:p>
            <a:pPr lvl="1" eaLnBrk="1" hangingPunct="1"/>
            <a:r>
              <a:rPr lang="fr-FR" dirty="0" smtClean="0"/>
              <a:t>Ils sont faits dans un environnement de </a:t>
            </a:r>
            <a:r>
              <a:rPr lang="fr-FR" b="1" dirty="0" smtClean="0"/>
              <a:t>développement.</a:t>
            </a:r>
            <a:endParaRPr lang="fr-FR" dirty="0" smtClean="0"/>
          </a:p>
          <a:p>
            <a:pPr lvl="1" eaLnBrk="1" hangingPunct="1"/>
            <a:r>
              <a:rPr lang="fr-FR" dirty="0" smtClean="0"/>
              <a:t>Préparer et automatiser les cas de tests unitaires avant le développement s’appelle tester d’abord.</a:t>
            </a:r>
          </a:p>
          <a:p>
            <a:pPr eaLnBrk="1" hangingPunct="1"/>
            <a:r>
              <a:rPr lang="fr-FR" b="1" u="sng" dirty="0" smtClean="0"/>
              <a:t>Tests d’intégration :</a:t>
            </a:r>
          </a:p>
          <a:p>
            <a:pPr lvl="1" eaLnBrk="1" hangingPunct="1"/>
            <a:r>
              <a:rPr lang="fr-FR" dirty="0" smtClean="0"/>
              <a:t>Test d’intégration des composants teste les interactions entre les composants logiciels (fait après test de composant)</a:t>
            </a:r>
          </a:p>
          <a:p>
            <a:pPr lvl="1" eaLnBrk="1" hangingPunct="1"/>
            <a:r>
              <a:rPr lang="fr-FR" dirty="0" smtClean="0"/>
              <a:t>Test d’intégration système teste  l’</a:t>
            </a:r>
            <a:r>
              <a:rPr lang="fr-FR" dirty="0" err="1" smtClean="0"/>
              <a:t>intéraction</a:t>
            </a:r>
            <a:r>
              <a:rPr lang="fr-FR" dirty="0" smtClean="0"/>
              <a:t> entre les différents systèmes (fait après test système)</a:t>
            </a:r>
          </a:p>
        </p:txBody>
      </p:sp>
      <p:sp>
        <p:nvSpPr>
          <p:cNvPr id="4" name="Slide Number Placeholder 3"/>
          <p:cNvSpPr>
            <a:spLocks noGrp="1"/>
          </p:cNvSpPr>
          <p:nvPr>
            <p:ph type="sldNum" sz="quarter" idx="10"/>
          </p:nvPr>
        </p:nvSpPr>
        <p:spPr/>
        <p:txBody>
          <a:bodyPr/>
          <a:lstStyle/>
          <a:p>
            <a:pPr>
              <a:defRPr/>
            </a:pPr>
            <a:fld id="{184FE072-663D-4FF4-9C03-29A9C1687B11}"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9218DF0D-2AF0-47B1-8222-F68A087494BC}"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fr-FR" smtClean="0"/>
              <a:t>2.2 Niveaux de Tests</a:t>
            </a:r>
          </a:p>
        </p:txBody>
      </p:sp>
      <p:sp>
        <p:nvSpPr>
          <p:cNvPr id="61442" name="Content Placeholder 2"/>
          <p:cNvSpPr>
            <a:spLocks noGrp="1"/>
          </p:cNvSpPr>
          <p:nvPr>
            <p:ph idx="1"/>
          </p:nvPr>
        </p:nvSpPr>
        <p:spPr/>
        <p:txBody>
          <a:bodyPr/>
          <a:lstStyle/>
          <a:p>
            <a:pPr lvl="1" eaLnBrk="1" hangingPunct="1"/>
            <a:r>
              <a:rPr lang="fr-FR" dirty="0"/>
              <a:t>Les tests d’intégration testent les interfaces entre les composants, les interactions entre différentes  parties d’un système comme par exemple le système d’exploitation, le système de fichiers, le matériel ou les interfaces entre les </a:t>
            </a:r>
            <a:r>
              <a:rPr lang="fr-FR" dirty="0" smtClean="0"/>
              <a:t>systèmes</a:t>
            </a:r>
          </a:p>
          <a:p>
            <a:pPr lvl="1" eaLnBrk="1" hangingPunct="1"/>
            <a:r>
              <a:rPr lang="fr-FR" dirty="0" smtClean="0"/>
              <a:t>Des stratégies d’intégration systématique peuvent être basées sur l’architecture des systèmes (telles que top-down ou </a:t>
            </a:r>
            <a:r>
              <a:rPr lang="fr-FR" dirty="0" err="1" smtClean="0"/>
              <a:t>bottom</a:t>
            </a:r>
            <a:r>
              <a:rPr lang="fr-FR" dirty="0" smtClean="0"/>
              <a:t>-up), les tâches fonctionnelles, les séquences d’exécution de transactions, ou d’autres aspects du système ou du composant. </a:t>
            </a:r>
          </a:p>
          <a:p>
            <a:pPr lvl="1" eaLnBrk="1" hangingPunct="1"/>
            <a:r>
              <a:rPr lang="fr-FR" dirty="0" smtClean="0"/>
              <a:t>Afin d’isoler facilement les fautes, et détecter les défauts au plus tôt, l’intégration devrait normalement être incrémentale plutôt qu’être effectuée en une fois (“</a:t>
            </a:r>
            <a:r>
              <a:rPr lang="fr-FR" dirty="0" err="1" smtClean="0"/>
              <a:t>big</a:t>
            </a:r>
            <a:r>
              <a:rPr lang="fr-FR" dirty="0" smtClean="0"/>
              <a:t> bang”)</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43CB7198-9144-49FA-A09A-6D0F8461478D}"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r>
              <a:rPr lang="fr-FR" b="1" u="sng" dirty="0" smtClean="0"/>
              <a:t>Tests système :</a:t>
            </a:r>
            <a:endParaRPr lang="fr-FR" u="sng" dirty="0" smtClean="0"/>
          </a:p>
          <a:p>
            <a:pPr lvl="1" eaLnBrk="1" hangingPunct="1"/>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None/>
            </a:pPr>
            <a:endParaRPr lang="fr-FR"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C6B097D-A61F-476B-8555-2E05C0D35CA6}"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a:t>
            </a:r>
          </a:p>
        </p:txBody>
      </p:sp>
      <p:sp>
        <p:nvSpPr>
          <p:cNvPr id="63490" name="Content Placeholder 2"/>
          <p:cNvSpPr>
            <a:spLocks noGrp="1"/>
          </p:cNvSpPr>
          <p:nvPr>
            <p:ph idx="1"/>
          </p:nvPr>
        </p:nvSpPr>
        <p:spPr/>
        <p:txBody>
          <a:bodyPr/>
          <a:lstStyle/>
          <a:p>
            <a:pPr eaLnBrk="1" hangingPunct="1"/>
            <a:r>
              <a:rPr lang="fr-FR" b="1" u="sng" dirty="0" smtClean="0"/>
              <a:t>Tests d’acceptation :</a:t>
            </a:r>
            <a:endParaRPr lang="fr-FR" u="sng" dirty="0" smtClean="0"/>
          </a:p>
          <a:p>
            <a:pPr lvl="1" eaLnBrk="1" hangingPunct="1"/>
            <a:r>
              <a:rPr lang="fr-FR" dirty="0" smtClean="0"/>
              <a:t>C’est la responsabilité du client finale ou the user finaux du systèmes</a:t>
            </a:r>
          </a:p>
          <a:p>
            <a:pPr lvl="1" eaLnBrk="1" hangingPunct="1"/>
            <a:r>
              <a:rPr lang="fr-FR" dirty="0" smtClean="0"/>
              <a:t>L’objectif est d’établir un  niveau de confiance par rapport au logiciel</a:t>
            </a:r>
          </a:p>
          <a:p>
            <a:pPr lvl="1" eaLnBrk="1" hangingPunct="1"/>
            <a:r>
              <a:rPr lang="fr-FR" dirty="0" smtClean="0"/>
              <a:t>La recherche d’anomalies n’est pas l’objectif principal des tests d’acceptation. </a:t>
            </a:r>
          </a:p>
          <a:p>
            <a:pPr lvl="1" eaLnBrk="1" hangingPunct="1"/>
            <a:r>
              <a:rPr lang="fr-FR" dirty="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dirty="0" smtClean="0"/>
          </a:p>
        </p:txBody>
      </p:sp>
      <p:sp>
        <p:nvSpPr>
          <p:cNvPr id="4" name="Slide Number Placeholder 3"/>
          <p:cNvSpPr>
            <a:spLocks noGrp="1"/>
          </p:cNvSpPr>
          <p:nvPr>
            <p:ph type="sldNum" sz="quarter" idx="10"/>
          </p:nvPr>
        </p:nvSpPr>
        <p:spPr/>
        <p:txBody>
          <a:bodyPr/>
          <a:lstStyle/>
          <a:p>
            <a:pPr>
              <a:defRPr/>
            </a:pPr>
            <a:fld id="{C27C75C1-F8C6-4C64-8A42-9660C0CC0291}"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a:t>Tests d’acceptation contractuelle et </a:t>
            </a:r>
            <a:r>
              <a:rPr lang="fr-FR" i="1" u="sng" dirty="0" smtClean="0"/>
              <a:t>réglementaire</a:t>
            </a:r>
            <a:endParaRPr lang="fr-FR" dirty="0" smtClean="0"/>
          </a:p>
        </p:txBody>
      </p:sp>
      <p:sp>
        <p:nvSpPr>
          <p:cNvPr id="4" name="Slide Number Placeholder 3"/>
          <p:cNvSpPr>
            <a:spLocks noGrp="1"/>
          </p:cNvSpPr>
          <p:nvPr>
            <p:ph type="sldNum" sz="quarter" idx="10"/>
          </p:nvPr>
        </p:nvSpPr>
        <p:spPr/>
        <p:txBody>
          <a:bodyPr/>
          <a:lstStyle/>
          <a:p>
            <a:pPr>
              <a:defRPr/>
            </a:pPr>
            <a:fld id="{9ADC6C92-4A31-4C85-A709-766C16510144}"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7B9AAC7A-B625-47EA-98C3-2D4B3094C585}"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dirty="0"/>
              <a:t>2.3 Types de Tests</a:t>
            </a:r>
            <a:endParaRPr lang="fr-FR"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0998113"/>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665D583D-B158-415C-8A9A-868A0B014C2F}" type="slidenum">
              <a:rPr lang="en-US"/>
              <a:pPr>
                <a:defRPr/>
              </a:pPr>
              <a:t>55</a:t>
            </a:fld>
            <a:endParaRPr lang="en-US" dirty="0"/>
          </a:p>
        </p:txBody>
      </p:sp>
    </p:spTree>
    <p:extLst>
      <p:ext uri="{BB962C8B-B14F-4D97-AF65-F5344CB8AC3E}">
        <p14:creationId xmlns:p14="http://schemas.microsoft.com/office/powerpoint/2010/main" val="12580180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dirty="0" smtClean="0"/>
              <a:t>2.3 Types de Tests</a:t>
            </a:r>
          </a:p>
        </p:txBody>
      </p:sp>
      <p:sp>
        <p:nvSpPr>
          <p:cNvPr id="66562" name="Content Placeholder 2"/>
          <p:cNvSpPr>
            <a:spLocks noGrp="1"/>
          </p:cNvSpPr>
          <p:nvPr>
            <p:ph idx="1"/>
          </p:nvPr>
        </p:nvSpPr>
        <p:spPr/>
        <p:txBody>
          <a:bodyPr/>
          <a:lstStyle/>
          <a:p>
            <a:pPr eaLnBrk="1" hangingPunct="1"/>
            <a:r>
              <a:rPr lang="fr-FR" b="1" u="sng" smtClean="0"/>
              <a:t>Les Tests Fonctionnels :</a:t>
            </a:r>
            <a:endParaRPr lang="fr-FR" u="sng" smtClean="0"/>
          </a:p>
          <a:p>
            <a:pPr lvl="1" eaLnBrk="1" hangingPunct="1"/>
            <a:r>
              <a:rPr lang="fr-FR" smtClean="0"/>
              <a:t>Les tests fonctionnels concernent le comportement extérieur du logiciel (tests boîte noire) et peuvent être exécutés à tous les niveaux de tests.</a:t>
            </a:r>
          </a:p>
          <a:p>
            <a:pPr lvl="1" eaLnBrk="1" hangingPunct="1"/>
            <a:r>
              <a:rPr lang="fr-FR" smtClean="0"/>
              <a:t>Un type de test fonctionnel, le test de </a:t>
            </a:r>
            <a:r>
              <a:rPr lang="fr-FR" b="1" smtClean="0"/>
              <a:t>sécurité</a:t>
            </a:r>
            <a:r>
              <a:rPr lang="fr-FR" smtClean="0"/>
              <a:t>, examine les fonctions (p.ex. pare-feu) liées à la  détection de menaces, comme des virus, provenant de tiers malveillants. Un autre type de test  fonctionnel, le test d’</a:t>
            </a:r>
            <a:r>
              <a:rPr lang="fr-FR" b="1" smtClean="0"/>
              <a:t>interopérabilité</a:t>
            </a:r>
            <a:r>
              <a:rPr lang="fr-FR" smtClean="0"/>
              <a:t>, évalue la capacité du logiciel à interagir avec un ou plusieurs  composants ou systèmes spécifiés.</a:t>
            </a:r>
          </a:p>
          <a:p>
            <a:pPr eaLnBrk="1" hangingPunct="1"/>
            <a:r>
              <a:rPr lang="fr-FR" b="1" u="sng" smtClean="0"/>
              <a:t>Tests Non-Fonctionnels :</a:t>
            </a:r>
            <a:endParaRPr lang="fr-FR" u="sng" smtClean="0"/>
          </a:p>
          <a:p>
            <a:pPr lvl="1" eaLnBrk="1" hangingPunct="1"/>
            <a:r>
              <a:rPr lang="fr-FR" smtClean="0"/>
              <a:t>Les tests non-fonctionnels incluent, mais pas uniquement, les tests de </a:t>
            </a:r>
            <a:r>
              <a:rPr lang="fr-FR" b="1" smtClean="0"/>
              <a:t>performances</a:t>
            </a:r>
            <a:r>
              <a:rPr lang="fr-FR" smtClean="0"/>
              <a:t>, tests de  </a:t>
            </a:r>
            <a:r>
              <a:rPr lang="fr-FR" b="1" smtClean="0"/>
              <a:t>charge </a:t>
            </a:r>
            <a:r>
              <a:rPr lang="fr-FR" smtClean="0"/>
              <a:t>(grand nombre d’utilisateurs), tests de </a:t>
            </a:r>
            <a:r>
              <a:rPr lang="fr-FR" b="1" smtClean="0"/>
              <a:t>stress</a:t>
            </a:r>
            <a:r>
              <a:rPr lang="fr-FR" smtClean="0"/>
              <a:t>, tests </a:t>
            </a:r>
            <a:r>
              <a:rPr lang="fr-FR" b="1" smtClean="0"/>
              <a:t>d’utilisabilité</a:t>
            </a:r>
            <a:r>
              <a:rPr lang="fr-FR" smtClean="0"/>
              <a:t>, tests de </a:t>
            </a:r>
            <a:r>
              <a:rPr lang="fr-FR" b="1" smtClean="0"/>
              <a:t>maintenabilité</a:t>
            </a:r>
            <a:r>
              <a:rPr lang="fr-FR" smtClean="0"/>
              <a:t>, tests de </a:t>
            </a:r>
            <a:r>
              <a:rPr lang="fr-FR" b="1" smtClean="0"/>
              <a:t>fiabilité</a:t>
            </a:r>
            <a:r>
              <a:rPr lang="fr-FR" smtClean="0"/>
              <a:t> et les tests de  </a:t>
            </a:r>
            <a:r>
              <a:rPr lang="fr-FR" b="1" smtClean="0"/>
              <a:t>portabilité</a:t>
            </a:r>
            <a:r>
              <a:rPr lang="fr-FR" smtClean="0"/>
              <a:t>. </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0EF89609-EB07-474F-BD8B-222CD6FD8A30}"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2.3 Types de Tests</a:t>
            </a:r>
          </a:p>
        </p:txBody>
      </p:sp>
      <p:sp>
        <p:nvSpPr>
          <p:cNvPr id="67586" name="Content Placeholder 2"/>
          <p:cNvSpPr>
            <a:spLocks noGrp="1"/>
          </p:cNvSpPr>
          <p:nvPr>
            <p:ph idx="1"/>
          </p:nvPr>
        </p:nvSpPr>
        <p:spPr>
          <a:xfrm>
            <a:off x="381000" y="1008062"/>
            <a:ext cx="8493125" cy="5392737"/>
          </a:xfrm>
        </p:spPr>
        <p:txBody>
          <a:bodyPr/>
          <a:lstStyle/>
          <a:p>
            <a:pPr lvl="1" eaLnBrk="1" hangingPunct="1"/>
            <a:r>
              <a:rPr lang="fr-FR" dirty="0" smtClean="0"/>
              <a:t>Ces tests évaluent “</a:t>
            </a:r>
            <a:r>
              <a:rPr lang="fr-FR" u="sng" dirty="0" smtClean="0"/>
              <a:t>comment” le système fonctionne</a:t>
            </a:r>
            <a:endParaRPr lang="fr-FR" dirty="0" smtClean="0"/>
          </a:p>
          <a:p>
            <a:pPr lvl="1" eaLnBrk="1" hangingPunct="1"/>
            <a:r>
              <a:rPr lang="fr-FR" dirty="0" smtClean="0"/>
              <a:t>Les tests non fonctionnels concernent l’aspect extérieur du logiciel et la plupart du  temps utilisent les techniques de conception de tests boîte noire. </a:t>
            </a:r>
          </a:p>
          <a:p>
            <a:pPr lvl="1" eaLnBrk="1" hangingPunct="1"/>
            <a:r>
              <a:rPr lang="fr-FR" dirty="0" smtClean="0"/>
              <a:t>Ces tests peuvent être référencés dans un modèle qualité tel que celui défini par l’ISO9126 Ingénierie Logicielle – Qualité des Produits Logiciels. </a:t>
            </a:r>
          </a:p>
          <a:p>
            <a:pPr lvl="1" eaLnBrk="1" hangingPunct="1"/>
            <a:r>
              <a:rPr lang="fr-FR" dirty="0" smtClean="0"/>
              <a:t>Les tests non-fonctionnels peuvent être effectués à </a:t>
            </a:r>
            <a:r>
              <a:rPr lang="fr-FR" b="1" dirty="0" smtClean="0"/>
              <a:t>tous les niveaux de tests</a:t>
            </a:r>
            <a:r>
              <a:rPr lang="fr-FR" dirty="0" smtClean="0"/>
              <a:t>. Le terme de tests  non-fonctionnels décrit les tests requis pour </a:t>
            </a:r>
            <a:r>
              <a:rPr lang="fr-FR" b="1" dirty="0" smtClean="0"/>
              <a:t>mesurer</a:t>
            </a:r>
            <a:r>
              <a:rPr lang="fr-FR" dirty="0" smtClean="0"/>
              <a:t> les caractéristiques des systèmes et logiciels.</a:t>
            </a:r>
          </a:p>
          <a:p>
            <a:pPr lvl="1" eaLnBrk="1" hangingPunct="1"/>
            <a:r>
              <a:rPr lang="fr-FR" dirty="0" smtClean="0"/>
              <a:t>Les tests non-fonctionnels peuvent être effectués à </a:t>
            </a:r>
            <a:r>
              <a:rPr lang="fr-FR" b="1" dirty="0" smtClean="0"/>
              <a:t>tous les niveaux de tests</a:t>
            </a:r>
            <a:r>
              <a:rPr lang="fr-FR" dirty="0" smtClean="0"/>
              <a:t>. Le terme de tests  non-fonctionnels décrit les tests requis pour </a:t>
            </a:r>
            <a:r>
              <a:rPr lang="fr-FR" b="1" dirty="0" smtClean="0"/>
              <a:t>mesurer</a:t>
            </a:r>
            <a:r>
              <a:rPr lang="fr-FR" dirty="0" smtClean="0"/>
              <a:t> les caractéristiques des systèmes et logiciels.</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1DB70827-8EE9-4A42-B0EE-4F1719029EDF}"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2.3 Types de Tests</a:t>
            </a:r>
          </a:p>
        </p:txBody>
      </p:sp>
      <p:sp>
        <p:nvSpPr>
          <p:cNvPr id="68610"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7E88ED82-26CB-49E0-A1F3-12C6E6AE99A9}"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sp>
        <p:nvSpPr>
          <p:cNvPr id="69634"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7B2A3CD-0495-4B3E-8B8F-03D7F648CBA5}"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4338"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4BF8849D-2485-4EEE-81F2-9DB8D7F6E6F0}" type="slidenum">
              <a:rPr lang="en-US"/>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dirty="0" smtClean="0"/>
              <a:t>2.4 </a:t>
            </a:r>
            <a:r>
              <a:rPr lang="fr-FR" dirty="0"/>
              <a:t>Tests de Maintenance</a:t>
            </a:r>
            <a:endParaRPr lang="fr-FR" dirty="0" smtClean="0"/>
          </a:p>
        </p:txBody>
      </p:sp>
      <p:sp>
        <p:nvSpPr>
          <p:cNvPr id="70658" name="Content Placeholder 2"/>
          <p:cNvSpPr>
            <a:spLocks noGrp="1"/>
          </p:cNvSpPr>
          <p:nvPr>
            <p:ph idx="1"/>
          </p:nvPr>
        </p:nvSpPr>
        <p:spPr/>
        <p:txBody>
          <a:bodyPr/>
          <a:lstStyle/>
          <a:p>
            <a:pPr lvl="1" eaLnBrk="1" hangingPunct="1"/>
            <a:endParaRPr lang="fr-FR" dirty="0" smtClean="0"/>
          </a:p>
          <a:p>
            <a:pPr lvl="1" eaLnBrk="1" hangingPunct="1"/>
            <a:r>
              <a:rPr lang="fr-FR" dirty="0" smtClean="0"/>
              <a:t>Les tests de maintenance sont effectués sur un système opérationnel existant et sont déclenchés par des modifications, migrations ou suppression de logiciels ou de systèmes.</a:t>
            </a:r>
          </a:p>
          <a:p>
            <a:pPr lvl="1" eaLnBrk="1" hangingPunct="1"/>
            <a:r>
              <a:rPr lang="fr-FR" dirty="0" smtClean="0"/>
              <a:t>Les modifications incluent les changements </a:t>
            </a:r>
            <a:r>
              <a:rPr lang="fr-FR" dirty="0" err="1" smtClean="0"/>
              <a:t>dûs</a:t>
            </a:r>
            <a:r>
              <a:rPr lang="fr-FR" dirty="0" smtClean="0"/>
              <a:t>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dirty="0" smtClean="0"/>
              <a:t>Selon le changement, les tests de maintenance peuvent être effectués à chacun ou à tous les niveaux de tests et pour certains ou tous les types de tests (selon l’analyse d’impact)</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CCC48ACC-D815-4DEA-818F-0D15624D523B}"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B48F4AE6-75D0-42E8-95C2-EEF83CF0A9BB}" type="slidenum">
              <a:rPr lang="en-US">
                <a:solidFill>
                  <a:srgbClr val="898989"/>
                </a:solidFill>
                <a:latin typeface="Arial" charset="0"/>
              </a:rPr>
              <a:pPr>
                <a:defRPr/>
              </a:pPr>
              <a:t>61</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z="2400" dirty="0"/>
              <a:t>3.1 Techniques statiques et processus de test</a:t>
            </a: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953047429"/>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F00AB050-BAF6-4BCF-A0F3-1556DFF0C585}" type="slidenum">
              <a:rPr lang="en-US"/>
              <a:pPr>
                <a:defRPr/>
              </a:pPr>
              <a:t>62</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6388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2706"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F00AB050-BAF6-4BCF-A0F3-1556DFF0C585}"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74754"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lvl="1"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69C3C606-AE05-4F2D-9717-F6B9E2656672}"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76802"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lvl="1" eaLnBrk="1" hangingPunct="1"/>
            <a:r>
              <a:rPr lang="fr-FR" sz="1600" smtClean="0"/>
              <a:t>Examen/évaluation et enregistrement pendant toutes les réunions physiques ou enregistrement de toutes les communications électroniques.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66CB7EB0-A7B4-45C3-8E87-0580982906DF}"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78850"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66312FF0-11AE-4827-BCA5-C352BB9E219D}"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0898" name="Content Placeholder 2"/>
          <p:cNvSpPr>
            <a:spLocks noGrp="1"/>
          </p:cNvSpPr>
          <p:nvPr>
            <p:ph idx="1"/>
          </p:nvPr>
        </p:nvSpPr>
        <p:spPr/>
        <p:txBody>
          <a:bodyPr/>
          <a:lstStyle/>
          <a:p>
            <a:pPr eaLnBrk="1" hangingPunct="1"/>
            <a:r>
              <a:rPr lang="fr-FR" b="1" dirty="0" smtClean="0"/>
              <a:t>Rôles et responsabilités</a:t>
            </a:r>
          </a:p>
          <a:p>
            <a:pPr lvl="1" eaLnBrk="1" hangingPunct="1"/>
            <a:r>
              <a:rPr lang="fr-FR" sz="1800" dirty="0" smtClean="0"/>
              <a:t>Manager : décide l’exécution des revues, alloue le temps dans la planification du projet et détermine si les objectifs de revue ont été atteints.</a:t>
            </a:r>
          </a:p>
          <a:p>
            <a:pPr lvl="1" eaLnBrk="1" hangingPunct="1"/>
            <a:r>
              <a:rPr lang="fr-FR" sz="1800" dirty="0" smtClean="0"/>
              <a:t>Modérateur: la personne qui dirige la revue des documents, incluant la planification et l’exécution de la revue, et le suivi post-réunion.</a:t>
            </a:r>
          </a:p>
          <a:p>
            <a:pPr lvl="1" eaLnBrk="1" hangingPunct="1"/>
            <a:r>
              <a:rPr lang="fr-FR" sz="1800" dirty="0" smtClean="0"/>
              <a:t>Auteur : l’auteur ou la personne à qui incombe la responsabilité principale des documents à revoir.</a:t>
            </a:r>
          </a:p>
          <a:p>
            <a:pPr lvl="1" eaLnBrk="1" hangingPunct="1"/>
            <a:r>
              <a:rPr lang="fr-FR" sz="1800" dirty="0" smtClean="0"/>
              <a:t>Réviseurs : les individus avec une culture technique ou métier spécifique qui identifient et décrivent les constatations dans le produit en cours de revue.</a:t>
            </a:r>
          </a:p>
          <a:p>
            <a:pPr lvl="1" eaLnBrk="1" hangingPunct="1"/>
            <a:r>
              <a:rPr lang="fr-FR" sz="1800" dirty="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6325D88A-115B-4CC5-A579-AE935CD27751}"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z="2400" dirty="0" smtClean="0"/>
              <a:t>3.2 </a:t>
            </a:r>
            <a:r>
              <a:rPr lang="fr-FR" sz="2400" dirty="0"/>
              <a:t>Types de revues</a:t>
            </a:r>
            <a:br>
              <a:rPr lang="fr-FR" sz="2400" dirty="0"/>
            </a:b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94171009"/>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F00AB050-BAF6-4BCF-A0F3-1556DFF0C585}" type="slidenum">
              <a:rPr lang="en-US"/>
              <a:pPr>
                <a:defRPr/>
              </a:pPr>
              <a:t>68</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168032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2946" name="Content Placeholder 2"/>
          <p:cNvSpPr>
            <a:spLocks noGrp="1"/>
          </p:cNvSpPr>
          <p:nvPr>
            <p:ph idx="1"/>
          </p:nvPr>
        </p:nvSpPr>
        <p:spPr/>
        <p:txBody>
          <a:bodyPr/>
          <a:lstStyle/>
          <a:p>
            <a:pPr eaLnBrk="1" hangingPunct="1"/>
            <a:r>
              <a:rPr lang="fr-FR" b="1" dirty="0" smtClean="0"/>
              <a:t>Types de revues</a:t>
            </a:r>
          </a:p>
          <a:p>
            <a:pPr lvl="1" eaLnBrk="1" hangingPunct="1"/>
            <a:r>
              <a:rPr lang="fr-FR" sz="1800" dirty="0" smtClean="0"/>
              <a:t>Revue informelle</a:t>
            </a:r>
          </a:p>
          <a:p>
            <a:pPr lvl="2" eaLnBrk="1" hangingPunct="1"/>
            <a:r>
              <a:rPr lang="fr-FR" sz="1600" dirty="0" smtClean="0"/>
              <a:t>Pas de processus formel.</a:t>
            </a:r>
          </a:p>
          <a:p>
            <a:pPr lvl="2" eaLnBrk="1" hangingPunct="1"/>
            <a:r>
              <a:rPr lang="fr-FR" sz="1600" dirty="0" smtClean="0"/>
              <a:t>Peut inclure la programmation par paires ou une revue de conception et de code par un responsable technique.</a:t>
            </a:r>
          </a:p>
          <a:p>
            <a:pPr lvl="2" eaLnBrk="1" hangingPunct="1"/>
            <a:r>
              <a:rPr lang="fr-FR" sz="1600" dirty="0" smtClean="0"/>
              <a:t>Les résultats peuvent être documentés.</a:t>
            </a:r>
          </a:p>
          <a:p>
            <a:pPr lvl="2" eaLnBrk="1" hangingPunct="1"/>
            <a:r>
              <a:rPr lang="fr-FR" sz="1600" dirty="0" smtClean="0"/>
              <a:t>Peut varier en utilité selon les réviseurs.</a:t>
            </a:r>
          </a:p>
          <a:p>
            <a:pPr lvl="2" eaLnBrk="1" hangingPunct="1"/>
            <a:r>
              <a:rPr lang="fr-FR" sz="1600" u="sng" dirty="0" smtClean="0"/>
              <a:t>Objectif principal </a:t>
            </a:r>
            <a:r>
              <a:rPr lang="fr-FR" sz="1600" dirty="0" smtClean="0"/>
              <a:t>: manière bon marché d’obtenir des résultats.</a:t>
            </a:r>
          </a:p>
        </p:txBody>
      </p:sp>
      <p:sp>
        <p:nvSpPr>
          <p:cNvPr id="4" name="Slide Number Placeholder 3"/>
          <p:cNvSpPr>
            <a:spLocks noGrp="1"/>
          </p:cNvSpPr>
          <p:nvPr>
            <p:ph type="sldNum" sz="quarter" idx="10"/>
          </p:nvPr>
        </p:nvSpPr>
        <p:spPr/>
        <p:txBody>
          <a:bodyPr/>
          <a:lstStyle/>
          <a:p>
            <a:pPr>
              <a:defRPr/>
            </a:pPr>
            <a:fld id="{87C6F9F9-B618-49CE-AEB9-EB1564D11B9F}"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dirty="0" smtClean="0"/>
              <a:t>1.1 </a:t>
            </a:r>
            <a:r>
              <a:rPr lang="fr-FR" dirty="0" smtClean="0"/>
              <a:t>Pourquoi</a:t>
            </a:r>
            <a:r>
              <a:rPr lang="en-US" dirty="0" smtClean="0"/>
              <a:t> les Tests </a:t>
            </a:r>
            <a:r>
              <a:rPr lang="en-US" dirty="0" err="1" smtClean="0"/>
              <a:t>sont-ils</a:t>
            </a:r>
            <a:r>
              <a:rPr lang="en-US" dirty="0" smtClean="0"/>
              <a:t> </a:t>
            </a:r>
            <a:r>
              <a:rPr lang="en-US" dirty="0" err="1" smtClean="0"/>
              <a:t>Nécessaires</a:t>
            </a:r>
            <a:endParaRPr lang="en-US" dirty="0" smtClean="0"/>
          </a:p>
        </p:txBody>
      </p:sp>
      <p:sp>
        <p:nvSpPr>
          <p:cNvPr id="15362" name="Content Placeholder 2"/>
          <p:cNvSpPr>
            <a:spLocks noGrp="1"/>
          </p:cNvSpPr>
          <p:nvPr>
            <p:ph idx="1"/>
          </p:nvPr>
        </p:nvSpPr>
        <p:spPr>
          <a:xfrm>
            <a:off x="485775" y="1008062"/>
            <a:ext cx="8388350" cy="5392737"/>
          </a:xfrm>
        </p:spPr>
        <p:txBody>
          <a:bodyPr/>
          <a:lstStyle/>
          <a:p>
            <a:pPr eaLnBrk="1" hangingPunct="1"/>
            <a:endParaRPr lang="fr-FR" dirty="0" smtClean="0">
              <a:ea typeface="ＭＳ Ｐゴシック" pitchFamily="34" charset="-128"/>
              <a:cs typeface="ＭＳ Ｐゴシック" pitchFamily="34" charset="-128"/>
            </a:endParaRPr>
          </a:p>
          <a:p>
            <a:pPr eaLnBrk="1" hangingPunct="1"/>
            <a:r>
              <a:rPr lang="fr-FR" dirty="0" smtClean="0">
                <a:ea typeface="ＭＳ Ｐゴシック" pitchFamily="34" charset="-128"/>
                <a:cs typeface="ＭＳ Ｐゴシック" pitchFamily="34" charset="-128"/>
              </a:rPr>
              <a:t>Les </a:t>
            </a:r>
            <a:r>
              <a:rPr lang="fr-FR" dirty="0">
                <a:ea typeface="ＭＳ Ｐゴシック" pitchFamily="34" charset="-128"/>
                <a:cs typeface="ＭＳ Ｐゴシック" pitchFamily="34" charset="-128"/>
              </a:rPr>
              <a:t>systèmes logiciels deviennent une part de notre existence, des applications commerciales aux produits de grande consommation</a:t>
            </a:r>
          </a:p>
          <a:p>
            <a:pPr eaLnBrk="1" hangingPunct="1"/>
            <a:endParaRPr lang="fr-FR" dirty="0" smtClean="0">
              <a:ea typeface="ＭＳ Ｐゴシック" pitchFamily="34" charset="-128"/>
              <a:cs typeface="ＭＳ Ｐゴシック" pitchFamily="34" charset="-128"/>
            </a:endParaRPr>
          </a:p>
          <a:p>
            <a:pPr eaLnBrk="1" hangingPunct="1"/>
            <a:r>
              <a:rPr lang="fr-FR" dirty="0" smtClean="0">
                <a:ea typeface="ＭＳ Ｐゴシック" pitchFamily="34" charset="-128"/>
                <a:cs typeface="ＭＳ Ｐゴシック" pitchFamily="34" charset="-128"/>
              </a:rPr>
              <a:t>Des </a:t>
            </a:r>
            <a:r>
              <a:rPr lang="fr-FR" dirty="0">
                <a:ea typeface="ＭＳ Ｐゴシック" pitchFamily="34" charset="-128"/>
                <a:cs typeface="ＭＳ Ｐゴシック" pitchFamily="34" charset="-128"/>
              </a:rPr>
              <a:t>logiciels ne fonctionnant pas correctement peuvent générer de nombreux problèmes: pertes financières, temps, réputations, allant même aux blessures ou mort </a:t>
            </a:r>
            <a:endParaRPr lang="fr-FR" dirty="0" smtClean="0">
              <a:ea typeface="ＭＳ Ｐゴシック" pitchFamily="34" charset="-128"/>
              <a:cs typeface="ＭＳ Ｐゴシック" pitchFamily="34" charset="-128"/>
            </a:endParaRPr>
          </a:p>
          <a:p>
            <a:pPr eaLnBrk="1" hangingPunct="1"/>
            <a:endParaRPr lang="fr-FR" dirty="0" smtClean="0">
              <a:ea typeface="ＭＳ Ｐゴシック" pitchFamily="34" charset="-128"/>
              <a:cs typeface="ＭＳ Ｐゴシック" pitchFamily="34" charset="-128"/>
            </a:endParaRPr>
          </a:p>
          <a:p>
            <a:pPr eaLnBrk="1" hangingPunct="1"/>
            <a:r>
              <a:rPr lang="fr-FR" dirty="0" smtClean="0">
                <a:ea typeface="ＭＳ Ｐゴシック" pitchFamily="34" charset="-128"/>
                <a:cs typeface="ＭＳ Ｐゴシック" pitchFamily="34" charset="-128"/>
              </a:rPr>
              <a:t>Il </a:t>
            </a:r>
            <a:r>
              <a:rPr lang="fr-FR" dirty="0">
                <a:ea typeface="ＭＳ Ｐゴシック" pitchFamily="34" charset="-128"/>
                <a:cs typeface="ＭＳ Ｐゴシック" pitchFamily="34" charset="-128"/>
              </a:rPr>
              <a:t>est important de </a:t>
            </a:r>
            <a:r>
              <a:rPr lang="fr-FR" dirty="0" smtClean="0">
                <a:ea typeface="ＭＳ Ｐゴシック" pitchFamily="34" charset="-128"/>
                <a:cs typeface="ＭＳ Ｐゴシック" pitchFamily="34" charset="-128"/>
              </a:rPr>
              <a:t>détecter </a:t>
            </a:r>
            <a:r>
              <a:rPr lang="fr-FR" dirty="0">
                <a:ea typeface="ＭＳ Ｐゴシック" pitchFamily="34" charset="-128"/>
                <a:cs typeface="ＭＳ Ｐゴシック" pitchFamily="34" charset="-128"/>
              </a:rPr>
              <a:t>et de corriger ces défaillances avant qu’elles soient livrés aux </a:t>
            </a:r>
            <a:r>
              <a:rPr lang="fr-FR" dirty="0" smtClean="0">
                <a:ea typeface="ＭＳ Ｐゴシック" pitchFamily="34" charset="-128"/>
                <a:cs typeface="ＭＳ Ｐゴシック" pitchFamily="34" charset="-128"/>
              </a:rPr>
              <a:t>clients</a:t>
            </a:r>
            <a:endParaRPr lang="fr-FR" dirty="0">
              <a:ea typeface="ＭＳ Ｐゴシック" pitchFamily="34" charset="-128"/>
              <a:cs typeface="ＭＳ Ｐゴシック" pitchFamily="34" charset="-128"/>
            </a:endParaRP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B5C59199-15A9-4FED-8C17-773471BF2F7E}"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4994" name="Content Placeholder 2"/>
          <p:cNvSpPr>
            <a:spLocks noGrp="1"/>
          </p:cNvSpPr>
          <p:nvPr>
            <p:ph idx="1"/>
          </p:nvPr>
        </p:nvSpPr>
        <p:spPr/>
        <p:txBody>
          <a:bodyPr/>
          <a:lstStyle/>
          <a:p>
            <a:pPr lvl="1" eaLnBrk="1" hangingPunct="1"/>
            <a:r>
              <a:rPr lang="fr-FR" sz="1800" dirty="0" smtClean="0"/>
              <a:t>Relecture technique</a:t>
            </a:r>
          </a:p>
          <a:p>
            <a:pPr lvl="2" eaLnBrk="1" hangingPunct="1"/>
            <a:r>
              <a:rPr lang="fr-FR" sz="1600" dirty="0" smtClean="0"/>
              <a:t>Réunion dirigée par l’auteur.</a:t>
            </a:r>
          </a:p>
          <a:p>
            <a:pPr lvl="2" eaLnBrk="1" hangingPunct="1"/>
            <a:r>
              <a:rPr lang="fr-FR" sz="1600" dirty="0" smtClean="0"/>
              <a:t>Peut prendre la forme de scénarios, répétitions à blanc, participation de groupes de pairs.</a:t>
            </a:r>
          </a:p>
          <a:p>
            <a:pPr lvl="2" eaLnBrk="1" hangingPunct="1"/>
            <a:r>
              <a:rPr lang="fr-FR" sz="1600" dirty="0" smtClean="0"/>
              <a:t>Sessions sans limite de durée</a:t>
            </a:r>
          </a:p>
          <a:p>
            <a:pPr lvl="3" eaLnBrk="1" hangingPunct="1"/>
            <a:r>
              <a:rPr lang="fr-FR" sz="1600" dirty="0" smtClean="0"/>
              <a:t>Optionnellement une réunion de préparation de revue par les réviseurs.</a:t>
            </a:r>
          </a:p>
          <a:p>
            <a:pPr lvl="3" eaLnBrk="1" hangingPunct="1"/>
            <a:r>
              <a:rPr lang="fr-FR" sz="1600" dirty="0" smtClean="0"/>
              <a:t>Optionnellement préparation d’un rapport de revue incluant une liste de constatations.</a:t>
            </a:r>
          </a:p>
          <a:p>
            <a:pPr lvl="2" eaLnBrk="1" hangingPunct="1"/>
            <a:r>
              <a:rPr lang="fr-FR" sz="1600" dirty="0" smtClean="0"/>
              <a:t>Optionnellement un scribe (qui n’est pas l’auteur).</a:t>
            </a:r>
          </a:p>
          <a:p>
            <a:pPr lvl="2" eaLnBrk="1" hangingPunct="1"/>
            <a:r>
              <a:rPr lang="fr-FR" sz="1600" dirty="0" smtClean="0"/>
              <a:t>Varie en pratique de quasiment informel à très formel.</a:t>
            </a:r>
          </a:p>
          <a:p>
            <a:pPr lvl="2" eaLnBrk="1" hangingPunct="1"/>
            <a:r>
              <a:rPr lang="fr-FR" sz="1600" u="sng" dirty="0" smtClean="0"/>
              <a:t>Objectifs principaux</a:t>
            </a:r>
            <a:r>
              <a:rPr lang="fr-FR" sz="1600" dirty="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C2D7ED21-5B02-4200-BBA6-BAE2CE7EE06F}"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7042" name="Content Placeholder 2"/>
          <p:cNvSpPr>
            <a:spLocks noGrp="1"/>
          </p:cNvSpPr>
          <p:nvPr>
            <p:ph idx="1"/>
          </p:nvPr>
        </p:nvSpPr>
        <p:spPr/>
        <p:txBody>
          <a:bodyPr/>
          <a:lstStyle/>
          <a:p>
            <a:pPr lvl="1" eaLnBrk="1" hangingPunct="1"/>
            <a:r>
              <a:rPr lang="fr-FR" sz="1800" dirty="0" smtClean="0"/>
              <a:t>Revue technique</a:t>
            </a:r>
          </a:p>
          <a:p>
            <a:pPr lvl="2" eaLnBrk="1" hangingPunct="1"/>
            <a:r>
              <a:rPr lang="fr-FR" sz="1600" dirty="0" smtClean="0"/>
              <a:t>Documentée, processus de détection de défauts défini incluant des pairs et des experts techniques avec optionnellement la participation de l’encadrement.</a:t>
            </a:r>
          </a:p>
          <a:p>
            <a:pPr lvl="2" eaLnBrk="1" hangingPunct="1"/>
            <a:r>
              <a:rPr lang="fr-FR" sz="1600" dirty="0" smtClean="0"/>
              <a:t>Idéalement dirigée par un modérateur formé (pas l’auteur).</a:t>
            </a:r>
          </a:p>
          <a:p>
            <a:pPr lvl="2" eaLnBrk="1" hangingPunct="1"/>
            <a:r>
              <a:rPr lang="fr-FR" sz="1600" dirty="0" smtClean="0"/>
              <a:t>Réunion de préparation par les réviseurs.</a:t>
            </a:r>
          </a:p>
          <a:p>
            <a:pPr lvl="2" eaLnBrk="1" hangingPunct="1"/>
            <a:r>
              <a:rPr lang="fr-FR" sz="1600" dirty="0" smtClean="0"/>
              <a:t>Peut optionnellement utiliser des check-lists.</a:t>
            </a:r>
          </a:p>
          <a:p>
            <a:pPr lvl="2" eaLnBrk="1" hangingPunct="1"/>
            <a:r>
              <a:rPr lang="fr-FR" sz="1600" dirty="0" smtClean="0"/>
              <a:t>Préparation d’un rapport de revue.</a:t>
            </a:r>
          </a:p>
          <a:p>
            <a:pPr lvl="2" eaLnBrk="1" hangingPunct="1"/>
            <a:r>
              <a:rPr lang="fr-FR" sz="1600" dirty="0" smtClean="0"/>
              <a:t>Peut varier en pratique de quasiment informelle à très formelle.</a:t>
            </a:r>
          </a:p>
          <a:p>
            <a:pPr lvl="2" eaLnBrk="1" hangingPunct="1"/>
            <a:r>
              <a:rPr lang="fr-FR" sz="1600" u="sng" dirty="0" smtClean="0"/>
              <a:t>Objectifs principaux</a:t>
            </a:r>
            <a:r>
              <a:rPr lang="fr-FR" sz="1600" dirty="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E377B82-C82A-4923-8D5B-6C6A2AC5DD53}"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9090" name="Content Placeholder 2"/>
          <p:cNvSpPr>
            <a:spLocks noGrp="1"/>
          </p:cNvSpPr>
          <p:nvPr>
            <p:ph idx="1"/>
          </p:nvPr>
        </p:nvSpPr>
        <p:spPr/>
        <p:txBody>
          <a:bodyPr/>
          <a:lstStyle/>
          <a:p>
            <a:pPr lvl="1" eaLnBrk="1" hangingPunct="1"/>
            <a:r>
              <a:rPr lang="fr-FR" sz="1800" dirty="0" smtClean="0"/>
              <a:t>Inspection</a:t>
            </a:r>
          </a:p>
          <a:p>
            <a:pPr lvl="2" eaLnBrk="1" hangingPunct="1"/>
            <a:r>
              <a:rPr lang="fr-FR" sz="1600" dirty="0" smtClean="0"/>
              <a:t>Dirigée par un modérateur formé (pas l’auteur).</a:t>
            </a:r>
          </a:p>
          <a:p>
            <a:pPr lvl="2" eaLnBrk="1" hangingPunct="1"/>
            <a:r>
              <a:rPr lang="fr-FR" sz="1600" dirty="0" smtClean="0"/>
              <a:t>Généralement menée comme un examen par les pairs.</a:t>
            </a:r>
          </a:p>
          <a:p>
            <a:pPr lvl="2" eaLnBrk="1" hangingPunct="1"/>
            <a:r>
              <a:rPr lang="fr-FR" sz="1600" dirty="0" smtClean="0"/>
              <a:t>Rôles définis (Lecteur facultatif), critères d’entrée et de sortie spécifiés pour l’acceptation du produit logiciel.</a:t>
            </a:r>
          </a:p>
          <a:p>
            <a:pPr lvl="2" eaLnBrk="1" hangingPunct="1"/>
            <a:r>
              <a:rPr lang="fr-FR" sz="1600" dirty="0" smtClean="0"/>
              <a:t>Inclut des métriques.</a:t>
            </a:r>
          </a:p>
          <a:p>
            <a:pPr lvl="2" eaLnBrk="1" hangingPunct="1"/>
            <a:r>
              <a:rPr lang="fr-FR" sz="1600" dirty="0" smtClean="0"/>
              <a:t>Processus formel basé sur des règles et des check-lists.</a:t>
            </a:r>
          </a:p>
          <a:p>
            <a:pPr lvl="2" eaLnBrk="1" hangingPunct="1"/>
            <a:r>
              <a:rPr lang="fr-FR" sz="1600" dirty="0" smtClean="0"/>
              <a:t>Réunion de préparation.</a:t>
            </a:r>
          </a:p>
          <a:p>
            <a:pPr lvl="2" eaLnBrk="1" hangingPunct="1"/>
            <a:r>
              <a:rPr lang="fr-FR" sz="1600" dirty="0" smtClean="0"/>
              <a:t>Rapport d’inspection incluant la liste de constatations.</a:t>
            </a:r>
          </a:p>
          <a:p>
            <a:pPr lvl="2" eaLnBrk="1" hangingPunct="1"/>
            <a:r>
              <a:rPr lang="fr-FR" sz="1600" dirty="0" smtClean="0"/>
              <a:t>Processus formel de suivi.</a:t>
            </a:r>
          </a:p>
          <a:p>
            <a:pPr lvl="2" eaLnBrk="1" hangingPunct="1"/>
            <a:r>
              <a:rPr lang="fr-FR" sz="1600" u="sng" dirty="0" smtClean="0"/>
              <a:t>Objectif principal</a:t>
            </a:r>
            <a:r>
              <a:rPr lang="fr-FR" sz="1600" dirty="0" smtClean="0"/>
              <a:t>: trouver des défauts.</a:t>
            </a:r>
          </a:p>
        </p:txBody>
      </p:sp>
      <p:sp>
        <p:nvSpPr>
          <p:cNvPr id="4" name="Slide Number Placeholder 3"/>
          <p:cNvSpPr>
            <a:spLocks noGrp="1"/>
          </p:cNvSpPr>
          <p:nvPr>
            <p:ph type="sldNum" sz="quarter" idx="10"/>
          </p:nvPr>
        </p:nvSpPr>
        <p:spPr/>
        <p:txBody>
          <a:bodyPr/>
          <a:lstStyle/>
          <a:p>
            <a:pPr>
              <a:defRPr/>
            </a:pPr>
            <a:fld id="{0868B66A-C9DB-4571-B00C-C93BD953D7D6}"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1138" name="Content Placeholder 2"/>
          <p:cNvSpPr>
            <a:spLocks noGrp="1"/>
          </p:cNvSpPr>
          <p:nvPr>
            <p:ph idx="1"/>
          </p:nvPr>
        </p:nvSpPr>
        <p:spPr/>
        <p:txBody>
          <a:bodyPr/>
          <a:lstStyle/>
          <a:p>
            <a:pPr eaLnBrk="1" hangingPunct="1"/>
            <a:r>
              <a:rPr lang="fr-FR" b="1" dirty="0" smtClean="0"/>
              <a:t>Facteurs de succès des revues</a:t>
            </a:r>
          </a:p>
          <a:p>
            <a:pPr lvl="1" eaLnBrk="1" hangingPunct="1"/>
            <a:r>
              <a:rPr lang="fr-FR" sz="1800" dirty="0" smtClean="0"/>
              <a:t>Revues avec des objectifs prédéfinis et clairs.</a:t>
            </a:r>
          </a:p>
          <a:p>
            <a:pPr lvl="1" eaLnBrk="1" hangingPunct="1"/>
            <a:r>
              <a:rPr lang="fr-FR" sz="1800" dirty="0" smtClean="0"/>
              <a:t>Les personnes impliquées sont adéquates pour les objectifs de la revue.</a:t>
            </a:r>
          </a:p>
          <a:p>
            <a:pPr lvl="1" eaLnBrk="1" hangingPunct="1"/>
            <a:r>
              <a:rPr lang="fr-FR" sz="1800" dirty="0" smtClean="0"/>
              <a:t>Les testeurs sont des réviseurs de valeur qui contribuent à la revue et ainsi prennent connaissance du produit afin de pouvoir préparer les tests plus tôt.</a:t>
            </a:r>
          </a:p>
          <a:p>
            <a:pPr lvl="1" eaLnBrk="1" hangingPunct="1"/>
            <a:r>
              <a:rPr lang="fr-FR" sz="1800" dirty="0" smtClean="0"/>
              <a:t>Les résultats de la revue ne sont pas utilisés pour évaluer les participants.</a:t>
            </a:r>
          </a:p>
          <a:p>
            <a:pPr lvl="1" eaLnBrk="1" hangingPunct="1"/>
            <a:r>
              <a:rPr lang="fr-FR" sz="1800" dirty="0" smtClean="0"/>
              <a:t>Les techniques de revue adaptées aux objectifs, livrable logiciel, et réviseurs.</a:t>
            </a:r>
          </a:p>
          <a:p>
            <a:pPr lvl="1" eaLnBrk="1" hangingPunct="1"/>
            <a:r>
              <a:rPr lang="fr-FR" sz="1800" dirty="0" smtClean="0"/>
              <a:t>Des check-lists ou des rôles sont utilisés lorsque cela est approprié.</a:t>
            </a:r>
          </a:p>
          <a:p>
            <a:pPr lvl="1" eaLnBrk="1" hangingPunct="1"/>
            <a:r>
              <a:rPr lang="fr-FR" sz="1800" dirty="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C7CC823A-BA46-47B5-9DC3-F82EF268C50F}"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93186" name="Content Placeholder 2"/>
          <p:cNvSpPr>
            <a:spLocks noGrp="1"/>
          </p:cNvSpPr>
          <p:nvPr>
            <p:ph idx="1"/>
          </p:nvPr>
        </p:nvSpPr>
        <p:spPr/>
        <p:txBody>
          <a:bodyPr/>
          <a:lstStyle/>
          <a:p>
            <a:pPr lvl="1" eaLnBrk="1" hangingPunct="1"/>
            <a:r>
              <a:rPr lang="fr-FR" sz="1800" dirty="0"/>
              <a:t>L’accent est mis sur l’apprentissage et l’amélioration du processus.</a:t>
            </a:r>
          </a:p>
          <a:p>
            <a:pPr lvl="1" eaLnBrk="1" hangingPunct="1"/>
            <a:r>
              <a:rPr lang="fr-FR" sz="1800" dirty="0" smtClean="0"/>
              <a:t>L'objectif de l'analyse statique est de trouver des défauts dans le code source et les modèles logiciels.</a:t>
            </a:r>
          </a:p>
          <a:p>
            <a:pPr lvl="1" eaLnBrk="1" hangingPunct="1"/>
            <a:r>
              <a:rPr lang="fr-FR" sz="1800" dirty="0" smtClean="0"/>
              <a:t>Les outils d'analyse statique analysent le code du programme et sont typiquement utilisés par des développeurs avant et pendant les tests de composants et les tests d'intégration.</a:t>
            </a:r>
          </a:p>
          <a:p>
            <a:pPr lvl="1" eaLnBrk="1" hangingPunct="1"/>
            <a:r>
              <a:rPr lang="fr-FR" sz="1800" dirty="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F8105766-471D-479E-A440-DA3A664E5FA9}"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95234"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82B85AD6-963F-4A71-B673-F1DCA4E89722}"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97282"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22FCBEAF-4773-4815-A506-5344A905FC42}"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2667000"/>
            <a:ext cx="8391525" cy="1800225"/>
          </a:xfrm>
        </p:spPr>
        <p:txBody>
          <a:bodyPr/>
          <a:lstStyle/>
          <a:p>
            <a:pPr eaLnBrk="1" hangingPunct="1"/>
            <a:r>
              <a:rPr lang="fr-FR" dirty="0" smtClean="0"/>
              <a:t>Chapitre 4 : Techniques de Conception de Tests Techniques de Conception de Tests</a:t>
            </a:r>
            <a:endParaRPr lang="en-US" dirty="0"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F22FEA8F-D41E-4B9A-A78E-54170F8B6D4A}" type="slidenum">
              <a:rPr lang="en-US">
                <a:solidFill>
                  <a:srgbClr val="898989"/>
                </a:solidFill>
                <a:latin typeface="Arial" charset="0"/>
              </a:rPr>
              <a:pPr>
                <a:defRPr/>
              </a:pPr>
              <a:t>77</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485775" y="341313"/>
            <a:ext cx="8388350" cy="725487"/>
          </a:xfrm>
        </p:spPr>
        <p:txBody>
          <a:bodyPr/>
          <a:lstStyle/>
          <a:p>
            <a:pPr eaLnBrk="1" hangingPunct="1"/>
            <a:r>
              <a:rPr lang="fr-FR" sz="2400" dirty="0" smtClean="0"/>
              <a:t>4.1 </a:t>
            </a:r>
            <a:r>
              <a:rPr lang="fr-FR" sz="2400" dirty="0"/>
              <a:t>Techniques de Conception de Tests Techniques de Conception de Tests</a:t>
            </a:r>
            <a:br>
              <a:rPr lang="fr-FR" sz="2400" dirty="0"/>
            </a:b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60015283"/>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F00AB050-BAF6-4BCF-A0F3-1556DFF0C585}" type="slidenum">
              <a:rPr lang="en-US"/>
              <a:pPr>
                <a:defRPr/>
              </a:pPr>
              <a:t>78</a:t>
            </a:fld>
            <a:endParaRPr lang="en-US" dirty="0"/>
          </a:p>
        </p:txBody>
      </p:sp>
      <p:sp>
        <p:nvSpPr>
          <p:cNvPr id="3" name="Oval 2"/>
          <p:cNvSpPr/>
          <p:nvPr/>
        </p:nvSpPr>
        <p:spPr>
          <a:xfrm>
            <a:off x="4800600" y="2974622"/>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001359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4.1 Le processus de développement de test</a:t>
            </a:r>
            <a:endParaRPr lang="en-US" sz="2400" smtClean="0"/>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sz="1800" dirty="0" smtClean="0"/>
              <a:t>Le processus de développement de test peut être effectué de diverses manières: de </a:t>
            </a:r>
            <a:r>
              <a:rPr lang="fr-FR" sz="1800" dirty="0"/>
              <a:t>Très informelles à Très formelles.</a:t>
            </a:r>
          </a:p>
          <a:p>
            <a:pPr marL="360000" indent="-360000" eaLnBrk="1" fontAlgn="auto" hangingPunct="1">
              <a:spcAft>
                <a:spcPts val="0"/>
              </a:spcAft>
              <a:buFont typeface="Arial" pitchFamily="34" charset="0"/>
              <a:buChar char="»"/>
              <a:defRPr/>
            </a:pPr>
            <a:r>
              <a:rPr lang="fr-FR" sz="1800" dirty="0" smtClean="0"/>
              <a:t>Le niveau de formalisme dépend du:</a:t>
            </a:r>
          </a:p>
          <a:p>
            <a:pPr marL="720000" lvl="1" indent="-360000" eaLnBrk="1" fontAlgn="auto" hangingPunct="1">
              <a:spcAft>
                <a:spcPts val="0"/>
              </a:spcAft>
              <a:buFont typeface="Arial" pitchFamily="34" charset="0"/>
              <a:buChar char="–"/>
              <a:defRPr/>
            </a:pPr>
            <a:r>
              <a:rPr lang="fr-FR" sz="1600" dirty="0" smtClean="0"/>
              <a:t>Contexte des tests</a:t>
            </a:r>
          </a:p>
          <a:p>
            <a:pPr marL="720000" lvl="1" indent="-360000" eaLnBrk="1" fontAlgn="auto" hangingPunct="1">
              <a:spcAft>
                <a:spcPts val="0"/>
              </a:spcAft>
              <a:buFont typeface="Arial" pitchFamily="34" charset="0"/>
              <a:buChar char="–"/>
              <a:defRPr/>
            </a:pPr>
            <a:r>
              <a:rPr lang="fr-FR" sz="1600" dirty="0" smtClean="0"/>
              <a:t>Des contraintes de temps</a:t>
            </a:r>
          </a:p>
          <a:p>
            <a:pPr marL="720000" lvl="1" indent="-360000" eaLnBrk="1" fontAlgn="auto" hangingPunct="1">
              <a:spcAft>
                <a:spcPts val="0"/>
              </a:spcAft>
              <a:buFont typeface="Arial" pitchFamily="34" charset="0"/>
              <a:buChar char="–"/>
              <a:defRPr/>
            </a:pPr>
            <a:r>
              <a:rPr lang="fr-FR" sz="1600" dirty="0" smtClean="0"/>
              <a:t>Des exigences de sureté de fonctionnement ou règlementaires</a:t>
            </a:r>
          </a:p>
          <a:p>
            <a:pPr marL="720000" lvl="1" indent="-360000" eaLnBrk="1" fontAlgn="auto" hangingPunct="1">
              <a:spcAft>
                <a:spcPts val="0"/>
              </a:spcAft>
              <a:buFont typeface="Arial" pitchFamily="34" charset="0"/>
              <a:buChar char="–"/>
              <a:defRPr/>
            </a:pPr>
            <a:r>
              <a:rPr lang="fr-FR" sz="1600" dirty="0" smtClean="0"/>
              <a:t>Des personnes impliquées</a:t>
            </a:r>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CF82B0C6-280A-44DB-B50C-68EBD3743E74}"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fr-FR" dirty="0"/>
              <a:t>Pourquoi</a:t>
            </a:r>
            <a:r>
              <a:rPr lang="en-US" dirty="0"/>
              <a:t> les Tests </a:t>
            </a:r>
            <a:r>
              <a:rPr lang="en-US" dirty="0" err="1"/>
              <a:t>sont-ils</a:t>
            </a:r>
            <a:r>
              <a:rPr lang="en-US" dirty="0"/>
              <a:t> </a:t>
            </a:r>
            <a:r>
              <a:rPr lang="en-US" dirty="0" err="1"/>
              <a:t>Nécessaires</a:t>
            </a:r>
            <a:endParaRPr lang="fr-FR" dirty="0"/>
          </a:p>
        </p:txBody>
      </p:sp>
      <p:sp>
        <p:nvSpPr>
          <p:cNvPr id="3" name="Content Placeholder 2"/>
          <p:cNvSpPr>
            <a:spLocks noGrp="1"/>
          </p:cNvSpPr>
          <p:nvPr>
            <p:ph idx="1"/>
          </p:nvPr>
        </p:nvSpPr>
        <p:spPr/>
        <p:txBody>
          <a:bodyPr/>
          <a:lstStyle/>
          <a:p>
            <a:pPr eaLnBrk="1" hangingPunct="1"/>
            <a:r>
              <a:rPr lang="en-US" dirty="0"/>
              <a:t>1996: </a:t>
            </a:r>
            <a:r>
              <a:rPr lang="en-US" dirty="0" err="1"/>
              <a:t>Ariane</a:t>
            </a:r>
            <a:r>
              <a:rPr lang="en-US" dirty="0"/>
              <a:t> 5 </a:t>
            </a:r>
            <a:endParaRPr lang="en-US" dirty="0" smtClean="0"/>
          </a:p>
          <a:p>
            <a:pPr lvl="1" eaLnBrk="1" hangingPunct="1"/>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None/>
            </a:pPr>
            <a:r>
              <a:rPr lang="en-US" dirty="0" smtClean="0">
                <a:sym typeface="Wingdings" pitchFamily="2" charset="2"/>
              </a:rPr>
              <a:t>	 7 billion $</a:t>
            </a:r>
            <a:endParaRPr lang="en-US" dirty="0" smtClean="0"/>
          </a:p>
          <a:p>
            <a:pPr eaLnBrk="1" hangingPunct="1"/>
            <a:r>
              <a:rPr lang="en-US" dirty="0" smtClean="0"/>
              <a:t>1999: Mars climate orbiter</a:t>
            </a:r>
          </a:p>
          <a:p>
            <a:pPr lvl="1" eaLnBrk="1" hangingPunct="1"/>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None/>
            </a:pPr>
            <a:r>
              <a:rPr lang="en-US" dirty="0" smtClean="0">
                <a:sym typeface="Wingdings" pitchFamily="2" charset="2"/>
              </a:rPr>
              <a:t>	 900 million $</a:t>
            </a:r>
            <a:endParaRPr lang="en-US" dirty="0"/>
          </a:p>
          <a:p>
            <a:pPr eaLnBrk="1" hangingPunct="1"/>
            <a:r>
              <a:rPr lang="en-US" dirty="0"/>
              <a:t>1999: French </a:t>
            </a:r>
            <a:r>
              <a:rPr lang="en-US" dirty="0" smtClean="0"/>
              <a:t>Bank</a:t>
            </a:r>
          </a:p>
          <a:p>
            <a:pPr lvl="1" eaLnBrk="1" hangingPunct="1"/>
            <a:r>
              <a:rPr lang="en-US" dirty="0" smtClean="0"/>
              <a:t> </a:t>
            </a:r>
            <a:r>
              <a:rPr lang="en-US" dirty="0"/>
              <a:t>Migration de windows NT à windows 2000 : comportment incorrect du software</a:t>
            </a:r>
          </a:p>
          <a:p>
            <a:endParaRPr lang="fr-FR" dirty="0"/>
          </a:p>
        </p:txBody>
      </p:sp>
      <p:sp>
        <p:nvSpPr>
          <p:cNvPr id="4" name="Slide Number Placeholder 3"/>
          <p:cNvSpPr>
            <a:spLocks noGrp="1"/>
          </p:cNvSpPr>
          <p:nvPr>
            <p:ph type="sldNum" sz="quarter" idx="10"/>
          </p:nvPr>
        </p:nvSpPr>
        <p:spPr/>
        <p:txBody>
          <a:bodyPr/>
          <a:lstStyle/>
          <a:p>
            <a:pPr>
              <a:defRPr/>
            </a:pPr>
            <a:fld id="{1B88AF2C-21AE-48E2-A9D0-844BF8923B61}" type="slidenum">
              <a:rPr lang="en-US" smtClean="0"/>
              <a:pPr>
                <a:defRPr/>
              </a:pPr>
              <a:t>8</a:t>
            </a:fld>
            <a:endParaRPr lang="en-US" dirty="0"/>
          </a:p>
        </p:txBody>
      </p:sp>
    </p:spTree>
    <p:extLst>
      <p:ext uri="{BB962C8B-B14F-4D97-AF65-F5344CB8AC3E}">
        <p14:creationId xmlns:p14="http://schemas.microsoft.com/office/powerpoint/2010/main" val="3508295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69FF6214-C9C3-4770-904B-6F21DF47090A}" type="slidenum">
              <a:rPr lang="en-US"/>
              <a:pPr>
                <a:defRPr/>
              </a:pPr>
              <a:t>80</a:t>
            </a:fld>
            <a:endParaRPr lang="en-US" dirty="0"/>
          </a:p>
        </p:txBody>
      </p:sp>
      <p:sp>
        <p:nvSpPr>
          <p:cNvPr id="103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03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03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03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03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04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041" name="Group 24"/>
          <p:cNvGrpSpPr>
            <a:grpSpLocks/>
          </p:cNvGrpSpPr>
          <p:nvPr/>
        </p:nvGrpSpPr>
        <p:grpSpPr bwMode="auto">
          <a:xfrm>
            <a:off x="6088063" y="912813"/>
            <a:ext cx="3055937" cy="1763712"/>
            <a:chOff x="4166" y="701"/>
            <a:chExt cx="1925" cy="1111"/>
          </a:xfrm>
        </p:grpSpPr>
        <p:grpSp>
          <p:nvGrpSpPr>
            <p:cNvPr id="1042" name="Group 25"/>
            <p:cNvGrpSpPr>
              <a:grpSpLocks/>
            </p:cNvGrpSpPr>
            <p:nvPr/>
          </p:nvGrpSpPr>
          <p:grpSpPr bwMode="auto">
            <a:xfrm>
              <a:off x="4204" y="701"/>
              <a:ext cx="1887" cy="1111"/>
              <a:chOff x="4204" y="701"/>
              <a:chExt cx="1887" cy="1111"/>
            </a:xfrm>
          </p:grpSpPr>
          <p:sp>
            <p:nvSpPr>
              <p:cNvPr id="105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056" name="Group 27"/>
              <p:cNvGrpSpPr>
                <a:grpSpLocks/>
              </p:cNvGrpSpPr>
              <p:nvPr/>
            </p:nvGrpSpPr>
            <p:grpSpPr bwMode="auto">
              <a:xfrm>
                <a:off x="4320" y="769"/>
                <a:ext cx="1631" cy="959"/>
                <a:chOff x="4320" y="769"/>
                <a:chExt cx="1631" cy="959"/>
              </a:xfrm>
            </p:grpSpPr>
            <p:sp>
              <p:nvSpPr>
                <p:cNvPr id="107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7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7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7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7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8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9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057" name="Group 44"/>
              <p:cNvGrpSpPr>
                <a:grpSpLocks/>
              </p:cNvGrpSpPr>
              <p:nvPr/>
            </p:nvGrpSpPr>
            <p:grpSpPr bwMode="auto">
              <a:xfrm>
                <a:off x="4434" y="834"/>
                <a:ext cx="1379" cy="882"/>
                <a:chOff x="4434" y="834"/>
                <a:chExt cx="1379" cy="882"/>
              </a:xfrm>
            </p:grpSpPr>
            <p:sp>
              <p:nvSpPr>
                <p:cNvPr id="105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05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06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06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06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06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06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06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06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06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6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6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7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7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7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7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07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043" name="Group 62"/>
            <p:cNvGrpSpPr>
              <a:grpSpLocks/>
            </p:cNvGrpSpPr>
            <p:nvPr/>
          </p:nvGrpSpPr>
          <p:grpSpPr bwMode="auto">
            <a:xfrm>
              <a:off x="4166" y="1047"/>
              <a:ext cx="1208" cy="689"/>
              <a:chOff x="4166" y="1047"/>
              <a:chExt cx="1208" cy="689"/>
            </a:xfrm>
          </p:grpSpPr>
          <p:sp>
            <p:nvSpPr>
              <p:cNvPr id="104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04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04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04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04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031" name="Object 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37" name="WordArt 3.2" r:id="rId3" imgW="1374775" imgH="536575" progId="">
                      <p:embed/>
                    </p:oleObj>
                  </mc:Choice>
                  <mc:Fallback>
                    <p:oleObj name="WordArt 3.2" r:id="rId3" imgW="1374775" imgH="536575" progId="">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9" name="Group 69"/>
              <p:cNvGrpSpPr>
                <a:grpSpLocks/>
              </p:cNvGrpSpPr>
              <p:nvPr/>
            </p:nvGrpSpPr>
            <p:grpSpPr bwMode="auto">
              <a:xfrm>
                <a:off x="4166" y="1371"/>
                <a:ext cx="558" cy="365"/>
                <a:chOff x="4166" y="1371"/>
                <a:chExt cx="558" cy="365"/>
              </a:xfrm>
            </p:grpSpPr>
            <p:sp>
              <p:nvSpPr>
                <p:cNvPr id="105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05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05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5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05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04450"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9B839CE5-ABB5-44F0-B161-3B0414C6F8E1}"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149E7C5C-2802-4AE9-85D1-DC5544A2C459}" type="slidenum">
              <a:rPr lang="en-US"/>
              <a:pPr>
                <a:defRPr/>
              </a:pPr>
              <a:t>82</a:t>
            </a:fld>
            <a:endParaRPr lang="en-US" dirty="0"/>
          </a:p>
        </p:txBody>
      </p:sp>
      <p:sp>
        <p:nvSpPr>
          <p:cNvPr id="106499"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A1A76870-6DEE-48C1-95C0-2FE5DF1ED14D}" type="slidenum">
              <a:rPr lang="en-US"/>
              <a:pPr>
                <a:defRPr/>
              </a:pPr>
              <a:t>83</a:t>
            </a:fld>
            <a:endParaRPr lang="en-US" dirty="0"/>
          </a:p>
        </p:txBody>
      </p:sp>
      <p:sp>
        <p:nvSpPr>
          <p:cNvPr id="10854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10594" name="Content Placeholder 2"/>
          <p:cNvSpPr>
            <a:spLocks noGrp="1"/>
          </p:cNvSpPr>
          <p:nvPr>
            <p:ph idx="1"/>
          </p:nvPr>
        </p:nvSpPr>
        <p:spPr>
          <a:xfrm>
            <a:off x="485775" y="1090613"/>
            <a:ext cx="8388350" cy="5219700"/>
          </a:xfrm>
        </p:spPr>
        <p:txBody>
          <a:bodyPr/>
          <a:lstStyle/>
          <a:p>
            <a:pPr eaLnBrk="1" hangingPunct="1"/>
            <a:r>
              <a:rPr lang="fr-FR" b="1" dirty="0" smtClean="0"/>
              <a:t>Partitions d’équivalence:</a:t>
            </a:r>
          </a:p>
          <a:p>
            <a:pPr lvl="1" eaLnBrk="1" hangingPunct="1"/>
            <a:r>
              <a:rPr lang="fr-FR" sz="1800" dirty="0" smtClean="0"/>
              <a:t>Les entrées d’un logiciel sont divisées en groupes qui doivent monter un      </a:t>
            </a:r>
            <a:r>
              <a:rPr lang="fr-FR" sz="1800" u="sng" dirty="0" smtClean="0"/>
              <a:t>comportement similaire </a:t>
            </a:r>
            <a:r>
              <a:rPr lang="fr-FR" sz="1800" dirty="0" smtClean="0">
                <a:sym typeface="Wingdings" pitchFamily="2" charset="2"/>
              </a:rPr>
              <a:t>et un </a:t>
            </a:r>
            <a:r>
              <a:rPr lang="fr-FR" sz="1800" u="sng" dirty="0" smtClean="0">
                <a:sym typeface="Wingdings" pitchFamily="2" charset="2"/>
              </a:rPr>
              <a:t>traitement identique</a:t>
            </a:r>
            <a:r>
              <a:rPr lang="fr-FR" sz="1800" dirty="0" smtClean="0">
                <a:sym typeface="Wingdings" pitchFamily="2" charset="2"/>
              </a:rPr>
              <a:t>.</a:t>
            </a:r>
          </a:p>
          <a:p>
            <a:pPr lvl="1" eaLnBrk="1" hangingPunct="1"/>
            <a:r>
              <a:rPr lang="fr-FR" sz="1800" dirty="0" smtClean="0">
                <a:sym typeface="Wingdings" pitchFamily="2" charset="2"/>
              </a:rPr>
              <a:t>Les partitions peuvent être identifiées pour les sorties, les valeurs internes, les valeurs liées au temps et pour les paramètres d’interface.</a:t>
            </a:r>
          </a:p>
          <a:p>
            <a:pPr lvl="1" eaLnBrk="1" hangingPunct="1"/>
            <a:r>
              <a:rPr lang="fr-FR" sz="1800" dirty="0" smtClean="0">
                <a:sym typeface="Wingdings" pitchFamily="2" charset="2"/>
              </a:rPr>
              <a:t>Des tests peuvent être conçus pour couvrir toutes les partitions.</a:t>
            </a:r>
          </a:p>
          <a:p>
            <a:pPr lvl="1" eaLnBrk="1" hangingPunct="1"/>
            <a:r>
              <a:rPr lang="fr-FR" sz="1800" dirty="0" smtClean="0">
                <a:sym typeface="Wingdings" pitchFamily="2" charset="2"/>
              </a:rPr>
              <a:t>Les partitions sont applicables à tous les niveaux de tests.</a:t>
            </a:r>
            <a:endParaRPr lang="fr-FR" sz="1800" dirty="0" smtClean="0"/>
          </a:p>
        </p:txBody>
      </p:sp>
      <p:sp>
        <p:nvSpPr>
          <p:cNvPr id="4" name="Slide Number Placeholder 3"/>
          <p:cNvSpPr>
            <a:spLocks noGrp="1"/>
          </p:cNvSpPr>
          <p:nvPr>
            <p:ph type="sldNum" sz="quarter" idx="10"/>
          </p:nvPr>
        </p:nvSpPr>
        <p:spPr/>
        <p:txBody>
          <a:bodyPr/>
          <a:lstStyle/>
          <a:p>
            <a:pPr>
              <a:defRPr/>
            </a:pPr>
            <a:fld id="{D268CD86-FA35-4905-B629-704F15E3D54D}" type="slidenum">
              <a:rPr lang="en-US"/>
              <a:pPr>
                <a:defRPr/>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C96E2045-B945-4A36-A653-3B5880821804}" type="slidenum">
              <a:rPr lang="en-US"/>
              <a:pPr>
                <a:defRPr/>
              </a:pPr>
              <a:t>85</a:t>
            </a:fld>
            <a:endParaRPr lang="en-US" dirty="0"/>
          </a:p>
        </p:txBody>
      </p:sp>
      <p:sp>
        <p:nvSpPr>
          <p:cNvPr id="11264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12646"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49"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12650"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12651"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12652"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442BF4FA-B465-42BA-A6EA-7DFF84B61172}" type="slidenum">
              <a:rPr lang="en-US"/>
              <a:pPr>
                <a:defRPr/>
              </a:pPr>
              <a:t>86</a:t>
            </a:fld>
            <a:endParaRPr lang="en-US" dirty="0"/>
          </a:p>
        </p:txBody>
      </p:sp>
      <p:sp>
        <p:nvSpPr>
          <p:cNvPr id="113667"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1956F391-5317-4A63-AC10-2D02CFFAAA93}" type="slidenum">
              <a:rPr lang="en-US"/>
              <a:pPr>
                <a:defRPr/>
              </a:pPr>
              <a:t>87</a:t>
            </a:fld>
            <a:endParaRPr lang="en-US" dirty="0"/>
          </a:p>
        </p:txBody>
      </p:sp>
      <p:sp>
        <p:nvSpPr>
          <p:cNvPr id="11469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1469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69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1469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1469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1470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14701"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14702"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Espace réservé du contenu 2"/>
          <p:cNvSpPr>
            <a:spLocks noGrp="1"/>
          </p:cNvSpPr>
          <p:nvPr>
            <p:ph idx="4294967295"/>
          </p:nvPr>
        </p:nvSpPr>
        <p:spPr>
          <a:xfrm>
            <a:off x="485775" y="1087438"/>
            <a:ext cx="8388350" cy="5313362"/>
          </a:xfrm>
        </p:spPr>
        <p:txBody>
          <a:bodyPr/>
          <a:lstStyle/>
          <a:p>
            <a:r>
              <a:rPr lang="fr-FR" sz="1800" b="1" dirty="0" smtClean="0"/>
              <a:t>Exercice</a:t>
            </a:r>
          </a:p>
          <a:p>
            <a:endParaRPr lang="fr-FR" sz="1800" dirty="0" smtClean="0"/>
          </a:p>
        </p:txBody>
      </p:sp>
      <p:sp>
        <p:nvSpPr>
          <p:cNvPr id="115714"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9D6300C-EEA8-4205-A152-BC0D4B7E4067}" type="slidenum">
              <a:rPr lang="en-US" sz="1200" b="1">
                <a:solidFill>
                  <a:srgbClr val="898989"/>
                </a:solidFill>
              </a:rPr>
              <a:pPr algn="r" eaLnBrk="0" hangingPunct="0"/>
              <a:t>88</a:t>
            </a:fld>
            <a:endParaRPr lang="en-US" sz="1200" b="1">
              <a:solidFill>
                <a:srgbClr val="898989"/>
              </a:solidFill>
            </a:endParaRPr>
          </a:p>
        </p:txBody>
      </p:sp>
      <p:sp>
        <p:nvSpPr>
          <p:cNvPr id="115715"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599"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Espace réservé du contenu 2"/>
          <p:cNvSpPr>
            <a:spLocks noGrp="1"/>
          </p:cNvSpPr>
          <p:nvPr>
            <p:ph idx="1"/>
          </p:nvPr>
        </p:nvSpPr>
        <p:spPr>
          <a:xfrm>
            <a:off x="485775" y="1087438"/>
            <a:ext cx="8388350" cy="5465762"/>
          </a:xfrm>
        </p:spPr>
        <p:txBody>
          <a:bodyPr/>
          <a:lstStyle/>
          <a:p>
            <a:pPr eaLnBrk="1" hangingPunct="1"/>
            <a:r>
              <a:rPr lang="fr-FR" b="1" dirty="0" smtClean="0"/>
              <a:t>Tests par tables de décision</a:t>
            </a:r>
          </a:p>
          <a:p>
            <a:pPr lvl="1" eaLnBrk="1" hangingPunct="1"/>
            <a:r>
              <a:rPr lang="fr-FR" sz="1800" dirty="0" smtClean="0"/>
              <a:t>Les conditions d’entrée et les actions sont souvent décrites de façon à ce qu’elles peuvent être soit </a:t>
            </a:r>
            <a:r>
              <a:rPr lang="fr-FR" sz="1800" b="1" dirty="0" smtClean="0"/>
              <a:t>vraies</a:t>
            </a:r>
            <a:r>
              <a:rPr lang="fr-FR" sz="1800" dirty="0" smtClean="0"/>
              <a:t> soit </a:t>
            </a:r>
            <a:r>
              <a:rPr lang="fr-FR" sz="1800" b="1" dirty="0" smtClean="0"/>
              <a:t>fausses</a:t>
            </a:r>
            <a:r>
              <a:rPr lang="fr-FR" sz="1800" dirty="0" smtClean="0"/>
              <a:t> (Booléen).</a:t>
            </a:r>
          </a:p>
          <a:p>
            <a:pPr lvl="1" eaLnBrk="1" hangingPunct="1"/>
            <a:r>
              <a:rPr lang="fr-FR" sz="1800" dirty="0" smtClean="0"/>
              <a:t>Les tables de décision contiennent les </a:t>
            </a:r>
            <a:r>
              <a:rPr lang="fr-FR" sz="1800" b="1" dirty="0" smtClean="0"/>
              <a:t>conditions de déclenchement</a:t>
            </a:r>
            <a:r>
              <a:rPr lang="fr-FR" sz="1800" dirty="0" smtClean="0"/>
              <a:t>, souvent des combinaisons de vrais et faux pour toutes les conditions d’entrée, et sur les actions résultantes pour chaque combinaison de conditions.</a:t>
            </a:r>
          </a:p>
          <a:p>
            <a:pPr lvl="1" eaLnBrk="1" hangingPunct="1"/>
            <a:r>
              <a:rPr lang="fr-FR" sz="1800" dirty="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652776F2-7355-40B9-B90F-1274F9821716}" type="slidenum">
              <a:rPr lang="en-US"/>
              <a:pPr>
                <a:defRPr/>
              </a:pPr>
              <a:t>89</a:t>
            </a:fld>
            <a:endParaRPr lang="en-US" dirty="0"/>
          </a:p>
        </p:txBody>
      </p:sp>
      <p:sp>
        <p:nvSpPr>
          <p:cNvPr id="11673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19458" name="Content Placeholder 2"/>
          <p:cNvSpPr>
            <a:spLocks noGrp="1"/>
          </p:cNvSpPr>
          <p:nvPr>
            <p:ph idx="1"/>
          </p:nvPr>
        </p:nvSpPr>
        <p:spPr/>
        <p:txBody>
          <a:bodyPr/>
          <a:lstStyle/>
          <a:p>
            <a:pPr eaLnBrk="1" hangingPunct="1"/>
            <a:endParaRPr lang="fr-FR" dirty="0" smtClean="0"/>
          </a:p>
          <a:p>
            <a:pPr eaLnBrk="1" hangingPunct="1"/>
            <a:r>
              <a:rPr lang="fr-FR" dirty="0">
                <a:ea typeface="ＭＳ Ｐゴシック" pitchFamily="34" charset="-128"/>
                <a:cs typeface="ＭＳ Ｐゴシック" pitchFamily="34" charset="-128"/>
              </a:rPr>
              <a:t>Les défaillances peuvent être </a:t>
            </a:r>
            <a:r>
              <a:rPr lang="fr-FR" dirty="0" smtClean="0">
                <a:ea typeface="ＭＳ Ｐゴシック" pitchFamily="34" charset="-128"/>
                <a:cs typeface="ＭＳ Ｐゴシック" pitchFamily="34" charset="-128"/>
              </a:rPr>
              <a:t>causées </a:t>
            </a:r>
            <a:r>
              <a:rPr lang="fr-FR" dirty="0">
                <a:ea typeface="ＭＳ Ｐゴシック" pitchFamily="34" charset="-128"/>
                <a:cs typeface="ＭＳ Ｐゴシック" pitchFamily="34" charset="-128"/>
              </a:rPr>
              <a:t>par:</a:t>
            </a:r>
          </a:p>
          <a:p>
            <a:pPr eaLnBrk="1" hangingPunct="1"/>
            <a:endParaRPr lang="fr-FR" dirty="0">
              <a:ea typeface="ＭＳ Ｐゴシック" pitchFamily="34" charset="-128"/>
              <a:cs typeface="ＭＳ Ｐゴシック" pitchFamily="34" charset="-128"/>
            </a:endParaRPr>
          </a:p>
          <a:p>
            <a:pPr lvl="1" eaLnBrk="1" hangingPunct="1"/>
            <a:r>
              <a:rPr lang="fr-FR" dirty="0" smtClean="0">
                <a:ea typeface="ＭＳ Ｐゴシック" pitchFamily="34" charset="-128"/>
                <a:cs typeface="ＭＳ Ｐゴシック" pitchFamily="34" charset="-128"/>
              </a:rPr>
              <a:t>Erreur </a:t>
            </a:r>
            <a:r>
              <a:rPr lang="fr-FR" dirty="0">
                <a:ea typeface="ＭＳ Ｐゴシック" pitchFamily="34" charset="-128"/>
                <a:cs typeface="ＭＳ Ｐゴシック" pitchFamily="34" charset="-128"/>
              </a:rPr>
              <a:t>humaine causée par une échéance </a:t>
            </a:r>
            <a:r>
              <a:rPr lang="fr-FR" dirty="0" smtClean="0">
                <a:ea typeface="ＭＳ Ｐゴシック" pitchFamily="34" charset="-128"/>
                <a:cs typeface="ＭＳ Ｐゴシック" pitchFamily="34" charset="-128"/>
              </a:rPr>
              <a:t>serrée, </a:t>
            </a:r>
            <a:r>
              <a:rPr lang="fr-FR" dirty="0">
                <a:ea typeface="ＭＳ Ｐゴシック" pitchFamily="34" charset="-128"/>
                <a:cs typeface="ＭＳ Ｐゴシック" pitchFamily="34" charset="-128"/>
              </a:rPr>
              <a:t>complexité du code, infrastructure ou multiple interaction entre les systèmes</a:t>
            </a:r>
          </a:p>
          <a:p>
            <a:pPr lvl="1" eaLnBrk="1" hangingPunct="1"/>
            <a:endParaRPr lang="fr-FR" dirty="0">
              <a:ea typeface="ＭＳ Ｐゴシック" pitchFamily="34" charset="-128"/>
              <a:cs typeface="ＭＳ Ｐゴシック" pitchFamily="34" charset="-128"/>
            </a:endParaRPr>
          </a:p>
          <a:p>
            <a:pPr lvl="1" eaLnBrk="1" hangingPunct="1"/>
            <a:r>
              <a:rPr lang="fr-FR" dirty="0">
                <a:ea typeface="ＭＳ Ｐゴシック" pitchFamily="34" charset="-128"/>
                <a:cs typeface="ＭＳ Ｐゴシック" pitchFamily="34" charset="-128"/>
              </a:rPr>
              <a:t>Condition d’environnement (</a:t>
            </a:r>
            <a:r>
              <a:rPr lang="fr-FR" dirty="0" smtClean="0">
                <a:ea typeface="ＭＳ Ｐゴシック" pitchFamily="34" charset="-128"/>
                <a:cs typeface="ＭＳ Ｐゴシック" pitchFamily="34" charset="-128"/>
              </a:rPr>
              <a:t>radiation</a:t>
            </a:r>
            <a:r>
              <a:rPr lang="fr-FR" dirty="0">
                <a:ea typeface="ＭＳ Ｐゴシック" pitchFamily="34" charset="-128"/>
                <a:cs typeface="ＭＳ Ｐゴシック" pitchFamily="34" charset="-128"/>
              </a:rPr>
              <a:t>, magnétisme, pollution …) </a:t>
            </a: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FFE995B6-53DD-4C5E-8436-40D6D956A444}" type="slidenum">
              <a:rPr lang="en-US"/>
              <a:pPr>
                <a:defRPr/>
              </a:pPr>
              <a:t>9</a:t>
            </a:fld>
            <a:endParaRPr lang="en-US" dirty="0"/>
          </a:p>
        </p:txBody>
      </p:sp>
    </p:spTree>
    <p:extLst>
      <p:ext uri="{BB962C8B-B14F-4D97-AF65-F5344CB8AC3E}">
        <p14:creationId xmlns:p14="http://schemas.microsoft.com/office/powerpoint/2010/main" val="6881474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gridCol w="1677670"/>
                <a:gridCol w="1677670"/>
                <a:gridCol w="1677670"/>
                <a:gridCol w="1677670"/>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tr>
            </a:tbl>
          </a:graphicData>
        </a:graphic>
      </p:graphicFrame>
      <p:sp>
        <p:nvSpPr>
          <p:cNvPr id="4" name="Slide Number Placeholder 3"/>
          <p:cNvSpPr>
            <a:spLocks noGrp="1"/>
          </p:cNvSpPr>
          <p:nvPr>
            <p:ph type="sldNum" sz="quarter" idx="10"/>
          </p:nvPr>
        </p:nvSpPr>
        <p:spPr/>
        <p:txBody>
          <a:bodyPr/>
          <a:lstStyle/>
          <a:p>
            <a:pPr>
              <a:defRPr/>
            </a:pPr>
            <a:fld id="{8D1EFB66-22B1-4592-AB78-E17CC85F8567}"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Espace réservé du contenu 2"/>
          <p:cNvSpPr>
            <a:spLocks noGrp="1"/>
          </p:cNvSpPr>
          <p:nvPr>
            <p:ph idx="1"/>
          </p:nvPr>
        </p:nvSpPr>
        <p:spPr>
          <a:xfrm>
            <a:off x="485775" y="1087438"/>
            <a:ext cx="8388350" cy="5389562"/>
          </a:xfrm>
        </p:spPr>
        <p:txBody>
          <a:bodyPr/>
          <a:lstStyle/>
          <a:p>
            <a:pPr eaLnBrk="1" hangingPunct="1"/>
            <a:r>
              <a:rPr lang="fr-FR" b="1" dirty="0" smtClean="0"/>
              <a:t>Test de transition d’état</a:t>
            </a:r>
          </a:p>
          <a:p>
            <a:pPr lvl="1" eaLnBrk="1" hangingPunct="1"/>
            <a:r>
              <a:rPr lang="fr-FR" sz="1800" dirty="0" smtClean="0"/>
              <a:t>Un système peut montrer plusieurs réponses différentes en fonction des conditions </a:t>
            </a:r>
            <a:r>
              <a:rPr lang="fr-FR" sz="1800" b="1" dirty="0" smtClean="0"/>
              <a:t>actuelles</a:t>
            </a:r>
            <a:r>
              <a:rPr lang="fr-FR" sz="1800" dirty="0" smtClean="0"/>
              <a:t> ou </a:t>
            </a:r>
            <a:r>
              <a:rPr lang="fr-FR" sz="1800" b="1" dirty="0" smtClean="0"/>
              <a:t>passées</a:t>
            </a:r>
            <a:r>
              <a:rPr lang="fr-FR" sz="1800" dirty="0" smtClean="0"/>
              <a:t> (son état).</a:t>
            </a:r>
          </a:p>
          <a:p>
            <a:pPr lvl="1" eaLnBrk="1" hangingPunct="1"/>
            <a:r>
              <a:rPr lang="fr-FR" sz="1800" dirty="0" smtClean="0"/>
              <a:t>Cet aspect du système peut être montré par un diagramme </a:t>
            </a:r>
            <a:r>
              <a:rPr lang="fr-FR" sz="1800" b="1" dirty="0" smtClean="0"/>
              <a:t>d'états</a:t>
            </a:r>
            <a:r>
              <a:rPr lang="fr-FR" sz="1800" dirty="0" smtClean="0"/>
              <a:t> et de </a:t>
            </a:r>
            <a:r>
              <a:rPr lang="fr-FR" sz="1800" b="1" dirty="0" smtClean="0"/>
              <a:t>transitions</a:t>
            </a:r>
            <a:r>
              <a:rPr lang="fr-FR" sz="1800" dirty="0" smtClean="0"/>
              <a:t>.</a:t>
            </a:r>
          </a:p>
          <a:p>
            <a:pPr lvl="1" eaLnBrk="1" hangingPunct="1"/>
            <a:r>
              <a:rPr lang="fr-FR" sz="1800" dirty="0" smtClean="0"/>
              <a:t>Cela permet au testeur de visualiser le logiciel en termes d'états, de transitions entre les états, de données d'entrées et des actions qui peuvent résulter de ces transitions.</a:t>
            </a:r>
          </a:p>
          <a:p>
            <a:pPr lvl="1" eaLnBrk="1" hangingPunct="1"/>
            <a:r>
              <a:rPr lang="fr-FR" sz="1800" dirty="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D7690D92-18E2-4994-A9DC-4AE0F554D2BE}" type="slidenum">
              <a:rPr lang="en-US"/>
              <a:pPr>
                <a:defRPr/>
              </a:pPr>
              <a:t>91</a:t>
            </a:fld>
            <a:endParaRPr lang="en-US" dirty="0"/>
          </a:p>
        </p:txBody>
      </p:sp>
      <p:sp>
        <p:nvSpPr>
          <p:cNvPr id="118787"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6000" y="1087200"/>
            <a:ext cx="8388000" cy="5389800"/>
          </a:xfrm>
        </p:spPr>
        <p:txBody>
          <a:bodyPr/>
          <a:lstStyle/>
          <a:p>
            <a:r>
              <a:rPr lang="fr-FR" sz="1800" b="1" dirty="0" smtClean="0"/>
              <a:t>Exemple:</a:t>
            </a:r>
            <a:endParaRPr lang="fr-FR" sz="1800" b="1" dirty="0"/>
          </a:p>
        </p:txBody>
      </p:sp>
      <p:sp>
        <p:nvSpPr>
          <p:cNvPr id="4" name="Espace réservé du numéro de diapositive 3"/>
          <p:cNvSpPr>
            <a:spLocks noGrp="1"/>
          </p:cNvSpPr>
          <p:nvPr>
            <p:ph type="sldNum" sz="quarter" idx="4294967295"/>
          </p:nvPr>
        </p:nvSpPr>
        <p:spPr>
          <a:xfrm>
            <a:off x="8514000" y="6451200"/>
            <a:ext cx="360000" cy="180000"/>
          </a:xfrm>
          <a:prstGeom prst="rect">
            <a:avLst/>
          </a:prstGeom>
        </p:spPr>
        <p:txBody>
          <a:bodyPr/>
          <a:lstStyle/>
          <a:p>
            <a:fld id="{DD2A6615-78B2-466E-BF5C-F272FE3E8002}" type="slidenum">
              <a:rPr lang="en-US" smtClean="0">
                <a:solidFill>
                  <a:srgbClr val="000000">
                    <a:tint val="75000"/>
                  </a:srgbClr>
                </a:solidFill>
              </a:rPr>
              <a:pPr/>
              <a:t>92</a:t>
            </a:fld>
            <a:endParaRPr lang="en-US" dirty="0">
              <a:solidFill>
                <a:srgbClr val="000000">
                  <a:tint val="75000"/>
                </a:srgbClr>
              </a:solidFill>
            </a:endParaRPr>
          </a:p>
        </p:txBody>
      </p:sp>
      <p:sp>
        <p:nvSpPr>
          <p:cNvPr id="5" name="Title 1"/>
          <p:cNvSpPr>
            <a:spLocks noGrp="1"/>
          </p:cNvSpPr>
          <p:nvPr>
            <p:ph type="title"/>
          </p:nvPr>
        </p:nvSpPr>
        <p:spPr>
          <a:xfrm>
            <a:off x="485999" y="342000"/>
            <a:ext cx="8388000" cy="724800"/>
          </a:xfrm>
        </p:spPr>
        <p:txBody>
          <a:bodyPr/>
          <a:lstStyle/>
          <a:p>
            <a:r>
              <a:rPr lang="fr-FR" sz="2400" dirty="0" smtClean="0"/>
              <a:t>4.3 </a:t>
            </a:r>
            <a:r>
              <a:rPr lang="fr-FR" sz="2400" dirty="0"/>
              <a:t>Techniques basées sur </a:t>
            </a:r>
            <a:r>
              <a:rPr lang="fr-FR" sz="2400" dirty="0" smtClean="0"/>
              <a:t>les spécifications </a:t>
            </a:r>
            <a:r>
              <a:rPr lang="fr-FR" sz="2400" dirty="0"/>
              <a:t>ou boîte </a:t>
            </a:r>
            <a:r>
              <a:rPr lang="fr-FR" sz="2400" dirty="0" smtClean="0"/>
              <a:t>noire</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91" y="1812880"/>
            <a:ext cx="7827818" cy="364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1224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Espace réservé du contenu 2"/>
          <p:cNvSpPr>
            <a:spLocks noGrp="1"/>
          </p:cNvSpPr>
          <p:nvPr>
            <p:ph idx="1"/>
          </p:nvPr>
        </p:nvSpPr>
        <p:spPr>
          <a:xfrm>
            <a:off x="485775" y="1087438"/>
            <a:ext cx="8388350" cy="5237162"/>
          </a:xfrm>
        </p:spPr>
        <p:txBody>
          <a:bodyPr/>
          <a:lstStyle/>
          <a:p>
            <a:pPr eaLnBrk="1" hangingPunct="1"/>
            <a:r>
              <a:rPr lang="fr-FR" b="1" dirty="0" smtClean="0"/>
              <a:t>Test de cas d’utilisation</a:t>
            </a:r>
          </a:p>
          <a:p>
            <a:pPr lvl="1" eaLnBrk="1" hangingPunct="1"/>
            <a:r>
              <a:rPr lang="fr-FR" sz="1800" dirty="0" smtClean="0"/>
              <a:t>Un cas d’utilisation décrit l’interaction entre </a:t>
            </a:r>
            <a:r>
              <a:rPr lang="fr-FR" sz="1800" b="1" dirty="0" smtClean="0"/>
              <a:t>acteurs</a:t>
            </a:r>
            <a:r>
              <a:rPr lang="fr-FR" sz="1800" dirty="0" smtClean="0"/>
              <a:t> qui produit un résultat ayant une valeur pour l’utilisateur du système ou le client.</a:t>
            </a:r>
          </a:p>
          <a:p>
            <a:pPr lvl="1" eaLnBrk="1" hangingPunct="1"/>
            <a:r>
              <a:rPr lang="fr-FR" sz="1800" dirty="0" smtClean="0"/>
              <a:t>Chaque cas d’utilisation a des </a:t>
            </a:r>
            <a:r>
              <a:rPr lang="fr-FR" sz="1800" b="1" dirty="0" err="1" smtClean="0"/>
              <a:t>pré-conditions</a:t>
            </a:r>
            <a:r>
              <a:rPr lang="fr-FR" sz="1800" dirty="0" smtClean="0"/>
              <a:t>, qui doivent être atteintes pour que ce </a:t>
            </a:r>
            <a:r>
              <a:rPr lang="fr-FR" sz="1800" b="1" dirty="0" smtClean="0"/>
              <a:t>cas d’utilisation </a:t>
            </a:r>
            <a:r>
              <a:rPr lang="fr-FR" sz="1800" dirty="0" smtClean="0"/>
              <a:t>soit exécuté avec succès.</a:t>
            </a:r>
          </a:p>
          <a:p>
            <a:pPr lvl="1" eaLnBrk="1" hangingPunct="1"/>
            <a:r>
              <a:rPr lang="fr-FR" sz="1800" dirty="0" smtClean="0"/>
              <a:t>Chaque cas d’utilisation se termine par des </a:t>
            </a:r>
            <a:r>
              <a:rPr lang="fr-FR" sz="1800" b="1" dirty="0" smtClean="0"/>
              <a:t>post-conditions</a:t>
            </a:r>
            <a:r>
              <a:rPr lang="fr-FR" sz="1800" dirty="0" smtClean="0"/>
              <a:t>, qui sont les résultats observables et l’état final du système après la fin de l’exécution du cas d’utilisation.</a:t>
            </a:r>
            <a:endParaRPr lang="fr-FR" sz="1800" b="1" dirty="0" smtClean="0"/>
          </a:p>
        </p:txBody>
      </p:sp>
      <p:sp>
        <p:nvSpPr>
          <p:cNvPr id="4" name="Espace réservé du numéro de diapositive 3"/>
          <p:cNvSpPr>
            <a:spLocks noGrp="1"/>
          </p:cNvSpPr>
          <p:nvPr>
            <p:ph type="sldNum" sz="quarter" idx="10"/>
          </p:nvPr>
        </p:nvSpPr>
        <p:spPr/>
        <p:txBody>
          <a:bodyPr/>
          <a:lstStyle/>
          <a:p>
            <a:pPr>
              <a:defRPr/>
            </a:pPr>
            <a:fld id="{F1A36DA6-C133-4DF7-807F-8CD80A6B940F}" type="slidenum">
              <a:rPr lang="en-US"/>
              <a:pPr>
                <a:defRPr/>
              </a:pPr>
              <a:t>93</a:t>
            </a:fld>
            <a:endParaRPr lang="en-US" dirty="0"/>
          </a:p>
        </p:txBody>
      </p:sp>
      <p:sp>
        <p:nvSpPr>
          <p:cNvPr id="11981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6000" y="1087200"/>
            <a:ext cx="8388000" cy="5237400"/>
          </a:xfrm>
        </p:spPr>
        <p:txBody>
          <a:bodyPr/>
          <a:lstStyle/>
          <a:p>
            <a:r>
              <a:rPr lang="fr-FR" sz="1800" b="1" dirty="0" smtClean="0"/>
              <a:t>Exemple:</a:t>
            </a:r>
          </a:p>
        </p:txBody>
      </p:sp>
      <p:sp>
        <p:nvSpPr>
          <p:cNvPr id="4" name="Espace réservé du numéro de diapositive 3"/>
          <p:cNvSpPr>
            <a:spLocks noGrp="1"/>
          </p:cNvSpPr>
          <p:nvPr>
            <p:ph type="sldNum" sz="quarter" idx="4294967295"/>
          </p:nvPr>
        </p:nvSpPr>
        <p:spPr>
          <a:xfrm>
            <a:off x="8514000" y="6451200"/>
            <a:ext cx="360000" cy="180000"/>
          </a:xfrm>
          <a:prstGeom prst="rect">
            <a:avLst/>
          </a:prstGeom>
        </p:spPr>
        <p:txBody>
          <a:bodyPr/>
          <a:lstStyle/>
          <a:p>
            <a:fld id="{DD2A6615-78B2-466E-BF5C-F272FE3E8002}" type="slidenum">
              <a:rPr lang="en-US" smtClean="0">
                <a:solidFill>
                  <a:srgbClr val="000000">
                    <a:tint val="75000"/>
                  </a:srgbClr>
                </a:solidFill>
              </a:rPr>
              <a:pPr/>
              <a:t>94</a:t>
            </a:fld>
            <a:endParaRPr lang="en-US" dirty="0">
              <a:solidFill>
                <a:srgbClr val="000000">
                  <a:tint val="75000"/>
                </a:srgbClr>
              </a:solidFill>
            </a:endParaRPr>
          </a:p>
        </p:txBody>
      </p:sp>
      <p:sp>
        <p:nvSpPr>
          <p:cNvPr id="5" name="Title 1"/>
          <p:cNvSpPr>
            <a:spLocks noGrp="1"/>
          </p:cNvSpPr>
          <p:nvPr>
            <p:ph type="title"/>
          </p:nvPr>
        </p:nvSpPr>
        <p:spPr>
          <a:xfrm>
            <a:off x="485999" y="342000"/>
            <a:ext cx="8388000" cy="724800"/>
          </a:xfrm>
        </p:spPr>
        <p:txBody>
          <a:bodyPr/>
          <a:lstStyle/>
          <a:p>
            <a:r>
              <a:rPr lang="fr-FR" sz="2400" dirty="0" smtClean="0"/>
              <a:t>4.3 </a:t>
            </a:r>
            <a:r>
              <a:rPr lang="fr-FR" sz="2400" dirty="0"/>
              <a:t>Techniques basées sur </a:t>
            </a:r>
            <a:r>
              <a:rPr lang="fr-FR" sz="2400" dirty="0" smtClean="0"/>
              <a:t>les spécifications </a:t>
            </a:r>
            <a:r>
              <a:rPr lang="fr-FR" sz="2400" dirty="0"/>
              <a:t>ou boîte </a:t>
            </a:r>
            <a:r>
              <a:rPr lang="fr-FR" sz="2400" dirty="0" smtClean="0"/>
              <a:t>noire</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458" y="1556404"/>
            <a:ext cx="6827085" cy="461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6622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r>
              <a:rPr lang="fr-FR" b="1" dirty="0" smtClean="0"/>
              <a:t>Test des instructions et couverture</a:t>
            </a:r>
          </a:p>
          <a:p>
            <a:pPr lvl="1" eaLnBrk="1" hangingPunct="1"/>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pPr>
            <a:r>
              <a:rPr lang="en-GB" dirty="0" smtClean="0"/>
              <a:t>	     </a:t>
            </a:r>
            <a:r>
              <a:rPr lang="fr-FR" dirty="0" smtClean="0"/>
              <a:t>nombre d’instructions exécutables</a:t>
            </a:r>
            <a:endParaRPr lang="en-GB" dirty="0" smtClean="0"/>
          </a:p>
          <a:p>
            <a:pPr marL="742950" lvl="1" indent="-285750">
              <a:buFont typeface="Arial" charset="0"/>
              <a:buNone/>
            </a:pPr>
            <a:r>
              <a:rPr lang="en-GB" dirty="0" smtClean="0"/>
              <a:t>	     </a:t>
            </a:r>
            <a:r>
              <a:rPr lang="fr-FR" dirty="0" smtClean="0"/>
              <a:t>nombre de toutes les instructions exécutables </a:t>
            </a:r>
            <a:endParaRPr lang="en-GB"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7CCDBAF9-C73B-435B-A26D-9AA928B3AF9F}" type="slidenum">
              <a:rPr lang="en-US"/>
              <a:pPr>
                <a:defRPr/>
              </a:pPr>
              <a:t>95</a:t>
            </a:fld>
            <a:endParaRPr lang="en-US" dirty="0"/>
          </a:p>
        </p:txBody>
      </p:sp>
      <p:sp>
        <p:nvSpPr>
          <p:cNvPr id="120836" name="Rectangle 5"/>
          <p:cNvSpPr>
            <a:spLocks noChangeArrowheads="1"/>
          </p:cNvSpPr>
          <p:nvPr/>
        </p:nvSpPr>
        <p:spPr bwMode="auto">
          <a:xfrm>
            <a:off x="914400" y="405157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dirty="0">
                <a:solidFill>
                  <a:schemeClr val="accent2"/>
                </a:solidFill>
              </a:rPr>
              <a:t>=</a:t>
            </a:r>
          </a:p>
        </p:txBody>
      </p:sp>
      <p:sp>
        <p:nvSpPr>
          <p:cNvPr id="120837" name="Line 6"/>
          <p:cNvSpPr>
            <a:spLocks noChangeShapeType="1"/>
          </p:cNvSpPr>
          <p:nvPr/>
        </p:nvSpPr>
        <p:spPr bwMode="auto">
          <a:xfrm>
            <a:off x="1344613" y="4242864"/>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22882" name="Content Placeholder 2"/>
          <p:cNvSpPr>
            <a:spLocks noGrp="1"/>
          </p:cNvSpPr>
          <p:nvPr>
            <p:ph idx="4294967295"/>
          </p:nvPr>
        </p:nvSpPr>
        <p:spPr>
          <a:solidFill>
            <a:schemeClr val="bg1"/>
          </a:solidFill>
        </p:spPr>
        <p:txBody>
          <a:bodyPr/>
          <a:lstStyle/>
          <a:p>
            <a:pPr eaLnBrk="1" hangingPunct="1">
              <a:buFont typeface="Arial" charset="0"/>
              <a:buNone/>
            </a:pPr>
            <a:r>
              <a:rPr lang="fr-FR" dirty="0"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B8D930C2-B722-4AED-8A7C-9B19594D77BE}" type="slidenum">
              <a:rPr lang="en-US" sz="1200" b="1">
                <a:solidFill>
                  <a:schemeClr val="tx1">
                    <a:tint val="75000"/>
                  </a:schemeClr>
                </a:solidFill>
                <a:latin typeface="Arial" pitchFamily="34" charset="0"/>
                <a:cs typeface="+mn-cs"/>
              </a:rPr>
              <a:pPr algn="r" eaLnBrk="0" hangingPunct="0">
                <a:defRPr/>
              </a:pPr>
              <a:t>96</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22903"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22904"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22905"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22906"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22907"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22908"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22900"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22901"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22902"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779713" y="3962401"/>
            <a:ext cx="5548313" cy="1841501"/>
            <a:chOff x="1751" y="2496"/>
            <a:chExt cx="3495" cy="1160"/>
          </a:xfrm>
        </p:grpSpPr>
        <p:sp>
          <p:nvSpPr>
            <p:cNvPr id="122898" name="Text Box 19"/>
            <p:cNvSpPr txBox="1">
              <a:spLocks noChangeArrowheads="1"/>
            </p:cNvSpPr>
            <p:nvPr/>
          </p:nvSpPr>
          <p:spPr bwMode="auto">
            <a:xfrm>
              <a:off x="1751" y="2784"/>
              <a:ext cx="3495" cy="872"/>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dirty="0"/>
                <a:t>As </a:t>
              </a:r>
              <a:r>
                <a:rPr lang="en-US" sz="2800" dirty="0" smtClean="0"/>
                <a:t>all statements </a:t>
              </a:r>
              <a:r>
                <a:rPr lang="en-US" sz="2800" dirty="0"/>
                <a:t>are ‘covered’ by</a:t>
              </a:r>
            </a:p>
            <a:p>
              <a:pPr algn="ctr" eaLnBrk="0" hangingPunct="0"/>
              <a:r>
                <a:rPr lang="en-US" sz="2800" dirty="0"/>
                <a:t>this test case, we have achieved</a:t>
              </a:r>
            </a:p>
            <a:p>
              <a:pPr algn="ctr" eaLnBrk="0" hangingPunct="0"/>
              <a:r>
                <a:rPr lang="en-US" sz="2800" dirty="0"/>
                <a:t>100% statement coverage</a:t>
              </a:r>
            </a:p>
          </p:txBody>
        </p:sp>
        <p:sp>
          <p:nvSpPr>
            <p:cNvPr id="122899"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22887"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685800" y="1600200"/>
            <a:ext cx="533400" cy="2286000"/>
            <a:chOff x="432" y="1008"/>
            <a:chExt cx="336" cy="1440"/>
          </a:xfrm>
        </p:grpSpPr>
        <p:sp>
          <p:nvSpPr>
            <p:cNvPr id="122894"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22895"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grpSp>
      <p:sp>
        <p:nvSpPr>
          <p:cNvPr id="122889"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22890"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22891"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22892"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22893"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923925"/>
            <a:ext cx="8388350" cy="5467350"/>
          </a:xfrm>
        </p:spPr>
        <p:txBody>
          <a:bodyPr/>
          <a:lstStyle/>
          <a:p>
            <a:pPr eaLnBrk="1" hangingPunct="1"/>
            <a:r>
              <a:rPr lang="fr-FR" b="1" dirty="0" smtClean="0"/>
              <a:t>Test des décisions et couverture:</a:t>
            </a:r>
          </a:p>
          <a:p>
            <a:pPr eaLnBrk="1" hangingPunct="1"/>
            <a:r>
              <a:rPr lang="fr-FR" sz="1800" dirty="0" smtClean="0"/>
              <a:t>La couverture des </a:t>
            </a:r>
            <a:r>
              <a:rPr lang="fr-FR" sz="1800" b="1" dirty="0" smtClean="0"/>
              <a:t>décisions</a:t>
            </a:r>
            <a:r>
              <a:rPr lang="fr-FR" sz="1800" dirty="0" smtClean="0"/>
              <a:t>, liées aux tests de </a:t>
            </a:r>
            <a:r>
              <a:rPr lang="fr-FR" sz="1800" b="1" dirty="0" smtClean="0"/>
              <a:t>branches</a:t>
            </a:r>
            <a:r>
              <a:rPr lang="fr-FR" sz="1800" dirty="0" smtClean="0"/>
              <a:t>, est l’évaluation </a:t>
            </a:r>
            <a:r>
              <a:rPr lang="fr-FR" sz="1800" u="sng" dirty="0" smtClean="0"/>
              <a:t>des pourcentages de résultats de décisions</a:t>
            </a:r>
            <a:r>
              <a:rPr lang="fr-FR" sz="1800" dirty="0" smtClean="0"/>
              <a:t> (p.ex. les options Vrai et Faux d’une instruction IF) qui ont été traitées par une suite de cas de test.</a:t>
            </a:r>
          </a:p>
          <a:p>
            <a:pPr eaLnBrk="1" hangingPunct="1"/>
            <a:r>
              <a:rPr lang="fr-FR" sz="1800" dirty="0" smtClean="0"/>
              <a:t>La couverture des décisions est </a:t>
            </a:r>
            <a:r>
              <a:rPr lang="fr-FR" sz="1800" u="sng" dirty="0" smtClean="0"/>
              <a:t>supérieure</a:t>
            </a:r>
            <a:r>
              <a:rPr lang="fr-FR" sz="1800" dirty="0" smtClean="0"/>
              <a:t> à la couverture des instructions:</a:t>
            </a:r>
          </a:p>
          <a:p>
            <a:pPr lvl="1" eaLnBrk="1" hangingPunct="1"/>
            <a:r>
              <a:rPr lang="fr-FR" sz="1600" dirty="0" smtClean="0"/>
              <a:t>Une couverture de 100% des décisions garantit une couverture à 100% des instructions.</a:t>
            </a:r>
          </a:p>
          <a:p>
            <a:pPr lvl="1" eaLnBrk="1" hangingPunct="1"/>
            <a:r>
              <a:rPr lang="fr-FR" sz="1600" dirty="0" smtClean="0"/>
              <a:t>L’inverse n’est pas vrai.</a:t>
            </a:r>
          </a:p>
          <a:p>
            <a:pPr lvl="1">
              <a:buFont typeface="Arial" charset="0"/>
              <a:buNone/>
            </a:pPr>
            <a:r>
              <a:rPr lang="en-GB" dirty="0" smtClean="0"/>
              <a:t>     number of decisions outcomes exercised</a:t>
            </a:r>
          </a:p>
          <a:p>
            <a:pPr lvl="1">
              <a:buFont typeface="Arial" charset="0"/>
              <a:buNone/>
            </a:pPr>
            <a:r>
              <a:rPr lang="en-GB" dirty="0" smtClean="0"/>
              <a:t>	    total number of decision outcomes</a:t>
            </a:r>
            <a:endParaRPr lang="fr-FR" dirty="0" smtClean="0"/>
          </a:p>
        </p:txBody>
      </p:sp>
      <p:sp>
        <p:nvSpPr>
          <p:cNvPr id="4" name="Espace réservé du numéro de diapositive 3"/>
          <p:cNvSpPr>
            <a:spLocks noGrp="1"/>
          </p:cNvSpPr>
          <p:nvPr>
            <p:ph type="sldNum" sz="quarter" idx="10"/>
          </p:nvPr>
        </p:nvSpPr>
        <p:spPr/>
        <p:txBody>
          <a:bodyPr/>
          <a:lstStyle/>
          <a:p>
            <a:pPr>
              <a:defRPr/>
            </a:pPr>
            <a:fld id="{9980E770-1417-412B-90FC-AE4339ACF3A9}" type="slidenum">
              <a:rPr lang="en-US"/>
              <a:pPr>
                <a:defRPr/>
              </a:pPr>
              <a:t>97</a:t>
            </a:fld>
            <a:endParaRPr lang="en-US" dirty="0"/>
          </a:p>
        </p:txBody>
      </p:sp>
      <p:sp>
        <p:nvSpPr>
          <p:cNvPr id="124931"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4932"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24933"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solidFill>
            <a:schemeClr val="bg1"/>
          </a:solidFill>
        </p:spPr>
        <p:txBody>
          <a:bodyPr/>
          <a:lstStyle/>
          <a:p>
            <a:r>
              <a:rPr lang="en-US" dirty="0" err="1" smtClean="0"/>
              <a:t>Couverture</a:t>
            </a:r>
            <a:r>
              <a:rPr lang="en-US" dirty="0" smtClean="0"/>
              <a:t> des </a:t>
            </a:r>
            <a:r>
              <a:rPr lang="en-US" dirty="0" err="1" smtClean="0"/>
              <a:t>chemins</a:t>
            </a:r>
            <a:r>
              <a:rPr lang="en-US" dirty="0" smtClean="0"/>
              <a:t> </a:t>
            </a:r>
            <a:r>
              <a:rPr lang="en-US" dirty="0" err="1" smtClean="0"/>
              <a:t>d’exécution</a:t>
            </a:r>
            <a:endParaRPr lang="en-US" dirty="0" smtClean="0"/>
          </a:p>
        </p:txBody>
      </p:sp>
      <p:grpSp>
        <p:nvGrpSpPr>
          <p:cNvPr id="134147" name="Group 3"/>
          <p:cNvGrpSpPr>
            <a:grpSpLocks/>
          </p:cNvGrpSpPr>
          <p:nvPr/>
        </p:nvGrpSpPr>
        <p:grpSpPr bwMode="auto">
          <a:xfrm>
            <a:off x="561975" y="1885950"/>
            <a:ext cx="1257300" cy="3735388"/>
            <a:chOff x="384" y="1332"/>
            <a:chExt cx="857" cy="2353"/>
          </a:xfrm>
        </p:grpSpPr>
        <p:sp>
          <p:nvSpPr>
            <p:cNvPr id="126045"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6"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7"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8"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9"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50"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51"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52"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53"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54"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26032" name="Group 15"/>
            <p:cNvGrpSpPr>
              <a:grpSpLocks/>
            </p:cNvGrpSpPr>
            <p:nvPr/>
          </p:nvGrpSpPr>
          <p:grpSpPr bwMode="auto">
            <a:xfrm>
              <a:off x="1728" y="1504"/>
              <a:ext cx="609" cy="1862"/>
              <a:chOff x="1728" y="1504"/>
              <a:chExt cx="609" cy="1862"/>
            </a:xfrm>
          </p:grpSpPr>
          <p:sp>
            <p:nvSpPr>
              <p:cNvPr id="126038"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39"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0"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1"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2"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3"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44"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26033"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34"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35"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36"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26037"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26030"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6031"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26028"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26029"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26010"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1"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2"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3"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14"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15"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16"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7"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8"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19"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20"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21"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22"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23"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6024"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26025"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26026"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6027"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26008"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6009"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26006"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26007"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26004"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26005"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26002"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6003"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26000"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26001"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25977"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78"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25979"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0"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25981"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2"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3"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4"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5"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25986"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7"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25988"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89"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25990"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1"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25992"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3"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4"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25995"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6"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7"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25998"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25999"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25975"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5976"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25973"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25974"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25971"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25972"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25969"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25970"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28031"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32"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28028"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29"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28030"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05"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dirty="0" smtClean="0"/>
              <a:t>Wait for card to be inserted</a:t>
            </a:r>
          </a:p>
          <a:p>
            <a:pPr>
              <a:buFont typeface="Arial" charset="0"/>
              <a:buNone/>
            </a:pPr>
            <a:r>
              <a:rPr lang="en-GB" sz="1800" b="1" dirty="0" smtClean="0"/>
              <a:t>IF card is a valid card THEN </a:t>
            </a:r>
          </a:p>
          <a:p>
            <a:pPr>
              <a:buFont typeface="Arial" charset="0"/>
              <a:buNone/>
            </a:pPr>
            <a:r>
              <a:rPr lang="en-GB" sz="1800" b="1" dirty="0" smtClean="0"/>
              <a:t>	display “Enter PIN number”</a:t>
            </a:r>
          </a:p>
          <a:p>
            <a:pPr>
              <a:buFont typeface="Arial" charset="0"/>
              <a:buNone/>
            </a:pPr>
            <a:r>
              <a:rPr lang="en-GB" sz="1800" b="1" dirty="0" smtClean="0"/>
              <a:t>	IF PIN is valid THEN </a:t>
            </a:r>
          </a:p>
          <a:p>
            <a:pPr>
              <a:buFont typeface="Arial" charset="0"/>
              <a:buNone/>
            </a:pPr>
            <a:r>
              <a:rPr lang="en-GB" sz="1800" b="1" dirty="0" smtClean="0"/>
              <a:t>		 select transaction</a:t>
            </a:r>
          </a:p>
          <a:p>
            <a:pPr>
              <a:buFont typeface="Arial" charset="0"/>
              <a:buNone/>
            </a:pPr>
            <a:r>
              <a:rPr lang="en-GB" sz="1800" b="1" dirty="0" smtClean="0"/>
              <a:t>	ELSE (otherwise)</a:t>
            </a:r>
          </a:p>
          <a:p>
            <a:pPr>
              <a:buFont typeface="Arial" charset="0"/>
              <a:buNone/>
            </a:pPr>
            <a:r>
              <a:rPr lang="en-GB" sz="1800" b="1" dirty="0" smtClean="0"/>
              <a:t>		 display “PIN invalid”</a:t>
            </a:r>
          </a:p>
          <a:p>
            <a:pPr>
              <a:buFont typeface="Arial" charset="0"/>
              <a:buNone/>
            </a:pPr>
            <a:r>
              <a:rPr lang="en-GB" sz="1800" b="1" dirty="0" smtClean="0"/>
              <a:t>ELSE (otherwise)</a:t>
            </a:r>
          </a:p>
          <a:p>
            <a:pPr>
              <a:buFont typeface="Arial" charset="0"/>
              <a:buNone/>
            </a:pPr>
            <a:r>
              <a:rPr lang="en-GB" sz="1800" b="1" dirty="0" smtClean="0"/>
              <a:t>	reject card</a:t>
            </a:r>
          </a:p>
          <a:p>
            <a:pPr>
              <a:buFont typeface="Arial" charset="0"/>
              <a:buNone/>
            </a:pPr>
            <a:r>
              <a:rPr lang="en-GB" sz="1800" b="1" dirty="0"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28025"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26"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28027"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28023"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24"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28020"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21"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28022"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28017"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18"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28019"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28015"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28016"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17040</TotalTime>
  <Words>9744</Words>
  <Application>Microsoft Office PowerPoint</Application>
  <PresentationFormat>On-screen Show (4:3)</PresentationFormat>
  <Paragraphs>1243</Paragraphs>
  <Slides>142</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142</vt:i4>
      </vt:variant>
    </vt:vector>
  </HeadingPairs>
  <TitlesOfParts>
    <vt:vector size="150" baseType="lpstr">
      <vt:lpstr>ＭＳ Ｐゴシック</vt:lpstr>
      <vt:lpstr>ＭＳ Ｐゴシック</vt:lpstr>
      <vt:lpstr>Arial</vt:lpstr>
      <vt:lpstr>Calibri</vt:lpstr>
      <vt:lpstr>Wingdings</vt:lpstr>
      <vt:lpstr>Generic</vt:lpstr>
      <vt:lpstr>Packager Shell Object</vt:lpstr>
      <vt:lpstr>WordArt 3.2</vt:lpstr>
      <vt:lpstr>ISTQB Training</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 ils nécessaires</vt:lpstr>
      <vt:lpstr>1.1 Pourquoi les Tests sont-ils Nécessaires</vt:lpstr>
      <vt:lpstr>1.1 Pourquoi les Tests sont-ils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2.1 Modèle en cascade</vt:lpstr>
      <vt:lpstr>2.1 Modèle en cascade</vt:lpstr>
      <vt:lpstr>2.1 Modèle en cascade</vt:lpstr>
      <vt:lpstr>2.1 Modèle en V</vt:lpstr>
      <vt:lpstr>2.1 Modèles de Développement Logiciel</vt:lpstr>
      <vt:lpstr>2.1 Modèles de Développement Logiciel</vt:lpstr>
      <vt:lpstr>Modèle itératif</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2.4 Tests de Maintenance</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4.1 Techniques de Conception de Tests Techniques de Conception de Tests </vt:lpstr>
      <vt:lpstr>4.1 Le processus de développement de test</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5.1.Organisation des tests</vt:lpstr>
      <vt:lpstr>PowerPoint Presentation</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SAKOUHI, Maroua</cp:lastModifiedBy>
  <cp:revision>305</cp:revision>
  <cp:lastPrinted>2013-09-20T08:21:22Z</cp:lastPrinted>
  <dcterms:created xsi:type="dcterms:W3CDTF">2008-11-10T19:53:46Z</dcterms:created>
  <dcterms:modified xsi:type="dcterms:W3CDTF">2016-03-24T14:40:41Z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